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89" r:id="rId6"/>
    <p:sldMasterId id="2147483708" r:id="rId7"/>
    <p:sldMasterId id="2147483714" r:id="rId8"/>
    <p:sldMasterId id="2147483724" r:id="rId9"/>
  </p:sldMasterIdLst>
  <p:notesMasterIdLst>
    <p:notesMasterId r:id="rId56"/>
  </p:notesMasterIdLst>
  <p:handoutMasterIdLst>
    <p:handoutMasterId r:id="rId57"/>
  </p:handoutMasterIdLst>
  <p:sldIdLst>
    <p:sldId id="626" r:id="rId10"/>
    <p:sldId id="627" r:id="rId11"/>
    <p:sldId id="296" r:id="rId12"/>
    <p:sldId id="628" r:id="rId13"/>
    <p:sldId id="428" r:id="rId14"/>
    <p:sldId id="714" r:id="rId15"/>
    <p:sldId id="630" r:id="rId16"/>
    <p:sldId id="708" r:id="rId17"/>
    <p:sldId id="716" r:id="rId18"/>
    <p:sldId id="745" r:id="rId19"/>
    <p:sldId id="788" r:id="rId20"/>
    <p:sldId id="771" r:id="rId21"/>
    <p:sldId id="770" r:id="rId22"/>
    <p:sldId id="704" r:id="rId23"/>
    <p:sldId id="753" r:id="rId24"/>
    <p:sldId id="782" r:id="rId25"/>
    <p:sldId id="746" r:id="rId26"/>
    <p:sldId id="790" r:id="rId27"/>
    <p:sldId id="774" r:id="rId28"/>
    <p:sldId id="755" r:id="rId29"/>
    <p:sldId id="758" r:id="rId30"/>
    <p:sldId id="756" r:id="rId31"/>
    <p:sldId id="757" r:id="rId32"/>
    <p:sldId id="773" r:id="rId33"/>
    <p:sldId id="791" r:id="rId34"/>
    <p:sldId id="759" r:id="rId35"/>
    <p:sldId id="760" r:id="rId36"/>
    <p:sldId id="761" r:id="rId37"/>
    <p:sldId id="792" r:id="rId38"/>
    <p:sldId id="747" r:id="rId39"/>
    <p:sldId id="690" r:id="rId40"/>
    <p:sldId id="450" r:id="rId41"/>
    <p:sldId id="779" r:id="rId42"/>
    <p:sldId id="778" r:id="rId43"/>
    <p:sldId id="783" r:id="rId44"/>
    <p:sldId id="777" r:id="rId45"/>
    <p:sldId id="785" r:id="rId46"/>
    <p:sldId id="660" r:id="rId47"/>
    <p:sldId id="750" r:id="rId48"/>
    <p:sldId id="765" r:id="rId49"/>
    <p:sldId id="781" r:id="rId50"/>
    <p:sldId id="786" r:id="rId51"/>
    <p:sldId id="767" r:id="rId52"/>
    <p:sldId id="715" r:id="rId53"/>
    <p:sldId id="465" r:id="rId54"/>
    <p:sldId id="534" r:id="rId5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50E14F-832E-4932-AEC4-2C4311CFE857}">
          <p14:sldIdLst>
            <p14:sldId id="626"/>
            <p14:sldId id="627"/>
            <p14:sldId id="296"/>
            <p14:sldId id="628"/>
            <p14:sldId id="428"/>
            <p14:sldId id="714"/>
            <p14:sldId id="630"/>
            <p14:sldId id="708"/>
            <p14:sldId id="716"/>
            <p14:sldId id="745"/>
            <p14:sldId id="788"/>
            <p14:sldId id="771"/>
            <p14:sldId id="770"/>
            <p14:sldId id="704"/>
            <p14:sldId id="753"/>
            <p14:sldId id="782"/>
            <p14:sldId id="746"/>
            <p14:sldId id="790"/>
            <p14:sldId id="774"/>
            <p14:sldId id="755"/>
            <p14:sldId id="758"/>
            <p14:sldId id="756"/>
            <p14:sldId id="757"/>
            <p14:sldId id="773"/>
            <p14:sldId id="791"/>
            <p14:sldId id="759"/>
            <p14:sldId id="760"/>
            <p14:sldId id="761"/>
            <p14:sldId id="792"/>
            <p14:sldId id="747"/>
            <p14:sldId id="690"/>
            <p14:sldId id="450"/>
            <p14:sldId id="779"/>
            <p14:sldId id="778"/>
            <p14:sldId id="783"/>
            <p14:sldId id="777"/>
            <p14:sldId id="785"/>
            <p14:sldId id="660"/>
            <p14:sldId id="750"/>
            <p14:sldId id="765"/>
            <p14:sldId id="781"/>
            <p14:sldId id="786"/>
            <p14:sldId id="767"/>
            <p14:sldId id="715"/>
            <p14:sldId id="465"/>
            <p14:sldId id="534"/>
          </p14:sldIdLst>
        </p14:section>
        <p14:section name="Untitled Section" id="{62CEC59B-3A0A-4695-A9DD-44934AD160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cCurdy-Kirlis, Clara" initials="MC" lastIdx="48" clrIdx="8">
    <p:extLst>
      <p:ext uri="{19B8F6BF-5375-455C-9EA6-DF929625EA0E}">
        <p15:presenceInfo xmlns:p15="http://schemas.microsoft.com/office/powerpoint/2012/main" userId="S::CMcCurdy-Kirlis@edc.org::c69e207e-2ee3-4753-870a-c41d07466544" providerId="AD"/>
      </p:ext>
    </p:extLst>
  </p:cmAuthor>
  <p:cmAuthor id="1" name="Clarissa J Lam Yuen" initials="CJLY" lastIdx="10" clrIdx="6">
    <p:extLst>
      <p:ext uri="{19B8F6BF-5375-455C-9EA6-DF929625EA0E}">
        <p15:presenceInfo xmlns:p15="http://schemas.microsoft.com/office/powerpoint/2012/main" userId="S-1-5-21-1275210071-1123561945-682003330-238850" providerId="AD"/>
      </p:ext>
    </p:extLst>
  </p:cmAuthor>
  <p:cmAuthor id="8" name="Adler, Melanie" initials="AM [2]" lastIdx="44" clrIdx="9">
    <p:extLst>
      <p:ext uri="{19B8F6BF-5375-455C-9EA6-DF929625EA0E}">
        <p15:presenceInfo xmlns:p15="http://schemas.microsoft.com/office/powerpoint/2012/main" userId="S::MAdler@edc.org::ab3155c6-c7c7-4698-85d5-a841ea5eafd8" providerId="AD"/>
      </p:ext>
    </p:extLst>
  </p:cmAuthor>
  <p:cmAuthor id="2" name="Szczerepa, Ola" initials="SO" lastIdx="6" clrIdx="5">
    <p:extLst>
      <p:ext uri="{19B8F6BF-5375-455C-9EA6-DF929625EA0E}">
        <p15:presenceInfo xmlns:p15="http://schemas.microsoft.com/office/powerpoint/2012/main" userId="S-1-5-21-1181185089-2005350570-1792151419-53033" providerId="AD"/>
      </p:ext>
    </p:extLst>
  </p:cmAuthor>
  <p:cmAuthor id="9" name="Dash, Kim" initials="DK" lastIdx="1" clrIdx="10">
    <p:extLst>
      <p:ext uri="{19B8F6BF-5375-455C-9EA6-DF929625EA0E}">
        <p15:presenceInfo xmlns:p15="http://schemas.microsoft.com/office/powerpoint/2012/main" userId="S-1-5-21-1181185089-2005350570-1792151419-12764" providerId="AD"/>
      </p:ext>
    </p:extLst>
  </p:cmAuthor>
  <p:cmAuthor id="3" name="Adler, Melanie" initials="AM" lastIdx="30" clrIdx="2">
    <p:extLst>
      <p:ext uri="{19B8F6BF-5375-455C-9EA6-DF929625EA0E}">
        <p15:presenceInfo xmlns:p15="http://schemas.microsoft.com/office/powerpoint/2012/main" userId="S-1-5-21-1181185089-2005350570-1792151419-1273" providerId="AD"/>
      </p:ext>
    </p:extLst>
  </p:cmAuthor>
  <p:cmAuthor id="4" name="Fuxman, Shai" initials="FS" lastIdx="6" clrIdx="3">
    <p:extLst>
      <p:ext uri="{19B8F6BF-5375-455C-9EA6-DF929625EA0E}">
        <p15:presenceInfo xmlns:p15="http://schemas.microsoft.com/office/powerpoint/2012/main" userId="S-1-5-21-1181185089-2005350570-1792151419-1514" providerId="AD"/>
      </p:ext>
    </p:extLst>
  </p:cmAuthor>
  <p:cmAuthor id="5" name="Author 1" initials="GJ" lastIdx="67" clrIdx="4">
    <p:extLst>
      <p:ext uri="{19B8F6BF-5375-455C-9EA6-DF929625EA0E}">
        <p15:presenceInfo xmlns:p15="http://schemas.microsoft.com/office/powerpoint/2012/main" userId="Author 1" providerId="None"/>
      </p:ext>
    </p:extLst>
  </p:cmAuthor>
  <p:cmAuthor id="6" name="Jones Turner, Ivy" initials="JTI" lastIdx="7" clrIdx="7">
    <p:extLst>
      <p:ext uri="{19B8F6BF-5375-455C-9EA6-DF929625EA0E}">
        <p15:presenceInfo xmlns:p15="http://schemas.microsoft.com/office/powerpoint/2012/main" userId="S::IJonesTurner@edc.org::2a8040e7-41e1-42d4-ba7b-5a26c39071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002060"/>
    <a:srgbClr val="A5A5A5"/>
    <a:srgbClr val="AC7700"/>
    <a:srgbClr val="9999FF"/>
    <a:srgbClr val="E16E1F"/>
    <a:srgbClr val="339933"/>
    <a:srgbClr val="C2D5E4"/>
    <a:srgbClr val="D1E0EB"/>
    <a:srgbClr val="BFD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096" autoAdjust="0"/>
  </p:normalViewPr>
  <p:slideViewPr>
    <p:cSldViewPr snapToGrid="0" snapToObjects="1">
      <p:cViewPr varScale="1">
        <p:scale>
          <a:sx n="45" d="100"/>
          <a:sy n="45" d="100"/>
        </p:scale>
        <p:origin x="1496" y="2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1-03-01T13:15:20.458" idx="46">
    <p:pos x="10" y="10"/>
    <p:text>https://www.google.com/search?q=dictionary+image,+definition,+sustainability&amp;client=firefox-b-1-d&amp;sxsrf=ALeKk01hdYj9j9LTt62mbq8PAK3iqaKCRQ:1614357603958&amp;source=lnms&amp;tbm=isch&amp;sa=X&amp;ved=2ahUKEwiVvJjc_ofvAhUiw1kKHbvuC1UQ_AUoAXoECA8QAw&amp;biw=1038&amp;bih=614</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27E6F-9B25-423A-A184-39155855E864}" type="doc">
      <dgm:prSet loTypeId="urn:microsoft.com/office/officeart/2005/8/layout/target3" loCatId="list" qsTypeId="urn:microsoft.com/office/officeart/2005/8/quickstyle/simple1" qsCatId="simple" csTypeId="urn:microsoft.com/office/officeart/2005/8/colors/colorful5" csCatId="colorful" phldr="1"/>
      <dgm:spPr/>
      <dgm:t>
        <a:bodyPr/>
        <a:lstStyle/>
        <a:p>
          <a:endParaRPr lang="en-US"/>
        </a:p>
      </dgm:t>
    </dgm:pt>
    <dgm:pt modelId="{255EB8AC-AA44-46BB-A5CA-869799343362}">
      <dgm:prSet phldrT="[Text]" custT="1"/>
      <dgm:spPr/>
      <dgm:t>
        <a:bodyPr/>
        <a:lstStyle/>
        <a:p>
          <a:r>
            <a:rPr lang="en-US" sz="3400" dirty="0">
              <a:latin typeface="Arial" panose="020B0604020202020204" pitchFamily="34" charset="0"/>
              <a:cs typeface="Arial" panose="020B0604020202020204" pitchFamily="34" charset="0"/>
            </a:rPr>
            <a:t>Build Community Support</a:t>
          </a:r>
        </a:p>
      </dgm:t>
    </dgm:pt>
    <dgm:pt modelId="{7AC9C4A3-C103-4517-A8A8-1A494B56EDE4}" type="parTrans" cxnId="{D645629A-AEC6-467B-B8BB-8E528BA8F51B}">
      <dgm:prSet/>
      <dgm:spPr/>
      <dgm:t>
        <a:bodyPr/>
        <a:lstStyle/>
        <a:p>
          <a:endParaRPr lang="en-US"/>
        </a:p>
      </dgm:t>
    </dgm:pt>
    <dgm:pt modelId="{98725E32-0F45-47DE-9E93-78CE908E2FB9}" type="sibTrans" cxnId="{D645629A-AEC6-467B-B8BB-8E528BA8F51B}">
      <dgm:prSet/>
      <dgm:spPr/>
      <dgm:t>
        <a:bodyPr/>
        <a:lstStyle/>
        <a:p>
          <a:endParaRPr lang="en-US"/>
        </a:p>
      </dgm:t>
    </dgm:pt>
    <dgm:pt modelId="{4B490F81-5B2A-4DE0-8586-C72974ECCE30}">
      <dgm:prSet phldrT="[Text]" custT="1"/>
      <dgm:spPr/>
      <dgm:t>
        <a:bodyPr/>
        <a:lstStyle/>
        <a:p>
          <a:r>
            <a:rPr lang="en-US" sz="3400" dirty="0">
              <a:latin typeface="Arial" panose="020B0604020202020204" pitchFamily="34" charset="0"/>
              <a:cs typeface="Arial" panose="020B0604020202020204" pitchFamily="34" charset="0"/>
            </a:rPr>
            <a:t>Develop  Organizational Capacity</a:t>
          </a:r>
        </a:p>
      </dgm:t>
    </dgm:pt>
    <dgm:pt modelId="{BB2CD17F-0465-46BE-9662-0A2F989C99E3}" type="parTrans" cxnId="{AB1C262F-5738-4515-9ECA-9CE5C5F68F0A}">
      <dgm:prSet/>
      <dgm:spPr/>
      <dgm:t>
        <a:bodyPr/>
        <a:lstStyle/>
        <a:p>
          <a:endParaRPr lang="en-US"/>
        </a:p>
      </dgm:t>
    </dgm:pt>
    <dgm:pt modelId="{3CFAB5C6-1F9E-4AB3-B653-17D8CDA9C327}" type="sibTrans" cxnId="{AB1C262F-5738-4515-9ECA-9CE5C5F68F0A}">
      <dgm:prSet/>
      <dgm:spPr/>
      <dgm:t>
        <a:bodyPr/>
        <a:lstStyle/>
        <a:p>
          <a:endParaRPr lang="en-US"/>
        </a:p>
      </dgm:t>
    </dgm:pt>
    <dgm:pt modelId="{A8DFF8D3-9882-4F5D-BA24-31FEBD209CEF}">
      <dgm:prSet phldrT="[Text]" custT="1"/>
      <dgm:spPr/>
      <dgm:t>
        <a:bodyPr/>
        <a:lstStyle/>
        <a:p>
          <a:r>
            <a:rPr lang="en-US" sz="3400" dirty="0">
              <a:latin typeface="Arial" panose="020B0604020202020204" pitchFamily="34" charset="0"/>
              <a:cs typeface="Arial" panose="020B0604020202020204" pitchFamily="34" charset="0"/>
            </a:rPr>
            <a:t>Ensure Effectiveness </a:t>
          </a:r>
        </a:p>
      </dgm:t>
    </dgm:pt>
    <dgm:pt modelId="{8BD54255-9839-44D1-B483-63C5C5CCC9C6}" type="sibTrans" cxnId="{EC3C5CC0-0D5F-4BE9-B024-A92AD85C442C}">
      <dgm:prSet/>
      <dgm:spPr/>
      <dgm:t>
        <a:bodyPr/>
        <a:lstStyle/>
        <a:p>
          <a:endParaRPr lang="en-US"/>
        </a:p>
      </dgm:t>
    </dgm:pt>
    <dgm:pt modelId="{CD20BA7B-DEA5-42C3-93A4-96BB33E47A72}" type="parTrans" cxnId="{EC3C5CC0-0D5F-4BE9-B024-A92AD85C442C}">
      <dgm:prSet/>
      <dgm:spPr/>
      <dgm:t>
        <a:bodyPr/>
        <a:lstStyle/>
        <a:p>
          <a:endParaRPr lang="en-US"/>
        </a:p>
      </dgm:t>
    </dgm:pt>
    <dgm:pt modelId="{1F27D28D-EF71-4133-AFD0-E539D774683E}" type="pres">
      <dgm:prSet presAssocID="{FCB27E6F-9B25-423A-A184-39155855E864}" presName="Name0" presStyleCnt="0">
        <dgm:presLayoutVars>
          <dgm:chMax val="7"/>
          <dgm:dir/>
          <dgm:animLvl val="lvl"/>
          <dgm:resizeHandles val="exact"/>
        </dgm:presLayoutVars>
      </dgm:prSet>
      <dgm:spPr/>
      <dgm:t>
        <a:bodyPr/>
        <a:lstStyle/>
        <a:p>
          <a:endParaRPr lang="en-US"/>
        </a:p>
      </dgm:t>
    </dgm:pt>
    <dgm:pt modelId="{D7E1C783-7BB6-4404-9603-7F96E7E0DE2C}" type="pres">
      <dgm:prSet presAssocID="{A8DFF8D3-9882-4F5D-BA24-31FEBD209CEF}" presName="circle1" presStyleLbl="node1" presStyleIdx="0" presStyleCnt="3"/>
      <dgm:spPr/>
    </dgm:pt>
    <dgm:pt modelId="{49895C8E-1CD2-4CC9-A8DD-4363DFAEC087}" type="pres">
      <dgm:prSet presAssocID="{A8DFF8D3-9882-4F5D-BA24-31FEBD209CEF}" presName="space" presStyleCnt="0"/>
      <dgm:spPr/>
    </dgm:pt>
    <dgm:pt modelId="{23020C8C-B2AF-429D-8676-581FE5EF9EE7}" type="pres">
      <dgm:prSet presAssocID="{A8DFF8D3-9882-4F5D-BA24-31FEBD209CEF}" presName="rect1" presStyleLbl="alignAcc1" presStyleIdx="0" presStyleCnt="3"/>
      <dgm:spPr/>
      <dgm:t>
        <a:bodyPr/>
        <a:lstStyle/>
        <a:p>
          <a:endParaRPr lang="en-US"/>
        </a:p>
      </dgm:t>
    </dgm:pt>
    <dgm:pt modelId="{C6943085-66B1-4DED-AB23-B888F657EA31}" type="pres">
      <dgm:prSet presAssocID="{255EB8AC-AA44-46BB-A5CA-869799343362}" presName="vertSpace2" presStyleLbl="node1" presStyleIdx="0" presStyleCnt="3"/>
      <dgm:spPr/>
    </dgm:pt>
    <dgm:pt modelId="{92F3E316-E2D8-44E5-A54B-49B665778C92}" type="pres">
      <dgm:prSet presAssocID="{255EB8AC-AA44-46BB-A5CA-869799343362}" presName="circle2" presStyleLbl="node1" presStyleIdx="1" presStyleCnt="3"/>
      <dgm:spPr/>
    </dgm:pt>
    <dgm:pt modelId="{B91BCFE6-98AE-4FA2-AFD9-22036B5739BF}" type="pres">
      <dgm:prSet presAssocID="{255EB8AC-AA44-46BB-A5CA-869799343362}" presName="rect2" presStyleLbl="alignAcc1" presStyleIdx="1" presStyleCnt="3"/>
      <dgm:spPr/>
      <dgm:t>
        <a:bodyPr/>
        <a:lstStyle/>
        <a:p>
          <a:endParaRPr lang="en-US"/>
        </a:p>
      </dgm:t>
    </dgm:pt>
    <dgm:pt modelId="{1F0C4DBA-30E7-4752-8281-DEB9894FE3DF}" type="pres">
      <dgm:prSet presAssocID="{4B490F81-5B2A-4DE0-8586-C72974ECCE30}" presName="vertSpace3" presStyleLbl="node1" presStyleIdx="1" presStyleCnt="3"/>
      <dgm:spPr/>
    </dgm:pt>
    <dgm:pt modelId="{A7E32DD8-B212-481C-A914-E0EC28C08D4A}" type="pres">
      <dgm:prSet presAssocID="{4B490F81-5B2A-4DE0-8586-C72974ECCE30}" presName="circle3" presStyleLbl="node1" presStyleIdx="2" presStyleCnt="3"/>
      <dgm:spPr/>
    </dgm:pt>
    <dgm:pt modelId="{DE70D4F9-E90E-4588-B878-8B8957B6F64E}" type="pres">
      <dgm:prSet presAssocID="{4B490F81-5B2A-4DE0-8586-C72974ECCE30}" presName="rect3" presStyleLbl="alignAcc1" presStyleIdx="2" presStyleCnt="3"/>
      <dgm:spPr/>
      <dgm:t>
        <a:bodyPr/>
        <a:lstStyle/>
        <a:p>
          <a:endParaRPr lang="en-US"/>
        </a:p>
      </dgm:t>
    </dgm:pt>
    <dgm:pt modelId="{87B67E3A-76C3-431B-984A-3EBB59944A10}" type="pres">
      <dgm:prSet presAssocID="{A8DFF8D3-9882-4F5D-BA24-31FEBD209CEF}" presName="rect1ParTxNoCh" presStyleLbl="alignAcc1" presStyleIdx="2" presStyleCnt="3">
        <dgm:presLayoutVars>
          <dgm:chMax val="1"/>
          <dgm:bulletEnabled val="1"/>
        </dgm:presLayoutVars>
      </dgm:prSet>
      <dgm:spPr/>
      <dgm:t>
        <a:bodyPr/>
        <a:lstStyle/>
        <a:p>
          <a:endParaRPr lang="en-US"/>
        </a:p>
      </dgm:t>
    </dgm:pt>
    <dgm:pt modelId="{1AB80AFF-04B2-419C-A525-ACC6A8C01442}" type="pres">
      <dgm:prSet presAssocID="{255EB8AC-AA44-46BB-A5CA-869799343362}" presName="rect2ParTxNoCh" presStyleLbl="alignAcc1" presStyleIdx="2" presStyleCnt="3">
        <dgm:presLayoutVars>
          <dgm:chMax val="1"/>
          <dgm:bulletEnabled val="1"/>
        </dgm:presLayoutVars>
      </dgm:prSet>
      <dgm:spPr/>
      <dgm:t>
        <a:bodyPr/>
        <a:lstStyle/>
        <a:p>
          <a:endParaRPr lang="en-US"/>
        </a:p>
      </dgm:t>
    </dgm:pt>
    <dgm:pt modelId="{187206D5-2BDE-4FF0-89C2-41768013469A}" type="pres">
      <dgm:prSet presAssocID="{4B490F81-5B2A-4DE0-8586-C72974ECCE30}" presName="rect3ParTxNoCh" presStyleLbl="alignAcc1" presStyleIdx="2" presStyleCnt="3">
        <dgm:presLayoutVars>
          <dgm:chMax val="1"/>
          <dgm:bulletEnabled val="1"/>
        </dgm:presLayoutVars>
      </dgm:prSet>
      <dgm:spPr/>
      <dgm:t>
        <a:bodyPr/>
        <a:lstStyle/>
        <a:p>
          <a:endParaRPr lang="en-US"/>
        </a:p>
      </dgm:t>
    </dgm:pt>
  </dgm:ptLst>
  <dgm:cxnLst>
    <dgm:cxn modelId="{AB1C262F-5738-4515-9ECA-9CE5C5F68F0A}" srcId="{FCB27E6F-9B25-423A-A184-39155855E864}" destId="{4B490F81-5B2A-4DE0-8586-C72974ECCE30}" srcOrd="2" destOrd="0" parTransId="{BB2CD17F-0465-46BE-9662-0A2F989C99E3}" sibTransId="{3CFAB5C6-1F9E-4AB3-B653-17D8CDA9C327}"/>
    <dgm:cxn modelId="{8AEFD415-0FF4-47A9-AD0A-18CB5814CF57}" type="presOf" srcId="{A8DFF8D3-9882-4F5D-BA24-31FEBD209CEF}" destId="{87B67E3A-76C3-431B-984A-3EBB59944A10}" srcOrd="1" destOrd="0" presId="urn:microsoft.com/office/officeart/2005/8/layout/target3"/>
    <dgm:cxn modelId="{9D31C4AB-128B-4CFF-8EA1-365743C344EA}" type="presOf" srcId="{255EB8AC-AA44-46BB-A5CA-869799343362}" destId="{B91BCFE6-98AE-4FA2-AFD9-22036B5739BF}" srcOrd="0" destOrd="0" presId="urn:microsoft.com/office/officeart/2005/8/layout/target3"/>
    <dgm:cxn modelId="{136EC21C-B728-482F-B7C6-9907160F7913}" type="presOf" srcId="{255EB8AC-AA44-46BB-A5CA-869799343362}" destId="{1AB80AFF-04B2-419C-A525-ACC6A8C01442}" srcOrd="1" destOrd="0" presId="urn:microsoft.com/office/officeart/2005/8/layout/target3"/>
    <dgm:cxn modelId="{82A9EE81-F3FC-4B79-9D78-CEF1CC923596}" type="presOf" srcId="{FCB27E6F-9B25-423A-A184-39155855E864}" destId="{1F27D28D-EF71-4133-AFD0-E539D774683E}" srcOrd="0" destOrd="0" presId="urn:microsoft.com/office/officeart/2005/8/layout/target3"/>
    <dgm:cxn modelId="{D645629A-AEC6-467B-B8BB-8E528BA8F51B}" srcId="{FCB27E6F-9B25-423A-A184-39155855E864}" destId="{255EB8AC-AA44-46BB-A5CA-869799343362}" srcOrd="1" destOrd="0" parTransId="{7AC9C4A3-C103-4517-A8A8-1A494B56EDE4}" sibTransId="{98725E32-0F45-47DE-9E93-78CE908E2FB9}"/>
    <dgm:cxn modelId="{FB5E424C-73A1-4DB8-A381-489A7BCDBB2F}" type="presOf" srcId="{4B490F81-5B2A-4DE0-8586-C72974ECCE30}" destId="{DE70D4F9-E90E-4588-B878-8B8957B6F64E}" srcOrd="0" destOrd="0" presId="urn:microsoft.com/office/officeart/2005/8/layout/target3"/>
    <dgm:cxn modelId="{E363D5CB-1BB9-4A28-A411-61C79C72F7D1}" type="presOf" srcId="{4B490F81-5B2A-4DE0-8586-C72974ECCE30}" destId="{187206D5-2BDE-4FF0-89C2-41768013469A}" srcOrd="1" destOrd="0" presId="urn:microsoft.com/office/officeart/2005/8/layout/target3"/>
    <dgm:cxn modelId="{EC3C5CC0-0D5F-4BE9-B024-A92AD85C442C}" srcId="{FCB27E6F-9B25-423A-A184-39155855E864}" destId="{A8DFF8D3-9882-4F5D-BA24-31FEBD209CEF}" srcOrd="0" destOrd="0" parTransId="{CD20BA7B-DEA5-42C3-93A4-96BB33E47A72}" sibTransId="{8BD54255-9839-44D1-B483-63C5C5CCC9C6}"/>
    <dgm:cxn modelId="{B713BE57-4C72-4E39-B127-E9872E4959CA}" type="presOf" srcId="{A8DFF8D3-9882-4F5D-BA24-31FEBD209CEF}" destId="{23020C8C-B2AF-429D-8676-581FE5EF9EE7}" srcOrd="0" destOrd="0" presId="urn:microsoft.com/office/officeart/2005/8/layout/target3"/>
    <dgm:cxn modelId="{F855336D-4D6A-4E3A-BBBD-1D22A4A934EC}" type="presParOf" srcId="{1F27D28D-EF71-4133-AFD0-E539D774683E}" destId="{D7E1C783-7BB6-4404-9603-7F96E7E0DE2C}" srcOrd="0" destOrd="0" presId="urn:microsoft.com/office/officeart/2005/8/layout/target3"/>
    <dgm:cxn modelId="{4F1B8150-C891-4667-8466-B321CB24BA92}" type="presParOf" srcId="{1F27D28D-EF71-4133-AFD0-E539D774683E}" destId="{49895C8E-1CD2-4CC9-A8DD-4363DFAEC087}" srcOrd="1" destOrd="0" presId="urn:microsoft.com/office/officeart/2005/8/layout/target3"/>
    <dgm:cxn modelId="{A5BEF267-0407-4184-86AE-15B920CCA9D9}" type="presParOf" srcId="{1F27D28D-EF71-4133-AFD0-E539D774683E}" destId="{23020C8C-B2AF-429D-8676-581FE5EF9EE7}" srcOrd="2" destOrd="0" presId="urn:microsoft.com/office/officeart/2005/8/layout/target3"/>
    <dgm:cxn modelId="{C27EB224-2B00-4D98-9092-60C9FDA82AA6}" type="presParOf" srcId="{1F27D28D-EF71-4133-AFD0-E539D774683E}" destId="{C6943085-66B1-4DED-AB23-B888F657EA31}" srcOrd="3" destOrd="0" presId="urn:microsoft.com/office/officeart/2005/8/layout/target3"/>
    <dgm:cxn modelId="{5F23B730-515F-4928-AC8C-7F6453938A6D}" type="presParOf" srcId="{1F27D28D-EF71-4133-AFD0-E539D774683E}" destId="{92F3E316-E2D8-44E5-A54B-49B665778C92}" srcOrd="4" destOrd="0" presId="urn:microsoft.com/office/officeart/2005/8/layout/target3"/>
    <dgm:cxn modelId="{85295742-5271-4609-85E8-6FBD68C01E5B}" type="presParOf" srcId="{1F27D28D-EF71-4133-AFD0-E539D774683E}" destId="{B91BCFE6-98AE-4FA2-AFD9-22036B5739BF}" srcOrd="5" destOrd="0" presId="urn:microsoft.com/office/officeart/2005/8/layout/target3"/>
    <dgm:cxn modelId="{097B03D8-4402-426D-8A7A-3B95B9FB9590}" type="presParOf" srcId="{1F27D28D-EF71-4133-AFD0-E539D774683E}" destId="{1F0C4DBA-30E7-4752-8281-DEB9894FE3DF}" srcOrd="6" destOrd="0" presId="urn:microsoft.com/office/officeart/2005/8/layout/target3"/>
    <dgm:cxn modelId="{68E2B1CE-56D0-4E76-A627-6F6038AD3099}" type="presParOf" srcId="{1F27D28D-EF71-4133-AFD0-E539D774683E}" destId="{A7E32DD8-B212-481C-A914-E0EC28C08D4A}" srcOrd="7" destOrd="0" presId="urn:microsoft.com/office/officeart/2005/8/layout/target3"/>
    <dgm:cxn modelId="{BBD1C293-7BD0-4B75-B882-FAE8E7AB0961}" type="presParOf" srcId="{1F27D28D-EF71-4133-AFD0-E539D774683E}" destId="{DE70D4F9-E90E-4588-B878-8B8957B6F64E}" srcOrd="8" destOrd="0" presId="urn:microsoft.com/office/officeart/2005/8/layout/target3"/>
    <dgm:cxn modelId="{E6DE7B75-0FF9-4032-91BA-04C5B8A950A5}" type="presParOf" srcId="{1F27D28D-EF71-4133-AFD0-E539D774683E}" destId="{87B67E3A-76C3-431B-984A-3EBB59944A10}" srcOrd="9" destOrd="0" presId="urn:microsoft.com/office/officeart/2005/8/layout/target3"/>
    <dgm:cxn modelId="{EAEBB359-8878-4414-9D3F-F651CD095607}" type="presParOf" srcId="{1F27D28D-EF71-4133-AFD0-E539D774683E}" destId="{1AB80AFF-04B2-419C-A525-ACC6A8C01442}" srcOrd="10" destOrd="0" presId="urn:microsoft.com/office/officeart/2005/8/layout/target3"/>
    <dgm:cxn modelId="{51439B15-CDD1-4DAD-ACB3-6AEDCA8E085C}" type="presParOf" srcId="{1F27D28D-EF71-4133-AFD0-E539D774683E}" destId="{187206D5-2BDE-4FF0-89C2-41768013469A}"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1AF36-DCC5-46D7-B9E4-8AEED7225ADE}"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lang="en-US"/>
        </a:p>
      </dgm:t>
    </dgm:pt>
    <dgm:pt modelId="{A17F8EFA-68AE-41F2-9ACE-1533B7526300}">
      <dgm:prSet phldrT="[Text]" custT="1"/>
      <dgm:spPr/>
      <dgm:t>
        <a:bodyPr/>
        <a:lstStyle/>
        <a:p>
          <a:r>
            <a:rPr lang="en-US" sz="2400" dirty="0">
              <a:latin typeface="Arial" panose="020B0604020202020204" pitchFamily="34" charset="0"/>
              <a:cs typeface="Arial" panose="020B0604020202020204" pitchFamily="34" charset="0"/>
            </a:rPr>
            <a:t>Strategies are a good fit and</a:t>
          </a:r>
          <a:r>
            <a:rPr lang="lv-LV"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evidence</a:t>
          </a:r>
          <a:r>
            <a:rPr lang="lv-LV"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based</a:t>
          </a:r>
        </a:p>
      </dgm:t>
    </dgm:pt>
    <dgm:pt modelId="{DD35B0F3-66FA-4D2B-AF21-E36208215590}" type="parTrans" cxnId="{DAC74A6A-0705-4614-8144-0DB01F7BCFDA}">
      <dgm:prSet/>
      <dgm:spPr/>
      <dgm:t>
        <a:bodyPr/>
        <a:lstStyle/>
        <a:p>
          <a:endParaRPr lang="en-US"/>
        </a:p>
      </dgm:t>
    </dgm:pt>
    <dgm:pt modelId="{ADACC0C5-0AAE-4E22-9A54-A77B1B8182B2}" type="sibTrans" cxnId="{DAC74A6A-0705-4614-8144-0DB01F7BCFDA}">
      <dgm:prSet/>
      <dgm:spPr/>
      <dgm:t>
        <a:bodyPr/>
        <a:lstStyle/>
        <a:p>
          <a:endParaRPr lang="en-US"/>
        </a:p>
      </dgm:t>
    </dgm:pt>
    <dgm:pt modelId="{2023A65E-C76B-41F0-950F-93ACE99E62AF}">
      <dgm:prSet phldrT="[Text]" custT="1"/>
      <dgm:spPr/>
      <dgm:t>
        <a:bodyPr/>
        <a:lstStyle/>
        <a:p>
          <a:endParaRPr lang="en-US" sz="2400" dirty="0">
            <a:latin typeface="Arial" panose="020B0604020202020204" pitchFamily="34" charset="0"/>
            <a:cs typeface="Arial" panose="020B0604020202020204" pitchFamily="34" charset="0"/>
          </a:endParaRPr>
        </a:p>
      </dgm:t>
    </dgm:pt>
    <dgm:pt modelId="{BA548471-BB48-4099-AE02-B7EBD6783AE8}" type="parTrans" cxnId="{B3151F88-CC84-4DD0-9788-43A03F0D3B51}">
      <dgm:prSet/>
      <dgm:spPr/>
      <dgm:t>
        <a:bodyPr/>
        <a:lstStyle/>
        <a:p>
          <a:endParaRPr lang="en-US"/>
        </a:p>
      </dgm:t>
    </dgm:pt>
    <dgm:pt modelId="{2A90259F-319F-4C69-B5BF-307222E6DBC9}" type="sibTrans" cxnId="{B3151F88-CC84-4DD0-9788-43A03F0D3B51}">
      <dgm:prSet/>
      <dgm:spPr/>
      <dgm:t>
        <a:bodyPr/>
        <a:lstStyle/>
        <a:p>
          <a:endParaRPr lang="en-US"/>
        </a:p>
      </dgm:t>
    </dgm:pt>
    <dgm:pt modelId="{73A8EC0A-5064-419D-BCB0-1C4734343608}">
      <dgm:prSet phldrT="[Text]" custT="1"/>
      <dgm:spPr/>
      <dgm:t>
        <a:bodyPr/>
        <a:lstStyle/>
        <a:p>
          <a:r>
            <a:rPr lang="en-US" sz="2400" dirty="0">
              <a:latin typeface="Arial" panose="020B0604020202020204" pitchFamily="34" charset="0"/>
              <a:cs typeface="Arial" panose="020B0604020202020204" pitchFamily="34" charset="0"/>
            </a:rPr>
            <a:t>Strategies</a:t>
          </a:r>
          <a:r>
            <a:rPr lang="lv-LV"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aligned with risk/protective factors</a:t>
          </a:r>
        </a:p>
      </dgm:t>
    </dgm:pt>
    <dgm:pt modelId="{C5593C38-4D9D-418D-A7D3-DC32C945B003}" type="parTrans" cxnId="{65CA7079-298A-4419-8F60-028452562E11}">
      <dgm:prSet/>
      <dgm:spPr/>
      <dgm:t>
        <a:bodyPr/>
        <a:lstStyle/>
        <a:p>
          <a:endParaRPr lang="en-US"/>
        </a:p>
      </dgm:t>
    </dgm:pt>
    <dgm:pt modelId="{0BBF33EB-7F5D-400E-B7E9-C62484E2D430}" type="sibTrans" cxnId="{65CA7079-298A-4419-8F60-028452562E11}">
      <dgm:prSet/>
      <dgm:spPr/>
      <dgm:t>
        <a:bodyPr/>
        <a:lstStyle/>
        <a:p>
          <a:endParaRPr lang="en-US"/>
        </a:p>
      </dgm:t>
    </dgm:pt>
    <dgm:pt modelId="{29716A2C-2A57-45C4-B1AC-3718CEEC69B7}">
      <dgm:prSet phldrT="[Text]" custT="1"/>
      <dgm:spPr/>
      <dgm:t>
        <a:bodyPr/>
        <a:lstStyle/>
        <a:p>
          <a:endParaRPr lang="en-US" sz="3600" dirty="0">
            <a:latin typeface="Arial" panose="020B0604020202020204" pitchFamily="34" charset="0"/>
            <a:cs typeface="Arial" panose="020B0604020202020204" pitchFamily="34" charset="0"/>
          </a:endParaRPr>
        </a:p>
      </dgm:t>
    </dgm:pt>
    <dgm:pt modelId="{77E74125-9B20-4ED4-B380-CA68609B0F33}" type="parTrans" cxnId="{5F14017E-E69C-4CEE-8488-265B122255F8}">
      <dgm:prSet/>
      <dgm:spPr/>
      <dgm:t>
        <a:bodyPr/>
        <a:lstStyle/>
        <a:p>
          <a:endParaRPr lang="en-US"/>
        </a:p>
      </dgm:t>
    </dgm:pt>
    <dgm:pt modelId="{E1D866C1-403C-42FA-9A29-E4F97469159A}" type="sibTrans" cxnId="{5F14017E-E69C-4CEE-8488-265B122255F8}">
      <dgm:prSet/>
      <dgm:spPr/>
      <dgm:t>
        <a:bodyPr/>
        <a:lstStyle/>
        <a:p>
          <a:endParaRPr lang="en-US"/>
        </a:p>
      </dgm:t>
    </dgm:pt>
    <dgm:pt modelId="{4779CED9-B902-4A1B-BA00-D09229BEF494}">
      <dgm:prSet phldrT="[Text]" custT="1"/>
      <dgm:spPr/>
      <dgm:t>
        <a:bodyPr/>
        <a:lstStyle/>
        <a:p>
          <a:r>
            <a:rPr lang="lv-LV" sz="2400"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valuation plan supports ongoing monitoring</a:t>
          </a:r>
          <a:endParaRPr lang="en-US" sz="2400" dirty="0">
            <a:solidFill>
              <a:srgbClr val="FF0000"/>
            </a:solidFill>
            <a:latin typeface="Arial" panose="020B0604020202020204" pitchFamily="34" charset="0"/>
            <a:cs typeface="Arial" panose="020B0604020202020204" pitchFamily="34" charset="0"/>
          </a:endParaRPr>
        </a:p>
      </dgm:t>
    </dgm:pt>
    <dgm:pt modelId="{6C929A7F-91BE-4F39-9B22-CC826D6D4A39}" type="parTrans" cxnId="{657453A6-A497-447B-AC09-5976C37E2515}">
      <dgm:prSet/>
      <dgm:spPr/>
      <dgm:t>
        <a:bodyPr/>
        <a:lstStyle/>
        <a:p>
          <a:endParaRPr lang="en-US"/>
        </a:p>
      </dgm:t>
    </dgm:pt>
    <dgm:pt modelId="{0E5DE04C-2A13-441C-85D6-E827B2FA7D7E}" type="sibTrans" cxnId="{657453A6-A497-447B-AC09-5976C37E2515}">
      <dgm:prSet/>
      <dgm:spPr/>
      <dgm:t>
        <a:bodyPr/>
        <a:lstStyle/>
        <a:p>
          <a:endParaRPr lang="en-US"/>
        </a:p>
      </dgm:t>
    </dgm:pt>
    <dgm:pt modelId="{F07BFBD2-1668-4C28-B73F-1972626FF009}">
      <dgm:prSet phldrT="[Text]"/>
      <dgm:spPr/>
      <dgm:t>
        <a:bodyPr/>
        <a:lstStyle/>
        <a:p>
          <a:endParaRPr lang="en-US" sz="1800" dirty="0"/>
        </a:p>
      </dgm:t>
    </dgm:pt>
    <dgm:pt modelId="{D19E1912-4CA1-40D6-83B4-DBB8812BA414}" type="parTrans" cxnId="{8B2C6349-15C2-4C7E-9F73-AC1BA1A660CF}">
      <dgm:prSet/>
      <dgm:spPr/>
      <dgm:t>
        <a:bodyPr/>
        <a:lstStyle/>
        <a:p>
          <a:endParaRPr lang="en-US"/>
        </a:p>
      </dgm:t>
    </dgm:pt>
    <dgm:pt modelId="{D3736B46-481B-4D5C-B27B-655333473364}" type="sibTrans" cxnId="{8B2C6349-15C2-4C7E-9F73-AC1BA1A660CF}">
      <dgm:prSet/>
      <dgm:spPr/>
      <dgm:t>
        <a:bodyPr/>
        <a:lstStyle/>
        <a:p>
          <a:endParaRPr lang="en-US"/>
        </a:p>
      </dgm:t>
    </dgm:pt>
    <dgm:pt modelId="{4C755BE8-C4AA-4BD2-9704-630104553054}">
      <dgm:prSet phldrT="[Text]" custT="1"/>
      <dgm:spPr/>
      <dgm:t>
        <a:bodyPr/>
        <a:lstStyle/>
        <a:p>
          <a:r>
            <a:rPr lang="en-US" sz="2400" dirty="0">
              <a:latin typeface="Arial" panose="020B0604020202020204" pitchFamily="34" charset="0"/>
              <a:cs typeface="Arial" panose="020B0604020202020204" pitchFamily="34" charset="0"/>
            </a:rPr>
            <a:t>Implementation is high quality</a:t>
          </a:r>
        </a:p>
      </dgm:t>
    </dgm:pt>
    <dgm:pt modelId="{651040A8-36D4-4099-AB7C-719459D876F4}" type="parTrans" cxnId="{66F11BB5-9F83-460D-BEBA-72B4F320D1B5}">
      <dgm:prSet/>
      <dgm:spPr/>
      <dgm:t>
        <a:bodyPr/>
        <a:lstStyle/>
        <a:p>
          <a:endParaRPr lang="en-US"/>
        </a:p>
      </dgm:t>
    </dgm:pt>
    <dgm:pt modelId="{E763BD79-F8E4-49D0-B1BF-E84C8BB029FE}" type="sibTrans" cxnId="{66F11BB5-9F83-460D-BEBA-72B4F320D1B5}">
      <dgm:prSet/>
      <dgm:spPr/>
      <dgm:t>
        <a:bodyPr/>
        <a:lstStyle/>
        <a:p>
          <a:endParaRPr lang="en-US"/>
        </a:p>
      </dgm:t>
    </dgm:pt>
    <dgm:pt modelId="{C0E4D169-E6F2-4E94-A68F-B69D5EA53E8E}">
      <dgm:prSet phldrT="[Text]" custT="1"/>
      <dgm:spPr/>
      <dgm:t>
        <a:bodyPr/>
        <a:lstStyle/>
        <a:p>
          <a:endParaRPr lang="en-US" sz="3600" dirty="0">
            <a:latin typeface="Arial" panose="020B0604020202020204" pitchFamily="34" charset="0"/>
            <a:cs typeface="Arial" panose="020B0604020202020204" pitchFamily="34" charset="0"/>
          </a:endParaRPr>
        </a:p>
      </dgm:t>
    </dgm:pt>
    <dgm:pt modelId="{E08F8147-9D71-4EDF-8F45-7F33BC9D6984}" type="parTrans" cxnId="{283B006F-E531-4F01-B38C-7C08816CE617}">
      <dgm:prSet/>
      <dgm:spPr/>
      <dgm:t>
        <a:bodyPr/>
        <a:lstStyle/>
        <a:p>
          <a:endParaRPr lang="en-US"/>
        </a:p>
      </dgm:t>
    </dgm:pt>
    <dgm:pt modelId="{90EB116A-B9B3-4DC1-A904-EC47976B0FBC}" type="sibTrans" cxnId="{283B006F-E531-4F01-B38C-7C08816CE617}">
      <dgm:prSet/>
      <dgm:spPr/>
      <dgm:t>
        <a:bodyPr/>
        <a:lstStyle/>
        <a:p>
          <a:endParaRPr lang="en-US"/>
        </a:p>
      </dgm:t>
    </dgm:pt>
    <dgm:pt modelId="{9DEB2F2F-2582-4AC4-A84D-3151EDD79990}">
      <dgm:prSet phldrT="[Text]" phldr="1" custT="1"/>
      <dgm:spPr/>
      <dgm:t>
        <a:bodyPr/>
        <a:lstStyle/>
        <a:p>
          <a:endParaRPr lang="en-US" sz="3600" dirty="0">
            <a:latin typeface="Arial" panose="020B0604020202020204" pitchFamily="34" charset="0"/>
            <a:cs typeface="Arial" panose="020B0604020202020204" pitchFamily="34" charset="0"/>
          </a:endParaRPr>
        </a:p>
      </dgm:t>
    </dgm:pt>
    <dgm:pt modelId="{2F53D34A-528A-4E6E-B491-23711E4AF68D}" type="sibTrans" cxnId="{894EF59A-7D8D-4856-84EA-7321FBCF38DB}">
      <dgm:prSet/>
      <dgm:spPr/>
      <dgm:t>
        <a:bodyPr/>
        <a:lstStyle/>
        <a:p>
          <a:endParaRPr lang="en-US"/>
        </a:p>
      </dgm:t>
    </dgm:pt>
    <dgm:pt modelId="{D1606869-4EF1-4371-A995-905B8D9AAEB1}" type="parTrans" cxnId="{894EF59A-7D8D-4856-84EA-7321FBCF38DB}">
      <dgm:prSet/>
      <dgm:spPr/>
      <dgm:t>
        <a:bodyPr/>
        <a:lstStyle/>
        <a:p>
          <a:endParaRPr lang="en-US"/>
        </a:p>
      </dgm:t>
    </dgm:pt>
    <dgm:pt modelId="{4E64BDAC-8B98-41ED-904A-BE58921B93E1}">
      <dgm:prSet phldrT="[Text]" phldr="1" custT="1"/>
      <dgm:spPr/>
      <dgm:t>
        <a:bodyPr/>
        <a:lstStyle/>
        <a:p>
          <a:endParaRPr lang="en-US" sz="3600" dirty="0">
            <a:latin typeface="Arial" panose="020B0604020202020204" pitchFamily="34" charset="0"/>
            <a:cs typeface="Arial" panose="020B0604020202020204" pitchFamily="34" charset="0"/>
          </a:endParaRPr>
        </a:p>
      </dgm:t>
    </dgm:pt>
    <dgm:pt modelId="{E4D08358-323A-4B20-887A-B1EC693D7704}" type="sibTrans" cxnId="{BAB4DA90-16D8-434E-B5DE-D2F68D329B09}">
      <dgm:prSet/>
      <dgm:spPr/>
      <dgm:t>
        <a:bodyPr/>
        <a:lstStyle/>
        <a:p>
          <a:endParaRPr lang="en-US"/>
        </a:p>
      </dgm:t>
    </dgm:pt>
    <dgm:pt modelId="{0828BC63-7735-4572-8E34-73D12B05DA56}" type="parTrans" cxnId="{BAB4DA90-16D8-434E-B5DE-D2F68D329B09}">
      <dgm:prSet/>
      <dgm:spPr/>
      <dgm:t>
        <a:bodyPr/>
        <a:lstStyle/>
        <a:p>
          <a:endParaRPr lang="en-US"/>
        </a:p>
      </dgm:t>
    </dgm:pt>
    <dgm:pt modelId="{DA4C251C-40A3-4675-87A5-C257ACA2916F}" type="pres">
      <dgm:prSet presAssocID="{CEE1AF36-DCC5-46D7-B9E4-8AEED7225ADE}" presName="linearFlow" presStyleCnt="0">
        <dgm:presLayoutVars>
          <dgm:dir/>
          <dgm:animLvl val="lvl"/>
          <dgm:resizeHandles val="exact"/>
        </dgm:presLayoutVars>
      </dgm:prSet>
      <dgm:spPr/>
      <dgm:t>
        <a:bodyPr/>
        <a:lstStyle/>
        <a:p>
          <a:endParaRPr lang="en-US"/>
        </a:p>
      </dgm:t>
    </dgm:pt>
    <dgm:pt modelId="{6B1FDA25-55F8-4C05-8D5D-2B564AFF4B72}" type="pres">
      <dgm:prSet presAssocID="{9DEB2F2F-2582-4AC4-A84D-3151EDD79990}" presName="composite" presStyleCnt="0"/>
      <dgm:spPr/>
    </dgm:pt>
    <dgm:pt modelId="{A76C7A9E-8BA3-4135-87DE-E24A91C3B6AD}" type="pres">
      <dgm:prSet presAssocID="{9DEB2F2F-2582-4AC4-A84D-3151EDD79990}" presName="parentText" presStyleLbl="alignNode1" presStyleIdx="0" presStyleCnt="4">
        <dgm:presLayoutVars>
          <dgm:chMax val="1"/>
          <dgm:bulletEnabled val="1"/>
        </dgm:presLayoutVars>
      </dgm:prSet>
      <dgm:spPr/>
      <dgm:t>
        <a:bodyPr/>
        <a:lstStyle/>
        <a:p>
          <a:endParaRPr lang="en-US"/>
        </a:p>
      </dgm:t>
    </dgm:pt>
    <dgm:pt modelId="{4D7FDBD0-B11A-4C4E-9514-22204064FC36}" type="pres">
      <dgm:prSet presAssocID="{9DEB2F2F-2582-4AC4-A84D-3151EDD79990}" presName="descendantText" presStyleLbl="alignAcc1" presStyleIdx="0" presStyleCnt="4" custScaleY="135313" custLinFactNeighborX="2699" custLinFactNeighborY="-32776">
        <dgm:presLayoutVars>
          <dgm:bulletEnabled val="1"/>
        </dgm:presLayoutVars>
      </dgm:prSet>
      <dgm:spPr/>
      <dgm:t>
        <a:bodyPr/>
        <a:lstStyle/>
        <a:p>
          <a:endParaRPr lang="en-US"/>
        </a:p>
      </dgm:t>
    </dgm:pt>
    <dgm:pt modelId="{8B2A6608-CD0B-4755-B6A4-A3A10F369AA3}" type="pres">
      <dgm:prSet presAssocID="{2F53D34A-528A-4E6E-B491-23711E4AF68D}" presName="sp" presStyleCnt="0"/>
      <dgm:spPr/>
    </dgm:pt>
    <dgm:pt modelId="{0DB04BEC-3693-4A45-9F03-0E232B67BCBF}" type="pres">
      <dgm:prSet presAssocID="{4E64BDAC-8B98-41ED-904A-BE58921B93E1}" presName="composite" presStyleCnt="0"/>
      <dgm:spPr/>
    </dgm:pt>
    <dgm:pt modelId="{D80F31FC-0B24-430D-8EF4-BB172D28C4CE}" type="pres">
      <dgm:prSet presAssocID="{4E64BDAC-8B98-41ED-904A-BE58921B93E1}" presName="parentText" presStyleLbl="alignNode1" presStyleIdx="1" presStyleCnt="4">
        <dgm:presLayoutVars>
          <dgm:chMax val="1"/>
          <dgm:bulletEnabled val="1"/>
        </dgm:presLayoutVars>
      </dgm:prSet>
      <dgm:spPr/>
      <dgm:t>
        <a:bodyPr/>
        <a:lstStyle/>
        <a:p>
          <a:endParaRPr lang="en-US"/>
        </a:p>
      </dgm:t>
    </dgm:pt>
    <dgm:pt modelId="{F40CF593-F97A-465C-A569-3362B8738706}" type="pres">
      <dgm:prSet presAssocID="{4E64BDAC-8B98-41ED-904A-BE58921B93E1}" presName="descendantText" presStyleLbl="alignAcc1" presStyleIdx="1" presStyleCnt="4" custScaleY="118628">
        <dgm:presLayoutVars>
          <dgm:bulletEnabled val="1"/>
        </dgm:presLayoutVars>
      </dgm:prSet>
      <dgm:spPr/>
      <dgm:t>
        <a:bodyPr/>
        <a:lstStyle/>
        <a:p>
          <a:endParaRPr lang="en-US"/>
        </a:p>
      </dgm:t>
    </dgm:pt>
    <dgm:pt modelId="{CA10655E-DC4D-4634-8D8E-47BD720E37AE}" type="pres">
      <dgm:prSet presAssocID="{E4D08358-323A-4B20-887A-B1EC693D7704}" presName="sp" presStyleCnt="0"/>
      <dgm:spPr/>
    </dgm:pt>
    <dgm:pt modelId="{6C45347B-55E0-4914-8E79-16C333678725}" type="pres">
      <dgm:prSet presAssocID="{C0E4D169-E6F2-4E94-A68F-B69D5EA53E8E}" presName="composite" presStyleCnt="0"/>
      <dgm:spPr/>
    </dgm:pt>
    <dgm:pt modelId="{6C6B57DA-4DDA-41DC-9195-C8F9FBFE73DD}" type="pres">
      <dgm:prSet presAssocID="{C0E4D169-E6F2-4E94-A68F-B69D5EA53E8E}" presName="parentText" presStyleLbl="alignNode1" presStyleIdx="2" presStyleCnt="4">
        <dgm:presLayoutVars>
          <dgm:chMax val="1"/>
          <dgm:bulletEnabled val="1"/>
        </dgm:presLayoutVars>
      </dgm:prSet>
      <dgm:spPr/>
      <dgm:t>
        <a:bodyPr/>
        <a:lstStyle/>
        <a:p>
          <a:endParaRPr lang="en-US"/>
        </a:p>
      </dgm:t>
    </dgm:pt>
    <dgm:pt modelId="{D6E73EE2-93B3-4766-97E8-9FA55AF770B7}" type="pres">
      <dgm:prSet presAssocID="{C0E4D169-E6F2-4E94-A68F-B69D5EA53E8E}" presName="descendantText" presStyleLbl="alignAcc1" presStyleIdx="2" presStyleCnt="4" custScaleY="124073">
        <dgm:presLayoutVars>
          <dgm:bulletEnabled val="1"/>
        </dgm:presLayoutVars>
      </dgm:prSet>
      <dgm:spPr/>
      <dgm:t>
        <a:bodyPr/>
        <a:lstStyle/>
        <a:p>
          <a:endParaRPr lang="en-US"/>
        </a:p>
      </dgm:t>
    </dgm:pt>
    <dgm:pt modelId="{4817EF25-66B6-4F18-83A3-C8A394769CF3}" type="pres">
      <dgm:prSet presAssocID="{90EB116A-B9B3-4DC1-A904-EC47976B0FBC}" presName="sp" presStyleCnt="0"/>
      <dgm:spPr/>
    </dgm:pt>
    <dgm:pt modelId="{239C9A0D-88FA-4AC9-9103-7D68393B27E9}" type="pres">
      <dgm:prSet presAssocID="{29716A2C-2A57-45C4-B1AC-3718CEEC69B7}" presName="composite" presStyleCnt="0"/>
      <dgm:spPr/>
    </dgm:pt>
    <dgm:pt modelId="{C829BA89-4799-4405-84C9-06B0509A9358}" type="pres">
      <dgm:prSet presAssocID="{29716A2C-2A57-45C4-B1AC-3718CEEC69B7}" presName="parentText" presStyleLbl="alignNode1" presStyleIdx="3" presStyleCnt="4">
        <dgm:presLayoutVars>
          <dgm:chMax val="1"/>
          <dgm:bulletEnabled val="1"/>
        </dgm:presLayoutVars>
      </dgm:prSet>
      <dgm:spPr/>
      <dgm:t>
        <a:bodyPr/>
        <a:lstStyle/>
        <a:p>
          <a:endParaRPr lang="en-US"/>
        </a:p>
      </dgm:t>
    </dgm:pt>
    <dgm:pt modelId="{1FA125FA-8BAF-46B8-85A9-E37E188D1AF6}" type="pres">
      <dgm:prSet presAssocID="{29716A2C-2A57-45C4-B1AC-3718CEEC69B7}" presName="descendantText" presStyleLbl="alignAcc1" presStyleIdx="3" presStyleCnt="4" custScaleY="125328">
        <dgm:presLayoutVars>
          <dgm:bulletEnabled val="1"/>
        </dgm:presLayoutVars>
      </dgm:prSet>
      <dgm:spPr/>
      <dgm:t>
        <a:bodyPr/>
        <a:lstStyle/>
        <a:p>
          <a:endParaRPr lang="en-US"/>
        </a:p>
      </dgm:t>
    </dgm:pt>
  </dgm:ptLst>
  <dgm:cxnLst>
    <dgm:cxn modelId="{657453A6-A497-447B-AC09-5976C37E2515}" srcId="{29716A2C-2A57-45C4-B1AC-3718CEEC69B7}" destId="{4779CED9-B902-4A1B-BA00-D09229BEF494}" srcOrd="1" destOrd="0" parTransId="{6C929A7F-91BE-4F39-9B22-CC826D6D4A39}" sibTransId="{0E5DE04C-2A13-441C-85D6-E827B2FA7D7E}"/>
    <dgm:cxn modelId="{3F013E19-739F-47C6-BE11-2669383FE8EE}" type="presOf" srcId="{4779CED9-B902-4A1B-BA00-D09229BEF494}" destId="{1FA125FA-8BAF-46B8-85A9-E37E188D1AF6}" srcOrd="0" destOrd="1" presId="urn:microsoft.com/office/officeart/2005/8/layout/chevron2"/>
    <dgm:cxn modelId="{5F14017E-E69C-4CEE-8488-265B122255F8}" srcId="{CEE1AF36-DCC5-46D7-B9E4-8AEED7225ADE}" destId="{29716A2C-2A57-45C4-B1AC-3718CEEC69B7}" srcOrd="3" destOrd="0" parTransId="{77E74125-9B20-4ED4-B380-CA68609B0F33}" sibTransId="{E1D866C1-403C-42FA-9A29-E4F97469159A}"/>
    <dgm:cxn modelId="{6503EDA5-381D-4BD4-A70C-74A94090781D}" type="presOf" srcId="{F07BFBD2-1668-4C28-B73F-1972626FF009}" destId="{1FA125FA-8BAF-46B8-85A9-E37E188D1AF6}" srcOrd="0" destOrd="2" presId="urn:microsoft.com/office/officeart/2005/8/layout/chevron2"/>
    <dgm:cxn modelId="{8B2C6349-15C2-4C7E-9F73-AC1BA1A660CF}" srcId="{29716A2C-2A57-45C4-B1AC-3718CEEC69B7}" destId="{F07BFBD2-1668-4C28-B73F-1972626FF009}" srcOrd="2" destOrd="0" parTransId="{D19E1912-4CA1-40D6-83B4-DBB8812BA414}" sibTransId="{D3736B46-481B-4D5C-B27B-655333473364}"/>
    <dgm:cxn modelId="{2301DA26-F90B-423A-B195-A343EC888036}" type="presOf" srcId="{4C755BE8-C4AA-4BD2-9704-630104553054}" destId="{D6E73EE2-93B3-4766-97E8-9FA55AF770B7}" srcOrd="0" destOrd="0" presId="urn:microsoft.com/office/officeart/2005/8/layout/chevron2"/>
    <dgm:cxn modelId="{BAB4DA90-16D8-434E-B5DE-D2F68D329B09}" srcId="{CEE1AF36-DCC5-46D7-B9E4-8AEED7225ADE}" destId="{4E64BDAC-8B98-41ED-904A-BE58921B93E1}" srcOrd="1" destOrd="0" parTransId="{0828BC63-7735-4572-8E34-73D12B05DA56}" sibTransId="{E4D08358-323A-4B20-887A-B1EC693D7704}"/>
    <dgm:cxn modelId="{9C64D2D0-8188-4A2B-9F78-09161EA569DA}" type="presOf" srcId="{9DEB2F2F-2582-4AC4-A84D-3151EDD79990}" destId="{A76C7A9E-8BA3-4135-87DE-E24A91C3B6AD}" srcOrd="0" destOrd="0" presId="urn:microsoft.com/office/officeart/2005/8/layout/chevron2"/>
    <dgm:cxn modelId="{B3151F88-CC84-4DD0-9788-43A03F0D3B51}" srcId="{29716A2C-2A57-45C4-B1AC-3718CEEC69B7}" destId="{2023A65E-C76B-41F0-950F-93ACE99E62AF}" srcOrd="0" destOrd="0" parTransId="{BA548471-BB48-4099-AE02-B7EBD6783AE8}" sibTransId="{2A90259F-319F-4C69-B5BF-307222E6DBC9}"/>
    <dgm:cxn modelId="{66F11BB5-9F83-460D-BEBA-72B4F320D1B5}" srcId="{C0E4D169-E6F2-4E94-A68F-B69D5EA53E8E}" destId="{4C755BE8-C4AA-4BD2-9704-630104553054}" srcOrd="0" destOrd="0" parTransId="{651040A8-36D4-4099-AB7C-719459D876F4}" sibTransId="{E763BD79-F8E4-49D0-B1BF-E84C8BB029FE}"/>
    <dgm:cxn modelId="{330CB5E3-D885-4C57-815C-9AEE79668E75}" type="presOf" srcId="{CEE1AF36-DCC5-46D7-B9E4-8AEED7225ADE}" destId="{DA4C251C-40A3-4675-87A5-C257ACA2916F}" srcOrd="0" destOrd="0" presId="urn:microsoft.com/office/officeart/2005/8/layout/chevron2"/>
    <dgm:cxn modelId="{9AF4E32F-3351-4983-B916-1E2DFAD06E4D}" type="presOf" srcId="{73A8EC0A-5064-419D-BCB0-1C4734343608}" destId="{4D7FDBD0-B11A-4C4E-9514-22204064FC36}" srcOrd="0" destOrd="0" presId="urn:microsoft.com/office/officeart/2005/8/layout/chevron2"/>
    <dgm:cxn modelId="{65CA7079-298A-4419-8F60-028452562E11}" srcId="{9DEB2F2F-2582-4AC4-A84D-3151EDD79990}" destId="{73A8EC0A-5064-419D-BCB0-1C4734343608}" srcOrd="0" destOrd="0" parTransId="{C5593C38-4D9D-418D-A7D3-DC32C945B003}" sibTransId="{0BBF33EB-7F5D-400E-B7E9-C62484E2D430}"/>
    <dgm:cxn modelId="{283B006F-E531-4F01-B38C-7C08816CE617}" srcId="{CEE1AF36-DCC5-46D7-B9E4-8AEED7225ADE}" destId="{C0E4D169-E6F2-4E94-A68F-B69D5EA53E8E}" srcOrd="2" destOrd="0" parTransId="{E08F8147-9D71-4EDF-8F45-7F33BC9D6984}" sibTransId="{90EB116A-B9B3-4DC1-A904-EC47976B0FBC}"/>
    <dgm:cxn modelId="{62EE6A48-28FD-485F-88AB-1E9F4344C7D4}" type="presOf" srcId="{2023A65E-C76B-41F0-950F-93ACE99E62AF}" destId="{1FA125FA-8BAF-46B8-85A9-E37E188D1AF6}" srcOrd="0" destOrd="0" presId="urn:microsoft.com/office/officeart/2005/8/layout/chevron2"/>
    <dgm:cxn modelId="{A2DE7D55-64AC-4E9A-A42F-A45CAFA783AF}" type="presOf" srcId="{29716A2C-2A57-45C4-B1AC-3718CEEC69B7}" destId="{C829BA89-4799-4405-84C9-06B0509A9358}" srcOrd="0" destOrd="0" presId="urn:microsoft.com/office/officeart/2005/8/layout/chevron2"/>
    <dgm:cxn modelId="{130A3EB3-8AC5-4569-B5DE-8DDD03B3ABE8}" type="presOf" srcId="{C0E4D169-E6F2-4E94-A68F-B69D5EA53E8E}" destId="{6C6B57DA-4DDA-41DC-9195-C8F9FBFE73DD}" srcOrd="0" destOrd="0" presId="urn:microsoft.com/office/officeart/2005/8/layout/chevron2"/>
    <dgm:cxn modelId="{BB9C7165-58FE-45EB-9D9B-CDAA690628B9}" type="presOf" srcId="{4E64BDAC-8B98-41ED-904A-BE58921B93E1}" destId="{D80F31FC-0B24-430D-8EF4-BB172D28C4CE}" srcOrd="0" destOrd="0" presId="urn:microsoft.com/office/officeart/2005/8/layout/chevron2"/>
    <dgm:cxn modelId="{29F30761-DCA1-4689-B428-5D26E6C85079}" type="presOf" srcId="{A17F8EFA-68AE-41F2-9ACE-1533B7526300}" destId="{F40CF593-F97A-465C-A569-3362B8738706}" srcOrd="0" destOrd="0" presId="urn:microsoft.com/office/officeart/2005/8/layout/chevron2"/>
    <dgm:cxn modelId="{894EF59A-7D8D-4856-84EA-7321FBCF38DB}" srcId="{CEE1AF36-DCC5-46D7-B9E4-8AEED7225ADE}" destId="{9DEB2F2F-2582-4AC4-A84D-3151EDD79990}" srcOrd="0" destOrd="0" parTransId="{D1606869-4EF1-4371-A995-905B8D9AAEB1}" sibTransId="{2F53D34A-528A-4E6E-B491-23711E4AF68D}"/>
    <dgm:cxn modelId="{DAC74A6A-0705-4614-8144-0DB01F7BCFDA}" srcId="{4E64BDAC-8B98-41ED-904A-BE58921B93E1}" destId="{A17F8EFA-68AE-41F2-9ACE-1533B7526300}" srcOrd="0" destOrd="0" parTransId="{DD35B0F3-66FA-4D2B-AF21-E36208215590}" sibTransId="{ADACC0C5-0AAE-4E22-9A54-A77B1B8182B2}"/>
    <dgm:cxn modelId="{FC631516-DEAA-4EEE-BEC8-1C1401C57259}" type="presParOf" srcId="{DA4C251C-40A3-4675-87A5-C257ACA2916F}" destId="{6B1FDA25-55F8-4C05-8D5D-2B564AFF4B72}" srcOrd="0" destOrd="0" presId="urn:microsoft.com/office/officeart/2005/8/layout/chevron2"/>
    <dgm:cxn modelId="{C10F9658-00A8-40BA-A28F-882EB59E2472}" type="presParOf" srcId="{6B1FDA25-55F8-4C05-8D5D-2B564AFF4B72}" destId="{A76C7A9E-8BA3-4135-87DE-E24A91C3B6AD}" srcOrd="0" destOrd="0" presId="urn:microsoft.com/office/officeart/2005/8/layout/chevron2"/>
    <dgm:cxn modelId="{E1BD4F18-4A4A-4C13-BCEF-C7A0B3331209}" type="presParOf" srcId="{6B1FDA25-55F8-4C05-8D5D-2B564AFF4B72}" destId="{4D7FDBD0-B11A-4C4E-9514-22204064FC36}" srcOrd="1" destOrd="0" presId="urn:microsoft.com/office/officeart/2005/8/layout/chevron2"/>
    <dgm:cxn modelId="{0383C1C2-D398-409F-B3CB-BDEE5533D024}" type="presParOf" srcId="{DA4C251C-40A3-4675-87A5-C257ACA2916F}" destId="{8B2A6608-CD0B-4755-B6A4-A3A10F369AA3}" srcOrd="1" destOrd="0" presId="urn:microsoft.com/office/officeart/2005/8/layout/chevron2"/>
    <dgm:cxn modelId="{E671A3B3-477B-4738-9771-7B7D54D54C44}" type="presParOf" srcId="{DA4C251C-40A3-4675-87A5-C257ACA2916F}" destId="{0DB04BEC-3693-4A45-9F03-0E232B67BCBF}" srcOrd="2" destOrd="0" presId="urn:microsoft.com/office/officeart/2005/8/layout/chevron2"/>
    <dgm:cxn modelId="{D728433A-790C-41CE-8FD1-1219A4081ACB}" type="presParOf" srcId="{0DB04BEC-3693-4A45-9F03-0E232B67BCBF}" destId="{D80F31FC-0B24-430D-8EF4-BB172D28C4CE}" srcOrd="0" destOrd="0" presId="urn:microsoft.com/office/officeart/2005/8/layout/chevron2"/>
    <dgm:cxn modelId="{910326EB-C39C-4C10-9029-44E8DF00E12B}" type="presParOf" srcId="{0DB04BEC-3693-4A45-9F03-0E232B67BCBF}" destId="{F40CF593-F97A-465C-A569-3362B8738706}" srcOrd="1" destOrd="0" presId="urn:microsoft.com/office/officeart/2005/8/layout/chevron2"/>
    <dgm:cxn modelId="{F083459A-DEA4-4966-8043-7A8A622D9B1D}" type="presParOf" srcId="{DA4C251C-40A3-4675-87A5-C257ACA2916F}" destId="{CA10655E-DC4D-4634-8D8E-47BD720E37AE}" srcOrd="3" destOrd="0" presId="urn:microsoft.com/office/officeart/2005/8/layout/chevron2"/>
    <dgm:cxn modelId="{D51F4A60-5094-441E-8A4B-BB796F67BF97}" type="presParOf" srcId="{DA4C251C-40A3-4675-87A5-C257ACA2916F}" destId="{6C45347B-55E0-4914-8E79-16C333678725}" srcOrd="4" destOrd="0" presId="urn:microsoft.com/office/officeart/2005/8/layout/chevron2"/>
    <dgm:cxn modelId="{B798BC32-97B7-42F6-B3EB-BDF62491527F}" type="presParOf" srcId="{6C45347B-55E0-4914-8E79-16C333678725}" destId="{6C6B57DA-4DDA-41DC-9195-C8F9FBFE73DD}" srcOrd="0" destOrd="0" presId="urn:microsoft.com/office/officeart/2005/8/layout/chevron2"/>
    <dgm:cxn modelId="{C055B936-1EFC-4AEB-B3BE-50806ACB28A0}" type="presParOf" srcId="{6C45347B-55E0-4914-8E79-16C333678725}" destId="{D6E73EE2-93B3-4766-97E8-9FA55AF770B7}" srcOrd="1" destOrd="0" presId="urn:microsoft.com/office/officeart/2005/8/layout/chevron2"/>
    <dgm:cxn modelId="{DF429843-B105-4583-8095-9DB12BBED2AB}" type="presParOf" srcId="{DA4C251C-40A3-4675-87A5-C257ACA2916F}" destId="{4817EF25-66B6-4F18-83A3-C8A394769CF3}" srcOrd="5" destOrd="0" presId="urn:microsoft.com/office/officeart/2005/8/layout/chevron2"/>
    <dgm:cxn modelId="{3DA057EC-6C61-4162-A2EC-C5AA50209B62}" type="presParOf" srcId="{DA4C251C-40A3-4675-87A5-C257ACA2916F}" destId="{239C9A0D-88FA-4AC9-9103-7D68393B27E9}" srcOrd="6" destOrd="0" presId="urn:microsoft.com/office/officeart/2005/8/layout/chevron2"/>
    <dgm:cxn modelId="{22CC129C-F97D-4AF5-9B54-AC21B9E16477}" type="presParOf" srcId="{239C9A0D-88FA-4AC9-9103-7D68393B27E9}" destId="{C829BA89-4799-4405-84C9-06B0509A9358}" srcOrd="0" destOrd="0" presId="urn:microsoft.com/office/officeart/2005/8/layout/chevron2"/>
    <dgm:cxn modelId="{0166164D-27B0-4237-9EC6-F7CFA6BD632E}" type="presParOf" srcId="{239C9A0D-88FA-4AC9-9103-7D68393B27E9}" destId="{1FA125FA-8BAF-46B8-85A9-E37E188D1AF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2E392E-7CBC-874D-BE1D-43E013AF1551}" type="doc">
      <dgm:prSet loTypeId="urn:microsoft.com/office/officeart/2011/layout/CircleProcess" loCatId="process" qsTypeId="urn:microsoft.com/office/officeart/2005/8/quickstyle/simple3" qsCatId="simple" csTypeId="urn:microsoft.com/office/officeart/2005/8/colors/colorful4" csCatId="colorful" phldr="1"/>
      <dgm:spPr/>
    </dgm:pt>
    <dgm:pt modelId="{BFC063E8-17A9-5B46-AC52-C65E228F2EB8}">
      <dgm:prSet phldrT="[Text]" custT="1"/>
      <dgm:spPr/>
      <dgm:t>
        <a:bodyPr/>
        <a:lstStyle/>
        <a:p>
          <a:pPr algn="ctr"/>
          <a:r>
            <a:rPr lang="en-US" sz="2400" b="1">
              <a:latin typeface="Arial" panose="020B0604020202020204" pitchFamily="34" charset="0"/>
              <a:cs typeface="Arial" panose="020B0604020202020204" pitchFamily="34" charset="0"/>
            </a:rPr>
            <a:t>Encourage</a:t>
          </a:r>
          <a:endParaRPr lang="en-US" sz="2400" b="1" dirty="0">
            <a:latin typeface="Arial" panose="020B0604020202020204" pitchFamily="34" charset="0"/>
            <a:cs typeface="Arial" panose="020B0604020202020204" pitchFamily="34" charset="0"/>
          </a:endParaRPr>
        </a:p>
      </dgm:t>
    </dgm:pt>
    <dgm:pt modelId="{E2099EE5-AE5E-5C47-8CC8-0012C4CC1518}" type="parTrans" cxnId="{FC58BA20-8C3A-F244-AE24-1E4505031EDD}">
      <dgm:prSet/>
      <dgm:spPr/>
      <dgm:t>
        <a:bodyPr/>
        <a:lstStyle/>
        <a:p>
          <a:pPr algn="ctr"/>
          <a:endParaRPr lang="en-US">
            <a:latin typeface="Arial" panose="020B0604020202020204" pitchFamily="34" charset="0"/>
            <a:cs typeface="Arial" panose="020B0604020202020204" pitchFamily="34" charset="0"/>
          </a:endParaRPr>
        </a:p>
      </dgm:t>
    </dgm:pt>
    <dgm:pt modelId="{CC1621C6-83C3-234D-98C1-E82415FA7B1C}" type="sibTrans" cxnId="{FC58BA20-8C3A-F244-AE24-1E4505031EDD}">
      <dgm:prSet/>
      <dgm:spPr/>
      <dgm:t>
        <a:bodyPr/>
        <a:lstStyle/>
        <a:p>
          <a:pPr algn="ctr"/>
          <a:endParaRPr lang="en-US">
            <a:latin typeface="Arial" panose="020B0604020202020204" pitchFamily="34" charset="0"/>
            <a:cs typeface="Arial" panose="020B0604020202020204" pitchFamily="34" charset="0"/>
          </a:endParaRPr>
        </a:p>
      </dgm:t>
    </dgm:pt>
    <dgm:pt modelId="{53AFAC63-5734-D34B-B7D2-18E5A037F9BD}">
      <dgm:prSet phldrT="[Text]" custT="1"/>
      <dgm:spPr/>
      <dgm:t>
        <a:bodyPr/>
        <a:lstStyle/>
        <a:p>
          <a:pPr algn="ctr"/>
          <a:r>
            <a:rPr lang="en-US" sz="2400" b="1">
              <a:latin typeface="Arial" panose="020B0604020202020204" pitchFamily="34" charset="0"/>
              <a:cs typeface="Arial" panose="020B0604020202020204" pitchFamily="34" charset="0"/>
            </a:rPr>
            <a:t>Develop</a:t>
          </a:r>
          <a:endParaRPr lang="en-US" sz="2400" b="1" dirty="0">
            <a:latin typeface="Arial" panose="020B0604020202020204" pitchFamily="34" charset="0"/>
            <a:cs typeface="Arial" panose="020B0604020202020204" pitchFamily="34" charset="0"/>
          </a:endParaRPr>
        </a:p>
      </dgm:t>
    </dgm:pt>
    <dgm:pt modelId="{1833852C-1C8E-2642-B2B5-65976A435823}" type="parTrans" cxnId="{AD0E5E0F-F5D7-FF4C-8AC5-73F6B05B6BC1}">
      <dgm:prSet/>
      <dgm:spPr/>
      <dgm:t>
        <a:bodyPr/>
        <a:lstStyle/>
        <a:p>
          <a:pPr algn="ctr"/>
          <a:endParaRPr lang="en-US">
            <a:latin typeface="Arial" panose="020B0604020202020204" pitchFamily="34" charset="0"/>
            <a:cs typeface="Arial" panose="020B0604020202020204" pitchFamily="34" charset="0"/>
          </a:endParaRPr>
        </a:p>
      </dgm:t>
    </dgm:pt>
    <dgm:pt modelId="{8950C6E6-09B3-424E-A2F0-5768185958E8}" type="sibTrans" cxnId="{AD0E5E0F-F5D7-FF4C-8AC5-73F6B05B6BC1}">
      <dgm:prSet/>
      <dgm:spPr/>
      <dgm:t>
        <a:bodyPr/>
        <a:lstStyle/>
        <a:p>
          <a:pPr algn="ctr"/>
          <a:endParaRPr lang="en-US">
            <a:latin typeface="Arial" panose="020B0604020202020204" pitchFamily="34" charset="0"/>
            <a:cs typeface="Arial" panose="020B0604020202020204" pitchFamily="34" charset="0"/>
          </a:endParaRPr>
        </a:p>
      </dgm:t>
    </dgm:pt>
    <dgm:pt modelId="{DA6DCA1E-BA74-8D43-AD91-2C0B33372E91}">
      <dgm:prSet phldrT="[Text]" custT="1"/>
      <dgm:spPr/>
      <dgm:t>
        <a:bodyPr/>
        <a:lstStyle/>
        <a:p>
          <a:pPr algn="ctr"/>
          <a:r>
            <a:rPr lang="en-US" sz="2400" b="1">
              <a:latin typeface="Arial" panose="020B0604020202020204" pitchFamily="34" charset="0"/>
              <a:cs typeface="Arial" panose="020B0604020202020204" pitchFamily="34" charset="0"/>
            </a:rPr>
            <a:t>Connect</a:t>
          </a:r>
          <a:endParaRPr lang="en-US" sz="2400" b="1" dirty="0">
            <a:latin typeface="Arial" panose="020B0604020202020204" pitchFamily="34" charset="0"/>
            <a:cs typeface="Arial" panose="020B0604020202020204" pitchFamily="34" charset="0"/>
          </a:endParaRPr>
        </a:p>
      </dgm:t>
    </dgm:pt>
    <dgm:pt modelId="{2ED24C56-A600-FE48-9B34-99CAE4201F90}" type="parTrans" cxnId="{800B5604-EE75-454C-BA77-AE1E2FA8440E}">
      <dgm:prSet/>
      <dgm:spPr/>
      <dgm:t>
        <a:bodyPr/>
        <a:lstStyle/>
        <a:p>
          <a:pPr algn="ctr"/>
          <a:endParaRPr lang="en-US">
            <a:latin typeface="Arial" panose="020B0604020202020204" pitchFamily="34" charset="0"/>
            <a:cs typeface="Arial" panose="020B0604020202020204" pitchFamily="34" charset="0"/>
          </a:endParaRPr>
        </a:p>
      </dgm:t>
    </dgm:pt>
    <dgm:pt modelId="{9D260231-4F85-724A-B6D9-3E571BF748EC}" type="sibTrans" cxnId="{800B5604-EE75-454C-BA77-AE1E2FA8440E}">
      <dgm:prSet/>
      <dgm:spPr/>
      <dgm:t>
        <a:bodyPr/>
        <a:lstStyle/>
        <a:p>
          <a:pPr algn="ctr"/>
          <a:endParaRPr lang="en-US">
            <a:latin typeface="Arial" panose="020B0604020202020204" pitchFamily="34" charset="0"/>
            <a:cs typeface="Arial" panose="020B0604020202020204" pitchFamily="34" charset="0"/>
          </a:endParaRPr>
        </a:p>
      </dgm:t>
    </dgm:pt>
    <dgm:pt modelId="{929BE416-FBA2-A247-AAF8-BA6B34D665FE}">
      <dgm:prSet phldrT="[Text]" custT="1"/>
      <dgm:spPr/>
      <dgm:t>
        <a:bodyPr/>
        <a:lstStyle/>
        <a:p>
          <a:pPr algn="ctr"/>
          <a:r>
            <a:rPr lang="en-US" sz="2400" b="1">
              <a:latin typeface="Arial" panose="020B0604020202020204" pitchFamily="34" charset="0"/>
              <a:cs typeface="Arial" panose="020B0604020202020204" pitchFamily="34" charset="0"/>
            </a:rPr>
            <a:t>Celebrate</a:t>
          </a:r>
          <a:endParaRPr lang="en-US" sz="2400" b="1" dirty="0">
            <a:latin typeface="Arial" panose="020B0604020202020204" pitchFamily="34" charset="0"/>
            <a:cs typeface="Arial" panose="020B0604020202020204" pitchFamily="34" charset="0"/>
          </a:endParaRPr>
        </a:p>
      </dgm:t>
    </dgm:pt>
    <dgm:pt modelId="{33405F92-AA04-5042-8ADF-E7A10AF4C4B5}" type="parTrans" cxnId="{EF6E39B7-33E2-4846-BB30-8C643E69ED80}">
      <dgm:prSet/>
      <dgm:spPr/>
      <dgm:t>
        <a:bodyPr/>
        <a:lstStyle/>
        <a:p>
          <a:pPr algn="ctr"/>
          <a:endParaRPr lang="en-US">
            <a:latin typeface="Arial" panose="020B0604020202020204" pitchFamily="34" charset="0"/>
            <a:cs typeface="Arial" panose="020B0604020202020204" pitchFamily="34" charset="0"/>
          </a:endParaRPr>
        </a:p>
      </dgm:t>
    </dgm:pt>
    <dgm:pt modelId="{FBEFEDC1-535D-F440-A002-67DCCC249F8A}" type="sibTrans" cxnId="{EF6E39B7-33E2-4846-BB30-8C643E69ED80}">
      <dgm:prSet/>
      <dgm:spPr/>
      <dgm:t>
        <a:bodyPr/>
        <a:lstStyle/>
        <a:p>
          <a:pPr algn="ctr"/>
          <a:endParaRPr lang="en-US">
            <a:latin typeface="Arial" panose="020B0604020202020204" pitchFamily="34" charset="0"/>
            <a:cs typeface="Arial" panose="020B0604020202020204" pitchFamily="34" charset="0"/>
          </a:endParaRPr>
        </a:p>
      </dgm:t>
    </dgm:pt>
    <dgm:pt modelId="{926560EB-EAB9-4EE5-9F86-94476C27057E}" type="pres">
      <dgm:prSet presAssocID="{D92E392E-7CBC-874D-BE1D-43E013AF1551}" presName="Name0" presStyleCnt="0">
        <dgm:presLayoutVars>
          <dgm:chMax val="11"/>
          <dgm:chPref val="11"/>
          <dgm:dir/>
          <dgm:resizeHandles/>
        </dgm:presLayoutVars>
      </dgm:prSet>
      <dgm:spPr/>
    </dgm:pt>
    <dgm:pt modelId="{3908AED9-2F8B-4B25-B866-93E12F343194}" type="pres">
      <dgm:prSet presAssocID="{929BE416-FBA2-A247-AAF8-BA6B34D665FE}" presName="Accent4" presStyleCnt="0"/>
      <dgm:spPr/>
    </dgm:pt>
    <dgm:pt modelId="{FAF5E1F7-FEC1-4CC9-99FF-E8B7741AD605}" type="pres">
      <dgm:prSet presAssocID="{929BE416-FBA2-A247-AAF8-BA6B34D665FE}" presName="Accent" presStyleLbl="node1" presStyleIdx="0" presStyleCnt="4"/>
      <dgm:spPr/>
    </dgm:pt>
    <dgm:pt modelId="{73D0BD71-B153-4250-956D-B259BBC0D49B}" type="pres">
      <dgm:prSet presAssocID="{929BE416-FBA2-A247-AAF8-BA6B34D665FE}" presName="ParentBackground4" presStyleCnt="0"/>
      <dgm:spPr/>
    </dgm:pt>
    <dgm:pt modelId="{52B02969-1C6D-488D-B111-9484FE9C78CA}" type="pres">
      <dgm:prSet presAssocID="{929BE416-FBA2-A247-AAF8-BA6B34D665FE}" presName="ParentBackground" presStyleLbl="fgAcc1" presStyleIdx="0" presStyleCnt="4"/>
      <dgm:spPr/>
      <dgm:t>
        <a:bodyPr/>
        <a:lstStyle/>
        <a:p>
          <a:endParaRPr lang="en-US"/>
        </a:p>
      </dgm:t>
    </dgm:pt>
    <dgm:pt modelId="{5F52779C-E561-4C31-B2C1-377A6760B189}" type="pres">
      <dgm:prSet presAssocID="{929BE416-FBA2-A247-AAF8-BA6B34D665FE}" presName="Parent4" presStyleLbl="revTx" presStyleIdx="0" presStyleCnt="0">
        <dgm:presLayoutVars>
          <dgm:chMax val="1"/>
          <dgm:chPref val="1"/>
          <dgm:bulletEnabled val="1"/>
        </dgm:presLayoutVars>
      </dgm:prSet>
      <dgm:spPr/>
      <dgm:t>
        <a:bodyPr/>
        <a:lstStyle/>
        <a:p>
          <a:endParaRPr lang="en-US"/>
        </a:p>
      </dgm:t>
    </dgm:pt>
    <dgm:pt modelId="{0010B2EC-E532-4078-8889-82047F1DF318}" type="pres">
      <dgm:prSet presAssocID="{DA6DCA1E-BA74-8D43-AD91-2C0B33372E91}" presName="Accent3" presStyleCnt="0"/>
      <dgm:spPr/>
    </dgm:pt>
    <dgm:pt modelId="{C4D301F2-F716-44C3-AF11-402006E5FEE0}" type="pres">
      <dgm:prSet presAssocID="{DA6DCA1E-BA74-8D43-AD91-2C0B33372E91}" presName="Accent" presStyleLbl="node1" presStyleIdx="1" presStyleCnt="4"/>
      <dgm:spPr>
        <a:solidFill>
          <a:schemeClr val="accent3">
            <a:lumMod val="60000"/>
            <a:lumOff val="40000"/>
          </a:schemeClr>
        </a:solidFill>
      </dgm:spPr>
    </dgm:pt>
    <dgm:pt modelId="{3FF1D7C0-FE20-406F-AE74-B85A4D97941E}" type="pres">
      <dgm:prSet presAssocID="{DA6DCA1E-BA74-8D43-AD91-2C0B33372E91}" presName="ParentBackground3" presStyleCnt="0"/>
      <dgm:spPr/>
    </dgm:pt>
    <dgm:pt modelId="{B9F3029C-6270-4473-ACDD-9F0B980D7B61}" type="pres">
      <dgm:prSet presAssocID="{DA6DCA1E-BA74-8D43-AD91-2C0B33372E91}" presName="ParentBackground" presStyleLbl="fgAcc1" presStyleIdx="1" presStyleCnt="4"/>
      <dgm:spPr/>
      <dgm:t>
        <a:bodyPr/>
        <a:lstStyle/>
        <a:p>
          <a:endParaRPr lang="en-US"/>
        </a:p>
      </dgm:t>
    </dgm:pt>
    <dgm:pt modelId="{C1B6D621-4CE0-4C19-8164-458749A830CE}" type="pres">
      <dgm:prSet presAssocID="{DA6DCA1E-BA74-8D43-AD91-2C0B33372E91}" presName="Parent3" presStyleLbl="revTx" presStyleIdx="0" presStyleCnt="0">
        <dgm:presLayoutVars>
          <dgm:chMax val="1"/>
          <dgm:chPref val="1"/>
          <dgm:bulletEnabled val="1"/>
        </dgm:presLayoutVars>
      </dgm:prSet>
      <dgm:spPr/>
      <dgm:t>
        <a:bodyPr/>
        <a:lstStyle/>
        <a:p>
          <a:endParaRPr lang="en-US"/>
        </a:p>
      </dgm:t>
    </dgm:pt>
    <dgm:pt modelId="{C9D986A9-9364-4E73-908E-79038AD42B78}" type="pres">
      <dgm:prSet presAssocID="{53AFAC63-5734-D34B-B7D2-18E5A037F9BD}" presName="Accent2" presStyleCnt="0"/>
      <dgm:spPr/>
    </dgm:pt>
    <dgm:pt modelId="{732D6B68-25AF-41BD-BAE1-A314166E8334}" type="pres">
      <dgm:prSet presAssocID="{53AFAC63-5734-D34B-B7D2-18E5A037F9BD}" presName="Accent" presStyleLbl="node1" presStyleIdx="2" presStyleCnt="4"/>
      <dgm:spPr>
        <a:solidFill>
          <a:srgbClr val="B43500"/>
        </a:solidFill>
      </dgm:spPr>
    </dgm:pt>
    <dgm:pt modelId="{CA093755-C923-48CD-8253-B154B0DD8D57}" type="pres">
      <dgm:prSet presAssocID="{53AFAC63-5734-D34B-B7D2-18E5A037F9BD}" presName="ParentBackground2" presStyleCnt="0"/>
      <dgm:spPr/>
    </dgm:pt>
    <dgm:pt modelId="{D4C586C4-9309-471F-AE4F-AA20E5E00B5C}" type="pres">
      <dgm:prSet presAssocID="{53AFAC63-5734-D34B-B7D2-18E5A037F9BD}" presName="ParentBackground" presStyleLbl="fgAcc1" presStyleIdx="2" presStyleCnt="4"/>
      <dgm:spPr/>
      <dgm:t>
        <a:bodyPr/>
        <a:lstStyle/>
        <a:p>
          <a:endParaRPr lang="en-US"/>
        </a:p>
      </dgm:t>
    </dgm:pt>
    <dgm:pt modelId="{FC59787B-5C5B-4A88-8C8D-A035043361A7}" type="pres">
      <dgm:prSet presAssocID="{53AFAC63-5734-D34B-B7D2-18E5A037F9BD}" presName="Parent2" presStyleLbl="revTx" presStyleIdx="0" presStyleCnt="0">
        <dgm:presLayoutVars>
          <dgm:chMax val="1"/>
          <dgm:chPref val="1"/>
          <dgm:bulletEnabled val="1"/>
        </dgm:presLayoutVars>
      </dgm:prSet>
      <dgm:spPr/>
      <dgm:t>
        <a:bodyPr/>
        <a:lstStyle/>
        <a:p>
          <a:endParaRPr lang="en-US"/>
        </a:p>
      </dgm:t>
    </dgm:pt>
    <dgm:pt modelId="{2A7A4723-937A-4155-AF33-4B1A4987FD1D}" type="pres">
      <dgm:prSet presAssocID="{BFC063E8-17A9-5B46-AC52-C65E228F2EB8}" presName="Accent1" presStyleCnt="0"/>
      <dgm:spPr/>
    </dgm:pt>
    <dgm:pt modelId="{EF599276-C499-4035-849B-FA8B9498EECA}" type="pres">
      <dgm:prSet presAssocID="{BFC063E8-17A9-5B46-AC52-C65E228F2EB8}" presName="Accent" presStyleLbl="node1" presStyleIdx="3" presStyleCnt="4"/>
      <dgm:spPr/>
    </dgm:pt>
    <dgm:pt modelId="{1BC5E6E4-548E-4D68-AA73-495DB1399136}" type="pres">
      <dgm:prSet presAssocID="{BFC063E8-17A9-5B46-AC52-C65E228F2EB8}" presName="ParentBackground1" presStyleCnt="0"/>
      <dgm:spPr/>
    </dgm:pt>
    <dgm:pt modelId="{89358616-EA43-4E95-BE10-1B17D5B26A95}" type="pres">
      <dgm:prSet presAssocID="{BFC063E8-17A9-5B46-AC52-C65E228F2EB8}" presName="ParentBackground" presStyleLbl="fgAcc1" presStyleIdx="3" presStyleCnt="4"/>
      <dgm:spPr/>
      <dgm:t>
        <a:bodyPr/>
        <a:lstStyle/>
        <a:p>
          <a:endParaRPr lang="en-US"/>
        </a:p>
      </dgm:t>
    </dgm:pt>
    <dgm:pt modelId="{8F2CF2C9-F59A-4837-ACF6-308C9E7CE39E}" type="pres">
      <dgm:prSet presAssocID="{BFC063E8-17A9-5B46-AC52-C65E228F2EB8}" presName="Parent1" presStyleLbl="revTx" presStyleIdx="0" presStyleCnt="0">
        <dgm:presLayoutVars>
          <dgm:chMax val="1"/>
          <dgm:chPref val="1"/>
          <dgm:bulletEnabled val="1"/>
        </dgm:presLayoutVars>
      </dgm:prSet>
      <dgm:spPr/>
      <dgm:t>
        <a:bodyPr/>
        <a:lstStyle/>
        <a:p>
          <a:endParaRPr lang="en-US"/>
        </a:p>
      </dgm:t>
    </dgm:pt>
  </dgm:ptLst>
  <dgm:cxnLst>
    <dgm:cxn modelId="{4C802E6A-02BD-49DC-830B-5D82B3077BA6}" type="presOf" srcId="{DA6DCA1E-BA74-8D43-AD91-2C0B33372E91}" destId="{B9F3029C-6270-4473-ACDD-9F0B980D7B61}" srcOrd="0" destOrd="0" presId="urn:microsoft.com/office/officeart/2011/layout/CircleProcess"/>
    <dgm:cxn modelId="{AD0E5E0F-F5D7-FF4C-8AC5-73F6B05B6BC1}" srcId="{D92E392E-7CBC-874D-BE1D-43E013AF1551}" destId="{53AFAC63-5734-D34B-B7D2-18E5A037F9BD}" srcOrd="1" destOrd="0" parTransId="{1833852C-1C8E-2642-B2B5-65976A435823}" sibTransId="{8950C6E6-09B3-424E-A2F0-5768185958E8}"/>
    <dgm:cxn modelId="{2BE9C7CC-4FB2-419F-8C59-1F8C0055DD60}" type="presOf" srcId="{53AFAC63-5734-D34B-B7D2-18E5A037F9BD}" destId="{D4C586C4-9309-471F-AE4F-AA20E5E00B5C}" srcOrd="0" destOrd="0" presId="urn:microsoft.com/office/officeart/2011/layout/CircleProcess"/>
    <dgm:cxn modelId="{800B5604-EE75-454C-BA77-AE1E2FA8440E}" srcId="{D92E392E-7CBC-874D-BE1D-43E013AF1551}" destId="{DA6DCA1E-BA74-8D43-AD91-2C0B33372E91}" srcOrd="2" destOrd="0" parTransId="{2ED24C56-A600-FE48-9B34-99CAE4201F90}" sibTransId="{9D260231-4F85-724A-B6D9-3E571BF748EC}"/>
    <dgm:cxn modelId="{45D48775-AB6A-4CAD-AD77-AD3D45F2A044}" type="presOf" srcId="{BFC063E8-17A9-5B46-AC52-C65E228F2EB8}" destId="{89358616-EA43-4E95-BE10-1B17D5B26A95}" srcOrd="0" destOrd="0" presId="urn:microsoft.com/office/officeart/2011/layout/CircleProcess"/>
    <dgm:cxn modelId="{EF6E39B7-33E2-4846-BB30-8C643E69ED80}" srcId="{D92E392E-7CBC-874D-BE1D-43E013AF1551}" destId="{929BE416-FBA2-A247-AAF8-BA6B34D665FE}" srcOrd="3" destOrd="0" parTransId="{33405F92-AA04-5042-8ADF-E7A10AF4C4B5}" sibTransId="{FBEFEDC1-535D-F440-A002-67DCCC249F8A}"/>
    <dgm:cxn modelId="{FC58BA20-8C3A-F244-AE24-1E4505031EDD}" srcId="{D92E392E-7CBC-874D-BE1D-43E013AF1551}" destId="{BFC063E8-17A9-5B46-AC52-C65E228F2EB8}" srcOrd="0" destOrd="0" parTransId="{E2099EE5-AE5E-5C47-8CC8-0012C4CC1518}" sibTransId="{CC1621C6-83C3-234D-98C1-E82415FA7B1C}"/>
    <dgm:cxn modelId="{6FA2E297-03FF-4E1D-AC21-5E57257075EF}" type="presOf" srcId="{DA6DCA1E-BA74-8D43-AD91-2C0B33372E91}" destId="{C1B6D621-4CE0-4C19-8164-458749A830CE}" srcOrd="1" destOrd="0" presId="urn:microsoft.com/office/officeart/2011/layout/CircleProcess"/>
    <dgm:cxn modelId="{125638C8-5C2F-442F-886B-457CBBD33F09}" type="presOf" srcId="{929BE416-FBA2-A247-AAF8-BA6B34D665FE}" destId="{5F52779C-E561-4C31-B2C1-377A6760B189}" srcOrd="1" destOrd="0" presId="urn:microsoft.com/office/officeart/2011/layout/CircleProcess"/>
    <dgm:cxn modelId="{AAD74CD2-9FED-4CB8-898C-069BE2A0451B}" type="presOf" srcId="{D92E392E-7CBC-874D-BE1D-43E013AF1551}" destId="{926560EB-EAB9-4EE5-9F86-94476C27057E}" srcOrd="0" destOrd="0" presId="urn:microsoft.com/office/officeart/2011/layout/CircleProcess"/>
    <dgm:cxn modelId="{D8E954DE-2BE7-49D5-9111-28440C64AF82}" type="presOf" srcId="{BFC063E8-17A9-5B46-AC52-C65E228F2EB8}" destId="{8F2CF2C9-F59A-4837-ACF6-308C9E7CE39E}" srcOrd="1" destOrd="0" presId="urn:microsoft.com/office/officeart/2011/layout/CircleProcess"/>
    <dgm:cxn modelId="{42D7B2E8-5E41-4827-A345-4BB0B005AC77}" type="presOf" srcId="{53AFAC63-5734-D34B-B7D2-18E5A037F9BD}" destId="{FC59787B-5C5B-4A88-8C8D-A035043361A7}" srcOrd="1" destOrd="0" presId="urn:microsoft.com/office/officeart/2011/layout/CircleProcess"/>
    <dgm:cxn modelId="{A5ACD10F-A49E-4D26-8F60-A9573B725B93}" type="presOf" srcId="{929BE416-FBA2-A247-AAF8-BA6B34D665FE}" destId="{52B02969-1C6D-488D-B111-9484FE9C78CA}" srcOrd="0" destOrd="0" presId="urn:microsoft.com/office/officeart/2011/layout/CircleProcess"/>
    <dgm:cxn modelId="{E9900999-71FE-4D39-AD94-59C8EE5B1088}" type="presParOf" srcId="{926560EB-EAB9-4EE5-9F86-94476C27057E}" destId="{3908AED9-2F8B-4B25-B866-93E12F343194}" srcOrd="0" destOrd="0" presId="urn:microsoft.com/office/officeart/2011/layout/CircleProcess"/>
    <dgm:cxn modelId="{B0D43FFF-ADE8-433E-8528-896638C0DDDB}" type="presParOf" srcId="{3908AED9-2F8B-4B25-B866-93E12F343194}" destId="{FAF5E1F7-FEC1-4CC9-99FF-E8B7741AD605}" srcOrd="0" destOrd="0" presId="urn:microsoft.com/office/officeart/2011/layout/CircleProcess"/>
    <dgm:cxn modelId="{D7844A9C-6133-4080-A315-59489E11E7FE}" type="presParOf" srcId="{926560EB-EAB9-4EE5-9F86-94476C27057E}" destId="{73D0BD71-B153-4250-956D-B259BBC0D49B}" srcOrd="1" destOrd="0" presId="urn:microsoft.com/office/officeart/2011/layout/CircleProcess"/>
    <dgm:cxn modelId="{4C6DC794-54AA-4BD7-80B3-A45B2FBDD3B6}" type="presParOf" srcId="{73D0BD71-B153-4250-956D-B259BBC0D49B}" destId="{52B02969-1C6D-488D-B111-9484FE9C78CA}" srcOrd="0" destOrd="0" presId="urn:microsoft.com/office/officeart/2011/layout/CircleProcess"/>
    <dgm:cxn modelId="{5F7F3CEF-9802-40E0-A30B-BABE248D0DB1}" type="presParOf" srcId="{926560EB-EAB9-4EE5-9F86-94476C27057E}" destId="{5F52779C-E561-4C31-B2C1-377A6760B189}" srcOrd="2" destOrd="0" presId="urn:microsoft.com/office/officeart/2011/layout/CircleProcess"/>
    <dgm:cxn modelId="{2A01FAC4-E244-4BB3-9E08-B892A792FFF1}" type="presParOf" srcId="{926560EB-EAB9-4EE5-9F86-94476C27057E}" destId="{0010B2EC-E532-4078-8889-82047F1DF318}" srcOrd="3" destOrd="0" presId="urn:microsoft.com/office/officeart/2011/layout/CircleProcess"/>
    <dgm:cxn modelId="{3EB9ADA6-F599-4329-8CF7-DE8F2B485A5F}" type="presParOf" srcId="{0010B2EC-E532-4078-8889-82047F1DF318}" destId="{C4D301F2-F716-44C3-AF11-402006E5FEE0}" srcOrd="0" destOrd="0" presId="urn:microsoft.com/office/officeart/2011/layout/CircleProcess"/>
    <dgm:cxn modelId="{32672104-1EDD-4680-8DF7-237088C44A8A}" type="presParOf" srcId="{926560EB-EAB9-4EE5-9F86-94476C27057E}" destId="{3FF1D7C0-FE20-406F-AE74-B85A4D97941E}" srcOrd="4" destOrd="0" presId="urn:microsoft.com/office/officeart/2011/layout/CircleProcess"/>
    <dgm:cxn modelId="{019DE697-DA0B-402D-B5F0-A588BB98F407}" type="presParOf" srcId="{3FF1D7C0-FE20-406F-AE74-B85A4D97941E}" destId="{B9F3029C-6270-4473-ACDD-9F0B980D7B61}" srcOrd="0" destOrd="0" presId="urn:microsoft.com/office/officeart/2011/layout/CircleProcess"/>
    <dgm:cxn modelId="{8CEF0787-FE7A-475D-BA77-26866B540A9B}" type="presParOf" srcId="{926560EB-EAB9-4EE5-9F86-94476C27057E}" destId="{C1B6D621-4CE0-4C19-8164-458749A830CE}" srcOrd="5" destOrd="0" presId="urn:microsoft.com/office/officeart/2011/layout/CircleProcess"/>
    <dgm:cxn modelId="{53EB8A4B-7768-454F-815E-325A2FB86DDC}" type="presParOf" srcId="{926560EB-EAB9-4EE5-9F86-94476C27057E}" destId="{C9D986A9-9364-4E73-908E-79038AD42B78}" srcOrd="6" destOrd="0" presId="urn:microsoft.com/office/officeart/2011/layout/CircleProcess"/>
    <dgm:cxn modelId="{1F5ED25E-7A49-4787-9334-80C31B9E3EE7}" type="presParOf" srcId="{C9D986A9-9364-4E73-908E-79038AD42B78}" destId="{732D6B68-25AF-41BD-BAE1-A314166E8334}" srcOrd="0" destOrd="0" presId="urn:microsoft.com/office/officeart/2011/layout/CircleProcess"/>
    <dgm:cxn modelId="{8DE390BC-0C63-47F4-8F2F-9FCE35BB3FF9}" type="presParOf" srcId="{926560EB-EAB9-4EE5-9F86-94476C27057E}" destId="{CA093755-C923-48CD-8253-B154B0DD8D57}" srcOrd="7" destOrd="0" presId="urn:microsoft.com/office/officeart/2011/layout/CircleProcess"/>
    <dgm:cxn modelId="{9278CD3F-577F-4BEC-8BF6-39A860ED7592}" type="presParOf" srcId="{CA093755-C923-48CD-8253-B154B0DD8D57}" destId="{D4C586C4-9309-471F-AE4F-AA20E5E00B5C}" srcOrd="0" destOrd="0" presId="urn:microsoft.com/office/officeart/2011/layout/CircleProcess"/>
    <dgm:cxn modelId="{97244D2F-59C9-4753-8C36-1CED9CCE1551}" type="presParOf" srcId="{926560EB-EAB9-4EE5-9F86-94476C27057E}" destId="{FC59787B-5C5B-4A88-8C8D-A035043361A7}" srcOrd="8" destOrd="0" presId="urn:microsoft.com/office/officeart/2011/layout/CircleProcess"/>
    <dgm:cxn modelId="{29040B4D-A064-4ACD-9E04-D9CA0D887172}" type="presParOf" srcId="{926560EB-EAB9-4EE5-9F86-94476C27057E}" destId="{2A7A4723-937A-4155-AF33-4B1A4987FD1D}" srcOrd="9" destOrd="0" presId="urn:microsoft.com/office/officeart/2011/layout/CircleProcess"/>
    <dgm:cxn modelId="{EA0986E5-D59A-4E98-82DC-6E99FFFDB3AA}" type="presParOf" srcId="{2A7A4723-937A-4155-AF33-4B1A4987FD1D}" destId="{EF599276-C499-4035-849B-FA8B9498EECA}" srcOrd="0" destOrd="0" presId="urn:microsoft.com/office/officeart/2011/layout/CircleProcess"/>
    <dgm:cxn modelId="{E491E22F-A380-4CBD-9853-233994E2FC90}" type="presParOf" srcId="{926560EB-EAB9-4EE5-9F86-94476C27057E}" destId="{1BC5E6E4-548E-4D68-AA73-495DB1399136}" srcOrd="10" destOrd="0" presId="urn:microsoft.com/office/officeart/2011/layout/CircleProcess"/>
    <dgm:cxn modelId="{A6CE47CB-9477-4B42-92F7-D9890DDB8154}" type="presParOf" srcId="{1BC5E6E4-548E-4D68-AA73-495DB1399136}" destId="{89358616-EA43-4E95-BE10-1B17D5B26A95}" srcOrd="0" destOrd="0" presId="urn:microsoft.com/office/officeart/2011/layout/CircleProcess"/>
    <dgm:cxn modelId="{6E421B82-74C5-4625-BD84-8F02EAE9E8F5}" type="presParOf" srcId="{926560EB-EAB9-4EE5-9F86-94476C27057E}" destId="{8F2CF2C9-F59A-4837-ACF6-308C9E7CE39E}"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A94C1F-32FA-2B4A-9FB3-F5D24F7F2D09}" type="doc">
      <dgm:prSet loTypeId="urn:microsoft.com/office/officeart/2005/8/layout/chart3" loCatId="relationship" qsTypeId="urn:microsoft.com/office/officeart/2005/8/quickstyle/3d3" qsCatId="3D" csTypeId="urn:microsoft.com/office/officeart/2005/8/colors/colorful3" csCatId="colorful" phldr="1"/>
      <dgm:spPr/>
      <dgm:t>
        <a:bodyPr/>
        <a:lstStyle/>
        <a:p>
          <a:endParaRPr lang="en-US"/>
        </a:p>
      </dgm:t>
    </dgm:pt>
    <dgm:pt modelId="{8594A863-1D0F-8840-8D06-9294019D9F9B}">
      <dgm:prSet phldrT="[Text]" custT="1"/>
      <dgm:spPr/>
      <dgm:t>
        <a:bodyPr/>
        <a:lstStyle/>
        <a:p>
          <a:pPr algn="ctr"/>
          <a:r>
            <a:rPr lang="en-US" sz="2500" b="1" dirty="0">
              <a:latin typeface="Arial" panose="020B0604020202020204" pitchFamily="34" charset="0"/>
              <a:cs typeface="Arial" panose="020B0604020202020204" pitchFamily="34" charset="0"/>
            </a:rPr>
            <a:t>Strong Support</a:t>
          </a:r>
          <a:endParaRPr lang="en-US" sz="2500" dirty="0">
            <a:latin typeface="Arial" panose="020B0604020202020204" pitchFamily="34" charset="0"/>
            <a:cs typeface="Arial" panose="020B0604020202020204" pitchFamily="34" charset="0"/>
          </a:endParaRPr>
        </a:p>
      </dgm:t>
    </dgm:pt>
    <dgm:pt modelId="{3F7178A3-CD80-7841-9AAB-DCDDDB3AB8BB}" type="parTrans" cxnId="{B8B1A102-2B88-4C46-952F-2B13897D2816}">
      <dgm:prSet>
        <dgm:style>
          <a:lnRef idx="1">
            <a:schemeClr val="accent3"/>
          </a:lnRef>
          <a:fillRef idx="0">
            <a:schemeClr val="accent3"/>
          </a:fillRef>
          <a:effectRef idx="0">
            <a:schemeClr val="accent3"/>
          </a:effectRef>
          <a:fontRef idx="minor">
            <a:schemeClr val="tx1"/>
          </a:fontRef>
        </dgm:style>
      </dgm:prSet>
      <dgm:spPr/>
      <dgm:t>
        <a:bodyPr/>
        <a:lstStyle/>
        <a:p>
          <a:pPr algn="ctr"/>
          <a:endParaRPr lang="en-US">
            <a:latin typeface="Arial" panose="020B0604020202020204" pitchFamily="34" charset="0"/>
            <a:cs typeface="Arial" panose="020B0604020202020204" pitchFamily="34" charset="0"/>
          </a:endParaRPr>
        </a:p>
      </dgm:t>
    </dgm:pt>
    <dgm:pt modelId="{2FFD774C-4BD2-3340-B625-40F60EB6EC76}" type="sibTrans" cxnId="{B8B1A102-2B88-4C46-952F-2B13897D2816}">
      <dgm:prSet/>
      <dgm:spPr/>
      <dgm:t>
        <a:bodyPr/>
        <a:lstStyle/>
        <a:p>
          <a:pPr algn="ctr"/>
          <a:endParaRPr lang="en-US">
            <a:latin typeface="Arial" panose="020B0604020202020204" pitchFamily="34" charset="0"/>
            <a:cs typeface="Arial" panose="020B0604020202020204" pitchFamily="34" charset="0"/>
          </a:endParaRPr>
        </a:p>
      </dgm:t>
    </dgm:pt>
    <dgm:pt modelId="{CB19F471-AF87-0047-BD73-237144F92DB0}">
      <dgm:prSet phldrT="[Text]" custT="1"/>
      <dgm:spPr/>
      <dgm:t>
        <a:bodyPr/>
        <a:lstStyle/>
        <a:p>
          <a:pPr algn="ctr"/>
          <a:r>
            <a:rPr lang="en-US" sz="2500" b="1" dirty="0">
              <a:latin typeface="Arial" panose="020B0604020202020204" pitchFamily="34" charset="0"/>
              <a:cs typeface="Arial" panose="020B0604020202020204" pitchFamily="34" charset="0"/>
            </a:rPr>
            <a:t>Access to Resources</a:t>
          </a:r>
          <a:endParaRPr lang="en-US" sz="2500" dirty="0">
            <a:latin typeface="Arial" panose="020B0604020202020204" pitchFamily="34" charset="0"/>
            <a:cs typeface="Arial" panose="020B0604020202020204" pitchFamily="34" charset="0"/>
          </a:endParaRPr>
        </a:p>
      </dgm:t>
    </dgm:pt>
    <dgm:pt modelId="{7E65996D-7AC8-B143-A79E-510942B853CE}" type="parTrans" cxnId="{F09099A6-349E-E146-8F05-87210F5B2E64}">
      <dgm:prSet/>
      <dgm:spPr/>
      <dgm:t>
        <a:bodyPr/>
        <a:lstStyle/>
        <a:p>
          <a:pPr algn="ctr"/>
          <a:endParaRPr lang="en-US">
            <a:latin typeface="Arial" panose="020B0604020202020204" pitchFamily="34" charset="0"/>
            <a:cs typeface="Arial" panose="020B0604020202020204" pitchFamily="34" charset="0"/>
          </a:endParaRPr>
        </a:p>
      </dgm:t>
    </dgm:pt>
    <dgm:pt modelId="{6CE44650-EBA5-ED46-A9BB-A5F076B66FAF}" type="sibTrans" cxnId="{F09099A6-349E-E146-8F05-87210F5B2E64}">
      <dgm:prSet/>
      <dgm:spPr/>
      <dgm:t>
        <a:bodyPr/>
        <a:lstStyle/>
        <a:p>
          <a:pPr algn="ctr"/>
          <a:endParaRPr lang="en-US">
            <a:latin typeface="Arial" panose="020B0604020202020204" pitchFamily="34" charset="0"/>
            <a:cs typeface="Arial" panose="020B0604020202020204" pitchFamily="34" charset="0"/>
          </a:endParaRPr>
        </a:p>
      </dgm:t>
    </dgm:pt>
    <dgm:pt modelId="{9C27B5E4-1DE2-0741-A09E-4A3E394F06B3}">
      <dgm:prSet phldrT="[Text]" custT="1"/>
      <dgm:spPr/>
      <dgm:t>
        <a:bodyPr/>
        <a:lstStyle/>
        <a:p>
          <a:pPr algn="ctr"/>
          <a:r>
            <a:rPr lang="en-US" sz="2500" b="1" dirty="0">
              <a:latin typeface="Arial" panose="020B0604020202020204" pitchFamily="34" charset="0"/>
              <a:cs typeface="Arial" panose="020B0604020202020204" pitchFamily="34" charset="0"/>
            </a:rPr>
            <a:t>Formal Linkages</a:t>
          </a:r>
          <a:endParaRPr lang="en-US" sz="2500" dirty="0">
            <a:latin typeface="Arial" panose="020B0604020202020204" pitchFamily="34" charset="0"/>
            <a:cs typeface="Arial" panose="020B0604020202020204" pitchFamily="34" charset="0"/>
          </a:endParaRPr>
        </a:p>
      </dgm:t>
    </dgm:pt>
    <dgm:pt modelId="{B9684B37-483F-A74C-8BFD-A618BDDB35AD}" type="parTrans" cxnId="{0B8345C5-7EAE-D44D-AA4A-C24523D9521A}">
      <dgm:prSet/>
      <dgm:spPr/>
      <dgm:t>
        <a:bodyPr/>
        <a:lstStyle/>
        <a:p>
          <a:pPr algn="ctr"/>
          <a:endParaRPr lang="en-US">
            <a:latin typeface="Arial" panose="020B0604020202020204" pitchFamily="34" charset="0"/>
            <a:cs typeface="Arial" panose="020B0604020202020204" pitchFamily="34" charset="0"/>
          </a:endParaRPr>
        </a:p>
      </dgm:t>
    </dgm:pt>
    <dgm:pt modelId="{68BECADF-82B0-9541-9795-A5C57494C0AB}" type="sibTrans" cxnId="{0B8345C5-7EAE-D44D-AA4A-C24523D9521A}">
      <dgm:prSet/>
      <dgm:spPr/>
      <dgm:t>
        <a:bodyPr/>
        <a:lstStyle/>
        <a:p>
          <a:pPr algn="ctr"/>
          <a:endParaRPr lang="en-US">
            <a:latin typeface="Arial" panose="020B0604020202020204" pitchFamily="34" charset="0"/>
            <a:cs typeface="Arial" panose="020B0604020202020204" pitchFamily="34" charset="0"/>
          </a:endParaRPr>
        </a:p>
      </dgm:t>
    </dgm:pt>
    <dgm:pt modelId="{9A17C634-A550-4AAB-BDD0-2A1C1DFA7719}" type="pres">
      <dgm:prSet presAssocID="{E3A94C1F-32FA-2B4A-9FB3-F5D24F7F2D09}" presName="compositeShape" presStyleCnt="0">
        <dgm:presLayoutVars>
          <dgm:chMax val="7"/>
          <dgm:dir/>
          <dgm:resizeHandles val="exact"/>
        </dgm:presLayoutVars>
      </dgm:prSet>
      <dgm:spPr/>
      <dgm:t>
        <a:bodyPr/>
        <a:lstStyle/>
        <a:p>
          <a:endParaRPr lang="en-US"/>
        </a:p>
      </dgm:t>
    </dgm:pt>
    <dgm:pt modelId="{A181AE63-96C9-463B-A065-BDE6357BB2F1}" type="pres">
      <dgm:prSet presAssocID="{E3A94C1F-32FA-2B4A-9FB3-F5D24F7F2D09}" presName="wedge1" presStyleLbl="node1" presStyleIdx="0" presStyleCnt="3" custScaleX="101323" custLinFactNeighborX="-5921" custLinFactNeighborY="3116"/>
      <dgm:spPr/>
      <dgm:t>
        <a:bodyPr/>
        <a:lstStyle/>
        <a:p>
          <a:endParaRPr lang="en-US"/>
        </a:p>
      </dgm:t>
    </dgm:pt>
    <dgm:pt modelId="{5601C8FC-7D70-42ED-902C-3208FEC8B4CD}" type="pres">
      <dgm:prSet presAssocID="{E3A94C1F-32FA-2B4A-9FB3-F5D24F7F2D09}" presName="wedge1Tx" presStyleLbl="node1" presStyleIdx="0" presStyleCnt="3">
        <dgm:presLayoutVars>
          <dgm:chMax val="0"/>
          <dgm:chPref val="0"/>
          <dgm:bulletEnabled val="1"/>
        </dgm:presLayoutVars>
      </dgm:prSet>
      <dgm:spPr/>
      <dgm:t>
        <a:bodyPr/>
        <a:lstStyle/>
        <a:p>
          <a:endParaRPr lang="en-US"/>
        </a:p>
      </dgm:t>
    </dgm:pt>
    <dgm:pt modelId="{A777723B-DF6C-45A6-85A0-C6B113BB6860}" type="pres">
      <dgm:prSet presAssocID="{E3A94C1F-32FA-2B4A-9FB3-F5D24F7F2D09}" presName="wedge2" presStyleLbl="node1" presStyleIdx="1" presStyleCnt="3"/>
      <dgm:spPr/>
      <dgm:t>
        <a:bodyPr/>
        <a:lstStyle/>
        <a:p>
          <a:endParaRPr lang="en-US"/>
        </a:p>
      </dgm:t>
    </dgm:pt>
    <dgm:pt modelId="{90369E99-0AE5-480D-8B43-73DAB6C92A0C}" type="pres">
      <dgm:prSet presAssocID="{E3A94C1F-32FA-2B4A-9FB3-F5D24F7F2D09}" presName="wedge2Tx" presStyleLbl="node1" presStyleIdx="1" presStyleCnt="3">
        <dgm:presLayoutVars>
          <dgm:chMax val="0"/>
          <dgm:chPref val="0"/>
          <dgm:bulletEnabled val="1"/>
        </dgm:presLayoutVars>
      </dgm:prSet>
      <dgm:spPr/>
      <dgm:t>
        <a:bodyPr/>
        <a:lstStyle/>
        <a:p>
          <a:endParaRPr lang="en-US"/>
        </a:p>
      </dgm:t>
    </dgm:pt>
    <dgm:pt modelId="{33832002-D95B-4D25-95B9-629527836F57}" type="pres">
      <dgm:prSet presAssocID="{E3A94C1F-32FA-2B4A-9FB3-F5D24F7F2D09}" presName="wedge3" presStyleLbl="node1" presStyleIdx="2" presStyleCnt="3"/>
      <dgm:spPr/>
      <dgm:t>
        <a:bodyPr/>
        <a:lstStyle/>
        <a:p>
          <a:endParaRPr lang="en-US"/>
        </a:p>
      </dgm:t>
    </dgm:pt>
    <dgm:pt modelId="{4999ED88-5306-4046-9FE1-26D78B16E1A5}" type="pres">
      <dgm:prSet presAssocID="{E3A94C1F-32FA-2B4A-9FB3-F5D24F7F2D09}" presName="wedge3Tx" presStyleLbl="node1" presStyleIdx="2" presStyleCnt="3">
        <dgm:presLayoutVars>
          <dgm:chMax val="0"/>
          <dgm:chPref val="0"/>
          <dgm:bulletEnabled val="1"/>
        </dgm:presLayoutVars>
      </dgm:prSet>
      <dgm:spPr/>
      <dgm:t>
        <a:bodyPr/>
        <a:lstStyle/>
        <a:p>
          <a:endParaRPr lang="en-US"/>
        </a:p>
      </dgm:t>
    </dgm:pt>
  </dgm:ptLst>
  <dgm:cxnLst>
    <dgm:cxn modelId="{F09099A6-349E-E146-8F05-87210F5B2E64}" srcId="{E3A94C1F-32FA-2B4A-9FB3-F5D24F7F2D09}" destId="{CB19F471-AF87-0047-BD73-237144F92DB0}" srcOrd="1" destOrd="0" parTransId="{7E65996D-7AC8-B143-A79E-510942B853CE}" sibTransId="{6CE44650-EBA5-ED46-A9BB-A5F076B66FAF}"/>
    <dgm:cxn modelId="{D77F7AD5-AF36-44CA-93E3-C8943C73374A}" type="presOf" srcId="{8594A863-1D0F-8840-8D06-9294019D9F9B}" destId="{A181AE63-96C9-463B-A065-BDE6357BB2F1}" srcOrd="0" destOrd="0" presId="urn:microsoft.com/office/officeart/2005/8/layout/chart3"/>
    <dgm:cxn modelId="{BB05F096-6440-49F0-876F-44CD08AB3F75}" type="presOf" srcId="{CB19F471-AF87-0047-BD73-237144F92DB0}" destId="{A777723B-DF6C-45A6-85A0-C6B113BB6860}" srcOrd="0" destOrd="0" presId="urn:microsoft.com/office/officeart/2005/8/layout/chart3"/>
    <dgm:cxn modelId="{AD72F4FA-95AC-46F7-99F1-1253FAD6A57E}" type="presOf" srcId="{9C27B5E4-1DE2-0741-A09E-4A3E394F06B3}" destId="{4999ED88-5306-4046-9FE1-26D78B16E1A5}" srcOrd="1" destOrd="0" presId="urn:microsoft.com/office/officeart/2005/8/layout/chart3"/>
    <dgm:cxn modelId="{0B8345C5-7EAE-D44D-AA4A-C24523D9521A}" srcId="{E3A94C1F-32FA-2B4A-9FB3-F5D24F7F2D09}" destId="{9C27B5E4-1DE2-0741-A09E-4A3E394F06B3}" srcOrd="2" destOrd="0" parTransId="{B9684B37-483F-A74C-8BFD-A618BDDB35AD}" sibTransId="{68BECADF-82B0-9541-9795-A5C57494C0AB}"/>
    <dgm:cxn modelId="{74A83072-A155-4D37-804E-789E67505868}" type="presOf" srcId="{8594A863-1D0F-8840-8D06-9294019D9F9B}" destId="{5601C8FC-7D70-42ED-902C-3208FEC8B4CD}" srcOrd="1" destOrd="0" presId="urn:microsoft.com/office/officeart/2005/8/layout/chart3"/>
    <dgm:cxn modelId="{20AC980F-8439-4DA4-A066-C2FD46D18D31}" type="presOf" srcId="{E3A94C1F-32FA-2B4A-9FB3-F5D24F7F2D09}" destId="{9A17C634-A550-4AAB-BDD0-2A1C1DFA7719}" srcOrd="0" destOrd="0" presId="urn:microsoft.com/office/officeart/2005/8/layout/chart3"/>
    <dgm:cxn modelId="{A7D9AA8B-5FC2-4FC8-8A4D-3A761DA586E0}" type="presOf" srcId="{9C27B5E4-1DE2-0741-A09E-4A3E394F06B3}" destId="{33832002-D95B-4D25-95B9-629527836F57}" srcOrd="0" destOrd="0" presId="urn:microsoft.com/office/officeart/2005/8/layout/chart3"/>
    <dgm:cxn modelId="{3BD4AB17-A3A1-4796-AB60-7749BF933A75}" type="presOf" srcId="{CB19F471-AF87-0047-BD73-237144F92DB0}" destId="{90369E99-0AE5-480D-8B43-73DAB6C92A0C}" srcOrd="1" destOrd="0" presId="urn:microsoft.com/office/officeart/2005/8/layout/chart3"/>
    <dgm:cxn modelId="{B8B1A102-2B88-4C46-952F-2B13897D2816}" srcId="{E3A94C1F-32FA-2B4A-9FB3-F5D24F7F2D09}" destId="{8594A863-1D0F-8840-8D06-9294019D9F9B}" srcOrd="0" destOrd="0" parTransId="{3F7178A3-CD80-7841-9AAB-DCDDDB3AB8BB}" sibTransId="{2FFD774C-4BD2-3340-B625-40F60EB6EC76}"/>
    <dgm:cxn modelId="{31FBC9EE-9BE4-48F1-B33F-D844CEFC3975}" type="presParOf" srcId="{9A17C634-A550-4AAB-BDD0-2A1C1DFA7719}" destId="{A181AE63-96C9-463B-A065-BDE6357BB2F1}" srcOrd="0" destOrd="0" presId="urn:microsoft.com/office/officeart/2005/8/layout/chart3"/>
    <dgm:cxn modelId="{8D070711-9CDD-4B9B-8FD9-CABEB57DA752}" type="presParOf" srcId="{9A17C634-A550-4AAB-BDD0-2A1C1DFA7719}" destId="{5601C8FC-7D70-42ED-902C-3208FEC8B4CD}" srcOrd="1" destOrd="0" presId="urn:microsoft.com/office/officeart/2005/8/layout/chart3"/>
    <dgm:cxn modelId="{75BFCD6E-5FA6-4FDF-B83D-3A48986E8E91}" type="presParOf" srcId="{9A17C634-A550-4AAB-BDD0-2A1C1DFA7719}" destId="{A777723B-DF6C-45A6-85A0-C6B113BB6860}" srcOrd="2" destOrd="0" presId="urn:microsoft.com/office/officeart/2005/8/layout/chart3"/>
    <dgm:cxn modelId="{4BED0D5E-1DAC-4BFE-913F-7FFA64F394E2}" type="presParOf" srcId="{9A17C634-A550-4AAB-BDD0-2A1C1DFA7719}" destId="{90369E99-0AE5-480D-8B43-73DAB6C92A0C}" srcOrd="3" destOrd="0" presId="urn:microsoft.com/office/officeart/2005/8/layout/chart3"/>
    <dgm:cxn modelId="{D3843822-5FC4-488C-9875-F0CF8B448303}" type="presParOf" srcId="{9A17C634-A550-4AAB-BDD0-2A1C1DFA7719}" destId="{33832002-D95B-4D25-95B9-629527836F57}" srcOrd="4" destOrd="0" presId="urn:microsoft.com/office/officeart/2005/8/layout/chart3"/>
    <dgm:cxn modelId="{756DA032-DDD9-49E5-B713-EBB16E6E31E6}" type="presParOf" srcId="{9A17C634-A550-4AAB-BDD0-2A1C1DFA7719}" destId="{4999ED88-5306-4046-9FE1-26D78B16E1A5}" srcOrd="5" destOrd="0" presId="urn:microsoft.com/office/officeart/2005/8/layout/chart3"/>
  </dgm:cxnLst>
  <dgm:bg/>
  <dgm:whole>
    <a:ln w="76200"/>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0862F7-19EB-479B-A21D-9EFC2379EA46}"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EDA57D9-2949-410F-9977-48A43A18AADD}">
      <dgm:prSet phldrT="[Text]"/>
      <dgm:spPr>
        <a:ln w="76200">
          <a:solidFill>
            <a:schemeClr val="accent1">
              <a:lumMod val="50000"/>
            </a:schemeClr>
          </a:solidFill>
        </a:ln>
      </dgm:spPr>
      <dgm:t>
        <a:bodyPr/>
        <a:lstStyle/>
        <a:p>
          <a:r>
            <a:rPr lang="en-US" b="1" dirty="0">
              <a:latin typeface="Arial" panose="020B0604020202020204" pitchFamily="34" charset="0"/>
              <a:cs typeface="Arial" panose="020B0604020202020204" pitchFamily="34" charset="0"/>
            </a:rPr>
            <a:t>Preparatory</a:t>
          </a:r>
        </a:p>
      </dgm:t>
    </dgm:pt>
    <dgm:pt modelId="{59057DF3-3FDD-401F-A2E6-087D2E28E86B}" type="parTrans" cxnId="{D880AFA9-3B7C-44FE-B8C6-0C4292421BE5}">
      <dgm:prSet/>
      <dgm:spPr/>
      <dgm:t>
        <a:bodyPr/>
        <a:lstStyle/>
        <a:p>
          <a:endParaRPr lang="en-US"/>
        </a:p>
      </dgm:t>
    </dgm:pt>
    <dgm:pt modelId="{9E8D6E18-F6CA-4E35-A1BE-653A84B35267}" type="sibTrans" cxnId="{D880AFA9-3B7C-44FE-B8C6-0C4292421BE5}">
      <dgm:prSet/>
      <dgm:spPr/>
      <dgm:t>
        <a:bodyPr/>
        <a:lstStyle/>
        <a:p>
          <a:endParaRPr lang="en-US"/>
        </a:p>
      </dgm:t>
    </dgm:pt>
    <dgm:pt modelId="{AB54AAD6-EB94-45C7-BCBD-CE7EC9B7D1F9}">
      <dgm:prSet phldrT="[Text]"/>
      <dgm:spPr>
        <a:ln w="76200">
          <a:solidFill>
            <a:schemeClr val="accent1">
              <a:lumMod val="50000"/>
              <a:alpha val="90000"/>
            </a:schemeClr>
          </a:solidFill>
        </a:ln>
      </dgm:spPr>
      <dgm:t>
        <a:bodyPr/>
        <a:lstStyle/>
        <a:p>
          <a:endParaRPr lang="en-US" dirty="0"/>
        </a:p>
      </dgm:t>
    </dgm:pt>
    <dgm:pt modelId="{D0C684C0-444B-44DB-9D1E-1D0F52F2DCD6}" type="parTrans" cxnId="{49EA13E7-C6BD-4A20-9DBB-7790AA9FE53F}">
      <dgm:prSet/>
      <dgm:spPr/>
      <dgm:t>
        <a:bodyPr/>
        <a:lstStyle/>
        <a:p>
          <a:endParaRPr lang="en-US"/>
        </a:p>
      </dgm:t>
    </dgm:pt>
    <dgm:pt modelId="{EB044F51-34D3-4EC5-808F-0119042530A8}" type="sibTrans" cxnId="{49EA13E7-C6BD-4A20-9DBB-7790AA9FE53F}">
      <dgm:prSet/>
      <dgm:spPr/>
      <dgm:t>
        <a:bodyPr/>
        <a:lstStyle/>
        <a:p>
          <a:endParaRPr lang="en-US"/>
        </a:p>
      </dgm:t>
    </dgm:pt>
    <dgm:pt modelId="{916FA337-1EC2-403E-95A5-FFEE40D38952}">
      <dgm:prSet phldrT="[Text]"/>
      <dgm:spPr>
        <a:ln w="76200">
          <a:solidFill>
            <a:schemeClr val="accent1">
              <a:lumMod val="50000"/>
            </a:schemeClr>
          </a:solidFill>
        </a:ln>
      </dgm:spPr>
      <dgm:t>
        <a:bodyPr/>
        <a:lstStyle/>
        <a:p>
          <a:r>
            <a:rPr lang="en-US" b="1" dirty="0">
              <a:latin typeface="Arial" panose="020B0604020202020204" pitchFamily="34" charset="0"/>
              <a:cs typeface="Arial" panose="020B0604020202020204" pitchFamily="34" charset="0"/>
            </a:rPr>
            <a:t>Reactive</a:t>
          </a:r>
        </a:p>
      </dgm:t>
    </dgm:pt>
    <dgm:pt modelId="{85073AEC-3D11-4068-BC64-782DC4867FCD}" type="parTrans" cxnId="{F928D598-1D03-4F65-8A5E-77B9A04608D6}">
      <dgm:prSet/>
      <dgm:spPr/>
      <dgm:t>
        <a:bodyPr/>
        <a:lstStyle/>
        <a:p>
          <a:endParaRPr lang="en-US"/>
        </a:p>
      </dgm:t>
    </dgm:pt>
    <dgm:pt modelId="{67FB7AC8-986E-424F-8105-6C62970794DD}" type="sibTrans" cxnId="{F928D598-1D03-4F65-8A5E-77B9A04608D6}">
      <dgm:prSet/>
      <dgm:spPr/>
      <dgm:t>
        <a:bodyPr/>
        <a:lstStyle/>
        <a:p>
          <a:endParaRPr lang="en-US"/>
        </a:p>
      </dgm:t>
    </dgm:pt>
    <dgm:pt modelId="{1D1930AA-8FEA-4B13-BF9E-DEA4CAB20ADD}">
      <dgm:prSet phldrT="[Text]"/>
      <dgm:spPr>
        <a:ln w="76200">
          <a:solidFill>
            <a:schemeClr val="accent1">
              <a:lumMod val="50000"/>
              <a:alpha val="90000"/>
            </a:schemeClr>
          </a:solidFill>
        </a:ln>
      </dgm:spPr>
      <dgm:t>
        <a:bodyPr/>
        <a:lstStyle/>
        <a:p>
          <a:endParaRPr lang="en-US" dirty="0"/>
        </a:p>
      </dgm:t>
    </dgm:pt>
    <dgm:pt modelId="{B40FAAE6-BB7C-4ECF-B0C2-D4612D1C831A}" type="parTrans" cxnId="{24E9BB15-071E-4C15-9B6E-AFA399FC459B}">
      <dgm:prSet/>
      <dgm:spPr/>
      <dgm:t>
        <a:bodyPr/>
        <a:lstStyle/>
        <a:p>
          <a:endParaRPr lang="en-US"/>
        </a:p>
      </dgm:t>
    </dgm:pt>
    <dgm:pt modelId="{9BB52B6D-C03D-49A4-A8B5-05EE34D708AB}" type="sibTrans" cxnId="{24E9BB15-071E-4C15-9B6E-AFA399FC459B}">
      <dgm:prSet/>
      <dgm:spPr/>
      <dgm:t>
        <a:bodyPr/>
        <a:lstStyle/>
        <a:p>
          <a:endParaRPr lang="en-US"/>
        </a:p>
      </dgm:t>
    </dgm:pt>
    <dgm:pt modelId="{4B81F22F-8DC4-41E0-8BC8-E23E62B9AFF9}" type="pres">
      <dgm:prSet presAssocID="{4F0862F7-19EB-479B-A21D-9EFC2379EA46}" presName="Name0" presStyleCnt="0">
        <dgm:presLayoutVars>
          <dgm:dir/>
          <dgm:animLvl val="lvl"/>
          <dgm:resizeHandles/>
        </dgm:presLayoutVars>
      </dgm:prSet>
      <dgm:spPr/>
      <dgm:t>
        <a:bodyPr/>
        <a:lstStyle/>
        <a:p>
          <a:endParaRPr lang="en-US"/>
        </a:p>
      </dgm:t>
    </dgm:pt>
    <dgm:pt modelId="{DB5AC527-DE09-46DE-B524-C3B6281F8236}" type="pres">
      <dgm:prSet presAssocID="{1EDA57D9-2949-410F-9977-48A43A18AADD}" presName="linNode" presStyleCnt="0"/>
      <dgm:spPr/>
    </dgm:pt>
    <dgm:pt modelId="{108C5281-99DB-4343-80E9-06D12ECE2325}" type="pres">
      <dgm:prSet presAssocID="{1EDA57D9-2949-410F-9977-48A43A18AADD}" presName="parentShp" presStyleLbl="node1" presStyleIdx="0" presStyleCnt="2">
        <dgm:presLayoutVars>
          <dgm:bulletEnabled val="1"/>
        </dgm:presLayoutVars>
      </dgm:prSet>
      <dgm:spPr/>
      <dgm:t>
        <a:bodyPr/>
        <a:lstStyle/>
        <a:p>
          <a:endParaRPr lang="en-US"/>
        </a:p>
      </dgm:t>
    </dgm:pt>
    <dgm:pt modelId="{AA99FDDC-F8B1-44B9-8529-CA5062C91689}" type="pres">
      <dgm:prSet presAssocID="{1EDA57D9-2949-410F-9977-48A43A18AADD}" presName="childShp" presStyleLbl="bgAccFollowNode1" presStyleIdx="0" presStyleCnt="2">
        <dgm:presLayoutVars>
          <dgm:bulletEnabled val="1"/>
        </dgm:presLayoutVars>
      </dgm:prSet>
      <dgm:spPr/>
      <dgm:t>
        <a:bodyPr/>
        <a:lstStyle/>
        <a:p>
          <a:endParaRPr lang="en-US"/>
        </a:p>
      </dgm:t>
    </dgm:pt>
    <dgm:pt modelId="{830784BB-1727-495F-8152-35EF07E710B7}" type="pres">
      <dgm:prSet presAssocID="{9E8D6E18-F6CA-4E35-A1BE-653A84B35267}" presName="spacing" presStyleCnt="0"/>
      <dgm:spPr/>
    </dgm:pt>
    <dgm:pt modelId="{F0978645-A791-4843-8DB4-344A4224C9B7}" type="pres">
      <dgm:prSet presAssocID="{916FA337-1EC2-403E-95A5-FFEE40D38952}" presName="linNode" presStyleCnt="0"/>
      <dgm:spPr/>
    </dgm:pt>
    <dgm:pt modelId="{531AF5E8-7657-4EA9-AD63-BEAF1B3618DB}" type="pres">
      <dgm:prSet presAssocID="{916FA337-1EC2-403E-95A5-FFEE40D38952}" presName="parentShp" presStyleLbl="node1" presStyleIdx="1" presStyleCnt="2">
        <dgm:presLayoutVars>
          <dgm:bulletEnabled val="1"/>
        </dgm:presLayoutVars>
      </dgm:prSet>
      <dgm:spPr/>
      <dgm:t>
        <a:bodyPr/>
        <a:lstStyle/>
        <a:p>
          <a:endParaRPr lang="en-US"/>
        </a:p>
      </dgm:t>
    </dgm:pt>
    <dgm:pt modelId="{81CA01B8-ECD2-4014-9C62-B7B8C7688202}" type="pres">
      <dgm:prSet presAssocID="{916FA337-1EC2-403E-95A5-FFEE40D38952}" presName="childShp" presStyleLbl="bgAccFollowNode1" presStyleIdx="1" presStyleCnt="2">
        <dgm:presLayoutVars>
          <dgm:bulletEnabled val="1"/>
        </dgm:presLayoutVars>
      </dgm:prSet>
      <dgm:spPr/>
      <dgm:t>
        <a:bodyPr/>
        <a:lstStyle/>
        <a:p>
          <a:endParaRPr lang="en-US"/>
        </a:p>
      </dgm:t>
    </dgm:pt>
  </dgm:ptLst>
  <dgm:cxnLst>
    <dgm:cxn modelId="{E05751BE-96D3-4483-9ADD-E130F93C467B}" type="presOf" srcId="{1EDA57D9-2949-410F-9977-48A43A18AADD}" destId="{108C5281-99DB-4343-80E9-06D12ECE2325}" srcOrd="0" destOrd="0" presId="urn:microsoft.com/office/officeart/2005/8/layout/vList6"/>
    <dgm:cxn modelId="{24E9BB15-071E-4C15-9B6E-AFA399FC459B}" srcId="{916FA337-1EC2-403E-95A5-FFEE40D38952}" destId="{1D1930AA-8FEA-4B13-BF9E-DEA4CAB20ADD}" srcOrd="0" destOrd="0" parTransId="{B40FAAE6-BB7C-4ECF-B0C2-D4612D1C831A}" sibTransId="{9BB52B6D-C03D-49A4-A8B5-05EE34D708AB}"/>
    <dgm:cxn modelId="{6C5D6C97-694C-4F56-B63C-CD4B47D329DF}" type="presOf" srcId="{1D1930AA-8FEA-4B13-BF9E-DEA4CAB20ADD}" destId="{81CA01B8-ECD2-4014-9C62-B7B8C7688202}" srcOrd="0" destOrd="0" presId="urn:microsoft.com/office/officeart/2005/8/layout/vList6"/>
    <dgm:cxn modelId="{21F970CF-2CA4-4BFB-889D-B3F7704251FC}" type="presOf" srcId="{916FA337-1EC2-403E-95A5-FFEE40D38952}" destId="{531AF5E8-7657-4EA9-AD63-BEAF1B3618DB}" srcOrd="0" destOrd="0" presId="urn:microsoft.com/office/officeart/2005/8/layout/vList6"/>
    <dgm:cxn modelId="{9686BFD5-9D22-4F05-803E-78B5F75FF0A9}" type="presOf" srcId="{4F0862F7-19EB-479B-A21D-9EFC2379EA46}" destId="{4B81F22F-8DC4-41E0-8BC8-E23E62B9AFF9}" srcOrd="0" destOrd="0" presId="urn:microsoft.com/office/officeart/2005/8/layout/vList6"/>
    <dgm:cxn modelId="{BE9D4C0C-54C4-46DC-B673-790D07119ED3}" type="presOf" srcId="{AB54AAD6-EB94-45C7-BCBD-CE7EC9B7D1F9}" destId="{AA99FDDC-F8B1-44B9-8529-CA5062C91689}" srcOrd="0" destOrd="0" presId="urn:microsoft.com/office/officeart/2005/8/layout/vList6"/>
    <dgm:cxn modelId="{F928D598-1D03-4F65-8A5E-77B9A04608D6}" srcId="{4F0862F7-19EB-479B-A21D-9EFC2379EA46}" destId="{916FA337-1EC2-403E-95A5-FFEE40D38952}" srcOrd="1" destOrd="0" parTransId="{85073AEC-3D11-4068-BC64-782DC4867FCD}" sibTransId="{67FB7AC8-986E-424F-8105-6C62970794DD}"/>
    <dgm:cxn modelId="{49EA13E7-C6BD-4A20-9DBB-7790AA9FE53F}" srcId="{1EDA57D9-2949-410F-9977-48A43A18AADD}" destId="{AB54AAD6-EB94-45C7-BCBD-CE7EC9B7D1F9}" srcOrd="0" destOrd="0" parTransId="{D0C684C0-444B-44DB-9D1E-1D0F52F2DCD6}" sibTransId="{EB044F51-34D3-4EC5-808F-0119042530A8}"/>
    <dgm:cxn modelId="{D880AFA9-3B7C-44FE-B8C6-0C4292421BE5}" srcId="{4F0862F7-19EB-479B-A21D-9EFC2379EA46}" destId="{1EDA57D9-2949-410F-9977-48A43A18AADD}" srcOrd="0" destOrd="0" parTransId="{59057DF3-3FDD-401F-A2E6-087D2E28E86B}" sibTransId="{9E8D6E18-F6CA-4E35-A1BE-653A84B35267}"/>
    <dgm:cxn modelId="{B7D7CF2B-E752-47B9-835C-09747E5E3628}" type="presParOf" srcId="{4B81F22F-8DC4-41E0-8BC8-E23E62B9AFF9}" destId="{DB5AC527-DE09-46DE-B524-C3B6281F8236}" srcOrd="0" destOrd="0" presId="urn:microsoft.com/office/officeart/2005/8/layout/vList6"/>
    <dgm:cxn modelId="{9D39DB4C-43CC-4F07-BF88-B8B5C2397893}" type="presParOf" srcId="{DB5AC527-DE09-46DE-B524-C3B6281F8236}" destId="{108C5281-99DB-4343-80E9-06D12ECE2325}" srcOrd="0" destOrd="0" presId="urn:microsoft.com/office/officeart/2005/8/layout/vList6"/>
    <dgm:cxn modelId="{DD416969-68B4-4B36-AF49-1B50AC1F9670}" type="presParOf" srcId="{DB5AC527-DE09-46DE-B524-C3B6281F8236}" destId="{AA99FDDC-F8B1-44B9-8529-CA5062C91689}" srcOrd="1" destOrd="0" presId="urn:microsoft.com/office/officeart/2005/8/layout/vList6"/>
    <dgm:cxn modelId="{452D1EA5-1681-40B1-9D28-94EB1C01AB64}" type="presParOf" srcId="{4B81F22F-8DC4-41E0-8BC8-E23E62B9AFF9}" destId="{830784BB-1727-495F-8152-35EF07E710B7}" srcOrd="1" destOrd="0" presId="urn:microsoft.com/office/officeart/2005/8/layout/vList6"/>
    <dgm:cxn modelId="{8592B24C-6DE6-49DD-917A-70672F0CDE30}" type="presParOf" srcId="{4B81F22F-8DC4-41E0-8BC8-E23E62B9AFF9}" destId="{F0978645-A791-4843-8DB4-344A4224C9B7}" srcOrd="2" destOrd="0" presId="urn:microsoft.com/office/officeart/2005/8/layout/vList6"/>
    <dgm:cxn modelId="{BA559DEB-2117-43A1-8AF9-0D1C284CA43D}" type="presParOf" srcId="{F0978645-A791-4843-8DB4-344A4224C9B7}" destId="{531AF5E8-7657-4EA9-AD63-BEAF1B3618DB}" srcOrd="0" destOrd="0" presId="urn:microsoft.com/office/officeart/2005/8/layout/vList6"/>
    <dgm:cxn modelId="{F8E396B3-4F30-4083-9015-E52F0977807C}" type="presParOf" srcId="{F0978645-A791-4843-8DB4-344A4224C9B7}" destId="{81CA01B8-ECD2-4014-9C62-B7B8C768820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1C783-7BB6-4404-9603-7F96E7E0DE2C}">
      <dsp:nvSpPr>
        <dsp:cNvPr id="0" name=""/>
        <dsp:cNvSpPr/>
      </dsp:nvSpPr>
      <dsp:spPr>
        <a:xfrm>
          <a:off x="0" y="379856"/>
          <a:ext cx="4174236" cy="4174236"/>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20C8C-B2AF-429D-8676-581FE5EF9EE7}">
      <dsp:nvSpPr>
        <dsp:cNvPr id="0" name=""/>
        <dsp:cNvSpPr/>
      </dsp:nvSpPr>
      <dsp:spPr>
        <a:xfrm>
          <a:off x="2087118" y="379856"/>
          <a:ext cx="4869941" cy="417423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latin typeface="Arial" panose="020B0604020202020204" pitchFamily="34" charset="0"/>
              <a:cs typeface="Arial" panose="020B0604020202020204" pitchFamily="34" charset="0"/>
            </a:rPr>
            <a:t>Ensure Effectiveness </a:t>
          </a:r>
        </a:p>
      </dsp:txBody>
      <dsp:txXfrm>
        <a:off x="2087118" y="379856"/>
        <a:ext cx="4869941" cy="1252273"/>
      </dsp:txXfrm>
    </dsp:sp>
    <dsp:sp modelId="{92F3E316-E2D8-44E5-A54B-49B665778C92}">
      <dsp:nvSpPr>
        <dsp:cNvPr id="0" name=""/>
        <dsp:cNvSpPr/>
      </dsp:nvSpPr>
      <dsp:spPr>
        <a:xfrm>
          <a:off x="730492" y="1632130"/>
          <a:ext cx="2713250" cy="2713250"/>
        </a:xfrm>
        <a:prstGeom prst="pie">
          <a:avLst>
            <a:gd name="adj1" fmla="val 5400000"/>
            <a:gd name="adj2" fmla="val 1620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1BCFE6-98AE-4FA2-AFD9-22036B5739BF}">
      <dsp:nvSpPr>
        <dsp:cNvPr id="0" name=""/>
        <dsp:cNvSpPr/>
      </dsp:nvSpPr>
      <dsp:spPr>
        <a:xfrm>
          <a:off x="2087118" y="1632130"/>
          <a:ext cx="4869941" cy="271325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latin typeface="Arial" panose="020B0604020202020204" pitchFamily="34" charset="0"/>
              <a:cs typeface="Arial" panose="020B0604020202020204" pitchFamily="34" charset="0"/>
            </a:rPr>
            <a:t>Build Community Support</a:t>
          </a:r>
        </a:p>
      </dsp:txBody>
      <dsp:txXfrm>
        <a:off x="2087118" y="1632130"/>
        <a:ext cx="4869941" cy="1252269"/>
      </dsp:txXfrm>
    </dsp:sp>
    <dsp:sp modelId="{A7E32DD8-B212-481C-A914-E0EC28C08D4A}">
      <dsp:nvSpPr>
        <dsp:cNvPr id="0" name=""/>
        <dsp:cNvSpPr/>
      </dsp:nvSpPr>
      <dsp:spPr>
        <a:xfrm>
          <a:off x="1460983" y="2884399"/>
          <a:ext cx="1252269" cy="1252269"/>
        </a:xfrm>
        <a:prstGeom prst="pie">
          <a:avLst>
            <a:gd name="adj1" fmla="val 54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0D4F9-E90E-4588-B878-8B8957B6F64E}">
      <dsp:nvSpPr>
        <dsp:cNvPr id="0" name=""/>
        <dsp:cNvSpPr/>
      </dsp:nvSpPr>
      <dsp:spPr>
        <a:xfrm>
          <a:off x="2087118" y="2884399"/>
          <a:ext cx="4869941" cy="1252269"/>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a:latin typeface="Arial" panose="020B0604020202020204" pitchFamily="34" charset="0"/>
              <a:cs typeface="Arial" panose="020B0604020202020204" pitchFamily="34" charset="0"/>
            </a:rPr>
            <a:t>Develop  Organizational Capacity</a:t>
          </a:r>
        </a:p>
      </dsp:txBody>
      <dsp:txXfrm>
        <a:off x="2087118" y="2884399"/>
        <a:ext cx="4869941" cy="1252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C7A9E-8BA3-4135-87DE-E24A91C3B6AD}">
      <dsp:nvSpPr>
        <dsp:cNvPr id="0" name=""/>
        <dsp:cNvSpPr/>
      </dsp:nvSpPr>
      <dsp:spPr>
        <a:xfrm rot="5400000">
          <a:off x="-180565" y="341412"/>
          <a:ext cx="1203770" cy="842639"/>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Arial" panose="020B0604020202020204" pitchFamily="34" charset="0"/>
            <a:cs typeface="Arial" panose="020B0604020202020204" pitchFamily="34" charset="0"/>
          </a:endParaRPr>
        </a:p>
      </dsp:txBody>
      <dsp:txXfrm rot="-5400000">
        <a:off x="1" y="582167"/>
        <a:ext cx="842639" cy="361131"/>
      </dsp:txXfrm>
    </dsp:sp>
    <dsp:sp modelId="{4D7FDBD0-B11A-4C4E-9514-22204064FC36}">
      <dsp:nvSpPr>
        <dsp:cNvPr id="0" name=""/>
        <dsp:cNvSpPr/>
      </dsp:nvSpPr>
      <dsp:spPr>
        <a:xfrm rot="5400000">
          <a:off x="3371740" y="-2529101"/>
          <a:ext cx="1058758" cy="6116960"/>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Strategies</a:t>
          </a:r>
          <a:r>
            <a:rPr lang="lv-LV"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are aligned with risk/protective factors</a:t>
          </a:r>
        </a:p>
      </dsp:txBody>
      <dsp:txXfrm rot="-5400000">
        <a:off x="842639" y="51684"/>
        <a:ext cx="6065276" cy="955390"/>
      </dsp:txXfrm>
    </dsp:sp>
    <dsp:sp modelId="{D80F31FC-0B24-430D-8EF4-BB172D28C4CE}">
      <dsp:nvSpPr>
        <dsp:cNvPr id="0" name=""/>
        <dsp:cNvSpPr/>
      </dsp:nvSpPr>
      <dsp:spPr>
        <a:xfrm rot="5400000">
          <a:off x="-180565" y="1485578"/>
          <a:ext cx="1203770" cy="842639"/>
        </a:xfrm>
        <a:prstGeom prst="chevron">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Arial" panose="020B0604020202020204" pitchFamily="34" charset="0"/>
            <a:cs typeface="Arial" panose="020B0604020202020204" pitchFamily="34" charset="0"/>
          </a:endParaRPr>
        </a:p>
      </dsp:txBody>
      <dsp:txXfrm rot="-5400000">
        <a:off x="1" y="1726333"/>
        <a:ext cx="842639" cy="361131"/>
      </dsp:txXfrm>
    </dsp:sp>
    <dsp:sp modelId="{F40CF593-F97A-465C-A569-3362B8738706}">
      <dsp:nvSpPr>
        <dsp:cNvPr id="0" name=""/>
        <dsp:cNvSpPr/>
      </dsp:nvSpPr>
      <dsp:spPr>
        <a:xfrm rot="5400000">
          <a:off x="3437016" y="-1362241"/>
          <a:ext cx="928206" cy="6116960"/>
        </a:xfrm>
        <a:prstGeom prst="round2SameRect">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Strategies are a good fit and</a:t>
          </a:r>
          <a:r>
            <a:rPr lang="lv-LV"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evidence</a:t>
          </a:r>
          <a:r>
            <a:rPr lang="lv-LV" sz="2400" kern="1200" dirty="0">
              <a:latin typeface="Arial" panose="020B0604020202020204" pitchFamily="34" charset="0"/>
              <a:cs typeface="Arial" panose="020B0604020202020204" pitchFamily="34" charset="0"/>
            </a:rPr>
            <a:t>-</a:t>
          </a:r>
          <a:r>
            <a:rPr lang="en-US" sz="2400" kern="1200" dirty="0">
              <a:latin typeface="Arial" panose="020B0604020202020204" pitchFamily="34" charset="0"/>
              <a:cs typeface="Arial" panose="020B0604020202020204" pitchFamily="34" charset="0"/>
            </a:rPr>
            <a:t>based</a:t>
          </a:r>
        </a:p>
      </dsp:txBody>
      <dsp:txXfrm rot="-5400000">
        <a:off x="842640" y="1277446"/>
        <a:ext cx="6071649" cy="837584"/>
      </dsp:txXfrm>
    </dsp:sp>
    <dsp:sp modelId="{6C6B57DA-4DDA-41DC-9195-C8F9FBFE73DD}">
      <dsp:nvSpPr>
        <dsp:cNvPr id="0" name=""/>
        <dsp:cNvSpPr/>
      </dsp:nvSpPr>
      <dsp:spPr>
        <a:xfrm rot="5400000">
          <a:off x="-180565" y="2651046"/>
          <a:ext cx="1203770" cy="842639"/>
        </a:xfrm>
        <a:prstGeom prst="chevron">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Arial" panose="020B0604020202020204" pitchFamily="34" charset="0"/>
            <a:cs typeface="Arial" panose="020B0604020202020204" pitchFamily="34" charset="0"/>
          </a:endParaRPr>
        </a:p>
      </dsp:txBody>
      <dsp:txXfrm rot="-5400000">
        <a:off x="1" y="2891801"/>
        <a:ext cx="842639" cy="361131"/>
      </dsp:txXfrm>
    </dsp:sp>
    <dsp:sp modelId="{D6E73EE2-93B3-4766-97E8-9FA55AF770B7}">
      <dsp:nvSpPr>
        <dsp:cNvPr id="0" name=""/>
        <dsp:cNvSpPr/>
      </dsp:nvSpPr>
      <dsp:spPr>
        <a:xfrm rot="5400000">
          <a:off x="3415714" y="-196773"/>
          <a:ext cx="970810" cy="6116960"/>
        </a:xfrm>
        <a:prstGeom prst="round2SameRect">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Implementation is high quality</a:t>
          </a:r>
        </a:p>
      </dsp:txBody>
      <dsp:txXfrm rot="-5400000">
        <a:off x="842640" y="2423692"/>
        <a:ext cx="6069569" cy="876028"/>
      </dsp:txXfrm>
    </dsp:sp>
    <dsp:sp modelId="{C829BA89-4799-4405-84C9-06B0509A9358}">
      <dsp:nvSpPr>
        <dsp:cNvPr id="0" name=""/>
        <dsp:cNvSpPr/>
      </dsp:nvSpPr>
      <dsp:spPr>
        <a:xfrm rot="5400000">
          <a:off x="-180565" y="3821424"/>
          <a:ext cx="1203770" cy="842639"/>
        </a:xfrm>
        <a:prstGeom prst="chevron">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endParaRPr lang="en-US" sz="3600" kern="1200" dirty="0">
            <a:latin typeface="Arial" panose="020B0604020202020204" pitchFamily="34" charset="0"/>
            <a:cs typeface="Arial" panose="020B0604020202020204" pitchFamily="34" charset="0"/>
          </a:endParaRPr>
        </a:p>
      </dsp:txBody>
      <dsp:txXfrm rot="-5400000">
        <a:off x="1" y="4062179"/>
        <a:ext cx="842639" cy="361131"/>
      </dsp:txXfrm>
    </dsp:sp>
    <dsp:sp modelId="{1FA125FA-8BAF-46B8-85A9-E37E188D1AF6}">
      <dsp:nvSpPr>
        <dsp:cNvPr id="0" name=""/>
        <dsp:cNvSpPr/>
      </dsp:nvSpPr>
      <dsp:spPr>
        <a:xfrm rot="5400000">
          <a:off x="3410804" y="973603"/>
          <a:ext cx="980630" cy="6116960"/>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lv-LV" sz="2400" kern="1200" dirty="0">
              <a:latin typeface="Arial" panose="020B0604020202020204" pitchFamily="34" charset="0"/>
              <a:cs typeface="Arial" panose="020B0604020202020204" pitchFamily="34" charset="0"/>
            </a:rPr>
            <a:t>E</a:t>
          </a:r>
          <a:r>
            <a:rPr lang="en-US" sz="2400" kern="1200" dirty="0">
              <a:latin typeface="Arial" panose="020B0604020202020204" pitchFamily="34" charset="0"/>
              <a:cs typeface="Arial" panose="020B0604020202020204" pitchFamily="34" charset="0"/>
            </a:rPr>
            <a:t>valuation plan supports ongoing monitoring</a:t>
          </a:r>
          <a:endParaRPr lang="en-US" sz="2400" kern="1200" dirty="0">
            <a:solidFill>
              <a:srgbClr val="FF0000"/>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endParaRPr lang="en-US" sz="1800" kern="1200" dirty="0"/>
        </a:p>
      </dsp:txBody>
      <dsp:txXfrm rot="-5400000">
        <a:off x="842639" y="3589638"/>
        <a:ext cx="6069090" cy="884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5E1F7-FEC1-4CC9-99FF-E8B7741AD605}">
      <dsp:nvSpPr>
        <dsp:cNvPr id="0" name=""/>
        <dsp:cNvSpPr/>
      </dsp:nvSpPr>
      <dsp:spPr>
        <a:xfrm>
          <a:off x="8254906" y="1395908"/>
          <a:ext cx="2470511" cy="2470637"/>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2B02969-1C6D-488D-B111-9484FE9C78CA}">
      <dsp:nvSpPr>
        <dsp:cNvPr id="0" name=""/>
        <dsp:cNvSpPr/>
      </dsp:nvSpPr>
      <dsp:spPr>
        <a:xfrm>
          <a:off x="8337539" y="1478277"/>
          <a:ext cx="2306304" cy="2305899"/>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latin typeface="Arial" panose="020B0604020202020204" pitchFamily="34" charset="0"/>
              <a:cs typeface="Arial" panose="020B0604020202020204" pitchFamily="34" charset="0"/>
            </a:rPr>
            <a:t>Celebrate</a:t>
          </a:r>
          <a:endParaRPr lang="en-US" sz="2400" b="1" kern="1200" dirty="0">
            <a:latin typeface="Arial" panose="020B0604020202020204" pitchFamily="34" charset="0"/>
            <a:cs typeface="Arial" panose="020B0604020202020204" pitchFamily="34" charset="0"/>
          </a:endParaRPr>
        </a:p>
      </dsp:txBody>
      <dsp:txXfrm>
        <a:off x="8667011" y="1807754"/>
        <a:ext cx="1647360" cy="1646947"/>
      </dsp:txXfrm>
    </dsp:sp>
    <dsp:sp modelId="{C4D301F2-F716-44C3-AF11-402006E5FEE0}">
      <dsp:nvSpPr>
        <dsp:cNvPr id="0" name=""/>
        <dsp:cNvSpPr/>
      </dsp:nvSpPr>
      <dsp:spPr>
        <a:xfrm rot="2700000">
          <a:off x="5691148" y="1395735"/>
          <a:ext cx="2470551" cy="2470551"/>
        </a:xfrm>
        <a:prstGeom prst="teardrop">
          <a:avLst>
            <a:gd name="adj" fmla="val 100000"/>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9F3029C-6270-4473-ACDD-9F0B980D7B61}">
      <dsp:nvSpPr>
        <dsp:cNvPr id="0" name=""/>
        <dsp:cNvSpPr/>
      </dsp:nvSpPr>
      <dsp:spPr>
        <a:xfrm>
          <a:off x="5784395" y="1478277"/>
          <a:ext cx="2306304" cy="2305899"/>
        </a:xfrm>
        <a:prstGeom prst="ellipse">
          <a:avLst/>
        </a:prstGeom>
        <a:solidFill>
          <a:schemeClr val="lt1">
            <a:alpha val="90000"/>
            <a:hueOff val="0"/>
            <a:satOff val="0"/>
            <a:lumOff val="0"/>
            <a:alphaOff val="0"/>
          </a:schemeClr>
        </a:solidFill>
        <a:ln w="6350" cap="flat" cmpd="sng" algn="ctr">
          <a:solidFill>
            <a:schemeClr val="accent4">
              <a:hueOff val="3266964"/>
              <a:satOff val="-13592"/>
              <a:lumOff val="320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latin typeface="Arial" panose="020B0604020202020204" pitchFamily="34" charset="0"/>
              <a:cs typeface="Arial" panose="020B0604020202020204" pitchFamily="34" charset="0"/>
            </a:rPr>
            <a:t>Connect</a:t>
          </a:r>
          <a:endParaRPr lang="en-US" sz="2400" b="1" kern="1200" dirty="0">
            <a:latin typeface="Arial" panose="020B0604020202020204" pitchFamily="34" charset="0"/>
            <a:cs typeface="Arial" panose="020B0604020202020204" pitchFamily="34" charset="0"/>
          </a:endParaRPr>
        </a:p>
      </dsp:txBody>
      <dsp:txXfrm>
        <a:off x="6113867" y="1807754"/>
        <a:ext cx="1647360" cy="1646947"/>
      </dsp:txXfrm>
    </dsp:sp>
    <dsp:sp modelId="{732D6B68-25AF-41BD-BAE1-A314166E8334}">
      <dsp:nvSpPr>
        <dsp:cNvPr id="0" name=""/>
        <dsp:cNvSpPr/>
      </dsp:nvSpPr>
      <dsp:spPr>
        <a:xfrm rot="2700000">
          <a:off x="3148598" y="1395735"/>
          <a:ext cx="2470551" cy="2470551"/>
        </a:xfrm>
        <a:prstGeom prst="teardrop">
          <a:avLst>
            <a:gd name="adj" fmla="val 100000"/>
          </a:avLst>
        </a:prstGeom>
        <a:solidFill>
          <a:srgbClr val="B435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4C586C4-9309-471F-AE4F-AA20E5E00B5C}">
      <dsp:nvSpPr>
        <dsp:cNvPr id="0" name=""/>
        <dsp:cNvSpPr/>
      </dsp:nvSpPr>
      <dsp:spPr>
        <a:xfrm>
          <a:off x="3231251" y="1478277"/>
          <a:ext cx="2306304" cy="2305899"/>
        </a:xfrm>
        <a:prstGeom prst="ellipse">
          <a:avLst/>
        </a:prstGeom>
        <a:solidFill>
          <a:schemeClr val="lt1">
            <a:alpha val="90000"/>
            <a:hueOff val="0"/>
            <a:satOff val="0"/>
            <a:lumOff val="0"/>
            <a:alphaOff val="0"/>
          </a:schemeClr>
        </a:solidFill>
        <a:ln w="6350" cap="flat" cmpd="sng" algn="ctr">
          <a:solidFill>
            <a:schemeClr val="accent4">
              <a:hueOff val="6533927"/>
              <a:satOff val="-27185"/>
              <a:lumOff val="640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latin typeface="Arial" panose="020B0604020202020204" pitchFamily="34" charset="0"/>
              <a:cs typeface="Arial" panose="020B0604020202020204" pitchFamily="34" charset="0"/>
            </a:rPr>
            <a:t>Develop</a:t>
          </a:r>
          <a:endParaRPr lang="en-US" sz="2400" b="1" kern="1200" dirty="0">
            <a:latin typeface="Arial" panose="020B0604020202020204" pitchFamily="34" charset="0"/>
            <a:cs typeface="Arial" panose="020B0604020202020204" pitchFamily="34" charset="0"/>
          </a:endParaRPr>
        </a:p>
      </dsp:txBody>
      <dsp:txXfrm>
        <a:off x="3560723" y="1807754"/>
        <a:ext cx="1647360" cy="1646947"/>
      </dsp:txXfrm>
    </dsp:sp>
    <dsp:sp modelId="{EF599276-C499-4035-849B-FA8B9498EECA}">
      <dsp:nvSpPr>
        <dsp:cNvPr id="0" name=""/>
        <dsp:cNvSpPr/>
      </dsp:nvSpPr>
      <dsp:spPr>
        <a:xfrm rot="2700000">
          <a:off x="595453" y="1395735"/>
          <a:ext cx="2470551" cy="2470551"/>
        </a:xfrm>
        <a:prstGeom prst="teardrop">
          <a:avLst>
            <a:gd name="adj" fmla="val 10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358616-EA43-4E95-BE10-1B17D5B26A95}">
      <dsp:nvSpPr>
        <dsp:cNvPr id="0" name=""/>
        <dsp:cNvSpPr/>
      </dsp:nvSpPr>
      <dsp:spPr>
        <a:xfrm>
          <a:off x="678107" y="1478277"/>
          <a:ext cx="2306304" cy="2305899"/>
        </a:xfrm>
        <a:prstGeom prst="ellipse">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latin typeface="Arial" panose="020B0604020202020204" pitchFamily="34" charset="0"/>
              <a:cs typeface="Arial" panose="020B0604020202020204" pitchFamily="34" charset="0"/>
            </a:rPr>
            <a:t>Encourage</a:t>
          </a:r>
          <a:endParaRPr lang="en-US" sz="2400" b="1" kern="1200" dirty="0">
            <a:latin typeface="Arial" panose="020B0604020202020204" pitchFamily="34" charset="0"/>
            <a:cs typeface="Arial" panose="020B0604020202020204" pitchFamily="34" charset="0"/>
          </a:endParaRPr>
        </a:p>
      </dsp:txBody>
      <dsp:txXfrm>
        <a:off x="1007579" y="1807754"/>
        <a:ext cx="1647360" cy="1646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1AE63-96C9-463B-A065-BDE6357BB2F1}">
      <dsp:nvSpPr>
        <dsp:cNvPr id="0" name=""/>
        <dsp:cNvSpPr/>
      </dsp:nvSpPr>
      <dsp:spPr>
        <a:xfrm>
          <a:off x="2321591" y="486900"/>
          <a:ext cx="4423909" cy="4366145"/>
        </a:xfrm>
        <a:prstGeom prst="pie">
          <a:avLst>
            <a:gd name="adj1" fmla="val 16200000"/>
            <a:gd name="adj2" fmla="val 180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latin typeface="Arial" panose="020B0604020202020204" pitchFamily="34" charset="0"/>
              <a:cs typeface="Arial" panose="020B0604020202020204" pitchFamily="34" charset="0"/>
            </a:rPr>
            <a:t>Strong Support</a:t>
          </a:r>
          <a:endParaRPr lang="en-US" sz="2500" kern="1200" dirty="0">
            <a:latin typeface="Arial" panose="020B0604020202020204" pitchFamily="34" charset="0"/>
            <a:cs typeface="Arial" panose="020B0604020202020204" pitchFamily="34" charset="0"/>
          </a:endParaRPr>
        </a:p>
      </dsp:txBody>
      <dsp:txXfrm>
        <a:off x="4726828" y="1292557"/>
        <a:ext cx="1500969" cy="1455381"/>
      </dsp:txXfrm>
    </dsp:sp>
    <dsp:sp modelId="{A777723B-DF6C-45A6-85A0-C6B113BB6860}">
      <dsp:nvSpPr>
        <dsp:cNvPr id="0" name=""/>
        <dsp:cNvSpPr/>
      </dsp:nvSpPr>
      <dsp:spPr>
        <a:xfrm>
          <a:off x="2383928" y="480795"/>
          <a:ext cx="4366145" cy="4366145"/>
        </a:xfrm>
        <a:prstGeom prst="pie">
          <a:avLst>
            <a:gd name="adj1" fmla="val 1800000"/>
            <a:gd name="adj2" fmla="val 9000000"/>
          </a:avLst>
        </a:prstGeom>
        <a:solidFill>
          <a:schemeClr val="accent3">
            <a:hueOff val="1355300"/>
            <a:satOff val="50000"/>
            <a:lumOff val="-735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latin typeface="Arial" panose="020B0604020202020204" pitchFamily="34" charset="0"/>
              <a:cs typeface="Arial" panose="020B0604020202020204" pitchFamily="34" charset="0"/>
            </a:rPr>
            <a:t>Access to Resources</a:t>
          </a:r>
          <a:endParaRPr lang="en-US" sz="2500" kern="1200" dirty="0">
            <a:latin typeface="Arial" panose="020B0604020202020204" pitchFamily="34" charset="0"/>
            <a:cs typeface="Arial" panose="020B0604020202020204" pitchFamily="34" charset="0"/>
          </a:endParaRPr>
        </a:p>
      </dsp:txBody>
      <dsp:txXfrm>
        <a:off x="3579420" y="3235625"/>
        <a:ext cx="1975160" cy="1351425"/>
      </dsp:txXfrm>
    </dsp:sp>
    <dsp:sp modelId="{33832002-D95B-4D25-95B9-629527836F57}">
      <dsp:nvSpPr>
        <dsp:cNvPr id="0" name=""/>
        <dsp:cNvSpPr/>
      </dsp:nvSpPr>
      <dsp:spPr>
        <a:xfrm>
          <a:off x="2383928" y="480795"/>
          <a:ext cx="4366145" cy="4366145"/>
        </a:xfrm>
        <a:prstGeom prst="pie">
          <a:avLst>
            <a:gd name="adj1" fmla="val 9000000"/>
            <a:gd name="adj2" fmla="val 16200000"/>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a:latin typeface="Arial" panose="020B0604020202020204" pitchFamily="34" charset="0"/>
              <a:cs typeface="Arial" panose="020B0604020202020204" pitchFamily="34" charset="0"/>
            </a:rPr>
            <a:t>Formal Linkages</a:t>
          </a:r>
          <a:endParaRPr lang="en-US" sz="2500" kern="1200" dirty="0">
            <a:latin typeface="Arial" panose="020B0604020202020204" pitchFamily="34" charset="0"/>
            <a:cs typeface="Arial" panose="020B0604020202020204" pitchFamily="34" charset="0"/>
          </a:endParaRPr>
        </a:p>
      </dsp:txBody>
      <dsp:txXfrm>
        <a:off x="2851729" y="1338431"/>
        <a:ext cx="1481370" cy="14553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9FDDC-F8B1-44B9-8529-CA5062C91689}">
      <dsp:nvSpPr>
        <dsp:cNvPr id="0" name=""/>
        <dsp:cNvSpPr/>
      </dsp:nvSpPr>
      <dsp:spPr>
        <a:xfrm>
          <a:off x="3750781" y="504"/>
          <a:ext cx="5626172" cy="1966507"/>
        </a:xfrm>
        <a:prstGeom prst="rightArrow">
          <a:avLst>
            <a:gd name="adj1" fmla="val 75000"/>
            <a:gd name="adj2" fmla="val 50000"/>
          </a:avLst>
        </a:prstGeom>
        <a:solidFill>
          <a:schemeClr val="accent1">
            <a:alpha val="90000"/>
            <a:tint val="40000"/>
            <a:hueOff val="0"/>
            <a:satOff val="0"/>
            <a:lumOff val="0"/>
            <a:alphaOff val="0"/>
          </a:schemeClr>
        </a:solidFill>
        <a:ln w="76200" cap="flat" cmpd="sng" algn="ctr">
          <a:solidFill>
            <a:schemeClr val="accent1">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3750781" y="246317"/>
        <a:ext cx="4888732" cy="1474881"/>
      </dsp:txXfrm>
    </dsp:sp>
    <dsp:sp modelId="{108C5281-99DB-4343-80E9-06D12ECE2325}">
      <dsp:nvSpPr>
        <dsp:cNvPr id="0" name=""/>
        <dsp:cNvSpPr/>
      </dsp:nvSpPr>
      <dsp:spPr>
        <a:xfrm>
          <a:off x="0" y="504"/>
          <a:ext cx="3750781" cy="1966507"/>
        </a:xfrm>
        <a:prstGeom prst="roundRect">
          <a:avLst/>
        </a:prstGeom>
        <a:solidFill>
          <a:schemeClr val="accent1">
            <a:hueOff val="0"/>
            <a:satOff val="0"/>
            <a:lumOff val="0"/>
            <a:alphaOff val="0"/>
          </a:schemeClr>
        </a:solidFill>
        <a:ln w="762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a:latin typeface="Arial" panose="020B0604020202020204" pitchFamily="34" charset="0"/>
              <a:cs typeface="Arial" panose="020B0604020202020204" pitchFamily="34" charset="0"/>
            </a:rPr>
            <a:t>Preparatory</a:t>
          </a:r>
        </a:p>
      </dsp:txBody>
      <dsp:txXfrm>
        <a:off x="95997" y="96501"/>
        <a:ext cx="3558787" cy="1774513"/>
      </dsp:txXfrm>
    </dsp:sp>
    <dsp:sp modelId="{81CA01B8-ECD2-4014-9C62-B7B8C7688202}">
      <dsp:nvSpPr>
        <dsp:cNvPr id="0" name=""/>
        <dsp:cNvSpPr/>
      </dsp:nvSpPr>
      <dsp:spPr>
        <a:xfrm>
          <a:off x="3750781" y="2163662"/>
          <a:ext cx="5626172" cy="1966507"/>
        </a:xfrm>
        <a:prstGeom prst="rightArrow">
          <a:avLst>
            <a:gd name="adj1" fmla="val 75000"/>
            <a:gd name="adj2" fmla="val 50000"/>
          </a:avLst>
        </a:prstGeom>
        <a:solidFill>
          <a:schemeClr val="accent1">
            <a:alpha val="90000"/>
            <a:tint val="40000"/>
            <a:hueOff val="0"/>
            <a:satOff val="0"/>
            <a:lumOff val="0"/>
            <a:alphaOff val="0"/>
          </a:schemeClr>
        </a:solidFill>
        <a:ln w="76200" cap="flat" cmpd="sng" algn="ctr">
          <a:solidFill>
            <a:schemeClr val="accent1">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3750781" y="2409475"/>
        <a:ext cx="4888732" cy="1474881"/>
      </dsp:txXfrm>
    </dsp:sp>
    <dsp:sp modelId="{531AF5E8-7657-4EA9-AD63-BEAF1B3618DB}">
      <dsp:nvSpPr>
        <dsp:cNvPr id="0" name=""/>
        <dsp:cNvSpPr/>
      </dsp:nvSpPr>
      <dsp:spPr>
        <a:xfrm>
          <a:off x="0" y="2163662"/>
          <a:ext cx="3750781" cy="1966507"/>
        </a:xfrm>
        <a:prstGeom prst="roundRect">
          <a:avLst/>
        </a:prstGeom>
        <a:solidFill>
          <a:schemeClr val="accent1">
            <a:hueOff val="0"/>
            <a:satOff val="0"/>
            <a:lumOff val="0"/>
            <a:alphaOff val="0"/>
          </a:schemeClr>
        </a:solidFill>
        <a:ln w="762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a:latin typeface="Arial" panose="020B0604020202020204" pitchFamily="34" charset="0"/>
              <a:cs typeface="Arial" panose="020B0604020202020204" pitchFamily="34" charset="0"/>
            </a:rPr>
            <a:t>Reactive</a:t>
          </a:r>
        </a:p>
      </dsp:txBody>
      <dsp:txXfrm>
        <a:off x="95997" y="2259659"/>
        <a:ext cx="3558787" cy="1774513"/>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91B5515-7A04-544E-BDDE-FB7430688B6B}" type="datetimeFigureOut">
              <a:rPr lang="en-US" smtClean="0"/>
              <a:t>4/9/2021</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A9F3A7C2-AA01-404E-90B0-DEB0A5819425}" type="slidenum">
              <a:rPr lang="en-US" smtClean="0"/>
              <a:t>‹#›</a:t>
            </a:fld>
            <a:endParaRPr lang="en-US"/>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1"/>
            <a:ext cx="3066733" cy="469780"/>
          </a:xfrm>
          <a:prstGeom prst="rect">
            <a:avLst/>
          </a:prstGeom>
        </p:spPr>
        <p:txBody>
          <a:bodyPr vert="horz" lIns="93936" tIns="46968" rIns="93936" bIns="46968" rtlCol="0"/>
          <a:lstStyle>
            <a:lvl1pPr algn="r">
              <a:defRPr sz="1200"/>
            </a:lvl1pPr>
          </a:lstStyle>
          <a:p>
            <a:fld id="{799A0470-3AAC-AF4E-8B14-EE9BD692B790}" type="datetimeFigureOut">
              <a:rPr lang="en-US" smtClean="0"/>
              <a:t>4/9/2021</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2"/>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9779"/>
          </a:xfrm>
          <a:prstGeom prst="rect">
            <a:avLst/>
          </a:prstGeom>
        </p:spPr>
        <p:txBody>
          <a:bodyPr vert="horz" lIns="93936" tIns="46968" rIns="93936" bIns="46968" rtlCol="0" anchor="b"/>
          <a:lstStyle>
            <a:lvl1pPr algn="r">
              <a:defRPr sz="1200"/>
            </a:lvl1pPr>
          </a:lstStyle>
          <a:p>
            <a:fld id="{48F73C60-877F-3F4D-9B92-2C35666FFDC2}" type="slidenum">
              <a:rPr lang="en-US" smtClean="0"/>
              <a:t>‹#›</a:t>
            </a:fld>
            <a:endParaRPr lang="en-US"/>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a:t>Multiple</a:t>
            </a:r>
            <a:r>
              <a:rPr lang="en-US" altLang="en-US" b="0" baseline="0" dirty="0"/>
              <a:t> choice, multiple answer poll</a:t>
            </a:r>
            <a:endParaRPr lang="en-US" altLang="en-US" b="0" dirty="0"/>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1</a:t>
            </a:fld>
            <a:endParaRPr lang="en-US" dirty="0"/>
          </a:p>
        </p:txBody>
      </p:sp>
    </p:spTree>
    <p:extLst>
      <p:ext uri="{BB962C8B-B14F-4D97-AF65-F5344CB8AC3E}">
        <p14:creationId xmlns:p14="http://schemas.microsoft.com/office/powerpoint/2010/main" val="249597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Starts planning for sustainability at beginning of initiative</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Includes documenting outcomes</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Includes partners</a:t>
            </a:r>
          </a:p>
          <a:p>
            <a:pPr marL="342900" marR="0" lvl="0" indent="-342900">
              <a:lnSpc>
                <a:spcPct val="107000"/>
              </a:lnSpc>
              <a:spcBef>
                <a:spcPts val="0"/>
              </a:spcBef>
              <a:spcAft>
                <a:spcPts val="0"/>
              </a:spcAft>
              <a:buFont typeface="Calibri" panose="020F050202020403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Builds capacity</a:t>
            </a:r>
          </a:p>
          <a:p>
            <a:pPr marL="342900" marR="0" lvl="0" indent="-342900">
              <a:lnSpc>
                <a:spcPct val="107000"/>
              </a:lnSpc>
              <a:spcBef>
                <a:spcPts val="0"/>
              </a:spcBef>
              <a:spcAft>
                <a:spcPts val="800"/>
              </a:spcAft>
              <a:buFont typeface="Calibri" panose="020F0502020204030204" pitchFamily="34" charset="0"/>
              <a:buChar char="-"/>
            </a:pPr>
            <a:r>
              <a:rPr lang="en-US" sz="1200" dirty="0">
                <a:effectLst/>
                <a:latin typeface="Arial" panose="020B0604020202020204" pitchFamily="34" charset="0"/>
                <a:ea typeface="Calibri" panose="020F0502020204030204" pitchFamily="34" charset="0"/>
                <a:cs typeface="Arial" panose="020B0604020202020204" pitchFamily="34" charset="0"/>
              </a:rPr>
              <a:t>Expands resources</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10</a:t>
            </a:fld>
            <a:endParaRPr lang="en-US" dirty="0"/>
          </a:p>
        </p:txBody>
      </p:sp>
    </p:spTree>
    <p:extLst>
      <p:ext uri="{BB962C8B-B14F-4D97-AF65-F5344CB8AC3E}">
        <p14:creationId xmlns:p14="http://schemas.microsoft.com/office/powerpoint/2010/main" val="3453126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Sustainability &amp; Reviewing Processes </a:t>
            </a:r>
          </a:p>
          <a:p>
            <a:pPr lvl="0"/>
            <a:r>
              <a:rPr lang="en-US" sz="1200" kern="1200" dirty="0">
                <a:solidFill>
                  <a:schemeClr val="tx1"/>
                </a:solidFill>
                <a:effectLst/>
                <a:latin typeface="+mn-lt"/>
                <a:ea typeface="+mn-ea"/>
                <a:cs typeface="+mn-cs"/>
              </a:rPr>
              <a:t>Goal is maintain processes, procedures, etc. to continue prevention strategies. </a:t>
            </a:r>
          </a:p>
          <a:p>
            <a:pPr lvl="0"/>
            <a:r>
              <a:rPr lang="en-US" sz="1200" kern="1200" dirty="0">
                <a:solidFill>
                  <a:schemeClr val="tx1"/>
                </a:solidFill>
                <a:effectLst/>
                <a:latin typeface="+mn-lt"/>
                <a:ea typeface="+mn-ea"/>
                <a:cs typeface="+mn-cs"/>
              </a:rPr>
              <a:t>Review and identify w/staff/partners procedures that support efforts – what necessary, what can be eliminated?</a:t>
            </a:r>
          </a:p>
          <a:p>
            <a:pPr lvl="1"/>
            <a:r>
              <a:rPr lang="en-US" sz="1200" kern="1200" dirty="0">
                <a:solidFill>
                  <a:schemeClr val="tx1"/>
                </a:solidFill>
                <a:effectLst/>
                <a:latin typeface="+mn-lt"/>
                <a:ea typeface="+mn-ea"/>
                <a:cs typeface="+mn-cs"/>
              </a:rPr>
              <a:t>Have signed MOUs to continue getting access to needs assessment data? do have plan for ongoing ways to collect assessment data, especially from key informants? Are key stakeholders and members of population of focus part of planning process? Have considered train the trainer model – and have coalition staff also trained as trainers? </a:t>
            </a:r>
          </a:p>
          <a:p>
            <a:pPr lvl="1"/>
            <a:r>
              <a:rPr lang="en-US" sz="1200" kern="1200" dirty="0">
                <a:solidFill>
                  <a:schemeClr val="tx1"/>
                </a:solidFill>
                <a:effectLst/>
                <a:latin typeface="+mn-lt"/>
                <a:ea typeface="+mn-ea"/>
                <a:cs typeface="+mn-cs"/>
              </a:rPr>
              <a:t>As review procedures – take opportunity to assess partner satisfaction, confirm partner commitment to roles, </a:t>
            </a:r>
          </a:p>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12</a:t>
            </a:fld>
            <a:endParaRPr lang="en-US" dirty="0"/>
          </a:p>
        </p:txBody>
      </p:sp>
    </p:spTree>
    <p:extLst>
      <p:ext uri="{BB962C8B-B14F-4D97-AF65-F5344CB8AC3E}">
        <p14:creationId xmlns:p14="http://schemas.microsoft.com/office/powerpoint/2010/main" val="315518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13</a:t>
            </a:fld>
            <a:endParaRPr lang="en-US" dirty="0"/>
          </a:p>
        </p:txBody>
      </p:sp>
    </p:spTree>
    <p:extLst>
      <p:ext uri="{BB962C8B-B14F-4D97-AF65-F5344CB8AC3E}">
        <p14:creationId xmlns:p14="http://schemas.microsoft.com/office/powerpoint/2010/main" val="3433022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r>
              <a:rPr lang="en-US" dirty="0">
                <a:latin typeface="Arial" panose="020B0604020202020204" pitchFamily="34" charset="0"/>
                <a:cs typeface="Arial" panose="020B0604020202020204" pitchFamily="34" charset="0"/>
              </a:rPr>
              <a:t>Goal – recognize we often do this. shift to developing plan that consistently covers all of these practices</a:t>
            </a: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14</a:t>
            </a:fld>
            <a:endParaRPr lang="en-US" dirty="0"/>
          </a:p>
        </p:txBody>
      </p:sp>
    </p:spTree>
    <p:extLst>
      <p:ext uri="{BB962C8B-B14F-4D97-AF65-F5344CB8AC3E}">
        <p14:creationId xmlns:p14="http://schemas.microsoft.com/office/powerpoint/2010/main" val="6026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4739">
              <a:defRPr/>
            </a:pPr>
            <a:r>
              <a:rPr lang="en-US" dirty="0"/>
              <a:t>I hope you all</a:t>
            </a:r>
            <a:r>
              <a:rPr lang="en-US" baseline="0" dirty="0"/>
              <a:t> feel proud of your accomplishments. We know it was a lot of hard work to get where you are.  You didn’t just wake up one morning and begin doing effective prevention work.  We know following the SPF process leads to strong prevention efforts and positive outcomes.  We need to keep effective process going so that we can continue to do good work.</a:t>
            </a:r>
          </a:p>
          <a:p>
            <a:pPr defTabSz="474739">
              <a:defRPr/>
            </a:pPr>
            <a:endParaRPr lang="en-US" baseline="0" dirty="0"/>
          </a:p>
          <a:p>
            <a:pPr defTabSz="474739">
              <a:defRPr/>
            </a:pPr>
            <a:r>
              <a:rPr lang="en-US" baseline="0" dirty="0"/>
              <a:t>We know that the SPF is not a linear process. </a:t>
            </a:r>
          </a:p>
          <a:p>
            <a:pPr defTabSz="474739">
              <a:defRPr/>
            </a:pPr>
            <a:endParaRPr lang="en-US" baseline="0" dirty="0"/>
          </a:p>
          <a:p>
            <a:pPr defTabSz="474739">
              <a:defRPr/>
            </a:pPr>
            <a:r>
              <a:rPr lang="en-US" dirty="0">
                <a:latin typeface="Helvetica" pitchFamily="34" charset="0"/>
                <a:cs typeface="Helvetica" pitchFamily="34" charset="0"/>
              </a:rPr>
              <a:t>Your hard work implementing the SPF (e.g. your identification of key stakeholders;</a:t>
            </a:r>
            <a:r>
              <a:rPr lang="en-US" baseline="0" dirty="0">
                <a:latin typeface="Helvetica" pitchFamily="34" charset="0"/>
                <a:cs typeface="Helvetica" pitchFamily="34" charset="0"/>
              </a:rPr>
              <a:t> the capacity you’ve built in the community; the shared risk factors you’ve identified, etc.)</a:t>
            </a:r>
            <a:r>
              <a:rPr lang="en-US" dirty="0">
                <a:latin typeface="Helvetica" pitchFamily="34" charset="0"/>
                <a:cs typeface="Helvetica" pitchFamily="34" charset="0"/>
              </a:rPr>
              <a:t> will not be lost as other substance abuse issues arise.</a:t>
            </a:r>
          </a:p>
          <a:p>
            <a:pPr defTabSz="474739">
              <a:defRPr/>
            </a:pPr>
            <a:r>
              <a:rPr lang="en-US" dirty="0">
                <a:latin typeface="Helvetica" pitchFamily="34" charset="0"/>
                <a:cs typeface="Helvetica" pitchFamily="34" charset="0"/>
              </a:rPr>
              <a:t>Best process can be just as important as best practice.</a:t>
            </a:r>
          </a:p>
          <a:p>
            <a:pPr defTabSz="474739">
              <a:defRPr/>
            </a:pPr>
            <a:endParaRPr lang="en-US" dirty="0"/>
          </a:p>
          <a:p>
            <a:pPr marL="184620" indent="-171434"/>
            <a:endParaRPr lang="en-US" dirty="0"/>
          </a:p>
          <a:p>
            <a:r>
              <a:rPr lang="en-US" sz="1200" baseline="30000" dirty="0"/>
              <a:t>1</a:t>
            </a:r>
            <a:r>
              <a:rPr lang="en-US" sz="1200" dirty="0"/>
              <a:t>SPF SIG Cross-site Workgroup. (October 11-12, 2006). </a:t>
            </a:r>
            <a:r>
              <a:rPr lang="en-US" sz="1200" i="1" dirty="0"/>
              <a:t>Common measures of implementation fidelity: SPF SIG Cross-site Workgroup</a:t>
            </a:r>
            <a:r>
              <a:rPr lang="en-US" sz="1200" dirty="0"/>
              <a:t>. Progress report presented at SPF SIG Evaluation Conference, Gaithersburg, Maryland.</a:t>
            </a:r>
          </a:p>
          <a:p>
            <a:r>
              <a:rPr lang="en-US" sz="1200" baseline="30000" dirty="0"/>
              <a:t>2</a:t>
            </a:r>
            <a:r>
              <a:rPr lang="en-US" sz="1200" dirty="0"/>
              <a:t> Green, L., &amp; </a:t>
            </a:r>
            <a:r>
              <a:rPr lang="en-US" sz="1200" dirty="0" err="1"/>
              <a:t>Kreuter</a:t>
            </a:r>
            <a:r>
              <a:rPr lang="en-US" sz="1200" dirty="0"/>
              <a:t>, M. (2005). </a:t>
            </a:r>
            <a:r>
              <a:rPr lang="en-US" sz="1200" i="1" dirty="0"/>
              <a:t>Health program planning: an educational and ecological approach</a:t>
            </a:r>
            <a:r>
              <a:rPr lang="en-US" sz="1200" dirty="0"/>
              <a:t>. (4</a:t>
            </a:r>
            <a:r>
              <a:rPr lang="en-US" sz="1200" baseline="30000" dirty="0"/>
              <a:t>th</a:t>
            </a:r>
            <a:r>
              <a:rPr lang="en-US" sz="1200" dirty="0"/>
              <a:t> Edition). Boston: McGraw-Hill.</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2A8287A-4D65-43E5-BDF8-F490A46B030F}" type="slidenum">
              <a:rPr lang="en-US" smtClean="0"/>
              <a:pPr>
                <a:defRPr/>
              </a:pPr>
              <a:t>15</a:t>
            </a:fld>
            <a:endParaRPr lang="en-US" dirty="0"/>
          </a:p>
        </p:txBody>
      </p:sp>
    </p:spTree>
    <p:extLst>
      <p:ext uri="{BB962C8B-B14F-4D97-AF65-F5344CB8AC3E}">
        <p14:creationId xmlns:p14="http://schemas.microsoft.com/office/powerpoint/2010/main" val="2089207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Establishing Process Guidelines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Clear guidelines can help your team identify local processes that support effective strategic planning as well as who should take the lead in keeping them going. Use the guidelines below as a starting point for reviewing your community’s processes, but feel free to adapt them as needed. For each step of the SPF, do the following: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Identify past processes that helped your community complete key tasks. By documenting what worked well, you can help your community continue to use these successful strategic planning processes over time.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Identify past processes that did not help your community complete key tasks. By documenting what did not work well, you can help your community improve or discard any unsuccessful processes.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Identify new processes that will help your community complete key tasks moving forward. To be truly successful over time, you can’t just look at processes from the past. Your community is always changing, and your processes will need to change along with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Determine your task force’s level of responsibility. Your larger prevention task force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may not be the right group to sustain the processes needed to support effective strategic planning. In some cases, others in the community may be better positioned to keep successful processes going over time.</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16</a:t>
            </a:fld>
            <a:endParaRPr lang="en-US"/>
          </a:p>
        </p:txBody>
      </p:sp>
    </p:spTree>
    <p:extLst>
      <p:ext uri="{BB962C8B-B14F-4D97-AF65-F5344CB8AC3E}">
        <p14:creationId xmlns:p14="http://schemas.microsoft.com/office/powerpoint/2010/main" val="301445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that these processes</a:t>
            </a:r>
            <a:r>
              <a:rPr lang="en-US" baseline="0" dirty="0"/>
              <a:t> are working for the coalition?</a:t>
            </a:r>
          </a:p>
          <a:p>
            <a:r>
              <a:rPr lang="en-US" baseline="0" dirty="0"/>
              <a:t>Yes</a:t>
            </a:r>
          </a:p>
          <a:p>
            <a:r>
              <a:rPr lang="en-US" baseline="0" dirty="0"/>
              <a:t>No</a:t>
            </a:r>
          </a:p>
          <a:p>
            <a:endParaRPr lang="en-US" baseline="0" dirty="0"/>
          </a:p>
        </p:txBody>
      </p:sp>
      <p:sp>
        <p:nvSpPr>
          <p:cNvPr id="4" name="Slide Number Placeholder 3"/>
          <p:cNvSpPr>
            <a:spLocks noGrp="1"/>
          </p:cNvSpPr>
          <p:nvPr>
            <p:ph type="sldNum" sz="quarter" idx="5"/>
          </p:nvPr>
        </p:nvSpPr>
        <p:spPr/>
        <p:txBody>
          <a:bodyPr/>
          <a:lstStyle/>
          <a:p>
            <a:fld id="{48F73C60-877F-3F4D-9B92-2C35666FFDC2}" type="slidenum">
              <a:rPr lang="en-US" smtClean="0"/>
              <a:t>17</a:t>
            </a:fld>
            <a:endParaRPr lang="en-US"/>
          </a:p>
        </p:txBody>
      </p:sp>
    </p:spTree>
    <p:extLst>
      <p:ext uri="{BB962C8B-B14F-4D97-AF65-F5344CB8AC3E}">
        <p14:creationId xmlns:p14="http://schemas.microsoft.com/office/powerpoint/2010/main" val="3592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78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19</a:t>
            </a:fld>
            <a:endParaRPr lang="en-US"/>
          </a:p>
        </p:txBody>
      </p:sp>
    </p:spTree>
    <p:extLst>
      <p:ext uri="{BB962C8B-B14F-4D97-AF65-F5344CB8AC3E}">
        <p14:creationId xmlns:p14="http://schemas.microsoft.com/office/powerpoint/2010/main" val="222007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A5919A8E-5F6E-49AC-8362-D140E11F6675}" type="slidenum">
              <a:rPr lang="en-US" smtClean="0"/>
              <a:pPr>
                <a:defRPr/>
              </a:pPr>
              <a:t>2</a:t>
            </a:fld>
            <a:endParaRPr lang="en-US" dirty="0"/>
          </a:p>
        </p:txBody>
      </p:sp>
    </p:spTree>
    <p:extLst>
      <p:ext uri="{BB962C8B-B14F-4D97-AF65-F5344CB8AC3E}">
        <p14:creationId xmlns:p14="http://schemas.microsoft.com/office/powerpoint/2010/main" val="429350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1652588" y="481013"/>
            <a:ext cx="3727450" cy="2097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xfrm>
            <a:off x="701675" y="2668588"/>
            <a:ext cx="5607050" cy="666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dirty="0">
                <a:latin typeface="Arial" panose="020B0604020202020204" pitchFamily="34" charset="0"/>
                <a:ea typeface="Calibri" panose="020F0502020204030204" pitchFamily="34" charset="0"/>
              </a:rPr>
              <a:t> </a:t>
            </a:r>
            <a:r>
              <a:rPr lang="en-US" altLang="en-US" sz="1100" i="1" dirty="0">
                <a:solidFill>
                  <a:srgbClr val="FF0000"/>
                </a:solidFill>
                <a:latin typeface="Arial" panose="020B0604020202020204" pitchFamily="34" charset="0"/>
                <a:ea typeface="Calibri" panose="020F0502020204030204" pitchFamily="34" charset="0"/>
              </a:rPr>
              <a:t>[In slideshow, click repeatedly for each step to appear that</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s associated with each key.]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p>
          <a:p>
            <a:pPr>
              <a:spcBef>
                <a:spcPct val="0"/>
              </a:spcBef>
            </a:pPr>
            <a:r>
              <a:rPr lang="en-US" altLang="en-US" sz="1100" b="1" dirty="0">
                <a:ea typeface="Calibri" panose="020F0502020204030204" pitchFamily="34" charset="0"/>
                <a:cs typeface="Times New Roman" panose="02020603050405020304" pitchFamily="18" charset="0"/>
              </a:rPr>
              <a:t>So our goal is to sustain or maintain our</a:t>
            </a:r>
            <a:r>
              <a:rPr lang="en-US" altLang="en-US" sz="1100" b="1" baseline="0" dirty="0">
                <a:ea typeface="Calibri" panose="020F0502020204030204" pitchFamily="34" charset="0"/>
                <a:cs typeface="Times New Roman" panose="02020603050405020304" pitchFamily="18" charset="0"/>
              </a:rPr>
              <a:t> long term outcomes.</a:t>
            </a:r>
            <a:r>
              <a:rPr lang="en-US" altLang="en-US" sz="1100" b="1" dirty="0">
                <a:ea typeface="Calibri" panose="020F0502020204030204" pitchFamily="34" charset="0"/>
                <a:cs typeface="Times New Roman" panose="02020603050405020304" pitchFamily="18" charset="0"/>
              </a:rPr>
              <a:t> There are three important keys to doing this and they all relate to the SPF</a:t>
            </a:r>
            <a:r>
              <a:rPr lang="en-US" altLang="en-US" sz="1100" b="1" baseline="0" dirty="0">
                <a:ea typeface="Calibri" panose="020F0502020204030204" pitchFamily="34" charset="0"/>
                <a:cs typeface="Times New Roman" panose="02020603050405020304" pitchFamily="18" charset="0"/>
              </a:rPr>
              <a:t> so </a:t>
            </a:r>
            <a:r>
              <a:rPr lang="en-US" altLang="en-US" sz="1100" baseline="0" dirty="0">
                <a:ea typeface="Calibri" panose="020F0502020204030204" pitchFamily="34" charset="0"/>
                <a:cs typeface="Times New Roman" panose="02020603050405020304" pitchFamily="18" charset="0"/>
              </a:rPr>
              <a:t>they</a:t>
            </a:r>
            <a:r>
              <a:rPr lang="en-US" altLang="en-US" sz="1100" dirty="0">
                <a:ea typeface="Calibri" panose="020F0502020204030204" pitchFamily="34" charset="0"/>
                <a:cs typeface="Times New Roman" panose="02020603050405020304" pitchFamily="18" charset="0"/>
              </a:rPr>
              <a:t> should look familiar to you.</a:t>
            </a:r>
            <a:r>
              <a:rPr lang="en-US" altLang="en-US" sz="1100" baseline="0" dirty="0">
                <a:ea typeface="Calibri" panose="020F0502020204030204" pitchFamily="34" charset="0"/>
                <a:cs typeface="Times New Roman" panose="02020603050405020304" pitchFamily="18" charset="0"/>
              </a:rPr>
              <a:t> I</a:t>
            </a:r>
            <a:r>
              <a:rPr lang="en-US" altLang="en-US" sz="1100" dirty="0">
                <a:ea typeface="Calibri" panose="020F0502020204030204" pitchFamily="34" charset="0"/>
                <a:cs typeface="Times New Roman" panose="02020603050405020304" pitchFamily="18" charset="0"/>
              </a:rPr>
              <a:t>n implementing the SPF process, these three keys are especially effective when thinking about sustainability.</a:t>
            </a:r>
            <a:r>
              <a:rPr lang="en-US" altLang="en-US" sz="1100" baseline="0" dirty="0">
                <a:ea typeface="Calibri" panose="020F0502020204030204" pitchFamily="34" charset="0"/>
                <a:cs typeface="Times New Roman" panose="02020603050405020304" pitchFamily="18" charset="0"/>
              </a:rPr>
              <a:t> </a:t>
            </a:r>
            <a:br>
              <a:rPr lang="en-US" altLang="en-US" sz="1100" baseline="0" dirty="0">
                <a:ea typeface="Calibri" panose="020F0502020204030204" pitchFamily="34" charset="0"/>
                <a:cs typeface="Times New Roman" panose="02020603050405020304" pitchFamily="18" charset="0"/>
              </a:rPr>
            </a:br>
            <a:r>
              <a:rPr lang="en-US" altLang="en-US" sz="1100" b="1" baseline="0" dirty="0">
                <a:ea typeface="Calibri" panose="020F0502020204030204" pitchFamily="34" charset="0"/>
                <a:cs typeface="Times New Roman" panose="02020603050405020304" pitchFamily="18" charset="0"/>
              </a:rPr>
              <a:t>You can’t wait to think about sustainability </a:t>
            </a:r>
            <a:r>
              <a:rPr lang="en-US" altLang="en-US" sz="1100" baseline="0" dirty="0">
                <a:ea typeface="Calibri" panose="020F0502020204030204" pitchFamily="34" charset="0"/>
                <a:cs typeface="Times New Roman" panose="02020603050405020304" pitchFamily="18" charset="0"/>
              </a:rPr>
              <a:t>until nearing your grant’s completion. You </a:t>
            </a:r>
            <a:r>
              <a:rPr lang="en-US" altLang="en-US" sz="1100" b="1" baseline="0" dirty="0">
                <a:ea typeface="Calibri" panose="020F0502020204030204" pitchFamily="34" charset="0"/>
                <a:cs typeface="Times New Roman" panose="02020603050405020304" pitchFamily="18" charset="0"/>
              </a:rPr>
              <a:t>must</a:t>
            </a:r>
            <a:r>
              <a:rPr lang="en-US" altLang="en-US" sz="1100" baseline="0" dirty="0">
                <a:ea typeface="Calibri" panose="020F0502020204030204" pitchFamily="34" charset="0"/>
                <a:cs typeface="Times New Roman" panose="02020603050405020304" pitchFamily="18" charset="0"/>
              </a:rPr>
              <a:t> think about sustainability all through the process from the start, </a:t>
            </a:r>
            <a:r>
              <a:rPr lang="en-US" altLang="en-US" sz="1100" b="1" baseline="0" dirty="0">
                <a:ea typeface="Calibri" panose="020F0502020204030204" pitchFamily="34" charset="0"/>
                <a:cs typeface="Times New Roman" panose="02020603050405020304" pitchFamily="18" charset="0"/>
              </a:rPr>
              <a:t>from when you are doing your assessment and building your capacity. Let’s look at them…</a:t>
            </a:r>
            <a:endParaRPr lang="en-US" altLang="en-US" sz="1100" b="1" dirty="0">
              <a:ea typeface="Calibri" panose="020F0502020204030204" pitchFamily="34" charset="0"/>
              <a:cs typeface="Times New Roman" panose="02020603050405020304" pitchFamily="18" charset="0"/>
            </a:endParaRPr>
          </a:p>
          <a:p>
            <a:pPr>
              <a:spcBef>
                <a:spcPct val="0"/>
              </a:spcBef>
            </a:pPr>
            <a:endParaRPr lang="en-US" altLang="en-US" sz="1100" b="1" u="sng" dirty="0">
              <a:latin typeface="Arial" panose="020B0604020202020204" pitchFamily="34" charset="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Community support</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cultivating community buy-in for prevention and promotion and the positive outcomes they achieve. ( click 1 time</a:t>
            </a:r>
            <a:r>
              <a:rPr lang="en-US" altLang="en-US" sz="1100" baseline="0" dirty="0">
                <a:latin typeface="Arial" panose="020B0604020202020204" pitchFamily="34" charset="0"/>
                <a:ea typeface="Calibri" panose="020F0502020204030204" pitchFamily="34" charset="0"/>
                <a:cs typeface="Times New Roman" panose="02020603050405020304" pitchFamily="18" charset="0"/>
              </a:rPr>
              <a:t> for the step 2 to appear)</a:t>
            </a:r>
            <a:br>
              <a:rPr lang="en-US" altLang="en-US" sz="1100" baseline="0" dirty="0">
                <a:latin typeface="Arial" panose="020B0604020202020204" pitchFamily="34" charset="0"/>
                <a:ea typeface="Calibri" panose="020F0502020204030204" pitchFamily="34" charset="0"/>
                <a:cs typeface="Times New Roman" panose="02020603050405020304" pitchFamily="18" charset="0"/>
              </a:rPr>
            </a:br>
            <a:r>
              <a:rPr lang="en-US" altLang="en-US" sz="1100" dirty="0">
                <a:latin typeface="Arial" panose="020B0604020202020204" pitchFamily="34" charset="0"/>
                <a:ea typeface="Calibri" panose="020F0502020204030204" pitchFamily="34" charset="0"/>
                <a:cs typeface="Times New Roman" panose="02020603050405020304" pitchFamily="18" charset="0"/>
              </a:rPr>
              <a:t>It is what we do in Step 2 when we build capacity</a:t>
            </a:r>
            <a:r>
              <a:rPr lang="en-US" altLang="en-US" sz="11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Organizational capacity</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the assurance that the community agencies, organizations, and institutions have what it takes internally to do prevention and achieve positive outcomes. ( </a:t>
            </a:r>
            <a:r>
              <a:rPr lang="en-US" altLang="en-US" sz="1100" i="1" dirty="0">
                <a:latin typeface="Arial" panose="020B0604020202020204" pitchFamily="34" charset="0"/>
                <a:ea typeface="Calibri" panose="020F0502020204030204" pitchFamily="34" charset="0"/>
                <a:cs typeface="Times New Roman" panose="02020603050405020304" pitchFamily="18" charset="0"/>
              </a:rPr>
              <a:t>click 1</a:t>
            </a:r>
            <a:r>
              <a:rPr lang="en-US" altLang="en-US" sz="1100" i="1" baseline="0" dirty="0">
                <a:latin typeface="Arial" panose="020B0604020202020204" pitchFamily="34" charset="0"/>
                <a:ea typeface="Calibri" panose="020F0502020204030204" pitchFamily="34" charset="0"/>
                <a:cs typeface="Times New Roman" panose="02020603050405020304" pitchFamily="18" charset="0"/>
              </a:rPr>
              <a:t> time and step 2 will come up)</a:t>
            </a:r>
            <a:endParaRPr lang="en-US" altLang="en-US" sz="1100" i="1" dirty="0">
              <a:latin typeface="Arial" panose="020B0604020202020204" pitchFamily="34" charset="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In Step 2, we focus on determining if there are gaps in resources and where we need to strengthen organizational capacity</a:t>
            </a:r>
            <a:r>
              <a:rPr lang="en-US" altLang="en-US" sz="1100" baseline="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b="1" u="sng" dirty="0">
                <a:latin typeface="Arial" panose="020B0604020202020204" pitchFamily="34" charset="0"/>
                <a:ea typeface="Calibri" panose="020F0502020204030204" pitchFamily="34" charset="0"/>
                <a:cs typeface="Times New Roman" panose="02020603050405020304" pitchFamily="18" charset="0"/>
              </a:rPr>
              <a:t>Effectiveness</a:t>
            </a:r>
            <a:r>
              <a:rPr lang="en-US" altLang="en-US" sz="1100" dirty="0">
                <a:latin typeface="Arial" panose="020B0604020202020204" pitchFamily="34" charset="0"/>
                <a:ea typeface="Calibri" panose="020F0502020204030204" pitchFamily="34" charset="0"/>
                <a:cs typeface="Times New Roman" panose="02020603050405020304" pitchFamily="18" charset="0"/>
              </a:rPr>
              <a:t> – This refers to the assurance of the effectiveness and alignment of the preventions system to produce positive outcomes. This is an integral part of Step 3. Effectiveness can be accomplished with a strategic planning process—the SPF—which involves assessing a community</a:t>
            </a:r>
            <a:r>
              <a:rPr lang="ja-JP" altLang="en-US" sz="1100" dirty="0">
                <a:latin typeface="Arial" panose="020B0604020202020204" pitchFamily="34" charset="0"/>
                <a:ea typeface="Calibri" panose="020F0502020204030204" pitchFamily="34" charset="0"/>
              </a:rPr>
              <a:t>’</a:t>
            </a:r>
            <a:r>
              <a:rPr lang="en-US" altLang="ja-JP" sz="1100" dirty="0">
                <a:latin typeface="Arial" panose="020B0604020202020204" pitchFamily="34" charset="0"/>
                <a:ea typeface="Calibri" panose="020F0502020204030204" pitchFamily="34" charset="0"/>
                <a:cs typeface="Times New Roman" panose="02020603050405020304" pitchFamily="18" charset="0"/>
              </a:rPr>
              <a:t>s needs, determining a comprehensive approach based on those needs, and implementing and</a:t>
            </a:r>
            <a:r>
              <a:rPr lang="en-US" altLang="ja-JP" sz="1100" baseline="0" dirty="0">
                <a:latin typeface="Arial" panose="020B0604020202020204" pitchFamily="34" charset="0"/>
                <a:ea typeface="Calibri" panose="020F0502020204030204" pitchFamily="34" charset="0"/>
                <a:cs typeface="Times New Roman" panose="02020603050405020304" pitchFamily="18" charset="0"/>
              </a:rPr>
              <a:t> </a:t>
            </a:r>
            <a:r>
              <a:rPr lang="en-US" altLang="ja-JP" sz="1100" dirty="0">
                <a:latin typeface="Arial" panose="020B0604020202020204" pitchFamily="34" charset="0"/>
                <a:ea typeface="Calibri" panose="020F0502020204030204" pitchFamily="34" charset="0"/>
                <a:cs typeface="Times New Roman" panose="02020603050405020304" pitchFamily="18" charset="0"/>
              </a:rPr>
              <a:t>evaluating the approach.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altLang="en-US"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[Click a 3rd time for Step 3 to appear next to </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Effectiveness.</a:t>
            </a:r>
            <a:r>
              <a:rPr lang="ja-JP" altLang="en-US" sz="1100" i="1" dirty="0">
                <a:solidFill>
                  <a:srgbClr val="FF0000"/>
                </a:solidFill>
                <a:latin typeface="Arial" panose="020B0604020202020204" pitchFamily="34" charset="0"/>
                <a:ea typeface="Calibri" panose="020F0502020204030204" pitchFamily="34" charset="0"/>
              </a:rPr>
              <a:t>”</a:t>
            </a:r>
            <a:r>
              <a:rPr lang="en-US" altLang="ja-JP" sz="1100" i="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endParaRPr lang="en-US" altLang="ja-JP"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 </a:t>
            </a:r>
            <a:endParaRPr lang="en-US" altLang="en-US" sz="1100" dirty="0">
              <a:ea typeface="Calibri" panose="020F0502020204030204" pitchFamily="34" charset="0"/>
              <a:cs typeface="Times New Roman" panose="02020603050405020304" pitchFamily="18" charset="0"/>
            </a:endParaRPr>
          </a:p>
          <a:p>
            <a:pPr>
              <a:spcBef>
                <a:spcPct val="0"/>
              </a:spcBef>
            </a:pPr>
            <a:r>
              <a:rPr lang="en-US" altLang="en-US" sz="1100" dirty="0">
                <a:latin typeface="Arial" panose="020B0604020202020204" pitchFamily="34" charset="0"/>
                <a:ea typeface="Calibri" panose="020F0502020204030204" pitchFamily="34" charset="0"/>
                <a:cs typeface="Times New Roman" panose="02020603050405020304" pitchFamily="18" charset="0"/>
              </a:rPr>
              <a:t>Ask for concrete examples of each key to sustainability. </a:t>
            </a:r>
            <a:endParaRPr lang="en-US" altLang="en-US" sz="1100" dirty="0">
              <a:ea typeface="Calibri" panose="020F0502020204030204" pitchFamily="34" charset="0"/>
              <a:cs typeface="Times New Roman" panose="02020603050405020304" pitchFamily="18" charset="0"/>
            </a:endParaRPr>
          </a:p>
          <a:p>
            <a:pPr>
              <a:lnSpc>
                <a:spcPct val="110000"/>
              </a:lnSpc>
              <a:spcBef>
                <a:spcPct val="0"/>
              </a:spcBef>
            </a:pPr>
            <a:endParaRPr lang="en-US" alt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2969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7B748B3-A31A-4C4D-B439-2A3D1B798BD2}" type="slidenum">
              <a:rPr lang="en-US" altLang="en-US" sz="1200">
                <a:latin typeface="Calibri" panose="020F0502020204030204" pitchFamily="34" charset="0"/>
              </a:rPr>
              <a:pPr eaLnBrk="1" hangingPunct="1"/>
              <a:t>20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5750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1652588" y="696913"/>
            <a:ext cx="3743325" cy="21066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xfrm>
            <a:off x="701675" y="319246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dirty="0">
                <a:latin typeface="Arial" panose="020B0604020202020204" pitchFamily="34" charset="0"/>
                <a:ea typeface="Calibri" panose="020F0502020204030204" pitchFamily="34" charset="0"/>
              </a:rPr>
              <a:t>Key #3</a:t>
            </a:r>
            <a:r>
              <a:rPr lang="en-US" altLang="en-US" sz="1100" dirty="0">
                <a:latin typeface="Arial" panose="020B0604020202020204" pitchFamily="34" charset="0"/>
                <a:ea typeface="Calibri" panose="020F0502020204030204" pitchFamily="34" charset="0"/>
              </a:rPr>
              <a:t>: Point out that effectiveness is more than just using evidence-based interventions. </a:t>
            </a:r>
            <a:r>
              <a:rPr lang="en-US" altLang="en-US" sz="1100" b="1" u="sng" dirty="0">
                <a:latin typeface="Arial" panose="020B0604020202020204" pitchFamily="34" charset="0"/>
                <a:ea typeface="Calibri" panose="020F0502020204030204" pitchFamily="34" charset="0"/>
              </a:rPr>
              <a:t>Effectiveness depends on making sure the logic model lines up</a:t>
            </a:r>
            <a:r>
              <a:rPr lang="en-US" altLang="en-US" sz="1100" b="1" dirty="0">
                <a:latin typeface="Arial" panose="020B0604020202020204" pitchFamily="34" charset="0"/>
                <a:ea typeface="Calibri" panose="020F0502020204030204" pitchFamily="34" charset="0"/>
              </a:rPr>
              <a:t>.</a:t>
            </a:r>
            <a:r>
              <a:rPr lang="en-US" altLang="en-US" sz="1100" dirty="0">
                <a:latin typeface="Arial" panose="020B0604020202020204" pitchFamily="34" charset="0"/>
                <a:ea typeface="Calibri" panose="020F0502020204030204" pitchFamily="34" charset="0"/>
              </a:rPr>
              <a:t> For example:</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Interventions are aligned with the problem and risk factors, and have sufficient reach.</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Evidence-based interventions are selected that are a good fit conceptually and practically.</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b="1" u="sng" dirty="0">
                <a:latin typeface="Arial" panose="020B0604020202020204" pitchFamily="34" charset="0"/>
                <a:ea typeface="Calibri" panose="020F0502020204030204" pitchFamily="34" charset="0"/>
              </a:rPr>
              <a:t>Implementation is high quality</a:t>
            </a:r>
            <a:r>
              <a:rPr lang="en-US" altLang="en-US" sz="1100" dirty="0">
                <a:latin typeface="Arial" panose="020B0604020202020204" pitchFamily="34" charset="0"/>
                <a:ea typeface="Calibri" panose="020F0502020204030204" pitchFamily="34" charset="0"/>
              </a:rPr>
              <a:t>, which involves buy-in from the community, administrative support, and adequate training for staff to do the intervention. (This will be discussed more in a little while.)</a:t>
            </a:r>
          </a:p>
          <a:p>
            <a:pPr>
              <a:spcBef>
                <a:spcPct val="0"/>
              </a:spcBef>
              <a:buFont typeface="Symbol" panose="05050102010706020507" pitchFamily="18" charset="2"/>
              <a:buChar char=""/>
            </a:pPr>
            <a:r>
              <a:rPr lang="en-US" altLang="en-US" sz="1100" dirty="0">
                <a:latin typeface="Arial" panose="020B0604020202020204" pitchFamily="34" charset="0"/>
              </a:rPr>
              <a:t>There is </a:t>
            </a:r>
            <a:r>
              <a:rPr lang="en-US" altLang="en-US" sz="1100" b="1" u="sng" dirty="0">
                <a:latin typeface="Arial" panose="020B0604020202020204" pitchFamily="34" charset="0"/>
              </a:rPr>
              <a:t>a plan for evaluation</a:t>
            </a:r>
            <a:r>
              <a:rPr lang="en-US" altLang="en-US" sz="1100" u="sng" dirty="0">
                <a:latin typeface="Arial" panose="020B0604020202020204" pitchFamily="34" charset="0"/>
              </a:rPr>
              <a:t> </a:t>
            </a:r>
            <a:r>
              <a:rPr lang="en-US" altLang="en-US" sz="1100" dirty="0">
                <a:latin typeface="Arial" panose="020B0604020202020204" pitchFamily="34" charset="0"/>
              </a:rPr>
              <a:t>that will provide ongoing data to make improvements as needed. (This will be discussed more later on.)</a:t>
            </a:r>
            <a:endParaRPr lang="en-US" altLang="en-US" sz="1100" dirty="0"/>
          </a:p>
          <a:p>
            <a:pPr>
              <a:lnSpc>
                <a:spcPct val="80000"/>
              </a:lnSpc>
            </a:pPr>
            <a:endParaRPr lang="en-US" altLang="en-US" sz="1100" dirty="0"/>
          </a:p>
        </p:txBody>
      </p:sp>
      <p:sp>
        <p:nvSpPr>
          <p:cNvPr id="37891"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C89D714-8CCE-4B66-9F95-540308184C51}"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01170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628775" y="696913"/>
            <a:ext cx="3754438" cy="2112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xfrm>
            <a:off x="701675" y="317817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i="1" dirty="0">
                <a:solidFill>
                  <a:srgbClr val="FF0000"/>
                </a:solidFill>
                <a:latin typeface="Arial" panose="020B0604020202020204" pitchFamily="34" charset="0"/>
                <a:ea typeface="Calibri" panose="020F0502020204030204" pitchFamily="34" charset="0"/>
              </a:rPr>
              <a:t>[In slideshow, the image will appear automatically when you come to the slide.]</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b="1" dirty="0">
                <a:latin typeface="Arial" panose="020B0604020202020204" pitchFamily="34" charset="0"/>
                <a:ea typeface="Calibri" panose="020F0502020204030204" pitchFamily="34" charset="0"/>
              </a:rPr>
              <a:t>Key</a:t>
            </a:r>
            <a:r>
              <a:rPr lang="en-US" altLang="en-US" sz="1100" b="1" baseline="0" dirty="0">
                <a:latin typeface="Arial" panose="020B0604020202020204" pitchFamily="34" charset="0"/>
                <a:ea typeface="Calibri" panose="020F0502020204030204" pitchFamily="34" charset="0"/>
              </a:rPr>
              <a:t> #1</a:t>
            </a:r>
            <a:r>
              <a:rPr lang="en-US" altLang="en-US" sz="1100" dirty="0">
                <a:latin typeface="Arial" panose="020B0604020202020204" pitchFamily="34" charset="0"/>
                <a:ea typeface="Calibri" panose="020F0502020204030204" pitchFamily="34" charset="0"/>
              </a:rPr>
              <a:t>: Discuss </a:t>
            </a:r>
            <a:r>
              <a:rPr lang="en-US" altLang="en-US" sz="1100" b="1" u="sng" dirty="0">
                <a:latin typeface="Arial" panose="020B0604020202020204" pitchFamily="34" charset="0"/>
                <a:ea typeface="Calibri" panose="020F0502020204030204" pitchFamily="34" charset="0"/>
              </a:rPr>
              <a:t>ways to build community support</a:t>
            </a:r>
            <a:r>
              <a:rPr lang="en-US" altLang="en-US" sz="1100" dirty="0">
                <a:latin typeface="Arial" panose="020B0604020202020204" pitchFamily="34" charset="0"/>
                <a:ea typeface="Calibri" panose="020F0502020204030204" pitchFamily="34" charset="0"/>
              </a:rPr>
              <a:t>, such as: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Encourage community ownership (This relates to community readiness)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Develop community leaders and champions </a:t>
            </a:r>
            <a:r>
              <a:rPr lang="en-US" altLang="en-US" sz="1100" b="1" dirty="0">
                <a:latin typeface="Arial" panose="020B0604020202020204" pitchFamily="34" charset="0"/>
                <a:ea typeface="Calibri" panose="020F0502020204030204" pitchFamily="34" charset="0"/>
              </a:rPr>
              <a:t>( This relates to capacity)</a:t>
            </a:r>
            <a:endParaRPr lang="en-US" altLang="en-US" sz="1100" b="1"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Connect to other prevention efforts locally, regionally, and statewide </a:t>
            </a:r>
            <a:r>
              <a:rPr lang="en-US" altLang="en-US" sz="1100" b="1" dirty="0">
                <a:latin typeface="Arial" panose="020B0604020202020204" pitchFamily="34" charset="0"/>
                <a:ea typeface="Calibri" panose="020F0502020204030204" pitchFamily="34" charset="0"/>
              </a:rPr>
              <a:t>(This relates to assessment, capacity and planning.</a:t>
            </a:r>
            <a:r>
              <a:rPr lang="en-US" altLang="en-US" sz="1100" dirty="0">
                <a:latin typeface="Arial" panose="020B0604020202020204" pitchFamily="34" charset="0"/>
                <a:ea typeface="Calibri" panose="020F0502020204030204" pitchFamily="34" charset="0"/>
              </a:rPr>
              <a:t>)</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Celebrate accomplishments </a:t>
            </a:r>
            <a:r>
              <a:rPr lang="en-US" altLang="en-US" sz="1100" b="1" dirty="0">
                <a:latin typeface="Arial" panose="020B0604020202020204" pitchFamily="34" charset="0"/>
                <a:ea typeface="Calibri" panose="020F0502020204030204" pitchFamily="34" charset="0"/>
              </a:rPr>
              <a:t>at meetings </a:t>
            </a:r>
            <a:r>
              <a:rPr lang="en-US" altLang="en-US" sz="1100" dirty="0">
                <a:latin typeface="Arial" panose="020B0604020202020204" pitchFamily="34" charset="0"/>
                <a:ea typeface="Calibri" panose="020F0502020204030204" pitchFamily="34" charset="0"/>
              </a:rPr>
              <a:t>and publicly in the media, in local newsletters, and through e-mail blasts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Ask participants for examples of ways that they have built community support for substance abuse prevention (or examples of ways that they have seen it built).</a:t>
            </a:r>
            <a:endParaRPr lang="en-US" altLang="en-US" sz="1100" dirty="0">
              <a:ea typeface="Calibri" panose="020F0502020204030204" pitchFamily="34" charset="0"/>
            </a:endParaRPr>
          </a:p>
          <a:p>
            <a:pPr eaLnBrk="1" hangingPunct="1">
              <a:spcBef>
                <a:spcPct val="0"/>
              </a:spcBef>
              <a:buFontTx/>
              <a:buChar char="•"/>
            </a:pPr>
            <a:endParaRPr lang="en-US" altLang="en-US" b="1" dirty="0">
              <a:solidFill>
                <a:schemeClr val="bg1"/>
              </a:solidFill>
            </a:endParaRPr>
          </a:p>
          <a:p>
            <a:pPr eaLnBrk="1" hangingPunct="1"/>
            <a:endParaRPr lang="en-US" altLang="en-US" b="1" dirty="0">
              <a:solidFill>
                <a:schemeClr val="bg1"/>
              </a:solidFill>
            </a:endParaRPr>
          </a:p>
        </p:txBody>
      </p:sp>
      <p:sp>
        <p:nvSpPr>
          <p:cNvPr id="3379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E146471-1C82-45AD-BF7D-109C64FBA9A9}"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extLst>
      <p:ext uri="{BB962C8B-B14F-4D97-AF65-F5344CB8AC3E}">
        <p14:creationId xmlns:p14="http://schemas.microsoft.com/office/powerpoint/2010/main" val="59994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1589088" y="696913"/>
            <a:ext cx="3700462" cy="208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xfrm>
            <a:off x="701675" y="3084513"/>
            <a:ext cx="56070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100" b="1" i="1" dirty="0">
                <a:latin typeface="Arial" panose="020B0604020202020204" pitchFamily="34" charset="0"/>
                <a:ea typeface="Calibri" panose="020F0502020204030204" pitchFamily="34" charset="0"/>
              </a:rPr>
              <a:t>Key #2</a:t>
            </a:r>
            <a:r>
              <a:rPr lang="en-US" altLang="en-US" sz="1100" i="1" dirty="0">
                <a:latin typeface="Arial" panose="020B0604020202020204" pitchFamily="34" charset="0"/>
                <a:ea typeface="Calibri" panose="020F0502020204030204" pitchFamily="34" charset="0"/>
              </a:rPr>
              <a:t>: Discuss </a:t>
            </a:r>
            <a:r>
              <a:rPr lang="en-US" altLang="en-US" sz="1100" b="1" i="1" u="sng" dirty="0">
                <a:latin typeface="Arial" panose="020B0604020202020204" pitchFamily="34" charset="0"/>
                <a:ea typeface="Calibri" panose="020F0502020204030204" pitchFamily="34" charset="0"/>
              </a:rPr>
              <a:t>ways to enhance organizational capacity</a:t>
            </a:r>
            <a:r>
              <a:rPr lang="en-US" altLang="en-US" sz="1100" b="1" i="1" dirty="0">
                <a:latin typeface="Arial" panose="020B0604020202020204" pitchFamily="34" charset="0"/>
                <a:ea typeface="Calibri" panose="020F0502020204030204" pitchFamily="34" charset="0"/>
              </a:rPr>
              <a:t>,</a:t>
            </a:r>
            <a:r>
              <a:rPr lang="en-US" altLang="en-US" sz="1100" i="1" dirty="0">
                <a:latin typeface="Arial" panose="020B0604020202020204" pitchFamily="34" charset="0"/>
                <a:ea typeface="Calibri" panose="020F0502020204030204" pitchFamily="34" charset="0"/>
              </a:rPr>
              <a:t> such as:</a:t>
            </a:r>
            <a:endParaRPr lang="en-US" altLang="en-US" sz="1100" i="1"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 </a:t>
            </a:r>
            <a:endParaRPr lang="en-US" altLang="en-US" sz="1100" i="1"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Formal linkages (MOUs) with key partners</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Access to resources and expertise (i.e., Who is good at what? Who has the skills, talents, or materials to assist you?)</a:t>
            </a:r>
            <a:endParaRPr lang="en-US" altLang="en-US" sz="1100" dirty="0">
              <a:ea typeface="Calibri" panose="020F0502020204030204" pitchFamily="34" charset="0"/>
            </a:endParaRPr>
          </a:p>
          <a:p>
            <a:pPr>
              <a:spcBef>
                <a:spcPct val="0"/>
              </a:spcBef>
              <a:buFont typeface="Symbol" panose="05050102010706020507" pitchFamily="18" charset="2"/>
              <a:buChar char=""/>
            </a:pPr>
            <a:r>
              <a:rPr lang="en-US" altLang="en-US" sz="1100" dirty="0">
                <a:latin typeface="Arial" panose="020B0604020202020204" pitchFamily="34" charset="0"/>
                <a:ea typeface="Calibri" panose="020F0502020204030204" pitchFamily="34" charset="0"/>
              </a:rPr>
              <a:t>Strong administrative structure that will allow you to be competitive for grants and other opportunities</a:t>
            </a:r>
            <a:endParaRPr lang="en-US" altLang="en-US" sz="1100"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 </a:t>
            </a:r>
            <a:endParaRPr lang="en-US" altLang="en-US" sz="1100"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Ask for other suggestions. </a:t>
            </a:r>
            <a:endParaRPr lang="en-US" altLang="en-US" sz="1100" i="1" dirty="0">
              <a:ea typeface="Calibri" panose="020F0502020204030204" pitchFamily="34" charset="0"/>
            </a:endParaRPr>
          </a:p>
          <a:p>
            <a:pPr>
              <a:spcBef>
                <a:spcPct val="0"/>
              </a:spcBef>
            </a:pPr>
            <a:r>
              <a:rPr lang="en-US" altLang="en-US" sz="1100" i="1" dirty="0">
                <a:latin typeface="Arial" panose="020B0604020202020204" pitchFamily="34" charset="0"/>
                <a:ea typeface="Calibri" panose="020F0502020204030204" pitchFamily="34" charset="0"/>
              </a:rPr>
              <a:t> </a:t>
            </a:r>
            <a:endParaRPr lang="en-US" altLang="en-US" sz="1100" i="1" dirty="0">
              <a:ea typeface="Calibri" panose="020F0502020204030204" pitchFamily="34" charset="0"/>
            </a:endParaRPr>
          </a:p>
          <a:p>
            <a:pPr>
              <a:spcBef>
                <a:spcPct val="0"/>
              </a:spcBef>
            </a:pPr>
            <a:r>
              <a:rPr lang="en-US" altLang="en-US" sz="1100" dirty="0">
                <a:latin typeface="Arial" panose="020B0604020202020204" pitchFamily="34" charset="0"/>
                <a:ea typeface="Calibri" panose="020F0502020204030204" pitchFamily="34" charset="0"/>
              </a:rPr>
              <a:t>Have participants think about a group (e.g., a book group, a religious group) they have been a part of for awhile—have them pair up with someone and share why they have stayed in the group.</a:t>
            </a:r>
            <a:endParaRPr lang="en-US" altLang="en-US" sz="1100" dirty="0">
              <a:ea typeface="Calibri" panose="020F0502020204030204" pitchFamily="34" charset="0"/>
            </a:endParaRPr>
          </a:p>
          <a:p>
            <a:endParaRPr lang="en-US" altLang="en-US" dirty="0"/>
          </a:p>
        </p:txBody>
      </p:sp>
      <p:sp>
        <p:nvSpPr>
          <p:cNvPr id="3584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64A5C45-7DE7-4A2D-ABEF-40E99E30A4A1}" type="slidenum">
              <a:rPr lang="en-US" altLang="en-US" sz="1200">
                <a:latin typeface="Calibri" panose="020F0502020204030204" pitchFamily="34" charset="0"/>
              </a:rPr>
              <a:pPr eaLnBrk="1" hangingPunct="1"/>
              <a:t>23</a:t>
            </a:fld>
            <a:endParaRPr lang="en-US" altLang="en-US" sz="1200">
              <a:latin typeface="Calibri" panose="020F0502020204030204" pitchFamily="34" charset="0"/>
            </a:endParaRPr>
          </a:p>
        </p:txBody>
      </p:sp>
    </p:spTree>
    <p:extLst>
      <p:ext uri="{BB962C8B-B14F-4D97-AF65-F5344CB8AC3E}">
        <p14:creationId xmlns:p14="http://schemas.microsoft.com/office/powerpoint/2010/main" val="450490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that these processes</a:t>
            </a:r>
            <a:r>
              <a:rPr lang="en-US" baseline="0" dirty="0"/>
              <a:t> are working for the coalition?</a:t>
            </a:r>
          </a:p>
          <a:p>
            <a:r>
              <a:rPr lang="en-US" baseline="0" dirty="0"/>
              <a:t>Yes</a:t>
            </a:r>
          </a:p>
          <a:p>
            <a:r>
              <a:rPr lang="en-US" baseline="0" dirty="0"/>
              <a:t>No</a:t>
            </a:r>
          </a:p>
          <a:p>
            <a:endParaRPr lang="en-US" baseline="0" dirty="0"/>
          </a:p>
          <a:p>
            <a:r>
              <a:rPr lang="en-US" baseline="0" dirty="0"/>
              <a:t>To what extent do you think the coalition implemented effective strategies?</a:t>
            </a:r>
          </a:p>
          <a:p>
            <a:r>
              <a:rPr lang="en-US" b="0" baseline="0" dirty="0"/>
              <a:t>Not at all</a:t>
            </a:r>
          </a:p>
          <a:p>
            <a:r>
              <a:rPr lang="en-US" b="0" baseline="0" dirty="0"/>
              <a:t>Somewhat</a:t>
            </a:r>
          </a:p>
          <a:p>
            <a:r>
              <a:rPr lang="en-US" b="0" baseline="0" dirty="0"/>
              <a:t>Completely</a:t>
            </a:r>
            <a:endParaRPr lang="en-US" b="0" dirty="0"/>
          </a:p>
        </p:txBody>
      </p:sp>
      <p:sp>
        <p:nvSpPr>
          <p:cNvPr id="4" name="Slide Number Placeholder 3"/>
          <p:cNvSpPr>
            <a:spLocks noGrp="1"/>
          </p:cNvSpPr>
          <p:nvPr>
            <p:ph type="sldNum" sz="quarter" idx="5"/>
          </p:nvPr>
        </p:nvSpPr>
        <p:spPr/>
        <p:txBody>
          <a:bodyPr/>
          <a:lstStyle/>
          <a:p>
            <a:fld id="{48F73C60-877F-3F4D-9B92-2C35666FFDC2}" type="slidenum">
              <a:rPr lang="en-US" smtClean="0"/>
              <a:t>24</a:t>
            </a:fld>
            <a:endParaRPr lang="en-US"/>
          </a:p>
        </p:txBody>
      </p:sp>
    </p:spTree>
    <p:extLst>
      <p:ext uri="{BB962C8B-B14F-4D97-AF65-F5344CB8AC3E}">
        <p14:creationId xmlns:p14="http://schemas.microsoft.com/office/powerpoint/2010/main" val="234980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459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solidFill>
                  <a:prstClr val="black"/>
                </a:solidFill>
              </a:rPr>
              <a:t> 3</a:t>
            </a:r>
            <a:r>
              <a:rPr lang="en-US" sz="1200" dirty="0">
                <a:solidFill>
                  <a:prstClr val="black"/>
                </a:solidFill>
              </a:rPr>
              <a:t>Birckmayer, J., Holder, H., Yacoubian, G.,  &amp; Friend, K. (2004). A general causal model to guide alcohol, tobacco, and illicit drug prevention: Assessing the research evidence. </a:t>
            </a:r>
            <a:r>
              <a:rPr lang="en-US" sz="1200" i="1" dirty="0">
                <a:solidFill>
                  <a:prstClr val="black"/>
                </a:solidFill>
              </a:rPr>
              <a:t>J. Drug Education, </a:t>
            </a:r>
            <a:r>
              <a:rPr lang="en-US" sz="1200" dirty="0">
                <a:solidFill>
                  <a:prstClr val="black"/>
                </a:solidFill>
              </a:rPr>
              <a:t>34(2), 121-153.</a:t>
            </a:r>
          </a:p>
          <a:p>
            <a:r>
              <a:rPr lang="en-US" sz="1200" dirty="0">
                <a:solidFill>
                  <a:prstClr val="black"/>
                </a:solidFill>
              </a:rPr>
              <a:t>4 Johnson, K., Hays, C., Center, H., &amp; Daley, C. (2004). Building capacity and sustainable prevention innovations: A sustainability planning model.  </a:t>
            </a:r>
            <a:r>
              <a:rPr lang="en-US" sz="1200" i="1" dirty="0">
                <a:solidFill>
                  <a:prstClr val="black"/>
                </a:solidFill>
              </a:rPr>
              <a:t>Evaluation and Program Planning,</a:t>
            </a:r>
            <a:r>
              <a:rPr lang="en-US" sz="1200" dirty="0">
                <a:solidFill>
                  <a:prstClr val="black"/>
                </a:solidFill>
              </a:rPr>
              <a:t> 27, 135-149.</a:t>
            </a:r>
          </a:p>
          <a:p>
            <a:endParaRPr lang="en-US" b="1" dirty="0"/>
          </a:p>
        </p:txBody>
      </p:sp>
      <p:sp>
        <p:nvSpPr>
          <p:cNvPr id="4" name="Slide Number Placeholder 3"/>
          <p:cNvSpPr>
            <a:spLocks noGrp="1"/>
          </p:cNvSpPr>
          <p:nvPr>
            <p:ph type="sldNum" sz="quarter" idx="10"/>
          </p:nvPr>
        </p:nvSpPr>
        <p:spPr/>
        <p:txBody>
          <a:bodyPr/>
          <a:lstStyle/>
          <a:p>
            <a:pPr>
              <a:defRPr/>
            </a:pPr>
            <a:fld id="{02A8287A-4D65-43E5-BDF8-F490A46B030F}"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402688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So now we move</a:t>
            </a:r>
            <a:r>
              <a:rPr lang="en-US" baseline="0" dirty="0"/>
              <a:t> to examining our prevention strategies with this outcomes lens.  To what extent are they contributing to our positive outcomes?</a:t>
            </a:r>
          </a:p>
          <a:p>
            <a:endParaRPr lang="en-US" baseline="0" dirty="0"/>
          </a:p>
          <a:p>
            <a:r>
              <a:rPr lang="en-US" baseline="0" dirty="0"/>
              <a:t>This is not about sustaining all strategies.  This is where you have to examine and potentially winnow.</a:t>
            </a:r>
          </a:p>
          <a:p>
            <a:endParaRPr lang="en-US" baseline="0" dirty="0"/>
          </a:p>
          <a:p>
            <a:r>
              <a:rPr lang="en-US" baseline="0" dirty="0"/>
              <a:t>CAPT proposes that you consider four main criteria.</a:t>
            </a:r>
          </a:p>
          <a:p>
            <a:pPr marL="174708" indent="-174708">
              <a:buFont typeface="Arial" panose="020B0604020202020204" pitchFamily="34" charset="0"/>
              <a:buChar char="•"/>
            </a:pPr>
            <a:r>
              <a:rPr lang="en-US" b="1" baseline="0" dirty="0"/>
              <a:t>Evidence of effectiveness: </a:t>
            </a:r>
            <a:r>
              <a:rPr lang="en-US" baseline="0" dirty="0"/>
              <a:t>You want to look at both your process and outcome data.  Depending on where you are at in implementation, you may not be able to show long-term outcomes, but you can look at process data as well as short-term outcomes.  Is this strategy on the track you anticipated when you selected it? This is a step where you need to look at your logic model to see how strategies connect to outcomes.  In the next slide we are going to come back to this concept, but let’s take a look at all four first.</a:t>
            </a:r>
          </a:p>
          <a:p>
            <a:pPr marL="174708" indent="-174708">
              <a:buFont typeface="Arial" panose="020B0604020202020204" pitchFamily="34" charset="0"/>
              <a:buChar char="•"/>
            </a:pPr>
            <a:r>
              <a:rPr lang="en-US" b="1" baseline="0" dirty="0"/>
              <a:t>Document internal capacity: </a:t>
            </a:r>
            <a:r>
              <a:rPr lang="en-US" baseline="0" dirty="0"/>
              <a:t>Strategies that have adequate resources now are more likely to attract the support they’ll need to continue. </a:t>
            </a:r>
          </a:p>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Assess the level of community support: </a:t>
            </a:r>
            <a:r>
              <a:rPr lang="en-US" b="0" baseline="0" dirty="0"/>
              <a:t>This is an important criteria but also one we need to be careful with.  We aren’t here to sustain strategies just because they feel good or are popular.  What is the level of tangible community support? Are external partners supporting this strategy? Are you getting what you need from the broader community?  You need to consider whether the strategy is a good fit for the community.  Again, this is a good place to take time to think about the cultural appropriateness of the strategy. </a:t>
            </a:r>
          </a:p>
          <a:p>
            <a:pPr marL="174708" indent="-174708">
              <a:buFont typeface="Arial" panose="020B0604020202020204" pitchFamily="34" charset="0"/>
              <a:buChar char="•"/>
            </a:pPr>
            <a:r>
              <a:rPr lang="en-US" b="1" baseline="0" dirty="0"/>
              <a:t>Coalition involvement: </a:t>
            </a:r>
            <a:r>
              <a:rPr lang="en-US" b="0" baseline="0" dirty="0"/>
              <a:t>For some strategies, your coalition may have been involved or even in the lead for getting a strategy underway. As you do your sustainability planning, consider whether the strategy is still best led by the coalition. </a:t>
            </a:r>
          </a:p>
          <a:p>
            <a:r>
              <a:rPr lang="en-US" b="0" baseline="0" dirty="0"/>
              <a:t>Picture Link: https://pixabay.com/en/fork-road-dirt-direction-path-two-2115485/</a:t>
            </a:r>
          </a:p>
        </p:txBody>
      </p:sp>
      <p:sp>
        <p:nvSpPr>
          <p:cNvPr id="4" name="Slide Number Placeholder 3"/>
          <p:cNvSpPr>
            <a:spLocks noGrp="1"/>
          </p:cNvSpPr>
          <p:nvPr>
            <p:ph type="sldNum" sz="quarter" idx="10"/>
          </p:nvPr>
        </p:nvSpPr>
        <p:spPr/>
        <p:txBody>
          <a:bodyPr/>
          <a:lstStyle/>
          <a:p>
            <a:fld id="{6CCC05C2-24E7-0C45-BD52-54676878C6D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261257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coming back to the first criteria</a:t>
            </a:r>
            <a:r>
              <a:rPr lang="en-US" baseline="0" dirty="0"/>
              <a:t> for examining strategies.  We want to unpack this a bit.  </a:t>
            </a:r>
          </a:p>
          <a:p>
            <a:endParaRPr lang="en-US" baseline="0" dirty="0"/>
          </a:p>
          <a:p>
            <a:r>
              <a:rPr lang="en-US" baseline="0" dirty="0"/>
              <a:t>Often when we talk about evidence of effectiveness, we are looking at selecting strategies.  We want to know about the evaluation results that show this strategy has been effective.  But you are past the point of selecting this strategy. You selected it and you’ve been implementing it.  Now you want to look at the evidence of effectiveness </a:t>
            </a:r>
            <a:r>
              <a:rPr lang="en-US" i="1" baseline="0" dirty="0"/>
              <a:t>in your own community.  </a:t>
            </a:r>
          </a:p>
          <a:p>
            <a:endParaRPr lang="en-US" i="1" baseline="0" dirty="0"/>
          </a:p>
          <a:p>
            <a:r>
              <a:rPr lang="en-US" i="0" baseline="0" dirty="0"/>
              <a:t>As we said earlier, depending on how long you have been implementing the strategy, you may not see changes in your long-term outcomes.  This is where you look at process data and your short-term or intermediate outcomes.  </a:t>
            </a:r>
          </a:p>
          <a:p>
            <a:endParaRPr lang="en-US" i="0" baseline="0" dirty="0"/>
          </a:p>
          <a:p>
            <a:r>
              <a:rPr lang="en-US" i="0" baseline="0" dirty="0"/>
              <a:t>In our example here, you may not have results to know if rate of underage drinking is going down.  Even if you do, you still need to look at process and early outcome data to see if you can attribute some of that decline to compliance checks.  </a:t>
            </a:r>
          </a:p>
          <a:p>
            <a:endParaRPr lang="en-US" i="0" baseline="0" dirty="0"/>
          </a:p>
          <a:p>
            <a:endParaRPr lang="en-US" i="0" dirty="0"/>
          </a:p>
        </p:txBody>
      </p:sp>
      <p:sp>
        <p:nvSpPr>
          <p:cNvPr id="4" name="Slide Number Placeholder 3"/>
          <p:cNvSpPr>
            <a:spLocks noGrp="1"/>
          </p:cNvSpPr>
          <p:nvPr>
            <p:ph type="sldNum" sz="quarter" idx="10"/>
          </p:nvPr>
        </p:nvSpPr>
        <p:spPr/>
        <p:txBody>
          <a:bodyPr/>
          <a:lstStyle/>
          <a:p>
            <a:pPr>
              <a:defRPr/>
            </a:pPr>
            <a:fld id="{02A8287A-4D65-43E5-BDF8-F490A46B030F}"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48608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example of sustainability that includes multiple components (prefer real example) </a:t>
            </a:r>
          </a:p>
          <a:p>
            <a:pPr marL="171450" indent="-171450">
              <a:buFontTx/>
              <a:buChar char="-"/>
            </a:pPr>
            <a:r>
              <a:rPr lang="en-US" dirty="0"/>
              <a:t>Coalition staff trained in curriculum, 1 trained as trainer along with school counselor</a:t>
            </a:r>
          </a:p>
          <a:p>
            <a:pPr marL="171450" indent="-171450">
              <a:buFontTx/>
              <a:buChar char="-"/>
            </a:pPr>
            <a:r>
              <a:rPr lang="en-US" dirty="0"/>
              <a:t>Coalition transitions overdose data tracking to health dept/ambulance company </a:t>
            </a:r>
          </a:p>
        </p:txBody>
      </p:sp>
      <p:sp>
        <p:nvSpPr>
          <p:cNvPr id="4" name="Slide Number Placeholder 3"/>
          <p:cNvSpPr>
            <a:spLocks noGrp="1"/>
          </p:cNvSpPr>
          <p:nvPr>
            <p:ph type="sldNum" sz="quarter" idx="5"/>
          </p:nvPr>
        </p:nvSpPr>
        <p:spPr/>
        <p:txBody>
          <a:bodyPr/>
          <a:lstStyle/>
          <a:p>
            <a:fld id="{48F73C60-877F-3F4D-9B92-2C35666FFDC2}" type="slidenum">
              <a:rPr lang="en-US" smtClean="0"/>
              <a:t>29</a:t>
            </a:fld>
            <a:endParaRPr lang="en-US"/>
          </a:p>
        </p:txBody>
      </p:sp>
    </p:spTree>
    <p:extLst>
      <p:ext uri="{BB962C8B-B14F-4D97-AF65-F5344CB8AC3E}">
        <p14:creationId xmlns:p14="http://schemas.microsoft.com/office/powerpoint/2010/main" val="34466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E57EF3B-9171-437A-AA8D-C7928A666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08CA98E-35A3-4328-B39D-027F9B54C1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Presenter references TTC map and says: “Prevention Technology Transfer Center - Northeast Caribbean is directed by the Center for Prevention Science, Rutgers University and partnering with EDC”</a:t>
            </a:r>
          </a:p>
          <a:p>
            <a:pPr eaLnBrk="1" hangingPunct="1"/>
            <a:endParaRPr lang="en-US" altLang="en-US"/>
          </a:p>
        </p:txBody>
      </p:sp>
      <p:sp>
        <p:nvSpPr>
          <p:cNvPr id="17412" name="Slide Number Placeholder 3">
            <a:extLst>
              <a:ext uri="{FF2B5EF4-FFF2-40B4-BE49-F238E27FC236}">
                <a16:creationId xmlns:a16="http://schemas.microsoft.com/office/drawing/2014/main" id="{2B3B5C4F-1D07-4ED5-A36F-0D4155D68E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defTabSz="457200" eaLnBrk="0" fontAlgn="base" hangingPunct="0">
              <a:spcBef>
                <a:spcPct val="0"/>
              </a:spcBef>
              <a:spcAft>
                <a:spcPct val="0"/>
              </a:spcAft>
              <a:defRPr>
                <a:solidFill>
                  <a:schemeClr val="tx1"/>
                </a:solidFill>
                <a:latin typeface="Calibri" panose="020F0502020204030204" pitchFamily="34" charset="0"/>
              </a:defRPr>
            </a:lvl6pPr>
            <a:lvl7pPr marL="3009900" indent="-231775" defTabSz="457200" eaLnBrk="0" fontAlgn="base" hangingPunct="0">
              <a:spcBef>
                <a:spcPct val="0"/>
              </a:spcBef>
              <a:spcAft>
                <a:spcPct val="0"/>
              </a:spcAft>
              <a:defRPr>
                <a:solidFill>
                  <a:schemeClr val="tx1"/>
                </a:solidFill>
                <a:latin typeface="Calibri" panose="020F0502020204030204" pitchFamily="34" charset="0"/>
              </a:defRPr>
            </a:lvl7pPr>
            <a:lvl8pPr marL="3467100" indent="-231775" defTabSz="457200" eaLnBrk="0" fontAlgn="base" hangingPunct="0">
              <a:spcBef>
                <a:spcPct val="0"/>
              </a:spcBef>
              <a:spcAft>
                <a:spcPct val="0"/>
              </a:spcAft>
              <a:defRPr>
                <a:solidFill>
                  <a:schemeClr val="tx1"/>
                </a:solidFill>
                <a:latin typeface="Calibri" panose="020F0502020204030204" pitchFamily="34" charset="0"/>
              </a:defRPr>
            </a:lvl8pPr>
            <a:lvl9pPr marL="3924300" indent="-231775" defTabSz="457200" eaLnBrk="0" fontAlgn="base" hangingPunct="0">
              <a:spcBef>
                <a:spcPct val="0"/>
              </a:spcBef>
              <a:spcAft>
                <a:spcPct val="0"/>
              </a:spcAft>
              <a:defRPr>
                <a:solidFill>
                  <a:schemeClr val="tx1"/>
                </a:solidFill>
                <a:latin typeface="Calibri" panose="020F0502020204030204" pitchFamily="34" charset="0"/>
              </a:defRPr>
            </a:lvl9pPr>
          </a:lstStyle>
          <a:p>
            <a:fld id="{937ECAEC-B4AE-458D-9236-85B655732484}" type="slidenum">
              <a:rPr lang="en-US" altLang="en-US" smtClean="0">
                <a:solidFill>
                  <a:srgbClr val="000000"/>
                </a:solidFill>
              </a:rPr>
              <a:pPr/>
              <a:t>3</a:t>
            </a:fld>
            <a:endParaRPr lang="en-US" alt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30</a:t>
            </a:fld>
            <a:endParaRPr lang="en-US"/>
          </a:p>
        </p:txBody>
      </p:sp>
    </p:spTree>
    <p:extLst>
      <p:ext uri="{BB962C8B-B14F-4D97-AF65-F5344CB8AC3E}">
        <p14:creationId xmlns:p14="http://schemas.microsoft.com/office/powerpoint/2010/main" val="491281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31</a:t>
            </a:fld>
            <a:endParaRPr lang="en-US"/>
          </a:p>
        </p:txBody>
      </p:sp>
    </p:spTree>
    <p:extLst>
      <p:ext uri="{BB962C8B-B14F-4D97-AF65-F5344CB8AC3E}">
        <p14:creationId xmlns:p14="http://schemas.microsoft.com/office/powerpoint/2010/main" val="1881002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FBD31A6-8C96-490F-AB07-D49BE7CF07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0FFDE59-505C-4754-8E2A-8157D502DC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Impacts of </a:t>
            </a:r>
            <a:r>
              <a:rPr lang="en-US" sz="1200" kern="1200" dirty="0" err="1">
                <a:solidFill>
                  <a:schemeClr val="tx1"/>
                </a:solidFill>
                <a:effectLst/>
                <a:latin typeface="+mn-lt"/>
                <a:ea typeface="+mn-ea"/>
                <a:cs typeface="+mn-cs"/>
              </a:rPr>
              <a:t>covid</a:t>
            </a:r>
            <a:r>
              <a:rPr lang="en-US" sz="1200" kern="1200" dirty="0">
                <a:solidFill>
                  <a:schemeClr val="tx1"/>
                </a:solidFill>
                <a:effectLst/>
                <a:latin typeface="+mn-lt"/>
                <a:ea typeface="+mn-ea"/>
                <a:cs typeface="+mn-cs"/>
              </a:rPr>
              <a:t> on SMP</a:t>
            </a:r>
          </a:p>
          <a:p>
            <a:pPr lvl="1"/>
            <a:r>
              <a:rPr lang="en-US" sz="1200" kern="1200" dirty="0">
                <a:solidFill>
                  <a:schemeClr val="tx1"/>
                </a:solidFill>
                <a:effectLst/>
                <a:latin typeface="+mn-lt"/>
                <a:ea typeface="+mn-ea"/>
                <a:cs typeface="+mn-cs"/>
              </a:rPr>
              <a:t>Remote workers - SMP staff, partners</a:t>
            </a:r>
          </a:p>
          <a:p>
            <a:pPr lvl="1"/>
            <a:r>
              <a:rPr lang="en-US" sz="1200" kern="1200" dirty="0">
                <a:solidFill>
                  <a:schemeClr val="tx1"/>
                </a:solidFill>
                <a:effectLst/>
                <a:latin typeface="+mn-lt"/>
                <a:ea typeface="+mn-ea"/>
                <a:cs typeface="+mn-cs"/>
              </a:rPr>
              <a:t>How prevention efforts operate – limited Access to students/clients (physically closed to CBO, adapt or change programs to offer virtually, increased use of strategies to engage youth (smaller groups, more frequent outreach to youth, increased use of meditation/mindfulness strategies, etc.)</a:t>
            </a:r>
          </a:p>
          <a:p>
            <a:pPr lvl="1"/>
            <a:r>
              <a:rPr lang="en-US" sz="1200" kern="1200" dirty="0">
                <a:solidFill>
                  <a:schemeClr val="tx1"/>
                </a:solidFill>
                <a:effectLst/>
                <a:latin typeface="+mn-lt"/>
                <a:ea typeface="+mn-ea"/>
                <a:cs typeface="+mn-cs"/>
              </a:rPr>
              <a:t>Substance Use landscape – alcohol policy relaxed, reported higher rates of use among specific populations (women, </a:t>
            </a:r>
          </a:p>
          <a:p>
            <a:pPr lvl="1"/>
            <a:r>
              <a:rPr lang="en-US" sz="1200" kern="1200" dirty="0">
                <a:solidFill>
                  <a:schemeClr val="tx1"/>
                </a:solidFill>
                <a:effectLst/>
                <a:latin typeface="+mn-lt"/>
                <a:ea typeface="+mn-ea"/>
                <a:cs typeface="+mn-cs"/>
              </a:rPr>
              <a:t>Partnership changes – identified partners w/stronger population ties, school partners less engaged, partner staff reassignments (contact tracing), agencies reaching out to partner on SMP, </a:t>
            </a:r>
          </a:p>
          <a:p>
            <a:endParaRPr lang="en-US" altLang="en-US" dirty="0"/>
          </a:p>
        </p:txBody>
      </p:sp>
      <p:sp>
        <p:nvSpPr>
          <p:cNvPr id="29700" name="Slide Number Placeholder 3">
            <a:extLst>
              <a:ext uri="{FF2B5EF4-FFF2-40B4-BE49-F238E27FC236}">
                <a16:creationId xmlns:a16="http://schemas.microsoft.com/office/drawing/2014/main" id="{1EA2D93F-4F0A-4937-959E-3C40545421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8E961B2-882F-4C90-8DED-96D25D8AB4FC}" type="slidenum">
              <a:rPr lang="en-US" altLang="en-US" smtClean="0"/>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33</a:t>
            </a:fld>
            <a:endParaRPr lang="en-US"/>
          </a:p>
        </p:txBody>
      </p:sp>
    </p:spTree>
    <p:extLst>
      <p:ext uri="{BB962C8B-B14F-4D97-AF65-F5344CB8AC3E}">
        <p14:creationId xmlns:p14="http://schemas.microsoft.com/office/powerpoint/2010/main" val="1701398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this context can serve as opportunity to help advance sustainability? What strategies will be helpful?</a:t>
            </a:r>
          </a:p>
          <a:p>
            <a:pPr lvl="0"/>
            <a:r>
              <a:rPr lang="en-US" sz="1200" kern="1200" dirty="0">
                <a:solidFill>
                  <a:schemeClr val="tx1"/>
                </a:solidFill>
                <a:effectLst/>
                <a:latin typeface="+mn-lt"/>
                <a:ea typeface="+mn-ea"/>
                <a:cs typeface="+mn-cs"/>
              </a:rPr>
              <a:t>Changing Context results in: reframing prevention efforts, Changing landscape for how implement interventions, How maximize resources – time, effort, meetings, etc.</a:t>
            </a:r>
          </a:p>
          <a:p>
            <a:pPr lvl="0"/>
            <a:r>
              <a:rPr lang="en-US" sz="1200" kern="1200" dirty="0">
                <a:solidFill>
                  <a:schemeClr val="tx1"/>
                </a:solidFill>
                <a:effectLst/>
                <a:latin typeface="+mn-lt"/>
                <a:ea typeface="+mn-ea"/>
                <a:cs typeface="+mn-cs"/>
              </a:rPr>
              <a:t>These become opportunity to assess processes to sustain, engage partners, focus on building partner/coalition capacity, and review available and required resources</a:t>
            </a:r>
          </a:p>
          <a:p>
            <a:pPr marL="457200" indent="-457200">
              <a:lnSpc>
                <a:spcPct val="100000"/>
              </a:lnSpc>
              <a:spcBef>
                <a:spcPts val="0"/>
              </a:spcBef>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We’re all in the same storm in different boats, figuring out how to implement and sustain efforts</a:t>
            </a:r>
          </a:p>
          <a:p>
            <a:pPr marL="457200" indent="-457200">
              <a:lnSpc>
                <a:spcPct val="100000"/>
              </a:lnSpc>
              <a:spcBef>
                <a:spcPts val="0"/>
              </a:spcBef>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Our stakeholders and the public may be more aware of </a:t>
            </a:r>
            <a:r>
              <a:rPr lang="en-US" sz="1200" dirty="0" err="1">
                <a:latin typeface="Arial" panose="020B0604020202020204" pitchFamily="34" charset="0"/>
                <a:cs typeface="Arial" panose="020B0604020202020204" pitchFamily="34" charset="0"/>
              </a:rPr>
              <a:t>Covid</a:t>
            </a:r>
            <a:r>
              <a:rPr lang="en-US" sz="1200" dirty="0">
                <a:latin typeface="Arial" panose="020B0604020202020204" pitchFamily="34" charset="0"/>
                <a:cs typeface="Arial" panose="020B0604020202020204" pitchFamily="34" charset="0"/>
              </a:rPr>
              <a:t>-related substance misuse and other behavioral health issues</a:t>
            </a:r>
          </a:p>
          <a:p>
            <a:pPr marL="457200" indent="-457200">
              <a:lnSpc>
                <a:spcPct val="100000"/>
              </a:lnSpc>
              <a:spcBef>
                <a:spcPts val="0"/>
              </a:spcBef>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Partners may have a greater appreciation for the need to maximize resources </a:t>
            </a:r>
          </a:p>
          <a:p>
            <a:pPr marL="457200" indent="-457200">
              <a:lnSpc>
                <a:spcPct val="100000"/>
              </a:lnSpc>
              <a:spcBef>
                <a:spcPts val="0"/>
              </a:spcBef>
              <a:spcAft>
                <a:spcPts val="1200"/>
              </a:spcAft>
              <a:buFont typeface="Arial" panose="020B0604020202020204" pitchFamily="34" charset="0"/>
              <a:buChar char="•"/>
            </a:pPr>
            <a:r>
              <a:rPr lang="en-US" sz="1200" dirty="0">
                <a:latin typeface="Arial" panose="020B0604020202020204" pitchFamily="34" charset="0"/>
                <a:cs typeface="Arial" panose="020B0604020202020204" pitchFamily="34" charset="0"/>
              </a:rPr>
              <a:t>Practitioners have had to gain greater comfort using virtual platforms to communicate about and conduct our work, and in adapting our efforts to meet the moment</a:t>
            </a:r>
          </a:p>
          <a:p>
            <a:pPr marL="457200" indent="-457200">
              <a:lnSpc>
                <a:spcPct val="100000"/>
              </a:lnSpc>
              <a:spcBef>
                <a:spcPts val="0"/>
              </a:spcBef>
              <a:spcAft>
                <a:spcPts val="1200"/>
              </a:spcAft>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8F73C60-877F-3F4D-9B92-2C35666FFDC2}" type="slidenum">
              <a:rPr lang="en-US" smtClean="0"/>
              <a:t>34</a:t>
            </a:fld>
            <a:endParaRPr lang="en-US"/>
          </a:p>
        </p:txBody>
      </p:sp>
    </p:spTree>
    <p:extLst>
      <p:ext uri="{BB962C8B-B14F-4D97-AF65-F5344CB8AC3E}">
        <p14:creationId xmlns:p14="http://schemas.microsoft.com/office/powerpoint/2010/main" val="2745970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Preparatory – capacity building, educating decision</a:t>
            </a:r>
            <a:r>
              <a:rPr lang="en-US" baseline="0" dirty="0"/>
              <a:t> makers, long term, and future oriented, laying the groundwork</a:t>
            </a:r>
          </a:p>
          <a:p>
            <a:endParaRPr lang="en-US" baseline="0" dirty="0"/>
          </a:p>
          <a:p>
            <a:r>
              <a:rPr lang="en-US" baseline="0" dirty="0"/>
              <a:t>Reactive – short term, responding to changes, focus on scaling back existing services, and survival oriented</a:t>
            </a:r>
          </a:p>
          <a:p>
            <a:endParaRPr lang="en-US" baseline="0" dirty="0"/>
          </a:p>
        </p:txBody>
      </p:sp>
      <p:sp>
        <p:nvSpPr>
          <p:cNvPr id="4" name="Slide Number Placeholder 3"/>
          <p:cNvSpPr>
            <a:spLocks noGrp="1"/>
          </p:cNvSpPr>
          <p:nvPr>
            <p:ph type="sldNum" sz="quarter" idx="10"/>
          </p:nvPr>
        </p:nvSpPr>
        <p:spPr/>
        <p:txBody>
          <a:bodyPr/>
          <a:lstStyle/>
          <a:p>
            <a:fld id="{48F73C60-877F-3F4D-9B92-2C35666FFDC2}" type="slidenum">
              <a:rPr lang="en-US" smtClean="0"/>
              <a:t>35</a:t>
            </a:fld>
            <a:endParaRPr lang="en-US"/>
          </a:p>
        </p:txBody>
      </p:sp>
    </p:spTree>
    <p:extLst>
      <p:ext uri="{BB962C8B-B14F-4D97-AF65-F5344CB8AC3E}">
        <p14:creationId xmlns:p14="http://schemas.microsoft.com/office/powerpoint/2010/main" val="1194119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are many, many possible formats for logic models. This is the format we’ve been using….</a:t>
            </a:r>
          </a:p>
          <a:p>
            <a:r>
              <a:rPr lang="en-US" altLang="en-US"/>
              <a:t>And also just to make sure we’re all on the same page before moving forward…  Here’s an example of the logic model we used during this series.</a:t>
            </a:r>
          </a:p>
          <a:p>
            <a:endParaRPr lang="en-US" altLang="en-US"/>
          </a:p>
          <a:p>
            <a:r>
              <a:rPr lang="en-US" altLang="en-US"/>
              <a:t>You’ll see it has the standard 3 different parts.</a:t>
            </a:r>
          </a:p>
          <a:p>
            <a:r>
              <a:rPr lang="en-US" altLang="en-US">
                <a:latin typeface="Helvetica" panose="020B0604020202020204" pitchFamily="34" charset="0"/>
                <a:cs typeface="Helvetica" panose="020B0604020202020204" pitchFamily="34" charset="0"/>
              </a:rPr>
              <a:t>And now that you know more about evaluation, you may want to link up with other state, county, or community prevention providers to develop a more comprehensive logic model.  Here’s why and how…</a:t>
            </a:r>
          </a:p>
          <a:p>
            <a:endParaRPr lang="en-US" alt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ACDC31-2276-42A3-A4B4-61D3D7B2F2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212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730250" y="1169988"/>
            <a:ext cx="5616575" cy="31607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Shape 345"/>
          <p:cNvSpPr txBox="1">
            <a:spLocks noGrp="1"/>
          </p:cNvSpPr>
          <p:nvPr>
            <p:ph type="body" idx="1"/>
          </p:nvPr>
        </p:nvSpPr>
        <p:spPr>
          <a:xfrm>
            <a:off x="707708" y="4447461"/>
            <a:ext cx="5661660" cy="4213384"/>
          </a:xfrm>
          <a:prstGeom prst="rect">
            <a:avLst/>
          </a:prstGeom>
          <a:noFill/>
          <a:ln>
            <a:noFill/>
          </a:ln>
        </p:spPr>
        <p:txBody>
          <a:bodyPr spcFirstLastPara="1" wrap="square" lIns="93921" tIns="46948" rIns="93921" bIns="46948" anchor="t" anchorCtr="0">
            <a:noAutofit/>
          </a:bodyPr>
          <a:lstStyle/>
          <a:p>
            <a:pPr>
              <a:buClr>
                <a:schemeClr val="dk1"/>
              </a:buClr>
              <a:buSzPts val="1200"/>
            </a:pPr>
            <a:endParaRPr dirty="0"/>
          </a:p>
        </p:txBody>
      </p:sp>
      <p:sp>
        <p:nvSpPr>
          <p:cNvPr id="346" name="Shape 346"/>
          <p:cNvSpPr txBox="1">
            <a:spLocks noGrp="1"/>
          </p:cNvSpPr>
          <p:nvPr>
            <p:ph type="sldNum" idx="12"/>
          </p:nvPr>
        </p:nvSpPr>
        <p:spPr>
          <a:xfrm>
            <a:off x="4008705" y="8893296"/>
            <a:ext cx="3066733" cy="468154"/>
          </a:xfrm>
          <a:prstGeom prst="rect">
            <a:avLst/>
          </a:prstGeom>
          <a:noFill/>
          <a:ln>
            <a:noFill/>
          </a:ln>
        </p:spPr>
        <p:txBody>
          <a:bodyPr spcFirstLastPara="1" wrap="square" lIns="93921" tIns="46948" rIns="93921" bIns="46948" anchor="b" anchorCtr="0">
            <a:noAutofit/>
          </a:bodyPr>
          <a:lstStyle/>
          <a:p>
            <a:fld id="{00000000-1234-1234-1234-123412341234}" type="slidenum">
              <a:rPr lang="en-US">
                <a:solidFill>
                  <a:schemeClr val="dk1"/>
                </a:solidFill>
                <a:latin typeface="Calibri"/>
                <a:ea typeface="Calibri"/>
                <a:cs typeface="Calibri"/>
                <a:sym typeface="Calibri"/>
              </a:rPr>
              <a:pPr/>
              <a:t>38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7382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Sustainability &amp; Partnership </a:t>
            </a:r>
          </a:p>
          <a:p>
            <a:pPr lvl="0"/>
            <a:r>
              <a:rPr lang="en-US" sz="1200" kern="1200" dirty="0">
                <a:solidFill>
                  <a:schemeClr val="tx1"/>
                </a:solidFill>
                <a:effectLst/>
                <a:latin typeface="+mn-lt"/>
                <a:ea typeface="+mn-ea"/>
                <a:cs typeface="+mn-cs"/>
              </a:rPr>
              <a:t>Role of partnerships in sustaining prevention   - identify potential roles: </a:t>
            </a:r>
          </a:p>
          <a:p>
            <a:pPr lvl="1"/>
            <a:r>
              <a:rPr lang="en-US" sz="1200" kern="1200" dirty="0">
                <a:solidFill>
                  <a:schemeClr val="tx1"/>
                </a:solidFill>
                <a:effectLst/>
                <a:latin typeface="+mn-lt"/>
                <a:ea typeface="+mn-ea"/>
                <a:cs typeface="+mn-cs"/>
              </a:rPr>
              <a:t>are there parts of intervention/program activities that partners are leading/or can lead? (data collection, data analysis, evaluation, communications messaging via social media, training, etc.), </a:t>
            </a: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Sustainability &amp; Resources (stone soup story – everyone brings what have &amp; contributes to prevention efforts)</a:t>
            </a:r>
          </a:p>
          <a:p>
            <a:pPr lvl="0"/>
            <a:r>
              <a:rPr lang="en-US" sz="1200" kern="1200" dirty="0">
                <a:solidFill>
                  <a:schemeClr val="tx1"/>
                </a:solidFill>
                <a:effectLst/>
                <a:latin typeface="+mn-lt"/>
                <a:ea typeface="+mn-ea"/>
                <a:cs typeface="+mn-cs"/>
              </a:rPr>
              <a:t>Review resources each partner brings (not all resources are financial. Access to leaders or volunteers, info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also valuable.) </a:t>
            </a:r>
          </a:p>
          <a:p>
            <a:pPr lvl="0"/>
            <a:r>
              <a:rPr lang="en-US" sz="1200" kern="1200" dirty="0">
                <a:solidFill>
                  <a:schemeClr val="tx1"/>
                </a:solidFill>
                <a:effectLst/>
                <a:latin typeface="+mn-lt"/>
                <a:ea typeface="+mn-ea"/>
                <a:cs typeface="+mn-cs"/>
              </a:rPr>
              <a:t>Funding – assess program costs – what required? What’s one-time or ongoing? (booklets, training, recreational activities/incentives for participants, etc.)</a:t>
            </a:r>
          </a:p>
          <a:p>
            <a:pPr lvl="0"/>
            <a:r>
              <a:rPr lang="en-US" sz="1200" kern="1200" dirty="0">
                <a:solidFill>
                  <a:schemeClr val="tx1"/>
                </a:solidFill>
                <a:effectLst/>
                <a:latin typeface="+mn-lt"/>
                <a:ea typeface="+mn-ea"/>
                <a:cs typeface="+mn-cs"/>
              </a:rPr>
              <a:t>Explore variety of ways to fund these costs – fundraise, solicit donations, share costs across partners </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NEED FLUSH OUT MORE EXAMPLES HERE</a:t>
            </a:r>
          </a:p>
          <a:p>
            <a:r>
              <a:rPr lang="en-US" dirty="0"/>
              <a:t>Include equity principles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What is the level of tangible community support? Are external partners supporting this strategy? Are you getting what you need from the broader community?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It’s important for us to assess community support for particular strategies, but as we mentioned earlier, we need to be discerning about this criteria as well. Should something be sustained just because it’s popular?  I think we’d all agree that shouldn’t be the only criteria.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Although it’s not the only criteria to consider, you do need to assess whether the strategy is a good fit for the community.  If there is not strong evidence of tangible community support, you may want to think about the cultural appropriateness of the strategy. </a:t>
            </a:r>
          </a:p>
          <a:p>
            <a:endParaRPr lang="en-US" dirty="0"/>
          </a:p>
        </p:txBody>
      </p:sp>
      <p:sp>
        <p:nvSpPr>
          <p:cNvPr id="4" name="Slide Number Placeholder 3"/>
          <p:cNvSpPr>
            <a:spLocks noGrp="1"/>
          </p:cNvSpPr>
          <p:nvPr>
            <p:ph type="sldNum" sz="quarter" idx="10"/>
          </p:nvPr>
        </p:nvSpPr>
        <p:spPr/>
        <p:txBody>
          <a:bodyPr/>
          <a:lstStyle/>
          <a:p>
            <a:fld id="{48F73C60-877F-3F4D-9B92-2C35666FFDC2}" type="slidenum">
              <a:rPr lang="en-US" smtClean="0"/>
              <a:t>39</a:t>
            </a:fld>
            <a:endParaRPr lang="en-US"/>
          </a:p>
        </p:txBody>
      </p:sp>
    </p:spTree>
    <p:extLst>
      <p:ext uri="{BB962C8B-B14F-4D97-AF65-F5344CB8AC3E}">
        <p14:creationId xmlns:p14="http://schemas.microsoft.com/office/powerpoint/2010/main" val="2596875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An</a:t>
            </a:r>
            <a:r>
              <a:rPr lang="en-US" baseline="0" dirty="0"/>
              <a:t> important point to drive home, is that sustainability is more than just about money, securing new funding, writing for grants, etc. </a:t>
            </a:r>
          </a:p>
          <a:p>
            <a:endParaRPr lang="en-US" baseline="0" dirty="0"/>
          </a:p>
          <a:p>
            <a:r>
              <a:rPr lang="en-US" baseline="0" dirty="0"/>
              <a:t>This is called the PEARS model, (and not just an excuse to put a bunch of delicious pears on the screen ;) ! ) It’s an acronym where each letter stands for a particular sustainability approach. </a:t>
            </a:r>
          </a:p>
          <a:p>
            <a:endParaRPr lang="en-US" baseline="0" dirty="0"/>
          </a:p>
          <a:p>
            <a:r>
              <a:rPr lang="en-US" baseline="0" dirty="0"/>
              <a:t>P = Pass Off the initiative to another organization or create a policy that institutionalizes the initiative as something that happens regularly and is reinforced by organizational mandates</a:t>
            </a:r>
          </a:p>
          <a:p>
            <a:endParaRPr lang="en-US" baseline="0" dirty="0"/>
          </a:p>
          <a:p>
            <a:r>
              <a:rPr lang="en-US" baseline="0" dirty="0"/>
              <a:t>E = Earn money from the initiative, for example, charging a small fee to attend an event hosted by the organization </a:t>
            </a:r>
          </a:p>
          <a:p>
            <a:endParaRPr lang="en-US" baseline="0" dirty="0"/>
          </a:p>
          <a:p>
            <a:r>
              <a:rPr lang="en-US" baseline="0" dirty="0"/>
              <a:t>A = Ask, this represents traditional fundraising, grant writing, donation appeals, etc. </a:t>
            </a:r>
          </a:p>
          <a:p>
            <a:endParaRPr lang="en-US" baseline="0" dirty="0"/>
          </a:p>
          <a:p>
            <a:r>
              <a:rPr lang="en-US" baseline="0" dirty="0"/>
              <a:t>R = Reconfigure, the initiative is changed in such a way that facilitates sustaining it. Maybe the organization hosts an annual award ceremony for community partners and typically provides dinner at the event. This could reconfigured to a potluck style event, so everyone contributes. </a:t>
            </a:r>
          </a:p>
          <a:p>
            <a:endParaRPr lang="en-US" baseline="0" dirty="0"/>
          </a:p>
          <a:p>
            <a:r>
              <a:rPr lang="en-US" baseline="0" dirty="0"/>
              <a:t>S = Share the initiative with another organization, maybe your agency funds a youth survey within the community, maybe then you could work with the local PTA so that they fund the survey costs every other year, and your organization funds it in intervening years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https://commons.wikimedia.org/wiki/File:Eight_varieties_of_pears.jpg</a:t>
            </a:r>
          </a:p>
        </p:txBody>
      </p:sp>
      <p:sp>
        <p:nvSpPr>
          <p:cNvPr id="4" name="Slide Number Placeholder 3"/>
          <p:cNvSpPr>
            <a:spLocks noGrp="1"/>
          </p:cNvSpPr>
          <p:nvPr>
            <p:ph type="sldNum" sz="quarter" idx="10"/>
          </p:nvPr>
        </p:nvSpPr>
        <p:spPr/>
        <p:txBody>
          <a:bodyPr/>
          <a:lstStyle/>
          <a:p>
            <a:fld id="{10ACC799-D066-9240-8E33-D896C365C428}" type="slidenum">
              <a:rPr lang="en-US" smtClean="0"/>
              <a:t>40</a:t>
            </a:fld>
            <a:endParaRPr lang="en-US" dirty="0"/>
          </a:p>
        </p:txBody>
      </p:sp>
    </p:spTree>
    <p:extLst>
      <p:ext uri="{BB962C8B-B14F-4D97-AF65-F5344CB8AC3E}">
        <p14:creationId xmlns:p14="http://schemas.microsoft.com/office/powerpoint/2010/main" val="46963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4</a:t>
            </a:fld>
            <a:endParaRPr lang="en-US" dirty="0"/>
          </a:p>
        </p:txBody>
      </p:sp>
    </p:spTree>
    <p:extLst>
      <p:ext uri="{BB962C8B-B14F-4D97-AF65-F5344CB8AC3E}">
        <p14:creationId xmlns:p14="http://schemas.microsoft.com/office/powerpoint/2010/main" val="2613696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t>
            </a:r>
            <a:r>
              <a:rPr lang="en-US" dirty="0" err="1"/>
              <a:t>bulid</a:t>
            </a:r>
            <a:r>
              <a:rPr lang="en-US" dirty="0"/>
              <a:t> an equity focus in, we have better outcomes</a:t>
            </a:r>
          </a:p>
          <a:p>
            <a:r>
              <a:rPr lang="en-US" dirty="0"/>
              <a:t>Positive outcomes are easier to sustain and what we should be sustaining</a:t>
            </a:r>
            <a:endParaRPr lang="en-US" sz="1200" dirty="0">
              <a:solidFill>
                <a:schemeClr val="bg1"/>
              </a:solidFill>
              <a:latin typeface="Arial" panose="020B0604020202020204" pitchFamily="34" charset="0"/>
              <a:cs typeface="Arial" panose="020B0604020202020204" pitchFamily="34" charset="0"/>
            </a:endParaRPr>
          </a:p>
          <a:p>
            <a:pPr>
              <a:spcAft>
                <a:spcPts val="1000"/>
              </a:spcAft>
            </a:pPr>
            <a:endParaRPr lang="en-US" sz="1200" dirty="0">
              <a:solidFill>
                <a:schemeClr val="bg1"/>
              </a:solidFill>
              <a:latin typeface="Arial" panose="020B0604020202020204" pitchFamily="34" charset="0"/>
              <a:cs typeface="Arial" panose="020B0604020202020204" pitchFamily="34" charset="0"/>
            </a:endParaRPr>
          </a:p>
          <a:p>
            <a:pPr>
              <a:spcAft>
                <a:spcPts val="1000"/>
              </a:spcAft>
            </a:pPr>
            <a:r>
              <a:rPr lang="en-US" sz="1200" dirty="0">
                <a:solidFill>
                  <a:schemeClr val="bg1"/>
                </a:solidFill>
                <a:latin typeface="Arial" panose="020B0604020202020204" pitchFamily="34" charset="0"/>
                <a:cs typeface="Arial" panose="020B0604020202020204" pitchFamily="34" charset="0"/>
              </a:rPr>
              <a:t>Examples:</a:t>
            </a:r>
          </a:p>
          <a:p>
            <a:pPr>
              <a:spcAft>
                <a:spcPts val="1000"/>
              </a:spcAft>
            </a:pPr>
            <a:endParaRPr lang="en-US" sz="1200" dirty="0">
              <a:solidFill>
                <a:schemeClr val="bg1"/>
              </a:solidFill>
              <a:latin typeface="Arial" panose="020B0604020202020204" pitchFamily="34" charset="0"/>
              <a:cs typeface="Arial" panose="020B0604020202020204" pitchFamily="34" charset="0"/>
            </a:endParaRPr>
          </a:p>
          <a:p>
            <a:pPr>
              <a:spcAft>
                <a:spcPts val="1000"/>
              </a:spcAft>
            </a:pPr>
            <a:r>
              <a:rPr lang="en-US" sz="1200" dirty="0">
                <a:solidFill>
                  <a:schemeClr val="bg1"/>
                </a:solidFill>
                <a:latin typeface="Arial" panose="020B0604020202020204" pitchFamily="34" charset="0"/>
                <a:cs typeface="Arial" panose="020B0604020202020204" pitchFamily="34" charset="0"/>
              </a:rPr>
              <a:t>Organizations that give diverse voices equal airtime are nearly twice as likely as others to unleash value-driving insights and their employees are 3.5 times more likely to contribute their full innovative potential.</a:t>
            </a:r>
          </a:p>
          <a:p>
            <a:pPr>
              <a:spcAft>
                <a:spcPts val="1000"/>
              </a:spcAft>
            </a:pPr>
            <a:r>
              <a:rPr lang="en-US" sz="1200" dirty="0">
                <a:solidFill>
                  <a:schemeClr val="bg1"/>
                </a:solidFill>
                <a:latin typeface="Arial" panose="020B0604020202020204" pitchFamily="34" charset="0"/>
                <a:cs typeface="Arial" panose="020B0604020202020204" pitchFamily="34" charset="0"/>
              </a:rPr>
              <a:t>Firms with inclusive cultures are </a:t>
            </a:r>
            <a:r>
              <a:rPr lang="en-US" sz="1200" b="1" dirty="0">
                <a:solidFill>
                  <a:schemeClr val="bg1"/>
                </a:solidFill>
                <a:latin typeface="Arial" panose="020B0604020202020204" pitchFamily="34" charset="0"/>
                <a:cs typeface="Arial" panose="020B0604020202020204" pitchFamily="34" charset="0"/>
              </a:rPr>
              <a:t>45% more likely to report a growth in market share</a:t>
            </a:r>
            <a:r>
              <a:rPr lang="en-US" sz="1200" dirty="0">
                <a:solidFill>
                  <a:schemeClr val="bg1"/>
                </a:solidFill>
                <a:latin typeface="Arial" panose="020B0604020202020204" pitchFamily="34" charset="0"/>
                <a:cs typeface="Arial" panose="020B0604020202020204" pitchFamily="34" charset="0"/>
              </a:rPr>
              <a:t> over the previous year and </a:t>
            </a:r>
            <a:r>
              <a:rPr lang="en-US" sz="1200" b="1" dirty="0">
                <a:solidFill>
                  <a:schemeClr val="bg1"/>
                </a:solidFill>
                <a:latin typeface="Arial" panose="020B0604020202020204" pitchFamily="34" charset="0"/>
                <a:cs typeface="Arial" panose="020B0604020202020204" pitchFamily="34" charset="0"/>
              </a:rPr>
              <a:t>70% more likely to capture a new market</a:t>
            </a:r>
            <a:r>
              <a:rPr lang="en-US" sz="1200" dirty="0">
                <a:solidFill>
                  <a:schemeClr val="bg1"/>
                </a:solidFill>
                <a:latin typeface="Arial" panose="020B0604020202020204" pitchFamily="34" charset="0"/>
                <a:cs typeface="Arial" panose="020B0604020202020204" pitchFamily="34" charset="0"/>
              </a:rPr>
              <a:t>.</a:t>
            </a:r>
          </a:p>
          <a:p>
            <a:pPr>
              <a:spcAft>
                <a:spcPts val="1000"/>
              </a:spcAft>
            </a:pPr>
            <a:endParaRPr lang="en-US" sz="1200" dirty="0">
              <a:solidFill>
                <a:schemeClr val="bg1"/>
              </a:solidFill>
              <a:latin typeface="Arial" panose="020B0604020202020204" pitchFamily="34" charset="0"/>
              <a:cs typeface="Arial" panose="020B0604020202020204" pitchFamily="34" charset="0"/>
            </a:endParaRPr>
          </a:p>
          <a:p>
            <a:r>
              <a:rPr lang="en-US" dirty="0"/>
              <a:t>Here are more stats, CLICK: Companies that are in the top quartile for racial/ethnic diversity are 35% more likely to have financial returns above their national industry medians.</a:t>
            </a:r>
          </a:p>
          <a:p>
            <a:endParaRPr lang="en-US" dirty="0"/>
          </a:p>
          <a:p>
            <a:r>
              <a:rPr lang="en-US" dirty="0"/>
              <a:t>CLICK: Companies in the top quartile for gender diversity are 15% more likely to have financial returns above the national medians for their industry. </a:t>
            </a:r>
          </a:p>
          <a:p>
            <a:endParaRPr lang="en-US" dirty="0"/>
          </a:p>
          <a:p>
            <a:r>
              <a:rPr lang="en-US" dirty="0"/>
              <a:t>CLICK: Credit Suisse LGBT 270 index has outperformed the MSCI All Country World Index, which is a stock index designed to track broad global equity-market performance, by an excess of 3% per annum over the past 6 years with an average return of 6.4% each year.</a:t>
            </a:r>
          </a:p>
          <a:p>
            <a:pPr>
              <a:spcAft>
                <a:spcPts val="1000"/>
              </a:spcAft>
            </a:pPr>
            <a:endParaRPr lang="en-US" sz="12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8F73C60-877F-3F4D-9B92-2C35666FFDC2}" type="slidenum">
              <a:rPr lang="en-US" smtClean="0"/>
              <a:t>41</a:t>
            </a:fld>
            <a:endParaRPr lang="en-US"/>
          </a:p>
        </p:txBody>
      </p:sp>
    </p:spTree>
    <p:extLst>
      <p:ext uri="{BB962C8B-B14F-4D97-AF65-F5344CB8AC3E}">
        <p14:creationId xmlns:p14="http://schemas.microsoft.com/office/powerpoint/2010/main" val="1281320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a:latin typeface="Arial" panose="020B0604020202020204" pitchFamily="34" charset="0"/>
                <a:cs typeface="Arial" panose="020B0604020202020204" pitchFamily="34" charset="0"/>
              </a:rPr>
              <a:t>Learn about the population community you are interested in engaging </a:t>
            </a:r>
          </a:p>
          <a:p>
            <a:pPr lvl="1"/>
            <a:r>
              <a:rPr lang="en-US" altLang="en-US" sz="1100">
                <a:latin typeface="Arial" panose="020B0604020202020204" pitchFamily="34" charset="0"/>
                <a:cs typeface="Arial" panose="020B0604020202020204" pitchFamily="34" charset="0"/>
              </a:rPr>
              <a:t>History, culture and values</a:t>
            </a:r>
          </a:p>
          <a:p>
            <a:pPr lvl="1"/>
            <a:r>
              <a:rPr lang="en-US" altLang="en-US" sz="1100">
                <a:latin typeface="Arial" panose="020B0604020202020204" pitchFamily="34" charset="0"/>
                <a:cs typeface="Arial" panose="020B0604020202020204" pitchFamily="34" charset="0"/>
              </a:rPr>
              <a:t>Organizations and community infrastructure </a:t>
            </a:r>
          </a:p>
          <a:p>
            <a:pPr lvl="1"/>
            <a:r>
              <a:rPr lang="en-US" altLang="en-US" sz="1100">
                <a:latin typeface="Arial" panose="020B0604020202020204" pitchFamily="34" charset="0"/>
                <a:cs typeface="Arial" panose="020B0604020202020204" pitchFamily="34" charset="0"/>
              </a:rPr>
              <a:t>Interests and passions</a:t>
            </a:r>
          </a:p>
          <a:p>
            <a:pPr lvl="1"/>
            <a:r>
              <a:rPr lang="en-US" altLang="en-US" sz="1100">
                <a:latin typeface="Arial" panose="020B0604020202020204" pitchFamily="34" charset="0"/>
                <a:cs typeface="Arial" panose="020B0604020202020204" pitchFamily="34" charset="0"/>
              </a:rPr>
              <a:t>Past experience with the topic</a:t>
            </a:r>
          </a:p>
          <a:p>
            <a:endParaRPr lang="en-US" altLang="en-US" sz="1100">
              <a:latin typeface="Arial" panose="020B0604020202020204" pitchFamily="34" charset="0"/>
              <a:cs typeface="Arial" panose="020B0604020202020204" pitchFamily="34" charset="0"/>
            </a:endParaRPr>
          </a:p>
          <a:p>
            <a:r>
              <a:rPr lang="en-US" altLang="en-US" sz="1100"/>
              <a:t>Not operate in transactional – tit for tat manner. People can detect this. how make others feel comfortable? Lead? Help network between partners?</a:t>
            </a:r>
          </a:p>
          <a:p>
            <a:endParaRPr lang="en-US" altLang="en-US" sz="1100">
              <a:latin typeface="Arial" panose="020B0604020202020204" pitchFamily="34" charset="0"/>
              <a:cs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FB306C6-7F6A-4724-8A32-79259C0CAB8D}" type="slidenum">
              <a:rPr lang="en-US" altLang="en-US"/>
              <a:pPr/>
              <a:t>42</a:t>
            </a:fld>
            <a:endParaRPr lang="en-US" altLang="en-US"/>
          </a:p>
        </p:txBody>
      </p:sp>
    </p:spTree>
    <p:extLst>
      <p:ext uri="{BB962C8B-B14F-4D97-AF65-F5344CB8AC3E}">
        <p14:creationId xmlns:p14="http://schemas.microsoft.com/office/powerpoint/2010/main" val="2231470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r>
              <a:rPr lang="en-US" dirty="0">
                <a:latin typeface="Arial" panose="020B0604020202020204" pitchFamily="34" charset="0"/>
                <a:cs typeface="Arial" panose="020B0604020202020204" pitchFamily="34" charset="0"/>
              </a:rPr>
              <a:t>Goal – recognize we often do this. shift to developing plan that consistently covers all of these practices</a:t>
            </a: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43</a:t>
            </a:fld>
            <a:endParaRPr lang="en-US"/>
          </a:p>
        </p:txBody>
      </p:sp>
    </p:spTree>
    <p:extLst>
      <p:ext uri="{BB962C8B-B14F-4D97-AF65-F5344CB8AC3E}">
        <p14:creationId xmlns:p14="http://schemas.microsoft.com/office/powerpoint/2010/main" val="648103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44</a:t>
            </a:fld>
            <a:endParaRPr lang="en-US"/>
          </a:p>
        </p:txBody>
      </p:sp>
    </p:spTree>
    <p:extLst>
      <p:ext uri="{BB962C8B-B14F-4D97-AF65-F5344CB8AC3E}">
        <p14:creationId xmlns:p14="http://schemas.microsoft.com/office/powerpoint/2010/main" val="4157142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481A573-C6C6-4EF6-8F4F-CE8BB660CAFB}"/>
              </a:ext>
            </a:extLst>
          </p:cNvPr>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7997A70-55DE-4392-B6F8-4E473854CF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6980" name="Slide Number Placeholder 3">
            <a:extLst>
              <a:ext uri="{FF2B5EF4-FFF2-40B4-BE49-F238E27FC236}">
                <a16:creationId xmlns:a16="http://schemas.microsoft.com/office/drawing/2014/main" id="{88AAF837-C006-41CB-BC89-2687988F1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F6EB6CB-EB8D-4299-8E94-EAD9300799DD}" type="slidenum">
              <a:rPr lang="en-US" altLang="en-US" smtClean="0"/>
              <a:pPr/>
              <a:t>45</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63233" indent="-293551">
              <a:defRPr>
                <a:solidFill>
                  <a:schemeClr val="tx1"/>
                </a:solidFill>
                <a:latin typeface="Calibri" charset="0"/>
              </a:defRPr>
            </a:lvl2pPr>
            <a:lvl3pPr marL="1174204" indent="-234841">
              <a:defRPr>
                <a:solidFill>
                  <a:schemeClr val="tx1"/>
                </a:solidFill>
                <a:latin typeface="Calibri" charset="0"/>
              </a:defRPr>
            </a:lvl3pPr>
            <a:lvl4pPr marL="1643885" indent="-234841">
              <a:defRPr>
                <a:solidFill>
                  <a:schemeClr val="tx1"/>
                </a:solidFill>
                <a:latin typeface="Calibri" charset="0"/>
              </a:defRPr>
            </a:lvl4pPr>
            <a:lvl5pPr marL="2113567" indent="-234841">
              <a:defRPr>
                <a:solidFill>
                  <a:schemeClr val="tx1"/>
                </a:solidFill>
                <a:latin typeface="Calibri" charset="0"/>
              </a:defRPr>
            </a:lvl5pPr>
            <a:lvl6pPr marL="2583249" indent="-234841" defTabSz="469682" eaLnBrk="0" fontAlgn="base" hangingPunct="0">
              <a:spcBef>
                <a:spcPct val="0"/>
              </a:spcBef>
              <a:spcAft>
                <a:spcPct val="0"/>
              </a:spcAft>
              <a:defRPr>
                <a:solidFill>
                  <a:schemeClr val="tx1"/>
                </a:solidFill>
                <a:latin typeface="Calibri" charset="0"/>
              </a:defRPr>
            </a:lvl6pPr>
            <a:lvl7pPr marL="3052930" indent="-234841" defTabSz="469682" eaLnBrk="0" fontAlgn="base" hangingPunct="0">
              <a:spcBef>
                <a:spcPct val="0"/>
              </a:spcBef>
              <a:spcAft>
                <a:spcPct val="0"/>
              </a:spcAft>
              <a:defRPr>
                <a:solidFill>
                  <a:schemeClr val="tx1"/>
                </a:solidFill>
                <a:latin typeface="Calibri" charset="0"/>
              </a:defRPr>
            </a:lvl7pPr>
            <a:lvl8pPr marL="3522612" indent="-234841" defTabSz="469682" eaLnBrk="0" fontAlgn="base" hangingPunct="0">
              <a:spcBef>
                <a:spcPct val="0"/>
              </a:spcBef>
              <a:spcAft>
                <a:spcPct val="0"/>
              </a:spcAft>
              <a:defRPr>
                <a:solidFill>
                  <a:schemeClr val="tx1"/>
                </a:solidFill>
                <a:latin typeface="Calibri" charset="0"/>
              </a:defRPr>
            </a:lvl8pPr>
            <a:lvl9pPr marL="3992293" indent="-234841" defTabSz="469682"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F4D86911-02BD-D34E-A7ED-8AADFD1C6F9C}" type="slidenum">
              <a:rPr lang="en-US" altLang="en-US">
                <a:ea typeface="ＭＳ Ｐゴシック" charset="-128"/>
              </a:rPr>
              <a:pPr fontAlgn="base">
                <a:spcBef>
                  <a:spcPct val="0"/>
                </a:spcBef>
                <a:spcAft>
                  <a:spcPct val="0"/>
                </a:spcAft>
              </a:pPr>
              <a:t>46</a:t>
            </a:fld>
            <a:endParaRPr lang="en-US" altLang="en-US" dirty="0">
              <a:ea typeface="ＭＳ Ｐゴシック" charset="-128"/>
            </a:endParaRPr>
          </a:p>
        </p:txBody>
      </p:sp>
    </p:spTree>
    <p:extLst>
      <p:ext uri="{BB962C8B-B14F-4D97-AF65-F5344CB8AC3E}">
        <p14:creationId xmlns:p14="http://schemas.microsoft.com/office/powerpoint/2010/main" val="341470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682">
              <a:defRPr/>
            </a:pPr>
            <a:fld id="{0EF02DD2-BA58-462A-8368-817BDE2BE637}" type="slidenum">
              <a:rPr lang="en-US">
                <a:solidFill>
                  <a:prstClr val="black"/>
                </a:solidFill>
                <a:latin typeface="Calibri"/>
              </a:rPr>
              <a:pPr defTabSz="469682">
                <a:defRPr/>
              </a:pPr>
              <a:t>5</a:t>
            </a:fld>
            <a:endParaRPr lang="en-US" dirty="0">
              <a:solidFill>
                <a:prstClr val="black"/>
              </a:solidFill>
              <a:latin typeface="Calibri"/>
            </a:endParaRPr>
          </a:p>
        </p:txBody>
      </p:sp>
    </p:spTree>
    <p:extLst>
      <p:ext uri="{BB962C8B-B14F-4D97-AF65-F5344CB8AC3E}">
        <p14:creationId xmlns:p14="http://schemas.microsoft.com/office/powerpoint/2010/main" val="5001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rPr>
              <a:t>This webinar will</a:t>
            </a:r>
          </a:p>
          <a:p>
            <a:pPr marL="285750" indent="-285750">
              <a:buFontTx/>
              <a:buChar char="-"/>
            </a:pPr>
            <a:r>
              <a:rPr lang="en-US" sz="1800" dirty="0">
                <a:effectLst/>
                <a:latin typeface="Arial" panose="020B0604020202020204" pitchFamily="34" charset="0"/>
                <a:ea typeface="Calibri" panose="020F0502020204030204" pitchFamily="34" charset="0"/>
              </a:rPr>
              <a:t>review sustainability strategies and outline how prevention professionals might strategically engage partners in sustaining prevention efforts during the current social and economic environment.  </a:t>
            </a:r>
          </a:p>
          <a:p>
            <a:pPr marL="0" indent="0">
              <a:buFontTx/>
              <a:buNone/>
            </a:pPr>
            <a:r>
              <a:rPr lang="en-US" sz="1800" dirty="0">
                <a:solidFill>
                  <a:srgbClr val="000000"/>
                </a:solidFill>
                <a:effectLst/>
                <a:latin typeface="Arial" panose="020B0604020202020204" pitchFamily="34" charset="0"/>
                <a:ea typeface="Calibri" panose="020F0502020204030204" pitchFamily="34" charset="0"/>
              </a:rPr>
              <a:t>Learning Objectives: During the webinar, we will review a comprehensive sustainability model, explore the role of partnerships to sustain prevention efforts, and approaches to building these relationships. </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dirty="0"/>
          </a:p>
        </p:txBody>
      </p:sp>
    </p:spTree>
    <p:extLst>
      <p:ext uri="{BB962C8B-B14F-4D97-AF65-F5344CB8AC3E}">
        <p14:creationId xmlns:p14="http://schemas.microsoft.com/office/powerpoint/2010/main" val="375636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F73C60-877F-3F4D-9B92-2C35666FFDC2}" type="slidenum">
              <a:rPr lang="en-US" smtClean="0"/>
              <a:t>7</a:t>
            </a:fld>
            <a:endParaRPr lang="en-US" dirty="0"/>
          </a:p>
        </p:txBody>
      </p:sp>
    </p:spTree>
    <p:extLst>
      <p:ext uri="{BB962C8B-B14F-4D97-AF65-F5344CB8AC3E}">
        <p14:creationId xmlns:p14="http://schemas.microsoft.com/office/powerpoint/2010/main" val="123300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4647D10-13D8-4919-AFB8-82CB25B4B0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FE416121-DAD6-42E6-9E48-79BCB27AF772}"/>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b="0" dirty="0"/>
              <a:t>Open ended poll or use items from PS/CSPS sustainability toolkit (which is better to use – PS to generate business interest?)</a:t>
            </a:r>
          </a:p>
        </p:txBody>
      </p:sp>
      <p:sp>
        <p:nvSpPr>
          <p:cNvPr id="44036" name="Slide Number Placeholder 3">
            <a:extLst>
              <a:ext uri="{FF2B5EF4-FFF2-40B4-BE49-F238E27FC236}">
                <a16:creationId xmlns:a16="http://schemas.microsoft.com/office/drawing/2014/main" id="{90D53BAC-F9A7-412A-A8B3-79CEEA903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3FAB17-28CF-4228-8AC9-97122E5B63D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 &amp; goal of sustainability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 process of building an adaptive and effective system that achieves and maintains desired long-term results . SAMHSA (2019) </a:t>
            </a:r>
            <a:r>
              <a:rPr lang="en-US" dirty="0">
                <a:effectLst/>
                <a:latin typeface="Times New Roman" panose="02020603050405020304" pitchFamily="18" charset="0"/>
              </a:rPr>
              <a:t>Substance Abuse and Mental Health Services Administration: A Guide to SAMHSA's Strategic Prevention Framework. Rockville, MD: Center for Substance Abuse Prevention. Substance Abuse and Mental Health Services Administration, 2019    https://www.samhsa.gov/sites/default/files/20190620-samhsa-strategic-prevention-framework-guide.pdf</a:t>
            </a:r>
            <a:endParaRPr lang="en-US" dirty="0">
              <a:effectLs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A community’s ongoing capacity and resolve to work together to establish, advance, and maintain effective strategies that continuously improve health and quality of life for all. – CDC </a:t>
            </a:r>
            <a:r>
              <a:rPr lang="en-US" sz="1800" b="0" i="0" u="none" strike="noStrike" dirty="0">
                <a:solidFill>
                  <a:srgbClr val="000000"/>
                </a:solidFill>
                <a:effectLst/>
                <a:latin typeface="Helvetica" panose="020B0604020202020204" pitchFamily="34" charset="0"/>
              </a:rPr>
              <a:t>Healthy Communities Program. (2011). </a:t>
            </a:r>
            <a:r>
              <a:rPr lang="en-US" sz="1800" b="0" i="1" u="none" strike="noStrike" dirty="0">
                <a:solidFill>
                  <a:srgbClr val="000000"/>
                </a:solidFill>
                <a:effectLst/>
                <a:latin typeface="Helvetica" panose="020B0604020202020204" pitchFamily="34" charset="0"/>
              </a:rPr>
              <a:t>A sustainability planning guide for healthy communities. </a:t>
            </a:r>
            <a:r>
              <a:rPr lang="en-US" sz="1800" b="0" i="0" dirty="0">
                <a:effectLst/>
                <a:latin typeface="Helvetica" panose="020B0604020202020204" pitchFamily="34" charset="0"/>
              </a:rPr>
              <a:t>​ https://www.cdc.gov/nccdphp/dch/programs/healthycommunitiesprogram/pdf/sustainability_guide.pdf</a:t>
            </a:r>
            <a:endParaRPr lang="en-US" b="0" i="0" dirty="0">
              <a:effectLst/>
            </a:endParaRP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9</a:t>
            </a:fld>
            <a:endParaRPr lang="en-US" dirty="0"/>
          </a:p>
        </p:txBody>
      </p:sp>
    </p:spTree>
    <p:extLst>
      <p:ext uri="{BB962C8B-B14F-4D97-AF65-F5344CB8AC3E}">
        <p14:creationId xmlns:p14="http://schemas.microsoft.com/office/powerpoint/2010/main" val="3008290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p:bg>
      <p:bgPr>
        <a:solidFill>
          <a:schemeClr val="accent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353300" y="0"/>
            <a:ext cx="4838700" cy="6515769"/>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612648" y="4128326"/>
            <a:ext cx="5330952" cy="1498384"/>
          </a:xfrm>
        </p:spPr>
        <p:txBody>
          <a:bodyPr anchor="t" anchorCtr="0">
            <a:noAutofit/>
          </a:bodyPr>
          <a:lstStyle>
            <a:lvl1pPr marL="0" indent="0" algn="l">
              <a:lnSpc>
                <a:spcPct val="100000"/>
              </a:lnSpc>
              <a:buNone/>
              <a:defRPr sz="24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054750" y="4085226"/>
            <a:ext cx="4815915" cy="2254614"/>
          </a:xfrm>
          <a:prstGeom prst="rect">
            <a:avLst/>
          </a:prstGeom>
        </p:spPr>
      </p:pic>
      <p:sp>
        <p:nvSpPr>
          <p:cNvPr id="5" name="Content Placeholder 4"/>
          <p:cNvSpPr>
            <a:spLocks noGrp="1"/>
          </p:cNvSpPr>
          <p:nvPr>
            <p:ph sz="quarter" idx="10" hasCustomPrompt="1"/>
          </p:nvPr>
        </p:nvSpPr>
        <p:spPr>
          <a:xfrm>
            <a:off x="612775" y="5190192"/>
            <a:ext cx="4683125" cy="1338262"/>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3"/>
          <a:stretch>
            <a:fillRect/>
          </a:stretch>
        </p:blipFill>
        <p:spPr>
          <a:xfrm>
            <a:off x="732568" y="542108"/>
            <a:ext cx="2663738" cy="1309177"/>
          </a:xfrm>
          <a:prstGeom prst="rect">
            <a:avLst/>
          </a:prstGeom>
        </p:spPr>
      </p:pic>
    </p:spTree>
    <p:extLst>
      <p:ext uri="{BB962C8B-B14F-4D97-AF65-F5344CB8AC3E}">
        <p14:creationId xmlns:p14="http://schemas.microsoft.com/office/powerpoint/2010/main" val="32184740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Backgroun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152137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Ounce of Prevention 2018</a:t>
            </a:r>
            <a:endParaRPr lang="en-US" dirty="0"/>
          </a:p>
        </p:txBody>
      </p:sp>
    </p:spTree>
    <p:extLst>
      <p:ext uri="{BB962C8B-B14F-4D97-AF65-F5344CB8AC3E}">
        <p14:creationId xmlns:p14="http://schemas.microsoft.com/office/powerpoint/2010/main" val="83677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Ounce of Prevention 2018</a:t>
            </a:r>
            <a:endParaRPr lang="en-US" dirty="0"/>
          </a:p>
        </p:txBody>
      </p:sp>
      <p:sp>
        <p:nvSpPr>
          <p:cNvPr id="6" name="Content Placeholder 5"/>
          <p:cNvSpPr>
            <a:spLocks noGrp="1"/>
          </p:cNvSpPr>
          <p:nvPr>
            <p:ph sz="quarter" idx="12"/>
          </p:nvPr>
        </p:nvSpPr>
        <p:spPr>
          <a:xfrm>
            <a:off x="612775" y="1778000"/>
            <a:ext cx="5381625"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214533" y="1778000"/>
            <a:ext cx="5370916"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595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Ounce of Prevention 2018</a:t>
            </a:r>
            <a:endParaRPr lang="en-US" dirty="0"/>
          </a:p>
        </p:txBody>
      </p:sp>
      <p:sp>
        <p:nvSpPr>
          <p:cNvPr id="6" name="Content Placeholder 5"/>
          <p:cNvSpPr>
            <a:spLocks noGrp="1"/>
          </p:cNvSpPr>
          <p:nvPr>
            <p:ph sz="quarter" idx="12"/>
          </p:nvPr>
        </p:nvSpPr>
        <p:spPr>
          <a:xfrm>
            <a:off x="612775" y="2523067"/>
            <a:ext cx="5381625"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180138" y="2523067"/>
            <a:ext cx="5405437"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4"/>
          </p:nvPr>
        </p:nvSpPr>
        <p:spPr>
          <a:xfrm>
            <a:off x="612775" y="1795463"/>
            <a:ext cx="5381625" cy="727075"/>
          </a:xfrm>
        </p:spPr>
        <p:txBody>
          <a:bodyPr/>
          <a:lstStyle>
            <a:lvl1pPr marL="0" indent="0">
              <a:buNone/>
              <a:defRPr sz="2400" b="1"/>
            </a:lvl1pPr>
          </a:lstStyle>
          <a:p>
            <a:pPr lvl="0"/>
            <a:endParaRPr lang="en-US" dirty="0"/>
          </a:p>
        </p:txBody>
      </p:sp>
      <p:sp>
        <p:nvSpPr>
          <p:cNvPr id="12" name="Content Placeholder 11"/>
          <p:cNvSpPr>
            <a:spLocks noGrp="1"/>
          </p:cNvSpPr>
          <p:nvPr>
            <p:ph sz="quarter" idx="15"/>
          </p:nvPr>
        </p:nvSpPr>
        <p:spPr>
          <a:xfrm>
            <a:off x="6180138" y="1795463"/>
            <a:ext cx="5405437" cy="727075"/>
          </a:xfrm>
        </p:spPr>
        <p:txBody>
          <a:bodyPr/>
          <a:lstStyle>
            <a:lvl1pPr marL="0" indent="0">
              <a:buNone/>
              <a:defRPr sz="2400" b="1"/>
            </a:lvl1pPr>
          </a:lstStyle>
          <a:p>
            <a:pPr lvl="0"/>
            <a:endParaRPr lang="en-US" dirty="0"/>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6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p:spPr>
        <p:txBody>
          <a:bodyPr>
            <a:noAutofit/>
          </a:bodyPr>
          <a:lstStyle>
            <a:lvl1pPr>
              <a:defRPr sz="4600" cap="all" baseline="0">
                <a:solidFill>
                  <a:schemeClr val="bg1"/>
                </a:solidFill>
              </a:defRPr>
            </a:lvl1pPr>
          </a:lstStyle>
          <a:p>
            <a:r>
              <a:rPr lang="en-US" dirty="0"/>
              <a:t>Thank you</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bg1">
                <a:alpha val="3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pic>
        <p:nvPicPr>
          <p:cNvPr id="9" name="Picture 8">
            <a:extLst>
              <a:ext uri="{FF2B5EF4-FFF2-40B4-BE49-F238E27FC236}">
                <a16:creationId xmlns:a16="http://schemas.microsoft.com/office/drawing/2014/main" id="{8A4DA48A-AAB2-FC45-9D27-0FFF70B50421}"/>
              </a:ext>
            </a:extLst>
          </p:cNvPr>
          <p:cNvPicPr>
            <a:picLocks noChangeAspect="1"/>
          </p:cNvPicPr>
          <p:nvPr userDrawn="1"/>
        </p:nvPicPr>
        <p:blipFill>
          <a:blip r:embed="rId2"/>
          <a:stretch>
            <a:fillRect/>
          </a:stretch>
        </p:blipFill>
        <p:spPr>
          <a:xfrm>
            <a:off x="743277" y="545249"/>
            <a:ext cx="1915622" cy="1005227"/>
          </a:xfrm>
          <a:prstGeom prst="rect">
            <a:avLst/>
          </a:prstGeom>
        </p:spPr>
      </p:pic>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Ounce of Prevention 2018</a:t>
            </a:r>
          </a:p>
        </p:txBody>
      </p:sp>
      <p:sp>
        <p:nvSpPr>
          <p:cNvPr id="6" name="Slide Number Placeholder 5"/>
          <p:cNvSpPr>
            <a:spLocks noGrp="1"/>
          </p:cNvSpPr>
          <p:nvPr>
            <p:ph type="sldNum" sz="quarter" idx="12"/>
          </p:nvPr>
        </p:nvSpPr>
        <p:spPr/>
        <p:txBody>
          <a:bodyPr/>
          <a:lstStyle/>
          <a:p>
            <a:fld id="{D541ADC0-6896-43FF-97E3-783008F1A855}" type="slidenum">
              <a:rPr lang="en-US" smtClean="0"/>
              <a:t>‹#›</a:t>
            </a:fld>
            <a:endParaRPr lang="en-US"/>
          </a:p>
        </p:txBody>
      </p:sp>
    </p:spTree>
    <p:extLst>
      <p:ext uri="{BB962C8B-B14F-4D97-AF65-F5344CB8AC3E}">
        <p14:creationId xmlns:p14="http://schemas.microsoft.com/office/powerpoint/2010/main" val="206691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267823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ctrTitle" hasCustomPrompt="1"/>
          </p:nvPr>
        </p:nvSpPr>
        <p:spPr>
          <a:xfrm>
            <a:off x="406400" y="633172"/>
            <a:ext cx="4563533"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043" y="6084964"/>
            <a:ext cx="3149103" cy="393638"/>
          </a:xfrm>
          <a:prstGeom prst="rect">
            <a:avLst/>
          </a:prstGeom>
        </p:spPr>
      </p:pic>
      <p:sp>
        <p:nvSpPr>
          <p:cNvPr id="11" name="Subtitle 2"/>
          <p:cNvSpPr>
            <a:spLocks noGrp="1"/>
          </p:cNvSpPr>
          <p:nvPr>
            <p:ph type="subTitle" idx="1" hasCustomPrompt="1"/>
          </p:nvPr>
        </p:nvSpPr>
        <p:spPr>
          <a:xfrm>
            <a:off x="6026275" y="610533"/>
            <a:ext cx="5666691"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903787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eople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ctrTitle" hasCustomPrompt="1"/>
          </p:nvPr>
        </p:nvSpPr>
        <p:spPr>
          <a:xfrm>
            <a:off x="406400" y="633172"/>
            <a:ext cx="4563533"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043" y="6084964"/>
            <a:ext cx="3149103" cy="393638"/>
          </a:xfrm>
          <a:prstGeom prst="rect">
            <a:avLst/>
          </a:prstGeom>
        </p:spPr>
      </p:pic>
      <p:sp>
        <p:nvSpPr>
          <p:cNvPr id="11" name="Subtitle 2"/>
          <p:cNvSpPr>
            <a:spLocks noGrp="1"/>
          </p:cNvSpPr>
          <p:nvPr>
            <p:ph type="subTitle" idx="1" hasCustomPrompt="1"/>
          </p:nvPr>
        </p:nvSpPr>
        <p:spPr>
          <a:xfrm>
            <a:off x="6026275" y="610533"/>
            <a:ext cx="5666691"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8" name="Picture 7" descr="Icon_People.png"/>
          <p:cNvPicPr>
            <a:picLocks noChangeAspect="1"/>
          </p:cNvPicPr>
          <p:nvPr userDrawn="1"/>
        </p:nvPicPr>
        <p:blipFill>
          <a:blip r:embed="rId4">
            <a:alphaModFix amt="39000"/>
            <a:extLst>
              <a:ext uri="{28A0092B-C50C-407E-A947-70E740481C1C}">
                <a14:useLocalDpi xmlns:a14="http://schemas.microsoft.com/office/drawing/2010/main" val="0"/>
              </a:ext>
            </a:extLst>
          </a:blip>
          <a:stretch>
            <a:fillRect/>
          </a:stretch>
        </p:blipFill>
        <p:spPr>
          <a:xfrm>
            <a:off x="10181046" y="5926221"/>
            <a:ext cx="1208181" cy="817155"/>
          </a:xfrm>
          <a:prstGeom prst="rect">
            <a:avLst/>
          </a:prstGeom>
        </p:spPr>
      </p:pic>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715923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Horizontal">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b="10741"/>
          <a:stretch>
            <a:fillRect/>
          </a:stretch>
        </p:blipFill>
        <p:spPr bwMode="auto">
          <a:xfrm>
            <a:off x="0" y="0"/>
            <a:ext cx="12192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txBox="1">
            <a:spLocks/>
          </p:cNvSpPr>
          <p:nvPr userDrawn="1"/>
        </p:nvSpPr>
        <p:spPr>
          <a:xfrm>
            <a:off x="11053234" y="6081714"/>
            <a:ext cx="641351" cy="365125"/>
          </a:xfrm>
          <a:prstGeom prst="rect">
            <a:avLst/>
          </a:prstGeom>
        </p:spPr>
        <p:txBody>
          <a:bodyPr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076D61F-E7D2-F44C-87EF-F7B99EB41E4E}" type="slidenum">
              <a:rPr lang="en-US" sz="900" smtClean="0"/>
              <a:pPr fontAlgn="auto">
                <a:spcBef>
                  <a:spcPts val="0"/>
                </a:spcBef>
                <a:spcAft>
                  <a:spcPts val="0"/>
                </a:spcAft>
                <a:defRPr/>
              </a:pPr>
              <a:t>‹#›</a:t>
            </a:fld>
            <a:endParaRPr lang="en-US" sz="900" dirty="0"/>
          </a:p>
        </p:txBody>
      </p:sp>
      <p:sp>
        <p:nvSpPr>
          <p:cNvPr id="8" name="Title 1"/>
          <p:cNvSpPr>
            <a:spLocks noGrp="1"/>
          </p:cNvSpPr>
          <p:nvPr>
            <p:ph type="ctrTitle"/>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a:t>Click to edit Master title style</a:t>
            </a:r>
            <a:endParaRPr lang="en-US" dirty="0"/>
          </a:p>
        </p:txBody>
      </p:sp>
      <p:sp>
        <p:nvSpPr>
          <p:cNvPr id="9" name="Subtitle 2"/>
          <p:cNvSpPr>
            <a:spLocks noGrp="1"/>
          </p:cNvSpPr>
          <p:nvPr>
            <p:ph type="subTitle" idx="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0421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ext only">
    <p:bg>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a:xfrm>
            <a:off x="0" y="4477872"/>
            <a:ext cx="12192000" cy="2120636"/>
          </a:xfrm>
          <a:prstGeom prst="rect">
            <a:avLst/>
          </a:prstGeom>
          <a:solidFill>
            <a:srgbClr val="1C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2648" y="710573"/>
            <a:ext cx="109697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 </a:t>
            </a:r>
            <a:br>
              <a:rPr lang="en-US" dirty="0"/>
            </a:br>
            <a:r>
              <a:rPr lang="en-US" dirty="0"/>
              <a:t>[can span two lines]</a:t>
            </a:r>
          </a:p>
        </p:txBody>
      </p:sp>
      <p:sp>
        <p:nvSpPr>
          <p:cNvPr id="3" name="Subtitle 2"/>
          <p:cNvSpPr>
            <a:spLocks noGrp="1"/>
          </p:cNvSpPr>
          <p:nvPr>
            <p:ph type="subTitle" idx="1" hasCustomPrompt="1"/>
          </p:nvPr>
        </p:nvSpPr>
        <p:spPr>
          <a:xfrm>
            <a:off x="612648" y="2706624"/>
            <a:ext cx="10969752" cy="492884"/>
          </a:xfrm>
        </p:spPr>
        <p:txBody>
          <a:bodyPr anchor="t" anchorCtr="0">
            <a:noAutofit/>
          </a:bodyPr>
          <a:lstStyle>
            <a:lvl1pPr marL="0" indent="0" algn="l">
              <a:lnSpc>
                <a:spcPct val="100000"/>
              </a:lnSpc>
              <a:buNone/>
              <a:defRPr sz="32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130156" y="4565276"/>
            <a:ext cx="4166304" cy="1950493"/>
          </a:xfrm>
          <a:prstGeom prst="rect">
            <a:avLst/>
          </a:prstGeom>
        </p:spPr>
      </p:pic>
      <p:sp>
        <p:nvSpPr>
          <p:cNvPr id="11" name="Content Placeholder 14"/>
          <p:cNvSpPr>
            <a:spLocks noGrp="1"/>
          </p:cNvSpPr>
          <p:nvPr>
            <p:ph sz="quarter" idx="10" hasCustomPrompt="1"/>
          </p:nvPr>
        </p:nvSpPr>
        <p:spPr>
          <a:xfrm>
            <a:off x="612775" y="5037177"/>
            <a:ext cx="4894263" cy="1338262"/>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8817" y="4869059"/>
            <a:ext cx="2716772" cy="1338262"/>
          </a:xfrm>
          <a:prstGeom prst="rect">
            <a:avLst/>
          </a:prstGeom>
        </p:spPr>
      </p:pic>
    </p:spTree>
    <p:extLst>
      <p:ext uri="{BB962C8B-B14F-4D97-AF65-F5344CB8AC3E}">
        <p14:creationId xmlns:p14="http://schemas.microsoft.com/office/powerpoint/2010/main" val="1287664873"/>
      </p:ext>
    </p:extLst>
  </p:cSld>
  <p:clrMapOvr>
    <a:masterClrMapping/>
  </p:clrMapOvr>
  <p:extLst>
    <p:ext uri="{DCECCB84-F9BA-43D5-87BE-67443E8EF086}">
      <p15:sldGuideLst xmlns:p15="http://schemas.microsoft.com/office/powerpoint/2012/main">
        <p15:guide id="1" orient="horz" pos="3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70789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5296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401868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andout - Content Horizontal">
  <p:cSld name="Handout - Content Horizontal">
    <p:spTree>
      <p:nvGrpSpPr>
        <p:cNvPr id="1" name="Shape 58"/>
        <p:cNvGrpSpPr/>
        <p:nvPr/>
      </p:nvGrpSpPr>
      <p:grpSpPr>
        <a:xfrm>
          <a:off x="0" y="0"/>
          <a:ext cx="0" cy="0"/>
          <a:chOff x="0" y="0"/>
          <a:chExt cx="0" cy="0"/>
        </a:xfrm>
      </p:grpSpPr>
      <p:pic>
        <p:nvPicPr>
          <p:cNvPr id="59" name="Shape 59"/>
          <p:cNvPicPr preferRelativeResize="0"/>
          <p:nvPr/>
        </p:nvPicPr>
        <p:blipFill rotWithShape="1">
          <a:blip r:embed="rId2">
            <a:alphaModFix/>
          </a:blip>
          <a:srcRect b="10741"/>
          <a:stretch/>
        </p:blipFill>
        <p:spPr>
          <a:xfrm>
            <a:off x="0" y="0"/>
            <a:ext cx="12192000" cy="6121400"/>
          </a:xfrm>
          <a:prstGeom prst="rect">
            <a:avLst/>
          </a:prstGeom>
          <a:noFill/>
          <a:ln>
            <a:noFill/>
          </a:ln>
        </p:spPr>
      </p:pic>
      <p:sp>
        <p:nvSpPr>
          <p:cNvPr id="60" name="Shape 60"/>
          <p:cNvSpPr txBox="1">
            <a:spLocks noGrp="1"/>
          </p:cNvSpPr>
          <p:nvPr>
            <p:ph type="ctrTitle"/>
          </p:nvPr>
        </p:nvSpPr>
        <p:spPr>
          <a:xfrm>
            <a:off x="537883" y="0"/>
            <a:ext cx="11264651" cy="110564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txBox="1">
            <a:spLocks noGrp="1"/>
          </p:cNvSpPr>
          <p:nvPr>
            <p:ph type="subTitle" idx="1"/>
          </p:nvPr>
        </p:nvSpPr>
        <p:spPr>
          <a:xfrm>
            <a:off x="537883" y="1464236"/>
            <a:ext cx="11264651" cy="4453965"/>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R="0" lvl="2" algn="ctr"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R="0" lvl="3"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R="0" lvl="4"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62" name="Shape 62" descr="Handout_icon.png"/>
          <p:cNvPicPr preferRelativeResize="0"/>
          <p:nvPr/>
        </p:nvPicPr>
        <p:blipFill rotWithShape="1">
          <a:blip r:embed="rId3">
            <a:alphaModFix amt="25000"/>
          </a:blip>
          <a:srcRect/>
          <a:stretch/>
        </p:blipFill>
        <p:spPr>
          <a:xfrm>
            <a:off x="10406499" y="5838276"/>
            <a:ext cx="849269" cy="739399"/>
          </a:xfrm>
          <a:prstGeom prst="rect">
            <a:avLst/>
          </a:prstGeom>
          <a:noFill/>
          <a:ln>
            <a:noFill/>
          </a:ln>
        </p:spPr>
      </p:pic>
      <p:sp>
        <p:nvSpPr>
          <p:cNvPr id="63" name="Shape 63"/>
          <p:cNvSpPr txBox="1"/>
          <p:nvPr/>
        </p:nvSpPr>
        <p:spPr>
          <a:xfrm>
            <a:off x="11052848" y="6081438"/>
            <a:ext cx="64111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a:solidFill>
                  <a:srgbClr val="577785"/>
                </a:solidFill>
                <a:latin typeface="Arial"/>
                <a:ea typeface="Arial"/>
                <a:cs typeface="Arial"/>
                <a:sym typeface="Arial"/>
              </a:rPr>
              <a:pPr marL="0" marR="0" lvl="0" indent="0" algn="r" rtl="0">
                <a:spcBef>
                  <a:spcPts val="0"/>
                </a:spcBef>
                <a:spcAft>
                  <a:spcPts val="0"/>
                </a:spcAft>
                <a:buNone/>
              </a:pPr>
              <a:t>‹#›</a:t>
            </a:fld>
            <a:endParaRPr sz="900" b="0" i="0">
              <a:solidFill>
                <a:srgbClr val="577785"/>
              </a:solidFill>
              <a:latin typeface="Arial"/>
              <a:ea typeface="Arial"/>
              <a:cs typeface="Arial"/>
              <a:sym typeface="Arial"/>
            </a:endParaRPr>
          </a:p>
        </p:txBody>
      </p:sp>
    </p:spTree>
    <p:extLst>
      <p:ext uri="{BB962C8B-B14F-4D97-AF65-F5344CB8AC3E}">
        <p14:creationId xmlns:p14="http://schemas.microsoft.com/office/powerpoint/2010/main" val="1721998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99664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904744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821409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09600" y="1313092"/>
            <a:ext cx="2844800" cy="365125"/>
          </a:xfrm>
          <a:prstGeom prst="rect">
            <a:avLst/>
          </a:prstGeom>
        </p:spPr>
        <p:txBody>
          <a:bodyPr/>
          <a:lstStyle/>
          <a:p>
            <a:fld id="{6A8B13A0-CF5D-D04B-8720-A9565B8B26A0}" type="slidenum">
              <a:rPr lang="en-US" smtClean="0"/>
              <a:pPr/>
              <a:t>‹#›</a:t>
            </a:fld>
            <a:endParaRPr lang="en-US"/>
          </a:p>
        </p:txBody>
      </p:sp>
    </p:spTree>
    <p:extLst>
      <p:ext uri="{BB962C8B-B14F-4D97-AF65-F5344CB8AC3E}">
        <p14:creationId xmlns:p14="http://schemas.microsoft.com/office/powerpoint/2010/main" val="2427424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eople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5" name="Picture 4" descr="Icon_People.png"/>
          <p:cNvPicPr>
            <a:picLocks noChangeAspect="1"/>
          </p:cNvPicPr>
          <p:nvPr userDrawn="1"/>
        </p:nvPicPr>
        <p:blipFill>
          <a:blip r:embed="rId3">
            <a:alphaModFix amt="39000"/>
            <a:extLst>
              <a:ext uri="{28A0092B-C50C-407E-A947-70E740481C1C}">
                <a14:useLocalDpi xmlns:a14="http://schemas.microsoft.com/office/drawing/2010/main" val="0"/>
              </a:ext>
            </a:extLst>
          </a:blip>
          <a:stretch>
            <a:fillRect/>
          </a:stretch>
        </p:blipFill>
        <p:spPr>
          <a:xfrm>
            <a:off x="10181046" y="5926221"/>
            <a:ext cx="1208181" cy="817155"/>
          </a:xfrm>
          <a:prstGeom prst="rect">
            <a:avLst/>
          </a:prstGeom>
        </p:spPr>
      </p:pic>
      <p:sp>
        <p:nvSpPr>
          <p:cNvPr id="6"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736024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C7D173-892B-3044-954F-231C6E15D274}"/>
              </a:ext>
            </a:extLst>
          </p:cNvPr>
          <p:cNvSpPr/>
          <p:nvPr userDrawn="1"/>
        </p:nvSpPr>
        <p:spPr>
          <a:xfrm>
            <a:off x="0" y="0"/>
            <a:ext cx="12192000" cy="914400"/>
          </a:xfrm>
          <a:prstGeom prst="rect">
            <a:avLst/>
          </a:prstGeom>
          <a:solidFill>
            <a:srgbClr val="286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416C9A73-8549-4B42-84A4-BBD2DD67AF6C}"/>
              </a:ext>
            </a:extLst>
          </p:cNvPr>
          <p:cNvSpPr>
            <a:spLocks noGrp="1"/>
          </p:cNvSpPr>
          <p:nvPr>
            <p:ph type="body" sz="quarter" idx="14" hasCustomPrompt="1"/>
          </p:nvPr>
        </p:nvSpPr>
        <p:spPr>
          <a:xfrm>
            <a:off x="609600" y="1348485"/>
            <a:ext cx="10986052" cy="4406043"/>
          </a:xfrm>
        </p:spPr>
        <p:txBody>
          <a:bodyPr wrap="square" lIns="0" tIns="0" rIns="0" bIns="0">
            <a:noAutofit/>
          </a:bodyPr>
          <a:lstStyle>
            <a:lvl1pPr marL="0" indent="0">
              <a:lnSpc>
                <a:spcPts val="2600"/>
              </a:lnSpc>
              <a:spcBef>
                <a:spcPts val="0"/>
              </a:spcBef>
              <a:spcAft>
                <a:spcPts val="0"/>
              </a:spcAft>
              <a:buFontTx/>
              <a:buNone/>
              <a:defRPr sz="2000" b="1" cap="none" baseline="0">
                <a:solidFill>
                  <a:srgbClr val="F25A29"/>
                </a:solidFill>
              </a:defRPr>
            </a:lvl1pPr>
            <a:lvl2pPr marL="0" indent="0">
              <a:lnSpc>
                <a:spcPts val="2600"/>
              </a:lnSpc>
              <a:spcBef>
                <a:spcPts val="0"/>
              </a:spcBef>
              <a:spcAft>
                <a:spcPts val="0"/>
              </a:spcAft>
              <a:buFontTx/>
              <a:buNone/>
              <a:defRPr lang="en-US" sz="2000" b="0" i="0" smtClean="0">
                <a:solidFill>
                  <a:srgbClr val="767171"/>
                </a:solidFill>
                <a:effectLst/>
              </a:defRPr>
            </a:lvl2pPr>
            <a:lvl3pPr marL="914400" indent="0">
              <a:buFontTx/>
              <a:buNone/>
              <a:defRPr/>
            </a:lvl3pPr>
            <a:lvl4pPr marL="1371600" indent="0">
              <a:buFontTx/>
              <a:buNone/>
              <a:defRPr/>
            </a:lvl4pPr>
            <a:lvl5pPr marL="1828800" indent="0">
              <a:buFontTx/>
              <a:buNone/>
              <a:defRPr/>
            </a:lvl5pPr>
          </a:lstStyle>
          <a:p>
            <a:pPr lvl="0"/>
            <a:r>
              <a:rPr lang="en-US"/>
              <a:t>Subhead Goes Here</a:t>
            </a:r>
          </a:p>
          <a:p>
            <a:pPr lvl="1"/>
            <a:r>
              <a:rPr lang="en-US"/>
              <a:t>Body copy goes here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a:t>
            </a:r>
          </a:p>
          <a:p>
            <a:pPr lvl="0"/>
            <a:r>
              <a:rPr lang="en-US"/>
              <a:t> </a:t>
            </a:r>
          </a:p>
          <a:p>
            <a:pPr lvl="0"/>
            <a:r>
              <a:rPr lang="en-US"/>
              <a:t>Subhead Goes Here</a:t>
            </a:r>
          </a:p>
          <a:p>
            <a:pPr lvl="1"/>
            <a:r>
              <a:rPr lang="en-US"/>
              <a:t>Body copy goes here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2" name="Title 1">
            <a:extLst>
              <a:ext uri="{FF2B5EF4-FFF2-40B4-BE49-F238E27FC236}">
                <a16:creationId xmlns:a16="http://schemas.microsoft.com/office/drawing/2014/main" id="{9CB1DD3E-EB0F-074E-9293-5CDB107B2AEB}"/>
              </a:ext>
            </a:extLst>
          </p:cNvPr>
          <p:cNvSpPr>
            <a:spLocks noGrp="1"/>
          </p:cNvSpPr>
          <p:nvPr>
            <p:ph type="title" hasCustomPrompt="1"/>
          </p:nvPr>
        </p:nvSpPr>
        <p:spPr>
          <a:xfrm>
            <a:off x="609600" y="0"/>
            <a:ext cx="10986052" cy="914400"/>
          </a:xfrm>
        </p:spPr>
        <p:txBody>
          <a:bodyPr lIns="0" tIns="0" rIns="0" bIns="0" anchor="ctr" anchorCtr="0">
            <a:noAutofit/>
          </a:bodyPr>
          <a:lstStyle>
            <a:lvl1pPr>
              <a:defRPr sz="3200" b="1" cap="none" baseline="0">
                <a:solidFill>
                  <a:schemeClr val="bg1"/>
                </a:solidFill>
              </a:defRPr>
            </a:lvl1pPr>
          </a:lstStyle>
          <a:p>
            <a:r>
              <a:rPr lang="en-US"/>
              <a:t>Click to add headline</a:t>
            </a:r>
          </a:p>
        </p:txBody>
      </p:sp>
      <p:sp>
        <p:nvSpPr>
          <p:cNvPr id="14" name="Slide Number Placeholder 5">
            <a:extLst>
              <a:ext uri="{FF2B5EF4-FFF2-40B4-BE49-F238E27FC236}">
                <a16:creationId xmlns:a16="http://schemas.microsoft.com/office/drawing/2014/main" id="{1D7A5A51-5F2A-FD45-99F0-102367AD8D10}"/>
              </a:ext>
            </a:extLst>
          </p:cNvPr>
          <p:cNvSpPr>
            <a:spLocks noGrp="1"/>
          </p:cNvSpPr>
          <p:nvPr>
            <p:ph type="sldNum" sz="quarter" idx="12"/>
          </p:nvPr>
        </p:nvSpPr>
        <p:spPr>
          <a:xfrm>
            <a:off x="9049872" y="6420518"/>
            <a:ext cx="2545780" cy="365125"/>
          </a:xfrm>
          <a:prstGeom prst="rect">
            <a:avLst/>
          </a:prstGeom>
        </p:spPr>
        <p:txBody>
          <a:bodyPr lIns="0" tIns="0" rIns="0" bIns="0"/>
          <a:lstStyle>
            <a:lvl1pPr algn="r">
              <a:defRPr>
                <a:solidFill>
                  <a:schemeClr val="tx1"/>
                </a:solidFill>
              </a:defRPr>
            </a:lvl1pPr>
          </a:lstStyle>
          <a:p>
            <a:fld id="{51A18240-FB96-F044-AB56-60E2AC508CD3}" type="slidenum">
              <a:rPr lang="en-US" smtClean="0"/>
              <a:pPr/>
              <a:t>‹#›</a:t>
            </a:fld>
            <a:endParaRPr lang="en-US"/>
          </a:p>
        </p:txBody>
      </p:sp>
      <p:grpSp>
        <p:nvGrpSpPr>
          <p:cNvPr id="11" name="Group 10">
            <a:extLst>
              <a:ext uri="{FF2B5EF4-FFF2-40B4-BE49-F238E27FC236}">
                <a16:creationId xmlns:a16="http://schemas.microsoft.com/office/drawing/2014/main" id="{594338C6-6B2A-F740-9C4C-A66891FD0644}"/>
              </a:ext>
            </a:extLst>
          </p:cNvPr>
          <p:cNvGrpSpPr/>
          <p:nvPr userDrawn="1"/>
        </p:nvGrpSpPr>
        <p:grpSpPr>
          <a:xfrm rot="13500000">
            <a:off x="10561527" y="33414"/>
            <a:ext cx="844519" cy="839267"/>
            <a:chOff x="2846706" y="1550791"/>
            <a:chExt cx="328337" cy="326295"/>
          </a:xfrm>
        </p:grpSpPr>
        <p:sp>
          <p:nvSpPr>
            <p:cNvPr id="13" name="Rectangle 15">
              <a:extLst>
                <a:ext uri="{FF2B5EF4-FFF2-40B4-BE49-F238E27FC236}">
                  <a16:creationId xmlns:a16="http://schemas.microsoft.com/office/drawing/2014/main" id="{9BB6F3E6-E117-3D4A-9B38-D3BAFFA88AA9}"/>
                </a:ext>
              </a:extLst>
            </p:cNvPr>
            <p:cNvSpPr/>
            <p:nvPr userDrawn="1"/>
          </p:nvSpPr>
          <p:spPr>
            <a:xfrm>
              <a:off x="2846706" y="1550791"/>
              <a:ext cx="75632" cy="326295"/>
            </a:xfrm>
            <a:custGeom>
              <a:avLst/>
              <a:gdLst>
                <a:gd name="connsiteX0" fmla="*/ 0 w 1460181"/>
                <a:gd name="connsiteY0" fmla="*/ 0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0 h 6339004"/>
                <a:gd name="connsiteX0" fmla="*/ 0 w 1460181"/>
                <a:gd name="connsiteY0" fmla="*/ 1506055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1506055 h 6339004"/>
                <a:gd name="connsiteX0" fmla="*/ 0 w 1460181"/>
                <a:gd name="connsiteY0" fmla="*/ 1466630 h 6299579"/>
                <a:gd name="connsiteX1" fmla="*/ 1452295 w 1460181"/>
                <a:gd name="connsiteY1" fmla="*/ 0 h 6299579"/>
                <a:gd name="connsiteX2" fmla="*/ 1460181 w 1460181"/>
                <a:gd name="connsiteY2" fmla="*/ 6299579 h 6299579"/>
                <a:gd name="connsiteX3" fmla="*/ 0 w 1460181"/>
                <a:gd name="connsiteY3" fmla="*/ 6299579 h 6299579"/>
                <a:gd name="connsiteX4" fmla="*/ 0 w 1460181"/>
                <a:gd name="connsiteY4" fmla="*/ 1466630 h 629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181" h="6299579">
                  <a:moveTo>
                    <a:pt x="0" y="1466630"/>
                  </a:moveTo>
                  <a:lnTo>
                    <a:pt x="1452295" y="0"/>
                  </a:lnTo>
                  <a:cubicBezTo>
                    <a:pt x="1454924" y="2099860"/>
                    <a:pt x="1457552" y="4199719"/>
                    <a:pt x="1460181" y="6299579"/>
                  </a:cubicBezTo>
                  <a:lnTo>
                    <a:pt x="0" y="6299579"/>
                  </a:lnTo>
                  <a:lnTo>
                    <a:pt x="0" y="146663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a:extLst>
                <a:ext uri="{FF2B5EF4-FFF2-40B4-BE49-F238E27FC236}">
                  <a16:creationId xmlns:a16="http://schemas.microsoft.com/office/drawing/2014/main" id="{E0D2E960-7A77-2346-8AC0-DB996450DD6A}"/>
                </a:ext>
              </a:extLst>
            </p:cNvPr>
            <p:cNvSpPr/>
            <p:nvPr userDrawn="1"/>
          </p:nvSpPr>
          <p:spPr>
            <a:xfrm rot="5400000">
              <a:off x="2973059" y="1675101"/>
              <a:ext cx="75632" cy="328337"/>
            </a:xfrm>
            <a:custGeom>
              <a:avLst/>
              <a:gdLst>
                <a:gd name="connsiteX0" fmla="*/ 0 w 1460181"/>
                <a:gd name="connsiteY0" fmla="*/ 0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0 h 6339004"/>
                <a:gd name="connsiteX0" fmla="*/ 0 w 1460181"/>
                <a:gd name="connsiteY0" fmla="*/ 0 h 6339004"/>
                <a:gd name="connsiteX1" fmla="*/ 1460181 w 1460181"/>
                <a:gd name="connsiteY1" fmla="*/ 1466629 h 6339004"/>
                <a:gd name="connsiteX2" fmla="*/ 1460181 w 1460181"/>
                <a:gd name="connsiteY2" fmla="*/ 6339004 h 6339004"/>
                <a:gd name="connsiteX3" fmla="*/ 0 w 1460181"/>
                <a:gd name="connsiteY3" fmla="*/ 6339004 h 6339004"/>
                <a:gd name="connsiteX4" fmla="*/ 0 w 1460181"/>
                <a:gd name="connsiteY4" fmla="*/ 0 h 633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181" h="6339004">
                  <a:moveTo>
                    <a:pt x="0" y="0"/>
                  </a:moveTo>
                  <a:lnTo>
                    <a:pt x="1460181" y="1466629"/>
                  </a:lnTo>
                  <a:lnTo>
                    <a:pt x="1460181" y="6339004"/>
                  </a:lnTo>
                  <a:lnTo>
                    <a:pt x="0" y="6339004"/>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A9F24C5D-47CA-F847-8143-7FB776BC3C4F}"/>
              </a:ext>
            </a:extLst>
          </p:cNvPr>
          <p:cNvPicPr>
            <a:picLocks noChangeAspect="1"/>
          </p:cNvPicPr>
          <p:nvPr userDrawn="1"/>
        </p:nvPicPr>
        <p:blipFill>
          <a:blip r:embed="rId2"/>
          <a:stretch>
            <a:fillRect/>
          </a:stretch>
        </p:blipFill>
        <p:spPr>
          <a:xfrm>
            <a:off x="609600" y="6188613"/>
            <a:ext cx="3296356" cy="474015"/>
          </a:xfrm>
          <a:prstGeom prst="rect">
            <a:avLst/>
          </a:prstGeom>
        </p:spPr>
      </p:pic>
    </p:spTree>
    <p:extLst>
      <p:ext uri="{BB962C8B-B14F-4D97-AF65-F5344CB8AC3E}">
        <p14:creationId xmlns:p14="http://schemas.microsoft.com/office/powerpoint/2010/main" val="309990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a:xfrm>
            <a:off x="0" y="4477872"/>
            <a:ext cx="12192000" cy="2120636"/>
          </a:xfrm>
          <a:prstGeom prst="rect">
            <a:avLst/>
          </a:prstGeom>
          <a:solidFill>
            <a:srgbClr val="1C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7353300" y="0"/>
            <a:ext cx="4838700" cy="4477871"/>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710573"/>
            <a:ext cx="64739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612648" y="2697480"/>
            <a:ext cx="5330952" cy="1498384"/>
          </a:xfrm>
        </p:spPr>
        <p:txBody>
          <a:bodyPr anchor="t" anchorCtr="0">
            <a:noAutofit/>
          </a:bodyPr>
          <a:lstStyle>
            <a:lvl1pPr marL="0" indent="0" algn="l">
              <a:lnSpc>
                <a:spcPct val="100000"/>
              </a:lnSpc>
              <a:buNone/>
              <a:defRPr sz="24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130156" y="4565276"/>
            <a:ext cx="4166304" cy="1950493"/>
          </a:xfrm>
          <a:prstGeom prst="rect">
            <a:avLst/>
          </a:prstGeom>
        </p:spPr>
      </p:pic>
      <p:sp>
        <p:nvSpPr>
          <p:cNvPr id="5" name="Content Placeholder 4"/>
          <p:cNvSpPr>
            <a:spLocks noGrp="1"/>
          </p:cNvSpPr>
          <p:nvPr>
            <p:ph sz="quarter" idx="10" hasCustomPrompt="1"/>
          </p:nvPr>
        </p:nvSpPr>
        <p:spPr>
          <a:xfrm>
            <a:off x="612775" y="5037177"/>
            <a:ext cx="4683125" cy="1338262"/>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endParaRPr lang="en-US" dirty="0"/>
          </a:p>
          <a:p>
            <a:pPr lvl="0"/>
            <a:r>
              <a:rPr lang="en-US" dirty="0"/>
              <a:t>[Date]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8817" y="4869059"/>
            <a:ext cx="2716772" cy="1338262"/>
          </a:xfrm>
          <a:prstGeom prst="rect">
            <a:avLst/>
          </a:prstGeom>
        </p:spPr>
      </p:pic>
    </p:spTree>
    <p:extLst>
      <p:ext uri="{BB962C8B-B14F-4D97-AF65-F5344CB8AC3E}">
        <p14:creationId xmlns:p14="http://schemas.microsoft.com/office/powerpoint/2010/main" val="2045437004"/>
      </p:ext>
    </p:extLst>
  </p:cSld>
  <p:clrMapOvr>
    <a:masterClrMapping/>
  </p:clrMapOvr>
  <p:extLst>
    <p:ext uri="{DCECCB84-F9BA-43D5-87BE-67443E8EF086}">
      <p15:sldGuideLst xmlns:p15="http://schemas.microsoft.com/office/powerpoint/2012/main">
        <p15:guide id="1" orient="horz" pos="32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0" name="Rectangle 19"/>
          <p:cNvSpPr/>
          <p:nvPr userDrawn="1"/>
        </p:nvSpPr>
        <p:spPr>
          <a:xfrm>
            <a:off x="0" y="-1"/>
            <a:ext cx="4175155"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F2F2F2"/>
                </a:solidFill>
                <a:latin typeface="+mn-lt"/>
                <a:cs typeface="Calibri"/>
              </a:rPr>
              <a:t> </a:t>
            </a:r>
            <a:endParaRPr lang="en-US" sz="1800" dirty="0"/>
          </a:p>
        </p:txBody>
      </p:sp>
      <p:sp>
        <p:nvSpPr>
          <p:cNvPr id="14" name="Rectangle 13"/>
          <p:cNvSpPr/>
          <p:nvPr userDrawn="1"/>
        </p:nvSpPr>
        <p:spPr>
          <a:xfrm>
            <a:off x="0" y="-1"/>
            <a:ext cx="4175155"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Content Placeholder 2"/>
          <p:cNvSpPr>
            <a:spLocks noGrp="1"/>
          </p:cNvSpPr>
          <p:nvPr>
            <p:ph idx="13" hasCustomPrompt="1"/>
          </p:nvPr>
        </p:nvSpPr>
        <p:spPr>
          <a:xfrm>
            <a:off x="715070" y="2323875"/>
            <a:ext cx="2685693"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edit Master text styles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 sit </a:t>
            </a:r>
            <a:r>
              <a:rPr lang="en-US" sz="1600" dirty="0" err="1">
                <a:solidFill>
                  <a:srgbClr val="F2F2F2"/>
                </a:solidFill>
                <a:latin typeface="Calibri"/>
                <a:cs typeface="Calibri"/>
              </a:rPr>
              <a:t>amet</a:t>
            </a:r>
            <a:r>
              <a:rPr lang="en-US" sz="1600" dirty="0">
                <a:solidFill>
                  <a:srgbClr val="F2F2F2"/>
                </a:solidFill>
                <a:latin typeface="Calibri"/>
                <a:cs typeface="Calibri"/>
              </a:rPr>
              <a:t>, </a:t>
            </a:r>
            <a:r>
              <a:rPr lang="en-US" sz="1600" dirty="0" err="1">
                <a:solidFill>
                  <a:srgbClr val="F2F2F2"/>
                </a:solidFill>
                <a:latin typeface="Calibri"/>
                <a:cs typeface="Calibri"/>
              </a:rPr>
              <a:t>consectetur</a:t>
            </a:r>
            <a:r>
              <a:rPr lang="en-US" sz="1600" dirty="0">
                <a:solidFill>
                  <a:srgbClr val="F2F2F2"/>
                </a:solidFill>
                <a:latin typeface="Calibri"/>
                <a:cs typeface="Calibri"/>
              </a:rPr>
              <a:t> </a:t>
            </a:r>
            <a:r>
              <a:rPr lang="en-US" sz="1600" dirty="0" err="1">
                <a:solidFill>
                  <a:srgbClr val="F2F2F2"/>
                </a:solidFill>
                <a:latin typeface="Calibri"/>
                <a:cs typeface="Calibri"/>
              </a:rPr>
              <a:t>dipiscing</a:t>
            </a:r>
            <a:r>
              <a:rPr lang="en-US" sz="1600" dirty="0">
                <a:solidFill>
                  <a:srgbClr val="F2F2F2"/>
                </a:solidFill>
                <a:latin typeface="Calibri"/>
                <a:cs typeface="Calibri"/>
              </a:rPr>
              <a:t> </a:t>
            </a:r>
            <a:r>
              <a:rPr lang="en-US" sz="1600" dirty="0" err="1">
                <a:solidFill>
                  <a:srgbClr val="F2F2F2"/>
                </a:solidFill>
                <a:latin typeface="Calibri"/>
                <a:cs typeface="Calibri"/>
              </a:rPr>
              <a:t>elit</a:t>
            </a:r>
            <a:r>
              <a:rPr lang="en-US" sz="1600" dirty="0">
                <a:solidFill>
                  <a:srgbClr val="F2F2F2"/>
                </a:solidFill>
                <a:latin typeface="Calibri"/>
                <a:cs typeface="Calibri"/>
              </a:rPr>
              <a:t>, </a:t>
            </a:r>
            <a:r>
              <a:rPr lang="en-US" sz="1600" dirty="0" err="1">
                <a:solidFill>
                  <a:srgbClr val="F2F2F2"/>
                </a:solidFill>
                <a:latin typeface="Calibri"/>
                <a:cs typeface="Calibri"/>
              </a:rPr>
              <a:t>sed</a:t>
            </a:r>
            <a:r>
              <a:rPr lang="en-US" sz="1600" dirty="0">
                <a:solidFill>
                  <a:srgbClr val="F2F2F2"/>
                </a:solidFill>
                <a:latin typeface="Calibri"/>
                <a:cs typeface="Calibri"/>
              </a:rPr>
              <a:t> do </a:t>
            </a:r>
            <a:r>
              <a:rPr lang="en-US" sz="1600" dirty="0" err="1">
                <a:solidFill>
                  <a:srgbClr val="F2F2F2"/>
                </a:solidFill>
                <a:latin typeface="Calibri"/>
                <a:cs typeface="Calibri"/>
              </a:rPr>
              <a:t>eiusmod</a:t>
            </a:r>
            <a:r>
              <a:rPr lang="en-US" sz="1600" dirty="0">
                <a:solidFill>
                  <a:srgbClr val="F2F2F2"/>
                </a:solidFill>
                <a:latin typeface="Calibri"/>
                <a:cs typeface="Calibri"/>
              </a:rPr>
              <a:t>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 sit </a:t>
            </a:r>
            <a:r>
              <a:rPr lang="en-US" sz="1600" dirty="0" err="1">
                <a:solidFill>
                  <a:srgbClr val="F2F2F2"/>
                </a:solidFill>
                <a:latin typeface="Calibri"/>
                <a:cs typeface="Calibri"/>
              </a:rPr>
              <a:t>amet,ectetur</a:t>
            </a:r>
            <a:r>
              <a:rPr lang="en-US" sz="1600" dirty="0">
                <a:solidFill>
                  <a:srgbClr val="F2F2F2"/>
                </a:solidFill>
                <a:latin typeface="Calibri"/>
                <a:cs typeface="Calibri"/>
              </a:rPr>
              <a:t> </a:t>
            </a:r>
            <a:r>
              <a:rPr lang="en-US" sz="1600" dirty="0" err="1">
                <a:solidFill>
                  <a:srgbClr val="F2F2F2"/>
                </a:solidFill>
                <a:latin typeface="Calibri"/>
                <a:cs typeface="Calibri"/>
              </a:rPr>
              <a:t>piscing</a:t>
            </a:r>
            <a:r>
              <a:rPr lang="en-US" sz="1600" dirty="0">
                <a:solidFill>
                  <a:srgbClr val="F2F2F2"/>
                </a:solidFill>
                <a:latin typeface="Calibri"/>
                <a:cs typeface="Calibri"/>
              </a:rPr>
              <a:t> </a:t>
            </a:r>
            <a:r>
              <a:rPr lang="en-US" sz="1600" dirty="0" err="1">
                <a:solidFill>
                  <a:srgbClr val="F2F2F2"/>
                </a:solidFill>
                <a:latin typeface="Calibri"/>
                <a:cs typeface="Calibri"/>
              </a:rPr>
              <a:t>elit</a:t>
            </a:r>
            <a:r>
              <a:rPr lang="en-US" sz="1600" dirty="0">
                <a:solidFill>
                  <a:srgbClr val="F2F2F2"/>
                </a:solidFill>
                <a:latin typeface="Calibri"/>
                <a:cs typeface="Calibri"/>
              </a:rPr>
              <a:t>, </a:t>
            </a:r>
            <a:r>
              <a:rPr lang="en-US" sz="1600" dirty="0" err="1">
                <a:solidFill>
                  <a:srgbClr val="F2F2F2"/>
                </a:solidFill>
                <a:latin typeface="Calibri"/>
                <a:cs typeface="Calibri"/>
              </a:rPr>
              <a:t>sed</a:t>
            </a:r>
            <a:r>
              <a:rPr lang="en-US" sz="1600" dirty="0">
                <a:solidFill>
                  <a:srgbClr val="F2F2F2"/>
                </a:solidFill>
                <a:latin typeface="Calibri"/>
                <a:cs typeface="Calibri"/>
              </a:rPr>
              <a:t> do </a:t>
            </a:r>
            <a:r>
              <a:rPr lang="en-US" sz="1600" dirty="0" err="1">
                <a:solidFill>
                  <a:srgbClr val="F2F2F2"/>
                </a:solidFill>
                <a:latin typeface="Calibri"/>
                <a:cs typeface="Calibri"/>
              </a:rPr>
              <a:t>eiusmod</a:t>
            </a:r>
            <a:r>
              <a:rPr lang="en-US" sz="1600" dirty="0">
                <a:solidFill>
                  <a:srgbClr val="F2F2F2"/>
                </a:solidFill>
                <a:latin typeface="Calibri"/>
                <a:cs typeface="Calibri"/>
              </a:rPr>
              <a:t>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a:t>
            </a:r>
            <a:endParaRPr lang="en-US" dirty="0"/>
          </a:p>
        </p:txBody>
      </p:sp>
      <p:sp>
        <p:nvSpPr>
          <p:cNvPr id="16" name="Content Placeholder 2"/>
          <p:cNvSpPr>
            <a:spLocks noGrp="1"/>
          </p:cNvSpPr>
          <p:nvPr>
            <p:ph idx="1"/>
          </p:nvPr>
        </p:nvSpPr>
        <p:spPr>
          <a:xfrm>
            <a:off x="4926762" y="2235897"/>
            <a:ext cx="676028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2886" y="685802"/>
            <a:ext cx="7618429"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dirty="0"/>
              <a:t>Click to edit Master title</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5011455" y="2074333"/>
            <a:ext cx="587951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06665" y="180275"/>
            <a:ext cx="853440" cy="656705"/>
          </a:xfrm>
          <a:prstGeom prst="rect">
            <a:avLst/>
          </a:prstGeom>
        </p:spPr>
      </p:pic>
      <p:sp>
        <p:nvSpPr>
          <p:cNvPr id="17" name="Footer Placeholder 4"/>
          <p:cNvSpPr>
            <a:spLocks noGrp="1"/>
          </p:cNvSpPr>
          <p:nvPr>
            <p:ph type="ftr" sz="quarter" idx="11"/>
          </p:nvPr>
        </p:nvSpPr>
        <p:spPr>
          <a:xfrm>
            <a:off x="655787" y="6505851"/>
            <a:ext cx="7370613" cy="365125"/>
          </a:xfrm>
        </p:spPr>
        <p:txBody>
          <a:bodyPr/>
          <a:lstStyle>
            <a:lvl1pPr>
              <a:defRPr sz="1000"/>
            </a:lvl1pPr>
          </a:lstStyle>
          <a:p>
            <a:pPr algn="l"/>
            <a:r>
              <a:rPr lang="en-US" kern="1100" spc="100" dirty="0">
                <a:solidFill>
                  <a:schemeClr val="bg1"/>
                </a:solidFill>
                <a:latin typeface="Arial"/>
                <a:cs typeface="Arial"/>
              </a:rPr>
              <a:t>PREVENTION SOLUTIONS</a:t>
            </a:r>
            <a:r>
              <a:rPr lang="en-US" kern="1100" spc="100" baseline="6000" dirty="0">
                <a:solidFill>
                  <a:srgbClr val="F2F2F2"/>
                </a:solidFill>
                <a:latin typeface="Arial"/>
                <a:cs typeface="Arial"/>
              </a:rPr>
              <a:t>@</a:t>
            </a:r>
            <a:r>
              <a:rPr lang="en-US" kern="1100" spc="100" dirty="0">
                <a:solidFill>
                  <a:srgbClr val="F2F2F2"/>
                </a:solidFill>
                <a:latin typeface="Arial"/>
                <a:cs typeface="Arial"/>
              </a:rPr>
              <a:t>EDC </a:t>
            </a:r>
            <a:r>
              <a:rPr lang="en-US" kern="1100" spc="100" dirty="0">
                <a:solidFill>
                  <a:srgbClr val="23466B"/>
                </a:solidFill>
                <a:latin typeface="Arial"/>
                <a:cs typeface="Arial"/>
              </a:rPr>
              <a:t>TITLE OF POWERPOINT PRESENTATION HERE</a:t>
            </a:r>
            <a:endParaRPr lang="en-US" dirty="0"/>
          </a:p>
        </p:txBody>
      </p:sp>
    </p:spTree>
    <p:extLst>
      <p:ext uri="{BB962C8B-B14F-4D97-AF65-F5344CB8AC3E}">
        <p14:creationId xmlns:p14="http://schemas.microsoft.com/office/powerpoint/2010/main" val="2650468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 name="Title 1"/>
          <p:cNvSpPr>
            <a:spLocks noGrp="1"/>
          </p:cNvSpPr>
          <p:nvPr>
            <p:ph type="title" hasCustomPrompt="1"/>
          </p:nvPr>
        </p:nvSpPr>
        <p:spPr>
          <a:xfrm>
            <a:off x="591081" y="330188"/>
            <a:ext cx="10469268"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1" name="Straight Connector 10"/>
          <p:cNvCxnSpPr/>
          <p:nvPr userDrawn="1"/>
        </p:nvCxnSpPr>
        <p:spPr>
          <a:xfrm>
            <a:off x="745262" y="1464733"/>
            <a:ext cx="10010207"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0" name="Picture 9"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06665" y="180275"/>
            <a:ext cx="853440" cy="656705"/>
          </a:xfrm>
          <a:prstGeom prst="rect">
            <a:avLst/>
          </a:prstGeom>
        </p:spPr>
      </p:pic>
      <p:sp>
        <p:nvSpPr>
          <p:cNvPr id="13" name="Footer Placeholder 4"/>
          <p:cNvSpPr>
            <a:spLocks noGrp="1"/>
          </p:cNvSpPr>
          <p:nvPr>
            <p:ph type="ftr" sz="quarter" idx="11"/>
          </p:nvPr>
        </p:nvSpPr>
        <p:spPr>
          <a:xfrm>
            <a:off x="655787" y="6505851"/>
            <a:ext cx="7370613" cy="365125"/>
          </a:xfrm>
        </p:spPr>
        <p:txBody>
          <a:bodyPr/>
          <a:lstStyle>
            <a:lvl1pPr>
              <a:defRPr sz="1000"/>
            </a:lvl1pPr>
          </a:lstStyle>
          <a:p>
            <a:pPr algn="l"/>
            <a:r>
              <a:rPr lang="en-US" kern="1100" spc="100" dirty="0">
                <a:solidFill>
                  <a:schemeClr val="bg1"/>
                </a:solidFill>
                <a:latin typeface="Arial"/>
                <a:cs typeface="Arial"/>
              </a:rPr>
              <a:t>PREVENTION SOLUTIONS</a:t>
            </a:r>
            <a:r>
              <a:rPr lang="en-US" kern="1100" spc="100" baseline="6000" dirty="0">
                <a:solidFill>
                  <a:srgbClr val="F2F2F2"/>
                </a:solidFill>
                <a:latin typeface="Arial"/>
                <a:cs typeface="Arial"/>
              </a:rPr>
              <a:t>@</a:t>
            </a:r>
            <a:r>
              <a:rPr lang="en-US" kern="1100" spc="100" dirty="0">
                <a:solidFill>
                  <a:srgbClr val="F2F2F2"/>
                </a:solidFill>
                <a:latin typeface="Arial"/>
                <a:cs typeface="Arial"/>
              </a:rPr>
              <a:t>EDC </a:t>
            </a:r>
            <a:r>
              <a:rPr lang="en-US" kern="1100" spc="100" dirty="0">
                <a:solidFill>
                  <a:srgbClr val="23466B"/>
                </a:solidFill>
                <a:latin typeface="Arial"/>
                <a:cs typeface="Arial"/>
              </a:rPr>
              <a:t>TITLE OF POWERPOINT PRESENTATION HERE</a:t>
            </a:r>
            <a:endParaRPr lang="en-US" dirty="0"/>
          </a:p>
        </p:txBody>
      </p:sp>
    </p:spTree>
    <p:extLst>
      <p:ext uri="{BB962C8B-B14F-4D97-AF65-F5344CB8AC3E}">
        <p14:creationId xmlns:p14="http://schemas.microsoft.com/office/powerpoint/2010/main" val="3914816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AB6DF"/>
              </a:solidFill>
            </a:endParaRPr>
          </a:p>
        </p:txBody>
      </p:sp>
      <p:sp>
        <p:nvSpPr>
          <p:cNvPr id="2" name="Title 1"/>
          <p:cNvSpPr>
            <a:spLocks noGrp="1"/>
          </p:cNvSpPr>
          <p:nvPr>
            <p:ph type="title"/>
          </p:nvPr>
        </p:nvSpPr>
        <p:spPr>
          <a:xfrm>
            <a:off x="591081" y="330188"/>
            <a:ext cx="10469268" cy="1143000"/>
          </a:xfrm>
        </p:spPr>
        <p:txBody>
          <a:bodyPr>
            <a:normAutofit/>
          </a:bodyPr>
          <a:lstStyle>
            <a:lvl1pPr marL="0" algn="l" defTabSz="342991" rtl="0" eaLnBrk="1" latinLnBrk="0" hangingPunct="1">
              <a:defRPr lang="en-US" sz="3301" kern="1200" cap="all" dirty="0">
                <a:solidFill>
                  <a:srgbClr val="23466B"/>
                </a:solidFill>
                <a:latin typeface="Arial"/>
                <a:ea typeface="+mn-ea"/>
                <a:cs typeface="Arial"/>
              </a:defRPr>
            </a:lvl1pPr>
          </a:lstStyle>
          <a:p>
            <a:r>
              <a:rPr lang="en-US" dirty="0"/>
              <a:t>Click to edit 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1"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5" name="Footer Placeholder 4"/>
          <p:cNvSpPr>
            <a:spLocks noGrp="1"/>
          </p:cNvSpPr>
          <p:nvPr>
            <p:ph type="ftr" sz="quarter" idx="11"/>
          </p:nvPr>
        </p:nvSpPr>
        <p:spPr>
          <a:xfrm>
            <a:off x="655787" y="6505851"/>
            <a:ext cx="7370613" cy="365125"/>
          </a:xfrm>
        </p:spPr>
        <p:txBody>
          <a:bodyPr/>
          <a:lstStyle>
            <a:lvl1pPr>
              <a:defRPr sz="825"/>
            </a:lvl1pPr>
          </a:lstStyle>
          <a:p>
            <a:pPr algn="l"/>
            <a:r>
              <a:rPr lang="en-US" kern="1100" spc="75" dirty="0">
                <a:solidFill>
                  <a:schemeClr val="bg1"/>
                </a:solidFill>
                <a:latin typeface="Arial"/>
                <a:cs typeface="Arial"/>
              </a:rPr>
              <a:t>PREVENTION SOLUTIONS</a:t>
            </a:r>
            <a:r>
              <a:rPr lang="en-US" kern="1100" spc="75" baseline="6000" dirty="0">
                <a:solidFill>
                  <a:srgbClr val="F2F2F2"/>
                </a:solidFill>
                <a:latin typeface="Arial"/>
                <a:cs typeface="Arial"/>
              </a:rPr>
              <a:t>@</a:t>
            </a:r>
            <a:r>
              <a:rPr lang="en-US" kern="1100" spc="75" dirty="0">
                <a:solidFill>
                  <a:srgbClr val="F2F2F2"/>
                </a:solidFill>
                <a:latin typeface="Arial"/>
                <a:cs typeface="Arial"/>
              </a:rPr>
              <a:t>EDC </a:t>
            </a:r>
            <a:r>
              <a:rPr lang="en-US" kern="1100" spc="75" dirty="0">
                <a:solidFill>
                  <a:srgbClr val="23466B"/>
                </a:solidFill>
                <a:latin typeface="Arial"/>
                <a:cs typeface="Arial"/>
              </a:rPr>
              <a:t>TITLE OF POWERPOINT PRESENTATION HERE</a:t>
            </a:r>
            <a:endParaRPr lang="en-US" dirty="0"/>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1" name="Straight Connector 10"/>
          <p:cNvCxnSpPr/>
          <p:nvPr userDrawn="1"/>
        </p:nvCxnSpPr>
        <p:spPr>
          <a:xfrm>
            <a:off x="745262" y="1464733"/>
            <a:ext cx="10010207"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7601" y="180274"/>
            <a:ext cx="642111" cy="654556"/>
          </a:xfrm>
          <a:prstGeom prst="rect">
            <a:avLst/>
          </a:prstGeom>
        </p:spPr>
      </p:pic>
    </p:spTree>
    <p:extLst>
      <p:ext uri="{BB962C8B-B14F-4D97-AF65-F5344CB8AC3E}">
        <p14:creationId xmlns:p14="http://schemas.microsoft.com/office/powerpoint/2010/main" val="1644409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47" indent="0" algn="ctr">
              <a:buNone/>
              <a:defRPr>
                <a:solidFill>
                  <a:schemeClr val="tx1">
                    <a:tint val="75000"/>
                  </a:schemeClr>
                </a:solidFill>
              </a:defRPr>
            </a:lvl2pPr>
            <a:lvl3pPr marL="1088494" indent="0" algn="ctr">
              <a:buNone/>
              <a:defRPr>
                <a:solidFill>
                  <a:schemeClr val="tx1">
                    <a:tint val="75000"/>
                  </a:schemeClr>
                </a:solidFill>
              </a:defRPr>
            </a:lvl3pPr>
            <a:lvl4pPr marL="1632741" indent="0" algn="ctr">
              <a:buNone/>
              <a:defRPr>
                <a:solidFill>
                  <a:schemeClr val="tx1">
                    <a:tint val="75000"/>
                  </a:schemeClr>
                </a:solidFill>
              </a:defRPr>
            </a:lvl4pPr>
            <a:lvl5pPr marL="2176987" indent="0" algn="ctr">
              <a:buNone/>
              <a:defRPr>
                <a:solidFill>
                  <a:schemeClr val="tx1">
                    <a:tint val="75000"/>
                  </a:schemeClr>
                </a:solidFill>
              </a:defRPr>
            </a:lvl5pPr>
            <a:lvl6pPr marL="2721234" indent="0" algn="ctr">
              <a:buNone/>
              <a:defRPr>
                <a:solidFill>
                  <a:schemeClr val="tx1">
                    <a:tint val="75000"/>
                  </a:schemeClr>
                </a:solidFill>
              </a:defRPr>
            </a:lvl6pPr>
            <a:lvl7pPr marL="3265482" indent="0" algn="ctr">
              <a:buNone/>
              <a:defRPr>
                <a:solidFill>
                  <a:schemeClr val="tx1">
                    <a:tint val="75000"/>
                  </a:schemeClr>
                </a:solidFill>
              </a:defRPr>
            </a:lvl7pPr>
            <a:lvl8pPr marL="3809728" indent="0" algn="ctr">
              <a:buNone/>
              <a:defRPr>
                <a:solidFill>
                  <a:schemeClr val="tx1">
                    <a:tint val="75000"/>
                  </a:schemeClr>
                </a:solidFill>
              </a:defRPr>
            </a:lvl8pPr>
            <a:lvl9pPr marL="43539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40740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83400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75"/>
            </a:lvl4pPr>
            <a:lvl5pPr>
              <a:defRPr sz="2175"/>
            </a:lvl5pPr>
            <a:lvl6pPr>
              <a:defRPr sz="2175"/>
            </a:lvl6pPr>
            <a:lvl7pPr>
              <a:defRPr sz="2175"/>
            </a:lvl7pPr>
            <a:lvl8pPr>
              <a:defRPr sz="2175"/>
            </a:lvl8pPr>
            <a:lvl9pPr>
              <a:defRPr sz="21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300"/>
            </a:lvl1pPr>
            <a:lvl2pPr>
              <a:defRPr sz="2850"/>
            </a:lvl2pPr>
            <a:lvl3pPr>
              <a:defRPr sz="2400"/>
            </a:lvl3pPr>
            <a:lvl4pPr>
              <a:defRPr sz="2175"/>
            </a:lvl4pPr>
            <a:lvl5pPr>
              <a:defRPr sz="2175"/>
            </a:lvl5pPr>
            <a:lvl6pPr>
              <a:defRPr sz="2175"/>
            </a:lvl6pPr>
            <a:lvl7pPr>
              <a:defRPr sz="2175"/>
            </a:lvl7pPr>
            <a:lvl8pPr>
              <a:defRPr sz="2175"/>
            </a:lvl8pPr>
            <a:lvl9pPr>
              <a:defRPr sz="21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375011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50" b="1"/>
            </a:lvl1pPr>
            <a:lvl2pPr marL="544247" indent="0">
              <a:buNone/>
              <a:defRPr sz="2400" b="1"/>
            </a:lvl2pPr>
            <a:lvl3pPr marL="1088494" indent="0">
              <a:buNone/>
              <a:defRPr sz="2175" b="1"/>
            </a:lvl3pPr>
            <a:lvl4pPr marL="1632741" indent="0">
              <a:buNone/>
              <a:defRPr sz="1875" b="1"/>
            </a:lvl4pPr>
            <a:lvl5pPr marL="2176987" indent="0">
              <a:buNone/>
              <a:defRPr sz="1875" b="1"/>
            </a:lvl5pPr>
            <a:lvl6pPr marL="2721234" indent="0">
              <a:buNone/>
              <a:defRPr sz="1875" b="1"/>
            </a:lvl6pPr>
            <a:lvl7pPr marL="3265482" indent="0">
              <a:buNone/>
              <a:defRPr sz="1875" b="1"/>
            </a:lvl7pPr>
            <a:lvl8pPr marL="3809728" indent="0">
              <a:buNone/>
              <a:defRPr sz="1875" b="1"/>
            </a:lvl8pPr>
            <a:lvl9pPr marL="4353975"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50"/>
            </a:lvl1pPr>
            <a:lvl2pPr>
              <a:defRPr sz="2400"/>
            </a:lvl2pPr>
            <a:lvl3pPr>
              <a:defRPr sz="217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4247" indent="0">
              <a:buNone/>
              <a:defRPr sz="2400" b="1"/>
            </a:lvl2pPr>
            <a:lvl3pPr marL="1088494" indent="0">
              <a:buNone/>
              <a:defRPr sz="2175" b="1"/>
            </a:lvl3pPr>
            <a:lvl4pPr marL="1632741" indent="0">
              <a:buNone/>
              <a:defRPr sz="1875" b="1"/>
            </a:lvl4pPr>
            <a:lvl5pPr marL="2176987" indent="0">
              <a:buNone/>
              <a:defRPr sz="1875" b="1"/>
            </a:lvl5pPr>
            <a:lvl6pPr marL="2721234" indent="0">
              <a:buNone/>
              <a:defRPr sz="1875" b="1"/>
            </a:lvl6pPr>
            <a:lvl7pPr marL="3265482" indent="0">
              <a:buNone/>
              <a:defRPr sz="1875" b="1"/>
            </a:lvl7pPr>
            <a:lvl8pPr marL="3809728" indent="0">
              <a:buNone/>
              <a:defRPr sz="1875" b="1"/>
            </a:lvl8pPr>
            <a:lvl9pPr marL="4353975"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7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27515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1439757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627701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4"/>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247" indent="0">
              <a:buNone/>
              <a:defRPr sz="1425"/>
            </a:lvl2pPr>
            <a:lvl3pPr marL="1088494" indent="0">
              <a:buNone/>
              <a:defRPr sz="1200"/>
            </a:lvl3pPr>
            <a:lvl4pPr marL="1632741" indent="0">
              <a:buNone/>
              <a:defRPr sz="1050"/>
            </a:lvl4pPr>
            <a:lvl5pPr marL="2176987" indent="0">
              <a:buNone/>
              <a:defRPr sz="1050"/>
            </a:lvl5pPr>
            <a:lvl6pPr marL="2721234" indent="0">
              <a:buNone/>
              <a:defRPr sz="1050"/>
            </a:lvl6pPr>
            <a:lvl7pPr marL="3265482" indent="0">
              <a:buNone/>
              <a:defRPr sz="1050"/>
            </a:lvl7pPr>
            <a:lvl8pPr marL="3809728" indent="0">
              <a:buNone/>
              <a:defRPr sz="1050"/>
            </a:lvl8pPr>
            <a:lvl9pPr marL="435397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372490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dirty="0"/>
              <a:t>TITLE [KEY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dirty="0"/>
              <a:t>Click to edit text</a:t>
            </a:r>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324179139"/>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4"/>
            </a:lvl1pPr>
            <a:lvl2pPr marL="544247" indent="0">
              <a:buNone/>
              <a:defRPr sz="3300"/>
            </a:lvl2pPr>
            <a:lvl3pPr marL="1088494" indent="0">
              <a:buNone/>
              <a:defRPr sz="2850"/>
            </a:lvl3pPr>
            <a:lvl4pPr marL="1632741" indent="0">
              <a:buNone/>
              <a:defRPr sz="2400"/>
            </a:lvl4pPr>
            <a:lvl5pPr marL="2176987" indent="0">
              <a:buNone/>
              <a:defRPr sz="2400"/>
            </a:lvl5pPr>
            <a:lvl6pPr marL="2721234" indent="0">
              <a:buNone/>
              <a:defRPr sz="2400"/>
            </a:lvl6pPr>
            <a:lvl7pPr marL="3265482" indent="0">
              <a:buNone/>
              <a:defRPr sz="2400"/>
            </a:lvl7pPr>
            <a:lvl8pPr marL="3809728" indent="0">
              <a:buNone/>
              <a:defRPr sz="2400"/>
            </a:lvl8pPr>
            <a:lvl9pPr marL="4353975" indent="0">
              <a:buNone/>
              <a:defRPr sz="2400"/>
            </a:lvl9pPr>
          </a:lstStyle>
          <a:p>
            <a:endParaRPr lang="en-US" dirty="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4247" indent="0">
              <a:buNone/>
              <a:defRPr sz="1425"/>
            </a:lvl2pPr>
            <a:lvl3pPr marL="1088494" indent="0">
              <a:buNone/>
              <a:defRPr sz="1200"/>
            </a:lvl3pPr>
            <a:lvl4pPr marL="1632741" indent="0">
              <a:buNone/>
              <a:defRPr sz="1050"/>
            </a:lvl4pPr>
            <a:lvl5pPr marL="2176987" indent="0">
              <a:buNone/>
              <a:defRPr sz="1050"/>
            </a:lvl5pPr>
            <a:lvl6pPr marL="2721234" indent="0">
              <a:buNone/>
              <a:defRPr sz="1050"/>
            </a:lvl6pPr>
            <a:lvl7pPr marL="3265482" indent="0">
              <a:buNone/>
              <a:defRPr sz="1050"/>
            </a:lvl7pPr>
            <a:lvl8pPr marL="3809728" indent="0">
              <a:buNone/>
              <a:defRPr sz="1050"/>
            </a:lvl8pPr>
            <a:lvl9pPr marL="435397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4F36116D-527E-C841-9BCE-9A3B062F442A}" type="datetimeFigureOut">
              <a:rPr lang="en-US" smtClean="0"/>
              <a:t>4/9/2021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63577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7D64F-3C21-4CD9-B4DF-D01D67EC44E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3547703-EE11-448A-AFED-B9649B600BA1}"/>
              </a:ext>
            </a:extLst>
          </p:cNvPr>
          <p:cNvSpPr>
            <a:spLocks noGrp="1"/>
          </p:cNvSpPr>
          <p:nvPr>
            <p:ph type="ftr" sz="quarter" idx="11"/>
          </p:nvPr>
        </p:nvSpPr>
        <p:spPr/>
        <p:txBody>
          <a:bodyPr/>
          <a:lstStyle>
            <a:lvl1pPr>
              <a:defRPr/>
            </a:lvl1pPr>
          </a:lstStyle>
          <a:p>
            <a:pPr>
              <a:defRPr/>
            </a:pPr>
            <a:r>
              <a:rPr lang="en-US"/>
              <a:t>Ounce of Prevention 2018</a:t>
            </a:r>
          </a:p>
        </p:txBody>
      </p:sp>
      <p:sp>
        <p:nvSpPr>
          <p:cNvPr id="6" name="Slide Number Placeholder 5">
            <a:extLst>
              <a:ext uri="{FF2B5EF4-FFF2-40B4-BE49-F238E27FC236}">
                <a16:creationId xmlns:a16="http://schemas.microsoft.com/office/drawing/2014/main" id="{6512D727-5906-4515-94B6-EBFF9A20B8E3}"/>
              </a:ext>
            </a:extLst>
          </p:cNvPr>
          <p:cNvSpPr>
            <a:spLocks noGrp="1"/>
          </p:cNvSpPr>
          <p:nvPr>
            <p:ph type="sldNum" sz="quarter" idx="12"/>
          </p:nvPr>
        </p:nvSpPr>
        <p:spPr>
          <a:xfrm>
            <a:off x="8737600" y="6356350"/>
            <a:ext cx="2844800" cy="365125"/>
          </a:xfrm>
          <a:prstGeom prst="rect">
            <a:avLst/>
          </a:prstGeom>
        </p:spPr>
        <p:txBody>
          <a:bodyPr vert="horz" wrap="square" lIns="145152" tIns="72576" rIns="145152" bIns="72576" numCol="1" anchor="t" anchorCtr="0" compatLnSpc="1">
            <a:prstTxWarp prst="textNoShape">
              <a:avLst/>
            </a:prstTxWarp>
          </a:bodyPr>
          <a:lstStyle>
            <a:lvl1pPr eaLnBrk="1" hangingPunct="1">
              <a:defRPr>
                <a:latin typeface="Myriad Pro"/>
              </a:defRPr>
            </a:lvl1pPr>
          </a:lstStyle>
          <a:p>
            <a:pPr>
              <a:defRPr/>
            </a:pPr>
            <a:fld id="{1377E782-AB75-4CC9-B031-B9D21CF85B07}" type="slidenum">
              <a:rPr lang="en-US" altLang="en-US"/>
              <a:pPr>
                <a:defRPr/>
              </a:pPr>
              <a:t>‹#›</a:t>
            </a:fld>
            <a:endParaRPr lang="en-US" altLang="en-US"/>
          </a:p>
        </p:txBody>
      </p:sp>
    </p:spTree>
    <p:extLst>
      <p:ext uri="{BB962C8B-B14F-4D97-AF65-F5344CB8AC3E}">
        <p14:creationId xmlns:p14="http://schemas.microsoft.com/office/powerpoint/2010/main" val="1062165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1E031E6-D6AE-4DD5-B079-350467D06A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a:extLst>
              <a:ext uri="{FF2B5EF4-FFF2-40B4-BE49-F238E27FC236}">
                <a16:creationId xmlns:a16="http://schemas.microsoft.com/office/drawing/2014/main" id="{D127B45B-CA14-49CA-9E7D-EB5C6355CD57}"/>
              </a:ext>
            </a:extLst>
          </p:cNvPr>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9E99EF5-867E-4421-A018-21ADEE9C38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496162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A60F2E-C3F3-4B06-BE85-127751DF776B}"/>
              </a:ext>
            </a:extLst>
          </p:cNvPr>
          <p:cNvSpPr/>
          <p:nvPr userDrawn="1"/>
        </p:nvSpPr>
        <p:spPr>
          <a:xfrm>
            <a:off x="0" y="0"/>
            <a:ext cx="12199938" cy="65325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3AB6DF"/>
              </a:solidFill>
            </a:endParaRPr>
          </a:p>
        </p:txBody>
      </p:sp>
      <p:sp>
        <p:nvSpPr>
          <p:cNvPr id="5" name="Rectangle 4">
            <a:extLst>
              <a:ext uri="{FF2B5EF4-FFF2-40B4-BE49-F238E27FC236}">
                <a16:creationId xmlns:a16="http://schemas.microsoft.com/office/drawing/2014/main" id="{676F290F-06A8-4319-8DBB-89E832BDF768}"/>
              </a:ext>
            </a:extLst>
          </p:cNvPr>
          <p:cNvSpPr/>
          <p:nvPr userDrawn="1"/>
        </p:nvSpPr>
        <p:spPr>
          <a:xfrm>
            <a:off x="0" y="6532563"/>
            <a:ext cx="12192000" cy="325437"/>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bg1"/>
              </a:solidFill>
            </a:endParaRPr>
          </a:p>
        </p:txBody>
      </p:sp>
      <p:cxnSp>
        <p:nvCxnSpPr>
          <p:cNvPr id="6" name="Straight Connector 5">
            <a:extLst>
              <a:ext uri="{FF2B5EF4-FFF2-40B4-BE49-F238E27FC236}">
                <a16:creationId xmlns:a16="http://schemas.microsoft.com/office/drawing/2014/main" id="{220A07F2-BE69-4FD8-BCA7-2679DCF907CA}"/>
              </a:ext>
            </a:extLst>
          </p:cNvPr>
          <p:cNvCxnSpPr/>
          <p:nvPr userDrawn="1"/>
        </p:nvCxnSpPr>
        <p:spPr>
          <a:xfrm>
            <a:off x="744538" y="1465263"/>
            <a:ext cx="1001077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7" name="Picture 10" descr="Prevention_Solutions_symbol_cymk_300ppi.png">
            <a:extLst>
              <a:ext uri="{FF2B5EF4-FFF2-40B4-BE49-F238E27FC236}">
                <a16:creationId xmlns:a16="http://schemas.microsoft.com/office/drawing/2014/main" id="{65568754-37B7-49CC-96CF-2D9BEBE3E1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180975"/>
            <a:ext cx="6413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1081" y="330188"/>
            <a:ext cx="10469268" cy="1143000"/>
          </a:xfrm>
        </p:spPr>
        <p:txBody>
          <a:bodyPr>
            <a:normAutofit/>
          </a:bodyPr>
          <a:lstStyle>
            <a:lvl1pPr marL="0" algn="l" defTabSz="342991" rtl="0" eaLnBrk="1" latinLnBrk="0" hangingPunct="1">
              <a:defRPr lang="en-US" sz="3301" kern="1200" cap="all" dirty="0">
                <a:solidFill>
                  <a:srgbClr val="23466B"/>
                </a:solidFill>
                <a:latin typeface="Arial"/>
                <a:ea typeface="+mn-ea"/>
                <a:cs typeface="Arial"/>
              </a:defRPr>
            </a:lvl1pPr>
          </a:lstStyle>
          <a:p>
            <a:r>
              <a:rPr lang="en-US" dirty="0"/>
              <a:t>Click to edit 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1"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9F2C34BD-0CBE-45B3-B6AD-69B53B5F9487}"/>
              </a:ext>
            </a:extLst>
          </p:cNvPr>
          <p:cNvSpPr>
            <a:spLocks noGrp="1"/>
          </p:cNvSpPr>
          <p:nvPr>
            <p:ph type="ftr" sz="quarter" idx="10"/>
          </p:nvPr>
        </p:nvSpPr>
        <p:spPr>
          <a:xfrm>
            <a:off x="655638" y="6505575"/>
            <a:ext cx="7370762" cy="365125"/>
          </a:xfrm>
        </p:spPr>
        <p:txBody>
          <a:bodyPr/>
          <a:lstStyle>
            <a:lvl1pPr>
              <a:defRPr sz="825" kern="1100" spc="75">
                <a:solidFill>
                  <a:schemeClr val="bg1"/>
                </a:solidFill>
                <a:latin typeface="Arial"/>
                <a:cs typeface="Arial"/>
              </a:defRPr>
            </a:lvl1pPr>
          </a:lstStyle>
          <a:p>
            <a:pPr>
              <a:defRPr/>
            </a:pPr>
            <a:r>
              <a:rPr lang="en-US"/>
              <a:t>PREVENTION SOLUTIONS</a:t>
            </a:r>
            <a:r>
              <a:rPr lang="en-US" baseline="6000">
                <a:solidFill>
                  <a:srgbClr val="F2F2F2"/>
                </a:solidFill>
              </a:rPr>
              <a:t>@</a:t>
            </a:r>
            <a:r>
              <a:rPr lang="en-US">
                <a:solidFill>
                  <a:srgbClr val="F2F2F2"/>
                </a:solidFill>
              </a:rPr>
              <a:t>EDC </a:t>
            </a:r>
            <a:r>
              <a:rPr lang="en-US">
                <a:solidFill>
                  <a:srgbClr val="23466B"/>
                </a:solidFill>
              </a:rPr>
              <a:t>TITLE OF POWERPOINT PRESENTATION HERE</a:t>
            </a:r>
            <a:endParaRPr lang="en-US" kern="1200" spc="0">
              <a:solidFill>
                <a:schemeClr val="tx2">
                  <a:lumMod val="40000"/>
                  <a:lumOff val="60000"/>
                </a:schemeClr>
              </a:solidFill>
              <a:latin typeface="+mn-lt"/>
              <a:cs typeface="+mn-cs"/>
            </a:endParaRPr>
          </a:p>
        </p:txBody>
      </p:sp>
      <p:sp>
        <p:nvSpPr>
          <p:cNvPr id="9" name="Slide Number Placeholder 5">
            <a:extLst>
              <a:ext uri="{FF2B5EF4-FFF2-40B4-BE49-F238E27FC236}">
                <a16:creationId xmlns:a16="http://schemas.microsoft.com/office/drawing/2014/main" id="{9B68A968-EDCF-4F6F-B242-6B02C1994088}"/>
              </a:ext>
            </a:extLst>
          </p:cNvPr>
          <p:cNvSpPr>
            <a:spLocks noGrp="1"/>
          </p:cNvSpPr>
          <p:nvPr>
            <p:ph type="sldNum" sz="quarter" idx="11"/>
          </p:nvPr>
        </p:nvSpPr>
        <p:spPr>
          <a:xfrm>
            <a:off x="8755063" y="6505575"/>
            <a:ext cx="2844800" cy="365125"/>
          </a:xfrm>
        </p:spPr>
        <p:txBody>
          <a:bodyPr/>
          <a:lstStyle>
            <a:lvl1pPr>
              <a:defRPr>
                <a:solidFill>
                  <a:srgbClr val="23466B"/>
                </a:solidFill>
              </a:defRPr>
            </a:lvl1pPr>
          </a:lstStyle>
          <a:p>
            <a:pPr>
              <a:defRPr/>
            </a:pPr>
            <a:fld id="{6E7F9A7A-6C31-4F19-88E7-A06DB3301F1A}" type="slidenum">
              <a:rPr lang="en-US" altLang="en-US"/>
              <a:pPr>
                <a:defRPr/>
              </a:pPr>
              <a:t>‹#›</a:t>
            </a:fld>
            <a:endParaRPr lang="en-US" altLang="en-US"/>
          </a:p>
        </p:txBody>
      </p:sp>
    </p:spTree>
    <p:extLst>
      <p:ext uri="{BB962C8B-B14F-4D97-AF65-F5344CB8AC3E}">
        <p14:creationId xmlns:p14="http://schemas.microsoft.com/office/powerpoint/2010/main" val="9538580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hite Background with Bullet Numbers">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316D4798-880B-4ED7-AF6C-EFD19098D9C0}"/>
              </a:ext>
            </a:extLst>
          </p:cNvPr>
          <p:cNvSpPr>
            <a:spLocks noGrp="1"/>
          </p:cNvSpPr>
          <p:nvPr>
            <p:ph type="sldNum" sz="quarter" idx="14"/>
          </p:nvPr>
        </p:nvSpPr>
        <p:spPr>
          <a:xfrm>
            <a:off x="8778875" y="6510338"/>
            <a:ext cx="2743200" cy="365125"/>
          </a:xfrm>
        </p:spPr>
        <p:txBody>
          <a:bodyPr/>
          <a:lstStyle>
            <a:lvl1pPr>
              <a:defRPr/>
            </a:lvl1pPr>
          </a:lstStyle>
          <a:p>
            <a:pPr>
              <a:defRPr/>
            </a:pPr>
            <a:fld id="{BE7AE7C5-CBDD-40D2-871B-2780483D5930}"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E5CFDE36-21DD-4EB1-883F-05F31CE15DCE}"/>
              </a:ext>
            </a:extLst>
          </p:cNvPr>
          <p:cNvSpPr>
            <a:spLocks noGrp="1"/>
          </p:cNvSpPr>
          <p:nvPr>
            <p:ph type="ftr" sz="quarter" idx="15"/>
          </p:nvPr>
        </p:nvSpPr>
        <p:spPr/>
        <p:txBody>
          <a:bodyPr/>
          <a:lstStyle>
            <a:lvl1pPr algn="l">
              <a:defRPr sz="1000">
                <a:solidFill>
                  <a:schemeClr val="tx2">
                    <a:lumMod val="40000"/>
                    <a:lumOff val="60000"/>
                  </a:schemeClr>
                </a:solidFill>
              </a:defRPr>
            </a:lvl1pPr>
          </a:lstStyle>
          <a:p>
            <a:pPr>
              <a:defRPr/>
            </a:pPr>
            <a:r>
              <a:rPr lang="en-US"/>
              <a:t>Ounce of Prevention 2018</a:t>
            </a:r>
          </a:p>
        </p:txBody>
      </p:sp>
    </p:spTree>
    <p:extLst>
      <p:ext uri="{BB962C8B-B14F-4D97-AF65-F5344CB8AC3E}">
        <p14:creationId xmlns:p14="http://schemas.microsoft.com/office/powerpoint/2010/main" val="789149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ark Background Bullet Numbers">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F1E9BB0B-3058-4DA1-853E-F124DB2FD6A0}"/>
              </a:ext>
            </a:extLst>
          </p:cNvPr>
          <p:cNvSpPr>
            <a:spLocks noGrp="1"/>
          </p:cNvSpPr>
          <p:nvPr>
            <p:ph type="sldNum" sz="quarter" idx="14"/>
          </p:nvPr>
        </p:nvSpPr>
        <p:spPr>
          <a:xfrm>
            <a:off x="8778875" y="6510338"/>
            <a:ext cx="2743200" cy="365125"/>
          </a:xfrm>
        </p:spPr>
        <p:txBody>
          <a:bodyPr/>
          <a:lstStyle>
            <a:lvl1pPr>
              <a:defRPr/>
            </a:lvl1pPr>
          </a:lstStyle>
          <a:p>
            <a:pPr>
              <a:defRPr/>
            </a:pPr>
            <a:fld id="{37C4D849-1F4C-41E7-B8E6-92BE732F51B2}"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172A0785-05A1-497C-BF99-E47C225B09A0}"/>
              </a:ext>
            </a:extLst>
          </p:cNvPr>
          <p:cNvSpPr>
            <a:spLocks noGrp="1"/>
          </p:cNvSpPr>
          <p:nvPr>
            <p:ph type="ftr" sz="quarter" idx="15"/>
          </p:nvPr>
        </p:nvSpPr>
        <p:spPr/>
        <p:txBody>
          <a:bodyPr/>
          <a:lstStyle>
            <a:lvl1pPr algn="l">
              <a:defRPr sz="1000">
                <a:solidFill>
                  <a:schemeClr val="tx2">
                    <a:lumMod val="40000"/>
                    <a:lumOff val="60000"/>
                  </a:schemeClr>
                </a:solidFill>
              </a:defRPr>
            </a:lvl1pPr>
          </a:lstStyle>
          <a:p>
            <a:pPr>
              <a:defRPr/>
            </a:pPr>
            <a:r>
              <a:rPr lang="en-US"/>
              <a:t>Ounce of Prevention 2018</a:t>
            </a:r>
          </a:p>
        </p:txBody>
      </p:sp>
    </p:spTree>
    <p:extLst>
      <p:ext uri="{BB962C8B-B14F-4D97-AF65-F5344CB8AC3E}">
        <p14:creationId xmlns:p14="http://schemas.microsoft.com/office/powerpoint/2010/main" val="3349739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898DF6F-50B6-4755-8CBD-7BF06C22B4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a:extLst>
              <a:ext uri="{FF2B5EF4-FFF2-40B4-BE49-F238E27FC236}">
                <a16:creationId xmlns:a16="http://schemas.microsoft.com/office/drawing/2014/main" id="{1F6DCF8C-AAB8-47B5-A304-2B226712CB4E}"/>
              </a:ext>
            </a:extLst>
          </p:cNvPr>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435B9B40-4CC2-4953-9318-6308C3E609D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21757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MHTTC Stacked Color Bars" title="MHTTC Stacked Color Bars">
            <a:extLst>
              <a:ext uri="{FF2B5EF4-FFF2-40B4-BE49-F238E27FC236}">
                <a16:creationId xmlns:a16="http://schemas.microsoft.com/office/drawing/2014/main" id="{3B73C139-25D8-4935-8FA7-A27E4F1F036B}"/>
              </a:ext>
            </a:extLst>
          </p:cNvPr>
          <p:cNvPicPr>
            <a:picLocks noChangeAspect="1"/>
          </p:cNvPicPr>
          <p:nvPr userDrawn="1"/>
        </p:nvPicPr>
        <p:blipFill>
          <a:blip r:embed="rId2"/>
          <a:stretch>
            <a:fillRect/>
          </a:stretch>
        </p:blipFill>
        <p:spPr>
          <a:xfrm>
            <a:off x="9734550" y="5738813"/>
            <a:ext cx="2457450" cy="1477962"/>
          </a:xfrm>
          <a:prstGeom prst="rect">
            <a:avLst/>
          </a:prstGeom>
          <a:noFill/>
          <a:ln>
            <a:noFill/>
          </a:ln>
        </p:spPr>
      </p:pic>
      <p:pic>
        <p:nvPicPr>
          <p:cNvPr id="5" name="Picture Placeholder 9">
            <a:extLst>
              <a:ext uri="{FF2B5EF4-FFF2-40B4-BE49-F238E27FC236}">
                <a16:creationId xmlns:a16="http://schemas.microsoft.com/office/drawing/2014/main" id="{D5F26D44-C962-456C-8246-982CD556E295}"/>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131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25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094246CF-064B-415C-81E2-3F01A1AE38A7}"/>
              </a:ext>
            </a:extLst>
          </p:cNvPr>
          <p:cNvPicPr>
            <a:picLocks noChangeAspect="1"/>
          </p:cNvPicPr>
          <p:nvPr userDrawn="1"/>
        </p:nvPicPr>
        <p:blipFill>
          <a:blip r:embed="rId2">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HTTC Stacked Color Bars" title="MHTTC Stacked Color Bars">
            <a:extLst>
              <a:ext uri="{FF2B5EF4-FFF2-40B4-BE49-F238E27FC236}">
                <a16:creationId xmlns:a16="http://schemas.microsoft.com/office/drawing/2014/main" id="{4A07CD37-AA9B-4DD2-8A28-ABF7556CD632}"/>
              </a:ext>
            </a:extLst>
          </p:cNvPr>
          <p:cNvPicPr>
            <a:picLocks noChangeAspect="1"/>
          </p:cNvPicPr>
          <p:nvPr userDrawn="1"/>
        </p:nvPicPr>
        <p:blipFill>
          <a:blip r:embed="rId3"/>
          <a:stretch>
            <a:fillRect/>
          </a:stretch>
        </p:blipFill>
        <p:spPr>
          <a:xfrm>
            <a:off x="9734550" y="5578475"/>
            <a:ext cx="2457450" cy="1638300"/>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0874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03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6" descr="MHTTC Stacked Color Bars" title="MHTTC Stacked Color Bars">
            <a:extLst>
              <a:ext uri="{FF2B5EF4-FFF2-40B4-BE49-F238E27FC236}">
                <a16:creationId xmlns:a16="http://schemas.microsoft.com/office/drawing/2014/main" id="{8F931AB1-3008-448F-9AAD-510044A8B898}"/>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B5B4AB87-C381-4174-B537-968E70EB89F1}"/>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193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Background Bullet Numbers">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312776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MHTTC Stacked Color Bars" title="MHTTC Stacked Color Bars">
            <a:extLst>
              <a:ext uri="{FF2B5EF4-FFF2-40B4-BE49-F238E27FC236}">
                <a16:creationId xmlns:a16="http://schemas.microsoft.com/office/drawing/2014/main" id="{BA8EDAF0-EA1F-4B09-A36B-FE5452747796}"/>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0DC7C983-8AE2-4989-88AB-3C92DAFB8D46}"/>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9212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MHTTC Stacked Color Bars" title="MHTTC Stacked Color Bars">
            <a:extLst>
              <a:ext uri="{FF2B5EF4-FFF2-40B4-BE49-F238E27FC236}">
                <a16:creationId xmlns:a16="http://schemas.microsoft.com/office/drawing/2014/main" id="{807C47DA-8522-4692-B132-50A44DAC1481}"/>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765C4745-3452-4F01-8445-2469C3F08F28}"/>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rtlCol="0">
            <a:normAutofit/>
          </a:bodyPr>
          <a:lstStyle/>
          <a:p>
            <a:pPr lvl="0"/>
            <a:endParaRPr lang="en-US" noProof="0" dirty="0"/>
          </a:p>
        </p:txBody>
      </p:sp>
      <p:sp>
        <p:nvSpPr>
          <p:cNvPr id="17" name="Picture Placeholder 16"/>
          <p:cNvSpPr>
            <a:spLocks noGrp="1" noChangeAspect="1"/>
          </p:cNvSpPr>
          <p:nvPr>
            <p:ph type="pic" sz="quarter" idx="14"/>
          </p:nvPr>
        </p:nvSpPr>
        <p:spPr>
          <a:xfrm>
            <a:off x="7735888" y="3526018"/>
            <a:ext cx="3575304" cy="1389888"/>
          </a:xfrm>
        </p:spPr>
        <p:txBody>
          <a:bodyPr rtlCol="0">
            <a:normAutofit/>
          </a:bodyPr>
          <a:lstStyle/>
          <a:p>
            <a:pPr lvl="0"/>
            <a:endParaRPr lang="en-US" noProof="0"/>
          </a:p>
        </p:txBody>
      </p:sp>
    </p:spTree>
    <p:extLst>
      <p:ext uri="{BB962C8B-B14F-4D97-AF65-F5344CB8AC3E}">
        <p14:creationId xmlns:p14="http://schemas.microsoft.com/office/powerpoint/2010/main" val="164578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19B04BF-442D-4C8F-9DED-A0836C8FC9FF}" type="datetimeFigureOut">
              <a:rPr lang="en-US"/>
              <a:pPr>
                <a:defRPr/>
              </a:pPr>
              <a:t>4/9/2021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B30D89-D83A-425A-8CFC-FA79ADDE177E}" type="slidenum">
              <a:rPr lang="en-US"/>
              <a:pPr>
                <a:defRPr/>
              </a:pPr>
              <a:t>‹#›</a:t>
            </a:fld>
            <a:endParaRPr lang="en-US" dirty="0"/>
          </a:p>
        </p:txBody>
      </p:sp>
    </p:spTree>
    <p:extLst>
      <p:ext uri="{BB962C8B-B14F-4D97-AF65-F5344CB8AC3E}">
        <p14:creationId xmlns:p14="http://schemas.microsoft.com/office/powerpoint/2010/main" val="27814016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E97AE09-97F8-4F64-9C07-630948628945}" type="datetimeFigureOut">
              <a:rPr lang="en-US"/>
              <a:pPr>
                <a:defRPr/>
              </a:pPr>
              <a:t>4/9/2021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DE7FBB-7599-4C55-8A75-98EF35F26F5E}" type="slidenum">
              <a:rPr lang="en-US"/>
              <a:pPr>
                <a:defRPr/>
              </a:pPr>
              <a:t>‹#›</a:t>
            </a:fld>
            <a:endParaRPr lang="en-US" dirty="0"/>
          </a:p>
        </p:txBody>
      </p:sp>
    </p:spTree>
    <p:extLst>
      <p:ext uri="{BB962C8B-B14F-4D97-AF65-F5344CB8AC3E}">
        <p14:creationId xmlns:p14="http://schemas.microsoft.com/office/powerpoint/2010/main" val="3259163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5676D1-32D4-4D8E-9F14-1D67F456DF71}" type="datetimeFigureOut">
              <a:rPr lang="en-US"/>
              <a:pPr>
                <a:defRPr/>
              </a:pPr>
              <a:t>4/9/2021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65C14A-79D9-4006-8D0F-8DEE1EE66378}" type="slidenum">
              <a:rPr lang="en-US"/>
              <a:pPr>
                <a:defRPr/>
              </a:pPr>
              <a:t>‹#›</a:t>
            </a:fld>
            <a:endParaRPr lang="en-US" dirty="0"/>
          </a:p>
        </p:txBody>
      </p:sp>
    </p:spTree>
    <p:extLst>
      <p:ext uri="{BB962C8B-B14F-4D97-AF65-F5344CB8AC3E}">
        <p14:creationId xmlns:p14="http://schemas.microsoft.com/office/powerpoint/2010/main" val="3040604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00ACCB3-DB20-4377-951C-58D0A5792009}" type="datetimeFigureOut">
              <a:rPr lang="en-US"/>
              <a:pPr>
                <a:defRPr/>
              </a:pPr>
              <a:t>4/9/2021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23DFC-3FF2-4145-8BEB-A96B3F176C41}" type="slidenum">
              <a:rPr lang="en-US"/>
              <a:pPr>
                <a:defRPr/>
              </a:pPr>
              <a:t>‹#›</a:t>
            </a:fld>
            <a:endParaRPr lang="en-US" dirty="0"/>
          </a:p>
        </p:txBody>
      </p:sp>
    </p:spTree>
    <p:extLst>
      <p:ext uri="{BB962C8B-B14F-4D97-AF65-F5344CB8AC3E}">
        <p14:creationId xmlns:p14="http://schemas.microsoft.com/office/powerpoint/2010/main" val="3915197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53599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2"/>
          <a:stretch>
            <a:fillRect/>
          </a:stretch>
        </p:blipFill>
        <p:spPr>
          <a:xfrm>
            <a:off x="9734550" y="5738813"/>
            <a:ext cx="2457450" cy="1477962"/>
          </a:xfrm>
          <a:prstGeom prst="rect">
            <a:avLst/>
          </a:prstGeom>
          <a:noFill/>
          <a:ln>
            <a:noFill/>
          </a:ln>
        </p:spPr>
      </p:pic>
      <p:pic>
        <p:nvPicPr>
          <p:cNvPr id="5"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131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571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Placeholder 9"/>
          <p:cNvPicPr>
            <a:picLocks noChangeAspect="1"/>
          </p:cNvPicPr>
          <p:nvPr userDrawn="1"/>
        </p:nvPicPr>
        <p:blipFill>
          <a:blip r:embed="rId2">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HTTC Stacked Color Bars" title="MHTTC Stacked Color Bars"/>
          <p:cNvPicPr>
            <a:picLocks noChangeAspect="1"/>
          </p:cNvPicPr>
          <p:nvPr userDrawn="1"/>
        </p:nvPicPr>
        <p:blipFill>
          <a:blip r:embed="rId3"/>
          <a:stretch>
            <a:fillRect/>
          </a:stretch>
        </p:blipFill>
        <p:spPr>
          <a:xfrm>
            <a:off x="9734550" y="5578475"/>
            <a:ext cx="2457450" cy="1638300"/>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0874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3284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6"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48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ackground with Bullet Numbe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1717339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9426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rtlCol="0">
            <a:normAutofit/>
          </a:bodyPr>
          <a:lstStyle/>
          <a:p>
            <a:pPr lvl="0"/>
            <a:endParaRPr lang="en-US" noProof="0" dirty="0"/>
          </a:p>
        </p:txBody>
      </p:sp>
      <p:sp>
        <p:nvSpPr>
          <p:cNvPr id="17" name="Picture Placeholder 16"/>
          <p:cNvSpPr>
            <a:spLocks noGrp="1" noChangeAspect="1"/>
          </p:cNvSpPr>
          <p:nvPr>
            <p:ph type="pic" sz="quarter" idx="14"/>
          </p:nvPr>
        </p:nvSpPr>
        <p:spPr>
          <a:xfrm>
            <a:off x="7735888" y="3526018"/>
            <a:ext cx="3575304" cy="1389888"/>
          </a:xfrm>
        </p:spPr>
        <p:txBody>
          <a:bodyPr rtlCol="0">
            <a:normAutofit/>
          </a:bodyPr>
          <a:lstStyle/>
          <a:p>
            <a:pPr lvl="0"/>
            <a:endParaRPr lang="en-US" noProof="0"/>
          </a:p>
        </p:txBody>
      </p:sp>
    </p:spTree>
    <p:extLst>
      <p:ext uri="{BB962C8B-B14F-4D97-AF65-F5344CB8AC3E}">
        <p14:creationId xmlns:p14="http://schemas.microsoft.com/office/powerpoint/2010/main" val="261827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10"/>
          </p:nvPr>
        </p:nvSpPr>
        <p:spPr>
          <a:xfrm>
            <a:off x="609600" y="1312863"/>
            <a:ext cx="2844800" cy="365125"/>
          </a:xfrm>
        </p:spPr>
        <p:txBody>
          <a:bodyPr/>
          <a:lstStyle>
            <a:lvl1pPr>
              <a:defRPr/>
            </a:lvl1pPr>
          </a:lstStyle>
          <a:p>
            <a:pPr>
              <a:defRPr/>
            </a:pPr>
            <a:fld id="{83C8804C-135E-483D-A84C-C3E8CC52873D}" type="slidenum">
              <a:rPr lang="en-US"/>
              <a:pPr>
                <a:defRPr/>
              </a:pPr>
              <a:t>‹#›</a:t>
            </a:fld>
            <a:endParaRPr lang="en-US"/>
          </a:p>
        </p:txBody>
      </p:sp>
    </p:spTree>
    <p:extLst>
      <p:ext uri="{BB962C8B-B14F-4D97-AF65-F5344CB8AC3E}">
        <p14:creationId xmlns:p14="http://schemas.microsoft.com/office/powerpoint/2010/main" val="3884634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57809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5770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dirty="0"/>
              <a:t>Click to edit intro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endParaRPr lang="en-US" dirty="0"/>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dirty="0"/>
          </a:p>
          <a:p>
            <a:pPr lvl="0"/>
            <a:r>
              <a:rPr lang="en-US" dirty="0"/>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
        <p:nvSpPr>
          <p:cNvPr id="8" name="Content Placeholder 5"/>
          <p:cNvSpPr>
            <a:spLocks noGrp="1"/>
          </p:cNvSpPr>
          <p:nvPr>
            <p:ph sz="quarter" idx="13" hasCustomPrompt="1"/>
          </p:nvPr>
        </p:nvSpPr>
        <p:spPr>
          <a:xfrm>
            <a:off x="4000500" y="2924878"/>
            <a:ext cx="6705600" cy="2627425"/>
          </a:xfr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Click to edit text.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lvl="0"/>
            <a:endParaRPr lang="en-US" dirty="0"/>
          </a:p>
        </p:txBody>
      </p:sp>
      <p:sp>
        <p:nvSpPr>
          <p:cNvPr id="10" name="Content Placeholder 5"/>
          <p:cNvSpPr>
            <a:spLocks noGrp="1"/>
          </p:cNvSpPr>
          <p:nvPr>
            <p:ph sz="quarter" idx="15" hasCustomPrompt="1"/>
          </p:nvPr>
        </p:nvSpPr>
        <p:spPr>
          <a:xfrm>
            <a:off x="1" y="1721455"/>
            <a:ext cx="373380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	</a:t>
            </a:r>
          </a:p>
          <a:p>
            <a:pPr lvl="0"/>
            <a:r>
              <a:rPr lang="en-US" dirty="0"/>
              <a:t>            Click to add photo</a:t>
            </a:r>
          </a:p>
        </p:txBody>
      </p:sp>
      <p:sp>
        <p:nvSpPr>
          <p:cNvPr id="11" name="Content Placeholder 5"/>
          <p:cNvSpPr>
            <a:spLocks noGrp="1"/>
          </p:cNvSpPr>
          <p:nvPr>
            <p:ph sz="quarter" idx="16" hasCustomPrompt="1"/>
          </p:nvPr>
        </p:nvSpPr>
        <p:spPr>
          <a:xfrm>
            <a:off x="614463" y="4180759"/>
            <a:ext cx="3119337" cy="1528063"/>
          </a:xfr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call-out (or delete)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7" name="Slide Number Placeholder 6"/>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p:spPr>
        <p:txBody>
          <a:bodyPr/>
          <a:lstStyle>
            <a:lvl1pPr marL="0" indent="0" rtl="0" eaLnBrk="1" fontAlgn="auto" latinLnBrk="0" hangingPunct="1">
              <a:buNone/>
              <a:defRPr lang="en-US" sz="2000" b="0" i="0" u="none" strike="noStrike" smtClean="0">
                <a:effectLst/>
              </a:defRPr>
            </a:lvl1pPr>
          </a:lstStyle>
          <a:p>
            <a:endParaRPr lang="en-US" dirty="0"/>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
        <p:nvSpPr>
          <p:cNvPr id="8" name="Table Placeholder 8"/>
          <p:cNvSpPr>
            <a:spLocks noGrp="1"/>
          </p:cNvSpPr>
          <p:nvPr>
            <p:ph type="tbl" sz="quarter" idx="14" hasCustomPrompt="1"/>
          </p:nvPr>
        </p:nvSpPr>
        <p:spPr>
          <a:xfrm>
            <a:off x="612648" y="6054811"/>
            <a:ext cx="10972800" cy="300682"/>
          </a:xfrm>
        </p:spPr>
        <p:txBody>
          <a:bodyPr/>
          <a:lstStyle>
            <a:lvl1pPr marL="0" indent="0" rtl="0" eaLnBrk="1" fontAlgn="auto" latinLnBrk="0" hangingPunct="1">
              <a:buNone/>
              <a:defRPr lang="en-US" sz="1100" b="0" i="0" u="none" strike="noStrike" smtClean="0">
                <a:solidFill>
                  <a:schemeClr val="tx2"/>
                </a:solidFill>
                <a:effectLst/>
              </a:defRPr>
            </a:lvl1pPr>
          </a:lstStyle>
          <a:p>
            <a:r>
              <a:rPr lang="en-US" dirty="0"/>
              <a:t>Source:</a:t>
            </a:r>
          </a:p>
        </p:txBody>
      </p:sp>
    </p:spTree>
    <p:extLst>
      <p:ext uri="{BB962C8B-B14F-4D97-AF65-F5344CB8AC3E}">
        <p14:creationId xmlns:p14="http://schemas.microsoft.com/office/powerpoint/2010/main" val="16388736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16.png"/><Relationship Id="rId4" Type="http://schemas.openxmlformats.org/officeDocument/2006/relationships/slideLayout" Target="../slideLayouts/slideLayout3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19672"/>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2648" y="423490"/>
            <a:ext cx="10972800" cy="1170432"/>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612648" y="1828800"/>
            <a:ext cx="10972800" cy="4351338"/>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78240" y="6501384"/>
            <a:ext cx="2743200"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pPr/>
              <a:t>‹#›</a:t>
            </a:fld>
            <a:endParaRPr lang="en-US" dirty="0"/>
          </a:p>
        </p:txBody>
      </p:sp>
      <p:sp>
        <p:nvSpPr>
          <p:cNvPr id="4"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Ounce of Prevention 2018</a:t>
            </a:r>
            <a:endParaRPr lang="en-US" dirty="0"/>
          </a:p>
        </p:txBody>
      </p:sp>
    </p:spTree>
    <p:extLst>
      <p:ext uri="{BB962C8B-B14F-4D97-AF65-F5344CB8AC3E}">
        <p14:creationId xmlns:p14="http://schemas.microsoft.com/office/powerpoint/2010/main" val="690818365"/>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61" r:id="rId3"/>
    <p:sldLayoutId id="2147483654" r:id="rId4"/>
    <p:sldLayoutId id="2147483655" r:id="rId5"/>
    <p:sldLayoutId id="2147483669" r:id="rId6"/>
    <p:sldLayoutId id="2147483665" r:id="rId7"/>
    <p:sldLayoutId id="2147483667" r:id="rId8"/>
    <p:sldLayoutId id="2147483652" r:id="rId9"/>
    <p:sldLayoutId id="2147483668" r:id="rId10"/>
    <p:sldLayoutId id="2147483666" r:id="rId11"/>
    <p:sldLayoutId id="2147483671" r:id="rId12"/>
    <p:sldLayoutId id="2147483672" r:id="rId13"/>
    <p:sldLayoutId id="2147483670" r:id="rId14"/>
    <p:sldLayoutId id="2147483676" r:id="rId15"/>
    <p:sldLayoutId id="2147483679" r:id="rId16"/>
    <p:sldLayoutId id="2147483681" r:id="rId17"/>
    <p:sldLayoutId id="2147483682" r:id="rId18"/>
    <p:sldLayoutId id="2147483687" r:id="rId19"/>
    <p:sldLayoutId id="2147483688" r:id="rId20"/>
    <p:sldLayoutId id="2147483698" r:id="rId21"/>
    <p:sldLayoutId id="2147483699" r:id="rId22"/>
    <p:sldLayoutId id="2147483701" r:id="rId23"/>
    <p:sldLayoutId id="2147483702" r:id="rId24"/>
    <p:sldLayoutId id="2147483703" r:id="rId25"/>
    <p:sldLayoutId id="2147483704" r:id="rId26"/>
    <p:sldLayoutId id="2147483705" r:id="rId27"/>
    <p:sldLayoutId id="2147483706" r:id="rId28"/>
    <p:sldLayoutId id="2147483707" r:id="rId29"/>
    <p:sldLayoutId id="2147483721" r:id="rId30"/>
    <p:sldLayoutId id="2147483722" r:id="rId31"/>
    <p:sldLayoutId id="2147483723" r:id="rId32"/>
  </p:sldLayoutIdLst>
  <p:hf sldNum="0" hdr="0" ftr="0" dt="0"/>
  <p:txStyles>
    <p:title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4" userDrawn="1">
          <p15:clr>
            <a:srgbClr val="F26B43"/>
          </p15:clr>
        </p15:guide>
        <p15:guide id="3" pos="384" userDrawn="1">
          <p15:clr>
            <a:srgbClr val="F26B43"/>
          </p15:clr>
        </p15:guide>
        <p15:guide id="4" pos="936" userDrawn="1">
          <p15:clr>
            <a:srgbClr val="F26B43"/>
          </p15:clr>
        </p15:guide>
        <p15:guide id="5" pos="1104" userDrawn="1">
          <p15:clr>
            <a:srgbClr val="F26B43"/>
          </p15:clr>
        </p15:guide>
        <p15:guide id="6" pos="1656" userDrawn="1">
          <p15:clr>
            <a:srgbClr val="F26B43"/>
          </p15:clr>
        </p15:guide>
        <p15:guide id="8" pos="2352" userDrawn="1">
          <p15:clr>
            <a:srgbClr val="F26B43"/>
          </p15:clr>
        </p15:guide>
        <p15:guide id="9" pos="2520" userDrawn="1">
          <p15:clr>
            <a:srgbClr val="F26B43"/>
          </p15:clr>
        </p15:guide>
        <p15:guide id="10" pos="1824" userDrawn="1">
          <p15:clr>
            <a:srgbClr val="F26B43"/>
          </p15:clr>
        </p15:guide>
        <p15:guide id="11" pos="3048" userDrawn="1">
          <p15:clr>
            <a:srgbClr val="F26B43"/>
          </p15:clr>
        </p15:guide>
        <p15:guide id="12" pos="3216" userDrawn="1">
          <p15:clr>
            <a:srgbClr val="F26B43"/>
          </p15:clr>
        </p15:guide>
        <p15:guide id="13" pos="3912" userDrawn="1">
          <p15:clr>
            <a:srgbClr val="F26B43"/>
          </p15:clr>
        </p15:guide>
        <p15:guide id="14" pos="4464" userDrawn="1">
          <p15:clr>
            <a:srgbClr val="F26B43"/>
          </p15:clr>
        </p15:guide>
        <p15:guide id="15" pos="4632" userDrawn="1">
          <p15:clr>
            <a:srgbClr val="F26B43"/>
          </p15:clr>
        </p15:guide>
        <p15:guide id="16" pos="5160" userDrawn="1">
          <p15:clr>
            <a:srgbClr val="F26B43"/>
          </p15:clr>
        </p15:guide>
        <p15:guide id="17" pos="5856" userDrawn="1">
          <p15:clr>
            <a:srgbClr val="F26B43"/>
          </p15:clr>
        </p15:guide>
        <p15:guide id="18" pos="5328" userDrawn="1">
          <p15:clr>
            <a:srgbClr val="F26B43"/>
          </p15:clr>
        </p15:guide>
        <p15:guide id="19" pos="6576" userDrawn="1">
          <p15:clr>
            <a:srgbClr val="F26B43"/>
          </p15:clr>
        </p15:guide>
        <p15:guide id="20" pos="6024" userDrawn="1">
          <p15:clr>
            <a:srgbClr val="F26B43"/>
          </p15:clr>
        </p15:guide>
        <p15:guide id="21" pos="6744" userDrawn="1">
          <p15:clr>
            <a:srgbClr val="F26B43"/>
          </p15:clr>
        </p15:guide>
        <p15:guide id="22" pos="7296" userDrawn="1">
          <p15:clr>
            <a:srgbClr val="F26B43"/>
          </p15:clr>
        </p15:guide>
        <p15:guide id="23" orient="horz" pos="96" userDrawn="1">
          <p15:clr>
            <a:srgbClr val="F26B43"/>
          </p15:clr>
        </p15:guide>
        <p15:guide id="24" orient="horz" pos="336" userDrawn="1">
          <p15:clr>
            <a:srgbClr val="F26B43"/>
          </p15:clr>
        </p15:guide>
        <p15:guide id="25" orient="horz" pos="1152" userDrawn="1">
          <p15:clr>
            <a:srgbClr val="F26B43"/>
          </p15:clr>
        </p15:guide>
        <p15:guide id="26" orient="horz" pos="4008" userDrawn="1">
          <p15:clr>
            <a:srgbClr val="F26B43"/>
          </p15:clr>
        </p15:guide>
        <p15:guide id="27" orient="horz"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45152" tIns="72576" rIns="145152" bIns="72576"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1"/>
            <a:ext cx="10972800" cy="4525963"/>
          </a:xfrm>
          <a:prstGeom prst="rect">
            <a:avLst/>
          </a:prstGeom>
        </p:spPr>
        <p:txBody>
          <a:bodyPr vert="horz" lIns="145152" tIns="72576" rIns="145152" bIns="7257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145152" tIns="72576" rIns="145152" bIns="72576" rtlCol="0" anchor="ctr"/>
          <a:lstStyle>
            <a:lvl1pPr algn="l">
              <a:defRPr sz="1425">
                <a:solidFill>
                  <a:schemeClr val="tx1">
                    <a:tint val="75000"/>
                  </a:schemeClr>
                </a:solidFill>
              </a:defRPr>
            </a:lvl1pPr>
          </a:lstStyle>
          <a:p>
            <a:fld id="{4F36116D-527E-C841-9BCE-9A3B062F442A}" type="datetimeFigureOut">
              <a:rPr lang="en-US" smtClean="0"/>
              <a:t>4/9/2021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5152" tIns="72576" rIns="145152" bIns="72576" rtlCol="0" anchor="ctr"/>
          <a:lstStyle>
            <a:lvl1pPr algn="ctr">
              <a:defRPr sz="1425">
                <a:solidFill>
                  <a:schemeClr val="tx1">
                    <a:tint val="75000"/>
                  </a:schemeClr>
                </a:solidFill>
              </a:defRPr>
            </a:lvl1pPr>
          </a:lstStyle>
          <a:p>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2972" y="6206620"/>
            <a:ext cx="1702193" cy="444867"/>
          </a:xfrm>
          <a:prstGeom prst="rect">
            <a:avLst/>
          </a:prstGeom>
        </p:spPr>
      </p:pic>
    </p:spTree>
    <p:extLst>
      <p:ext uri="{BB962C8B-B14F-4D97-AF65-F5344CB8AC3E}">
        <p14:creationId xmlns:p14="http://schemas.microsoft.com/office/powerpoint/2010/main" val="40761222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544247" rtl="0" eaLnBrk="1" latinLnBrk="0" hangingPunct="1">
        <a:spcBef>
          <a:spcPct val="0"/>
        </a:spcBef>
        <a:buNone/>
        <a:defRPr sz="5249" kern="1200">
          <a:solidFill>
            <a:schemeClr val="tx1"/>
          </a:solidFill>
          <a:latin typeface="+mj-lt"/>
          <a:ea typeface="+mj-ea"/>
          <a:cs typeface="+mj-cs"/>
        </a:defRPr>
      </a:lvl1pPr>
    </p:titleStyle>
    <p:bodyStyle>
      <a:lvl1pPr marL="408185" indent="-408185" algn="l" defTabSz="544247" rtl="0" eaLnBrk="1" latinLnBrk="0" hangingPunct="1">
        <a:spcBef>
          <a:spcPct val="20000"/>
        </a:spcBef>
        <a:buFont typeface="Arial"/>
        <a:buChar char="•"/>
        <a:defRPr sz="3824" kern="1200">
          <a:solidFill>
            <a:schemeClr val="tx1"/>
          </a:solidFill>
          <a:latin typeface="+mn-lt"/>
          <a:ea typeface="+mn-ea"/>
          <a:cs typeface="+mn-cs"/>
        </a:defRPr>
      </a:lvl1pPr>
      <a:lvl2pPr marL="884401" indent="-340155" algn="l" defTabSz="544247" rtl="0" eaLnBrk="1" latinLnBrk="0" hangingPunct="1">
        <a:spcBef>
          <a:spcPct val="20000"/>
        </a:spcBef>
        <a:buFont typeface="Arial"/>
        <a:buChar char="–"/>
        <a:defRPr sz="3300" kern="1200">
          <a:solidFill>
            <a:schemeClr val="tx1"/>
          </a:solidFill>
          <a:latin typeface="+mn-lt"/>
          <a:ea typeface="+mn-ea"/>
          <a:cs typeface="+mn-cs"/>
        </a:defRPr>
      </a:lvl2pPr>
      <a:lvl3pPr marL="1360617" indent="-272124" algn="l" defTabSz="544247" rtl="0" eaLnBrk="1" latinLnBrk="0" hangingPunct="1">
        <a:spcBef>
          <a:spcPct val="20000"/>
        </a:spcBef>
        <a:buFont typeface="Arial"/>
        <a:buChar char="•"/>
        <a:defRPr sz="2850" kern="1200">
          <a:solidFill>
            <a:schemeClr val="tx1"/>
          </a:solidFill>
          <a:latin typeface="+mn-lt"/>
          <a:ea typeface="+mn-ea"/>
          <a:cs typeface="+mn-cs"/>
        </a:defRPr>
      </a:lvl3pPr>
      <a:lvl4pPr marL="1904864" indent="-272124" algn="l" defTabSz="544247" rtl="0" eaLnBrk="1" latinLnBrk="0" hangingPunct="1">
        <a:spcBef>
          <a:spcPct val="20000"/>
        </a:spcBef>
        <a:buFont typeface="Arial"/>
        <a:buChar char="–"/>
        <a:defRPr sz="2400" kern="1200">
          <a:solidFill>
            <a:schemeClr val="tx1"/>
          </a:solidFill>
          <a:latin typeface="+mn-lt"/>
          <a:ea typeface="+mn-ea"/>
          <a:cs typeface="+mn-cs"/>
        </a:defRPr>
      </a:lvl4pPr>
      <a:lvl5pPr marL="2449111" indent="-272124" algn="l" defTabSz="544247" rtl="0" eaLnBrk="1" latinLnBrk="0" hangingPunct="1">
        <a:spcBef>
          <a:spcPct val="20000"/>
        </a:spcBef>
        <a:buFont typeface="Arial"/>
        <a:buChar char="»"/>
        <a:defRPr sz="2400" kern="1200">
          <a:solidFill>
            <a:schemeClr val="tx1"/>
          </a:solidFill>
          <a:latin typeface="+mn-lt"/>
          <a:ea typeface="+mn-ea"/>
          <a:cs typeface="+mn-cs"/>
        </a:defRPr>
      </a:lvl5pPr>
      <a:lvl6pPr marL="2993358" indent="-272124" algn="l" defTabSz="544247" rtl="0" eaLnBrk="1" latinLnBrk="0" hangingPunct="1">
        <a:spcBef>
          <a:spcPct val="20000"/>
        </a:spcBef>
        <a:buFont typeface="Arial"/>
        <a:buChar char="•"/>
        <a:defRPr sz="2400" kern="1200">
          <a:solidFill>
            <a:schemeClr val="tx1"/>
          </a:solidFill>
          <a:latin typeface="+mn-lt"/>
          <a:ea typeface="+mn-ea"/>
          <a:cs typeface="+mn-cs"/>
        </a:defRPr>
      </a:lvl6pPr>
      <a:lvl7pPr marL="3537605" indent="-272124" algn="l" defTabSz="544247" rtl="0" eaLnBrk="1" latinLnBrk="0" hangingPunct="1">
        <a:spcBef>
          <a:spcPct val="20000"/>
        </a:spcBef>
        <a:buFont typeface="Arial"/>
        <a:buChar char="•"/>
        <a:defRPr sz="2400" kern="1200">
          <a:solidFill>
            <a:schemeClr val="tx1"/>
          </a:solidFill>
          <a:latin typeface="+mn-lt"/>
          <a:ea typeface="+mn-ea"/>
          <a:cs typeface="+mn-cs"/>
        </a:defRPr>
      </a:lvl7pPr>
      <a:lvl8pPr marL="4081852" indent="-272124" algn="l" defTabSz="544247" rtl="0" eaLnBrk="1" latinLnBrk="0" hangingPunct="1">
        <a:spcBef>
          <a:spcPct val="20000"/>
        </a:spcBef>
        <a:buFont typeface="Arial"/>
        <a:buChar char="•"/>
        <a:defRPr sz="2400" kern="1200">
          <a:solidFill>
            <a:schemeClr val="tx1"/>
          </a:solidFill>
          <a:latin typeface="+mn-lt"/>
          <a:ea typeface="+mn-ea"/>
          <a:cs typeface="+mn-cs"/>
        </a:defRPr>
      </a:lvl8pPr>
      <a:lvl9pPr marL="4626099" indent="-272124" algn="l" defTabSz="54424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247" rtl="0" eaLnBrk="1" latinLnBrk="0" hangingPunct="1">
        <a:defRPr sz="2175" kern="1200">
          <a:solidFill>
            <a:schemeClr val="tx1"/>
          </a:solidFill>
          <a:latin typeface="+mn-lt"/>
          <a:ea typeface="+mn-ea"/>
          <a:cs typeface="+mn-cs"/>
        </a:defRPr>
      </a:lvl1pPr>
      <a:lvl2pPr marL="544247" algn="l" defTabSz="544247" rtl="0" eaLnBrk="1" latinLnBrk="0" hangingPunct="1">
        <a:defRPr sz="2175" kern="1200">
          <a:solidFill>
            <a:schemeClr val="tx1"/>
          </a:solidFill>
          <a:latin typeface="+mn-lt"/>
          <a:ea typeface="+mn-ea"/>
          <a:cs typeface="+mn-cs"/>
        </a:defRPr>
      </a:lvl2pPr>
      <a:lvl3pPr marL="1088494" algn="l" defTabSz="544247" rtl="0" eaLnBrk="1" latinLnBrk="0" hangingPunct="1">
        <a:defRPr sz="2175" kern="1200">
          <a:solidFill>
            <a:schemeClr val="tx1"/>
          </a:solidFill>
          <a:latin typeface="+mn-lt"/>
          <a:ea typeface="+mn-ea"/>
          <a:cs typeface="+mn-cs"/>
        </a:defRPr>
      </a:lvl3pPr>
      <a:lvl4pPr marL="1632741" algn="l" defTabSz="544247" rtl="0" eaLnBrk="1" latinLnBrk="0" hangingPunct="1">
        <a:defRPr sz="2175" kern="1200">
          <a:solidFill>
            <a:schemeClr val="tx1"/>
          </a:solidFill>
          <a:latin typeface="+mn-lt"/>
          <a:ea typeface="+mn-ea"/>
          <a:cs typeface="+mn-cs"/>
        </a:defRPr>
      </a:lvl4pPr>
      <a:lvl5pPr marL="2176987" algn="l" defTabSz="544247" rtl="0" eaLnBrk="1" latinLnBrk="0" hangingPunct="1">
        <a:defRPr sz="2175" kern="1200">
          <a:solidFill>
            <a:schemeClr val="tx1"/>
          </a:solidFill>
          <a:latin typeface="+mn-lt"/>
          <a:ea typeface="+mn-ea"/>
          <a:cs typeface="+mn-cs"/>
        </a:defRPr>
      </a:lvl5pPr>
      <a:lvl6pPr marL="2721234" algn="l" defTabSz="544247" rtl="0" eaLnBrk="1" latinLnBrk="0" hangingPunct="1">
        <a:defRPr sz="2175" kern="1200">
          <a:solidFill>
            <a:schemeClr val="tx1"/>
          </a:solidFill>
          <a:latin typeface="+mn-lt"/>
          <a:ea typeface="+mn-ea"/>
          <a:cs typeface="+mn-cs"/>
        </a:defRPr>
      </a:lvl6pPr>
      <a:lvl7pPr marL="3265482" algn="l" defTabSz="544247" rtl="0" eaLnBrk="1" latinLnBrk="0" hangingPunct="1">
        <a:defRPr sz="2175" kern="1200">
          <a:solidFill>
            <a:schemeClr val="tx1"/>
          </a:solidFill>
          <a:latin typeface="+mn-lt"/>
          <a:ea typeface="+mn-ea"/>
          <a:cs typeface="+mn-cs"/>
        </a:defRPr>
      </a:lvl7pPr>
      <a:lvl8pPr marL="3809728" algn="l" defTabSz="544247" rtl="0" eaLnBrk="1" latinLnBrk="0" hangingPunct="1">
        <a:defRPr sz="2175" kern="1200">
          <a:solidFill>
            <a:schemeClr val="tx1"/>
          </a:solidFill>
          <a:latin typeface="+mn-lt"/>
          <a:ea typeface="+mn-ea"/>
          <a:cs typeface="+mn-cs"/>
        </a:defRPr>
      </a:lvl8pPr>
      <a:lvl9pPr marL="4353975" algn="l" defTabSz="544247" rtl="0" eaLnBrk="1" latinLnBrk="0" hangingPunct="1">
        <a:defRPr sz="21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8ED77F-8F68-4723-AB4F-5901CFA2253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52" tIns="72576" rIns="145152" bIns="7257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FB4DBD-F153-4791-AA42-A0CA1328778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52" tIns="72576" rIns="145152" bIns="725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5E5E2C-4DF6-4467-A170-9B7068837469}"/>
              </a:ext>
            </a:extLst>
          </p:cNvPr>
          <p:cNvSpPr>
            <a:spLocks noGrp="1"/>
          </p:cNvSpPr>
          <p:nvPr>
            <p:ph type="dt" sz="half" idx="2"/>
          </p:nvPr>
        </p:nvSpPr>
        <p:spPr>
          <a:xfrm>
            <a:off x="609600" y="6356350"/>
            <a:ext cx="2844800" cy="365125"/>
          </a:xfrm>
          <a:prstGeom prst="rect">
            <a:avLst/>
          </a:prstGeom>
        </p:spPr>
        <p:txBody>
          <a:bodyPr vert="horz" lIns="145152" tIns="72576" rIns="145152" bIns="72576" rtlCol="0" anchor="ctr"/>
          <a:lstStyle>
            <a:lvl1pPr algn="l" eaLnBrk="1" fontAlgn="auto" hangingPunct="1">
              <a:spcBef>
                <a:spcPts val="0"/>
              </a:spcBef>
              <a:spcAft>
                <a:spcPts val="0"/>
              </a:spcAft>
              <a:defRPr sz="1425">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BF8FD03-49BC-49BB-8902-E6BED4145CDD}"/>
              </a:ext>
            </a:extLst>
          </p:cNvPr>
          <p:cNvSpPr>
            <a:spLocks noGrp="1"/>
          </p:cNvSpPr>
          <p:nvPr>
            <p:ph type="ftr" sz="quarter" idx="3"/>
          </p:nvPr>
        </p:nvSpPr>
        <p:spPr>
          <a:xfrm>
            <a:off x="4165600" y="6356350"/>
            <a:ext cx="3860800" cy="365125"/>
          </a:xfrm>
          <a:prstGeom prst="rect">
            <a:avLst/>
          </a:prstGeom>
        </p:spPr>
        <p:txBody>
          <a:bodyPr vert="horz" lIns="145152" tIns="72576" rIns="145152" bIns="72576" rtlCol="0" anchor="ctr"/>
          <a:lstStyle>
            <a:lvl1pPr algn="ctr" eaLnBrk="1" fontAlgn="auto" hangingPunct="1">
              <a:spcBef>
                <a:spcPts val="0"/>
              </a:spcBef>
              <a:spcAft>
                <a:spcPts val="0"/>
              </a:spcAft>
              <a:defRPr sz="1425">
                <a:solidFill>
                  <a:schemeClr val="tx1">
                    <a:tint val="75000"/>
                  </a:schemeClr>
                </a:solidFill>
                <a:latin typeface="+mn-lt"/>
              </a:defRPr>
            </a:lvl1pPr>
          </a:lstStyle>
          <a:p>
            <a:pPr>
              <a:defRPr/>
            </a:pPr>
            <a:r>
              <a:rPr lang="en-US"/>
              <a:t>Ounce of Prevention 2018</a:t>
            </a:r>
          </a:p>
        </p:txBody>
      </p:sp>
    </p:spTree>
    <p:extLst>
      <p:ext uri="{BB962C8B-B14F-4D97-AF65-F5344CB8AC3E}">
        <p14:creationId xmlns:p14="http://schemas.microsoft.com/office/powerpoint/2010/main" val="15005822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hdr="0" ftr="0" dt="0"/>
  <p:txStyles>
    <p:titleStyle>
      <a:lvl1pPr algn="ctr" defTabSz="542925" rtl="0" eaLnBrk="0" fontAlgn="base" hangingPunct="0">
        <a:spcBef>
          <a:spcPct val="0"/>
        </a:spcBef>
        <a:spcAft>
          <a:spcPct val="0"/>
        </a:spcAft>
        <a:defRPr sz="5200" kern="1200">
          <a:solidFill>
            <a:schemeClr val="tx1"/>
          </a:solidFill>
          <a:latin typeface="+mj-lt"/>
          <a:ea typeface="+mj-ea"/>
          <a:cs typeface="+mj-cs"/>
        </a:defRPr>
      </a:lvl1pPr>
      <a:lvl2pPr algn="ctr" defTabSz="542925" rtl="0" eaLnBrk="0" fontAlgn="base" hangingPunct="0">
        <a:spcBef>
          <a:spcPct val="0"/>
        </a:spcBef>
        <a:spcAft>
          <a:spcPct val="0"/>
        </a:spcAft>
        <a:defRPr sz="5200">
          <a:solidFill>
            <a:schemeClr val="tx1"/>
          </a:solidFill>
          <a:latin typeface="Myriad Pro"/>
        </a:defRPr>
      </a:lvl2pPr>
      <a:lvl3pPr algn="ctr" defTabSz="542925" rtl="0" eaLnBrk="0" fontAlgn="base" hangingPunct="0">
        <a:spcBef>
          <a:spcPct val="0"/>
        </a:spcBef>
        <a:spcAft>
          <a:spcPct val="0"/>
        </a:spcAft>
        <a:defRPr sz="5200">
          <a:solidFill>
            <a:schemeClr val="tx1"/>
          </a:solidFill>
          <a:latin typeface="Myriad Pro"/>
        </a:defRPr>
      </a:lvl3pPr>
      <a:lvl4pPr algn="ctr" defTabSz="542925" rtl="0" eaLnBrk="0" fontAlgn="base" hangingPunct="0">
        <a:spcBef>
          <a:spcPct val="0"/>
        </a:spcBef>
        <a:spcAft>
          <a:spcPct val="0"/>
        </a:spcAft>
        <a:defRPr sz="5200">
          <a:solidFill>
            <a:schemeClr val="tx1"/>
          </a:solidFill>
          <a:latin typeface="Myriad Pro"/>
        </a:defRPr>
      </a:lvl4pPr>
      <a:lvl5pPr algn="ctr" defTabSz="542925" rtl="0" eaLnBrk="0" fontAlgn="base" hangingPunct="0">
        <a:spcBef>
          <a:spcPct val="0"/>
        </a:spcBef>
        <a:spcAft>
          <a:spcPct val="0"/>
        </a:spcAft>
        <a:defRPr sz="5200">
          <a:solidFill>
            <a:schemeClr val="tx1"/>
          </a:solidFill>
          <a:latin typeface="Myriad Pro"/>
        </a:defRPr>
      </a:lvl5pPr>
      <a:lvl6pPr marL="457200" algn="ctr" defTabSz="542925" rtl="0" fontAlgn="base">
        <a:spcBef>
          <a:spcPct val="0"/>
        </a:spcBef>
        <a:spcAft>
          <a:spcPct val="0"/>
        </a:spcAft>
        <a:defRPr sz="5200">
          <a:solidFill>
            <a:schemeClr val="tx1"/>
          </a:solidFill>
          <a:latin typeface="Myriad Pro"/>
        </a:defRPr>
      </a:lvl6pPr>
      <a:lvl7pPr marL="914400" algn="ctr" defTabSz="542925" rtl="0" fontAlgn="base">
        <a:spcBef>
          <a:spcPct val="0"/>
        </a:spcBef>
        <a:spcAft>
          <a:spcPct val="0"/>
        </a:spcAft>
        <a:defRPr sz="5200">
          <a:solidFill>
            <a:schemeClr val="tx1"/>
          </a:solidFill>
          <a:latin typeface="Myriad Pro"/>
        </a:defRPr>
      </a:lvl7pPr>
      <a:lvl8pPr marL="1371600" algn="ctr" defTabSz="542925" rtl="0" fontAlgn="base">
        <a:spcBef>
          <a:spcPct val="0"/>
        </a:spcBef>
        <a:spcAft>
          <a:spcPct val="0"/>
        </a:spcAft>
        <a:defRPr sz="5200">
          <a:solidFill>
            <a:schemeClr val="tx1"/>
          </a:solidFill>
          <a:latin typeface="Myriad Pro"/>
        </a:defRPr>
      </a:lvl8pPr>
      <a:lvl9pPr marL="1828800" algn="ctr" defTabSz="542925" rtl="0" fontAlgn="base">
        <a:spcBef>
          <a:spcPct val="0"/>
        </a:spcBef>
        <a:spcAft>
          <a:spcPct val="0"/>
        </a:spcAft>
        <a:defRPr sz="5200">
          <a:solidFill>
            <a:schemeClr val="tx1"/>
          </a:solidFill>
          <a:latin typeface="Myriad Pro"/>
        </a:defRPr>
      </a:lvl9pPr>
    </p:titleStyle>
    <p:bodyStyle>
      <a:lvl1pPr marL="407988" indent="-407988" algn="l" defTabSz="542925" rtl="0" eaLnBrk="0" fontAlgn="base" hangingPunct="0">
        <a:spcBef>
          <a:spcPct val="20000"/>
        </a:spcBef>
        <a:spcAft>
          <a:spcPct val="0"/>
        </a:spcAft>
        <a:buFont typeface="Arial" panose="020B0604020202020204" pitchFamily="34" charset="0"/>
        <a:buChar char="•"/>
        <a:defRPr sz="3800" kern="1200">
          <a:solidFill>
            <a:schemeClr val="tx1"/>
          </a:solidFill>
          <a:latin typeface="+mn-lt"/>
          <a:ea typeface="+mn-ea"/>
          <a:cs typeface="+mn-cs"/>
        </a:defRPr>
      </a:lvl1pPr>
      <a:lvl2pPr marL="884238" indent="-339725" algn="l" defTabSz="542925"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2pPr>
      <a:lvl3pPr marL="1360488" indent="-271463" algn="l" defTabSz="54292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3413" indent="-271463" algn="l" defTabSz="5429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1463" algn="l" defTabSz="5429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3358" indent="-272124" algn="l" defTabSz="544247" rtl="0" eaLnBrk="1" latinLnBrk="0" hangingPunct="1">
        <a:spcBef>
          <a:spcPct val="20000"/>
        </a:spcBef>
        <a:buFont typeface="Arial"/>
        <a:buChar char="•"/>
        <a:defRPr sz="2400" kern="1200">
          <a:solidFill>
            <a:schemeClr val="tx1"/>
          </a:solidFill>
          <a:latin typeface="+mn-lt"/>
          <a:ea typeface="+mn-ea"/>
          <a:cs typeface="+mn-cs"/>
        </a:defRPr>
      </a:lvl6pPr>
      <a:lvl7pPr marL="3537605" indent="-272124" algn="l" defTabSz="544247" rtl="0" eaLnBrk="1" latinLnBrk="0" hangingPunct="1">
        <a:spcBef>
          <a:spcPct val="20000"/>
        </a:spcBef>
        <a:buFont typeface="Arial"/>
        <a:buChar char="•"/>
        <a:defRPr sz="2400" kern="1200">
          <a:solidFill>
            <a:schemeClr val="tx1"/>
          </a:solidFill>
          <a:latin typeface="+mn-lt"/>
          <a:ea typeface="+mn-ea"/>
          <a:cs typeface="+mn-cs"/>
        </a:defRPr>
      </a:lvl7pPr>
      <a:lvl8pPr marL="4081852" indent="-272124" algn="l" defTabSz="544247" rtl="0" eaLnBrk="1" latinLnBrk="0" hangingPunct="1">
        <a:spcBef>
          <a:spcPct val="20000"/>
        </a:spcBef>
        <a:buFont typeface="Arial"/>
        <a:buChar char="•"/>
        <a:defRPr sz="2400" kern="1200">
          <a:solidFill>
            <a:schemeClr val="tx1"/>
          </a:solidFill>
          <a:latin typeface="+mn-lt"/>
          <a:ea typeface="+mn-ea"/>
          <a:cs typeface="+mn-cs"/>
        </a:defRPr>
      </a:lvl8pPr>
      <a:lvl9pPr marL="4626099" indent="-272124" algn="l" defTabSz="54424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247" rtl="0" eaLnBrk="1" latinLnBrk="0" hangingPunct="1">
        <a:defRPr sz="2175" kern="1200">
          <a:solidFill>
            <a:schemeClr val="tx1"/>
          </a:solidFill>
          <a:latin typeface="+mn-lt"/>
          <a:ea typeface="+mn-ea"/>
          <a:cs typeface="+mn-cs"/>
        </a:defRPr>
      </a:lvl1pPr>
      <a:lvl2pPr marL="544247" algn="l" defTabSz="544247" rtl="0" eaLnBrk="1" latinLnBrk="0" hangingPunct="1">
        <a:defRPr sz="2175" kern="1200">
          <a:solidFill>
            <a:schemeClr val="tx1"/>
          </a:solidFill>
          <a:latin typeface="+mn-lt"/>
          <a:ea typeface="+mn-ea"/>
          <a:cs typeface="+mn-cs"/>
        </a:defRPr>
      </a:lvl2pPr>
      <a:lvl3pPr marL="1088494" algn="l" defTabSz="544247" rtl="0" eaLnBrk="1" latinLnBrk="0" hangingPunct="1">
        <a:defRPr sz="2175" kern="1200">
          <a:solidFill>
            <a:schemeClr val="tx1"/>
          </a:solidFill>
          <a:latin typeface="+mn-lt"/>
          <a:ea typeface="+mn-ea"/>
          <a:cs typeface="+mn-cs"/>
        </a:defRPr>
      </a:lvl3pPr>
      <a:lvl4pPr marL="1632741" algn="l" defTabSz="544247" rtl="0" eaLnBrk="1" latinLnBrk="0" hangingPunct="1">
        <a:defRPr sz="2175" kern="1200">
          <a:solidFill>
            <a:schemeClr val="tx1"/>
          </a:solidFill>
          <a:latin typeface="+mn-lt"/>
          <a:ea typeface="+mn-ea"/>
          <a:cs typeface="+mn-cs"/>
        </a:defRPr>
      </a:lvl4pPr>
      <a:lvl5pPr marL="2176987" algn="l" defTabSz="544247" rtl="0" eaLnBrk="1" latinLnBrk="0" hangingPunct="1">
        <a:defRPr sz="2175" kern="1200">
          <a:solidFill>
            <a:schemeClr val="tx1"/>
          </a:solidFill>
          <a:latin typeface="+mn-lt"/>
          <a:ea typeface="+mn-ea"/>
          <a:cs typeface="+mn-cs"/>
        </a:defRPr>
      </a:lvl5pPr>
      <a:lvl6pPr marL="2721234" algn="l" defTabSz="544247" rtl="0" eaLnBrk="1" latinLnBrk="0" hangingPunct="1">
        <a:defRPr sz="2175" kern="1200">
          <a:solidFill>
            <a:schemeClr val="tx1"/>
          </a:solidFill>
          <a:latin typeface="+mn-lt"/>
          <a:ea typeface="+mn-ea"/>
          <a:cs typeface="+mn-cs"/>
        </a:defRPr>
      </a:lvl6pPr>
      <a:lvl7pPr marL="3265482" algn="l" defTabSz="544247" rtl="0" eaLnBrk="1" latinLnBrk="0" hangingPunct="1">
        <a:defRPr sz="2175" kern="1200">
          <a:solidFill>
            <a:schemeClr val="tx1"/>
          </a:solidFill>
          <a:latin typeface="+mn-lt"/>
          <a:ea typeface="+mn-ea"/>
          <a:cs typeface="+mn-cs"/>
        </a:defRPr>
      </a:lvl7pPr>
      <a:lvl8pPr marL="3809728" algn="l" defTabSz="544247" rtl="0" eaLnBrk="1" latinLnBrk="0" hangingPunct="1">
        <a:defRPr sz="2175" kern="1200">
          <a:solidFill>
            <a:schemeClr val="tx1"/>
          </a:solidFill>
          <a:latin typeface="+mn-lt"/>
          <a:ea typeface="+mn-ea"/>
          <a:cs typeface="+mn-cs"/>
        </a:defRPr>
      </a:lvl8pPr>
      <a:lvl9pPr marL="4353975" algn="l" defTabSz="544247" rtl="0" eaLnBrk="1" latinLnBrk="0" hangingPunct="1">
        <a:defRPr sz="21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FA9292A-DD7D-4AB4-87E8-F59598FA1DF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CEBDA0E-48C4-42FB-A174-E58AAE2BE54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D1275B-8291-4C2D-A1EF-B1B9187B3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mn-lt"/>
              </a:defRPr>
            </a:lvl1pPr>
          </a:lstStyle>
          <a:p>
            <a:pPr>
              <a:defRPr/>
            </a:pPr>
            <a:fld id="{B553ABA7-E448-4ECC-A40C-AC8D223EA70B}" type="datetimeFigureOut">
              <a:rPr lang="en-US"/>
              <a:pPr>
                <a:defRPr/>
              </a:pPr>
              <a:t>4/9/2021</a:t>
            </a:fld>
            <a:endParaRPr lang="en-US" dirty="0"/>
          </a:p>
        </p:txBody>
      </p:sp>
      <p:sp>
        <p:nvSpPr>
          <p:cNvPr id="5" name="Footer Placeholder 4">
            <a:extLst>
              <a:ext uri="{FF2B5EF4-FFF2-40B4-BE49-F238E27FC236}">
                <a16:creationId xmlns:a16="http://schemas.microsoft.com/office/drawing/2014/main" id="{ED2F767D-D86F-4396-9C75-71B6F457C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932022C-FD96-437B-A7EB-F58B5E4F762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defRPr>
            </a:lvl1pPr>
          </a:lstStyle>
          <a:p>
            <a:pPr>
              <a:defRPr/>
            </a:pPr>
            <a:fld id="{D43DCE1C-6459-410E-8539-E28E4FCB0620}" type="slidenum">
              <a:rPr lang="en-US" altLang="en-US"/>
              <a:pPr>
                <a:defRPr/>
              </a:pPr>
              <a:t>‹#›</a:t>
            </a:fld>
            <a:endParaRPr lang="en-US" altLang="en-US"/>
          </a:p>
        </p:txBody>
      </p:sp>
    </p:spTree>
    <p:extLst>
      <p:ext uri="{BB962C8B-B14F-4D97-AF65-F5344CB8AC3E}">
        <p14:creationId xmlns:p14="http://schemas.microsoft.com/office/powerpoint/2010/main" val="27981936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8FDC85A-A273-4257-BC88-00E5FF2A93B4}" type="datetimeFigureOut">
              <a:rPr lang="en-US"/>
              <a:pPr>
                <a:defRPr/>
              </a:pPr>
              <a:t>4/9/2021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5DCF288-54F7-490A-8F14-085E14599E56}" type="slidenum">
              <a:rPr lang="en-US"/>
              <a:pPr>
                <a:defRPr/>
              </a:pPr>
              <a:t>‹#›</a:t>
            </a:fld>
            <a:endParaRPr lang="en-US" dirty="0"/>
          </a:p>
        </p:txBody>
      </p:sp>
    </p:spTree>
    <p:extLst>
      <p:ext uri="{BB962C8B-B14F-4D97-AF65-F5344CB8AC3E}">
        <p14:creationId xmlns:p14="http://schemas.microsoft.com/office/powerpoint/2010/main" val="5743491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5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hyperlink" Target="mailto:jgoldberg@edc.org" TargetMode="External"/><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hyperlink" Target="https://urldefense.com/v3/__https:/ttc-gpra.org/P?s=175631__;!!Azzr!Kb0rqkxUve9HF3KVzVk2DBaDSTAQtGlWp3pq5GyyJmyIrw05OBVpgbwK0fxdmZM$" TargetMode="External"/><Relationship Id="rId2" Type="http://schemas.openxmlformats.org/officeDocument/2006/relationships/notesSlide" Target="../notesSlides/notesSlide45.xml"/><Relationship Id="rId1" Type="http://schemas.openxmlformats.org/officeDocument/2006/relationships/slideLayout" Target="../slideLayouts/slideLayout57.xml"/><Relationship Id="rId5" Type="http://schemas.openxmlformats.org/officeDocument/2006/relationships/image" Target="cid:image001.png@01D70058.254C5300"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21.jp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243" name="TextBox 1"/>
          <p:cNvSpPr txBox="1">
            <a:spLocks noChangeArrowheads="1"/>
          </p:cNvSpPr>
          <p:nvPr/>
        </p:nvSpPr>
        <p:spPr bwMode="auto">
          <a:xfrm>
            <a:off x="881063" y="144384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Lobby Question</a:t>
            </a:r>
          </a:p>
        </p:txBody>
      </p:sp>
      <p:sp>
        <p:nvSpPr>
          <p:cNvPr id="6" name="Subtitle 2"/>
          <p:cNvSpPr>
            <a:spLocks noGrp="1"/>
          </p:cNvSpPr>
          <p:nvPr>
            <p:ph idx="1"/>
          </p:nvPr>
        </p:nvSpPr>
        <p:spPr>
          <a:xfrm>
            <a:off x="5325762" y="1650025"/>
            <a:ext cx="5904470" cy="4131038"/>
          </a:xfrm>
        </p:spPr>
        <p:txBody>
          <a:bodyPr/>
          <a:lstStyle/>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Finding ways to make all our prevention outcomes last</a:t>
            </a:r>
          </a:p>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Making sure staff keep their jobs</a:t>
            </a:r>
          </a:p>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Securing a grant before our funding ends</a:t>
            </a:r>
          </a:p>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Not just about money</a:t>
            </a:r>
          </a:p>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Something we can and should work on now</a:t>
            </a:r>
          </a:p>
          <a:p>
            <a:pPr marL="347663" indent="-287338">
              <a:lnSpc>
                <a:spcPct val="105000"/>
              </a:lnSpc>
              <a:spcBef>
                <a:spcPts val="0"/>
              </a:spcBef>
              <a:spcAft>
                <a:spcPts val="1000"/>
              </a:spcAft>
              <a:buFont typeface="Arial" panose="020B0604020202020204" pitchFamily="34" charset="0"/>
              <a:buChar char="•"/>
            </a:pPr>
            <a:r>
              <a:rPr lang="en-US" sz="2600" dirty="0">
                <a:latin typeface="Arial" panose="020B0604020202020204" pitchFamily="34" charset="0"/>
                <a:cs typeface="Arial" panose="020B0604020202020204" pitchFamily="34" charset="0"/>
              </a:rPr>
              <a:t>Other </a:t>
            </a:r>
          </a:p>
        </p:txBody>
      </p:sp>
      <p:sp>
        <p:nvSpPr>
          <p:cNvPr id="7" name="Rectangle 6"/>
          <p:cNvSpPr/>
          <p:nvPr/>
        </p:nvSpPr>
        <p:spPr>
          <a:xfrm>
            <a:off x="5105400" y="783005"/>
            <a:ext cx="4588681" cy="707886"/>
          </a:xfrm>
          <a:prstGeom prst="rect">
            <a:avLst/>
          </a:prstGeom>
        </p:spPr>
        <p:txBody>
          <a:bodyPr wrap="square">
            <a:spAutoFit/>
          </a:bodyPr>
          <a:lstStyle/>
          <a:p>
            <a:r>
              <a:rPr lang="en-US" sz="4000" b="1" dirty="0">
                <a:solidFill>
                  <a:schemeClr val="accent1">
                    <a:lumMod val="50000"/>
                  </a:schemeClr>
                </a:solidFill>
                <a:latin typeface="Arial" panose="020B0604020202020204" pitchFamily="34" charset="0"/>
                <a:cs typeface="Arial" panose="020B0604020202020204" pitchFamily="34" charset="0"/>
              </a:rPr>
              <a:t>Sustainability is…</a:t>
            </a:r>
          </a:p>
        </p:txBody>
      </p:sp>
    </p:spTree>
    <p:extLst>
      <p:ext uri="{BB962C8B-B14F-4D97-AF65-F5344CB8AC3E}">
        <p14:creationId xmlns:p14="http://schemas.microsoft.com/office/powerpoint/2010/main" val="1189328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38C1-9A93-47EA-ACE3-84629EEDCDBA}"/>
              </a:ext>
            </a:extLst>
          </p:cNvPr>
          <p:cNvSpPr>
            <a:spLocks noGrp="1"/>
          </p:cNvSpPr>
          <p:nvPr>
            <p:ph type="title"/>
          </p:nvPr>
        </p:nvSpPr>
        <p:spPr>
          <a:xfrm>
            <a:off x="841247" y="302653"/>
            <a:ext cx="10515600" cy="1325563"/>
          </a:xfrm>
        </p:spPr>
        <p:txBody>
          <a:bodyPr/>
          <a:lstStyle/>
          <a:p>
            <a:r>
              <a:rPr lang="en-US" b="1" dirty="0">
                <a:solidFill>
                  <a:schemeClr val="tx2">
                    <a:lumMod val="75000"/>
                  </a:schemeClr>
                </a:solidFill>
                <a:latin typeface="Arial" panose="020B0604020202020204" pitchFamily="34" charset="0"/>
                <a:cs typeface="Arial" panose="020B0604020202020204" pitchFamily="34" charset="0"/>
              </a:rPr>
              <a:t>Components of Sustainability</a:t>
            </a:r>
          </a:p>
        </p:txBody>
      </p:sp>
      <p:sp>
        <p:nvSpPr>
          <p:cNvPr id="5" name="Isosceles Triangle 4"/>
          <p:cNvSpPr/>
          <p:nvPr/>
        </p:nvSpPr>
        <p:spPr>
          <a:xfrm>
            <a:off x="4208319" y="2506939"/>
            <a:ext cx="3887735" cy="2611914"/>
          </a:xfrm>
          <a:prstGeom prst="triangle">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971737" y="1552321"/>
            <a:ext cx="2339964" cy="584775"/>
          </a:xfrm>
          <a:prstGeom prst="rect">
            <a:avLst/>
          </a:prstGeom>
          <a:noFill/>
        </p:spPr>
        <p:txBody>
          <a:bodyPr wrap="square" rtlCol="0">
            <a:spAutoFit/>
          </a:bodyPr>
          <a:lstStyle/>
          <a:p>
            <a:r>
              <a:rPr lang="en-US" sz="3200" b="1" dirty="0">
                <a:latin typeface="Arial   "/>
              </a:rPr>
              <a:t>Outcomes</a:t>
            </a:r>
          </a:p>
        </p:txBody>
      </p:sp>
      <p:sp>
        <p:nvSpPr>
          <p:cNvPr id="8" name="TextBox 7"/>
          <p:cNvSpPr txBox="1"/>
          <p:nvPr/>
        </p:nvSpPr>
        <p:spPr>
          <a:xfrm>
            <a:off x="1157707" y="4760542"/>
            <a:ext cx="2225226" cy="584775"/>
          </a:xfrm>
          <a:prstGeom prst="rect">
            <a:avLst/>
          </a:prstGeom>
          <a:noFill/>
        </p:spPr>
        <p:txBody>
          <a:bodyPr wrap="square" rtlCol="0">
            <a:spAutoFit/>
          </a:bodyPr>
          <a:lstStyle/>
          <a:p>
            <a:r>
              <a:rPr lang="en-US" sz="3200" b="1" dirty="0">
                <a:latin typeface="Arial   "/>
              </a:rPr>
              <a:t>Strategies</a:t>
            </a:r>
          </a:p>
        </p:txBody>
      </p:sp>
      <p:sp>
        <p:nvSpPr>
          <p:cNvPr id="9" name="TextBox 8"/>
          <p:cNvSpPr txBox="1"/>
          <p:nvPr/>
        </p:nvSpPr>
        <p:spPr>
          <a:xfrm>
            <a:off x="8963353" y="4826465"/>
            <a:ext cx="1987731" cy="584775"/>
          </a:xfrm>
          <a:prstGeom prst="rect">
            <a:avLst/>
          </a:prstGeom>
          <a:noFill/>
        </p:spPr>
        <p:txBody>
          <a:bodyPr wrap="square" rtlCol="0">
            <a:spAutoFit/>
          </a:bodyPr>
          <a:lstStyle/>
          <a:p>
            <a:r>
              <a:rPr lang="en-US" sz="3200" b="1" dirty="0">
                <a:latin typeface="Arial   "/>
              </a:rPr>
              <a:t>Process</a:t>
            </a:r>
          </a:p>
        </p:txBody>
      </p:sp>
      <p:sp>
        <p:nvSpPr>
          <p:cNvPr id="10" name="Oval 9"/>
          <p:cNvSpPr/>
          <p:nvPr/>
        </p:nvSpPr>
        <p:spPr>
          <a:xfrm>
            <a:off x="3382933" y="2286243"/>
            <a:ext cx="5621061" cy="394603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rot="2738534">
            <a:off x="8093494" y="1528627"/>
            <a:ext cx="566617" cy="1200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520784" y="1489064"/>
            <a:ext cx="3246120" cy="954107"/>
          </a:xfrm>
          <a:prstGeom prst="rect">
            <a:avLst/>
          </a:prstGeom>
          <a:noFill/>
        </p:spPr>
        <p:txBody>
          <a:bodyPr wrap="square" rtlCol="0">
            <a:spAutoFit/>
          </a:bodyPr>
          <a:lstStyle/>
          <a:p>
            <a:pPr algn="ctr"/>
            <a:r>
              <a:rPr lang="en-US" sz="2800" b="1" dirty="0">
                <a:latin typeface="Arial   "/>
              </a:rPr>
              <a:t>STRATEGIC PARTNERSHIPS</a:t>
            </a:r>
          </a:p>
        </p:txBody>
      </p:sp>
      <p:sp>
        <p:nvSpPr>
          <p:cNvPr id="13" name="TextBox 12"/>
          <p:cNvSpPr txBox="1"/>
          <p:nvPr/>
        </p:nvSpPr>
        <p:spPr>
          <a:xfrm>
            <a:off x="4197852" y="5348194"/>
            <a:ext cx="3887734" cy="646331"/>
          </a:xfrm>
          <a:prstGeom prst="rect">
            <a:avLst/>
          </a:prstGeom>
          <a:noFill/>
        </p:spPr>
        <p:txBody>
          <a:bodyPr wrap="square" rtlCol="0">
            <a:spAutoFit/>
          </a:bodyPr>
          <a:lstStyle/>
          <a:p>
            <a:pPr algn="ctr"/>
            <a:r>
              <a:rPr lang="en-US" sz="3600" b="1" dirty="0">
                <a:latin typeface="Arial   "/>
              </a:rPr>
              <a:t>EQUITY</a:t>
            </a:r>
          </a:p>
        </p:txBody>
      </p:sp>
    </p:spTree>
    <p:extLst>
      <p:ext uri="{BB962C8B-B14F-4D97-AF65-F5344CB8AC3E}">
        <p14:creationId xmlns:p14="http://schemas.microsoft.com/office/powerpoint/2010/main" val="27993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888343" y="2113466"/>
            <a:ext cx="6415314"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lnSpc>
                <a:spcPct val="114000"/>
              </a:lnSpc>
              <a:spcAft>
                <a:spcPts val="1000"/>
              </a:spcAft>
            </a:pPr>
            <a:r>
              <a:rPr lang="en-US" sz="4400" dirty="0"/>
              <a:t>Sustaining a Strategic Planning Processes</a:t>
            </a:r>
          </a:p>
        </p:txBody>
      </p:sp>
    </p:spTree>
    <p:extLst>
      <p:ext uri="{BB962C8B-B14F-4D97-AF65-F5344CB8AC3E}">
        <p14:creationId xmlns:p14="http://schemas.microsoft.com/office/powerpoint/2010/main" val="381290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t> </a:t>
            </a:r>
            <a:r>
              <a:rPr lang="en-US" b="1" dirty="0">
                <a:solidFill>
                  <a:schemeClr val="tx2">
                    <a:lumMod val="75000"/>
                  </a:schemeClr>
                </a:solidFill>
                <a:latin typeface="Arial" panose="020B0604020202020204" pitchFamily="34" charset="0"/>
                <a:cs typeface="Arial" panose="020B0604020202020204" pitchFamily="34" charset="0"/>
              </a:rPr>
              <a:t>What Do We Mean by Process?</a:t>
            </a:r>
          </a:p>
        </p:txBody>
      </p:sp>
      <p:pic>
        <p:nvPicPr>
          <p:cNvPr id="5" name="Picture 4" descr="SPF100_nobkgr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1070" y="1690688"/>
            <a:ext cx="4449859" cy="431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2569" y="1690894"/>
            <a:ext cx="2668014" cy="2581303"/>
          </a:xfrm>
          <a:prstGeom prst="rect">
            <a:avLst/>
          </a:prstGeom>
        </p:spPr>
      </p:pic>
      <p:pic>
        <p:nvPicPr>
          <p:cNvPr id="1026" name="Picture 1">
            <a:extLst>
              <a:ext uri="{FF2B5EF4-FFF2-40B4-BE49-F238E27FC236}">
                <a16:creationId xmlns:a16="http://schemas.microsoft.com/office/drawing/2014/main" id="{AF12C90F-75DA-44AD-9875-CD08711F4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63" y="1690688"/>
            <a:ext cx="3063167" cy="257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6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6001"/>
            <a:ext cx="10515600" cy="1325563"/>
          </a:xfrm>
          <a:solidFill>
            <a:schemeClr val="bg1"/>
          </a:solidFill>
        </p:spPr>
        <p:txBody>
          <a:bodyPr/>
          <a:lstStyle/>
          <a:p>
            <a:r>
              <a:rPr lang="en-US" dirty="0"/>
              <a:t> </a:t>
            </a:r>
            <a:r>
              <a:rPr lang="en-US" b="1" dirty="0">
                <a:solidFill>
                  <a:schemeClr val="tx2">
                    <a:lumMod val="75000"/>
                  </a:schemeClr>
                </a:solidFill>
                <a:latin typeface="Arial" panose="020B0604020202020204" pitchFamily="34" charset="0"/>
                <a:cs typeface="Arial" panose="020B0604020202020204" pitchFamily="34" charset="0"/>
              </a:rPr>
              <a:t>What Do We Mean by Process?</a:t>
            </a:r>
          </a:p>
        </p:txBody>
      </p:sp>
      <p:sp>
        <p:nvSpPr>
          <p:cNvPr id="3" name="TextBox 2"/>
          <p:cNvSpPr txBox="1"/>
          <p:nvPr/>
        </p:nvSpPr>
        <p:spPr>
          <a:xfrm>
            <a:off x="1319333" y="1641549"/>
            <a:ext cx="10515600" cy="4123116"/>
          </a:xfrm>
          <a:prstGeom prst="rect">
            <a:avLst/>
          </a:prstGeom>
          <a:noFill/>
        </p:spPr>
        <p:txBody>
          <a:bodyPr wrap="square" rtlCol="0">
            <a:spAutoFit/>
          </a:bodyPr>
          <a:lstStyle/>
          <a:p>
            <a:pPr marL="457200" indent="-457200">
              <a:lnSpc>
                <a:spcPct val="112000"/>
              </a:lnSpc>
              <a:spcAft>
                <a:spcPts val="800"/>
              </a:spcAft>
              <a:buFont typeface="Arial" panose="020B0604020202020204" pitchFamily="34" charset="0"/>
              <a:buChar char="•"/>
            </a:pPr>
            <a:r>
              <a:rPr lang="en-US" sz="2800" b="1" i="1" dirty="0">
                <a:solidFill>
                  <a:srgbClr val="C00000"/>
                </a:solidFill>
                <a:latin typeface="Arial" panose="020B0604020202020204" pitchFamily="34" charset="0"/>
                <a:cs typeface="Arial" panose="020B0604020202020204" pitchFamily="34" charset="0"/>
              </a:rPr>
              <a:t>Assessment: </a:t>
            </a:r>
            <a:r>
              <a:rPr lang="en-US" sz="2400" dirty="0">
                <a:latin typeface="Arial" panose="020B0604020202020204" pitchFamily="34" charset="0"/>
                <a:cs typeface="Arial" panose="020B0604020202020204" pitchFamily="34" charset="0"/>
              </a:rPr>
              <a:t>Obtain data, prioritize needs/problems, share findings</a:t>
            </a:r>
            <a:endParaRPr lang="en-US" sz="2800" dirty="0">
              <a:latin typeface="Arial" panose="020B0604020202020204" pitchFamily="34" charset="0"/>
              <a:cs typeface="Arial" panose="020B0604020202020204" pitchFamily="34" charset="0"/>
            </a:endParaRPr>
          </a:p>
          <a:p>
            <a:pPr marL="457200" indent="-457200">
              <a:lnSpc>
                <a:spcPct val="112000"/>
              </a:lnSpc>
              <a:spcAft>
                <a:spcPts val="800"/>
              </a:spcAft>
              <a:buFont typeface="Arial" panose="020B0604020202020204" pitchFamily="34" charset="0"/>
              <a:buChar char="•"/>
            </a:pPr>
            <a:r>
              <a:rPr lang="en-US" sz="2800" b="1" i="1" dirty="0">
                <a:solidFill>
                  <a:srgbClr val="339933"/>
                </a:solidFill>
                <a:latin typeface="Arial" panose="020B0604020202020204" pitchFamily="34" charset="0"/>
                <a:cs typeface="Arial" panose="020B0604020202020204" pitchFamily="34" charset="0"/>
              </a:rPr>
              <a:t>Capacity: </a:t>
            </a:r>
            <a:r>
              <a:rPr lang="en-US" sz="2400" dirty="0">
                <a:latin typeface="Arial" panose="020B0604020202020204" pitchFamily="34" charset="0"/>
                <a:cs typeface="Arial" panose="020B0604020202020204" pitchFamily="34" charset="0"/>
              </a:rPr>
              <a:t>Build a team, raise awareness, promote participation</a:t>
            </a:r>
          </a:p>
          <a:p>
            <a:pPr marL="457200" indent="-457200">
              <a:lnSpc>
                <a:spcPct val="112000"/>
              </a:lnSpc>
              <a:spcAft>
                <a:spcPts val="800"/>
              </a:spcAft>
              <a:buFont typeface="Arial" panose="020B0604020202020204" pitchFamily="34" charset="0"/>
              <a:buChar char="•"/>
            </a:pPr>
            <a:r>
              <a:rPr lang="en-US" sz="2800" b="1" i="1" dirty="0">
                <a:solidFill>
                  <a:srgbClr val="7030A0"/>
                </a:solidFill>
                <a:latin typeface="Arial" panose="020B0604020202020204" pitchFamily="34" charset="0"/>
                <a:cs typeface="Arial" panose="020B0604020202020204" pitchFamily="34" charset="0"/>
              </a:rPr>
              <a:t>Planning: </a:t>
            </a:r>
            <a:r>
              <a:rPr lang="en-US" sz="2400" dirty="0">
                <a:latin typeface="Arial" panose="020B0604020202020204" pitchFamily="34" charset="0"/>
                <a:cs typeface="Arial" panose="020B0604020202020204" pitchFamily="34" charset="0"/>
              </a:rPr>
              <a:t>Prioritize risk/protective factors, select interventions, share plan with stakeholders</a:t>
            </a:r>
          </a:p>
          <a:p>
            <a:pPr marL="457200" indent="-457200">
              <a:lnSpc>
                <a:spcPct val="112000"/>
              </a:lnSpc>
              <a:spcAft>
                <a:spcPts val="800"/>
              </a:spcAft>
              <a:buFont typeface="Arial" panose="020B0604020202020204" pitchFamily="34" charset="0"/>
              <a:buChar char="•"/>
            </a:pPr>
            <a:r>
              <a:rPr lang="en-US" sz="2800" b="1" i="1" dirty="0">
                <a:solidFill>
                  <a:srgbClr val="0070C0"/>
                </a:solidFill>
                <a:latin typeface="Arial" panose="020B0604020202020204" pitchFamily="34" charset="0"/>
                <a:cs typeface="Arial" panose="020B0604020202020204" pitchFamily="34" charset="0"/>
              </a:rPr>
              <a:t>Implementation: </a:t>
            </a:r>
            <a:r>
              <a:rPr lang="en-US" sz="2400" dirty="0">
                <a:latin typeface="Arial" panose="020B0604020202020204" pitchFamily="34" charset="0"/>
                <a:cs typeface="Arial" panose="020B0604020202020204" pitchFamily="34" charset="0"/>
              </a:rPr>
              <a:t>Ensure fidelity, adapt interventions as needed, course-correct</a:t>
            </a:r>
          </a:p>
          <a:p>
            <a:pPr marL="457200" indent="-457200">
              <a:lnSpc>
                <a:spcPct val="112000"/>
              </a:lnSpc>
              <a:spcAft>
                <a:spcPts val="800"/>
              </a:spcAft>
              <a:buFont typeface="Arial" panose="020B0604020202020204" pitchFamily="34" charset="0"/>
              <a:buChar char="•"/>
            </a:pPr>
            <a:r>
              <a:rPr lang="en-US" sz="2800" b="1" i="1" dirty="0">
                <a:solidFill>
                  <a:srgbClr val="E16E1F"/>
                </a:solidFill>
                <a:latin typeface="Arial" panose="020B0604020202020204" pitchFamily="34" charset="0"/>
                <a:cs typeface="Arial" panose="020B0604020202020204" pitchFamily="34" charset="0"/>
              </a:rPr>
              <a:t>Evaluation: </a:t>
            </a:r>
            <a:r>
              <a:rPr lang="en-US" sz="2400" dirty="0">
                <a:latin typeface="Arial" panose="020B0604020202020204" pitchFamily="34" charset="0"/>
                <a:cs typeface="Arial" panose="020B0604020202020204" pitchFamily="34" charset="0"/>
              </a:rPr>
              <a:t>Collect process and outcome data, draw conclusions, share lessons learned</a:t>
            </a:r>
          </a:p>
        </p:txBody>
      </p:sp>
    </p:spTree>
    <p:extLst>
      <p:ext uri="{BB962C8B-B14F-4D97-AF65-F5344CB8AC3E}">
        <p14:creationId xmlns:p14="http://schemas.microsoft.com/office/powerpoint/2010/main" val="1834572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881063" y="148555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Discussion</a:t>
            </a:r>
          </a:p>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Question</a:t>
            </a:r>
          </a:p>
        </p:txBody>
      </p:sp>
      <p:sp>
        <p:nvSpPr>
          <p:cNvPr id="5" name="Subtitle 5"/>
          <p:cNvSpPr>
            <a:spLocks noGrp="1"/>
          </p:cNvSpPr>
          <p:nvPr>
            <p:ph idx="1"/>
          </p:nvPr>
        </p:nvSpPr>
        <p:spPr>
          <a:xfrm>
            <a:off x="5600701" y="1356514"/>
            <a:ext cx="5680765" cy="3189577"/>
          </a:xfrm>
        </p:spPr>
        <p:txBody>
          <a:bodyPr/>
          <a:lstStyle/>
          <a:p>
            <a:pPr marL="0" indent="0" algn="ctr">
              <a:lnSpc>
                <a:spcPct val="100000"/>
              </a:lnSpc>
              <a:buNone/>
            </a:pPr>
            <a:r>
              <a:rPr lang="en-US" altLang="x-none" sz="3200" dirty="0">
                <a:latin typeface="Arial" charset="0"/>
                <a:cs typeface="Arial" charset="0"/>
              </a:rPr>
              <a:t>Are there certain processes that you use to conduct your prevention activities that are working well for you?</a:t>
            </a:r>
            <a:endParaRPr lang="x-none" altLang="x-none" sz="3200" dirty="0">
              <a:latin typeface="Arial" charset="0"/>
              <a:cs typeface="Arial" charset="0"/>
            </a:endParaRPr>
          </a:p>
        </p:txBody>
      </p:sp>
      <p:sp>
        <p:nvSpPr>
          <p:cNvPr id="2" name="TextBox 1"/>
          <p:cNvSpPr txBox="1"/>
          <p:nvPr/>
        </p:nvSpPr>
        <p:spPr>
          <a:xfrm>
            <a:off x="5785385" y="4416281"/>
            <a:ext cx="3138986" cy="523220"/>
          </a:xfrm>
          <a:prstGeom prst="rect">
            <a:avLst/>
          </a:prstGeom>
          <a:noFill/>
        </p:spPr>
        <p:txBody>
          <a:bodyPr wrap="square" rtlCol="0">
            <a:spAutoFit/>
          </a:bodyPr>
          <a:lstStyle/>
          <a:p>
            <a:r>
              <a:rPr lang="en-US" sz="2800" b="1" dirty="0">
                <a:solidFill>
                  <a:srgbClr val="C00000"/>
                </a:solidFill>
                <a:latin typeface="Arial" panose="020B0604020202020204" pitchFamily="34" charset="0"/>
                <a:cs typeface="Arial" panose="020B0604020202020204" pitchFamily="34" charset="0"/>
              </a:rPr>
              <a:t>Collecting data</a:t>
            </a:r>
          </a:p>
        </p:txBody>
      </p:sp>
      <p:sp>
        <p:nvSpPr>
          <p:cNvPr id="6" name="TextBox 5"/>
          <p:cNvSpPr txBox="1"/>
          <p:nvPr/>
        </p:nvSpPr>
        <p:spPr>
          <a:xfrm>
            <a:off x="5785385" y="3591453"/>
            <a:ext cx="2279892" cy="892552"/>
          </a:xfrm>
          <a:prstGeom prst="rect">
            <a:avLst/>
          </a:prstGeom>
          <a:noFill/>
        </p:spPr>
        <p:txBody>
          <a:bodyPr wrap="square" rtlCol="0">
            <a:spAutoFit/>
          </a:bodyPr>
          <a:lstStyle/>
          <a:p>
            <a:r>
              <a:rPr lang="en-US" sz="2600" b="1" dirty="0">
                <a:solidFill>
                  <a:schemeClr val="tx1">
                    <a:lumMod val="90000"/>
                    <a:lumOff val="10000"/>
                  </a:schemeClr>
                </a:solidFill>
                <a:latin typeface="Arial" panose="020B0604020202020204" pitchFamily="34" charset="0"/>
                <a:cs typeface="Arial" panose="020B0604020202020204" pitchFamily="34" charset="0"/>
              </a:rPr>
              <a:t>Prioritizing needs</a:t>
            </a:r>
          </a:p>
        </p:txBody>
      </p:sp>
      <p:sp>
        <p:nvSpPr>
          <p:cNvPr id="7" name="TextBox 6"/>
          <p:cNvSpPr txBox="1"/>
          <p:nvPr/>
        </p:nvSpPr>
        <p:spPr>
          <a:xfrm>
            <a:off x="6807034" y="4879254"/>
            <a:ext cx="4666119" cy="461665"/>
          </a:xfrm>
          <a:prstGeom prst="rect">
            <a:avLst/>
          </a:prstGeom>
          <a:noFill/>
        </p:spPr>
        <p:txBody>
          <a:bodyPr wrap="square" rtlCol="0">
            <a:spAutoFit/>
          </a:bodyPr>
          <a:lstStyle/>
          <a:p>
            <a:pPr algn="ctr"/>
            <a:r>
              <a:rPr lang="en-US" sz="2400" b="1" dirty="0">
                <a:solidFill>
                  <a:srgbClr val="00B050"/>
                </a:solidFill>
                <a:latin typeface="Arial" panose="020B0604020202020204" pitchFamily="34" charset="0"/>
                <a:cs typeface="Arial" panose="020B0604020202020204" pitchFamily="34" charset="0"/>
              </a:rPr>
              <a:t>Identifying new partners</a:t>
            </a:r>
          </a:p>
        </p:txBody>
      </p:sp>
      <p:sp>
        <p:nvSpPr>
          <p:cNvPr id="8" name="TextBox 7"/>
          <p:cNvSpPr txBox="1"/>
          <p:nvPr/>
        </p:nvSpPr>
        <p:spPr>
          <a:xfrm>
            <a:off x="7193592" y="4067520"/>
            <a:ext cx="3803176" cy="907941"/>
          </a:xfrm>
          <a:prstGeom prst="rect">
            <a:avLst/>
          </a:prstGeom>
          <a:noFill/>
        </p:spPr>
        <p:txBody>
          <a:bodyPr wrap="square" rtlCol="0">
            <a:spAutoFit/>
          </a:bodyPr>
          <a:lstStyle/>
          <a:p>
            <a:pPr algn="r">
              <a:spcBef>
                <a:spcPts val="600"/>
              </a:spcBef>
            </a:pPr>
            <a:r>
              <a:rPr lang="en-US" sz="2400" b="1" dirty="0">
                <a:solidFill>
                  <a:srgbClr val="0070C0"/>
                </a:solidFill>
                <a:latin typeface="Arial" panose="020B0604020202020204" pitchFamily="34" charset="0"/>
                <a:cs typeface="Arial" panose="020B0604020202020204" pitchFamily="34" charset="0"/>
              </a:rPr>
              <a:t>Creating </a:t>
            </a:r>
          </a:p>
          <a:p>
            <a:pPr algn="r">
              <a:spcBef>
                <a:spcPts val="600"/>
              </a:spcBef>
            </a:pPr>
            <a:r>
              <a:rPr lang="en-US" sz="2400" b="1" dirty="0">
                <a:solidFill>
                  <a:srgbClr val="0070C0"/>
                </a:solidFill>
                <a:latin typeface="Arial" panose="020B0604020202020204" pitchFamily="34" charset="0"/>
                <a:cs typeface="Arial" panose="020B0604020202020204" pitchFamily="34" charset="0"/>
              </a:rPr>
              <a:t>an action plan</a:t>
            </a:r>
          </a:p>
        </p:txBody>
      </p:sp>
      <p:sp>
        <p:nvSpPr>
          <p:cNvPr id="9" name="TextBox 8"/>
          <p:cNvSpPr txBox="1"/>
          <p:nvPr/>
        </p:nvSpPr>
        <p:spPr>
          <a:xfrm>
            <a:off x="6912822" y="3992582"/>
            <a:ext cx="3803176" cy="461665"/>
          </a:xfrm>
          <a:prstGeom prst="rect">
            <a:avLst/>
          </a:prstGeom>
          <a:noFill/>
        </p:spPr>
        <p:txBody>
          <a:bodyPr wrap="square" rtlCol="0">
            <a:spAutoFit/>
          </a:bodyPr>
          <a:lstStyle/>
          <a:p>
            <a:r>
              <a:rPr lang="en-US" sz="2400" b="1" dirty="0">
                <a:solidFill>
                  <a:srgbClr val="7030A0"/>
                </a:solidFill>
                <a:latin typeface="Arial" panose="020B0604020202020204" pitchFamily="34" charset="0"/>
                <a:cs typeface="Arial" panose="020B0604020202020204" pitchFamily="34" charset="0"/>
              </a:rPr>
              <a:t>Building capacity</a:t>
            </a:r>
          </a:p>
        </p:txBody>
      </p:sp>
      <p:sp>
        <p:nvSpPr>
          <p:cNvPr id="10" name="TextBox 9"/>
          <p:cNvSpPr txBox="1"/>
          <p:nvPr/>
        </p:nvSpPr>
        <p:spPr>
          <a:xfrm>
            <a:off x="6605451" y="5239996"/>
            <a:ext cx="4867702" cy="492443"/>
          </a:xfrm>
          <a:prstGeom prst="rect">
            <a:avLst/>
          </a:prstGeom>
          <a:noFill/>
        </p:spPr>
        <p:txBody>
          <a:bodyPr wrap="square" rtlCol="0">
            <a:spAutoFit/>
          </a:bodyPr>
          <a:lstStyle/>
          <a:p>
            <a:r>
              <a:rPr lang="en-US" sz="2600" b="1" dirty="0">
                <a:solidFill>
                  <a:schemeClr val="accent1"/>
                </a:solidFill>
                <a:latin typeface="Arial" panose="020B0604020202020204" pitchFamily="34" charset="0"/>
                <a:cs typeface="Arial" panose="020B0604020202020204" pitchFamily="34" charset="0"/>
              </a:rPr>
              <a:t>Monitoring implementation</a:t>
            </a:r>
          </a:p>
        </p:txBody>
      </p:sp>
      <p:sp>
        <p:nvSpPr>
          <p:cNvPr id="11" name="TextBox 10"/>
          <p:cNvSpPr txBox="1"/>
          <p:nvPr/>
        </p:nvSpPr>
        <p:spPr>
          <a:xfrm>
            <a:off x="7001426" y="5658546"/>
            <a:ext cx="4653114" cy="461665"/>
          </a:xfrm>
          <a:prstGeom prst="rect">
            <a:avLst/>
          </a:prstGeom>
          <a:noFill/>
        </p:spPr>
        <p:txBody>
          <a:bodyPr wrap="square" rtlCol="0">
            <a:spAutoFit/>
          </a:bodyPr>
          <a:lstStyle/>
          <a:p>
            <a:r>
              <a:rPr lang="en-US" sz="2400" b="1" dirty="0">
                <a:solidFill>
                  <a:schemeClr val="accent2">
                    <a:lumMod val="75000"/>
                  </a:schemeClr>
                </a:solidFill>
                <a:latin typeface="Arial" panose="020B0604020202020204" pitchFamily="34" charset="0"/>
                <a:cs typeface="Arial" panose="020B0604020202020204" pitchFamily="34" charset="0"/>
              </a:rPr>
              <a:t>Planning for sustainability</a:t>
            </a:r>
          </a:p>
        </p:txBody>
      </p:sp>
      <p:sp>
        <p:nvSpPr>
          <p:cNvPr id="12" name="TextBox 11"/>
          <p:cNvSpPr txBox="1"/>
          <p:nvPr/>
        </p:nvSpPr>
        <p:spPr>
          <a:xfrm>
            <a:off x="7868906" y="3628939"/>
            <a:ext cx="3330771" cy="461665"/>
          </a:xfrm>
          <a:prstGeom prst="rect">
            <a:avLst/>
          </a:prstGeom>
          <a:noFill/>
        </p:spPr>
        <p:txBody>
          <a:bodyPr wrap="square" rtlCol="0">
            <a:spAutoFit/>
          </a:bodyPr>
          <a:lstStyle/>
          <a:p>
            <a:pPr algn="just"/>
            <a:r>
              <a:rPr lang="en-US" sz="2400" b="1" dirty="0">
                <a:solidFill>
                  <a:schemeClr val="accent3">
                    <a:lumMod val="60000"/>
                    <a:lumOff val="40000"/>
                  </a:schemeClr>
                </a:solidFill>
                <a:latin typeface="Arial" panose="020B0604020202020204" pitchFamily="34" charset="0"/>
                <a:cs typeface="Arial" panose="020B0604020202020204" pitchFamily="34" charset="0"/>
              </a:rPr>
              <a:t>Making adaptations</a:t>
            </a:r>
          </a:p>
        </p:txBody>
      </p:sp>
      <p:sp>
        <p:nvSpPr>
          <p:cNvPr id="13" name="TextBox 12"/>
          <p:cNvSpPr txBox="1"/>
          <p:nvPr/>
        </p:nvSpPr>
        <p:spPr>
          <a:xfrm>
            <a:off x="5862356" y="4846586"/>
            <a:ext cx="1526581" cy="1279261"/>
          </a:xfrm>
          <a:prstGeom prst="rect">
            <a:avLst/>
          </a:prstGeom>
          <a:noFill/>
        </p:spPr>
        <p:txBody>
          <a:bodyPr wrap="square" rtlCol="0">
            <a:spAutoFit/>
          </a:bodyPr>
          <a:lstStyle/>
          <a:p>
            <a:pPr>
              <a:lnSpc>
                <a:spcPts val="3200"/>
              </a:lnSpc>
              <a:spcBef>
                <a:spcPts val="600"/>
              </a:spcBef>
              <a:spcAft>
                <a:spcPts val="600"/>
              </a:spcAft>
            </a:pPr>
            <a:r>
              <a:rPr lang="en-US" sz="2000" b="1" dirty="0">
                <a:solidFill>
                  <a:schemeClr val="accent2">
                    <a:lumMod val="50000"/>
                  </a:schemeClr>
                </a:solidFill>
                <a:latin typeface="Arial" panose="020B0604020202020204" pitchFamily="34" charset="0"/>
                <a:cs typeface="Arial" panose="020B0604020202020204" pitchFamily="34" charset="0"/>
              </a:rPr>
              <a:t>Evaluating your efforts</a:t>
            </a:r>
          </a:p>
        </p:txBody>
      </p:sp>
      <p:pic>
        <p:nvPicPr>
          <p:cNvPr id="3" name="Picture 2"/>
          <p:cNvPicPr>
            <a:picLocks noChangeAspect="1"/>
          </p:cNvPicPr>
          <p:nvPr/>
        </p:nvPicPr>
        <p:blipFill>
          <a:blip r:embed="rId3"/>
          <a:stretch>
            <a:fillRect/>
          </a:stretch>
        </p:blipFill>
        <p:spPr>
          <a:xfrm>
            <a:off x="5833698" y="3703346"/>
            <a:ext cx="5322253" cy="25442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64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Why Sustain Process</a:t>
            </a:r>
            <a:r>
              <a:rPr lang="lv-LV" b="1" dirty="0">
                <a:solidFill>
                  <a:schemeClr val="tx2">
                    <a:lumMod val="75000"/>
                  </a:schemeClr>
                </a:solidFill>
                <a:latin typeface="Arial" panose="020B0604020202020204" pitchFamily="34" charset="0"/>
                <a:cs typeface="Arial" panose="020B0604020202020204" pitchFamily="34" charset="0"/>
              </a:rPr>
              <a:t>?</a:t>
            </a:r>
            <a:endParaRPr lang="en-US" b="1" dirty="0">
              <a:solidFill>
                <a:schemeClr val="tx2">
                  <a:lumMod val="75000"/>
                </a:schemeClr>
              </a:solidFill>
              <a:latin typeface="Arial" panose="020B0604020202020204" pitchFamily="34" charset="0"/>
              <a:cs typeface="Arial" panose="020B0604020202020204" pitchFamily="34" charset="0"/>
            </a:endParaRPr>
          </a:p>
        </p:txBody>
      </p:sp>
      <p:sp>
        <p:nvSpPr>
          <p:cNvPr id="10" name="Content Placeholder 9"/>
          <p:cNvSpPr>
            <a:spLocks noGrp="1"/>
          </p:cNvSpPr>
          <p:nvPr>
            <p:ph idx="1"/>
          </p:nvPr>
        </p:nvSpPr>
        <p:spPr>
          <a:xfrm>
            <a:off x="1046497" y="1539059"/>
            <a:ext cx="10731522" cy="4131038"/>
          </a:xfrm>
        </p:spPr>
        <p:txBody>
          <a:bodyPr/>
          <a:lstStyle/>
          <a:p>
            <a:pPr marL="347663" indent="-347663">
              <a:lnSpc>
                <a:spcPct val="114000"/>
              </a:lnSpc>
              <a:spcBef>
                <a:spcPts val="0"/>
              </a:spcBef>
              <a:spcAft>
                <a:spcPts val="1000"/>
              </a:spcAft>
              <a:buFont typeface="Arial" panose="020B0604020202020204" pitchFamily="34" charset="0"/>
              <a:buChar char="•"/>
            </a:pPr>
            <a:r>
              <a:rPr lang="en-US" sz="2800" dirty="0">
                <a:latin typeface="Arial" panose="020B0604020202020204" pitchFamily="34" charset="0"/>
                <a:cs typeface="Arial" panose="020B0604020202020204" pitchFamily="34" charset="0"/>
              </a:rPr>
              <a:t>To maintain a data-driven decision</a:t>
            </a:r>
            <a:r>
              <a:rPr lang="lv-LV"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making approach that works</a:t>
            </a:r>
          </a:p>
          <a:p>
            <a:pPr marL="347663" indent="-347663">
              <a:lnSpc>
                <a:spcPct val="114000"/>
              </a:lnSpc>
              <a:spcBef>
                <a:spcPts val="0"/>
              </a:spcBef>
              <a:spcAft>
                <a:spcPts val="1000"/>
              </a:spcAft>
              <a:buFont typeface="Arial" panose="020B0604020202020204" pitchFamily="34" charset="0"/>
              <a:buChar char="•"/>
            </a:pPr>
            <a:r>
              <a:rPr lang="en-US" sz="2800" dirty="0">
                <a:latin typeface="Arial" panose="020B0604020202020204" pitchFamily="34" charset="0"/>
                <a:cs typeface="Arial" panose="020B0604020202020204" pitchFamily="34" charset="0"/>
              </a:rPr>
              <a:t>To position your community </a:t>
            </a:r>
            <a:r>
              <a:rPr lang="lv-LV" sz="2800" dirty="0">
                <a:latin typeface="Arial" panose="020B0604020202020204" pitchFamily="34" charset="0"/>
                <a:cs typeface="Arial" panose="020B0604020202020204" pitchFamily="34" charset="0"/>
              </a:rPr>
              <a:t>to receive </a:t>
            </a:r>
            <a:r>
              <a:rPr lang="en-US" sz="2800" dirty="0">
                <a:latin typeface="Arial" panose="020B0604020202020204" pitchFamily="34" charset="0"/>
                <a:cs typeface="Arial" panose="020B0604020202020204" pitchFamily="34" charset="0"/>
              </a:rPr>
              <a:t>additional funding</a:t>
            </a:r>
          </a:p>
          <a:p>
            <a:pPr marL="347663" indent="-347663">
              <a:lnSpc>
                <a:spcPct val="114000"/>
              </a:lnSpc>
              <a:spcBef>
                <a:spcPts val="0"/>
              </a:spcBef>
              <a:spcAft>
                <a:spcPts val="1000"/>
              </a:spcAft>
              <a:buFont typeface="Arial" panose="020B0604020202020204" pitchFamily="34" charset="0"/>
              <a:buChar char="•"/>
            </a:pPr>
            <a:r>
              <a:rPr lang="en-US" sz="2800" dirty="0">
                <a:latin typeface="Arial" panose="020B0604020202020204" pitchFamily="34" charset="0"/>
                <a:cs typeface="Arial" panose="020B0604020202020204" pitchFamily="34" charset="0"/>
              </a:rPr>
              <a:t>To preserve the proven process that got you this far</a:t>
            </a:r>
            <a:endParaRPr lang="en-US" sz="2800" baseline="30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1" b="37940"/>
          <a:stretch/>
        </p:blipFill>
        <p:spPr>
          <a:xfrm>
            <a:off x="2692189" y="3495396"/>
            <a:ext cx="6808842" cy="2591506"/>
          </a:xfrm>
          <a:prstGeom prst="rect">
            <a:avLst/>
          </a:prstGeom>
        </p:spPr>
      </p:pic>
    </p:spTree>
    <p:extLst>
      <p:ext uri="{BB962C8B-B14F-4D97-AF65-F5344CB8AC3E}">
        <p14:creationId xmlns:p14="http://schemas.microsoft.com/office/powerpoint/2010/main" val="3638446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How Do You Know Which Processes to Sustain?</a:t>
            </a:r>
          </a:p>
        </p:txBody>
      </p:sp>
      <p:sp>
        <p:nvSpPr>
          <p:cNvPr id="3" name="Content Placeholder 2"/>
          <p:cNvSpPr>
            <a:spLocks noGrp="1"/>
          </p:cNvSpPr>
          <p:nvPr>
            <p:ph idx="1"/>
          </p:nvPr>
        </p:nvSpPr>
        <p:spPr/>
        <p:txBody>
          <a:bodyPr>
            <a:normAutofit/>
          </a:bodyPr>
          <a:lstStyle/>
          <a:p>
            <a:pPr marL="0" indent="0">
              <a:buNone/>
            </a:pPr>
            <a:r>
              <a:rPr lang="en-US" sz="2800" dirty="0">
                <a:latin typeface="Arial" panose="020B0604020202020204" pitchFamily="34" charset="0"/>
                <a:cs typeface="Arial" panose="020B0604020202020204" pitchFamily="34" charset="0"/>
              </a:rPr>
              <a:t>Take an inventory of:</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5177"/>
          <a:stretch/>
        </p:blipFill>
        <p:spPr>
          <a:xfrm>
            <a:off x="7796143" y="1690688"/>
            <a:ext cx="2442139" cy="3373423"/>
          </a:xfrm>
          <a:prstGeom prst="rect">
            <a:avLst/>
          </a:prstGeom>
        </p:spPr>
      </p:pic>
      <p:sp>
        <p:nvSpPr>
          <p:cNvPr id="5" name="Rectangle 4"/>
          <p:cNvSpPr/>
          <p:nvPr/>
        </p:nvSpPr>
        <p:spPr>
          <a:xfrm>
            <a:off x="399737" y="2416028"/>
            <a:ext cx="7185285" cy="2950231"/>
          </a:xfrm>
          <a:prstGeom prst="rect">
            <a:avLst/>
          </a:prstGeom>
        </p:spPr>
        <p:txBody>
          <a:bodyPr wrap="square">
            <a:spAutoFit/>
          </a:bodyPr>
          <a:lstStyle/>
          <a:p>
            <a:pPr marL="1085850" lvl="1" indent="-342900">
              <a:lnSpc>
                <a:spcPct val="112000"/>
              </a:lnSpc>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Past processes that </a:t>
            </a:r>
            <a:r>
              <a:rPr lang="en-US" sz="2500" b="1" i="1" dirty="0">
                <a:latin typeface="Arial" panose="020B0604020202020204" pitchFamily="34" charset="0"/>
                <a:cs typeface="Arial" panose="020B0604020202020204" pitchFamily="34" charset="0"/>
              </a:rPr>
              <a:t>helped </a:t>
            </a:r>
            <a:r>
              <a:rPr lang="en-US" sz="2500" dirty="0">
                <a:latin typeface="Arial" panose="020B0604020202020204" pitchFamily="34" charset="0"/>
                <a:cs typeface="Arial" panose="020B0604020202020204" pitchFamily="34" charset="0"/>
              </a:rPr>
              <a:t>us complete key tasks</a:t>
            </a:r>
          </a:p>
          <a:p>
            <a:pPr marL="1085850" lvl="1" indent="-342900">
              <a:lnSpc>
                <a:spcPct val="112000"/>
              </a:lnSpc>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Past processes that </a:t>
            </a:r>
            <a:r>
              <a:rPr lang="en-US" sz="2500" b="1" i="1" dirty="0">
                <a:latin typeface="Arial" panose="020B0604020202020204" pitchFamily="34" charset="0"/>
                <a:cs typeface="Arial" panose="020B0604020202020204" pitchFamily="34" charset="0"/>
              </a:rPr>
              <a:t>did not help </a:t>
            </a:r>
            <a:r>
              <a:rPr lang="en-US" sz="2500" dirty="0">
                <a:latin typeface="Arial" panose="020B0604020202020204" pitchFamily="34" charset="0"/>
                <a:cs typeface="Arial" panose="020B0604020202020204" pitchFamily="34" charset="0"/>
              </a:rPr>
              <a:t>us complete key tasks</a:t>
            </a:r>
          </a:p>
          <a:p>
            <a:pPr marL="1085850" lvl="1" indent="-342900">
              <a:lnSpc>
                <a:spcPct val="112000"/>
              </a:lnSpc>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New processes that </a:t>
            </a:r>
            <a:r>
              <a:rPr lang="en-US" sz="2500" b="1" i="1" dirty="0">
                <a:latin typeface="Arial" panose="020B0604020202020204" pitchFamily="34" charset="0"/>
                <a:cs typeface="Arial" panose="020B0604020202020204" pitchFamily="34" charset="0"/>
              </a:rPr>
              <a:t>will help </a:t>
            </a:r>
            <a:r>
              <a:rPr lang="en-US" sz="2500" dirty="0">
                <a:latin typeface="Arial" panose="020B0604020202020204" pitchFamily="34" charset="0"/>
                <a:cs typeface="Arial" panose="020B0604020202020204" pitchFamily="34" charset="0"/>
              </a:rPr>
              <a:t>us complete key tasks moving forward</a:t>
            </a:r>
          </a:p>
        </p:txBody>
      </p:sp>
      <p:sp>
        <p:nvSpPr>
          <p:cNvPr id="6" name="Rectangle 5"/>
          <p:cNvSpPr/>
          <p:nvPr/>
        </p:nvSpPr>
        <p:spPr>
          <a:xfrm>
            <a:off x="2180597" y="5434263"/>
            <a:ext cx="8912124" cy="892552"/>
          </a:xfrm>
          <a:prstGeom prst="rect">
            <a:avLst/>
          </a:prstGeom>
        </p:spPr>
        <p:txBody>
          <a:bodyPr wrap="square">
            <a:spAutoFit/>
          </a:bodyPr>
          <a:lstStyle/>
          <a:p>
            <a:pPr marL="742950" lvl="1"/>
            <a:r>
              <a:rPr lang="en-US" sz="2500" i="1" dirty="0">
                <a:latin typeface="Arial" panose="020B0604020202020204" pitchFamily="34" charset="0"/>
                <a:cs typeface="Arial" panose="020B0604020202020204" pitchFamily="34" charset="0"/>
              </a:rPr>
              <a:t>Then prioritize helpful past processes and necessary new ones </a:t>
            </a:r>
          </a:p>
        </p:txBody>
      </p:sp>
      <p:sp>
        <p:nvSpPr>
          <p:cNvPr id="7" name="Right Arrow 6"/>
          <p:cNvSpPr/>
          <p:nvPr/>
        </p:nvSpPr>
        <p:spPr>
          <a:xfrm>
            <a:off x="2239220" y="5544753"/>
            <a:ext cx="597991" cy="317902"/>
          </a:xfrm>
          <a:prstGeom prst="rightArrow">
            <a:avLst/>
          </a:prstGeom>
          <a:solidFill>
            <a:srgbClr val="2346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57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59B2-792D-421E-868C-64A295FA9218}"/>
              </a:ext>
            </a:extLst>
          </p:cNvPr>
          <p:cNvSpPr>
            <a:spLocks noGrp="1"/>
          </p:cNvSpPr>
          <p:nvPr>
            <p:ph type="title"/>
          </p:nvPr>
        </p:nvSpPr>
        <p:spPr>
          <a:xfrm>
            <a:off x="612647" y="423490"/>
            <a:ext cx="11379483" cy="1170432"/>
          </a:xfrm>
        </p:spPr>
        <p:txBody>
          <a:bodyPr/>
          <a:lstStyle/>
          <a:p>
            <a:r>
              <a:rPr lang="en-US" sz="4000" dirty="0">
                <a:solidFill>
                  <a:schemeClr val="tx2">
                    <a:lumMod val="75000"/>
                  </a:schemeClr>
                </a:solidFill>
              </a:rPr>
              <a:t>Case Example: </a:t>
            </a:r>
            <a:r>
              <a:rPr lang="en-US" sz="4000" dirty="0" err="1">
                <a:solidFill>
                  <a:schemeClr val="tx2">
                    <a:lumMod val="75000"/>
                  </a:schemeClr>
                </a:solidFill>
              </a:rPr>
              <a:t>Anytown</a:t>
            </a:r>
            <a:r>
              <a:rPr lang="en-US" sz="4000" dirty="0">
                <a:solidFill>
                  <a:schemeClr val="tx2">
                    <a:lumMod val="75000"/>
                  </a:schemeClr>
                </a:solidFill>
              </a:rPr>
              <a:t> Prevention Coalition</a:t>
            </a:r>
          </a:p>
        </p:txBody>
      </p:sp>
      <p:sp>
        <p:nvSpPr>
          <p:cNvPr id="3" name="Content Placeholder 2">
            <a:extLst>
              <a:ext uri="{FF2B5EF4-FFF2-40B4-BE49-F238E27FC236}">
                <a16:creationId xmlns:a16="http://schemas.microsoft.com/office/drawing/2014/main" id="{600CD6BF-CC05-446A-A191-06FF30AB48B7}"/>
              </a:ext>
            </a:extLst>
          </p:cNvPr>
          <p:cNvSpPr>
            <a:spLocks noGrp="1"/>
          </p:cNvSpPr>
          <p:nvPr>
            <p:ph sz="quarter" idx="12"/>
          </p:nvPr>
        </p:nvSpPr>
        <p:spPr>
          <a:xfrm>
            <a:off x="612775" y="1200912"/>
            <a:ext cx="10972800" cy="4222750"/>
          </a:xfrm>
        </p:spPr>
        <p:txBody>
          <a:bodyPr/>
          <a:lstStyle/>
          <a:p>
            <a:r>
              <a:rPr lang="en-US" dirty="0">
                <a:latin typeface="Arial" panose="020B0604020202020204" pitchFamily="34" charset="0"/>
                <a:cs typeface="Arial" panose="020B0604020202020204" pitchFamily="34" charset="0"/>
              </a:rPr>
              <a:t>Anytown Prevention Coalition (APC) conducted a comprehensive community needs assessment process that involved participation and data-sharing among many community partners. The process allowed APC to obtain data about potential priority problems and the risk/protective factors influencing them. </a:t>
            </a:r>
          </a:p>
          <a:p>
            <a:r>
              <a:rPr lang="en-US" dirty="0">
                <a:latin typeface="Arial" panose="020B0604020202020204" pitchFamily="34" charset="0"/>
                <a:cs typeface="Arial" panose="020B0604020202020204" pitchFamily="34" charset="0"/>
              </a:rPr>
              <a:t>Coalition members reviewed the data over two coalition meetings and determined that youth alcohol and electronic vapor product use were priorities. Also, easy retail access to these substances drove increasing youth use rates over time.</a:t>
            </a:r>
          </a:p>
        </p:txBody>
      </p:sp>
      <p:sp>
        <p:nvSpPr>
          <p:cNvPr id="4" name="Oval 3"/>
          <p:cNvSpPr/>
          <p:nvPr/>
        </p:nvSpPr>
        <p:spPr>
          <a:xfrm>
            <a:off x="10130440" y="4747005"/>
            <a:ext cx="1712686" cy="165281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0278920" y="4917350"/>
            <a:ext cx="1335882" cy="1332719"/>
            <a:chOff x="9643382" y="4757302"/>
            <a:chExt cx="1335882" cy="133271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3382" y="4757302"/>
              <a:ext cx="1335849" cy="13327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8"/>
            <p:cNvSpPr txBox="1">
              <a:spLocks noChangeArrowheads="1"/>
            </p:cNvSpPr>
            <p:nvPr/>
          </p:nvSpPr>
          <p:spPr bwMode="auto">
            <a:xfrm>
              <a:off x="10025573" y="5238443"/>
              <a:ext cx="953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500" b="1" dirty="0">
                  <a:latin typeface="Arial" panose="020B0604020202020204" pitchFamily="34" charset="0"/>
                  <a:cs typeface="Arial" panose="020B0604020202020204" pitchFamily="34" charset="0"/>
                </a:rPr>
                <a:t>A</a:t>
              </a:r>
              <a:r>
                <a:rPr lang="en-US" altLang="en-US" sz="1800" b="1" dirty="0">
                  <a:latin typeface="Arial" panose="020B0604020202020204" pitchFamily="34" charset="0"/>
                  <a:cs typeface="Arial" panose="020B0604020202020204" pitchFamily="34" charset="0"/>
                </a:rPr>
                <a:t>P</a:t>
              </a:r>
              <a:r>
                <a:rPr lang="en-US" altLang="en-US" sz="1500" b="1" dirty="0">
                  <a:latin typeface="Arial" panose="020B0604020202020204" pitchFamily="34" charset="0"/>
                  <a:cs typeface="Arial" panose="020B0604020202020204" pitchFamily="34" charset="0"/>
                </a:rPr>
                <a:t>C</a:t>
              </a:r>
            </a:p>
          </p:txBody>
        </p:sp>
      </p:grpSp>
      <p:sp>
        <p:nvSpPr>
          <p:cNvPr id="9" name="Content Placeholder 2">
            <a:extLst>
              <a:ext uri="{FF2B5EF4-FFF2-40B4-BE49-F238E27FC236}">
                <a16:creationId xmlns:a16="http://schemas.microsoft.com/office/drawing/2014/main" id="{600CD6BF-CC05-446A-A191-06FF30AB48B7}"/>
              </a:ext>
            </a:extLst>
          </p:cNvPr>
          <p:cNvSpPr txBox="1">
            <a:spLocks/>
          </p:cNvSpPr>
          <p:nvPr/>
        </p:nvSpPr>
        <p:spPr>
          <a:xfrm>
            <a:off x="642002" y="5064035"/>
            <a:ext cx="9189040" cy="2111375"/>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APC decided by consensus to implement responsible beverage server trainings (RBST) as well as compliance checks for both alcohol and tobacco retailers to address these issues.</a:t>
            </a:r>
          </a:p>
        </p:txBody>
      </p:sp>
      <p:pic>
        <p:nvPicPr>
          <p:cNvPr id="19" name="Picture 18" descr="Text&#10;&#10;Description automatically generated">
            <a:extLst>
              <a:ext uri="{FF2B5EF4-FFF2-40B4-BE49-F238E27FC236}">
                <a16:creationId xmlns:a16="http://schemas.microsoft.com/office/drawing/2014/main" id="{9FF54EC7-40AF-4FFF-99F0-05B4B05FB538}"/>
              </a:ext>
            </a:extLst>
          </p:cNvPr>
          <p:cNvPicPr>
            <a:picLocks noChangeAspect="1"/>
          </p:cNvPicPr>
          <p:nvPr/>
        </p:nvPicPr>
        <p:blipFill>
          <a:blip r:embed="rId4"/>
          <a:stretch>
            <a:fillRect/>
          </a:stretch>
        </p:blipFill>
        <p:spPr>
          <a:xfrm>
            <a:off x="677832" y="1283981"/>
            <a:ext cx="11249111" cy="5115838"/>
          </a:xfrm>
          <a:prstGeom prst="rect">
            <a:avLst/>
          </a:prstGeom>
        </p:spPr>
      </p:pic>
      <p:sp>
        <p:nvSpPr>
          <p:cNvPr id="15" name="Right Arrow 14"/>
          <p:cNvSpPr/>
          <p:nvPr/>
        </p:nvSpPr>
        <p:spPr>
          <a:xfrm rot="5400000">
            <a:off x="2871982" y="4642910"/>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128180" y="3539900"/>
            <a:ext cx="2620370" cy="830997"/>
          </a:xfrm>
          <a:prstGeom prst="rect">
            <a:avLst/>
          </a:prstGeom>
          <a:solidFill>
            <a:schemeClr val="bg1"/>
          </a:solidFill>
          <a:ln w="28575">
            <a:solidFill>
              <a:srgbClr val="B435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Strategy Selection</a:t>
            </a:r>
          </a:p>
        </p:txBody>
      </p:sp>
      <p:sp>
        <p:nvSpPr>
          <p:cNvPr id="11" name="Right Arrow 10"/>
          <p:cNvSpPr/>
          <p:nvPr/>
        </p:nvSpPr>
        <p:spPr>
          <a:xfrm>
            <a:off x="5300937" y="1268016"/>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57363" y="1363090"/>
            <a:ext cx="2620370" cy="461665"/>
          </a:xfrm>
          <a:prstGeom prst="rect">
            <a:avLst/>
          </a:prstGeom>
          <a:solidFill>
            <a:schemeClr val="bg1"/>
          </a:solidFill>
          <a:ln w="28575">
            <a:solidFill>
              <a:srgbClr val="C000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Data Collection</a:t>
            </a:r>
          </a:p>
        </p:txBody>
      </p:sp>
      <p:sp>
        <p:nvSpPr>
          <p:cNvPr id="13" name="TextBox 12"/>
          <p:cNvSpPr txBox="1"/>
          <p:nvPr/>
        </p:nvSpPr>
        <p:spPr>
          <a:xfrm>
            <a:off x="8319550" y="3646743"/>
            <a:ext cx="3022984" cy="830997"/>
          </a:xfrm>
          <a:prstGeom prst="rect">
            <a:avLst/>
          </a:prstGeom>
          <a:solidFill>
            <a:schemeClr val="bg1"/>
          </a:solidFill>
          <a:ln w="28575">
            <a:solidFill>
              <a:srgbClr val="B435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Problem/Factor Prioritization</a:t>
            </a:r>
          </a:p>
        </p:txBody>
      </p:sp>
      <p:sp>
        <p:nvSpPr>
          <p:cNvPr id="14" name="Right Arrow 13"/>
          <p:cNvSpPr/>
          <p:nvPr/>
        </p:nvSpPr>
        <p:spPr>
          <a:xfrm rot="10800000">
            <a:off x="7121599" y="3704715"/>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8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888343" y="2714921"/>
            <a:ext cx="6415314"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lnSpc>
                <a:spcPct val="114000"/>
              </a:lnSpc>
              <a:spcAft>
                <a:spcPts val="1000"/>
              </a:spcAft>
            </a:pPr>
            <a:r>
              <a:rPr lang="en-US" sz="4400" dirty="0"/>
              <a:t>Sustaining Effective Strategies</a:t>
            </a:r>
          </a:p>
        </p:txBody>
      </p:sp>
    </p:spTree>
    <p:extLst>
      <p:ext uri="{BB962C8B-B14F-4D97-AF65-F5344CB8AC3E}">
        <p14:creationId xmlns:p14="http://schemas.microsoft.com/office/powerpoint/2010/main" val="3253849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980989" y="2767279"/>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Discussion</a:t>
            </a:r>
          </a:p>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Question</a:t>
            </a:r>
          </a:p>
        </p:txBody>
      </p:sp>
      <p:sp>
        <p:nvSpPr>
          <p:cNvPr id="5" name="Subtitle 5"/>
          <p:cNvSpPr>
            <a:spLocks noGrp="1"/>
          </p:cNvSpPr>
          <p:nvPr>
            <p:ph idx="1"/>
          </p:nvPr>
        </p:nvSpPr>
        <p:spPr>
          <a:xfrm>
            <a:off x="5700627" y="1834211"/>
            <a:ext cx="5616947" cy="3189577"/>
          </a:xfrm>
        </p:spPr>
        <p:txBody>
          <a:bodyPr/>
          <a:lstStyle/>
          <a:p>
            <a:pPr marL="0" indent="0" algn="ctr">
              <a:lnSpc>
                <a:spcPct val="114000"/>
              </a:lnSpc>
              <a:buNone/>
            </a:pPr>
            <a:r>
              <a:rPr lang="en-US" altLang="x-none" sz="3200" dirty="0">
                <a:latin typeface="Arial" charset="0"/>
                <a:cs typeface="Arial" charset="0"/>
              </a:rPr>
              <a:t>Which of the strategies that you’re currently implementing is the most effective?</a:t>
            </a:r>
          </a:p>
          <a:p>
            <a:pPr marL="0" indent="0" algn="ctr">
              <a:buNone/>
            </a:pPr>
            <a:r>
              <a:rPr lang="en-US" altLang="x-none" sz="3200" dirty="0">
                <a:latin typeface="Arial" charset="0"/>
                <a:cs typeface="Arial" charset="0"/>
              </a:rPr>
              <a:t>How do you know?</a:t>
            </a:r>
          </a:p>
        </p:txBody>
      </p:sp>
    </p:spTree>
    <p:extLst>
      <p:ext uri="{BB962C8B-B14F-4D97-AF65-F5344CB8AC3E}">
        <p14:creationId xmlns:p14="http://schemas.microsoft.com/office/powerpoint/2010/main" val="333795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1210630" y="2556226"/>
            <a:ext cx="9316452" cy="1284288"/>
          </a:xfrm>
        </p:spPr>
        <p:txBody>
          <a:bodyPr/>
          <a:lstStyle/>
          <a:p>
            <a:pPr>
              <a:lnSpc>
                <a:spcPct val="100000"/>
              </a:lnSpc>
            </a:pPr>
            <a:r>
              <a:rPr lang="en-US" sz="3600" dirty="0">
                <a:solidFill>
                  <a:schemeClr val="tx2">
                    <a:lumMod val="75000"/>
                  </a:schemeClr>
                </a:solidFill>
                <a:latin typeface="Arial" panose="020B0604020202020204" pitchFamily="34" charset="0"/>
                <a:cs typeface="Arial" panose="020B0604020202020204" pitchFamily="34" charset="0"/>
              </a:rPr>
              <a:t>Strategies for Prevention Sustainability: </a:t>
            </a:r>
            <a:r>
              <a:rPr lang="en-US" sz="3600" dirty="0">
                <a:solidFill>
                  <a:schemeClr val="tx2">
                    <a:lumMod val="75000"/>
                  </a:schemeClr>
                </a:solidFill>
                <a:effectLst/>
                <a:latin typeface="Arial" panose="020B0604020202020204" pitchFamily="34" charset="0"/>
                <a:ea typeface="Calibri" panose="020F0502020204030204" pitchFamily="34" charset="0"/>
                <a:cs typeface="Arial" panose="020B0604020202020204" pitchFamily="34" charset="0"/>
              </a:rPr>
              <a:t>Advancing Sustainability through Strategic Partnerships</a:t>
            </a:r>
            <a:r>
              <a:rPr lang="en-US" sz="3600" dirty="0">
                <a:solidFill>
                  <a:schemeClr val="tx2">
                    <a:lumMod val="75000"/>
                  </a:schemeClr>
                </a:solidFill>
                <a:latin typeface="Arial" panose="020B0604020202020204" pitchFamily="34" charset="0"/>
                <a:cs typeface="Arial" panose="020B0604020202020204" pitchFamily="34" charset="0"/>
              </a:rPr>
              <a:t> </a:t>
            </a:r>
            <a:r>
              <a:rPr lang="en-US" dirty="0"/>
              <a:t/>
            </a:r>
            <a:br>
              <a:rPr lang="en-US" dirty="0"/>
            </a:br>
            <a:endParaRPr lang="en-US" altLang="en-US" sz="3200" i="1" dirty="0">
              <a:latin typeface="Arial" panose="020B0604020202020204" pitchFamily="34" charset="0"/>
              <a:cs typeface="Arial" panose="020B0604020202020204" pitchFamily="34" charset="0"/>
            </a:endParaRPr>
          </a:p>
        </p:txBody>
      </p:sp>
      <p:sp>
        <p:nvSpPr>
          <p:cNvPr id="12291" name="Rectangle 1"/>
          <p:cNvSpPr>
            <a:spLocks noChangeArrowheads="1"/>
          </p:cNvSpPr>
          <p:nvPr/>
        </p:nvSpPr>
        <p:spPr bwMode="auto">
          <a:xfrm>
            <a:off x="1210630" y="3639868"/>
            <a:ext cx="10133013" cy="152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800"/>
              </a:spcBef>
              <a:buClr>
                <a:schemeClr val="accent1"/>
              </a:buClr>
              <a:buNone/>
            </a:pPr>
            <a:r>
              <a:rPr lang="en-US" altLang="en-US" sz="2000" dirty="0">
                <a:latin typeface="Arial" panose="020B0604020202020204" pitchFamily="34" charset="0"/>
                <a:cs typeface="Arial" panose="020B0604020202020204" pitchFamily="34" charset="0"/>
              </a:rPr>
              <a:t>Clare Neary, MPAP, Project Coordinator, Rutgers University School of Social Work </a:t>
            </a:r>
          </a:p>
          <a:p>
            <a:pPr>
              <a:lnSpc>
                <a:spcPct val="100000"/>
              </a:lnSpc>
              <a:spcBef>
                <a:spcPts val="800"/>
              </a:spcBef>
              <a:buClr>
                <a:schemeClr val="accent1"/>
              </a:buClr>
              <a:buNone/>
            </a:pPr>
            <a:r>
              <a:rPr lang="en-US" altLang="en-US" sz="2000" dirty="0">
                <a:latin typeface="Arial" panose="020B0604020202020204" pitchFamily="34" charset="0"/>
                <a:cs typeface="Arial" panose="020B0604020202020204" pitchFamily="34" charset="0"/>
              </a:rPr>
              <a:t>Jessica Goldberg, MSW, MPH, CPS, Training and Technical Assistance (TTA) Specialist, EDC</a:t>
            </a:r>
          </a:p>
          <a:p>
            <a:pPr>
              <a:lnSpc>
                <a:spcPct val="100000"/>
              </a:lnSpc>
              <a:spcBef>
                <a:spcPts val="800"/>
              </a:spcBef>
              <a:buClr>
                <a:schemeClr val="accent1"/>
              </a:buClr>
              <a:buNone/>
            </a:pPr>
            <a:r>
              <a:rPr lang="en-US" altLang="en-US" sz="2000" dirty="0">
                <a:latin typeface="Arial" panose="020B0604020202020204" pitchFamily="34" charset="0"/>
                <a:cs typeface="Arial" panose="020B0604020202020204" pitchFamily="34" charset="0"/>
              </a:rPr>
              <a:t>Ivy Jones-Turner, MPA, TTA Specialist, EDC</a:t>
            </a:r>
          </a:p>
        </p:txBody>
      </p:sp>
    </p:spTree>
    <p:extLst>
      <p:ext uri="{BB962C8B-B14F-4D97-AF65-F5344CB8AC3E}">
        <p14:creationId xmlns:p14="http://schemas.microsoft.com/office/powerpoint/2010/main" val="255308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734300" y="5086350"/>
            <a:ext cx="1409700" cy="369332"/>
          </a:xfrm>
          <a:prstGeom prst="rect">
            <a:avLst/>
          </a:prstGeom>
          <a:solidFill>
            <a:schemeClr val="bg1"/>
          </a:solidFill>
        </p:spPr>
        <p:txBody>
          <a:bodyPr wrap="square" rtlCol="0">
            <a:spAutoFit/>
          </a:bodyPr>
          <a:lstStyle/>
          <a:p>
            <a:endParaRPr lang="en-US" dirty="0"/>
          </a:p>
        </p:txBody>
      </p:sp>
      <p:sp>
        <p:nvSpPr>
          <p:cNvPr id="84994" name="Title 1"/>
          <p:cNvSpPr>
            <a:spLocks noGrp="1"/>
          </p:cNvSpPr>
          <p:nvPr>
            <p:ph type="title"/>
          </p:nvPr>
        </p:nvSpPr>
        <p:spPr/>
        <p:txBody>
          <a:bodyPr>
            <a:noAutofit/>
          </a:bodyPr>
          <a:lstStyle/>
          <a:p>
            <a:pPr>
              <a:defRPr/>
            </a:pPr>
            <a:r>
              <a:rPr lang="en-US" b="1" cap="none" dirty="0">
                <a:solidFill>
                  <a:schemeClr val="tx2">
                    <a:lumMod val="75000"/>
                  </a:schemeClr>
                </a:solidFill>
                <a:latin typeface="Helvetica" charset="0"/>
                <a:ea typeface="+mn-ea"/>
                <a:cs typeface="Helvetica" charset="0"/>
              </a:rPr>
              <a:t>Keys to Sustaining Effective Interventions</a:t>
            </a:r>
            <a:r>
              <a:rPr lang="en-US" b="1" cap="none" baseline="30000" dirty="0">
                <a:solidFill>
                  <a:schemeClr val="tx2">
                    <a:lumMod val="75000"/>
                  </a:schemeClr>
                </a:solidFill>
                <a:latin typeface="Helvetica" charset="0"/>
                <a:ea typeface="+mn-ea"/>
                <a:cs typeface="Helvetica" charset="0"/>
              </a:rPr>
              <a:t> </a:t>
            </a:r>
          </a:p>
        </p:txBody>
      </p:sp>
      <p:graphicFrame>
        <p:nvGraphicFramePr>
          <p:cNvPr id="2" name="Diagram 1"/>
          <p:cNvGraphicFramePr/>
          <p:nvPr>
            <p:extLst>
              <p:ext uri="{D42A27DB-BD31-4B8C-83A1-F6EECF244321}">
                <p14:modId xmlns:p14="http://schemas.microsoft.com/office/powerpoint/2010/main" val="1886138459"/>
              </p:ext>
            </p:extLst>
          </p:nvPr>
        </p:nvGraphicFramePr>
        <p:xfrm>
          <a:off x="2385060" y="1725930"/>
          <a:ext cx="6957060" cy="4933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58780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838200" y="208371"/>
            <a:ext cx="10515600" cy="1325563"/>
          </a:xfrm>
        </p:spPr>
        <p:txBody>
          <a:bodyPr/>
          <a:lstStyle/>
          <a:p>
            <a:pPr>
              <a:defRPr/>
            </a:pPr>
            <a:r>
              <a:rPr lang="en-US" sz="4000" b="1" cap="none" dirty="0">
                <a:solidFill>
                  <a:schemeClr val="tx2">
                    <a:lumMod val="75000"/>
                  </a:schemeClr>
                </a:solidFill>
                <a:latin typeface="Helvetica" charset="0"/>
                <a:cs typeface="Helvetica" charset="0"/>
              </a:rPr>
              <a:t>Key: Ensuring Effectiveness</a:t>
            </a:r>
            <a:endParaRPr lang="en-US" sz="2800" b="1" cap="none" baseline="30000" dirty="0">
              <a:solidFill>
                <a:schemeClr val="tx2">
                  <a:lumMod val="75000"/>
                </a:schemeClr>
              </a:solidFill>
              <a:latin typeface="Helvetica" charset="0"/>
              <a:cs typeface="Helvetica" charset="0"/>
            </a:endParaRPr>
          </a:p>
        </p:txBody>
      </p:sp>
      <p:graphicFrame>
        <p:nvGraphicFramePr>
          <p:cNvPr id="2" name="Diagram 1"/>
          <p:cNvGraphicFramePr/>
          <p:nvPr>
            <p:extLst>
              <p:ext uri="{D42A27DB-BD31-4B8C-83A1-F6EECF244321}">
                <p14:modId xmlns:p14="http://schemas.microsoft.com/office/powerpoint/2010/main" val="1846247134"/>
              </p:ext>
            </p:extLst>
          </p:nvPr>
        </p:nvGraphicFramePr>
        <p:xfrm>
          <a:off x="2616200" y="1279934"/>
          <a:ext cx="6959600" cy="4867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61DE3F6F-28D2-48EA-B05D-83F59B134FAE}"/>
              </a:ext>
            </a:extLst>
          </p:cNvPr>
          <p:cNvGrpSpPr/>
          <p:nvPr/>
        </p:nvGrpSpPr>
        <p:grpSpPr>
          <a:xfrm>
            <a:off x="2616201" y="1439050"/>
            <a:ext cx="842640" cy="1203770"/>
            <a:chOff x="0" y="2470481"/>
            <a:chExt cx="842640" cy="1203770"/>
          </a:xfrm>
          <a:solidFill>
            <a:srgbClr val="A5A5A5"/>
          </a:solidFill>
        </p:grpSpPr>
        <p:sp>
          <p:nvSpPr>
            <p:cNvPr id="5" name="Arrow: Chevron 4">
              <a:extLst>
                <a:ext uri="{FF2B5EF4-FFF2-40B4-BE49-F238E27FC236}">
                  <a16:creationId xmlns:a16="http://schemas.microsoft.com/office/drawing/2014/main" id="{6CBE3799-9898-401B-9C05-82984C6F3C09}"/>
                </a:ext>
              </a:extLst>
            </p:cNvPr>
            <p:cNvSpPr/>
            <p:nvPr/>
          </p:nvSpPr>
          <p:spPr>
            <a:xfrm rot="5400000">
              <a:off x="-180565" y="2651046"/>
              <a:ext cx="1203770" cy="842639"/>
            </a:xfrm>
            <a:prstGeom prst="chevron">
              <a:avLst/>
            </a:prstGeom>
            <a:grpFill/>
          </p:spPr>
          <p:style>
            <a:lnRef idx="2">
              <a:schemeClr val="accent3">
                <a:hueOff val="1807066"/>
                <a:satOff val="66667"/>
                <a:lumOff val="-9804"/>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6" name="Arrow: Chevron 4">
              <a:extLst>
                <a:ext uri="{FF2B5EF4-FFF2-40B4-BE49-F238E27FC236}">
                  <a16:creationId xmlns:a16="http://schemas.microsoft.com/office/drawing/2014/main" id="{5F8ED911-1B69-446B-8A08-F7C34EAEC123}"/>
                </a:ext>
              </a:extLst>
            </p:cNvPr>
            <p:cNvSpPr txBox="1"/>
            <p:nvPr/>
          </p:nvSpPr>
          <p:spPr>
            <a:xfrm>
              <a:off x="1" y="2891801"/>
              <a:ext cx="842639" cy="361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27F1960E-01BF-4132-8E2B-98C028E7D4B0}"/>
              </a:ext>
            </a:extLst>
          </p:cNvPr>
          <p:cNvGrpSpPr/>
          <p:nvPr/>
        </p:nvGrpSpPr>
        <p:grpSpPr>
          <a:xfrm>
            <a:off x="2616200" y="2547936"/>
            <a:ext cx="842640" cy="1325563"/>
            <a:chOff x="0" y="2470481"/>
            <a:chExt cx="842640" cy="1203770"/>
          </a:xfrm>
          <a:solidFill>
            <a:srgbClr val="AC7700"/>
          </a:solidFill>
        </p:grpSpPr>
        <p:sp>
          <p:nvSpPr>
            <p:cNvPr id="8" name="Arrow: Chevron 7">
              <a:extLst>
                <a:ext uri="{FF2B5EF4-FFF2-40B4-BE49-F238E27FC236}">
                  <a16:creationId xmlns:a16="http://schemas.microsoft.com/office/drawing/2014/main" id="{E8A88701-D924-4024-A382-FC861C511F96}"/>
                </a:ext>
              </a:extLst>
            </p:cNvPr>
            <p:cNvSpPr/>
            <p:nvPr/>
          </p:nvSpPr>
          <p:spPr>
            <a:xfrm rot="5400000">
              <a:off x="-180565" y="2651046"/>
              <a:ext cx="1203770" cy="842639"/>
            </a:xfrm>
            <a:prstGeom prst="chevron">
              <a:avLst/>
            </a:prstGeom>
            <a:grpFill/>
          </p:spPr>
          <p:style>
            <a:lnRef idx="2">
              <a:schemeClr val="accent3">
                <a:hueOff val="1807066"/>
                <a:satOff val="66667"/>
                <a:lumOff val="-9804"/>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9" name="Arrow: Chevron 4">
              <a:extLst>
                <a:ext uri="{FF2B5EF4-FFF2-40B4-BE49-F238E27FC236}">
                  <a16:creationId xmlns:a16="http://schemas.microsoft.com/office/drawing/2014/main" id="{AEF36B12-95B6-4E98-BB58-7DBE0782CD28}"/>
                </a:ext>
              </a:extLst>
            </p:cNvPr>
            <p:cNvSpPr txBox="1"/>
            <p:nvPr/>
          </p:nvSpPr>
          <p:spPr>
            <a:xfrm>
              <a:off x="1" y="2891801"/>
              <a:ext cx="842639" cy="361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2477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a:defRPr/>
            </a:pPr>
            <a:r>
              <a:rPr lang="en-US" b="1" cap="none" dirty="0">
                <a:solidFill>
                  <a:schemeClr val="tx2">
                    <a:lumMod val="75000"/>
                  </a:schemeClr>
                </a:solidFill>
                <a:latin typeface="Helvetica" charset="0"/>
                <a:cs typeface="Helvetica" charset="0"/>
              </a:rPr>
              <a:t>Key: Build Community Support</a:t>
            </a:r>
            <a:endParaRPr lang="en-US" sz="2800" b="1" cap="none" baseline="30000" dirty="0">
              <a:solidFill>
                <a:schemeClr val="tx2">
                  <a:lumMod val="75000"/>
                </a:schemeClr>
              </a:solidFill>
              <a:latin typeface="Helvetica" charset="0"/>
              <a:cs typeface="Helvetica" charset="0"/>
            </a:endParaRPr>
          </a:p>
        </p:txBody>
      </p:sp>
      <p:graphicFrame>
        <p:nvGraphicFramePr>
          <p:cNvPr id="6" name="Diagram 5"/>
          <p:cNvGraphicFramePr/>
          <p:nvPr>
            <p:extLst>
              <p:ext uri="{D42A27DB-BD31-4B8C-83A1-F6EECF244321}">
                <p14:modId xmlns:p14="http://schemas.microsoft.com/office/powerpoint/2010/main" val="2974154177"/>
              </p:ext>
            </p:extLst>
          </p:nvPr>
        </p:nvGraphicFramePr>
        <p:xfrm>
          <a:off x="544596" y="676919"/>
          <a:ext cx="10809204" cy="5262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869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a:defRPr/>
            </a:pPr>
            <a:r>
              <a:rPr lang="en-US" sz="4000" b="1" cap="none" dirty="0">
                <a:solidFill>
                  <a:schemeClr val="tx2">
                    <a:lumMod val="75000"/>
                  </a:schemeClr>
                </a:solidFill>
                <a:latin typeface="Helvetica" charset="0"/>
                <a:cs typeface="Helvetica" charset="0"/>
              </a:rPr>
              <a:t>Key: Enhance Organizational Capacity</a:t>
            </a:r>
            <a:endParaRPr lang="en-US" sz="2800" b="1" cap="none" baseline="30000" dirty="0">
              <a:solidFill>
                <a:schemeClr val="tx2">
                  <a:lumMod val="75000"/>
                </a:schemeClr>
              </a:solidFill>
              <a:latin typeface="Helvetica" charset="0"/>
              <a:cs typeface="Helvetica" charset="0"/>
            </a:endParaRPr>
          </a:p>
        </p:txBody>
      </p:sp>
      <p:graphicFrame>
        <p:nvGraphicFramePr>
          <p:cNvPr id="4" name="Diagram 3"/>
          <p:cNvGraphicFramePr/>
          <p:nvPr>
            <p:extLst>
              <p:ext uri="{D42A27DB-BD31-4B8C-83A1-F6EECF244321}">
                <p14:modId xmlns:p14="http://schemas.microsoft.com/office/powerpoint/2010/main" val="222278899"/>
              </p:ext>
            </p:extLst>
          </p:nvPr>
        </p:nvGraphicFramePr>
        <p:xfrm>
          <a:off x="1225087" y="1295083"/>
          <a:ext cx="9387949" cy="5197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5027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59B2-792D-421E-868C-64A295FA9218}"/>
              </a:ext>
            </a:extLst>
          </p:cNvPr>
          <p:cNvSpPr>
            <a:spLocks noGrp="1"/>
          </p:cNvSpPr>
          <p:nvPr>
            <p:ph type="title"/>
          </p:nvPr>
        </p:nvSpPr>
        <p:spPr>
          <a:xfrm>
            <a:off x="559521" y="119552"/>
            <a:ext cx="11579352" cy="1170432"/>
          </a:xfrm>
        </p:spPr>
        <p:txBody>
          <a:bodyPr/>
          <a:lstStyle/>
          <a:p>
            <a:r>
              <a:rPr lang="en-US" sz="4000" dirty="0">
                <a:solidFill>
                  <a:schemeClr val="tx2">
                    <a:lumMod val="75000"/>
                  </a:schemeClr>
                </a:solidFill>
              </a:rPr>
              <a:t>Case Example: </a:t>
            </a:r>
            <a:r>
              <a:rPr lang="en-US" sz="4000" dirty="0" err="1">
                <a:solidFill>
                  <a:schemeClr val="tx2">
                    <a:lumMod val="75000"/>
                  </a:schemeClr>
                </a:solidFill>
              </a:rPr>
              <a:t>Anytown</a:t>
            </a:r>
            <a:r>
              <a:rPr lang="en-US" sz="4000" dirty="0">
                <a:solidFill>
                  <a:schemeClr val="tx2">
                    <a:lumMod val="75000"/>
                  </a:schemeClr>
                </a:solidFill>
              </a:rPr>
              <a:t> Prevention Coalition</a:t>
            </a:r>
          </a:p>
        </p:txBody>
      </p:sp>
      <p:sp>
        <p:nvSpPr>
          <p:cNvPr id="3" name="Content Placeholder 2">
            <a:extLst>
              <a:ext uri="{FF2B5EF4-FFF2-40B4-BE49-F238E27FC236}">
                <a16:creationId xmlns:a16="http://schemas.microsoft.com/office/drawing/2014/main" id="{600CD6BF-CC05-446A-A191-06FF30AB48B7}"/>
              </a:ext>
            </a:extLst>
          </p:cNvPr>
          <p:cNvSpPr>
            <a:spLocks noGrp="1"/>
          </p:cNvSpPr>
          <p:nvPr>
            <p:ph sz="quarter" idx="12"/>
          </p:nvPr>
        </p:nvSpPr>
        <p:spPr>
          <a:xfrm>
            <a:off x="559521" y="1015693"/>
            <a:ext cx="11072957" cy="4222750"/>
          </a:xfrm>
        </p:spPr>
        <p:txBody>
          <a:bodyPr/>
          <a:lstStyle/>
          <a:p>
            <a:r>
              <a:rPr lang="en-US" dirty="0">
                <a:latin typeface="Arial" panose="020B0604020202020204" pitchFamily="34" charset="0"/>
                <a:cs typeface="Arial" panose="020B0604020202020204" pitchFamily="34" charset="0"/>
              </a:rPr>
              <a:t>While the coalition took a break from meeting over the summer, the coordinator, working a reduced schedule, tried to find an appropriate RBST for the community. When her efforts proved unsuccessful, she decided to develop a training herself.</a:t>
            </a:r>
          </a:p>
          <a:p>
            <a:r>
              <a:rPr lang="en-US" dirty="0">
                <a:latin typeface="Arial" panose="020B0604020202020204" pitchFamily="34" charset="0"/>
                <a:cs typeface="Arial" panose="020B0604020202020204" pitchFamily="34" charset="0"/>
              </a:rPr>
              <a:t>The training she designed didn’t include any hands-on application activities (e.g., role-plays on checking I.D.s, practice spotting fake I.D.s). This gap didn’t go un-recognized: when the coordinator remembered to bring evaluation surveys to the trainings, participants reported dissatisfaction with the training experience, mentioning specifically that they didn’t know how to apply the information to their daily work. </a:t>
            </a:r>
          </a:p>
          <a:p>
            <a:r>
              <a:rPr lang="en-US" dirty="0">
                <a:latin typeface="Arial" panose="020B0604020202020204" pitchFamily="34" charset="0"/>
                <a:cs typeface="Arial" panose="020B0604020202020204" pitchFamily="34" charset="0"/>
              </a:rPr>
              <a:t>Seeing that the RBST effort had missed its mark, the coalition steering  committee reconvened in the fall and identified an evidence-based             RBST to replace the homegrown one.</a:t>
            </a:r>
          </a:p>
          <a:p>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10515718" y="5147827"/>
            <a:ext cx="1335882" cy="1332719"/>
            <a:chOff x="9643382" y="4757302"/>
            <a:chExt cx="1335882" cy="133271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3382" y="4757302"/>
              <a:ext cx="1335849" cy="13327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8"/>
            <p:cNvSpPr txBox="1">
              <a:spLocks noChangeArrowheads="1"/>
            </p:cNvSpPr>
            <p:nvPr/>
          </p:nvSpPr>
          <p:spPr bwMode="auto">
            <a:xfrm>
              <a:off x="10025573" y="5238443"/>
              <a:ext cx="953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500" b="1" dirty="0">
                  <a:latin typeface="Arial" panose="020B0604020202020204" pitchFamily="34" charset="0"/>
                  <a:cs typeface="Arial" panose="020B0604020202020204" pitchFamily="34" charset="0"/>
                </a:rPr>
                <a:t>A</a:t>
              </a:r>
              <a:r>
                <a:rPr lang="en-US" altLang="en-US" sz="1800" b="1" dirty="0">
                  <a:latin typeface="Arial" panose="020B0604020202020204" pitchFamily="34" charset="0"/>
                  <a:cs typeface="Arial" panose="020B0604020202020204" pitchFamily="34" charset="0"/>
                </a:rPr>
                <a:t>P</a:t>
              </a:r>
              <a:r>
                <a:rPr lang="en-US" altLang="en-US" sz="1500" b="1" dirty="0">
                  <a:latin typeface="Arial" panose="020B0604020202020204" pitchFamily="34" charset="0"/>
                  <a:cs typeface="Arial" panose="020B0604020202020204" pitchFamily="34" charset="0"/>
                </a:rPr>
                <a:t>C</a:t>
              </a:r>
            </a:p>
          </p:txBody>
        </p:sp>
      </p:grpSp>
      <p:sp>
        <p:nvSpPr>
          <p:cNvPr id="7" name="Content Placeholder 2">
            <a:extLst>
              <a:ext uri="{FF2B5EF4-FFF2-40B4-BE49-F238E27FC236}">
                <a16:creationId xmlns:a16="http://schemas.microsoft.com/office/drawing/2014/main" id="{600CD6BF-CC05-446A-A191-06FF30AB48B7}"/>
              </a:ext>
            </a:extLst>
          </p:cNvPr>
          <p:cNvSpPr txBox="1">
            <a:spLocks/>
          </p:cNvSpPr>
          <p:nvPr/>
        </p:nvSpPr>
        <p:spPr>
          <a:xfrm>
            <a:off x="612775" y="5221007"/>
            <a:ext cx="9677764" cy="125953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pic>
        <p:nvPicPr>
          <p:cNvPr id="17" name="Picture 16" descr="Text&#10;&#10;Description automatically generated">
            <a:extLst>
              <a:ext uri="{FF2B5EF4-FFF2-40B4-BE49-F238E27FC236}">
                <a16:creationId xmlns:a16="http://schemas.microsoft.com/office/drawing/2014/main" id="{55ED6C13-5A24-4A74-9309-6E1C3B39FBF0}"/>
              </a:ext>
            </a:extLst>
          </p:cNvPr>
          <p:cNvPicPr>
            <a:picLocks noChangeAspect="1"/>
          </p:cNvPicPr>
          <p:nvPr/>
        </p:nvPicPr>
        <p:blipFill>
          <a:blip r:embed="rId4"/>
          <a:stretch>
            <a:fillRect/>
          </a:stretch>
        </p:blipFill>
        <p:spPr>
          <a:xfrm>
            <a:off x="661484" y="737058"/>
            <a:ext cx="11292079" cy="5771198"/>
          </a:xfrm>
          <a:prstGeom prst="rect">
            <a:avLst/>
          </a:prstGeom>
        </p:spPr>
      </p:pic>
      <p:sp>
        <p:nvSpPr>
          <p:cNvPr id="9" name="Right Arrow 8"/>
          <p:cNvSpPr/>
          <p:nvPr/>
        </p:nvSpPr>
        <p:spPr>
          <a:xfrm>
            <a:off x="3418012" y="1418925"/>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2039" y="1276600"/>
            <a:ext cx="2620370" cy="830997"/>
          </a:xfrm>
          <a:prstGeom prst="rect">
            <a:avLst/>
          </a:prstGeom>
          <a:solidFill>
            <a:schemeClr val="bg1"/>
          </a:solidFill>
          <a:ln w="28575">
            <a:solidFill>
              <a:srgbClr val="B435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Strategy Adaptation</a:t>
            </a:r>
          </a:p>
        </p:txBody>
      </p:sp>
      <p:sp>
        <p:nvSpPr>
          <p:cNvPr id="13" name="Right Arrow 12"/>
          <p:cNvSpPr/>
          <p:nvPr/>
        </p:nvSpPr>
        <p:spPr>
          <a:xfrm rot="5400000">
            <a:off x="3392907" y="4694295"/>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49870" y="3531848"/>
            <a:ext cx="2868962" cy="830997"/>
          </a:xfrm>
          <a:prstGeom prst="rect">
            <a:avLst/>
          </a:prstGeom>
          <a:solidFill>
            <a:schemeClr val="bg1"/>
          </a:solidFill>
          <a:ln w="28575">
            <a:solidFill>
              <a:srgbClr val="B435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Mid-course Corrections</a:t>
            </a:r>
          </a:p>
        </p:txBody>
      </p:sp>
      <p:sp>
        <p:nvSpPr>
          <p:cNvPr id="11" name="Right Arrow 10"/>
          <p:cNvSpPr/>
          <p:nvPr/>
        </p:nvSpPr>
        <p:spPr>
          <a:xfrm rot="10800000">
            <a:off x="7828363" y="3602272"/>
            <a:ext cx="1132764" cy="641445"/>
          </a:xfrm>
          <a:prstGeom prst="rightArrow">
            <a:avLst/>
          </a:prstGeom>
          <a:solidFill>
            <a:srgbClr val="B43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012108" y="3535695"/>
            <a:ext cx="2620370" cy="830997"/>
          </a:xfrm>
          <a:prstGeom prst="rect">
            <a:avLst/>
          </a:prstGeom>
          <a:solidFill>
            <a:schemeClr val="bg1"/>
          </a:solidFill>
          <a:ln w="28575">
            <a:solidFill>
              <a:srgbClr val="B435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Process Data Collected</a:t>
            </a:r>
          </a:p>
        </p:txBody>
      </p:sp>
    </p:spTree>
    <p:extLst>
      <p:ext uri="{BB962C8B-B14F-4D97-AF65-F5344CB8AC3E}">
        <p14:creationId xmlns:p14="http://schemas.microsoft.com/office/powerpoint/2010/main" val="237648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888343" y="1754302"/>
            <a:ext cx="6415314"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lnSpc>
                <a:spcPct val="114000"/>
              </a:lnSpc>
              <a:spcAft>
                <a:spcPts val="1000"/>
              </a:spcAft>
            </a:pPr>
            <a:r>
              <a:rPr lang="en-US" sz="4400" dirty="0"/>
              <a:t>Sustaining Positive Outcomes</a:t>
            </a:r>
          </a:p>
        </p:txBody>
      </p:sp>
    </p:spTree>
    <p:extLst>
      <p:ext uri="{BB962C8B-B14F-4D97-AF65-F5344CB8AC3E}">
        <p14:creationId xmlns:p14="http://schemas.microsoft.com/office/powerpoint/2010/main" val="3591408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365125"/>
            <a:ext cx="10794167" cy="1325563"/>
          </a:xfrm>
        </p:spPr>
        <p:txBody>
          <a:bodyPr/>
          <a:lstStyle/>
          <a:p>
            <a:r>
              <a:rPr lang="en-US" b="1" cap="none" dirty="0">
                <a:solidFill>
                  <a:schemeClr val="tx2">
                    <a:lumMod val="75000"/>
                  </a:schemeClr>
                </a:solidFill>
                <a:latin typeface="Arial" panose="020B0604020202020204" pitchFamily="34" charset="0"/>
                <a:cs typeface="Arial" panose="020B0604020202020204" pitchFamily="34" charset="0"/>
              </a:rPr>
              <a:t>Why Is it Important to Sustain Outcomes?</a:t>
            </a:r>
          </a:p>
        </p:txBody>
      </p:sp>
      <p:sp>
        <p:nvSpPr>
          <p:cNvPr id="14" name="Content Placeholder 13"/>
          <p:cNvSpPr>
            <a:spLocks noGrp="1"/>
          </p:cNvSpPr>
          <p:nvPr>
            <p:ph idx="1"/>
          </p:nvPr>
        </p:nvSpPr>
        <p:spPr>
          <a:xfrm>
            <a:off x="1035803" y="2607041"/>
            <a:ext cx="7276138" cy="4131038"/>
          </a:xfrm>
        </p:spPr>
        <p:txBody>
          <a:bodyPr/>
          <a:lstStyle/>
          <a:p>
            <a:pPr marL="347663" indent="-347663">
              <a:lnSpc>
                <a:spcPct val="114000"/>
              </a:lnSpc>
              <a:spcBef>
                <a:spcPts val="0"/>
              </a:spcBef>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Provide a clear, evidence-based link between the work you do and actual reductions in substance misuse behaviors</a:t>
            </a:r>
          </a:p>
          <a:p>
            <a:pPr marL="347663" indent="-347663">
              <a:lnSpc>
                <a:spcPct val="114000"/>
              </a:lnSpc>
              <a:spcBef>
                <a:spcPts val="0"/>
              </a:spcBef>
              <a:spcAft>
                <a:spcPts val="1000"/>
              </a:spcAft>
              <a:buFont typeface="Arial" panose="020B0604020202020204" pitchFamily="34" charset="0"/>
              <a:buChar char="•"/>
            </a:pPr>
            <a:r>
              <a:rPr lang="en-US" dirty="0">
                <a:latin typeface="Arial" panose="020B0604020202020204" pitchFamily="34" charset="0"/>
                <a:cs typeface="Arial" panose="020B0604020202020204" pitchFamily="34" charset="0"/>
              </a:rPr>
              <a:t>Ensure that limited prevention resources are put to good use</a:t>
            </a:r>
          </a:p>
          <a:p>
            <a:pPr marL="457200" indent="-457200">
              <a:spcBef>
                <a:spcPts val="1800"/>
              </a:spcBef>
              <a:buFont typeface="Arial" panose="020B0604020202020204" pitchFamily="34" charset="0"/>
              <a:buChar char="•"/>
            </a:pPr>
            <a:endParaRPr lang="en-US" sz="28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4338" y="1953881"/>
            <a:ext cx="2967644" cy="2967644"/>
          </a:xfrm>
          <a:prstGeom prst="rect">
            <a:avLst/>
          </a:prstGeom>
        </p:spPr>
      </p:pic>
      <p:sp>
        <p:nvSpPr>
          <p:cNvPr id="3" name="TextBox 2"/>
          <p:cNvSpPr txBox="1"/>
          <p:nvPr/>
        </p:nvSpPr>
        <p:spPr>
          <a:xfrm>
            <a:off x="838200" y="1820628"/>
            <a:ext cx="5520350" cy="523220"/>
          </a:xfrm>
          <a:prstGeom prst="rect">
            <a:avLst/>
          </a:prstGeom>
          <a:noFill/>
        </p:spPr>
        <p:txBody>
          <a:bodyPr wrap="square" rtlCol="0">
            <a:spAutoFit/>
          </a:bodyPr>
          <a:lstStyle/>
          <a:p>
            <a:r>
              <a:rPr lang="en-US" sz="2800" b="1" i="1" dirty="0">
                <a:latin typeface="Arial" panose="020B0604020202020204" pitchFamily="34" charset="0"/>
                <a:cs typeface="Arial" panose="020B0604020202020204" pitchFamily="34" charset="0"/>
              </a:rPr>
              <a:t>Sustained outcomes…</a:t>
            </a:r>
          </a:p>
        </p:txBody>
      </p:sp>
    </p:spTree>
    <p:extLst>
      <p:ext uri="{BB962C8B-B14F-4D97-AF65-F5344CB8AC3E}">
        <p14:creationId xmlns:p14="http://schemas.microsoft.com/office/powerpoint/2010/main" val="190453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solidFill>
                  <a:schemeClr val="tx2">
                    <a:lumMod val="75000"/>
                  </a:schemeClr>
                </a:solidFill>
                <a:latin typeface="Arial" panose="020B0604020202020204" pitchFamily="34" charset="0"/>
                <a:cs typeface="Arial" panose="020B0604020202020204" pitchFamily="34" charset="0"/>
              </a:rPr>
              <a:t>Examine Your Strategies</a:t>
            </a:r>
            <a:endParaRPr lang="en-US" b="1" i="1" cap="none" dirty="0">
              <a:solidFill>
                <a:schemeClr val="tx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31557" y="1702503"/>
            <a:ext cx="10122243" cy="4131038"/>
          </a:xfrm>
        </p:spPr>
        <p:txBody>
          <a:bodyPr/>
          <a:lstStyle/>
          <a:p>
            <a:pPr marL="465138" indent="-465138">
              <a:lnSpc>
                <a:spcPct val="114000"/>
              </a:lnSpc>
              <a:spcBef>
                <a:spcPts val="0"/>
              </a:spcBef>
              <a:spcAft>
                <a:spcPts val="1200"/>
              </a:spcAft>
            </a:pPr>
            <a:r>
              <a:rPr lang="en-US" dirty="0">
                <a:latin typeface="Arial" panose="020B0604020202020204" pitchFamily="34" charset="0"/>
                <a:cs typeface="Arial" panose="020B0604020202020204" pitchFamily="34" charset="0"/>
              </a:rPr>
              <a:t>To determine which strategies are producing positive outcomes, work with members of your population(s) of focus to develop a shared definition of success and consider each strategy’s evidence of effectiveness.</a:t>
            </a:r>
          </a:p>
          <a:p>
            <a:pPr>
              <a:spcBef>
                <a:spcPts val="0"/>
              </a:spcBef>
              <a:spcAft>
                <a:spcPts val="1200"/>
              </a:spcAft>
            </a:pP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495082" y="3823350"/>
            <a:ext cx="4696918" cy="3034649"/>
          </a:xfrm>
          <a:prstGeom prst="rect">
            <a:avLst/>
          </a:prstGeom>
        </p:spPr>
      </p:pic>
    </p:spTree>
    <p:extLst>
      <p:ext uri="{BB962C8B-B14F-4D97-AF65-F5344CB8AC3E}">
        <p14:creationId xmlns:p14="http://schemas.microsoft.com/office/powerpoint/2010/main" val="3590172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solidFill>
                  <a:schemeClr val="tx2">
                    <a:lumMod val="75000"/>
                  </a:schemeClr>
                </a:solidFill>
                <a:latin typeface="Arial" panose="020B0604020202020204" pitchFamily="34" charset="0"/>
                <a:cs typeface="Arial" panose="020B0604020202020204" pitchFamily="34" charset="0"/>
              </a:rPr>
              <a:t>Consider Evidence of Effectiveness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25208099"/>
              </p:ext>
            </p:extLst>
          </p:nvPr>
        </p:nvGraphicFramePr>
        <p:xfrm>
          <a:off x="1334125" y="1825625"/>
          <a:ext cx="10133350" cy="3685489"/>
        </p:xfrm>
        <a:graphic>
          <a:graphicData uri="http://schemas.openxmlformats.org/drawingml/2006/table">
            <a:tbl>
              <a:tblPr firstRow="1" firstCol="1" bandRow="1">
                <a:tableStyleId>{93296810-A885-4BE3-A3E7-6D5BEEA58F35}</a:tableStyleId>
              </a:tblPr>
              <a:tblGrid>
                <a:gridCol w="2999152">
                  <a:extLst>
                    <a:ext uri="{9D8B030D-6E8A-4147-A177-3AD203B41FA5}">
                      <a16:colId xmlns:a16="http://schemas.microsoft.com/office/drawing/2014/main" val="20000"/>
                    </a:ext>
                  </a:extLst>
                </a:gridCol>
                <a:gridCol w="3236756">
                  <a:extLst>
                    <a:ext uri="{9D8B030D-6E8A-4147-A177-3AD203B41FA5}">
                      <a16:colId xmlns:a16="http://schemas.microsoft.com/office/drawing/2014/main" val="20001"/>
                    </a:ext>
                  </a:extLst>
                </a:gridCol>
                <a:gridCol w="3897442">
                  <a:extLst>
                    <a:ext uri="{9D8B030D-6E8A-4147-A177-3AD203B41FA5}">
                      <a16:colId xmlns:a16="http://schemas.microsoft.com/office/drawing/2014/main" val="20002"/>
                    </a:ext>
                  </a:extLst>
                </a:gridCol>
              </a:tblGrid>
              <a:tr h="774035">
                <a:tc>
                  <a:txBody>
                    <a:bodyPr/>
                    <a:lstStyle/>
                    <a:p>
                      <a:pPr marL="0" marR="0" algn="ctr">
                        <a:spcBef>
                          <a:spcPts val="0"/>
                        </a:spcBef>
                        <a:spcAft>
                          <a:spcPts val="0"/>
                        </a:spcAft>
                      </a:pPr>
                      <a:r>
                        <a:rPr lang="en-US" sz="2400" cap="all" baseline="0" dirty="0">
                          <a:effectLst/>
                          <a:latin typeface="Arial" panose="020B0604020202020204" pitchFamily="34" charset="0"/>
                          <a:cs typeface="Arial" panose="020B0604020202020204" pitchFamily="34" charset="0"/>
                        </a:rPr>
                        <a:t>Strategies</a:t>
                      </a:r>
                      <a:endParaRPr lang="en-US" sz="2400" cap="all" baseline="0" dirty="0">
                        <a:effectLst/>
                        <a:latin typeface="Arial" panose="020B0604020202020204" pitchFamily="34" charset="0"/>
                        <a:ea typeface="MS Mincho"/>
                        <a:cs typeface="Arial" panose="020B0604020202020204" pitchFamily="34" charset="0"/>
                      </a:endParaRPr>
                    </a:p>
                  </a:txBody>
                  <a:tcPr marL="86246" marR="86246" marT="0" marB="0" anchor="ctr"/>
                </a:tc>
                <a:tc>
                  <a:txBody>
                    <a:bodyPr/>
                    <a:lstStyle/>
                    <a:p>
                      <a:pPr marL="0" marR="0" algn="ctr">
                        <a:spcBef>
                          <a:spcPts val="0"/>
                        </a:spcBef>
                        <a:spcAft>
                          <a:spcPts val="0"/>
                        </a:spcAft>
                      </a:pPr>
                      <a:r>
                        <a:rPr lang="en-US" sz="2400" cap="all" baseline="0" dirty="0">
                          <a:effectLst/>
                          <a:latin typeface="Arial" panose="020B0604020202020204" pitchFamily="34" charset="0"/>
                          <a:cs typeface="Arial" panose="020B0604020202020204" pitchFamily="34" charset="0"/>
                        </a:rPr>
                        <a:t>Process Data</a:t>
                      </a:r>
                      <a:endParaRPr lang="en-US" sz="2400" cap="all" baseline="0" dirty="0">
                        <a:effectLst/>
                        <a:latin typeface="Arial" panose="020B0604020202020204" pitchFamily="34" charset="0"/>
                        <a:ea typeface="MS Mincho"/>
                        <a:cs typeface="Arial" panose="020B0604020202020204" pitchFamily="34" charset="0"/>
                      </a:endParaRPr>
                    </a:p>
                  </a:txBody>
                  <a:tcPr marL="86246" marR="86246" marT="0" marB="0" anchor="ctr"/>
                </a:tc>
                <a:tc>
                  <a:txBody>
                    <a:bodyPr/>
                    <a:lstStyle/>
                    <a:p>
                      <a:pPr marL="0" marR="0" algn="ctr">
                        <a:spcBef>
                          <a:spcPts val="0"/>
                        </a:spcBef>
                        <a:spcAft>
                          <a:spcPts val="0"/>
                        </a:spcAft>
                      </a:pPr>
                      <a:r>
                        <a:rPr lang="en-US" sz="2400" cap="all" baseline="0" dirty="0">
                          <a:effectLst/>
                          <a:latin typeface="Arial" panose="020B0604020202020204" pitchFamily="34" charset="0"/>
                          <a:cs typeface="Arial" panose="020B0604020202020204" pitchFamily="34" charset="0"/>
                        </a:rPr>
                        <a:t>Outcome Data</a:t>
                      </a:r>
                      <a:endParaRPr lang="en-US" sz="2400" cap="all" baseline="0" dirty="0">
                        <a:effectLst/>
                        <a:latin typeface="Arial" panose="020B0604020202020204" pitchFamily="34" charset="0"/>
                        <a:ea typeface="MS Mincho"/>
                        <a:cs typeface="Arial" panose="020B0604020202020204" pitchFamily="34" charset="0"/>
                      </a:endParaRPr>
                    </a:p>
                  </a:txBody>
                  <a:tcPr marL="86246" marR="86246" marT="0" marB="0" anchor="ctr"/>
                </a:tc>
                <a:extLst>
                  <a:ext uri="{0D108BD9-81ED-4DB2-BD59-A6C34878D82A}">
                    <a16:rowId xmlns:a16="http://schemas.microsoft.com/office/drawing/2014/main" val="10000"/>
                  </a:ext>
                </a:extLst>
              </a:tr>
              <a:tr h="1455727">
                <a:tc>
                  <a:txBody>
                    <a:bodyPr/>
                    <a:lstStyle/>
                    <a:p>
                      <a:pPr marL="0" marR="0">
                        <a:lnSpc>
                          <a:spcPct val="110000"/>
                        </a:lnSpc>
                        <a:spcBef>
                          <a:spcPts val="400"/>
                        </a:spcBef>
                        <a:spcAft>
                          <a:spcPts val="400"/>
                        </a:spcAft>
                      </a:pPr>
                      <a:r>
                        <a:rPr lang="en-US" sz="2300" dirty="0">
                          <a:effectLst/>
                          <a:latin typeface="Arial" panose="020B0604020202020204" pitchFamily="34" charset="0"/>
                          <a:cs typeface="Arial" panose="020B0604020202020204" pitchFamily="34" charset="0"/>
                        </a:rPr>
                        <a:t>Compliance Checks </a:t>
                      </a:r>
                    </a:p>
                    <a:p>
                      <a:pPr marL="0" marR="0">
                        <a:lnSpc>
                          <a:spcPct val="110000"/>
                        </a:lnSpc>
                        <a:spcBef>
                          <a:spcPts val="400"/>
                        </a:spcBef>
                        <a:spcAft>
                          <a:spcPts val="400"/>
                        </a:spcAft>
                      </a:pPr>
                      <a:r>
                        <a:rPr lang="en-US" sz="2300" dirty="0">
                          <a:effectLst/>
                          <a:latin typeface="Arial" panose="020B0604020202020204" pitchFamily="34" charset="0"/>
                          <a:cs typeface="Arial" panose="020B0604020202020204" pitchFamily="34" charset="0"/>
                        </a:rPr>
                        <a:t> </a:t>
                      </a:r>
                      <a:endParaRPr lang="en-US" sz="2300" dirty="0">
                        <a:effectLst/>
                        <a:latin typeface="Arial" panose="020B0604020202020204" pitchFamily="34" charset="0"/>
                        <a:ea typeface="MS Mincho"/>
                        <a:cs typeface="Arial" panose="020B0604020202020204" pitchFamily="34" charset="0"/>
                      </a:endParaRPr>
                    </a:p>
                  </a:txBody>
                  <a:tcPr marL="86246" marR="86246" marT="0" marB="0"/>
                </a:tc>
                <a:tc>
                  <a:txBody>
                    <a:bodyPr/>
                    <a:lstStyle/>
                    <a:p>
                      <a:pPr marL="231775" marR="0" indent="-231775">
                        <a:lnSpc>
                          <a:spcPct val="110000"/>
                        </a:lnSpc>
                        <a:spcBef>
                          <a:spcPts val="400"/>
                        </a:spcBef>
                        <a:spcAft>
                          <a:spcPts val="400"/>
                        </a:spcAft>
                        <a:buFont typeface="Arial" panose="020B0604020202020204" pitchFamily="34" charset="0"/>
                        <a:buChar char="•"/>
                      </a:pPr>
                      <a:r>
                        <a:rPr lang="en-US" sz="2200" dirty="0">
                          <a:effectLst/>
                          <a:latin typeface="Arial" panose="020B0604020202020204" pitchFamily="34" charset="0"/>
                          <a:cs typeface="Arial" panose="020B0604020202020204" pitchFamily="34" charset="0"/>
                        </a:rPr>
                        <a:t># checks completed</a:t>
                      </a:r>
                    </a:p>
                    <a:p>
                      <a:pPr marL="231775" marR="0" indent="-231775">
                        <a:lnSpc>
                          <a:spcPct val="110000"/>
                        </a:lnSpc>
                        <a:spcBef>
                          <a:spcPts val="400"/>
                        </a:spcBef>
                        <a:spcAft>
                          <a:spcPts val="400"/>
                        </a:spcAft>
                        <a:buFont typeface="Arial" panose="020B0604020202020204" pitchFamily="34" charset="0"/>
                        <a:buChar char="•"/>
                      </a:pPr>
                      <a:r>
                        <a:rPr lang="en-US" sz="2200" dirty="0">
                          <a:effectLst/>
                          <a:latin typeface="Arial" panose="020B0604020202020204" pitchFamily="34" charset="0"/>
                          <a:cs typeface="Arial" panose="020B0604020202020204" pitchFamily="34" charset="0"/>
                        </a:rPr>
                        <a:t>Written procedures created</a:t>
                      </a:r>
                      <a:endParaRPr lang="en-US" sz="2200" dirty="0">
                        <a:solidFill>
                          <a:schemeClr val="tx2">
                            <a:lumMod val="75000"/>
                          </a:schemeClr>
                        </a:solidFill>
                        <a:effectLst/>
                        <a:latin typeface="Arial" panose="020B0604020202020204" pitchFamily="34" charset="0"/>
                        <a:ea typeface="MS Mincho"/>
                        <a:cs typeface="Arial" panose="020B0604020202020204" pitchFamily="34" charset="0"/>
                      </a:endParaRPr>
                    </a:p>
                  </a:txBody>
                  <a:tcPr marL="86246" marR="86246" marT="0" marB="0"/>
                </a:tc>
                <a:tc>
                  <a:txBody>
                    <a:bodyPr/>
                    <a:lstStyle/>
                    <a:p>
                      <a:pPr marL="231775" marR="0" indent="-231775">
                        <a:lnSpc>
                          <a:spcPct val="110000"/>
                        </a:lnSpc>
                        <a:spcBef>
                          <a:spcPts val="400"/>
                        </a:spcBef>
                        <a:spcAft>
                          <a:spcPts val="400"/>
                        </a:spcAft>
                        <a:buFont typeface="Arial" panose="020B0604020202020204" pitchFamily="34" charset="0"/>
                        <a:buChar char="•"/>
                      </a:pPr>
                      <a:r>
                        <a:rPr lang="en-US" sz="2200" dirty="0">
                          <a:effectLst/>
                          <a:latin typeface="Arial" panose="020B0604020202020204" pitchFamily="34" charset="0"/>
                          <a:cs typeface="Arial" panose="020B0604020202020204" pitchFamily="34" charset="0"/>
                        </a:rPr>
                        <a:t>Increased</a:t>
                      </a:r>
                      <a:r>
                        <a:rPr lang="en-US" sz="2200" baseline="0" dirty="0">
                          <a:effectLst/>
                          <a:latin typeface="Arial" panose="020B0604020202020204" pitchFamily="34" charset="0"/>
                          <a:cs typeface="Arial" panose="020B0604020202020204" pitchFamily="34" charset="0"/>
                        </a:rPr>
                        <a:t> pass rate</a:t>
                      </a:r>
                      <a:endParaRPr lang="en-US" sz="2200" dirty="0">
                        <a:effectLst/>
                        <a:latin typeface="Arial" panose="020B0604020202020204" pitchFamily="34" charset="0"/>
                        <a:cs typeface="Arial" panose="020B0604020202020204" pitchFamily="34" charset="0"/>
                      </a:endParaRPr>
                    </a:p>
                    <a:p>
                      <a:pPr marL="231775" marR="0" indent="-231775">
                        <a:lnSpc>
                          <a:spcPct val="110000"/>
                        </a:lnSpc>
                        <a:spcBef>
                          <a:spcPts val="400"/>
                        </a:spcBef>
                        <a:spcAft>
                          <a:spcPts val="400"/>
                        </a:spcAft>
                        <a:buFont typeface="Arial" panose="020B0604020202020204" pitchFamily="34" charset="0"/>
                        <a:buChar char="•"/>
                      </a:pPr>
                      <a:r>
                        <a:rPr lang="en-US" sz="2200" dirty="0">
                          <a:effectLst/>
                          <a:latin typeface="Arial" panose="020B0604020202020204" pitchFamily="34" charset="0"/>
                          <a:cs typeface="Arial" panose="020B0604020202020204" pitchFamily="34" charset="0"/>
                        </a:rPr>
                        <a:t>Reduced rates of underage alcohol</a:t>
                      </a:r>
                      <a:endParaRPr lang="en-US" sz="2200" dirty="0">
                        <a:solidFill>
                          <a:schemeClr val="tx2">
                            <a:lumMod val="75000"/>
                          </a:schemeClr>
                        </a:solidFill>
                        <a:effectLst/>
                        <a:latin typeface="Arial" panose="020B0604020202020204" pitchFamily="34" charset="0"/>
                        <a:ea typeface="MS Mincho"/>
                        <a:cs typeface="Arial" panose="020B0604020202020204" pitchFamily="34" charset="0"/>
                      </a:endParaRPr>
                    </a:p>
                  </a:txBody>
                  <a:tcPr marL="86246" marR="86246" marT="0" marB="0"/>
                </a:tc>
                <a:extLst>
                  <a:ext uri="{0D108BD9-81ED-4DB2-BD59-A6C34878D82A}">
                    <a16:rowId xmlns:a16="http://schemas.microsoft.com/office/drawing/2014/main" val="10001"/>
                  </a:ext>
                </a:extLst>
              </a:tr>
              <a:tr h="1455727">
                <a:tc>
                  <a:txBody>
                    <a:bodyPr/>
                    <a:lstStyle/>
                    <a:p>
                      <a:pPr marL="0" marR="0">
                        <a:lnSpc>
                          <a:spcPct val="110000"/>
                        </a:lnSpc>
                        <a:spcBef>
                          <a:spcPts val="400"/>
                        </a:spcBef>
                        <a:spcAft>
                          <a:spcPts val="400"/>
                        </a:spcAft>
                      </a:pPr>
                      <a:r>
                        <a:rPr lang="en-US" sz="2300" dirty="0">
                          <a:effectLst/>
                          <a:latin typeface="Arial" panose="020B0604020202020204" pitchFamily="34" charset="0"/>
                          <a:cs typeface="Arial" panose="020B0604020202020204" pitchFamily="34" charset="0"/>
                        </a:rPr>
                        <a:t>Prescriber Education</a:t>
                      </a:r>
                      <a:endParaRPr lang="en-US" sz="2300" dirty="0">
                        <a:effectLst/>
                        <a:latin typeface="Arial" panose="020B0604020202020204" pitchFamily="34" charset="0"/>
                        <a:ea typeface="MS Mincho"/>
                        <a:cs typeface="Arial" panose="020B0604020202020204" pitchFamily="34" charset="0"/>
                      </a:endParaRPr>
                    </a:p>
                  </a:txBody>
                  <a:tcPr marL="86246" marR="86246" marT="0" marB="0"/>
                </a:tc>
                <a:tc>
                  <a:txBody>
                    <a:bodyPr/>
                    <a:lstStyle/>
                    <a:p>
                      <a:pPr marL="231775" marR="0" indent="-231775">
                        <a:lnSpc>
                          <a:spcPct val="110000"/>
                        </a:lnSpc>
                        <a:spcBef>
                          <a:spcPts val="400"/>
                        </a:spcBef>
                        <a:spcAft>
                          <a:spcPts val="400"/>
                        </a:spcAft>
                        <a:buFont typeface="Arial" panose="020B0604020202020204" pitchFamily="34" charset="0"/>
                        <a:buChar char="•"/>
                      </a:pPr>
                      <a:r>
                        <a:rPr lang="en-US" sz="2200" dirty="0">
                          <a:effectLst/>
                          <a:latin typeface="Arial" panose="020B0604020202020204" pitchFamily="34" charset="0"/>
                          <a:cs typeface="Arial" panose="020B0604020202020204" pitchFamily="34" charset="0"/>
                        </a:rPr>
                        <a:t># providers</a:t>
                      </a:r>
                      <a:r>
                        <a:rPr lang="en-US" sz="2200" baseline="0" dirty="0">
                          <a:effectLst/>
                          <a:latin typeface="Arial" panose="020B0604020202020204" pitchFamily="34" charset="0"/>
                          <a:cs typeface="Arial" panose="020B0604020202020204" pitchFamily="34" charset="0"/>
                        </a:rPr>
                        <a:t> at events</a:t>
                      </a:r>
                    </a:p>
                    <a:p>
                      <a:pPr marL="231775" marR="0" indent="-231775">
                        <a:lnSpc>
                          <a:spcPct val="110000"/>
                        </a:lnSpc>
                        <a:spcBef>
                          <a:spcPts val="400"/>
                        </a:spcBef>
                        <a:spcAft>
                          <a:spcPts val="400"/>
                        </a:spcAft>
                        <a:buFont typeface="Arial" panose="020B0604020202020204" pitchFamily="34" charset="0"/>
                        <a:buChar char="•"/>
                      </a:pPr>
                      <a:r>
                        <a:rPr lang="en-US" sz="2200" baseline="0" dirty="0">
                          <a:effectLst/>
                          <a:latin typeface="Arial" panose="020B0604020202020204" pitchFamily="34" charset="0"/>
                          <a:cs typeface="Arial" panose="020B0604020202020204" pitchFamily="34" charset="0"/>
                        </a:rPr>
                        <a:t># follow-up contacts</a:t>
                      </a:r>
                    </a:p>
                    <a:p>
                      <a:pPr marL="231775" marR="0" indent="-231775">
                        <a:lnSpc>
                          <a:spcPct val="110000"/>
                        </a:lnSpc>
                        <a:spcBef>
                          <a:spcPts val="400"/>
                        </a:spcBef>
                        <a:spcAft>
                          <a:spcPts val="400"/>
                        </a:spcAft>
                        <a:buFont typeface="Arial" panose="020B0604020202020204" pitchFamily="34" charset="0"/>
                        <a:buChar char="•"/>
                      </a:pPr>
                      <a:r>
                        <a:rPr lang="en-US" sz="2200" baseline="0" dirty="0">
                          <a:effectLst/>
                          <a:latin typeface="Arial" panose="020B0604020202020204" pitchFamily="34" charset="0"/>
                          <a:cs typeface="Arial" panose="020B0604020202020204" pitchFamily="34" charset="0"/>
                        </a:rPr>
                        <a:t>Nature of contacts</a:t>
                      </a:r>
                      <a:r>
                        <a:rPr lang="en-US" sz="2200" dirty="0">
                          <a:effectLst/>
                          <a:latin typeface="Arial" panose="020B0604020202020204" pitchFamily="34" charset="0"/>
                          <a:cs typeface="Arial" panose="020B0604020202020204" pitchFamily="34" charset="0"/>
                        </a:rPr>
                        <a:t> </a:t>
                      </a:r>
                      <a:endParaRPr lang="en-US" sz="2200" dirty="0">
                        <a:solidFill>
                          <a:schemeClr val="tx2">
                            <a:lumMod val="75000"/>
                          </a:schemeClr>
                        </a:solidFill>
                        <a:effectLst/>
                        <a:latin typeface="Arial" panose="020B0604020202020204" pitchFamily="34" charset="0"/>
                        <a:ea typeface="MS Mincho"/>
                        <a:cs typeface="Arial" panose="020B0604020202020204" pitchFamily="34" charset="0"/>
                      </a:endParaRPr>
                    </a:p>
                  </a:txBody>
                  <a:tcPr marL="86246" marR="86246" marT="0" marB="0"/>
                </a:tc>
                <a:tc>
                  <a:txBody>
                    <a:bodyPr/>
                    <a:lstStyle/>
                    <a:p>
                      <a:pPr marL="231775" marR="0" lvl="0" indent="-231775" algn="l" defTabSz="457200" rtl="0" eaLnBrk="1" fontAlgn="auto" latinLnBrk="0" hangingPunct="1">
                        <a:lnSpc>
                          <a:spcPct val="110000"/>
                        </a:lnSpc>
                        <a:spcBef>
                          <a:spcPts val="400"/>
                        </a:spcBef>
                        <a:spcAft>
                          <a:spcPts val="400"/>
                        </a:spcAft>
                        <a:buClrTx/>
                        <a:buSzTx/>
                        <a:buFont typeface="Arial" panose="020B0604020202020204" pitchFamily="34" charset="0"/>
                        <a:buChar char="•"/>
                        <a:tabLst/>
                        <a:defRPr/>
                      </a:pPr>
                      <a:r>
                        <a:rPr lang="en-US" sz="2200" dirty="0">
                          <a:effectLst/>
                          <a:latin typeface="Arial" panose="020B0604020202020204" pitchFamily="34" charset="0"/>
                          <a:cs typeface="Arial" panose="020B0604020202020204" pitchFamily="34" charset="0"/>
                        </a:rPr>
                        <a:t>Changes in prescribing</a:t>
                      </a:r>
                      <a:r>
                        <a:rPr lang="en-US" sz="2200" baseline="0" dirty="0">
                          <a:effectLst/>
                          <a:latin typeface="Arial" panose="020B0604020202020204" pitchFamily="34" charset="0"/>
                          <a:cs typeface="Arial" panose="020B0604020202020204" pitchFamily="34" charset="0"/>
                        </a:rPr>
                        <a:t> habits</a:t>
                      </a:r>
                    </a:p>
                    <a:p>
                      <a:pPr marL="231775" marR="0" lvl="0" indent="-231775" algn="l" defTabSz="457200" rtl="0" eaLnBrk="1" fontAlgn="auto" latinLnBrk="0" hangingPunct="1">
                        <a:lnSpc>
                          <a:spcPct val="110000"/>
                        </a:lnSpc>
                        <a:spcBef>
                          <a:spcPts val="400"/>
                        </a:spcBef>
                        <a:spcAft>
                          <a:spcPts val="400"/>
                        </a:spcAft>
                        <a:buClrTx/>
                        <a:buSzTx/>
                        <a:buFont typeface="Arial" panose="020B0604020202020204" pitchFamily="34" charset="0"/>
                        <a:buChar char="•"/>
                        <a:tabLst/>
                        <a:defRPr/>
                      </a:pPr>
                      <a:r>
                        <a:rPr lang="en-US" sz="2200" baseline="0" dirty="0">
                          <a:effectLst/>
                          <a:latin typeface="Arial" panose="020B0604020202020204" pitchFamily="34" charset="0"/>
                          <a:cs typeface="Arial" panose="020B0604020202020204" pitchFamily="34" charset="0"/>
                        </a:rPr>
                        <a:t>Change in use of PMP data</a:t>
                      </a:r>
                      <a:endParaRPr lang="en-US" sz="2200" dirty="0">
                        <a:solidFill>
                          <a:schemeClr val="tx2">
                            <a:lumMod val="75000"/>
                          </a:schemeClr>
                        </a:solidFill>
                        <a:effectLst/>
                        <a:latin typeface="Arial" panose="020B0604020202020204" pitchFamily="34" charset="0"/>
                        <a:ea typeface="MS Mincho"/>
                        <a:cs typeface="Arial" panose="020B0604020202020204" pitchFamily="34" charset="0"/>
                      </a:endParaRPr>
                    </a:p>
                  </a:txBody>
                  <a:tcPr marL="86246" marR="86246"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5677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59B2-792D-421E-868C-64A295FA9218}"/>
              </a:ext>
            </a:extLst>
          </p:cNvPr>
          <p:cNvSpPr>
            <a:spLocks noGrp="1"/>
          </p:cNvSpPr>
          <p:nvPr>
            <p:ph type="title"/>
          </p:nvPr>
        </p:nvSpPr>
        <p:spPr/>
        <p:txBody>
          <a:bodyPr/>
          <a:lstStyle/>
          <a:p>
            <a:r>
              <a:rPr lang="en-US" dirty="0"/>
              <a:t>Case Example: </a:t>
            </a:r>
            <a:r>
              <a:rPr lang="en-US" dirty="0" err="1"/>
              <a:t>Anytown</a:t>
            </a:r>
            <a:r>
              <a:rPr lang="en-US" dirty="0"/>
              <a:t> Prevention Coalition</a:t>
            </a:r>
          </a:p>
        </p:txBody>
      </p:sp>
      <p:sp>
        <p:nvSpPr>
          <p:cNvPr id="4" name="Content Placeholder 2">
            <a:extLst>
              <a:ext uri="{FF2B5EF4-FFF2-40B4-BE49-F238E27FC236}">
                <a16:creationId xmlns:a16="http://schemas.microsoft.com/office/drawing/2014/main" id="{600CD6BF-CC05-446A-A191-06FF30AB48B7}"/>
              </a:ext>
            </a:extLst>
          </p:cNvPr>
          <p:cNvSpPr txBox="1">
            <a:spLocks/>
          </p:cNvSpPr>
          <p:nvPr/>
        </p:nvSpPr>
        <p:spPr>
          <a:xfrm>
            <a:off x="612647" y="1228173"/>
            <a:ext cx="10717961" cy="125953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Participants in the initial RBST training did not report any positive changes in their knowledge or skills relating to preventing sales to minors. After implementing the evidence-based curriculum, the coalition saw modest  increases in participants’ confidence in recognizing fraudulent I.D.s and in responding to underage customers that attempt to purchase alcohol. Coalition staff reviewed evaluation data to identify whether adaptations are necessary to ensure the curriculum fits the community’s context.</a:t>
            </a:r>
          </a:p>
          <a:p>
            <a:r>
              <a:rPr lang="en-US" dirty="0">
                <a:latin typeface="Arial" panose="020B0604020202020204" pitchFamily="34" charset="0"/>
                <a:cs typeface="Arial" panose="020B0604020202020204" pitchFamily="34" charset="0"/>
              </a:rPr>
              <a:t>Compliance checks conducted at alcohol and EVP points of sale in spring collectively had a 25% fail rate; six months later, the rate was 15%. </a:t>
            </a:r>
          </a:p>
        </p:txBody>
      </p:sp>
      <p:sp>
        <p:nvSpPr>
          <p:cNvPr id="5" name="Content Placeholder 2">
            <a:extLst>
              <a:ext uri="{FF2B5EF4-FFF2-40B4-BE49-F238E27FC236}">
                <a16:creationId xmlns:a16="http://schemas.microsoft.com/office/drawing/2014/main" id="{600CD6BF-CC05-446A-A191-06FF30AB48B7}"/>
              </a:ext>
            </a:extLst>
          </p:cNvPr>
          <p:cNvSpPr txBox="1">
            <a:spLocks/>
          </p:cNvSpPr>
          <p:nvPr/>
        </p:nvSpPr>
        <p:spPr>
          <a:xfrm>
            <a:off x="612648" y="5119746"/>
            <a:ext cx="8014519" cy="1259539"/>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Focus groups conducted that fall with high school youth confirmed that youth had experienced more difficulties in accessing alcohol through local retailers. </a:t>
            </a:r>
          </a:p>
        </p:txBody>
      </p:sp>
      <p:grpSp>
        <p:nvGrpSpPr>
          <p:cNvPr id="6" name="Group 5"/>
          <p:cNvGrpSpPr/>
          <p:nvPr/>
        </p:nvGrpSpPr>
        <p:grpSpPr>
          <a:xfrm>
            <a:off x="10050783" y="4938799"/>
            <a:ext cx="1335882" cy="1332719"/>
            <a:chOff x="9643382" y="4757302"/>
            <a:chExt cx="1335882" cy="1332719"/>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3382" y="4757302"/>
              <a:ext cx="1335849" cy="13327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8"/>
            <p:cNvSpPr txBox="1">
              <a:spLocks noChangeArrowheads="1"/>
            </p:cNvSpPr>
            <p:nvPr/>
          </p:nvSpPr>
          <p:spPr bwMode="auto">
            <a:xfrm>
              <a:off x="10025573" y="5238443"/>
              <a:ext cx="953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500" b="1" dirty="0">
                  <a:latin typeface="Arial" panose="020B0604020202020204" pitchFamily="34" charset="0"/>
                  <a:cs typeface="Arial" panose="020B0604020202020204" pitchFamily="34" charset="0"/>
                </a:rPr>
                <a:t>A</a:t>
              </a:r>
              <a:r>
                <a:rPr lang="en-US" altLang="en-US" sz="1800" b="1" dirty="0">
                  <a:latin typeface="Arial" panose="020B0604020202020204" pitchFamily="34" charset="0"/>
                  <a:cs typeface="Arial" panose="020B0604020202020204" pitchFamily="34" charset="0"/>
                </a:rPr>
                <a:t>P</a:t>
              </a:r>
              <a:r>
                <a:rPr lang="en-US" altLang="en-US" sz="1500" b="1" dirty="0">
                  <a:latin typeface="Arial" panose="020B0604020202020204" pitchFamily="34" charset="0"/>
                  <a:cs typeface="Arial" panose="020B0604020202020204" pitchFamily="34" charset="0"/>
                </a:rPr>
                <a:t>C</a:t>
              </a:r>
            </a:p>
          </p:txBody>
        </p:sp>
      </p:grpSp>
      <p:pic>
        <p:nvPicPr>
          <p:cNvPr id="9" name="Picture 8"/>
          <p:cNvPicPr>
            <a:picLocks noChangeAspect="1"/>
          </p:cNvPicPr>
          <p:nvPr/>
        </p:nvPicPr>
        <p:blipFill>
          <a:blip r:embed="rId4">
            <a:duotone>
              <a:schemeClr val="bg2">
                <a:shade val="45000"/>
                <a:satMod val="135000"/>
              </a:schemeClr>
              <a:prstClr val="white"/>
            </a:duotone>
          </a:blip>
          <a:stretch>
            <a:fillRect/>
          </a:stretch>
        </p:blipFill>
        <p:spPr>
          <a:xfrm>
            <a:off x="357806" y="1228173"/>
            <a:ext cx="11853485" cy="5511364"/>
          </a:xfrm>
          <a:prstGeom prst="rect">
            <a:avLst/>
          </a:prstGeom>
        </p:spPr>
      </p:pic>
      <p:sp>
        <p:nvSpPr>
          <p:cNvPr id="10" name="Right Arrow 9"/>
          <p:cNvSpPr/>
          <p:nvPr/>
        </p:nvSpPr>
        <p:spPr>
          <a:xfrm>
            <a:off x="5910353" y="1985524"/>
            <a:ext cx="1132764" cy="641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94522" y="1872511"/>
            <a:ext cx="2620370" cy="830997"/>
          </a:xfrm>
          <a:prstGeom prst="rect">
            <a:avLst/>
          </a:prstGeom>
          <a:solidFill>
            <a:schemeClr val="bg1"/>
          </a:solidFill>
          <a:ln w="28575">
            <a:solidFill>
              <a:srgbClr val="FF00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Analyze evaluation data</a:t>
            </a:r>
          </a:p>
        </p:txBody>
      </p:sp>
      <p:sp>
        <p:nvSpPr>
          <p:cNvPr id="12" name="Right Arrow 11"/>
          <p:cNvSpPr/>
          <p:nvPr/>
        </p:nvSpPr>
        <p:spPr>
          <a:xfrm rot="5400000">
            <a:off x="4934528" y="4338969"/>
            <a:ext cx="1132764" cy="64144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190725" y="3171049"/>
            <a:ext cx="2620370" cy="830997"/>
          </a:xfrm>
          <a:prstGeom prst="rect">
            <a:avLst/>
          </a:prstGeom>
          <a:solidFill>
            <a:schemeClr val="bg1"/>
          </a:solidFill>
          <a:ln w="28575">
            <a:solidFill>
              <a:srgbClr val="FF0000"/>
            </a:solidFill>
          </a:ln>
        </p:spPr>
        <p:txBody>
          <a:bodyPr wrap="square" rtlCol="0">
            <a:spAutoFit/>
          </a:bodyPr>
          <a:lstStyle/>
          <a:p>
            <a:pPr algn="ctr"/>
            <a:r>
              <a:rPr lang="en-US" sz="2400" b="1" dirty="0">
                <a:latin typeface="Arial" panose="020B0604020202020204" pitchFamily="34" charset="0"/>
                <a:cs typeface="Arial" panose="020B0604020202020204" pitchFamily="34" charset="0"/>
              </a:rPr>
              <a:t>Draw conclusions</a:t>
            </a:r>
          </a:p>
        </p:txBody>
      </p:sp>
    </p:spTree>
    <p:extLst>
      <p:ext uri="{BB962C8B-B14F-4D97-AF65-F5344CB8AC3E}">
        <p14:creationId xmlns:p14="http://schemas.microsoft.com/office/powerpoint/2010/main" val="282881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BFA77DC4-01C3-4F65-AF62-53E8DD8188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269875"/>
            <a:ext cx="8939213"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7FBF-2EF6-4494-ABE2-3B2B5CDB5475}"/>
              </a:ext>
            </a:extLst>
          </p:cNvPr>
          <p:cNvSpPr>
            <a:spLocks noGrp="1"/>
          </p:cNvSpPr>
          <p:nvPr>
            <p:ph type="title"/>
          </p:nvPr>
        </p:nvSpPr>
        <p:spPr>
          <a:xfrm>
            <a:off x="2506036" y="1779692"/>
            <a:ext cx="7082807" cy="1143000"/>
          </a:xfrm>
          <a:solidFill>
            <a:srgbClr val="002060"/>
          </a:solidFill>
        </p:spPr>
        <p:txBody>
          <a:bodyPr/>
          <a:lstStyle/>
          <a:p>
            <a:pPr>
              <a:lnSpc>
                <a:spcPct val="114000"/>
              </a:lnSpc>
              <a:spcAft>
                <a:spcPts val="1000"/>
              </a:spcAft>
            </a:pPr>
            <a:r>
              <a:rPr lang="en-US" sz="4400" b="1" dirty="0">
                <a:latin typeface="Arial" panose="020B0604020202020204" pitchFamily="34" charset="0"/>
                <a:cs typeface="Arial" panose="020B0604020202020204" pitchFamily="34" charset="0"/>
              </a:rPr>
              <a:t>Sustainability and COVID-19</a:t>
            </a:r>
          </a:p>
        </p:txBody>
      </p:sp>
    </p:spTree>
    <p:extLst>
      <p:ext uri="{BB962C8B-B14F-4D97-AF65-F5344CB8AC3E}">
        <p14:creationId xmlns:p14="http://schemas.microsoft.com/office/powerpoint/2010/main" val="2597186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1009949" y="143794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Discussion Question</a:t>
            </a:r>
          </a:p>
        </p:txBody>
      </p:sp>
      <p:sp>
        <p:nvSpPr>
          <p:cNvPr id="5" name="Subtitle 5"/>
          <p:cNvSpPr>
            <a:spLocks noGrp="1"/>
          </p:cNvSpPr>
          <p:nvPr>
            <p:ph idx="1"/>
          </p:nvPr>
        </p:nvSpPr>
        <p:spPr>
          <a:xfrm>
            <a:off x="5245587" y="799931"/>
            <a:ext cx="6362966" cy="3189577"/>
          </a:xfrm>
        </p:spPr>
        <p:txBody>
          <a:bodyPr/>
          <a:lstStyle/>
          <a:p>
            <a:pPr marL="0" indent="0" algn="ctr">
              <a:buNone/>
            </a:pPr>
            <a:r>
              <a:rPr lang="en-US" altLang="x-none" sz="3200" dirty="0">
                <a:latin typeface="Arial" charset="0"/>
                <a:cs typeface="Arial" charset="0"/>
              </a:rPr>
              <a:t>How has COVID affected your sustainability planning efforts?</a:t>
            </a:r>
            <a:endParaRPr lang="x-none" altLang="x-none" sz="3200" dirty="0">
              <a:latin typeface="Arial" charset="0"/>
              <a:cs typeface="Arial" charset="0"/>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0000" l="156" r="100000">
                        <a14:foregroundMark x1="3672" y1="47813" x2="11641" y2="60313"/>
                        <a14:foregroundMark x1="25859" y1="38594" x2="33906" y2="66406"/>
                        <a14:foregroundMark x1="46172" y1="37656" x2="52422" y2="64375"/>
                        <a14:foregroundMark x1="68047" y1="39844" x2="76172" y2="56094"/>
                        <a14:foregroundMark x1="89766" y1="37656" x2="97969" y2="62031"/>
                      </a14:backgroundRemoval>
                    </a14:imgEffect>
                  </a14:imgLayer>
                </a14:imgProps>
              </a:ext>
            </a:extLst>
          </a:blip>
          <a:srcRect l="60199"/>
          <a:stretch/>
        </p:blipFill>
        <p:spPr>
          <a:xfrm>
            <a:off x="6465564" y="3249969"/>
            <a:ext cx="2614240" cy="3284120"/>
          </a:xfrm>
          <a:prstGeom prst="rect">
            <a:avLst/>
          </a:prstGeom>
        </p:spPr>
      </p:pic>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0" b="90000" l="156" r="100000">
                        <a14:foregroundMark x1="3672" y1="47813" x2="11641" y2="60313"/>
                        <a14:foregroundMark x1="25859" y1="38594" x2="33906" y2="66406"/>
                        <a14:foregroundMark x1="46172" y1="37656" x2="52422" y2="64375"/>
                        <a14:foregroundMark x1="68047" y1="39844" x2="76172" y2="56094"/>
                        <a14:foregroundMark x1="89766" y1="37656" x2="97969" y2="62031"/>
                      </a14:backgroundRemoval>
                    </a14:imgEffect>
                  </a14:imgLayer>
                </a14:imgProps>
              </a:ext>
            </a:extLst>
          </a:blip>
          <a:srcRect r="39700"/>
          <a:stretch/>
        </p:blipFill>
        <p:spPr>
          <a:xfrm>
            <a:off x="6446757" y="1428766"/>
            <a:ext cx="3960626" cy="328412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0" r="30234"/>
                    </a14:imgEffect>
                  </a14:imgLayer>
                </a14:imgProps>
              </a:ext>
            </a:extLst>
          </a:blip>
          <a:srcRect r="68100"/>
          <a:stretch/>
        </p:blipFill>
        <p:spPr>
          <a:xfrm>
            <a:off x="9202369" y="3709071"/>
            <a:ext cx="1519746" cy="2382078"/>
          </a:xfrm>
          <a:prstGeom prst="rect">
            <a:avLst/>
          </a:prstGeom>
        </p:spPr>
      </p:pic>
      <p:sp>
        <p:nvSpPr>
          <p:cNvPr id="16" name="TextBox 15"/>
          <p:cNvSpPr txBox="1"/>
          <p:nvPr/>
        </p:nvSpPr>
        <p:spPr>
          <a:xfrm>
            <a:off x="9665219" y="4197806"/>
            <a:ext cx="781878" cy="1323439"/>
          </a:xfrm>
          <a:prstGeom prst="rect">
            <a:avLst/>
          </a:prstGeom>
          <a:noFill/>
        </p:spPr>
        <p:txBody>
          <a:bodyPr wrap="square" rtlCol="0">
            <a:spAutoFit/>
          </a:bodyPr>
          <a:lstStyle/>
          <a:p>
            <a:r>
              <a:rPr lang="en-US" sz="8000" dirty="0">
                <a:solidFill>
                  <a:schemeClr val="bg1"/>
                </a:solidFill>
                <a:latin typeface="Brush Script MT" panose="03060802040406070304" pitchFamily="66" charset="0"/>
              </a:rPr>
              <a:t>x</a:t>
            </a:r>
          </a:p>
        </p:txBody>
      </p:sp>
      <p:sp>
        <p:nvSpPr>
          <p:cNvPr id="15" name="Rounded Rectangle 14"/>
          <p:cNvSpPr/>
          <p:nvPr/>
        </p:nvSpPr>
        <p:spPr>
          <a:xfrm>
            <a:off x="9665219" y="4726168"/>
            <a:ext cx="553301" cy="543339"/>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25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106776" y="289439"/>
            <a:ext cx="7075646" cy="6163552"/>
          </a:xfrm>
          <a:prstGeom prst="rect">
            <a:avLst/>
          </a:prstGeom>
        </p:spPr>
      </p:pic>
      <p:sp>
        <p:nvSpPr>
          <p:cNvPr id="28674" name="Title 1">
            <a:extLst>
              <a:ext uri="{FF2B5EF4-FFF2-40B4-BE49-F238E27FC236}">
                <a16:creationId xmlns:a16="http://schemas.microsoft.com/office/drawing/2014/main" id="{1069829B-1F71-4A65-AEBC-789BE677150C}"/>
              </a:ext>
            </a:extLst>
          </p:cNvPr>
          <p:cNvSpPr>
            <a:spLocks noGrp="1"/>
          </p:cNvSpPr>
          <p:nvPr>
            <p:ph type="title"/>
          </p:nvPr>
        </p:nvSpPr>
        <p:spPr>
          <a:xfrm>
            <a:off x="761301" y="423490"/>
            <a:ext cx="10972800" cy="1170432"/>
          </a:xfrm>
        </p:spPr>
        <p:txBody>
          <a:bodyPr/>
          <a:lstStyle/>
          <a:p>
            <a:r>
              <a:rPr lang="en-US" altLang="en-US" sz="4400" b="1" dirty="0">
                <a:solidFill>
                  <a:schemeClr val="tx2">
                    <a:lumMod val="75000"/>
                  </a:schemeClr>
                </a:solidFill>
                <a:latin typeface="Arial" panose="020B0604020202020204" pitchFamily="34" charset="0"/>
                <a:cs typeface="Arial" panose="020B0604020202020204" pitchFamily="34" charset="0"/>
              </a:rPr>
              <a:t>Impact of COVID-19 on Prevention</a:t>
            </a:r>
          </a:p>
        </p:txBody>
      </p:sp>
      <p:sp>
        <p:nvSpPr>
          <p:cNvPr id="28675" name="Content Placeholder 2">
            <a:extLst>
              <a:ext uri="{FF2B5EF4-FFF2-40B4-BE49-F238E27FC236}">
                <a16:creationId xmlns:a16="http://schemas.microsoft.com/office/drawing/2014/main" id="{C8830553-E250-4499-9CC0-FC17D1B8FC9E}"/>
              </a:ext>
            </a:extLst>
          </p:cNvPr>
          <p:cNvSpPr>
            <a:spLocks noGrp="1"/>
          </p:cNvSpPr>
          <p:nvPr>
            <p:ph idx="1"/>
          </p:nvPr>
        </p:nvSpPr>
        <p:spPr>
          <a:xfrm>
            <a:off x="1063054" y="1593922"/>
            <a:ext cx="9324702" cy="4130675"/>
          </a:xfrm>
        </p:spPr>
        <p:txBody>
          <a:bodyPr/>
          <a:lstStyle/>
          <a:p>
            <a:pPr marL="342900" indent="-342900">
              <a:lnSpc>
                <a:spcPct val="100000"/>
              </a:lnSpc>
              <a:spcAft>
                <a:spcPts val="1000"/>
              </a:spcAft>
            </a:pPr>
            <a:r>
              <a:rPr lang="en-US" altLang="en-US" sz="2800" dirty="0">
                <a:latin typeface="Arial" panose="020B0604020202020204" pitchFamily="34" charset="0"/>
                <a:cs typeface="Arial" panose="020B0604020202020204" pitchFamily="34" charset="0"/>
              </a:rPr>
              <a:t>Prevention organizations/coalitions have moved from in-person to virtual service delivery</a:t>
            </a:r>
          </a:p>
          <a:p>
            <a:pPr marL="342900" indent="-342900">
              <a:lnSpc>
                <a:spcPct val="100000"/>
              </a:lnSpc>
              <a:spcAft>
                <a:spcPts val="1000"/>
              </a:spcAft>
            </a:pPr>
            <a:r>
              <a:rPr lang="en-US" altLang="en-US" sz="2800" dirty="0">
                <a:latin typeface="Arial" panose="020B0604020202020204" pitchFamily="34" charset="0"/>
                <a:cs typeface="Arial" panose="020B0604020202020204" pitchFamily="34" charset="0"/>
              </a:rPr>
              <a:t>Unique emerging issues in the substance misuse prevention landscape</a:t>
            </a:r>
          </a:p>
          <a:p>
            <a:pPr marL="342900" indent="-342900">
              <a:lnSpc>
                <a:spcPct val="100000"/>
              </a:lnSpc>
              <a:spcAft>
                <a:spcPts val="1000"/>
              </a:spcAft>
            </a:pPr>
            <a:r>
              <a:rPr lang="en-US" altLang="en-US" sz="2800" dirty="0">
                <a:latin typeface="Arial" panose="020B0604020202020204" pitchFamily="34" charset="0"/>
                <a:cs typeface="Arial" panose="020B0604020202020204" pitchFamily="34" charset="0"/>
              </a:rPr>
              <a:t>Greater emphasis on training and developing new partnerships to build organizational and staff capacity </a:t>
            </a:r>
          </a:p>
          <a:p>
            <a:pPr marL="342900" indent="-342900">
              <a:lnSpc>
                <a:spcPct val="100000"/>
              </a:lnSpc>
              <a:spcAft>
                <a:spcPts val="1000"/>
              </a:spcAft>
            </a:pPr>
            <a:r>
              <a:rPr lang="en-US" altLang="en-US" sz="2800" dirty="0">
                <a:latin typeface="Arial" panose="020B0604020202020204" pitchFamily="34" charset="0"/>
                <a:cs typeface="Arial" panose="020B0604020202020204" pitchFamily="34" charset="0"/>
              </a:rPr>
              <a:t>Organizations are exploring a variety of strategies for implementation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Subtitle 5"/>
          <p:cNvSpPr>
            <a:spLocks noGrp="1"/>
          </p:cNvSpPr>
          <p:nvPr>
            <p:ph idx="1"/>
          </p:nvPr>
        </p:nvSpPr>
        <p:spPr>
          <a:xfrm>
            <a:off x="5219732" y="1196571"/>
            <a:ext cx="6362966" cy="3189577"/>
          </a:xfrm>
        </p:spPr>
        <p:txBody>
          <a:bodyPr/>
          <a:lstStyle/>
          <a:p>
            <a:pPr marL="0" indent="0" algn="ctr">
              <a:buNone/>
            </a:pPr>
            <a:r>
              <a:rPr lang="en-US" altLang="x-none" sz="3200" dirty="0">
                <a:latin typeface="Arial" charset="0"/>
                <a:cs typeface="Arial" charset="0"/>
              </a:rPr>
              <a:t>Are there any unintended (and/or unexpected) </a:t>
            </a:r>
            <a:r>
              <a:rPr lang="en-US" altLang="x-none" sz="3200" i="1" dirty="0">
                <a:latin typeface="Arial" charset="0"/>
                <a:cs typeface="Arial" charset="0"/>
              </a:rPr>
              <a:t>positive </a:t>
            </a:r>
            <a:r>
              <a:rPr lang="en-US" altLang="x-none" sz="3200" dirty="0">
                <a:latin typeface="Arial" charset="0"/>
                <a:cs typeface="Arial" charset="0"/>
              </a:rPr>
              <a:t>impacts of COVID-19 on your prevention efforts?</a:t>
            </a:r>
            <a:endParaRPr lang="x-none" altLang="x-none" sz="3200" dirty="0">
              <a:latin typeface="Arial" charset="0"/>
              <a:cs typeface="Arial" charset="0"/>
            </a:endParaRPr>
          </a:p>
        </p:txBody>
      </p:sp>
      <p:sp>
        <p:nvSpPr>
          <p:cNvPr id="6" name="TextBox 1"/>
          <p:cNvSpPr txBox="1">
            <a:spLocks noChangeArrowheads="1"/>
          </p:cNvSpPr>
          <p:nvPr/>
        </p:nvSpPr>
        <p:spPr bwMode="auto">
          <a:xfrm>
            <a:off x="1009949" y="146792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Discussion Question</a:t>
            </a:r>
          </a:p>
        </p:txBody>
      </p:sp>
    </p:spTree>
    <p:extLst>
      <p:ext uri="{BB962C8B-B14F-4D97-AF65-F5344CB8AC3E}">
        <p14:creationId xmlns:p14="http://schemas.microsoft.com/office/powerpoint/2010/main" val="3548735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798" b="15755"/>
          <a:stretch/>
        </p:blipFill>
        <p:spPr>
          <a:xfrm>
            <a:off x="-102768" y="-274210"/>
            <a:ext cx="12397536" cy="6904994"/>
          </a:xfrm>
          <a:prstGeom prst="flowChartManualInput">
            <a:avLst/>
          </a:prstGeom>
        </p:spPr>
      </p:pic>
      <p:sp>
        <p:nvSpPr>
          <p:cNvPr id="2" name="Title 1"/>
          <p:cNvSpPr>
            <a:spLocks noGrp="1"/>
          </p:cNvSpPr>
          <p:nvPr>
            <p:ph type="title"/>
          </p:nvPr>
        </p:nvSpPr>
        <p:spPr/>
        <p:txBody>
          <a:bodyPr/>
          <a:lstStyle/>
          <a:p>
            <a:pPr>
              <a:lnSpc>
                <a:spcPct val="114000"/>
              </a:lnSpc>
              <a:spcAft>
                <a:spcPts val="1000"/>
              </a:spcAft>
            </a:pPr>
            <a:r>
              <a:rPr lang="en-US" altLang="en-US" sz="4400" dirty="0">
                <a:solidFill>
                  <a:schemeClr val="tx2">
                    <a:lumMod val="75000"/>
                  </a:schemeClr>
                </a:solidFill>
                <a:latin typeface="Arial" panose="020B0604020202020204" pitchFamily="34" charset="0"/>
                <a:cs typeface="Arial" panose="020B0604020202020204" pitchFamily="34" charset="0"/>
              </a:rPr>
              <a:t>Impact of COVID-19 on Prevention</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r>
              <a:rPr lang="en-US" sz="3200" i="1" dirty="0"/>
              <a:t>Possible silver linings</a:t>
            </a:r>
          </a:p>
        </p:txBody>
      </p:sp>
      <p:sp>
        <p:nvSpPr>
          <p:cNvPr id="3" name="Content Placeholder 2"/>
          <p:cNvSpPr>
            <a:spLocks noGrp="1"/>
          </p:cNvSpPr>
          <p:nvPr>
            <p:ph sz="quarter" idx="13"/>
          </p:nvPr>
        </p:nvSpPr>
        <p:spPr>
          <a:xfrm>
            <a:off x="1197265" y="1923706"/>
            <a:ext cx="9760545" cy="4135438"/>
          </a:xfrm>
        </p:spPr>
        <p:txBody>
          <a:bodyPr/>
          <a:lstStyle/>
          <a:p>
            <a:pPr marL="457200" indent="-457200">
              <a:lnSpc>
                <a:spcPct val="100000"/>
              </a:lnSpc>
              <a:spcBef>
                <a:spcPts val="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Different boats, same storm</a:t>
            </a:r>
          </a:p>
          <a:p>
            <a:pPr marL="457200" indent="-457200">
              <a:lnSpc>
                <a:spcPct val="100000"/>
              </a:lnSpc>
              <a:spcBef>
                <a:spcPts val="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More awareness of COVID-related substance misuse and other behavioral health issues</a:t>
            </a:r>
          </a:p>
          <a:p>
            <a:pPr marL="457200" indent="-457200">
              <a:lnSpc>
                <a:spcPct val="100000"/>
              </a:lnSpc>
              <a:spcBef>
                <a:spcPts val="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Greater awareness of need to maximize resources </a:t>
            </a:r>
          </a:p>
          <a:p>
            <a:pPr marL="457200" indent="-457200">
              <a:lnSpc>
                <a:spcPct val="100000"/>
              </a:lnSpc>
              <a:spcBef>
                <a:spcPts val="0"/>
              </a:spcBef>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Greater comfort using virtual platforms to communicate about and conduct our work, and adapting our efforts to meet the moment</a:t>
            </a:r>
          </a:p>
          <a:p>
            <a:pPr marL="457200" indent="-457200">
              <a:lnSpc>
                <a:spcPct val="100000"/>
              </a:lnSpc>
              <a:spcBef>
                <a:spcPts val="0"/>
              </a:spcBef>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140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Sustainability Can Be…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7931589"/>
              </p:ext>
            </p:extLst>
          </p:nvPr>
        </p:nvGraphicFramePr>
        <p:xfrm>
          <a:off x="1407523" y="1713639"/>
          <a:ext cx="9376954" cy="413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4094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tx2">
                    <a:lumMod val="75000"/>
                  </a:schemeClr>
                </a:solidFill>
              </a:rPr>
              <a:t>In Challenging Times Like These…</a:t>
            </a:r>
          </a:p>
        </p:txBody>
      </p:sp>
      <p:sp>
        <p:nvSpPr>
          <p:cNvPr id="3" name="Content Placeholder 2"/>
          <p:cNvSpPr>
            <a:spLocks noGrp="1"/>
          </p:cNvSpPr>
          <p:nvPr>
            <p:ph idx="1"/>
          </p:nvPr>
        </p:nvSpPr>
        <p:spPr>
          <a:xfrm>
            <a:off x="2651513" y="1444021"/>
            <a:ext cx="6895070" cy="4351338"/>
          </a:xfrm>
        </p:spPr>
        <p:txBody>
          <a:bodyPr/>
          <a:lstStyle/>
          <a:p>
            <a:pPr marL="0" indent="0">
              <a:buNone/>
            </a:pPr>
            <a:r>
              <a:rPr lang="en-US" sz="3200" i="1" dirty="0">
                <a:latin typeface="Arial" panose="020B0604020202020204" pitchFamily="34" charset="0"/>
                <a:cs typeface="Arial" panose="020B0604020202020204" pitchFamily="34" charset="0"/>
              </a:rPr>
              <a:t>...Sustainability IS the ability to adapt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8213" b="19072"/>
          <a:stretch/>
        </p:blipFill>
        <p:spPr>
          <a:xfrm>
            <a:off x="2217874" y="2594560"/>
            <a:ext cx="7322613" cy="3072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2131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a:endCxn id="32" idx="0"/>
          </p:cNvCxnSpPr>
          <p:nvPr/>
        </p:nvCxnSpPr>
        <p:spPr>
          <a:xfrm>
            <a:off x="6088878" y="4073375"/>
            <a:ext cx="3154" cy="125737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Left Brace 30"/>
          <p:cNvSpPr/>
          <p:nvPr/>
        </p:nvSpPr>
        <p:spPr>
          <a:xfrm rot="16200000">
            <a:off x="9213058" y="2705744"/>
            <a:ext cx="969962" cy="3705225"/>
          </a:xfrm>
          <a:prstGeom prst="leftBrace">
            <a:avLst>
              <a:gd name="adj1" fmla="val 0"/>
              <a:gd name="adj2" fmla="val 50000"/>
            </a:avLst>
          </a:prstGeom>
          <a:ln w="762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97" name="Title 1"/>
          <p:cNvSpPr>
            <a:spLocks noGrp="1"/>
          </p:cNvSpPr>
          <p:nvPr>
            <p:ph type="title"/>
          </p:nvPr>
        </p:nvSpPr>
        <p:spPr>
          <a:xfrm>
            <a:off x="452438" y="365125"/>
            <a:ext cx="11074400" cy="1325563"/>
          </a:xfrm>
        </p:spPr>
        <p:txBody>
          <a:bodyPr/>
          <a:lstStyle/>
          <a:p>
            <a:pPr>
              <a:lnSpc>
                <a:spcPct val="100000"/>
              </a:lnSpc>
            </a:pPr>
            <a:r>
              <a:rPr lang="en-US" b="1" dirty="0">
                <a:solidFill>
                  <a:schemeClr val="tx2">
                    <a:lumMod val="75000"/>
                  </a:schemeClr>
                </a:solidFill>
                <a:latin typeface="Arial" panose="020B0604020202020204" pitchFamily="34" charset="0"/>
                <a:cs typeface="Arial" panose="020B0604020202020204" pitchFamily="34" charset="0"/>
              </a:rPr>
              <a:t>Increasing Sustainability in Challenging Times</a:t>
            </a:r>
            <a:endParaRPr lang="en-US" altLang="en-US" b="1" dirty="0">
              <a:solidFill>
                <a:schemeClr val="tx2">
                  <a:lumMod val="75000"/>
                </a:schemeClr>
              </a:solidFill>
              <a:latin typeface="Arial" panose="020B0604020202020204" pitchFamily="34" charset="0"/>
              <a:cs typeface="Arial" panose="020B0604020202020204" pitchFamily="34" charset="0"/>
            </a:endParaRPr>
          </a:p>
        </p:txBody>
      </p:sp>
      <p:sp>
        <p:nvSpPr>
          <p:cNvPr id="59398" name="Line 2"/>
          <p:cNvSpPr>
            <a:spLocks noChangeShapeType="1"/>
          </p:cNvSpPr>
          <p:nvPr/>
        </p:nvSpPr>
        <p:spPr bwMode="auto">
          <a:xfrm>
            <a:off x="4759325" y="49545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9399" name="Line 3"/>
          <p:cNvSpPr>
            <a:spLocks noChangeShapeType="1"/>
          </p:cNvSpPr>
          <p:nvPr/>
        </p:nvSpPr>
        <p:spPr bwMode="auto">
          <a:xfrm>
            <a:off x="4759325" y="4954588"/>
            <a:ext cx="0" cy="0"/>
          </a:xfrm>
          <a:prstGeom prst="line">
            <a:avLst/>
          </a:prstGeom>
          <a:noFill/>
          <a:ln w="9525">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Rounded Rectangle 1"/>
          <p:cNvSpPr/>
          <p:nvPr/>
        </p:nvSpPr>
        <p:spPr>
          <a:xfrm>
            <a:off x="319088" y="2901950"/>
            <a:ext cx="1944687" cy="1114425"/>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538413" y="2871788"/>
            <a:ext cx="2041525" cy="112871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p:nvSpPr>
        <p:spPr>
          <a:xfrm>
            <a:off x="4959350" y="2881313"/>
            <a:ext cx="2139950" cy="113188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28"/>
          <p:cNvSpPr/>
          <p:nvPr/>
        </p:nvSpPr>
        <p:spPr>
          <a:xfrm>
            <a:off x="7478713" y="2892425"/>
            <a:ext cx="2093912" cy="108585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ounded Rectangle 29"/>
          <p:cNvSpPr/>
          <p:nvPr/>
        </p:nvSpPr>
        <p:spPr>
          <a:xfrm>
            <a:off x="9879013" y="2890838"/>
            <a:ext cx="2033587" cy="107950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12" name="TextBox 2"/>
          <p:cNvSpPr txBox="1">
            <a:spLocks noChangeArrowheads="1"/>
          </p:cNvSpPr>
          <p:nvPr/>
        </p:nvSpPr>
        <p:spPr bwMode="auto">
          <a:xfrm>
            <a:off x="452438" y="2971800"/>
            <a:ext cx="1708150" cy="1016000"/>
          </a:xfrm>
          <a:prstGeom prst="rect">
            <a:avLst/>
          </a:prstGeom>
          <a:solidFill>
            <a:srgbClr val="0070C0"/>
          </a:solidFill>
          <a:ln w="9525">
            <a:solidFill>
              <a:srgbClr val="0070C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Problems and Related Behaviors </a:t>
            </a:r>
          </a:p>
        </p:txBody>
      </p:sp>
      <p:sp>
        <p:nvSpPr>
          <p:cNvPr id="42006" name="TextBox 31"/>
          <p:cNvSpPr txBox="1">
            <a:spLocks noChangeArrowheads="1"/>
          </p:cNvSpPr>
          <p:nvPr/>
        </p:nvSpPr>
        <p:spPr bwMode="auto">
          <a:xfrm>
            <a:off x="2830513" y="2949575"/>
            <a:ext cx="1458912" cy="1016000"/>
          </a:xfrm>
          <a:prstGeom prst="rect">
            <a:avLst/>
          </a:prstGeom>
          <a:solidFill>
            <a:schemeClr val="accent5">
              <a:lumMod val="60000"/>
              <a:lumOff val="4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Risk and Protective Factors</a:t>
            </a:r>
          </a:p>
        </p:txBody>
      </p:sp>
      <p:sp>
        <p:nvSpPr>
          <p:cNvPr id="42007" name="TextBox 32"/>
          <p:cNvSpPr txBox="1">
            <a:spLocks noChangeArrowheads="1"/>
          </p:cNvSpPr>
          <p:nvPr/>
        </p:nvSpPr>
        <p:spPr bwMode="auto">
          <a:xfrm>
            <a:off x="5160963" y="3252788"/>
            <a:ext cx="1785937" cy="400050"/>
          </a:xfrm>
          <a:prstGeom prst="rect">
            <a:avLst/>
          </a:prstGeom>
          <a:solidFill>
            <a:schemeClr val="accent6">
              <a:lumMod val="60000"/>
              <a:lumOff val="4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Interventions</a:t>
            </a:r>
          </a:p>
        </p:txBody>
      </p:sp>
      <p:sp>
        <p:nvSpPr>
          <p:cNvPr id="42008" name="TextBox 33"/>
          <p:cNvSpPr txBox="1">
            <a:spLocks noChangeArrowheads="1"/>
          </p:cNvSpPr>
          <p:nvPr/>
        </p:nvSpPr>
        <p:spPr bwMode="auto">
          <a:xfrm>
            <a:off x="7785100" y="3113088"/>
            <a:ext cx="1481138" cy="708025"/>
          </a:xfrm>
          <a:prstGeom prst="rect">
            <a:avLst/>
          </a:prstGeom>
          <a:solidFill>
            <a:schemeClr val="accent6"/>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Short-term Outcomes</a:t>
            </a:r>
          </a:p>
        </p:txBody>
      </p:sp>
      <p:sp>
        <p:nvSpPr>
          <p:cNvPr id="45077" name="TextBox 34"/>
          <p:cNvSpPr txBox="1">
            <a:spLocks noChangeArrowheads="1"/>
          </p:cNvSpPr>
          <p:nvPr/>
        </p:nvSpPr>
        <p:spPr bwMode="auto">
          <a:xfrm>
            <a:off x="10129838" y="3087688"/>
            <a:ext cx="1530350" cy="708025"/>
          </a:xfrm>
          <a:prstGeom prst="rect">
            <a:avLst/>
          </a:prstGeom>
          <a:solidFill>
            <a:schemeClr val="accent6">
              <a:lumMod val="5000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Long-term Outcomes</a:t>
            </a:r>
          </a:p>
        </p:txBody>
      </p:sp>
      <p:sp>
        <p:nvSpPr>
          <p:cNvPr id="59417" name="AutoShape 6"/>
          <p:cNvSpPr>
            <a:spLocks noChangeArrowheads="1"/>
          </p:cNvSpPr>
          <p:nvPr/>
        </p:nvSpPr>
        <p:spPr bwMode="auto">
          <a:xfrm>
            <a:off x="2165350" y="3267075"/>
            <a:ext cx="428625" cy="381000"/>
          </a:xfrm>
          <a:prstGeom prst="leftRightArrow">
            <a:avLst>
              <a:gd name="adj1" fmla="val 50000"/>
              <a:gd name="adj2" fmla="val 28906"/>
            </a:avLst>
          </a:prstGeom>
          <a:solidFill>
            <a:srgbClr val="000000"/>
          </a:solidFill>
          <a:ln w="12700" cap="sq">
            <a:solidFill>
              <a:schemeClr val="tx1"/>
            </a:solidFill>
            <a:miter lim="800000"/>
            <a:headEnd type="none" w="sm" len="sm"/>
            <a:tailEnd type="none" w="sm" len="sm"/>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9418" name="AutoShape 6"/>
          <p:cNvSpPr>
            <a:spLocks noChangeArrowheads="1"/>
          </p:cNvSpPr>
          <p:nvPr/>
        </p:nvSpPr>
        <p:spPr bwMode="auto">
          <a:xfrm>
            <a:off x="4557713" y="3298825"/>
            <a:ext cx="423862"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9419" name="AutoShape 6"/>
          <p:cNvSpPr>
            <a:spLocks noChangeArrowheads="1"/>
          </p:cNvSpPr>
          <p:nvPr/>
        </p:nvSpPr>
        <p:spPr bwMode="auto">
          <a:xfrm>
            <a:off x="7069138" y="3257550"/>
            <a:ext cx="423862"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59420" name="AutoShape 6"/>
          <p:cNvSpPr>
            <a:spLocks noChangeArrowheads="1"/>
          </p:cNvSpPr>
          <p:nvPr/>
        </p:nvSpPr>
        <p:spPr bwMode="auto">
          <a:xfrm>
            <a:off x="9526588" y="3340100"/>
            <a:ext cx="423862" cy="381000"/>
          </a:xfrm>
          <a:prstGeom prst="leftRightArrow">
            <a:avLst>
              <a:gd name="adj1" fmla="val 50000"/>
              <a:gd name="adj2" fmla="val 28935"/>
            </a:avLst>
          </a:prstGeom>
          <a:solidFill>
            <a:srgbClr val="000000"/>
          </a:solidFill>
          <a:ln w="12700" cap="sq">
            <a:solidFill>
              <a:schemeClr val="tx1"/>
            </a:solidFill>
            <a:miter lim="800000"/>
            <a:headEnd type="none" w="sm" len="sm"/>
            <a:tailEnd type="none" w="sm" len="sm"/>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2" name="TextBox 31"/>
          <p:cNvSpPr txBox="1">
            <a:spLocks noChangeArrowheads="1"/>
          </p:cNvSpPr>
          <p:nvPr/>
        </p:nvSpPr>
        <p:spPr bwMode="auto">
          <a:xfrm>
            <a:off x="4946650" y="5330745"/>
            <a:ext cx="2290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altLang="en-US" b="1" noProof="0" dirty="0">
                <a:solidFill>
                  <a:prstClr val="black"/>
                </a:solidFill>
                <a:latin typeface="Arial" panose="020B0604020202020204" pitchFamily="34" charset="0"/>
                <a:cs typeface="Arial" panose="020B0604020202020204" pitchFamily="34" charset="0"/>
              </a:rPr>
              <a:t>Feasibility</a:t>
            </a:r>
            <a:endParaRPr kumimoji="0" lang="en-US" alt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3" name="TextBox 32"/>
          <p:cNvSpPr txBox="1">
            <a:spLocks noChangeArrowheads="1"/>
          </p:cNvSpPr>
          <p:nvPr/>
        </p:nvSpPr>
        <p:spPr bwMode="auto">
          <a:xfrm>
            <a:off x="8224045" y="5325596"/>
            <a:ext cx="29479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Effectiveness</a:t>
            </a:r>
          </a:p>
        </p:txBody>
      </p:sp>
      <p:sp>
        <p:nvSpPr>
          <p:cNvPr id="35" name="Content Placeholder 2"/>
          <p:cNvSpPr>
            <a:spLocks noGrp="1"/>
          </p:cNvSpPr>
          <p:nvPr>
            <p:ph idx="1"/>
          </p:nvPr>
        </p:nvSpPr>
        <p:spPr>
          <a:xfrm>
            <a:off x="2135465" y="2020645"/>
            <a:ext cx="7836931" cy="3934309"/>
          </a:xfrm>
        </p:spPr>
        <p:txBody>
          <a:bodyPr/>
          <a:lstStyle/>
          <a:p>
            <a:pPr marL="0" indent="0">
              <a:buNone/>
            </a:pPr>
            <a:r>
              <a:rPr lang="en-US" b="1" i="1" dirty="0">
                <a:latin typeface="Arial" panose="020B0604020202020204" pitchFamily="34" charset="0"/>
                <a:cs typeface="Arial" panose="020B0604020202020204" pitchFamily="34" charset="0"/>
              </a:rPr>
              <a:t>Double down on what is effective and doable</a:t>
            </a:r>
          </a:p>
        </p:txBody>
      </p:sp>
    </p:spTree>
    <p:extLst>
      <p:ext uri="{BB962C8B-B14F-4D97-AF65-F5344CB8AC3E}">
        <p14:creationId xmlns:p14="http://schemas.microsoft.com/office/powerpoint/2010/main" val="2793878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616470" y="365125"/>
            <a:ext cx="10959059" cy="1325563"/>
          </a:xfrm>
          <a:prstGeom prst="rect">
            <a:avLst/>
          </a:prstGeom>
          <a:noFill/>
          <a:ln>
            <a:noFill/>
          </a:ln>
        </p:spPr>
        <p:txBody>
          <a:bodyPr spcFirstLastPara="1" vert="horz" wrap="square" lIns="91425" tIns="45700" rIns="91425" bIns="45700" rtlCol="0" anchor="ctr" anchorCtr="0">
            <a:noAutofit/>
          </a:bodyPr>
          <a:lstStyle/>
          <a:p>
            <a:r>
              <a:rPr lang="en-US" b="1" dirty="0">
                <a:solidFill>
                  <a:schemeClr val="tx2">
                    <a:lumMod val="75000"/>
                  </a:schemeClr>
                </a:solidFill>
                <a:latin typeface="Arial" panose="020B0604020202020204" pitchFamily="34" charset="0"/>
                <a:cs typeface="Arial" panose="020B0604020202020204" pitchFamily="34" charset="0"/>
              </a:rPr>
              <a:t>Increasing Sustainability in Challenging Times</a:t>
            </a:r>
            <a:endParaRPr b="1" i="1" dirty="0">
              <a:solidFill>
                <a:schemeClr val="tx2">
                  <a:lumMod val="75000"/>
                </a:schemeClr>
              </a:solidFill>
              <a:latin typeface="Arial" panose="020B0604020202020204" pitchFamily="34" charset="0"/>
              <a:cs typeface="Arial" panose="020B0604020202020204" pitchFamily="34" charset="0"/>
            </a:endParaRPr>
          </a:p>
        </p:txBody>
      </p:sp>
      <p:sp>
        <p:nvSpPr>
          <p:cNvPr id="349" name="Shape 349"/>
          <p:cNvSpPr txBox="1">
            <a:spLocks noGrp="1"/>
          </p:cNvSpPr>
          <p:nvPr>
            <p:ph idx="1"/>
          </p:nvPr>
        </p:nvSpPr>
        <p:spPr>
          <a:xfrm>
            <a:off x="4028302" y="1825625"/>
            <a:ext cx="7768956" cy="4131038"/>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600"/>
              </a:spcBef>
              <a:spcAft>
                <a:spcPts val="600"/>
              </a:spcAft>
              <a:buNone/>
            </a:pPr>
            <a:r>
              <a:rPr lang="en-US" sz="2800" b="1" i="1" dirty="0">
                <a:latin typeface="Arial" panose="020B0604020202020204" pitchFamily="34" charset="0"/>
                <a:cs typeface="Arial" panose="020B0604020202020204" pitchFamily="34" charset="0"/>
              </a:rPr>
              <a:t>Adapt with care</a:t>
            </a:r>
            <a:endParaRPr lang="en-US" sz="2400" dirty="0">
              <a:latin typeface="Arial" panose="020B0604020202020204" pitchFamily="34" charset="0"/>
              <a:cs typeface="Arial" panose="020B0604020202020204" pitchFamily="34" charset="0"/>
            </a:endParaRP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Try to build capacity before making changes</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If you choose to adapt, adhere to evidence-based principles</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Make sure adaptations enhance feasibility and don’t compromise positive outcomes</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Monitor the impact of course corrections</a:t>
            </a:r>
          </a:p>
          <a:p>
            <a:pPr marL="0" indent="0">
              <a:spcBef>
                <a:spcPts val="600"/>
              </a:spcBef>
              <a:spcAft>
                <a:spcPts val="1200"/>
              </a:spcAft>
              <a:buNone/>
            </a:pPr>
            <a:endParaRPr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rot="16200000">
            <a:off x="803454" y="2929747"/>
            <a:ext cx="3624302" cy="1812151"/>
          </a:xfrm>
          <a:prstGeom prst="rect">
            <a:avLst/>
          </a:prstGeom>
        </p:spPr>
      </p:pic>
    </p:spTree>
    <p:extLst>
      <p:ext uri="{BB962C8B-B14F-4D97-AF65-F5344CB8AC3E}">
        <p14:creationId xmlns:p14="http://schemas.microsoft.com/office/powerpoint/2010/main" val="3405129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ACF8-E682-43E6-A421-414E2D917A04}"/>
              </a:ext>
            </a:extLst>
          </p:cNvPr>
          <p:cNvSpPr>
            <a:spLocks noGrp="1"/>
          </p:cNvSpPr>
          <p:nvPr>
            <p:ph type="title"/>
          </p:nvPr>
        </p:nvSpPr>
        <p:spPr>
          <a:xfrm>
            <a:off x="653946" y="370486"/>
            <a:ext cx="10884108" cy="1325563"/>
          </a:xfrm>
        </p:spPr>
        <p:txBody>
          <a:bodyPr/>
          <a:lstStyle/>
          <a:p>
            <a:r>
              <a:rPr lang="en-US" b="1" dirty="0">
                <a:solidFill>
                  <a:schemeClr val="tx2">
                    <a:lumMod val="75000"/>
                  </a:schemeClr>
                </a:solidFill>
                <a:latin typeface="Arial" panose="020B0604020202020204" pitchFamily="34" charset="0"/>
                <a:cs typeface="Arial" panose="020B0604020202020204" pitchFamily="34" charset="0"/>
              </a:rPr>
              <a:t>Increasing Sustainability in Challenging Times</a:t>
            </a:r>
          </a:p>
        </p:txBody>
      </p:sp>
      <p:sp>
        <p:nvSpPr>
          <p:cNvPr id="3" name="Content Placeholder 2">
            <a:extLst>
              <a:ext uri="{FF2B5EF4-FFF2-40B4-BE49-F238E27FC236}">
                <a16:creationId xmlns:a16="http://schemas.microsoft.com/office/drawing/2014/main" id="{00E879AF-199B-455F-BBE3-C62309BD42BF}"/>
              </a:ext>
            </a:extLst>
          </p:cNvPr>
          <p:cNvSpPr>
            <a:spLocks noGrp="1"/>
          </p:cNvSpPr>
          <p:nvPr>
            <p:ph idx="1"/>
          </p:nvPr>
        </p:nvSpPr>
        <p:spPr>
          <a:xfrm>
            <a:off x="1044379" y="1822450"/>
            <a:ext cx="6641220" cy="4131038"/>
          </a:xfrm>
        </p:spPr>
        <p:txBody>
          <a:bodyPr/>
          <a:lstStyle/>
          <a:p>
            <a:pPr marL="0" indent="0">
              <a:spcAft>
                <a:spcPts val="1000"/>
              </a:spcAft>
              <a:buNone/>
            </a:pPr>
            <a:r>
              <a:rPr lang="en-US" sz="2800" b="1" i="1" dirty="0">
                <a:latin typeface="Arial" panose="020B0604020202020204" pitchFamily="34" charset="0"/>
                <a:cs typeface="Arial" panose="020B0604020202020204" pitchFamily="34" charset="0"/>
              </a:rPr>
              <a:t>Prioritize Strategic Partnerships</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Develop a team approach</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Enhance your focus on capacity building</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Identify benefits of and resolve barriers to partner engagement</a:t>
            </a:r>
          </a:p>
          <a:p>
            <a:pPr marL="569913" indent="-344488">
              <a:lnSpc>
                <a:spcPct val="100000"/>
              </a:lnSpc>
              <a:spcBef>
                <a:spcPts val="600"/>
              </a:spcBef>
              <a:spcAft>
                <a:spcPts val="600"/>
              </a:spcAft>
            </a:pPr>
            <a:r>
              <a:rPr lang="en-US" dirty="0">
                <a:latin typeface="Arial" panose="020B0604020202020204" pitchFamily="34" charset="0"/>
                <a:cs typeface="Arial" panose="020B0604020202020204" pitchFamily="34" charset="0"/>
              </a:rPr>
              <a:t>Leverage the assets, resources and perspectives of key stakeholders </a:t>
            </a:r>
          </a:p>
          <a:p>
            <a:endParaRPr 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7685599" y="2376594"/>
            <a:ext cx="3645547" cy="3283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Content Placeholder 2">
            <a:extLst>
              <a:ext uri="{FF2B5EF4-FFF2-40B4-BE49-F238E27FC236}">
                <a16:creationId xmlns:a16="http://schemas.microsoft.com/office/drawing/2014/main" id="{00E879AF-199B-455F-BBE3-C62309BD42BF}"/>
              </a:ext>
            </a:extLst>
          </p:cNvPr>
          <p:cNvSpPr txBox="1">
            <a:spLocks/>
          </p:cNvSpPr>
          <p:nvPr/>
        </p:nvSpPr>
        <p:spPr>
          <a:xfrm>
            <a:off x="1247428" y="5723634"/>
            <a:ext cx="6438171" cy="435133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554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z="4000" b="1" dirty="0">
                <a:solidFill>
                  <a:schemeClr val="tx2">
                    <a:lumMod val="75000"/>
                  </a:schemeClr>
                </a:solidFill>
                <a:latin typeface="Helvetica" panose="020B0604020202020204" pitchFamily="34" charset="0"/>
                <a:cs typeface="Helvetica" panose="020B0604020202020204" pitchFamily="34" charset="0"/>
              </a:rPr>
              <a:t>Technical Information</a:t>
            </a:r>
          </a:p>
        </p:txBody>
      </p:sp>
      <p:sp>
        <p:nvSpPr>
          <p:cNvPr id="14339" name="Content Placeholder 2"/>
          <p:cNvSpPr>
            <a:spLocks noGrp="1"/>
          </p:cNvSpPr>
          <p:nvPr>
            <p:ph idx="1"/>
          </p:nvPr>
        </p:nvSpPr>
        <p:spPr>
          <a:xfrm>
            <a:off x="979357" y="1690688"/>
            <a:ext cx="10374443" cy="4131038"/>
          </a:xfrm>
        </p:spPr>
        <p:txBody>
          <a:bodyPr/>
          <a:lstStyle/>
          <a:p>
            <a:pPr marL="0" lvl="1" indent="0" algn="ctr" eaLnBrk="1" hangingPunct="1">
              <a:lnSpc>
                <a:spcPct val="112000"/>
              </a:lnSpc>
              <a:spcAft>
                <a:spcPts val="1500"/>
              </a:spcAft>
              <a:buNone/>
            </a:pPr>
            <a:r>
              <a:rPr lang="en-US" altLang="en-US" sz="3200" dirty="0">
                <a:latin typeface="Helvetica" panose="020B0604020202020204" pitchFamily="34" charset="0"/>
                <a:cs typeface="Helvetica" panose="020B0604020202020204" pitchFamily="34" charset="0"/>
              </a:rPr>
              <a:t>This webinar is being recorded.  Following the event, we will share the recording with participants.  </a:t>
            </a:r>
          </a:p>
          <a:p>
            <a:pPr marL="0" lvl="1" indent="0" algn="ctr" eaLnBrk="1" hangingPunct="1">
              <a:lnSpc>
                <a:spcPct val="112000"/>
              </a:lnSpc>
              <a:spcAft>
                <a:spcPts val="1500"/>
              </a:spcAft>
              <a:buNone/>
            </a:pPr>
            <a:r>
              <a:rPr lang="en-US" altLang="en-US" sz="3200" dirty="0">
                <a:latin typeface="Helvetica" panose="020B0604020202020204" pitchFamily="34" charset="0"/>
                <a:cs typeface="Helvetica" panose="020B0604020202020204" pitchFamily="34" charset="0"/>
              </a:rPr>
              <a:t>Please contact the call facilitator if you have any concerns or questions.</a:t>
            </a:r>
          </a:p>
          <a:p>
            <a:pPr eaLnBrk="1" hangingPunct="1"/>
            <a:endParaRPr lang="en-US" altLang="en-US" dirty="0"/>
          </a:p>
        </p:txBody>
      </p:sp>
    </p:spTree>
    <p:extLst>
      <p:ext uri="{BB962C8B-B14F-4D97-AF65-F5344CB8AC3E}">
        <p14:creationId xmlns:p14="http://schemas.microsoft.com/office/powerpoint/2010/main" val="2875506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869118" cy="1325563"/>
          </a:xfrm>
        </p:spPr>
        <p:txBody>
          <a:bodyPr>
            <a:noAutofit/>
          </a:bodyPr>
          <a:lstStyle/>
          <a:p>
            <a:r>
              <a:rPr lang="en-US" b="1" dirty="0">
                <a:solidFill>
                  <a:schemeClr val="tx2">
                    <a:lumMod val="75000"/>
                  </a:schemeClr>
                </a:solidFill>
                <a:latin typeface="Arial" panose="020B0604020202020204" pitchFamily="34" charset="0"/>
                <a:cs typeface="Arial" panose="020B0604020202020204" pitchFamily="34" charset="0"/>
              </a:rPr>
              <a:t>Increasing Sustainability in Challenging Times</a:t>
            </a:r>
          </a:p>
        </p:txBody>
      </p:sp>
      <p:pic>
        <p:nvPicPr>
          <p:cNvPr id="14" name="Picture 13"/>
          <p:cNvPicPr>
            <a:picLocks noChangeAspect="1"/>
          </p:cNvPicPr>
          <p:nvPr/>
        </p:nvPicPr>
        <p:blipFill rotWithShape="1">
          <a:blip r:embed="rId3">
            <a:clrChange>
              <a:clrFrom>
                <a:srgbClr val="FFFFFB"/>
              </a:clrFrom>
              <a:clrTo>
                <a:srgbClr val="FFFFFB">
                  <a:alpha val="0"/>
                </a:srgbClr>
              </a:clrTo>
            </a:clrChange>
            <a:extLst>
              <a:ext uri="{28A0092B-C50C-407E-A947-70E740481C1C}">
                <a14:useLocalDpi xmlns:a14="http://schemas.microsoft.com/office/drawing/2010/main" val="0"/>
              </a:ext>
            </a:extLst>
          </a:blip>
          <a:srcRect l="-891" t="-1014" r="22946" b="1014"/>
          <a:stretch/>
        </p:blipFill>
        <p:spPr>
          <a:xfrm>
            <a:off x="1514390" y="2398267"/>
            <a:ext cx="9083612" cy="2922525"/>
          </a:xfrm>
          <a:prstGeom prst="rect">
            <a:avLst/>
          </a:prstGeom>
        </p:spPr>
      </p:pic>
      <p:sp>
        <p:nvSpPr>
          <p:cNvPr id="15" name="TextBox 14"/>
          <p:cNvSpPr txBox="1"/>
          <p:nvPr/>
        </p:nvSpPr>
        <p:spPr>
          <a:xfrm>
            <a:off x="1970717" y="5530357"/>
            <a:ext cx="1458990"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P</a:t>
            </a:r>
            <a:r>
              <a:rPr lang="en-US" sz="2000" b="1" dirty="0">
                <a:solidFill>
                  <a:srgbClr val="23466B"/>
                </a:solidFill>
                <a:latin typeface="Arial" panose="020B0604020202020204" pitchFamily="34" charset="0"/>
                <a:cs typeface="Arial" panose="020B0604020202020204" pitchFamily="34" charset="0"/>
              </a:rPr>
              <a:t>ass off</a:t>
            </a:r>
          </a:p>
        </p:txBody>
      </p:sp>
      <p:sp>
        <p:nvSpPr>
          <p:cNvPr id="16" name="TextBox 15"/>
          <p:cNvSpPr txBox="1"/>
          <p:nvPr/>
        </p:nvSpPr>
        <p:spPr>
          <a:xfrm>
            <a:off x="3593563" y="5537927"/>
            <a:ext cx="1061944"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P</a:t>
            </a:r>
            <a:r>
              <a:rPr lang="en-US" sz="2000" b="1" dirty="0">
                <a:solidFill>
                  <a:srgbClr val="23466B"/>
                </a:solidFill>
                <a:latin typeface="Arial" panose="020B0604020202020204" pitchFamily="34" charset="0"/>
                <a:cs typeface="Arial" panose="020B0604020202020204" pitchFamily="34" charset="0"/>
              </a:rPr>
              <a:t>olicy</a:t>
            </a:r>
          </a:p>
        </p:txBody>
      </p:sp>
      <p:sp>
        <p:nvSpPr>
          <p:cNvPr id="17" name="TextBox 16"/>
          <p:cNvSpPr txBox="1"/>
          <p:nvPr/>
        </p:nvSpPr>
        <p:spPr>
          <a:xfrm>
            <a:off x="5093414" y="5528419"/>
            <a:ext cx="852350"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E</a:t>
            </a:r>
            <a:r>
              <a:rPr lang="en-US" sz="2000" b="1" dirty="0">
                <a:solidFill>
                  <a:srgbClr val="23466B"/>
                </a:solidFill>
                <a:latin typeface="Arial" panose="020B0604020202020204" pitchFamily="34" charset="0"/>
                <a:cs typeface="Arial" panose="020B0604020202020204" pitchFamily="34" charset="0"/>
              </a:rPr>
              <a:t>arn</a:t>
            </a:r>
          </a:p>
        </p:txBody>
      </p:sp>
      <p:sp>
        <p:nvSpPr>
          <p:cNvPr id="18" name="TextBox 17"/>
          <p:cNvSpPr txBox="1"/>
          <p:nvPr/>
        </p:nvSpPr>
        <p:spPr>
          <a:xfrm>
            <a:off x="6576541" y="5537927"/>
            <a:ext cx="731539"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A</a:t>
            </a:r>
            <a:r>
              <a:rPr lang="en-US" sz="2000" b="1" dirty="0">
                <a:solidFill>
                  <a:srgbClr val="23466B"/>
                </a:solidFill>
                <a:latin typeface="Arial" panose="020B0604020202020204" pitchFamily="34" charset="0"/>
                <a:cs typeface="Arial" panose="020B0604020202020204" pitchFamily="34" charset="0"/>
              </a:rPr>
              <a:t>sk</a:t>
            </a:r>
          </a:p>
        </p:txBody>
      </p:sp>
      <p:sp>
        <p:nvSpPr>
          <p:cNvPr id="19" name="TextBox 18"/>
          <p:cNvSpPr txBox="1"/>
          <p:nvPr/>
        </p:nvSpPr>
        <p:spPr>
          <a:xfrm>
            <a:off x="7665611" y="5537927"/>
            <a:ext cx="1844430"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R</a:t>
            </a:r>
            <a:r>
              <a:rPr lang="en-US" sz="2000" b="1" dirty="0">
                <a:solidFill>
                  <a:srgbClr val="23466B"/>
                </a:solidFill>
                <a:latin typeface="Arial" panose="020B0604020202020204" pitchFamily="34" charset="0"/>
                <a:cs typeface="Arial" panose="020B0604020202020204" pitchFamily="34" charset="0"/>
              </a:rPr>
              <a:t>econfigure</a:t>
            </a:r>
          </a:p>
        </p:txBody>
      </p:sp>
      <p:sp>
        <p:nvSpPr>
          <p:cNvPr id="20" name="TextBox 19"/>
          <p:cNvSpPr txBox="1"/>
          <p:nvPr/>
        </p:nvSpPr>
        <p:spPr>
          <a:xfrm>
            <a:off x="9490126" y="5537926"/>
            <a:ext cx="986723" cy="400110"/>
          </a:xfrm>
          <a:prstGeom prst="rect">
            <a:avLst/>
          </a:prstGeom>
          <a:noFill/>
        </p:spPr>
        <p:txBody>
          <a:bodyPr wrap="square" rtlCol="0">
            <a:spAutoFit/>
          </a:bodyPr>
          <a:lstStyle/>
          <a:p>
            <a:r>
              <a:rPr lang="en-US" sz="2000" b="1" u="sng" dirty="0">
                <a:solidFill>
                  <a:srgbClr val="23466B"/>
                </a:solidFill>
                <a:latin typeface="Arial" panose="020B0604020202020204" pitchFamily="34" charset="0"/>
                <a:cs typeface="Arial" panose="020B0604020202020204" pitchFamily="34" charset="0"/>
              </a:rPr>
              <a:t>S</a:t>
            </a:r>
            <a:r>
              <a:rPr lang="en-US" sz="2000" b="1" dirty="0">
                <a:solidFill>
                  <a:srgbClr val="23466B"/>
                </a:solidFill>
                <a:latin typeface="Arial" panose="020B0604020202020204" pitchFamily="34" charset="0"/>
                <a:cs typeface="Arial" panose="020B0604020202020204" pitchFamily="34" charset="0"/>
              </a:rPr>
              <a:t>hare</a:t>
            </a:r>
          </a:p>
        </p:txBody>
      </p:sp>
      <p:sp>
        <p:nvSpPr>
          <p:cNvPr id="2" name="Rectangle 1"/>
          <p:cNvSpPr/>
          <p:nvPr/>
        </p:nvSpPr>
        <p:spPr>
          <a:xfrm>
            <a:off x="1901144" y="1757921"/>
            <a:ext cx="8310104" cy="892552"/>
          </a:xfrm>
          <a:prstGeom prst="rect">
            <a:avLst/>
          </a:prstGeom>
        </p:spPr>
        <p:txBody>
          <a:bodyPr wrap="square">
            <a:spAutoFit/>
          </a:bodyPr>
          <a:lstStyle/>
          <a:p>
            <a:pPr algn="ctr"/>
            <a:r>
              <a:rPr lang="en-US" sz="2800" b="1" i="1" dirty="0">
                <a:latin typeface="Arial" panose="020B0604020202020204" pitchFamily="34" charset="0"/>
                <a:cs typeface="Arial" panose="020B0604020202020204" pitchFamily="34" charset="0"/>
              </a:rPr>
              <a:t>Think expansively about your options </a:t>
            </a:r>
          </a:p>
          <a:p>
            <a:pPr algn="ctr"/>
            <a:r>
              <a:rPr lang="en-US" sz="2400" i="1" dirty="0">
                <a:latin typeface="Arial" panose="020B0604020202020204" pitchFamily="34" charset="0"/>
                <a:cs typeface="Arial" panose="020B0604020202020204" pitchFamily="34" charset="0"/>
              </a:rPr>
              <a:t>(Hint: It’s not just about funding)</a:t>
            </a:r>
            <a:endParaRPr lang="en-US" sz="2400" i="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9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5860"/>
          <a:stretch/>
        </p:blipFill>
        <p:spPr>
          <a:xfrm>
            <a:off x="111089" y="2161449"/>
            <a:ext cx="4655784" cy="3918813"/>
          </a:xfrm>
          <a:prstGeom prst="rect">
            <a:avLst/>
          </a:prstGeom>
        </p:spPr>
      </p:pic>
      <p:sp>
        <p:nvSpPr>
          <p:cNvPr id="2" name="Title 1"/>
          <p:cNvSpPr>
            <a:spLocks noGrp="1"/>
          </p:cNvSpPr>
          <p:nvPr>
            <p:ph type="title"/>
          </p:nvPr>
        </p:nvSpPr>
        <p:spPr>
          <a:xfrm>
            <a:off x="646451" y="365125"/>
            <a:ext cx="10899098" cy="1325563"/>
          </a:xfrm>
        </p:spPr>
        <p:txBody>
          <a:bodyPr/>
          <a:lstStyle/>
          <a:p>
            <a:r>
              <a:rPr lang="en-US" b="1" dirty="0">
                <a:solidFill>
                  <a:schemeClr val="tx2">
                    <a:lumMod val="75000"/>
                  </a:schemeClr>
                </a:solidFill>
                <a:latin typeface="Arial" panose="020B0604020202020204" pitchFamily="34" charset="0"/>
                <a:cs typeface="Arial" panose="020B0604020202020204" pitchFamily="34" charset="0"/>
              </a:rPr>
              <a:t>Increasing Sustainability in Challenging Times</a:t>
            </a:r>
          </a:p>
        </p:txBody>
      </p:sp>
      <p:sp>
        <p:nvSpPr>
          <p:cNvPr id="5" name="Content Placeholder 4"/>
          <p:cNvSpPr>
            <a:spLocks noGrp="1"/>
          </p:cNvSpPr>
          <p:nvPr>
            <p:ph idx="1"/>
          </p:nvPr>
        </p:nvSpPr>
        <p:spPr/>
        <p:txBody>
          <a:bodyPr/>
          <a:lstStyle/>
          <a:p>
            <a:pPr marL="0" indent="0">
              <a:buNone/>
            </a:pPr>
            <a:r>
              <a:rPr lang="en-US" sz="2800" b="1" i="1" dirty="0">
                <a:latin typeface="Arial" panose="020B0604020202020204" pitchFamily="34" charset="0"/>
                <a:cs typeface="Arial" panose="020B0604020202020204" pitchFamily="34" charset="0"/>
              </a:rPr>
              <a:t>Strengthen your commitment to advancing health equity</a:t>
            </a:r>
          </a:p>
        </p:txBody>
      </p:sp>
      <p:sp>
        <p:nvSpPr>
          <p:cNvPr id="4" name="Content Placeholder 2">
            <a:extLst>
              <a:ext uri="{FF2B5EF4-FFF2-40B4-BE49-F238E27FC236}">
                <a16:creationId xmlns:a16="http://schemas.microsoft.com/office/drawing/2014/main" id="{00E879AF-199B-455F-BBE3-C62309BD42BF}"/>
              </a:ext>
            </a:extLst>
          </p:cNvPr>
          <p:cNvSpPr txBox="1">
            <a:spLocks/>
          </p:cNvSpPr>
          <p:nvPr/>
        </p:nvSpPr>
        <p:spPr>
          <a:xfrm>
            <a:off x="930038" y="1792028"/>
            <a:ext cx="5619043" cy="4351338"/>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4352708" y="2635008"/>
            <a:ext cx="7001092" cy="2123658"/>
          </a:xfrm>
          <a:prstGeom prst="rect">
            <a:avLst/>
          </a:prstGeom>
        </p:spPr>
        <p:txBody>
          <a:bodyPr wrap="square">
            <a:spAutoFit/>
          </a:bodyPr>
          <a:lstStyle/>
          <a:p>
            <a:pPr algn="r">
              <a:spcAft>
                <a:spcPts val="1000"/>
              </a:spcAft>
            </a:pPr>
            <a:r>
              <a:rPr lang="en-US" sz="2600" i="1" dirty="0">
                <a:latin typeface="Arial" panose="020B0604020202020204" pitchFamily="34" charset="0"/>
                <a:cs typeface="Arial" panose="020B0604020202020204" pitchFamily="34" charset="0"/>
              </a:rPr>
              <a:t>Organizations that give diverse voices equal airtime are nearly twice as likely as others to unleash value-driving insights and their employees are 3.5 times more likely to contribute their full innovative potential</a:t>
            </a:r>
            <a:r>
              <a:rPr lang="en-US" sz="2800" i="1" dirty="0">
                <a:latin typeface="Arial" panose="020B0604020202020204" pitchFamily="34" charset="0"/>
                <a:cs typeface="Arial" panose="020B0604020202020204" pitchFamily="34" charset="0"/>
              </a:rPr>
              <a:t>.</a:t>
            </a:r>
          </a:p>
        </p:txBody>
      </p:sp>
      <p:sp>
        <p:nvSpPr>
          <p:cNvPr id="8" name="Title 4">
            <a:extLst>
              <a:ext uri="{FF2B5EF4-FFF2-40B4-BE49-F238E27FC236}">
                <a16:creationId xmlns:a16="http://schemas.microsoft.com/office/drawing/2014/main" id="{3B93692A-0F02-EB4D-B937-8F18EEF0B45D}"/>
              </a:ext>
            </a:extLst>
          </p:cNvPr>
          <p:cNvSpPr txBox="1">
            <a:spLocks/>
          </p:cNvSpPr>
          <p:nvPr/>
        </p:nvSpPr>
        <p:spPr>
          <a:xfrm>
            <a:off x="3903326" y="2244206"/>
            <a:ext cx="1568698" cy="117043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13900" dirty="0">
                <a:solidFill>
                  <a:srgbClr val="7030A0"/>
                </a:solidFill>
              </a:rPr>
              <a:t>“</a:t>
            </a:r>
          </a:p>
        </p:txBody>
      </p:sp>
      <p:sp>
        <p:nvSpPr>
          <p:cNvPr id="9" name="Title 4">
            <a:extLst>
              <a:ext uri="{FF2B5EF4-FFF2-40B4-BE49-F238E27FC236}">
                <a16:creationId xmlns:a16="http://schemas.microsoft.com/office/drawing/2014/main" id="{8F5CB15D-D72F-0C4F-B438-C19CF716C5B2}"/>
              </a:ext>
            </a:extLst>
          </p:cNvPr>
          <p:cNvSpPr txBox="1">
            <a:spLocks/>
          </p:cNvSpPr>
          <p:nvPr/>
        </p:nvSpPr>
        <p:spPr>
          <a:xfrm rot="10800000">
            <a:off x="10569451" y="3903669"/>
            <a:ext cx="1568698" cy="117043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13900" dirty="0">
                <a:solidFill>
                  <a:srgbClr val="9999FF"/>
                </a:solidFill>
              </a:rPr>
              <a:t>“</a:t>
            </a:r>
          </a:p>
        </p:txBody>
      </p:sp>
      <p:sp>
        <p:nvSpPr>
          <p:cNvPr id="3" name="Rectangle 2"/>
          <p:cNvSpPr/>
          <p:nvPr/>
        </p:nvSpPr>
        <p:spPr>
          <a:xfrm>
            <a:off x="7544039" y="4688132"/>
            <a:ext cx="3809761" cy="369332"/>
          </a:xfrm>
          <a:prstGeom prst="rect">
            <a:avLst/>
          </a:prstGeom>
        </p:spPr>
        <p:txBody>
          <a:bodyPr wrap="none">
            <a:spAutoFit/>
          </a:bodyPr>
          <a:lstStyle/>
          <a:p>
            <a:pPr algn="r">
              <a:spcAft>
                <a:spcPts val="1000"/>
              </a:spcAft>
            </a:pPr>
            <a:r>
              <a:rPr lang="en-US" dirty="0">
                <a:solidFill>
                  <a:schemeClr val="bg1"/>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Center for Talent Innovation, 2013)</a:t>
            </a:r>
          </a:p>
        </p:txBody>
      </p:sp>
    </p:spTree>
    <p:extLst>
      <p:ext uri="{BB962C8B-B14F-4D97-AF65-F5344CB8AC3E}">
        <p14:creationId xmlns:p14="http://schemas.microsoft.com/office/powerpoint/2010/main" val="1717647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altLang="en-US" b="1" dirty="0">
                <a:solidFill>
                  <a:schemeClr val="tx2">
                    <a:lumMod val="75000"/>
                  </a:schemeClr>
                </a:solidFill>
                <a:latin typeface="Arial" panose="020B0604020202020204" pitchFamily="34" charset="0"/>
                <a:cs typeface="Arial" panose="020B0604020202020204" pitchFamily="34" charset="0"/>
              </a:rPr>
              <a:t>Developing Partnerships to Advance Health Equity: </a:t>
            </a:r>
            <a:r>
              <a:rPr lang="en-US" altLang="en-US" b="1" i="1" dirty="0">
                <a:solidFill>
                  <a:schemeClr val="tx2">
                    <a:lumMod val="75000"/>
                  </a:schemeClr>
                </a:solidFill>
                <a:latin typeface="Arial" panose="020B0604020202020204" pitchFamily="34" charset="0"/>
                <a:cs typeface="Arial" panose="020B0604020202020204" pitchFamily="34" charset="0"/>
              </a:rPr>
              <a:t>Sample Action Steps</a:t>
            </a:r>
          </a:p>
        </p:txBody>
      </p:sp>
      <p:sp>
        <p:nvSpPr>
          <p:cNvPr id="73731" name="Content Placeholder 4"/>
          <p:cNvSpPr>
            <a:spLocks noGrp="1"/>
          </p:cNvSpPr>
          <p:nvPr>
            <p:ph idx="1"/>
          </p:nvPr>
        </p:nvSpPr>
        <p:spPr>
          <a:xfrm>
            <a:off x="1167984" y="1852430"/>
            <a:ext cx="10698163" cy="4130675"/>
          </a:xfrm>
        </p:spPr>
        <p:txBody>
          <a:bodyPr/>
          <a:lstStyle/>
          <a:p>
            <a:pPr marL="393700" indent="-393700">
              <a:lnSpc>
                <a:spcPct val="100000"/>
              </a:lnSpc>
            </a:pPr>
            <a:r>
              <a:rPr lang="en-US" altLang="en-US" dirty="0">
                <a:latin typeface="Arial" panose="020B0604020202020204" pitchFamily="34" charset="0"/>
                <a:cs typeface="Arial" panose="020B0604020202020204" pitchFamily="34" charset="0"/>
              </a:rPr>
              <a:t>Examine current representation and gaps</a:t>
            </a:r>
          </a:p>
          <a:p>
            <a:pPr marL="393700" indent="-393700">
              <a:lnSpc>
                <a:spcPct val="100000"/>
              </a:lnSpc>
            </a:pPr>
            <a:r>
              <a:rPr lang="en-US" altLang="en-US" dirty="0">
                <a:latin typeface="Arial" panose="020B0604020202020204" pitchFamily="34" charset="0"/>
                <a:cs typeface="Arial" panose="020B0604020202020204" pitchFamily="34" charset="0"/>
              </a:rPr>
              <a:t>Ensure a climate of culture humility within the group </a:t>
            </a:r>
          </a:p>
          <a:p>
            <a:pPr marL="393700" indent="-393700">
              <a:lnSpc>
                <a:spcPct val="100000"/>
              </a:lnSpc>
            </a:pPr>
            <a:r>
              <a:rPr lang="en-US" altLang="en-US" dirty="0">
                <a:latin typeface="Arial" panose="020B0604020202020204" pitchFamily="34" charset="0"/>
                <a:cs typeface="Arial" panose="020B0604020202020204" pitchFamily="34" charset="0"/>
              </a:rPr>
              <a:t>Learn about the specific population community you are interested in engaging </a:t>
            </a:r>
          </a:p>
          <a:p>
            <a:pPr marL="393700" indent="-393700">
              <a:lnSpc>
                <a:spcPct val="100000"/>
              </a:lnSpc>
            </a:pPr>
            <a:r>
              <a:rPr lang="en-US" altLang="en-US" dirty="0">
                <a:latin typeface="Arial" panose="020B0604020202020204" pitchFamily="34" charset="0"/>
                <a:cs typeface="Arial" panose="020B0604020202020204" pitchFamily="34" charset="0"/>
              </a:rPr>
              <a:t>Determine organizational readiness for new members and/or partners </a:t>
            </a:r>
          </a:p>
          <a:p>
            <a:pPr marL="393700" indent="-393700">
              <a:lnSpc>
                <a:spcPct val="100000"/>
              </a:lnSpc>
            </a:pPr>
            <a:r>
              <a:rPr lang="en-US" altLang="en-US" dirty="0">
                <a:latin typeface="Arial" panose="020B0604020202020204" pitchFamily="34" charset="0"/>
                <a:cs typeface="Arial" panose="020B0604020202020204" pitchFamily="34" charset="0"/>
              </a:rPr>
              <a:t>Discussion with current and new community stakeholders about their communities’ interests and concerns</a:t>
            </a:r>
          </a:p>
        </p:txBody>
      </p:sp>
      <p:sp>
        <p:nvSpPr>
          <p:cNvPr id="73732" name="Slide Number Placeholder 2"/>
          <p:cNvSpPr>
            <a:spLocks noGrp="1"/>
          </p:cNvSpPr>
          <p:nvPr>
            <p:ph type="sldNum" sz="quarter" idx="4294967295"/>
          </p:nvPr>
        </p:nvSpPr>
        <p:spPr bwMode="auto">
          <a:xfrm>
            <a:off x="9448800" y="651033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defTabSz="914400" eaLnBrk="0" hangingPunct="0">
              <a:lnSpc>
                <a:spcPct val="100000"/>
              </a:lnSpc>
              <a:spcBef>
                <a:spcPct val="0"/>
              </a:spcBef>
              <a:buFontTx/>
              <a:buNone/>
            </a:pPr>
            <a:fld id="{4F2C21F4-2CB6-476B-8ACE-B115414BE994}" type="slidenum">
              <a:rPr lang="en-US" altLang="en-US" sz="1200">
                <a:solidFill>
                  <a:srgbClr val="9AB1C8"/>
                </a:solidFill>
              </a:rPr>
              <a:pPr algn="l" defTabSz="914400" eaLnBrk="0" hangingPunct="0">
                <a:lnSpc>
                  <a:spcPct val="100000"/>
                </a:lnSpc>
                <a:spcBef>
                  <a:spcPct val="0"/>
                </a:spcBef>
                <a:buFontTx/>
                <a:buNone/>
              </a:pPr>
              <a:t>42</a:t>
            </a:fld>
            <a:endParaRPr lang="en-US" altLang="en-US" sz="1200">
              <a:solidFill>
                <a:srgbClr val="9AB1C8"/>
              </a:solidFill>
            </a:endParaRPr>
          </a:p>
        </p:txBody>
      </p:sp>
    </p:spTree>
    <p:extLst>
      <p:ext uri="{BB962C8B-B14F-4D97-AF65-F5344CB8AC3E}">
        <p14:creationId xmlns:p14="http://schemas.microsoft.com/office/powerpoint/2010/main" val="6576002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1092199" y="141976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Discussion</a:t>
            </a:r>
          </a:p>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Question</a:t>
            </a:r>
          </a:p>
        </p:txBody>
      </p:sp>
      <p:sp>
        <p:nvSpPr>
          <p:cNvPr id="5" name="Subtitle 5"/>
          <p:cNvSpPr>
            <a:spLocks noGrp="1"/>
          </p:cNvSpPr>
          <p:nvPr>
            <p:ph idx="1"/>
          </p:nvPr>
        </p:nvSpPr>
        <p:spPr>
          <a:xfrm>
            <a:off x="5270263" y="764722"/>
            <a:ext cx="6362966" cy="3189577"/>
          </a:xfrm>
        </p:spPr>
        <p:txBody>
          <a:bodyPr/>
          <a:lstStyle/>
          <a:p>
            <a:pPr marL="0" indent="0" algn="ctr">
              <a:buNone/>
            </a:pPr>
            <a:r>
              <a:rPr lang="en-US" altLang="x-none" sz="3200" dirty="0">
                <a:latin typeface="Arial" charset="0"/>
                <a:cs typeface="Arial" charset="0"/>
              </a:rPr>
              <a:t>What is one thing you can do in the next month to enhance your sustainability efforts?</a:t>
            </a:r>
            <a:endParaRPr lang="x-none" altLang="x-none" sz="3200" dirty="0">
              <a:latin typeface="Arial" charset="0"/>
              <a:cs typeface="Arial" charset="0"/>
            </a:endParaRPr>
          </a:p>
        </p:txBody>
      </p:sp>
      <p:pic>
        <p:nvPicPr>
          <p:cNvPr id="7" name="Picture 6"/>
          <p:cNvPicPr>
            <a:picLocks noChangeAspect="1"/>
          </p:cNvPicPr>
          <p:nvPr/>
        </p:nvPicPr>
        <p:blipFill>
          <a:blip r:embed="rId3"/>
          <a:stretch>
            <a:fillRect/>
          </a:stretch>
        </p:blipFill>
        <p:spPr>
          <a:xfrm>
            <a:off x="6913203" y="2683357"/>
            <a:ext cx="3399135" cy="3138888"/>
          </a:xfrm>
          <a:prstGeom prst="rect">
            <a:avLst/>
          </a:prstGeom>
        </p:spPr>
      </p:pic>
      <p:sp>
        <p:nvSpPr>
          <p:cNvPr id="8" name="TextBox 7"/>
          <p:cNvSpPr txBox="1"/>
          <p:nvPr/>
        </p:nvSpPr>
        <p:spPr>
          <a:xfrm rot="544694">
            <a:off x="8023211" y="3578795"/>
            <a:ext cx="1964724" cy="830997"/>
          </a:xfrm>
          <a:prstGeom prst="rect">
            <a:avLst/>
          </a:prstGeom>
          <a:noFill/>
        </p:spPr>
        <p:txBody>
          <a:bodyPr wrap="square" rtlCol="0">
            <a:spAutoFit/>
          </a:bodyPr>
          <a:lstStyle/>
          <a:p>
            <a:r>
              <a:rPr lang="en-US" sz="4800" dirty="0">
                <a:latin typeface="Bradley Hand ITC" panose="03070402050302030203" pitchFamily="66" charset="0"/>
              </a:rPr>
              <a:t>To d0</a:t>
            </a:r>
          </a:p>
        </p:txBody>
      </p:sp>
    </p:spTree>
    <p:extLst>
      <p:ext uri="{BB962C8B-B14F-4D97-AF65-F5344CB8AC3E}">
        <p14:creationId xmlns:p14="http://schemas.microsoft.com/office/powerpoint/2010/main" val="154329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ackgroundRemoval t="0" b="89750" l="0" r="99219">
                        <a14:foregroundMark x1="11172" y1="21705" x2="19531" y2="56245"/>
                        <a14:foregroundMark x1="30625" y1="61240" x2="39453" y2="33506"/>
                        <a14:foregroundMark x1="50391" y1="61154" x2="42500" y2="47717"/>
                        <a14:foregroundMark x1="76484" y1="59518" x2="82969" y2="46942"/>
                        <a14:foregroundMark x1="92656" y1="60379" x2="89922" y2="39966"/>
                        <a14:backgroundMark x1="37891" y1="37640" x2="41016" y2="32214"/>
                        <a14:backgroundMark x1="37813" y1="36003" x2="39766" y2="32817"/>
                        <a14:backgroundMark x1="84766" y1="45650" x2="89063" y2="46253"/>
                        <a14:backgroundMark x1="93828" y1="58742" x2="91016" y2="41774"/>
                        <a14:backgroundMark x1="37734" y1="36520" x2="42031" y2="28768"/>
                      </a14:backgroundRemoval>
                    </a14:imgEffect>
                  </a14:imgLayer>
                </a14:imgProps>
              </a:ext>
            </a:extLst>
          </a:blip>
          <a:srcRect l="34205" r="13646" b="32265"/>
          <a:stretch/>
        </p:blipFill>
        <p:spPr>
          <a:xfrm flipH="1">
            <a:off x="-48174" y="2787975"/>
            <a:ext cx="4298897" cy="4070025"/>
          </a:xfrm>
          <a:prstGeom prst="rect">
            <a:avLst/>
          </a:prstGeom>
          <a:solidFill>
            <a:schemeClr val="bg1"/>
          </a:solidFill>
        </p:spPr>
      </p:pic>
      <p:sp>
        <p:nvSpPr>
          <p:cNvPr id="2" name="Title 1">
            <a:extLst>
              <a:ext uri="{FF2B5EF4-FFF2-40B4-BE49-F238E27FC236}">
                <a16:creationId xmlns:a16="http://schemas.microsoft.com/office/drawing/2014/main" id="{D86D1152-0ED4-411B-B9FF-C24F1C0AFCBD}"/>
              </a:ext>
            </a:extLst>
          </p:cNvPr>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Questions?</a:t>
            </a:r>
          </a:p>
        </p:txBody>
      </p:sp>
      <p:pic>
        <p:nvPicPr>
          <p:cNvPr id="13" name="Picture 12"/>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89750" l="0" r="99219">
                        <a14:foregroundMark x1="11172" y1="21705" x2="19531" y2="56245"/>
                        <a14:foregroundMark x1="30625" y1="61240" x2="39453" y2="33506"/>
                        <a14:foregroundMark x1="50391" y1="61154" x2="42500" y2="47717"/>
                        <a14:foregroundMark x1="76484" y1="59518" x2="82969" y2="46942"/>
                        <a14:foregroundMark x1="92656" y1="60379" x2="89922" y2="39966"/>
                        <a14:backgroundMark x1="37891" y1="37640" x2="41016" y2="32214"/>
                        <a14:backgroundMark x1="37813" y1="36003" x2="39766" y2="32817"/>
                        <a14:backgroundMark x1="84766" y1="45650" x2="89063" y2="46253"/>
                        <a14:backgroundMark x1="93828" y1="58742" x2="91016" y2="41774"/>
                        <a14:backgroundMark x1="37734" y1="36520" x2="42031" y2="28768"/>
                      </a14:backgroundRemoval>
                    </a14:imgEffect>
                  </a14:imgLayer>
                </a14:imgProps>
              </a:ext>
            </a:extLst>
          </a:blip>
          <a:srcRect r="13646" b="32265"/>
          <a:stretch/>
        </p:blipFill>
        <p:spPr>
          <a:xfrm>
            <a:off x="2597231" y="902043"/>
            <a:ext cx="8371449" cy="5955957"/>
          </a:xfrm>
          <a:prstGeom prst="rect">
            <a:avLst/>
          </a:prstGeom>
        </p:spPr>
      </p:pic>
    </p:spTree>
    <p:extLst>
      <p:ext uri="{BB962C8B-B14F-4D97-AF65-F5344CB8AC3E}">
        <p14:creationId xmlns:p14="http://schemas.microsoft.com/office/powerpoint/2010/main" val="4065853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5">
            <a:extLst>
              <a:ext uri="{FF2B5EF4-FFF2-40B4-BE49-F238E27FC236}">
                <a16:creationId xmlns:a16="http://schemas.microsoft.com/office/drawing/2014/main" id="{882C4306-AE36-455B-915B-406E4167DAE4}"/>
              </a:ext>
            </a:extLst>
          </p:cNvPr>
          <p:cNvSpPr>
            <a:spLocks noGrp="1" noChangeArrowheads="1"/>
          </p:cNvSpPr>
          <p:nvPr>
            <p:ph type="title"/>
          </p:nvPr>
        </p:nvSpPr>
        <p:spPr>
          <a:xfrm>
            <a:off x="536575" y="455613"/>
            <a:ext cx="10785475" cy="1169987"/>
          </a:xfrm>
        </p:spPr>
        <p:txBody>
          <a:bodyPr/>
          <a:lstStyle/>
          <a:p>
            <a:pPr eaLnBrk="1" hangingPunct="1"/>
            <a:r>
              <a:rPr lang="en-US" altLang="en-US" sz="4400">
                <a:latin typeface="Arial" panose="020B0604020202020204" pitchFamily="34" charset="0"/>
                <a:cs typeface="Arial" panose="020B0604020202020204" pitchFamily="34" charset="0"/>
              </a:rPr>
              <a:t>Thank You! </a:t>
            </a:r>
          </a:p>
        </p:txBody>
      </p:sp>
      <p:sp>
        <p:nvSpPr>
          <p:cNvPr id="7" name="Content Placeholder 6">
            <a:extLst>
              <a:ext uri="{FF2B5EF4-FFF2-40B4-BE49-F238E27FC236}">
                <a16:creationId xmlns:a16="http://schemas.microsoft.com/office/drawing/2014/main" id="{FA045646-9F6D-45CA-BF32-9A14444AA3A4}"/>
              </a:ext>
            </a:extLst>
          </p:cNvPr>
          <p:cNvSpPr>
            <a:spLocks noGrp="1"/>
          </p:cNvSpPr>
          <p:nvPr>
            <p:ph idx="1"/>
          </p:nvPr>
        </p:nvSpPr>
        <p:spPr>
          <a:xfrm>
            <a:off x="450850" y="1738313"/>
            <a:ext cx="11290300" cy="4351337"/>
          </a:xfrm>
        </p:spPr>
        <p:txBody>
          <a:bodyPr rtlCol="0">
            <a:noAutofit/>
          </a:bodyPr>
          <a:lstStyle/>
          <a:p>
            <a:pPr marL="0" indent="0" algn="ctr" eaLnBrk="1" fontAlgn="auto" hangingPunct="1">
              <a:spcAft>
                <a:spcPts val="375"/>
              </a:spcAft>
              <a:buFont typeface="Arial"/>
              <a:buNone/>
              <a:defRPr/>
            </a:pPr>
            <a:r>
              <a:rPr lang="en-US" sz="3200" dirty="0">
                <a:latin typeface="Arial" panose="020B0604020202020204" pitchFamily="34" charset="0"/>
                <a:cs typeface="Arial" panose="020B0604020202020204" pitchFamily="34" charset="0"/>
              </a:rPr>
              <a:t>If you have questions or comments, don’t hesitate to contact:</a:t>
            </a:r>
          </a:p>
          <a:p>
            <a:pPr marL="0" indent="0" algn="ctr" eaLnBrk="1" fontAlgn="auto" hangingPunct="1">
              <a:spcAft>
                <a:spcPts val="375"/>
              </a:spcAft>
              <a:buFont typeface="Arial"/>
              <a:buNone/>
              <a:defRPr/>
            </a:pPr>
            <a:endParaRPr lang="en-US" sz="1200" dirty="0">
              <a:latin typeface="Arial" panose="020B0604020202020204" pitchFamily="34" charset="0"/>
              <a:cs typeface="Arial" panose="020B0604020202020204" pitchFamily="34" charset="0"/>
            </a:endParaRPr>
          </a:p>
          <a:p>
            <a:pPr marL="0" indent="0" algn="ctr" eaLnBrk="1" fontAlgn="auto" hangingPunct="1">
              <a:spcAft>
                <a:spcPts val="0"/>
              </a:spcAft>
              <a:buFont typeface="Arial"/>
              <a:buNone/>
              <a:defRPr/>
            </a:pPr>
            <a:endParaRPr lang="en-US" dirty="0"/>
          </a:p>
          <a:p>
            <a:pPr marL="0" indent="0" algn="ctr" eaLnBrk="1" fontAlgn="auto" hangingPunct="1">
              <a:spcAft>
                <a:spcPts val="0"/>
              </a:spcAft>
              <a:buFont typeface="Arial" panose="020B0604020202020204" pitchFamily="34" charset="0"/>
              <a:buNone/>
              <a:defRPr/>
            </a:pPr>
            <a:endParaRPr lang="en-US" dirty="0"/>
          </a:p>
          <a:p>
            <a:pPr eaLnBrk="1" fontAlgn="auto" hangingPunct="1">
              <a:spcAft>
                <a:spcPts val="0"/>
              </a:spcAft>
              <a:buFont typeface="Arial"/>
              <a:buChar char="•"/>
              <a:defRPr/>
            </a:pPr>
            <a:endParaRPr lang="en-US" dirty="0"/>
          </a:p>
        </p:txBody>
      </p:sp>
      <p:sp>
        <p:nvSpPr>
          <p:cNvPr id="125957" name="Rectangle 8">
            <a:extLst>
              <a:ext uri="{FF2B5EF4-FFF2-40B4-BE49-F238E27FC236}">
                <a16:creationId xmlns:a16="http://schemas.microsoft.com/office/drawing/2014/main" id="{A8CACFD6-7928-4984-B675-95CE3C5D8402}"/>
              </a:ext>
            </a:extLst>
          </p:cNvPr>
          <p:cNvSpPr>
            <a:spLocks noChangeArrowheads="1"/>
          </p:cNvSpPr>
          <p:nvPr/>
        </p:nvSpPr>
        <p:spPr bwMode="auto">
          <a:xfrm>
            <a:off x="6962775" y="2770981"/>
            <a:ext cx="3517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rgbClr val="CB1F54"/>
              </a:buClr>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10000"/>
              </a:lnSpc>
              <a:spcBef>
                <a:spcPts val="500"/>
              </a:spcBef>
              <a:buClr>
                <a:srgbClr val="CB1F54"/>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3pPr>
            <a:lvl4pPr marL="16002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Clr>
                <a:srgbClr val="CB1F54"/>
              </a:buClr>
              <a:buFont typeface="Arial" panose="020B0604020202020204" pitchFamily="34" charset="0"/>
              <a:buChar char="•"/>
              <a:defRPr>
                <a:solidFill>
                  <a:srgbClr val="1C2632"/>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9pPr>
          </a:lstStyle>
          <a:p>
            <a:pPr algn="ctr" eaLnBrk="1" hangingPunct="1">
              <a:lnSpc>
                <a:spcPct val="100000"/>
              </a:lnSpc>
              <a:spcBef>
                <a:spcPct val="0"/>
              </a:spcBef>
              <a:buClrTx/>
              <a:buFontTx/>
              <a:buNone/>
            </a:pPr>
            <a:r>
              <a:rPr lang="en-US" altLang="en-US" sz="2400" b="1" dirty="0">
                <a:latin typeface="Arial" panose="020B0604020202020204" pitchFamily="34" charset="0"/>
                <a:cs typeface="Arial" panose="020B0604020202020204" pitchFamily="34" charset="0"/>
              </a:rPr>
              <a:t>Jessica Goldberg MSW, MPH, CPS</a:t>
            </a:r>
            <a:endParaRPr lang="en-US" altLang="en-US" sz="1600" dirty="0">
              <a:latin typeface="Arial" panose="020B0604020202020204" pitchFamily="34" charset="0"/>
              <a:cs typeface="Arial" panose="020B0604020202020204" pitchFamily="34" charset="0"/>
            </a:endParaRP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T/TA Specialist</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Region 2 PTTC, EDC</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hlinkClick r:id="rId3"/>
              </a:rPr>
              <a:t>jgoldberg@edc.org</a:t>
            </a:r>
            <a:r>
              <a:rPr lang="en-US" altLang="en-US" dirty="0">
                <a:latin typeface="Arial" panose="020B0604020202020204" pitchFamily="34" charset="0"/>
                <a:cs typeface="Arial" panose="020B0604020202020204" pitchFamily="34" charset="0"/>
              </a:rPr>
              <a:t> </a:t>
            </a:r>
          </a:p>
        </p:txBody>
      </p:sp>
      <p:sp>
        <p:nvSpPr>
          <p:cNvPr id="125958" name="Rectangle 9">
            <a:extLst>
              <a:ext uri="{FF2B5EF4-FFF2-40B4-BE49-F238E27FC236}">
                <a16:creationId xmlns:a16="http://schemas.microsoft.com/office/drawing/2014/main" id="{EA6EEDB7-F662-4CF3-B7C1-F820ED7CBA63}"/>
              </a:ext>
            </a:extLst>
          </p:cNvPr>
          <p:cNvSpPr>
            <a:spLocks noChangeArrowheads="1"/>
          </p:cNvSpPr>
          <p:nvPr/>
        </p:nvSpPr>
        <p:spPr bwMode="auto">
          <a:xfrm>
            <a:off x="1711325" y="2755106"/>
            <a:ext cx="38020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rgbClr val="CB1F54"/>
              </a:buClr>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10000"/>
              </a:lnSpc>
              <a:spcBef>
                <a:spcPts val="500"/>
              </a:spcBef>
              <a:buClr>
                <a:srgbClr val="CB1F54"/>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3pPr>
            <a:lvl4pPr marL="16002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Clr>
                <a:srgbClr val="CB1F54"/>
              </a:buClr>
              <a:buFont typeface="Arial" panose="020B0604020202020204" pitchFamily="34" charset="0"/>
              <a:buChar char="•"/>
              <a:defRPr>
                <a:solidFill>
                  <a:srgbClr val="1C2632"/>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9pPr>
          </a:lstStyle>
          <a:p>
            <a:pPr algn="ctr" eaLnBrk="1" hangingPunct="1">
              <a:lnSpc>
                <a:spcPct val="100000"/>
              </a:lnSpc>
              <a:spcBef>
                <a:spcPct val="0"/>
              </a:spcBef>
              <a:buClrTx/>
              <a:buFontTx/>
              <a:buNone/>
            </a:pPr>
            <a:r>
              <a:rPr lang="en-US" altLang="en-US" sz="2400" b="1" dirty="0">
                <a:latin typeface="Arial" panose="020B0604020202020204" pitchFamily="34" charset="0"/>
                <a:cs typeface="Arial" panose="020B0604020202020204" pitchFamily="34" charset="0"/>
              </a:rPr>
              <a:t>Ivy Jones-Turner</a:t>
            </a:r>
          </a:p>
          <a:p>
            <a:pPr algn="ctr" eaLnBrk="1" hangingPunct="1">
              <a:lnSpc>
                <a:spcPct val="100000"/>
              </a:lnSpc>
              <a:spcBef>
                <a:spcPct val="0"/>
              </a:spcBef>
              <a:buClrTx/>
              <a:buFontTx/>
              <a:buNone/>
            </a:pPr>
            <a:r>
              <a:rPr lang="en-US" altLang="en-US" sz="2400" b="1" dirty="0">
                <a:latin typeface="Arial" panose="020B0604020202020204" pitchFamily="34" charset="0"/>
                <a:cs typeface="Arial" panose="020B0604020202020204" pitchFamily="34" charset="0"/>
              </a:rPr>
              <a:t>MPA, CPS</a:t>
            </a:r>
            <a:endParaRPr lang="en-US" altLang="en-US" sz="1600" dirty="0">
              <a:latin typeface="Arial" panose="020B0604020202020204" pitchFamily="34" charset="0"/>
              <a:cs typeface="Arial" panose="020B0604020202020204" pitchFamily="34" charset="0"/>
            </a:endParaRP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T/TA Specialist</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Region 2 PTTC, EDC</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hlinkClick r:id="rId3"/>
              </a:rPr>
              <a:t>ijonesturner@edc.org</a:t>
            </a:r>
            <a:r>
              <a:rPr lang="en-US" altLang="en-US" dirty="0">
                <a:latin typeface="Arial" panose="020B0604020202020204" pitchFamily="34" charset="0"/>
                <a:cs typeface="Arial" panose="020B0604020202020204" pitchFamily="34" charset="0"/>
              </a:rPr>
              <a:t> </a:t>
            </a:r>
          </a:p>
        </p:txBody>
      </p:sp>
      <p:sp>
        <p:nvSpPr>
          <p:cNvPr id="125959" name="Slide Number Placeholder 1">
            <a:extLst>
              <a:ext uri="{FF2B5EF4-FFF2-40B4-BE49-F238E27FC236}">
                <a16:creationId xmlns:a16="http://schemas.microsoft.com/office/drawing/2014/main" id="{5B27AEBE-6EC1-4335-9445-CB73225BD151}"/>
              </a:ext>
            </a:extLst>
          </p:cNvPr>
          <p:cNvSpPr>
            <a:spLocks noGrp="1" noChangeArrowheads="1"/>
          </p:cNvSpPr>
          <p:nvPr>
            <p:ph type="sldNum" sz="quarter" idx="12"/>
          </p:nvPr>
        </p:nvSpPr>
        <p:spPr bwMode="auto">
          <a:xfrm>
            <a:off x="8778875" y="6500813"/>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9AB1C8"/>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ClrTx/>
              <a:buFontTx/>
              <a:buNone/>
              <a:defRPr/>
            </a:pPr>
            <a:fld id="{8A50AA77-8CB1-4B56-A8CC-CF900CF36EA1}" type="slidenum">
              <a:rPr lang="en-US" altLang="en-US" smtClean="0"/>
              <a:pPr>
                <a:lnSpc>
                  <a:spcPct val="100000"/>
                </a:lnSpc>
                <a:spcBef>
                  <a:spcPct val="0"/>
                </a:spcBef>
                <a:buClrTx/>
                <a:buFontTx/>
                <a:buNone/>
                <a:defRPr/>
              </a:pPr>
              <a:t>45</a:t>
            </a:fld>
            <a:endParaRPr lang="en-US" altLang="en-US" sz="1200">
              <a:solidFill>
                <a:srgbClr val="9AB1C8"/>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tLang="en-US" sz="4000" b="1" dirty="0">
                <a:latin typeface="Helvetica " charset="0"/>
                <a:ea typeface="ＭＳ Ｐゴシック" charset="-128"/>
              </a:rPr>
              <a:t>Evaluation</a:t>
            </a:r>
            <a:endParaRPr lang="en-US" altLang="en-US" sz="4000" b="1" dirty="0">
              <a:ea typeface="ＭＳ Ｐゴシック" charset="-128"/>
            </a:endParaRPr>
          </a:p>
        </p:txBody>
      </p:sp>
      <p:sp>
        <p:nvSpPr>
          <p:cNvPr id="69636" name="Rectangle 4"/>
          <p:cNvSpPr>
            <a:spLocks noChangeArrowheads="1"/>
          </p:cNvSpPr>
          <p:nvPr/>
        </p:nvSpPr>
        <p:spPr bwMode="auto">
          <a:xfrm>
            <a:off x="1145706" y="1213008"/>
            <a:ext cx="990667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800">
                <a:solidFill>
                  <a:schemeClr val="tx1"/>
                </a:solidFill>
                <a:latin typeface="Arial" charset="0"/>
                <a:ea typeface="Arial" charset="0"/>
                <a:cs typeface="Arial" charset="0"/>
              </a:defRPr>
            </a:lvl1pPr>
            <a:lvl2pPr marL="742950" indent="-285750">
              <a:spcBef>
                <a:spcPct val="20000"/>
              </a:spcBef>
              <a:buFont typeface="Arial" charset="0"/>
              <a:buChar char="–"/>
              <a:defRPr>
                <a:solidFill>
                  <a:schemeClr val="tx1"/>
                </a:solidFill>
                <a:latin typeface="Arial" charset="0"/>
                <a:ea typeface="Arial" charset="0"/>
                <a:cs typeface="Arial" charset="0"/>
              </a:defRPr>
            </a:lvl2pPr>
            <a:lvl3pPr marL="1143000" indent="-228600">
              <a:spcBef>
                <a:spcPct val="20000"/>
              </a:spcBef>
              <a:buFont typeface="Arial" charset="0"/>
              <a:buChar char="•"/>
              <a:defRPr sz="1600">
                <a:solidFill>
                  <a:schemeClr val="tx1"/>
                </a:solidFill>
                <a:latin typeface="Arial" charset="0"/>
                <a:ea typeface="Arial" charset="0"/>
                <a:cs typeface="Arial" charset="0"/>
              </a:defRPr>
            </a:lvl3pPr>
            <a:lvl4pPr marL="1600200" indent="-228600">
              <a:spcBef>
                <a:spcPct val="20000"/>
              </a:spcBef>
              <a:buFont typeface="Arial" charset="0"/>
              <a:buChar char="–"/>
              <a:defRPr sz="1400">
                <a:solidFill>
                  <a:schemeClr val="tx1"/>
                </a:solidFill>
                <a:latin typeface="Arial" charset="0"/>
                <a:ea typeface="Arial" charset="0"/>
                <a:cs typeface="Arial" charset="0"/>
              </a:defRPr>
            </a:lvl4pPr>
            <a:lvl5pPr marL="2057400" indent="-228600">
              <a:spcBef>
                <a:spcPct val="20000"/>
              </a:spcBef>
              <a:buFont typeface="Arial" charset="0"/>
              <a:buChar char="»"/>
              <a:defRPr sz="14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3200" dirty="0"/>
          </a:p>
          <a:p>
            <a:pPr algn="ctr" eaLnBrk="1" hangingPunct="1">
              <a:spcBef>
                <a:spcPct val="0"/>
              </a:spcBef>
              <a:buFontTx/>
              <a:buNone/>
            </a:pPr>
            <a:r>
              <a:rPr lang="en-US" altLang="en-US" sz="3200" dirty="0"/>
              <a:t>Please take the time to complete a brief evaluation:</a:t>
            </a:r>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r>
              <a:rPr lang="en-US" altLang="en-US" sz="3200" dirty="0"/>
              <a:t>Your feedback is appreciated</a:t>
            </a:r>
            <a:r>
              <a:rPr lang="en-US" altLang="en-US" dirty="0"/>
              <a:t>!</a:t>
            </a:r>
          </a:p>
        </p:txBody>
      </p:sp>
      <p:sp>
        <p:nvSpPr>
          <p:cNvPr id="3" name="Rectangle 3"/>
          <p:cNvSpPr>
            <a:spLocks noChangeArrowheads="1"/>
          </p:cNvSpPr>
          <p:nvPr/>
        </p:nvSpPr>
        <p:spPr bwMode="auto">
          <a:xfrm>
            <a:off x="5489448" y="51696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3479738" y="2673701"/>
            <a:ext cx="523252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66CC"/>
                </a:solidFill>
                <a:effectLst/>
                <a:latin typeface="Arial" panose="020B0604020202020204" pitchFamily="34" charset="0"/>
                <a:ea typeface="Calibri" panose="020F0502020204030204" pitchFamily="34" charset="0"/>
                <a:cs typeface="Arial" panose="020B0604020202020204" pitchFamily="34" charset="0"/>
                <a:hlinkClick r:id="rId3"/>
              </a:rPr>
              <a:t>https://ttc-gpra.org/P?s=175631</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73" name="Picture 1" descr="cid:image001.png@01D70058.254C530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236027" y="3346330"/>
            <a:ext cx="1719943" cy="17127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974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6512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chemeClr val="tx2">
                    <a:lumMod val="75000"/>
                  </a:schemeClr>
                </a:solidFill>
                <a:latin typeface="Arial" panose="020B0604020202020204" pitchFamily="34" charset="0"/>
                <a:cs typeface="Arial" panose="020B0604020202020204" pitchFamily="34" charset="0"/>
              </a:rPr>
              <a:t>Presenters</a:t>
            </a:r>
          </a:p>
        </p:txBody>
      </p:sp>
      <p:sp>
        <p:nvSpPr>
          <p:cNvPr id="6" name="AutoShape 4" descr="IMG_0891.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defRPr/>
            </a:pPr>
            <a:endParaRPr lang="en-US" dirty="0">
              <a:solidFill>
                <a:prstClr val="black"/>
              </a:solidFill>
              <a:latin typeface="Calibri"/>
            </a:endParaRPr>
          </a:p>
        </p:txBody>
      </p:sp>
      <p:sp>
        <p:nvSpPr>
          <p:cNvPr id="8" name="TextBox 7"/>
          <p:cNvSpPr txBox="1"/>
          <p:nvPr/>
        </p:nvSpPr>
        <p:spPr>
          <a:xfrm>
            <a:off x="8476340" y="4480393"/>
            <a:ext cx="2869374" cy="1367041"/>
          </a:xfrm>
          <a:prstGeom prst="rect">
            <a:avLst/>
          </a:prstGeom>
          <a:noFill/>
        </p:spPr>
        <p:txBody>
          <a:bodyPr wrap="square" rtlCol="0">
            <a:spAutoFit/>
          </a:bodyPr>
          <a:lstStyle/>
          <a:p>
            <a:pPr algn="ctr" defTabSz="457200">
              <a:spcAft>
                <a:spcPts val="1000"/>
              </a:spcAft>
              <a:defRPr/>
            </a:pPr>
            <a:r>
              <a:rPr lang="en-US" sz="2400" b="1" dirty="0">
                <a:solidFill>
                  <a:prstClr val="black"/>
                </a:solidFill>
                <a:latin typeface="Arial" panose="020B0604020202020204" pitchFamily="34" charset="0"/>
                <a:cs typeface="Arial" panose="020B0604020202020204" pitchFamily="34" charset="0"/>
              </a:rPr>
              <a:t>Ivy Jones-Turner</a:t>
            </a:r>
          </a:p>
          <a:p>
            <a:pPr algn="ctr" defTabSz="457200">
              <a:spcAft>
                <a:spcPts val="300"/>
              </a:spcAft>
              <a:defRPr/>
            </a:pPr>
            <a:r>
              <a:rPr lang="en-US" sz="2400" dirty="0">
                <a:latin typeface="Arial" panose="020B0604020202020204" pitchFamily="34" charset="0"/>
                <a:cs typeface="Arial" panose="020B0604020202020204" pitchFamily="34" charset="0"/>
              </a:rPr>
              <a:t>T/TA Specialist</a:t>
            </a:r>
          </a:p>
          <a:p>
            <a:pPr algn="ctr" defTabSz="457200">
              <a:defRPr/>
            </a:pPr>
            <a:r>
              <a:rPr lang="en-US" sz="2400" dirty="0">
                <a:solidFill>
                  <a:prstClr val="black"/>
                </a:solidFill>
                <a:latin typeface="Arial" panose="020B0604020202020204" pitchFamily="34" charset="0"/>
                <a:cs typeface="Arial" panose="020B0604020202020204" pitchFamily="34" charset="0"/>
              </a:rPr>
              <a:t>Region 2 PTTC</a:t>
            </a:r>
          </a:p>
        </p:txBody>
      </p:sp>
      <p:pic>
        <p:nvPicPr>
          <p:cNvPr id="7" name="Picture 6" descr="A person wearing glasses&#10;&#10;Description automatically generated with low confidence">
            <a:extLst>
              <a:ext uri="{FF2B5EF4-FFF2-40B4-BE49-F238E27FC236}">
                <a16:creationId xmlns:a16="http://schemas.microsoft.com/office/drawing/2014/main" id="{79D68D44-FFBC-4197-96AE-A4C6FF1D0411}"/>
              </a:ext>
            </a:extLst>
          </p:cNvPr>
          <p:cNvPicPr>
            <a:picLocks noChangeAspect="1"/>
          </p:cNvPicPr>
          <p:nvPr/>
        </p:nvPicPr>
        <p:blipFill rotWithShape="1">
          <a:blip r:embed="rId3"/>
          <a:srcRect l="16132" r="16617"/>
          <a:stretch/>
        </p:blipFill>
        <p:spPr>
          <a:xfrm>
            <a:off x="8821771" y="1986460"/>
            <a:ext cx="2178513" cy="2159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B641C01B-DCA0-4029-9B6B-FA254DC9389F}"/>
              </a:ext>
            </a:extLst>
          </p:cNvPr>
          <p:cNvSpPr txBox="1"/>
          <p:nvPr/>
        </p:nvSpPr>
        <p:spPr>
          <a:xfrm>
            <a:off x="559121" y="4480393"/>
            <a:ext cx="3678189" cy="1328569"/>
          </a:xfrm>
          <a:prstGeom prst="rect">
            <a:avLst/>
          </a:prstGeom>
          <a:noFill/>
        </p:spPr>
        <p:txBody>
          <a:bodyPr wrap="square" rtlCol="0">
            <a:spAutoFit/>
          </a:bodyPr>
          <a:lstStyle/>
          <a:p>
            <a:pPr algn="ctr" defTabSz="457200">
              <a:spcAft>
                <a:spcPts val="1000"/>
              </a:spcAft>
              <a:defRPr/>
            </a:pPr>
            <a:r>
              <a:rPr lang="en-US" sz="2400" b="1" dirty="0">
                <a:solidFill>
                  <a:prstClr val="black"/>
                </a:solidFill>
                <a:latin typeface="Arial" panose="020B0604020202020204" pitchFamily="34" charset="0"/>
                <a:cs typeface="Arial" panose="020B0604020202020204" pitchFamily="34" charset="0"/>
              </a:rPr>
              <a:t>Jessica Goldberg</a:t>
            </a:r>
          </a:p>
          <a:p>
            <a:pPr algn="ctr" defTabSz="457200">
              <a:defRPr/>
            </a:pPr>
            <a:r>
              <a:rPr lang="en-US" sz="2400" dirty="0">
                <a:latin typeface="Arial" panose="020B0604020202020204" pitchFamily="34" charset="0"/>
                <a:cs typeface="Arial" panose="020B0604020202020204" pitchFamily="34" charset="0"/>
              </a:rPr>
              <a:t>T/TA Specialist</a:t>
            </a:r>
          </a:p>
          <a:p>
            <a:pPr algn="ctr" defTabSz="457200">
              <a:defRPr/>
            </a:pPr>
            <a:r>
              <a:rPr lang="en-US" sz="2400" dirty="0">
                <a:solidFill>
                  <a:prstClr val="black"/>
                </a:solidFill>
                <a:latin typeface="Arial" panose="020B0604020202020204" pitchFamily="34" charset="0"/>
                <a:cs typeface="Arial" panose="020B0604020202020204" pitchFamily="34" charset="0"/>
              </a:rPr>
              <a:t>Region 2 PTTC</a:t>
            </a:r>
          </a:p>
        </p:txBody>
      </p:sp>
      <p:pic>
        <p:nvPicPr>
          <p:cNvPr id="15" name="Picture 14">
            <a:extLst>
              <a:ext uri="{FF2B5EF4-FFF2-40B4-BE49-F238E27FC236}">
                <a16:creationId xmlns:a16="http://schemas.microsoft.com/office/drawing/2014/main" id="{2C703E25-6A13-4E77-B5BD-DCA3DD4950AC}"/>
              </a:ext>
            </a:extLst>
          </p:cNvPr>
          <p:cNvPicPr>
            <a:picLocks/>
          </p:cNvPicPr>
          <p:nvPr/>
        </p:nvPicPr>
        <p:blipFill rotWithShape="1">
          <a:blip r:embed="rId4" cstate="print">
            <a:extLst>
              <a:ext uri="{28A0092B-C50C-407E-A947-70E740481C1C}">
                <a14:useLocalDpi xmlns:a14="http://schemas.microsoft.com/office/drawing/2010/main" val="0"/>
              </a:ext>
            </a:extLst>
          </a:blip>
          <a:srcRect l="15421" r="11667"/>
          <a:stretch/>
        </p:blipFill>
        <p:spPr>
          <a:xfrm>
            <a:off x="1191716" y="1980119"/>
            <a:ext cx="2413000" cy="2159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erson wearing glasses and smiling at the camera&#10;&#10;Description automatically generated">
            <a:extLst>
              <a:ext uri="{FF2B5EF4-FFF2-40B4-BE49-F238E27FC236}">
                <a16:creationId xmlns:a16="http://schemas.microsoft.com/office/drawing/2014/main" id="{209D94A8-BEED-422D-A053-A02292A2B696}"/>
              </a:ext>
            </a:extLst>
          </p:cNvPr>
          <p:cNvPicPr>
            <a:picLocks noChangeAspect="1"/>
          </p:cNvPicPr>
          <p:nvPr/>
        </p:nvPicPr>
        <p:blipFill>
          <a:blip r:embed="rId5"/>
          <a:stretch>
            <a:fillRect/>
          </a:stretch>
        </p:blipFill>
        <p:spPr>
          <a:xfrm>
            <a:off x="4657292" y="1973778"/>
            <a:ext cx="3111902" cy="2165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7">
            <a:extLst>
              <a:ext uri="{FF2B5EF4-FFF2-40B4-BE49-F238E27FC236}">
                <a16:creationId xmlns:a16="http://schemas.microsoft.com/office/drawing/2014/main" id="{06D8920A-45A2-428D-AD8F-741220C24230}"/>
              </a:ext>
            </a:extLst>
          </p:cNvPr>
          <p:cNvSpPr txBox="1">
            <a:spLocks noChangeArrowheads="1"/>
          </p:cNvSpPr>
          <p:nvPr/>
        </p:nvSpPr>
        <p:spPr bwMode="auto">
          <a:xfrm>
            <a:off x="3803574" y="4321376"/>
            <a:ext cx="4579937"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ts val="525"/>
              </a:spcBef>
              <a:spcAft>
                <a:spcPts val="600"/>
              </a:spcAft>
              <a:buClrTx/>
              <a:buSzTx/>
              <a:buFontTx/>
              <a:buNone/>
              <a:tabLst/>
              <a:defRPr/>
            </a:pPr>
            <a:r>
              <a:rPr lang="en-US" altLang="en-US" sz="2400" b="1" dirty="0">
                <a:solidFill>
                  <a:prstClr val="black"/>
                </a:solidFill>
                <a:latin typeface="Arial   "/>
                <a:cs typeface="Helvetica" panose="020B0604020202020204" pitchFamily="34" charset="0"/>
              </a:rPr>
              <a:t>Clare Neary</a:t>
            </a:r>
            <a:endParaRPr kumimoji="0" lang="en-US" altLang="en-US" sz="2400" b="1" i="0" u="none" strike="noStrike" kern="1200" cap="none" spc="0" normalizeH="0" baseline="0" noProof="0" dirty="0">
              <a:ln>
                <a:noFill/>
              </a:ln>
              <a:solidFill>
                <a:prstClr val="black"/>
              </a:solidFill>
              <a:effectLst/>
              <a:uLnTx/>
              <a:uFillTx/>
              <a:latin typeface="Arial   "/>
              <a:ea typeface="+mn-ea"/>
              <a:cs typeface="Helvetica"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Project Coordinator,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Rutgers University MPAP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
                <a:ea typeface="+mn-ea"/>
                <a:cs typeface="Arial" panose="020B0604020202020204" pitchFamily="34" charset="0"/>
              </a:rPr>
              <a:t>Northeast &amp; Caribbean PTTC</a:t>
            </a:r>
          </a:p>
        </p:txBody>
      </p:sp>
    </p:spTree>
    <p:extLst>
      <p:ext uri="{BB962C8B-B14F-4D97-AF65-F5344CB8AC3E}">
        <p14:creationId xmlns:p14="http://schemas.microsoft.com/office/powerpoint/2010/main" val="385370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563F-6F2F-42D2-822D-B8073AD3AAF4}"/>
              </a:ext>
            </a:extLst>
          </p:cNvPr>
          <p:cNvSpPr txBox="1">
            <a:spLocks/>
          </p:cNvSpPr>
          <p:nvPr/>
        </p:nvSpPr>
        <p:spPr>
          <a:xfrm>
            <a:off x="823906" y="-794683"/>
            <a:ext cx="10214403" cy="22187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spcAft>
                <a:spcPts val="600"/>
              </a:spcAft>
            </a:pPr>
            <a:r>
              <a:rPr lang="en-US" sz="4400" dirty="0">
                <a:solidFill>
                  <a:schemeClr val="tx2">
                    <a:lumMod val="75000"/>
                  </a:schemeClr>
                </a:solidFill>
                <a:latin typeface="Arial" panose="020B0604020202020204" pitchFamily="34" charset="0"/>
                <a:ea typeface="+mj-ea"/>
                <a:cs typeface="Arial" panose="020B0604020202020204" pitchFamily="34" charset="0"/>
              </a:rPr>
              <a:t>Learning Objectives</a:t>
            </a:r>
          </a:p>
        </p:txBody>
      </p:sp>
      <p:sp>
        <p:nvSpPr>
          <p:cNvPr id="7" name="TextBox 6">
            <a:extLst>
              <a:ext uri="{FF2B5EF4-FFF2-40B4-BE49-F238E27FC236}">
                <a16:creationId xmlns:a16="http://schemas.microsoft.com/office/drawing/2014/main" id="{363CB94F-F472-4F5A-9D11-970DBB48CA15}"/>
              </a:ext>
            </a:extLst>
          </p:cNvPr>
          <p:cNvSpPr txBox="1"/>
          <p:nvPr/>
        </p:nvSpPr>
        <p:spPr>
          <a:xfrm>
            <a:off x="1185359" y="1813782"/>
            <a:ext cx="9454932" cy="3230436"/>
          </a:xfrm>
          <a:prstGeom prst="rect">
            <a:avLst/>
          </a:prstGeom>
          <a:noFill/>
        </p:spPr>
        <p:txBody>
          <a:bodyPr wrap="square" rtlCol="0">
            <a:spAutoFit/>
          </a:bodyPr>
          <a:lstStyle/>
          <a:p>
            <a:pPr marL="457200" marR="0" lvl="0" indent="-457200">
              <a:lnSpc>
                <a:spcPct val="113000"/>
              </a:lnSpc>
              <a:spcBef>
                <a:spcPts val="0"/>
              </a:spcBef>
              <a:spcAft>
                <a:spcPts val="10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Describe a sustainability model that includes focus on sustaining effective processes and positive outcomes</a:t>
            </a:r>
          </a:p>
          <a:p>
            <a:pPr marL="457200" marR="0" lvl="0" indent="-457200">
              <a:lnSpc>
                <a:spcPct val="113000"/>
              </a:lnSpc>
              <a:spcBef>
                <a:spcPts val="0"/>
              </a:spcBef>
              <a:spcAft>
                <a:spcPts val="10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Explore the role of partnerships to sustain prevention efforts</a:t>
            </a:r>
          </a:p>
          <a:p>
            <a:pPr marL="457200" indent="-457200">
              <a:lnSpc>
                <a:spcPct val="113000"/>
              </a:lnSpc>
              <a:spcAft>
                <a:spcPts val="1000"/>
              </a:spcAft>
              <a:buFont typeface="Arial" panose="020B0604020202020204" pitchFamily="34" charset="0"/>
              <a:buChar char="•"/>
            </a:pPr>
            <a:r>
              <a:rPr lang="en-US" sz="2800" dirty="0">
                <a:latin typeface="Arial" panose="020B0604020202020204" pitchFamily="34" charset="0"/>
                <a:ea typeface="Calibri" panose="020F0502020204030204" pitchFamily="34" charset="0"/>
                <a:cs typeface="Arial" panose="020B0604020202020204" pitchFamily="34" charset="0"/>
              </a:rPr>
              <a:t>Identify opportunities and challenges to advancing sustainability efforts during the Covid-19 pandemic</a:t>
            </a:r>
          </a:p>
        </p:txBody>
      </p:sp>
    </p:spTree>
    <p:extLst>
      <p:ext uri="{BB962C8B-B14F-4D97-AF65-F5344CB8AC3E}">
        <p14:creationId xmlns:p14="http://schemas.microsoft.com/office/powerpoint/2010/main" val="361994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888343" y="2113466"/>
            <a:ext cx="6415314"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r>
              <a:rPr lang="en-US" sz="4400" dirty="0"/>
              <a:t>What is Sustainability?</a:t>
            </a:r>
          </a:p>
        </p:txBody>
      </p:sp>
    </p:spTree>
    <p:extLst>
      <p:ext uri="{BB962C8B-B14F-4D97-AF65-F5344CB8AC3E}">
        <p14:creationId xmlns:p14="http://schemas.microsoft.com/office/powerpoint/2010/main" val="235652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8C41F-F36E-4B93-82D9-774DA5C25F76}"/>
              </a:ext>
            </a:extLst>
          </p:cNvPr>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11" name="TextBox 1">
            <a:extLst>
              <a:ext uri="{FF2B5EF4-FFF2-40B4-BE49-F238E27FC236}">
                <a16:creationId xmlns:a16="http://schemas.microsoft.com/office/drawing/2014/main" id="{B1C3FCF4-7E76-44EC-BAE5-6785DA99B1C7}"/>
              </a:ext>
            </a:extLst>
          </p:cNvPr>
          <p:cNvSpPr txBox="1">
            <a:spLocks noChangeArrowheads="1"/>
          </p:cNvSpPr>
          <p:nvPr/>
        </p:nvSpPr>
        <p:spPr bwMode="auto">
          <a:xfrm>
            <a:off x="530225" y="1430338"/>
            <a:ext cx="3579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800">
                <a:solidFill>
                  <a:schemeClr val="tx1"/>
                </a:solidFill>
                <a:latin typeface="Myriad Pro"/>
              </a:defRPr>
            </a:lvl1pPr>
            <a:lvl2pPr marL="742950" indent="-285750">
              <a:spcBef>
                <a:spcPct val="20000"/>
              </a:spcBef>
              <a:buFont typeface="Arial" panose="020B0604020202020204" pitchFamily="34" charset="0"/>
              <a:buChar char="–"/>
              <a:defRPr sz="3300">
                <a:solidFill>
                  <a:schemeClr val="tx1"/>
                </a:solidFill>
                <a:latin typeface="Myriad Pro"/>
              </a:defRPr>
            </a:lvl2pPr>
            <a:lvl3pPr marL="1143000" indent="-228600">
              <a:spcBef>
                <a:spcPct val="20000"/>
              </a:spcBef>
              <a:buFont typeface="Arial" panose="020B0604020202020204" pitchFamily="34" charset="0"/>
              <a:buChar char="•"/>
              <a:defRPr sz="2800">
                <a:solidFill>
                  <a:schemeClr val="tx1"/>
                </a:solidFill>
                <a:latin typeface="Myriad Pro"/>
              </a:defRPr>
            </a:lvl3pPr>
            <a:lvl4pPr marL="1600200" indent="-228600">
              <a:spcBef>
                <a:spcPct val="20000"/>
              </a:spcBef>
              <a:buFont typeface="Arial" panose="020B0604020202020204" pitchFamily="34" charset="0"/>
              <a:buChar char="–"/>
              <a:defRPr sz="2400">
                <a:solidFill>
                  <a:schemeClr val="tx1"/>
                </a:solidFill>
                <a:latin typeface="Myriad Pro"/>
              </a:defRPr>
            </a:lvl4pPr>
            <a:lvl5pPr marL="2057400" indent="-228600">
              <a:spcBef>
                <a:spcPct val="20000"/>
              </a:spcBef>
              <a:buFont typeface="Arial" panose="020B0604020202020204" pitchFamily="34" charset="0"/>
              <a:buChar char="»"/>
              <a:defRPr sz="24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Poll </a:t>
            </a:r>
          </a:p>
        </p:txBody>
      </p:sp>
      <p:sp>
        <p:nvSpPr>
          <p:cNvPr id="43012" name="Rectangle 7">
            <a:extLst>
              <a:ext uri="{FF2B5EF4-FFF2-40B4-BE49-F238E27FC236}">
                <a16:creationId xmlns:a16="http://schemas.microsoft.com/office/drawing/2014/main" id="{CB8D4955-283E-45A7-B2A1-D92171D11332}"/>
              </a:ext>
            </a:extLst>
          </p:cNvPr>
          <p:cNvSpPr>
            <a:spLocks noChangeArrowheads="1"/>
          </p:cNvSpPr>
          <p:nvPr/>
        </p:nvSpPr>
        <p:spPr bwMode="auto">
          <a:xfrm>
            <a:off x="5438775" y="1128786"/>
            <a:ext cx="60960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800">
                <a:solidFill>
                  <a:schemeClr val="tx1"/>
                </a:solidFill>
                <a:latin typeface="Myriad Pro"/>
              </a:defRPr>
            </a:lvl1pPr>
            <a:lvl2pPr marL="742950" indent="-285750">
              <a:spcBef>
                <a:spcPct val="20000"/>
              </a:spcBef>
              <a:buFont typeface="Arial" panose="020B0604020202020204" pitchFamily="34" charset="0"/>
              <a:buChar char="–"/>
              <a:defRPr sz="3300">
                <a:solidFill>
                  <a:schemeClr val="tx1"/>
                </a:solidFill>
                <a:latin typeface="Myriad Pro"/>
              </a:defRPr>
            </a:lvl2pPr>
            <a:lvl3pPr marL="1143000" indent="-228600">
              <a:spcBef>
                <a:spcPct val="20000"/>
              </a:spcBef>
              <a:buFont typeface="Arial" panose="020B0604020202020204" pitchFamily="34" charset="0"/>
              <a:buChar char="•"/>
              <a:defRPr sz="2800">
                <a:solidFill>
                  <a:schemeClr val="tx1"/>
                </a:solidFill>
                <a:latin typeface="Myriad Pro"/>
              </a:defRPr>
            </a:lvl3pPr>
            <a:lvl4pPr marL="1600200" indent="-228600">
              <a:spcBef>
                <a:spcPct val="20000"/>
              </a:spcBef>
              <a:buFont typeface="Arial" panose="020B0604020202020204" pitchFamily="34" charset="0"/>
              <a:buChar char="–"/>
              <a:defRPr sz="2400">
                <a:solidFill>
                  <a:schemeClr val="tx1"/>
                </a:solidFill>
                <a:latin typeface="Myriad Pro"/>
              </a:defRPr>
            </a:lvl4pPr>
            <a:lvl5pPr marL="2057400" indent="-228600">
              <a:spcBef>
                <a:spcPct val="20000"/>
              </a:spcBef>
              <a:buFont typeface="Arial" panose="020B0604020202020204" pitchFamily="34" charset="0"/>
              <a:buChar char="»"/>
              <a:defRPr sz="24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9pPr>
          </a:lstStyle>
          <a:p>
            <a:pPr marL="0" marR="0" lvl="0" indent="0" algn="ctr" defTabSz="914400" rtl="0" eaLnBrk="0" fontAlgn="base" latinLnBrk="0" hangingPunct="0">
              <a:lnSpc>
                <a:spcPct val="110000"/>
              </a:lnSpc>
              <a:spcBef>
                <a:spcPts val="1000"/>
              </a:spcBef>
              <a:spcAft>
                <a:spcPct val="0"/>
              </a:spcAft>
              <a:buClr>
                <a:srgbClr val="CB1F54"/>
              </a:buClr>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a:t>
            </a:r>
            <a:r>
              <a:rPr kumimoji="0" lang="en-US" alt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a:t>
            </a:r>
            <a:r>
              <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define sustainability?</a:t>
            </a:r>
          </a:p>
        </p:txBody>
      </p:sp>
      <p:sp>
        <p:nvSpPr>
          <p:cNvPr id="43013" name="Slide Number Placeholder 1">
            <a:extLst>
              <a:ext uri="{FF2B5EF4-FFF2-40B4-BE49-F238E27FC236}">
                <a16:creationId xmlns:a16="http://schemas.microsoft.com/office/drawing/2014/main" id="{8765151F-3C8C-49AF-91FE-805270EFAD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800">
                <a:solidFill>
                  <a:schemeClr val="tx1"/>
                </a:solidFill>
                <a:latin typeface="Myriad Pro"/>
              </a:defRPr>
            </a:lvl1pPr>
            <a:lvl2pPr marL="742950" indent="-285750">
              <a:spcBef>
                <a:spcPct val="20000"/>
              </a:spcBef>
              <a:buFont typeface="Arial" panose="020B0604020202020204" pitchFamily="34" charset="0"/>
              <a:buChar char="–"/>
              <a:defRPr sz="3300">
                <a:solidFill>
                  <a:schemeClr val="tx1"/>
                </a:solidFill>
                <a:latin typeface="Myriad Pro"/>
              </a:defRPr>
            </a:lvl2pPr>
            <a:lvl3pPr marL="1143000" indent="-228600">
              <a:spcBef>
                <a:spcPct val="20000"/>
              </a:spcBef>
              <a:buFont typeface="Arial" panose="020B0604020202020204" pitchFamily="34" charset="0"/>
              <a:buChar char="•"/>
              <a:defRPr sz="2800">
                <a:solidFill>
                  <a:schemeClr val="tx1"/>
                </a:solidFill>
                <a:latin typeface="Myriad Pro"/>
              </a:defRPr>
            </a:lvl3pPr>
            <a:lvl4pPr marL="1600200" indent="-228600">
              <a:spcBef>
                <a:spcPct val="20000"/>
              </a:spcBef>
              <a:buFont typeface="Arial" panose="020B0604020202020204" pitchFamily="34" charset="0"/>
              <a:buChar char="–"/>
              <a:defRPr sz="2400">
                <a:solidFill>
                  <a:schemeClr val="tx1"/>
                </a:solidFill>
                <a:latin typeface="Myriad Pro"/>
              </a:defRPr>
            </a:lvl4pPr>
            <a:lvl5pPr marL="2057400" indent="-228600">
              <a:spcBef>
                <a:spcPct val="20000"/>
              </a:spcBef>
              <a:buFont typeface="Arial" panose="020B0604020202020204" pitchFamily="34" charset="0"/>
              <a:buChar char="»"/>
              <a:defRPr sz="24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EC07E15-B1B0-452B-9BC1-05C7A431B1E7}" type="slidenum">
              <a:rPr kumimoji="0" lang="en-US" altLang="en-US" sz="1200" b="0" i="0" u="none" strike="noStrike" kern="1200" cap="none" spc="0" normalizeH="0" baseline="0" noProof="0" smtClean="0">
                <a:ln>
                  <a:noFill/>
                </a:ln>
                <a:solidFill>
                  <a:srgbClr val="9AB1C8"/>
                </a:solidFill>
                <a:effectLst/>
                <a:uLnTx/>
                <a:uFillTx/>
                <a:latin typeface="Calibri" panose="020F050202020403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dirty="0">
              <a:ln>
                <a:noFill/>
              </a:ln>
              <a:solidFill>
                <a:srgbClr val="9AB1C8"/>
              </a:solidFill>
              <a:effectLst/>
              <a:uLnTx/>
              <a:uFillTx/>
              <a:latin typeface="Calibri" panose="020F0502020204030204" pitchFamily="34" charset="0"/>
              <a:ea typeface="+mn-ea"/>
              <a:cs typeface="+mn-cs"/>
            </a:endParaRPr>
          </a:p>
        </p:txBody>
      </p:sp>
      <p:pic>
        <p:nvPicPr>
          <p:cNvPr id="6" name="Picture 5"/>
          <p:cNvPicPr>
            <a:picLocks noChangeAspect="1"/>
          </p:cNvPicPr>
          <p:nvPr/>
        </p:nvPicPr>
        <p:blipFill>
          <a:blip r:embed="rId3"/>
          <a:stretch>
            <a:fillRect/>
          </a:stretch>
        </p:blipFill>
        <p:spPr>
          <a:xfrm>
            <a:off x="6858658" y="2709728"/>
            <a:ext cx="3636645" cy="2424430"/>
          </a:xfrm>
          <a:prstGeom prst="rect">
            <a:avLst/>
          </a:prstGeom>
        </p:spPr>
      </p:pic>
      <p:sp>
        <p:nvSpPr>
          <p:cNvPr id="7" name="TextBox 6"/>
          <p:cNvSpPr txBox="1"/>
          <p:nvPr/>
        </p:nvSpPr>
        <p:spPr>
          <a:xfrm>
            <a:off x="7669659" y="3400144"/>
            <a:ext cx="2825644" cy="521799"/>
          </a:xfrm>
          <a:prstGeom prst="rect">
            <a:avLst/>
          </a:prstGeom>
          <a:solidFill>
            <a:srgbClr val="C2D5E4"/>
          </a:solidFill>
          <a:effectLst>
            <a:softEdge rad="127000"/>
          </a:effectLst>
        </p:spPr>
        <p:txBody>
          <a:bodyPr wrap="square" rtlCol="0">
            <a:spAutoFit/>
          </a:bodyPr>
          <a:lstStyle/>
          <a:p>
            <a:r>
              <a:rPr lang="en-US" sz="2700" b="1" dirty="0">
                <a:solidFill>
                  <a:schemeClr val="tx1">
                    <a:lumMod val="75000"/>
                    <a:lumOff val="25000"/>
                  </a:schemeClr>
                </a:solidFill>
                <a:latin typeface="Times New Roman" panose="02020603050405020304" pitchFamily="18" charset="0"/>
                <a:cs typeface="Times New Roman" panose="02020603050405020304" pitchFamily="18" charset="0"/>
              </a:rPr>
              <a:t>Sustainability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B4B6-7384-476D-A1C1-8FAB0E0FC670}"/>
              </a:ext>
            </a:extLst>
          </p:cNvPr>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Prevention Sustainability is…</a:t>
            </a:r>
          </a:p>
        </p:txBody>
      </p:sp>
      <p:sp>
        <p:nvSpPr>
          <p:cNvPr id="3" name="Content Placeholder 2">
            <a:extLst>
              <a:ext uri="{FF2B5EF4-FFF2-40B4-BE49-F238E27FC236}">
                <a16:creationId xmlns:a16="http://schemas.microsoft.com/office/drawing/2014/main" id="{C59B36BB-BE82-4D46-81F0-F3555281D704}"/>
              </a:ext>
            </a:extLst>
          </p:cNvPr>
          <p:cNvSpPr>
            <a:spLocks noGrp="1"/>
          </p:cNvSpPr>
          <p:nvPr>
            <p:ph sz="quarter" idx="4294967295"/>
          </p:nvPr>
        </p:nvSpPr>
        <p:spPr>
          <a:xfrm>
            <a:off x="1091817" y="1585757"/>
            <a:ext cx="10261983" cy="4222750"/>
          </a:xfrm>
        </p:spPr>
        <p:txBody>
          <a:bodyPr/>
          <a:lstStyle/>
          <a:p>
            <a:pPr>
              <a:lnSpc>
                <a:spcPct val="114000"/>
              </a:lnSpc>
              <a:spcBef>
                <a:spcPts val="0"/>
              </a:spcBef>
              <a:spcAft>
                <a:spcPts val="1000"/>
              </a:spcAft>
            </a:pPr>
            <a:r>
              <a:rPr lang="en-US" dirty="0">
                <a:latin typeface="Arial" panose="020B0604020202020204" pitchFamily="34" charset="0"/>
              </a:rPr>
              <a:t>P</a:t>
            </a:r>
            <a:r>
              <a:rPr lang="en-US" dirty="0">
                <a:effectLst/>
                <a:latin typeface="Arial" panose="020B0604020202020204" pitchFamily="34" charset="0"/>
              </a:rPr>
              <a:t>rocess of building an adaptive and effective system that achieves and maintains desired long-term results. </a:t>
            </a:r>
            <a:endParaRPr lang="en-US" sz="1000" dirty="0">
              <a:latin typeface="Arial" panose="020B0604020202020204" pitchFamily="34" charset="0"/>
            </a:endParaRPr>
          </a:p>
          <a:p>
            <a:pPr>
              <a:lnSpc>
                <a:spcPct val="114000"/>
              </a:lnSpc>
              <a:spcBef>
                <a:spcPts val="0"/>
              </a:spcBef>
              <a:spcAft>
                <a:spcPts val="1000"/>
              </a:spcAft>
            </a:pPr>
            <a:r>
              <a:rPr lang="en-US" dirty="0">
                <a:effectLst/>
                <a:latin typeface="Arial" panose="020B0604020202020204" pitchFamily="34" charset="0"/>
              </a:rPr>
              <a:t>A community’s ongoing capacity and resolve to work together to establish, advance, and maintain effective strategies that continuously improve health and quality of life for all.</a:t>
            </a:r>
            <a:endParaRPr lang="en-US" sz="1000" dirty="0">
              <a:latin typeface="Arial" panose="020B0604020202020204" pitchFamily="34" charset="0"/>
            </a:endParaRPr>
          </a:p>
          <a:p>
            <a:pPr>
              <a:lnSpc>
                <a:spcPct val="114000"/>
              </a:lnSpc>
              <a:spcBef>
                <a:spcPts val="0"/>
              </a:spcBef>
              <a:spcAft>
                <a:spcPts val="1000"/>
              </a:spcAft>
            </a:pPr>
            <a:r>
              <a:rPr lang="en-US" dirty="0">
                <a:latin typeface="Arial" panose="020B0604020202020204" pitchFamily="34" charset="0"/>
                <a:cs typeface="Arial" panose="020B0604020202020204" pitchFamily="34" charset="0"/>
              </a:rPr>
              <a:t>(In the context of preventing substance misuse) sustainability the capacity of a community to produce and maintain positive prevention outcomes after initial funding ends and over time.</a:t>
            </a:r>
          </a:p>
          <a:p>
            <a:pPr marL="0" indent="0">
              <a:buNone/>
            </a:pPr>
            <a:endParaRPr lang="en-US" dirty="0">
              <a:solidFill>
                <a:schemeClr val="accent1">
                  <a:lumMod val="50000"/>
                </a:schemeClr>
              </a:solidFill>
            </a:endParaRPr>
          </a:p>
        </p:txBody>
      </p:sp>
    </p:spTree>
    <p:extLst>
      <p:ext uri="{BB962C8B-B14F-4D97-AF65-F5344CB8AC3E}">
        <p14:creationId xmlns:p14="http://schemas.microsoft.com/office/powerpoint/2010/main" val="657895309"/>
      </p:ext>
    </p:extLst>
  </p:cSld>
  <p:clrMapOvr>
    <a:masterClrMapping/>
  </p:clrMapOvr>
</p:sld>
</file>

<file path=ppt/theme/theme1.xml><?xml version="1.0" encoding="utf-8"?>
<a:theme xmlns:a="http://schemas.openxmlformats.org/drawingml/2006/main" name="Office Theme">
  <a:themeElements>
    <a:clrScheme name="EDC">
      <a:dk1>
        <a:srgbClr val="1C2532"/>
      </a:dk1>
      <a:lt1>
        <a:srgbClr val="FFFFFF"/>
      </a:lt1>
      <a:dk2>
        <a:srgbClr val="2A3C4E"/>
      </a:dk2>
      <a:lt2>
        <a:srgbClr val="F2F2F2"/>
      </a:lt2>
      <a:accent1>
        <a:srgbClr val="37AFD5"/>
      </a:accent1>
      <a:accent2>
        <a:srgbClr val="FFB500"/>
      </a:accent2>
      <a:accent3>
        <a:srgbClr val="CB1F54"/>
      </a:accent3>
      <a:accent4>
        <a:srgbClr val="2A3C4E"/>
      </a:accent4>
      <a:accent5>
        <a:srgbClr val="777777"/>
      </a:accent5>
      <a:accent6>
        <a:srgbClr val="000000"/>
      </a:accent6>
      <a:hlink>
        <a:srgbClr val="2CB1DC"/>
      </a:hlink>
      <a:folHlink>
        <a:srgbClr val="3AB6D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H 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H 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e62ece0120f4227862c2a3176de9de5 xmlns="93f7a377-a8db-44ff-a201-0dc3d11d5884">
      <Terms xmlns="http://schemas.microsoft.com/office/infopath/2007/PartnerControls"/>
    </de62ece0120f4227862c2a3176de9de5>
    <TaxCatchAll xmlns="93f7a377-a8db-44ff-a201-0dc3d11d5884">
      <Value>50</Value>
      <Value>30</Value>
      <Value>29</Value>
      <Value>419</Value>
      <Value>24</Value>
      <Value>396</Value>
      <Value>4</Value>
      <Value>209</Value>
    </TaxCatchAll>
    <Target_x0020_Audiences xmlns="ef4ad05e-b0dd-4a50-9df2-5eb9afa18ece" xsi:nil="true"/>
    <i1ee5e4c2c5a4dd39c3608da576f3a0c xmlns="93f7a377-a8db-44ff-a201-0dc3d11d5884">
      <Terms xmlns="http://schemas.microsoft.com/office/infopath/2007/PartnerControls"/>
    </i1ee5e4c2c5a4dd39c3608da576f3a0c>
    <eaee1caeeea945a49433a21a47ac2969 xmlns="93f7a377-a8db-44ff-a201-0dc3d11d5884">
      <Terms xmlns="http://schemas.microsoft.com/office/infopath/2007/PartnerControls">
        <TermInfo xmlns="http://schemas.microsoft.com/office/infopath/2007/PartnerControls">
          <TermName xmlns="http://schemas.microsoft.com/office/infopath/2007/PartnerControls">Design and Editing</TermName>
          <TermId xmlns="http://schemas.microsoft.com/office/infopath/2007/PartnerControls">18e5b292-7c1f-4ad0-a1a8-1d15d56a2b47</TermId>
        </TermInfo>
        <TermInfo xmlns="http://schemas.microsoft.com/office/infopath/2007/PartnerControls">
          <TermName xmlns="http://schemas.microsoft.com/office/infopath/2007/PartnerControls">Powerpoint Templates</TermName>
          <TermId xmlns="http://schemas.microsoft.com/office/infopath/2007/PartnerControls">a40920f3-fb1b-4c03-82c4-a56d10379fee</TermId>
        </TermInfo>
        <TermInfo xmlns="http://schemas.microsoft.com/office/infopath/2007/PartnerControls">
          <TermName xmlns="http://schemas.microsoft.com/office/infopath/2007/PartnerControls">Brand</TermName>
          <TermId xmlns="http://schemas.microsoft.com/office/infopath/2007/PartnerControls">f9168f07-99f1-491a-bf82-6dd2ed9770fb</TermId>
        </TermInfo>
        <TermInfo xmlns="http://schemas.microsoft.com/office/infopath/2007/PartnerControls">
          <TermName xmlns="http://schemas.microsoft.com/office/infopath/2007/PartnerControls">Communications</TermName>
          <TermId xmlns="http://schemas.microsoft.com/office/infopath/2007/PartnerControls">f0daa1eb-60d6-4b0d-a190-6379b1a4458d</TermId>
        </TermInfo>
      </Terms>
    </eaee1caeeea945a49433a21a47ac2969>
    <g2bd22b6d22748008731ca4b93f15574 xmlns="93f7a377-a8db-44ff-a201-0dc3d11d5884">
      <Terms xmlns="http://schemas.microsoft.com/office/infopath/2007/PartnerControls"/>
    </g2bd22b6d22748008731ca4b93f15574>
    <EDC_Description xmlns="93f7a377-a8db-44ff-a201-0dc3d11d5884">EDC-branded PowerPoint template with customizable slides, including EDC At-a-Glance, domestic and international maps, and an org chart, as well as a variety of icons.</EDC_Description>
    <ConfigNotes xmlns="http://schemas.microsoft.com/sharepoint/v3" xsi:nil="true"/>
    <p8d6a7cfc6834c29a4e60f6430030c6a xmlns="93f7a377-a8db-44ff-a201-0dc3d11d5884">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229a1282-2ddd-4fc7-a22b-d1b4e81ec193</TermId>
        </TermInfo>
      </Terms>
    </p8d6a7cfc6834c29a4e60f6430030c6a>
    <g660b36d33ac4912865787a0d025a0af xmlns="93f7a377-a8db-44ff-a201-0dc3d11d5884">
      <Terms xmlns="http://schemas.microsoft.com/office/infopath/2007/PartnerControls"/>
    </g660b36d33ac4912865787a0d025a0af>
    <EDC_x0020_Department_x0020_Contact xmlns="93f7a377-a8db-44ff-a201-0dc3d11d5884">
      <UserInfo>
        <DisplayName>i:0#.f|membership|jroscoe@edc.org,#i:0#.f|membership|jroscoe@edc.org,#JRoscoe@edc.org,#JRoscoe@edc.org,#Roscoe, Jennifer,#,#AF/IT/DIGITAL,#Digital Design Director</DisplayName>
        <AccountId>58</AccountId>
        <AccountType/>
      </UserInfo>
    </EDC_x0020_Department_x0020_Contact>
    <EdcIsArchive xmlns="93f7a377-a8db-44ff-a201-0dc3d11d5884">false</EdcIsArchive>
    <m80ed0c7c3414e1993c3d2d0faaf64b3 xmlns="93f7a377-a8db-44ff-a201-0dc3d11d5884">
      <Terms xmlns="http://schemas.microsoft.com/office/infopath/2007/PartnerControls"/>
    </m80ed0c7c3414e1993c3d2d0faaf64b3>
    <g43bf14e4dbf48d3945ba404bdde00b0 xmlns="93f7a377-a8db-44ff-a201-0dc3d11d5884">
      <Terms xmlns="http://schemas.microsoft.com/office/infopath/2007/PartnerControls">
        <TermInfo xmlns="http://schemas.microsoft.com/office/infopath/2007/PartnerControls">
          <TermName xmlns="http://schemas.microsoft.com/office/infopath/2007/PartnerControls">IT</TermName>
          <TermId xmlns="http://schemas.microsoft.com/office/infopath/2007/PartnerControls">865a0f5f-ff48-44c2-8dfb-bf11de58b3ff</TermId>
        </TermInfo>
        <TermInfo xmlns="http://schemas.microsoft.com/office/infopath/2007/PartnerControls">
          <TermName xmlns="http://schemas.microsoft.com/office/infopath/2007/PartnerControls">Communications</TermName>
          <TermId xmlns="http://schemas.microsoft.com/office/infopath/2007/PartnerControls">032077a2-f644-4d8b-bb3a-aa71ac3f8f6b</TermId>
        </TermInfo>
      </Terms>
    </g43bf14e4dbf48d3945ba404bdde00b0>
    <TaxKeywordTaxHTField xmlns="93f7a377-a8db-44ff-a201-0dc3d11d5884">
      <Terms xmlns="http://schemas.microsoft.com/office/infopath/2007/PartnerControls"/>
    </TaxKeywordTaxHTField>
    <aff8c682e3134394b88a46c0d86683ed xmlns="93f7a377-a8db-44ff-a201-0dc3d11d5884">
      <Terms xmlns="http://schemas.microsoft.com/office/infopath/2007/PartnerControls">
        <TermInfo xmlns="http://schemas.microsoft.com/office/infopath/2007/PartnerControls">
          <TermName xmlns="http://schemas.microsoft.com/office/infopath/2007/PartnerControls">All EDC</TermName>
          <TermId xmlns="http://schemas.microsoft.com/office/infopath/2007/PartnerControls">6ea81371-5124-46ba-b161-834a2d9990a1</TermId>
        </TermInfo>
      </Terms>
    </aff8c682e3134394b88a46c0d86683ed>
  </documentManagement>
</p:properties>
</file>

<file path=customXml/item4.xml><?xml version="1.0" encoding="utf-8"?>
<ct:contentTypeSchema xmlns:ct="http://schemas.microsoft.com/office/2006/metadata/contentType" xmlns:ma="http://schemas.microsoft.com/office/2006/metadata/properties/metaAttributes" ct:_="" ma:_="" ma:contentTypeName="EDC Document Library Content Type" ma:contentTypeID="0x010100103A17FDCA83F84D8BB372A2909810980100E2D8BBADDD7A5A4799757476BAB09B78" ma:contentTypeVersion="14" ma:contentTypeDescription="" ma:contentTypeScope="" ma:versionID="4e30fc6e550fe7ac415b42c1fb36f28b">
  <xsd:schema xmlns:xsd="http://www.w3.org/2001/XMLSchema" xmlns:xs="http://www.w3.org/2001/XMLSchema" xmlns:p="http://schemas.microsoft.com/office/2006/metadata/properties" xmlns:ns1="http://schemas.microsoft.com/sharepoint/v3" xmlns:ns2="93f7a377-a8db-44ff-a201-0dc3d11d5884" xmlns:ns3="ef4ad05e-b0dd-4a50-9df2-5eb9afa18ece" xmlns:ns4="89c3800b-2c28-4f30-a59f-64f1e14e54bf" targetNamespace="http://schemas.microsoft.com/office/2006/metadata/properties" ma:root="true" ma:fieldsID="83434249a5b13c17b30a0c7f0cc617f2" ns1:_="" ns2:_="" ns3:_="" ns4:_="">
    <xsd:import namespace="http://schemas.microsoft.com/sharepoint/v3"/>
    <xsd:import namespace="93f7a377-a8db-44ff-a201-0dc3d11d5884"/>
    <xsd:import namespace="ef4ad05e-b0dd-4a50-9df2-5eb9afa18ece"/>
    <xsd:import namespace="89c3800b-2c28-4f30-a59f-64f1e14e54bf"/>
    <xsd:element name="properties">
      <xsd:complexType>
        <xsd:sequence>
          <xsd:element name="documentManagement">
            <xsd:complexType>
              <xsd:all>
                <xsd:element ref="ns2:EDC_x0020_Department_x0020_Contact" minOccurs="0"/>
                <xsd:element ref="ns2:EDC_Description" minOccurs="0"/>
                <xsd:element ref="ns2:EdcIsArchive" minOccurs="0"/>
                <xsd:element ref="ns1:ConfigNotes" minOccurs="0"/>
                <xsd:element ref="ns1:LikesCount" minOccurs="0"/>
                <xsd:element ref="ns1:RatingCount" minOccurs="0"/>
                <xsd:element ref="ns1:AverageRating" minOccurs="0"/>
                <xsd:element ref="ns2:aff8c682e3134394b88a46c0d86683ed" minOccurs="0"/>
                <xsd:element ref="ns2:p8d6a7cfc6834c29a4e60f6430030c6a" minOccurs="0"/>
                <xsd:element ref="ns2:eaee1caeeea945a49433a21a47ac2969" minOccurs="0"/>
                <xsd:element ref="ns2:m80ed0c7c3414e1993c3d2d0faaf64b3" minOccurs="0"/>
                <xsd:element ref="ns2:TaxCatchAll" minOccurs="0"/>
                <xsd:element ref="ns2:TaxCatchAllLabel" minOccurs="0"/>
                <xsd:element ref="ns2:g43bf14e4dbf48d3945ba404bdde00b0" minOccurs="0"/>
                <xsd:element ref="ns2:de62ece0120f4227862c2a3176de9de5" minOccurs="0"/>
                <xsd:element ref="ns2:g660b36d33ac4912865787a0d025a0af" minOccurs="0"/>
                <xsd:element ref="ns3:Target_x0020_Audiences" minOccurs="0"/>
                <xsd:element ref="ns2:TaxKeywordTaxHTField" minOccurs="0"/>
                <xsd:element ref="ns2:g2bd22b6d22748008731ca4b93f15574" minOccurs="0"/>
                <xsd:element ref="ns2:i1ee5e4c2c5a4dd39c3608da576f3a0c"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figNotes" ma:index="14" nillable="true" ma:displayName="Notes" ma:internalName="EdcNotes">
      <xsd:simpleType>
        <xsd:restriction base="dms:Note">
          <xsd:maxLength value="255"/>
        </xsd:restriction>
      </xsd:simpleType>
    </xsd:element>
    <xsd:element name="LikesCount" ma:index="15" nillable="true" ma:displayName="Number of Likes" ma:internalName="LikesCount">
      <xsd:simpleType>
        <xsd:restriction base="dms:Unknown"/>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AverageRating" ma:index="17" nillable="true" ma:displayName="Rating (0-5)" ma:decimals="2" ma:description="Average value of all the ratings that have been submitted" ma:internalName="AverageRating"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3f7a377-a8db-44ff-a201-0dc3d11d5884" elementFormDefault="qualified">
    <xsd:import namespace="http://schemas.microsoft.com/office/2006/documentManagement/types"/>
    <xsd:import namespace="http://schemas.microsoft.com/office/infopath/2007/PartnerControls"/>
    <xsd:element name="EDC_x0020_Department_x0020_Contact" ma:index="4" nillable="true" ma:displayName="EDC Department Contact" ma:list="UserInfo" ma:SearchPeopleOnly="false" ma:SharePointGroup="0" ma:internalName="EDC_x0020_Department_x0020_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C_Description" ma:index="10" nillable="true" ma:displayName="EDC_Description" ma:internalName="EDC_Description">
      <xsd:simpleType>
        <xsd:restriction base="dms:Note">
          <xsd:maxLength value="255"/>
        </xsd:restriction>
      </xsd:simpleType>
    </xsd:element>
    <xsd:element name="EdcIsArchive" ma:index="13" nillable="true" ma:displayName="Is Archive" ma:default="0" ma:internalName="EdcIsArchive">
      <xsd:simpleType>
        <xsd:restriction base="dms:Boolean"/>
      </xsd:simpleType>
    </xsd:element>
    <xsd:element name="aff8c682e3134394b88a46c0d86683ed" ma:index="18" nillable="true" ma:taxonomy="true" ma:internalName="aff8c682e3134394b88a46c0d86683ed" ma:taxonomyFieldName="EDC_x0020_Reach_x002F_Audience" ma:displayName="EDC Reach/Audience" ma:default="" ma:fieldId="{aff8c682-e313-4394-b88a-46c0d86683ed}" ma:taxonomyMulti="true" ma:sspId="b1469612-62a0-4c26-bdab-2d2e22556af9" ma:termSetId="1d683ebf-698d-4b3b-aced-526444ab4b18" ma:anchorId="00000000-0000-0000-0000-000000000000" ma:open="false" ma:isKeyword="false">
      <xsd:complexType>
        <xsd:sequence>
          <xsd:element ref="pc:Terms" minOccurs="0" maxOccurs="1"/>
        </xsd:sequence>
      </xsd:complexType>
    </xsd:element>
    <xsd:element name="p8d6a7cfc6834c29a4e60f6430030c6a" ma:index="20" nillable="true" ma:taxonomy="true" ma:internalName="p8d6a7cfc6834c29a4e60f6430030c6a" ma:taxonomyFieldName="EDC_x0020_Resource_x0020_Type" ma:displayName="EDC Resource Type" ma:default="" ma:fieldId="{98d6a7cf-c683-4c29-a4e6-0f6430030c6a}" ma:taxonomyMulti="true" ma:sspId="b1469612-62a0-4c26-bdab-2d2e22556af9" ma:termSetId="d389a1b4-d05d-42f4-9d0e-e3ccc6fa433b" ma:anchorId="00000000-0000-0000-0000-000000000000" ma:open="false" ma:isKeyword="false">
      <xsd:complexType>
        <xsd:sequence>
          <xsd:element ref="pc:Terms" minOccurs="0" maxOccurs="1"/>
        </xsd:sequence>
      </xsd:complexType>
    </xsd:element>
    <xsd:element name="eaee1caeeea945a49433a21a47ac2969" ma:index="21" ma:taxonomy="true" ma:internalName="eaee1caeeea945a49433a21a47ac2969" ma:taxonomyFieldName="EDC_x0020_Task" ma:displayName="EDC Task" ma:readOnly="false" ma:default="" ma:fieldId="{eaee1cae-eea9-45a4-9433-a21a47ac2969}" ma:taxonomyMulti="true" ma:sspId="b1469612-62a0-4c26-bdab-2d2e22556af9" ma:termSetId="6a6a5790-94db-48ea-9b8b-d9cd686b3479" ma:anchorId="00000000-0000-0000-0000-000000000000" ma:open="false" ma:isKeyword="false">
      <xsd:complexType>
        <xsd:sequence>
          <xsd:element ref="pc:Terms" minOccurs="0" maxOccurs="1"/>
        </xsd:sequence>
      </xsd:complexType>
    </xsd:element>
    <xsd:element name="m80ed0c7c3414e1993c3d2d0faaf64b3" ma:index="22" nillable="true" ma:taxonomy="true" ma:internalName="m80ed0c7c3414e1993c3d2d0faaf64b3" ma:taxonomyFieldName="EDC_x0020_Tags" ma:displayName="EDC Tags" ma:default="" ma:fieldId="{680ed0c7-c341-4e19-93c3-d2d0faaf64b3}" ma:taxonomyMulti="true" ma:sspId="b1469612-62a0-4c26-bdab-2d2e22556af9" ma:termSetId="5d0b3ad7-9ec9-4bc3-b25c-0216f5ef4818" ma:anchorId="00000000-0000-0000-0000-000000000000" ma:open="false" ma:isKeyword="false">
      <xsd:complexType>
        <xsd:sequence>
          <xsd:element ref="pc:Terms" minOccurs="0" maxOccurs="1"/>
        </xsd:sequence>
      </xsd:complexType>
    </xsd:element>
    <xsd:element name="TaxCatchAll" ma:index="23" nillable="true" ma:displayName="Taxonomy Catch All Column" ma:description="" ma:hidden="true" ma:list="{87d93989-810f-4e2f-8e4c-3502132ce631}" ma:internalName="TaxCatchAll" ma:showField="CatchAllData"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description="" ma:hidden="true" ma:list="{87d93989-810f-4e2f-8e4c-3502132ce631}" ma:internalName="TaxCatchAllLabel" ma:readOnly="true" ma:showField="CatchAllDataLabel"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g43bf14e4dbf48d3945ba404bdde00b0" ma:index="25" ma:taxonomy="true" ma:internalName="g43bf14e4dbf48d3945ba404bdde00b0" ma:taxonomyFieldName="EDC_x0020_Department" ma:displayName="EDC Department" ma:readOnly="false" ma:default="" ma:fieldId="{043bf14e-4dbf-48d3-945b-a404bdde00b0}" ma:taxonomyMulti="true" ma:sspId="b1469612-62a0-4c26-bdab-2d2e22556af9" ma:termSetId="a3c68ba8-ef0d-4d54-bfe5-e06967d22334" ma:anchorId="00000000-0000-0000-0000-000000000000" ma:open="false" ma:isKeyword="false">
      <xsd:complexType>
        <xsd:sequence>
          <xsd:element ref="pc:Terms" minOccurs="0" maxOccurs="1"/>
        </xsd:sequence>
      </xsd:complexType>
    </xsd:element>
    <xsd:element name="de62ece0120f4227862c2a3176de9de5" ma:index="28" nillable="true" ma:taxonomy="true" ma:internalName="de62ece0120f4227862c2a3176de9de5" ma:taxonomyFieldName="EDC_x0020_Categories" ma:displayName="EDC Categories" ma:default="" ma:fieldId="{de62ece0-120f-4227-862c-2a3176de9de5}" ma:taxonomyMulti="true" ma:sspId="b1469612-62a0-4c26-bdab-2d2e22556af9" ma:termSetId="529b890a-4550-4314-be3f-9b58f49c3d6f" ma:anchorId="00000000-0000-0000-0000-000000000000" ma:open="false" ma:isKeyword="false">
      <xsd:complexType>
        <xsd:sequence>
          <xsd:element ref="pc:Terms" minOccurs="0" maxOccurs="1"/>
        </xsd:sequence>
      </xsd:complexType>
    </xsd:element>
    <xsd:element name="g660b36d33ac4912865787a0d025a0af" ma:index="30" nillable="true" ma:taxonomy="true" ma:internalName="g660b36d33ac4912865787a0d025a0af" ma:taxonomyFieldName="EDC_x0020_Cross_x0020_Tags" ma:displayName="EDC Cross Tags" ma:default="" ma:fieldId="{0660b36d-33ac-4912-8657-87a0d025a0af}" ma:taxonomyMulti="true" ma:sspId="b1469612-62a0-4c26-bdab-2d2e22556af9" ma:termSetId="b610357e-30a3-4a7e-869a-3e73f14a76c3" ma:anchorId="00000000-0000-0000-0000-000000000000" ma:open="false" ma:isKeyword="false">
      <xsd:complexType>
        <xsd:sequence>
          <xsd:element ref="pc:Terms" minOccurs="0" maxOccurs="1"/>
        </xsd:sequence>
      </xsd:complexType>
    </xsd:element>
    <xsd:element name="TaxKeywordTaxHTField" ma:index="33" nillable="true" ma:taxonomy="true" ma:internalName="TaxKeywordTaxHTField" ma:taxonomyFieldName="TaxKeyword" ma:displayName="Enterprise Keywords" ma:fieldId="{23f27201-bee3-471e-b2e7-b64fd8b7ca38}" ma:taxonomyMulti="true" ma:sspId="b1469612-62a0-4c26-bdab-2d2e22556af9" ma:termSetId="00000000-0000-0000-0000-000000000000" ma:anchorId="00000000-0000-0000-0000-000000000000" ma:open="true" ma:isKeyword="true">
      <xsd:complexType>
        <xsd:sequence>
          <xsd:element ref="pc:Terms" minOccurs="0" maxOccurs="1"/>
        </xsd:sequence>
      </xsd:complexType>
    </xsd:element>
    <xsd:element name="g2bd22b6d22748008731ca4b93f15574" ma:index="34" nillable="true" ma:taxonomy="true" ma:internalName="g2bd22b6d22748008731ca4b93f15574" ma:taxonomyFieldName="EDC_x0020_Display_x0020_Order" ma:displayName="EDC Display Order" ma:default="" ma:fieldId="{02bd22b6-d227-4800-8731-ca4b93f15574}" ma:sspId="b1469612-62a0-4c26-bdab-2d2e22556af9" ma:termSetId="529b890a-4550-4314-be3f-9b58f49c3d6f" ma:anchorId="06754044-572a-4b4e-8a96-349fbc44b2af" ma:open="false" ma:isKeyword="false">
      <xsd:complexType>
        <xsd:sequence>
          <xsd:element ref="pc:Terms" minOccurs="0" maxOccurs="1"/>
        </xsd:sequence>
      </xsd:complexType>
    </xsd:element>
    <xsd:element name="i1ee5e4c2c5a4dd39c3608da576f3a0c" ma:index="36" nillable="true" ma:taxonomy="true" ma:internalName="i1ee5e4c2c5a4dd39c3608da576f3a0c" ma:taxonomyFieldName="EDC_x0020_VU_x0020_Courses" ma:displayName="EDC VU Courses" ma:default="" ma:fieldId="{21ee5e4c-2c5a-4dd3-9c36-08da576f3a0c}" ma:sspId="b1469612-62a0-4c26-bdab-2d2e22556af9" ma:termSetId="17320324-8332-4aed-bd81-8f517ac317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4ad05e-b0dd-4a50-9df2-5eb9afa18ece" elementFormDefault="qualified">
    <xsd:import namespace="http://schemas.microsoft.com/office/2006/documentManagement/types"/>
    <xsd:import namespace="http://schemas.microsoft.com/office/infopath/2007/PartnerControls"/>
    <xsd:element name="Target_x0020_Audiences" ma:index="31" nillable="true" ma:displayName="Target Audiences" ma:internalName="Target_x0020_Audience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c3800b-2c28-4f30-a59f-64f1e14e54bf" elementFormDefault="qualified">
    <xsd:import namespace="http://schemas.microsoft.com/office/2006/documentManagement/types"/>
    <xsd:import namespace="http://schemas.microsoft.com/office/infopath/2007/PartnerControls"/>
    <xsd:element name="MediaServiceMetadata" ma:index="39" nillable="true" ma:displayName="MediaServiceMetadata" ma:description="" ma:hidden="true" ma:internalName="MediaServiceMetadata" ma:readOnly="true">
      <xsd:simpleType>
        <xsd:restriction base="dms:Note"/>
      </xsd:simpleType>
    </xsd:element>
    <xsd:element name="MediaServiceFastMetadata" ma:index="40"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467FB7-6F9F-4F9B-A669-16DE1B01EFBC}">
  <ds:schemaRefs>
    <ds:schemaRef ds:uri="http://schemas.microsoft.com/office/2006/metadata/customXsn"/>
  </ds:schemaRefs>
</ds:datastoreItem>
</file>

<file path=customXml/itemProps2.xml><?xml version="1.0" encoding="utf-8"?>
<ds:datastoreItem xmlns:ds="http://schemas.openxmlformats.org/officeDocument/2006/customXml" ds:itemID="{ED9DC17D-AF40-4358-83FE-323DD3A222DF}">
  <ds:schemaRefs>
    <ds:schemaRef ds:uri="http://schemas.microsoft.com/sharepoint/v3/contenttype/forms"/>
  </ds:schemaRefs>
</ds:datastoreItem>
</file>

<file path=customXml/itemProps3.xml><?xml version="1.0" encoding="utf-8"?>
<ds:datastoreItem xmlns:ds="http://schemas.openxmlformats.org/officeDocument/2006/customXml" ds:itemID="{9569EE63-E543-472C-80B2-CEBDAB4D86DA}">
  <ds:schemaRefs>
    <ds:schemaRef ds:uri="http://schemas.microsoft.com/office/2006/metadata/properties"/>
    <ds:schemaRef ds:uri="http://purl.org/dc/elements/1.1/"/>
    <ds:schemaRef ds:uri="http://schemas.microsoft.com/sharepoint/v3"/>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89c3800b-2c28-4f30-a59f-64f1e14e54bf"/>
    <ds:schemaRef ds:uri="ef4ad05e-b0dd-4a50-9df2-5eb9afa18ece"/>
    <ds:schemaRef ds:uri="93f7a377-a8db-44ff-a201-0dc3d11d5884"/>
    <ds:schemaRef ds:uri="http://purl.org/dc/terms/"/>
  </ds:schemaRefs>
</ds:datastoreItem>
</file>

<file path=customXml/itemProps4.xml><?xml version="1.0" encoding="utf-8"?>
<ds:datastoreItem xmlns:ds="http://schemas.openxmlformats.org/officeDocument/2006/customXml" ds:itemID="{669EF0E6-A8D9-444F-B3D7-C2A6CE916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f7a377-a8db-44ff-a201-0dc3d11d5884"/>
    <ds:schemaRef ds:uri="ef4ad05e-b0dd-4a50-9df2-5eb9afa18ece"/>
    <ds:schemaRef ds:uri="89c3800b-2c28-4f30-a59f-64f1e14e5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11851</TotalTime>
  <Words>4316</Words>
  <Application>Microsoft Office PowerPoint</Application>
  <PresentationFormat>Widescreen</PresentationFormat>
  <Paragraphs>485</Paragraphs>
  <Slides>46</Slides>
  <Notes>45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46</vt:i4>
      </vt:variant>
    </vt:vector>
  </HeadingPairs>
  <TitlesOfParts>
    <vt:vector size="66" baseType="lpstr">
      <vt:lpstr>MS PGothic</vt:lpstr>
      <vt:lpstr>MS PGothic</vt:lpstr>
      <vt:lpstr>Arial</vt:lpstr>
      <vt:lpstr>Arial   </vt:lpstr>
      <vt:lpstr>Arial Black</vt:lpstr>
      <vt:lpstr>Bradley Hand ITC</vt:lpstr>
      <vt:lpstr>Brush Script MT</vt:lpstr>
      <vt:lpstr>Calibri</vt:lpstr>
      <vt:lpstr>Calibri Light</vt:lpstr>
      <vt:lpstr>Helvetica</vt:lpstr>
      <vt:lpstr>Helvetica </vt:lpstr>
      <vt:lpstr>MS Mincho</vt:lpstr>
      <vt:lpstr>Myriad Pro</vt:lpstr>
      <vt:lpstr>Symbol</vt:lpstr>
      <vt:lpstr>Times New Roman</vt:lpstr>
      <vt:lpstr>Office Theme</vt:lpstr>
      <vt:lpstr>Custom Design</vt:lpstr>
      <vt:lpstr>1_Custom Design</vt:lpstr>
      <vt:lpstr>1_Office Theme</vt:lpstr>
      <vt:lpstr>2_Office Theme</vt:lpstr>
      <vt:lpstr>PowerPoint Presentation</vt:lpstr>
      <vt:lpstr>Strategies for Prevention Sustainability: Advancing Sustainability through Strategic Partnerships  </vt:lpstr>
      <vt:lpstr>PowerPoint Presentation</vt:lpstr>
      <vt:lpstr>Technical Information</vt:lpstr>
      <vt:lpstr>Presenters</vt:lpstr>
      <vt:lpstr>PowerPoint Presentation</vt:lpstr>
      <vt:lpstr>PowerPoint Presentation</vt:lpstr>
      <vt:lpstr>PowerPoint Presentation</vt:lpstr>
      <vt:lpstr>Prevention Sustainability is…</vt:lpstr>
      <vt:lpstr>Components of Sustainability</vt:lpstr>
      <vt:lpstr>PowerPoint Presentation</vt:lpstr>
      <vt:lpstr> What Do We Mean by Process?</vt:lpstr>
      <vt:lpstr> What Do We Mean by Process?</vt:lpstr>
      <vt:lpstr>PowerPoint Presentation</vt:lpstr>
      <vt:lpstr>Why Sustain Process?</vt:lpstr>
      <vt:lpstr>How Do You Know Which Processes to Sustain?</vt:lpstr>
      <vt:lpstr>Case Example: Anytown Prevention Coalition</vt:lpstr>
      <vt:lpstr>PowerPoint Presentation</vt:lpstr>
      <vt:lpstr>PowerPoint Presentation</vt:lpstr>
      <vt:lpstr>Keys to Sustaining Effective Interventions </vt:lpstr>
      <vt:lpstr>Key: Ensuring Effectiveness</vt:lpstr>
      <vt:lpstr>Key: Build Community Support</vt:lpstr>
      <vt:lpstr>Key: Enhance Organizational Capacity</vt:lpstr>
      <vt:lpstr>Case Example: Anytown Prevention Coalition</vt:lpstr>
      <vt:lpstr>PowerPoint Presentation</vt:lpstr>
      <vt:lpstr>Why Is it Important to Sustain Outcomes?</vt:lpstr>
      <vt:lpstr>Examine Your Strategies</vt:lpstr>
      <vt:lpstr>Consider Evidence of Effectiveness</vt:lpstr>
      <vt:lpstr>Case Example: Anytown Prevention Coalition</vt:lpstr>
      <vt:lpstr>Sustainability and COVID-19</vt:lpstr>
      <vt:lpstr>PowerPoint Presentation</vt:lpstr>
      <vt:lpstr>Impact of COVID-19 on Prevention</vt:lpstr>
      <vt:lpstr>PowerPoint Presentation</vt:lpstr>
      <vt:lpstr>Impact of COVID-19 on Prevention Possible silver linings</vt:lpstr>
      <vt:lpstr>Sustainability Can Be…</vt:lpstr>
      <vt:lpstr>In Challenging Times Like These…</vt:lpstr>
      <vt:lpstr>Increasing Sustainability in Challenging Times</vt:lpstr>
      <vt:lpstr>Increasing Sustainability in Challenging Times</vt:lpstr>
      <vt:lpstr>Increasing Sustainability in Challenging Times</vt:lpstr>
      <vt:lpstr>Increasing Sustainability in Challenging Times</vt:lpstr>
      <vt:lpstr>Increasing Sustainability in Challenging Times</vt:lpstr>
      <vt:lpstr>Developing Partnerships to Advance Health Equity: Sample Action Steps</vt:lpstr>
      <vt:lpstr>PowerPoint Presentation</vt:lpstr>
      <vt:lpstr>Questions?</vt:lpstr>
      <vt:lpstr>Thank You! </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McCurdy-Kirlis, Clara</dc:creator>
  <cp:lastModifiedBy>Clare Neary</cp:lastModifiedBy>
  <cp:revision>135</cp:revision>
  <cp:lastPrinted>2021-01-26T02:52:46Z</cp:lastPrinted>
  <dcterms:created xsi:type="dcterms:W3CDTF">2020-10-30T18:50:53Z</dcterms:created>
  <dcterms:modified xsi:type="dcterms:W3CDTF">2021-04-09T17:29:36Z</dcterms:modified>
</cp:coreProperties>
</file>