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67"/>
  </p:notesMasterIdLst>
  <p:sldIdLst>
    <p:sldId id="458" r:id="rId2"/>
    <p:sldId id="858" r:id="rId3"/>
    <p:sldId id="880" r:id="rId4"/>
    <p:sldId id="881" r:id="rId5"/>
    <p:sldId id="882" r:id="rId6"/>
    <p:sldId id="883" r:id="rId7"/>
    <p:sldId id="884" r:id="rId8"/>
    <p:sldId id="885" r:id="rId9"/>
    <p:sldId id="886" r:id="rId10"/>
    <p:sldId id="887" r:id="rId11"/>
    <p:sldId id="393" r:id="rId12"/>
    <p:sldId id="394" r:id="rId13"/>
    <p:sldId id="890" r:id="rId14"/>
    <p:sldId id="861" r:id="rId15"/>
    <p:sldId id="494" r:id="rId16"/>
    <p:sldId id="411" r:id="rId17"/>
    <p:sldId id="480" r:id="rId18"/>
    <p:sldId id="405" r:id="rId19"/>
    <p:sldId id="425" r:id="rId20"/>
    <p:sldId id="863" r:id="rId21"/>
    <p:sldId id="864" r:id="rId22"/>
    <p:sldId id="413" r:id="rId23"/>
    <p:sldId id="898" r:id="rId24"/>
    <p:sldId id="421" r:id="rId25"/>
    <p:sldId id="422" r:id="rId26"/>
    <p:sldId id="432" r:id="rId27"/>
    <p:sldId id="899" r:id="rId28"/>
    <p:sldId id="865" r:id="rId29"/>
    <p:sldId id="408" r:id="rId30"/>
    <p:sldId id="426" r:id="rId31"/>
    <p:sldId id="308" r:id="rId32"/>
    <p:sldId id="414" r:id="rId33"/>
    <p:sldId id="410" r:id="rId34"/>
    <p:sldId id="419" r:id="rId35"/>
    <p:sldId id="431" r:id="rId36"/>
    <p:sldId id="409" r:id="rId37"/>
    <p:sldId id="433" r:id="rId38"/>
    <p:sldId id="309" r:id="rId39"/>
    <p:sldId id="428" r:id="rId40"/>
    <p:sldId id="453" r:id="rId41"/>
    <p:sldId id="401" r:id="rId42"/>
    <p:sldId id="866" r:id="rId43"/>
    <p:sldId id="867" r:id="rId44"/>
    <p:sldId id="402" r:id="rId45"/>
    <p:sldId id="868" r:id="rId46"/>
    <p:sldId id="404" r:id="rId47"/>
    <p:sldId id="871" r:id="rId48"/>
    <p:sldId id="439" r:id="rId49"/>
    <p:sldId id="869" r:id="rId50"/>
    <p:sldId id="894" r:id="rId51"/>
    <p:sldId id="437" r:id="rId52"/>
    <p:sldId id="870" r:id="rId53"/>
    <p:sldId id="873" r:id="rId54"/>
    <p:sldId id="872" r:id="rId55"/>
    <p:sldId id="442" r:id="rId56"/>
    <p:sldId id="441" r:id="rId57"/>
    <p:sldId id="893" r:id="rId58"/>
    <p:sldId id="445" r:id="rId59"/>
    <p:sldId id="448" r:id="rId60"/>
    <p:sldId id="874" r:id="rId61"/>
    <p:sldId id="875" r:id="rId62"/>
    <p:sldId id="896" r:id="rId63"/>
    <p:sldId id="462" r:id="rId64"/>
    <p:sldId id="889" r:id="rId65"/>
    <p:sldId id="778" r:id="rId66"/>
  </p:sldIdLst>
  <p:sldSz cx="12192000" cy="6858000"/>
  <p:notesSz cx="6858000" cy="9144000"/>
  <p:custDataLst>
    <p:tags r:id="rId6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 id="2" name="ALFREDO CERRATO LANZA" initials="ACL" lastIdx="28" clrIdx="1"/>
  <p:cmAuthor id="3" name="diana padilla" initials="dp"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7208"/>
    <a:srgbClr val="94A545"/>
    <a:srgbClr val="808000"/>
    <a:srgbClr val="A84908"/>
    <a:srgbClr val="CC3300"/>
    <a:srgbClr val="A42D08"/>
    <a:srgbClr val="626D2D"/>
    <a:srgbClr val="697608"/>
    <a:srgbClr val="4E5624"/>
    <a:srgbClr val="57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7607" autoAdjust="0"/>
    <p:restoredTop sz="81782" autoAdjust="0"/>
  </p:normalViewPr>
  <p:slideViewPr>
    <p:cSldViewPr snapToGrid="0">
      <p:cViewPr varScale="1">
        <p:scale>
          <a:sx n="78" d="100"/>
          <a:sy n="78" d="100"/>
        </p:scale>
        <p:origin x="654" y="13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11/23/21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dirty="0"/>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nSpc>
                <a:spcPct val="110000"/>
              </a:lnSpc>
              <a:buNone/>
            </a:pPr>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a:t>
            </a:fld>
            <a:endParaRPr lang="en-US" dirty="0"/>
          </a:p>
        </p:txBody>
      </p:sp>
    </p:spTree>
    <p:extLst>
      <p:ext uri="{BB962C8B-B14F-4D97-AF65-F5344CB8AC3E}">
        <p14:creationId xmlns:p14="http://schemas.microsoft.com/office/powerpoint/2010/main" val="3692400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10</a:t>
            </a:fld>
            <a:endParaRPr lang="en-US" dirty="0"/>
          </a:p>
        </p:txBody>
      </p:sp>
    </p:spTree>
    <p:extLst>
      <p:ext uri="{BB962C8B-B14F-4D97-AF65-F5344CB8AC3E}">
        <p14:creationId xmlns:p14="http://schemas.microsoft.com/office/powerpoint/2010/main" val="2755468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11</a:t>
            </a:fld>
            <a:endParaRPr lang="en-US" dirty="0"/>
          </a:p>
        </p:txBody>
      </p:sp>
    </p:spTree>
    <p:extLst>
      <p:ext uri="{BB962C8B-B14F-4D97-AF65-F5344CB8AC3E}">
        <p14:creationId xmlns:p14="http://schemas.microsoft.com/office/powerpoint/2010/main" val="342465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12</a:t>
            </a:fld>
            <a:endParaRPr lang="en-US" dirty="0"/>
          </a:p>
        </p:txBody>
      </p:sp>
    </p:spTree>
    <p:extLst>
      <p:ext uri="{BB962C8B-B14F-4D97-AF65-F5344CB8AC3E}">
        <p14:creationId xmlns:p14="http://schemas.microsoft.com/office/powerpoint/2010/main" val="2607432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i="0" dirty="0">
                <a:solidFill>
                  <a:srgbClr val="202122"/>
                </a:solidFill>
                <a:effectLst/>
                <a:latin typeface="Candara" panose="020E0502030303020204" pitchFamily="34" charset="0"/>
              </a:rPr>
              <a:t>National Hispanic Heritage Month</a:t>
            </a:r>
            <a:r>
              <a:rPr lang="en-US" sz="1100" b="0" i="0" dirty="0">
                <a:effectLst/>
                <a:latin typeface="Candara" panose="020E0502030303020204" pitchFamily="34" charset="0"/>
              </a:rPr>
              <a:t> (</a:t>
            </a:r>
            <a:r>
              <a:rPr lang="en-US" sz="1100" dirty="0">
                <a:latin typeface="Candara" panose="020E0502030303020204" pitchFamily="34" charset="0"/>
              </a:rPr>
              <a:t>Spanish</a:t>
            </a:r>
            <a:r>
              <a:rPr lang="en-US" sz="1100" b="0" i="0" dirty="0">
                <a:effectLst/>
                <a:latin typeface="Candara" panose="020E0502030303020204" pitchFamily="34" charset="0"/>
              </a:rPr>
              <a:t>: </a:t>
            </a:r>
            <a:r>
              <a:rPr lang="en-US" sz="1100" b="0" i="1" dirty="0" err="1">
                <a:effectLst/>
                <a:latin typeface="Candara" panose="020E0502030303020204" pitchFamily="34" charset="0"/>
              </a:rPr>
              <a:t>Mes</a:t>
            </a:r>
            <a:r>
              <a:rPr lang="en-US" sz="1100" b="0" i="1" dirty="0">
                <a:effectLst/>
                <a:latin typeface="Candara" panose="020E0502030303020204" pitchFamily="34" charset="0"/>
              </a:rPr>
              <a:t> Nacional de la </a:t>
            </a:r>
            <a:r>
              <a:rPr lang="en-US" sz="1100" b="0" i="1" dirty="0" err="1">
                <a:effectLst/>
                <a:latin typeface="Candara" panose="020E0502030303020204" pitchFamily="34" charset="0"/>
              </a:rPr>
              <a:t>Herencia</a:t>
            </a:r>
            <a:r>
              <a:rPr lang="en-US" sz="1100" b="0" i="1" dirty="0">
                <a:effectLst/>
                <a:latin typeface="Candara" panose="020E0502030303020204" pitchFamily="34" charset="0"/>
              </a:rPr>
              <a:t> </a:t>
            </a:r>
            <a:r>
              <a:rPr lang="en-US" sz="1100" b="0" i="1" dirty="0" err="1">
                <a:effectLst/>
                <a:latin typeface="Candara" panose="020E0502030303020204" pitchFamily="34" charset="0"/>
              </a:rPr>
              <a:t>Hispana</a:t>
            </a:r>
            <a:r>
              <a:rPr lang="en-US" sz="1100" b="0" i="0" dirty="0">
                <a:effectLst/>
                <a:latin typeface="Candara" panose="020E0502030303020204" pitchFamily="34" charset="0"/>
              </a:rPr>
              <a:t>) is a period from September 15 to October 15 in the </a:t>
            </a:r>
            <a:r>
              <a:rPr lang="en-US" sz="1100" dirty="0">
                <a:latin typeface="Candara" panose="020E0502030303020204" pitchFamily="34" charset="0"/>
              </a:rPr>
              <a:t>United States</a:t>
            </a:r>
            <a:r>
              <a:rPr lang="en-US" sz="1100" b="0" i="0" dirty="0">
                <a:effectLst/>
                <a:latin typeface="Candara" panose="020E0502030303020204" pitchFamily="34" charset="0"/>
              </a:rPr>
              <a:t> for recognizing the contributions and influence of </a:t>
            </a:r>
            <a:r>
              <a:rPr lang="en-US" sz="1100" dirty="0">
                <a:latin typeface="Candara" panose="020E0502030303020204" pitchFamily="34" charset="0"/>
              </a:rPr>
              <a:t>Hispanic Americans</a:t>
            </a:r>
            <a:r>
              <a:rPr lang="en-US" sz="1100" b="0" i="0" dirty="0">
                <a:effectLst/>
                <a:latin typeface="Candara" panose="020E0502030303020204" pitchFamily="34" charset="0"/>
              </a:rPr>
              <a:t> to the history, culture, and achievements of the United </a:t>
            </a:r>
            <a:r>
              <a:rPr lang="en-US" sz="1100" b="0" i="0">
                <a:effectLst/>
                <a:latin typeface="Candara" panose="020E0502030303020204" pitchFamily="34" charset="0"/>
              </a:rPr>
              <a:t>States</a:t>
            </a:r>
            <a:r>
              <a:rPr lang="en-US" sz="1100" baseline="30000">
                <a:latin typeface="Candara" panose="020E0502030303020204" pitchFamily="34" charset="0"/>
              </a:rPr>
              <a:t>].</a:t>
            </a:r>
            <a:endParaRPr lang="en-US" sz="1100" dirty="0">
              <a:latin typeface="Candara" panose="020E0502030303020204" pitchFamily="34" charset="0"/>
            </a:endParaRPr>
          </a:p>
        </p:txBody>
      </p:sp>
      <p:sp>
        <p:nvSpPr>
          <p:cNvPr id="4" name="Slide Number Placeholder 3"/>
          <p:cNvSpPr>
            <a:spLocks noGrp="1"/>
          </p:cNvSpPr>
          <p:nvPr>
            <p:ph type="sldNum" sz="quarter" idx="5"/>
          </p:nvPr>
        </p:nvSpPr>
        <p:spPr/>
        <p:txBody>
          <a:bodyPr/>
          <a:lstStyle/>
          <a:p>
            <a:fld id="{75407F5E-1248-0D41-AA81-B50EA45314DF}" type="slidenum">
              <a:rPr lang="en-US" smtClean="0"/>
              <a:t>13</a:t>
            </a:fld>
            <a:endParaRPr lang="en-US" dirty="0"/>
          </a:p>
        </p:txBody>
      </p:sp>
    </p:spTree>
    <p:extLst>
      <p:ext uri="{BB962C8B-B14F-4D97-AF65-F5344CB8AC3E}">
        <p14:creationId xmlns:p14="http://schemas.microsoft.com/office/powerpoint/2010/main" val="1851516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14</a:t>
            </a:fld>
            <a:endParaRPr lang="en-US" dirty="0"/>
          </a:p>
        </p:txBody>
      </p:sp>
    </p:spTree>
    <p:extLst>
      <p:ext uri="{BB962C8B-B14F-4D97-AF65-F5344CB8AC3E}">
        <p14:creationId xmlns:p14="http://schemas.microsoft.com/office/powerpoint/2010/main" val="4148890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15</a:t>
            </a:fld>
            <a:endParaRPr lang="en-US" dirty="0"/>
          </a:p>
        </p:txBody>
      </p:sp>
    </p:spTree>
    <p:extLst>
      <p:ext uri="{BB962C8B-B14F-4D97-AF65-F5344CB8AC3E}">
        <p14:creationId xmlns:p14="http://schemas.microsoft.com/office/powerpoint/2010/main" val="3404465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16</a:t>
            </a:fld>
            <a:endParaRPr lang="en-US" dirty="0"/>
          </a:p>
        </p:txBody>
      </p:sp>
    </p:spTree>
    <p:extLst>
      <p:ext uri="{BB962C8B-B14F-4D97-AF65-F5344CB8AC3E}">
        <p14:creationId xmlns:p14="http://schemas.microsoft.com/office/powerpoint/2010/main" val="843880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600"/>
              </a:spcBef>
              <a:spcAft>
                <a:spcPts val="600"/>
              </a:spcAft>
              <a:buSzPct val="80000"/>
              <a:buFont typeface="Arial" panose="020B0604020202020204" pitchFamily="34" charset="0"/>
              <a:buChar char="•"/>
            </a:pPr>
            <a:endParaRPr lang="en-US" sz="1100" dirty="0"/>
          </a:p>
        </p:txBody>
      </p:sp>
      <p:sp>
        <p:nvSpPr>
          <p:cNvPr id="4" name="Slide Number Placeholder 3"/>
          <p:cNvSpPr>
            <a:spLocks noGrp="1"/>
          </p:cNvSpPr>
          <p:nvPr>
            <p:ph type="sldNum" sz="quarter" idx="10"/>
          </p:nvPr>
        </p:nvSpPr>
        <p:spPr/>
        <p:txBody>
          <a:bodyPr/>
          <a:lstStyle/>
          <a:p>
            <a:fld id="{75407F5E-1248-0D41-AA81-B50EA45314DF}" type="slidenum">
              <a:rPr lang="en-US" smtClean="0"/>
              <a:t>17</a:t>
            </a:fld>
            <a:endParaRPr lang="en-US" dirty="0"/>
          </a:p>
        </p:txBody>
      </p:sp>
    </p:spTree>
    <p:extLst>
      <p:ext uri="{BB962C8B-B14F-4D97-AF65-F5344CB8AC3E}">
        <p14:creationId xmlns:p14="http://schemas.microsoft.com/office/powerpoint/2010/main" val="2129628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407F5E-1248-0D41-AA81-B50EA45314DF}" type="slidenum">
              <a:rPr lang="en-US" smtClean="0"/>
              <a:t>18</a:t>
            </a:fld>
            <a:endParaRPr lang="en-US" dirty="0"/>
          </a:p>
        </p:txBody>
      </p:sp>
    </p:spTree>
    <p:extLst>
      <p:ext uri="{BB962C8B-B14F-4D97-AF65-F5344CB8AC3E}">
        <p14:creationId xmlns:p14="http://schemas.microsoft.com/office/powerpoint/2010/main" val="2146173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19</a:t>
            </a:fld>
            <a:endParaRPr lang="en-US" dirty="0"/>
          </a:p>
        </p:txBody>
      </p:sp>
    </p:spTree>
    <p:extLst>
      <p:ext uri="{BB962C8B-B14F-4D97-AF65-F5344CB8AC3E}">
        <p14:creationId xmlns:p14="http://schemas.microsoft.com/office/powerpoint/2010/main" val="2350054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a:t>
            </a:fld>
            <a:endParaRPr lang="en-US" dirty="0"/>
          </a:p>
        </p:txBody>
      </p:sp>
    </p:spTree>
    <p:extLst>
      <p:ext uri="{BB962C8B-B14F-4D97-AF65-F5344CB8AC3E}">
        <p14:creationId xmlns:p14="http://schemas.microsoft.com/office/powerpoint/2010/main" val="3820073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20</a:t>
            </a:fld>
            <a:endParaRPr lang="en-US" dirty="0"/>
          </a:p>
        </p:txBody>
      </p:sp>
    </p:spTree>
    <p:extLst>
      <p:ext uri="{BB962C8B-B14F-4D97-AF65-F5344CB8AC3E}">
        <p14:creationId xmlns:p14="http://schemas.microsoft.com/office/powerpoint/2010/main" val="121308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21</a:t>
            </a:fld>
            <a:endParaRPr lang="en-US" dirty="0"/>
          </a:p>
        </p:txBody>
      </p:sp>
    </p:spTree>
    <p:extLst>
      <p:ext uri="{BB962C8B-B14F-4D97-AF65-F5344CB8AC3E}">
        <p14:creationId xmlns:p14="http://schemas.microsoft.com/office/powerpoint/2010/main" val="280287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22</a:t>
            </a:fld>
            <a:endParaRPr lang="en-US" dirty="0"/>
          </a:p>
        </p:txBody>
      </p:sp>
    </p:spTree>
    <p:extLst>
      <p:ext uri="{BB962C8B-B14F-4D97-AF65-F5344CB8AC3E}">
        <p14:creationId xmlns:p14="http://schemas.microsoft.com/office/powerpoint/2010/main" val="1732720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23</a:t>
            </a:fld>
            <a:endParaRPr lang="en-US" dirty="0"/>
          </a:p>
        </p:txBody>
      </p:sp>
    </p:spTree>
    <p:extLst>
      <p:ext uri="{BB962C8B-B14F-4D97-AF65-F5344CB8AC3E}">
        <p14:creationId xmlns:p14="http://schemas.microsoft.com/office/powerpoint/2010/main" val="2447838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24</a:t>
            </a:fld>
            <a:endParaRPr lang="en-US" dirty="0"/>
          </a:p>
        </p:txBody>
      </p:sp>
    </p:spTree>
    <p:extLst>
      <p:ext uri="{BB962C8B-B14F-4D97-AF65-F5344CB8AC3E}">
        <p14:creationId xmlns:p14="http://schemas.microsoft.com/office/powerpoint/2010/main" val="2509862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25</a:t>
            </a:fld>
            <a:endParaRPr lang="en-US" dirty="0"/>
          </a:p>
        </p:txBody>
      </p:sp>
    </p:spTree>
    <p:extLst>
      <p:ext uri="{BB962C8B-B14F-4D97-AF65-F5344CB8AC3E}">
        <p14:creationId xmlns:p14="http://schemas.microsoft.com/office/powerpoint/2010/main" val="2166086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26</a:t>
            </a:fld>
            <a:endParaRPr lang="en-US" dirty="0"/>
          </a:p>
        </p:txBody>
      </p:sp>
    </p:spTree>
    <p:extLst>
      <p:ext uri="{BB962C8B-B14F-4D97-AF65-F5344CB8AC3E}">
        <p14:creationId xmlns:p14="http://schemas.microsoft.com/office/powerpoint/2010/main" val="1588398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27</a:t>
            </a:fld>
            <a:endParaRPr lang="en-US" dirty="0"/>
          </a:p>
        </p:txBody>
      </p:sp>
    </p:spTree>
    <p:extLst>
      <p:ext uri="{BB962C8B-B14F-4D97-AF65-F5344CB8AC3E}">
        <p14:creationId xmlns:p14="http://schemas.microsoft.com/office/powerpoint/2010/main" val="1411529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28</a:t>
            </a:fld>
            <a:endParaRPr lang="en-US" dirty="0"/>
          </a:p>
        </p:txBody>
      </p:sp>
    </p:spTree>
    <p:extLst>
      <p:ext uri="{BB962C8B-B14F-4D97-AF65-F5344CB8AC3E}">
        <p14:creationId xmlns:p14="http://schemas.microsoft.com/office/powerpoint/2010/main" val="2576919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29</a:t>
            </a:fld>
            <a:endParaRPr lang="en-US" dirty="0"/>
          </a:p>
        </p:txBody>
      </p:sp>
    </p:spTree>
    <p:extLst>
      <p:ext uri="{BB962C8B-B14F-4D97-AF65-F5344CB8AC3E}">
        <p14:creationId xmlns:p14="http://schemas.microsoft.com/office/powerpoint/2010/main" val="266882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3</a:t>
            </a:fld>
            <a:endParaRPr lang="en-US" dirty="0"/>
          </a:p>
        </p:txBody>
      </p:sp>
    </p:spTree>
    <p:extLst>
      <p:ext uri="{BB962C8B-B14F-4D97-AF65-F5344CB8AC3E}">
        <p14:creationId xmlns:p14="http://schemas.microsoft.com/office/powerpoint/2010/main" val="5290024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30</a:t>
            </a:fld>
            <a:endParaRPr lang="en-US" dirty="0"/>
          </a:p>
        </p:txBody>
      </p:sp>
    </p:spTree>
    <p:extLst>
      <p:ext uri="{BB962C8B-B14F-4D97-AF65-F5344CB8AC3E}">
        <p14:creationId xmlns:p14="http://schemas.microsoft.com/office/powerpoint/2010/main" val="29438201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31</a:t>
            </a:fld>
            <a:endParaRPr lang="en-US" dirty="0"/>
          </a:p>
        </p:txBody>
      </p:sp>
    </p:spTree>
    <p:extLst>
      <p:ext uri="{BB962C8B-B14F-4D97-AF65-F5344CB8AC3E}">
        <p14:creationId xmlns:p14="http://schemas.microsoft.com/office/powerpoint/2010/main" val="1626980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32</a:t>
            </a:fld>
            <a:endParaRPr lang="en-US" dirty="0"/>
          </a:p>
        </p:txBody>
      </p:sp>
    </p:spTree>
    <p:extLst>
      <p:ext uri="{BB962C8B-B14F-4D97-AF65-F5344CB8AC3E}">
        <p14:creationId xmlns:p14="http://schemas.microsoft.com/office/powerpoint/2010/main" val="14456258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407F5E-1248-0D41-AA81-B50EA45314DF}" type="slidenum">
              <a:rPr lang="en-US" smtClean="0"/>
              <a:t>33</a:t>
            </a:fld>
            <a:endParaRPr lang="en-US" dirty="0"/>
          </a:p>
        </p:txBody>
      </p:sp>
    </p:spTree>
    <p:extLst>
      <p:ext uri="{BB962C8B-B14F-4D97-AF65-F5344CB8AC3E}">
        <p14:creationId xmlns:p14="http://schemas.microsoft.com/office/powerpoint/2010/main" val="37745194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34</a:t>
            </a:fld>
            <a:endParaRPr lang="en-US" dirty="0"/>
          </a:p>
        </p:txBody>
      </p:sp>
    </p:spTree>
    <p:extLst>
      <p:ext uri="{BB962C8B-B14F-4D97-AF65-F5344CB8AC3E}">
        <p14:creationId xmlns:p14="http://schemas.microsoft.com/office/powerpoint/2010/main" val="24933517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35</a:t>
            </a:fld>
            <a:endParaRPr lang="en-US" dirty="0"/>
          </a:p>
        </p:txBody>
      </p:sp>
    </p:spTree>
    <p:extLst>
      <p:ext uri="{BB962C8B-B14F-4D97-AF65-F5344CB8AC3E}">
        <p14:creationId xmlns:p14="http://schemas.microsoft.com/office/powerpoint/2010/main" val="3014963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36</a:t>
            </a:fld>
            <a:endParaRPr lang="en-US" dirty="0"/>
          </a:p>
        </p:txBody>
      </p:sp>
    </p:spTree>
    <p:extLst>
      <p:ext uri="{BB962C8B-B14F-4D97-AF65-F5344CB8AC3E}">
        <p14:creationId xmlns:p14="http://schemas.microsoft.com/office/powerpoint/2010/main" val="37649938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37</a:t>
            </a:fld>
            <a:endParaRPr lang="en-US" dirty="0"/>
          </a:p>
        </p:txBody>
      </p:sp>
    </p:spTree>
    <p:extLst>
      <p:ext uri="{BB962C8B-B14F-4D97-AF65-F5344CB8AC3E}">
        <p14:creationId xmlns:p14="http://schemas.microsoft.com/office/powerpoint/2010/main" val="17065459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38</a:t>
            </a:fld>
            <a:endParaRPr lang="en-US" dirty="0"/>
          </a:p>
        </p:txBody>
      </p:sp>
    </p:spTree>
    <p:extLst>
      <p:ext uri="{BB962C8B-B14F-4D97-AF65-F5344CB8AC3E}">
        <p14:creationId xmlns:p14="http://schemas.microsoft.com/office/powerpoint/2010/main" val="16295938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39</a:t>
            </a:fld>
            <a:endParaRPr lang="en-US" dirty="0"/>
          </a:p>
        </p:txBody>
      </p:sp>
    </p:spTree>
    <p:extLst>
      <p:ext uri="{BB962C8B-B14F-4D97-AF65-F5344CB8AC3E}">
        <p14:creationId xmlns:p14="http://schemas.microsoft.com/office/powerpoint/2010/main" val="3812117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4</a:t>
            </a:fld>
            <a:endParaRPr lang="en-US" dirty="0"/>
          </a:p>
        </p:txBody>
      </p:sp>
    </p:spTree>
    <p:extLst>
      <p:ext uri="{BB962C8B-B14F-4D97-AF65-F5344CB8AC3E}">
        <p14:creationId xmlns:p14="http://schemas.microsoft.com/office/powerpoint/2010/main" val="37528205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40</a:t>
            </a:fld>
            <a:endParaRPr lang="en-US" dirty="0"/>
          </a:p>
        </p:txBody>
      </p:sp>
    </p:spTree>
    <p:extLst>
      <p:ext uri="{BB962C8B-B14F-4D97-AF65-F5344CB8AC3E}">
        <p14:creationId xmlns:p14="http://schemas.microsoft.com/office/powerpoint/2010/main" val="15898194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41</a:t>
            </a:fld>
            <a:endParaRPr lang="en-US" dirty="0"/>
          </a:p>
        </p:txBody>
      </p:sp>
    </p:spTree>
    <p:extLst>
      <p:ext uri="{BB962C8B-B14F-4D97-AF65-F5344CB8AC3E}">
        <p14:creationId xmlns:p14="http://schemas.microsoft.com/office/powerpoint/2010/main" val="26939652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42</a:t>
            </a:fld>
            <a:endParaRPr lang="en-US" dirty="0"/>
          </a:p>
        </p:txBody>
      </p:sp>
    </p:spTree>
    <p:extLst>
      <p:ext uri="{BB962C8B-B14F-4D97-AF65-F5344CB8AC3E}">
        <p14:creationId xmlns:p14="http://schemas.microsoft.com/office/powerpoint/2010/main" val="41491626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43</a:t>
            </a:fld>
            <a:endParaRPr lang="en-US" dirty="0"/>
          </a:p>
        </p:txBody>
      </p:sp>
    </p:spTree>
    <p:extLst>
      <p:ext uri="{BB962C8B-B14F-4D97-AF65-F5344CB8AC3E}">
        <p14:creationId xmlns:p14="http://schemas.microsoft.com/office/powerpoint/2010/main" val="20001073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44</a:t>
            </a:fld>
            <a:endParaRPr lang="en-US" dirty="0"/>
          </a:p>
        </p:txBody>
      </p:sp>
    </p:spTree>
    <p:extLst>
      <p:ext uri="{BB962C8B-B14F-4D97-AF65-F5344CB8AC3E}">
        <p14:creationId xmlns:p14="http://schemas.microsoft.com/office/powerpoint/2010/main" val="23271148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45</a:t>
            </a:fld>
            <a:endParaRPr lang="en-US" dirty="0"/>
          </a:p>
        </p:txBody>
      </p:sp>
    </p:spTree>
    <p:extLst>
      <p:ext uri="{BB962C8B-B14F-4D97-AF65-F5344CB8AC3E}">
        <p14:creationId xmlns:p14="http://schemas.microsoft.com/office/powerpoint/2010/main" val="10467915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46</a:t>
            </a:fld>
            <a:endParaRPr lang="en-US" dirty="0"/>
          </a:p>
        </p:txBody>
      </p:sp>
    </p:spTree>
    <p:extLst>
      <p:ext uri="{BB962C8B-B14F-4D97-AF65-F5344CB8AC3E}">
        <p14:creationId xmlns:p14="http://schemas.microsoft.com/office/powerpoint/2010/main" val="8507441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47</a:t>
            </a:fld>
            <a:endParaRPr lang="en-US" dirty="0"/>
          </a:p>
        </p:txBody>
      </p:sp>
    </p:spTree>
    <p:extLst>
      <p:ext uri="{BB962C8B-B14F-4D97-AF65-F5344CB8AC3E}">
        <p14:creationId xmlns:p14="http://schemas.microsoft.com/office/powerpoint/2010/main" val="42428836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48</a:t>
            </a:fld>
            <a:endParaRPr lang="en-US" dirty="0"/>
          </a:p>
        </p:txBody>
      </p:sp>
    </p:spTree>
    <p:extLst>
      <p:ext uri="{BB962C8B-B14F-4D97-AF65-F5344CB8AC3E}">
        <p14:creationId xmlns:p14="http://schemas.microsoft.com/office/powerpoint/2010/main" val="29723261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49</a:t>
            </a:fld>
            <a:endParaRPr lang="en-US" dirty="0"/>
          </a:p>
        </p:txBody>
      </p:sp>
    </p:spTree>
    <p:extLst>
      <p:ext uri="{BB962C8B-B14F-4D97-AF65-F5344CB8AC3E}">
        <p14:creationId xmlns:p14="http://schemas.microsoft.com/office/powerpoint/2010/main" val="65659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5</a:t>
            </a:fld>
            <a:endParaRPr lang="en-US" dirty="0"/>
          </a:p>
        </p:txBody>
      </p:sp>
    </p:spTree>
    <p:extLst>
      <p:ext uri="{BB962C8B-B14F-4D97-AF65-F5344CB8AC3E}">
        <p14:creationId xmlns:p14="http://schemas.microsoft.com/office/powerpoint/2010/main" val="31148729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50</a:t>
            </a:fld>
            <a:endParaRPr lang="en-US" dirty="0"/>
          </a:p>
        </p:txBody>
      </p:sp>
    </p:spTree>
    <p:extLst>
      <p:ext uri="{BB962C8B-B14F-4D97-AF65-F5344CB8AC3E}">
        <p14:creationId xmlns:p14="http://schemas.microsoft.com/office/powerpoint/2010/main" val="42700988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51</a:t>
            </a:fld>
            <a:endParaRPr lang="en-US" dirty="0"/>
          </a:p>
        </p:txBody>
      </p:sp>
    </p:spTree>
    <p:extLst>
      <p:ext uri="{BB962C8B-B14F-4D97-AF65-F5344CB8AC3E}">
        <p14:creationId xmlns:p14="http://schemas.microsoft.com/office/powerpoint/2010/main" val="12198525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52</a:t>
            </a:fld>
            <a:endParaRPr lang="en-US" dirty="0"/>
          </a:p>
        </p:txBody>
      </p:sp>
    </p:spTree>
    <p:extLst>
      <p:ext uri="{BB962C8B-B14F-4D97-AF65-F5344CB8AC3E}">
        <p14:creationId xmlns:p14="http://schemas.microsoft.com/office/powerpoint/2010/main" val="28136019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53</a:t>
            </a:fld>
            <a:endParaRPr lang="en-US" dirty="0"/>
          </a:p>
        </p:txBody>
      </p:sp>
    </p:spTree>
    <p:extLst>
      <p:ext uri="{BB962C8B-B14F-4D97-AF65-F5344CB8AC3E}">
        <p14:creationId xmlns:p14="http://schemas.microsoft.com/office/powerpoint/2010/main" val="5878756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54</a:t>
            </a:fld>
            <a:endParaRPr lang="en-US" dirty="0"/>
          </a:p>
        </p:txBody>
      </p:sp>
    </p:spTree>
    <p:extLst>
      <p:ext uri="{BB962C8B-B14F-4D97-AF65-F5344CB8AC3E}">
        <p14:creationId xmlns:p14="http://schemas.microsoft.com/office/powerpoint/2010/main" val="4402932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55</a:t>
            </a:fld>
            <a:endParaRPr lang="en-US" dirty="0"/>
          </a:p>
        </p:txBody>
      </p:sp>
    </p:spTree>
    <p:extLst>
      <p:ext uri="{BB962C8B-B14F-4D97-AF65-F5344CB8AC3E}">
        <p14:creationId xmlns:p14="http://schemas.microsoft.com/office/powerpoint/2010/main" val="18948324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56</a:t>
            </a:fld>
            <a:endParaRPr lang="en-US" dirty="0"/>
          </a:p>
        </p:txBody>
      </p:sp>
    </p:spTree>
    <p:extLst>
      <p:ext uri="{BB962C8B-B14F-4D97-AF65-F5344CB8AC3E}">
        <p14:creationId xmlns:p14="http://schemas.microsoft.com/office/powerpoint/2010/main" val="37082664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57</a:t>
            </a:fld>
            <a:endParaRPr lang="en-US" dirty="0"/>
          </a:p>
        </p:txBody>
      </p:sp>
    </p:spTree>
    <p:extLst>
      <p:ext uri="{BB962C8B-B14F-4D97-AF65-F5344CB8AC3E}">
        <p14:creationId xmlns:p14="http://schemas.microsoft.com/office/powerpoint/2010/main" val="21549438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58</a:t>
            </a:fld>
            <a:endParaRPr lang="en-US" dirty="0"/>
          </a:p>
        </p:txBody>
      </p:sp>
    </p:spTree>
    <p:extLst>
      <p:ext uri="{BB962C8B-B14F-4D97-AF65-F5344CB8AC3E}">
        <p14:creationId xmlns:p14="http://schemas.microsoft.com/office/powerpoint/2010/main" val="37227445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59</a:t>
            </a:fld>
            <a:endParaRPr lang="en-US" dirty="0"/>
          </a:p>
        </p:txBody>
      </p:sp>
    </p:spTree>
    <p:extLst>
      <p:ext uri="{BB962C8B-B14F-4D97-AF65-F5344CB8AC3E}">
        <p14:creationId xmlns:p14="http://schemas.microsoft.com/office/powerpoint/2010/main" val="328737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6</a:t>
            </a:fld>
            <a:endParaRPr lang="en-US" dirty="0"/>
          </a:p>
        </p:txBody>
      </p:sp>
    </p:spTree>
    <p:extLst>
      <p:ext uri="{BB962C8B-B14F-4D97-AF65-F5344CB8AC3E}">
        <p14:creationId xmlns:p14="http://schemas.microsoft.com/office/powerpoint/2010/main" val="18106117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60</a:t>
            </a:fld>
            <a:endParaRPr lang="en-US" dirty="0"/>
          </a:p>
        </p:txBody>
      </p:sp>
    </p:spTree>
    <p:extLst>
      <p:ext uri="{BB962C8B-B14F-4D97-AF65-F5344CB8AC3E}">
        <p14:creationId xmlns:p14="http://schemas.microsoft.com/office/powerpoint/2010/main" val="7866052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61</a:t>
            </a:fld>
            <a:endParaRPr lang="en-US" dirty="0"/>
          </a:p>
        </p:txBody>
      </p:sp>
    </p:spTree>
    <p:extLst>
      <p:ext uri="{BB962C8B-B14F-4D97-AF65-F5344CB8AC3E}">
        <p14:creationId xmlns:p14="http://schemas.microsoft.com/office/powerpoint/2010/main" val="27267286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dirty="0">
                <a:effectLst/>
                <a:latin typeface="Candara" panose="020E0502030303020204" pitchFamily="34" charset="0"/>
                <a:cs typeface="Arial" panose="020B0604020202020204" pitchFamily="34" charset="0"/>
              </a:rPr>
              <a:t>Every June 23d, Puerto Ricans celebrate la </a:t>
            </a:r>
            <a:r>
              <a:rPr lang="en-US" sz="1100" b="0" i="0" dirty="0" err="1">
                <a:effectLst/>
                <a:latin typeface="Candara" panose="020E0502030303020204" pitchFamily="34" charset="0"/>
                <a:cs typeface="Arial" panose="020B0604020202020204" pitchFamily="34" charset="0"/>
              </a:rPr>
              <a:t>Noche</a:t>
            </a:r>
            <a:r>
              <a:rPr lang="en-US" sz="1100" b="0" i="0" dirty="0">
                <a:effectLst/>
                <a:latin typeface="Candara" panose="020E0502030303020204" pitchFamily="34" charset="0"/>
                <a:cs typeface="Arial" panose="020B0604020202020204" pitchFamily="34" charset="0"/>
              </a:rPr>
              <a:t> de San Juan  an eve of a feast for Saint John, the Baptist's birth. Unlike other festivities around the world, in Puerto Rico, this celebration -which occurs two days before the summer solstice- marks a holiday spent at the beach. </a:t>
            </a:r>
          </a:p>
          <a:p>
            <a:endParaRPr lang="en-US" sz="1100" dirty="0">
              <a:latin typeface="Candara" panose="020E0502030303020204" pitchFamily="34" charset="0"/>
              <a:cs typeface="Arial" panose="020B0604020202020204" pitchFamily="34" charset="0"/>
            </a:endParaRPr>
          </a:p>
          <a:p>
            <a:r>
              <a:rPr lang="en-US" sz="1100" b="0" i="0" dirty="0">
                <a:effectLst/>
                <a:latin typeface="Candara" panose="020E0502030303020204" pitchFamily="34" charset="0"/>
                <a:cs typeface="Arial" panose="020B0604020202020204" pitchFamily="34" charset="0"/>
              </a:rPr>
              <a:t>The tradition goes that at the stroke of midnight, people take at least three backward plunges </a:t>
            </a:r>
            <a:r>
              <a:rPr lang="en-US" sz="1100" b="0" i="0" dirty="0" err="1">
                <a:effectLst/>
                <a:latin typeface="Candara" panose="020E0502030303020204" pitchFamily="34" charset="0"/>
                <a:cs typeface="Arial" panose="020B0604020202020204" pitchFamily="34" charset="0"/>
              </a:rPr>
              <a:t>hough</a:t>
            </a:r>
            <a:r>
              <a:rPr lang="en-US" sz="1100" b="0" i="0" dirty="0">
                <a:effectLst/>
                <a:latin typeface="Candara" panose="020E0502030303020204" pitchFamily="34" charset="0"/>
                <a:cs typeface="Arial" panose="020B0604020202020204" pitchFamily="34" charset="0"/>
              </a:rPr>
              <a:t> some do seven or 12 dives, to rid life of all negativity.</a:t>
            </a:r>
            <a:endParaRPr lang="en-US" sz="1100" dirty="0">
              <a:latin typeface="Candara" panose="020E0502030303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5407F5E-1248-0D41-AA81-B50EA45314DF}" type="slidenum">
              <a:rPr lang="en-US" smtClean="0"/>
              <a:t>62</a:t>
            </a:fld>
            <a:endParaRPr lang="en-US" dirty="0"/>
          </a:p>
        </p:txBody>
      </p:sp>
    </p:spTree>
    <p:extLst>
      <p:ext uri="{BB962C8B-B14F-4D97-AF65-F5344CB8AC3E}">
        <p14:creationId xmlns:p14="http://schemas.microsoft.com/office/powerpoint/2010/main" val="6425109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63</a:t>
            </a:fld>
            <a:endParaRPr lang="en-US" dirty="0"/>
          </a:p>
        </p:txBody>
      </p:sp>
      <p:sp>
        <p:nvSpPr>
          <p:cNvPr id="5" name="Notes Placeholder 2"/>
          <p:cNvSpPr txBox="1">
            <a:spLocks/>
          </p:cNvSpPr>
          <p:nvPr/>
        </p:nvSpPr>
        <p:spPr>
          <a:xfrm>
            <a:off x="685800" y="4552950"/>
            <a:ext cx="5638800" cy="360045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9385376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64</a:t>
            </a:fld>
            <a:endParaRPr lang="en-US" dirty="0"/>
          </a:p>
        </p:txBody>
      </p:sp>
    </p:spTree>
    <p:extLst>
      <p:ext uri="{BB962C8B-B14F-4D97-AF65-F5344CB8AC3E}">
        <p14:creationId xmlns:p14="http://schemas.microsoft.com/office/powerpoint/2010/main" val="10058130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65</a:t>
            </a:fld>
            <a:endParaRPr lang="en-US" dirty="0"/>
          </a:p>
        </p:txBody>
      </p:sp>
    </p:spTree>
    <p:extLst>
      <p:ext uri="{BB962C8B-B14F-4D97-AF65-F5344CB8AC3E}">
        <p14:creationId xmlns:p14="http://schemas.microsoft.com/office/powerpoint/2010/main" val="1879364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7</a:t>
            </a:fld>
            <a:endParaRPr lang="en-US" dirty="0"/>
          </a:p>
        </p:txBody>
      </p:sp>
    </p:spTree>
    <p:extLst>
      <p:ext uri="{BB962C8B-B14F-4D97-AF65-F5344CB8AC3E}">
        <p14:creationId xmlns:p14="http://schemas.microsoft.com/office/powerpoint/2010/main" val="3095214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8</a:t>
            </a:fld>
            <a:endParaRPr lang="en-US" dirty="0"/>
          </a:p>
        </p:txBody>
      </p:sp>
    </p:spTree>
    <p:extLst>
      <p:ext uri="{BB962C8B-B14F-4D97-AF65-F5344CB8AC3E}">
        <p14:creationId xmlns:p14="http://schemas.microsoft.com/office/powerpoint/2010/main" val="1138931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9</a:t>
            </a:fld>
            <a:endParaRPr lang="en-US" dirty="0"/>
          </a:p>
        </p:txBody>
      </p:sp>
    </p:spTree>
    <p:extLst>
      <p:ext uri="{BB962C8B-B14F-4D97-AF65-F5344CB8AC3E}">
        <p14:creationId xmlns:p14="http://schemas.microsoft.com/office/powerpoint/2010/main" val="421476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4"/>
          <p:cNvSpPr>
            <a:spLocks noGrp="1"/>
          </p:cNvSpPr>
          <p:nvPr>
            <p:ph type="pic" sz="quarter" idx="10" hasCustomPrompt="1"/>
          </p:nvPr>
        </p:nvSpPr>
        <p:spPr>
          <a:xfrm>
            <a:off x="2148418" y="1"/>
            <a:ext cx="8824383"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dirty="0"/>
              <a:t>Add ATTC Stacked bars here on actual first slide (not in Master).  Don’t forget to add alt text.</a:t>
            </a:r>
          </a:p>
        </p:txBody>
      </p:sp>
    </p:spTree>
    <p:custDataLst>
      <p:tags r:id="rId1"/>
    </p:custDataLst>
    <p:extLst>
      <p:ext uri="{BB962C8B-B14F-4D97-AF65-F5344CB8AC3E}">
        <p14:creationId xmlns:p14="http://schemas.microsoft.com/office/powerpoint/2010/main" val="540022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773"/>
            <a:ext cx="12192000" cy="940424"/>
          </a:xfrm>
        </p:spPr>
        <p:txBody>
          <a:bodyPr/>
          <a:lstStyle/>
          <a:p>
            <a:r>
              <a:rPr lang="en-US" dirty="0"/>
              <a:t>Click to edit Master title style</a:t>
            </a:r>
          </a:p>
        </p:txBody>
      </p:sp>
      <p:sp>
        <p:nvSpPr>
          <p:cNvPr id="3" name="Content Placeholder 2"/>
          <p:cNvSpPr>
            <a:spLocks noGrp="1"/>
          </p:cNvSpPr>
          <p:nvPr>
            <p:ph idx="1"/>
          </p:nvPr>
        </p:nvSpPr>
        <p:spPr>
          <a:xfrm>
            <a:off x="838200" y="1335279"/>
            <a:ext cx="10515600" cy="39486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hasCustomPrompt="1"/>
          </p:nvPr>
        </p:nvSpPr>
        <p:spPr>
          <a:xfrm>
            <a:off x="0" y="5995989"/>
            <a:ext cx="4447117" cy="788987"/>
          </a:xfrm>
        </p:spPr>
        <p:txBody>
          <a:bodyPr>
            <a:noAutofit/>
          </a:bodyPr>
          <a:lstStyle>
            <a:lvl1pPr>
              <a:defRPr sz="2000" baseline="0"/>
            </a:lvl1pPr>
          </a:lstStyle>
          <a:p>
            <a:r>
              <a:rPr lang="en-US" dirty="0"/>
              <a:t>If second slide, put your logo on actual slide here (Master) with alt text.</a:t>
            </a:r>
          </a:p>
        </p:txBody>
      </p:sp>
      <p:sp>
        <p:nvSpPr>
          <p:cNvPr id="7" name="Picture Placeholder 6"/>
          <p:cNvSpPr>
            <a:spLocks noGrp="1"/>
          </p:cNvSpPr>
          <p:nvPr>
            <p:ph type="pic" sz="quarter" idx="11" hasCustomPrompt="1"/>
          </p:nvPr>
        </p:nvSpPr>
        <p:spPr>
          <a:xfrm>
            <a:off x="7440085" y="5923396"/>
            <a:ext cx="4751916" cy="862012"/>
          </a:xfrm>
        </p:spPr>
        <p:txBody>
          <a:bodyPr>
            <a:noAutofit/>
          </a:bodyPr>
          <a:lstStyle>
            <a:lvl1pPr>
              <a:defRPr sz="2000" baseline="0"/>
            </a:lvl1pPr>
          </a:lstStyle>
          <a:p>
            <a:r>
              <a:rPr lang="en-US" dirty="0"/>
              <a:t>If this is your second slide, put the ATTC stacked bars here (Master) with alt text.</a:t>
            </a:r>
          </a:p>
        </p:txBody>
      </p:sp>
    </p:spTree>
    <p:custDataLst>
      <p:tags r:id="rId1"/>
    </p:custDataLst>
    <p:extLst>
      <p:ext uri="{BB962C8B-B14F-4D97-AF65-F5344CB8AC3E}">
        <p14:creationId xmlns:p14="http://schemas.microsoft.com/office/powerpoint/2010/main" val="896147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193" y="284779"/>
            <a:ext cx="11521439" cy="940424"/>
          </a:xfrm>
        </p:spPr>
        <p:txBody>
          <a:bodyPr/>
          <a:lstStyle>
            <a:lvl1pPr algn="l">
              <a:defRPr sz="4000" b="0">
                <a:solidFill>
                  <a:srgbClr val="657208"/>
                </a:solidFill>
                <a:effectLst>
                  <a:outerShdw blurRad="38100" dist="38100" dir="2700000" algn="tl">
                    <a:srgbClr val="000000">
                      <a:alpha val="43137"/>
                    </a:srgbClr>
                  </a:outerShdw>
                </a:effectLst>
              </a:defRPr>
            </a:lvl1pPr>
          </a:lstStyle>
          <a:p>
            <a:r>
              <a:rPr lang="en-US" dirty="0"/>
              <a:t> Click to edit Master title style</a:t>
            </a:r>
          </a:p>
        </p:txBody>
      </p:sp>
      <p:sp>
        <p:nvSpPr>
          <p:cNvPr id="3" name="Content Placeholder 2"/>
          <p:cNvSpPr>
            <a:spLocks noGrp="1"/>
          </p:cNvSpPr>
          <p:nvPr>
            <p:ph idx="1"/>
          </p:nvPr>
        </p:nvSpPr>
        <p:spPr>
          <a:xfrm>
            <a:off x="411280" y="1335096"/>
            <a:ext cx="11361620" cy="4653327"/>
          </a:xfrm>
        </p:spPr>
        <p:txBody>
          <a:bodyPr/>
          <a:lstStyle>
            <a:lvl1pPr marL="341313" indent="-341313">
              <a:defRPr sz="3200">
                <a:solidFill>
                  <a:srgbClr val="657208"/>
                </a:solidFill>
              </a:defRPr>
            </a:lvl1pPr>
            <a:lvl2pPr>
              <a:lnSpc>
                <a:spcPct val="100000"/>
              </a:lnSpc>
              <a:spcBef>
                <a:spcPts val="600"/>
              </a:spcBef>
              <a:spcAft>
                <a:spcPts val="1200"/>
              </a:spcAft>
              <a:defRPr sz="2800">
                <a:solidFill>
                  <a:srgbClr val="00467F"/>
                </a:solidFill>
              </a:defRPr>
            </a:lvl2pPr>
            <a:lvl3pPr>
              <a:defRPr sz="2800"/>
            </a:lvl3pPr>
          </a:lstStyle>
          <a:p>
            <a:pPr lvl="0"/>
            <a:r>
              <a:rPr lang="en-US" dirty="0"/>
              <a:t>Edit Master text styles</a:t>
            </a:r>
          </a:p>
        </p:txBody>
      </p:sp>
      <p:sp>
        <p:nvSpPr>
          <p:cNvPr id="12" name="Slide Number Placeholder 11"/>
          <p:cNvSpPr>
            <a:spLocks noGrp="1"/>
          </p:cNvSpPr>
          <p:nvPr>
            <p:ph type="sldNum" sz="quarter" idx="13"/>
          </p:nvPr>
        </p:nvSpPr>
        <p:spPr>
          <a:xfrm>
            <a:off x="9448800" y="0"/>
            <a:ext cx="2743200" cy="365125"/>
          </a:xfrm>
        </p:spPr>
        <p:txBody>
          <a:bodyPr/>
          <a:lstStyle>
            <a:lvl1pPr>
              <a:defRPr sz="1600" b="0">
                <a:solidFill>
                  <a:srgbClr val="697608"/>
                </a:solidFill>
              </a:defRPr>
            </a:lvl1pPr>
          </a:lstStyle>
          <a:p>
            <a:fld id="{48F63A3B-78C7-47BE-AE5E-E10140E04643}" type="slidenum">
              <a:rPr lang="en-US" smtClean="0"/>
              <a:pPr/>
              <a:t>‹#›</a:t>
            </a:fld>
            <a:endParaRPr lang="en-US" dirty="0"/>
          </a:p>
        </p:txBody>
      </p:sp>
      <p:pic>
        <p:nvPicPr>
          <p:cNvPr id="17" name="Picture 2"/>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1193" y="1156623"/>
            <a:ext cx="1152144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95642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8730"/>
          </a:xfrm>
        </p:spPr>
        <p:txBody>
          <a:bodyPr/>
          <a:lstStyle/>
          <a:p>
            <a:r>
              <a:rPr lang="en-US" dirty="0"/>
              <a:t>Click to edit Master title style</a:t>
            </a:r>
          </a:p>
        </p:txBody>
      </p:sp>
      <p:sp>
        <p:nvSpPr>
          <p:cNvPr id="3" name="Text Placeholder 2"/>
          <p:cNvSpPr>
            <a:spLocks noGrp="1"/>
          </p:cNvSpPr>
          <p:nvPr>
            <p:ph type="body" idx="1"/>
          </p:nvPr>
        </p:nvSpPr>
        <p:spPr>
          <a:xfrm>
            <a:off x="840099" y="1360457"/>
            <a:ext cx="51574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099" y="2184369"/>
            <a:ext cx="5157477"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513" y="1360457"/>
            <a:ext cx="51828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513" y="2184369"/>
            <a:ext cx="5182876"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p:cNvSpPr>
          <p:nvPr>
            <p:ph type="pic" sz="quarter" idx="10" hasCustomPrompt="1"/>
          </p:nvPr>
        </p:nvSpPr>
        <p:spPr>
          <a:xfrm>
            <a:off x="152401" y="6151564"/>
            <a:ext cx="5236633" cy="706437"/>
          </a:xfrm>
        </p:spPr>
        <p:txBody>
          <a:bodyPr/>
          <a:lstStyle>
            <a:lvl1pPr>
              <a:defRPr baseline="0"/>
            </a:lvl1pPr>
          </a:lstStyle>
          <a:p>
            <a:r>
              <a:rPr lang="en-US" dirty="0"/>
              <a:t>Your logo on Master slide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2829" y="5513562"/>
            <a:ext cx="2559171" cy="1706115"/>
          </a:xfrm>
          <a:prstGeom prst="rect">
            <a:avLst/>
          </a:prstGeom>
        </p:spPr>
      </p:pic>
    </p:spTree>
    <p:custDataLst>
      <p:tags r:id="rId1"/>
    </p:custDataLst>
    <p:extLst>
      <p:ext uri="{BB962C8B-B14F-4D97-AF65-F5344CB8AC3E}">
        <p14:creationId xmlns:p14="http://schemas.microsoft.com/office/powerpoint/2010/main" val="730988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081816"/>
          </a:xfrm>
        </p:spPr>
        <p:txBody>
          <a:bodyPr/>
          <a:lstStyle/>
          <a:p>
            <a:r>
              <a:rPr lang="en-US" dirty="0"/>
              <a:t>Click to edit Master title style</a:t>
            </a:r>
          </a:p>
        </p:txBody>
      </p:sp>
      <p:sp>
        <p:nvSpPr>
          <p:cNvPr id="7" name="Content Placeholder 6"/>
          <p:cNvSpPr>
            <a:spLocks noGrp="1"/>
          </p:cNvSpPr>
          <p:nvPr>
            <p:ph sz="quarter" idx="10"/>
          </p:nvPr>
        </p:nvSpPr>
        <p:spPr>
          <a:xfrm>
            <a:off x="3716340" y="5004952"/>
            <a:ext cx="4440237"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276228" y="1710896"/>
            <a:ext cx="4919889" cy="3178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6996113" y="1710890"/>
            <a:ext cx="4919472"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p:cNvSpPr>
          <p:nvPr>
            <p:ph type="pic" sz="quarter" idx="13" hasCustomPrompt="1"/>
          </p:nvPr>
        </p:nvSpPr>
        <p:spPr>
          <a:xfrm>
            <a:off x="152401" y="6151564"/>
            <a:ext cx="5236633" cy="706437"/>
          </a:xfrm>
        </p:spPr>
        <p:txBody>
          <a:bodyPr/>
          <a:lstStyle>
            <a:lvl1pPr>
              <a:defRPr baseline="0"/>
            </a:lvl1pPr>
          </a:lstStyle>
          <a:p>
            <a:r>
              <a:rPr lang="en-US" dirty="0"/>
              <a:t>Your logo on Master slide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2829" y="5513562"/>
            <a:ext cx="2559171" cy="1706115"/>
          </a:xfrm>
          <a:prstGeom prst="rect">
            <a:avLst/>
          </a:prstGeom>
        </p:spPr>
      </p:pic>
    </p:spTree>
    <p:custDataLst>
      <p:tags r:id="rId1"/>
    </p:custDataLst>
    <p:extLst>
      <p:ext uri="{BB962C8B-B14F-4D97-AF65-F5344CB8AC3E}">
        <p14:creationId xmlns:p14="http://schemas.microsoft.com/office/powerpoint/2010/main" val="1932288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2309"/>
            <a:ext cx="12191999" cy="887693"/>
          </a:xfrm>
        </p:spPr>
        <p:txBody>
          <a:bodyPr anchor="b">
            <a:normAutofit/>
          </a:bodyPr>
          <a:lstStyle>
            <a:lvl1pPr>
              <a:defRPr sz="4400"/>
            </a:lvl1pPr>
          </a:lstStyle>
          <a:p>
            <a:r>
              <a:rPr lang="en-US" dirty="0"/>
              <a:t>Click to edit Master title style</a:t>
            </a:r>
          </a:p>
        </p:txBody>
      </p:sp>
      <p:sp>
        <p:nvSpPr>
          <p:cNvPr id="11" name="Text Placeholder 10"/>
          <p:cNvSpPr>
            <a:spLocks noGrp="1"/>
          </p:cNvSpPr>
          <p:nvPr>
            <p:ph type="body" sz="quarter" idx="11"/>
          </p:nvPr>
        </p:nvSpPr>
        <p:spPr>
          <a:xfrm>
            <a:off x="377825" y="3526024"/>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377825" y="1668649"/>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p:cNvSpPr>
          <p:nvPr>
            <p:ph type="pic" sz="quarter" idx="13"/>
          </p:nvPr>
        </p:nvSpPr>
        <p:spPr>
          <a:xfrm>
            <a:off x="7735888" y="1668643"/>
            <a:ext cx="3570288" cy="1392918"/>
          </a:xfrm>
        </p:spPr>
        <p:txBody>
          <a:bodyPr/>
          <a:lstStyle/>
          <a:p>
            <a:endParaRPr lang="en-US" dirty="0"/>
          </a:p>
        </p:txBody>
      </p:sp>
      <p:sp>
        <p:nvSpPr>
          <p:cNvPr id="17" name="Picture Placeholder 16"/>
          <p:cNvSpPr>
            <a:spLocks noGrp="1"/>
          </p:cNvSpPr>
          <p:nvPr>
            <p:ph type="pic" sz="quarter" idx="14"/>
          </p:nvPr>
        </p:nvSpPr>
        <p:spPr>
          <a:xfrm>
            <a:off x="7735888" y="3526018"/>
            <a:ext cx="3575304" cy="1389888"/>
          </a:xfrm>
        </p:spPr>
        <p:txBody>
          <a:bodyPr/>
          <a:lstStyle/>
          <a:p>
            <a:endParaRPr lang="en-US" dirty="0"/>
          </a:p>
        </p:txBody>
      </p:sp>
      <p:sp>
        <p:nvSpPr>
          <p:cNvPr id="8" name="Picture Placeholder 7"/>
          <p:cNvSpPr>
            <a:spLocks noGrp="1"/>
          </p:cNvSpPr>
          <p:nvPr>
            <p:ph type="pic" sz="quarter" idx="15" hasCustomPrompt="1"/>
          </p:nvPr>
        </p:nvSpPr>
        <p:spPr>
          <a:xfrm>
            <a:off x="152401" y="6151564"/>
            <a:ext cx="5236633" cy="706437"/>
          </a:xfrm>
        </p:spPr>
        <p:txBody>
          <a:bodyPr/>
          <a:lstStyle>
            <a:lvl1pPr>
              <a:defRPr baseline="0"/>
            </a:lvl1pPr>
          </a:lstStyle>
          <a:p>
            <a:r>
              <a:rPr lang="en-US" dirty="0"/>
              <a:t>Your logo on Master slide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2829" y="5513562"/>
            <a:ext cx="2559171" cy="1706115"/>
          </a:xfrm>
          <a:prstGeom prst="rect">
            <a:avLst/>
          </a:prstGeom>
        </p:spPr>
      </p:pic>
    </p:spTree>
    <p:custDataLst>
      <p:tags r:id="rId1"/>
    </p:custDataLst>
    <p:extLst>
      <p:ext uri="{BB962C8B-B14F-4D97-AF65-F5344CB8AC3E}">
        <p14:creationId xmlns:p14="http://schemas.microsoft.com/office/powerpoint/2010/main" val="1686423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1"/>
          </p:nvPr>
        </p:nvSpPr>
        <p:spPr>
          <a:xfrm>
            <a:off x="406400" y="0"/>
            <a:ext cx="4775200" cy="1143000"/>
          </a:xfrm>
        </p:spPr>
        <p:txBody>
          <a:bodyPr/>
          <a:lstStyle/>
          <a:p>
            <a:pPr lvl="0"/>
            <a:endParaRPr lang="en-US" noProof="0" dirty="0"/>
          </a:p>
        </p:txBody>
      </p:sp>
      <p:sp>
        <p:nvSpPr>
          <p:cNvPr id="5" name="Slide Number Placeholder 5"/>
          <p:cNvSpPr>
            <a:spLocks noGrp="1"/>
          </p:cNvSpPr>
          <p:nvPr>
            <p:ph type="sldNum" sz="quarter" idx="12"/>
          </p:nvPr>
        </p:nvSpPr>
        <p:spPr>
          <a:xfrm>
            <a:off x="8940800" y="304801"/>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a:solidFill>
                  <a:srgbClr val="FFFFFF"/>
                </a:solidFill>
                <a:latin typeface="Calibri" pitchFamily="34" charset="0"/>
              </a:defRPr>
            </a:lvl1pPr>
          </a:lstStyle>
          <a:p>
            <a:fld id="{0C5DD455-43AE-4F6F-9C1A-E2C18A60E7C2}" type="slidenum">
              <a:rPr lang="en-US" altLang="en-US"/>
              <a:pPr/>
              <a:t>‹#›</a:t>
            </a:fld>
            <a:endParaRPr lang="en-US" altLang="en-US" dirty="0"/>
          </a:p>
        </p:txBody>
      </p:sp>
    </p:spTree>
    <p:extLst>
      <p:ext uri="{BB962C8B-B14F-4D97-AF65-F5344CB8AC3E}">
        <p14:creationId xmlns:p14="http://schemas.microsoft.com/office/powerpoint/2010/main" val="95641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0" y="2209801"/>
            <a:ext cx="121920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sz="1800" dirty="0"/>
          </a:p>
        </p:txBody>
      </p:sp>
      <p:sp>
        <p:nvSpPr>
          <p:cNvPr id="2" name="Title 1"/>
          <p:cNvSpPr>
            <a:spLocks noGrp="1"/>
          </p:cNvSpPr>
          <p:nvPr>
            <p:ph type="title"/>
          </p:nvPr>
        </p:nvSpPr>
        <p:spPr>
          <a:xfrm>
            <a:off x="0" y="990600"/>
            <a:ext cx="12192000" cy="1219200"/>
          </a:xfrm>
          <a:solidFill>
            <a:schemeClr val="bg1"/>
          </a:solidFill>
        </p:spPr>
        <p:txBody>
          <a:bodyPr tIns="137160" anchor="t"/>
          <a:lstStyle>
            <a:lvl1pPr algn="ctr">
              <a:defRPr/>
            </a:lvl1pPr>
          </a:lstStyle>
          <a:p>
            <a:r>
              <a:rPr lang="en-US" dirty="0"/>
              <a:t>Click to edit Master title style</a:t>
            </a:r>
          </a:p>
        </p:txBody>
      </p:sp>
      <p:sp>
        <p:nvSpPr>
          <p:cNvPr id="4" name="Slide Number Placeholder 5"/>
          <p:cNvSpPr>
            <a:spLocks noGrp="1"/>
          </p:cNvSpPr>
          <p:nvPr>
            <p:ph type="sldNum" sz="quarter" idx="10"/>
          </p:nvPr>
        </p:nvSpPr>
        <p:spPr>
          <a:xfrm>
            <a:off x="8940800" y="304801"/>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a:solidFill>
                  <a:srgbClr val="FFFFFF"/>
                </a:solidFill>
                <a:latin typeface="Calibri" pitchFamily="34" charset="0"/>
              </a:defRPr>
            </a:lvl1pPr>
          </a:lstStyle>
          <a:p>
            <a:fld id="{1BC2B695-E6A9-4B60-815A-CC6294D000D1}" type="slidenum">
              <a:rPr lang="en-US" altLang="en-US"/>
              <a:pPr/>
              <a:t>‹#›</a:t>
            </a:fld>
            <a:endParaRPr lang="en-US" altLang="en-US" dirty="0"/>
          </a:p>
        </p:txBody>
      </p:sp>
    </p:spTree>
    <p:extLst>
      <p:ext uri="{BB962C8B-B14F-4D97-AF65-F5344CB8AC3E}">
        <p14:creationId xmlns:p14="http://schemas.microsoft.com/office/powerpoint/2010/main" val="421683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192" y="284779"/>
            <a:ext cx="11313995" cy="940424"/>
          </a:xfrm>
        </p:spPr>
        <p:txBody>
          <a:bodyPr/>
          <a:lstStyle>
            <a:lvl1pPr algn="ctr">
              <a:defRPr sz="4400" b="0">
                <a:solidFill>
                  <a:srgbClr val="697608"/>
                </a:solidFill>
                <a:effectLst>
                  <a:outerShdw blurRad="38100" dist="38100" dir="2700000" algn="tl">
                    <a:srgbClr val="000000">
                      <a:alpha val="43137"/>
                    </a:srgbClr>
                  </a:outerShdw>
                </a:effectLst>
              </a:defRPr>
            </a:lvl1pPr>
          </a:lstStyle>
          <a:p>
            <a:r>
              <a:rPr lang="en-US" dirty="0"/>
              <a:t>  Click to edit Master title style</a:t>
            </a:r>
          </a:p>
        </p:txBody>
      </p:sp>
      <p:sp>
        <p:nvSpPr>
          <p:cNvPr id="3" name="Content Placeholder 2"/>
          <p:cNvSpPr>
            <a:spLocks noGrp="1"/>
          </p:cNvSpPr>
          <p:nvPr>
            <p:ph idx="1"/>
          </p:nvPr>
        </p:nvSpPr>
        <p:spPr>
          <a:xfrm>
            <a:off x="341192" y="1386349"/>
            <a:ext cx="11521441" cy="4689014"/>
          </a:xfrm>
        </p:spPr>
        <p:txBody>
          <a:bodyPr/>
          <a:lstStyle>
            <a:lvl1pPr marL="341313" indent="-341313">
              <a:lnSpc>
                <a:spcPct val="100000"/>
              </a:lnSpc>
              <a:spcBef>
                <a:spcPts val="600"/>
              </a:spcBef>
              <a:spcAft>
                <a:spcPts val="600"/>
              </a:spcAft>
              <a:defRPr sz="3200">
                <a:solidFill>
                  <a:srgbClr val="697608"/>
                </a:solidFill>
              </a:defRPr>
            </a:lvl1pPr>
            <a:lvl2pPr>
              <a:lnSpc>
                <a:spcPct val="100000"/>
              </a:lnSpc>
              <a:spcBef>
                <a:spcPts val="600"/>
              </a:spcBef>
              <a:spcAft>
                <a:spcPts val="600"/>
              </a:spcAft>
              <a:defRPr sz="2800">
                <a:solidFill>
                  <a:srgbClr val="00467F"/>
                </a:solidFill>
              </a:defRPr>
            </a:lvl2pPr>
            <a:lvl3pPr>
              <a:defRPr sz="2800"/>
            </a:lvl3pPr>
          </a:lstStyle>
          <a:p>
            <a:pPr lvl="0"/>
            <a:r>
              <a:rPr lang="en-US" dirty="0"/>
              <a:t>Edit Master text styles</a:t>
            </a:r>
          </a:p>
        </p:txBody>
      </p:sp>
      <p:sp>
        <p:nvSpPr>
          <p:cNvPr id="12" name="Slide Number Placeholder 11"/>
          <p:cNvSpPr>
            <a:spLocks noGrp="1"/>
          </p:cNvSpPr>
          <p:nvPr>
            <p:ph type="sldNum" sz="quarter" idx="13"/>
          </p:nvPr>
        </p:nvSpPr>
        <p:spPr>
          <a:xfrm>
            <a:off x="9448800" y="33636"/>
            <a:ext cx="2743200" cy="365125"/>
          </a:xfrm>
        </p:spPr>
        <p:txBody>
          <a:bodyPr/>
          <a:lstStyle>
            <a:lvl1pPr>
              <a:defRPr sz="1600" b="1">
                <a:solidFill>
                  <a:srgbClr val="4E5624"/>
                </a:solidFill>
              </a:defRPr>
            </a:lvl1pPr>
          </a:lstStyle>
          <a:p>
            <a:fld id="{48F63A3B-78C7-47BE-AE5E-E10140E04643}" type="slidenum">
              <a:rPr lang="en-US" smtClean="0"/>
              <a:pPr/>
              <a:t>‹#›</a:t>
            </a:fld>
            <a:endParaRPr lang="en-US" dirty="0"/>
          </a:p>
        </p:txBody>
      </p:sp>
      <p:pic>
        <p:nvPicPr>
          <p:cNvPr id="17" name="Picture 2"/>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1193" y="1156623"/>
            <a:ext cx="1152144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1192" y="6143943"/>
            <a:ext cx="3664939" cy="567484"/>
          </a:xfrm>
          <a:prstGeom prst="rect">
            <a:avLst/>
          </a:prstGeom>
        </p:spPr>
      </p:pic>
    </p:spTree>
    <p:custDataLst>
      <p:tags r:id="rId1"/>
    </p:custDataLst>
    <p:extLst>
      <p:ext uri="{BB962C8B-B14F-4D97-AF65-F5344CB8AC3E}">
        <p14:creationId xmlns:p14="http://schemas.microsoft.com/office/powerpoint/2010/main" val="1495127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4036" y="394446"/>
            <a:ext cx="11458597" cy="710899"/>
          </a:xfrm>
        </p:spPr>
        <p:txBody>
          <a:bodyPr>
            <a:normAutofit/>
          </a:bodyPr>
          <a:lstStyle>
            <a:lvl1pPr algn="ctr">
              <a:defRPr sz="4400" b="0">
                <a:solidFill>
                  <a:srgbClr val="697608"/>
                </a:solidFill>
                <a:effectLst>
                  <a:outerShdw blurRad="38100" dist="38100" dir="2700000" algn="tl">
                    <a:srgbClr val="000000">
                      <a:alpha val="43137"/>
                    </a:srgbClr>
                  </a:outerShdw>
                </a:effectLst>
              </a:defRPr>
            </a:lvl1pPr>
          </a:lstStyle>
          <a:p>
            <a:r>
              <a:rPr lang="en-US" dirty="0"/>
              <a:t>Click to edit Master title style</a:t>
            </a:r>
          </a:p>
        </p:txBody>
      </p:sp>
      <p:pic>
        <p:nvPicPr>
          <p:cNvPr id="10" name="Picture 2">
            <a:extLst>
              <a:ext uri="{FF2B5EF4-FFF2-40B4-BE49-F238E27FC236}">
                <a16:creationId xmlns:a16="http://schemas.microsoft.com/office/drawing/2014/main" id="{F19E5654-DEED-BB46-A5D6-56F1A7C23F2A}"/>
              </a:ext>
            </a:extLst>
          </p:cNvPr>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1193" y="1156623"/>
            <a:ext cx="1152144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a:extLst>
              <a:ext uri="{FF2B5EF4-FFF2-40B4-BE49-F238E27FC236}">
                <a16:creationId xmlns:a16="http://schemas.microsoft.com/office/drawing/2014/main" id="{3990497A-5A15-0A49-8758-5072EE750665}"/>
              </a:ext>
            </a:extLst>
          </p:cNvPr>
          <p:cNvSpPr>
            <a:spLocks noGrp="1"/>
          </p:cNvSpPr>
          <p:nvPr>
            <p:ph idx="1" hasCustomPrompt="1"/>
          </p:nvPr>
        </p:nvSpPr>
        <p:spPr>
          <a:xfrm>
            <a:off x="435935" y="1382234"/>
            <a:ext cx="11426698" cy="4617733"/>
          </a:xfrm>
        </p:spPr>
        <p:txBody>
          <a:bodyPr/>
          <a:lstStyle>
            <a:lvl1pPr>
              <a:lnSpc>
                <a:spcPct val="100000"/>
              </a:lnSpc>
              <a:spcBef>
                <a:spcPts val="600"/>
              </a:spcBef>
              <a:spcAft>
                <a:spcPts val="1200"/>
              </a:spcAft>
              <a:defRPr sz="3200">
                <a:solidFill>
                  <a:srgbClr val="697608"/>
                </a:solidFill>
              </a:defRPr>
            </a:lvl1pPr>
            <a:lvl2pPr>
              <a:lnSpc>
                <a:spcPct val="100000"/>
              </a:lnSpc>
              <a:spcBef>
                <a:spcPts val="600"/>
              </a:spcBef>
              <a:spcAft>
                <a:spcPts val="1200"/>
              </a:spcAft>
              <a:defRPr sz="2800">
                <a:solidFill>
                  <a:srgbClr val="00467F"/>
                </a:solidFill>
              </a:defRPr>
            </a:lvl2pPr>
          </a:lstStyle>
          <a:p>
            <a:pPr lvl="0"/>
            <a:r>
              <a:rPr lang="en-US" dirty="0"/>
              <a:t>Click to edit Master text styles</a:t>
            </a:r>
          </a:p>
        </p:txBody>
      </p:sp>
      <p:sp>
        <p:nvSpPr>
          <p:cNvPr id="6" name="Slide Number Placeholder 11"/>
          <p:cNvSpPr>
            <a:spLocks noGrp="1"/>
          </p:cNvSpPr>
          <p:nvPr>
            <p:ph type="sldNum" sz="quarter" idx="13"/>
          </p:nvPr>
        </p:nvSpPr>
        <p:spPr>
          <a:xfrm>
            <a:off x="11592112" y="29321"/>
            <a:ext cx="541041" cy="365125"/>
          </a:xfrm>
        </p:spPr>
        <p:txBody>
          <a:bodyPr/>
          <a:lstStyle>
            <a:lvl1pPr>
              <a:defRPr sz="1600" b="1">
                <a:solidFill>
                  <a:srgbClr val="4E5624"/>
                </a:solidFill>
              </a:defRPr>
            </a:lvl1pPr>
          </a:lstStyle>
          <a:p>
            <a:fld id="{48F63A3B-78C7-47BE-AE5E-E10140E04643}" type="slidenum">
              <a:rPr lang="en-US" smtClean="0"/>
              <a:pPr/>
              <a:t>‹#›</a:t>
            </a:fld>
            <a:endParaRPr lang="en-US" dirty="0"/>
          </a:p>
        </p:txBody>
      </p:sp>
    </p:spTree>
    <p:custDataLst>
      <p:tags r:id="rId1"/>
    </p:custDataLst>
    <p:extLst>
      <p:ext uri="{BB962C8B-B14F-4D97-AF65-F5344CB8AC3E}">
        <p14:creationId xmlns:p14="http://schemas.microsoft.com/office/powerpoint/2010/main" val="3639302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1194" y="324253"/>
            <a:ext cx="11521440" cy="918730"/>
          </a:xfrm>
        </p:spPr>
        <p:txBody>
          <a:bodyPr>
            <a:normAutofit/>
          </a:bodyPr>
          <a:lstStyle>
            <a:lvl1pPr algn="l">
              <a:defRPr sz="4000" b="0">
                <a:solidFill>
                  <a:srgbClr val="697608"/>
                </a:solidFill>
                <a:effectLst>
                  <a:outerShdw blurRad="38100" dist="38100" dir="2700000" algn="tl">
                    <a:srgbClr val="000000">
                      <a:alpha val="43137"/>
                    </a:srgbClr>
                  </a:outerShdw>
                </a:effectLst>
              </a:defRPr>
            </a:lvl1pPr>
          </a:lstStyle>
          <a:p>
            <a:r>
              <a:rPr lang="en-US" dirty="0"/>
              <a:t>Click to edit Master title style</a:t>
            </a:r>
          </a:p>
        </p:txBody>
      </p:sp>
      <p:pic>
        <p:nvPicPr>
          <p:cNvPr id="10" name="Picture 2">
            <a:extLst>
              <a:ext uri="{FF2B5EF4-FFF2-40B4-BE49-F238E27FC236}">
                <a16:creationId xmlns:a16="http://schemas.microsoft.com/office/drawing/2014/main" id="{F19E5654-DEED-BB46-A5D6-56F1A7C23F2A}"/>
              </a:ext>
            </a:extLst>
          </p:cNvPr>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1193" y="1156623"/>
            <a:ext cx="1152144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a:extLst>
              <a:ext uri="{FF2B5EF4-FFF2-40B4-BE49-F238E27FC236}">
                <a16:creationId xmlns:a16="http://schemas.microsoft.com/office/drawing/2014/main" id="{3990497A-5A15-0A49-8758-5072EE750665}"/>
              </a:ext>
            </a:extLst>
          </p:cNvPr>
          <p:cNvSpPr>
            <a:spLocks noGrp="1"/>
          </p:cNvSpPr>
          <p:nvPr>
            <p:ph idx="1" hasCustomPrompt="1"/>
          </p:nvPr>
        </p:nvSpPr>
        <p:spPr>
          <a:xfrm>
            <a:off x="341193" y="1350039"/>
            <a:ext cx="11521440" cy="4664681"/>
          </a:xfrm>
        </p:spPr>
        <p:txBody>
          <a:bodyPr>
            <a:normAutofit/>
          </a:bodyPr>
          <a:lstStyle>
            <a:lvl1pPr>
              <a:buClr>
                <a:srgbClr val="626D2D"/>
              </a:buClr>
              <a:defRPr sz="3200">
                <a:solidFill>
                  <a:srgbClr val="697608"/>
                </a:solidFill>
              </a:defRPr>
            </a:lvl1pPr>
            <a:lvl2pPr>
              <a:defRPr>
                <a:solidFill>
                  <a:schemeClr val="accent5">
                    <a:lumMod val="50000"/>
                  </a:schemeClr>
                </a:solidFill>
              </a:defRPr>
            </a:lvl2pPr>
          </a:lstStyle>
          <a:p>
            <a:pPr lvl="0"/>
            <a:r>
              <a:rPr lang="en-US" dirty="0"/>
              <a:t>Click to edit Master text styles</a:t>
            </a:r>
          </a:p>
        </p:txBody>
      </p:sp>
      <p:sp>
        <p:nvSpPr>
          <p:cNvPr id="6" name="Slide Number Placeholder 11">
            <a:extLst>
              <a:ext uri="{FF2B5EF4-FFF2-40B4-BE49-F238E27FC236}">
                <a16:creationId xmlns:a16="http://schemas.microsoft.com/office/drawing/2014/main" id="{605821E5-6C24-409F-B846-6306AAE2079F}"/>
              </a:ext>
            </a:extLst>
          </p:cNvPr>
          <p:cNvSpPr>
            <a:spLocks noGrp="1"/>
          </p:cNvSpPr>
          <p:nvPr>
            <p:ph type="sldNum" sz="quarter" idx="13"/>
          </p:nvPr>
        </p:nvSpPr>
        <p:spPr>
          <a:xfrm>
            <a:off x="11611449" y="0"/>
            <a:ext cx="580551" cy="365125"/>
          </a:xfrm>
        </p:spPr>
        <p:txBody>
          <a:bodyPr/>
          <a:lstStyle>
            <a:lvl1pPr>
              <a:defRPr sz="1600" b="0">
                <a:solidFill>
                  <a:srgbClr val="4E5624"/>
                </a:solidFill>
              </a:defRPr>
            </a:lvl1pPr>
          </a:lstStyle>
          <a:p>
            <a:fld id="{48F63A3B-78C7-47BE-AE5E-E10140E04643}" type="slidenum">
              <a:rPr lang="en-US" smtClean="0"/>
              <a:pPr/>
              <a:t>‹#›</a:t>
            </a:fld>
            <a:endParaRPr lang="en-US" dirty="0"/>
          </a:p>
        </p:txBody>
      </p:sp>
      <p:pic>
        <p:nvPicPr>
          <p:cNvPr id="7" name="Picture 6">
            <a:extLst>
              <a:ext uri="{FF2B5EF4-FFF2-40B4-BE49-F238E27FC236}">
                <a16:creationId xmlns:a16="http://schemas.microsoft.com/office/drawing/2014/main" id="{B5DABEC1-2FCC-425F-964F-C61E43B8F3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1280" y="6220377"/>
            <a:ext cx="3181888" cy="492370"/>
          </a:xfrm>
          <a:prstGeom prst="rect">
            <a:avLst/>
          </a:prstGeom>
        </p:spPr>
      </p:pic>
    </p:spTree>
    <p:custDataLst>
      <p:tags r:id="rId1"/>
    </p:custDataLst>
    <p:extLst>
      <p:ext uri="{BB962C8B-B14F-4D97-AF65-F5344CB8AC3E}">
        <p14:creationId xmlns:p14="http://schemas.microsoft.com/office/powerpoint/2010/main" val="3567874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1194" y="324253"/>
            <a:ext cx="11521440" cy="918730"/>
          </a:xfrm>
        </p:spPr>
        <p:txBody>
          <a:bodyPr>
            <a:normAutofit/>
          </a:bodyPr>
          <a:lstStyle>
            <a:lvl1pPr algn="l">
              <a:defRPr sz="4000" b="0">
                <a:solidFill>
                  <a:srgbClr val="626D2D"/>
                </a:solidFill>
                <a:effectLst>
                  <a:outerShdw blurRad="38100" dist="38100" dir="2700000" algn="tl">
                    <a:srgbClr val="000000">
                      <a:alpha val="43137"/>
                    </a:srgbClr>
                  </a:outerShdw>
                </a:effectLst>
              </a:defRPr>
            </a:lvl1pPr>
          </a:lstStyle>
          <a:p>
            <a:r>
              <a:rPr lang="en-US" dirty="0"/>
              <a:t>Click to edit Master title style</a:t>
            </a:r>
          </a:p>
        </p:txBody>
      </p:sp>
      <p:pic>
        <p:nvPicPr>
          <p:cNvPr id="10" name="Picture 2">
            <a:extLst>
              <a:ext uri="{FF2B5EF4-FFF2-40B4-BE49-F238E27FC236}">
                <a16:creationId xmlns:a16="http://schemas.microsoft.com/office/drawing/2014/main" id="{F19E5654-DEED-BB46-A5D6-56F1A7C23F2A}"/>
              </a:ext>
            </a:extLst>
          </p:cNvPr>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1193" y="1156623"/>
            <a:ext cx="1152144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a:extLst>
              <a:ext uri="{FF2B5EF4-FFF2-40B4-BE49-F238E27FC236}">
                <a16:creationId xmlns:a16="http://schemas.microsoft.com/office/drawing/2014/main" id="{3990497A-5A15-0A49-8758-5072EE750665}"/>
              </a:ext>
            </a:extLst>
          </p:cNvPr>
          <p:cNvSpPr>
            <a:spLocks noGrp="1"/>
          </p:cNvSpPr>
          <p:nvPr>
            <p:ph idx="1" hasCustomPrompt="1"/>
          </p:nvPr>
        </p:nvSpPr>
        <p:spPr>
          <a:xfrm>
            <a:off x="341193" y="1350039"/>
            <a:ext cx="11521440" cy="4916290"/>
          </a:xfrm>
        </p:spPr>
        <p:txBody>
          <a:bodyPr/>
          <a:lstStyle>
            <a:lvl1pPr marL="341313" indent="-341313">
              <a:buClr>
                <a:srgbClr val="626D2D"/>
              </a:buClr>
              <a:buFont typeface="Arial" panose="020B0604020202020204" pitchFamily="34" charset="0"/>
              <a:buChar char="•"/>
              <a:defRPr>
                <a:solidFill>
                  <a:srgbClr val="697608"/>
                </a:solidFill>
              </a:defRPr>
            </a:lvl1pPr>
            <a:lvl2pPr>
              <a:defRPr>
                <a:solidFill>
                  <a:schemeClr val="accent5">
                    <a:lumMod val="50000"/>
                  </a:schemeClr>
                </a:solidFill>
              </a:defRPr>
            </a:lvl2pPr>
          </a:lstStyle>
          <a:p>
            <a:pPr lvl="0"/>
            <a:r>
              <a:rPr lang="en-US" dirty="0"/>
              <a:t>Click to edit Master text styles</a:t>
            </a:r>
          </a:p>
        </p:txBody>
      </p:sp>
      <p:sp>
        <p:nvSpPr>
          <p:cNvPr id="6" name="Slide Number Placeholder 11">
            <a:extLst>
              <a:ext uri="{FF2B5EF4-FFF2-40B4-BE49-F238E27FC236}">
                <a16:creationId xmlns:a16="http://schemas.microsoft.com/office/drawing/2014/main" id="{605821E5-6C24-409F-B846-6306AAE2079F}"/>
              </a:ext>
            </a:extLst>
          </p:cNvPr>
          <p:cNvSpPr>
            <a:spLocks noGrp="1"/>
          </p:cNvSpPr>
          <p:nvPr>
            <p:ph type="sldNum" sz="quarter" idx="13"/>
          </p:nvPr>
        </p:nvSpPr>
        <p:spPr>
          <a:xfrm>
            <a:off x="11611449" y="0"/>
            <a:ext cx="580551" cy="365125"/>
          </a:xfrm>
        </p:spPr>
        <p:txBody>
          <a:bodyPr/>
          <a:lstStyle>
            <a:lvl1pPr>
              <a:defRPr sz="1600" b="0">
                <a:solidFill>
                  <a:srgbClr val="4E5624"/>
                </a:solidFill>
              </a:defRPr>
            </a:lvl1pPr>
          </a:lstStyle>
          <a:p>
            <a:fld id="{48F63A3B-78C7-47BE-AE5E-E10140E04643}" type="slidenum">
              <a:rPr lang="en-US" smtClean="0"/>
              <a:pPr/>
              <a:t>‹#›</a:t>
            </a:fld>
            <a:endParaRPr lang="en-US" dirty="0"/>
          </a:p>
        </p:txBody>
      </p:sp>
    </p:spTree>
    <p:custDataLst>
      <p:tags r:id="rId1"/>
    </p:custDataLst>
    <p:extLst>
      <p:ext uri="{BB962C8B-B14F-4D97-AF65-F5344CB8AC3E}">
        <p14:creationId xmlns:p14="http://schemas.microsoft.com/office/powerpoint/2010/main" val="3180748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Left-side Blue with Right-content and multi-color stipe at bottom">
    <p:spTree>
      <p:nvGrpSpPr>
        <p:cNvPr id="1" name=""/>
        <p:cNvGrpSpPr/>
        <p:nvPr/>
      </p:nvGrpSpPr>
      <p:grpSpPr>
        <a:xfrm>
          <a:off x="0" y="0"/>
          <a:ext cx="0" cy="0"/>
          <a:chOff x="0" y="0"/>
          <a:chExt cx="0" cy="0"/>
        </a:xfrm>
      </p:grpSpPr>
      <p:sp>
        <p:nvSpPr>
          <p:cNvPr id="2" name="Title 1"/>
          <p:cNvSpPr>
            <a:spLocks noGrp="1"/>
          </p:cNvSpPr>
          <p:nvPr>
            <p:ph type="title"/>
          </p:nvPr>
        </p:nvSpPr>
        <p:spPr>
          <a:xfrm>
            <a:off x="174237" y="0"/>
            <a:ext cx="2656049" cy="6638268"/>
          </a:xfrm>
          <a:solidFill>
            <a:srgbClr val="00467F"/>
          </a:solidFill>
        </p:spPr>
        <p:txBody>
          <a:bodyPr anchor="t"/>
          <a:lstStyle>
            <a:lvl1pPr>
              <a:defRPr sz="3200"/>
            </a:lvl1pPr>
          </a:lstStyle>
          <a:p>
            <a:r>
              <a:rPr lang="en-US" dirty="0"/>
              <a:t>Click to edit Master title style</a:t>
            </a:r>
          </a:p>
        </p:txBody>
      </p:sp>
      <p:sp>
        <p:nvSpPr>
          <p:cNvPr id="6" name="Slide Number Placeholder 3">
            <a:extLst>
              <a:ext uri="{FF2B5EF4-FFF2-40B4-BE49-F238E27FC236}">
                <a16:creationId xmlns:a16="http://schemas.microsoft.com/office/drawing/2014/main" id="{25F3742B-C0A3-4622-A0BA-1FBBE36DDC37}"/>
              </a:ext>
            </a:extLst>
          </p:cNvPr>
          <p:cNvSpPr txBox="1">
            <a:spLocks/>
          </p:cNvSpPr>
          <p:nvPr userDrawn="1"/>
        </p:nvSpPr>
        <p:spPr>
          <a:xfrm>
            <a:off x="172122" y="6260138"/>
            <a:ext cx="492369" cy="365125"/>
          </a:xfrm>
          <a:prstGeom prst="rect">
            <a:avLst/>
          </a:prstGeom>
        </p:spPr>
        <p:txBody>
          <a:bodyPr/>
          <a:lstStyle>
            <a:defPPr>
              <a:defRPr lang="en-US"/>
            </a:defPPr>
            <a:lvl1pPr marL="0" algn="l" defTabSz="914400" rtl="0" eaLnBrk="1" latinLnBrk="0" hangingPunct="1">
              <a:defRPr lang="en-US" sz="1800" b="1"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75B4CE-5129-41CA-A75E-F2AE589D1F47}" type="slidenum">
              <a:rPr lang="en-US" smtClean="0">
                <a:solidFill>
                  <a:schemeClr val="bg1"/>
                </a:solidFill>
              </a:rPr>
              <a:pPr/>
              <a:t>‹#›</a:t>
            </a:fld>
            <a:endParaRPr lang="en-US" dirty="0">
              <a:solidFill>
                <a:schemeClr val="bg1"/>
              </a:solidFill>
            </a:endParaRPr>
          </a:p>
        </p:txBody>
      </p:sp>
      <p:sp>
        <p:nvSpPr>
          <p:cNvPr id="3" name="Content Placeholder 2"/>
          <p:cNvSpPr>
            <a:spLocks noGrp="1"/>
          </p:cNvSpPr>
          <p:nvPr>
            <p:ph idx="1"/>
          </p:nvPr>
        </p:nvSpPr>
        <p:spPr>
          <a:xfrm>
            <a:off x="4494041" y="992187"/>
            <a:ext cx="737909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529064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1193" y="324253"/>
            <a:ext cx="11850807" cy="918730"/>
          </a:xfrm>
        </p:spPr>
        <p:txBody>
          <a:bodyPr>
            <a:normAutofit/>
          </a:bodyPr>
          <a:lstStyle>
            <a:lvl1pPr>
              <a:defRPr sz="4400" b="1">
                <a:solidFill>
                  <a:schemeClr val="accent5">
                    <a:lumMod val="50000"/>
                  </a:schemeClr>
                </a:solidFill>
              </a:defRPr>
            </a:lvl1pPr>
          </a:lstStyle>
          <a:p>
            <a:r>
              <a:rPr lang="en-US" dirty="0"/>
              <a:t>Click to edit Master title style</a:t>
            </a:r>
          </a:p>
        </p:txBody>
      </p:sp>
      <p:pic>
        <p:nvPicPr>
          <p:cNvPr id="10" name="Picture 2">
            <a:extLst>
              <a:ext uri="{FF2B5EF4-FFF2-40B4-BE49-F238E27FC236}">
                <a16:creationId xmlns:a16="http://schemas.microsoft.com/office/drawing/2014/main" id="{F19E5654-DEED-BB46-A5D6-56F1A7C23F2A}"/>
              </a:ext>
            </a:extLst>
          </p:cNvPr>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1193" y="1156623"/>
            <a:ext cx="1152144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a:extLst>
              <a:ext uri="{FF2B5EF4-FFF2-40B4-BE49-F238E27FC236}">
                <a16:creationId xmlns:a16="http://schemas.microsoft.com/office/drawing/2014/main" id="{3990497A-5A15-0A49-8758-5072EE750665}"/>
              </a:ext>
            </a:extLst>
          </p:cNvPr>
          <p:cNvSpPr>
            <a:spLocks noGrp="1"/>
          </p:cNvSpPr>
          <p:nvPr>
            <p:ph idx="1" hasCustomPrompt="1"/>
          </p:nvPr>
        </p:nvSpPr>
        <p:spPr>
          <a:xfrm>
            <a:off x="430924" y="1387366"/>
            <a:ext cx="11351173" cy="4393324"/>
          </a:xfrm>
        </p:spPr>
        <p:txBody>
          <a:bodyPr>
            <a:normAutofit/>
          </a:bodyPr>
          <a:lstStyle>
            <a:lvl1pPr>
              <a:lnSpc>
                <a:spcPct val="100000"/>
              </a:lnSpc>
              <a:spcBef>
                <a:spcPts val="600"/>
              </a:spcBef>
              <a:defRPr sz="3200">
                <a:solidFill>
                  <a:schemeClr val="accent5">
                    <a:lumMod val="50000"/>
                  </a:schemeClr>
                </a:solidFill>
              </a:defRPr>
            </a:lvl1pPr>
            <a:lvl2pPr>
              <a:lnSpc>
                <a:spcPct val="100000"/>
              </a:lnSpc>
              <a:spcBef>
                <a:spcPts val="600"/>
              </a:spcBef>
              <a:defRPr sz="2800">
                <a:solidFill>
                  <a:schemeClr val="accent1">
                    <a:lumMod val="75000"/>
                  </a:schemeClr>
                </a:solidFill>
              </a:defRPr>
            </a:lvl2pPr>
          </a:lstStyle>
          <a:p>
            <a:pPr lvl="0"/>
            <a:r>
              <a:rPr lang="en-US" dirty="0"/>
              <a:t>Click to edit Master text styles</a:t>
            </a:r>
          </a:p>
        </p:txBody>
      </p:sp>
      <p:sp>
        <p:nvSpPr>
          <p:cNvPr id="6" name="Slide Number Placeholder 11"/>
          <p:cNvSpPr>
            <a:spLocks noGrp="1"/>
          </p:cNvSpPr>
          <p:nvPr>
            <p:ph type="sldNum" sz="quarter" idx="13"/>
          </p:nvPr>
        </p:nvSpPr>
        <p:spPr>
          <a:xfrm>
            <a:off x="11650959" y="12569"/>
            <a:ext cx="541041" cy="365125"/>
          </a:xfrm>
        </p:spPr>
        <p:txBody>
          <a:bodyPr/>
          <a:lstStyle>
            <a:lvl1pPr>
              <a:defRPr sz="1600" b="1">
                <a:solidFill>
                  <a:schemeClr val="accent5">
                    <a:lumMod val="50000"/>
                  </a:schemeClr>
                </a:solidFill>
              </a:defRPr>
            </a:lvl1pPr>
          </a:lstStyle>
          <a:p>
            <a:fld id="{48F63A3B-78C7-47BE-AE5E-E10140E04643}" type="slidenum">
              <a:rPr lang="en-US" smtClean="0"/>
              <a:pPr/>
              <a:t>‹#›</a:t>
            </a:fld>
            <a:endParaRPr lang="en-US" dirty="0"/>
          </a:p>
        </p:txBody>
      </p:sp>
    </p:spTree>
    <p:custDataLst>
      <p:tags r:id="rId1"/>
    </p:custDataLst>
    <p:extLst>
      <p:ext uri="{BB962C8B-B14F-4D97-AF65-F5344CB8AC3E}">
        <p14:creationId xmlns:p14="http://schemas.microsoft.com/office/powerpoint/2010/main" val="4076701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9448800" y="0"/>
            <a:ext cx="2743200" cy="365125"/>
          </a:xfrm>
        </p:spPr>
        <p:txBody>
          <a:bodyPr/>
          <a:lstStyle>
            <a:lvl1pPr>
              <a:defRPr sz="1600" b="1">
                <a:solidFill>
                  <a:srgbClr val="697608"/>
                </a:solidFill>
              </a:defRPr>
            </a:lvl1pPr>
          </a:lstStyle>
          <a:p>
            <a:fld id="{48F63A3B-78C7-47BE-AE5E-E10140E0464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4494909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9" r:id="rId14"/>
    <p:sldLayoutId id="2147483663" r:id="rId15"/>
    <p:sldLayoutId id="2147483655" r:id="rId16"/>
    <p:sldLayoutId id="2147483657" r:id="rId17"/>
    <p:sldLayoutId id="2147483681" r:id="rId18"/>
    <p:sldLayoutId id="2147483682" r:id="rId19"/>
    <p:sldLayoutId id="2147483683" r:id="rId20"/>
    <p:sldLayoutId id="2147483684" r:id="rId21"/>
    <p:sldLayoutId id="2147483685" r:id="rId22"/>
    <p:sldLayoutId id="2147483686" r:id="rId23"/>
    <p:sldLayoutId id="2147483688" r:id="rId24"/>
    <p:sldLayoutId id="2147483690"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hyperlink" Target="https://www.statista.com/statistics/183481/united-states-population-projection/" TargetMode="External"/><Relationship Id="rId4" Type="http://schemas.openxmlformats.org/officeDocument/2006/relationships/hyperlink" Target="https://www.statista.com/aboutus/our-research-commitmen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samhsa.gov/data/report/2018-nsduh-annual-national-report"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hyperlink" Target="https://www.aarp.org/health/conditions-treatments/info-2018/latinos-hispanics-doctors-nursing-homes.html"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www.aarp.org/health/conditions-treatments/info-2018/latinos-hispanics-doctors-nursing-homes.html"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10.jpe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20.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hyperlink" Target="http://www.apa.org/pi/families/resources/newsletter/2013/08/cultural-humility.aspx" TargetMode="External"/><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4.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3" Type="http://schemas.openxmlformats.org/officeDocument/2006/relationships/hyperlink" Target="https://multiculturalmentalhealth.ca/wp-content/uploads/2019/07/2013_DSM5_CFI.pdf" TargetMode="External"/><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1.png"/><Relationship Id="rId7"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16.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hyperlink" Target="https://minorityhealth.hhs.gov/npa/blog/BlogPost.aspx?BlogID=2808" TargetMode="External"/><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3.xml"/><Relationship Id="rId1" Type="http://schemas.openxmlformats.org/officeDocument/2006/relationships/slideLayout" Target="../slideLayouts/slideLayout20.xml"/><Relationship Id="rId4" Type="http://schemas.openxmlformats.org/officeDocument/2006/relationships/hyperlink" Target="https://attcnetwork.org/centers/global-attc/clas-resources"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4.xml"/><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3" Type="http://schemas.openxmlformats.org/officeDocument/2006/relationships/hyperlink" Target="mailto:diana.Padilla@nyspi.columbia.edu" TargetMode="External"/><Relationship Id="rId7" Type="http://schemas.openxmlformats.org/officeDocument/2006/relationships/image" Target="../media/image40.png"/><Relationship Id="rId2" Type="http://schemas.openxmlformats.org/officeDocument/2006/relationships/notesSlide" Target="../notesSlides/notesSlide65.xml"/><Relationship Id="rId1" Type="http://schemas.openxmlformats.org/officeDocument/2006/relationships/slideLayout" Target="../slideLayouts/slideLayout25.xml"/><Relationship Id="rId6" Type="http://schemas.openxmlformats.org/officeDocument/2006/relationships/image" Target="../media/image39.png"/><Relationship Id="rId5" Type="http://schemas.openxmlformats.org/officeDocument/2006/relationships/hyperlink" Target="https://protect2.fireeye.com/v1/url?k=909dc76a-cf06fe4e-909f3e5f-000babd9f8b3-26549331d320cf9e&amp;q=1&amp;e=14ee4b0d-1a79-4189-9011-95569e395571&amp;u=https%3A%2F%2Fttc-gpra.org%2FP%3Fs%3D798320" TargetMode="External"/><Relationship Id="rId4" Type="http://schemas.openxmlformats.org/officeDocument/2006/relationships/hyperlink" Target="mailto:Clyde.frederick@nyspi.columbia.edu"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tags" Target="../tags/tag14.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844" y="2319315"/>
            <a:ext cx="11158369" cy="1636947"/>
          </a:xfrm>
          <a:scene3d>
            <a:camera prst="orthographicFront"/>
            <a:lightRig rig="threePt" dir="t"/>
          </a:scene3d>
          <a:sp3d>
            <a:bevelB w="12700"/>
          </a:sp3d>
        </p:spPr>
        <p:txBody>
          <a:bodyPr anchor="ctr">
            <a:noAutofit/>
            <a:sp3d extrusionH="57150">
              <a:bevelT w="50800" h="38100" prst="relaxedInset"/>
              <a:bevelB w="6350" prst="relaxedInset"/>
            </a:sp3d>
          </a:bodyPr>
          <a:lstStyle/>
          <a:p>
            <a:pPr>
              <a:lnSpc>
                <a:spcPct val="100000"/>
              </a:lnSpc>
            </a:pPr>
            <a:r>
              <a:rPr lang="en-US" sz="4800" b="1" dirty="0">
                <a:solidFill>
                  <a:srgbClr val="657208"/>
                </a:solidFill>
                <a:effectLst>
                  <a:innerShdw blurRad="63500" dist="50800" dir="13500000">
                    <a:prstClr val="black">
                      <a:alpha val="50000"/>
                    </a:prstClr>
                  </a:innerShdw>
                </a:effectLst>
                <a:latin typeface="Arial" pitchFamily="4" charset="0"/>
                <a:cs typeface="Arial" pitchFamily="4" charset="0"/>
              </a:rPr>
              <a:t>Latino Culture and Communication</a:t>
            </a:r>
            <a:r>
              <a:rPr lang="en-US" sz="4800" b="1" dirty="0">
                <a:solidFill>
                  <a:srgbClr val="657208"/>
                </a:solidFill>
                <a:latin typeface="Arial" pitchFamily="4" charset="0"/>
                <a:cs typeface="Arial" pitchFamily="4" charset="0"/>
              </a:rPr>
              <a:t>:          </a:t>
            </a:r>
            <a:r>
              <a:rPr lang="en-US" sz="4800" dirty="0">
                <a:solidFill>
                  <a:srgbClr val="657208"/>
                </a:solidFill>
                <a:latin typeface="Arial" pitchFamily="4" charset="0"/>
                <a:cs typeface="Arial" pitchFamily="4" charset="0"/>
              </a:rPr>
              <a:t>More than Just Translation</a:t>
            </a:r>
            <a:endParaRPr lang="en-US" sz="4800" dirty="0">
              <a:solidFill>
                <a:srgbClr val="657208"/>
              </a:solidFill>
              <a:cs typeface="Times New Roman" panose="02020603050405020304" pitchFamily="18" charset="0"/>
            </a:endParaRPr>
          </a:p>
        </p:txBody>
      </p:sp>
      <p:pic>
        <p:nvPicPr>
          <p:cNvPr id="8" name="Picture Placeholder 7"/>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t="19908" b="20696"/>
          <a:stretch/>
        </p:blipFill>
        <p:spPr>
          <a:xfrm>
            <a:off x="9103659" y="5646272"/>
            <a:ext cx="3088339" cy="1222878"/>
          </a:xfrm>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4475" b="22857"/>
          <a:stretch/>
        </p:blipFill>
        <p:spPr bwMode="auto">
          <a:xfrm>
            <a:off x="28352" y="5778215"/>
            <a:ext cx="2870887" cy="1079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566" y="1968807"/>
            <a:ext cx="11884926" cy="122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ubtitle 2"/>
          <p:cNvSpPr>
            <a:spLocks noGrp="1"/>
          </p:cNvSpPr>
          <p:nvPr>
            <p:ph type="subTitle" idx="1"/>
          </p:nvPr>
        </p:nvSpPr>
        <p:spPr>
          <a:xfrm>
            <a:off x="9431676" y="4602822"/>
            <a:ext cx="2760323" cy="811659"/>
          </a:xfrm>
        </p:spPr>
        <p:txBody>
          <a:bodyPr>
            <a:noAutofit/>
          </a:bodyPr>
          <a:lstStyle/>
          <a:p>
            <a:pPr algn="r">
              <a:lnSpc>
                <a:spcPct val="100000"/>
              </a:lnSpc>
              <a:spcBef>
                <a:spcPts val="0"/>
              </a:spcBef>
            </a:pPr>
            <a:r>
              <a:rPr lang="en-US" b="1" dirty="0">
                <a:solidFill>
                  <a:srgbClr val="657208"/>
                </a:solidFill>
                <a:latin typeface="Arial" pitchFamily="4" charset="0"/>
                <a:cs typeface="Arial" pitchFamily="4" charset="0"/>
              </a:rPr>
              <a:t>Diana Padilla</a:t>
            </a:r>
            <a:endParaRPr lang="en-US" b="1" dirty="0">
              <a:solidFill>
                <a:srgbClr val="657208"/>
              </a:solidFill>
              <a:latin typeface="Arial"/>
            </a:endParaRPr>
          </a:p>
          <a:p>
            <a:pPr algn="r">
              <a:lnSpc>
                <a:spcPct val="100000"/>
              </a:lnSpc>
              <a:spcBef>
                <a:spcPts val="0"/>
              </a:spcBef>
            </a:pPr>
            <a:r>
              <a:rPr lang="en-US" dirty="0">
                <a:solidFill>
                  <a:srgbClr val="657208"/>
                </a:solidFill>
                <a:latin typeface="Arial"/>
              </a:rPr>
              <a:t>September 2021</a:t>
            </a:r>
          </a:p>
        </p:txBody>
      </p:sp>
      <p:pic>
        <p:nvPicPr>
          <p:cNvPr id="10" name="Picture 9">
            <a:extLst>
              <a:ext uri="{FF2B5EF4-FFF2-40B4-BE49-F238E27FC236}">
                <a16:creationId xmlns:a16="http://schemas.microsoft.com/office/drawing/2014/main" id="{4A6677A2-0777-432B-8DC6-945A7A0941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7479" y="341166"/>
            <a:ext cx="9858079" cy="1421208"/>
          </a:xfrm>
          <a:prstGeom prst="rect">
            <a:avLst/>
          </a:prstGeom>
        </p:spPr>
      </p:pic>
    </p:spTree>
    <p:custDataLst>
      <p:tags r:id="rId1"/>
    </p:custDataLst>
    <p:extLst>
      <p:ext uri="{BB962C8B-B14F-4D97-AF65-F5344CB8AC3E}">
        <p14:creationId xmlns:p14="http://schemas.microsoft.com/office/powerpoint/2010/main" val="98941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57208"/>
                </a:solidFill>
              </a:rPr>
              <a:t>Virtual Platform Logistics</a:t>
            </a:r>
          </a:p>
        </p:txBody>
      </p:sp>
      <p:sp>
        <p:nvSpPr>
          <p:cNvPr id="4" name="Slide Number Placeholder 3"/>
          <p:cNvSpPr>
            <a:spLocks noGrp="1"/>
          </p:cNvSpPr>
          <p:nvPr>
            <p:ph type="sldNum" sz="quarter" idx="13"/>
          </p:nvPr>
        </p:nvSpPr>
        <p:spPr/>
        <p:txBody>
          <a:bodyPr/>
          <a:lstStyle/>
          <a:p>
            <a:fld id="{48F63A3B-78C7-47BE-AE5E-E10140E04643}" type="slidenum">
              <a:rPr lang="en-US" smtClean="0">
                <a:solidFill>
                  <a:srgbClr val="657208"/>
                </a:solidFill>
              </a:rPr>
              <a:pPr/>
              <a:t>10</a:t>
            </a:fld>
            <a:endParaRPr lang="en-US" dirty="0">
              <a:solidFill>
                <a:srgbClr val="657208"/>
              </a:solidFill>
            </a:endParaRPr>
          </a:p>
        </p:txBody>
      </p:sp>
      <p:sp>
        <p:nvSpPr>
          <p:cNvPr id="5" name="Content Placeholder 2"/>
          <p:cNvSpPr>
            <a:spLocks noGrp="1"/>
          </p:cNvSpPr>
          <p:nvPr>
            <p:ph idx="1"/>
          </p:nvPr>
        </p:nvSpPr>
        <p:spPr>
          <a:xfrm>
            <a:off x="341193" y="1350038"/>
            <a:ext cx="11521440" cy="5330161"/>
          </a:xfrm>
        </p:spPr>
        <p:txBody>
          <a:bodyPr>
            <a:normAutofit/>
          </a:bodyPr>
          <a:lstStyle/>
          <a:p>
            <a:pPr>
              <a:lnSpc>
                <a:spcPct val="100000"/>
              </a:lnSpc>
              <a:spcBef>
                <a:spcPts val="1200"/>
              </a:spcBef>
              <a:spcAft>
                <a:spcPts val="600"/>
              </a:spcAft>
              <a:buFont typeface="Arial" panose="020B0604020202020204" pitchFamily="34" charset="0"/>
              <a:buChar char="•"/>
            </a:pPr>
            <a:r>
              <a:rPr lang="es-US" sz="3600" dirty="0">
                <a:solidFill>
                  <a:srgbClr val="657208"/>
                </a:solidFill>
              </a:rPr>
              <a:t>Chat box</a:t>
            </a:r>
          </a:p>
          <a:p>
            <a:pPr>
              <a:lnSpc>
                <a:spcPct val="100000"/>
              </a:lnSpc>
              <a:spcBef>
                <a:spcPts val="1200"/>
              </a:spcBef>
              <a:spcAft>
                <a:spcPts val="600"/>
              </a:spcAft>
              <a:buFont typeface="Arial" panose="020B0604020202020204" pitchFamily="34" charset="0"/>
              <a:buChar char="•"/>
            </a:pPr>
            <a:r>
              <a:rPr lang="es-US" sz="3600" dirty="0" err="1">
                <a:solidFill>
                  <a:srgbClr val="657208"/>
                </a:solidFill>
              </a:rPr>
              <a:t>Raise</a:t>
            </a:r>
            <a:r>
              <a:rPr lang="es-US" sz="3600" dirty="0">
                <a:solidFill>
                  <a:srgbClr val="657208"/>
                </a:solidFill>
              </a:rPr>
              <a:t> </a:t>
            </a:r>
            <a:r>
              <a:rPr lang="es-US" sz="3600" dirty="0" err="1">
                <a:solidFill>
                  <a:srgbClr val="657208"/>
                </a:solidFill>
              </a:rPr>
              <a:t>your</a:t>
            </a:r>
            <a:r>
              <a:rPr lang="es-US" sz="3600" dirty="0">
                <a:solidFill>
                  <a:srgbClr val="657208"/>
                </a:solidFill>
              </a:rPr>
              <a:t> </a:t>
            </a:r>
            <a:r>
              <a:rPr lang="es-US" sz="3600" dirty="0" err="1">
                <a:solidFill>
                  <a:srgbClr val="657208"/>
                </a:solidFill>
              </a:rPr>
              <a:t>hand</a:t>
            </a:r>
            <a:r>
              <a:rPr lang="es-US" sz="3600" dirty="0">
                <a:solidFill>
                  <a:srgbClr val="657208"/>
                </a:solidFill>
              </a:rPr>
              <a:t> </a:t>
            </a:r>
            <a:r>
              <a:rPr lang="es-US" sz="3600" dirty="0" err="1">
                <a:solidFill>
                  <a:srgbClr val="657208"/>
                </a:solidFill>
              </a:rPr>
              <a:t>feature</a:t>
            </a:r>
            <a:endParaRPr lang="es-US" sz="3600" dirty="0">
              <a:solidFill>
                <a:srgbClr val="657208"/>
              </a:solidFill>
            </a:endParaRPr>
          </a:p>
          <a:p>
            <a:pPr>
              <a:lnSpc>
                <a:spcPct val="100000"/>
              </a:lnSpc>
              <a:spcBef>
                <a:spcPts val="1200"/>
              </a:spcBef>
              <a:spcAft>
                <a:spcPts val="600"/>
              </a:spcAft>
              <a:buFont typeface="Arial" panose="020B0604020202020204" pitchFamily="34" charset="0"/>
              <a:buChar char="•"/>
            </a:pPr>
            <a:r>
              <a:rPr lang="es-US" sz="3600" dirty="0" err="1">
                <a:solidFill>
                  <a:srgbClr val="657208"/>
                </a:solidFill>
              </a:rPr>
              <a:t>Muting</a:t>
            </a:r>
            <a:r>
              <a:rPr lang="es-US" sz="3600" dirty="0">
                <a:solidFill>
                  <a:srgbClr val="657208"/>
                </a:solidFill>
              </a:rPr>
              <a:t> and </a:t>
            </a:r>
            <a:r>
              <a:rPr lang="es-US" sz="3600" dirty="0" err="1">
                <a:solidFill>
                  <a:srgbClr val="657208"/>
                </a:solidFill>
              </a:rPr>
              <a:t>unmuting</a:t>
            </a:r>
            <a:endParaRPr lang="es-US" sz="3600" dirty="0">
              <a:solidFill>
                <a:srgbClr val="657208"/>
              </a:solidFill>
            </a:endParaRPr>
          </a:p>
          <a:p>
            <a:pPr>
              <a:lnSpc>
                <a:spcPct val="100000"/>
              </a:lnSpc>
              <a:spcBef>
                <a:spcPts val="1200"/>
              </a:spcBef>
              <a:spcAft>
                <a:spcPts val="600"/>
              </a:spcAft>
              <a:buFont typeface="Arial" panose="020B0604020202020204" pitchFamily="34" charset="0"/>
              <a:buChar char="•"/>
            </a:pPr>
            <a:r>
              <a:rPr lang="es-US" sz="3600" dirty="0" err="1">
                <a:solidFill>
                  <a:srgbClr val="657208"/>
                </a:solidFill>
              </a:rPr>
              <a:t>Connectivity</a:t>
            </a:r>
            <a:r>
              <a:rPr lang="es-US" sz="3600" dirty="0">
                <a:solidFill>
                  <a:srgbClr val="657208"/>
                </a:solidFill>
              </a:rPr>
              <a:t> </a:t>
            </a:r>
            <a:r>
              <a:rPr lang="es-US" sz="3600" dirty="0" err="1">
                <a:solidFill>
                  <a:srgbClr val="657208"/>
                </a:solidFill>
              </a:rPr>
              <a:t>issues</a:t>
            </a:r>
            <a:endParaRPr lang="es-US" sz="3600" dirty="0">
              <a:solidFill>
                <a:srgbClr val="657208"/>
              </a:solidFill>
            </a:endParaRPr>
          </a:p>
          <a:p>
            <a:pPr>
              <a:lnSpc>
                <a:spcPct val="100000"/>
              </a:lnSpc>
              <a:spcBef>
                <a:spcPts val="1200"/>
              </a:spcBef>
              <a:spcAft>
                <a:spcPts val="600"/>
              </a:spcAft>
              <a:buFont typeface="Arial" panose="020B0604020202020204" pitchFamily="34" charset="0"/>
              <a:buChar char="•"/>
            </a:pPr>
            <a:r>
              <a:rPr lang="es-US" sz="3600" dirty="0">
                <a:solidFill>
                  <a:srgbClr val="657208"/>
                </a:solidFill>
              </a:rPr>
              <a:t>Camera visual and </a:t>
            </a:r>
            <a:r>
              <a:rPr lang="es-US" sz="3600" dirty="0" err="1">
                <a:solidFill>
                  <a:srgbClr val="657208"/>
                </a:solidFill>
              </a:rPr>
              <a:t>participation</a:t>
            </a:r>
            <a:endParaRPr lang="es-US" sz="3600" dirty="0">
              <a:solidFill>
                <a:srgbClr val="657208"/>
              </a:solidFill>
            </a:endParaRPr>
          </a:p>
        </p:txBody>
      </p:sp>
    </p:spTree>
    <p:extLst>
      <p:ext uri="{BB962C8B-B14F-4D97-AF65-F5344CB8AC3E}">
        <p14:creationId xmlns:p14="http://schemas.microsoft.com/office/powerpoint/2010/main" val="1106650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t>Goals</a:t>
            </a:r>
          </a:p>
        </p:txBody>
      </p:sp>
      <p:sp>
        <p:nvSpPr>
          <p:cNvPr id="3" name="Content Placeholder 2"/>
          <p:cNvSpPr>
            <a:spLocks noGrp="1"/>
          </p:cNvSpPr>
          <p:nvPr>
            <p:ph idx="1"/>
          </p:nvPr>
        </p:nvSpPr>
        <p:spPr/>
        <p:txBody>
          <a:bodyPr/>
          <a:lstStyle/>
          <a:p>
            <a:pPr>
              <a:lnSpc>
                <a:spcPct val="110000"/>
              </a:lnSpc>
              <a:spcBef>
                <a:spcPts val="600"/>
              </a:spcBef>
              <a:spcAft>
                <a:spcPts val="1200"/>
              </a:spcAft>
              <a:defRPr/>
            </a:pPr>
            <a:r>
              <a:rPr lang="en-US" dirty="0"/>
              <a:t>Instruct on cultural dynamics that frame the client/patient dialogue and interactions.</a:t>
            </a:r>
          </a:p>
          <a:p>
            <a:pPr>
              <a:lnSpc>
                <a:spcPct val="110000"/>
              </a:lnSpc>
              <a:spcBef>
                <a:spcPts val="600"/>
              </a:spcBef>
              <a:spcAft>
                <a:spcPts val="1200"/>
              </a:spcAft>
              <a:defRPr/>
            </a:pPr>
            <a:r>
              <a:rPr lang="en-US" dirty="0"/>
              <a:t>Review strength-based strategies for effective communication with Hispanic/Latinx communities.</a:t>
            </a:r>
          </a:p>
          <a:p>
            <a:endParaRPr lang="en-US" dirty="0"/>
          </a:p>
        </p:txBody>
      </p:sp>
      <p:sp>
        <p:nvSpPr>
          <p:cNvPr id="6" name="Slide Number Placeholder 5"/>
          <p:cNvSpPr>
            <a:spLocks noGrp="1"/>
          </p:cNvSpPr>
          <p:nvPr>
            <p:ph type="sldNum" sz="quarter" idx="13"/>
          </p:nvPr>
        </p:nvSpPr>
        <p:spPr>
          <a:xfrm>
            <a:off x="9448800" y="0"/>
            <a:ext cx="2743200" cy="365125"/>
          </a:xfrm>
        </p:spPr>
        <p:txBody>
          <a:bodyPr/>
          <a:lstStyle/>
          <a:p>
            <a:fld id="{48F63A3B-78C7-47BE-AE5E-E10140E04643}" type="slidenum">
              <a:rPr lang="en-US" b="0" smtClean="0"/>
              <a:pPr/>
              <a:t>11</a:t>
            </a:fld>
            <a:endParaRPr lang="en-US" b="0" dirty="0"/>
          </a:p>
        </p:txBody>
      </p:sp>
    </p:spTree>
    <p:extLst>
      <p:ext uri="{BB962C8B-B14F-4D97-AF65-F5344CB8AC3E}">
        <p14:creationId xmlns:p14="http://schemas.microsoft.com/office/powerpoint/2010/main" val="2454985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t>Objectives</a:t>
            </a:r>
          </a:p>
        </p:txBody>
      </p:sp>
      <p:sp>
        <p:nvSpPr>
          <p:cNvPr id="3" name="Content Placeholder 2"/>
          <p:cNvSpPr>
            <a:spLocks noGrp="1"/>
          </p:cNvSpPr>
          <p:nvPr>
            <p:ph idx="1"/>
          </p:nvPr>
        </p:nvSpPr>
        <p:spPr>
          <a:xfrm>
            <a:off x="341192" y="1335296"/>
            <a:ext cx="11158182" cy="4722477"/>
          </a:xfrm>
        </p:spPr>
        <p:txBody>
          <a:bodyPr>
            <a:normAutofit/>
          </a:bodyPr>
          <a:lstStyle/>
          <a:p>
            <a:pPr marL="342900" indent="-342900">
              <a:spcBef>
                <a:spcPts val="1200"/>
              </a:spcBef>
              <a:spcAft>
                <a:spcPts val="600"/>
              </a:spcAft>
              <a:defRPr/>
            </a:pPr>
            <a:r>
              <a:rPr lang="en-US" sz="2800" dirty="0"/>
              <a:t>Review current data on Hispanic and Latino disparity rates.</a:t>
            </a:r>
          </a:p>
          <a:p>
            <a:pPr marL="342900" indent="-342900">
              <a:spcBef>
                <a:spcPts val="1200"/>
              </a:spcBef>
              <a:spcAft>
                <a:spcPts val="600"/>
              </a:spcAft>
              <a:defRPr/>
            </a:pPr>
            <a:r>
              <a:rPr lang="en-US" sz="2800" dirty="0"/>
              <a:t>Identify how culture and cognition shape perspectives and influence communication.</a:t>
            </a:r>
          </a:p>
          <a:p>
            <a:pPr marL="342900" indent="-342900">
              <a:spcBef>
                <a:spcPts val="1200"/>
              </a:spcBef>
              <a:spcAft>
                <a:spcPts val="600"/>
              </a:spcAft>
              <a:defRPr/>
            </a:pPr>
            <a:r>
              <a:rPr lang="en-US" sz="2800" dirty="0"/>
              <a:t>Review the DSM-5 cultural formulation interview</a:t>
            </a:r>
          </a:p>
          <a:p>
            <a:pPr marL="342900" indent="-342900">
              <a:spcBef>
                <a:spcPts val="1200"/>
              </a:spcBef>
              <a:spcAft>
                <a:spcPts val="600"/>
              </a:spcAft>
              <a:defRPr/>
            </a:pPr>
            <a:r>
              <a:rPr lang="en-US" sz="2800" dirty="0"/>
              <a:t>List strengths of adhered to cultural characteristics that can be used to support behavior change and the Latino recovery process</a:t>
            </a:r>
          </a:p>
          <a:p>
            <a:pPr marL="342900" indent="-342900">
              <a:spcBef>
                <a:spcPts val="1200"/>
              </a:spcBef>
              <a:spcAft>
                <a:spcPts val="600"/>
              </a:spcAft>
              <a:defRPr/>
            </a:pPr>
            <a:r>
              <a:rPr lang="en-US" sz="2800" dirty="0"/>
              <a:t>Identify culturally adapted evidence-based practices for Hispanic and Latino populations</a:t>
            </a:r>
          </a:p>
        </p:txBody>
      </p:sp>
      <p:sp>
        <p:nvSpPr>
          <p:cNvPr id="4" name="Slide Number Placeholder 3"/>
          <p:cNvSpPr>
            <a:spLocks noGrp="1"/>
          </p:cNvSpPr>
          <p:nvPr>
            <p:ph type="sldNum" sz="quarter" idx="13"/>
          </p:nvPr>
        </p:nvSpPr>
        <p:spPr>
          <a:xfrm>
            <a:off x="9448800" y="0"/>
            <a:ext cx="2743200" cy="365125"/>
          </a:xfrm>
        </p:spPr>
        <p:txBody>
          <a:bodyPr/>
          <a:lstStyle/>
          <a:p>
            <a:fld id="{48F63A3B-78C7-47BE-AE5E-E10140E04643}" type="slidenum">
              <a:rPr lang="en-US" b="0" smtClean="0"/>
              <a:pPr/>
              <a:t>12</a:t>
            </a:fld>
            <a:endParaRPr lang="en-US" b="0" dirty="0"/>
          </a:p>
        </p:txBody>
      </p:sp>
    </p:spTree>
    <p:extLst>
      <p:ext uri="{BB962C8B-B14F-4D97-AF65-F5344CB8AC3E}">
        <p14:creationId xmlns:p14="http://schemas.microsoft.com/office/powerpoint/2010/main" val="2690851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A mural on a wall&#10;&#10;Description automatically generated with low confidence">
            <a:extLst>
              <a:ext uri="{FF2B5EF4-FFF2-40B4-BE49-F238E27FC236}">
                <a16:creationId xmlns:a16="http://schemas.microsoft.com/office/drawing/2014/main" id="{274DF873-E15D-4E90-8FDA-8F5C47C77B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733" r="2" b="8737"/>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22" name="Group 21">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23" name="Freeform: Shape 22">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1" name="Group 23">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25" name="Group 24">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29" name="Freeform: Shape 28">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6" name="Group 25">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27" name="Freeform: Shape 26">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32" name="TextBox 31">
            <a:extLst>
              <a:ext uri="{FF2B5EF4-FFF2-40B4-BE49-F238E27FC236}">
                <a16:creationId xmlns:a16="http://schemas.microsoft.com/office/drawing/2014/main" id="{5395C630-2038-40FC-BB84-10FCE4BBB01D}"/>
              </a:ext>
            </a:extLst>
          </p:cNvPr>
          <p:cNvSpPr txBox="1"/>
          <p:nvPr/>
        </p:nvSpPr>
        <p:spPr>
          <a:xfrm>
            <a:off x="110962" y="1308100"/>
            <a:ext cx="3595846" cy="4787900"/>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2400" b="0" i="0" dirty="0">
                <a:solidFill>
                  <a:srgbClr val="808000"/>
                </a:solidFill>
                <a:effectLst/>
              </a:rPr>
              <a:t>Aztec warrior mural by Fort Worth based artist Juan Velazquez in Elmwood, Dallas. It was created October 1st, 2020. </a:t>
            </a:r>
          </a:p>
          <a:p>
            <a:pPr algn="ctr" defTabSz="914400">
              <a:lnSpc>
                <a:spcPct val="90000"/>
              </a:lnSpc>
              <a:spcAft>
                <a:spcPts val="600"/>
              </a:spcAft>
            </a:pPr>
            <a:endParaRPr lang="en-US" sz="2400" b="0" i="0" dirty="0">
              <a:solidFill>
                <a:srgbClr val="808000"/>
              </a:solidFill>
              <a:effectLst/>
            </a:endParaRPr>
          </a:p>
          <a:p>
            <a:pPr algn="ctr" defTabSz="914400">
              <a:lnSpc>
                <a:spcPct val="90000"/>
              </a:lnSpc>
              <a:spcAft>
                <a:spcPts val="600"/>
              </a:spcAft>
            </a:pPr>
            <a:r>
              <a:rPr lang="en-US" sz="2400" b="0" i="0" dirty="0">
                <a:solidFill>
                  <a:srgbClr val="808000"/>
                </a:solidFill>
                <a:effectLst/>
              </a:rPr>
              <a:t>It was painted in honor of   </a:t>
            </a:r>
            <a:r>
              <a:rPr lang="en-US" sz="2400" b="1" i="0" dirty="0">
                <a:solidFill>
                  <a:srgbClr val="808000"/>
                </a:solidFill>
                <a:effectLst/>
              </a:rPr>
              <a:t>Hispanic Heritage Month.</a:t>
            </a:r>
          </a:p>
        </p:txBody>
      </p:sp>
    </p:spTree>
    <p:extLst>
      <p:ext uri="{BB962C8B-B14F-4D97-AF65-F5344CB8AC3E}">
        <p14:creationId xmlns:p14="http://schemas.microsoft.com/office/powerpoint/2010/main" val="1853122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b="0" smtClean="0"/>
              <a:t>14</a:t>
            </a:fld>
            <a:endParaRPr lang="en-US" b="0" dirty="0"/>
          </a:p>
        </p:txBody>
      </p:sp>
      <p:pic>
        <p:nvPicPr>
          <p:cNvPr id="1026" name="Picture 2" descr="https://remezcla.com/wp-content/uploads/2019/10/Screen-Shot-2019-10-24-at-2.32.53-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0337"/>
            <a:ext cx="11594190" cy="6407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645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US" sz="4000" dirty="0" err="1"/>
              <a:t>Population</a:t>
            </a:r>
            <a:r>
              <a:rPr lang="es-US" sz="4000" dirty="0"/>
              <a:t> ‘</a:t>
            </a:r>
            <a:r>
              <a:rPr lang="es-US" sz="4000" dirty="0" err="1"/>
              <a:t>Terms</a:t>
            </a:r>
            <a:r>
              <a:rPr lang="es-US" sz="4000" dirty="0"/>
              <a:t>’</a:t>
            </a:r>
          </a:p>
        </p:txBody>
      </p:sp>
      <p:sp>
        <p:nvSpPr>
          <p:cNvPr id="3" name="Content Placeholder 2"/>
          <p:cNvSpPr>
            <a:spLocks noGrp="1"/>
          </p:cNvSpPr>
          <p:nvPr>
            <p:ph idx="1"/>
          </p:nvPr>
        </p:nvSpPr>
        <p:spPr>
          <a:xfrm>
            <a:off x="366701" y="1623394"/>
            <a:ext cx="4885212" cy="4617733"/>
          </a:xfrm>
        </p:spPr>
        <p:txBody>
          <a:bodyPr/>
          <a:lstStyle/>
          <a:p>
            <a:r>
              <a:rPr lang="en-US" b="1" dirty="0"/>
              <a:t>About One-in-Four U.S. Hispanics Have Heard of Latinx, but Just 3% Use It.</a:t>
            </a:r>
          </a:p>
          <a:p>
            <a:r>
              <a:rPr lang="en-US" i="1" dirty="0"/>
              <a:t>Young Hispanic women among the most likely to use the term.</a:t>
            </a:r>
          </a:p>
          <a:p>
            <a:endParaRPr lang="es-US" dirty="0"/>
          </a:p>
        </p:txBody>
      </p:sp>
      <p:sp>
        <p:nvSpPr>
          <p:cNvPr id="4" name="Slide Number Placeholder 3"/>
          <p:cNvSpPr>
            <a:spLocks noGrp="1"/>
          </p:cNvSpPr>
          <p:nvPr>
            <p:ph type="sldNum" sz="quarter" idx="13"/>
          </p:nvPr>
        </p:nvSpPr>
        <p:spPr>
          <a:xfrm>
            <a:off x="11650959" y="7584"/>
            <a:ext cx="541041" cy="365125"/>
          </a:xfrm>
        </p:spPr>
        <p:txBody>
          <a:bodyPr/>
          <a:lstStyle/>
          <a:p>
            <a:fld id="{48F63A3B-78C7-47BE-AE5E-E10140E04643}" type="slidenum">
              <a:rPr lang="en-US" b="0" smtClean="0"/>
              <a:pPr/>
              <a:t>15</a:t>
            </a:fld>
            <a:endParaRPr lang="en-US" b="0" dirty="0"/>
          </a:p>
        </p:txBody>
      </p:sp>
      <p:pic>
        <p:nvPicPr>
          <p:cNvPr id="1026" name="Picture 2" descr="A chart showing most Latino adults have not heard of the term Latinx; few use it"/>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2923" b="3833"/>
          <a:stretch/>
        </p:blipFill>
        <p:spPr bwMode="auto">
          <a:xfrm>
            <a:off x="5971143" y="1366015"/>
            <a:ext cx="4847422" cy="5491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977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a:effectLst>
                  <a:outerShdw blurRad="38100" dist="38100" dir="2700000" algn="tl">
                    <a:srgbClr val="000000">
                      <a:alpha val="43137"/>
                    </a:srgbClr>
                  </a:outerShdw>
                </a:effectLst>
              </a:rPr>
              <a:t>The Cultural Communities</a:t>
            </a:r>
          </a:p>
        </p:txBody>
      </p:sp>
      <p:sp>
        <p:nvSpPr>
          <p:cNvPr id="4" name="Slide Number Placeholder 3"/>
          <p:cNvSpPr>
            <a:spLocks noGrp="1"/>
          </p:cNvSpPr>
          <p:nvPr>
            <p:ph type="sldNum" sz="quarter" idx="13"/>
          </p:nvPr>
        </p:nvSpPr>
        <p:spPr/>
        <p:txBody>
          <a:bodyPr/>
          <a:lstStyle/>
          <a:p>
            <a:fld id="{48F63A3B-78C7-47BE-AE5E-E10140E04643}" type="slidenum">
              <a:rPr lang="en-US" b="0" smtClean="0"/>
              <a:pPr/>
              <a:t>16</a:t>
            </a:fld>
            <a:endParaRPr lang="en-US" b="0" dirty="0"/>
          </a:p>
        </p:txBody>
      </p:sp>
      <p:sp>
        <p:nvSpPr>
          <p:cNvPr id="5" name="Content Placeholder 2"/>
          <p:cNvSpPr>
            <a:spLocks noGrp="1"/>
          </p:cNvSpPr>
          <p:nvPr>
            <p:ph idx="1"/>
          </p:nvPr>
        </p:nvSpPr>
        <p:spPr>
          <a:xfrm>
            <a:off x="403123" y="1396766"/>
            <a:ext cx="11252064" cy="5285388"/>
          </a:xfrm>
        </p:spPr>
        <p:txBody>
          <a:bodyPr>
            <a:normAutofit/>
          </a:bodyPr>
          <a:lstStyle/>
          <a:p>
            <a:pPr marL="0" indent="0">
              <a:lnSpc>
                <a:spcPct val="100000"/>
              </a:lnSpc>
              <a:spcBef>
                <a:spcPts val="1200"/>
              </a:spcBef>
              <a:spcAft>
                <a:spcPts val="1200"/>
              </a:spcAft>
              <a:buNone/>
            </a:pPr>
            <a:r>
              <a:rPr lang="en-US" altLang="en-US" sz="3200" b="1" dirty="0"/>
              <a:t>Hispanic</a:t>
            </a:r>
            <a:r>
              <a:rPr lang="en-US" altLang="en-US" sz="3200" dirty="0"/>
              <a:t>: usually refers to language and those whose ancestry comes from Spain or Spanish speaking countries. </a:t>
            </a:r>
          </a:p>
          <a:p>
            <a:pPr marL="0" indent="0">
              <a:lnSpc>
                <a:spcPct val="100000"/>
              </a:lnSpc>
              <a:spcBef>
                <a:spcPts val="1200"/>
              </a:spcBef>
              <a:spcAft>
                <a:spcPts val="1200"/>
              </a:spcAft>
              <a:buNone/>
            </a:pPr>
            <a:r>
              <a:rPr lang="en-US" altLang="en-US" sz="3200" b="1" dirty="0"/>
              <a:t>Latino: </a:t>
            </a:r>
            <a:r>
              <a:rPr lang="en-US" altLang="en-US" sz="3200" dirty="0"/>
              <a:t>usually refers to geography and specifically, to Latin America which includes individuals from the Caribbean, South America, and Central America.</a:t>
            </a:r>
          </a:p>
          <a:p>
            <a:pPr marL="0" indent="0">
              <a:lnSpc>
                <a:spcPct val="100000"/>
              </a:lnSpc>
              <a:spcBef>
                <a:spcPts val="1200"/>
              </a:spcBef>
              <a:spcAft>
                <a:spcPts val="1200"/>
              </a:spcAft>
              <a:buNone/>
            </a:pPr>
            <a:r>
              <a:rPr lang="en-US" altLang="en-US" sz="3200" b="1" dirty="0" err="1"/>
              <a:t>Latinx</a:t>
            </a:r>
            <a:r>
              <a:rPr lang="en-US" altLang="en-US" sz="3200" b="1" dirty="0"/>
              <a:t>: </a:t>
            </a:r>
            <a:r>
              <a:rPr lang="en-US" altLang="en-US" sz="3200" dirty="0"/>
              <a:t>a gender-neutral term that persons use instead of or alongside “Latino” and “Latina,” and refers to a person of Latin American origin or descent.</a:t>
            </a:r>
          </a:p>
        </p:txBody>
      </p:sp>
    </p:spTree>
    <p:extLst>
      <p:ext uri="{BB962C8B-B14F-4D97-AF65-F5344CB8AC3E}">
        <p14:creationId xmlns:p14="http://schemas.microsoft.com/office/powerpoint/2010/main" val="1919248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284779"/>
            <a:ext cx="11395202" cy="940424"/>
          </a:xfrm>
        </p:spPr>
        <p:txBody>
          <a:bodyPr>
            <a:normAutofit/>
          </a:bodyPr>
          <a:lstStyle/>
          <a:p>
            <a:r>
              <a:rPr lang="en-US" b="0" dirty="0">
                <a:effectLst>
                  <a:outerShdw blurRad="38100" dist="38100" dir="2700000" algn="tl">
                    <a:srgbClr val="000000">
                      <a:alpha val="43137"/>
                    </a:srgbClr>
                  </a:outerShdw>
                </a:effectLst>
              </a:rPr>
              <a:t>Large Group Question</a:t>
            </a:r>
          </a:p>
        </p:txBody>
      </p:sp>
      <p:sp>
        <p:nvSpPr>
          <p:cNvPr id="3" name="Content Placeholder 2"/>
          <p:cNvSpPr>
            <a:spLocks noGrp="1"/>
          </p:cNvSpPr>
          <p:nvPr>
            <p:ph idx="1"/>
          </p:nvPr>
        </p:nvSpPr>
        <p:spPr>
          <a:xfrm>
            <a:off x="497005" y="1360967"/>
            <a:ext cx="11185657" cy="4582633"/>
          </a:xfrm>
        </p:spPr>
        <p:txBody>
          <a:bodyPr>
            <a:normAutofit/>
          </a:bodyPr>
          <a:lstStyle/>
          <a:p>
            <a:pPr marL="0" indent="0">
              <a:lnSpc>
                <a:spcPct val="100000"/>
              </a:lnSpc>
              <a:spcBef>
                <a:spcPts val="600"/>
              </a:spcBef>
              <a:spcAft>
                <a:spcPts val="1200"/>
              </a:spcAft>
              <a:buSzPct val="80000"/>
              <a:buNone/>
            </a:pPr>
            <a:r>
              <a:rPr lang="en-US" dirty="0"/>
              <a:t>Think of a time when you were speaking to someone and felt you weren't heard, (could be at work, with family, or doctors, while shopping, etc.).</a:t>
            </a:r>
          </a:p>
          <a:p>
            <a:pPr marL="463550" indent="-344488">
              <a:lnSpc>
                <a:spcPct val="100000"/>
              </a:lnSpc>
              <a:spcBef>
                <a:spcPts val="600"/>
              </a:spcBef>
              <a:spcAft>
                <a:spcPts val="1200"/>
              </a:spcAft>
              <a:buSzPct val="80000"/>
            </a:pPr>
            <a:r>
              <a:rPr lang="en-US" dirty="0"/>
              <a:t>Why do you think it happened?</a:t>
            </a:r>
          </a:p>
          <a:p>
            <a:pPr marL="463550" indent="-346075">
              <a:lnSpc>
                <a:spcPct val="100000"/>
              </a:lnSpc>
              <a:spcBef>
                <a:spcPts val="600"/>
              </a:spcBef>
              <a:spcAft>
                <a:spcPts val="1200"/>
              </a:spcAft>
              <a:buSzPct val="80000"/>
            </a:pPr>
            <a:r>
              <a:rPr lang="en-US" dirty="0"/>
              <a:t>Did it affect or change your interactions going forward, whether with same person or other people?</a:t>
            </a:r>
          </a:p>
          <a:p>
            <a:pPr marL="0" indent="0">
              <a:lnSpc>
                <a:spcPct val="100000"/>
              </a:lnSpc>
              <a:spcBef>
                <a:spcPts val="600"/>
              </a:spcBef>
              <a:spcAft>
                <a:spcPts val="1200"/>
              </a:spcAft>
              <a:buSzPct val="80000"/>
              <a:buNone/>
            </a:pPr>
            <a:endParaRPr lang="en-US" dirty="0"/>
          </a:p>
        </p:txBody>
      </p:sp>
      <p:sp>
        <p:nvSpPr>
          <p:cNvPr id="6" name="Slide Number Placeholder 11">
            <a:extLst>
              <a:ext uri="{FF2B5EF4-FFF2-40B4-BE49-F238E27FC236}">
                <a16:creationId xmlns:a16="http://schemas.microsoft.com/office/drawing/2014/main" id="{D9EF5A0E-73C1-1640-A32E-02A7A81A4DC8}"/>
              </a:ext>
            </a:extLst>
          </p:cNvPr>
          <p:cNvSpPr txBox="1">
            <a:spLocks/>
          </p:cNvSpPr>
          <p:nvPr/>
        </p:nvSpPr>
        <p:spPr>
          <a:xfrm>
            <a:off x="11355572" y="-30838"/>
            <a:ext cx="840102" cy="359706"/>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accent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solidFill>
                  <a:srgbClr val="808000"/>
                </a:solidFill>
              </a:rPr>
              <a:pPr/>
              <a:t>17</a:t>
            </a:fld>
            <a:endParaRPr lang="en-US" dirty="0">
              <a:solidFill>
                <a:srgbClr val="808000"/>
              </a:solidFill>
            </a:endParaRPr>
          </a:p>
        </p:txBody>
      </p:sp>
      <p:pic>
        <p:nvPicPr>
          <p:cNvPr id="8" name="Picture 7" descr="https://hrexach.files.wordpress.com/2015/09/hh4.jpg"/>
          <p:cNvPicPr/>
          <p:nvPr/>
        </p:nvPicPr>
        <p:blipFill rotWithShape="1">
          <a:blip r:embed="rId3" cstate="print">
            <a:extLst>
              <a:ext uri="{28A0092B-C50C-407E-A947-70E740481C1C}">
                <a14:useLocalDpi xmlns:a14="http://schemas.microsoft.com/office/drawing/2010/main" val="0"/>
              </a:ext>
            </a:extLst>
          </a:blip>
          <a:srcRect l="8443" t="2386" r="13555" b="7876"/>
          <a:stretch/>
        </p:blipFill>
        <p:spPr bwMode="auto">
          <a:xfrm>
            <a:off x="10983433" y="201140"/>
            <a:ext cx="744278" cy="82100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1610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3" y="315309"/>
            <a:ext cx="11723570" cy="909893"/>
          </a:xfrm>
        </p:spPr>
        <p:txBody>
          <a:bodyPr>
            <a:noAutofit/>
          </a:bodyPr>
          <a:lstStyle/>
          <a:p>
            <a:pPr>
              <a:spcBef>
                <a:spcPct val="0"/>
              </a:spcBef>
            </a:pPr>
            <a:r>
              <a:rPr lang="en-US" altLang="en-US" sz="4000" b="0" dirty="0">
                <a:effectLst>
                  <a:outerShdw blurRad="38100" dist="38100" dir="2700000" algn="tl">
                    <a:srgbClr val="000000">
                      <a:alpha val="43137"/>
                    </a:srgbClr>
                  </a:outerShdw>
                </a:effectLst>
                <a:latin typeface="+mn-lt"/>
              </a:rPr>
              <a:t>Projected Hispanic Population 2020 to 2060 </a:t>
            </a:r>
          </a:p>
        </p:txBody>
      </p:sp>
      <p:sp>
        <p:nvSpPr>
          <p:cNvPr id="5" name="Slide Number Placeholder 4"/>
          <p:cNvSpPr>
            <a:spLocks noGrp="1"/>
          </p:cNvSpPr>
          <p:nvPr>
            <p:ph type="sldNum" sz="quarter" idx="13"/>
          </p:nvPr>
        </p:nvSpPr>
        <p:spPr>
          <a:xfrm>
            <a:off x="11526285" y="0"/>
            <a:ext cx="665715" cy="365125"/>
          </a:xfrm>
        </p:spPr>
        <p:txBody>
          <a:bodyPr/>
          <a:lstStyle/>
          <a:p>
            <a:fld id="{48F63A3B-78C7-47BE-AE5E-E10140E04643}" type="slidenum">
              <a:rPr lang="en-US" b="0" smtClean="0"/>
              <a:pPr/>
              <a:t>18</a:t>
            </a:fld>
            <a:endParaRPr lang="en-US" b="0" dirty="0"/>
          </a:p>
        </p:txBody>
      </p:sp>
      <p:pic>
        <p:nvPicPr>
          <p:cNvPr id="4" name="Content Placeholder 3" descr="Pew Hispanic scalle image, projected Hispanic and Latino population for 2050&#10;&#10;As of July 1, 2017, the Hispanic population are numbering 58.9million, making people of Hispanic origin the nation’s largest ethnic or racial minority. Hispanics constituted 18.1 percent of the nation’s total population&#10;" title="US Census Bureau"/>
          <p:cNvPicPr>
            <a:picLocks noGrp="1" noChangeAspect="1"/>
          </p:cNvPicPr>
          <p:nvPr>
            <p:ph idx="1"/>
          </p:nvPr>
        </p:nvPicPr>
        <p:blipFill>
          <a:blip r:embed="rId3">
            <a:extLst>
              <a:ext uri="{28A0092B-C50C-407E-A947-70E740481C1C}">
                <a14:useLocalDpi xmlns:a14="http://schemas.microsoft.com/office/drawing/2010/main" val="0"/>
              </a:ext>
            </a:extLst>
          </a:blip>
          <a:srcRect t="22542" b="14752"/>
          <a:stretch>
            <a:fillRect/>
          </a:stretch>
        </p:blipFill>
        <p:spPr>
          <a:xfrm>
            <a:off x="1081668" y="1352942"/>
            <a:ext cx="10028664" cy="4848566"/>
          </a:xfrm>
        </p:spPr>
      </p:pic>
      <p:sp>
        <p:nvSpPr>
          <p:cNvPr id="7" name="TextBox 6"/>
          <p:cNvSpPr txBox="1"/>
          <p:nvPr/>
        </p:nvSpPr>
        <p:spPr>
          <a:xfrm>
            <a:off x="259883" y="6358085"/>
            <a:ext cx="11842480" cy="461665"/>
          </a:xfrm>
          <a:prstGeom prst="rect">
            <a:avLst/>
          </a:prstGeom>
          <a:noFill/>
        </p:spPr>
        <p:txBody>
          <a:bodyPr wrap="square" rtlCol="0">
            <a:spAutoFit/>
          </a:bodyPr>
          <a:lstStyle/>
          <a:p>
            <a:pPr algn="r" fontAlgn="base"/>
            <a:r>
              <a:rPr lang="en-US" altLang="en-US" sz="1200" dirty="0">
                <a:solidFill>
                  <a:srgbClr val="94A545"/>
                </a:solidFill>
                <a:ea typeface="ＭＳ Ｐゴシック" panose="020B0600070205080204" pitchFamily="34" charset="-128"/>
                <a:cs typeface="Calibri" panose="020F0502020204030204" pitchFamily="34" charset="0"/>
              </a:rPr>
              <a:t>Statista, </a:t>
            </a:r>
            <a:r>
              <a:rPr lang="en-US" sz="1200" dirty="0">
                <a:solidFill>
                  <a:srgbClr val="94A545"/>
                </a:solidFill>
                <a:cs typeface="Calibri" panose="020F0502020204030204" pitchFamily="34" charset="0"/>
              </a:rPr>
              <a:t>United States' population growth projections for 2015-2060, Published by </a:t>
            </a:r>
            <a:r>
              <a:rPr lang="en-US" sz="1200" dirty="0">
                <a:solidFill>
                  <a:srgbClr val="94A545"/>
                </a:solidFill>
                <a:cs typeface="Calibri" panose="020F0502020204030204" pitchFamily="34" charset="0"/>
                <a:hlinkClick r:id="rId4">
                  <a:extLst>
                    <a:ext uri="{A12FA001-AC4F-418D-AE19-62706E023703}">
                      <ahyp:hlinkClr xmlns:ahyp="http://schemas.microsoft.com/office/drawing/2018/hyperlinkcolor" val="tx"/>
                    </a:ext>
                  </a:extLst>
                </a:hlinkClick>
              </a:rPr>
              <a:t>Statista Research Department</a:t>
            </a:r>
            <a:r>
              <a:rPr lang="en-US" sz="1200" dirty="0">
                <a:solidFill>
                  <a:srgbClr val="94A545"/>
                </a:solidFill>
                <a:cs typeface="Calibri" panose="020F0502020204030204" pitchFamily="34" charset="0"/>
              </a:rPr>
              <a:t>, Dec 31, 2014, </a:t>
            </a:r>
          </a:p>
          <a:p>
            <a:pPr algn="r" fontAlgn="base"/>
            <a:r>
              <a:rPr lang="en-US" sz="1200" dirty="0">
                <a:solidFill>
                  <a:srgbClr val="94A545"/>
                </a:solidFill>
                <a:cs typeface="Calibri" panose="020F0502020204030204" pitchFamily="34" charset="0"/>
                <a:hlinkClick r:id="rId5">
                  <a:extLst>
                    <a:ext uri="{A12FA001-AC4F-418D-AE19-62706E023703}">
                      <ahyp:hlinkClr xmlns:ahyp="http://schemas.microsoft.com/office/drawing/2018/hyperlinkcolor" val="tx"/>
                    </a:ext>
                  </a:extLst>
                </a:hlinkClick>
              </a:rPr>
              <a:t>https://www.statista.com/statistics/183481/united-states-population-projection/</a:t>
            </a:r>
            <a:endParaRPr lang="en-US" altLang="en-US" sz="1200" dirty="0">
              <a:solidFill>
                <a:srgbClr val="94A545"/>
              </a:solidFill>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156743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effectLst>
                  <a:outerShdw blurRad="38100" dist="38100" dir="2700000" algn="tl">
                    <a:srgbClr val="000000">
                      <a:alpha val="43137"/>
                    </a:srgbClr>
                  </a:outerShdw>
                </a:effectLst>
              </a:rPr>
              <a:t>Substance Use and Misuse</a:t>
            </a:r>
            <a:endParaRPr lang="en-US" sz="4000" b="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3"/>
          </p:nvPr>
        </p:nvSpPr>
        <p:spPr/>
        <p:txBody>
          <a:bodyPr/>
          <a:lstStyle/>
          <a:p>
            <a:fld id="{48F63A3B-78C7-47BE-AE5E-E10140E04643}" type="slidenum">
              <a:rPr lang="en-US" b="0" smtClean="0"/>
              <a:pPr/>
              <a:t>19</a:t>
            </a:fld>
            <a:endParaRPr lang="en-US" b="0" dirty="0"/>
          </a:p>
        </p:txBody>
      </p:sp>
      <p:sp>
        <p:nvSpPr>
          <p:cNvPr id="5" name="Content Placeholder 2"/>
          <p:cNvSpPr>
            <a:spLocks noGrp="1"/>
          </p:cNvSpPr>
          <p:nvPr>
            <p:ph idx="1"/>
          </p:nvPr>
        </p:nvSpPr>
        <p:spPr>
          <a:xfrm>
            <a:off x="403123" y="1396766"/>
            <a:ext cx="11252064" cy="4877910"/>
          </a:xfrm>
        </p:spPr>
        <p:txBody>
          <a:bodyPr>
            <a:normAutofit/>
          </a:bodyPr>
          <a:lstStyle/>
          <a:p>
            <a:pPr>
              <a:lnSpc>
                <a:spcPct val="100000"/>
              </a:lnSpc>
              <a:spcBef>
                <a:spcPts val="1200"/>
              </a:spcBef>
              <a:spcAft>
                <a:spcPts val="600"/>
              </a:spcAft>
            </a:pPr>
            <a:r>
              <a:rPr lang="en-US" dirty="0"/>
              <a:t>1.1 million Latinx youth used illicit drugs in the past year, including 208,000 who misused opioids in the past year.</a:t>
            </a:r>
          </a:p>
          <a:p>
            <a:pPr>
              <a:lnSpc>
                <a:spcPct val="100000"/>
              </a:lnSpc>
              <a:spcBef>
                <a:spcPts val="1200"/>
              </a:spcBef>
              <a:spcAft>
                <a:spcPts val="600"/>
              </a:spcAft>
            </a:pPr>
            <a:r>
              <a:rPr lang="en-US" dirty="0"/>
              <a:t> 92% of Latinx youth with a substance use disorder did not receive treatment in a specialty facility.</a:t>
            </a:r>
          </a:p>
          <a:p>
            <a:pPr>
              <a:lnSpc>
                <a:spcPct val="100000"/>
              </a:lnSpc>
              <a:spcBef>
                <a:spcPts val="1200"/>
              </a:spcBef>
              <a:spcAft>
                <a:spcPts val="600"/>
              </a:spcAft>
            </a:pPr>
            <a:r>
              <a:rPr lang="en-US" dirty="0"/>
              <a:t>17% of Hispanics adults suffer from mental illness, and 15% of Latino youth experienced a major depressive episode.</a:t>
            </a:r>
          </a:p>
        </p:txBody>
      </p:sp>
      <p:sp>
        <p:nvSpPr>
          <p:cNvPr id="6" name="Rectangle 5"/>
          <p:cNvSpPr/>
          <p:nvPr/>
        </p:nvSpPr>
        <p:spPr>
          <a:xfrm>
            <a:off x="5924051" y="6471515"/>
            <a:ext cx="6096000" cy="307777"/>
          </a:xfrm>
          <a:prstGeom prst="rect">
            <a:avLst/>
          </a:prstGeom>
        </p:spPr>
        <p:txBody>
          <a:bodyPr>
            <a:spAutoFit/>
          </a:bodyPr>
          <a:lstStyle/>
          <a:p>
            <a:pPr algn="r"/>
            <a:r>
              <a:rPr lang="en-US" sz="1400" dirty="0">
                <a:solidFill>
                  <a:srgbClr val="333333"/>
                </a:solidFill>
              </a:rPr>
              <a:t> </a:t>
            </a:r>
            <a:r>
              <a:rPr lang="en-US" sz="1200" dirty="0">
                <a:solidFill>
                  <a:schemeClr val="tx1">
                    <a:lumMod val="50000"/>
                    <a:lumOff val="50000"/>
                  </a:schemeClr>
                </a:solidFill>
              </a:rPr>
              <a:t>SAMHSA’s </a:t>
            </a:r>
            <a:r>
              <a:rPr lang="en-US" sz="1200" u="sng" dirty="0">
                <a:solidFill>
                  <a:schemeClr val="tx1">
                    <a:lumMod val="50000"/>
                    <a:lumOff val="50000"/>
                  </a:schemeClr>
                </a:solidFill>
                <a:hlinkClick r:id="rId3">
                  <a:extLst>
                    <a:ext uri="{A12FA001-AC4F-418D-AE19-62706E023703}">
                      <ahyp:hlinkClr xmlns:ahyp="http://schemas.microsoft.com/office/drawing/2018/hyperlinkcolor" val="tx"/>
                    </a:ext>
                  </a:extLst>
                </a:hlinkClick>
              </a:rPr>
              <a:t>2018 National Survey on Drug Use and Health (NSDUH)</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2360050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2216" y="368135"/>
            <a:ext cx="7541623" cy="767680"/>
          </a:xfrm>
        </p:spPr>
        <p:txBody>
          <a:bodyPr>
            <a:noAutofit/>
          </a:bodyPr>
          <a:lstStyle/>
          <a:p>
            <a:pPr algn="l"/>
            <a:r>
              <a:rPr lang="en-US" dirty="0"/>
              <a:t>Certificate of Completion </a:t>
            </a:r>
          </a:p>
        </p:txBody>
      </p:sp>
      <p:sp>
        <p:nvSpPr>
          <p:cNvPr id="6" name="Content Placeholder 2"/>
          <p:cNvSpPr>
            <a:spLocks noGrp="1"/>
          </p:cNvSpPr>
          <p:nvPr>
            <p:ph idx="1"/>
          </p:nvPr>
        </p:nvSpPr>
        <p:spPr>
          <a:xfrm>
            <a:off x="322216" y="1345869"/>
            <a:ext cx="7206105" cy="4994641"/>
          </a:xfrm>
        </p:spPr>
        <p:txBody>
          <a:bodyPr>
            <a:noAutofit/>
          </a:bodyPr>
          <a:lstStyle/>
          <a:p>
            <a:pPr marL="225425" indent="-225425">
              <a:lnSpc>
                <a:spcPct val="100000"/>
              </a:lnSpc>
              <a:spcBef>
                <a:spcPts val="1200"/>
              </a:spcBef>
              <a:spcAft>
                <a:spcPts val="600"/>
              </a:spcAft>
              <a:buClr>
                <a:schemeClr val="tx1">
                  <a:lumMod val="50000"/>
                  <a:lumOff val="50000"/>
                </a:schemeClr>
              </a:buClr>
            </a:pPr>
            <a:r>
              <a:rPr lang="en-US" sz="2800" dirty="0"/>
              <a:t>At the end of the session, you will complete an online evaluation prior to closing and going offline (instructions to follow).</a:t>
            </a:r>
          </a:p>
          <a:p>
            <a:pPr marL="225425" indent="-225425">
              <a:lnSpc>
                <a:spcPct val="100000"/>
              </a:lnSpc>
              <a:spcBef>
                <a:spcPts val="1200"/>
              </a:spcBef>
              <a:spcAft>
                <a:spcPts val="600"/>
              </a:spcAft>
              <a:buClr>
                <a:schemeClr val="tx1">
                  <a:lumMod val="50000"/>
                  <a:lumOff val="50000"/>
                </a:schemeClr>
              </a:buClr>
            </a:pPr>
            <a:r>
              <a:rPr lang="en-US" sz="2800" dirty="0"/>
              <a:t>Certificates will be sent out within a week or so along with a copy of the slides. </a:t>
            </a:r>
          </a:p>
          <a:p>
            <a:pPr marL="225425" indent="-225425">
              <a:lnSpc>
                <a:spcPct val="100000"/>
              </a:lnSpc>
              <a:spcBef>
                <a:spcPts val="1200"/>
              </a:spcBef>
              <a:spcAft>
                <a:spcPts val="600"/>
              </a:spcAft>
              <a:buClr>
                <a:schemeClr val="tx1">
                  <a:lumMod val="50000"/>
                  <a:lumOff val="50000"/>
                </a:schemeClr>
              </a:buClr>
            </a:pPr>
            <a:r>
              <a:rPr lang="en-US" sz="2800" dirty="0"/>
              <a:t>This webinar is approved for 2 hours of CASAC, CPP, CPS credentialing. </a:t>
            </a:r>
          </a:p>
          <a:p>
            <a:pPr marL="225425" indent="-225425">
              <a:lnSpc>
                <a:spcPct val="100000"/>
              </a:lnSpc>
              <a:spcBef>
                <a:spcPts val="1200"/>
              </a:spcBef>
              <a:spcAft>
                <a:spcPts val="600"/>
              </a:spcAft>
              <a:buClr>
                <a:schemeClr val="tx1">
                  <a:lumMod val="50000"/>
                  <a:lumOff val="50000"/>
                </a:schemeClr>
              </a:buClr>
            </a:pPr>
            <a:r>
              <a:rPr lang="en-US" sz="2800" dirty="0"/>
              <a:t>You must attend the entire session.</a:t>
            </a:r>
          </a:p>
        </p:txBody>
      </p:sp>
      <p:sp>
        <p:nvSpPr>
          <p:cNvPr id="2" name="Slide Number Placeholder 1"/>
          <p:cNvSpPr>
            <a:spLocks noGrp="1"/>
          </p:cNvSpPr>
          <p:nvPr>
            <p:ph type="sldNum" sz="quarter" idx="13"/>
          </p:nvPr>
        </p:nvSpPr>
        <p:spPr>
          <a:xfrm>
            <a:off x="10232140" y="861970"/>
            <a:ext cx="435413" cy="273844"/>
          </a:xfrm>
        </p:spPr>
        <p:txBody>
          <a:bodyPr/>
          <a:lstStyle/>
          <a:p>
            <a:fld id="{48F63A3B-78C7-47BE-AE5E-E10140E04643}" type="slidenum">
              <a:rPr lang="en-US" smtClean="0">
                <a:solidFill>
                  <a:srgbClr val="919195"/>
                </a:solidFill>
              </a:rPr>
              <a:pPr/>
              <a:t>2</a:t>
            </a:fld>
            <a:endParaRPr lang="en-US" dirty="0">
              <a:solidFill>
                <a:srgbClr val="919195"/>
              </a:solidFill>
            </a:endParaRPr>
          </a:p>
        </p:txBody>
      </p:sp>
      <p:pic>
        <p:nvPicPr>
          <p:cNvPr id="8" name="Picture 7">
            <a:extLst>
              <a:ext uri="{FF2B5EF4-FFF2-40B4-BE49-F238E27FC236}">
                <a16:creationId xmlns:a16="http://schemas.microsoft.com/office/drawing/2014/main" id="{F48BDFA9-A2CF-4CB5-AD80-F87D7D4834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612" r="19315" b="-1"/>
          <a:stretch/>
        </p:blipFill>
        <p:spPr>
          <a:xfrm>
            <a:off x="7282543" y="10"/>
            <a:ext cx="4909457"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070941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t>Community Perspectives</a:t>
            </a:r>
          </a:p>
        </p:txBody>
      </p:sp>
      <p:sp>
        <p:nvSpPr>
          <p:cNvPr id="3" name="Content Placeholder 2"/>
          <p:cNvSpPr>
            <a:spLocks noGrp="1"/>
          </p:cNvSpPr>
          <p:nvPr>
            <p:ph idx="1"/>
          </p:nvPr>
        </p:nvSpPr>
        <p:spPr>
          <a:xfrm>
            <a:off x="435935" y="1382234"/>
            <a:ext cx="11426698" cy="4691995"/>
          </a:xfrm>
        </p:spPr>
        <p:txBody>
          <a:bodyPr>
            <a:normAutofit/>
          </a:bodyPr>
          <a:lstStyle/>
          <a:p>
            <a:pPr marL="346075" indent="-346075"/>
            <a:r>
              <a:rPr lang="en-US" sz="3600" dirty="0"/>
              <a:t>The “battle” of managing language barriers</a:t>
            </a:r>
          </a:p>
          <a:p>
            <a:pPr marL="346075" indent="-346075"/>
            <a:r>
              <a:rPr lang="en-US" sz="3600" dirty="0"/>
              <a:t>Preference for bilingual providers</a:t>
            </a:r>
          </a:p>
          <a:p>
            <a:pPr marL="346075" indent="-346075"/>
            <a:r>
              <a:rPr lang="en-US" sz="3600" dirty="0"/>
              <a:t>Negative bias toward interpreted encounters</a:t>
            </a:r>
          </a:p>
          <a:p>
            <a:pPr marL="346075" indent="-346075"/>
            <a:r>
              <a:rPr lang="en-US" sz="3600" dirty="0"/>
              <a:t>“Getting by” with limited language skills</a:t>
            </a:r>
          </a:p>
          <a:p>
            <a:pPr marL="346075" indent="-346075"/>
            <a:r>
              <a:rPr lang="en-US" sz="3600" dirty="0"/>
              <a:t>Fear of being a burden</a:t>
            </a:r>
          </a:p>
          <a:p>
            <a:pPr marL="346075" indent="-346075"/>
            <a:r>
              <a:rPr lang="en-US" sz="3600" dirty="0"/>
              <a:t>Stigma and discrimination due to language barriers</a:t>
            </a:r>
          </a:p>
        </p:txBody>
      </p:sp>
      <p:sp>
        <p:nvSpPr>
          <p:cNvPr id="4" name="Slide Number Placeholder 3"/>
          <p:cNvSpPr>
            <a:spLocks noGrp="1"/>
          </p:cNvSpPr>
          <p:nvPr>
            <p:ph type="sldNum" sz="quarter" idx="13"/>
          </p:nvPr>
        </p:nvSpPr>
        <p:spPr>
          <a:xfrm>
            <a:off x="11650959" y="7584"/>
            <a:ext cx="541041" cy="365125"/>
          </a:xfrm>
        </p:spPr>
        <p:txBody>
          <a:bodyPr/>
          <a:lstStyle/>
          <a:p>
            <a:fld id="{48F63A3B-78C7-47BE-AE5E-E10140E04643}" type="slidenum">
              <a:rPr lang="en-US" b="0">
                <a:solidFill>
                  <a:srgbClr val="697608"/>
                </a:solidFill>
              </a:rPr>
              <a:pPr/>
              <a:t>20</a:t>
            </a:fld>
            <a:endParaRPr lang="en-US" b="0" dirty="0">
              <a:solidFill>
                <a:srgbClr val="697608"/>
              </a:solidFill>
            </a:endParaRPr>
          </a:p>
        </p:txBody>
      </p:sp>
      <p:sp>
        <p:nvSpPr>
          <p:cNvPr id="5" name="Rectangle 4"/>
          <p:cNvSpPr/>
          <p:nvPr/>
        </p:nvSpPr>
        <p:spPr>
          <a:xfrm>
            <a:off x="435935" y="6271330"/>
            <a:ext cx="11572970" cy="523220"/>
          </a:xfrm>
          <a:prstGeom prst="rect">
            <a:avLst/>
          </a:prstGeom>
        </p:spPr>
        <p:txBody>
          <a:bodyPr wrap="square">
            <a:spAutoFit/>
          </a:bodyPr>
          <a:lstStyle/>
          <a:p>
            <a:pPr algn="r"/>
            <a:r>
              <a:rPr lang="en-US" sz="1400" dirty="0">
                <a:solidFill>
                  <a:srgbClr val="657208"/>
                </a:solidFill>
                <a:latin typeface="arial" panose="020B0604020202020204" pitchFamily="34" charset="0"/>
              </a:rPr>
              <a:t>Steinberg EM, Valenzuela-Araujo D, </a:t>
            </a:r>
            <a:r>
              <a:rPr lang="en-US" sz="1400" dirty="0" err="1">
                <a:solidFill>
                  <a:srgbClr val="657208"/>
                </a:solidFill>
                <a:latin typeface="arial" panose="020B0604020202020204" pitchFamily="34" charset="0"/>
              </a:rPr>
              <a:t>Zickafoose</a:t>
            </a:r>
            <a:r>
              <a:rPr lang="en-US" sz="1400" dirty="0">
                <a:solidFill>
                  <a:srgbClr val="657208"/>
                </a:solidFill>
                <a:latin typeface="arial" panose="020B0604020202020204" pitchFamily="34" charset="0"/>
              </a:rPr>
              <a:t> JS, </a:t>
            </a:r>
            <a:r>
              <a:rPr lang="en-US" sz="1400" dirty="0" err="1">
                <a:solidFill>
                  <a:srgbClr val="657208"/>
                </a:solidFill>
                <a:latin typeface="arial" panose="020B0604020202020204" pitchFamily="34" charset="0"/>
              </a:rPr>
              <a:t>Kieffer</a:t>
            </a:r>
            <a:r>
              <a:rPr lang="en-US" sz="1400" dirty="0">
                <a:solidFill>
                  <a:srgbClr val="657208"/>
                </a:solidFill>
                <a:latin typeface="arial" panose="020B0604020202020204" pitchFamily="34" charset="0"/>
              </a:rPr>
              <a:t> E, </a:t>
            </a:r>
            <a:r>
              <a:rPr lang="en-US" sz="1400" dirty="0" err="1">
                <a:solidFill>
                  <a:srgbClr val="657208"/>
                </a:solidFill>
                <a:latin typeface="arial" panose="020B0604020202020204" pitchFamily="34" charset="0"/>
              </a:rPr>
              <a:t>DeCamp</a:t>
            </a:r>
            <a:r>
              <a:rPr lang="en-US" sz="1400" dirty="0">
                <a:solidFill>
                  <a:srgbClr val="657208"/>
                </a:solidFill>
                <a:latin typeface="arial" panose="020B0604020202020204" pitchFamily="34" charset="0"/>
              </a:rPr>
              <a:t> LR. The "Battle" of Managing Language Barriers in Health Care. </a:t>
            </a:r>
            <a:r>
              <a:rPr lang="en-US" sz="1400" i="1" dirty="0" err="1">
                <a:solidFill>
                  <a:srgbClr val="657208"/>
                </a:solidFill>
                <a:latin typeface="arial" panose="020B0604020202020204" pitchFamily="34" charset="0"/>
              </a:rPr>
              <a:t>Clin</a:t>
            </a:r>
            <a:r>
              <a:rPr lang="en-US" sz="1400" i="1" dirty="0">
                <a:solidFill>
                  <a:srgbClr val="657208"/>
                </a:solidFill>
                <a:latin typeface="arial" panose="020B0604020202020204" pitchFamily="34" charset="0"/>
              </a:rPr>
              <a:t> </a:t>
            </a:r>
            <a:r>
              <a:rPr lang="en-US" sz="1400" i="1" dirty="0" err="1">
                <a:solidFill>
                  <a:srgbClr val="657208"/>
                </a:solidFill>
                <a:latin typeface="arial" panose="020B0604020202020204" pitchFamily="34" charset="0"/>
              </a:rPr>
              <a:t>Pediatr</a:t>
            </a:r>
            <a:r>
              <a:rPr lang="en-US" sz="1400" i="1" dirty="0">
                <a:solidFill>
                  <a:srgbClr val="657208"/>
                </a:solidFill>
                <a:latin typeface="arial" panose="020B0604020202020204" pitchFamily="34" charset="0"/>
              </a:rPr>
              <a:t> (</a:t>
            </a:r>
            <a:r>
              <a:rPr lang="en-US" sz="1400" i="1" dirty="0" err="1">
                <a:solidFill>
                  <a:srgbClr val="657208"/>
                </a:solidFill>
                <a:latin typeface="arial" panose="020B0604020202020204" pitchFamily="34" charset="0"/>
              </a:rPr>
              <a:t>Phila</a:t>
            </a:r>
            <a:r>
              <a:rPr lang="en-US" sz="1400" i="1" dirty="0">
                <a:solidFill>
                  <a:srgbClr val="657208"/>
                </a:solidFill>
                <a:latin typeface="arial" panose="020B0604020202020204" pitchFamily="34" charset="0"/>
              </a:rPr>
              <a:t>)</a:t>
            </a:r>
            <a:r>
              <a:rPr lang="en-US" sz="1400" dirty="0">
                <a:solidFill>
                  <a:srgbClr val="657208"/>
                </a:solidFill>
                <a:latin typeface="arial" panose="020B0604020202020204" pitchFamily="34" charset="0"/>
              </a:rPr>
              <a:t>. 2016;55(14):1318‐1327. doi:10.1177/0009922816629760</a:t>
            </a:r>
            <a:endParaRPr lang="en-US" sz="1400" dirty="0">
              <a:solidFill>
                <a:srgbClr val="657208"/>
              </a:solidFill>
            </a:endParaRPr>
          </a:p>
        </p:txBody>
      </p:sp>
    </p:spTree>
    <p:extLst>
      <p:ext uri="{BB962C8B-B14F-4D97-AF65-F5344CB8AC3E}">
        <p14:creationId xmlns:p14="http://schemas.microsoft.com/office/powerpoint/2010/main" val="4125131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t>In Their Own Words</a:t>
            </a:r>
          </a:p>
        </p:txBody>
      </p:sp>
      <p:sp>
        <p:nvSpPr>
          <p:cNvPr id="3" name="Content Placeholder 2"/>
          <p:cNvSpPr>
            <a:spLocks noGrp="1"/>
          </p:cNvSpPr>
          <p:nvPr>
            <p:ph idx="1"/>
          </p:nvPr>
        </p:nvSpPr>
        <p:spPr/>
        <p:txBody>
          <a:bodyPr/>
          <a:lstStyle/>
          <a:p>
            <a:pPr marL="0" indent="0" algn="ctr">
              <a:buNone/>
            </a:pPr>
            <a:endParaRPr lang="en-US" i="1" dirty="0"/>
          </a:p>
          <a:p>
            <a:pPr marL="0" indent="0" algn="ctr">
              <a:buNone/>
            </a:pPr>
            <a:r>
              <a:rPr lang="en-US" i="1" dirty="0"/>
              <a:t>“</a:t>
            </a:r>
            <a:r>
              <a:rPr lang="en-US" sz="3600" i="1" dirty="0"/>
              <a:t>Sometimes they don’t want to understand you because you are Hispanic.” Another mother stated, “They humiliate you… I feel they discriminate because they speak English.”</a:t>
            </a:r>
          </a:p>
          <a:p>
            <a:pPr marL="0" indent="0" algn="ctr">
              <a:buNone/>
            </a:pPr>
            <a:endParaRPr lang="en-US" dirty="0"/>
          </a:p>
        </p:txBody>
      </p:sp>
      <p:sp>
        <p:nvSpPr>
          <p:cNvPr id="4" name="Slide Number Placeholder 3"/>
          <p:cNvSpPr>
            <a:spLocks noGrp="1"/>
          </p:cNvSpPr>
          <p:nvPr>
            <p:ph type="sldNum" sz="quarter" idx="13"/>
          </p:nvPr>
        </p:nvSpPr>
        <p:spPr>
          <a:xfrm>
            <a:off x="11650959" y="0"/>
            <a:ext cx="541041" cy="365125"/>
          </a:xfrm>
        </p:spPr>
        <p:txBody>
          <a:bodyPr/>
          <a:lstStyle/>
          <a:p>
            <a:fld id="{48F63A3B-78C7-47BE-AE5E-E10140E04643}" type="slidenum">
              <a:rPr lang="en-US" b="0">
                <a:solidFill>
                  <a:srgbClr val="697608"/>
                </a:solidFill>
              </a:rPr>
              <a:pPr/>
              <a:t>21</a:t>
            </a:fld>
            <a:endParaRPr lang="en-US" b="0" dirty="0">
              <a:solidFill>
                <a:srgbClr val="697608"/>
              </a:solidFill>
            </a:endParaRPr>
          </a:p>
        </p:txBody>
      </p:sp>
    </p:spTree>
    <p:extLst>
      <p:ext uri="{BB962C8B-B14F-4D97-AF65-F5344CB8AC3E}">
        <p14:creationId xmlns:p14="http://schemas.microsoft.com/office/powerpoint/2010/main" val="3352755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4000" dirty="0"/>
              <a:t>Reported Language Barriers </a:t>
            </a:r>
            <a:endParaRPr lang="en-US" sz="4000" dirty="0"/>
          </a:p>
        </p:txBody>
      </p:sp>
      <p:sp>
        <p:nvSpPr>
          <p:cNvPr id="3" name="Content Placeholder 2"/>
          <p:cNvSpPr>
            <a:spLocks noGrp="1"/>
          </p:cNvSpPr>
          <p:nvPr>
            <p:ph idx="1"/>
          </p:nvPr>
        </p:nvSpPr>
        <p:spPr>
          <a:xfrm>
            <a:off x="341193" y="1407459"/>
            <a:ext cx="11521439" cy="4198211"/>
          </a:xfrm>
        </p:spPr>
        <p:txBody>
          <a:bodyPr>
            <a:noAutofit/>
          </a:bodyPr>
          <a:lstStyle/>
          <a:p>
            <a:pPr>
              <a:defRPr/>
            </a:pPr>
            <a:r>
              <a:rPr lang="en-US" sz="2800" dirty="0"/>
              <a:t>Hispanics are more likely to report poor communication with their health provider.</a:t>
            </a:r>
          </a:p>
          <a:p>
            <a:pPr>
              <a:lnSpc>
                <a:spcPct val="100000"/>
              </a:lnSpc>
              <a:spcAft>
                <a:spcPts val="600"/>
              </a:spcAft>
              <a:defRPr/>
            </a:pPr>
            <a:r>
              <a:rPr lang="en-US" sz="2800" dirty="0"/>
              <a:t>57% of Hispanic adults surveyed experienced a language or cultural barrier in the healthcare system.</a:t>
            </a:r>
          </a:p>
          <a:p>
            <a:pPr marL="1062540" indent="-448722">
              <a:lnSpc>
                <a:spcPct val="100000"/>
              </a:lnSpc>
              <a:spcAft>
                <a:spcPts val="600"/>
              </a:spcAft>
              <a:buFont typeface="Courier New" panose="02070309020205020404" pitchFamily="49" charset="0"/>
              <a:buChar char="o"/>
              <a:defRPr/>
            </a:pPr>
            <a:r>
              <a:rPr lang="en-US" sz="2800" dirty="0"/>
              <a:t>44% experienced a cultural barrier</a:t>
            </a:r>
          </a:p>
          <a:p>
            <a:pPr marL="1062540" indent="-448722">
              <a:lnSpc>
                <a:spcPct val="100000"/>
              </a:lnSpc>
              <a:spcAft>
                <a:spcPts val="600"/>
              </a:spcAft>
              <a:buFont typeface="Courier New" panose="02070309020205020404" pitchFamily="49" charset="0"/>
              <a:buChar char="o"/>
              <a:defRPr/>
            </a:pPr>
            <a:r>
              <a:rPr lang="en-US" sz="2800" dirty="0"/>
              <a:t>49% experienced a language barrier</a:t>
            </a:r>
          </a:p>
          <a:p>
            <a:pPr marL="1062540" indent="-448722">
              <a:lnSpc>
                <a:spcPct val="100000"/>
              </a:lnSpc>
              <a:spcAft>
                <a:spcPts val="600"/>
              </a:spcAft>
              <a:buFont typeface="Courier New" panose="02070309020205020404" pitchFamily="49" charset="0"/>
              <a:buChar char="o"/>
              <a:defRPr/>
            </a:pPr>
            <a:r>
              <a:rPr lang="en-US" sz="2800" dirty="0"/>
              <a:t>57% experienced either a language or cultural barrier</a:t>
            </a:r>
          </a:p>
        </p:txBody>
      </p:sp>
      <p:sp>
        <p:nvSpPr>
          <p:cNvPr id="4" name="Slide Number Placeholder 3"/>
          <p:cNvSpPr>
            <a:spLocks noGrp="1"/>
          </p:cNvSpPr>
          <p:nvPr>
            <p:ph type="sldNum" sz="quarter" idx="13"/>
          </p:nvPr>
        </p:nvSpPr>
        <p:spPr>
          <a:xfrm>
            <a:off x="9448800" y="9572"/>
            <a:ext cx="2743200" cy="365125"/>
          </a:xfrm>
        </p:spPr>
        <p:txBody>
          <a:bodyPr/>
          <a:lstStyle/>
          <a:p>
            <a:fld id="{48F63A3B-78C7-47BE-AE5E-E10140E04643}" type="slidenum">
              <a:rPr lang="en-US" b="0">
                <a:solidFill>
                  <a:srgbClr val="697608"/>
                </a:solidFill>
              </a:rPr>
              <a:pPr/>
              <a:t>22</a:t>
            </a:fld>
            <a:endParaRPr lang="en-US" b="0" dirty="0">
              <a:solidFill>
                <a:srgbClr val="697608"/>
              </a:solidFill>
            </a:endParaRPr>
          </a:p>
        </p:txBody>
      </p:sp>
      <p:sp>
        <p:nvSpPr>
          <p:cNvPr id="5" name="Rectangle 4"/>
          <p:cNvSpPr/>
          <p:nvPr/>
        </p:nvSpPr>
        <p:spPr>
          <a:xfrm>
            <a:off x="3418256" y="6171401"/>
            <a:ext cx="8680174" cy="461665"/>
          </a:xfrm>
          <a:prstGeom prst="rect">
            <a:avLst/>
          </a:prstGeom>
        </p:spPr>
        <p:txBody>
          <a:bodyPr wrap="square">
            <a:spAutoFit/>
          </a:bodyPr>
          <a:lstStyle/>
          <a:p>
            <a:pPr algn="r"/>
            <a:r>
              <a:rPr lang="en-US" sz="1200" dirty="0">
                <a:solidFill>
                  <a:schemeClr val="tx1">
                    <a:lumMod val="50000"/>
                    <a:lumOff val="50000"/>
                  </a:schemeClr>
                </a:solidFill>
              </a:rPr>
              <a:t>Steinberg EM, Valenzuela-Araujo D, </a:t>
            </a:r>
            <a:r>
              <a:rPr lang="en-US" sz="1200" dirty="0" err="1">
                <a:solidFill>
                  <a:schemeClr val="tx1">
                    <a:lumMod val="50000"/>
                    <a:lumOff val="50000"/>
                  </a:schemeClr>
                </a:solidFill>
              </a:rPr>
              <a:t>Zickafoose</a:t>
            </a:r>
            <a:r>
              <a:rPr lang="en-US" sz="1200" dirty="0">
                <a:solidFill>
                  <a:schemeClr val="tx1">
                    <a:lumMod val="50000"/>
                    <a:lumOff val="50000"/>
                  </a:schemeClr>
                </a:solidFill>
              </a:rPr>
              <a:t> JS, </a:t>
            </a:r>
            <a:r>
              <a:rPr lang="en-US" sz="1200" dirty="0" err="1">
                <a:solidFill>
                  <a:schemeClr val="tx1">
                    <a:lumMod val="50000"/>
                    <a:lumOff val="50000"/>
                  </a:schemeClr>
                </a:solidFill>
              </a:rPr>
              <a:t>Kieffer</a:t>
            </a:r>
            <a:r>
              <a:rPr lang="en-US" sz="1200" dirty="0">
                <a:solidFill>
                  <a:schemeClr val="tx1">
                    <a:lumMod val="50000"/>
                    <a:lumOff val="50000"/>
                  </a:schemeClr>
                </a:solidFill>
              </a:rPr>
              <a:t> E, </a:t>
            </a:r>
            <a:r>
              <a:rPr lang="en-US" sz="1200" dirty="0" err="1">
                <a:solidFill>
                  <a:schemeClr val="tx1">
                    <a:lumMod val="50000"/>
                    <a:lumOff val="50000"/>
                  </a:schemeClr>
                </a:solidFill>
              </a:rPr>
              <a:t>DeCamp</a:t>
            </a:r>
            <a:r>
              <a:rPr lang="en-US" sz="1200" dirty="0">
                <a:solidFill>
                  <a:schemeClr val="tx1">
                    <a:lumMod val="50000"/>
                    <a:lumOff val="50000"/>
                  </a:schemeClr>
                </a:solidFill>
              </a:rPr>
              <a:t> LR. The "Battle" of Managing Language Barriers in Health Care. </a:t>
            </a:r>
            <a:r>
              <a:rPr lang="en-US" sz="1200" i="1" dirty="0" err="1">
                <a:solidFill>
                  <a:schemeClr val="tx1">
                    <a:lumMod val="50000"/>
                    <a:lumOff val="50000"/>
                  </a:schemeClr>
                </a:solidFill>
              </a:rPr>
              <a:t>Clin</a:t>
            </a:r>
            <a:r>
              <a:rPr lang="en-US" sz="1200" i="1" dirty="0">
                <a:solidFill>
                  <a:schemeClr val="tx1">
                    <a:lumMod val="50000"/>
                    <a:lumOff val="50000"/>
                  </a:schemeClr>
                </a:solidFill>
              </a:rPr>
              <a:t> </a:t>
            </a:r>
            <a:r>
              <a:rPr lang="en-US" sz="1200" i="1" dirty="0" err="1">
                <a:solidFill>
                  <a:schemeClr val="tx1">
                    <a:lumMod val="50000"/>
                    <a:lumOff val="50000"/>
                  </a:schemeClr>
                </a:solidFill>
              </a:rPr>
              <a:t>Pediatr</a:t>
            </a:r>
            <a:r>
              <a:rPr lang="en-US" sz="1200" i="1" dirty="0">
                <a:solidFill>
                  <a:schemeClr val="tx1">
                    <a:lumMod val="50000"/>
                    <a:lumOff val="50000"/>
                  </a:schemeClr>
                </a:solidFill>
              </a:rPr>
              <a:t> (</a:t>
            </a:r>
            <a:r>
              <a:rPr lang="en-US" sz="1200" i="1" dirty="0" err="1">
                <a:solidFill>
                  <a:schemeClr val="tx1">
                    <a:lumMod val="50000"/>
                    <a:lumOff val="50000"/>
                  </a:schemeClr>
                </a:solidFill>
              </a:rPr>
              <a:t>Phila</a:t>
            </a:r>
            <a:r>
              <a:rPr lang="en-US" sz="1200" i="1" dirty="0">
                <a:solidFill>
                  <a:schemeClr val="tx1">
                    <a:lumMod val="50000"/>
                    <a:lumOff val="50000"/>
                  </a:schemeClr>
                </a:solidFill>
              </a:rPr>
              <a:t>)</a:t>
            </a:r>
            <a:r>
              <a:rPr lang="en-US" sz="1200" dirty="0">
                <a:solidFill>
                  <a:schemeClr val="tx1">
                    <a:lumMod val="50000"/>
                    <a:lumOff val="50000"/>
                  </a:schemeClr>
                </a:solidFill>
              </a:rPr>
              <a:t>. 2016;55(14):1318‐1327. doi:10.1177/0009922816629760</a:t>
            </a:r>
          </a:p>
        </p:txBody>
      </p:sp>
    </p:spTree>
    <p:extLst>
      <p:ext uri="{BB962C8B-B14F-4D97-AF65-F5344CB8AC3E}">
        <p14:creationId xmlns:p14="http://schemas.microsoft.com/office/powerpoint/2010/main" val="43365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AB22-4095-40F7-9ECA-D34DED651C52}"/>
              </a:ext>
            </a:extLst>
          </p:cNvPr>
          <p:cNvSpPr>
            <a:spLocks noGrp="1"/>
          </p:cNvSpPr>
          <p:nvPr>
            <p:ph type="title"/>
          </p:nvPr>
        </p:nvSpPr>
        <p:spPr/>
        <p:txBody>
          <a:bodyPr/>
          <a:lstStyle/>
          <a:p>
            <a:pPr algn="l"/>
            <a:r>
              <a:rPr lang="en-US" dirty="0"/>
              <a:t>Other Barriers Include…</a:t>
            </a:r>
          </a:p>
        </p:txBody>
      </p:sp>
      <p:sp>
        <p:nvSpPr>
          <p:cNvPr id="3" name="Content Placeholder 2">
            <a:extLst>
              <a:ext uri="{FF2B5EF4-FFF2-40B4-BE49-F238E27FC236}">
                <a16:creationId xmlns:a16="http://schemas.microsoft.com/office/drawing/2014/main" id="{5808472B-60B1-4BAF-9C54-F6A017FBE54B}"/>
              </a:ext>
            </a:extLst>
          </p:cNvPr>
          <p:cNvSpPr>
            <a:spLocks noGrp="1"/>
          </p:cNvSpPr>
          <p:nvPr>
            <p:ph idx="1"/>
          </p:nvPr>
        </p:nvSpPr>
        <p:spPr>
          <a:xfrm>
            <a:off x="435935" y="1382234"/>
            <a:ext cx="11426698" cy="5081320"/>
          </a:xfrm>
        </p:spPr>
        <p:txBody>
          <a:bodyPr>
            <a:noAutofit/>
          </a:bodyPr>
          <a:lstStyle/>
          <a:p>
            <a:pPr>
              <a:spcAft>
                <a:spcPts val="200"/>
              </a:spcAft>
            </a:pPr>
            <a:r>
              <a:rPr lang="en-US" sz="2800" b="0" i="0" dirty="0">
                <a:solidFill>
                  <a:srgbClr val="657208"/>
                </a:solidFill>
                <a:effectLst/>
              </a:rPr>
              <a:t>The use of jargon.</a:t>
            </a:r>
          </a:p>
          <a:p>
            <a:pPr>
              <a:spcAft>
                <a:spcPts val="200"/>
              </a:spcAft>
            </a:pPr>
            <a:r>
              <a:rPr lang="en-US" sz="2800" b="0" i="0" dirty="0">
                <a:solidFill>
                  <a:srgbClr val="657208"/>
                </a:solidFill>
                <a:effectLst/>
              </a:rPr>
              <a:t>Emotional barriers and taboos.</a:t>
            </a:r>
          </a:p>
          <a:p>
            <a:pPr>
              <a:spcAft>
                <a:spcPts val="200"/>
              </a:spcAft>
            </a:pPr>
            <a:r>
              <a:rPr lang="en-US" sz="2800" b="0" i="0" dirty="0">
                <a:solidFill>
                  <a:srgbClr val="657208"/>
                </a:solidFill>
                <a:effectLst/>
              </a:rPr>
              <a:t>Lack of attention, interest, distractions, or irrelevance to the receiver</a:t>
            </a:r>
          </a:p>
          <a:p>
            <a:pPr>
              <a:spcAft>
                <a:spcPts val="200"/>
              </a:spcAft>
            </a:pPr>
            <a:r>
              <a:rPr lang="en-US" sz="2800" b="0" i="0" dirty="0">
                <a:solidFill>
                  <a:srgbClr val="657208"/>
                </a:solidFill>
                <a:effectLst/>
              </a:rPr>
              <a:t>Differences in perception and viewpoint.</a:t>
            </a:r>
          </a:p>
          <a:p>
            <a:pPr>
              <a:spcAft>
                <a:spcPts val="200"/>
              </a:spcAft>
            </a:pPr>
            <a:r>
              <a:rPr lang="en-US" sz="2800" b="0" i="0" dirty="0">
                <a:solidFill>
                  <a:srgbClr val="657208"/>
                </a:solidFill>
                <a:effectLst/>
              </a:rPr>
              <a:t>Physical barriers to non-verbal communication.</a:t>
            </a:r>
          </a:p>
          <a:p>
            <a:pPr>
              <a:spcAft>
                <a:spcPts val="200"/>
              </a:spcAft>
            </a:pPr>
            <a:r>
              <a:rPr lang="en-US" sz="2800" b="0" i="0" dirty="0">
                <a:solidFill>
                  <a:srgbClr val="657208"/>
                </a:solidFill>
                <a:effectLst/>
              </a:rPr>
              <a:t>Language differences and the difficulty in understanding unfamiliar accents.</a:t>
            </a:r>
          </a:p>
          <a:p>
            <a:pPr>
              <a:spcAft>
                <a:spcPts val="200"/>
              </a:spcAft>
            </a:pPr>
            <a:r>
              <a:rPr lang="en-US" sz="2800" b="0" i="0" dirty="0">
                <a:solidFill>
                  <a:srgbClr val="657208"/>
                </a:solidFill>
                <a:effectLst/>
              </a:rPr>
              <a:t>Expectations and prejudices which may lead to false assumptions or stereotyping.</a:t>
            </a:r>
          </a:p>
          <a:p>
            <a:pPr>
              <a:spcAft>
                <a:spcPts val="200"/>
              </a:spcAft>
            </a:pPr>
            <a:r>
              <a:rPr lang="en-US" sz="2800" b="0" i="0" dirty="0">
                <a:solidFill>
                  <a:srgbClr val="657208"/>
                </a:solidFill>
                <a:effectLst/>
              </a:rPr>
              <a:t>Cultural differences.</a:t>
            </a:r>
            <a:endParaRPr lang="en-US" sz="2800" dirty="0"/>
          </a:p>
        </p:txBody>
      </p:sp>
      <p:sp>
        <p:nvSpPr>
          <p:cNvPr id="4" name="Slide Number Placeholder 3">
            <a:extLst>
              <a:ext uri="{FF2B5EF4-FFF2-40B4-BE49-F238E27FC236}">
                <a16:creationId xmlns:a16="http://schemas.microsoft.com/office/drawing/2014/main" id="{D44DAAF1-DA97-48DA-8085-4F1E20C975C2}"/>
              </a:ext>
            </a:extLst>
          </p:cNvPr>
          <p:cNvSpPr>
            <a:spLocks noGrp="1"/>
          </p:cNvSpPr>
          <p:nvPr>
            <p:ph type="sldNum" sz="quarter" idx="13"/>
          </p:nvPr>
        </p:nvSpPr>
        <p:spPr/>
        <p:txBody>
          <a:bodyPr/>
          <a:lstStyle/>
          <a:p>
            <a:fld id="{48F63A3B-78C7-47BE-AE5E-E10140E04643}" type="slidenum">
              <a:rPr lang="en-US" smtClean="0"/>
              <a:pPr/>
              <a:t>23</a:t>
            </a:fld>
            <a:endParaRPr lang="en-US" dirty="0"/>
          </a:p>
        </p:txBody>
      </p:sp>
    </p:spTree>
    <p:extLst>
      <p:ext uri="{BB962C8B-B14F-4D97-AF65-F5344CB8AC3E}">
        <p14:creationId xmlns:p14="http://schemas.microsoft.com/office/powerpoint/2010/main" val="1966175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Un</a:t>
            </a:r>
            <a:r>
              <a:rPr lang="en-US" dirty="0"/>
              <a:t>-interactive Dialogue </a:t>
            </a:r>
          </a:p>
        </p:txBody>
      </p:sp>
      <p:sp>
        <p:nvSpPr>
          <p:cNvPr id="3" name="Content Placeholder 2"/>
          <p:cNvSpPr>
            <a:spLocks noGrp="1"/>
          </p:cNvSpPr>
          <p:nvPr>
            <p:ph idx="1"/>
          </p:nvPr>
        </p:nvSpPr>
        <p:spPr>
          <a:xfrm>
            <a:off x="341193" y="1380563"/>
            <a:ext cx="11412443" cy="4550215"/>
          </a:xfrm>
        </p:spPr>
        <p:txBody>
          <a:bodyPr>
            <a:normAutofit/>
          </a:bodyPr>
          <a:lstStyle/>
          <a:p>
            <a:pPr>
              <a:lnSpc>
                <a:spcPct val="110000"/>
              </a:lnSpc>
              <a:spcBef>
                <a:spcPts val="600"/>
              </a:spcBef>
              <a:spcAft>
                <a:spcPts val="1200"/>
              </a:spcAft>
            </a:pPr>
            <a:r>
              <a:rPr lang="en-US" sz="2800" dirty="0"/>
              <a:t>Nearly 6 in 10 Hispanic adults have had a difficult time communicating with a health care provider because of a language or cultural barrier.</a:t>
            </a:r>
          </a:p>
          <a:p>
            <a:pPr marL="0" indent="0">
              <a:lnSpc>
                <a:spcPct val="110000"/>
              </a:lnSpc>
              <a:spcBef>
                <a:spcPts val="600"/>
              </a:spcBef>
              <a:spcAft>
                <a:spcPts val="1200"/>
              </a:spcAft>
              <a:buNone/>
            </a:pPr>
            <a:r>
              <a:rPr lang="en-US" sz="2800" i="1" dirty="0">
                <a:solidFill>
                  <a:srgbClr val="00467F"/>
                </a:solidFill>
              </a:rPr>
              <a:t>“When I tell them I don’t understand them, they’ll bring someone over to speak to me in Spanish and I don’t understand them either,” </a:t>
            </a:r>
            <a:r>
              <a:rPr lang="en-US" sz="2800" dirty="0"/>
              <a:t>said Torres, who is Puerto Rican and was raised in New York. </a:t>
            </a:r>
            <a:r>
              <a:rPr lang="en-US" sz="2800" i="1" dirty="0">
                <a:solidFill>
                  <a:srgbClr val="00467F"/>
                </a:solidFill>
              </a:rPr>
              <a:t>“We didn’t grow up speaking that formal Spanish, so I have no idea what they are saying.”</a:t>
            </a:r>
          </a:p>
          <a:p>
            <a:pPr marL="0" indent="0">
              <a:lnSpc>
                <a:spcPct val="110000"/>
              </a:lnSpc>
              <a:spcBef>
                <a:spcPts val="600"/>
              </a:spcBef>
              <a:spcAft>
                <a:spcPts val="1200"/>
              </a:spcAft>
              <a:buNone/>
            </a:pPr>
            <a:endParaRPr lang="en-US" sz="2800" i="1" dirty="0">
              <a:solidFill>
                <a:srgbClr val="00467F"/>
              </a:solidFill>
            </a:endParaRPr>
          </a:p>
        </p:txBody>
      </p:sp>
      <p:sp>
        <p:nvSpPr>
          <p:cNvPr id="4" name="Slide Number Placeholder 3"/>
          <p:cNvSpPr>
            <a:spLocks noGrp="1"/>
          </p:cNvSpPr>
          <p:nvPr>
            <p:ph type="sldNum" sz="quarter" idx="13"/>
          </p:nvPr>
        </p:nvSpPr>
        <p:spPr/>
        <p:txBody>
          <a:bodyPr/>
          <a:lstStyle/>
          <a:p>
            <a:fld id="{48F63A3B-78C7-47BE-AE5E-E10140E04643}" type="slidenum">
              <a:rPr lang="en-US" smtClean="0"/>
              <a:pPr/>
              <a:t>24</a:t>
            </a:fld>
            <a:endParaRPr lang="en-US" dirty="0"/>
          </a:p>
        </p:txBody>
      </p:sp>
      <p:sp>
        <p:nvSpPr>
          <p:cNvPr id="5" name="Rectangle 4"/>
          <p:cNvSpPr/>
          <p:nvPr/>
        </p:nvSpPr>
        <p:spPr>
          <a:xfrm>
            <a:off x="341193" y="6311611"/>
            <a:ext cx="11741217" cy="523220"/>
          </a:xfrm>
          <a:prstGeom prst="rect">
            <a:avLst/>
          </a:prstGeom>
        </p:spPr>
        <p:txBody>
          <a:bodyPr wrap="square">
            <a:spAutoFit/>
          </a:bodyPr>
          <a:lstStyle/>
          <a:p>
            <a:pPr algn="r"/>
            <a:r>
              <a:rPr lang="en-US" sz="1400" dirty="0">
                <a:solidFill>
                  <a:schemeClr val="tx1">
                    <a:lumMod val="50000"/>
                    <a:lumOff val="50000"/>
                  </a:schemeClr>
                </a:solidFill>
              </a:rPr>
              <a:t>AARP, Associated Press-NORC Center for Public Affairs Research, Latinos Have Health Care Communication Woes, July 2018, </a:t>
            </a:r>
            <a:r>
              <a:rPr lang="en-US" sz="1400"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https://www.aarp.org/health/conditions-treatments/info-2018/latinos-hispanics-doctors-nursing-homes.html</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660299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Frustration of Miscommunication</a:t>
            </a:r>
          </a:p>
        </p:txBody>
      </p:sp>
      <p:sp>
        <p:nvSpPr>
          <p:cNvPr id="3" name="Content Placeholder 2"/>
          <p:cNvSpPr>
            <a:spLocks noGrp="1"/>
          </p:cNvSpPr>
          <p:nvPr>
            <p:ph idx="1"/>
          </p:nvPr>
        </p:nvSpPr>
        <p:spPr>
          <a:xfrm>
            <a:off x="341193" y="1335640"/>
            <a:ext cx="11521439" cy="4787757"/>
          </a:xfrm>
        </p:spPr>
        <p:txBody>
          <a:bodyPr>
            <a:normAutofit/>
          </a:bodyPr>
          <a:lstStyle/>
          <a:p>
            <a:pPr>
              <a:lnSpc>
                <a:spcPct val="110000"/>
              </a:lnSpc>
              <a:spcBef>
                <a:spcPts val="600"/>
              </a:spcBef>
              <a:spcAft>
                <a:spcPts val="1200"/>
              </a:spcAft>
            </a:pPr>
            <a:r>
              <a:rPr lang="en-US" sz="2800" dirty="0"/>
              <a:t>Along with communication challenges, many Hispanics are concerned about language or cultural accommodations for people in their community who seek long-term care services.</a:t>
            </a:r>
          </a:p>
          <a:p>
            <a:pPr marL="0" indent="0">
              <a:lnSpc>
                <a:spcPct val="110000"/>
              </a:lnSpc>
              <a:spcBef>
                <a:spcPts val="600"/>
              </a:spcBef>
              <a:spcAft>
                <a:spcPts val="1200"/>
              </a:spcAft>
              <a:buNone/>
            </a:pPr>
            <a:r>
              <a:rPr lang="en-US" sz="2800" dirty="0"/>
              <a:t>Torres said he’s not confident he’ll find a culturally sensitive nursing home when he gets older. “</a:t>
            </a:r>
            <a:r>
              <a:rPr lang="en-US" sz="2800" i="1" dirty="0">
                <a:solidFill>
                  <a:srgbClr val="00467F"/>
                </a:solidFill>
              </a:rPr>
              <a:t>I’d rather just live alone and poison myself by accident rather than stay in one of those homes right now</a:t>
            </a:r>
            <a:r>
              <a:rPr lang="en-US" sz="2800" dirty="0"/>
              <a:t>,” he said.</a:t>
            </a:r>
          </a:p>
        </p:txBody>
      </p:sp>
      <p:sp>
        <p:nvSpPr>
          <p:cNvPr id="4" name="Slide Number Placeholder 3"/>
          <p:cNvSpPr>
            <a:spLocks noGrp="1"/>
          </p:cNvSpPr>
          <p:nvPr>
            <p:ph type="sldNum" sz="quarter" idx="13"/>
          </p:nvPr>
        </p:nvSpPr>
        <p:spPr/>
        <p:txBody>
          <a:bodyPr/>
          <a:lstStyle/>
          <a:p>
            <a:fld id="{48F63A3B-78C7-47BE-AE5E-E10140E04643}" type="slidenum">
              <a:rPr lang="en-US" smtClean="0"/>
              <a:pPr/>
              <a:t>25</a:t>
            </a:fld>
            <a:endParaRPr lang="en-US" dirty="0"/>
          </a:p>
        </p:txBody>
      </p:sp>
      <p:sp>
        <p:nvSpPr>
          <p:cNvPr id="6" name="Rectangle 5"/>
          <p:cNvSpPr/>
          <p:nvPr/>
        </p:nvSpPr>
        <p:spPr>
          <a:xfrm>
            <a:off x="341193" y="6233834"/>
            <a:ext cx="11753042" cy="523220"/>
          </a:xfrm>
          <a:prstGeom prst="rect">
            <a:avLst/>
          </a:prstGeom>
        </p:spPr>
        <p:txBody>
          <a:bodyPr wrap="square">
            <a:spAutoFit/>
          </a:bodyPr>
          <a:lstStyle/>
          <a:p>
            <a:pPr algn="r"/>
            <a:r>
              <a:rPr lang="en-US" sz="1400" dirty="0">
                <a:solidFill>
                  <a:srgbClr val="808000"/>
                </a:solidFill>
              </a:rPr>
              <a:t>AARP, Associated Press-NORC Center for Public Affairs Research, Latinos Have Health Care Communication Woes, July 2018, </a:t>
            </a:r>
            <a:r>
              <a:rPr lang="en-US" sz="1400" dirty="0">
                <a:solidFill>
                  <a:srgbClr val="808000"/>
                </a:solidFill>
                <a:hlinkClick r:id="rId3">
                  <a:extLst>
                    <a:ext uri="{A12FA001-AC4F-418D-AE19-62706E023703}">
                      <ahyp:hlinkClr xmlns:ahyp="http://schemas.microsoft.com/office/drawing/2018/hyperlinkcolor" val="tx"/>
                    </a:ext>
                  </a:extLst>
                </a:hlinkClick>
              </a:rPr>
              <a:t>https://www.aarp.org/health/conditions-treatments/info-2018/latinos-hispanics-doctors-nursing-homes.html</a:t>
            </a:r>
            <a:endParaRPr lang="en-US" sz="1400" dirty="0">
              <a:solidFill>
                <a:srgbClr val="808000"/>
              </a:solidFill>
            </a:endParaRPr>
          </a:p>
        </p:txBody>
      </p:sp>
    </p:spTree>
    <p:extLst>
      <p:ext uri="{BB962C8B-B14F-4D97-AF65-F5344CB8AC3E}">
        <p14:creationId xmlns:p14="http://schemas.microsoft.com/office/powerpoint/2010/main" val="4268456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924F9-F809-45A0-A1C1-8F3969EF48C6}"/>
              </a:ext>
            </a:extLst>
          </p:cNvPr>
          <p:cNvSpPr>
            <a:spLocks noGrp="1"/>
          </p:cNvSpPr>
          <p:nvPr>
            <p:ph type="title"/>
          </p:nvPr>
        </p:nvSpPr>
        <p:spPr/>
        <p:txBody>
          <a:bodyPr>
            <a:normAutofit/>
          </a:bodyPr>
          <a:lstStyle/>
          <a:p>
            <a:pPr algn="l"/>
            <a:r>
              <a:rPr lang="en-US" altLang="en-US" sz="4000" dirty="0"/>
              <a:t>Interpreter Services</a:t>
            </a:r>
            <a:endParaRPr lang="en-US" sz="4000" dirty="0"/>
          </a:p>
        </p:txBody>
      </p:sp>
      <p:sp>
        <p:nvSpPr>
          <p:cNvPr id="3" name="Content Placeholder 2">
            <a:extLst>
              <a:ext uri="{FF2B5EF4-FFF2-40B4-BE49-F238E27FC236}">
                <a16:creationId xmlns:a16="http://schemas.microsoft.com/office/drawing/2014/main" id="{FE5BA32A-4224-4305-9379-2E64CFE9DF37}"/>
              </a:ext>
            </a:extLst>
          </p:cNvPr>
          <p:cNvSpPr>
            <a:spLocks noGrp="1"/>
          </p:cNvSpPr>
          <p:nvPr>
            <p:ph idx="1"/>
          </p:nvPr>
        </p:nvSpPr>
        <p:spPr>
          <a:xfrm>
            <a:off x="341193" y="1407459"/>
            <a:ext cx="11521439" cy="4874071"/>
          </a:xfrm>
        </p:spPr>
        <p:txBody>
          <a:bodyPr>
            <a:normAutofit/>
          </a:bodyPr>
          <a:lstStyle/>
          <a:p>
            <a:r>
              <a:rPr lang="en-US" altLang="en-US" sz="2800" dirty="0"/>
              <a:t>26% of Hispanic adults surveyed reported communicating through an interpreter, 52% family member acted as the interpreter.</a:t>
            </a:r>
          </a:p>
          <a:p>
            <a:pPr marL="0" indent="0">
              <a:spcBef>
                <a:spcPts val="1200"/>
              </a:spcBef>
              <a:buNone/>
            </a:pPr>
            <a:r>
              <a:rPr lang="en-US" altLang="en-US" sz="2800" i="1" dirty="0"/>
              <a:t>“It was a battle to say anything‥‥ I couldn’t ask why they had to get so many vaccines or why not. I battled for so long.” Other mothers described the need to switch primary care providers to maintain access to bilingual providers.”</a:t>
            </a:r>
          </a:p>
          <a:p>
            <a:pPr marL="0" indent="0" algn="ctr">
              <a:buNone/>
            </a:pPr>
            <a:r>
              <a:rPr lang="en-US" altLang="en-US" b="1" i="1" dirty="0"/>
              <a:t>What are challenges of using a ‘family’ interpreter?</a:t>
            </a:r>
          </a:p>
          <a:p>
            <a:pPr marL="0" indent="0" algn="ctr">
              <a:buNone/>
            </a:pPr>
            <a:r>
              <a:rPr lang="en-US" altLang="en-US" b="1" i="1" dirty="0"/>
              <a:t>What are challenges of using a phone line interpreter?</a:t>
            </a:r>
          </a:p>
        </p:txBody>
      </p:sp>
      <p:sp>
        <p:nvSpPr>
          <p:cNvPr id="4" name="Slide Number Placeholder 3">
            <a:extLst>
              <a:ext uri="{FF2B5EF4-FFF2-40B4-BE49-F238E27FC236}">
                <a16:creationId xmlns:a16="http://schemas.microsoft.com/office/drawing/2014/main" id="{CC25E1F3-4A05-4C1B-8534-9699F1B5980E}"/>
              </a:ext>
            </a:extLst>
          </p:cNvPr>
          <p:cNvSpPr>
            <a:spLocks noGrp="1"/>
          </p:cNvSpPr>
          <p:nvPr>
            <p:ph type="sldNum" sz="quarter" idx="13"/>
          </p:nvPr>
        </p:nvSpPr>
        <p:spPr>
          <a:xfrm>
            <a:off x="9459300" y="-1916"/>
            <a:ext cx="2743200" cy="365125"/>
          </a:xfrm>
        </p:spPr>
        <p:txBody>
          <a:bodyPr/>
          <a:lstStyle/>
          <a:p>
            <a:fld id="{48F63A3B-78C7-47BE-AE5E-E10140E04643}" type="slidenum">
              <a:rPr lang="en-US" b="0" smtClean="0"/>
              <a:pPr/>
              <a:t>26</a:t>
            </a:fld>
            <a:endParaRPr lang="en-US" b="0" dirty="0"/>
          </a:p>
        </p:txBody>
      </p:sp>
      <p:pic>
        <p:nvPicPr>
          <p:cNvPr id="5" name="Picture 4" descr="https://hrexach.files.wordpress.com/2015/09/hh4.jpg"/>
          <p:cNvPicPr/>
          <p:nvPr/>
        </p:nvPicPr>
        <p:blipFill rotWithShape="1">
          <a:blip r:embed="rId3" cstate="print">
            <a:extLst>
              <a:ext uri="{28A0092B-C50C-407E-A947-70E740481C1C}">
                <a14:useLocalDpi xmlns:a14="http://schemas.microsoft.com/office/drawing/2010/main" val="0"/>
              </a:ext>
            </a:extLst>
          </a:blip>
          <a:srcRect l="8443" t="2386" r="13555" b="7876"/>
          <a:stretch/>
        </p:blipFill>
        <p:spPr bwMode="auto">
          <a:xfrm>
            <a:off x="10983433" y="201140"/>
            <a:ext cx="744278" cy="82100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543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23494-5346-4257-9C8E-274BFD4E6C94}"/>
              </a:ext>
            </a:extLst>
          </p:cNvPr>
          <p:cNvSpPr>
            <a:spLocks noGrp="1"/>
          </p:cNvSpPr>
          <p:nvPr>
            <p:ph type="title"/>
          </p:nvPr>
        </p:nvSpPr>
        <p:spPr/>
        <p:txBody>
          <a:bodyPr>
            <a:normAutofit/>
          </a:bodyPr>
          <a:lstStyle/>
          <a:p>
            <a:pPr algn="l"/>
            <a:r>
              <a:rPr lang="en-US" sz="4000" dirty="0"/>
              <a:t>Culture &amp; Recovery</a:t>
            </a:r>
          </a:p>
        </p:txBody>
      </p:sp>
      <p:sp>
        <p:nvSpPr>
          <p:cNvPr id="3" name="Content Placeholder 2">
            <a:extLst>
              <a:ext uri="{FF2B5EF4-FFF2-40B4-BE49-F238E27FC236}">
                <a16:creationId xmlns:a16="http://schemas.microsoft.com/office/drawing/2014/main" id="{AF780742-2B75-47A8-A411-810DA566E176}"/>
              </a:ext>
            </a:extLst>
          </p:cNvPr>
          <p:cNvSpPr>
            <a:spLocks noGrp="1"/>
          </p:cNvSpPr>
          <p:nvPr>
            <p:ph idx="1"/>
          </p:nvPr>
        </p:nvSpPr>
        <p:spPr/>
        <p:txBody>
          <a:bodyPr anchor="ctr"/>
          <a:lstStyle/>
          <a:p>
            <a:pPr marL="0" indent="0" algn="ctr">
              <a:buNone/>
            </a:pPr>
            <a:r>
              <a:rPr lang="en-US" sz="2800" dirty="0">
                <a:solidFill>
                  <a:srgbClr val="657208"/>
                </a:solidFill>
                <a:latin typeface="+mj-lt"/>
                <a:ea typeface="+mj-ea"/>
                <a:cs typeface="+mj-cs"/>
              </a:rPr>
              <a:t>Recovery is culturally-based and influenced. Culture and cultural background in all of its diverse representations - including values, traditions, and beliefs - are keys in determining a person’s journey and unique pathway to recovery. Services should be culturally grounded, attuned, sensitive, congruent, and competent, as well as personalized to meet each individual’s unique needs.</a:t>
            </a:r>
          </a:p>
          <a:p>
            <a:endParaRPr lang="en-US" dirty="0"/>
          </a:p>
        </p:txBody>
      </p:sp>
      <p:sp>
        <p:nvSpPr>
          <p:cNvPr id="4" name="Slide Number Placeholder 3">
            <a:extLst>
              <a:ext uri="{FF2B5EF4-FFF2-40B4-BE49-F238E27FC236}">
                <a16:creationId xmlns:a16="http://schemas.microsoft.com/office/drawing/2014/main" id="{D00F2157-AA76-48D5-8E5E-8BC6B91F0672}"/>
              </a:ext>
            </a:extLst>
          </p:cNvPr>
          <p:cNvSpPr>
            <a:spLocks noGrp="1"/>
          </p:cNvSpPr>
          <p:nvPr>
            <p:ph type="sldNum" sz="quarter" idx="13"/>
          </p:nvPr>
        </p:nvSpPr>
        <p:spPr>
          <a:xfrm>
            <a:off x="9448800" y="21644"/>
            <a:ext cx="2743200" cy="365125"/>
          </a:xfrm>
        </p:spPr>
        <p:txBody>
          <a:bodyPr/>
          <a:lstStyle/>
          <a:p>
            <a:fld id="{48F63A3B-78C7-47BE-AE5E-E10140E04643}" type="slidenum">
              <a:rPr lang="en-US" b="0" smtClean="0"/>
              <a:pPr/>
              <a:t>27</a:t>
            </a:fld>
            <a:endParaRPr lang="en-US" b="0" dirty="0"/>
          </a:p>
        </p:txBody>
      </p:sp>
      <p:sp>
        <p:nvSpPr>
          <p:cNvPr id="8" name="TextBox 7">
            <a:extLst>
              <a:ext uri="{FF2B5EF4-FFF2-40B4-BE49-F238E27FC236}">
                <a16:creationId xmlns:a16="http://schemas.microsoft.com/office/drawing/2014/main" id="{6EF41D4B-E981-435B-A187-80E7A928C714}"/>
              </a:ext>
            </a:extLst>
          </p:cNvPr>
          <p:cNvSpPr txBox="1"/>
          <p:nvPr/>
        </p:nvSpPr>
        <p:spPr>
          <a:xfrm>
            <a:off x="5850924" y="6236509"/>
            <a:ext cx="6116594" cy="523220"/>
          </a:xfrm>
          <a:prstGeom prst="rect">
            <a:avLst/>
          </a:prstGeom>
          <a:noFill/>
        </p:spPr>
        <p:txBody>
          <a:bodyPr wrap="square">
            <a:spAutoFit/>
          </a:bodyPr>
          <a:lstStyle/>
          <a:p>
            <a:pPr algn="r"/>
            <a:r>
              <a:rPr lang="en-US" sz="1400" dirty="0">
                <a:solidFill>
                  <a:srgbClr val="657208"/>
                </a:solidFill>
              </a:rPr>
              <a:t>SAMHSA, 8-Engaging-Hispanic-and-Latino-Communities-Supporting-Recovery-BRSS-TACS-Info-Brief-508C-authors-feb-5</a:t>
            </a:r>
          </a:p>
        </p:txBody>
      </p:sp>
    </p:spTree>
    <p:extLst>
      <p:ext uri="{BB962C8B-B14F-4D97-AF65-F5344CB8AC3E}">
        <p14:creationId xmlns:p14="http://schemas.microsoft.com/office/powerpoint/2010/main" val="1172970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02E612C7-B066-4023-9D0A-7C54D1E33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5063" y="540648"/>
            <a:ext cx="6769768" cy="777427"/>
          </a:xfrm>
        </p:spPr>
        <p:txBody>
          <a:bodyPr vert="horz" lIns="91440" tIns="45720" rIns="91440" bIns="45720" rtlCol="0" anchor="t">
            <a:normAutofit/>
          </a:bodyPr>
          <a:lstStyle/>
          <a:p>
            <a:pPr algn="l"/>
            <a:r>
              <a:rPr lang="en-US" sz="4000" kern="1200" dirty="0">
                <a:solidFill>
                  <a:srgbClr val="657208"/>
                </a:solidFill>
                <a:latin typeface="+mj-lt"/>
                <a:ea typeface="+mj-ea"/>
                <a:cs typeface="+mj-cs"/>
              </a:rPr>
              <a:t>Language Mechanics</a:t>
            </a:r>
          </a:p>
        </p:txBody>
      </p:sp>
      <p:pic>
        <p:nvPicPr>
          <p:cNvPr id="2050" name="Picture 2" descr="The 4Cs Framework (adapted from Coyle et al., 2010: 41)">
            <a:extLst>
              <a:ext uri="{FF2B5EF4-FFF2-40B4-BE49-F238E27FC236}">
                <a16:creationId xmlns:a16="http://schemas.microsoft.com/office/drawing/2014/main" id="{D11908D5-85D6-4298-9C5D-10BE9D7BDF3F}"/>
              </a:ext>
            </a:extLst>
          </p:cNvPr>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7688" r="17764"/>
          <a:stretch/>
        </p:blipFill>
        <p:spPr bwMode="auto">
          <a:xfrm>
            <a:off x="4532494" y="1247720"/>
            <a:ext cx="5362783" cy="4714819"/>
          </a:xfrm>
          <a:prstGeom prst="rect">
            <a:avLst/>
          </a:prstGeom>
          <a:noFill/>
          <a:extLst>
            <a:ext uri="{909E8E84-426E-40DD-AFC4-6F175D3DCCD1}">
              <a14:hiddenFill xmlns:a14="http://schemas.microsoft.com/office/drawing/2010/main">
                <a:solidFill>
                  <a:srgbClr val="FFFFFF"/>
                </a:solidFill>
              </a14:hiddenFill>
            </a:ext>
          </a:extLst>
        </p:spPr>
      </p:pic>
      <p:sp>
        <p:nvSpPr>
          <p:cNvPr id="2053" name="Freeform: Shape 72">
            <a:extLst>
              <a:ext uri="{FF2B5EF4-FFF2-40B4-BE49-F238E27FC236}">
                <a16:creationId xmlns:a16="http://schemas.microsoft.com/office/drawing/2014/main" id="{CE87234F-8712-49A7-8442-B24A2E80BE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34789" y="0"/>
            <a:ext cx="3057210" cy="6858000"/>
          </a:xfrm>
          <a:custGeom>
            <a:avLst/>
            <a:gdLst>
              <a:gd name="connsiteX0" fmla="*/ 0 w 3057210"/>
              <a:gd name="connsiteY0" fmla="*/ 0 h 6858000"/>
              <a:gd name="connsiteX1" fmla="*/ 3057210 w 3057210"/>
              <a:gd name="connsiteY1" fmla="*/ 0 h 6858000"/>
              <a:gd name="connsiteX2" fmla="*/ 3057210 w 3057210"/>
              <a:gd name="connsiteY2" fmla="*/ 6858000 h 6858000"/>
              <a:gd name="connsiteX3" fmla="*/ 1 w 3057210"/>
              <a:gd name="connsiteY3" fmla="*/ 6858000 h 6858000"/>
              <a:gd name="connsiteX4" fmla="*/ 4006 w 3057210"/>
              <a:gd name="connsiteY4" fmla="*/ 6854853 h 6858000"/>
              <a:gd name="connsiteX5" fmla="*/ 1619628 w 3057210"/>
              <a:gd name="connsiteY5" fmla="*/ 3429000 h 6858000"/>
              <a:gd name="connsiteX6" fmla="*/ 4006 w 3057210"/>
              <a:gd name="connsiteY6"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7210" h="6858000">
                <a:moveTo>
                  <a:pt x="0" y="0"/>
                </a:moveTo>
                <a:lnTo>
                  <a:pt x="3057210" y="0"/>
                </a:lnTo>
                <a:lnTo>
                  <a:pt x="3057210" y="6858000"/>
                </a:lnTo>
                <a:lnTo>
                  <a:pt x="1" y="6858000"/>
                </a:lnTo>
                <a:lnTo>
                  <a:pt x="4006" y="6854853"/>
                </a:lnTo>
                <a:cubicBezTo>
                  <a:pt x="990707" y="6040555"/>
                  <a:pt x="1619628" y="4808224"/>
                  <a:pt x="1619628" y="3429000"/>
                </a:cubicBezTo>
                <a:cubicBezTo>
                  <a:pt x="1619628" y="2049777"/>
                  <a:pt x="990707" y="817446"/>
                  <a:pt x="4006" y="3148"/>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330060" y="2565795"/>
            <a:ext cx="4962921" cy="3587325"/>
          </a:xfrm>
        </p:spPr>
        <p:txBody>
          <a:bodyPr vert="horz" lIns="91440" tIns="45720" rIns="91440" bIns="45720" rtlCol="0" anchor="b">
            <a:noAutofit/>
          </a:bodyPr>
          <a:lstStyle/>
          <a:p>
            <a:pPr marL="463550" indent="-350838">
              <a:lnSpc>
                <a:spcPct val="90000"/>
              </a:lnSpc>
            </a:pPr>
            <a:r>
              <a:rPr lang="en-US" dirty="0">
                <a:solidFill>
                  <a:srgbClr val="657208"/>
                </a:solidFill>
              </a:rPr>
              <a:t>What you hear</a:t>
            </a:r>
          </a:p>
          <a:p>
            <a:pPr marL="463550" indent="-350838">
              <a:lnSpc>
                <a:spcPct val="90000"/>
              </a:lnSpc>
            </a:pPr>
            <a:r>
              <a:rPr lang="en-US" dirty="0">
                <a:solidFill>
                  <a:srgbClr val="657208"/>
                </a:solidFill>
              </a:rPr>
              <a:t>How you interpret</a:t>
            </a:r>
          </a:p>
          <a:p>
            <a:pPr marL="463550" indent="-350838">
              <a:lnSpc>
                <a:spcPct val="90000"/>
              </a:lnSpc>
            </a:pPr>
            <a:r>
              <a:rPr lang="en-US" dirty="0">
                <a:solidFill>
                  <a:srgbClr val="657208"/>
                </a:solidFill>
              </a:rPr>
              <a:t>What is actually said</a:t>
            </a:r>
          </a:p>
          <a:p>
            <a:pPr marL="463550" indent="-350838">
              <a:lnSpc>
                <a:spcPct val="90000"/>
              </a:lnSpc>
            </a:pPr>
            <a:r>
              <a:rPr lang="en-US" dirty="0">
                <a:solidFill>
                  <a:srgbClr val="657208"/>
                </a:solidFill>
              </a:rPr>
              <a:t>What was meant</a:t>
            </a:r>
          </a:p>
        </p:txBody>
      </p:sp>
    </p:spTree>
    <p:extLst>
      <p:ext uri="{BB962C8B-B14F-4D97-AF65-F5344CB8AC3E}">
        <p14:creationId xmlns:p14="http://schemas.microsoft.com/office/powerpoint/2010/main" val="2715275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Actually Conveyed?</a:t>
            </a:r>
          </a:p>
        </p:txBody>
      </p:sp>
      <p:sp>
        <p:nvSpPr>
          <p:cNvPr id="3" name="Content Placeholder 2"/>
          <p:cNvSpPr>
            <a:spLocks noGrp="1"/>
          </p:cNvSpPr>
          <p:nvPr>
            <p:ph idx="1"/>
          </p:nvPr>
        </p:nvSpPr>
        <p:spPr>
          <a:xfrm>
            <a:off x="341193" y="1380564"/>
            <a:ext cx="11521439" cy="4679993"/>
          </a:xfrm>
        </p:spPr>
        <p:txBody>
          <a:bodyPr>
            <a:normAutofit/>
          </a:bodyPr>
          <a:lstStyle/>
          <a:p>
            <a:pPr>
              <a:lnSpc>
                <a:spcPct val="100000"/>
              </a:lnSpc>
              <a:spcBef>
                <a:spcPts val="1200"/>
              </a:spcBef>
              <a:spcAft>
                <a:spcPts val="1200"/>
              </a:spcAft>
            </a:pPr>
            <a:r>
              <a:rPr lang="en-US" sz="2800" dirty="0"/>
              <a:t>Miscommunication often stems from a misalignment of explicit and implicit meaning between the sender and receiver. </a:t>
            </a:r>
          </a:p>
          <a:p>
            <a:pPr>
              <a:lnSpc>
                <a:spcPct val="100000"/>
              </a:lnSpc>
              <a:spcBef>
                <a:spcPts val="1200"/>
              </a:spcBef>
              <a:spcAft>
                <a:spcPts val="1200"/>
              </a:spcAft>
            </a:pPr>
            <a:r>
              <a:rPr lang="en-US" sz="2800" dirty="0"/>
              <a:t>Explicit characteristics of culture are the observable behaviors, rituals, symbols and heroes of a culture. These include the way people dress, the kind of food they eat, music, dance, the things that are considered beautiful and/or ugly.</a:t>
            </a:r>
          </a:p>
          <a:p>
            <a:pPr>
              <a:lnSpc>
                <a:spcPct val="100000"/>
              </a:lnSpc>
              <a:spcBef>
                <a:spcPts val="1200"/>
              </a:spcBef>
              <a:spcAft>
                <a:spcPts val="1200"/>
              </a:spcAft>
            </a:pPr>
            <a:r>
              <a:rPr lang="en-US" sz="2800" dirty="0"/>
              <a:t>The implicit characteristics of a culture are the underlying values, the unwritten norms of behavior that guide people regarding which are considered appropriate or inappropriate.</a:t>
            </a:r>
          </a:p>
        </p:txBody>
      </p:sp>
      <p:sp>
        <p:nvSpPr>
          <p:cNvPr id="4" name="Slide Number Placeholder 3"/>
          <p:cNvSpPr>
            <a:spLocks noGrp="1"/>
          </p:cNvSpPr>
          <p:nvPr>
            <p:ph type="sldNum" sz="quarter" idx="13"/>
          </p:nvPr>
        </p:nvSpPr>
        <p:spPr/>
        <p:txBody>
          <a:bodyPr/>
          <a:lstStyle/>
          <a:p>
            <a:fld id="{48F63A3B-78C7-47BE-AE5E-E10140E04643}" type="slidenum">
              <a:rPr lang="en-US" smtClean="0"/>
              <a:pPr/>
              <a:t>29</a:t>
            </a:fld>
            <a:endParaRPr lang="en-US" dirty="0"/>
          </a:p>
        </p:txBody>
      </p:sp>
    </p:spTree>
    <p:extLst>
      <p:ext uri="{BB962C8B-B14F-4D97-AF65-F5344CB8AC3E}">
        <p14:creationId xmlns:p14="http://schemas.microsoft.com/office/powerpoint/2010/main" val="1244393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a:xfrm>
            <a:off x="11650959" y="-4104"/>
            <a:ext cx="541041" cy="365125"/>
          </a:xfrm>
        </p:spPr>
        <p:txBody>
          <a:bodyPr/>
          <a:lstStyle/>
          <a:p>
            <a:fld id="{48F63A3B-78C7-47BE-AE5E-E10140E04643}" type="slidenum">
              <a:rPr lang="en-US" b="0" smtClean="0">
                <a:solidFill>
                  <a:srgbClr val="657208"/>
                </a:solidFill>
              </a:rPr>
              <a:pPr/>
              <a:t>3</a:t>
            </a:fld>
            <a:endParaRPr lang="en-US" b="0" dirty="0">
              <a:solidFill>
                <a:srgbClr val="657208"/>
              </a:solidFill>
            </a:endParaRPr>
          </a:p>
        </p:txBody>
      </p:sp>
      <p:sp>
        <p:nvSpPr>
          <p:cNvPr id="6" name="Title 1"/>
          <p:cNvSpPr>
            <a:spLocks noGrp="1"/>
          </p:cNvSpPr>
          <p:nvPr>
            <p:ph type="title"/>
          </p:nvPr>
        </p:nvSpPr>
        <p:spPr>
          <a:xfrm>
            <a:off x="390390" y="361021"/>
            <a:ext cx="11458597" cy="841967"/>
          </a:xfrm>
        </p:spPr>
        <p:txBody>
          <a:bodyPr>
            <a:normAutofit/>
          </a:bodyPr>
          <a:lstStyle/>
          <a:p>
            <a:pPr algn="l"/>
            <a:r>
              <a:rPr lang="es-US" sz="4000" dirty="0" err="1"/>
              <a:t>Northeast</a:t>
            </a:r>
            <a:r>
              <a:rPr lang="es-US" sz="4000" dirty="0"/>
              <a:t> &amp; </a:t>
            </a:r>
            <a:r>
              <a:rPr lang="es-US" sz="4000" dirty="0" err="1"/>
              <a:t>Caribbean</a:t>
            </a:r>
            <a:r>
              <a:rPr lang="es-US" sz="4000" dirty="0"/>
              <a:t> ATTC </a:t>
            </a:r>
            <a:r>
              <a:rPr lang="es-US" sz="4000" dirty="0" err="1"/>
              <a:t>Team</a:t>
            </a:r>
            <a:endParaRPr lang="en-US" sz="4000" dirty="0"/>
          </a:p>
        </p:txBody>
      </p:sp>
      <p:sp>
        <p:nvSpPr>
          <p:cNvPr id="8" name="Rectangle 7">
            <a:extLst>
              <a:ext uri="{FF2B5EF4-FFF2-40B4-BE49-F238E27FC236}">
                <a16:creationId xmlns:a16="http://schemas.microsoft.com/office/drawing/2014/main" id="{57FFAD48-AFAB-4B64-85F2-C879584651B5}"/>
              </a:ext>
            </a:extLst>
          </p:cNvPr>
          <p:cNvSpPr/>
          <p:nvPr/>
        </p:nvSpPr>
        <p:spPr>
          <a:xfrm>
            <a:off x="0" y="5994825"/>
            <a:ext cx="12063050" cy="830997"/>
          </a:xfrm>
          <a:prstGeom prst="rect">
            <a:avLst/>
          </a:prstGeom>
        </p:spPr>
        <p:txBody>
          <a:bodyPr wrap="square">
            <a:spAutoFit/>
          </a:bodyPr>
          <a:lstStyle/>
          <a:p>
            <a:pPr lvl="0" algn="ctr" defTabSz="914400">
              <a:spcBef>
                <a:spcPct val="0"/>
              </a:spcBef>
              <a:spcAft>
                <a:spcPts val="1200"/>
              </a:spcAft>
            </a:pPr>
            <a:r>
              <a:rPr lang="en-US" altLang="en-US" sz="1600" dirty="0">
                <a:solidFill>
                  <a:srgbClr val="657208"/>
                </a:solidFill>
              </a:rPr>
              <a:t>This webinar training is provided under New York State Office of Addiction Services and Supports (OASAS) Education and Training Provider Certification Number 0115. Training under a New York State OASAS Provider Certification is acceptable for meeting all or part of the CASAC/CPP/CPS education and training requirements.</a:t>
            </a:r>
          </a:p>
        </p:txBody>
      </p:sp>
      <p:sp>
        <p:nvSpPr>
          <p:cNvPr id="7" name="Content Placeholder 2">
            <a:extLst>
              <a:ext uri="{FF2B5EF4-FFF2-40B4-BE49-F238E27FC236}">
                <a16:creationId xmlns:a16="http://schemas.microsoft.com/office/drawing/2014/main" id="{F09E601C-B753-414B-BD1E-0A858B6C02D9}"/>
              </a:ext>
            </a:extLst>
          </p:cNvPr>
          <p:cNvSpPr txBox="1">
            <a:spLocks noGrp="1"/>
          </p:cNvSpPr>
          <p:nvPr>
            <p:ph idx="1"/>
          </p:nvPr>
        </p:nvSpPr>
        <p:spPr>
          <a:xfrm>
            <a:off x="2348494" y="1419229"/>
            <a:ext cx="4518521" cy="128088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1200"/>
              </a:spcAft>
              <a:buFont typeface="Arial" panose="020B0604020202020204" pitchFamily="34" charset="0"/>
              <a:buChar char="•"/>
              <a:defRPr sz="3200" kern="1200">
                <a:solidFill>
                  <a:srgbClr val="00467F"/>
                </a:solidFill>
                <a:latin typeface="+mn-lt"/>
                <a:ea typeface="+mn-ea"/>
                <a:cs typeface="+mn-cs"/>
              </a:defRPr>
            </a:lvl1pPr>
            <a:lvl2pPr marL="685800" indent="-228600" algn="l" defTabSz="914400" rtl="0" eaLnBrk="1" latinLnBrk="0" hangingPunct="1">
              <a:lnSpc>
                <a:spcPct val="100000"/>
              </a:lnSpc>
              <a:spcBef>
                <a:spcPts val="600"/>
              </a:spcBef>
              <a:spcAft>
                <a:spcPts val="1200"/>
              </a:spcAft>
              <a:buFont typeface="Arial" panose="020B0604020202020204" pitchFamily="34" charset="0"/>
              <a:buChar char="•"/>
              <a:defRPr sz="2800" kern="1200">
                <a:solidFill>
                  <a:srgbClr val="00467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0"/>
              </a:spcAft>
              <a:buFont typeface="Arial" panose="020B0604020202020204" pitchFamily="34" charset="0"/>
              <a:buNone/>
            </a:pPr>
            <a:r>
              <a:rPr lang="en-US" altLang="en-US" sz="2600" dirty="0">
                <a:solidFill>
                  <a:srgbClr val="657208"/>
                </a:solidFill>
                <a:latin typeface="Arial" panose="020B0604020202020204" pitchFamily="34" charset="0"/>
                <a:cs typeface="Arial" panose="020B0604020202020204" pitchFamily="34" charset="0"/>
              </a:rPr>
              <a:t>Diana Padilla</a:t>
            </a:r>
          </a:p>
          <a:p>
            <a:pPr marL="0" indent="0">
              <a:spcBef>
                <a:spcPct val="0"/>
              </a:spcBef>
              <a:spcAft>
                <a:spcPts val="0"/>
              </a:spcAft>
              <a:buFont typeface="Arial" panose="020B0604020202020204" pitchFamily="34" charset="0"/>
              <a:buNone/>
            </a:pPr>
            <a:r>
              <a:rPr lang="en-US" altLang="en-US" sz="2600" dirty="0">
                <a:solidFill>
                  <a:srgbClr val="657208"/>
                </a:solidFill>
                <a:latin typeface="Arial" panose="020B0604020202020204" pitchFamily="34" charset="0"/>
                <a:cs typeface="Arial" panose="020B0604020202020204" pitchFamily="34" charset="0"/>
              </a:rPr>
              <a:t>Research Project Manager</a:t>
            </a:r>
          </a:p>
          <a:p>
            <a:pPr marL="0" indent="0">
              <a:spcBef>
                <a:spcPct val="0"/>
              </a:spcBef>
              <a:spcAft>
                <a:spcPts val="0"/>
              </a:spcAft>
              <a:buFont typeface="Arial" panose="020B0604020202020204" pitchFamily="34" charset="0"/>
              <a:buNone/>
            </a:pPr>
            <a:r>
              <a:rPr lang="en-US" altLang="en-US" sz="2600" dirty="0">
                <a:solidFill>
                  <a:srgbClr val="657208"/>
                </a:solidFill>
                <a:latin typeface="Arial" panose="020B0604020202020204" pitchFamily="34" charset="0"/>
                <a:cs typeface="Arial" panose="020B0604020202020204" pitchFamily="34" charset="0"/>
              </a:rPr>
              <a:t>SBIRT Technical Assistance</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4255" r="20231" b="4914"/>
          <a:stretch/>
        </p:blipFill>
        <p:spPr>
          <a:xfrm>
            <a:off x="9516435" y="2217900"/>
            <a:ext cx="1822222" cy="1983527"/>
          </a:xfrm>
          <a:prstGeom prst="rect">
            <a:avLst/>
          </a:prstGeom>
          <a:ln>
            <a:solidFill>
              <a:schemeClr val="bg2">
                <a:lumMod val="90000"/>
              </a:schemeClr>
            </a:solidFill>
          </a:ln>
          <a:effectLst>
            <a:outerShdw blurRad="50800" dist="38100" dir="18900000" algn="bl" rotWithShape="0">
              <a:schemeClr val="bg1">
                <a:lumMod val="75000"/>
                <a:alpha val="40000"/>
              </a:schemeClr>
            </a:outerShdw>
          </a:effectLst>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1478" t="6521" r="19799" b="11279"/>
          <a:stretch/>
        </p:blipFill>
        <p:spPr>
          <a:xfrm>
            <a:off x="3246884" y="3838100"/>
            <a:ext cx="1837449" cy="1929018"/>
          </a:xfrm>
          <a:prstGeom prst="rect">
            <a:avLst/>
          </a:prstGeom>
          <a:effectLst>
            <a:outerShdw blurRad="50800" dist="38100" dir="8100000" algn="tr" rotWithShape="0">
              <a:prstClr val="black">
                <a:alpha val="40000"/>
              </a:prstClr>
            </a:outerShdw>
          </a:effectLst>
        </p:spPr>
      </p:pic>
      <p:sp>
        <p:nvSpPr>
          <p:cNvPr id="12" name="Content Placeholder 2">
            <a:extLst>
              <a:ext uri="{FF2B5EF4-FFF2-40B4-BE49-F238E27FC236}">
                <a16:creationId xmlns:a16="http://schemas.microsoft.com/office/drawing/2014/main" id="{F09E601C-B753-414B-BD1E-0A858B6C02D9}"/>
              </a:ext>
            </a:extLst>
          </p:cNvPr>
          <p:cNvSpPr txBox="1">
            <a:spLocks/>
          </p:cNvSpPr>
          <p:nvPr/>
        </p:nvSpPr>
        <p:spPr>
          <a:xfrm>
            <a:off x="5173967" y="4876571"/>
            <a:ext cx="3055037" cy="95179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1200"/>
              </a:spcAft>
              <a:buClr>
                <a:schemeClr val="accent1">
                  <a:lumMod val="75000"/>
                </a:schemeClr>
              </a:buClr>
              <a:buFont typeface="Arial" panose="020B0604020202020204" pitchFamily="34" charset="0"/>
              <a:buChar char="•"/>
              <a:defRPr sz="3200" kern="1200" baseline="0">
                <a:solidFill>
                  <a:srgbClr val="00467F"/>
                </a:solidFill>
                <a:latin typeface="+mn-lt"/>
                <a:ea typeface="+mn-ea"/>
                <a:cs typeface="+mn-cs"/>
              </a:defRPr>
            </a:lvl1pPr>
            <a:lvl2pPr marL="685800" indent="-228600" algn="l" defTabSz="914400" rtl="0" eaLnBrk="1" latinLnBrk="0" hangingPunct="1">
              <a:lnSpc>
                <a:spcPct val="100000"/>
              </a:lnSpc>
              <a:spcBef>
                <a:spcPts val="600"/>
              </a:spcBef>
              <a:spcAft>
                <a:spcPts val="1200"/>
              </a:spcAft>
              <a:buFont typeface="Arial" panose="020B0604020202020204" pitchFamily="34" charset="0"/>
              <a:buChar char="•"/>
              <a:defRPr sz="2800" kern="1200" baseline="0">
                <a:solidFill>
                  <a:srgbClr val="00467F"/>
                </a:solidFill>
                <a:latin typeface="+mn-lt"/>
                <a:ea typeface="+mn-ea"/>
                <a:cs typeface="+mn-cs"/>
              </a:defRPr>
            </a:lvl2pPr>
            <a:lvl3pPr marL="1143000" indent="-228600" algn="l" defTabSz="914400" rtl="0" eaLnBrk="1" latinLnBrk="0" hangingPunct="1">
              <a:lnSpc>
                <a:spcPct val="90000"/>
              </a:lnSpc>
              <a:spcBef>
                <a:spcPts val="500"/>
              </a:spcBef>
              <a:spcAft>
                <a:spcPts val="2400"/>
              </a:spcAft>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2400"/>
              </a:spcAft>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240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0"/>
              </a:spcAft>
              <a:buFont typeface="Arial" panose="020B0604020202020204" pitchFamily="34" charset="0"/>
              <a:buNone/>
            </a:pPr>
            <a:r>
              <a:rPr lang="en-US" altLang="en-US" sz="2600" dirty="0">
                <a:solidFill>
                  <a:srgbClr val="657208"/>
                </a:solidFill>
                <a:latin typeface="Arial" panose="020B0604020202020204" pitchFamily="34" charset="0"/>
                <a:cs typeface="Arial" panose="020B0604020202020204" pitchFamily="34" charset="0"/>
              </a:rPr>
              <a:t>Clyde Frederick                                Technologist</a:t>
            </a:r>
          </a:p>
        </p:txBody>
      </p:sp>
      <p:sp>
        <p:nvSpPr>
          <p:cNvPr id="13" name="Content Placeholder 2">
            <a:extLst>
              <a:ext uri="{FF2B5EF4-FFF2-40B4-BE49-F238E27FC236}">
                <a16:creationId xmlns:a16="http://schemas.microsoft.com/office/drawing/2014/main" id="{F09E601C-B753-414B-BD1E-0A858B6C02D9}"/>
              </a:ext>
            </a:extLst>
          </p:cNvPr>
          <p:cNvSpPr txBox="1">
            <a:spLocks/>
          </p:cNvSpPr>
          <p:nvPr/>
        </p:nvSpPr>
        <p:spPr>
          <a:xfrm>
            <a:off x="5478354" y="2866568"/>
            <a:ext cx="3858814" cy="95179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1200"/>
              </a:spcAft>
              <a:buClr>
                <a:schemeClr val="accent1">
                  <a:lumMod val="75000"/>
                </a:schemeClr>
              </a:buClr>
              <a:buFont typeface="Arial" panose="020B0604020202020204" pitchFamily="34" charset="0"/>
              <a:buChar char="•"/>
              <a:defRPr sz="3200" kern="1200" baseline="0">
                <a:solidFill>
                  <a:srgbClr val="00467F"/>
                </a:solidFill>
                <a:latin typeface="+mn-lt"/>
                <a:ea typeface="+mn-ea"/>
                <a:cs typeface="+mn-cs"/>
              </a:defRPr>
            </a:lvl1pPr>
            <a:lvl2pPr marL="685800" indent="-228600" algn="l" defTabSz="914400" rtl="0" eaLnBrk="1" latinLnBrk="0" hangingPunct="1">
              <a:lnSpc>
                <a:spcPct val="100000"/>
              </a:lnSpc>
              <a:spcBef>
                <a:spcPts val="600"/>
              </a:spcBef>
              <a:spcAft>
                <a:spcPts val="1200"/>
              </a:spcAft>
              <a:buFont typeface="Arial" panose="020B0604020202020204" pitchFamily="34" charset="0"/>
              <a:buChar char="•"/>
              <a:defRPr sz="2800" kern="1200" baseline="0">
                <a:solidFill>
                  <a:srgbClr val="00467F"/>
                </a:solidFill>
                <a:latin typeface="+mn-lt"/>
                <a:ea typeface="+mn-ea"/>
                <a:cs typeface="+mn-cs"/>
              </a:defRPr>
            </a:lvl2pPr>
            <a:lvl3pPr marL="1143000" indent="-228600" algn="l" defTabSz="914400" rtl="0" eaLnBrk="1" latinLnBrk="0" hangingPunct="1">
              <a:lnSpc>
                <a:spcPct val="90000"/>
              </a:lnSpc>
              <a:spcBef>
                <a:spcPts val="500"/>
              </a:spcBef>
              <a:spcAft>
                <a:spcPts val="2400"/>
              </a:spcAft>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2400"/>
              </a:spcAft>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240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ts val="0"/>
              </a:spcAft>
              <a:buFont typeface="Arial" panose="020B0604020202020204" pitchFamily="34" charset="0"/>
              <a:buNone/>
            </a:pPr>
            <a:r>
              <a:rPr lang="en-US" altLang="en-US" sz="2600" dirty="0">
                <a:solidFill>
                  <a:srgbClr val="657208"/>
                </a:solidFill>
                <a:latin typeface="Arial" panose="020B0604020202020204" pitchFamily="34" charset="0"/>
                <a:cs typeface="Arial" panose="020B0604020202020204" pitchFamily="34" charset="0"/>
              </a:rPr>
              <a:t>Patricia (Tri) </a:t>
            </a:r>
            <a:r>
              <a:rPr lang="en-US" altLang="en-US" sz="2600" dirty="0" err="1">
                <a:solidFill>
                  <a:srgbClr val="657208"/>
                </a:solidFill>
                <a:latin typeface="Arial" panose="020B0604020202020204" pitchFamily="34" charset="0"/>
                <a:cs typeface="Arial" panose="020B0604020202020204" pitchFamily="34" charset="0"/>
              </a:rPr>
              <a:t>Chaple</a:t>
            </a:r>
            <a:r>
              <a:rPr lang="en-US" altLang="en-US" sz="2600" dirty="0">
                <a:solidFill>
                  <a:srgbClr val="657208"/>
                </a:solidFill>
                <a:latin typeface="Arial" panose="020B0604020202020204" pitchFamily="34" charset="0"/>
                <a:cs typeface="Arial" panose="020B0604020202020204" pitchFamily="34" charset="0"/>
              </a:rPr>
              <a:t>                                           Project Administrator</a:t>
            </a:r>
          </a:p>
        </p:txBody>
      </p:sp>
      <p:pic>
        <p:nvPicPr>
          <p:cNvPr id="14" name="Picture 13" descr="A person with brown hair&#10;&#10;Description automatically generated with low confidence">
            <a:extLst>
              <a:ext uri="{FF2B5EF4-FFF2-40B4-BE49-F238E27FC236}">
                <a16:creationId xmlns:a16="http://schemas.microsoft.com/office/drawing/2014/main" id="{C0D32938-FCDA-4215-9881-54D70E0F4B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143" y="1502584"/>
            <a:ext cx="1426866" cy="1801802"/>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182893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C6E16-4430-4C80-AA92-9F602DC3A6F1}"/>
              </a:ext>
            </a:extLst>
          </p:cNvPr>
          <p:cNvSpPr>
            <a:spLocks noGrp="1"/>
          </p:cNvSpPr>
          <p:nvPr>
            <p:ph type="title"/>
          </p:nvPr>
        </p:nvSpPr>
        <p:spPr/>
        <p:txBody>
          <a:bodyPr/>
          <a:lstStyle/>
          <a:p>
            <a:r>
              <a:rPr lang="en-US" dirty="0"/>
              <a:t>Cultural Context</a:t>
            </a:r>
          </a:p>
        </p:txBody>
      </p:sp>
      <p:sp>
        <p:nvSpPr>
          <p:cNvPr id="3" name="Content Placeholder 2">
            <a:extLst>
              <a:ext uri="{FF2B5EF4-FFF2-40B4-BE49-F238E27FC236}">
                <a16:creationId xmlns:a16="http://schemas.microsoft.com/office/drawing/2014/main" id="{A4DF387F-6510-4ED5-AC4F-0A1FE650A960}"/>
              </a:ext>
            </a:extLst>
          </p:cNvPr>
          <p:cNvSpPr>
            <a:spLocks noGrp="1"/>
          </p:cNvSpPr>
          <p:nvPr>
            <p:ph idx="1"/>
          </p:nvPr>
        </p:nvSpPr>
        <p:spPr>
          <a:xfrm>
            <a:off x="424070" y="1380565"/>
            <a:ext cx="11438562" cy="4545106"/>
          </a:xfrm>
        </p:spPr>
        <p:txBody>
          <a:bodyPr>
            <a:normAutofit/>
          </a:bodyPr>
          <a:lstStyle/>
          <a:p>
            <a:pPr marL="0" indent="0">
              <a:lnSpc>
                <a:spcPct val="100000"/>
              </a:lnSpc>
              <a:spcBef>
                <a:spcPts val="1200"/>
              </a:spcBef>
              <a:spcAft>
                <a:spcPts val="2400"/>
              </a:spcAft>
              <a:buNone/>
            </a:pPr>
            <a:r>
              <a:rPr lang="en-US" i="1" dirty="0"/>
              <a:t>“Culture hides more than it reveals, and strangely enough what it hides, it hides most effectively from its own participants.”     </a:t>
            </a:r>
            <a:r>
              <a:rPr lang="en-US" sz="2400" dirty="0">
                <a:solidFill>
                  <a:schemeClr val="bg2">
                    <a:lumMod val="50000"/>
                  </a:schemeClr>
                </a:solidFill>
              </a:rPr>
              <a:t>- Edward T. Hall</a:t>
            </a:r>
            <a:endParaRPr lang="en-US" dirty="0"/>
          </a:p>
          <a:p>
            <a:pPr>
              <a:lnSpc>
                <a:spcPct val="100000"/>
              </a:lnSpc>
              <a:spcBef>
                <a:spcPts val="1200"/>
              </a:spcBef>
              <a:spcAft>
                <a:spcPts val="2400"/>
              </a:spcAft>
            </a:pPr>
            <a:r>
              <a:rPr lang="en-US" altLang="en-US" dirty="0"/>
              <a:t>Culture provides the overall framework wherein humans learn to organize their thoughts, emotions, and behaviors in relation to their environment.</a:t>
            </a:r>
            <a:endParaRPr lang="en-US" sz="2000"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4B8AA9BE-33F7-4AEF-977C-D976CEC26C9F}"/>
              </a:ext>
            </a:extLst>
          </p:cNvPr>
          <p:cNvSpPr>
            <a:spLocks noGrp="1"/>
          </p:cNvSpPr>
          <p:nvPr>
            <p:ph type="sldNum" sz="quarter" idx="13"/>
          </p:nvPr>
        </p:nvSpPr>
        <p:spPr/>
        <p:txBody>
          <a:bodyPr/>
          <a:lstStyle/>
          <a:p>
            <a:fld id="{48F63A3B-78C7-47BE-AE5E-E10140E04643}" type="slidenum">
              <a:rPr lang="en-US" smtClean="0"/>
              <a:pPr/>
              <a:t>30</a:t>
            </a:fld>
            <a:endParaRPr lang="en-US" dirty="0"/>
          </a:p>
        </p:txBody>
      </p:sp>
      <p:sp>
        <p:nvSpPr>
          <p:cNvPr id="5" name="Rectangle 4">
            <a:extLst>
              <a:ext uri="{FF2B5EF4-FFF2-40B4-BE49-F238E27FC236}">
                <a16:creationId xmlns:a16="http://schemas.microsoft.com/office/drawing/2014/main" id="{F3A3BDF7-5E45-4601-BE80-6B31D9684A1B}"/>
              </a:ext>
            </a:extLst>
          </p:cNvPr>
          <p:cNvSpPr/>
          <p:nvPr/>
        </p:nvSpPr>
        <p:spPr>
          <a:xfrm>
            <a:off x="4251332" y="6167701"/>
            <a:ext cx="7743822" cy="523220"/>
          </a:xfrm>
          <a:prstGeom prst="rect">
            <a:avLst/>
          </a:prstGeom>
        </p:spPr>
        <p:txBody>
          <a:bodyPr wrap="square">
            <a:spAutoFit/>
          </a:bodyPr>
          <a:lstStyle/>
          <a:p>
            <a:pPr algn="r"/>
            <a:r>
              <a:rPr lang="en-US" sz="1400" dirty="0">
                <a:solidFill>
                  <a:srgbClr val="657208"/>
                </a:solidFill>
                <a:latin typeface="arial" panose="020B0604020202020204" pitchFamily="34" charset="0"/>
              </a:rPr>
              <a:t>Sage Publications, The Cultural Context, </a:t>
            </a:r>
            <a:r>
              <a:rPr lang="en-US" sz="1400" u="sng" dirty="0">
                <a:solidFill>
                  <a:srgbClr val="657208"/>
                </a:solidFill>
                <a:latin typeface="arial" panose="020B0604020202020204" pitchFamily="34" charset="0"/>
              </a:rPr>
              <a:t>https://www.sagepub.com › upm-binaries ›42958_2_The_Cultural_Context</a:t>
            </a:r>
          </a:p>
        </p:txBody>
      </p:sp>
    </p:spTree>
    <p:extLst>
      <p:ext uri="{BB962C8B-B14F-4D97-AF65-F5344CB8AC3E}">
        <p14:creationId xmlns:p14="http://schemas.microsoft.com/office/powerpoint/2010/main" val="256505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Image displaying language, beliefs, priorities, values, culture" title="Language and Culture">
            <a:extLst>
              <a:ext uri="{FF2B5EF4-FFF2-40B4-BE49-F238E27FC236}">
                <a16:creationId xmlns:a16="http://schemas.microsoft.com/office/drawing/2014/main" id="{70E93433-B32D-4442-A552-9F17236EBDBE}"/>
              </a:ext>
            </a:extLst>
          </p:cNvPr>
          <p:cNvPicPr>
            <a:picLocks noChangeAspect="1"/>
          </p:cNvPicPr>
          <p:nvPr/>
        </p:nvPicPr>
        <p:blipFill rotWithShape="1">
          <a:blip r:embed="rId3">
            <a:extLst>
              <a:ext uri="{28A0092B-C50C-407E-A947-70E740481C1C}">
                <a14:useLocalDpi xmlns:a14="http://schemas.microsoft.com/office/drawing/2010/main" val="0"/>
              </a:ext>
            </a:extLst>
          </a:blip>
          <a:srcRect b="3000"/>
          <a:stretch/>
        </p:blipFill>
        <p:spPr>
          <a:xfrm>
            <a:off x="4608800" y="2510425"/>
            <a:ext cx="6055079" cy="4161650"/>
          </a:xfrm>
          <a:prstGeom prst="rect">
            <a:avLst/>
          </a:prstGeom>
        </p:spPr>
      </p:pic>
      <p:sp>
        <p:nvSpPr>
          <p:cNvPr id="2" name="Title 1"/>
          <p:cNvSpPr>
            <a:spLocks noGrp="1"/>
          </p:cNvSpPr>
          <p:nvPr>
            <p:ph type="title"/>
          </p:nvPr>
        </p:nvSpPr>
        <p:spPr/>
        <p:txBody>
          <a:bodyPr/>
          <a:lstStyle/>
          <a:p>
            <a:r>
              <a:rPr lang="en-US" altLang="en-US" dirty="0"/>
              <a:t>Language and Culture</a:t>
            </a:r>
            <a:endParaRPr lang="en-US" dirty="0"/>
          </a:p>
        </p:txBody>
      </p:sp>
      <p:sp>
        <p:nvSpPr>
          <p:cNvPr id="4" name="Slide Number Placeholder 3"/>
          <p:cNvSpPr>
            <a:spLocks noGrp="1"/>
          </p:cNvSpPr>
          <p:nvPr>
            <p:ph type="sldNum" sz="quarter" idx="13"/>
          </p:nvPr>
        </p:nvSpPr>
        <p:spPr/>
        <p:txBody>
          <a:bodyPr/>
          <a:lstStyle/>
          <a:p>
            <a:fld id="{48F63A3B-78C7-47BE-AE5E-E10140E04643}" type="slidenum">
              <a:rPr lang="en-US" smtClean="0"/>
              <a:pPr/>
              <a:t>31</a:t>
            </a:fld>
            <a:endParaRPr lang="en-US" dirty="0"/>
          </a:p>
        </p:txBody>
      </p:sp>
      <p:sp>
        <p:nvSpPr>
          <p:cNvPr id="5" name="Content Placeholder 4" descr="Language and culture are intertwined. &#10;When you interact with another language, it means that you are also interacting with the culture that speaks the language&#10;" title="Language and Culture">
            <a:extLst>
              <a:ext uri="{FF2B5EF4-FFF2-40B4-BE49-F238E27FC236}">
                <a16:creationId xmlns:a16="http://schemas.microsoft.com/office/drawing/2014/main" id="{76FA76B1-F2A4-401C-9A5B-A80B49CC420B}"/>
              </a:ext>
            </a:extLst>
          </p:cNvPr>
          <p:cNvSpPr>
            <a:spLocks noGrp="1" noChangeArrowheads="1"/>
          </p:cNvSpPr>
          <p:nvPr>
            <p:ph idx="1"/>
          </p:nvPr>
        </p:nvSpPr>
        <p:spPr bwMode="auto">
          <a:xfrm>
            <a:off x="341313" y="1381125"/>
            <a:ext cx="11522075" cy="24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indent="0">
              <a:lnSpc>
                <a:spcPct val="110000"/>
              </a:lnSpc>
              <a:spcBef>
                <a:spcPts val="600"/>
              </a:spcBef>
              <a:spcAft>
                <a:spcPts val="1200"/>
              </a:spcAft>
              <a:buNone/>
            </a:pPr>
            <a:r>
              <a:rPr lang="en-US" altLang="en-US" dirty="0">
                <a:solidFill>
                  <a:srgbClr val="657208"/>
                </a:solidFill>
              </a:rPr>
              <a:t>Language and culture are intertwined. When you interact with another language, it means that you are also interacting with the culture that speaks the language</a:t>
            </a:r>
            <a:r>
              <a:rPr lang="en-US" altLang="en-US" dirty="0">
                <a:solidFill>
                  <a:schemeClr val="accent5">
                    <a:lumMod val="50000"/>
                  </a:schemeClr>
                </a:solidFill>
              </a:rPr>
              <a:t>.</a:t>
            </a:r>
          </a:p>
          <a:p>
            <a:pPr marL="0" indent="0">
              <a:lnSpc>
                <a:spcPct val="110000"/>
              </a:lnSpc>
              <a:spcBef>
                <a:spcPts val="600"/>
              </a:spcBef>
              <a:spcAft>
                <a:spcPts val="1200"/>
              </a:spcAft>
              <a:buNone/>
            </a:pPr>
            <a:endParaRPr lang="en-US" altLang="en-US" dirty="0">
              <a:solidFill>
                <a:schemeClr val="accent5">
                  <a:lumMod val="50000"/>
                </a:schemeClr>
              </a:solidFill>
            </a:endParaRPr>
          </a:p>
        </p:txBody>
      </p:sp>
    </p:spTree>
    <p:extLst>
      <p:ext uri="{BB962C8B-B14F-4D97-AF65-F5344CB8AC3E}">
        <p14:creationId xmlns:p14="http://schemas.microsoft.com/office/powerpoint/2010/main" val="2890774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4" name="Slide Number Placeholder 3"/>
          <p:cNvSpPr>
            <a:spLocks noGrp="1"/>
          </p:cNvSpPr>
          <p:nvPr>
            <p:ph type="sldNum" sz="quarter" idx="12"/>
          </p:nvPr>
        </p:nvSpPr>
        <p:spPr/>
        <p:txBody>
          <a:bodyPr/>
          <a:lstStyle/>
          <a:p>
            <a:fld id="{48F63A3B-78C7-47BE-AE5E-E10140E04643}" type="slidenum">
              <a:rPr lang="en-US" smtClean="0"/>
              <a:t>32</a:t>
            </a:fld>
            <a:endParaRPr lang="en-US" dirty="0"/>
          </a:p>
        </p:txBody>
      </p:sp>
    </p:spTree>
    <p:extLst>
      <p:ext uri="{BB962C8B-B14F-4D97-AF65-F5344CB8AC3E}">
        <p14:creationId xmlns:p14="http://schemas.microsoft.com/office/powerpoint/2010/main" val="2496137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Influences on Communication</a:t>
            </a:r>
          </a:p>
        </p:txBody>
      </p:sp>
      <p:sp>
        <p:nvSpPr>
          <p:cNvPr id="3" name="Content Placeholder 2"/>
          <p:cNvSpPr>
            <a:spLocks noGrp="1"/>
          </p:cNvSpPr>
          <p:nvPr>
            <p:ph idx="1"/>
          </p:nvPr>
        </p:nvSpPr>
        <p:spPr>
          <a:xfrm>
            <a:off x="341193" y="1431757"/>
            <a:ext cx="11521439" cy="4493913"/>
          </a:xfrm>
        </p:spPr>
        <p:txBody>
          <a:bodyPr>
            <a:normAutofit/>
          </a:bodyPr>
          <a:lstStyle/>
          <a:p>
            <a:pPr marL="0" indent="0">
              <a:lnSpc>
                <a:spcPct val="110000"/>
              </a:lnSpc>
              <a:spcBef>
                <a:spcPts val="600"/>
              </a:spcBef>
              <a:spcAft>
                <a:spcPts val="1200"/>
              </a:spcAft>
              <a:buNone/>
            </a:pPr>
            <a:r>
              <a:rPr lang="en-US" sz="3600" i="1" dirty="0"/>
              <a:t>What would you do next if it were you?</a:t>
            </a:r>
          </a:p>
          <a:p>
            <a:pPr marL="349250" indent="-349250">
              <a:lnSpc>
                <a:spcPct val="110000"/>
              </a:lnSpc>
              <a:spcBef>
                <a:spcPts val="600"/>
              </a:spcBef>
              <a:spcAft>
                <a:spcPts val="1200"/>
              </a:spcAft>
            </a:pPr>
            <a:r>
              <a:rPr lang="en-US" sz="3600" dirty="0"/>
              <a:t>Time and Space</a:t>
            </a:r>
          </a:p>
          <a:p>
            <a:pPr marL="349250" indent="-349250">
              <a:lnSpc>
                <a:spcPct val="110000"/>
              </a:lnSpc>
              <a:spcBef>
                <a:spcPts val="600"/>
              </a:spcBef>
              <a:spcAft>
                <a:spcPts val="1200"/>
              </a:spcAft>
            </a:pPr>
            <a:r>
              <a:rPr lang="en-US" sz="3600" dirty="0"/>
              <a:t>Face and Face-Saving</a:t>
            </a:r>
          </a:p>
          <a:p>
            <a:pPr marL="349250" indent="-349250">
              <a:lnSpc>
                <a:spcPct val="110000"/>
              </a:lnSpc>
              <a:spcBef>
                <a:spcPts val="600"/>
              </a:spcBef>
              <a:spcAft>
                <a:spcPts val="1200"/>
              </a:spcAft>
            </a:pPr>
            <a:r>
              <a:rPr lang="en-US" sz="3600" dirty="0"/>
              <a:t>Nonverbal Communication</a:t>
            </a:r>
          </a:p>
        </p:txBody>
      </p:sp>
      <p:sp>
        <p:nvSpPr>
          <p:cNvPr id="4" name="Slide Number Placeholder 3"/>
          <p:cNvSpPr>
            <a:spLocks noGrp="1"/>
          </p:cNvSpPr>
          <p:nvPr>
            <p:ph type="sldNum" sz="quarter" idx="13"/>
          </p:nvPr>
        </p:nvSpPr>
        <p:spPr/>
        <p:txBody>
          <a:bodyPr/>
          <a:lstStyle/>
          <a:p>
            <a:fld id="{48F63A3B-78C7-47BE-AE5E-E10140E04643}" type="slidenum">
              <a:rPr lang="en-US" smtClean="0"/>
              <a:pPr/>
              <a:t>33</a:t>
            </a:fld>
            <a:endParaRPr lang="en-US" dirty="0"/>
          </a:p>
        </p:txBody>
      </p:sp>
      <p:pic>
        <p:nvPicPr>
          <p:cNvPr id="5" name="Picture 4" descr="https://hrexach.files.wordpress.com/2015/09/hh4.jpg"/>
          <p:cNvPicPr/>
          <p:nvPr/>
        </p:nvPicPr>
        <p:blipFill rotWithShape="1">
          <a:blip r:embed="rId3" cstate="print">
            <a:extLst>
              <a:ext uri="{28A0092B-C50C-407E-A947-70E740481C1C}">
                <a14:useLocalDpi xmlns:a14="http://schemas.microsoft.com/office/drawing/2010/main" val="0"/>
              </a:ext>
            </a:extLst>
          </a:blip>
          <a:srcRect l="8443" t="2386" r="13555" b="7876"/>
          <a:stretch/>
        </p:blipFill>
        <p:spPr bwMode="auto">
          <a:xfrm>
            <a:off x="10983433" y="201140"/>
            <a:ext cx="744278" cy="82100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5195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0" dirty="0">
                <a:effectLst>
                  <a:outerShdw blurRad="38100" dist="38100" dir="2700000" algn="tl">
                    <a:srgbClr val="000000">
                      <a:alpha val="43137"/>
                    </a:srgbClr>
                  </a:outerShdw>
                </a:effectLst>
              </a:rPr>
              <a:t>Aspects of Communication</a:t>
            </a:r>
            <a:endParaRPr lang="en-US" b="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3"/>
          </p:nvPr>
        </p:nvSpPr>
        <p:spPr/>
        <p:txBody>
          <a:bodyPr/>
          <a:lstStyle/>
          <a:p>
            <a:fld id="{48F63A3B-78C7-47BE-AE5E-E10140E04643}" type="slidenum">
              <a:rPr lang="en-US" b="0" smtClean="0"/>
              <a:pPr/>
              <a:t>34</a:t>
            </a:fld>
            <a:endParaRPr lang="en-US" b="0" dirty="0"/>
          </a:p>
        </p:txBody>
      </p:sp>
      <p:pic>
        <p:nvPicPr>
          <p:cNvPr id="5" name="Picture 1" descr="Appearance, Gestures, Facial Expressions, Postures, Eye contact, para-linguistics" title="Communication is..."/>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5712" y="1509983"/>
            <a:ext cx="11676435" cy="477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4775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7A50-679F-4FB3-94A2-D1FA607E19CE}"/>
              </a:ext>
            </a:extLst>
          </p:cNvPr>
          <p:cNvSpPr>
            <a:spLocks noGrp="1"/>
          </p:cNvSpPr>
          <p:nvPr>
            <p:ph type="title"/>
          </p:nvPr>
        </p:nvSpPr>
        <p:spPr>
          <a:xfrm>
            <a:off x="341193" y="284779"/>
            <a:ext cx="11521439" cy="940424"/>
          </a:xfrm>
        </p:spPr>
        <p:txBody>
          <a:bodyPr>
            <a:normAutofit/>
          </a:bodyPr>
          <a:lstStyle/>
          <a:p>
            <a:pPr algn="l"/>
            <a:r>
              <a:rPr lang="en-US" sz="4000" dirty="0"/>
              <a:t>Lifetime Development</a:t>
            </a:r>
          </a:p>
        </p:txBody>
      </p:sp>
      <p:sp>
        <p:nvSpPr>
          <p:cNvPr id="4" name="Slide Number Placeholder 3">
            <a:extLst>
              <a:ext uri="{FF2B5EF4-FFF2-40B4-BE49-F238E27FC236}">
                <a16:creationId xmlns:a16="http://schemas.microsoft.com/office/drawing/2014/main" id="{B2CDF693-07BD-4D8C-A9BB-36818831D35E}"/>
              </a:ext>
            </a:extLst>
          </p:cNvPr>
          <p:cNvSpPr>
            <a:spLocks noGrp="1"/>
          </p:cNvSpPr>
          <p:nvPr>
            <p:ph type="sldNum" sz="quarter" idx="13"/>
          </p:nvPr>
        </p:nvSpPr>
        <p:spPr>
          <a:xfrm>
            <a:off x="9448800" y="5994"/>
            <a:ext cx="2743200" cy="365125"/>
          </a:xfrm>
        </p:spPr>
        <p:txBody>
          <a:bodyPr/>
          <a:lstStyle/>
          <a:p>
            <a:fld id="{48F63A3B-78C7-47BE-AE5E-E10140E04643}" type="slidenum">
              <a:rPr lang="en-US" b="0">
                <a:solidFill>
                  <a:srgbClr val="697608"/>
                </a:solidFill>
              </a:rPr>
              <a:pPr/>
              <a:t>35</a:t>
            </a:fld>
            <a:endParaRPr lang="en-US" b="0" dirty="0">
              <a:solidFill>
                <a:srgbClr val="697608"/>
              </a:solidFill>
            </a:endParaRPr>
          </a:p>
        </p:txBody>
      </p:sp>
      <p:pic>
        <p:nvPicPr>
          <p:cNvPr id="5" name="Picture 2" descr="Erie Bronbenfrenner's ecological development influences image" title="Human Development">
            <a:extLst>
              <a:ext uri="{FF2B5EF4-FFF2-40B4-BE49-F238E27FC236}">
                <a16:creationId xmlns:a16="http://schemas.microsoft.com/office/drawing/2014/main" id="{8D71407D-9D54-4AD2-9E5A-2C8AB1D5489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17109" y="1318773"/>
            <a:ext cx="7363326" cy="535067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037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dirty="0"/>
              <a:t>Cultural and Social Differences </a:t>
            </a:r>
            <a:endParaRPr lang="en-US" sz="4000" dirty="0"/>
          </a:p>
        </p:txBody>
      </p:sp>
      <p:sp>
        <p:nvSpPr>
          <p:cNvPr id="3" name="Content Placeholder 2"/>
          <p:cNvSpPr>
            <a:spLocks noGrp="1"/>
          </p:cNvSpPr>
          <p:nvPr>
            <p:ph idx="1"/>
          </p:nvPr>
        </p:nvSpPr>
        <p:spPr>
          <a:xfrm>
            <a:off x="341193" y="1380565"/>
            <a:ext cx="11521439" cy="4615974"/>
          </a:xfrm>
        </p:spPr>
        <p:txBody>
          <a:bodyPr>
            <a:normAutofit/>
          </a:bodyPr>
          <a:lstStyle/>
          <a:p>
            <a:pPr>
              <a:lnSpc>
                <a:spcPct val="110000"/>
              </a:lnSpc>
              <a:spcBef>
                <a:spcPts val="600"/>
              </a:spcBef>
              <a:spcAft>
                <a:spcPts val="1200"/>
              </a:spcAft>
            </a:pPr>
            <a:r>
              <a:rPr lang="en-US" altLang="en-US" dirty="0"/>
              <a:t>Latinos, Latinx vary greatly with respect to national background and experience with immigration, socioeconomic and education status</a:t>
            </a:r>
          </a:p>
          <a:p>
            <a:pPr>
              <a:lnSpc>
                <a:spcPct val="110000"/>
              </a:lnSpc>
              <a:spcBef>
                <a:spcPts val="600"/>
              </a:spcBef>
              <a:spcAft>
                <a:spcPts val="1200"/>
              </a:spcAft>
            </a:pPr>
            <a:r>
              <a:rPr lang="en-US" altLang="en-US" dirty="0"/>
              <a:t>Status in their families and communities matter, (</a:t>
            </a:r>
            <a:r>
              <a:rPr lang="en-US" altLang="en-US" dirty="0">
                <a:solidFill>
                  <a:srgbClr val="808000"/>
                </a:solidFill>
              </a:rPr>
              <a:t>personalism</a:t>
            </a:r>
            <a:r>
              <a:rPr lang="en-US" altLang="en-US" dirty="0"/>
              <a:t>) </a:t>
            </a:r>
          </a:p>
          <a:p>
            <a:pPr>
              <a:lnSpc>
                <a:spcPct val="110000"/>
              </a:lnSpc>
              <a:spcBef>
                <a:spcPts val="600"/>
              </a:spcBef>
              <a:spcAft>
                <a:spcPts val="1200"/>
              </a:spcAft>
            </a:pPr>
            <a:r>
              <a:rPr lang="en-US" altLang="en-US" dirty="0"/>
              <a:t>In complex and sometimes indirect ways, these factors protect or adversely impact language.</a:t>
            </a:r>
          </a:p>
        </p:txBody>
      </p:sp>
      <p:sp>
        <p:nvSpPr>
          <p:cNvPr id="4" name="Slide Number Placeholder 3"/>
          <p:cNvSpPr>
            <a:spLocks noGrp="1"/>
          </p:cNvSpPr>
          <p:nvPr>
            <p:ph type="sldNum" sz="quarter" idx="13"/>
          </p:nvPr>
        </p:nvSpPr>
        <p:spPr/>
        <p:txBody>
          <a:bodyPr/>
          <a:lstStyle/>
          <a:p>
            <a:fld id="{48F63A3B-78C7-47BE-AE5E-E10140E04643}" type="slidenum">
              <a:rPr lang="en-US"/>
              <a:pPr/>
              <a:t>36</a:t>
            </a:fld>
            <a:endParaRPr lang="en-US" dirty="0"/>
          </a:p>
        </p:txBody>
      </p:sp>
    </p:spTree>
    <p:extLst>
      <p:ext uri="{BB962C8B-B14F-4D97-AF65-F5344CB8AC3E}">
        <p14:creationId xmlns:p14="http://schemas.microsoft.com/office/powerpoint/2010/main" val="2464329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04585-013F-4F50-B710-8352F2CA6BCD}"/>
              </a:ext>
            </a:extLst>
          </p:cNvPr>
          <p:cNvSpPr>
            <a:spLocks noGrp="1"/>
          </p:cNvSpPr>
          <p:nvPr>
            <p:ph type="title"/>
          </p:nvPr>
        </p:nvSpPr>
        <p:spPr/>
        <p:txBody>
          <a:bodyPr>
            <a:normAutofit/>
          </a:bodyPr>
          <a:lstStyle/>
          <a:p>
            <a:pPr algn="l"/>
            <a:r>
              <a:rPr lang="en-US" altLang="en-US" sz="4000" dirty="0"/>
              <a:t>Cross Cultural Dynamics</a:t>
            </a:r>
            <a:endParaRPr lang="en-US" sz="4000" dirty="0"/>
          </a:p>
        </p:txBody>
      </p:sp>
      <p:sp>
        <p:nvSpPr>
          <p:cNvPr id="3" name="Content Placeholder 2">
            <a:extLst>
              <a:ext uri="{FF2B5EF4-FFF2-40B4-BE49-F238E27FC236}">
                <a16:creationId xmlns:a16="http://schemas.microsoft.com/office/drawing/2014/main" id="{20A5C55C-CE60-47FE-A6D5-B8C4A444586B}"/>
              </a:ext>
            </a:extLst>
          </p:cNvPr>
          <p:cNvSpPr>
            <a:spLocks noGrp="1"/>
          </p:cNvSpPr>
          <p:nvPr>
            <p:ph idx="1"/>
          </p:nvPr>
        </p:nvSpPr>
        <p:spPr/>
        <p:txBody>
          <a:bodyPr>
            <a:noAutofit/>
          </a:bodyPr>
          <a:lstStyle/>
          <a:p>
            <a:pPr marL="461422" indent="-313259">
              <a:lnSpc>
                <a:spcPct val="100000"/>
              </a:lnSpc>
              <a:spcBef>
                <a:spcPts val="1200"/>
              </a:spcBef>
              <a:defRPr/>
            </a:pPr>
            <a:r>
              <a:rPr lang="en-US" altLang="en-US" dirty="0"/>
              <a:t>Variable language skills</a:t>
            </a:r>
          </a:p>
          <a:p>
            <a:pPr marL="461422" indent="-313259">
              <a:lnSpc>
                <a:spcPct val="100000"/>
              </a:lnSpc>
              <a:spcBef>
                <a:spcPts val="1200"/>
              </a:spcBef>
              <a:defRPr/>
            </a:pPr>
            <a:r>
              <a:rPr lang="en-US" altLang="en-US" dirty="0"/>
              <a:t>Recognition of cultural differences without reinforcing stereotypes</a:t>
            </a:r>
          </a:p>
          <a:p>
            <a:pPr marL="461422" indent="-313259">
              <a:lnSpc>
                <a:spcPct val="100000"/>
              </a:lnSpc>
              <a:spcBef>
                <a:spcPts val="1200"/>
              </a:spcBef>
              <a:defRPr/>
            </a:pPr>
            <a:r>
              <a:rPr lang="en-US" altLang="en-US" dirty="0"/>
              <a:t>Different cultural norms of politeness and communication styles, (i.e., argumentative &amp; interruption)</a:t>
            </a:r>
          </a:p>
          <a:p>
            <a:pPr marL="461422" indent="-313259">
              <a:lnSpc>
                <a:spcPct val="100000"/>
              </a:lnSpc>
              <a:spcBef>
                <a:spcPts val="1200"/>
              </a:spcBef>
              <a:defRPr/>
            </a:pPr>
            <a:r>
              <a:rPr lang="en-US" altLang="en-US" dirty="0"/>
              <a:t>Awareness of perceived status norms between cultures</a:t>
            </a:r>
          </a:p>
        </p:txBody>
      </p:sp>
      <p:sp>
        <p:nvSpPr>
          <p:cNvPr id="4" name="Slide Number Placeholder 3">
            <a:extLst>
              <a:ext uri="{FF2B5EF4-FFF2-40B4-BE49-F238E27FC236}">
                <a16:creationId xmlns:a16="http://schemas.microsoft.com/office/drawing/2014/main" id="{38D53B68-1649-4F8B-9844-AD99895092E1}"/>
              </a:ext>
            </a:extLst>
          </p:cNvPr>
          <p:cNvSpPr>
            <a:spLocks noGrp="1"/>
          </p:cNvSpPr>
          <p:nvPr>
            <p:ph type="sldNum" sz="quarter" idx="13"/>
          </p:nvPr>
        </p:nvSpPr>
        <p:spPr>
          <a:xfrm>
            <a:off x="9448800" y="9572"/>
            <a:ext cx="2743200" cy="365125"/>
          </a:xfrm>
        </p:spPr>
        <p:txBody>
          <a:bodyPr/>
          <a:lstStyle/>
          <a:p>
            <a:fld id="{48F63A3B-78C7-47BE-AE5E-E10140E04643}" type="slidenum">
              <a:rPr lang="en-US" b="0">
                <a:solidFill>
                  <a:srgbClr val="697608"/>
                </a:solidFill>
              </a:rPr>
              <a:pPr/>
              <a:t>37</a:t>
            </a:fld>
            <a:endParaRPr lang="en-US" b="0" dirty="0">
              <a:solidFill>
                <a:srgbClr val="697608"/>
              </a:solidFill>
            </a:endParaRPr>
          </a:p>
        </p:txBody>
      </p:sp>
    </p:spTree>
    <p:extLst>
      <p:ext uri="{BB962C8B-B14F-4D97-AF65-F5344CB8AC3E}">
        <p14:creationId xmlns:p14="http://schemas.microsoft.com/office/powerpoint/2010/main" val="635682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Know That…</a:t>
            </a:r>
          </a:p>
        </p:txBody>
      </p:sp>
      <p:sp>
        <p:nvSpPr>
          <p:cNvPr id="3" name="Content Placeholder 2"/>
          <p:cNvSpPr>
            <a:spLocks noGrp="1"/>
          </p:cNvSpPr>
          <p:nvPr>
            <p:ph idx="1"/>
          </p:nvPr>
        </p:nvSpPr>
        <p:spPr>
          <a:xfrm>
            <a:off x="341193" y="1306137"/>
            <a:ext cx="11521439" cy="4818216"/>
          </a:xfrm>
        </p:spPr>
        <p:txBody>
          <a:bodyPr>
            <a:normAutofit/>
          </a:bodyPr>
          <a:lstStyle/>
          <a:p>
            <a:pPr marL="349250" indent="-349250">
              <a:lnSpc>
                <a:spcPct val="110000"/>
              </a:lnSpc>
              <a:spcBef>
                <a:spcPts val="600"/>
              </a:spcBef>
              <a:spcAft>
                <a:spcPts val="1200"/>
              </a:spcAft>
            </a:pPr>
            <a:r>
              <a:rPr lang="en-US" altLang="en-US" sz="2800" dirty="0"/>
              <a:t>The way we mentally process information inﬂuences our interaction with others</a:t>
            </a:r>
          </a:p>
          <a:p>
            <a:pPr marL="349250" indent="-349250">
              <a:lnSpc>
                <a:spcPct val="110000"/>
              </a:lnSpc>
              <a:spcBef>
                <a:spcPts val="600"/>
              </a:spcBef>
              <a:spcAft>
                <a:spcPts val="1200"/>
              </a:spcAft>
            </a:pPr>
            <a:r>
              <a:rPr lang="en-US" altLang="en-US" sz="2800" dirty="0"/>
              <a:t>Context influences perspectives and consequent information sharing</a:t>
            </a:r>
          </a:p>
          <a:p>
            <a:pPr marL="349250" indent="-349250">
              <a:lnSpc>
                <a:spcPct val="110000"/>
              </a:lnSpc>
              <a:spcBef>
                <a:spcPts val="600"/>
              </a:spcBef>
              <a:spcAft>
                <a:spcPts val="1200"/>
              </a:spcAft>
            </a:pPr>
            <a:r>
              <a:rPr lang="en-US" altLang="en-US" sz="2800" dirty="0"/>
              <a:t>Linguistic differences exist between Hispanic cultural groups</a:t>
            </a:r>
          </a:p>
          <a:p>
            <a:pPr marL="349250" indent="-349250">
              <a:lnSpc>
                <a:spcPct val="110000"/>
              </a:lnSpc>
              <a:spcBef>
                <a:spcPts val="600"/>
              </a:spcBef>
              <a:spcAft>
                <a:spcPts val="1200"/>
              </a:spcAft>
            </a:pPr>
            <a:r>
              <a:rPr lang="en-US" altLang="en-US" sz="2800" dirty="0"/>
              <a:t>Cultural values and beliefs may be similar but expressed differently between groups, (or vice versa)</a:t>
            </a:r>
          </a:p>
          <a:p>
            <a:pPr marL="349250" indent="-349250">
              <a:lnSpc>
                <a:spcPct val="110000"/>
              </a:lnSpc>
              <a:spcBef>
                <a:spcPts val="600"/>
              </a:spcBef>
              <a:spcAft>
                <a:spcPts val="1200"/>
              </a:spcAft>
            </a:pPr>
            <a:r>
              <a:rPr lang="en-US" altLang="en-US" sz="2800" dirty="0"/>
              <a:t>Understanding </a:t>
            </a:r>
            <a:r>
              <a:rPr lang="en-US" sz="2800" dirty="0"/>
              <a:t>characteristics and trends within Hispanic, Latino, </a:t>
            </a:r>
            <a:r>
              <a:rPr lang="en-US" sz="2800" dirty="0" err="1"/>
              <a:t>Latinx</a:t>
            </a:r>
            <a:r>
              <a:rPr lang="en-US" sz="2800" dirty="0"/>
              <a:t> can help your communication efforts.</a:t>
            </a:r>
            <a:endParaRPr lang="en-US" altLang="en-US" sz="2800" dirty="0"/>
          </a:p>
        </p:txBody>
      </p:sp>
      <p:sp>
        <p:nvSpPr>
          <p:cNvPr id="4" name="Slide Number Placeholder 3"/>
          <p:cNvSpPr>
            <a:spLocks noGrp="1"/>
          </p:cNvSpPr>
          <p:nvPr>
            <p:ph type="sldNum" sz="quarter" idx="13"/>
          </p:nvPr>
        </p:nvSpPr>
        <p:spPr/>
        <p:txBody>
          <a:bodyPr/>
          <a:lstStyle/>
          <a:p>
            <a:fld id="{48F63A3B-78C7-47BE-AE5E-E10140E04643}" type="slidenum">
              <a:rPr lang="en-US" smtClean="0"/>
              <a:pPr/>
              <a:t>38</a:t>
            </a:fld>
            <a:endParaRPr lang="en-US" dirty="0"/>
          </a:p>
        </p:txBody>
      </p:sp>
    </p:spTree>
    <p:extLst>
      <p:ext uri="{BB962C8B-B14F-4D97-AF65-F5344CB8AC3E}">
        <p14:creationId xmlns:p14="http://schemas.microsoft.com/office/powerpoint/2010/main" val="650303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4000" dirty="0"/>
              <a:t>Family - Familism</a:t>
            </a:r>
            <a:endParaRPr lang="en-US" sz="4000" dirty="0"/>
          </a:p>
        </p:txBody>
      </p:sp>
      <p:sp>
        <p:nvSpPr>
          <p:cNvPr id="3" name="Content Placeholder 2"/>
          <p:cNvSpPr>
            <a:spLocks noGrp="1"/>
          </p:cNvSpPr>
          <p:nvPr>
            <p:ph idx="1"/>
          </p:nvPr>
        </p:nvSpPr>
        <p:spPr/>
        <p:txBody>
          <a:bodyPr/>
          <a:lstStyle/>
          <a:p>
            <a:pPr>
              <a:spcBef>
                <a:spcPct val="0"/>
              </a:spcBef>
              <a:spcAft>
                <a:spcPts val="1600"/>
              </a:spcAft>
            </a:pPr>
            <a:r>
              <a:rPr lang="en-US" altLang="en-US" dirty="0"/>
              <a:t>May include grandparents, aunts, uncles, cousins, long time close friends, and godparents of the family's children. </a:t>
            </a:r>
          </a:p>
          <a:p>
            <a:pPr>
              <a:spcBef>
                <a:spcPct val="0"/>
              </a:spcBef>
              <a:spcAft>
                <a:spcPts val="1600"/>
              </a:spcAft>
            </a:pPr>
            <a:r>
              <a:rPr lang="en-US" altLang="en-US" dirty="0"/>
              <a:t>Central to identity</a:t>
            </a:r>
          </a:p>
          <a:p>
            <a:pPr>
              <a:spcBef>
                <a:spcPct val="0"/>
              </a:spcBef>
              <a:spcAft>
                <a:spcPts val="1600"/>
              </a:spcAft>
            </a:pPr>
            <a:r>
              <a:rPr lang="en-US" altLang="en-US" dirty="0"/>
              <a:t>Source of support</a:t>
            </a:r>
          </a:p>
          <a:p>
            <a:endParaRPr lang="en-US" dirty="0"/>
          </a:p>
        </p:txBody>
      </p:sp>
      <p:sp>
        <p:nvSpPr>
          <p:cNvPr id="4" name="Slide Number Placeholder 3"/>
          <p:cNvSpPr>
            <a:spLocks noGrp="1"/>
          </p:cNvSpPr>
          <p:nvPr>
            <p:ph type="sldNum" sz="quarter" idx="13"/>
          </p:nvPr>
        </p:nvSpPr>
        <p:spPr>
          <a:xfrm>
            <a:off x="9448800" y="9572"/>
            <a:ext cx="2743200" cy="365125"/>
          </a:xfrm>
        </p:spPr>
        <p:txBody>
          <a:bodyPr/>
          <a:lstStyle/>
          <a:p>
            <a:fld id="{48F63A3B-78C7-47BE-AE5E-E10140E04643}" type="slidenum">
              <a:rPr lang="en-US" b="0">
                <a:solidFill>
                  <a:srgbClr val="697608"/>
                </a:solidFill>
              </a:rPr>
              <a:pPr/>
              <a:t>39</a:t>
            </a:fld>
            <a:endParaRPr lang="en-US" b="0" dirty="0">
              <a:solidFill>
                <a:srgbClr val="697608"/>
              </a:solidFill>
            </a:endParaRPr>
          </a:p>
        </p:txBody>
      </p:sp>
      <p:pic>
        <p:nvPicPr>
          <p:cNvPr id="5" name="Picture 4" title="Famil - Familism">
            <a:extLst>
              <a:ext uri="{FF2B5EF4-FFF2-40B4-BE49-F238E27FC236}">
                <a16:creationId xmlns:a16="http://schemas.microsoft.com/office/drawing/2014/main" id="{CCFE5BA7-9505-4992-A492-C34353084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400" y="3429000"/>
            <a:ext cx="4267200" cy="283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691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5280" y="313252"/>
            <a:ext cx="11521439" cy="842423"/>
          </a:xfrm>
        </p:spPr>
        <p:txBody>
          <a:bodyPr>
            <a:normAutofit/>
          </a:bodyPr>
          <a:lstStyle/>
          <a:p>
            <a:r>
              <a:rPr lang="en-US" dirty="0">
                <a:solidFill>
                  <a:srgbClr val="697608"/>
                </a:solidFill>
              </a:rPr>
              <a:t>Disclaimer</a:t>
            </a:r>
          </a:p>
        </p:txBody>
      </p:sp>
      <p:sp>
        <p:nvSpPr>
          <p:cNvPr id="7" name="Content Placeholder 6"/>
          <p:cNvSpPr>
            <a:spLocks noGrp="1"/>
          </p:cNvSpPr>
          <p:nvPr>
            <p:ph idx="1"/>
          </p:nvPr>
        </p:nvSpPr>
        <p:spPr>
          <a:xfrm>
            <a:off x="433371" y="1380886"/>
            <a:ext cx="11312921" cy="4118766"/>
          </a:xfrm>
        </p:spPr>
        <p:txBody>
          <a:bodyPr>
            <a:normAutofit/>
          </a:bodyPr>
          <a:lstStyle/>
          <a:p>
            <a:pPr marL="0" indent="0">
              <a:lnSpc>
                <a:spcPct val="100000"/>
              </a:lnSpc>
              <a:spcBef>
                <a:spcPts val="0"/>
              </a:spcBef>
              <a:spcAft>
                <a:spcPts val="600"/>
              </a:spcAft>
              <a:buNone/>
            </a:pPr>
            <a:r>
              <a:rPr lang="en-US" sz="2800" dirty="0">
                <a:solidFill>
                  <a:srgbClr val="697608"/>
                </a:solidFill>
              </a:rPr>
              <a:t>The development of these training materials was supported by grant TI082504 (PI: M. Chaple) from the Center for Substance Abuse Treatment, Substance Abuse and Mental Health Services Administration (SAMHSA), United States Department of Health and Human Services. The contents are solely the responsibility of the Northeast and Caribbean Addiction Technology Transfer Center, and do not necessarily represent the official views of SAMHSA.</a:t>
            </a:r>
          </a:p>
        </p:txBody>
      </p:sp>
      <p:sp>
        <p:nvSpPr>
          <p:cNvPr id="5" name="Slide Number Placeholder 3"/>
          <p:cNvSpPr>
            <a:spLocks noGrp="1"/>
          </p:cNvSpPr>
          <p:nvPr>
            <p:ph type="sldNum" sz="quarter" idx="13"/>
          </p:nvPr>
        </p:nvSpPr>
        <p:spPr>
          <a:xfrm>
            <a:off x="9448800" y="4215"/>
            <a:ext cx="2743200" cy="365125"/>
          </a:xfrm>
        </p:spPr>
        <p:txBody>
          <a:bodyPr/>
          <a:lstStyle/>
          <a:p>
            <a:fld id="{48F63A3B-78C7-47BE-AE5E-E10140E04643}" type="slidenum">
              <a:rPr lang="en-US" sz="1600" smtClean="0"/>
              <a:pPr/>
              <a:t>4</a:t>
            </a:fld>
            <a:endParaRPr lang="en-US" sz="1600" dirty="0"/>
          </a:p>
        </p:txBody>
      </p:sp>
    </p:spTree>
    <p:extLst>
      <p:ext uri="{BB962C8B-B14F-4D97-AF65-F5344CB8AC3E}">
        <p14:creationId xmlns:p14="http://schemas.microsoft.com/office/powerpoint/2010/main" val="926936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t>Male Role Expectations</a:t>
            </a:r>
          </a:p>
        </p:txBody>
      </p:sp>
      <p:sp>
        <p:nvSpPr>
          <p:cNvPr id="3" name="Content Placeholder 2"/>
          <p:cNvSpPr>
            <a:spLocks noGrp="1"/>
          </p:cNvSpPr>
          <p:nvPr>
            <p:ph idx="1"/>
          </p:nvPr>
        </p:nvSpPr>
        <p:spPr/>
        <p:txBody>
          <a:bodyPr/>
          <a:lstStyle/>
          <a:p>
            <a:pPr marL="0" indent="0">
              <a:buNone/>
              <a:defRPr/>
            </a:pPr>
            <a:r>
              <a:rPr lang="es-PR" b="1" dirty="0">
                <a:cs typeface="Arial" charset="0"/>
              </a:rPr>
              <a:t>Machismo</a:t>
            </a:r>
          </a:p>
          <a:p>
            <a:pPr>
              <a:defRPr/>
            </a:pPr>
            <a:r>
              <a:rPr lang="en-US" dirty="0">
                <a:cs typeface="Arial" charset="0"/>
              </a:rPr>
              <a:t>Power role as head of the family </a:t>
            </a:r>
          </a:p>
          <a:p>
            <a:pPr>
              <a:defRPr/>
            </a:pPr>
            <a:r>
              <a:rPr lang="en-US" dirty="0">
                <a:cs typeface="Arial" charset="0"/>
              </a:rPr>
              <a:t>Refers to a man’s expected responsibility to provide for and protect his family</a:t>
            </a:r>
          </a:p>
          <a:p>
            <a:pPr>
              <a:defRPr/>
            </a:pPr>
            <a:r>
              <a:rPr lang="es-PR" dirty="0" err="1">
                <a:cs typeface="Arial" charset="0"/>
              </a:rPr>
              <a:t>Influences</a:t>
            </a:r>
            <a:r>
              <a:rPr lang="es-PR" dirty="0">
                <a:cs typeface="Arial" charset="0"/>
              </a:rPr>
              <a:t> </a:t>
            </a:r>
            <a:r>
              <a:rPr lang="es-PR" dirty="0" err="1">
                <a:cs typeface="Arial" charset="0"/>
              </a:rPr>
              <a:t>behavior</a:t>
            </a:r>
            <a:r>
              <a:rPr lang="es-PR" dirty="0">
                <a:cs typeface="Arial" charset="0"/>
              </a:rPr>
              <a:t> and </a:t>
            </a:r>
            <a:r>
              <a:rPr lang="es-PR" dirty="0" err="1">
                <a:cs typeface="Arial" charset="0"/>
              </a:rPr>
              <a:t>attitudes</a:t>
            </a:r>
            <a:r>
              <a:rPr lang="es-PR" dirty="0">
                <a:cs typeface="Arial" charset="0"/>
              </a:rPr>
              <a:t> of </a:t>
            </a:r>
            <a:r>
              <a:rPr lang="es-PR" dirty="0" err="1">
                <a:cs typeface="Arial" charset="0"/>
              </a:rPr>
              <a:t>adolescent</a:t>
            </a:r>
            <a:r>
              <a:rPr lang="es-PR" dirty="0">
                <a:cs typeface="Arial" charset="0"/>
              </a:rPr>
              <a:t> males </a:t>
            </a:r>
            <a:r>
              <a:rPr lang="es-PR" dirty="0" err="1">
                <a:cs typeface="Arial" charset="0"/>
              </a:rPr>
              <a:t>during</a:t>
            </a:r>
            <a:r>
              <a:rPr lang="es-PR" dirty="0">
                <a:cs typeface="Arial" charset="0"/>
              </a:rPr>
              <a:t> time of </a:t>
            </a:r>
            <a:r>
              <a:rPr lang="es-PR" dirty="0" err="1">
                <a:cs typeface="Arial" charset="0"/>
              </a:rPr>
              <a:t>identity</a:t>
            </a:r>
            <a:r>
              <a:rPr lang="es-PR" dirty="0">
                <a:cs typeface="Arial" charset="0"/>
              </a:rPr>
              <a:t> </a:t>
            </a:r>
            <a:r>
              <a:rPr lang="es-PR" dirty="0" err="1">
                <a:cs typeface="Arial" charset="0"/>
              </a:rPr>
              <a:t>formation</a:t>
            </a:r>
            <a:endParaRPr lang="en-US" dirty="0">
              <a:cs typeface="Arial" charset="0"/>
            </a:endParaRPr>
          </a:p>
          <a:p>
            <a:endParaRPr lang="en-US" dirty="0"/>
          </a:p>
        </p:txBody>
      </p:sp>
      <p:sp>
        <p:nvSpPr>
          <p:cNvPr id="4" name="Slide Number Placeholder 3"/>
          <p:cNvSpPr>
            <a:spLocks noGrp="1"/>
          </p:cNvSpPr>
          <p:nvPr>
            <p:ph type="sldNum" sz="quarter" idx="13"/>
          </p:nvPr>
        </p:nvSpPr>
        <p:spPr>
          <a:xfrm>
            <a:off x="9448800" y="9572"/>
            <a:ext cx="2743200" cy="365125"/>
          </a:xfrm>
        </p:spPr>
        <p:txBody>
          <a:bodyPr/>
          <a:lstStyle/>
          <a:p>
            <a:fld id="{48F63A3B-78C7-47BE-AE5E-E10140E04643}" type="slidenum">
              <a:rPr lang="en-US" b="0">
                <a:solidFill>
                  <a:srgbClr val="697608"/>
                </a:solidFill>
              </a:rPr>
              <a:pPr/>
              <a:t>40</a:t>
            </a:fld>
            <a:endParaRPr lang="en-US" b="0" dirty="0">
              <a:solidFill>
                <a:srgbClr val="697608"/>
              </a:solidFill>
            </a:endParaRPr>
          </a:p>
        </p:txBody>
      </p:sp>
    </p:spTree>
    <p:extLst>
      <p:ext uri="{BB962C8B-B14F-4D97-AF65-F5344CB8AC3E}">
        <p14:creationId xmlns:p14="http://schemas.microsoft.com/office/powerpoint/2010/main" val="2557694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4000" dirty="0"/>
              <a:t>Female Role Expectations</a:t>
            </a:r>
            <a:endParaRPr lang="en-US" sz="4000" dirty="0"/>
          </a:p>
        </p:txBody>
      </p:sp>
      <p:sp>
        <p:nvSpPr>
          <p:cNvPr id="3" name="Content Placeholder 2"/>
          <p:cNvSpPr>
            <a:spLocks noGrp="1"/>
          </p:cNvSpPr>
          <p:nvPr>
            <p:ph idx="1"/>
          </p:nvPr>
        </p:nvSpPr>
        <p:spPr/>
        <p:txBody>
          <a:bodyPr/>
          <a:lstStyle/>
          <a:p>
            <a:pPr>
              <a:spcBef>
                <a:spcPts val="0"/>
              </a:spcBef>
              <a:spcAft>
                <a:spcPts val="1600"/>
              </a:spcAft>
              <a:defRPr/>
            </a:pPr>
            <a:r>
              <a:rPr lang="en-US" b="1" dirty="0"/>
              <a:t>Marianism - </a:t>
            </a:r>
            <a:r>
              <a:rPr lang="en-US" dirty="0"/>
              <a:t>self-sacrificing and submissive to the male </a:t>
            </a:r>
          </a:p>
          <a:p>
            <a:pPr>
              <a:spcBef>
                <a:spcPts val="0"/>
              </a:spcBef>
              <a:spcAft>
                <a:spcPts val="800"/>
              </a:spcAft>
              <a:defRPr/>
            </a:pPr>
            <a:r>
              <a:rPr lang="en-US" b="1" dirty="0" err="1"/>
              <a:t>Hembrism</a:t>
            </a:r>
            <a:r>
              <a:rPr lang="en-US" dirty="0"/>
              <a:t> - head of household, Latinas tend to maintain multiple roles in their families</a:t>
            </a:r>
          </a:p>
          <a:p>
            <a:pPr marL="910144" indent="-289977">
              <a:spcBef>
                <a:spcPts val="0"/>
              </a:spcBef>
              <a:spcAft>
                <a:spcPts val="1600"/>
              </a:spcAft>
              <a:buSzPct val="50000"/>
              <a:buFont typeface="Courier New" pitchFamily="49" charset="0"/>
              <a:buChar char="o"/>
              <a:defRPr/>
            </a:pPr>
            <a:r>
              <a:rPr lang="en-US" dirty="0" err="1"/>
              <a:t>Quinceañera</a:t>
            </a:r>
            <a:r>
              <a:rPr lang="en-US" dirty="0"/>
              <a:t>, rite of passage</a:t>
            </a:r>
            <a:endParaRPr lang="en-US" dirty="0">
              <a:sym typeface="Wingdings" pitchFamily="2" charset="2"/>
            </a:endParaRPr>
          </a:p>
          <a:p>
            <a:pPr>
              <a:spcBef>
                <a:spcPts val="0"/>
              </a:spcBef>
              <a:spcAft>
                <a:spcPts val="1600"/>
              </a:spcAft>
              <a:defRPr/>
            </a:pPr>
            <a:r>
              <a:rPr lang="en-US" b="1" dirty="0"/>
              <a:t>Familism</a:t>
            </a:r>
            <a:r>
              <a:rPr lang="en-US" dirty="0"/>
              <a:t> - hierarchical priority</a:t>
            </a:r>
          </a:p>
          <a:p>
            <a:endParaRPr lang="en-US" dirty="0"/>
          </a:p>
        </p:txBody>
      </p:sp>
      <p:sp>
        <p:nvSpPr>
          <p:cNvPr id="4" name="Slide Number Placeholder 3"/>
          <p:cNvSpPr>
            <a:spLocks noGrp="1"/>
          </p:cNvSpPr>
          <p:nvPr>
            <p:ph type="sldNum" sz="quarter" idx="13"/>
          </p:nvPr>
        </p:nvSpPr>
        <p:spPr>
          <a:xfrm>
            <a:off x="9448800" y="9572"/>
            <a:ext cx="2743200" cy="365125"/>
          </a:xfrm>
        </p:spPr>
        <p:txBody>
          <a:bodyPr/>
          <a:lstStyle/>
          <a:p>
            <a:fld id="{48F63A3B-78C7-47BE-AE5E-E10140E04643}" type="slidenum">
              <a:rPr lang="en-US" b="0" smtClean="0"/>
              <a:pPr/>
              <a:t>41</a:t>
            </a:fld>
            <a:endParaRPr lang="en-US" b="0" dirty="0"/>
          </a:p>
        </p:txBody>
      </p:sp>
    </p:spTree>
    <p:extLst>
      <p:ext uri="{BB962C8B-B14F-4D97-AF65-F5344CB8AC3E}">
        <p14:creationId xmlns:p14="http://schemas.microsoft.com/office/powerpoint/2010/main" val="25822224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t>Cultural Nuances</a:t>
            </a:r>
          </a:p>
        </p:txBody>
      </p:sp>
      <p:sp>
        <p:nvSpPr>
          <p:cNvPr id="3" name="Content Placeholder 2"/>
          <p:cNvSpPr>
            <a:spLocks noGrp="1"/>
          </p:cNvSpPr>
          <p:nvPr>
            <p:ph idx="1"/>
          </p:nvPr>
        </p:nvSpPr>
        <p:spPr>
          <a:xfrm>
            <a:off x="341192" y="1354296"/>
            <a:ext cx="11521439" cy="4715034"/>
          </a:xfrm>
        </p:spPr>
        <p:txBody>
          <a:bodyPr>
            <a:noAutofit/>
          </a:bodyPr>
          <a:lstStyle/>
          <a:p>
            <a:pPr>
              <a:spcAft>
                <a:spcPts val="600"/>
              </a:spcAft>
            </a:pPr>
            <a:r>
              <a:rPr lang="es-ES" sz="2800" b="1" dirty="0" err="1"/>
              <a:t>Fatalism</a:t>
            </a:r>
            <a:r>
              <a:rPr lang="es-ES" sz="2800" b="1" dirty="0"/>
              <a:t>: </a:t>
            </a:r>
            <a:r>
              <a:rPr lang="es-ES" sz="2800" dirty="0"/>
              <a:t>‘Que será,” </a:t>
            </a:r>
            <a:r>
              <a:rPr lang="es-ES" sz="2800" dirty="0" err="1"/>
              <a:t>or</a:t>
            </a:r>
            <a:r>
              <a:rPr lang="es-ES" sz="2800" dirty="0"/>
              <a:t> “Es la voluntad de Dios.” “</a:t>
            </a:r>
            <a:r>
              <a:rPr lang="es-ES" sz="2800" dirty="0" err="1"/>
              <a:t>God</a:t>
            </a:r>
            <a:r>
              <a:rPr lang="es-ES" sz="2800" dirty="0"/>
              <a:t> </a:t>
            </a:r>
            <a:r>
              <a:rPr lang="es-ES" sz="2800" dirty="0" err="1"/>
              <a:t>is</a:t>
            </a:r>
            <a:r>
              <a:rPr lang="es-ES" sz="2800" dirty="0"/>
              <a:t> </a:t>
            </a:r>
            <a:r>
              <a:rPr lang="es-ES" sz="2800" dirty="0" err="1"/>
              <a:t>punishing</a:t>
            </a:r>
            <a:r>
              <a:rPr lang="es-ES" sz="2800" dirty="0"/>
              <a:t> me </a:t>
            </a:r>
            <a:r>
              <a:rPr lang="es-ES" sz="2800" dirty="0" err="1"/>
              <a:t>for</a:t>
            </a:r>
            <a:r>
              <a:rPr lang="es-ES" sz="2800" dirty="0"/>
              <a:t> </a:t>
            </a:r>
            <a:r>
              <a:rPr lang="es-ES" sz="2800" dirty="0" err="1"/>
              <a:t>my</a:t>
            </a:r>
            <a:r>
              <a:rPr lang="es-ES" sz="2800" dirty="0"/>
              <a:t> </a:t>
            </a:r>
            <a:r>
              <a:rPr lang="es-ES" sz="2800" dirty="0" err="1"/>
              <a:t>sins</a:t>
            </a:r>
            <a:r>
              <a:rPr lang="es-ES" sz="2800" dirty="0"/>
              <a:t>.”</a:t>
            </a:r>
          </a:p>
          <a:p>
            <a:pPr>
              <a:spcAft>
                <a:spcPts val="600"/>
              </a:spcAft>
            </a:pPr>
            <a:r>
              <a:rPr lang="en-US" sz="2800" b="1" dirty="0"/>
              <a:t>Medical Beliefs </a:t>
            </a:r>
            <a:r>
              <a:rPr lang="en-US" sz="2800" dirty="0"/>
              <a:t>(Curandero). They may go to him or priest before they go to a </a:t>
            </a:r>
            <a:r>
              <a:rPr lang="en-US" sz="2800" dirty="0" err="1"/>
              <a:t>specilist</a:t>
            </a:r>
            <a:r>
              <a:rPr lang="en-US" sz="2800" dirty="0"/>
              <a:t>.</a:t>
            </a:r>
          </a:p>
          <a:p>
            <a:pPr>
              <a:spcAft>
                <a:spcPts val="600"/>
              </a:spcAft>
            </a:pPr>
            <a:r>
              <a:rPr lang="en-US" sz="2800" b="1" dirty="0"/>
              <a:t>Work: </a:t>
            </a:r>
            <a:r>
              <a:rPr lang="en-US" sz="2800" dirty="0"/>
              <a:t>A reliance on manual labor and the acceptance of ‘pain’ related to it.</a:t>
            </a:r>
          </a:p>
          <a:p>
            <a:pPr>
              <a:spcAft>
                <a:spcPts val="600"/>
              </a:spcAft>
            </a:pPr>
            <a:r>
              <a:rPr lang="en-US" sz="2800" b="1" dirty="0"/>
              <a:t>Untrusting: </a:t>
            </a:r>
            <a:r>
              <a:rPr lang="en-US" sz="2800" dirty="0"/>
              <a:t>Lack of trust of government agencies or other helping entities.</a:t>
            </a:r>
          </a:p>
          <a:p>
            <a:pPr>
              <a:spcAft>
                <a:spcPts val="600"/>
              </a:spcAft>
            </a:pPr>
            <a:r>
              <a:rPr lang="en-US" sz="2800" b="1" dirty="0"/>
              <a:t>Transient: </a:t>
            </a:r>
            <a:r>
              <a:rPr lang="en-US" sz="2800" dirty="0"/>
              <a:t>Moving to where the work is.</a:t>
            </a:r>
          </a:p>
        </p:txBody>
      </p:sp>
      <p:sp>
        <p:nvSpPr>
          <p:cNvPr id="4" name="Slide Number Placeholder 3"/>
          <p:cNvSpPr>
            <a:spLocks noGrp="1"/>
          </p:cNvSpPr>
          <p:nvPr>
            <p:ph type="sldNum" sz="quarter" idx="13"/>
          </p:nvPr>
        </p:nvSpPr>
        <p:spPr>
          <a:xfrm>
            <a:off x="9448800" y="9572"/>
            <a:ext cx="2743200" cy="365125"/>
          </a:xfrm>
        </p:spPr>
        <p:txBody>
          <a:bodyPr/>
          <a:lstStyle/>
          <a:p>
            <a:fld id="{48F63A3B-78C7-47BE-AE5E-E10140E04643}" type="slidenum">
              <a:rPr lang="en-US" b="0"/>
              <a:pPr/>
              <a:t>42</a:t>
            </a:fld>
            <a:endParaRPr lang="en-US" b="0" dirty="0"/>
          </a:p>
        </p:txBody>
      </p:sp>
    </p:spTree>
    <p:extLst>
      <p:ext uri="{BB962C8B-B14F-4D97-AF65-F5344CB8AC3E}">
        <p14:creationId xmlns:p14="http://schemas.microsoft.com/office/powerpoint/2010/main" val="2886279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t>Social Interaction and Interpersonal Traits</a:t>
            </a:r>
          </a:p>
        </p:txBody>
      </p:sp>
      <p:sp>
        <p:nvSpPr>
          <p:cNvPr id="3" name="Content Placeholder 2"/>
          <p:cNvSpPr>
            <a:spLocks noGrp="1"/>
          </p:cNvSpPr>
          <p:nvPr>
            <p:ph idx="1"/>
          </p:nvPr>
        </p:nvSpPr>
        <p:spPr/>
        <p:txBody>
          <a:bodyPr>
            <a:normAutofit/>
          </a:bodyPr>
          <a:lstStyle/>
          <a:p>
            <a:pPr marL="457200" indent="-404813">
              <a:tabLst>
                <a:tab pos="2065815" algn="l"/>
              </a:tabLst>
              <a:defRPr/>
            </a:pPr>
            <a:r>
              <a:rPr lang="es-ES" b="1" dirty="0">
                <a:ea typeface="MS PGothic" panose="020B0600070205080204" pitchFamily="34" charset="-128"/>
              </a:rPr>
              <a:t>S</a:t>
            </a:r>
            <a:r>
              <a:rPr lang="es-ES" altLang="en-US" b="1" dirty="0">
                <a:ea typeface="MS PGothic" panose="020B0600070205080204" pitchFamily="34" charset="-128"/>
              </a:rPr>
              <a:t>impatía</a:t>
            </a:r>
            <a:r>
              <a:rPr lang="en-US" altLang="en-US" b="1" dirty="0">
                <a:ea typeface="MS PGothic" panose="020B0600070205080204" pitchFamily="34" charset="-128"/>
              </a:rPr>
              <a:t> </a:t>
            </a:r>
            <a:r>
              <a:rPr lang="en-US" altLang="en-US" dirty="0">
                <a:ea typeface="MS PGothic" panose="020B0600070205080204" pitchFamily="34" charset="-128"/>
              </a:rPr>
              <a:t>- </a:t>
            </a:r>
            <a:r>
              <a:rPr lang="en-US" dirty="0"/>
              <a:t>Congeniality </a:t>
            </a:r>
          </a:p>
          <a:p>
            <a:pPr marL="457200" indent="-404813">
              <a:tabLst>
                <a:tab pos="2065815" algn="l"/>
              </a:tabLst>
              <a:defRPr/>
            </a:pPr>
            <a:r>
              <a:rPr lang="en-US" b="1" dirty="0"/>
              <a:t>Personalism</a:t>
            </a:r>
            <a:r>
              <a:rPr lang="en-US" dirty="0"/>
              <a:t> - What is valued is personal rather than institutional relationships, formal vs informal communication style, face and face saving</a:t>
            </a:r>
          </a:p>
          <a:p>
            <a:pPr marL="457200" indent="-404813">
              <a:tabLst>
                <a:tab pos="2065815" algn="l"/>
              </a:tabLst>
              <a:defRPr/>
            </a:pPr>
            <a:r>
              <a:rPr lang="en-US" b="1" dirty="0"/>
              <a:t>Respect</a:t>
            </a:r>
            <a:r>
              <a:rPr lang="en-US" dirty="0"/>
              <a:t> - Appropriate deferential behavior toward others based on gender, age, economic status, etc. (E.g. ‘Don Fabio’)</a:t>
            </a:r>
          </a:p>
          <a:p>
            <a:pPr marL="4114800" indent="0">
              <a:lnSpc>
                <a:spcPct val="100000"/>
              </a:lnSpc>
              <a:spcAft>
                <a:spcPts val="600"/>
              </a:spcAft>
              <a:buNone/>
              <a:tabLst>
                <a:tab pos="2065815" algn="l"/>
              </a:tabLst>
              <a:defRPr/>
            </a:pPr>
            <a:endParaRPr lang="en-US" dirty="0"/>
          </a:p>
        </p:txBody>
      </p:sp>
      <p:sp>
        <p:nvSpPr>
          <p:cNvPr id="4" name="Slide Number Placeholder 3"/>
          <p:cNvSpPr>
            <a:spLocks noGrp="1"/>
          </p:cNvSpPr>
          <p:nvPr>
            <p:ph type="sldNum" sz="quarter" idx="13"/>
          </p:nvPr>
        </p:nvSpPr>
        <p:spPr>
          <a:xfrm>
            <a:off x="9448800" y="9572"/>
            <a:ext cx="2743200" cy="365125"/>
          </a:xfrm>
        </p:spPr>
        <p:txBody>
          <a:bodyPr/>
          <a:lstStyle/>
          <a:p>
            <a:fld id="{48F63A3B-78C7-47BE-AE5E-E10140E04643}" type="slidenum">
              <a:rPr lang="en-US" b="0" smtClean="0"/>
              <a:pPr/>
              <a:t>43</a:t>
            </a:fld>
            <a:endParaRPr lang="en-US" b="0" dirty="0"/>
          </a:p>
        </p:txBody>
      </p:sp>
    </p:spTree>
    <p:extLst>
      <p:ext uri="{BB962C8B-B14F-4D97-AF65-F5344CB8AC3E}">
        <p14:creationId xmlns:p14="http://schemas.microsoft.com/office/powerpoint/2010/main" val="22689300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4000" dirty="0"/>
              <a:t>Spirituality</a:t>
            </a:r>
            <a:endParaRPr lang="en-US" sz="4000" dirty="0"/>
          </a:p>
        </p:txBody>
      </p:sp>
      <p:sp>
        <p:nvSpPr>
          <p:cNvPr id="3" name="Content Placeholder 2"/>
          <p:cNvSpPr>
            <a:spLocks noGrp="1"/>
          </p:cNvSpPr>
          <p:nvPr>
            <p:ph idx="1"/>
          </p:nvPr>
        </p:nvSpPr>
        <p:spPr>
          <a:xfrm>
            <a:off x="341193" y="1329070"/>
            <a:ext cx="11521439" cy="4848445"/>
          </a:xfrm>
        </p:spPr>
        <p:txBody>
          <a:bodyPr>
            <a:noAutofit/>
          </a:bodyPr>
          <a:lstStyle/>
          <a:p>
            <a:r>
              <a:rPr lang="en-US" altLang="en-US" sz="2800" dirty="0"/>
              <a:t>Religions: Roman Catholic, Pentecostal, Evangelical</a:t>
            </a:r>
            <a:endParaRPr lang="en-US" altLang="en-US" sz="2800" b="1" dirty="0"/>
          </a:p>
          <a:p>
            <a:pPr>
              <a:lnSpc>
                <a:spcPct val="100000"/>
              </a:lnSpc>
              <a:spcBef>
                <a:spcPts val="0"/>
              </a:spcBef>
              <a:spcAft>
                <a:spcPts val="600"/>
              </a:spcAft>
            </a:pPr>
            <a:r>
              <a:rPr lang="en-US" altLang="en-US" sz="2800" b="1" dirty="0"/>
              <a:t>3 MAIN HEALING/SPIRITUAL SYSTEMS</a:t>
            </a:r>
          </a:p>
          <a:p>
            <a:pPr marL="1371600">
              <a:lnSpc>
                <a:spcPct val="100000"/>
              </a:lnSpc>
              <a:spcBef>
                <a:spcPts val="0"/>
              </a:spcBef>
              <a:spcAft>
                <a:spcPts val="600"/>
              </a:spcAft>
              <a:buNone/>
            </a:pPr>
            <a:r>
              <a:rPr lang="en-US" altLang="en-US" b="1" i="1" dirty="0" err="1"/>
              <a:t>Curanderismo</a:t>
            </a:r>
            <a:r>
              <a:rPr lang="en-US" altLang="en-US" dirty="0"/>
              <a:t> – Mexican American </a:t>
            </a:r>
          </a:p>
          <a:p>
            <a:pPr marL="1371600">
              <a:lnSpc>
                <a:spcPct val="100000"/>
              </a:lnSpc>
              <a:spcBef>
                <a:spcPts val="0"/>
              </a:spcBef>
              <a:spcAft>
                <a:spcPts val="600"/>
              </a:spcAft>
              <a:buNone/>
            </a:pPr>
            <a:r>
              <a:rPr lang="en-US" altLang="en-US" b="1" i="1" dirty="0" err="1"/>
              <a:t>Espiritismo</a:t>
            </a:r>
            <a:r>
              <a:rPr lang="en-US" altLang="en-US" b="1" dirty="0"/>
              <a:t> </a:t>
            </a:r>
            <a:r>
              <a:rPr lang="en-US" altLang="en-US" dirty="0"/>
              <a:t>– Puerto Rican</a:t>
            </a:r>
          </a:p>
          <a:p>
            <a:pPr marL="1371600">
              <a:lnSpc>
                <a:spcPct val="100000"/>
              </a:lnSpc>
              <a:spcBef>
                <a:spcPts val="0"/>
              </a:spcBef>
              <a:spcAft>
                <a:spcPts val="600"/>
              </a:spcAft>
              <a:buNone/>
            </a:pPr>
            <a:r>
              <a:rPr lang="en-US" altLang="en-US" b="1" i="1" dirty="0"/>
              <a:t>Santeria</a:t>
            </a:r>
            <a:r>
              <a:rPr lang="en-US" altLang="en-US" dirty="0"/>
              <a:t> – Cuban</a:t>
            </a:r>
          </a:p>
          <a:p>
            <a:r>
              <a:rPr lang="en-US" altLang="en-US" sz="2800" dirty="0"/>
              <a:t>Hispanic and Latino patients may combine respect for the benefits of mainstream medicine, tradition, and traditional healing, with a strong religious component. </a:t>
            </a:r>
          </a:p>
        </p:txBody>
      </p:sp>
      <p:sp>
        <p:nvSpPr>
          <p:cNvPr id="4" name="Slide Number Placeholder 3"/>
          <p:cNvSpPr>
            <a:spLocks noGrp="1"/>
          </p:cNvSpPr>
          <p:nvPr>
            <p:ph type="sldNum" sz="quarter" idx="13"/>
          </p:nvPr>
        </p:nvSpPr>
        <p:spPr>
          <a:xfrm>
            <a:off x="9448800" y="9572"/>
            <a:ext cx="2743200" cy="365125"/>
          </a:xfrm>
        </p:spPr>
        <p:txBody>
          <a:bodyPr/>
          <a:lstStyle/>
          <a:p>
            <a:fld id="{48F63A3B-78C7-47BE-AE5E-E10140E04643}" type="slidenum">
              <a:rPr lang="en-US" b="0" smtClean="0"/>
              <a:pPr/>
              <a:t>44</a:t>
            </a:fld>
            <a:endParaRPr lang="en-US" b="0" dirty="0"/>
          </a:p>
        </p:txBody>
      </p:sp>
    </p:spTree>
    <p:extLst>
      <p:ext uri="{BB962C8B-B14F-4D97-AF65-F5344CB8AC3E}">
        <p14:creationId xmlns:p14="http://schemas.microsoft.com/office/powerpoint/2010/main" val="7838223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45AB1-D6F8-4B06-A75C-EBE46D29E7EF}"/>
              </a:ext>
            </a:extLst>
          </p:cNvPr>
          <p:cNvSpPr>
            <a:spLocks noGrp="1"/>
          </p:cNvSpPr>
          <p:nvPr>
            <p:ph type="title"/>
          </p:nvPr>
        </p:nvSpPr>
        <p:spPr/>
        <p:txBody>
          <a:bodyPr>
            <a:normAutofit/>
          </a:bodyPr>
          <a:lstStyle/>
          <a:p>
            <a:pPr algn="l"/>
            <a:r>
              <a:rPr lang="en-US" sz="4000" dirty="0"/>
              <a:t>Immigration &amp; Migration</a:t>
            </a:r>
          </a:p>
        </p:txBody>
      </p:sp>
      <p:sp>
        <p:nvSpPr>
          <p:cNvPr id="3" name="Content Placeholder 2">
            <a:extLst>
              <a:ext uri="{FF2B5EF4-FFF2-40B4-BE49-F238E27FC236}">
                <a16:creationId xmlns:a16="http://schemas.microsoft.com/office/drawing/2014/main" id="{B05BCC62-D24E-4EE8-8134-E752BDCA3382}"/>
              </a:ext>
            </a:extLst>
          </p:cNvPr>
          <p:cNvSpPr>
            <a:spLocks noGrp="1"/>
          </p:cNvSpPr>
          <p:nvPr>
            <p:ph idx="1"/>
          </p:nvPr>
        </p:nvSpPr>
        <p:spPr>
          <a:xfrm>
            <a:off x="341193" y="1407458"/>
            <a:ext cx="11521439" cy="4682445"/>
          </a:xfrm>
        </p:spPr>
        <p:txBody>
          <a:bodyPr>
            <a:normAutofit/>
          </a:bodyPr>
          <a:lstStyle/>
          <a:p>
            <a:pPr>
              <a:defRPr/>
            </a:pPr>
            <a:r>
              <a:rPr lang="en-US" dirty="0">
                <a:cs typeface="Arial" charset="0"/>
              </a:rPr>
              <a:t> </a:t>
            </a:r>
            <a:r>
              <a:rPr lang="en-US" dirty="0"/>
              <a:t>Immigrants</a:t>
            </a:r>
          </a:p>
          <a:p>
            <a:pPr marL="1064657" lvl="1" indent="-309026">
              <a:spcBef>
                <a:spcPts val="0"/>
              </a:spcBef>
              <a:spcAft>
                <a:spcPts val="0"/>
              </a:spcAft>
              <a:buSzPct val="50000"/>
              <a:buFont typeface="Courier New" pitchFamily="49" charset="0"/>
              <a:buChar char="o"/>
              <a:defRPr/>
            </a:pPr>
            <a:r>
              <a:rPr lang="en-US" sz="3200" dirty="0">
                <a:solidFill>
                  <a:schemeClr val="accent5">
                    <a:lumMod val="50000"/>
                  </a:schemeClr>
                </a:solidFill>
              </a:rPr>
              <a:t>Permanent residents (</a:t>
            </a:r>
            <a:r>
              <a:rPr lang="en-US" sz="3200" dirty="0">
                <a:solidFill>
                  <a:schemeClr val="accent5">
                    <a:lumMod val="50000"/>
                  </a:schemeClr>
                </a:solidFill>
                <a:cs typeface="Arial" charset="0"/>
              </a:rPr>
              <a:t>family dislocation, fragmentation, and reconstruction)</a:t>
            </a:r>
            <a:endParaRPr lang="en-US" sz="3200" dirty="0">
              <a:solidFill>
                <a:schemeClr val="accent5">
                  <a:lumMod val="50000"/>
                </a:schemeClr>
              </a:solidFill>
            </a:endParaRPr>
          </a:p>
          <a:p>
            <a:pPr marL="1064657" lvl="1" indent="-309026">
              <a:spcBef>
                <a:spcPts val="0"/>
              </a:spcBef>
              <a:spcAft>
                <a:spcPts val="0"/>
              </a:spcAft>
              <a:buSzPct val="50000"/>
              <a:buFont typeface="Courier New" pitchFamily="49" charset="0"/>
              <a:buChar char="o"/>
              <a:defRPr/>
            </a:pPr>
            <a:r>
              <a:rPr lang="en-US" sz="3200" dirty="0">
                <a:solidFill>
                  <a:schemeClr val="accent5">
                    <a:lumMod val="50000"/>
                  </a:schemeClr>
                </a:solidFill>
              </a:rPr>
              <a:t>Work, Student, Visitor visas </a:t>
            </a:r>
          </a:p>
          <a:p>
            <a:pPr marL="1064657" lvl="1" indent="-309026">
              <a:spcAft>
                <a:spcPts val="600"/>
              </a:spcAft>
              <a:buSzPct val="50000"/>
              <a:buFont typeface="Courier New" pitchFamily="49" charset="0"/>
              <a:buChar char="o"/>
              <a:defRPr/>
            </a:pPr>
            <a:r>
              <a:rPr lang="en-US" sz="3200" dirty="0">
                <a:solidFill>
                  <a:schemeClr val="accent5">
                    <a:lumMod val="50000"/>
                  </a:schemeClr>
                </a:solidFill>
              </a:rPr>
              <a:t>Undocumented</a:t>
            </a:r>
          </a:p>
          <a:p>
            <a:pPr marL="387341" lvl="1" indent="-387341">
              <a:spcAft>
                <a:spcPts val="600"/>
              </a:spcAft>
              <a:buClr>
                <a:srgbClr val="03438A"/>
              </a:buClr>
              <a:defRPr/>
            </a:pPr>
            <a:r>
              <a:rPr lang="en-US" sz="3200" dirty="0">
                <a:solidFill>
                  <a:srgbClr val="657208"/>
                </a:solidFill>
                <a:cs typeface="Arial" charset="0"/>
              </a:rPr>
              <a:t>Family dislocation, fragmentation, and reconstruction.</a:t>
            </a:r>
          </a:p>
          <a:p>
            <a:pPr marL="309026" lvl="1" indent="-309026">
              <a:buClr>
                <a:srgbClr val="03438A"/>
              </a:buClr>
              <a:defRPr/>
            </a:pPr>
            <a:r>
              <a:rPr lang="en-US" sz="3200" dirty="0">
                <a:solidFill>
                  <a:srgbClr val="657208"/>
                </a:solidFill>
                <a:cs typeface="Arial" charset="0"/>
              </a:rPr>
              <a:t>Culture change for individuals and across generations</a:t>
            </a:r>
            <a:endParaRPr lang="en-US" sz="3200" dirty="0">
              <a:solidFill>
                <a:srgbClr val="657208"/>
              </a:solidFill>
            </a:endParaRPr>
          </a:p>
          <a:p>
            <a:endParaRPr lang="en-US" dirty="0"/>
          </a:p>
        </p:txBody>
      </p:sp>
      <p:sp>
        <p:nvSpPr>
          <p:cNvPr id="4" name="Slide Number Placeholder 3">
            <a:extLst>
              <a:ext uri="{FF2B5EF4-FFF2-40B4-BE49-F238E27FC236}">
                <a16:creationId xmlns:a16="http://schemas.microsoft.com/office/drawing/2014/main" id="{81B5D24F-FA3E-4486-9E9E-CC7CC79D5ABA}"/>
              </a:ext>
            </a:extLst>
          </p:cNvPr>
          <p:cNvSpPr>
            <a:spLocks noGrp="1"/>
          </p:cNvSpPr>
          <p:nvPr>
            <p:ph type="sldNum" sz="quarter" idx="13"/>
          </p:nvPr>
        </p:nvSpPr>
        <p:spPr>
          <a:xfrm>
            <a:off x="9448800" y="9572"/>
            <a:ext cx="2743200" cy="365125"/>
          </a:xfrm>
        </p:spPr>
        <p:txBody>
          <a:bodyPr/>
          <a:lstStyle/>
          <a:p>
            <a:fld id="{48F63A3B-78C7-47BE-AE5E-E10140E04643}" type="slidenum">
              <a:rPr lang="en-US" b="0" smtClean="0"/>
              <a:pPr/>
              <a:t>45</a:t>
            </a:fld>
            <a:endParaRPr lang="en-US" b="0" dirty="0"/>
          </a:p>
        </p:txBody>
      </p:sp>
    </p:spTree>
    <p:extLst>
      <p:ext uri="{BB962C8B-B14F-4D97-AF65-F5344CB8AC3E}">
        <p14:creationId xmlns:p14="http://schemas.microsoft.com/office/powerpoint/2010/main" val="2499690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Young Latina chatting with anoterh woman" title="Gerational Perspectives">
            <a:extLst>
              <a:ext uri="{FF2B5EF4-FFF2-40B4-BE49-F238E27FC236}">
                <a16:creationId xmlns:a16="http://schemas.microsoft.com/office/drawing/2014/main" id="{DAE94F02-0671-4473-A688-77257BC86A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705"/>
          <a:stretch/>
        </p:blipFill>
        <p:spPr bwMode="auto">
          <a:xfrm>
            <a:off x="6527008" y="3149691"/>
            <a:ext cx="4892047" cy="3292312"/>
          </a:xfrm>
          <a:prstGeom prst="rect">
            <a:avLst/>
          </a:prstGeom>
          <a:noFill/>
          <a:effectLst>
            <a:softEdge rad="533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66840" y="317133"/>
            <a:ext cx="7174675" cy="790366"/>
          </a:xfrm>
        </p:spPr>
        <p:txBody>
          <a:bodyPr vert="horz" lIns="91440" tIns="45720" rIns="91440" bIns="45720" rtlCol="0" anchor="ctr">
            <a:normAutofit/>
          </a:bodyPr>
          <a:lstStyle/>
          <a:p>
            <a:pPr algn="l"/>
            <a:r>
              <a:rPr lang="en-US" sz="4000" kern="1200" dirty="0">
                <a:latin typeface="+mj-lt"/>
                <a:ea typeface="+mj-ea"/>
                <a:cs typeface="+mj-cs"/>
              </a:rPr>
              <a:t>Generational Perspectives</a:t>
            </a:r>
          </a:p>
        </p:txBody>
      </p:sp>
      <p:sp>
        <p:nvSpPr>
          <p:cNvPr id="5" name="Text Placeholder 1">
            <a:extLst>
              <a:ext uri="{FF2B5EF4-FFF2-40B4-BE49-F238E27FC236}">
                <a16:creationId xmlns:a16="http://schemas.microsoft.com/office/drawing/2014/main" id="{9522D985-91C7-4814-8476-32EC11339A1B}"/>
              </a:ext>
            </a:extLst>
          </p:cNvPr>
          <p:cNvSpPr>
            <a:spLocks noGrp="1"/>
          </p:cNvSpPr>
          <p:nvPr>
            <p:ph idx="1"/>
          </p:nvPr>
        </p:nvSpPr>
        <p:spPr>
          <a:xfrm>
            <a:off x="366840" y="1481423"/>
            <a:ext cx="6556474" cy="4723434"/>
          </a:xfrm>
        </p:spPr>
        <p:txBody>
          <a:bodyPr vert="horz" lIns="91440" tIns="45720" rIns="91440" bIns="45720" rtlCol="0" anchor="t">
            <a:normAutofit/>
          </a:bodyPr>
          <a:lstStyle/>
          <a:p>
            <a:pPr marL="342900" indent="-342900">
              <a:defRPr/>
            </a:pPr>
            <a:r>
              <a:rPr lang="en-US" sz="2800" dirty="0"/>
              <a:t>Elder Hispanics  are more likely to have unfavorable attitudes toward </a:t>
            </a:r>
            <a:r>
              <a:rPr lang="en-US" sz="2800" dirty="0">
                <a:solidFill>
                  <a:srgbClr val="657208"/>
                </a:solidFill>
              </a:rPr>
              <a:t>mental health services.</a:t>
            </a:r>
          </a:p>
          <a:p>
            <a:pPr marL="342900" lvl="1" indent="-342900">
              <a:defRPr/>
            </a:pPr>
            <a:r>
              <a:rPr lang="en-US" dirty="0">
                <a:solidFill>
                  <a:srgbClr val="657208"/>
                </a:solidFill>
              </a:rPr>
              <a:t>Younger Latinos tend to be better                                      informed of mental health issues                                          &amp; have exposure to mental health                                   services than older counterparts.</a:t>
            </a:r>
          </a:p>
          <a:p>
            <a:pPr marL="342900" lvl="1" indent="-342900">
              <a:defRPr/>
            </a:pPr>
            <a:r>
              <a:rPr lang="en-US" dirty="0">
                <a:solidFill>
                  <a:srgbClr val="657208"/>
                </a:solidFill>
              </a:rPr>
              <a:t>Acculturation. </a:t>
            </a:r>
            <a:endParaRPr lang="en-US" sz="1900" dirty="0">
              <a:solidFill>
                <a:srgbClr val="000000"/>
              </a:solidFill>
            </a:endParaRPr>
          </a:p>
        </p:txBody>
      </p:sp>
      <p:sp>
        <p:nvSpPr>
          <p:cNvPr id="8" name="Slide Number Placeholder 3">
            <a:extLst>
              <a:ext uri="{FF2B5EF4-FFF2-40B4-BE49-F238E27FC236}">
                <a16:creationId xmlns:a16="http://schemas.microsoft.com/office/drawing/2014/main" id="{D13852DE-730D-481A-AB9C-CE1C7A42AC79}"/>
              </a:ext>
            </a:extLst>
          </p:cNvPr>
          <p:cNvSpPr txBox="1">
            <a:spLocks/>
          </p:cNvSpPr>
          <p:nvPr/>
        </p:nvSpPr>
        <p:spPr>
          <a:xfrm>
            <a:off x="9442298" y="983"/>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600" b="1" kern="1200">
                <a:solidFill>
                  <a:schemeClr val="accent5">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dirty="0">
                <a:solidFill>
                  <a:srgbClr val="94A545"/>
                </a:solidFill>
              </a:rPr>
              <a:t>50</a:t>
            </a:r>
          </a:p>
        </p:txBody>
      </p:sp>
      <p:pic>
        <p:nvPicPr>
          <p:cNvPr id="6" name="Picture 2" descr="Pic of elderly lady" title="Generationall Perspectives">
            <a:extLst>
              <a:ext uri="{FF2B5EF4-FFF2-40B4-BE49-F238E27FC236}">
                <a16:creationId xmlns:a16="http://schemas.microsoft.com/office/drawing/2014/main" id="{1918EA02-758D-40AF-A52D-000197C30AEA}"/>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t="5559" r="-2" b="-2"/>
          <a:stretch/>
        </p:blipFill>
        <p:spPr bwMode="auto">
          <a:xfrm>
            <a:off x="8446916" y="1540159"/>
            <a:ext cx="3378244" cy="2377294"/>
          </a:xfrm>
          <a:prstGeom prst="rect">
            <a:avLst/>
          </a:prstGeom>
          <a:noFill/>
          <a:effectLst>
            <a:softEdge rad="533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22302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6" y="281718"/>
            <a:ext cx="11458597" cy="926052"/>
          </a:xfrm>
        </p:spPr>
        <p:txBody>
          <a:bodyPr>
            <a:normAutofit/>
          </a:bodyPr>
          <a:lstStyle/>
          <a:p>
            <a:pPr algn="l"/>
            <a:r>
              <a:rPr lang="en-US" sz="4000" dirty="0"/>
              <a:t>Mother and Daughter</a:t>
            </a:r>
          </a:p>
        </p:txBody>
      </p:sp>
      <p:sp>
        <p:nvSpPr>
          <p:cNvPr id="3" name="Content Placeholder 2"/>
          <p:cNvSpPr>
            <a:spLocks noGrp="1"/>
          </p:cNvSpPr>
          <p:nvPr>
            <p:ph idx="1"/>
          </p:nvPr>
        </p:nvSpPr>
        <p:spPr/>
        <p:txBody>
          <a:bodyPr>
            <a:noAutofit/>
          </a:bodyPr>
          <a:lstStyle/>
          <a:p>
            <a:pPr marL="341313" indent="-341313">
              <a:spcBef>
                <a:spcPts val="0"/>
              </a:spcBef>
              <a:spcAft>
                <a:spcPts val="0"/>
              </a:spcAft>
              <a:defRPr/>
            </a:pPr>
            <a:r>
              <a:rPr lang="en-US" dirty="0">
                <a:solidFill>
                  <a:srgbClr val="657208"/>
                </a:solidFill>
              </a:rPr>
              <a:t>Explore and recognize the importance of how situations are perceived (other person view) and addressed from a cultural context</a:t>
            </a:r>
          </a:p>
          <a:p>
            <a:pPr marL="119063" indent="0">
              <a:spcBef>
                <a:spcPts val="0"/>
              </a:spcBef>
              <a:spcAft>
                <a:spcPts val="0"/>
              </a:spcAft>
              <a:buNone/>
              <a:defRPr/>
            </a:pPr>
            <a:endParaRPr lang="en-US" dirty="0">
              <a:solidFill>
                <a:srgbClr val="657208"/>
              </a:solidFill>
            </a:endParaRPr>
          </a:p>
          <a:p>
            <a:pPr marL="119063" indent="0">
              <a:spcBef>
                <a:spcPts val="0"/>
              </a:spcBef>
              <a:spcAft>
                <a:spcPts val="0"/>
              </a:spcAft>
              <a:buNone/>
              <a:defRPr/>
            </a:pPr>
            <a:r>
              <a:rPr lang="en-US" dirty="0">
                <a:solidFill>
                  <a:srgbClr val="657208"/>
                </a:solidFill>
              </a:rPr>
              <a:t>Case: Hispanic mother allows daughter to use in house. Daughter has a low paying full time job and sniffs several bags of dope a day…</a:t>
            </a:r>
          </a:p>
          <a:p>
            <a:pPr marL="119063" indent="0">
              <a:spcBef>
                <a:spcPts val="0"/>
              </a:spcBef>
              <a:spcAft>
                <a:spcPts val="0"/>
              </a:spcAft>
              <a:buNone/>
              <a:defRPr/>
            </a:pPr>
            <a:endParaRPr lang="en-US" dirty="0">
              <a:solidFill>
                <a:srgbClr val="657208"/>
              </a:solidFill>
            </a:endParaRPr>
          </a:p>
          <a:p>
            <a:pPr marL="119063" indent="0">
              <a:spcBef>
                <a:spcPts val="0"/>
              </a:spcBef>
              <a:spcAft>
                <a:spcPts val="0"/>
              </a:spcAft>
              <a:buNone/>
              <a:defRPr/>
            </a:pPr>
            <a:r>
              <a:rPr lang="en-US" dirty="0">
                <a:solidFill>
                  <a:srgbClr val="657208"/>
                </a:solidFill>
              </a:rPr>
              <a:t>Potential strategy..?</a:t>
            </a:r>
          </a:p>
        </p:txBody>
      </p:sp>
      <p:sp>
        <p:nvSpPr>
          <p:cNvPr id="4" name="Slide Number Placeholder 3"/>
          <p:cNvSpPr>
            <a:spLocks noGrp="1"/>
          </p:cNvSpPr>
          <p:nvPr>
            <p:ph type="sldNum" sz="quarter" idx="13"/>
          </p:nvPr>
        </p:nvSpPr>
        <p:spPr>
          <a:xfrm>
            <a:off x="11592112" y="17289"/>
            <a:ext cx="599888" cy="365125"/>
          </a:xfrm>
        </p:spPr>
        <p:txBody>
          <a:bodyPr/>
          <a:lstStyle/>
          <a:p>
            <a:fld id="{48F63A3B-78C7-47BE-AE5E-E10140E04643}" type="slidenum">
              <a:rPr lang="en-US" b="0" smtClean="0"/>
              <a:pPr/>
              <a:t>47</a:t>
            </a:fld>
            <a:endParaRPr lang="en-US" b="0" dirty="0"/>
          </a:p>
        </p:txBody>
      </p:sp>
      <p:pic>
        <p:nvPicPr>
          <p:cNvPr id="5" name="Picture 4" descr="https://hrexach.files.wordpress.com/2015/09/hh4.jpg"/>
          <p:cNvPicPr/>
          <p:nvPr/>
        </p:nvPicPr>
        <p:blipFill rotWithShape="1">
          <a:blip r:embed="rId3" cstate="print">
            <a:extLst>
              <a:ext uri="{28A0092B-C50C-407E-A947-70E740481C1C}">
                <a14:useLocalDpi xmlns:a14="http://schemas.microsoft.com/office/drawing/2010/main" val="0"/>
              </a:ext>
            </a:extLst>
          </a:blip>
          <a:srcRect l="8443" t="2386" r="13555" b="7876"/>
          <a:stretch/>
        </p:blipFill>
        <p:spPr bwMode="auto">
          <a:xfrm>
            <a:off x="10983433" y="201140"/>
            <a:ext cx="744278" cy="82100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461960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2D97E-0A73-4B0F-B65A-023F8103289C}"/>
              </a:ext>
            </a:extLst>
          </p:cNvPr>
          <p:cNvSpPr>
            <a:spLocks noGrp="1"/>
          </p:cNvSpPr>
          <p:nvPr>
            <p:ph type="title"/>
          </p:nvPr>
        </p:nvSpPr>
        <p:spPr/>
        <p:txBody>
          <a:bodyPr>
            <a:normAutofit/>
          </a:bodyPr>
          <a:lstStyle/>
          <a:p>
            <a:pPr algn="l"/>
            <a:r>
              <a:rPr lang="en-US" altLang="en-US" sz="4000" dirty="0"/>
              <a:t>When Language Impacts</a:t>
            </a:r>
            <a:endParaRPr lang="en-US" sz="4000" dirty="0"/>
          </a:p>
        </p:txBody>
      </p:sp>
      <p:sp>
        <p:nvSpPr>
          <p:cNvPr id="3" name="Content Placeholder 2">
            <a:extLst>
              <a:ext uri="{FF2B5EF4-FFF2-40B4-BE49-F238E27FC236}">
                <a16:creationId xmlns:a16="http://schemas.microsoft.com/office/drawing/2014/main" id="{4DCCAA99-E38F-49F1-8AA9-4D1BC8CDF2E3}"/>
              </a:ext>
            </a:extLst>
          </p:cNvPr>
          <p:cNvSpPr>
            <a:spLocks noGrp="1"/>
          </p:cNvSpPr>
          <p:nvPr>
            <p:ph idx="1"/>
          </p:nvPr>
        </p:nvSpPr>
        <p:spPr/>
        <p:txBody>
          <a:bodyPr>
            <a:normAutofit/>
          </a:bodyPr>
          <a:lstStyle/>
          <a:p>
            <a:r>
              <a:rPr lang="en-US" altLang="en-US" sz="3600" dirty="0"/>
              <a:t>For someone struggling with addiction or substance use disorder, language is often impactful. </a:t>
            </a:r>
          </a:p>
          <a:p>
            <a:r>
              <a:rPr lang="en-US" altLang="en-US" sz="3600" dirty="0"/>
              <a:t>Stigma and shame are typically uniformed biases, that can further depress potential motivation needed for recovery.</a:t>
            </a:r>
          </a:p>
        </p:txBody>
      </p:sp>
      <p:sp>
        <p:nvSpPr>
          <p:cNvPr id="4" name="Slide Number Placeholder 3">
            <a:extLst>
              <a:ext uri="{FF2B5EF4-FFF2-40B4-BE49-F238E27FC236}">
                <a16:creationId xmlns:a16="http://schemas.microsoft.com/office/drawing/2014/main" id="{2DD51FEF-FD39-4798-9B8D-20F3E1CD7097}"/>
              </a:ext>
            </a:extLst>
          </p:cNvPr>
          <p:cNvSpPr>
            <a:spLocks noGrp="1"/>
          </p:cNvSpPr>
          <p:nvPr>
            <p:ph type="sldNum" sz="quarter" idx="13"/>
          </p:nvPr>
        </p:nvSpPr>
        <p:spPr>
          <a:xfrm>
            <a:off x="9448800" y="9572"/>
            <a:ext cx="2743200" cy="365125"/>
          </a:xfrm>
        </p:spPr>
        <p:txBody>
          <a:bodyPr/>
          <a:lstStyle/>
          <a:p>
            <a:fld id="{48F63A3B-78C7-47BE-AE5E-E10140E04643}" type="slidenum">
              <a:rPr lang="en-US" b="0" smtClean="0"/>
              <a:pPr/>
              <a:t>48</a:t>
            </a:fld>
            <a:endParaRPr lang="en-US" b="0" dirty="0"/>
          </a:p>
        </p:txBody>
      </p:sp>
    </p:spTree>
    <p:extLst>
      <p:ext uri="{BB962C8B-B14F-4D97-AF65-F5344CB8AC3E}">
        <p14:creationId xmlns:p14="http://schemas.microsoft.com/office/powerpoint/2010/main" val="6385268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b="0" smtClean="0"/>
              <a:t>49</a:t>
            </a:fld>
            <a:endParaRPr lang="en-US" b="0" dirty="0"/>
          </a:p>
        </p:txBody>
      </p:sp>
      <p:pic>
        <p:nvPicPr>
          <p:cNvPr id="1026" name="Picture 2" descr="Communicating effectively with Spanish speaking homebuyers"/>
          <p:cNvPicPr>
            <a:picLocks noChangeAspect="1" noChangeArrowheads="1"/>
          </p:cNvPicPr>
          <p:nvPr/>
        </p:nvPicPr>
        <p:blipFill rotWithShape="1">
          <a:blip r:embed="rId3">
            <a:extLst>
              <a:ext uri="{28A0092B-C50C-407E-A947-70E740481C1C}">
                <a14:useLocalDpi xmlns:a14="http://schemas.microsoft.com/office/drawing/2010/main" val="0"/>
              </a:ext>
            </a:extLst>
          </a:blip>
          <a:srcRect r="1117" b="8157"/>
          <a:stretch/>
        </p:blipFill>
        <p:spPr bwMode="auto">
          <a:xfrm>
            <a:off x="941010" y="903767"/>
            <a:ext cx="10308238" cy="4912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747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70" y="284779"/>
            <a:ext cx="11472360" cy="940424"/>
          </a:xfrm>
        </p:spPr>
        <p:txBody>
          <a:bodyPr>
            <a:noAutofit/>
          </a:bodyPr>
          <a:lstStyle/>
          <a:p>
            <a:r>
              <a:rPr lang="en-US" sz="3800" dirty="0"/>
              <a:t>Purpose of SAMHSA’s Technology Transfer Centers</a:t>
            </a:r>
          </a:p>
        </p:txBody>
      </p:sp>
      <p:sp>
        <p:nvSpPr>
          <p:cNvPr id="3" name="Content Placeholder 2"/>
          <p:cNvSpPr>
            <a:spLocks noGrp="1"/>
          </p:cNvSpPr>
          <p:nvPr>
            <p:ph idx="1"/>
          </p:nvPr>
        </p:nvSpPr>
        <p:spPr>
          <a:xfrm>
            <a:off x="497005" y="1345915"/>
            <a:ext cx="11117239" cy="4284323"/>
          </a:xfrm>
        </p:spPr>
        <p:txBody>
          <a:bodyPr>
            <a:normAutofit/>
          </a:bodyPr>
          <a:lstStyle/>
          <a:p>
            <a:pPr marL="0" indent="0">
              <a:spcBef>
                <a:spcPts val="1200"/>
              </a:spcBef>
              <a:spcAft>
                <a:spcPts val="1200"/>
              </a:spcAft>
              <a:buNone/>
            </a:pPr>
            <a:r>
              <a:rPr lang="en-US" sz="2800" dirty="0">
                <a:latin typeface="Arial" panose="020B0604020202020204" pitchFamily="34" charset="0"/>
                <a:cs typeface="Arial" panose="020B0604020202020204" pitchFamily="34" charset="0"/>
              </a:rPr>
              <a:t>The purpose of the Technology Transfer Centers (TTC) program is to </a:t>
            </a:r>
            <a:r>
              <a:rPr lang="en-US" sz="2800" b="1" i="1" dirty="0">
                <a:latin typeface="Arial" panose="020B0604020202020204" pitchFamily="34" charset="0"/>
                <a:cs typeface="Arial" panose="020B0604020202020204" pitchFamily="34" charset="0"/>
              </a:rPr>
              <a:t>develop and strengthen </a:t>
            </a:r>
            <a:r>
              <a:rPr lang="en-US" sz="2800" dirty="0">
                <a:latin typeface="Arial" panose="020B0604020202020204" pitchFamily="34" charset="0"/>
                <a:cs typeface="Arial" panose="020B0604020202020204" pitchFamily="34" charset="0"/>
              </a:rPr>
              <a:t>the </a:t>
            </a:r>
            <a:r>
              <a:rPr lang="en-US" sz="2800" b="1" i="1" dirty="0">
                <a:latin typeface="Arial" panose="020B0604020202020204" pitchFamily="34" charset="0"/>
                <a:cs typeface="Arial" panose="020B0604020202020204" pitchFamily="34" charset="0"/>
              </a:rPr>
              <a:t>specialized behavioral healthcare and primary healthcare workforce</a:t>
            </a:r>
            <a:r>
              <a:rPr lang="en-US" sz="2800" dirty="0">
                <a:latin typeface="Arial" panose="020B0604020202020204" pitchFamily="34" charset="0"/>
                <a:cs typeface="Arial" panose="020B0604020202020204" pitchFamily="34" charset="0"/>
              </a:rPr>
              <a:t> that provides substance use disorder (SUD) and mental health prevention, treatment, and recovery support services. </a:t>
            </a:r>
          </a:p>
          <a:p>
            <a:pPr marL="0" indent="0">
              <a:spcBef>
                <a:spcPts val="1200"/>
              </a:spcBef>
              <a:spcAft>
                <a:spcPts val="1200"/>
              </a:spcAft>
              <a:buNone/>
            </a:pPr>
            <a:r>
              <a:rPr lang="en-US" altLang="en-US" sz="2800" dirty="0">
                <a:latin typeface="Arial" panose="020B0604020202020204" pitchFamily="34" charset="0"/>
                <a:cs typeface="Arial" panose="020B0604020202020204" pitchFamily="34" charset="0"/>
              </a:rPr>
              <a:t>Help people and organizations incorporate </a:t>
            </a:r>
            <a:r>
              <a:rPr lang="en-US" altLang="en-US" sz="2800" b="1" i="1" dirty="0">
                <a:latin typeface="Arial" panose="020B0604020202020204" pitchFamily="34" charset="0"/>
                <a:cs typeface="Arial" panose="020B0604020202020204" pitchFamily="34" charset="0"/>
              </a:rPr>
              <a:t>effective practices</a:t>
            </a:r>
            <a:r>
              <a:rPr lang="en-US" altLang="en-US" sz="2800" i="1" dirty="0">
                <a:latin typeface="Arial" panose="020B0604020202020204" pitchFamily="34" charset="0"/>
                <a:cs typeface="Arial" panose="020B0604020202020204" pitchFamily="34" charset="0"/>
              </a:rPr>
              <a:t> </a:t>
            </a:r>
            <a:r>
              <a:rPr lang="en-US" altLang="en-US" sz="2800" dirty="0">
                <a:latin typeface="Arial" panose="020B0604020202020204" pitchFamily="34" charset="0"/>
                <a:cs typeface="Arial" panose="020B0604020202020204" pitchFamily="34" charset="0"/>
              </a:rPr>
              <a:t>into substance use and mental health disorder prevention, treatment and recovery services</a:t>
            </a:r>
            <a:endParaRPr lang="en-US" sz="2800" dirty="0">
              <a:latin typeface="Arial" panose="020B0604020202020204" pitchFamily="34" charset="0"/>
              <a:cs typeface="Arial" panose="020B0604020202020204" pitchFamily="34" charset="0"/>
            </a:endParaRPr>
          </a:p>
        </p:txBody>
      </p:sp>
      <p:sp>
        <p:nvSpPr>
          <p:cNvPr id="4" name="Slide Number Placeholder 11">
            <a:extLst>
              <a:ext uri="{FF2B5EF4-FFF2-40B4-BE49-F238E27FC236}">
                <a16:creationId xmlns:a16="http://schemas.microsoft.com/office/drawing/2014/main" id="{F164E530-58C4-C442-A333-A0815BF4A15F}"/>
              </a:ext>
            </a:extLst>
          </p:cNvPr>
          <p:cNvSpPr txBox="1">
            <a:spLocks/>
          </p:cNvSpPr>
          <p:nvPr/>
        </p:nvSpPr>
        <p:spPr>
          <a:xfrm>
            <a:off x="9448800" y="-1849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accent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solidFill>
                  <a:srgbClr val="4E5624"/>
                </a:solidFill>
              </a:rPr>
              <a:pPr/>
              <a:t>5</a:t>
            </a:fld>
            <a:endParaRPr lang="en-US" dirty="0">
              <a:solidFill>
                <a:srgbClr val="4E5624"/>
              </a:solidFill>
            </a:endParaRPr>
          </a:p>
        </p:txBody>
      </p:sp>
    </p:spTree>
    <p:extLst>
      <p:ext uri="{BB962C8B-B14F-4D97-AF65-F5344CB8AC3E}">
        <p14:creationId xmlns:p14="http://schemas.microsoft.com/office/powerpoint/2010/main" val="16771128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9CD83-63CA-4587-A135-6D5EBA89EC76}"/>
              </a:ext>
            </a:extLst>
          </p:cNvPr>
          <p:cNvSpPr>
            <a:spLocks noGrp="1"/>
          </p:cNvSpPr>
          <p:nvPr>
            <p:ph type="title"/>
          </p:nvPr>
        </p:nvSpPr>
        <p:spPr/>
        <p:txBody>
          <a:bodyPr>
            <a:normAutofit/>
          </a:bodyPr>
          <a:lstStyle/>
          <a:p>
            <a:pPr algn="l"/>
            <a:r>
              <a:rPr lang="en-US" sz="4000" dirty="0"/>
              <a:t>Communication Dynamics</a:t>
            </a:r>
          </a:p>
        </p:txBody>
      </p:sp>
      <p:sp>
        <p:nvSpPr>
          <p:cNvPr id="4" name="Slide Number Placeholder 3">
            <a:extLst>
              <a:ext uri="{FF2B5EF4-FFF2-40B4-BE49-F238E27FC236}">
                <a16:creationId xmlns:a16="http://schemas.microsoft.com/office/drawing/2014/main" id="{01BE906B-2E7A-4453-A295-B6C9A7EF8FD5}"/>
              </a:ext>
            </a:extLst>
          </p:cNvPr>
          <p:cNvSpPr>
            <a:spLocks noGrp="1"/>
          </p:cNvSpPr>
          <p:nvPr>
            <p:ph type="sldNum" sz="quarter" idx="13"/>
          </p:nvPr>
        </p:nvSpPr>
        <p:spPr>
          <a:xfrm>
            <a:off x="11640240" y="17289"/>
            <a:ext cx="541041" cy="365125"/>
          </a:xfrm>
        </p:spPr>
        <p:txBody>
          <a:bodyPr/>
          <a:lstStyle/>
          <a:p>
            <a:fld id="{48F63A3B-78C7-47BE-AE5E-E10140E04643}" type="slidenum">
              <a:rPr lang="en-US" b="0" smtClean="0"/>
              <a:pPr/>
              <a:t>50</a:t>
            </a:fld>
            <a:endParaRPr lang="en-US" b="0" dirty="0"/>
          </a:p>
        </p:txBody>
      </p:sp>
      <p:sp>
        <p:nvSpPr>
          <p:cNvPr id="5" name="Content Placeholder 2">
            <a:extLst>
              <a:ext uri="{FF2B5EF4-FFF2-40B4-BE49-F238E27FC236}">
                <a16:creationId xmlns:a16="http://schemas.microsoft.com/office/drawing/2014/main" id="{FA196682-EE1D-4B0B-804C-D1F99C4E2580}"/>
              </a:ext>
            </a:extLst>
          </p:cNvPr>
          <p:cNvSpPr>
            <a:spLocks noGrp="1"/>
          </p:cNvSpPr>
          <p:nvPr>
            <p:ph idx="1"/>
          </p:nvPr>
        </p:nvSpPr>
        <p:spPr>
          <a:xfrm>
            <a:off x="335280" y="1470470"/>
            <a:ext cx="11521439" cy="5238270"/>
          </a:xfrm>
        </p:spPr>
        <p:txBody>
          <a:bodyPr>
            <a:noAutofit/>
          </a:bodyPr>
          <a:lstStyle/>
          <a:p>
            <a:pPr>
              <a:spcBef>
                <a:spcPts val="1200"/>
              </a:spcBef>
              <a:spcAft>
                <a:spcPts val="600"/>
              </a:spcAft>
            </a:pPr>
            <a:r>
              <a:rPr lang="en-US" dirty="0"/>
              <a:t>Engage in a respectful, warm, and mutual introduction with the client because less acculturated Hispanics expect a more formal interaction, and the counselor will be seen as an authority figure and should be appropriately dressed. </a:t>
            </a:r>
          </a:p>
          <a:p>
            <a:pPr>
              <a:spcBef>
                <a:spcPts val="1200"/>
              </a:spcBef>
              <a:spcAft>
                <a:spcPts val="600"/>
              </a:spcAft>
            </a:pPr>
            <a:r>
              <a:rPr lang="en-US" dirty="0"/>
              <a:t>Explain confidentiality and elicit their understanding.</a:t>
            </a:r>
          </a:p>
          <a:p>
            <a:pPr>
              <a:spcBef>
                <a:spcPts val="1200"/>
              </a:spcBef>
              <a:spcAft>
                <a:spcPts val="600"/>
              </a:spcAft>
            </a:pPr>
            <a:r>
              <a:rPr lang="en-US" dirty="0"/>
              <a:t>Have the client state in his or her own words the problem or problems as he or she sees it - determine the possible influence of religious or spiritual beliefs.</a:t>
            </a:r>
          </a:p>
        </p:txBody>
      </p:sp>
    </p:spTree>
    <p:extLst>
      <p:ext uri="{BB962C8B-B14F-4D97-AF65-F5344CB8AC3E}">
        <p14:creationId xmlns:p14="http://schemas.microsoft.com/office/powerpoint/2010/main" val="22089728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45AB1-D6F8-4B06-A75C-EBE46D29E7EF}"/>
              </a:ext>
            </a:extLst>
          </p:cNvPr>
          <p:cNvSpPr>
            <a:spLocks noGrp="1"/>
          </p:cNvSpPr>
          <p:nvPr>
            <p:ph type="title"/>
          </p:nvPr>
        </p:nvSpPr>
        <p:spPr/>
        <p:txBody>
          <a:bodyPr>
            <a:normAutofit/>
          </a:bodyPr>
          <a:lstStyle/>
          <a:p>
            <a:pPr algn="l"/>
            <a:r>
              <a:rPr lang="en-US" altLang="en-US" sz="4000" dirty="0"/>
              <a:t>Communication Tips</a:t>
            </a:r>
            <a:endParaRPr lang="en-US" sz="4000" dirty="0"/>
          </a:p>
        </p:txBody>
      </p:sp>
      <p:sp>
        <p:nvSpPr>
          <p:cNvPr id="3" name="Content Placeholder 2">
            <a:extLst>
              <a:ext uri="{FF2B5EF4-FFF2-40B4-BE49-F238E27FC236}">
                <a16:creationId xmlns:a16="http://schemas.microsoft.com/office/drawing/2014/main" id="{B05BCC62-D24E-4EE8-8134-E752BDCA3382}"/>
              </a:ext>
            </a:extLst>
          </p:cNvPr>
          <p:cNvSpPr>
            <a:spLocks noGrp="1"/>
          </p:cNvSpPr>
          <p:nvPr>
            <p:ph idx="1"/>
          </p:nvPr>
        </p:nvSpPr>
        <p:spPr/>
        <p:txBody>
          <a:bodyPr/>
          <a:lstStyle/>
          <a:p>
            <a:pPr>
              <a:spcAft>
                <a:spcPts val="800"/>
              </a:spcAft>
            </a:pPr>
            <a:r>
              <a:rPr lang="en-US" altLang="en-US" dirty="0"/>
              <a:t>Empathy and perspective taking, by eliciting information from that person.</a:t>
            </a:r>
          </a:p>
          <a:p>
            <a:pPr>
              <a:spcAft>
                <a:spcPts val="800"/>
              </a:spcAft>
            </a:pPr>
            <a:r>
              <a:rPr lang="en-US" altLang="en-US" dirty="0"/>
              <a:t>Provides us information to develop strategies about how to best inﬂuence them.</a:t>
            </a:r>
          </a:p>
          <a:p>
            <a:pPr>
              <a:spcAft>
                <a:spcPts val="800"/>
              </a:spcAft>
            </a:pPr>
            <a:r>
              <a:rPr lang="en-US" altLang="en-US" dirty="0"/>
              <a:t>Not everyone needs the same amount of contact, and the quality of communication is almost certainly as important as the quantity.</a:t>
            </a:r>
          </a:p>
        </p:txBody>
      </p:sp>
      <p:sp>
        <p:nvSpPr>
          <p:cNvPr id="4" name="Slide Number Placeholder 3">
            <a:extLst>
              <a:ext uri="{FF2B5EF4-FFF2-40B4-BE49-F238E27FC236}">
                <a16:creationId xmlns:a16="http://schemas.microsoft.com/office/drawing/2014/main" id="{81B5D24F-FA3E-4486-9E9E-CC7CC79D5ABA}"/>
              </a:ext>
            </a:extLst>
          </p:cNvPr>
          <p:cNvSpPr>
            <a:spLocks noGrp="1"/>
          </p:cNvSpPr>
          <p:nvPr>
            <p:ph type="sldNum" sz="quarter" idx="13"/>
          </p:nvPr>
        </p:nvSpPr>
        <p:spPr>
          <a:xfrm>
            <a:off x="9448800" y="9572"/>
            <a:ext cx="2743200" cy="365125"/>
          </a:xfrm>
        </p:spPr>
        <p:txBody>
          <a:bodyPr/>
          <a:lstStyle/>
          <a:p>
            <a:fld id="{48F63A3B-78C7-47BE-AE5E-E10140E04643}" type="slidenum">
              <a:rPr lang="en-US" b="0" smtClean="0"/>
              <a:pPr/>
              <a:t>51</a:t>
            </a:fld>
            <a:endParaRPr lang="en-US" b="0" dirty="0"/>
          </a:p>
        </p:txBody>
      </p:sp>
    </p:spTree>
    <p:extLst>
      <p:ext uri="{BB962C8B-B14F-4D97-AF65-F5344CB8AC3E}">
        <p14:creationId xmlns:p14="http://schemas.microsoft.com/office/powerpoint/2010/main" val="34350314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t>Cultural Humility</a:t>
            </a:r>
          </a:p>
        </p:txBody>
      </p:sp>
      <p:sp>
        <p:nvSpPr>
          <p:cNvPr id="3" name="Content Placeholder 2"/>
          <p:cNvSpPr>
            <a:spLocks noGrp="1"/>
          </p:cNvSpPr>
          <p:nvPr>
            <p:ph idx="1"/>
          </p:nvPr>
        </p:nvSpPr>
        <p:spPr/>
        <p:txBody>
          <a:bodyPr/>
          <a:lstStyle/>
          <a:p>
            <a:pPr marL="0" indent="0">
              <a:buNone/>
              <a:defRPr/>
            </a:pPr>
            <a:r>
              <a:rPr lang="en-US" b="1" dirty="0">
                <a:solidFill>
                  <a:schemeClr val="accent5">
                    <a:lumMod val="50000"/>
                  </a:schemeClr>
                </a:solidFill>
              </a:rPr>
              <a:t>Cultural Humility </a:t>
            </a:r>
            <a:r>
              <a:rPr lang="en-US" dirty="0"/>
              <a:t>is one construct for understanding and developing a process-oriented approach to competency.</a:t>
            </a:r>
          </a:p>
          <a:p>
            <a:pPr marL="625475" indent="-274638">
              <a:buFont typeface="Arial" charset="0"/>
              <a:buChar char="•"/>
              <a:defRPr/>
            </a:pPr>
            <a:r>
              <a:rPr lang="en-US" dirty="0"/>
              <a:t>Preferred language and meaning within context</a:t>
            </a:r>
          </a:p>
          <a:p>
            <a:pPr marL="628650" indent="-284163">
              <a:defRPr/>
            </a:pPr>
            <a:r>
              <a:rPr lang="en-US" dirty="0"/>
              <a:t>Ask open ended questions of themselves, their view of their situation, support systems, etc.</a:t>
            </a:r>
          </a:p>
          <a:p>
            <a:pPr marL="628650" indent="-284163">
              <a:defRPr/>
            </a:pPr>
            <a:r>
              <a:rPr lang="en-US" dirty="0"/>
              <a:t>Active listening, reflecting, summarizing</a:t>
            </a:r>
          </a:p>
          <a:p>
            <a:endParaRPr lang="en-US" dirty="0"/>
          </a:p>
        </p:txBody>
      </p:sp>
      <p:sp>
        <p:nvSpPr>
          <p:cNvPr id="4" name="Slide Number Placeholder 3"/>
          <p:cNvSpPr>
            <a:spLocks noGrp="1"/>
          </p:cNvSpPr>
          <p:nvPr>
            <p:ph type="sldNum" sz="quarter" idx="13"/>
          </p:nvPr>
        </p:nvSpPr>
        <p:spPr>
          <a:xfrm>
            <a:off x="11640241" y="17289"/>
            <a:ext cx="527395" cy="365125"/>
          </a:xfrm>
        </p:spPr>
        <p:txBody>
          <a:bodyPr/>
          <a:lstStyle/>
          <a:p>
            <a:fld id="{48F63A3B-78C7-47BE-AE5E-E10140E04643}" type="slidenum">
              <a:rPr lang="en-US" b="0" smtClean="0"/>
              <a:pPr/>
              <a:t>52</a:t>
            </a:fld>
            <a:endParaRPr lang="en-US" b="0" dirty="0"/>
          </a:p>
        </p:txBody>
      </p:sp>
      <p:sp>
        <p:nvSpPr>
          <p:cNvPr id="5" name="TextBox 4"/>
          <p:cNvSpPr txBox="1"/>
          <p:nvPr/>
        </p:nvSpPr>
        <p:spPr>
          <a:xfrm>
            <a:off x="4330205" y="6141665"/>
            <a:ext cx="7789303" cy="523220"/>
          </a:xfrm>
          <a:prstGeom prst="rect">
            <a:avLst/>
          </a:prstGeom>
          <a:noFill/>
        </p:spPr>
        <p:txBody>
          <a:bodyPr wrap="square">
            <a:spAutoFit/>
          </a:bodyPr>
          <a:lstStyle/>
          <a:p>
            <a:pPr algn="r">
              <a:defRPr/>
            </a:pPr>
            <a:r>
              <a:rPr lang="en-US" sz="1400" dirty="0">
                <a:solidFill>
                  <a:schemeClr val="accent5">
                    <a:lumMod val="50000"/>
                  </a:schemeClr>
                </a:solidFill>
                <a:cs typeface="Arial" panose="020B0604020202020204" pitchFamily="34" charset="0"/>
              </a:rPr>
              <a:t>American Psychology Reflections on Cultural Humility, </a:t>
            </a:r>
            <a:r>
              <a:rPr lang="en-US" sz="1400" dirty="0">
                <a:solidFill>
                  <a:schemeClr val="accent5">
                    <a:lumMod val="50000"/>
                  </a:schemeClr>
                </a:solidFill>
                <a:cs typeface="Arial" panose="020B0604020202020204" pitchFamily="34" charset="0"/>
                <a:hlinkClick r:id="rId3"/>
              </a:rPr>
              <a:t>http://www.apa.org/pi/families/resources/newsletter/2013/08/cultural-humility.aspx</a:t>
            </a:r>
            <a:r>
              <a:rPr lang="en-US" sz="1400" dirty="0">
                <a:solidFill>
                  <a:schemeClr val="accent5">
                    <a:lumMod val="50000"/>
                  </a:schemeClr>
                </a:solidFill>
                <a:cs typeface="Arial" panose="020B0604020202020204" pitchFamily="34" charset="0"/>
              </a:rPr>
              <a:t> </a:t>
            </a:r>
          </a:p>
        </p:txBody>
      </p:sp>
    </p:spTree>
    <p:extLst>
      <p:ext uri="{BB962C8B-B14F-4D97-AF65-F5344CB8AC3E}">
        <p14:creationId xmlns:p14="http://schemas.microsoft.com/office/powerpoint/2010/main" val="1976349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A5DC-D831-45AB-AB90-A0D45E24524B}"/>
              </a:ext>
            </a:extLst>
          </p:cNvPr>
          <p:cNvSpPr>
            <a:spLocks noGrp="1"/>
          </p:cNvSpPr>
          <p:nvPr>
            <p:ph type="title"/>
          </p:nvPr>
        </p:nvSpPr>
        <p:spPr/>
        <p:txBody>
          <a:bodyPr>
            <a:normAutofit/>
          </a:bodyPr>
          <a:lstStyle/>
          <a:p>
            <a:pPr algn="l"/>
            <a:r>
              <a:rPr lang="en-US" sz="4000" dirty="0"/>
              <a:t>CORE Communication Skills</a:t>
            </a:r>
          </a:p>
        </p:txBody>
      </p:sp>
      <p:sp>
        <p:nvSpPr>
          <p:cNvPr id="3" name="Content Placeholder 2">
            <a:extLst>
              <a:ext uri="{FF2B5EF4-FFF2-40B4-BE49-F238E27FC236}">
                <a16:creationId xmlns:a16="http://schemas.microsoft.com/office/drawing/2014/main" id="{928D6AD9-BF8D-41AF-A802-941A136AEB06}"/>
              </a:ext>
            </a:extLst>
          </p:cNvPr>
          <p:cNvSpPr>
            <a:spLocks noGrp="1"/>
          </p:cNvSpPr>
          <p:nvPr>
            <p:ph idx="1"/>
          </p:nvPr>
        </p:nvSpPr>
        <p:spPr/>
        <p:txBody>
          <a:bodyPr/>
          <a:lstStyle/>
          <a:p>
            <a:pPr marL="408168" indent="-408168">
              <a:spcBef>
                <a:spcPts val="500"/>
              </a:spcBef>
              <a:spcAft>
                <a:spcPts val="500"/>
              </a:spcAft>
              <a:buNone/>
              <a:defRPr/>
            </a:pPr>
            <a:r>
              <a:rPr lang="en-US" sz="4000" b="1" dirty="0"/>
              <a:t>OARS</a:t>
            </a:r>
          </a:p>
          <a:p>
            <a:pPr marL="684058" indent="-406279">
              <a:spcBef>
                <a:spcPts val="500"/>
              </a:spcBef>
              <a:spcAft>
                <a:spcPts val="500"/>
              </a:spcAft>
              <a:defRPr/>
            </a:pPr>
            <a:r>
              <a:rPr lang="en-US" sz="3600" b="1" dirty="0"/>
              <a:t>O</a:t>
            </a:r>
            <a:r>
              <a:rPr lang="en-US" sz="3600" dirty="0"/>
              <a:t>pen-ended Questions</a:t>
            </a:r>
          </a:p>
          <a:p>
            <a:pPr marL="684058" indent="-406279">
              <a:spcBef>
                <a:spcPts val="500"/>
              </a:spcBef>
              <a:spcAft>
                <a:spcPts val="500"/>
              </a:spcAft>
              <a:defRPr/>
            </a:pPr>
            <a:r>
              <a:rPr lang="en-US" sz="3600" b="1" dirty="0"/>
              <a:t>A</a:t>
            </a:r>
            <a:r>
              <a:rPr lang="en-US" sz="3600" dirty="0"/>
              <a:t>ffirmations</a:t>
            </a:r>
          </a:p>
          <a:p>
            <a:pPr marL="684058" indent="-406279">
              <a:spcBef>
                <a:spcPts val="500"/>
              </a:spcBef>
              <a:spcAft>
                <a:spcPts val="500"/>
              </a:spcAft>
              <a:defRPr/>
            </a:pPr>
            <a:r>
              <a:rPr lang="en-US" sz="3600" b="1" dirty="0"/>
              <a:t>R</a:t>
            </a:r>
            <a:r>
              <a:rPr lang="en-US" sz="3600" dirty="0"/>
              <a:t>eflective Listening</a:t>
            </a:r>
          </a:p>
          <a:p>
            <a:pPr marL="684058" indent="-406279">
              <a:spcBef>
                <a:spcPts val="500"/>
              </a:spcBef>
              <a:spcAft>
                <a:spcPts val="500"/>
              </a:spcAft>
              <a:defRPr/>
            </a:pPr>
            <a:r>
              <a:rPr lang="en-US" sz="3600" b="1" dirty="0"/>
              <a:t>S</a:t>
            </a:r>
            <a:r>
              <a:rPr lang="en-US" sz="3600" dirty="0"/>
              <a:t>ummaries</a:t>
            </a:r>
          </a:p>
          <a:p>
            <a:endParaRPr lang="en-US" dirty="0"/>
          </a:p>
        </p:txBody>
      </p:sp>
      <p:sp>
        <p:nvSpPr>
          <p:cNvPr id="4" name="Slide Number Placeholder 3">
            <a:extLst>
              <a:ext uri="{FF2B5EF4-FFF2-40B4-BE49-F238E27FC236}">
                <a16:creationId xmlns:a16="http://schemas.microsoft.com/office/drawing/2014/main" id="{615B76F1-3E64-454D-8BEB-3A13BE03E1A7}"/>
              </a:ext>
            </a:extLst>
          </p:cNvPr>
          <p:cNvSpPr>
            <a:spLocks noGrp="1"/>
          </p:cNvSpPr>
          <p:nvPr>
            <p:ph type="sldNum" sz="quarter" idx="13"/>
          </p:nvPr>
        </p:nvSpPr>
        <p:spPr>
          <a:xfrm>
            <a:off x="9448800" y="9572"/>
            <a:ext cx="2743200" cy="365125"/>
          </a:xfrm>
        </p:spPr>
        <p:txBody>
          <a:bodyPr/>
          <a:lstStyle/>
          <a:p>
            <a:fld id="{48F63A3B-78C7-47BE-AE5E-E10140E04643}" type="slidenum">
              <a:rPr lang="en-US" b="0" smtClean="0"/>
              <a:pPr/>
              <a:t>53</a:t>
            </a:fld>
            <a:endParaRPr lang="en-US" b="0" dirty="0"/>
          </a:p>
        </p:txBody>
      </p:sp>
      <p:pic>
        <p:nvPicPr>
          <p:cNvPr id="5" name="Picture 4" descr="A drawing of a person&#10;&#10;Description automatically generated">
            <a:extLst>
              <a:ext uri="{FF2B5EF4-FFF2-40B4-BE49-F238E27FC236}">
                <a16:creationId xmlns:a16="http://schemas.microsoft.com/office/drawing/2014/main" id="{2031A9E9-4FA8-4A79-A615-D72B6CF4E902}"/>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274216" y="4305551"/>
            <a:ext cx="4535905" cy="2552449"/>
          </a:xfrm>
          <a:prstGeom prst="rect">
            <a:avLst/>
          </a:prstGeom>
        </p:spPr>
      </p:pic>
    </p:spTree>
    <p:extLst>
      <p:ext uri="{BB962C8B-B14F-4D97-AF65-F5344CB8AC3E}">
        <p14:creationId xmlns:p14="http://schemas.microsoft.com/office/powerpoint/2010/main" val="6849688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t>Language Mechanics</a:t>
            </a:r>
          </a:p>
        </p:txBody>
      </p:sp>
      <p:sp>
        <p:nvSpPr>
          <p:cNvPr id="3" name="Content Placeholder 2"/>
          <p:cNvSpPr>
            <a:spLocks noGrp="1"/>
          </p:cNvSpPr>
          <p:nvPr>
            <p:ph idx="1"/>
          </p:nvPr>
        </p:nvSpPr>
        <p:spPr>
          <a:xfrm>
            <a:off x="382651" y="1416940"/>
            <a:ext cx="11426698" cy="3203880"/>
          </a:xfrm>
        </p:spPr>
        <p:txBody>
          <a:bodyPr>
            <a:normAutofit/>
          </a:bodyPr>
          <a:lstStyle/>
          <a:p>
            <a:pPr marL="463550" indent="-344488"/>
            <a:r>
              <a:rPr lang="en-US" sz="3600" dirty="0"/>
              <a:t>What you hear</a:t>
            </a:r>
          </a:p>
          <a:p>
            <a:pPr marL="463550" indent="-344488"/>
            <a:r>
              <a:rPr lang="en-US" sz="3600" dirty="0"/>
              <a:t>How you interpret</a:t>
            </a:r>
          </a:p>
          <a:p>
            <a:pPr marL="463550" indent="-344488"/>
            <a:r>
              <a:rPr lang="en-US" sz="3600" dirty="0"/>
              <a:t>What is actually said</a:t>
            </a:r>
          </a:p>
          <a:p>
            <a:pPr marL="463550" indent="-344488"/>
            <a:r>
              <a:rPr lang="en-US" sz="3600" dirty="0"/>
              <a:t>What was meant</a:t>
            </a:r>
          </a:p>
        </p:txBody>
      </p:sp>
      <p:sp>
        <p:nvSpPr>
          <p:cNvPr id="4" name="Slide Number Placeholder 3"/>
          <p:cNvSpPr>
            <a:spLocks noGrp="1"/>
          </p:cNvSpPr>
          <p:nvPr>
            <p:ph type="sldNum" sz="quarter" idx="13"/>
          </p:nvPr>
        </p:nvSpPr>
        <p:spPr>
          <a:xfrm>
            <a:off x="11592112" y="17289"/>
            <a:ext cx="583846" cy="365125"/>
          </a:xfrm>
        </p:spPr>
        <p:txBody>
          <a:bodyPr/>
          <a:lstStyle/>
          <a:p>
            <a:fld id="{48F63A3B-78C7-47BE-AE5E-E10140E04643}" type="slidenum">
              <a:rPr lang="en-US" b="0" smtClean="0"/>
              <a:pPr/>
              <a:t>54</a:t>
            </a:fld>
            <a:endParaRPr lang="en-US" b="0" dirty="0"/>
          </a:p>
        </p:txBody>
      </p:sp>
      <p:pic>
        <p:nvPicPr>
          <p:cNvPr id="6" name="Picture 5" descr="A person and person sitting on a bench in front of a wall with graffiti&#10;&#10;Description automatically generated with low confidence">
            <a:extLst>
              <a:ext uri="{FF2B5EF4-FFF2-40B4-BE49-F238E27FC236}">
                <a16:creationId xmlns:a16="http://schemas.microsoft.com/office/drawing/2014/main" id="{DFD38244-3D63-49D1-B9FA-B7F5978F3A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30888"/>
          <a:stretch/>
        </p:blipFill>
        <p:spPr>
          <a:xfrm>
            <a:off x="1631853" y="4620820"/>
            <a:ext cx="8595359" cy="2061334"/>
          </a:xfrm>
          <a:prstGeom prst="rect">
            <a:avLst/>
          </a:prstGeom>
        </p:spPr>
      </p:pic>
    </p:spTree>
    <p:extLst>
      <p:ext uri="{BB962C8B-B14F-4D97-AF65-F5344CB8AC3E}">
        <p14:creationId xmlns:p14="http://schemas.microsoft.com/office/powerpoint/2010/main" val="5183089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4706F-D46A-4B3E-A14B-FA9E99B4AF01}"/>
              </a:ext>
            </a:extLst>
          </p:cNvPr>
          <p:cNvSpPr>
            <a:spLocks noGrp="1"/>
          </p:cNvSpPr>
          <p:nvPr>
            <p:ph type="title"/>
          </p:nvPr>
        </p:nvSpPr>
        <p:spPr/>
        <p:txBody>
          <a:bodyPr>
            <a:normAutofit/>
          </a:bodyPr>
          <a:lstStyle/>
          <a:p>
            <a:pPr algn="l"/>
            <a:r>
              <a:rPr lang="en-US" altLang="en-US" sz="4000" dirty="0"/>
              <a:t>Probing for Information</a:t>
            </a:r>
            <a:endParaRPr lang="en-US" sz="4000" dirty="0"/>
          </a:p>
        </p:txBody>
      </p:sp>
      <p:sp>
        <p:nvSpPr>
          <p:cNvPr id="3" name="Content Placeholder 2">
            <a:extLst>
              <a:ext uri="{FF2B5EF4-FFF2-40B4-BE49-F238E27FC236}">
                <a16:creationId xmlns:a16="http://schemas.microsoft.com/office/drawing/2014/main" id="{2ED17993-CAD6-4B1D-A8E7-5DA978CEB84B}"/>
              </a:ext>
            </a:extLst>
          </p:cNvPr>
          <p:cNvSpPr>
            <a:spLocks noGrp="1"/>
          </p:cNvSpPr>
          <p:nvPr>
            <p:ph idx="1"/>
          </p:nvPr>
        </p:nvSpPr>
        <p:spPr/>
        <p:txBody>
          <a:bodyPr>
            <a:normAutofit/>
          </a:bodyPr>
          <a:lstStyle/>
          <a:p>
            <a:pPr>
              <a:defRPr/>
            </a:pPr>
            <a:r>
              <a:rPr lang="en-US" altLang="en-US" dirty="0"/>
              <a:t>Background information is essential to getting to know a new client. </a:t>
            </a:r>
          </a:p>
          <a:p>
            <a:pPr>
              <a:spcBef>
                <a:spcPts val="0"/>
              </a:spcBef>
              <a:spcAft>
                <a:spcPts val="0"/>
              </a:spcAft>
              <a:defRPr/>
            </a:pPr>
            <a:r>
              <a:rPr lang="en-US" altLang="en-US" dirty="0"/>
              <a:t>Reviewing the notes and details with the client is relevant to initiating a rapport and communication style </a:t>
            </a:r>
          </a:p>
          <a:p>
            <a:pPr marL="1066773" indent="-457189">
              <a:spcAft>
                <a:spcPts val="600"/>
              </a:spcAft>
              <a:buFont typeface="+mj-lt"/>
              <a:buAutoNum type="arabicPeriod"/>
              <a:defRPr/>
            </a:pPr>
            <a:r>
              <a:rPr lang="en-US" altLang="en-US" dirty="0"/>
              <a:t>What is important to the client</a:t>
            </a:r>
          </a:p>
          <a:p>
            <a:pPr marL="1066773" indent="-457189">
              <a:spcAft>
                <a:spcPts val="600"/>
              </a:spcAft>
              <a:buFont typeface="+mj-lt"/>
              <a:buAutoNum type="arabicPeriod"/>
              <a:defRPr/>
            </a:pPr>
            <a:r>
              <a:rPr lang="en-US" altLang="en-US" dirty="0"/>
              <a:t>Explore details by eliciting the client’s perspective on situation, (use OARS)</a:t>
            </a:r>
          </a:p>
          <a:p>
            <a:endParaRPr lang="en-US" dirty="0"/>
          </a:p>
        </p:txBody>
      </p:sp>
      <p:sp>
        <p:nvSpPr>
          <p:cNvPr id="4" name="Slide Number Placeholder 3">
            <a:extLst>
              <a:ext uri="{FF2B5EF4-FFF2-40B4-BE49-F238E27FC236}">
                <a16:creationId xmlns:a16="http://schemas.microsoft.com/office/drawing/2014/main" id="{8F0BE8A9-8932-4804-AFDD-BD6DF94A74F8}"/>
              </a:ext>
            </a:extLst>
          </p:cNvPr>
          <p:cNvSpPr>
            <a:spLocks noGrp="1"/>
          </p:cNvSpPr>
          <p:nvPr>
            <p:ph type="sldNum" sz="quarter" idx="13"/>
          </p:nvPr>
        </p:nvSpPr>
        <p:spPr>
          <a:xfrm>
            <a:off x="9448800" y="9572"/>
            <a:ext cx="2743200" cy="365125"/>
          </a:xfrm>
        </p:spPr>
        <p:txBody>
          <a:bodyPr/>
          <a:lstStyle/>
          <a:p>
            <a:fld id="{48F63A3B-78C7-47BE-AE5E-E10140E04643}" type="slidenum">
              <a:rPr lang="en-US" b="0" smtClean="0"/>
              <a:pPr/>
              <a:t>55</a:t>
            </a:fld>
            <a:endParaRPr lang="en-US" b="0" dirty="0"/>
          </a:p>
        </p:txBody>
      </p:sp>
    </p:spTree>
    <p:extLst>
      <p:ext uri="{BB962C8B-B14F-4D97-AF65-F5344CB8AC3E}">
        <p14:creationId xmlns:p14="http://schemas.microsoft.com/office/powerpoint/2010/main" val="42010902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C62EC-ECEB-431F-BC5F-7B688E50C4FC}"/>
              </a:ext>
            </a:extLst>
          </p:cNvPr>
          <p:cNvSpPr>
            <a:spLocks noGrp="1"/>
          </p:cNvSpPr>
          <p:nvPr>
            <p:ph type="title"/>
          </p:nvPr>
        </p:nvSpPr>
        <p:spPr/>
        <p:txBody>
          <a:bodyPr>
            <a:normAutofit/>
          </a:bodyPr>
          <a:lstStyle/>
          <a:p>
            <a:pPr algn="l"/>
            <a:r>
              <a:rPr lang="en-US" altLang="en-US" sz="4000" dirty="0"/>
              <a:t>Cultural Formulation Interview – DSM-5</a:t>
            </a:r>
            <a:endParaRPr lang="en-US" sz="4000" dirty="0"/>
          </a:p>
        </p:txBody>
      </p:sp>
      <p:sp>
        <p:nvSpPr>
          <p:cNvPr id="3" name="Content Placeholder 2">
            <a:extLst>
              <a:ext uri="{FF2B5EF4-FFF2-40B4-BE49-F238E27FC236}">
                <a16:creationId xmlns:a16="http://schemas.microsoft.com/office/drawing/2014/main" id="{752C09E9-2055-4347-AD1E-7223B9C8347F}"/>
              </a:ext>
            </a:extLst>
          </p:cNvPr>
          <p:cNvSpPr>
            <a:spLocks noGrp="1"/>
          </p:cNvSpPr>
          <p:nvPr>
            <p:ph idx="1"/>
          </p:nvPr>
        </p:nvSpPr>
        <p:spPr>
          <a:xfrm>
            <a:off x="341192" y="1314175"/>
            <a:ext cx="11521441" cy="3955672"/>
          </a:xfrm>
        </p:spPr>
        <p:txBody>
          <a:bodyPr>
            <a:normAutofit/>
          </a:bodyPr>
          <a:lstStyle/>
          <a:p>
            <a:pPr marL="0" indent="0" algn="ctr">
              <a:spcAft>
                <a:spcPts val="600"/>
              </a:spcAft>
              <a:buNone/>
              <a:defRPr/>
            </a:pPr>
            <a:r>
              <a:rPr lang="en-US" dirty="0"/>
              <a:t>Cultural Humility and the CFI</a:t>
            </a:r>
          </a:p>
          <a:p>
            <a:pPr marL="463550" indent="-344488">
              <a:spcAft>
                <a:spcPts val="600"/>
              </a:spcAft>
              <a:defRPr/>
            </a:pPr>
            <a:r>
              <a:rPr lang="en-US" dirty="0"/>
              <a:t>Cultural definition of problem</a:t>
            </a:r>
          </a:p>
          <a:p>
            <a:pPr marL="463550" indent="-344488">
              <a:spcAft>
                <a:spcPts val="600"/>
              </a:spcAft>
              <a:defRPr/>
            </a:pPr>
            <a:r>
              <a:rPr lang="en-US" dirty="0"/>
              <a:t>Cultural perceptions of cause, context, and support</a:t>
            </a:r>
          </a:p>
          <a:p>
            <a:pPr marL="463550" indent="-344488">
              <a:spcAft>
                <a:spcPts val="600"/>
              </a:spcAft>
              <a:defRPr/>
            </a:pPr>
            <a:r>
              <a:rPr lang="en-US" dirty="0"/>
              <a:t>Stressor and supports</a:t>
            </a:r>
          </a:p>
          <a:p>
            <a:pPr marL="463550" indent="-344488">
              <a:spcAft>
                <a:spcPts val="600"/>
              </a:spcAft>
              <a:defRPr/>
            </a:pPr>
            <a:r>
              <a:rPr lang="en-US" dirty="0"/>
              <a:t>Role of cultural identity</a:t>
            </a:r>
          </a:p>
          <a:p>
            <a:pPr marL="463550" indent="-344488">
              <a:spcAft>
                <a:spcPts val="600"/>
              </a:spcAft>
              <a:defRPr/>
            </a:pPr>
            <a:r>
              <a:rPr lang="en-US" dirty="0"/>
              <a:t>Cultural factors affecting self-coping and past help seeking</a:t>
            </a:r>
          </a:p>
        </p:txBody>
      </p:sp>
      <p:sp>
        <p:nvSpPr>
          <p:cNvPr id="4" name="Slide Number Placeholder 3">
            <a:extLst>
              <a:ext uri="{FF2B5EF4-FFF2-40B4-BE49-F238E27FC236}">
                <a16:creationId xmlns:a16="http://schemas.microsoft.com/office/drawing/2014/main" id="{C041D268-6245-40A1-AFF4-E0E17397877D}"/>
              </a:ext>
            </a:extLst>
          </p:cNvPr>
          <p:cNvSpPr>
            <a:spLocks noGrp="1"/>
          </p:cNvSpPr>
          <p:nvPr>
            <p:ph type="sldNum" sz="quarter" idx="13"/>
          </p:nvPr>
        </p:nvSpPr>
        <p:spPr>
          <a:xfrm>
            <a:off x="9448800" y="9572"/>
            <a:ext cx="2743200" cy="365125"/>
          </a:xfrm>
        </p:spPr>
        <p:txBody>
          <a:bodyPr/>
          <a:lstStyle/>
          <a:p>
            <a:fld id="{48F63A3B-78C7-47BE-AE5E-E10140E04643}" type="slidenum">
              <a:rPr lang="en-US" b="0" smtClean="0"/>
              <a:pPr/>
              <a:t>56</a:t>
            </a:fld>
            <a:endParaRPr lang="en-US" b="0" dirty="0"/>
          </a:p>
        </p:txBody>
      </p:sp>
      <p:sp>
        <p:nvSpPr>
          <p:cNvPr id="6" name="TextBox 5">
            <a:extLst>
              <a:ext uri="{FF2B5EF4-FFF2-40B4-BE49-F238E27FC236}">
                <a16:creationId xmlns:a16="http://schemas.microsoft.com/office/drawing/2014/main" id="{7CE7DFD2-F42B-4C9A-AF2D-C8CEDAB04225}"/>
              </a:ext>
            </a:extLst>
          </p:cNvPr>
          <p:cNvSpPr txBox="1"/>
          <p:nvPr/>
        </p:nvSpPr>
        <p:spPr>
          <a:xfrm>
            <a:off x="708969" y="5229757"/>
            <a:ext cx="11141839" cy="769441"/>
          </a:xfrm>
          <a:prstGeom prst="rect">
            <a:avLst/>
          </a:prstGeom>
          <a:noFill/>
        </p:spPr>
        <p:txBody>
          <a:bodyPr wrap="square">
            <a:spAutoFit/>
          </a:bodyPr>
          <a:lstStyle/>
          <a:p>
            <a:r>
              <a:rPr lang="en-US" sz="2200" b="1" dirty="0">
                <a:solidFill>
                  <a:srgbClr val="657208"/>
                </a:solidFill>
              </a:rPr>
              <a:t>Cultural Formulation Interview (CFI)</a:t>
            </a:r>
          </a:p>
          <a:p>
            <a:r>
              <a:rPr lang="en-US" sz="2200" dirty="0">
                <a:solidFill>
                  <a:srgbClr val="657208"/>
                </a:solidFill>
                <a:hlinkClick r:id="rId3"/>
              </a:rPr>
              <a:t>https://multiculturalmentalhealth.ca/wp-content/uploads/2019/07/2013_DSM5_CFI.pdf</a:t>
            </a:r>
            <a:r>
              <a:rPr lang="en-US" sz="2200" dirty="0">
                <a:solidFill>
                  <a:srgbClr val="657208"/>
                </a:solidFill>
              </a:rPr>
              <a:t> </a:t>
            </a:r>
          </a:p>
        </p:txBody>
      </p:sp>
    </p:spTree>
    <p:extLst>
      <p:ext uri="{BB962C8B-B14F-4D97-AF65-F5344CB8AC3E}">
        <p14:creationId xmlns:p14="http://schemas.microsoft.com/office/powerpoint/2010/main" val="3461771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94A545"/>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909E29-3D4D-453D-A3AE-877381C53DE9}"/>
              </a:ext>
            </a:extLst>
          </p:cNvPr>
          <p:cNvSpPr>
            <a:spLocks noGrp="1"/>
          </p:cNvSpPr>
          <p:nvPr>
            <p:ph type="sldNum" sz="quarter" idx="12"/>
          </p:nvPr>
        </p:nvSpPr>
        <p:spPr/>
        <p:txBody>
          <a:bodyPr/>
          <a:lstStyle/>
          <a:p>
            <a:fld id="{48F63A3B-78C7-47BE-AE5E-E10140E04643}" type="slidenum">
              <a:rPr lang="en-US" b="0" smtClean="0">
                <a:solidFill>
                  <a:schemeClr val="bg1"/>
                </a:solidFill>
              </a:rPr>
              <a:pPr/>
              <a:t>57</a:t>
            </a:fld>
            <a:endParaRPr lang="en-US" b="0" dirty="0">
              <a:solidFill>
                <a:schemeClr val="bg1"/>
              </a:solidFill>
            </a:endParaRPr>
          </a:p>
        </p:txBody>
      </p:sp>
      <p:pic>
        <p:nvPicPr>
          <p:cNvPr id="3" name="Picture 2">
            <a:extLst>
              <a:ext uri="{FF2B5EF4-FFF2-40B4-BE49-F238E27FC236}">
                <a16:creationId xmlns:a16="http://schemas.microsoft.com/office/drawing/2014/main" id="{2CFF44D7-8AF7-49DD-BEBD-4740F3621EDB}"/>
              </a:ext>
            </a:extLst>
          </p:cNvPr>
          <p:cNvPicPr>
            <a:picLocks noChangeAspect="1"/>
          </p:cNvPicPr>
          <p:nvPr/>
        </p:nvPicPr>
        <p:blipFill>
          <a:blip r:embed="rId3"/>
          <a:stretch>
            <a:fillRect/>
          </a:stretch>
        </p:blipFill>
        <p:spPr>
          <a:xfrm>
            <a:off x="2741147" y="0"/>
            <a:ext cx="6709706" cy="6858000"/>
          </a:xfrm>
          <a:prstGeom prst="rect">
            <a:avLst/>
          </a:prstGeom>
        </p:spPr>
      </p:pic>
    </p:spTree>
    <p:extLst>
      <p:ext uri="{BB962C8B-B14F-4D97-AF65-F5344CB8AC3E}">
        <p14:creationId xmlns:p14="http://schemas.microsoft.com/office/powerpoint/2010/main" val="33508193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2E043-1575-4628-980B-71D11FE69BAD}"/>
              </a:ext>
            </a:extLst>
          </p:cNvPr>
          <p:cNvSpPr>
            <a:spLocks noGrp="1"/>
          </p:cNvSpPr>
          <p:nvPr>
            <p:ph type="title"/>
          </p:nvPr>
        </p:nvSpPr>
        <p:spPr/>
        <p:txBody>
          <a:bodyPr>
            <a:normAutofit/>
          </a:bodyPr>
          <a:lstStyle/>
          <a:p>
            <a:pPr algn="l"/>
            <a:r>
              <a:rPr lang="en-US" altLang="en-US" sz="4000" dirty="0"/>
              <a:t>Provider Recommendations</a:t>
            </a:r>
            <a:endParaRPr lang="en-US" sz="4000" dirty="0"/>
          </a:p>
        </p:txBody>
      </p:sp>
      <p:sp>
        <p:nvSpPr>
          <p:cNvPr id="3" name="Content Placeholder 2">
            <a:extLst>
              <a:ext uri="{FF2B5EF4-FFF2-40B4-BE49-F238E27FC236}">
                <a16:creationId xmlns:a16="http://schemas.microsoft.com/office/drawing/2014/main" id="{9DDAAC83-B60A-4DF2-AEB9-F583B5DEB1A8}"/>
              </a:ext>
            </a:extLst>
          </p:cNvPr>
          <p:cNvSpPr>
            <a:spLocks noGrp="1"/>
          </p:cNvSpPr>
          <p:nvPr>
            <p:ph idx="1"/>
          </p:nvPr>
        </p:nvSpPr>
        <p:spPr/>
        <p:txBody>
          <a:bodyPr/>
          <a:lstStyle/>
          <a:p>
            <a:pPr>
              <a:spcBef>
                <a:spcPts val="1200"/>
              </a:spcBef>
              <a:spcAft>
                <a:spcPts val="800"/>
              </a:spcAft>
            </a:pPr>
            <a:r>
              <a:rPr lang="en-US" altLang="en-US" dirty="0"/>
              <a:t>Take time to understand backgrounds and preferences</a:t>
            </a:r>
          </a:p>
          <a:p>
            <a:pPr>
              <a:spcBef>
                <a:spcPts val="1200"/>
              </a:spcBef>
              <a:spcAft>
                <a:spcPts val="800"/>
              </a:spcAft>
            </a:pPr>
            <a:r>
              <a:rPr lang="en-US" altLang="en-US" dirty="0"/>
              <a:t>Many Latinx, Latinos, Hispanics, have strong preferences about how they identify</a:t>
            </a:r>
          </a:p>
          <a:p>
            <a:pPr>
              <a:spcBef>
                <a:spcPts val="1200"/>
              </a:spcBef>
              <a:spcAft>
                <a:spcPts val="800"/>
              </a:spcAft>
            </a:pPr>
            <a:r>
              <a:rPr lang="en-US" altLang="en-US" dirty="0"/>
              <a:t>Build on the respect Hispanic communities have for family.</a:t>
            </a:r>
          </a:p>
          <a:p>
            <a:pPr>
              <a:spcBef>
                <a:spcPts val="1200"/>
              </a:spcBef>
              <a:spcAft>
                <a:spcPts val="800"/>
              </a:spcAft>
            </a:pPr>
            <a:r>
              <a:rPr lang="en-US" altLang="en-US" dirty="0"/>
              <a:t>Direct person-to-person contact is best when communicating with Latino families.</a:t>
            </a:r>
          </a:p>
        </p:txBody>
      </p:sp>
      <p:sp>
        <p:nvSpPr>
          <p:cNvPr id="4" name="Slide Number Placeholder 3">
            <a:extLst>
              <a:ext uri="{FF2B5EF4-FFF2-40B4-BE49-F238E27FC236}">
                <a16:creationId xmlns:a16="http://schemas.microsoft.com/office/drawing/2014/main" id="{F1E8BACD-B083-4BAC-8F94-700D36A61B99}"/>
              </a:ext>
            </a:extLst>
          </p:cNvPr>
          <p:cNvSpPr>
            <a:spLocks noGrp="1"/>
          </p:cNvSpPr>
          <p:nvPr>
            <p:ph type="sldNum" sz="quarter" idx="13"/>
          </p:nvPr>
        </p:nvSpPr>
        <p:spPr>
          <a:xfrm>
            <a:off x="9448800" y="9572"/>
            <a:ext cx="2743200" cy="365125"/>
          </a:xfrm>
        </p:spPr>
        <p:txBody>
          <a:bodyPr/>
          <a:lstStyle/>
          <a:p>
            <a:fld id="{48F63A3B-78C7-47BE-AE5E-E10140E04643}" type="slidenum">
              <a:rPr lang="en-US" b="0" smtClean="0"/>
              <a:pPr/>
              <a:t>58</a:t>
            </a:fld>
            <a:endParaRPr lang="en-US" b="0" dirty="0"/>
          </a:p>
        </p:txBody>
      </p:sp>
    </p:spTree>
    <p:extLst>
      <p:ext uri="{BB962C8B-B14F-4D97-AF65-F5344CB8AC3E}">
        <p14:creationId xmlns:p14="http://schemas.microsoft.com/office/powerpoint/2010/main" val="25035417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114CA-3B1A-42F7-9FA5-86EF3D9A6A4B}"/>
              </a:ext>
            </a:extLst>
          </p:cNvPr>
          <p:cNvSpPr>
            <a:spLocks noGrp="1"/>
          </p:cNvSpPr>
          <p:nvPr>
            <p:ph type="title"/>
          </p:nvPr>
        </p:nvSpPr>
        <p:spPr/>
        <p:txBody>
          <a:bodyPr/>
          <a:lstStyle/>
          <a:p>
            <a:pPr algn="l"/>
            <a:r>
              <a:rPr lang="en-US" altLang="en-US" sz="4000" dirty="0"/>
              <a:t>Provider Recommendations </a:t>
            </a:r>
            <a:r>
              <a:rPr lang="en-US" altLang="en-US" sz="2800" dirty="0">
                <a:effectLst/>
              </a:rPr>
              <a:t>(</a:t>
            </a:r>
            <a:r>
              <a:rPr lang="en-US" altLang="en-US" sz="2800" dirty="0" err="1">
                <a:effectLst/>
              </a:rPr>
              <a:t>cont</a:t>
            </a:r>
            <a:r>
              <a:rPr lang="en-US" altLang="en-US" sz="2800" dirty="0">
                <a:effectLst/>
              </a:rPr>
              <a:t>)</a:t>
            </a:r>
            <a:endParaRPr lang="en-US" sz="2800" dirty="0">
              <a:effectLst/>
            </a:endParaRPr>
          </a:p>
        </p:txBody>
      </p:sp>
      <p:sp>
        <p:nvSpPr>
          <p:cNvPr id="3" name="Content Placeholder 2">
            <a:extLst>
              <a:ext uri="{FF2B5EF4-FFF2-40B4-BE49-F238E27FC236}">
                <a16:creationId xmlns:a16="http://schemas.microsoft.com/office/drawing/2014/main" id="{54D71474-9720-476F-B14C-86608D94C536}"/>
              </a:ext>
            </a:extLst>
          </p:cNvPr>
          <p:cNvSpPr>
            <a:spLocks noGrp="1"/>
          </p:cNvSpPr>
          <p:nvPr>
            <p:ph idx="1"/>
          </p:nvPr>
        </p:nvSpPr>
        <p:spPr/>
        <p:txBody>
          <a:bodyPr>
            <a:noAutofit/>
          </a:bodyPr>
          <a:lstStyle/>
          <a:p>
            <a:pPr>
              <a:spcAft>
                <a:spcPts val="1200"/>
              </a:spcAft>
            </a:pPr>
            <a:r>
              <a:rPr lang="en-US" altLang="en-US" dirty="0"/>
              <a:t>Consider the best language skills/resource to reach and engage the Latinx person.</a:t>
            </a:r>
          </a:p>
          <a:p>
            <a:pPr>
              <a:spcAft>
                <a:spcPts val="1200"/>
              </a:spcAft>
            </a:pPr>
            <a:r>
              <a:rPr lang="en-US" altLang="en-US" dirty="0"/>
              <a:t>Incorporate appropriate cultural elements.</a:t>
            </a:r>
          </a:p>
          <a:p>
            <a:pPr>
              <a:spcAft>
                <a:spcPts val="1200"/>
              </a:spcAft>
            </a:pPr>
            <a:r>
              <a:rPr lang="en-US" altLang="en-US" dirty="0"/>
              <a:t>Ensure your materials are reading-level appropriate for the specific community you serve.</a:t>
            </a:r>
          </a:p>
          <a:p>
            <a:pPr>
              <a:spcAft>
                <a:spcPts val="1200"/>
              </a:spcAft>
            </a:pPr>
            <a:r>
              <a:rPr lang="en-US" altLang="en-US" dirty="0"/>
              <a:t>Track your results, adjust your strategies, and improve your communication and engagement.</a:t>
            </a:r>
          </a:p>
        </p:txBody>
      </p:sp>
      <p:sp>
        <p:nvSpPr>
          <p:cNvPr id="4" name="Slide Number Placeholder 3">
            <a:extLst>
              <a:ext uri="{FF2B5EF4-FFF2-40B4-BE49-F238E27FC236}">
                <a16:creationId xmlns:a16="http://schemas.microsoft.com/office/drawing/2014/main" id="{D13852DE-730D-481A-AB9C-CE1C7A42AC79}"/>
              </a:ext>
            </a:extLst>
          </p:cNvPr>
          <p:cNvSpPr>
            <a:spLocks noGrp="1"/>
          </p:cNvSpPr>
          <p:nvPr>
            <p:ph type="sldNum" sz="quarter" idx="13"/>
          </p:nvPr>
        </p:nvSpPr>
        <p:spPr>
          <a:xfrm>
            <a:off x="9448800" y="0"/>
            <a:ext cx="2743200" cy="365125"/>
          </a:xfrm>
        </p:spPr>
        <p:txBody>
          <a:bodyPr/>
          <a:lstStyle/>
          <a:p>
            <a:fld id="{48F63A3B-78C7-47BE-AE5E-E10140E04643}" type="slidenum">
              <a:rPr lang="en-US" b="0" smtClean="0"/>
              <a:pPr/>
              <a:t>59</a:t>
            </a:fld>
            <a:endParaRPr lang="en-US" b="0" dirty="0"/>
          </a:p>
        </p:txBody>
      </p:sp>
    </p:spTree>
    <p:extLst>
      <p:ext uri="{BB962C8B-B14F-4D97-AF65-F5344CB8AC3E}">
        <p14:creationId xmlns:p14="http://schemas.microsoft.com/office/powerpoint/2010/main" val="2371071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y silhouette of the top of an umbrella " title="Gray umbrella"/>
          <p:cNvPicPr>
            <a:picLocks noChangeAspect="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26650" t="25125" r="25539" b="54445"/>
          <a:stretch/>
        </p:blipFill>
        <p:spPr>
          <a:xfrm>
            <a:off x="957669" y="139586"/>
            <a:ext cx="10380045" cy="3629151"/>
          </a:xfrm>
          <a:prstGeom prst="rect">
            <a:avLst/>
          </a:prstGeom>
          <a:noFill/>
        </p:spPr>
      </p:pic>
      <p:pic>
        <p:nvPicPr>
          <p:cNvPr id="12" name="Picture Placeholder 9" descr="Logo for the Technology Transfer Centers. Contains in large gray letters TTC, and in smaller letters the words Technology Transfer Centers Funded by Substance Abuse and Mental Health Services Administration. A bar divided into blue, orange, and green sections is below the words. " title="TTC Logo">
            <a:extLst>
              <a:ext uri="{FF2B5EF4-FFF2-40B4-BE49-F238E27FC236}">
                <a16:creationId xmlns:a16="http://schemas.microsoft.com/office/drawing/2014/main" id="{264B07C6-FE5D-F641-A275-8AE1EDAF15FC}"/>
              </a:ext>
            </a:extLst>
          </p:cNvPr>
          <p:cNvPicPr>
            <a:picLocks/>
          </p:cNvPicPr>
          <p:nvPr/>
        </p:nvPicPr>
        <p:blipFill rotWithShape="1">
          <a:blip r:embed="rId5" cstate="print">
            <a:extLst>
              <a:ext uri="{28A0092B-C50C-407E-A947-70E740481C1C}">
                <a14:useLocalDpi xmlns:a14="http://schemas.microsoft.com/office/drawing/2010/main" val="0"/>
              </a:ext>
            </a:extLst>
          </a:blip>
          <a:srcRect l="-1242" t="72587" r="-751" b="-2409"/>
          <a:stretch/>
        </p:blipFill>
        <p:spPr>
          <a:xfrm>
            <a:off x="1752926" y="5146884"/>
            <a:ext cx="8583789" cy="200904"/>
          </a:xfrm>
          <a:prstGeom prst="rect">
            <a:avLst/>
          </a:prstGeom>
        </p:spPr>
      </p:pic>
      <p:pic>
        <p:nvPicPr>
          <p:cNvPr id="3" name="Picture 2" descr="Logo with 3 blue silhouettes of people and light blue and white lines fading across the silhouettes and the letters ATTC to the right of it. " title="ATTC Logo">
            <a:extLst>
              <a:ext uri="{FF2B5EF4-FFF2-40B4-BE49-F238E27FC236}">
                <a16:creationId xmlns:a16="http://schemas.microsoft.com/office/drawing/2014/main" id="{169F8CAF-188C-734C-BBFE-192C99DD0915}"/>
              </a:ext>
            </a:extLst>
          </p:cNvPr>
          <p:cNvPicPr>
            <a:picLocks noChangeAspect="1"/>
          </p:cNvPicPr>
          <p:nvPr/>
        </p:nvPicPr>
        <p:blipFill rotWithShape="1">
          <a:blip r:embed="rId6">
            <a:extLst>
              <a:ext uri="{28A0092B-C50C-407E-A947-70E740481C1C}">
                <a14:useLocalDpi xmlns:a14="http://schemas.microsoft.com/office/drawing/2010/main" val="0"/>
              </a:ext>
            </a:extLst>
          </a:blip>
          <a:srcRect r="61079"/>
          <a:stretch/>
        </p:blipFill>
        <p:spPr>
          <a:xfrm>
            <a:off x="1752926" y="3998181"/>
            <a:ext cx="2593906" cy="963277"/>
          </a:xfrm>
          <a:prstGeom prst="rect">
            <a:avLst/>
          </a:prstGeom>
        </p:spPr>
      </p:pic>
      <p:pic>
        <p:nvPicPr>
          <p:cNvPr id="4" name="Picture 3" descr="Logo with three orange silhouettes of people in a grey cricle and the letters MHTTC in grey to the right of it. " title="MHTTC Logo">
            <a:extLst>
              <a:ext uri="{FF2B5EF4-FFF2-40B4-BE49-F238E27FC236}">
                <a16:creationId xmlns:a16="http://schemas.microsoft.com/office/drawing/2014/main" id="{07A5B5B2-C79D-4948-8277-C771CA9434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5307" y="3998181"/>
            <a:ext cx="2567243" cy="945303"/>
          </a:xfrm>
          <a:prstGeom prst="rect">
            <a:avLst/>
          </a:prstGeom>
        </p:spPr>
      </p:pic>
      <p:pic>
        <p:nvPicPr>
          <p:cNvPr id="6" name="Picture 5" descr="PTTC logo with green grahic on left side that appear to be a bird's eye view of people around a circle. It is followed by the words PTTC in gray, Prevention Technology Transfer Center Network in green, and Funded by Substance Abuse and Mental Health Services Administration in gray. " title="PTTC Logo">
            <a:extLst>
              <a:ext uri="{FF2B5EF4-FFF2-40B4-BE49-F238E27FC236}">
                <a16:creationId xmlns:a16="http://schemas.microsoft.com/office/drawing/2014/main" id="{2AE7D299-3EE3-1941-BB45-3378EB1779C2}"/>
              </a:ext>
            </a:extLst>
          </p:cNvPr>
          <p:cNvPicPr>
            <a:picLocks noChangeAspect="1"/>
          </p:cNvPicPr>
          <p:nvPr/>
        </p:nvPicPr>
        <p:blipFill rotWithShape="1">
          <a:blip r:embed="rId8">
            <a:extLst>
              <a:ext uri="{28A0092B-C50C-407E-A947-70E740481C1C}">
                <a14:useLocalDpi xmlns:a14="http://schemas.microsoft.com/office/drawing/2010/main" val="0"/>
              </a:ext>
            </a:extLst>
          </a:blip>
          <a:srcRect r="61740"/>
          <a:stretch/>
        </p:blipFill>
        <p:spPr>
          <a:xfrm>
            <a:off x="7611026" y="3972137"/>
            <a:ext cx="2500540" cy="977599"/>
          </a:xfrm>
          <a:prstGeom prst="rect">
            <a:avLst/>
          </a:prstGeom>
        </p:spPr>
      </p:pic>
      <p:pic>
        <p:nvPicPr>
          <p:cNvPr id="9" name="Picture 8">
            <a:extLst>
              <a:ext uri="{FF2B5EF4-FFF2-40B4-BE49-F238E27FC236}">
                <a16:creationId xmlns:a16="http://schemas.microsoft.com/office/drawing/2014/main" id="{84FD20BD-F44E-9B4A-BE8C-58521ADD89D7}"/>
              </a:ext>
            </a:extLst>
          </p:cNvPr>
          <p:cNvPicPr>
            <a:picLocks noChangeAspect="1"/>
          </p:cNvPicPr>
          <p:nvPr/>
        </p:nvPicPr>
        <p:blipFill rotWithShape="1">
          <a:blip r:embed="rId9">
            <a:extLst>
              <a:ext uri="{28A0092B-C50C-407E-A947-70E740481C1C}">
                <a14:useLocalDpi xmlns:a14="http://schemas.microsoft.com/office/drawing/2010/main" val="0"/>
              </a:ext>
            </a:extLst>
          </a:blip>
          <a:srcRect r="78048" b="-10246"/>
          <a:stretch/>
        </p:blipFill>
        <p:spPr>
          <a:xfrm>
            <a:off x="3743033" y="2310062"/>
            <a:ext cx="2301789" cy="770672"/>
          </a:xfrm>
          <a:prstGeom prst="rect">
            <a:avLst/>
          </a:prstGeom>
        </p:spPr>
      </p:pic>
    </p:spTree>
    <p:extLst>
      <p:ext uri="{BB962C8B-B14F-4D97-AF65-F5344CB8AC3E}">
        <p14:creationId xmlns:p14="http://schemas.microsoft.com/office/powerpoint/2010/main" val="34421413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Substance Use Treatment and Recovery</a:t>
            </a:r>
          </a:p>
        </p:txBody>
      </p:sp>
      <p:sp>
        <p:nvSpPr>
          <p:cNvPr id="3" name="Content Placeholder 2"/>
          <p:cNvSpPr>
            <a:spLocks noGrp="1"/>
          </p:cNvSpPr>
          <p:nvPr>
            <p:ph idx="1"/>
          </p:nvPr>
        </p:nvSpPr>
        <p:spPr/>
        <p:txBody>
          <a:bodyPr>
            <a:normAutofit/>
          </a:bodyPr>
          <a:lstStyle/>
          <a:p>
            <a:pPr marL="0" indent="0">
              <a:buNone/>
            </a:pPr>
            <a:endParaRPr lang="en-US" sz="3600" dirty="0"/>
          </a:p>
          <a:p>
            <a:pPr marL="0" indent="0" algn="ctr">
              <a:buNone/>
            </a:pPr>
            <a:r>
              <a:rPr lang="en-US" sz="3600" i="1" dirty="0"/>
              <a:t>“Let’s not fit the Latinx client into the treatment program, facilitate a recovery program that is tailored and suited to the Latinx client.”</a:t>
            </a:r>
          </a:p>
        </p:txBody>
      </p:sp>
      <p:sp>
        <p:nvSpPr>
          <p:cNvPr id="4" name="Slide Number Placeholder 3"/>
          <p:cNvSpPr>
            <a:spLocks noGrp="1"/>
          </p:cNvSpPr>
          <p:nvPr>
            <p:ph type="sldNum" sz="quarter" idx="13"/>
          </p:nvPr>
        </p:nvSpPr>
        <p:spPr/>
        <p:txBody>
          <a:bodyPr/>
          <a:lstStyle/>
          <a:p>
            <a:fld id="{48F63A3B-78C7-47BE-AE5E-E10140E04643}" type="slidenum">
              <a:rPr lang="en-US" smtClean="0"/>
              <a:pPr/>
              <a:t>60</a:t>
            </a:fld>
            <a:endParaRPr lang="en-US" dirty="0"/>
          </a:p>
        </p:txBody>
      </p:sp>
    </p:spTree>
    <p:extLst>
      <p:ext uri="{BB962C8B-B14F-4D97-AF65-F5344CB8AC3E}">
        <p14:creationId xmlns:p14="http://schemas.microsoft.com/office/powerpoint/2010/main" val="23646753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088"/>
            <a:ext cx="12192000" cy="940424"/>
          </a:xfrm>
        </p:spPr>
        <p:txBody>
          <a:bodyPr>
            <a:noAutofit/>
          </a:bodyPr>
          <a:lstStyle/>
          <a:p>
            <a:pPr algn="ctr"/>
            <a:r>
              <a:rPr lang="en-US" sz="3800" dirty="0"/>
              <a:t>Culturally and Linguistically Appropriate Services (CLAS) in Health and Health Care</a:t>
            </a:r>
          </a:p>
        </p:txBody>
      </p:sp>
      <p:sp>
        <p:nvSpPr>
          <p:cNvPr id="3" name="Content Placeholder 2"/>
          <p:cNvSpPr>
            <a:spLocks noGrp="1"/>
          </p:cNvSpPr>
          <p:nvPr>
            <p:ph idx="1"/>
          </p:nvPr>
        </p:nvSpPr>
        <p:spPr>
          <a:xfrm>
            <a:off x="537754" y="1520456"/>
            <a:ext cx="11116492" cy="3992070"/>
          </a:xfrm>
        </p:spPr>
        <p:txBody>
          <a:bodyPr>
            <a:normAutofit/>
          </a:bodyPr>
          <a:lstStyle/>
          <a:p>
            <a:pPr marL="0" indent="0">
              <a:lnSpc>
                <a:spcPct val="100000"/>
              </a:lnSpc>
              <a:spcBef>
                <a:spcPts val="600"/>
              </a:spcBef>
              <a:spcAft>
                <a:spcPts val="600"/>
              </a:spcAft>
              <a:buNone/>
            </a:pPr>
            <a:r>
              <a:rPr lang="en-US" dirty="0"/>
              <a:t>“The CLAS standards are intended to advance health equity, improve quality and help eliminate health care disparities by providing a blueprint for </a:t>
            </a:r>
            <a:r>
              <a:rPr lang="en-US" b="1" i="1" dirty="0">
                <a:solidFill>
                  <a:srgbClr val="00467F"/>
                </a:solidFill>
              </a:rPr>
              <a:t>individuals</a:t>
            </a:r>
            <a:r>
              <a:rPr lang="en-US" dirty="0"/>
              <a:t> and health and health care </a:t>
            </a:r>
            <a:r>
              <a:rPr lang="en-US" b="1" i="1" dirty="0">
                <a:solidFill>
                  <a:srgbClr val="00467F"/>
                </a:solidFill>
              </a:rPr>
              <a:t>organizations</a:t>
            </a:r>
            <a:r>
              <a:rPr lang="en-US" dirty="0"/>
              <a:t> to implement culturally and linguistically appropriate services.”</a:t>
            </a:r>
          </a:p>
        </p:txBody>
      </p:sp>
      <p:sp>
        <p:nvSpPr>
          <p:cNvPr id="4" name="Rectangle 3"/>
          <p:cNvSpPr/>
          <p:nvPr/>
        </p:nvSpPr>
        <p:spPr>
          <a:xfrm>
            <a:off x="4589176" y="6193692"/>
            <a:ext cx="7475650" cy="523220"/>
          </a:xfrm>
          <a:prstGeom prst="rect">
            <a:avLst/>
          </a:prstGeom>
        </p:spPr>
        <p:txBody>
          <a:bodyPr wrap="square">
            <a:spAutoFit/>
          </a:bodyPr>
          <a:lstStyle/>
          <a:p>
            <a:r>
              <a:rPr lang="en-US" sz="1400" dirty="0">
                <a:solidFill>
                  <a:srgbClr val="94A545"/>
                </a:solidFill>
              </a:rPr>
              <a:t>OMH Home, Blog: National Partnership for Action, What Do the New CLAS Standards Mean for Behavioral Health? </a:t>
            </a:r>
            <a:r>
              <a:rPr lang="en-US" sz="1400" dirty="0">
                <a:solidFill>
                  <a:srgbClr val="94A545"/>
                </a:solidFill>
                <a:hlinkClick r:id="rId3">
                  <a:extLst>
                    <a:ext uri="{A12FA001-AC4F-418D-AE19-62706E023703}">
                      <ahyp:hlinkClr xmlns:ahyp="http://schemas.microsoft.com/office/drawing/2018/hyperlinkcolor" val="tx"/>
                    </a:ext>
                  </a:extLst>
                </a:hlinkClick>
              </a:rPr>
              <a:t>https://minorityhealth.hhs.gov/npa/blog/BlogPost.aspx?BlogID=2808</a:t>
            </a:r>
            <a:endParaRPr lang="en-US" sz="1400" dirty="0">
              <a:solidFill>
                <a:srgbClr val="94A545"/>
              </a:solidFill>
            </a:endParaRPr>
          </a:p>
        </p:txBody>
      </p:sp>
      <p:sp>
        <p:nvSpPr>
          <p:cNvPr id="6" name="Slide Number Placeholder 3">
            <a:extLst>
              <a:ext uri="{FF2B5EF4-FFF2-40B4-BE49-F238E27FC236}">
                <a16:creationId xmlns:a16="http://schemas.microsoft.com/office/drawing/2014/main" id="{D13852DE-730D-481A-AB9C-CE1C7A42AC79}"/>
              </a:ext>
            </a:extLst>
          </p:cNvPr>
          <p:cNvSpPr txBox="1">
            <a:spLocks/>
          </p:cNvSpPr>
          <p:nvPr/>
        </p:nvSpPr>
        <p:spPr>
          <a:xfrm>
            <a:off x="9448800" y="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600" b="1" kern="1200">
                <a:solidFill>
                  <a:schemeClr val="accent5">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dirty="0">
                <a:solidFill>
                  <a:srgbClr val="657208"/>
                </a:solidFill>
              </a:rPr>
              <a:t>59</a:t>
            </a:r>
          </a:p>
        </p:txBody>
      </p:sp>
    </p:spTree>
    <p:extLst>
      <p:ext uri="{BB962C8B-B14F-4D97-AF65-F5344CB8AC3E}">
        <p14:creationId xmlns:p14="http://schemas.microsoft.com/office/powerpoint/2010/main" val="36839346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D8A98EB-F540-489F-8DF2-0FB111B9FE78}"/>
              </a:ext>
            </a:extLst>
          </p:cNvPr>
          <p:cNvSpPr txBox="1">
            <a:spLocks/>
          </p:cNvSpPr>
          <p:nvPr/>
        </p:nvSpPr>
        <p:spPr>
          <a:xfrm>
            <a:off x="789272" y="1025999"/>
            <a:ext cx="3737114" cy="3474722"/>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sz="3800" i="1" dirty="0">
                <a:solidFill>
                  <a:srgbClr val="657208"/>
                </a:solidFill>
                <a:latin typeface="+mj-lt"/>
                <a:ea typeface="+mj-ea"/>
                <a:cs typeface="+mj-cs"/>
              </a:rPr>
              <a:t>Celebrating traditional festival of San Juan, in New York City, 1962</a:t>
            </a:r>
            <a:endParaRPr lang="en-US" sz="3800" dirty="0">
              <a:solidFill>
                <a:srgbClr val="657208"/>
              </a:solidFill>
              <a:latin typeface="+mj-lt"/>
              <a:ea typeface="+mj-ea"/>
              <a:cs typeface="+mj-cs"/>
            </a:endParaRPr>
          </a:p>
        </p:txBody>
      </p:sp>
      <p:pic>
        <p:nvPicPr>
          <p:cNvPr id="3" name="Picture 2" descr="Immigrants celebrating traditional festival of San Juan, in New York City, 1962.">
            <a:extLst>
              <a:ext uri="{FF2B5EF4-FFF2-40B4-BE49-F238E27FC236}">
                <a16:creationId xmlns:a16="http://schemas.microsoft.com/office/drawing/2014/main" id="{B2ED48C3-1D0E-448C-81DD-982DB7C7819D}"/>
              </a:ext>
            </a:extLst>
          </p:cNvPr>
          <p:cNvPicPr>
            <a:picLocks noChangeAspect="1" noChangeArrowheads="1"/>
          </p:cNvPicPr>
          <p:nvPr/>
        </p:nvPicPr>
        <p:blipFill rotWithShape="1">
          <a:blip r:embed="rId3">
            <a:duotone>
              <a:prstClr val="black"/>
              <a:prstClr val="white"/>
            </a:duotone>
            <a:extLst>
              <a:ext uri="{28A0092B-C50C-407E-A947-70E740481C1C}">
                <a14:useLocalDpi xmlns:a14="http://schemas.microsoft.com/office/drawing/2010/main" val="0"/>
              </a:ext>
            </a:extLst>
          </a:blip>
          <a:srcRect t="9418" r="-2" b="18161"/>
          <a:stretch/>
        </p:blipFill>
        <p:spPr bwMode="auto">
          <a:xfrm>
            <a:off x="5326408" y="10"/>
            <a:ext cx="6865592" cy="6857990"/>
          </a:xfrm>
          <a:custGeom>
            <a:avLst/>
            <a:gdLst/>
            <a:ahLst/>
            <a:cxnLst/>
            <a:rect l="l" t="t" r="r" b="b"/>
            <a:pathLst>
              <a:path w="6865592" h="6858000">
                <a:moveTo>
                  <a:pt x="3068432" y="0"/>
                </a:moveTo>
                <a:lnTo>
                  <a:pt x="6865592" y="0"/>
                </a:lnTo>
                <a:lnTo>
                  <a:pt x="6865592" y="6858000"/>
                </a:lnTo>
                <a:lnTo>
                  <a:pt x="3068431" y="6858000"/>
                </a:lnTo>
                <a:lnTo>
                  <a:pt x="3064426" y="6854853"/>
                </a:lnTo>
                <a:cubicBezTo>
                  <a:pt x="2077725" y="6040555"/>
                  <a:pt x="1448804" y="4808224"/>
                  <a:pt x="1448804" y="3429000"/>
                </a:cubicBezTo>
                <a:cubicBezTo>
                  <a:pt x="1448804" y="2049777"/>
                  <a:pt x="2077725" y="817446"/>
                  <a:pt x="3064426" y="3148"/>
                </a:cubicBezTo>
                <a:close/>
                <a:moveTo>
                  <a:pt x="1056707" y="0"/>
                </a:moveTo>
                <a:lnTo>
                  <a:pt x="2472663" y="0"/>
                </a:lnTo>
                <a:lnTo>
                  <a:pt x="2400426" y="75768"/>
                </a:lnTo>
                <a:cubicBezTo>
                  <a:pt x="1595468" y="961418"/>
                  <a:pt x="1104860" y="2137915"/>
                  <a:pt x="1104860" y="3429000"/>
                </a:cubicBezTo>
                <a:cubicBezTo>
                  <a:pt x="1104860" y="4720086"/>
                  <a:pt x="1595468" y="5896583"/>
                  <a:pt x="2400426" y="6782233"/>
                </a:cubicBezTo>
                <a:lnTo>
                  <a:pt x="2472663" y="6858000"/>
                </a:lnTo>
                <a:lnTo>
                  <a:pt x="1056707" y="6858000"/>
                </a:lnTo>
                <a:lnTo>
                  <a:pt x="1040415" y="6835090"/>
                </a:lnTo>
                <a:cubicBezTo>
                  <a:pt x="383550" y="5862802"/>
                  <a:pt x="0" y="4690693"/>
                  <a:pt x="0" y="3429000"/>
                </a:cubicBezTo>
                <a:cubicBezTo>
                  <a:pt x="0" y="2167308"/>
                  <a:pt x="383550" y="995199"/>
                  <a:pt x="1040415" y="22911"/>
                </a:cubicBezTo>
                <a:close/>
              </a:path>
            </a:pathLst>
          </a:custGeom>
          <a:noFill/>
          <a:extLst>
            <a:ext uri="{909E8E84-426E-40DD-AFC4-6F175D3DCCD1}">
              <a14:hiddenFill xmlns:a14="http://schemas.microsoft.com/office/drawing/2010/main">
                <a:solidFill>
                  <a:srgbClr val="FFFFFF"/>
                </a:solidFill>
              </a14:hiddenFill>
            </a:ext>
          </a:extLst>
        </p:spPr>
      </p:pic>
      <p:sp>
        <p:nvSpPr>
          <p:cNvPr id="11" name="Freeform: Shape 10">
            <a:extLst>
              <a:ext uri="{FF2B5EF4-FFF2-40B4-BE49-F238E27FC236}">
                <a16:creationId xmlns:a16="http://schemas.microsoft.com/office/drawing/2014/main" id="{ABB34BBC-69D7-4906-8E5B-64C9EE038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26408"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278440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a:xfrm>
            <a:off x="9045005" y="5786540"/>
            <a:ext cx="2743200" cy="365125"/>
          </a:xfrm>
        </p:spPr>
        <p:txBody>
          <a:bodyPr/>
          <a:lstStyle/>
          <a:p>
            <a:fld id="{48F63A3B-78C7-47BE-AE5E-E10140E04643}" type="slidenum">
              <a:rPr lang="en-US" b="1" smtClean="0"/>
              <a:pPr/>
              <a:t>63</a:t>
            </a:fld>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977" y="318977"/>
            <a:ext cx="11578856" cy="6198781"/>
          </a:xfrm>
          <a:prstGeom prst="rect">
            <a:avLst/>
          </a:prstGeom>
        </p:spPr>
      </p:pic>
      <p:sp>
        <p:nvSpPr>
          <p:cNvPr id="2" name="Rectangle 1"/>
          <p:cNvSpPr/>
          <p:nvPr/>
        </p:nvSpPr>
        <p:spPr>
          <a:xfrm>
            <a:off x="707064" y="5371041"/>
            <a:ext cx="10770780" cy="830997"/>
          </a:xfrm>
          <a:prstGeom prst="rect">
            <a:avLst/>
          </a:prstGeom>
          <a:solidFill>
            <a:schemeClr val="bg1"/>
          </a:solidFill>
        </p:spPr>
        <p:txBody>
          <a:bodyPr wrap="square">
            <a:spAutoFit/>
          </a:bodyPr>
          <a:lstStyle/>
          <a:p>
            <a:pPr>
              <a:lnSpc>
                <a:spcPct val="100000"/>
              </a:lnSpc>
              <a:spcBef>
                <a:spcPts val="600"/>
              </a:spcBef>
              <a:spcAft>
                <a:spcPts val="1200"/>
              </a:spcAft>
            </a:pPr>
            <a:r>
              <a:rPr lang="en-US" sz="2400" dirty="0" err="1"/>
              <a:t>ATTCnetwork</a:t>
            </a:r>
            <a:r>
              <a:rPr lang="en-US" sz="2400" dirty="0"/>
              <a:t>, Building Health Equity and Inclusion, Free Resources </a:t>
            </a:r>
            <a:r>
              <a:rPr lang="en-US" sz="2400" dirty="0">
                <a:hlinkClick r:id="rId4"/>
              </a:rPr>
              <a:t>https://attcnetwork.org/centers/global-attc/clas-resources</a:t>
            </a:r>
            <a:endParaRPr lang="en-US" sz="2400" dirty="0"/>
          </a:p>
        </p:txBody>
      </p:sp>
    </p:spTree>
    <p:extLst>
      <p:ext uri="{BB962C8B-B14F-4D97-AF65-F5344CB8AC3E}">
        <p14:creationId xmlns:p14="http://schemas.microsoft.com/office/powerpoint/2010/main" val="22166568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2216" y="368135"/>
            <a:ext cx="7541623" cy="767680"/>
          </a:xfrm>
        </p:spPr>
        <p:txBody>
          <a:bodyPr>
            <a:noAutofit/>
          </a:bodyPr>
          <a:lstStyle/>
          <a:p>
            <a:pPr algn="l"/>
            <a:r>
              <a:rPr lang="en-US" dirty="0"/>
              <a:t>Certificate of Completion </a:t>
            </a:r>
          </a:p>
        </p:txBody>
      </p:sp>
      <p:sp>
        <p:nvSpPr>
          <p:cNvPr id="6" name="Content Placeholder 2"/>
          <p:cNvSpPr>
            <a:spLocks noGrp="1"/>
          </p:cNvSpPr>
          <p:nvPr>
            <p:ph idx="1"/>
          </p:nvPr>
        </p:nvSpPr>
        <p:spPr>
          <a:xfrm>
            <a:off x="322216" y="1396314"/>
            <a:ext cx="6960327" cy="4617624"/>
          </a:xfrm>
        </p:spPr>
        <p:txBody>
          <a:bodyPr>
            <a:noAutofit/>
          </a:bodyPr>
          <a:lstStyle/>
          <a:p>
            <a:pPr marL="225425" indent="-225425">
              <a:lnSpc>
                <a:spcPct val="100000"/>
              </a:lnSpc>
              <a:spcBef>
                <a:spcPts val="1200"/>
              </a:spcBef>
              <a:spcAft>
                <a:spcPts val="600"/>
              </a:spcAft>
              <a:buClr>
                <a:schemeClr val="tx1">
                  <a:lumMod val="50000"/>
                  <a:lumOff val="50000"/>
                </a:schemeClr>
              </a:buClr>
            </a:pPr>
            <a:r>
              <a:rPr lang="en-US" sz="3000" dirty="0"/>
              <a:t>Before signing off, please complete the online evaluation prior to logging off.</a:t>
            </a:r>
          </a:p>
          <a:p>
            <a:pPr marL="225425" indent="-225425">
              <a:lnSpc>
                <a:spcPct val="100000"/>
              </a:lnSpc>
              <a:spcBef>
                <a:spcPts val="1200"/>
              </a:spcBef>
              <a:spcAft>
                <a:spcPts val="600"/>
              </a:spcAft>
              <a:buClr>
                <a:schemeClr val="tx1">
                  <a:lumMod val="50000"/>
                  <a:lumOff val="50000"/>
                </a:schemeClr>
              </a:buClr>
            </a:pPr>
            <a:r>
              <a:rPr lang="en-US" sz="3000" dirty="0"/>
              <a:t>Certificates will be sent out within a week or so along with a copy of the slides. </a:t>
            </a:r>
          </a:p>
          <a:p>
            <a:pPr marL="225425" indent="-225425">
              <a:lnSpc>
                <a:spcPct val="100000"/>
              </a:lnSpc>
              <a:spcBef>
                <a:spcPts val="1200"/>
              </a:spcBef>
              <a:spcAft>
                <a:spcPts val="600"/>
              </a:spcAft>
              <a:buClr>
                <a:schemeClr val="tx1">
                  <a:lumMod val="50000"/>
                  <a:lumOff val="50000"/>
                </a:schemeClr>
              </a:buClr>
            </a:pPr>
            <a:r>
              <a:rPr lang="en-US" sz="3000" dirty="0"/>
              <a:t>This webinar is approved for 2 hours of CASAC, CPP, CPS credentialing. </a:t>
            </a:r>
          </a:p>
        </p:txBody>
      </p:sp>
      <p:sp>
        <p:nvSpPr>
          <p:cNvPr id="2" name="Slide Number Placeholder 1"/>
          <p:cNvSpPr>
            <a:spLocks noGrp="1"/>
          </p:cNvSpPr>
          <p:nvPr>
            <p:ph type="sldNum" sz="quarter" idx="13"/>
          </p:nvPr>
        </p:nvSpPr>
        <p:spPr>
          <a:xfrm>
            <a:off x="10232140" y="861970"/>
            <a:ext cx="435413" cy="273844"/>
          </a:xfrm>
        </p:spPr>
        <p:txBody>
          <a:bodyPr/>
          <a:lstStyle/>
          <a:p>
            <a:fld id="{48F63A3B-78C7-47BE-AE5E-E10140E04643}" type="slidenum">
              <a:rPr lang="en-US" smtClean="0">
                <a:solidFill>
                  <a:srgbClr val="919195"/>
                </a:solidFill>
              </a:rPr>
              <a:pPr/>
              <a:t>64</a:t>
            </a:fld>
            <a:endParaRPr lang="en-US" dirty="0">
              <a:solidFill>
                <a:srgbClr val="919195"/>
              </a:solidFill>
            </a:endParaRPr>
          </a:p>
        </p:txBody>
      </p:sp>
      <p:pic>
        <p:nvPicPr>
          <p:cNvPr id="8" name="Picture 7">
            <a:extLst>
              <a:ext uri="{FF2B5EF4-FFF2-40B4-BE49-F238E27FC236}">
                <a16:creationId xmlns:a16="http://schemas.microsoft.com/office/drawing/2014/main" id="{F48BDFA9-A2CF-4CB5-AD80-F87D7D4834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612" r="19315" b="-1"/>
          <a:stretch/>
        </p:blipFill>
        <p:spPr>
          <a:xfrm>
            <a:off x="7282543" y="10"/>
            <a:ext cx="4909457"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9307283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a:solidFill>
                  <a:srgbClr val="657208"/>
                </a:solidFill>
                <a:effectLst>
                  <a:outerShdw blurRad="38100" dist="38100" dir="2700000" algn="tl">
                    <a:srgbClr val="000000">
                      <a:alpha val="43137"/>
                    </a:srgbClr>
                  </a:outerShdw>
                </a:effectLst>
              </a:rPr>
              <a:t>Contact and Survey</a:t>
            </a:r>
          </a:p>
        </p:txBody>
      </p:sp>
      <p:sp>
        <p:nvSpPr>
          <p:cNvPr id="4" name="Slide Number Placeholder 3"/>
          <p:cNvSpPr>
            <a:spLocks noGrp="1"/>
          </p:cNvSpPr>
          <p:nvPr>
            <p:ph type="sldNum" sz="quarter" idx="13"/>
          </p:nvPr>
        </p:nvSpPr>
        <p:spPr/>
        <p:txBody>
          <a:bodyPr/>
          <a:lstStyle/>
          <a:p>
            <a:fld id="{48F63A3B-78C7-47BE-AE5E-E10140E04643}" type="slidenum">
              <a:rPr lang="en-US" b="0" smtClean="0"/>
              <a:pPr/>
              <a:t>65</a:t>
            </a:fld>
            <a:endParaRPr lang="en-US" b="0" dirty="0"/>
          </a:p>
        </p:txBody>
      </p:sp>
      <p:sp>
        <p:nvSpPr>
          <p:cNvPr id="5" name="Rectangle 4"/>
          <p:cNvSpPr/>
          <p:nvPr/>
        </p:nvSpPr>
        <p:spPr>
          <a:xfrm>
            <a:off x="341193" y="1466437"/>
            <a:ext cx="5220335" cy="1446550"/>
          </a:xfrm>
          <a:prstGeom prst="rect">
            <a:avLst/>
          </a:prstGeom>
        </p:spPr>
        <p:txBody>
          <a:bodyPr wrap="square">
            <a:spAutoFit/>
          </a:bodyPr>
          <a:lstStyle/>
          <a:p>
            <a:pPr algn="ctr">
              <a:defRPr/>
            </a:pPr>
            <a:r>
              <a:rPr lang="en-US" altLang="en-US" sz="2200" b="1" dirty="0">
                <a:solidFill>
                  <a:srgbClr val="657208"/>
                </a:solidFill>
              </a:rPr>
              <a:t>Diana Padilla</a:t>
            </a:r>
          </a:p>
          <a:p>
            <a:pPr algn="ctr">
              <a:defRPr/>
            </a:pPr>
            <a:r>
              <a:rPr lang="en-US" altLang="en-US" sz="2200" dirty="0">
                <a:solidFill>
                  <a:srgbClr val="657208"/>
                </a:solidFill>
              </a:rPr>
              <a:t>Research Project Manager</a:t>
            </a:r>
          </a:p>
          <a:p>
            <a:pPr algn="ctr">
              <a:defRPr/>
            </a:pPr>
            <a:r>
              <a:rPr lang="en-US" altLang="en-US" sz="2200" dirty="0">
                <a:solidFill>
                  <a:srgbClr val="657208"/>
                </a:solidFill>
              </a:rPr>
              <a:t>Equity &amp; Inclusion Technical Assistance</a:t>
            </a:r>
          </a:p>
          <a:p>
            <a:pPr algn="ctr">
              <a:defRPr/>
            </a:pPr>
            <a:r>
              <a:rPr lang="en-US" sz="2200" dirty="0">
                <a:solidFill>
                  <a:srgbClr val="657208"/>
                </a:solidFill>
                <a:hlinkClick r:id="rId3">
                  <a:extLst>
                    <a:ext uri="{A12FA001-AC4F-418D-AE19-62706E023703}">
                      <ahyp:hlinkClr xmlns:ahyp="http://schemas.microsoft.com/office/drawing/2018/hyperlinkcolor" val="tx"/>
                    </a:ext>
                  </a:extLst>
                </a:hlinkClick>
              </a:rPr>
              <a:t>Diana.Padilla@nyspi.columbia.edu</a:t>
            </a:r>
            <a:endParaRPr lang="en-US" sz="2200" dirty="0">
              <a:solidFill>
                <a:srgbClr val="657208"/>
              </a:solidFill>
            </a:endParaRPr>
          </a:p>
        </p:txBody>
      </p:sp>
      <p:sp>
        <p:nvSpPr>
          <p:cNvPr id="6" name="Rectangle 5"/>
          <p:cNvSpPr/>
          <p:nvPr/>
        </p:nvSpPr>
        <p:spPr>
          <a:xfrm>
            <a:off x="6084893" y="1475328"/>
            <a:ext cx="5670988" cy="1446550"/>
          </a:xfrm>
          <a:prstGeom prst="rect">
            <a:avLst/>
          </a:prstGeom>
        </p:spPr>
        <p:txBody>
          <a:bodyPr wrap="square">
            <a:spAutoFit/>
          </a:bodyPr>
          <a:lstStyle/>
          <a:p>
            <a:pPr algn="ctr">
              <a:defRPr/>
            </a:pPr>
            <a:r>
              <a:rPr lang="en-US" altLang="en-US" sz="2200" b="1" dirty="0">
                <a:solidFill>
                  <a:srgbClr val="657208"/>
                </a:solidFill>
              </a:rPr>
              <a:t>Clyde Frederick</a:t>
            </a:r>
          </a:p>
          <a:p>
            <a:pPr algn="ctr">
              <a:defRPr/>
            </a:pPr>
            <a:r>
              <a:rPr lang="en-US" altLang="en-US" sz="2200" dirty="0">
                <a:solidFill>
                  <a:srgbClr val="657208"/>
                </a:solidFill>
              </a:rPr>
              <a:t>Technologist</a:t>
            </a:r>
          </a:p>
          <a:p>
            <a:pPr algn="ctr">
              <a:defRPr/>
            </a:pPr>
            <a:r>
              <a:rPr lang="en-US" altLang="en-US" sz="2200" dirty="0" err="1">
                <a:solidFill>
                  <a:srgbClr val="657208"/>
                </a:solidFill>
              </a:rPr>
              <a:t>NeC</a:t>
            </a:r>
            <a:r>
              <a:rPr lang="en-US" altLang="en-US" sz="2200" dirty="0">
                <a:solidFill>
                  <a:srgbClr val="657208"/>
                </a:solidFill>
              </a:rPr>
              <a:t>-ATTC Program Support</a:t>
            </a:r>
          </a:p>
          <a:p>
            <a:pPr algn="ctr">
              <a:defRPr/>
            </a:pPr>
            <a:r>
              <a:rPr lang="en-US" sz="2200" dirty="0">
                <a:solidFill>
                  <a:srgbClr val="657208"/>
                </a:solidFill>
                <a:hlinkClick r:id="rId4">
                  <a:extLst>
                    <a:ext uri="{A12FA001-AC4F-418D-AE19-62706E023703}">
                      <ahyp:hlinkClr xmlns:ahyp="http://schemas.microsoft.com/office/drawing/2018/hyperlinkcolor" val="tx"/>
                    </a:ext>
                  </a:extLst>
                </a:hlinkClick>
              </a:rPr>
              <a:t>Clyde.Frederick@nyspi.columbia.edu</a:t>
            </a:r>
            <a:endParaRPr lang="en-US" sz="2200" dirty="0">
              <a:solidFill>
                <a:srgbClr val="657208"/>
              </a:solidFill>
            </a:endParaRPr>
          </a:p>
        </p:txBody>
      </p:sp>
      <p:sp>
        <p:nvSpPr>
          <p:cNvPr id="7" name="Rectangle 6"/>
          <p:cNvSpPr/>
          <p:nvPr/>
        </p:nvSpPr>
        <p:spPr>
          <a:xfrm>
            <a:off x="251462" y="3136442"/>
            <a:ext cx="11521440" cy="923330"/>
          </a:xfrm>
          <a:prstGeom prst="rect">
            <a:avLst/>
          </a:prstGeom>
        </p:spPr>
        <p:txBody>
          <a:bodyPr wrap="square">
            <a:spAutoFit/>
          </a:bodyPr>
          <a:lstStyle/>
          <a:p>
            <a:pPr algn="ctr">
              <a:defRPr/>
            </a:pPr>
            <a:r>
              <a:rPr lang="en-US" dirty="0">
                <a:solidFill>
                  <a:srgbClr val="657208"/>
                </a:solidFill>
              </a:rPr>
              <a:t>Division on Substance Use Disorders / New York State Psychiatric Institute</a:t>
            </a:r>
          </a:p>
          <a:p>
            <a:pPr algn="ctr" fontAlgn="base"/>
            <a:r>
              <a:rPr lang="en-US" dirty="0">
                <a:solidFill>
                  <a:srgbClr val="657208"/>
                </a:solidFill>
              </a:rPr>
              <a:t>Department of Psychiatry / Columbia University Medical Center</a:t>
            </a:r>
          </a:p>
          <a:p>
            <a:pPr algn="ctr">
              <a:defRPr/>
            </a:pPr>
            <a:r>
              <a:rPr lang="en-US" b="1" dirty="0">
                <a:solidFill>
                  <a:srgbClr val="657208"/>
                </a:solidFill>
              </a:rPr>
              <a:t>ATTCnetwork.org/</a:t>
            </a:r>
            <a:r>
              <a:rPr lang="en-US" b="1" dirty="0" err="1">
                <a:solidFill>
                  <a:srgbClr val="657208"/>
                </a:solidFill>
              </a:rPr>
              <a:t>northeastcaribbean</a:t>
            </a:r>
            <a:r>
              <a:rPr lang="en-US" dirty="0">
                <a:solidFill>
                  <a:srgbClr val="657208"/>
                </a:solidFill>
              </a:rPr>
              <a:t> </a:t>
            </a:r>
            <a:r>
              <a:rPr lang="en-US" altLang="en-US" dirty="0">
                <a:solidFill>
                  <a:srgbClr val="657208"/>
                </a:solidFill>
              </a:rPr>
              <a:t> </a:t>
            </a:r>
          </a:p>
        </p:txBody>
      </p:sp>
      <p:sp>
        <p:nvSpPr>
          <p:cNvPr id="8" name="TextBox 7"/>
          <p:cNvSpPr txBox="1"/>
          <p:nvPr/>
        </p:nvSpPr>
        <p:spPr>
          <a:xfrm>
            <a:off x="231518" y="4318000"/>
            <a:ext cx="8811756" cy="2215991"/>
          </a:xfrm>
          <a:prstGeom prst="rect">
            <a:avLst/>
          </a:prstGeom>
          <a:noFill/>
        </p:spPr>
        <p:txBody>
          <a:bodyPr wrap="square" numCol="1" rtlCol="0">
            <a:spAutoFit/>
          </a:bodyPr>
          <a:lstStyle/>
          <a:p>
            <a:pPr>
              <a:defRPr/>
            </a:pPr>
            <a:r>
              <a:rPr lang="en-US" i="1" dirty="0">
                <a:solidFill>
                  <a:srgbClr val="657208"/>
                </a:solidFill>
              </a:rPr>
              <a:t>If you are sharing a computer with others, please type your names in the chat box. </a:t>
            </a:r>
          </a:p>
          <a:p>
            <a:pPr>
              <a:spcBef>
                <a:spcPts val="1800"/>
              </a:spcBef>
              <a:defRPr/>
            </a:pPr>
            <a:r>
              <a:rPr lang="en-US" dirty="0">
                <a:solidFill>
                  <a:srgbClr val="657208"/>
                </a:solidFill>
                <a:ea typeface="ＭＳ Ｐゴシック" pitchFamily="-111" charset="-128"/>
                <a:cs typeface="Arial"/>
              </a:rPr>
              <a:t>Please fill out your evaluation forms – it will only take a couple of minutes! Just scan the code with the camera on your smart phone, click on the link in the chat box, or type the link into your browser: </a:t>
            </a:r>
            <a:r>
              <a:rPr lang="en-US" sz="1800" b="0" i="0" u="sng" dirty="0">
                <a:solidFill>
                  <a:srgbClr val="0066CC"/>
                </a:solidFill>
                <a:effectLst/>
                <a:latin typeface="Arial" panose="020B0604020202020204" pitchFamily="34" charset="0"/>
                <a:hlinkClick r:id="rId5"/>
              </a:rPr>
              <a:t>https://ttc-gpra.org/P?s=798320</a:t>
            </a:r>
            <a:endParaRPr lang="en-US" b="0" i="0" u="sng" dirty="0">
              <a:solidFill>
                <a:srgbClr val="657208"/>
              </a:solidFill>
              <a:effectLst/>
            </a:endParaRPr>
          </a:p>
          <a:p>
            <a:pPr>
              <a:spcBef>
                <a:spcPts val="1800"/>
              </a:spcBef>
              <a:defRPr/>
            </a:pPr>
            <a:r>
              <a:rPr lang="en-US" i="1" dirty="0">
                <a:solidFill>
                  <a:srgbClr val="657208"/>
                </a:solidFill>
                <a:ea typeface="ＭＳ Ｐゴシック" pitchFamily="-111" charset="-128"/>
                <a:cs typeface="Arial"/>
              </a:rPr>
              <a:t>Don’t worry if you can’t – an email with the link will be sent to you tomorrow, along with a copy of the slides.</a:t>
            </a:r>
          </a:p>
        </p:txBody>
      </p:sp>
      <p:pic>
        <p:nvPicPr>
          <p:cNvPr id="9"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2439" b="25572"/>
          <a:stretch/>
        </p:blipFill>
        <p:spPr bwMode="auto">
          <a:xfrm>
            <a:off x="9251304" y="5613577"/>
            <a:ext cx="2709178" cy="1005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218242" y="4173790"/>
            <a:ext cx="1161117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AutoShape 2" descr="Post-Event QR Co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92543436-80E1-4952-ACE7-3DE668369A21}"/>
              </a:ext>
            </a:extLst>
          </p:cNvPr>
          <p:cNvPicPr>
            <a:picLocks noChangeAspect="1"/>
          </p:cNvPicPr>
          <p:nvPr/>
        </p:nvPicPr>
        <p:blipFill>
          <a:blip r:embed="rId7"/>
          <a:stretch>
            <a:fillRect/>
          </a:stretch>
        </p:blipFill>
        <p:spPr>
          <a:xfrm>
            <a:off x="9997797" y="4273977"/>
            <a:ext cx="1403764" cy="1394879"/>
          </a:xfrm>
          <a:prstGeom prst="rect">
            <a:avLst/>
          </a:prstGeom>
        </p:spPr>
      </p:pic>
    </p:spTree>
    <p:extLst>
      <p:ext uri="{BB962C8B-B14F-4D97-AF65-F5344CB8AC3E}">
        <p14:creationId xmlns:p14="http://schemas.microsoft.com/office/powerpoint/2010/main" val="1823855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596" y="284779"/>
            <a:ext cx="11510634" cy="940424"/>
          </a:xfrm>
        </p:spPr>
        <p:txBody>
          <a:bodyPr>
            <a:normAutofit/>
          </a:bodyPr>
          <a:lstStyle/>
          <a:p>
            <a:pPr algn="l"/>
            <a:r>
              <a:rPr lang="en-US" sz="4000" dirty="0"/>
              <a:t>Each TTC Network Includes 13 Centers</a:t>
            </a:r>
          </a:p>
        </p:txBody>
      </p:sp>
      <p:sp>
        <p:nvSpPr>
          <p:cNvPr id="3" name="Content Placeholder 2"/>
          <p:cNvSpPr>
            <a:spLocks noGrp="1"/>
          </p:cNvSpPr>
          <p:nvPr>
            <p:ph idx="1"/>
          </p:nvPr>
        </p:nvSpPr>
        <p:spPr>
          <a:xfrm>
            <a:off x="430905" y="1567166"/>
            <a:ext cx="8075141" cy="4142258"/>
          </a:xfrm>
        </p:spPr>
        <p:txBody>
          <a:bodyPr>
            <a:normAutofit/>
          </a:bodyPr>
          <a:lstStyle/>
          <a:p>
            <a:pPr>
              <a:lnSpc>
                <a:spcPct val="110000"/>
              </a:lnSpc>
              <a:spcBef>
                <a:spcPts val="600"/>
              </a:spcBef>
              <a:spcAft>
                <a:spcPts val="1200"/>
              </a:spcAft>
              <a:buClr>
                <a:srgbClr val="626D2D"/>
              </a:buClr>
            </a:pPr>
            <a:r>
              <a:rPr lang="en-US" sz="3000" dirty="0">
                <a:latin typeface="Arial" panose="020B0604020202020204" pitchFamily="34" charset="0"/>
                <a:cs typeface="Arial" panose="020B0604020202020204" pitchFamily="34" charset="0"/>
              </a:rPr>
              <a:t>Network Coordinating Office</a:t>
            </a:r>
          </a:p>
          <a:p>
            <a:pPr>
              <a:lnSpc>
                <a:spcPct val="110000"/>
              </a:lnSpc>
              <a:spcBef>
                <a:spcPts val="600"/>
              </a:spcBef>
              <a:spcAft>
                <a:spcPts val="1200"/>
              </a:spcAft>
              <a:buClr>
                <a:srgbClr val="626D2D"/>
              </a:buClr>
            </a:pPr>
            <a:r>
              <a:rPr lang="en-US" sz="3000" dirty="0">
                <a:latin typeface="Arial" panose="020B0604020202020204" pitchFamily="34" charset="0"/>
                <a:cs typeface="Arial" panose="020B0604020202020204" pitchFamily="34" charset="0"/>
              </a:rPr>
              <a:t>National American Indian and Alaska Native Center</a:t>
            </a:r>
          </a:p>
          <a:p>
            <a:pPr>
              <a:lnSpc>
                <a:spcPct val="110000"/>
              </a:lnSpc>
              <a:spcBef>
                <a:spcPts val="600"/>
              </a:spcBef>
              <a:spcAft>
                <a:spcPts val="1200"/>
              </a:spcAft>
              <a:buClr>
                <a:srgbClr val="626D2D"/>
              </a:buClr>
            </a:pPr>
            <a:r>
              <a:rPr lang="en-US" sz="3000" dirty="0">
                <a:latin typeface="Arial" panose="020B0604020202020204" pitchFamily="34" charset="0"/>
                <a:cs typeface="Arial" panose="020B0604020202020204" pitchFamily="34" charset="0"/>
              </a:rPr>
              <a:t>National Hispanic and Latino Center</a:t>
            </a:r>
          </a:p>
          <a:p>
            <a:pPr>
              <a:lnSpc>
                <a:spcPct val="110000"/>
              </a:lnSpc>
              <a:spcBef>
                <a:spcPts val="600"/>
              </a:spcBef>
              <a:spcAft>
                <a:spcPts val="1200"/>
              </a:spcAft>
              <a:buClr>
                <a:srgbClr val="626D2D"/>
              </a:buClr>
            </a:pPr>
            <a:r>
              <a:rPr lang="en-US" sz="3000" dirty="0">
                <a:latin typeface="Arial" panose="020B0604020202020204" pitchFamily="34" charset="0"/>
                <a:cs typeface="Arial" panose="020B0604020202020204" pitchFamily="34" charset="0"/>
              </a:rPr>
              <a:t>10 Regional Centers (aligned with HHS regions)</a:t>
            </a:r>
          </a:p>
        </p:txBody>
      </p:sp>
      <p:grpSp>
        <p:nvGrpSpPr>
          <p:cNvPr id="4" name="Group 3"/>
          <p:cNvGrpSpPr/>
          <p:nvPr/>
        </p:nvGrpSpPr>
        <p:grpSpPr>
          <a:xfrm>
            <a:off x="8506046" y="1567166"/>
            <a:ext cx="3051544" cy="3504553"/>
            <a:chOff x="7435617" y="2269301"/>
            <a:chExt cx="2567243" cy="3136977"/>
          </a:xfrm>
        </p:grpSpPr>
        <p:pic>
          <p:nvPicPr>
            <p:cNvPr id="18" name="Picture 17" descr="Logo with 3 blue silhouettes of people and light blue and white lines fading across the silhouettes and the letters ATTC in blue to the right of it. " title="ATTC Logo ">
              <a:extLst>
                <a:ext uri="{FF2B5EF4-FFF2-40B4-BE49-F238E27FC236}">
                  <a16:creationId xmlns:a16="http://schemas.microsoft.com/office/drawing/2014/main" id="{6608EF2B-B009-7646-A49C-CBF9A34A604D}"/>
                </a:ext>
              </a:extLst>
            </p:cNvPr>
            <p:cNvPicPr>
              <a:picLocks noChangeAspect="1"/>
            </p:cNvPicPr>
            <p:nvPr/>
          </p:nvPicPr>
          <p:blipFill rotWithShape="1">
            <a:blip r:embed="rId4">
              <a:extLst>
                <a:ext uri="{28A0092B-C50C-407E-A947-70E740481C1C}">
                  <a14:useLocalDpi xmlns:a14="http://schemas.microsoft.com/office/drawing/2010/main" val="0"/>
                </a:ext>
              </a:extLst>
            </a:blip>
            <a:srcRect r="61079"/>
            <a:stretch/>
          </p:blipFill>
          <p:spPr>
            <a:xfrm>
              <a:off x="7435617" y="2269301"/>
              <a:ext cx="2340766" cy="939703"/>
            </a:xfrm>
            <a:prstGeom prst="rect">
              <a:avLst/>
            </a:prstGeom>
          </p:spPr>
        </p:pic>
        <p:pic>
          <p:nvPicPr>
            <p:cNvPr id="19" name="Picture 18" descr="Logo with three orange silhouettes of people in a grey cricle and the letters MHTTC in grey to the right of it. " title="MHTTC Logo">
              <a:extLst>
                <a:ext uri="{FF2B5EF4-FFF2-40B4-BE49-F238E27FC236}">
                  <a16:creationId xmlns:a16="http://schemas.microsoft.com/office/drawing/2014/main" id="{E5254CBF-9441-9840-8114-0AFFB02F05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5617" y="3346190"/>
              <a:ext cx="2567243" cy="945303"/>
            </a:xfrm>
            <a:prstGeom prst="rect">
              <a:avLst/>
            </a:prstGeom>
          </p:spPr>
        </p:pic>
        <p:pic>
          <p:nvPicPr>
            <p:cNvPr id="20" name="Picture 19" descr="PTTC logo with green grahic on left side that appear to be a bird's eye view of people around a circle. It is followed by the words PTTC in gray, Prevention Technology Transfer Center Network in green, and Funded by Substance Abuse and Mental Health Services Administration in gray. " title="PTTC Logo">
              <a:extLst>
                <a:ext uri="{FF2B5EF4-FFF2-40B4-BE49-F238E27FC236}">
                  <a16:creationId xmlns:a16="http://schemas.microsoft.com/office/drawing/2014/main" id="{FEDEB2D5-A346-E34E-92E2-C1067F954839}"/>
                </a:ext>
              </a:extLst>
            </p:cNvPr>
            <p:cNvPicPr>
              <a:picLocks noChangeAspect="1"/>
            </p:cNvPicPr>
            <p:nvPr/>
          </p:nvPicPr>
          <p:blipFill rotWithShape="1">
            <a:blip r:embed="rId6">
              <a:extLst>
                <a:ext uri="{28A0092B-C50C-407E-A947-70E740481C1C}">
                  <a14:useLocalDpi xmlns:a14="http://schemas.microsoft.com/office/drawing/2010/main" val="0"/>
                </a:ext>
              </a:extLst>
            </a:blip>
            <a:srcRect r="61740"/>
            <a:stretch/>
          </p:blipFill>
          <p:spPr>
            <a:xfrm>
              <a:off x="7435617" y="4428679"/>
              <a:ext cx="2500540" cy="977599"/>
            </a:xfrm>
            <a:prstGeom prst="rect">
              <a:avLst/>
            </a:prstGeom>
          </p:spPr>
        </p:pic>
      </p:grpSp>
      <p:sp>
        <p:nvSpPr>
          <p:cNvPr id="9" name="Slide Number Placeholder 11">
            <a:extLst>
              <a:ext uri="{FF2B5EF4-FFF2-40B4-BE49-F238E27FC236}">
                <a16:creationId xmlns:a16="http://schemas.microsoft.com/office/drawing/2014/main" id="{EE374208-6B5D-354B-BAE0-22277DDDE9CA}"/>
              </a:ext>
            </a:extLst>
          </p:cNvPr>
          <p:cNvSpPr txBox="1">
            <a:spLocks/>
          </p:cNvSpPr>
          <p:nvPr/>
        </p:nvSpPr>
        <p:spPr>
          <a:xfrm>
            <a:off x="9448800" y="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accent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solidFill>
                  <a:srgbClr val="697608"/>
                </a:solidFill>
              </a:rPr>
              <a:pPr/>
              <a:t>7</a:t>
            </a:fld>
            <a:endParaRPr lang="en-US" dirty="0">
              <a:solidFill>
                <a:srgbClr val="697608"/>
              </a:solidFill>
            </a:endParaRPr>
          </a:p>
        </p:txBody>
      </p:sp>
    </p:spTree>
    <p:custDataLst>
      <p:tags r:id="rId1"/>
    </p:custDataLst>
    <p:extLst>
      <p:ext uri="{BB962C8B-B14F-4D97-AF65-F5344CB8AC3E}">
        <p14:creationId xmlns:p14="http://schemas.microsoft.com/office/powerpoint/2010/main" val="524942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9DE0D8F-FE48-4344-AD63-3219104376A3}"/>
              </a:ext>
            </a:extLst>
          </p:cNvPr>
          <p:cNvSpPr>
            <a:spLocks noGrp="1"/>
          </p:cNvSpPr>
          <p:nvPr>
            <p:ph type="title"/>
          </p:nvPr>
        </p:nvSpPr>
        <p:spPr>
          <a:xfrm>
            <a:off x="-9099" y="15990"/>
            <a:ext cx="2656049" cy="6842009"/>
          </a:xfrm>
          <a:solidFill>
            <a:srgbClr val="697608"/>
          </a:solidFill>
          <a:ln>
            <a:solidFill>
              <a:srgbClr val="697608"/>
            </a:solidFill>
          </a:ln>
        </p:spPr>
        <p:txBody>
          <a:bodyPr vert="vert270"/>
          <a:lstStyle/>
          <a:p>
            <a:pPr algn="ctr">
              <a:lnSpc>
                <a:spcPct val="300000"/>
              </a:lnSpc>
            </a:pPr>
            <a:r>
              <a:rPr lang="en-US" sz="4800" dirty="0">
                <a:solidFill>
                  <a:schemeClr val="bg1"/>
                </a:solidFill>
              </a:rPr>
              <a:t>HHS Regions</a:t>
            </a:r>
          </a:p>
        </p:txBody>
      </p:sp>
      <p:sp>
        <p:nvSpPr>
          <p:cNvPr id="3" name="Subtitle">
            <a:extLst>
              <a:ext uri="{FF2B5EF4-FFF2-40B4-BE49-F238E27FC236}">
                <a16:creationId xmlns:a16="http://schemas.microsoft.com/office/drawing/2014/main" id="{D097DD5A-6551-406B-9E71-F3F3E9599834}"/>
              </a:ext>
            </a:extLst>
          </p:cNvPr>
          <p:cNvSpPr>
            <a:spLocks noGrp="1"/>
          </p:cNvSpPr>
          <p:nvPr>
            <p:ph idx="1"/>
          </p:nvPr>
        </p:nvSpPr>
        <p:spPr>
          <a:xfrm>
            <a:off x="4522820" y="398857"/>
            <a:ext cx="7373723" cy="592731"/>
          </a:xfrm>
        </p:spPr>
        <p:txBody>
          <a:bodyPr>
            <a:normAutofit lnSpcReduction="10000"/>
          </a:bodyPr>
          <a:lstStyle/>
          <a:p>
            <a:pPr marL="0" indent="0" algn="r">
              <a:buNone/>
            </a:pPr>
            <a:r>
              <a:rPr lang="en-US" sz="4000" dirty="0">
                <a:solidFill>
                  <a:srgbClr val="697608"/>
                </a:solidFill>
                <a:effectLst>
                  <a:outerShdw blurRad="38100" dist="38100" dir="2700000" algn="tl">
                    <a:srgbClr val="000000">
                      <a:alpha val="43137"/>
                    </a:srgbClr>
                  </a:outerShdw>
                </a:effectLst>
                <a:latin typeface="+mj-lt"/>
                <a:ea typeface="+mj-ea"/>
                <a:cs typeface="+mj-cs"/>
              </a:rPr>
              <a:t>10 Regional Centers</a:t>
            </a:r>
          </a:p>
        </p:txBody>
      </p:sp>
      <p:grpSp>
        <p:nvGrpSpPr>
          <p:cNvPr id="27" name="Region 1" descr="Region 1: New Englandincludes Maine, Vermont, New Hampshire, Massachusetts, Connecticut, amd Rhode Island.">
            <a:extLst>
              <a:ext uri="{FF2B5EF4-FFF2-40B4-BE49-F238E27FC236}">
                <a16:creationId xmlns:a16="http://schemas.microsoft.com/office/drawing/2014/main" id="{DA7C8E45-BDB2-4B82-8428-1DB2192F6EB1}"/>
              </a:ext>
            </a:extLst>
          </p:cNvPr>
          <p:cNvGrpSpPr/>
          <p:nvPr/>
        </p:nvGrpSpPr>
        <p:grpSpPr>
          <a:xfrm>
            <a:off x="10599160" y="1176817"/>
            <a:ext cx="914400" cy="1908418"/>
            <a:chOff x="10627735" y="1224442"/>
            <a:chExt cx="914400" cy="1908418"/>
          </a:xfrm>
        </p:grpSpPr>
        <p:sp>
          <p:nvSpPr>
            <p:cNvPr id="73" name="RHODE ISLAND">
              <a:extLst>
                <a:ext uri="{C183D7F6-B498-43B3-948B-1728B52AA6E4}">
                  <adec:decorative xmlns:adec="http://schemas.microsoft.com/office/drawing/2017/decorative" val="1"/>
                </a:ext>
              </a:extLst>
            </p:cNvPr>
            <p:cNvSpPr>
              <a:spLocks/>
            </p:cNvSpPr>
            <p:nvPr/>
          </p:nvSpPr>
          <p:spPr bwMode="auto">
            <a:xfrm>
              <a:off x="10941238" y="2872718"/>
              <a:ext cx="121399" cy="141410"/>
            </a:xfrm>
            <a:custGeom>
              <a:avLst/>
              <a:gdLst>
                <a:gd name="T0" fmla="*/ 24 w 91"/>
                <a:gd name="T1" fmla="*/ 106 h 106"/>
                <a:gd name="T2" fmla="*/ 0 w 91"/>
                <a:gd name="T3" fmla="*/ 13 h 106"/>
                <a:gd name="T4" fmla="*/ 41 w 91"/>
                <a:gd name="T5" fmla="*/ 0 h 106"/>
                <a:gd name="T6" fmla="*/ 54 w 91"/>
                <a:gd name="T7" fmla="*/ 13 h 106"/>
                <a:gd name="T8" fmla="*/ 75 w 91"/>
                <a:gd name="T9" fmla="*/ 39 h 106"/>
                <a:gd name="T10" fmla="*/ 91 w 91"/>
                <a:gd name="T11" fmla="*/ 67 h 106"/>
                <a:gd name="T12" fmla="*/ 72 w 91"/>
                <a:gd name="T13" fmla="*/ 77 h 106"/>
                <a:gd name="T14" fmla="*/ 64 w 91"/>
                <a:gd name="T15" fmla="*/ 77 h 106"/>
                <a:gd name="T16" fmla="*/ 58 w 91"/>
                <a:gd name="T17" fmla="*/ 88 h 106"/>
                <a:gd name="T18" fmla="*/ 43 w 91"/>
                <a:gd name="T19" fmla="*/ 100 h 106"/>
                <a:gd name="T20" fmla="*/ 24 w 91"/>
                <a:gd name="T2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106">
                  <a:moveTo>
                    <a:pt x="24" y="106"/>
                  </a:moveTo>
                  <a:lnTo>
                    <a:pt x="0" y="13"/>
                  </a:lnTo>
                  <a:lnTo>
                    <a:pt x="41" y="0"/>
                  </a:lnTo>
                  <a:lnTo>
                    <a:pt x="54" y="13"/>
                  </a:lnTo>
                  <a:lnTo>
                    <a:pt x="75" y="39"/>
                  </a:lnTo>
                  <a:lnTo>
                    <a:pt x="91" y="67"/>
                  </a:lnTo>
                  <a:lnTo>
                    <a:pt x="72" y="77"/>
                  </a:lnTo>
                  <a:lnTo>
                    <a:pt x="64" y="77"/>
                  </a:lnTo>
                  <a:lnTo>
                    <a:pt x="58" y="88"/>
                  </a:lnTo>
                  <a:lnTo>
                    <a:pt x="43" y="100"/>
                  </a:lnTo>
                  <a:lnTo>
                    <a:pt x="24" y="106"/>
                  </a:lnTo>
                  <a:close/>
                </a:path>
              </a:pathLst>
            </a:custGeom>
            <a:solidFill>
              <a:schemeClr val="bg1">
                <a:lumMod val="85000"/>
              </a:schemeClr>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ln w="38100">
                  <a:solidFill>
                    <a:prstClr val="black"/>
                  </a:solidFill>
                </a:ln>
                <a:solidFill>
                  <a:prstClr val="black"/>
                </a:solidFill>
                <a:latin typeface="Calibri"/>
              </a:endParaRPr>
            </a:p>
          </p:txBody>
        </p:sp>
        <p:sp>
          <p:nvSpPr>
            <p:cNvPr id="84" name="CONNECTICUT">
              <a:extLst>
                <a:ext uri="{C183D7F6-B498-43B3-948B-1728B52AA6E4}">
                  <adec:decorative xmlns:adec="http://schemas.microsoft.com/office/drawing/2017/decorative" val="1"/>
                </a:ext>
              </a:extLst>
            </p:cNvPr>
            <p:cNvSpPr>
              <a:spLocks/>
            </p:cNvSpPr>
            <p:nvPr/>
          </p:nvSpPr>
          <p:spPr bwMode="auto">
            <a:xfrm>
              <a:off x="10727789" y="2890061"/>
              <a:ext cx="245467" cy="242799"/>
            </a:xfrm>
            <a:custGeom>
              <a:avLst/>
              <a:gdLst>
                <a:gd name="T0" fmla="*/ 184 w 184"/>
                <a:gd name="T1" fmla="*/ 92 h 182"/>
                <a:gd name="T2" fmla="*/ 162 w 184"/>
                <a:gd name="T3" fmla="*/ 0 h 182"/>
                <a:gd name="T4" fmla="*/ 132 w 184"/>
                <a:gd name="T5" fmla="*/ 6 h 182"/>
                <a:gd name="T6" fmla="*/ 0 w 184"/>
                <a:gd name="T7" fmla="*/ 36 h 182"/>
                <a:gd name="T8" fmla="*/ 6 w 184"/>
                <a:gd name="T9" fmla="*/ 54 h 182"/>
                <a:gd name="T10" fmla="*/ 15 w 184"/>
                <a:gd name="T11" fmla="*/ 101 h 182"/>
                <a:gd name="T12" fmla="*/ 15 w 184"/>
                <a:gd name="T13" fmla="*/ 156 h 182"/>
                <a:gd name="T14" fmla="*/ 7 w 184"/>
                <a:gd name="T15" fmla="*/ 170 h 182"/>
                <a:gd name="T16" fmla="*/ 20 w 184"/>
                <a:gd name="T17" fmla="*/ 182 h 182"/>
                <a:gd name="T18" fmla="*/ 46 w 184"/>
                <a:gd name="T19" fmla="*/ 157 h 182"/>
                <a:gd name="T20" fmla="*/ 68 w 184"/>
                <a:gd name="T21" fmla="*/ 137 h 182"/>
                <a:gd name="T22" fmla="*/ 81 w 184"/>
                <a:gd name="T23" fmla="*/ 125 h 182"/>
                <a:gd name="T24" fmla="*/ 85 w 184"/>
                <a:gd name="T25" fmla="*/ 129 h 182"/>
                <a:gd name="T26" fmla="*/ 103 w 184"/>
                <a:gd name="T27" fmla="*/ 120 h 182"/>
                <a:gd name="T28" fmla="*/ 135 w 184"/>
                <a:gd name="T29" fmla="*/ 112 h 182"/>
                <a:gd name="T30" fmla="*/ 184 w 184"/>
                <a:gd name="T31" fmla="*/ 9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82">
                  <a:moveTo>
                    <a:pt x="184" y="92"/>
                  </a:moveTo>
                  <a:lnTo>
                    <a:pt x="162" y="0"/>
                  </a:lnTo>
                  <a:lnTo>
                    <a:pt x="132" y="6"/>
                  </a:lnTo>
                  <a:lnTo>
                    <a:pt x="0" y="36"/>
                  </a:lnTo>
                  <a:lnTo>
                    <a:pt x="6" y="54"/>
                  </a:lnTo>
                  <a:lnTo>
                    <a:pt x="15" y="101"/>
                  </a:lnTo>
                  <a:lnTo>
                    <a:pt x="15" y="156"/>
                  </a:lnTo>
                  <a:lnTo>
                    <a:pt x="7" y="170"/>
                  </a:lnTo>
                  <a:lnTo>
                    <a:pt x="20" y="182"/>
                  </a:lnTo>
                  <a:lnTo>
                    <a:pt x="46" y="157"/>
                  </a:lnTo>
                  <a:lnTo>
                    <a:pt x="68" y="137"/>
                  </a:lnTo>
                  <a:lnTo>
                    <a:pt x="81" y="125"/>
                  </a:lnTo>
                  <a:lnTo>
                    <a:pt x="85" y="129"/>
                  </a:lnTo>
                  <a:lnTo>
                    <a:pt x="103" y="120"/>
                  </a:lnTo>
                  <a:lnTo>
                    <a:pt x="135" y="112"/>
                  </a:lnTo>
                  <a:lnTo>
                    <a:pt x="184" y="92"/>
                  </a:lnTo>
                  <a:close/>
                </a:path>
              </a:pathLst>
            </a:custGeom>
            <a:solidFill>
              <a:schemeClr val="bg1">
                <a:lumMod val="85000"/>
              </a:schemeClr>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ln w="38100">
                  <a:solidFill>
                    <a:prstClr val="black"/>
                  </a:solidFill>
                </a:ln>
                <a:solidFill>
                  <a:prstClr val="black"/>
                </a:solidFill>
                <a:latin typeface="Calibri"/>
              </a:endParaRPr>
            </a:p>
          </p:txBody>
        </p:sp>
        <p:sp>
          <p:nvSpPr>
            <p:cNvPr id="88" name="MASSACHUSETTS">
              <a:extLst>
                <a:ext uri="{C183D7F6-B498-43B3-948B-1728B52AA6E4}">
                  <adec:decorative xmlns:adec="http://schemas.microsoft.com/office/drawing/2017/decorative" val="1"/>
                </a:ext>
              </a:extLst>
            </p:cNvPr>
            <p:cNvSpPr>
              <a:spLocks noEditPoints="1"/>
            </p:cNvSpPr>
            <p:nvPr/>
          </p:nvSpPr>
          <p:spPr bwMode="auto">
            <a:xfrm>
              <a:off x="10721119" y="2708629"/>
              <a:ext cx="504274" cy="272148"/>
            </a:xfrm>
            <a:custGeom>
              <a:avLst/>
              <a:gdLst>
                <a:gd name="T0" fmla="*/ 348 w 378"/>
                <a:gd name="T1" fmla="*/ 194 h 204"/>
                <a:gd name="T2" fmla="*/ 362 w 378"/>
                <a:gd name="T3" fmla="*/ 189 h 204"/>
                <a:gd name="T4" fmla="*/ 365 w 378"/>
                <a:gd name="T5" fmla="*/ 178 h 204"/>
                <a:gd name="T6" fmla="*/ 372 w 378"/>
                <a:gd name="T7" fmla="*/ 179 h 204"/>
                <a:gd name="T8" fmla="*/ 378 w 378"/>
                <a:gd name="T9" fmla="*/ 194 h 204"/>
                <a:gd name="T10" fmla="*/ 370 w 378"/>
                <a:gd name="T11" fmla="*/ 197 h 204"/>
                <a:gd name="T12" fmla="*/ 347 w 378"/>
                <a:gd name="T13" fmla="*/ 197 h 204"/>
                <a:gd name="T14" fmla="*/ 348 w 378"/>
                <a:gd name="T15" fmla="*/ 194 h 204"/>
                <a:gd name="T16" fmla="*/ 290 w 378"/>
                <a:gd name="T17" fmla="*/ 198 h 204"/>
                <a:gd name="T18" fmla="*/ 304 w 378"/>
                <a:gd name="T19" fmla="*/ 183 h 204"/>
                <a:gd name="T20" fmla="*/ 315 w 378"/>
                <a:gd name="T21" fmla="*/ 183 h 204"/>
                <a:gd name="T22" fmla="*/ 326 w 378"/>
                <a:gd name="T23" fmla="*/ 192 h 204"/>
                <a:gd name="T24" fmla="*/ 311 w 378"/>
                <a:gd name="T25" fmla="*/ 198 h 204"/>
                <a:gd name="T26" fmla="*/ 298 w 378"/>
                <a:gd name="T27" fmla="*/ 204 h 204"/>
                <a:gd name="T28" fmla="*/ 290 w 378"/>
                <a:gd name="T29" fmla="*/ 198 h 204"/>
                <a:gd name="T30" fmla="*/ 73 w 378"/>
                <a:gd name="T31" fmla="*/ 61 h 204"/>
                <a:gd name="T32" fmla="*/ 183 w 378"/>
                <a:gd name="T33" fmla="*/ 33 h 204"/>
                <a:gd name="T34" fmla="*/ 197 w 378"/>
                <a:gd name="T35" fmla="*/ 28 h 204"/>
                <a:gd name="T36" fmla="*/ 209 w 378"/>
                <a:gd name="T37" fmla="*/ 11 h 204"/>
                <a:gd name="T38" fmla="*/ 233 w 378"/>
                <a:gd name="T39" fmla="*/ 0 h 204"/>
                <a:gd name="T40" fmla="*/ 251 w 378"/>
                <a:gd name="T41" fmla="*/ 28 h 204"/>
                <a:gd name="T42" fmla="*/ 236 w 378"/>
                <a:gd name="T43" fmla="*/ 61 h 204"/>
                <a:gd name="T44" fmla="*/ 234 w 378"/>
                <a:gd name="T45" fmla="*/ 69 h 204"/>
                <a:gd name="T46" fmla="*/ 245 w 378"/>
                <a:gd name="T47" fmla="*/ 86 h 204"/>
                <a:gd name="T48" fmla="*/ 253 w 378"/>
                <a:gd name="T49" fmla="*/ 81 h 204"/>
                <a:gd name="T50" fmla="*/ 264 w 378"/>
                <a:gd name="T51" fmla="*/ 81 h 204"/>
                <a:gd name="T52" fmla="*/ 278 w 378"/>
                <a:gd name="T53" fmla="*/ 97 h 204"/>
                <a:gd name="T54" fmla="*/ 303 w 378"/>
                <a:gd name="T55" fmla="*/ 134 h 204"/>
                <a:gd name="T56" fmla="*/ 325 w 378"/>
                <a:gd name="T57" fmla="*/ 137 h 204"/>
                <a:gd name="T58" fmla="*/ 339 w 378"/>
                <a:gd name="T59" fmla="*/ 131 h 204"/>
                <a:gd name="T60" fmla="*/ 350 w 378"/>
                <a:gd name="T61" fmla="*/ 120 h 204"/>
                <a:gd name="T62" fmla="*/ 345 w 378"/>
                <a:gd name="T63" fmla="*/ 103 h 204"/>
                <a:gd name="T64" fmla="*/ 331 w 378"/>
                <a:gd name="T65" fmla="*/ 92 h 204"/>
                <a:gd name="T66" fmla="*/ 323 w 378"/>
                <a:gd name="T67" fmla="*/ 98 h 204"/>
                <a:gd name="T68" fmla="*/ 317 w 378"/>
                <a:gd name="T69" fmla="*/ 89 h 204"/>
                <a:gd name="T70" fmla="*/ 320 w 378"/>
                <a:gd name="T71" fmla="*/ 86 h 204"/>
                <a:gd name="T72" fmla="*/ 333 w 378"/>
                <a:gd name="T73" fmla="*/ 86 h 204"/>
                <a:gd name="T74" fmla="*/ 343 w 378"/>
                <a:gd name="T75" fmla="*/ 90 h 204"/>
                <a:gd name="T76" fmla="*/ 356 w 378"/>
                <a:gd name="T77" fmla="*/ 106 h 204"/>
                <a:gd name="T78" fmla="*/ 362 w 378"/>
                <a:gd name="T79" fmla="*/ 123 h 204"/>
                <a:gd name="T80" fmla="*/ 364 w 378"/>
                <a:gd name="T81" fmla="*/ 139 h 204"/>
                <a:gd name="T82" fmla="*/ 337 w 378"/>
                <a:gd name="T83" fmla="*/ 148 h 204"/>
                <a:gd name="T84" fmla="*/ 314 w 378"/>
                <a:gd name="T85" fmla="*/ 161 h 204"/>
                <a:gd name="T86" fmla="*/ 289 w 378"/>
                <a:gd name="T87" fmla="*/ 189 h 204"/>
                <a:gd name="T88" fmla="*/ 276 w 378"/>
                <a:gd name="T89" fmla="*/ 198 h 204"/>
                <a:gd name="T90" fmla="*/ 276 w 378"/>
                <a:gd name="T91" fmla="*/ 192 h 204"/>
                <a:gd name="T92" fmla="*/ 292 w 378"/>
                <a:gd name="T93" fmla="*/ 183 h 204"/>
                <a:gd name="T94" fmla="*/ 295 w 378"/>
                <a:gd name="T95" fmla="*/ 172 h 204"/>
                <a:gd name="T96" fmla="*/ 290 w 378"/>
                <a:gd name="T97" fmla="*/ 151 h 204"/>
                <a:gd name="T98" fmla="*/ 272 w 378"/>
                <a:gd name="T99" fmla="*/ 161 h 204"/>
                <a:gd name="T100" fmla="*/ 267 w 378"/>
                <a:gd name="T101" fmla="*/ 170 h 204"/>
                <a:gd name="T102" fmla="*/ 270 w 378"/>
                <a:gd name="T103" fmla="*/ 184 h 204"/>
                <a:gd name="T104" fmla="*/ 258 w 378"/>
                <a:gd name="T105" fmla="*/ 190 h 204"/>
                <a:gd name="T106" fmla="*/ 240 w 378"/>
                <a:gd name="T107" fmla="*/ 162 h 204"/>
                <a:gd name="T108" fmla="*/ 219 w 378"/>
                <a:gd name="T109" fmla="*/ 136 h 204"/>
                <a:gd name="T110" fmla="*/ 206 w 378"/>
                <a:gd name="T111" fmla="*/ 123 h 204"/>
                <a:gd name="T112" fmla="*/ 165 w 378"/>
                <a:gd name="T113" fmla="*/ 136 h 204"/>
                <a:gd name="T114" fmla="*/ 133 w 378"/>
                <a:gd name="T115" fmla="*/ 142 h 204"/>
                <a:gd name="T116" fmla="*/ 5 w 378"/>
                <a:gd name="T117" fmla="*/ 170 h 204"/>
                <a:gd name="T118" fmla="*/ 0 w 378"/>
                <a:gd name="T119" fmla="*/ 140 h 204"/>
                <a:gd name="T120" fmla="*/ 3 w 378"/>
                <a:gd name="T121" fmla="*/ 75 h 204"/>
                <a:gd name="T122" fmla="*/ 31 w 378"/>
                <a:gd name="T123" fmla="*/ 69 h 204"/>
                <a:gd name="T124" fmla="*/ 73 w 378"/>
                <a:gd name="T125" fmla="*/ 6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8" h="204">
                  <a:moveTo>
                    <a:pt x="348" y="194"/>
                  </a:moveTo>
                  <a:lnTo>
                    <a:pt x="362" y="189"/>
                  </a:lnTo>
                  <a:lnTo>
                    <a:pt x="365" y="178"/>
                  </a:lnTo>
                  <a:lnTo>
                    <a:pt x="372" y="179"/>
                  </a:lnTo>
                  <a:lnTo>
                    <a:pt x="378" y="194"/>
                  </a:lnTo>
                  <a:lnTo>
                    <a:pt x="370" y="197"/>
                  </a:lnTo>
                  <a:lnTo>
                    <a:pt x="347" y="197"/>
                  </a:lnTo>
                  <a:lnTo>
                    <a:pt x="348" y="194"/>
                  </a:lnTo>
                  <a:close/>
                  <a:moveTo>
                    <a:pt x="290" y="198"/>
                  </a:moveTo>
                  <a:lnTo>
                    <a:pt x="304" y="183"/>
                  </a:lnTo>
                  <a:lnTo>
                    <a:pt x="315" y="183"/>
                  </a:lnTo>
                  <a:lnTo>
                    <a:pt x="326" y="192"/>
                  </a:lnTo>
                  <a:lnTo>
                    <a:pt x="311" y="198"/>
                  </a:lnTo>
                  <a:lnTo>
                    <a:pt x="298" y="204"/>
                  </a:lnTo>
                  <a:lnTo>
                    <a:pt x="290" y="198"/>
                  </a:lnTo>
                  <a:close/>
                  <a:moveTo>
                    <a:pt x="73" y="61"/>
                  </a:moveTo>
                  <a:lnTo>
                    <a:pt x="183" y="33"/>
                  </a:lnTo>
                  <a:lnTo>
                    <a:pt x="197" y="28"/>
                  </a:lnTo>
                  <a:lnTo>
                    <a:pt x="209" y="11"/>
                  </a:lnTo>
                  <a:lnTo>
                    <a:pt x="233" y="0"/>
                  </a:lnTo>
                  <a:lnTo>
                    <a:pt x="251" y="28"/>
                  </a:lnTo>
                  <a:lnTo>
                    <a:pt x="236" y="61"/>
                  </a:lnTo>
                  <a:lnTo>
                    <a:pt x="234" y="69"/>
                  </a:lnTo>
                  <a:lnTo>
                    <a:pt x="245" y="86"/>
                  </a:lnTo>
                  <a:lnTo>
                    <a:pt x="253" y="81"/>
                  </a:lnTo>
                  <a:lnTo>
                    <a:pt x="264" y="81"/>
                  </a:lnTo>
                  <a:lnTo>
                    <a:pt x="278" y="97"/>
                  </a:lnTo>
                  <a:lnTo>
                    <a:pt x="303" y="134"/>
                  </a:lnTo>
                  <a:lnTo>
                    <a:pt x="325" y="137"/>
                  </a:lnTo>
                  <a:lnTo>
                    <a:pt x="339" y="131"/>
                  </a:lnTo>
                  <a:lnTo>
                    <a:pt x="350" y="120"/>
                  </a:lnTo>
                  <a:lnTo>
                    <a:pt x="345" y="103"/>
                  </a:lnTo>
                  <a:lnTo>
                    <a:pt x="331" y="92"/>
                  </a:lnTo>
                  <a:lnTo>
                    <a:pt x="323" y="98"/>
                  </a:lnTo>
                  <a:lnTo>
                    <a:pt x="317" y="89"/>
                  </a:lnTo>
                  <a:lnTo>
                    <a:pt x="320" y="86"/>
                  </a:lnTo>
                  <a:lnTo>
                    <a:pt x="333" y="86"/>
                  </a:lnTo>
                  <a:lnTo>
                    <a:pt x="343" y="90"/>
                  </a:lnTo>
                  <a:lnTo>
                    <a:pt x="356" y="106"/>
                  </a:lnTo>
                  <a:lnTo>
                    <a:pt x="362" y="123"/>
                  </a:lnTo>
                  <a:lnTo>
                    <a:pt x="364" y="139"/>
                  </a:lnTo>
                  <a:lnTo>
                    <a:pt x="337" y="148"/>
                  </a:lnTo>
                  <a:lnTo>
                    <a:pt x="314" y="161"/>
                  </a:lnTo>
                  <a:lnTo>
                    <a:pt x="289" y="189"/>
                  </a:lnTo>
                  <a:lnTo>
                    <a:pt x="276" y="198"/>
                  </a:lnTo>
                  <a:lnTo>
                    <a:pt x="276" y="192"/>
                  </a:lnTo>
                  <a:lnTo>
                    <a:pt x="292" y="183"/>
                  </a:lnTo>
                  <a:lnTo>
                    <a:pt x="295" y="172"/>
                  </a:lnTo>
                  <a:lnTo>
                    <a:pt x="290" y="151"/>
                  </a:lnTo>
                  <a:lnTo>
                    <a:pt x="272" y="161"/>
                  </a:lnTo>
                  <a:lnTo>
                    <a:pt x="267" y="170"/>
                  </a:lnTo>
                  <a:lnTo>
                    <a:pt x="270" y="184"/>
                  </a:lnTo>
                  <a:lnTo>
                    <a:pt x="258" y="190"/>
                  </a:lnTo>
                  <a:lnTo>
                    <a:pt x="240" y="162"/>
                  </a:lnTo>
                  <a:lnTo>
                    <a:pt x="219" y="136"/>
                  </a:lnTo>
                  <a:lnTo>
                    <a:pt x="206" y="123"/>
                  </a:lnTo>
                  <a:lnTo>
                    <a:pt x="165" y="136"/>
                  </a:lnTo>
                  <a:lnTo>
                    <a:pt x="133" y="142"/>
                  </a:lnTo>
                  <a:lnTo>
                    <a:pt x="5" y="170"/>
                  </a:lnTo>
                  <a:lnTo>
                    <a:pt x="0" y="140"/>
                  </a:lnTo>
                  <a:lnTo>
                    <a:pt x="3" y="75"/>
                  </a:lnTo>
                  <a:lnTo>
                    <a:pt x="31" y="69"/>
                  </a:lnTo>
                  <a:lnTo>
                    <a:pt x="73" y="61"/>
                  </a:lnTo>
                  <a:close/>
                </a:path>
              </a:pathLst>
            </a:custGeom>
            <a:solidFill>
              <a:schemeClr val="bg1">
                <a:lumMod val="85000"/>
              </a:schemeClr>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ln w="38100">
                  <a:solidFill>
                    <a:prstClr val="black"/>
                  </a:solidFill>
                </a:ln>
                <a:solidFill>
                  <a:prstClr val="black"/>
                </a:solidFill>
                <a:latin typeface="Calibri"/>
              </a:endParaRPr>
            </a:p>
          </p:txBody>
        </p:sp>
        <p:sp>
          <p:nvSpPr>
            <p:cNvPr id="68" name="NEW HAMPSHIRE">
              <a:extLst>
                <a:ext uri="{C183D7F6-B498-43B3-948B-1728B52AA6E4}">
                  <adec:decorative xmlns:adec="http://schemas.microsoft.com/office/drawing/2017/decorative" val="1"/>
                </a:ext>
              </a:extLst>
            </p:cNvPr>
            <p:cNvSpPr>
              <a:spLocks/>
            </p:cNvSpPr>
            <p:nvPr/>
          </p:nvSpPr>
          <p:spPr bwMode="auto">
            <a:xfrm>
              <a:off x="10814503" y="2292403"/>
              <a:ext cx="232126" cy="494936"/>
            </a:xfrm>
            <a:custGeom>
              <a:avLst/>
              <a:gdLst>
                <a:gd name="T0" fmla="*/ 161 w 174"/>
                <a:gd name="T1" fmla="*/ 313 h 371"/>
                <a:gd name="T2" fmla="*/ 167 w 174"/>
                <a:gd name="T3" fmla="*/ 306 h 371"/>
                <a:gd name="T4" fmla="*/ 174 w 174"/>
                <a:gd name="T5" fmla="*/ 285 h 371"/>
                <a:gd name="T6" fmla="*/ 158 w 174"/>
                <a:gd name="T7" fmla="*/ 281 h 371"/>
                <a:gd name="T8" fmla="*/ 155 w 174"/>
                <a:gd name="T9" fmla="*/ 260 h 371"/>
                <a:gd name="T10" fmla="*/ 130 w 174"/>
                <a:gd name="T11" fmla="*/ 254 h 371"/>
                <a:gd name="T12" fmla="*/ 128 w 174"/>
                <a:gd name="T13" fmla="*/ 237 h 371"/>
                <a:gd name="T14" fmla="*/ 83 w 174"/>
                <a:gd name="T15" fmla="*/ 90 h 371"/>
                <a:gd name="T16" fmla="*/ 55 w 174"/>
                <a:gd name="T17" fmla="*/ 0 h 371"/>
                <a:gd name="T18" fmla="*/ 49 w 174"/>
                <a:gd name="T19" fmla="*/ 0 h 371"/>
                <a:gd name="T20" fmla="*/ 44 w 174"/>
                <a:gd name="T21" fmla="*/ 9 h 371"/>
                <a:gd name="T22" fmla="*/ 41 w 174"/>
                <a:gd name="T23" fmla="*/ 6 h 371"/>
                <a:gd name="T24" fmla="*/ 35 w 174"/>
                <a:gd name="T25" fmla="*/ 0 h 371"/>
                <a:gd name="T26" fmla="*/ 25 w 174"/>
                <a:gd name="T27" fmla="*/ 12 h 371"/>
                <a:gd name="T28" fmla="*/ 25 w 174"/>
                <a:gd name="T29" fmla="*/ 43 h 371"/>
                <a:gd name="T30" fmla="*/ 27 w 174"/>
                <a:gd name="T31" fmla="*/ 79 h 371"/>
                <a:gd name="T32" fmla="*/ 39 w 174"/>
                <a:gd name="T33" fmla="*/ 97 h 371"/>
                <a:gd name="T34" fmla="*/ 39 w 174"/>
                <a:gd name="T35" fmla="*/ 121 h 371"/>
                <a:gd name="T36" fmla="*/ 16 w 174"/>
                <a:gd name="T37" fmla="*/ 153 h 371"/>
                <a:gd name="T38" fmla="*/ 0 w 174"/>
                <a:gd name="T39" fmla="*/ 161 h 371"/>
                <a:gd name="T40" fmla="*/ 0 w 174"/>
                <a:gd name="T41" fmla="*/ 167 h 371"/>
                <a:gd name="T42" fmla="*/ 6 w 174"/>
                <a:gd name="T43" fmla="*/ 179 h 371"/>
                <a:gd name="T44" fmla="*/ 6 w 174"/>
                <a:gd name="T45" fmla="*/ 232 h 371"/>
                <a:gd name="T46" fmla="*/ 2 w 174"/>
                <a:gd name="T47" fmla="*/ 290 h 371"/>
                <a:gd name="T48" fmla="*/ 0 w 174"/>
                <a:gd name="T49" fmla="*/ 320 h 371"/>
                <a:gd name="T50" fmla="*/ 6 w 174"/>
                <a:gd name="T51" fmla="*/ 328 h 371"/>
                <a:gd name="T52" fmla="*/ 6 w 174"/>
                <a:gd name="T53" fmla="*/ 356 h 371"/>
                <a:gd name="T54" fmla="*/ 3 w 174"/>
                <a:gd name="T55" fmla="*/ 368 h 371"/>
                <a:gd name="T56" fmla="*/ 10 w 174"/>
                <a:gd name="T57" fmla="*/ 371 h 371"/>
                <a:gd name="T58" fmla="*/ 114 w 174"/>
                <a:gd name="T59" fmla="*/ 345 h 371"/>
                <a:gd name="T60" fmla="*/ 127 w 174"/>
                <a:gd name="T61" fmla="*/ 340 h 371"/>
                <a:gd name="T62" fmla="*/ 139 w 174"/>
                <a:gd name="T63" fmla="*/ 323 h 371"/>
                <a:gd name="T64" fmla="*/ 161 w 174"/>
                <a:gd name="T65" fmla="*/ 31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4" h="371">
                  <a:moveTo>
                    <a:pt x="161" y="313"/>
                  </a:moveTo>
                  <a:lnTo>
                    <a:pt x="167" y="306"/>
                  </a:lnTo>
                  <a:lnTo>
                    <a:pt x="174" y="285"/>
                  </a:lnTo>
                  <a:lnTo>
                    <a:pt x="158" y="281"/>
                  </a:lnTo>
                  <a:lnTo>
                    <a:pt x="155" y="260"/>
                  </a:lnTo>
                  <a:lnTo>
                    <a:pt x="130" y="254"/>
                  </a:lnTo>
                  <a:lnTo>
                    <a:pt x="128" y="237"/>
                  </a:lnTo>
                  <a:lnTo>
                    <a:pt x="83" y="90"/>
                  </a:lnTo>
                  <a:lnTo>
                    <a:pt x="55" y="0"/>
                  </a:lnTo>
                  <a:lnTo>
                    <a:pt x="49" y="0"/>
                  </a:lnTo>
                  <a:lnTo>
                    <a:pt x="44" y="9"/>
                  </a:lnTo>
                  <a:lnTo>
                    <a:pt x="41" y="6"/>
                  </a:lnTo>
                  <a:lnTo>
                    <a:pt x="35" y="0"/>
                  </a:lnTo>
                  <a:lnTo>
                    <a:pt x="25" y="12"/>
                  </a:lnTo>
                  <a:lnTo>
                    <a:pt x="25" y="43"/>
                  </a:lnTo>
                  <a:lnTo>
                    <a:pt x="27" y="79"/>
                  </a:lnTo>
                  <a:lnTo>
                    <a:pt x="39" y="97"/>
                  </a:lnTo>
                  <a:lnTo>
                    <a:pt x="39" y="121"/>
                  </a:lnTo>
                  <a:lnTo>
                    <a:pt x="16" y="153"/>
                  </a:lnTo>
                  <a:lnTo>
                    <a:pt x="0" y="161"/>
                  </a:lnTo>
                  <a:lnTo>
                    <a:pt x="0" y="167"/>
                  </a:lnTo>
                  <a:lnTo>
                    <a:pt x="6" y="179"/>
                  </a:lnTo>
                  <a:lnTo>
                    <a:pt x="6" y="232"/>
                  </a:lnTo>
                  <a:lnTo>
                    <a:pt x="2" y="290"/>
                  </a:lnTo>
                  <a:lnTo>
                    <a:pt x="0" y="320"/>
                  </a:lnTo>
                  <a:lnTo>
                    <a:pt x="6" y="328"/>
                  </a:lnTo>
                  <a:lnTo>
                    <a:pt x="6" y="356"/>
                  </a:lnTo>
                  <a:lnTo>
                    <a:pt x="3" y="368"/>
                  </a:lnTo>
                  <a:lnTo>
                    <a:pt x="10" y="371"/>
                  </a:lnTo>
                  <a:lnTo>
                    <a:pt x="114" y="345"/>
                  </a:lnTo>
                  <a:lnTo>
                    <a:pt x="127" y="340"/>
                  </a:lnTo>
                  <a:lnTo>
                    <a:pt x="139" y="323"/>
                  </a:lnTo>
                  <a:lnTo>
                    <a:pt x="161" y="313"/>
                  </a:lnTo>
                  <a:close/>
                </a:path>
              </a:pathLst>
            </a:custGeom>
            <a:solidFill>
              <a:schemeClr val="bg1">
                <a:lumMod val="85000"/>
              </a:schemeClr>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ln w="38100">
                  <a:solidFill>
                    <a:prstClr val="black"/>
                  </a:solidFill>
                </a:ln>
                <a:solidFill>
                  <a:prstClr val="black"/>
                </a:solidFill>
                <a:latin typeface="Calibri"/>
              </a:endParaRPr>
            </a:p>
          </p:txBody>
        </p:sp>
        <p:sp>
          <p:nvSpPr>
            <p:cNvPr id="71" name="VERMONT">
              <a:extLst>
                <a:ext uri="{C183D7F6-B498-43B3-948B-1728B52AA6E4}">
                  <adec:decorative xmlns:adec="http://schemas.microsoft.com/office/drawing/2017/decorative" val="1"/>
                </a:ext>
              </a:extLst>
            </p:cNvPr>
            <p:cNvSpPr>
              <a:spLocks/>
            </p:cNvSpPr>
            <p:nvPr/>
          </p:nvSpPr>
          <p:spPr bwMode="auto">
            <a:xfrm>
              <a:off x="10627735" y="2352435"/>
              <a:ext cx="238796" cy="453580"/>
            </a:xfrm>
            <a:custGeom>
              <a:avLst/>
              <a:gdLst>
                <a:gd name="T0" fmla="*/ 75 w 179"/>
                <a:gd name="T1" fmla="*/ 340 h 340"/>
                <a:gd name="T2" fmla="*/ 76 w 179"/>
                <a:gd name="T3" fmla="*/ 308 h 340"/>
                <a:gd name="T4" fmla="*/ 59 w 179"/>
                <a:gd name="T5" fmla="*/ 240 h 340"/>
                <a:gd name="T6" fmla="*/ 54 w 179"/>
                <a:gd name="T7" fmla="*/ 237 h 340"/>
                <a:gd name="T8" fmla="*/ 36 w 179"/>
                <a:gd name="T9" fmla="*/ 229 h 340"/>
                <a:gd name="T10" fmla="*/ 42 w 179"/>
                <a:gd name="T11" fmla="*/ 212 h 340"/>
                <a:gd name="T12" fmla="*/ 36 w 179"/>
                <a:gd name="T13" fmla="*/ 198 h 340"/>
                <a:gd name="T14" fmla="*/ 20 w 179"/>
                <a:gd name="T15" fmla="*/ 170 h 340"/>
                <a:gd name="T16" fmla="*/ 25 w 179"/>
                <a:gd name="T17" fmla="*/ 145 h 340"/>
                <a:gd name="T18" fmla="*/ 20 w 179"/>
                <a:gd name="T19" fmla="*/ 112 h 340"/>
                <a:gd name="T20" fmla="*/ 6 w 179"/>
                <a:gd name="T21" fmla="*/ 73 h 340"/>
                <a:gd name="T22" fmla="*/ 0 w 179"/>
                <a:gd name="T23" fmla="*/ 42 h 340"/>
                <a:gd name="T24" fmla="*/ 165 w 179"/>
                <a:gd name="T25" fmla="*/ 0 h 340"/>
                <a:gd name="T26" fmla="*/ 167 w 179"/>
                <a:gd name="T27" fmla="*/ 34 h 340"/>
                <a:gd name="T28" fmla="*/ 179 w 179"/>
                <a:gd name="T29" fmla="*/ 52 h 340"/>
                <a:gd name="T30" fmla="*/ 179 w 179"/>
                <a:gd name="T31" fmla="*/ 76 h 340"/>
                <a:gd name="T32" fmla="*/ 156 w 179"/>
                <a:gd name="T33" fmla="*/ 108 h 340"/>
                <a:gd name="T34" fmla="*/ 140 w 179"/>
                <a:gd name="T35" fmla="*/ 116 h 340"/>
                <a:gd name="T36" fmla="*/ 140 w 179"/>
                <a:gd name="T37" fmla="*/ 122 h 340"/>
                <a:gd name="T38" fmla="*/ 148 w 179"/>
                <a:gd name="T39" fmla="*/ 133 h 340"/>
                <a:gd name="T40" fmla="*/ 146 w 179"/>
                <a:gd name="T41" fmla="*/ 183 h 340"/>
                <a:gd name="T42" fmla="*/ 142 w 179"/>
                <a:gd name="T43" fmla="*/ 240 h 340"/>
                <a:gd name="T44" fmla="*/ 140 w 179"/>
                <a:gd name="T45" fmla="*/ 275 h 340"/>
                <a:gd name="T46" fmla="*/ 146 w 179"/>
                <a:gd name="T47" fmla="*/ 283 h 340"/>
                <a:gd name="T48" fmla="*/ 146 w 179"/>
                <a:gd name="T49" fmla="*/ 312 h 340"/>
                <a:gd name="T50" fmla="*/ 143 w 179"/>
                <a:gd name="T51" fmla="*/ 322 h 340"/>
                <a:gd name="T52" fmla="*/ 150 w 179"/>
                <a:gd name="T53" fmla="*/ 326 h 340"/>
                <a:gd name="T54" fmla="*/ 103 w 179"/>
                <a:gd name="T55" fmla="*/ 336 h 340"/>
                <a:gd name="T56" fmla="*/ 75 w 179"/>
                <a:gd name="T5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9" h="340">
                  <a:moveTo>
                    <a:pt x="75" y="340"/>
                  </a:moveTo>
                  <a:lnTo>
                    <a:pt x="76" y="308"/>
                  </a:lnTo>
                  <a:lnTo>
                    <a:pt x="59" y="240"/>
                  </a:lnTo>
                  <a:lnTo>
                    <a:pt x="54" y="237"/>
                  </a:lnTo>
                  <a:lnTo>
                    <a:pt x="36" y="229"/>
                  </a:lnTo>
                  <a:lnTo>
                    <a:pt x="42" y="212"/>
                  </a:lnTo>
                  <a:lnTo>
                    <a:pt x="36" y="198"/>
                  </a:lnTo>
                  <a:lnTo>
                    <a:pt x="20" y="170"/>
                  </a:lnTo>
                  <a:lnTo>
                    <a:pt x="25" y="145"/>
                  </a:lnTo>
                  <a:lnTo>
                    <a:pt x="20" y="112"/>
                  </a:lnTo>
                  <a:lnTo>
                    <a:pt x="6" y="73"/>
                  </a:lnTo>
                  <a:lnTo>
                    <a:pt x="0" y="42"/>
                  </a:lnTo>
                  <a:lnTo>
                    <a:pt x="165" y="0"/>
                  </a:lnTo>
                  <a:lnTo>
                    <a:pt x="167" y="34"/>
                  </a:lnTo>
                  <a:lnTo>
                    <a:pt x="179" y="52"/>
                  </a:lnTo>
                  <a:lnTo>
                    <a:pt x="179" y="76"/>
                  </a:lnTo>
                  <a:lnTo>
                    <a:pt x="156" y="108"/>
                  </a:lnTo>
                  <a:lnTo>
                    <a:pt x="140" y="116"/>
                  </a:lnTo>
                  <a:lnTo>
                    <a:pt x="140" y="122"/>
                  </a:lnTo>
                  <a:lnTo>
                    <a:pt x="148" y="133"/>
                  </a:lnTo>
                  <a:lnTo>
                    <a:pt x="146" y="183"/>
                  </a:lnTo>
                  <a:lnTo>
                    <a:pt x="142" y="240"/>
                  </a:lnTo>
                  <a:lnTo>
                    <a:pt x="140" y="275"/>
                  </a:lnTo>
                  <a:lnTo>
                    <a:pt x="146" y="283"/>
                  </a:lnTo>
                  <a:lnTo>
                    <a:pt x="146" y="312"/>
                  </a:lnTo>
                  <a:lnTo>
                    <a:pt x="143" y="322"/>
                  </a:lnTo>
                  <a:lnTo>
                    <a:pt x="150" y="326"/>
                  </a:lnTo>
                  <a:lnTo>
                    <a:pt x="103" y="336"/>
                  </a:lnTo>
                  <a:lnTo>
                    <a:pt x="75" y="340"/>
                  </a:lnTo>
                  <a:close/>
                </a:path>
              </a:pathLst>
            </a:custGeom>
            <a:solidFill>
              <a:schemeClr val="bg1">
                <a:lumMod val="85000"/>
              </a:schemeClr>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ln w="38100">
                  <a:solidFill>
                    <a:prstClr val="black"/>
                  </a:solidFill>
                </a:ln>
                <a:solidFill>
                  <a:prstClr val="black"/>
                </a:solidFill>
                <a:latin typeface="Calibri"/>
              </a:endParaRPr>
            </a:p>
          </p:txBody>
        </p:sp>
        <p:sp>
          <p:nvSpPr>
            <p:cNvPr id="72" name="MAINE">
              <a:extLst>
                <a:ext uri="{C183D7F6-B498-43B3-948B-1728B52AA6E4}">
                  <adec:decorative xmlns:adec="http://schemas.microsoft.com/office/drawing/2017/decorative" val="1"/>
                </a:ext>
              </a:extLst>
            </p:cNvPr>
            <p:cNvSpPr>
              <a:spLocks noEditPoints="1"/>
            </p:cNvSpPr>
            <p:nvPr/>
          </p:nvSpPr>
          <p:spPr bwMode="auto">
            <a:xfrm>
              <a:off x="10887876" y="1840157"/>
              <a:ext cx="526953" cy="837789"/>
            </a:xfrm>
            <a:custGeom>
              <a:avLst/>
              <a:gdLst>
                <a:gd name="T0" fmla="*/ 381 w 395"/>
                <a:gd name="T1" fmla="*/ 268 h 628"/>
                <a:gd name="T2" fmla="*/ 395 w 395"/>
                <a:gd name="T3" fmla="*/ 303 h 628"/>
                <a:gd name="T4" fmla="*/ 370 w 395"/>
                <a:gd name="T5" fmla="*/ 337 h 628"/>
                <a:gd name="T6" fmla="*/ 318 w 395"/>
                <a:gd name="T7" fmla="*/ 390 h 628"/>
                <a:gd name="T8" fmla="*/ 311 w 395"/>
                <a:gd name="T9" fmla="*/ 390 h 628"/>
                <a:gd name="T10" fmla="*/ 307 w 395"/>
                <a:gd name="T11" fmla="*/ 389 h 628"/>
                <a:gd name="T12" fmla="*/ 304 w 395"/>
                <a:gd name="T13" fmla="*/ 378 h 628"/>
                <a:gd name="T14" fmla="*/ 287 w 395"/>
                <a:gd name="T15" fmla="*/ 387 h 628"/>
                <a:gd name="T16" fmla="*/ 265 w 395"/>
                <a:gd name="T17" fmla="*/ 406 h 628"/>
                <a:gd name="T18" fmla="*/ 273 w 395"/>
                <a:gd name="T19" fmla="*/ 418 h 628"/>
                <a:gd name="T20" fmla="*/ 257 w 395"/>
                <a:gd name="T21" fmla="*/ 434 h 628"/>
                <a:gd name="T22" fmla="*/ 256 w 395"/>
                <a:gd name="T23" fmla="*/ 417 h 628"/>
                <a:gd name="T24" fmla="*/ 236 w 395"/>
                <a:gd name="T25" fmla="*/ 398 h 628"/>
                <a:gd name="T26" fmla="*/ 231 w 395"/>
                <a:gd name="T27" fmla="*/ 415 h 628"/>
                <a:gd name="T28" fmla="*/ 228 w 395"/>
                <a:gd name="T29" fmla="*/ 431 h 628"/>
                <a:gd name="T30" fmla="*/ 231 w 395"/>
                <a:gd name="T31" fmla="*/ 460 h 628"/>
                <a:gd name="T32" fmla="*/ 203 w 395"/>
                <a:gd name="T33" fmla="*/ 479 h 628"/>
                <a:gd name="T34" fmla="*/ 167 w 395"/>
                <a:gd name="T35" fmla="*/ 517 h 628"/>
                <a:gd name="T36" fmla="*/ 148 w 395"/>
                <a:gd name="T37" fmla="*/ 510 h 628"/>
                <a:gd name="T38" fmla="*/ 136 w 395"/>
                <a:gd name="T39" fmla="*/ 553 h 628"/>
                <a:gd name="T40" fmla="*/ 126 w 395"/>
                <a:gd name="T41" fmla="*/ 588 h 628"/>
                <a:gd name="T42" fmla="*/ 103 w 395"/>
                <a:gd name="T43" fmla="*/ 620 h 628"/>
                <a:gd name="T44" fmla="*/ 76 w 395"/>
                <a:gd name="T45" fmla="*/ 593 h 628"/>
                <a:gd name="T46" fmla="*/ 28 w 395"/>
                <a:gd name="T47" fmla="*/ 431 h 628"/>
                <a:gd name="T48" fmla="*/ 8 w 395"/>
                <a:gd name="T49" fmla="*/ 339 h 628"/>
                <a:gd name="T50" fmla="*/ 17 w 395"/>
                <a:gd name="T51" fmla="*/ 325 h 628"/>
                <a:gd name="T52" fmla="*/ 42 w 395"/>
                <a:gd name="T53" fmla="*/ 267 h 628"/>
                <a:gd name="T54" fmla="*/ 39 w 395"/>
                <a:gd name="T55" fmla="*/ 226 h 628"/>
                <a:gd name="T56" fmla="*/ 44 w 395"/>
                <a:gd name="T57" fmla="*/ 183 h 628"/>
                <a:gd name="T58" fmla="*/ 48 w 395"/>
                <a:gd name="T59" fmla="*/ 158 h 628"/>
                <a:gd name="T60" fmla="*/ 58 w 395"/>
                <a:gd name="T61" fmla="*/ 97 h 628"/>
                <a:gd name="T62" fmla="*/ 89 w 395"/>
                <a:gd name="T63" fmla="*/ 14 h 628"/>
                <a:gd name="T64" fmla="*/ 106 w 395"/>
                <a:gd name="T65" fmla="*/ 16 h 628"/>
                <a:gd name="T66" fmla="*/ 114 w 395"/>
                <a:gd name="T67" fmla="*/ 37 h 628"/>
                <a:gd name="T68" fmla="*/ 136 w 395"/>
                <a:gd name="T69" fmla="*/ 36 h 628"/>
                <a:gd name="T70" fmla="*/ 161 w 395"/>
                <a:gd name="T71" fmla="*/ 11 h 628"/>
                <a:gd name="T72" fmla="*/ 181 w 395"/>
                <a:gd name="T73" fmla="*/ 2 h 628"/>
                <a:gd name="T74" fmla="*/ 231 w 395"/>
                <a:gd name="T75" fmla="*/ 23 h 628"/>
                <a:gd name="T76" fmla="*/ 325 w 395"/>
                <a:gd name="T77" fmla="*/ 209 h 628"/>
                <a:gd name="T78" fmla="*/ 331 w 395"/>
                <a:gd name="T79" fmla="*/ 251 h 628"/>
                <a:gd name="T80" fmla="*/ 354 w 395"/>
                <a:gd name="T81" fmla="*/ 265 h 628"/>
                <a:gd name="T82" fmla="*/ 351 w 395"/>
                <a:gd name="T83" fmla="*/ 256 h 628"/>
                <a:gd name="T84" fmla="*/ 239 w 395"/>
                <a:gd name="T85" fmla="*/ 443 h 628"/>
                <a:gd name="T86" fmla="*/ 256 w 395"/>
                <a:gd name="T87" fmla="*/ 440 h 628"/>
                <a:gd name="T88" fmla="*/ 250 w 395"/>
                <a:gd name="T89" fmla="*/ 460 h 628"/>
                <a:gd name="T90" fmla="*/ 279 w 395"/>
                <a:gd name="T91" fmla="*/ 406 h 628"/>
                <a:gd name="T92" fmla="*/ 292 w 395"/>
                <a:gd name="T93" fmla="*/ 418 h 628"/>
                <a:gd name="T94" fmla="*/ 298 w 395"/>
                <a:gd name="T95" fmla="*/ 417 h 628"/>
                <a:gd name="T96" fmla="*/ 300 w 395"/>
                <a:gd name="T97" fmla="*/ 417 h 628"/>
                <a:gd name="T98" fmla="*/ 306 w 395"/>
                <a:gd name="T99" fmla="*/ 398 h 628"/>
                <a:gd name="T100" fmla="*/ 289 w 395"/>
                <a:gd name="T101" fmla="*/ 392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5" h="628">
                  <a:moveTo>
                    <a:pt x="368" y="254"/>
                  </a:moveTo>
                  <a:lnTo>
                    <a:pt x="381" y="268"/>
                  </a:lnTo>
                  <a:lnTo>
                    <a:pt x="395" y="292"/>
                  </a:lnTo>
                  <a:lnTo>
                    <a:pt x="395" y="303"/>
                  </a:lnTo>
                  <a:lnTo>
                    <a:pt x="382" y="332"/>
                  </a:lnTo>
                  <a:lnTo>
                    <a:pt x="370" y="337"/>
                  </a:lnTo>
                  <a:lnTo>
                    <a:pt x="348" y="356"/>
                  </a:lnTo>
                  <a:lnTo>
                    <a:pt x="318" y="390"/>
                  </a:lnTo>
                  <a:lnTo>
                    <a:pt x="318" y="390"/>
                  </a:lnTo>
                  <a:lnTo>
                    <a:pt x="311" y="390"/>
                  </a:lnTo>
                  <a:lnTo>
                    <a:pt x="311" y="390"/>
                  </a:lnTo>
                  <a:lnTo>
                    <a:pt x="307" y="389"/>
                  </a:lnTo>
                  <a:lnTo>
                    <a:pt x="306" y="384"/>
                  </a:lnTo>
                  <a:lnTo>
                    <a:pt x="304" y="378"/>
                  </a:lnTo>
                  <a:lnTo>
                    <a:pt x="293" y="378"/>
                  </a:lnTo>
                  <a:lnTo>
                    <a:pt x="287" y="387"/>
                  </a:lnTo>
                  <a:lnTo>
                    <a:pt x="272" y="396"/>
                  </a:lnTo>
                  <a:lnTo>
                    <a:pt x="265" y="406"/>
                  </a:lnTo>
                  <a:lnTo>
                    <a:pt x="276" y="414"/>
                  </a:lnTo>
                  <a:lnTo>
                    <a:pt x="273" y="418"/>
                  </a:lnTo>
                  <a:lnTo>
                    <a:pt x="270" y="436"/>
                  </a:lnTo>
                  <a:lnTo>
                    <a:pt x="257" y="434"/>
                  </a:lnTo>
                  <a:lnTo>
                    <a:pt x="257" y="425"/>
                  </a:lnTo>
                  <a:lnTo>
                    <a:pt x="256" y="417"/>
                  </a:lnTo>
                  <a:lnTo>
                    <a:pt x="247" y="418"/>
                  </a:lnTo>
                  <a:lnTo>
                    <a:pt x="236" y="398"/>
                  </a:lnTo>
                  <a:lnTo>
                    <a:pt x="223" y="406"/>
                  </a:lnTo>
                  <a:lnTo>
                    <a:pt x="231" y="415"/>
                  </a:lnTo>
                  <a:lnTo>
                    <a:pt x="232" y="423"/>
                  </a:lnTo>
                  <a:lnTo>
                    <a:pt x="228" y="431"/>
                  </a:lnTo>
                  <a:lnTo>
                    <a:pt x="229" y="450"/>
                  </a:lnTo>
                  <a:lnTo>
                    <a:pt x="231" y="460"/>
                  </a:lnTo>
                  <a:lnTo>
                    <a:pt x="220" y="476"/>
                  </a:lnTo>
                  <a:lnTo>
                    <a:pt x="203" y="479"/>
                  </a:lnTo>
                  <a:lnTo>
                    <a:pt x="200" y="498"/>
                  </a:lnTo>
                  <a:lnTo>
                    <a:pt x="167" y="517"/>
                  </a:lnTo>
                  <a:lnTo>
                    <a:pt x="159" y="520"/>
                  </a:lnTo>
                  <a:lnTo>
                    <a:pt x="148" y="510"/>
                  </a:lnTo>
                  <a:lnTo>
                    <a:pt x="129" y="532"/>
                  </a:lnTo>
                  <a:lnTo>
                    <a:pt x="136" y="553"/>
                  </a:lnTo>
                  <a:lnTo>
                    <a:pt x="126" y="560"/>
                  </a:lnTo>
                  <a:lnTo>
                    <a:pt x="126" y="588"/>
                  </a:lnTo>
                  <a:lnTo>
                    <a:pt x="119" y="628"/>
                  </a:lnTo>
                  <a:lnTo>
                    <a:pt x="103" y="620"/>
                  </a:lnTo>
                  <a:lnTo>
                    <a:pt x="100" y="601"/>
                  </a:lnTo>
                  <a:lnTo>
                    <a:pt x="76" y="593"/>
                  </a:lnTo>
                  <a:lnTo>
                    <a:pt x="73" y="576"/>
                  </a:lnTo>
                  <a:lnTo>
                    <a:pt x="28" y="431"/>
                  </a:lnTo>
                  <a:lnTo>
                    <a:pt x="0" y="339"/>
                  </a:lnTo>
                  <a:lnTo>
                    <a:pt x="8" y="339"/>
                  </a:lnTo>
                  <a:lnTo>
                    <a:pt x="17" y="340"/>
                  </a:lnTo>
                  <a:lnTo>
                    <a:pt x="17" y="325"/>
                  </a:lnTo>
                  <a:lnTo>
                    <a:pt x="26" y="297"/>
                  </a:lnTo>
                  <a:lnTo>
                    <a:pt x="42" y="267"/>
                  </a:lnTo>
                  <a:lnTo>
                    <a:pt x="51" y="242"/>
                  </a:lnTo>
                  <a:lnTo>
                    <a:pt x="39" y="226"/>
                  </a:lnTo>
                  <a:lnTo>
                    <a:pt x="39" y="189"/>
                  </a:lnTo>
                  <a:lnTo>
                    <a:pt x="44" y="183"/>
                  </a:lnTo>
                  <a:lnTo>
                    <a:pt x="48" y="165"/>
                  </a:lnTo>
                  <a:lnTo>
                    <a:pt x="48" y="158"/>
                  </a:lnTo>
                  <a:lnTo>
                    <a:pt x="47" y="126"/>
                  </a:lnTo>
                  <a:lnTo>
                    <a:pt x="58" y="97"/>
                  </a:lnTo>
                  <a:lnTo>
                    <a:pt x="76" y="41"/>
                  </a:lnTo>
                  <a:lnTo>
                    <a:pt x="89" y="14"/>
                  </a:lnTo>
                  <a:lnTo>
                    <a:pt x="97" y="14"/>
                  </a:lnTo>
                  <a:lnTo>
                    <a:pt x="106" y="16"/>
                  </a:lnTo>
                  <a:lnTo>
                    <a:pt x="106" y="23"/>
                  </a:lnTo>
                  <a:lnTo>
                    <a:pt x="114" y="37"/>
                  </a:lnTo>
                  <a:lnTo>
                    <a:pt x="131" y="41"/>
                  </a:lnTo>
                  <a:lnTo>
                    <a:pt x="136" y="36"/>
                  </a:lnTo>
                  <a:lnTo>
                    <a:pt x="136" y="30"/>
                  </a:lnTo>
                  <a:lnTo>
                    <a:pt x="161" y="11"/>
                  </a:lnTo>
                  <a:lnTo>
                    <a:pt x="172" y="0"/>
                  </a:lnTo>
                  <a:lnTo>
                    <a:pt x="181" y="2"/>
                  </a:lnTo>
                  <a:lnTo>
                    <a:pt x="218" y="17"/>
                  </a:lnTo>
                  <a:lnTo>
                    <a:pt x="231" y="23"/>
                  </a:lnTo>
                  <a:lnTo>
                    <a:pt x="287" y="209"/>
                  </a:lnTo>
                  <a:lnTo>
                    <a:pt x="325" y="209"/>
                  </a:lnTo>
                  <a:lnTo>
                    <a:pt x="329" y="222"/>
                  </a:lnTo>
                  <a:lnTo>
                    <a:pt x="331" y="251"/>
                  </a:lnTo>
                  <a:lnTo>
                    <a:pt x="348" y="265"/>
                  </a:lnTo>
                  <a:lnTo>
                    <a:pt x="354" y="265"/>
                  </a:lnTo>
                  <a:lnTo>
                    <a:pt x="354" y="262"/>
                  </a:lnTo>
                  <a:lnTo>
                    <a:pt x="351" y="256"/>
                  </a:lnTo>
                  <a:lnTo>
                    <a:pt x="368" y="254"/>
                  </a:lnTo>
                  <a:close/>
                  <a:moveTo>
                    <a:pt x="239" y="443"/>
                  </a:moveTo>
                  <a:lnTo>
                    <a:pt x="248" y="434"/>
                  </a:lnTo>
                  <a:lnTo>
                    <a:pt x="256" y="440"/>
                  </a:lnTo>
                  <a:lnTo>
                    <a:pt x="261" y="456"/>
                  </a:lnTo>
                  <a:lnTo>
                    <a:pt x="250" y="460"/>
                  </a:lnTo>
                  <a:lnTo>
                    <a:pt x="239" y="443"/>
                  </a:lnTo>
                  <a:close/>
                  <a:moveTo>
                    <a:pt x="279" y="406"/>
                  </a:moveTo>
                  <a:lnTo>
                    <a:pt x="292" y="418"/>
                  </a:lnTo>
                  <a:lnTo>
                    <a:pt x="292" y="418"/>
                  </a:lnTo>
                  <a:lnTo>
                    <a:pt x="295" y="418"/>
                  </a:lnTo>
                  <a:lnTo>
                    <a:pt x="298" y="417"/>
                  </a:lnTo>
                  <a:lnTo>
                    <a:pt x="300" y="417"/>
                  </a:lnTo>
                  <a:lnTo>
                    <a:pt x="300" y="417"/>
                  </a:lnTo>
                  <a:lnTo>
                    <a:pt x="301" y="404"/>
                  </a:lnTo>
                  <a:lnTo>
                    <a:pt x="306" y="398"/>
                  </a:lnTo>
                  <a:lnTo>
                    <a:pt x="301" y="387"/>
                  </a:lnTo>
                  <a:lnTo>
                    <a:pt x="289" y="392"/>
                  </a:lnTo>
                  <a:lnTo>
                    <a:pt x="279" y="406"/>
                  </a:lnTo>
                  <a:close/>
                </a:path>
              </a:pathLst>
            </a:custGeom>
            <a:solidFill>
              <a:schemeClr val="bg1">
                <a:lumMod val="85000"/>
              </a:schemeClr>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ln w="38100">
                  <a:solidFill>
                    <a:prstClr val="black"/>
                  </a:solidFill>
                </a:ln>
                <a:solidFill>
                  <a:prstClr val="black"/>
                </a:solidFill>
                <a:latin typeface="Calibri"/>
              </a:endParaRPr>
            </a:p>
          </p:txBody>
        </p:sp>
        <p:sp>
          <p:nvSpPr>
            <p:cNvPr id="58" name="LABEL">
              <a:extLst>
                <a:ext uri="{C183D7F6-B498-43B3-948B-1728B52AA6E4}">
                  <adec:decorative xmlns:adec="http://schemas.microsoft.com/office/drawing/2017/decorative" val="1"/>
                </a:ext>
              </a:extLst>
            </p:cNvPr>
            <p:cNvSpPr/>
            <p:nvPr/>
          </p:nvSpPr>
          <p:spPr>
            <a:xfrm>
              <a:off x="10627735" y="1224442"/>
              <a:ext cx="914400" cy="245986"/>
            </a:xfrm>
            <a:prstGeom prst="round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Calibri"/>
                </a:rPr>
                <a:t>REGION 1</a:t>
              </a:r>
            </a:p>
          </p:txBody>
        </p:sp>
        <p:cxnSp>
          <p:nvCxnSpPr>
            <p:cNvPr id="46" name="Straight Connector 45">
              <a:extLst>
                <a:ext uri="{FF2B5EF4-FFF2-40B4-BE49-F238E27FC236}">
                  <a16:creationId xmlns:a16="http://schemas.microsoft.com/office/drawing/2014/main" id="{851FC363-0414-44C2-86AD-9FFB7F4EFD73}"/>
                </a:ext>
                <a:ext uri="{C183D7F6-B498-43B3-948B-1728B52AA6E4}">
                  <adec:decorative xmlns:adec="http://schemas.microsoft.com/office/drawing/2017/decorative" val="1"/>
                </a:ext>
              </a:extLst>
            </p:cNvPr>
            <p:cNvCxnSpPr>
              <a:stCxn id="58" idx="2"/>
            </p:cNvCxnSpPr>
            <p:nvPr/>
          </p:nvCxnSpPr>
          <p:spPr>
            <a:xfrm>
              <a:off x="11084935" y="1470429"/>
              <a:ext cx="0" cy="555425"/>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28" name="Region 2" descr="Region 2: Northeast &amp; Caribbean includes New Jersey and New York.">
            <a:extLst>
              <a:ext uri="{FF2B5EF4-FFF2-40B4-BE49-F238E27FC236}">
                <a16:creationId xmlns:a16="http://schemas.microsoft.com/office/drawing/2014/main" id="{4EB56441-D6EC-4590-9062-CF0421F73D6C}"/>
              </a:ext>
            </a:extLst>
          </p:cNvPr>
          <p:cNvGrpSpPr/>
          <p:nvPr/>
        </p:nvGrpSpPr>
        <p:grpSpPr>
          <a:xfrm>
            <a:off x="9377947" y="2105565"/>
            <a:ext cx="1527076" cy="1401281"/>
            <a:chOff x="9406522" y="2153190"/>
            <a:chExt cx="1527076" cy="1401281"/>
          </a:xfrm>
        </p:grpSpPr>
        <p:sp>
          <p:nvSpPr>
            <p:cNvPr id="74" name="NEW YORK">
              <a:extLst>
                <a:ext uri="{C183D7F6-B498-43B3-948B-1728B52AA6E4}">
                  <adec:decorative xmlns:adec="http://schemas.microsoft.com/office/drawing/2017/decorative" val="1"/>
                </a:ext>
              </a:extLst>
            </p:cNvPr>
            <p:cNvSpPr>
              <a:spLocks/>
            </p:cNvSpPr>
            <p:nvPr/>
          </p:nvSpPr>
          <p:spPr bwMode="auto">
            <a:xfrm>
              <a:off x="9875690" y="2413851"/>
              <a:ext cx="1057908" cy="811107"/>
            </a:xfrm>
            <a:custGeom>
              <a:avLst/>
              <a:gdLst>
                <a:gd name="T0" fmla="*/ 518 w 793"/>
                <a:gd name="T1" fmla="*/ 510 h 608"/>
                <a:gd name="T2" fmla="*/ 489 w 793"/>
                <a:gd name="T3" fmla="*/ 498 h 608"/>
                <a:gd name="T4" fmla="*/ 456 w 793"/>
                <a:gd name="T5" fmla="*/ 460 h 608"/>
                <a:gd name="T6" fmla="*/ 320 w 793"/>
                <a:gd name="T7" fmla="*/ 469 h 608"/>
                <a:gd name="T8" fmla="*/ 5 w 793"/>
                <a:gd name="T9" fmla="*/ 532 h 608"/>
                <a:gd name="T10" fmla="*/ 9 w 793"/>
                <a:gd name="T11" fmla="*/ 485 h 608"/>
                <a:gd name="T12" fmla="*/ 23 w 793"/>
                <a:gd name="T13" fmla="*/ 468 h 608"/>
                <a:gd name="T14" fmla="*/ 45 w 793"/>
                <a:gd name="T15" fmla="*/ 449 h 608"/>
                <a:gd name="T16" fmla="*/ 62 w 793"/>
                <a:gd name="T17" fmla="*/ 423 h 608"/>
                <a:gd name="T18" fmla="*/ 69 w 793"/>
                <a:gd name="T19" fmla="*/ 410 h 608"/>
                <a:gd name="T20" fmla="*/ 48 w 793"/>
                <a:gd name="T21" fmla="*/ 390 h 608"/>
                <a:gd name="T22" fmla="*/ 55 w 793"/>
                <a:gd name="T23" fmla="*/ 340 h 608"/>
                <a:gd name="T24" fmla="*/ 108 w 793"/>
                <a:gd name="T25" fmla="*/ 323 h 608"/>
                <a:gd name="T26" fmla="*/ 167 w 793"/>
                <a:gd name="T27" fmla="*/ 320 h 608"/>
                <a:gd name="T28" fmla="*/ 189 w 793"/>
                <a:gd name="T29" fmla="*/ 327 h 608"/>
                <a:gd name="T30" fmla="*/ 219 w 793"/>
                <a:gd name="T31" fmla="*/ 313 h 608"/>
                <a:gd name="T32" fmla="*/ 264 w 793"/>
                <a:gd name="T33" fmla="*/ 299 h 608"/>
                <a:gd name="T34" fmla="*/ 286 w 793"/>
                <a:gd name="T35" fmla="*/ 267 h 608"/>
                <a:gd name="T36" fmla="*/ 311 w 793"/>
                <a:gd name="T37" fmla="*/ 259 h 608"/>
                <a:gd name="T38" fmla="*/ 303 w 793"/>
                <a:gd name="T39" fmla="*/ 232 h 608"/>
                <a:gd name="T40" fmla="*/ 308 w 793"/>
                <a:gd name="T41" fmla="*/ 210 h 608"/>
                <a:gd name="T42" fmla="*/ 297 w 793"/>
                <a:gd name="T43" fmla="*/ 201 h 608"/>
                <a:gd name="T44" fmla="*/ 281 w 793"/>
                <a:gd name="T45" fmla="*/ 188 h 608"/>
                <a:gd name="T46" fmla="*/ 315 w 793"/>
                <a:gd name="T47" fmla="*/ 139 h 608"/>
                <a:gd name="T48" fmla="*/ 329 w 793"/>
                <a:gd name="T49" fmla="*/ 115 h 608"/>
                <a:gd name="T50" fmla="*/ 364 w 793"/>
                <a:gd name="T51" fmla="*/ 64 h 608"/>
                <a:gd name="T52" fmla="*/ 392 w 793"/>
                <a:gd name="T53" fmla="*/ 37 h 608"/>
                <a:gd name="T54" fmla="*/ 447 w 793"/>
                <a:gd name="T55" fmla="*/ 21 h 608"/>
                <a:gd name="T56" fmla="*/ 495 w 793"/>
                <a:gd name="T57" fmla="*/ 14 h 608"/>
                <a:gd name="T58" fmla="*/ 545 w 793"/>
                <a:gd name="T59" fmla="*/ 31 h 608"/>
                <a:gd name="T60" fmla="*/ 565 w 793"/>
                <a:gd name="T61" fmla="*/ 104 h 608"/>
                <a:gd name="T62" fmla="*/ 575 w 793"/>
                <a:gd name="T63" fmla="*/ 157 h 608"/>
                <a:gd name="T64" fmla="*/ 575 w 793"/>
                <a:gd name="T65" fmla="*/ 188 h 608"/>
                <a:gd name="T66" fmla="*/ 598 w 793"/>
                <a:gd name="T67" fmla="*/ 198 h 608"/>
                <a:gd name="T68" fmla="*/ 614 w 793"/>
                <a:gd name="T69" fmla="*/ 298 h 608"/>
                <a:gd name="T70" fmla="*/ 615 w 793"/>
                <a:gd name="T71" fmla="*/ 401 h 608"/>
                <a:gd name="T72" fmla="*/ 629 w 793"/>
                <a:gd name="T73" fmla="*/ 468 h 608"/>
                <a:gd name="T74" fmla="*/ 623 w 793"/>
                <a:gd name="T75" fmla="*/ 532 h 608"/>
                <a:gd name="T76" fmla="*/ 639 w 793"/>
                <a:gd name="T77" fmla="*/ 555 h 608"/>
                <a:gd name="T78" fmla="*/ 629 w 793"/>
                <a:gd name="T79" fmla="*/ 574 h 608"/>
                <a:gd name="T80" fmla="*/ 646 w 793"/>
                <a:gd name="T81" fmla="*/ 565 h 608"/>
                <a:gd name="T82" fmla="*/ 667 w 793"/>
                <a:gd name="T83" fmla="*/ 544 h 608"/>
                <a:gd name="T84" fmla="*/ 692 w 793"/>
                <a:gd name="T85" fmla="*/ 549 h 608"/>
                <a:gd name="T86" fmla="*/ 759 w 793"/>
                <a:gd name="T87" fmla="*/ 508 h 608"/>
                <a:gd name="T88" fmla="*/ 793 w 793"/>
                <a:gd name="T89" fmla="*/ 508 h 608"/>
                <a:gd name="T90" fmla="*/ 748 w 793"/>
                <a:gd name="T91" fmla="*/ 549 h 608"/>
                <a:gd name="T92" fmla="*/ 687 w 793"/>
                <a:gd name="T93" fmla="*/ 588 h 608"/>
                <a:gd name="T94" fmla="*/ 626 w 793"/>
                <a:gd name="T95" fmla="*/ 608 h 608"/>
                <a:gd name="T96" fmla="*/ 617 w 793"/>
                <a:gd name="T97" fmla="*/ 582 h 608"/>
                <a:gd name="T98" fmla="*/ 618 w 793"/>
                <a:gd name="T99" fmla="*/ 551 h 608"/>
                <a:gd name="T100" fmla="*/ 573 w 793"/>
                <a:gd name="T101" fmla="*/ 535 h 608"/>
                <a:gd name="T102" fmla="*/ 526 w 793"/>
                <a:gd name="T103" fmla="*/ 516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3" h="608">
                  <a:moveTo>
                    <a:pt x="526" y="516"/>
                  </a:moveTo>
                  <a:lnTo>
                    <a:pt x="518" y="510"/>
                  </a:lnTo>
                  <a:lnTo>
                    <a:pt x="503" y="508"/>
                  </a:lnTo>
                  <a:lnTo>
                    <a:pt x="489" y="498"/>
                  </a:lnTo>
                  <a:lnTo>
                    <a:pt x="478" y="459"/>
                  </a:lnTo>
                  <a:lnTo>
                    <a:pt x="456" y="460"/>
                  </a:lnTo>
                  <a:lnTo>
                    <a:pt x="440" y="443"/>
                  </a:lnTo>
                  <a:lnTo>
                    <a:pt x="320" y="469"/>
                  </a:lnTo>
                  <a:lnTo>
                    <a:pt x="52" y="524"/>
                  </a:lnTo>
                  <a:lnTo>
                    <a:pt x="5" y="532"/>
                  </a:lnTo>
                  <a:lnTo>
                    <a:pt x="0" y="491"/>
                  </a:lnTo>
                  <a:lnTo>
                    <a:pt x="9" y="485"/>
                  </a:lnTo>
                  <a:lnTo>
                    <a:pt x="17" y="477"/>
                  </a:lnTo>
                  <a:lnTo>
                    <a:pt x="23" y="468"/>
                  </a:lnTo>
                  <a:lnTo>
                    <a:pt x="34" y="460"/>
                  </a:lnTo>
                  <a:lnTo>
                    <a:pt x="45" y="449"/>
                  </a:lnTo>
                  <a:lnTo>
                    <a:pt x="48" y="440"/>
                  </a:lnTo>
                  <a:lnTo>
                    <a:pt x="62" y="423"/>
                  </a:lnTo>
                  <a:lnTo>
                    <a:pt x="69" y="416"/>
                  </a:lnTo>
                  <a:lnTo>
                    <a:pt x="69" y="410"/>
                  </a:lnTo>
                  <a:lnTo>
                    <a:pt x="61" y="391"/>
                  </a:lnTo>
                  <a:lnTo>
                    <a:pt x="48" y="390"/>
                  </a:lnTo>
                  <a:lnTo>
                    <a:pt x="37" y="351"/>
                  </a:lnTo>
                  <a:lnTo>
                    <a:pt x="55" y="340"/>
                  </a:lnTo>
                  <a:lnTo>
                    <a:pt x="83" y="331"/>
                  </a:lnTo>
                  <a:lnTo>
                    <a:pt x="108" y="323"/>
                  </a:lnTo>
                  <a:lnTo>
                    <a:pt x="128" y="320"/>
                  </a:lnTo>
                  <a:lnTo>
                    <a:pt x="167" y="320"/>
                  </a:lnTo>
                  <a:lnTo>
                    <a:pt x="180" y="327"/>
                  </a:lnTo>
                  <a:lnTo>
                    <a:pt x="189" y="327"/>
                  </a:lnTo>
                  <a:lnTo>
                    <a:pt x="203" y="320"/>
                  </a:lnTo>
                  <a:lnTo>
                    <a:pt x="219" y="313"/>
                  </a:lnTo>
                  <a:lnTo>
                    <a:pt x="251" y="310"/>
                  </a:lnTo>
                  <a:lnTo>
                    <a:pt x="264" y="299"/>
                  </a:lnTo>
                  <a:lnTo>
                    <a:pt x="275" y="279"/>
                  </a:lnTo>
                  <a:lnTo>
                    <a:pt x="286" y="267"/>
                  </a:lnTo>
                  <a:lnTo>
                    <a:pt x="298" y="267"/>
                  </a:lnTo>
                  <a:lnTo>
                    <a:pt x="311" y="259"/>
                  </a:lnTo>
                  <a:lnTo>
                    <a:pt x="312" y="245"/>
                  </a:lnTo>
                  <a:lnTo>
                    <a:pt x="303" y="232"/>
                  </a:lnTo>
                  <a:lnTo>
                    <a:pt x="300" y="223"/>
                  </a:lnTo>
                  <a:lnTo>
                    <a:pt x="308" y="210"/>
                  </a:lnTo>
                  <a:lnTo>
                    <a:pt x="308" y="201"/>
                  </a:lnTo>
                  <a:lnTo>
                    <a:pt x="297" y="201"/>
                  </a:lnTo>
                  <a:lnTo>
                    <a:pt x="286" y="196"/>
                  </a:lnTo>
                  <a:lnTo>
                    <a:pt x="281" y="188"/>
                  </a:lnTo>
                  <a:lnTo>
                    <a:pt x="279" y="173"/>
                  </a:lnTo>
                  <a:lnTo>
                    <a:pt x="315" y="139"/>
                  </a:lnTo>
                  <a:lnTo>
                    <a:pt x="320" y="134"/>
                  </a:lnTo>
                  <a:lnTo>
                    <a:pt x="329" y="115"/>
                  </a:lnTo>
                  <a:lnTo>
                    <a:pt x="347" y="87"/>
                  </a:lnTo>
                  <a:lnTo>
                    <a:pt x="364" y="64"/>
                  </a:lnTo>
                  <a:lnTo>
                    <a:pt x="378" y="48"/>
                  </a:lnTo>
                  <a:lnTo>
                    <a:pt x="392" y="37"/>
                  </a:lnTo>
                  <a:lnTo>
                    <a:pt x="412" y="29"/>
                  </a:lnTo>
                  <a:lnTo>
                    <a:pt x="447" y="21"/>
                  </a:lnTo>
                  <a:lnTo>
                    <a:pt x="465" y="23"/>
                  </a:lnTo>
                  <a:lnTo>
                    <a:pt x="495" y="14"/>
                  </a:lnTo>
                  <a:lnTo>
                    <a:pt x="542" y="0"/>
                  </a:lnTo>
                  <a:lnTo>
                    <a:pt x="545" y="31"/>
                  </a:lnTo>
                  <a:lnTo>
                    <a:pt x="561" y="71"/>
                  </a:lnTo>
                  <a:lnTo>
                    <a:pt x="565" y="104"/>
                  </a:lnTo>
                  <a:lnTo>
                    <a:pt x="559" y="128"/>
                  </a:lnTo>
                  <a:lnTo>
                    <a:pt x="575" y="157"/>
                  </a:lnTo>
                  <a:lnTo>
                    <a:pt x="581" y="170"/>
                  </a:lnTo>
                  <a:lnTo>
                    <a:pt x="575" y="188"/>
                  </a:lnTo>
                  <a:lnTo>
                    <a:pt x="593" y="196"/>
                  </a:lnTo>
                  <a:lnTo>
                    <a:pt x="598" y="198"/>
                  </a:lnTo>
                  <a:lnTo>
                    <a:pt x="617" y="267"/>
                  </a:lnTo>
                  <a:lnTo>
                    <a:pt x="614" y="298"/>
                  </a:lnTo>
                  <a:lnTo>
                    <a:pt x="610" y="366"/>
                  </a:lnTo>
                  <a:lnTo>
                    <a:pt x="615" y="401"/>
                  </a:lnTo>
                  <a:lnTo>
                    <a:pt x="620" y="423"/>
                  </a:lnTo>
                  <a:lnTo>
                    <a:pt x="629" y="468"/>
                  </a:lnTo>
                  <a:lnTo>
                    <a:pt x="629" y="518"/>
                  </a:lnTo>
                  <a:lnTo>
                    <a:pt x="623" y="532"/>
                  </a:lnTo>
                  <a:lnTo>
                    <a:pt x="634" y="544"/>
                  </a:lnTo>
                  <a:lnTo>
                    <a:pt x="639" y="555"/>
                  </a:lnTo>
                  <a:lnTo>
                    <a:pt x="626" y="566"/>
                  </a:lnTo>
                  <a:lnTo>
                    <a:pt x="629" y="574"/>
                  </a:lnTo>
                  <a:lnTo>
                    <a:pt x="637" y="572"/>
                  </a:lnTo>
                  <a:lnTo>
                    <a:pt x="646" y="565"/>
                  </a:lnTo>
                  <a:lnTo>
                    <a:pt x="660" y="548"/>
                  </a:lnTo>
                  <a:lnTo>
                    <a:pt x="667" y="544"/>
                  </a:lnTo>
                  <a:lnTo>
                    <a:pt x="678" y="548"/>
                  </a:lnTo>
                  <a:lnTo>
                    <a:pt x="692" y="549"/>
                  </a:lnTo>
                  <a:lnTo>
                    <a:pt x="740" y="526"/>
                  </a:lnTo>
                  <a:lnTo>
                    <a:pt x="759" y="508"/>
                  </a:lnTo>
                  <a:lnTo>
                    <a:pt x="767" y="499"/>
                  </a:lnTo>
                  <a:lnTo>
                    <a:pt x="793" y="508"/>
                  </a:lnTo>
                  <a:lnTo>
                    <a:pt x="771" y="530"/>
                  </a:lnTo>
                  <a:lnTo>
                    <a:pt x="748" y="549"/>
                  </a:lnTo>
                  <a:lnTo>
                    <a:pt x="703" y="582"/>
                  </a:lnTo>
                  <a:lnTo>
                    <a:pt x="687" y="588"/>
                  </a:lnTo>
                  <a:lnTo>
                    <a:pt x="651" y="601"/>
                  </a:lnTo>
                  <a:lnTo>
                    <a:pt x="626" y="608"/>
                  </a:lnTo>
                  <a:lnTo>
                    <a:pt x="618" y="604"/>
                  </a:lnTo>
                  <a:lnTo>
                    <a:pt x="617" y="582"/>
                  </a:lnTo>
                  <a:lnTo>
                    <a:pt x="620" y="565"/>
                  </a:lnTo>
                  <a:lnTo>
                    <a:pt x="618" y="551"/>
                  </a:lnTo>
                  <a:lnTo>
                    <a:pt x="601" y="541"/>
                  </a:lnTo>
                  <a:lnTo>
                    <a:pt x="573" y="535"/>
                  </a:lnTo>
                  <a:lnTo>
                    <a:pt x="548" y="527"/>
                  </a:lnTo>
                  <a:lnTo>
                    <a:pt x="526" y="516"/>
                  </a:lnTo>
                  <a:close/>
                </a:path>
              </a:pathLst>
            </a:custGeom>
            <a:solidFill>
              <a:schemeClr val="bg1">
                <a:lumMod val="85000"/>
              </a:schemeClr>
            </a:solidFill>
            <a:ln w="28575">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76" name="NEW JERSEY">
              <a:extLst>
                <a:ext uri="{C183D7F6-B498-43B3-948B-1728B52AA6E4}">
                  <adec:decorative xmlns:adec="http://schemas.microsoft.com/office/drawing/2017/decorative" val="1"/>
                </a:ext>
              </a:extLst>
            </p:cNvPr>
            <p:cNvSpPr>
              <a:spLocks/>
            </p:cNvSpPr>
            <p:nvPr/>
          </p:nvSpPr>
          <p:spPr bwMode="auto">
            <a:xfrm>
              <a:off x="10524043" y="3100891"/>
              <a:ext cx="205445" cy="453580"/>
            </a:xfrm>
            <a:custGeom>
              <a:avLst/>
              <a:gdLst>
                <a:gd name="T0" fmla="*/ 35 w 154"/>
                <a:gd name="T1" fmla="*/ 0 h 340"/>
                <a:gd name="T2" fmla="*/ 20 w 154"/>
                <a:gd name="T3" fmla="*/ 17 h 340"/>
                <a:gd name="T4" fmla="*/ 20 w 154"/>
                <a:gd name="T5" fmla="*/ 36 h 340"/>
                <a:gd name="T6" fmla="*/ 9 w 154"/>
                <a:gd name="T7" fmla="*/ 54 h 340"/>
                <a:gd name="T8" fmla="*/ 7 w 154"/>
                <a:gd name="T9" fmla="*/ 65 h 340"/>
                <a:gd name="T10" fmla="*/ 15 w 154"/>
                <a:gd name="T11" fmla="*/ 73 h 340"/>
                <a:gd name="T12" fmla="*/ 15 w 154"/>
                <a:gd name="T13" fmla="*/ 89 h 340"/>
                <a:gd name="T14" fmla="*/ 0 w 154"/>
                <a:gd name="T15" fmla="*/ 95 h 340"/>
                <a:gd name="T16" fmla="*/ 6 w 154"/>
                <a:gd name="T17" fmla="*/ 112 h 340"/>
                <a:gd name="T18" fmla="*/ 6 w 154"/>
                <a:gd name="T19" fmla="*/ 120 h 340"/>
                <a:gd name="T20" fmla="*/ 23 w 154"/>
                <a:gd name="T21" fmla="*/ 121 h 340"/>
                <a:gd name="T22" fmla="*/ 29 w 154"/>
                <a:gd name="T23" fmla="*/ 137 h 340"/>
                <a:gd name="T24" fmla="*/ 51 w 154"/>
                <a:gd name="T25" fmla="*/ 153 h 340"/>
                <a:gd name="T26" fmla="*/ 67 w 154"/>
                <a:gd name="T27" fmla="*/ 164 h 340"/>
                <a:gd name="T28" fmla="*/ 67 w 154"/>
                <a:gd name="T29" fmla="*/ 168 h 340"/>
                <a:gd name="T30" fmla="*/ 48 w 154"/>
                <a:gd name="T31" fmla="*/ 185 h 340"/>
                <a:gd name="T32" fmla="*/ 39 w 154"/>
                <a:gd name="T33" fmla="*/ 200 h 340"/>
                <a:gd name="T34" fmla="*/ 29 w 154"/>
                <a:gd name="T35" fmla="*/ 217 h 340"/>
                <a:gd name="T36" fmla="*/ 15 w 154"/>
                <a:gd name="T37" fmla="*/ 225 h 340"/>
                <a:gd name="T38" fmla="*/ 12 w 154"/>
                <a:gd name="T39" fmla="*/ 234 h 340"/>
                <a:gd name="T40" fmla="*/ 11 w 154"/>
                <a:gd name="T41" fmla="*/ 242 h 340"/>
                <a:gd name="T42" fmla="*/ 7 w 154"/>
                <a:gd name="T43" fmla="*/ 257 h 340"/>
                <a:gd name="T44" fmla="*/ 14 w 154"/>
                <a:gd name="T45" fmla="*/ 271 h 340"/>
                <a:gd name="T46" fmla="*/ 34 w 154"/>
                <a:gd name="T47" fmla="*/ 290 h 340"/>
                <a:gd name="T48" fmla="*/ 64 w 154"/>
                <a:gd name="T49" fmla="*/ 304 h 340"/>
                <a:gd name="T50" fmla="*/ 90 w 154"/>
                <a:gd name="T51" fmla="*/ 309 h 340"/>
                <a:gd name="T52" fmla="*/ 90 w 154"/>
                <a:gd name="T53" fmla="*/ 318 h 340"/>
                <a:gd name="T54" fmla="*/ 85 w 154"/>
                <a:gd name="T55" fmla="*/ 323 h 340"/>
                <a:gd name="T56" fmla="*/ 87 w 154"/>
                <a:gd name="T57" fmla="*/ 340 h 340"/>
                <a:gd name="T58" fmla="*/ 92 w 154"/>
                <a:gd name="T59" fmla="*/ 340 h 340"/>
                <a:gd name="T60" fmla="*/ 106 w 154"/>
                <a:gd name="T61" fmla="*/ 326 h 340"/>
                <a:gd name="T62" fmla="*/ 110 w 154"/>
                <a:gd name="T63" fmla="*/ 295 h 340"/>
                <a:gd name="T64" fmla="*/ 128 w 154"/>
                <a:gd name="T65" fmla="*/ 270 h 340"/>
                <a:gd name="T66" fmla="*/ 146 w 154"/>
                <a:gd name="T67" fmla="*/ 229 h 340"/>
                <a:gd name="T68" fmla="*/ 154 w 154"/>
                <a:gd name="T69" fmla="*/ 195 h 340"/>
                <a:gd name="T70" fmla="*/ 149 w 154"/>
                <a:gd name="T71" fmla="*/ 189 h 340"/>
                <a:gd name="T72" fmla="*/ 149 w 154"/>
                <a:gd name="T73" fmla="*/ 129 h 340"/>
                <a:gd name="T74" fmla="*/ 139 w 154"/>
                <a:gd name="T75" fmla="*/ 109 h 340"/>
                <a:gd name="T76" fmla="*/ 132 w 154"/>
                <a:gd name="T77" fmla="*/ 114 h 340"/>
                <a:gd name="T78" fmla="*/ 115 w 154"/>
                <a:gd name="T79" fmla="*/ 115 h 340"/>
                <a:gd name="T80" fmla="*/ 112 w 154"/>
                <a:gd name="T81" fmla="*/ 112 h 340"/>
                <a:gd name="T82" fmla="*/ 118 w 154"/>
                <a:gd name="T83" fmla="*/ 106 h 340"/>
                <a:gd name="T84" fmla="*/ 132 w 154"/>
                <a:gd name="T85" fmla="*/ 95 h 340"/>
                <a:gd name="T86" fmla="*/ 132 w 154"/>
                <a:gd name="T87" fmla="*/ 87 h 340"/>
                <a:gd name="T88" fmla="*/ 129 w 154"/>
                <a:gd name="T89" fmla="*/ 67 h 340"/>
                <a:gd name="T90" fmla="*/ 134 w 154"/>
                <a:gd name="T91" fmla="*/ 50 h 340"/>
                <a:gd name="T92" fmla="*/ 132 w 154"/>
                <a:gd name="T93" fmla="*/ 37 h 340"/>
                <a:gd name="T94" fmla="*/ 115 w 154"/>
                <a:gd name="T95" fmla="*/ 26 h 340"/>
                <a:gd name="T96" fmla="*/ 84 w 154"/>
                <a:gd name="T97" fmla="*/ 18 h 340"/>
                <a:gd name="T98" fmla="*/ 57 w 154"/>
                <a:gd name="T99" fmla="*/ 9 h 340"/>
                <a:gd name="T100" fmla="*/ 35 w 154"/>
                <a:gd name="T101"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 h="340">
                  <a:moveTo>
                    <a:pt x="35" y="0"/>
                  </a:moveTo>
                  <a:lnTo>
                    <a:pt x="20" y="17"/>
                  </a:lnTo>
                  <a:lnTo>
                    <a:pt x="20" y="36"/>
                  </a:lnTo>
                  <a:lnTo>
                    <a:pt x="9" y="54"/>
                  </a:lnTo>
                  <a:lnTo>
                    <a:pt x="7" y="65"/>
                  </a:lnTo>
                  <a:lnTo>
                    <a:pt x="15" y="73"/>
                  </a:lnTo>
                  <a:lnTo>
                    <a:pt x="15" y="89"/>
                  </a:lnTo>
                  <a:lnTo>
                    <a:pt x="0" y="95"/>
                  </a:lnTo>
                  <a:lnTo>
                    <a:pt x="6" y="112"/>
                  </a:lnTo>
                  <a:lnTo>
                    <a:pt x="6" y="120"/>
                  </a:lnTo>
                  <a:lnTo>
                    <a:pt x="23" y="121"/>
                  </a:lnTo>
                  <a:lnTo>
                    <a:pt x="29" y="137"/>
                  </a:lnTo>
                  <a:lnTo>
                    <a:pt x="51" y="153"/>
                  </a:lnTo>
                  <a:lnTo>
                    <a:pt x="67" y="164"/>
                  </a:lnTo>
                  <a:lnTo>
                    <a:pt x="67" y="168"/>
                  </a:lnTo>
                  <a:lnTo>
                    <a:pt x="48" y="185"/>
                  </a:lnTo>
                  <a:lnTo>
                    <a:pt x="39" y="200"/>
                  </a:lnTo>
                  <a:lnTo>
                    <a:pt x="29" y="217"/>
                  </a:lnTo>
                  <a:lnTo>
                    <a:pt x="15" y="225"/>
                  </a:lnTo>
                  <a:lnTo>
                    <a:pt x="12" y="234"/>
                  </a:lnTo>
                  <a:lnTo>
                    <a:pt x="11" y="242"/>
                  </a:lnTo>
                  <a:lnTo>
                    <a:pt x="7" y="257"/>
                  </a:lnTo>
                  <a:lnTo>
                    <a:pt x="14" y="271"/>
                  </a:lnTo>
                  <a:lnTo>
                    <a:pt x="34" y="290"/>
                  </a:lnTo>
                  <a:lnTo>
                    <a:pt x="64" y="304"/>
                  </a:lnTo>
                  <a:lnTo>
                    <a:pt x="90" y="309"/>
                  </a:lnTo>
                  <a:lnTo>
                    <a:pt x="90" y="318"/>
                  </a:lnTo>
                  <a:lnTo>
                    <a:pt x="85" y="323"/>
                  </a:lnTo>
                  <a:lnTo>
                    <a:pt x="87" y="340"/>
                  </a:lnTo>
                  <a:lnTo>
                    <a:pt x="92" y="340"/>
                  </a:lnTo>
                  <a:lnTo>
                    <a:pt x="106" y="326"/>
                  </a:lnTo>
                  <a:lnTo>
                    <a:pt x="110" y="295"/>
                  </a:lnTo>
                  <a:lnTo>
                    <a:pt x="128" y="270"/>
                  </a:lnTo>
                  <a:lnTo>
                    <a:pt x="146" y="229"/>
                  </a:lnTo>
                  <a:lnTo>
                    <a:pt x="154" y="195"/>
                  </a:lnTo>
                  <a:lnTo>
                    <a:pt x="149" y="189"/>
                  </a:lnTo>
                  <a:lnTo>
                    <a:pt x="149" y="129"/>
                  </a:lnTo>
                  <a:lnTo>
                    <a:pt x="139" y="109"/>
                  </a:lnTo>
                  <a:lnTo>
                    <a:pt x="132" y="114"/>
                  </a:lnTo>
                  <a:lnTo>
                    <a:pt x="115" y="115"/>
                  </a:lnTo>
                  <a:lnTo>
                    <a:pt x="112" y="112"/>
                  </a:lnTo>
                  <a:lnTo>
                    <a:pt x="118" y="106"/>
                  </a:lnTo>
                  <a:lnTo>
                    <a:pt x="132" y="95"/>
                  </a:lnTo>
                  <a:lnTo>
                    <a:pt x="132" y="87"/>
                  </a:lnTo>
                  <a:lnTo>
                    <a:pt x="129" y="67"/>
                  </a:lnTo>
                  <a:lnTo>
                    <a:pt x="134" y="50"/>
                  </a:lnTo>
                  <a:lnTo>
                    <a:pt x="132" y="37"/>
                  </a:lnTo>
                  <a:lnTo>
                    <a:pt x="115" y="26"/>
                  </a:lnTo>
                  <a:lnTo>
                    <a:pt x="84" y="18"/>
                  </a:lnTo>
                  <a:lnTo>
                    <a:pt x="57" y="9"/>
                  </a:lnTo>
                  <a:lnTo>
                    <a:pt x="35" y="0"/>
                  </a:lnTo>
                  <a:close/>
                </a:path>
              </a:pathLst>
            </a:custGeom>
            <a:solidFill>
              <a:schemeClr val="bg1">
                <a:lumMod val="85000"/>
              </a:schemeClr>
            </a:solidFill>
            <a:ln w="28575">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59" name="LABEL">
              <a:extLst>
                <a:ext uri="{C183D7F6-B498-43B3-948B-1728B52AA6E4}">
                  <adec:decorative xmlns:adec="http://schemas.microsoft.com/office/drawing/2017/decorative" val="1"/>
                </a:ext>
              </a:extLst>
            </p:cNvPr>
            <p:cNvSpPr/>
            <p:nvPr/>
          </p:nvSpPr>
          <p:spPr>
            <a:xfrm>
              <a:off x="9406522" y="2153190"/>
              <a:ext cx="914400" cy="245986"/>
            </a:xfrm>
            <a:prstGeom prst="roundRect">
              <a:avLst/>
            </a:pr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Calibri"/>
                </a:rPr>
                <a:t>REGION 2</a:t>
              </a:r>
            </a:p>
          </p:txBody>
        </p:sp>
        <p:cxnSp>
          <p:nvCxnSpPr>
            <p:cNvPr id="127" name="Straight Connector 126">
              <a:extLst>
                <a:ext uri="{FF2B5EF4-FFF2-40B4-BE49-F238E27FC236}">
                  <a16:creationId xmlns:a16="http://schemas.microsoft.com/office/drawing/2014/main" id="{618C29F1-1955-438B-BE62-4E80C3543218}"/>
                </a:ext>
                <a:ext uri="{C183D7F6-B498-43B3-948B-1728B52AA6E4}">
                  <adec:decorative xmlns:adec="http://schemas.microsoft.com/office/drawing/2017/decorative" val="1"/>
                </a:ext>
              </a:extLst>
            </p:cNvPr>
            <p:cNvCxnSpPr>
              <a:cxnSpLocks/>
              <a:stCxn id="59" idx="2"/>
            </p:cNvCxnSpPr>
            <p:nvPr/>
          </p:nvCxnSpPr>
          <p:spPr>
            <a:xfrm>
              <a:off x="9863723" y="2399176"/>
              <a:ext cx="504275" cy="502182"/>
            </a:xfrm>
            <a:prstGeom prst="line">
              <a:avLst/>
            </a:prstGeom>
            <a:ln w="1905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25" name="Region 3" descr="Region 3: Central East includes Pennsylvania, West Virginia, Virginia, Maryland, and Delaware.">
            <a:extLst>
              <a:ext uri="{FF2B5EF4-FFF2-40B4-BE49-F238E27FC236}">
                <a16:creationId xmlns:a16="http://schemas.microsoft.com/office/drawing/2014/main" id="{790895A9-FECD-4C48-8B00-565E5E1F3D64}"/>
              </a:ext>
            </a:extLst>
          </p:cNvPr>
          <p:cNvGrpSpPr/>
          <p:nvPr/>
        </p:nvGrpSpPr>
        <p:grpSpPr>
          <a:xfrm>
            <a:off x="9459959" y="2972827"/>
            <a:ext cx="2330888" cy="1177547"/>
            <a:chOff x="9517109" y="3039502"/>
            <a:chExt cx="2330888" cy="1177547"/>
          </a:xfrm>
        </p:grpSpPr>
        <p:sp>
          <p:nvSpPr>
            <p:cNvPr id="77" name="DELAWARE">
              <a:extLst>
                <a:ext uri="{C183D7F6-B498-43B3-948B-1728B52AA6E4}">
                  <adec:decorative xmlns:adec="http://schemas.microsoft.com/office/drawing/2017/decorative" val="1"/>
                </a:ext>
              </a:extLst>
            </p:cNvPr>
            <p:cNvSpPr>
              <a:spLocks/>
            </p:cNvSpPr>
            <p:nvPr/>
          </p:nvSpPr>
          <p:spPr bwMode="auto">
            <a:xfrm>
              <a:off x="10487010" y="3435717"/>
              <a:ext cx="156085" cy="242799"/>
            </a:xfrm>
            <a:custGeom>
              <a:avLst/>
              <a:gdLst>
                <a:gd name="T0" fmla="*/ 30 w 117"/>
                <a:gd name="T1" fmla="*/ 23 h 182"/>
                <a:gd name="T2" fmla="*/ 31 w 117"/>
                <a:gd name="T3" fmla="*/ 10 h 182"/>
                <a:gd name="T4" fmla="*/ 33 w 117"/>
                <a:gd name="T5" fmla="*/ 0 h 182"/>
                <a:gd name="T6" fmla="*/ 23 w 117"/>
                <a:gd name="T7" fmla="*/ 1 h 182"/>
                <a:gd name="T8" fmla="*/ 14 w 117"/>
                <a:gd name="T9" fmla="*/ 4 h 182"/>
                <a:gd name="T10" fmla="*/ 0 w 117"/>
                <a:gd name="T11" fmla="*/ 15 h 182"/>
                <a:gd name="T12" fmla="*/ 11 w 117"/>
                <a:gd name="T13" fmla="*/ 46 h 182"/>
                <a:gd name="T14" fmla="*/ 25 w 117"/>
                <a:gd name="T15" fmla="*/ 82 h 182"/>
                <a:gd name="T16" fmla="*/ 37 w 117"/>
                <a:gd name="T17" fmla="*/ 143 h 182"/>
                <a:gd name="T18" fmla="*/ 48 w 117"/>
                <a:gd name="T19" fmla="*/ 182 h 182"/>
                <a:gd name="T20" fmla="*/ 79 w 117"/>
                <a:gd name="T21" fmla="*/ 181 h 182"/>
                <a:gd name="T22" fmla="*/ 117 w 117"/>
                <a:gd name="T23" fmla="*/ 174 h 182"/>
                <a:gd name="T24" fmla="*/ 103 w 117"/>
                <a:gd name="T25" fmla="*/ 128 h 182"/>
                <a:gd name="T26" fmla="*/ 97 w 117"/>
                <a:gd name="T27" fmla="*/ 131 h 182"/>
                <a:gd name="T28" fmla="*/ 75 w 117"/>
                <a:gd name="T29" fmla="*/ 115 h 182"/>
                <a:gd name="T30" fmla="*/ 64 w 117"/>
                <a:gd name="T31" fmla="*/ 87 h 182"/>
                <a:gd name="T32" fmla="*/ 51 w 117"/>
                <a:gd name="T33" fmla="*/ 64 h 182"/>
                <a:gd name="T34" fmla="*/ 31 w 117"/>
                <a:gd name="T35" fmla="*/ 46 h 182"/>
                <a:gd name="T36" fmla="*/ 26 w 117"/>
                <a:gd name="T37" fmla="*/ 34 h 182"/>
                <a:gd name="T38" fmla="*/ 30 w 117"/>
                <a:gd name="T39" fmla="*/ 2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7" h="182">
                  <a:moveTo>
                    <a:pt x="30" y="23"/>
                  </a:moveTo>
                  <a:lnTo>
                    <a:pt x="31" y="10"/>
                  </a:lnTo>
                  <a:lnTo>
                    <a:pt x="33" y="0"/>
                  </a:lnTo>
                  <a:lnTo>
                    <a:pt x="23" y="1"/>
                  </a:lnTo>
                  <a:lnTo>
                    <a:pt x="14" y="4"/>
                  </a:lnTo>
                  <a:lnTo>
                    <a:pt x="0" y="15"/>
                  </a:lnTo>
                  <a:lnTo>
                    <a:pt x="11" y="46"/>
                  </a:lnTo>
                  <a:lnTo>
                    <a:pt x="25" y="82"/>
                  </a:lnTo>
                  <a:lnTo>
                    <a:pt x="37" y="143"/>
                  </a:lnTo>
                  <a:lnTo>
                    <a:pt x="48" y="182"/>
                  </a:lnTo>
                  <a:lnTo>
                    <a:pt x="79" y="181"/>
                  </a:lnTo>
                  <a:lnTo>
                    <a:pt x="117" y="174"/>
                  </a:lnTo>
                  <a:lnTo>
                    <a:pt x="103" y="128"/>
                  </a:lnTo>
                  <a:lnTo>
                    <a:pt x="97" y="131"/>
                  </a:lnTo>
                  <a:lnTo>
                    <a:pt x="75" y="115"/>
                  </a:lnTo>
                  <a:lnTo>
                    <a:pt x="64" y="87"/>
                  </a:lnTo>
                  <a:lnTo>
                    <a:pt x="51" y="64"/>
                  </a:lnTo>
                  <a:lnTo>
                    <a:pt x="31" y="46"/>
                  </a:lnTo>
                  <a:lnTo>
                    <a:pt x="26" y="34"/>
                  </a:lnTo>
                  <a:lnTo>
                    <a:pt x="30" y="23"/>
                  </a:lnTo>
                  <a:close/>
                </a:path>
              </a:pathLst>
            </a:custGeom>
            <a:solidFill>
              <a:schemeClr val="bg1">
                <a:lumMod val="85000"/>
              </a:schemeClr>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78" name="MARYLAND">
              <a:extLst>
                <a:ext uri="{C183D7F6-B498-43B3-948B-1728B52AA6E4}">
                  <adec:decorative xmlns:adec="http://schemas.microsoft.com/office/drawing/2017/decorative" val="1"/>
                </a:ext>
              </a:extLst>
            </p:cNvPr>
            <p:cNvSpPr>
              <a:spLocks noEditPoints="1"/>
            </p:cNvSpPr>
            <p:nvPr/>
          </p:nvSpPr>
          <p:spPr bwMode="auto">
            <a:xfrm>
              <a:off x="9989406" y="3455728"/>
              <a:ext cx="657691" cy="337517"/>
            </a:xfrm>
            <a:custGeom>
              <a:avLst/>
              <a:gdLst>
                <a:gd name="T0" fmla="*/ 452 w 493"/>
                <a:gd name="T1" fmla="*/ 166 h 253"/>
                <a:gd name="T2" fmla="*/ 409 w 493"/>
                <a:gd name="T3" fmla="*/ 123 h 253"/>
                <a:gd name="T4" fmla="*/ 381 w 493"/>
                <a:gd name="T5" fmla="*/ 28 h 253"/>
                <a:gd name="T6" fmla="*/ 326 w 493"/>
                <a:gd name="T7" fmla="*/ 11 h 253"/>
                <a:gd name="T8" fmla="*/ 0 w 493"/>
                <a:gd name="T9" fmla="*/ 75 h 253"/>
                <a:gd name="T10" fmla="*/ 12 w 493"/>
                <a:gd name="T11" fmla="*/ 142 h 253"/>
                <a:gd name="T12" fmla="*/ 28 w 493"/>
                <a:gd name="T13" fmla="*/ 125 h 253"/>
                <a:gd name="T14" fmla="*/ 57 w 493"/>
                <a:gd name="T15" fmla="*/ 105 h 253"/>
                <a:gd name="T16" fmla="*/ 78 w 493"/>
                <a:gd name="T17" fmla="*/ 80 h 253"/>
                <a:gd name="T18" fmla="*/ 103 w 493"/>
                <a:gd name="T19" fmla="*/ 81 h 253"/>
                <a:gd name="T20" fmla="*/ 132 w 493"/>
                <a:gd name="T21" fmla="*/ 59 h 253"/>
                <a:gd name="T22" fmla="*/ 154 w 493"/>
                <a:gd name="T23" fmla="*/ 63 h 253"/>
                <a:gd name="T24" fmla="*/ 184 w 493"/>
                <a:gd name="T25" fmla="*/ 83 h 253"/>
                <a:gd name="T26" fmla="*/ 217 w 493"/>
                <a:gd name="T27" fmla="*/ 103 h 253"/>
                <a:gd name="T28" fmla="*/ 251 w 493"/>
                <a:gd name="T29" fmla="*/ 130 h 253"/>
                <a:gd name="T30" fmla="*/ 268 w 493"/>
                <a:gd name="T31" fmla="*/ 120 h 253"/>
                <a:gd name="T32" fmla="*/ 278 w 493"/>
                <a:gd name="T33" fmla="*/ 148 h 253"/>
                <a:gd name="T34" fmla="*/ 262 w 493"/>
                <a:gd name="T35" fmla="*/ 189 h 253"/>
                <a:gd name="T36" fmla="*/ 265 w 493"/>
                <a:gd name="T37" fmla="*/ 214 h 253"/>
                <a:gd name="T38" fmla="*/ 324 w 493"/>
                <a:gd name="T39" fmla="*/ 222 h 253"/>
                <a:gd name="T40" fmla="*/ 357 w 493"/>
                <a:gd name="T41" fmla="*/ 230 h 253"/>
                <a:gd name="T42" fmla="*/ 354 w 493"/>
                <a:gd name="T43" fmla="*/ 203 h 253"/>
                <a:gd name="T44" fmla="*/ 338 w 493"/>
                <a:gd name="T45" fmla="*/ 180 h 253"/>
                <a:gd name="T46" fmla="*/ 334 w 493"/>
                <a:gd name="T47" fmla="*/ 111 h 253"/>
                <a:gd name="T48" fmla="*/ 324 w 493"/>
                <a:gd name="T49" fmla="*/ 91 h 253"/>
                <a:gd name="T50" fmla="*/ 329 w 493"/>
                <a:gd name="T51" fmla="*/ 84 h 253"/>
                <a:gd name="T52" fmla="*/ 334 w 493"/>
                <a:gd name="T53" fmla="*/ 77 h 253"/>
                <a:gd name="T54" fmla="*/ 335 w 493"/>
                <a:gd name="T55" fmla="*/ 69 h 253"/>
                <a:gd name="T56" fmla="*/ 348 w 493"/>
                <a:gd name="T57" fmla="*/ 55 h 253"/>
                <a:gd name="T58" fmla="*/ 363 w 493"/>
                <a:gd name="T59" fmla="*/ 52 h 253"/>
                <a:gd name="T60" fmla="*/ 346 w 493"/>
                <a:gd name="T61" fmla="*/ 84 h 253"/>
                <a:gd name="T62" fmla="*/ 360 w 493"/>
                <a:gd name="T63" fmla="*/ 94 h 253"/>
                <a:gd name="T64" fmla="*/ 349 w 493"/>
                <a:gd name="T65" fmla="*/ 134 h 253"/>
                <a:gd name="T66" fmla="*/ 354 w 493"/>
                <a:gd name="T67" fmla="*/ 155 h 253"/>
                <a:gd name="T68" fmla="*/ 371 w 493"/>
                <a:gd name="T69" fmla="*/ 155 h 253"/>
                <a:gd name="T70" fmla="*/ 360 w 493"/>
                <a:gd name="T71" fmla="*/ 183 h 253"/>
                <a:gd name="T72" fmla="*/ 399 w 493"/>
                <a:gd name="T73" fmla="*/ 208 h 253"/>
                <a:gd name="T74" fmla="*/ 431 w 493"/>
                <a:gd name="T75" fmla="*/ 228 h 253"/>
                <a:gd name="T76" fmla="*/ 481 w 493"/>
                <a:gd name="T77" fmla="*/ 214 h 253"/>
                <a:gd name="T78" fmla="*/ 490 w 493"/>
                <a:gd name="T79" fmla="*/ 159 h 253"/>
                <a:gd name="T80" fmla="*/ 398 w 493"/>
                <a:gd name="T81" fmla="*/ 231 h 253"/>
                <a:gd name="T82" fmla="*/ 406 w 493"/>
                <a:gd name="T83" fmla="*/ 253 h 253"/>
                <a:gd name="T84" fmla="*/ 409 w 493"/>
                <a:gd name="T85" fmla="*/ 250 h 253"/>
                <a:gd name="T86" fmla="*/ 412 w 493"/>
                <a:gd name="T87" fmla="*/ 245 h 253"/>
                <a:gd name="T88" fmla="*/ 403 w 493"/>
                <a:gd name="T89" fmla="*/ 21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3" h="253">
                  <a:moveTo>
                    <a:pt x="490" y="159"/>
                  </a:moveTo>
                  <a:lnTo>
                    <a:pt x="452" y="166"/>
                  </a:lnTo>
                  <a:lnTo>
                    <a:pt x="421" y="167"/>
                  </a:lnTo>
                  <a:lnTo>
                    <a:pt x="409" y="123"/>
                  </a:lnTo>
                  <a:lnTo>
                    <a:pt x="396" y="67"/>
                  </a:lnTo>
                  <a:lnTo>
                    <a:pt x="381" y="28"/>
                  </a:lnTo>
                  <a:lnTo>
                    <a:pt x="373" y="0"/>
                  </a:lnTo>
                  <a:lnTo>
                    <a:pt x="326" y="11"/>
                  </a:lnTo>
                  <a:lnTo>
                    <a:pt x="234" y="28"/>
                  </a:lnTo>
                  <a:lnTo>
                    <a:pt x="0" y="75"/>
                  </a:lnTo>
                  <a:lnTo>
                    <a:pt x="6" y="106"/>
                  </a:lnTo>
                  <a:lnTo>
                    <a:pt x="12" y="142"/>
                  </a:lnTo>
                  <a:lnTo>
                    <a:pt x="14" y="141"/>
                  </a:lnTo>
                  <a:lnTo>
                    <a:pt x="28" y="125"/>
                  </a:lnTo>
                  <a:lnTo>
                    <a:pt x="42" y="108"/>
                  </a:lnTo>
                  <a:lnTo>
                    <a:pt x="57" y="105"/>
                  </a:lnTo>
                  <a:lnTo>
                    <a:pt x="65" y="95"/>
                  </a:lnTo>
                  <a:lnTo>
                    <a:pt x="78" y="80"/>
                  </a:lnTo>
                  <a:lnTo>
                    <a:pt x="86" y="83"/>
                  </a:lnTo>
                  <a:lnTo>
                    <a:pt x="103" y="81"/>
                  </a:lnTo>
                  <a:lnTo>
                    <a:pt x="120" y="69"/>
                  </a:lnTo>
                  <a:lnTo>
                    <a:pt x="132" y="59"/>
                  </a:lnTo>
                  <a:lnTo>
                    <a:pt x="143" y="56"/>
                  </a:lnTo>
                  <a:lnTo>
                    <a:pt x="154" y="63"/>
                  </a:lnTo>
                  <a:lnTo>
                    <a:pt x="171" y="72"/>
                  </a:lnTo>
                  <a:lnTo>
                    <a:pt x="184" y="83"/>
                  </a:lnTo>
                  <a:lnTo>
                    <a:pt x="192" y="94"/>
                  </a:lnTo>
                  <a:lnTo>
                    <a:pt x="217" y="103"/>
                  </a:lnTo>
                  <a:lnTo>
                    <a:pt x="217" y="122"/>
                  </a:lnTo>
                  <a:lnTo>
                    <a:pt x="251" y="130"/>
                  </a:lnTo>
                  <a:lnTo>
                    <a:pt x="259" y="133"/>
                  </a:lnTo>
                  <a:lnTo>
                    <a:pt x="268" y="120"/>
                  </a:lnTo>
                  <a:lnTo>
                    <a:pt x="285" y="133"/>
                  </a:lnTo>
                  <a:lnTo>
                    <a:pt x="278" y="148"/>
                  </a:lnTo>
                  <a:lnTo>
                    <a:pt x="273" y="173"/>
                  </a:lnTo>
                  <a:lnTo>
                    <a:pt x="262" y="189"/>
                  </a:lnTo>
                  <a:lnTo>
                    <a:pt x="262" y="203"/>
                  </a:lnTo>
                  <a:lnTo>
                    <a:pt x="265" y="214"/>
                  </a:lnTo>
                  <a:lnTo>
                    <a:pt x="298" y="222"/>
                  </a:lnTo>
                  <a:lnTo>
                    <a:pt x="324" y="222"/>
                  </a:lnTo>
                  <a:lnTo>
                    <a:pt x="343" y="228"/>
                  </a:lnTo>
                  <a:lnTo>
                    <a:pt x="357" y="230"/>
                  </a:lnTo>
                  <a:lnTo>
                    <a:pt x="362" y="217"/>
                  </a:lnTo>
                  <a:lnTo>
                    <a:pt x="354" y="203"/>
                  </a:lnTo>
                  <a:lnTo>
                    <a:pt x="354" y="192"/>
                  </a:lnTo>
                  <a:lnTo>
                    <a:pt x="338" y="180"/>
                  </a:lnTo>
                  <a:lnTo>
                    <a:pt x="326" y="145"/>
                  </a:lnTo>
                  <a:lnTo>
                    <a:pt x="334" y="111"/>
                  </a:lnTo>
                  <a:lnTo>
                    <a:pt x="332" y="98"/>
                  </a:lnTo>
                  <a:lnTo>
                    <a:pt x="324" y="91"/>
                  </a:lnTo>
                  <a:lnTo>
                    <a:pt x="324" y="91"/>
                  </a:lnTo>
                  <a:lnTo>
                    <a:pt x="329" y="84"/>
                  </a:lnTo>
                  <a:lnTo>
                    <a:pt x="332" y="80"/>
                  </a:lnTo>
                  <a:lnTo>
                    <a:pt x="334" y="77"/>
                  </a:lnTo>
                  <a:lnTo>
                    <a:pt x="334" y="77"/>
                  </a:lnTo>
                  <a:lnTo>
                    <a:pt x="335" y="69"/>
                  </a:lnTo>
                  <a:lnTo>
                    <a:pt x="337" y="63"/>
                  </a:lnTo>
                  <a:lnTo>
                    <a:pt x="348" y="55"/>
                  </a:lnTo>
                  <a:lnTo>
                    <a:pt x="360" y="45"/>
                  </a:lnTo>
                  <a:lnTo>
                    <a:pt x="363" y="52"/>
                  </a:lnTo>
                  <a:lnTo>
                    <a:pt x="354" y="61"/>
                  </a:lnTo>
                  <a:lnTo>
                    <a:pt x="346" y="84"/>
                  </a:lnTo>
                  <a:lnTo>
                    <a:pt x="348" y="92"/>
                  </a:lnTo>
                  <a:lnTo>
                    <a:pt x="360" y="94"/>
                  </a:lnTo>
                  <a:lnTo>
                    <a:pt x="362" y="128"/>
                  </a:lnTo>
                  <a:lnTo>
                    <a:pt x="349" y="134"/>
                  </a:lnTo>
                  <a:lnTo>
                    <a:pt x="351" y="156"/>
                  </a:lnTo>
                  <a:lnTo>
                    <a:pt x="354" y="155"/>
                  </a:lnTo>
                  <a:lnTo>
                    <a:pt x="362" y="144"/>
                  </a:lnTo>
                  <a:lnTo>
                    <a:pt x="371" y="155"/>
                  </a:lnTo>
                  <a:lnTo>
                    <a:pt x="362" y="162"/>
                  </a:lnTo>
                  <a:lnTo>
                    <a:pt x="360" y="183"/>
                  </a:lnTo>
                  <a:lnTo>
                    <a:pt x="376" y="205"/>
                  </a:lnTo>
                  <a:lnTo>
                    <a:pt x="399" y="208"/>
                  </a:lnTo>
                  <a:lnTo>
                    <a:pt x="410" y="203"/>
                  </a:lnTo>
                  <a:lnTo>
                    <a:pt x="431" y="228"/>
                  </a:lnTo>
                  <a:lnTo>
                    <a:pt x="438" y="233"/>
                  </a:lnTo>
                  <a:lnTo>
                    <a:pt x="481" y="214"/>
                  </a:lnTo>
                  <a:lnTo>
                    <a:pt x="493" y="189"/>
                  </a:lnTo>
                  <a:lnTo>
                    <a:pt x="490" y="159"/>
                  </a:lnTo>
                  <a:close/>
                  <a:moveTo>
                    <a:pt x="390" y="216"/>
                  </a:moveTo>
                  <a:lnTo>
                    <a:pt x="398" y="231"/>
                  </a:lnTo>
                  <a:lnTo>
                    <a:pt x="398" y="242"/>
                  </a:lnTo>
                  <a:lnTo>
                    <a:pt x="406" y="253"/>
                  </a:lnTo>
                  <a:lnTo>
                    <a:pt x="406" y="253"/>
                  </a:lnTo>
                  <a:lnTo>
                    <a:pt x="409" y="250"/>
                  </a:lnTo>
                  <a:lnTo>
                    <a:pt x="412" y="245"/>
                  </a:lnTo>
                  <a:lnTo>
                    <a:pt x="412" y="245"/>
                  </a:lnTo>
                  <a:lnTo>
                    <a:pt x="407" y="226"/>
                  </a:lnTo>
                  <a:lnTo>
                    <a:pt x="403" y="212"/>
                  </a:lnTo>
                  <a:lnTo>
                    <a:pt x="390" y="216"/>
                  </a:lnTo>
                  <a:close/>
                </a:path>
              </a:pathLst>
            </a:custGeom>
            <a:solidFill>
              <a:schemeClr val="bg1">
                <a:lumMod val="85000"/>
              </a:schemeClr>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79" name="VIRGINIA">
              <a:extLst>
                <a:ext uri="{C183D7F6-B498-43B3-948B-1728B52AA6E4}">
                  <adec:decorative xmlns:adec="http://schemas.microsoft.com/office/drawing/2017/decorative" val="1"/>
                </a:ext>
              </a:extLst>
            </p:cNvPr>
            <p:cNvSpPr>
              <a:spLocks noEditPoints="1"/>
            </p:cNvSpPr>
            <p:nvPr/>
          </p:nvSpPr>
          <p:spPr bwMode="auto">
            <a:xfrm>
              <a:off x="9517109" y="3596712"/>
              <a:ext cx="1120609" cy="620337"/>
            </a:xfrm>
            <a:custGeom>
              <a:avLst/>
              <a:gdLst>
                <a:gd name="T0" fmla="*/ 799 w 840"/>
                <a:gd name="T1" fmla="*/ 137 h 465"/>
                <a:gd name="T2" fmla="*/ 835 w 840"/>
                <a:gd name="T3" fmla="*/ 142 h 465"/>
                <a:gd name="T4" fmla="*/ 813 w 840"/>
                <a:gd name="T5" fmla="*/ 195 h 465"/>
                <a:gd name="T6" fmla="*/ 806 w 840"/>
                <a:gd name="T7" fmla="*/ 246 h 465"/>
                <a:gd name="T8" fmla="*/ 782 w 840"/>
                <a:gd name="T9" fmla="*/ 229 h 465"/>
                <a:gd name="T10" fmla="*/ 795 w 840"/>
                <a:gd name="T11" fmla="*/ 170 h 465"/>
                <a:gd name="T12" fmla="*/ 821 w 840"/>
                <a:gd name="T13" fmla="*/ 326 h 465"/>
                <a:gd name="T14" fmla="*/ 225 w 840"/>
                <a:gd name="T15" fmla="*/ 438 h 465"/>
                <a:gd name="T16" fmla="*/ 165 w 840"/>
                <a:gd name="T17" fmla="*/ 448 h 465"/>
                <a:gd name="T18" fmla="*/ 69 w 840"/>
                <a:gd name="T19" fmla="*/ 456 h 465"/>
                <a:gd name="T20" fmla="*/ 66 w 840"/>
                <a:gd name="T21" fmla="*/ 431 h 465"/>
                <a:gd name="T22" fmla="*/ 75 w 840"/>
                <a:gd name="T23" fmla="*/ 404 h 465"/>
                <a:gd name="T24" fmla="*/ 165 w 840"/>
                <a:gd name="T25" fmla="*/ 360 h 465"/>
                <a:gd name="T26" fmla="*/ 205 w 840"/>
                <a:gd name="T27" fmla="*/ 359 h 465"/>
                <a:gd name="T28" fmla="*/ 234 w 840"/>
                <a:gd name="T29" fmla="*/ 359 h 465"/>
                <a:gd name="T30" fmla="*/ 270 w 840"/>
                <a:gd name="T31" fmla="*/ 321 h 465"/>
                <a:gd name="T32" fmla="*/ 304 w 840"/>
                <a:gd name="T33" fmla="*/ 312 h 465"/>
                <a:gd name="T34" fmla="*/ 334 w 840"/>
                <a:gd name="T35" fmla="*/ 292 h 465"/>
                <a:gd name="T36" fmla="*/ 329 w 840"/>
                <a:gd name="T37" fmla="*/ 271 h 465"/>
                <a:gd name="T38" fmla="*/ 368 w 840"/>
                <a:gd name="T39" fmla="*/ 182 h 465"/>
                <a:gd name="T40" fmla="*/ 381 w 840"/>
                <a:gd name="T41" fmla="*/ 143 h 465"/>
                <a:gd name="T42" fmla="*/ 418 w 840"/>
                <a:gd name="T43" fmla="*/ 157 h 465"/>
                <a:gd name="T44" fmla="*/ 448 w 840"/>
                <a:gd name="T45" fmla="*/ 106 h 465"/>
                <a:gd name="T46" fmla="*/ 472 w 840"/>
                <a:gd name="T47" fmla="*/ 75 h 465"/>
                <a:gd name="T48" fmla="*/ 489 w 840"/>
                <a:gd name="T49" fmla="*/ 8 h 465"/>
                <a:gd name="T50" fmla="*/ 550 w 840"/>
                <a:gd name="T51" fmla="*/ 31 h 465"/>
                <a:gd name="T52" fmla="*/ 553 w 840"/>
                <a:gd name="T53" fmla="*/ 28 h 465"/>
                <a:gd name="T54" fmla="*/ 556 w 840"/>
                <a:gd name="T55" fmla="*/ 0 h 465"/>
                <a:gd name="T56" fmla="*/ 579 w 840"/>
                <a:gd name="T57" fmla="*/ 28 h 465"/>
                <a:gd name="T58" fmla="*/ 628 w 840"/>
                <a:gd name="T59" fmla="*/ 43 h 465"/>
                <a:gd name="T60" fmla="*/ 634 w 840"/>
                <a:gd name="T61" fmla="*/ 79 h 465"/>
                <a:gd name="T62" fmla="*/ 623 w 840"/>
                <a:gd name="T63" fmla="*/ 107 h 465"/>
                <a:gd name="T64" fmla="*/ 657 w 840"/>
                <a:gd name="T65" fmla="*/ 128 h 465"/>
                <a:gd name="T66" fmla="*/ 704 w 840"/>
                <a:gd name="T67" fmla="*/ 134 h 465"/>
                <a:gd name="T68" fmla="*/ 721 w 840"/>
                <a:gd name="T69" fmla="*/ 156 h 465"/>
                <a:gd name="T70" fmla="*/ 746 w 840"/>
                <a:gd name="T71" fmla="*/ 165 h 465"/>
                <a:gd name="T72" fmla="*/ 753 w 840"/>
                <a:gd name="T73" fmla="*/ 201 h 465"/>
                <a:gd name="T74" fmla="*/ 757 w 840"/>
                <a:gd name="T75" fmla="*/ 218 h 465"/>
                <a:gd name="T76" fmla="*/ 739 w 840"/>
                <a:gd name="T77" fmla="*/ 226 h 465"/>
                <a:gd name="T78" fmla="*/ 754 w 840"/>
                <a:gd name="T79" fmla="*/ 246 h 465"/>
                <a:gd name="T80" fmla="*/ 765 w 840"/>
                <a:gd name="T81" fmla="*/ 267 h 465"/>
                <a:gd name="T82" fmla="*/ 753 w 840"/>
                <a:gd name="T83" fmla="*/ 290 h 465"/>
                <a:gd name="T84" fmla="*/ 798 w 840"/>
                <a:gd name="T85" fmla="*/ 28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0" h="465">
                  <a:moveTo>
                    <a:pt x="801" y="150"/>
                  </a:moveTo>
                  <a:lnTo>
                    <a:pt x="799" y="137"/>
                  </a:lnTo>
                  <a:lnTo>
                    <a:pt x="840" y="122"/>
                  </a:lnTo>
                  <a:lnTo>
                    <a:pt x="835" y="142"/>
                  </a:lnTo>
                  <a:lnTo>
                    <a:pt x="817" y="165"/>
                  </a:lnTo>
                  <a:lnTo>
                    <a:pt x="813" y="195"/>
                  </a:lnTo>
                  <a:lnTo>
                    <a:pt x="817" y="215"/>
                  </a:lnTo>
                  <a:lnTo>
                    <a:pt x="806" y="246"/>
                  </a:lnTo>
                  <a:lnTo>
                    <a:pt x="792" y="259"/>
                  </a:lnTo>
                  <a:lnTo>
                    <a:pt x="782" y="229"/>
                  </a:lnTo>
                  <a:lnTo>
                    <a:pt x="785" y="195"/>
                  </a:lnTo>
                  <a:lnTo>
                    <a:pt x="795" y="170"/>
                  </a:lnTo>
                  <a:lnTo>
                    <a:pt x="801" y="150"/>
                  </a:lnTo>
                  <a:close/>
                  <a:moveTo>
                    <a:pt x="821" y="326"/>
                  </a:moveTo>
                  <a:lnTo>
                    <a:pt x="457" y="406"/>
                  </a:lnTo>
                  <a:lnTo>
                    <a:pt x="225" y="438"/>
                  </a:lnTo>
                  <a:lnTo>
                    <a:pt x="183" y="435"/>
                  </a:lnTo>
                  <a:lnTo>
                    <a:pt x="165" y="448"/>
                  </a:lnTo>
                  <a:lnTo>
                    <a:pt x="120" y="449"/>
                  </a:lnTo>
                  <a:lnTo>
                    <a:pt x="69" y="456"/>
                  </a:lnTo>
                  <a:lnTo>
                    <a:pt x="0" y="465"/>
                  </a:lnTo>
                  <a:lnTo>
                    <a:pt x="66" y="431"/>
                  </a:lnTo>
                  <a:lnTo>
                    <a:pt x="66" y="418"/>
                  </a:lnTo>
                  <a:lnTo>
                    <a:pt x="75" y="404"/>
                  </a:lnTo>
                  <a:lnTo>
                    <a:pt x="141" y="332"/>
                  </a:lnTo>
                  <a:lnTo>
                    <a:pt x="165" y="360"/>
                  </a:lnTo>
                  <a:lnTo>
                    <a:pt x="189" y="367"/>
                  </a:lnTo>
                  <a:lnTo>
                    <a:pt x="205" y="359"/>
                  </a:lnTo>
                  <a:lnTo>
                    <a:pt x="219" y="351"/>
                  </a:lnTo>
                  <a:lnTo>
                    <a:pt x="234" y="359"/>
                  </a:lnTo>
                  <a:lnTo>
                    <a:pt x="259" y="351"/>
                  </a:lnTo>
                  <a:lnTo>
                    <a:pt x="270" y="321"/>
                  </a:lnTo>
                  <a:lnTo>
                    <a:pt x="287" y="326"/>
                  </a:lnTo>
                  <a:lnTo>
                    <a:pt x="304" y="312"/>
                  </a:lnTo>
                  <a:lnTo>
                    <a:pt x="315" y="315"/>
                  </a:lnTo>
                  <a:lnTo>
                    <a:pt x="334" y="292"/>
                  </a:lnTo>
                  <a:lnTo>
                    <a:pt x="336" y="279"/>
                  </a:lnTo>
                  <a:lnTo>
                    <a:pt x="329" y="271"/>
                  </a:lnTo>
                  <a:lnTo>
                    <a:pt x="336" y="259"/>
                  </a:lnTo>
                  <a:lnTo>
                    <a:pt x="368" y="182"/>
                  </a:lnTo>
                  <a:lnTo>
                    <a:pt x="373" y="147"/>
                  </a:lnTo>
                  <a:lnTo>
                    <a:pt x="381" y="143"/>
                  </a:lnTo>
                  <a:lnTo>
                    <a:pt x="393" y="159"/>
                  </a:lnTo>
                  <a:lnTo>
                    <a:pt x="418" y="157"/>
                  </a:lnTo>
                  <a:lnTo>
                    <a:pt x="431" y="111"/>
                  </a:lnTo>
                  <a:lnTo>
                    <a:pt x="448" y="106"/>
                  </a:lnTo>
                  <a:lnTo>
                    <a:pt x="454" y="89"/>
                  </a:lnTo>
                  <a:lnTo>
                    <a:pt x="472" y="75"/>
                  </a:lnTo>
                  <a:lnTo>
                    <a:pt x="489" y="39"/>
                  </a:lnTo>
                  <a:lnTo>
                    <a:pt x="489" y="8"/>
                  </a:lnTo>
                  <a:lnTo>
                    <a:pt x="550" y="31"/>
                  </a:lnTo>
                  <a:lnTo>
                    <a:pt x="550" y="31"/>
                  </a:lnTo>
                  <a:lnTo>
                    <a:pt x="551" y="31"/>
                  </a:lnTo>
                  <a:lnTo>
                    <a:pt x="553" y="28"/>
                  </a:lnTo>
                  <a:lnTo>
                    <a:pt x="554" y="17"/>
                  </a:lnTo>
                  <a:lnTo>
                    <a:pt x="556" y="0"/>
                  </a:lnTo>
                  <a:lnTo>
                    <a:pt x="578" y="9"/>
                  </a:lnTo>
                  <a:lnTo>
                    <a:pt x="579" y="28"/>
                  </a:lnTo>
                  <a:lnTo>
                    <a:pt x="615" y="36"/>
                  </a:lnTo>
                  <a:lnTo>
                    <a:pt x="628" y="43"/>
                  </a:lnTo>
                  <a:lnTo>
                    <a:pt x="639" y="56"/>
                  </a:lnTo>
                  <a:lnTo>
                    <a:pt x="634" y="79"/>
                  </a:lnTo>
                  <a:lnTo>
                    <a:pt x="621" y="95"/>
                  </a:lnTo>
                  <a:lnTo>
                    <a:pt x="623" y="107"/>
                  </a:lnTo>
                  <a:lnTo>
                    <a:pt x="626" y="120"/>
                  </a:lnTo>
                  <a:lnTo>
                    <a:pt x="657" y="128"/>
                  </a:lnTo>
                  <a:lnTo>
                    <a:pt x="685" y="128"/>
                  </a:lnTo>
                  <a:lnTo>
                    <a:pt x="704" y="134"/>
                  </a:lnTo>
                  <a:lnTo>
                    <a:pt x="717" y="136"/>
                  </a:lnTo>
                  <a:lnTo>
                    <a:pt x="721" y="156"/>
                  </a:lnTo>
                  <a:lnTo>
                    <a:pt x="742" y="157"/>
                  </a:lnTo>
                  <a:lnTo>
                    <a:pt x="746" y="165"/>
                  </a:lnTo>
                  <a:lnTo>
                    <a:pt x="743" y="195"/>
                  </a:lnTo>
                  <a:lnTo>
                    <a:pt x="753" y="201"/>
                  </a:lnTo>
                  <a:lnTo>
                    <a:pt x="749" y="214"/>
                  </a:lnTo>
                  <a:lnTo>
                    <a:pt x="757" y="218"/>
                  </a:lnTo>
                  <a:lnTo>
                    <a:pt x="756" y="228"/>
                  </a:lnTo>
                  <a:lnTo>
                    <a:pt x="739" y="226"/>
                  </a:lnTo>
                  <a:lnTo>
                    <a:pt x="740" y="237"/>
                  </a:lnTo>
                  <a:lnTo>
                    <a:pt x="754" y="246"/>
                  </a:lnTo>
                  <a:lnTo>
                    <a:pt x="754" y="254"/>
                  </a:lnTo>
                  <a:lnTo>
                    <a:pt x="765" y="267"/>
                  </a:lnTo>
                  <a:lnTo>
                    <a:pt x="768" y="282"/>
                  </a:lnTo>
                  <a:lnTo>
                    <a:pt x="753" y="290"/>
                  </a:lnTo>
                  <a:lnTo>
                    <a:pt x="762" y="299"/>
                  </a:lnTo>
                  <a:lnTo>
                    <a:pt x="798" y="289"/>
                  </a:lnTo>
                  <a:lnTo>
                    <a:pt x="821" y="326"/>
                  </a:lnTo>
                  <a:close/>
                </a:path>
              </a:pathLst>
            </a:custGeom>
            <a:solidFill>
              <a:schemeClr val="bg1">
                <a:lumMod val="85000"/>
              </a:schemeClr>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80" name="WEST VIRGINIA">
              <a:extLst>
                <a:ext uri="{C183D7F6-B498-43B3-948B-1728B52AA6E4}">
                  <adec:decorative xmlns:adec="http://schemas.microsoft.com/office/drawing/2017/decorative" val="1"/>
                </a:ext>
              </a:extLst>
            </p:cNvPr>
            <p:cNvSpPr>
              <a:spLocks/>
            </p:cNvSpPr>
            <p:nvPr/>
          </p:nvSpPr>
          <p:spPr bwMode="auto">
            <a:xfrm>
              <a:off x="9589188" y="3424230"/>
              <a:ext cx="660359" cy="659025"/>
            </a:xfrm>
            <a:custGeom>
              <a:avLst/>
              <a:gdLst>
                <a:gd name="T0" fmla="*/ 306 w 495"/>
                <a:gd name="T1" fmla="*/ 139 h 494"/>
                <a:gd name="T2" fmla="*/ 326 w 495"/>
                <a:gd name="T3" fmla="*/ 160 h 494"/>
                <a:gd name="T4" fmla="*/ 356 w 495"/>
                <a:gd name="T5" fmla="*/ 138 h 494"/>
                <a:gd name="T6" fmla="*/ 376 w 495"/>
                <a:gd name="T7" fmla="*/ 113 h 494"/>
                <a:gd name="T8" fmla="*/ 404 w 495"/>
                <a:gd name="T9" fmla="*/ 114 h 494"/>
                <a:gd name="T10" fmla="*/ 432 w 495"/>
                <a:gd name="T11" fmla="*/ 92 h 494"/>
                <a:gd name="T12" fmla="*/ 453 w 495"/>
                <a:gd name="T13" fmla="*/ 96 h 494"/>
                <a:gd name="T14" fmla="*/ 487 w 495"/>
                <a:gd name="T15" fmla="*/ 117 h 494"/>
                <a:gd name="T16" fmla="*/ 490 w 495"/>
                <a:gd name="T17" fmla="*/ 161 h 494"/>
                <a:gd name="T18" fmla="*/ 428 w 495"/>
                <a:gd name="T19" fmla="*/ 135 h 494"/>
                <a:gd name="T20" fmla="*/ 411 w 495"/>
                <a:gd name="T21" fmla="*/ 202 h 494"/>
                <a:gd name="T22" fmla="*/ 387 w 495"/>
                <a:gd name="T23" fmla="*/ 233 h 494"/>
                <a:gd name="T24" fmla="*/ 365 w 495"/>
                <a:gd name="T25" fmla="*/ 259 h 494"/>
                <a:gd name="T26" fmla="*/ 334 w 495"/>
                <a:gd name="T27" fmla="*/ 286 h 494"/>
                <a:gd name="T28" fmla="*/ 312 w 495"/>
                <a:gd name="T29" fmla="*/ 274 h 494"/>
                <a:gd name="T30" fmla="*/ 300 w 495"/>
                <a:gd name="T31" fmla="*/ 331 h 494"/>
                <a:gd name="T32" fmla="*/ 275 w 495"/>
                <a:gd name="T33" fmla="*/ 406 h 494"/>
                <a:gd name="T34" fmla="*/ 256 w 495"/>
                <a:gd name="T35" fmla="*/ 442 h 494"/>
                <a:gd name="T36" fmla="*/ 226 w 495"/>
                <a:gd name="T37" fmla="*/ 453 h 494"/>
                <a:gd name="T38" fmla="*/ 197 w 495"/>
                <a:gd name="T39" fmla="*/ 478 h 494"/>
                <a:gd name="T40" fmla="*/ 187 w 495"/>
                <a:gd name="T41" fmla="*/ 481 h 494"/>
                <a:gd name="T42" fmla="*/ 173 w 495"/>
                <a:gd name="T43" fmla="*/ 486 h 494"/>
                <a:gd name="T44" fmla="*/ 158 w 495"/>
                <a:gd name="T45" fmla="*/ 478 h 494"/>
                <a:gd name="T46" fmla="*/ 128 w 495"/>
                <a:gd name="T47" fmla="*/ 494 h 494"/>
                <a:gd name="T48" fmla="*/ 97 w 495"/>
                <a:gd name="T49" fmla="*/ 480 h 494"/>
                <a:gd name="T50" fmla="*/ 64 w 495"/>
                <a:gd name="T51" fmla="*/ 448 h 494"/>
                <a:gd name="T52" fmla="*/ 26 w 495"/>
                <a:gd name="T53" fmla="*/ 405 h 494"/>
                <a:gd name="T54" fmla="*/ 6 w 495"/>
                <a:gd name="T55" fmla="*/ 381 h 494"/>
                <a:gd name="T56" fmla="*/ 0 w 495"/>
                <a:gd name="T57" fmla="*/ 339 h 494"/>
                <a:gd name="T58" fmla="*/ 25 w 495"/>
                <a:gd name="T59" fmla="*/ 333 h 494"/>
                <a:gd name="T60" fmla="*/ 37 w 495"/>
                <a:gd name="T61" fmla="*/ 306 h 494"/>
                <a:gd name="T62" fmla="*/ 44 w 495"/>
                <a:gd name="T63" fmla="*/ 252 h 494"/>
                <a:gd name="T64" fmla="*/ 59 w 495"/>
                <a:gd name="T65" fmla="*/ 255 h 494"/>
                <a:gd name="T66" fmla="*/ 75 w 495"/>
                <a:gd name="T67" fmla="*/ 259 h 494"/>
                <a:gd name="T68" fmla="*/ 70 w 495"/>
                <a:gd name="T69" fmla="*/ 238 h 494"/>
                <a:gd name="T70" fmla="*/ 76 w 495"/>
                <a:gd name="T71" fmla="*/ 214 h 494"/>
                <a:gd name="T72" fmla="*/ 98 w 495"/>
                <a:gd name="T73" fmla="*/ 185 h 494"/>
                <a:gd name="T74" fmla="*/ 125 w 495"/>
                <a:gd name="T75" fmla="*/ 178 h 494"/>
                <a:gd name="T76" fmla="*/ 159 w 495"/>
                <a:gd name="T77" fmla="*/ 131 h 494"/>
                <a:gd name="T78" fmla="*/ 164 w 495"/>
                <a:gd name="T79" fmla="*/ 66 h 494"/>
                <a:gd name="T80" fmla="*/ 158 w 495"/>
                <a:gd name="T81" fmla="*/ 18 h 494"/>
                <a:gd name="T82" fmla="*/ 172 w 495"/>
                <a:gd name="T83" fmla="*/ 0 h 494"/>
                <a:gd name="T84" fmla="*/ 222 w 495"/>
                <a:gd name="T85" fmla="*/ 119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5" h="494">
                  <a:moveTo>
                    <a:pt x="300" y="108"/>
                  </a:moveTo>
                  <a:lnTo>
                    <a:pt x="306" y="139"/>
                  </a:lnTo>
                  <a:lnTo>
                    <a:pt x="314" y="177"/>
                  </a:lnTo>
                  <a:lnTo>
                    <a:pt x="326" y="160"/>
                  </a:lnTo>
                  <a:lnTo>
                    <a:pt x="340" y="141"/>
                  </a:lnTo>
                  <a:lnTo>
                    <a:pt x="356" y="138"/>
                  </a:lnTo>
                  <a:lnTo>
                    <a:pt x="365" y="128"/>
                  </a:lnTo>
                  <a:lnTo>
                    <a:pt x="376" y="113"/>
                  </a:lnTo>
                  <a:lnTo>
                    <a:pt x="386" y="116"/>
                  </a:lnTo>
                  <a:lnTo>
                    <a:pt x="404" y="114"/>
                  </a:lnTo>
                  <a:lnTo>
                    <a:pt x="420" y="100"/>
                  </a:lnTo>
                  <a:lnTo>
                    <a:pt x="432" y="92"/>
                  </a:lnTo>
                  <a:lnTo>
                    <a:pt x="443" y="89"/>
                  </a:lnTo>
                  <a:lnTo>
                    <a:pt x="453" y="96"/>
                  </a:lnTo>
                  <a:lnTo>
                    <a:pt x="475" y="106"/>
                  </a:lnTo>
                  <a:lnTo>
                    <a:pt x="487" y="117"/>
                  </a:lnTo>
                  <a:lnTo>
                    <a:pt x="495" y="125"/>
                  </a:lnTo>
                  <a:lnTo>
                    <a:pt x="490" y="161"/>
                  </a:lnTo>
                  <a:lnTo>
                    <a:pt x="454" y="144"/>
                  </a:lnTo>
                  <a:lnTo>
                    <a:pt x="428" y="135"/>
                  </a:lnTo>
                  <a:lnTo>
                    <a:pt x="428" y="167"/>
                  </a:lnTo>
                  <a:lnTo>
                    <a:pt x="411" y="202"/>
                  </a:lnTo>
                  <a:lnTo>
                    <a:pt x="395" y="216"/>
                  </a:lnTo>
                  <a:lnTo>
                    <a:pt x="387" y="233"/>
                  </a:lnTo>
                  <a:lnTo>
                    <a:pt x="370" y="236"/>
                  </a:lnTo>
                  <a:lnTo>
                    <a:pt x="365" y="259"/>
                  </a:lnTo>
                  <a:lnTo>
                    <a:pt x="357" y="284"/>
                  </a:lnTo>
                  <a:lnTo>
                    <a:pt x="334" y="286"/>
                  </a:lnTo>
                  <a:lnTo>
                    <a:pt x="318" y="270"/>
                  </a:lnTo>
                  <a:lnTo>
                    <a:pt x="312" y="274"/>
                  </a:lnTo>
                  <a:lnTo>
                    <a:pt x="307" y="308"/>
                  </a:lnTo>
                  <a:lnTo>
                    <a:pt x="300" y="331"/>
                  </a:lnTo>
                  <a:lnTo>
                    <a:pt x="268" y="398"/>
                  </a:lnTo>
                  <a:lnTo>
                    <a:pt x="275" y="406"/>
                  </a:lnTo>
                  <a:lnTo>
                    <a:pt x="273" y="419"/>
                  </a:lnTo>
                  <a:lnTo>
                    <a:pt x="256" y="442"/>
                  </a:lnTo>
                  <a:lnTo>
                    <a:pt x="243" y="439"/>
                  </a:lnTo>
                  <a:lnTo>
                    <a:pt x="226" y="453"/>
                  </a:lnTo>
                  <a:lnTo>
                    <a:pt x="209" y="448"/>
                  </a:lnTo>
                  <a:lnTo>
                    <a:pt x="197" y="478"/>
                  </a:lnTo>
                  <a:lnTo>
                    <a:pt x="197" y="478"/>
                  </a:lnTo>
                  <a:lnTo>
                    <a:pt x="187" y="481"/>
                  </a:lnTo>
                  <a:lnTo>
                    <a:pt x="178" y="484"/>
                  </a:lnTo>
                  <a:lnTo>
                    <a:pt x="173" y="486"/>
                  </a:lnTo>
                  <a:lnTo>
                    <a:pt x="173" y="486"/>
                  </a:lnTo>
                  <a:lnTo>
                    <a:pt x="158" y="478"/>
                  </a:lnTo>
                  <a:lnTo>
                    <a:pt x="144" y="487"/>
                  </a:lnTo>
                  <a:lnTo>
                    <a:pt x="128" y="494"/>
                  </a:lnTo>
                  <a:lnTo>
                    <a:pt x="104" y="487"/>
                  </a:lnTo>
                  <a:lnTo>
                    <a:pt x="97" y="480"/>
                  </a:lnTo>
                  <a:lnTo>
                    <a:pt x="84" y="461"/>
                  </a:lnTo>
                  <a:lnTo>
                    <a:pt x="64" y="448"/>
                  </a:lnTo>
                  <a:lnTo>
                    <a:pt x="53" y="426"/>
                  </a:lnTo>
                  <a:lnTo>
                    <a:pt x="26" y="405"/>
                  </a:lnTo>
                  <a:lnTo>
                    <a:pt x="23" y="391"/>
                  </a:lnTo>
                  <a:lnTo>
                    <a:pt x="6" y="381"/>
                  </a:lnTo>
                  <a:lnTo>
                    <a:pt x="1" y="372"/>
                  </a:lnTo>
                  <a:lnTo>
                    <a:pt x="0" y="339"/>
                  </a:lnTo>
                  <a:lnTo>
                    <a:pt x="14" y="338"/>
                  </a:lnTo>
                  <a:lnTo>
                    <a:pt x="25" y="333"/>
                  </a:lnTo>
                  <a:lnTo>
                    <a:pt x="26" y="316"/>
                  </a:lnTo>
                  <a:lnTo>
                    <a:pt x="37" y="306"/>
                  </a:lnTo>
                  <a:lnTo>
                    <a:pt x="37" y="275"/>
                  </a:lnTo>
                  <a:lnTo>
                    <a:pt x="44" y="252"/>
                  </a:lnTo>
                  <a:lnTo>
                    <a:pt x="51" y="247"/>
                  </a:lnTo>
                  <a:lnTo>
                    <a:pt x="59" y="255"/>
                  </a:lnTo>
                  <a:lnTo>
                    <a:pt x="62" y="266"/>
                  </a:lnTo>
                  <a:lnTo>
                    <a:pt x="75" y="259"/>
                  </a:lnTo>
                  <a:lnTo>
                    <a:pt x="76" y="249"/>
                  </a:lnTo>
                  <a:lnTo>
                    <a:pt x="70" y="238"/>
                  </a:lnTo>
                  <a:lnTo>
                    <a:pt x="70" y="224"/>
                  </a:lnTo>
                  <a:lnTo>
                    <a:pt x="76" y="214"/>
                  </a:lnTo>
                  <a:lnTo>
                    <a:pt x="90" y="194"/>
                  </a:lnTo>
                  <a:lnTo>
                    <a:pt x="98" y="185"/>
                  </a:lnTo>
                  <a:lnTo>
                    <a:pt x="111" y="188"/>
                  </a:lnTo>
                  <a:lnTo>
                    <a:pt x="125" y="178"/>
                  </a:lnTo>
                  <a:lnTo>
                    <a:pt x="145" y="156"/>
                  </a:lnTo>
                  <a:lnTo>
                    <a:pt x="159" y="131"/>
                  </a:lnTo>
                  <a:lnTo>
                    <a:pt x="161" y="97"/>
                  </a:lnTo>
                  <a:lnTo>
                    <a:pt x="164" y="66"/>
                  </a:lnTo>
                  <a:lnTo>
                    <a:pt x="164" y="36"/>
                  </a:lnTo>
                  <a:lnTo>
                    <a:pt x="158" y="18"/>
                  </a:lnTo>
                  <a:lnTo>
                    <a:pt x="162" y="8"/>
                  </a:lnTo>
                  <a:lnTo>
                    <a:pt x="172" y="0"/>
                  </a:lnTo>
                  <a:lnTo>
                    <a:pt x="193" y="124"/>
                  </a:lnTo>
                  <a:lnTo>
                    <a:pt x="222" y="119"/>
                  </a:lnTo>
                  <a:lnTo>
                    <a:pt x="300" y="108"/>
                  </a:lnTo>
                  <a:close/>
                </a:path>
              </a:pathLst>
            </a:custGeom>
            <a:solidFill>
              <a:schemeClr val="bg1">
                <a:lumMod val="85000"/>
              </a:schemeClr>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75" name="PENNSYLVANIA">
              <a:extLst>
                <a:ext uri="{C183D7F6-B498-43B3-948B-1728B52AA6E4}">
                  <adec:decorative xmlns:adec="http://schemas.microsoft.com/office/drawing/2017/decorative" val="1"/>
                </a:ext>
              </a:extLst>
            </p:cNvPr>
            <p:cNvSpPr>
              <a:spLocks/>
            </p:cNvSpPr>
            <p:nvPr/>
          </p:nvSpPr>
          <p:spPr bwMode="auto">
            <a:xfrm>
              <a:off x="9771954" y="3039502"/>
              <a:ext cx="829784" cy="537625"/>
            </a:xfrm>
            <a:custGeom>
              <a:avLst/>
              <a:gdLst>
                <a:gd name="T0" fmla="*/ 561 w 622"/>
                <a:gd name="T1" fmla="*/ 298 h 403"/>
                <a:gd name="T2" fmla="*/ 570 w 622"/>
                <a:gd name="T3" fmla="*/ 297 h 403"/>
                <a:gd name="T4" fmla="*/ 584 w 622"/>
                <a:gd name="T5" fmla="*/ 289 h 403"/>
                <a:gd name="T6" fmla="*/ 592 w 622"/>
                <a:gd name="T7" fmla="*/ 273 h 403"/>
                <a:gd name="T8" fmla="*/ 601 w 622"/>
                <a:gd name="T9" fmla="*/ 259 h 403"/>
                <a:gd name="T10" fmla="*/ 622 w 622"/>
                <a:gd name="T11" fmla="*/ 239 h 403"/>
                <a:gd name="T12" fmla="*/ 622 w 622"/>
                <a:gd name="T13" fmla="*/ 234 h 403"/>
                <a:gd name="T14" fmla="*/ 608 w 622"/>
                <a:gd name="T15" fmla="*/ 225 h 403"/>
                <a:gd name="T16" fmla="*/ 584 w 622"/>
                <a:gd name="T17" fmla="*/ 209 h 403"/>
                <a:gd name="T18" fmla="*/ 578 w 622"/>
                <a:gd name="T19" fmla="*/ 193 h 403"/>
                <a:gd name="T20" fmla="*/ 561 w 622"/>
                <a:gd name="T21" fmla="*/ 190 h 403"/>
                <a:gd name="T22" fmla="*/ 561 w 622"/>
                <a:gd name="T23" fmla="*/ 184 h 403"/>
                <a:gd name="T24" fmla="*/ 556 w 622"/>
                <a:gd name="T25" fmla="*/ 167 h 403"/>
                <a:gd name="T26" fmla="*/ 570 w 622"/>
                <a:gd name="T27" fmla="*/ 159 h 403"/>
                <a:gd name="T28" fmla="*/ 570 w 622"/>
                <a:gd name="T29" fmla="*/ 145 h 403"/>
                <a:gd name="T30" fmla="*/ 562 w 622"/>
                <a:gd name="T31" fmla="*/ 136 h 403"/>
                <a:gd name="T32" fmla="*/ 564 w 622"/>
                <a:gd name="T33" fmla="*/ 126 h 403"/>
                <a:gd name="T34" fmla="*/ 576 w 622"/>
                <a:gd name="T35" fmla="*/ 108 h 403"/>
                <a:gd name="T36" fmla="*/ 576 w 622"/>
                <a:gd name="T37" fmla="*/ 87 h 403"/>
                <a:gd name="T38" fmla="*/ 592 w 622"/>
                <a:gd name="T39" fmla="*/ 72 h 403"/>
                <a:gd name="T40" fmla="*/ 587 w 622"/>
                <a:gd name="T41" fmla="*/ 67 h 403"/>
                <a:gd name="T42" fmla="*/ 572 w 622"/>
                <a:gd name="T43" fmla="*/ 65 h 403"/>
                <a:gd name="T44" fmla="*/ 556 w 622"/>
                <a:gd name="T45" fmla="*/ 55 h 403"/>
                <a:gd name="T46" fmla="*/ 547 w 622"/>
                <a:gd name="T47" fmla="*/ 16 h 403"/>
                <a:gd name="T48" fmla="*/ 525 w 622"/>
                <a:gd name="T49" fmla="*/ 17 h 403"/>
                <a:gd name="T50" fmla="*/ 509 w 622"/>
                <a:gd name="T51" fmla="*/ 0 h 403"/>
                <a:gd name="T52" fmla="*/ 397 w 622"/>
                <a:gd name="T53" fmla="*/ 26 h 403"/>
                <a:gd name="T54" fmla="*/ 128 w 622"/>
                <a:gd name="T55" fmla="*/ 80 h 403"/>
                <a:gd name="T56" fmla="*/ 72 w 622"/>
                <a:gd name="T57" fmla="*/ 89 h 403"/>
                <a:gd name="T58" fmla="*/ 69 w 622"/>
                <a:gd name="T59" fmla="*/ 48 h 403"/>
                <a:gd name="T60" fmla="*/ 35 w 622"/>
                <a:gd name="T61" fmla="*/ 80 h 403"/>
                <a:gd name="T62" fmla="*/ 27 w 622"/>
                <a:gd name="T63" fmla="*/ 83 h 403"/>
                <a:gd name="T64" fmla="*/ 0 w 622"/>
                <a:gd name="T65" fmla="*/ 101 h 403"/>
                <a:gd name="T66" fmla="*/ 19 w 622"/>
                <a:gd name="T67" fmla="*/ 222 h 403"/>
                <a:gd name="T68" fmla="*/ 35 w 622"/>
                <a:gd name="T69" fmla="*/ 282 h 403"/>
                <a:gd name="T70" fmla="*/ 56 w 622"/>
                <a:gd name="T71" fmla="*/ 403 h 403"/>
                <a:gd name="T72" fmla="*/ 77 w 622"/>
                <a:gd name="T73" fmla="*/ 398 h 403"/>
                <a:gd name="T74" fmla="*/ 152 w 622"/>
                <a:gd name="T75" fmla="*/ 389 h 403"/>
                <a:gd name="T76" fmla="*/ 389 w 622"/>
                <a:gd name="T77" fmla="*/ 342 h 403"/>
                <a:gd name="T78" fmla="*/ 481 w 622"/>
                <a:gd name="T79" fmla="*/ 323 h 403"/>
                <a:gd name="T80" fmla="*/ 534 w 622"/>
                <a:gd name="T81" fmla="*/ 314 h 403"/>
                <a:gd name="T82" fmla="*/ 536 w 622"/>
                <a:gd name="T83" fmla="*/ 312 h 403"/>
                <a:gd name="T84" fmla="*/ 548 w 622"/>
                <a:gd name="T85" fmla="*/ 301 h 403"/>
                <a:gd name="T86" fmla="*/ 561 w 622"/>
                <a:gd name="T87" fmla="*/ 29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2" h="403">
                  <a:moveTo>
                    <a:pt x="561" y="298"/>
                  </a:moveTo>
                  <a:lnTo>
                    <a:pt x="570" y="297"/>
                  </a:lnTo>
                  <a:lnTo>
                    <a:pt x="584" y="289"/>
                  </a:lnTo>
                  <a:lnTo>
                    <a:pt x="592" y="273"/>
                  </a:lnTo>
                  <a:lnTo>
                    <a:pt x="601" y="259"/>
                  </a:lnTo>
                  <a:lnTo>
                    <a:pt x="622" y="239"/>
                  </a:lnTo>
                  <a:lnTo>
                    <a:pt x="622" y="234"/>
                  </a:lnTo>
                  <a:lnTo>
                    <a:pt x="608" y="225"/>
                  </a:lnTo>
                  <a:lnTo>
                    <a:pt x="584" y="209"/>
                  </a:lnTo>
                  <a:lnTo>
                    <a:pt x="578" y="193"/>
                  </a:lnTo>
                  <a:lnTo>
                    <a:pt x="561" y="190"/>
                  </a:lnTo>
                  <a:lnTo>
                    <a:pt x="561" y="184"/>
                  </a:lnTo>
                  <a:lnTo>
                    <a:pt x="556" y="167"/>
                  </a:lnTo>
                  <a:lnTo>
                    <a:pt x="570" y="159"/>
                  </a:lnTo>
                  <a:lnTo>
                    <a:pt x="570" y="145"/>
                  </a:lnTo>
                  <a:lnTo>
                    <a:pt x="562" y="136"/>
                  </a:lnTo>
                  <a:lnTo>
                    <a:pt x="564" y="126"/>
                  </a:lnTo>
                  <a:lnTo>
                    <a:pt x="576" y="108"/>
                  </a:lnTo>
                  <a:lnTo>
                    <a:pt x="576" y="87"/>
                  </a:lnTo>
                  <a:lnTo>
                    <a:pt x="592" y="72"/>
                  </a:lnTo>
                  <a:lnTo>
                    <a:pt x="587" y="67"/>
                  </a:lnTo>
                  <a:lnTo>
                    <a:pt x="572" y="65"/>
                  </a:lnTo>
                  <a:lnTo>
                    <a:pt x="556" y="55"/>
                  </a:lnTo>
                  <a:lnTo>
                    <a:pt x="547" y="16"/>
                  </a:lnTo>
                  <a:lnTo>
                    <a:pt x="525" y="17"/>
                  </a:lnTo>
                  <a:lnTo>
                    <a:pt x="509" y="0"/>
                  </a:lnTo>
                  <a:lnTo>
                    <a:pt x="397" y="26"/>
                  </a:lnTo>
                  <a:lnTo>
                    <a:pt x="128" y="80"/>
                  </a:lnTo>
                  <a:lnTo>
                    <a:pt x="72" y="89"/>
                  </a:lnTo>
                  <a:lnTo>
                    <a:pt x="69" y="48"/>
                  </a:lnTo>
                  <a:lnTo>
                    <a:pt x="35" y="80"/>
                  </a:lnTo>
                  <a:lnTo>
                    <a:pt x="27" y="83"/>
                  </a:lnTo>
                  <a:lnTo>
                    <a:pt x="0" y="101"/>
                  </a:lnTo>
                  <a:lnTo>
                    <a:pt x="19" y="222"/>
                  </a:lnTo>
                  <a:lnTo>
                    <a:pt x="35" y="282"/>
                  </a:lnTo>
                  <a:lnTo>
                    <a:pt x="56" y="403"/>
                  </a:lnTo>
                  <a:lnTo>
                    <a:pt x="77" y="398"/>
                  </a:lnTo>
                  <a:lnTo>
                    <a:pt x="152" y="389"/>
                  </a:lnTo>
                  <a:lnTo>
                    <a:pt x="389" y="342"/>
                  </a:lnTo>
                  <a:lnTo>
                    <a:pt x="481" y="323"/>
                  </a:lnTo>
                  <a:lnTo>
                    <a:pt x="534" y="314"/>
                  </a:lnTo>
                  <a:lnTo>
                    <a:pt x="536" y="312"/>
                  </a:lnTo>
                  <a:lnTo>
                    <a:pt x="548" y="301"/>
                  </a:lnTo>
                  <a:lnTo>
                    <a:pt x="561" y="298"/>
                  </a:lnTo>
                  <a:close/>
                </a:path>
              </a:pathLst>
            </a:custGeom>
            <a:solidFill>
              <a:schemeClr val="bg1">
                <a:lumMod val="85000"/>
              </a:schemeClr>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60" name="LABEL">
              <a:extLst>
                <a:ext uri="{C183D7F6-B498-43B3-948B-1728B52AA6E4}">
                  <adec:decorative xmlns:adec="http://schemas.microsoft.com/office/drawing/2017/decorative" val="1"/>
                </a:ext>
              </a:extLst>
            </p:cNvPr>
            <p:cNvSpPr/>
            <p:nvPr/>
          </p:nvSpPr>
          <p:spPr>
            <a:xfrm>
              <a:off x="10933597" y="3358982"/>
              <a:ext cx="914400" cy="245986"/>
            </a:xfrm>
            <a:prstGeom prst="round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Calibri"/>
                </a:rPr>
                <a:t>REGION 3</a:t>
              </a:r>
            </a:p>
          </p:txBody>
        </p:sp>
        <p:cxnSp>
          <p:nvCxnSpPr>
            <p:cNvPr id="138" name="Straight Connector 137">
              <a:extLst>
                <a:ext uri="{FF2B5EF4-FFF2-40B4-BE49-F238E27FC236}">
                  <a16:creationId xmlns:a16="http://schemas.microsoft.com/office/drawing/2014/main" id="{D468A22C-59C4-48E5-9831-11A9FEF3BF73}"/>
                </a:ext>
                <a:ext uri="{C183D7F6-B498-43B3-948B-1728B52AA6E4}">
                  <adec:decorative xmlns:adec="http://schemas.microsoft.com/office/drawing/2017/decorative" val="1"/>
                </a:ext>
              </a:extLst>
            </p:cNvPr>
            <p:cNvCxnSpPr>
              <a:cxnSpLocks/>
            </p:cNvCxnSpPr>
            <p:nvPr/>
          </p:nvCxnSpPr>
          <p:spPr>
            <a:xfrm>
              <a:off x="10249546" y="3312024"/>
              <a:ext cx="691692" cy="179553"/>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26" name="Region 4" descr="Region 4: Southeast includes Kentucky, Tennessee, North Carolina, Mississippi, Alabama, Georgia, South Carolina, and Florida. ">
            <a:extLst>
              <a:ext uri="{FF2B5EF4-FFF2-40B4-BE49-F238E27FC236}">
                <a16:creationId xmlns:a16="http://schemas.microsoft.com/office/drawing/2014/main" id="{18800B35-150A-40AC-9AC8-753F4A039400}"/>
              </a:ext>
            </a:extLst>
          </p:cNvPr>
          <p:cNvGrpSpPr/>
          <p:nvPr/>
        </p:nvGrpSpPr>
        <p:grpSpPr>
          <a:xfrm>
            <a:off x="8340981" y="3728757"/>
            <a:ext cx="3282975" cy="2550719"/>
            <a:chOff x="8398131" y="3814482"/>
            <a:chExt cx="3282975" cy="2550719"/>
          </a:xfrm>
        </p:grpSpPr>
        <p:sp>
          <p:nvSpPr>
            <p:cNvPr id="67" name="FLORIDA">
              <a:extLst>
                <a:ext uri="{C183D7F6-B498-43B3-948B-1728B52AA6E4}">
                  <adec:decorative xmlns:adec="http://schemas.microsoft.com/office/drawing/2017/decorative" val="1"/>
                </a:ext>
              </a:extLst>
            </p:cNvPr>
            <p:cNvSpPr>
              <a:spLocks noEditPoints="1"/>
            </p:cNvSpPr>
            <p:nvPr/>
          </p:nvSpPr>
          <p:spPr bwMode="auto">
            <a:xfrm>
              <a:off x="9006461" y="5247260"/>
              <a:ext cx="1328722" cy="1117941"/>
            </a:xfrm>
            <a:custGeom>
              <a:avLst/>
              <a:gdLst>
                <a:gd name="T0" fmla="*/ 767 w 996"/>
                <a:gd name="T1" fmla="*/ 113 h 838"/>
                <a:gd name="T2" fmla="*/ 854 w 996"/>
                <a:gd name="T3" fmla="*/ 245 h 838"/>
                <a:gd name="T4" fmla="*/ 882 w 996"/>
                <a:gd name="T5" fmla="*/ 294 h 838"/>
                <a:gd name="T6" fmla="*/ 914 w 996"/>
                <a:gd name="T7" fmla="*/ 367 h 838"/>
                <a:gd name="T8" fmla="*/ 981 w 996"/>
                <a:gd name="T9" fmla="*/ 487 h 838"/>
                <a:gd name="T10" fmla="*/ 995 w 996"/>
                <a:gd name="T11" fmla="*/ 621 h 838"/>
                <a:gd name="T12" fmla="*/ 981 w 996"/>
                <a:gd name="T13" fmla="*/ 662 h 838"/>
                <a:gd name="T14" fmla="*/ 981 w 996"/>
                <a:gd name="T15" fmla="*/ 701 h 838"/>
                <a:gd name="T16" fmla="*/ 921 w 996"/>
                <a:gd name="T17" fmla="*/ 732 h 838"/>
                <a:gd name="T18" fmla="*/ 889 w 996"/>
                <a:gd name="T19" fmla="*/ 745 h 838"/>
                <a:gd name="T20" fmla="*/ 875 w 996"/>
                <a:gd name="T21" fmla="*/ 699 h 838"/>
                <a:gd name="T22" fmla="*/ 806 w 996"/>
                <a:gd name="T23" fmla="*/ 651 h 838"/>
                <a:gd name="T24" fmla="*/ 778 w 996"/>
                <a:gd name="T25" fmla="*/ 611 h 838"/>
                <a:gd name="T26" fmla="*/ 740 w 996"/>
                <a:gd name="T27" fmla="*/ 590 h 838"/>
                <a:gd name="T28" fmla="*/ 698 w 996"/>
                <a:gd name="T29" fmla="*/ 532 h 838"/>
                <a:gd name="T30" fmla="*/ 642 w 996"/>
                <a:gd name="T31" fmla="*/ 458 h 838"/>
                <a:gd name="T32" fmla="*/ 675 w 996"/>
                <a:gd name="T33" fmla="*/ 398 h 838"/>
                <a:gd name="T34" fmla="*/ 637 w 996"/>
                <a:gd name="T35" fmla="*/ 400 h 838"/>
                <a:gd name="T36" fmla="*/ 640 w 996"/>
                <a:gd name="T37" fmla="*/ 437 h 838"/>
                <a:gd name="T38" fmla="*/ 618 w 996"/>
                <a:gd name="T39" fmla="*/ 364 h 838"/>
                <a:gd name="T40" fmla="*/ 609 w 996"/>
                <a:gd name="T41" fmla="*/ 253 h 838"/>
                <a:gd name="T42" fmla="*/ 556 w 996"/>
                <a:gd name="T43" fmla="*/ 222 h 838"/>
                <a:gd name="T44" fmla="*/ 519 w 996"/>
                <a:gd name="T45" fmla="*/ 173 h 838"/>
                <a:gd name="T46" fmla="*/ 459 w 996"/>
                <a:gd name="T47" fmla="*/ 136 h 838"/>
                <a:gd name="T48" fmla="*/ 400 w 996"/>
                <a:gd name="T49" fmla="*/ 131 h 838"/>
                <a:gd name="T50" fmla="*/ 401 w 996"/>
                <a:gd name="T51" fmla="*/ 156 h 838"/>
                <a:gd name="T52" fmla="*/ 336 w 996"/>
                <a:gd name="T53" fmla="*/ 191 h 838"/>
                <a:gd name="T54" fmla="*/ 289 w 996"/>
                <a:gd name="T55" fmla="*/ 181 h 838"/>
                <a:gd name="T56" fmla="*/ 252 w 996"/>
                <a:gd name="T57" fmla="*/ 153 h 838"/>
                <a:gd name="T58" fmla="*/ 127 w 996"/>
                <a:gd name="T59" fmla="*/ 122 h 838"/>
                <a:gd name="T60" fmla="*/ 30 w 996"/>
                <a:gd name="T61" fmla="*/ 141 h 838"/>
                <a:gd name="T62" fmla="*/ 0 w 996"/>
                <a:gd name="T63" fmla="*/ 67 h 838"/>
                <a:gd name="T64" fmla="*/ 227 w 996"/>
                <a:gd name="T65" fmla="*/ 22 h 838"/>
                <a:gd name="T66" fmla="*/ 319 w 996"/>
                <a:gd name="T67" fmla="*/ 44 h 838"/>
                <a:gd name="T68" fmla="*/ 445 w 996"/>
                <a:gd name="T69" fmla="*/ 53 h 838"/>
                <a:gd name="T70" fmla="*/ 647 w 996"/>
                <a:gd name="T71" fmla="*/ 42 h 838"/>
                <a:gd name="T72" fmla="*/ 664 w 996"/>
                <a:gd name="T73" fmla="*/ 36 h 838"/>
                <a:gd name="T74" fmla="*/ 698 w 996"/>
                <a:gd name="T75" fmla="*/ 3 h 838"/>
                <a:gd name="T76" fmla="*/ 823 w 996"/>
                <a:gd name="T77" fmla="*/ 829 h 838"/>
                <a:gd name="T78" fmla="*/ 856 w 996"/>
                <a:gd name="T79" fmla="*/ 803 h 838"/>
                <a:gd name="T80" fmla="*/ 876 w 996"/>
                <a:gd name="T81" fmla="*/ 813 h 838"/>
                <a:gd name="T82" fmla="*/ 814 w 996"/>
                <a:gd name="T83" fmla="*/ 838 h 838"/>
                <a:gd name="T84" fmla="*/ 899 w 996"/>
                <a:gd name="T85" fmla="*/ 807 h 838"/>
                <a:gd name="T86" fmla="*/ 974 w 996"/>
                <a:gd name="T87" fmla="*/ 745 h 838"/>
                <a:gd name="T88" fmla="*/ 996 w 996"/>
                <a:gd name="T89" fmla="*/ 671 h 838"/>
                <a:gd name="T90" fmla="*/ 976 w 996"/>
                <a:gd name="T91" fmla="*/ 720 h 838"/>
                <a:gd name="T92" fmla="*/ 907 w 996"/>
                <a:gd name="T93" fmla="*/ 792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6" h="838">
                  <a:moveTo>
                    <a:pt x="729" y="6"/>
                  </a:moveTo>
                  <a:lnTo>
                    <a:pt x="743" y="52"/>
                  </a:lnTo>
                  <a:lnTo>
                    <a:pt x="767" y="113"/>
                  </a:lnTo>
                  <a:lnTo>
                    <a:pt x="801" y="170"/>
                  </a:lnTo>
                  <a:lnTo>
                    <a:pt x="823" y="211"/>
                  </a:lnTo>
                  <a:lnTo>
                    <a:pt x="854" y="245"/>
                  </a:lnTo>
                  <a:lnTo>
                    <a:pt x="879" y="267"/>
                  </a:lnTo>
                  <a:lnTo>
                    <a:pt x="889" y="286"/>
                  </a:lnTo>
                  <a:lnTo>
                    <a:pt x="882" y="294"/>
                  </a:lnTo>
                  <a:lnTo>
                    <a:pt x="878" y="301"/>
                  </a:lnTo>
                  <a:lnTo>
                    <a:pt x="895" y="348"/>
                  </a:lnTo>
                  <a:lnTo>
                    <a:pt x="914" y="367"/>
                  </a:lnTo>
                  <a:lnTo>
                    <a:pt x="929" y="400"/>
                  </a:lnTo>
                  <a:lnTo>
                    <a:pt x="953" y="436"/>
                  </a:lnTo>
                  <a:lnTo>
                    <a:pt x="981" y="487"/>
                  </a:lnTo>
                  <a:lnTo>
                    <a:pt x="988" y="536"/>
                  </a:lnTo>
                  <a:lnTo>
                    <a:pt x="992" y="611"/>
                  </a:lnTo>
                  <a:lnTo>
                    <a:pt x="995" y="621"/>
                  </a:lnTo>
                  <a:lnTo>
                    <a:pt x="993" y="642"/>
                  </a:lnTo>
                  <a:lnTo>
                    <a:pt x="978" y="650"/>
                  </a:lnTo>
                  <a:lnTo>
                    <a:pt x="981" y="662"/>
                  </a:lnTo>
                  <a:lnTo>
                    <a:pt x="976" y="675"/>
                  </a:lnTo>
                  <a:lnTo>
                    <a:pt x="978" y="690"/>
                  </a:lnTo>
                  <a:lnTo>
                    <a:pt x="981" y="701"/>
                  </a:lnTo>
                  <a:lnTo>
                    <a:pt x="964" y="721"/>
                  </a:lnTo>
                  <a:lnTo>
                    <a:pt x="945" y="731"/>
                  </a:lnTo>
                  <a:lnTo>
                    <a:pt x="921" y="732"/>
                  </a:lnTo>
                  <a:lnTo>
                    <a:pt x="912" y="742"/>
                  </a:lnTo>
                  <a:lnTo>
                    <a:pt x="896" y="748"/>
                  </a:lnTo>
                  <a:lnTo>
                    <a:pt x="889" y="745"/>
                  </a:lnTo>
                  <a:lnTo>
                    <a:pt x="881" y="739"/>
                  </a:lnTo>
                  <a:lnTo>
                    <a:pt x="879" y="721"/>
                  </a:lnTo>
                  <a:lnTo>
                    <a:pt x="875" y="699"/>
                  </a:lnTo>
                  <a:lnTo>
                    <a:pt x="853" y="667"/>
                  </a:lnTo>
                  <a:lnTo>
                    <a:pt x="831" y="653"/>
                  </a:lnTo>
                  <a:lnTo>
                    <a:pt x="806" y="651"/>
                  </a:lnTo>
                  <a:lnTo>
                    <a:pt x="801" y="659"/>
                  </a:lnTo>
                  <a:lnTo>
                    <a:pt x="782" y="632"/>
                  </a:lnTo>
                  <a:lnTo>
                    <a:pt x="778" y="611"/>
                  </a:lnTo>
                  <a:lnTo>
                    <a:pt x="762" y="584"/>
                  </a:lnTo>
                  <a:lnTo>
                    <a:pt x="751" y="578"/>
                  </a:lnTo>
                  <a:lnTo>
                    <a:pt x="740" y="590"/>
                  </a:lnTo>
                  <a:lnTo>
                    <a:pt x="729" y="589"/>
                  </a:lnTo>
                  <a:lnTo>
                    <a:pt x="717" y="557"/>
                  </a:lnTo>
                  <a:lnTo>
                    <a:pt x="698" y="532"/>
                  </a:lnTo>
                  <a:lnTo>
                    <a:pt x="681" y="500"/>
                  </a:lnTo>
                  <a:lnTo>
                    <a:pt x="664" y="481"/>
                  </a:lnTo>
                  <a:lnTo>
                    <a:pt x="642" y="458"/>
                  </a:lnTo>
                  <a:lnTo>
                    <a:pt x="654" y="442"/>
                  </a:lnTo>
                  <a:lnTo>
                    <a:pt x="675" y="408"/>
                  </a:lnTo>
                  <a:lnTo>
                    <a:pt x="675" y="398"/>
                  </a:lnTo>
                  <a:lnTo>
                    <a:pt x="647" y="392"/>
                  </a:lnTo>
                  <a:lnTo>
                    <a:pt x="636" y="397"/>
                  </a:lnTo>
                  <a:lnTo>
                    <a:pt x="637" y="400"/>
                  </a:lnTo>
                  <a:lnTo>
                    <a:pt x="654" y="406"/>
                  </a:lnTo>
                  <a:lnTo>
                    <a:pt x="645" y="434"/>
                  </a:lnTo>
                  <a:lnTo>
                    <a:pt x="640" y="437"/>
                  </a:lnTo>
                  <a:lnTo>
                    <a:pt x="629" y="412"/>
                  </a:lnTo>
                  <a:lnTo>
                    <a:pt x="620" y="381"/>
                  </a:lnTo>
                  <a:lnTo>
                    <a:pt x="618" y="364"/>
                  </a:lnTo>
                  <a:lnTo>
                    <a:pt x="628" y="336"/>
                  </a:lnTo>
                  <a:lnTo>
                    <a:pt x="628" y="276"/>
                  </a:lnTo>
                  <a:lnTo>
                    <a:pt x="609" y="253"/>
                  </a:lnTo>
                  <a:lnTo>
                    <a:pt x="601" y="233"/>
                  </a:lnTo>
                  <a:lnTo>
                    <a:pt x="568" y="225"/>
                  </a:lnTo>
                  <a:lnTo>
                    <a:pt x="556" y="222"/>
                  </a:lnTo>
                  <a:lnTo>
                    <a:pt x="547" y="205"/>
                  </a:lnTo>
                  <a:lnTo>
                    <a:pt x="525" y="195"/>
                  </a:lnTo>
                  <a:lnTo>
                    <a:pt x="519" y="173"/>
                  </a:lnTo>
                  <a:lnTo>
                    <a:pt x="501" y="167"/>
                  </a:lnTo>
                  <a:lnTo>
                    <a:pt x="486" y="145"/>
                  </a:lnTo>
                  <a:lnTo>
                    <a:pt x="459" y="136"/>
                  </a:lnTo>
                  <a:lnTo>
                    <a:pt x="440" y="127"/>
                  </a:lnTo>
                  <a:lnTo>
                    <a:pt x="425" y="127"/>
                  </a:lnTo>
                  <a:lnTo>
                    <a:pt x="400" y="131"/>
                  </a:lnTo>
                  <a:lnTo>
                    <a:pt x="398" y="144"/>
                  </a:lnTo>
                  <a:lnTo>
                    <a:pt x="403" y="150"/>
                  </a:lnTo>
                  <a:lnTo>
                    <a:pt x="401" y="156"/>
                  </a:lnTo>
                  <a:lnTo>
                    <a:pt x="381" y="156"/>
                  </a:lnTo>
                  <a:lnTo>
                    <a:pt x="358" y="178"/>
                  </a:lnTo>
                  <a:lnTo>
                    <a:pt x="336" y="191"/>
                  </a:lnTo>
                  <a:lnTo>
                    <a:pt x="312" y="191"/>
                  </a:lnTo>
                  <a:lnTo>
                    <a:pt x="292" y="198"/>
                  </a:lnTo>
                  <a:lnTo>
                    <a:pt x="289" y="181"/>
                  </a:lnTo>
                  <a:lnTo>
                    <a:pt x="280" y="169"/>
                  </a:lnTo>
                  <a:lnTo>
                    <a:pt x="261" y="161"/>
                  </a:lnTo>
                  <a:lnTo>
                    <a:pt x="252" y="153"/>
                  </a:lnTo>
                  <a:lnTo>
                    <a:pt x="200" y="128"/>
                  </a:lnTo>
                  <a:lnTo>
                    <a:pt x="153" y="117"/>
                  </a:lnTo>
                  <a:lnTo>
                    <a:pt x="127" y="122"/>
                  </a:lnTo>
                  <a:lnTo>
                    <a:pt x="89" y="125"/>
                  </a:lnTo>
                  <a:lnTo>
                    <a:pt x="52" y="138"/>
                  </a:lnTo>
                  <a:lnTo>
                    <a:pt x="30" y="141"/>
                  </a:lnTo>
                  <a:lnTo>
                    <a:pt x="28" y="91"/>
                  </a:lnTo>
                  <a:lnTo>
                    <a:pt x="13" y="78"/>
                  </a:lnTo>
                  <a:lnTo>
                    <a:pt x="0" y="67"/>
                  </a:lnTo>
                  <a:lnTo>
                    <a:pt x="3" y="49"/>
                  </a:lnTo>
                  <a:lnTo>
                    <a:pt x="66" y="41"/>
                  </a:lnTo>
                  <a:lnTo>
                    <a:pt x="227" y="22"/>
                  </a:lnTo>
                  <a:lnTo>
                    <a:pt x="269" y="19"/>
                  </a:lnTo>
                  <a:lnTo>
                    <a:pt x="303" y="20"/>
                  </a:lnTo>
                  <a:lnTo>
                    <a:pt x="319" y="44"/>
                  </a:lnTo>
                  <a:lnTo>
                    <a:pt x="328" y="53"/>
                  </a:lnTo>
                  <a:lnTo>
                    <a:pt x="378" y="56"/>
                  </a:lnTo>
                  <a:lnTo>
                    <a:pt x="445" y="53"/>
                  </a:lnTo>
                  <a:lnTo>
                    <a:pt x="579" y="44"/>
                  </a:lnTo>
                  <a:lnTo>
                    <a:pt x="614" y="41"/>
                  </a:lnTo>
                  <a:lnTo>
                    <a:pt x="647" y="42"/>
                  </a:lnTo>
                  <a:lnTo>
                    <a:pt x="648" y="59"/>
                  </a:lnTo>
                  <a:lnTo>
                    <a:pt x="662" y="64"/>
                  </a:lnTo>
                  <a:lnTo>
                    <a:pt x="664" y="36"/>
                  </a:lnTo>
                  <a:lnTo>
                    <a:pt x="654" y="10"/>
                  </a:lnTo>
                  <a:lnTo>
                    <a:pt x="662" y="0"/>
                  </a:lnTo>
                  <a:lnTo>
                    <a:pt x="698" y="3"/>
                  </a:lnTo>
                  <a:lnTo>
                    <a:pt x="729" y="6"/>
                  </a:lnTo>
                  <a:close/>
                  <a:moveTo>
                    <a:pt x="807" y="832"/>
                  </a:moveTo>
                  <a:lnTo>
                    <a:pt x="823" y="829"/>
                  </a:lnTo>
                  <a:lnTo>
                    <a:pt x="831" y="827"/>
                  </a:lnTo>
                  <a:lnTo>
                    <a:pt x="840" y="812"/>
                  </a:lnTo>
                  <a:lnTo>
                    <a:pt x="856" y="803"/>
                  </a:lnTo>
                  <a:lnTo>
                    <a:pt x="864" y="806"/>
                  </a:lnTo>
                  <a:lnTo>
                    <a:pt x="873" y="807"/>
                  </a:lnTo>
                  <a:lnTo>
                    <a:pt x="876" y="813"/>
                  </a:lnTo>
                  <a:lnTo>
                    <a:pt x="854" y="821"/>
                  </a:lnTo>
                  <a:lnTo>
                    <a:pt x="828" y="831"/>
                  </a:lnTo>
                  <a:lnTo>
                    <a:pt x="814" y="838"/>
                  </a:lnTo>
                  <a:lnTo>
                    <a:pt x="807" y="832"/>
                  </a:lnTo>
                  <a:close/>
                  <a:moveTo>
                    <a:pt x="892" y="801"/>
                  </a:moveTo>
                  <a:lnTo>
                    <a:pt x="899" y="807"/>
                  </a:lnTo>
                  <a:lnTo>
                    <a:pt x="917" y="795"/>
                  </a:lnTo>
                  <a:lnTo>
                    <a:pt x="951" y="768"/>
                  </a:lnTo>
                  <a:lnTo>
                    <a:pt x="974" y="745"/>
                  </a:lnTo>
                  <a:lnTo>
                    <a:pt x="990" y="703"/>
                  </a:lnTo>
                  <a:lnTo>
                    <a:pt x="995" y="692"/>
                  </a:lnTo>
                  <a:lnTo>
                    <a:pt x="996" y="671"/>
                  </a:lnTo>
                  <a:lnTo>
                    <a:pt x="992" y="675"/>
                  </a:lnTo>
                  <a:lnTo>
                    <a:pt x="985" y="692"/>
                  </a:lnTo>
                  <a:lnTo>
                    <a:pt x="976" y="720"/>
                  </a:lnTo>
                  <a:lnTo>
                    <a:pt x="957" y="753"/>
                  </a:lnTo>
                  <a:lnTo>
                    <a:pt x="929" y="779"/>
                  </a:lnTo>
                  <a:lnTo>
                    <a:pt x="907" y="792"/>
                  </a:lnTo>
                  <a:lnTo>
                    <a:pt x="892" y="801"/>
                  </a:lnTo>
                  <a:close/>
                </a:path>
              </a:pathLst>
            </a:custGeom>
            <a:solidFill>
              <a:schemeClr val="bg1">
                <a:lumMod val="85000"/>
              </a:schemeClr>
            </a:solid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93" name="SOUTH CAROLINA">
              <a:extLst>
                <a:ext uri="{C183D7F6-B498-43B3-948B-1728B52AA6E4}">
                  <adec:decorative xmlns:adec="http://schemas.microsoft.com/office/drawing/2017/decorative" val="1"/>
                </a:ext>
              </a:extLst>
            </p:cNvPr>
            <p:cNvSpPr>
              <a:spLocks/>
            </p:cNvSpPr>
            <p:nvPr/>
          </p:nvSpPr>
          <p:spPr bwMode="auto">
            <a:xfrm>
              <a:off x="9580106" y="4448160"/>
              <a:ext cx="735066" cy="557636"/>
            </a:xfrm>
            <a:custGeom>
              <a:avLst/>
              <a:gdLst>
                <a:gd name="T0" fmla="*/ 332 w 551"/>
                <a:gd name="T1" fmla="*/ 412 h 418"/>
                <a:gd name="T2" fmla="*/ 321 w 551"/>
                <a:gd name="T3" fmla="*/ 418 h 418"/>
                <a:gd name="T4" fmla="*/ 304 w 551"/>
                <a:gd name="T5" fmla="*/ 409 h 418"/>
                <a:gd name="T6" fmla="*/ 301 w 551"/>
                <a:gd name="T7" fmla="*/ 396 h 418"/>
                <a:gd name="T8" fmla="*/ 293 w 551"/>
                <a:gd name="T9" fmla="*/ 374 h 418"/>
                <a:gd name="T10" fmla="*/ 279 w 551"/>
                <a:gd name="T11" fmla="*/ 360 h 418"/>
                <a:gd name="T12" fmla="*/ 262 w 551"/>
                <a:gd name="T13" fmla="*/ 357 h 418"/>
                <a:gd name="T14" fmla="*/ 252 w 551"/>
                <a:gd name="T15" fmla="*/ 326 h 418"/>
                <a:gd name="T16" fmla="*/ 235 w 551"/>
                <a:gd name="T17" fmla="*/ 289 h 418"/>
                <a:gd name="T18" fmla="*/ 209 w 551"/>
                <a:gd name="T19" fmla="*/ 278 h 418"/>
                <a:gd name="T20" fmla="*/ 195 w 551"/>
                <a:gd name="T21" fmla="*/ 265 h 418"/>
                <a:gd name="T22" fmla="*/ 187 w 551"/>
                <a:gd name="T23" fmla="*/ 249 h 418"/>
                <a:gd name="T24" fmla="*/ 174 w 551"/>
                <a:gd name="T25" fmla="*/ 237 h 418"/>
                <a:gd name="T26" fmla="*/ 160 w 551"/>
                <a:gd name="T27" fmla="*/ 229 h 418"/>
                <a:gd name="T28" fmla="*/ 146 w 551"/>
                <a:gd name="T29" fmla="*/ 210 h 418"/>
                <a:gd name="T30" fmla="*/ 128 w 551"/>
                <a:gd name="T31" fmla="*/ 196 h 418"/>
                <a:gd name="T32" fmla="*/ 98 w 551"/>
                <a:gd name="T33" fmla="*/ 185 h 418"/>
                <a:gd name="T34" fmla="*/ 95 w 551"/>
                <a:gd name="T35" fmla="*/ 176 h 418"/>
                <a:gd name="T36" fmla="*/ 81 w 551"/>
                <a:gd name="T37" fmla="*/ 157 h 418"/>
                <a:gd name="T38" fmla="*/ 78 w 551"/>
                <a:gd name="T39" fmla="*/ 150 h 418"/>
                <a:gd name="T40" fmla="*/ 56 w 551"/>
                <a:gd name="T41" fmla="*/ 117 h 418"/>
                <a:gd name="T42" fmla="*/ 35 w 551"/>
                <a:gd name="T43" fmla="*/ 117 h 418"/>
                <a:gd name="T44" fmla="*/ 10 w 551"/>
                <a:gd name="T45" fmla="*/ 103 h 418"/>
                <a:gd name="T46" fmla="*/ 1 w 551"/>
                <a:gd name="T47" fmla="*/ 95 h 418"/>
                <a:gd name="T48" fmla="*/ 0 w 551"/>
                <a:gd name="T49" fmla="*/ 82 h 418"/>
                <a:gd name="T50" fmla="*/ 4 w 551"/>
                <a:gd name="T51" fmla="*/ 72 h 418"/>
                <a:gd name="T52" fmla="*/ 18 w 551"/>
                <a:gd name="T53" fmla="*/ 65 h 418"/>
                <a:gd name="T54" fmla="*/ 15 w 551"/>
                <a:gd name="T55" fmla="*/ 51 h 418"/>
                <a:gd name="T56" fmla="*/ 51 w 551"/>
                <a:gd name="T57" fmla="*/ 36 h 418"/>
                <a:gd name="T58" fmla="*/ 109 w 551"/>
                <a:gd name="T59" fmla="*/ 8 h 418"/>
                <a:gd name="T60" fmla="*/ 157 w 551"/>
                <a:gd name="T61" fmla="*/ 3 h 418"/>
                <a:gd name="T62" fmla="*/ 257 w 551"/>
                <a:gd name="T63" fmla="*/ 0 h 418"/>
                <a:gd name="T64" fmla="*/ 274 w 551"/>
                <a:gd name="T65" fmla="*/ 12 h 418"/>
                <a:gd name="T66" fmla="*/ 285 w 551"/>
                <a:gd name="T67" fmla="*/ 33 h 418"/>
                <a:gd name="T68" fmla="*/ 312 w 551"/>
                <a:gd name="T69" fmla="*/ 29 h 418"/>
                <a:gd name="T70" fmla="*/ 390 w 551"/>
                <a:gd name="T71" fmla="*/ 20 h 418"/>
                <a:gd name="T72" fmla="*/ 409 w 551"/>
                <a:gd name="T73" fmla="*/ 25 h 418"/>
                <a:gd name="T74" fmla="*/ 487 w 551"/>
                <a:gd name="T75" fmla="*/ 72 h 418"/>
                <a:gd name="T76" fmla="*/ 551 w 551"/>
                <a:gd name="T77" fmla="*/ 123 h 418"/>
                <a:gd name="T78" fmla="*/ 516 w 551"/>
                <a:gd name="T79" fmla="*/ 157 h 418"/>
                <a:gd name="T80" fmla="*/ 501 w 551"/>
                <a:gd name="T81" fmla="*/ 195 h 418"/>
                <a:gd name="T82" fmla="*/ 498 w 551"/>
                <a:gd name="T83" fmla="*/ 234 h 418"/>
                <a:gd name="T84" fmla="*/ 487 w 551"/>
                <a:gd name="T85" fmla="*/ 240 h 418"/>
                <a:gd name="T86" fmla="*/ 480 w 551"/>
                <a:gd name="T87" fmla="*/ 257 h 418"/>
                <a:gd name="T88" fmla="*/ 465 w 551"/>
                <a:gd name="T89" fmla="*/ 260 h 418"/>
                <a:gd name="T90" fmla="*/ 452 w 551"/>
                <a:gd name="T91" fmla="*/ 284 h 418"/>
                <a:gd name="T92" fmla="*/ 435 w 551"/>
                <a:gd name="T93" fmla="*/ 301 h 418"/>
                <a:gd name="T94" fmla="*/ 421 w 551"/>
                <a:gd name="T95" fmla="*/ 321 h 418"/>
                <a:gd name="T96" fmla="*/ 410 w 551"/>
                <a:gd name="T97" fmla="*/ 326 h 418"/>
                <a:gd name="T98" fmla="*/ 388 w 551"/>
                <a:gd name="T99" fmla="*/ 348 h 418"/>
                <a:gd name="T100" fmla="*/ 370 w 551"/>
                <a:gd name="T101" fmla="*/ 349 h 418"/>
                <a:gd name="T102" fmla="*/ 376 w 551"/>
                <a:gd name="T103" fmla="*/ 368 h 418"/>
                <a:gd name="T104" fmla="*/ 345 w 551"/>
                <a:gd name="T105" fmla="*/ 402 h 418"/>
                <a:gd name="T106" fmla="*/ 332 w 551"/>
                <a:gd name="T107" fmla="*/ 4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1" h="418">
                  <a:moveTo>
                    <a:pt x="332" y="412"/>
                  </a:moveTo>
                  <a:lnTo>
                    <a:pt x="321" y="418"/>
                  </a:lnTo>
                  <a:lnTo>
                    <a:pt x="304" y="409"/>
                  </a:lnTo>
                  <a:lnTo>
                    <a:pt x="301" y="396"/>
                  </a:lnTo>
                  <a:lnTo>
                    <a:pt x="293" y="374"/>
                  </a:lnTo>
                  <a:lnTo>
                    <a:pt x="279" y="360"/>
                  </a:lnTo>
                  <a:lnTo>
                    <a:pt x="262" y="357"/>
                  </a:lnTo>
                  <a:lnTo>
                    <a:pt x="252" y="326"/>
                  </a:lnTo>
                  <a:lnTo>
                    <a:pt x="235" y="289"/>
                  </a:lnTo>
                  <a:lnTo>
                    <a:pt x="209" y="278"/>
                  </a:lnTo>
                  <a:lnTo>
                    <a:pt x="195" y="265"/>
                  </a:lnTo>
                  <a:lnTo>
                    <a:pt x="187" y="249"/>
                  </a:lnTo>
                  <a:lnTo>
                    <a:pt x="174" y="237"/>
                  </a:lnTo>
                  <a:lnTo>
                    <a:pt x="160" y="229"/>
                  </a:lnTo>
                  <a:lnTo>
                    <a:pt x="146" y="210"/>
                  </a:lnTo>
                  <a:lnTo>
                    <a:pt x="128" y="196"/>
                  </a:lnTo>
                  <a:lnTo>
                    <a:pt x="98" y="185"/>
                  </a:lnTo>
                  <a:lnTo>
                    <a:pt x="95" y="176"/>
                  </a:lnTo>
                  <a:lnTo>
                    <a:pt x="81" y="157"/>
                  </a:lnTo>
                  <a:lnTo>
                    <a:pt x="78" y="150"/>
                  </a:lnTo>
                  <a:lnTo>
                    <a:pt x="56" y="117"/>
                  </a:lnTo>
                  <a:lnTo>
                    <a:pt x="35" y="117"/>
                  </a:lnTo>
                  <a:lnTo>
                    <a:pt x="10" y="103"/>
                  </a:lnTo>
                  <a:lnTo>
                    <a:pt x="1" y="95"/>
                  </a:lnTo>
                  <a:lnTo>
                    <a:pt x="0" y="82"/>
                  </a:lnTo>
                  <a:lnTo>
                    <a:pt x="4" y="72"/>
                  </a:lnTo>
                  <a:lnTo>
                    <a:pt x="18" y="65"/>
                  </a:lnTo>
                  <a:lnTo>
                    <a:pt x="15" y="51"/>
                  </a:lnTo>
                  <a:lnTo>
                    <a:pt x="51" y="36"/>
                  </a:lnTo>
                  <a:lnTo>
                    <a:pt x="109" y="8"/>
                  </a:lnTo>
                  <a:lnTo>
                    <a:pt x="157" y="3"/>
                  </a:lnTo>
                  <a:lnTo>
                    <a:pt x="257" y="0"/>
                  </a:lnTo>
                  <a:lnTo>
                    <a:pt x="274" y="12"/>
                  </a:lnTo>
                  <a:lnTo>
                    <a:pt x="285" y="33"/>
                  </a:lnTo>
                  <a:lnTo>
                    <a:pt x="312" y="29"/>
                  </a:lnTo>
                  <a:lnTo>
                    <a:pt x="390" y="20"/>
                  </a:lnTo>
                  <a:lnTo>
                    <a:pt x="409" y="25"/>
                  </a:lnTo>
                  <a:lnTo>
                    <a:pt x="487" y="72"/>
                  </a:lnTo>
                  <a:lnTo>
                    <a:pt x="551" y="123"/>
                  </a:lnTo>
                  <a:lnTo>
                    <a:pt x="516" y="157"/>
                  </a:lnTo>
                  <a:lnTo>
                    <a:pt x="501" y="195"/>
                  </a:lnTo>
                  <a:lnTo>
                    <a:pt x="498" y="234"/>
                  </a:lnTo>
                  <a:lnTo>
                    <a:pt x="487" y="240"/>
                  </a:lnTo>
                  <a:lnTo>
                    <a:pt x="480" y="257"/>
                  </a:lnTo>
                  <a:lnTo>
                    <a:pt x="465" y="260"/>
                  </a:lnTo>
                  <a:lnTo>
                    <a:pt x="452" y="284"/>
                  </a:lnTo>
                  <a:lnTo>
                    <a:pt x="435" y="301"/>
                  </a:lnTo>
                  <a:lnTo>
                    <a:pt x="421" y="321"/>
                  </a:lnTo>
                  <a:lnTo>
                    <a:pt x="410" y="326"/>
                  </a:lnTo>
                  <a:lnTo>
                    <a:pt x="388" y="348"/>
                  </a:lnTo>
                  <a:lnTo>
                    <a:pt x="370" y="349"/>
                  </a:lnTo>
                  <a:lnTo>
                    <a:pt x="376" y="368"/>
                  </a:lnTo>
                  <a:lnTo>
                    <a:pt x="345" y="402"/>
                  </a:lnTo>
                  <a:lnTo>
                    <a:pt x="332" y="412"/>
                  </a:lnTo>
                  <a:close/>
                </a:path>
              </a:pathLst>
            </a:custGeom>
            <a:solidFill>
              <a:schemeClr val="bg1">
                <a:lumMod val="85000"/>
              </a:schemeClr>
            </a:solid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92" name="GEORGIA">
              <a:extLst>
                <a:ext uri="{C183D7F6-B498-43B3-948B-1728B52AA6E4}">
                  <adec:decorative xmlns:adec="http://schemas.microsoft.com/office/drawing/2017/decorative" val="1"/>
                </a:ext>
              </a:extLst>
            </p:cNvPr>
            <p:cNvSpPr>
              <a:spLocks/>
            </p:cNvSpPr>
            <p:nvPr/>
          </p:nvSpPr>
          <p:spPr bwMode="auto">
            <a:xfrm>
              <a:off x="9250594" y="4516196"/>
              <a:ext cx="779090" cy="819112"/>
            </a:xfrm>
            <a:custGeom>
              <a:avLst/>
              <a:gdLst>
                <a:gd name="T0" fmla="*/ 0 w 584"/>
                <a:gd name="T1" fmla="*/ 46 h 614"/>
                <a:gd name="T2" fmla="*/ 4 w 584"/>
                <a:gd name="T3" fmla="*/ 80 h 614"/>
                <a:gd name="T4" fmla="*/ 42 w 584"/>
                <a:gd name="T5" fmla="*/ 191 h 614"/>
                <a:gd name="T6" fmla="*/ 61 w 584"/>
                <a:gd name="T7" fmla="*/ 259 h 614"/>
                <a:gd name="T8" fmla="*/ 83 w 584"/>
                <a:gd name="T9" fmla="*/ 342 h 614"/>
                <a:gd name="T10" fmla="*/ 101 w 584"/>
                <a:gd name="T11" fmla="*/ 384 h 614"/>
                <a:gd name="T12" fmla="*/ 115 w 584"/>
                <a:gd name="T13" fmla="*/ 403 h 614"/>
                <a:gd name="T14" fmla="*/ 101 w 584"/>
                <a:gd name="T15" fmla="*/ 453 h 614"/>
                <a:gd name="T16" fmla="*/ 111 w 584"/>
                <a:gd name="T17" fmla="*/ 492 h 614"/>
                <a:gd name="T18" fmla="*/ 108 w 584"/>
                <a:gd name="T19" fmla="*/ 540 h 614"/>
                <a:gd name="T20" fmla="*/ 120 w 584"/>
                <a:gd name="T21" fmla="*/ 551 h 614"/>
                <a:gd name="T22" fmla="*/ 136 w 584"/>
                <a:gd name="T23" fmla="*/ 592 h 614"/>
                <a:gd name="T24" fmla="*/ 200 w 584"/>
                <a:gd name="T25" fmla="*/ 606 h 614"/>
                <a:gd name="T26" fmla="*/ 401 w 584"/>
                <a:gd name="T27" fmla="*/ 595 h 614"/>
                <a:gd name="T28" fmla="*/ 464 w 584"/>
                <a:gd name="T29" fmla="*/ 590 h 614"/>
                <a:gd name="T30" fmla="*/ 481 w 584"/>
                <a:gd name="T31" fmla="*/ 614 h 614"/>
                <a:gd name="T32" fmla="*/ 473 w 584"/>
                <a:gd name="T33" fmla="*/ 558 h 614"/>
                <a:gd name="T34" fmla="*/ 517 w 584"/>
                <a:gd name="T35" fmla="*/ 553 h 614"/>
                <a:gd name="T36" fmla="*/ 542 w 584"/>
                <a:gd name="T37" fmla="*/ 515 h 614"/>
                <a:gd name="T38" fmla="*/ 565 w 584"/>
                <a:gd name="T39" fmla="*/ 426 h 614"/>
                <a:gd name="T40" fmla="*/ 584 w 584"/>
                <a:gd name="T41" fmla="*/ 372 h 614"/>
                <a:gd name="T42" fmla="*/ 568 w 584"/>
                <a:gd name="T43" fmla="*/ 367 h 614"/>
                <a:gd name="T44" fmla="*/ 548 w 584"/>
                <a:gd name="T45" fmla="*/ 347 h 614"/>
                <a:gd name="T46" fmla="*/ 526 w 584"/>
                <a:gd name="T47" fmla="*/ 311 h 614"/>
                <a:gd name="T48" fmla="*/ 499 w 584"/>
                <a:gd name="T49" fmla="*/ 277 h 614"/>
                <a:gd name="T50" fmla="*/ 456 w 584"/>
                <a:gd name="T51" fmla="*/ 225 h 614"/>
                <a:gd name="T52" fmla="*/ 434 w 584"/>
                <a:gd name="T53" fmla="*/ 197 h 614"/>
                <a:gd name="T54" fmla="*/ 406 w 584"/>
                <a:gd name="T55" fmla="*/ 177 h 614"/>
                <a:gd name="T56" fmla="*/ 373 w 584"/>
                <a:gd name="T57" fmla="*/ 144 h 614"/>
                <a:gd name="T58" fmla="*/ 342 w 584"/>
                <a:gd name="T59" fmla="*/ 124 h 614"/>
                <a:gd name="T60" fmla="*/ 323 w 584"/>
                <a:gd name="T61" fmla="*/ 97 h 614"/>
                <a:gd name="T62" fmla="*/ 281 w 584"/>
                <a:gd name="T63" fmla="*/ 67 h 614"/>
                <a:gd name="T64" fmla="*/ 248 w 584"/>
                <a:gd name="T65" fmla="*/ 44 h 614"/>
                <a:gd name="T66" fmla="*/ 251 w 584"/>
                <a:gd name="T67" fmla="*/ 21 h 614"/>
                <a:gd name="T68" fmla="*/ 262 w 584"/>
                <a:gd name="T69"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4" h="614">
                  <a:moveTo>
                    <a:pt x="0" y="31"/>
                  </a:moveTo>
                  <a:lnTo>
                    <a:pt x="0" y="46"/>
                  </a:lnTo>
                  <a:lnTo>
                    <a:pt x="1" y="58"/>
                  </a:lnTo>
                  <a:lnTo>
                    <a:pt x="4" y="80"/>
                  </a:lnTo>
                  <a:lnTo>
                    <a:pt x="26" y="130"/>
                  </a:lnTo>
                  <a:lnTo>
                    <a:pt x="42" y="191"/>
                  </a:lnTo>
                  <a:lnTo>
                    <a:pt x="51" y="230"/>
                  </a:lnTo>
                  <a:lnTo>
                    <a:pt x="61" y="259"/>
                  </a:lnTo>
                  <a:lnTo>
                    <a:pt x="70" y="303"/>
                  </a:lnTo>
                  <a:lnTo>
                    <a:pt x="83" y="342"/>
                  </a:lnTo>
                  <a:lnTo>
                    <a:pt x="100" y="364"/>
                  </a:lnTo>
                  <a:lnTo>
                    <a:pt x="101" y="384"/>
                  </a:lnTo>
                  <a:lnTo>
                    <a:pt x="114" y="389"/>
                  </a:lnTo>
                  <a:lnTo>
                    <a:pt x="115" y="403"/>
                  </a:lnTo>
                  <a:lnTo>
                    <a:pt x="104" y="433"/>
                  </a:lnTo>
                  <a:lnTo>
                    <a:pt x="101" y="453"/>
                  </a:lnTo>
                  <a:lnTo>
                    <a:pt x="100" y="465"/>
                  </a:lnTo>
                  <a:lnTo>
                    <a:pt x="111" y="492"/>
                  </a:lnTo>
                  <a:lnTo>
                    <a:pt x="112" y="526"/>
                  </a:lnTo>
                  <a:lnTo>
                    <a:pt x="108" y="540"/>
                  </a:lnTo>
                  <a:lnTo>
                    <a:pt x="111" y="547"/>
                  </a:lnTo>
                  <a:lnTo>
                    <a:pt x="120" y="551"/>
                  </a:lnTo>
                  <a:lnTo>
                    <a:pt x="122" y="572"/>
                  </a:lnTo>
                  <a:lnTo>
                    <a:pt x="136" y="592"/>
                  </a:lnTo>
                  <a:lnTo>
                    <a:pt x="150" y="606"/>
                  </a:lnTo>
                  <a:lnTo>
                    <a:pt x="200" y="606"/>
                  </a:lnTo>
                  <a:lnTo>
                    <a:pt x="267" y="603"/>
                  </a:lnTo>
                  <a:lnTo>
                    <a:pt x="401" y="595"/>
                  </a:lnTo>
                  <a:lnTo>
                    <a:pt x="435" y="590"/>
                  </a:lnTo>
                  <a:lnTo>
                    <a:pt x="464" y="590"/>
                  </a:lnTo>
                  <a:lnTo>
                    <a:pt x="465" y="609"/>
                  </a:lnTo>
                  <a:lnTo>
                    <a:pt x="481" y="614"/>
                  </a:lnTo>
                  <a:lnTo>
                    <a:pt x="482" y="587"/>
                  </a:lnTo>
                  <a:lnTo>
                    <a:pt x="473" y="558"/>
                  </a:lnTo>
                  <a:lnTo>
                    <a:pt x="479" y="548"/>
                  </a:lnTo>
                  <a:lnTo>
                    <a:pt x="517" y="553"/>
                  </a:lnTo>
                  <a:lnTo>
                    <a:pt x="548" y="554"/>
                  </a:lnTo>
                  <a:lnTo>
                    <a:pt x="542" y="515"/>
                  </a:lnTo>
                  <a:lnTo>
                    <a:pt x="556" y="453"/>
                  </a:lnTo>
                  <a:lnTo>
                    <a:pt x="565" y="426"/>
                  </a:lnTo>
                  <a:lnTo>
                    <a:pt x="562" y="411"/>
                  </a:lnTo>
                  <a:lnTo>
                    <a:pt x="584" y="372"/>
                  </a:lnTo>
                  <a:lnTo>
                    <a:pt x="581" y="364"/>
                  </a:lnTo>
                  <a:lnTo>
                    <a:pt x="568" y="367"/>
                  </a:lnTo>
                  <a:lnTo>
                    <a:pt x="553" y="359"/>
                  </a:lnTo>
                  <a:lnTo>
                    <a:pt x="548" y="347"/>
                  </a:lnTo>
                  <a:lnTo>
                    <a:pt x="540" y="325"/>
                  </a:lnTo>
                  <a:lnTo>
                    <a:pt x="526" y="311"/>
                  </a:lnTo>
                  <a:lnTo>
                    <a:pt x="509" y="308"/>
                  </a:lnTo>
                  <a:lnTo>
                    <a:pt x="499" y="277"/>
                  </a:lnTo>
                  <a:lnTo>
                    <a:pt x="481" y="238"/>
                  </a:lnTo>
                  <a:lnTo>
                    <a:pt x="456" y="225"/>
                  </a:lnTo>
                  <a:lnTo>
                    <a:pt x="442" y="213"/>
                  </a:lnTo>
                  <a:lnTo>
                    <a:pt x="434" y="197"/>
                  </a:lnTo>
                  <a:lnTo>
                    <a:pt x="421" y="184"/>
                  </a:lnTo>
                  <a:lnTo>
                    <a:pt x="406" y="177"/>
                  </a:lnTo>
                  <a:lnTo>
                    <a:pt x="392" y="158"/>
                  </a:lnTo>
                  <a:lnTo>
                    <a:pt x="373" y="144"/>
                  </a:lnTo>
                  <a:lnTo>
                    <a:pt x="345" y="133"/>
                  </a:lnTo>
                  <a:lnTo>
                    <a:pt x="342" y="124"/>
                  </a:lnTo>
                  <a:lnTo>
                    <a:pt x="326" y="106"/>
                  </a:lnTo>
                  <a:lnTo>
                    <a:pt x="323" y="97"/>
                  </a:lnTo>
                  <a:lnTo>
                    <a:pt x="303" y="66"/>
                  </a:lnTo>
                  <a:lnTo>
                    <a:pt x="281" y="67"/>
                  </a:lnTo>
                  <a:lnTo>
                    <a:pt x="257" y="52"/>
                  </a:lnTo>
                  <a:lnTo>
                    <a:pt x="248" y="44"/>
                  </a:lnTo>
                  <a:lnTo>
                    <a:pt x="247" y="33"/>
                  </a:lnTo>
                  <a:lnTo>
                    <a:pt x="251" y="21"/>
                  </a:lnTo>
                  <a:lnTo>
                    <a:pt x="265" y="14"/>
                  </a:lnTo>
                  <a:lnTo>
                    <a:pt x="262" y="0"/>
                  </a:lnTo>
                  <a:lnTo>
                    <a:pt x="0" y="31"/>
                  </a:lnTo>
                  <a:close/>
                </a:path>
              </a:pathLst>
            </a:custGeom>
            <a:solidFill>
              <a:schemeClr val="bg1">
                <a:lumMod val="85000"/>
              </a:schemeClr>
            </a:solid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95" name="ALABAMA">
              <a:extLst>
                <a:ext uri="{C183D7F6-B498-43B3-948B-1728B52AA6E4}">
                  <adec:decorative xmlns:adec="http://schemas.microsoft.com/office/drawing/2017/decorative" val="1"/>
                </a:ext>
              </a:extLst>
            </p:cNvPr>
            <p:cNvSpPr>
              <a:spLocks/>
            </p:cNvSpPr>
            <p:nvPr/>
          </p:nvSpPr>
          <p:spPr bwMode="auto">
            <a:xfrm>
              <a:off x="8873055" y="4557552"/>
              <a:ext cx="541628" cy="897821"/>
            </a:xfrm>
            <a:custGeom>
              <a:avLst/>
              <a:gdLst>
                <a:gd name="T0" fmla="*/ 27 w 406"/>
                <a:gd name="T1" fmla="*/ 656 h 673"/>
                <a:gd name="T2" fmla="*/ 17 w 406"/>
                <a:gd name="T3" fmla="*/ 566 h 673"/>
                <a:gd name="T4" fmla="*/ 0 w 406"/>
                <a:gd name="T5" fmla="*/ 448 h 673"/>
                <a:gd name="T6" fmla="*/ 2 w 406"/>
                <a:gd name="T7" fmla="*/ 361 h 673"/>
                <a:gd name="T8" fmla="*/ 6 w 406"/>
                <a:gd name="T9" fmla="*/ 167 h 673"/>
                <a:gd name="T10" fmla="*/ 6 w 406"/>
                <a:gd name="T11" fmla="*/ 63 h 673"/>
                <a:gd name="T12" fmla="*/ 6 w 406"/>
                <a:gd name="T13" fmla="*/ 24 h 673"/>
                <a:gd name="T14" fmla="*/ 284 w 406"/>
                <a:gd name="T15" fmla="*/ 0 h 673"/>
                <a:gd name="T16" fmla="*/ 284 w 406"/>
                <a:gd name="T17" fmla="*/ 15 h 673"/>
                <a:gd name="T18" fmla="*/ 284 w 406"/>
                <a:gd name="T19" fmla="*/ 27 h 673"/>
                <a:gd name="T20" fmla="*/ 289 w 406"/>
                <a:gd name="T21" fmla="*/ 49 h 673"/>
                <a:gd name="T22" fmla="*/ 309 w 406"/>
                <a:gd name="T23" fmla="*/ 99 h 673"/>
                <a:gd name="T24" fmla="*/ 325 w 406"/>
                <a:gd name="T25" fmla="*/ 160 h 673"/>
                <a:gd name="T26" fmla="*/ 334 w 406"/>
                <a:gd name="T27" fmla="*/ 199 h 673"/>
                <a:gd name="T28" fmla="*/ 344 w 406"/>
                <a:gd name="T29" fmla="*/ 228 h 673"/>
                <a:gd name="T30" fmla="*/ 353 w 406"/>
                <a:gd name="T31" fmla="*/ 272 h 673"/>
                <a:gd name="T32" fmla="*/ 367 w 406"/>
                <a:gd name="T33" fmla="*/ 311 h 673"/>
                <a:gd name="T34" fmla="*/ 383 w 406"/>
                <a:gd name="T35" fmla="*/ 333 h 673"/>
                <a:gd name="T36" fmla="*/ 386 w 406"/>
                <a:gd name="T37" fmla="*/ 353 h 673"/>
                <a:gd name="T38" fmla="*/ 398 w 406"/>
                <a:gd name="T39" fmla="*/ 358 h 673"/>
                <a:gd name="T40" fmla="*/ 398 w 406"/>
                <a:gd name="T41" fmla="*/ 372 h 673"/>
                <a:gd name="T42" fmla="*/ 387 w 406"/>
                <a:gd name="T43" fmla="*/ 402 h 673"/>
                <a:gd name="T44" fmla="*/ 384 w 406"/>
                <a:gd name="T45" fmla="*/ 422 h 673"/>
                <a:gd name="T46" fmla="*/ 384 w 406"/>
                <a:gd name="T47" fmla="*/ 434 h 673"/>
                <a:gd name="T48" fmla="*/ 394 w 406"/>
                <a:gd name="T49" fmla="*/ 461 h 673"/>
                <a:gd name="T50" fmla="*/ 395 w 406"/>
                <a:gd name="T51" fmla="*/ 495 h 673"/>
                <a:gd name="T52" fmla="*/ 391 w 406"/>
                <a:gd name="T53" fmla="*/ 509 h 673"/>
                <a:gd name="T54" fmla="*/ 395 w 406"/>
                <a:gd name="T55" fmla="*/ 516 h 673"/>
                <a:gd name="T56" fmla="*/ 403 w 406"/>
                <a:gd name="T57" fmla="*/ 520 h 673"/>
                <a:gd name="T58" fmla="*/ 406 w 406"/>
                <a:gd name="T59" fmla="*/ 537 h 673"/>
                <a:gd name="T60" fmla="*/ 370 w 406"/>
                <a:gd name="T61" fmla="*/ 536 h 673"/>
                <a:gd name="T62" fmla="*/ 328 w 406"/>
                <a:gd name="T63" fmla="*/ 541 h 673"/>
                <a:gd name="T64" fmla="*/ 169 w 406"/>
                <a:gd name="T65" fmla="*/ 558 h 673"/>
                <a:gd name="T66" fmla="*/ 103 w 406"/>
                <a:gd name="T67" fmla="*/ 567 h 673"/>
                <a:gd name="T68" fmla="*/ 103 w 406"/>
                <a:gd name="T69" fmla="*/ 584 h 673"/>
                <a:gd name="T70" fmla="*/ 114 w 406"/>
                <a:gd name="T71" fmla="*/ 597 h 673"/>
                <a:gd name="T72" fmla="*/ 130 w 406"/>
                <a:gd name="T73" fmla="*/ 608 h 673"/>
                <a:gd name="T74" fmla="*/ 133 w 406"/>
                <a:gd name="T75" fmla="*/ 658 h 673"/>
                <a:gd name="T76" fmla="*/ 99 w 406"/>
                <a:gd name="T77" fmla="*/ 673 h 673"/>
                <a:gd name="T78" fmla="*/ 81 w 406"/>
                <a:gd name="T79" fmla="*/ 672 h 673"/>
                <a:gd name="T80" fmla="*/ 99 w 406"/>
                <a:gd name="T81" fmla="*/ 659 h 673"/>
                <a:gd name="T82" fmla="*/ 99 w 406"/>
                <a:gd name="T83" fmla="*/ 653 h 673"/>
                <a:gd name="T84" fmla="*/ 80 w 406"/>
                <a:gd name="T85" fmla="*/ 616 h 673"/>
                <a:gd name="T86" fmla="*/ 66 w 406"/>
                <a:gd name="T87" fmla="*/ 612 h 673"/>
                <a:gd name="T88" fmla="*/ 56 w 406"/>
                <a:gd name="T89" fmla="*/ 639 h 673"/>
                <a:gd name="T90" fmla="*/ 49 w 406"/>
                <a:gd name="T91" fmla="*/ 656 h 673"/>
                <a:gd name="T92" fmla="*/ 44 w 406"/>
                <a:gd name="T93" fmla="*/ 656 h 673"/>
                <a:gd name="T94" fmla="*/ 27 w 406"/>
                <a:gd name="T95" fmla="*/ 65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6" h="673">
                  <a:moveTo>
                    <a:pt x="27" y="656"/>
                  </a:moveTo>
                  <a:lnTo>
                    <a:pt x="17" y="566"/>
                  </a:lnTo>
                  <a:lnTo>
                    <a:pt x="0" y="448"/>
                  </a:lnTo>
                  <a:lnTo>
                    <a:pt x="2" y="361"/>
                  </a:lnTo>
                  <a:lnTo>
                    <a:pt x="6" y="167"/>
                  </a:lnTo>
                  <a:lnTo>
                    <a:pt x="6" y="63"/>
                  </a:lnTo>
                  <a:lnTo>
                    <a:pt x="6" y="24"/>
                  </a:lnTo>
                  <a:lnTo>
                    <a:pt x="284" y="0"/>
                  </a:lnTo>
                  <a:lnTo>
                    <a:pt x="284" y="15"/>
                  </a:lnTo>
                  <a:lnTo>
                    <a:pt x="284" y="27"/>
                  </a:lnTo>
                  <a:lnTo>
                    <a:pt x="289" y="49"/>
                  </a:lnTo>
                  <a:lnTo>
                    <a:pt x="309" y="99"/>
                  </a:lnTo>
                  <a:lnTo>
                    <a:pt x="325" y="160"/>
                  </a:lnTo>
                  <a:lnTo>
                    <a:pt x="334" y="199"/>
                  </a:lnTo>
                  <a:lnTo>
                    <a:pt x="344" y="228"/>
                  </a:lnTo>
                  <a:lnTo>
                    <a:pt x="353" y="272"/>
                  </a:lnTo>
                  <a:lnTo>
                    <a:pt x="367" y="311"/>
                  </a:lnTo>
                  <a:lnTo>
                    <a:pt x="383" y="333"/>
                  </a:lnTo>
                  <a:lnTo>
                    <a:pt x="386" y="353"/>
                  </a:lnTo>
                  <a:lnTo>
                    <a:pt x="398" y="358"/>
                  </a:lnTo>
                  <a:lnTo>
                    <a:pt x="398" y="372"/>
                  </a:lnTo>
                  <a:lnTo>
                    <a:pt x="387" y="402"/>
                  </a:lnTo>
                  <a:lnTo>
                    <a:pt x="384" y="422"/>
                  </a:lnTo>
                  <a:lnTo>
                    <a:pt x="384" y="434"/>
                  </a:lnTo>
                  <a:lnTo>
                    <a:pt x="394" y="461"/>
                  </a:lnTo>
                  <a:lnTo>
                    <a:pt x="395" y="495"/>
                  </a:lnTo>
                  <a:lnTo>
                    <a:pt x="391" y="509"/>
                  </a:lnTo>
                  <a:lnTo>
                    <a:pt x="395" y="516"/>
                  </a:lnTo>
                  <a:lnTo>
                    <a:pt x="403" y="520"/>
                  </a:lnTo>
                  <a:lnTo>
                    <a:pt x="406" y="537"/>
                  </a:lnTo>
                  <a:lnTo>
                    <a:pt x="370" y="536"/>
                  </a:lnTo>
                  <a:lnTo>
                    <a:pt x="328" y="541"/>
                  </a:lnTo>
                  <a:lnTo>
                    <a:pt x="169" y="558"/>
                  </a:lnTo>
                  <a:lnTo>
                    <a:pt x="103" y="567"/>
                  </a:lnTo>
                  <a:lnTo>
                    <a:pt x="103" y="584"/>
                  </a:lnTo>
                  <a:lnTo>
                    <a:pt x="114" y="597"/>
                  </a:lnTo>
                  <a:lnTo>
                    <a:pt x="130" y="608"/>
                  </a:lnTo>
                  <a:lnTo>
                    <a:pt x="133" y="658"/>
                  </a:lnTo>
                  <a:lnTo>
                    <a:pt x="99" y="673"/>
                  </a:lnTo>
                  <a:lnTo>
                    <a:pt x="81" y="672"/>
                  </a:lnTo>
                  <a:lnTo>
                    <a:pt x="99" y="659"/>
                  </a:lnTo>
                  <a:lnTo>
                    <a:pt x="99" y="653"/>
                  </a:lnTo>
                  <a:lnTo>
                    <a:pt x="80" y="616"/>
                  </a:lnTo>
                  <a:lnTo>
                    <a:pt x="66" y="612"/>
                  </a:lnTo>
                  <a:lnTo>
                    <a:pt x="56" y="639"/>
                  </a:lnTo>
                  <a:lnTo>
                    <a:pt x="49" y="656"/>
                  </a:lnTo>
                  <a:lnTo>
                    <a:pt x="44" y="656"/>
                  </a:lnTo>
                  <a:lnTo>
                    <a:pt x="27" y="656"/>
                  </a:lnTo>
                  <a:close/>
                </a:path>
              </a:pathLst>
            </a:custGeom>
            <a:solidFill>
              <a:schemeClr val="bg1">
                <a:lumMod val="85000"/>
              </a:schemeClr>
            </a:solid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97" name="MISSISSIPPI">
              <a:extLst>
                <a:ext uri="{C183D7F6-B498-43B3-948B-1728B52AA6E4}">
                  <adec:decorative xmlns:adec="http://schemas.microsoft.com/office/drawing/2017/decorative" val="1"/>
                </a:ext>
              </a:extLst>
            </p:cNvPr>
            <p:cNvSpPr>
              <a:spLocks/>
            </p:cNvSpPr>
            <p:nvPr/>
          </p:nvSpPr>
          <p:spPr bwMode="auto">
            <a:xfrm>
              <a:off x="8398131" y="4589570"/>
              <a:ext cx="512278" cy="884481"/>
            </a:xfrm>
            <a:custGeom>
              <a:avLst/>
              <a:gdLst>
                <a:gd name="T0" fmla="*/ 384 w 384"/>
                <a:gd name="T1" fmla="*/ 624 h 663"/>
                <a:gd name="T2" fmla="*/ 383 w 384"/>
                <a:gd name="T3" fmla="*/ 632 h 663"/>
                <a:gd name="T4" fmla="*/ 352 w 384"/>
                <a:gd name="T5" fmla="*/ 632 h 663"/>
                <a:gd name="T6" fmla="*/ 342 w 384"/>
                <a:gd name="T7" fmla="*/ 627 h 663"/>
                <a:gd name="T8" fmla="*/ 328 w 384"/>
                <a:gd name="T9" fmla="*/ 626 h 663"/>
                <a:gd name="T10" fmla="*/ 286 w 384"/>
                <a:gd name="T11" fmla="*/ 638 h 663"/>
                <a:gd name="T12" fmla="*/ 275 w 384"/>
                <a:gd name="T13" fmla="*/ 632 h 663"/>
                <a:gd name="T14" fmla="*/ 259 w 384"/>
                <a:gd name="T15" fmla="*/ 659 h 663"/>
                <a:gd name="T16" fmla="*/ 252 w 384"/>
                <a:gd name="T17" fmla="*/ 663 h 663"/>
                <a:gd name="T18" fmla="*/ 245 w 384"/>
                <a:gd name="T19" fmla="*/ 648 h 663"/>
                <a:gd name="T20" fmla="*/ 238 w 384"/>
                <a:gd name="T21" fmla="*/ 624 h 663"/>
                <a:gd name="T22" fmla="*/ 216 w 384"/>
                <a:gd name="T23" fmla="*/ 604 h 663"/>
                <a:gd name="T24" fmla="*/ 223 w 384"/>
                <a:gd name="T25" fmla="*/ 570 h 663"/>
                <a:gd name="T26" fmla="*/ 219 w 384"/>
                <a:gd name="T27" fmla="*/ 563 h 663"/>
                <a:gd name="T28" fmla="*/ 208 w 384"/>
                <a:gd name="T29" fmla="*/ 565 h 663"/>
                <a:gd name="T30" fmla="*/ 158 w 384"/>
                <a:gd name="T31" fmla="*/ 571 h 663"/>
                <a:gd name="T32" fmla="*/ 5 w 384"/>
                <a:gd name="T33" fmla="*/ 573 h 663"/>
                <a:gd name="T34" fmla="*/ 0 w 384"/>
                <a:gd name="T35" fmla="*/ 559 h 663"/>
                <a:gd name="T36" fmla="*/ 6 w 384"/>
                <a:gd name="T37" fmla="*/ 507 h 663"/>
                <a:gd name="T38" fmla="*/ 25 w 384"/>
                <a:gd name="T39" fmla="*/ 471 h 663"/>
                <a:gd name="T40" fmla="*/ 58 w 384"/>
                <a:gd name="T41" fmla="*/ 414 h 663"/>
                <a:gd name="T42" fmla="*/ 55 w 384"/>
                <a:gd name="T43" fmla="*/ 399 h 663"/>
                <a:gd name="T44" fmla="*/ 63 w 384"/>
                <a:gd name="T45" fmla="*/ 395 h 663"/>
                <a:gd name="T46" fmla="*/ 66 w 384"/>
                <a:gd name="T47" fmla="*/ 382 h 663"/>
                <a:gd name="T48" fmla="*/ 52 w 384"/>
                <a:gd name="T49" fmla="*/ 370 h 663"/>
                <a:gd name="T50" fmla="*/ 50 w 384"/>
                <a:gd name="T51" fmla="*/ 356 h 663"/>
                <a:gd name="T52" fmla="*/ 39 w 384"/>
                <a:gd name="T53" fmla="*/ 331 h 663"/>
                <a:gd name="T54" fmla="*/ 38 w 384"/>
                <a:gd name="T55" fmla="*/ 293 h 663"/>
                <a:gd name="T56" fmla="*/ 47 w 384"/>
                <a:gd name="T57" fmla="*/ 278 h 663"/>
                <a:gd name="T58" fmla="*/ 45 w 384"/>
                <a:gd name="T59" fmla="*/ 257 h 663"/>
                <a:gd name="T60" fmla="*/ 35 w 384"/>
                <a:gd name="T61" fmla="*/ 237 h 663"/>
                <a:gd name="T62" fmla="*/ 44 w 384"/>
                <a:gd name="T63" fmla="*/ 228 h 663"/>
                <a:gd name="T64" fmla="*/ 33 w 384"/>
                <a:gd name="T65" fmla="*/ 212 h 663"/>
                <a:gd name="T66" fmla="*/ 36 w 384"/>
                <a:gd name="T67" fmla="*/ 203 h 663"/>
                <a:gd name="T68" fmla="*/ 47 w 384"/>
                <a:gd name="T69" fmla="*/ 162 h 663"/>
                <a:gd name="T70" fmla="*/ 63 w 384"/>
                <a:gd name="T71" fmla="*/ 148 h 663"/>
                <a:gd name="T72" fmla="*/ 58 w 384"/>
                <a:gd name="T73" fmla="*/ 134 h 663"/>
                <a:gd name="T74" fmla="*/ 81 w 384"/>
                <a:gd name="T75" fmla="*/ 101 h 663"/>
                <a:gd name="T76" fmla="*/ 99 w 384"/>
                <a:gd name="T77" fmla="*/ 92 h 663"/>
                <a:gd name="T78" fmla="*/ 97 w 384"/>
                <a:gd name="T79" fmla="*/ 83 h 663"/>
                <a:gd name="T80" fmla="*/ 95 w 384"/>
                <a:gd name="T81" fmla="*/ 72 h 663"/>
                <a:gd name="T82" fmla="*/ 113 w 384"/>
                <a:gd name="T83" fmla="*/ 37 h 663"/>
                <a:gd name="T84" fmla="*/ 128 w 384"/>
                <a:gd name="T85" fmla="*/ 30 h 663"/>
                <a:gd name="T86" fmla="*/ 128 w 384"/>
                <a:gd name="T87" fmla="*/ 23 h 663"/>
                <a:gd name="T88" fmla="*/ 362 w 384"/>
                <a:gd name="T89" fmla="*/ 0 h 663"/>
                <a:gd name="T90" fmla="*/ 364 w 384"/>
                <a:gd name="T91" fmla="*/ 39 h 663"/>
                <a:gd name="T92" fmla="*/ 364 w 384"/>
                <a:gd name="T93" fmla="*/ 142 h 663"/>
                <a:gd name="T94" fmla="*/ 359 w 384"/>
                <a:gd name="T95" fmla="*/ 337 h 663"/>
                <a:gd name="T96" fmla="*/ 358 w 384"/>
                <a:gd name="T97" fmla="*/ 424 h 663"/>
                <a:gd name="T98" fmla="*/ 375 w 384"/>
                <a:gd name="T99" fmla="*/ 542 h 663"/>
                <a:gd name="T100" fmla="*/ 384 w 384"/>
                <a:gd name="T101" fmla="*/ 624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 h="663">
                  <a:moveTo>
                    <a:pt x="384" y="624"/>
                  </a:moveTo>
                  <a:lnTo>
                    <a:pt x="383" y="632"/>
                  </a:lnTo>
                  <a:lnTo>
                    <a:pt x="352" y="632"/>
                  </a:lnTo>
                  <a:lnTo>
                    <a:pt x="342" y="627"/>
                  </a:lnTo>
                  <a:lnTo>
                    <a:pt x="328" y="626"/>
                  </a:lnTo>
                  <a:lnTo>
                    <a:pt x="286" y="638"/>
                  </a:lnTo>
                  <a:lnTo>
                    <a:pt x="275" y="632"/>
                  </a:lnTo>
                  <a:lnTo>
                    <a:pt x="259" y="659"/>
                  </a:lnTo>
                  <a:lnTo>
                    <a:pt x="252" y="663"/>
                  </a:lnTo>
                  <a:lnTo>
                    <a:pt x="245" y="648"/>
                  </a:lnTo>
                  <a:lnTo>
                    <a:pt x="238" y="624"/>
                  </a:lnTo>
                  <a:lnTo>
                    <a:pt x="216" y="604"/>
                  </a:lnTo>
                  <a:lnTo>
                    <a:pt x="223" y="570"/>
                  </a:lnTo>
                  <a:lnTo>
                    <a:pt x="219" y="563"/>
                  </a:lnTo>
                  <a:lnTo>
                    <a:pt x="208" y="565"/>
                  </a:lnTo>
                  <a:lnTo>
                    <a:pt x="158" y="571"/>
                  </a:lnTo>
                  <a:lnTo>
                    <a:pt x="5" y="573"/>
                  </a:lnTo>
                  <a:lnTo>
                    <a:pt x="0" y="559"/>
                  </a:lnTo>
                  <a:lnTo>
                    <a:pt x="6" y="507"/>
                  </a:lnTo>
                  <a:lnTo>
                    <a:pt x="25" y="471"/>
                  </a:lnTo>
                  <a:lnTo>
                    <a:pt x="58" y="414"/>
                  </a:lnTo>
                  <a:lnTo>
                    <a:pt x="55" y="399"/>
                  </a:lnTo>
                  <a:lnTo>
                    <a:pt x="63" y="395"/>
                  </a:lnTo>
                  <a:lnTo>
                    <a:pt x="66" y="382"/>
                  </a:lnTo>
                  <a:lnTo>
                    <a:pt x="52" y="370"/>
                  </a:lnTo>
                  <a:lnTo>
                    <a:pt x="50" y="356"/>
                  </a:lnTo>
                  <a:lnTo>
                    <a:pt x="39" y="331"/>
                  </a:lnTo>
                  <a:lnTo>
                    <a:pt x="38" y="293"/>
                  </a:lnTo>
                  <a:lnTo>
                    <a:pt x="47" y="278"/>
                  </a:lnTo>
                  <a:lnTo>
                    <a:pt x="45" y="257"/>
                  </a:lnTo>
                  <a:lnTo>
                    <a:pt x="35" y="237"/>
                  </a:lnTo>
                  <a:lnTo>
                    <a:pt x="44" y="228"/>
                  </a:lnTo>
                  <a:lnTo>
                    <a:pt x="33" y="212"/>
                  </a:lnTo>
                  <a:lnTo>
                    <a:pt x="36" y="203"/>
                  </a:lnTo>
                  <a:lnTo>
                    <a:pt x="47" y="162"/>
                  </a:lnTo>
                  <a:lnTo>
                    <a:pt x="63" y="148"/>
                  </a:lnTo>
                  <a:lnTo>
                    <a:pt x="58" y="134"/>
                  </a:lnTo>
                  <a:lnTo>
                    <a:pt x="81" y="101"/>
                  </a:lnTo>
                  <a:lnTo>
                    <a:pt x="99" y="92"/>
                  </a:lnTo>
                  <a:lnTo>
                    <a:pt x="97" y="83"/>
                  </a:lnTo>
                  <a:lnTo>
                    <a:pt x="95" y="72"/>
                  </a:lnTo>
                  <a:lnTo>
                    <a:pt x="113" y="37"/>
                  </a:lnTo>
                  <a:lnTo>
                    <a:pt x="128" y="30"/>
                  </a:lnTo>
                  <a:lnTo>
                    <a:pt x="128" y="23"/>
                  </a:lnTo>
                  <a:lnTo>
                    <a:pt x="362" y="0"/>
                  </a:lnTo>
                  <a:lnTo>
                    <a:pt x="364" y="39"/>
                  </a:lnTo>
                  <a:lnTo>
                    <a:pt x="364" y="142"/>
                  </a:lnTo>
                  <a:lnTo>
                    <a:pt x="359" y="337"/>
                  </a:lnTo>
                  <a:lnTo>
                    <a:pt x="358" y="424"/>
                  </a:lnTo>
                  <a:lnTo>
                    <a:pt x="375" y="542"/>
                  </a:lnTo>
                  <a:lnTo>
                    <a:pt x="384" y="624"/>
                  </a:lnTo>
                  <a:close/>
                </a:path>
              </a:pathLst>
            </a:custGeom>
            <a:solidFill>
              <a:schemeClr val="bg1">
                <a:lumMod val="85000"/>
              </a:schemeClr>
            </a:solid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86" name="NORTH CAROLINA">
              <a:extLst>
                <a:ext uri="{C183D7F6-B498-43B3-948B-1728B52AA6E4}">
                  <adec:decorative xmlns:adec="http://schemas.microsoft.com/office/drawing/2017/decorative" val="1"/>
                </a:ext>
              </a:extLst>
            </p:cNvPr>
            <p:cNvSpPr>
              <a:spLocks noEditPoints="1"/>
            </p:cNvSpPr>
            <p:nvPr/>
          </p:nvSpPr>
          <p:spPr bwMode="auto">
            <a:xfrm>
              <a:off x="9421353" y="4047942"/>
              <a:ext cx="1291368" cy="564307"/>
            </a:xfrm>
            <a:custGeom>
              <a:avLst/>
              <a:gdLst>
                <a:gd name="T0" fmla="*/ 901 w 968"/>
                <a:gd name="T1" fmla="*/ 31 h 423"/>
                <a:gd name="T2" fmla="*/ 938 w 968"/>
                <a:gd name="T3" fmla="*/ 86 h 423"/>
                <a:gd name="T4" fmla="*/ 927 w 968"/>
                <a:gd name="T5" fmla="*/ 101 h 423"/>
                <a:gd name="T6" fmla="*/ 930 w 968"/>
                <a:gd name="T7" fmla="*/ 133 h 423"/>
                <a:gd name="T8" fmla="*/ 910 w 968"/>
                <a:gd name="T9" fmla="*/ 153 h 423"/>
                <a:gd name="T10" fmla="*/ 879 w 968"/>
                <a:gd name="T11" fmla="*/ 181 h 423"/>
                <a:gd name="T12" fmla="*/ 855 w 968"/>
                <a:gd name="T13" fmla="*/ 178 h 423"/>
                <a:gd name="T14" fmla="*/ 846 w 968"/>
                <a:gd name="T15" fmla="*/ 178 h 423"/>
                <a:gd name="T16" fmla="*/ 859 w 968"/>
                <a:gd name="T17" fmla="*/ 184 h 423"/>
                <a:gd name="T18" fmla="*/ 852 w 968"/>
                <a:gd name="T19" fmla="*/ 233 h 423"/>
                <a:gd name="T20" fmla="*/ 882 w 968"/>
                <a:gd name="T21" fmla="*/ 242 h 423"/>
                <a:gd name="T22" fmla="*/ 904 w 968"/>
                <a:gd name="T23" fmla="*/ 225 h 423"/>
                <a:gd name="T24" fmla="*/ 873 w 968"/>
                <a:gd name="T25" fmla="*/ 278 h 423"/>
                <a:gd name="T26" fmla="*/ 857 w 968"/>
                <a:gd name="T27" fmla="*/ 275 h 423"/>
                <a:gd name="T28" fmla="*/ 809 w 968"/>
                <a:gd name="T29" fmla="*/ 293 h 423"/>
                <a:gd name="T30" fmla="*/ 746 w 968"/>
                <a:gd name="T31" fmla="*/ 356 h 423"/>
                <a:gd name="T32" fmla="*/ 732 w 968"/>
                <a:gd name="T33" fmla="*/ 412 h 423"/>
                <a:gd name="T34" fmla="*/ 668 w 968"/>
                <a:gd name="T35" fmla="*/ 423 h 423"/>
                <a:gd name="T36" fmla="*/ 528 w 968"/>
                <a:gd name="T37" fmla="*/ 325 h 423"/>
                <a:gd name="T38" fmla="*/ 431 w 968"/>
                <a:gd name="T39" fmla="*/ 328 h 423"/>
                <a:gd name="T40" fmla="*/ 393 w 968"/>
                <a:gd name="T41" fmla="*/ 312 h 423"/>
                <a:gd name="T42" fmla="*/ 272 w 968"/>
                <a:gd name="T43" fmla="*/ 303 h 423"/>
                <a:gd name="T44" fmla="*/ 170 w 968"/>
                <a:gd name="T45" fmla="*/ 336 h 423"/>
                <a:gd name="T46" fmla="*/ 0 w 968"/>
                <a:gd name="T47" fmla="*/ 368 h 423"/>
                <a:gd name="T48" fmla="*/ 14 w 968"/>
                <a:gd name="T49" fmla="*/ 334 h 423"/>
                <a:gd name="T50" fmla="*/ 34 w 968"/>
                <a:gd name="T51" fmla="*/ 306 h 423"/>
                <a:gd name="T52" fmla="*/ 86 w 968"/>
                <a:gd name="T53" fmla="*/ 281 h 423"/>
                <a:gd name="T54" fmla="*/ 139 w 968"/>
                <a:gd name="T55" fmla="*/ 245 h 423"/>
                <a:gd name="T56" fmla="*/ 167 w 968"/>
                <a:gd name="T57" fmla="*/ 201 h 423"/>
                <a:gd name="T58" fmla="*/ 172 w 968"/>
                <a:gd name="T59" fmla="*/ 201 h 423"/>
                <a:gd name="T60" fmla="*/ 173 w 968"/>
                <a:gd name="T61" fmla="*/ 206 h 423"/>
                <a:gd name="T62" fmla="*/ 176 w 968"/>
                <a:gd name="T63" fmla="*/ 208 h 423"/>
                <a:gd name="T64" fmla="*/ 189 w 968"/>
                <a:gd name="T65" fmla="*/ 209 h 423"/>
                <a:gd name="T66" fmla="*/ 215 w 968"/>
                <a:gd name="T67" fmla="*/ 184 h 423"/>
                <a:gd name="T68" fmla="*/ 240 w 968"/>
                <a:gd name="T69" fmla="*/ 164 h 423"/>
                <a:gd name="T70" fmla="*/ 261 w 968"/>
                <a:gd name="T71" fmla="*/ 134 h 423"/>
                <a:gd name="T72" fmla="*/ 289 w 968"/>
                <a:gd name="T73" fmla="*/ 111 h 423"/>
                <a:gd name="T74" fmla="*/ 432 w 968"/>
                <a:gd name="T75" fmla="*/ 92 h 423"/>
                <a:gd name="T76" fmla="*/ 662 w 968"/>
                <a:gd name="T77" fmla="*/ 50 h 423"/>
                <a:gd name="T78" fmla="*/ 857 w 968"/>
                <a:gd name="T79" fmla="*/ 8 h 423"/>
                <a:gd name="T80" fmla="*/ 915 w 968"/>
                <a:gd name="T81" fmla="*/ 208 h 423"/>
                <a:gd name="T82" fmla="*/ 951 w 968"/>
                <a:gd name="T83" fmla="*/ 176 h 423"/>
                <a:gd name="T84" fmla="*/ 962 w 968"/>
                <a:gd name="T85" fmla="*/ 159 h 423"/>
                <a:gd name="T86" fmla="*/ 948 w 968"/>
                <a:gd name="T87" fmla="*/ 106 h 423"/>
                <a:gd name="T88" fmla="*/ 949 w 968"/>
                <a:gd name="T89" fmla="*/ 94 h 423"/>
                <a:gd name="T90" fmla="*/ 968 w 968"/>
                <a:gd name="T91" fmla="*/ 155 h 423"/>
                <a:gd name="T92" fmla="*/ 946 w 968"/>
                <a:gd name="T93" fmla="*/ 186 h 423"/>
                <a:gd name="T94" fmla="*/ 921 w 968"/>
                <a:gd name="T95" fmla="*/ 209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68" h="423">
                  <a:moveTo>
                    <a:pt x="888" y="0"/>
                  </a:moveTo>
                  <a:lnTo>
                    <a:pt x="901" y="31"/>
                  </a:lnTo>
                  <a:lnTo>
                    <a:pt x="923" y="72"/>
                  </a:lnTo>
                  <a:lnTo>
                    <a:pt x="938" y="86"/>
                  </a:lnTo>
                  <a:lnTo>
                    <a:pt x="943" y="101"/>
                  </a:lnTo>
                  <a:lnTo>
                    <a:pt x="927" y="101"/>
                  </a:lnTo>
                  <a:lnTo>
                    <a:pt x="932" y="106"/>
                  </a:lnTo>
                  <a:lnTo>
                    <a:pt x="930" y="133"/>
                  </a:lnTo>
                  <a:lnTo>
                    <a:pt x="915" y="141"/>
                  </a:lnTo>
                  <a:lnTo>
                    <a:pt x="910" y="153"/>
                  </a:lnTo>
                  <a:lnTo>
                    <a:pt x="902" y="172"/>
                  </a:lnTo>
                  <a:lnTo>
                    <a:pt x="879" y="181"/>
                  </a:lnTo>
                  <a:lnTo>
                    <a:pt x="863" y="180"/>
                  </a:lnTo>
                  <a:lnTo>
                    <a:pt x="855" y="178"/>
                  </a:lnTo>
                  <a:lnTo>
                    <a:pt x="845" y="170"/>
                  </a:lnTo>
                  <a:lnTo>
                    <a:pt x="846" y="178"/>
                  </a:lnTo>
                  <a:lnTo>
                    <a:pt x="846" y="184"/>
                  </a:lnTo>
                  <a:lnTo>
                    <a:pt x="859" y="184"/>
                  </a:lnTo>
                  <a:lnTo>
                    <a:pt x="863" y="192"/>
                  </a:lnTo>
                  <a:lnTo>
                    <a:pt x="852" y="233"/>
                  </a:lnTo>
                  <a:lnTo>
                    <a:pt x="877" y="233"/>
                  </a:lnTo>
                  <a:lnTo>
                    <a:pt x="882" y="242"/>
                  </a:lnTo>
                  <a:lnTo>
                    <a:pt x="896" y="228"/>
                  </a:lnTo>
                  <a:lnTo>
                    <a:pt x="904" y="225"/>
                  </a:lnTo>
                  <a:lnTo>
                    <a:pt x="891" y="247"/>
                  </a:lnTo>
                  <a:lnTo>
                    <a:pt x="873" y="278"/>
                  </a:lnTo>
                  <a:lnTo>
                    <a:pt x="865" y="278"/>
                  </a:lnTo>
                  <a:lnTo>
                    <a:pt x="857" y="275"/>
                  </a:lnTo>
                  <a:lnTo>
                    <a:pt x="840" y="278"/>
                  </a:lnTo>
                  <a:lnTo>
                    <a:pt x="809" y="293"/>
                  </a:lnTo>
                  <a:lnTo>
                    <a:pt x="768" y="326"/>
                  </a:lnTo>
                  <a:lnTo>
                    <a:pt x="746" y="356"/>
                  </a:lnTo>
                  <a:lnTo>
                    <a:pt x="735" y="397"/>
                  </a:lnTo>
                  <a:lnTo>
                    <a:pt x="732" y="412"/>
                  </a:lnTo>
                  <a:lnTo>
                    <a:pt x="702" y="415"/>
                  </a:lnTo>
                  <a:lnTo>
                    <a:pt x="668" y="423"/>
                  </a:lnTo>
                  <a:lnTo>
                    <a:pt x="606" y="372"/>
                  </a:lnTo>
                  <a:lnTo>
                    <a:pt x="528" y="325"/>
                  </a:lnTo>
                  <a:lnTo>
                    <a:pt x="509" y="320"/>
                  </a:lnTo>
                  <a:lnTo>
                    <a:pt x="431" y="328"/>
                  </a:lnTo>
                  <a:lnTo>
                    <a:pt x="404" y="333"/>
                  </a:lnTo>
                  <a:lnTo>
                    <a:pt x="393" y="312"/>
                  </a:lnTo>
                  <a:lnTo>
                    <a:pt x="375" y="300"/>
                  </a:lnTo>
                  <a:lnTo>
                    <a:pt x="272" y="303"/>
                  </a:lnTo>
                  <a:lnTo>
                    <a:pt x="226" y="308"/>
                  </a:lnTo>
                  <a:lnTo>
                    <a:pt x="170" y="336"/>
                  </a:lnTo>
                  <a:lnTo>
                    <a:pt x="131" y="353"/>
                  </a:lnTo>
                  <a:lnTo>
                    <a:pt x="0" y="368"/>
                  </a:lnTo>
                  <a:lnTo>
                    <a:pt x="3" y="343"/>
                  </a:lnTo>
                  <a:lnTo>
                    <a:pt x="14" y="334"/>
                  </a:lnTo>
                  <a:lnTo>
                    <a:pt x="31" y="329"/>
                  </a:lnTo>
                  <a:lnTo>
                    <a:pt x="34" y="306"/>
                  </a:lnTo>
                  <a:lnTo>
                    <a:pt x="61" y="289"/>
                  </a:lnTo>
                  <a:lnTo>
                    <a:pt x="86" y="281"/>
                  </a:lnTo>
                  <a:lnTo>
                    <a:pt x="112" y="258"/>
                  </a:lnTo>
                  <a:lnTo>
                    <a:pt x="139" y="245"/>
                  </a:lnTo>
                  <a:lnTo>
                    <a:pt x="143" y="226"/>
                  </a:lnTo>
                  <a:lnTo>
                    <a:pt x="167" y="201"/>
                  </a:lnTo>
                  <a:lnTo>
                    <a:pt x="172" y="201"/>
                  </a:lnTo>
                  <a:lnTo>
                    <a:pt x="172" y="201"/>
                  </a:lnTo>
                  <a:lnTo>
                    <a:pt x="172" y="205"/>
                  </a:lnTo>
                  <a:lnTo>
                    <a:pt x="173" y="206"/>
                  </a:lnTo>
                  <a:lnTo>
                    <a:pt x="176" y="208"/>
                  </a:lnTo>
                  <a:lnTo>
                    <a:pt x="176" y="208"/>
                  </a:lnTo>
                  <a:lnTo>
                    <a:pt x="184" y="209"/>
                  </a:lnTo>
                  <a:lnTo>
                    <a:pt x="189" y="209"/>
                  </a:lnTo>
                  <a:lnTo>
                    <a:pt x="203" y="187"/>
                  </a:lnTo>
                  <a:lnTo>
                    <a:pt x="215" y="184"/>
                  </a:lnTo>
                  <a:lnTo>
                    <a:pt x="229" y="186"/>
                  </a:lnTo>
                  <a:lnTo>
                    <a:pt x="240" y="164"/>
                  </a:lnTo>
                  <a:lnTo>
                    <a:pt x="257" y="147"/>
                  </a:lnTo>
                  <a:lnTo>
                    <a:pt x="261" y="134"/>
                  </a:lnTo>
                  <a:lnTo>
                    <a:pt x="262" y="111"/>
                  </a:lnTo>
                  <a:lnTo>
                    <a:pt x="289" y="111"/>
                  </a:lnTo>
                  <a:lnTo>
                    <a:pt x="334" y="106"/>
                  </a:lnTo>
                  <a:lnTo>
                    <a:pt x="432" y="92"/>
                  </a:lnTo>
                  <a:lnTo>
                    <a:pt x="528" y="78"/>
                  </a:lnTo>
                  <a:lnTo>
                    <a:pt x="662" y="50"/>
                  </a:lnTo>
                  <a:lnTo>
                    <a:pt x="787" y="23"/>
                  </a:lnTo>
                  <a:lnTo>
                    <a:pt x="857" y="8"/>
                  </a:lnTo>
                  <a:lnTo>
                    <a:pt x="888" y="0"/>
                  </a:lnTo>
                  <a:close/>
                  <a:moveTo>
                    <a:pt x="915" y="208"/>
                  </a:moveTo>
                  <a:lnTo>
                    <a:pt x="930" y="192"/>
                  </a:lnTo>
                  <a:lnTo>
                    <a:pt x="951" y="176"/>
                  </a:lnTo>
                  <a:lnTo>
                    <a:pt x="960" y="172"/>
                  </a:lnTo>
                  <a:lnTo>
                    <a:pt x="962" y="159"/>
                  </a:lnTo>
                  <a:lnTo>
                    <a:pt x="957" y="120"/>
                  </a:lnTo>
                  <a:lnTo>
                    <a:pt x="948" y="106"/>
                  </a:lnTo>
                  <a:lnTo>
                    <a:pt x="944" y="95"/>
                  </a:lnTo>
                  <a:lnTo>
                    <a:pt x="949" y="94"/>
                  </a:lnTo>
                  <a:lnTo>
                    <a:pt x="966" y="128"/>
                  </a:lnTo>
                  <a:lnTo>
                    <a:pt x="968" y="155"/>
                  </a:lnTo>
                  <a:lnTo>
                    <a:pt x="968" y="176"/>
                  </a:lnTo>
                  <a:lnTo>
                    <a:pt x="946" y="186"/>
                  </a:lnTo>
                  <a:lnTo>
                    <a:pt x="929" y="201"/>
                  </a:lnTo>
                  <a:lnTo>
                    <a:pt x="921" y="209"/>
                  </a:lnTo>
                  <a:lnTo>
                    <a:pt x="915" y="208"/>
                  </a:lnTo>
                  <a:close/>
                </a:path>
              </a:pathLst>
            </a:custGeom>
            <a:solidFill>
              <a:schemeClr val="bg1">
                <a:lumMod val="85000"/>
              </a:schemeClr>
            </a:solid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89" name="TENNESSEE">
              <a:extLst>
                <a:ext uri="{C183D7F6-B498-43B3-948B-1728B52AA6E4}">
                  <adec:decorative xmlns:adec="http://schemas.microsoft.com/office/drawing/2017/decorative" val="1"/>
                </a:ext>
              </a:extLst>
            </p:cNvPr>
            <p:cNvSpPr>
              <a:spLocks/>
            </p:cNvSpPr>
            <p:nvPr/>
          </p:nvSpPr>
          <p:spPr bwMode="auto">
            <a:xfrm>
              <a:off x="8519530" y="4196023"/>
              <a:ext cx="1251346" cy="430901"/>
            </a:xfrm>
            <a:custGeom>
              <a:avLst/>
              <a:gdLst>
                <a:gd name="T0" fmla="*/ 701 w 938"/>
                <a:gd name="T1" fmla="*/ 39 h 323"/>
                <a:gd name="T2" fmla="*/ 376 w 938"/>
                <a:gd name="T3" fmla="*/ 70 h 323"/>
                <a:gd name="T4" fmla="*/ 278 w 938"/>
                <a:gd name="T5" fmla="*/ 81 h 323"/>
                <a:gd name="T6" fmla="*/ 250 w 938"/>
                <a:gd name="T7" fmla="*/ 84 h 323"/>
                <a:gd name="T8" fmla="*/ 225 w 938"/>
                <a:gd name="T9" fmla="*/ 84 h 323"/>
                <a:gd name="T10" fmla="*/ 223 w 938"/>
                <a:gd name="T11" fmla="*/ 111 h 323"/>
                <a:gd name="T12" fmla="*/ 173 w 938"/>
                <a:gd name="T13" fmla="*/ 112 h 323"/>
                <a:gd name="T14" fmla="*/ 129 w 938"/>
                <a:gd name="T15" fmla="*/ 115 h 323"/>
                <a:gd name="T16" fmla="*/ 78 w 938"/>
                <a:gd name="T17" fmla="*/ 115 h 323"/>
                <a:gd name="T18" fmla="*/ 70 w 938"/>
                <a:gd name="T19" fmla="*/ 159 h 323"/>
                <a:gd name="T20" fmla="*/ 59 w 938"/>
                <a:gd name="T21" fmla="*/ 193 h 323"/>
                <a:gd name="T22" fmla="*/ 39 w 938"/>
                <a:gd name="T23" fmla="*/ 211 h 323"/>
                <a:gd name="T24" fmla="*/ 29 w 938"/>
                <a:gd name="T25" fmla="*/ 237 h 323"/>
                <a:gd name="T26" fmla="*/ 28 w 938"/>
                <a:gd name="T27" fmla="*/ 254 h 323"/>
                <a:gd name="T28" fmla="*/ 3 w 938"/>
                <a:gd name="T29" fmla="*/ 268 h 323"/>
                <a:gd name="T30" fmla="*/ 12 w 938"/>
                <a:gd name="T31" fmla="*/ 290 h 323"/>
                <a:gd name="T32" fmla="*/ 6 w 938"/>
                <a:gd name="T33" fmla="*/ 317 h 323"/>
                <a:gd name="T34" fmla="*/ 0 w 938"/>
                <a:gd name="T35" fmla="*/ 323 h 323"/>
                <a:gd name="T36" fmla="*/ 676 w 938"/>
                <a:gd name="T37" fmla="*/ 257 h 323"/>
                <a:gd name="T38" fmla="*/ 677 w 938"/>
                <a:gd name="T39" fmla="*/ 232 h 323"/>
                <a:gd name="T40" fmla="*/ 688 w 938"/>
                <a:gd name="T41" fmla="*/ 223 h 323"/>
                <a:gd name="T42" fmla="*/ 707 w 938"/>
                <a:gd name="T43" fmla="*/ 218 h 323"/>
                <a:gd name="T44" fmla="*/ 710 w 938"/>
                <a:gd name="T45" fmla="*/ 195 h 323"/>
                <a:gd name="T46" fmla="*/ 737 w 938"/>
                <a:gd name="T47" fmla="*/ 179 h 323"/>
                <a:gd name="T48" fmla="*/ 762 w 938"/>
                <a:gd name="T49" fmla="*/ 170 h 323"/>
                <a:gd name="T50" fmla="*/ 787 w 938"/>
                <a:gd name="T51" fmla="*/ 147 h 323"/>
                <a:gd name="T52" fmla="*/ 815 w 938"/>
                <a:gd name="T53" fmla="*/ 134 h 323"/>
                <a:gd name="T54" fmla="*/ 818 w 938"/>
                <a:gd name="T55" fmla="*/ 115 h 323"/>
                <a:gd name="T56" fmla="*/ 843 w 938"/>
                <a:gd name="T57" fmla="*/ 90 h 323"/>
                <a:gd name="T58" fmla="*/ 848 w 938"/>
                <a:gd name="T59" fmla="*/ 90 h 323"/>
                <a:gd name="T60" fmla="*/ 848 w 938"/>
                <a:gd name="T61" fmla="*/ 90 h 323"/>
                <a:gd name="T62" fmla="*/ 848 w 938"/>
                <a:gd name="T63" fmla="*/ 94 h 323"/>
                <a:gd name="T64" fmla="*/ 849 w 938"/>
                <a:gd name="T65" fmla="*/ 95 h 323"/>
                <a:gd name="T66" fmla="*/ 852 w 938"/>
                <a:gd name="T67" fmla="*/ 97 h 323"/>
                <a:gd name="T68" fmla="*/ 852 w 938"/>
                <a:gd name="T69" fmla="*/ 97 h 323"/>
                <a:gd name="T70" fmla="*/ 860 w 938"/>
                <a:gd name="T71" fmla="*/ 98 h 323"/>
                <a:gd name="T72" fmla="*/ 865 w 938"/>
                <a:gd name="T73" fmla="*/ 98 h 323"/>
                <a:gd name="T74" fmla="*/ 879 w 938"/>
                <a:gd name="T75" fmla="*/ 76 h 323"/>
                <a:gd name="T76" fmla="*/ 891 w 938"/>
                <a:gd name="T77" fmla="*/ 73 h 323"/>
                <a:gd name="T78" fmla="*/ 905 w 938"/>
                <a:gd name="T79" fmla="*/ 75 h 323"/>
                <a:gd name="T80" fmla="*/ 916 w 938"/>
                <a:gd name="T81" fmla="*/ 53 h 323"/>
                <a:gd name="T82" fmla="*/ 933 w 938"/>
                <a:gd name="T83" fmla="*/ 36 h 323"/>
                <a:gd name="T84" fmla="*/ 937 w 938"/>
                <a:gd name="T85" fmla="*/ 23 h 323"/>
                <a:gd name="T86" fmla="*/ 938 w 938"/>
                <a:gd name="T87" fmla="*/ 0 h 323"/>
                <a:gd name="T88" fmla="*/ 926 w 938"/>
                <a:gd name="T89" fmla="*/ 0 h 323"/>
                <a:gd name="T90" fmla="*/ 908 w 938"/>
                <a:gd name="T91" fmla="*/ 12 h 323"/>
                <a:gd name="T92" fmla="*/ 865 w 938"/>
                <a:gd name="T93" fmla="*/ 12 h 323"/>
                <a:gd name="T94" fmla="*/ 751 w 938"/>
                <a:gd name="T95" fmla="*/ 26 h 323"/>
                <a:gd name="T96" fmla="*/ 701 w 938"/>
                <a:gd name="T97" fmla="*/ 3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8" h="323">
                  <a:moveTo>
                    <a:pt x="701" y="39"/>
                  </a:moveTo>
                  <a:lnTo>
                    <a:pt x="376" y="70"/>
                  </a:lnTo>
                  <a:lnTo>
                    <a:pt x="278" y="81"/>
                  </a:lnTo>
                  <a:lnTo>
                    <a:pt x="250" y="84"/>
                  </a:lnTo>
                  <a:lnTo>
                    <a:pt x="225" y="84"/>
                  </a:lnTo>
                  <a:lnTo>
                    <a:pt x="223" y="111"/>
                  </a:lnTo>
                  <a:lnTo>
                    <a:pt x="173" y="112"/>
                  </a:lnTo>
                  <a:lnTo>
                    <a:pt x="129" y="115"/>
                  </a:lnTo>
                  <a:lnTo>
                    <a:pt x="78" y="115"/>
                  </a:lnTo>
                  <a:lnTo>
                    <a:pt x="70" y="159"/>
                  </a:lnTo>
                  <a:lnTo>
                    <a:pt x="59" y="193"/>
                  </a:lnTo>
                  <a:lnTo>
                    <a:pt x="39" y="211"/>
                  </a:lnTo>
                  <a:lnTo>
                    <a:pt x="29" y="237"/>
                  </a:lnTo>
                  <a:lnTo>
                    <a:pt x="28" y="254"/>
                  </a:lnTo>
                  <a:lnTo>
                    <a:pt x="3" y="268"/>
                  </a:lnTo>
                  <a:lnTo>
                    <a:pt x="12" y="290"/>
                  </a:lnTo>
                  <a:lnTo>
                    <a:pt x="6" y="317"/>
                  </a:lnTo>
                  <a:lnTo>
                    <a:pt x="0" y="323"/>
                  </a:lnTo>
                  <a:lnTo>
                    <a:pt x="676" y="257"/>
                  </a:lnTo>
                  <a:lnTo>
                    <a:pt x="677" y="232"/>
                  </a:lnTo>
                  <a:lnTo>
                    <a:pt x="688" y="223"/>
                  </a:lnTo>
                  <a:lnTo>
                    <a:pt x="707" y="218"/>
                  </a:lnTo>
                  <a:lnTo>
                    <a:pt x="710" y="195"/>
                  </a:lnTo>
                  <a:lnTo>
                    <a:pt x="737" y="179"/>
                  </a:lnTo>
                  <a:lnTo>
                    <a:pt x="762" y="170"/>
                  </a:lnTo>
                  <a:lnTo>
                    <a:pt x="787" y="147"/>
                  </a:lnTo>
                  <a:lnTo>
                    <a:pt x="815" y="134"/>
                  </a:lnTo>
                  <a:lnTo>
                    <a:pt x="818" y="115"/>
                  </a:lnTo>
                  <a:lnTo>
                    <a:pt x="843" y="90"/>
                  </a:lnTo>
                  <a:lnTo>
                    <a:pt x="848" y="90"/>
                  </a:lnTo>
                  <a:lnTo>
                    <a:pt x="848" y="90"/>
                  </a:lnTo>
                  <a:lnTo>
                    <a:pt x="848" y="94"/>
                  </a:lnTo>
                  <a:lnTo>
                    <a:pt x="849" y="95"/>
                  </a:lnTo>
                  <a:lnTo>
                    <a:pt x="852" y="97"/>
                  </a:lnTo>
                  <a:lnTo>
                    <a:pt x="852" y="97"/>
                  </a:lnTo>
                  <a:lnTo>
                    <a:pt x="860" y="98"/>
                  </a:lnTo>
                  <a:lnTo>
                    <a:pt x="865" y="98"/>
                  </a:lnTo>
                  <a:lnTo>
                    <a:pt x="879" y="76"/>
                  </a:lnTo>
                  <a:lnTo>
                    <a:pt x="891" y="73"/>
                  </a:lnTo>
                  <a:lnTo>
                    <a:pt x="905" y="75"/>
                  </a:lnTo>
                  <a:lnTo>
                    <a:pt x="916" y="53"/>
                  </a:lnTo>
                  <a:lnTo>
                    <a:pt x="933" y="36"/>
                  </a:lnTo>
                  <a:lnTo>
                    <a:pt x="937" y="23"/>
                  </a:lnTo>
                  <a:lnTo>
                    <a:pt x="938" y="0"/>
                  </a:lnTo>
                  <a:lnTo>
                    <a:pt x="926" y="0"/>
                  </a:lnTo>
                  <a:lnTo>
                    <a:pt x="908" y="12"/>
                  </a:lnTo>
                  <a:lnTo>
                    <a:pt x="865" y="12"/>
                  </a:lnTo>
                  <a:lnTo>
                    <a:pt x="751" y="26"/>
                  </a:lnTo>
                  <a:lnTo>
                    <a:pt x="701" y="39"/>
                  </a:lnTo>
                  <a:close/>
                </a:path>
              </a:pathLst>
            </a:custGeom>
            <a:solidFill>
              <a:schemeClr val="bg1">
                <a:lumMod val="85000"/>
              </a:schemeClr>
            </a:solid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94" name="KENTUCKY">
              <a:extLst>
                <a:ext uri="{C183D7F6-B498-43B3-948B-1728B52AA6E4}">
                  <adec:decorative xmlns:adec="http://schemas.microsoft.com/office/drawing/2017/decorative" val="1"/>
                </a:ext>
              </a:extLst>
            </p:cNvPr>
            <p:cNvSpPr>
              <a:spLocks/>
            </p:cNvSpPr>
            <p:nvPr/>
          </p:nvSpPr>
          <p:spPr bwMode="auto">
            <a:xfrm>
              <a:off x="8624920" y="3814482"/>
              <a:ext cx="1073917" cy="534957"/>
            </a:xfrm>
            <a:custGeom>
              <a:avLst/>
              <a:gdLst>
                <a:gd name="T0" fmla="*/ 790 w 805"/>
                <a:gd name="T1" fmla="*/ 197 h 401"/>
                <a:gd name="T2" fmla="*/ 737 w 805"/>
                <a:gd name="T3" fmla="*/ 256 h 401"/>
                <a:gd name="T4" fmla="*/ 730 w 805"/>
                <a:gd name="T5" fmla="*/ 280 h 401"/>
                <a:gd name="T6" fmla="*/ 667 w 805"/>
                <a:gd name="T7" fmla="*/ 314 h 401"/>
                <a:gd name="T8" fmla="*/ 297 w 805"/>
                <a:gd name="T9" fmla="*/ 356 h 401"/>
                <a:gd name="T10" fmla="*/ 171 w 805"/>
                <a:gd name="T11" fmla="*/ 370 h 401"/>
                <a:gd name="T12" fmla="*/ 144 w 805"/>
                <a:gd name="T13" fmla="*/ 397 h 401"/>
                <a:gd name="T14" fmla="*/ 50 w 805"/>
                <a:gd name="T15" fmla="*/ 401 h 401"/>
                <a:gd name="T16" fmla="*/ 8 w 805"/>
                <a:gd name="T17" fmla="*/ 392 h 401"/>
                <a:gd name="T18" fmla="*/ 24 w 805"/>
                <a:gd name="T19" fmla="*/ 362 h 401"/>
                <a:gd name="T20" fmla="*/ 21 w 805"/>
                <a:gd name="T21" fmla="*/ 336 h 401"/>
                <a:gd name="T22" fmla="*/ 39 w 805"/>
                <a:gd name="T23" fmla="*/ 312 h 401"/>
                <a:gd name="T24" fmla="*/ 69 w 805"/>
                <a:gd name="T25" fmla="*/ 317 h 401"/>
                <a:gd name="T26" fmla="*/ 99 w 805"/>
                <a:gd name="T27" fmla="*/ 323 h 401"/>
                <a:gd name="T28" fmla="*/ 93 w 805"/>
                <a:gd name="T29" fmla="*/ 294 h 401"/>
                <a:gd name="T30" fmla="*/ 107 w 805"/>
                <a:gd name="T31" fmla="*/ 270 h 401"/>
                <a:gd name="T32" fmla="*/ 132 w 805"/>
                <a:gd name="T33" fmla="*/ 262 h 401"/>
                <a:gd name="T34" fmla="*/ 124 w 805"/>
                <a:gd name="T35" fmla="*/ 239 h 401"/>
                <a:gd name="T36" fmla="*/ 133 w 805"/>
                <a:gd name="T37" fmla="*/ 233 h 401"/>
                <a:gd name="T38" fmla="*/ 160 w 805"/>
                <a:gd name="T39" fmla="*/ 200 h 401"/>
                <a:gd name="T40" fmla="*/ 221 w 805"/>
                <a:gd name="T41" fmla="*/ 192 h 401"/>
                <a:gd name="T42" fmla="*/ 239 w 805"/>
                <a:gd name="T43" fmla="*/ 208 h 401"/>
                <a:gd name="T44" fmla="*/ 269 w 805"/>
                <a:gd name="T45" fmla="*/ 180 h 401"/>
                <a:gd name="T46" fmla="*/ 285 w 805"/>
                <a:gd name="T47" fmla="*/ 195 h 401"/>
                <a:gd name="T48" fmla="*/ 291 w 805"/>
                <a:gd name="T49" fmla="*/ 175 h 401"/>
                <a:gd name="T50" fmla="*/ 325 w 805"/>
                <a:gd name="T51" fmla="*/ 158 h 401"/>
                <a:gd name="T52" fmla="*/ 355 w 805"/>
                <a:gd name="T53" fmla="*/ 167 h 401"/>
                <a:gd name="T54" fmla="*/ 356 w 805"/>
                <a:gd name="T55" fmla="*/ 144 h 401"/>
                <a:gd name="T56" fmla="*/ 402 w 805"/>
                <a:gd name="T57" fmla="*/ 97 h 401"/>
                <a:gd name="T58" fmla="*/ 425 w 805"/>
                <a:gd name="T59" fmla="*/ 64 h 401"/>
                <a:gd name="T60" fmla="*/ 464 w 805"/>
                <a:gd name="T61" fmla="*/ 44 h 401"/>
                <a:gd name="T62" fmla="*/ 455 w 805"/>
                <a:gd name="T63" fmla="*/ 25 h 401"/>
                <a:gd name="T64" fmla="*/ 484 w 805"/>
                <a:gd name="T65" fmla="*/ 5 h 401"/>
                <a:gd name="T66" fmla="*/ 520 w 805"/>
                <a:gd name="T67" fmla="*/ 10 h 401"/>
                <a:gd name="T68" fmla="*/ 566 w 805"/>
                <a:gd name="T69" fmla="*/ 36 h 401"/>
                <a:gd name="T70" fmla="*/ 587 w 805"/>
                <a:gd name="T71" fmla="*/ 50 h 401"/>
                <a:gd name="T72" fmla="*/ 637 w 805"/>
                <a:gd name="T73" fmla="*/ 45 h 401"/>
                <a:gd name="T74" fmla="*/ 664 w 805"/>
                <a:gd name="T75" fmla="*/ 33 h 401"/>
                <a:gd name="T76" fmla="*/ 692 w 805"/>
                <a:gd name="T77" fmla="*/ 20 h 401"/>
                <a:gd name="T78" fmla="*/ 709 w 805"/>
                <a:gd name="T79" fmla="*/ 44 h 401"/>
                <a:gd name="T80" fmla="*/ 726 w 805"/>
                <a:gd name="T81" fmla="*/ 94 h 401"/>
                <a:gd name="T82" fmla="*/ 747 w 805"/>
                <a:gd name="T83" fmla="*/ 113 h 401"/>
                <a:gd name="T84" fmla="*/ 778 w 805"/>
                <a:gd name="T85" fmla="*/ 148 h 401"/>
                <a:gd name="T86" fmla="*/ 805 w 805"/>
                <a:gd name="T87" fmla="*/ 18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5" h="401">
                  <a:moveTo>
                    <a:pt x="805" y="181"/>
                  </a:moveTo>
                  <a:lnTo>
                    <a:pt x="790" y="197"/>
                  </a:lnTo>
                  <a:lnTo>
                    <a:pt x="767" y="222"/>
                  </a:lnTo>
                  <a:lnTo>
                    <a:pt x="737" y="256"/>
                  </a:lnTo>
                  <a:lnTo>
                    <a:pt x="730" y="266"/>
                  </a:lnTo>
                  <a:lnTo>
                    <a:pt x="730" y="280"/>
                  </a:lnTo>
                  <a:lnTo>
                    <a:pt x="701" y="292"/>
                  </a:lnTo>
                  <a:lnTo>
                    <a:pt x="667" y="314"/>
                  </a:lnTo>
                  <a:lnTo>
                    <a:pt x="622" y="325"/>
                  </a:lnTo>
                  <a:lnTo>
                    <a:pt x="297" y="356"/>
                  </a:lnTo>
                  <a:lnTo>
                    <a:pt x="199" y="367"/>
                  </a:lnTo>
                  <a:lnTo>
                    <a:pt x="171" y="370"/>
                  </a:lnTo>
                  <a:lnTo>
                    <a:pt x="146" y="370"/>
                  </a:lnTo>
                  <a:lnTo>
                    <a:pt x="144" y="397"/>
                  </a:lnTo>
                  <a:lnTo>
                    <a:pt x="94" y="397"/>
                  </a:lnTo>
                  <a:lnTo>
                    <a:pt x="50" y="401"/>
                  </a:lnTo>
                  <a:lnTo>
                    <a:pt x="0" y="401"/>
                  </a:lnTo>
                  <a:lnTo>
                    <a:pt x="8" y="392"/>
                  </a:lnTo>
                  <a:lnTo>
                    <a:pt x="24" y="383"/>
                  </a:lnTo>
                  <a:lnTo>
                    <a:pt x="24" y="362"/>
                  </a:lnTo>
                  <a:lnTo>
                    <a:pt x="30" y="351"/>
                  </a:lnTo>
                  <a:lnTo>
                    <a:pt x="21" y="336"/>
                  </a:lnTo>
                  <a:lnTo>
                    <a:pt x="25" y="323"/>
                  </a:lnTo>
                  <a:lnTo>
                    <a:pt x="39" y="312"/>
                  </a:lnTo>
                  <a:lnTo>
                    <a:pt x="52" y="309"/>
                  </a:lnTo>
                  <a:lnTo>
                    <a:pt x="69" y="317"/>
                  </a:lnTo>
                  <a:lnTo>
                    <a:pt x="93" y="325"/>
                  </a:lnTo>
                  <a:lnTo>
                    <a:pt x="99" y="323"/>
                  </a:lnTo>
                  <a:lnTo>
                    <a:pt x="100" y="309"/>
                  </a:lnTo>
                  <a:lnTo>
                    <a:pt x="93" y="294"/>
                  </a:lnTo>
                  <a:lnTo>
                    <a:pt x="94" y="280"/>
                  </a:lnTo>
                  <a:lnTo>
                    <a:pt x="107" y="270"/>
                  </a:lnTo>
                  <a:lnTo>
                    <a:pt x="122" y="266"/>
                  </a:lnTo>
                  <a:lnTo>
                    <a:pt x="132" y="262"/>
                  </a:lnTo>
                  <a:lnTo>
                    <a:pt x="127" y="252"/>
                  </a:lnTo>
                  <a:lnTo>
                    <a:pt x="124" y="239"/>
                  </a:lnTo>
                  <a:lnTo>
                    <a:pt x="133" y="233"/>
                  </a:lnTo>
                  <a:lnTo>
                    <a:pt x="133" y="233"/>
                  </a:lnTo>
                  <a:lnTo>
                    <a:pt x="141" y="209"/>
                  </a:lnTo>
                  <a:lnTo>
                    <a:pt x="160" y="200"/>
                  </a:lnTo>
                  <a:lnTo>
                    <a:pt x="192" y="195"/>
                  </a:lnTo>
                  <a:lnTo>
                    <a:pt x="221" y="192"/>
                  </a:lnTo>
                  <a:lnTo>
                    <a:pt x="230" y="202"/>
                  </a:lnTo>
                  <a:lnTo>
                    <a:pt x="239" y="208"/>
                  </a:lnTo>
                  <a:lnTo>
                    <a:pt x="249" y="188"/>
                  </a:lnTo>
                  <a:lnTo>
                    <a:pt x="269" y="180"/>
                  </a:lnTo>
                  <a:lnTo>
                    <a:pt x="283" y="189"/>
                  </a:lnTo>
                  <a:lnTo>
                    <a:pt x="285" y="195"/>
                  </a:lnTo>
                  <a:lnTo>
                    <a:pt x="292" y="194"/>
                  </a:lnTo>
                  <a:lnTo>
                    <a:pt x="291" y="175"/>
                  </a:lnTo>
                  <a:lnTo>
                    <a:pt x="311" y="164"/>
                  </a:lnTo>
                  <a:lnTo>
                    <a:pt x="325" y="158"/>
                  </a:lnTo>
                  <a:lnTo>
                    <a:pt x="335" y="169"/>
                  </a:lnTo>
                  <a:lnTo>
                    <a:pt x="355" y="167"/>
                  </a:lnTo>
                  <a:lnTo>
                    <a:pt x="358" y="158"/>
                  </a:lnTo>
                  <a:lnTo>
                    <a:pt x="356" y="144"/>
                  </a:lnTo>
                  <a:lnTo>
                    <a:pt x="372" y="119"/>
                  </a:lnTo>
                  <a:lnTo>
                    <a:pt x="402" y="97"/>
                  </a:lnTo>
                  <a:lnTo>
                    <a:pt x="406" y="67"/>
                  </a:lnTo>
                  <a:lnTo>
                    <a:pt x="425" y="64"/>
                  </a:lnTo>
                  <a:lnTo>
                    <a:pt x="449" y="55"/>
                  </a:lnTo>
                  <a:lnTo>
                    <a:pt x="464" y="44"/>
                  </a:lnTo>
                  <a:lnTo>
                    <a:pt x="463" y="33"/>
                  </a:lnTo>
                  <a:lnTo>
                    <a:pt x="455" y="25"/>
                  </a:lnTo>
                  <a:lnTo>
                    <a:pt x="459" y="6"/>
                  </a:lnTo>
                  <a:lnTo>
                    <a:pt x="484" y="5"/>
                  </a:lnTo>
                  <a:lnTo>
                    <a:pt x="500" y="0"/>
                  </a:lnTo>
                  <a:lnTo>
                    <a:pt x="520" y="10"/>
                  </a:lnTo>
                  <a:lnTo>
                    <a:pt x="533" y="36"/>
                  </a:lnTo>
                  <a:lnTo>
                    <a:pt x="566" y="36"/>
                  </a:lnTo>
                  <a:lnTo>
                    <a:pt x="578" y="50"/>
                  </a:lnTo>
                  <a:lnTo>
                    <a:pt x="587" y="50"/>
                  </a:lnTo>
                  <a:lnTo>
                    <a:pt x="605" y="42"/>
                  </a:lnTo>
                  <a:lnTo>
                    <a:pt x="637" y="45"/>
                  </a:lnTo>
                  <a:lnTo>
                    <a:pt x="653" y="47"/>
                  </a:lnTo>
                  <a:lnTo>
                    <a:pt x="664" y="33"/>
                  </a:lnTo>
                  <a:lnTo>
                    <a:pt x="680" y="25"/>
                  </a:lnTo>
                  <a:lnTo>
                    <a:pt x="692" y="20"/>
                  </a:lnTo>
                  <a:lnTo>
                    <a:pt x="695" y="38"/>
                  </a:lnTo>
                  <a:lnTo>
                    <a:pt x="709" y="44"/>
                  </a:lnTo>
                  <a:lnTo>
                    <a:pt x="725" y="58"/>
                  </a:lnTo>
                  <a:lnTo>
                    <a:pt x="726" y="94"/>
                  </a:lnTo>
                  <a:lnTo>
                    <a:pt x="731" y="103"/>
                  </a:lnTo>
                  <a:lnTo>
                    <a:pt x="747" y="113"/>
                  </a:lnTo>
                  <a:lnTo>
                    <a:pt x="751" y="127"/>
                  </a:lnTo>
                  <a:lnTo>
                    <a:pt x="778" y="148"/>
                  </a:lnTo>
                  <a:lnTo>
                    <a:pt x="789" y="170"/>
                  </a:lnTo>
                  <a:lnTo>
                    <a:pt x="805" y="181"/>
                  </a:lnTo>
                  <a:close/>
                </a:path>
              </a:pathLst>
            </a:custGeom>
            <a:solidFill>
              <a:schemeClr val="bg1">
                <a:lumMod val="85000"/>
              </a:schemeClr>
            </a:solid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03" name="LABEL">
              <a:extLst>
                <a:ext uri="{C183D7F6-B498-43B3-948B-1728B52AA6E4}">
                  <adec:decorative xmlns:adec="http://schemas.microsoft.com/office/drawing/2017/decorative" val="1"/>
                </a:ext>
              </a:extLst>
            </p:cNvPr>
            <p:cNvSpPr/>
            <p:nvPr/>
          </p:nvSpPr>
          <p:spPr>
            <a:xfrm>
              <a:off x="10766706" y="5180663"/>
              <a:ext cx="914400" cy="245986"/>
            </a:xfrm>
            <a:prstGeom prst="roundRect">
              <a:avLst/>
            </a:prstGeom>
            <a:solidFill>
              <a:srgbClr val="7030A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Calibri"/>
                </a:rPr>
                <a:t>REGION 4</a:t>
              </a:r>
            </a:p>
          </p:txBody>
        </p:sp>
        <p:cxnSp>
          <p:nvCxnSpPr>
            <p:cNvPr id="129" name="Straight Connector 128">
              <a:extLst>
                <a:ext uri="{FF2B5EF4-FFF2-40B4-BE49-F238E27FC236}">
                  <a16:creationId xmlns:a16="http://schemas.microsoft.com/office/drawing/2014/main" id="{31B9CF5A-38D5-49AB-B38C-999E223B16CD}"/>
                </a:ext>
                <a:ext uri="{C183D7F6-B498-43B3-948B-1728B52AA6E4}">
                  <adec:decorative xmlns:adec="http://schemas.microsoft.com/office/drawing/2017/decorative" val="1"/>
                </a:ext>
              </a:extLst>
            </p:cNvPr>
            <p:cNvCxnSpPr>
              <a:cxnSpLocks/>
              <a:endCxn id="103" idx="1"/>
            </p:cNvCxnSpPr>
            <p:nvPr/>
          </p:nvCxnSpPr>
          <p:spPr>
            <a:xfrm>
              <a:off x="10018750" y="4697866"/>
              <a:ext cx="747957" cy="605791"/>
            </a:xfrm>
            <a:prstGeom prst="line">
              <a:avLst/>
            </a:prstGeom>
            <a:ln w="19050">
              <a:solidFill>
                <a:srgbClr val="7030A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0" name="Region 5" descr="Region 5: Great Lakes includes Minnesota, Wisconsin, Indiana, Ohio, Michigan, and Illinois. ">
            <a:extLst>
              <a:ext uri="{FF2B5EF4-FFF2-40B4-BE49-F238E27FC236}">
                <a16:creationId xmlns:a16="http://schemas.microsoft.com/office/drawing/2014/main" id="{F611F256-3416-4E9D-9AB8-EB73D2432B68}"/>
              </a:ext>
            </a:extLst>
          </p:cNvPr>
          <p:cNvGrpSpPr/>
          <p:nvPr/>
        </p:nvGrpSpPr>
        <p:grpSpPr>
          <a:xfrm>
            <a:off x="7464611" y="1381348"/>
            <a:ext cx="2286576" cy="2804427"/>
            <a:chOff x="7521761" y="1438498"/>
            <a:chExt cx="2286576" cy="2804427"/>
          </a:xfrm>
        </p:grpSpPr>
        <p:sp>
          <p:nvSpPr>
            <p:cNvPr id="83" name="ILLINOIS">
              <a:extLst>
                <a:ext uri="{C183D7F6-B498-43B3-948B-1728B52AA6E4}">
                  <adec:decorative xmlns:adec="http://schemas.microsoft.com/office/drawing/2017/decorative" val="1"/>
                </a:ext>
              </a:extLst>
            </p:cNvPr>
            <p:cNvSpPr>
              <a:spLocks/>
            </p:cNvSpPr>
            <p:nvPr/>
          </p:nvSpPr>
          <p:spPr bwMode="auto">
            <a:xfrm>
              <a:off x="8279793" y="3214366"/>
              <a:ext cx="576313" cy="1028559"/>
            </a:xfrm>
            <a:custGeom>
              <a:avLst/>
              <a:gdLst>
                <a:gd name="T0" fmla="*/ 388 w 432"/>
                <a:gd name="T1" fmla="*/ 621 h 771"/>
                <a:gd name="T2" fmla="*/ 407 w 432"/>
                <a:gd name="T3" fmla="*/ 574 h 771"/>
                <a:gd name="T4" fmla="*/ 432 w 432"/>
                <a:gd name="T5" fmla="*/ 524 h 771"/>
                <a:gd name="T6" fmla="*/ 418 w 432"/>
                <a:gd name="T7" fmla="*/ 470 h 771"/>
                <a:gd name="T8" fmla="*/ 421 w 432"/>
                <a:gd name="T9" fmla="*/ 415 h 771"/>
                <a:gd name="T10" fmla="*/ 410 w 432"/>
                <a:gd name="T11" fmla="*/ 272 h 771"/>
                <a:gd name="T12" fmla="*/ 396 w 432"/>
                <a:gd name="T13" fmla="*/ 106 h 771"/>
                <a:gd name="T14" fmla="*/ 388 w 432"/>
                <a:gd name="T15" fmla="*/ 84 h 771"/>
                <a:gd name="T16" fmla="*/ 371 w 432"/>
                <a:gd name="T17" fmla="*/ 50 h 771"/>
                <a:gd name="T18" fmla="*/ 360 w 432"/>
                <a:gd name="T19" fmla="*/ 0 h 771"/>
                <a:gd name="T20" fmla="*/ 76 w 432"/>
                <a:gd name="T21" fmla="*/ 30 h 771"/>
                <a:gd name="T22" fmla="*/ 96 w 432"/>
                <a:gd name="T23" fmla="*/ 42 h 771"/>
                <a:gd name="T24" fmla="*/ 123 w 432"/>
                <a:gd name="T25" fmla="*/ 75 h 771"/>
                <a:gd name="T26" fmla="*/ 123 w 432"/>
                <a:gd name="T27" fmla="*/ 111 h 771"/>
                <a:gd name="T28" fmla="*/ 107 w 432"/>
                <a:gd name="T29" fmla="*/ 148 h 771"/>
                <a:gd name="T30" fmla="*/ 81 w 432"/>
                <a:gd name="T31" fmla="*/ 164 h 771"/>
                <a:gd name="T32" fmla="*/ 45 w 432"/>
                <a:gd name="T33" fmla="*/ 184 h 771"/>
                <a:gd name="T34" fmla="*/ 45 w 432"/>
                <a:gd name="T35" fmla="*/ 206 h 771"/>
                <a:gd name="T36" fmla="*/ 54 w 432"/>
                <a:gd name="T37" fmla="*/ 242 h 771"/>
                <a:gd name="T38" fmla="*/ 39 w 432"/>
                <a:gd name="T39" fmla="*/ 262 h 771"/>
                <a:gd name="T40" fmla="*/ 28 w 432"/>
                <a:gd name="T41" fmla="*/ 281 h 771"/>
                <a:gd name="T42" fmla="*/ 15 w 432"/>
                <a:gd name="T43" fmla="*/ 297 h 771"/>
                <a:gd name="T44" fmla="*/ 6 w 432"/>
                <a:gd name="T45" fmla="*/ 318 h 771"/>
                <a:gd name="T46" fmla="*/ 3 w 432"/>
                <a:gd name="T47" fmla="*/ 359 h 771"/>
                <a:gd name="T48" fmla="*/ 64 w 432"/>
                <a:gd name="T49" fmla="*/ 451 h 771"/>
                <a:gd name="T50" fmla="*/ 96 w 432"/>
                <a:gd name="T51" fmla="*/ 501 h 771"/>
                <a:gd name="T52" fmla="*/ 142 w 432"/>
                <a:gd name="T53" fmla="*/ 512 h 771"/>
                <a:gd name="T54" fmla="*/ 154 w 432"/>
                <a:gd name="T55" fmla="*/ 545 h 771"/>
                <a:gd name="T56" fmla="*/ 135 w 432"/>
                <a:gd name="T57" fmla="*/ 601 h 771"/>
                <a:gd name="T58" fmla="*/ 190 w 432"/>
                <a:gd name="T59" fmla="*/ 659 h 771"/>
                <a:gd name="T60" fmla="*/ 231 w 432"/>
                <a:gd name="T61" fmla="*/ 695 h 771"/>
                <a:gd name="T62" fmla="*/ 238 w 432"/>
                <a:gd name="T63" fmla="*/ 732 h 771"/>
                <a:gd name="T64" fmla="*/ 260 w 432"/>
                <a:gd name="T65" fmla="*/ 771 h 771"/>
                <a:gd name="T66" fmla="*/ 274 w 432"/>
                <a:gd name="T67" fmla="*/ 752 h 771"/>
                <a:gd name="T68" fmla="*/ 301 w 432"/>
                <a:gd name="T69" fmla="*/ 738 h 771"/>
                <a:gd name="T70" fmla="*/ 340 w 432"/>
                <a:gd name="T71" fmla="*/ 754 h 771"/>
                <a:gd name="T72" fmla="*/ 349 w 432"/>
                <a:gd name="T73" fmla="*/ 738 h 771"/>
                <a:gd name="T74" fmla="*/ 343 w 432"/>
                <a:gd name="T75" fmla="*/ 709 h 771"/>
                <a:gd name="T76" fmla="*/ 373 w 432"/>
                <a:gd name="T77" fmla="*/ 695 h 771"/>
                <a:gd name="T78" fmla="*/ 377 w 432"/>
                <a:gd name="T79" fmla="*/ 684 h 771"/>
                <a:gd name="T80" fmla="*/ 382 w 432"/>
                <a:gd name="T81" fmla="*/ 662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2" h="771">
                  <a:moveTo>
                    <a:pt x="388" y="641"/>
                  </a:moveTo>
                  <a:lnTo>
                    <a:pt x="388" y="621"/>
                  </a:lnTo>
                  <a:lnTo>
                    <a:pt x="393" y="593"/>
                  </a:lnTo>
                  <a:lnTo>
                    <a:pt x="407" y="574"/>
                  </a:lnTo>
                  <a:lnTo>
                    <a:pt x="418" y="549"/>
                  </a:lnTo>
                  <a:lnTo>
                    <a:pt x="432" y="524"/>
                  </a:lnTo>
                  <a:lnTo>
                    <a:pt x="431" y="492"/>
                  </a:lnTo>
                  <a:lnTo>
                    <a:pt x="418" y="470"/>
                  </a:lnTo>
                  <a:lnTo>
                    <a:pt x="416" y="448"/>
                  </a:lnTo>
                  <a:lnTo>
                    <a:pt x="421" y="415"/>
                  </a:lnTo>
                  <a:lnTo>
                    <a:pt x="416" y="371"/>
                  </a:lnTo>
                  <a:lnTo>
                    <a:pt x="410" y="272"/>
                  </a:lnTo>
                  <a:lnTo>
                    <a:pt x="401" y="178"/>
                  </a:lnTo>
                  <a:lnTo>
                    <a:pt x="396" y="106"/>
                  </a:lnTo>
                  <a:lnTo>
                    <a:pt x="395" y="100"/>
                  </a:lnTo>
                  <a:lnTo>
                    <a:pt x="388" y="84"/>
                  </a:lnTo>
                  <a:lnTo>
                    <a:pt x="381" y="61"/>
                  </a:lnTo>
                  <a:lnTo>
                    <a:pt x="371" y="50"/>
                  </a:lnTo>
                  <a:lnTo>
                    <a:pt x="362" y="33"/>
                  </a:lnTo>
                  <a:lnTo>
                    <a:pt x="360" y="0"/>
                  </a:lnTo>
                  <a:lnTo>
                    <a:pt x="75" y="16"/>
                  </a:lnTo>
                  <a:lnTo>
                    <a:pt x="76" y="30"/>
                  </a:lnTo>
                  <a:lnTo>
                    <a:pt x="90" y="34"/>
                  </a:lnTo>
                  <a:lnTo>
                    <a:pt x="96" y="42"/>
                  </a:lnTo>
                  <a:lnTo>
                    <a:pt x="98" y="53"/>
                  </a:lnTo>
                  <a:lnTo>
                    <a:pt x="123" y="75"/>
                  </a:lnTo>
                  <a:lnTo>
                    <a:pt x="128" y="89"/>
                  </a:lnTo>
                  <a:lnTo>
                    <a:pt x="123" y="111"/>
                  </a:lnTo>
                  <a:lnTo>
                    <a:pt x="112" y="133"/>
                  </a:lnTo>
                  <a:lnTo>
                    <a:pt x="107" y="148"/>
                  </a:lnTo>
                  <a:lnTo>
                    <a:pt x="93" y="161"/>
                  </a:lnTo>
                  <a:lnTo>
                    <a:pt x="81" y="164"/>
                  </a:lnTo>
                  <a:lnTo>
                    <a:pt x="48" y="173"/>
                  </a:lnTo>
                  <a:lnTo>
                    <a:pt x="45" y="184"/>
                  </a:lnTo>
                  <a:lnTo>
                    <a:pt x="40" y="197"/>
                  </a:lnTo>
                  <a:lnTo>
                    <a:pt x="45" y="206"/>
                  </a:lnTo>
                  <a:lnTo>
                    <a:pt x="56" y="215"/>
                  </a:lnTo>
                  <a:lnTo>
                    <a:pt x="54" y="242"/>
                  </a:lnTo>
                  <a:lnTo>
                    <a:pt x="43" y="251"/>
                  </a:lnTo>
                  <a:lnTo>
                    <a:pt x="39" y="262"/>
                  </a:lnTo>
                  <a:lnTo>
                    <a:pt x="39" y="279"/>
                  </a:lnTo>
                  <a:lnTo>
                    <a:pt x="28" y="281"/>
                  </a:lnTo>
                  <a:lnTo>
                    <a:pt x="17" y="289"/>
                  </a:lnTo>
                  <a:lnTo>
                    <a:pt x="15" y="297"/>
                  </a:lnTo>
                  <a:lnTo>
                    <a:pt x="17" y="311"/>
                  </a:lnTo>
                  <a:lnTo>
                    <a:pt x="6" y="318"/>
                  </a:lnTo>
                  <a:lnTo>
                    <a:pt x="0" y="336"/>
                  </a:lnTo>
                  <a:lnTo>
                    <a:pt x="3" y="359"/>
                  </a:lnTo>
                  <a:lnTo>
                    <a:pt x="17" y="404"/>
                  </a:lnTo>
                  <a:lnTo>
                    <a:pt x="64" y="451"/>
                  </a:lnTo>
                  <a:lnTo>
                    <a:pt x="96" y="474"/>
                  </a:lnTo>
                  <a:lnTo>
                    <a:pt x="96" y="501"/>
                  </a:lnTo>
                  <a:lnTo>
                    <a:pt x="101" y="510"/>
                  </a:lnTo>
                  <a:lnTo>
                    <a:pt x="142" y="512"/>
                  </a:lnTo>
                  <a:lnTo>
                    <a:pt x="159" y="521"/>
                  </a:lnTo>
                  <a:lnTo>
                    <a:pt x="154" y="545"/>
                  </a:lnTo>
                  <a:lnTo>
                    <a:pt x="140" y="581"/>
                  </a:lnTo>
                  <a:lnTo>
                    <a:pt x="135" y="601"/>
                  </a:lnTo>
                  <a:lnTo>
                    <a:pt x="149" y="626"/>
                  </a:lnTo>
                  <a:lnTo>
                    <a:pt x="190" y="659"/>
                  </a:lnTo>
                  <a:lnTo>
                    <a:pt x="218" y="663"/>
                  </a:lnTo>
                  <a:lnTo>
                    <a:pt x="231" y="695"/>
                  </a:lnTo>
                  <a:lnTo>
                    <a:pt x="245" y="713"/>
                  </a:lnTo>
                  <a:lnTo>
                    <a:pt x="238" y="732"/>
                  </a:lnTo>
                  <a:lnTo>
                    <a:pt x="248" y="759"/>
                  </a:lnTo>
                  <a:lnTo>
                    <a:pt x="260" y="771"/>
                  </a:lnTo>
                  <a:lnTo>
                    <a:pt x="268" y="765"/>
                  </a:lnTo>
                  <a:lnTo>
                    <a:pt x="274" y="752"/>
                  </a:lnTo>
                  <a:lnTo>
                    <a:pt x="288" y="741"/>
                  </a:lnTo>
                  <a:lnTo>
                    <a:pt x="301" y="738"/>
                  </a:lnTo>
                  <a:lnTo>
                    <a:pt x="318" y="745"/>
                  </a:lnTo>
                  <a:lnTo>
                    <a:pt x="340" y="754"/>
                  </a:lnTo>
                  <a:lnTo>
                    <a:pt x="348" y="752"/>
                  </a:lnTo>
                  <a:lnTo>
                    <a:pt x="349" y="738"/>
                  </a:lnTo>
                  <a:lnTo>
                    <a:pt x="342" y="723"/>
                  </a:lnTo>
                  <a:lnTo>
                    <a:pt x="343" y="709"/>
                  </a:lnTo>
                  <a:lnTo>
                    <a:pt x="354" y="699"/>
                  </a:lnTo>
                  <a:lnTo>
                    <a:pt x="373" y="695"/>
                  </a:lnTo>
                  <a:lnTo>
                    <a:pt x="381" y="691"/>
                  </a:lnTo>
                  <a:lnTo>
                    <a:pt x="377" y="684"/>
                  </a:lnTo>
                  <a:lnTo>
                    <a:pt x="373" y="668"/>
                  </a:lnTo>
                  <a:lnTo>
                    <a:pt x="382" y="662"/>
                  </a:lnTo>
                  <a:lnTo>
                    <a:pt x="388" y="641"/>
                  </a:lnTo>
                  <a:close/>
                </a:path>
              </a:pathLst>
            </a:custGeom>
            <a:solidFill>
              <a:schemeClr val="bg1">
                <a:lumMod val="85000"/>
              </a:schemeClr>
            </a:solidFill>
            <a:ln w="28575">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19" name="MICHIGAN">
              <a:extLst>
                <a:ext uri="{FF2B5EF4-FFF2-40B4-BE49-F238E27FC236}">
                  <a16:creationId xmlns:a16="http://schemas.microsoft.com/office/drawing/2014/main" id="{8CC07872-3DC4-496C-862D-9B250F56A75A}"/>
                </a:ext>
                <a:ext uri="{C183D7F6-B498-43B3-948B-1728B52AA6E4}">
                  <adec:decorative xmlns:adec="http://schemas.microsoft.com/office/drawing/2017/decorative" val="1"/>
                </a:ext>
              </a:extLst>
            </p:cNvPr>
            <p:cNvSpPr>
              <a:spLocks/>
            </p:cNvSpPr>
            <p:nvPr/>
          </p:nvSpPr>
          <p:spPr bwMode="auto">
            <a:xfrm>
              <a:off x="8898509" y="2580960"/>
              <a:ext cx="557636" cy="756411"/>
            </a:xfrm>
            <a:custGeom>
              <a:avLst/>
              <a:gdLst>
                <a:gd name="T0" fmla="*/ 396 w 418"/>
                <a:gd name="T1" fmla="*/ 297 h 567"/>
                <a:gd name="T2" fmla="*/ 367 w 418"/>
                <a:gd name="T3" fmla="*/ 220 h 567"/>
                <a:gd name="T4" fmla="*/ 340 w 418"/>
                <a:gd name="T5" fmla="*/ 216 h 567"/>
                <a:gd name="T6" fmla="*/ 304 w 418"/>
                <a:gd name="T7" fmla="*/ 258 h 567"/>
                <a:gd name="T8" fmla="*/ 279 w 418"/>
                <a:gd name="T9" fmla="*/ 286 h 567"/>
                <a:gd name="T10" fmla="*/ 270 w 418"/>
                <a:gd name="T11" fmla="*/ 281 h 567"/>
                <a:gd name="T12" fmla="*/ 257 w 418"/>
                <a:gd name="T13" fmla="*/ 272 h 567"/>
                <a:gd name="T14" fmla="*/ 256 w 418"/>
                <a:gd name="T15" fmla="*/ 269 h 567"/>
                <a:gd name="T16" fmla="*/ 259 w 418"/>
                <a:gd name="T17" fmla="*/ 238 h 567"/>
                <a:gd name="T18" fmla="*/ 284 w 418"/>
                <a:gd name="T19" fmla="*/ 208 h 567"/>
                <a:gd name="T20" fmla="*/ 304 w 418"/>
                <a:gd name="T21" fmla="*/ 181 h 567"/>
                <a:gd name="T22" fmla="*/ 292 w 418"/>
                <a:gd name="T23" fmla="*/ 105 h 567"/>
                <a:gd name="T24" fmla="*/ 278 w 418"/>
                <a:gd name="T25" fmla="*/ 86 h 567"/>
                <a:gd name="T26" fmla="*/ 293 w 418"/>
                <a:gd name="T27" fmla="*/ 85 h 567"/>
                <a:gd name="T28" fmla="*/ 279 w 418"/>
                <a:gd name="T29" fmla="*/ 60 h 567"/>
                <a:gd name="T30" fmla="*/ 256 w 418"/>
                <a:gd name="T31" fmla="*/ 44 h 567"/>
                <a:gd name="T32" fmla="*/ 193 w 418"/>
                <a:gd name="T33" fmla="*/ 13 h 567"/>
                <a:gd name="T34" fmla="*/ 171 w 418"/>
                <a:gd name="T35" fmla="*/ 18 h 567"/>
                <a:gd name="T36" fmla="*/ 147 w 418"/>
                <a:gd name="T37" fmla="*/ 0 h 567"/>
                <a:gd name="T38" fmla="*/ 111 w 418"/>
                <a:gd name="T39" fmla="*/ 25 h 567"/>
                <a:gd name="T40" fmla="*/ 118 w 418"/>
                <a:gd name="T41" fmla="*/ 50 h 567"/>
                <a:gd name="T42" fmla="*/ 134 w 418"/>
                <a:gd name="T43" fmla="*/ 58 h 567"/>
                <a:gd name="T44" fmla="*/ 101 w 418"/>
                <a:gd name="T45" fmla="*/ 64 h 567"/>
                <a:gd name="T46" fmla="*/ 90 w 418"/>
                <a:gd name="T47" fmla="*/ 89 h 567"/>
                <a:gd name="T48" fmla="*/ 95 w 418"/>
                <a:gd name="T49" fmla="*/ 133 h 567"/>
                <a:gd name="T50" fmla="*/ 68 w 418"/>
                <a:gd name="T51" fmla="*/ 146 h 567"/>
                <a:gd name="T52" fmla="*/ 76 w 418"/>
                <a:gd name="T53" fmla="*/ 103 h 567"/>
                <a:gd name="T54" fmla="*/ 76 w 418"/>
                <a:gd name="T55" fmla="*/ 85 h 567"/>
                <a:gd name="T56" fmla="*/ 58 w 418"/>
                <a:gd name="T57" fmla="*/ 116 h 567"/>
                <a:gd name="T58" fmla="*/ 29 w 418"/>
                <a:gd name="T59" fmla="*/ 135 h 567"/>
                <a:gd name="T60" fmla="*/ 33 w 418"/>
                <a:gd name="T61" fmla="*/ 146 h 567"/>
                <a:gd name="T62" fmla="*/ 14 w 418"/>
                <a:gd name="T63" fmla="*/ 164 h 567"/>
                <a:gd name="T64" fmla="*/ 18 w 418"/>
                <a:gd name="T65" fmla="*/ 186 h 567"/>
                <a:gd name="T66" fmla="*/ 1 w 418"/>
                <a:gd name="T67" fmla="*/ 250 h 567"/>
                <a:gd name="T68" fmla="*/ 9 w 418"/>
                <a:gd name="T69" fmla="*/ 288 h 567"/>
                <a:gd name="T70" fmla="*/ 1 w 418"/>
                <a:gd name="T71" fmla="*/ 306 h 567"/>
                <a:gd name="T72" fmla="*/ 22 w 418"/>
                <a:gd name="T73" fmla="*/ 361 h 567"/>
                <a:gd name="T74" fmla="*/ 50 w 418"/>
                <a:gd name="T75" fmla="*/ 433 h 567"/>
                <a:gd name="T76" fmla="*/ 39 w 418"/>
                <a:gd name="T77" fmla="*/ 498 h 567"/>
                <a:gd name="T78" fmla="*/ 22 w 418"/>
                <a:gd name="T79" fmla="*/ 548 h 567"/>
                <a:gd name="T80" fmla="*/ 28 w 418"/>
                <a:gd name="T81" fmla="*/ 567 h 567"/>
                <a:gd name="T82" fmla="*/ 207 w 418"/>
                <a:gd name="T83" fmla="*/ 547 h 567"/>
                <a:gd name="T84" fmla="*/ 251 w 418"/>
                <a:gd name="T85" fmla="*/ 548 h 567"/>
                <a:gd name="T86" fmla="*/ 339 w 418"/>
                <a:gd name="T87" fmla="*/ 537 h 567"/>
                <a:gd name="T88" fmla="*/ 342 w 418"/>
                <a:gd name="T89" fmla="*/ 523 h 567"/>
                <a:gd name="T90" fmla="*/ 367 w 418"/>
                <a:gd name="T91" fmla="*/ 491 h 567"/>
                <a:gd name="T92" fmla="*/ 374 w 418"/>
                <a:gd name="T93" fmla="*/ 448 h 567"/>
                <a:gd name="T94" fmla="*/ 384 w 418"/>
                <a:gd name="T95" fmla="*/ 423 h 567"/>
                <a:gd name="T96" fmla="*/ 399 w 418"/>
                <a:gd name="T97" fmla="*/ 409 h 567"/>
                <a:gd name="T98" fmla="*/ 406 w 418"/>
                <a:gd name="T99" fmla="*/ 414 h 567"/>
                <a:gd name="T100" fmla="*/ 415 w 418"/>
                <a:gd name="T101" fmla="*/ 348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8" h="567">
                  <a:moveTo>
                    <a:pt x="415" y="348"/>
                  </a:moveTo>
                  <a:lnTo>
                    <a:pt x="396" y="297"/>
                  </a:lnTo>
                  <a:lnTo>
                    <a:pt x="381" y="241"/>
                  </a:lnTo>
                  <a:lnTo>
                    <a:pt x="367" y="220"/>
                  </a:lnTo>
                  <a:lnTo>
                    <a:pt x="349" y="210"/>
                  </a:lnTo>
                  <a:lnTo>
                    <a:pt x="340" y="216"/>
                  </a:lnTo>
                  <a:lnTo>
                    <a:pt x="315" y="227"/>
                  </a:lnTo>
                  <a:lnTo>
                    <a:pt x="304" y="258"/>
                  </a:lnTo>
                  <a:lnTo>
                    <a:pt x="287" y="281"/>
                  </a:lnTo>
                  <a:lnTo>
                    <a:pt x="279" y="286"/>
                  </a:lnTo>
                  <a:lnTo>
                    <a:pt x="270" y="281"/>
                  </a:lnTo>
                  <a:lnTo>
                    <a:pt x="270" y="281"/>
                  </a:lnTo>
                  <a:lnTo>
                    <a:pt x="262" y="277"/>
                  </a:lnTo>
                  <a:lnTo>
                    <a:pt x="257" y="272"/>
                  </a:lnTo>
                  <a:lnTo>
                    <a:pt x="256" y="270"/>
                  </a:lnTo>
                  <a:lnTo>
                    <a:pt x="256" y="269"/>
                  </a:lnTo>
                  <a:lnTo>
                    <a:pt x="256" y="269"/>
                  </a:lnTo>
                  <a:lnTo>
                    <a:pt x="259" y="238"/>
                  </a:lnTo>
                  <a:lnTo>
                    <a:pt x="279" y="230"/>
                  </a:lnTo>
                  <a:lnTo>
                    <a:pt x="284" y="208"/>
                  </a:lnTo>
                  <a:lnTo>
                    <a:pt x="289" y="192"/>
                  </a:lnTo>
                  <a:lnTo>
                    <a:pt x="304" y="181"/>
                  </a:lnTo>
                  <a:lnTo>
                    <a:pt x="301" y="119"/>
                  </a:lnTo>
                  <a:lnTo>
                    <a:pt x="292" y="105"/>
                  </a:lnTo>
                  <a:lnTo>
                    <a:pt x="284" y="100"/>
                  </a:lnTo>
                  <a:lnTo>
                    <a:pt x="278" y="86"/>
                  </a:lnTo>
                  <a:lnTo>
                    <a:pt x="284" y="82"/>
                  </a:lnTo>
                  <a:lnTo>
                    <a:pt x="293" y="85"/>
                  </a:lnTo>
                  <a:lnTo>
                    <a:pt x="295" y="74"/>
                  </a:lnTo>
                  <a:lnTo>
                    <a:pt x="279" y="60"/>
                  </a:lnTo>
                  <a:lnTo>
                    <a:pt x="271" y="44"/>
                  </a:lnTo>
                  <a:lnTo>
                    <a:pt x="256" y="44"/>
                  </a:lnTo>
                  <a:lnTo>
                    <a:pt x="228" y="35"/>
                  </a:lnTo>
                  <a:lnTo>
                    <a:pt x="193" y="13"/>
                  </a:lnTo>
                  <a:lnTo>
                    <a:pt x="176" y="13"/>
                  </a:lnTo>
                  <a:lnTo>
                    <a:pt x="171" y="18"/>
                  </a:lnTo>
                  <a:lnTo>
                    <a:pt x="165" y="14"/>
                  </a:lnTo>
                  <a:lnTo>
                    <a:pt x="147" y="0"/>
                  </a:lnTo>
                  <a:lnTo>
                    <a:pt x="128" y="11"/>
                  </a:lnTo>
                  <a:lnTo>
                    <a:pt x="111" y="25"/>
                  </a:lnTo>
                  <a:lnTo>
                    <a:pt x="112" y="47"/>
                  </a:lnTo>
                  <a:lnTo>
                    <a:pt x="118" y="50"/>
                  </a:lnTo>
                  <a:lnTo>
                    <a:pt x="131" y="52"/>
                  </a:lnTo>
                  <a:lnTo>
                    <a:pt x="134" y="58"/>
                  </a:lnTo>
                  <a:lnTo>
                    <a:pt x="118" y="63"/>
                  </a:lnTo>
                  <a:lnTo>
                    <a:pt x="101" y="64"/>
                  </a:lnTo>
                  <a:lnTo>
                    <a:pt x="93" y="75"/>
                  </a:lnTo>
                  <a:lnTo>
                    <a:pt x="90" y="89"/>
                  </a:lnTo>
                  <a:lnTo>
                    <a:pt x="93" y="99"/>
                  </a:lnTo>
                  <a:lnTo>
                    <a:pt x="95" y="133"/>
                  </a:lnTo>
                  <a:lnTo>
                    <a:pt x="73" y="147"/>
                  </a:lnTo>
                  <a:lnTo>
                    <a:pt x="68" y="146"/>
                  </a:lnTo>
                  <a:lnTo>
                    <a:pt x="68" y="119"/>
                  </a:lnTo>
                  <a:lnTo>
                    <a:pt x="76" y="103"/>
                  </a:lnTo>
                  <a:lnTo>
                    <a:pt x="81" y="89"/>
                  </a:lnTo>
                  <a:lnTo>
                    <a:pt x="76" y="85"/>
                  </a:lnTo>
                  <a:lnTo>
                    <a:pt x="64" y="89"/>
                  </a:lnTo>
                  <a:lnTo>
                    <a:pt x="58" y="116"/>
                  </a:lnTo>
                  <a:lnTo>
                    <a:pt x="40" y="122"/>
                  </a:lnTo>
                  <a:lnTo>
                    <a:pt x="29" y="135"/>
                  </a:lnTo>
                  <a:lnTo>
                    <a:pt x="28" y="141"/>
                  </a:lnTo>
                  <a:lnTo>
                    <a:pt x="33" y="146"/>
                  </a:lnTo>
                  <a:lnTo>
                    <a:pt x="28" y="161"/>
                  </a:lnTo>
                  <a:lnTo>
                    <a:pt x="14" y="164"/>
                  </a:lnTo>
                  <a:lnTo>
                    <a:pt x="14" y="172"/>
                  </a:lnTo>
                  <a:lnTo>
                    <a:pt x="18" y="186"/>
                  </a:lnTo>
                  <a:lnTo>
                    <a:pt x="12" y="225"/>
                  </a:lnTo>
                  <a:lnTo>
                    <a:pt x="1" y="250"/>
                  </a:lnTo>
                  <a:lnTo>
                    <a:pt x="6" y="280"/>
                  </a:lnTo>
                  <a:lnTo>
                    <a:pt x="9" y="288"/>
                  </a:lnTo>
                  <a:lnTo>
                    <a:pt x="4" y="302"/>
                  </a:lnTo>
                  <a:lnTo>
                    <a:pt x="1" y="306"/>
                  </a:lnTo>
                  <a:lnTo>
                    <a:pt x="0" y="324"/>
                  </a:lnTo>
                  <a:lnTo>
                    <a:pt x="22" y="361"/>
                  </a:lnTo>
                  <a:lnTo>
                    <a:pt x="40" y="402"/>
                  </a:lnTo>
                  <a:lnTo>
                    <a:pt x="50" y="433"/>
                  </a:lnTo>
                  <a:lnTo>
                    <a:pt x="43" y="461"/>
                  </a:lnTo>
                  <a:lnTo>
                    <a:pt x="39" y="498"/>
                  </a:lnTo>
                  <a:lnTo>
                    <a:pt x="23" y="531"/>
                  </a:lnTo>
                  <a:lnTo>
                    <a:pt x="22" y="548"/>
                  </a:lnTo>
                  <a:lnTo>
                    <a:pt x="1" y="567"/>
                  </a:lnTo>
                  <a:lnTo>
                    <a:pt x="28" y="567"/>
                  </a:lnTo>
                  <a:lnTo>
                    <a:pt x="162" y="553"/>
                  </a:lnTo>
                  <a:lnTo>
                    <a:pt x="207" y="547"/>
                  </a:lnTo>
                  <a:lnTo>
                    <a:pt x="207" y="556"/>
                  </a:lnTo>
                  <a:lnTo>
                    <a:pt x="251" y="548"/>
                  </a:lnTo>
                  <a:lnTo>
                    <a:pt x="315" y="539"/>
                  </a:lnTo>
                  <a:lnTo>
                    <a:pt x="339" y="537"/>
                  </a:lnTo>
                  <a:lnTo>
                    <a:pt x="340" y="533"/>
                  </a:lnTo>
                  <a:lnTo>
                    <a:pt x="342" y="523"/>
                  </a:lnTo>
                  <a:lnTo>
                    <a:pt x="354" y="501"/>
                  </a:lnTo>
                  <a:lnTo>
                    <a:pt x="367" y="491"/>
                  </a:lnTo>
                  <a:lnTo>
                    <a:pt x="365" y="458"/>
                  </a:lnTo>
                  <a:lnTo>
                    <a:pt x="374" y="448"/>
                  </a:lnTo>
                  <a:lnTo>
                    <a:pt x="382" y="447"/>
                  </a:lnTo>
                  <a:lnTo>
                    <a:pt x="384" y="423"/>
                  </a:lnTo>
                  <a:lnTo>
                    <a:pt x="393" y="405"/>
                  </a:lnTo>
                  <a:lnTo>
                    <a:pt x="399" y="409"/>
                  </a:lnTo>
                  <a:lnTo>
                    <a:pt x="401" y="412"/>
                  </a:lnTo>
                  <a:lnTo>
                    <a:pt x="406" y="414"/>
                  </a:lnTo>
                  <a:lnTo>
                    <a:pt x="418" y="408"/>
                  </a:lnTo>
                  <a:lnTo>
                    <a:pt x="415" y="348"/>
                  </a:lnTo>
                  <a:close/>
                </a:path>
              </a:pathLst>
            </a:custGeom>
            <a:solidFill>
              <a:schemeClr val="bg1">
                <a:lumMod val="85000"/>
              </a:schemeClr>
            </a:solidFill>
            <a:ln w="28575">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20" name="Freeform 67">
              <a:extLst>
                <a:ext uri="{FF2B5EF4-FFF2-40B4-BE49-F238E27FC236}">
                  <a16:creationId xmlns:a16="http://schemas.microsoft.com/office/drawing/2014/main" id="{C24AA4F6-1940-43CE-9FF4-D7FE0411332F}"/>
                </a:ext>
                <a:ext uri="{C183D7F6-B498-43B3-948B-1728B52AA6E4}">
                  <adec:decorative xmlns:adec="http://schemas.microsoft.com/office/drawing/2017/decorative" val="1"/>
                </a:ext>
              </a:extLst>
            </p:cNvPr>
            <p:cNvSpPr>
              <a:spLocks noEditPoints="1"/>
            </p:cNvSpPr>
            <p:nvPr/>
          </p:nvSpPr>
          <p:spPr bwMode="auto">
            <a:xfrm>
              <a:off x="8367554" y="2191415"/>
              <a:ext cx="877810" cy="540294"/>
            </a:xfrm>
            <a:custGeom>
              <a:avLst/>
              <a:gdLst>
                <a:gd name="T0" fmla="*/ 100 w 658"/>
                <a:gd name="T1" fmla="*/ 33 h 405"/>
                <a:gd name="T2" fmla="*/ 146 w 658"/>
                <a:gd name="T3" fmla="*/ 4 h 405"/>
                <a:gd name="T4" fmla="*/ 164 w 658"/>
                <a:gd name="T5" fmla="*/ 4 h 405"/>
                <a:gd name="T6" fmla="*/ 110 w 658"/>
                <a:gd name="T7" fmla="*/ 47 h 405"/>
                <a:gd name="T8" fmla="*/ 87 w 658"/>
                <a:gd name="T9" fmla="*/ 46 h 405"/>
                <a:gd name="T10" fmla="*/ 630 w 658"/>
                <a:gd name="T11" fmla="*/ 263 h 405"/>
                <a:gd name="T12" fmla="*/ 658 w 658"/>
                <a:gd name="T13" fmla="*/ 256 h 405"/>
                <a:gd name="T14" fmla="*/ 658 w 658"/>
                <a:gd name="T15" fmla="*/ 252 h 405"/>
                <a:gd name="T16" fmla="*/ 655 w 658"/>
                <a:gd name="T17" fmla="*/ 246 h 405"/>
                <a:gd name="T18" fmla="*/ 651 w 658"/>
                <a:gd name="T19" fmla="*/ 239 h 405"/>
                <a:gd name="T20" fmla="*/ 632 w 658"/>
                <a:gd name="T21" fmla="*/ 236 h 405"/>
                <a:gd name="T22" fmla="*/ 619 w 658"/>
                <a:gd name="T23" fmla="*/ 244 h 405"/>
                <a:gd name="T24" fmla="*/ 0 w 658"/>
                <a:gd name="T25" fmla="*/ 228 h 405"/>
                <a:gd name="T26" fmla="*/ 21 w 658"/>
                <a:gd name="T27" fmla="*/ 219 h 405"/>
                <a:gd name="T28" fmla="*/ 43 w 658"/>
                <a:gd name="T29" fmla="*/ 199 h 405"/>
                <a:gd name="T30" fmla="*/ 85 w 658"/>
                <a:gd name="T31" fmla="*/ 189 h 405"/>
                <a:gd name="T32" fmla="*/ 128 w 658"/>
                <a:gd name="T33" fmla="*/ 164 h 405"/>
                <a:gd name="T34" fmla="*/ 140 w 658"/>
                <a:gd name="T35" fmla="*/ 138 h 405"/>
                <a:gd name="T36" fmla="*/ 159 w 658"/>
                <a:gd name="T37" fmla="*/ 122 h 405"/>
                <a:gd name="T38" fmla="*/ 201 w 658"/>
                <a:gd name="T39" fmla="*/ 93 h 405"/>
                <a:gd name="T40" fmla="*/ 237 w 658"/>
                <a:gd name="T41" fmla="*/ 96 h 405"/>
                <a:gd name="T42" fmla="*/ 212 w 658"/>
                <a:gd name="T43" fmla="*/ 108 h 405"/>
                <a:gd name="T44" fmla="*/ 189 w 658"/>
                <a:gd name="T45" fmla="*/ 133 h 405"/>
                <a:gd name="T46" fmla="*/ 171 w 658"/>
                <a:gd name="T47" fmla="*/ 167 h 405"/>
                <a:gd name="T48" fmla="*/ 173 w 658"/>
                <a:gd name="T49" fmla="*/ 188 h 405"/>
                <a:gd name="T50" fmla="*/ 203 w 658"/>
                <a:gd name="T51" fmla="*/ 161 h 405"/>
                <a:gd name="T52" fmla="*/ 224 w 658"/>
                <a:gd name="T53" fmla="*/ 171 h 405"/>
                <a:gd name="T54" fmla="*/ 254 w 658"/>
                <a:gd name="T55" fmla="*/ 183 h 405"/>
                <a:gd name="T56" fmla="*/ 279 w 658"/>
                <a:gd name="T57" fmla="*/ 219 h 405"/>
                <a:gd name="T58" fmla="*/ 313 w 658"/>
                <a:gd name="T59" fmla="*/ 213 h 405"/>
                <a:gd name="T60" fmla="*/ 334 w 658"/>
                <a:gd name="T61" fmla="*/ 224 h 405"/>
                <a:gd name="T62" fmla="*/ 348 w 658"/>
                <a:gd name="T63" fmla="*/ 219 h 405"/>
                <a:gd name="T64" fmla="*/ 384 w 658"/>
                <a:gd name="T65" fmla="*/ 191 h 405"/>
                <a:gd name="T66" fmla="*/ 446 w 658"/>
                <a:gd name="T67" fmla="*/ 182 h 405"/>
                <a:gd name="T68" fmla="*/ 491 w 658"/>
                <a:gd name="T69" fmla="*/ 161 h 405"/>
                <a:gd name="T70" fmla="*/ 499 w 658"/>
                <a:gd name="T71" fmla="*/ 197 h 405"/>
                <a:gd name="T72" fmla="*/ 521 w 658"/>
                <a:gd name="T73" fmla="*/ 205 h 405"/>
                <a:gd name="T74" fmla="*/ 571 w 658"/>
                <a:gd name="T75" fmla="*/ 191 h 405"/>
                <a:gd name="T76" fmla="*/ 588 w 658"/>
                <a:gd name="T77" fmla="*/ 188 h 405"/>
                <a:gd name="T78" fmla="*/ 609 w 658"/>
                <a:gd name="T79" fmla="*/ 250 h 405"/>
                <a:gd name="T80" fmla="*/ 624 w 658"/>
                <a:gd name="T81" fmla="*/ 260 h 405"/>
                <a:gd name="T82" fmla="*/ 610 w 658"/>
                <a:gd name="T83" fmla="*/ 260 h 405"/>
                <a:gd name="T84" fmla="*/ 574 w 658"/>
                <a:gd name="T85" fmla="*/ 261 h 405"/>
                <a:gd name="T86" fmla="*/ 540 w 658"/>
                <a:gd name="T87" fmla="*/ 269 h 405"/>
                <a:gd name="T88" fmla="*/ 493 w 658"/>
                <a:gd name="T89" fmla="*/ 261 h 405"/>
                <a:gd name="T90" fmla="*/ 448 w 658"/>
                <a:gd name="T91" fmla="*/ 278 h 405"/>
                <a:gd name="T92" fmla="*/ 390 w 658"/>
                <a:gd name="T93" fmla="*/ 288 h 405"/>
                <a:gd name="T94" fmla="*/ 374 w 658"/>
                <a:gd name="T95" fmla="*/ 313 h 405"/>
                <a:gd name="T96" fmla="*/ 362 w 658"/>
                <a:gd name="T97" fmla="*/ 302 h 405"/>
                <a:gd name="T98" fmla="*/ 331 w 658"/>
                <a:gd name="T99" fmla="*/ 317 h 405"/>
                <a:gd name="T100" fmla="*/ 318 w 658"/>
                <a:gd name="T101" fmla="*/ 308 h 405"/>
                <a:gd name="T102" fmla="*/ 299 w 658"/>
                <a:gd name="T103" fmla="*/ 361 h 405"/>
                <a:gd name="T104" fmla="*/ 273 w 658"/>
                <a:gd name="T105" fmla="*/ 399 h 405"/>
                <a:gd name="T106" fmla="*/ 253 w 658"/>
                <a:gd name="T107" fmla="*/ 327 h 405"/>
                <a:gd name="T108" fmla="*/ 217 w 658"/>
                <a:gd name="T109" fmla="*/ 305 h 405"/>
                <a:gd name="T110" fmla="*/ 123 w 658"/>
                <a:gd name="T111" fmla="*/ 281 h 405"/>
                <a:gd name="T112" fmla="*/ 23 w 658"/>
                <a:gd name="T113" fmla="*/ 26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8" h="405">
                  <a:moveTo>
                    <a:pt x="87" y="46"/>
                  </a:moveTo>
                  <a:lnTo>
                    <a:pt x="100" y="33"/>
                  </a:lnTo>
                  <a:lnTo>
                    <a:pt x="112" y="29"/>
                  </a:lnTo>
                  <a:lnTo>
                    <a:pt x="146" y="4"/>
                  </a:lnTo>
                  <a:lnTo>
                    <a:pt x="160" y="0"/>
                  </a:lnTo>
                  <a:lnTo>
                    <a:pt x="164" y="4"/>
                  </a:lnTo>
                  <a:lnTo>
                    <a:pt x="131" y="35"/>
                  </a:lnTo>
                  <a:lnTo>
                    <a:pt x="110" y="47"/>
                  </a:lnTo>
                  <a:lnTo>
                    <a:pt x="98" y="54"/>
                  </a:lnTo>
                  <a:lnTo>
                    <a:pt x="87" y="46"/>
                  </a:lnTo>
                  <a:close/>
                  <a:moveTo>
                    <a:pt x="626" y="247"/>
                  </a:moveTo>
                  <a:lnTo>
                    <a:pt x="630" y="263"/>
                  </a:lnTo>
                  <a:lnTo>
                    <a:pt x="651" y="263"/>
                  </a:lnTo>
                  <a:lnTo>
                    <a:pt x="658" y="256"/>
                  </a:lnTo>
                  <a:lnTo>
                    <a:pt x="658" y="256"/>
                  </a:lnTo>
                  <a:lnTo>
                    <a:pt x="658" y="252"/>
                  </a:lnTo>
                  <a:lnTo>
                    <a:pt x="657" y="247"/>
                  </a:lnTo>
                  <a:lnTo>
                    <a:pt x="655" y="246"/>
                  </a:lnTo>
                  <a:lnTo>
                    <a:pt x="655" y="246"/>
                  </a:lnTo>
                  <a:lnTo>
                    <a:pt x="651" y="239"/>
                  </a:lnTo>
                  <a:lnTo>
                    <a:pt x="646" y="235"/>
                  </a:lnTo>
                  <a:lnTo>
                    <a:pt x="632" y="236"/>
                  </a:lnTo>
                  <a:lnTo>
                    <a:pt x="623" y="236"/>
                  </a:lnTo>
                  <a:lnTo>
                    <a:pt x="619" y="244"/>
                  </a:lnTo>
                  <a:lnTo>
                    <a:pt x="626" y="247"/>
                  </a:lnTo>
                  <a:close/>
                  <a:moveTo>
                    <a:pt x="0" y="228"/>
                  </a:moveTo>
                  <a:lnTo>
                    <a:pt x="4" y="225"/>
                  </a:lnTo>
                  <a:lnTo>
                    <a:pt x="21" y="219"/>
                  </a:lnTo>
                  <a:lnTo>
                    <a:pt x="43" y="205"/>
                  </a:lnTo>
                  <a:lnTo>
                    <a:pt x="43" y="199"/>
                  </a:lnTo>
                  <a:lnTo>
                    <a:pt x="48" y="196"/>
                  </a:lnTo>
                  <a:lnTo>
                    <a:pt x="85" y="189"/>
                  </a:lnTo>
                  <a:lnTo>
                    <a:pt x="100" y="177"/>
                  </a:lnTo>
                  <a:lnTo>
                    <a:pt x="128" y="164"/>
                  </a:lnTo>
                  <a:lnTo>
                    <a:pt x="128" y="157"/>
                  </a:lnTo>
                  <a:lnTo>
                    <a:pt x="140" y="138"/>
                  </a:lnTo>
                  <a:lnTo>
                    <a:pt x="151" y="133"/>
                  </a:lnTo>
                  <a:lnTo>
                    <a:pt x="159" y="122"/>
                  </a:lnTo>
                  <a:lnTo>
                    <a:pt x="173" y="108"/>
                  </a:lnTo>
                  <a:lnTo>
                    <a:pt x="201" y="93"/>
                  </a:lnTo>
                  <a:lnTo>
                    <a:pt x="231" y="89"/>
                  </a:lnTo>
                  <a:lnTo>
                    <a:pt x="237" y="96"/>
                  </a:lnTo>
                  <a:lnTo>
                    <a:pt x="235" y="102"/>
                  </a:lnTo>
                  <a:lnTo>
                    <a:pt x="212" y="108"/>
                  </a:lnTo>
                  <a:lnTo>
                    <a:pt x="203" y="127"/>
                  </a:lnTo>
                  <a:lnTo>
                    <a:pt x="189" y="133"/>
                  </a:lnTo>
                  <a:lnTo>
                    <a:pt x="185" y="147"/>
                  </a:lnTo>
                  <a:lnTo>
                    <a:pt x="171" y="167"/>
                  </a:lnTo>
                  <a:lnTo>
                    <a:pt x="168" y="185"/>
                  </a:lnTo>
                  <a:lnTo>
                    <a:pt x="173" y="188"/>
                  </a:lnTo>
                  <a:lnTo>
                    <a:pt x="179" y="180"/>
                  </a:lnTo>
                  <a:lnTo>
                    <a:pt x="203" y="161"/>
                  </a:lnTo>
                  <a:lnTo>
                    <a:pt x="210" y="171"/>
                  </a:lnTo>
                  <a:lnTo>
                    <a:pt x="224" y="171"/>
                  </a:lnTo>
                  <a:lnTo>
                    <a:pt x="245" y="175"/>
                  </a:lnTo>
                  <a:lnTo>
                    <a:pt x="254" y="183"/>
                  </a:lnTo>
                  <a:lnTo>
                    <a:pt x="262" y="202"/>
                  </a:lnTo>
                  <a:lnTo>
                    <a:pt x="279" y="219"/>
                  </a:lnTo>
                  <a:lnTo>
                    <a:pt x="304" y="219"/>
                  </a:lnTo>
                  <a:lnTo>
                    <a:pt x="313" y="213"/>
                  </a:lnTo>
                  <a:lnTo>
                    <a:pt x="323" y="221"/>
                  </a:lnTo>
                  <a:lnTo>
                    <a:pt x="334" y="224"/>
                  </a:lnTo>
                  <a:lnTo>
                    <a:pt x="342" y="219"/>
                  </a:lnTo>
                  <a:lnTo>
                    <a:pt x="348" y="219"/>
                  </a:lnTo>
                  <a:lnTo>
                    <a:pt x="359" y="213"/>
                  </a:lnTo>
                  <a:lnTo>
                    <a:pt x="384" y="191"/>
                  </a:lnTo>
                  <a:lnTo>
                    <a:pt x="406" y="183"/>
                  </a:lnTo>
                  <a:lnTo>
                    <a:pt x="446" y="182"/>
                  </a:lnTo>
                  <a:lnTo>
                    <a:pt x="474" y="169"/>
                  </a:lnTo>
                  <a:lnTo>
                    <a:pt x="491" y="161"/>
                  </a:lnTo>
                  <a:lnTo>
                    <a:pt x="499" y="161"/>
                  </a:lnTo>
                  <a:lnTo>
                    <a:pt x="499" y="197"/>
                  </a:lnTo>
                  <a:lnTo>
                    <a:pt x="502" y="199"/>
                  </a:lnTo>
                  <a:lnTo>
                    <a:pt x="521" y="205"/>
                  </a:lnTo>
                  <a:lnTo>
                    <a:pt x="534" y="202"/>
                  </a:lnTo>
                  <a:lnTo>
                    <a:pt x="571" y="191"/>
                  </a:lnTo>
                  <a:lnTo>
                    <a:pt x="579" y="185"/>
                  </a:lnTo>
                  <a:lnTo>
                    <a:pt x="588" y="188"/>
                  </a:lnTo>
                  <a:lnTo>
                    <a:pt x="588" y="230"/>
                  </a:lnTo>
                  <a:lnTo>
                    <a:pt x="609" y="250"/>
                  </a:lnTo>
                  <a:lnTo>
                    <a:pt x="616" y="253"/>
                  </a:lnTo>
                  <a:lnTo>
                    <a:pt x="624" y="260"/>
                  </a:lnTo>
                  <a:lnTo>
                    <a:pt x="616" y="261"/>
                  </a:lnTo>
                  <a:lnTo>
                    <a:pt x="610" y="260"/>
                  </a:lnTo>
                  <a:lnTo>
                    <a:pt x="588" y="256"/>
                  </a:lnTo>
                  <a:lnTo>
                    <a:pt x="574" y="261"/>
                  </a:lnTo>
                  <a:lnTo>
                    <a:pt x="560" y="260"/>
                  </a:lnTo>
                  <a:lnTo>
                    <a:pt x="540" y="269"/>
                  </a:lnTo>
                  <a:lnTo>
                    <a:pt x="529" y="269"/>
                  </a:lnTo>
                  <a:lnTo>
                    <a:pt x="493" y="261"/>
                  </a:lnTo>
                  <a:lnTo>
                    <a:pt x="460" y="261"/>
                  </a:lnTo>
                  <a:lnTo>
                    <a:pt x="448" y="278"/>
                  </a:lnTo>
                  <a:lnTo>
                    <a:pt x="406" y="281"/>
                  </a:lnTo>
                  <a:lnTo>
                    <a:pt x="390" y="288"/>
                  </a:lnTo>
                  <a:lnTo>
                    <a:pt x="382" y="306"/>
                  </a:lnTo>
                  <a:lnTo>
                    <a:pt x="374" y="313"/>
                  </a:lnTo>
                  <a:lnTo>
                    <a:pt x="371" y="313"/>
                  </a:lnTo>
                  <a:lnTo>
                    <a:pt x="362" y="302"/>
                  </a:lnTo>
                  <a:lnTo>
                    <a:pt x="334" y="317"/>
                  </a:lnTo>
                  <a:lnTo>
                    <a:pt x="331" y="317"/>
                  </a:lnTo>
                  <a:lnTo>
                    <a:pt x="323" y="308"/>
                  </a:lnTo>
                  <a:lnTo>
                    <a:pt x="318" y="308"/>
                  </a:lnTo>
                  <a:lnTo>
                    <a:pt x="306" y="336"/>
                  </a:lnTo>
                  <a:lnTo>
                    <a:pt x="299" y="361"/>
                  </a:lnTo>
                  <a:lnTo>
                    <a:pt x="281" y="405"/>
                  </a:lnTo>
                  <a:lnTo>
                    <a:pt x="273" y="399"/>
                  </a:lnTo>
                  <a:lnTo>
                    <a:pt x="263" y="392"/>
                  </a:lnTo>
                  <a:lnTo>
                    <a:pt x="253" y="327"/>
                  </a:lnTo>
                  <a:lnTo>
                    <a:pt x="229" y="319"/>
                  </a:lnTo>
                  <a:lnTo>
                    <a:pt x="217" y="305"/>
                  </a:lnTo>
                  <a:lnTo>
                    <a:pt x="142" y="288"/>
                  </a:lnTo>
                  <a:lnTo>
                    <a:pt x="123" y="281"/>
                  </a:lnTo>
                  <a:lnTo>
                    <a:pt x="71" y="267"/>
                  </a:lnTo>
                  <a:lnTo>
                    <a:pt x="23" y="260"/>
                  </a:lnTo>
                  <a:lnTo>
                    <a:pt x="0" y="228"/>
                  </a:lnTo>
                  <a:close/>
                </a:path>
              </a:pathLst>
            </a:custGeom>
            <a:solidFill>
              <a:schemeClr val="bg1">
                <a:lumMod val="85000"/>
              </a:schemeClr>
            </a:solidFill>
            <a:ln w="28575">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21" name="OHIO">
              <a:extLst>
                <a:ext uri="{FF2B5EF4-FFF2-40B4-BE49-F238E27FC236}">
                  <a16:creationId xmlns:a16="http://schemas.microsoft.com/office/drawing/2014/main" id="{04A5F11F-F761-4AA1-A3C6-2F7952EAA488}"/>
                </a:ext>
                <a:ext uri="{C183D7F6-B498-43B3-948B-1728B52AA6E4}">
                  <adec:decorative xmlns:adec="http://schemas.microsoft.com/office/drawing/2017/decorative" val="1"/>
                </a:ext>
              </a:extLst>
            </p:cNvPr>
            <p:cNvSpPr>
              <a:spLocks/>
            </p:cNvSpPr>
            <p:nvPr/>
          </p:nvSpPr>
          <p:spPr bwMode="auto">
            <a:xfrm>
              <a:off x="9173325" y="3178618"/>
              <a:ext cx="635012" cy="688374"/>
            </a:xfrm>
            <a:custGeom>
              <a:avLst/>
              <a:gdLst>
                <a:gd name="T0" fmla="*/ 406 w 476"/>
                <a:gd name="T1" fmla="*/ 27 h 516"/>
                <a:gd name="T2" fmla="*/ 361 w 476"/>
                <a:gd name="T3" fmla="*/ 63 h 516"/>
                <a:gd name="T4" fmla="*/ 315 w 476"/>
                <a:gd name="T5" fmla="*/ 92 h 516"/>
                <a:gd name="T6" fmla="*/ 262 w 476"/>
                <a:gd name="T7" fmla="*/ 111 h 516"/>
                <a:gd name="T8" fmla="*/ 228 w 476"/>
                <a:gd name="T9" fmla="*/ 94 h 516"/>
                <a:gd name="T10" fmla="*/ 179 w 476"/>
                <a:gd name="T11" fmla="*/ 89 h 516"/>
                <a:gd name="T12" fmla="*/ 134 w 476"/>
                <a:gd name="T13" fmla="*/ 85 h 516"/>
                <a:gd name="T14" fmla="*/ 0 w 476"/>
                <a:gd name="T15" fmla="*/ 108 h 516"/>
                <a:gd name="T16" fmla="*/ 20 w 476"/>
                <a:gd name="T17" fmla="*/ 286 h 516"/>
                <a:gd name="T18" fmla="*/ 39 w 476"/>
                <a:gd name="T19" fmla="*/ 462 h 516"/>
                <a:gd name="T20" fmla="*/ 81 w 476"/>
                <a:gd name="T21" fmla="*/ 456 h 516"/>
                <a:gd name="T22" fmla="*/ 114 w 476"/>
                <a:gd name="T23" fmla="*/ 494 h 516"/>
                <a:gd name="T24" fmla="*/ 158 w 476"/>
                <a:gd name="T25" fmla="*/ 506 h 516"/>
                <a:gd name="T26" fmla="*/ 186 w 476"/>
                <a:gd name="T27" fmla="*/ 497 h 516"/>
                <a:gd name="T28" fmla="*/ 234 w 476"/>
                <a:gd name="T29" fmla="*/ 503 h 516"/>
                <a:gd name="T30" fmla="*/ 261 w 476"/>
                <a:gd name="T31" fmla="*/ 481 h 516"/>
                <a:gd name="T32" fmla="*/ 276 w 476"/>
                <a:gd name="T33" fmla="*/ 494 h 516"/>
                <a:gd name="T34" fmla="*/ 309 w 476"/>
                <a:gd name="T35" fmla="*/ 516 h 516"/>
                <a:gd name="T36" fmla="*/ 332 w 476"/>
                <a:gd name="T37" fmla="*/ 511 h 516"/>
                <a:gd name="T38" fmla="*/ 343 w 476"/>
                <a:gd name="T39" fmla="*/ 484 h 516"/>
                <a:gd name="T40" fmla="*/ 350 w 476"/>
                <a:gd name="T41" fmla="*/ 430 h 516"/>
                <a:gd name="T42" fmla="*/ 367 w 476"/>
                <a:gd name="T43" fmla="*/ 433 h 516"/>
                <a:gd name="T44" fmla="*/ 381 w 476"/>
                <a:gd name="T45" fmla="*/ 437 h 516"/>
                <a:gd name="T46" fmla="*/ 376 w 476"/>
                <a:gd name="T47" fmla="*/ 416 h 516"/>
                <a:gd name="T48" fmla="*/ 381 w 476"/>
                <a:gd name="T49" fmla="*/ 395 h 516"/>
                <a:gd name="T50" fmla="*/ 401 w 476"/>
                <a:gd name="T51" fmla="*/ 364 h 516"/>
                <a:gd name="T52" fmla="*/ 428 w 476"/>
                <a:gd name="T53" fmla="*/ 358 h 516"/>
                <a:gd name="T54" fmla="*/ 465 w 476"/>
                <a:gd name="T55" fmla="*/ 311 h 516"/>
                <a:gd name="T56" fmla="*/ 470 w 476"/>
                <a:gd name="T57" fmla="*/ 249 h 516"/>
                <a:gd name="T58" fmla="*/ 462 w 476"/>
                <a:gd name="T59" fmla="*/ 197 h 516"/>
                <a:gd name="T60" fmla="*/ 476 w 476"/>
                <a:gd name="T61" fmla="*/ 178 h 516"/>
                <a:gd name="T62" fmla="*/ 443 w 476"/>
                <a:gd name="T63"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6" h="516">
                  <a:moveTo>
                    <a:pt x="443" y="0"/>
                  </a:moveTo>
                  <a:lnTo>
                    <a:pt x="406" y="27"/>
                  </a:lnTo>
                  <a:lnTo>
                    <a:pt x="381" y="41"/>
                  </a:lnTo>
                  <a:lnTo>
                    <a:pt x="361" y="63"/>
                  </a:lnTo>
                  <a:lnTo>
                    <a:pt x="336" y="88"/>
                  </a:lnTo>
                  <a:lnTo>
                    <a:pt x="315" y="92"/>
                  </a:lnTo>
                  <a:lnTo>
                    <a:pt x="297" y="96"/>
                  </a:lnTo>
                  <a:lnTo>
                    <a:pt x="262" y="111"/>
                  </a:lnTo>
                  <a:lnTo>
                    <a:pt x="250" y="113"/>
                  </a:lnTo>
                  <a:lnTo>
                    <a:pt x="228" y="94"/>
                  </a:lnTo>
                  <a:lnTo>
                    <a:pt x="195" y="97"/>
                  </a:lnTo>
                  <a:lnTo>
                    <a:pt x="179" y="89"/>
                  </a:lnTo>
                  <a:lnTo>
                    <a:pt x="165" y="80"/>
                  </a:lnTo>
                  <a:lnTo>
                    <a:pt x="134" y="85"/>
                  </a:lnTo>
                  <a:lnTo>
                    <a:pt x="70" y="94"/>
                  </a:lnTo>
                  <a:lnTo>
                    <a:pt x="0" y="108"/>
                  </a:lnTo>
                  <a:lnTo>
                    <a:pt x="9" y="200"/>
                  </a:lnTo>
                  <a:lnTo>
                    <a:pt x="20" y="286"/>
                  </a:lnTo>
                  <a:lnTo>
                    <a:pt x="36" y="431"/>
                  </a:lnTo>
                  <a:lnTo>
                    <a:pt x="39" y="462"/>
                  </a:lnTo>
                  <a:lnTo>
                    <a:pt x="65" y="461"/>
                  </a:lnTo>
                  <a:lnTo>
                    <a:pt x="81" y="456"/>
                  </a:lnTo>
                  <a:lnTo>
                    <a:pt x="101" y="466"/>
                  </a:lnTo>
                  <a:lnTo>
                    <a:pt x="114" y="494"/>
                  </a:lnTo>
                  <a:lnTo>
                    <a:pt x="147" y="492"/>
                  </a:lnTo>
                  <a:lnTo>
                    <a:pt x="158" y="506"/>
                  </a:lnTo>
                  <a:lnTo>
                    <a:pt x="168" y="506"/>
                  </a:lnTo>
                  <a:lnTo>
                    <a:pt x="186" y="497"/>
                  </a:lnTo>
                  <a:lnTo>
                    <a:pt x="201" y="500"/>
                  </a:lnTo>
                  <a:lnTo>
                    <a:pt x="234" y="503"/>
                  </a:lnTo>
                  <a:lnTo>
                    <a:pt x="245" y="489"/>
                  </a:lnTo>
                  <a:lnTo>
                    <a:pt x="261" y="481"/>
                  </a:lnTo>
                  <a:lnTo>
                    <a:pt x="273" y="476"/>
                  </a:lnTo>
                  <a:lnTo>
                    <a:pt x="276" y="494"/>
                  </a:lnTo>
                  <a:lnTo>
                    <a:pt x="289" y="500"/>
                  </a:lnTo>
                  <a:lnTo>
                    <a:pt x="309" y="516"/>
                  </a:lnTo>
                  <a:lnTo>
                    <a:pt x="323" y="514"/>
                  </a:lnTo>
                  <a:lnTo>
                    <a:pt x="332" y="511"/>
                  </a:lnTo>
                  <a:lnTo>
                    <a:pt x="332" y="494"/>
                  </a:lnTo>
                  <a:lnTo>
                    <a:pt x="343" y="484"/>
                  </a:lnTo>
                  <a:lnTo>
                    <a:pt x="343" y="455"/>
                  </a:lnTo>
                  <a:lnTo>
                    <a:pt x="350" y="430"/>
                  </a:lnTo>
                  <a:lnTo>
                    <a:pt x="357" y="425"/>
                  </a:lnTo>
                  <a:lnTo>
                    <a:pt x="367" y="433"/>
                  </a:lnTo>
                  <a:lnTo>
                    <a:pt x="370" y="444"/>
                  </a:lnTo>
                  <a:lnTo>
                    <a:pt x="381" y="437"/>
                  </a:lnTo>
                  <a:lnTo>
                    <a:pt x="382" y="428"/>
                  </a:lnTo>
                  <a:lnTo>
                    <a:pt x="376" y="416"/>
                  </a:lnTo>
                  <a:lnTo>
                    <a:pt x="376" y="402"/>
                  </a:lnTo>
                  <a:lnTo>
                    <a:pt x="381" y="395"/>
                  </a:lnTo>
                  <a:lnTo>
                    <a:pt x="395" y="373"/>
                  </a:lnTo>
                  <a:lnTo>
                    <a:pt x="401" y="364"/>
                  </a:lnTo>
                  <a:lnTo>
                    <a:pt x="414" y="367"/>
                  </a:lnTo>
                  <a:lnTo>
                    <a:pt x="428" y="358"/>
                  </a:lnTo>
                  <a:lnTo>
                    <a:pt x="448" y="336"/>
                  </a:lnTo>
                  <a:lnTo>
                    <a:pt x="465" y="311"/>
                  </a:lnTo>
                  <a:lnTo>
                    <a:pt x="467" y="280"/>
                  </a:lnTo>
                  <a:lnTo>
                    <a:pt x="470" y="249"/>
                  </a:lnTo>
                  <a:lnTo>
                    <a:pt x="468" y="214"/>
                  </a:lnTo>
                  <a:lnTo>
                    <a:pt x="462" y="197"/>
                  </a:lnTo>
                  <a:lnTo>
                    <a:pt x="465" y="189"/>
                  </a:lnTo>
                  <a:lnTo>
                    <a:pt x="476" y="178"/>
                  </a:lnTo>
                  <a:lnTo>
                    <a:pt x="462" y="122"/>
                  </a:lnTo>
                  <a:lnTo>
                    <a:pt x="443" y="0"/>
                  </a:lnTo>
                  <a:close/>
                </a:path>
              </a:pathLst>
            </a:custGeom>
            <a:solidFill>
              <a:schemeClr val="bg1">
                <a:lumMod val="85000"/>
              </a:schemeClr>
            </a:solidFill>
            <a:ln w="28575">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22" name="INDIANA">
              <a:extLst>
                <a:ext uri="{FF2B5EF4-FFF2-40B4-BE49-F238E27FC236}">
                  <a16:creationId xmlns:a16="http://schemas.microsoft.com/office/drawing/2014/main" id="{A36584B8-7965-41AE-9F12-2B22300D2C4F}"/>
                </a:ext>
                <a:ext uri="{C183D7F6-B498-43B3-948B-1728B52AA6E4}">
                  <adec:decorative xmlns:adec="http://schemas.microsoft.com/office/drawing/2017/decorative" val="1"/>
                </a:ext>
              </a:extLst>
            </p:cNvPr>
            <p:cNvSpPr>
              <a:spLocks/>
            </p:cNvSpPr>
            <p:nvPr/>
          </p:nvSpPr>
          <p:spPr bwMode="auto">
            <a:xfrm>
              <a:off x="8799788" y="3312024"/>
              <a:ext cx="433569" cy="756411"/>
            </a:xfrm>
            <a:custGeom>
              <a:avLst/>
              <a:gdLst>
                <a:gd name="T0" fmla="*/ 0 w 325"/>
                <a:gd name="T1" fmla="*/ 567 h 567"/>
                <a:gd name="T2" fmla="*/ 2 w 325"/>
                <a:gd name="T3" fmla="*/ 548 h 567"/>
                <a:gd name="T4" fmla="*/ 3 w 325"/>
                <a:gd name="T5" fmla="*/ 520 h 567"/>
                <a:gd name="T6" fmla="*/ 19 w 325"/>
                <a:gd name="T7" fmla="*/ 503 h 567"/>
                <a:gd name="T8" fmla="*/ 30 w 325"/>
                <a:gd name="T9" fmla="*/ 478 h 567"/>
                <a:gd name="T10" fmla="*/ 46 w 325"/>
                <a:gd name="T11" fmla="*/ 451 h 567"/>
                <a:gd name="T12" fmla="*/ 43 w 325"/>
                <a:gd name="T13" fmla="*/ 416 h 567"/>
                <a:gd name="T14" fmla="*/ 32 w 325"/>
                <a:gd name="T15" fmla="*/ 398 h 567"/>
                <a:gd name="T16" fmla="*/ 30 w 325"/>
                <a:gd name="T17" fmla="*/ 378 h 567"/>
                <a:gd name="T18" fmla="*/ 35 w 325"/>
                <a:gd name="T19" fmla="*/ 344 h 567"/>
                <a:gd name="T20" fmla="*/ 32 w 325"/>
                <a:gd name="T21" fmla="*/ 300 h 567"/>
                <a:gd name="T22" fmla="*/ 24 w 325"/>
                <a:gd name="T23" fmla="*/ 200 h 567"/>
                <a:gd name="T24" fmla="*/ 16 w 325"/>
                <a:gd name="T25" fmla="*/ 105 h 567"/>
                <a:gd name="T26" fmla="*/ 10 w 325"/>
                <a:gd name="T27" fmla="*/ 32 h 567"/>
                <a:gd name="T28" fmla="*/ 28 w 325"/>
                <a:gd name="T29" fmla="*/ 38 h 567"/>
                <a:gd name="T30" fmla="*/ 38 w 325"/>
                <a:gd name="T31" fmla="*/ 42 h 567"/>
                <a:gd name="T32" fmla="*/ 44 w 325"/>
                <a:gd name="T33" fmla="*/ 41 h 567"/>
                <a:gd name="T34" fmla="*/ 58 w 325"/>
                <a:gd name="T35" fmla="*/ 28 h 567"/>
                <a:gd name="T36" fmla="*/ 75 w 325"/>
                <a:gd name="T37" fmla="*/ 19 h 567"/>
                <a:gd name="T38" fmla="*/ 107 w 325"/>
                <a:gd name="T39" fmla="*/ 17 h 567"/>
                <a:gd name="T40" fmla="*/ 244 w 325"/>
                <a:gd name="T41" fmla="*/ 3 h 567"/>
                <a:gd name="T42" fmla="*/ 280 w 325"/>
                <a:gd name="T43" fmla="*/ 0 h 567"/>
                <a:gd name="T44" fmla="*/ 289 w 325"/>
                <a:gd name="T45" fmla="*/ 100 h 567"/>
                <a:gd name="T46" fmla="*/ 316 w 325"/>
                <a:gd name="T47" fmla="*/ 330 h 567"/>
                <a:gd name="T48" fmla="*/ 319 w 325"/>
                <a:gd name="T49" fmla="*/ 366 h 567"/>
                <a:gd name="T50" fmla="*/ 317 w 325"/>
                <a:gd name="T51" fmla="*/ 380 h 567"/>
                <a:gd name="T52" fmla="*/ 325 w 325"/>
                <a:gd name="T53" fmla="*/ 392 h 567"/>
                <a:gd name="T54" fmla="*/ 325 w 325"/>
                <a:gd name="T55" fmla="*/ 400 h 567"/>
                <a:gd name="T56" fmla="*/ 310 w 325"/>
                <a:gd name="T57" fmla="*/ 411 h 567"/>
                <a:gd name="T58" fmla="*/ 288 w 325"/>
                <a:gd name="T59" fmla="*/ 420 h 567"/>
                <a:gd name="T60" fmla="*/ 267 w 325"/>
                <a:gd name="T61" fmla="*/ 423 h 567"/>
                <a:gd name="T62" fmla="*/ 263 w 325"/>
                <a:gd name="T63" fmla="*/ 453 h 567"/>
                <a:gd name="T64" fmla="*/ 235 w 325"/>
                <a:gd name="T65" fmla="*/ 475 h 567"/>
                <a:gd name="T66" fmla="*/ 217 w 325"/>
                <a:gd name="T67" fmla="*/ 500 h 567"/>
                <a:gd name="T68" fmla="*/ 219 w 325"/>
                <a:gd name="T69" fmla="*/ 514 h 567"/>
                <a:gd name="T70" fmla="*/ 216 w 325"/>
                <a:gd name="T71" fmla="*/ 523 h 567"/>
                <a:gd name="T72" fmla="*/ 196 w 325"/>
                <a:gd name="T73" fmla="*/ 523 h 567"/>
                <a:gd name="T74" fmla="*/ 185 w 325"/>
                <a:gd name="T75" fmla="*/ 514 h 567"/>
                <a:gd name="T76" fmla="*/ 169 w 325"/>
                <a:gd name="T77" fmla="*/ 522 h 567"/>
                <a:gd name="T78" fmla="*/ 153 w 325"/>
                <a:gd name="T79" fmla="*/ 531 h 567"/>
                <a:gd name="T80" fmla="*/ 153 w 325"/>
                <a:gd name="T81" fmla="*/ 550 h 567"/>
                <a:gd name="T82" fmla="*/ 146 w 325"/>
                <a:gd name="T83" fmla="*/ 551 h 567"/>
                <a:gd name="T84" fmla="*/ 144 w 325"/>
                <a:gd name="T85" fmla="*/ 545 h 567"/>
                <a:gd name="T86" fmla="*/ 130 w 325"/>
                <a:gd name="T87" fmla="*/ 536 h 567"/>
                <a:gd name="T88" fmla="*/ 110 w 325"/>
                <a:gd name="T89" fmla="*/ 544 h 567"/>
                <a:gd name="T90" fmla="*/ 100 w 325"/>
                <a:gd name="T91" fmla="*/ 562 h 567"/>
                <a:gd name="T92" fmla="*/ 91 w 325"/>
                <a:gd name="T93" fmla="*/ 558 h 567"/>
                <a:gd name="T94" fmla="*/ 82 w 325"/>
                <a:gd name="T95" fmla="*/ 548 h 567"/>
                <a:gd name="T96" fmla="*/ 53 w 325"/>
                <a:gd name="T97" fmla="*/ 551 h 567"/>
                <a:gd name="T98" fmla="*/ 19 w 325"/>
                <a:gd name="T99" fmla="*/ 558 h 567"/>
                <a:gd name="T100" fmla="*/ 0 w 325"/>
                <a:gd name="T101" fmla="*/ 567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5" h="567">
                  <a:moveTo>
                    <a:pt x="0" y="567"/>
                  </a:moveTo>
                  <a:lnTo>
                    <a:pt x="2" y="548"/>
                  </a:lnTo>
                  <a:lnTo>
                    <a:pt x="3" y="520"/>
                  </a:lnTo>
                  <a:lnTo>
                    <a:pt x="19" y="503"/>
                  </a:lnTo>
                  <a:lnTo>
                    <a:pt x="30" y="478"/>
                  </a:lnTo>
                  <a:lnTo>
                    <a:pt x="46" y="451"/>
                  </a:lnTo>
                  <a:lnTo>
                    <a:pt x="43" y="416"/>
                  </a:lnTo>
                  <a:lnTo>
                    <a:pt x="32" y="398"/>
                  </a:lnTo>
                  <a:lnTo>
                    <a:pt x="30" y="378"/>
                  </a:lnTo>
                  <a:lnTo>
                    <a:pt x="35" y="344"/>
                  </a:lnTo>
                  <a:lnTo>
                    <a:pt x="32" y="300"/>
                  </a:lnTo>
                  <a:lnTo>
                    <a:pt x="24" y="200"/>
                  </a:lnTo>
                  <a:lnTo>
                    <a:pt x="16" y="105"/>
                  </a:lnTo>
                  <a:lnTo>
                    <a:pt x="10" y="32"/>
                  </a:lnTo>
                  <a:lnTo>
                    <a:pt x="28" y="38"/>
                  </a:lnTo>
                  <a:lnTo>
                    <a:pt x="38" y="42"/>
                  </a:lnTo>
                  <a:lnTo>
                    <a:pt x="44" y="41"/>
                  </a:lnTo>
                  <a:lnTo>
                    <a:pt x="58" y="28"/>
                  </a:lnTo>
                  <a:lnTo>
                    <a:pt x="75" y="19"/>
                  </a:lnTo>
                  <a:lnTo>
                    <a:pt x="107" y="17"/>
                  </a:lnTo>
                  <a:lnTo>
                    <a:pt x="244" y="3"/>
                  </a:lnTo>
                  <a:lnTo>
                    <a:pt x="280" y="0"/>
                  </a:lnTo>
                  <a:lnTo>
                    <a:pt x="289" y="100"/>
                  </a:lnTo>
                  <a:lnTo>
                    <a:pt x="316" y="330"/>
                  </a:lnTo>
                  <a:lnTo>
                    <a:pt x="319" y="366"/>
                  </a:lnTo>
                  <a:lnTo>
                    <a:pt x="317" y="380"/>
                  </a:lnTo>
                  <a:lnTo>
                    <a:pt x="325" y="392"/>
                  </a:lnTo>
                  <a:lnTo>
                    <a:pt x="325" y="400"/>
                  </a:lnTo>
                  <a:lnTo>
                    <a:pt x="310" y="411"/>
                  </a:lnTo>
                  <a:lnTo>
                    <a:pt x="288" y="420"/>
                  </a:lnTo>
                  <a:lnTo>
                    <a:pt x="267" y="423"/>
                  </a:lnTo>
                  <a:lnTo>
                    <a:pt x="263" y="453"/>
                  </a:lnTo>
                  <a:lnTo>
                    <a:pt x="235" y="475"/>
                  </a:lnTo>
                  <a:lnTo>
                    <a:pt x="217" y="500"/>
                  </a:lnTo>
                  <a:lnTo>
                    <a:pt x="219" y="514"/>
                  </a:lnTo>
                  <a:lnTo>
                    <a:pt x="216" y="523"/>
                  </a:lnTo>
                  <a:lnTo>
                    <a:pt x="196" y="523"/>
                  </a:lnTo>
                  <a:lnTo>
                    <a:pt x="185" y="514"/>
                  </a:lnTo>
                  <a:lnTo>
                    <a:pt x="169" y="522"/>
                  </a:lnTo>
                  <a:lnTo>
                    <a:pt x="153" y="531"/>
                  </a:lnTo>
                  <a:lnTo>
                    <a:pt x="153" y="550"/>
                  </a:lnTo>
                  <a:lnTo>
                    <a:pt x="146" y="551"/>
                  </a:lnTo>
                  <a:lnTo>
                    <a:pt x="144" y="545"/>
                  </a:lnTo>
                  <a:lnTo>
                    <a:pt x="130" y="536"/>
                  </a:lnTo>
                  <a:lnTo>
                    <a:pt x="110" y="544"/>
                  </a:lnTo>
                  <a:lnTo>
                    <a:pt x="100" y="562"/>
                  </a:lnTo>
                  <a:lnTo>
                    <a:pt x="91" y="558"/>
                  </a:lnTo>
                  <a:lnTo>
                    <a:pt x="82" y="548"/>
                  </a:lnTo>
                  <a:lnTo>
                    <a:pt x="53" y="551"/>
                  </a:lnTo>
                  <a:lnTo>
                    <a:pt x="19" y="558"/>
                  </a:lnTo>
                  <a:lnTo>
                    <a:pt x="0" y="567"/>
                  </a:lnTo>
                  <a:close/>
                </a:path>
              </a:pathLst>
            </a:custGeom>
            <a:solidFill>
              <a:schemeClr val="bg1">
                <a:lumMod val="85000"/>
              </a:schemeClr>
            </a:solidFill>
            <a:ln w="28575">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23" name="WISCONSIN">
              <a:extLst>
                <a:ext uri="{FF2B5EF4-FFF2-40B4-BE49-F238E27FC236}">
                  <a16:creationId xmlns:a16="http://schemas.microsoft.com/office/drawing/2014/main" id="{2D29FA53-9000-4E8C-A480-23190B2C3AEA}"/>
                </a:ext>
                <a:ext uri="{C183D7F6-B498-43B3-948B-1728B52AA6E4}">
                  <adec:decorative xmlns:adec="http://schemas.microsoft.com/office/drawing/2017/decorative" val="1"/>
                </a:ext>
              </a:extLst>
            </p:cNvPr>
            <p:cNvSpPr>
              <a:spLocks/>
            </p:cNvSpPr>
            <p:nvPr/>
          </p:nvSpPr>
          <p:spPr bwMode="auto">
            <a:xfrm>
              <a:off x="8064722" y="2434214"/>
              <a:ext cx="753743" cy="801769"/>
            </a:xfrm>
            <a:custGeom>
              <a:avLst/>
              <a:gdLst>
                <a:gd name="T0" fmla="*/ 523 w 565"/>
                <a:gd name="T1" fmla="*/ 565 h 601"/>
                <a:gd name="T2" fmla="*/ 512 w 565"/>
                <a:gd name="T3" fmla="*/ 498 h 601"/>
                <a:gd name="T4" fmla="*/ 511 w 565"/>
                <a:gd name="T5" fmla="*/ 463 h 601"/>
                <a:gd name="T6" fmla="*/ 525 w 565"/>
                <a:gd name="T7" fmla="*/ 429 h 601"/>
                <a:gd name="T8" fmla="*/ 517 w 565"/>
                <a:gd name="T9" fmla="*/ 385 h 601"/>
                <a:gd name="T10" fmla="*/ 533 w 565"/>
                <a:gd name="T11" fmla="*/ 360 h 601"/>
                <a:gd name="T12" fmla="*/ 528 w 565"/>
                <a:gd name="T13" fmla="*/ 334 h 601"/>
                <a:gd name="T14" fmla="*/ 529 w 565"/>
                <a:gd name="T15" fmla="*/ 291 h 601"/>
                <a:gd name="T16" fmla="*/ 564 w 565"/>
                <a:gd name="T17" fmla="*/ 215 h 601"/>
                <a:gd name="T18" fmla="*/ 564 w 565"/>
                <a:gd name="T19" fmla="*/ 195 h 601"/>
                <a:gd name="T20" fmla="*/ 533 w 565"/>
                <a:gd name="T21" fmla="*/ 237 h 601"/>
                <a:gd name="T22" fmla="*/ 503 w 565"/>
                <a:gd name="T23" fmla="*/ 273 h 601"/>
                <a:gd name="T24" fmla="*/ 486 w 565"/>
                <a:gd name="T25" fmla="*/ 291 h 601"/>
                <a:gd name="T26" fmla="*/ 470 w 565"/>
                <a:gd name="T27" fmla="*/ 302 h 601"/>
                <a:gd name="T28" fmla="*/ 476 w 565"/>
                <a:gd name="T29" fmla="*/ 276 h 601"/>
                <a:gd name="T30" fmla="*/ 501 w 565"/>
                <a:gd name="T31" fmla="*/ 237 h 601"/>
                <a:gd name="T32" fmla="*/ 490 w 565"/>
                <a:gd name="T33" fmla="*/ 210 h 601"/>
                <a:gd name="T34" fmla="*/ 456 w 565"/>
                <a:gd name="T35" fmla="*/ 137 h 601"/>
                <a:gd name="T36" fmla="*/ 369 w 565"/>
                <a:gd name="T37" fmla="*/ 106 h 601"/>
                <a:gd name="T38" fmla="*/ 300 w 565"/>
                <a:gd name="T39" fmla="*/ 85 h 601"/>
                <a:gd name="T40" fmla="*/ 227 w 565"/>
                <a:gd name="T41" fmla="*/ 46 h 601"/>
                <a:gd name="T42" fmla="*/ 214 w 565"/>
                <a:gd name="T43" fmla="*/ 49 h 601"/>
                <a:gd name="T44" fmla="*/ 202 w 565"/>
                <a:gd name="T45" fmla="*/ 43 h 601"/>
                <a:gd name="T46" fmla="*/ 184 w 565"/>
                <a:gd name="T47" fmla="*/ 51 h 601"/>
                <a:gd name="T48" fmla="*/ 181 w 565"/>
                <a:gd name="T49" fmla="*/ 34 h 601"/>
                <a:gd name="T50" fmla="*/ 202 w 565"/>
                <a:gd name="T51" fmla="*/ 9 h 601"/>
                <a:gd name="T52" fmla="*/ 175 w 565"/>
                <a:gd name="T53" fmla="*/ 4 h 601"/>
                <a:gd name="T54" fmla="*/ 111 w 565"/>
                <a:gd name="T55" fmla="*/ 37 h 601"/>
                <a:gd name="T56" fmla="*/ 75 w 565"/>
                <a:gd name="T57" fmla="*/ 37 h 601"/>
                <a:gd name="T58" fmla="*/ 55 w 565"/>
                <a:gd name="T59" fmla="*/ 49 h 601"/>
                <a:gd name="T60" fmla="*/ 53 w 565"/>
                <a:gd name="T61" fmla="*/ 120 h 601"/>
                <a:gd name="T62" fmla="*/ 14 w 565"/>
                <a:gd name="T63" fmla="*/ 154 h 601"/>
                <a:gd name="T64" fmla="*/ 2 w 565"/>
                <a:gd name="T65" fmla="*/ 193 h 601"/>
                <a:gd name="T66" fmla="*/ 22 w 565"/>
                <a:gd name="T67" fmla="*/ 226 h 601"/>
                <a:gd name="T68" fmla="*/ 11 w 565"/>
                <a:gd name="T69" fmla="*/ 270 h 601"/>
                <a:gd name="T70" fmla="*/ 33 w 565"/>
                <a:gd name="T71" fmla="*/ 329 h 601"/>
                <a:gd name="T72" fmla="*/ 66 w 565"/>
                <a:gd name="T73" fmla="*/ 349 h 601"/>
                <a:gd name="T74" fmla="*/ 111 w 565"/>
                <a:gd name="T75" fmla="*/ 388 h 601"/>
                <a:gd name="T76" fmla="*/ 169 w 565"/>
                <a:gd name="T77" fmla="*/ 430 h 601"/>
                <a:gd name="T78" fmla="*/ 178 w 565"/>
                <a:gd name="T79" fmla="*/ 498 h 601"/>
                <a:gd name="T80" fmla="*/ 194 w 565"/>
                <a:gd name="T81" fmla="*/ 516 h 601"/>
                <a:gd name="T82" fmla="*/ 183 w 565"/>
                <a:gd name="T83" fmla="*/ 558 h 601"/>
                <a:gd name="T84" fmla="*/ 214 w 565"/>
                <a:gd name="T85" fmla="*/ 590 h 601"/>
                <a:gd name="T86" fmla="*/ 241 w 565"/>
                <a:gd name="T87" fmla="*/ 60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601">
                  <a:moveTo>
                    <a:pt x="523" y="583"/>
                  </a:moveTo>
                  <a:lnTo>
                    <a:pt x="523" y="565"/>
                  </a:lnTo>
                  <a:lnTo>
                    <a:pt x="515" y="537"/>
                  </a:lnTo>
                  <a:lnTo>
                    <a:pt x="512" y="498"/>
                  </a:lnTo>
                  <a:lnTo>
                    <a:pt x="505" y="482"/>
                  </a:lnTo>
                  <a:lnTo>
                    <a:pt x="511" y="463"/>
                  </a:lnTo>
                  <a:lnTo>
                    <a:pt x="515" y="446"/>
                  </a:lnTo>
                  <a:lnTo>
                    <a:pt x="525" y="429"/>
                  </a:lnTo>
                  <a:lnTo>
                    <a:pt x="522" y="409"/>
                  </a:lnTo>
                  <a:lnTo>
                    <a:pt x="517" y="385"/>
                  </a:lnTo>
                  <a:lnTo>
                    <a:pt x="520" y="374"/>
                  </a:lnTo>
                  <a:lnTo>
                    <a:pt x="533" y="360"/>
                  </a:lnTo>
                  <a:lnTo>
                    <a:pt x="533" y="343"/>
                  </a:lnTo>
                  <a:lnTo>
                    <a:pt x="528" y="334"/>
                  </a:lnTo>
                  <a:lnTo>
                    <a:pt x="533" y="318"/>
                  </a:lnTo>
                  <a:lnTo>
                    <a:pt x="529" y="291"/>
                  </a:lnTo>
                  <a:lnTo>
                    <a:pt x="547" y="257"/>
                  </a:lnTo>
                  <a:lnTo>
                    <a:pt x="564" y="215"/>
                  </a:lnTo>
                  <a:lnTo>
                    <a:pt x="565" y="201"/>
                  </a:lnTo>
                  <a:lnTo>
                    <a:pt x="564" y="195"/>
                  </a:lnTo>
                  <a:lnTo>
                    <a:pt x="559" y="198"/>
                  </a:lnTo>
                  <a:lnTo>
                    <a:pt x="533" y="237"/>
                  </a:lnTo>
                  <a:lnTo>
                    <a:pt x="515" y="262"/>
                  </a:lnTo>
                  <a:lnTo>
                    <a:pt x="503" y="273"/>
                  </a:lnTo>
                  <a:lnTo>
                    <a:pt x="498" y="287"/>
                  </a:lnTo>
                  <a:lnTo>
                    <a:pt x="486" y="291"/>
                  </a:lnTo>
                  <a:lnTo>
                    <a:pt x="478" y="304"/>
                  </a:lnTo>
                  <a:lnTo>
                    <a:pt x="470" y="302"/>
                  </a:lnTo>
                  <a:lnTo>
                    <a:pt x="469" y="291"/>
                  </a:lnTo>
                  <a:lnTo>
                    <a:pt x="476" y="276"/>
                  </a:lnTo>
                  <a:lnTo>
                    <a:pt x="490" y="246"/>
                  </a:lnTo>
                  <a:lnTo>
                    <a:pt x="501" y="237"/>
                  </a:lnTo>
                  <a:lnTo>
                    <a:pt x="508" y="221"/>
                  </a:lnTo>
                  <a:lnTo>
                    <a:pt x="490" y="210"/>
                  </a:lnTo>
                  <a:lnTo>
                    <a:pt x="478" y="145"/>
                  </a:lnTo>
                  <a:lnTo>
                    <a:pt x="456" y="137"/>
                  </a:lnTo>
                  <a:lnTo>
                    <a:pt x="444" y="123"/>
                  </a:lnTo>
                  <a:lnTo>
                    <a:pt x="369" y="106"/>
                  </a:lnTo>
                  <a:lnTo>
                    <a:pt x="350" y="99"/>
                  </a:lnTo>
                  <a:lnTo>
                    <a:pt x="300" y="85"/>
                  </a:lnTo>
                  <a:lnTo>
                    <a:pt x="250" y="78"/>
                  </a:lnTo>
                  <a:lnTo>
                    <a:pt x="227" y="46"/>
                  </a:lnTo>
                  <a:lnTo>
                    <a:pt x="222" y="49"/>
                  </a:lnTo>
                  <a:lnTo>
                    <a:pt x="214" y="49"/>
                  </a:lnTo>
                  <a:lnTo>
                    <a:pt x="211" y="42"/>
                  </a:lnTo>
                  <a:lnTo>
                    <a:pt x="202" y="43"/>
                  </a:lnTo>
                  <a:lnTo>
                    <a:pt x="195" y="45"/>
                  </a:lnTo>
                  <a:lnTo>
                    <a:pt x="184" y="51"/>
                  </a:lnTo>
                  <a:lnTo>
                    <a:pt x="178" y="46"/>
                  </a:lnTo>
                  <a:lnTo>
                    <a:pt x="181" y="34"/>
                  </a:lnTo>
                  <a:lnTo>
                    <a:pt x="194" y="15"/>
                  </a:lnTo>
                  <a:lnTo>
                    <a:pt x="202" y="9"/>
                  </a:lnTo>
                  <a:lnTo>
                    <a:pt x="189" y="0"/>
                  </a:lnTo>
                  <a:lnTo>
                    <a:pt x="175" y="4"/>
                  </a:lnTo>
                  <a:lnTo>
                    <a:pt x="158" y="17"/>
                  </a:lnTo>
                  <a:lnTo>
                    <a:pt x="111" y="37"/>
                  </a:lnTo>
                  <a:lnTo>
                    <a:pt x="92" y="40"/>
                  </a:lnTo>
                  <a:lnTo>
                    <a:pt x="75" y="37"/>
                  </a:lnTo>
                  <a:lnTo>
                    <a:pt x="69" y="32"/>
                  </a:lnTo>
                  <a:lnTo>
                    <a:pt x="55" y="49"/>
                  </a:lnTo>
                  <a:lnTo>
                    <a:pt x="53" y="67"/>
                  </a:lnTo>
                  <a:lnTo>
                    <a:pt x="53" y="120"/>
                  </a:lnTo>
                  <a:lnTo>
                    <a:pt x="47" y="129"/>
                  </a:lnTo>
                  <a:lnTo>
                    <a:pt x="14" y="154"/>
                  </a:lnTo>
                  <a:lnTo>
                    <a:pt x="0" y="192"/>
                  </a:lnTo>
                  <a:lnTo>
                    <a:pt x="2" y="193"/>
                  </a:lnTo>
                  <a:lnTo>
                    <a:pt x="19" y="206"/>
                  </a:lnTo>
                  <a:lnTo>
                    <a:pt x="22" y="226"/>
                  </a:lnTo>
                  <a:lnTo>
                    <a:pt x="11" y="245"/>
                  </a:lnTo>
                  <a:lnTo>
                    <a:pt x="11" y="270"/>
                  </a:lnTo>
                  <a:lnTo>
                    <a:pt x="14" y="310"/>
                  </a:lnTo>
                  <a:lnTo>
                    <a:pt x="33" y="329"/>
                  </a:lnTo>
                  <a:lnTo>
                    <a:pt x="53" y="329"/>
                  </a:lnTo>
                  <a:lnTo>
                    <a:pt x="66" y="349"/>
                  </a:lnTo>
                  <a:lnTo>
                    <a:pt x="86" y="352"/>
                  </a:lnTo>
                  <a:lnTo>
                    <a:pt x="111" y="388"/>
                  </a:lnTo>
                  <a:lnTo>
                    <a:pt x="155" y="413"/>
                  </a:lnTo>
                  <a:lnTo>
                    <a:pt x="169" y="430"/>
                  </a:lnTo>
                  <a:lnTo>
                    <a:pt x="173" y="477"/>
                  </a:lnTo>
                  <a:lnTo>
                    <a:pt x="178" y="498"/>
                  </a:lnTo>
                  <a:lnTo>
                    <a:pt x="192" y="508"/>
                  </a:lnTo>
                  <a:lnTo>
                    <a:pt x="194" y="516"/>
                  </a:lnTo>
                  <a:lnTo>
                    <a:pt x="181" y="538"/>
                  </a:lnTo>
                  <a:lnTo>
                    <a:pt x="183" y="558"/>
                  </a:lnTo>
                  <a:lnTo>
                    <a:pt x="198" y="582"/>
                  </a:lnTo>
                  <a:lnTo>
                    <a:pt x="214" y="590"/>
                  </a:lnTo>
                  <a:lnTo>
                    <a:pt x="233" y="593"/>
                  </a:lnTo>
                  <a:lnTo>
                    <a:pt x="241" y="601"/>
                  </a:lnTo>
                  <a:lnTo>
                    <a:pt x="523" y="583"/>
                  </a:lnTo>
                  <a:close/>
                </a:path>
              </a:pathLst>
            </a:custGeom>
            <a:solidFill>
              <a:schemeClr val="bg1">
                <a:lumMod val="85000"/>
              </a:schemeClr>
            </a:solidFill>
            <a:ln w="28575">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24" name="MINNESOTA">
              <a:extLst>
                <a:ext uri="{FF2B5EF4-FFF2-40B4-BE49-F238E27FC236}">
                  <a16:creationId xmlns:a16="http://schemas.microsoft.com/office/drawing/2014/main" id="{21F0C398-4217-4716-96A2-E9B86BA65DCB}"/>
                </a:ext>
                <a:ext uri="{C183D7F6-B498-43B3-948B-1728B52AA6E4}">
                  <adec:decorative xmlns:adec="http://schemas.microsoft.com/office/drawing/2017/decorative" val="1"/>
                </a:ext>
              </a:extLst>
            </p:cNvPr>
            <p:cNvSpPr>
              <a:spLocks/>
            </p:cNvSpPr>
            <p:nvPr/>
          </p:nvSpPr>
          <p:spPr bwMode="auto">
            <a:xfrm>
              <a:off x="7521761" y="2012652"/>
              <a:ext cx="955186" cy="1060576"/>
            </a:xfrm>
            <a:custGeom>
              <a:avLst/>
              <a:gdLst>
                <a:gd name="T0" fmla="*/ 54 w 716"/>
                <a:gd name="T1" fmla="*/ 419 h 795"/>
                <a:gd name="T2" fmla="*/ 31 w 716"/>
                <a:gd name="T3" fmla="*/ 289 h 795"/>
                <a:gd name="T4" fmla="*/ 17 w 716"/>
                <a:gd name="T5" fmla="*/ 206 h 795"/>
                <a:gd name="T6" fmla="*/ 7 w 716"/>
                <a:gd name="T7" fmla="*/ 111 h 795"/>
                <a:gd name="T8" fmla="*/ 0 w 716"/>
                <a:gd name="T9" fmla="*/ 53 h 795"/>
                <a:gd name="T10" fmla="*/ 190 w 716"/>
                <a:gd name="T11" fmla="*/ 2 h 795"/>
                <a:gd name="T12" fmla="*/ 209 w 716"/>
                <a:gd name="T13" fmla="*/ 3 h 795"/>
                <a:gd name="T14" fmla="*/ 226 w 716"/>
                <a:gd name="T15" fmla="*/ 42 h 795"/>
                <a:gd name="T16" fmla="*/ 245 w 716"/>
                <a:gd name="T17" fmla="*/ 91 h 795"/>
                <a:gd name="T18" fmla="*/ 278 w 716"/>
                <a:gd name="T19" fmla="*/ 100 h 795"/>
                <a:gd name="T20" fmla="*/ 317 w 716"/>
                <a:gd name="T21" fmla="*/ 116 h 795"/>
                <a:gd name="T22" fmla="*/ 349 w 716"/>
                <a:gd name="T23" fmla="*/ 108 h 795"/>
                <a:gd name="T24" fmla="*/ 370 w 716"/>
                <a:gd name="T25" fmla="*/ 97 h 795"/>
                <a:gd name="T26" fmla="*/ 396 w 716"/>
                <a:gd name="T27" fmla="*/ 102 h 795"/>
                <a:gd name="T28" fmla="*/ 454 w 716"/>
                <a:gd name="T29" fmla="*/ 133 h 795"/>
                <a:gd name="T30" fmla="*/ 473 w 716"/>
                <a:gd name="T31" fmla="*/ 131 h 795"/>
                <a:gd name="T32" fmla="*/ 484 w 716"/>
                <a:gd name="T33" fmla="*/ 145 h 795"/>
                <a:gd name="T34" fmla="*/ 504 w 716"/>
                <a:gd name="T35" fmla="*/ 150 h 795"/>
                <a:gd name="T36" fmla="*/ 512 w 716"/>
                <a:gd name="T37" fmla="*/ 164 h 795"/>
                <a:gd name="T38" fmla="*/ 546 w 716"/>
                <a:gd name="T39" fmla="*/ 170 h 795"/>
                <a:gd name="T40" fmla="*/ 577 w 716"/>
                <a:gd name="T41" fmla="*/ 145 h 795"/>
                <a:gd name="T42" fmla="*/ 598 w 716"/>
                <a:gd name="T43" fmla="*/ 153 h 795"/>
                <a:gd name="T44" fmla="*/ 607 w 716"/>
                <a:gd name="T45" fmla="*/ 163 h 795"/>
                <a:gd name="T46" fmla="*/ 669 w 716"/>
                <a:gd name="T47" fmla="*/ 155 h 795"/>
                <a:gd name="T48" fmla="*/ 684 w 716"/>
                <a:gd name="T49" fmla="*/ 173 h 795"/>
                <a:gd name="T50" fmla="*/ 716 w 716"/>
                <a:gd name="T51" fmla="*/ 164 h 795"/>
                <a:gd name="T52" fmla="*/ 688 w 716"/>
                <a:gd name="T53" fmla="*/ 191 h 795"/>
                <a:gd name="T54" fmla="*/ 601 w 716"/>
                <a:gd name="T55" fmla="*/ 228 h 795"/>
                <a:gd name="T56" fmla="*/ 566 w 716"/>
                <a:gd name="T57" fmla="*/ 267 h 795"/>
                <a:gd name="T58" fmla="*/ 541 w 716"/>
                <a:gd name="T59" fmla="*/ 297 h 795"/>
                <a:gd name="T60" fmla="*/ 504 w 716"/>
                <a:gd name="T61" fmla="*/ 328 h 795"/>
                <a:gd name="T62" fmla="*/ 462 w 716"/>
                <a:gd name="T63" fmla="*/ 365 h 795"/>
                <a:gd name="T64" fmla="*/ 462 w 716"/>
                <a:gd name="T65" fmla="*/ 436 h 795"/>
                <a:gd name="T66" fmla="*/ 421 w 716"/>
                <a:gd name="T67" fmla="*/ 470 h 795"/>
                <a:gd name="T68" fmla="*/ 424 w 716"/>
                <a:gd name="T69" fmla="*/ 522 h 795"/>
                <a:gd name="T70" fmla="*/ 418 w 716"/>
                <a:gd name="T71" fmla="*/ 562 h 795"/>
                <a:gd name="T72" fmla="*/ 421 w 716"/>
                <a:gd name="T73" fmla="*/ 626 h 795"/>
                <a:gd name="T74" fmla="*/ 460 w 716"/>
                <a:gd name="T75" fmla="*/ 645 h 795"/>
                <a:gd name="T76" fmla="*/ 493 w 716"/>
                <a:gd name="T77" fmla="*/ 668 h 795"/>
                <a:gd name="T78" fmla="*/ 562 w 716"/>
                <a:gd name="T79" fmla="*/ 729 h 795"/>
                <a:gd name="T80" fmla="*/ 579 w 716"/>
                <a:gd name="T81" fmla="*/ 787 h 795"/>
                <a:gd name="T82" fmla="*/ 70 w 716"/>
                <a:gd name="T83" fmla="*/ 572 h 795"/>
                <a:gd name="T84" fmla="*/ 42 w 716"/>
                <a:gd name="T85" fmla="*/ 533 h 795"/>
                <a:gd name="T86" fmla="*/ 34 w 716"/>
                <a:gd name="T87" fmla="*/ 511 h 795"/>
                <a:gd name="T88" fmla="*/ 56 w 716"/>
                <a:gd name="T89" fmla="*/ 49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795">
                  <a:moveTo>
                    <a:pt x="57" y="472"/>
                  </a:moveTo>
                  <a:lnTo>
                    <a:pt x="54" y="419"/>
                  </a:lnTo>
                  <a:lnTo>
                    <a:pt x="43" y="373"/>
                  </a:lnTo>
                  <a:lnTo>
                    <a:pt x="31" y="289"/>
                  </a:lnTo>
                  <a:lnTo>
                    <a:pt x="29" y="228"/>
                  </a:lnTo>
                  <a:lnTo>
                    <a:pt x="17" y="206"/>
                  </a:lnTo>
                  <a:lnTo>
                    <a:pt x="7" y="175"/>
                  </a:lnTo>
                  <a:lnTo>
                    <a:pt x="7" y="111"/>
                  </a:lnTo>
                  <a:lnTo>
                    <a:pt x="12" y="86"/>
                  </a:lnTo>
                  <a:lnTo>
                    <a:pt x="0" y="53"/>
                  </a:lnTo>
                  <a:lnTo>
                    <a:pt x="189" y="53"/>
                  </a:lnTo>
                  <a:lnTo>
                    <a:pt x="190" y="2"/>
                  </a:lnTo>
                  <a:lnTo>
                    <a:pt x="195" y="0"/>
                  </a:lnTo>
                  <a:lnTo>
                    <a:pt x="209" y="3"/>
                  </a:lnTo>
                  <a:lnTo>
                    <a:pt x="221" y="8"/>
                  </a:lnTo>
                  <a:lnTo>
                    <a:pt x="226" y="42"/>
                  </a:lnTo>
                  <a:lnTo>
                    <a:pt x="235" y="81"/>
                  </a:lnTo>
                  <a:lnTo>
                    <a:pt x="245" y="91"/>
                  </a:lnTo>
                  <a:lnTo>
                    <a:pt x="276" y="91"/>
                  </a:lnTo>
                  <a:lnTo>
                    <a:pt x="278" y="100"/>
                  </a:lnTo>
                  <a:lnTo>
                    <a:pt x="317" y="102"/>
                  </a:lnTo>
                  <a:lnTo>
                    <a:pt x="317" y="116"/>
                  </a:lnTo>
                  <a:lnTo>
                    <a:pt x="346" y="116"/>
                  </a:lnTo>
                  <a:lnTo>
                    <a:pt x="349" y="108"/>
                  </a:lnTo>
                  <a:lnTo>
                    <a:pt x="356" y="100"/>
                  </a:lnTo>
                  <a:lnTo>
                    <a:pt x="370" y="97"/>
                  </a:lnTo>
                  <a:lnTo>
                    <a:pt x="379" y="102"/>
                  </a:lnTo>
                  <a:lnTo>
                    <a:pt x="396" y="102"/>
                  </a:lnTo>
                  <a:lnTo>
                    <a:pt x="421" y="119"/>
                  </a:lnTo>
                  <a:lnTo>
                    <a:pt x="454" y="133"/>
                  </a:lnTo>
                  <a:lnTo>
                    <a:pt x="470" y="136"/>
                  </a:lnTo>
                  <a:lnTo>
                    <a:pt x="473" y="131"/>
                  </a:lnTo>
                  <a:lnTo>
                    <a:pt x="481" y="128"/>
                  </a:lnTo>
                  <a:lnTo>
                    <a:pt x="484" y="145"/>
                  </a:lnTo>
                  <a:lnTo>
                    <a:pt x="501" y="153"/>
                  </a:lnTo>
                  <a:lnTo>
                    <a:pt x="504" y="150"/>
                  </a:lnTo>
                  <a:lnTo>
                    <a:pt x="512" y="152"/>
                  </a:lnTo>
                  <a:lnTo>
                    <a:pt x="512" y="164"/>
                  </a:lnTo>
                  <a:lnTo>
                    <a:pt x="527" y="170"/>
                  </a:lnTo>
                  <a:lnTo>
                    <a:pt x="546" y="170"/>
                  </a:lnTo>
                  <a:lnTo>
                    <a:pt x="557" y="166"/>
                  </a:lnTo>
                  <a:lnTo>
                    <a:pt x="577" y="145"/>
                  </a:lnTo>
                  <a:lnTo>
                    <a:pt x="593" y="142"/>
                  </a:lnTo>
                  <a:lnTo>
                    <a:pt x="598" y="153"/>
                  </a:lnTo>
                  <a:lnTo>
                    <a:pt x="601" y="163"/>
                  </a:lnTo>
                  <a:lnTo>
                    <a:pt x="607" y="163"/>
                  </a:lnTo>
                  <a:lnTo>
                    <a:pt x="613" y="156"/>
                  </a:lnTo>
                  <a:lnTo>
                    <a:pt x="669" y="155"/>
                  </a:lnTo>
                  <a:lnTo>
                    <a:pt x="680" y="173"/>
                  </a:lnTo>
                  <a:lnTo>
                    <a:pt x="684" y="173"/>
                  </a:lnTo>
                  <a:lnTo>
                    <a:pt x="688" y="167"/>
                  </a:lnTo>
                  <a:lnTo>
                    <a:pt x="716" y="164"/>
                  </a:lnTo>
                  <a:lnTo>
                    <a:pt x="713" y="180"/>
                  </a:lnTo>
                  <a:lnTo>
                    <a:pt x="688" y="191"/>
                  </a:lnTo>
                  <a:lnTo>
                    <a:pt x="630" y="216"/>
                  </a:lnTo>
                  <a:lnTo>
                    <a:pt x="601" y="228"/>
                  </a:lnTo>
                  <a:lnTo>
                    <a:pt x="580" y="245"/>
                  </a:lnTo>
                  <a:lnTo>
                    <a:pt x="566" y="267"/>
                  </a:lnTo>
                  <a:lnTo>
                    <a:pt x="552" y="291"/>
                  </a:lnTo>
                  <a:lnTo>
                    <a:pt x="541" y="297"/>
                  </a:lnTo>
                  <a:lnTo>
                    <a:pt x="513" y="328"/>
                  </a:lnTo>
                  <a:lnTo>
                    <a:pt x="504" y="328"/>
                  </a:lnTo>
                  <a:lnTo>
                    <a:pt x="477" y="345"/>
                  </a:lnTo>
                  <a:lnTo>
                    <a:pt x="462" y="365"/>
                  </a:lnTo>
                  <a:lnTo>
                    <a:pt x="460" y="386"/>
                  </a:lnTo>
                  <a:lnTo>
                    <a:pt x="462" y="436"/>
                  </a:lnTo>
                  <a:lnTo>
                    <a:pt x="452" y="447"/>
                  </a:lnTo>
                  <a:lnTo>
                    <a:pt x="421" y="470"/>
                  </a:lnTo>
                  <a:lnTo>
                    <a:pt x="407" y="508"/>
                  </a:lnTo>
                  <a:lnTo>
                    <a:pt x="424" y="522"/>
                  </a:lnTo>
                  <a:lnTo>
                    <a:pt x="429" y="542"/>
                  </a:lnTo>
                  <a:lnTo>
                    <a:pt x="418" y="562"/>
                  </a:lnTo>
                  <a:lnTo>
                    <a:pt x="418" y="586"/>
                  </a:lnTo>
                  <a:lnTo>
                    <a:pt x="421" y="626"/>
                  </a:lnTo>
                  <a:lnTo>
                    <a:pt x="440" y="645"/>
                  </a:lnTo>
                  <a:lnTo>
                    <a:pt x="460" y="645"/>
                  </a:lnTo>
                  <a:lnTo>
                    <a:pt x="473" y="665"/>
                  </a:lnTo>
                  <a:lnTo>
                    <a:pt x="493" y="668"/>
                  </a:lnTo>
                  <a:lnTo>
                    <a:pt x="518" y="704"/>
                  </a:lnTo>
                  <a:lnTo>
                    <a:pt x="562" y="729"/>
                  </a:lnTo>
                  <a:lnTo>
                    <a:pt x="576" y="748"/>
                  </a:lnTo>
                  <a:lnTo>
                    <a:pt x="579" y="787"/>
                  </a:lnTo>
                  <a:lnTo>
                    <a:pt x="73" y="795"/>
                  </a:lnTo>
                  <a:lnTo>
                    <a:pt x="70" y="572"/>
                  </a:lnTo>
                  <a:lnTo>
                    <a:pt x="67" y="553"/>
                  </a:lnTo>
                  <a:lnTo>
                    <a:pt x="42" y="533"/>
                  </a:lnTo>
                  <a:lnTo>
                    <a:pt x="34" y="520"/>
                  </a:lnTo>
                  <a:lnTo>
                    <a:pt x="34" y="511"/>
                  </a:lnTo>
                  <a:lnTo>
                    <a:pt x="48" y="501"/>
                  </a:lnTo>
                  <a:lnTo>
                    <a:pt x="56" y="492"/>
                  </a:lnTo>
                  <a:lnTo>
                    <a:pt x="57" y="472"/>
                  </a:lnTo>
                  <a:close/>
                </a:path>
              </a:pathLst>
            </a:custGeom>
            <a:solidFill>
              <a:schemeClr val="bg1">
                <a:lumMod val="85000"/>
              </a:schemeClr>
            </a:solidFill>
            <a:ln w="28575">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02" name="LABEL">
              <a:extLst>
                <a:ext uri="{C183D7F6-B498-43B3-948B-1728B52AA6E4}">
                  <adec:decorative xmlns:adec="http://schemas.microsoft.com/office/drawing/2017/decorative" val="1"/>
                </a:ext>
              </a:extLst>
            </p:cNvPr>
            <p:cNvSpPr/>
            <p:nvPr/>
          </p:nvSpPr>
          <p:spPr>
            <a:xfrm>
              <a:off x="7996009" y="1438498"/>
              <a:ext cx="914400" cy="245986"/>
            </a:xfrm>
            <a:prstGeom prst="roundRect">
              <a:avLst/>
            </a:prstGeom>
            <a:solidFill>
              <a:srgbClr val="984807"/>
            </a:solidFill>
            <a:ln w="28575">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Calibri"/>
                </a:rPr>
                <a:t>REGION 5</a:t>
              </a:r>
            </a:p>
          </p:txBody>
        </p:sp>
        <p:cxnSp>
          <p:nvCxnSpPr>
            <p:cNvPr id="130" name="Straight Connector 129">
              <a:extLst>
                <a:ext uri="{FF2B5EF4-FFF2-40B4-BE49-F238E27FC236}">
                  <a16:creationId xmlns:a16="http://schemas.microsoft.com/office/drawing/2014/main" id="{19A34CDD-80DE-4455-A78A-C07E172972DB}"/>
                </a:ext>
                <a:ext uri="{C183D7F6-B498-43B3-948B-1728B52AA6E4}">
                  <adec:decorative xmlns:adec="http://schemas.microsoft.com/office/drawing/2017/decorative" val="1"/>
                </a:ext>
              </a:extLst>
            </p:cNvPr>
            <p:cNvCxnSpPr>
              <a:cxnSpLocks/>
            </p:cNvCxnSpPr>
            <p:nvPr/>
          </p:nvCxnSpPr>
          <p:spPr>
            <a:xfrm flipV="1">
              <a:off x="8453210" y="1720986"/>
              <a:ext cx="24701" cy="1063293"/>
            </a:xfrm>
            <a:prstGeom prst="line">
              <a:avLst/>
            </a:prstGeom>
            <a:ln w="19050">
              <a:solidFill>
                <a:srgbClr val="98480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1" name="Region 6" descr="Region 6: South Southwest includes New Mexico, Texas, Oklahoma, Louisiana, and Arkansas.">
            <a:extLst>
              <a:ext uri="{FF2B5EF4-FFF2-40B4-BE49-F238E27FC236}">
                <a16:creationId xmlns:a16="http://schemas.microsoft.com/office/drawing/2014/main" id="{3F188674-8FFD-43D8-AFE7-58E018226192}"/>
              </a:ext>
            </a:extLst>
          </p:cNvPr>
          <p:cNvGrpSpPr/>
          <p:nvPr/>
        </p:nvGrpSpPr>
        <p:grpSpPr>
          <a:xfrm>
            <a:off x="5199597" y="4107121"/>
            <a:ext cx="3589288" cy="2129157"/>
            <a:chOff x="5237697" y="4173796"/>
            <a:chExt cx="3589288" cy="2129157"/>
          </a:xfrm>
        </p:grpSpPr>
        <p:sp>
          <p:nvSpPr>
            <p:cNvPr id="90" name="ARKANSAS">
              <a:extLst>
                <a:ext uri="{C183D7F6-B498-43B3-948B-1728B52AA6E4}">
                  <adec:decorative xmlns:adec="http://schemas.microsoft.com/office/drawing/2017/decorative" val="1"/>
                </a:ext>
              </a:extLst>
            </p:cNvPr>
            <p:cNvSpPr>
              <a:spLocks/>
            </p:cNvSpPr>
            <p:nvPr/>
          </p:nvSpPr>
          <p:spPr bwMode="auto">
            <a:xfrm>
              <a:off x="7873133" y="4368569"/>
              <a:ext cx="708385" cy="623005"/>
            </a:xfrm>
            <a:custGeom>
              <a:avLst/>
              <a:gdLst>
                <a:gd name="T0" fmla="*/ 531 w 531"/>
                <a:gd name="T1" fmla="*/ 67 h 467"/>
                <a:gd name="T2" fmla="*/ 506 w 531"/>
                <a:gd name="T3" fmla="*/ 72 h 467"/>
                <a:gd name="T4" fmla="*/ 474 w 531"/>
                <a:gd name="T5" fmla="*/ 69 h 467"/>
                <a:gd name="T6" fmla="*/ 477 w 531"/>
                <a:gd name="T7" fmla="*/ 58 h 467"/>
                <a:gd name="T8" fmla="*/ 496 w 531"/>
                <a:gd name="T9" fmla="*/ 42 h 467"/>
                <a:gd name="T10" fmla="*/ 501 w 531"/>
                <a:gd name="T11" fmla="*/ 19 h 467"/>
                <a:gd name="T12" fmla="*/ 490 w 531"/>
                <a:gd name="T13" fmla="*/ 0 h 467"/>
                <a:gd name="T14" fmla="*/ 0 w 531"/>
                <a:gd name="T15" fmla="*/ 16 h 467"/>
                <a:gd name="T16" fmla="*/ 11 w 531"/>
                <a:gd name="T17" fmla="*/ 60 h 467"/>
                <a:gd name="T18" fmla="*/ 11 w 531"/>
                <a:gd name="T19" fmla="*/ 111 h 467"/>
                <a:gd name="T20" fmla="*/ 18 w 531"/>
                <a:gd name="T21" fmla="*/ 180 h 467"/>
                <a:gd name="T22" fmla="*/ 20 w 531"/>
                <a:gd name="T23" fmla="*/ 416 h 467"/>
                <a:gd name="T24" fmla="*/ 34 w 531"/>
                <a:gd name="T25" fmla="*/ 428 h 467"/>
                <a:gd name="T26" fmla="*/ 53 w 531"/>
                <a:gd name="T27" fmla="*/ 419 h 467"/>
                <a:gd name="T28" fmla="*/ 70 w 531"/>
                <a:gd name="T29" fmla="*/ 426 h 467"/>
                <a:gd name="T30" fmla="*/ 75 w 531"/>
                <a:gd name="T31" fmla="*/ 467 h 467"/>
                <a:gd name="T32" fmla="*/ 421 w 531"/>
                <a:gd name="T33" fmla="*/ 461 h 467"/>
                <a:gd name="T34" fmla="*/ 429 w 531"/>
                <a:gd name="T35" fmla="*/ 447 h 467"/>
                <a:gd name="T36" fmla="*/ 427 w 531"/>
                <a:gd name="T37" fmla="*/ 425 h 467"/>
                <a:gd name="T38" fmla="*/ 415 w 531"/>
                <a:gd name="T39" fmla="*/ 406 h 467"/>
                <a:gd name="T40" fmla="*/ 426 w 531"/>
                <a:gd name="T41" fmla="*/ 397 h 467"/>
                <a:gd name="T42" fmla="*/ 415 w 531"/>
                <a:gd name="T43" fmla="*/ 381 h 467"/>
                <a:gd name="T44" fmla="*/ 420 w 531"/>
                <a:gd name="T45" fmla="*/ 366 h 467"/>
                <a:gd name="T46" fmla="*/ 429 w 531"/>
                <a:gd name="T47" fmla="*/ 331 h 467"/>
                <a:gd name="T48" fmla="*/ 445 w 531"/>
                <a:gd name="T49" fmla="*/ 317 h 467"/>
                <a:gd name="T50" fmla="*/ 440 w 531"/>
                <a:gd name="T51" fmla="*/ 303 h 467"/>
                <a:gd name="T52" fmla="*/ 463 w 531"/>
                <a:gd name="T53" fmla="*/ 270 h 467"/>
                <a:gd name="T54" fmla="*/ 481 w 531"/>
                <a:gd name="T55" fmla="*/ 261 h 467"/>
                <a:gd name="T56" fmla="*/ 479 w 531"/>
                <a:gd name="T57" fmla="*/ 252 h 467"/>
                <a:gd name="T58" fmla="*/ 477 w 531"/>
                <a:gd name="T59" fmla="*/ 241 h 467"/>
                <a:gd name="T60" fmla="*/ 495 w 531"/>
                <a:gd name="T61" fmla="*/ 206 h 467"/>
                <a:gd name="T62" fmla="*/ 510 w 531"/>
                <a:gd name="T63" fmla="*/ 199 h 467"/>
                <a:gd name="T64" fmla="*/ 512 w 531"/>
                <a:gd name="T65" fmla="*/ 177 h 467"/>
                <a:gd name="T66" fmla="*/ 523 w 531"/>
                <a:gd name="T67" fmla="*/ 169 h 467"/>
                <a:gd name="T68" fmla="*/ 504 w 531"/>
                <a:gd name="T69" fmla="*/ 166 h 467"/>
                <a:gd name="T70" fmla="*/ 496 w 531"/>
                <a:gd name="T71" fmla="*/ 141 h 467"/>
                <a:gd name="T72" fmla="*/ 513 w 531"/>
                <a:gd name="T73" fmla="*/ 125 h 467"/>
                <a:gd name="T74" fmla="*/ 516 w 531"/>
                <a:gd name="T75" fmla="*/ 113 h 467"/>
                <a:gd name="T76" fmla="*/ 524 w 531"/>
                <a:gd name="T77" fmla="*/ 88 h 467"/>
                <a:gd name="T78" fmla="*/ 531 w 531"/>
                <a:gd name="T79" fmla="*/ 6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1" h="467">
                  <a:moveTo>
                    <a:pt x="531" y="67"/>
                  </a:moveTo>
                  <a:lnTo>
                    <a:pt x="506" y="72"/>
                  </a:lnTo>
                  <a:lnTo>
                    <a:pt x="474" y="69"/>
                  </a:lnTo>
                  <a:lnTo>
                    <a:pt x="477" y="58"/>
                  </a:lnTo>
                  <a:lnTo>
                    <a:pt x="496" y="42"/>
                  </a:lnTo>
                  <a:lnTo>
                    <a:pt x="501" y="19"/>
                  </a:lnTo>
                  <a:lnTo>
                    <a:pt x="490" y="0"/>
                  </a:lnTo>
                  <a:lnTo>
                    <a:pt x="0" y="16"/>
                  </a:lnTo>
                  <a:lnTo>
                    <a:pt x="11" y="60"/>
                  </a:lnTo>
                  <a:lnTo>
                    <a:pt x="11" y="111"/>
                  </a:lnTo>
                  <a:lnTo>
                    <a:pt x="18" y="180"/>
                  </a:lnTo>
                  <a:lnTo>
                    <a:pt x="20" y="416"/>
                  </a:lnTo>
                  <a:lnTo>
                    <a:pt x="34" y="428"/>
                  </a:lnTo>
                  <a:lnTo>
                    <a:pt x="53" y="419"/>
                  </a:lnTo>
                  <a:lnTo>
                    <a:pt x="70" y="426"/>
                  </a:lnTo>
                  <a:lnTo>
                    <a:pt x="75" y="467"/>
                  </a:lnTo>
                  <a:lnTo>
                    <a:pt x="421" y="461"/>
                  </a:lnTo>
                  <a:lnTo>
                    <a:pt x="429" y="447"/>
                  </a:lnTo>
                  <a:lnTo>
                    <a:pt x="427" y="425"/>
                  </a:lnTo>
                  <a:lnTo>
                    <a:pt x="415" y="406"/>
                  </a:lnTo>
                  <a:lnTo>
                    <a:pt x="426" y="397"/>
                  </a:lnTo>
                  <a:lnTo>
                    <a:pt x="415" y="381"/>
                  </a:lnTo>
                  <a:lnTo>
                    <a:pt x="420" y="366"/>
                  </a:lnTo>
                  <a:lnTo>
                    <a:pt x="429" y="331"/>
                  </a:lnTo>
                  <a:lnTo>
                    <a:pt x="445" y="317"/>
                  </a:lnTo>
                  <a:lnTo>
                    <a:pt x="440" y="303"/>
                  </a:lnTo>
                  <a:lnTo>
                    <a:pt x="463" y="270"/>
                  </a:lnTo>
                  <a:lnTo>
                    <a:pt x="481" y="261"/>
                  </a:lnTo>
                  <a:lnTo>
                    <a:pt x="479" y="252"/>
                  </a:lnTo>
                  <a:lnTo>
                    <a:pt x="477" y="241"/>
                  </a:lnTo>
                  <a:lnTo>
                    <a:pt x="495" y="206"/>
                  </a:lnTo>
                  <a:lnTo>
                    <a:pt x="510" y="199"/>
                  </a:lnTo>
                  <a:lnTo>
                    <a:pt x="512" y="177"/>
                  </a:lnTo>
                  <a:lnTo>
                    <a:pt x="523" y="169"/>
                  </a:lnTo>
                  <a:lnTo>
                    <a:pt x="504" y="166"/>
                  </a:lnTo>
                  <a:lnTo>
                    <a:pt x="496" y="141"/>
                  </a:lnTo>
                  <a:lnTo>
                    <a:pt x="513" y="125"/>
                  </a:lnTo>
                  <a:lnTo>
                    <a:pt x="516" y="113"/>
                  </a:lnTo>
                  <a:lnTo>
                    <a:pt x="524" y="88"/>
                  </a:lnTo>
                  <a:lnTo>
                    <a:pt x="531" y="67"/>
                  </a:lnTo>
                  <a:close/>
                </a:path>
              </a:pathLst>
            </a:custGeom>
            <a:solidFill>
              <a:schemeClr val="bg1">
                <a:lumMod val="85000"/>
              </a:schemeClr>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96" name="LOUISIANA">
              <a:extLst>
                <a:ext uri="{C183D7F6-B498-43B3-948B-1728B52AA6E4}">
                  <adec:decorative xmlns:adec="http://schemas.microsoft.com/office/drawing/2017/decorative" val="1"/>
                </a:ext>
              </a:extLst>
            </p:cNvPr>
            <p:cNvSpPr>
              <a:spLocks/>
            </p:cNvSpPr>
            <p:nvPr/>
          </p:nvSpPr>
          <p:spPr bwMode="auto">
            <a:xfrm>
              <a:off x="7970520" y="4980902"/>
              <a:ext cx="856465" cy="727062"/>
            </a:xfrm>
            <a:custGeom>
              <a:avLst/>
              <a:gdLst>
                <a:gd name="T0" fmla="*/ 526 w 642"/>
                <a:gd name="T1" fmla="*/ 314 h 545"/>
                <a:gd name="T2" fmla="*/ 528 w 642"/>
                <a:gd name="T3" fmla="*/ 273 h 545"/>
                <a:gd name="T4" fmla="*/ 314 w 642"/>
                <a:gd name="T5" fmla="*/ 283 h 545"/>
                <a:gd name="T6" fmla="*/ 315 w 642"/>
                <a:gd name="T7" fmla="*/ 216 h 545"/>
                <a:gd name="T8" fmla="*/ 367 w 642"/>
                <a:gd name="T9" fmla="*/ 124 h 545"/>
                <a:gd name="T10" fmla="*/ 372 w 642"/>
                <a:gd name="T11" fmla="*/ 105 h 545"/>
                <a:gd name="T12" fmla="*/ 361 w 642"/>
                <a:gd name="T13" fmla="*/ 80 h 545"/>
                <a:gd name="T14" fmla="*/ 348 w 642"/>
                <a:gd name="T15" fmla="*/ 41 h 545"/>
                <a:gd name="T16" fmla="*/ 0 w 642"/>
                <a:gd name="T17" fmla="*/ 6 h 545"/>
                <a:gd name="T18" fmla="*/ 5 w 642"/>
                <a:gd name="T19" fmla="*/ 125 h 545"/>
                <a:gd name="T20" fmla="*/ 25 w 642"/>
                <a:gd name="T21" fmla="*/ 175 h 545"/>
                <a:gd name="T22" fmla="*/ 58 w 642"/>
                <a:gd name="T23" fmla="*/ 241 h 545"/>
                <a:gd name="T24" fmla="*/ 64 w 642"/>
                <a:gd name="T25" fmla="*/ 266 h 545"/>
                <a:gd name="T26" fmla="*/ 41 w 642"/>
                <a:gd name="T27" fmla="*/ 350 h 545"/>
                <a:gd name="T28" fmla="*/ 47 w 642"/>
                <a:gd name="T29" fmla="*/ 378 h 545"/>
                <a:gd name="T30" fmla="*/ 34 w 642"/>
                <a:gd name="T31" fmla="*/ 444 h 545"/>
                <a:gd name="T32" fmla="*/ 64 w 642"/>
                <a:gd name="T33" fmla="*/ 456 h 545"/>
                <a:gd name="T34" fmla="*/ 205 w 642"/>
                <a:gd name="T35" fmla="*/ 479 h 545"/>
                <a:gd name="T36" fmla="*/ 267 w 642"/>
                <a:gd name="T37" fmla="*/ 478 h 545"/>
                <a:gd name="T38" fmla="*/ 308 w 642"/>
                <a:gd name="T39" fmla="*/ 490 h 545"/>
                <a:gd name="T40" fmla="*/ 294 w 642"/>
                <a:gd name="T41" fmla="*/ 470 h 545"/>
                <a:gd name="T42" fmla="*/ 259 w 642"/>
                <a:gd name="T43" fmla="*/ 464 h 545"/>
                <a:gd name="T44" fmla="*/ 261 w 642"/>
                <a:gd name="T45" fmla="*/ 459 h 545"/>
                <a:gd name="T46" fmla="*/ 264 w 642"/>
                <a:gd name="T47" fmla="*/ 454 h 545"/>
                <a:gd name="T48" fmla="*/ 284 w 642"/>
                <a:gd name="T49" fmla="*/ 448 h 545"/>
                <a:gd name="T50" fmla="*/ 306 w 642"/>
                <a:gd name="T51" fmla="*/ 451 h 545"/>
                <a:gd name="T52" fmla="*/ 336 w 642"/>
                <a:gd name="T53" fmla="*/ 470 h 545"/>
                <a:gd name="T54" fmla="*/ 365 w 642"/>
                <a:gd name="T55" fmla="*/ 487 h 545"/>
                <a:gd name="T56" fmla="*/ 372 w 642"/>
                <a:gd name="T57" fmla="*/ 508 h 545"/>
                <a:gd name="T58" fmla="*/ 373 w 642"/>
                <a:gd name="T59" fmla="*/ 523 h 545"/>
                <a:gd name="T60" fmla="*/ 448 w 642"/>
                <a:gd name="T61" fmla="*/ 537 h 545"/>
                <a:gd name="T62" fmla="*/ 470 w 642"/>
                <a:gd name="T63" fmla="*/ 518 h 545"/>
                <a:gd name="T64" fmla="*/ 490 w 642"/>
                <a:gd name="T65" fmla="*/ 515 h 545"/>
                <a:gd name="T66" fmla="*/ 481 w 642"/>
                <a:gd name="T67" fmla="*/ 539 h 545"/>
                <a:gd name="T68" fmla="*/ 506 w 642"/>
                <a:gd name="T69" fmla="*/ 534 h 545"/>
                <a:gd name="T70" fmla="*/ 525 w 642"/>
                <a:gd name="T71" fmla="*/ 511 h 545"/>
                <a:gd name="T72" fmla="*/ 517 w 642"/>
                <a:gd name="T73" fmla="*/ 498 h 545"/>
                <a:gd name="T74" fmla="*/ 529 w 642"/>
                <a:gd name="T75" fmla="*/ 486 h 545"/>
                <a:gd name="T76" fmla="*/ 540 w 642"/>
                <a:gd name="T77" fmla="*/ 483 h 545"/>
                <a:gd name="T78" fmla="*/ 540 w 642"/>
                <a:gd name="T79" fmla="*/ 492 h 545"/>
                <a:gd name="T80" fmla="*/ 543 w 642"/>
                <a:gd name="T81" fmla="*/ 501 h 545"/>
                <a:gd name="T82" fmla="*/ 545 w 642"/>
                <a:gd name="T83" fmla="*/ 503 h 545"/>
                <a:gd name="T84" fmla="*/ 570 w 642"/>
                <a:gd name="T85" fmla="*/ 506 h 545"/>
                <a:gd name="T86" fmla="*/ 601 w 642"/>
                <a:gd name="T87" fmla="*/ 528 h 545"/>
                <a:gd name="T88" fmla="*/ 628 w 642"/>
                <a:gd name="T89" fmla="*/ 534 h 545"/>
                <a:gd name="T90" fmla="*/ 642 w 642"/>
                <a:gd name="T91" fmla="*/ 504 h 545"/>
                <a:gd name="T92" fmla="*/ 612 w 642"/>
                <a:gd name="T93" fmla="*/ 487 h 545"/>
                <a:gd name="T94" fmla="*/ 556 w 642"/>
                <a:gd name="T95" fmla="*/ 469 h 545"/>
                <a:gd name="T96" fmla="*/ 576 w 642"/>
                <a:gd name="T97" fmla="*/ 454 h 545"/>
                <a:gd name="T98" fmla="*/ 567 w 642"/>
                <a:gd name="T99" fmla="*/ 444 h 545"/>
                <a:gd name="T100" fmla="*/ 587 w 642"/>
                <a:gd name="T101" fmla="*/ 440 h 545"/>
                <a:gd name="T102" fmla="*/ 590 w 642"/>
                <a:gd name="T103" fmla="*/ 409 h 545"/>
                <a:gd name="T104" fmla="*/ 579 w 642"/>
                <a:gd name="T105" fmla="*/ 394 h 545"/>
                <a:gd name="T106" fmla="*/ 562 w 642"/>
                <a:gd name="T107" fmla="*/ 422 h 545"/>
                <a:gd name="T108" fmla="*/ 537 w 642"/>
                <a:gd name="T109" fmla="*/ 408 h 545"/>
                <a:gd name="T110" fmla="*/ 561 w 642"/>
                <a:gd name="T111" fmla="*/ 373 h 545"/>
                <a:gd name="T112" fmla="*/ 547 w 642"/>
                <a:gd name="T113" fmla="*/ 33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2" h="545">
                  <a:moveTo>
                    <a:pt x="547" y="334"/>
                  </a:moveTo>
                  <a:lnTo>
                    <a:pt x="526" y="314"/>
                  </a:lnTo>
                  <a:lnTo>
                    <a:pt x="532" y="280"/>
                  </a:lnTo>
                  <a:lnTo>
                    <a:pt x="528" y="273"/>
                  </a:lnTo>
                  <a:lnTo>
                    <a:pt x="470" y="280"/>
                  </a:lnTo>
                  <a:lnTo>
                    <a:pt x="314" y="283"/>
                  </a:lnTo>
                  <a:lnTo>
                    <a:pt x="309" y="269"/>
                  </a:lnTo>
                  <a:lnTo>
                    <a:pt x="315" y="216"/>
                  </a:lnTo>
                  <a:lnTo>
                    <a:pt x="336" y="178"/>
                  </a:lnTo>
                  <a:lnTo>
                    <a:pt x="367" y="124"/>
                  </a:lnTo>
                  <a:lnTo>
                    <a:pt x="364" y="109"/>
                  </a:lnTo>
                  <a:lnTo>
                    <a:pt x="372" y="105"/>
                  </a:lnTo>
                  <a:lnTo>
                    <a:pt x="375" y="92"/>
                  </a:lnTo>
                  <a:lnTo>
                    <a:pt x="361" y="80"/>
                  </a:lnTo>
                  <a:lnTo>
                    <a:pt x="359" y="67"/>
                  </a:lnTo>
                  <a:lnTo>
                    <a:pt x="348" y="41"/>
                  </a:lnTo>
                  <a:lnTo>
                    <a:pt x="347" y="0"/>
                  </a:lnTo>
                  <a:lnTo>
                    <a:pt x="0" y="6"/>
                  </a:lnTo>
                  <a:lnTo>
                    <a:pt x="2" y="66"/>
                  </a:lnTo>
                  <a:lnTo>
                    <a:pt x="5" y="125"/>
                  </a:lnTo>
                  <a:lnTo>
                    <a:pt x="9" y="149"/>
                  </a:lnTo>
                  <a:lnTo>
                    <a:pt x="25" y="175"/>
                  </a:lnTo>
                  <a:lnTo>
                    <a:pt x="31" y="206"/>
                  </a:lnTo>
                  <a:lnTo>
                    <a:pt x="58" y="241"/>
                  </a:lnTo>
                  <a:lnTo>
                    <a:pt x="59" y="261"/>
                  </a:lnTo>
                  <a:lnTo>
                    <a:pt x="64" y="266"/>
                  </a:lnTo>
                  <a:lnTo>
                    <a:pt x="59" y="317"/>
                  </a:lnTo>
                  <a:lnTo>
                    <a:pt x="41" y="350"/>
                  </a:lnTo>
                  <a:lnTo>
                    <a:pt x="52" y="362"/>
                  </a:lnTo>
                  <a:lnTo>
                    <a:pt x="47" y="378"/>
                  </a:lnTo>
                  <a:lnTo>
                    <a:pt x="42" y="423"/>
                  </a:lnTo>
                  <a:lnTo>
                    <a:pt x="34" y="444"/>
                  </a:lnTo>
                  <a:lnTo>
                    <a:pt x="34" y="465"/>
                  </a:lnTo>
                  <a:lnTo>
                    <a:pt x="64" y="456"/>
                  </a:lnTo>
                  <a:lnTo>
                    <a:pt x="139" y="458"/>
                  </a:lnTo>
                  <a:lnTo>
                    <a:pt x="205" y="479"/>
                  </a:lnTo>
                  <a:lnTo>
                    <a:pt x="245" y="487"/>
                  </a:lnTo>
                  <a:lnTo>
                    <a:pt x="267" y="478"/>
                  </a:lnTo>
                  <a:lnTo>
                    <a:pt x="287" y="486"/>
                  </a:lnTo>
                  <a:lnTo>
                    <a:pt x="308" y="490"/>
                  </a:lnTo>
                  <a:lnTo>
                    <a:pt x="312" y="478"/>
                  </a:lnTo>
                  <a:lnTo>
                    <a:pt x="294" y="470"/>
                  </a:lnTo>
                  <a:lnTo>
                    <a:pt x="276" y="473"/>
                  </a:lnTo>
                  <a:lnTo>
                    <a:pt x="259" y="464"/>
                  </a:lnTo>
                  <a:lnTo>
                    <a:pt x="259" y="464"/>
                  </a:lnTo>
                  <a:lnTo>
                    <a:pt x="261" y="459"/>
                  </a:lnTo>
                  <a:lnTo>
                    <a:pt x="262" y="456"/>
                  </a:lnTo>
                  <a:lnTo>
                    <a:pt x="264" y="454"/>
                  </a:lnTo>
                  <a:lnTo>
                    <a:pt x="264" y="454"/>
                  </a:lnTo>
                  <a:lnTo>
                    <a:pt x="284" y="448"/>
                  </a:lnTo>
                  <a:lnTo>
                    <a:pt x="295" y="458"/>
                  </a:lnTo>
                  <a:lnTo>
                    <a:pt x="306" y="451"/>
                  </a:lnTo>
                  <a:lnTo>
                    <a:pt x="326" y="456"/>
                  </a:lnTo>
                  <a:lnTo>
                    <a:pt x="336" y="470"/>
                  </a:lnTo>
                  <a:lnTo>
                    <a:pt x="337" y="486"/>
                  </a:lnTo>
                  <a:lnTo>
                    <a:pt x="365" y="487"/>
                  </a:lnTo>
                  <a:lnTo>
                    <a:pt x="376" y="498"/>
                  </a:lnTo>
                  <a:lnTo>
                    <a:pt x="372" y="508"/>
                  </a:lnTo>
                  <a:lnTo>
                    <a:pt x="364" y="514"/>
                  </a:lnTo>
                  <a:lnTo>
                    <a:pt x="373" y="523"/>
                  </a:lnTo>
                  <a:lnTo>
                    <a:pt x="426" y="545"/>
                  </a:lnTo>
                  <a:lnTo>
                    <a:pt x="448" y="537"/>
                  </a:lnTo>
                  <a:lnTo>
                    <a:pt x="454" y="522"/>
                  </a:lnTo>
                  <a:lnTo>
                    <a:pt x="470" y="518"/>
                  </a:lnTo>
                  <a:lnTo>
                    <a:pt x="481" y="509"/>
                  </a:lnTo>
                  <a:lnTo>
                    <a:pt x="490" y="515"/>
                  </a:lnTo>
                  <a:lnTo>
                    <a:pt x="495" y="534"/>
                  </a:lnTo>
                  <a:lnTo>
                    <a:pt x="481" y="539"/>
                  </a:lnTo>
                  <a:lnTo>
                    <a:pt x="484" y="542"/>
                  </a:lnTo>
                  <a:lnTo>
                    <a:pt x="506" y="534"/>
                  </a:lnTo>
                  <a:lnTo>
                    <a:pt x="520" y="514"/>
                  </a:lnTo>
                  <a:lnTo>
                    <a:pt x="525" y="511"/>
                  </a:lnTo>
                  <a:lnTo>
                    <a:pt x="512" y="508"/>
                  </a:lnTo>
                  <a:lnTo>
                    <a:pt x="517" y="498"/>
                  </a:lnTo>
                  <a:lnTo>
                    <a:pt x="515" y="489"/>
                  </a:lnTo>
                  <a:lnTo>
                    <a:pt x="529" y="486"/>
                  </a:lnTo>
                  <a:lnTo>
                    <a:pt x="536" y="478"/>
                  </a:lnTo>
                  <a:lnTo>
                    <a:pt x="540" y="483"/>
                  </a:lnTo>
                  <a:lnTo>
                    <a:pt x="540" y="483"/>
                  </a:lnTo>
                  <a:lnTo>
                    <a:pt x="540" y="492"/>
                  </a:lnTo>
                  <a:lnTo>
                    <a:pt x="542" y="500"/>
                  </a:lnTo>
                  <a:lnTo>
                    <a:pt x="543" y="501"/>
                  </a:lnTo>
                  <a:lnTo>
                    <a:pt x="545" y="503"/>
                  </a:lnTo>
                  <a:lnTo>
                    <a:pt x="545" y="503"/>
                  </a:lnTo>
                  <a:lnTo>
                    <a:pt x="559" y="504"/>
                  </a:lnTo>
                  <a:lnTo>
                    <a:pt x="570" y="506"/>
                  </a:lnTo>
                  <a:lnTo>
                    <a:pt x="596" y="518"/>
                  </a:lnTo>
                  <a:lnTo>
                    <a:pt x="601" y="528"/>
                  </a:lnTo>
                  <a:lnTo>
                    <a:pt x="620" y="528"/>
                  </a:lnTo>
                  <a:lnTo>
                    <a:pt x="628" y="534"/>
                  </a:lnTo>
                  <a:lnTo>
                    <a:pt x="642" y="514"/>
                  </a:lnTo>
                  <a:lnTo>
                    <a:pt x="642" y="504"/>
                  </a:lnTo>
                  <a:lnTo>
                    <a:pt x="632" y="504"/>
                  </a:lnTo>
                  <a:lnTo>
                    <a:pt x="612" y="487"/>
                  </a:lnTo>
                  <a:lnTo>
                    <a:pt x="576" y="483"/>
                  </a:lnTo>
                  <a:lnTo>
                    <a:pt x="556" y="469"/>
                  </a:lnTo>
                  <a:lnTo>
                    <a:pt x="562" y="451"/>
                  </a:lnTo>
                  <a:lnTo>
                    <a:pt x="576" y="454"/>
                  </a:lnTo>
                  <a:lnTo>
                    <a:pt x="578" y="450"/>
                  </a:lnTo>
                  <a:lnTo>
                    <a:pt x="567" y="444"/>
                  </a:lnTo>
                  <a:lnTo>
                    <a:pt x="567" y="440"/>
                  </a:lnTo>
                  <a:lnTo>
                    <a:pt x="587" y="440"/>
                  </a:lnTo>
                  <a:lnTo>
                    <a:pt x="598" y="422"/>
                  </a:lnTo>
                  <a:lnTo>
                    <a:pt x="590" y="409"/>
                  </a:lnTo>
                  <a:lnTo>
                    <a:pt x="587" y="392"/>
                  </a:lnTo>
                  <a:lnTo>
                    <a:pt x="579" y="394"/>
                  </a:lnTo>
                  <a:lnTo>
                    <a:pt x="567" y="406"/>
                  </a:lnTo>
                  <a:lnTo>
                    <a:pt x="562" y="422"/>
                  </a:lnTo>
                  <a:lnTo>
                    <a:pt x="543" y="419"/>
                  </a:lnTo>
                  <a:lnTo>
                    <a:pt x="537" y="408"/>
                  </a:lnTo>
                  <a:lnTo>
                    <a:pt x="548" y="395"/>
                  </a:lnTo>
                  <a:lnTo>
                    <a:pt x="561" y="373"/>
                  </a:lnTo>
                  <a:lnTo>
                    <a:pt x="554" y="359"/>
                  </a:lnTo>
                  <a:lnTo>
                    <a:pt x="547" y="334"/>
                  </a:lnTo>
                  <a:close/>
                </a:path>
              </a:pathLst>
            </a:custGeom>
            <a:solidFill>
              <a:schemeClr val="bg1">
                <a:lumMod val="85000"/>
              </a:schemeClr>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00" name="OKLAHOMA">
              <a:extLst>
                <a:ext uri="{C183D7F6-B498-43B3-948B-1728B52AA6E4}">
                  <adec:decorative xmlns:adec="http://schemas.microsoft.com/office/drawing/2017/decorative" val="1"/>
                </a:ext>
              </a:extLst>
            </p:cNvPr>
            <p:cNvSpPr>
              <a:spLocks/>
            </p:cNvSpPr>
            <p:nvPr/>
          </p:nvSpPr>
          <p:spPr bwMode="auto">
            <a:xfrm>
              <a:off x="6656472" y="4263178"/>
              <a:ext cx="1247344" cy="661693"/>
            </a:xfrm>
            <a:custGeom>
              <a:avLst/>
              <a:gdLst>
                <a:gd name="T0" fmla="*/ 109 w 935"/>
                <a:gd name="T1" fmla="*/ 7 h 496"/>
                <a:gd name="T2" fmla="*/ 6 w 935"/>
                <a:gd name="T3" fmla="*/ 0 h 496"/>
                <a:gd name="T4" fmla="*/ 0 w 935"/>
                <a:gd name="T5" fmla="*/ 68 h 496"/>
                <a:gd name="T6" fmla="*/ 128 w 935"/>
                <a:gd name="T7" fmla="*/ 76 h 496"/>
                <a:gd name="T8" fmla="*/ 328 w 935"/>
                <a:gd name="T9" fmla="*/ 84 h 496"/>
                <a:gd name="T10" fmla="*/ 314 w 935"/>
                <a:gd name="T11" fmla="*/ 237 h 496"/>
                <a:gd name="T12" fmla="*/ 311 w 935"/>
                <a:gd name="T13" fmla="*/ 348 h 496"/>
                <a:gd name="T14" fmla="*/ 312 w 935"/>
                <a:gd name="T15" fmla="*/ 357 h 496"/>
                <a:gd name="T16" fmla="*/ 339 w 935"/>
                <a:gd name="T17" fmla="*/ 381 h 496"/>
                <a:gd name="T18" fmla="*/ 353 w 935"/>
                <a:gd name="T19" fmla="*/ 387 h 496"/>
                <a:gd name="T20" fmla="*/ 356 w 935"/>
                <a:gd name="T21" fmla="*/ 387 h 496"/>
                <a:gd name="T22" fmla="*/ 360 w 935"/>
                <a:gd name="T23" fmla="*/ 373 h 496"/>
                <a:gd name="T24" fmla="*/ 370 w 935"/>
                <a:gd name="T25" fmla="*/ 385 h 496"/>
                <a:gd name="T26" fmla="*/ 382 w 935"/>
                <a:gd name="T27" fmla="*/ 385 h 496"/>
                <a:gd name="T28" fmla="*/ 382 w 935"/>
                <a:gd name="T29" fmla="*/ 376 h 496"/>
                <a:gd name="T30" fmla="*/ 400 w 935"/>
                <a:gd name="T31" fmla="*/ 385 h 496"/>
                <a:gd name="T32" fmla="*/ 396 w 935"/>
                <a:gd name="T33" fmla="*/ 409 h 496"/>
                <a:gd name="T34" fmla="*/ 421 w 935"/>
                <a:gd name="T35" fmla="*/ 410 h 496"/>
                <a:gd name="T36" fmla="*/ 437 w 935"/>
                <a:gd name="T37" fmla="*/ 418 h 496"/>
                <a:gd name="T38" fmla="*/ 464 w 935"/>
                <a:gd name="T39" fmla="*/ 421 h 496"/>
                <a:gd name="T40" fmla="*/ 479 w 935"/>
                <a:gd name="T41" fmla="*/ 434 h 496"/>
                <a:gd name="T42" fmla="*/ 493 w 935"/>
                <a:gd name="T43" fmla="*/ 420 h 496"/>
                <a:gd name="T44" fmla="*/ 515 w 935"/>
                <a:gd name="T45" fmla="*/ 424 h 496"/>
                <a:gd name="T46" fmla="*/ 531 w 935"/>
                <a:gd name="T47" fmla="*/ 446 h 496"/>
                <a:gd name="T48" fmla="*/ 537 w 935"/>
                <a:gd name="T49" fmla="*/ 446 h 496"/>
                <a:gd name="T50" fmla="*/ 537 w 935"/>
                <a:gd name="T51" fmla="*/ 460 h 496"/>
                <a:gd name="T52" fmla="*/ 551 w 935"/>
                <a:gd name="T53" fmla="*/ 465 h 496"/>
                <a:gd name="T54" fmla="*/ 565 w 935"/>
                <a:gd name="T55" fmla="*/ 451 h 496"/>
                <a:gd name="T56" fmla="*/ 576 w 935"/>
                <a:gd name="T57" fmla="*/ 454 h 496"/>
                <a:gd name="T58" fmla="*/ 592 w 935"/>
                <a:gd name="T59" fmla="*/ 454 h 496"/>
                <a:gd name="T60" fmla="*/ 598 w 935"/>
                <a:gd name="T61" fmla="*/ 470 h 496"/>
                <a:gd name="T62" fmla="*/ 637 w 935"/>
                <a:gd name="T63" fmla="*/ 484 h 496"/>
                <a:gd name="T64" fmla="*/ 646 w 935"/>
                <a:gd name="T65" fmla="*/ 479 h 496"/>
                <a:gd name="T66" fmla="*/ 657 w 935"/>
                <a:gd name="T67" fmla="*/ 454 h 496"/>
                <a:gd name="T68" fmla="*/ 663 w 935"/>
                <a:gd name="T69" fmla="*/ 454 h 496"/>
                <a:gd name="T70" fmla="*/ 671 w 935"/>
                <a:gd name="T71" fmla="*/ 466 h 496"/>
                <a:gd name="T72" fmla="*/ 696 w 935"/>
                <a:gd name="T73" fmla="*/ 471 h 496"/>
                <a:gd name="T74" fmla="*/ 720 w 935"/>
                <a:gd name="T75" fmla="*/ 479 h 496"/>
                <a:gd name="T76" fmla="*/ 738 w 935"/>
                <a:gd name="T77" fmla="*/ 485 h 496"/>
                <a:gd name="T78" fmla="*/ 749 w 935"/>
                <a:gd name="T79" fmla="*/ 479 h 496"/>
                <a:gd name="T80" fmla="*/ 754 w 935"/>
                <a:gd name="T81" fmla="*/ 463 h 496"/>
                <a:gd name="T82" fmla="*/ 780 w 935"/>
                <a:gd name="T83" fmla="*/ 463 h 496"/>
                <a:gd name="T84" fmla="*/ 795 w 935"/>
                <a:gd name="T85" fmla="*/ 470 h 496"/>
                <a:gd name="T86" fmla="*/ 812 w 935"/>
                <a:gd name="T87" fmla="*/ 455 h 496"/>
                <a:gd name="T88" fmla="*/ 818 w 935"/>
                <a:gd name="T89" fmla="*/ 455 h 496"/>
                <a:gd name="T90" fmla="*/ 823 w 935"/>
                <a:gd name="T91" fmla="*/ 466 h 496"/>
                <a:gd name="T92" fmla="*/ 848 w 935"/>
                <a:gd name="T93" fmla="*/ 466 h 496"/>
                <a:gd name="T94" fmla="*/ 859 w 935"/>
                <a:gd name="T95" fmla="*/ 454 h 496"/>
                <a:gd name="T96" fmla="*/ 869 w 935"/>
                <a:gd name="T97" fmla="*/ 455 h 496"/>
                <a:gd name="T98" fmla="*/ 882 w 935"/>
                <a:gd name="T99" fmla="*/ 471 h 496"/>
                <a:gd name="T100" fmla="*/ 902 w 935"/>
                <a:gd name="T101" fmla="*/ 484 h 496"/>
                <a:gd name="T102" fmla="*/ 923 w 935"/>
                <a:gd name="T103" fmla="*/ 488 h 496"/>
                <a:gd name="T104" fmla="*/ 935 w 935"/>
                <a:gd name="T105" fmla="*/ 496 h 496"/>
                <a:gd name="T106" fmla="*/ 932 w 935"/>
                <a:gd name="T107" fmla="*/ 263 h 496"/>
                <a:gd name="T108" fmla="*/ 924 w 935"/>
                <a:gd name="T109" fmla="*/ 195 h 496"/>
                <a:gd name="T110" fmla="*/ 923 w 935"/>
                <a:gd name="T111" fmla="*/ 140 h 496"/>
                <a:gd name="T112" fmla="*/ 913 w 935"/>
                <a:gd name="T113" fmla="*/ 100 h 496"/>
                <a:gd name="T114" fmla="*/ 909 w 935"/>
                <a:gd name="T115" fmla="*/ 54 h 496"/>
                <a:gd name="T116" fmla="*/ 909 w 935"/>
                <a:gd name="T117" fmla="*/ 31 h 496"/>
                <a:gd name="T118" fmla="*/ 832 w 935"/>
                <a:gd name="T119" fmla="*/ 32 h 496"/>
                <a:gd name="T120" fmla="*/ 543 w 935"/>
                <a:gd name="T121" fmla="*/ 29 h 496"/>
                <a:gd name="T122" fmla="*/ 262 w 935"/>
                <a:gd name="T123" fmla="*/ 17 h 496"/>
                <a:gd name="T124" fmla="*/ 109 w 935"/>
                <a:gd name="T125" fmla="*/ 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5" h="496">
                  <a:moveTo>
                    <a:pt x="109" y="7"/>
                  </a:moveTo>
                  <a:lnTo>
                    <a:pt x="6" y="0"/>
                  </a:lnTo>
                  <a:lnTo>
                    <a:pt x="0" y="68"/>
                  </a:lnTo>
                  <a:lnTo>
                    <a:pt x="128" y="76"/>
                  </a:lnTo>
                  <a:lnTo>
                    <a:pt x="328" y="84"/>
                  </a:lnTo>
                  <a:lnTo>
                    <a:pt x="314" y="237"/>
                  </a:lnTo>
                  <a:lnTo>
                    <a:pt x="311" y="348"/>
                  </a:lnTo>
                  <a:lnTo>
                    <a:pt x="312" y="357"/>
                  </a:lnTo>
                  <a:lnTo>
                    <a:pt x="339" y="381"/>
                  </a:lnTo>
                  <a:lnTo>
                    <a:pt x="353" y="387"/>
                  </a:lnTo>
                  <a:lnTo>
                    <a:pt x="356" y="387"/>
                  </a:lnTo>
                  <a:lnTo>
                    <a:pt x="360" y="373"/>
                  </a:lnTo>
                  <a:lnTo>
                    <a:pt x="370" y="385"/>
                  </a:lnTo>
                  <a:lnTo>
                    <a:pt x="382" y="385"/>
                  </a:lnTo>
                  <a:lnTo>
                    <a:pt x="382" y="376"/>
                  </a:lnTo>
                  <a:lnTo>
                    <a:pt x="400" y="385"/>
                  </a:lnTo>
                  <a:lnTo>
                    <a:pt x="396" y="409"/>
                  </a:lnTo>
                  <a:lnTo>
                    <a:pt x="421" y="410"/>
                  </a:lnTo>
                  <a:lnTo>
                    <a:pt x="437" y="418"/>
                  </a:lnTo>
                  <a:lnTo>
                    <a:pt x="464" y="421"/>
                  </a:lnTo>
                  <a:lnTo>
                    <a:pt x="479" y="434"/>
                  </a:lnTo>
                  <a:lnTo>
                    <a:pt x="493" y="420"/>
                  </a:lnTo>
                  <a:lnTo>
                    <a:pt x="515" y="424"/>
                  </a:lnTo>
                  <a:lnTo>
                    <a:pt x="531" y="446"/>
                  </a:lnTo>
                  <a:lnTo>
                    <a:pt x="537" y="446"/>
                  </a:lnTo>
                  <a:lnTo>
                    <a:pt x="537" y="460"/>
                  </a:lnTo>
                  <a:lnTo>
                    <a:pt x="551" y="465"/>
                  </a:lnTo>
                  <a:lnTo>
                    <a:pt x="565" y="451"/>
                  </a:lnTo>
                  <a:lnTo>
                    <a:pt x="576" y="454"/>
                  </a:lnTo>
                  <a:lnTo>
                    <a:pt x="592" y="454"/>
                  </a:lnTo>
                  <a:lnTo>
                    <a:pt x="598" y="470"/>
                  </a:lnTo>
                  <a:lnTo>
                    <a:pt x="637" y="484"/>
                  </a:lnTo>
                  <a:lnTo>
                    <a:pt x="646" y="479"/>
                  </a:lnTo>
                  <a:lnTo>
                    <a:pt x="657" y="454"/>
                  </a:lnTo>
                  <a:lnTo>
                    <a:pt x="663" y="454"/>
                  </a:lnTo>
                  <a:lnTo>
                    <a:pt x="671" y="466"/>
                  </a:lnTo>
                  <a:lnTo>
                    <a:pt x="696" y="471"/>
                  </a:lnTo>
                  <a:lnTo>
                    <a:pt x="720" y="479"/>
                  </a:lnTo>
                  <a:lnTo>
                    <a:pt x="738" y="485"/>
                  </a:lnTo>
                  <a:lnTo>
                    <a:pt x="749" y="479"/>
                  </a:lnTo>
                  <a:lnTo>
                    <a:pt x="754" y="463"/>
                  </a:lnTo>
                  <a:lnTo>
                    <a:pt x="780" y="463"/>
                  </a:lnTo>
                  <a:lnTo>
                    <a:pt x="795" y="470"/>
                  </a:lnTo>
                  <a:lnTo>
                    <a:pt x="812" y="455"/>
                  </a:lnTo>
                  <a:lnTo>
                    <a:pt x="818" y="455"/>
                  </a:lnTo>
                  <a:lnTo>
                    <a:pt x="823" y="466"/>
                  </a:lnTo>
                  <a:lnTo>
                    <a:pt x="848" y="466"/>
                  </a:lnTo>
                  <a:lnTo>
                    <a:pt x="859" y="454"/>
                  </a:lnTo>
                  <a:lnTo>
                    <a:pt x="869" y="455"/>
                  </a:lnTo>
                  <a:lnTo>
                    <a:pt x="882" y="471"/>
                  </a:lnTo>
                  <a:lnTo>
                    <a:pt x="902" y="484"/>
                  </a:lnTo>
                  <a:lnTo>
                    <a:pt x="923" y="488"/>
                  </a:lnTo>
                  <a:lnTo>
                    <a:pt x="935" y="496"/>
                  </a:lnTo>
                  <a:lnTo>
                    <a:pt x="932" y="263"/>
                  </a:lnTo>
                  <a:lnTo>
                    <a:pt x="924" y="195"/>
                  </a:lnTo>
                  <a:lnTo>
                    <a:pt x="923" y="140"/>
                  </a:lnTo>
                  <a:lnTo>
                    <a:pt x="913" y="100"/>
                  </a:lnTo>
                  <a:lnTo>
                    <a:pt x="909" y="54"/>
                  </a:lnTo>
                  <a:lnTo>
                    <a:pt x="909" y="31"/>
                  </a:lnTo>
                  <a:lnTo>
                    <a:pt x="832" y="32"/>
                  </a:lnTo>
                  <a:lnTo>
                    <a:pt x="543" y="29"/>
                  </a:lnTo>
                  <a:lnTo>
                    <a:pt x="262" y="17"/>
                  </a:lnTo>
                  <a:lnTo>
                    <a:pt x="109" y="7"/>
                  </a:lnTo>
                  <a:close/>
                </a:path>
              </a:pathLst>
            </a:custGeom>
            <a:solidFill>
              <a:schemeClr val="bg1">
                <a:lumMod val="85000"/>
              </a:schemeClr>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01" name="TEXAS">
              <a:extLst>
                <a:ext uri="{C183D7F6-B498-43B3-948B-1728B52AA6E4}">
                  <adec:decorative xmlns:adec="http://schemas.microsoft.com/office/drawing/2017/decorative" val="1"/>
                </a:ext>
              </a:extLst>
            </p:cNvPr>
            <p:cNvSpPr>
              <a:spLocks noEditPoints="1"/>
            </p:cNvSpPr>
            <p:nvPr/>
          </p:nvSpPr>
          <p:spPr bwMode="auto">
            <a:xfrm>
              <a:off x="6030799" y="4353894"/>
              <a:ext cx="2026434" cy="1949059"/>
            </a:xfrm>
            <a:custGeom>
              <a:avLst/>
              <a:gdLst>
                <a:gd name="T0" fmla="*/ 798 w 1519"/>
                <a:gd name="T1" fmla="*/ 14 h 1461"/>
                <a:gd name="T2" fmla="*/ 782 w 1519"/>
                <a:gd name="T3" fmla="*/ 288 h 1461"/>
                <a:gd name="T4" fmla="*/ 829 w 1519"/>
                <a:gd name="T5" fmla="*/ 317 h 1461"/>
                <a:gd name="T6" fmla="*/ 851 w 1519"/>
                <a:gd name="T7" fmla="*/ 317 h 1461"/>
                <a:gd name="T8" fmla="*/ 870 w 1519"/>
                <a:gd name="T9" fmla="*/ 317 h 1461"/>
                <a:gd name="T10" fmla="*/ 910 w 1519"/>
                <a:gd name="T11" fmla="*/ 350 h 1461"/>
                <a:gd name="T12" fmla="*/ 963 w 1519"/>
                <a:gd name="T13" fmla="*/ 353 h 1461"/>
                <a:gd name="T14" fmla="*/ 1007 w 1519"/>
                <a:gd name="T15" fmla="*/ 378 h 1461"/>
                <a:gd name="T16" fmla="*/ 1035 w 1519"/>
                <a:gd name="T17" fmla="*/ 383 h 1461"/>
                <a:gd name="T18" fmla="*/ 1068 w 1519"/>
                <a:gd name="T19" fmla="*/ 403 h 1461"/>
                <a:gd name="T20" fmla="*/ 1126 w 1519"/>
                <a:gd name="T21" fmla="*/ 384 h 1461"/>
                <a:gd name="T22" fmla="*/ 1141 w 1519"/>
                <a:gd name="T23" fmla="*/ 398 h 1461"/>
                <a:gd name="T24" fmla="*/ 1208 w 1519"/>
                <a:gd name="T25" fmla="*/ 417 h 1461"/>
                <a:gd name="T26" fmla="*/ 1252 w 1519"/>
                <a:gd name="T27" fmla="*/ 395 h 1461"/>
                <a:gd name="T28" fmla="*/ 1288 w 1519"/>
                <a:gd name="T29" fmla="*/ 387 h 1461"/>
                <a:gd name="T30" fmla="*/ 1329 w 1519"/>
                <a:gd name="T31" fmla="*/ 386 h 1461"/>
                <a:gd name="T32" fmla="*/ 1374 w 1519"/>
                <a:gd name="T33" fmla="*/ 416 h 1461"/>
                <a:gd name="T34" fmla="*/ 1416 w 1519"/>
                <a:gd name="T35" fmla="*/ 439 h 1461"/>
                <a:gd name="T36" fmla="*/ 1455 w 1519"/>
                <a:gd name="T37" fmla="*/ 475 h 1461"/>
                <a:gd name="T38" fmla="*/ 1464 w 1519"/>
                <a:gd name="T39" fmla="*/ 619 h 1461"/>
                <a:gd name="T40" fmla="*/ 1513 w 1519"/>
                <a:gd name="T41" fmla="*/ 711 h 1461"/>
                <a:gd name="T42" fmla="*/ 1514 w 1519"/>
                <a:gd name="T43" fmla="*/ 789 h 1461"/>
                <a:gd name="T44" fmla="*/ 1502 w 1519"/>
                <a:gd name="T45" fmla="*/ 848 h 1461"/>
                <a:gd name="T46" fmla="*/ 1489 w 1519"/>
                <a:gd name="T47" fmla="*/ 937 h 1461"/>
                <a:gd name="T48" fmla="*/ 1386 w 1519"/>
                <a:gd name="T49" fmla="*/ 987 h 1461"/>
                <a:gd name="T50" fmla="*/ 1350 w 1519"/>
                <a:gd name="T51" fmla="*/ 1013 h 1461"/>
                <a:gd name="T52" fmla="*/ 1265 w 1519"/>
                <a:gd name="T53" fmla="*/ 1079 h 1461"/>
                <a:gd name="T54" fmla="*/ 1179 w 1519"/>
                <a:gd name="T55" fmla="*/ 1124 h 1461"/>
                <a:gd name="T56" fmla="*/ 1096 w 1519"/>
                <a:gd name="T57" fmla="*/ 1185 h 1461"/>
                <a:gd name="T58" fmla="*/ 1079 w 1519"/>
                <a:gd name="T59" fmla="*/ 1212 h 1461"/>
                <a:gd name="T60" fmla="*/ 1055 w 1519"/>
                <a:gd name="T61" fmla="*/ 1299 h 1461"/>
                <a:gd name="T62" fmla="*/ 1066 w 1519"/>
                <a:gd name="T63" fmla="*/ 1385 h 1461"/>
                <a:gd name="T64" fmla="*/ 1077 w 1519"/>
                <a:gd name="T65" fmla="*/ 1451 h 1461"/>
                <a:gd name="T66" fmla="*/ 988 w 1519"/>
                <a:gd name="T67" fmla="*/ 1430 h 1461"/>
                <a:gd name="T68" fmla="*/ 934 w 1519"/>
                <a:gd name="T69" fmla="*/ 1410 h 1461"/>
                <a:gd name="T70" fmla="*/ 841 w 1519"/>
                <a:gd name="T71" fmla="*/ 1358 h 1461"/>
                <a:gd name="T72" fmla="*/ 809 w 1519"/>
                <a:gd name="T73" fmla="*/ 1291 h 1461"/>
                <a:gd name="T74" fmla="*/ 807 w 1519"/>
                <a:gd name="T75" fmla="*/ 1262 h 1461"/>
                <a:gd name="T76" fmla="*/ 801 w 1519"/>
                <a:gd name="T77" fmla="*/ 1215 h 1461"/>
                <a:gd name="T78" fmla="*/ 737 w 1519"/>
                <a:gd name="T79" fmla="*/ 1138 h 1461"/>
                <a:gd name="T80" fmla="*/ 679 w 1519"/>
                <a:gd name="T81" fmla="*/ 1032 h 1461"/>
                <a:gd name="T82" fmla="*/ 662 w 1519"/>
                <a:gd name="T83" fmla="*/ 985 h 1461"/>
                <a:gd name="T84" fmla="*/ 607 w 1519"/>
                <a:gd name="T85" fmla="*/ 926 h 1461"/>
                <a:gd name="T86" fmla="*/ 503 w 1519"/>
                <a:gd name="T87" fmla="*/ 901 h 1461"/>
                <a:gd name="T88" fmla="*/ 432 w 1519"/>
                <a:gd name="T89" fmla="*/ 907 h 1461"/>
                <a:gd name="T90" fmla="*/ 385 w 1519"/>
                <a:gd name="T91" fmla="*/ 990 h 1461"/>
                <a:gd name="T92" fmla="*/ 343 w 1519"/>
                <a:gd name="T93" fmla="*/ 992 h 1461"/>
                <a:gd name="T94" fmla="*/ 307 w 1519"/>
                <a:gd name="T95" fmla="*/ 970 h 1461"/>
                <a:gd name="T96" fmla="*/ 217 w 1519"/>
                <a:gd name="T97" fmla="*/ 896 h 1461"/>
                <a:gd name="T98" fmla="*/ 183 w 1519"/>
                <a:gd name="T99" fmla="*/ 776 h 1461"/>
                <a:gd name="T100" fmla="*/ 162 w 1519"/>
                <a:gd name="T101" fmla="*/ 739 h 1461"/>
                <a:gd name="T102" fmla="*/ 78 w 1519"/>
                <a:gd name="T103" fmla="*/ 667 h 1461"/>
                <a:gd name="T104" fmla="*/ 33 w 1519"/>
                <a:gd name="T105" fmla="*/ 604 h 1461"/>
                <a:gd name="T106" fmla="*/ 0 w 1519"/>
                <a:gd name="T107" fmla="*/ 555 h 1461"/>
                <a:gd name="T108" fmla="*/ 412 w 1519"/>
                <a:gd name="T109" fmla="*/ 586 h 1461"/>
                <a:gd name="T110" fmla="*/ 460 w 1519"/>
                <a:gd name="T111" fmla="*/ 0 h 1461"/>
                <a:gd name="T112" fmla="*/ 1088 w 1519"/>
                <a:gd name="T113" fmla="*/ 1435 h 1461"/>
                <a:gd name="T114" fmla="*/ 1063 w 1519"/>
                <a:gd name="T115" fmla="*/ 1301 h 1461"/>
                <a:gd name="T116" fmla="*/ 1116 w 1519"/>
                <a:gd name="T117" fmla="*/ 1173 h 1461"/>
                <a:gd name="T118" fmla="*/ 1110 w 1519"/>
                <a:gd name="T119" fmla="*/ 1195 h 1461"/>
                <a:gd name="T120" fmla="*/ 1068 w 1519"/>
                <a:gd name="T121" fmla="*/ 1308 h 1461"/>
                <a:gd name="T122" fmla="*/ 1093 w 1519"/>
                <a:gd name="T123" fmla="*/ 1424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9" h="1461">
                  <a:moveTo>
                    <a:pt x="462" y="0"/>
                  </a:moveTo>
                  <a:lnTo>
                    <a:pt x="604" y="8"/>
                  </a:lnTo>
                  <a:lnTo>
                    <a:pt x="798" y="14"/>
                  </a:lnTo>
                  <a:lnTo>
                    <a:pt x="784" y="161"/>
                  </a:lnTo>
                  <a:lnTo>
                    <a:pt x="781" y="275"/>
                  </a:lnTo>
                  <a:lnTo>
                    <a:pt x="782" y="288"/>
                  </a:lnTo>
                  <a:lnTo>
                    <a:pt x="809" y="311"/>
                  </a:lnTo>
                  <a:lnTo>
                    <a:pt x="821" y="320"/>
                  </a:lnTo>
                  <a:lnTo>
                    <a:pt x="829" y="317"/>
                  </a:lnTo>
                  <a:lnTo>
                    <a:pt x="830" y="306"/>
                  </a:lnTo>
                  <a:lnTo>
                    <a:pt x="838" y="317"/>
                  </a:lnTo>
                  <a:lnTo>
                    <a:pt x="851" y="317"/>
                  </a:lnTo>
                  <a:lnTo>
                    <a:pt x="851" y="308"/>
                  </a:lnTo>
                  <a:lnTo>
                    <a:pt x="862" y="314"/>
                  </a:lnTo>
                  <a:lnTo>
                    <a:pt x="870" y="317"/>
                  </a:lnTo>
                  <a:lnTo>
                    <a:pt x="866" y="342"/>
                  </a:lnTo>
                  <a:lnTo>
                    <a:pt x="891" y="342"/>
                  </a:lnTo>
                  <a:lnTo>
                    <a:pt x="910" y="350"/>
                  </a:lnTo>
                  <a:lnTo>
                    <a:pt x="935" y="353"/>
                  </a:lnTo>
                  <a:lnTo>
                    <a:pt x="949" y="366"/>
                  </a:lnTo>
                  <a:lnTo>
                    <a:pt x="963" y="353"/>
                  </a:lnTo>
                  <a:lnTo>
                    <a:pt x="987" y="356"/>
                  </a:lnTo>
                  <a:lnTo>
                    <a:pt x="1001" y="377"/>
                  </a:lnTo>
                  <a:lnTo>
                    <a:pt x="1007" y="378"/>
                  </a:lnTo>
                  <a:lnTo>
                    <a:pt x="1005" y="391"/>
                  </a:lnTo>
                  <a:lnTo>
                    <a:pt x="1019" y="395"/>
                  </a:lnTo>
                  <a:lnTo>
                    <a:pt x="1035" y="383"/>
                  </a:lnTo>
                  <a:lnTo>
                    <a:pt x="1048" y="387"/>
                  </a:lnTo>
                  <a:lnTo>
                    <a:pt x="1062" y="387"/>
                  </a:lnTo>
                  <a:lnTo>
                    <a:pt x="1068" y="403"/>
                  </a:lnTo>
                  <a:lnTo>
                    <a:pt x="1107" y="416"/>
                  </a:lnTo>
                  <a:lnTo>
                    <a:pt x="1116" y="411"/>
                  </a:lnTo>
                  <a:lnTo>
                    <a:pt x="1126" y="384"/>
                  </a:lnTo>
                  <a:lnTo>
                    <a:pt x="1129" y="384"/>
                  </a:lnTo>
                  <a:lnTo>
                    <a:pt x="1133" y="386"/>
                  </a:lnTo>
                  <a:lnTo>
                    <a:pt x="1141" y="398"/>
                  </a:lnTo>
                  <a:lnTo>
                    <a:pt x="1166" y="403"/>
                  </a:lnTo>
                  <a:lnTo>
                    <a:pt x="1186" y="409"/>
                  </a:lnTo>
                  <a:lnTo>
                    <a:pt x="1208" y="417"/>
                  </a:lnTo>
                  <a:lnTo>
                    <a:pt x="1219" y="411"/>
                  </a:lnTo>
                  <a:lnTo>
                    <a:pt x="1224" y="395"/>
                  </a:lnTo>
                  <a:lnTo>
                    <a:pt x="1252" y="395"/>
                  </a:lnTo>
                  <a:lnTo>
                    <a:pt x="1263" y="402"/>
                  </a:lnTo>
                  <a:lnTo>
                    <a:pt x="1282" y="387"/>
                  </a:lnTo>
                  <a:lnTo>
                    <a:pt x="1288" y="387"/>
                  </a:lnTo>
                  <a:lnTo>
                    <a:pt x="1293" y="398"/>
                  </a:lnTo>
                  <a:lnTo>
                    <a:pt x="1319" y="398"/>
                  </a:lnTo>
                  <a:lnTo>
                    <a:pt x="1329" y="386"/>
                  </a:lnTo>
                  <a:lnTo>
                    <a:pt x="1339" y="387"/>
                  </a:lnTo>
                  <a:lnTo>
                    <a:pt x="1352" y="403"/>
                  </a:lnTo>
                  <a:lnTo>
                    <a:pt x="1374" y="416"/>
                  </a:lnTo>
                  <a:lnTo>
                    <a:pt x="1391" y="420"/>
                  </a:lnTo>
                  <a:lnTo>
                    <a:pt x="1400" y="427"/>
                  </a:lnTo>
                  <a:lnTo>
                    <a:pt x="1416" y="439"/>
                  </a:lnTo>
                  <a:lnTo>
                    <a:pt x="1435" y="430"/>
                  </a:lnTo>
                  <a:lnTo>
                    <a:pt x="1452" y="437"/>
                  </a:lnTo>
                  <a:lnTo>
                    <a:pt x="1455" y="475"/>
                  </a:lnTo>
                  <a:lnTo>
                    <a:pt x="1455" y="536"/>
                  </a:lnTo>
                  <a:lnTo>
                    <a:pt x="1460" y="595"/>
                  </a:lnTo>
                  <a:lnTo>
                    <a:pt x="1464" y="619"/>
                  </a:lnTo>
                  <a:lnTo>
                    <a:pt x="1482" y="645"/>
                  </a:lnTo>
                  <a:lnTo>
                    <a:pt x="1486" y="676"/>
                  </a:lnTo>
                  <a:lnTo>
                    <a:pt x="1513" y="711"/>
                  </a:lnTo>
                  <a:lnTo>
                    <a:pt x="1514" y="731"/>
                  </a:lnTo>
                  <a:lnTo>
                    <a:pt x="1519" y="736"/>
                  </a:lnTo>
                  <a:lnTo>
                    <a:pt x="1514" y="789"/>
                  </a:lnTo>
                  <a:lnTo>
                    <a:pt x="1496" y="820"/>
                  </a:lnTo>
                  <a:lnTo>
                    <a:pt x="1507" y="832"/>
                  </a:lnTo>
                  <a:lnTo>
                    <a:pt x="1502" y="848"/>
                  </a:lnTo>
                  <a:lnTo>
                    <a:pt x="1497" y="893"/>
                  </a:lnTo>
                  <a:lnTo>
                    <a:pt x="1488" y="915"/>
                  </a:lnTo>
                  <a:lnTo>
                    <a:pt x="1489" y="937"/>
                  </a:lnTo>
                  <a:lnTo>
                    <a:pt x="1455" y="946"/>
                  </a:lnTo>
                  <a:lnTo>
                    <a:pt x="1393" y="974"/>
                  </a:lnTo>
                  <a:lnTo>
                    <a:pt x="1386" y="987"/>
                  </a:lnTo>
                  <a:lnTo>
                    <a:pt x="1371" y="998"/>
                  </a:lnTo>
                  <a:lnTo>
                    <a:pt x="1358" y="1007"/>
                  </a:lnTo>
                  <a:lnTo>
                    <a:pt x="1350" y="1013"/>
                  </a:lnTo>
                  <a:lnTo>
                    <a:pt x="1315" y="1046"/>
                  </a:lnTo>
                  <a:lnTo>
                    <a:pt x="1297" y="1059"/>
                  </a:lnTo>
                  <a:lnTo>
                    <a:pt x="1265" y="1079"/>
                  </a:lnTo>
                  <a:lnTo>
                    <a:pt x="1229" y="1095"/>
                  </a:lnTo>
                  <a:lnTo>
                    <a:pt x="1190" y="1115"/>
                  </a:lnTo>
                  <a:lnTo>
                    <a:pt x="1179" y="1124"/>
                  </a:lnTo>
                  <a:lnTo>
                    <a:pt x="1141" y="1148"/>
                  </a:lnTo>
                  <a:lnTo>
                    <a:pt x="1121" y="1151"/>
                  </a:lnTo>
                  <a:lnTo>
                    <a:pt x="1096" y="1185"/>
                  </a:lnTo>
                  <a:lnTo>
                    <a:pt x="1071" y="1187"/>
                  </a:lnTo>
                  <a:lnTo>
                    <a:pt x="1065" y="1199"/>
                  </a:lnTo>
                  <a:lnTo>
                    <a:pt x="1079" y="1212"/>
                  </a:lnTo>
                  <a:lnTo>
                    <a:pt x="1069" y="1246"/>
                  </a:lnTo>
                  <a:lnTo>
                    <a:pt x="1062" y="1274"/>
                  </a:lnTo>
                  <a:lnTo>
                    <a:pt x="1055" y="1299"/>
                  </a:lnTo>
                  <a:lnTo>
                    <a:pt x="1051" y="1327"/>
                  </a:lnTo>
                  <a:lnTo>
                    <a:pt x="1055" y="1341"/>
                  </a:lnTo>
                  <a:lnTo>
                    <a:pt x="1066" y="1385"/>
                  </a:lnTo>
                  <a:lnTo>
                    <a:pt x="1073" y="1424"/>
                  </a:lnTo>
                  <a:lnTo>
                    <a:pt x="1083" y="1441"/>
                  </a:lnTo>
                  <a:lnTo>
                    <a:pt x="1077" y="1451"/>
                  </a:lnTo>
                  <a:lnTo>
                    <a:pt x="1058" y="1461"/>
                  </a:lnTo>
                  <a:lnTo>
                    <a:pt x="1023" y="1438"/>
                  </a:lnTo>
                  <a:lnTo>
                    <a:pt x="988" y="1430"/>
                  </a:lnTo>
                  <a:lnTo>
                    <a:pt x="980" y="1433"/>
                  </a:lnTo>
                  <a:lnTo>
                    <a:pt x="960" y="1430"/>
                  </a:lnTo>
                  <a:lnTo>
                    <a:pt x="934" y="1410"/>
                  </a:lnTo>
                  <a:lnTo>
                    <a:pt x="901" y="1404"/>
                  </a:lnTo>
                  <a:lnTo>
                    <a:pt x="854" y="1382"/>
                  </a:lnTo>
                  <a:lnTo>
                    <a:pt x="841" y="1358"/>
                  </a:lnTo>
                  <a:lnTo>
                    <a:pt x="832" y="1318"/>
                  </a:lnTo>
                  <a:lnTo>
                    <a:pt x="813" y="1305"/>
                  </a:lnTo>
                  <a:lnTo>
                    <a:pt x="809" y="1291"/>
                  </a:lnTo>
                  <a:lnTo>
                    <a:pt x="813" y="1287"/>
                  </a:lnTo>
                  <a:lnTo>
                    <a:pt x="815" y="1266"/>
                  </a:lnTo>
                  <a:lnTo>
                    <a:pt x="807" y="1262"/>
                  </a:lnTo>
                  <a:lnTo>
                    <a:pt x="802" y="1255"/>
                  </a:lnTo>
                  <a:lnTo>
                    <a:pt x="810" y="1229"/>
                  </a:lnTo>
                  <a:lnTo>
                    <a:pt x="801" y="1215"/>
                  </a:lnTo>
                  <a:lnTo>
                    <a:pt x="781" y="1207"/>
                  </a:lnTo>
                  <a:lnTo>
                    <a:pt x="759" y="1179"/>
                  </a:lnTo>
                  <a:lnTo>
                    <a:pt x="737" y="1138"/>
                  </a:lnTo>
                  <a:lnTo>
                    <a:pt x="710" y="1121"/>
                  </a:lnTo>
                  <a:lnTo>
                    <a:pt x="712" y="1110"/>
                  </a:lnTo>
                  <a:lnTo>
                    <a:pt x="679" y="1032"/>
                  </a:lnTo>
                  <a:lnTo>
                    <a:pt x="673" y="1007"/>
                  </a:lnTo>
                  <a:lnTo>
                    <a:pt x="662" y="995"/>
                  </a:lnTo>
                  <a:lnTo>
                    <a:pt x="662" y="985"/>
                  </a:lnTo>
                  <a:lnTo>
                    <a:pt x="624" y="953"/>
                  </a:lnTo>
                  <a:lnTo>
                    <a:pt x="607" y="932"/>
                  </a:lnTo>
                  <a:lnTo>
                    <a:pt x="607" y="926"/>
                  </a:lnTo>
                  <a:lnTo>
                    <a:pt x="592" y="914"/>
                  </a:lnTo>
                  <a:lnTo>
                    <a:pt x="549" y="906"/>
                  </a:lnTo>
                  <a:lnTo>
                    <a:pt x="503" y="901"/>
                  </a:lnTo>
                  <a:lnTo>
                    <a:pt x="484" y="887"/>
                  </a:lnTo>
                  <a:lnTo>
                    <a:pt x="456" y="898"/>
                  </a:lnTo>
                  <a:lnTo>
                    <a:pt x="432" y="907"/>
                  </a:lnTo>
                  <a:lnTo>
                    <a:pt x="418" y="928"/>
                  </a:lnTo>
                  <a:lnTo>
                    <a:pt x="412" y="951"/>
                  </a:lnTo>
                  <a:lnTo>
                    <a:pt x="385" y="990"/>
                  </a:lnTo>
                  <a:lnTo>
                    <a:pt x="370" y="1004"/>
                  </a:lnTo>
                  <a:lnTo>
                    <a:pt x="354" y="998"/>
                  </a:lnTo>
                  <a:lnTo>
                    <a:pt x="343" y="992"/>
                  </a:lnTo>
                  <a:lnTo>
                    <a:pt x="331" y="987"/>
                  </a:lnTo>
                  <a:lnTo>
                    <a:pt x="307" y="973"/>
                  </a:lnTo>
                  <a:lnTo>
                    <a:pt x="307" y="970"/>
                  </a:lnTo>
                  <a:lnTo>
                    <a:pt x="295" y="957"/>
                  </a:lnTo>
                  <a:lnTo>
                    <a:pt x="264" y="945"/>
                  </a:lnTo>
                  <a:lnTo>
                    <a:pt x="217" y="896"/>
                  </a:lnTo>
                  <a:lnTo>
                    <a:pt x="203" y="867"/>
                  </a:lnTo>
                  <a:lnTo>
                    <a:pt x="203" y="815"/>
                  </a:lnTo>
                  <a:lnTo>
                    <a:pt x="183" y="776"/>
                  </a:lnTo>
                  <a:lnTo>
                    <a:pt x="179" y="759"/>
                  </a:lnTo>
                  <a:lnTo>
                    <a:pt x="170" y="753"/>
                  </a:lnTo>
                  <a:lnTo>
                    <a:pt x="162" y="739"/>
                  </a:lnTo>
                  <a:lnTo>
                    <a:pt x="131" y="726"/>
                  </a:lnTo>
                  <a:lnTo>
                    <a:pt x="123" y="715"/>
                  </a:lnTo>
                  <a:lnTo>
                    <a:pt x="78" y="667"/>
                  </a:lnTo>
                  <a:lnTo>
                    <a:pt x="70" y="647"/>
                  </a:lnTo>
                  <a:lnTo>
                    <a:pt x="42" y="633"/>
                  </a:lnTo>
                  <a:lnTo>
                    <a:pt x="33" y="604"/>
                  </a:lnTo>
                  <a:lnTo>
                    <a:pt x="15" y="587"/>
                  </a:lnTo>
                  <a:lnTo>
                    <a:pt x="5" y="584"/>
                  </a:lnTo>
                  <a:lnTo>
                    <a:pt x="0" y="555"/>
                  </a:lnTo>
                  <a:lnTo>
                    <a:pt x="50" y="559"/>
                  </a:lnTo>
                  <a:lnTo>
                    <a:pt x="231" y="576"/>
                  </a:lnTo>
                  <a:lnTo>
                    <a:pt x="412" y="586"/>
                  </a:lnTo>
                  <a:lnTo>
                    <a:pt x="426" y="464"/>
                  </a:lnTo>
                  <a:lnTo>
                    <a:pt x="451" y="117"/>
                  </a:lnTo>
                  <a:lnTo>
                    <a:pt x="460" y="0"/>
                  </a:lnTo>
                  <a:lnTo>
                    <a:pt x="470" y="0"/>
                  </a:lnTo>
                  <a:lnTo>
                    <a:pt x="462" y="0"/>
                  </a:lnTo>
                  <a:close/>
                  <a:moveTo>
                    <a:pt x="1088" y="1435"/>
                  </a:moveTo>
                  <a:lnTo>
                    <a:pt x="1085" y="1390"/>
                  </a:lnTo>
                  <a:lnTo>
                    <a:pt x="1068" y="1346"/>
                  </a:lnTo>
                  <a:lnTo>
                    <a:pt x="1063" y="1301"/>
                  </a:lnTo>
                  <a:lnTo>
                    <a:pt x="1073" y="1249"/>
                  </a:lnTo>
                  <a:lnTo>
                    <a:pt x="1094" y="1207"/>
                  </a:lnTo>
                  <a:lnTo>
                    <a:pt x="1116" y="1173"/>
                  </a:lnTo>
                  <a:lnTo>
                    <a:pt x="1135" y="1151"/>
                  </a:lnTo>
                  <a:lnTo>
                    <a:pt x="1140" y="1152"/>
                  </a:lnTo>
                  <a:lnTo>
                    <a:pt x="1110" y="1195"/>
                  </a:lnTo>
                  <a:lnTo>
                    <a:pt x="1082" y="1235"/>
                  </a:lnTo>
                  <a:lnTo>
                    <a:pt x="1069" y="1276"/>
                  </a:lnTo>
                  <a:lnTo>
                    <a:pt x="1068" y="1308"/>
                  </a:lnTo>
                  <a:lnTo>
                    <a:pt x="1073" y="1348"/>
                  </a:lnTo>
                  <a:lnTo>
                    <a:pt x="1090" y="1391"/>
                  </a:lnTo>
                  <a:lnTo>
                    <a:pt x="1093" y="1424"/>
                  </a:lnTo>
                  <a:lnTo>
                    <a:pt x="1093" y="1433"/>
                  </a:lnTo>
                  <a:lnTo>
                    <a:pt x="1088" y="1435"/>
                  </a:lnTo>
                  <a:close/>
                </a:path>
              </a:pathLst>
            </a:custGeom>
            <a:solidFill>
              <a:schemeClr val="bg1">
                <a:lumMod val="85000"/>
              </a:schemeClr>
            </a:solidFill>
            <a:ln w="2857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04" name="NEW MEXICO">
              <a:extLst>
                <a:ext uri="{C183D7F6-B498-43B3-948B-1728B52AA6E4}">
                  <adec:decorative xmlns:adec="http://schemas.microsoft.com/office/drawing/2017/decorative" val="1"/>
                </a:ext>
              </a:extLst>
            </p:cNvPr>
            <p:cNvSpPr>
              <a:spLocks/>
            </p:cNvSpPr>
            <p:nvPr/>
          </p:nvSpPr>
          <p:spPr bwMode="auto">
            <a:xfrm>
              <a:off x="5667829" y="4173796"/>
              <a:ext cx="1012550" cy="1019220"/>
            </a:xfrm>
            <a:custGeom>
              <a:avLst/>
              <a:gdLst>
                <a:gd name="T0" fmla="*/ 288 w 759"/>
                <a:gd name="T1" fmla="*/ 719 h 764"/>
                <a:gd name="T2" fmla="*/ 283 w 759"/>
                <a:gd name="T3" fmla="*/ 690 h 764"/>
                <a:gd name="T4" fmla="*/ 336 w 759"/>
                <a:gd name="T5" fmla="*/ 693 h 764"/>
                <a:gd name="T6" fmla="*/ 525 w 759"/>
                <a:gd name="T7" fmla="*/ 711 h 764"/>
                <a:gd name="T8" fmla="*/ 695 w 759"/>
                <a:gd name="T9" fmla="*/ 722 h 764"/>
                <a:gd name="T10" fmla="*/ 709 w 759"/>
                <a:gd name="T11" fmla="*/ 605 h 764"/>
                <a:gd name="T12" fmla="*/ 733 w 759"/>
                <a:gd name="T13" fmla="*/ 256 h 764"/>
                <a:gd name="T14" fmla="*/ 743 w 759"/>
                <a:gd name="T15" fmla="*/ 135 h 764"/>
                <a:gd name="T16" fmla="*/ 753 w 759"/>
                <a:gd name="T17" fmla="*/ 135 h 764"/>
                <a:gd name="T18" fmla="*/ 759 w 759"/>
                <a:gd name="T19" fmla="*/ 67 h 764"/>
                <a:gd name="T20" fmla="*/ 110 w 759"/>
                <a:gd name="T21" fmla="*/ 0 h 764"/>
                <a:gd name="T22" fmla="*/ 0 w 759"/>
                <a:gd name="T23" fmla="*/ 752 h 764"/>
                <a:gd name="T24" fmla="*/ 97 w 759"/>
                <a:gd name="T25" fmla="*/ 764 h 764"/>
                <a:gd name="T26" fmla="*/ 105 w 759"/>
                <a:gd name="T27" fmla="*/ 702 h 764"/>
                <a:gd name="T28" fmla="*/ 288 w 759"/>
                <a:gd name="T29" fmla="*/ 719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9" h="764">
                  <a:moveTo>
                    <a:pt x="288" y="719"/>
                  </a:moveTo>
                  <a:lnTo>
                    <a:pt x="283" y="690"/>
                  </a:lnTo>
                  <a:lnTo>
                    <a:pt x="336" y="693"/>
                  </a:lnTo>
                  <a:lnTo>
                    <a:pt x="525" y="711"/>
                  </a:lnTo>
                  <a:lnTo>
                    <a:pt x="695" y="722"/>
                  </a:lnTo>
                  <a:lnTo>
                    <a:pt x="709" y="605"/>
                  </a:lnTo>
                  <a:lnTo>
                    <a:pt x="733" y="256"/>
                  </a:lnTo>
                  <a:lnTo>
                    <a:pt x="743" y="135"/>
                  </a:lnTo>
                  <a:lnTo>
                    <a:pt x="753" y="135"/>
                  </a:lnTo>
                  <a:lnTo>
                    <a:pt x="759" y="67"/>
                  </a:lnTo>
                  <a:lnTo>
                    <a:pt x="110" y="0"/>
                  </a:lnTo>
                  <a:lnTo>
                    <a:pt x="0" y="752"/>
                  </a:lnTo>
                  <a:lnTo>
                    <a:pt x="97" y="764"/>
                  </a:lnTo>
                  <a:lnTo>
                    <a:pt x="105" y="702"/>
                  </a:lnTo>
                  <a:lnTo>
                    <a:pt x="288" y="719"/>
                  </a:lnTo>
                  <a:close/>
                </a:path>
              </a:pathLst>
            </a:custGeom>
            <a:solidFill>
              <a:schemeClr val="bg1">
                <a:lumMod val="85000"/>
              </a:schemeClr>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61" name="LABEL">
              <a:extLst>
                <a:ext uri="{C183D7F6-B498-43B3-948B-1728B52AA6E4}">
                  <adec:decorative xmlns:adec="http://schemas.microsoft.com/office/drawing/2017/decorative" val="1"/>
                </a:ext>
              </a:extLst>
            </p:cNvPr>
            <p:cNvSpPr/>
            <p:nvPr/>
          </p:nvSpPr>
          <p:spPr>
            <a:xfrm>
              <a:off x="5237697" y="5831215"/>
              <a:ext cx="914400" cy="245986"/>
            </a:xfrm>
            <a:prstGeom prst="round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Calibri"/>
                </a:rPr>
                <a:t>REGION 6</a:t>
              </a:r>
            </a:p>
          </p:txBody>
        </p:sp>
        <p:cxnSp>
          <p:nvCxnSpPr>
            <p:cNvPr id="139" name="Straight Connector 138">
              <a:extLst>
                <a:ext uri="{FF2B5EF4-FFF2-40B4-BE49-F238E27FC236}">
                  <a16:creationId xmlns:a16="http://schemas.microsoft.com/office/drawing/2014/main" id="{A8FBEC01-E234-45D9-B943-3176C15B35E7}"/>
                </a:ext>
                <a:ext uri="{C183D7F6-B498-43B3-948B-1728B52AA6E4}">
                  <adec:decorative xmlns:adec="http://schemas.microsoft.com/office/drawing/2017/decorative" val="1"/>
                </a:ext>
              </a:extLst>
            </p:cNvPr>
            <p:cNvCxnSpPr>
              <a:cxnSpLocks/>
            </p:cNvCxnSpPr>
            <p:nvPr/>
          </p:nvCxnSpPr>
          <p:spPr>
            <a:xfrm flipH="1">
              <a:off x="5688004" y="5123819"/>
              <a:ext cx="1353649" cy="678867"/>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3" name="Region 7" descr="Region 7: Mid-America includes Nebraska, Iowa, Kansas, and Missouri.">
            <a:extLst>
              <a:ext uri="{FF2B5EF4-FFF2-40B4-BE49-F238E27FC236}">
                <a16:creationId xmlns:a16="http://schemas.microsoft.com/office/drawing/2014/main" id="{B5E2D3F1-1CFC-4A88-96B3-966E5E0F87A3}"/>
              </a:ext>
            </a:extLst>
          </p:cNvPr>
          <p:cNvGrpSpPr/>
          <p:nvPr/>
        </p:nvGrpSpPr>
        <p:grpSpPr>
          <a:xfrm>
            <a:off x="6546580" y="3036464"/>
            <a:ext cx="2438877" cy="3314369"/>
            <a:chOff x="6584680" y="3065039"/>
            <a:chExt cx="2438877" cy="3314369"/>
          </a:xfrm>
        </p:grpSpPr>
        <p:sp>
          <p:nvSpPr>
            <p:cNvPr id="91" name="MISSOURI">
              <a:extLst>
                <a:ext uri="{C183D7F6-B498-43B3-948B-1728B52AA6E4}">
                  <adec:decorative xmlns:adec="http://schemas.microsoft.com/office/drawing/2017/decorative" val="1"/>
                </a:ext>
              </a:extLst>
            </p:cNvPr>
            <p:cNvSpPr>
              <a:spLocks/>
            </p:cNvSpPr>
            <p:nvPr/>
          </p:nvSpPr>
          <p:spPr bwMode="auto">
            <a:xfrm>
              <a:off x="7715961" y="3590658"/>
              <a:ext cx="947181" cy="841791"/>
            </a:xfrm>
            <a:custGeom>
              <a:avLst/>
              <a:gdLst>
                <a:gd name="T0" fmla="*/ 438 w 710"/>
                <a:gd name="T1" fmla="*/ 33 h 631"/>
                <a:gd name="T2" fmla="*/ 423 w 710"/>
                <a:gd name="T3" fmla="*/ 15 h 631"/>
                <a:gd name="T4" fmla="*/ 415 w 710"/>
                <a:gd name="T5" fmla="*/ 0 h 631"/>
                <a:gd name="T6" fmla="*/ 14 w 710"/>
                <a:gd name="T7" fmla="*/ 16 h 631"/>
                <a:gd name="T8" fmla="*/ 0 w 710"/>
                <a:gd name="T9" fmla="*/ 16 h 631"/>
                <a:gd name="T10" fmla="*/ 7 w 710"/>
                <a:gd name="T11" fmla="*/ 32 h 631"/>
                <a:gd name="T12" fmla="*/ 6 w 710"/>
                <a:gd name="T13" fmla="*/ 46 h 631"/>
                <a:gd name="T14" fmla="*/ 21 w 710"/>
                <a:gd name="T15" fmla="*/ 71 h 631"/>
                <a:gd name="T16" fmla="*/ 40 w 710"/>
                <a:gd name="T17" fmla="*/ 96 h 631"/>
                <a:gd name="T18" fmla="*/ 59 w 710"/>
                <a:gd name="T19" fmla="*/ 113 h 631"/>
                <a:gd name="T20" fmla="*/ 73 w 710"/>
                <a:gd name="T21" fmla="*/ 114 h 631"/>
                <a:gd name="T22" fmla="*/ 82 w 710"/>
                <a:gd name="T23" fmla="*/ 121 h 631"/>
                <a:gd name="T24" fmla="*/ 82 w 710"/>
                <a:gd name="T25" fmla="*/ 139 h 631"/>
                <a:gd name="T26" fmla="*/ 71 w 710"/>
                <a:gd name="T27" fmla="*/ 149 h 631"/>
                <a:gd name="T28" fmla="*/ 68 w 710"/>
                <a:gd name="T29" fmla="*/ 163 h 631"/>
                <a:gd name="T30" fmla="*/ 81 w 710"/>
                <a:gd name="T31" fmla="*/ 185 h 631"/>
                <a:gd name="T32" fmla="*/ 96 w 710"/>
                <a:gd name="T33" fmla="*/ 203 h 631"/>
                <a:gd name="T34" fmla="*/ 112 w 710"/>
                <a:gd name="T35" fmla="*/ 214 h 631"/>
                <a:gd name="T36" fmla="*/ 121 w 710"/>
                <a:gd name="T37" fmla="*/ 288 h 631"/>
                <a:gd name="T38" fmla="*/ 123 w 710"/>
                <a:gd name="T39" fmla="*/ 512 h 631"/>
                <a:gd name="T40" fmla="*/ 125 w 710"/>
                <a:gd name="T41" fmla="*/ 542 h 631"/>
                <a:gd name="T42" fmla="*/ 128 w 710"/>
                <a:gd name="T43" fmla="*/ 575 h 631"/>
                <a:gd name="T44" fmla="*/ 267 w 710"/>
                <a:gd name="T45" fmla="*/ 570 h 631"/>
                <a:gd name="T46" fmla="*/ 412 w 710"/>
                <a:gd name="T47" fmla="*/ 566 h 631"/>
                <a:gd name="T48" fmla="*/ 543 w 710"/>
                <a:gd name="T49" fmla="*/ 561 h 631"/>
                <a:gd name="T50" fmla="*/ 615 w 710"/>
                <a:gd name="T51" fmla="*/ 559 h 631"/>
                <a:gd name="T52" fmla="*/ 629 w 710"/>
                <a:gd name="T53" fmla="*/ 581 h 631"/>
                <a:gd name="T54" fmla="*/ 624 w 710"/>
                <a:gd name="T55" fmla="*/ 601 h 631"/>
                <a:gd name="T56" fmla="*/ 605 w 710"/>
                <a:gd name="T57" fmla="*/ 617 h 631"/>
                <a:gd name="T58" fmla="*/ 601 w 710"/>
                <a:gd name="T59" fmla="*/ 628 h 631"/>
                <a:gd name="T60" fmla="*/ 635 w 710"/>
                <a:gd name="T61" fmla="*/ 631 h 631"/>
                <a:gd name="T62" fmla="*/ 660 w 710"/>
                <a:gd name="T63" fmla="*/ 626 h 631"/>
                <a:gd name="T64" fmla="*/ 669 w 710"/>
                <a:gd name="T65" fmla="*/ 592 h 631"/>
                <a:gd name="T66" fmla="*/ 674 w 710"/>
                <a:gd name="T67" fmla="*/ 556 h 631"/>
                <a:gd name="T68" fmla="*/ 687 w 710"/>
                <a:gd name="T69" fmla="*/ 539 h 631"/>
                <a:gd name="T70" fmla="*/ 704 w 710"/>
                <a:gd name="T71" fmla="*/ 530 h 631"/>
                <a:gd name="T72" fmla="*/ 704 w 710"/>
                <a:gd name="T73" fmla="*/ 511 h 631"/>
                <a:gd name="T74" fmla="*/ 710 w 710"/>
                <a:gd name="T75" fmla="*/ 498 h 631"/>
                <a:gd name="T76" fmla="*/ 699 w 710"/>
                <a:gd name="T77" fmla="*/ 483 h 631"/>
                <a:gd name="T78" fmla="*/ 691 w 710"/>
                <a:gd name="T79" fmla="*/ 489 h 631"/>
                <a:gd name="T80" fmla="*/ 679 w 710"/>
                <a:gd name="T81" fmla="*/ 475 h 631"/>
                <a:gd name="T82" fmla="*/ 671 w 710"/>
                <a:gd name="T83" fmla="*/ 445 h 631"/>
                <a:gd name="T84" fmla="*/ 676 w 710"/>
                <a:gd name="T85" fmla="*/ 430 h 631"/>
                <a:gd name="T86" fmla="*/ 663 w 710"/>
                <a:gd name="T87" fmla="*/ 409 h 631"/>
                <a:gd name="T88" fmla="*/ 652 w 710"/>
                <a:gd name="T89" fmla="*/ 380 h 631"/>
                <a:gd name="T90" fmla="*/ 623 w 710"/>
                <a:gd name="T91" fmla="*/ 375 h 631"/>
                <a:gd name="T92" fmla="*/ 579 w 710"/>
                <a:gd name="T93" fmla="*/ 341 h 631"/>
                <a:gd name="T94" fmla="*/ 568 w 710"/>
                <a:gd name="T95" fmla="*/ 314 h 631"/>
                <a:gd name="T96" fmla="*/ 573 w 710"/>
                <a:gd name="T97" fmla="*/ 294 h 631"/>
                <a:gd name="T98" fmla="*/ 585 w 710"/>
                <a:gd name="T99" fmla="*/ 256 h 631"/>
                <a:gd name="T100" fmla="*/ 588 w 710"/>
                <a:gd name="T101" fmla="*/ 239 h 631"/>
                <a:gd name="T102" fmla="*/ 576 w 710"/>
                <a:gd name="T103" fmla="*/ 233 h 631"/>
                <a:gd name="T104" fmla="*/ 534 w 710"/>
                <a:gd name="T105" fmla="*/ 227 h 631"/>
                <a:gd name="T106" fmla="*/ 527 w 710"/>
                <a:gd name="T107" fmla="*/ 216 h 631"/>
                <a:gd name="T108" fmla="*/ 526 w 710"/>
                <a:gd name="T109" fmla="*/ 191 h 631"/>
                <a:gd name="T110" fmla="*/ 493 w 710"/>
                <a:gd name="T111" fmla="*/ 169 h 631"/>
                <a:gd name="T112" fmla="*/ 449 w 710"/>
                <a:gd name="T113" fmla="*/ 121 h 631"/>
                <a:gd name="T114" fmla="*/ 434 w 710"/>
                <a:gd name="T115" fmla="*/ 75 h 631"/>
                <a:gd name="T116" fmla="*/ 434 w 710"/>
                <a:gd name="T117" fmla="*/ 49 h 631"/>
                <a:gd name="T118" fmla="*/ 438 w 710"/>
                <a:gd name="T119" fmla="*/ 33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0" h="631">
                  <a:moveTo>
                    <a:pt x="438" y="33"/>
                  </a:moveTo>
                  <a:lnTo>
                    <a:pt x="423" y="15"/>
                  </a:lnTo>
                  <a:lnTo>
                    <a:pt x="415" y="0"/>
                  </a:lnTo>
                  <a:lnTo>
                    <a:pt x="14" y="16"/>
                  </a:lnTo>
                  <a:lnTo>
                    <a:pt x="0" y="16"/>
                  </a:lnTo>
                  <a:lnTo>
                    <a:pt x="7" y="32"/>
                  </a:lnTo>
                  <a:lnTo>
                    <a:pt x="6" y="46"/>
                  </a:lnTo>
                  <a:lnTo>
                    <a:pt x="21" y="71"/>
                  </a:lnTo>
                  <a:lnTo>
                    <a:pt x="40" y="96"/>
                  </a:lnTo>
                  <a:lnTo>
                    <a:pt x="59" y="113"/>
                  </a:lnTo>
                  <a:lnTo>
                    <a:pt x="73" y="114"/>
                  </a:lnTo>
                  <a:lnTo>
                    <a:pt x="82" y="121"/>
                  </a:lnTo>
                  <a:lnTo>
                    <a:pt x="82" y="139"/>
                  </a:lnTo>
                  <a:lnTo>
                    <a:pt x="71" y="149"/>
                  </a:lnTo>
                  <a:lnTo>
                    <a:pt x="68" y="163"/>
                  </a:lnTo>
                  <a:lnTo>
                    <a:pt x="81" y="185"/>
                  </a:lnTo>
                  <a:lnTo>
                    <a:pt x="96" y="203"/>
                  </a:lnTo>
                  <a:lnTo>
                    <a:pt x="112" y="214"/>
                  </a:lnTo>
                  <a:lnTo>
                    <a:pt x="121" y="288"/>
                  </a:lnTo>
                  <a:lnTo>
                    <a:pt x="123" y="512"/>
                  </a:lnTo>
                  <a:lnTo>
                    <a:pt x="125" y="542"/>
                  </a:lnTo>
                  <a:lnTo>
                    <a:pt x="128" y="575"/>
                  </a:lnTo>
                  <a:lnTo>
                    <a:pt x="267" y="570"/>
                  </a:lnTo>
                  <a:lnTo>
                    <a:pt x="412" y="566"/>
                  </a:lnTo>
                  <a:lnTo>
                    <a:pt x="543" y="561"/>
                  </a:lnTo>
                  <a:lnTo>
                    <a:pt x="615" y="559"/>
                  </a:lnTo>
                  <a:lnTo>
                    <a:pt x="629" y="581"/>
                  </a:lnTo>
                  <a:lnTo>
                    <a:pt x="624" y="601"/>
                  </a:lnTo>
                  <a:lnTo>
                    <a:pt x="605" y="617"/>
                  </a:lnTo>
                  <a:lnTo>
                    <a:pt x="601" y="628"/>
                  </a:lnTo>
                  <a:lnTo>
                    <a:pt x="635" y="631"/>
                  </a:lnTo>
                  <a:lnTo>
                    <a:pt x="660" y="626"/>
                  </a:lnTo>
                  <a:lnTo>
                    <a:pt x="669" y="592"/>
                  </a:lnTo>
                  <a:lnTo>
                    <a:pt x="674" y="556"/>
                  </a:lnTo>
                  <a:lnTo>
                    <a:pt x="687" y="539"/>
                  </a:lnTo>
                  <a:lnTo>
                    <a:pt x="704" y="530"/>
                  </a:lnTo>
                  <a:lnTo>
                    <a:pt x="704" y="511"/>
                  </a:lnTo>
                  <a:lnTo>
                    <a:pt x="710" y="498"/>
                  </a:lnTo>
                  <a:lnTo>
                    <a:pt x="699" y="483"/>
                  </a:lnTo>
                  <a:lnTo>
                    <a:pt x="691" y="489"/>
                  </a:lnTo>
                  <a:lnTo>
                    <a:pt x="679" y="475"/>
                  </a:lnTo>
                  <a:lnTo>
                    <a:pt x="671" y="445"/>
                  </a:lnTo>
                  <a:lnTo>
                    <a:pt x="676" y="430"/>
                  </a:lnTo>
                  <a:lnTo>
                    <a:pt x="663" y="409"/>
                  </a:lnTo>
                  <a:lnTo>
                    <a:pt x="652" y="380"/>
                  </a:lnTo>
                  <a:lnTo>
                    <a:pt x="623" y="375"/>
                  </a:lnTo>
                  <a:lnTo>
                    <a:pt x="579" y="341"/>
                  </a:lnTo>
                  <a:lnTo>
                    <a:pt x="568" y="314"/>
                  </a:lnTo>
                  <a:lnTo>
                    <a:pt x="573" y="294"/>
                  </a:lnTo>
                  <a:lnTo>
                    <a:pt x="585" y="256"/>
                  </a:lnTo>
                  <a:lnTo>
                    <a:pt x="588" y="239"/>
                  </a:lnTo>
                  <a:lnTo>
                    <a:pt x="576" y="233"/>
                  </a:lnTo>
                  <a:lnTo>
                    <a:pt x="534" y="227"/>
                  </a:lnTo>
                  <a:lnTo>
                    <a:pt x="527" y="216"/>
                  </a:lnTo>
                  <a:lnTo>
                    <a:pt x="526" y="191"/>
                  </a:lnTo>
                  <a:lnTo>
                    <a:pt x="493" y="169"/>
                  </a:lnTo>
                  <a:lnTo>
                    <a:pt x="449" y="121"/>
                  </a:lnTo>
                  <a:lnTo>
                    <a:pt x="434" y="75"/>
                  </a:lnTo>
                  <a:lnTo>
                    <a:pt x="434" y="49"/>
                  </a:lnTo>
                  <a:lnTo>
                    <a:pt x="438" y="33"/>
                  </a:lnTo>
                  <a:close/>
                </a:path>
              </a:pathLst>
            </a:custGeom>
            <a:solidFill>
              <a:schemeClr val="bg1">
                <a:lumMod val="85000"/>
              </a:schemeClr>
            </a:solidFill>
            <a:ln w="3810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05" name="KANSAS">
              <a:extLst>
                <a:ext uri="{C183D7F6-B498-43B3-948B-1728B52AA6E4}">
                  <adec:decorative xmlns:adec="http://schemas.microsoft.com/office/drawing/2017/decorative" val="1"/>
                </a:ext>
              </a:extLst>
            </p:cNvPr>
            <p:cNvSpPr>
              <a:spLocks/>
            </p:cNvSpPr>
            <p:nvPr/>
          </p:nvSpPr>
          <p:spPr bwMode="auto">
            <a:xfrm>
              <a:off x="6814138" y="3704053"/>
              <a:ext cx="1065912" cy="568309"/>
            </a:xfrm>
            <a:custGeom>
              <a:avLst/>
              <a:gdLst>
                <a:gd name="T0" fmla="*/ 799 w 799"/>
                <a:gd name="T1" fmla="*/ 426 h 426"/>
                <a:gd name="T2" fmla="*/ 719 w 799"/>
                <a:gd name="T3" fmla="*/ 426 h 426"/>
                <a:gd name="T4" fmla="*/ 432 w 799"/>
                <a:gd name="T5" fmla="*/ 424 h 426"/>
                <a:gd name="T6" fmla="*/ 153 w 799"/>
                <a:gd name="T7" fmla="*/ 410 h 426"/>
                <a:gd name="T8" fmla="*/ 0 w 799"/>
                <a:gd name="T9" fmla="*/ 402 h 426"/>
                <a:gd name="T10" fmla="*/ 25 w 799"/>
                <a:gd name="T11" fmla="*/ 0 h 426"/>
                <a:gd name="T12" fmla="*/ 162 w 799"/>
                <a:gd name="T13" fmla="*/ 4 h 426"/>
                <a:gd name="T14" fmla="*/ 413 w 799"/>
                <a:gd name="T15" fmla="*/ 9 h 426"/>
                <a:gd name="T16" fmla="*/ 690 w 799"/>
                <a:gd name="T17" fmla="*/ 15 h 426"/>
                <a:gd name="T18" fmla="*/ 722 w 799"/>
                <a:gd name="T19" fmla="*/ 15 h 426"/>
                <a:gd name="T20" fmla="*/ 735 w 799"/>
                <a:gd name="T21" fmla="*/ 29 h 426"/>
                <a:gd name="T22" fmla="*/ 747 w 799"/>
                <a:gd name="T23" fmla="*/ 28 h 426"/>
                <a:gd name="T24" fmla="*/ 758 w 799"/>
                <a:gd name="T25" fmla="*/ 34 h 426"/>
                <a:gd name="T26" fmla="*/ 758 w 799"/>
                <a:gd name="T27" fmla="*/ 54 h 426"/>
                <a:gd name="T28" fmla="*/ 746 w 799"/>
                <a:gd name="T29" fmla="*/ 64 h 426"/>
                <a:gd name="T30" fmla="*/ 744 w 799"/>
                <a:gd name="T31" fmla="*/ 78 h 426"/>
                <a:gd name="T32" fmla="*/ 755 w 799"/>
                <a:gd name="T33" fmla="*/ 100 h 426"/>
                <a:gd name="T34" fmla="*/ 774 w 799"/>
                <a:gd name="T35" fmla="*/ 120 h 426"/>
                <a:gd name="T36" fmla="*/ 790 w 799"/>
                <a:gd name="T37" fmla="*/ 129 h 426"/>
                <a:gd name="T38" fmla="*/ 797 w 799"/>
                <a:gd name="T39" fmla="*/ 200 h 426"/>
                <a:gd name="T40" fmla="*/ 799 w 799"/>
                <a:gd name="T41"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9" h="426">
                  <a:moveTo>
                    <a:pt x="799" y="426"/>
                  </a:moveTo>
                  <a:lnTo>
                    <a:pt x="719" y="426"/>
                  </a:lnTo>
                  <a:lnTo>
                    <a:pt x="432" y="424"/>
                  </a:lnTo>
                  <a:lnTo>
                    <a:pt x="153" y="410"/>
                  </a:lnTo>
                  <a:lnTo>
                    <a:pt x="0" y="402"/>
                  </a:lnTo>
                  <a:lnTo>
                    <a:pt x="25" y="0"/>
                  </a:lnTo>
                  <a:lnTo>
                    <a:pt x="162" y="4"/>
                  </a:lnTo>
                  <a:lnTo>
                    <a:pt x="413" y="9"/>
                  </a:lnTo>
                  <a:lnTo>
                    <a:pt x="690" y="15"/>
                  </a:lnTo>
                  <a:lnTo>
                    <a:pt x="722" y="15"/>
                  </a:lnTo>
                  <a:lnTo>
                    <a:pt x="735" y="29"/>
                  </a:lnTo>
                  <a:lnTo>
                    <a:pt x="747" y="28"/>
                  </a:lnTo>
                  <a:lnTo>
                    <a:pt x="758" y="34"/>
                  </a:lnTo>
                  <a:lnTo>
                    <a:pt x="758" y="54"/>
                  </a:lnTo>
                  <a:lnTo>
                    <a:pt x="746" y="64"/>
                  </a:lnTo>
                  <a:lnTo>
                    <a:pt x="744" y="78"/>
                  </a:lnTo>
                  <a:lnTo>
                    <a:pt x="755" y="100"/>
                  </a:lnTo>
                  <a:lnTo>
                    <a:pt x="774" y="120"/>
                  </a:lnTo>
                  <a:lnTo>
                    <a:pt x="790" y="129"/>
                  </a:lnTo>
                  <a:lnTo>
                    <a:pt x="797" y="200"/>
                  </a:lnTo>
                  <a:lnTo>
                    <a:pt x="799" y="426"/>
                  </a:lnTo>
                  <a:close/>
                </a:path>
              </a:pathLst>
            </a:custGeom>
            <a:solidFill>
              <a:schemeClr val="bg1">
                <a:lumMod val="85000"/>
              </a:schemeClr>
            </a:solidFill>
            <a:ln w="3810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98" name="IOWA">
              <a:extLst>
                <a:ext uri="{C183D7F6-B498-43B3-948B-1728B52AA6E4}">
                  <adec:decorative xmlns:adec="http://schemas.microsoft.com/office/drawing/2017/decorative" val="1"/>
                </a:ext>
              </a:extLst>
            </p:cNvPr>
            <p:cNvSpPr>
              <a:spLocks/>
            </p:cNvSpPr>
            <p:nvPr/>
          </p:nvSpPr>
          <p:spPr bwMode="auto">
            <a:xfrm>
              <a:off x="7591893" y="3065039"/>
              <a:ext cx="867138" cy="572311"/>
            </a:xfrm>
            <a:custGeom>
              <a:avLst/>
              <a:gdLst>
                <a:gd name="T0" fmla="*/ 599 w 650"/>
                <a:gd name="T1" fmla="*/ 124 h 429"/>
                <a:gd name="T2" fmla="*/ 600 w 650"/>
                <a:gd name="T3" fmla="*/ 142 h 429"/>
                <a:gd name="T4" fmla="*/ 614 w 650"/>
                <a:gd name="T5" fmla="*/ 146 h 429"/>
                <a:gd name="T6" fmla="*/ 620 w 650"/>
                <a:gd name="T7" fmla="*/ 154 h 429"/>
                <a:gd name="T8" fmla="*/ 623 w 650"/>
                <a:gd name="T9" fmla="*/ 165 h 429"/>
                <a:gd name="T10" fmla="*/ 647 w 650"/>
                <a:gd name="T11" fmla="*/ 187 h 429"/>
                <a:gd name="T12" fmla="*/ 650 w 650"/>
                <a:gd name="T13" fmla="*/ 201 h 429"/>
                <a:gd name="T14" fmla="*/ 647 w 650"/>
                <a:gd name="T15" fmla="*/ 223 h 429"/>
                <a:gd name="T16" fmla="*/ 636 w 650"/>
                <a:gd name="T17" fmla="*/ 243 h 429"/>
                <a:gd name="T18" fmla="*/ 631 w 650"/>
                <a:gd name="T19" fmla="*/ 260 h 429"/>
                <a:gd name="T20" fmla="*/ 619 w 650"/>
                <a:gd name="T21" fmla="*/ 270 h 429"/>
                <a:gd name="T22" fmla="*/ 608 w 650"/>
                <a:gd name="T23" fmla="*/ 273 h 429"/>
                <a:gd name="T24" fmla="*/ 572 w 650"/>
                <a:gd name="T25" fmla="*/ 285 h 429"/>
                <a:gd name="T26" fmla="*/ 564 w 650"/>
                <a:gd name="T27" fmla="*/ 309 h 429"/>
                <a:gd name="T28" fmla="*/ 569 w 650"/>
                <a:gd name="T29" fmla="*/ 318 h 429"/>
                <a:gd name="T30" fmla="*/ 580 w 650"/>
                <a:gd name="T31" fmla="*/ 327 h 429"/>
                <a:gd name="T32" fmla="*/ 578 w 650"/>
                <a:gd name="T33" fmla="*/ 354 h 429"/>
                <a:gd name="T34" fmla="*/ 567 w 650"/>
                <a:gd name="T35" fmla="*/ 363 h 429"/>
                <a:gd name="T36" fmla="*/ 563 w 650"/>
                <a:gd name="T37" fmla="*/ 373 h 429"/>
                <a:gd name="T38" fmla="*/ 563 w 650"/>
                <a:gd name="T39" fmla="*/ 390 h 429"/>
                <a:gd name="T40" fmla="*/ 552 w 650"/>
                <a:gd name="T41" fmla="*/ 393 h 429"/>
                <a:gd name="T42" fmla="*/ 541 w 650"/>
                <a:gd name="T43" fmla="*/ 401 h 429"/>
                <a:gd name="T44" fmla="*/ 539 w 650"/>
                <a:gd name="T45" fmla="*/ 409 h 429"/>
                <a:gd name="T46" fmla="*/ 541 w 650"/>
                <a:gd name="T47" fmla="*/ 423 h 429"/>
                <a:gd name="T48" fmla="*/ 531 w 650"/>
                <a:gd name="T49" fmla="*/ 429 h 429"/>
                <a:gd name="T50" fmla="*/ 516 w 650"/>
                <a:gd name="T51" fmla="*/ 409 h 429"/>
                <a:gd name="T52" fmla="*/ 508 w 650"/>
                <a:gd name="T53" fmla="*/ 394 h 429"/>
                <a:gd name="T54" fmla="*/ 97 w 650"/>
                <a:gd name="T55" fmla="*/ 410 h 429"/>
                <a:gd name="T56" fmla="*/ 93 w 650"/>
                <a:gd name="T57" fmla="*/ 410 h 429"/>
                <a:gd name="T58" fmla="*/ 79 w 650"/>
                <a:gd name="T59" fmla="*/ 382 h 429"/>
                <a:gd name="T60" fmla="*/ 77 w 650"/>
                <a:gd name="T61" fmla="*/ 341 h 429"/>
                <a:gd name="T62" fmla="*/ 68 w 650"/>
                <a:gd name="T63" fmla="*/ 315 h 429"/>
                <a:gd name="T64" fmla="*/ 63 w 650"/>
                <a:gd name="T65" fmla="*/ 282 h 429"/>
                <a:gd name="T66" fmla="*/ 49 w 650"/>
                <a:gd name="T67" fmla="*/ 260 h 429"/>
                <a:gd name="T68" fmla="*/ 43 w 650"/>
                <a:gd name="T69" fmla="*/ 229 h 429"/>
                <a:gd name="T70" fmla="*/ 25 w 650"/>
                <a:gd name="T71" fmla="*/ 182 h 429"/>
                <a:gd name="T72" fmla="*/ 19 w 650"/>
                <a:gd name="T73" fmla="*/ 149 h 429"/>
                <a:gd name="T74" fmla="*/ 10 w 650"/>
                <a:gd name="T75" fmla="*/ 135 h 429"/>
                <a:gd name="T76" fmla="*/ 0 w 650"/>
                <a:gd name="T77" fmla="*/ 118 h 429"/>
                <a:gd name="T78" fmla="*/ 13 w 650"/>
                <a:gd name="T79" fmla="*/ 89 h 429"/>
                <a:gd name="T80" fmla="*/ 21 w 650"/>
                <a:gd name="T81" fmla="*/ 53 h 429"/>
                <a:gd name="T82" fmla="*/ 4 w 650"/>
                <a:gd name="T83" fmla="*/ 40 h 429"/>
                <a:gd name="T84" fmla="*/ 2 w 650"/>
                <a:gd name="T85" fmla="*/ 23 h 429"/>
                <a:gd name="T86" fmla="*/ 7 w 650"/>
                <a:gd name="T87" fmla="*/ 7 h 429"/>
                <a:gd name="T88" fmla="*/ 18 w 650"/>
                <a:gd name="T89" fmla="*/ 7 h 429"/>
                <a:gd name="T90" fmla="*/ 534 w 650"/>
                <a:gd name="T91" fmla="*/ 0 h 429"/>
                <a:gd name="T92" fmla="*/ 539 w 650"/>
                <a:gd name="T93" fmla="*/ 25 h 429"/>
                <a:gd name="T94" fmla="*/ 553 w 650"/>
                <a:gd name="T95" fmla="*/ 35 h 429"/>
                <a:gd name="T96" fmla="*/ 555 w 650"/>
                <a:gd name="T97" fmla="*/ 43 h 429"/>
                <a:gd name="T98" fmla="*/ 542 w 650"/>
                <a:gd name="T99" fmla="*/ 65 h 429"/>
                <a:gd name="T100" fmla="*/ 544 w 650"/>
                <a:gd name="T101" fmla="*/ 85 h 429"/>
                <a:gd name="T102" fmla="*/ 559 w 650"/>
                <a:gd name="T103" fmla="*/ 109 h 429"/>
                <a:gd name="T104" fmla="*/ 575 w 650"/>
                <a:gd name="T105" fmla="*/ 117 h 429"/>
                <a:gd name="T106" fmla="*/ 594 w 650"/>
                <a:gd name="T107" fmla="*/ 120 h 429"/>
                <a:gd name="T108" fmla="*/ 599 w 650"/>
                <a:gd name="T109" fmla="*/ 124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0" h="429">
                  <a:moveTo>
                    <a:pt x="599" y="124"/>
                  </a:moveTo>
                  <a:lnTo>
                    <a:pt x="600" y="142"/>
                  </a:lnTo>
                  <a:lnTo>
                    <a:pt x="614" y="146"/>
                  </a:lnTo>
                  <a:lnTo>
                    <a:pt x="620" y="154"/>
                  </a:lnTo>
                  <a:lnTo>
                    <a:pt x="623" y="165"/>
                  </a:lnTo>
                  <a:lnTo>
                    <a:pt x="647" y="187"/>
                  </a:lnTo>
                  <a:lnTo>
                    <a:pt x="650" y="201"/>
                  </a:lnTo>
                  <a:lnTo>
                    <a:pt x="647" y="223"/>
                  </a:lnTo>
                  <a:lnTo>
                    <a:pt x="636" y="243"/>
                  </a:lnTo>
                  <a:lnTo>
                    <a:pt x="631" y="260"/>
                  </a:lnTo>
                  <a:lnTo>
                    <a:pt x="619" y="270"/>
                  </a:lnTo>
                  <a:lnTo>
                    <a:pt x="608" y="273"/>
                  </a:lnTo>
                  <a:lnTo>
                    <a:pt x="572" y="285"/>
                  </a:lnTo>
                  <a:lnTo>
                    <a:pt x="564" y="309"/>
                  </a:lnTo>
                  <a:lnTo>
                    <a:pt x="569" y="318"/>
                  </a:lnTo>
                  <a:lnTo>
                    <a:pt x="580" y="327"/>
                  </a:lnTo>
                  <a:lnTo>
                    <a:pt x="578" y="354"/>
                  </a:lnTo>
                  <a:lnTo>
                    <a:pt x="567" y="363"/>
                  </a:lnTo>
                  <a:lnTo>
                    <a:pt x="563" y="373"/>
                  </a:lnTo>
                  <a:lnTo>
                    <a:pt x="563" y="390"/>
                  </a:lnTo>
                  <a:lnTo>
                    <a:pt x="552" y="393"/>
                  </a:lnTo>
                  <a:lnTo>
                    <a:pt x="541" y="401"/>
                  </a:lnTo>
                  <a:lnTo>
                    <a:pt x="539" y="409"/>
                  </a:lnTo>
                  <a:lnTo>
                    <a:pt x="541" y="423"/>
                  </a:lnTo>
                  <a:lnTo>
                    <a:pt x="531" y="429"/>
                  </a:lnTo>
                  <a:lnTo>
                    <a:pt x="516" y="409"/>
                  </a:lnTo>
                  <a:lnTo>
                    <a:pt x="508" y="394"/>
                  </a:lnTo>
                  <a:lnTo>
                    <a:pt x="97" y="410"/>
                  </a:lnTo>
                  <a:lnTo>
                    <a:pt x="93" y="410"/>
                  </a:lnTo>
                  <a:lnTo>
                    <a:pt x="79" y="382"/>
                  </a:lnTo>
                  <a:lnTo>
                    <a:pt x="77" y="341"/>
                  </a:lnTo>
                  <a:lnTo>
                    <a:pt x="68" y="315"/>
                  </a:lnTo>
                  <a:lnTo>
                    <a:pt x="63" y="282"/>
                  </a:lnTo>
                  <a:lnTo>
                    <a:pt x="49" y="260"/>
                  </a:lnTo>
                  <a:lnTo>
                    <a:pt x="43" y="229"/>
                  </a:lnTo>
                  <a:lnTo>
                    <a:pt x="25" y="182"/>
                  </a:lnTo>
                  <a:lnTo>
                    <a:pt x="19" y="149"/>
                  </a:lnTo>
                  <a:lnTo>
                    <a:pt x="10" y="135"/>
                  </a:lnTo>
                  <a:lnTo>
                    <a:pt x="0" y="118"/>
                  </a:lnTo>
                  <a:lnTo>
                    <a:pt x="13" y="89"/>
                  </a:lnTo>
                  <a:lnTo>
                    <a:pt x="21" y="53"/>
                  </a:lnTo>
                  <a:lnTo>
                    <a:pt x="4" y="40"/>
                  </a:lnTo>
                  <a:lnTo>
                    <a:pt x="2" y="23"/>
                  </a:lnTo>
                  <a:lnTo>
                    <a:pt x="7" y="7"/>
                  </a:lnTo>
                  <a:lnTo>
                    <a:pt x="18" y="7"/>
                  </a:lnTo>
                  <a:lnTo>
                    <a:pt x="534" y="0"/>
                  </a:lnTo>
                  <a:lnTo>
                    <a:pt x="539" y="25"/>
                  </a:lnTo>
                  <a:lnTo>
                    <a:pt x="553" y="35"/>
                  </a:lnTo>
                  <a:lnTo>
                    <a:pt x="555" y="43"/>
                  </a:lnTo>
                  <a:lnTo>
                    <a:pt x="542" y="65"/>
                  </a:lnTo>
                  <a:lnTo>
                    <a:pt x="544" y="85"/>
                  </a:lnTo>
                  <a:lnTo>
                    <a:pt x="559" y="109"/>
                  </a:lnTo>
                  <a:lnTo>
                    <a:pt x="575" y="117"/>
                  </a:lnTo>
                  <a:lnTo>
                    <a:pt x="594" y="120"/>
                  </a:lnTo>
                  <a:lnTo>
                    <a:pt x="599" y="124"/>
                  </a:lnTo>
                  <a:close/>
                </a:path>
              </a:pathLst>
            </a:custGeom>
            <a:solidFill>
              <a:schemeClr val="bg1">
                <a:lumMod val="85000"/>
              </a:schemeClr>
            </a:solidFill>
            <a:ln w="3810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06" name="NEBRASKA">
              <a:extLst>
                <a:ext uri="{C183D7F6-B498-43B3-948B-1728B52AA6E4}">
                  <adec:decorative xmlns:adec="http://schemas.microsoft.com/office/drawing/2017/decorative" val="1"/>
                </a:ext>
              </a:extLst>
            </p:cNvPr>
            <p:cNvSpPr>
              <a:spLocks/>
            </p:cNvSpPr>
            <p:nvPr/>
          </p:nvSpPr>
          <p:spPr bwMode="auto">
            <a:xfrm>
              <a:off x="6584680" y="3133076"/>
              <a:ext cx="1191314" cy="590988"/>
            </a:xfrm>
            <a:custGeom>
              <a:avLst/>
              <a:gdLst>
                <a:gd name="T0" fmla="*/ 834 w 893"/>
                <a:gd name="T1" fmla="*/ 331 h 443"/>
                <a:gd name="T2" fmla="*/ 854 w 893"/>
                <a:gd name="T3" fmla="*/ 375 h 443"/>
                <a:gd name="T4" fmla="*/ 854 w 893"/>
                <a:gd name="T5" fmla="*/ 389 h 443"/>
                <a:gd name="T6" fmla="*/ 876 w 893"/>
                <a:gd name="T7" fmla="*/ 423 h 443"/>
                <a:gd name="T8" fmla="*/ 893 w 893"/>
                <a:gd name="T9" fmla="*/ 443 h 443"/>
                <a:gd name="T10" fmla="*/ 860 w 893"/>
                <a:gd name="T11" fmla="*/ 443 h 443"/>
                <a:gd name="T12" fmla="*/ 588 w 893"/>
                <a:gd name="T13" fmla="*/ 437 h 443"/>
                <a:gd name="T14" fmla="*/ 334 w 893"/>
                <a:gd name="T15" fmla="*/ 431 h 443"/>
                <a:gd name="T16" fmla="*/ 195 w 893"/>
                <a:gd name="T17" fmla="*/ 426 h 443"/>
                <a:gd name="T18" fmla="*/ 203 w 893"/>
                <a:gd name="T19" fmla="*/ 294 h 443"/>
                <a:gd name="T20" fmla="*/ 0 w 893"/>
                <a:gd name="T21" fmla="*/ 275 h 443"/>
                <a:gd name="T22" fmla="*/ 28 w 893"/>
                <a:gd name="T23" fmla="*/ 0 h 443"/>
                <a:gd name="T24" fmla="*/ 125 w 893"/>
                <a:gd name="T25" fmla="*/ 6 h 443"/>
                <a:gd name="T26" fmla="*/ 250 w 893"/>
                <a:gd name="T27" fmla="*/ 14 h 443"/>
                <a:gd name="T28" fmla="*/ 362 w 893"/>
                <a:gd name="T29" fmla="*/ 20 h 443"/>
                <a:gd name="T30" fmla="*/ 510 w 893"/>
                <a:gd name="T31" fmla="*/ 28 h 443"/>
                <a:gd name="T32" fmla="*/ 578 w 893"/>
                <a:gd name="T33" fmla="*/ 25 h 443"/>
                <a:gd name="T34" fmla="*/ 590 w 893"/>
                <a:gd name="T35" fmla="*/ 39 h 443"/>
                <a:gd name="T36" fmla="*/ 620 w 893"/>
                <a:gd name="T37" fmla="*/ 58 h 443"/>
                <a:gd name="T38" fmla="*/ 627 w 893"/>
                <a:gd name="T39" fmla="*/ 64 h 443"/>
                <a:gd name="T40" fmla="*/ 654 w 893"/>
                <a:gd name="T41" fmla="*/ 55 h 443"/>
                <a:gd name="T42" fmla="*/ 679 w 893"/>
                <a:gd name="T43" fmla="*/ 53 h 443"/>
                <a:gd name="T44" fmla="*/ 696 w 893"/>
                <a:gd name="T45" fmla="*/ 52 h 443"/>
                <a:gd name="T46" fmla="*/ 707 w 893"/>
                <a:gd name="T47" fmla="*/ 59 h 443"/>
                <a:gd name="T48" fmla="*/ 732 w 893"/>
                <a:gd name="T49" fmla="*/ 70 h 443"/>
                <a:gd name="T50" fmla="*/ 751 w 893"/>
                <a:gd name="T51" fmla="*/ 80 h 443"/>
                <a:gd name="T52" fmla="*/ 754 w 893"/>
                <a:gd name="T53" fmla="*/ 89 h 443"/>
                <a:gd name="T54" fmla="*/ 760 w 893"/>
                <a:gd name="T55" fmla="*/ 103 h 443"/>
                <a:gd name="T56" fmla="*/ 771 w 893"/>
                <a:gd name="T57" fmla="*/ 103 h 443"/>
                <a:gd name="T58" fmla="*/ 776 w 893"/>
                <a:gd name="T59" fmla="*/ 103 h 443"/>
                <a:gd name="T60" fmla="*/ 782 w 893"/>
                <a:gd name="T61" fmla="*/ 131 h 443"/>
                <a:gd name="T62" fmla="*/ 799 w 893"/>
                <a:gd name="T63" fmla="*/ 184 h 443"/>
                <a:gd name="T64" fmla="*/ 804 w 893"/>
                <a:gd name="T65" fmla="*/ 208 h 443"/>
                <a:gd name="T66" fmla="*/ 820 w 893"/>
                <a:gd name="T67" fmla="*/ 231 h 443"/>
                <a:gd name="T68" fmla="*/ 823 w 893"/>
                <a:gd name="T69" fmla="*/ 264 h 443"/>
                <a:gd name="T70" fmla="*/ 832 w 893"/>
                <a:gd name="T71" fmla="*/ 290 h 443"/>
                <a:gd name="T72" fmla="*/ 834 w 893"/>
                <a:gd name="T73" fmla="*/ 33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3" h="443">
                  <a:moveTo>
                    <a:pt x="834" y="331"/>
                  </a:moveTo>
                  <a:lnTo>
                    <a:pt x="854" y="375"/>
                  </a:lnTo>
                  <a:lnTo>
                    <a:pt x="854" y="389"/>
                  </a:lnTo>
                  <a:lnTo>
                    <a:pt x="876" y="423"/>
                  </a:lnTo>
                  <a:lnTo>
                    <a:pt x="893" y="443"/>
                  </a:lnTo>
                  <a:lnTo>
                    <a:pt x="860" y="443"/>
                  </a:lnTo>
                  <a:lnTo>
                    <a:pt x="588" y="437"/>
                  </a:lnTo>
                  <a:lnTo>
                    <a:pt x="334" y="431"/>
                  </a:lnTo>
                  <a:lnTo>
                    <a:pt x="195" y="426"/>
                  </a:lnTo>
                  <a:lnTo>
                    <a:pt x="203" y="294"/>
                  </a:lnTo>
                  <a:lnTo>
                    <a:pt x="0" y="275"/>
                  </a:lnTo>
                  <a:lnTo>
                    <a:pt x="28" y="0"/>
                  </a:lnTo>
                  <a:lnTo>
                    <a:pt x="125" y="6"/>
                  </a:lnTo>
                  <a:lnTo>
                    <a:pt x="250" y="14"/>
                  </a:lnTo>
                  <a:lnTo>
                    <a:pt x="362" y="20"/>
                  </a:lnTo>
                  <a:lnTo>
                    <a:pt x="510" y="28"/>
                  </a:lnTo>
                  <a:lnTo>
                    <a:pt x="578" y="25"/>
                  </a:lnTo>
                  <a:lnTo>
                    <a:pt x="590" y="39"/>
                  </a:lnTo>
                  <a:lnTo>
                    <a:pt x="620" y="58"/>
                  </a:lnTo>
                  <a:lnTo>
                    <a:pt x="627" y="64"/>
                  </a:lnTo>
                  <a:lnTo>
                    <a:pt x="654" y="55"/>
                  </a:lnTo>
                  <a:lnTo>
                    <a:pt x="679" y="53"/>
                  </a:lnTo>
                  <a:lnTo>
                    <a:pt x="696" y="52"/>
                  </a:lnTo>
                  <a:lnTo>
                    <a:pt x="707" y="59"/>
                  </a:lnTo>
                  <a:lnTo>
                    <a:pt x="732" y="70"/>
                  </a:lnTo>
                  <a:lnTo>
                    <a:pt x="751" y="80"/>
                  </a:lnTo>
                  <a:lnTo>
                    <a:pt x="754" y="89"/>
                  </a:lnTo>
                  <a:lnTo>
                    <a:pt x="760" y="103"/>
                  </a:lnTo>
                  <a:lnTo>
                    <a:pt x="771" y="103"/>
                  </a:lnTo>
                  <a:lnTo>
                    <a:pt x="776" y="103"/>
                  </a:lnTo>
                  <a:lnTo>
                    <a:pt x="782" y="131"/>
                  </a:lnTo>
                  <a:lnTo>
                    <a:pt x="799" y="184"/>
                  </a:lnTo>
                  <a:lnTo>
                    <a:pt x="804" y="208"/>
                  </a:lnTo>
                  <a:lnTo>
                    <a:pt x="820" y="231"/>
                  </a:lnTo>
                  <a:lnTo>
                    <a:pt x="823" y="264"/>
                  </a:lnTo>
                  <a:lnTo>
                    <a:pt x="832" y="290"/>
                  </a:lnTo>
                  <a:lnTo>
                    <a:pt x="834" y="331"/>
                  </a:lnTo>
                  <a:close/>
                </a:path>
              </a:pathLst>
            </a:custGeom>
            <a:solidFill>
              <a:schemeClr val="bg1">
                <a:lumMod val="85000"/>
              </a:schemeClr>
            </a:solidFill>
            <a:ln w="3810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62" name="LABEL">
              <a:extLst>
                <a:ext uri="{C183D7F6-B498-43B3-948B-1728B52AA6E4}">
                  <adec:decorative xmlns:adec="http://schemas.microsoft.com/office/drawing/2017/decorative" val="1"/>
                </a:ext>
              </a:extLst>
            </p:cNvPr>
            <p:cNvSpPr/>
            <p:nvPr/>
          </p:nvSpPr>
          <p:spPr>
            <a:xfrm>
              <a:off x="8109157" y="6133422"/>
              <a:ext cx="914400" cy="245986"/>
            </a:xfrm>
            <a:prstGeom prst="roundRect">
              <a:avLst/>
            </a:pr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Calibri"/>
                </a:rPr>
                <a:t>REGION 7</a:t>
              </a:r>
            </a:p>
          </p:txBody>
        </p:sp>
        <p:cxnSp>
          <p:nvCxnSpPr>
            <p:cNvPr id="128" name="Straight Connector 127">
              <a:extLst>
                <a:ext uri="{FF2B5EF4-FFF2-40B4-BE49-F238E27FC236}">
                  <a16:creationId xmlns:a16="http://schemas.microsoft.com/office/drawing/2014/main" id="{33A6AD2D-2AD5-492D-9391-FA7334651F55}"/>
                </a:ext>
                <a:ext uri="{C183D7F6-B498-43B3-948B-1728B52AA6E4}">
                  <adec:decorative xmlns:adec="http://schemas.microsoft.com/office/drawing/2017/decorative" val="1"/>
                </a:ext>
              </a:extLst>
            </p:cNvPr>
            <p:cNvCxnSpPr>
              <a:cxnSpLocks/>
              <a:endCxn id="62" idx="0"/>
            </p:cNvCxnSpPr>
            <p:nvPr/>
          </p:nvCxnSpPr>
          <p:spPr>
            <a:xfrm>
              <a:off x="8193397" y="4047942"/>
              <a:ext cx="372960" cy="2085480"/>
            </a:xfrm>
            <a:prstGeom prst="line">
              <a:avLst/>
            </a:prstGeom>
            <a:ln w="1905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5" name="Region 8" descr="Region 8: Mountain Plains includes Montana, North Dakota, Wyoming, South Dakota, Utah, and Colorado. ">
            <a:extLst>
              <a:ext uri="{FF2B5EF4-FFF2-40B4-BE49-F238E27FC236}">
                <a16:creationId xmlns:a16="http://schemas.microsoft.com/office/drawing/2014/main" id="{6D5590D3-89FB-4DC2-A3BA-CD31E84753D5}"/>
              </a:ext>
            </a:extLst>
          </p:cNvPr>
          <p:cNvGrpSpPr/>
          <p:nvPr/>
        </p:nvGrpSpPr>
        <p:grpSpPr>
          <a:xfrm>
            <a:off x="5045809" y="1325140"/>
            <a:ext cx="2516033" cy="2870159"/>
            <a:chOff x="5102959" y="1382290"/>
            <a:chExt cx="2516033" cy="2870159"/>
          </a:xfrm>
        </p:grpSpPr>
        <p:sp>
          <p:nvSpPr>
            <p:cNvPr id="111" name="COLORADO">
              <a:extLst>
                <a:ext uri="{C183D7F6-B498-43B3-948B-1728B52AA6E4}">
                  <adec:decorative xmlns:adec="http://schemas.microsoft.com/office/drawing/2017/decorative" val="1"/>
                </a:ext>
              </a:extLst>
            </p:cNvPr>
            <p:cNvSpPr>
              <a:spLocks/>
            </p:cNvSpPr>
            <p:nvPr/>
          </p:nvSpPr>
          <p:spPr bwMode="auto">
            <a:xfrm>
              <a:off x="5798003" y="3428001"/>
              <a:ext cx="1048570" cy="824448"/>
            </a:xfrm>
            <a:custGeom>
              <a:avLst/>
              <a:gdLst>
                <a:gd name="T0" fmla="*/ 755 w 786"/>
                <a:gd name="T1" fmla="*/ 618 h 618"/>
                <a:gd name="T2" fmla="*/ 786 w 786"/>
                <a:gd name="T3" fmla="*/ 80 h 618"/>
                <a:gd name="T4" fmla="*/ 77 w 786"/>
                <a:gd name="T5" fmla="*/ 0 h 618"/>
                <a:gd name="T6" fmla="*/ 0 w 786"/>
                <a:gd name="T7" fmla="*/ 549 h 618"/>
                <a:gd name="T8" fmla="*/ 755 w 786"/>
                <a:gd name="T9" fmla="*/ 618 h 618"/>
              </a:gdLst>
              <a:ahLst/>
              <a:cxnLst>
                <a:cxn ang="0">
                  <a:pos x="T0" y="T1"/>
                </a:cxn>
                <a:cxn ang="0">
                  <a:pos x="T2" y="T3"/>
                </a:cxn>
                <a:cxn ang="0">
                  <a:pos x="T4" y="T5"/>
                </a:cxn>
                <a:cxn ang="0">
                  <a:pos x="T6" y="T7"/>
                </a:cxn>
                <a:cxn ang="0">
                  <a:pos x="T8" y="T9"/>
                </a:cxn>
              </a:cxnLst>
              <a:rect l="0" t="0" r="r" b="b"/>
              <a:pathLst>
                <a:path w="786" h="618">
                  <a:moveTo>
                    <a:pt x="755" y="618"/>
                  </a:moveTo>
                  <a:lnTo>
                    <a:pt x="786" y="80"/>
                  </a:lnTo>
                  <a:lnTo>
                    <a:pt x="77" y="0"/>
                  </a:lnTo>
                  <a:lnTo>
                    <a:pt x="0" y="549"/>
                  </a:lnTo>
                  <a:lnTo>
                    <a:pt x="755" y="618"/>
                  </a:lnTo>
                  <a:close/>
                </a:path>
              </a:pathLst>
            </a:custGeom>
            <a:solidFill>
              <a:schemeClr val="bg1">
                <a:lumMod val="85000"/>
              </a:schemeClr>
            </a:solid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13" name="UTAH">
              <a:extLst>
                <a:ext uri="{C183D7F6-B498-43B3-948B-1728B52AA6E4}">
                  <adec:decorative xmlns:adec="http://schemas.microsoft.com/office/drawing/2017/decorative" val="1"/>
                </a:ext>
              </a:extLst>
            </p:cNvPr>
            <p:cNvSpPr>
              <a:spLocks/>
            </p:cNvSpPr>
            <p:nvPr/>
          </p:nvSpPr>
          <p:spPr bwMode="auto">
            <a:xfrm>
              <a:off x="5102959" y="3116979"/>
              <a:ext cx="799101" cy="1033895"/>
            </a:xfrm>
            <a:custGeom>
              <a:avLst/>
              <a:gdLst>
                <a:gd name="T0" fmla="*/ 523 w 599"/>
                <a:gd name="T1" fmla="*/ 775 h 775"/>
                <a:gd name="T2" fmla="*/ 0 w 599"/>
                <a:gd name="T3" fmla="*/ 702 h 775"/>
                <a:gd name="T4" fmla="*/ 128 w 599"/>
                <a:gd name="T5" fmla="*/ 0 h 775"/>
                <a:gd name="T6" fmla="*/ 420 w 599"/>
                <a:gd name="T7" fmla="*/ 54 h 775"/>
                <a:gd name="T8" fmla="*/ 412 w 599"/>
                <a:gd name="T9" fmla="*/ 120 h 775"/>
                <a:gd name="T10" fmla="*/ 396 w 599"/>
                <a:gd name="T11" fmla="*/ 202 h 775"/>
                <a:gd name="T12" fmla="*/ 446 w 599"/>
                <a:gd name="T13" fmla="*/ 209 h 775"/>
                <a:gd name="T14" fmla="*/ 548 w 599"/>
                <a:gd name="T15" fmla="*/ 220 h 775"/>
                <a:gd name="T16" fmla="*/ 599 w 599"/>
                <a:gd name="T17" fmla="*/ 224 h 775"/>
                <a:gd name="T18" fmla="*/ 523 w 599"/>
                <a:gd name="T19" fmla="*/ 775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775">
                  <a:moveTo>
                    <a:pt x="523" y="775"/>
                  </a:moveTo>
                  <a:lnTo>
                    <a:pt x="0" y="702"/>
                  </a:lnTo>
                  <a:lnTo>
                    <a:pt x="128" y="0"/>
                  </a:lnTo>
                  <a:lnTo>
                    <a:pt x="420" y="54"/>
                  </a:lnTo>
                  <a:lnTo>
                    <a:pt x="412" y="120"/>
                  </a:lnTo>
                  <a:lnTo>
                    <a:pt x="396" y="202"/>
                  </a:lnTo>
                  <a:lnTo>
                    <a:pt x="446" y="209"/>
                  </a:lnTo>
                  <a:lnTo>
                    <a:pt x="548" y="220"/>
                  </a:lnTo>
                  <a:lnTo>
                    <a:pt x="599" y="224"/>
                  </a:lnTo>
                  <a:lnTo>
                    <a:pt x="523" y="775"/>
                  </a:lnTo>
                  <a:close/>
                </a:path>
              </a:pathLst>
            </a:custGeom>
            <a:solidFill>
              <a:schemeClr val="bg1">
                <a:lumMod val="85000"/>
              </a:schemeClr>
            </a:solid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07" name="SOUTH DAKOTA">
              <a:extLst>
                <a:ext uri="{C183D7F6-B498-43B3-948B-1728B52AA6E4}">
                  <adec:decorative xmlns:adec="http://schemas.microsoft.com/office/drawing/2017/decorative" val="1"/>
                </a:ext>
              </a:extLst>
            </p:cNvPr>
            <p:cNvSpPr>
              <a:spLocks/>
            </p:cNvSpPr>
            <p:nvPr/>
          </p:nvSpPr>
          <p:spPr bwMode="auto">
            <a:xfrm>
              <a:off x="6613112" y="2604700"/>
              <a:ext cx="1005880" cy="665695"/>
            </a:xfrm>
            <a:custGeom>
              <a:avLst/>
              <a:gdLst>
                <a:gd name="T0" fmla="*/ 746 w 754"/>
                <a:gd name="T1" fmla="*/ 498 h 499"/>
                <a:gd name="T2" fmla="*/ 746 w 754"/>
                <a:gd name="T3" fmla="*/ 494 h 499"/>
                <a:gd name="T4" fmla="*/ 727 w 754"/>
                <a:gd name="T5" fmla="*/ 463 h 499"/>
                <a:gd name="T6" fmla="*/ 738 w 754"/>
                <a:gd name="T7" fmla="*/ 435 h 499"/>
                <a:gd name="T8" fmla="*/ 748 w 754"/>
                <a:gd name="T9" fmla="*/ 398 h 499"/>
                <a:gd name="T10" fmla="*/ 731 w 754"/>
                <a:gd name="T11" fmla="*/ 385 h 499"/>
                <a:gd name="T12" fmla="*/ 729 w 754"/>
                <a:gd name="T13" fmla="*/ 368 h 499"/>
                <a:gd name="T14" fmla="*/ 734 w 754"/>
                <a:gd name="T15" fmla="*/ 351 h 499"/>
                <a:gd name="T16" fmla="*/ 754 w 754"/>
                <a:gd name="T17" fmla="*/ 352 h 499"/>
                <a:gd name="T18" fmla="*/ 752 w 754"/>
                <a:gd name="T19" fmla="*/ 321 h 499"/>
                <a:gd name="T20" fmla="*/ 751 w 754"/>
                <a:gd name="T21" fmla="*/ 132 h 499"/>
                <a:gd name="T22" fmla="*/ 746 w 754"/>
                <a:gd name="T23" fmla="*/ 109 h 499"/>
                <a:gd name="T24" fmla="*/ 721 w 754"/>
                <a:gd name="T25" fmla="*/ 87 h 499"/>
                <a:gd name="T26" fmla="*/ 715 w 754"/>
                <a:gd name="T27" fmla="*/ 78 h 499"/>
                <a:gd name="T28" fmla="*/ 715 w 754"/>
                <a:gd name="T29" fmla="*/ 67 h 499"/>
                <a:gd name="T30" fmla="*/ 727 w 754"/>
                <a:gd name="T31" fmla="*/ 57 h 499"/>
                <a:gd name="T32" fmla="*/ 737 w 754"/>
                <a:gd name="T33" fmla="*/ 48 h 499"/>
                <a:gd name="T34" fmla="*/ 738 w 754"/>
                <a:gd name="T35" fmla="*/ 31 h 499"/>
                <a:gd name="T36" fmla="*/ 375 w 754"/>
                <a:gd name="T37" fmla="*/ 20 h 499"/>
                <a:gd name="T38" fmla="*/ 33 w 754"/>
                <a:gd name="T39" fmla="*/ 0 h 499"/>
                <a:gd name="T40" fmla="*/ 0 w 754"/>
                <a:gd name="T41" fmla="*/ 396 h 499"/>
                <a:gd name="T42" fmla="*/ 90 w 754"/>
                <a:gd name="T43" fmla="*/ 402 h 499"/>
                <a:gd name="T44" fmla="*/ 215 w 754"/>
                <a:gd name="T45" fmla="*/ 410 h 499"/>
                <a:gd name="T46" fmla="*/ 326 w 754"/>
                <a:gd name="T47" fmla="*/ 416 h 499"/>
                <a:gd name="T48" fmla="*/ 475 w 754"/>
                <a:gd name="T49" fmla="*/ 424 h 499"/>
                <a:gd name="T50" fmla="*/ 550 w 754"/>
                <a:gd name="T51" fmla="*/ 421 h 499"/>
                <a:gd name="T52" fmla="*/ 562 w 754"/>
                <a:gd name="T53" fmla="*/ 435 h 499"/>
                <a:gd name="T54" fmla="*/ 593 w 754"/>
                <a:gd name="T55" fmla="*/ 455 h 499"/>
                <a:gd name="T56" fmla="*/ 598 w 754"/>
                <a:gd name="T57" fmla="*/ 460 h 499"/>
                <a:gd name="T58" fmla="*/ 628 w 754"/>
                <a:gd name="T59" fmla="*/ 451 h 499"/>
                <a:gd name="T60" fmla="*/ 668 w 754"/>
                <a:gd name="T61" fmla="*/ 448 h 499"/>
                <a:gd name="T62" fmla="*/ 678 w 754"/>
                <a:gd name="T63" fmla="*/ 455 h 499"/>
                <a:gd name="T64" fmla="*/ 704 w 754"/>
                <a:gd name="T65" fmla="*/ 465 h 499"/>
                <a:gd name="T66" fmla="*/ 723 w 754"/>
                <a:gd name="T67" fmla="*/ 476 h 499"/>
                <a:gd name="T68" fmla="*/ 726 w 754"/>
                <a:gd name="T69" fmla="*/ 485 h 499"/>
                <a:gd name="T70" fmla="*/ 732 w 754"/>
                <a:gd name="T71" fmla="*/ 499 h 499"/>
                <a:gd name="T72" fmla="*/ 746 w 754"/>
                <a:gd name="T73" fmla="*/ 49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4" h="499">
                  <a:moveTo>
                    <a:pt x="746" y="498"/>
                  </a:moveTo>
                  <a:lnTo>
                    <a:pt x="746" y="494"/>
                  </a:lnTo>
                  <a:lnTo>
                    <a:pt x="727" y="463"/>
                  </a:lnTo>
                  <a:lnTo>
                    <a:pt x="738" y="435"/>
                  </a:lnTo>
                  <a:lnTo>
                    <a:pt x="748" y="398"/>
                  </a:lnTo>
                  <a:lnTo>
                    <a:pt x="731" y="385"/>
                  </a:lnTo>
                  <a:lnTo>
                    <a:pt x="729" y="368"/>
                  </a:lnTo>
                  <a:lnTo>
                    <a:pt x="734" y="351"/>
                  </a:lnTo>
                  <a:lnTo>
                    <a:pt x="754" y="352"/>
                  </a:lnTo>
                  <a:lnTo>
                    <a:pt x="752" y="321"/>
                  </a:lnTo>
                  <a:lnTo>
                    <a:pt x="751" y="132"/>
                  </a:lnTo>
                  <a:lnTo>
                    <a:pt x="746" y="109"/>
                  </a:lnTo>
                  <a:lnTo>
                    <a:pt x="721" y="87"/>
                  </a:lnTo>
                  <a:lnTo>
                    <a:pt x="715" y="78"/>
                  </a:lnTo>
                  <a:lnTo>
                    <a:pt x="715" y="67"/>
                  </a:lnTo>
                  <a:lnTo>
                    <a:pt x="727" y="57"/>
                  </a:lnTo>
                  <a:lnTo>
                    <a:pt x="737" y="48"/>
                  </a:lnTo>
                  <a:lnTo>
                    <a:pt x="738" y="31"/>
                  </a:lnTo>
                  <a:lnTo>
                    <a:pt x="375" y="20"/>
                  </a:lnTo>
                  <a:lnTo>
                    <a:pt x="33" y="0"/>
                  </a:lnTo>
                  <a:lnTo>
                    <a:pt x="0" y="396"/>
                  </a:lnTo>
                  <a:lnTo>
                    <a:pt x="90" y="402"/>
                  </a:lnTo>
                  <a:lnTo>
                    <a:pt x="215" y="410"/>
                  </a:lnTo>
                  <a:lnTo>
                    <a:pt x="326" y="416"/>
                  </a:lnTo>
                  <a:lnTo>
                    <a:pt x="475" y="424"/>
                  </a:lnTo>
                  <a:lnTo>
                    <a:pt x="550" y="421"/>
                  </a:lnTo>
                  <a:lnTo>
                    <a:pt x="562" y="435"/>
                  </a:lnTo>
                  <a:lnTo>
                    <a:pt x="593" y="455"/>
                  </a:lnTo>
                  <a:lnTo>
                    <a:pt x="598" y="460"/>
                  </a:lnTo>
                  <a:lnTo>
                    <a:pt x="628" y="451"/>
                  </a:lnTo>
                  <a:lnTo>
                    <a:pt x="668" y="448"/>
                  </a:lnTo>
                  <a:lnTo>
                    <a:pt x="678" y="455"/>
                  </a:lnTo>
                  <a:lnTo>
                    <a:pt x="704" y="465"/>
                  </a:lnTo>
                  <a:lnTo>
                    <a:pt x="723" y="476"/>
                  </a:lnTo>
                  <a:lnTo>
                    <a:pt x="726" y="485"/>
                  </a:lnTo>
                  <a:lnTo>
                    <a:pt x="732" y="499"/>
                  </a:lnTo>
                  <a:lnTo>
                    <a:pt x="746" y="498"/>
                  </a:lnTo>
                  <a:close/>
                </a:path>
              </a:pathLst>
            </a:custGeom>
            <a:solidFill>
              <a:schemeClr val="bg1">
                <a:lumMod val="85000"/>
              </a:schemeClr>
            </a:solid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09" name="WYOMING">
              <a:extLst>
                <a:ext uri="{C183D7F6-B498-43B3-948B-1728B52AA6E4}">
                  <adec:decorative xmlns:adec="http://schemas.microsoft.com/office/drawing/2017/decorative" val="1"/>
                </a:ext>
              </a:extLst>
            </p:cNvPr>
            <p:cNvSpPr>
              <a:spLocks/>
            </p:cNvSpPr>
            <p:nvPr/>
          </p:nvSpPr>
          <p:spPr bwMode="auto">
            <a:xfrm>
              <a:off x="5633914" y="2650058"/>
              <a:ext cx="1008548" cy="849795"/>
            </a:xfrm>
            <a:custGeom>
              <a:avLst/>
              <a:gdLst>
                <a:gd name="T0" fmla="*/ 756 w 756"/>
                <a:gd name="T1" fmla="*/ 84 h 637"/>
                <a:gd name="T2" fmla="*/ 89 w 756"/>
                <a:gd name="T3" fmla="*/ 0 h 637"/>
                <a:gd name="T4" fmla="*/ 0 w 756"/>
                <a:gd name="T5" fmla="*/ 552 h 637"/>
                <a:gd name="T6" fmla="*/ 707 w 756"/>
                <a:gd name="T7" fmla="*/ 637 h 637"/>
                <a:gd name="T8" fmla="*/ 756 w 756"/>
                <a:gd name="T9" fmla="*/ 84 h 637"/>
              </a:gdLst>
              <a:ahLst/>
              <a:cxnLst>
                <a:cxn ang="0">
                  <a:pos x="T0" y="T1"/>
                </a:cxn>
                <a:cxn ang="0">
                  <a:pos x="T2" y="T3"/>
                </a:cxn>
                <a:cxn ang="0">
                  <a:pos x="T4" y="T5"/>
                </a:cxn>
                <a:cxn ang="0">
                  <a:pos x="T6" y="T7"/>
                </a:cxn>
                <a:cxn ang="0">
                  <a:pos x="T8" y="T9"/>
                </a:cxn>
              </a:cxnLst>
              <a:rect l="0" t="0" r="r" b="b"/>
              <a:pathLst>
                <a:path w="756" h="637">
                  <a:moveTo>
                    <a:pt x="756" y="84"/>
                  </a:moveTo>
                  <a:lnTo>
                    <a:pt x="89" y="0"/>
                  </a:lnTo>
                  <a:lnTo>
                    <a:pt x="0" y="552"/>
                  </a:lnTo>
                  <a:lnTo>
                    <a:pt x="707" y="637"/>
                  </a:lnTo>
                  <a:lnTo>
                    <a:pt x="756" y="84"/>
                  </a:lnTo>
                  <a:close/>
                </a:path>
              </a:pathLst>
            </a:custGeom>
            <a:solidFill>
              <a:schemeClr val="bg1">
                <a:lumMod val="85000"/>
              </a:schemeClr>
            </a:solid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08" name="NORTH DAKOTA">
              <a:extLst>
                <a:ext uri="{C183D7F6-B498-43B3-948B-1728B52AA6E4}">
                  <adec:decorative xmlns:adec="http://schemas.microsoft.com/office/drawing/2017/decorative" val="1"/>
                </a:ext>
              </a:extLst>
            </p:cNvPr>
            <p:cNvSpPr>
              <a:spLocks/>
            </p:cNvSpPr>
            <p:nvPr/>
          </p:nvSpPr>
          <p:spPr bwMode="auto">
            <a:xfrm>
              <a:off x="6657136" y="2044396"/>
              <a:ext cx="940511" cy="598992"/>
            </a:xfrm>
            <a:custGeom>
              <a:avLst/>
              <a:gdLst>
                <a:gd name="T0" fmla="*/ 705 w 705"/>
                <a:gd name="T1" fmla="*/ 449 h 449"/>
                <a:gd name="T2" fmla="*/ 702 w 705"/>
                <a:gd name="T3" fmla="*/ 396 h 449"/>
                <a:gd name="T4" fmla="*/ 691 w 705"/>
                <a:gd name="T5" fmla="*/ 354 h 449"/>
                <a:gd name="T6" fmla="*/ 679 w 705"/>
                <a:gd name="T7" fmla="*/ 273 h 449"/>
                <a:gd name="T8" fmla="*/ 677 w 705"/>
                <a:gd name="T9" fmla="*/ 204 h 449"/>
                <a:gd name="T10" fmla="*/ 666 w 705"/>
                <a:gd name="T11" fmla="*/ 184 h 449"/>
                <a:gd name="T12" fmla="*/ 655 w 705"/>
                <a:gd name="T13" fmla="*/ 153 h 449"/>
                <a:gd name="T14" fmla="*/ 655 w 705"/>
                <a:gd name="T15" fmla="*/ 87 h 449"/>
                <a:gd name="T16" fmla="*/ 659 w 705"/>
                <a:gd name="T17" fmla="*/ 62 h 449"/>
                <a:gd name="T18" fmla="*/ 648 w 705"/>
                <a:gd name="T19" fmla="*/ 29 h 449"/>
                <a:gd name="T20" fmla="*/ 468 w 705"/>
                <a:gd name="T21" fmla="*/ 25 h 449"/>
                <a:gd name="T22" fmla="*/ 353 w 705"/>
                <a:gd name="T23" fmla="*/ 21 h 449"/>
                <a:gd name="T24" fmla="*/ 187 w 705"/>
                <a:gd name="T25" fmla="*/ 14 h 449"/>
                <a:gd name="T26" fmla="*/ 43 w 705"/>
                <a:gd name="T27" fmla="*/ 0 h 449"/>
                <a:gd name="T28" fmla="*/ 0 w 705"/>
                <a:gd name="T29" fmla="*/ 420 h 449"/>
                <a:gd name="T30" fmla="*/ 343 w 705"/>
                <a:gd name="T31" fmla="*/ 440 h 449"/>
                <a:gd name="T32" fmla="*/ 705 w 705"/>
                <a:gd name="T33"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5" h="449">
                  <a:moveTo>
                    <a:pt x="705" y="449"/>
                  </a:moveTo>
                  <a:lnTo>
                    <a:pt x="702" y="396"/>
                  </a:lnTo>
                  <a:lnTo>
                    <a:pt x="691" y="354"/>
                  </a:lnTo>
                  <a:lnTo>
                    <a:pt x="679" y="273"/>
                  </a:lnTo>
                  <a:lnTo>
                    <a:pt x="677" y="204"/>
                  </a:lnTo>
                  <a:lnTo>
                    <a:pt x="666" y="184"/>
                  </a:lnTo>
                  <a:lnTo>
                    <a:pt x="655" y="153"/>
                  </a:lnTo>
                  <a:lnTo>
                    <a:pt x="655" y="87"/>
                  </a:lnTo>
                  <a:lnTo>
                    <a:pt x="659" y="62"/>
                  </a:lnTo>
                  <a:lnTo>
                    <a:pt x="648" y="29"/>
                  </a:lnTo>
                  <a:lnTo>
                    <a:pt x="468" y="25"/>
                  </a:lnTo>
                  <a:lnTo>
                    <a:pt x="353" y="21"/>
                  </a:lnTo>
                  <a:lnTo>
                    <a:pt x="187" y="14"/>
                  </a:lnTo>
                  <a:lnTo>
                    <a:pt x="43" y="0"/>
                  </a:lnTo>
                  <a:lnTo>
                    <a:pt x="0" y="420"/>
                  </a:lnTo>
                  <a:lnTo>
                    <a:pt x="343" y="440"/>
                  </a:lnTo>
                  <a:lnTo>
                    <a:pt x="705" y="449"/>
                  </a:lnTo>
                  <a:close/>
                </a:path>
              </a:pathLst>
            </a:custGeom>
            <a:solidFill>
              <a:schemeClr val="bg1">
                <a:lumMod val="85000"/>
              </a:schemeClr>
            </a:solid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10" name="MONTANA">
              <a:extLst>
                <a:ext uri="{C183D7F6-B498-43B3-948B-1728B52AA6E4}">
                  <adec:decorative xmlns:adec="http://schemas.microsoft.com/office/drawing/2017/decorative" val="1"/>
                </a:ext>
              </a:extLst>
            </p:cNvPr>
            <p:cNvSpPr>
              <a:spLocks/>
            </p:cNvSpPr>
            <p:nvPr/>
          </p:nvSpPr>
          <p:spPr bwMode="auto">
            <a:xfrm>
              <a:off x="5237698" y="1826944"/>
              <a:ext cx="1476802" cy="935175"/>
            </a:xfrm>
            <a:custGeom>
              <a:avLst/>
              <a:gdLst>
                <a:gd name="T0" fmla="*/ 1107 w 1107"/>
                <a:gd name="T1" fmla="*/ 163 h 701"/>
                <a:gd name="T2" fmla="*/ 915 w 1107"/>
                <a:gd name="T3" fmla="*/ 145 h 701"/>
                <a:gd name="T4" fmla="*/ 733 w 1107"/>
                <a:gd name="T5" fmla="*/ 122 h 701"/>
                <a:gd name="T6" fmla="*/ 550 w 1107"/>
                <a:gd name="T7" fmla="*/ 97 h 701"/>
                <a:gd name="T8" fmla="*/ 349 w 1107"/>
                <a:gd name="T9" fmla="*/ 64 h 701"/>
                <a:gd name="T10" fmla="*/ 233 w 1107"/>
                <a:gd name="T11" fmla="*/ 42 h 701"/>
                <a:gd name="T12" fmla="*/ 28 w 1107"/>
                <a:gd name="T13" fmla="*/ 0 h 701"/>
                <a:gd name="T14" fmla="*/ 0 w 1107"/>
                <a:gd name="T15" fmla="*/ 133 h 701"/>
                <a:gd name="T16" fmla="*/ 22 w 1107"/>
                <a:gd name="T17" fmla="*/ 180 h 701"/>
                <a:gd name="T18" fmla="*/ 13 w 1107"/>
                <a:gd name="T19" fmla="*/ 208 h 701"/>
                <a:gd name="T20" fmla="*/ 25 w 1107"/>
                <a:gd name="T21" fmla="*/ 238 h 701"/>
                <a:gd name="T22" fmla="*/ 46 w 1107"/>
                <a:gd name="T23" fmla="*/ 245 h 701"/>
                <a:gd name="T24" fmla="*/ 74 w 1107"/>
                <a:gd name="T25" fmla="*/ 312 h 701"/>
                <a:gd name="T26" fmla="*/ 91 w 1107"/>
                <a:gd name="T27" fmla="*/ 333 h 701"/>
                <a:gd name="T28" fmla="*/ 94 w 1107"/>
                <a:gd name="T29" fmla="*/ 341 h 701"/>
                <a:gd name="T30" fmla="*/ 114 w 1107"/>
                <a:gd name="T31" fmla="*/ 347 h 701"/>
                <a:gd name="T32" fmla="*/ 117 w 1107"/>
                <a:gd name="T33" fmla="*/ 359 h 701"/>
                <a:gd name="T34" fmla="*/ 74 w 1107"/>
                <a:gd name="T35" fmla="*/ 470 h 701"/>
                <a:gd name="T36" fmla="*/ 74 w 1107"/>
                <a:gd name="T37" fmla="*/ 486 h 701"/>
                <a:gd name="T38" fmla="*/ 89 w 1107"/>
                <a:gd name="T39" fmla="*/ 506 h 701"/>
                <a:gd name="T40" fmla="*/ 96 w 1107"/>
                <a:gd name="T41" fmla="*/ 506 h 701"/>
                <a:gd name="T42" fmla="*/ 125 w 1107"/>
                <a:gd name="T43" fmla="*/ 487 h 701"/>
                <a:gd name="T44" fmla="*/ 130 w 1107"/>
                <a:gd name="T45" fmla="*/ 480 h 701"/>
                <a:gd name="T46" fmla="*/ 139 w 1107"/>
                <a:gd name="T47" fmla="*/ 484 h 701"/>
                <a:gd name="T48" fmla="*/ 138 w 1107"/>
                <a:gd name="T49" fmla="*/ 517 h 701"/>
                <a:gd name="T50" fmla="*/ 155 w 1107"/>
                <a:gd name="T51" fmla="*/ 595 h 701"/>
                <a:gd name="T52" fmla="*/ 174 w 1107"/>
                <a:gd name="T53" fmla="*/ 611 h 701"/>
                <a:gd name="T54" fmla="*/ 180 w 1107"/>
                <a:gd name="T55" fmla="*/ 615 h 701"/>
                <a:gd name="T56" fmla="*/ 191 w 1107"/>
                <a:gd name="T57" fmla="*/ 629 h 701"/>
                <a:gd name="T58" fmla="*/ 188 w 1107"/>
                <a:gd name="T59" fmla="*/ 651 h 701"/>
                <a:gd name="T60" fmla="*/ 192 w 1107"/>
                <a:gd name="T61" fmla="*/ 673 h 701"/>
                <a:gd name="T62" fmla="*/ 199 w 1107"/>
                <a:gd name="T63" fmla="*/ 678 h 701"/>
                <a:gd name="T64" fmla="*/ 213 w 1107"/>
                <a:gd name="T65" fmla="*/ 664 h 701"/>
                <a:gd name="T66" fmla="*/ 230 w 1107"/>
                <a:gd name="T67" fmla="*/ 664 h 701"/>
                <a:gd name="T68" fmla="*/ 250 w 1107"/>
                <a:gd name="T69" fmla="*/ 675 h 701"/>
                <a:gd name="T70" fmla="*/ 266 w 1107"/>
                <a:gd name="T71" fmla="*/ 668 h 701"/>
                <a:gd name="T72" fmla="*/ 292 w 1107"/>
                <a:gd name="T73" fmla="*/ 668 h 701"/>
                <a:gd name="T74" fmla="*/ 314 w 1107"/>
                <a:gd name="T75" fmla="*/ 678 h 701"/>
                <a:gd name="T76" fmla="*/ 331 w 1107"/>
                <a:gd name="T77" fmla="*/ 675 h 701"/>
                <a:gd name="T78" fmla="*/ 335 w 1107"/>
                <a:gd name="T79" fmla="*/ 657 h 701"/>
                <a:gd name="T80" fmla="*/ 353 w 1107"/>
                <a:gd name="T81" fmla="*/ 653 h 701"/>
                <a:gd name="T82" fmla="*/ 363 w 1107"/>
                <a:gd name="T83" fmla="*/ 661 h 701"/>
                <a:gd name="T84" fmla="*/ 364 w 1107"/>
                <a:gd name="T85" fmla="*/ 681 h 701"/>
                <a:gd name="T86" fmla="*/ 374 w 1107"/>
                <a:gd name="T87" fmla="*/ 686 h 701"/>
                <a:gd name="T88" fmla="*/ 386 w 1107"/>
                <a:gd name="T89" fmla="*/ 617 h 701"/>
                <a:gd name="T90" fmla="*/ 1053 w 1107"/>
                <a:gd name="T91" fmla="*/ 701 h 701"/>
                <a:gd name="T92" fmla="*/ 1107 w 1107"/>
                <a:gd name="T93" fmla="*/ 163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7" h="701">
                  <a:moveTo>
                    <a:pt x="1107" y="163"/>
                  </a:moveTo>
                  <a:lnTo>
                    <a:pt x="915" y="145"/>
                  </a:lnTo>
                  <a:lnTo>
                    <a:pt x="733" y="122"/>
                  </a:lnTo>
                  <a:lnTo>
                    <a:pt x="550" y="97"/>
                  </a:lnTo>
                  <a:lnTo>
                    <a:pt x="349" y="64"/>
                  </a:lnTo>
                  <a:lnTo>
                    <a:pt x="233" y="42"/>
                  </a:lnTo>
                  <a:lnTo>
                    <a:pt x="28" y="0"/>
                  </a:lnTo>
                  <a:lnTo>
                    <a:pt x="0" y="133"/>
                  </a:lnTo>
                  <a:lnTo>
                    <a:pt x="22" y="180"/>
                  </a:lnTo>
                  <a:lnTo>
                    <a:pt x="13" y="208"/>
                  </a:lnTo>
                  <a:lnTo>
                    <a:pt x="25" y="238"/>
                  </a:lnTo>
                  <a:lnTo>
                    <a:pt x="46" y="245"/>
                  </a:lnTo>
                  <a:lnTo>
                    <a:pt x="74" y="312"/>
                  </a:lnTo>
                  <a:lnTo>
                    <a:pt x="91" y="333"/>
                  </a:lnTo>
                  <a:lnTo>
                    <a:pt x="94" y="341"/>
                  </a:lnTo>
                  <a:lnTo>
                    <a:pt x="114" y="347"/>
                  </a:lnTo>
                  <a:lnTo>
                    <a:pt x="117" y="359"/>
                  </a:lnTo>
                  <a:lnTo>
                    <a:pt x="74" y="470"/>
                  </a:lnTo>
                  <a:lnTo>
                    <a:pt x="74" y="486"/>
                  </a:lnTo>
                  <a:lnTo>
                    <a:pt x="89" y="506"/>
                  </a:lnTo>
                  <a:lnTo>
                    <a:pt x="96" y="506"/>
                  </a:lnTo>
                  <a:lnTo>
                    <a:pt x="125" y="487"/>
                  </a:lnTo>
                  <a:lnTo>
                    <a:pt x="130" y="480"/>
                  </a:lnTo>
                  <a:lnTo>
                    <a:pt x="139" y="484"/>
                  </a:lnTo>
                  <a:lnTo>
                    <a:pt x="138" y="517"/>
                  </a:lnTo>
                  <a:lnTo>
                    <a:pt x="155" y="595"/>
                  </a:lnTo>
                  <a:lnTo>
                    <a:pt x="174" y="611"/>
                  </a:lnTo>
                  <a:lnTo>
                    <a:pt x="180" y="615"/>
                  </a:lnTo>
                  <a:lnTo>
                    <a:pt x="191" y="629"/>
                  </a:lnTo>
                  <a:lnTo>
                    <a:pt x="188" y="651"/>
                  </a:lnTo>
                  <a:lnTo>
                    <a:pt x="192" y="673"/>
                  </a:lnTo>
                  <a:lnTo>
                    <a:pt x="199" y="678"/>
                  </a:lnTo>
                  <a:lnTo>
                    <a:pt x="213" y="664"/>
                  </a:lnTo>
                  <a:lnTo>
                    <a:pt x="230" y="664"/>
                  </a:lnTo>
                  <a:lnTo>
                    <a:pt x="250" y="675"/>
                  </a:lnTo>
                  <a:lnTo>
                    <a:pt x="266" y="668"/>
                  </a:lnTo>
                  <a:lnTo>
                    <a:pt x="292" y="668"/>
                  </a:lnTo>
                  <a:lnTo>
                    <a:pt x="314" y="678"/>
                  </a:lnTo>
                  <a:lnTo>
                    <a:pt x="331" y="675"/>
                  </a:lnTo>
                  <a:lnTo>
                    <a:pt x="335" y="657"/>
                  </a:lnTo>
                  <a:lnTo>
                    <a:pt x="353" y="653"/>
                  </a:lnTo>
                  <a:lnTo>
                    <a:pt x="363" y="661"/>
                  </a:lnTo>
                  <a:lnTo>
                    <a:pt x="364" y="681"/>
                  </a:lnTo>
                  <a:lnTo>
                    <a:pt x="374" y="686"/>
                  </a:lnTo>
                  <a:lnTo>
                    <a:pt x="386" y="617"/>
                  </a:lnTo>
                  <a:lnTo>
                    <a:pt x="1053" y="701"/>
                  </a:lnTo>
                  <a:lnTo>
                    <a:pt x="1107" y="163"/>
                  </a:lnTo>
                  <a:close/>
                </a:path>
              </a:pathLst>
            </a:custGeom>
            <a:solidFill>
              <a:schemeClr val="bg1">
                <a:lumMod val="85000"/>
              </a:schemeClr>
            </a:solidFill>
            <a:ln w="28575">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64" name="LABEL">
              <a:extLst>
                <a:ext uri="{C183D7F6-B498-43B3-948B-1728B52AA6E4}">
                  <adec:decorative xmlns:adec="http://schemas.microsoft.com/office/drawing/2017/decorative" val="1"/>
                </a:ext>
              </a:extLst>
            </p:cNvPr>
            <p:cNvSpPr/>
            <p:nvPr/>
          </p:nvSpPr>
          <p:spPr>
            <a:xfrm>
              <a:off x="6127252" y="1382290"/>
              <a:ext cx="914400" cy="245986"/>
            </a:xfrm>
            <a:prstGeom prst="roundRect">
              <a:avLst/>
            </a:prstGeom>
            <a:solidFill>
              <a:srgbClr val="7030A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Calibri"/>
                </a:rPr>
                <a:t>REGION 8</a:t>
              </a:r>
            </a:p>
          </p:txBody>
        </p:sp>
        <p:cxnSp>
          <p:nvCxnSpPr>
            <p:cNvPr id="34" name="Straight Connector 33">
              <a:extLst>
                <a:ext uri="{FF2B5EF4-FFF2-40B4-BE49-F238E27FC236}">
                  <a16:creationId xmlns:a16="http://schemas.microsoft.com/office/drawing/2014/main" id="{9070C4F3-1A9F-42C0-848F-FF67372FDBA6}"/>
                </a:ext>
                <a:ext uri="{C183D7F6-B498-43B3-948B-1728B52AA6E4}">
                  <adec:decorative xmlns:adec="http://schemas.microsoft.com/office/drawing/2017/decorative" val="1"/>
                </a:ext>
              </a:extLst>
            </p:cNvPr>
            <p:cNvCxnSpPr>
              <a:cxnSpLocks/>
            </p:cNvCxnSpPr>
            <p:nvPr/>
          </p:nvCxnSpPr>
          <p:spPr>
            <a:xfrm flipH="1">
              <a:off x="6271722" y="1643986"/>
              <a:ext cx="307023" cy="748041"/>
            </a:xfrm>
            <a:prstGeom prst="line">
              <a:avLst/>
            </a:prstGeom>
            <a:ln w="19050">
              <a:solidFill>
                <a:srgbClr val="7030A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8" name="Region 9" descr="Region 9: Pacific Southwest includes Puerto Rico, California, Nevada, and Arizona.">
            <a:extLst>
              <a:ext uri="{FF2B5EF4-FFF2-40B4-BE49-F238E27FC236}">
                <a16:creationId xmlns:a16="http://schemas.microsoft.com/office/drawing/2014/main" id="{D51EC03F-0079-4701-A19D-77131BE848AB}"/>
              </a:ext>
            </a:extLst>
          </p:cNvPr>
          <p:cNvGrpSpPr/>
          <p:nvPr/>
        </p:nvGrpSpPr>
        <p:grpSpPr>
          <a:xfrm>
            <a:off x="2993172" y="2766739"/>
            <a:ext cx="2753294" cy="2899439"/>
            <a:chOff x="3012222" y="2833414"/>
            <a:chExt cx="2753294" cy="2899439"/>
          </a:xfrm>
        </p:grpSpPr>
        <p:sp>
          <p:nvSpPr>
            <p:cNvPr id="134" name="ARIZONA">
              <a:extLst>
                <a:ext uri="{FF2B5EF4-FFF2-40B4-BE49-F238E27FC236}">
                  <a16:creationId xmlns:a16="http://schemas.microsoft.com/office/drawing/2014/main" id="{CCCA62EE-83CB-4873-9489-10417759ED29}"/>
                </a:ext>
                <a:ext uri="{C183D7F6-B498-43B3-948B-1728B52AA6E4}">
                  <adec:decorative xmlns:adec="http://schemas.microsoft.com/office/drawing/2017/decorative" val="1"/>
                </a:ext>
              </a:extLst>
            </p:cNvPr>
            <p:cNvSpPr>
              <a:spLocks/>
            </p:cNvSpPr>
            <p:nvPr/>
          </p:nvSpPr>
          <p:spPr bwMode="auto">
            <a:xfrm>
              <a:off x="4786317" y="4066138"/>
              <a:ext cx="979199" cy="1091260"/>
            </a:xfrm>
            <a:custGeom>
              <a:avLst/>
              <a:gdLst>
                <a:gd name="T0" fmla="*/ 19 w 734"/>
                <a:gd name="T1" fmla="*/ 528 h 818"/>
                <a:gd name="T2" fmla="*/ 2 w 734"/>
                <a:gd name="T3" fmla="*/ 540 h 818"/>
                <a:gd name="T4" fmla="*/ 0 w 734"/>
                <a:gd name="T5" fmla="*/ 549 h 818"/>
                <a:gd name="T6" fmla="*/ 3 w 734"/>
                <a:gd name="T7" fmla="*/ 556 h 818"/>
                <a:gd name="T8" fmla="*/ 120 w 734"/>
                <a:gd name="T9" fmla="*/ 623 h 818"/>
                <a:gd name="T10" fmla="*/ 197 w 734"/>
                <a:gd name="T11" fmla="*/ 670 h 818"/>
                <a:gd name="T12" fmla="*/ 289 w 734"/>
                <a:gd name="T13" fmla="*/ 723 h 818"/>
                <a:gd name="T14" fmla="*/ 394 w 734"/>
                <a:gd name="T15" fmla="*/ 785 h 818"/>
                <a:gd name="T16" fmla="*/ 470 w 734"/>
                <a:gd name="T17" fmla="*/ 801 h 818"/>
                <a:gd name="T18" fmla="*/ 626 w 734"/>
                <a:gd name="T19" fmla="*/ 818 h 818"/>
                <a:gd name="T20" fmla="*/ 734 w 734"/>
                <a:gd name="T21" fmla="*/ 73 h 818"/>
                <a:gd name="T22" fmla="*/ 211 w 734"/>
                <a:gd name="T23" fmla="*/ 0 h 818"/>
                <a:gd name="T24" fmla="*/ 192 w 734"/>
                <a:gd name="T25" fmla="*/ 101 h 818"/>
                <a:gd name="T26" fmla="*/ 181 w 734"/>
                <a:gd name="T27" fmla="*/ 101 h 818"/>
                <a:gd name="T28" fmla="*/ 170 w 734"/>
                <a:gd name="T29" fmla="*/ 119 h 818"/>
                <a:gd name="T30" fmla="*/ 155 w 734"/>
                <a:gd name="T31" fmla="*/ 117 h 818"/>
                <a:gd name="T32" fmla="*/ 147 w 734"/>
                <a:gd name="T33" fmla="*/ 100 h 818"/>
                <a:gd name="T34" fmla="*/ 130 w 734"/>
                <a:gd name="T35" fmla="*/ 98 h 818"/>
                <a:gd name="T36" fmla="*/ 125 w 734"/>
                <a:gd name="T37" fmla="*/ 91 h 818"/>
                <a:gd name="T38" fmla="*/ 119 w 734"/>
                <a:gd name="T39" fmla="*/ 91 h 818"/>
                <a:gd name="T40" fmla="*/ 113 w 734"/>
                <a:gd name="T41" fmla="*/ 95 h 818"/>
                <a:gd name="T42" fmla="*/ 102 w 734"/>
                <a:gd name="T43" fmla="*/ 101 h 818"/>
                <a:gd name="T44" fmla="*/ 100 w 734"/>
                <a:gd name="T45" fmla="*/ 145 h 818"/>
                <a:gd name="T46" fmla="*/ 98 w 734"/>
                <a:gd name="T47" fmla="*/ 156 h 818"/>
                <a:gd name="T48" fmla="*/ 95 w 734"/>
                <a:gd name="T49" fmla="*/ 234 h 818"/>
                <a:gd name="T50" fmla="*/ 86 w 734"/>
                <a:gd name="T51" fmla="*/ 248 h 818"/>
                <a:gd name="T52" fmla="*/ 83 w 734"/>
                <a:gd name="T53" fmla="*/ 268 h 818"/>
                <a:gd name="T54" fmla="*/ 100 w 734"/>
                <a:gd name="T55" fmla="*/ 300 h 818"/>
                <a:gd name="T56" fmla="*/ 108 w 734"/>
                <a:gd name="T57" fmla="*/ 336 h 818"/>
                <a:gd name="T58" fmla="*/ 113 w 734"/>
                <a:gd name="T59" fmla="*/ 342 h 818"/>
                <a:gd name="T60" fmla="*/ 119 w 734"/>
                <a:gd name="T61" fmla="*/ 345 h 818"/>
                <a:gd name="T62" fmla="*/ 119 w 734"/>
                <a:gd name="T63" fmla="*/ 359 h 818"/>
                <a:gd name="T64" fmla="*/ 108 w 734"/>
                <a:gd name="T65" fmla="*/ 368 h 818"/>
                <a:gd name="T66" fmla="*/ 86 w 734"/>
                <a:gd name="T67" fmla="*/ 379 h 818"/>
                <a:gd name="T68" fmla="*/ 75 w 734"/>
                <a:gd name="T69" fmla="*/ 392 h 818"/>
                <a:gd name="T70" fmla="*/ 66 w 734"/>
                <a:gd name="T71" fmla="*/ 414 h 818"/>
                <a:gd name="T72" fmla="*/ 61 w 734"/>
                <a:gd name="T73" fmla="*/ 445 h 818"/>
                <a:gd name="T74" fmla="*/ 44 w 734"/>
                <a:gd name="T75" fmla="*/ 462 h 818"/>
                <a:gd name="T76" fmla="*/ 31 w 734"/>
                <a:gd name="T77" fmla="*/ 467 h 818"/>
                <a:gd name="T78" fmla="*/ 31 w 734"/>
                <a:gd name="T79" fmla="*/ 471 h 818"/>
                <a:gd name="T80" fmla="*/ 30 w 734"/>
                <a:gd name="T81" fmla="*/ 482 h 818"/>
                <a:gd name="T82" fmla="*/ 31 w 734"/>
                <a:gd name="T83" fmla="*/ 487 h 818"/>
                <a:gd name="T84" fmla="*/ 55 w 734"/>
                <a:gd name="T85" fmla="*/ 490 h 818"/>
                <a:gd name="T86" fmla="*/ 52 w 734"/>
                <a:gd name="T87" fmla="*/ 507 h 818"/>
                <a:gd name="T88" fmla="*/ 42 w 734"/>
                <a:gd name="T89" fmla="*/ 521 h 818"/>
                <a:gd name="T90" fmla="*/ 19 w 734"/>
                <a:gd name="T91" fmla="*/ 52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4" h="818">
                  <a:moveTo>
                    <a:pt x="19" y="528"/>
                  </a:moveTo>
                  <a:lnTo>
                    <a:pt x="2" y="540"/>
                  </a:lnTo>
                  <a:lnTo>
                    <a:pt x="0" y="549"/>
                  </a:lnTo>
                  <a:lnTo>
                    <a:pt x="3" y="556"/>
                  </a:lnTo>
                  <a:lnTo>
                    <a:pt x="120" y="623"/>
                  </a:lnTo>
                  <a:lnTo>
                    <a:pt x="197" y="670"/>
                  </a:lnTo>
                  <a:lnTo>
                    <a:pt x="289" y="723"/>
                  </a:lnTo>
                  <a:lnTo>
                    <a:pt x="394" y="785"/>
                  </a:lnTo>
                  <a:lnTo>
                    <a:pt x="470" y="801"/>
                  </a:lnTo>
                  <a:lnTo>
                    <a:pt x="626" y="818"/>
                  </a:lnTo>
                  <a:lnTo>
                    <a:pt x="734" y="73"/>
                  </a:lnTo>
                  <a:lnTo>
                    <a:pt x="211" y="0"/>
                  </a:lnTo>
                  <a:lnTo>
                    <a:pt x="192" y="101"/>
                  </a:lnTo>
                  <a:lnTo>
                    <a:pt x="181" y="101"/>
                  </a:lnTo>
                  <a:lnTo>
                    <a:pt x="170" y="119"/>
                  </a:lnTo>
                  <a:lnTo>
                    <a:pt x="155" y="117"/>
                  </a:lnTo>
                  <a:lnTo>
                    <a:pt x="147" y="100"/>
                  </a:lnTo>
                  <a:lnTo>
                    <a:pt x="130" y="98"/>
                  </a:lnTo>
                  <a:lnTo>
                    <a:pt x="125" y="91"/>
                  </a:lnTo>
                  <a:lnTo>
                    <a:pt x="119" y="91"/>
                  </a:lnTo>
                  <a:lnTo>
                    <a:pt x="113" y="95"/>
                  </a:lnTo>
                  <a:lnTo>
                    <a:pt x="102" y="101"/>
                  </a:lnTo>
                  <a:lnTo>
                    <a:pt x="100" y="145"/>
                  </a:lnTo>
                  <a:lnTo>
                    <a:pt x="98" y="156"/>
                  </a:lnTo>
                  <a:lnTo>
                    <a:pt x="95" y="234"/>
                  </a:lnTo>
                  <a:lnTo>
                    <a:pt x="86" y="248"/>
                  </a:lnTo>
                  <a:lnTo>
                    <a:pt x="83" y="268"/>
                  </a:lnTo>
                  <a:lnTo>
                    <a:pt x="100" y="300"/>
                  </a:lnTo>
                  <a:lnTo>
                    <a:pt x="108" y="336"/>
                  </a:lnTo>
                  <a:lnTo>
                    <a:pt x="113" y="342"/>
                  </a:lnTo>
                  <a:lnTo>
                    <a:pt x="119" y="345"/>
                  </a:lnTo>
                  <a:lnTo>
                    <a:pt x="119" y="359"/>
                  </a:lnTo>
                  <a:lnTo>
                    <a:pt x="108" y="368"/>
                  </a:lnTo>
                  <a:lnTo>
                    <a:pt x="86" y="379"/>
                  </a:lnTo>
                  <a:lnTo>
                    <a:pt x="75" y="392"/>
                  </a:lnTo>
                  <a:lnTo>
                    <a:pt x="66" y="414"/>
                  </a:lnTo>
                  <a:lnTo>
                    <a:pt x="61" y="445"/>
                  </a:lnTo>
                  <a:lnTo>
                    <a:pt x="44" y="462"/>
                  </a:lnTo>
                  <a:lnTo>
                    <a:pt x="31" y="467"/>
                  </a:lnTo>
                  <a:lnTo>
                    <a:pt x="31" y="471"/>
                  </a:lnTo>
                  <a:lnTo>
                    <a:pt x="30" y="482"/>
                  </a:lnTo>
                  <a:lnTo>
                    <a:pt x="31" y="487"/>
                  </a:lnTo>
                  <a:lnTo>
                    <a:pt x="55" y="490"/>
                  </a:lnTo>
                  <a:lnTo>
                    <a:pt x="52" y="507"/>
                  </a:lnTo>
                  <a:lnTo>
                    <a:pt x="42" y="521"/>
                  </a:lnTo>
                  <a:lnTo>
                    <a:pt x="19" y="528"/>
                  </a:lnTo>
                  <a:close/>
                </a:path>
              </a:pathLst>
            </a:custGeom>
            <a:solidFill>
              <a:schemeClr val="bg1">
                <a:lumMod val="85000"/>
              </a:schemeClr>
            </a:solidFill>
            <a:ln w="28575">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35" name="NEVADA">
              <a:extLst>
                <a:ext uri="{FF2B5EF4-FFF2-40B4-BE49-F238E27FC236}">
                  <a16:creationId xmlns:a16="http://schemas.microsoft.com/office/drawing/2014/main" id="{4258E97A-8A26-4A42-96B1-44694D723855}"/>
                </a:ext>
                <a:ext uri="{C183D7F6-B498-43B3-948B-1728B52AA6E4}">
                  <adec:decorative xmlns:adec="http://schemas.microsoft.com/office/drawing/2017/decorative" val="1"/>
                </a:ext>
              </a:extLst>
            </p:cNvPr>
            <p:cNvSpPr>
              <a:spLocks/>
            </p:cNvSpPr>
            <p:nvPr/>
          </p:nvSpPr>
          <p:spPr bwMode="auto">
            <a:xfrm>
              <a:off x="4304722" y="2956201"/>
              <a:ext cx="935175" cy="1439449"/>
            </a:xfrm>
            <a:custGeom>
              <a:avLst/>
              <a:gdLst>
                <a:gd name="T0" fmla="*/ 701 w 701"/>
                <a:gd name="T1" fmla="*/ 128 h 1079"/>
                <a:gd name="T2" fmla="*/ 553 w 701"/>
                <a:gd name="T3" fmla="*/ 933 h 1079"/>
                <a:gd name="T4" fmla="*/ 542 w 701"/>
                <a:gd name="T5" fmla="*/ 935 h 1079"/>
                <a:gd name="T6" fmla="*/ 531 w 701"/>
                <a:gd name="T7" fmla="*/ 951 h 1079"/>
                <a:gd name="T8" fmla="*/ 517 w 701"/>
                <a:gd name="T9" fmla="*/ 951 h 1079"/>
                <a:gd name="T10" fmla="*/ 508 w 701"/>
                <a:gd name="T11" fmla="*/ 933 h 1079"/>
                <a:gd name="T12" fmla="*/ 492 w 701"/>
                <a:gd name="T13" fmla="*/ 930 h 1079"/>
                <a:gd name="T14" fmla="*/ 486 w 701"/>
                <a:gd name="T15" fmla="*/ 924 h 1079"/>
                <a:gd name="T16" fmla="*/ 480 w 701"/>
                <a:gd name="T17" fmla="*/ 924 h 1079"/>
                <a:gd name="T18" fmla="*/ 463 w 701"/>
                <a:gd name="T19" fmla="*/ 933 h 1079"/>
                <a:gd name="T20" fmla="*/ 461 w 701"/>
                <a:gd name="T21" fmla="*/ 976 h 1079"/>
                <a:gd name="T22" fmla="*/ 459 w 701"/>
                <a:gd name="T23" fmla="*/ 1012 h 1079"/>
                <a:gd name="T24" fmla="*/ 456 w 701"/>
                <a:gd name="T25" fmla="*/ 1066 h 1079"/>
                <a:gd name="T26" fmla="*/ 447 w 701"/>
                <a:gd name="T27" fmla="*/ 1079 h 1079"/>
                <a:gd name="T28" fmla="*/ 433 w 701"/>
                <a:gd name="T29" fmla="*/ 1072 h 1079"/>
                <a:gd name="T30" fmla="*/ 0 w 701"/>
                <a:gd name="T31" fmla="*/ 421 h 1079"/>
                <a:gd name="T32" fmla="*/ 119 w 701"/>
                <a:gd name="T33" fmla="*/ 0 h 1079"/>
                <a:gd name="T34" fmla="*/ 701 w 701"/>
                <a:gd name="T35" fmla="*/ 128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1" h="1079">
                  <a:moveTo>
                    <a:pt x="701" y="128"/>
                  </a:moveTo>
                  <a:lnTo>
                    <a:pt x="553" y="933"/>
                  </a:lnTo>
                  <a:lnTo>
                    <a:pt x="542" y="935"/>
                  </a:lnTo>
                  <a:lnTo>
                    <a:pt x="531" y="951"/>
                  </a:lnTo>
                  <a:lnTo>
                    <a:pt x="517" y="951"/>
                  </a:lnTo>
                  <a:lnTo>
                    <a:pt x="508" y="933"/>
                  </a:lnTo>
                  <a:lnTo>
                    <a:pt x="492" y="930"/>
                  </a:lnTo>
                  <a:lnTo>
                    <a:pt x="486" y="924"/>
                  </a:lnTo>
                  <a:lnTo>
                    <a:pt x="480" y="924"/>
                  </a:lnTo>
                  <a:lnTo>
                    <a:pt x="463" y="933"/>
                  </a:lnTo>
                  <a:lnTo>
                    <a:pt x="461" y="976"/>
                  </a:lnTo>
                  <a:lnTo>
                    <a:pt x="459" y="1012"/>
                  </a:lnTo>
                  <a:lnTo>
                    <a:pt x="456" y="1066"/>
                  </a:lnTo>
                  <a:lnTo>
                    <a:pt x="447" y="1079"/>
                  </a:lnTo>
                  <a:lnTo>
                    <a:pt x="433" y="1072"/>
                  </a:lnTo>
                  <a:lnTo>
                    <a:pt x="0" y="421"/>
                  </a:lnTo>
                  <a:lnTo>
                    <a:pt x="119" y="0"/>
                  </a:lnTo>
                  <a:lnTo>
                    <a:pt x="701" y="128"/>
                  </a:lnTo>
                  <a:close/>
                </a:path>
              </a:pathLst>
            </a:custGeom>
            <a:solidFill>
              <a:schemeClr val="bg1">
                <a:lumMod val="85000"/>
              </a:schemeClr>
            </a:solidFill>
            <a:ln w="28575">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136" name="CALIFORNIA">
              <a:extLst>
                <a:ext uri="{FF2B5EF4-FFF2-40B4-BE49-F238E27FC236}">
                  <a16:creationId xmlns:a16="http://schemas.microsoft.com/office/drawing/2014/main" id="{F877A437-ABE1-4181-8F4B-936A4DDC1514}"/>
                </a:ext>
                <a:ext uri="{C183D7F6-B498-43B3-948B-1728B52AA6E4}">
                  <adec:decorative xmlns:adec="http://schemas.microsoft.com/office/drawing/2017/decorative" val="1"/>
                </a:ext>
              </a:extLst>
            </p:cNvPr>
            <p:cNvSpPr>
              <a:spLocks noEditPoints="1"/>
            </p:cNvSpPr>
            <p:nvPr/>
          </p:nvSpPr>
          <p:spPr bwMode="auto">
            <a:xfrm>
              <a:off x="3784440" y="2833414"/>
              <a:ext cx="1160631" cy="1939721"/>
            </a:xfrm>
            <a:custGeom>
              <a:avLst/>
              <a:gdLst>
                <a:gd name="T0" fmla="*/ 801 w 870"/>
                <a:gd name="T1" fmla="*/ 1439 h 1454"/>
                <a:gd name="T2" fmla="*/ 779 w 870"/>
                <a:gd name="T3" fmla="*/ 1412 h 1454"/>
                <a:gd name="T4" fmla="*/ 793 w 870"/>
                <a:gd name="T5" fmla="*/ 1392 h 1454"/>
                <a:gd name="T6" fmla="*/ 824 w 870"/>
                <a:gd name="T7" fmla="*/ 1322 h 1454"/>
                <a:gd name="T8" fmla="*/ 870 w 870"/>
                <a:gd name="T9" fmla="*/ 1289 h 1454"/>
                <a:gd name="T10" fmla="*/ 857 w 870"/>
                <a:gd name="T11" fmla="*/ 1266 h 1454"/>
                <a:gd name="T12" fmla="*/ 837 w 870"/>
                <a:gd name="T13" fmla="*/ 1177 h 1454"/>
                <a:gd name="T14" fmla="*/ 509 w 870"/>
                <a:gd name="T15" fmla="*/ 98 h 1454"/>
                <a:gd name="T16" fmla="*/ 80 w 870"/>
                <a:gd name="T17" fmla="*/ 76 h 1454"/>
                <a:gd name="T18" fmla="*/ 25 w 870"/>
                <a:gd name="T19" fmla="*/ 173 h 1454"/>
                <a:gd name="T20" fmla="*/ 0 w 870"/>
                <a:gd name="T21" fmla="*/ 224 h 1454"/>
                <a:gd name="T22" fmla="*/ 34 w 870"/>
                <a:gd name="T23" fmla="*/ 298 h 1454"/>
                <a:gd name="T24" fmla="*/ 17 w 870"/>
                <a:gd name="T25" fmla="*/ 395 h 1454"/>
                <a:gd name="T26" fmla="*/ 39 w 870"/>
                <a:gd name="T27" fmla="*/ 470 h 1454"/>
                <a:gd name="T28" fmla="*/ 59 w 870"/>
                <a:gd name="T29" fmla="*/ 546 h 1454"/>
                <a:gd name="T30" fmla="*/ 94 w 870"/>
                <a:gd name="T31" fmla="*/ 601 h 1454"/>
                <a:gd name="T32" fmla="*/ 83 w 870"/>
                <a:gd name="T33" fmla="*/ 643 h 1454"/>
                <a:gd name="T34" fmla="*/ 108 w 870"/>
                <a:gd name="T35" fmla="*/ 733 h 1454"/>
                <a:gd name="T36" fmla="*/ 125 w 870"/>
                <a:gd name="T37" fmla="*/ 775 h 1454"/>
                <a:gd name="T38" fmla="*/ 100 w 870"/>
                <a:gd name="T39" fmla="*/ 810 h 1454"/>
                <a:gd name="T40" fmla="*/ 133 w 870"/>
                <a:gd name="T41" fmla="*/ 889 h 1454"/>
                <a:gd name="T42" fmla="*/ 170 w 870"/>
                <a:gd name="T43" fmla="*/ 974 h 1454"/>
                <a:gd name="T44" fmla="*/ 194 w 870"/>
                <a:gd name="T45" fmla="*/ 1014 h 1454"/>
                <a:gd name="T46" fmla="*/ 176 w 870"/>
                <a:gd name="T47" fmla="*/ 1086 h 1454"/>
                <a:gd name="T48" fmla="*/ 216 w 870"/>
                <a:gd name="T49" fmla="*/ 1119 h 1454"/>
                <a:gd name="T50" fmla="*/ 286 w 870"/>
                <a:gd name="T51" fmla="*/ 1142 h 1454"/>
                <a:gd name="T52" fmla="*/ 328 w 870"/>
                <a:gd name="T53" fmla="*/ 1206 h 1454"/>
                <a:gd name="T54" fmla="*/ 390 w 870"/>
                <a:gd name="T55" fmla="*/ 1238 h 1454"/>
                <a:gd name="T56" fmla="*/ 389 w 870"/>
                <a:gd name="T57" fmla="*/ 1267 h 1454"/>
                <a:gd name="T58" fmla="*/ 445 w 870"/>
                <a:gd name="T59" fmla="*/ 1262 h 1454"/>
                <a:gd name="T60" fmla="*/ 490 w 870"/>
                <a:gd name="T61" fmla="*/ 1330 h 1454"/>
                <a:gd name="T62" fmla="*/ 495 w 870"/>
                <a:gd name="T63" fmla="*/ 1420 h 1454"/>
                <a:gd name="T64" fmla="*/ 768 w 870"/>
                <a:gd name="T65" fmla="*/ 1454 h 1454"/>
                <a:gd name="T66" fmla="*/ 225 w 870"/>
                <a:gd name="T67" fmla="*/ 1198 h 1454"/>
                <a:gd name="T68" fmla="*/ 197 w 870"/>
                <a:gd name="T69" fmla="*/ 1181 h 1454"/>
                <a:gd name="T70" fmla="*/ 237 w 870"/>
                <a:gd name="T71" fmla="*/ 1177 h 1454"/>
                <a:gd name="T72" fmla="*/ 273 w 870"/>
                <a:gd name="T73" fmla="*/ 1202 h 1454"/>
                <a:gd name="T74" fmla="*/ 230 w 870"/>
                <a:gd name="T75" fmla="*/ 1181 h 1454"/>
                <a:gd name="T76" fmla="*/ 375 w 870"/>
                <a:gd name="T77" fmla="*/ 1325 h 1454"/>
                <a:gd name="T78" fmla="*/ 383 w 870"/>
                <a:gd name="T79" fmla="*/ 1309 h 1454"/>
                <a:gd name="T80" fmla="*/ 359 w 870"/>
                <a:gd name="T81" fmla="*/ 1305 h 1454"/>
                <a:gd name="T82" fmla="*/ 369 w 870"/>
                <a:gd name="T83" fmla="*/ 1390 h 1454"/>
                <a:gd name="T84" fmla="*/ 351 w 870"/>
                <a:gd name="T85" fmla="*/ 1384 h 1454"/>
                <a:gd name="T86" fmla="*/ 347 w 870"/>
                <a:gd name="T87" fmla="*/ 1373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0" h="1454">
                  <a:moveTo>
                    <a:pt x="768" y="1454"/>
                  </a:moveTo>
                  <a:lnTo>
                    <a:pt x="793" y="1451"/>
                  </a:lnTo>
                  <a:lnTo>
                    <a:pt x="801" y="1439"/>
                  </a:lnTo>
                  <a:lnTo>
                    <a:pt x="806" y="1420"/>
                  </a:lnTo>
                  <a:lnTo>
                    <a:pt x="782" y="1417"/>
                  </a:lnTo>
                  <a:lnTo>
                    <a:pt x="779" y="1412"/>
                  </a:lnTo>
                  <a:lnTo>
                    <a:pt x="782" y="1400"/>
                  </a:lnTo>
                  <a:lnTo>
                    <a:pt x="782" y="1397"/>
                  </a:lnTo>
                  <a:lnTo>
                    <a:pt x="793" y="1392"/>
                  </a:lnTo>
                  <a:lnTo>
                    <a:pt x="814" y="1375"/>
                  </a:lnTo>
                  <a:lnTo>
                    <a:pt x="817" y="1344"/>
                  </a:lnTo>
                  <a:lnTo>
                    <a:pt x="824" y="1322"/>
                  </a:lnTo>
                  <a:lnTo>
                    <a:pt x="837" y="1308"/>
                  </a:lnTo>
                  <a:lnTo>
                    <a:pt x="859" y="1298"/>
                  </a:lnTo>
                  <a:lnTo>
                    <a:pt x="870" y="1289"/>
                  </a:lnTo>
                  <a:lnTo>
                    <a:pt x="870" y="1275"/>
                  </a:lnTo>
                  <a:lnTo>
                    <a:pt x="864" y="1272"/>
                  </a:lnTo>
                  <a:lnTo>
                    <a:pt x="857" y="1266"/>
                  </a:lnTo>
                  <a:lnTo>
                    <a:pt x="849" y="1228"/>
                  </a:lnTo>
                  <a:lnTo>
                    <a:pt x="834" y="1198"/>
                  </a:lnTo>
                  <a:lnTo>
                    <a:pt x="837" y="1177"/>
                  </a:lnTo>
                  <a:lnTo>
                    <a:pt x="821" y="1170"/>
                  </a:lnTo>
                  <a:lnTo>
                    <a:pt x="390" y="519"/>
                  </a:lnTo>
                  <a:lnTo>
                    <a:pt x="509" y="98"/>
                  </a:lnTo>
                  <a:lnTo>
                    <a:pt x="89" y="0"/>
                  </a:lnTo>
                  <a:lnTo>
                    <a:pt x="80" y="29"/>
                  </a:lnTo>
                  <a:lnTo>
                    <a:pt x="80" y="76"/>
                  </a:lnTo>
                  <a:lnTo>
                    <a:pt x="47" y="150"/>
                  </a:lnTo>
                  <a:lnTo>
                    <a:pt x="28" y="165"/>
                  </a:lnTo>
                  <a:lnTo>
                    <a:pt x="25" y="173"/>
                  </a:lnTo>
                  <a:lnTo>
                    <a:pt x="14" y="178"/>
                  </a:lnTo>
                  <a:lnTo>
                    <a:pt x="5" y="204"/>
                  </a:lnTo>
                  <a:lnTo>
                    <a:pt x="0" y="224"/>
                  </a:lnTo>
                  <a:lnTo>
                    <a:pt x="17" y="249"/>
                  </a:lnTo>
                  <a:lnTo>
                    <a:pt x="28" y="276"/>
                  </a:lnTo>
                  <a:lnTo>
                    <a:pt x="34" y="298"/>
                  </a:lnTo>
                  <a:lnTo>
                    <a:pt x="33" y="338"/>
                  </a:lnTo>
                  <a:lnTo>
                    <a:pt x="22" y="359"/>
                  </a:lnTo>
                  <a:lnTo>
                    <a:pt x="17" y="395"/>
                  </a:lnTo>
                  <a:lnTo>
                    <a:pt x="11" y="418"/>
                  </a:lnTo>
                  <a:lnTo>
                    <a:pt x="22" y="441"/>
                  </a:lnTo>
                  <a:lnTo>
                    <a:pt x="39" y="470"/>
                  </a:lnTo>
                  <a:lnTo>
                    <a:pt x="53" y="501"/>
                  </a:lnTo>
                  <a:lnTo>
                    <a:pt x="63" y="526"/>
                  </a:lnTo>
                  <a:lnTo>
                    <a:pt x="59" y="546"/>
                  </a:lnTo>
                  <a:lnTo>
                    <a:pt x="58" y="549"/>
                  </a:lnTo>
                  <a:lnTo>
                    <a:pt x="58" y="562"/>
                  </a:lnTo>
                  <a:lnTo>
                    <a:pt x="94" y="601"/>
                  </a:lnTo>
                  <a:lnTo>
                    <a:pt x="91" y="616"/>
                  </a:lnTo>
                  <a:lnTo>
                    <a:pt x="86" y="630"/>
                  </a:lnTo>
                  <a:lnTo>
                    <a:pt x="83" y="643"/>
                  </a:lnTo>
                  <a:lnTo>
                    <a:pt x="83" y="694"/>
                  </a:lnTo>
                  <a:lnTo>
                    <a:pt x="97" y="718"/>
                  </a:lnTo>
                  <a:lnTo>
                    <a:pt x="108" y="733"/>
                  </a:lnTo>
                  <a:lnTo>
                    <a:pt x="125" y="736"/>
                  </a:lnTo>
                  <a:lnTo>
                    <a:pt x="131" y="754"/>
                  </a:lnTo>
                  <a:lnTo>
                    <a:pt x="125" y="775"/>
                  </a:lnTo>
                  <a:lnTo>
                    <a:pt x="111" y="786"/>
                  </a:lnTo>
                  <a:lnTo>
                    <a:pt x="105" y="786"/>
                  </a:lnTo>
                  <a:lnTo>
                    <a:pt x="100" y="810"/>
                  </a:lnTo>
                  <a:lnTo>
                    <a:pt x="103" y="829"/>
                  </a:lnTo>
                  <a:lnTo>
                    <a:pt x="122" y="855"/>
                  </a:lnTo>
                  <a:lnTo>
                    <a:pt x="133" y="889"/>
                  </a:lnTo>
                  <a:lnTo>
                    <a:pt x="142" y="918"/>
                  </a:lnTo>
                  <a:lnTo>
                    <a:pt x="150" y="938"/>
                  </a:lnTo>
                  <a:lnTo>
                    <a:pt x="170" y="974"/>
                  </a:lnTo>
                  <a:lnTo>
                    <a:pt x="180" y="989"/>
                  </a:lnTo>
                  <a:lnTo>
                    <a:pt x="183" y="1008"/>
                  </a:lnTo>
                  <a:lnTo>
                    <a:pt x="194" y="1014"/>
                  </a:lnTo>
                  <a:lnTo>
                    <a:pt x="194" y="1030"/>
                  </a:lnTo>
                  <a:lnTo>
                    <a:pt x="187" y="1041"/>
                  </a:lnTo>
                  <a:lnTo>
                    <a:pt x="176" y="1086"/>
                  </a:lnTo>
                  <a:lnTo>
                    <a:pt x="173" y="1099"/>
                  </a:lnTo>
                  <a:lnTo>
                    <a:pt x="189" y="1116"/>
                  </a:lnTo>
                  <a:lnTo>
                    <a:pt x="216" y="1119"/>
                  </a:lnTo>
                  <a:lnTo>
                    <a:pt x="244" y="1130"/>
                  </a:lnTo>
                  <a:lnTo>
                    <a:pt x="269" y="1142"/>
                  </a:lnTo>
                  <a:lnTo>
                    <a:pt x="286" y="1142"/>
                  </a:lnTo>
                  <a:lnTo>
                    <a:pt x="305" y="1161"/>
                  </a:lnTo>
                  <a:lnTo>
                    <a:pt x="320" y="1192"/>
                  </a:lnTo>
                  <a:lnTo>
                    <a:pt x="328" y="1206"/>
                  </a:lnTo>
                  <a:lnTo>
                    <a:pt x="351" y="1219"/>
                  </a:lnTo>
                  <a:lnTo>
                    <a:pt x="383" y="1223"/>
                  </a:lnTo>
                  <a:lnTo>
                    <a:pt x="390" y="1238"/>
                  </a:lnTo>
                  <a:lnTo>
                    <a:pt x="395" y="1258"/>
                  </a:lnTo>
                  <a:lnTo>
                    <a:pt x="386" y="1261"/>
                  </a:lnTo>
                  <a:lnTo>
                    <a:pt x="389" y="1267"/>
                  </a:lnTo>
                  <a:lnTo>
                    <a:pt x="408" y="1272"/>
                  </a:lnTo>
                  <a:lnTo>
                    <a:pt x="425" y="1273"/>
                  </a:lnTo>
                  <a:lnTo>
                    <a:pt x="445" y="1262"/>
                  </a:lnTo>
                  <a:lnTo>
                    <a:pt x="470" y="1289"/>
                  </a:lnTo>
                  <a:lnTo>
                    <a:pt x="475" y="1303"/>
                  </a:lnTo>
                  <a:lnTo>
                    <a:pt x="490" y="1330"/>
                  </a:lnTo>
                  <a:lnTo>
                    <a:pt x="492" y="1350"/>
                  </a:lnTo>
                  <a:lnTo>
                    <a:pt x="492" y="1408"/>
                  </a:lnTo>
                  <a:lnTo>
                    <a:pt x="495" y="1420"/>
                  </a:lnTo>
                  <a:lnTo>
                    <a:pt x="559" y="1428"/>
                  </a:lnTo>
                  <a:lnTo>
                    <a:pt x="681" y="1445"/>
                  </a:lnTo>
                  <a:lnTo>
                    <a:pt x="768" y="1454"/>
                  </a:lnTo>
                  <a:close/>
                  <a:moveTo>
                    <a:pt x="217" y="1181"/>
                  </a:moveTo>
                  <a:lnTo>
                    <a:pt x="225" y="1191"/>
                  </a:lnTo>
                  <a:lnTo>
                    <a:pt x="225" y="1198"/>
                  </a:lnTo>
                  <a:lnTo>
                    <a:pt x="205" y="1198"/>
                  </a:lnTo>
                  <a:lnTo>
                    <a:pt x="201" y="1191"/>
                  </a:lnTo>
                  <a:lnTo>
                    <a:pt x="197" y="1181"/>
                  </a:lnTo>
                  <a:lnTo>
                    <a:pt x="217" y="1181"/>
                  </a:lnTo>
                  <a:close/>
                  <a:moveTo>
                    <a:pt x="230" y="1181"/>
                  </a:moveTo>
                  <a:lnTo>
                    <a:pt x="237" y="1177"/>
                  </a:lnTo>
                  <a:lnTo>
                    <a:pt x="259" y="1191"/>
                  </a:lnTo>
                  <a:lnTo>
                    <a:pt x="278" y="1198"/>
                  </a:lnTo>
                  <a:lnTo>
                    <a:pt x="273" y="1202"/>
                  </a:lnTo>
                  <a:lnTo>
                    <a:pt x="245" y="1200"/>
                  </a:lnTo>
                  <a:lnTo>
                    <a:pt x="234" y="1191"/>
                  </a:lnTo>
                  <a:lnTo>
                    <a:pt x="230" y="1181"/>
                  </a:lnTo>
                  <a:close/>
                  <a:moveTo>
                    <a:pt x="359" y="1305"/>
                  </a:moveTo>
                  <a:lnTo>
                    <a:pt x="370" y="1320"/>
                  </a:lnTo>
                  <a:lnTo>
                    <a:pt x="375" y="1325"/>
                  </a:lnTo>
                  <a:lnTo>
                    <a:pt x="384" y="1330"/>
                  </a:lnTo>
                  <a:lnTo>
                    <a:pt x="389" y="1320"/>
                  </a:lnTo>
                  <a:lnTo>
                    <a:pt x="383" y="1309"/>
                  </a:lnTo>
                  <a:lnTo>
                    <a:pt x="365" y="1297"/>
                  </a:lnTo>
                  <a:lnTo>
                    <a:pt x="359" y="1297"/>
                  </a:lnTo>
                  <a:lnTo>
                    <a:pt x="359" y="1305"/>
                  </a:lnTo>
                  <a:close/>
                  <a:moveTo>
                    <a:pt x="350" y="1359"/>
                  </a:moveTo>
                  <a:lnTo>
                    <a:pt x="361" y="1378"/>
                  </a:lnTo>
                  <a:lnTo>
                    <a:pt x="369" y="1390"/>
                  </a:lnTo>
                  <a:lnTo>
                    <a:pt x="359" y="1392"/>
                  </a:lnTo>
                  <a:lnTo>
                    <a:pt x="351" y="1384"/>
                  </a:lnTo>
                  <a:lnTo>
                    <a:pt x="351" y="1384"/>
                  </a:lnTo>
                  <a:lnTo>
                    <a:pt x="348" y="1380"/>
                  </a:lnTo>
                  <a:lnTo>
                    <a:pt x="347" y="1373"/>
                  </a:lnTo>
                  <a:lnTo>
                    <a:pt x="347" y="1373"/>
                  </a:lnTo>
                  <a:lnTo>
                    <a:pt x="347" y="1359"/>
                  </a:lnTo>
                  <a:lnTo>
                    <a:pt x="350" y="1359"/>
                  </a:lnTo>
                  <a:close/>
                </a:path>
              </a:pathLst>
            </a:custGeom>
            <a:solidFill>
              <a:schemeClr val="bg1">
                <a:lumMod val="85000"/>
              </a:schemeClr>
            </a:solidFill>
            <a:ln w="28575">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137" name="PUERTO RICO">
              <a:extLst>
                <a:ext uri="{FF2B5EF4-FFF2-40B4-BE49-F238E27FC236}">
                  <a16:creationId xmlns:a16="http://schemas.microsoft.com/office/drawing/2014/main" id="{34871A91-FCF8-40BF-A93F-DFE5C4E2A93C}"/>
                </a:ext>
                <a:ext uri="{C183D7F6-B498-43B3-948B-1728B52AA6E4}">
                  <adec:decorative xmlns:adec="http://schemas.microsoft.com/office/drawing/2017/decorative" val="1"/>
                </a:ext>
              </a:extLst>
            </p:cNvPr>
            <p:cNvSpPr>
              <a:spLocks noEditPoints="1"/>
            </p:cNvSpPr>
            <p:nvPr/>
          </p:nvSpPr>
          <p:spPr bwMode="auto">
            <a:xfrm>
              <a:off x="3554819" y="5127191"/>
              <a:ext cx="948515" cy="605662"/>
            </a:xfrm>
            <a:custGeom>
              <a:avLst/>
              <a:gdLst>
                <a:gd name="T0" fmla="*/ 13 w 711"/>
                <a:gd name="T1" fmla="*/ 36 h 454"/>
                <a:gd name="T2" fmla="*/ 29 w 711"/>
                <a:gd name="T3" fmla="*/ 39 h 454"/>
                <a:gd name="T4" fmla="*/ 0 w 711"/>
                <a:gd name="T5" fmla="*/ 58 h 454"/>
                <a:gd name="T6" fmla="*/ 103 w 711"/>
                <a:gd name="T7" fmla="*/ 52 h 454"/>
                <a:gd name="T8" fmla="*/ 127 w 711"/>
                <a:gd name="T9" fmla="*/ 25 h 454"/>
                <a:gd name="T10" fmla="*/ 96 w 711"/>
                <a:gd name="T11" fmla="*/ 0 h 454"/>
                <a:gd name="T12" fmla="*/ 64 w 711"/>
                <a:gd name="T13" fmla="*/ 35 h 454"/>
                <a:gd name="T14" fmla="*/ 280 w 711"/>
                <a:gd name="T15" fmla="*/ 131 h 454"/>
                <a:gd name="T16" fmla="*/ 302 w 711"/>
                <a:gd name="T17" fmla="*/ 127 h 454"/>
                <a:gd name="T18" fmla="*/ 335 w 711"/>
                <a:gd name="T19" fmla="*/ 134 h 454"/>
                <a:gd name="T20" fmla="*/ 322 w 711"/>
                <a:gd name="T21" fmla="*/ 114 h 454"/>
                <a:gd name="T22" fmla="*/ 297 w 711"/>
                <a:gd name="T23" fmla="*/ 69 h 454"/>
                <a:gd name="T24" fmla="*/ 257 w 711"/>
                <a:gd name="T25" fmla="*/ 97 h 454"/>
                <a:gd name="T26" fmla="*/ 391 w 711"/>
                <a:gd name="T27" fmla="*/ 141 h 454"/>
                <a:gd name="T28" fmla="*/ 424 w 711"/>
                <a:gd name="T29" fmla="*/ 144 h 454"/>
                <a:gd name="T30" fmla="*/ 461 w 711"/>
                <a:gd name="T31" fmla="*/ 156 h 454"/>
                <a:gd name="T32" fmla="*/ 417 w 711"/>
                <a:gd name="T33" fmla="*/ 163 h 454"/>
                <a:gd name="T34" fmla="*/ 416 w 711"/>
                <a:gd name="T35" fmla="*/ 186 h 454"/>
                <a:gd name="T36" fmla="*/ 447 w 711"/>
                <a:gd name="T37" fmla="*/ 203 h 454"/>
                <a:gd name="T38" fmla="*/ 439 w 711"/>
                <a:gd name="T39" fmla="*/ 180 h 454"/>
                <a:gd name="T40" fmla="*/ 416 w 711"/>
                <a:gd name="T41" fmla="*/ 186 h 454"/>
                <a:gd name="T42" fmla="*/ 474 w 711"/>
                <a:gd name="T43" fmla="*/ 161 h 454"/>
                <a:gd name="T44" fmla="*/ 530 w 711"/>
                <a:gd name="T45" fmla="*/ 183 h 454"/>
                <a:gd name="T46" fmla="*/ 558 w 711"/>
                <a:gd name="T47" fmla="*/ 212 h 454"/>
                <a:gd name="T48" fmla="*/ 505 w 711"/>
                <a:gd name="T49" fmla="*/ 230 h 454"/>
                <a:gd name="T50" fmla="*/ 459 w 711"/>
                <a:gd name="T51" fmla="*/ 178 h 454"/>
                <a:gd name="T52" fmla="*/ 573 w 711"/>
                <a:gd name="T53" fmla="*/ 267 h 454"/>
                <a:gd name="T54" fmla="*/ 642 w 711"/>
                <a:gd name="T55" fmla="*/ 300 h 454"/>
                <a:gd name="T56" fmla="*/ 673 w 711"/>
                <a:gd name="T57" fmla="*/ 328 h 454"/>
                <a:gd name="T58" fmla="*/ 711 w 711"/>
                <a:gd name="T59" fmla="*/ 372 h 454"/>
                <a:gd name="T60" fmla="*/ 684 w 711"/>
                <a:gd name="T61" fmla="*/ 400 h 454"/>
                <a:gd name="T62" fmla="*/ 648 w 711"/>
                <a:gd name="T63" fmla="*/ 404 h 454"/>
                <a:gd name="T64" fmla="*/ 616 w 711"/>
                <a:gd name="T65" fmla="*/ 436 h 454"/>
                <a:gd name="T66" fmla="*/ 589 w 711"/>
                <a:gd name="T67" fmla="*/ 453 h 454"/>
                <a:gd name="T68" fmla="*/ 566 w 711"/>
                <a:gd name="T69" fmla="*/ 409 h 454"/>
                <a:gd name="T70" fmla="*/ 559 w 711"/>
                <a:gd name="T71" fmla="*/ 358 h 454"/>
                <a:gd name="T72" fmla="*/ 545 w 711"/>
                <a:gd name="T73" fmla="*/ 331 h 454"/>
                <a:gd name="T74" fmla="*/ 572 w 711"/>
                <a:gd name="T75" fmla="*/ 306 h 454"/>
                <a:gd name="T76" fmla="*/ 566 w 711"/>
                <a:gd name="T77" fmla="*/ 28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1" h="454">
                  <a:moveTo>
                    <a:pt x="0" y="58"/>
                  </a:moveTo>
                  <a:lnTo>
                    <a:pt x="13" y="36"/>
                  </a:lnTo>
                  <a:lnTo>
                    <a:pt x="27" y="35"/>
                  </a:lnTo>
                  <a:lnTo>
                    <a:pt x="29" y="39"/>
                  </a:lnTo>
                  <a:lnTo>
                    <a:pt x="16" y="58"/>
                  </a:lnTo>
                  <a:lnTo>
                    <a:pt x="0" y="58"/>
                  </a:lnTo>
                  <a:close/>
                  <a:moveTo>
                    <a:pt x="64" y="35"/>
                  </a:moveTo>
                  <a:lnTo>
                    <a:pt x="103" y="52"/>
                  </a:lnTo>
                  <a:lnTo>
                    <a:pt x="116" y="49"/>
                  </a:lnTo>
                  <a:lnTo>
                    <a:pt x="127" y="25"/>
                  </a:lnTo>
                  <a:lnTo>
                    <a:pt x="122" y="3"/>
                  </a:lnTo>
                  <a:lnTo>
                    <a:pt x="96" y="0"/>
                  </a:lnTo>
                  <a:lnTo>
                    <a:pt x="71" y="11"/>
                  </a:lnTo>
                  <a:lnTo>
                    <a:pt x="64" y="35"/>
                  </a:lnTo>
                  <a:close/>
                  <a:moveTo>
                    <a:pt x="257" y="97"/>
                  </a:moveTo>
                  <a:lnTo>
                    <a:pt x="280" y="131"/>
                  </a:lnTo>
                  <a:lnTo>
                    <a:pt x="296" y="130"/>
                  </a:lnTo>
                  <a:lnTo>
                    <a:pt x="302" y="127"/>
                  </a:lnTo>
                  <a:lnTo>
                    <a:pt x="311" y="134"/>
                  </a:lnTo>
                  <a:lnTo>
                    <a:pt x="335" y="134"/>
                  </a:lnTo>
                  <a:lnTo>
                    <a:pt x="341" y="125"/>
                  </a:lnTo>
                  <a:lnTo>
                    <a:pt x="322" y="114"/>
                  </a:lnTo>
                  <a:lnTo>
                    <a:pt x="310" y="91"/>
                  </a:lnTo>
                  <a:lnTo>
                    <a:pt x="297" y="69"/>
                  </a:lnTo>
                  <a:lnTo>
                    <a:pt x="261" y="86"/>
                  </a:lnTo>
                  <a:lnTo>
                    <a:pt x="257" y="97"/>
                  </a:lnTo>
                  <a:close/>
                  <a:moveTo>
                    <a:pt x="383" y="153"/>
                  </a:moveTo>
                  <a:lnTo>
                    <a:pt x="391" y="141"/>
                  </a:lnTo>
                  <a:lnTo>
                    <a:pt x="420" y="147"/>
                  </a:lnTo>
                  <a:lnTo>
                    <a:pt x="424" y="144"/>
                  </a:lnTo>
                  <a:lnTo>
                    <a:pt x="463" y="148"/>
                  </a:lnTo>
                  <a:lnTo>
                    <a:pt x="461" y="156"/>
                  </a:lnTo>
                  <a:lnTo>
                    <a:pt x="444" y="166"/>
                  </a:lnTo>
                  <a:lnTo>
                    <a:pt x="417" y="163"/>
                  </a:lnTo>
                  <a:lnTo>
                    <a:pt x="383" y="153"/>
                  </a:lnTo>
                  <a:close/>
                  <a:moveTo>
                    <a:pt x="416" y="186"/>
                  </a:moveTo>
                  <a:lnTo>
                    <a:pt x="428" y="209"/>
                  </a:lnTo>
                  <a:lnTo>
                    <a:pt x="447" y="203"/>
                  </a:lnTo>
                  <a:lnTo>
                    <a:pt x="449" y="192"/>
                  </a:lnTo>
                  <a:lnTo>
                    <a:pt x="439" y="180"/>
                  </a:lnTo>
                  <a:lnTo>
                    <a:pt x="416" y="178"/>
                  </a:lnTo>
                  <a:lnTo>
                    <a:pt x="416" y="186"/>
                  </a:lnTo>
                  <a:close/>
                  <a:moveTo>
                    <a:pt x="459" y="178"/>
                  </a:moveTo>
                  <a:lnTo>
                    <a:pt x="474" y="161"/>
                  </a:lnTo>
                  <a:lnTo>
                    <a:pt x="503" y="175"/>
                  </a:lnTo>
                  <a:lnTo>
                    <a:pt x="530" y="183"/>
                  </a:lnTo>
                  <a:lnTo>
                    <a:pt x="558" y="200"/>
                  </a:lnTo>
                  <a:lnTo>
                    <a:pt x="558" y="212"/>
                  </a:lnTo>
                  <a:lnTo>
                    <a:pt x="534" y="223"/>
                  </a:lnTo>
                  <a:lnTo>
                    <a:pt x="505" y="230"/>
                  </a:lnTo>
                  <a:lnTo>
                    <a:pt x="489" y="220"/>
                  </a:lnTo>
                  <a:lnTo>
                    <a:pt x="459" y="178"/>
                  </a:lnTo>
                  <a:close/>
                  <a:moveTo>
                    <a:pt x="564" y="275"/>
                  </a:moveTo>
                  <a:lnTo>
                    <a:pt x="573" y="267"/>
                  </a:lnTo>
                  <a:lnTo>
                    <a:pt x="595" y="278"/>
                  </a:lnTo>
                  <a:lnTo>
                    <a:pt x="642" y="300"/>
                  </a:lnTo>
                  <a:lnTo>
                    <a:pt x="664" y="312"/>
                  </a:lnTo>
                  <a:lnTo>
                    <a:pt x="673" y="328"/>
                  </a:lnTo>
                  <a:lnTo>
                    <a:pt x="686" y="355"/>
                  </a:lnTo>
                  <a:lnTo>
                    <a:pt x="711" y="372"/>
                  </a:lnTo>
                  <a:lnTo>
                    <a:pt x="709" y="379"/>
                  </a:lnTo>
                  <a:lnTo>
                    <a:pt x="684" y="400"/>
                  </a:lnTo>
                  <a:lnTo>
                    <a:pt x="658" y="409"/>
                  </a:lnTo>
                  <a:lnTo>
                    <a:pt x="648" y="404"/>
                  </a:lnTo>
                  <a:lnTo>
                    <a:pt x="630" y="415"/>
                  </a:lnTo>
                  <a:lnTo>
                    <a:pt x="616" y="436"/>
                  </a:lnTo>
                  <a:lnTo>
                    <a:pt x="600" y="454"/>
                  </a:lnTo>
                  <a:lnTo>
                    <a:pt x="589" y="453"/>
                  </a:lnTo>
                  <a:lnTo>
                    <a:pt x="567" y="437"/>
                  </a:lnTo>
                  <a:lnTo>
                    <a:pt x="566" y="409"/>
                  </a:lnTo>
                  <a:lnTo>
                    <a:pt x="569" y="394"/>
                  </a:lnTo>
                  <a:lnTo>
                    <a:pt x="559" y="358"/>
                  </a:lnTo>
                  <a:lnTo>
                    <a:pt x="547" y="347"/>
                  </a:lnTo>
                  <a:lnTo>
                    <a:pt x="545" y="331"/>
                  </a:lnTo>
                  <a:lnTo>
                    <a:pt x="559" y="325"/>
                  </a:lnTo>
                  <a:lnTo>
                    <a:pt x="572" y="306"/>
                  </a:lnTo>
                  <a:lnTo>
                    <a:pt x="575" y="300"/>
                  </a:lnTo>
                  <a:lnTo>
                    <a:pt x="566" y="289"/>
                  </a:lnTo>
                  <a:lnTo>
                    <a:pt x="564" y="275"/>
                  </a:lnTo>
                  <a:close/>
                </a:path>
              </a:pathLst>
            </a:custGeom>
            <a:solidFill>
              <a:schemeClr val="bg1">
                <a:lumMod val="85000"/>
              </a:schemeClr>
            </a:solidFill>
            <a:ln w="28575">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cxnSp>
          <p:nvCxnSpPr>
            <p:cNvPr id="131" name="Straight Connector 130">
              <a:extLst>
                <a:ext uri="{FF2B5EF4-FFF2-40B4-BE49-F238E27FC236}">
                  <a16:creationId xmlns:a16="http://schemas.microsoft.com/office/drawing/2014/main" id="{7C4A6A4E-631B-4490-90B7-444E585A59A4}"/>
                </a:ext>
                <a:ext uri="{C183D7F6-B498-43B3-948B-1728B52AA6E4}">
                  <adec:decorative xmlns:adec="http://schemas.microsoft.com/office/drawing/2017/decorative" val="1"/>
                </a:ext>
              </a:extLst>
            </p:cNvPr>
            <p:cNvCxnSpPr>
              <a:cxnSpLocks/>
            </p:cNvCxnSpPr>
            <p:nvPr/>
          </p:nvCxnSpPr>
          <p:spPr>
            <a:xfrm flipH="1" flipV="1">
              <a:off x="3445206" y="4379622"/>
              <a:ext cx="199805" cy="629547"/>
            </a:xfrm>
            <a:prstGeom prst="line">
              <a:avLst/>
            </a:prstGeom>
            <a:ln w="19050">
              <a:solidFill>
                <a:srgbClr val="98480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5" name="LABEL">
              <a:extLst>
                <a:ext uri="{FF2B5EF4-FFF2-40B4-BE49-F238E27FC236}">
                  <a16:creationId xmlns:a16="http://schemas.microsoft.com/office/drawing/2014/main" id="{523C9162-AA21-47F6-A07F-4C67CA1EE845}"/>
                </a:ext>
                <a:ext uri="{C183D7F6-B498-43B3-948B-1728B52AA6E4}">
                  <adec:decorative xmlns:adec="http://schemas.microsoft.com/office/drawing/2017/decorative" val="1"/>
                </a:ext>
              </a:extLst>
            </p:cNvPr>
            <p:cNvSpPr/>
            <p:nvPr/>
          </p:nvSpPr>
          <p:spPr>
            <a:xfrm>
              <a:off x="3012222" y="4157994"/>
              <a:ext cx="914400" cy="245986"/>
            </a:xfrm>
            <a:prstGeom prst="roundRect">
              <a:avLst/>
            </a:prstGeom>
            <a:solidFill>
              <a:srgbClr val="984807"/>
            </a:solidFill>
            <a:ln w="28575">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Calibri"/>
                </a:rPr>
                <a:t>REGION 9</a:t>
              </a:r>
            </a:p>
          </p:txBody>
        </p:sp>
        <p:cxnSp>
          <p:nvCxnSpPr>
            <p:cNvPr id="37" name="Straight Connector 36">
              <a:extLst>
                <a:ext uri="{FF2B5EF4-FFF2-40B4-BE49-F238E27FC236}">
                  <a16:creationId xmlns:a16="http://schemas.microsoft.com/office/drawing/2014/main" id="{9D5A544A-6467-49B1-AD14-56EF37490FF7}"/>
                </a:ext>
                <a:ext uri="{C183D7F6-B498-43B3-948B-1728B52AA6E4}">
                  <adec:decorative xmlns:adec="http://schemas.microsoft.com/office/drawing/2017/decorative" val="1"/>
                </a:ext>
              </a:extLst>
            </p:cNvPr>
            <p:cNvCxnSpPr>
              <a:cxnSpLocks/>
            </p:cNvCxnSpPr>
            <p:nvPr/>
          </p:nvCxnSpPr>
          <p:spPr>
            <a:xfrm flipV="1">
              <a:off x="3471906" y="3834072"/>
              <a:ext cx="751206" cy="295106"/>
            </a:xfrm>
            <a:prstGeom prst="line">
              <a:avLst/>
            </a:prstGeom>
            <a:ln w="19050">
              <a:solidFill>
                <a:srgbClr val="98480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6" name="Region 10" descr="Region 10: Northwest includes Alaska, Washington State, Oregon, and Idaho.">
            <a:extLst>
              <a:ext uri="{FF2B5EF4-FFF2-40B4-BE49-F238E27FC236}">
                <a16:creationId xmlns:a16="http://schemas.microsoft.com/office/drawing/2014/main" id="{F148794C-6614-4757-B697-768FC48A4DFF}"/>
              </a:ext>
            </a:extLst>
          </p:cNvPr>
          <p:cNvGrpSpPr/>
          <p:nvPr/>
        </p:nvGrpSpPr>
        <p:grpSpPr>
          <a:xfrm>
            <a:off x="3064050" y="196484"/>
            <a:ext cx="2612388" cy="2896257"/>
            <a:chOff x="3121200" y="291734"/>
            <a:chExt cx="2612388" cy="2896257"/>
          </a:xfrm>
        </p:grpSpPr>
        <p:sp>
          <p:nvSpPr>
            <p:cNvPr id="112" name="IDAHO">
              <a:extLst>
                <a:ext uri="{C183D7F6-B498-43B3-948B-1728B52AA6E4}">
                  <adec:decorative xmlns:adec="http://schemas.microsoft.com/office/drawing/2017/decorative" val="1"/>
                </a:ext>
              </a:extLst>
            </p:cNvPr>
            <p:cNvSpPr>
              <a:spLocks/>
            </p:cNvSpPr>
            <p:nvPr/>
          </p:nvSpPr>
          <p:spPr bwMode="auto">
            <a:xfrm>
              <a:off x="4873121" y="1800571"/>
              <a:ext cx="860467" cy="1387420"/>
            </a:xfrm>
            <a:custGeom>
              <a:avLst/>
              <a:gdLst>
                <a:gd name="T0" fmla="*/ 0 w 645"/>
                <a:gd name="T1" fmla="*/ 926 h 1040"/>
                <a:gd name="T2" fmla="*/ 54 w 645"/>
                <a:gd name="T3" fmla="*/ 706 h 1040"/>
                <a:gd name="T4" fmla="*/ 62 w 645"/>
                <a:gd name="T5" fmla="*/ 679 h 1040"/>
                <a:gd name="T6" fmla="*/ 79 w 645"/>
                <a:gd name="T7" fmla="*/ 642 h 1040"/>
                <a:gd name="T8" fmla="*/ 72 w 645"/>
                <a:gd name="T9" fmla="*/ 628 h 1040"/>
                <a:gd name="T10" fmla="*/ 54 w 645"/>
                <a:gd name="T11" fmla="*/ 629 h 1040"/>
                <a:gd name="T12" fmla="*/ 50 w 645"/>
                <a:gd name="T13" fmla="*/ 623 h 1040"/>
                <a:gd name="T14" fmla="*/ 53 w 645"/>
                <a:gd name="T15" fmla="*/ 615 h 1040"/>
                <a:gd name="T16" fmla="*/ 54 w 645"/>
                <a:gd name="T17" fmla="*/ 596 h 1040"/>
                <a:gd name="T18" fmla="*/ 82 w 645"/>
                <a:gd name="T19" fmla="*/ 562 h 1040"/>
                <a:gd name="T20" fmla="*/ 95 w 645"/>
                <a:gd name="T21" fmla="*/ 559 h 1040"/>
                <a:gd name="T22" fmla="*/ 101 w 645"/>
                <a:gd name="T23" fmla="*/ 551 h 1040"/>
                <a:gd name="T24" fmla="*/ 104 w 645"/>
                <a:gd name="T25" fmla="*/ 531 h 1040"/>
                <a:gd name="T26" fmla="*/ 111 w 645"/>
                <a:gd name="T27" fmla="*/ 528 h 1040"/>
                <a:gd name="T28" fmla="*/ 136 w 645"/>
                <a:gd name="T29" fmla="*/ 490 h 1040"/>
                <a:gd name="T30" fmla="*/ 159 w 645"/>
                <a:gd name="T31" fmla="*/ 464 h 1040"/>
                <a:gd name="T32" fmla="*/ 161 w 645"/>
                <a:gd name="T33" fmla="*/ 440 h 1040"/>
                <a:gd name="T34" fmla="*/ 139 w 645"/>
                <a:gd name="T35" fmla="*/ 423 h 1040"/>
                <a:gd name="T36" fmla="*/ 129 w 645"/>
                <a:gd name="T37" fmla="*/ 397 h 1040"/>
                <a:gd name="T38" fmla="*/ 215 w 645"/>
                <a:gd name="T39" fmla="*/ 0 h 1040"/>
                <a:gd name="T40" fmla="*/ 299 w 645"/>
                <a:gd name="T41" fmla="*/ 17 h 1040"/>
                <a:gd name="T42" fmla="*/ 271 w 645"/>
                <a:gd name="T43" fmla="*/ 150 h 1040"/>
                <a:gd name="T44" fmla="*/ 293 w 645"/>
                <a:gd name="T45" fmla="*/ 197 h 1040"/>
                <a:gd name="T46" fmla="*/ 284 w 645"/>
                <a:gd name="T47" fmla="*/ 226 h 1040"/>
                <a:gd name="T48" fmla="*/ 296 w 645"/>
                <a:gd name="T49" fmla="*/ 255 h 1040"/>
                <a:gd name="T50" fmla="*/ 317 w 645"/>
                <a:gd name="T51" fmla="*/ 262 h 1040"/>
                <a:gd name="T52" fmla="*/ 340 w 645"/>
                <a:gd name="T53" fmla="*/ 323 h 1040"/>
                <a:gd name="T54" fmla="*/ 362 w 645"/>
                <a:gd name="T55" fmla="*/ 350 h 1040"/>
                <a:gd name="T56" fmla="*/ 365 w 645"/>
                <a:gd name="T57" fmla="*/ 358 h 1040"/>
                <a:gd name="T58" fmla="*/ 385 w 645"/>
                <a:gd name="T59" fmla="*/ 364 h 1040"/>
                <a:gd name="T60" fmla="*/ 388 w 645"/>
                <a:gd name="T61" fmla="*/ 378 h 1040"/>
                <a:gd name="T62" fmla="*/ 345 w 645"/>
                <a:gd name="T63" fmla="*/ 486 h 1040"/>
                <a:gd name="T64" fmla="*/ 343 w 645"/>
                <a:gd name="T65" fmla="*/ 503 h 1040"/>
                <a:gd name="T66" fmla="*/ 360 w 645"/>
                <a:gd name="T67" fmla="*/ 523 h 1040"/>
                <a:gd name="T68" fmla="*/ 365 w 645"/>
                <a:gd name="T69" fmla="*/ 523 h 1040"/>
                <a:gd name="T70" fmla="*/ 396 w 645"/>
                <a:gd name="T71" fmla="*/ 504 h 1040"/>
                <a:gd name="T72" fmla="*/ 401 w 645"/>
                <a:gd name="T73" fmla="*/ 497 h 1040"/>
                <a:gd name="T74" fmla="*/ 410 w 645"/>
                <a:gd name="T75" fmla="*/ 501 h 1040"/>
                <a:gd name="T76" fmla="*/ 409 w 645"/>
                <a:gd name="T77" fmla="*/ 534 h 1040"/>
                <a:gd name="T78" fmla="*/ 426 w 645"/>
                <a:gd name="T79" fmla="*/ 614 h 1040"/>
                <a:gd name="T80" fmla="*/ 451 w 645"/>
                <a:gd name="T81" fmla="*/ 632 h 1040"/>
                <a:gd name="T82" fmla="*/ 460 w 645"/>
                <a:gd name="T83" fmla="*/ 646 h 1040"/>
                <a:gd name="T84" fmla="*/ 456 w 645"/>
                <a:gd name="T85" fmla="*/ 671 h 1040"/>
                <a:gd name="T86" fmla="*/ 463 w 645"/>
                <a:gd name="T87" fmla="*/ 689 h 1040"/>
                <a:gd name="T88" fmla="*/ 470 w 645"/>
                <a:gd name="T89" fmla="*/ 696 h 1040"/>
                <a:gd name="T90" fmla="*/ 485 w 645"/>
                <a:gd name="T91" fmla="*/ 681 h 1040"/>
                <a:gd name="T92" fmla="*/ 502 w 645"/>
                <a:gd name="T93" fmla="*/ 682 h 1040"/>
                <a:gd name="T94" fmla="*/ 521 w 645"/>
                <a:gd name="T95" fmla="*/ 690 h 1040"/>
                <a:gd name="T96" fmla="*/ 538 w 645"/>
                <a:gd name="T97" fmla="*/ 685 h 1040"/>
                <a:gd name="T98" fmla="*/ 562 w 645"/>
                <a:gd name="T99" fmla="*/ 685 h 1040"/>
                <a:gd name="T100" fmla="*/ 587 w 645"/>
                <a:gd name="T101" fmla="*/ 695 h 1040"/>
                <a:gd name="T102" fmla="*/ 604 w 645"/>
                <a:gd name="T103" fmla="*/ 693 h 1040"/>
                <a:gd name="T104" fmla="*/ 607 w 645"/>
                <a:gd name="T105" fmla="*/ 674 h 1040"/>
                <a:gd name="T106" fmla="*/ 626 w 645"/>
                <a:gd name="T107" fmla="*/ 670 h 1040"/>
                <a:gd name="T108" fmla="*/ 634 w 645"/>
                <a:gd name="T109" fmla="*/ 679 h 1040"/>
                <a:gd name="T110" fmla="*/ 637 w 645"/>
                <a:gd name="T111" fmla="*/ 696 h 1040"/>
                <a:gd name="T112" fmla="*/ 645 w 645"/>
                <a:gd name="T113" fmla="*/ 704 h 1040"/>
                <a:gd name="T114" fmla="*/ 593 w 645"/>
                <a:gd name="T115" fmla="*/ 1040 h 1040"/>
                <a:gd name="T116" fmla="*/ 593 w 645"/>
                <a:gd name="T117" fmla="*/ 1040 h 1040"/>
                <a:gd name="T118" fmla="*/ 312 w 645"/>
                <a:gd name="T119" fmla="*/ 987 h 1040"/>
                <a:gd name="T120" fmla="*/ 0 w 645"/>
                <a:gd name="T121" fmla="*/ 926 h 1040"/>
                <a:gd name="T122" fmla="*/ 0 w 645"/>
                <a:gd name="T123" fmla="*/ 926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5" h="1040">
                  <a:moveTo>
                    <a:pt x="0" y="926"/>
                  </a:moveTo>
                  <a:lnTo>
                    <a:pt x="54" y="706"/>
                  </a:lnTo>
                  <a:lnTo>
                    <a:pt x="62" y="679"/>
                  </a:lnTo>
                  <a:lnTo>
                    <a:pt x="79" y="642"/>
                  </a:lnTo>
                  <a:lnTo>
                    <a:pt x="72" y="628"/>
                  </a:lnTo>
                  <a:lnTo>
                    <a:pt x="54" y="629"/>
                  </a:lnTo>
                  <a:lnTo>
                    <a:pt x="50" y="623"/>
                  </a:lnTo>
                  <a:lnTo>
                    <a:pt x="53" y="615"/>
                  </a:lnTo>
                  <a:lnTo>
                    <a:pt x="54" y="596"/>
                  </a:lnTo>
                  <a:lnTo>
                    <a:pt x="82" y="562"/>
                  </a:lnTo>
                  <a:lnTo>
                    <a:pt x="95" y="559"/>
                  </a:lnTo>
                  <a:lnTo>
                    <a:pt x="101" y="551"/>
                  </a:lnTo>
                  <a:lnTo>
                    <a:pt x="104" y="531"/>
                  </a:lnTo>
                  <a:lnTo>
                    <a:pt x="111" y="528"/>
                  </a:lnTo>
                  <a:lnTo>
                    <a:pt x="136" y="490"/>
                  </a:lnTo>
                  <a:lnTo>
                    <a:pt x="159" y="464"/>
                  </a:lnTo>
                  <a:lnTo>
                    <a:pt x="161" y="440"/>
                  </a:lnTo>
                  <a:lnTo>
                    <a:pt x="139" y="423"/>
                  </a:lnTo>
                  <a:lnTo>
                    <a:pt x="129" y="397"/>
                  </a:lnTo>
                  <a:lnTo>
                    <a:pt x="215" y="0"/>
                  </a:lnTo>
                  <a:lnTo>
                    <a:pt x="299" y="17"/>
                  </a:lnTo>
                  <a:lnTo>
                    <a:pt x="271" y="150"/>
                  </a:lnTo>
                  <a:lnTo>
                    <a:pt x="293" y="197"/>
                  </a:lnTo>
                  <a:lnTo>
                    <a:pt x="284" y="226"/>
                  </a:lnTo>
                  <a:lnTo>
                    <a:pt x="296" y="255"/>
                  </a:lnTo>
                  <a:lnTo>
                    <a:pt x="317" y="262"/>
                  </a:lnTo>
                  <a:lnTo>
                    <a:pt x="340" y="323"/>
                  </a:lnTo>
                  <a:lnTo>
                    <a:pt x="362" y="350"/>
                  </a:lnTo>
                  <a:lnTo>
                    <a:pt x="365" y="358"/>
                  </a:lnTo>
                  <a:lnTo>
                    <a:pt x="385" y="364"/>
                  </a:lnTo>
                  <a:lnTo>
                    <a:pt x="388" y="378"/>
                  </a:lnTo>
                  <a:lnTo>
                    <a:pt x="345" y="486"/>
                  </a:lnTo>
                  <a:lnTo>
                    <a:pt x="343" y="503"/>
                  </a:lnTo>
                  <a:lnTo>
                    <a:pt x="360" y="523"/>
                  </a:lnTo>
                  <a:lnTo>
                    <a:pt x="365" y="523"/>
                  </a:lnTo>
                  <a:lnTo>
                    <a:pt x="396" y="504"/>
                  </a:lnTo>
                  <a:lnTo>
                    <a:pt x="401" y="497"/>
                  </a:lnTo>
                  <a:lnTo>
                    <a:pt x="410" y="501"/>
                  </a:lnTo>
                  <a:lnTo>
                    <a:pt x="409" y="534"/>
                  </a:lnTo>
                  <a:lnTo>
                    <a:pt x="426" y="614"/>
                  </a:lnTo>
                  <a:lnTo>
                    <a:pt x="451" y="632"/>
                  </a:lnTo>
                  <a:lnTo>
                    <a:pt x="460" y="646"/>
                  </a:lnTo>
                  <a:lnTo>
                    <a:pt x="456" y="671"/>
                  </a:lnTo>
                  <a:lnTo>
                    <a:pt x="463" y="689"/>
                  </a:lnTo>
                  <a:lnTo>
                    <a:pt x="470" y="696"/>
                  </a:lnTo>
                  <a:lnTo>
                    <a:pt x="485" y="681"/>
                  </a:lnTo>
                  <a:lnTo>
                    <a:pt x="502" y="682"/>
                  </a:lnTo>
                  <a:lnTo>
                    <a:pt x="521" y="690"/>
                  </a:lnTo>
                  <a:lnTo>
                    <a:pt x="538" y="685"/>
                  </a:lnTo>
                  <a:lnTo>
                    <a:pt x="562" y="685"/>
                  </a:lnTo>
                  <a:lnTo>
                    <a:pt x="587" y="695"/>
                  </a:lnTo>
                  <a:lnTo>
                    <a:pt x="604" y="693"/>
                  </a:lnTo>
                  <a:lnTo>
                    <a:pt x="607" y="674"/>
                  </a:lnTo>
                  <a:lnTo>
                    <a:pt x="626" y="670"/>
                  </a:lnTo>
                  <a:lnTo>
                    <a:pt x="634" y="679"/>
                  </a:lnTo>
                  <a:lnTo>
                    <a:pt x="637" y="696"/>
                  </a:lnTo>
                  <a:lnTo>
                    <a:pt x="645" y="704"/>
                  </a:lnTo>
                  <a:lnTo>
                    <a:pt x="593" y="1040"/>
                  </a:lnTo>
                  <a:lnTo>
                    <a:pt x="593" y="1040"/>
                  </a:lnTo>
                  <a:lnTo>
                    <a:pt x="312" y="987"/>
                  </a:lnTo>
                  <a:lnTo>
                    <a:pt x="0" y="926"/>
                  </a:lnTo>
                  <a:lnTo>
                    <a:pt x="0" y="926"/>
                  </a:lnTo>
                  <a:close/>
                </a:path>
              </a:pathLst>
            </a:custGeom>
            <a:solidFill>
              <a:schemeClr val="bg1">
                <a:lumMod val="85000"/>
              </a:schemeClr>
            </a:solidFill>
            <a:ln w="28575">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16" name="OREGON">
              <a:extLst>
                <a:ext uri="{C183D7F6-B498-43B3-948B-1728B52AA6E4}">
                  <adec:decorative xmlns:adec="http://schemas.microsoft.com/office/drawing/2017/decorative" val="1"/>
                </a:ext>
              </a:extLst>
            </p:cNvPr>
            <p:cNvSpPr>
              <a:spLocks/>
            </p:cNvSpPr>
            <p:nvPr/>
          </p:nvSpPr>
          <p:spPr bwMode="auto">
            <a:xfrm>
              <a:off x="3932610" y="2078241"/>
              <a:ext cx="1155294" cy="959188"/>
            </a:xfrm>
            <a:custGeom>
              <a:avLst/>
              <a:gdLst>
                <a:gd name="T0" fmla="*/ 706 w 866"/>
                <a:gd name="T1" fmla="*/ 719 h 719"/>
                <a:gd name="T2" fmla="*/ 761 w 866"/>
                <a:gd name="T3" fmla="*/ 502 h 719"/>
                <a:gd name="T4" fmla="*/ 767 w 866"/>
                <a:gd name="T5" fmla="*/ 475 h 719"/>
                <a:gd name="T6" fmla="*/ 783 w 866"/>
                <a:gd name="T7" fmla="*/ 441 h 719"/>
                <a:gd name="T8" fmla="*/ 778 w 866"/>
                <a:gd name="T9" fmla="*/ 433 h 719"/>
                <a:gd name="T10" fmla="*/ 762 w 866"/>
                <a:gd name="T11" fmla="*/ 433 h 719"/>
                <a:gd name="T12" fmla="*/ 755 w 866"/>
                <a:gd name="T13" fmla="*/ 422 h 719"/>
                <a:gd name="T14" fmla="*/ 758 w 866"/>
                <a:gd name="T15" fmla="*/ 413 h 719"/>
                <a:gd name="T16" fmla="*/ 761 w 866"/>
                <a:gd name="T17" fmla="*/ 392 h 719"/>
                <a:gd name="T18" fmla="*/ 789 w 866"/>
                <a:gd name="T19" fmla="*/ 358 h 719"/>
                <a:gd name="T20" fmla="*/ 800 w 866"/>
                <a:gd name="T21" fmla="*/ 352 h 719"/>
                <a:gd name="T22" fmla="*/ 808 w 866"/>
                <a:gd name="T23" fmla="*/ 344 h 719"/>
                <a:gd name="T24" fmla="*/ 817 w 866"/>
                <a:gd name="T25" fmla="*/ 322 h 719"/>
                <a:gd name="T26" fmla="*/ 842 w 866"/>
                <a:gd name="T27" fmla="*/ 286 h 719"/>
                <a:gd name="T28" fmla="*/ 864 w 866"/>
                <a:gd name="T29" fmla="*/ 263 h 719"/>
                <a:gd name="T30" fmla="*/ 866 w 866"/>
                <a:gd name="T31" fmla="*/ 241 h 719"/>
                <a:gd name="T32" fmla="*/ 845 w 866"/>
                <a:gd name="T33" fmla="*/ 225 h 719"/>
                <a:gd name="T34" fmla="*/ 834 w 866"/>
                <a:gd name="T35" fmla="*/ 197 h 719"/>
                <a:gd name="T36" fmla="*/ 755 w 866"/>
                <a:gd name="T37" fmla="*/ 174 h 719"/>
                <a:gd name="T38" fmla="*/ 661 w 866"/>
                <a:gd name="T39" fmla="*/ 152 h 719"/>
                <a:gd name="T40" fmla="*/ 564 w 866"/>
                <a:gd name="T41" fmla="*/ 152 h 719"/>
                <a:gd name="T42" fmla="*/ 561 w 866"/>
                <a:gd name="T43" fmla="*/ 144 h 719"/>
                <a:gd name="T44" fmla="*/ 527 w 866"/>
                <a:gd name="T45" fmla="*/ 157 h 719"/>
                <a:gd name="T46" fmla="*/ 500 w 866"/>
                <a:gd name="T47" fmla="*/ 153 h 719"/>
                <a:gd name="T48" fmla="*/ 485 w 866"/>
                <a:gd name="T49" fmla="*/ 143 h 719"/>
                <a:gd name="T50" fmla="*/ 477 w 866"/>
                <a:gd name="T51" fmla="*/ 147 h 719"/>
                <a:gd name="T52" fmla="*/ 447 w 866"/>
                <a:gd name="T53" fmla="*/ 146 h 719"/>
                <a:gd name="T54" fmla="*/ 436 w 866"/>
                <a:gd name="T55" fmla="*/ 138 h 719"/>
                <a:gd name="T56" fmla="*/ 403 w 866"/>
                <a:gd name="T57" fmla="*/ 125 h 719"/>
                <a:gd name="T58" fmla="*/ 399 w 866"/>
                <a:gd name="T59" fmla="*/ 125 h 719"/>
                <a:gd name="T60" fmla="*/ 372 w 866"/>
                <a:gd name="T61" fmla="*/ 116 h 719"/>
                <a:gd name="T62" fmla="*/ 360 w 866"/>
                <a:gd name="T63" fmla="*/ 127 h 719"/>
                <a:gd name="T64" fmla="*/ 321 w 866"/>
                <a:gd name="T65" fmla="*/ 125 h 719"/>
                <a:gd name="T66" fmla="*/ 283 w 866"/>
                <a:gd name="T67" fmla="*/ 100 h 719"/>
                <a:gd name="T68" fmla="*/ 288 w 866"/>
                <a:gd name="T69" fmla="*/ 94 h 719"/>
                <a:gd name="T70" fmla="*/ 289 w 866"/>
                <a:gd name="T71" fmla="*/ 46 h 719"/>
                <a:gd name="T72" fmla="*/ 275 w 866"/>
                <a:gd name="T73" fmla="*/ 22 h 719"/>
                <a:gd name="T74" fmla="*/ 250 w 866"/>
                <a:gd name="T75" fmla="*/ 18 h 719"/>
                <a:gd name="T76" fmla="*/ 246 w 866"/>
                <a:gd name="T77" fmla="*/ 2 h 719"/>
                <a:gd name="T78" fmla="*/ 230 w 866"/>
                <a:gd name="T79" fmla="*/ 0 h 719"/>
                <a:gd name="T80" fmla="*/ 194 w 866"/>
                <a:gd name="T81" fmla="*/ 13 h 719"/>
                <a:gd name="T82" fmla="*/ 180 w 866"/>
                <a:gd name="T83" fmla="*/ 54 h 719"/>
                <a:gd name="T84" fmla="*/ 160 w 866"/>
                <a:gd name="T85" fmla="*/ 116 h 719"/>
                <a:gd name="T86" fmla="*/ 139 w 866"/>
                <a:gd name="T87" fmla="*/ 157 h 719"/>
                <a:gd name="T88" fmla="*/ 108 w 866"/>
                <a:gd name="T89" fmla="*/ 244 h 719"/>
                <a:gd name="T90" fmla="*/ 68 w 866"/>
                <a:gd name="T91" fmla="*/ 328 h 719"/>
                <a:gd name="T92" fmla="*/ 18 w 866"/>
                <a:gd name="T93" fmla="*/ 408 h 719"/>
                <a:gd name="T94" fmla="*/ 5 w 866"/>
                <a:gd name="T95" fmla="*/ 425 h 719"/>
                <a:gd name="T96" fmla="*/ 0 w 866"/>
                <a:gd name="T97" fmla="*/ 480 h 719"/>
                <a:gd name="T98" fmla="*/ 4 w 866"/>
                <a:gd name="T99" fmla="*/ 555 h 719"/>
                <a:gd name="T100" fmla="*/ 706 w 866"/>
                <a:gd name="T101" fmla="*/ 719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6" h="719">
                  <a:moveTo>
                    <a:pt x="706" y="719"/>
                  </a:moveTo>
                  <a:lnTo>
                    <a:pt x="761" y="502"/>
                  </a:lnTo>
                  <a:lnTo>
                    <a:pt x="767" y="475"/>
                  </a:lnTo>
                  <a:lnTo>
                    <a:pt x="783" y="441"/>
                  </a:lnTo>
                  <a:lnTo>
                    <a:pt x="778" y="433"/>
                  </a:lnTo>
                  <a:lnTo>
                    <a:pt x="762" y="433"/>
                  </a:lnTo>
                  <a:lnTo>
                    <a:pt x="755" y="422"/>
                  </a:lnTo>
                  <a:lnTo>
                    <a:pt x="758" y="413"/>
                  </a:lnTo>
                  <a:lnTo>
                    <a:pt x="761" y="392"/>
                  </a:lnTo>
                  <a:lnTo>
                    <a:pt x="789" y="358"/>
                  </a:lnTo>
                  <a:lnTo>
                    <a:pt x="800" y="352"/>
                  </a:lnTo>
                  <a:lnTo>
                    <a:pt x="808" y="344"/>
                  </a:lnTo>
                  <a:lnTo>
                    <a:pt x="817" y="322"/>
                  </a:lnTo>
                  <a:lnTo>
                    <a:pt x="842" y="286"/>
                  </a:lnTo>
                  <a:lnTo>
                    <a:pt x="864" y="263"/>
                  </a:lnTo>
                  <a:lnTo>
                    <a:pt x="866" y="241"/>
                  </a:lnTo>
                  <a:lnTo>
                    <a:pt x="845" y="225"/>
                  </a:lnTo>
                  <a:lnTo>
                    <a:pt x="834" y="197"/>
                  </a:lnTo>
                  <a:lnTo>
                    <a:pt x="755" y="174"/>
                  </a:lnTo>
                  <a:lnTo>
                    <a:pt x="661" y="152"/>
                  </a:lnTo>
                  <a:lnTo>
                    <a:pt x="564" y="152"/>
                  </a:lnTo>
                  <a:lnTo>
                    <a:pt x="561" y="144"/>
                  </a:lnTo>
                  <a:lnTo>
                    <a:pt x="527" y="157"/>
                  </a:lnTo>
                  <a:lnTo>
                    <a:pt x="500" y="153"/>
                  </a:lnTo>
                  <a:lnTo>
                    <a:pt x="485" y="143"/>
                  </a:lnTo>
                  <a:lnTo>
                    <a:pt x="477" y="147"/>
                  </a:lnTo>
                  <a:lnTo>
                    <a:pt x="447" y="146"/>
                  </a:lnTo>
                  <a:lnTo>
                    <a:pt x="436" y="138"/>
                  </a:lnTo>
                  <a:lnTo>
                    <a:pt x="403" y="125"/>
                  </a:lnTo>
                  <a:lnTo>
                    <a:pt x="399" y="125"/>
                  </a:lnTo>
                  <a:lnTo>
                    <a:pt x="372" y="116"/>
                  </a:lnTo>
                  <a:lnTo>
                    <a:pt x="360" y="127"/>
                  </a:lnTo>
                  <a:lnTo>
                    <a:pt x="321" y="125"/>
                  </a:lnTo>
                  <a:lnTo>
                    <a:pt x="283" y="100"/>
                  </a:lnTo>
                  <a:lnTo>
                    <a:pt x="288" y="94"/>
                  </a:lnTo>
                  <a:lnTo>
                    <a:pt x="289" y="46"/>
                  </a:lnTo>
                  <a:lnTo>
                    <a:pt x="275" y="22"/>
                  </a:lnTo>
                  <a:lnTo>
                    <a:pt x="250" y="18"/>
                  </a:lnTo>
                  <a:lnTo>
                    <a:pt x="246" y="2"/>
                  </a:lnTo>
                  <a:lnTo>
                    <a:pt x="230" y="0"/>
                  </a:lnTo>
                  <a:lnTo>
                    <a:pt x="194" y="13"/>
                  </a:lnTo>
                  <a:lnTo>
                    <a:pt x="180" y="54"/>
                  </a:lnTo>
                  <a:lnTo>
                    <a:pt x="160" y="116"/>
                  </a:lnTo>
                  <a:lnTo>
                    <a:pt x="139" y="157"/>
                  </a:lnTo>
                  <a:lnTo>
                    <a:pt x="108" y="244"/>
                  </a:lnTo>
                  <a:lnTo>
                    <a:pt x="68" y="328"/>
                  </a:lnTo>
                  <a:lnTo>
                    <a:pt x="18" y="408"/>
                  </a:lnTo>
                  <a:lnTo>
                    <a:pt x="5" y="425"/>
                  </a:lnTo>
                  <a:lnTo>
                    <a:pt x="0" y="480"/>
                  </a:lnTo>
                  <a:lnTo>
                    <a:pt x="4" y="555"/>
                  </a:lnTo>
                  <a:lnTo>
                    <a:pt x="706" y="719"/>
                  </a:lnTo>
                  <a:close/>
                </a:path>
              </a:pathLst>
            </a:custGeom>
            <a:solidFill>
              <a:schemeClr val="bg1">
                <a:lumMod val="85000"/>
              </a:schemeClr>
            </a:solidFill>
            <a:ln w="28575">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17" name="WASHINGTON STATE">
              <a:extLst>
                <a:ext uri="{C183D7F6-B498-43B3-948B-1728B52AA6E4}">
                  <adec:decorative xmlns:adec="http://schemas.microsoft.com/office/drawing/2017/decorative" val="1"/>
                </a:ext>
              </a:extLst>
            </p:cNvPr>
            <p:cNvSpPr>
              <a:spLocks noEditPoints="1"/>
            </p:cNvSpPr>
            <p:nvPr/>
          </p:nvSpPr>
          <p:spPr bwMode="auto">
            <a:xfrm>
              <a:off x="4191417" y="1628477"/>
              <a:ext cx="968526" cy="701715"/>
            </a:xfrm>
            <a:custGeom>
              <a:avLst/>
              <a:gdLst>
                <a:gd name="T0" fmla="*/ 248 w 726"/>
                <a:gd name="T1" fmla="*/ 9 h 526"/>
                <a:gd name="T2" fmla="*/ 362 w 726"/>
                <a:gd name="T3" fmla="*/ 39 h 526"/>
                <a:gd name="T4" fmla="*/ 631 w 726"/>
                <a:gd name="T5" fmla="*/ 109 h 526"/>
                <a:gd name="T6" fmla="*/ 640 w 726"/>
                <a:gd name="T7" fmla="*/ 526 h 526"/>
                <a:gd name="T8" fmla="*/ 465 w 726"/>
                <a:gd name="T9" fmla="*/ 482 h 526"/>
                <a:gd name="T10" fmla="*/ 369 w 726"/>
                <a:gd name="T11" fmla="*/ 474 h 526"/>
                <a:gd name="T12" fmla="*/ 305 w 726"/>
                <a:gd name="T13" fmla="*/ 483 h 526"/>
                <a:gd name="T14" fmla="*/ 283 w 726"/>
                <a:gd name="T15" fmla="*/ 477 h 526"/>
                <a:gd name="T16" fmla="*/ 242 w 726"/>
                <a:gd name="T17" fmla="*/ 468 h 526"/>
                <a:gd name="T18" fmla="*/ 205 w 726"/>
                <a:gd name="T19" fmla="*/ 455 h 526"/>
                <a:gd name="T20" fmla="*/ 166 w 726"/>
                <a:gd name="T21" fmla="*/ 457 h 526"/>
                <a:gd name="T22" fmla="*/ 89 w 726"/>
                <a:gd name="T23" fmla="*/ 430 h 526"/>
                <a:gd name="T24" fmla="*/ 95 w 726"/>
                <a:gd name="T25" fmla="*/ 376 h 526"/>
                <a:gd name="T26" fmla="*/ 55 w 726"/>
                <a:gd name="T27" fmla="*/ 348 h 526"/>
                <a:gd name="T28" fmla="*/ 38 w 726"/>
                <a:gd name="T29" fmla="*/ 329 h 526"/>
                <a:gd name="T30" fmla="*/ 0 w 726"/>
                <a:gd name="T31" fmla="*/ 316 h 526"/>
                <a:gd name="T32" fmla="*/ 20 w 726"/>
                <a:gd name="T33" fmla="*/ 298 h 526"/>
                <a:gd name="T34" fmla="*/ 14 w 726"/>
                <a:gd name="T35" fmla="*/ 265 h 526"/>
                <a:gd name="T36" fmla="*/ 42 w 726"/>
                <a:gd name="T37" fmla="*/ 237 h 526"/>
                <a:gd name="T38" fmla="*/ 16 w 726"/>
                <a:gd name="T39" fmla="*/ 176 h 526"/>
                <a:gd name="T40" fmla="*/ 20 w 726"/>
                <a:gd name="T41" fmla="*/ 109 h 526"/>
                <a:gd name="T42" fmla="*/ 24 w 726"/>
                <a:gd name="T43" fmla="*/ 29 h 526"/>
                <a:gd name="T44" fmla="*/ 52 w 726"/>
                <a:gd name="T45" fmla="*/ 51 h 526"/>
                <a:gd name="T46" fmla="*/ 89 w 726"/>
                <a:gd name="T47" fmla="*/ 79 h 526"/>
                <a:gd name="T48" fmla="*/ 136 w 726"/>
                <a:gd name="T49" fmla="*/ 96 h 526"/>
                <a:gd name="T50" fmla="*/ 175 w 726"/>
                <a:gd name="T51" fmla="*/ 112 h 526"/>
                <a:gd name="T52" fmla="*/ 189 w 726"/>
                <a:gd name="T53" fmla="*/ 95 h 526"/>
                <a:gd name="T54" fmla="*/ 211 w 726"/>
                <a:gd name="T55" fmla="*/ 81 h 526"/>
                <a:gd name="T56" fmla="*/ 214 w 726"/>
                <a:gd name="T57" fmla="*/ 98 h 526"/>
                <a:gd name="T58" fmla="*/ 198 w 726"/>
                <a:gd name="T59" fmla="*/ 115 h 526"/>
                <a:gd name="T60" fmla="*/ 217 w 726"/>
                <a:gd name="T61" fmla="*/ 138 h 526"/>
                <a:gd name="T62" fmla="*/ 230 w 726"/>
                <a:gd name="T63" fmla="*/ 149 h 526"/>
                <a:gd name="T64" fmla="*/ 225 w 726"/>
                <a:gd name="T65" fmla="*/ 134 h 526"/>
                <a:gd name="T66" fmla="*/ 227 w 726"/>
                <a:gd name="T67" fmla="*/ 103 h 526"/>
                <a:gd name="T68" fmla="*/ 223 w 726"/>
                <a:gd name="T69" fmla="*/ 79 h 526"/>
                <a:gd name="T70" fmla="*/ 227 w 726"/>
                <a:gd name="T71" fmla="*/ 40 h 526"/>
                <a:gd name="T72" fmla="*/ 214 w 726"/>
                <a:gd name="T73" fmla="*/ 6 h 526"/>
                <a:gd name="T74" fmla="*/ 161 w 726"/>
                <a:gd name="T75" fmla="*/ 37 h 526"/>
                <a:gd name="T76" fmla="*/ 177 w 726"/>
                <a:gd name="T77" fmla="*/ 45 h 526"/>
                <a:gd name="T78" fmla="*/ 202 w 726"/>
                <a:gd name="T79" fmla="*/ 35 h 526"/>
                <a:gd name="T80" fmla="*/ 197 w 726"/>
                <a:gd name="T81" fmla="*/ 56 h 526"/>
                <a:gd name="T82" fmla="*/ 197 w 726"/>
                <a:gd name="T83" fmla="*/ 73 h 526"/>
                <a:gd name="T84" fmla="*/ 187 w 726"/>
                <a:gd name="T85" fmla="*/ 76 h 526"/>
                <a:gd name="T86" fmla="*/ 183 w 726"/>
                <a:gd name="T87" fmla="*/ 74 h 526"/>
                <a:gd name="T88" fmla="*/ 183 w 726"/>
                <a:gd name="T89" fmla="*/ 74 h 526"/>
                <a:gd name="T90" fmla="*/ 192 w 726"/>
                <a:gd name="T91" fmla="*/ 57 h 526"/>
                <a:gd name="T92" fmla="*/ 178 w 726"/>
                <a:gd name="T93" fmla="*/ 64 h 526"/>
                <a:gd name="T94" fmla="*/ 164 w 726"/>
                <a:gd name="T95" fmla="*/ 5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6" h="526">
                  <a:moveTo>
                    <a:pt x="220" y="0"/>
                  </a:moveTo>
                  <a:lnTo>
                    <a:pt x="248" y="9"/>
                  </a:lnTo>
                  <a:lnTo>
                    <a:pt x="309" y="26"/>
                  </a:lnTo>
                  <a:lnTo>
                    <a:pt x="362" y="39"/>
                  </a:lnTo>
                  <a:lnTo>
                    <a:pt x="487" y="74"/>
                  </a:lnTo>
                  <a:lnTo>
                    <a:pt x="631" y="109"/>
                  </a:lnTo>
                  <a:lnTo>
                    <a:pt x="726" y="129"/>
                  </a:lnTo>
                  <a:lnTo>
                    <a:pt x="640" y="526"/>
                  </a:lnTo>
                  <a:lnTo>
                    <a:pt x="562" y="504"/>
                  </a:lnTo>
                  <a:lnTo>
                    <a:pt x="465" y="482"/>
                  </a:lnTo>
                  <a:lnTo>
                    <a:pt x="370" y="482"/>
                  </a:lnTo>
                  <a:lnTo>
                    <a:pt x="369" y="474"/>
                  </a:lnTo>
                  <a:lnTo>
                    <a:pt x="333" y="488"/>
                  </a:lnTo>
                  <a:lnTo>
                    <a:pt x="305" y="483"/>
                  </a:lnTo>
                  <a:lnTo>
                    <a:pt x="291" y="473"/>
                  </a:lnTo>
                  <a:lnTo>
                    <a:pt x="283" y="477"/>
                  </a:lnTo>
                  <a:lnTo>
                    <a:pt x="253" y="476"/>
                  </a:lnTo>
                  <a:lnTo>
                    <a:pt x="242" y="468"/>
                  </a:lnTo>
                  <a:lnTo>
                    <a:pt x="209" y="454"/>
                  </a:lnTo>
                  <a:lnTo>
                    <a:pt x="205" y="455"/>
                  </a:lnTo>
                  <a:lnTo>
                    <a:pt x="178" y="446"/>
                  </a:lnTo>
                  <a:lnTo>
                    <a:pt x="166" y="457"/>
                  </a:lnTo>
                  <a:lnTo>
                    <a:pt x="127" y="455"/>
                  </a:lnTo>
                  <a:lnTo>
                    <a:pt x="89" y="430"/>
                  </a:lnTo>
                  <a:lnTo>
                    <a:pt x="95" y="424"/>
                  </a:lnTo>
                  <a:lnTo>
                    <a:pt x="95" y="376"/>
                  </a:lnTo>
                  <a:lnTo>
                    <a:pt x="81" y="352"/>
                  </a:lnTo>
                  <a:lnTo>
                    <a:pt x="55" y="348"/>
                  </a:lnTo>
                  <a:lnTo>
                    <a:pt x="52" y="332"/>
                  </a:lnTo>
                  <a:lnTo>
                    <a:pt x="38" y="329"/>
                  </a:lnTo>
                  <a:lnTo>
                    <a:pt x="14" y="337"/>
                  </a:lnTo>
                  <a:lnTo>
                    <a:pt x="0" y="316"/>
                  </a:lnTo>
                  <a:lnTo>
                    <a:pt x="3" y="299"/>
                  </a:lnTo>
                  <a:lnTo>
                    <a:pt x="20" y="298"/>
                  </a:lnTo>
                  <a:lnTo>
                    <a:pt x="30" y="271"/>
                  </a:lnTo>
                  <a:lnTo>
                    <a:pt x="14" y="265"/>
                  </a:lnTo>
                  <a:lnTo>
                    <a:pt x="14" y="242"/>
                  </a:lnTo>
                  <a:lnTo>
                    <a:pt x="42" y="237"/>
                  </a:lnTo>
                  <a:lnTo>
                    <a:pt x="25" y="220"/>
                  </a:lnTo>
                  <a:lnTo>
                    <a:pt x="16" y="176"/>
                  </a:lnTo>
                  <a:lnTo>
                    <a:pt x="20" y="157"/>
                  </a:lnTo>
                  <a:lnTo>
                    <a:pt x="20" y="109"/>
                  </a:lnTo>
                  <a:lnTo>
                    <a:pt x="8" y="89"/>
                  </a:lnTo>
                  <a:lnTo>
                    <a:pt x="24" y="29"/>
                  </a:lnTo>
                  <a:lnTo>
                    <a:pt x="36" y="32"/>
                  </a:lnTo>
                  <a:lnTo>
                    <a:pt x="52" y="51"/>
                  </a:lnTo>
                  <a:lnTo>
                    <a:pt x="69" y="67"/>
                  </a:lnTo>
                  <a:lnTo>
                    <a:pt x="89" y="79"/>
                  </a:lnTo>
                  <a:lnTo>
                    <a:pt x="117" y="92"/>
                  </a:lnTo>
                  <a:lnTo>
                    <a:pt x="136" y="96"/>
                  </a:lnTo>
                  <a:lnTo>
                    <a:pt x="155" y="106"/>
                  </a:lnTo>
                  <a:lnTo>
                    <a:pt x="175" y="112"/>
                  </a:lnTo>
                  <a:lnTo>
                    <a:pt x="189" y="110"/>
                  </a:lnTo>
                  <a:lnTo>
                    <a:pt x="189" y="95"/>
                  </a:lnTo>
                  <a:lnTo>
                    <a:pt x="197" y="89"/>
                  </a:lnTo>
                  <a:lnTo>
                    <a:pt x="211" y="81"/>
                  </a:lnTo>
                  <a:lnTo>
                    <a:pt x="212" y="87"/>
                  </a:lnTo>
                  <a:lnTo>
                    <a:pt x="214" y="98"/>
                  </a:lnTo>
                  <a:lnTo>
                    <a:pt x="200" y="101"/>
                  </a:lnTo>
                  <a:lnTo>
                    <a:pt x="198" y="115"/>
                  </a:lnTo>
                  <a:lnTo>
                    <a:pt x="209" y="123"/>
                  </a:lnTo>
                  <a:lnTo>
                    <a:pt x="217" y="138"/>
                  </a:lnTo>
                  <a:lnTo>
                    <a:pt x="220" y="151"/>
                  </a:lnTo>
                  <a:lnTo>
                    <a:pt x="230" y="149"/>
                  </a:lnTo>
                  <a:lnTo>
                    <a:pt x="231" y="142"/>
                  </a:lnTo>
                  <a:lnTo>
                    <a:pt x="225" y="134"/>
                  </a:lnTo>
                  <a:lnTo>
                    <a:pt x="222" y="114"/>
                  </a:lnTo>
                  <a:lnTo>
                    <a:pt x="227" y="103"/>
                  </a:lnTo>
                  <a:lnTo>
                    <a:pt x="223" y="93"/>
                  </a:lnTo>
                  <a:lnTo>
                    <a:pt x="223" y="79"/>
                  </a:lnTo>
                  <a:lnTo>
                    <a:pt x="234" y="57"/>
                  </a:lnTo>
                  <a:lnTo>
                    <a:pt x="227" y="40"/>
                  </a:lnTo>
                  <a:lnTo>
                    <a:pt x="211" y="10"/>
                  </a:lnTo>
                  <a:lnTo>
                    <a:pt x="214" y="6"/>
                  </a:lnTo>
                  <a:lnTo>
                    <a:pt x="220" y="0"/>
                  </a:lnTo>
                  <a:close/>
                  <a:moveTo>
                    <a:pt x="161" y="37"/>
                  </a:moveTo>
                  <a:lnTo>
                    <a:pt x="175" y="37"/>
                  </a:lnTo>
                  <a:lnTo>
                    <a:pt x="177" y="45"/>
                  </a:lnTo>
                  <a:lnTo>
                    <a:pt x="187" y="35"/>
                  </a:lnTo>
                  <a:lnTo>
                    <a:pt x="202" y="35"/>
                  </a:lnTo>
                  <a:lnTo>
                    <a:pt x="206" y="45"/>
                  </a:lnTo>
                  <a:lnTo>
                    <a:pt x="197" y="56"/>
                  </a:lnTo>
                  <a:lnTo>
                    <a:pt x="202" y="60"/>
                  </a:lnTo>
                  <a:lnTo>
                    <a:pt x="197" y="73"/>
                  </a:lnTo>
                  <a:lnTo>
                    <a:pt x="187" y="76"/>
                  </a:lnTo>
                  <a:lnTo>
                    <a:pt x="187" y="76"/>
                  </a:lnTo>
                  <a:lnTo>
                    <a:pt x="186" y="76"/>
                  </a:lnTo>
                  <a:lnTo>
                    <a:pt x="183" y="74"/>
                  </a:lnTo>
                  <a:lnTo>
                    <a:pt x="183" y="74"/>
                  </a:lnTo>
                  <a:lnTo>
                    <a:pt x="183" y="74"/>
                  </a:lnTo>
                  <a:lnTo>
                    <a:pt x="187" y="65"/>
                  </a:lnTo>
                  <a:lnTo>
                    <a:pt x="192" y="57"/>
                  </a:lnTo>
                  <a:lnTo>
                    <a:pt x="181" y="54"/>
                  </a:lnTo>
                  <a:lnTo>
                    <a:pt x="178" y="64"/>
                  </a:lnTo>
                  <a:lnTo>
                    <a:pt x="175" y="67"/>
                  </a:lnTo>
                  <a:lnTo>
                    <a:pt x="164" y="53"/>
                  </a:lnTo>
                  <a:lnTo>
                    <a:pt x="161" y="37"/>
                  </a:lnTo>
                  <a:close/>
                </a:path>
              </a:pathLst>
            </a:custGeom>
            <a:solidFill>
              <a:schemeClr val="bg1">
                <a:lumMod val="85000"/>
              </a:schemeClr>
            </a:solidFill>
            <a:ln w="28575">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66" name="ALASKA">
              <a:extLst>
                <a:ext uri="{C183D7F6-B498-43B3-948B-1728B52AA6E4}">
                  <adec:decorative xmlns:adec="http://schemas.microsoft.com/office/drawing/2017/decorative" val="1"/>
                </a:ext>
              </a:extLst>
            </p:cNvPr>
            <p:cNvSpPr>
              <a:spLocks noEditPoints="1"/>
            </p:cNvSpPr>
            <p:nvPr/>
          </p:nvSpPr>
          <p:spPr bwMode="auto">
            <a:xfrm>
              <a:off x="3121200" y="291734"/>
              <a:ext cx="1554480" cy="1097280"/>
            </a:xfrm>
            <a:custGeom>
              <a:avLst/>
              <a:gdLst>
                <a:gd name="T0" fmla="*/ 1004 w 1307"/>
                <a:gd name="T1" fmla="*/ 679 h 971"/>
                <a:gd name="T2" fmla="*/ 1093 w 1307"/>
                <a:gd name="T3" fmla="*/ 693 h 971"/>
                <a:gd name="T4" fmla="*/ 1193 w 1307"/>
                <a:gd name="T5" fmla="*/ 787 h 971"/>
                <a:gd name="T6" fmla="*/ 1307 w 1307"/>
                <a:gd name="T7" fmla="*/ 922 h 971"/>
                <a:gd name="T8" fmla="*/ 1236 w 1307"/>
                <a:gd name="T9" fmla="*/ 922 h 971"/>
                <a:gd name="T10" fmla="*/ 1225 w 1307"/>
                <a:gd name="T11" fmla="*/ 966 h 971"/>
                <a:gd name="T12" fmla="*/ 1193 w 1307"/>
                <a:gd name="T13" fmla="*/ 930 h 971"/>
                <a:gd name="T14" fmla="*/ 1182 w 1307"/>
                <a:gd name="T15" fmla="*/ 930 h 971"/>
                <a:gd name="T16" fmla="*/ 1163 w 1307"/>
                <a:gd name="T17" fmla="*/ 899 h 971"/>
                <a:gd name="T18" fmla="*/ 1119 w 1307"/>
                <a:gd name="T19" fmla="*/ 846 h 971"/>
                <a:gd name="T20" fmla="*/ 1091 w 1307"/>
                <a:gd name="T21" fmla="*/ 771 h 971"/>
                <a:gd name="T22" fmla="*/ 991 w 1307"/>
                <a:gd name="T23" fmla="*/ 679 h 971"/>
                <a:gd name="T24" fmla="*/ 824 w 1307"/>
                <a:gd name="T25" fmla="*/ 652 h 971"/>
                <a:gd name="T26" fmla="*/ 766 w 1307"/>
                <a:gd name="T27" fmla="*/ 637 h 971"/>
                <a:gd name="T28" fmla="*/ 738 w 1307"/>
                <a:gd name="T29" fmla="*/ 665 h 971"/>
                <a:gd name="T30" fmla="*/ 629 w 1307"/>
                <a:gd name="T31" fmla="*/ 687 h 971"/>
                <a:gd name="T32" fmla="*/ 659 w 1307"/>
                <a:gd name="T33" fmla="*/ 615 h 971"/>
                <a:gd name="T34" fmla="*/ 632 w 1307"/>
                <a:gd name="T35" fmla="*/ 629 h 971"/>
                <a:gd name="T36" fmla="*/ 585 w 1307"/>
                <a:gd name="T37" fmla="*/ 713 h 971"/>
                <a:gd name="T38" fmla="*/ 410 w 1307"/>
                <a:gd name="T39" fmla="*/ 823 h 971"/>
                <a:gd name="T40" fmla="*/ 351 w 1307"/>
                <a:gd name="T41" fmla="*/ 834 h 971"/>
                <a:gd name="T42" fmla="*/ 229 w 1307"/>
                <a:gd name="T43" fmla="*/ 865 h 971"/>
                <a:gd name="T44" fmla="*/ 189 w 1307"/>
                <a:gd name="T45" fmla="*/ 838 h 971"/>
                <a:gd name="T46" fmla="*/ 324 w 1307"/>
                <a:gd name="T47" fmla="*/ 819 h 971"/>
                <a:gd name="T48" fmla="*/ 403 w 1307"/>
                <a:gd name="T49" fmla="*/ 791 h 971"/>
                <a:gd name="T50" fmla="*/ 463 w 1307"/>
                <a:gd name="T51" fmla="*/ 690 h 971"/>
                <a:gd name="T52" fmla="*/ 406 w 1307"/>
                <a:gd name="T53" fmla="*/ 663 h 971"/>
                <a:gd name="T54" fmla="*/ 343 w 1307"/>
                <a:gd name="T55" fmla="*/ 654 h 971"/>
                <a:gd name="T56" fmla="*/ 349 w 1307"/>
                <a:gd name="T57" fmla="*/ 574 h 971"/>
                <a:gd name="T58" fmla="*/ 292 w 1307"/>
                <a:gd name="T59" fmla="*/ 517 h 971"/>
                <a:gd name="T60" fmla="*/ 315 w 1307"/>
                <a:gd name="T61" fmla="*/ 428 h 971"/>
                <a:gd name="T62" fmla="*/ 413 w 1307"/>
                <a:gd name="T63" fmla="*/ 392 h 971"/>
                <a:gd name="T64" fmla="*/ 460 w 1307"/>
                <a:gd name="T65" fmla="*/ 356 h 971"/>
                <a:gd name="T66" fmla="*/ 448 w 1307"/>
                <a:gd name="T67" fmla="*/ 331 h 971"/>
                <a:gd name="T68" fmla="*/ 346 w 1307"/>
                <a:gd name="T69" fmla="*/ 258 h 971"/>
                <a:gd name="T70" fmla="*/ 390 w 1307"/>
                <a:gd name="T71" fmla="*/ 222 h 971"/>
                <a:gd name="T72" fmla="*/ 443 w 1307"/>
                <a:gd name="T73" fmla="*/ 248 h 971"/>
                <a:gd name="T74" fmla="*/ 448 w 1307"/>
                <a:gd name="T75" fmla="*/ 183 h 971"/>
                <a:gd name="T76" fmla="*/ 462 w 1307"/>
                <a:gd name="T77" fmla="*/ 84 h 971"/>
                <a:gd name="T78" fmla="*/ 591 w 1307"/>
                <a:gd name="T79" fmla="*/ 16 h 971"/>
                <a:gd name="T80" fmla="*/ 691 w 1307"/>
                <a:gd name="T81" fmla="*/ 28 h 971"/>
                <a:gd name="T82" fmla="*/ 787 w 1307"/>
                <a:gd name="T83" fmla="*/ 70 h 971"/>
                <a:gd name="T84" fmla="*/ 949 w 1307"/>
                <a:gd name="T85" fmla="*/ 128 h 971"/>
                <a:gd name="T86" fmla="*/ 187 w 1307"/>
                <a:gd name="T87" fmla="*/ 311 h 971"/>
                <a:gd name="T88" fmla="*/ 237 w 1307"/>
                <a:gd name="T89" fmla="*/ 523 h 971"/>
                <a:gd name="T90" fmla="*/ 86 w 1307"/>
                <a:gd name="T91" fmla="*/ 429 h 971"/>
                <a:gd name="T92" fmla="*/ 0 w 1307"/>
                <a:gd name="T93" fmla="*/ 885 h 971"/>
                <a:gd name="T94" fmla="*/ 82 w 1307"/>
                <a:gd name="T95" fmla="*/ 858 h 971"/>
                <a:gd name="T96" fmla="*/ 17 w 1307"/>
                <a:gd name="T97" fmla="*/ 888 h 971"/>
                <a:gd name="T98" fmla="*/ 306 w 1307"/>
                <a:gd name="T99" fmla="*/ 857 h 971"/>
                <a:gd name="T100" fmla="*/ 481 w 1307"/>
                <a:gd name="T101" fmla="*/ 876 h 971"/>
                <a:gd name="T102" fmla="*/ 582 w 1307"/>
                <a:gd name="T103" fmla="*/ 810 h 971"/>
                <a:gd name="T104" fmla="*/ 593 w 1307"/>
                <a:gd name="T105" fmla="*/ 765 h 971"/>
                <a:gd name="T106" fmla="*/ 534 w 1307"/>
                <a:gd name="T107" fmla="*/ 77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971">
                  <a:moveTo>
                    <a:pt x="949" y="128"/>
                  </a:moveTo>
                  <a:lnTo>
                    <a:pt x="947" y="660"/>
                  </a:lnTo>
                  <a:lnTo>
                    <a:pt x="957" y="666"/>
                  </a:lnTo>
                  <a:lnTo>
                    <a:pt x="977" y="668"/>
                  </a:lnTo>
                  <a:lnTo>
                    <a:pt x="986" y="660"/>
                  </a:lnTo>
                  <a:lnTo>
                    <a:pt x="1002" y="660"/>
                  </a:lnTo>
                  <a:lnTo>
                    <a:pt x="1004" y="679"/>
                  </a:lnTo>
                  <a:lnTo>
                    <a:pt x="1046" y="721"/>
                  </a:lnTo>
                  <a:lnTo>
                    <a:pt x="1049" y="737"/>
                  </a:lnTo>
                  <a:lnTo>
                    <a:pt x="1071" y="726"/>
                  </a:lnTo>
                  <a:lnTo>
                    <a:pt x="1074" y="724"/>
                  </a:lnTo>
                  <a:lnTo>
                    <a:pt x="1077" y="706"/>
                  </a:lnTo>
                  <a:lnTo>
                    <a:pt x="1086" y="695"/>
                  </a:lnTo>
                  <a:lnTo>
                    <a:pt x="1093" y="693"/>
                  </a:lnTo>
                  <a:lnTo>
                    <a:pt x="1105" y="685"/>
                  </a:lnTo>
                  <a:lnTo>
                    <a:pt x="1124" y="698"/>
                  </a:lnTo>
                  <a:lnTo>
                    <a:pt x="1129" y="716"/>
                  </a:lnTo>
                  <a:lnTo>
                    <a:pt x="1141" y="723"/>
                  </a:lnTo>
                  <a:lnTo>
                    <a:pt x="1147" y="738"/>
                  </a:lnTo>
                  <a:lnTo>
                    <a:pt x="1172" y="749"/>
                  </a:lnTo>
                  <a:lnTo>
                    <a:pt x="1193" y="787"/>
                  </a:lnTo>
                  <a:lnTo>
                    <a:pt x="1210" y="810"/>
                  </a:lnTo>
                  <a:lnTo>
                    <a:pt x="1224" y="827"/>
                  </a:lnTo>
                  <a:lnTo>
                    <a:pt x="1233" y="851"/>
                  </a:lnTo>
                  <a:lnTo>
                    <a:pt x="1264" y="862"/>
                  </a:lnTo>
                  <a:lnTo>
                    <a:pt x="1297" y="876"/>
                  </a:lnTo>
                  <a:lnTo>
                    <a:pt x="1303" y="902"/>
                  </a:lnTo>
                  <a:lnTo>
                    <a:pt x="1307" y="922"/>
                  </a:lnTo>
                  <a:lnTo>
                    <a:pt x="1300" y="943"/>
                  </a:lnTo>
                  <a:lnTo>
                    <a:pt x="1289" y="957"/>
                  </a:lnTo>
                  <a:lnTo>
                    <a:pt x="1278" y="952"/>
                  </a:lnTo>
                  <a:lnTo>
                    <a:pt x="1269" y="933"/>
                  </a:lnTo>
                  <a:lnTo>
                    <a:pt x="1252" y="924"/>
                  </a:lnTo>
                  <a:lnTo>
                    <a:pt x="1241" y="916"/>
                  </a:lnTo>
                  <a:lnTo>
                    <a:pt x="1236" y="922"/>
                  </a:lnTo>
                  <a:lnTo>
                    <a:pt x="1246" y="940"/>
                  </a:lnTo>
                  <a:lnTo>
                    <a:pt x="1246" y="962"/>
                  </a:lnTo>
                  <a:lnTo>
                    <a:pt x="1239" y="965"/>
                  </a:lnTo>
                  <a:lnTo>
                    <a:pt x="1227" y="954"/>
                  </a:lnTo>
                  <a:lnTo>
                    <a:pt x="1214" y="944"/>
                  </a:lnTo>
                  <a:lnTo>
                    <a:pt x="1218" y="955"/>
                  </a:lnTo>
                  <a:lnTo>
                    <a:pt x="1225" y="966"/>
                  </a:lnTo>
                  <a:lnTo>
                    <a:pt x="1221" y="971"/>
                  </a:lnTo>
                  <a:lnTo>
                    <a:pt x="1221" y="971"/>
                  </a:lnTo>
                  <a:lnTo>
                    <a:pt x="1218" y="969"/>
                  </a:lnTo>
                  <a:lnTo>
                    <a:pt x="1211" y="965"/>
                  </a:lnTo>
                  <a:lnTo>
                    <a:pt x="1211" y="965"/>
                  </a:lnTo>
                  <a:lnTo>
                    <a:pt x="1199" y="944"/>
                  </a:lnTo>
                  <a:lnTo>
                    <a:pt x="1193" y="930"/>
                  </a:lnTo>
                  <a:lnTo>
                    <a:pt x="1193" y="930"/>
                  </a:lnTo>
                  <a:lnTo>
                    <a:pt x="1191" y="933"/>
                  </a:lnTo>
                  <a:lnTo>
                    <a:pt x="1189" y="937"/>
                  </a:lnTo>
                  <a:lnTo>
                    <a:pt x="1186" y="937"/>
                  </a:lnTo>
                  <a:lnTo>
                    <a:pt x="1186" y="937"/>
                  </a:lnTo>
                  <a:lnTo>
                    <a:pt x="1183" y="933"/>
                  </a:lnTo>
                  <a:lnTo>
                    <a:pt x="1182" y="930"/>
                  </a:lnTo>
                  <a:lnTo>
                    <a:pt x="1179" y="927"/>
                  </a:lnTo>
                  <a:lnTo>
                    <a:pt x="1189" y="915"/>
                  </a:lnTo>
                  <a:lnTo>
                    <a:pt x="1180" y="905"/>
                  </a:lnTo>
                  <a:lnTo>
                    <a:pt x="1180" y="874"/>
                  </a:lnTo>
                  <a:lnTo>
                    <a:pt x="1175" y="874"/>
                  </a:lnTo>
                  <a:lnTo>
                    <a:pt x="1171" y="896"/>
                  </a:lnTo>
                  <a:lnTo>
                    <a:pt x="1163" y="899"/>
                  </a:lnTo>
                  <a:lnTo>
                    <a:pt x="1158" y="876"/>
                  </a:lnTo>
                  <a:lnTo>
                    <a:pt x="1154" y="852"/>
                  </a:lnTo>
                  <a:lnTo>
                    <a:pt x="1149" y="849"/>
                  </a:lnTo>
                  <a:lnTo>
                    <a:pt x="1150" y="885"/>
                  </a:lnTo>
                  <a:lnTo>
                    <a:pt x="1150" y="891"/>
                  </a:lnTo>
                  <a:lnTo>
                    <a:pt x="1141" y="883"/>
                  </a:lnTo>
                  <a:lnTo>
                    <a:pt x="1119" y="846"/>
                  </a:lnTo>
                  <a:lnTo>
                    <a:pt x="1107" y="843"/>
                  </a:lnTo>
                  <a:lnTo>
                    <a:pt x="1102" y="819"/>
                  </a:lnTo>
                  <a:lnTo>
                    <a:pt x="1091" y="802"/>
                  </a:lnTo>
                  <a:lnTo>
                    <a:pt x="1082" y="794"/>
                  </a:lnTo>
                  <a:lnTo>
                    <a:pt x="1082" y="780"/>
                  </a:lnTo>
                  <a:lnTo>
                    <a:pt x="1094" y="773"/>
                  </a:lnTo>
                  <a:lnTo>
                    <a:pt x="1091" y="771"/>
                  </a:lnTo>
                  <a:lnTo>
                    <a:pt x="1075" y="774"/>
                  </a:lnTo>
                  <a:lnTo>
                    <a:pt x="1055" y="759"/>
                  </a:lnTo>
                  <a:lnTo>
                    <a:pt x="1038" y="741"/>
                  </a:lnTo>
                  <a:lnTo>
                    <a:pt x="1008" y="726"/>
                  </a:lnTo>
                  <a:lnTo>
                    <a:pt x="983" y="709"/>
                  </a:lnTo>
                  <a:lnTo>
                    <a:pt x="991" y="688"/>
                  </a:lnTo>
                  <a:lnTo>
                    <a:pt x="991" y="679"/>
                  </a:lnTo>
                  <a:lnTo>
                    <a:pt x="980" y="688"/>
                  </a:lnTo>
                  <a:lnTo>
                    <a:pt x="962" y="696"/>
                  </a:lnTo>
                  <a:lnTo>
                    <a:pt x="938" y="688"/>
                  </a:lnTo>
                  <a:lnTo>
                    <a:pt x="904" y="674"/>
                  </a:lnTo>
                  <a:lnTo>
                    <a:pt x="869" y="674"/>
                  </a:lnTo>
                  <a:lnTo>
                    <a:pt x="865" y="676"/>
                  </a:lnTo>
                  <a:lnTo>
                    <a:pt x="824" y="652"/>
                  </a:lnTo>
                  <a:lnTo>
                    <a:pt x="812" y="651"/>
                  </a:lnTo>
                  <a:lnTo>
                    <a:pt x="794" y="613"/>
                  </a:lnTo>
                  <a:lnTo>
                    <a:pt x="771" y="617"/>
                  </a:lnTo>
                  <a:lnTo>
                    <a:pt x="749" y="624"/>
                  </a:lnTo>
                  <a:lnTo>
                    <a:pt x="752" y="654"/>
                  </a:lnTo>
                  <a:lnTo>
                    <a:pt x="760" y="635"/>
                  </a:lnTo>
                  <a:lnTo>
                    <a:pt x="766" y="637"/>
                  </a:lnTo>
                  <a:lnTo>
                    <a:pt x="757" y="665"/>
                  </a:lnTo>
                  <a:lnTo>
                    <a:pt x="777" y="648"/>
                  </a:lnTo>
                  <a:lnTo>
                    <a:pt x="780" y="657"/>
                  </a:lnTo>
                  <a:lnTo>
                    <a:pt x="757" y="685"/>
                  </a:lnTo>
                  <a:lnTo>
                    <a:pt x="749" y="682"/>
                  </a:lnTo>
                  <a:lnTo>
                    <a:pt x="746" y="671"/>
                  </a:lnTo>
                  <a:lnTo>
                    <a:pt x="738" y="665"/>
                  </a:lnTo>
                  <a:lnTo>
                    <a:pt x="729" y="673"/>
                  </a:lnTo>
                  <a:lnTo>
                    <a:pt x="712" y="662"/>
                  </a:lnTo>
                  <a:lnTo>
                    <a:pt x="693" y="674"/>
                  </a:lnTo>
                  <a:lnTo>
                    <a:pt x="682" y="688"/>
                  </a:lnTo>
                  <a:lnTo>
                    <a:pt x="660" y="701"/>
                  </a:lnTo>
                  <a:lnTo>
                    <a:pt x="632" y="699"/>
                  </a:lnTo>
                  <a:lnTo>
                    <a:pt x="629" y="687"/>
                  </a:lnTo>
                  <a:lnTo>
                    <a:pt x="652" y="682"/>
                  </a:lnTo>
                  <a:lnTo>
                    <a:pt x="652" y="674"/>
                  </a:lnTo>
                  <a:lnTo>
                    <a:pt x="637" y="671"/>
                  </a:lnTo>
                  <a:lnTo>
                    <a:pt x="643" y="656"/>
                  </a:lnTo>
                  <a:lnTo>
                    <a:pt x="657" y="631"/>
                  </a:lnTo>
                  <a:lnTo>
                    <a:pt x="657" y="620"/>
                  </a:lnTo>
                  <a:lnTo>
                    <a:pt x="659" y="615"/>
                  </a:lnTo>
                  <a:lnTo>
                    <a:pt x="687" y="601"/>
                  </a:lnTo>
                  <a:lnTo>
                    <a:pt x="691" y="609"/>
                  </a:lnTo>
                  <a:lnTo>
                    <a:pt x="709" y="609"/>
                  </a:lnTo>
                  <a:lnTo>
                    <a:pt x="701" y="593"/>
                  </a:lnTo>
                  <a:lnTo>
                    <a:pt x="677" y="592"/>
                  </a:lnTo>
                  <a:lnTo>
                    <a:pt x="646" y="609"/>
                  </a:lnTo>
                  <a:lnTo>
                    <a:pt x="632" y="629"/>
                  </a:lnTo>
                  <a:lnTo>
                    <a:pt x="620" y="645"/>
                  </a:lnTo>
                  <a:lnTo>
                    <a:pt x="613" y="659"/>
                  </a:lnTo>
                  <a:lnTo>
                    <a:pt x="587" y="668"/>
                  </a:lnTo>
                  <a:lnTo>
                    <a:pt x="568" y="685"/>
                  </a:lnTo>
                  <a:lnTo>
                    <a:pt x="566" y="695"/>
                  </a:lnTo>
                  <a:lnTo>
                    <a:pt x="581" y="701"/>
                  </a:lnTo>
                  <a:lnTo>
                    <a:pt x="585" y="713"/>
                  </a:lnTo>
                  <a:lnTo>
                    <a:pt x="568" y="734"/>
                  </a:lnTo>
                  <a:lnTo>
                    <a:pt x="527" y="760"/>
                  </a:lnTo>
                  <a:lnTo>
                    <a:pt x="479" y="787"/>
                  </a:lnTo>
                  <a:lnTo>
                    <a:pt x="467" y="793"/>
                  </a:lnTo>
                  <a:lnTo>
                    <a:pt x="432" y="801"/>
                  </a:lnTo>
                  <a:lnTo>
                    <a:pt x="399" y="815"/>
                  </a:lnTo>
                  <a:lnTo>
                    <a:pt x="410" y="823"/>
                  </a:lnTo>
                  <a:lnTo>
                    <a:pt x="401" y="832"/>
                  </a:lnTo>
                  <a:lnTo>
                    <a:pt x="398" y="840"/>
                  </a:lnTo>
                  <a:lnTo>
                    <a:pt x="381" y="834"/>
                  </a:lnTo>
                  <a:lnTo>
                    <a:pt x="360" y="834"/>
                  </a:lnTo>
                  <a:lnTo>
                    <a:pt x="356" y="848"/>
                  </a:lnTo>
                  <a:lnTo>
                    <a:pt x="349" y="848"/>
                  </a:lnTo>
                  <a:lnTo>
                    <a:pt x="351" y="834"/>
                  </a:lnTo>
                  <a:lnTo>
                    <a:pt x="329" y="841"/>
                  </a:lnTo>
                  <a:lnTo>
                    <a:pt x="312" y="848"/>
                  </a:lnTo>
                  <a:lnTo>
                    <a:pt x="290" y="840"/>
                  </a:lnTo>
                  <a:lnTo>
                    <a:pt x="271" y="851"/>
                  </a:lnTo>
                  <a:lnTo>
                    <a:pt x="251" y="851"/>
                  </a:lnTo>
                  <a:lnTo>
                    <a:pt x="239" y="860"/>
                  </a:lnTo>
                  <a:lnTo>
                    <a:pt x="229" y="865"/>
                  </a:lnTo>
                  <a:lnTo>
                    <a:pt x="215" y="862"/>
                  </a:lnTo>
                  <a:lnTo>
                    <a:pt x="200" y="855"/>
                  </a:lnTo>
                  <a:lnTo>
                    <a:pt x="185" y="860"/>
                  </a:lnTo>
                  <a:lnTo>
                    <a:pt x="179" y="865"/>
                  </a:lnTo>
                  <a:lnTo>
                    <a:pt x="168" y="858"/>
                  </a:lnTo>
                  <a:lnTo>
                    <a:pt x="168" y="846"/>
                  </a:lnTo>
                  <a:lnTo>
                    <a:pt x="189" y="838"/>
                  </a:lnTo>
                  <a:lnTo>
                    <a:pt x="228" y="843"/>
                  </a:lnTo>
                  <a:lnTo>
                    <a:pt x="254" y="832"/>
                  </a:lnTo>
                  <a:lnTo>
                    <a:pt x="268" y="819"/>
                  </a:lnTo>
                  <a:lnTo>
                    <a:pt x="285" y="815"/>
                  </a:lnTo>
                  <a:lnTo>
                    <a:pt x="298" y="810"/>
                  </a:lnTo>
                  <a:lnTo>
                    <a:pt x="315" y="810"/>
                  </a:lnTo>
                  <a:lnTo>
                    <a:pt x="324" y="819"/>
                  </a:lnTo>
                  <a:lnTo>
                    <a:pt x="331" y="816"/>
                  </a:lnTo>
                  <a:lnTo>
                    <a:pt x="345" y="799"/>
                  </a:lnTo>
                  <a:lnTo>
                    <a:pt x="363" y="793"/>
                  </a:lnTo>
                  <a:lnTo>
                    <a:pt x="385" y="790"/>
                  </a:lnTo>
                  <a:lnTo>
                    <a:pt x="393" y="788"/>
                  </a:lnTo>
                  <a:lnTo>
                    <a:pt x="398" y="791"/>
                  </a:lnTo>
                  <a:lnTo>
                    <a:pt x="403" y="791"/>
                  </a:lnTo>
                  <a:lnTo>
                    <a:pt x="410" y="768"/>
                  </a:lnTo>
                  <a:lnTo>
                    <a:pt x="435" y="759"/>
                  </a:lnTo>
                  <a:lnTo>
                    <a:pt x="448" y="735"/>
                  </a:lnTo>
                  <a:lnTo>
                    <a:pt x="462" y="707"/>
                  </a:lnTo>
                  <a:lnTo>
                    <a:pt x="471" y="698"/>
                  </a:lnTo>
                  <a:lnTo>
                    <a:pt x="474" y="682"/>
                  </a:lnTo>
                  <a:lnTo>
                    <a:pt x="463" y="690"/>
                  </a:lnTo>
                  <a:lnTo>
                    <a:pt x="443" y="693"/>
                  </a:lnTo>
                  <a:lnTo>
                    <a:pt x="438" y="679"/>
                  </a:lnTo>
                  <a:lnTo>
                    <a:pt x="431" y="676"/>
                  </a:lnTo>
                  <a:lnTo>
                    <a:pt x="424" y="682"/>
                  </a:lnTo>
                  <a:lnTo>
                    <a:pt x="423" y="701"/>
                  </a:lnTo>
                  <a:lnTo>
                    <a:pt x="415" y="699"/>
                  </a:lnTo>
                  <a:lnTo>
                    <a:pt x="406" y="663"/>
                  </a:lnTo>
                  <a:lnTo>
                    <a:pt x="398" y="671"/>
                  </a:lnTo>
                  <a:lnTo>
                    <a:pt x="390" y="668"/>
                  </a:lnTo>
                  <a:lnTo>
                    <a:pt x="388" y="657"/>
                  </a:lnTo>
                  <a:lnTo>
                    <a:pt x="363" y="657"/>
                  </a:lnTo>
                  <a:lnTo>
                    <a:pt x="349" y="665"/>
                  </a:lnTo>
                  <a:lnTo>
                    <a:pt x="334" y="662"/>
                  </a:lnTo>
                  <a:lnTo>
                    <a:pt x="343" y="654"/>
                  </a:lnTo>
                  <a:lnTo>
                    <a:pt x="346" y="637"/>
                  </a:lnTo>
                  <a:lnTo>
                    <a:pt x="342" y="624"/>
                  </a:lnTo>
                  <a:lnTo>
                    <a:pt x="351" y="620"/>
                  </a:lnTo>
                  <a:lnTo>
                    <a:pt x="359" y="618"/>
                  </a:lnTo>
                  <a:lnTo>
                    <a:pt x="354" y="607"/>
                  </a:lnTo>
                  <a:lnTo>
                    <a:pt x="354" y="579"/>
                  </a:lnTo>
                  <a:lnTo>
                    <a:pt x="349" y="574"/>
                  </a:lnTo>
                  <a:lnTo>
                    <a:pt x="343" y="582"/>
                  </a:lnTo>
                  <a:lnTo>
                    <a:pt x="306" y="582"/>
                  </a:lnTo>
                  <a:lnTo>
                    <a:pt x="296" y="574"/>
                  </a:lnTo>
                  <a:lnTo>
                    <a:pt x="292" y="551"/>
                  </a:lnTo>
                  <a:lnTo>
                    <a:pt x="279" y="528"/>
                  </a:lnTo>
                  <a:lnTo>
                    <a:pt x="279" y="523"/>
                  </a:lnTo>
                  <a:lnTo>
                    <a:pt x="292" y="517"/>
                  </a:lnTo>
                  <a:lnTo>
                    <a:pt x="293" y="504"/>
                  </a:lnTo>
                  <a:lnTo>
                    <a:pt x="301" y="496"/>
                  </a:lnTo>
                  <a:lnTo>
                    <a:pt x="295" y="493"/>
                  </a:lnTo>
                  <a:lnTo>
                    <a:pt x="287" y="496"/>
                  </a:lnTo>
                  <a:lnTo>
                    <a:pt x="281" y="479"/>
                  </a:lnTo>
                  <a:lnTo>
                    <a:pt x="285" y="448"/>
                  </a:lnTo>
                  <a:lnTo>
                    <a:pt x="315" y="428"/>
                  </a:lnTo>
                  <a:lnTo>
                    <a:pt x="331" y="418"/>
                  </a:lnTo>
                  <a:lnTo>
                    <a:pt x="343" y="395"/>
                  </a:lnTo>
                  <a:lnTo>
                    <a:pt x="360" y="387"/>
                  </a:lnTo>
                  <a:lnTo>
                    <a:pt x="376" y="393"/>
                  </a:lnTo>
                  <a:lnTo>
                    <a:pt x="378" y="409"/>
                  </a:lnTo>
                  <a:lnTo>
                    <a:pt x="393" y="407"/>
                  </a:lnTo>
                  <a:lnTo>
                    <a:pt x="413" y="392"/>
                  </a:lnTo>
                  <a:lnTo>
                    <a:pt x="423" y="396"/>
                  </a:lnTo>
                  <a:lnTo>
                    <a:pt x="429" y="400"/>
                  </a:lnTo>
                  <a:lnTo>
                    <a:pt x="440" y="400"/>
                  </a:lnTo>
                  <a:lnTo>
                    <a:pt x="454" y="392"/>
                  </a:lnTo>
                  <a:lnTo>
                    <a:pt x="459" y="365"/>
                  </a:lnTo>
                  <a:lnTo>
                    <a:pt x="459" y="365"/>
                  </a:lnTo>
                  <a:lnTo>
                    <a:pt x="460" y="356"/>
                  </a:lnTo>
                  <a:lnTo>
                    <a:pt x="462" y="348"/>
                  </a:lnTo>
                  <a:lnTo>
                    <a:pt x="465" y="343"/>
                  </a:lnTo>
                  <a:lnTo>
                    <a:pt x="465" y="343"/>
                  </a:lnTo>
                  <a:lnTo>
                    <a:pt x="470" y="339"/>
                  </a:lnTo>
                  <a:lnTo>
                    <a:pt x="471" y="337"/>
                  </a:lnTo>
                  <a:lnTo>
                    <a:pt x="463" y="325"/>
                  </a:lnTo>
                  <a:lnTo>
                    <a:pt x="448" y="331"/>
                  </a:lnTo>
                  <a:lnTo>
                    <a:pt x="428" y="336"/>
                  </a:lnTo>
                  <a:lnTo>
                    <a:pt x="415" y="332"/>
                  </a:lnTo>
                  <a:lnTo>
                    <a:pt x="393" y="322"/>
                  </a:lnTo>
                  <a:lnTo>
                    <a:pt x="362" y="320"/>
                  </a:lnTo>
                  <a:lnTo>
                    <a:pt x="340" y="297"/>
                  </a:lnTo>
                  <a:lnTo>
                    <a:pt x="343" y="273"/>
                  </a:lnTo>
                  <a:lnTo>
                    <a:pt x="346" y="258"/>
                  </a:lnTo>
                  <a:lnTo>
                    <a:pt x="334" y="247"/>
                  </a:lnTo>
                  <a:lnTo>
                    <a:pt x="321" y="223"/>
                  </a:lnTo>
                  <a:lnTo>
                    <a:pt x="324" y="218"/>
                  </a:lnTo>
                  <a:lnTo>
                    <a:pt x="367" y="215"/>
                  </a:lnTo>
                  <a:lnTo>
                    <a:pt x="381" y="215"/>
                  </a:lnTo>
                  <a:lnTo>
                    <a:pt x="385" y="222"/>
                  </a:lnTo>
                  <a:lnTo>
                    <a:pt x="390" y="222"/>
                  </a:lnTo>
                  <a:lnTo>
                    <a:pt x="388" y="211"/>
                  </a:lnTo>
                  <a:lnTo>
                    <a:pt x="413" y="208"/>
                  </a:lnTo>
                  <a:lnTo>
                    <a:pt x="429" y="209"/>
                  </a:lnTo>
                  <a:lnTo>
                    <a:pt x="438" y="217"/>
                  </a:lnTo>
                  <a:lnTo>
                    <a:pt x="429" y="229"/>
                  </a:lnTo>
                  <a:lnTo>
                    <a:pt x="426" y="239"/>
                  </a:lnTo>
                  <a:lnTo>
                    <a:pt x="443" y="248"/>
                  </a:lnTo>
                  <a:lnTo>
                    <a:pt x="474" y="259"/>
                  </a:lnTo>
                  <a:lnTo>
                    <a:pt x="485" y="254"/>
                  </a:lnTo>
                  <a:lnTo>
                    <a:pt x="471" y="226"/>
                  </a:lnTo>
                  <a:lnTo>
                    <a:pt x="467" y="206"/>
                  </a:lnTo>
                  <a:lnTo>
                    <a:pt x="471" y="201"/>
                  </a:lnTo>
                  <a:lnTo>
                    <a:pt x="451" y="189"/>
                  </a:lnTo>
                  <a:lnTo>
                    <a:pt x="448" y="183"/>
                  </a:lnTo>
                  <a:lnTo>
                    <a:pt x="451" y="172"/>
                  </a:lnTo>
                  <a:lnTo>
                    <a:pt x="446" y="148"/>
                  </a:lnTo>
                  <a:lnTo>
                    <a:pt x="428" y="119"/>
                  </a:lnTo>
                  <a:lnTo>
                    <a:pt x="412" y="92"/>
                  </a:lnTo>
                  <a:lnTo>
                    <a:pt x="431" y="80"/>
                  </a:lnTo>
                  <a:lnTo>
                    <a:pt x="451" y="80"/>
                  </a:lnTo>
                  <a:lnTo>
                    <a:pt x="462" y="84"/>
                  </a:lnTo>
                  <a:lnTo>
                    <a:pt x="488" y="83"/>
                  </a:lnTo>
                  <a:lnTo>
                    <a:pt x="512" y="61"/>
                  </a:lnTo>
                  <a:lnTo>
                    <a:pt x="518" y="42"/>
                  </a:lnTo>
                  <a:lnTo>
                    <a:pt x="541" y="26"/>
                  </a:lnTo>
                  <a:lnTo>
                    <a:pt x="552" y="33"/>
                  </a:lnTo>
                  <a:lnTo>
                    <a:pt x="570" y="28"/>
                  </a:lnTo>
                  <a:lnTo>
                    <a:pt x="591" y="16"/>
                  </a:lnTo>
                  <a:lnTo>
                    <a:pt x="599" y="14"/>
                  </a:lnTo>
                  <a:lnTo>
                    <a:pt x="606" y="20"/>
                  </a:lnTo>
                  <a:lnTo>
                    <a:pt x="634" y="19"/>
                  </a:lnTo>
                  <a:lnTo>
                    <a:pt x="651" y="0"/>
                  </a:lnTo>
                  <a:lnTo>
                    <a:pt x="657" y="0"/>
                  </a:lnTo>
                  <a:lnTo>
                    <a:pt x="680" y="14"/>
                  </a:lnTo>
                  <a:lnTo>
                    <a:pt x="691" y="28"/>
                  </a:lnTo>
                  <a:lnTo>
                    <a:pt x="688" y="34"/>
                  </a:lnTo>
                  <a:lnTo>
                    <a:pt x="693" y="42"/>
                  </a:lnTo>
                  <a:lnTo>
                    <a:pt x="704" y="31"/>
                  </a:lnTo>
                  <a:lnTo>
                    <a:pt x="727" y="34"/>
                  </a:lnTo>
                  <a:lnTo>
                    <a:pt x="729" y="56"/>
                  </a:lnTo>
                  <a:lnTo>
                    <a:pt x="741" y="66"/>
                  </a:lnTo>
                  <a:lnTo>
                    <a:pt x="787" y="70"/>
                  </a:lnTo>
                  <a:lnTo>
                    <a:pt x="826" y="97"/>
                  </a:lnTo>
                  <a:lnTo>
                    <a:pt x="835" y="90"/>
                  </a:lnTo>
                  <a:lnTo>
                    <a:pt x="866" y="106"/>
                  </a:lnTo>
                  <a:lnTo>
                    <a:pt x="880" y="103"/>
                  </a:lnTo>
                  <a:lnTo>
                    <a:pt x="891" y="97"/>
                  </a:lnTo>
                  <a:lnTo>
                    <a:pt x="922" y="109"/>
                  </a:lnTo>
                  <a:lnTo>
                    <a:pt x="949" y="128"/>
                  </a:lnTo>
                  <a:close/>
                  <a:moveTo>
                    <a:pt x="231" y="307"/>
                  </a:moveTo>
                  <a:lnTo>
                    <a:pt x="243" y="342"/>
                  </a:lnTo>
                  <a:lnTo>
                    <a:pt x="243" y="348"/>
                  </a:lnTo>
                  <a:lnTo>
                    <a:pt x="225" y="345"/>
                  </a:lnTo>
                  <a:lnTo>
                    <a:pt x="214" y="320"/>
                  </a:lnTo>
                  <a:lnTo>
                    <a:pt x="203" y="311"/>
                  </a:lnTo>
                  <a:lnTo>
                    <a:pt x="187" y="311"/>
                  </a:lnTo>
                  <a:lnTo>
                    <a:pt x="185" y="295"/>
                  </a:lnTo>
                  <a:lnTo>
                    <a:pt x="198" y="279"/>
                  </a:lnTo>
                  <a:lnTo>
                    <a:pt x="204" y="295"/>
                  </a:lnTo>
                  <a:lnTo>
                    <a:pt x="214" y="304"/>
                  </a:lnTo>
                  <a:lnTo>
                    <a:pt x="231" y="307"/>
                  </a:lnTo>
                  <a:close/>
                  <a:moveTo>
                    <a:pt x="215" y="517"/>
                  </a:moveTo>
                  <a:lnTo>
                    <a:pt x="237" y="523"/>
                  </a:lnTo>
                  <a:lnTo>
                    <a:pt x="260" y="528"/>
                  </a:lnTo>
                  <a:lnTo>
                    <a:pt x="267" y="534"/>
                  </a:lnTo>
                  <a:lnTo>
                    <a:pt x="256" y="557"/>
                  </a:lnTo>
                  <a:lnTo>
                    <a:pt x="237" y="557"/>
                  </a:lnTo>
                  <a:lnTo>
                    <a:pt x="215" y="534"/>
                  </a:lnTo>
                  <a:lnTo>
                    <a:pt x="215" y="517"/>
                  </a:lnTo>
                  <a:close/>
                  <a:moveTo>
                    <a:pt x="86" y="429"/>
                  </a:moveTo>
                  <a:lnTo>
                    <a:pt x="92" y="445"/>
                  </a:lnTo>
                  <a:lnTo>
                    <a:pt x="100" y="456"/>
                  </a:lnTo>
                  <a:lnTo>
                    <a:pt x="92" y="460"/>
                  </a:lnTo>
                  <a:lnTo>
                    <a:pt x="79" y="442"/>
                  </a:lnTo>
                  <a:lnTo>
                    <a:pt x="79" y="429"/>
                  </a:lnTo>
                  <a:lnTo>
                    <a:pt x="86" y="429"/>
                  </a:lnTo>
                  <a:close/>
                  <a:moveTo>
                    <a:pt x="0" y="885"/>
                  </a:moveTo>
                  <a:lnTo>
                    <a:pt x="20" y="871"/>
                  </a:lnTo>
                  <a:lnTo>
                    <a:pt x="42" y="865"/>
                  </a:lnTo>
                  <a:lnTo>
                    <a:pt x="57" y="868"/>
                  </a:lnTo>
                  <a:lnTo>
                    <a:pt x="61" y="877"/>
                  </a:lnTo>
                  <a:lnTo>
                    <a:pt x="73" y="880"/>
                  </a:lnTo>
                  <a:lnTo>
                    <a:pt x="86" y="868"/>
                  </a:lnTo>
                  <a:lnTo>
                    <a:pt x="82" y="858"/>
                  </a:lnTo>
                  <a:lnTo>
                    <a:pt x="100" y="854"/>
                  </a:lnTo>
                  <a:lnTo>
                    <a:pt x="118" y="871"/>
                  </a:lnTo>
                  <a:lnTo>
                    <a:pt x="112" y="882"/>
                  </a:lnTo>
                  <a:lnTo>
                    <a:pt x="84" y="888"/>
                  </a:lnTo>
                  <a:lnTo>
                    <a:pt x="67" y="885"/>
                  </a:lnTo>
                  <a:lnTo>
                    <a:pt x="43" y="879"/>
                  </a:lnTo>
                  <a:lnTo>
                    <a:pt x="17" y="888"/>
                  </a:lnTo>
                  <a:lnTo>
                    <a:pt x="6" y="890"/>
                  </a:lnTo>
                  <a:lnTo>
                    <a:pt x="0" y="885"/>
                  </a:lnTo>
                  <a:close/>
                  <a:moveTo>
                    <a:pt x="306" y="857"/>
                  </a:moveTo>
                  <a:lnTo>
                    <a:pt x="315" y="869"/>
                  </a:lnTo>
                  <a:lnTo>
                    <a:pt x="329" y="860"/>
                  </a:lnTo>
                  <a:lnTo>
                    <a:pt x="320" y="851"/>
                  </a:lnTo>
                  <a:lnTo>
                    <a:pt x="306" y="857"/>
                  </a:lnTo>
                  <a:close/>
                  <a:moveTo>
                    <a:pt x="323" y="877"/>
                  </a:moveTo>
                  <a:lnTo>
                    <a:pt x="331" y="862"/>
                  </a:lnTo>
                  <a:lnTo>
                    <a:pt x="343" y="865"/>
                  </a:lnTo>
                  <a:lnTo>
                    <a:pt x="339" y="877"/>
                  </a:lnTo>
                  <a:lnTo>
                    <a:pt x="323" y="877"/>
                  </a:lnTo>
                  <a:close/>
                  <a:moveTo>
                    <a:pt x="471" y="865"/>
                  </a:moveTo>
                  <a:lnTo>
                    <a:pt x="481" y="876"/>
                  </a:lnTo>
                  <a:lnTo>
                    <a:pt x="485" y="868"/>
                  </a:lnTo>
                  <a:lnTo>
                    <a:pt x="481" y="857"/>
                  </a:lnTo>
                  <a:lnTo>
                    <a:pt x="471" y="865"/>
                  </a:lnTo>
                  <a:close/>
                  <a:moveTo>
                    <a:pt x="526" y="787"/>
                  </a:moveTo>
                  <a:lnTo>
                    <a:pt x="532" y="823"/>
                  </a:lnTo>
                  <a:lnTo>
                    <a:pt x="551" y="827"/>
                  </a:lnTo>
                  <a:lnTo>
                    <a:pt x="582" y="810"/>
                  </a:lnTo>
                  <a:lnTo>
                    <a:pt x="609" y="793"/>
                  </a:lnTo>
                  <a:lnTo>
                    <a:pt x="599" y="779"/>
                  </a:lnTo>
                  <a:lnTo>
                    <a:pt x="602" y="763"/>
                  </a:lnTo>
                  <a:lnTo>
                    <a:pt x="588" y="771"/>
                  </a:lnTo>
                  <a:lnTo>
                    <a:pt x="571" y="766"/>
                  </a:lnTo>
                  <a:lnTo>
                    <a:pt x="581" y="759"/>
                  </a:lnTo>
                  <a:lnTo>
                    <a:pt x="593" y="765"/>
                  </a:lnTo>
                  <a:lnTo>
                    <a:pt x="618" y="754"/>
                  </a:lnTo>
                  <a:lnTo>
                    <a:pt x="620" y="745"/>
                  </a:lnTo>
                  <a:lnTo>
                    <a:pt x="606" y="740"/>
                  </a:lnTo>
                  <a:lnTo>
                    <a:pt x="610" y="727"/>
                  </a:lnTo>
                  <a:lnTo>
                    <a:pt x="593" y="740"/>
                  </a:lnTo>
                  <a:lnTo>
                    <a:pt x="563" y="762"/>
                  </a:lnTo>
                  <a:lnTo>
                    <a:pt x="534" y="779"/>
                  </a:lnTo>
                  <a:lnTo>
                    <a:pt x="526" y="787"/>
                  </a:lnTo>
                  <a:close/>
                  <a:moveTo>
                    <a:pt x="790" y="662"/>
                  </a:moveTo>
                  <a:lnTo>
                    <a:pt x="805" y="654"/>
                  </a:lnTo>
                  <a:lnTo>
                    <a:pt x="799" y="642"/>
                  </a:lnTo>
                  <a:lnTo>
                    <a:pt x="788" y="648"/>
                  </a:lnTo>
                  <a:lnTo>
                    <a:pt x="790" y="662"/>
                  </a:lnTo>
                  <a:close/>
                </a:path>
              </a:pathLst>
            </a:custGeom>
            <a:solidFill>
              <a:schemeClr val="bg1">
                <a:lumMod val="85000"/>
              </a:schemeClr>
            </a:solidFill>
            <a:ln w="28575">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126" name="LABEL">
              <a:extLst>
                <a:ext uri="{FF2B5EF4-FFF2-40B4-BE49-F238E27FC236}">
                  <a16:creationId xmlns:a16="http://schemas.microsoft.com/office/drawing/2014/main" id="{EA2B6849-5EB4-4E5E-9CCC-A9D8F75CFD89}"/>
                </a:ext>
                <a:ext uri="{C183D7F6-B498-43B3-948B-1728B52AA6E4}">
                  <adec:decorative xmlns:adec="http://schemas.microsoft.com/office/drawing/2017/decorative" val="1"/>
                </a:ext>
              </a:extLst>
            </p:cNvPr>
            <p:cNvSpPr/>
            <p:nvPr/>
          </p:nvSpPr>
          <p:spPr>
            <a:xfrm>
              <a:off x="4675680" y="665766"/>
              <a:ext cx="914400" cy="245986"/>
            </a:xfrm>
            <a:prstGeom prst="roundRect">
              <a:avLst/>
            </a:pr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Calibri"/>
                </a:rPr>
                <a:t>REGION 10</a:t>
              </a:r>
            </a:p>
          </p:txBody>
        </p:sp>
        <p:cxnSp>
          <p:nvCxnSpPr>
            <p:cNvPr id="23" name="Straight Connector 22">
              <a:extLst>
                <a:ext uri="{FF2B5EF4-FFF2-40B4-BE49-F238E27FC236}">
                  <a16:creationId xmlns:a16="http://schemas.microsoft.com/office/drawing/2014/main" id="{51B549A0-79B4-4B36-BBD6-AF8F3467DA98}"/>
                </a:ext>
                <a:ext uri="{C183D7F6-B498-43B3-948B-1728B52AA6E4}">
                  <adec:decorative xmlns:adec="http://schemas.microsoft.com/office/drawing/2017/decorative" val="1"/>
                </a:ext>
              </a:extLst>
            </p:cNvPr>
            <p:cNvCxnSpPr>
              <a:cxnSpLocks/>
              <a:stCxn id="126" idx="2"/>
            </p:cNvCxnSpPr>
            <p:nvPr/>
          </p:nvCxnSpPr>
          <p:spPr>
            <a:xfrm flipH="1">
              <a:off x="4906470" y="911752"/>
              <a:ext cx="226410" cy="1089800"/>
            </a:xfrm>
            <a:prstGeom prst="line">
              <a:avLst/>
            </a:prstGeom>
            <a:ln w="1905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6A45764-9BA9-4865-9AFA-57ED03ECFBDB}"/>
                </a:ext>
                <a:ext uri="{C183D7F6-B498-43B3-948B-1728B52AA6E4}">
                  <adec:decorative xmlns:adec="http://schemas.microsoft.com/office/drawing/2017/decorative" val="1"/>
                </a:ext>
              </a:extLst>
            </p:cNvPr>
            <p:cNvCxnSpPr>
              <a:stCxn id="126" idx="1"/>
            </p:cNvCxnSpPr>
            <p:nvPr/>
          </p:nvCxnSpPr>
          <p:spPr>
            <a:xfrm flipH="1" flipV="1">
              <a:off x="3990922" y="701019"/>
              <a:ext cx="684759" cy="87741"/>
            </a:xfrm>
            <a:prstGeom prst="line">
              <a:avLst/>
            </a:prstGeom>
            <a:ln w="1905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pic>
        <p:nvPicPr>
          <p:cNvPr id="87" name="Picture 86">
            <a:extLst>
              <a:ext uri="{FF2B5EF4-FFF2-40B4-BE49-F238E27FC236}">
                <a16:creationId xmlns:a16="http://schemas.microsoft.com/office/drawing/2014/main" id="{8CF6B71F-D67B-4DFE-A9BC-E8E006C7FC7C}"/>
              </a:ext>
              <a:ext uri="{C183D7F6-B498-43B3-948B-1728B52AA6E4}">
                <adec:decorative xmlns:adec="http://schemas.microsoft.com/office/drawing/2017/decorative" val="1"/>
              </a:ext>
            </a:extLst>
          </p:cNvPr>
          <p:cNvPicPr>
            <a:picLocks noChangeAspect="1"/>
          </p:cNvPicPr>
          <p:nvPr/>
        </p:nvPicPr>
        <p:blipFill>
          <a:blip r:embed="rId3" cstate="print">
            <a:alphaModFix amt="20000"/>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rot="16200000">
            <a:off x="-2253303" y="2310175"/>
            <a:ext cx="6858001" cy="2237647"/>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32433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5846" y="0"/>
            <a:ext cx="12166153" cy="6720840"/>
          </a:xfrm>
          <a:prstGeom prst="rect">
            <a:avLst/>
          </a:prstGeom>
        </p:spPr>
      </p:pic>
    </p:spTree>
    <p:extLst>
      <p:ext uri="{BB962C8B-B14F-4D97-AF65-F5344CB8AC3E}">
        <p14:creationId xmlns:p14="http://schemas.microsoft.com/office/powerpoint/2010/main" val="15267337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14389</TotalTime>
  <Words>3380</Words>
  <Application>Microsoft Macintosh PowerPoint</Application>
  <PresentationFormat>Widescreen</PresentationFormat>
  <Paragraphs>408</Paragraphs>
  <Slides>65</Slides>
  <Notes>65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Arial</vt:lpstr>
      <vt:lpstr>Calibri</vt:lpstr>
      <vt:lpstr>Candara</vt:lpstr>
      <vt:lpstr>Courier New</vt:lpstr>
      <vt:lpstr>Office Theme</vt:lpstr>
      <vt:lpstr>Latino Culture and Communication:          More than Just Translation</vt:lpstr>
      <vt:lpstr>Certificate of Completion </vt:lpstr>
      <vt:lpstr>Northeast &amp; Caribbean ATTC Team</vt:lpstr>
      <vt:lpstr>Disclaimer</vt:lpstr>
      <vt:lpstr>Purpose of SAMHSA’s Technology Transfer Centers</vt:lpstr>
      <vt:lpstr>PowerPoint Presentation</vt:lpstr>
      <vt:lpstr>Each TTC Network Includes 13 Centers</vt:lpstr>
      <vt:lpstr>HHS Regions</vt:lpstr>
      <vt:lpstr>PowerPoint Presentation</vt:lpstr>
      <vt:lpstr>Virtual Platform Logistics</vt:lpstr>
      <vt:lpstr>Goals</vt:lpstr>
      <vt:lpstr>Objectives</vt:lpstr>
      <vt:lpstr>PowerPoint Presentation</vt:lpstr>
      <vt:lpstr>PowerPoint Presentation</vt:lpstr>
      <vt:lpstr>Population ‘Terms’</vt:lpstr>
      <vt:lpstr>The Cultural Communities</vt:lpstr>
      <vt:lpstr>Large Group Question</vt:lpstr>
      <vt:lpstr>Projected Hispanic Population 2020 to 2060 </vt:lpstr>
      <vt:lpstr>Substance Use and Misuse</vt:lpstr>
      <vt:lpstr>Community Perspectives</vt:lpstr>
      <vt:lpstr>In Their Own Words</vt:lpstr>
      <vt:lpstr>Reported Language Barriers </vt:lpstr>
      <vt:lpstr>Other Barriers Include…</vt:lpstr>
      <vt:lpstr>Un-interactive Dialogue </vt:lpstr>
      <vt:lpstr>Frustration of Miscommunication</vt:lpstr>
      <vt:lpstr>Interpreter Services</vt:lpstr>
      <vt:lpstr>Culture &amp; Recovery</vt:lpstr>
      <vt:lpstr>Language Mechanics</vt:lpstr>
      <vt:lpstr>What is Actually Conveyed?</vt:lpstr>
      <vt:lpstr>Cultural Context</vt:lpstr>
      <vt:lpstr>Language and Culture</vt:lpstr>
      <vt:lpstr>PowerPoint Presentation</vt:lpstr>
      <vt:lpstr>Cultural Influences on Communication</vt:lpstr>
      <vt:lpstr>Aspects of Communication</vt:lpstr>
      <vt:lpstr>Lifetime Development</vt:lpstr>
      <vt:lpstr>Cultural and Social Differences </vt:lpstr>
      <vt:lpstr>Cross Cultural Dynamics</vt:lpstr>
      <vt:lpstr>We Know That…</vt:lpstr>
      <vt:lpstr>Family - Familism</vt:lpstr>
      <vt:lpstr>Male Role Expectations</vt:lpstr>
      <vt:lpstr>Female Role Expectations</vt:lpstr>
      <vt:lpstr>Cultural Nuances</vt:lpstr>
      <vt:lpstr>Social Interaction and Interpersonal Traits</vt:lpstr>
      <vt:lpstr>Spirituality</vt:lpstr>
      <vt:lpstr>Immigration &amp; Migration</vt:lpstr>
      <vt:lpstr>Generational Perspectives</vt:lpstr>
      <vt:lpstr>Mother and Daughter</vt:lpstr>
      <vt:lpstr>When Language Impacts</vt:lpstr>
      <vt:lpstr>PowerPoint Presentation</vt:lpstr>
      <vt:lpstr>Communication Dynamics</vt:lpstr>
      <vt:lpstr>Communication Tips</vt:lpstr>
      <vt:lpstr>Cultural Humility</vt:lpstr>
      <vt:lpstr>CORE Communication Skills</vt:lpstr>
      <vt:lpstr>Language Mechanics</vt:lpstr>
      <vt:lpstr>Probing for Information</vt:lpstr>
      <vt:lpstr>Cultural Formulation Interview – DSM-5</vt:lpstr>
      <vt:lpstr>PowerPoint Presentation</vt:lpstr>
      <vt:lpstr>Provider Recommendations</vt:lpstr>
      <vt:lpstr>Provider Recommendations (cont)</vt:lpstr>
      <vt:lpstr>Substance Use Treatment and Recovery</vt:lpstr>
      <vt:lpstr>Culturally and Linguistically Appropriate Services (CLAS) in Health and Health Care</vt:lpstr>
      <vt:lpstr>PowerPoint Presentation</vt:lpstr>
      <vt:lpstr>PowerPoint Presentation</vt:lpstr>
      <vt:lpstr>Certificate of Completion </vt:lpstr>
      <vt:lpstr>Contact and Survey</vt:lpstr>
    </vt:vector>
  </TitlesOfParts>
  <Company>UMKC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Barker, Kendra L</dc:creator>
  <cp:lastModifiedBy>Ally Pexa</cp:lastModifiedBy>
  <cp:revision>648</cp:revision>
  <cp:lastPrinted>2019-10-18T13:35:13Z</cp:lastPrinted>
  <dcterms:created xsi:type="dcterms:W3CDTF">2017-10-19T14:29:41Z</dcterms:created>
  <dcterms:modified xsi:type="dcterms:W3CDTF">2021-11-23T15:32:05Z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ies>
</file>