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heme/theme2.xml" ContentType="application/vnd.openxmlformats-officedocument.theme+xml"/>
  <Override PartName="/ppt/tags/tag1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6.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ags/tag17.xml" ContentType="application/vnd.openxmlformats-officedocument.presentationml.tag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112"/>
  </p:notesMasterIdLst>
  <p:sldIdLst>
    <p:sldId id="460" r:id="rId2"/>
    <p:sldId id="891" r:id="rId3"/>
    <p:sldId id="890" r:id="rId4"/>
    <p:sldId id="858" r:id="rId5"/>
    <p:sldId id="455" r:id="rId6"/>
    <p:sldId id="396" r:id="rId7"/>
    <p:sldId id="461" r:id="rId8"/>
    <p:sldId id="398" r:id="rId9"/>
    <p:sldId id="399" r:id="rId10"/>
    <p:sldId id="557" r:id="rId11"/>
    <p:sldId id="435" r:id="rId12"/>
    <p:sldId id="604" r:id="rId13"/>
    <p:sldId id="481" r:id="rId14"/>
    <p:sldId id="482" r:id="rId15"/>
    <p:sldId id="484" r:id="rId16"/>
    <p:sldId id="485" r:id="rId17"/>
    <p:sldId id="892" r:id="rId18"/>
    <p:sldId id="489" r:id="rId19"/>
    <p:sldId id="488" r:id="rId20"/>
    <p:sldId id="490" r:id="rId21"/>
    <p:sldId id="491" r:id="rId22"/>
    <p:sldId id="492" r:id="rId23"/>
    <p:sldId id="493" r:id="rId24"/>
    <p:sldId id="607" r:id="rId25"/>
    <p:sldId id="495" r:id="rId26"/>
    <p:sldId id="496" r:id="rId27"/>
    <p:sldId id="497" r:id="rId28"/>
    <p:sldId id="498" r:id="rId29"/>
    <p:sldId id="499" r:id="rId30"/>
    <p:sldId id="500" r:id="rId31"/>
    <p:sldId id="501" r:id="rId32"/>
    <p:sldId id="502" r:id="rId33"/>
    <p:sldId id="503" r:id="rId34"/>
    <p:sldId id="504" r:id="rId35"/>
    <p:sldId id="505" r:id="rId36"/>
    <p:sldId id="576" r:id="rId37"/>
    <p:sldId id="577" r:id="rId38"/>
    <p:sldId id="507" r:id="rId39"/>
    <p:sldId id="578" r:id="rId40"/>
    <p:sldId id="509" r:id="rId41"/>
    <p:sldId id="510" r:id="rId42"/>
    <p:sldId id="511" r:id="rId43"/>
    <p:sldId id="512" r:id="rId44"/>
    <p:sldId id="513" r:id="rId45"/>
    <p:sldId id="514" r:id="rId46"/>
    <p:sldId id="515" r:id="rId47"/>
    <p:sldId id="516" r:id="rId48"/>
    <p:sldId id="517" r:id="rId49"/>
    <p:sldId id="518" r:id="rId50"/>
    <p:sldId id="519" r:id="rId51"/>
    <p:sldId id="520" r:id="rId52"/>
    <p:sldId id="521" r:id="rId53"/>
    <p:sldId id="524" r:id="rId54"/>
    <p:sldId id="610" r:id="rId55"/>
    <p:sldId id="611" r:id="rId56"/>
    <p:sldId id="612" r:id="rId57"/>
    <p:sldId id="522" r:id="rId58"/>
    <p:sldId id="579" r:id="rId59"/>
    <p:sldId id="609" r:id="rId60"/>
    <p:sldId id="613" r:id="rId61"/>
    <p:sldId id="614" r:id="rId62"/>
    <p:sldId id="615" r:id="rId63"/>
    <p:sldId id="525" r:id="rId64"/>
    <p:sldId id="605" r:id="rId65"/>
    <p:sldId id="533" r:id="rId66"/>
    <p:sldId id="534" r:id="rId67"/>
    <p:sldId id="535" r:id="rId68"/>
    <p:sldId id="536" r:id="rId69"/>
    <p:sldId id="537" r:id="rId70"/>
    <p:sldId id="538" r:id="rId71"/>
    <p:sldId id="580" r:id="rId72"/>
    <p:sldId id="581" r:id="rId73"/>
    <p:sldId id="539" r:id="rId74"/>
    <p:sldId id="540" r:id="rId75"/>
    <p:sldId id="587" r:id="rId76"/>
    <p:sldId id="589" r:id="rId77"/>
    <p:sldId id="586" r:id="rId78"/>
    <p:sldId id="588" r:id="rId79"/>
    <p:sldId id="541" r:id="rId80"/>
    <p:sldId id="542" r:id="rId81"/>
    <p:sldId id="543" r:id="rId82"/>
    <p:sldId id="544" r:id="rId83"/>
    <p:sldId id="545" r:id="rId84"/>
    <p:sldId id="546" r:id="rId85"/>
    <p:sldId id="547" r:id="rId86"/>
    <p:sldId id="548" r:id="rId87"/>
    <p:sldId id="549" r:id="rId88"/>
    <p:sldId id="550" r:id="rId89"/>
    <p:sldId id="551" r:id="rId90"/>
    <p:sldId id="552" r:id="rId91"/>
    <p:sldId id="603" r:id="rId92"/>
    <p:sldId id="895" r:id="rId93"/>
    <p:sldId id="553" r:id="rId94"/>
    <p:sldId id="590" r:id="rId95"/>
    <p:sldId id="591" r:id="rId96"/>
    <p:sldId id="592" r:id="rId97"/>
    <p:sldId id="593" r:id="rId98"/>
    <p:sldId id="594" r:id="rId99"/>
    <p:sldId id="595" r:id="rId100"/>
    <p:sldId id="598" r:id="rId101"/>
    <p:sldId id="599" r:id="rId102"/>
    <p:sldId id="597" r:id="rId103"/>
    <p:sldId id="596" r:id="rId104"/>
    <p:sldId id="572" r:id="rId105"/>
    <p:sldId id="600" r:id="rId106"/>
    <p:sldId id="601" r:id="rId107"/>
    <p:sldId id="893" r:id="rId108"/>
    <p:sldId id="602" r:id="rId109"/>
    <p:sldId id="859" r:id="rId110"/>
    <p:sldId id="457" r:id="rId111"/>
  </p:sldIdLst>
  <p:sldSz cx="12192000" cy="6858000"/>
  <p:notesSz cx="6858000" cy="9144000"/>
  <p:custDataLst>
    <p:tags r:id="rId11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rker, Kendra L" initials="BKL" lastIdx="1" clrIdx="0"/>
  <p:cmAuthor id="2" name="ALFREDO CERRATO LANZA" initials="ACL" lastIdx="28" clrIdx="1"/>
  <p:cmAuthor id="3" name="diana padilla" initials="dp"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7608"/>
    <a:srgbClr val="626D2D"/>
    <a:srgbClr val="A84908"/>
    <a:srgbClr val="CC3300"/>
    <a:srgbClr val="A42D08"/>
    <a:srgbClr val="657208"/>
    <a:srgbClr val="94A545"/>
    <a:srgbClr val="4E5624"/>
    <a:srgbClr val="578200"/>
    <a:srgbClr val="456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000" autoAdjust="0"/>
    <p:restoredTop sz="96120" autoAdjust="0"/>
  </p:normalViewPr>
  <p:slideViewPr>
    <p:cSldViewPr snapToGrid="0">
      <p:cViewPr varScale="1">
        <p:scale>
          <a:sx n="79" d="100"/>
          <a:sy n="79" d="100"/>
        </p:scale>
        <p:origin x="126" y="594"/>
      </p:cViewPr>
      <p:guideLst>
        <p:guide orient="horz" pos="2160"/>
        <p:guide pos="3840"/>
      </p:guideLst>
    </p:cSldViewPr>
  </p:slideViewPr>
  <p:outlineViewPr>
    <p:cViewPr>
      <p:scale>
        <a:sx n="33" d="100"/>
        <a:sy n="33" d="100"/>
      </p:scale>
      <p:origin x="0" y="-15804"/>
    </p:cViewPr>
  </p:outlineViewPr>
  <p:notesTextViewPr>
    <p:cViewPr>
      <p:scale>
        <a:sx n="3" d="2"/>
        <a:sy n="3" d="2"/>
      </p:scale>
      <p:origin x="0" y="0"/>
    </p:cViewPr>
  </p:notesTextViewPr>
  <p:sorterViewPr>
    <p:cViewPr varScale="1">
      <p:scale>
        <a:sx n="1" d="1"/>
        <a:sy n="1" d="1"/>
      </p:scale>
      <p:origin x="0" y="0"/>
    </p:cViewPr>
  </p:sorterViewPr>
  <p:notesViewPr>
    <p:cSldViewPr snapToGrid="0">
      <p:cViewPr>
        <p:scale>
          <a:sx n="78" d="100"/>
          <a:sy n="78" d="100"/>
        </p:scale>
        <p:origin x="2052" y="1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tags" Target="tags/tag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DB2F0-809C-134C-925F-566299F81A41}" type="datetimeFigureOut">
              <a:rPr lang="en-US" smtClean="0"/>
              <a:t>11/9/2021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407F5E-1248-0D41-AA81-B50EA45314DF}" type="slidenum">
              <a:rPr lang="en-US" smtClean="0"/>
              <a:t>‹#›</a:t>
            </a:fld>
            <a:endParaRPr lang="en-US" dirty="0"/>
          </a:p>
        </p:txBody>
      </p:sp>
    </p:spTree>
    <p:extLst>
      <p:ext uri="{BB962C8B-B14F-4D97-AF65-F5344CB8AC3E}">
        <p14:creationId xmlns:p14="http://schemas.microsoft.com/office/powerpoint/2010/main" val="895965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attcnetwork.org/regcenters/productdetails.asp?prodID=784&amp;rcID=1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nSpc>
                <a:spcPct val="110000"/>
              </a:lnSpc>
              <a:buNone/>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a:t>
            </a:fld>
            <a:endParaRPr lang="en-US" dirty="0"/>
          </a:p>
        </p:txBody>
      </p:sp>
    </p:spTree>
    <p:extLst>
      <p:ext uri="{BB962C8B-B14F-4D97-AF65-F5344CB8AC3E}">
        <p14:creationId xmlns:p14="http://schemas.microsoft.com/office/powerpoint/2010/main" val="1227149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DF61EA0F-A667-4B49-8422-0062BC55E249}" type="slidenum">
              <a:rPr lang="en-US" smtClean="0"/>
              <a:t>10</a:t>
            </a:fld>
            <a:endParaRPr lang="en-US" dirty="0"/>
          </a:p>
        </p:txBody>
      </p:sp>
    </p:spTree>
    <p:extLst>
      <p:ext uri="{BB962C8B-B14F-4D97-AF65-F5344CB8AC3E}">
        <p14:creationId xmlns:p14="http://schemas.microsoft.com/office/powerpoint/2010/main" val="6454291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100</a:t>
            </a:fld>
            <a:endParaRPr lang="en-US" dirty="0"/>
          </a:p>
        </p:txBody>
      </p:sp>
    </p:spTree>
    <p:extLst>
      <p:ext uri="{BB962C8B-B14F-4D97-AF65-F5344CB8AC3E}">
        <p14:creationId xmlns:p14="http://schemas.microsoft.com/office/powerpoint/2010/main" val="37406574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101</a:t>
            </a:fld>
            <a:endParaRPr lang="en-US" dirty="0"/>
          </a:p>
        </p:txBody>
      </p:sp>
    </p:spTree>
    <p:extLst>
      <p:ext uri="{BB962C8B-B14F-4D97-AF65-F5344CB8AC3E}">
        <p14:creationId xmlns:p14="http://schemas.microsoft.com/office/powerpoint/2010/main" val="37347076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102</a:t>
            </a:fld>
            <a:endParaRPr lang="en-US" dirty="0"/>
          </a:p>
        </p:txBody>
      </p:sp>
    </p:spTree>
    <p:extLst>
      <p:ext uri="{BB962C8B-B14F-4D97-AF65-F5344CB8AC3E}">
        <p14:creationId xmlns:p14="http://schemas.microsoft.com/office/powerpoint/2010/main" val="40452848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103</a:t>
            </a:fld>
            <a:endParaRPr lang="en-US" dirty="0"/>
          </a:p>
        </p:txBody>
      </p:sp>
    </p:spTree>
    <p:extLst>
      <p:ext uri="{BB962C8B-B14F-4D97-AF65-F5344CB8AC3E}">
        <p14:creationId xmlns:p14="http://schemas.microsoft.com/office/powerpoint/2010/main" val="25483885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s-US" dirty="0"/>
          </a:p>
        </p:txBody>
      </p:sp>
      <p:sp>
        <p:nvSpPr>
          <p:cNvPr id="4" name="Slide Number Placeholder 3"/>
          <p:cNvSpPr>
            <a:spLocks noGrp="1"/>
          </p:cNvSpPr>
          <p:nvPr>
            <p:ph type="sldNum" sz="quarter" idx="10"/>
          </p:nvPr>
        </p:nvSpPr>
        <p:spPr/>
        <p:txBody>
          <a:bodyPr/>
          <a:lstStyle/>
          <a:p>
            <a:fld id="{AF1A2737-A459-4A34-986A-AC1A1B3FFEA4}" type="slidenum">
              <a:rPr lang="en-US" smtClean="0"/>
              <a:t>104</a:t>
            </a:fld>
            <a:endParaRPr lang="en-US"/>
          </a:p>
        </p:txBody>
      </p:sp>
    </p:spTree>
    <p:extLst>
      <p:ext uri="{BB962C8B-B14F-4D97-AF65-F5344CB8AC3E}">
        <p14:creationId xmlns:p14="http://schemas.microsoft.com/office/powerpoint/2010/main" val="193528039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105</a:t>
            </a:fld>
            <a:endParaRPr lang="en-US" dirty="0"/>
          </a:p>
        </p:txBody>
      </p:sp>
    </p:spTree>
    <p:extLst>
      <p:ext uri="{BB962C8B-B14F-4D97-AF65-F5344CB8AC3E}">
        <p14:creationId xmlns:p14="http://schemas.microsoft.com/office/powerpoint/2010/main" val="135047547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106</a:t>
            </a:fld>
            <a:endParaRPr lang="en-US" dirty="0"/>
          </a:p>
        </p:txBody>
      </p:sp>
    </p:spTree>
    <p:extLst>
      <p:ext uri="{BB962C8B-B14F-4D97-AF65-F5344CB8AC3E}">
        <p14:creationId xmlns:p14="http://schemas.microsoft.com/office/powerpoint/2010/main" val="381704265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107</a:t>
            </a:fld>
            <a:endParaRPr lang="en-US" dirty="0"/>
          </a:p>
        </p:txBody>
      </p:sp>
    </p:spTree>
    <p:extLst>
      <p:ext uri="{BB962C8B-B14F-4D97-AF65-F5344CB8AC3E}">
        <p14:creationId xmlns:p14="http://schemas.microsoft.com/office/powerpoint/2010/main" val="29171523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108</a:t>
            </a:fld>
            <a:endParaRPr lang="en-US" dirty="0"/>
          </a:p>
        </p:txBody>
      </p:sp>
    </p:spTree>
    <p:extLst>
      <p:ext uri="{BB962C8B-B14F-4D97-AF65-F5344CB8AC3E}">
        <p14:creationId xmlns:p14="http://schemas.microsoft.com/office/powerpoint/2010/main" val="16625853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109</a:t>
            </a:fld>
            <a:endParaRPr lang="en-US" dirty="0"/>
          </a:p>
        </p:txBody>
      </p:sp>
    </p:spTree>
    <p:extLst>
      <p:ext uri="{BB962C8B-B14F-4D97-AF65-F5344CB8AC3E}">
        <p14:creationId xmlns:p14="http://schemas.microsoft.com/office/powerpoint/2010/main" val="1876292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11</a:t>
            </a:fld>
            <a:endParaRPr lang="en-US" dirty="0"/>
          </a:p>
        </p:txBody>
      </p:sp>
    </p:spTree>
    <p:extLst>
      <p:ext uri="{BB962C8B-B14F-4D97-AF65-F5344CB8AC3E}">
        <p14:creationId xmlns:p14="http://schemas.microsoft.com/office/powerpoint/2010/main" val="260622057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110</a:t>
            </a:fld>
            <a:endParaRPr lang="en-US" dirty="0"/>
          </a:p>
        </p:txBody>
      </p:sp>
    </p:spTree>
    <p:extLst>
      <p:ext uri="{BB962C8B-B14F-4D97-AF65-F5344CB8AC3E}">
        <p14:creationId xmlns:p14="http://schemas.microsoft.com/office/powerpoint/2010/main" val="514032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12</a:t>
            </a:fld>
            <a:endParaRPr lang="en-US" dirty="0"/>
          </a:p>
        </p:txBody>
      </p:sp>
    </p:spTree>
    <p:extLst>
      <p:ext uri="{BB962C8B-B14F-4D97-AF65-F5344CB8AC3E}">
        <p14:creationId xmlns:p14="http://schemas.microsoft.com/office/powerpoint/2010/main" val="311720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9F77B252-5EFF-4E47-9695-0A1DAD6587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D6B86AED-E3E7-434B-AC60-B6584C7AB989}"/>
              </a:ext>
            </a:extLst>
          </p:cNvPr>
          <p:cNvSpPr>
            <a:spLocks noGrp="1"/>
          </p:cNvSpPr>
          <p:nvPr>
            <p:ph type="body" idx="1"/>
          </p:nvPr>
        </p:nvSpPr>
        <p:spPr bwMode="auto">
          <a:xfrm>
            <a:off x="743130" y="4437229"/>
            <a:ext cx="5936815" cy="4203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4580" name="Slide Number Placeholder 3">
            <a:extLst>
              <a:ext uri="{FF2B5EF4-FFF2-40B4-BE49-F238E27FC236}">
                <a16:creationId xmlns:a16="http://schemas.microsoft.com/office/drawing/2014/main" id="{92EAC435-FC28-A447-94B9-C6239F33B2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4020E35-B8A1-044D-AA17-9DDC06AD6F62}" type="slidenum">
              <a:rPr lang="en-US" altLang="en-US" smtClean="0">
                <a:solidFill>
                  <a:srgbClr val="000000"/>
                </a:solidFill>
              </a:rPr>
              <a:pPr/>
              <a:t>13</a:t>
            </a:fld>
            <a:endParaRPr lang="en-US" altLang="en-US">
              <a:solidFill>
                <a:srgbClr val="000000"/>
              </a:solidFill>
            </a:endParaRPr>
          </a:p>
        </p:txBody>
      </p:sp>
    </p:spTree>
    <p:extLst>
      <p:ext uri="{BB962C8B-B14F-4D97-AF65-F5344CB8AC3E}">
        <p14:creationId xmlns:p14="http://schemas.microsoft.com/office/powerpoint/2010/main" val="1237235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12A8D3B-0658-2748-8080-566EAB11E9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248E766-56A7-0342-8D39-D5274A0C088B}"/>
              </a:ext>
            </a:extLst>
          </p:cNvPr>
          <p:cNvSpPr>
            <a:spLocks noGrp="1"/>
          </p:cNvSpPr>
          <p:nvPr>
            <p:ph type="body" idx="1"/>
          </p:nvPr>
        </p:nvSpPr>
        <p:spPr bwMode="auto">
          <a:xfrm>
            <a:off x="743130" y="4503129"/>
            <a:ext cx="5790490" cy="3682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F3B92A92-F375-534C-B1C1-E3C9C6E66F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76EE08-9193-8048-9322-56C63CD45B57}" type="slidenum">
              <a:rPr lang="en-US" altLang="en-US" smtClean="0"/>
              <a:pPr/>
              <a:t>14</a:t>
            </a:fld>
            <a:endParaRPr lang="en-US" altLang="en-US"/>
          </a:p>
        </p:txBody>
      </p:sp>
    </p:spTree>
    <p:extLst>
      <p:ext uri="{BB962C8B-B14F-4D97-AF65-F5344CB8AC3E}">
        <p14:creationId xmlns:p14="http://schemas.microsoft.com/office/powerpoint/2010/main" val="4002084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spcBef>
                <a:spcPct val="0"/>
              </a:spcBef>
              <a:spcAft>
                <a:spcPts val="1200"/>
              </a:spcAft>
              <a:tabLst>
                <a:tab pos="411411" algn="l"/>
              </a:tabLst>
            </a:pPr>
            <a:endParaRPr lang="en-US" altLang="en-US" sz="1100"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15</a:t>
            </a:fld>
            <a:endParaRPr lang="en-US" dirty="0"/>
          </a:p>
        </p:txBody>
      </p:sp>
    </p:spTree>
    <p:extLst>
      <p:ext uri="{BB962C8B-B14F-4D97-AF65-F5344CB8AC3E}">
        <p14:creationId xmlns:p14="http://schemas.microsoft.com/office/powerpoint/2010/main" val="2937073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9788" y="4349363"/>
            <a:ext cx="5332412" cy="355857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16</a:t>
            </a:fld>
            <a:endParaRPr lang="en-US" dirty="0"/>
          </a:p>
        </p:txBody>
      </p:sp>
    </p:spTree>
    <p:extLst>
      <p:ext uri="{BB962C8B-B14F-4D97-AF65-F5344CB8AC3E}">
        <p14:creationId xmlns:p14="http://schemas.microsoft.com/office/powerpoint/2010/main" val="1864184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17</a:t>
            </a:fld>
            <a:endParaRPr lang="en-US" dirty="0"/>
          </a:p>
        </p:txBody>
      </p:sp>
    </p:spTree>
    <p:extLst>
      <p:ext uri="{BB962C8B-B14F-4D97-AF65-F5344CB8AC3E}">
        <p14:creationId xmlns:p14="http://schemas.microsoft.com/office/powerpoint/2010/main" val="634905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18</a:t>
            </a:fld>
            <a:endParaRPr lang="en-US" dirty="0"/>
          </a:p>
        </p:txBody>
      </p:sp>
    </p:spTree>
    <p:extLst>
      <p:ext uri="{BB962C8B-B14F-4D97-AF65-F5344CB8AC3E}">
        <p14:creationId xmlns:p14="http://schemas.microsoft.com/office/powerpoint/2010/main" val="3008035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2E4BF044-D90D-F34E-8F73-CDF4598B3C18}"/>
              </a:ext>
            </a:extLst>
          </p:cNvPr>
          <p:cNvSpPr>
            <a:spLocks noGrp="1" noRot="1" noChangeAspect="1" noTextEdit="1"/>
          </p:cNvSpPr>
          <p:nvPr>
            <p:ph type="sldImg"/>
          </p:nvPr>
        </p:nvSpPr>
        <p:spPr bwMode="auto">
          <a:xfrm>
            <a:off x="890588" y="1036638"/>
            <a:ext cx="5513387" cy="31003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16796543-EBDC-EC49-BC53-247D377C3923}"/>
              </a:ext>
            </a:extLst>
          </p:cNvPr>
          <p:cNvSpPr>
            <a:spLocks noGrp="1"/>
          </p:cNvSpPr>
          <p:nvPr>
            <p:ph type="body" idx="1"/>
          </p:nvPr>
        </p:nvSpPr>
        <p:spPr bwMode="auto">
          <a:xfrm>
            <a:off x="743129" y="4332104"/>
            <a:ext cx="5806931" cy="444119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endParaRPr lang="en-US" sz="1100" dirty="0">
              <a:latin typeface="Arial" panose="020B0604020202020204" pitchFamily="34" charset="0"/>
              <a:cs typeface="Arial" panose="020B0604020202020204" pitchFamily="34" charset="0"/>
            </a:endParaRPr>
          </a:p>
        </p:txBody>
      </p:sp>
      <p:sp>
        <p:nvSpPr>
          <p:cNvPr id="43012" name="Slide Number Placeholder 3">
            <a:extLst>
              <a:ext uri="{FF2B5EF4-FFF2-40B4-BE49-F238E27FC236}">
                <a16:creationId xmlns:a16="http://schemas.microsoft.com/office/drawing/2014/main" id="{465A0965-58F9-CC40-8A6B-F9A2FC6784F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BD363D9-6DB3-A743-9A70-992F42123B13}" type="slidenum">
              <a:rPr lang="en-US" altLang="en-US" smtClean="0">
                <a:solidFill>
                  <a:srgbClr val="000000"/>
                </a:solidFill>
              </a:rPr>
              <a:pPr/>
              <a:t>19</a:t>
            </a:fld>
            <a:endParaRPr lang="en-US" altLang="en-US">
              <a:solidFill>
                <a:srgbClr val="000000"/>
              </a:solidFill>
            </a:endParaRPr>
          </a:p>
        </p:txBody>
      </p:sp>
    </p:spTree>
    <p:extLst>
      <p:ext uri="{BB962C8B-B14F-4D97-AF65-F5344CB8AC3E}">
        <p14:creationId xmlns:p14="http://schemas.microsoft.com/office/powerpoint/2010/main" val="2939633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dirty="0"/>
              <a:t>World MH day Oct 10</a:t>
            </a:r>
          </a:p>
        </p:txBody>
      </p:sp>
      <p:sp>
        <p:nvSpPr>
          <p:cNvPr id="4" name="Slide Number Placeholder 3"/>
          <p:cNvSpPr>
            <a:spLocks noGrp="1"/>
          </p:cNvSpPr>
          <p:nvPr>
            <p:ph type="sldNum" sz="quarter" idx="5"/>
          </p:nvPr>
        </p:nvSpPr>
        <p:spPr/>
        <p:txBody>
          <a:bodyPr/>
          <a:lstStyle/>
          <a:p>
            <a:fld id="{75407F5E-1248-0D41-AA81-B50EA45314DF}" type="slidenum">
              <a:rPr lang="en-US" smtClean="0"/>
              <a:t>2</a:t>
            </a:fld>
            <a:endParaRPr lang="en-US" dirty="0"/>
          </a:p>
        </p:txBody>
      </p:sp>
    </p:spTree>
    <p:extLst>
      <p:ext uri="{BB962C8B-B14F-4D97-AF65-F5344CB8AC3E}">
        <p14:creationId xmlns:p14="http://schemas.microsoft.com/office/powerpoint/2010/main" val="3049854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9788" y="4349363"/>
            <a:ext cx="5552440" cy="355857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20</a:t>
            </a:fld>
            <a:endParaRPr lang="en-US" dirty="0"/>
          </a:p>
        </p:txBody>
      </p:sp>
    </p:spTree>
    <p:extLst>
      <p:ext uri="{BB962C8B-B14F-4D97-AF65-F5344CB8AC3E}">
        <p14:creationId xmlns:p14="http://schemas.microsoft.com/office/powerpoint/2010/main" val="113702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21</a:t>
            </a:fld>
            <a:endParaRPr lang="en-US" dirty="0"/>
          </a:p>
        </p:txBody>
      </p:sp>
    </p:spTree>
    <p:extLst>
      <p:ext uri="{BB962C8B-B14F-4D97-AF65-F5344CB8AC3E}">
        <p14:creationId xmlns:p14="http://schemas.microsoft.com/office/powerpoint/2010/main" val="352186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7BECB840-3701-A341-AE51-41F365479C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5F51F6-B363-C349-A476-97CDE800815F}"/>
              </a:ext>
            </a:extLst>
          </p:cNvPr>
          <p:cNvSpPr>
            <a:spLocks noGrp="1"/>
          </p:cNvSpPr>
          <p:nvPr>
            <p:ph type="body" idx="1"/>
          </p:nvPr>
        </p:nvSpPr>
        <p:spPr>
          <a:xfrm>
            <a:off x="741486" y="4437229"/>
            <a:ext cx="5792134" cy="4203444"/>
          </a:xfrm>
          <a:prstGeom prst="rect">
            <a:avLst/>
          </a:prstGeom>
        </p:spPr>
        <p:txBody>
          <a:bodyPr lIns="94945" tIns="47472" rIns="94945" bIns="47472">
            <a:normAutofit/>
          </a:bodyPr>
          <a:lstStyle/>
          <a:p>
            <a:pPr>
              <a:defRPr/>
            </a:pPr>
            <a:r>
              <a:rPr lang="en-US" dirty="0"/>
              <a:t> </a:t>
            </a:r>
          </a:p>
          <a:p>
            <a:pPr>
              <a:defRPr/>
            </a:pPr>
            <a:endParaRPr lang="en-US" dirty="0"/>
          </a:p>
        </p:txBody>
      </p:sp>
      <p:sp>
        <p:nvSpPr>
          <p:cNvPr id="52228" name="Slide Number Placeholder 3">
            <a:extLst>
              <a:ext uri="{FF2B5EF4-FFF2-40B4-BE49-F238E27FC236}">
                <a16:creationId xmlns:a16="http://schemas.microsoft.com/office/drawing/2014/main" id="{820CBC89-1D25-2F40-B5A6-C138F2F1750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55B76E5A-2C5B-6D45-BE8A-A2FA0C3FCC03}" type="slidenum">
              <a:rPr lang="en-US" altLang="en-US" smtClean="0"/>
              <a:pPr/>
              <a:t>22</a:t>
            </a:fld>
            <a:endParaRPr lang="en-US" altLang="en-US"/>
          </a:p>
        </p:txBody>
      </p:sp>
    </p:spTree>
    <p:extLst>
      <p:ext uri="{BB962C8B-B14F-4D97-AF65-F5344CB8AC3E}">
        <p14:creationId xmlns:p14="http://schemas.microsoft.com/office/powerpoint/2010/main" val="441591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3400217-9727-584C-A8D7-A692949106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D00808C7-976B-1C48-A536-5B7C5E083008}"/>
              </a:ext>
            </a:extLst>
          </p:cNvPr>
          <p:cNvSpPr>
            <a:spLocks noGrp="1"/>
          </p:cNvSpPr>
          <p:nvPr>
            <p:ph type="body" idx="1"/>
          </p:nvPr>
        </p:nvSpPr>
        <p:spPr bwMode="auto">
          <a:xfrm>
            <a:off x="743130" y="4443506"/>
            <a:ext cx="5790490" cy="4208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normAutofit/>
          </a:bodyPr>
          <a:lstStyle/>
          <a:p>
            <a:pPr>
              <a:defRPr/>
            </a:pPr>
            <a:endParaRPr lang="en-US" altLang="en-US" dirty="0"/>
          </a:p>
          <a:p>
            <a:pPr>
              <a:defRPr/>
            </a:pPr>
            <a:endParaRPr lang="en-US" altLang="en-US" dirty="0"/>
          </a:p>
        </p:txBody>
      </p:sp>
      <p:sp>
        <p:nvSpPr>
          <p:cNvPr id="54276" name="Slide Number Placeholder 3">
            <a:extLst>
              <a:ext uri="{FF2B5EF4-FFF2-40B4-BE49-F238E27FC236}">
                <a16:creationId xmlns:a16="http://schemas.microsoft.com/office/drawing/2014/main" id="{51E71A57-5F02-1249-B5E7-8D19C0884D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B9376D1-74C5-6649-AFEB-44D4A1D681E8}" type="slidenum">
              <a:rPr lang="en-US" altLang="en-US" smtClean="0"/>
              <a:pPr/>
              <a:t>23</a:t>
            </a:fld>
            <a:endParaRPr lang="en-US" altLang="en-US"/>
          </a:p>
        </p:txBody>
      </p:sp>
    </p:spTree>
    <p:extLst>
      <p:ext uri="{BB962C8B-B14F-4D97-AF65-F5344CB8AC3E}">
        <p14:creationId xmlns:p14="http://schemas.microsoft.com/office/powerpoint/2010/main" val="32872644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0463" y="484188"/>
            <a:ext cx="4670425" cy="2627312"/>
          </a:xfrm>
        </p:spPr>
      </p:sp>
      <p:sp>
        <p:nvSpPr>
          <p:cNvPr id="3" name="Notes Placeholder 2"/>
          <p:cNvSpPr>
            <a:spLocks noGrp="1"/>
          </p:cNvSpPr>
          <p:nvPr>
            <p:ph type="body" idx="1"/>
          </p:nvPr>
        </p:nvSpPr>
        <p:spPr>
          <a:xfrm>
            <a:off x="590842" y="3305907"/>
            <a:ext cx="5809958" cy="5795889"/>
          </a:xfrm>
          <a:prstGeom prst="rect">
            <a:avLst/>
          </a:prstGeom>
        </p:spPr>
        <p:txBody>
          <a:bodyPr lIns="93029" tIns="46514" rIns="93029" bIns="46514"/>
          <a:lstStyle/>
          <a:p>
            <a:endParaRPr lang="en-US" dirty="0"/>
          </a:p>
        </p:txBody>
      </p:sp>
      <p:sp>
        <p:nvSpPr>
          <p:cNvPr id="4" name="Slide Number Placeholder 3"/>
          <p:cNvSpPr>
            <a:spLocks noGrp="1"/>
          </p:cNvSpPr>
          <p:nvPr>
            <p:ph type="sldNum" sz="quarter" idx="10"/>
          </p:nvPr>
        </p:nvSpPr>
        <p:spPr/>
        <p:txBody>
          <a:bodyPr/>
          <a:lstStyle/>
          <a:p>
            <a:pPr defTabSz="930283">
              <a:defRPr/>
            </a:pPr>
            <a:fld id="{F6DA9C80-B631-4EC4-8253-F63CFD0157DF}" type="slidenum">
              <a:rPr lang="en-US">
                <a:solidFill>
                  <a:prstClr val="black"/>
                </a:solidFill>
                <a:latin typeface="Calibri"/>
              </a:rPr>
              <a:pPr defTabSz="930283">
                <a:defRPr/>
              </a:pPr>
              <a:t>24</a:t>
            </a:fld>
            <a:endParaRPr lang="en-US" dirty="0">
              <a:solidFill>
                <a:prstClr val="black"/>
              </a:solidFill>
              <a:latin typeface="Calibri"/>
            </a:endParaRPr>
          </a:p>
        </p:txBody>
      </p:sp>
    </p:spTree>
    <p:extLst>
      <p:ext uri="{BB962C8B-B14F-4D97-AF65-F5344CB8AC3E}">
        <p14:creationId xmlns:p14="http://schemas.microsoft.com/office/powerpoint/2010/main" val="398141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12A8D3B-0658-2748-8080-566EAB11E9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248E766-56A7-0342-8D39-D5274A0C088B}"/>
              </a:ext>
            </a:extLst>
          </p:cNvPr>
          <p:cNvSpPr>
            <a:spLocks noGrp="1"/>
          </p:cNvSpPr>
          <p:nvPr>
            <p:ph type="body" idx="1"/>
          </p:nvPr>
        </p:nvSpPr>
        <p:spPr bwMode="auto">
          <a:xfrm>
            <a:off x="743130" y="4503129"/>
            <a:ext cx="5429070" cy="3682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F3B92A92-F375-534C-B1C1-E3C9C6E66F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76EE08-9193-8048-9322-56C63CD45B57}" type="slidenum">
              <a:rPr lang="en-US" altLang="en-US" smtClean="0"/>
              <a:pPr/>
              <a:t>25</a:t>
            </a:fld>
            <a:endParaRPr lang="en-US" altLang="en-US"/>
          </a:p>
        </p:txBody>
      </p:sp>
    </p:spTree>
    <p:extLst>
      <p:ext uri="{BB962C8B-B14F-4D97-AF65-F5344CB8AC3E}">
        <p14:creationId xmlns:p14="http://schemas.microsoft.com/office/powerpoint/2010/main" val="32002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9FEA807-359D-F942-8395-C70F9B2F39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0BF540D-63E4-3B4F-ACB3-03A87A72610C}"/>
              </a:ext>
            </a:extLst>
          </p:cNvPr>
          <p:cNvSpPr>
            <a:spLocks noGrp="1"/>
          </p:cNvSpPr>
          <p:nvPr>
            <p:ph type="body" idx="1"/>
          </p:nvPr>
        </p:nvSpPr>
        <p:spPr>
          <a:xfrm>
            <a:off x="743131" y="4443506"/>
            <a:ext cx="5429070" cy="4208150"/>
          </a:xfrm>
          <a:prstGeom prst="rect">
            <a:avLst/>
          </a:prstGeom>
        </p:spPr>
        <p:txBody>
          <a:bodyPr lIns="95089" tIns="47545" rIns="95089" bIns="47545"/>
          <a:lstStyle/>
          <a:p>
            <a:pPr marL="232922" indent="-232922" defTabSz="659249">
              <a:buFont typeface="+mj-lt"/>
              <a:buAutoNum type="arabicPeriod"/>
              <a:defRPr/>
            </a:pPr>
            <a:endParaRPr lang="en-US" dirty="0"/>
          </a:p>
          <a:p>
            <a:pPr defTabSz="659249">
              <a:defRPr/>
            </a:pPr>
            <a:endParaRPr lang="en-US" dirty="0"/>
          </a:p>
        </p:txBody>
      </p:sp>
      <p:sp>
        <p:nvSpPr>
          <p:cNvPr id="58372" name="Slide Number Placeholder 3">
            <a:extLst>
              <a:ext uri="{FF2B5EF4-FFF2-40B4-BE49-F238E27FC236}">
                <a16:creationId xmlns:a16="http://schemas.microsoft.com/office/drawing/2014/main" id="{E4CA69AF-FDDA-AC44-A474-4A82497E67F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A1B76AF-6C28-324F-BA0B-59453A0CD5D1}" type="slidenum">
              <a:rPr lang="en-US" altLang="en-US" smtClean="0"/>
              <a:pPr/>
              <a:t>26</a:t>
            </a:fld>
            <a:endParaRPr lang="en-US" altLang="en-US"/>
          </a:p>
        </p:txBody>
      </p:sp>
    </p:spTree>
    <p:extLst>
      <p:ext uri="{BB962C8B-B14F-4D97-AF65-F5344CB8AC3E}">
        <p14:creationId xmlns:p14="http://schemas.microsoft.com/office/powerpoint/2010/main" val="33496021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a:spcBef>
                <a:spcPts val="600"/>
              </a:spcBef>
              <a:spcAft>
                <a:spcPts val="1200"/>
              </a:spcAft>
            </a:pPr>
            <a:endParaRPr lang="en-US" dirty="0"/>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27</a:t>
            </a:fld>
            <a:endParaRPr lang="en-US" dirty="0"/>
          </a:p>
        </p:txBody>
      </p:sp>
    </p:spTree>
    <p:extLst>
      <p:ext uri="{BB962C8B-B14F-4D97-AF65-F5344CB8AC3E}">
        <p14:creationId xmlns:p14="http://schemas.microsoft.com/office/powerpoint/2010/main" val="1343156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a:extLst>
              <a:ext uri="{FF2B5EF4-FFF2-40B4-BE49-F238E27FC236}">
                <a16:creationId xmlns:a16="http://schemas.microsoft.com/office/drawing/2014/main" id="{3BEA1D72-A410-C64D-BFFF-06B434995B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a:extLst>
              <a:ext uri="{FF2B5EF4-FFF2-40B4-BE49-F238E27FC236}">
                <a16:creationId xmlns:a16="http://schemas.microsoft.com/office/drawing/2014/main" id="{59BE3AFF-F51A-F54C-A94F-9E3D21F897CD}"/>
              </a:ext>
            </a:extLst>
          </p:cNvPr>
          <p:cNvSpPr>
            <a:spLocks noGrp="1"/>
          </p:cNvSpPr>
          <p:nvPr>
            <p:ph type="body" idx="1"/>
          </p:nvPr>
        </p:nvSpPr>
        <p:spPr bwMode="auto">
          <a:xfrm>
            <a:off x="743131" y="4437229"/>
            <a:ext cx="5429070" cy="42034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Tx/>
              <a:buChar char="•"/>
            </a:pPr>
            <a:endParaRPr lang="en-US" altLang="en-US" dirty="0"/>
          </a:p>
          <a:p>
            <a:endParaRPr lang="en-US" altLang="en-US" dirty="0"/>
          </a:p>
        </p:txBody>
      </p:sp>
      <p:sp>
        <p:nvSpPr>
          <p:cNvPr id="60420" name="Slide Number Placeholder 3">
            <a:extLst>
              <a:ext uri="{FF2B5EF4-FFF2-40B4-BE49-F238E27FC236}">
                <a16:creationId xmlns:a16="http://schemas.microsoft.com/office/drawing/2014/main" id="{74D74845-432B-CA4C-8EDE-EE245D89BC9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6DC6251-38AA-FB4C-BD8B-F9AC75D8E483}" type="slidenum">
              <a:rPr lang="en-US" altLang="en-US" smtClean="0">
                <a:solidFill>
                  <a:srgbClr val="000000"/>
                </a:solidFill>
              </a:rPr>
              <a:pPr/>
              <a:t>28</a:t>
            </a:fld>
            <a:endParaRPr lang="en-US" altLang="en-US">
              <a:solidFill>
                <a:srgbClr val="000000"/>
              </a:solidFill>
            </a:endParaRPr>
          </a:p>
        </p:txBody>
      </p:sp>
    </p:spTree>
    <p:extLst>
      <p:ext uri="{BB962C8B-B14F-4D97-AF65-F5344CB8AC3E}">
        <p14:creationId xmlns:p14="http://schemas.microsoft.com/office/powerpoint/2010/main" val="1034276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C9E7699E-9916-004B-ABF9-06A4199E8F0D}"/>
              </a:ext>
            </a:extLst>
          </p:cNvPr>
          <p:cNvSpPr>
            <a:spLocks noGrp="1" noRot="1" noChangeAspect="1" noTextEdit="1"/>
          </p:cNvSpPr>
          <p:nvPr>
            <p:ph type="sldImg"/>
          </p:nvPr>
        </p:nvSpPr>
        <p:spPr bwMode="auto">
          <a:xfrm>
            <a:off x="1282700" y="642938"/>
            <a:ext cx="4702175" cy="2644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a:extLst>
              <a:ext uri="{FF2B5EF4-FFF2-40B4-BE49-F238E27FC236}">
                <a16:creationId xmlns:a16="http://schemas.microsoft.com/office/drawing/2014/main" id="{2015BFF5-2124-8A42-8FD9-4115D70F64C5}"/>
              </a:ext>
            </a:extLst>
          </p:cNvPr>
          <p:cNvSpPr>
            <a:spLocks noGrp="1"/>
          </p:cNvSpPr>
          <p:nvPr>
            <p:ph type="body" idx="1"/>
          </p:nvPr>
        </p:nvSpPr>
        <p:spPr bwMode="auto">
          <a:xfrm>
            <a:off x="1282700" y="3517775"/>
            <a:ext cx="4702176" cy="473653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bodyPr>
          <a:lstStyle/>
          <a:p>
            <a:pPr defTabSz="930275"/>
            <a:endParaRPr lang="en-US" altLang="en-US" dirty="0"/>
          </a:p>
        </p:txBody>
      </p:sp>
      <p:sp>
        <p:nvSpPr>
          <p:cNvPr id="62468" name="Slide Number Placeholder 3">
            <a:extLst>
              <a:ext uri="{FF2B5EF4-FFF2-40B4-BE49-F238E27FC236}">
                <a16:creationId xmlns:a16="http://schemas.microsoft.com/office/drawing/2014/main" id="{453E2E29-C473-6A4D-89E5-B87400ACD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BE55B82-E2D0-1F48-81CD-F9361F80F5E8}" type="slidenum">
              <a:rPr lang="en-US" altLang="en-US" smtClean="0"/>
              <a:pPr/>
              <a:t>29</a:t>
            </a:fld>
            <a:endParaRPr lang="en-US" altLang="en-US"/>
          </a:p>
        </p:txBody>
      </p:sp>
    </p:spTree>
    <p:extLst>
      <p:ext uri="{BB962C8B-B14F-4D97-AF65-F5344CB8AC3E}">
        <p14:creationId xmlns:p14="http://schemas.microsoft.com/office/powerpoint/2010/main" val="387974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r>
              <a:rPr lang="en-US" sz="1100" b="1" i="0" dirty="0">
                <a:solidFill>
                  <a:srgbClr val="202122"/>
                </a:solidFill>
                <a:effectLst/>
                <a:latin typeface="Arial" panose="020B0604020202020204" pitchFamily="34" charset="0"/>
              </a:rPr>
              <a:t>National Hispanic Heritage Month</a:t>
            </a:r>
            <a:r>
              <a:rPr lang="en-US" sz="1100" b="0" i="0" dirty="0">
                <a:effectLst/>
                <a:latin typeface="Arial" panose="020B0604020202020204" pitchFamily="34" charset="0"/>
              </a:rPr>
              <a:t> (</a:t>
            </a:r>
            <a:r>
              <a:rPr lang="en-US" sz="1100" dirty="0">
                <a:latin typeface="Arial" panose="020B0604020202020204" pitchFamily="34" charset="0"/>
              </a:rPr>
              <a:t>Spanish</a:t>
            </a:r>
            <a:r>
              <a:rPr lang="en-US" sz="1100" b="0" i="0" dirty="0">
                <a:effectLst/>
                <a:latin typeface="Arial" panose="020B0604020202020204" pitchFamily="34" charset="0"/>
              </a:rPr>
              <a:t>: </a:t>
            </a:r>
            <a:r>
              <a:rPr lang="en-US" sz="1100" b="0" i="1" dirty="0" err="1">
                <a:effectLst/>
                <a:latin typeface="Arial" panose="020B0604020202020204" pitchFamily="34" charset="0"/>
              </a:rPr>
              <a:t>Mes</a:t>
            </a:r>
            <a:r>
              <a:rPr lang="en-US" sz="1100" b="0" i="1" dirty="0">
                <a:effectLst/>
                <a:latin typeface="Arial" panose="020B0604020202020204" pitchFamily="34" charset="0"/>
              </a:rPr>
              <a:t> Nacional de la </a:t>
            </a:r>
            <a:r>
              <a:rPr lang="en-US" sz="1100" b="0" i="1" dirty="0" err="1">
                <a:effectLst/>
                <a:latin typeface="Arial" panose="020B0604020202020204" pitchFamily="34" charset="0"/>
              </a:rPr>
              <a:t>Herencia</a:t>
            </a:r>
            <a:r>
              <a:rPr lang="en-US" sz="1100" b="0" i="1" dirty="0">
                <a:effectLst/>
                <a:latin typeface="Arial" panose="020B0604020202020204" pitchFamily="34" charset="0"/>
              </a:rPr>
              <a:t> </a:t>
            </a:r>
            <a:r>
              <a:rPr lang="en-US" sz="1100" b="0" i="1" dirty="0" err="1">
                <a:effectLst/>
                <a:latin typeface="Arial" panose="020B0604020202020204" pitchFamily="34" charset="0"/>
              </a:rPr>
              <a:t>Hispana</a:t>
            </a:r>
            <a:r>
              <a:rPr lang="en-US" sz="1100" b="0" i="0" dirty="0">
                <a:effectLst/>
                <a:latin typeface="Arial" panose="020B0604020202020204" pitchFamily="34" charset="0"/>
              </a:rPr>
              <a:t>) is a period from September 15 to October 15 in the </a:t>
            </a:r>
            <a:r>
              <a:rPr lang="en-US" sz="1100" dirty="0">
                <a:latin typeface="Arial" panose="020B0604020202020204" pitchFamily="34" charset="0"/>
              </a:rPr>
              <a:t>United States</a:t>
            </a:r>
            <a:r>
              <a:rPr lang="en-US" sz="1100" b="0" i="0" dirty="0">
                <a:effectLst/>
                <a:latin typeface="Arial" panose="020B0604020202020204" pitchFamily="34" charset="0"/>
              </a:rPr>
              <a:t> for recognizing the contributions and influence of </a:t>
            </a:r>
            <a:r>
              <a:rPr lang="en-US" sz="1100" dirty="0">
                <a:latin typeface="Arial" panose="020B0604020202020204" pitchFamily="34" charset="0"/>
              </a:rPr>
              <a:t>Hispanic Americans</a:t>
            </a:r>
            <a:r>
              <a:rPr lang="en-US" sz="1100" b="0" i="0" dirty="0">
                <a:effectLst/>
                <a:latin typeface="Arial" panose="020B0604020202020204" pitchFamily="34" charset="0"/>
              </a:rPr>
              <a:t> to the history, culture, and achievements of the United States.</a:t>
            </a:r>
          </a:p>
          <a:p>
            <a:endParaRPr lang="en-US" sz="1100" dirty="0">
              <a:latin typeface="Arial" panose="020B0604020202020204" pitchFamily="34" charset="0"/>
            </a:endParaRPr>
          </a:p>
        </p:txBody>
      </p:sp>
      <p:sp>
        <p:nvSpPr>
          <p:cNvPr id="4" name="Slide Number Placeholder 3"/>
          <p:cNvSpPr>
            <a:spLocks noGrp="1"/>
          </p:cNvSpPr>
          <p:nvPr>
            <p:ph type="sldNum" sz="quarter" idx="5"/>
          </p:nvPr>
        </p:nvSpPr>
        <p:spPr/>
        <p:txBody>
          <a:bodyPr/>
          <a:lstStyle/>
          <a:p>
            <a:fld id="{75407F5E-1248-0D41-AA81-B50EA45314DF}" type="slidenum">
              <a:rPr lang="en-US" smtClean="0"/>
              <a:t>3</a:t>
            </a:fld>
            <a:endParaRPr lang="en-US" dirty="0"/>
          </a:p>
        </p:txBody>
      </p:sp>
    </p:spTree>
    <p:extLst>
      <p:ext uri="{BB962C8B-B14F-4D97-AF65-F5344CB8AC3E}">
        <p14:creationId xmlns:p14="http://schemas.microsoft.com/office/powerpoint/2010/main" val="18515168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a:extLst>
              <a:ext uri="{FF2B5EF4-FFF2-40B4-BE49-F238E27FC236}">
                <a16:creationId xmlns:a16="http://schemas.microsoft.com/office/drawing/2014/main" id="{231D4C2E-1293-6E4D-B8AD-6133DA0E66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2170805B-ECBE-3E45-A8AE-E9FD0F1822F0}"/>
              </a:ext>
            </a:extLst>
          </p:cNvPr>
          <p:cNvSpPr>
            <a:spLocks noGrp="1"/>
          </p:cNvSpPr>
          <p:nvPr>
            <p:ph type="body" idx="1"/>
          </p:nvPr>
        </p:nvSpPr>
        <p:spPr bwMode="auto">
          <a:xfrm>
            <a:off x="743130" y="4443506"/>
            <a:ext cx="5429070" cy="4208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normAutofit/>
          </a:bodyPr>
          <a:lstStyle/>
          <a:p>
            <a:pPr>
              <a:defRPr/>
            </a:pPr>
            <a:endParaRPr lang="en-US" altLang="en-US" dirty="0"/>
          </a:p>
        </p:txBody>
      </p:sp>
      <p:sp>
        <p:nvSpPr>
          <p:cNvPr id="64516" name="Slide Number Placeholder 3">
            <a:extLst>
              <a:ext uri="{FF2B5EF4-FFF2-40B4-BE49-F238E27FC236}">
                <a16:creationId xmlns:a16="http://schemas.microsoft.com/office/drawing/2014/main" id="{FBE3ACF4-B5E6-1947-A430-15B134A2F0B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B17CCFC-3409-AB4C-B0FF-49D82A7A7A31}" type="slidenum">
              <a:rPr lang="en-US" altLang="en-US" smtClean="0"/>
              <a:pPr/>
              <a:t>30</a:t>
            </a:fld>
            <a:endParaRPr lang="en-US" altLang="en-US"/>
          </a:p>
        </p:txBody>
      </p:sp>
    </p:spTree>
    <p:extLst>
      <p:ext uri="{BB962C8B-B14F-4D97-AF65-F5344CB8AC3E}">
        <p14:creationId xmlns:p14="http://schemas.microsoft.com/office/powerpoint/2010/main" val="3587943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31</a:t>
            </a:fld>
            <a:endParaRPr lang="en-US" dirty="0"/>
          </a:p>
        </p:txBody>
      </p:sp>
    </p:spTree>
    <p:extLst>
      <p:ext uri="{BB962C8B-B14F-4D97-AF65-F5344CB8AC3E}">
        <p14:creationId xmlns:p14="http://schemas.microsoft.com/office/powerpoint/2010/main" val="702903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32</a:t>
            </a:fld>
            <a:endParaRPr lang="en-US" dirty="0"/>
          </a:p>
        </p:txBody>
      </p:sp>
    </p:spTree>
    <p:extLst>
      <p:ext uri="{BB962C8B-B14F-4D97-AF65-F5344CB8AC3E}">
        <p14:creationId xmlns:p14="http://schemas.microsoft.com/office/powerpoint/2010/main" val="1809506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12A8D3B-0658-2748-8080-566EAB11E9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D248E766-56A7-0342-8D39-D5274A0C088B}"/>
              </a:ext>
            </a:extLst>
          </p:cNvPr>
          <p:cNvSpPr>
            <a:spLocks noGrp="1"/>
          </p:cNvSpPr>
          <p:nvPr>
            <p:ph type="body" idx="1"/>
          </p:nvPr>
        </p:nvSpPr>
        <p:spPr bwMode="auto">
          <a:xfrm>
            <a:off x="743130" y="4503129"/>
            <a:ext cx="5429070" cy="36825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4820" name="Slide Number Placeholder 3">
            <a:extLst>
              <a:ext uri="{FF2B5EF4-FFF2-40B4-BE49-F238E27FC236}">
                <a16:creationId xmlns:a16="http://schemas.microsoft.com/office/drawing/2014/main" id="{F3B92A92-F375-534C-B1C1-E3C9C6E66F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76EE08-9193-8048-9322-56C63CD45B57}" type="slidenum">
              <a:rPr lang="en-US" altLang="en-US" smtClean="0"/>
              <a:pPr/>
              <a:t>33</a:t>
            </a:fld>
            <a:endParaRPr lang="en-US" altLang="en-US"/>
          </a:p>
        </p:txBody>
      </p:sp>
    </p:spTree>
    <p:extLst>
      <p:ext uri="{BB962C8B-B14F-4D97-AF65-F5344CB8AC3E}">
        <p14:creationId xmlns:p14="http://schemas.microsoft.com/office/powerpoint/2010/main" val="41411259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2DF349A2-3360-CA4E-A86C-8619D59DFEEE}"/>
              </a:ext>
            </a:extLst>
          </p:cNvPr>
          <p:cNvSpPr txBox="1">
            <a:spLocks noGrp="1" noChangeArrowheads="1"/>
          </p:cNvSpPr>
          <p:nvPr/>
        </p:nvSpPr>
        <p:spPr bwMode="auto">
          <a:xfrm>
            <a:off x="4111874" y="8728539"/>
            <a:ext cx="3146791" cy="45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49" tIns="46577" rIns="93149" bIns="46577" anchor="b"/>
          <a:lstStyle>
            <a:lvl1pPr defTabSz="922338">
              <a:defRPr>
                <a:solidFill>
                  <a:schemeClr val="tx1"/>
                </a:solidFill>
                <a:latin typeface="Arial" panose="020B0604020202020204" pitchFamily="34" charset="0"/>
                <a:ea typeface="MS PGothic" panose="020B0600070205080204" pitchFamily="34" charset="-128"/>
              </a:defRPr>
            </a:lvl1pPr>
            <a:lvl2pPr marL="742950" indent="-285750" defTabSz="922338">
              <a:defRPr>
                <a:solidFill>
                  <a:schemeClr val="tx1"/>
                </a:solidFill>
                <a:latin typeface="Arial" panose="020B0604020202020204" pitchFamily="34" charset="0"/>
                <a:ea typeface="MS PGothic" panose="020B0600070205080204" pitchFamily="34" charset="-128"/>
              </a:defRPr>
            </a:lvl2pPr>
            <a:lvl3pPr marL="1143000" indent="-228600" defTabSz="922338">
              <a:defRPr>
                <a:solidFill>
                  <a:schemeClr val="tx1"/>
                </a:solidFill>
                <a:latin typeface="Arial" panose="020B0604020202020204" pitchFamily="34" charset="0"/>
                <a:ea typeface="MS PGothic" panose="020B0600070205080204" pitchFamily="34" charset="-128"/>
              </a:defRPr>
            </a:lvl3pPr>
            <a:lvl4pPr marL="1600200" indent="-228600" defTabSz="922338">
              <a:defRPr>
                <a:solidFill>
                  <a:schemeClr val="tx1"/>
                </a:solidFill>
                <a:latin typeface="Arial" panose="020B0604020202020204" pitchFamily="34" charset="0"/>
                <a:ea typeface="MS PGothic" panose="020B0600070205080204" pitchFamily="34" charset="-128"/>
              </a:defRPr>
            </a:lvl4pPr>
            <a:lvl5pPr marL="2057400" indent="-228600" defTabSz="922338">
              <a:defRPr>
                <a:solidFill>
                  <a:schemeClr val="tx1"/>
                </a:solidFill>
                <a:latin typeface="Arial" panose="020B0604020202020204" pitchFamily="34" charset="0"/>
                <a:ea typeface="MS PGothic" panose="020B0600070205080204" pitchFamily="34" charset="-128"/>
              </a:defRPr>
            </a:lvl5pPr>
            <a:lvl6pPr marL="2514600" indent="-228600" defTabSz="9223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9223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9223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92233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fld id="{74D828DD-6D20-CB40-A1A8-D1539B321503}" type="slidenum">
              <a:rPr lang="en-US" altLang="en-US" sz="1200">
                <a:solidFill>
                  <a:srgbClr val="000000"/>
                </a:solidFill>
                <a:cs typeface="Arial" panose="020B0604020202020204" pitchFamily="34" charset="0"/>
              </a:rPr>
              <a:pPr algn="r"/>
              <a:t>34</a:t>
            </a:fld>
            <a:endParaRPr lang="en-US" altLang="en-US" sz="1200">
              <a:solidFill>
                <a:srgbClr val="000000"/>
              </a:solidFill>
              <a:cs typeface="Arial" panose="020B0604020202020204" pitchFamily="34" charset="0"/>
            </a:endParaRPr>
          </a:p>
        </p:txBody>
      </p:sp>
      <p:sp>
        <p:nvSpPr>
          <p:cNvPr id="72707" name="Rectangle 1026">
            <a:extLst>
              <a:ext uri="{FF2B5EF4-FFF2-40B4-BE49-F238E27FC236}">
                <a16:creationId xmlns:a16="http://schemas.microsoft.com/office/drawing/2014/main" id="{F054D9D2-0573-7949-BDD5-6F8C7C6F1F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2" name="Rectangle 1027">
            <a:extLst>
              <a:ext uri="{FF2B5EF4-FFF2-40B4-BE49-F238E27FC236}">
                <a16:creationId xmlns:a16="http://schemas.microsoft.com/office/drawing/2014/main" id="{89F1B4A1-9DD6-6645-96C1-986FC91D1771}"/>
              </a:ext>
            </a:extLst>
          </p:cNvPr>
          <p:cNvSpPr>
            <a:spLocks noGrp="1" noChangeArrowheads="1"/>
          </p:cNvSpPr>
          <p:nvPr>
            <p:ph type="body" idx="1"/>
          </p:nvPr>
        </p:nvSpPr>
        <p:spPr bwMode="auto">
          <a:xfrm>
            <a:off x="726689" y="4365054"/>
            <a:ext cx="5445512" cy="41328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0275">
              <a:buFontTx/>
              <a:buChar char="•"/>
              <a:defRPr/>
            </a:pPr>
            <a:endParaRPr lang="en-US" altLang="en-US" dirty="0"/>
          </a:p>
          <a:p>
            <a:pPr defTabSz="930275">
              <a:defRPr/>
            </a:pPr>
            <a:endParaRPr lang="en-US" altLang="en-US" dirty="0"/>
          </a:p>
        </p:txBody>
      </p:sp>
    </p:spTree>
    <p:extLst>
      <p:ext uri="{BB962C8B-B14F-4D97-AF65-F5344CB8AC3E}">
        <p14:creationId xmlns:p14="http://schemas.microsoft.com/office/powerpoint/2010/main" val="2850794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DB229F9-2DDB-A648-9E1E-E3F4C3DA06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0B42E66A-A4C3-4347-9149-9ACC5FEB9D15}"/>
              </a:ext>
            </a:extLst>
          </p:cNvPr>
          <p:cNvSpPr>
            <a:spLocks noGrp="1"/>
          </p:cNvSpPr>
          <p:nvPr>
            <p:ph type="body" idx="1"/>
          </p:nvPr>
        </p:nvSpPr>
        <p:spPr bwMode="auto">
          <a:xfrm>
            <a:off x="726688" y="4365054"/>
            <a:ext cx="5486401" cy="4132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a:p>
        </p:txBody>
      </p:sp>
      <p:sp>
        <p:nvSpPr>
          <p:cNvPr id="76804" name="Slide Number Placeholder 3">
            <a:extLst>
              <a:ext uri="{FF2B5EF4-FFF2-40B4-BE49-F238E27FC236}">
                <a16:creationId xmlns:a16="http://schemas.microsoft.com/office/drawing/2014/main" id="{885ADD07-C61A-864B-BB90-7955F0DACE04}"/>
              </a:ext>
            </a:extLst>
          </p:cNvPr>
          <p:cNvSpPr>
            <a:spLocks noGrp="1"/>
          </p:cNvSpPr>
          <p:nvPr>
            <p:ph type="sldNum" sz="quarter" idx="5"/>
          </p:nvPr>
        </p:nvSpPr>
        <p:spPr bwMode="auto">
          <a:xfrm>
            <a:off x="4111874" y="8728539"/>
            <a:ext cx="3146791" cy="459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B1D32F-6C9F-F645-811E-D007D2F77ACD}" type="slidenum">
              <a:rPr lang="en-US" altLang="en-US" smtClean="0"/>
              <a:pPr/>
              <a:t>35</a:t>
            </a:fld>
            <a:endParaRPr lang="en-US" altLang="en-US"/>
          </a:p>
        </p:txBody>
      </p:sp>
    </p:spTree>
    <p:extLst>
      <p:ext uri="{BB962C8B-B14F-4D97-AF65-F5344CB8AC3E}">
        <p14:creationId xmlns:p14="http://schemas.microsoft.com/office/powerpoint/2010/main" val="691773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36</a:t>
            </a:fld>
            <a:endParaRPr lang="en-US" dirty="0"/>
          </a:p>
        </p:txBody>
      </p:sp>
    </p:spTree>
    <p:extLst>
      <p:ext uri="{BB962C8B-B14F-4D97-AF65-F5344CB8AC3E}">
        <p14:creationId xmlns:p14="http://schemas.microsoft.com/office/powerpoint/2010/main" val="2280027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37</a:t>
            </a:fld>
            <a:endParaRPr lang="en-US" dirty="0"/>
          </a:p>
        </p:txBody>
      </p:sp>
    </p:spTree>
    <p:extLst>
      <p:ext uri="{BB962C8B-B14F-4D97-AF65-F5344CB8AC3E}">
        <p14:creationId xmlns:p14="http://schemas.microsoft.com/office/powerpoint/2010/main" val="17715468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44A844AD-FE77-FE4A-BDC8-AB361559F6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936EEA95-73AD-084F-969B-A71A0D64F60E}"/>
              </a:ext>
            </a:extLst>
          </p:cNvPr>
          <p:cNvSpPr>
            <a:spLocks noGrp="1"/>
          </p:cNvSpPr>
          <p:nvPr>
            <p:ph type="body" idx="1"/>
          </p:nvPr>
        </p:nvSpPr>
        <p:spPr bwMode="auto">
          <a:xfrm>
            <a:off x="726688" y="4365054"/>
            <a:ext cx="5486401" cy="4132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a:p>
        </p:txBody>
      </p:sp>
      <p:sp>
        <p:nvSpPr>
          <p:cNvPr id="82948" name="Slide Number Placeholder 3">
            <a:extLst>
              <a:ext uri="{FF2B5EF4-FFF2-40B4-BE49-F238E27FC236}">
                <a16:creationId xmlns:a16="http://schemas.microsoft.com/office/drawing/2014/main" id="{4601DE5D-00D6-1241-AF8B-098A03A32D90}"/>
              </a:ext>
            </a:extLst>
          </p:cNvPr>
          <p:cNvSpPr>
            <a:spLocks noGrp="1"/>
          </p:cNvSpPr>
          <p:nvPr>
            <p:ph type="sldNum" sz="quarter" idx="5"/>
          </p:nvPr>
        </p:nvSpPr>
        <p:spPr bwMode="auto">
          <a:xfrm>
            <a:off x="4111874" y="8728539"/>
            <a:ext cx="3146791" cy="45815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51B0663-2727-C148-8766-81F5D5A6196D}" type="slidenum">
              <a:rPr lang="en-US" altLang="en-US" smtClean="0">
                <a:solidFill>
                  <a:srgbClr val="000000"/>
                </a:solidFill>
              </a:rPr>
              <a:pPr/>
              <a:t>38</a:t>
            </a:fld>
            <a:endParaRPr lang="en-US" altLang="en-US">
              <a:solidFill>
                <a:srgbClr val="000000"/>
              </a:solidFill>
            </a:endParaRPr>
          </a:p>
        </p:txBody>
      </p:sp>
    </p:spTree>
    <p:extLst>
      <p:ext uri="{BB962C8B-B14F-4D97-AF65-F5344CB8AC3E}">
        <p14:creationId xmlns:p14="http://schemas.microsoft.com/office/powerpoint/2010/main" val="2296308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39</a:t>
            </a:fld>
            <a:endParaRPr lang="en-US" dirty="0"/>
          </a:p>
        </p:txBody>
      </p:sp>
    </p:spTree>
    <p:extLst>
      <p:ext uri="{BB962C8B-B14F-4D97-AF65-F5344CB8AC3E}">
        <p14:creationId xmlns:p14="http://schemas.microsoft.com/office/powerpoint/2010/main" val="41567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4</a:t>
            </a:fld>
            <a:endParaRPr lang="en-US" dirty="0"/>
          </a:p>
        </p:txBody>
      </p:sp>
    </p:spTree>
    <p:extLst>
      <p:ext uri="{BB962C8B-B14F-4D97-AF65-F5344CB8AC3E}">
        <p14:creationId xmlns:p14="http://schemas.microsoft.com/office/powerpoint/2010/main" val="38200739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3A1D4F75-09E9-3D44-94E6-7E2B6EAB37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243E7A07-4C16-3842-B02A-4A9448BCF96B}"/>
              </a:ext>
            </a:extLst>
          </p:cNvPr>
          <p:cNvSpPr>
            <a:spLocks noGrp="1"/>
          </p:cNvSpPr>
          <p:nvPr>
            <p:ph type="body" idx="1"/>
          </p:nvPr>
        </p:nvSpPr>
        <p:spPr bwMode="auto">
          <a:xfrm>
            <a:off x="743130" y="4443506"/>
            <a:ext cx="5286967" cy="4208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bodyPr>
          <a:lstStyle/>
          <a:p>
            <a:pPr defTabSz="930275"/>
            <a:r>
              <a:rPr lang="en-US" altLang="en-US" dirty="0"/>
              <a:t> </a:t>
            </a:r>
          </a:p>
          <a:p>
            <a:pPr defTabSz="930275"/>
            <a:endParaRPr lang="en-US" altLang="en-US" dirty="0"/>
          </a:p>
        </p:txBody>
      </p:sp>
      <p:sp>
        <p:nvSpPr>
          <p:cNvPr id="89092" name="Slide Number Placeholder 3">
            <a:extLst>
              <a:ext uri="{FF2B5EF4-FFF2-40B4-BE49-F238E27FC236}">
                <a16:creationId xmlns:a16="http://schemas.microsoft.com/office/drawing/2014/main" id="{13EF2CD2-A35C-3944-BFE0-4356D43DB0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A10A8E-C4DD-914E-96CF-138C8AF0F15A}" type="slidenum">
              <a:rPr lang="en-US" altLang="en-US" smtClean="0"/>
              <a:pPr/>
              <a:t>40</a:t>
            </a:fld>
            <a:endParaRPr lang="en-US" altLang="en-US"/>
          </a:p>
        </p:txBody>
      </p:sp>
    </p:spTree>
    <p:extLst>
      <p:ext uri="{BB962C8B-B14F-4D97-AF65-F5344CB8AC3E}">
        <p14:creationId xmlns:p14="http://schemas.microsoft.com/office/powerpoint/2010/main" val="7549054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D00D9B1C-5EE9-BC48-B0DF-5B14E241CA6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060D5C7-EAA2-F449-99E7-ABAEC4C6C1EC}"/>
              </a:ext>
            </a:extLst>
          </p:cNvPr>
          <p:cNvSpPr>
            <a:spLocks noGrp="1"/>
          </p:cNvSpPr>
          <p:nvPr>
            <p:ph type="body" idx="1"/>
          </p:nvPr>
        </p:nvSpPr>
        <p:spPr>
          <a:xfrm>
            <a:off x="743130" y="4443506"/>
            <a:ext cx="5429070" cy="4209720"/>
          </a:xfrm>
          <a:prstGeom prst="rect">
            <a:avLst/>
          </a:prstGeom>
        </p:spPr>
        <p:txBody>
          <a:bodyPr lIns="95097" tIns="47549" rIns="95097" bIns="47549"/>
          <a:lstStyle/>
          <a:p>
            <a:pPr marL="465887" lvl="1" defTabSz="931774">
              <a:defRPr/>
            </a:pPr>
            <a:endParaRPr lang="en-US" dirty="0"/>
          </a:p>
        </p:txBody>
      </p:sp>
      <p:sp>
        <p:nvSpPr>
          <p:cNvPr id="91140" name="Slide Number Placeholder 3">
            <a:extLst>
              <a:ext uri="{FF2B5EF4-FFF2-40B4-BE49-F238E27FC236}">
                <a16:creationId xmlns:a16="http://schemas.microsoft.com/office/drawing/2014/main" id="{980D2BD5-CF08-3C45-A5F8-8717B96329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592BEAD-BE0A-6748-885C-374C335D16EB}" type="slidenum">
              <a:rPr lang="en-US" altLang="en-US" smtClean="0"/>
              <a:pPr/>
              <a:t>41</a:t>
            </a:fld>
            <a:endParaRPr lang="en-US" altLang="en-US"/>
          </a:p>
        </p:txBody>
      </p:sp>
    </p:spTree>
    <p:extLst>
      <p:ext uri="{BB962C8B-B14F-4D97-AF65-F5344CB8AC3E}">
        <p14:creationId xmlns:p14="http://schemas.microsoft.com/office/powerpoint/2010/main" val="3456675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85F05854-C919-A04A-A9FD-2F0343A73AB3}"/>
              </a:ext>
            </a:extLst>
          </p:cNvPr>
          <p:cNvSpPr>
            <a:spLocks noGrp="1" noRot="1" noChangeAspect="1" noTextEdit="1"/>
          </p:cNvSpPr>
          <p:nvPr>
            <p:ph type="sldImg"/>
          </p:nvPr>
        </p:nvSpPr>
        <p:spPr bwMode="auto">
          <a:xfrm>
            <a:off x="857250" y="622300"/>
            <a:ext cx="5514975"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6492E8A-5764-344C-8FF2-ED4B36C2445E}"/>
              </a:ext>
            </a:extLst>
          </p:cNvPr>
          <p:cNvSpPr>
            <a:spLocks noGrp="1"/>
          </p:cNvSpPr>
          <p:nvPr>
            <p:ph type="body" idx="1"/>
          </p:nvPr>
        </p:nvSpPr>
        <p:spPr>
          <a:xfrm>
            <a:off x="857250" y="3922586"/>
            <a:ext cx="5514975" cy="4393511"/>
          </a:xfrm>
          <a:prstGeom prst="rect">
            <a:avLst/>
          </a:prstGeom>
        </p:spPr>
        <p:txBody>
          <a:bodyPr lIns="95097" tIns="47549" rIns="95097" bIns="47549">
            <a:normAutofit/>
          </a:bodyPr>
          <a:lstStyle/>
          <a:p>
            <a:pPr defTabSz="931774">
              <a:defRPr/>
            </a:pPr>
            <a:endParaRPr lang="en-US" dirty="0"/>
          </a:p>
        </p:txBody>
      </p:sp>
      <p:sp>
        <p:nvSpPr>
          <p:cNvPr id="93188" name="Slide Number Placeholder 3">
            <a:extLst>
              <a:ext uri="{FF2B5EF4-FFF2-40B4-BE49-F238E27FC236}">
                <a16:creationId xmlns:a16="http://schemas.microsoft.com/office/drawing/2014/main" id="{23C8D847-4725-7242-936A-422D2762FC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3A9E875-9EE3-3C4F-A893-ED3CC4B64427}" type="slidenum">
              <a:rPr lang="en-US" altLang="en-US" smtClean="0"/>
              <a:pPr/>
              <a:t>42</a:t>
            </a:fld>
            <a:endParaRPr lang="en-US" altLang="en-US"/>
          </a:p>
        </p:txBody>
      </p:sp>
    </p:spTree>
    <p:extLst>
      <p:ext uri="{BB962C8B-B14F-4D97-AF65-F5344CB8AC3E}">
        <p14:creationId xmlns:p14="http://schemas.microsoft.com/office/powerpoint/2010/main" val="23515890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8FF6E95-15BB-1C4D-9AA5-4521CD8C8039}"/>
              </a:ext>
            </a:extLst>
          </p:cNvPr>
          <p:cNvSpPr>
            <a:spLocks noGrp="1" noRot="1" noChangeAspect="1" noTextEdit="1"/>
          </p:cNvSpPr>
          <p:nvPr>
            <p:ph type="sldImg"/>
          </p:nvPr>
        </p:nvSpPr>
        <p:spPr bwMode="auto">
          <a:xfrm>
            <a:off x="857250" y="647700"/>
            <a:ext cx="5514975" cy="3101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5F8B43B-BE67-C249-AF22-683532D3AE57}"/>
              </a:ext>
            </a:extLst>
          </p:cNvPr>
          <p:cNvSpPr>
            <a:spLocks noGrp="1"/>
          </p:cNvSpPr>
          <p:nvPr>
            <p:ph type="body" idx="1"/>
          </p:nvPr>
        </p:nvSpPr>
        <p:spPr>
          <a:xfrm>
            <a:off x="857249" y="3939846"/>
            <a:ext cx="5514975" cy="4405849"/>
          </a:xfrm>
          <a:prstGeom prst="rect">
            <a:avLst/>
          </a:prstGeom>
        </p:spPr>
        <p:txBody>
          <a:bodyPr lIns="95097" tIns="47549" rIns="95097" bIns="47549">
            <a:normAutofit/>
          </a:bodyPr>
          <a:lstStyle/>
          <a:p>
            <a:pPr defTabSz="931774">
              <a:defRPr/>
            </a:pPr>
            <a:endParaRPr lang="en-US" dirty="0"/>
          </a:p>
        </p:txBody>
      </p:sp>
      <p:sp>
        <p:nvSpPr>
          <p:cNvPr id="95236" name="Slide Number Placeholder 3">
            <a:extLst>
              <a:ext uri="{FF2B5EF4-FFF2-40B4-BE49-F238E27FC236}">
                <a16:creationId xmlns:a16="http://schemas.microsoft.com/office/drawing/2014/main" id="{01A20CB7-16DA-F942-9D1F-E60B53CFCB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55D0F20-7C9B-044F-A871-5C0020782CA6}" type="slidenum">
              <a:rPr lang="en-US" altLang="en-US" smtClean="0"/>
              <a:pPr/>
              <a:t>43</a:t>
            </a:fld>
            <a:endParaRPr lang="en-US" altLang="en-US"/>
          </a:p>
        </p:txBody>
      </p:sp>
    </p:spTree>
    <p:extLst>
      <p:ext uri="{BB962C8B-B14F-4D97-AF65-F5344CB8AC3E}">
        <p14:creationId xmlns:p14="http://schemas.microsoft.com/office/powerpoint/2010/main" val="1864271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8050423-FBF5-D845-AADB-A5BC24A45157}"/>
              </a:ext>
            </a:extLst>
          </p:cNvPr>
          <p:cNvSpPr>
            <a:spLocks noGrp="1" noRot="1" noChangeAspect="1" noTextEdit="1"/>
          </p:cNvSpPr>
          <p:nvPr>
            <p:ph type="sldImg"/>
          </p:nvPr>
        </p:nvSpPr>
        <p:spPr bwMode="auto">
          <a:xfrm>
            <a:off x="858838" y="669925"/>
            <a:ext cx="5511800" cy="31003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F6E045E4-568A-1B4E-B6B9-9DF84B846C5E}"/>
              </a:ext>
            </a:extLst>
          </p:cNvPr>
          <p:cNvSpPr>
            <a:spLocks noGrp="1"/>
          </p:cNvSpPr>
          <p:nvPr>
            <p:ph type="body" idx="1"/>
          </p:nvPr>
        </p:nvSpPr>
        <p:spPr bwMode="auto">
          <a:xfrm>
            <a:off x="858837" y="3953966"/>
            <a:ext cx="5511801" cy="44058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pPr defTabSz="930275"/>
            <a:endParaRPr lang="en-US" altLang="en-US" dirty="0"/>
          </a:p>
        </p:txBody>
      </p:sp>
      <p:sp>
        <p:nvSpPr>
          <p:cNvPr id="97284" name="Slide Number Placeholder 3">
            <a:extLst>
              <a:ext uri="{FF2B5EF4-FFF2-40B4-BE49-F238E27FC236}">
                <a16:creationId xmlns:a16="http://schemas.microsoft.com/office/drawing/2014/main" id="{12B0E179-EC01-5E41-9443-1846C22C64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3320684-F95C-0045-9F27-D8E0ECEA4F54}" type="slidenum">
              <a:rPr lang="en-US" altLang="en-US" smtClean="0"/>
              <a:pPr/>
              <a:t>44</a:t>
            </a:fld>
            <a:endParaRPr lang="en-US" altLang="en-US"/>
          </a:p>
        </p:txBody>
      </p:sp>
    </p:spTree>
    <p:extLst>
      <p:ext uri="{BB962C8B-B14F-4D97-AF65-F5344CB8AC3E}">
        <p14:creationId xmlns:p14="http://schemas.microsoft.com/office/powerpoint/2010/main" val="35190752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45</a:t>
            </a:fld>
            <a:endParaRPr lang="en-US" dirty="0"/>
          </a:p>
        </p:txBody>
      </p:sp>
    </p:spTree>
    <p:extLst>
      <p:ext uri="{BB962C8B-B14F-4D97-AF65-F5344CB8AC3E}">
        <p14:creationId xmlns:p14="http://schemas.microsoft.com/office/powerpoint/2010/main" val="9964930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D6072B26-8AFA-C643-8699-DA2851DC43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a:extLst>
              <a:ext uri="{FF2B5EF4-FFF2-40B4-BE49-F238E27FC236}">
                <a16:creationId xmlns:a16="http://schemas.microsoft.com/office/drawing/2014/main" id="{D58D25A6-BFA8-CC4A-89FA-E9D35430E2A8}"/>
              </a:ext>
            </a:extLst>
          </p:cNvPr>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08548" name="Slide Number Placeholder 3">
            <a:extLst>
              <a:ext uri="{FF2B5EF4-FFF2-40B4-BE49-F238E27FC236}">
                <a16:creationId xmlns:a16="http://schemas.microsoft.com/office/drawing/2014/main" id="{5B33799A-570F-4441-8334-0567DF1225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6FB24A1A-DCD8-E84A-9E3E-7FEC3D1A20BA}" type="slidenum">
              <a:rPr lang="en-US" altLang="en-US" smtClean="0"/>
              <a:pPr/>
              <a:t>46</a:t>
            </a:fld>
            <a:endParaRPr lang="en-US" altLang="en-US"/>
          </a:p>
        </p:txBody>
      </p:sp>
    </p:spTree>
    <p:extLst>
      <p:ext uri="{BB962C8B-B14F-4D97-AF65-F5344CB8AC3E}">
        <p14:creationId xmlns:p14="http://schemas.microsoft.com/office/powerpoint/2010/main" val="19677621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84F8DFED-AA2A-7C40-A2A5-E8734DB00B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a:extLst>
              <a:ext uri="{FF2B5EF4-FFF2-40B4-BE49-F238E27FC236}">
                <a16:creationId xmlns:a16="http://schemas.microsoft.com/office/drawing/2014/main" id="{BD828956-0BDC-A543-AFBE-9D7AB851294D}"/>
              </a:ext>
            </a:extLst>
          </p:cNvPr>
          <p:cNvSpPr>
            <a:spLocks noGrp="1"/>
          </p:cNvSpPr>
          <p:nvPr>
            <p:ph type="body" idx="1"/>
          </p:nvPr>
        </p:nvSpPr>
        <p:spPr>
          <a:xfrm>
            <a:off x="685800" y="4400550"/>
            <a:ext cx="5486400" cy="3600450"/>
          </a:xfrm>
          <a:prstGeom prst="rect">
            <a:avLst/>
          </a:prstGeom>
          <a:ln/>
        </p:spPr>
        <p:txBody>
          <a:bodyPr/>
          <a:lstStyle/>
          <a:p>
            <a:pPr lvl="1">
              <a:defRPr/>
            </a:pPr>
            <a:endParaRPr lang="en-US" dirty="0">
              <a:ea typeface="ＭＳ Ｐゴシック" pitchFamily="34" charset="-128"/>
            </a:endParaRPr>
          </a:p>
        </p:txBody>
      </p:sp>
      <p:sp>
        <p:nvSpPr>
          <p:cNvPr id="110596" name="Slide Number Placeholder 3">
            <a:extLst>
              <a:ext uri="{FF2B5EF4-FFF2-40B4-BE49-F238E27FC236}">
                <a16:creationId xmlns:a16="http://schemas.microsoft.com/office/drawing/2014/main" id="{52DB8264-A6D1-1C4B-A341-F077C9F5327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E549474-8F20-DF47-B45C-9666B273747E}" type="slidenum">
              <a:rPr lang="en-US" altLang="en-US" smtClean="0">
                <a:solidFill>
                  <a:srgbClr val="000000"/>
                </a:solidFill>
              </a:rPr>
              <a:pPr/>
              <a:t>47</a:t>
            </a:fld>
            <a:endParaRPr lang="en-US" altLang="en-US">
              <a:solidFill>
                <a:srgbClr val="000000"/>
              </a:solidFill>
            </a:endParaRPr>
          </a:p>
        </p:txBody>
      </p:sp>
    </p:spTree>
    <p:extLst>
      <p:ext uri="{BB962C8B-B14F-4D97-AF65-F5344CB8AC3E}">
        <p14:creationId xmlns:p14="http://schemas.microsoft.com/office/powerpoint/2010/main" val="20299011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6FC17AFF-E85B-874F-8024-E49437D3417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F82BFAE2-EFD3-BB4C-A5CA-5D3A36218118}"/>
              </a:ext>
            </a:extLst>
          </p:cNvPr>
          <p:cNvSpPr>
            <a:spLocks noGrp="1"/>
          </p:cNvSpPr>
          <p:nvPr>
            <p:ph type="body" idx="1"/>
          </p:nvPr>
        </p:nvSpPr>
        <p:spPr bwMode="auto">
          <a:xfrm>
            <a:off x="685800" y="4400550"/>
            <a:ext cx="5486400" cy="3600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a:p>
        </p:txBody>
      </p:sp>
      <p:sp>
        <p:nvSpPr>
          <p:cNvPr id="112644" name="Slide Number Placeholder 3">
            <a:extLst>
              <a:ext uri="{FF2B5EF4-FFF2-40B4-BE49-F238E27FC236}">
                <a16:creationId xmlns:a16="http://schemas.microsoft.com/office/drawing/2014/main" id="{24179EA0-6F22-DB42-8CA0-92B4E36FE8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A923181-B264-BC47-A969-CFFD4DC7E1A7}" type="slidenum">
              <a:rPr lang="en-US" altLang="en-US" smtClean="0">
                <a:solidFill>
                  <a:srgbClr val="000000"/>
                </a:solidFill>
              </a:rPr>
              <a:pPr/>
              <a:t>48</a:t>
            </a:fld>
            <a:endParaRPr lang="en-US" altLang="en-US">
              <a:solidFill>
                <a:srgbClr val="000000"/>
              </a:solidFill>
            </a:endParaRPr>
          </a:p>
        </p:txBody>
      </p:sp>
    </p:spTree>
    <p:extLst>
      <p:ext uri="{BB962C8B-B14F-4D97-AF65-F5344CB8AC3E}">
        <p14:creationId xmlns:p14="http://schemas.microsoft.com/office/powerpoint/2010/main" val="13207682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4DB229F9-2DDB-A648-9E1E-E3F4C3DA06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0B42E66A-A4C3-4347-9149-9ACC5FEB9D15}"/>
              </a:ext>
            </a:extLst>
          </p:cNvPr>
          <p:cNvSpPr>
            <a:spLocks noGrp="1"/>
          </p:cNvSpPr>
          <p:nvPr>
            <p:ph type="body" idx="1"/>
          </p:nvPr>
        </p:nvSpPr>
        <p:spPr bwMode="auto">
          <a:xfrm>
            <a:off x="726688" y="4365054"/>
            <a:ext cx="5486401" cy="41328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a:endParaRPr lang="en-US" altLang="en-US" dirty="0"/>
          </a:p>
        </p:txBody>
      </p:sp>
      <p:sp>
        <p:nvSpPr>
          <p:cNvPr id="76804" name="Slide Number Placeholder 3">
            <a:extLst>
              <a:ext uri="{FF2B5EF4-FFF2-40B4-BE49-F238E27FC236}">
                <a16:creationId xmlns:a16="http://schemas.microsoft.com/office/drawing/2014/main" id="{885ADD07-C61A-864B-BB90-7955F0DACE04}"/>
              </a:ext>
            </a:extLst>
          </p:cNvPr>
          <p:cNvSpPr>
            <a:spLocks noGrp="1"/>
          </p:cNvSpPr>
          <p:nvPr>
            <p:ph type="sldNum" sz="quarter" idx="5"/>
          </p:nvPr>
        </p:nvSpPr>
        <p:spPr bwMode="auto">
          <a:xfrm>
            <a:off x="4111874" y="8728539"/>
            <a:ext cx="3146791" cy="45972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9B1D32F-6C9F-F645-811E-D007D2F77ACD}" type="slidenum">
              <a:rPr lang="en-US" altLang="en-US" smtClean="0"/>
              <a:pPr/>
              <a:t>49</a:t>
            </a:fld>
            <a:endParaRPr lang="en-US" altLang="en-US"/>
          </a:p>
        </p:txBody>
      </p:sp>
    </p:spTree>
    <p:extLst>
      <p:ext uri="{BB962C8B-B14F-4D97-AF65-F5344CB8AC3E}">
        <p14:creationId xmlns:p14="http://schemas.microsoft.com/office/powerpoint/2010/main" val="397506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a:t>
            </a:fld>
            <a:endParaRPr lang="en-US" dirty="0"/>
          </a:p>
        </p:txBody>
      </p:sp>
    </p:spTree>
    <p:extLst>
      <p:ext uri="{BB962C8B-B14F-4D97-AF65-F5344CB8AC3E}">
        <p14:creationId xmlns:p14="http://schemas.microsoft.com/office/powerpoint/2010/main" val="2564570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AADB6737-DA41-2347-91AB-005F582EF3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2AF0EC2E-6755-274C-B93A-61E3075952E9}"/>
              </a:ext>
            </a:extLst>
          </p:cNvPr>
          <p:cNvSpPr>
            <a:spLocks noGrp="1"/>
          </p:cNvSpPr>
          <p:nvPr>
            <p:ph type="body" idx="1"/>
          </p:nvPr>
        </p:nvSpPr>
        <p:spPr bwMode="auto">
          <a:xfrm>
            <a:off x="743131" y="4443506"/>
            <a:ext cx="548640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pPr defTabSz="930275"/>
            <a:endParaRPr lang="en-US" altLang="en-US" dirty="0"/>
          </a:p>
        </p:txBody>
      </p:sp>
      <p:sp>
        <p:nvSpPr>
          <p:cNvPr id="116740" name="Slide Number Placeholder 3">
            <a:extLst>
              <a:ext uri="{FF2B5EF4-FFF2-40B4-BE49-F238E27FC236}">
                <a16:creationId xmlns:a16="http://schemas.microsoft.com/office/drawing/2014/main" id="{00489972-7D95-404E-91DC-D52EC8C3321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8A53369-5911-A742-B61E-84DE90C84FC3}" type="slidenum">
              <a:rPr lang="en-US" altLang="en-US" smtClean="0"/>
              <a:pPr/>
              <a:t>50</a:t>
            </a:fld>
            <a:endParaRPr lang="en-US" altLang="en-US"/>
          </a:p>
        </p:txBody>
      </p:sp>
    </p:spTree>
    <p:extLst>
      <p:ext uri="{BB962C8B-B14F-4D97-AF65-F5344CB8AC3E}">
        <p14:creationId xmlns:p14="http://schemas.microsoft.com/office/powerpoint/2010/main" val="98484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a:extLst>
              <a:ext uri="{FF2B5EF4-FFF2-40B4-BE49-F238E27FC236}">
                <a16:creationId xmlns:a16="http://schemas.microsoft.com/office/drawing/2014/main" id="{9D23312A-B572-6B4B-97CD-710040770D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3201D99-100A-2849-81E3-D423DEDB228C}"/>
              </a:ext>
            </a:extLst>
          </p:cNvPr>
          <p:cNvSpPr>
            <a:spLocks noGrp="1"/>
          </p:cNvSpPr>
          <p:nvPr>
            <p:ph type="body" idx="1"/>
          </p:nvPr>
        </p:nvSpPr>
        <p:spPr>
          <a:xfrm>
            <a:off x="685800" y="4400550"/>
            <a:ext cx="5486400" cy="3600450"/>
          </a:xfrm>
          <a:prstGeom prst="rect">
            <a:avLst/>
          </a:prstGeom>
        </p:spPr>
        <p:txBody>
          <a:bodyPr>
            <a:normAutofit/>
          </a:bodyPr>
          <a:lstStyle/>
          <a:p>
            <a:pPr>
              <a:defRPr/>
            </a:pPr>
            <a:endParaRPr lang="en-US" dirty="0"/>
          </a:p>
        </p:txBody>
      </p:sp>
      <p:sp>
        <p:nvSpPr>
          <p:cNvPr id="118788" name="Slide Number Placeholder 3">
            <a:extLst>
              <a:ext uri="{FF2B5EF4-FFF2-40B4-BE49-F238E27FC236}">
                <a16:creationId xmlns:a16="http://schemas.microsoft.com/office/drawing/2014/main" id="{C5DD8073-FBBD-774F-A3AD-7796FFDB7E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a:solidFill>
                  <a:schemeClr val="tx1"/>
                </a:solidFill>
                <a:latin typeface="Arial" panose="020B0604020202020204" pitchFamily="34" charset="0"/>
                <a:ea typeface="MS PGothic" panose="020B0600070205080204" pitchFamily="34" charset="-128"/>
              </a:defRPr>
            </a:lvl1pPr>
            <a:lvl2pPr defTabSz="930275">
              <a:defRPr>
                <a:solidFill>
                  <a:schemeClr val="tx1"/>
                </a:solidFill>
                <a:latin typeface="Arial" panose="020B0604020202020204" pitchFamily="34" charset="0"/>
                <a:ea typeface="MS PGothic" panose="020B0600070205080204" pitchFamily="34" charset="-128"/>
              </a:defRPr>
            </a:lvl2pPr>
            <a:lvl3pPr defTabSz="930275">
              <a:defRPr>
                <a:solidFill>
                  <a:schemeClr val="tx1"/>
                </a:solidFill>
                <a:latin typeface="Arial" panose="020B0604020202020204" pitchFamily="34" charset="0"/>
                <a:ea typeface="MS PGothic" panose="020B0600070205080204" pitchFamily="34" charset="-128"/>
              </a:defRPr>
            </a:lvl3pPr>
            <a:lvl4pPr defTabSz="930275">
              <a:defRPr>
                <a:solidFill>
                  <a:schemeClr val="tx1"/>
                </a:solidFill>
                <a:latin typeface="Arial" panose="020B0604020202020204" pitchFamily="34" charset="0"/>
                <a:ea typeface="MS PGothic" panose="020B0600070205080204" pitchFamily="34" charset="-128"/>
              </a:defRPr>
            </a:lvl4pPr>
            <a:lvl5pPr defTabSz="930275">
              <a:defRPr>
                <a:solidFill>
                  <a:schemeClr val="tx1"/>
                </a:solidFill>
                <a:latin typeface="Arial" panose="020B0604020202020204" pitchFamily="34" charset="0"/>
                <a:ea typeface="MS PGothic" panose="020B0600070205080204" pitchFamily="34" charset="-128"/>
              </a:defRPr>
            </a:lvl5pPr>
            <a:lvl6pPr marL="3067050" indent="-781050"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524250" indent="-781050"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981450" indent="-781050"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438650" indent="-781050" defTabSz="93027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DFB7933D-C4F1-0846-8BB6-8ED04C575957}" type="slidenum">
              <a:rPr lang="en-US" altLang="en-US" smtClean="0">
                <a:solidFill>
                  <a:srgbClr val="000000"/>
                </a:solidFill>
                <a:latin typeface="Calibri" panose="020F0502020204030204" pitchFamily="34" charset="0"/>
              </a:rPr>
              <a:pPr/>
              <a:t>51</a:t>
            </a:fld>
            <a:endParaRPr lang="en-US" altLang="en-US" sz="1800">
              <a:solidFill>
                <a:srgbClr val="000000"/>
              </a:solidFill>
              <a:latin typeface="Calibri" panose="020F0502020204030204" pitchFamily="34" charset="0"/>
            </a:endParaRPr>
          </a:p>
        </p:txBody>
      </p:sp>
    </p:spTree>
    <p:extLst>
      <p:ext uri="{BB962C8B-B14F-4D97-AF65-F5344CB8AC3E}">
        <p14:creationId xmlns:p14="http://schemas.microsoft.com/office/powerpoint/2010/main" val="2664988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9956E836-191D-AA43-8120-8F41FD4D966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1311BCD7-EE32-C547-878B-18EE9681B085}"/>
              </a:ext>
            </a:extLst>
          </p:cNvPr>
          <p:cNvSpPr>
            <a:spLocks noGrp="1"/>
          </p:cNvSpPr>
          <p:nvPr>
            <p:ph type="body" idx="1"/>
          </p:nvPr>
        </p:nvSpPr>
        <p:spPr bwMode="auto">
          <a:xfrm>
            <a:off x="743130" y="4443506"/>
            <a:ext cx="579049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pPr>
              <a:lnSpc>
                <a:spcPct val="80000"/>
              </a:lnSpc>
            </a:pPr>
            <a:endParaRPr lang="en-US" altLang="en-US" sz="1600" dirty="0"/>
          </a:p>
          <a:p>
            <a:pPr>
              <a:lnSpc>
                <a:spcPct val="80000"/>
              </a:lnSpc>
            </a:pPr>
            <a:endParaRPr lang="en-US" altLang="en-US" sz="1600" dirty="0"/>
          </a:p>
        </p:txBody>
      </p:sp>
      <p:sp>
        <p:nvSpPr>
          <p:cNvPr id="120836" name="Slide Number Placeholder 3">
            <a:extLst>
              <a:ext uri="{FF2B5EF4-FFF2-40B4-BE49-F238E27FC236}">
                <a16:creationId xmlns:a16="http://schemas.microsoft.com/office/drawing/2014/main" id="{B6BF65E1-27B9-754E-8241-4EF794FDEC5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ED67BC7-D2DF-334C-A015-23A56274B28F}" type="slidenum">
              <a:rPr lang="en-US" altLang="en-US" smtClean="0"/>
              <a:pPr/>
              <a:t>52</a:t>
            </a:fld>
            <a:endParaRPr lang="en-US" altLang="en-US"/>
          </a:p>
        </p:txBody>
      </p:sp>
    </p:spTree>
    <p:extLst>
      <p:ext uri="{BB962C8B-B14F-4D97-AF65-F5344CB8AC3E}">
        <p14:creationId xmlns:p14="http://schemas.microsoft.com/office/powerpoint/2010/main" val="3599433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55422A58-4ADE-ED4A-BF0C-2B65F125E2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64701F89-9372-424E-BEAC-363FC03452F0}"/>
              </a:ext>
            </a:extLst>
          </p:cNvPr>
          <p:cNvSpPr>
            <a:spLocks noGrp="1"/>
          </p:cNvSpPr>
          <p:nvPr>
            <p:ph type="body" idx="1"/>
          </p:nvPr>
        </p:nvSpPr>
        <p:spPr bwMode="auto">
          <a:xfrm>
            <a:off x="743130" y="4443506"/>
            <a:ext cx="548640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pPr defTabSz="930275"/>
            <a:endParaRPr lang="en-US" altLang="en-US" dirty="0"/>
          </a:p>
        </p:txBody>
      </p:sp>
      <p:sp>
        <p:nvSpPr>
          <p:cNvPr id="122884" name="Slide Number Placeholder 3">
            <a:extLst>
              <a:ext uri="{FF2B5EF4-FFF2-40B4-BE49-F238E27FC236}">
                <a16:creationId xmlns:a16="http://schemas.microsoft.com/office/drawing/2014/main" id="{D49E5A14-7856-D54A-83B3-B418F7DE2E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721F039D-A265-6B47-BBE5-CFD5EAA35672}" type="slidenum">
              <a:rPr lang="en-US" altLang="en-US" smtClean="0"/>
              <a:pPr/>
              <a:t>53</a:t>
            </a:fld>
            <a:endParaRPr lang="en-US" altLang="en-US"/>
          </a:p>
        </p:txBody>
      </p:sp>
    </p:spTree>
    <p:extLst>
      <p:ext uri="{BB962C8B-B14F-4D97-AF65-F5344CB8AC3E}">
        <p14:creationId xmlns:p14="http://schemas.microsoft.com/office/powerpoint/2010/main" val="12910730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54</a:t>
            </a:fld>
            <a:endParaRPr lang="en-US" dirty="0"/>
          </a:p>
        </p:txBody>
      </p:sp>
    </p:spTree>
    <p:extLst>
      <p:ext uri="{BB962C8B-B14F-4D97-AF65-F5344CB8AC3E}">
        <p14:creationId xmlns:p14="http://schemas.microsoft.com/office/powerpoint/2010/main" val="64869414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a:extLst>
              <a:ext uri="{FF2B5EF4-FFF2-40B4-BE49-F238E27FC236}">
                <a16:creationId xmlns:a16="http://schemas.microsoft.com/office/drawing/2014/main" id="{A5407BAC-BF3D-094F-A089-B62B29A8493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a:extLst>
              <a:ext uri="{FF2B5EF4-FFF2-40B4-BE49-F238E27FC236}">
                <a16:creationId xmlns:a16="http://schemas.microsoft.com/office/drawing/2014/main" id="{B78F4629-F0C2-8E4D-91E7-EBEBD466184A}"/>
              </a:ext>
            </a:extLst>
          </p:cNvPr>
          <p:cNvSpPr>
            <a:spLocks noGrp="1"/>
          </p:cNvSpPr>
          <p:nvPr>
            <p:ph type="body" idx="1"/>
          </p:nvPr>
        </p:nvSpPr>
        <p:spPr bwMode="auto">
          <a:xfrm>
            <a:off x="743130" y="4443506"/>
            <a:ext cx="5790490" cy="4208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normAutofit/>
          </a:bodyPr>
          <a:lstStyle/>
          <a:p>
            <a:pPr eaLnBrk="1" hangingPunct="1">
              <a:spcBef>
                <a:spcPct val="0"/>
              </a:spcBef>
              <a:defRPr/>
            </a:pPr>
            <a:r>
              <a:rPr lang="en-US" altLang="en-US" b="1">
                <a:cs typeface="Arial" panose="020B0604020202020204" pitchFamily="34" charset="0"/>
              </a:rPr>
              <a:t>Talking Points</a:t>
            </a:r>
          </a:p>
          <a:p>
            <a:pPr marL="638175" lvl="1" indent="-174625">
              <a:spcBef>
                <a:spcPct val="0"/>
              </a:spcBef>
              <a:buFontTx/>
              <a:buChar char="•"/>
              <a:defRPr/>
            </a:pPr>
            <a:r>
              <a:rPr lang="en-US" altLang="en-US" i="1">
                <a:cs typeface="Arial" panose="020B0604020202020204" pitchFamily="34" charset="0"/>
              </a:rPr>
              <a:t>Use</a:t>
            </a:r>
            <a:r>
              <a:rPr lang="en-US" altLang="en-US" b="1" i="1">
                <a:cs typeface="Arial" panose="020B0604020202020204" pitchFamily="34" charset="0"/>
              </a:rPr>
              <a:t> </a:t>
            </a:r>
            <a:r>
              <a:rPr lang="en-US" altLang="en-US" i="1">
                <a:cs typeface="Arial" panose="020B0604020202020204" pitchFamily="34" charset="0"/>
              </a:rPr>
              <a:t>the pointer so participants can follow along on screen</a:t>
            </a:r>
            <a:r>
              <a:rPr lang="en-US" altLang="en-US">
                <a:cs typeface="Arial" panose="020B0604020202020204" pitchFamily="34" charset="0"/>
              </a:rPr>
              <a:t>. </a:t>
            </a:r>
          </a:p>
          <a:p>
            <a:pPr marL="638175" lvl="1" indent="-174625">
              <a:spcBef>
                <a:spcPct val="0"/>
              </a:spcBef>
              <a:buFontTx/>
              <a:buChar char="•"/>
              <a:defRPr/>
            </a:pPr>
            <a:r>
              <a:rPr lang="en-US" altLang="en-US">
                <a:cs typeface="Arial" panose="020B0604020202020204" pitchFamily="34" charset="0"/>
              </a:rPr>
              <a:t>The Stages of Change is a theoretical perspective that we can use to understand where people are coming from in terms of their substance use. At the top in blue is the first stage called precontemplation. At this stage people do not see a problem with their use and are not considering change. </a:t>
            </a:r>
          </a:p>
          <a:p>
            <a:pPr marL="638175" lvl="1" indent="-174625">
              <a:spcBef>
                <a:spcPct val="0"/>
              </a:spcBef>
              <a:buFontTx/>
              <a:buChar char="•"/>
              <a:defRPr/>
            </a:pPr>
            <a:r>
              <a:rPr lang="en-US" altLang="en-US">
                <a:cs typeface="Arial" panose="020B0604020202020204" pitchFamily="34" charset="0"/>
              </a:rPr>
              <a:t>The stages that follow are contemplation, preparation, action, maintenance, and recurrence. </a:t>
            </a:r>
          </a:p>
          <a:p>
            <a:pPr marL="638175" lvl="1" indent="-174625">
              <a:spcBef>
                <a:spcPct val="0"/>
              </a:spcBef>
              <a:buFontTx/>
              <a:buChar char="•"/>
              <a:defRPr/>
            </a:pPr>
            <a:r>
              <a:rPr lang="en-US" altLang="en-US">
                <a:cs typeface="Arial" panose="020B0604020202020204" pitchFamily="34" charset="0"/>
              </a:rPr>
              <a:t>Contemplation is a stage that we strive to move patients to if they are at risk for substance use related problems. Patients in the contemplation stage can see the possibility of change, but they are ambivalent about changing. </a:t>
            </a:r>
          </a:p>
          <a:p>
            <a:pPr marL="638175" lvl="1" indent="-174625">
              <a:spcBef>
                <a:spcPct val="0"/>
              </a:spcBef>
              <a:buFontTx/>
              <a:buChar char="•"/>
              <a:defRPr/>
            </a:pPr>
            <a:r>
              <a:rPr lang="en-US" altLang="en-US">
                <a:cs typeface="Arial" panose="020B0604020202020204" pitchFamily="34" charset="0"/>
              </a:rPr>
              <a:t>The preparation stage is where we begin to identify strategies for change. </a:t>
            </a:r>
          </a:p>
          <a:p>
            <a:pPr marL="638175" lvl="1" indent="-174625">
              <a:spcBef>
                <a:spcPct val="0"/>
              </a:spcBef>
              <a:buFontTx/>
              <a:buChar char="•"/>
              <a:defRPr/>
            </a:pPr>
            <a:r>
              <a:rPr lang="en-US" altLang="en-US">
                <a:cs typeface="Arial" panose="020B0604020202020204" pitchFamily="34" charset="0"/>
              </a:rPr>
              <a:t>Action is where changes are taking place. </a:t>
            </a:r>
          </a:p>
          <a:p>
            <a:pPr marL="638175" lvl="1" indent="-174625">
              <a:spcBef>
                <a:spcPct val="0"/>
              </a:spcBef>
              <a:buFontTx/>
              <a:buChar char="•"/>
              <a:defRPr/>
            </a:pPr>
            <a:r>
              <a:rPr lang="en-US" altLang="en-US">
                <a:cs typeface="Arial" panose="020B0604020202020204" pitchFamily="34" charset="0"/>
              </a:rPr>
              <a:t>Maintenance is where patients have achieved their goal and are working to maintain their new behaviors. </a:t>
            </a:r>
          </a:p>
          <a:p>
            <a:pPr marL="638175" lvl="1" indent="-174625">
              <a:spcBef>
                <a:spcPct val="0"/>
              </a:spcBef>
              <a:buFontTx/>
              <a:buChar char="•"/>
              <a:defRPr/>
            </a:pPr>
            <a:r>
              <a:rPr lang="en-US" altLang="en-US">
                <a:cs typeface="Arial" panose="020B0604020202020204" pitchFamily="34" charset="0"/>
              </a:rPr>
              <a:t>Recurrence is when patients may relapse or go back to their old behaviors. Recurrence is part of the process of changing. </a:t>
            </a:r>
          </a:p>
          <a:p>
            <a:pPr eaLnBrk="1" hangingPunct="1">
              <a:spcBef>
                <a:spcPct val="0"/>
              </a:spcBef>
              <a:defRPr/>
            </a:pPr>
            <a:endParaRPr lang="en-US" altLang="en-US">
              <a:cs typeface="Arial" panose="020B0604020202020204" pitchFamily="34" charset="0"/>
            </a:endParaRPr>
          </a:p>
          <a:p>
            <a:pPr eaLnBrk="1" hangingPunct="1">
              <a:spcBef>
                <a:spcPct val="0"/>
              </a:spcBef>
              <a:defRPr/>
            </a:pPr>
            <a:r>
              <a:rPr lang="en-US" altLang="en-US" b="1"/>
              <a:t>References</a:t>
            </a:r>
          </a:p>
          <a:p>
            <a:pPr eaLnBrk="1" hangingPunct="1">
              <a:spcBef>
                <a:spcPct val="0"/>
              </a:spcBef>
              <a:defRPr/>
            </a:pPr>
            <a:r>
              <a:rPr lang="en-US" altLang="en-US"/>
              <a:t>Pacific Southwest ATTC (2011). SBIRT Curriculum, retrieved September 24, 2013 from </a:t>
            </a:r>
            <a:r>
              <a:rPr lang="en-US" altLang="en-US" u="sng">
                <a:hlinkClick r:id="rId3"/>
              </a:rPr>
              <a:t>http://www.attcnetwork.org/regcenters/productdetails.asp?prodID=784&amp;rcID=11</a:t>
            </a:r>
            <a:endParaRPr lang="en-US" altLang="en-US"/>
          </a:p>
          <a:p>
            <a:pPr eaLnBrk="1" hangingPunct="1">
              <a:spcBef>
                <a:spcPct val="0"/>
              </a:spcBef>
              <a:defRPr/>
            </a:pPr>
            <a:endParaRPr lang="en-US" altLang="en-US">
              <a:cs typeface="Arial" panose="020B0604020202020204" pitchFamily="34" charset="0"/>
            </a:endParaRPr>
          </a:p>
          <a:p>
            <a:pPr>
              <a:defRPr/>
            </a:pPr>
            <a:endParaRPr lang="en-US" altLang="en-US"/>
          </a:p>
        </p:txBody>
      </p:sp>
      <p:sp>
        <p:nvSpPr>
          <p:cNvPr id="139268" name="Slide Number Placeholder 3">
            <a:extLst>
              <a:ext uri="{FF2B5EF4-FFF2-40B4-BE49-F238E27FC236}">
                <a16:creationId xmlns:a16="http://schemas.microsoft.com/office/drawing/2014/main" id="{13D4FC00-5E10-1E41-AC9D-AECA6975E87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B2CFE38-6DC8-4B48-B37A-597A9C662EFB}" type="slidenum">
              <a:rPr lang="en-US" altLang="en-US" smtClean="0"/>
              <a:pPr/>
              <a:t>55</a:t>
            </a:fld>
            <a:endParaRPr lang="en-US" altLang="en-US"/>
          </a:p>
        </p:txBody>
      </p:sp>
    </p:spTree>
    <p:extLst>
      <p:ext uri="{BB962C8B-B14F-4D97-AF65-F5344CB8AC3E}">
        <p14:creationId xmlns:p14="http://schemas.microsoft.com/office/powerpoint/2010/main" val="42369897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156" y="4367892"/>
            <a:ext cx="5870121" cy="3600450"/>
          </a:xfrm>
          <a:prstGeom prst="rect">
            <a:avLst/>
          </a:prstGeom>
        </p:spPr>
        <p:txBody>
          <a:bodyPr/>
          <a:lstStyle/>
          <a:p>
            <a:pPr defTabSz="930275">
              <a:defRPr/>
            </a:pPr>
            <a:r>
              <a:rPr lang="en-US" altLang="en-US" b="1" dirty="0"/>
              <a:t>Talking Points</a:t>
            </a:r>
          </a:p>
          <a:p>
            <a:pPr marL="342900" lvl="1" indent="-228600" defTabSz="930275">
              <a:buFontTx/>
              <a:buChar char="•"/>
              <a:defRPr/>
            </a:pPr>
            <a:r>
              <a:rPr lang="en-US" altLang="en-US" sz="1100" dirty="0"/>
              <a:t>Review the definition of motivational interviewing.</a:t>
            </a:r>
          </a:p>
          <a:p>
            <a:pPr marL="342900" lvl="1" indent="-228600" defTabSz="930275">
              <a:buFontTx/>
              <a:buChar char="•"/>
              <a:defRPr/>
            </a:pPr>
            <a:r>
              <a:rPr lang="en-US" altLang="en-US" sz="1100" b="1" dirty="0"/>
              <a:t>Patient-centered</a:t>
            </a:r>
            <a:r>
              <a:rPr lang="en-US" altLang="en-US" sz="1100" dirty="0"/>
              <a:t> refers to a fundamental collaborative approach to the practitioner/patient relationship. Patient-centered specifically refers to Carl Rogers’ (1946) reflective listening which is a central skill for a Motivational Interviewing practitioner. The practitioner follows the patient’s thoughts, feelings, and perceptions, and responds with reflective statements. Reflective statements include degrees of complexity such as possible meaning behind the patient’s statement and reflection of possible patient feelings. </a:t>
            </a:r>
          </a:p>
          <a:p>
            <a:pPr marL="342900" lvl="1" indent="-228600" defTabSz="930275">
              <a:buFontTx/>
              <a:buChar char="•"/>
              <a:defRPr/>
            </a:pPr>
            <a:r>
              <a:rPr lang="en-US" altLang="en-US" sz="1100" b="1" dirty="0"/>
              <a:t>Person-centered:</a:t>
            </a:r>
            <a:r>
              <a:rPr lang="en-US" altLang="en-US" sz="1100" dirty="0"/>
              <a:t> Person-centered is a transition of the term patient-centered. It is advocated for use by those who believe it is less clinical, less role defining, more equalizing and more personable than the term patient-centered. The term person-centered also serves to broaden MI</a:t>
            </a:r>
            <a:r>
              <a:rPr lang="ja-JP" altLang="en-US" sz="1100" dirty="0"/>
              <a:t>’</a:t>
            </a:r>
            <a:r>
              <a:rPr lang="en-US" altLang="en-US" sz="1100" dirty="0"/>
              <a:t>s relevance beyond the clinical setting. </a:t>
            </a:r>
          </a:p>
          <a:p>
            <a:pPr marL="342900" lvl="1" indent="-228600" defTabSz="930275">
              <a:buFontTx/>
              <a:buChar char="•"/>
              <a:defRPr/>
            </a:pPr>
            <a:r>
              <a:rPr lang="en-US" altLang="en-US" sz="1100" b="1" dirty="0"/>
              <a:t>Evidence-based</a:t>
            </a:r>
            <a:r>
              <a:rPr lang="en-US" altLang="en-US" sz="1100" dirty="0"/>
              <a:t> includes practices that are shown to be successful through research. Models that have shown the greatest levels of effectiveness have the ability to replicate successful outcomes with different populations over time. </a:t>
            </a:r>
          </a:p>
          <a:p>
            <a:pPr marL="342900" lvl="1" indent="-228600" defTabSz="930275">
              <a:buFontTx/>
              <a:buChar char="•"/>
              <a:defRPr/>
            </a:pPr>
            <a:r>
              <a:rPr lang="en-US" altLang="en-US" sz="1100" b="1" dirty="0"/>
              <a:t>Directional: </a:t>
            </a:r>
            <a:r>
              <a:rPr lang="en-US" altLang="en-US" sz="1100" dirty="0"/>
              <a:t>MI is both person-centered and directional. Directional refers to the use of specific strategies and interventions that may facilitate the patient</a:t>
            </a:r>
            <a:r>
              <a:rPr lang="ja-JP" altLang="en-US" sz="1100" dirty="0"/>
              <a:t>’</a:t>
            </a:r>
            <a:r>
              <a:rPr lang="en-US" altLang="en-US" sz="1100" dirty="0"/>
              <a:t>s movement toward exploration, change talk, problem recognition (resolving ambivalence) or the decision to change. The practitioner guides the discussion towards the possibility of change. </a:t>
            </a:r>
          </a:p>
          <a:p>
            <a:pPr marL="342900" lvl="1" indent="-228600" defTabSz="930275">
              <a:buFontTx/>
              <a:buChar char="•"/>
              <a:defRPr/>
            </a:pPr>
            <a:r>
              <a:rPr lang="en-US" altLang="en-US" sz="1100" b="1" dirty="0"/>
              <a:t>Intrinsic Motivation:</a:t>
            </a:r>
            <a:r>
              <a:rPr lang="en-US" altLang="en-US" sz="1100" dirty="0"/>
              <a:t> The motivation that comes from the patient. It is the practitioner</a:t>
            </a:r>
            <a:r>
              <a:rPr lang="ja-JP" altLang="en-US" sz="1100" dirty="0"/>
              <a:t>’</a:t>
            </a:r>
            <a:r>
              <a:rPr lang="en-US" altLang="en-US" sz="1100" dirty="0"/>
              <a:t>s job to find out what it is and amplify it, reflect it back. </a:t>
            </a:r>
          </a:p>
          <a:p>
            <a:pPr marL="342900" lvl="1" indent="-228600" defTabSz="930275">
              <a:buFontTx/>
              <a:buChar char="•"/>
              <a:defRPr/>
            </a:pPr>
            <a:r>
              <a:rPr lang="en-US" altLang="en-US" sz="1100" b="1" dirty="0"/>
              <a:t>Ambivalence:</a:t>
            </a:r>
            <a:r>
              <a:rPr lang="en-US" altLang="en-US" sz="1100" dirty="0"/>
              <a:t> This refers to the patient</a:t>
            </a:r>
            <a:r>
              <a:rPr lang="ja-JP" altLang="en-US" sz="1100" dirty="0"/>
              <a:t>’</a:t>
            </a:r>
            <a:r>
              <a:rPr lang="en-US" altLang="en-US" sz="1100" dirty="0"/>
              <a:t>s experience of conflicting thoughts and feelings about a particular behavior or change – advantages and disadvantages. The MI practitioner listens for and evokes the patient</a:t>
            </a:r>
            <a:r>
              <a:rPr lang="ja-JP" altLang="en-US" sz="1100" dirty="0"/>
              <a:t>’</a:t>
            </a:r>
            <a:r>
              <a:rPr lang="en-US" altLang="en-US" sz="1100" dirty="0"/>
              <a:t>s reasons for concern and arguments for change (change talk), while also accepting and reflecting perceived disadvantages of change (sustain talk). The practitioner reflects both sides, sometimes in the form of a double sided reflection. The recognition of ambivalence may add clarity to where the patient has not been ready to move forward or reach a decision. The MI practitioner listens for and evokes the patient</a:t>
            </a:r>
            <a:r>
              <a:rPr lang="ja-JP" altLang="en-US" sz="1100" dirty="0"/>
              <a:t>’</a:t>
            </a:r>
            <a:r>
              <a:rPr lang="en-US" altLang="en-US" sz="1100" dirty="0"/>
              <a:t>s own arguments for change and assists the patient to keep moving in the direction of change.</a:t>
            </a:r>
          </a:p>
        </p:txBody>
      </p:sp>
      <p:sp>
        <p:nvSpPr>
          <p:cNvPr id="4" name="Slide Number Placeholder 3"/>
          <p:cNvSpPr>
            <a:spLocks noGrp="1"/>
          </p:cNvSpPr>
          <p:nvPr>
            <p:ph type="sldNum" sz="quarter" idx="10"/>
          </p:nvPr>
        </p:nvSpPr>
        <p:spPr/>
        <p:txBody>
          <a:bodyPr/>
          <a:lstStyle/>
          <a:p>
            <a:fld id="{75407F5E-1248-0D41-AA81-B50EA45314DF}" type="slidenum">
              <a:rPr lang="en-US" smtClean="0"/>
              <a:t>56</a:t>
            </a:fld>
            <a:endParaRPr lang="en-US" dirty="0"/>
          </a:p>
        </p:txBody>
      </p:sp>
    </p:spTree>
    <p:extLst>
      <p:ext uri="{BB962C8B-B14F-4D97-AF65-F5344CB8AC3E}">
        <p14:creationId xmlns:p14="http://schemas.microsoft.com/office/powerpoint/2010/main" val="20846015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57</a:t>
            </a:fld>
            <a:endParaRPr lang="en-US" dirty="0"/>
          </a:p>
        </p:txBody>
      </p:sp>
    </p:spTree>
    <p:extLst>
      <p:ext uri="{BB962C8B-B14F-4D97-AF65-F5344CB8AC3E}">
        <p14:creationId xmlns:p14="http://schemas.microsoft.com/office/powerpoint/2010/main" val="37587721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a:prstGeom prst="rect">
            <a:avLst/>
          </a:prstGeom>
        </p:spPr>
        <p:txBody>
          <a:bodyPr/>
          <a:lstStyle/>
          <a:p>
            <a:pPr marL="0" indent="0">
              <a:lnSpc>
                <a:spcPct val="110000"/>
              </a:lnSpc>
              <a:buNone/>
            </a:pPr>
            <a:endParaRPr lang="en-US" sz="14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58</a:t>
            </a:fld>
            <a:endParaRPr lang="en-US" dirty="0"/>
          </a:p>
        </p:txBody>
      </p:sp>
    </p:spTree>
    <p:extLst>
      <p:ext uri="{BB962C8B-B14F-4D97-AF65-F5344CB8AC3E}">
        <p14:creationId xmlns:p14="http://schemas.microsoft.com/office/powerpoint/2010/main" val="8794567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59</a:t>
            </a:fld>
            <a:endParaRPr lang="en-US" dirty="0"/>
          </a:p>
        </p:txBody>
      </p:sp>
    </p:spTree>
    <p:extLst>
      <p:ext uri="{BB962C8B-B14F-4D97-AF65-F5344CB8AC3E}">
        <p14:creationId xmlns:p14="http://schemas.microsoft.com/office/powerpoint/2010/main" val="288328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a:t>
            </a:fld>
            <a:endParaRPr lang="en-US" dirty="0"/>
          </a:p>
        </p:txBody>
      </p:sp>
    </p:spTree>
    <p:extLst>
      <p:ext uri="{BB962C8B-B14F-4D97-AF65-F5344CB8AC3E}">
        <p14:creationId xmlns:p14="http://schemas.microsoft.com/office/powerpoint/2010/main" val="35906722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B91FC1D0-59B6-2C41-97C6-81C136476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72D90F1-4C14-7145-921C-8689EA081653}"/>
              </a:ext>
            </a:extLst>
          </p:cNvPr>
          <p:cNvSpPr>
            <a:spLocks noGrp="1"/>
          </p:cNvSpPr>
          <p:nvPr>
            <p:ph type="body" idx="1"/>
          </p:nvPr>
        </p:nvSpPr>
        <p:spPr bwMode="auto">
          <a:xfrm>
            <a:off x="743130" y="4443506"/>
            <a:ext cx="5429070" cy="4208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bodyPr>
          <a:lstStyle/>
          <a:p>
            <a:pPr marL="0" lvl="1"/>
            <a:endParaRPr lang="en-US" altLang="en-US" dirty="0">
              <a:cs typeface="Arial" panose="020B0604020202020204" pitchFamily="34" charset="0"/>
            </a:endParaRPr>
          </a:p>
          <a:p>
            <a:pPr marL="0" lvl="1"/>
            <a:endParaRPr lang="en-US" altLang="en-US" dirty="0">
              <a:cs typeface="Arial" panose="020B0604020202020204" pitchFamily="34" charset="0"/>
            </a:endParaRPr>
          </a:p>
          <a:p>
            <a:pPr marL="638175" lvl="1" indent="-174625">
              <a:buFontTx/>
              <a:buChar char="•"/>
            </a:pPr>
            <a:endParaRPr lang="en-US" altLang="en-US" dirty="0">
              <a:latin typeface="Arial" panose="020B0604020202020204" pitchFamily="34" charset="0"/>
            </a:endParaRPr>
          </a:p>
        </p:txBody>
      </p:sp>
      <p:sp>
        <p:nvSpPr>
          <p:cNvPr id="143364" name="Slide Number Placeholder 3">
            <a:extLst>
              <a:ext uri="{FF2B5EF4-FFF2-40B4-BE49-F238E27FC236}">
                <a16:creationId xmlns:a16="http://schemas.microsoft.com/office/drawing/2014/main" id="{65D5C82B-DF06-434E-A627-089DC6D3275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EA6CEBF-91F0-9C49-9739-877DBCCFC4A5}" type="slidenum">
              <a:rPr lang="en-US" altLang="en-US" smtClean="0">
                <a:solidFill>
                  <a:srgbClr val="000000"/>
                </a:solidFill>
              </a:rPr>
              <a:pPr/>
              <a:t>60</a:t>
            </a:fld>
            <a:endParaRPr lang="en-US" altLang="en-US">
              <a:solidFill>
                <a:srgbClr val="000000"/>
              </a:solidFill>
            </a:endParaRPr>
          </a:p>
        </p:txBody>
      </p:sp>
    </p:spTree>
    <p:extLst>
      <p:ext uri="{BB962C8B-B14F-4D97-AF65-F5344CB8AC3E}">
        <p14:creationId xmlns:p14="http://schemas.microsoft.com/office/powerpoint/2010/main" val="4506361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5E9D2F31-6214-2A4B-A26C-8C0C94CDD9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a:extLst>
              <a:ext uri="{FF2B5EF4-FFF2-40B4-BE49-F238E27FC236}">
                <a16:creationId xmlns:a16="http://schemas.microsoft.com/office/drawing/2014/main" id="{F79ED07E-038D-9349-B5DA-0C684BAFB380}"/>
              </a:ext>
            </a:extLst>
          </p:cNvPr>
          <p:cNvSpPr>
            <a:spLocks noGrp="1"/>
          </p:cNvSpPr>
          <p:nvPr>
            <p:ph type="body" idx="1"/>
          </p:nvPr>
        </p:nvSpPr>
        <p:spPr bwMode="auto">
          <a:xfrm>
            <a:off x="743130" y="4443506"/>
            <a:ext cx="5486401" cy="4208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bodyPr>
          <a:lstStyle/>
          <a:p>
            <a:pPr defTabSz="930275"/>
            <a:endParaRPr lang="en-US" altLang="en-US" dirty="0"/>
          </a:p>
        </p:txBody>
      </p:sp>
      <p:sp>
        <p:nvSpPr>
          <p:cNvPr id="145412" name="Slide Number Placeholder 3">
            <a:extLst>
              <a:ext uri="{FF2B5EF4-FFF2-40B4-BE49-F238E27FC236}">
                <a16:creationId xmlns:a16="http://schemas.microsoft.com/office/drawing/2014/main" id="{667562C9-078C-4846-9230-41D7F4E45B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954C258-FBE4-6B4C-9F76-D807F479F374}" type="slidenum">
              <a:rPr lang="en-US" altLang="en-US" smtClean="0">
                <a:solidFill>
                  <a:srgbClr val="000000"/>
                </a:solidFill>
              </a:rPr>
              <a:pPr/>
              <a:t>61</a:t>
            </a:fld>
            <a:endParaRPr lang="en-US" altLang="en-US">
              <a:solidFill>
                <a:srgbClr val="000000"/>
              </a:solidFill>
            </a:endParaRPr>
          </a:p>
        </p:txBody>
      </p:sp>
    </p:spTree>
    <p:extLst>
      <p:ext uri="{BB962C8B-B14F-4D97-AF65-F5344CB8AC3E}">
        <p14:creationId xmlns:p14="http://schemas.microsoft.com/office/powerpoint/2010/main" val="40204356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2E01BBD7-EEC9-314E-AF6D-EFACD5AC9A1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Notes Placeholder 2">
            <a:extLst>
              <a:ext uri="{FF2B5EF4-FFF2-40B4-BE49-F238E27FC236}">
                <a16:creationId xmlns:a16="http://schemas.microsoft.com/office/drawing/2014/main" id="{72715A2F-29F1-DB42-B35C-E8153AFB3356}"/>
              </a:ext>
            </a:extLst>
          </p:cNvPr>
          <p:cNvSpPr>
            <a:spLocks noGrp="1"/>
          </p:cNvSpPr>
          <p:nvPr>
            <p:ph type="body" idx="1"/>
          </p:nvPr>
        </p:nvSpPr>
        <p:spPr bwMode="auto">
          <a:xfrm>
            <a:off x="743130" y="4443506"/>
            <a:ext cx="5237540" cy="42081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89" tIns="47545" rIns="95089" bIns="47545" numCol="1" anchor="t" anchorCtr="0" compatLnSpc="1">
            <a:prstTxWarp prst="textNoShape">
              <a:avLst/>
            </a:prstTxWarp>
            <a:normAutofit/>
          </a:bodyPr>
          <a:lstStyle/>
          <a:p>
            <a:pPr defTabSz="930275">
              <a:buFontTx/>
              <a:buChar char="•"/>
              <a:defRPr/>
            </a:pPr>
            <a:endParaRPr lang="en-US" altLang="en-US" dirty="0"/>
          </a:p>
        </p:txBody>
      </p:sp>
      <p:sp>
        <p:nvSpPr>
          <p:cNvPr id="147460" name="Slide Number Placeholder 3">
            <a:extLst>
              <a:ext uri="{FF2B5EF4-FFF2-40B4-BE49-F238E27FC236}">
                <a16:creationId xmlns:a16="http://schemas.microsoft.com/office/drawing/2014/main" id="{027ABA41-88E8-5A47-9FF9-42FD237F4A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9300" indent="-287338">
              <a:defRPr>
                <a:solidFill>
                  <a:schemeClr val="tx1"/>
                </a:solidFill>
                <a:latin typeface="Arial" panose="020B0604020202020204" pitchFamily="34" charset="0"/>
                <a:ea typeface="MS PGothic" panose="020B0600070205080204" pitchFamily="34" charset="-128"/>
              </a:defRPr>
            </a:lvl2pPr>
            <a:lvl3pPr marL="1152525" indent="-230188">
              <a:defRPr>
                <a:solidFill>
                  <a:schemeClr val="tx1"/>
                </a:solidFill>
                <a:latin typeface="Arial" panose="020B0604020202020204" pitchFamily="34" charset="0"/>
                <a:ea typeface="MS PGothic" panose="020B0600070205080204" pitchFamily="34" charset="-128"/>
              </a:defRPr>
            </a:lvl3pPr>
            <a:lvl4pPr marL="1614488" indent="-230188">
              <a:defRPr>
                <a:solidFill>
                  <a:schemeClr val="tx1"/>
                </a:solidFill>
                <a:latin typeface="Arial" panose="020B0604020202020204" pitchFamily="34" charset="0"/>
                <a:ea typeface="MS PGothic" panose="020B0600070205080204" pitchFamily="34" charset="-128"/>
              </a:defRPr>
            </a:lvl4pPr>
            <a:lvl5pPr marL="2076450" indent="-230188">
              <a:defRPr>
                <a:solidFill>
                  <a:schemeClr val="tx1"/>
                </a:solidFill>
                <a:latin typeface="Arial" panose="020B0604020202020204" pitchFamily="34" charset="0"/>
                <a:ea typeface="MS PGothic" panose="020B0600070205080204" pitchFamily="34" charset="-128"/>
              </a:defRPr>
            </a:lvl5pPr>
            <a:lvl6pPr marL="25336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908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480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905250" indent="-230188"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90FDA5B-D656-954E-9D85-A26717D96C50}" type="slidenum">
              <a:rPr lang="en-US" altLang="en-US" smtClean="0">
                <a:solidFill>
                  <a:srgbClr val="000000"/>
                </a:solidFill>
              </a:rPr>
              <a:pPr/>
              <a:t>62</a:t>
            </a:fld>
            <a:endParaRPr lang="en-US" altLang="en-US">
              <a:solidFill>
                <a:srgbClr val="000000"/>
              </a:solidFill>
            </a:endParaRPr>
          </a:p>
        </p:txBody>
      </p:sp>
    </p:spTree>
    <p:extLst>
      <p:ext uri="{BB962C8B-B14F-4D97-AF65-F5344CB8AC3E}">
        <p14:creationId xmlns:p14="http://schemas.microsoft.com/office/powerpoint/2010/main" val="8165670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63</a:t>
            </a:fld>
            <a:endParaRPr lang="en-US" dirty="0"/>
          </a:p>
        </p:txBody>
      </p:sp>
    </p:spTree>
    <p:extLst>
      <p:ext uri="{BB962C8B-B14F-4D97-AF65-F5344CB8AC3E}">
        <p14:creationId xmlns:p14="http://schemas.microsoft.com/office/powerpoint/2010/main" val="21179053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64</a:t>
            </a:fld>
            <a:endParaRPr lang="en-US" dirty="0"/>
          </a:p>
        </p:txBody>
      </p:sp>
    </p:spTree>
    <p:extLst>
      <p:ext uri="{BB962C8B-B14F-4D97-AF65-F5344CB8AC3E}">
        <p14:creationId xmlns:p14="http://schemas.microsoft.com/office/powerpoint/2010/main" val="22441097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65</a:t>
            </a:fld>
            <a:endParaRPr lang="en-US" dirty="0"/>
          </a:p>
        </p:txBody>
      </p:sp>
    </p:spTree>
    <p:extLst>
      <p:ext uri="{BB962C8B-B14F-4D97-AF65-F5344CB8AC3E}">
        <p14:creationId xmlns:p14="http://schemas.microsoft.com/office/powerpoint/2010/main" val="2488943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66</a:t>
            </a:fld>
            <a:endParaRPr lang="en-US" dirty="0"/>
          </a:p>
        </p:txBody>
      </p:sp>
    </p:spTree>
    <p:extLst>
      <p:ext uri="{BB962C8B-B14F-4D97-AF65-F5344CB8AC3E}">
        <p14:creationId xmlns:p14="http://schemas.microsoft.com/office/powerpoint/2010/main" val="54280496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67</a:t>
            </a:fld>
            <a:endParaRPr lang="en-US" dirty="0"/>
          </a:p>
        </p:txBody>
      </p:sp>
    </p:spTree>
    <p:extLst>
      <p:ext uri="{BB962C8B-B14F-4D97-AF65-F5344CB8AC3E}">
        <p14:creationId xmlns:p14="http://schemas.microsoft.com/office/powerpoint/2010/main" val="5711201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68</a:t>
            </a:fld>
            <a:endParaRPr lang="en-US" dirty="0"/>
          </a:p>
        </p:txBody>
      </p:sp>
    </p:spTree>
    <p:extLst>
      <p:ext uri="{BB962C8B-B14F-4D97-AF65-F5344CB8AC3E}">
        <p14:creationId xmlns:p14="http://schemas.microsoft.com/office/powerpoint/2010/main" val="22875627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69</a:t>
            </a:fld>
            <a:endParaRPr lang="en-US" dirty="0"/>
          </a:p>
        </p:txBody>
      </p:sp>
    </p:spTree>
    <p:extLst>
      <p:ext uri="{BB962C8B-B14F-4D97-AF65-F5344CB8AC3E}">
        <p14:creationId xmlns:p14="http://schemas.microsoft.com/office/powerpoint/2010/main" val="63315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7</a:t>
            </a:fld>
            <a:endParaRPr lang="en-US" dirty="0"/>
          </a:p>
        </p:txBody>
      </p:sp>
    </p:spTree>
    <p:extLst>
      <p:ext uri="{BB962C8B-B14F-4D97-AF65-F5344CB8AC3E}">
        <p14:creationId xmlns:p14="http://schemas.microsoft.com/office/powerpoint/2010/main" val="28143632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70</a:t>
            </a:fld>
            <a:endParaRPr lang="en-US" dirty="0"/>
          </a:p>
        </p:txBody>
      </p:sp>
    </p:spTree>
    <p:extLst>
      <p:ext uri="{BB962C8B-B14F-4D97-AF65-F5344CB8AC3E}">
        <p14:creationId xmlns:p14="http://schemas.microsoft.com/office/powerpoint/2010/main" val="238382111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002045"/>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71</a:t>
            </a:fld>
            <a:endParaRPr lang="en-US" dirty="0"/>
          </a:p>
        </p:txBody>
      </p:sp>
    </p:spTree>
    <p:extLst>
      <p:ext uri="{BB962C8B-B14F-4D97-AF65-F5344CB8AC3E}">
        <p14:creationId xmlns:p14="http://schemas.microsoft.com/office/powerpoint/2010/main" val="214662605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pPr defTabSz="931774">
              <a:defRPr/>
            </a:pPr>
            <a:r>
              <a:rPr lang="en-US" dirty="0"/>
              <a:t>. </a:t>
            </a:r>
          </a:p>
          <a:p>
            <a:pPr>
              <a:spcBef>
                <a:spcPct val="0"/>
              </a:spcBef>
            </a:pPr>
            <a:endParaRPr lang="en-US" dirty="0">
              <a:latin typeface="Calibri" charset="0"/>
            </a:endParaRPr>
          </a:p>
          <a:p>
            <a:pPr>
              <a:spcBef>
                <a:spcPct val="0"/>
              </a:spcBef>
            </a:pPr>
            <a:endParaRPr lang="en-US" dirty="0">
              <a:latin typeface="Calibri"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72</a:t>
            </a:fld>
            <a:endParaRPr lang="en-US" dirty="0"/>
          </a:p>
        </p:txBody>
      </p:sp>
    </p:spTree>
    <p:extLst>
      <p:ext uri="{BB962C8B-B14F-4D97-AF65-F5344CB8AC3E}">
        <p14:creationId xmlns:p14="http://schemas.microsoft.com/office/powerpoint/2010/main" val="9219313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73</a:t>
            </a:fld>
            <a:endParaRPr lang="en-US" dirty="0"/>
          </a:p>
        </p:txBody>
      </p:sp>
    </p:spTree>
    <p:extLst>
      <p:ext uri="{BB962C8B-B14F-4D97-AF65-F5344CB8AC3E}">
        <p14:creationId xmlns:p14="http://schemas.microsoft.com/office/powerpoint/2010/main" val="403590567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74</a:t>
            </a:fld>
            <a:endParaRPr lang="en-US" dirty="0"/>
          </a:p>
        </p:txBody>
      </p:sp>
    </p:spTree>
    <p:extLst>
      <p:ext uri="{BB962C8B-B14F-4D97-AF65-F5344CB8AC3E}">
        <p14:creationId xmlns:p14="http://schemas.microsoft.com/office/powerpoint/2010/main" val="19141485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75</a:t>
            </a:fld>
            <a:endParaRPr lang="en-US" dirty="0"/>
          </a:p>
        </p:txBody>
      </p:sp>
    </p:spTree>
    <p:extLst>
      <p:ext uri="{BB962C8B-B14F-4D97-AF65-F5344CB8AC3E}">
        <p14:creationId xmlns:p14="http://schemas.microsoft.com/office/powerpoint/2010/main" val="236400902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76</a:t>
            </a:fld>
            <a:endParaRPr lang="en-US" dirty="0"/>
          </a:p>
        </p:txBody>
      </p:sp>
    </p:spTree>
    <p:extLst>
      <p:ext uri="{BB962C8B-B14F-4D97-AF65-F5344CB8AC3E}">
        <p14:creationId xmlns:p14="http://schemas.microsoft.com/office/powerpoint/2010/main" val="3815820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77</a:t>
            </a:fld>
            <a:endParaRPr lang="en-US" dirty="0"/>
          </a:p>
        </p:txBody>
      </p:sp>
    </p:spTree>
    <p:extLst>
      <p:ext uri="{BB962C8B-B14F-4D97-AF65-F5344CB8AC3E}">
        <p14:creationId xmlns:p14="http://schemas.microsoft.com/office/powerpoint/2010/main" val="28321731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78</a:t>
            </a:fld>
            <a:endParaRPr lang="en-US" dirty="0"/>
          </a:p>
        </p:txBody>
      </p:sp>
    </p:spTree>
    <p:extLst>
      <p:ext uri="{BB962C8B-B14F-4D97-AF65-F5344CB8AC3E}">
        <p14:creationId xmlns:p14="http://schemas.microsoft.com/office/powerpoint/2010/main" val="109544322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79</a:t>
            </a:fld>
            <a:endParaRPr lang="en-US" dirty="0"/>
          </a:p>
        </p:txBody>
      </p:sp>
    </p:spTree>
    <p:extLst>
      <p:ext uri="{BB962C8B-B14F-4D97-AF65-F5344CB8AC3E}">
        <p14:creationId xmlns:p14="http://schemas.microsoft.com/office/powerpoint/2010/main" val="402515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8</a:t>
            </a:fld>
            <a:endParaRPr lang="en-US" dirty="0"/>
          </a:p>
        </p:txBody>
      </p:sp>
    </p:spTree>
    <p:extLst>
      <p:ext uri="{BB962C8B-B14F-4D97-AF65-F5344CB8AC3E}">
        <p14:creationId xmlns:p14="http://schemas.microsoft.com/office/powerpoint/2010/main" val="17614785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B90E0ECA-A291-0F45-896A-5FFE4A72B8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68F62461-1B3A-E444-AC80-A1C06ACA4205}"/>
              </a:ext>
            </a:extLst>
          </p:cNvPr>
          <p:cNvSpPr>
            <a:spLocks noGrp="1"/>
          </p:cNvSpPr>
          <p:nvPr>
            <p:ph type="body" idx="1"/>
          </p:nvPr>
        </p:nvSpPr>
        <p:spPr bwMode="auto">
          <a:xfrm>
            <a:off x="743130" y="4443506"/>
            <a:ext cx="548640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pPr marL="639763" lvl="1" indent="-174625">
              <a:buFontTx/>
              <a:buChar char="•"/>
            </a:pPr>
            <a:endParaRPr lang="en-US" altLang="en-US" dirty="0"/>
          </a:p>
        </p:txBody>
      </p:sp>
      <p:sp>
        <p:nvSpPr>
          <p:cNvPr id="4" name="Slide Number Placeholder 3">
            <a:extLst>
              <a:ext uri="{FF2B5EF4-FFF2-40B4-BE49-F238E27FC236}">
                <a16:creationId xmlns:a16="http://schemas.microsoft.com/office/drawing/2014/main" id="{E46B2F67-49EF-514A-A3C3-F76B0011287A}"/>
              </a:ext>
            </a:extLst>
          </p:cNvPr>
          <p:cNvSpPr>
            <a:spLocks noGrp="1"/>
          </p:cNvSpPr>
          <p:nvPr>
            <p:ph type="sldNum" sz="quarter" idx="5"/>
          </p:nvPr>
        </p:nvSpPr>
        <p:spPr/>
        <p:txBody>
          <a:bodyPr/>
          <a:lstStyle/>
          <a:p>
            <a:pPr defTabSz="931774">
              <a:defRPr/>
            </a:pPr>
            <a:fld id="{E160A47C-3CD9-B54B-A20C-05C3FEFD7043}" type="slidenum">
              <a:rPr lang="en-US" kern="0">
                <a:solidFill>
                  <a:sysClr val="windowText" lastClr="000000"/>
                </a:solidFill>
              </a:rPr>
              <a:pPr defTabSz="931774">
                <a:defRPr/>
              </a:pPr>
              <a:t>80</a:t>
            </a:fld>
            <a:endParaRPr lang="en-US" sz="1800" kern="0" dirty="0">
              <a:solidFill>
                <a:sysClr val="windowText" lastClr="000000"/>
              </a:solidFill>
            </a:endParaRPr>
          </a:p>
        </p:txBody>
      </p:sp>
    </p:spTree>
    <p:extLst>
      <p:ext uri="{BB962C8B-B14F-4D97-AF65-F5344CB8AC3E}">
        <p14:creationId xmlns:p14="http://schemas.microsoft.com/office/powerpoint/2010/main" val="19884220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A578C9FF-DCD4-3842-943C-6DADACEE78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157DF38-AB53-9C46-AC29-083E94D98E95}"/>
              </a:ext>
            </a:extLst>
          </p:cNvPr>
          <p:cNvSpPr>
            <a:spLocks noGrp="1"/>
          </p:cNvSpPr>
          <p:nvPr>
            <p:ph type="body" idx="1"/>
          </p:nvPr>
        </p:nvSpPr>
        <p:spPr bwMode="auto">
          <a:xfrm>
            <a:off x="743130" y="4443506"/>
            <a:ext cx="542907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203B2C1B-F34F-5349-9C43-5914BFAA8478}"/>
              </a:ext>
            </a:extLst>
          </p:cNvPr>
          <p:cNvSpPr>
            <a:spLocks noGrp="1"/>
          </p:cNvSpPr>
          <p:nvPr>
            <p:ph type="sldNum" sz="quarter" idx="5"/>
          </p:nvPr>
        </p:nvSpPr>
        <p:spPr/>
        <p:txBody>
          <a:bodyPr/>
          <a:lstStyle/>
          <a:p>
            <a:pPr defTabSz="931774">
              <a:defRPr/>
            </a:pPr>
            <a:fld id="{E0620BD9-096A-E348-AE08-49BDD44575CF}" type="slidenum">
              <a:rPr lang="en-US" kern="0">
                <a:solidFill>
                  <a:sysClr val="windowText" lastClr="000000"/>
                </a:solidFill>
              </a:rPr>
              <a:pPr defTabSz="931774">
                <a:defRPr/>
              </a:pPr>
              <a:t>81</a:t>
            </a:fld>
            <a:endParaRPr lang="en-US" sz="1800" kern="0" dirty="0">
              <a:solidFill>
                <a:sysClr val="windowText" lastClr="000000"/>
              </a:solidFill>
            </a:endParaRPr>
          </a:p>
        </p:txBody>
      </p:sp>
    </p:spTree>
    <p:extLst>
      <p:ext uri="{BB962C8B-B14F-4D97-AF65-F5344CB8AC3E}">
        <p14:creationId xmlns:p14="http://schemas.microsoft.com/office/powerpoint/2010/main" val="11421893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a:extLst>
              <a:ext uri="{FF2B5EF4-FFF2-40B4-BE49-F238E27FC236}">
                <a16:creationId xmlns:a16="http://schemas.microsoft.com/office/drawing/2014/main" id="{F73C7684-2199-7C42-93C3-CA72AC75988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a:extLst>
              <a:ext uri="{FF2B5EF4-FFF2-40B4-BE49-F238E27FC236}">
                <a16:creationId xmlns:a16="http://schemas.microsoft.com/office/drawing/2014/main" id="{CDD75730-7FF8-354A-96A9-25FF82743D61}"/>
              </a:ext>
            </a:extLst>
          </p:cNvPr>
          <p:cNvSpPr>
            <a:spLocks noGrp="1"/>
          </p:cNvSpPr>
          <p:nvPr>
            <p:ph type="body" idx="1"/>
          </p:nvPr>
        </p:nvSpPr>
        <p:spPr bwMode="auto">
          <a:xfrm>
            <a:off x="743130" y="4443506"/>
            <a:ext cx="542907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5FD61901-DE9A-E747-9D87-0252C8B9E540}"/>
              </a:ext>
            </a:extLst>
          </p:cNvPr>
          <p:cNvSpPr>
            <a:spLocks noGrp="1"/>
          </p:cNvSpPr>
          <p:nvPr>
            <p:ph type="sldNum" sz="quarter" idx="5"/>
          </p:nvPr>
        </p:nvSpPr>
        <p:spPr/>
        <p:txBody>
          <a:bodyPr/>
          <a:lstStyle/>
          <a:p>
            <a:pPr defTabSz="931774">
              <a:defRPr/>
            </a:pPr>
            <a:fld id="{162B57AF-C9B7-E746-AFB0-EC19D33099A0}" type="slidenum">
              <a:rPr lang="en-US" kern="0">
                <a:solidFill>
                  <a:sysClr val="windowText" lastClr="000000"/>
                </a:solidFill>
              </a:rPr>
              <a:pPr defTabSz="931774">
                <a:defRPr/>
              </a:pPr>
              <a:t>82</a:t>
            </a:fld>
            <a:endParaRPr lang="en-US" sz="1800" kern="0" dirty="0">
              <a:solidFill>
                <a:sysClr val="windowText" lastClr="000000"/>
              </a:solidFill>
            </a:endParaRPr>
          </a:p>
        </p:txBody>
      </p:sp>
    </p:spTree>
    <p:extLst>
      <p:ext uri="{BB962C8B-B14F-4D97-AF65-F5344CB8AC3E}">
        <p14:creationId xmlns:p14="http://schemas.microsoft.com/office/powerpoint/2010/main" val="233583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a:extLst>
              <a:ext uri="{FF2B5EF4-FFF2-40B4-BE49-F238E27FC236}">
                <a16:creationId xmlns:a16="http://schemas.microsoft.com/office/drawing/2014/main" id="{035AB9E0-59E9-1548-B7A2-687C651DF9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a:extLst>
              <a:ext uri="{FF2B5EF4-FFF2-40B4-BE49-F238E27FC236}">
                <a16:creationId xmlns:a16="http://schemas.microsoft.com/office/drawing/2014/main" id="{B5A0ED9D-183E-B648-AA06-9C341798DF73}"/>
              </a:ext>
            </a:extLst>
          </p:cNvPr>
          <p:cNvSpPr>
            <a:spLocks noGrp="1"/>
          </p:cNvSpPr>
          <p:nvPr>
            <p:ph type="body" idx="1"/>
          </p:nvPr>
        </p:nvSpPr>
        <p:spPr bwMode="auto">
          <a:xfrm>
            <a:off x="743130" y="4443506"/>
            <a:ext cx="5486400" cy="42097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097" tIns="47549" rIns="95097" bIns="47549"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87BD1D9C-CA0D-1248-BBB2-ED2CC92D2C9D}"/>
              </a:ext>
            </a:extLst>
          </p:cNvPr>
          <p:cNvSpPr>
            <a:spLocks noGrp="1"/>
          </p:cNvSpPr>
          <p:nvPr>
            <p:ph type="sldNum" sz="quarter" idx="5"/>
          </p:nvPr>
        </p:nvSpPr>
        <p:spPr/>
        <p:txBody>
          <a:bodyPr/>
          <a:lstStyle/>
          <a:p>
            <a:pPr defTabSz="931774">
              <a:defRPr/>
            </a:pPr>
            <a:fld id="{082329B9-A532-184F-AD62-9699548D6838}" type="slidenum">
              <a:rPr lang="en-US" kern="0">
                <a:solidFill>
                  <a:sysClr val="windowText" lastClr="000000"/>
                </a:solidFill>
              </a:rPr>
              <a:pPr defTabSz="931774">
                <a:defRPr/>
              </a:pPr>
              <a:t>83</a:t>
            </a:fld>
            <a:endParaRPr lang="en-US" sz="1800" kern="0" dirty="0">
              <a:solidFill>
                <a:sysClr val="windowText" lastClr="000000"/>
              </a:solidFill>
            </a:endParaRPr>
          </a:p>
        </p:txBody>
      </p:sp>
    </p:spTree>
    <p:extLst>
      <p:ext uri="{BB962C8B-B14F-4D97-AF65-F5344CB8AC3E}">
        <p14:creationId xmlns:p14="http://schemas.microsoft.com/office/powerpoint/2010/main" val="604961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84</a:t>
            </a:fld>
            <a:endParaRPr lang="en-US" dirty="0"/>
          </a:p>
        </p:txBody>
      </p:sp>
    </p:spTree>
    <p:extLst>
      <p:ext uri="{BB962C8B-B14F-4D97-AF65-F5344CB8AC3E}">
        <p14:creationId xmlns:p14="http://schemas.microsoft.com/office/powerpoint/2010/main" val="27402012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89689"/>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85</a:t>
            </a:fld>
            <a:endParaRPr lang="en-US" dirty="0"/>
          </a:p>
        </p:txBody>
      </p:sp>
    </p:spTree>
    <p:extLst>
      <p:ext uri="{BB962C8B-B14F-4D97-AF65-F5344CB8AC3E}">
        <p14:creationId xmlns:p14="http://schemas.microsoft.com/office/powerpoint/2010/main" val="3934681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86</a:t>
            </a:fld>
            <a:endParaRPr lang="en-US" dirty="0"/>
          </a:p>
        </p:txBody>
      </p:sp>
    </p:spTree>
    <p:extLst>
      <p:ext uri="{BB962C8B-B14F-4D97-AF65-F5344CB8AC3E}">
        <p14:creationId xmlns:p14="http://schemas.microsoft.com/office/powerpoint/2010/main" val="18078505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87</a:t>
            </a:fld>
            <a:endParaRPr lang="en-US" dirty="0"/>
          </a:p>
        </p:txBody>
      </p:sp>
    </p:spTree>
    <p:extLst>
      <p:ext uri="{BB962C8B-B14F-4D97-AF65-F5344CB8AC3E}">
        <p14:creationId xmlns:p14="http://schemas.microsoft.com/office/powerpoint/2010/main" val="29953051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88</a:t>
            </a:fld>
            <a:endParaRPr lang="en-US" dirty="0"/>
          </a:p>
        </p:txBody>
      </p:sp>
    </p:spTree>
    <p:extLst>
      <p:ext uri="{BB962C8B-B14F-4D97-AF65-F5344CB8AC3E}">
        <p14:creationId xmlns:p14="http://schemas.microsoft.com/office/powerpoint/2010/main" val="185355516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89</a:t>
            </a:fld>
            <a:endParaRPr lang="en-US" dirty="0"/>
          </a:p>
        </p:txBody>
      </p:sp>
    </p:spTree>
    <p:extLst>
      <p:ext uri="{BB962C8B-B14F-4D97-AF65-F5344CB8AC3E}">
        <p14:creationId xmlns:p14="http://schemas.microsoft.com/office/powerpoint/2010/main" val="1119183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75407F5E-1248-0D41-AA81-B50EA45314DF}" type="slidenum">
              <a:rPr lang="en-US" smtClean="0"/>
              <a:t>9</a:t>
            </a:fld>
            <a:endParaRPr lang="en-US" dirty="0"/>
          </a:p>
        </p:txBody>
      </p:sp>
    </p:spTree>
    <p:extLst>
      <p:ext uri="{BB962C8B-B14F-4D97-AF65-F5344CB8AC3E}">
        <p14:creationId xmlns:p14="http://schemas.microsoft.com/office/powerpoint/2010/main" val="18155195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90</a:t>
            </a:fld>
            <a:endParaRPr lang="en-US" dirty="0"/>
          </a:p>
        </p:txBody>
      </p:sp>
    </p:spTree>
    <p:extLst>
      <p:ext uri="{BB962C8B-B14F-4D97-AF65-F5344CB8AC3E}">
        <p14:creationId xmlns:p14="http://schemas.microsoft.com/office/powerpoint/2010/main" val="10793668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10"/>
          </p:nvPr>
        </p:nvSpPr>
        <p:spPr/>
        <p:txBody>
          <a:bodyPr/>
          <a:lstStyle/>
          <a:p>
            <a:fld id="{75407F5E-1248-0D41-AA81-B50EA45314DF}" type="slidenum">
              <a:rPr lang="en-US" smtClean="0"/>
              <a:t>91</a:t>
            </a:fld>
            <a:endParaRPr lang="en-US" dirty="0"/>
          </a:p>
        </p:txBody>
      </p:sp>
    </p:spTree>
    <p:extLst>
      <p:ext uri="{BB962C8B-B14F-4D97-AF65-F5344CB8AC3E}">
        <p14:creationId xmlns:p14="http://schemas.microsoft.com/office/powerpoint/2010/main" val="74216405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p:txBody>
          <a:bodyPr/>
          <a:lstStyle/>
          <a:p>
            <a:fld id="{75407F5E-1248-0D41-AA81-B50EA45314DF}" type="slidenum">
              <a:rPr lang="en-US" smtClean="0"/>
              <a:t>92</a:t>
            </a:fld>
            <a:endParaRPr lang="en-US" dirty="0"/>
          </a:p>
        </p:txBody>
      </p:sp>
    </p:spTree>
    <p:extLst>
      <p:ext uri="{BB962C8B-B14F-4D97-AF65-F5344CB8AC3E}">
        <p14:creationId xmlns:p14="http://schemas.microsoft.com/office/powerpoint/2010/main" val="248380206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93</a:t>
            </a:fld>
            <a:endParaRPr lang="en-US" dirty="0"/>
          </a:p>
        </p:txBody>
      </p:sp>
    </p:spTree>
    <p:extLst>
      <p:ext uri="{BB962C8B-B14F-4D97-AF65-F5344CB8AC3E}">
        <p14:creationId xmlns:p14="http://schemas.microsoft.com/office/powerpoint/2010/main" val="33587963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94</a:t>
            </a:fld>
            <a:endParaRPr lang="en-US" dirty="0"/>
          </a:p>
        </p:txBody>
      </p:sp>
    </p:spTree>
    <p:extLst>
      <p:ext uri="{BB962C8B-B14F-4D97-AF65-F5344CB8AC3E}">
        <p14:creationId xmlns:p14="http://schemas.microsoft.com/office/powerpoint/2010/main" val="2627017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95</a:t>
            </a:fld>
            <a:endParaRPr lang="en-US" dirty="0"/>
          </a:p>
        </p:txBody>
      </p:sp>
    </p:spTree>
    <p:extLst>
      <p:ext uri="{BB962C8B-B14F-4D97-AF65-F5344CB8AC3E}">
        <p14:creationId xmlns:p14="http://schemas.microsoft.com/office/powerpoint/2010/main" val="9279359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96</a:t>
            </a:fld>
            <a:endParaRPr lang="en-US" dirty="0"/>
          </a:p>
        </p:txBody>
      </p:sp>
    </p:spTree>
    <p:extLst>
      <p:ext uri="{BB962C8B-B14F-4D97-AF65-F5344CB8AC3E}">
        <p14:creationId xmlns:p14="http://schemas.microsoft.com/office/powerpoint/2010/main" val="53965729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75407F5E-1248-0D41-AA81-B50EA45314DF}" type="slidenum">
              <a:rPr lang="en-US" smtClean="0"/>
              <a:t>97</a:t>
            </a:fld>
            <a:endParaRPr lang="en-US" dirty="0"/>
          </a:p>
        </p:txBody>
      </p:sp>
    </p:spTree>
    <p:extLst>
      <p:ext uri="{BB962C8B-B14F-4D97-AF65-F5344CB8AC3E}">
        <p14:creationId xmlns:p14="http://schemas.microsoft.com/office/powerpoint/2010/main" val="295058877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98</a:t>
            </a:fld>
            <a:endParaRPr lang="en-US" dirty="0"/>
          </a:p>
        </p:txBody>
      </p:sp>
    </p:spTree>
    <p:extLst>
      <p:ext uri="{BB962C8B-B14F-4D97-AF65-F5344CB8AC3E}">
        <p14:creationId xmlns:p14="http://schemas.microsoft.com/office/powerpoint/2010/main" val="184011952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99</a:t>
            </a:fld>
            <a:endParaRPr lang="en-US" dirty="0"/>
          </a:p>
        </p:txBody>
      </p:sp>
    </p:spTree>
    <p:extLst>
      <p:ext uri="{BB962C8B-B14F-4D97-AF65-F5344CB8AC3E}">
        <p14:creationId xmlns:p14="http://schemas.microsoft.com/office/powerpoint/2010/main" val="3816524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2.jpe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95100"/>
            <a:ext cx="103632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716915"/>
            <a:ext cx="9144000" cy="969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Picture Placeholder 4"/>
          <p:cNvSpPr>
            <a:spLocks noGrp="1"/>
          </p:cNvSpPr>
          <p:nvPr>
            <p:ph type="pic" sz="quarter" idx="10" hasCustomPrompt="1"/>
          </p:nvPr>
        </p:nvSpPr>
        <p:spPr>
          <a:xfrm>
            <a:off x="2148418" y="1"/>
            <a:ext cx="8824383" cy="1090613"/>
          </a:xfrm>
        </p:spPr>
        <p:txBody>
          <a:bodyPr/>
          <a:lstStyle>
            <a:lvl1pPr>
              <a:defRPr baseline="0"/>
            </a:lvl1pPr>
          </a:lstStyle>
          <a:p>
            <a:r>
              <a:rPr lang="en-US" dirty="0"/>
              <a:t>Add your logo here on actual first slide (not in Master).  Don’t forget to add alt text.</a:t>
            </a:r>
          </a:p>
        </p:txBody>
      </p:sp>
      <p:sp>
        <p:nvSpPr>
          <p:cNvPr id="11" name="Picture Placeholder 10"/>
          <p:cNvSpPr>
            <a:spLocks noGrp="1"/>
          </p:cNvSpPr>
          <p:nvPr>
            <p:ph type="pic" sz="quarter" idx="11" hasCustomPrompt="1"/>
          </p:nvPr>
        </p:nvSpPr>
        <p:spPr>
          <a:xfrm>
            <a:off x="6290733" y="4718050"/>
            <a:ext cx="5901267" cy="2139950"/>
          </a:xfrm>
        </p:spPr>
        <p:txBody>
          <a:bodyPr/>
          <a:lstStyle>
            <a:lvl1pPr>
              <a:defRPr baseline="0"/>
            </a:lvl1pPr>
          </a:lstStyle>
          <a:p>
            <a:r>
              <a:rPr lang="en-US" dirty="0"/>
              <a:t>Add ATTC Stacked bars here on actual first slide (not in Master).  Don’t forget to add alt text.</a:t>
            </a:r>
          </a:p>
        </p:txBody>
      </p:sp>
    </p:spTree>
    <p:custDataLst>
      <p:tags r:id="rId1"/>
    </p:custDataLst>
    <p:extLst>
      <p:ext uri="{BB962C8B-B14F-4D97-AF65-F5344CB8AC3E}">
        <p14:creationId xmlns:p14="http://schemas.microsoft.com/office/powerpoint/2010/main" val="540022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5773"/>
            <a:ext cx="12192000" cy="940424"/>
          </a:xfrm>
        </p:spPr>
        <p:txBody>
          <a:bodyPr/>
          <a:lstStyle/>
          <a:p>
            <a:r>
              <a:rPr lang="en-US" dirty="0"/>
              <a:t>Click to edit Master title style</a:t>
            </a:r>
          </a:p>
        </p:txBody>
      </p:sp>
      <p:sp>
        <p:nvSpPr>
          <p:cNvPr id="3" name="Content Placeholder 2"/>
          <p:cNvSpPr>
            <a:spLocks noGrp="1"/>
          </p:cNvSpPr>
          <p:nvPr>
            <p:ph idx="1"/>
          </p:nvPr>
        </p:nvSpPr>
        <p:spPr>
          <a:xfrm>
            <a:off x="838200" y="1335279"/>
            <a:ext cx="10515600" cy="39486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p:cNvSpPr>
            <a:spLocks noGrp="1"/>
          </p:cNvSpPr>
          <p:nvPr>
            <p:ph type="pic" sz="quarter" idx="10" hasCustomPrompt="1"/>
          </p:nvPr>
        </p:nvSpPr>
        <p:spPr>
          <a:xfrm>
            <a:off x="0" y="5995989"/>
            <a:ext cx="4447117" cy="788987"/>
          </a:xfrm>
        </p:spPr>
        <p:txBody>
          <a:bodyPr>
            <a:noAutofit/>
          </a:bodyPr>
          <a:lstStyle>
            <a:lvl1pPr>
              <a:defRPr sz="2000" baseline="0"/>
            </a:lvl1pPr>
          </a:lstStyle>
          <a:p>
            <a:r>
              <a:rPr lang="en-US" dirty="0"/>
              <a:t>If second slide, put your logo on actual slide here (Master) with alt text.</a:t>
            </a:r>
          </a:p>
        </p:txBody>
      </p:sp>
      <p:sp>
        <p:nvSpPr>
          <p:cNvPr id="7" name="Picture Placeholder 6"/>
          <p:cNvSpPr>
            <a:spLocks noGrp="1"/>
          </p:cNvSpPr>
          <p:nvPr>
            <p:ph type="pic" sz="quarter" idx="11" hasCustomPrompt="1"/>
          </p:nvPr>
        </p:nvSpPr>
        <p:spPr>
          <a:xfrm>
            <a:off x="7440085" y="5923396"/>
            <a:ext cx="4751916" cy="862012"/>
          </a:xfrm>
        </p:spPr>
        <p:txBody>
          <a:bodyPr>
            <a:noAutofit/>
          </a:bodyPr>
          <a:lstStyle>
            <a:lvl1pPr>
              <a:defRPr sz="2000" baseline="0"/>
            </a:lvl1pPr>
          </a:lstStyle>
          <a:p>
            <a:r>
              <a:rPr lang="en-US" dirty="0"/>
              <a:t>If this is your second slide, put the ATTC stacked bars here (Master) with alt text.</a:t>
            </a:r>
          </a:p>
        </p:txBody>
      </p:sp>
    </p:spTree>
    <p:custDataLst>
      <p:tags r:id="rId1"/>
    </p:custDataLst>
    <p:extLst>
      <p:ext uri="{BB962C8B-B14F-4D97-AF65-F5344CB8AC3E}">
        <p14:creationId xmlns:p14="http://schemas.microsoft.com/office/powerpoint/2010/main" val="896147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193" y="284779"/>
            <a:ext cx="11521439" cy="940424"/>
          </a:xfrm>
        </p:spPr>
        <p:txBody>
          <a:bodyPr/>
          <a:lstStyle>
            <a:lvl1pPr algn="ctr">
              <a:defRPr sz="4400" b="0">
                <a:solidFill>
                  <a:srgbClr val="657208"/>
                </a:solidFill>
                <a:effectLst>
                  <a:outerShdw blurRad="38100" dist="38100" dir="2700000" algn="tl">
                    <a:srgbClr val="000000">
                      <a:alpha val="43137"/>
                    </a:srgbClr>
                  </a:outerShdw>
                </a:effectLst>
              </a:defRPr>
            </a:lvl1pPr>
          </a:lstStyle>
          <a:p>
            <a:r>
              <a:rPr lang="en-US" dirty="0"/>
              <a:t>  Click to edit Master title style</a:t>
            </a:r>
          </a:p>
        </p:txBody>
      </p:sp>
      <p:sp>
        <p:nvSpPr>
          <p:cNvPr id="3" name="Content Placeholder 2"/>
          <p:cNvSpPr>
            <a:spLocks noGrp="1"/>
          </p:cNvSpPr>
          <p:nvPr>
            <p:ph idx="1"/>
          </p:nvPr>
        </p:nvSpPr>
        <p:spPr>
          <a:xfrm>
            <a:off x="411280" y="1335096"/>
            <a:ext cx="11361620" cy="4653327"/>
          </a:xfrm>
        </p:spPr>
        <p:txBody>
          <a:bodyPr/>
          <a:lstStyle>
            <a:lvl1pPr marL="341313" indent="-341313">
              <a:defRPr sz="3200">
                <a:solidFill>
                  <a:srgbClr val="657208"/>
                </a:solidFill>
              </a:defRPr>
            </a:lvl1pPr>
            <a:lvl2pPr>
              <a:lnSpc>
                <a:spcPct val="100000"/>
              </a:lnSpc>
              <a:spcBef>
                <a:spcPts val="600"/>
              </a:spcBef>
              <a:spcAft>
                <a:spcPts val="1200"/>
              </a:spcAft>
              <a:defRPr sz="2800">
                <a:solidFill>
                  <a:srgbClr val="00467F"/>
                </a:solidFill>
              </a:defRPr>
            </a:lvl2pPr>
            <a:lvl3pPr>
              <a:defRPr sz="2800"/>
            </a:lvl3pPr>
          </a:lstStyle>
          <a:p>
            <a:pPr lvl="0"/>
            <a:r>
              <a:rPr lang="en-US" dirty="0"/>
              <a:t>Edit Master text styles</a:t>
            </a:r>
          </a:p>
        </p:txBody>
      </p:sp>
      <p:sp>
        <p:nvSpPr>
          <p:cNvPr id="12" name="Slide Number Placeholder 11"/>
          <p:cNvSpPr>
            <a:spLocks noGrp="1"/>
          </p:cNvSpPr>
          <p:nvPr>
            <p:ph type="sldNum" sz="quarter" idx="13"/>
          </p:nvPr>
        </p:nvSpPr>
        <p:spPr>
          <a:xfrm>
            <a:off x="9448800" y="33636"/>
            <a:ext cx="2743200" cy="365125"/>
          </a:xfrm>
        </p:spPr>
        <p:txBody>
          <a:bodyPr/>
          <a:lstStyle>
            <a:lvl1pPr>
              <a:defRPr sz="1600" b="1">
                <a:solidFill>
                  <a:srgbClr val="697608"/>
                </a:solidFill>
              </a:defRPr>
            </a:lvl1pPr>
          </a:lstStyle>
          <a:p>
            <a:fld id="{48F63A3B-78C7-47BE-AE5E-E10140E04643}" type="slidenum">
              <a:rPr lang="en-US" smtClean="0"/>
              <a:pPr/>
              <a:t>‹#›</a:t>
            </a:fld>
            <a:endParaRPr lang="en-US" dirty="0"/>
          </a:p>
        </p:txBody>
      </p:sp>
      <p:pic>
        <p:nvPicPr>
          <p:cNvPr id="17" name="Picture 2"/>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192" y="6143943"/>
            <a:ext cx="3664939" cy="567484"/>
          </a:xfrm>
          <a:prstGeom prst="rect">
            <a:avLst/>
          </a:prstGeom>
        </p:spPr>
      </p:pic>
    </p:spTree>
    <p:custDataLst>
      <p:tags r:id="rId1"/>
    </p:custDataLst>
    <p:extLst>
      <p:ext uri="{BB962C8B-B14F-4D97-AF65-F5344CB8AC3E}">
        <p14:creationId xmlns:p14="http://schemas.microsoft.com/office/powerpoint/2010/main" val="1395642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8730"/>
          </a:xfrm>
        </p:spPr>
        <p:txBody>
          <a:bodyPr/>
          <a:lstStyle/>
          <a:p>
            <a:r>
              <a:rPr lang="en-US" dirty="0"/>
              <a:t>Click to edit Master title style</a:t>
            </a:r>
          </a:p>
        </p:txBody>
      </p:sp>
      <p:sp>
        <p:nvSpPr>
          <p:cNvPr id="3" name="Text Placeholder 2"/>
          <p:cNvSpPr>
            <a:spLocks noGrp="1"/>
          </p:cNvSpPr>
          <p:nvPr>
            <p:ph type="body" idx="1"/>
          </p:nvPr>
        </p:nvSpPr>
        <p:spPr>
          <a:xfrm>
            <a:off x="840099" y="1360457"/>
            <a:ext cx="51574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099" y="2184369"/>
            <a:ext cx="5157477" cy="35317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513" y="1360457"/>
            <a:ext cx="518287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513" y="2184369"/>
            <a:ext cx="5182876" cy="353173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7"/>
          <p:cNvSpPr>
            <a:spLocks noGrp="1"/>
          </p:cNvSpPr>
          <p:nvPr>
            <p:ph type="pic" sz="quarter" idx="10" hasCustomPrompt="1"/>
          </p:nvPr>
        </p:nvSpPr>
        <p:spPr>
          <a:xfrm>
            <a:off x="152401" y="6151564"/>
            <a:ext cx="5236633"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custDataLst>
      <p:tags r:id="rId1"/>
    </p:custDataLst>
    <p:extLst>
      <p:ext uri="{BB962C8B-B14F-4D97-AF65-F5344CB8AC3E}">
        <p14:creationId xmlns:p14="http://schemas.microsoft.com/office/powerpoint/2010/main" val="730988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12192000" cy="1081816"/>
          </a:xfrm>
        </p:spPr>
        <p:txBody>
          <a:bodyPr/>
          <a:lstStyle/>
          <a:p>
            <a:r>
              <a:rPr lang="en-US" dirty="0"/>
              <a:t>Click to edit Master title style</a:t>
            </a:r>
          </a:p>
        </p:txBody>
      </p:sp>
      <p:sp>
        <p:nvSpPr>
          <p:cNvPr id="7" name="Content Placeholder 6"/>
          <p:cNvSpPr>
            <a:spLocks noGrp="1"/>
          </p:cNvSpPr>
          <p:nvPr>
            <p:ph sz="quarter" idx="10"/>
          </p:nvPr>
        </p:nvSpPr>
        <p:spPr>
          <a:xfrm>
            <a:off x="3716340" y="5004952"/>
            <a:ext cx="4440237" cy="4651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1"/>
          </p:nvPr>
        </p:nvSpPr>
        <p:spPr>
          <a:xfrm>
            <a:off x="276228" y="1710896"/>
            <a:ext cx="4919889" cy="317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2"/>
          </p:nvPr>
        </p:nvSpPr>
        <p:spPr>
          <a:xfrm>
            <a:off x="6996113" y="1710890"/>
            <a:ext cx="4919472" cy="318211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7"/>
          <p:cNvSpPr>
            <a:spLocks noGrp="1"/>
          </p:cNvSpPr>
          <p:nvPr>
            <p:ph type="pic" sz="quarter" idx="13" hasCustomPrompt="1"/>
          </p:nvPr>
        </p:nvSpPr>
        <p:spPr>
          <a:xfrm>
            <a:off x="152401" y="6151564"/>
            <a:ext cx="5236633" cy="706437"/>
          </a:xfrm>
        </p:spPr>
        <p:txBody>
          <a:bodyPr/>
          <a:lstStyle>
            <a:lvl1pPr>
              <a:defRPr baseline="0"/>
            </a:lvl1pPr>
          </a:lstStyle>
          <a:p>
            <a:r>
              <a:rPr lang="en-US" dirty="0"/>
              <a:t>Your logo on Master slide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custDataLst>
      <p:tags r:id="rId1"/>
    </p:custDataLst>
    <p:extLst>
      <p:ext uri="{BB962C8B-B14F-4D97-AF65-F5344CB8AC3E}">
        <p14:creationId xmlns:p14="http://schemas.microsoft.com/office/powerpoint/2010/main" val="1932288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 y="2309"/>
            <a:ext cx="12191999" cy="887693"/>
          </a:xfrm>
        </p:spPr>
        <p:txBody>
          <a:bodyPr anchor="b">
            <a:normAutofit/>
          </a:bodyPr>
          <a:lstStyle>
            <a:lvl1pPr>
              <a:defRPr sz="4400"/>
            </a:lvl1pPr>
          </a:lstStyle>
          <a:p>
            <a:r>
              <a:rPr lang="en-US" dirty="0"/>
              <a:t>Click to edit Master title style</a:t>
            </a:r>
          </a:p>
        </p:txBody>
      </p:sp>
      <p:sp>
        <p:nvSpPr>
          <p:cNvPr id="11" name="Text Placeholder 10"/>
          <p:cNvSpPr>
            <a:spLocks noGrp="1"/>
          </p:cNvSpPr>
          <p:nvPr>
            <p:ph type="body" sz="quarter" idx="11"/>
          </p:nvPr>
        </p:nvSpPr>
        <p:spPr>
          <a:xfrm>
            <a:off x="377825" y="3526024"/>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3" name="Content Placeholder 12"/>
          <p:cNvSpPr>
            <a:spLocks noGrp="1"/>
          </p:cNvSpPr>
          <p:nvPr>
            <p:ph sz="quarter" idx="12"/>
          </p:nvPr>
        </p:nvSpPr>
        <p:spPr>
          <a:xfrm>
            <a:off x="377825" y="1668649"/>
            <a:ext cx="4122739" cy="13938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Picture Placeholder 14"/>
          <p:cNvSpPr>
            <a:spLocks noGrp="1"/>
          </p:cNvSpPr>
          <p:nvPr>
            <p:ph type="pic" sz="quarter" idx="13"/>
          </p:nvPr>
        </p:nvSpPr>
        <p:spPr>
          <a:xfrm>
            <a:off x="7735888" y="1668643"/>
            <a:ext cx="3570288" cy="1392918"/>
          </a:xfrm>
        </p:spPr>
        <p:txBody>
          <a:bodyPr/>
          <a:lstStyle/>
          <a:p>
            <a:endParaRPr lang="en-US" dirty="0"/>
          </a:p>
        </p:txBody>
      </p:sp>
      <p:sp>
        <p:nvSpPr>
          <p:cNvPr id="17" name="Picture Placeholder 16"/>
          <p:cNvSpPr>
            <a:spLocks noGrp="1"/>
          </p:cNvSpPr>
          <p:nvPr>
            <p:ph type="pic" sz="quarter" idx="14"/>
          </p:nvPr>
        </p:nvSpPr>
        <p:spPr>
          <a:xfrm>
            <a:off x="7735888" y="3526018"/>
            <a:ext cx="3575304" cy="1389888"/>
          </a:xfrm>
        </p:spPr>
        <p:txBody>
          <a:bodyPr/>
          <a:lstStyle/>
          <a:p>
            <a:endParaRPr lang="en-US" dirty="0"/>
          </a:p>
        </p:txBody>
      </p:sp>
      <p:sp>
        <p:nvSpPr>
          <p:cNvPr id="8" name="Picture Placeholder 7"/>
          <p:cNvSpPr>
            <a:spLocks noGrp="1"/>
          </p:cNvSpPr>
          <p:nvPr>
            <p:ph type="pic" sz="quarter" idx="15" hasCustomPrompt="1"/>
          </p:nvPr>
        </p:nvSpPr>
        <p:spPr>
          <a:xfrm>
            <a:off x="152401" y="6151564"/>
            <a:ext cx="5236633" cy="706437"/>
          </a:xfrm>
        </p:spPr>
        <p:txBody>
          <a:bodyPr/>
          <a:lstStyle>
            <a:lvl1pPr>
              <a:defRPr baseline="0"/>
            </a:lvl1pPr>
          </a:lstStyle>
          <a:p>
            <a:r>
              <a:rPr lang="en-US" dirty="0"/>
              <a:t>Your logo on Master slide</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spTree>
    <p:custDataLst>
      <p:tags r:id="rId1"/>
    </p:custDataLst>
    <p:extLst>
      <p:ext uri="{BB962C8B-B14F-4D97-AF65-F5344CB8AC3E}">
        <p14:creationId xmlns:p14="http://schemas.microsoft.com/office/powerpoint/2010/main" val="1686423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p:cNvSpPr>
            <a:spLocks noGrp="1"/>
          </p:cNvSpPr>
          <p:nvPr>
            <p:ph type="pic" sz="quarter" idx="11"/>
          </p:nvPr>
        </p:nvSpPr>
        <p:spPr>
          <a:xfrm>
            <a:off x="406400" y="0"/>
            <a:ext cx="4775200" cy="1143000"/>
          </a:xfrm>
        </p:spPr>
        <p:txBody>
          <a:bodyPr/>
          <a:lstStyle/>
          <a:p>
            <a:pPr lvl="0"/>
            <a:endParaRPr lang="en-US" noProof="0" dirty="0"/>
          </a:p>
        </p:txBody>
      </p:sp>
      <p:sp>
        <p:nvSpPr>
          <p:cNvPr id="5" name="Slide Number Placeholder 5"/>
          <p:cNvSpPr>
            <a:spLocks noGrp="1"/>
          </p:cNvSpPr>
          <p:nvPr>
            <p:ph type="sldNum" sz="quarter" idx="12"/>
          </p:nvPr>
        </p:nvSpPr>
        <p:spPr>
          <a:xfrm>
            <a:off x="8940800" y="304801"/>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solidFill>
                  <a:srgbClr val="FFFFFF"/>
                </a:solidFill>
                <a:latin typeface="Calibri" pitchFamily="34" charset="0"/>
              </a:defRPr>
            </a:lvl1pPr>
          </a:lstStyle>
          <a:p>
            <a:fld id="{0C5DD455-43AE-4F6F-9C1A-E2C18A60E7C2}" type="slidenum">
              <a:rPr lang="en-US" altLang="en-US"/>
              <a:pPr/>
              <a:t>‹#›</a:t>
            </a:fld>
            <a:endParaRPr lang="en-US" altLang="en-US" dirty="0"/>
          </a:p>
        </p:txBody>
      </p:sp>
    </p:spTree>
    <p:extLst>
      <p:ext uri="{BB962C8B-B14F-4D97-AF65-F5344CB8AC3E}">
        <p14:creationId xmlns:p14="http://schemas.microsoft.com/office/powerpoint/2010/main" val="9564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sp>
        <p:nvSpPr>
          <p:cNvPr id="2" name="Title 1"/>
          <p:cNvSpPr>
            <a:spLocks noGrp="1"/>
          </p:cNvSpPr>
          <p:nvPr>
            <p:ph type="title"/>
          </p:nvPr>
        </p:nvSpPr>
        <p:spPr>
          <a:xfrm>
            <a:off x="0" y="990600"/>
            <a:ext cx="12192000" cy="1219200"/>
          </a:xfrm>
          <a:solidFill>
            <a:schemeClr val="bg1"/>
          </a:solidFill>
        </p:spPr>
        <p:txBody>
          <a:bodyPr tIns="137160" anchor="t"/>
          <a:lstStyle>
            <a:lvl1pPr algn="ctr">
              <a:defRPr/>
            </a:lvl1pPr>
          </a:lstStyle>
          <a:p>
            <a:r>
              <a:rPr lang="en-US" dirty="0"/>
              <a:t>Click to edit Master title style</a:t>
            </a:r>
          </a:p>
        </p:txBody>
      </p:sp>
      <p:sp>
        <p:nvSpPr>
          <p:cNvPr id="4" name="Slide Number Placeholder 5"/>
          <p:cNvSpPr>
            <a:spLocks noGrp="1"/>
          </p:cNvSpPr>
          <p:nvPr>
            <p:ph type="sldNum" sz="quarter" idx="10"/>
          </p:nvPr>
        </p:nvSpPr>
        <p:spPr>
          <a:xfrm>
            <a:off x="8940800" y="304801"/>
            <a:ext cx="28448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a:solidFill>
                  <a:srgbClr val="FFFFFF"/>
                </a:solidFill>
                <a:latin typeface="Calibri" pitchFamily="34" charset="0"/>
              </a:defRPr>
            </a:lvl1pPr>
          </a:lstStyle>
          <a:p>
            <a:fld id="{1BC2B695-E6A9-4B60-815A-CC6294D000D1}" type="slidenum">
              <a:rPr lang="en-US" altLang="en-US"/>
              <a:pPr/>
              <a:t>‹#›</a:t>
            </a:fld>
            <a:endParaRPr lang="en-US" altLang="en-US" dirty="0"/>
          </a:p>
        </p:txBody>
      </p:sp>
    </p:spTree>
    <p:extLst>
      <p:ext uri="{BB962C8B-B14F-4D97-AF65-F5344CB8AC3E}">
        <p14:creationId xmlns:p14="http://schemas.microsoft.com/office/powerpoint/2010/main" val="42168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1192" y="284779"/>
            <a:ext cx="11313995" cy="940424"/>
          </a:xfrm>
        </p:spPr>
        <p:txBody>
          <a:bodyPr/>
          <a:lstStyle>
            <a:lvl1pPr algn="ctr">
              <a:defRPr sz="4400" b="0">
                <a:solidFill>
                  <a:srgbClr val="697608"/>
                </a:solidFill>
                <a:effectLst>
                  <a:outerShdw blurRad="38100" dist="38100" dir="2700000" algn="tl">
                    <a:srgbClr val="000000">
                      <a:alpha val="43137"/>
                    </a:srgbClr>
                  </a:outerShdw>
                </a:effectLst>
              </a:defRPr>
            </a:lvl1pPr>
          </a:lstStyle>
          <a:p>
            <a:r>
              <a:rPr lang="en-US" dirty="0"/>
              <a:t>  Click to edit Master title style</a:t>
            </a:r>
          </a:p>
        </p:txBody>
      </p:sp>
      <p:sp>
        <p:nvSpPr>
          <p:cNvPr id="3" name="Content Placeholder 2"/>
          <p:cNvSpPr>
            <a:spLocks noGrp="1"/>
          </p:cNvSpPr>
          <p:nvPr>
            <p:ph idx="1"/>
          </p:nvPr>
        </p:nvSpPr>
        <p:spPr>
          <a:xfrm>
            <a:off x="341192" y="1386349"/>
            <a:ext cx="11521441" cy="4689014"/>
          </a:xfrm>
        </p:spPr>
        <p:txBody>
          <a:bodyPr/>
          <a:lstStyle>
            <a:lvl1pPr marL="341313" indent="-341313">
              <a:lnSpc>
                <a:spcPct val="100000"/>
              </a:lnSpc>
              <a:spcBef>
                <a:spcPts val="600"/>
              </a:spcBef>
              <a:spcAft>
                <a:spcPts val="600"/>
              </a:spcAft>
              <a:defRPr sz="3200">
                <a:solidFill>
                  <a:srgbClr val="697608"/>
                </a:solidFill>
              </a:defRPr>
            </a:lvl1pPr>
            <a:lvl2pPr>
              <a:lnSpc>
                <a:spcPct val="100000"/>
              </a:lnSpc>
              <a:spcBef>
                <a:spcPts val="600"/>
              </a:spcBef>
              <a:spcAft>
                <a:spcPts val="600"/>
              </a:spcAft>
              <a:defRPr sz="2800">
                <a:solidFill>
                  <a:srgbClr val="00467F"/>
                </a:solidFill>
              </a:defRPr>
            </a:lvl2pPr>
            <a:lvl3pPr>
              <a:defRPr sz="2800"/>
            </a:lvl3pPr>
          </a:lstStyle>
          <a:p>
            <a:pPr lvl="0"/>
            <a:r>
              <a:rPr lang="en-US" dirty="0"/>
              <a:t>Edit Master text styles</a:t>
            </a:r>
          </a:p>
        </p:txBody>
      </p:sp>
      <p:sp>
        <p:nvSpPr>
          <p:cNvPr id="12" name="Slide Number Placeholder 11"/>
          <p:cNvSpPr>
            <a:spLocks noGrp="1"/>
          </p:cNvSpPr>
          <p:nvPr>
            <p:ph type="sldNum" sz="quarter" idx="13"/>
          </p:nvPr>
        </p:nvSpPr>
        <p:spPr>
          <a:xfrm>
            <a:off x="9448800" y="33636"/>
            <a:ext cx="2743200" cy="365125"/>
          </a:xfrm>
        </p:spPr>
        <p:txBody>
          <a:bodyPr/>
          <a:lstStyle>
            <a:lvl1pPr>
              <a:defRPr sz="1600" b="1">
                <a:solidFill>
                  <a:srgbClr val="4E5624"/>
                </a:solidFill>
              </a:defRPr>
            </a:lvl1pPr>
          </a:lstStyle>
          <a:p>
            <a:fld id="{48F63A3B-78C7-47BE-AE5E-E10140E04643}" type="slidenum">
              <a:rPr lang="en-US" smtClean="0"/>
              <a:pPr/>
              <a:t>‹#›</a:t>
            </a:fld>
            <a:endParaRPr lang="en-US" dirty="0"/>
          </a:p>
        </p:txBody>
      </p:sp>
      <p:pic>
        <p:nvPicPr>
          <p:cNvPr id="17" name="Picture 2"/>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41192" y="6143943"/>
            <a:ext cx="3664939" cy="567484"/>
          </a:xfrm>
          <a:prstGeom prst="rect">
            <a:avLst/>
          </a:prstGeom>
        </p:spPr>
      </p:pic>
    </p:spTree>
    <p:custDataLst>
      <p:tags r:id="rId1"/>
    </p:custDataLst>
    <p:extLst>
      <p:ext uri="{BB962C8B-B14F-4D97-AF65-F5344CB8AC3E}">
        <p14:creationId xmlns:p14="http://schemas.microsoft.com/office/powerpoint/2010/main" val="14951275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4036" y="394446"/>
            <a:ext cx="11458597" cy="710899"/>
          </a:xfrm>
        </p:spPr>
        <p:txBody>
          <a:bodyPr>
            <a:normAutofit/>
          </a:bodyPr>
          <a:lstStyle>
            <a:lvl1pPr algn="ctr">
              <a:defRPr sz="4400" b="0">
                <a:solidFill>
                  <a:srgbClr val="697608"/>
                </a:solidFill>
                <a:effectLst>
                  <a:outerShdw blurRad="38100" dist="38100" dir="2700000" algn="tl">
                    <a:srgbClr val="000000">
                      <a:alpha val="43137"/>
                    </a:srgbClr>
                  </a:outerShdw>
                </a:effectLst>
              </a:defRPr>
            </a:lvl1pPr>
          </a:lstStyle>
          <a:p>
            <a:r>
              <a:rPr lang="en-US" dirty="0"/>
              <a:t>Click to edit Master title style</a:t>
            </a:r>
          </a:p>
        </p:txBody>
      </p:sp>
      <p:pic>
        <p:nvPicPr>
          <p:cNvPr id="10" name="Picture 2">
            <a:extLst>
              <a:ext uri="{FF2B5EF4-FFF2-40B4-BE49-F238E27FC236}">
                <a16:creationId xmlns:a16="http://schemas.microsoft.com/office/drawing/2014/main" id="{F19E5654-DEED-BB46-A5D6-56F1A7C23F2A}"/>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a:extLst>
              <a:ext uri="{FF2B5EF4-FFF2-40B4-BE49-F238E27FC236}">
                <a16:creationId xmlns:a16="http://schemas.microsoft.com/office/drawing/2014/main" id="{3990497A-5A15-0A49-8758-5072EE750665}"/>
              </a:ext>
            </a:extLst>
          </p:cNvPr>
          <p:cNvSpPr>
            <a:spLocks noGrp="1"/>
          </p:cNvSpPr>
          <p:nvPr>
            <p:ph idx="1" hasCustomPrompt="1"/>
          </p:nvPr>
        </p:nvSpPr>
        <p:spPr>
          <a:xfrm>
            <a:off x="435935" y="1382234"/>
            <a:ext cx="11426698" cy="4617733"/>
          </a:xfrm>
        </p:spPr>
        <p:txBody>
          <a:bodyPr/>
          <a:lstStyle>
            <a:lvl1pPr>
              <a:lnSpc>
                <a:spcPct val="100000"/>
              </a:lnSpc>
              <a:spcBef>
                <a:spcPts val="600"/>
              </a:spcBef>
              <a:spcAft>
                <a:spcPts val="1200"/>
              </a:spcAft>
              <a:defRPr sz="3200">
                <a:solidFill>
                  <a:srgbClr val="697608"/>
                </a:solidFill>
              </a:defRPr>
            </a:lvl1pPr>
            <a:lvl2pPr>
              <a:lnSpc>
                <a:spcPct val="100000"/>
              </a:lnSpc>
              <a:spcBef>
                <a:spcPts val="600"/>
              </a:spcBef>
              <a:spcAft>
                <a:spcPts val="1200"/>
              </a:spcAft>
              <a:defRPr sz="2800">
                <a:solidFill>
                  <a:srgbClr val="00467F"/>
                </a:solidFill>
              </a:defRPr>
            </a:lvl2pPr>
          </a:lstStyle>
          <a:p>
            <a:pPr lvl="0"/>
            <a:r>
              <a:rPr lang="en-US" dirty="0"/>
              <a:t>Click to edit Master text styles</a:t>
            </a:r>
          </a:p>
        </p:txBody>
      </p:sp>
      <p:sp>
        <p:nvSpPr>
          <p:cNvPr id="6" name="Slide Number Placeholder 11"/>
          <p:cNvSpPr>
            <a:spLocks noGrp="1"/>
          </p:cNvSpPr>
          <p:nvPr>
            <p:ph type="sldNum" sz="quarter" idx="13"/>
          </p:nvPr>
        </p:nvSpPr>
        <p:spPr>
          <a:xfrm>
            <a:off x="11592112" y="29321"/>
            <a:ext cx="541041" cy="365125"/>
          </a:xfrm>
        </p:spPr>
        <p:txBody>
          <a:bodyPr/>
          <a:lstStyle>
            <a:lvl1pPr>
              <a:defRPr sz="1600" b="1">
                <a:solidFill>
                  <a:srgbClr val="4E5624"/>
                </a:solidFill>
              </a:defRPr>
            </a:lvl1pPr>
          </a:lstStyle>
          <a:p>
            <a:fld id="{48F63A3B-78C7-47BE-AE5E-E10140E04643}" type="slidenum">
              <a:rPr lang="en-US" smtClean="0"/>
              <a:pPr/>
              <a:t>‹#›</a:t>
            </a:fld>
            <a:endParaRPr lang="en-US" dirty="0"/>
          </a:p>
        </p:txBody>
      </p:sp>
    </p:spTree>
    <p:custDataLst>
      <p:tags r:id="rId1"/>
    </p:custDataLst>
    <p:extLst>
      <p:ext uri="{BB962C8B-B14F-4D97-AF65-F5344CB8AC3E}">
        <p14:creationId xmlns:p14="http://schemas.microsoft.com/office/powerpoint/2010/main" val="36393022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1194" y="324253"/>
            <a:ext cx="11521440" cy="918730"/>
          </a:xfrm>
        </p:spPr>
        <p:txBody>
          <a:bodyPr>
            <a:normAutofit/>
          </a:bodyPr>
          <a:lstStyle>
            <a:lvl1pPr algn="ctr">
              <a:defRPr sz="4400" b="0">
                <a:solidFill>
                  <a:srgbClr val="697608"/>
                </a:solidFill>
                <a:effectLst>
                  <a:outerShdw blurRad="38100" dist="38100" dir="2700000" algn="tl">
                    <a:srgbClr val="000000">
                      <a:alpha val="43137"/>
                    </a:srgbClr>
                  </a:outerShdw>
                </a:effectLst>
              </a:defRPr>
            </a:lvl1pPr>
          </a:lstStyle>
          <a:p>
            <a:r>
              <a:rPr lang="en-US" dirty="0"/>
              <a:t>Click to edit Master title style</a:t>
            </a:r>
          </a:p>
        </p:txBody>
      </p:sp>
      <p:pic>
        <p:nvPicPr>
          <p:cNvPr id="10" name="Picture 2">
            <a:extLst>
              <a:ext uri="{FF2B5EF4-FFF2-40B4-BE49-F238E27FC236}">
                <a16:creationId xmlns:a16="http://schemas.microsoft.com/office/drawing/2014/main" id="{F19E5654-DEED-BB46-A5D6-56F1A7C23F2A}"/>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a:extLst>
              <a:ext uri="{FF2B5EF4-FFF2-40B4-BE49-F238E27FC236}">
                <a16:creationId xmlns:a16="http://schemas.microsoft.com/office/drawing/2014/main" id="{3990497A-5A15-0A49-8758-5072EE750665}"/>
              </a:ext>
            </a:extLst>
          </p:cNvPr>
          <p:cNvSpPr>
            <a:spLocks noGrp="1"/>
          </p:cNvSpPr>
          <p:nvPr>
            <p:ph idx="1" hasCustomPrompt="1"/>
          </p:nvPr>
        </p:nvSpPr>
        <p:spPr>
          <a:xfrm>
            <a:off x="341193" y="1350039"/>
            <a:ext cx="11521440" cy="4916290"/>
          </a:xfrm>
        </p:spPr>
        <p:txBody>
          <a:bodyPr/>
          <a:lstStyle>
            <a:lvl1pPr>
              <a:buClr>
                <a:srgbClr val="626D2D"/>
              </a:buClr>
              <a:defRPr>
                <a:solidFill>
                  <a:srgbClr val="697608"/>
                </a:solidFill>
              </a:defRPr>
            </a:lvl1pPr>
            <a:lvl2pPr>
              <a:defRPr>
                <a:solidFill>
                  <a:schemeClr val="accent5">
                    <a:lumMod val="50000"/>
                  </a:schemeClr>
                </a:solidFill>
              </a:defRPr>
            </a:lvl2pPr>
          </a:lstStyle>
          <a:p>
            <a:pPr lvl="0"/>
            <a:r>
              <a:rPr lang="en-US" dirty="0"/>
              <a:t>Click to edit Master text styles</a:t>
            </a:r>
          </a:p>
        </p:txBody>
      </p:sp>
      <p:sp>
        <p:nvSpPr>
          <p:cNvPr id="6" name="Slide Number Placeholder 11">
            <a:extLst>
              <a:ext uri="{FF2B5EF4-FFF2-40B4-BE49-F238E27FC236}">
                <a16:creationId xmlns:a16="http://schemas.microsoft.com/office/drawing/2014/main" id="{605821E5-6C24-409F-B846-6306AAE2079F}"/>
              </a:ext>
            </a:extLst>
          </p:cNvPr>
          <p:cNvSpPr>
            <a:spLocks noGrp="1"/>
          </p:cNvSpPr>
          <p:nvPr>
            <p:ph type="sldNum" sz="quarter" idx="13"/>
          </p:nvPr>
        </p:nvSpPr>
        <p:spPr>
          <a:xfrm>
            <a:off x="11572357" y="34634"/>
            <a:ext cx="580551" cy="365125"/>
          </a:xfrm>
        </p:spPr>
        <p:txBody>
          <a:bodyPr/>
          <a:lstStyle>
            <a:lvl1pPr>
              <a:defRPr sz="1600" b="1">
                <a:solidFill>
                  <a:srgbClr val="4E5624"/>
                </a:solidFill>
              </a:defRPr>
            </a:lvl1pPr>
          </a:lstStyle>
          <a:p>
            <a:fld id="{48F63A3B-78C7-47BE-AE5E-E10140E04643}" type="slidenum">
              <a:rPr lang="en-US" smtClean="0"/>
              <a:pPr/>
              <a:t>‹#›</a:t>
            </a:fld>
            <a:endParaRPr lang="en-US" dirty="0"/>
          </a:p>
        </p:txBody>
      </p:sp>
    </p:spTree>
    <p:custDataLst>
      <p:tags r:id="rId1"/>
    </p:custDataLst>
    <p:extLst>
      <p:ext uri="{BB962C8B-B14F-4D97-AF65-F5344CB8AC3E}">
        <p14:creationId xmlns:p14="http://schemas.microsoft.com/office/powerpoint/2010/main" val="3567874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1194" y="324253"/>
            <a:ext cx="11521440" cy="918730"/>
          </a:xfrm>
        </p:spPr>
        <p:txBody>
          <a:bodyPr>
            <a:normAutofit/>
          </a:bodyPr>
          <a:lstStyle>
            <a:lvl1pPr algn="ctr">
              <a:defRPr sz="4400" b="0">
                <a:solidFill>
                  <a:srgbClr val="626D2D"/>
                </a:solidFill>
                <a:effectLst>
                  <a:outerShdw blurRad="38100" dist="38100" dir="2700000" algn="tl">
                    <a:srgbClr val="000000">
                      <a:alpha val="43137"/>
                    </a:srgbClr>
                  </a:outerShdw>
                </a:effectLst>
              </a:defRPr>
            </a:lvl1pPr>
          </a:lstStyle>
          <a:p>
            <a:r>
              <a:rPr lang="en-US" dirty="0"/>
              <a:t>Click to edit Master title style</a:t>
            </a:r>
          </a:p>
        </p:txBody>
      </p:sp>
      <p:pic>
        <p:nvPicPr>
          <p:cNvPr id="10" name="Picture 2">
            <a:extLst>
              <a:ext uri="{FF2B5EF4-FFF2-40B4-BE49-F238E27FC236}">
                <a16:creationId xmlns:a16="http://schemas.microsoft.com/office/drawing/2014/main" id="{F19E5654-DEED-BB46-A5D6-56F1A7C23F2A}"/>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a:extLst>
              <a:ext uri="{FF2B5EF4-FFF2-40B4-BE49-F238E27FC236}">
                <a16:creationId xmlns:a16="http://schemas.microsoft.com/office/drawing/2014/main" id="{3990497A-5A15-0A49-8758-5072EE750665}"/>
              </a:ext>
            </a:extLst>
          </p:cNvPr>
          <p:cNvSpPr>
            <a:spLocks noGrp="1"/>
          </p:cNvSpPr>
          <p:nvPr>
            <p:ph idx="1" hasCustomPrompt="1"/>
          </p:nvPr>
        </p:nvSpPr>
        <p:spPr>
          <a:xfrm>
            <a:off x="341193" y="1350039"/>
            <a:ext cx="11521440" cy="4916290"/>
          </a:xfrm>
        </p:spPr>
        <p:txBody>
          <a:bodyPr/>
          <a:lstStyle>
            <a:lvl1pPr marL="341313" indent="-341313">
              <a:buClr>
                <a:srgbClr val="626D2D"/>
              </a:buClr>
              <a:buFont typeface="Arial" panose="020B0604020202020204" pitchFamily="34" charset="0"/>
              <a:buChar char="•"/>
              <a:defRPr>
                <a:solidFill>
                  <a:srgbClr val="697608"/>
                </a:solidFill>
              </a:defRPr>
            </a:lvl1pPr>
            <a:lvl2pPr>
              <a:defRPr>
                <a:solidFill>
                  <a:schemeClr val="accent5">
                    <a:lumMod val="50000"/>
                  </a:schemeClr>
                </a:solidFill>
              </a:defRPr>
            </a:lvl2pPr>
          </a:lstStyle>
          <a:p>
            <a:pPr lvl="0"/>
            <a:r>
              <a:rPr lang="en-US" dirty="0"/>
              <a:t>Click to edit Master text styles</a:t>
            </a:r>
          </a:p>
        </p:txBody>
      </p:sp>
      <p:sp>
        <p:nvSpPr>
          <p:cNvPr id="6" name="Slide Number Placeholder 11">
            <a:extLst>
              <a:ext uri="{FF2B5EF4-FFF2-40B4-BE49-F238E27FC236}">
                <a16:creationId xmlns:a16="http://schemas.microsoft.com/office/drawing/2014/main" id="{605821E5-6C24-409F-B846-6306AAE2079F}"/>
              </a:ext>
            </a:extLst>
          </p:cNvPr>
          <p:cNvSpPr>
            <a:spLocks noGrp="1"/>
          </p:cNvSpPr>
          <p:nvPr>
            <p:ph type="sldNum" sz="quarter" idx="13"/>
          </p:nvPr>
        </p:nvSpPr>
        <p:spPr>
          <a:xfrm>
            <a:off x="11572357" y="34634"/>
            <a:ext cx="580551" cy="365125"/>
          </a:xfrm>
        </p:spPr>
        <p:txBody>
          <a:bodyPr/>
          <a:lstStyle>
            <a:lvl1pPr>
              <a:defRPr sz="1600" b="1">
                <a:solidFill>
                  <a:srgbClr val="4E5624"/>
                </a:solidFill>
              </a:defRPr>
            </a:lvl1pPr>
          </a:lstStyle>
          <a:p>
            <a:fld id="{48F63A3B-78C7-47BE-AE5E-E10140E04643}" type="slidenum">
              <a:rPr lang="en-US" smtClean="0"/>
              <a:pPr/>
              <a:t>‹#›</a:t>
            </a:fld>
            <a:endParaRPr lang="en-US" dirty="0"/>
          </a:p>
        </p:txBody>
      </p:sp>
    </p:spTree>
    <p:custDataLst>
      <p:tags r:id="rId1"/>
    </p:custDataLst>
    <p:extLst>
      <p:ext uri="{BB962C8B-B14F-4D97-AF65-F5344CB8AC3E}">
        <p14:creationId xmlns:p14="http://schemas.microsoft.com/office/powerpoint/2010/main" val="3180748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1194" y="324253"/>
            <a:ext cx="11521440" cy="918730"/>
          </a:xfrm>
        </p:spPr>
        <p:txBody>
          <a:bodyPr>
            <a:normAutofit/>
          </a:bodyPr>
          <a:lstStyle>
            <a:lvl1pPr algn="ctr">
              <a:defRPr sz="4400" b="0">
                <a:solidFill>
                  <a:srgbClr val="697608"/>
                </a:solidFill>
                <a:effectLst>
                  <a:outerShdw blurRad="38100" dist="38100" dir="2700000" algn="tl">
                    <a:srgbClr val="000000">
                      <a:alpha val="43137"/>
                    </a:srgbClr>
                  </a:outerShdw>
                </a:effectLst>
              </a:defRPr>
            </a:lvl1pPr>
          </a:lstStyle>
          <a:p>
            <a:r>
              <a:rPr lang="en-US" dirty="0"/>
              <a:t>Click to edit Master title style</a:t>
            </a:r>
          </a:p>
        </p:txBody>
      </p:sp>
      <p:pic>
        <p:nvPicPr>
          <p:cNvPr id="10" name="Picture 2">
            <a:extLst>
              <a:ext uri="{FF2B5EF4-FFF2-40B4-BE49-F238E27FC236}">
                <a16:creationId xmlns:a16="http://schemas.microsoft.com/office/drawing/2014/main" id="{F19E5654-DEED-BB46-A5D6-56F1A7C23F2A}"/>
              </a:ext>
            </a:extLst>
          </p:cNvPr>
          <p:cNvPicPr>
            <a:picLocks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ontent Placeholder 2">
            <a:extLst>
              <a:ext uri="{FF2B5EF4-FFF2-40B4-BE49-F238E27FC236}">
                <a16:creationId xmlns:a16="http://schemas.microsoft.com/office/drawing/2014/main" id="{3990497A-5A15-0A49-8758-5072EE750665}"/>
              </a:ext>
            </a:extLst>
          </p:cNvPr>
          <p:cNvSpPr>
            <a:spLocks noGrp="1"/>
          </p:cNvSpPr>
          <p:nvPr>
            <p:ph idx="1" hasCustomPrompt="1"/>
          </p:nvPr>
        </p:nvSpPr>
        <p:spPr>
          <a:xfrm>
            <a:off x="341193" y="1350039"/>
            <a:ext cx="11521440" cy="4916290"/>
          </a:xfrm>
        </p:spPr>
        <p:txBody>
          <a:bodyPr/>
          <a:lstStyle>
            <a:lvl1pPr>
              <a:buClr>
                <a:srgbClr val="626D2D"/>
              </a:buClr>
              <a:defRPr>
                <a:solidFill>
                  <a:srgbClr val="697608"/>
                </a:solidFill>
              </a:defRPr>
            </a:lvl1pPr>
            <a:lvl2pPr>
              <a:defRPr>
                <a:solidFill>
                  <a:schemeClr val="accent5">
                    <a:lumMod val="50000"/>
                  </a:schemeClr>
                </a:solidFill>
              </a:defRPr>
            </a:lvl2pPr>
          </a:lstStyle>
          <a:p>
            <a:pPr lvl="0"/>
            <a:r>
              <a:rPr lang="en-US" dirty="0"/>
              <a:t> Click to edit Master text styles</a:t>
            </a:r>
          </a:p>
        </p:txBody>
      </p:sp>
      <p:sp>
        <p:nvSpPr>
          <p:cNvPr id="6" name="Slide Number Placeholder 11">
            <a:extLst>
              <a:ext uri="{FF2B5EF4-FFF2-40B4-BE49-F238E27FC236}">
                <a16:creationId xmlns:a16="http://schemas.microsoft.com/office/drawing/2014/main" id="{605821E5-6C24-409F-B846-6306AAE2079F}"/>
              </a:ext>
            </a:extLst>
          </p:cNvPr>
          <p:cNvSpPr>
            <a:spLocks noGrp="1"/>
          </p:cNvSpPr>
          <p:nvPr>
            <p:ph type="sldNum" sz="quarter" idx="13"/>
          </p:nvPr>
        </p:nvSpPr>
        <p:spPr>
          <a:xfrm>
            <a:off x="11572357" y="34634"/>
            <a:ext cx="580551" cy="365125"/>
          </a:xfrm>
        </p:spPr>
        <p:txBody>
          <a:bodyPr/>
          <a:lstStyle>
            <a:lvl1pPr>
              <a:defRPr sz="1600" b="1">
                <a:solidFill>
                  <a:srgbClr val="4E5624"/>
                </a:solidFill>
              </a:defRPr>
            </a:lvl1pPr>
          </a:lstStyle>
          <a:p>
            <a:fld id="{48F63A3B-78C7-47BE-AE5E-E10140E04643}" type="slidenum">
              <a:rPr lang="en-US" smtClean="0"/>
              <a:pPr/>
              <a:t>‹#›</a:t>
            </a:fld>
            <a:endParaRPr lang="en-US" dirty="0"/>
          </a:p>
        </p:txBody>
      </p:sp>
    </p:spTree>
    <p:custDataLst>
      <p:tags r:id="rId1"/>
    </p:custDataLst>
    <p:extLst>
      <p:ext uri="{BB962C8B-B14F-4D97-AF65-F5344CB8AC3E}">
        <p14:creationId xmlns:p14="http://schemas.microsoft.com/office/powerpoint/2010/main" val="1629625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Left-side Blue with Right-content and multi-color stipe at bottom">
    <p:spTree>
      <p:nvGrpSpPr>
        <p:cNvPr id="1" name=""/>
        <p:cNvGrpSpPr/>
        <p:nvPr/>
      </p:nvGrpSpPr>
      <p:grpSpPr>
        <a:xfrm>
          <a:off x="0" y="0"/>
          <a:ext cx="0" cy="0"/>
          <a:chOff x="0" y="0"/>
          <a:chExt cx="0" cy="0"/>
        </a:xfrm>
      </p:grpSpPr>
      <p:sp>
        <p:nvSpPr>
          <p:cNvPr id="2" name="Title 1"/>
          <p:cNvSpPr>
            <a:spLocks noGrp="1"/>
          </p:cNvSpPr>
          <p:nvPr>
            <p:ph type="title"/>
          </p:nvPr>
        </p:nvSpPr>
        <p:spPr>
          <a:xfrm>
            <a:off x="174237" y="0"/>
            <a:ext cx="2656049" cy="6638268"/>
          </a:xfrm>
          <a:solidFill>
            <a:srgbClr val="00467F"/>
          </a:solidFill>
        </p:spPr>
        <p:txBody>
          <a:bodyPr anchor="t"/>
          <a:lstStyle>
            <a:lvl1pPr>
              <a:defRPr sz="3200"/>
            </a:lvl1pPr>
          </a:lstStyle>
          <a:p>
            <a:r>
              <a:rPr lang="en-US" dirty="0"/>
              <a:t>Click to edit Master title style</a:t>
            </a:r>
          </a:p>
        </p:txBody>
      </p:sp>
      <p:sp>
        <p:nvSpPr>
          <p:cNvPr id="6" name="Slide Number Placeholder 3">
            <a:extLst>
              <a:ext uri="{FF2B5EF4-FFF2-40B4-BE49-F238E27FC236}">
                <a16:creationId xmlns:a16="http://schemas.microsoft.com/office/drawing/2014/main" id="{25F3742B-C0A3-4622-A0BA-1FBBE36DDC37}"/>
              </a:ext>
            </a:extLst>
          </p:cNvPr>
          <p:cNvSpPr txBox="1">
            <a:spLocks/>
          </p:cNvSpPr>
          <p:nvPr userDrawn="1"/>
        </p:nvSpPr>
        <p:spPr>
          <a:xfrm>
            <a:off x="172122" y="6260138"/>
            <a:ext cx="492369" cy="365125"/>
          </a:xfrm>
          <a:prstGeom prst="rect">
            <a:avLst/>
          </a:prstGeom>
        </p:spPr>
        <p:txBody>
          <a:bodyPr/>
          <a:lstStyle>
            <a:defPPr>
              <a:defRPr lang="en-US"/>
            </a:defPPr>
            <a:lvl1pPr marL="0" algn="l" defTabSz="914400" rtl="0" eaLnBrk="1" latinLnBrk="0" hangingPunct="1">
              <a:defRPr lang="en-US" sz="1800" b="1" kern="1200" smtClean="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75B4CE-5129-41CA-A75E-F2AE589D1F47}" type="slidenum">
              <a:rPr lang="en-US" smtClean="0">
                <a:solidFill>
                  <a:schemeClr val="bg1"/>
                </a:solidFill>
              </a:rPr>
              <a:pPr/>
              <a:t>‹#›</a:t>
            </a:fld>
            <a:endParaRPr lang="en-US" dirty="0">
              <a:solidFill>
                <a:schemeClr val="bg1"/>
              </a:solidFill>
            </a:endParaRPr>
          </a:p>
        </p:txBody>
      </p:sp>
      <p:sp>
        <p:nvSpPr>
          <p:cNvPr id="3" name="Content Placeholder 2"/>
          <p:cNvSpPr>
            <a:spLocks noGrp="1"/>
          </p:cNvSpPr>
          <p:nvPr>
            <p:ph idx="1"/>
          </p:nvPr>
        </p:nvSpPr>
        <p:spPr>
          <a:xfrm>
            <a:off x="4494041" y="992187"/>
            <a:ext cx="737909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29064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1591443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853792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32829" y="5513562"/>
            <a:ext cx="2559171" cy="1706115"/>
          </a:xfrm>
          <a:prstGeom prst="rect">
            <a:avLst/>
          </a:prstGeom>
        </p:spPr>
      </p:pic>
      <p:pic>
        <p:nvPicPr>
          <p:cNvPr id="8" name="Picture 7">
            <a:extLst>
              <a:ext uri="{FF2B5EF4-FFF2-40B4-BE49-F238E27FC236}">
                <a16:creationId xmlns:a16="http://schemas.microsoft.com/office/drawing/2014/main" id="{097E3D7B-14ED-0740-A3AA-49A294C9B6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501281"/>
            <a:ext cx="2559171" cy="1706115"/>
          </a:xfrm>
          <a:prstGeom prst="rect">
            <a:avLst/>
          </a:prstGeom>
        </p:spPr>
      </p:pic>
      <p:pic>
        <p:nvPicPr>
          <p:cNvPr id="4" name="Picture 2"/>
          <p:cNvPicPr>
            <a:picLocks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465785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503051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38148354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5177738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12971134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29277420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38419267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1921951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0" y="2209801"/>
            <a:ext cx="12192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defRPr/>
            </a:pPr>
            <a:endParaRPr lang="en-US" altLang="en-US" sz="1800" dirty="0"/>
          </a:p>
        </p:txBody>
      </p:sp>
      <p:pic>
        <p:nvPicPr>
          <p:cNvPr id="5"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5"/>
          <p:cNvSpPr>
            <a:spLocks noGrp="1"/>
          </p:cNvSpPr>
          <p:nvPr>
            <p:ph type="sldNum" sz="quarter" idx="10"/>
          </p:nvPr>
        </p:nvSpPr>
        <p:spPr>
          <a:xfrm>
            <a:off x="9344009" y="58546"/>
            <a:ext cx="2743200" cy="365125"/>
          </a:xfrm>
        </p:spPr>
        <p:txBody>
          <a:bodyPr/>
          <a:lstStyle>
            <a:lvl1pPr>
              <a:defRPr sz="1600" b="1">
                <a:solidFill>
                  <a:srgbClr val="00467F"/>
                </a:solidFill>
              </a:defRPr>
            </a:lvl1pPr>
          </a:lstStyle>
          <a:p>
            <a:fld id="{8840C3B3-9D48-44A5-B1E4-AF5649906437}" type="slidenum">
              <a:rPr lang="en-US" altLang="en-US" smtClean="0"/>
              <a:pPr/>
              <a:t>‹#›</a:t>
            </a:fld>
            <a:endParaRPr lang="en-US" altLang="en-US" dirty="0"/>
          </a:p>
        </p:txBody>
      </p:sp>
    </p:spTree>
    <p:extLst>
      <p:ext uri="{BB962C8B-B14F-4D97-AF65-F5344CB8AC3E}">
        <p14:creationId xmlns:p14="http://schemas.microsoft.com/office/powerpoint/2010/main" val="2698595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9448800" y="0"/>
            <a:ext cx="2743200" cy="365125"/>
          </a:xfrm>
        </p:spPr>
        <p:txBody>
          <a:bodyPr/>
          <a:lstStyle>
            <a:lvl1pPr>
              <a:defRPr sz="1600" b="1">
                <a:solidFill>
                  <a:srgbClr val="697608"/>
                </a:solidFill>
              </a:defRPr>
            </a:lvl1pPr>
          </a:lstStyle>
          <a:p>
            <a:fld id="{48F63A3B-78C7-47BE-AE5E-E10140E0464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4494909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9" r:id="rId14"/>
    <p:sldLayoutId id="2147483663" r:id="rId15"/>
    <p:sldLayoutId id="2147483655" r:id="rId16"/>
    <p:sldLayoutId id="2147483657"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4" r:id="rId30"/>
    <p:sldLayoutId id="2147483695" r:id="rId31"/>
    <p:sldLayoutId id="2147483696" r:id="rId32"/>
    <p:sldLayoutId id="2147483697" r:id="rId33"/>
    <p:sldLayoutId id="2147483698" r:id="rId34"/>
    <p:sldLayoutId id="2147483699" r:id="rId35"/>
    <p:sldLayoutId id="2147483700" r:id="rId3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0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0.xml"/><Relationship Id="rId1" Type="http://schemas.openxmlformats.org/officeDocument/2006/relationships/slideLayout" Target="../slideLayouts/slideLayout23.xml"/><Relationship Id="rId4" Type="http://schemas.openxmlformats.org/officeDocument/2006/relationships/hyperlink" Target="https://www.overdoselifeline.org/news/about-addiction/"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1.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3.xml"/></Relationships>
</file>

<file path=ppt/slides/_rels/slide10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4.xml"/><Relationship Id="rId1" Type="http://schemas.openxmlformats.org/officeDocument/2006/relationships/slideLayout" Target="../slideLayouts/slideLayout21.xml"/><Relationship Id="rId4" Type="http://schemas.microsoft.com/office/2007/relationships/hdphoto" Target="../media/hdphoto2.wdp"/></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23.xml"/></Relationships>
</file>

<file path=ppt/slides/_rels/slide10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3" Type="http://schemas.openxmlformats.org/officeDocument/2006/relationships/hyperlink" Target="https://findaddictiontreatment.ny.gov/" TargetMode="External"/><Relationship Id="rId2" Type="http://schemas.openxmlformats.org/officeDocument/2006/relationships/notesSlide" Target="../notesSlides/notesSlide108.xml"/><Relationship Id="rId1" Type="http://schemas.openxmlformats.org/officeDocument/2006/relationships/slideLayout" Target="../slideLayouts/slideLayout23.xml"/><Relationship Id="rId5" Type="http://schemas.openxmlformats.org/officeDocument/2006/relationships/hyperlink" Target="https://findtreatment.samhsa.gov/" TargetMode="External"/><Relationship Id="rId4" Type="http://schemas.openxmlformats.org/officeDocument/2006/relationships/hyperlink" Target="https://apps.oasas.ny.gov/reports_doc/TreatmentDirectory.pdf"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9.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mailto:diana.Padilla@nyspi.columbia.edu" TargetMode="External"/><Relationship Id="rId7" Type="http://schemas.openxmlformats.org/officeDocument/2006/relationships/image" Target="../media/image48.png"/><Relationship Id="rId2" Type="http://schemas.openxmlformats.org/officeDocument/2006/relationships/notesSlide" Target="../notesSlides/notesSlide110.xml"/><Relationship Id="rId1" Type="http://schemas.openxmlformats.org/officeDocument/2006/relationships/slideLayout" Target="../slideLayouts/slideLayout24.xml"/><Relationship Id="rId6" Type="http://schemas.openxmlformats.org/officeDocument/2006/relationships/image" Target="../media/image47.png"/><Relationship Id="rId5" Type="http://schemas.openxmlformats.org/officeDocument/2006/relationships/hyperlink" Target="https://protect2.fireeye.com/v1/url?k=368d748e-69164dbc-368f8dbb-000babd905ee-9dd30c7a4e9de601&amp;q=1&amp;e=29b33384-9cc7-4603-b3f9-35b870ffc8ff&amp;u=https%3A%2F%2Fttc-gpra.org%2FP%3Fs%3D231363" TargetMode="External"/><Relationship Id="rId4" Type="http://schemas.openxmlformats.org/officeDocument/2006/relationships/hyperlink" Target="mailto:Clyde.Frederick@nyspi.columbia.edu"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hyperlink" Target="https://www.samhsa.gov/data/release/2019-national-survey-drug-use-and-health-nsduh-releases" TargetMode="External"/><Relationship Id="rId2" Type="http://schemas.openxmlformats.org/officeDocument/2006/relationships/notesSlide" Target="../notesSlides/notesSlide15.xml"/><Relationship Id="rId1" Type="http://schemas.openxmlformats.org/officeDocument/2006/relationships/slideLayout" Target="../slideLayouts/slideLayout20.xml"/><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hyperlink" Target="https://www.samhsa.gov/data/sites/default/files/reports/rpt29394/NSDUHDetailedTabs2019/NSDUHDetTabsSect6pe2019.htm#tab6-21b" TargetMode="External"/><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png"/><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0.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s://health.gov/our-work/food-nutrition/2015-2020-dietary-guidelines/guidelines/appendix-9/" TargetMode="External"/><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20.png"/><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hyperlink" Target="http://pubs.niaaa.nih.gov/publications/RethinkingDrinking/Rethinking_Drinking.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3" Type="http://schemas.openxmlformats.org/officeDocument/2006/relationships/hyperlink" Target="https://www.hiv.uw.edu/page/substance-use/cage-aid" TargetMode="External"/><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1.jpeg"/><Relationship Id="rId4" Type="http://schemas.openxmlformats.org/officeDocument/2006/relationships/image" Target="../media/image10.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5.xml"/><Relationship Id="rId1" Type="http://schemas.openxmlformats.org/officeDocument/2006/relationships/tags" Target="../tags/tag16.xml"/><Relationship Id="rId5" Type="http://schemas.microsoft.com/office/2007/relationships/hdphoto" Target="../media/hdphoto2.wdp"/><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hyperlink" Target="mailto:Diana.Padilla@nyspi.columbia.edu" TargetMode="External"/><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hyperlink" Target="mailto:Clyde.Frederick@nyspi.Columbia.edu"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7" Type="http://schemas.openxmlformats.org/officeDocument/2006/relationships/image" Target="../media/image5.jpeg"/><Relationship Id="rId2" Type="http://schemas.openxmlformats.org/officeDocument/2006/relationships/slideLayout" Target="../slideLayouts/slideLayout12.xml"/><Relationship Id="rId1" Type="http://schemas.openxmlformats.org/officeDocument/2006/relationships/tags" Target="../tags/tag17.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microsoft.com/office/2007/relationships/hdphoto" Target="../media/hdphoto2.wdp"/></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5.xml"/><Relationship Id="rId1" Type="http://schemas.openxmlformats.org/officeDocument/2006/relationships/slideLayout" Target="../slideLayouts/slideLayout20.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microsoft.com/office/2007/relationships/hdphoto" Target="../media/hdphoto2.wdp"/></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0.xml"/><Relationship Id="rId4" Type="http://schemas.microsoft.com/office/2007/relationships/hdphoto" Target="../media/hdphoto2.wdp"/></Relationships>
</file>

<file path=ppt/slides/_rels/slide6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8.xml"/><Relationship Id="rId1" Type="http://schemas.openxmlformats.org/officeDocument/2006/relationships/slideLayout" Target="../slideLayouts/slideLayout21.xml"/><Relationship Id="rId4" Type="http://schemas.microsoft.com/office/2007/relationships/hdphoto" Target="../media/hdphoto2.wdp"/></Relationships>
</file>

<file path=ppt/slides/_rels/slide6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9.xml"/><Relationship Id="rId1" Type="http://schemas.openxmlformats.org/officeDocument/2006/relationships/slideLayout" Target="../slideLayouts/slideLayout20.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5.xml"/><Relationship Id="rId1" Type="http://schemas.openxmlformats.org/officeDocument/2006/relationships/slideLayout" Target="../slideLayouts/slideLayout23.xml"/></Relationships>
</file>

<file path=ppt/slides/_rels/slide76.xml.rels><?xml version="1.0" encoding="UTF-8" standalone="yes"?>
<Relationships xmlns="http://schemas.openxmlformats.org/package/2006/relationships"><Relationship Id="rId3" Type="http://schemas.openxmlformats.org/officeDocument/2006/relationships/hyperlink" Target="http://youtu.be/_VlvanBFkvI" TargetMode="External"/><Relationship Id="rId2" Type="http://schemas.openxmlformats.org/officeDocument/2006/relationships/notesSlide" Target="../notesSlides/notesSlide76.xml"/><Relationship Id="rId1" Type="http://schemas.openxmlformats.org/officeDocument/2006/relationships/slideLayout" Target="../slideLayouts/slideLayout2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78.xml.rels><?xml version="1.0" encoding="UTF-8" standalone="yes"?>
<Relationships xmlns="http://schemas.openxmlformats.org/package/2006/relationships"><Relationship Id="rId3" Type="http://schemas.openxmlformats.org/officeDocument/2006/relationships/hyperlink" Target="http://youtu.be/67I6g1I7Zao" TargetMode="External"/><Relationship Id="rId2" Type="http://schemas.openxmlformats.org/officeDocument/2006/relationships/notesSlide" Target="../notesSlides/notesSlide78.xml"/><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2.png"/><Relationship Id="rId7"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7.emf"/></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0.xml"/></Relationships>
</file>

<file path=ppt/slides/_rels/slide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0.xml"/><Relationship Id="rId4" Type="http://schemas.microsoft.com/office/2007/relationships/hdphoto" Target="../media/hdphoto2.wdp"/></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15.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1.xml"/><Relationship Id="rId1" Type="http://schemas.openxmlformats.org/officeDocument/2006/relationships/slideLayout" Target="../slideLayouts/slideLayout2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6.xml"/><Relationship Id="rId1" Type="http://schemas.openxmlformats.org/officeDocument/2006/relationships/slideLayout" Target="../slideLayouts/slideLayout23.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7.xml"/><Relationship Id="rId1" Type="http://schemas.openxmlformats.org/officeDocument/2006/relationships/slideLayout" Target="../slideLayouts/slideLayout2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566" y="2091251"/>
            <a:ext cx="11884926" cy="3218479"/>
          </a:xfrm>
        </p:spPr>
        <p:txBody>
          <a:bodyPr>
            <a:noAutofit/>
          </a:bodyPr>
          <a:lstStyle/>
          <a:p>
            <a:r>
              <a:rPr lang="en-US" sz="4800" b="1" dirty="0">
                <a:solidFill>
                  <a:srgbClr val="697608"/>
                </a:solidFill>
              </a:rPr>
              <a:t>Screening, Brief Intervention, </a:t>
            </a:r>
            <a:br>
              <a:rPr lang="en-US" sz="4800" b="1" dirty="0">
                <a:solidFill>
                  <a:srgbClr val="697608"/>
                </a:solidFill>
              </a:rPr>
            </a:br>
            <a:r>
              <a:rPr lang="en-US" sz="4800" dirty="0">
                <a:solidFill>
                  <a:srgbClr val="697608"/>
                </a:solidFill>
              </a:rPr>
              <a:t>&amp;</a:t>
            </a:r>
            <a:r>
              <a:rPr lang="en-US" sz="4800" b="1" dirty="0">
                <a:solidFill>
                  <a:srgbClr val="697608"/>
                </a:solidFill>
              </a:rPr>
              <a:t> Referral to Treatment </a:t>
            </a:r>
            <a:br>
              <a:rPr lang="en-US" sz="4800" b="1" dirty="0">
                <a:solidFill>
                  <a:srgbClr val="697608"/>
                </a:solidFill>
              </a:rPr>
            </a:br>
            <a:r>
              <a:rPr lang="en-US" sz="4800" b="1" dirty="0">
                <a:solidFill>
                  <a:schemeClr val="bg1">
                    <a:lumMod val="50000"/>
                  </a:schemeClr>
                </a:solidFill>
              </a:rPr>
              <a:t>(SBIRT) </a:t>
            </a:r>
            <a:br>
              <a:rPr lang="en-US" sz="4000" dirty="0">
                <a:solidFill>
                  <a:srgbClr val="697608"/>
                </a:solidFill>
              </a:rPr>
            </a:br>
            <a:br>
              <a:rPr lang="en-US" sz="4000" dirty="0">
                <a:solidFill>
                  <a:srgbClr val="697608"/>
                </a:solidFill>
              </a:rPr>
            </a:br>
            <a:r>
              <a:rPr lang="en-US" sz="4000" b="1" dirty="0">
                <a:solidFill>
                  <a:srgbClr val="697608"/>
                </a:solidFill>
              </a:rPr>
              <a:t>Part I</a:t>
            </a:r>
            <a:endParaRPr lang="en-US" sz="4800" dirty="0">
              <a:solidFill>
                <a:srgbClr val="697608"/>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480964" y="5568687"/>
            <a:ext cx="5198129" cy="1246105"/>
          </a:xfrm>
        </p:spPr>
        <p:txBody>
          <a:bodyPr>
            <a:noAutofit/>
          </a:bodyPr>
          <a:lstStyle/>
          <a:p>
            <a:pPr>
              <a:lnSpc>
                <a:spcPct val="100000"/>
              </a:lnSpc>
              <a:spcBef>
                <a:spcPts val="0"/>
              </a:spcBef>
            </a:pPr>
            <a:r>
              <a:rPr lang="en-US" dirty="0">
                <a:solidFill>
                  <a:srgbClr val="626D2D"/>
                </a:solidFill>
                <a:latin typeface="Arial" pitchFamily="4" charset="0"/>
                <a:cs typeface="Arial" pitchFamily="4" charset="0"/>
              </a:rPr>
              <a:t>Diana Padilla</a:t>
            </a:r>
          </a:p>
          <a:p>
            <a:pPr>
              <a:lnSpc>
                <a:spcPct val="100000"/>
              </a:lnSpc>
              <a:spcBef>
                <a:spcPts val="0"/>
              </a:spcBef>
            </a:pPr>
            <a:r>
              <a:rPr lang="en-US" dirty="0">
                <a:solidFill>
                  <a:srgbClr val="626D2D"/>
                </a:solidFill>
                <a:latin typeface="Arial" pitchFamily="4" charset="0"/>
                <a:cs typeface="Arial" pitchFamily="4" charset="0"/>
              </a:rPr>
              <a:t>SBIRT Technical Assistance </a:t>
            </a:r>
          </a:p>
          <a:p>
            <a:pPr>
              <a:lnSpc>
                <a:spcPct val="100000"/>
              </a:lnSpc>
              <a:spcBef>
                <a:spcPts val="0"/>
              </a:spcBef>
            </a:pPr>
            <a:r>
              <a:rPr lang="en-US" dirty="0">
                <a:solidFill>
                  <a:srgbClr val="626D2D"/>
                </a:solidFill>
                <a:latin typeface="Arial"/>
              </a:rPr>
              <a:t>October 2021</a:t>
            </a:r>
          </a:p>
        </p:txBody>
      </p:sp>
      <p:pic>
        <p:nvPicPr>
          <p:cNvPr id="8" name="Picture Placeholder 7"/>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9457" b="20775"/>
          <a:stretch/>
        </p:blipFill>
        <p:spPr>
          <a:xfrm>
            <a:off x="9015839" y="5601427"/>
            <a:ext cx="3176160" cy="1265537"/>
          </a:xfrm>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48" b="21203"/>
          <a:stretch/>
        </p:blipFill>
        <p:spPr bwMode="auto">
          <a:xfrm>
            <a:off x="137566" y="5601428"/>
            <a:ext cx="2766999" cy="118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66" y="1968807"/>
            <a:ext cx="11884926" cy="1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7479" y="341166"/>
            <a:ext cx="9858079" cy="1421208"/>
          </a:xfrm>
          <a:prstGeom prst="rect">
            <a:avLst/>
          </a:prstGeom>
        </p:spPr>
      </p:pic>
    </p:spTree>
    <p:custDataLst>
      <p:tags r:id="rId1"/>
    </p:custDataLst>
    <p:extLst>
      <p:ext uri="{BB962C8B-B14F-4D97-AF65-F5344CB8AC3E}">
        <p14:creationId xmlns:p14="http://schemas.microsoft.com/office/powerpoint/2010/main" val="376351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9DE0D8F-FE48-4344-AD63-3219104376A3}"/>
              </a:ext>
            </a:extLst>
          </p:cNvPr>
          <p:cNvSpPr>
            <a:spLocks noGrp="1"/>
          </p:cNvSpPr>
          <p:nvPr>
            <p:ph type="title"/>
          </p:nvPr>
        </p:nvSpPr>
        <p:spPr>
          <a:xfrm>
            <a:off x="-9099" y="15990"/>
            <a:ext cx="2656049" cy="6842009"/>
          </a:xfrm>
          <a:solidFill>
            <a:srgbClr val="697608"/>
          </a:solidFill>
          <a:ln>
            <a:solidFill>
              <a:srgbClr val="697608"/>
            </a:solidFill>
          </a:ln>
        </p:spPr>
        <p:txBody>
          <a:bodyPr vert="vert270"/>
          <a:lstStyle/>
          <a:p>
            <a:pPr algn="ctr">
              <a:lnSpc>
                <a:spcPct val="300000"/>
              </a:lnSpc>
            </a:pPr>
            <a:r>
              <a:rPr lang="en-US" sz="4800" dirty="0">
                <a:solidFill>
                  <a:schemeClr val="bg1"/>
                </a:solidFill>
              </a:rPr>
              <a:t>HHS Regions</a:t>
            </a:r>
          </a:p>
        </p:txBody>
      </p:sp>
      <p:sp>
        <p:nvSpPr>
          <p:cNvPr id="3" name="Subtitle">
            <a:extLst>
              <a:ext uri="{FF2B5EF4-FFF2-40B4-BE49-F238E27FC236}">
                <a16:creationId xmlns:a16="http://schemas.microsoft.com/office/drawing/2014/main" id="{D097DD5A-6551-406B-9E71-F3F3E9599834}"/>
              </a:ext>
            </a:extLst>
          </p:cNvPr>
          <p:cNvSpPr>
            <a:spLocks noGrp="1"/>
          </p:cNvSpPr>
          <p:nvPr>
            <p:ph idx="1"/>
          </p:nvPr>
        </p:nvSpPr>
        <p:spPr>
          <a:xfrm>
            <a:off x="5579508" y="155930"/>
            <a:ext cx="6363613" cy="771743"/>
          </a:xfrm>
        </p:spPr>
        <p:txBody>
          <a:bodyPr>
            <a:normAutofit/>
          </a:bodyPr>
          <a:lstStyle/>
          <a:p>
            <a:pPr marL="0" indent="0" algn="ctr">
              <a:buNone/>
            </a:pPr>
            <a:r>
              <a:rPr lang="en-US" sz="4400" dirty="0">
                <a:solidFill>
                  <a:srgbClr val="697608"/>
                </a:solidFill>
                <a:effectLst>
                  <a:outerShdw blurRad="38100" dist="38100" dir="2700000" algn="tl">
                    <a:srgbClr val="000000">
                      <a:alpha val="43137"/>
                    </a:srgbClr>
                  </a:outerShdw>
                </a:effectLst>
                <a:latin typeface="+mj-lt"/>
                <a:ea typeface="+mj-ea"/>
                <a:cs typeface="+mj-cs"/>
              </a:rPr>
              <a:t>10 Regional Centers</a:t>
            </a:r>
          </a:p>
        </p:txBody>
      </p:sp>
      <p:grpSp>
        <p:nvGrpSpPr>
          <p:cNvPr id="27" name="Region 1" descr="Region 1: New Englandincludes Maine, Vermont, New Hampshire, Massachusetts, Connecticut, amd Rhode Island.">
            <a:extLst>
              <a:ext uri="{FF2B5EF4-FFF2-40B4-BE49-F238E27FC236}">
                <a16:creationId xmlns:a16="http://schemas.microsoft.com/office/drawing/2014/main" id="{DA7C8E45-BDB2-4B82-8428-1DB2192F6EB1}"/>
              </a:ext>
            </a:extLst>
          </p:cNvPr>
          <p:cNvGrpSpPr/>
          <p:nvPr/>
        </p:nvGrpSpPr>
        <p:grpSpPr>
          <a:xfrm>
            <a:off x="10599160" y="1176817"/>
            <a:ext cx="914400" cy="1908418"/>
            <a:chOff x="10627735" y="1224442"/>
            <a:chExt cx="914400" cy="1908418"/>
          </a:xfrm>
        </p:grpSpPr>
        <p:sp>
          <p:nvSpPr>
            <p:cNvPr id="73" name="RHODE ISLAND">
              <a:extLst>
                <a:ext uri="{C183D7F6-B498-43B3-948B-1728B52AA6E4}">
                  <adec:decorative xmlns:adec="http://schemas.microsoft.com/office/drawing/2017/decorative" val="1"/>
                </a:ext>
              </a:extLst>
            </p:cNvPr>
            <p:cNvSpPr>
              <a:spLocks/>
            </p:cNvSpPr>
            <p:nvPr/>
          </p:nvSpPr>
          <p:spPr bwMode="auto">
            <a:xfrm>
              <a:off x="10941238" y="2872718"/>
              <a:ext cx="121399" cy="141410"/>
            </a:xfrm>
            <a:custGeom>
              <a:avLst/>
              <a:gdLst>
                <a:gd name="T0" fmla="*/ 24 w 91"/>
                <a:gd name="T1" fmla="*/ 106 h 106"/>
                <a:gd name="T2" fmla="*/ 0 w 91"/>
                <a:gd name="T3" fmla="*/ 13 h 106"/>
                <a:gd name="T4" fmla="*/ 41 w 91"/>
                <a:gd name="T5" fmla="*/ 0 h 106"/>
                <a:gd name="T6" fmla="*/ 54 w 91"/>
                <a:gd name="T7" fmla="*/ 13 h 106"/>
                <a:gd name="T8" fmla="*/ 75 w 91"/>
                <a:gd name="T9" fmla="*/ 39 h 106"/>
                <a:gd name="T10" fmla="*/ 91 w 91"/>
                <a:gd name="T11" fmla="*/ 67 h 106"/>
                <a:gd name="T12" fmla="*/ 72 w 91"/>
                <a:gd name="T13" fmla="*/ 77 h 106"/>
                <a:gd name="T14" fmla="*/ 64 w 91"/>
                <a:gd name="T15" fmla="*/ 77 h 106"/>
                <a:gd name="T16" fmla="*/ 58 w 91"/>
                <a:gd name="T17" fmla="*/ 88 h 106"/>
                <a:gd name="T18" fmla="*/ 43 w 91"/>
                <a:gd name="T19" fmla="*/ 100 h 106"/>
                <a:gd name="T20" fmla="*/ 24 w 91"/>
                <a:gd name="T21"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1" h="106">
                  <a:moveTo>
                    <a:pt x="24" y="106"/>
                  </a:moveTo>
                  <a:lnTo>
                    <a:pt x="0" y="13"/>
                  </a:lnTo>
                  <a:lnTo>
                    <a:pt x="41" y="0"/>
                  </a:lnTo>
                  <a:lnTo>
                    <a:pt x="54" y="13"/>
                  </a:lnTo>
                  <a:lnTo>
                    <a:pt x="75" y="39"/>
                  </a:lnTo>
                  <a:lnTo>
                    <a:pt x="91" y="67"/>
                  </a:lnTo>
                  <a:lnTo>
                    <a:pt x="72" y="77"/>
                  </a:lnTo>
                  <a:lnTo>
                    <a:pt x="64" y="77"/>
                  </a:lnTo>
                  <a:lnTo>
                    <a:pt x="58" y="88"/>
                  </a:lnTo>
                  <a:lnTo>
                    <a:pt x="43" y="100"/>
                  </a:lnTo>
                  <a:lnTo>
                    <a:pt x="24" y="106"/>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84" name="CONNECTICUT">
              <a:extLst>
                <a:ext uri="{C183D7F6-B498-43B3-948B-1728B52AA6E4}">
                  <adec:decorative xmlns:adec="http://schemas.microsoft.com/office/drawing/2017/decorative" val="1"/>
                </a:ext>
              </a:extLst>
            </p:cNvPr>
            <p:cNvSpPr>
              <a:spLocks/>
            </p:cNvSpPr>
            <p:nvPr/>
          </p:nvSpPr>
          <p:spPr bwMode="auto">
            <a:xfrm>
              <a:off x="10727789" y="2890061"/>
              <a:ext cx="245467" cy="242799"/>
            </a:xfrm>
            <a:custGeom>
              <a:avLst/>
              <a:gdLst>
                <a:gd name="T0" fmla="*/ 184 w 184"/>
                <a:gd name="T1" fmla="*/ 92 h 182"/>
                <a:gd name="T2" fmla="*/ 162 w 184"/>
                <a:gd name="T3" fmla="*/ 0 h 182"/>
                <a:gd name="T4" fmla="*/ 132 w 184"/>
                <a:gd name="T5" fmla="*/ 6 h 182"/>
                <a:gd name="T6" fmla="*/ 0 w 184"/>
                <a:gd name="T7" fmla="*/ 36 h 182"/>
                <a:gd name="T8" fmla="*/ 6 w 184"/>
                <a:gd name="T9" fmla="*/ 54 h 182"/>
                <a:gd name="T10" fmla="*/ 15 w 184"/>
                <a:gd name="T11" fmla="*/ 101 h 182"/>
                <a:gd name="T12" fmla="*/ 15 w 184"/>
                <a:gd name="T13" fmla="*/ 156 h 182"/>
                <a:gd name="T14" fmla="*/ 7 w 184"/>
                <a:gd name="T15" fmla="*/ 170 h 182"/>
                <a:gd name="T16" fmla="*/ 20 w 184"/>
                <a:gd name="T17" fmla="*/ 182 h 182"/>
                <a:gd name="T18" fmla="*/ 46 w 184"/>
                <a:gd name="T19" fmla="*/ 157 h 182"/>
                <a:gd name="T20" fmla="*/ 68 w 184"/>
                <a:gd name="T21" fmla="*/ 137 h 182"/>
                <a:gd name="T22" fmla="*/ 81 w 184"/>
                <a:gd name="T23" fmla="*/ 125 h 182"/>
                <a:gd name="T24" fmla="*/ 85 w 184"/>
                <a:gd name="T25" fmla="*/ 129 h 182"/>
                <a:gd name="T26" fmla="*/ 103 w 184"/>
                <a:gd name="T27" fmla="*/ 120 h 182"/>
                <a:gd name="T28" fmla="*/ 135 w 184"/>
                <a:gd name="T29" fmla="*/ 112 h 182"/>
                <a:gd name="T30" fmla="*/ 184 w 184"/>
                <a:gd name="T31" fmla="*/ 9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4" h="182">
                  <a:moveTo>
                    <a:pt x="184" y="92"/>
                  </a:moveTo>
                  <a:lnTo>
                    <a:pt x="162" y="0"/>
                  </a:lnTo>
                  <a:lnTo>
                    <a:pt x="132" y="6"/>
                  </a:lnTo>
                  <a:lnTo>
                    <a:pt x="0" y="36"/>
                  </a:lnTo>
                  <a:lnTo>
                    <a:pt x="6" y="54"/>
                  </a:lnTo>
                  <a:lnTo>
                    <a:pt x="15" y="101"/>
                  </a:lnTo>
                  <a:lnTo>
                    <a:pt x="15" y="156"/>
                  </a:lnTo>
                  <a:lnTo>
                    <a:pt x="7" y="170"/>
                  </a:lnTo>
                  <a:lnTo>
                    <a:pt x="20" y="182"/>
                  </a:lnTo>
                  <a:lnTo>
                    <a:pt x="46" y="157"/>
                  </a:lnTo>
                  <a:lnTo>
                    <a:pt x="68" y="137"/>
                  </a:lnTo>
                  <a:lnTo>
                    <a:pt x="81" y="125"/>
                  </a:lnTo>
                  <a:lnTo>
                    <a:pt x="85" y="129"/>
                  </a:lnTo>
                  <a:lnTo>
                    <a:pt x="103" y="120"/>
                  </a:lnTo>
                  <a:lnTo>
                    <a:pt x="135" y="112"/>
                  </a:lnTo>
                  <a:lnTo>
                    <a:pt x="184" y="92"/>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88" name="MASSACHUSETTS">
              <a:extLst>
                <a:ext uri="{C183D7F6-B498-43B3-948B-1728B52AA6E4}">
                  <adec:decorative xmlns:adec="http://schemas.microsoft.com/office/drawing/2017/decorative" val="1"/>
                </a:ext>
              </a:extLst>
            </p:cNvPr>
            <p:cNvSpPr>
              <a:spLocks noEditPoints="1"/>
            </p:cNvSpPr>
            <p:nvPr/>
          </p:nvSpPr>
          <p:spPr bwMode="auto">
            <a:xfrm>
              <a:off x="10721119" y="2708629"/>
              <a:ext cx="504274" cy="272148"/>
            </a:xfrm>
            <a:custGeom>
              <a:avLst/>
              <a:gdLst>
                <a:gd name="T0" fmla="*/ 348 w 378"/>
                <a:gd name="T1" fmla="*/ 194 h 204"/>
                <a:gd name="T2" fmla="*/ 362 w 378"/>
                <a:gd name="T3" fmla="*/ 189 h 204"/>
                <a:gd name="T4" fmla="*/ 365 w 378"/>
                <a:gd name="T5" fmla="*/ 178 h 204"/>
                <a:gd name="T6" fmla="*/ 372 w 378"/>
                <a:gd name="T7" fmla="*/ 179 h 204"/>
                <a:gd name="T8" fmla="*/ 378 w 378"/>
                <a:gd name="T9" fmla="*/ 194 h 204"/>
                <a:gd name="T10" fmla="*/ 370 w 378"/>
                <a:gd name="T11" fmla="*/ 197 h 204"/>
                <a:gd name="T12" fmla="*/ 347 w 378"/>
                <a:gd name="T13" fmla="*/ 197 h 204"/>
                <a:gd name="T14" fmla="*/ 348 w 378"/>
                <a:gd name="T15" fmla="*/ 194 h 204"/>
                <a:gd name="T16" fmla="*/ 290 w 378"/>
                <a:gd name="T17" fmla="*/ 198 h 204"/>
                <a:gd name="T18" fmla="*/ 304 w 378"/>
                <a:gd name="T19" fmla="*/ 183 h 204"/>
                <a:gd name="T20" fmla="*/ 315 w 378"/>
                <a:gd name="T21" fmla="*/ 183 h 204"/>
                <a:gd name="T22" fmla="*/ 326 w 378"/>
                <a:gd name="T23" fmla="*/ 192 h 204"/>
                <a:gd name="T24" fmla="*/ 311 w 378"/>
                <a:gd name="T25" fmla="*/ 198 h 204"/>
                <a:gd name="T26" fmla="*/ 298 w 378"/>
                <a:gd name="T27" fmla="*/ 204 h 204"/>
                <a:gd name="T28" fmla="*/ 290 w 378"/>
                <a:gd name="T29" fmla="*/ 198 h 204"/>
                <a:gd name="T30" fmla="*/ 73 w 378"/>
                <a:gd name="T31" fmla="*/ 61 h 204"/>
                <a:gd name="T32" fmla="*/ 183 w 378"/>
                <a:gd name="T33" fmla="*/ 33 h 204"/>
                <a:gd name="T34" fmla="*/ 197 w 378"/>
                <a:gd name="T35" fmla="*/ 28 h 204"/>
                <a:gd name="T36" fmla="*/ 209 w 378"/>
                <a:gd name="T37" fmla="*/ 11 h 204"/>
                <a:gd name="T38" fmla="*/ 233 w 378"/>
                <a:gd name="T39" fmla="*/ 0 h 204"/>
                <a:gd name="T40" fmla="*/ 251 w 378"/>
                <a:gd name="T41" fmla="*/ 28 h 204"/>
                <a:gd name="T42" fmla="*/ 236 w 378"/>
                <a:gd name="T43" fmla="*/ 61 h 204"/>
                <a:gd name="T44" fmla="*/ 234 w 378"/>
                <a:gd name="T45" fmla="*/ 69 h 204"/>
                <a:gd name="T46" fmla="*/ 245 w 378"/>
                <a:gd name="T47" fmla="*/ 86 h 204"/>
                <a:gd name="T48" fmla="*/ 253 w 378"/>
                <a:gd name="T49" fmla="*/ 81 h 204"/>
                <a:gd name="T50" fmla="*/ 264 w 378"/>
                <a:gd name="T51" fmla="*/ 81 h 204"/>
                <a:gd name="T52" fmla="*/ 278 w 378"/>
                <a:gd name="T53" fmla="*/ 97 h 204"/>
                <a:gd name="T54" fmla="*/ 303 w 378"/>
                <a:gd name="T55" fmla="*/ 134 h 204"/>
                <a:gd name="T56" fmla="*/ 325 w 378"/>
                <a:gd name="T57" fmla="*/ 137 h 204"/>
                <a:gd name="T58" fmla="*/ 339 w 378"/>
                <a:gd name="T59" fmla="*/ 131 h 204"/>
                <a:gd name="T60" fmla="*/ 350 w 378"/>
                <a:gd name="T61" fmla="*/ 120 h 204"/>
                <a:gd name="T62" fmla="*/ 345 w 378"/>
                <a:gd name="T63" fmla="*/ 103 h 204"/>
                <a:gd name="T64" fmla="*/ 331 w 378"/>
                <a:gd name="T65" fmla="*/ 92 h 204"/>
                <a:gd name="T66" fmla="*/ 323 w 378"/>
                <a:gd name="T67" fmla="*/ 98 h 204"/>
                <a:gd name="T68" fmla="*/ 317 w 378"/>
                <a:gd name="T69" fmla="*/ 89 h 204"/>
                <a:gd name="T70" fmla="*/ 320 w 378"/>
                <a:gd name="T71" fmla="*/ 86 h 204"/>
                <a:gd name="T72" fmla="*/ 333 w 378"/>
                <a:gd name="T73" fmla="*/ 86 h 204"/>
                <a:gd name="T74" fmla="*/ 343 w 378"/>
                <a:gd name="T75" fmla="*/ 90 h 204"/>
                <a:gd name="T76" fmla="*/ 356 w 378"/>
                <a:gd name="T77" fmla="*/ 106 h 204"/>
                <a:gd name="T78" fmla="*/ 362 w 378"/>
                <a:gd name="T79" fmla="*/ 123 h 204"/>
                <a:gd name="T80" fmla="*/ 364 w 378"/>
                <a:gd name="T81" fmla="*/ 139 h 204"/>
                <a:gd name="T82" fmla="*/ 337 w 378"/>
                <a:gd name="T83" fmla="*/ 148 h 204"/>
                <a:gd name="T84" fmla="*/ 314 w 378"/>
                <a:gd name="T85" fmla="*/ 161 h 204"/>
                <a:gd name="T86" fmla="*/ 289 w 378"/>
                <a:gd name="T87" fmla="*/ 189 h 204"/>
                <a:gd name="T88" fmla="*/ 276 w 378"/>
                <a:gd name="T89" fmla="*/ 198 h 204"/>
                <a:gd name="T90" fmla="*/ 276 w 378"/>
                <a:gd name="T91" fmla="*/ 192 h 204"/>
                <a:gd name="T92" fmla="*/ 292 w 378"/>
                <a:gd name="T93" fmla="*/ 183 h 204"/>
                <a:gd name="T94" fmla="*/ 295 w 378"/>
                <a:gd name="T95" fmla="*/ 172 h 204"/>
                <a:gd name="T96" fmla="*/ 290 w 378"/>
                <a:gd name="T97" fmla="*/ 151 h 204"/>
                <a:gd name="T98" fmla="*/ 272 w 378"/>
                <a:gd name="T99" fmla="*/ 161 h 204"/>
                <a:gd name="T100" fmla="*/ 267 w 378"/>
                <a:gd name="T101" fmla="*/ 170 h 204"/>
                <a:gd name="T102" fmla="*/ 270 w 378"/>
                <a:gd name="T103" fmla="*/ 184 h 204"/>
                <a:gd name="T104" fmla="*/ 258 w 378"/>
                <a:gd name="T105" fmla="*/ 190 h 204"/>
                <a:gd name="T106" fmla="*/ 240 w 378"/>
                <a:gd name="T107" fmla="*/ 162 h 204"/>
                <a:gd name="T108" fmla="*/ 219 w 378"/>
                <a:gd name="T109" fmla="*/ 136 h 204"/>
                <a:gd name="T110" fmla="*/ 206 w 378"/>
                <a:gd name="T111" fmla="*/ 123 h 204"/>
                <a:gd name="T112" fmla="*/ 165 w 378"/>
                <a:gd name="T113" fmla="*/ 136 h 204"/>
                <a:gd name="T114" fmla="*/ 133 w 378"/>
                <a:gd name="T115" fmla="*/ 142 h 204"/>
                <a:gd name="T116" fmla="*/ 5 w 378"/>
                <a:gd name="T117" fmla="*/ 170 h 204"/>
                <a:gd name="T118" fmla="*/ 0 w 378"/>
                <a:gd name="T119" fmla="*/ 140 h 204"/>
                <a:gd name="T120" fmla="*/ 3 w 378"/>
                <a:gd name="T121" fmla="*/ 75 h 204"/>
                <a:gd name="T122" fmla="*/ 31 w 378"/>
                <a:gd name="T123" fmla="*/ 69 h 204"/>
                <a:gd name="T124" fmla="*/ 73 w 378"/>
                <a:gd name="T125" fmla="*/ 6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8" h="204">
                  <a:moveTo>
                    <a:pt x="348" y="194"/>
                  </a:moveTo>
                  <a:lnTo>
                    <a:pt x="362" y="189"/>
                  </a:lnTo>
                  <a:lnTo>
                    <a:pt x="365" y="178"/>
                  </a:lnTo>
                  <a:lnTo>
                    <a:pt x="372" y="179"/>
                  </a:lnTo>
                  <a:lnTo>
                    <a:pt x="378" y="194"/>
                  </a:lnTo>
                  <a:lnTo>
                    <a:pt x="370" y="197"/>
                  </a:lnTo>
                  <a:lnTo>
                    <a:pt x="347" y="197"/>
                  </a:lnTo>
                  <a:lnTo>
                    <a:pt x="348" y="194"/>
                  </a:lnTo>
                  <a:close/>
                  <a:moveTo>
                    <a:pt x="290" y="198"/>
                  </a:moveTo>
                  <a:lnTo>
                    <a:pt x="304" y="183"/>
                  </a:lnTo>
                  <a:lnTo>
                    <a:pt x="315" y="183"/>
                  </a:lnTo>
                  <a:lnTo>
                    <a:pt x="326" y="192"/>
                  </a:lnTo>
                  <a:lnTo>
                    <a:pt x="311" y="198"/>
                  </a:lnTo>
                  <a:lnTo>
                    <a:pt x="298" y="204"/>
                  </a:lnTo>
                  <a:lnTo>
                    <a:pt x="290" y="198"/>
                  </a:lnTo>
                  <a:close/>
                  <a:moveTo>
                    <a:pt x="73" y="61"/>
                  </a:moveTo>
                  <a:lnTo>
                    <a:pt x="183" y="33"/>
                  </a:lnTo>
                  <a:lnTo>
                    <a:pt x="197" y="28"/>
                  </a:lnTo>
                  <a:lnTo>
                    <a:pt x="209" y="11"/>
                  </a:lnTo>
                  <a:lnTo>
                    <a:pt x="233" y="0"/>
                  </a:lnTo>
                  <a:lnTo>
                    <a:pt x="251" y="28"/>
                  </a:lnTo>
                  <a:lnTo>
                    <a:pt x="236" y="61"/>
                  </a:lnTo>
                  <a:lnTo>
                    <a:pt x="234" y="69"/>
                  </a:lnTo>
                  <a:lnTo>
                    <a:pt x="245" y="86"/>
                  </a:lnTo>
                  <a:lnTo>
                    <a:pt x="253" y="81"/>
                  </a:lnTo>
                  <a:lnTo>
                    <a:pt x="264" y="81"/>
                  </a:lnTo>
                  <a:lnTo>
                    <a:pt x="278" y="97"/>
                  </a:lnTo>
                  <a:lnTo>
                    <a:pt x="303" y="134"/>
                  </a:lnTo>
                  <a:lnTo>
                    <a:pt x="325" y="137"/>
                  </a:lnTo>
                  <a:lnTo>
                    <a:pt x="339" y="131"/>
                  </a:lnTo>
                  <a:lnTo>
                    <a:pt x="350" y="120"/>
                  </a:lnTo>
                  <a:lnTo>
                    <a:pt x="345" y="103"/>
                  </a:lnTo>
                  <a:lnTo>
                    <a:pt x="331" y="92"/>
                  </a:lnTo>
                  <a:lnTo>
                    <a:pt x="323" y="98"/>
                  </a:lnTo>
                  <a:lnTo>
                    <a:pt x="317" y="89"/>
                  </a:lnTo>
                  <a:lnTo>
                    <a:pt x="320" y="86"/>
                  </a:lnTo>
                  <a:lnTo>
                    <a:pt x="333" y="86"/>
                  </a:lnTo>
                  <a:lnTo>
                    <a:pt x="343" y="90"/>
                  </a:lnTo>
                  <a:lnTo>
                    <a:pt x="356" y="106"/>
                  </a:lnTo>
                  <a:lnTo>
                    <a:pt x="362" y="123"/>
                  </a:lnTo>
                  <a:lnTo>
                    <a:pt x="364" y="139"/>
                  </a:lnTo>
                  <a:lnTo>
                    <a:pt x="337" y="148"/>
                  </a:lnTo>
                  <a:lnTo>
                    <a:pt x="314" y="161"/>
                  </a:lnTo>
                  <a:lnTo>
                    <a:pt x="289" y="189"/>
                  </a:lnTo>
                  <a:lnTo>
                    <a:pt x="276" y="198"/>
                  </a:lnTo>
                  <a:lnTo>
                    <a:pt x="276" y="192"/>
                  </a:lnTo>
                  <a:lnTo>
                    <a:pt x="292" y="183"/>
                  </a:lnTo>
                  <a:lnTo>
                    <a:pt x="295" y="172"/>
                  </a:lnTo>
                  <a:lnTo>
                    <a:pt x="290" y="151"/>
                  </a:lnTo>
                  <a:lnTo>
                    <a:pt x="272" y="161"/>
                  </a:lnTo>
                  <a:lnTo>
                    <a:pt x="267" y="170"/>
                  </a:lnTo>
                  <a:lnTo>
                    <a:pt x="270" y="184"/>
                  </a:lnTo>
                  <a:lnTo>
                    <a:pt x="258" y="190"/>
                  </a:lnTo>
                  <a:lnTo>
                    <a:pt x="240" y="162"/>
                  </a:lnTo>
                  <a:lnTo>
                    <a:pt x="219" y="136"/>
                  </a:lnTo>
                  <a:lnTo>
                    <a:pt x="206" y="123"/>
                  </a:lnTo>
                  <a:lnTo>
                    <a:pt x="165" y="136"/>
                  </a:lnTo>
                  <a:lnTo>
                    <a:pt x="133" y="142"/>
                  </a:lnTo>
                  <a:lnTo>
                    <a:pt x="5" y="170"/>
                  </a:lnTo>
                  <a:lnTo>
                    <a:pt x="0" y="140"/>
                  </a:lnTo>
                  <a:lnTo>
                    <a:pt x="3" y="75"/>
                  </a:lnTo>
                  <a:lnTo>
                    <a:pt x="31" y="69"/>
                  </a:lnTo>
                  <a:lnTo>
                    <a:pt x="73" y="61"/>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68" name="NEW HAMPSHIRE">
              <a:extLst>
                <a:ext uri="{C183D7F6-B498-43B3-948B-1728B52AA6E4}">
                  <adec:decorative xmlns:adec="http://schemas.microsoft.com/office/drawing/2017/decorative" val="1"/>
                </a:ext>
              </a:extLst>
            </p:cNvPr>
            <p:cNvSpPr>
              <a:spLocks/>
            </p:cNvSpPr>
            <p:nvPr/>
          </p:nvSpPr>
          <p:spPr bwMode="auto">
            <a:xfrm>
              <a:off x="10814503" y="2292403"/>
              <a:ext cx="232126" cy="494936"/>
            </a:xfrm>
            <a:custGeom>
              <a:avLst/>
              <a:gdLst>
                <a:gd name="T0" fmla="*/ 161 w 174"/>
                <a:gd name="T1" fmla="*/ 313 h 371"/>
                <a:gd name="T2" fmla="*/ 167 w 174"/>
                <a:gd name="T3" fmla="*/ 306 h 371"/>
                <a:gd name="T4" fmla="*/ 174 w 174"/>
                <a:gd name="T5" fmla="*/ 285 h 371"/>
                <a:gd name="T6" fmla="*/ 158 w 174"/>
                <a:gd name="T7" fmla="*/ 281 h 371"/>
                <a:gd name="T8" fmla="*/ 155 w 174"/>
                <a:gd name="T9" fmla="*/ 260 h 371"/>
                <a:gd name="T10" fmla="*/ 130 w 174"/>
                <a:gd name="T11" fmla="*/ 254 h 371"/>
                <a:gd name="T12" fmla="*/ 128 w 174"/>
                <a:gd name="T13" fmla="*/ 237 h 371"/>
                <a:gd name="T14" fmla="*/ 83 w 174"/>
                <a:gd name="T15" fmla="*/ 90 h 371"/>
                <a:gd name="T16" fmla="*/ 55 w 174"/>
                <a:gd name="T17" fmla="*/ 0 h 371"/>
                <a:gd name="T18" fmla="*/ 49 w 174"/>
                <a:gd name="T19" fmla="*/ 0 h 371"/>
                <a:gd name="T20" fmla="*/ 44 w 174"/>
                <a:gd name="T21" fmla="*/ 9 h 371"/>
                <a:gd name="T22" fmla="*/ 41 w 174"/>
                <a:gd name="T23" fmla="*/ 6 h 371"/>
                <a:gd name="T24" fmla="*/ 35 w 174"/>
                <a:gd name="T25" fmla="*/ 0 h 371"/>
                <a:gd name="T26" fmla="*/ 25 w 174"/>
                <a:gd name="T27" fmla="*/ 12 h 371"/>
                <a:gd name="T28" fmla="*/ 25 w 174"/>
                <a:gd name="T29" fmla="*/ 43 h 371"/>
                <a:gd name="T30" fmla="*/ 27 w 174"/>
                <a:gd name="T31" fmla="*/ 79 h 371"/>
                <a:gd name="T32" fmla="*/ 39 w 174"/>
                <a:gd name="T33" fmla="*/ 97 h 371"/>
                <a:gd name="T34" fmla="*/ 39 w 174"/>
                <a:gd name="T35" fmla="*/ 121 h 371"/>
                <a:gd name="T36" fmla="*/ 16 w 174"/>
                <a:gd name="T37" fmla="*/ 153 h 371"/>
                <a:gd name="T38" fmla="*/ 0 w 174"/>
                <a:gd name="T39" fmla="*/ 161 h 371"/>
                <a:gd name="T40" fmla="*/ 0 w 174"/>
                <a:gd name="T41" fmla="*/ 167 h 371"/>
                <a:gd name="T42" fmla="*/ 6 w 174"/>
                <a:gd name="T43" fmla="*/ 179 h 371"/>
                <a:gd name="T44" fmla="*/ 6 w 174"/>
                <a:gd name="T45" fmla="*/ 232 h 371"/>
                <a:gd name="T46" fmla="*/ 2 w 174"/>
                <a:gd name="T47" fmla="*/ 290 h 371"/>
                <a:gd name="T48" fmla="*/ 0 w 174"/>
                <a:gd name="T49" fmla="*/ 320 h 371"/>
                <a:gd name="T50" fmla="*/ 6 w 174"/>
                <a:gd name="T51" fmla="*/ 328 h 371"/>
                <a:gd name="T52" fmla="*/ 6 w 174"/>
                <a:gd name="T53" fmla="*/ 356 h 371"/>
                <a:gd name="T54" fmla="*/ 3 w 174"/>
                <a:gd name="T55" fmla="*/ 368 h 371"/>
                <a:gd name="T56" fmla="*/ 10 w 174"/>
                <a:gd name="T57" fmla="*/ 371 h 371"/>
                <a:gd name="T58" fmla="*/ 114 w 174"/>
                <a:gd name="T59" fmla="*/ 345 h 371"/>
                <a:gd name="T60" fmla="*/ 127 w 174"/>
                <a:gd name="T61" fmla="*/ 340 h 371"/>
                <a:gd name="T62" fmla="*/ 139 w 174"/>
                <a:gd name="T63" fmla="*/ 323 h 371"/>
                <a:gd name="T64" fmla="*/ 161 w 174"/>
                <a:gd name="T65" fmla="*/ 313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4" h="371">
                  <a:moveTo>
                    <a:pt x="161" y="313"/>
                  </a:moveTo>
                  <a:lnTo>
                    <a:pt x="167" y="306"/>
                  </a:lnTo>
                  <a:lnTo>
                    <a:pt x="174" y="285"/>
                  </a:lnTo>
                  <a:lnTo>
                    <a:pt x="158" y="281"/>
                  </a:lnTo>
                  <a:lnTo>
                    <a:pt x="155" y="260"/>
                  </a:lnTo>
                  <a:lnTo>
                    <a:pt x="130" y="254"/>
                  </a:lnTo>
                  <a:lnTo>
                    <a:pt x="128" y="237"/>
                  </a:lnTo>
                  <a:lnTo>
                    <a:pt x="83" y="90"/>
                  </a:lnTo>
                  <a:lnTo>
                    <a:pt x="55" y="0"/>
                  </a:lnTo>
                  <a:lnTo>
                    <a:pt x="49" y="0"/>
                  </a:lnTo>
                  <a:lnTo>
                    <a:pt x="44" y="9"/>
                  </a:lnTo>
                  <a:lnTo>
                    <a:pt x="41" y="6"/>
                  </a:lnTo>
                  <a:lnTo>
                    <a:pt x="35" y="0"/>
                  </a:lnTo>
                  <a:lnTo>
                    <a:pt x="25" y="12"/>
                  </a:lnTo>
                  <a:lnTo>
                    <a:pt x="25" y="43"/>
                  </a:lnTo>
                  <a:lnTo>
                    <a:pt x="27" y="79"/>
                  </a:lnTo>
                  <a:lnTo>
                    <a:pt x="39" y="97"/>
                  </a:lnTo>
                  <a:lnTo>
                    <a:pt x="39" y="121"/>
                  </a:lnTo>
                  <a:lnTo>
                    <a:pt x="16" y="153"/>
                  </a:lnTo>
                  <a:lnTo>
                    <a:pt x="0" y="161"/>
                  </a:lnTo>
                  <a:lnTo>
                    <a:pt x="0" y="167"/>
                  </a:lnTo>
                  <a:lnTo>
                    <a:pt x="6" y="179"/>
                  </a:lnTo>
                  <a:lnTo>
                    <a:pt x="6" y="232"/>
                  </a:lnTo>
                  <a:lnTo>
                    <a:pt x="2" y="290"/>
                  </a:lnTo>
                  <a:lnTo>
                    <a:pt x="0" y="320"/>
                  </a:lnTo>
                  <a:lnTo>
                    <a:pt x="6" y="328"/>
                  </a:lnTo>
                  <a:lnTo>
                    <a:pt x="6" y="356"/>
                  </a:lnTo>
                  <a:lnTo>
                    <a:pt x="3" y="368"/>
                  </a:lnTo>
                  <a:lnTo>
                    <a:pt x="10" y="371"/>
                  </a:lnTo>
                  <a:lnTo>
                    <a:pt x="114" y="345"/>
                  </a:lnTo>
                  <a:lnTo>
                    <a:pt x="127" y="340"/>
                  </a:lnTo>
                  <a:lnTo>
                    <a:pt x="139" y="323"/>
                  </a:lnTo>
                  <a:lnTo>
                    <a:pt x="161" y="313"/>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71" name="VERMONT">
              <a:extLst>
                <a:ext uri="{C183D7F6-B498-43B3-948B-1728B52AA6E4}">
                  <adec:decorative xmlns:adec="http://schemas.microsoft.com/office/drawing/2017/decorative" val="1"/>
                </a:ext>
              </a:extLst>
            </p:cNvPr>
            <p:cNvSpPr>
              <a:spLocks/>
            </p:cNvSpPr>
            <p:nvPr/>
          </p:nvSpPr>
          <p:spPr bwMode="auto">
            <a:xfrm>
              <a:off x="10627735" y="2352435"/>
              <a:ext cx="238796" cy="453580"/>
            </a:xfrm>
            <a:custGeom>
              <a:avLst/>
              <a:gdLst>
                <a:gd name="T0" fmla="*/ 75 w 179"/>
                <a:gd name="T1" fmla="*/ 340 h 340"/>
                <a:gd name="T2" fmla="*/ 76 w 179"/>
                <a:gd name="T3" fmla="*/ 308 h 340"/>
                <a:gd name="T4" fmla="*/ 59 w 179"/>
                <a:gd name="T5" fmla="*/ 240 h 340"/>
                <a:gd name="T6" fmla="*/ 54 w 179"/>
                <a:gd name="T7" fmla="*/ 237 h 340"/>
                <a:gd name="T8" fmla="*/ 36 w 179"/>
                <a:gd name="T9" fmla="*/ 229 h 340"/>
                <a:gd name="T10" fmla="*/ 42 w 179"/>
                <a:gd name="T11" fmla="*/ 212 h 340"/>
                <a:gd name="T12" fmla="*/ 36 w 179"/>
                <a:gd name="T13" fmla="*/ 198 h 340"/>
                <a:gd name="T14" fmla="*/ 20 w 179"/>
                <a:gd name="T15" fmla="*/ 170 h 340"/>
                <a:gd name="T16" fmla="*/ 25 w 179"/>
                <a:gd name="T17" fmla="*/ 145 h 340"/>
                <a:gd name="T18" fmla="*/ 20 w 179"/>
                <a:gd name="T19" fmla="*/ 112 h 340"/>
                <a:gd name="T20" fmla="*/ 6 w 179"/>
                <a:gd name="T21" fmla="*/ 73 h 340"/>
                <a:gd name="T22" fmla="*/ 0 w 179"/>
                <a:gd name="T23" fmla="*/ 42 h 340"/>
                <a:gd name="T24" fmla="*/ 165 w 179"/>
                <a:gd name="T25" fmla="*/ 0 h 340"/>
                <a:gd name="T26" fmla="*/ 167 w 179"/>
                <a:gd name="T27" fmla="*/ 34 h 340"/>
                <a:gd name="T28" fmla="*/ 179 w 179"/>
                <a:gd name="T29" fmla="*/ 52 h 340"/>
                <a:gd name="T30" fmla="*/ 179 w 179"/>
                <a:gd name="T31" fmla="*/ 76 h 340"/>
                <a:gd name="T32" fmla="*/ 156 w 179"/>
                <a:gd name="T33" fmla="*/ 108 h 340"/>
                <a:gd name="T34" fmla="*/ 140 w 179"/>
                <a:gd name="T35" fmla="*/ 116 h 340"/>
                <a:gd name="T36" fmla="*/ 140 w 179"/>
                <a:gd name="T37" fmla="*/ 122 h 340"/>
                <a:gd name="T38" fmla="*/ 148 w 179"/>
                <a:gd name="T39" fmla="*/ 133 h 340"/>
                <a:gd name="T40" fmla="*/ 146 w 179"/>
                <a:gd name="T41" fmla="*/ 183 h 340"/>
                <a:gd name="T42" fmla="*/ 142 w 179"/>
                <a:gd name="T43" fmla="*/ 240 h 340"/>
                <a:gd name="T44" fmla="*/ 140 w 179"/>
                <a:gd name="T45" fmla="*/ 275 h 340"/>
                <a:gd name="T46" fmla="*/ 146 w 179"/>
                <a:gd name="T47" fmla="*/ 283 h 340"/>
                <a:gd name="T48" fmla="*/ 146 w 179"/>
                <a:gd name="T49" fmla="*/ 312 h 340"/>
                <a:gd name="T50" fmla="*/ 143 w 179"/>
                <a:gd name="T51" fmla="*/ 322 h 340"/>
                <a:gd name="T52" fmla="*/ 150 w 179"/>
                <a:gd name="T53" fmla="*/ 326 h 340"/>
                <a:gd name="T54" fmla="*/ 103 w 179"/>
                <a:gd name="T55" fmla="*/ 336 h 340"/>
                <a:gd name="T56" fmla="*/ 75 w 179"/>
                <a:gd name="T57"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9" h="340">
                  <a:moveTo>
                    <a:pt x="75" y="340"/>
                  </a:moveTo>
                  <a:lnTo>
                    <a:pt x="76" y="308"/>
                  </a:lnTo>
                  <a:lnTo>
                    <a:pt x="59" y="240"/>
                  </a:lnTo>
                  <a:lnTo>
                    <a:pt x="54" y="237"/>
                  </a:lnTo>
                  <a:lnTo>
                    <a:pt x="36" y="229"/>
                  </a:lnTo>
                  <a:lnTo>
                    <a:pt x="42" y="212"/>
                  </a:lnTo>
                  <a:lnTo>
                    <a:pt x="36" y="198"/>
                  </a:lnTo>
                  <a:lnTo>
                    <a:pt x="20" y="170"/>
                  </a:lnTo>
                  <a:lnTo>
                    <a:pt x="25" y="145"/>
                  </a:lnTo>
                  <a:lnTo>
                    <a:pt x="20" y="112"/>
                  </a:lnTo>
                  <a:lnTo>
                    <a:pt x="6" y="73"/>
                  </a:lnTo>
                  <a:lnTo>
                    <a:pt x="0" y="42"/>
                  </a:lnTo>
                  <a:lnTo>
                    <a:pt x="165" y="0"/>
                  </a:lnTo>
                  <a:lnTo>
                    <a:pt x="167" y="34"/>
                  </a:lnTo>
                  <a:lnTo>
                    <a:pt x="179" y="52"/>
                  </a:lnTo>
                  <a:lnTo>
                    <a:pt x="179" y="76"/>
                  </a:lnTo>
                  <a:lnTo>
                    <a:pt x="156" y="108"/>
                  </a:lnTo>
                  <a:lnTo>
                    <a:pt x="140" y="116"/>
                  </a:lnTo>
                  <a:lnTo>
                    <a:pt x="140" y="122"/>
                  </a:lnTo>
                  <a:lnTo>
                    <a:pt x="148" y="133"/>
                  </a:lnTo>
                  <a:lnTo>
                    <a:pt x="146" y="183"/>
                  </a:lnTo>
                  <a:lnTo>
                    <a:pt x="142" y="240"/>
                  </a:lnTo>
                  <a:lnTo>
                    <a:pt x="140" y="275"/>
                  </a:lnTo>
                  <a:lnTo>
                    <a:pt x="146" y="283"/>
                  </a:lnTo>
                  <a:lnTo>
                    <a:pt x="146" y="312"/>
                  </a:lnTo>
                  <a:lnTo>
                    <a:pt x="143" y="322"/>
                  </a:lnTo>
                  <a:lnTo>
                    <a:pt x="150" y="326"/>
                  </a:lnTo>
                  <a:lnTo>
                    <a:pt x="103" y="336"/>
                  </a:lnTo>
                  <a:lnTo>
                    <a:pt x="75" y="340"/>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72" name="MAINE">
              <a:extLst>
                <a:ext uri="{C183D7F6-B498-43B3-948B-1728B52AA6E4}">
                  <adec:decorative xmlns:adec="http://schemas.microsoft.com/office/drawing/2017/decorative" val="1"/>
                </a:ext>
              </a:extLst>
            </p:cNvPr>
            <p:cNvSpPr>
              <a:spLocks noEditPoints="1"/>
            </p:cNvSpPr>
            <p:nvPr/>
          </p:nvSpPr>
          <p:spPr bwMode="auto">
            <a:xfrm>
              <a:off x="10887876" y="1840157"/>
              <a:ext cx="526953" cy="837789"/>
            </a:xfrm>
            <a:custGeom>
              <a:avLst/>
              <a:gdLst>
                <a:gd name="T0" fmla="*/ 381 w 395"/>
                <a:gd name="T1" fmla="*/ 268 h 628"/>
                <a:gd name="T2" fmla="*/ 395 w 395"/>
                <a:gd name="T3" fmla="*/ 303 h 628"/>
                <a:gd name="T4" fmla="*/ 370 w 395"/>
                <a:gd name="T5" fmla="*/ 337 h 628"/>
                <a:gd name="T6" fmla="*/ 318 w 395"/>
                <a:gd name="T7" fmla="*/ 390 h 628"/>
                <a:gd name="T8" fmla="*/ 311 w 395"/>
                <a:gd name="T9" fmla="*/ 390 h 628"/>
                <a:gd name="T10" fmla="*/ 307 w 395"/>
                <a:gd name="T11" fmla="*/ 389 h 628"/>
                <a:gd name="T12" fmla="*/ 304 w 395"/>
                <a:gd name="T13" fmla="*/ 378 h 628"/>
                <a:gd name="T14" fmla="*/ 287 w 395"/>
                <a:gd name="T15" fmla="*/ 387 h 628"/>
                <a:gd name="T16" fmla="*/ 265 w 395"/>
                <a:gd name="T17" fmla="*/ 406 h 628"/>
                <a:gd name="T18" fmla="*/ 273 w 395"/>
                <a:gd name="T19" fmla="*/ 418 h 628"/>
                <a:gd name="T20" fmla="*/ 257 w 395"/>
                <a:gd name="T21" fmla="*/ 434 h 628"/>
                <a:gd name="T22" fmla="*/ 256 w 395"/>
                <a:gd name="T23" fmla="*/ 417 h 628"/>
                <a:gd name="T24" fmla="*/ 236 w 395"/>
                <a:gd name="T25" fmla="*/ 398 h 628"/>
                <a:gd name="T26" fmla="*/ 231 w 395"/>
                <a:gd name="T27" fmla="*/ 415 h 628"/>
                <a:gd name="T28" fmla="*/ 228 w 395"/>
                <a:gd name="T29" fmla="*/ 431 h 628"/>
                <a:gd name="T30" fmla="*/ 231 w 395"/>
                <a:gd name="T31" fmla="*/ 460 h 628"/>
                <a:gd name="T32" fmla="*/ 203 w 395"/>
                <a:gd name="T33" fmla="*/ 479 h 628"/>
                <a:gd name="T34" fmla="*/ 167 w 395"/>
                <a:gd name="T35" fmla="*/ 517 h 628"/>
                <a:gd name="T36" fmla="*/ 148 w 395"/>
                <a:gd name="T37" fmla="*/ 510 h 628"/>
                <a:gd name="T38" fmla="*/ 136 w 395"/>
                <a:gd name="T39" fmla="*/ 553 h 628"/>
                <a:gd name="T40" fmla="*/ 126 w 395"/>
                <a:gd name="T41" fmla="*/ 588 h 628"/>
                <a:gd name="T42" fmla="*/ 103 w 395"/>
                <a:gd name="T43" fmla="*/ 620 h 628"/>
                <a:gd name="T44" fmla="*/ 76 w 395"/>
                <a:gd name="T45" fmla="*/ 593 h 628"/>
                <a:gd name="T46" fmla="*/ 28 w 395"/>
                <a:gd name="T47" fmla="*/ 431 h 628"/>
                <a:gd name="T48" fmla="*/ 8 w 395"/>
                <a:gd name="T49" fmla="*/ 339 h 628"/>
                <a:gd name="T50" fmla="*/ 17 w 395"/>
                <a:gd name="T51" fmla="*/ 325 h 628"/>
                <a:gd name="T52" fmla="*/ 42 w 395"/>
                <a:gd name="T53" fmla="*/ 267 h 628"/>
                <a:gd name="T54" fmla="*/ 39 w 395"/>
                <a:gd name="T55" fmla="*/ 226 h 628"/>
                <a:gd name="T56" fmla="*/ 44 w 395"/>
                <a:gd name="T57" fmla="*/ 183 h 628"/>
                <a:gd name="T58" fmla="*/ 48 w 395"/>
                <a:gd name="T59" fmla="*/ 158 h 628"/>
                <a:gd name="T60" fmla="*/ 58 w 395"/>
                <a:gd name="T61" fmla="*/ 97 h 628"/>
                <a:gd name="T62" fmla="*/ 89 w 395"/>
                <a:gd name="T63" fmla="*/ 14 h 628"/>
                <a:gd name="T64" fmla="*/ 106 w 395"/>
                <a:gd name="T65" fmla="*/ 16 h 628"/>
                <a:gd name="T66" fmla="*/ 114 w 395"/>
                <a:gd name="T67" fmla="*/ 37 h 628"/>
                <a:gd name="T68" fmla="*/ 136 w 395"/>
                <a:gd name="T69" fmla="*/ 36 h 628"/>
                <a:gd name="T70" fmla="*/ 161 w 395"/>
                <a:gd name="T71" fmla="*/ 11 h 628"/>
                <a:gd name="T72" fmla="*/ 181 w 395"/>
                <a:gd name="T73" fmla="*/ 2 h 628"/>
                <a:gd name="T74" fmla="*/ 231 w 395"/>
                <a:gd name="T75" fmla="*/ 23 h 628"/>
                <a:gd name="T76" fmla="*/ 325 w 395"/>
                <a:gd name="T77" fmla="*/ 209 h 628"/>
                <a:gd name="T78" fmla="*/ 331 w 395"/>
                <a:gd name="T79" fmla="*/ 251 h 628"/>
                <a:gd name="T80" fmla="*/ 354 w 395"/>
                <a:gd name="T81" fmla="*/ 265 h 628"/>
                <a:gd name="T82" fmla="*/ 351 w 395"/>
                <a:gd name="T83" fmla="*/ 256 h 628"/>
                <a:gd name="T84" fmla="*/ 239 w 395"/>
                <a:gd name="T85" fmla="*/ 443 h 628"/>
                <a:gd name="T86" fmla="*/ 256 w 395"/>
                <a:gd name="T87" fmla="*/ 440 h 628"/>
                <a:gd name="T88" fmla="*/ 250 w 395"/>
                <a:gd name="T89" fmla="*/ 460 h 628"/>
                <a:gd name="T90" fmla="*/ 279 w 395"/>
                <a:gd name="T91" fmla="*/ 406 h 628"/>
                <a:gd name="T92" fmla="*/ 292 w 395"/>
                <a:gd name="T93" fmla="*/ 418 h 628"/>
                <a:gd name="T94" fmla="*/ 298 w 395"/>
                <a:gd name="T95" fmla="*/ 417 h 628"/>
                <a:gd name="T96" fmla="*/ 300 w 395"/>
                <a:gd name="T97" fmla="*/ 417 h 628"/>
                <a:gd name="T98" fmla="*/ 306 w 395"/>
                <a:gd name="T99" fmla="*/ 398 h 628"/>
                <a:gd name="T100" fmla="*/ 289 w 395"/>
                <a:gd name="T101" fmla="*/ 392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5" h="628">
                  <a:moveTo>
                    <a:pt x="368" y="254"/>
                  </a:moveTo>
                  <a:lnTo>
                    <a:pt x="381" y="268"/>
                  </a:lnTo>
                  <a:lnTo>
                    <a:pt x="395" y="292"/>
                  </a:lnTo>
                  <a:lnTo>
                    <a:pt x="395" y="303"/>
                  </a:lnTo>
                  <a:lnTo>
                    <a:pt x="382" y="332"/>
                  </a:lnTo>
                  <a:lnTo>
                    <a:pt x="370" y="337"/>
                  </a:lnTo>
                  <a:lnTo>
                    <a:pt x="348" y="356"/>
                  </a:lnTo>
                  <a:lnTo>
                    <a:pt x="318" y="390"/>
                  </a:lnTo>
                  <a:lnTo>
                    <a:pt x="318" y="390"/>
                  </a:lnTo>
                  <a:lnTo>
                    <a:pt x="311" y="390"/>
                  </a:lnTo>
                  <a:lnTo>
                    <a:pt x="311" y="390"/>
                  </a:lnTo>
                  <a:lnTo>
                    <a:pt x="307" y="389"/>
                  </a:lnTo>
                  <a:lnTo>
                    <a:pt x="306" y="384"/>
                  </a:lnTo>
                  <a:lnTo>
                    <a:pt x="304" y="378"/>
                  </a:lnTo>
                  <a:lnTo>
                    <a:pt x="293" y="378"/>
                  </a:lnTo>
                  <a:lnTo>
                    <a:pt x="287" y="387"/>
                  </a:lnTo>
                  <a:lnTo>
                    <a:pt x="272" y="396"/>
                  </a:lnTo>
                  <a:lnTo>
                    <a:pt x="265" y="406"/>
                  </a:lnTo>
                  <a:lnTo>
                    <a:pt x="276" y="414"/>
                  </a:lnTo>
                  <a:lnTo>
                    <a:pt x="273" y="418"/>
                  </a:lnTo>
                  <a:lnTo>
                    <a:pt x="270" y="436"/>
                  </a:lnTo>
                  <a:lnTo>
                    <a:pt x="257" y="434"/>
                  </a:lnTo>
                  <a:lnTo>
                    <a:pt x="257" y="425"/>
                  </a:lnTo>
                  <a:lnTo>
                    <a:pt x="256" y="417"/>
                  </a:lnTo>
                  <a:lnTo>
                    <a:pt x="247" y="418"/>
                  </a:lnTo>
                  <a:lnTo>
                    <a:pt x="236" y="398"/>
                  </a:lnTo>
                  <a:lnTo>
                    <a:pt x="223" y="406"/>
                  </a:lnTo>
                  <a:lnTo>
                    <a:pt x="231" y="415"/>
                  </a:lnTo>
                  <a:lnTo>
                    <a:pt x="232" y="423"/>
                  </a:lnTo>
                  <a:lnTo>
                    <a:pt x="228" y="431"/>
                  </a:lnTo>
                  <a:lnTo>
                    <a:pt x="229" y="450"/>
                  </a:lnTo>
                  <a:lnTo>
                    <a:pt x="231" y="460"/>
                  </a:lnTo>
                  <a:lnTo>
                    <a:pt x="220" y="476"/>
                  </a:lnTo>
                  <a:lnTo>
                    <a:pt x="203" y="479"/>
                  </a:lnTo>
                  <a:lnTo>
                    <a:pt x="200" y="498"/>
                  </a:lnTo>
                  <a:lnTo>
                    <a:pt x="167" y="517"/>
                  </a:lnTo>
                  <a:lnTo>
                    <a:pt x="159" y="520"/>
                  </a:lnTo>
                  <a:lnTo>
                    <a:pt x="148" y="510"/>
                  </a:lnTo>
                  <a:lnTo>
                    <a:pt x="129" y="532"/>
                  </a:lnTo>
                  <a:lnTo>
                    <a:pt x="136" y="553"/>
                  </a:lnTo>
                  <a:lnTo>
                    <a:pt x="126" y="560"/>
                  </a:lnTo>
                  <a:lnTo>
                    <a:pt x="126" y="588"/>
                  </a:lnTo>
                  <a:lnTo>
                    <a:pt x="119" y="628"/>
                  </a:lnTo>
                  <a:lnTo>
                    <a:pt x="103" y="620"/>
                  </a:lnTo>
                  <a:lnTo>
                    <a:pt x="100" y="601"/>
                  </a:lnTo>
                  <a:lnTo>
                    <a:pt x="76" y="593"/>
                  </a:lnTo>
                  <a:lnTo>
                    <a:pt x="73" y="576"/>
                  </a:lnTo>
                  <a:lnTo>
                    <a:pt x="28" y="431"/>
                  </a:lnTo>
                  <a:lnTo>
                    <a:pt x="0" y="339"/>
                  </a:lnTo>
                  <a:lnTo>
                    <a:pt x="8" y="339"/>
                  </a:lnTo>
                  <a:lnTo>
                    <a:pt x="17" y="340"/>
                  </a:lnTo>
                  <a:lnTo>
                    <a:pt x="17" y="325"/>
                  </a:lnTo>
                  <a:lnTo>
                    <a:pt x="26" y="297"/>
                  </a:lnTo>
                  <a:lnTo>
                    <a:pt x="42" y="267"/>
                  </a:lnTo>
                  <a:lnTo>
                    <a:pt x="51" y="242"/>
                  </a:lnTo>
                  <a:lnTo>
                    <a:pt x="39" y="226"/>
                  </a:lnTo>
                  <a:lnTo>
                    <a:pt x="39" y="189"/>
                  </a:lnTo>
                  <a:lnTo>
                    <a:pt x="44" y="183"/>
                  </a:lnTo>
                  <a:lnTo>
                    <a:pt x="48" y="165"/>
                  </a:lnTo>
                  <a:lnTo>
                    <a:pt x="48" y="158"/>
                  </a:lnTo>
                  <a:lnTo>
                    <a:pt x="47" y="126"/>
                  </a:lnTo>
                  <a:lnTo>
                    <a:pt x="58" y="97"/>
                  </a:lnTo>
                  <a:lnTo>
                    <a:pt x="76" y="41"/>
                  </a:lnTo>
                  <a:lnTo>
                    <a:pt x="89" y="14"/>
                  </a:lnTo>
                  <a:lnTo>
                    <a:pt x="97" y="14"/>
                  </a:lnTo>
                  <a:lnTo>
                    <a:pt x="106" y="16"/>
                  </a:lnTo>
                  <a:lnTo>
                    <a:pt x="106" y="23"/>
                  </a:lnTo>
                  <a:lnTo>
                    <a:pt x="114" y="37"/>
                  </a:lnTo>
                  <a:lnTo>
                    <a:pt x="131" y="41"/>
                  </a:lnTo>
                  <a:lnTo>
                    <a:pt x="136" y="36"/>
                  </a:lnTo>
                  <a:lnTo>
                    <a:pt x="136" y="30"/>
                  </a:lnTo>
                  <a:lnTo>
                    <a:pt x="161" y="11"/>
                  </a:lnTo>
                  <a:lnTo>
                    <a:pt x="172" y="0"/>
                  </a:lnTo>
                  <a:lnTo>
                    <a:pt x="181" y="2"/>
                  </a:lnTo>
                  <a:lnTo>
                    <a:pt x="218" y="17"/>
                  </a:lnTo>
                  <a:lnTo>
                    <a:pt x="231" y="23"/>
                  </a:lnTo>
                  <a:lnTo>
                    <a:pt x="287" y="209"/>
                  </a:lnTo>
                  <a:lnTo>
                    <a:pt x="325" y="209"/>
                  </a:lnTo>
                  <a:lnTo>
                    <a:pt x="329" y="222"/>
                  </a:lnTo>
                  <a:lnTo>
                    <a:pt x="331" y="251"/>
                  </a:lnTo>
                  <a:lnTo>
                    <a:pt x="348" y="265"/>
                  </a:lnTo>
                  <a:lnTo>
                    <a:pt x="354" y="265"/>
                  </a:lnTo>
                  <a:lnTo>
                    <a:pt x="354" y="262"/>
                  </a:lnTo>
                  <a:lnTo>
                    <a:pt x="351" y="256"/>
                  </a:lnTo>
                  <a:lnTo>
                    <a:pt x="368" y="254"/>
                  </a:lnTo>
                  <a:close/>
                  <a:moveTo>
                    <a:pt x="239" y="443"/>
                  </a:moveTo>
                  <a:lnTo>
                    <a:pt x="248" y="434"/>
                  </a:lnTo>
                  <a:lnTo>
                    <a:pt x="256" y="440"/>
                  </a:lnTo>
                  <a:lnTo>
                    <a:pt x="261" y="456"/>
                  </a:lnTo>
                  <a:lnTo>
                    <a:pt x="250" y="460"/>
                  </a:lnTo>
                  <a:lnTo>
                    <a:pt x="239" y="443"/>
                  </a:lnTo>
                  <a:close/>
                  <a:moveTo>
                    <a:pt x="279" y="406"/>
                  </a:moveTo>
                  <a:lnTo>
                    <a:pt x="292" y="418"/>
                  </a:lnTo>
                  <a:lnTo>
                    <a:pt x="292" y="418"/>
                  </a:lnTo>
                  <a:lnTo>
                    <a:pt x="295" y="418"/>
                  </a:lnTo>
                  <a:lnTo>
                    <a:pt x="298" y="417"/>
                  </a:lnTo>
                  <a:lnTo>
                    <a:pt x="300" y="417"/>
                  </a:lnTo>
                  <a:lnTo>
                    <a:pt x="300" y="417"/>
                  </a:lnTo>
                  <a:lnTo>
                    <a:pt x="301" y="404"/>
                  </a:lnTo>
                  <a:lnTo>
                    <a:pt x="306" y="398"/>
                  </a:lnTo>
                  <a:lnTo>
                    <a:pt x="301" y="387"/>
                  </a:lnTo>
                  <a:lnTo>
                    <a:pt x="289" y="392"/>
                  </a:lnTo>
                  <a:lnTo>
                    <a:pt x="279" y="406"/>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ln w="38100">
                  <a:solidFill>
                    <a:prstClr val="black"/>
                  </a:solidFill>
                </a:ln>
                <a:solidFill>
                  <a:prstClr val="black"/>
                </a:solidFill>
                <a:latin typeface="Calibri"/>
              </a:endParaRPr>
            </a:p>
          </p:txBody>
        </p:sp>
        <p:sp>
          <p:nvSpPr>
            <p:cNvPr id="58" name="LABEL">
              <a:extLst>
                <a:ext uri="{C183D7F6-B498-43B3-948B-1728B52AA6E4}">
                  <adec:decorative xmlns:adec="http://schemas.microsoft.com/office/drawing/2017/decorative" val="1"/>
                </a:ext>
              </a:extLst>
            </p:cNvPr>
            <p:cNvSpPr/>
            <p:nvPr/>
          </p:nvSpPr>
          <p:spPr>
            <a:xfrm>
              <a:off x="10627735" y="1224442"/>
              <a:ext cx="914400" cy="245986"/>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1</a:t>
              </a:r>
            </a:p>
          </p:txBody>
        </p:sp>
        <p:cxnSp>
          <p:nvCxnSpPr>
            <p:cNvPr id="46" name="Straight Connector 45">
              <a:extLst>
                <a:ext uri="{FF2B5EF4-FFF2-40B4-BE49-F238E27FC236}">
                  <a16:creationId xmlns:a16="http://schemas.microsoft.com/office/drawing/2014/main" id="{851FC363-0414-44C2-86AD-9FFB7F4EFD73}"/>
                </a:ext>
                <a:ext uri="{C183D7F6-B498-43B3-948B-1728B52AA6E4}">
                  <adec:decorative xmlns:adec="http://schemas.microsoft.com/office/drawing/2017/decorative" val="1"/>
                </a:ext>
              </a:extLst>
            </p:cNvPr>
            <p:cNvCxnSpPr>
              <a:stCxn id="58" idx="2"/>
            </p:cNvCxnSpPr>
            <p:nvPr/>
          </p:nvCxnSpPr>
          <p:spPr>
            <a:xfrm>
              <a:off x="11084935" y="1470429"/>
              <a:ext cx="0" cy="555425"/>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8" name="Region 2" descr="Region 2: Northeast &amp; Caribbean includes New Jersey and New York.">
            <a:extLst>
              <a:ext uri="{FF2B5EF4-FFF2-40B4-BE49-F238E27FC236}">
                <a16:creationId xmlns:a16="http://schemas.microsoft.com/office/drawing/2014/main" id="{4EB56441-D6EC-4590-9062-CF0421F73D6C}"/>
              </a:ext>
            </a:extLst>
          </p:cNvPr>
          <p:cNvGrpSpPr/>
          <p:nvPr/>
        </p:nvGrpSpPr>
        <p:grpSpPr>
          <a:xfrm>
            <a:off x="9377947" y="2105565"/>
            <a:ext cx="1527076" cy="1401281"/>
            <a:chOff x="9406522" y="2153190"/>
            <a:chExt cx="1527076" cy="1401281"/>
          </a:xfrm>
        </p:grpSpPr>
        <p:sp>
          <p:nvSpPr>
            <p:cNvPr id="74" name="NEW YORK">
              <a:extLst>
                <a:ext uri="{C183D7F6-B498-43B3-948B-1728B52AA6E4}">
                  <adec:decorative xmlns:adec="http://schemas.microsoft.com/office/drawing/2017/decorative" val="1"/>
                </a:ext>
              </a:extLst>
            </p:cNvPr>
            <p:cNvSpPr>
              <a:spLocks/>
            </p:cNvSpPr>
            <p:nvPr/>
          </p:nvSpPr>
          <p:spPr bwMode="auto">
            <a:xfrm>
              <a:off x="9875690" y="2413851"/>
              <a:ext cx="1057908" cy="811107"/>
            </a:xfrm>
            <a:custGeom>
              <a:avLst/>
              <a:gdLst>
                <a:gd name="T0" fmla="*/ 518 w 793"/>
                <a:gd name="T1" fmla="*/ 510 h 608"/>
                <a:gd name="T2" fmla="*/ 489 w 793"/>
                <a:gd name="T3" fmla="*/ 498 h 608"/>
                <a:gd name="T4" fmla="*/ 456 w 793"/>
                <a:gd name="T5" fmla="*/ 460 h 608"/>
                <a:gd name="T6" fmla="*/ 320 w 793"/>
                <a:gd name="T7" fmla="*/ 469 h 608"/>
                <a:gd name="T8" fmla="*/ 5 w 793"/>
                <a:gd name="T9" fmla="*/ 532 h 608"/>
                <a:gd name="T10" fmla="*/ 9 w 793"/>
                <a:gd name="T11" fmla="*/ 485 h 608"/>
                <a:gd name="T12" fmla="*/ 23 w 793"/>
                <a:gd name="T13" fmla="*/ 468 h 608"/>
                <a:gd name="T14" fmla="*/ 45 w 793"/>
                <a:gd name="T15" fmla="*/ 449 h 608"/>
                <a:gd name="T16" fmla="*/ 62 w 793"/>
                <a:gd name="T17" fmla="*/ 423 h 608"/>
                <a:gd name="T18" fmla="*/ 69 w 793"/>
                <a:gd name="T19" fmla="*/ 410 h 608"/>
                <a:gd name="T20" fmla="*/ 48 w 793"/>
                <a:gd name="T21" fmla="*/ 390 h 608"/>
                <a:gd name="T22" fmla="*/ 55 w 793"/>
                <a:gd name="T23" fmla="*/ 340 h 608"/>
                <a:gd name="T24" fmla="*/ 108 w 793"/>
                <a:gd name="T25" fmla="*/ 323 h 608"/>
                <a:gd name="T26" fmla="*/ 167 w 793"/>
                <a:gd name="T27" fmla="*/ 320 h 608"/>
                <a:gd name="T28" fmla="*/ 189 w 793"/>
                <a:gd name="T29" fmla="*/ 327 h 608"/>
                <a:gd name="T30" fmla="*/ 219 w 793"/>
                <a:gd name="T31" fmla="*/ 313 h 608"/>
                <a:gd name="T32" fmla="*/ 264 w 793"/>
                <a:gd name="T33" fmla="*/ 299 h 608"/>
                <a:gd name="T34" fmla="*/ 286 w 793"/>
                <a:gd name="T35" fmla="*/ 267 h 608"/>
                <a:gd name="T36" fmla="*/ 311 w 793"/>
                <a:gd name="T37" fmla="*/ 259 h 608"/>
                <a:gd name="T38" fmla="*/ 303 w 793"/>
                <a:gd name="T39" fmla="*/ 232 h 608"/>
                <a:gd name="T40" fmla="*/ 308 w 793"/>
                <a:gd name="T41" fmla="*/ 210 h 608"/>
                <a:gd name="T42" fmla="*/ 297 w 793"/>
                <a:gd name="T43" fmla="*/ 201 h 608"/>
                <a:gd name="T44" fmla="*/ 281 w 793"/>
                <a:gd name="T45" fmla="*/ 188 h 608"/>
                <a:gd name="T46" fmla="*/ 315 w 793"/>
                <a:gd name="T47" fmla="*/ 139 h 608"/>
                <a:gd name="T48" fmla="*/ 329 w 793"/>
                <a:gd name="T49" fmla="*/ 115 h 608"/>
                <a:gd name="T50" fmla="*/ 364 w 793"/>
                <a:gd name="T51" fmla="*/ 64 h 608"/>
                <a:gd name="T52" fmla="*/ 392 w 793"/>
                <a:gd name="T53" fmla="*/ 37 h 608"/>
                <a:gd name="T54" fmla="*/ 447 w 793"/>
                <a:gd name="T55" fmla="*/ 21 h 608"/>
                <a:gd name="T56" fmla="*/ 495 w 793"/>
                <a:gd name="T57" fmla="*/ 14 h 608"/>
                <a:gd name="T58" fmla="*/ 545 w 793"/>
                <a:gd name="T59" fmla="*/ 31 h 608"/>
                <a:gd name="T60" fmla="*/ 565 w 793"/>
                <a:gd name="T61" fmla="*/ 104 h 608"/>
                <a:gd name="T62" fmla="*/ 575 w 793"/>
                <a:gd name="T63" fmla="*/ 157 h 608"/>
                <a:gd name="T64" fmla="*/ 575 w 793"/>
                <a:gd name="T65" fmla="*/ 188 h 608"/>
                <a:gd name="T66" fmla="*/ 598 w 793"/>
                <a:gd name="T67" fmla="*/ 198 h 608"/>
                <a:gd name="T68" fmla="*/ 614 w 793"/>
                <a:gd name="T69" fmla="*/ 298 h 608"/>
                <a:gd name="T70" fmla="*/ 615 w 793"/>
                <a:gd name="T71" fmla="*/ 401 h 608"/>
                <a:gd name="T72" fmla="*/ 629 w 793"/>
                <a:gd name="T73" fmla="*/ 468 h 608"/>
                <a:gd name="T74" fmla="*/ 623 w 793"/>
                <a:gd name="T75" fmla="*/ 532 h 608"/>
                <a:gd name="T76" fmla="*/ 639 w 793"/>
                <a:gd name="T77" fmla="*/ 555 h 608"/>
                <a:gd name="T78" fmla="*/ 629 w 793"/>
                <a:gd name="T79" fmla="*/ 574 h 608"/>
                <a:gd name="T80" fmla="*/ 646 w 793"/>
                <a:gd name="T81" fmla="*/ 565 h 608"/>
                <a:gd name="T82" fmla="*/ 667 w 793"/>
                <a:gd name="T83" fmla="*/ 544 h 608"/>
                <a:gd name="T84" fmla="*/ 692 w 793"/>
                <a:gd name="T85" fmla="*/ 549 h 608"/>
                <a:gd name="T86" fmla="*/ 759 w 793"/>
                <a:gd name="T87" fmla="*/ 508 h 608"/>
                <a:gd name="T88" fmla="*/ 793 w 793"/>
                <a:gd name="T89" fmla="*/ 508 h 608"/>
                <a:gd name="T90" fmla="*/ 748 w 793"/>
                <a:gd name="T91" fmla="*/ 549 h 608"/>
                <a:gd name="T92" fmla="*/ 687 w 793"/>
                <a:gd name="T93" fmla="*/ 588 h 608"/>
                <a:gd name="T94" fmla="*/ 626 w 793"/>
                <a:gd name="T95" fmla="*/ 608 h 608"/>
                <a:gd name="T96" fmla="*/ 617 w 793"/>
                <a:gd name="T97" fmla="*/ 582 h 608"/>
                <a:gd name="T98" fmla="*/ 618 w 793"/>
                <a:gd name="T99" fmla="*/ 551 h 608"/>
                <a:gd name="T100" fmla="*/ 573 w 793"/>
                <a:gd name="T101" fmla="*/ 535 h 608"/>
                <a:gd name="T102" fmla="*/ 526 w 793"/>
                <a:gd name="T103" fmla="*/ 516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93" h="608">
                  <a:moveTo>
                    <a:pt x="526" y="516"/>
                  </a:moveTo>
                  <a:lnTo>
                    <a:pt x="518" y="510"/>
                  </a:lnTo>
                  <a:lnTo>
                    <a:pt x="503" y="508"/>
                  </a:lnTo>
                  <a:lnTo>
                    <a:pt x="489" y="498"/>
                  </a:lnTo>
                  <a:lnTo>
                    <a:pt x="478" y="459"/>
                  </a:lnTo>
                  <a:lnTo>
                    <a:pt x="456" y="460"/>
                  </a:lnTo>
                  <a:lnTo>
                    <a:pt x="440" y="443"/>
                  </a:lnTo>
                  <a:lnTo>
                    <a:pt x="320" y="469"/>
                  </a:lnTo>
                  <a:lnTo>
                    <a:pt x="52" y="524"/>
                  </a:lnTo>
                  <a:lnTo>
                    <a:pt x="5" y="532"/>
                  </a:lnTo>
                  <a:lnTo>
                    <a:pt x="0" y="491"/>
                  </a:lnTo>
                  <a:lnTo>
                    <a:pt x="9" y="485"/>
                  </a:lnTo>
                  <a:lnTo>
                    <a:pt x="17" y="477"/>
                  </a:lnTo>
                  <a:lnTo>
                    <a:pt x="23" y="468"/>
                  </a:lnTo>
                  <a:lnTo>
                    <a:pt x="34" y="460"/>
                  </a:lnTo>
                  <a:lnTo>
                    <a:pt x="45" y="449"/>
                  </a:lnTo>
                  <a:lnTo>
                    <a:pt x="48" y="440"/>
                  </a:lnTo>
                  <a:lnTo>
                    <a:pt x="62" y="423"/>
                  </a:lnTo>
                  <a:lnTo>
                    <a:pt x="69" y="416"/>
                  </a:lnTo>
                  <a:lnTo>
                    <a:pt x="69" y="410"/>
                  </a:lnTo>
                  <a:lnTo>
                    <a:pt x="61" y="391"/>
                  </a:lnTo>
                  <a:lnTo>
                    <a:pt x="48" y="390"/>
                  </a:lnTo>
                  <a:lnTo>
                    <a:pt x="37" y="351"/>
                  </a:lnTo>
                  <a:lnTo>
                    <a:pt x="55" y="340"/>
                  </a:lnTo>
                  <a:lnTo>
                    <a:pt x="83" y="331"/>
                  </a:lnTo>
                  <a:lnTo>
                    <a:pt x="108" y="323"/>
                  </a:lnTo>
                  <a:lnTo>
                    <a:pt x="128" y="320"/>
                  </a:lnTo>
                  <a:lnTo>
                    <a:pt x="167" y="320"/>
                  </a:lnTo>
                  <a:lnTo>
                    <a:pt x="180" y="327"/>
                  </a:lnTo>
                  <a:lnTo>
                    <a:pt x="189" y="327"/>
                  </a:lnTo>
                  <a:lnTo>
                    <a:pt x="203" y="320"/>
                  </a:lnTo>
                  <a:lnTo>
                    <a:pt x="219" y="313"/>
                  </a:lnTo>
                  <a:lnTo>
                    <a:pt x="251" y="310"/>
                  </a:lnTo>
                  <a:lnTo>
                    <a:pt x="264" y="299"/>
                  </a:lnTo>
                  <a:lnTo>
                    <a:pt x="275" y="279"/>
                  </a:lnTo>
                  <a:lnTo>
                    <a:pt x="286" y="267"/>
                  </a:lnTo>
                  <a:lnTo>
                    <a:pt x="298" y="267"/>
                  </a:lnTo>
                  <a:lnTo>
                    <a:pt x="311" y="259"/>
                  </a:lnTo>
                  <a:lnTo>
                    <a:pt x="312" y="245"/>
                  </a:lnTo>
                  <a:lnTo>
                    <a:pt x="303" y="232"/>
                  </a:lnTo>
                  <a:lnTo>
                    <a:pt x="300" y="223"/>
                  </a:lnTo>
                  <a:lnTo>
                    <a:pt x="308" y="210"/>
                  </a:lnTo>
                  <a:lnTo>
                    <a:pt x="308" y="201"/>
                  </a:lnTo>
                  <a:lnTo>
                    <a:pt x="297" y="201"/>
                  </a:lnTo>
                  <a:lnTo>
                    <a:pt x="286" y="196"/>
                  </a:lnTo>
                  <a:lnTo>
                    <a:pt x="281" y="188"/>
                  </a:lnTo>
                  <a:lnTo>
                    <a:pt x="279" y="173"/>
                  </a:lnTo>
                  <a:lnTo>
                    <a:pt x="315" y="139"/>
                  </a:lnTo>
                  <a:lnTo>
                    <a:pt x="320" y="134"/>
                  </a:lnTo>
                  <a:lnTo>
                    <a:pt x="329" y="115"/>
                  </a:lnTo>
                  <a:lnTo>
                    <a:pt x="347" y="87"/>
                  </a:lnTo>
                  <a:lnTo>
                    <a:pt x="364" y="64"/>
                  </a:lnTo>
                  <a:lnTo>
                    <a:pt x="378" y="48"/>
                  </a:lnTo>
                  <a:lnTo>
                    <a:pt x="392" y="37"/>
                  </a:lnTo>
                  <a:lnTo>
                    <a:pt x="412" y="29"/>
                  </a:lnTo>
                  <a:lnTo>
                    <a:pt x="447" y="21"/>
                  </a:lnTo>
                  <a:lnTo>
                    <a:pt x="465" y="23"/>
                  </a:lnTo>
                  <a:lnTo>
                    <a:pt x="495" y="14"/>
                  </a:lnTo>
                  <a:lnTo>
                    <a:pt x="542" y="0"/>
                  </a:lnTo>
                  <a:lnTo>
                    <a:pt x="545" y="31"/>
                  </a:lnTo>
                  <a:lnTo>
                    <a:pt x="561" y="71"/>
                  </a:lnTo>
                  <a:lnTo>
                    <a:pt x="565" y="104"/>
                  </a:lnTo>
                  <a:lnTo>
                    <a:pt x="559" y="128"/>
                  </a:lnTo>
                  <a:lnTo>
                    <a:pt x="575" y="157"/>
                  </a:lnTo>
                  <a:lnTo>
                    <a:pt x="581" y="170"/>
                  </a:lnTo>
                  <a:lnTo>
                    <a:pt x="575" y="188"/>
                  </a:lnTo>
                  <a:lnTo>
                    <a:pt x="593" y="196"/>
                  </a:lnTo>
                  <a:lnTo>
                    <a:pt x="598" y="198"/>
                  </a:lnTo>
                  <a:lnTo>
                    <a:pt x="617" y="267"/>
                  </a:lnTo>
                  <a:lnTo>
                    <a:pt x="614" y="298"/>
                  </a:lnTo>
                  <a:lnTo>
                    <a:pt x="610" y="366"/>
                  </a:lnTo>
                  <a:lnTo>
                    <a:pt x="615" y="401"/>
                  </a:lnTo>
                  <a:lnTo>
                    <a:pt x="620" y="423"/>
                  </a:lnTo>
                  <a:lnTo>
                    <a:pt x="629" y="468"/>
                  </a:lnTo>
                  <a:lnTo>
                    <a:pt x="629" y="518"/>
                  </a:lnTo>
                  <a:lnTo>
                    <a:pt x="623" y="532"/>
                  </a:lnTo>
                  <a:lnTo>
                    <a:pt x="634" y="544"/>
                  </a:lnTo>
                  <a:lnTo>
                    <a:pt x="639" y="555"/>
                  </a:lnTo>
                  <a:lnTo>
                    <a:pt x="626" y="566"/>
                  </a:lnTo>
                  <a:lnTo>
                    <a:pt x="629" y="574"/>
                  </a:lnTo>
                  <a:lnTo>
                    <a:pt x="637" y="572"/>
                  </a:lnTo>
                  <a:lnTo>
                    <a:pt x="646" y="565"/>
                  </a:lnTo>
                  <a:lnTo>
                    <a:pt x="660" y="548"/>
                  </a:lnTo>
                  <a:lnTo>
                    <a:pt x="667" y="544"/>
                  </a:lnTo>
                  <a:lnTo>
                    <a:pt x="678" y="548"/>
                  </a:lnTo>
                  <a:lnTo>
                    <a:pt x="692" y="549"/>
                  </a:lnTo>
                  <a:lnTo>
                    <a:pt x="740" y="526"/>
                  </a:lnTo>
                  <a:lnTo>
                    <a:pt x="759" y="508"/>
                  </a:lnTo>
                  <a:lnTo>
                    <a:pt x="767" y="499"/>
                  </a:lnTo>
                  <a:lnTo>
                    <a:pt x="793" y="508"/>
                  </a:lnTo>
                  <a:lnTo>
                    <a:pt x="771" y="530"/>
                  </a:lnTo>
                  <a:lnTo>
                    <a:pt x="748" y="549"/>
                  </a:lnTo>
                  <a:lnTo>
                    <a:pt x="703" y="582"/>
                  </a:lnTo>
                  <a:lnTo>
                    <a:pt x="687" y="588"/>
                  </a:lnTo>
                  <a:lnTo>
                    <a:pt x="651" y="601"/>
                  </a:lnTo>
                  <a:lnTo>
                    <a:pt x="626" y="608"/>
                  </a:lnTo>
                  <a:lnTo>
                    <a:pt x="618" y="604"/>
                  </a:lnTo>
                  <a:lnTo>
                    <a:pt x="617" y="582"/>
                  </a:lnTo>
                  <a:lnTo>
                    <a:pt x="620" y="565"/>
                  </a:lnTo>
                  <a:lnTo>
                    <a:pt x="618" y="551"/>
                  </a:lnTo>
                  <a:lnTo>
                    <a:pt x="601" y="541"/>
                  </a:lnTo>
                  <a:lnTo>
                    <a:pt x="573" y="535"/>
                  </a:lnTo>
                  <a:lnTo>
                    <a:pt x="548" y="527"/>
                  </a:lnTo>
                  <a:lnTo>
                    <a:pt x="526" y="516"/>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6" name="NEW JERSEY">
              <a:extLst>
                <a:ext uri="{C183D7F6-B498-43B3-948B-1728B52AA6E4}">
                  <adec:decorative xmlns:adec="http://schemas.microsoft.com/office/drawing/2017/decorative" val="1"/>
                </a:ext>
              </a:extLst>
            </p:cNvPr>
            <p:cNvSpPr>
              <a:spLocks/>
            </p:cNvSpPr>
            <p:nvPr/>
          </p:nvSpPr>
          <p:spPr bwMode="auto">
            <a:xfrm>
              <a:off x="10524043" y="3100891"/>
              <a:ext cx="205445" cy="453580"/>
            </a:xfrm>
            <a:custGeom>
              <a:avLst/>
              <a:gdLst>
                <a:gd name="T0" fmla="*/ 35 w 154"/>
                <a:gd name="T1" fmla="*/ 0 h 340"/>
                <a:gd name="T2" fmla="*/ 20 w 154"/>
                <a:gd name="T3" fmla="*/ 17 h 340"/>
                <a:gd name="T4" fmla="*/ 20 w 154"/>
                <a:gd name="T5" fmla="*/ 36 h 340"/>
                <a:gd name="T6" fmla="*/ 9 w 154"/>
                <a:gd name="T7" fmla="*/ 54 h 340"/>
                <a:gd name="T8" fmla="*/ 7 w 154"/>
                <a:gd name="T9" fmla="*/ 65 h 340"/>
                <a:gd name="T10" fmla="*/ 15 w 154"/>
                <a:gd name="T11" fmla="*/ 73 h 340"/>
                <a:gd name="T12" fmla="*/ 15 w 154"/>
                <a:gd name="T13" fmla="*/ 89 h 340"/>
                <a:gd name="T14" fmla="*/ 0 w 154"/>
                <a:gd name="T15" fmla="*/ 95 h 340"/>
                <a:gd name="T16" fmla="*/ 6 w 154"/>
                <a:gd name="T17" fmla="*/ 112 h 340"/>
                <a:gd name="T18" fmla="*/ 6 w 154"/>
                <a:gd name="T19" fmla="*/ 120 h 340"/>
                <a:gd name="T20" fmla="*/ 23 w 154"/>
                <a:gd name="T21" fmla="*/ 121 h 340"/>
                <a:gd name="T22" fmla="*/ 29 w 154"/>
                <a:gd name="T23" fmla="*/ 137 h 340"/>
                <a:gd name="T24" fmla="*/ 51 w 154"/>
                <a:gd name="T25" fmla="*/ 153 h 340"/>
                <a:gd name="T26" fmla="*/ 67 w 154"/>
                <a:gd name="T27" fmla="*/ 164 h 340"/>
                <a:gd name="T28" fmla="*/ 67 w 154"/>
                <a:gd name="T29" fmla="*/ 168 h 340"/>
                <a:gd name="T30" fmla="*/ 48 w 154"/>
                <a:gd name="T31" fmla="*/ 185 h 340"/>
                <a:gd name="T32" fmla="*/ 39 w 154"/>
                <a:gd name="T33" fmla="*/ 200 h 340"/>
                <a:gd name="T34" fmla="*/ 29 w 154"/>
                <a:gd name="T35" fmla="*/ 217 h 340"/>
                <a:gd name="T36" fmla="*/ 15 w 154"/>
                <a:gd name="T37" fmla="*/ 225 h 340"/>
                <a:gd name="T38" fmla="*/ 12 w 154"/>
                <a:gd name="T39" fmla="*/ 234 h 340"/>
                <a:gd name="T40" fmla="*/ 11 w 154"/>
                <a:gd name="T41" fmla="*/ 242 h 340"/>
                <a:gd name="T42" fmla="*/ 7 w 154"/>
                <a:gd name="T43" fmla="*/ 257 h 340"/>
                <a:gd name="T44" fmla="*/ 14 w 154"/>
                <a:gd name="T45" fmla="*/ 271 h 340"/>
                <a:gd name="T46" fmla="*/ 34 w 154"/>
                <a:gd name="T47" fmla="*/ 290 h 340"/>
                <a:gd name="T48" fmla="*/ 64 w 154"/>
                <a:gd name="T49" fmla="*/ 304 h 340"/>
                <a:gd name="T50" fmla="*/ 90 w 154"/>
                <a:gd name="T51" fmla="*/ 309 h 340"/>
                <a:gd name="T52" fmla="*/ 90 w 154"/>
                <a:gd name="T53" fmla="*/ 318 h 340"/>
                <a:gd name="T54" fmla="*/ 85 w 154"/>
                <a:gd name="T55" fmla="*/ 323 h 340"/>
                <a:gd name="T56" fmla="*/ 87 w 154"/>
                <a:gd name="T57" fmla="*/ 340 h 340"/>
                <a:gd name="T58" fmla="*/ 92 w 154"/>
                <a:gd name="T59" fmla="*/ 340 h 340"/>
                <a:gd name="T60" fmla="*/ 106 w 154"/>
                <a:gd name="T61" fmla="*/ 326 h 340"/>
                <a:gd name="T62" fmla="*/ 110 w 154"/>
                <a:gd name="T63" fmla="*/ 295 h 340"/>
                <a:gd name="T64" fmla="*/ 128 w 154"/>
                <a:gd name="T65" fmla="*/ 270 h 340"/>
                <a:gd name="T66" fmla="*/ 146 w 154"/>
                <a:gd name="T67" fmla="*/ 229 h 340"/>
                <a:gd name="T68" fmla="*/ 154 w 154"/>
                <a:gd name="T69" fmla="*/ 195 h 340"/>
                <a:gd name="T70" fmla="*/ 149 w 154"/>
                <a:gd name="T71" fmla="*/ 189 h 340"/>
                <a:gd name="T72" fmla="*/ 149 w 154"/>
                <a:gd name="T73" fmla="*/ 129 h 340"/>
                <a:gd name="T74" fmla="*/ 139 w 154"/>
                <a:gd name="T75" fmla="*/ 109 h 340"/>
                <a:gd name="T76" fmla="*/ 132 w 154"/>
                <a:gd name="T77" fmla="*/ 114 h 340"/>
                <a:gd name="T78" fmla="*/ 115 w 154"/>
                <a:gd name="T79" fmla="*/ 115 h 340"/>
                <a:gd name="T80" fmla="*/ 112 w 154"/>
                <a:gd name="T81" fmla="*/ 112 h 340"/>
                <a:gd name="T82" fmla="*/ 118 w 154"/>
                <a:gd name="T83" fmla="*/ 106 h 340"/>
                <a:gd name="T84" fmla="*/ 132 w 154"/>
                <a:gd name="T85" fmla="*/ 95 h 340"/>
                <a:gd name="T86" fmla="*/ 132 w 154"/>
                <a:gd name="T87" fmla="*/ 87 h 340"/>
                <a:gd name="T88" fmla="*/ 129 w 154"/>
                <a:gd name="T89" fmla="*/ 67 h 340"/>
                <a:gd name="T90" fmla="*/ 134 w 154"/>
                <a:gd name="T91" fmla="*/ 50 h 340"/>
                <a:gd name="T92" fmla="*/ 132 w 154"/>
                <a:gd name="T93" fmla="*/ 37 h 340"/>
                <a:gd name="T94" fmla="*/ 115 w 154"/>
                <a:gd name="T95" fmla="*/ 26 h 340"/>
                <a:gd name="T96" fmla="*/ 84 w 154"/>
                <a:gd name="T97" fmla="*/ 18 h 340"/>
                <a:gd name="T98" fmla="*/ 57 w 154"/>
                <a:gd name="T99" fmla="*/ 9 h 340"/>
                <a:gd name="T100" fmla="*/ 35 w 154"/>
                <a:gd name="T101"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54" h="340">
                  <a:moveTo>
                    <a:pt x="35" y="0"/>
                  </a:moveTo>
                  <a:lnTo>
                    <a:pt x="20" y="17"/>
                  </a:lnTo>
                  <a:lnTo>
                    <a:pt x="20" y="36"/>
                  </a:lnTo>
                  <a:lnTo>
                    <a:pt x="9" y="54"/>
                  </a:lnTo>
                  <a:lnTo>
                    <a:pt x="7" y="65"/>
                  </a:lnTo>
                  <a:lnTo>
                    <a:pt x="15" y="73"/>
                  </a:lnTo>
                  <a:lnTo>
                    <a:pt x="15" y="89"/>
                  </a:lnTo>
                  <a:lnTo>
                    <a:pt x="0" y="95"/>
                  </a:lnTo>
                  <a:lnTo>
                    <a:pt x="6" y="112"/>
                  </a:lnTo>
                  <a:lnTo>
                    <a:pt x="6" y="120"/>
                  </a:lnTo>
                  <a:lnTo>
                    <a:pt x="23" y="121"/>
                  </a:lnTo>
                  <a:lnTo>
                    <a:pt x="29" y="137"/>
                  </a:lnTo>
                  <a:lnTo>
                    <a:pt x="51" y="153"/>
                  </a:lnTo>
                  <a:lnTo>
                    <a:pt x="67" y="164"/>
                  </a:lnTo>
                  <a:lnTo>
                    <a:pt x="67" y="168"/>
                  </a:lnTo>
                  <a:lnTo>
                    <a:pt x="48" y="185"/>
                  </a:lnTo>
                  <a:lnTo>
                    <a:pt x="39" y="200"/>
                  </a:lnTo>
                  <a:lnTo>
                    <a:pt x="29" y="217"/>
                  </a:lnTo>
                  <a:lnTo>
                    <a:pt x="15" y="225"/>
                  </a:lnTo>
                  <a:lnTo>
                    <a:pt x="12" y="234"/>
                  </a:lnTo>
                  <a:lnTo>
                    <a:pt x="11" y="242"/>
                  </a:lnTo>
                  <a:lnTo>
                    <a:pt x="7" y="257"/>
                  </a:lnTo>
                  <a:lnTo>
                    <a:pt x="14" y="271"/>
                  </a:lnTo>
                  <a:lnTo>
                    <a:pt x="34" y="290"/>
                  </a:lnTo>
                  <a:lnTo>
                    <a:pt x="64" y="304"/>
                  </a:lnTo>
                  <a:lnTo>
                    <a:pt x="90" y="309"/>
                  </a:lnTo>
                  <a:lnTo>
                    <a:pt x="90" y="318"/>
                  </a:lnTo>
                  <a:lnTo>
                    <a:pt x="85" y="323"/>
                  </a:lnTo>
                  <a:lnTo>
                    <a:pt x="87" y="340"/>
                  </a:lnTo>
                  <a:lnTo>
                    <a:pt x="92" y="340"/>
                  </a:lnTo>
                  <a:lnTo>
                    <a:pt x="106" y="326"/>
                  </a:lnTo>
                  <a:lnTo>
                    <a:pt x="110" y="295"/>
                  </a:lnTo>
                  <a:lnTo>
                    <a:pt x="128" y="270"/>
                  </a:lnTo>
                  <a:lnTo>
                    <a:pt x="146" y="229"/>
                  </a:lnTo>
                  <a:lnTo>
                    <a:pt x="154" y="195"/>
                  </a:lnTo>
                  <a:lnTo>
                    <a:pt x="149" y="189"/>
                  </a:lnTo>
                  <a:lnTo>
                    <a:pt x="149" y="129"/>
                  </a:lnTo>
                  <a:lnTo>
                    <a:pt x="139" y="109"/>
                  </a:lnTo>
                  <a:lnTo>
                    <a:pt x="132" y="114"/>
                  </a:lnTo>
                  <a:lnTo>
                    <a:pt x="115" y="115"/>
                  </a:lnTo>
                  <a:lnTo>
                    <a:pt x="112" y="112"/>
                  </a:lnTo>
                  <a:lnTo>
                    <a:pt x="118" y="106"/>
                  </a:lnTo>
                  <a:lnTo>
                    <a:pt x="132" y="95"/>
                  </a:lnTo>
                  <a:lnTo>
                    <a:pt x="132" y="87"/>
                  </a:lnTo>
                  <a:lnTo>
                    <a:pt x="129" y="67"/>
                  </a:lnTo>
                  <a:lnTo>
                    <a:pt x="134" y="50"/>
                  </a:lnTo>
                  <a:lnTo>
                    <a:pt x="132" y="37"/>
                  </a:lnTo>
                  <a:lnTo>
                    <a:pt x="115" y="26"/>
                  </a:lnTo>
                  <a:lnTo>
                    <a:pt x="84" y="18"/>
                  </a:lnTo>
                  <a:lnTo>
                    <a:pt x="57" y="9"/>
                  </a:lnTo>
                  <a:lnTo>
                    <a:pt x="35" y="0"/>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59" name="LABEL">
              <a:extLst>
                <a:ext uri="{C183D7F6-B498-43B3-948B-1728B52AA6E4}">
                  <adec:decorative xmlns:adec="http://schemas.microsoft.com/office/drawing/2017/decorative" val="1"/>
                </a:ext>
              </a:extLst>
            </p:cNvPr>
            <p:cNvSpPr/>
            <p:nvPr/>
          </p:nvSpPr>
          <p:spPr>
            <a:xfrm>
              <a:off x="9406522" y="2153190"/>
              <a:ext cx="914400" cy="245986"/>
            </a:xfrm>
            <a:prstGeom prst="roundRect">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Calibri"/>
                </a:rPr>
                <a:t>REGION 2</a:t>
              </a:r>
            </a:p>
          </p:txBody>
        </p:sp>
        <p:cxnSp>
          <p:nvCxnSpPr>
            <p:cNvPr id="127" name="Straight Connector 126">
              <a:extLst>
                <a:ext uri="{FF2B5EF4-FFF2-40B4-BE49-F238E27FC236}">
                  <a16:creationId xmlns:a16="http://schemas.microsoft.com/office/drawing/2014/main" id="{618C29F1-1955-438B-BE62-4E80C3543218}"/>
                </a:ext>
                <a:ext uri="{C183D7F6-B498-43B3-948B-1728B52AA6E4}">
                  <adec:decorative xmlns:adec="http://schemas.microsoft.com/office/drawing/2017/decorative" val="1"/>
                </a:ext>
              </a:extLst>
            </p:cNvPr>
            <p:cNvCxnSpPr>
              <a:cxnSpLocks/>
              <a:stCxn id="59" idx="2"/>
            </p:cNvCxnSpPr>
            <p:nvPr/>
          </p:nvCxnSpPr>
          <p:spPr>
            <a:xfrm>
              <a:off x="9863723" y="2399176"/>
              <a:ext cx="504275" cy="502182"/>
            </a:xfrm>
            <a:prstGeom prst="line">
              <a:avLst/>
            </a:prstGeom>
            <a:ln w="1905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5" name="Region 3" descr="Region 3: Central East includes Pennsylvania, West Virginia, Virginia, Maryland, and Delaware.">
            <a:extLst>
              <a:ext uri="{FF2B5EF4-FFF2-40B4-BE49-F238E27FC236}">
                <a16:creationId xmlns:a16="http://schemas.microsoft.com/office/drawing/2014/main" id="{790895A9-FECD-4C48-8B00-565E5E1F3D64}"/>
              </a:ext>
            </a:extLst>
          </p:cNvPr>
          <p:cNvGrpSpPr/>
          <p:nvPr/>
        </p:nvGrpSpPr>
        <p:grpSpPr>
          <a:xfrm>
            <a:off x="9459959" y="2972827"/>
            <a:ext cx="2330888" cy="1177547"/>
            <a:chOff x="9517109" y="3039502"/>
            <a:chExt cx="2330888" cy="1177547"/>
          </a:xfrm>
        </p:grpSpPr>
        <p:sp>
          <p:nvSpPr>
            <p:cNvPr id="77" name="DELAWARE">
              <a:extLst>
                <a:ext uri="{C183D7F6-B498-43B3-948B-1728B52AA6E4}">
                  <adec:decorative xmlns:adec="http://schemas.microsoft.com/office/drawing/2017/decorative" val="1"/>
                </a:ext>
              </a:extLst>
            </p:cNvPr>
            <p:cNvSpPr>
              <a:spLocks/>
            </p:cNvSpPr>
            <p:nvPr/>
          </p:nvSpPr>
          <p:spPr bwMode="auto">
            <a:xfrm>
              <a:off x="10487010" y="3435717"/>
              <a:ext cx="156085" cy="242799"/>
            </a:xfrm>
            <a:custGeom>
              <a:avLst/>
              <a:gdLst>
                <a:gd name="T0" fmla="*/ 30 w 117"/>
                <a:gd name="T1" fmla="*/ 23 h 182"/>
                <a:gd name="T2" fmla="*/ 31 w 117"/>
                <a:gd name="T3" fmla="*/ 10 h 182"/>
                <a:gd name="T4" fmla="*/ 33 w 117"/>
                <a:gd name="T5" fmla="*/ 0 h 182"/>
                <a:gd name="T6" fmla="*/ 23 w 117"/>
                <a:gd name="T7" fmla="*/ 1 h 182"/>
                <a:gd name="T8" fmla="*/ 14 w 117"/>
                <a:gd name="T9" fmla="*/ 4 h 182"/>
                <a:gd name="T10" fmla="*/ 0 w 117"/>
                <a:gd name="T11" fmla="*/ 15 h 182"/>
                <a:gd name="T12" fmla="*/ 11 w 117"/>
                <a:gd name="T13" fmla="*/ 46 h 182"/>
                <a:gd name="T14" fmla="*/ 25 w 117"/>
                <a:gd name="T15" fmla="*/ 82 h 182"/>
                <a:gd name="T16" fmla="*/ 37 w 117"/>
                <a:gd name="T17" fmla="*/ 143 h 182"/>
                <a:gd name="T18" fmla="*/ 48 w 117"/>
                <a:gd name="T19" fmla="*/ 182 h 182"/>
                <a:gd name="T20" fmla="*/ 79 w 117"/>
                <a:gd name="T21" fmla="*/ 181 h 182"/>
                <a:gd name="T22" fmla="*/ 117 w 117"/>
                <a:gd name="T23" fmla="*/ 174 h 182"/>
                <a:gd name="T24" fmla="*/ 103 w 117"/>
                <a:gd name="T25" fmla="*/ 128 h 182"/>
                <a:gd name="T26" fmla="*/ 97 w 117"/>
                <a:gd name="T27" fmla="*/ 131 h 182"/>
                <a:gd name="T28" fmla="*/ 75 w 117"/>
                <a:gd name="T29" fmla="*/ 115 h 182"/>
                <a:gd name="T30" fmla="*/ 64 w 117"/>
                <a:gd name="T31" fmla="*/ 87 h 182"/>
                <a:gd name="T32" fmla="*/ 51 w 117"/>
                <a:gd name="T33" fmla="*/ 64 h 182"/>
                <a:gd name="T34" fmla="*/ 31 w 117"/>
                <a:gd name="T35" fmla="*/ 46 h 182"/>
                <a:gd name="T36" fmla="*/ 26 w 117"/>
                <a:gd name="T37" fmla="*/ 34 h 182"/>
                <a:gd name="T38" fmla="*/ 30 w 117"/>
                <a:gd name="T39" fmla="*/ 23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7" h="182">
                  <a:moveTo>
                    <a:pt x="30" y="23"/>
                  </a:moveTo>
                  <a:lnTo>
                    <a:pt x="31" y="10"/>
                  </a:lnTo>
                  <a:lnTo>
                    <a:pt x="33" y="0"/>
                  </a:lnTo>
                  <a:lnTo>
                    <a:pt x="23" y="1"/>
                  </a:lnTo>
                  <a:lnTo>
                    <a:pt x="14" y="4"/>
                  </a:lnTo>
                  <a:lnTo>
                    <a:pt x="0" y="15"/>
                  </a:lnTo>
                  <a:lnTo>
                    <a:pt x="11" y="46"/>
                  </a:lnTo>
                  <a:lnTo>
                    <a:pt x="25" y="82"/>
                  </a:lnTo>
                  <a:lnTo>
                    <a:pt x="37" y="143"/>
                  </a:lnTo>
                  <a:lnTo>
                    <a:pt x="48" y="182"/>
                  </a:lnTo>
                  <a:lnTo>
                    <a:pt x="79" y="181"/>
                  </a:lnTo>
                  <a:lnTo>
                    <a:pt x="117" y="174"/>
                  </a:lnTo>
                  <a:lnTo>
                    <a:pt x="103" y="128"/>
                  </a:lnTo>
                  <a:lnTo>
                    <a:pt x="97" y="131"/>
                  </a:lnTo>
                  <a:lnTo>
                    <a:pt x="75" y="115"/>
                  </a:lnTo>
                  <a:lnTo>
                    <a:pt x="64" y="87"/>
                  </a:lnTo>
                  <a:lnTo>
                    <a:pt x="51" y="64"/>
                  </a:lnTo>
                  <a:lnTo>
                    <a:pt x="31" y="46"/>
                  </a:lnTo>
                  <a:lnTo>
                    <a:pt x="26" y="34"/>
                  </a:lnTo>
                  <a:lnTo>
                    <a:pt x="30" y="23"/>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8" name="MARYLAND">
              <a:extLst>
                <a:ext uri="{C183D7F6-B498-43B3-948B-1728B52AA6E4}">
                  <adec:decorative xmlns:adec="http://schemas.microsoft.com/office/drawing/2017/decorative" val="1"/>
                </a:ext>
              </a:extLst>
            </p:cNvPr>
            <p:cNvSpPr>
              <a:spLocks noEditPoints="1"/>
            </p:cNvSpPr>
            <p:nvPr/>
          </p:nvSpPr>
          <p:spPr bwMode="auto">
            <a:xfrm>
              <a:off x="9989406" y="3455728"/>
              <a:ext cx="657691" cy="337517"/>
            </a:xfrm>
            <a:custGeom>
              <a:avLst/>
              <a:gdLst>
                <a:gd name="T0" fmla="*/ 452 w 493"/>
                <a:gd name="T1" fmla="*/ 166 h 253"/>
                <a:gd name="T2" fmla="*/ 409 w 493"/>
                <a:gd name="T3" fmla="*/ 123 h 253"/>
                <a:gd name="T4" fmla="*/ 381 w 493"/>
                <a:gd name="T5" fmla="*/ 28 h 253"/>
                <a:gd name="T6" fmla="*/ 326 w 493"/>
                <a:gd name="T7" fmla="*/ 11 h 253"/>
                <a:gd name="T8" fmla="*/ 0 w 493"/>
                <a:gd name="T9" fmla="*/ 75 h 253"/>
                <a:gd name="T10" fmla="*/ 12 w 493"/>
                <a:gd name="T11" fmla="*/ 142 h 253"/>
                <a:gd name="T12" fmla="*/ 28 w 493"/>
                <a:gd name="T13" fmla="*/ 125 h 253"/>
                <a:gd name="T14" fmla="*/ 57 w 493"/>
                <a:gd name="T15" fmla="*/ 105 h 253"/>
                <a:gd name="T16" fmla="*/ 78 w 493"/>
                <a:gd name="T17" fmla="*/ 80 h 253"/>
                <a:gd name="T18" fmla="*/ 103 w 493"/>
                <a:gd name="T19" fmla="*/ 81 h 253"/>
                <a:gd name="T20" fmla="*/ 132 w 493"/>
                <a:gd name="T21" fmla="*/ 59 h 253"/>
                <a:gd name="T22" fmla="*/ 154 w 493"/>
                <a:gd name="T23" fmla="*/ 63 h 253"/>
                <a:gd name="T24" fmla="*/ 184 w 493"/>
                <a:gd name="T25" fmla="*/ 83 h 253"/>
                <a:gd name="T26" fmla="*/ 217 w 493"/>
                <a:gd name="T27" fmla="*/ 103 h 253"/>
                <a:gd name="T28" fmla="*/ 251 w 493"/>
                <a:gd name="T29" fmla="*/ 130 h 253"/>
                <a:gd name="T30" fmla="*/ 268 w 493"/>
                <a:gd name="T31" fmla="*/ 120 h 253"/>
                <a:gd name="T32" fmla="*/ 278 w 493"/>
                <a:gd name="T33" fmla="*/ 148 h 253"/>
                <a:gd name="T34" fmla="*/ 262 w 493"/>
                <a:gd name="T35" fmla="*/ 189 h 253"/>
                <a:gd name="T36" fmla="*/ 265 w 493"/>
                <a:gd name="T37" fmla="*/ 214 h 253"/>
                <a:gd name="T38" fmla="*/ 324 w 493"/>
                <a:gd name="T39" fmla="*/ 222 h 253"/>
                <a:gd name="T40" fmla="*/ 357 w 493"/>
                <a:gd name="T41" fmla="*/ 230 h 253"/>
                <a:gd name="T42" fmla="*/ 354 w 493"/>
                <a:gd name="T43" fmla="*/ 203 h 253"/>
                <a:gd name="T44" fmla="*/ 338 w 493"/>
                <a:gd name="T45" fmla="*/ 180 h 253"/>
                <a:gd name="T46" fmla="*/ 334 w 493"/>
                <a:gd name="T47" fmla="*/ 111 h 253"/>
                <a:gd name="T48" fmla="*/ 324 w 493"/>
                <a:gd name="T49" fmla="*/ 91 h 253"/>
                <a:gd name="T50" fmla="*/ 329 w 493"/>
                <a:gd name="T51" fmla="*/ 84 h 253"/>
                <a:gd name="T52" fmla="*/ 334 w 493"/>
                <a:gd name="T53" fmla="*/ 77 h 253"/>
                <a:gd name="T54" fmla="*/ 335 w 493"/>
                <a:gd name="T55" fmla="*/ 69 h 253"/>
                <a:gd name="T56" fmla="*/ 348 w 493"/>
                <a:gd name="T57" fmla="*/ 55 h 253"/>
                <a:gd name="T58" fmla="*/ 363 w 493"/>
                <a:gd name="T59" fmla="*/ 52 h 253"/>
                <a:gd name="T60" fmla="*/ 346 w 493"/>
                <a:gd name="T61" fmla="*/ 84 h 253"/>
                <a:gd name="T62" fmla="*/ 360 w 493"/>
                <a:gd name="T63" fmla="*/ 94 h 253"/>
                <a:gd name="T64" fmla="*/ 349 w 493"/>
                <a:gd name="T65" fmla="*/ 134 h 253"/>
                <a:gd name="T66" fmla="*/ 354 w 493"/>
                <a:gd name="T67" fmla="*/ 155 h 253"/>
                <a:gd name="T68" fmla="*/ 371 w 493"/>
                <a:gd name="T69" fmla="*/ 155 h 253"/>
                <a:gd name="T70" fmla="*/ 360 w 493"/>
                <a:gd name="T71" fmla="*/ 183 h 253"/>
                <a:gd name="T72" fmla="*/ 399 w 493"/>
                <a:gd name="T73" fmla="*/ 208 h 253"/>
                <a:gd name="T74" fmla="*/ 431 w 493"/>
                <a:gd name="T75" fmla="*/ 228 h 253"/>
                <a:gd name="T76" fmla="*/ 481 w 493"/>
                <a:gd name="T77" fmla="*/ 214 h 253"/>
                <a:gd name="T78" fmla="*/ 490 w 493"/>
                <a:gd name="T79" fmla="*/ 159 h 253"/>
                <a:gd name="T80" fmla="*/ 398 w 493"/>
                <a:gd name="T81" fmla="*/ 231 h 253"/>
                <a:gd name="T82" fmla="*/ 406 w 493"/>
                <a:gd name="T83" fmla="*/ 253 h 253"/>
                <a:gd name="T84" fmla="*/ 409 w 493"/>
                <a:gd name="T85" fmla="*/ 250 h 253"/>
                <a:gd name="T86" fmla="*/ 412 w 493"/>
                <a:gd name="T87" fmla="*/ 245 h 253"/>
                <a:gd name="T88" fmla="*/ 403 w 493"/>
                <a:gd name="T89" fmla="*/ 21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93" h="253">
                  <a:moveTo>
                    <a:pt x="490" y="159"/>
                  </a:moveTo>
                  <a:lnTo>
                    <a:pt x="452" y="166"/>
                  </a:lnTo>
                  <a:lnTo>
                    <a:pt x="421" y="167"/>
                  </a:lnTo>
                  <a:lnTo>
                    <a:pt x="409" y="123"/>
                  </a:lnTo>
                  <a:lnTo>
                    <a:pt x="396" y="67"/>
                  </a:lnTo>
                  <a:lnTo>
                    <a:pt x="381" y="28"/>
                  </a:lnTo>
                  <a:lnTo>
                    <a:pt x="373" y="0"/>
                  </a:lnTo>
                  <a:lnTo>
                    <a:pt x="326" y="11"/>
                  </a:lnTo>
                  <a:lnTo>
                    <a:pt x="234" y="28"/>
                  </a:lnTo>
                  <a:lnTo>
                    <a:pt x="0" y="75"/>
                  </a:lnTo>
                  <a:lnTo>
                    <a:pt x="6" y="106"/>
                  </a:lnTo>
                  <a:lnTo>
                    <a:pt x="12" y="142"/>
                  </a:lnTo>
                  <a:lnTo>
                    <a:pt x="14" y="141"/>
                  </a:lnTo>
                  <a:lnTo>
                    <a:pt x="28" y="125"/>
                  </a:lnTo>
                  <a:lnTo>
                    <a:pt x="42" y="108"/>
                  </a:lnTo>
                  <a:lnTo>
                    <a:pt x="57" y="105"/>
                  </a:lnTo>
                  <a:lnTo>
                    <a:pt x="65" y="95"/>
                  </a:lnTo>
                  <a:lnTo>
                    <a:pt x="78" y="80"/>
                  </a:lnTo>
                  <a:lnTo>
                    <a:pt x="86" y="83"/>
                  </a:lnTo>
                  <a:lnTo>
                    <a:pt x="103" y="81"/>
                  </a:lnTo>
                  <a:lnTo>
                    <a:pt x="120" y="69"/>
                  </a:lnTo>
                  <a:lnTo>
                    <a:pt x="132" y="59"/>
                  </a:lnTo>
                  <a:lnTo>
                    <a:pt x="143" y="56"/>
                  </a:lnTo>
                  <a:lnTo>
                    <a:pt x="154" y="63"/>
                  </a:lnTo>
                  <a:lnTo>
                    <a:pt x="171" y="72"/>
                  </a:lnTo>
                  <a:lnTo>
                    <a:pt x="184" y="83"/>
                  </a:lnTo>
                  <a:lnTo>
                    <a:pt x="192" y="94"/>
                  </a:lnTo>
                  <a:lnTo>
                    <a:pt x="217" y="103"/>
                  </a:lnTo>
                  <a:lnTo>
                    <a:pt x="217" y="122"/>
                  </a:lnTo>
                  <a:lnTo>
                    <a:pt x="251" y="130"/>
                  </a:lnTo>
                  <a:lnTo>
                    <a:pt x="259" y="133"/>
                  </a:lnTo>
                  <a:lnTo>
                    <a:pt x="268" y="120"/>
                  </a:lnTo>
                  <a:lnTo>
                    <a:pt x="285" y="133"/>
                  </a:lnTo>
                  <a:lnTo>
                    <a:pt x="278" y="148"/>
                  </a:lnTo>
                  <a:lnTo>
                    <a:pt x="273" y="173"/>
                  </a:lnTo>
                  <a:lnTo>
                    <a:pt x="262" y="189"/>
                  </a:lnTo>
                  <a:lnTo>
                    <a:pt x="262" y="203"/>
                  </a:lnTo>
                  <a:lnTo>
                    <a:pt x="265" y="214"/>
                  </a:lnTo>
                  <a:lnTo>
                    <a:pt x="298" y="222"/>
                  </a:lnTo>
                  <a:lnTo>
                    <a:pt x="324" y="222"/>
                  </a:lnTo>
                  <a:lnTo>
                    <a:pt x="343" y="228"/>
                  </a:lnTo>
                  <a:lnTo>
                    <a:pt x="357" y="230"/>
                  </a:lnTo>
                  <a:lnTo>
                    <a:pt x="362" y="217"/>
                  </a:lnTo>
                  <a:lnTo>
                    <a:pt x="354" y="203"/>
                  </a:lnTo>
                  <a:lnTo>
                    <a:pt x="354" y="192"/>
                  </a:lnTo>
                  <a:lnTo>
                    <a:pt x="338" y="180"/>
                  </a:lnTo>
                  <a:lnTo>
                    <a:pt x="326" y="145"/>
                  </a:lnTo>
                  <a:lnTo>
                    <a:pt x="334" y="111"/>
                  </a:lnTo>
                  <a:lnTo>
                    <a:pt x="332" y="98"/>
                  </a:lnTo>
                  <a:lnTo>
                    <a:pt x="324" y="91"/>
                  </a:lnTo>
                  <a:lnTo>
                    <a:pt x="324" y="91"/>
                  </a:lnTo>
                  <a:lnTo>
                    <a:pt x="329" y="84"/>
                  </a:lnTo>
                  <a:lnTo>
                    <a:pt x="332" y="80"/>
                  </a:lnTo>
                  <a:lnTo>
                    <a:pt x="334" y="77"/>
                  </a:lnTo>
                  <a:lnTo>
                    <a:pt x="334" y="77"/>
                  </a:lnTo>
                  <a:lnTo>
                    <a:pt x="335" y="69"/>
                  </a:lnTo>
                  <a:lnTo>
                    <a:pt x="337" y="63"/>
                  </a:lnTo>
                  <a:lnTo>
                    <a:pt x="348" y="55"/>
                  </a:lnTo>
                  <a:lnTo>
                    <a:pt x="360" y="45"/>
                  </a:lnTo>
                  <a:lnTo>
                    <a:pt x="363" y="52"/>
                  </a:lnTo>
                  <a:lnTo>
                    <a:pt x="354" y="61"/>
                  </a:lnTo>
                  <a:lnTo>
                    <a:pt x="346" y="84"/>
                  </a:lnTo>
                  <a:lnTo>
                    <a:pt x="348" y="92"/>
                  </a:lnTo>
                  <a:lnTo>
                    <a:pt x="360" y="94"/>
                  </a:lnTo>
                  <a:lnTo>
                    <a:pt x="362" y="128"/>
                  </a:lnTo>
                  <a:lnTo>
                    <a:pt x="349" y="134"/>
                  </a:lnTo>
                  <a:lnTo>
                    <a:pt x="351" y="156"/>
                  </a:lnTo>
                  <a:lnTo>
                    <a:pt x="354" y="155"/>
                  </a:lnTo>
                  <a:lnTo>
                    <a:pt x="362" y="144"/>
                  </a:lnTo>
                  <a:lnTo>
                    <a:pt x="371" y="155"/>
                  </a:lnTo>
                  <a:lnTo>
                    <a:pt x="362" y="162"/>
                  </a:lnTo>
                  <a:lnTo>
                    <a:pt x="360" y="183"/>
                  </a:lnTo>
                  <a:lnTo>
                    <a:pt x="376" y="205"/>
                  </a:lnTo>
                  <a:lnTo>
                    <a:pt x="399" y="208"/>
                  </a:lnTo>
                  <a:lnTo>
                    <a:pt x="410" y="203"/>
                  </a:lnTo>
                  <a:lnTo>
                    <a:pt x="431" y="228"/>
                  </a:lnTo>
                  <a:lnTo>
                    <a:pt x="438" y="233"/>
                  </a:lnTo>
                  <a:lnTo>
                    <a:pt x="481" y="214"/>
                  </a:lnTo>
                  <a:lnTo>
                    <a:pt x="493" y="189"/>
                  </a:lnTo>
                  <a:lnTo>
                    <a:pt x="490" y="159"/>
                  </a:lnTo>
                  <a:close/>
                  <a:moveTo>
                    <a:pt x="390" y="216"/>
                  </a:moveTo>
                  <a:lnTo>
                    <a:pt x="398" y="231"/>
                  </a:lnTo>
                  <a:lnTo>
                    <a:pt x="398" y="242"/>
                  </a:lnTo>
                  <a:lnTo>
                    <a:pt x="406" y="253"/>
                  </a:lnTo>
                  <a:lnTo>
                    <a:pt x="406" y="253"/>
                  </a:lnTo>
                  <a:lnTo>
                    <a:pt x="409" y="250"/>
                  </a:lnTo>
                  <a:lnTo>
                    <a:pt x="412" y="245"/>
                  </a:lnTo>
                  <a:lnTo>
                    <a:pt x="412" y="245"/>
                  </a:lnTo>
                  <a:lnTo>
                    <a:pt x="407" y="226"/>
                  </a:lnTo>
                  <a:lnTo>
                    <a:pt x="403" y="212"/>
                  </a:lnTo>
                  <a:lnTo>
                    <a:pt x="390" y="216"/>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9" name="VIRGINIA">
              <a:extLst>
                <a:ext uri="{C183D7F6-B498-43B3-948B-1728B52AA6E4}">
                  <adec:decorative xmlns:adec="http://schemas.microsoft.com/office/drawing/2017/decorative" val="1"/>
                </a:ext>
              </a:extLst>
            </p:cNvPr>
            <p:cNvSpPr>
              <a:spLocks noEditPoints="1"/>
            </p:cNvSpPr>
            <p:nvPr/>
          </p:nvSpPr>
          <p:spPr bwMode="auto">
            <a:xfrm>
              <a:off x="9517109" y="3596712"/>
              <a:ext cx="1120609" cy="620337"/>
            </a:xfrm>
            <a:custGeom>
              <a:avLst/>
              <a:gdLst>
                <a:gd name="T0" fmla="*/ 799 w 840"/>
                <a:gd name="T1" fmla="*/ 137 h 465"/>
                <a:gd name="T2" fmla="*/ 835 w 840"/>
                <a:gd name="T3" fmla="*/ 142 h 465"/>
                <a:gd name="T4" fmla="*/ 813 w 840"/>
                <a:gd name="T5" fmla="*/ 195 h 465"/>
                <a:gd name="T6" fmla="*/ 806 w 840"/>
                <a:gd name="T7" fmla="*/ 246 h 465"/>
                <a:gd name="T8" fmla="*/ 782 w 840"/>
                <a:gd name="T9" fmla="*/ 229 h 465"/>
                <a:gd name="T10" fmla="*/ 795 w 840"/>
                <a:gd name="T11" fmla="*/ 170 h 465"/>
                <a:gd name="T12" fmla="*/ 821 w 840"/>
                <a:gd name="T13" fmla="*/ 326 h 465"/>
                <a:gd name="T14" fmla="*/ 225 w 840"/>
                <a:gd name="T15" fmla="*/ 438 h 465"/>
                <a:gd name="T16" fmla="*/ 165 w 840"/>
                <a:gd name="T17" fmla="*/ 448 h 465"/>
                <a:gd name="T18" fmla="*/ 69 w 840"/>
                <a:gd name="T19" fmla="*/ 456 h 465"/>
                <a:gd name="T20" fmla="*/ 66 w 840"/>
                <a:gd name="T21" fmla="*/ 431 h 465"/>
                <a:gd name="T22" fmla="*/ 75 w 840"/>
                <a:gd name="T23" fmla="*/ 404 h 465"/>
                <a:gd name="T24" fmla="*/ 165 w 840"/>
                <a:gd name="T25" fmla="*/ 360 h 465"/>
                <a:gd name="T26" fmla="*/ 205 w 840"/>
                <a:gd name="T27" fmla="*/ 359 h 465"/>
                <a:gd name="T28" fmla="*/ 234 w 840"/>
                <a:gd name="T29" fmla="*/ 359 h 465"/>
                <a:gd name="T30" fmla="*/ 270 w 840"/>
                <a:gd name="T31" fmla="*/ 321 h 465"/>
                <a:gd name="T32" fmla="*/ 304 w 840"/>
                <a:gd name="T33" fmla="*/ 312 h 465"/>
                <a:gd name="T34" fmla="*/ 334 w 840"/>
                <a:gd name="T35" fmla="*/ 292 h 465"/>
                <a:gd name="T36" fmla="*/ 329 w 840"/>
                <a:gd name="T37" fmla="*/ 271 h 465"/>
                <a:gd name="T38" fmla="*/ 368 w 840"/>
                <a:gd name="T39" fmla="*/ 182 h 465"/>
                <a:gd name="T40" fmla="*/ 381 w 840"/>
                <a:gd name="T41" fmla="*/ 143 h 465"/>
                <a:gd name="T42" fmla="*/ 418 w 840"/>
                <a:gd name="T43" fmla="*/ 157 h 465"/>
                <a:gd name="T44" fmla="*/ 448 w 840"/>
                <a:gd name="T45" fmla="*/ 106 h 465"/>
                <a:gd name="T46" fmla="*/ 472 w 840"/>
                <a:gd name="T47" fmla="*/ 75 h 465"/>
                <a:gd name="T48" fmla="*/ 489 w 840"/>
                <a:gd name="T49" fmla="*/ 8 h 465"/>
                <a:gd name="T50" fmla="*/ 550 w 840"/>
                <a:gd name="T51" fmla="*/ 31 h 465"/>
                <a:gd name="T52" fmla="*/ 553 w 840"/>
                <a:gd name="T53" fmla="*/ 28 h 465"/>
                <a:gd name="T54" fmla="*/ 556 w 840"/>
                <a:gd name="T55" fmla="*/ 0 h 465"/>
                <a:gd name="T56" fmla="*/ 579 w 840"/>
                <a:gd name="T57" fmla="*/ 28 h 465"/>
                <a:gd name="T58" fmla="*/ 628 w 840"/>
                <a:gd name="T59" fmla="*/ 43 h 465"/>
                <a:gd name="T60" fmla="*/ 634 w 840"/>
                <a:gd name="T61" fmla="*/ 79 h 465"/>
                <a:gd name="T62" fmla="*/ 623 w 840"/>
                <a:gd name="T63" fmla="*/ 107 h 465"/>
                <a:gd name="T64" fmla="*/ 657 w 840"/>
                <a:gd name="T65" fmla="*/ 128 h 465"/>
                <a:gd name="T66" fmla="*/ 704 w 840"/>
                <a:gd name="T67" fmla="*/ 134 h 465"/>
                <a:gd name="T68" fmla="*/ 721 w 840"/>
                <a:gd name="T69" fmla="*/ 156 h 465"/>
                <a:gd name="T70" fmla="*/ 746 w 840"/>
                <a:gd name="T71" fmla="*/ 165 h 465"/>
                <a:gd name="T72" fmla="*/ 753 w 840"/>
                <a:gd name="T73" fmla="*/ 201 h 465"/>
                <a:gd name="T74" fmla="*/ 757 w 840"/>
                <a:gd name="T75" fmla="*/ 218 h 465"/>
                <a:gd name="T76" fmla="*/ 739 w 840"/>
                <a:gd name="T77" fmla="*/ 226 h 465"/>
                <a:gd name="T78" fmla="*/ 754 w 840"/>
                <a:gd name="T79" fmla="*/ 246 h 465"/>
                <a:gd name="T80" fmla="*/ 765 w 840"/>
                <a:gd name="T81" fmla="*/ 267 h 465"/>
                <a:gd name="T82" fmla="*/ 753 w 840"/>
                <a:gd name="T83" fmla="*/ 290 h 465"/>
                <a:gd name="T84" fmla="*/ 798 w 840"/>
                <a:gd name="T85" fmla="*/ 289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40" h="465">
                  <a:moveTo>
                    <a:pt x="801" y="150"/>
                  </a:moveTo>
                  <a:lnTo>
                    <a:pt x="799" y="137"/>
                  </a:lnTo>
                  <a:lnTo>
                    <a:pt x="840" y="122"/>
                  </a:lnTo>
                  <a:lnTo>
                    <a:pt x="835" y="142"/>
                  </a:lnTo>
                  <a:lnTo>
                    <a:pt x="817" y="165"/>
                  </a:lnTo>
                  <a:lnTo>
                    <a:pt x="813" y="195"/>
                  </a:lnTo>
                  <a:lnTo>
                    <a:pt x="817" y="215"/>
                  </a:lnTo>
                  <a:lnTo>
                    <a:pt x="806" y="246"/>
                  </a:lnTo>
                  <a:lnTo>
                    <a:pt x="792" y="259"/>
                  </a:lnTo>
                  <a:lnTo>
                    <a:pt x="782" y="229"/>
                  </a:lnTo>
                  <a:lnTo>
                    <a:pt x="785" y="195"/>
                  </a:lnTo>
                  <a:lnTo>
                    <a:pt x="795" y="170"/>
                  </a:lnTo>
                  <a:lnTo>
                    <a:pt x="801" y="150"/>
                  </a:lnTo>
                  <a:close/>
                  <a:moveTo>
                    <a:pt x="821" y="326"/>
                  </a:moveTo>
                  <a:lnTo>
                    <a:pt x="457" y="406"/>
                  </a:lnTo>
                  <a:lnTo>
                    <a:pt x="225" y="438"/>
                  </a:lnTo>
                  <a:lnTo>
                    <a:pt x="183" y="435"/>
                  </a:lnTo>
                  <a:lnTo>
                    <a:pt x="165" y="448"/>
                  </a:lnTo>
                  <a:lnTo>
                    <a:pt x="120" y="449"/>
                  </a:lnTo>
                  <a:lnTo>
                    <a:pt x="69" y="456"/>
                  </a:lnTo>
                  <a:lnTo>
                    <a:pt x="0" y="465"/>
                  </a:lnTo>
                  <a:lnTo>
                    <a:pt x="66" y="431"/>
                  </a:lnTo>
                  <a:lnTo>
                    <a:pt x="66" y="418"/>
                  </a:lnTo>
                  <a:lnTo>
                    <a:pt x="75" y="404"/>
                  </a:lnTo>
                  <a:lnTo>
                    <a:pt x="141" y="332"/>
                  </a:lnTo>
                  <a:lnTo>
                    <a:pt x="165" y="360"/>
                  </a:lnTo>
                  <a:lnTo>
                    <a:pt x="189" y="367"/>
                  </a:lnTo>
                  <a:lnTo>
                    <a:pt x="205" y="359"/>
                  </a:lnTo>
                  <a:lnTo>
                    <a:pt x="219" y="351"/>
                  </a:lnTo>
                  <a:lnTo>
                    <a:pt x="234" y="359"/>
                  </a:lnTo>
                  <a:lnTo>
                    <a:pt x="259" y="351"/>
                  </a:lnTo>
                  <a:lnTo>
                    <a:pt x="270" y="321"/>
                  </a:lnTo>
                  <a:lnTo>
                    <a:pt x="287" y="326"/>
                  </a:lnTo>
                  <a:lnTo>
                    <a:pt x="304" y="312"/>
                  </a:lnTo>
                  <a:lnTo>
                    <a:pt x="315" y="315"/>
                  </a:lnTo>
                  <a:lnTo>
                    <a:pt x="334" y="292"/>
                  </a:lnTo>
                  <a:lnTo>
                    <a:pt x="336" y="279"/>
                  </a:lnTo>
                  <a:lnTo>
                    <a:pt x="329" y="271"/>
                  </a:lnTo>
                  <a:lnTo>
                    <a:pt x="336" y="259"/>
                  </a:lnTo>
                  <a:lnTo>
                    <a:pt x="368" y="182"/>
                  </a:lnTo>
                  <a:lnTo>
                    <a:pt x="373" y="147"/>
                  </a:lnTo>
                  <a:lnTo>
                    <a:pt x="381" y="143"/>
                  </a:lnTo>
                  <a:lnTo>
                    <a:pt x="393" y="159"/>
                  </a:lnTo>
                  <a:lnTo>
                    <a:pt x="418" y="157"/>
                  </a:lnTo>
                  <a:lnTo>
                    <a:pt x="431" y="111"/>
                  </a:lnTo>
                  <a:lnTo>
                    <a:pt x="448" y="106"/>
                  </a:lnTo>
                  <a:lnTo>
                    <a:pt x="454" y="89"/>
                  </a:lnTo>
                  <a:lnTo>
                    <a:pt x="472" y="75"/>
                  </a:lnTo>
                  <a:lnTo>
                    <a:pt x="489" y="39"/>
                  </a:lnTo>
                  <a:lnTo>
                    <a:pt x="489" y="8"/>
                  </a:lnTo>
                  <a:lnTo>
                    <a:pt x="550" y="31"/>
                  </a:lnTo>
                  <a:lnTo>
                    <a:pt x="550" y="31"/>
                  </a:lnTo>
                  <a:lnTo>
                    <a:pt x="551" y="31"/>
                  </a:lnTo>
                  <a:lnTo>
                    <a:pt x="553" y="28"/>
                  </a:lnTo>
                  <a:lnTo>
                    <a:pt x="554" y="17"/>
                  </a:lnTo>
                  <a:lnTo>
                    <a:pt x="556" y="0"/>
                  </a:lnTo>
                  <a:lnTo>
                    <a:pt x="578" y="9"/>
                  </a:lnTo>
                  <a:lnTo>
                    <a:pt x="579" y="28"/>
                  </a:lnTo>
                  <a:lnTo>
                    <a:pt x="615" y="36"/>
                  </a:lnTo>
                  <a:lnTo>
                    <a:pt x="628" y="43"/>
                  </a:lnTo>
                  <a:lnTo>
                    <a:pt x="639" y="56"/>
                  </a:lnTo>
                  <a:lnTo>
                    <a:pt x="634" y="79"/>
                  </a:lnTo>
                  <a:lnTo>
                    <a:pt x="621" y="95"/>
                  </a:lnTo>
                  <a:lnTo>
                    <a:pt x="623" y="107"/>
                  </a:lnTo>
                  <a:lnTo>
                    <a:pt x="626" y="120"/>
                  </a:lnTo>
                  <a:lnTo>
                    <a:pt x="657" y="128"/>
                  </a:lnTo>
                  <a:lnTo>
                    <a:pt x="685" y="128"/>
                  </a:lnTo>
                  <a:lnTo>
                    <a:pt x="704" y="134"/>
                  </a:lnTo>
                  <a:lnTo>
                    <a:pt x="717" y="136"/>
                  </a:lnTo>
                  <a:lnTo>
                    <a:pt x="721" y="156"/>
                  </a:lnTo>
                  <a:lnTo>
                    <a:pt x="742" y="157"/>
                  </a:lnTo>
                  <a:lnTo>
                    <a:pt x="746" y="165"/>
                  </a:lnTo>
                  <a:lnTo>
                    <a:pt x="743" y="195"/>
                  </a:lnTo>
                  <a:lnTo>
                    <a:pt x="753" y="201"/>
                  </a:lnTo>
                  <a:lnTo>
                    <a:pt x="749" y="214"/>
                  </a:lnTo>
                  <a:lnTo>
                    <a:pt x="757" y="218"/>
                  </a:lnTo>
                  <a:lnTo>
                    <a:pt x="756" y="228"/>
                  </a:lnTo>
                  <a:lnTo>
                    <a:pt x="739" y="226"/>
                  </a:lnTo>
                  <a:lnTo>
                    <a:pt x="740" y="237"/>
                  </a:lnTo>
                  <a:lnTo>
                    <a:pt x="754" y="246"/>
                  </a:lnTo>
                  <a:lnTo>
                    <a:pt x="754" y="254"/>
                  </a:lnTo>
                  <a:lnTo>
                    <a:pt x="765" y="267"/>
                  </a:lnTo>
                  <a:lnTo>
                    <a:pt x="768" y="282"/>
                  </a:lnTo>
                  <a:lnTo>
                    <a:pt x="753" y="290"/>
                  </a:lnTo>
                  <a:lnTo>
                    <a:pt x="762" y="299"/>
                  </a:lnTo>
                  <a:lnTo>
                    <a:pt x="798" y="289"/>
                  </a:lnTo>
                  <a:lnTo>
                    <a:pt x="821" y="326"/>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0" name="WEST VIRGINIA">
              <a:extLst>
                <a:ext uri="{C183D7F6-B498-43B3-948B-1728B52AA6E4}">
                  <adec:decorative xmlns:adec="http://schemas.microsoft.com/office/drawing/2017/decorative" val="1"/>
                </a:ext>
              </a:extLst>
            </p:cNvPr>
            <p:cNvSpPr>
              <a:spLocks/>
            </p:cNvSpPr>
            <p:nvPr/>
          </p:nvSpPr>
          <p:spPr bwMode="auto">
            <a:xfrm>
              <a:off x="9589188" y="3424230"/>
              <a:ext cx="660359" cy="659025"/>
            </a:xfrm>
            <a:custGeom>
              <a:avLst/>
              <a:gdLst>
                <a:gd name="T0" fmla="*/ 306 w 495"/>
                <a:gd name="T1" fmla="*/ 139 h 494"/>
                <a:gd name="T2" fmla="*/ 326 w 495"/>
                <a:gd name="T3" fmla="*/ 160 h 494"/>
                <a:gd name="T4" fmla="*/ 356 w 495"/>
                <a:gd name="T5" fmla="*/ 138 h 494"/>
                <a:gd name="T6" fmla="*/ 376 w 495"/>
                <a:gd name="T7" fmla="*/ 113 h 494"/>
                <a:gd name="T8" fmla="*/ 404 w 495"/>
                <a:gd name="T9" fmla="*/ 114 h 494"/>
                <a:gd name="T10" fmla="*/ 432 w 495"/>
                <a:gd name="T11" fmla="*/ 92 h 494"/>
                <a:gd name="T12" fmla="*/ 453 w 495"/>
                <a:gd name="T13" fmla="*/ 96 h 494"/>
                <a:gd name="T14" fmla="*/ 487 w 495"/>
                <a:gd name="T15" fmla="*/ 117 h 494"/>
                <a:gd name="T16" fmla="*/ 490 w 495"/>
                <a:gd name="T17" fmla="*/ 161 h 494"/>
                <a:gd name="T18" fmla="*/ 428 w 495"/>
                <a:gd name="T19" fmla="*/ 135 h 494"/>
                <a:gd name="T20" fmla="*/ 411 w 495"/>
                <a:gd name="T21" fmla="*/ 202 h 494"/>
                <a:gd name="T22" fmla="*/ 387 w 495"/>
                <a:gd name="T23" fmla="*/ 233 h 494"/>
                <a:gd name="T24" fmla="*/ 365 w 495"/>
                <a:gd name="T25" fmla="*/ 259 h 494"/>
                <a:gd name="T26" fmla="*/ 334 w 495"/>
                <a:gd name="T27" fmla="*/ 286 h 494"/>
                <a:gd name="T28" fmla="*/ 312 w 495"/>
                <a:gd name="T29" fmla="*/ 274 h 494"/>
                <a:gd name="T30" fmla="*/ 300 w 495"/>
                <a:gd name="T31" fmla="*/ 331 h 494"/>
                <a:gd name="T32" fmla="*/ 275 w 495"/>
                <a:gd name="T33" fmla="*/ 406 h 494"/>
                <a:gd name="T34" fmla="*/ 256 w 495"/>
                <a:gd name="T35" fmla="*/ 442 h 494"/>
                <a:gd name="T36" fmla="*/ 226 w 495"/>
                <a:gd name="T37" fmla="*/ 453 h 494"/>
                <a:gd name="T38" fmla="*/ 197 w 495"/>
                <a:gd name="T39" fmla="*/ 478 h 494"/>
                <a:gd name="T40" fmla="*/ 187 w 495"/>
                <a:gd name="T41" fmla="*/ 481 h 494"/>
                <a:gd name="T42" fmla="*/ 173 w 495"/>
                <a:gd name="T43" fmla="*/ 486 h 494"/>
                <a:gd name="T44" fmla="*/ 158 w 495"/>
                <a:gd name="T45" fmla="*/ 478 h 494"/>
                <a:gd name="T46" fmla="*/ 128 w 495"/>
                <a:gd name="T47" fmla="*/ 494 h 494"/>
                <a:gd name="T48" fmla="*/ 97 w 495"/>
                <a:gd name="T49" fmla="*/ 480 h 494"/>
                <a:gd name="T50" fmla="*/ 64 w 495"/>
                <a:gd name="T51" fmla="*/ 448 h 494"/>
                <a:gd name="T52" fmla="*/ 26 w 495"/>
                <a:gd name="T53" fmla="*/ 405 h 494"/>
                <a:gd name="T54" fmla="*/ 6 w 495"/>
                <a:gd name="T55" fmla="*/ 381 h 494"/>
                <a:gd name="T56" fmla="*/ 0 w 495"/>
                <a:gd name="T57" fmla="*/ 339 h 494"/>
                <a:gd name="T58" fmla="*/ 25 w 495"/>
                <a:gd name="T59" fmla="*/ 333 h 494"/>
                <a:gd name="T60" fmla="*/ 37 w 495"/>
                <a:gd name="T61" fmla="*/ 306 h 494"/>
                <a:gd name="T62" fmla="*/ 44 w 495"/>
                <a:gd name="T63" fmla="*/ 252 h 494"/>
                <a:gd name="T64" fmla="*/ 59 w 495"/>
                <a:gd name="T65" fmla="*/ 255 h 494"/>
                <a:gd name="T66" fmla="*/ 75 w 495"/>
                <a:gd name="T67" fmla="*/ 259 h 494"/>
                <a:gd name="T68" fmla="*/ 70 w 495"/>
                <a:gd name="T69" fmla="*/ 238 h 494"/>
                <a:gd name="T70" fmla="*/ 76 w 495"/>
                <a:gd name="T71" fmla="*/ 214 h 494"/>
                <a:gd name="T72" fmla="*/ 98 w 495"/>
                <a:gd name="T73" fmla="*/ 185 h 494"/>
                <a:gd name="T74" fmla="*/ 125 w 495"/>
                <a:gd name="T75" fmla="*/ 178 h 494"/>
                <a:gd name="T76" fmla="*/ 159 w 495"/>
                <a:gd name="T77" fmla="*/ 131 h 494"/>
                <a:gd name="T78" fmla="*/ 164 w 495"/>
                <a:gd name="T79" fmla="*/ 66 h 494"/>
                <a:gd name="T80" fmla="*/ 158 w 495"/>
                <a:gd name="T81" fmla="*/ 18 h 494"/>
                <a:gd name="T82" fmla="*/ 172 w 495"/>
                <a:gd name="T83" fmla="*/ 0 h 494"/>
                <a:gd name="T84" fmla="*/ 222 w 495"/>
                <a:gd name="T85" fmla="*/ 119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95" h="494">
                  <a:moveTo>
                    <a:pt x="300" y="108"/>
                  </a:moveTo>
                  <a:lnTo>
                    <a:pt x="306" y="139"/>
                  </a:lnTo>
                  <a:lnTo>
                    <a:pt x="314" y="177"/>
                  </a:lnTo>
                  <a:lnTo>
                    <a:pt x="326" y="160"/>
                  </a:lnTo>
                  <a:lnTo>
                    <a:pt x="340" y="141"/>
                  </a:lnTo>
                  <a:lnTo>
                    <a:pt x="356" y="138"/>
                  </a:lnTo>
                  <a:lnTo>
                    <a:pt x="365" y="128"/>
                  </a:lnTo>
                  <a:lnTo>
                    <a:pt x="376" y="113"/>
                  </a:lnTo>
                  <a:lnTo>
                    <a:pt x="386" y="116"/>
                  </a:lnTo>
                  <a:lnTo>
                    <a:pt x="404" y="114"/>
                  </a:lnTo>
                  <a:lnTo>
                    <a:pt x="420" y="100"/>
                  </a:lnTo>
                  <a:lnTo>
                    <a:pt x="432" y="92"/>
                  </a:lnTo>
                  <a:lnTo>
                    <a:pt x="443" y="89"/>
                  </a:lnTo>
                  <a:lnTo>
                    <a:pt x="453" y="96"/>
                  </a:lnTo>
                  <a:lnTo>
                    <a:pt x="475" y="106"/>
                  </a:lnTo>
                  <a:lnTo>
                    <a:pt x="487" y="117"/>
                  </a:lnTo>
                  <a:lnTo>
                    <a:pt x="495" y="125"/>
                  </a:lnTo>
                  <a:lnTo>
                    <a:pt x="490" y="161"/>
                  </a:lnTo>
                  <a:lnTo>
                    <a:pt x="454" y="144"/>
                  </a:lnTo>
                  <a:lnTo>
                    <a:pt x="428" y="135"/>
                  </a:lnTo>
                  <a:lnTo>
                    <a:pt x="428" y="167"/>
                  </a:lnTo>
                  <a:lnTo>
                    <a:pt x="411" y="202"/>
                  </a:lnTo>
                  <a:lnTo>
                    <a:pt x="395" y="216"/>
                  </a:lnTo>
                  <a:lnTo>
                    <a:pt x="387" y="233"/>
                  </a:lnTo>
                  <a:lnTo>
                    <a:pt x="370" y="236"/>
                  </a:lnTo>
                  <a:lnTo>
                    <a:pt x="365" y="259"/>
                  </a:lnTo>
                  <a:lnTo>
                    <a:pt x="357" y="284"/>
                  </a:lnTo>
                  <a:lnTo>
                    <a:pt x="334" y="286"/>
                  </a:lnTo>
                  <a:lnTo>
                    <a:pt x="318" y="270"/>
                  </a:lnTo>
                  <a:lnTo>
                    <a:pt x="312" y="274"/>
                  </a:lnTo>
                  <a:lnTo>
                    <a:pt x="307" y="308"/>
                  </a:lnTo>
                  <a:lnTo>
                    <a:pt x="300" y="331"/>
                  </a:lnTo>
                  <a:lnTo>
                    <a:pt x="268" y="398"/>
                  </a:lnTo>
                  <a:lnTo>
                    <a:pt x="275" y="406"/>
                  </a:lnTo>
                  <a:lnTo>
                    <a:pt x="273" y="419"/>
                  </a:lnTo>
                  <a:lnTo>
                    <a:pt x="256" y="442"/>
                  </a:lnTo>
                  <a:lnTo>
                    <a:pt x="243" y="439"/>
                  </a:lnTo>
                  <a:lnTo>
                    <a:pt x="226" y="453"/>
                  </a:lnTo>
                  <a:lnTo>
                    <a:pt x="209" y="448"/>
                  </a:lnTo>
                  <a:lnTo>
                    <a:pt x="197" y="478"/>
                  </a:lnTo>
                  <a:lnTo>
                    <a:pt x="197" y="478"/>
                  </a:lnTo>
                  <a:lnTo>
                    <a:pt x="187" y="481"/>
                  </a:lnTo>
                  <a:lnTo>
                    <a:pt x="178" y="484"/>
                  </a:lnTo>
                  <a:lnTo>
                    <a:pt x="173" y="486"/>
                  </a:lnTo>
                  <a:lnTo>
                    <a:pt x="173" y="486"/>
                  </a:lnTo>
                  <a:lnTo>
                    <a:pt x="158" y="478"/>
                  </a:lnTo>
                  <a:lnTo>
                    <a:pt x="144" y="487"/>
                  </a:lnTo>
                  <a:lnTo>
                    <a:pt x="128" y="494"/>
                  </a:lnTo>
                  <a:lnTo>
                    <a:pt x="104" y="487"/>
                  </a:lnTo>
                  <a:lnTo>
                    <a:pt x="97" y="480"/>
                  </a:lnTo>
                  <a:lnTo>
                    <a:pt x="84" y="461"/>
                  </a:lnTo>
                  <a:lnTo>
                    <a:pt x="64" y="448"/>
                  </a:lnTo>
                  <a:lnTo>
                    <a:pt x="53" y="426"/>
                  </a:lnTo>
                  <a:lnTo>
                    <a:pt x="26" y="405"/>
                  </a:lnTo>
                  <a:lnTo>
                    <a:pt x="23" y="391"/>
                  </a:lnTo>
                  <a:lnTo>
                    <a:pt x="6" y="381"/>
                  </a:lnTo>
                  <a:lnTo>
                    <a:pt x="1" y="372"/>
                  </a:lnTo>
                  <a:lnTo>
                    <a:pt x="0" y="339"/>
                  </a:lnTo>
                  <a:lnTo>
                    <a:pt x="14" y="338"/>
                  </a:lnTo>
                  <a:lnTo>
                    <a:pt x="25" y="333"/>
                  </a:lnTo>
                  <a:lnTo>
                    <a:pt x="26" y="316"/>
                  </a:lnTo>
                  <a:lnTo>
                    <a:pt x="37" y="306"/>
                  </a:lnTo>
                  <a:lnTo>
                    <a:pt x="37" y="275"/>
                  </a:lnTo>
                  <a:lnTo>
                    <a:pt x="44" y="252"/>
                  </a:lnTo>
                  <a:lnTo>
                    <a:pt x="51" y="247"/>
                  </a:lnTo>
                  <a:lnTo>
                    <a:pt x="59" y="255"/>
                  </a:lnTo>
                  <a:lnTo>
                    <a:pt x="62" y="266"/>
                  </a:lnTo>
                  <a:lnTo>
                    <a:pt x="75" y="259"/>
                  </a:lnTo>
                  <a:lnTo>
                    <a:pt x="76" y="249"/>
                  </a:lnTo>
                  <a:lnTo>
                    <a:pt x="70" y="238"/>
                  </a:lnTo>
                  <a:lnTo>
                    <a:pt x="70" y="224"/>
                  </a:lnTo>
                  <a:lnTo>
                    <a:pt x="76" y="214"/>
                  </a:lnTo>
                  <a:lnTo>
                    <a:pt x="90" y="194"/>
                  </a:lnTo>
                  <a:lnTo>
                    <a:pt x="98" y="185"/>
                  </a:lnTo>
                  <a:lnTo>
                    <a:pt x="111" y="188"/>
                  </a:lnTo>
                  <a:lnTo>
                    <a:pt x="125" y="178"/>
                  </a:lnTo>
                  <a:lnTo>
                    <a:pt x="145" y="156"/>
                  </a:lnTo>
                  <a:lnTo>
                    <a:pt x="159" y="131"/>
                  </a:lnTo>
                  <a:lnTo>
                    <a:pt x="161" y="97"/>
                  </a:lnTo>
                  <a:lnTo>
                    <a:pt x="164" y="66"/>
                  </a:lnTo>
                  <a:lnTo>
                    <a:pt x="164" y="36"/>
                  </a:lnTo>
                  <a:lnTo>
                    <a:pt x="158" y="18"/>
                  </a:lnTo>
                  <a:lnTo>
                    <a:pt x="162" y="8"/>
                  </a:lnTo>
                  <a:lnTo>
                    <a:pt x="172" y="0"/>
                  </a:lnTo>
                  <a:lnTo>
                    <a:pt x="193" y="124"/>
                  </a:lnTo>
                  <a:lnTo>
                    <a:pt x="222" y="119"/>
                  </a:lnTo>
                  <a:lnTo>
                    <a:pt x="300" y="108"/>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75" name="PENNSYLVANIA">
              <a:extLst>
                <a:ext uri="{C183D7F6-B498-43B3-948B-1728B52AA6E4}">
                  <adec:decorative xmlns:adec="http://schemas.microsoft.com/office/drawing/2017/decorative" val="1"/>
                </a:ext>
              </a:extLst>
            </p:cNvPr>
            <p:cNvSpPr>
              <a:spLocks/>
            </p:cNvSpPr>
            <p:nvPr/>
          </p:nvSpPr>
          <p:spPr bwMode="auto">
            <a:xfrm>
              <a:off x="9771954" y="3039502"/>
              <a:ext cx="829784" cy="537625"/>
            </a:xfrm>
            <a:custGeom>
              <a:avLst/>
              <a:gdLst>
                <a:gd name="T0" fmla="*/ 561 w 622"/>
                <a:gd name="T1" fmla="*/ 298 h 403"/>
                <a:gd name="T2" fmla="*/ 570 w 622"/>
                <a:gd name="T3" fmla="*/ 297 h 403"/>
                <a:gd name="T4" fmla="*/ 584 w 622"/>
                <a:gd name="T5" fmla="*/ 289 h 403"/>
                <a:gd name="T6" fmla="*/ 592 w 622"/>
                <a:gd name="T7" fmla="*/ 273 h 403"/>
                <a:gd name="T8" fmla="*/ 601 w 622"/>
                <a:gd name="T9" fmla="*/ 259 h 403"/>
                <a:gd name="T10" fmla="*/ 622 w 622"/>
                <a:gd name="T11" fmla="*/ 239 h 403"/>
                <a:gd name="T12" fmla="*/ 622 w 622"/>
                <a:gd name="T13" fmla="*/ 234 h 403"/>
                <a:gd name="T14" fmla="*/ 608 w 622"/>
                <a:gd name="T15" fmla="*/ 225 h 403"/>
                <a:gd name="T16" fmla="*/ 584 w 622"/>
                <a:gd name="T17" fmla="*/ 209 h 403"/>
                <a:gd name="T18" fmla="*/ 578 w 622"/>
                <a:gd name="T19" fmla="*/ 193 h 403"/>
                <a:gd name="T20" fmla="*/ 561 w 622"/>
                <a:gd name="T21" fmla="*/ 190 h 403"/>
                <a:gd name="T22" fmla="*/ 561 w 622"/>
                <a:gd name="T23" fmla="*/ 184 h 403"/>
                <a:gd name="T24" fmla="*/ 556 w 622"/>
                <a:gd name="T25" fmla="*/ 167 h 403"/>
                <a:gd name="T26" fmla="*/ 570 w 622"/>
                <a:gd name="T27" fmla="*/ 159 h 403"/>
                <a:gd name="T28" fmla="*/ 570 w 622"/>
                <a:gd name="T29" fmla="*/ 145 h 403"/>
                <a:gd name="T30" fmla="*/ 562 w 622"/>
                <a:gd name="T31" fmla="*/ 136 h 403"/>
                <a:gd name="T32" fmla="*/ 564 w 622"/>
                <a:gd name="T33" fmla="*/ 126 h 403"/>
                <a:gd name="T34" fmla="*/ 576 w 622"/>
                <a:gd name="T35" fmla="*/ 108 h 403"/>
                <a:gd name="T36" fmla="*/ 576 w 622"/>
                <a:gd name="T37" fmla="*/ 87 h 403"/>
                <a:gd name="T38" fmla="*/ 592 w 622"/>
                <a:gd name="T39" fmla="*/ 72 h 403"/>
                <a:gd name="T40" fmla="*/ 587 w 622"/>
                <a:gd name="T41" fmla="*/ 67 h 403"/>
                <a:gd name="T42" fmla="*/ 572 w 622"/>
                <a:gd name="T43" fmla="*/ 65 h 403"/>
                <a:gd name="T44" fmla="*/ 556 w 622"/>
                <a:gd name="T45" fmla="*/ 55 h 403"/>
                <a:gd name="T46" fmla="*/ 547 w 622"/>
                <a:gd name="T47" fmla="*/ 16 h 403"/>
                <a:gd name="T48" fmla="*/ 525 w 622"/>
                <a:gd name="T49" fmla="*/ 17 h 403"/>
                <a:gd name="T50" fmla="*/ 509 w 622"/>
                <a:gd name="T51" fmla="*/ 0 h 403"/>
                <a:gd name="T52" fmla="*/ 397 w 622"/>
                <a:gd name="T53" fmla="*/ 26 h 403"/>
                <a:gd name="T54" fmla="*/ 128 w 622"/>
                <a:gd name="T55" fmla="*/ 80 h 403"/>
                <a:gd name="T56" fmla="*/ 72 w 622"/>
                <a:gd name="T57" fmla="*/ 89 h 403"/>
                <a:gd name="T58" fmla="*/ 69 w 622"/>
                <a:gd name="T59" fmla="*/ 48 h 403"/>
                <a:gd name="T60" fmla="*/ 35 w 622"/>
                <a:gd name="T61" fmla="*/ 80 h 403"/>
                <a:gd name="T62" fmla="*/ 27 w 622"/>
                <a:gd name="T63" fmla="*/ 83 h 403"/>
                <a:gd name="T64" fmla="*/ 0 w 622"/>
                <a:gd name="T65" fmla="*/ 101 h 403"/>
                <a:gd name="T66" fmla="*/ 19 w 622"/>
                <a:gd name="T67" fmla="*/ 222 h 403"/>
                <a:gd name="T68" fmla="*/ 35 w 622"/>
                <a:gd name="T69" fmla="*/ 282 h 403"/>
                <a:gd name="T70" fmla="*/ 56 w 622"/>
                <a:gd name="T71" fmla="*/ 403 h 403"/>
                <a:gd name="T72" fmla="*/ 77 w 622"/>
                <a:gd name="T73" fmla="*/ 398 h 403"/>
                <a:gd name="T74" fmla="*/ 152 w 622"/>
                <a:gd name="T75" fmla="*/ 389 h 403"/>
                <a:gd name="T76" fmla="*/ 389 w 622"/>
                <a:gd name="T77" fmla="*/ 342 h 403"/>
                <a:gd name="T78" fmla="*/ 481 w 622"/>
                <a:gd name="T79" fmla="*/ 323 h 403"/>
                <a:gd name="T80" fmla="*/ 534 w 622"/>
                <a:gd name="T81" fmla="*/ 314 h 403"/>
                <a:gd name="T82" fmla="*/ 536 w 622"/>
                <a:gd name="T83" fmla="*/ 312 h 403"/>
                <a:gd name="T84" fmla="*/ 548 w 622"/>
                <a:gd name="T85" fmla="*/ 301 h 403"/>
                <a:gd name="T86" fmla="*/ 561 w 622"/>
                <a:gd name="T87" fmla="*/ 298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22" h="403">
                  <a:moveTo>
                    <a:pt x="561" y="298"/>
                  </a:moveTo>
                  <a:lnTo>
                    <a:pt x="570" y="297"/>
                  </a:lnTo>
                  <a:lnTo>
                    <a:pt x="584" y="289"/>
                  </a:lnTo>
                  <a:lnTo>
                    <a:pt x="592" y="273"/>
                  </a:lnTo>
                  <a:lnTo>
                    <a:pt x="601" y="259"/>
                  </a:lnTo>
                  <a:lnTo>
                    <a:pt x="622" y="239"/>
                  </a:lnTo>
                  <a:lnTo>
                    <a:pt x="622" y="234"/>
                  </a:lnTo>
                  <a:lnTo>
                    <a:pt x="608" y="225"/>
                  </a:lnTo>
                  <a:lnTo>
                    <a:pt x="584" y="209"/>
                  </a:lnTo>
                  <a:lnTo>
                    <a:pt x="578" y="193"/>
                  </a:lnTo>
                  <a:lnTo>
                    <a:pt x="561" y="190"/>
                  </a:lnTo>
                  <a:lnTo>
                    <a:pt x="561" y="184"/>
                  </a:lnTo>
                  <a:lnTo>
                    <a:pt x="556" y="167"/>
                  </a:lnTo>
                  <a:lnTo>
                    <a:pt x="570" y="159"/>
                  </a:lnTo>
                  <a:lnTo>
                    <a:pt x="570" y="145"/>
                  </a:lnTo>
                  <a:lnTo>
                    <a:pt x="562" y="136"/>
                  </a:lnTo>
                  <a:lnTo>
                    <a:pt x="564" y="126"/>
                  </a:lnTo>
                  <a:lnTo>
                    <a:pt x="576" y="108"/>
                  </a:lnTo>
                  <a:lnTo>
                    <a:pt x="576" y="87"/>
                  </a:lnTo>
                  <a:lnTo>
                    <a:pt x="592" y="72"/>
                  </a:lnTo>
                  <a:lnTo>
                    <a:pt x="587" y="67"/>
                  </a:lnTo>
                  <a:lnTo>
                    <a:pt x="572" y="65"/>
                  </a:lnTo>
                  <a:lnTo>
                    <a:pt x="556" y="55"/>
                  </a:lnTo>
                  <a:lnTo>
                    <a:pt x="547" y="16"/>
                  </a:lnTo>
                  <a:lnTo>
                    <a:pt x="525" y="17"/>
                  </a:lnTo>
                  <a:lnTo>
                    <a:pt x="509" y="0"/>
                  </a:lnTo>
                  <a:lnTo>
                    <a:pt x="397" y="26"/>
                  </a:lnTo>
                  <a:lnTo>
                    <a:pt x="128" y="80"/>
                  </a:lnTo>
                  <a:lnTo>
                    <a:pt x="72" y="89"/>
                  </a:lnTo>
                  <a:lnTo>
                    <a:pt x="69" y="48"/>
                  </a:lnTo>
                  <a:lnTo>
                    <a:pt x="35" y="80"/>
                  </a:lnTo>
                  <a:lnTo>
                    <a:pt x="27" y="83"/>
                  </a:lnTo>
                  <a:lnTo>
                    <a:pt x="0" y="101"/>
                  </a:lnTo>
                  <a:lnTo>
                    <a:pt x="19" y="222"/>
                  </a:lnTo>
                  <a:lnTo>
                    <a:pt x="35" y="282"/>
                  </a:lnTo>
                  <a:lnTo>
                    <a:pt x="56" y="403"/>
                  </a:lnTo>
                  <a:lnTo>
                    <a:pt x="77" y="398"/>
                  </a:lnTo>
                  <a:lnTo>
                    <a:pt x="152" y="389"/>
                  </a:lnTo>
                  <a:lnTo>
                    <a:pt x="389" y="342"/>
                  </a:lnTo>
                  <a:lnTo>
                    <a:pt x="481" y="323"/>
                  </a:lnTo>
                  <a:lnTo>
                    <a:pt x="534" y="314"/>
                  </a:lnTo>
                  <a:lnTo>
                    <a:pt x="536" y="312"/>
                  </a:lnTo>
                  <a:lnTo>
                    <a:pt x="548" y="301"/>
                  </a:lnTo>
                  <a:lnTo>
                    <a:pt x="561" y="298"/>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0" name="LABEL">
              <a:extLst>
                <a:ext uri="{C183D7F6-B498-43B3-948B-1728B52AA6E4}">
                  <adec:decorative xmlns:adec="http://schemas.microsoft.com/office/drawing/2017/decorative" val="1"/>
                </a:ext>
              </a:extLst>
            </p:cNvPr>
            <p:cNvSpPr/>
            <p:nvPr/>
          </p:nvSpPr>
          <p:spPr>
            <a:xfrm>
              <a:off x="10933597" y="3358982"/>
              <a:ext cx="914400" cy="245986"/>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3</a:t>
              </a:r>
            </a:p>
          </p:txBody>
        </p:sp>
        <p:cxnSp>
          <p:nvCxnSpPr>
            <p:cNvPr id="138" name="Straight Connector 137">
              <a:extLst>
                <a:ext uri="{FF2B5EF4-FFF2-40B4-BE49-F238E27FC236}">
                  <a16:creationId xmlns:a16="http://schemas.microsoft.com/office/drawing/2014/main" id="{D468A22C-59C4-48E5-9831-11A9FEF3BF73}"/>
                </a:ext>
                <a:ext uri="{C183D7F6-B498-43B3-948B-1728B52AA6E4}">
                  <adec:decorative xmlns:adec="http://schemas.microsoft.com/office/drawing/2017/decorative" val="1"/>
                </a:ext>
              </a:extLst>
            </p:cNvPr>
            <p:cNvCxnSpPr>
              <a:cxnSpLocks/>
            </p:cNvCxnSpPr>
            <p:nvPr/>
          </p:nvCxnSpPr>
          <p:spPr>
            <a:xfrm>
              <a:off x="10249546" y="3312024"/>
              <a:ext cx="691692" cy="179553"/>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26" name="Region 4" descr="Region 4: Southeast includes Kentucky, Tennessee, North Carolina, Mississippi, Alabama, Georgia, South Carolina, and Florida. ">
            <a:extLst>
              <a:ext uri="{FF2B5EF4-FFF2-40B4-BE49-F238E27FC236}">
                <a16:creationId xmlns:a16="http://schemas.microsoft.com/office/drawing/2014/main" id="{18800B35-150A-40AC-9AC8-753F4A039400}"/>
              </a:ext>
            </a:extLst>
          </p:cNvPr>
          <p:cNvGrpSpPr/>
          <p:nvPr/>
        </p:nvGrpSpPr>
        <p:grpSpPr>
          <a:xfrm>
            <a:off x="8340981" y="3728757"/>
            <a:ext cx="3282975" cy="2550719"/>
            <a:chOff x="8398131" y="3814482"/>
            <a:chExt cx="3282975" cy="2550719"/>
          </a:xfrm>
        </p:grpSpPr>
        <p:sp>
          <p:nvSpPr>
            <p:cNvPr id="67" name="FLORIDA">
              <a:extLst>
                <a:ext uri="{C183D7F6-B498-43B3-948B-1728B52AA6E4}">
                  <adec:decorative xmlns:adec="http://schemas.microsoft.com/office/drawing/2017/decorative" val="1"/>
                </a:ext>
              </a:extLst>
            </p:cNvPr>
            <p:cNvSpPr>
              <a:spLocks noEditPoints="1"/>
            </p:cNvSpPr>
            <p:nvPr/>
          </p:nvSpPr>
          <p:spPr bwMode="auto">
            <a:xfrm>
              <a:off x="9006461" y="5247260"/>
              <a:ext cx="1328722" cy="1117941"/>
            </a:xfrm>
            <a:custGeom>
              <a:avLst/>
              <a:gdLst>
                <a:gd name="T0" fmla="*/ 767 w 996"/>
                <a:gd name="T1" fmla="*/ 113 h 838"/>
                <a:gd name="T2" fmla="*/ 854 w 996"/>
                <a:gd name="T3" fmla="*/ 245 h 838"/>
                <a:gd name="T4" fmla="*/ 882 w 996"/>
                <a:gd name="T5" fmla="*/ 294 h 838"/>
                <a:gd name="T6" fmla="*/ 914 w 996"/>
                <a:gd name="T7" fmla="*/ 367 h 838"/>
                <a:gd name="T8" fmla="*/ 981 w 996"/>
                <a:gd name="T9" fmla="*/ 487 h 838"/>
                <a:gd name="T10" fmla="*/ 995 w 996"/>
                <a:gd name="T11" fmla="*/ 621 h 838"/>
                <a:gd name="T12" fmla="*/ 981 w 996"/>
                <a:gd name="T13" fmla="*/ 662 h 838"/>
                <a:gd name="T14" fmla="*/ 981 w 996"/>
                <a:gd name="T15" fmla="*/ 701 h 838"/>
                <a:gd name="T16" fmla="*/ 921 w 996"/>
                <a:gd name="T17" fmla="*/ 732 h 838"/>
                <a:gd name="T18" fmla="*/ 889 w 996"/>
                <a:gd name="T19" fmla="*/ 745 h 838"/>
                <a:gd name="T20" fmla="*/ 875 w 996"/>
                <a:gd name="T21" fmla="*/ 699 h 838"/>
                <a:gd name="T22" fmla="*/ 806 w 996"/>
                <a:gd name="T23" fmla="*/ 651 h 838"/>
                <a:gd name="T24" fmla="*/ 778 w 996"/>
                <a:gd name="T25" fmla="*/ 611 h 838"/>
                <a:gd name="T26" fmla="*/ 740 w 996"/>
                <a:gd name="T27" fmla="*/ 590 h 838"/>
                <a:gd name="T28" fmla="*/ 698 w 996"/>
                <a:gd name="T29" fmla="*/ 532 h 838"/>
                <a:gd name="T30" fmla="*/ 642 w 996"/>
                <a:gd name="T31" fmla="*/ 458 h 838"/>
                <a:gd name="T32" fmla="*/ 675 w 996"/>
                <a:gd name="T33" fmla="*/ 398 h 838"/>
                <a:gd name="T34" fmla="*/ 637 w 996"/>
                <a:gd name="T35" fmla="*/ 400 h 838"/>
                <a:gd name="T36" fmla="*/ 640 w 996"/>
                <a:gd name="T37" fmla="*/ 437 h 838"/>
                <a:gd name="T38" fmla="*/ 618 w 996"/>
                <a:gd name="T39" fmla="*/ 364 h 838"/>
                <a:gd name="T40" fmla="*/ 609 w 996"/>
                <a:gd name="T41" fmla="*/ 253 h 838"/>
                <a:gd name="T42" fmla="*/ 556 w 996"/>
                <a:gd name="T43" fmla="*/ 222 h 838"/>
                <a:gd name="T44" fmla="*/ 519 w 996"/>
                <a:gd name="T45" fmla="*/ 173 h 838"/>
                <a:gd name="T46" fmla="*/ 459 w 996"/>
                <a:gd name="T47" fmla="*/ 136 h 838"/>
                <a:gd name="T48" fmla="*/ 400 w 996"/>
                <a:gd name="T49" fmla="*/ 131 h 838"/>
                <a:gd name="T50" fmla="*/ 401 w 996"/>
                <a:gd name="T51" fmla="*/ 156 h 838"/>
                <a:gd name="T52" fmla="*/ 336 w 996"/>
                <a:gd name="T53" fmla="*/ 191 h 838"/>
                <a:gd name="T54" fmla="*/ 289 w 996"/>
                <a:gd name="T55" fmla="*/ 181 h 838"/>
                <a:gd name="T56" fmla="*/ 252 w 996"/>
                <a:gd name="T57" fmla="*/ 153 h 838"/>
                <a:gd name="T58" fmla="*/ 127 w 996"/>
                <a:gd name="T59" fmla="*/ 122 h 838"/>
                <a:gd name="T60" fmla="*/ 30 w 996"/>
                <a:gd name="T61" fmla="*/ 141 h 838"/>
                <a:gd name="T62" fmla="*/ 0 w 996"/>
                <a:gd name="T63" fmla="*/ 67 h 838"/>
                <a:gd name="T64" fmla="*/ 227 w 996"/>
                <a:gd name="T65" fmla="*/ 22 h 838"/>
                <a:gd name="T66" fmla="*/ 319 w 996"/>
                <a:gd name="T67" fmla="*/ 44 h 838"/>
                <a:gd name="T68" fmla="*/ 445 w 996"/>
                <a:gd name="T69" fmla="*/ 53 h 838"/>
                <a:gd name="T70" fmla="*/ 647 w 996"/>
                <a:gd name="T71" fmla="*/ 42 h 838"/>
                <a:gd name="T72" fmla="*/ 664 w 996"/>
                <a:gd name="T73" fmla="*/ 36 h 838"/>
                <a:gd name="T74" fmla="*/ 698 w 996"/>
                <a:gd name="T75" fmla="*/ 3 h 838"/>
                <a:gd name="T76" fmla="*/ 823 w 996"/>
                <a:gd name="T77" fmla="*/ 829 h 838"/>
                <a:gd name="T78" fmla="*/ 856 w 996"/>
                <a:gd name="T79" fmla="*/ 803 h 838"/>
                <a:gd name="T80" fmla="*/ 876 w 996"/>
                <a:gd name="T81" fmla="*/ 813 h 838"/>
                <a:gd name="T82" fmla="*/ 814 w 996"/>
                <a:gd name="T83" fmla="*/ 838 h 838"/>
                <a:gd name="T84" fmla="*/ 899 w 996"/>
                <a:gd name="T85" fmla="*/ 807 h 838"/>
                <a:gd name="T86" fmla="*/ 974 w 996"/>
                <a:gd name="T87" fmla="*/ 745 h 838"/>
                <a:gd name="T88" fmla="*/ 996 w 996"/>
                <a:gd name="T89" fmla="*/ 671 h 838"/>
                <a:gd name="T90" fmla="*/ 976 w 996"/>
                <a:gd name="T91" fmla="*/ 720 h 838"/>
                <a:gd name="T92" fmla="*/ 907 w 996"/>
                <a:gd name="T93" fmla="*/ 792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96" h="838">
                  <a:moveTo>
                    <a:pt x="729" y="6"/>
                  </a:moveTo>
                  <a:lnTo>
                    <a:pt x="743" y="52"/>
                  </a:lnTo>
                  <a:lnTo>
                    <a:pt x="767" y="113"/>
                  </a:lnTo>
                  <a:lnTo>
                    <a:pt x="801" y="170"/>
                  </a:lnTo>
                  <a:lnTo>
                    <a:pt x="823" y="211"/>
                  </a:lnTo>
                  <a:lnTo>
                    <a:pt x="854" y="245"/>
                  </a:lnTo>
                  <a:lnTo>
                    <a:pt x="879" y="267"/>
                  </a:lnTo>
                  <a:lnTo>
                    <a:pt x="889" y="286"/>
                  </a:lnTo>
                  <a:lnTo>
                    <a:pt x="882" y="294"/>
                  </a:lnTo>
                  <a:lnTo>
                    <a:pt x="878" y="301"/>
                  </a:lnTo>
                  <a:lnTo>
                    <a:pt x="895" y="348"/>
                  </a:lnTo>
                  <a:lnTo>
                    <a:pt x="914" y="367"/>
                  </a:lnTo>
                  <a:lnTo>
                    <a:pt x="929" y="400"/>
                  </a:lnTo>
                  <a:lnTo>
                    <a:pt x="953" y="436"/>
                  </a:lnTo>
                  <a:lnTo>
                    <a:pt x="981" y="487"/>
                  </a:lnTo>
                  <a:lnTo>
                    <a:pt x="988" y="536"/>
                  </a:lnTo>
                  <a:lnTo>
                    <a:pt x="992" y="611"/>
                  </a:lnTo>
                  <a:lnTo>
                    <a:pt x="995" y="621"/>
                  </a:lnTo>
                  <a:lnTo>
                    <a:pt x="993" y="642"/>
                  </a:lnTo>
                  <a:lnTo>
                    <a:pt x="978" y="650"/>
                  </a:lnTo>
                  <a:lnTo>
                    <a:pt x="981" y="662"/>
                  </a:lnTo>
                  <a:lnTo>
                    <a:pt x="976" y="675"/>
                  </a:lnTo>
                  <a:lnTo>
                    <a:pt x="978" y="690"/>
                  </a:lnTo>
                  <a:lnTo>
                    <a:pt x="981" y="701"/>
                  </a:lnTo>
                  <a:lnTo>
                    <a:pt x="964" y="721"/>
                  </a:lnTo>
                  <a:lnTo>
                    <a:pt x="945" y="731"/>
                  </a:lnTo>
                  <a:lnTo>
                    <a:pt x="921" y="732"/>
                  </a:lnTo>
                  <a:lnTo>
                    <a:pt x="912" y="742"/>
                  </a:lnTo>
                  <a:lnTo>
                    <a:pt x="896" y="748"/>
                  </a:lnTo>
                  <a:lnTo>
                    <a:pt x="889" y="745"/>
                  </a:lnTo>
                  <a:lnTo>
                    <a:pt x="881" y="739"/>
                  </a:lnTo>
                  <a:lnTo>
                    <a:pt x="879" y="721"/>
                  </a:lnTo>
                  <a:lnTo>
                    <a:pt x="875" y="699"/>
                  </a:lnTo>
                  <a:lnTo>
                    <a:pt x="853" y="667"/>
                  </a:lnTo>
                  <a:lnTo>
                    <a:pt x="831" y="653"/>
                  </a:lnTo>
                  <a:lnTo>
                    <a:pt x="806" y="651"/>
                  </a:lnTo>
                  <a:lnTo>
                    <a:pt x="801" y="659"/>
                  </a:lnTo>
                  <a:lnTo>
                    <a:pt x="782" y="632"/>
                  </a:lnTo>
                  <a:lnTo>
                    <a:pt x="778" y="611"/>
                  </a:lnTo>
                  <a:lnTo>
                    <a:pt x="762" y="584"/>
                  </a:lnTo>
                  <a:lnTo>
                    <a:pt x="751" y="578"/>
                  </a:lnTo>
                  <a:lnTo>
                    <a:pt x="740" y="590"/>
                  </a:lnTo>
                  <a:lnTo>
                    <a:pt x="729" y="589"/>
                  </a:lnTo>
                  <a:lnTo>
                    <a:pt x="717" y="557"/>
                  </a:lnTo>
                  <a:lnTo>
                    <a:pt x="698" y="532"/>
                  </a:lnTo>
                  <a:lnTo>
                    <a:pt x="681" y="500"/>
                  </a:lnTo>
                  <a:lnTo>
                    <a:pt x="664" y="481"/>
                  </a:lnTo>
                  <a:lnTo>
                    <a:pt x="642" y="458"/>
                  </a:lnTo>
                  <a:lnTo>
                    <a:pt x="654" y="442"/>
                  </a:lnTo>
                  <a:lnTo>
                    <a:pt x="675" y="408"/>
                  </a:lnTo>
                  <a:lnTo>
                    <a:pt x="675" y="398"/>
                  </a:lnTo>
                  <a:lnTo>
                    <a:pt x="647" y="392"/>
                  </a:lnTo>
                  <a:lnTo>
                    <a:pt x="636" y="397"/>
                  </a:lnTo>
                  <a:lnTo>
                    <a:pt x="637" y="400"/>
                  </a:lnTo>
                  <a:lnTo>
                    <a:pt x="654" y="406"/>
                  </a:lnTo>
                  <a:lnTo>
                    <a:pt x="645" y="434"/>
                  </a:lnTo>
                  <a:lnTo>
                    <a:pt x="640" y="437"/>
                  </a:lnTo>
                  <a:lnTo>
                    <a:pt x="629" y="412"/>
                  </a:lnTo>
                  <a:lnTo>
                    <a:pt x="620" y="381"/>
                  </a:lnTo>
                  <a:lnTo>
                    <a:pt x="618" y="364"/>
                  </a:lnTo>
                  <a:lnTo>
                    <a:pt x="628" y="336"/>
                  </a:lnTo>
                  <a:lnTo>
                    <a:pt x="628" y="276"/>
                  </a:lnTo>
                  <a:lnTo>
                    <a:pt x="609" y="253"/>
                  </a:lnTo>
                  <a:lnTo>
                    <a:pt x="601" y="233"/>
                  </a:lnTo>
                  <a:lnTo>
                    <a:pt x="568" y="225"/>
                  </a:lnTo>
                  <a:lnTo>
                    <a:pt x="556" y="222"/>
                  </a:lnTo>
                  <a:lnTo>
                    <a:pt x="547" y="205"/>
                  </a:lnTo>
                  <a:lnTo>
                    <a:pt x="525" y="195"/>
                  </a:lnTo>
                  <a:lnTo>
                    <a:pt x="519" y="173"/>
                  </a:lnTo>
                  <a:lnTo>
                    <a:pt x="501" y="167"/>
                  </a:lnTo>
                  <a:lnTo>
                    <a:pt x="486" y="145"/>
                  </a:lnTo>
                  <a:lnTo>
                    <a:pt x="459" y="136"/>
                  </a:lnTo>
                  <a:lnTo>
                    <a:pt x="440" y="127"/>
                  </a:lnTo>
                  <a:lnTo>
                    <a:pt x="425" y="127"/>
                  </a:lnTo>
                  <a:lnTo>
                    <a:pt x="400" y="131"/>
                  </a:lnTo>
                  <a:lnTo>
                    <a:pt x="398" y="144"/>
                  </a:lnTo>
                  <a:lnTo>
                    <a:pt x="403" y="150"/>
                  </a:lnTo>
                  <a:lnTo>
                    <a:pt x="401" y="156"/>
                  </a:lnTo>
                  <a:lnTo>
                    <a:pt x="381" y="156"/>
                  </a:lnTo>
                  <a:lnTo>
                    <a:pt x="358" y="178"/>
                  </a:lnTo>
                  <a:lnTo>
                    <a:pt x="336" y="191"/>
                  </a:lnTo>
                  <a:lnTo>
                    <a:pt x="312" y="191"/>
                  </a:lnTo>
                  <a:lnTo>
                    <a:pt x="292" y="198"/>
                  </a:lnTo>
                  <a:lnTo>
                    <a:pt x="289" y="181"/>
                  </a:lnTo>
                  <a:lnTo>
                    <a:pt x="280" y="169"/>
                  </a:lnTo>
                  <a:lnTo>
                    <a:pt x="261" y="161"/>
                  </a:lnTo>
                  <a:lnTo>
                    <a:pt x="252" y="153"/>
                  </a:lnTo>
                  <a:lnTo>
                    <a:pt x="200" y="128"/>
                  </a:lnTo>
                  <a:lnTo>
                    <a:pt x="153" y="117"/>
                  </a:lnTo>
                  <a:lnTo>
                    <a:pt x="127" y="122"/>
                  </a:lnTo>
                  <a:lnTo>
                    <a:pt x="89" y="125"/>
                  </a:lnTo>
                  <a:lnTo>
                    <a:pt x="52" y="138"/>
                  </a:lnTo>
                  <a:lnTo>
                    <a:pt x="30" y="141"/>
                  </a:lnTo>
                  <a:lnTo>
                    <a:pt x="28" y="91"/>
                  </a:lnTo>
                  <a:lnTo>
                    <a:pt x="13" y="78"/>
                  </a:lnTo>
                  <a:lnTo>
                    <a:pt x="0" y="67"/>
                  </a:lnTo>
                  <a:lnTo>
                    <a:pt x="3" y="49"/>
                  </a:lnTo>
                  <a:lnTo>
                    <a:pt x="66" y="41"/>
                  </a:lnTo>
                  <a:lnTo>
                    <a:pt x="227" y="22"/>
                  </a:lnTo>
                  <a:lnTo>
                    <a:pt x="269" y="19"/>
                  </a:lnTo>
                  <a:lnTo>
                    <a:pt x="303" y="20"/>
                  </a:lnTo>
                  <a:lnTo>
                    <a:pt x="319" y="44"/>
                  </a:lnTo>
                  <a:lnTo>
                    <a:pt x="328" y="53"/>
                  </a:lnTo>
                  <a:lnTo>
                    <a:pt x="378" y="56"/>
                  </a:lnTo>
                  <a:lnTo>
                    <a:pt x="445" y="53"/>
                  </a:lnTo>
                  <a:lnTo>
                    <a:pt x="579" y="44"/>
                  </a:lnTo>
                  <a:lnTo>
                    <a:pt x="614" y="41"/>
                  </a:lnTo>
                  <a:lnTo>
                    <a:pt x="647" y="42"/>
                  </a:lnTo>
                  <a:lnTo>
                    <a:pt x="648" y="59"/>
                  </a:lnTo>
                  <a:lnTo>
                    <a:pt x="662" y="64"/>
                  </a:lnTo>
                  <a:lnTo>
                    <a:pt x="664" y="36"/>
                  </a:lnTo>
                  <a:lnTo>
                    <a:pt x="654" y="10"/>
                  </a:lnTo>
                  <a:lnTo>
                    <a:pt x="662" y="0"/>
                  </a:lnTo>
                  <a:lnTo>
                    <a:pt x="698" y="3"/>
                  </a:lnTo>
                  <a:lnTo>
                    <a:pt x="729" y="6"/>
                  </a:lnTo>
                  <a:close/>
                  <a:moveTo>
                    <a:pt x="807" y="832"/>
                  </a:moveTo>
                  <a:lnTo>
                    <a:pt x="823" y="829"/>
                  </a:lnTo>
                  <a:lnTo>
                    <a:pt x="831" y="827"/>
                  </a:lnTo>
                  <a:lnTo>
                    <a:pt x="840" y="812"/>
                  </a:lnTo>
                  <a:lnTo>
                    <a:pt x="856" y="803"/>
                  </a:lnTo>
                  <a:lnTo>
                    <a:pt x="864" y="806"/>
                  </a:lnTo>
                  <a:lnTo>
                    <a:pt x="873" y="807"/>
                  </a:lnTo>
                  <a:lnTo>
                    <a:pt x="876" y="813"/>
                  </a:lnTo>
                  <a:lnTo>
                    <a:pt x="854" y="821"/>
                  </a:lnTo>
                  <a:lnTo>
                    <a:pt x="828" y="831"/>
                  </a:lnTo>
                  <a:lnTo>
                    <a:pt x="814" y="838"/>
                  </a:lnTo>
                  <a:lnTo>
                    <a:pt x="807" y="832"/>
                  </a:lnTo>
                  <a:close/>
                  <a:moveTo>
                    <a:pt x="892" y="801"/>
                  </a:moveTo>
                  <a:lnTo>
                    <a:pt x="899" y="807"/>
                  </a:lnTo>
                  <a:lnTo>
                    <a:pt x="917" y="795"/>
                  </a:lnTo>
                  <a:lnTo>
                    <a:pt x="951" y="768"/>
                  </a:lnTo>
                  <a:lnTo>
                    <a:pt x="974" y="745"/>
                  </a:lnTo>
                  <a:lnTo>
                    <a:pt x="990" y="703"/>
                  </a:lnTo>
                  <a:lnTo>
                    <a:pt x="995" y="692"/>
                  </a:lnTo>
                  <a:lnTo>
                    <a:pt x="996" y="671"/>
                  </a:lnTo>
                  <a:lnTo>
                    <a:pt x="992" y="675"/>
                  </a:lnTo>
                  <a:lnTo>
                    <a:pt x="985" y="692"/>
                  </a:lnTo>
                  <a:lnTo>
                    <a:pt x="976" y="720"/>
                  </a:lnTo>
                  <a:lnTo>
                    <a:pt x="957" y="753"/>
                  </a:lnTo>
                  <a:lnTo>
                    <a:pt x="929" y="779"/>
                  </a:lnTo>
                  <a:lnTo>
                    <a:pt x="907" y="792"/>
                  </a:lnTo>
                  <a:lnTo>
                    <a:pt x="892" y="801"/>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3" name="SOUTH CAROLINA">
              <a:extLst>
                <a:ext uri="{C183D7F6-B498-43B3-948B-1728B52AA6E4}">
                  <adec:decorative xmlns:adec="http://schemas.microsoft.com/office/drawing/2017/decorative" val="1"/>
                </a:ext>
              </a:extLst>
            </p:cNvPr>
            <p:cNvSpPr>
              <a:spLocks/>
            </p:cNvSpPr>
            <p:nvPr/>
          </p:nvSpPr>
          <p:spPr bwMode="auto">
            <a:xfrm>
              <a:off x="9580106" y="4448160"/>
              <a:ext cx="735066" cy="557636"/>
            </a:xfrm>
            <a:custGeom>
              <a:avLst/>
              <a:gdLst>
                <a:gd name="T0" fmla="*/ 332 w 551"/>
                <a:gd name="T1" fmla="*/ 412 h 418"/>
                <a:gd name="T2" fmla="*/ 321 w 551"/>
                <a:gd name="T3" fmla="*/ 418 h 418"/>
                <a:gd name="T4" fmla="*/ 304 w 551"/>
                <a:gd name="T5" fmla="*/ 409 h 418"/>
                <a:gd name="T6" fmla="*/ 301 w 551"/>
                <a:gd name="T7" fmla="*/ 396 h 418"/>
                <a:gd name="T8" fmla="*/ 293 w 551"/>
                <a:gd name="T9" fmla="*/ 374 h 418"/>
                <a:gd name="T10" fmla="*/ 279 w 551"/>
                <a:gd name="T11" fmla="*/ 360 h 418"/>
                <a:gd name="T12" fmla="*/ 262 w 551"/>
                <a:gd name="T13" fmla="*/ 357 h 418"/>
                <a:gd name="T14" fmla="*/ 252 w 551"/>
                <a:gd name="T15" fmla="*/ 326 h 418"/>
                <a:gd name="T16" fmla="*/ 235 w 551"/>
                <a:gd name="T17" fmla="*/ 289 h 418"/>
                <a:gd name="T18" fmla="*/ 209 w 551"/>
                <a:gd name="T19" fmla="*/ 278 h 418"/>
                <a:gd name="T20" fmla="*/ 195 w 551"/>
                <a:gd name="T21" fmla="*/ 265 h 418"/>
                <a:gd name="T22" fmla="*/ 187 w 551"/>
                <a:gd name="T23" fmla="*/ 249 h 418"/>
                <a:gd name="T24" fmla="*/ 174 w 551"/>
                <a:gd name="T25" fmla="*/ 237 h 418"/>
                <a:gd name="T26" fmla="*/ 160 w 551"/>
                <a:gd name="T27" fmla="*/ 229 h 418"/>
                <a:gd name="T28" fmla="*/ 146 w 551"/>
                <a:gd name="T29" fmla="*/ 210 h 418"/>
                <a:gd name="T30" fmla="*/ 128 w 551"/>
                <a:gd name="T31" fmla="*/ 196 h 418"/>
                <a:gd name="T32" fmla="*/ 98 w 551"/>
                <a:gd name="T33" fmla="*/ 185 h 418"/>
                <a:gd name="T34" fmla="*/ 95 w 551"/>
                <a:gd name="T35" fmla="*/ 176 h 418"/>
                <a:gd name="T36" fmla="*/ 81 w 551"/>
                <a:gd name="T37" fmla="*/ 157 h 418"/>
                <a:gd name="T38" fmla="*/ 78 w 551"/>
                <a:gd name="T39" fmla="*/ 150 h 418"/>
                <a:gd name="T40" fmla="*/ 56 w 551"/>
                <a:gd name="T41" fmla="*/ 117 h 418"/>
                <a:gd name="T42" fmla="*/ 35 w 551"/>
                <a:gd name="T43" fmla="*/ 117 h 418"/>
                <a:gd name="T44" fmla="*/ 10 w 551"/>
                <a:gd name="T45" fmla="*/ 103 h 418"/>
                <a:gd name="T46" fmla="*/ 1 w 551"/>
                <a:gd name="T47" fmla="*/ 95 h 418"/>
                <a:gd name="T48" fmla="*/ 0 w 551"/>
                <a:gd name="T49" fmla="*/ 82 h 418"/>
                <a:gd name="T50" fmla="*/ 4 w 551"/>
                <a:gd name="T51" fmla="*/ 72 h 418"/>
                <a:gd name="T52" fmla="*/ 18 w 551"/>
                <a:gd name="T53" fmla="*/ 65 h 418"/>
                <a:gd name="T54" fmla="*/ 15 w 551"/>
                <a:gd name="T55" fmla="*/ 51 h 418"/>
                <a:gd name="T56" fmla="*/ 51 w 551"/>
                <a:gd name="T57" fmla="*/ 36 h 418"/>
                <a:gd name="T58" fmla="*/ 109 w 551"/>
                <a:gd name="T59" fmla="*/ 8 h 418"/>
                <a:gd name="T60" fmla="*/ 157 w 551"/>
                <a:gd name="T61" fmla="*/ 3 h 418"/>
                <a:gd name="T62" fmla="*/ 257 w 551"/>
                <a:gd name="T63" fmla="*/ 0 h 418"/>
                <a:gd name="T64" fmla="*/ 274 w 551"/>
                <a:gd name="T65" fmla="*/ 12 h 418"/>
                <a:gd name="T66" fmla="*/ 285 w 551"/>
                <a:gd name="T67" fmla="*/ 33 h 418"/>
                <a:gd name="T68" fmla="*/ 312 w 551"/>
                <a:gd name="T69" fmla="*/ 29 h 418"/>
                <a:gd name="T70" fmla="*/ 390 w 551"/>
                <a:gd name="T71" fmla="*/ 20 h 418"/>
                <a:gd name="T72" fmla="*/ 409 w 551"/>
                <a:gd name="T73" fmla="*/ 25 h 418"/>
                <a:gd name="T74" fmla="*/ 487 w 551"/>
                <a:gd name="T75" fmla="*/ 72 h 418"/>
                <a:gd name="T76" fmla="*/ 551 w 551"/>
                <a:gd name="T77" fmla="*/ 123 h 418"/>
                <a:gd name="T78" fmla="*/ 516 w 551"/>
                <a:gd name="T79" fmla="*/ 157 h 418"/>
                <a:gd name="T80" fmla="*/ 501 w 551"/>
                <a:gd name="T81" fmla="*/ 195 h 418"/>
                <a:gd name="T82" fmla="*/ 498 w 551"/>
                <a:gd name="T83" fmla="*/ 234 h 418"/>
                <a:gd name="T84" fmla="*/ 487 w 551"/>
                <a:gd name="T85" fmla="*/ 240 h 418"/>
                <a:gd name="T86" fmla="*/ 480 w 551"/>
                <a:gd name="T87" fmla="*/ 257 h 418"/>
                <a:gd name="T88" fmla="*/ 465 w 551"/>
                <a:gd name="T89" fmla="*/ 260 h 418"/>
                <a:gd name="T90" fmla="*/ 452 w 551"/>
                <a:gd name="T91" fmla="*/ 284 h 418"/>
                <a:gd name="T92" fmla="*/ 435 w 551"/>
                <a:gd name="T93" fmla="*/ 301 h 418"/>
                <a:gd name="T94" fmla="*/ 421 w 551"/>
                <a:gd name="T95" fmla="*/ 321 h 418"/>
                <a:gd name="T96" fmla="*/ 410 w 551"/>
                <a:gd name="T97" fmla="*/ 326 h 418"/>
                <a:gd name="T98" fmla="*/ 388 w 551"/>
                <a:gd name="T99" fmla="*/ 348 h 418"/>
                <a:gd name="T100" fmla="*/ 370 w 551"/>
                <a:gd name="T101" fmla="*/ 349 h 418"/>
                <a:gd name="T102" fmla="*/ 376 w 551"/>
                <a:gd name="T103" fmla="*/ 368 h 418"/>
                <a:gd name="T104" fmla="*/ 345 w 551"/>
                <a:gd name="T105" fmla="*/ 402 h 418"/>
                <a:gd name="T106" fmla="*/ 332 w 551"/>
                <a:gd name="T107" fmla="*/ 41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51" h="418">
                  <a:moveTo>
                    <a:pt x="332" y="412"/>
                  </a:moveTo>
                  <a:lnTo>
                    <a:pt x="321" y="418"/>
                  </a:lnTo>
                  <a:lnTo>
                    <a:pt x="304" y="409"/>
                  </a:lnTo>
                  <a:lnTo>
                    <a:pt x="301" y="396"/>
                  </a:lnTo>
                  <a:lnTo>
                    <a:pt x="293" y="374"/>
                  </a:lnTo>
                  <a:lnTo>
                    <a:pt x="279" y="360"/>
                  </a:lnTo>
                  <a:lnTo>
                    <a:pt x="262" y="357"/>
                  </a:lnTo>
                  <a:lnTo>
                    <a:pt x="252" y="326"/>
                  </a:lnTo>
                  <a:lnTo>
                    <a:pt x="235" y="289"/>
                  </a:lnTo>
                  <a:lnTo>
                    <a:pt x="209" y="278"/>
                  </a:lnTo>
                  <a:lnTo>
                    <a:pt x="195" y="265"/>
                  </a:lnTo>
                  <a:lnTo>
                    <a:pt x="187" y="249"/>
                  </a:lnTo>
                  <a:lnTo>
                    <a:pt x="174" y="237"/>
                  </a:lnTo>
                  <a:lnTo>
                    <a:pt x="160" y="229"/>
                  </a:lnTo>
                  <a:lnTo>
                    <a:pt x="146" y="210"/>
                  </a:lnTo>
                  <a:lnTo>
                    <a:pt x="128" y="196"/>
                  </a:lnTo>
                  <a:lnTo>
                    <a:pt x="98" y="185"/>
                  </a:lnTo>
                  <a:lnTo>
                    <a:pt x="95" y="176"/>
                  </a:lnTo>
                  <a:lnTo>
                    <a:pt x="81" y="157"/>
                  </a:lnTo>
                  <a:lnTo>
                    <a:pt x="78" y="150"/>
                  </a:lnTo>
                  <a:lnTo>
                    <a:pt x="56" y="117"/>
                  </a:lnTo>
                  <a:lnTo>
                    <a:pt x="35" y="117"/>
                  </a:lnTo>
                  <a:lnTo>
                    <a:pt x="10" y="103"/>
                  </a:lnTo>
                  <a:lnTo>
                    <a:pt x="1" y="95"/>
                  </a:lnTo>
                  <a:lnTo>
                    <a:pt x="0" y="82"/>
                  </a:lnTo>
                  <a:lnTo>
                    <a:pt x="4" y="72"/>
                  </a:lnTo>
                  <a:lnTo>
                    <a:pt x="18" y="65"/>
                  </a:lnTo>
                  <a:lnTo>
                    <a:pt x="15" y="51"/>
                  </a:lnTo>
                  <a:lnTo>
                    <a:pt x="51" y="36"/>
                  </a:lnTo>
                  <a:lnTo>
                    <a:pt x="109" y="8"/>
                  </a:lnTo>
                  <a:lnTo>
                    <a:pt x="157" y="3"/>
                  </a:lnTo>
                  <a:lnTo>
                    <a:pt x="257" y="0"/>
                  </a:lnTo>
                  <a:lnTo>
                    <a:pt x="274" y="12"/>
                  </a:lnTo>
                  <a:lnTo>
                    <a:pt x="285" y="33"/>
                  </a:lnTo>
                  <a:lnTo>
                    <a:pt x="312" y="29"/>
                  </a:lnTo>
                  <a:lnTo>
                    <a:pt x="390" y="20"/>
                  </a:lnTo>
                  <a:lnTo>
                    <a:pt x="409" y="25"/>
                  </a:lnTo>
                  <a:lnTo>
                    <a:pt x="487" y="72"/>
                  </a:lnTo>
                  <a:lnTo>
                    <a:pt x="551" y="123"/>
                  </a:lnTo>
                  <a:lnTo>
                    <a:pt x="516" y="157"/>
                  </a:lnTo>
                  <a:lnTo>
                    <a:pt x="501" y="195"/>
                  </a:lnTo>
                  <a:lnTo>
                    <a:pt x="498" y="234"/>
                  </a:lnTo>
                  <a:lnTo>
                    <a:pt x="487" y="240"/>
                  </a:lnTo>
                  <a:lnTo>
                    <a:pt x="480" y="257"/>
                  </a:lnTo>
                  <a:lnTo>
                    <a:pt x="465" y="260"/>
                  </a:lnTo>
                  <a:lnTo>
                    <a:pt x="452" y="284"/>
                  </a:lnTo>
                  <a:lnTo>
                    <a:pt x="435" y="301"/>
                  </a:lnTo>
                  <a:lnTo>
                    <a:pt x="421" y="321"/>
                  </a:lnTo>
                  <a:lnTo>
                    <a:pt x="410" y="326"/>
                  </a:lnTo>
                  <a:lnTo>
                    <a:pt x="388" y="348"/>
                  </a:lnTo>
                  <a:lnTo>
                    <a:pt x="370" y="349"/>
                  </a:lnTo>
                  <a:lnTo>
                    <a:pt x="376" y="368"/>
                  </a:lnTo>
                  <a:lnTo>
                    <a:pt x="345" y="402"/>
                  </a:lnTo>
                  <a:lnTo>
                    <a:pt x="332" y="412"/>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2" name="GEORGIA">
              <a:extLst>
                <a:ext uri="{C183D7F6-B498-43B3-948B-1728B52AA6E4}">
                  <adec:decorative xmlns:adec="http://schemas.microsoft.com/office/drawing/2017/decorative" val="1"/>
                </a:ext>
              </a:extLst>
            </p:cNvPr>
            <p:cNvSpPr>
              <a:spLocks/>
            </p:cNvSpPr>
            <p:nvPr/>
          </p:nvSpPr>
          <p:spPr bwMode="auto">
            <a:xfrm>
              <a:off x="9250594" y="4516196"/>
              <a:ext cx="779090" cy="819112"/>
            </a:xfrm>
            <a:custGeom>
              <a:avLst/>
              <a:gdLst>
                <a:gd name="T0" fmla="*/ 0 w 584"/>
                <a:gd name="T1" fmla="*/ 46 h 614"/>
                <a:gd name="T2" fmla="*/ 4 w 584"/>
                <a:gd name="T3" fmla="*/ 80 h 614"/>
                <a:gd name="T4" fmla="*/ 42 w 584"/>
                <a:gd name="T5" fmla="*/ 191 h 614"/>
                <a:gd name="T6" fmla="*/ 61 w 584"/>
                <a:gd name="T7" fmla="*/ 259 h 614"/>
                <a:gd name="T8" fmla="*/ 83 w 584"/>
                <a:gd name="T9" fmla="*/ 342 h 614"/>
                <a:gd name="T10" fmla="*/ 101 w 584"/>
                <a:gd name="T11" fmla="*/ 384 h 614"/>
                <a:gd name="T12" fmla="*/ 115 w 584"/>
                <a:gd name="T13" fmla="*/ 403 h 614"/>
                <a:gd name="T14" fmla="*/ 101 w 584"/>
                <a:gd name="T15" fmla="*/ 453 h 614"/>
                <a:gd name="T16" fmla="*/ 111 w 584"/>
                <a:gd name="T17" fmla="*/ 492 h 614"/>
                <a:gd name="T18" fmla="*/ 108 w 584"/>
                <a:gd name="T19" fmla="*/ 540 h 614"/>
                <a:gd name="T20" fmla="*/ 120 w 584"/>
                <a:gd name="T21" fmla="*/ 551 h 614"/>
                <a:gd name="T22" fmla="*/ 136 w 584"/>
                <a:gd name="T23" fmla="*/ 592 h 614"/>
                <a:gd name="T24" fmla="*/ 200 w 584"/>
                <a:gd name="T25" fmla="*/ 606 h 614"/>
                <a:gd name="T26" fmla="*/ 401 w 584"/>
                <a:gd name="T27" fmla="*/ 595 h 614"/>
                <a:gd name="T28" fmla="*/ 464 w 584"/>
                <a:gd name="T29" fmla="*/ 590 h 614"/>
                <a:gd name="T30" fmla="*/ 481 w 584"/>
                <a:gd name="T31" fmla="*/ 614 h 614"/>
                <a:gd name="T32" fmla="*/ 473 w 584"/>
                <a:gd name="T33" fmla="*/ 558 h 614"/>
                <a:gd name="T34" fmla="*/ 517 w 584"/>
                <a:gd name="T35" fmla="*/ 553 h 614"/>
                <a:gd name="T36" fmla="*/ 542 w 584"/>
                <a:gd name="T37" fmla="*/ 515 h 614"/>
                <a:gd name="T38" fmla="*/ 565 w 584"/>
                <a:gd name="T39" fmla="*/ 426 h 614"/>
                <a:gd name="T40" fmla="*/ 584 w 584"/>
                <a:gd name="T41" fmla="*/ 372 h 614"/>
                <a:gd name="T42" fmla="*/ 568 w 584"/>
                <a:gd name="T43" fmla="*/ 367 h 614"/>
                <a:gd name="T44" fmla="*/ 548 w 584"/>
                <a:gd name="T45" fmla="*/ 347 h 614"/>
                <a:gd name="T46" fmla="*/ 526 w 584"/>
                <a:gd name="T47" fmla="*/ 311 h 614"/>
                <a:gd name="T48" fmla="*/ 499 w 584"/>
                <a:gd name="T49" fmla="*/ 277 h 614"/>
                <a:gd name="T50" fmla="*/ 456 w 584"/>
                <a:gd name="T51" fmla="*/ 225 h 614"/>
                <a:gd name="T52" fmla="*/ 434 w 584"/>
                <a:gd name="T53" fmla="*/ 197 h 614"/>
                <a:gd name="T54" fmla="*/ 406 w 584"/>
                <a:gd name="T55" fmla="*/ 177 h 614"/>
                <a:gd name="T56" fmla="*/ 373 w 584"/>
                <a:gd name="T57" fmla="*/ 144 h 614"/>
                <a:gd name="T58" fmla="*/ 342 w 584"/>
                <a:gd name="T59" fmla="*/ 124 h 614"/>
                <a:gd name="T60" fmla="*/ 323 w 584"/>
                <a:gd name="T61" fmla="*/ 97 h 614"/>
                <a:gd name="T62" fmla="*/ 281 w 584"/>
                <a:gd name="T63" fmla="*/ 67 h 614"/>
                <a:gd name="T64" fmla="*/ 248 w 584"/>
                <a:gd name="T65" fmla="*/ 44 h 614"/>
                <a:gd name="T66" fmla="*/ 251 w 584"/>
                <a:gd name="T67" fmla="*/ 21 h 614"/>
                <a:gd name="T68" fmla="*/ 262 w 584"/>
                <a:gd name="T6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4" h="614">
                  <a:moveTo>
                    <a:pt x="0" y="31"/>
                  </a:moveTo>
                  <a:lnTo>
                    <a:pt x="0" y="46"/>
                  </a:lnTo>
                  <a:lnTo>
                    <a:pt x="1" y="58"/>
                  </a:lnTo>
                  <a:lnTo>
                    <a:pt x="4" y="80"/>
                  </a:lnTo>
                  <a:lnTo>
                    <a:pt x="26" y="130"/>
                  </a:lnTo>
                  <a:lnTo>
                    <a:pt x="42" y="191"/>
                  </a:lnTo>
                  <a:lnTo>
                    <a:pt x="51" y="230"/>
                  </a:lnTo>
                  <a:lnTo>
                    <a:pt x="61" y="259"/>
                  </a:lnTo>
                  <a:lnTo>
                    <a:pt x="70" y="303"/>
                  </a:lnTo>
                  <a:lnTo>
                    <a:pt x="83" y="342"/>
                  </a:lnTo>
                  <a:lnTo>
                    <a:pt x="100" y="364"/>
                  </a:lnTo>
                  <a:lnTo>
                    <a:pt x="101" y="384"/>
                  </a:lnTo>
                  <a:lnTo>
                    <a:pt x="114" y="389"/>
                  </a:lnTo>
                  <a:lnTo>
                    <a:pt x="115" y="403"/>
                  </a:lnTo>
                  <a:lnTo>
                    <a:pt x="104" y="433"/>
                  </a:lnTo>
                  <a:lnTo>
                    <a:pt x="101" y="453"/>
                  </a:lnTo>
                  <a:lnTo>
                    <a:pt x="100" y="465"/>
                  </a:lnTo>
                  <a:lnTo>
                    <a:pt x="111" y="492"/>
                  </a:lnTo>
                  <a:lnTo>
                    <a:pt x="112" y="526"/>
                  </a:lnTo>
                  <a:lnTo>
                    <a:pt x="108" y="540"/>
                  </a:lnTo>
                  <a:lnTo>
                    <a:pt x="111" y="547"/>
                  </a:lnTo>
                  <a:lnTo>
                    <a:pt x="120" y="551"/>
                  </a:lnTo>
                  <a:lnTo>
                    <a:pt x="122" y="572"/>
                  </a:lnTo>
                  <a:lnTo>
                    <a:pt x="136" y="592"/>
                  </a:lnTo>
                  <a:lnTo>
                    <a:pt x="150" y="606"/>
                  </a:lnTo>
                  <a:lnTo>
                    <a:pt x="200" y="606"/>
                  </a:lnTo>
                  <a:lnTo>
                    <a:pt x="267" y="603"/>
                  </a:lnTo>
                  <a:lnTo>
                    <a:pt x="401" y="595"/>
                  </a:lnTo>
                  <a:lnTo>
                    <a:pt x="435" y="590"/>
                  </a:lnTo>
                  <a:lnTo>
                    <a:pt x="464" y="590"/>
                  </a:lnTo>
                  <a:lnTo>
                    <a:pt x="465" y="609"/>
                  </a:lnTo>
                  <a:lnTo>
                    <a:pt x="481" y="614"/>
                  </a:lnTo>
                  <a:lnTo>
                    <a:pt x="482" y="587"/>
                  </a:lnTo>
                  <a:lnTo>
                    <a:pt x="473" y="558"/>
                  </a:lnTo>
                  <a:lnTo>
                    <a:pt x="479" y="548"/>
                  </a:lnTo>
                  <a:lnTo>
                    <a:pt x="517" y="553"/>
                  </a:lnTo>
                  <a:lnTo>
                    <a:pt x="548" y="554"/>
                  </a:lnTo>
                  <a:lnTo>
                    <a:pt x="542" y="515"/>
                  </a:lnTo>
                  <a:lnTo>
                    <a:pt x="556" y="453"/>
                  </a:lnTo>
                  <a:lnTo>
                    <a:pt x="565" y="426"/>
                  </a:lnTo>
                  <a:lnTo>
                    <a:pt x="562" y="411"/>
                  </a:lnTo>
                  <a:lnTo>
                    <a:pt x="584" y="372"/>
                  </a:lnTo>
                  <a:lnTo>
                    <a:pt x="581" y="364"/>
                  </a:lnTo>
                  <a:lnTo>
                    <a:pt x="568" y="367"/>
                  </a:lnTo>
                  <a:lnTo>
                    <a:pt x="553" y="359"/>
                  </a:lnTo>
                  <a:lnTo>
                    <a:pt x="548" y="347"/>
                  </a:lnTo>
                  <a:lnTo>
                    <a:pt x="540" y="325"/>
                  </a:lnTo>
                  <a:lnTo>
                    <a:pt x="526" y="311"/>
                  </a:lnTo>
                  <a:lnTo>
                    <a:pt x="509" y="308"/>
                  </a:lnTo>
                  <a:lnTo>
                    <a:pt x="499" y="277"/>
                  </a:lnTo>
                  <a:lnTo>
                    <a:pt x="481" y="238"/>
                  </a:lnTo>
                  <a:lnTo>
                    <a:pt x="456" y="225"/>
                  </a:lnTo>
                  <a:lnTo>
                    <a:pt x="442" y="213"/>
                  </a:lnTo>
                  <a:lnTo>
                    <a:pt x="434" y="197"/>
                  </a:lnTo>
                  <a:lnTo>
                    <a:pt x="421" y="184"/>
                  </a:lnTo>
                  <a:lnTo>
                    <a:pt x="406" y="177"/>
                  </a:lnTo>
                  <a:lnTo>
                    <a:pt x="392" y="158"/>
                  </a:lnTo>
                  <a:lnTo>
                    <a:pt x="373" y="144"/>
                  </a:lnTo>
                  <a:lnTo>
                    <a:pt x="345" y="133"/>
                  </a:lnTo>
                  <a:lnTo>
                    <a:pt x="342" y="124"/>
                  </a:lnTo>
                  <a:lnTo>
                    <a:pt x="326" y="106"/>
                  </a:lnTo>
                  <a:lnTo>
                    <a:pt x="323" y="97"/>
                  </a:lnTo>
                  <a:lnTo>
                    <a:pt x="303" y="66"/>
                  </a:lnTo>
                  <a:lnTo>
                    <a:pt x="281" y="67"/>
                  </a:lnTo>
                  <a:lnTo>
                    <a:pt x="257" y="52"/>
                  </a:lnTo>
                  <a:lnTo>
                    <a:pt x="248" y="44"/>
                  </a:lnTo>
                  <a:lnTo>
                    <a:pt x="247" y="33"/>
                  </a:lnTo>
                  <a:lnTo>
                    <a:pt x="251" y="21"/>
                  </a:lnTo>
                  <a:lnTo>
                    <a:pt x="265" y="14"/>
                  </a:lnTo>
                  <a:lnTo>
                    <a:pt x="262" y="0"/>
                  </a:lnTo>
                  <a:lnTo>
                    <a:pt x="0" y="31"/>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5" name="ALABAMA">
              <a:extLst>
                <a:ext uri="{C183D7F6-B498-43B3-948B-1728B52AA6E4}">
                  <adec:decorative xmlns:adec="http://schemas.microsoft.com/office/drawing/2017/decorative" val="1"/>
                </a:ext>
              </a:extLst>
            </p:cNvPr>
            <p:cNvSpPr>
              <a:spLocks/>
            </p:cNvSpPr>
            <p:nvPr/>
          </p:nvSpPr>
          <p:spPr bwMode="auto">
            <a:xfrm>
              <a:off x="8873055" y="4557552"/>
              <a:ext cx="541628" cy="897821"/>
            </a:xfrm>
            <a:custGeom>
              <a:avLst/>
              <a:gdLst>
                <a:gd name="T0" fmla="*/ 27 w 406"/>
                <a:gd name="T1" fmla="*/ 656 h 673"/>
                <a:gd name="T2" fmla="*/ 17 w 406"/>
                <a:gd name="T3" fmla="*/ 566 h 673"/>
                <a:gd name="T4" fmla="*/ 0 w 406"/>
                <a:gd name="T5" fmla="*/ 448 h 673"/>
                <a:gd name="T6" fmla="*/ 2 w 406"/>
                <a:gd name="T7" fmla="*/ 361 h 673"/>
                <a:gd name="T8" fmla="*/ 6 w 406"/>
                <a:gd name="T9" fmla="*/ 167 h 673"/>
                <a:gd name="T10" fmla="*/ 6 w 406"/>
                <a:gd name="T11" fmla="*/ 63 h 673"/>
                <a:gd name="T12" fmla="*/ 6 w 406"/>
                <a:gd name="T13" fmla="*/ 24 h 673"/>
                <a:gd name="T14" fmla="*/ 284 w 406"/>
                <a:gd name="T15" fmla="*/ 0 h 673"/>
                <a:gd name="T16" fmla="*/ 284 w 406"/>
                <a:gd name="T17" fmla="*/ 15 h 673"/>
                <a:gd name="T18" fmla="*/ 284 w 406"/>
                <a:gd name="T19" fmla="*/ 27 h 673"/>
                <a:gd name="T20" fmla="*/ 289 w 406"/>
                <a:gd name="T21" fmla="*/ 49 h 673"/>
                <a:gd name="T22" fmla="*/ 309 w 406"/>
                <a:gd name="T23" fmla="*/ 99 h 673"/>
                <a:gd name="T24" fmla="*/ 325 w 406"/>
                <a:gd name="T25" fmla="*/ 160 h 673"/>
                <a:gd name="T26" fmla="*/ 334 w 406"/>
                <a:gd name="T27" fmla="*/ 199 h 673"/>
                <a:gd name="T28" fmla="*/ 344 w 406"/>
                <a:gd name="T29" fmla="*/ 228 h 673"/>
                <a:gd name="T30" fmla="*/ 353 w 406"/>
                <a:gd name="T31" fmla="*/ 272 h 673"/>
                <a:gd name="T32" fmla="*/ 367 w 406"/>
                <a:gd name="T33" fmla="*/ 311 h 673"/>
                <a:gd name="T34" fmla="*/ 383 w 406"/>
                <a:gd name="T35" fmla="*/ 333 h 673"/>
                <a:gd name="T36" fmla="*/ 386 w 406"/>
                <a:gd name="T37" fmla="*/ 353 h 673"/>
                <a:gd name="T38" fmla="*/ 398 w 406"/>
                <a:gd name="T39" fmla="*/ 358 h 673"/>
                <a:gd name="T40" fmla="*/ 398 w 406"/>
                <a:gd name="T41" fmla="*/ 372 h 673"/>
                <a:gd name="T42" fmla="*/ 387 w 406"/>
                <a:gd name="T43" fmla="*/ 402 h 673"/>
                <a:gd name="T44" fmla="*/ 384 w 406"/>
                <a:gd name="T45" fmla="*/ 422 h 673"/>
                <a:gd name="T46" fmla="*/ 384 w 406"/>
                <a:gd name="T47" fmla="*/ 434 h 673"/>
                <a:gd name="T48" fmla="*/ 394 w 406"/>
                <a:gd name="T49" fmla="*/ 461 h 673"/>
                <a:gd name="T50" fmla="*/ 395 w 406"/>
                <a:gd name="T51" fmla="*/ 495 h 673"/>
                <a:gd name="T52" fmla="*/ 391 w 406"/>
                <a:gd name="T53" fmla="*/ 509 h 673"/>
                <a:gd name="T54" fmla="*/ 395 w 406"/>
                <a:gd name="T55" fmla="*/ 516 h 673"/>
                <a:gd name="T56" fmla="*/ 403 w 406"/>
                <a:gd name="T57" fmla="*/ 520 h 673"/>
                <a:gd name="T58" fmla="*/ 406 w 406"/>
                <a:gd name="T59" fmla="*/ 537 h 673"/>
                <a:gd name="T60" fmla="*/ 370 w 406"/>
                <a:gd name="T61" fmla="*/ 536 h 673"/>
                <a:gd name="T62" fmla="*/ 328 w 406"/>
                <a:gd name="T63" fmla="*/ 541 h 673"/>
                <a:gd name="T64" fmla="*/ 169 w 406"/>
                <a:gd name="T65" fmla="*/ 558 h 673"/>
                <a:gd name="T66" fmla="*/ 103 w 406"/>
                <a:gd name="T67" fmla="*/ 567 h 673"/>
                <a:gd name="T68" fmla="*/ 103 w 406"/>
                <a:gd name="T69" fmla="*/ 584 h 673"/>
                <a:gd name="T70" fmla="*/ 114 w 406"/>
                <a:gd name="T71" fmla="*/ 597 h 673"/>
                <a:gd name="T72" fmla="*/ 130 w 406"/>
                <a:gd name="T73" fmla="*/ 608 h 673"/>
                <a:gd name="T74" fmla="*/ 133 w 406"/>
                <a:gd name="T75" fmla="*/ 658 h 673"/>
                <a:gd name="T76" fmla="*/ 99 w 406"/>
                <a:gd name="T77" fmla="*/ 673 h 673"/>
                <a:gd name="T78" fmla="*/ 81 w 406"/>
                <a:gd name="T79" fmla="*/ 672 h 673"/>
                <a:gd name="T80" fmla="*/ 99 w 406"/>
                <a:gd name="T81" fmla="*/ 659 h 673"/>
                <a:gd name="T82" fmla="*/ 99 w 406"/>
                <a:gd name="T83" fmla="*/ 653 h 673"/>
                <a:gd name="T84" fmla="*/ 80 w 406"/>
                <a:gd name="T85" fmla="*/ 616 h 673"/>
                <a:gd name="T86" fmla="*/ 66 w 406"/>
                <a:gd name="T87" fmla="*/ 612 h 673"/>
                <a:gd name="T88" fmla="*/ 56 w 406"/>
                <a:gd name="T89" fmla="*/ 639 h 673"/>
                <a:gd name="T90" fmla="*/ 49 w 406"/>
                <a:gd name="T91" fmla="*/ 656 h 673"/>
                <a:gd name="T92" fmla="*/ 44 w 406"/>
                <a:gd name="T93" fmla="*/ 656 h 673"/>
                <a:gd name="T94" fmla="*/ 27 w 406"/>
                <a:gd name="T95" fmla="*/ 65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6" h="673">
                  <a:moveTo>
                    <a:pt x="27" y="656"/>
                  </a:moveTo>
                  <a:lnTo>
                    <a:pt x="17" y="566"/>
                  </a:lnTo>
                  <a:lnTo>
                    <a:pt x="0" y="448"/>
                  </a:lnTo>
                  <a:lnTo>
                    <a:pt x="2" y="361"/>
                  </a:lnTo>
                  <a:lnTo>
                    <a:pt x="6" y="167"/>
                  </a:lnTo>
                  <a:lnTo>
                    <a:pt x="6" y="63"/>
                  </a:lnTo>
                  <a:lnTo>
                    <a:pt x="6" y="24"/>
                  </a:lnTo>
                  <a:lnTo>
                    <a:pt x="284" y="0"/>
                  </a:lnTo>
                  <a:lnTo>
                    <a:pt x="284" y="15"/>
                  </a:lnTo>
                  <a:lnTo>
                    <a:pt x="284" y="27"/>
                  </a:lnTo>
                  <a:lnTo>
                    <a:pt x="289" y="49"/>
                  </a:lnTo>
                  <a:lnTo>
                    <a:pt x="309" y="99"/>
                  </a:lnTo>
                  <a:lnTo>
                    <a:pt x="325" y="160"/>
                  </a:lnTo>
                  <a:lnTo>
                    <a:pt x="334" y="199"/>
                  </a:lnTo>
                  <a:lnTo>
                    <a:pt x="344" y="228"/>
                  </a:lnTo>
                  <a:lnTo>
                    <a:pt x="353" y="272"/>
                  </a:lnTo>
                  <a:lnTo>
                    <a:pt x="367" y="311"/>
                  </a:lnTo>
                  <a:lnTo>
                    <a:pt x="383" y="333"/>
                  </a:lnTo>
                  <a:lnTo>
                    <a:pt x="386" y="353"/>
                  </a:lnTo>
                  <a:lnTo>
                    <a:pt x="398" y="358"/>
                  </a:lnTo>
                  <a:lnTo>
                    <a:pt x="398" y="372"/>
                  </a:lnTo>
                  <a:lnTo>
                    <a:pt x="387" y="402"/>
                  </a:lnTo>
                  <a:lnTo>
                    <a:pt x="384" y="422"/>
                  </a:lnTo>
                  <a:lnTo>
                    <a:pt x="384" y="434"/>
                  </a:lnTo>
                  <a:lnTo>
                    <a:pt x="394" y="461"/>
                  </a:lnTo>
                  <a:lnTo>
                    <a:pt x="395" y="495"/>
                  </a:lnTo>
                  <a:lnTo>
                    <a:pt x="391" y="509"/>
                  </a:lnTo>
                  <a:lnTo>
                    <a:pt x="395" y="516"/>
                  </a:lnTo>
                  <a:lnTo>
                    <a:pt x="403" y="520"/>
                  </a:lnTo>
                  <a:lnTo>
                    <a:pt x="406" y="537"/>
                  </a:lnTo>
                  <a:lnTo>
                    <a:pt x="370" y="536"/>
                  </a:lnTo>
                  <a:lnTo>
                    <a:pt x="328" y="541"/>
                  </a:lnTo>
                  <a:lnTo>
                    <a:pt x="169" y="558"/>
                  </a:lnTo>
                  <a:lnTo>
                    <a:pt x="103" y="567"/>
                  </a:lnTo>
                  <a:lnTo>
                    <a:pt x="103" y="584"/>
                  </a:lnTo>
                  <a:lnTo>
                    <a:pt x="114" y="597"/>
                  </a:lnTo>
                  <a:lnTo>
                    <a:pt x="130" y="608"/>
                  </a:lnTo>
                  <a:lnTo>
                    <a:pt x="133" y="658"/>
                  </a:lnTo>
                  <a:lnTo>
                    <a:pt x="99" y="673"/>
                  </a:lnTo>
                  <a:lnTo>
                    <a:pt x="81" y="672"/>
                  </a:lnTo>
                  <a:lnTo>
                    <a:pt x="99" y="659"/>
                  </a:lnTo>
                  <a:lnTo>
                    <a:pt x="99" y="653"/>
                  </a:lnTo>
                  <a:lnTo>
                    <a:pt x="80" y="616"/>
                  </a:lnTo>
                  <a:lnTo>
                    <a:pt x="66" y="612"/>
                  </a:lnTo>
                  <a:lnTo>
                    <a:pt x="56" y="639"/>
                  </a:lnTo>
                  <a:lnTo>
                    <a:pt x="49" y="656"/>
                  </a:lnTo>
                  <a:lnTo>
                    <a:pt x="44" y="656"/>
                  </a:lnTo>
                  <a:lnTo>
                    <a:pt x="27" y="656"/>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7" name="MISSISSIPPI">
              <a:extLst>
                <a:ext uri="{C183D7F6-B498-43B3-948B-1728B52AA6E4}">
                  <adec:decorative xmlns:adec="http://schemas.microsoft.com/office/drawing/2017/decorative" val="1"/>
                </a:ext>
              </a:extLst>
            </p:cNvPr>
            <p:cNvSpPr>
              <a:spLocks/>
            </p:cNvSpPr>
            <p:nvPr/>
          </p:nvSpPr>
          <p:spPr bwMode="auto">
            <a:xfrm>
              <a:off x="8398131" y="4589570"/>
              <a:ext cx="512278" cy="884481"/>
            </a:xfrm>
            <a:custGeom>
              <a:avLst/>
              <a:gdLst>
                <a:gd name="T0" fmla="*/ 384 w 384"/>
                <a:gd name="T1" fmla="*/ 624 h 663"/>
                <a:gd name="T2" fmla="*/ 383 w 384"/>
                <a:gd name="T3" fmla="*/ 632 h 663"/>
                <a:gd name="T4" fmla="*/ 352 w 384"/>
                <a:gd name="T5" fmla="*/ 632 h 663"/>
                <a:gd name="T6" fmla="*/ 342 w 384"/>
                <a:gd name="T7" fmla="*/ 627 h 663"/>
                <a:gd name="T8" fmla="*/ 328 w 384"/>
                <a:gd name="T9" fmla="*/ 626 h 663"/>
                <a:gd name="T10" fmla="*/ 286 w 384"/>
                <a:gd name="T11" fmla="*/ 638 h 663"/>
                <a:gd name="T12" fmla="*/ 275 w 384"/>
                <a:gd name="T13" fmla="*/ 632 h 663"/>
                <a:gd name="T14" fmla="*/ 259 w 384"/>
                <a:gd name="T15" fmla="*/ 659 h 663"/>
                <a:gd name="T16" fmla="*/ 252 w 384"/>
                <a:gd name="T17" fmla="*/ 663 h 663"/>
                <a:gd name="T18" fmla="*/ 245 w 384"/>
                <a:gd name="T19" fmla="*/ 648 h 663"/>
                <a:gd name="T20" fmla="*/ 238 w 384"/>
                <a:gd name="T21" fmla="*/ 624 h 663"/>
                <a:gd name="T22" fmla="*/ 216 w 384"/>
                <a:gd name="T23" fmla="*/ 604 h 663"/>
                <a:gd name="T24" fmla="*/ 223 w 384"/>
                <a:gd name="T25" fmla="*/ 570 h 663"/>
                <a:gd name="T26" fmla="*/ 219 w 384"/>
                <a:gd name="T27" fmla="*/ 563 h 663"/>
                <a:gd name="T28" fmla="*/ 208 w 384"/>
                <a:gd name="T29" fmla="*/ 565 h 663"/>
                <a:gd name="T30" fmla="*/ 158 w 384"/>
                <a:gd name="T31" fmla="*/ 571 h 663"/>
                <a:gd name="T32" fmla="*/ 5 w 384"/>
                <a:gd name="T33" fmla="*/ 573 h 663"/>
                <a:gd name="T34" fmla="*/ 0 w 384"/>
                <a:gd name="T35" fmla="*/ 559 h 663"/>
                <a:gd name="T36" fmla="*/ 6 w 384"/>
                <a:gd name="T37" fmla="*/ 507 h 663"/>
                <a:gd name="T38" fmla="*/ 25 w 384"/>
                <a:gd name="T39" fmla="*/ 471 h 663"/>
                <a:gd name="T40" fmla="*/ 58 w 384"/>
                <a:gd name="T41" fmla="*/ 414 h 663"/>
                <a:gd name="T42" fmla="*/ 55 w 384"/>
                <a:gd name="T43" fmla="*/ 399 h 663"/>
                <a:gd name="T44" fmla="*/ 63 w 384"/>
                <a:gd name="T45" fmla="*/ 395 h 663"/>
                <a:gd name="T46" fmla="*/ 66 w 384"/>
                <a:gd name="T47" fmla="*/ 382 h 663"/>
                <a:gd name="T48" fmla="*/ 52 w 384"/>
                <a:gd name="T49" fmla="*/ 370 h 663"/>
                <a:gd name="T50" fmla="*/ 50 w 384"/>
                <a:gd name="T51" fmla="*/ 356 h 663"/>
                <a:gd name="T52" fmla="*/ 39 w 384"/>
                <a:gd name="T53" fmla="*/ 331 h 663"/>
                <a:gd name="T54" fmla="*/ 38 w 384"/>
                <a:gd name="T55" fmla="*/ 293 h 663"/>
                <a:gd name="T56" fmla="*/ 47 w 384"/>
                <a:gd name="T57" fmla="*/ 278 h 663"/>
                <a:gd name="T58" fmla="*/ 45 w 384"/>
                <a:gd name="T59" fmla="*/ 257 h 663"/>
                <a:gd name="T60" fmla="*/ 35 w 384"/>
                <a:gd name="T61" fmla="*/ 237 h 663"/>
                <a:gd name="T62" fmla="*/ 44 w 384"/>
                <a:gd name="T63" fmla="*/ 228 h 663"/>
                <a:gd name="T64" fmla="*/ 33 w 384"/>
                <a:gd name="T65" fmla="*/ 212 h 663"/>
                <a:gd name="T66" fmla="*/ 36 w 384"/>
                <a:gd name="T67" fmla="*/ 203 h 663"/>
                <a:gd name="T68" fmla="*/ 47 w 384"/>
                <a:gd name="T69" fmla="*/ 162 h 663"/>
                <a:gd name="T70" fmla="*/ 63 w 384"/>
                <a:gd name="T71" fmla="*/ 148 h 663"/>
                <a:gd name="T72" fmla="*/ 58 w 384"/>
                <a:gd name="T73" fmla="*/ 134 h 663"/>
                <a:gd name="T74" fmla="*/ 81 w 384"/>
                <a:gd name="T75" fmla="*/ 101 h 663"/>
                <a:gd name="T76" fmla="*/ 99 w 384"/>
                <a:gd name="T77" fmla="*/ 92 h 663"/>
                <a:gd name="T78" fmla="*/ 97 w 384"/>
                <a:gd name="T79" fmla="*/ 83 h 663"/>
                <a:gd name="T80" fmla="*/ 95 w 384"/>
                <a:gd name="T81" fmla="*/ 72 h 663"/>
                <a:gd name="T82" fmla="*/ 113 w 384"/>
                <a:gd name="T83" fmla="*/ 37 h 663"/>
                <a:gd name="T84" fmla="*/ 128 w 384"/>
                <a:gd name="T85" fmla="*/ 30 h 663"/>
                <a:gd name="T86" fmla="*/ 128 w 384"/>
                <a:gd name="T87" fmla="*/ 23 h 663"/>
                <a:gd name="T88" fmla="*/ 362 w 384"/>
                <a:gd name="T89" fmla="*/ 0 h 663"/>
                <a:gd name="T90" fmla="*/ 364 w 384"/>
                <a:gd name="T91" fmla="*/ 39 h 663"/>
                <a:gd name="T92" fmla="*/ 364 w 384"/>
                <a:gd name="T93" fmla="*/ 142 h 663"/>
                <a:gd name="T94" fmla="*/ 359 w 384"/>
                <a:gd name="T95" fmla="*/ 337 h 663"/>
                <a:gd name="T96" fmla="*/ 358 w 384"/>
                <a:gd name="T97" fmla="*/ 424 h 663"/>
                <a:gd name="T98" fmla="*/ 375 w 384"/>
                <a:gd name="T99" fmla="*/ 542 h 663"/>
                <a:gd name="T100" fmla="*/ 384 w 384"/>
                <a:gd name="T101" fmla="*/ 624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4" h="663">
                  <a:moveTo>
                    <a:pt x="384" y="624"/>
                  </a:moveTo>
                  <a:lnTo>
                    <a:pt x="383" y="632"/>
                  </a:lnTo>
                  <a:lnTo>
                    <a:pt x="352" y="632"/>
                  </a:lnTo>
                  <a:lnTo>
                    <a:pt x="342" y="627"/>
                  </a:lnTo>
                  <a:lnTo>
                    <a:pt x="328" y="626"/>
                  </a:lnTo>
                  <a:lnTo>
                    <a:pt x="286" y="638"/>
                  </a:lnTo>
                  <a:lnTo>
                    <a:pt x="275" y="632"/>
                  </a:lnTo>
                  <a:lnTo>
                    <a:pt x="259" y="659"/>
                  </a:lnTo>
                  <a:lnTo>
                    <a:pt x="252" y="663"/>
                  </a:lnTo>
                  <a:lnTo>
                    <a:pt x="245" y="648"/>
                  </a:lnTo>
                  <a:lnTo>
                    <a:pt x="238" y="624"/>
                  </a:lnTo>
                  <a:lnTo>
                    <a:pt x="216" y="604"/>
                  </a:lnTo>
                  <a:lnTo>
                    <a:pt x="223" y="570"/>
                  </a:lnTo>
                  <a:lnTo>
                    <a:pt x="219" y="563"/>
                  </a:lnTo>
                  <a:lnTo>
                    <a:pt x="208" y="565"/>
                  </a:lnTo>
                  <a:lnTo>
                    <a:pt x="158" y="571"/>
                  </a:lnTo>
                  <a:lnTo>
                    <a:pt x="5" y="573"/>
                  </a:lnTo>
                  <a:lnTo>
                    <a:pt x="0" y="559"/>
                  </a:lnTo>
                  <a:lnTo>
                    <a:pt x="6" y="507"/>
                  </a:lnTo>
                  <a:lnTo>
                    <a:pt x="25" y="471"/>
                  </a:lnTo>
                  <a:lnTo>
                    <a:pt x="58" y="414"/>
                  </a:lnTo>
                  <a:lnTo>
                    <a:pt x="55" y="399"/>
                  </a:lnTo>
                  <a:lnTo>
                    <a:pt x="63" y="395"/>
                  </a:lnTo>
                  <a:lnTo>
                    <a:pt x="66" y="382"/>
                  </a:lnTo>
                  <a:lnTo>
                    <a:pt x="52" y="370"/>
                  </a:lnTo>
                  <a:lnTo>
                    <a:pt x="50" y="356"/>
                  </a:lnTo>
                  <a:lnTo>
                    <a:pt x="39" y="331"/>
                  </a:lnTo>
                  <a:lnTo>
                    <a:pt x="38" y="293"/>
                  </a:lnTo>
                  <a:lnTo>
                    <a:pt x="47" y="278"/>
                  </a:lnTo>
                  <a:lnTo>
                    <a:pt x="45" y="257"/>
                  </a:lnTo>
                  <a:lnTo>
                    <a:pt x="35" y="237"/>
                  </a:lnTo>
                  <a:lnTo>
                    <a:pt x="44" y="228"/>
                  </a:lnTo>
                  <a:lnTo>
                    <a:pt x="33" y="212"/>
                  </a:lnTo>
                  <a:lnTo>
                    <a:pt x="36" y="203"/>
                  </a:lnTo>
                  <a:lnTo>
                    <a:pt x="47" y="162"/>
                  </a:lnTo>
                  <a:lnTo>
                    <a:pt x="63" y="148"/>
                  </a:lnTo>
                  <a:lnTo>
                    <a:pt x="58" y="134"/>
                  </a:lnTo>
                  <a:lnTo>
                    <a:pt x="81" y="101"/>
                  </a:lnTo>
                  <a:lnTo>
                    <a:pt x="99" y="92"/>
                  </a:lnTo>
                  <a:lnTo>
                    <a:pt x="97" y="83"/>
                  </a:lnTo>
                  <a:lnTo>
                    <a:pt x="95" y="72"/>
                  </a:lnTo>
                  <a:lnTo>
                    <a:pt x="113" y="37"/>
                  </a:lnTo>
                  <a:lnTo>
                    <a:pt x="128" y="30"/>
                  </a:lnTo>
                  <a:lnTo>
                    <a:pt x="128" y="23"/>
                  </a:lnTo>
                  <a:lnTo>
                    <a:pt x="362" y="0"/>
                  </a:lnTo>
                  <a:lnTo>
                    <a:pt x="364" y="39"/>
                  </a:lnTo>
                  <a:lnTo>
                    <a:pt x="364" y="142"/>
                  </a:lnTo>
                  <a:lnTo>
                    <a:pt x="359" y="337"/>
                  </a:lnTo>
                  <a:lnTo>
                    <a:pt x="358" y="424"/>
                  </a:lnTo>
                  <a:lnTo>
                    <a:pt x="375" y="542"/>
                  </a:lnTo>
                  <a:lnTo>
                    <a:pt x="384" y="624"/>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6" name="NORTH CAROLINA">
              <a:extLst>
                <a:ext uri="{C183D7F6-B498-43B3-948B-1728B52AA6E4}">
                  <adec:decorative xmlns:adec="http://schemas.microsoft.com/office/drawing/2017/decorative" val="1"/>
                </a:ext>
              </a:extLst>
            </p:cNvPr>
            <p:cNvSpPr>
              <a:spLocks noEditPoints="1"/>
            </p:cNvSpPr>
            <p:nvPr/>
          </p:nvSpPr>
          <p:spPr bwMode="auto">
            <a:xfrm>
              <a:off x="9421353" y="4047942"/>
              <a:ext cx="1291368" cy="564307"/>
            </a:xfrm>
            <a:custGeom>
              <a:avLst/>
              <a:gdLst>
                <a:gd name="T0" fmla="*/ 901 w 968"/>
                <a:gd name="T1" fmla="*/ 31 h 423"/>
                <a:gd name="T2" fmla="*/ 938 w 968"/>
                <a:gd name="T3" fmla="*/ 86 h 423"/>
                <a:gd name="T4" fmla="*/ 927 w 968"/>
                <a:gd name="T5" fmla="*/ 101 h 423"/>
                <a:gd name="T6" fmla="*/ 930 w 968"/>
                <a:gd name="T7" fmla="*/ 133 h 423"/>
                <a:gd name="T8" fmla="*/ 910 w 968"/>
                <a:gd name="T9" fmla="*/ 153 h 423"/>
                <a:gd name="T10" fmla="*/ 879 w 968"/>
                <a:gd name="T11" fmla="*/ 181 h 423"/>
                <a:gd name="T12" fmla="*/ 855 w 968"/>
                <a:gd name="T13" fmla="*/ 178 h 423"/>
                <a:gd name="T14" fmla="*/ 846 w 968"/>
                <a:gd name="T15" fmla="*/ 178 h 423"/>
                <a:gd name="T16" fmla="*/ 859 w 968"/>
                <a:gd name="T17" fmla="*/ 184 h 423"/>
                <a:gd name="T18" fmla="*/ 852 w 968"/>
                <a:gd name="T19" fmla="*/ 233 h 423"/>
                <a:gd name="T20" fmla="*/ 882 w 968"/>
                <a:gd name="T21" fmla="*/ 242 h 423"/>
                <a:gd name="T22" fmla="*/ 904 w 968"/>
                <a:gd name="T23" fmla="*/ 225 h 423"/>
                <a:gd name="T24" fmla="*/ 873 w 968"/>
                <a:gd name="T25" fmla="*/ 278 h 423"/>
                <a:gd name="T26" fmla="*/ 857 w 968"/>
                <a:gd name="T27" fmla="*/ 275 h 423"/>
                <a:gd name="T28" fmla="*/ 809 w 968"/>
                <a:gd name="T29" fmla="*/ 293 h 423"/>
                <a:gd name="T30" fmla="*/ 746 w 968"/>
                <a:gd name="T31" fmla="*/ 356 h 423"/>
                <a:gd name="T32" fmla="*/ 732 w 968"/>
                <a:gd name="T33" fmla="*/ 412 h 423"/>
                <a:gd name="T34" fmla="*/ 668 w 968"/>
                <a:gd name="T35" fmla="*/ 423 h 423"/>
                <a:gd name="T36" fmla="*/ 528 w 968"/>
                <a:gd name="T37" fmla="*/ 325 h 423"/>
                <a:gd name="T38" fmla="*/ 431 w 968"/>
                <a:gd name="T39" fmla="*/ 328 h 423"/>
                <a:gd name="T40" fmla="*/ 393 w 968"/>
                <a:gd name="T41" fmla="*/ 312 h 423"/>
                <a:gd name="T42" fmla="*/ 272 w 968"/>
                <a:gd name="T43" fmla="*/ 303 h 423"/>
                <a:gd name="T44" fmla="*/ 170 w 968"/>
                <a:gd name="T45" fmla="*/ 336 h 423"/>
                <a:gd name="T46" fmla="*/ 0 w 968"/>
                <a:gd name="T47" fmla="*/ 368 h 423"/>
                <a:gd name="T48" fmla="*/ 14 w 968"/>
                <a:gd name="T49" fmla="*/ 334 h 423"/>
                <a:gd name="T50" fmla="*/ 34 w 968"/>
                <a:gd name="T51" fmla="*/ 306 h 423"/>
                <a:gd name="T52" fmla="*/ 86 w 968"/>
                <a:gd name="T53" fmla="*/ 281 h 423"/>
                <a:gd name="T54" fmla="*/ 139 w 968"/>
                <a:gd name="T55" fmla="*/ 245 h 423"/>
                <a:gd name="T56" fmla="*/ 167 w 968"/>
                <a:gd name="T57" fmla="*/ 201 h 423"/>
                <a:gd name="T58" fmla="*/ 172 w 968"/>
                <a:gd name="T59" fmla="*/ 201 h 423"/>
                <a:gd name="T60" fmla="*/ 173 w 968"/>
                <a:gd name="T61" fmla="*/ 206 h 423"/>
                <a:gd name="T62" fmla="*/ 176 w 968"/>
                <a:gd name="T63" fmla="*/ 208 h 423"/>
                <a:gd name="T64" fmla="*/ 189 w 968"/>
                <a:gd name="T65" fmla="*/ 209 h 423"/>
                <a:gd name="T66" fmla="*/ 215 w 968"/>
                <a:gd name="T67" fmla="*/ 184 h 423"/>
                <a:gd name="T68" fmla="*/ 240 w 968"/>
                <a:gd name="T69" fmla="*/ 164 h 423"/>
                <a:gd name="T70" fmla="*/ 261 w 968"/>
                <a:gd name="T71" fmla="*/ 134 h 423"/>
                <a:gd name="T72" fmla="*/ 289 w 968"/>
                <a:gd name="T73" fmla="*/ 111 h 423"/>
                <a:gd name="T74" fmla="*/ 432 w 968"/>
                <a:gd name="T75" fmla="*/ 92 h 423"/>
                <a:gd name="T76" fmla="*/ 662 w 968"/>
                <a:gd name="T77" fmla="*/ 50 h 423"/>
                <a:gd name="T78" fmla="*/ 857 w 968"/>
                <a:gd name="T79" fmla="*/ 8 h 423"/>
                <a:gd name="T80" fmla="*/ 915 w 968"/>
                <a:gd name="T81" fmla="*/ 208 h 423"/>
                <a:gd name="T82" fmla="*/ 951 w 968"/>
                <a:gd name="T83" fmla="*/ 176 h 423"/>
                <a:gd name="T84" fmla="*/ 962 w 968"/>
                <a:gd name="T85" fmla="*/ 159 h 423"/>
                <a:gd name="T86" fmla="*/ 948 w 968"/>
                <a:gd name="T87" fmla="*/ 106 h 423"/>
                <a:gd name="T88" fmla="*/ 949 w 968"/>
                <a:gd name="T89" fmla="*/ 94 h 423"/>
                <a:gd name="T90" fmla="*/ 968 w 968"/>
                <a:gd name="T91" fmla="*/ 155 h 423"/>
                <a:gd name="T92" fmla="*/ 946 w 968"/>
                <a:gd name="T93" fmla="*/ 186 h 423"/>
                <a:gd name="T94" fmla="*/ 921 w 968"/>
                <a:gd name="T95" fmla="*/ 209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68" h="423">
                  <a:moveTo>
                    <a:pt x="888" y="0"/>
                  </a:moveTo>
                  <a:lnTo>
                    <a:pt x="901" y="31"/>
                  </a:lnTo>
                  <a:lnTo>
                    <a:pt x="923" y="72"/>
                  </a:lnTo>
                  <a:lnTo>
                    <a:pt x="938" y="86"/>
                  </a:lnTo>
                  <a:lnTo>
                    <a:pt x="943" y="101"/>
                  </a:lnTo>
                  <a:lnTo>
                    <a:pt x="927" y="101"/>
                  </a:lnTo>
                  <a:lnTo>
                    <a:pt x="932" y="106"/>
                  </a:lnTo>
                  <a:lnTo>
                    <a:pt x="930" y="133"/>
                  </a:lnTo>
                  <a:lnTo>
                    <a:pt x="915" y="141"/>
                  </a:lnTo>
                  <a:lnTo>
                    <a:pt x="910" y="153"/>
                  </a:lnTo>
                  <a:lnTo>
                    <a:pt x="902" y="172"/>
                  </a:lnTo>
                  <a:lnTo>
                    <a:pt x="879" y="181"/>
                  </a:lnTo>
                  <a:lnTo>
                    <a:pt x="863" y="180"/>
                  </a:lnTo>
                  <a:lnTo>
                    <a:pt x="855" y="178"/>
                  </a:lnTo>
                  <a:lnTo>
                    <a:pt x="845" y="170"/>
                  </a:lnTo>
                  <a:lnTo>
                    <a:pt x="846" y="178"/>
                  </a:lnTo>
                  <a:lnTo>
                    <a:pt x="846" y="184"/>
                  </a:lnTo>
                  <a:lnTo>
                    <a:pt x="859" y="184"/>
                  </a:lnTo>
                  <a:lnTo>
                    <a:pt x="863" y="192"/>
                  </a:lnTo>
                  <a:lnTo>
                    <a:pt x="852" y="233"/>
                  </a:lnTo>
                  <a:lnTo>
                    <a:pt x="877" y="233"/>
                  </a:lnTo>
                  <a:lnTo>
                    <a:pt x="882" y="242"/>
                  </a:lnTo>
                  <a:lnTo>
                    <a:pt x="896" y="228"/>
                  </a:lnTo>
                  <a:lnTo>
                    <a:pt x="904" y="225"/>
                  </a:lnTo>
                  <a:lnTo>
                    <a:pt x="891" y="247"/>
                  </a:lnTo>
                  <a:lnTo>
                    <a:pt x="873" y="278"/>
                  </a:lnTo>
                  <a:lnTo>
                    <a:pt x="865" y="278"/>
                  </a:lnTo>
                  <a:lnTo>
                    <a:pt x="857" y="275"/>
                  </a:lnTo>
                  <a:lnTo>
                    <a:pt x="840" y="278"/>
                  </a:lnTo>
                  <a:lnTo>
                    <a:pt x="809" y="293"/>
                  </a:lnTo>
                  <a:lnTo>
                    <a:pt x="768" y="326"/>
                  </a:lnTo>
                  <a:lnTo>
                    <a:pt x="746" y="356"/>
                  </a:lnTo>
                  <a:lnTo>
                    <a:pt x="735" y="397"/>
                  </a:lnTo>
                  <a:lnTo>
                    <a:pt x="732" y="412"/>
                  </a:lnTo>
                  <a:lnTo>
                    <a:pt x="702" y="415"/>
                  </a:lnTo>
                  <a:lnTo>
                    <a:pt x="668" y="423"/>
                  </a:lnTo>
                  <a:lnTo>
                    <a:pt x="606" y="372"/>
                  </a:lnTo>
                  <a:lnTo>
                    <a:pt x="528" y="325"/>
                  </a:lnTo>
                  <a:lnTo>
                    <a:pt x="509" y="320"/>
                  </a:lnTo>
                  <a:lnTo>
                    <a:pt x="431" y="328"/>
                  </a:lnTo>
                  <a:lnTo>
                    <a:pt x="404" y="333"/>
                  </a:lnTo>
                  <a:lnTo>
                    <a:pt x="393" y="312"/>
                  </a:lnTo>
                  <a:lnTo>
                    <a:pt x="375" y="300"/>
                  </a:lnTo>
                  <a:lnTo>
                    <a:pt x="272" y="303"/>
                  </a:lnTo>
                  <a:lnTo>
                    <a:pt x="226" y="308"/>
                  </a:lnTo>
                  <a:lnTo>
                    <a:pt x="170" y="336"/>
                  </a:lnTo>
                  <a:lnTo>
                    <a:pt x="131" y="353"/>
                  </a:lnTo>
                  <a:lnTo>
                    <a:pt x="0" y="368"/>
                  </a:lnTo>
                  <a:lnTo>
                    <a:pt x="3" y="343"/>
                  </a:lnTo>
                  <a:lnTo>
                    <a:pt x="14" y="334"/>
                  </a:lnTo>
                  <a:lnTo>
                    <a:pt x="31" y="329"/>
                  </a:lnTo>
                  <a:lnTo>
                    <a:pt x="34" y="306"/>
                  </a:lnTo>
                  <a:lnTo>
                    <a:pt x="61" y="289"/>
                  </a:lnTo>
                  <a:lnTo>
                    <a:pt x="86" y="281"/>
                  </a:lnTo>
                  <a:lnTo>
                    <a:pt x="112" y="258"/>
                  </a:lnTo>
                  <a:lnTo>
                    <a:pt x="139" y="245"/>
                  </a:lnTo>
                  <a:lnTo>
                    <a:pt x="143" y="226"/>
                  </a:lnTo>
                  <a:lnTo>
                    <a:pt x="167" y="201"/>
                  </a:lnTo>
                  <a:lnTo>
                    <a:pt x="172" y="201"/>
                  </a:lnTo>
                  <a:lnTo>
                    <a:pt x="172" y="201"/>
                  </a:lnTo>
                  <a:lnTo>
                    <a:pt x="172" y="205"/>
                  </a:lnTo>
                  <a:lnTo>
                    <a:pt x="173" y="206"/>
                  </a:lnTo>
                  <a:lnTo>
                    <a:pt x="176" y="208"/>
                  </a:lnTo>
                  <a:lnTo>
                    <a:pt x="176" y="208"/>
                  </a:lnTo>
                  <a:lnTo>
                    <a:pt x="184" y="209"/>
                  </a:lnTo>
                  <a:lnTo>
                    <a:pt x="189" y="209"/>
                  </a:lnTo>
                  <a:lnTo>
                    <a:pt x="203" y="187"/>
                  </a:lnTo>
                  <a:lnTo>
                    <a:pt x="215" y="184"/>
                  </a:lnTo>
                  <a:lnTo>
                    <a:pt x="229" y="186"/>
                  </a:lnTo>
                  <a:lnTo>
                    <a:pt x="240" y="164"/>
                  </a:lnTo>
                  <a:lnTo>
                    <a:pt x="257" y="147"/>
                  </a:lnTo>
                  <a:lnTo>
                    <a:pt x="261" y="134"/>
                  </a:lnTo>
                  <a:lnTo>
                    <a:pt x="262" y="111"/>
                  </a:lnTo>
                  <a:lnTo>
                    <a:pt x="289" y="111"/>
                  </a:lnTo>
                  <a:lnTo>
                    <a:pt x="334" y="106"/>
                  </a:lnTo>
                  <a:lnTo>
                    <a:pt x="432" y="92"/>
                  </a:lnTo>
                  <a:lnTo>
                    <a:pt x="528" y="78"/>
                  </a:lnTo>
                  <a:lnTo>
                    <a:pt x="662" y="50"/>
                  </a:lnTo>
                  <a:lnTo>
                    <a:pt x="787" y="23"/>
                  </a:lnTo>
                  <a:lnTo>
                    <a:pt x="857" y="8"/>
                  </a:lnTo>
                  <a:lnTo>
                    <a:pt x="888" y="0"/>
                  </a:lnTo>
                  <a:close/>
                  <a:moveTo>
                    <a:pt x="915" y="208"/>
                  </a:moveTo>
                  <a:lnTo>
                    <a:pt x="930" y="192"/>
                  </a:lnTo>
                  <a:lnTo>
                    <a:pt x="951" y="176"/>
                  </a:lnTo>
                  <a:lnTo>
                    <a:pt x="960" y="172"/>
                  </a:lnTo>
                  <a:lnTo>
                    <a:pt x="962" y="159"/>
                  </a:lnTo>
                  <a:lnTo>
                    <a:pt x="957" y="120"/>
                  </a:lnTo>
                  <a:lnTo>
                    <a:pt x="948" y="106"/>
                  </a:lnTo>
                  <a:lnTo>
                    <a:pt x="944" y="95"/>
                  </a:lnTo>
                  <a:lnTo>
                    <a:pt x="949" y="94"/>
                  </a:lnTo>
                  <a:lnTo>
                    <a:pt x="966" y="128"/>
                  </a:lnTo>
                  <a:lnTo>
                    <a:pt x="968" y="155"/>
                  </a:lnTo>
                  <a:lnTo>
                    <a:pt x="968" y="176"/>
                  </a:lnTo>
                  <a:lnTo>
                    <a:pt x="946" y="186"/>
                  </a:lnTo>
                  <a:lnTo>
                    <a:pt x="929" y="201"/>
                  </a:lnTo>
                  <a:lnTo>
                    <a:pt x="921" y="209"/>
                  </a:lnTo>
                  <a:lnTo>
                    <a:pt x="915" y="208"/>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89" name="TENNESSEE">
              <a:extLst>
                <a:ext uri="{C183D7F6-B498-43B3-948B-1728B52AA6E4}">
                  <adec:decorative xmlns:adec="http://schemas.microsoft.com/office/drawing/2017/decorative" val="1"/>
                </a:ext>
              </a:extLst>
            </p:cNvPr>
            <p:cNvSpPr>
              <a:spLocks/>
            </p:cNvSpPr>
            <p:nvPr/>
          </p:nvSpPr>
          <p:spPr bwMode="auto">
            <a:xfrm>
              <a:off x="8519530" y="4196023"/>
              <a:ext cx="1251346" cy="430901"/>
            </a:xfrm>
            <a:custGeom>
              <a:avLst/>
              <a:gdLst>
                <a:gd name="T0" fmla="*/ 701 w 938"/>
                <a:gd name="T1" fmla="*/ 39 h 323"/>
                <a:gd name="T2" fmla="*/ 376 w 938"/>
                <a:gd name="T3" fmla="*/ 70 h 323"/>
                <a:gd name="T4" fmla="*/ 278 w 938"/>
                <a:gd name="T5" fmla="*/ 81 h 323"/>
                <a:gd name="T6" fmla="*/ 250 w 938"/>
                <a:gd name="T7" fmla="*/ 84 h 323"/>
                <a:gd name="T8" fmla="*/ 225 w 938"/>
                <a:gd name="T9" fmla="*/ 84 h 323"/>
                <a:gd name="T10" fmla="*/ 223 w 938"/>
                <a:gd name="T11" fmla="*/ 111 h 323"/>
                <a:gd name="T12" fmla="*/ 173 w 938"/>
                <a:gd name="T13" fmla="*/ 112 h 323"/>
                <a:gd name="T14" fmla="*/ 129 w 938"/>
                <a:gd name="T15" fmla="*/ 115 h 323"/>
                <a:gd name="T16" fmla="*/ 78 w 938"/>
                <a:gd name="T17" fmla="*/ 115 h 323"/>
                <a:gd name="T18" fmla="*/ 70 w 938"/>
                <a:gd name="T19" fmla="*/ 159 h 323"/>
                <a:gd name="T20" fmla="*/ 59 w 938"/>
                <a:gd name="T21" fmla="*/ 193 h 323"/>
                <a:gd name="T22" fmla="*/ 39 w 938"/>
                <a:gd name="T23" fmla="*/ 211 h 323"/>
                <a:gd name="T24" fmla="*/ 29 w 938"/>
                <a:gd name="T25" fmla="*/ 237 h 323"/>
                <a:gd name="T26" fmla="*/ 28 w 938"/>
                <a:gd name="T27" fmla="*/ 254 h 323"/>
                <a:gd name="T28" fmla="*/ 3 w 938"/>
                <a:gd name="T29" fmla="*/ 268 h 323"/>
                <a:gd name="T30" fmla="*/ 12 w 938"/>
                <a:gd name="T31" fmla="*/ 290 h 323"/>
                <a:gd name="T32" fmla="*/ 6 w 938"/>
                <a:gd name="T33" fmla="*/ 317 h 323"/>
                <a:gd name="T34" fmla="*/ 0 w 938"/>
                <a:gd name="T35" fmla="*/ 323 h 323"/>
                <a:gd name="T36" fmla="*/ 676 w 938"/>
                <a:gd name="T37" fmla="*/ 257 h 323"/>
                <a:gd name="T38" fmla="*/ 677 w 938"/>
                <a:gd name="T39" fmla="*/ 232 h 323"/>
                <a:gd name="T40" fmla="*/ 688 w 938"/>
                <a:gd name="T41" fmla="*/ 223 h 323"/>
                <a:gd name="T42" fmla="*/ 707 w 938"/>
                <a:gd name="T43" fmla="*/ 218 h 323"/>
                <a:gd name="T44" fmla="*/ 710 w 938"/>
                <a:gd name="T45" fmla="*/ 195 h 323"/>
                <a:gd name="T46" fmla="*/ 737 w 938"/>
                <a:gd name="T47" fmla="*/ 179 h 323"/>
                <a:gd name="T48" fmla="*/ 762 w 938"/>
                <a:gd name="T49" fmla="*/ 170 h 323"/>
                <a:gd name="T50" fmla="*/ 787 w 938"/>
                <a:gd name="T51" fmla="*/ 147 h 323"/>
                <a:gd name="T52" fmla="*/ 815 w 938"/>
                <a:gd name="T53" fmla="*/ 134 h 323"/>
                <a:gd name="T54" fmla="*/ 818 w 938"/>
                <a:gd name="T55" fmla="*/ 115 h 323"/>
                <a:gd name="T56" fmla="*/ 843 w 938"/>
                <a:gd name="T57" fmla="*/ 90 h 323"/>
                <a:gd name="T58" fmla="*/ 848 w 938"/>
                <a:gd name="T59" fmla="*/ 90 h 323"/>
                <a:gd name="T60" fmla="*/ 848 w 938"/>
                <a:gd name="T61" fmla="*/ 90 h 323"/>
                <a:gd name="T62" fmla="*/ 848 w 938"/>
                <a:gd name="T63" fmla="*/ 94 h 323"/>
                <a:gd name="T64" fmla="*/ 849 w 938"/>
                <a:gd name="T65" fmla="*/ 95 h 323"/>
                <a:gd name="T66" fmla="*/ 852 w 938"/>
                <a:gd name="T67" fmla="*/ 97 h 323"/>
                <a:gd name="T68" fmla="*/ 852 w 938"/>
                <a:gd name="T69" fmla="*/ 97 h 323"/>
                <a:gd name="T70" fmla="*/ 860 w 938"/>
                <a:gd name="T71" fmla="*/ 98 h 323"/>
                <a:gd name="T72" fmla="*/ 865 w 938"/>
                <a:gd name="T73" fmla="*/ 98 h 323"/>
                <a:gd name="T74" fmla="*/ 879 w 938"/>
                <a:gd name="T75" fmla="*/ 76 h 323"/>
                <a:gd name="T76" fmla="*/ 891 w 938"/>
                <a:gd name="T77" fmla="*/ 73 h 323"/>
                <a:gd name="T78" fmla="*/ 905 w 938"/>
                <a:gd name="T79" fmla="*/ 75 h 323"/>
                <a:gd name="T80" fmla="*/ 916 w 938"/>
                <a:gd name="T81" fmla="*/ 53 h 323"/>
                <a:gd name="T82" fmla="*/ 933 w 938"/>
                <a:gd name="T83" fmla="*/ 36 h 323"/>
                <a:gd name="T84" fmla="*/ 937 w 938"/>
                <a:gd name="T85" fmla="*/ 23 h 323"/>
                <a:gd name="T86" fmla="*/ 938 w 938"/>
                <a:gd name="T87" fmla="*/ 0 h 323"/>
                <a:gd name="T88" fmla="*/ 926 w 938"/>
                <a:gd name="T89" fmla="*/ 0 h 323"/>
                <a:gd name="T90" fmla="*/ 908 w 938"/>
                <a:gd name="T91" fmla="*/ 12 h 323"/>
                <a:gd name="T92" fmla="*/ 865 w 938"/>
                <a:gd name="T93" fmla="*/ 12 h 323"/>
                <a:gd name="T94" fmla="*/ 751 w 938"/>
                <a:gd name="T95" fmla="*/ 26 h 323"/>
                <a:gd name="T96" fmla="*/ 701 w 938"/>
                <a:gd name="T97" fmla="*/ 3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38" h="323">
                  <a:moveTo>
                    <a:pt x="701" y="39"/>
                  </a:moveTo>
                  <a:lnTo>
                    <a:pt x="376" y="70"/>
                  </a:lnTo>
                  <a:lnTo>
                    <a:pt x="278" y="81"/>
                  </a:lnTo>
                  <a:lnTo>
                    <a:pt x="250" y="84"/>
                  </a:lnTo>
                  <a:lnTo>
                    <a:pt x="225" y="84"/>
                  </a:lnTo>
                  <a:lnTo>
                    <a:pt x="223" y="111"/>
                  </a:lnTo>
                  <a:lnTo>
                    <a:pt x="173" y="112"/>
                  </a:lnTo>
                  <a:lnTo>
                    <a:pt x="129" y="115"/>
                  </a:lnTo>
                  <a:lnTo>
                    <a:pt x="78" y="115"/>
                  </a:lnTo>
                  <a:lnTo>
                    <a:pt x="70" y="159"/>
                  </a:lnTo>
                  <a:lnTo>
                    <a:pt x="59" y="193"/>
                  </a:lnTo>
                  <a:lnTo>
                    <a:pt x="39" y="211"/>
                  </a:lnTo>
                  <a:lnTo>
                    <a:pt x="29" y="237"/>
                  </a:lnTo>
                  <a:lnTo>
                    <a:pt x="28" y="254"/>
                  </a:lnTo>
                  <a:lnTo>
                    <a:pt x="3" y="268"/>
                  </a:lnTo>
                  <a:lnTo>
                    <a:pt x="12" y="290"/>
                  </a:lnTo>
                  <a:lnTo>
                    <a:pt x="6" y="317"/>
                  </a:lnTo>
                  <a:lnTo>
                    <a:pt x="0" y="323"/>
                  </a:lnTo>
                  <a:lnTo>
                    <a:pt x="676" y="257"/>
                  </a:lnTo>
                  <a:lnTo>
                    <a:pt x="677" y="232"/>
                  </a:lnTo>
                  <a:lnTo>
                    <a:pt x="688" y="223"/>
                  </a:lnTo>
                  <a:lnTo>
                    <a:pt x="707" y="218"/>
                  </a:lnTo>
                  <a:lnTo>
                    <a:pt x="710" y="195"/>
                  </a:lnTo>
                  <a:lnTo>
                    <a:pt x="737" y="179"/>
                  </a:lnTo>
                  <a:lnTo>
                    <a:pt x="762" y="170"/>
                  </a:lnTo>
                  <a:lnTo>
                    <a:pt x="787" y="147"/>
                  </a:lnTo>
                  <a:lnTo>
                    <a:pt x="815" y="134"/>
                  </a:lnTo>
                  <a:lnTo>
                    <a:pt x="818" y="115"/>
                  </a:lnTo>
                  <a:lnTo>
                    <a:pt x="843" y="90"/>
                  </a:lnTo>
                  <a:lnTo>
                    <a:pt x="848" y="90"/>
                  </a:lnTo>
                  <a:lnTo>
                    <a:pt x="848" y="90"/>
                  </a:lnTo>
                  <a:lnTo>
                    <a:pt x="848" y="94"/>
                  </a:lnTo>
                  <a:lnTo>
                    <a:pt x="849" y="95"/>
                  </a:lnTo>
                  <a:lnTo>
                    <a:pt x="852" y="97"/>
                  </a:lnTo>
                  <a:lnTo>
                    <a:pt x="852" y="97"/>
                  </a:lnTo>
                  <a:lnTo>
                    <a:pt x="860" y="98"/>
                  </a:lnTo>
                  <a:lnTo>
                    <a:pt x="865" y="98"/>
                  </a:lnTo>
                  <a:lnTo>
                    <a:pt x="879" y="76"/>
                  </a:lnTo>
                  <a:lnTo>
                    <a:pt x="891" y="73"/>
                  </a:lnTo>
                  <a:lnTo>
                    <a:pt x="905" y="75"/>
                  </a:lnTo>
                  <a:lnTo>
                    <a:pt x="916" y="53"/>
                  </a:lnTo>
                  <a:lnTo>
                    <a:pt x="933" y="36"/>
                  </a:lnTo>
                  <a:lnTo>
                    <a:pt x="937" y="23"/>
                  </a:lnTo>
                  <a:lnTo>
                    <a:pt x="938" y="0"/>
                  </a:lnTo>
                  <a:lnTo>
                    <a:pt x="926" y="0"/>
                  </a:lnTo>
                  <a:lnTo>
                    <a:pt x="908" y="12"/>
                  </a:lnTo>
                  <a:lnTo>
                    <a:pt x="865" y="12"/>
                  </a:lnTo>
                  <a:lnTo>
                    <a:pt x="751" y="26"/>
                  </a:lnTo>
                  <a:lnTo>
                    <a:pt x="701" y="39"/>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4" name="KENTUCKY">
              <a:extLst>
                <a:ext uri="{C183D7F6-B498-43B3-948B-1728B52AA6E4}">
                  <adec:decorative xmlns:adec="http://schemas.microsoft.com/office/drawing/2017/decorative" val="1"/>
                </a:ext>
              </a:extLst>
            </p:cNvPr>
            <p:cNvSpPr>
              <a:spLocks/>
            </p:cNvSpPr>
            <p:nvPr/>
          </p:nvSpPr>
          <p:spPr bwMode="auto">
            <a:xfrm>
              <a:off x="8624920" y="3814482"/>
              <a:ext cx="1073917" cy="534957"/>
            </a:xfrm>
            <a:custGeom>
              <a:avLst/>
              <a:gdLst>
                <a:gd name="T0" fmla="*/ 790 w 805"/>
                <a:gd name="T1" fmla="*/ 197 h 401"/>
                <a:gd name="T2" fmla="*/ 737 w 805"/>
                <a:gd name="T3" fmla="*/ 256 h 401"/>
                <a:gd name="T4" fmla="*/ 730 w 805"/>
                <a:gd name="T5" fmla="*/ 280 h 401"/>
                <a:gd name="T6" fmla="*/ 667 w 805"/>
                <a:gd name="T7" fmla="*/ 314 h 401"/>
                <a:gd name="T8" fmla="*/ 297 w 805"/>
                <a:gd name="T9" fmla="*/ 356 h 401"/>
                <a:gd name="T10" fmla="*/ 171 w 805"/>
                <a:gd name="T11" fmla="*/ 370 h 401"/>
                <a:gd name="T12" fmla="*/ 144 w 805"/>
                <a:gd name="T13" fmla="*/ 397 h 401"/>
                <a:gd name="T14" fmla="*/ 50 w 805"/>
                <a:gd name="T15" fmla="*/ 401 h 401"/>
                <a:gd name="T16" fmla="*/ 8 w 805"/>
                <a:gd name="T17" fmla="*/ 392 h 401"/>
                <a:gd name="T18" fmla="*/ 24 w 805"/>
                <a:gd name="T19" fmla="*/ 362 h 401"/>
                <a:gd name="T20" fmla="*/ 21 w 805"/>
                <a:gd name="T21" fmla="*/ 336 h 401"/>
                <a:gd name="T22" fmla="*/ 39 w 805"/>
                <a:gd name="T23" fmla="*/ 312 h 401"/>
                <a:gd name="T24" fmla="*/ 69 w 805"/>
                <a:gd name="T25" fmla="*/ 317 h 401"/>
                <a:gd name="T26" fmla="*/ 99 w 805"/>
                <a:gd name="T27" fmla="*/ 323 h 401"/>
                <a:gd name="T28" fmla="*/ 93 w 805"/>
                <a:gd name="T29" fmla="*/ 294 h 401"/>
                <a:gd name="T30" fmla="*/ 107 w 805"/>
                <a:gd name="T31" fmla="*/ 270 h 401"/>
                <a:gd name="T32" fmla="*/ 132 w 805"/>
                <a:gd name="T33" fmla="*/ 262 h 401"/>
                <a:gd name="T34" fmla="*/ 124 w 805"/>
                <a:gd name="T35" fmla="*/ 239 h 401"/>
                <a:gd name="T36" fmla="*/ 133 w 805"/>
                <a:gd name="T37" fmla="*/ 233 h 401"/>
                <a:gd name="T38" fmla="*/ 160 w 805"/>
                <a:gd name="T39" fmla="*/ 200 h 401"/>
                <a:gd name="T40" fmla="*/ 221 w 805"/>
                <a:gd name="T41" fmla="*/ 192 h 401"/>
                <a:gd name="T42" fmla="*/ 239 w 805"/>
                <a:gd name="T43" fmla="*/ 208 h 401"/>
                <a:gd name="T44" fmla="*/ 269 w 805"/>
                <a:gd name="T45" fmla="*/ 180 h 401"/>
                <a:gd name="T46" fmla="*/ 285 w 805"/>
                <a:gd name="T47" fmla="*/ 195 h 401"/>
                <a:gd name="T48" fmla="*/ 291 w 805"/>
                <a:gd name="T49" fmla="*/ 175 h 401"/>
                <a:gd name="T50" fmla="*/ 325 w 805"/>
                <a:gd name="T51" fmla="*/ 158 h 401"/>
                <a:gd name="T52" fmla="*/ 355 w 805"/>
                <a:gd name="T53" fmla="*/ 167 h 401"/>
                <a:gd name="T54" fmla="*/ 356 w 805"/>
                <a:gd name="T55" fmla="*/ 144 h 401"/>
                <a:gd name="T56" fmla="*/ 402 w 805"/>
                <a:gd name="T57" fmla="*/ 97 h 401"/>
                <a:gd name="T58" fmla="*/ 425 w 805"/>
                <a:gd name="T59" fmla="*/ 64 h 401"/>
                <a:gd name="T60" fmla="*/ 464 w 805"/>
                <a:gd name="T61" fmla="*/ 44 h 401"/>
                <a:gd name="T62" fmla="*/ 455 w 805"/>
                <a:gd name="T63" fmla="*/ 25 h 401"/>
                <a:gd name="T64" fmla="*/ 484 w 805"/>
                <a:gd name="T65" fmla="*/ 5 h 401"/>
                <a:gd name="T66" fmla="*/ 520 w 805"/>
                <a:gd name="T67" fmla="*/ 10 h 401"/>
                <a:gd name="T68" fmla="*/ 566 w 805"/>
                <a:gd name="T69" fmla="*/ 36 h 401"/>
                <a:gd name="T70" fmla="*/ 587 w 805"/>
                <a:gd name="T71" fmla="*/ 50 h 401"/>
                <a:gd name="T72" fmla="*/ 637 w 805"/>
                <a:gd name="T73" fmla="*/ 45 h 401"/>
                <a:gd name="T74" fmla="*/ 664 w 805"/>
                <a:gd name="T75" fmla="*/ 33 h 401"/>
                <a:gd name="T76" fmla="*/ 692 w 805"/>
                <a:gd name="T77" fmla="*/ 20 h 401"/>
                <a:gd name="T78" fmla="*/ 709 w 805"/>
                <a:gd name="T79" fmla="*/ 44 h 401"/>
                <a:gd name="T80" fmla="*/ 726 w 805"/>
                <a:gd name="T81" fmla="*/ 94 h 401"/>
                <a:gd name="T82" fmla="*/ 747 w 805"/>
                <a:gd name="T83" fmla="*/ 113 h 401"/>
                <a:gd name="T84" fmla="*/ 778 w 805"/>
                <a:gd name="T85" fmla="*/ 148 h 401"/>
                <a:gd name="T86" fmla="*/ 805 w 805"/>
                <a:gd name="T87" fmla="*/ 18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05" h="401">
                  <a:moveTo>
                    <a:pt x="805" y="181"/>
                  </a:moveTo>
                  <a:lnTo>
                    <a:pt x="790" y="197"/>
                  </a:lnTo>
                  <a:lnTo>
                    <a:pt x="767" y="222"/>
                  </a:lnTo>
                  <a:lnTo>
                    <a:pt x="737" y="256"/>
                  </a:lnTo>
                  <a:lnTo>
                    <a:pt x="730" y="266"/>
                  </a:lnTo>
                  <a:lnTo>
                    <a:pt x="730" y="280"/>
                  </a:lnTo>
                  <a:lnTo>
                    <a:pt x="701" y="292"/>
                  </a:lnTo>
                  <a:lnTo>
                    <a:pt x="667" y="314"/>
                  </a:lnTo>
                  <a:lnTo>
                    <a:pt x="622" y="325"/>
                  </a:lnTo>
                  <a:lnTo>
                    <a:pt x="297" y="356"/>
                  </a:lnTo>
                  <a:lnTo>
                    <a:pt x="199" y="367"/>
                  </a:lnTo>
                  <a:lnTo>
                    <a:pt x="171" y="370"/>
                  </a:lnTo>
                  <a:lnTo>
                    <a:pt x="146" y="370"/>
                  </a:lnTo>
                  <a:lnTo>
                    <a:pt x="144" y="397"/>
                  </a:lnTo>
                  <a:lnTo>
                    <a:pt x="94" y="397"/>
                  </a:lnTo>
                  <a:lnTo>
                    <a:pt x="50" y="401"/>
                  </a:lnTo>
                  <a:lnTo>
                    <a:pt x="0" y="401"/>
                  </a:lnTo>
                  <a:lnTo>
                    <a:pt x="8" y="392"/>
                  </a:lnTo>
                  <a:lnTo>
                    <a:pt x="24" y="383"/>
                  </a:lnTo>
                  <a:lnTo>
                    <a:pt x="24" y="362"/>
                  </a:lnTo>
                  <a:lnTo>
                    <a:pt x="30" y="351"/>
                  </a:lnTo>
                  <a:lnTo>
                    <a:pt x="21" y="336"/>
                  </a:lnTo>
                  <a:lnTo>
                    <a:pt x="25" y="323"/>
                  </a:lnTo>
                  <a:lnTo>
                    <a:pt x="39" y="312"/>
                  </a:lnTo>
                  <a:lnTo>
                    <a:pt x="52" y="309"/>
                  </a:lnTo>
                  <a:lnTo>
                    <a:pt x="69" y="317"/>
                  </a:lnTo>
                  <a:lnTo>
                    <a:pt x="93" y="325"/>
                  </a:lnTo>
                  <a:lnTo>
                    <a:pt x="99" y="323"/>
                  </a:lnTo>
                  <a:lnTo>
                    <a:pt x="100" y="309"/>
                  </a:lnTo>
                  <a:lnTo>
                    <a:pt x="93" y="294"/>
                  </a:lnTo>
                  <a:lnTo>
                    <a:pt x="94" y="280"/>
                  </a:lnTo>
                  <a:lnTo>
                    <a:pt x="107" y="270"/>
                  </a:lnTo>
                  <a:lnTo>
                    <a:pt x="122" y="266"/>
                  </a:lnTo>
                  <a:lnTo>
                    <a:pt x="132" y="262"/>
                  </a:lnTo>
                  <a:lnTo>
                    <a:pt x="127" y="252"/>
                  </a:lnTo>
                  <a:lnTo>
                    <a:pt x="124" y="239"/>
                  </a:lnTo>
                  <a:lnTo>
                    <a:pt x="133" y="233"/>
                  </a:lnTo>
                  <a:lnTo>
                    <a:pt x="133" y="233"/>
                  </a:lnTo>
                  <a:lnTo>
                    <a:pt x="141" y="209"/>
                  </a:lnTo>
                  <a:lnTo>
                    <a:pt x="160" y="200"/>
                  </a:lnTo>
                  <a:lnTo>
                    <a:pt x="192" y="195"/>
                  </a:lnTo>
                  <a:lnTo>
                    <a:pt x="221" y="192"/>
                  </a:lnTo>
                  <a:lnTo>
                    <a:pt x="230" y="202"/>
                  </a:lnTo>
                  <a:lnTo>
                    <a:pt x="239" y="208"/>
                  </a:lnTo>
                  <a:lnTo>
                    <a:pt x="249" y="188"/>
                  </a:lnTo>
                  <a:lnTo>
                    <a:pt x="269" y="180"/>
                  </a:lnTo>
                  <a:lnTo>
                    <a:pt x="283" y="189"/>
                  </a:lnTo>
                  <a:lnTo>
                    <a:pt x="285" y="195"/>
                  </a:lnTo>
                  <a:lnTo>
                    <a:pt x="292" y="194"/>
                  </a:lnTo>
                  <a:lnTo>
                    <a:pt x="291" y="175"/>
                  </a:lnTo>
                  <a:lnTo>
                    <a:pt x="311" y="164"/>
                  </a:lnTo>
                  <a:lnTo>
                    <a:pt x="325" y="158"/>
                  </a:lnTo>
                  <a:lnTo>
                    <a:pt x="335" y="169"/>
                  </a:lnTo>
                  <a:lnTo>
                    <a:pt x="355" y="167"/>
                  </a:lnTo>
                  <a:lnTo>
                    <a:pt x="358" y="158"/>
                  </a:lnTo>
                  <a:lnTo>
                    <a:pt x="356" y="144"/>
                  </a:lnTo>
                  <a:lnTo>
                    <a:pt x="372" y="119"/>
                  </a:lnTo>
                  <a:lnTo>
                    <a:pt x="402" y="97"/>
                  </a:lnTo>
                  <a:lnTo>
                    <a:pt x="406" y="67"/>
                  </a:lnTo>
                  <a:lnTo>
                    <a:pt x="425" y="64"/>
                  </a:lnTo>
                  <a:lnTo>
                    <a:pt x="449" y="55"/>
                  </a:lnTo>
                  <a:lnTo>
                    <a:pt x="464" y="44"/>
                  </a:lnTo>
                  <a:lnTo>
                    <a:pt x="463" y="33"/>
                  </a:lnTo>
                  <a:lnTo>
                    <a:pt x="455" y="25"/>
                  </a:lnTo>
                  <a:lnTo>
                    <a:pt x="459" y="6"/>
                  </a:lnTo>
                  <a:lnTo>
                    <a:pt x="484" y="5"/>
                  </a:lnTo>
                  <a:lnTo>
                    <a:pt x="500" y="0"/>
                  </a:lnTo>
                  <a:lnTo>
                    <a:pt x="520" y="10"/>
                  </a:lnTo>
                  <a:lnTo>
                    <a:pt x="533" y="36"/>
                  </a:lnTo>
                  <a:lnTo>
                    <a:pt x="566" y="36"/>
                  </a:lnTo>
                  <a:lnTo>
                    <a:pt x="578" y="50"/>
                  </a:lnTo>
                  <a:lnTo>
                    <a:pt x="587" y="50"/>
                  </a:lnTo>
                  <a:lnTo>
                    <a:pt x="605" y="42"/>
                  </a:lnTo>
                  <a:lnTo>
                    <a:pt x="637" y="45"/>
                  </a:lnTo>
                  <a:lnTo>
                    <a:pt x="653" y="47"/>
                  </a:lnTo>
                  <a:lnTo>
                    <a:pt x="664" y="33"/>
                  </a:lnTo>
                  <a:lnTo>
                    <a:pt x="680" y="25"/>
                  </a:lnTo>
                  <a:lnTo>
                    <a:pt x="692" y="20"/>
                  </a:lnTo>
                  <a:lnTo>
                    <a:pt x="695" y="38"/>
                  </a:lnTo>
                  <a:lnTo>
                    <a:pt x="709" y="44"/>
                  </a:lnTo>
                  <a:lnTo>
                    <a:pt x="725" y="58"/>
                  </a:lnTo>
                  <a:lnTo>
                    <a:pt x="726" y="94"/>
                  </a:lnTo>
                  <a:lnTo>
                    <a:pt x="731" y="103"/>
                  </a:lnTo>
                  <a:lnTo>
                    <a:pt x="747" y="113"/>
                  </a:lnTo>
                  <a:lnTo>
                    <a:pt x="751" y="127"/>
                  </a:lnTo>
                  <a:lnTo>
                    <a:pt x="778" y="148"/>
                  </a:lnTo>
                  <a:lnTo>
                    <a:pt x="789" y="170"/>
                  </a:lnTo>
                  <a:lnTo>
                    <a:pt x="805" y="181"/>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3" name="LABEL">
              <a:extLst>
                <a:ext uri="{C183D7F6-B498-43B3-948B-1728B52AA6E4}">
                  <adec:decorative xmlns:adec="http://schemas.microsoft.com/office/drawing/2017/decorative" val="1"/>
                </a:ext>
              </a:extLst>
            </p:cNvPr>
            <p:cNvSpPr/>
            <p:nvPr/>
          </p:nvSpPr>
          <p:spPr>
            <a:xfrm>
              <a:off x="10766706" y="5180663"/>
              <a:ext cx="914400" cy="245986"/>
            </a:xfrm>
            <a:prstGeom prst="roundRect">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4</a:t>
              </a:r>
            </a:p>
          </p:txBody>
        </p:sp>
        <p:cxnSp>
          <p:nvCxnSpPr>
            <p:cNvPr id="129" name="Straight Connector 128">
              <a:extLst>
                <a:ext uri="{FF2B5EF4-FFF2-40B4-BE49-F238E27FC236}">
                  <a16:creationId xmlns:a16="http://schemas.microsoft.com/office/drawing/2014/main" id="{31B9CF5A-38D5-49AB-B38C-999E223B16CD}"/>
                </a:ext>
                <a:ext uri="{C183D7F6-B498-43B3-948B-1728B52AA6E4}">
                  <adec:decorative xmlns:adec="http://schemas.microsoft.com/office/drawing/2017/decorative" val="1"/>
                </a:ext>
              </a:extLst>
            </p:cNvPr>
            <p:cNvCxnSpPr>
              <a:cxnSpLocks/>
              <a:endCxn id="103" idx="1"/>
            </p:cNvCxnSpPr>
            <p:nvPr/>
          </p:nvCxnSpPr>
          <p:spPr>
            <a:xfrm>
              <a:off x="10018750" y="4697866"/>
              <a:ext cx="747957" cy="605791"/>
            </a:xfrm>
            <a:prstGeom prst="line">
              <a:avLst/>
            </a:prstGeom>
            <a:ln w="19050">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0" name="Region 5" descr="Region 5: Great Lakes includes Minnesota, Wisconsin, Indiana, Ohio, Michigan, and Illinois. ">
            <a:extLst>
              <a:ext uri="{FF2B5EF4-FFF2-40B4-BE49-F238E27FC236}">
                <a16:creationId xmlns:a16="http://schemas.microsoft.com/office/drawing/2014/main" id="{F611F256-3416-4E9D-9AB8-EB73D2432B68}"/>
              </a:ext>
            </a:extLst>
          </p:cNvPr>
          <p:cNvGrpSpPr/>
          <p:nvPr/>
        </p:nvGrpSpPr>
        <p:grpSpPr>
          <a:xfrm>
            <a:off x="7464611" y="1381348"/>
            <a:ext cx="2286576" cy="2804427"/>
            <a:chOff x="7521761" y="1438498"/>
            <a:chExt cx="2286576" cy="2804427"/>
          </a:xfrm>
        </p:grpSpPr>
        <p:sp>
          <p:nvSpPr>
            <p:cNvPr id="83" name="ILLINOIS">
              <a:extLst>
                <a:ext uri="{C183D7F6-B498-43B3-948B-1728B52AA6E4}">
                  <adec:decorative xmlns:adec="http://schemas.microsoft.com/office/drawing/2017/decorative" val="1"/>
                </a:ext>
              </a:extLst>
            </p:cNvPr>
            <p:cNvSpPr>
              <a:spLocks/>
            </p:cNvSpPr>
            <p:nvPr/>
          </p:nvSpPr>
          <p:spPr bwMode="auto">
            <a:xfrm>
              <a:off x="8279793" y="3214366"/>
              <a:ext cx="576313" cy="1028559"/>
            </a:xfrm>
            <a:custGeom>
              <a:avLst/>
              <a:gdLst>
                <a:gd name="T0" fmla="*/ 388 w 432"/>
                <a:gd name="T1" fmla="*/ 621 h 771"/>
                <a:gd name="T2" fmla="*/ 407 w 432"/>
                <a:gd name="T3" fmla="*/ 574 h 771"/>
                <a:gd name="T4" fmla="*/ 432 w 432"/>
                <a:gd name="T5" fmla="*/ 524 h 771"/>
                <a:gd name="T6" fmla="*/ 418 w 432"/>
                <a:gd name="T7" fmla="*/ 470 h 771"/>
                <a:gd name="T8" fmla="*/ 421 w 432"/>
                <a:gd name="T9" fmla="*/ 415 h 771"/>
                <a:gd name="T10" fmla="*/ 410 w 432"/>
                <a:gd name="T11" fmla="*/ 272 h 771"/>
                <a:gd name="T12" fmla="*/ 396 w 432"/>
                <a:gd name="T13" fmla="*/ 106 h 771"/>
                <a:gd name="T14" fmla="*/ 388 w 432"/>
                <a:gd name="T15" fmla="*/ 84 h 771"/>
                <a:gd name="T16" fmla="*/ 371 w 432"/>
                <a:gd name="T17" fmla="*/ 50 h 771"/>
                <a:gd name="T18" fmla="*/ 360 w 432"/>
                <a:gd name="T19" fmla="*/ 0 h 771"/>
                <a:gd name="T20" fmla="*/ 76 w 432"/>
                <a:gd name="T21" fmla="*/ 30 h 771"/>
                <a:gd name="T22" fmla="*/ 96 w 432"/>
                <a:gd name="T23" fmla="*/ 42 h 771"/>
                <a:gd name="T24" fmla="*/ 123 w 432"/>
                <a:gd name="T25" fmla="*/ 75 h 771"/>
                <a:gd name="T26" fmla="*/ 123 w 432"/>
                <a:gd name="T27" fmla="*/ 111 h 771"/>
                <a:gd name="T28" fmla="*/ 107 w 432"/>
                <a:gd name="T29" fmla="*/ 148 h 771"/>
                <a:gd name="T30" fmla="*/ 81 w 432"/>
                <a:gd name="T31" fmla="*/ 164 h 771"/>
                <a:gd name="T32" fmla="*/ 45 w 432"/>
                <a:gd name="T33" fmla="*/ 184 h 771"/>
                <a:gd name="T34" fmla="*/ 45 w 432"/>
                <a:gd name="T35" fmla="*/ 206 h 771"/>
                <a:gd name="T36" fmla="*/ 54 w 432"/>
                <a:gd name="T37" fmla="*/ 242 h 771"/>
                <a:gd name="T38" fmla="*/ 39 w 432"/>
                <a:gd name="T39" fmla="*/ 262 h 771"/>
                <a:gd name="T40" fmla="*/ 28 w 432"/>
                <a:gd name="T41" fmla="*/ 281 h 771"/>
                <a:gd name="T42" fmla="*/ 15 w 432"/>
                <a:gd name="T43" fmla="*/ 297 h 771"/>
                <a:gd name="T44" fmla="*/ 6 w 432"/>
                <a:gd name="T45" fmla="*/ 318 h 771"/>
                <a:gd name="T46" fmla="*/ 3 w 432"/>
                <a:gd name="T47" fmla="*/ 359 h 771"/>
                <a:gd name="T48" fmla="*/ 64 w 432"/>
                <a:gd name="T49" fmla="*/ 451 h 771"/>
                <a:gd name="T50" fmla="*/ 96 w 432"/>
                <a:gd name="T51" fmla="*/ 501 h 771"/>
                <a:gd name="T52" fmla="*/ 142 w 432"/>
                <a:gd name="T53" fmla="*/ 512 h 771"/>
                <a:gd name="T54" fmla="*/ 154 w 432"/>
                <a:gd name="T55" fmla="*/ 545 h 771"/>
                <a:gd name="T56" fmla="*/ 135 w 432"/>
                <a:gd name="T57" fmla="*/ 601 h 771"/>
                <a:gd name="T58" fmla="*/ 190 w 432"/>
                <a:gd name="T59" fmla="*/ 659 h 771"/>
                <a:gd name="T60" fmla="*/ 231 w 432"/>
                <a:gd name="T61" fmla="*/ 695 h 771"/>
                <a:gd name="T62" fmla="*/ 238 w 432"/>
                <a:gd name="T63" fmla="*/ 732 h 771"/>
                <a:gd name="T64" fmla="*/ 260 w 432"/>
                <a:gd name="T65" fmla="*/ 771 h 771"/>
                <a:gd name="T66" fmla="*/ 274 w 432"/>
                <a:gd name="T67" fmla="*/ 752 h 771"/>
                <a:gd name="T68" fmla="*/ 301 w 432"/>
                <a:gd name="T69" fmla="*/ 738 h 771"/>
                <a:gd name="T70" fmla="*/ 340 w 432"/>
                <a:gd name="T71" fmla="*/ 754 h 771"/>
                <a:gd name="T72" fmla="*/ 349 w 432"/>
                <a:gd name="T73" fmla="*/ 738 h 771"/>
                <a:gd name="T74" fmla="*/ 343 w 432"/>
                <a:gd name="T75" fmla="*/ 709 h 771"/>
                <a:gd name="T76" fmla="*/ 373 w 432"/>
                <a:gd name="T77" fmla="*/ 695 h 771"/>
                <a:gd name="T78" fmla="*/ 377 w 432"/>
                <a:gd name="T79" fmla="*/ 684 h 771"/>
                <a:gd name="T80" fmla="*/ 382 w 432"/>
                <a:gd name="T81" fmla="*/ 662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32" h="771">
                  <a:moveTo>
                    <a:pt x="388" y="641"/>
                  </a:moveTo>
                  <a:lnTo>
                    <a:pt x="388" y="621"/>
                  </a:lnTo>
                  <a:lnTo>
                    <a:pt x="393" y="593"/>
                  </a:lnTo>
                  <a:lnTo>
                    <a:pt x="407" y="574"/>
                  </a:lnTo>
                  <a:lnTo>
                    <a:pt x="418" y="549"/>
                  </a:lnTo>
                  <a:lnTo>
                    <a:pt x="432" y="524"/>
                  </a:lnTo>
                  <a:lnTo>
                    <a:pt x="431" y="492"/>
                  </a:lnTo>
                  <a:lnTo>
                    <a:pt x="418" y="470"/>
                  </a:lnTo>
                  <a:lnTo>
                    <a:pt x="416" y="448"/>
                  </a:lnTo>
                  <a:lnTo>
                    <a:pt x="421" y="415"/>
                  </a:lnTo>
                  <a:lnTo>
                    <a:pt x="416" y="371"/>
                  </a:lnTo>
                  <a:lnTo>
                    <a:pt x="410" y="272"/>
                  </a:lnTo>
                  <a:lnTo>
                    <a:pt x="401" y="178"/>
                  </a:lnTo>
                  <a:lnTo>
                    <a:pt x="396" y="106"/>
                  </a:lnTo>
                  <a:lnTo>
                    <a:pt x="395" y="100"/>
                  </a:lnTo>
                  <a:lnTo>
                    <a:pt x="388" y="84"/>
                  </a:lnTo>
                  <a:lnTo>
                    <a:pt x="381" y="61"/>
                  </a:lnTo>
                  <a:lnTo>
                    <a:pt x="371" y="50"/>
                  </a:lnTo>
                  <a:lnTo>
                    <a:pt x="362" y="33"/>
                  </a:lnTo>
                  <a:lnTo>
                    <a:pt x="360" y="0"/>
                  </a:lnTo>
                  <a:lnTo>
                    <a:pt x="75" y="16"/>
                  </a:lnTo>
                  <a:lnTo>
                    <a:pt x="76" y="30"/>
                  </a:lnTo>
                  <a:lnTo>
                    <a:pt x="90" y="34"/>
                  </a:lnTo>
                  <a:lnTo>
                    <a:pt x="96" y="42"/>
                  </a:lnTo>
                  <a:lnTo>
                    <a:pt x="98" y="53"/>
                  </a:lnTo>
                  <a:lnTo>
                    <a:pt x="123" y="75"/>
                  </a:lnTo>
                  <a:lnTo>
                    <a:pt x="128" y="89"/>
                  </a:lnTo>
                  <a:lnTo>
                    <a:pt x="123" y="111"/>
                  </a:lnTo>
                  <a:lnTo>
                    <a:pt x="112" y="133"/>
                  </a:lnTo>
                  <a:lnTo>
                    <a:pt x="107" y="148"/>
                  </a:lnTo>
                  <a:lnTo>
                    <a:pt x="93" y="161"/>
                  </a:lnTo>
                  <a:lnTo>
                    <a:pt x="81" y="164"/>
                  </a:lnTo>
                  <a:lnTo>
                    <a:pt x="48" y="173"/>
                  </a:lnTo>
                  <a:lnTo>
                    <a:pt x="45" y="184"/>
                  </a:lnTo>
                  <a:lnTo>
                    <a:pt x="40" y="197"/>
                  </a:lnTo>
                  <a:lnTo>
                    <a:pt x="45" y="206"/>
                  </a:lnTo>
                  <a:lnTo>
                    <a:pt x="56" y="215"/>
                  </a:lnTo>
                  <a:lnTo>
                    <a:pt x="54" y="242"/>
                  </a:lnTo>
                  <a:lnTo>
                    <a:pt x="43" y="251"/>
                  </a:lnTo>
                  <a:lnTo>
                    <a:pt x="39" y="262"/>
                  </a:lnTo>
                  <a:lnTo>
                    <a:pt x="39" y="279"/>
                  </a:lnTo>
                  <a:lnTo>
                    <a:pt x="28" y="281"/>
                  </a:lnTo>
                  <a:lnTo>
                    <a:pt x="17" y="289"/>
                  </a:lnTo>
                  <a:lnTo>
                    <a:pt x="15" y="297"/>
                  </a:lnTo>
                  <a:lnTo>
                    <a:pt x="17" y="311"/>
                  </a:lnTo>
                  <a:lnTo>
                    <a:pt x="6" y="318"/>
                  </a:lnTo>
                  <a:lnTo>
                    <a:pt x="0" y="336"/>
                  </a:lnTo>
                  <a:lnTo>
                    <a:pt x="3" y="359"/>
                  </a:lnTo>
                  <a:lnTo>
                    <a:pt x="17" y="404"/>
                  </a:lnTo>
                  <a:lnTo>
                    <a:pt x="64" y="451"/>
                  </a:lnTo>
                  <a:lnTo>
                    <a:pt x="96" y="474"/>
                  </a:lnTo>
                  <a:lnTo>
                    <a:pt x="96" y="501"/>
                  </a:lnTo>
                  <a:lnTo>
                    <a:pt x="101" y="510"/>
                  </a:lnTo>
                  <a:lnTo>
                    <a:pt x="142" y="512"/>
                  </a:lnTo>
                  <a:lnTo>
                    <a:pt x="159" y="521"/>
                  </a:lnTo>
                  <a:lnTo>
                    <a:pt x="154" y="545"/>
                  </a:lnTo>
                  <a:lnTo>
                    <a:pt x="140" y="581"/>
                  </a:lnTo>
                  <a:lnTo>
                    <a:pt x="135" y="601"/>
                  </a:lnTo>
                  <a:lnTo>
                    <a:pt x="149" y="626"/>
                  </a:lnTo>
                  <a:lnTo>
                    <a:pt x="190" y="659"/>
                  </a:lnTo>
                  <a:lnTo>
                    <a:pt x="218" y="663"/>
                  </a:lnTo>
                  <a:lnTo>
                    <a:pt x="231" y="695"/>
                  </a:lnTo>
                  <a:lnTo>
                    <a:pt x="245" y="713"/>
                  </a:lnTo>
                  <a:lnTo>
                    <a:pt x="238" y="732"/>
                  </a:lnTo>
                  <a:lnTo>
                    <a:pt x="248" y="759"/>
                  </a:lnTo>
                  <a:lnTo>
                    <a:pt x="260" y="771"/>
                  </a:lnTo>
                  <a:lnTo>
                    <a:pt x="268" y="765"/>
                  </a:lnTo>
                  <a:lnTo>
                    <a:pt x="274" y="752"/>
                  </a:lnTo>
                  <a:lnTo>
                    <a:pt x="288" y="741"/>
                  </a:lnTo>
                  <a:lnTo>
                    <a:pt x="301" y="738"/>
                  </a:lnTo>
                  <a:lnTo>
                    <a:pt x="318" y="745"/>
                  </a:lnTo>
                  <a:lnTo>
                    <a:pt x="340" y="754"/>
                  </a:lnTo>
                  <a:lnTo>
                    <a:pt x="348" y="752"/>
                  </a:lnTo>
                  <a:lnTo>
                    <a:pt x="349" y="738"/>
                  </a:lnTo>
                  <a:lnTo>
                    <a:pt x="342" y="723"/>
                  </a:lnTo>
                  <a:lnTo>
                    <a:pt x="343" y="709"/>
                  </a:lnTo>
                  <a:lnTo>
                    <a:pt x="354" y="699"/>
                  </a:lnTo>
                  <a:lnTo>
                    <a:pt x="373" y="695"/>
                  </a:lnTo>
                  <a:lnTo>
                    <a:pt x="381" y="691"/>
                  </a:lnTo>
                  <a:lnTo>
                    <a:pt x="377" y="684"/>
                  </a:lnTo>
                  <a:lnTo>
                    <a:pt x="373" y="668"/>
                  </a:lnTo>
                  <a:lnTo>
                    <a:pt x="382" y="662"/>
                  </a:lnTo>
                  <a:lnTo>
                    <a:pt x="388" y="641"/>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9" name="MICHIGAN">
              <a:extLst>
                <a:ext uri="{FF2B5EF4-FFF2-40B4-BE49-F238E27FC236}">
                  <a16:creationId xmlns:a16="http://schemas.microsoft.com/office/drawing/2014/main" id="{8CC07872-3DC4-496C-862D-9B250F56A75A}"/>
                </a:ext>
                <a:ext uri="{C183D7F6-B498-43B3-948B-1728B52AA6E4}">
                  <adec:decorative xmlns:adec="http://schemas.microsoft.com/office/drawing/2017/decorative" val="1"/>
                </a:ext>
              </a:extLst>
            </p:cNvPr>
            <p:cNvSpPr>
              <a:spLocks/>
            </p:cNvSpPr>
            <p:nvPr/>
          </p:nvSpPr>
          <p:spPr bwMode="auto">
            <a:xfrm>
              <a:off x="8898509" y="2580960"/>
              <a:ext cx="557636" cy="756411"/>
            </a:xfrm>
            <a:custGeom>
              <a:avLst/>
              <a:gdLst>
                <a:gd name="T0" fmla="*/ 396 w 418"/>
                <a:gd name="T1" fmla="*/ 297 h 567"/>
                <a:gd name="T2" fmla="*/ 367 w 418"/>
                <a:gd name="T3" fmla="*/ 220 h 567"/>
                <a:gd name="T4" fmla="*/ 340 w 418"/>
                <a:gd name="T5" fmla="*/ 216 h 567"/>
                <a:gd name="T6" fmla="*/ 304 w 418"/>
                <a:gd name="T7" fmla="*/ 258 h 567"/>
                <a:gd name="T8" fmla="*/ 279 w 418"/>
                <a:gd name="T9" fmla="*/ 286 h 567"/>
                <a:gd name="T10" fmla="*/ 270 w 418"/>
                <a:gd name="T11" fmla="*/ 281 h 567"/>
                <a:gd name="T12" fmla="*/ 257 w 418"/>
                <a:gd name="T13" fmla="*/ 272 h 567"/>
                <a:gd name="T14" fmla="*/ 256 w 418"/>
                <a:gd name="T15" fmla="*/ 269 h 567"/>
                <a:gd name="T16" fmla="*/ 259 w 418"/>
                <a:gd name="T17" fmla="*/ 238 h 567"/>
                <a:gd name="T18" fmla="*/ 284 w 418"/>
                <a:gd name="T19" fmla="*/ 208 h 567"/>
                <a:gd name="T20" fmla="*/ 304 w 418"/>
                <a:gd name="T21" fmla="*/ 181 h 567"/>
                <a:gd name="T22" fmla="*/ 292 w 418"/>
                <a:gd name="T23" fmla="*/ 105 h 567"/>
                <a:gd name="T24" fmla="*/ 278 w 418"/>
                <a:gd name="T25" fmla="*/ 86 h 567"/>
                <a:gd name="T26" fmla="*/ 293 w 418"/>
                <a:gd name="T27" fmla="*/ 85 h 567"/>
                <a:gd name="T28" fmla="*/ 279 w 418"/>
                <a:gd name="T29" fmla="*/ 60 h 567"/>
                <a:gd name="T30" fmla="*/ 256 w 418"/>
                <a:gd name="T31" fmla="*/ 44 h 567"/>
                <a:gd name="T32" fmla="*/ 193 w 418"/>
                <a:gd name="T33" fmla="*/ 13 h 567"/>
                <a:gd name="T34" fmla="*/ 171 w 418"/>
                <a:gd name="T35" fmla="*/ 18 h 567"/>
                <a:gd name="T36" fmla="*/ 147 w 418"/>
                <a:gd name="T37" fmla="*/ 0 h 567"/>
                <a:gd name="T38" fmla="*/ 111 w 418"/>
                <a:gd name="T39" fmla="*/ 25 h 567"/>
                <a:gd name="T40" fmla="*/ 118 w 418"/>
                <a:gd name="T41" fmla="*/ 50 h 567"/>
                <a:gd name="T42" fmla="*/ 134 w 418"/>
                <a:gd name="T43" fmla="*/ 58 h 567"/>
                <a:gd name="T44" fmla="*/ 101 w 418"/>
                <a:gd name="T45" fmla="*/ 64 h 567"/>
                <a:gd name="T46" fmla="*/ 90 w 418"/>
                <a:gd name="T47" fmla="*/ 89 h 567"/>
                <a:gd name="T48" fmla="*/ 95 w 418"/>
                <a:gd name="T49" fmla="*/ 133 h 567"/>
                <a:gd name="T50" fmla="*/ 68 w 418"/>
                <a:gd name="T51" fmla="*/ 146 h 567"/>
                <a:gd name="T52" fmla="*/ 76 w 418"/>
                <a:gd name="T53" fmla="*/ 103 h 567"/>
                <a:gd name="T54" fmla="*/ 76 w 418"/>
                <a:gd name="T55" fmla="*/ 85 h 567"/>
                <a:gd name="T56" fmla="*/ 58 w 418"/>
                <a:gd name="T57" fmla="*/ 116 h 567"/>
                <a:gd name="T58" fmla="*/ 29 w 418"/>
                <a:gd name="T59" fmla="*/ 135 h 567"/>
                <a:gd name="T60" fmla="*/ 33 w 418"/>
                <a:gd name="T61" fmla="*/ 146 h 567"/>
                <a:gd name="T62" fmla="*/ 14 w 418"/>
                <a:gd name="T63" fmla="*/ 164 h 567"/>
                <a:gd name="T64" fmla="*/ 18 w 418"/>
                <a:gd name="T65" fmla="*/ 186 h 567"/>
                <a:gd name="T66" fmla="*/ 1 w 418"/>
                <a:gd name="T67" fmla="*/ 250 h 567"/>
                <a:gd name="T68" fmla="*/ 9 w 418"/>
                <a:gd name="T69" fmla="*/ 288 h 567"/>
                <a:gd name="T70" fmla="*/ 1 w 418"/>
                <a:gd name="T71" fmla="*/ 306 h 567"/>
                <a:gd name="T72" fmla="*/ 22 w 418"/>
                <a:gd name="T73" fmla="*/ 361 h 567"/>
                <a:gd name="T74" fmla="*/ 50 w 418"/>
                <a:gd name="T75" fmla="*/ 433 h 567"/>
                <a:gd name="T76" fmla="*/ 39 w 418"/>
                <a:gd name="T77" fmla="*/ 498 h 567"/>
                <a:gd name="T78" fmla="*/ 22 w 418"/>
                <a:gd name="T79" fmla="*/ 548 h 567"/>
                <a:gd name="T80" fmla="*/ 28 w 418"/>
                <a:gd name="T81" fmla="*/ 567 h 567"/>
                <a:gd name="T82" fmla="*/ 207 w 418"/>
                <a:gd name="T83" fmla="*/ 547 h 567"/>
                <a:gd name="T84" fmla="*/ 251 w 418"/>
                <a:gd name="T85" fmla="*/ 548 h 567"/>
                <a:gd name="T86" fmla="*/ 339 w 418"/>
                <a:gd name="T87" fmla="*/ 537 h 567"/>
                <a:gd name="T88" fmla="*/ 342 w 418"/>
                <a:gd name="T89" fmla="*/ 523 h 567"/>
                <a:gd name="T90" fmla="*/ 367 w 418"/>
                <a:gd name="T91" fmla="*/ 491 h 567"/>
                <a:gd name="T92" fmla="*/ 374 w 418"/>
                <a:gd name="T93" fmla="*/ 448 h 567"/>
                <a:gd name="T94" fmla="*/ 384 w 418"/>
                <a:gd name="T95" fmla="*/ 423 h 567"/>
                <a:gd name="T96" fmla="*/ 399 w 418"/>
                <a:gd name="T97" fmla="*/ 409 h 567"/>
                <a:gd name="T98" fmla="*/ 406 w 418"/>
                <a:gd name="T99" fmla="*/ 414 h 567"/>
                <a:gd name="T100" fmla="*/ 415 w 418"/>
                <a:gd name="T101" fmla="*/ 348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18" h="567">
                  <a:moveTo>
                    <a:pt x="415" y="348"/>
                  </a:moveTo>
                  <a:lnTo>
                    <a:pt x="396" y="297"/>
                  </a:lnTo>
                  <a:lnTo>
                    <a:pt x="381" y="241"/>
                  </a:lnTo>
                  <a:lnTo>
                    <a:pt x="367" y="220"/>
                  </a:lnTo>
                  <a:lnTo>
                    <a:pt x="349" y="210"/>
                  </a:lnTo>
                  <a:lnTo>
                    <a:pt x="340" y="216"/>
                  </a:lnTo>
                  <a:lnTo>
                    <a:pt x="315" y="227"/>
                  </a:lnTo>
                  <a:lnTo>
                    <a:pt x="304" y="258"/>
                  </a:lnTo>
                  <a:lnTo>
                    <a:pt x="287" y="281"/>
                  </a:lnTo>
                  <a:lnTo>
                    <a:pt x="279" y="286"/>
                  </a:lnTo>
                  <a:lnTo>
                    <a:pt x="270" y="281"/>
                  </a:lnTo>
                  <a:lnTo>
                    <a:pt x="270" y="281"/>
                  </a:lnTo>
                  <a:lnTo>
                    <a:pt x="262" y="277"/>
                  </a:lnTo>
                  <a:lnTo>
                    <a:pt x="257" y="272"/>
                  </a:lnTo>
                  <a:lnTo>
                    <a:pt x="256" y="270"/>
                  </a:lnTo>
                  <a:lnTo>
                    <a:pt x="256" y="269"/>
                  </a:lnTo>
                  <a:lnTo>
                    <a:pt x="256" y="269"/>
                  </a:lnTo>
                  <a:lnTo>
                    <a:pt x="259" y="238"/>
                  </a:lnTo>
                  <a:lnTo>
                    <a:pt x="279" y="230"/>
                  </a:lnTo>
                  <a:lnTo>
                    <a:pt x="284" y="208"/>
                  </a:lnTo>
                  <a:lnTo>
                    <a:pt x="289" y="192"/>
                  </a:lnTo>
                  <a:lnTo>
                    <a:pt x="304" y="181"/>
                  </a:lnTo>
                  <a:lnTo>
                    <a:pt x="301" y="119"/>
                  </a:lnTo>
                  <a:lnTo>
                    <a:pt x="292" y="105"/>
                  </a:lnTo>
                  <a:lnTo>
                    <a:pt x="284" y="100"/>
                  </a:lnTo>
                  <a:lnTo>
                    <a:pt x="278" y="86"/>
                  </a:lnTo>
                  <a:lnTo>
                    <a:pt x="284" y="82"/>
                  </a:lnTo>
                  <a:lnTo>
                    <a:pt x="293" y="85"/>
                  </a:lnTo>
                  <a:lnTo>
                    <a:pt x="295" y="74"/>
                  </a:lnTo>
                  <a:lnTo>
                    <a:pt x="279" y="60"/>
                  </a:lnTo>
                  <a:lnTo>
                    <a:pt x="271" y="44"/>
                  </a:lnTo>
                  <a:lnTo>
                    <a:pt x="256" y="44"/>
                  </a:lnTo>
                  <a:lnTo>
                    <a:pt x="228" y="35"/>
                  </a:lnTo>
                  <a:lnTo>
                    <a:pt x="193" y="13"/>
                  </a:lnTo>
                  <a:lnTo>
                    <a:pt x="176" y="13"/>
                  </a:lnTo>
                  <a:lnTo>
                    <a:pt x="171" y="18"/>
                  </a:lnTo>
                  <a:lnTo>
                    <a:pt x="165" y="14"/>
                  </a:lnTo>
                  <a:lnTo>
                    <a:pt x="147" y="0"/>
                  </a:lnTo>
                  <a:lnTo>
                    <a:pt x="128" y="11"/>
                  </a:lnTo>
                  <a:lnTo>
                    <a:pt x="111" y="25"/>
                  </a:lnTo>
                  <a:lnTo>
                    <a:pt x="112" y="47"/>
                  </a:lnTo>
                  <a:lnTo>
                    <a:pt x="118" y="50"/>
                  </a:lnTo>
                  <a:lnTo>
                    <a:pt x="131" y="52"/>
                  </a:lnTo>
                  <a:lnTo>
                    <a:pt x="134" y="58"/>
                  </a:lnTo>
                  <a:lnTo>
                    <a:pt x="118" y="63"/>
                  </a:lnTo>
                  <a:lnTo>
                    <a:pt x="101" y="64"/>
                  </a:lnTo>
                  <a:lnTo>
                    <a:pt x="93" y="75"/>
                  </a:lnTo>
                  <a:lnTo>
                    <a:pt x="90" y="89"/>
                  </a:lnTo>
                  <a:lnTo>
                    <a:pt x="93" y="99"/>
                  </a:lnTo>
                  <a:lnTo>
                    <a:pt x="95" y="133"/>
                  </a:lnTo>
                  <a:lnTo>
                    <a:pt x="73" y="147"/>
                  </a:lnTo>
                  <a:lnTo>
                    <a:pt x="68" y="146"/>
                  </a:lnTo>
                  <a:lnTo>
                    <a:pt x="68" y="119"/>
                  </a:lnTo>
                  <a:lnTo>
                    <a:pt x="76" y="103"/>
                  </a:lnTo>
                  <a:lnTo>
                    <a:pt x="81" y="89"/>
                  </a:lnTo>
                  <a:lnTo>
                    <a:pt x="76" y="85"/>
                  </a:lnTo>
                  <a:lnTo>
                    <a:pt x="64" y="89"/>
                  </a:lnTo>
                  <a:lnTo>
                    <a:pt x="58" y="116"/>
                  </a:lnTo>
                  <a:lnTo>
                    <a:pt x="40" y="122"/>
                  </a:lnTo>
                  <a:lnTo>
                    <a:pt x="29" y="135"/>
                  </a:lnTo>
                  <a:lnTo>
                    <a:pt x="28" y="141"/>
                  </a:lnTo>
                  <a:lnTo>
                    <a:pt x="33" y="146"/>
                  </a:lnTo>
                  <a:lnTo>
                    <a:pt x="28" y="161"/>
                  </a:lnTo>
                  <a:lnTo>
                    <a:pt x="14" y="164"/>
                  </a:lnTo>
                  <a:lnTo>
                    <a:pt x="14" y="172"/>
                  </a:lnTo>
                  <a:lnTo>
                    <a:pt x="18" y="186"/>
                  </a:lnTo>
                  <a:lnTo>
                    <a:pt x="12" y="225"/>
                  </a:lnTo>
                  <a:lnTo>
                    <a:pt x="1" y="250"/>
                  </a:lnTo>
                  <a:lnTo>
                    <a:pt x="6" y="280"/>
                  </a:lnTo>
                  <a:lnTo>
                    <a:pt x="9" y="288"/>
                  </a:lnTo>
                  <a:lnTo>
                    <a:pt x="4" y="302"/>
                  </a:lnTo>
                  <a:lnTo>
                    <a:pt x="1" y="306"/>
                  </a:lnTo>
                  <a:lnTo>
                    <a:pt x="0" y="324"/>
                  </a:lnTo>
                  <a:lnTo>
                    <a:pt x="22" y="361"/>
                  </a:lnTo>
                  <a:lnTo>
                    <a:pt x="40" y="402"/>
                  </a:lnTo>
                  <a:lnTo>
                    <a:pt x="50" y="433"/>
                  </a:lnTo>
                  <a:lnTo>
                    <a:pt x="43" y="461"/>
                  </a:lnTo>
                  <a:lnTo>
                    <a:pt x="39" y="498"/>
                  </a:lnTo>
                  <a:lnTo>
                    <a:pt x="23" y="531"/>
                  </a:lnTo>
                  <a:lnTo>
                    <a:pt x="22" y="548"/>
                  </a:lnTo>
                  <a:lnTo>
                    <a:pt x="1" y="567"/>
                  </a:lnTo>
                  <a:lnTo>
                    <a:pt x="28" y="567"/>
                  </a:lnTo>
                  <a:lnTo>
                    <a:pt x="162" y="553"/>
                  </a:lnTo>
                  <a:lnTo>
                    <a:pt x="207" y="547"/>
                  </a:lnTo>
                  <a:lnTo>
                    <a:pt x="207" y="556"/>
                  </a:lnTo>
                  <a:lnTo>
                    <a:pt x="251" y="548"/>
                  </a:lnTo>
                  <a:lnTo>
                    <a:pt x="315" y="539"/>
                  </a:lnTo>
                  <a:lnTo>
                    <a:pt x="339" y="537"/>
                  </a:lnTo>
                  <a:lnTo>
                    <a:pt x="340" y="533"/>
                  </a:lnTo>
                  <a:lnTo>
                    <a:pt x="342" y="523"/>
                  </a:lnTo>
                  <a:lnTo>
                    <a:pt x="354" y="501"/>
                  </a:lnTo>
                  <a:lnTo>
                    <a:pt x="367" y="491"/>
                  </a:lnTo>
                  <a:lnTo>
                    <a:pt x="365" y="458"/>
                  </a:lnTo>
                  <a:lnTo>
                    <a:pt x="374" y="448"/>
                  </a:lnTo>
                  <a:lnTo>
                    <a:pt x="382" y="447"/>
                  </a:lnTo>
                  <a:lnTo>
                    <a:pt x="384" y="423"/>
                  </a:lnTo>
                  <a:lnTo>
                    <a:pt x="393" y="405"/>
                  </a:lnTo>
                  <a:lnTo>
                    <a:pt x="399" y="409"/>
                  </a:lnTo>
                  <a:lnTo>
                    <a:pt x="401" y="412"/>
                  </a:lnTo>
                  <a:lnTo>
                    <a:pt x="406" y="414"/>
                  </a:lnTo>
                  <a:lnTo>
                    <a:pt x="418" y="408"/>
                  </a:lnTo>
                  <a:lnTo>
                    <a:pt x="415" y="348"/>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0" name="Freeform 67">
              <a:extLst>
                <a:ext uri="{FF2B5EF4-FFF2-40B4-BE49-F238E27FC236}">
                  <a16:creationId xmlns:a16="http://schemas.microsoft.com/office/drawing/2014/main" id="{C24AA4F6-1940-43CE-9FF4-D7FE0411332F}"/>
                </a:ext>
                <a:ext uri="{C183D7F6-B498-43B3-948B-1728B52AA6E4}">
                  <adec:decorative xmlns:adec="http://schemas.microsoft.com/office/drawing/2017/decorative" val="1"/>
                </a:ext>
              </a:extLst>
            </p:cNvPr>
            <p:cNvSpPr>
              <a:spLocks noEditPoints="1"/>
            </p:cNvSpPr>
            <p:nvPr/>
          </p:nvSpPr>
          <p:spPr bwMode="auto">
            <a:xfrm>
              <a:off x="8367554" y="2191415"/>
              <a:ext cx="877810" cy="540294"/>
            </a:xfrm>
            <a:custGeom>
              <a:avLst/>
              <a:gdLst>
                <a:gd name="T0" fmla="*/ 100 w 658"/>
                <a:gd name="T1" fmla="*/ 33 h 405"/>
                <a:gd name="T2" fmla="*/ 146 w 658"/>
                <a:gd name="T3" fmla="*/ 4 h 405"/>
                <a:gd name="T4" fmla="*/ 164 w 658"/>
                <a:gd name="T5" fmla="*/ 4 h 405"/>
                <a:gd name="T6" fmla="*/ 110 w 658"/>
                <a:gd name="T7" fmla="*/ 47 h 405"/>
                <a:gd name="T8" fmla="*/ 87 w 658"/>
                <a:gd name="T9" fmla="*/ 46 h 405"/>
                <a:gd name="T10" fmla="*/ 630 w 658"/>
                <a:gd name="T11" fmla="*/ 263 h 405"/>
                <a:gd name="T12" fmla="*/ 658 w 658"/>
                <a:gd name="T13" fmla="*/ 256 h 405"/>
                <a:gd name="T14" fmla="*/ 658 w 658"/>
                <a:gd name="T15" fmla="*/ 252 h 405"/>
                <a:gd name="T16" fmla="*/ 655 w 658"/>
                <a:gd name="T17" fmla="*/ 246 h 405"/>
                <a:gd name="T18" fmla="*/ 651 w 658"/>
                <a:gd name="T19" fmla="*/ 239 h 405"/>
                <a:gd name="T20" fmla="*/ 632 w 658"/>
                <a:gd name="T21" fmla="*/ 236 h 405"/>
                <a:gd name="T22" fmla="*/ 619 w 658"/>
                <a:gd name="T23" fmla="*/ 244 h 405"/>
                <a:gd name="T24" fmla="*/ 0 w 658"/>
                <a:gd name="T25" fmla="*/ 228 h 405"/>
                <a:gd name="T26" fmla="*/ 21 w 658"/>
                <a:gd name="T27" fmla="*/ 219 h 405"/>
                <a:gd name="T28" fmla="*/ 43 w 658"/>
                <a:gd name="T29" fmla="*/ 199 h 405"/>
                <a:gd name="T30" fmla="*/ 85 w 658"/>
                <a:gd name="T31" fmla="*/ 189 h 405"/>
                <a:gd name="T32" fmla="*/ 128 w 658"/>
                <a:gd name="T33" fmla="*/ 164 h 405"/>
                <a:gd name="T34" fmla="*/ 140 w 658"/>
                <a:gd name="T35" fmla="*/ 138 h 405"/>
                <a:gd name="T36" fmla="*/ 159 w 658"/>
                <a:gd name="T37" fmla="*/ 122 h 405"/>
                <a:gd name="T38" fmla="*/ 201 w 658"/>
                <a:gd name="T39" fmla="*/ 93 h 405"/>
                <a:gd name="T40" fmla="*/ 237 w 658"/>
                <a:gd name="T41" fmla="*/ 96 h 405"/>
                <a:gd name="T42" fmla="*/ 212 w 658"/>
                <a:gd name="T43" fmla="*/ 108 h 405"/>
                <a:gd name="T44" fmla="*/ 189 w 658"/>
                <a:gd name="T45" fmla="*/ 133 h 405"/>
                <a:gd name="T46" fmla="*/ 171 w 658"/>
                <a:gd name="T47" fmla="*/ 167 h 405"/>
                <a:gd name="T48" fmla="*/ 173 w 658"/>
                <a:gd name="T49" fmla="*/ 188 h 405"/>
                <a:gd name="T50" fmla="*/ 203 w 658"/>
                <a:gd name="T51" fmla="*/ 161 h 405"/>
                <a:gd name="T52" fmla="*/ 224 w 658"/>
                <a:gd name="T53" fmla="*/ 171 h 405"/>
                <a:gd name="T54" fmla="*/ 254 w 658"/>
                <a:gd name="T55" fmla="*/ 183 h 405"/>
                <a:gd name="T56" fmla="*/ 279 w 658"/>
                <a:gd name="T57" fmla="*/ 219 h 405"/>
                <a:gd name="T58" fmla="*/ 313 w 658"/>
                <a:gd name="T59" fmla="*/ 213 h 405"/>
                <a:gd name="T60" fmla="*/ 334 w 658"/>
                <a:gd name="T61" fmla="*/ 224 h 405"/>
                <a:gd name="T62" fmla="*/ 348 w 658"/>
                <a:gd name="T63" fmla="*/ 219 h 405"/>
                <a:gd name="T64" fmla="*/ 384 w 658"/>
                <a:gd name="T65" fmla="*/ 191 h 405"/>
                <a:gd name="T66" fmla="*/ 446 w 658"/>
                <a:gd name="T67" fmla="*/ 182 h 405"/>
                <a:gd name="T68" fmla="*/ 491 w 658"/>
                <a:gd name="T69" fmla="*/ 161 h 405"/>
                <a:gd name="T70" fmla="*/ 499 w 658"/>
                <a:gd name="T71" fmla="*/ 197 h 405"/>
                <a:gd name="T72" fmla="*/ 521 w 658"/>
                <a:gd name="T73" fmla="*/ 205 h 405"/>
                <a:gd name="T74" fmla="*/ 571 w 658"/>
                <a:gd name="T75" fmla="*/ 191 h 405"/>
                <a:gd name="T76" fmla="*/ 588 w 658"/>
                <a:gd name="T77" fmla="*/ 188 h 405"/>
                <a:gd name="T78" fmla="*/ 609 w 658"/>
                <a:gd name="T79" fmla="*/ 250 h 405"/>
                <a:gd name="T80" fmla="*/ 624 w 658"/>
                <a:gd name="T81" fmla="*/ 260 h 405"/>
                <a:gd name="T82" fmla="*/ 610 w 658"/>
                <a:gd name="T83" fmla="*/ 260 h 405"/>
                <a:gd name="T84" fmla="*/ 574 w 658"/>
                <a:gd name="T85" fmla="*/ 261 h 405"/>
                <a:gd name="T86" fmla="*/ 540 w 658"/>
                <a:gd name="T87" fmla="*/ 269 h 405"/>
                <a:gd name="T88" fmla="*/ 493 w 658"/>
                <a:gd name="T89" fmla="*/ 261 h 405"/>
                <a:gd name="T90" fmla="*/ 448 w 658"/>
                <a:gd name="T91" fmla="*/ 278 h 405"/>
                <a:gd name="T92" fmla="*/ 390 w 658"/>
                <a:gd name="T93" fmla="*/ 288 h 405"/>
                <a:gd name="T94" fmla="*/ 374 w 658"/>
                <a:gd name="T95" fmla="*/ 313 h 405"/>
                <a:gd name="T96" fmla="*/ 362 w 658"/>
                <a:gd name="T97" fmla="*/ 302 h 405"/>
                <a:gd name="T98" fmla="*/ 331 w 658"/>
                <a:gd name="T99" fmla="*/ 317 h 405"/>
                <a:gd name="T100" fmla="*/ 318 w 658"/>
                <a:gd name="T101" fmla="*/ 308 h 405"/>
                <a:gd name="T102" fmla="*/ 299 w 658"/>
                <a:gd name="T103" fmla="*/ 361 h 405"/>
                <a:gd name="T104" fmla="*/ 273 w 658"/>
                <a:gd name="T105" fmla="*/ 399 h 405"/>
                <a:gd name="T106" fmla="*/ 253 w 658"/>
                <a:gd name="T107" fmla="*/ 327 h 405"/>
                <a:gd name="T108" fmla="*/ 217 w 658"/>
                <a:gd name="T109" fmla="*/ 305 h 405"/>
                <a:gd name="T110" fmla="*/ 123 w 658"/>
                <a:gd name="T111" fmla="*/ 281 h 405"/>
                <a:gd name="T112" fmla="*/ 23 w 658"/>
                <a:gd name="T113" fmla="*/ 2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8" h="405">
                  <a:moveTo>
                    <a:pt x="87" y="46"/>
                  </a:moveTo>
                  <a:lnTo>
                    <a:pt x="100" y="33"/>
                  </a:lnTo>
                  <a:lnTo>
                    <a:pt x="112" y="29"/>
                  </a:lnTo>
                  <a:lnTo>
                    <a:pt x="146" y="4"/>
                  </a:lnTo>
                  <a:lnTo>
                    <a:pt x="160" y="0"/>
                  </a:lnTo>
                  <a:lnTo>
                    <a:pt x="164" y="4"/>
                  </a:lnTo>
                  <a:lnTo>
                    <a:pt x="131" y="35"/>
                  </a:lnTo>
                  <a:lnTo>
                    <a:pt x="110" y="47"/>
                  </a:lnTo>
                  <a:lnTo>
                    <a:pt x="98" y="54"/>
                  </a:lnTo>
                  <a:lnTo>
                    <a:pt x="87" y="46"/>
                  </a:lnTo>
                  <a:close/>
                  <a:moveTo>
                    <a:pt x="626" y="247"/>
                  </a:moveTo>
                  <a:lnTo>
                    <a:pt x="630" y="263"/>
                  </a:lnTo>
                  <a:lnTo>
                    <a:pt x="651" y="263"/>
                  </a:lnTo>
                  <a:lnTo>
                    <a:pt x="658" y="256"/>
                  </a:lnTo>
                  <a:lnTo>
                    <a:pt x="658" y="256"/>
                  </a:lnTo>
                  <a:lnTo>
                    <a:pt x="658" y="252"/>
                  </a:lnTo>
                  <a:lnTo>
                    <a:pt x="657" y="247"/>
                  </a:lnTo>
                  <a:lnTo>
                    <a:pt x="655" y="246"/>
                  </a:lnTo>
                  <a:lnTo>
                    <a:pt x="655" y="246"/>
                  </a:lnTo>
                  <a:lnTo>
                    <a:pt x="651" y="239"/>
                  </a:lnTo>
                  <a:lnTo>
                    <a:pt x="646" y="235"/>
                  </a:lnTo>
                  <a:lnTo>
                    <a:pt x="632" y="236"/>
                  </a:lnTo>
                  <a:lnTo>
                    <a:pt x="623" y="236"/>
                  </a:lnTo>
                  <a:lnTo>
                    <a:pt x="619" y="244"/>
                  </a:lnTo>
                  <a:lnTo>
                    <a:pt x="626" y="247"/>
                  </a:lnTo>
                  <a:close/>
                  <a:moveTo>
                    <a:pt x="0" y="228"/>
                  </a:moveTo>
                  <a:lnTo>
                    <a:pt x="4" y="225"/>
                  </a:lnTo>
                  <a:lnTo>
                    <a:pt x="21" y="219"/>
                  </a:lnTo>
                  <a:lnTo>
                    <a:pt x="43" y="205"/>
                  </a:lnTo>
                  <a:lnTo>
                    <a:pt x="43" y="199"/>
                  </a:lnTo>
                  <a:lnTo>
                    <a:pt x="48" y="196"/>
                  </a:lnTo>
                  <a:lnTo>
                    <a:pt x="85" y="189"/>
                  </a:lnTo>
                  <a:lnTo>
                    <a:pt x="100" y="177"/>
                  </a:lnTo>
                  <a:lnTo>
                    <a:pt x="128" y="164"/>
                  </a:lnTo>
                  <a:lnTo>
                    <a:pt x="128" y="157"/>
                  </a:lnTo>
                  <a:lnTo>
                    <a:pt x="140" y="138"/>
                  </a:lnTo>
                  <a:lnTo>
                    <a:pt x="151" y="133"/>
                  </a:lnTo>
                  <a:lnTo>
                    <a:pt x="159" y="122"/>
                  </a:lnTo>
                  <a:lnTo>
                    <a:pt x="173" y="108"/>
                  </a:lnTo>
                  <a:lnTo>
                    <a:pt x="201" y="93"/>
                  </a:lnTo>
                  <a:lnTo>
                    <a:pt x="231" y="89"/>
                  </a:lnTo>
                  <a:lnTo>
                    <a:pt x="237" y="96"/>
                  </a:lnTo>
                  <a:lnTo>
                    <a:pt x="235" y="102"/>
                  </a:lnTo>
                  <a:lnTo>
                    <a:pt x="212" y="108"/>
                  </a:lnTo>
                  <a:lnTo>
                    <a:pt x="203" y="127"/>
                  </a:lnTo>
                  <a:lnTo>
                    <a:pt x="189" y="133"/>
                  </a:lnTo>
                  <a:lnTo>
                    <a:pt x="185" y="147"/>
                  </a:lnTo>
                  <a:lnTo>
                    <a:pt x="171" y="167"/>
                  </a:lnTo>
                  <a:lnTo>
                    <a:pt x="168" y="185"/>
                  </a:lnTo>
                  <a:lnTo>
                    <a:pt x="173" y="188"/>
                  </a:lnTo>
                  <a:lnTo>
                    <a:pt x="179" y="180"/>
                  </a:lnTo>
                  <a:lnTo>
                    <a:pt x="203" y="161"/>
                  </a:lnTo>
                  <a:lnTo>
                    <a:pt x="210" y="171"/>
                  </a:lnTo>
                  <a:lnTo>
                    <a:pt x="224" y="171"/>
                  </a:lnTo>
                  <a:lnTo>
                    <a:pt x="245" y="175"/>
                  </a:lnTo>
                  <a:lnTo>
                    <a:pt x="254" y="183"/>
                  </a:lnTo>
                  <a:lnTo>
                    <a:pt x="262" y="202"/>
                  </a:lnTo>
                  <a:lnTo>
                    <a:pt x="279" y="219"/>
                  </a:lnTo>
                  <a:lnTo>
                    <a:pt x="304" y="219"/>
                  </a:lnTo>
                  <a:lnTo>
                    <a:pt x="313" y="213"/>
                  </a:lnTo>
                  <a:lnTo>
                    <a:pt x="323" y="221"/>
                  </a:lnTo>
                  <a:lnTo>
                    <a:pt x="334" y="224"/>
                  </a:lnTo>
                  <a:lnTo>
                    <a:pt x="342" y="219"/>
                  </a:lnTo>
                  <a:lnTo>
                    <a:pt x="348" y="219"/>
                  </a:lnTo>
                  <a:lnTo>
                    <a:pt x="359" y="213"/>
                  </a:lnTo>
                  <a:lnTo>
                    <a:pt x="384" y="191"/>
                  </a:lnTo>
                  <a:lnTo>
                    <a:pt x="406" y="183"/>
                  </a:lnTo>
                  <a:lnTo>
                    <a:pt x="446" y="182"/>
                  </a:lnTo>
                  <a:lnTo>
                    <a:pt x="474" y="169"/>
                  </a:lnTo>
                  <a:lnTo>
                    <a:pt x="491" y="161"/>
                  </a:lnTo>
                  <a:lnTo>
                    <a:pt x="499" y="161"/>
                  </a:lnTo>
                  <a:lnTo>
                    <a:pt x="499" y="197"/>
                  </a:lnTo>
                  <a:lnTo>
                    <a:pt x="502" y="199"/>
                  </a:lnTo>
                  <a:lnTo>
                    <a:pt x="521" y="205"/>
                  </a:lnTo>
                  <a:lnTo>
                    <a:pt x="534" y="202"/>
                  </a:lnTo>
                  <a:lnTo>
                    <a:pt x="571" y="191"/>
                  </a:lnTo>
                  <a:lnTo>
                    <a:pt x="579" y="185"/>
                  </a:lnTo>
                  <a:lnTo>
                    <a:pt x="588" y="188"/>
                  </a:lnTo>
                  <a:lnTo>
                    <a:pt x="588" y="230"/>
                  </a:lnTo>
                  <a:lnTo>
                    <a:pt x="609" y="250"/>
                  </a:lnTo>
                  <a:lnTo>
                    <a:pt x="616" y="253"/>
                  </a:lnTo>
                  <a:lnTo>
                    <a:pt x="624" y="260"/>
                  </a:lnTo>
                  <a:lnTo>
                    <a:pt x="616" y="261"/>
                  </a:lnTo>
                  <a:lnTo>
                    <a:pt x="610" y="260"/>
                  </a:lnTo>
                  <a:lnTo>
                    <a:pt x="588" y="256"/>
                  </a:lnTo>
                  <a:lnTo>
                    <a:pt x="574" y="261"/>
                  </a:lnTo>
                  <a:lnTo>
                    <a:pt x="560" y="260"/>
                  </a:lnTo>
                  <a:lnTo>
                    <a:pt x="540" y="269"/>
                  </a:lnTo>
                  <a:lnTo>
                    <a:pt x="529" y="269"/>
                  </a:lnTo>
                  <a:lnTo>
                    <a:pt x="493" y="261"/>
                  </a:lnTo>
                  <a:lnTo>
                    <a:pt x="460" y="261"/>
                  </a:lnTo>
                  <a:lnTo>
                    <a:pt x="448" y="278"/>
                  </a:lnTo>
                  <a:lnTo>
                    <a:pt x="406" y="281"/>
                  </a:lnTo>
                  <a:lnTo>
                    <a:pt x="390" y="288"/>
                  </a:lnTo>
                  <a:lnTo>
                    <a:pt x="382" y="306"/>
                  </a:lnTo>
                  <a:lnTo>
                    <a:pt x="374" y="313"/>
                  </a:lnTo>
                  <a:lnTo>
                    <a:pt x="371" y="313"/>
                  </a:lnTo>
                  <a:lnTo>
                    <a:pt x="362" y="302"/>
                  </a:lnTo>
                  <a:lnTo>
                    <a:pt x="334" y="317"/>
                  </a:lnTo>
                  <a:lnTo>
                    <a:pt x="331" y="317"/>
                  </a:lnTo>
                  <a:lnTo>
                    <a:pt x="323" y="308"/>
                  </a:lnTo>
                  <a:lnTo>
                    <a:pt x="318" y="308"/>
                  </a:lnTo>
                  <a:lnTo>
                    <a:pt x="306" y="336"/>
                  </a:lnTo>
                  <a:lnTo>
                    <a:pt x="299" y="361"/>
                  </a:lnTo>
                  <a:lnTo>
                    <a:pt x="281" y="405"/>
                  </a:lnTo>
                  <a:lnTo>
                    <a:pt x="273" y="399"/>
                  </a:lnTo>
                  <a:lnTo>
                    <a:pt x="263" y="392"/>
                  </a:lnTo>
                  <a:lnTo>
                    <a:pt x="253" y="327"/>
                  </a:lnTo>
                  <a:lnTo>
                    <a:pt x="229" y="319"/>
                  </a:lnTo>
                  <a:lnTo>
                    <a:pt x="217" y="305"/>
                  </a:lnTo>
                  <a:lnTo>
                    <a:pt x="142" y="288"/>
                  </a:lnTo>
                  <a:lnTo>
                    <a:pt x="123" y="281"/>
                  </a:lnTo>
                  <a:lnTo>
                    <a:pt x="71" y="267"/>
                  </a:lnTo>
                  <a:lnTo>
                    <a:pt x="23" y="260"/>
                  </a:lnTo>
                  <a:lnTo>
                    <a:pt x="0" y="228"/>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1" name="OHIO">
              <a:extLst>
                <a:ext uri="{FF2B5EF4-FFF2-40B4-BE49-F238E27FC236}">
                  <a16:creationId xmlns:a16="http://schemas.microsoft.com/office/drawing/2014/main" id="{04A5F11F-F761-4AA1-A3C6-2F7952EAA488}"/>
                </a:ext>
                <a:ext uri="{C183D7F6-B498-43B3-948B-1728B52AA6E4}">
                  <adec:decorative xmlns:adec="http://schemas.microsoft.com/office/drawing/2017/decorative" val="1"/>
                </a:ext>
              </a:extLst>
            </p:cNvPr>
            <p:cNvSpPr>
              <a:spLocks/>
            </p:cNvSpPr>
            <p:nvPr/>
          </p:nvSpPr>
          <p:spPr bwMode="auto">
            <a:xfrm>
              <a:off x="9173325" y="3178618"/>
              <a:ext cx="635012" cy="688374"/>
            </a:xfrm>
            <a:custGeom>
              <a:avLst/>
              <a:gdLst>
                <a:gd name="T0" fmla="*/ 406 w 476"/>
                <a:gd name="T1" fmla="*/ 27 h 516"/>
                <a:gd name="T2" fmla="*/ 361 w 476"/>
                <a:gd name="T3" fmla="*/ 63 h 516"/>
                <a:gd name="T4" fmla="*/ 315 w 476"/>
                <a:gd name="T5" fmla="*/ 92 h 516"/>
                <a:gd name="T6" fmla="*/ 262 w 476"/>
                <a:gd name="T7" fmla="*/ 111 h 516"/>
                <a:gd name="T8" fmla="*/ 228 w 476"/>
                <a:gd name="T9" fmla="*/ 94 h 516"/>
                <a:gd name="T10" fmla="*/ 179 w 476"/>
                <a:gd name="T11" fmla="*/ 89 h 516"/>
                <a:gd name="T12" fmla="*/ 134 w 476"/>
                <a:gd name="T13" fmla="*/ 85 h 516"/>
                <a:gd name="T14" fmla="*/ 0 w 476"/>
                <a:gd name="T15" fmla="*/ 108 h 516"/>
                <a:gd name="T16" fmla="*/ 20 w 476"/>
                <a:gd name="T17" fmla="*/ 286 h 516"/>
                <a:gd name="T18" fmla="*/ 39 w 476"/>
                <a:gd name="T19" fmla="*/ 462 h 516"/>
                <a:gd name="T20" fmla="*/ 81 w 476"/>
                <a:gd name="T21" fmla="*/ 456 h 516"/>
                <a:gd name="T22" fmla="*/ 114 w 476"/>
                <a:gd name="T23" fmla="*/ 494 h 516"/>
                <a:gd name="T24" fmla="*/ 158 w 476"/>
                <a:gd name="T25" fmla="*/ 506 h 516"/>
                <a:gd name="T26" fmla="*/ 186 w 476"/>
                <a:gd name="T27" fmla="*/ 497 h 516"/>
                <a:gd name="T28" fmla="*/ 234 w 476"/>
                <a:gd name="T29" fmla="*/ 503 h 516"/>
                <a:gd name="T30" fmla="*/ 261 w 476"/>
                <a:gd name="T31" fmla="*/ 481 h 516"/>
                <a:gd name="T32" fmla="*/ 276 w 476"/>
                <a:gd name="T33" fmla="*/ 494 h 516"/>
                <a:gd name="T34" fmla="*/ 309 w 476"/>
                <a:gd name="T35" fmla="*/ 516 h 516"/>
                <a:gd name="T36" fmla="*/ 332 w 476"/>
                <a:gd name="T37" fmla="*/ 511 h 516"/>
                <a:gd name="T38" fmla="*/ 343 w 476"/>
                <a:gd name="T39" fmla="*/ 484 h 516"/>
                <a:gd name="T40" fmla="*/ 350 w 476"/>
                <a:gd name="T41" fmla="*/ 430 h 516"/>
                <a:gd name="T42" fmla="*/ 367 w 476"/>
                <a:gd name="T43" fmla="*/ 433 h 516"/>
                <a:gd name="T44" fmla="*/ 381 w 476"/>
                <a:gd name="T45" fmla="*/ 437 h 516"/>
                <a:gd name="T46" fmla="*/ 376 w 476"/>
                <a:gd name="T47" fmla="*/ 416 h 516"/>
                <a:gd name="T48" fmla="*/ 381 w 476"/>
                <a:gd name="T49" fmla="*/ 395 h 516"/>
                <a:gd name="T50" fmla="*/ 401 w 476"/>
                <a:gd name="T51" fmla="*/ 364 h 516"/>
                <a:gd name="T52" fmla="*/ 428 w 476"/>
                <a:gd name="T53" fmla="*/ 358 h 516"/>
                <a:gd name="T54" fmla="*/ 465 w 476"/>
                <a:gd name="T55" fmla="*/ 311 h 516"/>
                <a:gd name="T56" fmla="*/ 470 w 476"/>
                <a:gd name="T57" fmla="*/ 249 h 516"/>
                <a:gd name="T58" fmla="*/ 462 w 476"/>
                <a:gd name="T59" fmla="*/ 197 h 516"/>
                <a:gd name="T60" fmla="*/ 476 w 476"/>
                <a:gd name="T61" fmla="*/ 178 h 516"/>
                <a:gd name="T62" fmla="*/ 443 w 476"/>
                <a:gd name="T63" fmla="*/ 0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76" h="516">
                  <a:moveTo>
                    <a:pt x="443" y="0"/>
                  </a:moveTo>
                  <a:lnTo>
                    <a:pt x="406" y="27"/>
                  </a:lnTo>
                  <a:lnTo>
                    <a:pt x="381" y="41"/>
                  </a:lnTo>
                  <a:lnTo>
                    <a:pt x="361" y="63"/>
                  </a:lnTo>
                  <a:lnTo>
                    <a:pt x="336" y="88"/>
                  </a:lnTo>
                  <a:lnTo>
                    <a:pt x="315" y="92"/>
                  </a:lnTo>
                  <a:lnTo>
                    <a:pt x="297" y="96"/>
                  </a:lnTo>
                  <a:lnTo>
                    <a:pt x="262" y="111"/>
                  </a:lnTo>
                  <a:lnTo>
                    <a:pt x="250" y="113"/>
                  </a:lnTo>
                  <a:lnTo>
                    <a:pt x="228" y="94"/>
                  </a:lnTo>
                  <a:lnTo>
                    <a:pt x="195" y="97"/>
                  </a:lnTo>
                  <a:lnTo>
                    <a:pt x="179" y="89"/>
                  </a:lnTo>
                  <a:lnTo>
                    <a:pt x="165" y="80"/>
                  </a:lnTo>
                  <a:lnTo>
                    <a:pt x="134" y="85"/>
                  </a:lnTo>
                  <a:lnTo>
                    <a:pt x="70" y="94"/>
                  </a:lnTo>
                  <a:lnTo>
                    <a:pt x="0" y="108"/>
                  </a:lnTo>
                  <a:lnTo>
                    <a:pt x="9" y="200"/>
                  </a:lnTo>
                  <a:lnTo>
                    <a:pt x="20" y="286"/>
                  </a:lnTo>
                  <a:lnTo>
                    <a:pt x="36" y="431"/>
                  </a:lnTo>
                  <a:lnTo>
                    <a:pt x="39" y="462"/>
                  </a:lnTo>
                  <a:lnTo>
                    <a:pt x="65" y="461"/>
                  </a:lnTo>
                  <a:lnTo>
                    <a:pt x="81" y="456"/>
                  </a:lnTo>
                  <a:lnTo>
                    <a:pt x="101" y="466"/>
                  </a:lnTo>
                  <a:lnTo>
                    <a:pt x="114" y="494"/>
                  </a:lnTo>
                  <a:lnTo>
                    <a:pt x="147" y="492"/>
                  </a:lnTo>
                  <a:lnTo>
                    <a:pt x="158" y="506"/>
                  </a:lnTo>
                  <a:lnTo>
                    <a:pt x="168" y="506"/>
                  </a:lnTo>
                  <a:lnTo>
                    <a:pt x="186" y="497"/>
                  </a:lnTo>
                  <a:lnTo>
                    <a:pt x="201" y="500"/>
                  </a:lnTo>
                  <a:lnTo>
                    <a:pt x="234" y="503"/>
                  </a:lnTo>
                  <a:lnTo>
                    <a:pt x="245" y="489"/>
                  </a:lnTo>
                  <a:lnTo>
                    <a:pt x="261" y="481"/>
                  </a:lnTo>
                  <a:lnTo>
                    <a:pt x="273" y="476"/>
                  </a:lnTo>
                  <a:lnTo>
                    <a:pt x="276" y="494"/>
                  </a:lnTo>
                  <a:lnTo>
                    <a:pt x="289" y="500"/>
                  </a:lnTo>
                  <a:lnTo>
                    <a:pt x="309" y="516"/>
                  </a:lnTo>
                  <a:lnTo>
                    <a:pt x="323" y="514"/>
                  </a:lnTo>
                  <a:lnTo>
                    <a:pt x="332" y="511"/>
                  </a:lnTo>
                  <a:lnTo>
                    <a:pt x="332" y="494"/>
                  </a:lnTo>
                  <a:lnTo>
                    <a:pt x="343" y="484"/>
                  </a:lnTo>
                  <a:lnTo>
                    <a:pt x="343" y="455"/>
                  </a:lnTo>
                  <a:lnTo>
                    <a:pt x="350" y="430"/>
                  </a:lnTo>
                  <a:lnTo>
                    <a:pt x="357" y="425"/>
                  </a:lnTo>
                  <a:lnTo>
                    <a:pt x="367" y="433"/>
                  </a:lnTo>
                  <a:lnTo>
                    <a:pt x="370" y="444"/>
                  </a:lnTo>
                  <a:lnTo>
                    <a:pt x="381" y="437"/>
                  </a:lnTo>
                  <a:lnTo>
                    <a:pt x="382" y="428"/>
                  </a:lnTo>
                  <a:lnTo>
                    <a:pt x="376" y="416"/>
                  </a:lnTo>
                  <a:lnTo>
                    <a:pt x="376" y="402"/>
                  </a:lnTo>
                  <a:lnTo>
                    <a:pt x="381" y="395"/>
                  </a:lnTo>
                  <a:lnTo>
                    <a:pt x="395" y="373"/>
                  </a:lnTo>
                  <a:lnTo>
                    <a:pt x="401" y="364"/>
                  </a:lnTo>
                  <a:lnTo>
                    <a:pt x="414" y="367"/>
                  </a:lnTo>
                  <a:lnTo>
                    <a:pt x="428" y="358"/>
                  </a:lnTo>
                  <a:lnTo>
                    <a:pt x="448" y="336"/>
                  </a:lnTo>
                  <a:lnTo>
                    <a:pt x="465" y="311"/>
                  </a:lnTo>
                  <a:lnTo>
                    <a:pt x="467" y="280"/>
                  </a:lnTo>
                  <a:lnTo>
                    <a:pt x="470" y="249"/>
                  </a:lnTo>
                  <a:lnTo>
                    <a:pt x="468" y="214"/>
                  </a:lnTo>
                  <a:lnTo>
                    <a:pt x="462" y="197"/>
                  </a:lnTo>
                  <a:lnTo>
                    <a:pt x="465" y="189"/>
                  </a:lnTo>
                  <a:lnTo>
                    <a:pt x="476" y="178"/>
                  </a:lnTo>
                  <a:lnTo>
                    <a:pt x="462" y="122"/>
                  </a:lnTo>
                  <a:lnTo>
                    <a:pt x="443" y="0"/>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2" name="INDIANA">
              <a:extLst>
                <a:ext uri="{FF2B5EF4-FFF2-40B4-BE49-F238E27FC236}">
                  <a16:creationId xmlns:a16="http://schemas.microsoft.com/office/drawing/2014/main" id="{A36584B8-7965-41AE-9F12-2B22300D2C4F}"/>
                </a:ext>
                <a:ext uri="{C183D7F6-B498-43B3-948B-1728B52AA6E4}">
                  <adec:decorative xmlns:adec="http://schemas.microsoft.com/office/drawing/2017/decorative" val="1"/>
                </a:ext>
              </a:extLst>
            </p:cNvPr>
            <p:cNvSpPr>
              <a:spLocks/>
            </p:cNvSpPr>
            <p:nvPr/>
          </p:nvSpPr>
          <p:spPr bwMode="auto">
            <a:xfrm>
              <a:off x="8799788" y="3312024"/>
              <a:ext cx="433569" cy="756411"/>
            </a:xfrm>
            <a:custGeom>
              <a:avLst/>
              <a:gdLst>
                <a:gd name="T0" fmla="*/ 0 w 325"/>
                <a:gd name="T1" fmla="*/ 567 h 567"/>
                <a:gd name="T2" fmla="*/ 2 w 325"/>
                <a:gd name="T3" fmla="*/ 548 h 567"/>
                <a:gd name="T4" fmla="*/ 3 w 325"/>
                <a:gd name="T5" fmla="*/ 520 h 567"/>
                <a:gd name="T6" fmla="*/ 19 w 325"/>
                <a:gd name="T7" fmla="*/ 503 h 567"/>
                <a:gd name="T8" fmla="*/ 30 w 325"/>
                <a:gd name="T9" fmla="*/ 478 h 567"/>
                <a:gd name="T10" fmla="*/ 46 w 325"/>
                <a:gd name="T11" fmla="*/ 451 h 567"/>
                <a:gd name="T12" fmla="*/ 43 w 325"/>
                <a:gd name="T13" fmla="*/ 416 h 567"/>
                <a:gd name="T14" fmla="*/ 32 w 325"/>
                <a:gd name="T15" fmla="*/ 398 h 567"/>
                <a:gd name="T16" fmla="*/ 30 w 325"/>
                <a:gd name="T17" fmla="*/ 378 h 567"/>
                <a:gd name="T18" fmla="*/ 35 w 325"/>
                <a:gd name="T19" fmla="*/ 344 h 567"/>
                <a:gd name="T20" fmla="*/ 32 w 325"/>
                <a:gd name="T21" fmla="*/ 300 h 567"/>
                <a:gd name="T22" fmla="*/ 24 w 325"/>
                <a:gd name="T23" fmla="*/ 200 h 567"/>
                <a:gd name="T24" fmla="*/ 16 w 325"/>
                <a:gd name="T25" fmla="*/ 105 h 567"/>
                <a:gd name="T26" fmla="*/ 10 w 325"/>
                <a:gd name="T27" fmla="*/ 32 h 567"/>
                <a:gd name="T28" fmla="*/ 28 w 325"/>
                <a:gd name="T29" fmla="*/ 38 h 567"/>
                <a:gd name="T30" fmla="*/ 38 w 325"/>
                <a:gd name="T31" fmla="*/ 42 h 567"/>
                <a:gd name="T32" fmla="*/ 44 w 325"/>
                <a:gd name="T33" fmla="*/ 41 h 567"/>
                <a:gd name="T34" fmla="*/ 58 w 325"/>
                <a:gd name="T35" fmla="*/ 28 h 567"/>
                <a:gd name="T36" fmla="*/ 75 w 325"/>
                <a:gd name="T37" fmla="*/ 19 h 567"/>
                <a:gd name="T38" fmla="*/ 107 w 325"/>
                <a:gd name="T39" fmla="*/ 17 h 567"/>
                <a:gd name="T40" fmla="*/ 244 w 325"/>
                <a:gd name="T41" fmla="*/ 3 h 567"/>
                <a:gd name="T42" fmla="*/ 280 w 325"/>
                <a:gd name="T43" fmla="*/ 0 h 567"/>
                <a:gd name="T44" fmla="*/ 289 w 325"/>
                <a:gd name="T45" fmla="*/ 100 h 567"/>
                <a:gd name="T46" fmla="*/ 316 w 325"/>
                <a:gd name="T47" fmla="*/ 330 h 567"/>
                <a:gd name="T48" fmla="*/ 319 w 325"/>
                <a:gd name="T49" fmla="*/ 366 h 567"/>
                <a:gd name="T50" fmla="*/ 317 w 325"/>
                <a:gd name="T51" fmla="*/ 380 h 567"/>
                <a:gd name="T52" fmla="*/ 325 w 325"/>
                <a:gd name="T53" fmla="*/ 392 h 567"/>
                <a:gd name="T54" fmla="*/ 325 w 325"/>
                <a:gd name="T55" fmla="*/ 400 h 567"/>
                <a:gd name="T56" fmla="*/ 310 w 325"/>
                <a:gd name="T57" fmla="*/ 411 h 567"/>
                <a:gd name="T58" fmla="*/ 288 w 325"/>
                <a:gd name="T59" fmla="*/ 420 h 567"/>
                <a:gd name="T60" fmla="*/ 267 w 325"/>
                <a:gd name="T61" fmla="*/ 423 h 567"/>
                <a:gd name="T62" fmla="*/ 263 w 325"/>
                <a:gd name="T63" fmla="*/ 453 h 567"/>
                <a:gd name="T64" fmla="*/ 235 w 325"/>
                <a:gd name="T65" fmla="*/ 475 h 567"/>
                <a:gd name="T66" fmla="*/ 217 w 325"/>
                <a:gd name="T67" fmla="*/ 500 h 567"/>
                <a:gd name="T68" fmla="*/ 219 w 325"/>
                <a:gd name="T69" fmla="*/ 514 h 567"/>
                <a:gd name="T70" fmla="*/ 216 w 325"/>
                <a:gd name="T71" fmla="*/ 523 h 567"/>
                <a:gd name="T72" fmla="*/ 196 w 325"/>
                <a:gd name="T73" fmla="*/ 523 h 567"/>
                <a:gd name="T74" fmla="*/ 185 w 325"/>
                <a:gd name="T75" fmla="*/ 514 h 567"/>
                <a:gd name="T76" fmla="*/ 169 w 325"/>
                <a:gd name="T77" fmla="*/ 522 h 567"/>
                <a:gd name="T78" fmla="*/ 153 w 325"/>
                <a:gd name="T79" fmla="*/ 531 h 567"/>
                <a:gd name="T80" fmla="*/ 153 w 325"/>
                <a:gd name="T81" fmla="*/ 550 h 567"/>
                <a:gd name="T82" fmla="*/ 146 w 325"/>
                <a:gd name="T83" fmla="*/ 551 h 567"/>
                <a:gd name="T84" fmla="*/ 144 w 325"/>
                <a:gd name="T85" fmla="*/ 545 h 567"/>
                <a:gd name="T86" fmla="*/ 130 w 325"/>
                <a:gd name="T87" fmla="*/ 536 h 567"/>
                <a:gd name="T88" fmla="*/ 110 w 325"/>
                <a:gd name="T89" fmla="*/ 544 h 567"/>
                <a:gd name="T90" fmla="*/ 100 w 325"/>
                <a:gd name="T91" fmla="*/ 562 h 567"/>
                <a:gd name="T92" fmla="*/ 91 w 325"/>
                <a:gd name="T93" fmla="*/ 558 h 567"/>
                <a:gd name="T94" fmla="*/ 82 w 325"/>
                <a:gd name="T95" fmla="*/ 548 h 567"/>
                <a:gd name="T96" fmla="*/ 53 w 325"/>
                <a:gd name="T97" fmla="*/ 551 h 567"/>
                <a:gd name="T98" fmla="*/ 19 w 325"/>
                <a:gd name="T99" fmla="*/ 558 h 567"/>
                <a:gd name="T100" fmla="*/ 0 w 325"/>
                <a:gd name="T101" fmla="*/ 567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25" h="567">
                  <a:moveTo>
                    <a:pt x="0" y="567"/>
                  </a:moveTo>
                  <a:lnTo>
                    <a:pt x="2" y="548"/>
                  </a:lnTo>
                  <a:lnTo>
                    <a:pt x="3" y="520"/>
                  </a:lnTo>
                  <a:lnTo>
                    <a:pt x="19" y="503"/>
                  </a:lnTo>
                  <a:lnTo>
                    <a:pt x="30" y="478"/>
                  </a:lnTo>
                  <a:lnTo>
                    <a:pt x="46" y="451"/>
                  </a:lnTo>
                  <a:lnTo>
                    <a:pt x="43" y="416"/>
                  </a:lnTo>
                  <a:lnTo>
                    <a:pt x="32" y="398"/>
                  </a:lnTo>
                  <a:lnTo>
                    <a:pt x="30" y="378"/>
                  </a:lnTo>
                  <a:lnTo>
                    <a:pt x="35" y="344"/>
                  </a:lnTo>
                  <a:lnTo>
                    <a:pt x="32" y="300"/>
                  </a:lnTo>
                  <a:lnTo>
                    <a:pt x="24" y="200"/>
                  </a:lnTo>
                  <a:lnTo>
                    <a:pt x="16" y="105"/>
                  </a:lnTo>
                  <a:lnTo>
                    <a:pt x="10" y="32"/>
                  </a:lnTo>
                  <a:lnTo>
                    <a:pt x="28" y="38"/>
                  </a:lnTo>
                  <a:lnTo>
                    <a:pt x="38" y="42"/>
                  </a:lnTo>
                  <a:lnTo>
                    <a:pt x="44" y="41"/>
                  </a:lnTo>
                  <a:lnTo>
                    <a:pt x="58" y="28"/>
                  </a:lnTo>
                  <a:lnTo>
                    <a:pt x="75" y="19"/>
                  </a:lnTo>
                  <a:lnTo>
                    <a:pt x="107" y="17"/>
                  </a:lnTo>
                  <a:lnTo>
                    <a:pt x="244" y="3"/>
                  </a:lnTo>
                  <a:lnTo>
                    <a:pt x="280" y="0"/>
                  </a:lnTo>
                  <a:lnTo>
                    <a:pt x="289" y="100"/>
                  </a:lnTo>
                  <a:lnTo>
                    <a:pt x="316" y="330"/>
                  </a:lnTo>
                  <a:lnTo>
                    <a:pt x="319" y="366"/>
                  </a:lnTo>
                  <a:lnTo>
                    <a:pt x="317" y="380"/>
                  </a:lnTo>
                  <a:lnTo>
                    <a:pt x="325" y="392"/>
                  </a:lnTo>
                  <a:lnTo>
                    <a:pt x="325" y="400"/>
                  </a:lnTo>
                  <a:lnTo>
                    <a:pt x="310" y="411"/>
                  </a:lnTo>
                  <a:lnTo>
                    <a:pt x="288" y="420"/>
                  </a:lnTo>
                  <a:lnTo>
                    <a:pt x="267" y="423"/>
                  </a:lnTo>
                  <a:lnTo>
                    <a:pt x="263" y="453"/>
                  </a:lnTo>
                  <a:lnTo>
                    <a:pt x="235" y="475"/>
                  </a:lnTo>
                  <a:lnTo>
                    <a:pt x="217" y="500"/>
                  </a:lnTo>
                  <a:lnTo>
                    <a:pt x="219" y="514"/>
                  </a:lnTo>
                  <a:lnTo>
                    <a:pt x="216" y="523"/>
                  </a:lnTo>
                  <a:lnTo>
                    <a:pt x="196" y="523"/>
                  </a:lnTo>
                  <a:lnTo>
                    <a:pt x="185" y="514"/>
                  </a:lnTo>
                  <a:lnTo>
                    <a:pt x="169" y="522"/>
                  </a:lnTo>
                  <a:lnTo>
                    <a:pt x="153" y="531"/>
                  </a:lnTo>
                  <a:lnTo>
                    <a:pt x="153" y="550"/>
                  </a:lnTo>
                  <a:lnTo>
                    <a:pt x="146" y="551"/>
                  </a:lnTo>
                  <a:lnTo>
                    <a:pt x="144" y="545"/>
                  </a:lnTo>
                  <a:lnTo>
                    <a:pt x="130" y="536"/>
                  </a:lnTo>
                  <a:lnTo>
                    <a:pt x="110" y="544"/>
                  </a:lnTo>
                  <a:lnTo>
                    <a:pt x="100" y="562"/>
                  </a:lnTo>
                  <a:lnTo>
                    <a:pt x="91" y="558"/>
                  </a:lnTo>
                  <a:lnTo>
                    <a:pt x="82" y="548"/>
                  </a:lnTo>
                  <a:lnTo>
                    <a:pt x="53" y="551"/>
                  </a:lnTo>
                  <a:lnTo>
                    <a:pt x="19" y="558"/>
                  </a:lnTo>
                  <a:lnTo>
                    <a:pt x="0" y="567"/>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3" name="WISCONSIN">
              <a:extLst>
                <a:ext uri="{FF2B5EF4-FFF2-40B4-BE49-F238E27FC236}">
                  <a16:creationId xmlns:a16="http://schemas.microsoft.com/office/drawing/2014/main" id="{2D29FA53-9000-4E8C-A480-23190B2C3AEA}"/>
                </a:ext>
                <a:ext uri="{C183D7F6-B498-43B3-948B-1728B52AA6E4}">
                  <adec:decorative xmlns:adec="http://schemas.microsoft.com/office/drawing/2017/decorative" val="1"/>
                </a:ext>
              </a:extLst>
            </p:cNvPr>
            <p:cNvSpPr>
              <a:spLocks/>
            </p:cNvSpPr>
            <p:nvPr/>
          </p:nvSpPr>
          <p:spPr bwMode="auto">
            <a:xfrm>
              <a:off x="8064722" y="2434214"/>
              <a:ext cx="753743" cy="801769"/>
            </a:xfrm>
            <a:custGeom>
              <a:avLst/>
              <a:gdLst>
                <a:gd name="T0" fmla="*/ 523 w 565"/>
                <a:gd name="T1" fmla="*/ 565 h 601"/>
                <a:gd name="T2" fmla="*/ 512 w 565"/>
                <a:gd name="T3" fmla="*/ 498 h 601"/>
                <a:gd name="T4" fmla="*/ 511 w 565"/>
                <a:gd name="T5" fmla="*/ 463 h 601"/>
                <a:gd name="T6" fmla="*/ 525 w 565"/>
                <a:gd name="T7" fmla="*/ 429 h 601"/>
                <a:gd name="T8" fmla="*/ 517 w 565"/>
                <a:gd name="T9" fmla="*/ 385 h 601"/>
                <a:gd name="T10" fmla="*/ 533 w 565"/>
                <a:gd name="T11" fmla="*/ 360 h 601"/>
                <a:gd name="T12" fmla="*/ 528 w 565"/>
                <a:gd name="T13" fmla="*/ 334 h 601"/>
                <a:gd name="T14" fmla="*/ 529 w 565"/>
                <a:gd name="T15" fmla="*/ 291 h 601"/>
                <a:gd name="T16" fmla="*/ 564 w 565"/>
                <a:gd name="T17" fmla="*/ 215 h 601"/>
                <a:gd name="T18" fmla="*/ 564 w 565"/>
                <a:gd name="T19" fmla="*/ 195 h 601"/>
                <a:gd name="T20" fmla="*/ 533 w 565"/>
                <a:gd name="T21" fmla="*/ 237 h 601"/>
                <a:gd name="T22" fmla="*/ 503 w 565"/>
                <a:gd name="T23" fmla="*/ 273 h 601"/>
                <a:gd name="T24" fmla="*/ 486 w 565"/>
                <a:gd name="T25" fmla="*/ 291 h 601"/>
                <a:gd name="T26" fmla="*/ 470 w 565"/>
                <a:gd name="T27" fmla="*/ 302 h 601"/>
                <a:gd name="T28" fmla="*/ 476 w 565"/>
                <a:gd name="T29" fmla="*/ 276 h 601"/>
                <a:gd name="T30" fmla="*/ 501 w 565"/>
                <a:gd name="T31" fmla="*/ 237 h 601"/>
                <a:gd name="T32" fmla="*/ 490 w 565"/>
                <a:gd name="T33" fmla="*/ 210 h 601"/>
                <a:gd name="T34" fmla="*/ 456 w 565"/>
                <a:gd name="T35" fmla="*/ 137 h 601"/>
                <a:gd name="T36" fmla="*/ 369 w 565"/>
                <a:gd name="T37" fmla="*/ 106 h 601"/>
                <a:gd name="T38" fmla="*/ 300 w 565"/>
                <a:gd name="T39" fmla="*/ 85 h 601"/>
                <a:gd name="T40" fmla="*/ 227 w 565"/>
                <a:gd name="T41" fmla="*/ 46 h 601"/>
                <a:gd name="T42" fmla="*/ 214 w 565"/>
                <a:gd name="T43" fmla="*/ 49 h 601"/>
                <a:gd name="T44" fmla="*/ 202 w 565"/>
                <a:gd name="T45" fmla="*/ 43 h 601"/>
                <a:gd name="T46" fmla="*/ 184 w 565"/>
                <a:gd name="T47" fmla="*/ 51 h 601"/>
                <a:gd name="T48" fmla="*/ 181 w 565"/>
                <a:gd name="T49" fmla="*/ 34 h 601"/>
                <a:gd name="T50" fmla="*/ 202 w 565"/>
                <a:gd name="T51" fmla="*/ 9 h 601"/>
                <a:gd name="T52" fmla="*/ 175 w 565"/>
                <a:gd name="T53" fmla="*/ 4 h 601"/>
                <a:gd name="T54" fmla="*/ 111 w 565"/>
                <a:gd name="T55" fmla="*/ 37 h 601"/>
                <a:gd name="T56" fmla="*/ 75 w 565"/>
                <a:gd name="T57" fmla="*/ 37 h 601"/>
                <a:gd name="T58" fmla="*/ 55 w 565"/>
                <a:gd name="T59" fmla="*/ 49 h 601"/>
                <a:gd name="T60" fmla="*/ 53 w 565"/>
                <a:gd name="T61" fmla="*/ 120 h 601"/>
                <a:gd name="T62" fmla="*/ 14 w 565"/>
                <a:gd name="T63" fmla="*/ 154 h 601"/>
                <a:gd name="T64" fmla="*/ 2 w 565"/>
                <a:gd name="T65" fmla="*/ 193 h 601"/>
                <a:gd name="T66" fmla="*/ 22 w 565"/>
                <a:gd name="T67" fmla="*/ 226 h 601"/>
                <a:gd name="T68" fmla="*/ 11 w 565"/>
                <a:gd name="T69" fmla="*/ 270 h 601"/>
                <a:gd name="T70" fmla="*/ 33 w 565"/>
                <a:gd name="T71" fmla="*/ 329 h 601"/>
                <a:gd name="T72" fmla="*/ 66 w 565"/>
                <a:gd name="T73" fmla="*/ 349 h 601"/>
                <a:gd name="T74" fmla="*/ 111 w 565"/>
                <a:gd name="T75" fmla="*/ 388 h 601"/>
                <a:gd name="T76" fmla="*/ 169 w 565"/>
                <a:gd name="T77" fmla="*/ 430 h 601"/>
                <a:gd name="T78" fmla="*/ 178 w 565"/>
                <a:gd name="T79" fmla="*/ 498 h 601"/>
                <a:gd name="T80" fmla="*/ 194 w 565"/>
                <a:gd name="T81" fmla="*/ 516 h 601"/>
                <a:gd name="T82" fmla="*/ 183 w 565"/>
                <a:gd name="T83" fmla="*/ 558 h 601"/>
                <a:gd name="T84" fmla="*/ 214 w 565"/>
                <a:gd name="T85" fmla="*/ 590 h 601"/>
                <a:gd name="T86" fmla="*/ 241 w 565"/>
                <a:gd name="T87"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5" h="601">
                  <a:moveTo>
                    <a:pt x="523" y="583"/>
                  </a:moveTo>
                  <a:lnTo>
                    <a:pt x="523" y="565"/>
                  </a:lnTo>
                  <a:lnTo>
                    <a:pt x="515" y="537"/>
                  </a:lnTo>
                  <a:lnTo>
                    <a:pt x="512" y="498"/>
                  </a:lnTo>
                  <a:lnTo>
                    <a:pt x="505" y="482"/>
                  </a:lnTo>
                  <a:lnTo>
                    <a:pt x="511" y="463"/>
                  </a:lnTo>
                  <a:lnTo>
                    <a:pt x="515" y="446"/>
                  </a:lnTo>
                  <a:lnTo>
                    <a:pt x="525" y="429"/>
                  </a:lnTo>
                  <a:lnTo>
                    <a:pt x="522" y="409"/>
                  </a:lnTo>
                  <a:lnTo>
                    <a:pt x="517" y="385"/>
                  </a:lnTo>
                  <a:lnTo>
                    <a:pt x="520" y="374"/>
                  </a:lnTo>
                  <a:lnTo>
                    <a:pt x="533" y="360"/>
                  </a:lnTo>
                  <a:lnTo>
                    <a:pt x="533" y="343"/>
                  </a:lnTo>
                  <a:lnTo>
                    <a:pt x="528" y="334"/>
                  </a:lnTo>
                  <a:lnTo>
                    <a:pt x="533" y="318"/>
                  </a:lnTo>
                  <a:lnTo>
                    <a:pt x="529" y="291"/>
                  </a:lnTo>
                  <a:lnTo>
                    <a:pt x="547" y="257"/>
                  </a:lnTo>
                  <a:lnTo>
                    <a:pt x="564" y="215"/>
                  </a:lnTo>
                  <a:lnTo>
                    <a:pt x="565" y="201"/>
                  </a:lnTo>
                  <a:lnTo>
                    <a:pt x="564" y="195"/>
                  </a:lnTo>
                  <a:lnTo>
                    <a:pt x="559" y="198"/>
                  </a:lnTo>
                  <a:lnTo>
                    <a:pt x="533" y="237"/>
                  </a:lnTo>
                  <a:lnTo>
                    <a:pt x="515" y="262"/>
                  </a:lnTo>
                  <a:lnTo>
                    <a:pt x="503" y="273"/>
                  </a:lnTo>
                  <a:lnTo>
                    <a:pt x="498" y="287"/>
                  </a:lnTo>
                  <a:lnTo>
                    <a:pt x="486" y="291"/>
                  </a:lnTo>
                  <a:lnTo>
                    <a:pt x="478" y="304"/>
                  </a:lnTo>
                  <a:lnTo>
                    <a:pt x="470" y="302"/>
                  </a:lnTo>
                  <a:lnTo>
                    <a:pt x="469" y="291"/>
                  </a:lnTo>
                  <a:lnTo>
                    <a:pt x="476" y="276"/>
                  </a:lnTo>
                  <a:lnTo>
                    <a:pt x="490" y="246"/>
                  </a:lnTo>
                  <a:lnTo>
                    <a:pt x="501" y="237"/>
                  </a:lnTo>
                  <a:lnTo>
                    <a:pt x="508" y="221"/>
                  </a:lnTo>
                  <a:lnTo>
                    <a:pt x="490" y="210"/>
                  </a:lnTo>
                  <a:lnTo>
                    <a:pt x="478" y="145"/>
                  </a:lnTo>
                  <a:lnTo>
                    <a:pt x="456" y="137"/>
                  </a:lnTo>
                  <a:lnTo>
                    <a:pt x="444" y="123"/>
                  </a:lnTo>
                  <a:lnTo>
                    <a:pt x="369" y="106"/>
                  </a:lnTo>
                  <a:lnTo>
                    <a:pt x="350" y="99"/>
                  </a:lnTo>
                  <a:lnTo>
                    <a:pt x="300" y="85"/>
                  </a:lnTo>
                  <a:lnTo>
                    <a:pt x="250" y="78"/>
                  </a:lnTo>
                  <a:lnTo>
                    <a:pt x="227" y="46"/>
                  </a:lnTo>
                  <a:lnTo>
                    <a:pt x="222" y="49"/>
                  </a:lnTo>
                  <a:lnTo>
                    <a:pt x="214" y="49"/>
                  </a:lnTo>
                  <a:lnTo>
                    <a:pt x="211" y="42"/>
                  </a:lnTo>
                  <a:lnTo>
                    <a:pt x="202" y="43"/>
                  </a:lnTo>
                  <a:lnTo>
                    <a:pt x="195" y="45"/>
                  </a:lnTo>
                  <a:lnTo>
                    <a:pt x="184" y="51"/>
                  </a:lnTo>
                  <a:lnTo>
                    <a:pt x="178" y="46"/>
                  </a:lnTo>
                  <a:lnTo>
                    <a:pt x="181" y="34"/>
                  </a:lnTo>
                  <a:lnTo>
                    <a:pt x="194" y="15"/>
                  </a:lnTo>
                  <a:lnTo>
                    <a:pt x="202" y="9"/>
                  </a:lnTo>
                  <a:lnTo>
                    <a:pt x="189" y="0"/>
                  </a:lnTo>
                  <a:lnTo>
                    <a:pt x="175" y="4"/>
                  </a:lnTo>
                  <a:lnTo>
                    <a:pt x="158" y="17"/>
                  </a:lnTo>
                  <a:lnTo>
                    <a:pt x="111" y="37"/>
                  </a:lnTo>
                  <a:lnTo>
                    <a:pt x="92" y="40"/>
                  </a:lnTo>
                  <a:lnTo>
                    <a:pt x="75" y="37"/>
                  </a:lnTo>
                  <a:lnTo>
                    <a:pt x="69" y="32"/>
                  </a:lnTo>
                  <a:lnTo>
                    <a:pt x="55" y="49"/>
                  </a:lnTo>
                  <a:lnTo>
                    <a:pt x="53" y="67"/>
                  </a:lnTo>
                  <a:lnTo>
                    <a:pt x="53" y="120"/>
                  </a:lnTo>
                  <a:lnTo>
                    <a:pt x="47" y="129"/>
                  </a:lnTo>
                  <a:lnTo>
                    <a:pt x="14" y="154"/>
                  </a:lnTo>
                  <a:lnTo>
                    <a:pt x="0" y="192"/>
                  </a:lnTo>
                  <a:lnTo>
                    <a:pt x="2" y="193"/>
                  </a:lnTo>
                  <a:lnTo>
                    <a:pt x="19" y="206"/>
                  </a:lnTo>
                  <a:lnTo>
                    <a:pt x="22" y="226"/>
                  </a:lnTo>
                  <a:lnTo>
                    <a:pt x="11" y="245"/>
                  </a:lnTo>
                  <a:lnTo>
                    <a:pt x="11" y="270"/>
                  </a:lnTo>
                  <a:lnTo>
                    <a:pt x="14" y="310"/>
                  </a:lnTo>
                  <a:lnTo>
                    <a:pt x="33" y="329"/>
                  </a:lnTo>
                  <a:lnTo>
                    <a:pt x="53" y="329"/>
                  </a:lnTo>
                  <a:lnTo>
                    <a:pt x="66" y="349"/>
                  </a:lnTo>
                  <a:lnTo>
                    <a:pt x="86" y="352"/>
                  </a:lnTo>
                  <a:lnTo>
                    <a:pt x="111" y="388"/>
                  </a:lnTo>
                  <a:lnTo>
                    <a:pt x="155" y="413"/>
                  </a:lnTo>
                  <a:lnTo>
                    <a:pt x="169" y="430"/>
                  </a:lnTo>
                  <a:lnTo>
                    <a:pt x="173" y="477"/>
                  </a:lnTo>
                  <a:lnTo>
                    <a:pt x="178" y="498"/>
                  </a:lnTo>
                  <a:lnTo>
                    <a:pt x="192" y="508"/>
                  </a:lnTo>
                  <a:lnTo>
                    <a:pt x="194" y="516"/>
                  </a:lnTo>
                  <a:lnTo>
                    <a:pt x="181" y="538"/>
                  </a:lnTo>
                  <a:lnTo>
                    <a:pt x="183" y="558"/>
                  </a:lnTo>
                  <a:lnTo>
                    <a:pt x="198" y="582"/>
                  </a:lnTo>
                  <a:lnTo>
                    <a:pt x="214" y="590"/>
                  </a:lnTo>
                  <a:lnTo>
                    <a:pt x="233" y="593"/>
                  </a:lnTo>
                  <a:lnTo>
                    <a:pt x="241" y="601"/>
                  </a:lnTo>
                  <a:lnTo>
                    <a:pt x="523" y="583"/>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4" name="MINNESOTA">
              <a:extLst>
                <a:ext uri="{FF2B5EF4-FFF2-40B4-BE49-F238E27FC236}">
                  <a16:creationId xmlns:a16="http://schemas.microsoft.com/office/drawing/2014/main" id="{21F0C398-4217-4716-96A2-E9B86BA65DCB}"/>
                </a:ext>
                <a:ext uri="{C183D7F6-B498-43B3-948B-1728B52AA6E4}">
                  <adec:decorative xmlns:adec="http://schemas.microsoft.com/office/drawing/2017/decorative" val="1"/>
                </a:ext>
              </a:extLst>
            </p:cNvPr>
            <p:cNvSpPr>
              <a:spLocks/>
            </p:cNvSpPr>
            <p:nvPr/>
          </p:nvSpPr>
          <p:spPr bwMode="auto">
            <a:xfrm>
              <a:off x="7521761" y="2012652"/>
              <a:ext cx="955186" cy="1060576"/>
            </a:xfrm>
            <a:custGeom>
              <a:avLst/>
              <a:gdLst>
                <a:gd name="T0" fmla="*/ 54 w 716"/>
                <a:gd name="T1" fmla="*/ 419 h 795"/>
                <a:gd name="T2" fmla="*/ 31 w 716"/>
                <a:gd name="T3" fmla="*/ 289 h 795"/>
                <a:gd name="T4" fmla="*/ 17 w 716"/>
                <a:gd name="T5" fmla="*/ 206 h 795"/>
                <a:gd name="T6" fmla="*/ 7 w 716"/>
                <a:gd name="T7" fmla="*/ 111 h 795"/>
                <a:gd name="T8" fmla="*/ 0 w 716"/>
                <a:gd name="T9" fmla="*/ 53 h 795"/>
                <a:gd name="T10" fmla="*/ 190 w 716"/>
                <a:gd name="T11" fmla="*/ 2 h 795"/>
                <a:gd name="T12" fmla="*/ 209 w 716"/>
                <a:gd name="T13" fmla="*/ 3 h 795"/>
                <a:gd name="T14" fmla="*/ 226 w 716"/>
                <a:gd name="T15" fmla="*/ 42 h 795"/>
                <a:gd name="T16" fmla="*/ 245 w 716"/>
                <a:gd name="T17" fmla="*/ 91 h 795"/>
                <a:gd name="T18" fmla="*/ 278 w 716"/>
                <a:gd name="T19" fmla="*/ 100 h 795"/>
                <a:gd name="T20" fmla="*/ 317 w 716"/>
                <a:gd name="T21" fmla="*/ 116 h 795"/>
                <a:gd name="T22" fmla="*/ 349 w 716"/>
                <a:gd name="T23" fmla="*/ 108 h 795"/>
                <a:gd name="T24" fmla="*/ 370 w 716"/>
                <a:gd name="T25" fmla="*/ 97 h 795"/>
                <a:gd name="T26" fmla="*/ 396 w 716"/>
                <a:gd name="T27" fmla="*/ 102 h 795"/>
                <a:gd name="T28" fmla="*/ 454 w 716"/>
                <a:gd name="T29" fmla="*/ 133 h 795"/>
                <a:gd name="T30" fmla="*/ 473 w 716"/>
                <a:gd name="T31" fmla="*/ 131 h 795"/>
                <a:gd name="T32" fmla="*/ 484 w 716"/>
                <a:gd name="T33" fmla="*/ 145 h 795"/>
                <a:gd name="T34" fmla="*/ 504 w 716"/>
                <a:gd name="T35" fmla="*/ 150 h 795"/>
                <a:gd name="T36" fmla="*/ 512 w 716"/>
                <a:gd name="T37" fmla="*/ 164 h 795"/>
                <a:gd name="T38" fmla="*/ 546 w 716"/>
                <a:gd name="T39" fmla="*/ 170 h 795"/>
                <a:gd name="T40" fmla="*/ 577 w 716"/>
                <a:gd name="T41" fmla="*/ 145 h 795"/>
                <a:gd name="T42" fmla="*/ 598 w 716"/>
                <a:gd name="T43" fmla="*/ 153 h 795"/>
                <a:gd name="T44" fmla="*/ 607 w 716"/>
                <a:gd name="T45" fmla="*/ 163 h 795"/>
                <a:gd name="T46" fmla="*/ 669 w 716"/>
                <a:gd name="T47" fmla="*/ 155 h 795"/>
                <a:gd name="T48" fmla="*/ 684 w 716"/>
                <a:gd name="T49" fmla="*/ 173 h 795"/>
                <a:gd name="T50" fmla="*/ 716 w 716"/>
                <a:gd name="T51" fmla="*/ 164 h 795"/>
                <a:gd name="T52" fmla="*/ 688 w 716"/>
                <a:gd name="T53" fmla="*/ 191 h 795"/>
                <a:gd name="T54" fmla="*/ 601 w 716"/>
                <a:gd name="T55" fmla="*/ 228 h 795"/>
                <a:gd name="T56" fmla="*/ 566 w 716"/>
                <a:gd name="T57" fmla="*/ 267 h 795"/>
                <a:gd name="T58" fmla="*/ 541 w 716"/>
                <a:gd name="T59" fmla="*/ 297 h 795"/>
                <a:gd name="T60" fmla="*/ 504 w 716"/>
                <a:gd name="T61" fmla="*/ 328 h 795"/>
                <a:gd name="T62" fmla="*/ 462 w 716"/>
                <a:gd name="T63" fmla="*/ 365 h 795"/>
                <a:gd name="T64" fmla="*/ 462 w 716"/>
                <a:gd name="T65" fmla="*/ 436 h 795"/>
                <a:gd name="T66" fmla="*/ 421 w 716"/>
                <a:gd name="T67" fmla="*/ 470 h 795"/>
                <a:gd name="T68" fmla="*/ 424 w 716"/>
                <a:gd name="T69" fmla="*/ 522 h 795"/>
                <a:gd name="T70" fmla="*/ 418 w 716"/>
                <a:gd name="T71" fmla="*/ 562 h 795"/>
                <a:gd name="T72" fmla="*/ 421 w 716"/>
                <a:gd name="T73" fmla="*/ 626 h 795"/>
                <a:gd name="T74" fmla="*/ 460 w 716"/>
                <a:gd name="T75" fmla="*/ 645 h 795"/>
                <a:gd name="T76" fmla="*/ 493 w 716"/>
                <a:gd name="T77" fmla="*/ 668 h 795"/>
                <a:gd name="T78" fmla="*/ 562 w 716"/>
                <a:gd name="T79" fmla="*/ 729 h 795"/>
                <a:gd name="T80" fmla="*/ 579 w 716"/>
                <a:gd name="T81" fmla="*/ 787 h 795"/>
                <a:gd name="T82" fmla="*/ 70 w 716"/>
                <a:gd name="T83" fmla="*/ 572 h 795"/>
                <a:gd name="T84" fmla="*/ 42 w 716"/>
                <a:gd name="T85" fmla="*/ 533 h 795"/>
                <a:gd name="T86" fmla="*/ 34 w 716"/>
                <a:gd name="T87" fmla="*/ 511 h 795"/>
                <a:gd name="T88" fmla="*/ 56 w 716"/>
                <a:gd name="T89" fmla="*/ 492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6" h="795">
                  <a:moveTo>
                    <a:pt x="57" y="472"/>
                  </a:moveTo>
                  <a:lnTo>
                    <a:pt x="54" y="419"/>
                  </a:lnTo>
                  <a:lnTo>
                    <a:pt x="43" y="373"/>
                  </a:lnTo>
                  <a:lnTo>
                    <a:pt x="31" y="289"/>
                  </a:lnTo>
                  <a:lnTo>
                    <a:pt x="29" y="228"/>
                  </a:lnTo>
                  <a:lnTo>
                    <a:pt x="17" y="206"/>
                  </a:lnTo>
                  <a:lnTo>
                    <a:pt x="7" y="175"/>
                  </a:lnTo>
                  <a:lnTo>
                    <a:pt x="7" y="111"/>
                  </a:lnTo>
                  <a:lnTo>
                    <a:pt x="12" y="86"/>
                  </a:lnTo>
                  <a:lnTo>
                    <a:pt x="0" y="53"/>
                  </a:lnTo>
                  <a:lnTo>
                    <a:pt x="189" y="53"/>
                  </a:lnTo>
                  <a:lnTo>
                    <a:pt x="190" y="2"/>
                  </a:lnTo>
                  <a:lnTo>
                    <a:pt x="195" y="0"/>
                  </a:lnTo>
                  <a:lnTo>
                    <a:pt x="209" y="3"/>
                  </a:lnTo>
                  <a:lnTo>
                    <a:pt x="221" y="8"/>
                  </a:lnTo>
                  <a:lnTo>
                    <a:pt x="226" y="42"/>
                  </a:lnTo>
                  <a:lnTo>
                    <a:pt x="235" y="81"/>
                  </a:lnTo>
                  <a:lnTo>
                    <a:pt x="245" y="91"/>
                  </a:lnTo>
                  <a:lnTo>
                    <a:pt x="276" y="91"/>
                  </a:lnTo>
                  <a:lnTo>
                    <a:pt x="278" y="100"/>
                  </a:lnTo>
                  <a:lnTo>
                    <a:pt x="317" y="102"/>
                  </a:lnTo>
                  <a:lnTo>
                    <a:pt x="317" y="116"/>
                  </a:lnTo>
                  <a:lnTo>
                    <a:pt x="346" y="116"/>
                  </a:lnTo>
                  <a:lnTo>
                    <a:pt x="349" y="108"/>
                  </a:lnTo>
                  <a:lnTo>
                    <a:pt x="356" y="100"/>
                  </a:lnTo>
                  <a:lnTo>
                    <a:pt x="370" y="97"/>
                  </a:lnTo>
                  <a:lnTo>
                    <a:pt x="379" y="102"/>
                  </a:lnTo>
                  <a:lnTo>
                    <a:pt x="396" y="102"/>
                  </a:lnTo>
                  <a:lnTo>
                    <a:pt x="421" y="119"/>
                  </a:lnTo>
                  <a:lnTo>
                    <a:pt x="454" y="133"/>
                  </a:lnTo>
                  <a:lnTo>
                    <a:pt x="470" y="136"/>
                  </a:lnTo>
                  <a:lnTo>
                    <a:pt x="473" y="131"/>
                  </a:lnTo>
                  <a:lnTo>
                    <a:pt x="481" y="128"/>
                  </a:lnTo>
                  <a:lnTo>
                    <a:pt x="484" y="145"/>
                  </a:lnTo>
                  <a:lnTo>
                    <a:pt x="501" y="153"/>
                  </a:lnTo>
                  <a:lnTo>
                    <a:pt x="504" y="150"/>
                  </a:lnTo>
                  <a:lnTo>
                    <a:pt x="512" y="152"/>
                  </a:lnTo>
                  <a:lnTo>
                    <a:pt x="512" y="164"/>
                  </a:lnTo>
                  <a:lnTo>
                    <a:pt x="527" y="170"/>
                  </a:lnTo>
                  <a:lnTo>
                    <a:pt x="546" y="170"/>
                  </a:lnTo>
                  <a:lnTo>
                    <a:pt x="557" y="166"/>
                  </a:lnTo>
                  <a:lnTo>
                    <a:pt x="577" y="145"/>
                  </a:lnTo>
                  <a:lnTo>
                    <a:pt x="593" y="142"/>
                  </a:lnTo>
                  <a:lnTo>
                    <a:pt x="598" y="153"/>
                  </a:lnTo>
                  <a:lnTo>
                    <a:pt x="601" y="163"/>
                  </a:lnTo>
                  <a:lnTo>
                    <a:pt x="607" y="163"/>
                  </a:lnTo>
                  <a:lnTo>
                    <a:pt x="613" y="156"/>
                  </a:lnTo>
                  <a:lnTo>
                    <a:pt x="669" y="155"/>
                  </a:lnTo>
                  <a:lnTo>
                    <a:pt x="680" y="173"/>
                  </a:lnTo>
                  <a:lnTo>
                    <a:pt x="684" y="173"/>
                  </a:lnTo>
                  <a:lnTo>
                    <a:pt x="688" y="167"/>
                  </a:lnTo>
                  <a:lnTo>
                    <a:pt x="716" y="164"/>
                  </a:lnTo>
                  <a:lnTo>
                    <a:pt x="713" y="180"/>
                  </a:lnTo>
                  <a:lnTo>
                    <a:pt x="688" y="191"/>
                  </a:lnTo>
                  <a:lnTo>
                    <a:pt x="630" y="216"/>
                  </a:lnTo>
                  <a:lnTo>
                    <a:pt x="601" y="228"/>
                  </a:lnTo>
                  <a:lnTo>
                    <a:pt x="580" y="245"/>
                  </a:lnTo>
                  <a:lnTo>
                    <a:pt x="566" y="267"/>
                  </a:lnTo>
                  <a:lnTo>
                    <a:pt x="552" y="291"/>
                  </a:lnTo>
                  <a:lnTo>
                    <a:pt x="541" y="297"/>
                  </a:lnTo>
                  <a:lnTo>
                    <a:pt x="513" y="328"/>
                  </a:lnTo>
                  <a:lnTo>
                    <a:pt x="504" y="328"/>
                  </a:lnTo>
                  <a:lnTo>
                    <a:pt x="477" y="345"/>
                  </a:lnTo>
                  <a:lnTo>
                    <a:pt x="462" y="365"/>
                  </a:lnTo>
                  <a:lnTo>
                    <a:pt x="460" y="386"/>
                  </a:lnTo>
                  <a:lnTo>
                    <a:pt x="462" y="436"/>
                  </a:lnTo>
                  <a:lnTo>
                    <a:pt x="452" y="447"/>
                  </a:lnTo>
                  <a:lnTo>
                    <a:pt x="421" y="470"/>
                  </a:lnTo>
                  <a:lnTo>
                    <a:pt x="407" y="508"/>
                  </a:lnTo>
                  <a:lnTo>
                    <a:pt x="424" y="522"/>
                  </a:lnTo>
                  <a:lnTo>
                    <a:pt x="429" y="542"/>
                  </a:lnTo>
                  <a:lnTo>
                    <a:pt x="418" y="562"/>
                  </a:lnTo>
                  <a:lnTo>
                    <a:pt x="418" y="586"/>
                  </a:lnTo>
                  <a:lnTo>
                    <a:pt x="421" y="626"/>
                  </a:lnTo>
                  <a:lnTo>
                    <a:pt x="440" y="645"/>
                  </a:lnTo>
                  <a:lnTo>
                    <a:pt x="460" y="645"/>
                  </a:lnTo>
                  <a:lnTo>
                    <a:pt x="473" y="665"/>
                  </a:lnTo>
                  <a:lnTo>
                    <a:pt x="493" y="668"/>
                  </a:lnTo>
                  <a:lnTo>
                    <a:pt x="518" y="704"/>
                  </a:lnTo>
                  <a:lnTo>
                    <a:pt x="562" y="729"/>
                  </a:lnTo>
                  <a:lnTo>
                    <a:pt x="576" y="748"/>
                  </a:lnTo>
                  <a:lnTo>
                    <a:pt x="579" y="787"/>
                  </a:lnTo>
                  <a:lnTo>
                    <a:pt x="73" y="795"/>
                  </a:lnTo>
                  <a:lnTo>
                    <a:pt x="70" y="572"/>
                  </a:lnTo>
                  <a:lnTo>
                    <a:pt x="67" y="553"/>
                  </a:lnTo>
                  <a:lnTo>
                    <a:pt x="42" y="533"/>
                  </a:lnTo>
                  <a:lnTo>
                    <a:pt x="34" y="520"/>
                  </a:lnTo>
                  <a:lnTo>
                    <a:pt x="34" y="511"/>
                  </a:lnTo>
                  <a:lnTo>
                    <a:pt x="48" y="501"/>
                  </a:lnTo>
                  <a:lnTo>
                    <a:pt x="56" y="492"/>
                  </a:lnTo>
                  <a:lnTo>
                    <a:pt x="57" y="472"/>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2" name="LABEL">
              <a:extLst>
                <a:ext uri="{C183D7F6-B498-43B3-948B-1728B52AA6E4}">
                  <adec:decorative xmlns:adec="http://schemas.microsoft.com/office/drawing/2017/decorative" val="1"/>
                </a:ext>
              </a:extLst>
            </p:cNvPr>
            <p:cNvSpPr/>
            <p:nvPr/>
          </p:nvSpPr>
          <p:spPr>
            <a:xfrm>
              <a:off x="7996009" y="1438498"/>
              <a:ext cx="914400" cy="245986"/>
            </a:xfrm>
            <a:prstGeom prst="roundRect">
              <a:avLst/>
            </a:prstGeom>
            <a:solidFill>
              <a:srgbClr val="984807"/>
            </a:solidFill>
            <a:ln w="285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5</a:t>
              </a:r>
            </a:p>
          </p:txBody>
        </p:sp>
        <p:cxnSp>
          <p:nvCxnSpPr>
            <p:cNvPr id="130" name="Straight Connector 129">
              <a:extLst>
                <a:ext uri="{FF2B5EF4-FFF2-40B4-BE49-F238E27FC236}">
                  <a16:creationId xmlns:a16="http://schemas.microsoft.com/office/drawing/2014/main" id="{19A34CDD-80DE-4455-A78A-C07E172972DB}"/>
                </a:ext>
                <a:ext uri="{C183D7F6-B498-43B3-948B-1728B52AA6E4}">
                  <adec:decorative xmlns:adec="http://schemas.microsoft.com/office/drawing/2017/decorative" val="1"/>
                </a:ext>
              </a:extLst>
            </p:cNvPr>
            <p:cNvCxnSpPr>
              <a:cxnSpLocks/>
            </p:cNvCxnSpPr>
            <p:nvPr/>
          </p:nvCxnSpPr>
          <p:spPr>
            <a:xfrm flipV="1">
              <a:off x="8453210" y="1720986"/>
              <a:ext cx="24701" cy="1063293"/>
            </a:xfrm>
            <a:prstGeom prst="line">
              <a:avLst/>
            </a:prstGeom>
            <a:ln w="19050">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1" name="Region 6" descr="Region 6: South Southwest includes New Mexico, Texas, Oklahoma, Louisiana, and Arkansas.">
            <a:extLst>
              <a:ext uri="{FF2B5EF4-FFF2-40B4-BE49-F238E27FC236}">
                <a16:creationId xmlns:a16="http://schemas.microsoft.com/office/drawing/2014/main" id="{3F188674-8FFD-43D8-AFE7-58E018226192}"/>
              </a:ext>
            </a:extLst>
          </p:cNvPr>
          <p:cNvGrpSpPr/>
          <p:nvPr/>
        </p:nvGrpSpPr>
        <p:grpSpPr>
          <a:xfrm>
            <a:off x="5199597" y="4107121"/>
            <a:ext cx="3589288" cy="2129157"/>
            <a:chOff x="5237697" y="4173796"/>
            <a:chExt cx="3589288" cy="2129157"/>
          </a:xfrm>
        </p:grpSpPr>
        <p:sp>
          <p:nvSpPr>
            <p:cNvPr id="90" name="ARKANSAS">
              <a:extLst>
                <a:ext uri="{C183D7F6-B498-43B3-948B-1728B52AA6E4}">
                  <adec:decorative xmlns:adec="http://schemas.microsoft.com/office/drawing/2017/decorative" val="1"/>
                </a:ext>
              </a:extLst>
            </p:cNvPr>
            <p:cNvSpPr>
              <a:spLocks/>
            </p:cNvSpPr>
            <p:nvPr/>
          </p:nvSpPr>
          <p:spPr bwMode="auto">
            <a:xfrm>
              <a:off x="7873133" y="4368569"/>
              <a:ext cx="708385" cy="623005"/>
            </a:xfrm>
            <a:custGeom>
              <a:avLst/>
              <a:gdLst>
                <a:gd name="T0" fmla="*/ 531 w 531"/>
                <a:gd name="T1" fmla="*/ 67 h 467"/>
                <a:gd name="T2" fmla="*/ 506 w 531"/>
                <a:gd name="T3" fmla="*/ 72 h 467"/>
                <a:gd name="T4" fmla="*/ 474 w 531"/>
                <a:gd name="T5" fmla="*/ 69 h 467"/>
                <a:gd name="T6" fmla="*/ 477 w 531"/>
                <a:gd name="T7" fmla="*/ 58 h 467"/>
                <a:gd name="T8" fmla="*/ 496 w 531"/>
                <a:gd name="T9" fmla="*/ 42 h 467"/>
                <a:gd name="T10" fmla="*/ 501 w 531"/>
                <a:gd name="T11" fmla="*/ 19 h 467"/>
                <a:gd name="T12" fmla="*/ 490 w 531"/>
                <a:gd name="T13" fmla="*/ 0 h 467"/>
                <a:gd name="T14" fmla="*/ 0 w 531"/>
                <a:gd name="T15" fmla="*/ 16 h 467"/>
                <a:gd name="T16" fmla="*/ 11 w 531"/>
                <a:gd name="T17" fmla="*/ 60 h 467"/>
                <a:gd name="T18" fmla="*/ 11 w 531"/>
                <a:gd name="T19" fmla="*/ 111 h 467"/>
                <a:gd name="T20" fmla="*/ 18 w 531"/>
                <a:gd name="T21" fmla="*/ 180 h 467"/>
                <a:gd name="T22" fmla="*/ 20 w 531"/>
                <a:gd name="T23" fmla="*/ 416 h 467"/>
                <a:gd name="T24" fmla="*/ 34 w 531"/>
                <a:gd name="T25" fmla="*/ 428 h 467"/>
                <a:gd name="T26" fmla="*/ 53 w 531"/>
                <a:gd name="T27" fmla="*/ 419 h 467"/>
                <a:gd name="T28" fmla="*/ 70 w 531"/>
                <a:gd name="T29" fmla="*/ 426 h 467"/>
                <a:gd name="T30" fmla="*/ 75 w 531"/>
                <a:gd name="T31" fmla="*/ 467 h 467"/>
                <a:gd name="T32" fmla="*/ 421 w 531"/>
                <a:gd name="T33" fmla="*/ 461 h 467"/>
                <a:gd name="T34" fmla="*/ 429 w 531"/>
                <a:gd name="T35" fmla="*/ 447 h 467"/>
                <a:gd name="T36" fmla="*/ 427 w 531"/>
                <a:gd name="T37" fmla="*/ 425 h 467"/>
                <a:gd name="T38" fmla="*/ 415 w 531"/>
                <a:gd name="T39" fmla="*/ 406 h 467"/>
                <a:gd name="T40" fmla="*/ 426 w 531"/>
                <a:gd name="T41" fmla="*/ 397 h 467"/>
                <a:gd name="T42" fmla="*/ 415 w 531"/>
                <a:gd name="T43" fmla="*/ 381 h 467"/>
                <a:gd name="T44" fmla="*/ 420 w 531"/>
                <a:gd name="T45" fmla="*/ 366 h 467"/>
                <a:gd name="T46" fmla="*/ 429 w 531"/>
                <a:gd name="T47" fmla="*/ 331 h 467"/>
                <a:gd name="T48" fmla="*/ 445 w 531"/>
                <a:gd name="T49" fmla="*/ 317 h 467"/>
                <a:gd name="T50" fmla="*/ 440 w 531"/>
                <a:gd name="T51" fmla="*/ 303 h 467"/>
                <a:gd name="T52" fmla="*/ 463 w 531"/>
                <a:gd name="T53" fmla="*/ 270 h 467"/>
                <a:gd name="T54" fmla="*/ 481 w 531"/>
                <a:gd name="T55" fmla="*/ 261 h 467"/>
                <a:gd name="T56" fmla="*/ 479 w 531"/>
                <a:gd name="T57" fmla="*/ 252 h 467"/>
                <a:gd name="T58" fmla="*/ 477 w 531"/>
                <a:gd name="T59" fmla="*/ 241 h 467"/>
                <a:gd name="T60" fmla="*/ 495 w 531"/>
                <a:gd name="T61" fmla="*/ 206 h 467"/>
                <a:gd name="T62" fmla="*/ 510 w 531"/>
                <a:gd name="T63" fmla="*/ 199 h 467"/>
                <a:gd name="T64" fmla="*/ 512 w 531"/>
                <a:gd name="T65" fmla="*/ 177 h 467"/>
                <a:gd name="T66" fmla="*/ 523 w 531"/>
                <a:gd name="T67" fmla="*/ 169 h 467"/>
                <a:gd name="T68" fmla="*/ 504 w 531"/>
                <a:gd name="T69" fmla="*/ 166 h 467"/>
                <a:gd name="T70" fmla="*/ 496 w 531"/>
                <a:gd name="T71" fmla="*/ 141 h 467"/>
                <a:gd name="T72" fmla="*/ 513 w 531"/>
                <a:gd name="T73" fmla="*/ 125 h 467"/>
                <a:gd name="T74" fmla="*/ 516 w 531"/>
                <a:gd name="T75" fmla="*/ 113 h 467"/>
                <a:gd name="T76" fmla="*/ 524 w 531"/>
                <a:gd name="T77" fmla="*/ 88 h 467"/>
                <a:gd name="T78" fmla="*/ 531 w 531"/>
                <a:gd name="T79" fmla="*/ 67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1" h="467">
                  <a:moveTo>
                    <a:pt x="531" y="67"/>
                  </a:moveTo>
                  <a:lnTo>
                    <a:pt x="506" y="72"/>
                  </a:lnTo>
                  <a:lnTo>
                    <a:pt x="474" y="69"/>
                  </a:lnTo>
                  <a:lnTo>
                    <a:pt x="477" y="58"/>
                  </a:lnTo>
                  <a:lnTo>
                    <a:pt x="496" y="42"/>
                  </a:lnTo>
                  <a:lnTo>
                    <a:pt x="501" y="19"/>
                  </a:lnTo>
                  <a:lnTo>
                    <a:pt x="490" y="0"/>
                  </a:lnTo>
                  <a:lnTo>
                    <a:pt x="0" y="16"/>
                  </a:lnTo>
                  <a:lnTo>
                    <a:pt x="11" y="60"/>
                  </a:lnTo>
                  <a:lnTo>
                    <a:pt x="11" y="111"/>
                  </a:lnTo>
                  <a:lnTo>
                    <a:pt x="18" y="180"/>
                  </a:lnTo>
                  <a:lnTo>
                    <a:pt x="20" y="416"/>
                  </a:lnTo>
                  <a:lnTo>
                    <a:pt x="34" y="428"/>
                  </a:lnTo>
                  <a:lnTo>
                    <a:pt x="53" y="419"/>
                  </a:lnTo>
                  <a:lnTo>
                    <a:pt x="70" y="426"/>
                  </a:lnTo>
                  <a:lnTo>
                    <a:pt x="75" y="467"/>
                  </a:lnTo>
                  <a:lnTo>
                    <a:pt x="421" y="461"/>
                  </a:lnTo>
                  <a:lnTo>
                    <a:pt x="429" y="447"/>
                  </a:lnTo>
                  <a:lnTo>
                    <a:pt x="427" y="425"/>
                  </a:lnTo>
                  <a:lnTo>
                    <a:pt x="415" y="406"/>
                  </a:lnTo>
                  <a:lnTo>
                    <a:pt x="426" y="397"/>
                  </a:lnTo>
                  <a:lnTo>
                    <a:pt x="415" y="381"/>
                  </a:lnTo>
                  <a:lnTo>
                    <a:pt x="420" y="366"/>
                  </a:lnTo>
                  <a:lnTo>
                    <a:pt x="429" y="331"/>
                  </a:lnTo>
                  <a:lnTo>
                    <a:pt x="445" y="317"/>
                  </a:lnTo>
                  <a:lnTo>
                    <a:pt x="440" y="303"/>
                  </a:lnTo>
                  <a:lnTo>
                    <a:pt x="463" y="270"/>
                  </a:lnTo>
                  <a:lnTo>
                    <a:pt x="481" y="261"/>
                  </a:lnTo>
                  <a:lnTo>
                    <a:pt x="479" y="252"/>
                  </a:lnTo>
                  <a:lnTo>
                    <a:pt x="477" y="241"/>
                  </a:lnTo>
                  <a:lnTo>
                    <a:pt x="495" y="206"/>
                  </a:lnTo>
                  <a:lnTo>
                    <a:pt x="510" y="199"/>
                  </a:lnTo>
                  <a:lnTo>
                    <a:pt x="512" y="177"/>
                  </a:lnTo>
                  <a:lnTo>
                    <a:pt x="523" y="169"/>
                  </a:lnTo>
                  <a:lnTo>
                    <a:pt x="504" y="166"/>
                  </a:lnTo>
                  <a:lnTo>
                    <a:pt x="496" y="141"/>
                  </a:lnTo>
                  <a:lnTo>
                    <a:pt x="513" y="125"/>
                  </a:lnTo>
                  <a:lnTo>
                    <a:pt x="516" y="113"/>
                  </a:lnTo>
                  <a:lnTo>
                    <a:pt x="524" y="88"/>
                  </a:lnTo>
                  <a:lnTo>
                    <a:pt x="531" y="67"/>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6" name="LOUISIANA">
              <a:extLst>
                <a:ext uri="{C183D7F6-B498-43B3-948B-1728B52AA6E4}">
                  <adec:decorative xmlns:adec="http://schemas.microsoft.com/office/drawing/2017/decorative" val="1"/>
                </a:ext>
              </a:extLst>
            </p:cNvPr>
            <p:cNvSpPr>
              <a:spLocks/>
            </p:cNvSpPr>
            <p:nvPr/>
          </p:nvSpPr>
          <p:spPr bwMode="auto">
            <a:xfrm>
              <a:off x="7970520" y="4980902"/>
              <a:ext cx="856465" cy="727062"/>
            </a:xfrm>
            <a:custGeom>
              <a:avLst/>
              <a:gdLst>
                <a:gd name="T0" fmla="*/ 526 w 642"/>
                <a:gd name="T1" fmla="*/ 314 h 545"/>
                <a:gd name="T2" fmla="*/ 528 w 642"/>
                <a:gd name="T3" fmla="*/ 273 h 545"/>
                <a:gd name="T4" fmla="*/ 314 w 642"/>
                <a:gd name="T5" fmla="*/ 283 h 545"/>
                <a:gd name="T6" fmla="*/ 315 w 642"/>
                <a:gd name="T7" fmla="*/ 216 h 545"/>
                <a:gd name="T8" fmla="*/ 367 w 642"/>
                <a:gd name="T9" fmla="*/ 124 h 545"/>
                <a:gd name="T10" fmla="*/ 372 w 642"/>
                <a:gd name="T11" fmla="*/ 105 h 545"/>
                <a:gd name="T12" fmla="*/ 361 w 642"/>
                <a:gd name="T13" fmla="*/ 80 h 545"/>
                <a:gd name="T14" fmla="*/ 348 w 642"/>
                <a:gd name="T15" fmla="*/ 41 h 545"/>
                <a:gd name="T16" fmla="*/ 0 w 642"/>
                <a:gd name="T17" fmla="*/ 6 h 545"/>
                <a:gd name="T18" fmla="*/ 5 w 642"/>
                <a:gd name="T19" fmla="*/ 125 h 545"/>
                <a:gd name="T20" fmla="*/ 25 w 642"/>
                <a:gd name="T21" fmla="*/ 175 h 545"/>
                <a:gd name="T22" fmla="*/ 58 w 642"/>
                <a:gd name="T23" fmla="*/ 241 h 545"/>
                <a:gd name="T24" fmla="*/ 64 w 642"/>
                <a:gd name="T25" fmla="*/ 266 h 545"/>
                <a:gd name="T26" fmla="*/ 41 w 642"/>
                <a:gd name="T27" fmla="*/ 350 h 545"/>
                <a:gd name="T28" fmla="*/ 47 w 642"/>
                <a:gd name="T29" fmla="*/ 378 h 545"/>
                <a:gd name="T30" fmla="*/ 34 w 642"/>
                <a:gd name="T31" fmla="*/ 444 h 545"/>
                <a:gd name="T32" fmla="*/ 64 w 642"/>
                <a:gd name="T33" fmla="*/ 456 h 545"/>
                <a:gd name="T34" fmla="*/ 205 w 642"/>
                <a:gd name="T35" fmla="*/ 479 h 545"/>
                <a:gd name="T36" fmla="*/ 267 w 642"/>
                <a:gd name="T37" fmla="*/ 478 h 545"/>
                <a:gd name="T38" fmla="*/ 308 w 642"/>
                <a:gd name="T39" fmla="*/ 490 h 545"/>
                <a:gd name="T40" fmla="*/ 294 w 642"/>
                <a:gd name="T41" fmla="*/ 470 h 545"/>
                <a:gd name="T42" fmla="*/ 259 w 642"/>
                <a:gd name="T43" fmla="*/ 464 h 545"/>
                <a:gd name="T44" fmla="*/ 261 w 642"/>
                <a:gd name="T45" fmla="*/ 459 h 545"/>
                <a:gd name="T46" fmla="*/ 264 w 642"/>
                <a:gd name="T47" fmla="*/ 454 h 545"/>
                <a:gd name="T48" fmla="*/ 284 w 642"/>
                <a:gd name="T49" fmla="*/ 448 h 545"/>
                <a:gd name="T50" fmla="*/ 306 w 642"/>
                <a:gd name="T51" fmla="*/ 451 h 545"/>
                <a:gd name="T52" fmla="*/ 336 w 642"/>
                <a:gd name="T53" fmla="*/ 470 h 545"/>
                <a:gd name="T54" fmla="*/ 365 w 642"/>
                <a:gd name="T55" fmla="*/ 487 h 545"/>
                <a:gd name="T56" fmla="*/ 372 w 642"/>
                <a:gd name="T57" fmla="*/ 508 h 545"/>
                <a:gd name="T58" fmla="*/ 373 w 642"/>
                <a:gd name="T59" fmla="*/ 523 h 545"/>
                <a:gd name="T60" fmla="*/ 448 w 642"/>
                <a:gd name="T61" fmla="*/ 537 h 545"/>
                <a:gd name="T62" fmla="*/ 470 w 642"/>
                <a:gd name="T63" fmla="*/ 518 h 545"/>
                <a:gd name="T64" fmla="*/ 490 w 642"/>
                <a:gd name="T65" fmla="*/ 515 h 545"/>
                <a:gd name="T66" fmla="*/ 481 w 642"/>
                <a:gd name="T67" fmla="*/ 539 h 545"/>
                <a:gd name="T68" fmla="*/ 506 w 642"/>
                <a:gd name="T69" fmla="*/ 534 h 545"/>
                <a:gd name="T70" fmla="*/ 525 w 642"/>
                <a:gd name="T71" fmla="*/ 511 h 545"/>
                <a:gd name="T72" fmla="*/ 517 w 642"/>
                <a:gd name="T73" fmla="*/ 498 h 545"/>
                <a:gd name="T74" fmla="*/ 529 w 642"/>
                <a:gd name="T75" fmla="*/ 486 h 545"/>
                <a:gd name="T76" fmla="*/ 540 w 642"/>
                <a:gd name="T77" fmla="*/ 483 h 545"/>
                <a:gd name="T78" fmla="*/ 540 w 642"/>
                <a:gd name="T79" fmla="*/ 492 h 545"/>
                <a:gd name="T80" fmla="*/ 543 w 642"/>
                <a:gd name="T81" fmla="*/ 501 h 545"/>
                <a:gd name="T82" fmla="*/ 545 w 642"/>
                <a:gd name="T83" fmla="*/ 503 h 545"/>
                <a:gd name="T84" fmla="*/ 570 w 642"/>
                <a:gd name="T85" fmla="*/ 506 h 545"/>
                <a:gd name="T86" fmla="*/ 601 w 642"/>
                <a:gd name="T87" fmla="*/ 528 h 545"/>
                <a:gd name="T88" fmla="*/ 628 w 642"/>
                <a:gd name="T89" fmla="*/ 534 h 545"/>
                <a:gd name="T90" fmla="*/ 642 w 642"/>
                <a:gd name="T91" fmla="*/ 504 h 545"/>
                <a:gd name="T92" fmla="*/ 612 w 642"/>
                <a:gd name="T93" fmla="*/ 487 h 545"/>
                <a:gd name="T94" fmla="*/ 556 w 642"/>
                <a:gd name="T95" fmla="*/ 469 h 545"/>
                <a:gd name="T96" fmla="*/ 576 w 642"/>
                <a:gd name="T97" fmla="*/ 454 h 545"/>
                <a:gd name="T98" fmla="*/ 567 w 642"/>
                <a:gd name="T99" fmla="*/ 444 h 545"/>
                <a:gd name="T100" fmla="*/ 587 w 642"/>
                <a:gd name="T101" fmla="*/ 440 h 545"/>
                <a:gd name="T102" fmla="*/ 590 w 642"/>
                <a:gd name="T103" fmla="*/ 409 h 545"/>
                <a:gd name="T104" fmla="*/ 579 w 642"/>
                <a:gd name="T105" fmla="*/ 394 h 545"/>
                <a:gd name="T106" fmla="*/ 562 w 642"/>
                <a:gd name="T107" fmla="*/ 422 h 545"/>
                <a:gd name="T108" fmla="*/ 537 w 642"/>
                <a:gd name="T109" fmla="*/ 408 h 545"/>
                <a:gd name="T110" fmla="*/ 561 w 642"/>
                <a:gd name="T111" fmla="*/ 373 h 545"/>
                <a:gd name="T112" fmla="*/ 547 w 642"/>
                <a:gd name="T113" fmla="*/ 334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545">
                  <a:moveTo>
                    <a:pt x="547" y="334"/>
                  </a:moveTo>
                  <a:lnTo>
                    <a:pt x="526" y="314"/>
                  </a:lnTo>
                  <a:lnTo>
                    <a:pt x="532" y="280"/>
                  </a:lnTo>
                  <a:lnTo>
                    <a:pt x="528" y="273"/>
                  </a:lnTo>
                  <a:lnTo>
                    <a:pt x="470" y="280"/>
                  </a:lnTo>
                  <a:lnTo>
                    <a:pt x="314" y="283"/>
                  </a:lnTo>
                  <a:lnTo>
                    <a:pt x="309" y="269"/>
                  </a:lnTo>
                  <a:lnTo>
                    <a:pt x="315" y="216"/>
                  </a:lnTo>
                  <a:lnTo>
                    <a:pt x="336" y="178"/>
                  </a:lnTo>
                  <a:lnTo>
                    <a:pt x="367" y="124"/>
                  </a:lnTo>
                  <a:lnTo>
                    <a:pt x="364" y="109"/>
                  </a:lnTo>
                  <a:lnTo>
                    <a:pt x="372" y="105"/>
                  </a:lnTo>
                  <a:lnTo>
                    <a:pt x="375" y="92"/>
                  </a:lnTo>
                  <a:lnTo>
                    <a:pt x="361" y="80"/>
                  </a:lnTo>
                  <a:lnTo>
                    <a:pt x="359" y="67"/>
                  </a:lnTo>
                  <a:lnTo>
                    <a:pt x="348" y="41"/>
                  </a:lnTo>
                  <a:lnTo>
                    <a:pt x="347" y="0"/>
                  </a:lnTo>
                  <a:lnTo>
                    <a:pt x="0" y="6"/>
                  </a:lnTo>
                  <a:lnTo>
                    <a:pt x="2" y="66"/>
                  </a:lnTo>
                  <a:lnTo>
                    <a:pt x="5" y="125"/>
                  </a:lnTo>
                  <a:lnTo>
                    <a:pt x="9" y="149"/>
                  </a:lnTo>
                  <a:lnTo>
                    <a:pt x="25" y="175"/>
                  </a:lnTo>
                  <a:lnTo>
                    <a:pt x="31" y="206"/>
                  </a:lnTo>
                  <a:lnTo>
                    <a:pt x="58" y="241"/>
                  </a:lnTo>
                  <a:lnTo>
                    <a:pt x="59" y="261"/>
                  </a:lnTo>
                  <a:lnTo>
                    <a:pt x="64" y="266"/>
                  </a:lnTo>
                  <a:lnTo>
                    <a:pt x="59" y="317"/>
                  </a:lnTo>
                  <a:lnTo>
                    <a:pt x="41" y="350"/>
                  </a:lnTo>
                  <a:lnTo>
                    <a:pt x="52" y="362"/>
                  </a:lnTo>
                  <a:lnTo>
                    <a:pt x="47" y="378"/>
                  </a:lnTo>
                  <a:lnTo>
                    <a:pt x="42" y="423"/>
                  </a:lnTo>
                  <a:lnTo>
                    <a:pt x="34" y="444"/>
                  </a:lnTo>
                  <a:lnTo>
                    <a:pt x="34" y="465"/>
                  </a:lnTo>
                  <a:lnTo>
                    <a:pt x="64" y="456"/>
                  </a:lnTo>
                  <a:lnTo>
                    <a:pt x="139" y="458"/>
                  </a:lnTo>
                  <a:lnTo>
                    <a:pt x="205" y="479"/>
                  </a:lnTo>
                  <a:lnTo>
                    <a:pt x="245" y="487"/>
                  </a:lnTo>
                  <a:lnTo>
                    <a:pt x="267" y="478"/>
                  </a:lnTo>
                  <a:lnTo>
                    <a:pt x="287" y="486"/>
                  </a:lnTo>
                  <a:lnTo>
                    <a:pt x="308" y="490"/>
                  </a:lnTo>
                  <a:lnTo>
                    <a:pt x="312" y="478"/>
                  </a:lnTo>
                  <a:lnTo>
                    <a:pt x="294" y="470"/>
                  </a:lnTo>
                  <a:lnTo>
                    <a:pt x="276" y="473"/>
                  </a:lnTo>
                  <a:lnTo>
                    <a:pt x="259" y="464"/>
                  </a:lnTo>
                  <a:lnTo>
                    <a:pt x="259" y="464"/>
                  </a:lnTo>
                  <a:lnTo>
                    <a:pt x="261" y="459"/>
                  </a:lnTo>
                  <a:lnTo>
                    <a:pt x="262" y="456"/>
                  </a:lnTo>
                  <a:lnTo>
                    <a:pt x="264" y="454"/>
                  </a:lnTo>
                  <a:lnTo>
                    <a:pt x="264" y="454"/>
                  </a:lnTo>
                  <a:lnTo>
                    <a:pt x="284" y="448"/>
                  </a:lnTo>
                  <a:lnTo>
                    <a:pt x="295" y="458"/>
                  </a:lnTo>
                  <a:lnTo>
                    <a:pt x="306" y="451"/>
                  </a:lnTo>
                  <a:lnTo>
                    <a:pt x="326" y="456"/>
                  </a:lnTo>
                  <a:lnTo>
                    <a:pt x="336" y="470"/>
                  </a:lnTo>
                  <a:lnTo>
                    <a:pt x="337" y="486"/>
                  </a:lnTo>
                  <a:lnTo>
                    <a:pt x="365" y="487"/>
                  </a:lnTo>
                  <a:lnTo>
                    <a:pt x="376" y="498"/>
                  </a:lnTo>
                  <a:lnTo>
                    <a:pt x="372" y="508"/>
                  </a:lnTo>
                  <a:lnTo>
                    <a:pt x="364" y="514"/>
                  </a:lnTo>
                  <a:lnTo>
                    <a:pt x="373" y="523"/>
                  </a:lnTo>
                  <a:lnTo>
                    <a:pt x="426" y="545"/>
                  </a:lnTo>
                  <a:lnTo>
                    <a:pt x="448" y="537"/>
                  </a:lnTo>
                  <a:lnTo>
                    <a:pt x="454" y="522"/>
                  </a:lnTo>
                  <a:lnTo>
                    <a:pt x="470" y="518"/>
                  </a:lnTo>
                  <a:lnTo>
                    <a:pt x="481" y="509"/>
                  </a:lnTo>
                  <a:lnTo>
                    <a:pt x="490" y="515"/>
                  </a:lnTo>
                  <a:lnTo>
                    <a:pt x="495" y="534"/>
                  </a:lnTo>
                  <a:lnTo>
                    <a:pt x="481" y="539"/>
                  </a:lnTo>
                  <a:lnTo>
                    <a:pt x="484" y="542"/>
                  </a:lnTo>
                  <a:lnTo>
                    <a:pt x="506" y="534"/>
                  </a:lnTo>
                  <a:lnTo>
                    <a:pt x="520" y="514"/>
                  </a:lnTo>
                  <a:lnTo>
                    <a:pt x="525" y="511"/>
                  </a:lnTo>
                  <a:lnTo>
                    <a:pt x="512" y="508"/>
                  </a:lnTo>
                  <a:lnTo>
                    <a:pt x="517" y="498"/>
                  </a:lnTo>
                  <a:lnTo>
                    <a:pt x="515" y="489"/>
                  </a:lnTo>
                  <a:lnTo>
                    <a:pt x="529" y="486"/>
                  </a:lnTo>
                  <a:lnTo>
                    <a:pt x="536" y="478"/>
                  </a:lnTo>
                  <a:lnTo>
                    <a:pt x="540" y="483"/>
                  </a:lnTo>
                  <a:lnTo>
                    <a:pt x="540" y="483"/>
                  </a:lnTo>
                  <a:lnTo>
                    <a:pt x="540" y="492"/>
                  </a:lnTo>
                  <a:lnTo>
                    <a:pt x="542" y="500"/>
                  </a:lnTo>
                  <a:lnTo>
                    <a:pt x="543" y="501"/>
                  </a:lnTo>
                  <a:lnTo>
                    <a:pt x="545" y="503"/>
                  </a:lnTo>
                  <a:lnTo>
                    <a:pt x="545" y="503"/>
                  </a:lnTo>
                  <a:lnTo>
                    <a:pt x="559" y="504"/>
                  </a:lnTo>
                  <a:lnTo>
                    <a:pt x="570" y="506"/>
                  </a:lnTo>
                  <a:lnTo>
                    <a:pt x="596" y="518"/>
                  </a:lnTo>
                  <a:lnTo>
                    <a:pt x="601" y="528"/>
                  </a:lnTo>
                  <a:lnTo>
                    <a:pt x="620" y="528"/>
                  </a:lnTo>
                  <a:lnTo>
                    <a:pt x="628" y="534"/>
                  </a:lnTo>
                  <a:lnTo>
                    <a:pt x="642" y="514"/>
                  </a:lnTo>
                  <a:lnTo>
                    <a:pt x="642" y="504"/>
                  </a:lnTo>
                  <a:lnTo>
                    <a:pt x="632" y="504"/>
                  </a:lnTo>
                  <a:lnTo>
                    <a:pt x="612" y="487"/>
                  </a:lnTo>
                  <a:lnTo>
                    <a:pt x="576" y="483"/>
                  </a:lnTo>
                  <a:lnTo>
                    <a:pt x="556" y="469"/>
                  </a:lnTo>
                  <a:lnTo>
                    <a:pt x="562" y="451"/>
                  </a:lnTo>
                  <a:lnTo>
                    <a:pt x="576" y="454"/>
                  </a:lnTo>
                  <a:lnTo>
                    <a:pt x="578" y="450"/>
                  </a:lnTo>
                  <a:lnTo>
                    <a:pt x="567" y="444"/>
                  </a:lnTo>
                  <a:lnTo>
                    <a:pt x="567" y="440"/>
                  </a:lnTo>
                  <a:lnTo>
                    <a:pt x="587" y="440"/>
                  </a:lnTo>
                  <a:lnTo>
                    <a:pt x="598" y="422"/>
                  </a:lnTo>
                  <a:lnTo>
                    <a:pt x="590" y="409"/>
                  </a:lnTo>
                  <a:lnTo>
                    <a:pt x="587" y="392"/>
                  </a:lnTo>
                  <a:lnTo>
                    <a:pt x="579" y="394"/>
                  </a:lnTo>
                  <a:lnTo>
                    <a:pt x="567" y="406"/>
                  </a:lnTo>
                  <a:lnTo>
                    <a:pt x="562" y="422"/>
                  </a:lnTo>
                  <a:lnTo>
                    <a:pt x="543" y="419"/>
                  </a:lnTo>
                  <a:lnTo>
                    <a:pt x="537" y="408"/>
                  </a:lnTo>
                  <a:lnTo>
                    <a:pt x="548" y="395"/>
                  </a:lnTo>
                  <a:lnTo>
                    <a:pt x="561" y="373"/>
                  </a:lnTo>
                  <a:lnTo>
                    <a:pt x="554" y="359"/>
                  </a:lnTo>
                  <a:lnTo>
                    <a:pt x="547" y="334"/>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0" name="OKLAHOMA">
              <a:extLst>
                <a:ext uri="{C183D7F6-B498-43B3-948B-1728B52AA6E4}">
                  <adec:decorative xmlns:adec="http://schemas.microsoft.com/office/drawing/2017/decorative" val="1"/>
                </a:ext>
              </a:extLst>
            </p:cNvPr>
            <p:cNvSpPr>
              <a:spLocks/>
            </p:cNvSpPr>
            <p:nvPr/>
          </p:nvSpPr>
          <p:spPr bwMode="auto">
            <a:xfrm>
              <a:off x="6656472" y="4263178"/>
              <a:ext cx="1247344" cy="661693"/>
            </a:xfrm>
            <a:custGeom>
              <a:avLst/>
              <a:gdLst>
                <a:gd name="T0" fmla="*/ 109 w 935"/>
                <a:gd name="T1" fmla="*/ 7 h 496"/>
                <a:gd name="T2" fmla="*/ 6 w 935"/>
                <a:gd name="T3" fmla="*/ 0 h 496"/>
                <a:gd name="T4" fmla="*/ 0 w 935"/>
                <a:gd name="T5" fmla="*/ 68 h 496"/>
                <a:gd name="T6" fmla="*/ 128 w 935"/>
                <a:gd name="T7" fmla="*/ 76 h 496"/>
                <a:gd name="T8" fmla="*/ 328 w 935"/>
                <a:gd name="T9" fmla="*/ 84 h 496"/>
                <a:gd name="T10" fmla="*/ 314 w 935"/>
                <a:gd name="T11" fmla="*/ 237 h 496"/>
                <a:gd name="T12" fmla="*/ 311 w 935"/>
                <a:gd name="T13" fmla="*/ 348 h 496"/>
                <a:gd name="T14" fmla="*/ 312 w 935"/>
                <a:gd name="T15" fmla="*/ 357 h 496"/>
                <a:gd name="T16" fmla="*/ 339 w 935"/>
                <a:gd name="T17" fmla="*/ 381 h 496"/>
                <a:gd name="T18" fmla="*/ 353 w 935"/>
                <a:gd name="T19" fmla="*/ 387 h 496"/>
                <a:gd name="T20" fmla="*/ 356 w 935"/>
                <a:gd name="T21" fmla="*/ 387 h 496"/>
                <a:gd name="T22" fmla="*/ 360 w 935"/>
                <a:gd name="T23" fmla="*/ 373 h 496"/>
                <a:gd name="T24" fmla="*/ 370 w 935"/>
                <a:gd name="T25" fmla="*/ 385 h 496"/>
                <a:gd name="T26" fmla="*/ 382 w 935"/>
                <a:gd name="T27" fmla="*/ 385 h 496"/>
                <a:gd name="T28" fmla="*/ 382 w 935"/>
                <a:gd name="T29" fmla="*/ 376 h 496"/>
                <a:gd name="T30" fmla="*/ 400 w 935"/>
                <a:gd name="T31" fmla="*/ 385 h 496"/>
                <a:gd name="T32" fmla="*/ 396 w 935"/>
                <a:gd name="T33" fmla="*/ 409 h 496"/>
                <a:gd name="T34" fmla="*/ 421 w 935"/>
                <a:gd name="T35" fmla="*/ 410 h 496"/>
                <a:gd name="T36" fmla="*/ 437 w 935"/>
                <a:gd name="T37" fmla="*/ 418 h 496"/>
                <a:gd name="T38" fmla="*/ 464 w 935"/>
                <a:gd name="T39" fmla="*/ 421 h 496"/>
                <a:gd name="T40" fmla="*/ 479 w 935"/>
                <a:gd name="T41" fmla="*/ 434 h 496"/>
                <a:gd name="T42" fmla="*/ 493 w 935"/>
                <a:gd name="T43" fmla="*/ 420 h 496"/>
                <a:gd name="T44" fmla="*/ 515 w 935"/>
                <a:gd name="T45" fmla="*/ 424 h 496"/>
                <a:gd name="T46" fmla="*/ 531 w 935"/>
                <a:gd name="T47" fmla="*/ 446 h 496"/>
                <a:gd name="T48" fmla="*/ 537 w 935"/>
                <a:gd name="T49" fmla="*/ 446 h 496"/>
                <a:gd name="T50" fmla="*/ 537 w 935"/>
                <a:gd name="T51" fmla="*/ 460 h 496"/>
                <a:gd name="T52" fmla="*/ 551 w 935"/>
                <a:gd name="T53" fmla="*/ 465 h 496"/>
                <a:gd name="T54" fmla="*/ 565 w 935"/>
                <a:gd name="T55" fmla="*/ 451 h 496"/>
                <a:gd name="T56" fmla="*/ 576 w 935"/>
                <a:gd name="T57" fmla="*/ 454 h 496"/>
                <a:gd name="T58" fmla="*/ 592 w 935"/>
                <a:gd name="T59" fmla="*/ 454 h 496"/>
                <a:gd name="T60" fmla="*/ 598 w 935"/>
                <a:gd name="T61" fmla="*/ 470 h 496"/>
                <a:gd name="T62" fmla="*/ 637 w 935"/>
                <a:gd name="T63" fmla="*/ 484 h 496"/>
                <a:gd name="T64" fmla="*/ 646 w 935"/>
                <a:gd name="T65" fmla="*/ 479 h 496"/>
                <a:gd name="T66" fmla="*/ 657 w 935"/>
                <a:gd name="T67" fmla="*/ 454 h 496"/>
                <a:gd name="T68" fmla="*/ 663 w 935"/>
                <a:gd name="T69" fmla="*/ 454 h 496"/>
                <a:gd name="T70" fmla="*/ 671 w 935"/>
                <a:gd name="T71" fmla="*/ 466 h 496"/>
                <a:gd name="T72" fmla="*/ 696 w 935"/>
                <a:gd name="T73" fmla="*/ 471 h 496"/>
                <a:gd name="T74" fmla="*/ 720 w 935"/>
                <a:gd name="T75" fmla="*/ 479 h 496"/>
                <a:gd name="T76" fmla="*/ 738 w 935"/>
                <a:gd name="T77" fmla="*/ 485 h 496"/>
                <a:gd name="T78" fmla="*/ 749 w 935"/>
                <a:gd name="T79" fmla="*/ 479 h 496"/>
                <a:gd name="T80" fmla="*/ 754 w 935"/>
                <a:gd name="T81" fmla="*/ 463 h 496"/>
                <a:gd name="T82" fmla="*/ 780 w 935"/>
                <a:gd name="T83" fmla="*/ 463 h 496"/>
                <a:gd name="T84" fmla="*/ 795 w 935"/>
                <a:gd name="T85" fmla="*/ 470 h 496"/>
                <a:gd name="T86" fmla="*/ 812 w 935"/>
                <a:gd name="T87" fmla="*/ 455 h 496"/>
                <a:gd name="T88" fmla="*/ 818 w 935"/>
                <a:gd name="T89" fmla="*/ 455 h 496"/>
                <a:gd name="T90" fmla="*/ 823 w 935"/>
                <a:gd name="T91" fmla="*/ 466 h 496"/>
                <a:gd name="T92" fmla="*/ 848 w 935"/>
                <a:gd name="T93" fmla="*/ 466 h 496"/>
                <a:gd name="T94" fmla="*/ 859 w 935"/>
                <a:gd name="T95" fmla="*/ 454 h 496"/>
                <a:gd name="T96" fmla="*/ 869 w 935"/>
                <a:gd name="T97" fmla="*/ 455 h 496"/>
                <a:gd name="T98" fmla="*/ 882 w 935"/>
                <a:gd name="T99" fmla="*/ 471 h 496"/>
                <a:gd name="T100" fmla="*/ 902 w 935"/>
                <a:gd name="T101" fmla="*/ 484 h 496"/>
                <a:gd name="T102" fmla="*/ 923 w 935"/>
                <a:gd name="T103" fmla="*/ 488 h 496"/>
                <a:gd name="T104" fmla="*/ 935 w 935"/>
                <a:gd name="T105" fmla="*/ 496 h 496"/>
                <a:gd name="T106" fmla="*/ 932 w 935"/>
                <a:gd name="T107" fmla="*/ 263 h 496"/>
                <a:gd name="T108" fmla="*/ 924 w 935"/>
                <a:gd name="T109" fmla="*/ 195 h 496"/>
                <a:gd name="T110" fmla="*/ 923 w 935"/>
                <a:gd name="T111" fmla="*/ 140 h 496"/>
                <a:gd name="T112" fmla="*/ 913 w 935"/>
                <a:gd name="T113" fmla="*/ 100 h 496"/>
                <a:gd name="T114" fmla="*/ 909 w 935"/>
                <a:gd name="T115" fmla="*/ 54 h 496"/>
                <a:gd name="T116" fmla="*/ 909 w 935"/>
                <a:gd name="T117" fmla="*/ 31 h 496"/>
                <a:gd name="T118" fmla="*/ 832 w 935"/>
                <a:gd name="T119" fmla="*/ 32 h 496"/>
                <a:gd name="T120" fmla="*/ 543 w 935"/>
                <a:gd name="T121" fmla="*/ 29 h 496"/>
                <a:gd name="T122" fmla="*/ 262 w 935"/>
                <a:gd name="T123" fmla="*/ 17 h 496"/>
                <a:gd name="T124" fmla="*/ 109 w 935"/>
                <a:gd name="T125" fmla="*/ 7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35" h="496">
                  <a:moveTo>
                    <a:pt x="109" y="7"/>
                  </a:moveTo>
                  <a:lnTo>
                    <a:pt x="6" y="0"/>
                  </a:lnTo>
                  <a:lnTo>
                    <a:pt x="0" y="68"/>
                  </a:lnTo>
                  <a:lnTo>
                    <a:pt x="128" y="76"/>
                  </a:lnTo>
                  <a:lnTo>
                    <a:pt x="328" y="84"/>
                  </a:lnTo>
                  <a:lnTo>
                    <a:pt x="314" y="237"/>
                  </a:lnTo>
                  <a:lnTo>
                    <a:pt x="311" y="348"/>
                  </a:lnTo>
                  <a:lnTo>
                    <a:pt x="312" y="357"/>
                  </a:lnTo>
                  <a:lnTo>
                    <a:pt x="339" y="381"/>
                  </a:lnTo>
                  <a:lnTo>
                    <a:pt x="353" y="387"/>
                  </a:lnTo>
                  <a:lnTo>
                    <a:pt x="356" y="387"/>
                  </a:lnTo>
                  <a:lnTo>
                    <a:pt x="360" y="373"/>
                  </a:lnTo>
                  <a:lnTo>
                    <a:pt x="370" y="385"/>
                  </a:lnTo>
                  <a:lnTo>
                    <a:pt x="382" y="385"/>
                  </a:lnTo>
                  <a:lnTo>
                    <a:pt x="382" y="376"/>
                  </a:lnTo>
                  <a:lnTo>
                    <a:pt x="400" y="385"/>
                  </a:lnTo>
                  <a:lnTo>
                    <a:pt x="396" y="409"/>
                  </a:lnTo>
                  <a:lnTo>
                    <a:pt x="421" y="410"/>
                  </a:lnTo>
                  <a:lnTo>
                    <a:pt x="437" y="418"/>
                  </a:lnTo>
                  <a:lnTo>
                    <a:pt x="464" y="421"/>
                  </a:lnTo>
                  <a:lnTo>
                    <a:pt x="479" y="434"/>
                  </a:lnTo>
                  <a:lnTo>
                    <a:pt x="493" y="420"/>
                  </a:lnTo>
                  <a:lnTo>
                    <a:pt x="515" y="424"/>
                  </a:lnTo>
                  <a:lnTo>
                    <a:pt x="531" y="446"/>
                  </a:lnTo>
                  <a:lnTo>
                    <a:pt x="537" y="446"/>
                  </a:lnTo>
                  <a:lnTo>
                    <a:pt x="537" y="460"/>
                  </a:lnTo>
                  <a:lnTo>
                    <a:pt x="551" y="465"/>
                  </a:lnTo>
                  <a:lnTo>
                    <a:pt x="565" y="451"/>
                  </a:lnTo>
                  <a:lnTo>
                    <a:pt x="576" y="454"/>
                  </a:lnTo>
                  <a:lnTo>
                    <a:pt x="592" y="454"/>
                  </a:lnTo>
                  <a:lnTo>
                    <a:pt x="598" y="470"/>
                  </a:lnTo>
                  <a:lnTo>
                    <a:pt x="637" y="484"/>
                  </a:lnTo>
                  <a:lnTo>
                    <a:pt x="646" y="479"/>
                  </a:lnTo>
                  <a:lnTo>
                    <a:pt x="657" y="454"/>
                  </a:lnTo>
                  <a:lnTo>
                    <a:pt x="663" y="454"/>
                  </a:lnTo>
                  <a:lnTo>
                    <a:pt x="671" y="466"/>
                  </a:lnTo>
                  <a:lnTo>
                    <a:pt x="696" y="471"/>
                  </a:lnTo>
                  <a:lnTo>
                    <a:pt x="720" y="479"/>
                  </a:lnTo>
                  <a:lnTo>
                    <a:pt x="738" y="485"/>
                  </a:lnTo>
                  <a:lnTo>
                    <a:pt x="749" y="479"/>
                  </a:lnTo>
                  <a:lnTo>
                    <a:pt x="754" y="463"/>
                  </a:lnTo>
                  <a:lnTo>
                    <a:pt x="780" y="463"/>
                  </a:lnTo>
                  <a:lnTo>
                    <a:pt x="795" y="470"/>
                  </a:lnTo>
                  <a:lnTo>
                    <a:pt x="812" y="455"/>
                  </a:lnTo>
                  <a:lnTo>
                    <a:pt x="818" y="455"/>
                  </a:lnTo>
                  <a:lnTo>
                    <a:pt x="823" y="466"/>
                  </a:lnTo>
                  <a:lnTo>
                    <a:pt x="848" y="466"/>
                  </a:lnTo>
                  <a:lnTo>
                    <a:pt x="859" y="454"/>
                  </a:lnTo>
                  <a:lnTo>
                    <a:pt x="869" y="455"/>
                  </a:lnTo>
                  <a:lnTo>
                    <a:pt x="882" y="471"/>
                  </a:lnTo>
                  <a:lnTo>
                    <a:pt x="902" y="484"/>
                  </a:lnTo>
                  <a:lnTo>
                    <a:pt x="923" y="488"/>
                  </a:lnTo>
                  <a:lnTo>
                    <a:pt x="935" y="496"/>
                  </a:lnTo>
                  <a:lnTo>
                    <a:pt x="932" y="263"/>
                  </a:lnTo>
                  <a:lnTo>
                    <a:pt x="924" y="195"/>
                  </a:lnTo>
                  <a:lnTo>
                    <a:pt x="923" y="140"/>
                  </a:lnTo>
                  <a:lnTo>
                    <a:pt x="913" y="100"/>
                  </a:lnTo>
                  <a:lnTo>
                    <a:pt x="909" y="54"/>
                  </a:lnTo>
                  <a:lnTo>
                    <a:pt x="909" y="31"/>
                  </a:lnTo>
                  <a:lnTo>
                    <a:pt x="832" y="32"/>
                  </a:lnTo>
                  <a:lnTo>
                    <a:pt x="543" y="29"/>
                  </a:lnTo>
                  <a:lnTo>
                    <a:pt x="262" y="17"/>
                  </a:lnTo>
                  <a:lnTo>
                    <a:pt x="109" y="7"/>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1" name="TEXAS">
              <a:extLst>
                <a:ext uri="{C183D7F6-B498-43B3-948B-1728B52AA6E4}">
                  <adec:decorative xmlns:adec="http://schemas.microsoft.com/office/drawing/2017/decorative" val="1"/>
                </a:ext>
              </a:extLst>
            </p:cNvPr>
            <p:cNvSpPr>
              <a:spLocks noEditPoints="1"/>
            </p:cNvSpPr>
            <p:nvPr/>
          </p:nvSpPr>
          <p:spPr bwMode="auto">
            <a:xfrm>
              <a:off x="6030799" y="4353894"/>
              <a:ext cx="2026434" cy="1949059"/>
            </a:xfrm>
            <a:custGeom>
              <a:avLst/>
              <a:gdLst>
                <a:gd name="T0" fmla="*/ 798 w 1519"/>
                <a:gd name="T1" fmla="*/ 14 h 1461"/>
                <a:gd name="T2" fmla="*/ 782 w 1519"/>
                <a:gd name="T3" fmla="*/ 288 h 1461"/>
                <a:gd name="T4" fmla="*/ 829 w 1519"/>
                <a:gd name="T5" fmla="*/ 317 h 1461"/>
                <a:gd name="T6" fmla="*/ 851 w 1519"/>
                <a:gd name="T7" fmla="*/ 317 h 1461"/>
                <a:gd name="T8" fmla="*/ 870 w 1519"/>
                <a:gd name="T9" fmla="*/ 317 h 1461"/>
                <a:gd name="T10" fmla="*/ 910 w 1519"/>
                <a:gd name="T11" fmla="*/ 350 h 1461"/>
                <a:gd name="T12" fmla="*/ 963 w 1519"/>
                <a:gd name="T13" fmla="*/ 353 h 1461"/>
                <a:gd name="T14" fmla="*/ 1007 w 1519"/>
                <a:gd name="T15" fmla="*/ 378 h 1461"/>
                <a:gd name="T16" fmla="*/ 1035 w 1519"/>
                <a:gd name="T17" fmla="*/ 383 h 1461"/>
                <a:gd name="T18" fmla="*/ 1068 w 1519"/>
                <a:gd name="T19" fmla="*/ 403 h 1461"/>
                <a:gd name="T20" fmla="*/ 1126 w 1519"/>
                <a:gd name="T21" fmla="*/ 384 h 1461"/>
                <a:gd name="T22" fmla="*/ 1141 w 1519"/>
                <a:gd name="T23" fmla="*/ 398 h 1461"/>
                <a:gd name="T24" fmla="*/ 1208 w 1519"/>
                <a:gd name="T25" fmla="*/ 417 h 1461"/>
                <a:gd name="T26" fmla="*/ 1252 w 1519"/>
                <a:gd name="T27" fmla="*/ 395 h 1461"/>
                <a:gd name="T28" fmla="*/ 1288 w 1519"/>
                <a:gd name="T29" fmla="*/ 387 h 1461"/>
                <a:gd name="T30" fmla="*/ 1329 w 1519"/>
                <a:gd name="T31" fmla="*/ 386 h 1461"/>
                <a:gd name="T32" fmla="*/ 1374 w 1519"/>
                <a:gd name="T33" fmla="*/ 416 h 1461"/>
                <a:gd name="T34" fmla="*/ 1416 w 1519"/>
                <a:gd name="T35" fmla="*/ 439 h 1461"/>
                <a:gd name="T36" fmla="*/ 1455 w 1519"/>
                <a:gd name="T37" fmla="*/ 475 h 1461"/>
                <a:gd name="T38" fmla="*/ 1464 w 1519"/>
                <a:gd name="T39" fmla="*/ 619 h 1461"/>
                <a:gd name="T40" fmla="*/ 1513 w 1519"/>
                <a:gd name="T41" fmla="*/ 711 h 1461"/>
                <a:gd name="T42" fmla="*/ 1514 w 1519"/>
                <a:gd name="T43" fmla="*/ 789 h 1461"/>
                <a:gd name="T44" fmla="*/ 1502 w 1519"/>
                <a:gd name="T45" fmla="*/ 848 h 1461"/>
                <a:gd name="T46" fmla="*/ 1489 w 1519"/>
                <a:gd name="T47" fmla="*/ 937 h 1461"/>
                <a:gd name="T48" fmla="*/ 1386 w 1519"/>
                <a:gd name="T49" fmla="*/ 987 h 1461"/>
                <a:gd name="T50" fmla="*/ 1350 w 1519"/>
                <a:gd name="T51" fmla="*/ 1013 h 1461"/>
                <a:gd name="T52" fmla="*/ 1265 w 1519"/>
                <a:gd name="T53" fmla="*/ 1079 h 1461"/>
                <a:gd name="T54" fmla="*/ 1179 w 1519"/>
                <a:gd name="T55" fmla="*/ 1124 h 1461"/>
                <a:gd name="T56" fmla="*/ 1096 w 1519"/>
                <a:gd name="T57" fmla="*/ 1185 h 1461"/>
                <a:gd name="T58" fmla="*/ 1079 w 1519"/>
                <a:gd name="T59" fmla="*/ 1212 h 1461"/>
                <a:gd name="T60" fmla="*/ 1055 w 1519"/>
                <a:gd name="T61" fmla="*/ 1299 h 1461"/>
                <a:gd name="T62" fmla="*/ 1066 w 1519"/>
                <a:gd name="T63" fmla="*/ 1385 h 1461"/>
                <a:gd name="T64" fmla="*/ 1077 w 1519"/>
                <a:gd name="T65" fmla="*/ 1451 h 1461"/>
                <a:gd name="T66" fmla="*/ 988 w 1519"/>
                <a:gd name="T67" fmla="*/ 1430 h 1461"/>
                <a:gd name="T68" fmla="*/ 934 w 1519"/>
                <a:gd name="T69" fmla="*/ 1410 h 1461"/>
                <a:gd name="T70" fmla="*/ 841 w 1519"/>
                <a:gd name="T71" fmla="*/ 1358 h 1461"/>
                <a:gd name="T72" fmla="*/ 809 w 1519"/>
                <a:gd name="T73" fmla="*/ 1291 h 1461"/>
                <a:gd name="T74" fmla="*/ 807 w 1519"/>
                <a:gd name="T75" fmla="*/ 1262 h 1461"/>
                <a:gd name="T76" fmla="*/ 801 w 1519"/>
                <a:gd name="T77" fmla="*/ 1215 h 1461"/>
                <a:gd name="T78" fmla="*/ 737 w 1519"/>
                <a:gd name="T79" fmla="*/ 1138 h 1461"/>
                <a:gd name="T80" fmla="*/ 679 w 1519"/>
                <a:gd name="T81" fmla="*/ 1032 h 1461"/>
                <a:gd name="T82" fmla="*/ 662 w 1519"/>
                <a:gd name="T83" fmla="*/ 985 h 1461"/>
                <a:gd name="T84" fmla="*/ 607 w 1519"/>
                <a:gd name="T85" fmla="*/ 926 h 1461"/>
                <a:gd name="T86" fmla="*/ 503 w 1519"/>
                <a:gd name="T87" fmla="*/ 901 h 1461"/>
                <a:gd name="T88" fmla="*/ 432 w 1519"/>
                <a:gd name="T89" fmla="*/ 907 h 1461"/>
                <a:gd name="T90" fmla="*/ 385 w 1519"/>
                <a:gd name="T91" fmla="*/ 990 h 1461"/>
                <a:gd name="T92" fmla="*/ 343 w 1519"/>
                <a:gd name="T93" fmla="*/ 992 h 1461"/>
                <a:gd name="T94" fmla="*/ 307 w 1519"/>
                <a:gd name="T95" fmla="*/ 970 h 1461"/>
                <a:gd name="T96" fmla="*/ 217 w 1519"/>
                <a:gd name="T97" fmla="*/ 896 h 1461"/>
                <a:gd name="T98" fmla="*/ 183 w 1519"/>
                <a:gd name="T99" fmla="*/ 776 h 1461"/>
                <a:gd name="T100" fmla="*/ 162 w 1519"/>
                <a:gd name="T101" fmla="*/ 739 h 1461"/>
                <a:gd name="T102" fmla="*/ 78 w 1519"/>
                <a:gd name="T103" fmla="*/ 667 h 1461"/>
                <a:gd name="T104" fmla="*/ 33 w 1519"/>
                <a:gd name="T105" fmla="*/ 604 h 1461"/>
                <a:gd name="T106" fmla="*/ 0 w 1519"/>
                <a:gd name="T107" fmla="*/ 555 h 1461"/>
                <a:gd name="T108" fmla="*/ 412 w 1519"/>
                <a:gd name="T109" fmla="*/ 586 h 1461"/>
                <a:gd name="T110" fmla="*/ 460 w 1519"/>
                <a:gd name="T111" fmla="*/ 0 h 1461"/>
                <a:gd name="T112" fmla="*/ 1088 w 1519"/>
                <a:gd name="T113" fmla="*/ 1435 h 1461"/>
                <a:gd name="T114" fmla="*/ 1063 w 1519"/>
                <a:gd name="T115" fmla="*/ 1301 h 1461"/>
                <a:gd name="T116" fmla="*/ 1116 w 1519"/>
                <a:gd name="T117" fmla="*/ 1173 h 1461"/>
                <a:gd name="T118" fmla="*/ 1110 w 1519"/>
                <a:gd name="T119" fmla="*/ 1195 h 1461"/>
                <a:gd name="T120" fmla="*/ 1068 w 1519"/>
                <a:gd name="T121" fmla="*/ 1308 h 1461"/>
                <a:gd name="T122" fmla="*/ 1093 w 1519"/>
                <a:gd name="T123" fmla="*/ 142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9" h="1461">
                  <a:moveTo>
                    <a:pt x="462" y="0"/>
                  </a:moveTo>
                  <a:lnTo>
                    <a:pt x="604" y="8"/>
                  </a:lnTo>
                  <a:lnTo>
                    <a:pt x="798" y="14"/>
                  </a:lnTo>
                  <a:lnTo>
                    <a:pt x="784" y="161"/>
                  </a:lnTo>
                  <a:lnTo>
                    <a:pt x="781" y="275"/>
                  </a:lnTo>
                  <a:lnTo>
                    <a:pt x="782" y="288"/>
                  </a:lnTo>
                  <a:lnTo>
                    <a:pt x="809" y="311"/>
                  </a:lnTo>
                  <a:lnTo>
                    <a:pt x="821" y="320"/>
                  </a:lnTo>
                  <a:lnTo>
                    <a:pt x="829" y="317"/>
                  </a:lnTo>
                  <a:lnTo>
                    <a:pt x="830" y="306"/>
                  </a:lnTo>
                  <a:lnTo>
                    <a:pt x="838" y="317"/>
                  </a:lnTo>
                  <a:lnTo>
                    <a:pt x="851" y="317"/>
                  </a:lnTo>
                  <a:lnTo>
                    <a:pt x="851" y="308"/>
                  </a:lnTo>
                  <a:lnTo>
                    <a:pt x="862" y="314"/>
                  </a:lnTo>
                  <a:lnTo>
                    <a:pt x="870" y="317"/>
                  </a:lnTo>
                  <a:lnTo>
                    <a:pt x="866" y="342"/>
                  </a:lnTo>
                  <a:lnTo>
                    <a:pt x="891" y="342"/>
                  </a:lnTo>
                  <a:lnTo>
                    <a:pt x="910" y="350"/>
                  </a:lnTo>
                  <a:lnTo>
                    <a:pt x="935" y="353"/>
                  </a:lnTo>
                  <a:lnTo>
                    <a:pt x="949" y="366"/>
                  </a:lnTo>
                  <a:lnTo>
                    <a:pt x="963" y="353"/>
                  </a:lnTo>
                  <a:lnTo>
                    <a:pt x="987" y="356"/>
                  </a:lnTo>
                  <a:lnTo>
                    <a:pt x="1001" y="377"/>
                  </a:lnTo>
                  <a:lnTo>
                    <a:pt x="1007" y="378"/>
                  </a:lnTo>
                  <a:lnTo>
                    <a:pt x="1005" y="391"/>
                  </a:lnTo>
                  <a:lnTo>
                    <a:pt x="1019" y="395"/>
                  </a:lnTo>
                  <a:lnTo>
                    <a:pt x="1035" y="383"/>
                  </a:lnTo>
                  <a:lnTo>
                    <a:pt x="1048" y="387"/>
                  </a:lnTo>
                  <a:lnTo>
                    <a:pt x="1062" y="387"/>
                  </a:lnTo>
                  <a:lnTo>
                    <a:pt x="1068" y="403"/>
                  </a:lnTo>
                  <a:lnTo>
                    <a:pt x="1107" y="416"/>
                  </a:lnTo>
                  <a:lnTo>
                    <a:pt x="1116" y="411"/>
                  </a:lnTo>
                  <a:lnTo>
                    <a:pt x="1126" y="384"/>
                  </a:lnTo>
                  <a:lnTo>
                    <a:pt x="1129" y="384"/>
                  </a:lnTo>
                  <a:lnTo>
                    <a:pt x="1133" y="386"/>
                  </a:lnTo>
                  <a:lnTo>
                    <a:pt x="1141" y="398"/>
                  </a:lnTo>
                  <a:lnTo>
                    <a:pt x="1166" y="403"/>
                  </a:lnTo>
                  <a:lnTo>
                    <a:pt x="1186" y="409"/>
                  </a:lnTo>
                  <a:lnTo>
                    <a:pt x="1208" y="417"/>
                  </a:lnTo>
                  <a:lnTo>
                    <a:pt x="1219" y="411"/>
                  </a:lnTo>
                  <a:lnTo>
                    <a:pt x="1224" y="395"/>
                  </a:lnTo>
                  <a:lnTo>
                    <a:pt x="1252" y="395"/>
                  </a:lnTo>
                  <a:lnTo>
                    <a:pt x="1263" y="402"/>
                  </a:lnTo>
                  <a:lnTo>
                    <a:pt x="1282" y="387"/>
                  </a:lnTo>
                  <a:lnTo>
                    <a:pt x="1288" y="387"/>
                  </a:lnTo>
                  <a:lnTo>
                    <a:pt x="1293" y="398"/>
                  </a:lnTo>
                  <a:lnTo>
                    <a:pt x="1319" y="398"/>
                  </a:lnTo>
                  <a:lnTo>
                    <a:pt x="1329" y="386"/>
                  </a:lnTo>
                  <a:lnTo>
                    <a:pt x="1339" y="387"/>
                  </a:lnTo>
                  <a:lnTo>
                    <a:pt x="1352" y="403"/>
                  </a:lnTo>
                  <a:lnTo>
                    <a:pt x="1374" y="416"/>
                  </a:lnTo>
                  <a:lnTo>
                    <a:pt x="1391" y="420"/>
                  </a:lnTo>
                  <a:lnTo>
                    <a:pt x="1400" y="427"/>
                  </a:lnTo>
                  <a:lnTo>
                    <a:pt x="1416" y="439"/>
                  </a:lnTo>
                  <a:lnTo>
                    <a:pt x="1435" y="430"/>
                  </a:lnTo>
                  <a:lnTo>
                    <a:pt x="1452" y="437"/>
                  </a:lnTo>
                  <a:lnTo>
                    <a:pt x="1455" y="475"/>
                  </a:lnTo>
                  <a:lnTo>
                    <a:pt x="1455" y="536"/>
                  </a:lnTo>
                  <a:lnTo>
                    <a:pt x="1460" y="595"/>
                  </a:lnTo>
                  <a:lnTo>
                    <a:pt x="1464" y="619"/>
                  </a:lnTo>
                  <a:lnTo>
                    <a:pt x="1482" y="645"/>
                  </a:lnTo>
                  <a:lnTo>
                    <a:pt x="1486" y="676"/>
                  </a:lnTo>
                  <a:lnTo>
                    <a:pt x="1513" y="711"/>
                  </a:lnTo>
                  <a:lnTo>
                    <a:pt x="1514" y="731"/>
                  </a:lnTo>
                  <a:lnTo>
                    <a:pt x="1519" y="736"/>
                  </a:lnTo>
                  <a:lnTo>
                    <a:pt x="1514" y="789"/>
                  </a:lnTo>
                  <a:lnTo>
                    <a:pt x="1496" y="820"/>
                  </a:lnTo>
                  <a:lnTo>
                    <a:pt x="1507" y="832"/>
                  </a:lnTo>
                  <a:lnTo>
                    <a:pt x="1502" y="848"/>
                  </a:lnTo>
                  <a:lnTo>
                    <a:pt x="1497" y="893"/>
                  </a:lnTo>
                  <a:lnTo>
                    <a:pt x="1488" y="915"/>
                  </a:lnTo>
                  <a:lnTo>
                    <a:pt x="1489" y="937"/>
                  </a:lnTo>
                  <a:lnTo>
                    <a:pt x="1455" y="946"/>
                  </a:lnTo>
                  <a:lnTo>
                    <a:pt x="1393" y="974"/>
                  </a:lnTo>
                  <a:lnTo>
                    <a:pt x="1386" y="987"/>
                  </a:lnTo>
                  <a:lnTo>
                    <a:pt x="1371" y="998"/>
                  </a:lnTo>
                  <a:lnTo>
                    <a:pt x="1358" y="1007"/>
                  </a:lnTo>
                  <a:lnTo>
                    <a:pt x="1350" y="1013"/>
                  </a:lnTo>
                  <a:lnTo>
                    <a:pt x="1315" y="1046"/>
                  </a:lnTo>
                  <a:lnTo>
                    <a:pt x="1297" y="1059"/>
                  </a:lnTo>
                  <a:lnTo>
                    <a:pt x="1265" y="1079"/>
                  </a:lnTo>
                  <a:lnTo>
                    <a:pt x="1229" y="1095"/>
                  </a:lnTo>
                  <a:lnTo>
                    <a:pt x="1190" y="1115"/>
                  </a:lnTo>
                  <a:lnTo>
                    <a:pt x="1179" y="1124"/>
                  </a:lnTo>
                  <a:lnTo>
                    <a:pt x="1141" y="1148"/>
                  </a:lnTo>
                  <a:lnTo>
                    <a:pt x="1121" y="1151"/>
                  </a:lnTo>
                  <a:lnTo>
                    <a:pt x="1096" y="1185"/>
                  </a:lnTo>
                  <a:lnTo>
                    <a:pt x="1071" y="1187"/>
                  </a:lnTo>
                  <a:lnTo>
                    <a:pt x="1065" y="1199"/>
                  </a:lnTo>
                  <a:lnTo>
                    <a:pt x="1079" y="1212"/>
                  </a:lnTo>
                  <a:lnTo>
                    <a:pt x="1069" y="1246"/>
                  </a:lnTo>
                  <a:lnTo>
                    <a:pt x="1062" y="1274"/>
                  </a:lnTo>
                  <a:lnTo>
                    <a:pt x="1055" y="1299"/>
                  </a:lnTo>
                  <a:lnTo>
                    <a:pt x="1051" y="1327"/>
                  </a:lnTo>
                  <a:lnTo>
                    <a:pt x="1055" y="1341"/>
                  </a:lnTo>
                  <a:lnTo>
                    <a:pt x="1066" y="1385"/>
                  </a:lnTo>
                  <a:lnTo>
                    <a:pt x="1073" y="1424"/>
                  </a:lnTo>
                  <a:lnTo>
                    <a:pt x="1083" y="1441"/>
                  </a:lnTo>
                  <a:lnTo>
                    <a:pt x="1077" y="1451"/>
                  </a:lnTo>
                  <a:lnTo>
                    <a:pt x="1058" y="1461"/>
                  </a:lnTo>
                  <a:lnTo>
                    <a:pt x="1023" y="1438"/>
                  </a:lnTo>
                  <a:lnTo>
                    <a:pt x="988" y="1430"/>
                  </a:lnTo>
                  <a:lnTo>
                    <a:pt x="980" y="1433"/>
                  </a:lnTo>
                  <a:lnTo>
                    <a:pt x="960" y="1430"/>
                  </a:lnTo>
                  <a:lnTo>
                    <a:pt x="934" y="1410"/>
                  </a:lnTo>
                  <a:lnTo>
                    <a:pt x="901" y="1404"/>
                  </a:lnTo>
                  <a:lnTo>
                    <a:pt x="854" y="1382"/>
                  </a:lnTo>
                  <a:lnTo>
                    <a:pt x="841" y="1358"/>
                  </a:lnTo>
                  <a:lnTo>
                    <a:pt x="832" y="1318"/>
                  </a:lnTo>
                  <a:lnTo>
                    <a:pt x="813" y="1305"/>
                  </a:lnTo>
                  <a:lnTo>
                    <a:pt x="809" y="1291"/>
                  </a:lnTo>
                  <a:lnTo>
                    <a:pt x="813" y="1287"/>
                  </a:lnTo>
                  <a:lnTo>
                    <a:pt x="815" y="1266"/>
                  </a:lnTo>
                  <a:lnTo>
                    <a:pt x="807" y="1262"/>
                  </a:lnTo>
                  <a:lnTo>
                    <a:pt x="802" y="1255"/>
                  </a:lnTo>
                  <a:lnTo>
                    <a:pt x="810" y="1229"/>
                  </a:lnTo>
                  <a:lnTo>
                    <a:pt x="801" y="1215"/>
                  </a:lnTo>
                  <a:lnTo>
                    <a:pt x="781" y="1207"/>
                  </a:lnTo>
                  <a:lnTo>
                    <a:pt x="759" y="1179"/>
                  </a:lnTo>
                  <a:lnTo>
                    <a:pt x="737" y="1138"/>
                  </a:lnTo>
                  <a:lnTo>
                    <a:pt x="710" y="1121"/>
                  </a:lnTo>
                  <a:lnTo>
                    <a:pt x="712" y="1110"/>
                  </a:lnTo>
                  <a:lnTo>
                    <a:pt x="679" y="1032"/>
                  </a:lnTo>
                  <a:lnTo>
                    <a:pt x="673" y="1007"/>
                  </a:lnTo>
                  <a:lnTo>
                    <a:pt x="662" y="995"/>
                  </a:lnTo>
                  <a:lnTo>
                    <a:pt x="662" y="985"/>
                  </a:lnTo>
                  <a:lnTo>
                    <a:pt x="624" y="953"/>
                  </a:lnTo>
                  <a:lnTo>
                    <a:pt x="607" y="932"/>
                  </a:lnTo>
                  <a:lnTo>
                    <a:pt x="607" y="926"/>
                  </a:lnTo>
                  <a:lnTo>
                    <a:pt x="592" y="914"/>
                  </a:lnTo>
                  <a:lnTo>
                    <a:pt x="549" y="906"/>
                  </a:lnTo>
                  <a:lnTo>
                    <a:pt x="503" y="901"/>
                  </a:lnTo>
                  <a:lnTo>
                    <a:pt x="484" y="887"/>
                  </a:lnTo>
                  <a:lnTo>
                    <a:pt x="456" y="898"/>
                  </a:lnTo>
                  <a:lnTo>
                    <a:pt x="432" y="907"/>
                  </a:lnTo>
                  <a:lnTo>
                    <a:pt x="418" y="928"/>
                  </a:lnTo>
                  <a:lnTo>
                    <a:pt x="412" y="951"/>
                  </a:lnTo>
                  <a:lnTo>
                    <a:pt x="385" y="990"/>
                  </a:lnTo>
                  <a:lnTo>
                    <a:pt x="370" y="1004"/>
                  </a:lnTo>
                  <a:lnTo>
                    <a:pt x="354" y="998"/>
                  </a:lnTo>
                  <a:lnTo>
                    <a:pt x="343" y="992"/>
                  </a:lnTo>
                  <a:lnTo>
                    <a:pt x="331" y="987"/>
                  </a:lnTo>
                  <a:lnTo>
                    <a:pt x="307" y="973"/>
                  </a:lnTo>
                  <a:lnTo>
                    <a:pt x="307" y="970"/>
                  </a:lnTo>
                  <a:lnTo>
                    <a:pt x="295" y="957"/>
                  </a:lnTo>
                  <a:lnTo>
                    <a:pt x="264" y="945"/>
                  </a:lnTo>
                  <a:lnTo>
                    <a:pt x="217" y="896"/>
                  </a:lnTo>
                  <a:lnTo>
                    <a:pt x="203" y="867"/>
                  </a:lnTo>
                  <a:lnTo>
                    <a:pt x="203" y="815"/>
                  </a:lnTo>
                  <a:lnTo>
                    <a:pt x="183" y="776"/>
                  </a:lnTo>
                  <a:lnTo>
                    <a:pt x="179" y="759"/>
                  </a:lnTo>
                  <a:lnTo>
                    <a:pt x="170" y="753"/>
                  </a:lnTo>
                  <a:lnTo>
                    <a:pt x="162" y="739"/>
                  </a:lnTo>
                  <a:lnTo>
                    <a:pt x="131" y="726"/>
                  </a:lnTo>
                  <a:lnTo>
                    <a:pt x="123" y="715"/>
                  </a:lnTo>
                  <a:lnTo>
                    <a:pt x="78" y="667"/>
                  </a:lnTo>
                  <a:lnTo>
                    <a:pt x="70" y="647"/>
                  </a:lnTo>
                  <a:lnTo>
                    <a:pt x="42" y="633"/>
                  </a:lnTo>
                  <a:lnTo>
                    <a:pt x="33" y="604"/>
                  </a:lnTo>
                  <a:lnTo>
                    <a:pt x="15" y="587"/>
                  </a:lnTo>
                  <a:lnTo>
                    <a:pt x="5" y="584"/>
                  </a:lnTo>
                  <a:lnTo>
                    <a:pt x="0" y="555"/>
                  </a:lnTo>
                  <a:lnTo>
                    <a:pt x="50" y="559"/>
                  </a:lnTo>
                  <a:lnTo>
                    <a:pt x="231" y="576"/>
                  </a:lnTo>
                  <a:lnTo>
                    <a:pt x="412" y="586"/>
                  </a:lnTo>
                  <a:lnTo>
                    <a:pt x="426" y="464"/>
                  </a:lnTo>
                  <a:lnTo>
                    <a:pt x="451" y="117"/>
                  </a:lnTo>
                  <a:lnTo>
                    <a:pt x="460" y="0"/>
                  </a:lnTo>
                  <a:lnTo>
                    <a:pt x="470" y="0"/>
                  </a:lnTo>
                  <a:lnTo>
                    <a:pt x="462" y="0"/>
                  </a:lnTo>
                  <a:close/>
                  <a:moveTo>
                    <a:pt x="1088" y="1435"/>
                  </a:moveTo>
                  <a:lnTo>
                    <a:pt x="1085" y="1390"/>
                  </a:lnTo>
                  <a:lnTo>
                    <a:pt x="1068" y="1346"/>
                  </a:lnTo>
                  <a:lnTo>
                    <a:pt x="1063" y="1301"/>
                  </a:lnTo>
                  <a:lnTo>
                    <a:pt x="1073" y="1249"/>
                  </a:lnTo>
                  <a:lnTo>
                    <a:pt x="1094" y="1207"/>
                  </a:lnTo>
                  <a:lnTo>
                    <a:pt x="1116" y="1173"/>
                  </a:lnTo>
                  <a:lnTo>
                    <a:pt x="1135" y="1151"/>
                  </a:lnTo>
                  <a:lnTo>
                    <a:pt x="1140" y="1152"/>
                  </a:lnTo>
                  <a:lnTo>
                    <a:pt x="1110" y="1195"/>
                  </a:lnTo>
                  <a:lnTo>
                    <a:pt x="1082" y="1235"/>
                  </a:lnTo>
                  <a:lnTo>
                    <a:pt x="1069" y="1276"/>
                  </a:lnTo>
                  <a:lnTo>
                    <a:pt x="1068" y="1308"/>
                  </a:lnTo>
                  <a:lnTo>
                    <a:pt x="1073" y="1348"/>
                  </a:lnTo>
                  <a:lnTo>
                    <a:pt x="1090" y="1391"/>
                  </a:lnTo>
                  <a:lnTo>
                    <a:pt x="1093" y="1424"/>
                  </a:lnTo>
                  <a:lnTo>
                    <a:pt x="1093" y="1433"/>
                  </a:lnTo>
                  <a:lnTo>
                    <a:pt x="1088" y="1435"/>
                  </a:lnTo>
                  <a:close/>
                </a:path>
              </a:pathLst>
            </a:custGeom>
            <a:solidFill>
              <a:schemeClr val="bg1">
                <a:lumMod val="85000"/>
              </a:schemeClr>
            </a:solidFill>
            <a:ln w="28575">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4" name="NEW MEXICO">
              <a:extLst>
                <a:ext uri="{C183D7F6-B498-43B3-948B-1728B52AA6E4}">
                  <adec:decorative xmlns:adec="http://schemas.microsoft.com/office/drawing/2017/decorative" val="1"/>
                </a:ext>
              </a:extLst>
            </p:cNvPr>
            <p:cNvSpPr>
              <a:spLocks/>
            </p:cNvSpPr>
            <p:nvPr/>
          </p:nvSpPr>
          <p:spPr bwMode="auto">
            <a:xfrm>
              <a:off x="5667829" y="4173796"/>
              <a:ext cx="1012550" cy="1019220"/>
            </a:xfrm>
            <a:custGeom>
              <a:avLst/>
              <a:gdLst>
                <a:gd name="T0" fmla="*/ 288 w 759"/>
                <a:gd name="T1" fmla="*/ 719 h 764"/>
                <a:gd name="T2" fmla="*/ 283 w 759"/>
                <a:gd name="T3" fmla="*/ 690 h 764"/>
                <a:gd name="T4" fmla="*/ 336 w 759"/>
                <a:gd name="T5" fmla="*/ 693 h 764"/>
                <a:gd name="T6" fmla="*/ 525 w 759"/>
                <a:gd name="T7" fmla="*/ 711 h 764"/>
                <a:gd name="T8" fmla="*/ 695 w 759"/>
                <a:gd name="T9" fmla="*/ 722 h 764"/>
                <a:gd name="T10" fmla="*/ 709 w 759"/>
                <a:gd name="T11" fmla="*/ 605 h 764"/>
                <a:gd name="T12" fmla="*/ 733 w 759"/>
                <a:gd name="T13" fmla="*/ 256 h 764"/>
                <a:gd name="T14" fmla="*/ 743 w 759"/>
                <a:gd name="T15" fmla="*/ 135 h 764"/>
                <a:gd name="T16" fmla="*/ 753 w 759"/>
                <a:gd name="T17" fmla="*/ 135 h 764"/>
                <a:gd name="T18" fmla="*/ 759 w 759"/>
                <a:gd name="T19" fmla="*/ 67 h 764"/>
                <a:gd name="T20" fmla="*/ 110 w 759"/>
                <a:gd name="T21" fmla="*/ 0 h 764"/>
                <a:gd name="T22" fmla="*/ 0 w 759"/>
                <a:gd name="T23" fmla="*/ 752 h 764"/>
                <a:gd name="T24" fmla="*/ 97 w 759"/>
                <a:gd name="T25" fmla="*/ 764 h 764"/>
                <a:gd name="T26" fmla="*/ 105 w 759"/>
                <a:gd name="T27" fmla="*/ 702 h 764"/>
                <a:gd name="T28" fmla="*/ 288 w 759"/>
                <a:gd name="T29" fmla="*/ 719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764">
                  <a:moveTo>
                    <a:pt x="288" y="719"/>
                  </a:moveTo>
                  <a:lnTo>
                    <a:pt x="283" y="690"/>
                  </a:lnTo>
                  <a:lnTo>
                    <a:pt x="336" y="693"/>
                  </a:lnTo>
                  <a:lnTo>
                    <a:pt x="525" y="711"/>
                  </a:lnTo>
                  <a:lnTo>
                    <a:pt x="695" y="722"/>
                  </a:lnTo>
                  <a:lnTo>
                    <a:pt x="709" y="605"/>
                  </a:lnTo>
                  <a:lnTo>
                    <a:pt x="733" y="256"/>
                  </a:lnTo>
                  <a:lnTo>
                    <a:pt x="743" y="135"/>
                  </a:lnTo>
                  <a:lnTo>
                    <a:pt x="753" y="135"/>
                  </a:lnTo>
                  <a:lnTo>
                    <a:pt x="759" y="67"/>
                  </a:lnTo>
                  <a:lnTo>
                    <a:pt x="110" y="0"/>
                  </a:lnTo>
                  <a:lnTo>
                    <a:pt x="0" y="752"/>
                  </a:lnTo>
                  <a:lnTo>
                    <a:pt x="97" y="764"/>
                  </a:lnTo>
                  <a:lnTo>
                    <a:pt x="105" y="702"/>
                  </a:lnTo>
                  <a:lnTo>
                    <a:pt x="288" y="719"/>
                  </a:lnTo>
                  <a:close/>
                </a:path>
              </a:pathLst>
            </a:custGeom>
            <a:solidFill>
              <a:schemeClr val="bg1">
                <a:lumMod val="85000"/>
              </a:schemeClr>
            </a:solidFill>
            <a:ln w="28575">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1" name="LABEL">
              <a:extLst>
                <a:ext uri="{C183D7F6-B498-43B3-948B-1728B52AA6E4}">
                  <adec:decorative xmlns:adec="http://schemas.microsoft.com/office/drawing/2017/decorative" val="1"/>
                </a:ext>
              </a:extLst>
            </p:cNvPr>
            <p:cNvSpPr/>
            <p:nvPr/>
          </p:nvSpPr>
          <p:spPr>
            <a:xfrm>
              <a:off x="5237697" y="5831215"/>
              <a:ext cx="914400" cy="245986"/>
            </a:xfrm>
            <a:prstGeom prst="round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6</a:t>
              </a:r>
            </a:p>
          </p:txBody>
        </p:sp>
        <p:cxnSp>
          <p:nvCxnSpPr>
            <p:cNvPr id="139" name="Straight Connector 138">
              <a:extLst>
                <a:ext uri="{FF2B5EF4-FFF2-40B4-BE49-F238E27FC236}">
                  <a16:creationId xmlns:a16="http://schemas.microsoft.com/office/drawing/2014/main" id="{A8FBEC01-E234-45D9-B943-3176C15B35E7}"/>
                </a:ext>
                <a:ext uri="{C183D7F6-B498-43B3-948B-1728B52AA6E4}">
                  <adec:decorative xmlns:adec="http://schemas.microsoft.com/office/drawing/2017/decorative" val="1"/>
                </a:ext>
              </a:extLst>
            </p:cNvPr>
            <p:cNvCxnSpPr>
              <a:cxnSpLocks/>
            </p:cNvCxnSpPr>
            <p:nvPr/>
          </p:nvCxnSpPr>
          <p:spPr>
            <a:xfrm flipH="1">
              <a:off x="5688004" y="5123819"/>
              <a:ext cx="1353649" cy="678867"/>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3" name="Region 7" descr="Region 7: Mid-America includes Nebraska, Iowa, Kansas, and Missouri.">
            <a:extLst>
              <a:ext uri="{FF2B5EF4-FFF2-40B4-BE49-F238E27FC236}">
                <a16:creationId xmlns:a16="http://schemas.microsoft.com/office/drawing/2014/main" id="{B5E2D3F1-1CFC-4A88-96B3-966E5E0F87A3}"/>
              </a:ext>
            </a:extLst>
          </p:cNvPr>
          <p:cNvGrpSpPr/>
          <p:nvPr/>
        </p:nvGrpSpPr>
        <p:grpSpPr>
          <a:xfrm>
            <a:off x="6546580" y="3036464"/>
            <a:ext cx="2438877" cy="3314369"/>
            <a:chOff x="6584680" y="3065039"/>
            <a:chExt cx="2438877" cy="3314369"/>
          </a:xfrm>
        </p:grpSpPr>
        <p:sp>
          <p:nvSpPr>
            <p:cNvPr id="91" name="MISSOURI">
              <a:extLst>
                <a:ext uri="{C183D7F6-B498-43B3-948B-1728B52AA6E4}">
                  <adec:decorative xmlns:adec="http://schemas.microsoft.com/office/drawing/2017/decorative" val="1"/>
                </a:ext>
              </a:extLst>
            </p:cNvPr>
            <p:cNvSpPr>
              <a:spLocks/>
            </p:cNvSpPr>
            <p:nvPr/>
          </p:nvSpPr>
          <p:spPr bwMode="auto">
            <a:xfrm>
              <a:off x="7715961" y="3590658"/>
              <a:ext cx="947181" cy="841791"/>
            </a:xfrm>
            <a:custGeom>
              <a:avLst/>
              <a:gdLst>
                <a:gd name="T0" fmla="*/ 438 w 710"/>
                <a:gd name="T1" fmla="*/ 33 h 631"/>
                <a:gd name="T2" fmla="*/ 423 w 710"/>
                <a:gd name="T3" fmla="*/ 15 h 631"/>
                <a:gd name="T4" fmla="*/ 415 w 710"/>
                <a:gd name="T5" fmla="*/ 0 h 631"/>
                <a:gd name="T6" fmla="*/ 14 w 710"/>
                <a:gd name="T7" fmla="*/ 16 h 631"/>
                <a:gd name="T8" fmla="*/ 0 w 710"/>
                <a:gd name="T9" fmla="*/ 16 h 631"/>
                <a:gd name="T10" fmla="*/ 7 w 710"/>
                <a:gd name="T11" fmla="*/ 32 h 631"/>
                <a:gd name="T12" fmla="*/ 6 w 710"/>
                <a:gd name="T13" fmla="*/ 46 h 631"/>
                <a:gd name="T14" fmla="*/ 21 w 710"/>
                <a:gd name="T15" fmla="*/ 71 h 631"/>
                <a:gd name="T16" fmla="*/ 40 w 710"/>
                <a:gd name="T17" fmla="*/ 96 h 631"/>
                <a:gd name="T18" fmla="*/ 59 w 710"/>
                <a:gd name="T19" fmla="*/ 113 h 631"/>
                <a:gd name="T20" fmla="*/ 73 w 710"/>
                <a:gd name="T21" fmla="*/ 114 h 631"/>
                <a:gd name="T22" fmla="*/ 82 w 710"/>
                <a:gd name="T23" fmla="*/ 121 h 631"/>
                <a:gd name="T24" fmla="*/ 82 w 710"/>
                <a:gd name="T25" fmla="*/ 139 h 631"/>
                <a:gd name="T26" fmla="*/ 71 w 710"/>
                <a:gd name="T27" fmla="*/ 149 h 631"/>
                <a:gd name="T28" fmla="*/ 68 w 710"/>
                <a:gd name="T29" fmla="*/ 163 h 631"/>
                <a:gd name="T30" fmla="*/ 81 w 710"/>
                <a:gd name="T31" fmla="*/ 185 h 631"/>
                <a:gd name="T32" fmla="*/ 96 w 710"/>
                <a:gd name="T33" fmla="*/ 203 h 631"/>
                <a:gd name="T34" fmla="*/ 112 w 710"/>
                <a:gd name="T35" fmla="*/ 214 h 631"/>
                <a:gd name="T36" fmla="*/ 121 w 710"/>
                <a:gd name="T37" fmla="*/ 288 h 631"/>
                <a:gd name="T38" fmla="*/ 123 w 710"/>
                <a:gd name="T39" fmla="*/ 512 h 631"/>
                <a:gd name="T40" fmla="*/ 125 w 710"/>
                <a:gd name="T41" fmla="*/ 542 h 631"/>
                <a:gd name="T42" fmla="*/ 128 w 710"/>
                <a:gd name="T43" fmla="*/ 575 h 631"/>
                <a:gd name="T44" fmla="*/ 267 w 710"/>
                <a:gd name="T45" fmla="*/ 570 h 631"/>
                <a:gd name="T46" fmla="*/ 412 w 710"/>
                <a:gd name="T47" fmla="*/ 566 h 631"/>
                <a:gd name="T48" fmla="*/ 543 w 710"/>
                <a:gd name="T49" fmla="*/ 561 h 631"/>
                <a:gd name="T50" fmla="*/ 615 w 710"/>
                <a:gd name="T51" fmla="*/ 559 h 631"/>
                <a:gd name="T52" fmla="*/ 629 w 710"/>
                <a:gd name="T53" fmla="*/ 581 h 631"/>
                <a:gd name="T54" fmla="*/ 624 w 710"/>
                <a:gd name="T55" fmla="*/ 601 h 631"/>
                <a:gd name="T56" fmla="*/ 605 w 710"/>
                <a:gd name="T57" fmla="*/ 617 h 631"/>
                <a:gd name="T58" fmla="*/ 601 w 710"/>
                <a:gd name="T59" fmla="*/ 628 h 631"/>
                <a:gd name="T60" fmla="*/ 635 w 710"/>
                <a:gd name="T61" fmla="*/ 631 h 631"/>
                <a:gd name="T62" fmla="*/ 660 w 710"/>
                <a:gd name="T63" fmla="*/ 626 h 631"/>
                <a:gd name="T64" fmla="*/ 669 w 710"/>
                <a:gd name="T65" fmla="*/ 592 h 631"/>
                <a:gd name="T66" fmla="*/ 674 w 710"/>
                <a:gd name="T67" fmla="*/ 556 h 631"/>
                <a:gd name="T68" fmla="*/ 687 w 710"/>
                <a:gd name="T69" fmla="*/ 539 h 631"/>
                <a:gd name="T70" fmla="*/ 704 w 710"/>
                <a:gd name="T71" fmla="*/ 530 h 631"/>
                <a:gd name="T72" fmla="*/ 704 w 710"/>
                <a:gd name="T73" fmla="*/ 511 h 631"/>
                <a:gd name="T74" fmla="*/ 710 w 710"/>
                <a:gd name="T75" fmla="*/ 498 h 631"/>
                <a:gd name="T76" fmla="*/ 699 w 710"/>
                <a:gd name="T77" fmla="*/ 483 h 631"/>
                <a:gd name="T78" fmla="*/ 691 w 710"/>
                <a:gd name="T79" fmla="*/ 489 h 631"/>
                <a:gd name="T80" fmla="*/ 679 w 710"/>
                <a:gd name="T81" fmla="*/ 475 h 631"/>
                <a:gd name="T82" fmla="*/ 671 w 710"/>
                <a:gd name="T83" fmla="*/ 445 h 631"/>
                <a:gd name="T84" fmla="*/ 676 w 710"/>
                <a:gd name="T85" fmla="*/ 430 h 631"/>
                <a:gd name="T86" fmla="*/ 663 w 710"/>
                <a:gd name="T87" fmla="*/ 409 h 631"/>
                <a:gd name="T88" fmla="*/ 652 w 710"/>
                <a:gd name="T89" fmla="*/ 380 h 631"/>
                <a:gd name="T90" fmla="*/ 623 w 710"/>
                <a:gd name="T91" fmla="*/ 375 h 631"/>
                <a:gd name="T92" fmla="*/ 579 w 710"/>
                <a:gd name="T93" fmla="*/ 341 h 631"/>
                <a:gd name="T94" fmla="*/ 568 w 710"/>
                <a:gd name="T95" fmla="*/ 314 h 631"/>
                <a:gd name="T96" fmla="*/ 573 w 710"/>
                <a:gd name="T97" fmla="*/ 294 h 631"/>
                <a:gd name="T98" fmla="*/ 585 w 710"/>
                <a:gd name="T99" fmla="*/ 256 h 631"/>
                <a:gd name="T100" fmla="*/ 588 w 710"/>
                <a:gd name="T101" fmla="*/ 239 h 631"/>
                <a:gd name="T102" fmla="*/ 576 w 710"/>
                <a:gd name="T103" fmla="*/ 233 h 631"/>
                <a:gd name="T104" fmla="*/ 534 w 710"/>
                <a:gd name="T105" fmla="*/ 227 h 631"/>
                <a:gd name="T106" fmla="*/ 527 w 710"/>
                <a:gd name="T107" fmla="*/ 216 h 631"/>
                <a:gd name="T108" fmla="*/ 526 w 710"/>
                <a:gd name="T109" fmla="*/ 191 h 631"/>
                <a:gd name="T110" fmla="*/ 493 w 710"/>
                <a:gd name="T111" fmla="*/ 169 h 631"/>
                <a:gd name="T112" fmla="*/ 449 w 710"/>
                <a:gd name="T113" fmla="*/ 121 h 631"/>
                <a:gd name="T114" fmla="*/ 434 w 710"/>
                <a:gd name="T115" fmla="*/ 75 h 631"/>
                <a:gd name="T116" fmla="*/ 434 w 710"/>
                <a:gd name="T117" fmla="*/ 49 h 631"/>
                <a:gd name="T118" fmla="*/ 438 w 710"/>
                <a:gd name="T119" fmla="*/ 33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0" h="631">
                  <a:moveTo>
                    <a:pt x="438" y="33"/>
                  </a:moveTo>
                  <a:lnTo>
                    <a:pt x="423" y="15"/>
                  </a:lnTo>
                  <a:lnTo>
                    <a:pt x="415" y="0"/>
                  </a:lnTo>
                  <a:lnTo>
                    <a:pt x="14" y="16"/>
                  </a:lnTo>
                  <a:lnTo>
                    <a:pt x="0" y="16"/>
                  </a:lnTo>
                  <a:lnTo>
                    <a:pt x="7" y="32"/>
                  </a:lnTo>
                  <a:lnTo>
                    <a:pt x="6" y="46"/>
                  </a:lnTo>
                  <a:lnTo>
                    <a:pt x="21" y="71"/>
                  </a:lnTo>
                  <a:lnTo>
                    <a:pt x="40" y="96"/>
                  </a:lnTo>
                  <a:lnTo>
                    <a:pt x="59" y="113"/>
                  </a:lnTo>
                  <a:lnTo>
                    <a:pt x="73" y="114"/>
                  </a:lnTo>
                  <a:lnTo>
                    <a:pt x="82" y="121"/>
                  </a:lnTo>
                  <a:lnTo>
                    <a:pt x="82" y="139"/>
                  </a:lnTo>
                  <a:lnTo>
                    <a:pt x="71" y="149"/>
                  </a:lnTo>
                  <a:lnTo>
                    <a:pt x="68" y="163"/>
                  </a:lnTo>
                  <a:lnTo>
                    <a:pt x="81" y="185"/>
                  </a:lnTo>
                  <a:lnTo>
                    <a:pt x="96" y="203"/>
                  </a:lnTo>
                  <a:lnTo>
                    <a:pt x="112" y="214"/>
                  </a:lnTo>
                  <a:lnTo>
                    <a:pt x="121" y="288"/>
                  </a:lnTo>
                  <a:lnTo>
                    <a:pt x="123" y="512"/>
                  </a:lnTo>
                  <a:lnTo>
                    <a:pt x="125" y="542"/>
                  </a:lnTo>
                  <a:lnTo>
                    <a:pt x="128" y="575"/>
                  </a:lnTo>
                  <a:lnTo>
                    <a:pt x="267" y="570"/>
                  </a:lnTo>
                  <a:lnTo>
                    <a:pt x="412" y="566"/>
                  </a:lnTo>
                  <a:lnTo>
                    <a:pt x="543" y="561"/>
                  </a:lnTo>
                  <a:lnTo>
                    <a:pt x="615" y="559"/>
                  </a:lnTo>
                  <a:lnTo>
                    <a:pt x="629" y="581"/>
                  </a:lnTo>
                  <a:lnTo>
                    <a:pt x="624" y="601"/>
                  </a:lnTo>
                  <a:lnTo>
                    <a:pt x="605" y="617"/>
                  </a:lnTo>
                  <a:lnTo>
                    <a:pt x="601" y="628"/>
                  </a:lnTo>
                  <a:lnTo>
                    <a:pt x="635" y="631"/>
                  </a:lnTo>
                  <a:lnTo>
                    <a:pt x="660" y="626"/>
                  </a:lnTo>
                  <a:lnTo>
                    <a:pt x="669" y="592"/>
                  </a:lnTo>
                  <a:lnTo>
                    <a:pt x="674" y="556"/>
                  </a:lnTo>
                  <a:lnTo>
                    <a:pt x="687" y="539"/>
                  </a:lnTo>
                  <a:lnTo>
                    <a:pt x="704" y="530"/>
                  </a:lnTo>
                  <a:lnTo>
                    <a:pt x="704" y="511"/>
                  </a:lnTo>
                  <a:lnTo>
                    <a:pt x="710" y="498"/>
                  </a:lnTo>
                  <a:lnTo>
                    <a:pt x="699" y="483"/>
                  </a:lnTo>
                  <a:lnTo>
                    <a:pt x="691" y="489"/>
                  </a:lnTo>
                  <a:lnTo>
                    <a:pt x="679" y="475"/>
                  </a:lnTo>
                  <a:lnTo>
                    <a:pt x="671" y="445"/>
                  </a:lnTo>
                  <a:lnTo>
                    <a:pt x="676" y="430"/>
                  </a:lnTo>
                  <a:lnTo>
                    <a:pt x="663" y="409"/>
                  </a:lnTo>
                  <a:lnTo>
                    <a:pt x="652" y="380"/>
                  </a:lnTo>
                  <a:lnTo>
                    <a:pt x="623" y="375"/>
                  </a:lnTo>
                  <a:lnTo>
                    <a:pt x="579" y="341"/>
                  </a:lnTo>
                  <a:lnTo>
                    <a:pt x="568" y="314"/>
                  </a:lnTo>
                  <a:lnTo>
                    <a:pt x="573" y="294"/>
                  </a:lnTo>
                  <a:lnTo>
                    <a:pt x="585" y="256"/>
                  </a:lnTo>
                  <a:lnTo>
                    <a:pt x="588" y="239"/>
                  </a:lnTo>
                  <a:lnTo>
                    <a:pt x="576" y="233"/>
                  </a:lnTo>
                  <a:lnTo>
                    <a:pt x="534" y="227"/>
                  </a:lnTo>
                  <a:lnTo>
                    <a:pt x="527" y="216"/>
                  </a:lnTo>
                  <a:lnTo>
                    <a:pt x="526" y="191"/>
                  </a:lnTo>
                  <a:lnTo>
                    <a:pt x="493" y="169"/>
                  </a:lnTo>
                  <a:lnTo>
                    <a:pt x="449" y="121"/>
                  </a:lnTo>
                  <a:lnTo>
                    <a:pt x="434" y="75"/>
                  </a:lnTo>
                  <a:lnTo>
                    <a:pt x="434" y="49"/>
                  </a:lnTo>
                  <a:lnTo>
                    <a:pt x="438" y="33"/>
                  </a:lnTo>
                  <a:close/>
                </a:path>
              </a:pathLst>
            </a:custGeom>
            <a:solidFill>
              <a:schemeClr val="bg1">
                <a:lumMod val="85000"/>
              </a:schemeClr>
            </a:solidFill>
            <a:ln w="38100">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5" name="KANSAS">
              <a:extLst>
                <a:ext uri="{C183D7F6-B498-43B3-948B-1728B52AA6E4}">
                  <adec:decorative xmlns:adec="http://schemas.microsoft.com/office/drawing/2017/decorative" val="1"/>
                </a:ext>
              </a:extLst>
            </p:cNvPr>
            <p:cNvSpPr>
              <a:spLocks/>
            </p:cNvSpPr>
            <p:nvPr/>
          </p:nvSpPr>
          <p:spPr bwMode="auto">
            <a:xfrm>
              <a:off x="6814138" y="3704053"/>
              <a:ext cx="1065912" cy="568309"/>
            </a:xfrm>
            <a:custGeom>
              <a:avLst/>
              <a:gdLst>
                <a:gd name="T0" fmla="*/ 799 w 799"/>
                <a:gd name="T1" fmla="*/ 426 h 426"/>
                <a:gd name="T2" fmla="*/ 719 w 799"/>
                <a:gd name="T3" fmla="*/ 426 h 426"/>
                <a:gd name="T4" fmla="*/ 432 w 799"/>
                <a:gd name="T5" fmla="*/ 424 h 426"/>
                <a:gd name="T6" fmla="*/ 153 w 799"/>
                <a:gd name="T7" fmla="*/ 410 h 426"/>
                <a:gd name="T8" fmla="*/ 0 w 799"/>
                <a:gd name="T9" fmla="*/ 402 h 426"/>
                <a:gd name="T10" fmla="*/ 25 w 799"/>
                <a:gd name="T11" fmla="*/ 0 h 426"/>
                <a:gd name="T12" fmla="*/ 162 w 799"/>
                <a:gd name="T13" fmla="*/ 4 h 426"/>
                <a:gd name="T14" fmla="*/ 413 w 799"/>
                <a:gd name="T15" fmla="*/ 9 h 426"/>
                <a:gd name="T16" fmla="*/ 690 w 799"/>
                <a:gd name="T17" fmla="*/ 15 h 426"/>
                <a:gd name="T18" fmla="*/ 722 w 799"/>
                <a:gd name="T19" fmla="*/ 15 h 426"/>
                <a:gd name="T20" fmla="*/ 735 w 799"/>
                <a:gd name="T21" fmla="*/ 29 h 426"/>
                <a:gd name="T22" fmla="*/ 747 w 799"/>
                <a:gd name="T23" fmla="*/ 28 h 426"/>
                <a:gd name="T24" fmla="*/ 758 w 799"/>
                <a:gd name="T25" fmla="*/ 34 h 426"/>
                <a:gd name="T26" fmla="*/ 758 w 799"/>
                <a:gd name="T27" fmla="*/ 54 h 426"/>
                <a:gd name="T28" fmla="*/ 746 w 799"/>
                <a:gd name="T29" fmla="*/ 64 h 426"/>
                <a:gd name="T30" fmla="*/ 744 w 799"/>
                <a:gd name="T31" fmla="*/ 78 h 426"/>
                <a:gd name="T32" fmla="*/ 755 w 799"/>
                <a:gd name="T33" fmla="*/ 100 h 426"/>
                <a:gd name="T34" fmla="*/ 774 w 799"/>
                <a:gd name="T35" fmla="*/ 120 h 426"/>
                <a:gd name="T36" fmla="*/ 790 w 799"/>
                <a:gd name="T37" fmla="*/ 129 h 426"/>
                <a:gd name="T38" fmla="*/ 797 w 799"/>
                <a:gd name="T39" fmla="*/ 200 h 426"/>
                <a:gd name="T40" fmla="*/ 799 w 799"/>
                <a:gd name="T41" fmla="*/ 42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99" h="426">
                  <a:moveTo>
                    <a:pt x="799" y="426"/>
                  </a:moveTo>
                  <a:lnTo>
                    <a:pt x="719" y="426"/>
                  </a:lnTo>
                  <a:lnTo>
                    <a:pt x="432" y="424"/>
                  </a:lnTo>
                  <a:lnTo>
                    <a:pt x="153" y="410"/>
                  </a:lnTo>
                  <a:lnTo>
                    <a:pt x="0" y="402"/>
                  </a:lnTo>
                  <a:lnTo>
                    <a:pt x="25" y="0"/>
                  </a:lnTo>
                  <a:lnTo>
                    <a:pt x="162" y="4"/>
                  </a:lnTo>
                  <a:lnTo>
                    <a:pt x="413" y="9"/>
                  </a:lnTo>
                  <a:lnTo>
                    <a:pt x="690" y="15"/>
                  </a:lnTo>
                  <a:lnTo>
                    <a:pt x="722" y="15"/>
                  </a:lnTo>
                  <a:lnTo>
                    <a:pt x="735" y="29"/>
                  </a:lnTo>
                  <a:lnTo>
                    <a:pt x="747" y="28"/>
                  </a:lnTo>
                  <a:lnTo>
                    <a:pt x="758" y="34"/>
                  </a:lnTo>
                  <a:lnTo>
                    <a:pt x="758" y="54"/>
                  </a:lnTo>
                  <a:lnTo>
                    <a:pt x="746" y="64"/>
                  </a:lnTo>
                  <a:lnTo>
                    <a:pt x="744" y="78"/>
                  </a:lnTo>
                  <a:lnTo>
                    <a:pt x="755" y="100"/>
                  </a:lnTo>
                  <a:lnTo>
                    <a:pt x="774" y="120"/>
                  </a:lnTo>
                  <a:lnTo>
                    <a:pt x="790" y="129"/>
                  </a:lnTo>
                  <a:lnTo>
                    <a:pt x="797" y="200"/>
                  </a:lnTo>
                  <a:lnTo>
                    <a:pt x="799" y="426"/>
                  </a:lnTo>
                  <a:close/>
                </a:path>
              </a:pathLst>
            </a:custGeom>
            <a:solidFill>
              <a:schemeClr val="bg1">
                <a:lumMod val="85000"/>
              </a:schemeClr>
            </a:solidFill>
            <a:ln w="38100">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98" name="IOWA">
              <a:extLst>
                <a:ext uri="{C183D7F6-B498-43B3-948B-1728B52AA6E4}">
                  <adec:decorative xmlns:adec="http://schemas.microsoft.com/office/drawing/2017/decorative" val="1"/>
                </a:ext>
              </a:extLst>
            </p:cNvPr>
            <p:cNvSpPr>
              <a:spLocks/>
            </p:cNvSpPr>
            <p:nvPr/>
          </p:nvSpPr>
          <p:spPr bwMode="auto">
            <a:xfrm>
              <a:off x="7591893" y="3065039"/>
              <a:ext cx="867138" cy="572311"/>
            </a:xfrm>
            <a:custGeom>
              <a:avLst/>
              <a:gdLst>
                <a:gd name="T0" fmla="*/ 599 w 650"/>
                <a:gd name="T1" fmla="*/ 124 h 429"/>
                <a:gd name="T2" fmla="*/ 600 w 650"/>
                <a:gd name="T3" fmla="*/ 142 h 429"/>
                <a:gd name="T4" fmla="*/ 614 w 650"/>
                <a:gd name="T5" fmla="*/ 146 h 429"/>
                <a:gd name="T6" fmla="*/ 620 w 650"/>
                <a:gd name="T7" fmla="*/ 154 h 429"/>
                <a:gd name="T8" fmla="*/ 623 w 650"/>
                <a:gd name="T9" fmla="*/ 165 h 429"/>
                <a:gd name="T10" fmla="*/ 647 w 650"/>
                <a:gd name="T11" fmla="*/ 187 h 429"/>
                <a:gd name="T12" fmla="*/ 650 w 650"/>
                <a:gd name="T13" fmla="*/ 201 h 429"/>
                <a:gd name="T14" fmla="*/ 647 w 650"/>
                <a:gd name="T15" fmla="*/ 223 h 429"/>
                <a:gd name="T16" fmla="*/ 636 w 650"/>
                <a:gd name="T17" fmla="*/ 243 h 429"/>
                <a:gd name="T18" fmla="*/ 631 w 650"/>
                <a:gd name="T19" fmla="*/ 260 h 429"/>
                <a:gd name="T20" fmla="*/ 619 w 650"/>
                <a:gd name="T21" fmla="*/ 270 h 429"/>
                <a:gd name="T22" fmla="*/ 608 w 650"/>
                <a:gd name="T23" fmla="*/ 273 h 429"/>
                <a:gd name="T24" fmla="*/ 572 w 650"/>
                <a:gd name="T25" fmla="*/ 285 h 429"/>
                <a:gd name="T26" fmla="*/ 564 w 650"/>
                <a:gd name="T27" fmla="*/ 309 h 429"/>
                <a:gd name="T28" fmla="*/ 569 w 650"/>
                <a:gd name="T29" fmla="*/ 318 h 429"/>
                <a:gd name="T30" fmla="*/ 580 w 650"/>
                <a:gd name="T31" fmla="*/ 327 h 429"/>
                <a:gd name="T32" fmla="*/ 578 w 650"/>
                <a:gd name="T33" fmla="*/ 354 h 429"/>
                <a:gd name="T34" fmla="*/ 567 w 650"/>
                <a:gd name="T35" fmla="*/ 363 h 429"/>
                <a:gd name="T36" fmla="*/ 563 w 650"/>
                <a:gd name="T37" fmla="*/ 373 h 429"/>
                <a:gd name="T38" fmla="*/ 563 w 650"/>
                <a:gd name="T39" fmla="*/ 390 h 429"/>
                <a:gd name="T40" fmla="*/ 552 w 650"/>
                <a:gd name="T41" fmla="*/ 393 h 429"/>
                <a:gd name="T42" fmla="*/ 541 w 650"/>
                <a:gd name="T43" fmla="*/ 401 h 429"/>
                <a:gd name="T44" fmla="*/ 539 w 650"/>
                <a:gd name="T45" fmla="*/ 409 h 429"/>
                <a:gd name="T46" fmla="*/ 541 w 650"/>
                <a:gd name="T47" fmla="*/ 423 h 429"/>
                <a:gd name="T48" fmla="*/ 531 w 650"/>
                <a:gd name="T49" fmla="*/ 429 h 429"/>
                <a:gd name="T50" fmla="*/ 516 w 650"/>
                <a:gd name="T51" fmla="*/ 409 h 429"/>
                <a:gd name="T52" fmla="*/ 508 w 650"/>
                <a:gd name="T53" fmla="*/ 394 h 429"/>
                <a:gd name="T54" fmla="*/ 97 w 650"/>
                <a:gd name="T55" fmla="*/ 410 h 429"/>
                <a:gd name="T56" fmla="*/ 93 w 650"/>
                <a:gd name="T57" fmla="*/ 410 h 429"/>
                <a:gd name="T58" fmla="*/ 79 w 650"/>
                <a:gd name="T59" fmla="*/ 382 h 429"/>
                <a:gd name="T60" fmla="*/ 77 w 650"/>
                <a:gd name="T61" fmla="*/ 341 h 429"/>
                <a:gd name="T62" fmla="*/ 68 w 650"/>
                <a:gd name="T63" fmla="*/ 315 h 429"/>
                <a:gd name="T64" fmla="*/ 63 w 650"/>
                <a:gd name="T65" fmla="*/ 282 h 429"/>
                <a:gd name="T66" fmla="*/ 49 w 650"/>
                <a:gd name="T67" fmla="*/ 260 h 429"/>
                <a:gd name="T68" fmla="*/ 43 w 650"/>
                <a:gd name="T69" fmla="*/ 229 h 429"/>
                <a:gd name="T70" fmla="*/ 25 w 650"/>
                <a:gd name="T71" fmla="*/ 182 h 429"/>
                <a:gd name="T72" fmla="*/ 19 w 650"/>
                <a:gd name="T73" fmla="*/ 149 h 429"/>
                <a:gd name="T74" fmla="*/ 10 w 650"/>
                <a:gd name="T75" fmla="*/ 135 h 429"/>
                <a:gd name="T76" fmla="*/ 0 w 650"/>
                <a:gd name="T77" fmla="*/ 118 h 429"/>
                <a:gd name="T78" fmla="*/ 13 w 650"/>
                <a:gd name="T79" fmla="*/ 89 h 429"/>
                <a:gd name="T80" fmla="*/ 21 w 650"/>
                <a:gd name="T81" fmla="*/ 53 h 429"/>
                <a:gd name="T82" fmla="*/ 4 w 650"/>
                <a:gd name="T83" fmla="*/ 40 h 429"/>
                <a:gd name="T84" fmla="*/ 2 w 650"/>
                <a:gd name="T85" fmla="*/ 23 h 429"/>
                <a:gd name="T86" fmla="*/ 7 w 650"/>
                <a:gd name="T87" fmla="*/ 7 h 429"/>
                <a:gd name="T88" fmla="*/ 18 w 650"/>
                <a:gd name="T89" fmla="*/ 7 h 429"/>
                <a:gd name="T90" fmla="*/ 534 w 650"/>
                <a:gd name="T91" fmla="*/ 0 h 429"/>
                <a:gd name="T92" fmla="*/ 539 w 650"/>
                <a:gd name="T93" fmla="*/ 25 h 429"/>
                <a:gd name="T94" fmla="*/ 553 w 650"/>
                <a:gd name="T95" fmla="*/ 35 h 429"/>
                <a:gd name="T96" fmla="*/ 555 w 650"/>
                <a:gd name="T97" fmla="*/ 43 h 429"/>
                <a:gd name="T98" fmla="*/ 542 w 650"/>
                <a:gd name="T99" fmla="*/ 65 h 429"/>
                <a:gd name="T100" fmla="*/ 544 w 650"/>
                <a:gd name="T101" fmla="*/ 85 h 429"/>
                <a:gd name="T102" fmla="*/ 559 w 650"/>
                <a:gd name="T103" fmla="*/ 109 h 429"/>
                <a:gd name="T104" fmla="*/ 575 w 650"/>
                <a:gd name="T105" fmla="*/ 117 h 429"/>
                <a:gd name="T106" fmla="*/ 594 w 650"/>
                <a:gd name="T107" fmla="*/ 120 h 429"/>
                <a:gd name="T108" fmla="*/ 599 w 650"/>
                <a:gd name="T109" fmla="*/ 124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50" h="429">
                  <a:moveTo>
                    <a:pt x="599" y="124"/>
                  </a:moveTo>
                  <a:lnTo>
                    <a:pt x="600" y="142"/>
                  </a:lnTo>
                  <a:lnTo>
                    <a:pt x="614" y="146"/>
                  </a:lnTo>
                  <a:lnTo>
                    <a:pt x="620" y="154"/>
                  </a:lnTo>
                  <a:lnTo>
                    <a:pt x="623" y="165"/>
                  </a:lnTo>
                  <a:lnTo>
                    <a:pt x="647" y="187"/>
                  </a:lnTo>
                  <a:lnTo>
                    <a:pt x="650" y="201"/>
                  </a:lnTo>
                  <a:lnTo>
                    <a:pt x="647" y="223"/>
                  </a:lnTo>
                  <a:lnTo>
                    <a:pt x="636" y="243"/>
                  </a:lnTo>
                  <a:lnTo>
                    <a:pt x="631" y="260"/>
                  </a:lnTo>
                  <a:lnTo>
                    <a:pt x="619" y="270"/>
                  </a:lnTo>
                  <a:lnTo>
                    <a:pt x="608" y="273"/>
                  </a:lnTo>
                  <a:lnTo>
                    <a:pt x="572" y="285"/>
                  </a:lnTo>
                  <a:lnTo>
                    <a:pt x="564" y="309"/>
                  </a:lnTo>
                  <a:lnTo>
                    <a:pt x="569" y="318"/>
                  </a:lnTo>
                  <a:lnTo>
                    <a:pt x="580" y="327"/>
                  </a:lnTo>
                  <a:lnTo>
                    <a:pt x="578" y="354"/>
                  </a:lnTo>
                  <a:lnTo>
                    <a:pt x="567" y="363"/>
                  </a:lnTo>
                  <a:lnTo>
                    <a:pt x="563" y="373"/>
                  </a:lnTo>
                  <a:lnTo>
                    <a:pt x="563" y="390"/>
                  </a:lnTo>
                  <a:lnTo>
                    <a:pt x="552" y="393"/>
                  </a:lnTo>
                  <a:lnTo>
                    <a:pt x="541" y="401"/>
                  </a:lnTo>
                  <a:lnTo>
                    <a:pt x="539" y="409"/>
                  </a:lnTo>
                  <a:lnTo>
                    <a:pt x="541" y="423"/>
                  </a:lnTo>
                  <a:lnTo>
                    <a:pt x="531" y="429"/>
                  </a:lnTo>
                  <a:lnTo>
                    <a:pt x="516" y="409"/>
                  </a:lnTo>
                  <a:lnTo>
                    <a:pt x="508" y="394"/>
                  </a:lnTo>
                  <a:lnTo>
                    <a:pt x="97" y="410"/>
                  </a:lnTo>
                  <a:lnTo>
                    <a:pt x="93" y="410"/>
                  </a:lnTo>
                  <a:lnTo>
                    <a:pt x="79" y="382"/>
                  </a:lnTo>
                  <a:lnTo>
                    <a:pt x="77" y="341"/>
                  </a:lnTo>
                  <a:lnTo>
                    <a:pt x="68" y="315"/>
                  </a:lnTo>
                  <a:lnTo>
                    <a:pt x="63" y="282"/>
                  </a:lnTo>
                  <a:lnTo>
                    <a:pt x="49" y="260"/>
                  </a:lnTo>
                  <a:lnTo>
                    <a:pt x="43" y="229"/>
                  </a:lnTo>
                  <a:lnTo>
                    <a:pt x="25" y="182"/>
                  </a:lnTo>
                  <a:lnTo>
                    <a:pt x="19" y="149"/>
                  </a:lnTo>
                  <a:lnTo>
                    <a:pt x="10" y="135"/>
                  </a:lnTo>
                  <a:lnTo>
                    <a:pt x="0" y="118"/>
                  </a:lnTo>
                  <a:lnTo>
                    <a:pt x="13" y="89"/>
                  </a:lnTo>
                  <a:lnTo>
                    <a:pt x="21" y="53"/>
                  </a:lnTo>
                  <a:lnTo>
                    <a:pt x="4" y="40"/>
                  </a:lnTo>
                  <a:lnTo>
                    <a:pt x="2" y="23"/>
                  </a:lnTo>
                  <a:lnTo>
                    <a:pt x="7" y="7"/>
                  </a:lnTo>
                  <a:lnTo>
                    <a:pt x="18" y="7"/>
                  </a:lnTo>
                  <a:lnTo>
                    <a:pt x="534" y="0"/>
                  </a:lnTo>
                  <a:lnTo>
                    <a:pt x="539" y="25"/>
                  </a:lnTo>
                  <a:lnTo>
                    <a:pt x="553" y="35"/>
                  </a:lnTo>
                  <a:lnTo>
                    <a:pt x="555" y="43"/>
                  </a:lnTo>
                  <a:lnTo>
                    <a:pt x="542" y="65"/>
                  </a:lnTo>
                  <a:lnTo>
                    <a:pt x="544" y="85"/>
                  </a:lnTo>
                  <a:lnTo>
                    <a:pt x="559" y="109"/>
                  </a:lnTo>
                  <a:lnTo>
                    <a:pt x="575" y="117"/>
                  </a:lnTo>
                  <a:lnTo>
                    <a:pt x="594" y="120"/>
                  </a:lnTo>
                  <a:lnTo>
                    <a:pt x="599" y="124"/>
                  </a:lnTo>
                  <a:close/>
                </a:path>
              </a:pathLst>
            </a:custGeom>
            <a:solidFill>
              <a:schemeClr val="bg1">
                <a:lumMod val="85000"/>
              </a:schemeClr>
            </a:solidFill>
            <a:ln w="38100">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6" name="NEBRASKA">
              <a:extLst>
                <a:ext uri="{C183D7F6-B498-43B3-948B-1728B52AA6E4}">
                  <adec:decorative xmlns:adec="http://schemas.microsoft.com/office/drawing/2017/decorative" val="1"/>
                </a:ext>
              </a:extLst>
            </p:cNvPr>
            <p:cNvSpPr>
              <a:spLocks/>
            </p:cNvSpPr>
            <p:nvPr/>
          </p:nvSpPr>
          <p:spPr bwMode="auto">
            <a:xfrm>
              <a:off x="6584680" y="3133076"/>
              <a:ext cx="1191314" cy="590988"/>
            </a:xfrm>
            <a:custGeom>
              <a:avLst/>
              <a:gdLst>
                <a:gd name="T0" fmla="*/ 834 w 893"/>
                <a:gd name="T1" fmla="*/ 331 h 443"/>
                <a:gd name="T2" fmla="*/ 854 w 893"/>
                <a:gd name="T3" fmla="*/ 375 h 443"/>
                <a:gd name="T4" fmla="*/ 854 w 893"/>
                <a:gd name="T5" fmla="*/ 389 h 443"/>
                <a:gd name="T6" fmla="*/ 876 w 893"/>
                <a:gd name="T7" fmla="*/ 423 h 443"/>
                <a:gd name="T8" fmla="*/ 893 w 893"/>
                <a:gd name="T9" fmla="*/ 443 h 443"/>
                <a:gd name="T10" fmla="*/ 860 w 893"/>
                <a:gd name="T11" fmla="*/ 443 h 443"/>
                <a:gd name="T12" fmla="*/ 588 w 893"/>
                <a:gd name="T13" fmla="*/ 437 h 443"/>
                <a:gd name="T14" fmla="*/ 334 w 893"/>
                <a:gd name="T15" fmla="*/ 431 h 443"/>
                <a:gd name="T16" fmla="*/ 195 w 893"/>
                <a:gd name="T17" fmla="*/ 426 h 443"/>
                <a:gd name="T18" fmla="*/ 203 w 893"/>
                <a:gd name="T19" fmla="*/ 294 h 443"/>
                <a:gd name="T20" fmla="*/ 0 w 893"/>
                <a:gd name="T21" fmla="*/ 275 h 443"/>
                <a:gd name="T22" fmla="*/ 28 w 893"/>
                <a:gd name="T23" fmla="*/ 0 h 443"/>
                <a:gd name="T24" fmla="*/ 125 w 893"/>
                <a:gd name="T25" fmla="*/ 6 h 443"/>
                <a:gd name="T26" fmla="*/ 250 w 893"/>
                <a:gd name="T27" fmla="*/ 14 h 443"/>
                <a:gd name="T28" fmla="*/ 362 w 893"/>
                <a:gd name="T29" fmla="*/ 20 h 443"/>
                <a:gd name="T30" fmla="*/ 510 w 893"/>
                <a:gd name="T31" fmla="*/ 28 h 443"/>
                <a:gd name="T32" fmla="*/ 578 w 893"/>
                <a:gd name="T33" fmla="*/ 25 h 443"/>
                <a:gd name="T34" fmla="*/ 590 w 893"/>
                <a:gd name="T35" fmla="*/ 39 h 443"/>
                <a:gd name="T36" fmla="*/ 620 w 893"/>
                <a:gd name="T37" fmla="*/ 58 h 443"/>
                <a:gd name="T38" fmla="*/ 627 w 893"/>
                <a:gd name="T39" fmla="*/ 64 h 443"/>
                <a:gd name="T40" fmla="*/ 654 w 893"/>
                <a:gd name="T41" fmla="*/ 55 h 443"/>
                <a:gd name="T42" fmla="*/ 679 w 893"/>
                <a:gd name="T43" fmla="*/ 53 h 443"/>
                <a:gd name="T44" fmla="*/ 696 w 893"/>
                <a:gd name="T45" fmla="*/ 52 h 443"/>
                <a:gd name="T46" fmla="*/ 707 w 893"/>
                <a:gd name="T47" fmla="*/ 59 h 443"/>
                <a:gd name="T48" fmla="*/ 732 w 893"/>
                <a:gd name="T49" fmla="*/ 70 h 443"/>
                <a:gd name="T50" fmla="*/ 751 w 893"/>
                <a:gd name="T51" fmla="*/ 80 h 443"/>
                <a:gd name="T52" fmla="*/ 754 w 893"/>
                <a:gd name="T53" fmla="*/ 89 h 443"/>
                <a:gd name="T54" fmla="*/ 760 w 893"/>
                <a:gd name="T55" fmla="*/ 103 h 443"/>
                <a:gd name="T56" fmla="*/ 771 w 893"/>
                <a:gd name="T57" fmla="*/ 103 h 443"/>
                <a:gd name="T58" fmla="*/ 776 w 893"/>
                <a:gd name="T59" fmla="*/ 103 h 443"/>
                <a:gd name="T60" fmla="*/ 782 w 893"/>
                <a:gd name="T61" fmla="*/ 131 h 443"/>
                <a:gd name="T62" fmla="*/ 799 w 893"/>
                <a:gd name="T63" fmla="*/ 184 h 443"/>
                <a:gd name="T64" fmla="*/ 804 w 893"/>
                <a:gd name="T65" fmla="*/ 208 h 443"/>
                <a:gd name="T66" fmla="*/ 820 w 893"/>
                <a:gd name="T67" fmla="*/ 231 h 443"/>
                <a:gd name="T68" fmla="*/ 823 w 893"/>
                <a:gd name="T69" fmla="*/ 264 h 443"/>
                <a:gd name="T70" fmla="*/ 832 w 893"/>
                <a:gd name="T71" fmla="*/ 290 h 443"/>
                <a:gd name="T72" fmla="*/ 834 w 893"/>
                <a:gd name="T73" fmla="*/ 331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93" h="443">
                  <a:moveTo>
                    <a:pt x="834" y="331"/>
                  </a:moveTo>
                  <a:lnTo>
                    <a:pt x="854" y="375"/>
                  </a:lnTo>
                  <a:lnTo>
                    <a:pt x="854" y="389"/>
                  </a:lnTo>
                  <a:lnTo>
                    <a:pt x="876" y="423"/>
                  </a:lnTo>
                  <a:lnTo>
                    <a:pt x="893" y="443"/>
                  </a:lnTo>
                  <a:lnTo>
                    <a:pt x="860" y="443"/>
                  </a:lnTo>
                  <a:lnTo>
                    <a:pt x="588" y="437"/>
                  </a:lnTo>
                  <a:lnTo>
                    <a:pt x="334" y="431"/>
                  </a:lnTo>
                  <a:lnTo>
                    <a:pt x="195" y="426"/>
                  </a:lnTo>
                  <a:lnTo>
                    <a:pt x="203" y="294"/>
                  </a:lnTo>
                  <a:lnTo>
                    <a:pt x="0" y="275"/>
                  </a:lnTo>
                  <a:lnTo>
                    <a:pt x="28" y="0"/>
                  </a:lnTo>
                  <a:lnTo>
                    <a:pt x="125" y="6"/>
                  </a:lnTo>
                  <a:lnTo>
                    <a:pt x="250" y="14"/>
                  </a:lnTo>
                  <a:lnTo>
                    <a:pt x="362" y="20"/>
                  </a:lnTo>
                  <a:lnTo>
                    <a:pt x="510" y="28"/>
                  </a:lnTo>
                  <a:lnTo>
                    <a:pt x="578" y="25"/>
                  </a:lnTo>
                  <a:lnTo>
                    <a:pt x="590" y="39"/>
                  </a:lnTo>
                  <a:lnTo>
                    <a:pt x="620" y="58"/>
                  </a:lnTo>
                  <a:lnTo>
                    <a:pt x="627" y="64"/>
                  </a:lnTo>
                  <a:lnTo>
                    <a:pt x="654" y="55"/>
                  </a:lnTo>
                  <a:lnTo>
                    <a:pt x="679" y="53"/>
                  </a:lnTo>
                  <a:lnTo>
                    <a:pt x="696" y="52"/>
                  </a:lnTo>
                  <a:lnTo>
                    <a:pt x="707" y="59"/>
                  </a:lnTo>
                  <a:lnTo>
                    <a:pt x="732" y="70"/>
                  </a:lnTo>
                  <a:lnTo>
                    <a:pt x="751" y="80"/>
                  </a:lnTo>
                  <a:lnTo>
                    <a:pt x="754" y="89"/>
                  </a:lnTo>
                  <a:lnTo>
                    <a:pt x="760" y="103"/>
                  </a:lnTo>
                  <a:lnTo>
                    <a:pt x="771" y="103"/>
                  </a:lnTo>
                  <a:lnTo>
                    <a:pt x="776" y="103"/>
                  </a:lnTo>
                  <a:lnTo>
                    <a:pt x="782" y="131"/>
                  </a:lnTo>
                  <a:lnTo>
                    <a:pt x="799" y="184"/>
                  </a:lnTo>
                  <a:lnTo>
                    <a:pt x="804" y="208"/>
                  </a:lnTo>
                  <a:lnTo>
                    <a:pt x="820" y="231"/>
                  </a:lnTo>
                  <a:lnTo>
                    <a:pt x="823" y="264"/>
                  </a:lnTo>
                  <a:lnTo>
                    <a:pt x="832" y="290"/>
                  </a:lnTo>
                  <a:lnTo>
                    <a:pt x="834" y="331"/>
                  </a:lnTo>
                  <a:close/>
                </a:path>
              </a:pathLst>
            </a:custGeom>
            <a:solidFill>
              <a:schemeClr val="bg1">
                <a:lumMod val="85000"/>
              </a:schemeClr>
            </a:solidFill>
            <a:ln w="38100">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2" name="LABEL">
              <a:extLst>
                <a:ext uri="{C183D7F6-B498-43B3-948B-1728B52AA6E4}">
                  <adec:decorative xmlns:adec="http://schemas.microsoft.com/office/drawing/2017/decorative" val="1"/>
                </a:ext>
              </a:extLst>
            </p:cNvPr>
            <p:cNvSpPr/>
            <p:nvPr/>
          </p:nvSpPr>
          <p:spPr>
            <a:xfrm>
              <a:off x="8109157" y="6133422"/>
              <a:ext cx="914400" cy="245986"/>
            </a:xfrm>
            <a:prstGeom prst="roundRect">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Calibri"/>
                </a:rPr>
                <a:t>REGION 7</a:t>
              </a:r>
            </a:p>
          </p:txBody>
        </p:sp>
        <p:cxnSp>
          <p:nvCxnSpPr>
            <p:cNvPr id="128" name="Straight Connector 127">
              <a:extLst>
                <a:ext uri="{FF2B5EF4-FFF2-40B4-BE49-F238E27FC236}">
                  <a16:creationId xmlns:a16="http://schemas.microsoft.com/office/drawing/2014/main" id="{33A6AD2D-2AD5-492D-9391-FA7334651F55}"/>
                </a:ext>
                <a:ext uri="{C183D7F6-B498-43B3-948B-1728B52AA6E4}">
                  <adec:decorative xmlns:adec="http://schemas.microsoft.com/office/drawing/2017/decorative" val="1"/>
                </a:ext>
              </a:extLst>
            </p:cNvPr>
            <p:cNvCxnSpPr>
              <a:cxnSpLocks/>
              <a:endCxn id="62" idx="0"/>
            </p:cNvCxnSpPr>
            <p:nvPr/>
          </p:nvCxnSpPr>
          <p:spPr>
            <a:xfrm>
              <a:off x="8193397" y="4047942"/>
              <a:ext cx="372960" cy="2085480"/>
            </a:xfrm>
            <a:prstGeom prst="line">
              <a:avLst/>
            </a:prstGeom>
            <a:ln w="1905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5" name="Region 8" descr="Region 8: Mountain Plains includes Montana, North Dakota, Wyoming, South Dakota, Utah, and Colorado. ">
            <a:extLst>
              <a:ext uri="{FF2B5EF4-FFF2-40B4-BE49-F238E27FC236}">
                <a16:creationId xmlns:a16="http://schemas.microsoft.com/office/drawing/2014/main" id="{6D5590D3-89FB-4DC2-A3BA-CD31E84753D5}"/>
              </a:ext>
            </a:extLst>
          </p:cNvPr>
          <p:cNvGrpSpPr/>
          <p:nvPr/>
        </p:nvGrpSpPr>
        <p:grpSpPr>
          <a:xfrm>
            <a:off x="5045809" y="1325140"/>
            <a:ext cx="2516033" cy="2870159"/>
            <a:chOff x="5102959" y="1382290"/>
            <a:chExt cx="2516033" cy="2870159"/>
          </a:xfrm>
        </p:grpSpPr>
        <p:sp>
          <p:nvSpPr>
            <p:cNvPr id="111" name="COLORADO">
              <a:extLst>
                <a:ext uri="{C183D7F6-B498-43B3-948B-1728B52AA6E4}">
                  <adec:decorative xmlns:adec="http://schemas.microsoft.com/office/drawing/2017/decorative" val="1"/>
                </a:ext>
              </a:extLst>
            </p:cNvPr>
            <p:cNvSpPr>
              <a:spLocks/>
            </p:cNvSpPr>
            <p:nvPr/>
          </p:nvSpPr>
          <p:spPr bwMode="auto">
            <a:xfrm>
              <a:off x="5798003" y="3428001"/>
              <a:ext cx="1048570" cy="824448"/>
            </a:xfrm>
            <a:custGeom>
              <a:avLst/>
              <a:gdLst>
                <a:gd name="T0" fmla="*/ 755 w 786"/>
                <a:gd name="T1" fmla="*/ 618 h 618"/>
                <a:gd name="T2" fmla="*/ 786 w 786"/>
                <a:gd name="T3" fmla="*/ 80 h 618"/>
                <a:gd name="T4" fmla="*/ 77 w 786"/>
                <a:gd name="T5" fmla="*/ 0 h 618"/>
                <a:gd name="T6" fmla="*/ 0 w 786"/>
                <a:gd name="T7" fmla="*/ 549 h 618"/>
                <a:gd name="T8" fmla="*/ 755 w 786"/>
                <a:gd name="T9" fmla="*/ 618 h 618"/>
              </a:gdLst>
              <a:ahLst/>
              <a:cxnLst>
                <a:cxn ang="0">
                  <a:pos x="T0" y="T1"/>
                </a:cxn>
                <a:cxn ang="0">
                  <a:pos x="T2" y="T3"/>
                </a:cxn>
                <a:cxn ang="0">
                  <a:pos x="T4" y="T5"/>
                </a:cxn>
                <a:cxn ang="0">
                  <a:pos x="T6" y="T7"/>
                </a:cxn>
                <a:cxn ang="0">
                  <a:pos x="T8" y="T9"/>
                </a:cxn>
              </a:cxnLst>
              <a:rect l="0" t="0" r="r" b="b"/>
              <a:pathLst>
                <a:path w="786" h="618">
                  <a:moveTo>
                    <a:pt x="755" y="618"/>
                  </a:moveTo>
                  <a:lnTo>
                    <a:pt x="786" y="80"/>
                  </a:lnTo>
                  <a:lnTo>
                    <a:pt x="77" y="0"/>
                  </a:lnTo>
                  <a:lnTo>
                    <a:pt x="0" y="549"/>
                  </a:lnTo>
                  <a:lnTo>
                    <a:pt x="755" y="618"/>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3" name="UTAH">
              <a:extLst>
                <a:ext uri="{C183D7F6-B498-43B3-948B-1728B52AA6E4}">
                  <adec:decorative xmlns:adec="http://schemas.microsoft.com/office/drawing/2017/decorative" val="1"/>
                </a:ext>
              </a:extLst>
            </p:cNvPr>
            <p:cNvSpPr>
              <a:spLocks/>
            </p:cNvSpPr>
            <p:nvPr/>
          </p:nvSpPr>
          <p:spPr bwMode="auto">
            <a:xfrm>
              <a:off x="5102959" y="3116979"/>
              <a:ext cx="799101" cy="1033895"/>
            </a:xfrm>
            <a:custGeom>
              <a:avLst/>
              <a:gdLst>
                <a:gd name="T0" fmla="*/ 523 w 599"/>
                <a:gd name="T1" fmla="*/ 775 h 775"/>
                <a:gd name="T2" fmla="*/ 0 w 599"/>
                <a:gd name="T3" fmla="*/ 702 h 775"/>
                <a:gd name="T4" fmla="*/ 128 w 599"/>
                <a:gd name="T5" fmla="*/ 0 h 775"/>
                <a:gd name="T6" fmla="*/ 420 w 599"/>
                <a:gd name="T7" fmla="*/ 54 h 775"/>
                <a:gd name="T8" fmla="*/ 412 w 599"/>
                <a:gd name="T9" fmla="*/ 120 h 775"/>
                <a:gd name="T10" fmla="*/ 396 w 599"/>
                <a:gd name="T11" fmla="*/ 202 h 775"/>
                <a:gd name="T12" fmla="*/ 446 w 599"/>
                <a:gd name="T13" fmla="*/ 209 h 775"/>
                <a:gd name="T14" fmla="*/ 548 w 599"/>
                <a:gd name="T15" fmla="*/ 220 h 775"/>
                <a:gd name="T16" fmla="*/ 599 w 599"/>
                <a:gd name="T17" fmla="*/ 224 h 775"/>
                <a:gd name="T18" fmla="*/ 523 w 599"/>
                <a:gd name="T19" fmla="*/ 775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9" h="775">
                  <a:moveTo>
                    <a:pt x="523" y="775"/>
                  </a:moveTo>
                  <a:lnTo>
                    <a:pt x="0" y="702"/>
                  </a:lnTo>
                  <a:lnTo>
                    <a:pt x="128" y="0"/>
                  </a:lnTo>
                  <a:lnTo>
                    <a:pt x="420" y="54"/>
                  </a:lnTo>
                  <a:lnTo>
                    <a:pt x="412" y="120"/>
                  </a:lnTo>
                  <a:lnTo>
                    <a:pt x="396" y="202"/>
                  </a:lnTo>
                  <a:lnTo>
                    <a:pt x="446" y="209"/>
                  </a:lnTo>
                  <a:lnTo>
                    <a:pt x="548" y="220"/>
                  </a:lnTo>
                  <a:lnTo>
                    <a:pt x="599" y="224"/>
                  </a:lnTo>
                  <a:lnTo>
                    <a:pt x="523" y="775"/>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7" name="SOUTH DAKOTA">
              <a:extLst>
                <a:ext uri="{C183D7F6-B498-43B3-948B-1728B52AA6E4}">
                  <adec:decorative xmlns:adec="http://schemas.microsoft.com/office/drawing/2017/decorative" val="1"/>
                </a:ext>
              </a:extLst>
            </p:cNvPr>
            <p:cNvSpPr>
              <a:spLocks/>
            </p:cNvSpPr>
            <p:nvPr/>
          </p:nvSpPr>
          <p:spPr bwMode="auto">
            <a:xfrm>
              <a:off x="6613112" y="2604700"/>
              <a:ext cx="1005880" cy="665695"/>
            </a:xfrm>
            <a:custGeom>
              <a:avLst/>
              <a:gdLst>
                <a:gd name="T0" fmla="*/ 746 w 754"/>
                <a:gd name="T1" fmla="*/ 498 h 499"/>
                <a:gd name="T2" fmla="*/ 746 w 754"/>
                <a:gd name="T3" fmla="*/ 494 h 499"/>
                <a:gd name="T4" fmla="*/ 727 w 754"/>
                <a:gd name="T5" fmla="*/ 463 h 499"/>
                <a:gd name="T6" fmla="*/ 738 w 754"/>
                <a:gd name="T7" fmla="*/ 435 h 499"/>
                <a:gd name="T8" fmla="*/ 748 w 754"/>
                <a:gd name="T9" fmla="*/ 398 h 499"/>
                <a:gd name="T10" fmla="*/ 731 w 754"/>
                <a:gd name="T11" fmla="*/ 385 h 499"/>
                <a:gd name="T12" fmla="*/ 729 w 754"/>
                <a:gd name="T13" fmla="*/ 368 h 499"/>
                <a:gd name="T14" fmla="*/ 734 w 754"/>
                <a:gd name="T15" fmla="*/ 351 h 499"/>
                <a:gd name="T16" fmla="*/ 754 w 754"/>
                <a:gd name="T17" fmla="*/ 352 h 499"/>
                <a:gd name="T18" fmla="*/ 752 w 754"/>
                <a:gd name="T19" fmla="*/ 321 h 499"/>
                <a:gd name="T20" fmla="*/ 751 w 754"/>
                <a:gd name="T21" fmla="*/ 132 h 499"/>
                <a:gd name="T22" fmla="*/ 746 w 754"/>
                <a:gd name="T23" fmla="*/ 109 h 499"/>
                <a:gd name="T24" fmla="*/ 721 w 754"/>
                <a:gd name="T25" fmla="*/ 87 h 499"/>
                <a:gd name="T26" fmla="*/ 715 w 754"/>
                <a:gd name="T27" fmla="*/ 78 h 499"/>
                <a:gd name="T28" fmla="*/ 715 w 754"/>
                <a:gd name="T29" fmla="*/ 67 h 499"/>
                <a:gd name="T30" fmla="*/ 727 w 754"/>
                <a:gd name="T31" fmla="*/ 57 h 499"/>
                <a:gd name="T32" fmla="*/ 737 w 754"/>
                <a:gd name="T33" fmla="*/ 48 h 499"/>
                <a:gd name="T34" fmla="*/ 738 w 754"/>
                <a:gd name="T35" fmla="*/ 31 h 499"/>
                <a:gd name="T36" fmla="*/ 375 w 754"/>
                <a:gd name="T37" fmla="*/ 20 h 499"/>
                <a:gd name="T38" fmla="*/ 33 w 754"/>
                <a:gd name="T39" fmla="*/ 0 h 499"/>
                <a:gd name="T40" fmla="*/ 0 w 754"/>
                <a:gd name="T41" fmla="*/ 396 h 499"/>
                <a:gd name="T42" fmla="*/ 90 w 754"/>
                <a:gd name="T43" fmla="*/ 402 h 499"/>
                <a:gd name="T44" fmla="*/ 215 w 754"/>
                <a:gd name="T45" fmla="*/ 410 h 499"/>
                <a:gd name="T46" fmla="*/ 326 w 754"/>
                <a:gd name="T47" fmla="*/ 416 h 499"/>
                <a:gd name="T48" fmla="*/ 475 w 754"/>
                <a:gd name="T49" fmla="*/ 424 h 499"/>
                <a:gd name="T50" fmla="*/ 550 w 754"/>
                <a:gd name="T51" fmla="*/ 421 h 499"/>
                <a:gd name="T52" fmla="*/ 562 w 754"/>
                <a:gd name="T53" fmla="*/ 435 h 499"/>
                <a:gd name="T54" fmla="*/ 593 w 754"/>
                <a:gd name="T55" fmla="*/ 455 h 499"/>
                <a:gd name="T56" fmla="*/ 598 w 754"/>
                <a:gd name="T57" fmla="*/ 460 h 499"/>
                <a:gd name="T58" fmla="*/ 628 w 754"/>
                <a:gd name="T59" fmla="*/ 451 h 499"/>
                <a:gd name="T60" fmla="*/ 668 w 754"/>
                <a:gd name="T61" fmla="*/ 448 h 499"/>
                <a:gd name="T62" fmla="*/ 678 w 754"/>
                <a:gd name="T63" fmla="*/ 455 h 499"/>
                <a:gd name="T64" fmla="*/ 704 w 754"/>
                <a:gd name="T65" fmla="*/ 465 h 499"/>
                <a:gd name="T66" fmla="*/ 723 w 754"/>
                <a:gd name="T67" fmla="*/ 476 h 499"/>
                <a:gd name="T68" fmla="*/ 726 w 754"/>
                <a:gd name="T69" fmla="*/ 485 h 499"/>
                <a:gd name="T70" fmla="*/ 732 w 754"/>
                <a:gd name="T71" fmla="*/ 499 h 499"/>
                <a:gd name="T72" fmla="*/ 746 w 754"/>
                <a:gd name="T73" fmla="*/ 498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4" h="499">
                  <a:moveTo>
                    <a:pt x="746" y="498"/>
                  </a:moveTo>
                  <a:lnTo>
                    <a:pt x="746" y="494"/>
                  </a:lnTo>
                  <a:lnTo>
                    <a:pt x="727" y="463"/>
                  </a:lnTo>
                  <a:lnTo>
                    <a:pt x="738" y="435"/>
                  </a:lnTo>
                  <a:lnTo>
                    <a:pt x="748" y="398"/>
                  </a:lnTo>
                  <a:lnTo>
                    <a:pt x="731" y="385"/>
                  </a:lnTo>
                  <a:lnTo>
                    <a:pt x="729" y="368"/>
                  </a:lnTo>
                  <a:lnTo>
                    <a:pt x="734" y="351"/>
                  </a:lnTo>
                  <a:lnTo>
                    <a:pt x="754" y="352"/>
                  </a:lnTo>
                  <a:lnTo>
                    <a:pt x="752" y="321"/>
                  </a:lnTo>
                  <a:lnTo>
                    <a:pt x="751" y="132"/>
                  </a:lnTo>
                  <a:lnTo>
                    <a:pt x="746" y="109"/>
                  </a:lnTo>
                  <a:lnTo>
                    <a:pt x="721" y="87"/>
                  </a:lnTo>
                  <a:lnTo>
                    <a:pt x="715" y="78"/>
                  </a:lnTo>
                  <a:lnTo>
                    <a:pt x="715" y="67"/>
                  </a:lnTo>
                  <a:lnTo>
                    <a:pt x="727" y="57"/>
                  </a:lnTo>
                  <a:lnTo>
                    <a:pt x="737" y="48"/>
                  </a:lnTo>
                  <a:lnTo>
                    <a:pt x="738" y="31"/>
                  </a:lnTo>
                  <a:lnTo>
                    <a:pt x="375" y="20"/>
                  </a:lnTo>
                  <a:lnTo>
                    <a:pt x="33" y="0"/>
                  </a:lnTo>
                  <a:lnTo>
                    <a:pt x="0" y="396"/>
                  </a:lnTo>
                  <a:lnTo>
                    <a:pt x="90" y="402"/>
                  </a:lnTo>
                  <a:lnTo>
                    <a:pt x="215" y="410"/>
                  </a:lnTo>
                  <a:lnTo>
                    <a:pt x="326" y="416"/>
                  </a:lnTo>
                  <a:lnTo>
                    <a:pt x="475" y="424"/>
                  </a:lnTo>
                  <a:lnTo>
                    <a:pt x="550" y="421"/>
                  </a:lnTo>
                  <a:lnTo>
                    <a:pt x="562" y="435"/>
                  </a:lnTo>
                  <a:lnTo>
                    <a:pt x="593" y="455"/>
                  </a:lnTo>
                  <a:lnTo>
                    <a:pt x="598" y="460"/>
                  </a:lnTo>
                  <a:lnTo>
                    <a:pt x="628" y="451"/>
                  </a:lnTo>
                  <a:lnTo>
                    <a:pt x="668" y="448"/>
                  </a:lnTo>
                  <a:lnTo>
                    <a:pt x="678" y="455"/>
                  </a:lnTo>
                  <a:lnTo>
                    <a:pt x="704" y="465"/>
                  </a:lnTo>
                  <a:lnTo>
                    <a:pt x="723" y="476"/>
                  </a:lnTo>
                  <a:lnTo>
                    <a:pt x="726" y="485"/>
                  </a:lnTo>
                  <a:lnTo>
                    <a:pt x="732" y="499"/>
                  </a:lnTo>
                  <a:lnTo>
                    <a:pt x="746" y="498"/>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9" name="WYOMING">
              <a:extLst>
                <a:ext uri="{C183D7F6-B498-43B3-948B-1728B52AA6E4}">
                  <adec:decorative xmlns:adec="http://schemas.microsoft.com/office/drawing/2017/decorative" val="1"/>
                </a:ext>
              </a:extLst>
            </p:cNvPr>
            <p:cNvSpPr>
              <a:spLocks/>
            </p:cNvSpPr>
            <p:nvPr/>
          </p:nvSpPr>
          <p:spPr bwMode="auto">
            <a:xfrm>
              <a:off x="5633914" y="2650058"/>
              <a:ext cx="1008548" cy="849795"/>
            </a:xfrm>
            <a:custGeom>
              <a:avLst/>
              <a:gdLst>
                <a:gd name="T0" fmla="*/ 756 w 756"/>
                <a:gd name="T1" fmla="*/ 84 h 637"/>
                <a:gd name="T2" fmla="*/ 89 w 756"/>
                <a:gd name="T3" fmla="*/ 0 h 637"/>
                <a:gd name="T4" fmla="*/ 0 w 756"/>
                <a:gd name="T5" fmla="*/ 552 h 637"/>
                <a:gd name="T6" fmla="*/ 707 w 756"/>
                <a:gd name="T7" fmla="*/ 637 h 637"/>
                <a:gd name="T8" fmla="*/ 756 w 756"/>
                <a:gd name="T9" fmla="*/ 84 h 637"/>
              </a:gdLst>
              <a:ahLst/>
              <a:cxnLst>
                <a:cxn ang="0">
                  <a:pos x="T0" y="T1"/>
                </a:cxn>
                <a:cxn ang="0">
                  <a:pos x="T2" y="T3"/>
                </a:cxn>
                <a:cxn ang="0">
                  <a:pos x="T4" y="T5"/>
                </a:cxn>
                <a:cxn ang="0">
                  <a:pos x="T6" y="T7"/>
                </a:cxn>
                <a:cxn ang="0">
                  <a:pos x="T8" y="T9"/>
                </a:cxn>
              </a:cxnLst>
              <a:rect l="0" t="0" r="r" b="b"/>
              <a:pathLst>
                <a:path w="756" h="637">
                  <a:moveTo>
                    <a:pt x="756" y="84"/>
                  </a:moveTo>
                  <a:lnTo>
                    <a:pt x="89" y="0"/>
                  </a:lnTo>
                  <a:lnTo>
                    <a:pt x="0" y="552"/>
                  </a:lnTo>
                  <a:lnTo>
                    <a:pt x="707" y="637"/>
                  </a:lnTo>
                  <a:lnTo>
                    <a:pt x="756" y="84"/>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08" name="NORTH DAKOTA">
              <a:extLst>
                <a:ext uri="{C183D7F6-B498-43B3-948B-1728B52AA6E4}">
                  <adec:decorative xmlns:adec="http://schemas.microsoft.com/office/drawing/2017/decorative" val="1"/>
                </a:ext>
              </a:extLst>
            </p:cNvPr>
            <p:cNvSpPr>
              <a:spLocks/>
            </p:cNvSpPr>
            <p:nvPr/>
          </p:nvSpPr>
          <p:spPr bwMode="auto">
            <a:xfrm>
              <a:off x="6657136" y="2044396"/>
              <a:ext cx="940511" cy="598992"/>
            </a:xfrm>
            <a:custGeom>
              <a:avLst/>
              <a:gdLst>
                <a:gd name="T0" fmla="*/ 705 w 705"/>
                <a:gd name="T1" fmla="*/ 449 h 449"/>
                <a:gd name="T2" fmla="*/ 702 w 705"/>
                <a:gd name="T3" fmla="*/ 396 h 449"/>
                <a:gd name="T4" fmla="*/ 691 w 705"/>
                <a:gd name="T5" fmla="*/ 354 h 449"/>
                <a:gd name="T6" fmla="*/ 679 w 705"/>
                <a:gd name="T7" fmla="*/ 273 h 449"/>
                <a:gd name="T8" fmla="*/ 677 w 705"/>
                <a:gd name="T9" fmla="*/ 204 h 449"/>
                <a:gd name="T10" fmla="*/ 666 w 705"/>
                <a:gd name="T11" fmla="*/ 184 h 449"/>
                <a:gd name="T12" fmla="*/ 655 w 705"/>
                <a:gd name="T13" fmla="*/ 153 h 449"/>
                <a:gd name="T14" fmla="*/ 655 w 705"/>
                <a:gd name="T15" fmla="*/ 87 h 449"/>
                <a:gd name="T16" fmla="*/ 659 w 705"/>
                <a:gd name="T17" fmla="*/ 62 h 449"/>
                <a:gd name="T18" fmla="*/ 648 w 705"/>
                <a:gd name="T19" fmla="*/ 29 h 449"/>
                <a:gd name="T20" fmla="*/ 468 w 705"/>
                <a:gd name="T21" fmla="*/ 25 h 449"/>
                <a:gd name="T22" fmla="*/ 353 w 705"/>
                <a:gd name="T23" fmla="*/ 21 h 449"/>
                <a:gd name="T24" fmla="*/ 187 w 705"/>
                <a:gd name="T25" fmla="*/ 14 h 449"/>
                <a:gd name="T26" fmla="*/ 43 w 705"/>
                <a:gd name="T27" fmla="*/ 0 h 449"/>
                <a:gd name="T28" fmla="*/ 0 w 705"/>
                <a:gd name="T29" fmla="*/ 420 h 449"/>
                <a:gd name="T30" fmla="*/ 343 w 705"/>
                <a:gd name="T31" fmla="*/ 440 h 449"/>
                <a:gd name="T32" fmla="*/ 705 w 705"/>
                <a:gd name="T33"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05" h="449">
                  <a:moveTo>
                    <a:pt x="705" y="449"/>
                  </a:moveTo>
                  <a:lnTo>
                    <a:pt x="702" y="396"/>
                  </a:lnTo>
                  <a:lnTo>
                    <a:pt x="691" y="354"/>
                  </a:lnTo>
                  <a:lnTo>
                    <a:pt x="679" y="273"/>
                  </a:lnTo>
                  <a:lnTo>
                    <a:pt x="677" y="204"/>
                  </a:lnTo>
                  <a:lnTo>
                    <a:pt x="666" y="184"/>
                  </a:lnTo>
                  <a:lnTo>
                    <a:pt x="655" y="153"/>
                  </a:lnTo>
                  <a:lnTo>
                    <a:pt x="655" y="87"/>
                  </a:lnTo>
                  <a:lnTo>
                    <a:pt x="659" y="62"/>
                  </a:lnTo>
                  <a:lnTo>
                    <a:pt x="648" y="29"/>
                  </a:lnTo>
                  <a:lnTo>
                    <a:pt x="468" y="25"/>
                  </a:lnTo>
                  <a:lnTo>
                    <a:pt x="353" y="21"/>
                  </a:lnTo>
                  <a:lnTo>
                    <a:pt x="187" y="14"/>
                  </a:lnTo>
                  <a:lnTo>
                    <a:pt x="43" y="0"/>
                  </a:lnTo>
                  <a:lnTo>
                    <a:pt x="0" y="420"/>
                  </a:lnTo>
                  <a:lnTo>
                    <a:pt x="343" y="440"/>
                  </a:lnTo>
                  <a:lnTo>
                    <a:pt x="705" y="449"/>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0" name="MONTANA">
              <a:extLst>
                <a:ext uri="{C183D7F6-B498-43B3-948B-1728B52AA6E4}">
                  <adec:decorative xmlns:adec="http://schemas.microsoft.com/office/drawing/2017/decorative" val="1"/>
                </a:ext>
              </a:extLst>
            </p:cNvPr>
            <p:cNvSpPr>
              <a:spLocks/>
            </p:cNvSpPr>
            <p:nvPr/>
          </p:nvSpPr>
          <p:spPr bwMode="auto">
            <a:xfrm>
              <a:off x="5237698" y="1826944"/>
              <a:ext cx="1476802" cy="935175"/>
            </a:xfrm>
            <a:custGeom>
              <a:avLst/>
              <a:gdLst>
                <a:gd name="T0" fmla="*/ 1107 w 1107"/>
                <a:gd name="T1" fmla="*/ 163 h 701"/>
                <a:gd name="T2" fmla="*/ 915 w 1107"/>
                <a:gd name="T3" fmla="*/ 145 h 701"/>
                <a:gd name="T4" fmla="*/ 733 w 1107"/>
                <a:gd name="T5" fmla="*/ 122 h 701"/>
                <a:gd name="T6" fmla="*/ 550 w 1107"/>
                <a:gd name="T7" fmla="*/ 97 h 701"/>
                <a:gd name="T8" fmla="*/ 349 w 1107"/>
                <a:gd name="T9" fmla="*/ 64 h 701"/>
                <a:gd name="T10" fmla="*/ 233 w 1107"/>
                <a:gd name="T11" fmla="*/ 42 h 701"/>
                <a:gd name="T12" fmla="*/ 28 w 1107"/>
                <a:gd name="T13" fmla="*/ 0 h 701"/>
                <a:gd name="T14" fmla="*/ 0 w 1107"/>
                <a:gd name="T15" fmla="*/ 133 h 701"/>
                <a:gd name="T16" fmla="*/ 22 w 1107"/>
                <a:gd name="T17" fmla="*/ 180 h 701"/>
                <a:gd name="T18" fmla="*/ 13 w 1107"/>
                <a:gd name="T19" fmla="*/ 208 h 701"/>
                <a:gd name="T20" fmla="*/ 25 w 1107"/>
                <a:gd name="T21" fmla="*/ 238 h 701"/>
                <a:gd name="T22" fmla="*/ 46 w 1107"/>
                <a:gd name="T23" fmla="*/ 245 h 701"/>
                <a:gd name="T24" fmla="*/ 74 w 1107"/>
                <a:gd name="T25" fmla="*/ 312 h 701"/>
                <a:gd name="T26" fmla="*/ 91 w 1107"/>
                <a:gd name="T27" fmla="*/ 333 h 701"/>
                <a:gd name="T28" fmla="*/ 94 w 1107"/>
                <a:gd name="T29" fmla="*/ 341 h 701"/>
                <a:gd name="T30" fmla="*/ 114 w 1107"/>
                <a:gd name="T31" fmla="*/ 347 h 701"/>
                <a:gd name="T32" fmla="*/ 117 w 1107"/>
                <a:gd name="T33" fmla="*/ 359 h 701"/>
                <a:gd name="T34" fmla="*/ 74 w 1107"/>
                <a:gd name="T35" fmla="*/ 470 h 701"/>
                <a:gd name="T36" fmla="*/ 74 w 1107"/>
                <a:gd name="T37" fmla="*/ 486 h 701"/>
                <a:gd name="T38" fmla="*/ 89 w 1107"/>
                <a:gd name="T39" fmla="*/ 506 h 701"/>
                <a:gd name="T40" fmla="*/ 96 w 1107"/>
                <a:gd name="T41" fmla="*/ 506 h 701"/>
                <a:gd name="T42" fmla="*/ 125 w 1107"/>
                <a:gd name="T43" fmla="*/ 487 h 701"/>
                <a:gd name="T44" fmla="*/ 130 w 1107"/>
                <a:gd name="T45" fmla="*/ 480 h 701"/>
                <a:gd name="T46" fmla="*/ 139 w 1107"/>
                <a:gd name="T47" fmla="*/ 484 h 701"/>
                <a:gd name="T48" fmla="*/ 138 w 1107"/>
                <a:gd name="T49" fmla="*/ 517 h 701"/>
                <a:gd name="T50" fmla="*/ 155 w 1107"/>
                <a:gd name="T51" fmla="*/ 595 h 701"/>
                <a:gd name="T52" fmla="*/ 174 w 1107"/>
                <a:gd name="T53" fmla="*/ 611 h 701"/>
                <a:gd name="T54" fmla="*/ 180 w 1107"/>
                <a:gd name="T55" fmla="*/ 615 h 701"/>
                <a:gd name="T56" fmla="*/ 191 w 1107"/>
                <a:gd name="T57" fmla="*/ 629 h 701"/>
                <a:gd name="T58" fmla="*/ 188 w 1107"/>
                <a:gd name="T59" fmla="*/ 651 h 701"/>
                <a:gd name="T60" fmla="*/ 192 w 1107"/>
                <a:gd name="T61" fmla="*/ 673 h 701"/>
                <a:gd name="T62" fmla="*/ 199 w 1107"/>
                <a:gd name="T63" fmla="*/ 678 h 701"/>
                <a:gd name="T64" fmla="*/ 213 w 1107"/>
                <a:gd name="T65" fmla="*/ 664 h 701"/>
                <a:gd name="T66" fmla="*/ 230 w 1107"/>
                <a:gd name="T67" fmla="*/ 664 h 701"/>
                <a:gd name="T68" fmla="*/ 250 w 1107"/>
                <a:gd name="T69" fmla="*/ 675 h 701"/>
                <a:gd name="T70" fmla="*/ 266 w 1107"/>
                <a:gd name="T71" fmla="*/ 668 h 701"/>
                <a:gd name="T72" fmla="*/ 292 w 1107"/>
                <a:gd name="T73" fmla="*/ 668 h 701"/>
                <a:gd name="T74" fmla="*/ 314 w 1107"/>
                <a:gd name="T75" fmla="*/ 678 h 701"/>
                <a:gd name="T76" fmla="*/ 331 w 1107"/>
                <a:gd name="T77" fmla="*/ 675 h 701"/>
                <a:gd name="T78" fmla="*/ 335 w 1107"/>
                <a:gd name="T79" fmla="*/ 657 h 701"/>
                <a:gd name="T80" fmla="*/ 353 w 1107"/>
                <a:gd name="T81" fmla="*/ 653 h 701"/>
                <a:gd name="T82" fmla="*/ 363 w 1107"/>
                <a:gd name="T83" fmla="*/ 661 h 701"/>
                <a:gd name="T84" fmla="*/ 364 w 1107"/>
                <a:gd name="T85" fmla="*/ 681 h 701"/>
                <a:gd name="T86" fmla="*/ 374 w 1107"/>
                <a:gd name="T87" fmla="*/ 686 h 701"/>
                <a:gd name="T88" fmla="*/ 386 w 1107"/>
                <a:gd name="T89" fmla="*/ 617 h 701"/>
                <a:gd name="T90" fmla="*/ 1053 w 1107"/>
                <a:gd name="T91" fmla="*/ 701 h 701"/>
                <a:gd name="T92" fmla="*/ 1107 w 1107"/>
                <a:gd name="T93" fmla="*/ 163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07" h="701">
                  <a:moveTo>
                    <a:pt x="1107" y="163"/>
                  </a:moveTo>
                  <a:lnTo>
                    <a:pt x="915" y="145"/>
                  </a:lnTo>
                  <a:lnTo>
                    <a:pt x="733" y="122"/>
                  </a:lnTo>
                  <a:lnTo>
                    <a:pt x="550" y="97"/>
                  </a:lnTo>
                  <a:lnTo>
                    <a:pt x="349" y="64"/>
                  </a:lnTo>
                  <a:lnTo>
                    <a:pt x="233" y="42"/>
                  </a:lnTo>
                  <a:lnTo>
                    <a:pt x="28" y="0"/>
                  </a:lnTo>
                  <a:lnTo>
                    <a:pt x="0" y="133"/>
                  </a:lnTo>
                  <a:lnTo>
                    <a:pt x="22" y="180"/>
                  </a:lnTo>
                  <a:lnTo>
                    <a:pt x="13" y="208"/>
                  </a:lnTo>
                  <a:lnTo>
                    <a:pt x="25" y="238"/>
                  </a:lnTo>
                  <a:lnTo>
                    <a:pt x="46" y="245"/>
                  </a:lnTo>
                  <a:lnTo>
                    <a:pt x="74" y="312"/>
                  </a:lnTo>
                  <a:lnTo>
                    <a:pt x="91" y="333"/>
                  </a:lnTo>
                  <a:lnTo>
                    <a:pt x="94" y="341"/>
                  </a:lnTo>
                  <a:lnTo>
                    <a:pt x="114" y="347"/>
                  </a:lnTo>
                  <a:lnTo>
                    <a:pt x="117" y="359"/>
                  </a:lnTo>
                  <a:lnTo>
                    <a:pt x="74" y="470"/>
                  </a:lnTo>
                  <a:lnTo>
                    <a:pt x="74" y="486"/>
                  </a:lnTo>
                  <a:lnTo>
                    <a:pt x="89" y="506"/>
                  </a:lnTo>
                  <a:lnTo>
                    <a:pt x="96" y="506"/>
                  </a:lnTo>
                  <a:lnTo>
                    <a:pt x="125" y="487"/>
                  </a:lnTo>
                  <a:lnTo>
                    <a:pt x="130" y="480"/>
                  </a:lnTo>
                  <a:lnTo>
                    <a:pt x="139" y="484"/>
                  </a:lnTo>
                  <a:lnTo>
                    <a:pt x="138" y="517"/>
                  </a:lnTo>
                  <a:lnTo>
                    <a:pt x="155" y="595"/>
                  </a:lnTo>
                  <a:lnTo>
                    <a:pt x="174" y="611"/>
                  </a:lnTo>
                  <a:lnTo>
                    <a:pt x="180" y="615"/>
                  </a:lnTo>
                  <a:lnTo>
                    <a:pt x="191" y="629"/>
                  </a:lnTo>
                  <a:lnTo>
                    <a:pt x="188" y="651"/>
                  </a:lnTo>
                  <a:lnTo>
                    <a:pt x="192" y="673"/>
                  </a:lnTo>
                  <a:lnTo>
                    <a:pt x="199" y="678"/>
                  </a:lnTo>
                  <a:lnTo>
                    <a:pt x="213" y="664"/>
                  </a:lnTo>
                  <a:lnTo>
                    <a:pt x="230" y="664"/>
                  </a:lnTo>
                  <a:lnTo>
                    <a:pt x="250" y="675"/>
                  </a:lnTo>
                  <a:lnTo>
                    <a:pt x="266" y="668"/>
                  </a:lnTo>
                  <a:lnTo>
                    <a:pt x="292" y="668"/>
                  </a:lnTo>
                  <a:lnTo>
                    <a:pt x="314" y="678"/>
                  </a:lnTo>
                  <a:lnTo>
                    <a:pt x="331" y="675"/>
                  </a:lnTo>
                  <a:lnTo>
                    <a:pt x="335" y="657"/>
                  </a:lnTo>
                  <a:lnTo>
                    <a:pt x="353" y="653"/>
                  </a:lnTo>
                  <a:lnTo>
                    <a:pt x="363" y="661"/>
                  </a:lnTo>
                  <a:lnTo>
                    <a:pt x="364" y="681"/>
                  </a:lnTo>
                  <a:lnTo>
                    <a:pt x="374" y="686"/>
                  </a:lnTo>
                  <a:lnTo>
                    <a:pt x="386" y="617"/>
                  </a:lnTo>
                  <a:lnTo>
                    <a:pt x="1053" y="701"/>
                  </a:lnTo>
                  <a:lnTo>
                    <a:pt x="1107" y="163"/>
                  </a:lnTo>
                  <a:close/>
                </a:path>
              </a:pathLst>
            </a:custGeom>
            <a:solidFill>
              <a:schemeClr val="bg1">
                <a:lumMod val="85000"/>
              </a:schemeClr>
            </a:solidFill>
            <a:ln w="28575">
              <a:solidFill>
                <a:srgbClr val="7030A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4" name="LABEL">
              <a:extLst>
                <a:ext uri="{C183D7F6-B498-43B3-948B-1728B52AA6E4}">
                  <adec:decorative xmlns:adec="http://schemas.microsoft.com/office/drawing/2017/decorative" val="1"/>
                </a:ext>
              </a:extLst>
            </p:cNvPr>
            <p:cNvSpPr/>
            <p:nvPr/>
          </p:nvSpPr>
          <p:spPr>
            <a:xfrm>
              <a:off x="6127252" y="1382290"/>
              <a:ext cx="914400" cy="245986"/>
            </a:xfrm>
            <a:prstGeom prst="roundRect">
              <a:avLst/>
            </a:prstGeom>
            <a:solidFill>
              <a:srgbClr val="7030A0"/>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8</a:t>
              </a:r>
            </a:p>
          </p:txBody>
        </p:sp>
        <p:cxnSp>
          <p:nvCxnSpPr>
            <p:cNvPr id="34" name="Straight Connector 33">
              <a:extLst>
                <a:ext uri="{FF2B5EF4-FFF2-40B4-BE49-F238E27FC236}">
                  <a16:creationId xmlns:a16="http://schemas.microsoft.com/office/drawing/2014/main" id="{9070C4F3-1A9F-42C0-848F-FF67372FDBA6}"/>
                </a:ext>
                <a:ext uri="{C183D7F6-B498-43B3-948B-1728B52AA6E4}">
                  <adec:decorative xmlns:adec="http://schemas.microsoft.com/office/drawing/2017/decorative" val="1"/>
                </a:ext>
              </a:extLst>
            </p:cNvPr>
            <p:cNvCxnSpPr>
              <a:cxnSpLocks/>
            </p:cNvCxnSpPr>
            <p:nvPr/>
          </p:nvCxnSpPr>
          <p:spPr>
            <a:xfrm flipH="1">
              <a:off x="6271722" y="1643986"/>
              <a:ext cx="307023" cy="748041"/>
            </a:xfrm>
            <a:prstGeom prst="line">
              <a:avLst/>
            </a:prstGeom>
            <a:ln w="19050">
              <a:solidFill>
                <a:srgbClr val="7030A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8" name="Region 9" descr="Region 9: Pacific Southwest includes Puerto Rico, California, Nevada, and Arizona.">
            <a:extLst>
              <a:ext uri="{FF2B5EF4-FFF2-40B4-BE49-F238E27FC236}">
                <a16:creationId xmlns:a16="http://schemas.microsoft.com/office/drawing/2014/main" id="{D51EC03F-0079-4701-A19D-77131BE848AB}"/>
              </a:ext>
            </a:extLst>
          </p:cNvPr>
          <p:cNvGrpSpPr/>
          <p:nvPr/>
        </p:nvGrpSpPr>
        <p:grpSpPr>
          <a:xfrm>
            <a:off x="2993172" y="2766739"/>
            <a:ext cx="2753294" cy="2899439"/>
            <a:chOff x="3012222" y="2833414"/>
            <a:chExt cx="2753294" cy="2899439"/>
          </a:xfrm>
        </p:grpSpPr>
        <p:sp>
          <p:nvSpPr>
            <p:cNvPr id="134" name="ARIZONA">
              <a:extLst>
                <a:ext uri="{FF2B5EF4-FFF2-40B4-BE49-F238E27FC236}">
                  <a16:creationId xmlns:a16="http://schemas.microsoft.com/office/drawing/2014/main" id="{CCCA62EE-83CB-4873-9489-10417759ED29}"/>
                </a:ext>
                <a:ext uri="{C183D7F6-B498-43B3-948B-1728B52AA6E4}">
                  <adec:decorative xmlns:adec="http://schemas.microsoft.com/office/drawing/2017/decorative" val="1"/>
                </a:ext>
              </a:extLst>
            </p:cNvPr>
            <p:cNvSpPr>
              <a:spLocks/>
            </p:cNvSpPr>
            <p:nvPr/>
          </p:nvSpPr>
          <p:spPr bwMode="auto">
            <a:xfrm>
              <a:off x="4786317" y="4066138"/>
              <a:ext cx="979199" cy="1091260"/>
            </a:xfrm>
            <a:custGeom>
              <a:avLst/>
              <a:gdLst>
                <a:gd name="T0" fmla="*/ 19 w 734"/>
                <a:gd name="T1" fmla="*/ 528 h 818"/>
                <a:gd name="T2" fmla="*/ 2 w 734"/>
                <a:gd name="T3" fmla="*/ 540 h 818"/>
                <a:gd name="T4" fmla="*/ 0 w 734"/>
                <a:gd name="T5" fmla="*/ 549 h 818"/>
                <a:gd name="T6" fmla="*/ 3 w 734"/>
                <a:gd name="T7" fmla="*/ 556 h 818"/>
                <a:gd name="T8" fmla="*/ 120 w 734"/>
                <a:gd name="T9" fmla="*/ 623 h 818"/>
                <a:gd name="T10" fmla="*/ 197 w 734"/>
                <a:gd name="T11" fmla="*/ 670 h 818"/>
                <a:gd name="T12" fmla="*/ 289 w 734"/>
                <a:gd name="T13" fmla="*/ 723 h 818"/>
                <a:gd name="T14" fmla="*/ 394 w 734"/>
                <a:gd name="T15" fmla="*/ 785 h 818"/>
                <a:gd name="T16" fmla="*/ 470 w 734"/>
                <a:gd name="T17" fmla="*/ 801 h 818"/>
                <a:gd name="T18" fmla="*/ 626 w 734"/>
                <a:gd name="T19" fmla="*/ 818 h 818"/>
                <a:gd name="T20" fmla="*/ 734 w 734"/>
                <a:gd name="T21" fmla="*/ 73 h 818"/>
                <a:gd name="T22" fmla="*/ 211 w 734"/>
                <a:gd name="T23" fmla="*/ 0 h 818"/>
                <a:gd name="T24" fmla="*/ 192 w 734"/>
                <a:gd name="T25" fmla="*/ 101 h 818"/>
                <a:gd name="T26" fmla="*/ 181 w 734"/>
                <a:gd name="T27" fmla="*/ 101 h 818"/>
                <a:gd name="T28" fmla="*/ 170 w 734"/>
                <a:gd name="T29" fmla="*/ 119 h 818"/>
                <a:gd name="T30" fmla="*/ 155 w 734"/>
                <a:gd name="T31" fmla="*/ 117 h 818"/>
                <a:gd name="T32" fmla="*/ 147 w 734"/>
                <a:gd name="T33" fmla="*/ 100 h 818"/>
                <a:gd name="T34" fmla="*/ 130 w 734"/>
                <a:gd name="T35" fmla="*/ 98 h 818"/>
                <a:gd name="T36" fmla="*/ 125 w 734"/>
                <a:gd name="T37" fmla="*/ 91 h 818"/>
                <a:gd name="T38" fmla="*/ 119 w 734"/>
                <a:gd name="T39" fmla="*/ 91 h 818"/>
                <a:gd name="T40" fmla="*/ 113 w 734"/>
                <a:gd name="T41" fmla="*/ 95 h 818"/>
                <a:gd name="T42" fmla="*/ 102 w 734"/>
                <a:gd name="T43" fmla="*/ 101 h 818"/>
                <a:gd name="T44" fmla="*/ 100 w 734"/>
                <a:gd name="T45" fmla="*/ 145 h 818"/>
                <a:gd name="T46" fmla="*/ 98 w 734"/>
                <a:gd name="T47" fmla="*/ 156 h 818"/>
                <a:gd name="T48" fmla="*/ 95 w 734"/>
                <a:gd name="T49" fmla="*/ 234 h 818"/>
                <a:gd name="T50" fmla="*/ 86 w 734"/>
                <a:gd name="T51" fmla="*/ 248 h 818"/>
                <a:gd name="T52" fmla="*/ 83 w 734"/>
                <a:gd name="T53" fmla="*/ 268 h 818"/>
                <a:gd name="T54" fmla="*/ 100 w 734"/>
                <a:gd name="T55" fmla="*/ 300 h 818"/>
                <a:gd name="T56" fmla="*/ 108 w 734"/>
                <a:gd name="T57" fmla="*/ 336 h 818"/>
                <a:gd name="T58" fmla="*/ 113 w 734"/>
                <a:gd name="T59" fmla="*/ 342 h 818"/>
                <a:gd name="T60" fmla="*/ 119 w 734"/>
                <a:gd name="T61" fmla="*/ 345 h 818"/>
                <a:gd name="T62" fmla="*/ 119 w 734"/>
                <a:gd name="T63" fmla="*/ 359 h 818"/>
                <a:gd name="T64" fmla="*/ 108 w 734"/>
                <a:gd name="T65" fmla="*/ 368 h 818"/>
                <a:gd name="T66" fmla="*/ 86 w 734"/>
                <a:gd name="T67" fmla="*/ 379 h 818"/>
                <a:gd name="T68" fmla="*/ 75 w 734"/>
                <a:gd name="T69" fmla="*/ 392 h 818"/>
                <a:gd name="T70" fmla="*/ 66 w 734"/>
                <a:gd name="T71" fmla="*/ 414 h 818"/>
                <a:gd name="T72" fmla="*/ 61 w 734"/>
                <a:gd name="T73" fmla="*/ 445 h 818"/>
                <a:gd name="T74" fmla="*/ 44 w 734"/>
                <a:gd name="T75" fmla="*/ 462 h 818"/>
                <a:gd name="T76" fmla="*/ 31 w 734"/>
                <a:gd name="T77" fmla="*/ 467 h 818"/>
                <a:gd name="T78" fmla="*/ 31 w 734"/>
                <a:gd name="T79" fmla="*/ 471 h 818"/>
                <a:gd name="T80" fmla="*/ 30 w 734"/>
                <a:gd name="T81" fmla="*/ 482 h 818"/>
                <a:gd name="T82" fmla="*/ 31 w 734"/>
                <a:gd name="T83" fmla="*/ 487 h 818"/>
                <a:gd name="T84" fmla="*/ 55 w 734"/>
                <a:gd name="T85" fmla="*/ 490 h 818"/>
                <a:gd name="T86" fmla="*/ 52 w 734"/>
                <a:gd name="T87" fmla="*/ 507 h 818"/>
                <a:gd name="T88" fmla="*/ 42 w 734"/>
                <a:gd name="T89" fmla="*/ 521 h 818"/>
                <a:gd name="T90" fmla="*/ 19 w 734"/>
                <a:gd name="T91" fmla="*/ 528 h 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4" h="818">
                  <a:moveTo>
                    <a:pt x="19" y="528"/>
                  </a:moveTo>
                  <a:lnTo>
                    <a:pt x="2" y="540"/>
                  </a:lnTo>
                  <a:lnTo>
                    <a:pt x="0" y="549"/>
                  </a:lnTo>
                  <a:lnTo>
                    <a:pt x="3" y="556"/>
                  </a:lnTo>
                  <a:lnTo>
                    <a:pt x="120" y="623"/>
                  </a:lnTo>
                  <a:lnTo>
                    <a:pt x="197" y="670"/>
                  </a:lnTo>
                  <a:lnTo>
                    <a:pt x="289" y="723"/>
                  </a:lnTo>
                  <a:lnTo>
                    <a:pt x="394" y="785"/>
                  </a:lnTo>
                  <a:lnTo>
                    <a:pt x="470" y="801"/>
                  </a:lnTo>
                  <a:lnTo>
                    <a:pt x="626" y="818"/>
                  </a:lnTo>
                  <a:lnTo>
                    <a:pt x="734" y="73"/>
                  </a:lnTo>
                  <a:lnTo>
                    <a:pt x="211" y="0"/>
                  </a:lnTo>
                  <a:lnTo>
                    <a:pt x="192" y="101"/>
                  </a:lnTo>
                  <a:lnTo>
                    <a:pt x="181" y="101"/>
                  </a:lnTo>
                  <a:lnTo>
                    <a:pt x="170" y="119"/>
                  </a:lnTo>
                  <a:lnTo>
                    <a:pt x="155" y="117"/>
                  </a:lnTo>
                  <a:lnTo>
                    <a:pt x="147" y="100"/>
                  </a:lnTo>
                  <a:lnTo>
                    <a:pt x="130" y="98"/>
                  </a:lnTo>
                  <a:lnTo>
                    <a:pt x="125" y="91"/>
                  </a:lnTo>
                  <a:lnTo>
                    <a:pt x="119" y="91"/>
                  </a:lnTo>
                  <a:lnTo>
                    <a:pt x="113" y="95"/>
                  </a:lnTo>
                  <a:lnTo>
                    <a:pt x="102" y="101"/>
                  </a:lnTo>
                  <a:lnTo>
                    <a:pt x="100" y="145"/>
                  </a:lnTo>
                  <a:lnTo>
                    <a:pt x="98" y="156"/>
                  </a:lnTo>
                  <a:lnTo>
                    <a:pt x="95" y="234"/>
                  </a:lnTo>
                  <a:lnTo>
                    <a:pt x="86" y="248"/>
                  </a:lnTo>
                  <a:lnTo>
                    <a:pt x="83" y="268"/>
                  </a:lnTo>
                  <a:lnTo>
                    <a:pt x="100" y="300"/>
                  </a:lnTo>
                  <a:lnTo>
                    <a:pt x="108" y="336"/>
                  </a:lnTo>
                  <a:lnTo>
                    <a:pt x="113" y="342"/>
                  </a:lnTo>
                  <a:lnTo>
                    <a:pt x="119" y="345"/>
                  </a:lnTo>
                  <a:lnTo>
                    <a:pt x="119" y="359"/>
                  </a:lnTo>
                  <a:lnTo>
                    <a:pt x="108" y="368"/>
                  </a:lnTo>
                  <a:lnTo>
                    <a:pt x="86" y="379"/>
                  </a:lnTo>
                  <a:lnTo>
                    <a:pt x="75" y="392"/>
                  </a:lnTo>
                  <a:lnTo>
                    <a:pt x="66" y="414"/>
                  </a:lnTo>
                  <a:lnTo>
                    <a:pt x="61" y="445"/>
                  </a:lnTo>
                  <a:lnTo>
                    <a:pt x="44" y="462"/>
                  </a:lnTo>
                  <a:lnTo>
                    <a:pt x="31" y="467"/>
                  </a:lnTo>
                  <a:lnTo>
                    <a:pt x="31" y="471"/>
                  </a:lnTo>
                  <a:lnTo>
                    <a:pt x="30" y="482"/>
                  </a:lnTo>
                  <a:lnTo>
                    <a:pt x="31" y="487"/>
                  </a:lnTo>
                  <a:lnTo>
                    <a:pt x="55" y="490"/>
                  </a:lnTo>
                  <a:lnTo>
                    <a:pt x="52" y="507"/>
                  </a:lnTo>
                  <a:lnTo>
                    <a:pt x="42" y="521"/>
                  </a:lnTo>
                  <a:lnTo>
                    <a:pt x="19" y="528"/>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35" name="NEVADA">
              <a:extLst>
                <a:ext uri="{FF2B5EF4-FFF2-40B4-BE49-F238E27FC236}">
                  <a16:creationId xmlns:a16="http://schemas.microsoft.com/office/drawing/2014/main" id="{4258E97A-8A26-4A42-96B1-44694D723855}"/>
                </a:ext>
                <a:ext uri="{C183D7F6-B498-43B3-948B-1728B52AA6E4}">
                  <adec:decorative xmlns:adec="http://schemas.microsoft.com/office/drawing/2017/decorative" val="1"/>
                </a:ext>
              </a:extLst>
            </p:cNvPr>
            <p:cNvSpPr>
              <a:spLocks/>
            </p:cNvSpPr>
            <p:nvPr/>
          </p:nvSpPr>
          <p:spPr bwMode="auto">
            <a:xfrm>
              <a:off x="4304722" y="2956201"/>
              <a:ext cx="935175" cy="1439449"/>
            </a:xfrm>
            <a:custGeom>
              <a:avLst/>
              <a:gdLst>
                <a:gd name="T0" fmla="*/ 701 w 701"/>
                <a:gd name="T1" fmla="*/ 128 h 1079"/>
                <a:gd name="T2" fmla="*/ 553 w 701"/>
                <a:gd name="T3" fmla="*/ 933 h 1079"/>
                <a:gd name="T4" fmla="*/ 542 w 701"/>
                <a:gd name="T5" fmla="*/ 935 h 1079"/>
                <a:gd name="T6" fmla="*/ 531 w 701"/>
                <a:gd name="T7" fmla="*/ 951 h 1079"/>
                <a:gd name="T8" fmla="*/ 517 w 701"/>
                <a:gd name="T9" fmla="*/ 951 h 1079"/>
                <a:gd name="T10" fmla="*/ 508 w 701"/>
                <a:gd name="T11" fmla="*/ 933 h 1079"/>
                <a:gd name="T12" fmla="*/ 492 w 701"/>
                <a:gd name="T13" fmla="*/ 930 h 1079"/>
                <a:gd name="T14" fmla="*/ 486 w 701"/>
                <a:gd name="T15" fmla="*/ 924 h 1079"/>
                <a:gd name="T16" fmla="*/ 480 w 701"/>
                <a:gd name="T17" fmla="*/ 924 h 1079"/>
                <a:gd name="T18" fmla="*/ 463 w 701"/>
                <a:gd name="T19" fmla="*/ 933 h 1079"/>
                <a:gd name="T20" fmla="*/ 461 w 701"/>
                <a:gd name="T21" fmla="*/ 976 h 1079"/>
                <a:gd name="T22" fmla="*/ 459 w 701"/>
                <a:gd name="T23" fmla="*/ 1012 h 1079"/>
                <a:gd name="T24" fmla="*/ 456 w 701"/>
                <a:gd name="T25" fmla="*/ 1066 h 1079"/>
                <a:gd name="T26" fmla="*/ 447 w 701"/>
                <a:gd name="T27" fmla="*/ 1079 h 1079"/>
                <a:gd name="T28" fmla="*/ 433 w 701"/>
                <a:gd name="T29" fmla="*/ 1072 h 1079"/>
                <a:gd name="T30" fmla="*/ 0 w 701"/>
                <a:gd name="T31" fmla="*/ 421 h 1079"/>
                <a:gd name="T32" fmla="*/ 119 w 701"/>
                <a:gd name="T33" fmla="*/ 0 h 1079"/>
                <a:gd name="T34" fmla="*/ 701 w 701"/>
                <a:gd name="T35" fmla="*/ 128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1" h="1079">
                  <a:moveTo>
                    <a:pt x="701" y="128"/>
                  </a:moveTo>
                  <a:lnTo>
                    <a:pt x="553" y="933"/>
                  </a:lnTo>
                  <a:lnTo>
                    <a:pt x="542" y="935"/>
                  </a:lnTo>
                  <a:lnTo>
                    <a:pt x="531" y="951"/>
                  </a:lnTo>
                  <a:lnTo>
                    <a:pt x="517" y="951"/>
                  </a:lnTo>
                  <a:lnTo>
                    <a:pt x="508" y="933"/>
                  </a:lnTo>
                  <a:lnTo>
                    <a:pt x="492" y="930"/>
                  </a:lnTo>
                  <a:lnTo>
                    <a:pt x="486" y="924"/>
                  </a:lnTo>
                  <a:lnTo>
                    <a:pt x="480" y="924"/>
                  </a:lnTo>
                  <a:lnTo>
                    <a:pt x="463" y="933"/>
                  </a:lnTo>
                  <a:lnTo>
                    <a:pt x="461" y="976"/>
                  </a:lnTo>
                  <a:lnTo>
                    <a:pt x="459" y="1012"/>
                  </a:lnTo>
                  <a:lnTo>
                    <a:pt x="456" y="1066"/>
                  </a:lnTo>
                  <a:lnTo>
                    <a:pt x="447" y="1079"/>
                  </a:lnTo>
                  <a:lnTo>
                    <a:pt x="433" y="1072"/>
                  </a:lnTo>
                  <a:lnTo>
                    <a:pt x="0" y="421"/>
                  </a:lnTo>
                  <a:lnTo>
                    <a:pt x="119" y="0"/>
                  </a:lnTo>
                  <a:lnTo>
                    <a:pt x="701" y="128"/>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6" name="CALIFORNIA">
              <a:extLst>
                <a:ext uri="{FF2B5EF4-FFF2-40B4-BE49-F238E27FC236}">
                  <a16:creationId xmlns:a16="http://schemas.microsoft.com/office/drawing/2014/main" id="{F877A437-ABE1-4181-8F4B-936A4DDC1514}"/>
                </a:ext>
                <a:ext uri="{C183D7F6-B498-43B3-948B-1728B52AA6E4}">
                  <adec:decorative xmlns:adec="http://schemas.microsoft.com/office/drawing/2017/decorative" val="1"/>
                </a:ext>
              </a:extLst>
            </p:cNvPr>
            <p:cNvSpPr>
              <a:spLocks noEditPoints="1"/>
            </p:cNvSpPr>
            <p:nvPr/>
          </p:nvSpPr>
          <p:spPr bwMode="auto">
            <a:xfrm>
              <a:off x="3784440" y="2833414"/>
              <a:ext cx="1160631" cy="1939721"/>
            </a:xfrm>
            <a:custGeom>
              <a:avLst/>
              <a:gdLst>
                <a:gd name="T0" fmla="*/ 801 w 870"/>
                <a:gd name="T1" fmla="*/ 1439 h 1454"/>
                <a:gd name="T2" fmla="*/ 779 w 870"/>
                <a:gd name="T3" fmla="*/ 1412 h 1454"/>
                <a:gd name="T4" fmla="*/ 793 w 870"/>
                <a:gd name="T5" fmla="*/ 1392 h 1454"/>
                <a:gd name="T6" fmla="*/ 824 w 870"/>
                <a:gd name="T7" fmla="*/ 1322 h 1454"/>
                <a:gd name="T8" fmla="*/ 870 w 870"/>
                <a:gd name="T9" fmla="*/ 1289 h 1454"/>
                <a:gd name="T10" fmla="*/ 857 w 870"/>
                <a:gd name="T11" fmla="*/ 1266 h 1454"/>
                <a:gd name="T12" fmla="*/ 837 w 870"/>
                <a:gd name="T13" fmla="*/ 1177 h 1454"/>
                <a:gd name="T14" fmla="*/ 509 w 870"/>
                <a:gd name="T15" fmla="*/ 98 h 1454"/>
                <a:gd name="T16" fmla="*/ 80 w 870"/>
                <a:gd name="T17" fmla="*/ 76 h 1454"/>
                <a:gd name="T18" fmla="*/ 25 w 870"/>
                <a:gd name="T19" fmla="*/ 173 h 1454"/>
                <a:gd name="T20" fmla="*/ 0 w 870"/>
                <a:gd name="T21" fmla="*/ 224 h 1454"/>
                <a:gd name="T22" fmla="*/ 34 w 870"/>
                <a:gd name="T23" fmla="*/ 298 h 1454"/>
                <a:gd name="T24" fmla="*/ 17 w 870"/>
                <a:gd name="T25" fmla="*/ 395 h 1454"/>
                <a:gd name="T26" fmla="*/ 39 w 870"/>
                <a:gd name="T27" fmla="*/ 470 h 1454"/>
                <a:gd name="T28" fmla="*/ 59 w 870"/>
                <a:gd name="T29" fmla="*/ 546 h 1454"/>
                <a:gd name="T30" fmla="*/ 94 w 870"/>
                <a:gd name="T31" fmla="*/ 601 h 1454"/>
                <a:gd name="T32" fmla="*/ 83 w 870"/>
                <a:gd name="T33" fmla="*/ 643 h 1454"/>
                <a:gd name="T34" fmla="*/ 108 w 870"/>
                <a:gd name="T35" fmla="*/ 733 h 1454"/>
                <a:gd name="T36" fmla="*/ 125 w 870"/>
                <a:gd name="T37" fmla="*/ 775 h 1454"/>
                <a:gd name="T38" fmla="*/ 100 w 870"/>
                <a:gd name="T39" fmla="*/ 810 h 1454"/>
                <a:gd name="T40" fmla="*/ 133 w 870"/>
                <a:gd name="T41" fmla="*/ 889 h 1454"/>
                <a:gd name="T42" fmla="*/ 170 w 870"/>
                <a:gd name="T43" fmla="*/ 974 h 1454"/>
                <a:gd name="T44" fmla="*/ 194 w 870"/>
                <a:gd name="T45" fmla="*/ 1014 h 1454"/>
                <a:gd name="T46" fmla="*/ 176 w 870"/>
                <a:gd name="T47" fmla="*/ 1086 h 1454"/>
                <a:gd name="T48" fmla="*/ 216 w 870"/>
                <a:gd name="T49" fmla="*/ 1119 h 1454"/>
                <a:gd name="T50" fmla="*/ 286 w 870"/>
                <a:gd name="T51" fmla="*/ 1142 h 1454"/>
                <a:gd name="T52" fmla="*/ 328 w 870"/>
                <a:gd name="T53" fmla="*/ 1206 h 1454"/>
                <a:gd name="T54" fmla="*/ 390 w 870"/>
                <a:gd name="T55" fmla="*/ 1238 h 1454"/>
                <a:gd name="T56" fmla="*/ 389 w 870"/>
                <a:gd name="T57" fmla="*/ 1267 h 1454"/>
                <a:gd name="T58" fmla="*/ 445 w 870"/>
                <a:gd name="T59" fmla="*/ 1262 h 1454"/>
                <a:gd name="T60" fmla="*/ 490 w 870"/>
                <a:gd name="T61" fmla="*/ 1330 h 1454"/>
                <a:gd name="T62" fmla="*/ 495 w 870"/>
                <a:gd name="T63" fmla="*/ 1420 h 1454"/>
                <a:gd name="T64" fmla="*/ 768 w 870"/>
                <a:gd name="T65" fmla="*/ 1454 h 1454"/>
                <a:gd name="T66" fmla="*/ 225 w 870"/>
                <a:gd name="T67" fmla="*/ 1198 h 1454"/>
                <a:gd name="T68" fmla="*/ 197 w 870"/>
                <a:gd name="T69" fmla="*/ 1181 h 1454"/>
                <a:gd name="T70" fmla="*/ 237 w 870"/>
                <a:gd name="T71" fmla="*/ 1177 h 1454"/>
                <a:gd name="T72" fmla="*/ 273 w 870"/>
                <a:gd name="T73" fmla="*/ 1202 h 1454"/>
                <a:gd name="T74" fmla="*/ 230 w 870"/>
                <a:gd name="T75" fmla="*/ 1181 h 1454"/>
                <a:gd name="T76" fmla="*/ 375 w 870"/>
                <a:gd name="T77" fmla="*/ 1325 h 1454"/>
                <a:gd name="T78" fmla="*/ 383 w 870"/>
                <a:gd name="T79" fmla="*/ 1309 h 1454"/>
                <a:gd name="T80" fmla="*/ 359 w 870"/>
                <a:gd name="T81" fmla="*/ 1305 h 1454"/>
                <a:gd name="T82" fmla="*/ 369 w 870"/>
                <a:gd name="T83" fmla="*/ 1390 h 1454"/>
                <a:gd name="T84" fmla="*/ 351 w 870"/>
                <a:gd name="T85" fmla="*/ 1384 h 1454"/>
                <a:gd name="T86" fmla="*/ 347 w 870"/>
                <a:gd name="T87" fmla="*/ 1373 h 1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70" h="1454">
                  <a:moveTo>
                    <a:pt x="768" y="1454"/>
                  </a:moveTo>
                  <a:lnTo>
                    <a:pt x="793" y="1451"/>
                  </a:lnTo>
                  <a:lnTo>
                    <a:pt x="801" y="1439"/>
                  </a:lnTo>
                  <a:lnTo>
                    <a:pt x="806" y="1420"/>
                  </a:lnTo>
                  <a:lnTo>
                    <a:pt x="782" y="1417"/>
                  </a:lnTo>
                  <a:lnTo>
                    <a:pt x="779" y="1412"/>
                  </a:lnTo>
                  <a:lnTo>
                    <a:pt x="782" y="1400"/>
                  </a:lnTo>
                  <a:lnTo>
                    <a:pt x="782" y="1397"/>
                  </a:lnTo>
                  <a:lnTo>
                    <a:pt x="793" y="1392"/>
                  </a:lnTo>
                  <a:lnTo>
                    <a:pt x="814" y="1375"/>
                  </a:lnTo>
                  <a:lnTo>
                    <a:pt x="817" y="1344"/>
                  </a:lnTo>
                  <a:lnTo>
                    <a:pt x="824" y="1322"/>
                  </a:lnTo>
                  <a:lnTo>
                    <a:pt x="837" y="1308"/>
                  </a:lnTo>
                  <a:lnTo>
                    <a:pt x="859" y="1298"/>
                  </a:lnTo>
                  <a:lnTo>
                    <a:pt x="870" y="1289"/>
                  </a:lnTo>
                  <a:lnTo>
                    <a:pt x="870" y="1275"/>
                  </a:lnTo>
                  <a:lnTo>
                    <a:pt x="864" y="1272"/>
                  </a:lnTo>
                  <a:lnTo>
                    <a:pt x="857" y="1266"/>
                  </a:lnTo>
                  <a:lnTo>
                    <a:pt x="849" y="1228"/>
                  </a:lnTo>
                  <a:lnTo>
                    <a:pt x="834" y="1198"/>
                  </a:lnTo>
                  <a:lnTo>
                    <a:pt x="837" y="1177"/>
                  </a:lnTo>
                  <a:lnTo>
                    <a:pt x="821" y="1170"/>
                  </a:lnTo>
                  <a:lnTo>
                    <a:pt x="390" y="519"/>
                  </a:lnTo>
                  <a:lnTo>
                    <a:pt x="509" y="98"/>
                  </a:lnTo>
                  <a:lnTo>
                    <a:pt x="89" y="0"/>
                  </a:lnTo>
                  <a:lnTo>
                    <a:pt x="80" y="29"/>
                  </a:lnTo>
                  <a:lnTo>
                    <a:pt x="80" y="76"/>
                  </a:lnTo>
                  <a:lnTo>
                    <a:pt x="47" y="150"/>
                  </a:lnTo>
                  <a:lnTo>
                    <a:pt x="28" y="165"/>
                  </a:lnTo>
                  <a:lnTo>
                    <a:pt x="25" y="173"/>
                  </a:lnTo>
                  <a:lnTo>
                    <a:pt x="14" y="178"/>
                  </a:lnTo>
                  <a:lnTo>
                    <a:pt x="5" y="204"/>
                  </a:lnTo>
                  <a:lnTo>
                    <a:pt x="0" y="224"/>
                  </a:lnTo>
                  <a:lnTo>
                    <a:pt x="17" y="249"/>
                  </a:lnTo>
                  <a:lnTo>
                    <a:pt x="28" y="276"/>
                  </a:lnTo>
                  <a:lnTo>
                    <a:pt x="34" y="298"/>
                  </a:lnTo>
                  <a:lnTo>
                    <a:pt x="33" y="338"/>
                  </a:lnTo>
                  <a:lnTo>
                    <a:pt x="22" y="359"/>
                  </a:lnTo>
                  <a:lnTo>
                    <a:pt x="17" y="395"/>
                  </a:lnTo>
                  <a:lnTo>
                    <a:pt x="11" y="418"/>
                  </a:lnTo>
                  <a:lnTo>
                    <a:pt x="22" y="441"/>
                  </a:lnTo>
                  <a:lnTo>
                    <a:pt x="39" y="470"/>
                  </a:lnTo>
                  <a:lnTo>
                    <a:pt x="53" y="501"/>
                  </a:lnTo>
                  <a:lnTo>
                    <a:pt x="63" y="526"/>
                  </a:lnTo>
                  <a:lnTo>
                    <a:pt x="59" y="546"/>
                  </a:lnTo>
                  <a:lnTo>
                    <a:pt x="58" y="549"/>
                  </a:lnTo>
                  <a:lnTo>
                    <a:pt x="58" y="562"/>
                  </a:lnTo>
                  <a:lnTo>
                    <a:pt x="94" y="601"/>
                  </a:lnTo>
                  <a:lnTo>
                    <a:pt x="91" y="616"/>
                  </a:lnTo>
                  <a:lnTo>
                    <a:pt x="86" y="630"/>
                  </a:lnTo>
                  <a:lnTo>
                    <a:pt x="83" y="643"/>
                  </a:lnTo>
                  <a:lnTo>
                    <a:pt x="83" y="694"/>
                  </a:lnTo>
                  <a:lnTo>
                    <a:pt x="97" y="718"/>
                  </a:lnTo>
                  <a:lnTo>
                    <a:pt x="108" y="733"/>
                  </a:lnTo>
                  <a:lnTo>
                    <a:pt x="125" y="736"/>
                  </a:lnTo>
                  <a:lnTo>
                    <a:pt x="131" y="754"/>
                  </a:lnTo>
                  <a:lnTo>
                    <a:pt x="125" y="775"/>
                  </a:lnTo>
                  <a:lnTo>
                    <a:pt x="111" y="786"/>
                  </a:lnTo>
                  <a:lnTo>
                    <a:pt x="105" y="786"/>
                  </a:lnTo>
                  <a:lnTo>
                    <a:pt x="100" y="810"/>
                  </a:lnTo>
                  <a:lnTo>
                    <a:pt x="103" y="829"/>
                  </a:lnTo>
                  <a:lnTo>
                    <a:pt x="122" y="855"/>
                  </a:lnTo>
                  <a:lnTo>
                    <a:pt x="133" y="889"/>
                  </a:lnTo>
                  <a:lnTo>
                    <a:pt x="142" y="918"/>
                  </a:lnTo>
                  <a:lnTo>
                    <a:pt x="150" y="938"/>
                  </a:lnTo>
                  <a:lnTo>
                    <a:pt x="170" y="974"/>
                  </a:lnTo>
                  <a:lnTo>
                    <a:pt x="180" y="989"/>
                  </a:lnTo>
                  <a:lnTo>
                    <a:pt x="183" y="1008"/>
                  </a:lnTo>
                  <a:lnTo>
                    <a:pt x="194" y="1014"/>
                  </a:lnTo>
                  <a:lnTo>
                    <a:pt x="194" y="1030"/>
                  </a:lnTo>
                  <a:lnTo>
                    <a:pt x="187" y="1041"/>
                  </a:lnTo>
                  <a:lnTo>
                    <a:pt x="176" y="1086"/>
                  </a:lnTo>
                  <a:lnTo>
                    <a:pt x="173" y="1099"/>
                  </a:lnTo>
                  <a:lnTo>
                    <a:pt x="189" y="1116"/>
                  </a:lnTo>
                  <a:lnTo>
                    <a:pt x="216" y="1119"/>
                  </a:lnTo>
                  <a:lnTo>
                    <a:pt x="244" y="1130"/>
                  </a:lnTo>
                  <a:lnTo>
                    <a:pt x="269" y="1142"/>
                  </a:lnTo>
                  <a:lnTo>
                    <a:pt x="286" y="1142"/>
                  </a:lnTo>
                  <a:lnTo>
                    <a:pt x="305" y="1161"/>
                  </a:lnTo>
                  <a:lnTo>
                    <a:pt x="320" y="1192"/>
                  </a:lnTo>
                  <a:lnTo>
                    <a:pt x="328" y="1206"/>
                  </a:lnTo>
                  <a:lnTo>
                    <a:pt x="351" y="1219"/>
                  </a:lnTo>
                  <a:lnTo>
                    <a:pt x="383" y="1223"/>
                  </a:lnTo>
                  <a:lnTo>
                    <a:pt x="390" y="1238"/>
                  </a:lnTo>
                  <a:lnTo>
                    <a:pt x="395" y="1258"/>
                  </a:lnTo>
                  <a:lnTo>
                    <a:pt x="386" y="1261"/>
                  </a:lnTo>
                  <a:lnTo>
                    <a:pt x="389" y="1267"/>
                  </a:lnTo>
                  <a:lnTo>
                    <a:pt x="408" y="1272"/>
                  </a:lnTo>
                  <a:lnTo>
                    <a:pt x="425" y="1273"/>
                  </a:lnTo>
                  <a:lnTo>
                    <a:pt x="445" y="1262"/>
                  </a:lnTo>
                  <a:lnTo>
                    <a:pt x="470" y="1289"/>
                  </a:lnTo>
                  <a:lnTo>
                    <a:pt x="475" y="1303"/>
                  </a:lnTo>
                  <a:lnTo>
                    <a:pt x="490" y="1330"/>
                  </a:lnTo>
                  <a:lnTo>
                    <a:pt x="492" y="1350"/>
                  </a:lnTo>
                  <a:lnTo>
                    <a:pt x="492" y="1408"/>
                  </a:lnTo>
                  <a:lnTo>
                    <a:pt x="495" y="1420"/>
                  </a:lnTo>
                  <a:lnTo>
                    <a:pt x="559" y="1428"/>
                  </a:lnTo>
                  <a:lnTo>
                    <a:pt x="681" y="1445"/>
                  </a:lnTo>
                  <a:lnTo>
                    <a:pt x="768" y="1454"/>
                  </a:lnTo>
                  <a:close/>
                  <a:moveTo>
                    <a:pt x="217" y="1181"/>
                  </a:moveTo>
                  <a:lnTo>
                    <a:pt x="225" y="1191"/>
                  </a:lnTo>
                  <a:lnTo>
                    <a:pt x="225" y="1198"/>
                  </a:lnTo>
                  <a:lnTo>
                    <a:pt x="205" y="1198"/>
                  </a:lnTo>
                  <a:lnTo>
                    <a:pt x="201" y="1191"/>
                  </a:lnTo>
                  <a:lnTo>
                    <a:pt x="197" y="1181"/>
                  </a:lnTo>
                  <a:lnTo>
                    <a:pt x="217" y="1181"/>
                  </a:lnTo>
                  <a:close/>
                  <a:moveTo>
                    <a:pt x="230" y="1181"/>
                  </a:moveTo>
                  <a:lnTo>
                    <a:pt x="237" y="1177"/>
                  </a:lnTo>
                  <a:lnTo>
                    <a:pt x="259" y="1191"/>
                  </a:lnTo>
                  <a:lnTo>
                    <a:pt x="278" y="1198"/>
                  </a:lnTo>
                  <a:lnTo>
                    <a:pt x="273" y="1202"/>
                  </a:lnTo>
                  <a:lnTo>
                    <a:pt x="245" y="1200"/>
                  </a:lnTo>
                  <a:lnTo>
                    <a:pt x="234" y="1191"/>
                  </a:lnTo>
                  <a:lnTo>
                    <a:pt x="230" y="1181"/>
                  </a:lnTo>
                  <a:close/>
                  <a:moveTo>
                    <a:pt x="359" y="1305"/>
                  </a:moveTo>
                  <a:lnTo>
                    <a:pt x="370" y="1320"/>
                  </a:lnTo>
                  <a:lnTo>
                    <a:pt x="375" y="1325"/>
                  </a:lnTo>
                  <a:lnTo>
                    <a:pt x="384" y="1330"/>
                  </a:lnTo>
                  <a:lnTo>
                    <a:pt x="389" y="1320"/>
                  </a:lnTo>
                  <a:lnTo>
                    <a:pt x="383" y="1309"/>
                  </a:lnTo>
                  <a:lnTo>
                    <a:pt x="365" y="1297"/>
                  </a:lnTo>
                  <a:lnTo>
                    <a:pt x="359" y="1297"/>
                  </a:lnTo>
                  <a:lnTo>
                    <a:pt x="359" y="1305"/>
                  </a:lnTo>
                  <a:close/>
                  <a:moveTo>
                    <a:pt x="350" y="1359"/>
                  </a:moveTo>
                  <a:lnTo>
                    <a:pt x="361" y="1378"/>
                  </a:lnTo>
                  <a:lnTo>
                    <a:pt x="369" y="1390"/>
                  </a:lnTo>
                  <a:lnTo>
                    <a:pt x="359" y="1392"/>
                  </a:lnTo>
                  <a:lnTo>
                    <a:pt x="351" y="1384"/>
                  </a:lnTo>
                  <a:lnTo>
                    <a:pt x="351" y="1384"/>
                  </a:lnTo>
                  <a:lnTo>
                    <a:pt x="348" y="1380"/>
                  </a:lnTo>
                  <a:lnTo>
                    <a:pt x="347" y="1373"/>
                  </a:lnTo>
                  <a:lnTo>
                    <a:pt x="347" y="1373"/>
                  </a:lnTo>
                  <a:lnTo>
                    <a:pt x="347" y="1359"/>
                  </a:lnTo>
                  <a:lnTo>
                    <a:pt x="350" y="1359"/>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Calibri"/>
              </a:endParaRPr>
            </a:p>
          </p:txBody>
        </p:sp>
        <p:sp>
          <p:nvSpPr>
            <p:cNvPr id="137" name="PUERTO RICO">
              <a:extLst>
                <a:ext uri="{FF2B5EF4-FFF2-40B4-BE49-F238E27FC236}">
                  <a16:creationId xmlns:a16="http://schemas.microsoft.com/office/drawing/2014/main" id="{34871A91-FCF8-40BF-A93F-DFE5C4E2A93C}"/>
                </a:ext>
                <a:ext uri="{C183D7F6-B498-43B3-948B-1728B52AA6E4}">
                  <adec:decorative xmlns:adec="http://schemas.microsoft.com/office/drawing/2017/decorative" val="1"/>
                </a:ext>
              </a:extLst>
            </p:cNvPr>
            <p:cNvSpPr>
              <a:spLocks noEditPoints="1"/>
            </p:cNvSpPr>
            <p:nvPr/>
          </p:nvSpPr>
          <p:spPr bwMode="auto">
            <a:xfrm>
              <a:off x="3554819" y="5127191"/>
              <a:ext cx="948515" cy="605662"/>
            </a:xfrm>
            <a:custGeom>
              <a:avLst/>
              <a:gdLst>
                <a:gd name="T0" fmla="*/ 13 w 711"/>
                <a:gd name="T1" fmla="*/ 36 h 454"/>
                <a:gd name="T2" fmla="*/ 29 w 711"/>
                <a:gd name="T3" fmla="*/ 39 h 454"/>
                <a:gd name="T4" fmla="*/ 0 w 711"/>
                <a:gd name="T5" fmla="*/ 58 h 454"/>
                <a:gd name="T6" fmla="*/ 103 w 711"/>
                <a:gd name="T7" fmla="*/ 52 h 454"/>
                <a:gd name="T8" fmla="*/ 127 w 711"/>
                <a:gd name="T9" fmla="*/ 25 h 454"/>
                <a:gd name="T10" fmla="*/ 96 w 711"/>
                <a:gd name="T11" fmla="*/ 0 h 454"/>
                <a:gd name="T12" fmla="*/ 64 w 711"/>
                <a:gd name="T13" fmla="*/ 35 h 454"/>
                <a:gd name="T14" fmla="*/ 280 w 711"/>
                <a:gd name="T15" fmla="*/ 131 h 454"/>
                <a:gd name="T16" fmla="*/ 302 w 711"/>
                <a:gd name="T17" fmla="*/ 127 h 454"/>
                <a:gd name="T18" fmla="*/ 335 w 711"/>
                <a:gd name="T19" fmla="*/ 134 h 454"/>
                <a:gd name="T20" fmla="*/ 322 w 711"/>
                <a:gd name="T21" fmla="*/ 114 h 454"/>
                <a:gd name="T22" fmla="*/ 297 w 711"/>
                <a:gd name="T23" fmla="*/ 69 h 454"/>
                <a:gd name="T24" fmla="*/ 257 w 711"/>
                <a:gd name="T25" fmla="*/ 97 h 454"/>
                <a:gd name="T26" fmla="*/ 391 w 711"/>
                <a:gd name="T27" fmla="*/ 141 h 454"/>
                <a:gd name="T28" fmla="*/ 424 w 711"/>
                <a:gd name="T29" fmla="*/ 144 h 454"/>
                <a:gd name="T30" fmla="*/ 461 w 711"/>
                <a:gd name="T31" fmla="*/ 156 h 454"/>
                <a:gd name="T32" fmla="*/ 417 w 711"/>
                <a:gd name="T33" fmla="*/ 163 h 454"/>
                <a:gd name="T34" fmla="*/ 416 w 711"/>
                <a:gd name="T35" fmla="*/ 186 h 454"/>
                <a:gd name="T36" fmla="*/ 447 w 711"/>
                <a:gd name="T37" fmla="*/ 203 h 454"/>
                <a:gd name="T38" fmla="*/ 439 w 711"/>
                <a:gd name="T39" fmla="*/ 180 h 454"/>
                <a:gd name="T40" fmla="*/ 416 w 711"/>
                <a:gd name="T41" fmla="*/ 186 h 454"/>
                <a:gd name="T42" fmla="*/ 474 w 711"/>
                <a:gd name="T43" fmla="*/ 161 h 454"/>
                <a:gd name="T44" fmla="*/ 530 w 711"/>
                <a:gd name="T45" fmla="*/ 183 h 454"/>
                <a:gd name="T46" fmla="*/ 558 w 711"/>
                <a:gd name="T47" fmla="*/ 212 h 454"/>
                <a:gd name="T48" fmla="*/ 505 w 711"/>
                <a:gd name="T49" fmla="*/ 230 h 454"/>
                <a:gd name="T50" fmla="*/ 459 w 711"/>
                <a:gd name="T51" fmla="*/ 178 h 454"/>
                <a:gd name="T52" fmla="*/ 573 w 711"/>
                <a:gd name="T53" fmla="*/ 267 h 454"/>
                <a:gd name="T54" fmla="*/ 642 w 711"/>
                <a:gd name="T55" fmla="*/ 300 h 454"/>
                <a:gd name="T56" fmla="*/ 673 w 711"/>
                <a:gd name="T57" fmla="*/ 328 h 454"/>
                <a:gd name="T58" fmla="*/ 711 w 711"/>
                <a:gd name="T59" fmla="*/ 372 h 454"/>
                <a:gd name="T60" fmla="*/ 684 w 711"/>
                <a:gd name="T61" fmla="*/ 400 h 454"/>
                <a:gd name="T62" fmla="*/ 648 w 711"/>
                <a:gd name="T63" fmla="*/ 404 h 454"/>
                <a:gd name="T64" fmla="*/ 616 w 711"/>
                <a:gd name="T65" fmla="*/ 436 h 454"/>
                <a:gd name="T66" fmla="*/ 589 w 711"/>
                <a:gd name="T67" fmla="*/ 453 h 454"/>
                <a:gd name="T68" fmla="*/ 566 w 711"/>
                <a:gd name="T69" fmla="*/ 409 h 454"/>
                <a:gd name="T70" fmla="*/ 559 w 711"/>
                <a:gd name="T71" fmla="*/ 358 h 454"/>
                <a:gd name="T72" fmla="*/ 545 w 711"/>
                <a:gd name="T73" fmla="*/ 331 h 454"/>
                <a:gd name="T74" fmla="*/ 572 w 711"/>
                <a:gd name="T75" fmla="*/ 306 h 454"/>
                <a:gd name="T76" fmla="*/ 566 w 711"/>
                <a:gd name="T77" fmla="*/ 289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11" h="454">
                  <a:moveTo>
                    <a:pt x="0" y="58"/>
                  </a:moveTo>
                  <a:lnTo>
                    <a:pt x="13" y="36"/>
                  </a:lnTo>
                  <a:lnTo>
                    <a:pt x="27" y="35"/>
                  </a:lnTo>
                  <a:lnTo>
                    <a:pt x="29" y="39"/>
                  </a:lnTo>
                  <a:lnTo>
                    <a:pt x="16" y="58"/>
                  </a:lnTo>
                  <a:lnTo>
                    <a:pt x="0" y="58"/>
                  </a:lnTo>
                  <a:close/>
                  <a:moveTo>
                    <a:pt x="64" y="35"/>
                  </a:moveTo>
                  <a:lnTo>
                    <a:pt x="103" y="52"/>
                  </a:lnTo>
                  <a:lnTo>
                    <a:pt x="116" y="49"/>
                  </a:lnTo>
                  <a:lnTo>
                    <a:pt x="127" y="25"/>
                  </a:lnTo>
                  <a:lnTo>
                    <a:pt x="122" y="3"/>
                  </a:lnTo>
                  <a:lnTo>
                    <a:pt x="96" y="0"/>
                  </a:lnTo>
                  <a:lnTo>
                    <a:pt x="71" y="11"/>
                  </a:lnTo>
                  <a:lnTo>
                    <a:pt x="64" y="35"/>
                  </a:lnTo>
                  <a:close/>
                  <a:moveTo>
                    <a:pt x="257" y="97"/>
                  </a:moveTo>
                  <a:lnTo>
                    <a:pt x="280" y="131"/>
                  </a:lnTo>
                  <a:lnTo>
                    <a:pt x="296" y="130"/>
                  </a:lnTo>
                  <a:lnTo>
                    <a:pt x="302" y="127"/>
                  </a:lnTo>
                  <a:lnTo>
                    <a:pt x="311" y="134"/>
                  </a:lnTo>
                  <a:lnTo>
                    <a:pt x="335" y="134"/>
                  </a:lnTo>
                  <a:lnTo>
                    <a:pt x="341" y="125"/>
                  </a:lnTo>
                  <a:lnTo>
                    <a:pt x="322" y="114"/>
                  </a:lnTo>
                  <a:lnTo>
                    <a:pt x="310" y="91"/>
                  </a:lnTo>
                  <a:lnTo>
                    <a:pt x="297" y="69"/>
                  </a:lnTo>
                  <a:lnTo>
                    <a:pt x="261" y="86"/>
                  </a:lnTo>
                  <a:lnTo>
                    <a:pt x="257" y="97"/>
                  </a:lnTo>
                  <a:close/>
                  <a:moveTo>
                    <a:pt x="383" y="153"/>
                  </a:moveTo>
                  <a:lnTo>
                    <a:pt x="391" y="141"/>
                  </a:lnTo>
                  <a:lnTo>
                    <a:pt x="420" y="147"/>
                  </a:lnTo>
                  <a:lnTo>
                    <a:pt x="424" y="144"/>
                  </a:lnTo>
                  <a:lnTo>
                    <a:pt x="463" y="148"/>
                  </a:lnTo>
                  <a:lnTo>
                    <a:pt x="461" y="156"/>
                  </a:lnTo>
                  <a:lnTo>
                    <a:pt x="444" y="166"/>
                  </a:lnTo>
                  <a:lnTo>
                    <a:pt x="417" y="163"/>
                  </a:lnTo>
                  <a:lnTo>
                    <a:pt x="383" y="153"/>
                  </a:lnTo>
                  <a:close/>
                  <a:moveTo>
                    <a:pt x="416" y="186"/>
                  </a:moveTo>
                  <a:lnTo>
                    <a:pt x="428" y="209"/>
                  </a:lnTo>
                  <a:lnTo>
                    <a:pt x="447" y="203"/>
                  </a:lnTo>
                  <a:lnTo>
                    <a:pt x="449" y="192"/>
                  </a:lnTo>
                  <a:lnTo>
                    <a:pt x="439" y="180"/>
                  </a:lnTo>
                  <a:lnTo>
                    <a:pt x="416" y="178"/>
                  </a:lnTo>
                  <a:lnTo>
                    <a:pt x="416" y="186"/>
                  </a:lnTo>
                  <a:close/>
                  <a:moveTo>
                    <a:pt x="459" y="178"/>
                  </a:moveTo>
                  <a:lnTo>
                    <a:pt x="474" y="161"/>
                  </a:lnTo>
                  <a:lnTo>
                    <a:pt x="503" y="175"/>
                  </a:lnTo>
                  <a:lnTo>
                    <a:pt x="530" y="183"/>
                  </a:lnTo>
                  <a:lnTo>
                    <a:pt x="558" y="200"/>
                  </a:lnTo>
                  <a:lnTo>
                    <a:pt x="558" y="212"/>
                  </a:lnTo>
                  <a:lnTo>
                    <a:pt x="534" y="223"/>
                  </a:lnTo>
                  <a:lnTo>
                    <a:pt x="505" y="230"/>
                  </a:lnTo>
                  <a:lnTo>
                    <a:pt x="489" y="220"/>
                  </a:lnTo>
                  <a:lnTo>
                    <a:pt x="459" y="178"/>
                  </a:lnTo>
                  <a:close/>
                  <a:moveTo>
                    <a:pt x="564" y="275"/>
                  </a:moveTo>
                  <a:lnTo>
                    <a:pt x="573" y="267"/>
                  </a:lnTo>
                  <a:lnTo>
                    <a:pt x="595" y="278"/>
                  </a:lnTo>
                  <a:lnTo>
                    <a:pt x="642" y="300"/>
                  </a:lnTo>
                  <a:lnTo>
                    <a:pt x="664" y="312"/>
                  </a:lnTo>
                  <a:lnTo>
                    <a:pt x="673" y="328"/>
                  </a:lnTo>
                  <a:lnTo>
                    <a:pt x="686" y="355"/>
                  </a:lnTo>
                  <a:lnTo>
                    <a:pt x="711" y="372"/>
                  </a:lnTo>
                  <a:lnTo>
                    <a:pt x="709" y="379"/>
                  </a:lnTo>
                  <a:lnTo>
                    <a:pt x="684" y="400"/>
                  </a:lnTo>
                  <a:lnTo>
                    <a:pt x="658" y="409"/>
                  </a:lnTo>
                  <a:lnTo>
                    <a:pt x="648" y="404"/>
                  </a:lnTo>
                  <a:lnTo>
                    <a:pt x="630" y="415"/>
                  </a:lnTo>
                  <a:lnTo>
                    <a:pt x="616" y="436"/>
                  </a:lnTo>
                  <a:lnTo>
                    <a:pt x="600" y="454"/>
                  </a:lnTo>
                  <a:lnTo>
                    <a:pt x="589" y="453"/>
                  </a:lnTo>
                  <a:lnTo>
                    <a:pt x="567" y="437"/>
                  </a:lnTo>
                  <a:lnTo>
                    <a:pt x="566" y="409"/>
                  </a:lnTo>
                  <a:lnTo>
                    <a:pt x="569" y="394"/>
                  </a:lnTo>
                  <a:lnTo>
                    <a:pt x="559" y="358"/>
                  </a:lnTo>
                  <a:lnTo>
                    <a:pt x="547" y="347"/>
                  </a:lnTo>
                  <a:lnTo>
                    <a:pt x="545" y="331"/>
                  </a:lnTo>
                  <a:lnTo>
                    <a:pt x="559" y="325"/>
                  </a:lnTo>
                  <a:lnTo>
                    <a:pt x="572" y="306"/>
                  </a:lnTo>
                  <a:lnTo>
                    <a:pt x="575" y="300"/>
                  </a:lnTo>
                  <a:lnTo>
                    <a:pt x="566" y="289"/>
                  </a:lnTo>
                  <a:lnTo>
                    <a:pt x="564" y="275"/>
                  </a:lnTo>
                  <a:close/>
                </a:path>
              </a:pathLst>
            </a:custGeom>
            <a:solidFill>
              <a:schemeClr val="bg1">
                <a:lumMod val="85000"/>
              </a:schemeClr>
            </a:solidFill>
            <a:ln w="28575">
              <a:solidFill>
                <a:srgbClr val="984807"/>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cxnSp>
          <p:nvCxnSpPr>
            <p:cNvPr id="131" name="Straight Connector 130">
              <a:extLst>
                <a:ext uri="{FF2B5EF4-FFF2-40B4-BE49-F238E27FC236}">
                  <a16:creationId xmlns:a16="http://schemas.microsoft.com/office/drawing/2014/main" id="{7C4A6A4E-631B-4490-90B7-444E585A59A4}"/>
                </a:ext>
                <a:ext uri="{C183D7F6-B498-43B3-948B-1728B52AA6E4}">
                  <adec:decorative xmlns:adec="http://schemas.microsoft.com/office/drawing/2017/decorative" val="1"/>
                </a:ext>
              </a:extLst>
            </p:cNvPr>
            <p:cNvCxnSpPr>
              <a:cxnSpLocks/>
            </p:cNvCxnSpPr>
            <p:nvPr/>
          </p:nvCxnSpPr>
          <p:spPr>
            <a:xfrm flipH="1" flipV="1">
              <a:off x="3445206" y="4379622"/>
              <a:ext cx="199805" cy="629547"/>
            </a:xfrm>
            <a:prstGeom prst="line">
              <a:avLst/>
            </a:prstGeom>
            <a:ln w="19050">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5" name="LABEL">
              <a:extLst>
                <a:ext uri="{FF2B5EF4-FFF2-40B4-BE49-F238E27FC236}">
                  <a16:creationId xmlns:a16="http://schemas.microsoft.com/office/drawing/2014/main" id="{523C9162-AA21-47F6-A07F-4C67CA1EE845}"/>
                </a:ext>
                <a:ext uri="{C183D7F6-B498-43B3-948B-1728B52AA6E4}">
                  <adec:decorative xmlns:adec="http://schemas.microsoft.com/office/drawing/2017/decorative" val="1"/>
                </a:ext>
              </a:extLst>
            </p:cNvPr>
            <p:cNvSpPr/>
            <p:nvPr/>
          </p:nvSpPr>
          <p:spPr>
            <a:xfrm>
              <a:off x="3012222" y="4157994"/>
              <a:ext cx="914400" cy="245986"/>
            </a:xfrm>
            <a:prstGeom prst="roundRect">
              <a:avLst/>
            </a:prstGeom>
            <a:solidFill>
              <a:srgbClr val="984807"/>
            </a:solidFill>
            <a:ln w="285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white"/>
                  </a:solidFill>
                  <a:latin typeface="Calibri"/>
                </a:rPr>
                <a:t>REGION 9</a:t>
              </a:r>
            </a:p>
          </p:txBody>
        </p:sp>
        <p:cxnSp>
          <p:nvCxnSpPr>
            <p:cNvPr id="37" name="Straight Connector 36">
              <a:extLst>
                <a:ext uri="{FF2B5EF4-FFF2-40B4-BE49-F238E27FC236}">
                  <a16:creationId xmlns:a16="http://schemas.microsoft.com/office/drawing/2014/main" id="{9D5A544A-6467-49B1-AD14-56EF37490FF7}"/>
                </a:ext>
                <a:ext uri="{C183D7F6-B498-43B3-948B-1728B52AA6E4}">
                  <adec:decorative xmlns:adec="http://schemas.microsoft.com/office/drawing/2017/decorative" val="1"/>
                </a:ext>
              </a:extLst>
            </p:cNvPr>
            <p:cNvCxnSpPr>
              <a:cxnSpLocks/>
            </p:cNvCxnSpPr>
            <p:nvPr/>
          </p:nvCxnSpPr>
          <p:spPr>
            <a:xfrm flipV="1">
              <a:off x="3471906" y="3834072"/>
              <a:ext cx="751206" cy="295106"/>
            </a:xfrm>
            <a:prstGeom prst="line">
              <a:avLst/>
            </a:prstGeom>
            <a:ln w="19050">
              <a:solidFill>
                <a:srgbClr val="984807"/>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36" name="Region 10" descr="Region 10: Northwest includes Alaska, Washington State, Oregon, and Idaho.">
            <a:extLst>
              <a:ext uri="{FF2B5EF4-FFF2-40B4-BE49-F238E27FC236}">
                <a16:creationId xmlns:a16="http://schemas.microsoft.com/office/drawing/2014/main" id="{F148794C-6614-4757-B697-768FC48A4DFF}"/>
              </a:ext>
            </a:extLst>
          </p:cNvPr>
          <p:cNvGrpSpPr/>
          <p:nvPr/>
        </p:nvGrpSpPr>
        <p:grpSpPr>
          <a:xfrm>
            <a:off x="3064050" y="196484"/>
            <a:ext cx="2612388" cy="2896257"/>
            <a:chOff x="3121200" y="291734"/>
            <a:chExt cx="2612388" cy="2896257"/>
          </a:xfrm>
        </p:grpSpPr>
        <p:sp>
          <p:nvSpPr>
            <p:cNvPr id="112" name="IDAHO">
              <a:extLst>
                <a:ext uri="{C183D7F6-B498-43B3-948B-1728B52AA6E4}">
                  <adec:decorative xmlns:adec="http://schemas.microsoft.com/office/drawing/2017/decorative" val="1"/>
                </a:ext>
              </a:extLst>
            </p:cNvPr>
            <p:cNvSpPr>
              <a:spLocks/>
            </p:cNvSpPr>
            <p:nvPr/>
          </p:nvSpPr>
          <p:spPr bwMode="auto">
            <a:xfrm>
              <a:off x="4873121" y="1800571"/>
              <a:ext cx="860467" cy="1387420"/>
            </a:xfrm>
            <a:custGeom>
              <a:avLst/>
              <a:gdLst>
                <a:gd name="T0" fmla="*/ 0 w 645"/>
                <a:gd name="T1" fmla="*/ 926 h 1040"/>
                <a:gd name="T2" fmla="*/ 54 w 645"/>
                <a:gd name="T3" fmla="*/ 706 h 1040"/>
                <a:gd name="T4" fmla="*/ 62 w 645"/>
                <a:gd name="T5" fmla="*/ 679 h 1040"/>
                <a:gd name="T6" fmla="*/ 79 w 645"/>
                <a:gd name="T7" fmla="*/ 642 h 1040"/>
                <a:gd name="T8" fmla="*/ 72 w 645"/>
                <a:gd name="T9" fmla="*/ 628 h 1040"/>
                <a:gd name="T10" fmla="*/ 54 w 645"/>
                <a:gd name="T11" fmla="*/ 629 h 1040"/>
                <a:gd name="T12" fmla="*/ 50 w 645"/>
                <a:gd name="T13" fmla="*/ 623 h 1040"/>
                <a:gd name="T14" fmla="*/ 53 w 645"/>
                <a:gd name="T15" fmla="*/ 615 h 1040"/>
                <a:gd name="T16" fmla="*/ 54 w 645"/>
                <a:gd name="T17" fmla="*/ 596 h 1040"/>
                <a:gd name="T18" fmla="*/ 82 w 645"/>
                <a:gd name="T19" fmla="*/ 562 h 1040"/>
                <a:gd name="T20" fmla="*/ 95 w 645"/>
                <a:gd name="T21" fmla="*/ 559 h 1040"/>
                <a:gd name="T22" fmla="*/ 101 w 645"/>
                <a:gd name="T23" fmla="*/ 551 h 1040"/>
                <a:gd name="T24" fmla="*/ 104 w 645"/>
                <a:gd name="T25" fmla="*/ 531 h 1040"/>
                <a:gd name="T26" fmla="*/ 111 w 645"/>
                <a:gd name="T27" fmla="*/ 528 h 1040"/>
                <a:gd name="T28" fmla="*/ 136 w 645"/>
                <a:gd name="T29" fmla="*/ 490 h 1040"/>
                <a:gd name="T30" fmla="*/ 159 w 645"/>
                <a:gd name="T31" fmla="*/ 464 h 1040"/>
                <a:gd name="T32" fmla="*/ 161 w 645"/>
                <a:gd name="T33" fmla="*/ 440 h 1040"/>
                <a:gd name="T34" fmla="*/ 139 w 645"/>
                <a:gd name="T35" fmla="*/ 423 h 1040"/>
                <a:gd name="T36" fmla="*/ 129 w 645"/>
                <a:gd name="T37" fmla="*/ 397 h 1040"/>
                <a:gd name="T38" fmla="*/ 215 w 645"/>
                <a:gd name="T39" fmla="*/ 0 h 1040"/>
                <a:gd name="T40" fmla="*/ 299 w 645"/>
                <a:gd name="T41" fmla="*/ 17 h 1040"/>
                <a:gd name="T42" fmla="*/ 271 w 645"/>
                <a:gd name="T43" fmla="*/ 150 h 1040"/>
                <a:gd name="T44" fmla="*/ 293 w 645"/>
                <a:gd name="T45" fmla="*/ 197 h 1040"/>
                <a:gd name="T46" fmla="*/ 284 w 645"/>
                <a:gd name="T47" fmla="*/ 226 h 1040"/>
                <a:gd name="T48" fmla="*/ 296 w 645"/>
                <a:gd name="T49" fmla="*/ 255 h 1040"/>
                <a:gd name="T50" fmla="*/ 317 w 645"/>
                <a:gd name="T51" fmla="*/ 262 h 1040"/>
                <a:gd name="T52" fmla="*/ 340 w 645"/>
                <a:gd name="T53" fmla="*/ 323 h 1040"/>
                <a:gd name="T54" fmla="*/ 362 w 645"/>
                <a:gd name="T55" fmla="*/ 350 h 1040"/>
                <a:gd name="T56" fmla="*/ 365 w 645"/>
                <a:gd name="T57" fmla="*/ 358 h 1040"/>
                <a:gd name="T58" fmla="*/ 385 w 645"/>
                <a:gd name="T59" fmla="*/ 364 h 1040"/>
                <a:gd name="T60" fmla="*/ 388 w 645"/>
                <a:gd name="T61" fmla="*/ 378 h 1040"/>
                <a:gd name="T62" fmla="*/ 345 w 645"/>
                <a:gd name="T63" fmla="*/ 486 h 1040"/>
                <a:gd name="T64" fmla="*/ 343 w 645"/>
                <a:gd name="T65" fmla="*/ 503 h 1040"/>
                <a:gd name="T66" fmla="*/ 360 w 645"/>
                <a:gd name="T67" fmla="*/ 523 h 1040"/>
                <a:gd name="T68" fmla="*/ 365 w 645"/>
                <a:gd name="T69" fmla="*/ 523 h 1040"/>
                <a:gd name="T70" fmla="*/ 396 w 645"/>
                <a:gd name="T71" fmla="*/ 504 h 1040"/>
                <a:gd name="T72" fmla="*/ 401 w 645"/>
                <a:gd name="T73" fmla="*/ 497 h 1040"/>
                <a:gd name="T74" fmla="*/ 410 w 645"/>
                <a:gd name="T75" fmla="*/ 501 h 1040"/>
                <a:gd name="T76" fmla="*/ 409 w 645"/>
                <a:gd name="T77" fmla="*/ 534 h 1040"/>
                <a:gd name="T78" fmla="*/ 426 w 645"/>
                <a:gd name="T79" fmla="*/ 614 h 1040"/>
                <a:gd name="T80" fmla="*/ 451 w 645"/>
                <a:gd name="T81" fmla="*/ 632 h 1040"/>
                <a:gd name="T82" fmla="*/ 460 w 645"/>
                <a:gd name="T83" fmla="*/ 646 h 1040"/>
                <a:gd name="T84" fmla="*/ 456 w 645"/>
                <a:gd name="T85" fmla="*/ 671 h 1040"/>
                <a:gd name="T86" fmla="*/ 463 w 645"/>
                <a:gd name="T87" fmla="*/ 689 h 1040"/>
                <a:gd name="T88" fmla="*/ 470 w 645"/>
                <a:gd name="T89" fmla="*/ 696 h 1040"/>
                <a:gd name="T90" fmla="*/ 485 w 645"/>
                <a:gd name="T91" fmla="*/ 681 h 1040"/>
                <a:gd name="T92" fmla="*/ 502 w 645"/>
                <a:gd name="T93" fmla="*/ 682 h 1040"/>
                <a:gd name="T94" fmla="*/ 521 w 645"/>
                <a:gd name="T95" fmla="*/ 690 h 1040"/>
                <a:gd name="T96" fmla="*/ 538 w 645"/>
                <a:gd name="T97" fmla="*/ 685 h 1040"/>
                <a:gd name="T98" fmla="*/ 562 w 645"/>
                <a:gd name="T99" fmla="*/ 685 h 1040"/>
                <a:gd name="T100" fmla="*/ 587 w 645"/>
                <a:gd name="T101" fmla="*/ 695 h 1040"/>
                <a:gd name="T102" fmla="*/ 604 w 645"/>
                <a:gd name="T103" fmla="*/ 693 h 1040"/>
                <a:gd name="T104" fmla="*/ 607 w 645"/>
                <a:gd name="T105" fmla="*/ 674 h 1040"/>
                <a:gd name="T106" fmla="*/ 626 w 645"/>
                <a:gd name="T107" fmla="*/ 670 h 1040"/>
                <a:gd name="T108" fmla="*/ 634 w 645"/>
                <a:gd name="T109" fmla="*/ 679 h 1040"/>
                <a:gd name="T110" fmla="*/ 637 w 645"/>
                <a:gd name="T111" fmla="*/ 696 h 1040"/>
                <a:gd name="T112" fmla="*/ 645 w 645"/>
                <a:gd name="T113" fmla="*/ 704 h 1040"/>
                <a:gd name="T114" fmla="*/ 593 w 645"/>
                <a:gd name="T115" fmla="*/ 1040 h 1040"/>
                <a:gd name="T116" fmla="*/ 593 w 645"/>
                <a:gd name="T117" fmla="*/ 1040 h 1040"/>
                <a:gd name="T118" fmla="*/ 312 w 645"/>
                <a:gd name="T119" fmla="*/ 987 h 1040"/>
                <a:gd name="T120" fmla="*/ 0 w 645"/>
                <a:gd name="T121" fmla="*/ 926 h 1040"/>
                <a:gd name="T122" fmla="*/ 0 w 645"/>
                <a:gd name="T123" fmla="*/ 926 h 1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45" h="1040">
                  <a:moveTo>
                    <a:pt x="0" y="926"/>
                  </a:moveTo>
                  <a:lnTo>
                    <a:pt x="54" y="706"/>
                  </a:lnTo>
                  <a:lnTo>
                    <a:pt x="62" y="679"/>
                  </a:lnTo>
                  <a:lnTo>
                    <a:pt x="79" y="642"/>
                  </a:lnTo>
                  <a:lnTo>
                    <a:pt x="72" y="628"/>
                  </a:lnTo>
                  <a:lnTo>
                    <a:pt x="54" y="629"/>
                  </a:lnTo>
                  <a:lnTo>
                    <a:pt x="50" y="623"/>
                  </a:lnTo>
                  <a:lnTo>
                    <a:pt x="53" y="615"/>
                  </a:lnTo>
                  <a:lnTo>
                    <a:pt x="54" y="596"/>
                  </a:lnTo>
                  <a:lnTo>
                    <a:pt x="82" y="562"/>
                  </a:lnTo>
                  <a:lnTo>
                    <a:pt x="95" y="559"/>
                  </a:lnTo>
                  <a:lnTo>
                    <a:pt x="101" y="551"/>
                  </a:lnTo>
                  <a:lnTo>
                    <a:pt x="104" y="531"/>
                  </a:lnTo>
                  <a:lnTo>
                    <a:pt x="111" y="528"/>
                  </a:lnTo>
                  <a:lnTo>
                    <a:pt x="136" y="490"/>
                  </a:lnTo>
                  <a:lnTo>
                    <a:pt x="159" y="464"/>
                  </a:lnTo>
                  <a:lnTo>
                    <a:pt x="161" y="440"/>
                  </a:lnTo>
                  <a:lnTo>
                    <a:pt x="139" y="423"/>
                  </a:lnTo>
                  <a:lnTo>
                    <a:pt x="129" y="397"/>
                  </a:lnTo>
                  <a:lnTo>
                    <a:pt x="215" y="0"/>
                  </a:lnTo>
                  <a:lnTo>
                    <a:pt x="299" y="17"/>
                  </a:lnTo>
                  <a:lnTo>
                    <a:pt x="271" y="150"/>
                  </a:lnTo>
                  <a:lnTo>
                    <a:pt x="293" y="197"/>
                  </a:lnTo>
                  <a:lnTo>
                    <a:pt x="284" y="226"/>
                  </a:lnTo>
                  <a:lnTo>
                    <a:pt x="296" y="255"/>
                  </a:lnTo>
                  <a:lnTo>
                    <a:pt x="317" y="262"/>
                  </a:lnTo>
                  <a:lnTo>
                    <a:pt x="340" y="323"/>
                  </a:lnTo>
                  <a:lnTo>
                    <a:pt x="362" y="350"/>
                  </a:lnTo>
                  <a:lnTo>
                    <a:pt x="365" y="358"/>
                  </a:lnTo>
                  <a:lnTo>
                    <a:pt x="385" y="364"/>
                  </a:lnTo>
                  <a:lnTo>
                    <a:pt x="388" y="378"/>
                  </a:lnTo>
                  <a:lnTo>
                    <a:pt x="345" y="486"/>
                  </a:lnTo>
                  <a:lnTo>
                    <a:pt x="343" y="503"/>
                  </a:lnTo>
                  <a:lnTo>
                    <a:pt x="360" y="523"/>
                  </a:lnTo>
                  <a:lnTo>
                    <a:pt x="365" y="523"/>
                  </a:lnTo>
                  <a:lnTo>
                    <a:pt x="396" y="504"/>
                  </a:lnTo>
                  <a:lnTo>
                    <a:pt x="401" y="497"/>
                  </a:lnTo>
                  <a:lnTo>
                    <a:pt x="410" y="501"/>
                  </a:lnTo>
                  <a:lnTo>
                    <a:pt x="409" y="534"/>
                  </a:lnTo>
                  <a:lnTo>
                    <a:pt x="426" y="614"/>
                  </a:lnTo>
                  <a:lnTo>
                    <a:pt x="451" y="632"/>
                  </a:lnTo>
                  <a:lnTo>
                    <a:pt x="460" y="646"/>
                  </a:lnTo>
                  <a:lnTo>
                    <a:pt x="456" y="671"/>
                  </a:lnTo>
                  <a:lnTo>
                    <a:pt x="463" y="689"/>
                  </a:lnTo>
                  <a:lnTo>
                    <a:pt x="470" y="696"/>
                  </a:lnTo>
                  <a:lnTo>
                    <a:pt x="485" y="681"/>
                  </a:lnTo>
                  <a:lnTo>
                    <a:pt x="502" y="682"/>
                  </a:lnTo>
                  <a:lnTo>
                    <a:pt x="521" y="690"/>
                  </a:lnTo>
                  <a:lnTo>
                    <a:pt x="538" y="685"/>
                  </a:lnTo>
                  <a:lnTo>
                    <a:pt x="562" y="685"/>
                  </a:lnTo>
                  <a:lnTo>
                    <a:pt x="587" y="695"/>
                  </a:lnTo>
                  <a:lnTo>
                    <a:pt x="604" y="693"/>
                  </a:lnTo>
                  <a:lnTo>
                    <a:pt x="607" y="674"/>
                  </a:lnTo>
                  <a:lnTo>
                    <a:pt x="626" y="670"/>
                  </a:lnTo>
                  <a:lnTo>
                    <a:pt x="634" y="679"/>
                  </a:lnTo>
                  <a:lnTo>
                    <a:pt x="637" y="696"/>
                  </a:lnTo>
                  <a:lnTo>
                    <a:pt x="645" y="704"/>
                  </a:lnTo>
                  <a:lnTo>
                    <a:pt x="593" y="1040"/>
                  </a:lnTo>
                  <a:lnTo>
                    <a:pt x="593" y="1040"/>
                  </a:lnTo>
                  <a:lnTo>
                    <a:pt x="312" y="987"/>
                  </a:lnTo>
                  <a:lnTo>
                    <a:pt x="0" y="926"/>
                  </a:lnTo>
                  <a:lnTo>
                    <a:pt x="0" y="926"/>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6" name="OREGON">
              <a:extLst>
                <a:ext uri="{C183D7F6-B498-43B3-948B-1728B52AA6E4}">
                  <adec:decorative xmlns:adec="http://schemas.microsoft.com/office/drawing/2017/decorative" val="1"/>
                </a:ext>
              </a:extLst>
            </p:cNvPr>
            <p:cNvSpPr>
              <a:spLocks/>
            </p:cNvSpPr>
            <p:nvPr/>
          </p:nvSpPr>
          <p:spPr bwMode="auto">
            <a:xfrm>
              <a:off x="3932610" y="2078241"/>
              <a:ext cx="1155294" cy="959188"/>
            </a:xfrm>
            <a:custGeom>
              <a:avLst/>
              <a:gdLst>
                <a:gd name="T0" fmla="*/ 706 w 866"/>
                <a:gd name="T1" fmla="*/ 719 h 719"/>
                <a:gd name="T2" fmla="*/ 761 w 866"/>
                <a:gd name="T3" fmla="*/ 502 h 719"/>
                <a:gd name="T4" fmla="*/ 767 w 866"/>
                <a:gd name="T5" fmla="*/ 475 h 719"/>
                <a:gd name="T6" fmla="*/ 783 w 866"/>
                <a:gd name="T7" fmla="*/ 441 h 719"/>
                <a:gd name="T8" fmla="*/ 778 w 866"/>
                <a:gd name="T9" fmla="*/ 433 h 719"/>
                <a:gd name="T10" fmla="*/ 762 w 866"/>
                <a:gd name="T11" fmla="*/ 433 h 719"/>
                <a:gd name="T12" fmla="*/ 755 w 866"/>
                <a:gd name="T13" fmla="*/ 422 h 719"/>
                <a:gd name="T14" fmla="*/ 758 w 866"/>
                <a:gd name="T15" fmla="*/ 413 h 719"/>
                <a:gd name="T16" fmla="*/ 761 w 866"/>
                <a:gd name="T17" fmla="*/ 392 h 719"/>
                <a:gd name="T18" fmla="*/ 789 w 866"/>
                <a:gd name="T19" fmla="*/ 358 h 719"/>
                <a:gd name="T20" fmla="*/ 800 w 866"/>
                <a:gd name="T21" fmla="*/ 352 h 719"/>
                <a:gd name="T22" fmla="*/ 808 w 866"/>
                <a:gd name="T23" fmla="*/ 344 h 719"/>
                <a:gd name="T24" fmla="*/ 817 w 866"/>
                <a:gd name="T25" fmla="*/ 322 h 719"/>
                <a:gd name="T26" fmla="*/ 842 w 866"/>
                <a:gd name="T27" fmla="*/ 286 h 719"/>
                <a:gd name="T28" fmla="*/ 864 w 866"/>
                <a:gd name="T29" fmla="*/ 263 h 719"/>
                <a:gd name="T30" fmla="*/ 866 w 866"/>
                <a:gd name="T31" fmla="*/ 241 h 719"/>
                <a:gd name="T32" fmla="*/ 845 w 866"/>
                <a:gd name="T33" fmla="*/ 225 h 719"/>
                <a:gd name="T34" fmla="*/ 834 w 866"/>
                <a:gd name="T35" fmla="*/ 197 h 719"/>
                <a:gd name="T36" fmla="*/ 755 w 866"/>
                <a:gd name="T37" fmla="*/ 174 h 719"/>
                <a:gd name="T38" fmla="*/ 661 w 866"/>
                <a:gd name="T39" fmla="*/ 152 h 719"/>
                <a:gd name="T40" fmla="*/ 564 w 866"/>
                <a:gd name="T41" fmla="*/ 152 h 719"/>
                <a:gd name="T42" fmla="*/ 561 w 866"/>
                <a:gd name="T43" fmla="*/ 144 h 719"/>
                <a:gd name="T44" fmla="*/ 527 w 866"/>
                <a:gd name="T45" fmla="*/ 157 h 719"/>
                <a:gd name="T46" fmla="*/ 500 w 866"/>
                <a:gd name="T47" fmla="*/ 153 h 719"/>
                <a:gd name="T48" fmla="*/ 485 w 866"/>
                <a:gd name="T49" fmla="*/ 143 h 719"/>
                <a:gd name="T50" fmla="*/ 477 w 866"/>
                <a:gd name="T51" fmla="*/ 147 h 719"/>
                <a:gd name="T52" fmla="*/ 447 w 866"/>
                <a:gd name="T53" fmla="*/ 146 h 719"/>
                <a:gd name="T54" fmla="*/ 436 w 866"/>
                <a:gd name="T55" fmla="*/ 138 h 719"/>
                <a:gd name="T56" fmla="*/ 403 w 866"/>
                <a:gd name="T57" fmla="*/ 125 h 719"/>
                <a:gd name="T58" fmla="*/ 399 w 866"/>
                <a:gd name="T59" fmla="*/ 125 h 719"/>
                <a:gd name="T60" fmla="*/ 372 w 866"/>
                <a:gd name="T61" fmla="*/ 116 h 719"/>
                <a:gd name="T62" fmla="*/ 360 w 866"/>
                <a:gd name="T63" fmla="*/ 127 h 719"/>
                <a:gd name="T64" fmla="*/ 321 w 866"/>
                <a:gd name="T65" fmla="*/ 125 h 719"/>
                <a:gd name="T66" fmla="*/ 283 w 866"/>
                <a:gd name="T67" fmla="*/ 100 h 719"/>
                <a:gd name="T68" fmla="*/ 288 w 866"/>
                <a:gd name="T69" fmla="*/ 94 h 719"/>
                <a:gd name="T70" fmla="*/ 289 w 866"/>
                <a:gd name="T71" fmla="*/ 46 h 719"/>
                <a:gd name="T72" fmla="*/ 275 w 866"/>
                <a:gd name="T73" fmla="*/ 22 h 719"/>
                <a:gd name="T74" fmla="*/ 250 w 866"/>
                <a:gd name="T75" fmla="*/ 18 h 719"/>
                <a:gd name="T76" fmla="*/ 246 w 866"/>
                <a:gd name="T77" fmla="*/ 2 h 719"/>
                <a:gd name="T78" fmla="*/ 230 w 866"/>
                <a:gd name="T79" fmla="*/ 0 h 719"/>
                <a:gd name="T80" fmla="*/ 194 w 866"/>
                <a:gd name="T81" fmla="*/ 13 h 719"/>
                <a:gd name="T82" fmla="*/ 180 w 866"/>
                <a:gd name="T83" fmla="*/ 54 h 719"/>
                <a:gd name="T84" fmla="*/ 160 w 866"/>
                <a:gd name="T85" fmla="*/ 116 h 719"/>
                <a:gd name="T86" fmla="*/ 139 w 866"/>
                <a:gd name="T87" fmla="*/ 157 h 719"/>
                <a:gd name="T88" fmla="*/ 108 w 866"/>
                <a:gd name="T89" fmla="*/ 244 h 719"/>
                <a:gd name="T90" fmla="*/ 68 w 866"/>
                <a:gd name="T91" fmla="*/ 328 h 719"/>
                <a:gd name="T92" fmla="*/ 18 w 866"/>
                <a:gd name="T93" fmla="*/ 408 h 719"/>
                <a:gd name="T94" fmla="*/ 5 w 866"/>
                <a:gd name="T95" fmla="*/ 425 h 719"/>
                <a:gd name="T96" fmla="*/ 0 w 866"/>
                <a:gd name="T97" fmla="*/ 480 h 719"/>
                <a:gd name="T98" fmla="*/ 4 w 866"/>
                <a:gd name="T99" fmla="*/ 555 h 719"/>
                <a:gd name="T100" fmla="*/ 706 w 866"/>
                <a:gd name="T101"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6" h="719">
                  <a:moveTo>
                    <a:pt x="706" y="719"/>
                  </a:moveTo>
                  <a:lnTo>
                    <a:pt x="761" y="502"/>
                  </a:lnTo>
                  <a:lnTo>
                    <a:pt x="767" y="475"/>
                  </a:lnTo>
                  <a:lnTo>
                    <a:pt x="783" y="441"/>
                  </a:lnTo>
                  <a:lnTo>
                    <a:pt x="778" y="433"/>
                  </a:lnTo>
                  <a:lnTo>
                    <a:pt x="762" y="433"/>
                  </a:lnTo>
                  <a:lnTo>
                    <a:pt x="755" y="422"/>
                  </a:lnTo>
                  <a:lnTo>
                    <a:pt x="758" y="413"/>
                  </a:lnTo>
                  <a:lnTo>
                    <a:pt x="761" y="392"/>
                  </a:lnTo>
                  <a:lnTo>
                    <a:pt x="789" y="358"/>
                  </a:lnTo>
                  <a:lnTo>
                    <a:pt x="800" y="352"/>
                  </a:lnTo>
                  <a:lnTo>
                    <a:pt x="808" y="344"/>
                  </a:lnTo>
                  <a:lnTo>
                    <a:pt x="817" y="322"/>
                  </a:lnTo>
                  <a:lnTo>
                    <a:pt x="842" y="286"/>
                  </a:lnTo>
                  <a:lnTo>
                    <a:pt x="864" y="263"/>
                  </a:lnTo>
                  <a:lnTo>
                    <a:pt x="866" y="241"/>
                  </a:lnTo>
                  <a:lnTo>
                    <a:pt x="845" y="225"/>
                  </a:lnTo>
                  <a:lnTo>
                    <a:pt x="834" y="197"/>
                  </a:lnTo>
                  <a:lnTo>
                    <a:pt x="755" y="174"/>
                  </a:lnTo>
                  <a:lnTo>
                    <a:pt x="661" y="152"/>
                  </a:lnTo>
                  <a:lnTo>
                    <a:pt x="564" y="152"/>
                  </a:lnTo>
                  <a:lnTo>
                    <a:pt x="561" y="144"/>
                  </a:lnTo>
                  <a:lnTo>
                    <a:pt x="527" y="157"/>
                  </a:lnTo>
                  <a:lnTo>
                    <a:pt x="500" y="153"/>
                  </a:lnTo>
                  <a:lnTo>
                    <a:pt x="485" y="143"/>
                  </a:lnTo>
                  <a:lnTo>
                    <a:pt x="477" y="147"/>
                  </a:lnTo>
                  <a:lnTo>
                    <a:pt x="447" y="146"/>
                  </a:lnTo>
                  <a:lnTo>
                    <a:pt x="436" y="138"/>
                  </a:lnTo>
                  <a:lnTo>
                    <a:pt x="403" y="125"/>
                  </a:lnTo>
                  <a:lnTo>
                    <a:pt x="399" y="125"/>
                  </a:lnTo>
                  <a:lnTo>
                    <a:pt x="372" y="116"/>
                  </a:lnTo>
                  <a:lnTo>
                    <a:pt x="360" y="127"/>
                  </a:lnTo>
                  <a:lnTo>
                    <a:pt x="321" y="125"/>
                  </a:lnTo>
                  <a:lnTo>
                    <a:pt x="283" y="100"/>
                  </a:lnTo>
                  <a:lnTo>
                    <a:pt x="288" y="94"/>
                  </a:lnTo>
                  <a:lnTo>
                    <a:pt x="289" y="46"/>
                  </a:lnTo>
                  <a:lnTo>
                    <a:pt x="275" y="22"/>
                  </a:lnTo>
                  <a:lnTo>
                    <a:pt x="250" y="18"/>
                  </a:lnTo>
                  <a:lnTo>
                    <a:pt x="246" y="2"/>
                  </a:lnTo>
                  <a:lnTo>
                    <a:pt x="230" y="0"/>
                  </a:lnTo>
                  <a:lnTo>
                    <a:pt x="194" y="13"/>
                  </a:lnTo>
                  <a:lnTo>
                    <a:pt x="180" y="54"/>
                  </a:lnTo>
                  <a:lnTo>
                    <a:pt x="160" y="116"/>
                  </a:lnTo>
                  <a:lnTo>
                    <a:pt x="139" y="157"/>
                  </a:lnTo>
                  <a:lnTo>
                    <a:pt x="108" y="244"/>
                  </a:lnTo>
                  <a:lnTo>
                    <a:pt x="68" y="328"/>
                  </a:lnTo>
                  <a:lnTo>
                    <a:pt x="18" y="408"/>
                  </a:lnTo>
                  <a:lnTo>
                    <a:pt x="5" y="425"/>
                  </a:lnTo>
                  <a:lnTo>
                    <a:pt x="0" y="480"/>
                  </a:lnTo>
                  <a:lnTo>
                    <a:pt x="4" y="555"/>
                  </a:lnTo>
                  <a:lnTo>
                    <a:pt x="706" y="719"/>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17" name="WASHINGTON STATE">
              <a:extLst>
                <a:ext uri="{C183D7F6-B498-43B3-948B-1728B52AA6E4}">
                  <adec:decorative xmlns:adec="http://schemas.microsoft.com/office/drawing/2017/decorative" val="1"/>
                </a:ext>
              </a:extLst>
            </p:cNvPr>
            <p:cNvSpPr>
              <a:spLocks noEditPoints="1"/>
            </p:cNvSpPr>
            <p:nvPr/>
          </p:nvSpPr>
          <p:spPr bwMode="auto">
            <a:xfrm>
              <a:off x="4191417" y="1628477"/>
              <a:ext cx="968526" cy="701715"/>
            </a:xfrm>
            <a:custGeom>
              <a:avLst/>
              <a:gdLst>
                <a:gd name="T0" fmla="*/ 248 w 726"/>
                <a:gd name="T1" fmla="*/ 9 h 526"/>
                <a:gd name="T2" fmla="*/ 362 w 726"/>
                <a:gd name="T3" fmla="*/ 39 h 526"/>
                <a:gd name="T4" fmla="*/ 631 w 726"/>
                <a:gd name="T5" fmla="*/ 109 h 526"/>
                <a:gd name="T6" fmla="*/ 640 w 726"/>
                <a:gd name="T7" fmla="*/ 526 h 526"/>
                <a:gd name="T8" fmla="*/ 465 w 726"/>
                <a:gd name="T9" fmla="*/ 482 h 526"/>
                <a:gd name="T10" fmla="*/ 369 w 726"/>
                <a:gd name="T11" fmla="*/ 474 h 526"/>
                <a:gd name="T12" fmla="*/ 305 w 726"/>
                <a:gd name="T13" fmla="*/ 483 h 526"/>
                <a:gd name="T14" fmla="*/ 283 w 726"/>
                <a:gd name="T15" fmla="*/ 477 h 526"/>
                <a:gd name="T16" fmla="*/ 242 w 726"/>
                <a:gd name="T17" fmla="*/ 468 h 526"/>
                <a:gd name="T18" fmla="*/ 205 w 726"/>
                <a:gd name="T19" fmla="*/ 455 h 526"/>
                <a:gd name="T20" fmla="*/ 166 w 726"/>
                <a:gd name="T21" fmla="*/ 457 h 526"/>
                <a:gd name="T22" fmla="*/ 89 w 726"/>
                <a:gd name="T23" fmla="*/ 430 h 526"/>
                <a:gd name="T24" fmla="*/ 95 w 726"/>
                <a:gd name="T25" fmla="*/ 376 h 526"/>
                <a:gd name="T26" fmla="*/ 55 w 726"/>
                <a:gd name="T27" fmla="*/ 348 h 526"/>
                <a:gd name="T28" fmla="*/ 38 w 726"/>
                <a:gd name="T29" fmla="*/ 329 h 526"/>
                <a:gd name="T30" fmla="*/ 0 w 726"/>
                <a:gd name="T31" fmla="*/ 316 h 526"/>
                <a:gd name="T32" fmla="*/ 20 w 726"/>
                <a:gd name="T33" fmla="*/ 298 h 526"/>
                <a:gd name="T34" fmla="*/ 14 w 726"/>
                <a:gd name="T35" fmla="*/ 265 h 526"/>
                <a:gd name="T36" fmla="*/ 42 w 726"/>
                <a:gd name="T37" fmla="*/ 237 h 526"/>
                <a:gd name="T38" fmla="*/ 16 w 726"/>
                <a:gd name="T39" fmla="*/ 176 h 526"/>
                <a:gd name="T40" fmla="*/ 20 w 726"/>
                <a:gd name="T41" fmla="*/ 109 h 526"/>
                <a:gd name="T42" fmla="*/ 24 w 726"/>
                <a:gd name="T43" fmla="*/ 29 h 526"/>
                <a:gd name="T44" fmla="*/ 52 w 726"/>
                <a:gd name="T45" fmla="*/ 51 h 526"/>
                <a:gd name="T46" fmla="*/ 89 w 726"/>
                <a:gd name="T47" fmla="*/ 79 h 526"/>
                <a:gd name="T48" fmla="*/ 136 w 726"/>
                <a:gd name="T49" fmla="*/ 96 h 526"/>
                <a:gd name="T50" fmla="*/ 175 w 726"/>
                <a:gd name="T51" fmla="*/ 112 h 526"/>
                <a:gd name="T52" fmla="*/ 189 w 726"/>
                <a:gd name="T53" fmla="*/ 95 h 526"/>
                <a:gd name="T54" fmla="*/ 211 w 726"/>
                <a:gd name="T55" fmla="*/ 81 h 526"/>
                <a:gd name="T56" fmla="*/ 214 w 726"/>
                <a:gd name="T57" fmla="*/ 98 h 526"/>
                <a:gd name="T58" fmla="*/ 198 w 726"/>
                <a:gd name="T59" fmla="*/ 115 h 526"/>
                <a:gd name="T60" fmla="*/ 217 w 726"/>
                <a:gd name="T61" fmla="*/ 138 h 526"/>
                <a:gd name="T62" fmla="*/ 230 w 726"/>
                <a:gd name="T63" fmla="*/ 149 h 526"/>
                <a:gd name="T64" fmla="*/ 225 w 726"/>
                <a:gd name="T65" fmla="*/ 134 h 526"/>
                <a:gd name="T66" fmla="*/ 227 w 726"/>
                <a:gd name="T67" fmla="*/ 103 h 526"/>
                <a:gd name="T68" fmla="*/ 223 w 726"/>
                <a:gd name="T69" fmla="*/ 79 h 526"/>
                <a:gd name="T70" fmla="*/ 227 w 726"/>
                <a:gd name="T71" fmla="*/ 40 h 526"/>
                <a:gd name="T72" fmla="*/ 214 w 726"/>
                <a:gd name="T73" fmla="*/ 6 h 526"/>
                <a:gd name="T74" fmla="*/ 161 w 726"/>
                <a:gd name="T75" fmla="*/ 37 h 526"/>
                <a:gd name="T76" fmla="*/ 177 w 726"/>
                <a:gd name="T77" fmla="*/ 45 h 526"/>
                <a:gd name="T78" fmla="*/ 202 w 726"/>
                <a:gd name="T79" fmla="*/ 35 h 526"/>
                <a:gd name="T80" fmla="*/ 197 w 726"/>
                <a:gd name="T81" fmla="*/ 56 h 526"/>
                <a:gd name="T82" fmla="*/ 197 w 726"/>
                <a:gd name="T83" fmla="*/ 73 h 526"/>
                <a:gd name="T84" fmla="*/ 187 w 726"/>
                <a:gd name="T85" fmla="*/ 76 h 526"/>
                <a:gd name="T86" fmla="*/ 183 w 726"/>
                <a:gd name="T87" fmla="*/ 74 h 526"/>
                <a:gd name="T88" fmla="*/ 183 w 726"/>
                <a:gd name="T89" fmla="*/ 74 h 526"/>
                <a:gd name="T90" fmla="*/ 192 w 726"/>
                <a:gd name="T91" fmla="*/ 57 h 526"/>
                <a:gd name="T92" fmla="*/ 178 w 726"/>
                <a:gd name="T93" fmla="*/ 64 h 526"/>
                <a:gd name="T94" fmla="*/ 164 w 726"/>
                <a:gd name="T95" fmla="*/ 53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6" h="526">
                  <a:moveTo>
                    <a:pt x="220" y="0"/>
                  </a:moveTo>
                  <a:lnTo>
                    <a:pt x="248" y="9"/>
                  </a:lnTo>
                  <a:lnTo>
                    <a:pt x="309" y="26"/>
                  </a:lnTo>
                  <a:lnTo>
                    <a:pt x="362" y="39"/>
                  </a:lnTo>
                  <a:lnTo>
                    <a:pt x="487" y="74"/>
                  </a:lnTo>
                  <a:lnTo>
                    <a:pt x="631" y="109"/>
                  </a:lnTo>
                  <a:lnTo>
                    <a:pt x="726" y="129"/>
                  </a:lnTo>
                  <a:lnTo>
                    <a:pt x="640" y="526"/>
                  </a:lnTo>
                  <a:lnTo>
                    <a:pt x="562" y="504"/>
                  </a:lnTo>
                  <a:lnTo>
                    <a:pt x="465" y="482"/>
                  </a:lnTo>
                  <a:lnTo>
                    <a:pt x="370" y="482"/>
                  </a:lnTo>
                  <a:lnTo>
                    <a:pt x="369" y="474"/>
                  </a:lnTo>
                  <a:lnTo>
                    <a:pt x="333" y="488"/>
                  </a:lnTo>
                  <a:lnTo>
                    <a:pt x="305" y="483"/>
                  </a:lnTo>
                  <a:lnTo>
                    <a:pt x="291" y="473"/>
                  </a:lnTo>
                  <a:lnTo>
                    <a:pt x="283" y="477"/>
                  </a:lnTo>
                  <a:lnTo>
                    <a:pt x="253" y="476"/>
                  </a:lnTo>
                  <a:lnTo>
                    <a:pt x="242" y="468"/>
                  </a:lnTo>
                  <a:lnTo>
                    <a:pt x="209" y="454"/>
                  </a:lnTo>
                  <a:lnTo>
                    <a:pt x="205" y="455"/>
                  </a:lnTo>
                  <a:lnTo>
                    <a:pt x="178" y="446"/>
                  </a:lnTo>
                  <a:lnTo>
                    <a:pt x="166" y="457"/>
                  </a:lnTo>
                  <a:lnTo>
                    <a:pt x="127" y="455"/>
                  </a:lnTo>
                  <a:lnTo>
                    <a:pt x="89" y="430"/>
                  </a:lnTo>
                  <a:lnTo>
                    <a:pt x="95" y="424"/>
                  </a:lnTo>
                  <a:lnTo>
                    <a:pt x="95" y="376"/>
                  </a:lnTo>
                  <a:lnTo>
                    <a:pt x="81" y="352"/>
                  </a:lnTo>
                  <a:lnTo>
                    <a:pt x="55" y="348"/>
                  </a:lnTo>
                  <a:lnTo>
                    <a:pt x="52" y="332"/>
                  </a:lnTo>
                  <a:lnTo>
                    <a:pt x="38" y="329"/>
                  </a:lnTo>
                  <a:lnTo>
                    <a:pt x="14" y="337"/>
                  </a:lnTo>
                  <a:lnTo>
                    <a:pt x="0" y="316"/>
                  </a:lnTo>
                  <a:lnTo>
                    <a:pt x="3" y="299"/>
                  </a:lnTo>
                  <a:lnTo>
                    <a:pt x="20" y="298"/>
                  </a:lnTo>
                  <a:lnTo>
                    <a:pt x="30" y="271"/>
                  </a:lnTo>
                  <a:lnTo>
                    <a:pt x="14" y="265"/>
                  </a:lnTo>
                  <a:lnTo>
                    <a:pt x="14" y="242"/>
                  </a:lnTo>
                  <a:lnTo>
                    <a:pt x="42" y="237"/>
                  </a:lnTo>
                  <a:lnTo>
                    <a:pt x="25" y="220"/>
                  </a:lnTo>
                  <a:lnTo>
                    <a:pt x="16" y="176"/>
                  </a:lnTo>
                  <a:lnTo>
                    <a:pt x="20" y="157"/>
                  </a:lnTo>
                  <a:lnTo>
                    <a:pt x="20" y="109"/>
                  </a:lnTo>
                  <a:lnTo>
                    <a:pt x="8" y="89"/>
                  </a:lnTo>
                  <a:lnTo>
                    <a:pt x="24" y="29"/>
                  </a:lnTo>
                  <a:lnTo>
                    <a:pt x="36" y="32"/>
                  </a:lnTo>
                  <a:lnTo>
                    <a:pt x="52" y="51"/>
                  </a:lnTo>
                  <a:lnTo>
                    <a:pt x="69" y="67"/>
                  </a:lnTo>
                  <a:lnTo>
                    <a:pt x="89" y="79"/>
                  </a:lnTo>
                  <a:lnTo>
                    <a:pt x="117" y="92"/>
                  </a:lnTo>
                  <a:lnTo>
                    <a:pt x="136" y="96"/>
                  </a:lnTo>
                  <a:lnTo>
                    <a:pt x="155" y="106"/>
                  </a:lnTo>
                  <a:lnTo>
                    <a:pt x="175" y="112"/>
                  </a:lnTo>
                  <a:lnTo>
                    <a:pt x="189" y="110"/>
                  </a:lnTo>
                  <a:lnTo>
                    <a:pt x="189" y="95"/>
                  </a:lnTo>
                  <a:lnTo>
                    <a:pt x="197" y="89"/>
                  </a:lnTo>
                  <a:lnTo>
                    <a:pt x="211" y="81"/>
                  </a:lnTo>
                  <a:lnTo>
                    <a:pt x="212" y="87"/>
                  </a:lnTo>
                  <a:lnTo>
                    <a:pt x="214" y="98"/>
                  </a:lnTo>
                  <a:lnTo>
                    <a:pt x="200" y="101"/>
                  </a:lnTo>
                  <a:lnTo>
                    <a:pt x="198" y="115"/>
                  </a:lnTo>
                  <a:lnTo>
                    <a:pt x="209" y="123"/>
                  </a:lnTo>
                  <a:lnTo>
                    <a:pt x="217" y="138"/>
                  </a:lnTo>
                  <a:lnTo>
                    <a:pt x="220" y="151"/>
                  </a:lnTo>
                  <a:lnTo>
                    <a:pt x="230" y="149"/>
                  </a:lnTo>
                  <a:lnTo>
                    <a:pt x="231" y="142"/>
                  </a:lnTo>
                  <a:lnTo>
                    <a:pt x="225" y="134"/>
                  </a:lnTo>
                  <a:lnTo>
                    <a:pt x="222" y="114"/>
                  </a:lnTo>
                  <a:lnTo>
                    <a:pt x="227" y="103"/>
                  </a:lnTo>
                  <a:lnTo>
                    <a:pt x="223" y="93"/>
                  </a:lnTo>
                  <a:lnTo>
                    <a:pt x="223" y="79"/>
                  </a:lnTo>
                  <a:lnTo>
                    <a:pt x="234" y="57"/>
                  </a:lnTo>
                  <a:lnTo>
                    <a:pt x="227" y="40"/>
                  </a:lnTo>
                  <a:lnTo>
                    <a:pt x="211" y="10"/>
                  </a:lnTo>
                  <a:lnTo>
                    <a:pt x="214" y="6"/>
                  </a:lnTo>
                  <a:lnTo>
                    <a:pt x="220" y="0"/>
                  </a:lnTo>
                  <a:close/>
                  <a:moveTo>
                    <a:pt x="161" y="37"/>
                  </a:moveTo>
                  <a:lnTo>
                    <a:pt x="175" y="37"/>
                  </a:lnTo>
                  <a:lnTo>
                    <a:pt x="177" y="45"/>
                  </a:lnTo>
                  <a:lnTo>
                    <a:pt x="187" y="35"/>
                  </a:lnTo>
                  <a:lnTo>
                    <a:pt x="202" y="35"/>
                  </a:lnTo>
                  <a:lnTo>
                    <a:pt x="206" y="45"/>
                  </a:lnTo>
                  <a:lnTo>
                    <a:pt x="197" y="56"/>
                  </a:lnTo>
                  <a:lnTo>
                    <a:pt x="202" y="60"/>
                  </a:lnTo>
                  <a:lnTo>
                    <a:pt x="197" y="73"/>
                  </a:lnTo>
                  <a:lnTo>
                    <a:pt x="187" y="76"/>
                  </a:lnTo>
                  <a:lnTo>
                    <a:pt x="187" y="76"/>
                  </a:lnTo>
                  <a:lnTo>
                    <a:pt x="186" y="76"/>
                  </a:lnTo>
                  <a:lnTo>
                    <a:pt x="183" y="74"/>
                  </a:lnTo>
                  <a:lnTo>
                    <a:pt x="183" y="74"/>
                  </a:lnTo>
                  <a:lnTo>
                    <a:pt x="183" y="74"/>
                  </a:lnTo>
                  <a:lnTo>
                    <a:pt x="187" y="65"/>
                  </a:lnTo>
                  <a:lnTo>
                    <a:pt x="192" y="57"/>
                  </a:lnTo>
                  <a:lnTo>
                    <a:pt x="181" y="54"/>
                  </a:lnTo>
                  <a:lnTo>
                    <a:pt x="178" y="64"/>
                  </a:lnTo>
                  <a:lnTo>
                    <a:pt x="175" y="67"/>
                  </a:lnTo>
                  <a:lnTo>
                    <a:pt x="164" y="53"/>
                  </a:lnTo>
                  <a:lnTo>
                    <a:pt x="161" y="37"/>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66" name="ALASKA">
              <a:extLst>
                <a:ext uri="{C183D7F6-B498-43B3-948B-1728B52AA6E4}">
                  <adec:decorative xmlns:adec="http://schemas.microsoft.com/office/drawing/2017/decorative" val="1"/>
                </a:ext>
              </a:extLst>
            </p:cNvPr>
            <p:cNvSpPr>
              <a:spLocks noEditPoints="1"/>
            </p:cNvSpPr>
            <p:nvPr/>
          </p:nvSpPr>
          <p:spPr bwMode="auto">
            <a:xfrm>
              <a:off x="3121200" y="291734"/>
              <a:ext cx="1554480" cy="1097280"/>
            </a:xfrm>
            <a:custGeom>
              <a:avLst/>
              <a:gdLst>
                <a:gd name="T0" fmla="*/ 1004 w 1307"/>
                <a:gd name="T1" fmla="*/ 679 h 971"/>
                <a:gd name="T2" fmla="*/ 1093 w 1307"/>
                <a:gd name="T3" fmla="*/ 693 h 971"/>
                <a:gd name="T4" fmla="*/ 1193 w 1307"/>
                <a:gd name="T5" fmla="*/ 787 h 971"/>
                <a:gd name="T6" fmla="*/ 1307 w 1307"/>
                <a:gd name="T7" fmla="*/ 922 h 971"/>
                <a:gd name="T8" fmla="*/ 1236 w 1307"/>
                <a:gd name="T9" fmla="*/ 922 h 971"/>
                <a:gd name="T10" fmla="*/ 1225 w 1307"/>
                <a:gd name="T11" fmla="*/ 966 h 971"/>
                <a:gd name="T12" fmla="*/ 1193 w 1307"/>
                <a:gd name="T13" fmla="*/ 930 h 971"/>
                <a:gd name="T14" fmla="*/ 1182 w 1307"/>
                <a:gd name="T15" fmla="*/ 930 h 971"/>
                <a:gd name="T16" fmla="*/ 1163 w 1307"/>
                <a:gd name="T17" fmla="*/ 899 h 971"/>
                <a:gd name="T18" fmla="*/ 1119 w 1307"/>
                <a:gd name="T19" fmla="*/ 846 h 971"/>
                <a:gd name="T20" fmla="*/ 1091 w 1307"/>
                <a:gd name="T21" fmla="*/ 771 h 971"/>
                <a:gd name="T22" fmla="*/ 991 w 1307"/>
                <a:gd name="T23" fmla="*/ 679 h 971"/>
                <a:gd name="T24" fmla="*/ 824 w 1307"/>
                <a:gd name="T25" fmla="*/ 652 h 971"/>
                <a:gd name="T26" fmla="*/ 766 w 1307"/>
                <a:gd name="T27" fmla="*/ 637 h 971"/>
                <a:gd name="T28" fmla="*/ 738 w 1307"/>
                <a:gd name="T29" fmla="*/ 665 h 971"/>
                <a:gd name="T30" fmla="*/ 629 w 1307"/>
                <a:gd name="T31" fmla="*/ 687 h 971"/>
                <a:gd name="T32" fmla="*/ 659 w 1307"/>
                <a:gd name="T33" fmla="*/ 615 h 971"/>
                <a:gd name="T34" fmla="*/ 632 w 1307"/>
                <a:gd name="T35" fmla="*/ 629 h 971"/>
                <a:gd name="T36" fmla="*/ 585 w 1307"/>
                <a:gd name="T37" fmla="*/ 713 h 971"/>
                <a:gd name="T38" fmla="*/ 410 w 1307"/>
                <a:gd name="T39" fmla="*/ 823 h 971"/>
                <a:gd name="T40" fmla="*/ 351 w 1307"/>
                <a:gd name="T41" fmla="*/ 834 h 971"/>
                <a:gd name="T42" fmla="*/ 229 w 1307"/>
                <a:gd name="T43" fmla="*/ 865 h 971"/>
                <a:gd name="T44" fmla="*/ 189 w 1307"/>
                <a:gd name="T45" fmla="*/ 838 h 971"/>
                <a:gd name="T46" fmla="*/ 324 w 1307"/>
                <a:gd name="T47" fmla="*/ 819 h 971"/>
                <a:gd name="T48" fmla="*/ 403 w 1307"/>
                <a:gd name="T49" fmla="*/ 791 h 971"/>
                <a:gd name="T50" fmla="*/ 463 w 1307"/>
                <a:gd name="T51" fmla="*/ 690 h 971"/>
                <a:gd name="T52" fmla="*/ 406 w 1307"/>
                <a:gd name="T53" fmla="*/ 663 h 971"/>
                <a:gd name="T54" fmla="*/ 343 w 1307"/>
                <a:gd name="T55" fmla="*/ 654 h 971"/>
                <a:gd name="T56" fmla="*/ 349 w 1307"/>
                <a:gd name="T57" fmla="*/ 574 h 971"/>
                <a:gd name="T58" fmla="*/ 292 w 1307"/>
                <a:gd name="T59" fmla="*/ 517 h 971"/>
                <a:gd name="T60" fmla="*/ 315 w 1307"/>
                <a:gd name="T61" fmla="*/ 428 h 971"/>
                <a:gd name="T62" fmla="*/ 413 w 1307"/>
                <a:gd name="T63" fmla="*/ 392 h 971"/>
                <a:gd name="T64" fmla="*/ 460 w 1307"/>
                <a:gd name="T65" fmla="*/ 356 h 971"/>
                <a:gd name="T66" fmla="*/ 448 w 1307"/>
                <a:gd name="T67" fmla="*/ 331 h 971"/>
                <a:gd name="T68" fmla="*/ 346 w 1307"/>
                <a:gd name="T69" fmla="*/ 258 h 971"/>
                <a:gd name="T70" fmla="*/ 390 w 1307"/>
                <a:gd name="T71" fmla="*/ 222 h 971"/>
                <a:gd name="T72" fmla="*/ 443 w 1307"/>
                <a:gd name="T73" fmla="*/ 248 h 971"/>
                <a:gd name="T74" fmla="*/ 448 w 1307"/>
                <a:gd name="T75" fmla="*/ 183 h 971"/>
                <a:gd name="T76" fmla="*/ 462 w 1307"/>
                <a:gd name="T77" fmla="*/ 84 h 971"/>
                <a:gd name="T78" fmla="*/ 591 w 1307"/>
                <a:gd name="T79" fmla="*/ 16 h 971"/>
                <a:gd name="T80" fmla="*/ 691 w 1307"/>
                <a:gd name="T81" fmla="*/ 28 h 971"/>
                <a:gd name="T82" fmla="*/ 787 w 1307"/>
                <a:gd name="T83" fmla="*/ 70 h 971"/>
                <a:gd name="T84" fmla="*/ 949 w 1307"/>
                <a:gd name="T85" fmla="*/ 128 h 971"/>
                <a:gd name="T86" fmla="*/ 187 w 1307"/>
                <a:gd name="T87" fmla="*/ 311 h 971"/>
                <a:gd name="T88" fmla="*/ 237 w 1307"/>
                <a:gd name="T89" fmla="*/ 523 h 971"/>
                <a:gd name="T90" fmla="*/ 86 w 1307"/>
                <a:gd name="T91" fmla="*/ 429 h 971"/>
                <a:gd name="T92" fmla="*/ 0 w 1307"/>
                <a:gd name="T93" fmla="*/ 885 h 971"/>
                <a:gd name="T94" fmla="*/ 82 w 1307"/>
                <a:gd name="T95" fmla="*/ 858 h 971"/>
                <a:gd name="T96" fmla="*/ 17 w 1307"/>
                <a:gd name="T97" fmla="*/ 888 h 971"/>
                <a:gd name="T98" fmla="*/ 306 w 1307"/>
                <a:gd name="T99" fmla="*/ 857 h 971"/>
                <a:gd name="T100" fmla="*/ 481 w 1307"/>
                <a:gd name="T101" fmla="*/ 876 h 971"/>
                <a:gd name="T102" fmla="*/ 582 w 1307"/>
                <a:gd name="T103" fmla="*/ 810 h 971"/>
                <a:gd name="T104" fmla="*/ 593 w 1307"/>
                <a:gd name="T105" fmla="*/ 765 h 971"/>
                <a:gd name="T106" fmla="*/ 534 w 1307"/>
                <a:gd name="T107" fmla="*/ 779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7" h="971">
                  <a:moveTo>
                    <a:pt x="949" y="128"/>
                  </a:moveTo>
                  <a:lnTo>
                    <a:pt x="947" y="660"/>
                  </a:lnTo>
                  <a:lnTo>
                    <a:pt x="957" y="666"/>
                  </a:lnTo>
                  <a:lnTo>
                    <a:pt x="977" y="668"/>
                  </a:lnTo>
                  <a:lnTo>
                    <a:pt x="986" y="660"/>
                  </a:lnTo>
                  <a:lnTo>
                    <a:pt x="1002" y="660"/>
                  </a:lnTo>
                  <a:lnTo>
                    <a:pt x="1004" y="679"/>
                  </a:lnTo>
                  <a:lnTo>
                    <a:pt x="1046" y="721"/>
                  </a:lnTo>
                  <a:lnTo>
                    <a:pt x="1049" y="737"/>
                  </a:lnTo>
                  <a:lnTo>
                    <a:pt x="1071" y="726"/>
                  </a:lnTo>
                  <a:lnTo>
                    <a:pt x="1074" y="724"/>
                  </a:lnTo>
                  <a:lnTo>
                    <a:pt x="1077" y="706"/>
                  </a:lnTo>
                  <a:lnTo>
                    <a:pt x="1086" y="695"/>
                  </a:lnTo>
                  <a:lnTo>
                    <a:pt x="1093" y="693"/>
                  </a:lnTo>
                  <a:lnTo>
                    <a:pt x="1105" y="685"/>
                  </a:lnTo>
                  <a:lnTo>
                    <a:pt x="1124" y="698"/>
                  </a:lnTo>
                  <a:lnTo>
                    <a:pt x="1129" y="716"/>
                  </a:lnTo>
                  <a:lnTo>
                    <a:pt x="1141" y="723"/>
                  </a:lnTo>
                  <a:lnTo>
                    <a:pt x="1147" y="738"/>
                  </a:lnTo>
                  <a:lnTo>
                    <a:pt x="1172" y="749"/>
                  </a:lnTo>
                  <a:lnTo>
                    <a:pt x="1193" y="787"/>
                  </a:lnTo>
                  <a:lnTo>
                    <a:pt x="1210" y="810"/>
                  </a:lnTo>
                  <a:lnTo>
                    <a:pt x="1224" y="827"/>
                  </a:lnTo>
                  <a:lnTo>
                    <a:pt x="1233" y="851"/>
                  </a:lnTo>
                  <a:lnTo>
                    <a:pt x="1264" y="862"/>
                  </a:lnTo>
                  <a:lnTo>
                    <a:pt x="1297" y="876"/>
                  </a:lnTo>
                  <a:lnTo>
                    <a:pt x="1303" y="902"/>
                  </a:lnTo>
                  <a:lnTo>
                    <a:pt x="1307" y="922"/>
                  </a:lnTo>
                  <a:lnTo>
                    <a:pt x="1300" y="943"/>
                  </a:lnTo>
                  <a:lnTo>
                    <a:pt x="1289" y="957"/>
                  </a:lnTo>
                  <a:lnTo>
                    <a:pt x="1278" y="952"/>
                  </a:lnTo>
                  <a:lnTo>
                    <a:pt x="1269" y="933"/>
                  </a:lnTo>
                  <a:lnTo>
                    <a:pt x="1252" y="924"/>
                  </a:lnTo>
                  <a:lnTo>
                    <a:pt x="1241" y="916"/>
                  </a:lnTo>
                  <a:lnTo>
                    <a:pt x="1236" y="922"/>
                  </a:lnTo>
                  <a:lnTo>
                    <a:pt x="1246" y="940"/>
                  </a:lnTo>
                  <a:lnTo>
                    <a:pt x="1246" y="962"/>
                  </a:lnTo>
                  <a:lnTo>
                    <a:pt x="1239" y="965"/>
                  </a:lnTo>
                  <a:lnTo>
                    <a:pt x="1227" y="954"/>
                  </a:lnTo>
                  <a:lnTo>
                    <a:pt x="1214" y="944"/>
                  </a:lnTo>
                  <a:lnTo>
                    <a:pt x="1218" y="955"/>
                  </a:lnTo>
                  <a:lnTo>
                    <a:pt x="1225" y="966"/>
                  </a:lnTo>
                  <a:lnTo>
                    <a:pt x="1221" y="971"/>
                  </a:lnTo>
                  <a:lnTo>
                    <a:pt x="1221" y="971"/>
                  </a:lnTo>
                  <a:lnTo>
                    <a:pt x="1218" y="969"/>
                  </a:lnTo>
                  <a:lnTo>
                    <a:pt x="1211" y="965"/>
                  </a:lnTo>
                  <a:lnTo>
                    <a:pt x="1211" y="965"/>
                  </a:lnTo>
                  <a:lnTo>
                    <a:pt x="1199" y="944"/>
                  </a:lnTo>
                  <a:lnTo>
                    <a:pt x="1193" y="930"/>
                  </a:lnTo>
                  <a:lnTo>
                    <a:pt x="1193" y="930"/>
                  </a:lnTo>
                  <a:lnTo>
                    <a:pt x="1191" y="933"/>
                  </a:lnTo>
                  <a:lnTo>
                    <a:pt x="1189" y="937"/>
                  </a:lnTo>
                  <a:lnTo>
                    <a:pt x="1186" y="937"/>
                  </a:lnTo>
                  <a:lnTo>
                    <a:pt x="1186" y="937"/>
                  </a:lnTo>
                  <a:lnTo>
                    <a:pt x="1183" y="933"/>
                  </a:lnTo>
                  <a:lnTo>
                    <a:pt x="1182" y="930"/>
                  </a:lnTo>
                  <a:lnTo>
                    <a:pt x="1179" y="927"/>
                  </a:lnTo>
                  <a:lnTo>
                    <a:pt x="1189" y="915"/>
                  </a:lnTo>
                  <a:lnTo>
                    <a:pt x="1180" y="905"/>
                  </a:lnTo>
                  <a:lnTo>
                    <a:pt x="1180" y="874"/>
                  </a:lnTo>
                  <a:lnTo>
                    <a:pt x="1175" y="874"/>
                  </a:lnTo>
                  <a:lnTo>
                    <a:pt x="1171" y="896"/>
                  </a:lnTo>
                  <a:lnTo>
                    <a:pt x="1163" y="899"/>
                  </a:lnTo>
                  <a:lnTo>
                    <a:pt x="1158" y="876"/>
                  </a:lnTo>
                  <a:lnTo>
                    <a:pt x="1154" y="852"/>
                  </a:lnTo>
                  <a:lnTo>
                    <a:pt x="1149" y="849"/>
                  </a:lnTo>
                  <a:lnTo>
                    <a:pt x="1150" y="885"/>
                  </a:lnTo>
                  <a:lnTo>
                    <a:pt x="1150" y="891"/>
                  </a:lnTo>
                  <a:lnTo>
                    <a:pt x="1141" y="883"/>
                  </a:lnTo>
                  <a:lnTo>
                    <a:pt x="1119" y="846"/>
                  </a:lnTo>
                  <a:lnTo>
                    <a:pt x="1107" y="843"/>
                  </a:lnTo>
                  <a:lnTo>
                    <a:pt x="1102" y="819"/>
                  </a:lnTo>
                  <a:lnTo>
                    <a:pt x="1091" y="802"/>
                  </a:lnTo>
                  <a:lnTo>
                    <a:pt x="1082" y="794"/>
                  </a:lnTo>
                  <a:lnTo>
                    <a:pt x="1082" y="780"/>
                  </a:lnTo>
                  <a:lnTo>
                    <a:pt x="1094" y="773"/>
                  </a:lnTo>
                  <a:lnTo>
                    <a:pt x="1091" y="771"/>
                  </a:lnTo>
                  <a:lnTo>
                    <a:pt x="1075" y="774"/>
                  </a:lnTo>
                  <a:lnTo>
                    <a:pt x="1055" y="759"/>
                  </a:lnTo>
                  <a:lnTo>
                    <a:pt x="1038" y="741"/>
                  </a:lnTo>
                  <a:lnTo>
                    <a:pt x="1008" y="726"/>
                  </a:lnTo>
                  <a:lnTo>
                    <a:pt x="983" y="709"/>
                  </a:lnTo>
                  <a:lnTo>
                    <a:pt x="991" y="688"/>
                  </a:lnTo>
                  <a:lnTo>
                    <a:pt x="991" y="679"/>
                  </a:lnTo>
                  <a:lnTo>
                    <a:pt x="980" y="688"/>
                  </a:lnTo>
                  <a:lnTo>
                    <a:pt x="962" y="696"/>
                  </a:lnTo>
                  <a:lnTo>
                    <a:pt x="938" y="688"/>
                  </a:lnTo>
                  <a:lnTo>
                    <a:pt x="904" y="674"/>
                  </a:lnTo>
                  <a:lnTo>
                    <a:pt x="869" y="674"/>
                  </a:lnTo>
                  <a:lnTo>
                    <a:pt x="865" y="676"/>
                  </a:lnTo>
                  <a:lnTo>
                    <a:pt x="824" y="652"/>
                  </a:lnTo>
                  <a:lnTo>
                    <a:pt x="812" y="651"/>
                  </a:lnTo>
                  <a:lnTo>
                    <a:pt x="794" y="613"/>
                  </a:lnTo>
                  <a:lnTo>
                    <a:pt x="771" y="617"/>
                  </a:lnTo>
                  <a:lnTo>
                    <a:pt x="749" y="624"/>
                  </a:lnTo>
                  <a:lnTo>
                    <a:pt x="752" y="654"/>
                  </a:lnTo>
                  <a:lnTo>
                    <a:pt x="760" y="635"/>
                  </a:lnTo>
                  <a:lnTo>
                    <a:pt x="766" y="637"/>
                  </a:lnTo>
                  <a:lnTo>
                    <a:pt x="757" y="665"/>
                  </a:lnTo>
                  <a:lnTo>
                    <a:pt x="777" y="648"/>
                  </a:lnTo>
                  <a:lnTo>
                    <a:pt x="780" y="657"/>
                  </a:lnTo>
                  <a:lnTo>
                    <a:pt x="757" y="685"/>
                  </a:lnTo>
                  <a:lnTo>
                    <a:pt x="749" y="682"/>
                  </a:lnTo>
                  <a:lnTo>
                    <a:pt x="746" y="671"/>
                  </a:lnTo>
                  <a:lnTo>
                    <a:pt x="738" y="665"/>
                  </a:lnTo>
                  <a:lnTo>
                    <a:pt x="729" y="673"/>
                  </a:lnTo>
                  <a:lnTo>
                    <a:pt x="712" y="662"/>
                  </a:lnTo>
                  <a:lnTo>
                    <a:pt x="693" y="674"/>
                  </a:lnTo>
                  <a:lnTo>
                    <a:pt x="682" y="688"/>
                  </a:lnTo>
                  <a:lnTo>
                    <a:pt x="660" y="701"/>
                  </a:lnTo>
                  <a:lnTo>
                    <a:pt x="632" y="699"/>
                  </a:lnTo>
                  <a:lnTo>
                    <a:pt x="629" y="687"/>
                  </a:lnTo>
                  <a:lnTo>
                    <a:pt x="652" y="682"/>
                  </a:lnTo>
                  <a:lnTo>
                    <a:pt x="652" y="674"/>
                  </a:lnTo>
                  <a:lnTo>
                    <a:pt x="637" y="671"/>
                  </a:lnTo>
                  <a:lnTo>
                    <a:pt x="643" y="656"/>
                  </a:lnTo>
                  <a:lnTo>
                    <a:pt x="657" y="631"/>
                  </a:lnTo>
                  <a:lnTo>
                    <a:pt x="657" y="620"/>
                  </a:lnTo>
                  <a:lnTo>
                    <a:pt x="659" y="615"/>
                  </a:lnTo>
                  <a:lnTo>
                    <a:pt x="687" y="601"/>
                  </a:lnTo>
                  <a:lnTo>
                    <a:pt x="691" y="609"/>
                  </a:lnTo>
                  <a:lnTo>
                    <a:pt x="709" y="609"/>
                  </a:lnTo>
                  <a:lnTo>
                    <a:pt x="701" y="593"/>
                  </a:lnTo>
                  <a:lnTo>
                    <a:pt x="677" y="592"/>
                  </a:lnTo>
                  <a:lnTo>
                    <a:pt x="646" y="609"/>
                  </a:lnTo>
                  <a:lnTo>
                    <a:pt x="632" y="629"/>
                  </a:lnTo>
                  <a:lnTo>
                    <a:pt x="620" y="645"/>
                  </a:lnTo>
                  <a:lnTo>
                    <a:pt x="613" y="659"/>
                  </a:lnTo>
                  <a:lnTo>
                    <a:pt x="587" y="668"/>
                  </a:lnTo>
                  <a:lnTo>
                    <a:pt x="568" y="685"/>
                  </a:lnTo>
                  <a:lnTo>
                    <a:pt x="566" y="695"/>
                  </a:lnTo>
                  <a:lnTo>
                    <a:pt x="581" y="701"/>
                  </a:lnTo>
                  <a:lnTo>
                    <a:pt x="585" y="713"/>
                  </a:lnTo>
                  <a:lnTo>
                    <a:pt x="568" y="734"/>
                  </a:lnTo>
                  <a:lnTo>
                    <a:pt x="527" y="760"/>
                  </a:lnTo>
                  <a:lnTo>
                    <a:pt x="479" y="787"/>
                  </a:lnTo>
                  <a:lnTo>
                    <a:pt x="467" y="793"/>
                  </a:lnTo>
                  <a:lnTo>
                    <a:pt x="432" y="801"/>
                  </a:lnTo>
                  <a:lnTo>
                    <a:pt x="399" y="815"/>
                  </a:lnTo>
                  <a:lnTo>
                    <a:pt x="410" y="823"/>
                  </a:lnTo>
                  <a:lnTo>
                    <a:pt x="401" y="832"/>
                  </a:lnTo>
                  <a:lnTo>
                    <a:pt x="398" y="840"/>
                  </a:lnTo>
                  <a:lnTo>
                    <a:pt x="381" y="834"/>
                  </a:lnTo>
                  <a:lnTo>
                    <a:pt x="360" y="834"/>
                  </a:lnTo>
                  <a:lnTo>
                    <a:pt x="356" y="848"/>
                  </a:lnTo>
                  <a:lnTo>
                    <a:pt x="349" y="848"/>
                  </a:lnTo>
                  <a:lnTo>
                    <a:pt x="351" y="834"/>
                  </a:lnTo>
                  <a:lnTo>
                    <a:pt x="329" y="841"/>
                  </a:lnTo>
                  <a:lnTo>
                    <a:pt x="312" y="848"/>
                  </a:lnTo>
                  <a:lnTo>
                    <a:pt x="290" y="840"/>
                  </a:lnTo>
                  <a:lnTo>
                    <a:pt x="271" y="851"/>
                  </a:lnTo>
                  <a:lnTo>
                    <a:pt x="251" y="851"/>
                  </a:lnTo>
                  <a:lnTo>
                    <a:pt x="239" y="860"/>
                  </a:lnTo>
                  <a:lnTo>
                    <a:pt x="229" y="865"/>
                  </a:lnTo>
                  <a:lnTo>
                    <a:pt x="215" y="862"/>
                  </a:lnTo>
                  <a:lnTo>
                    <a:pt x="200" y="855"/>
                  </a:lnTo>
                  <a:lnTo>
                    <a:pt x="185" y="860"/>
                  </a:lnTo>
                  <a:lnTo>
                    <a:pt x="179" y="865"/>
                  </a:lnTo>
                  <a:lnTo>
                    <a:pt x="168" y="858"/>
                  </a:lnTo>
                  <a:lnTo>
                    <a:pt x="168" y="846"/>
                  </a:lnTo>
                  <a:lnTo>
                    <a:pt x="189" y="838"/>
                  </a:lnTo>
                  <a:lnTo>
                    <a:pt x="228" y="843"/>
                  </a:lnTo>
                  <a:lnTo>
                    <a:pt x="254" y="832"/>
                  </a:lnTo>
                  <a:lnTo>
                    <a:pt x="268" y="819"/>
                  </a:lnTo>
                  <a:lnTo>
                    <a:pt x="285" y="815"/>
                  </a:lnTo>
                  <a:lnTo>
                    <a:pt x="298" y="810"/>
                  </a:lnTo>
                  <a:lnTo>
                    <a:pt x="315" y="810"/>
                  </a:lnTo>
                  <a:lnTo>
                    <a:pt x="324" y="819"/>
                  </a:lnTo>
                  <a:lnTo>
                    <a:pt x="331" y="816"/>
                  </a:lnTo>
                  <a:lnTo>
                    <a:pt x="345" y="799"/>
                  </a:lnTo>
                  <a:lnTo>
                    <a:pt x="363" y="793"/>
                  </a:lnTo>
                  <a:lnTo>
                    <a:pt x="385" y="790"/>
                  </a:lnTo>
                  <a:lnTo>
                    <a:pt x="393" y="788"/>
                  </a:lnTo>
                  <a:lnTo>
                    <a:pt x="398" y="791"/>
                  </a:lnTo>
                  <a:lnTo>
                    <a:pt x="403" y="791"/>
                  </a:lnTo>
                  <a:lnTo>
                    <a:pt x="410" y="768"/>
                  </a:lnTo>
                  <a:lnTo>
                    <a:pt x="435" y="759"/>
                  </a:lnTo>
                  <a:lnTo>
                    <a:pt x="448" y="735"/>
                  </a:lnTo>
                  <a:lnTo>
                    <a:pt x="462" y="707"/>
                  </a:lnTo>
                  <a:lnTo>
                    <a:pt x="471" y="698"/>
                  </a:lnTo>
                  <a:lnTo>
                    <a:pt x="474" y="682"/>
                  </a:lnTo>
                  <a:lnTo>
                    <a:pt x="463" y="690"/>
                  </a:lnTo>
                  <a:lnTo>
                    <a:pt x="443" y="693"/>
                  </a:lnTo>
                  <a:lnTo>
                    <a:pt x="438" y="679"/>
                  </a:lnTo>
                  <a:lnTo>
                    <a:pt x="431" y="676"/>
                  </a:lnTo>
                  <a:lnTo>
                    <a:pt x="424" y="682"/>
                  </a:lnTo>
                  <a:lnTo>
                    <a:pt x="423" y="701"/>
                  </a:lnTo>
                  <a:lnTo>
                    <a:pt x="415" y="699"/>
                  </a:lnTo>
                  <a:lnTo>
                    <a:pt x="406" y="663"/>
                  </a:lnTo>
                  <a:lnTo>
                    <a:pt x="398" y="671"/>
                  </a:lnTo>
                  <a:lnTo>
                    <a:pt x="390" y="668"/>
                  </a:lnTo>
                  <a:lnTo>
                    <a:pt x="388" y="657"/>
                  </a:lnTo>
                  <a:lnTo>
                    <a:pt x="363" y="657"/>
                  </a:lnTo>
                  <a:lnTo>
                    <a:pt x="349" y="665"/>
                  </a:lnTo>
                  <a:lnTo>
                    <a:pt x="334" y="662"/>
                  </a:lnTo>
                  <a:lnTo>
                    <a:pt x="343" y="654"/>
                  </a:lnTo>
                  <a:lnTo>
                    <a:pt x="346" y="637"/>
                  </a:lnTo>
                  <a:lnTo>
                    <a:pt x="342" y="624"/>
                  </a:lnTo>
                  <a:lnTo>
                    <a:pt x="351" y="620"/>
                  </a:lnTo>
                  <a:lnTo>
                    <a:pt x="359" y="618"/>
                  </a:lnTo>
                  <a:lnTo>
                    <a:pt x="354" y="607"/>
                  </a:lnTo>
                  <a:lnTo>
                    <a:pt x="354" y="579"/>
                  </a:lnTo>
                  <a:lnTo>
                    <a:pt x="349" y="574"/>
                  </a:lnTo>
                  <a:lnTo>
                    <a:pt x="343" y="582"/>
                  </a:lnTo>
                  <a:lnTo>
                    <a:pt x="306" y="582"/>
                  </a:lnTo>
                  <a:lnTo>
                    <a:pt x="296" y="574"/>
                  </a:lnTo>
                  <a:lnTo>
                    <a:pt x="292" y="551"/>
                  </a:lnTo>
                  <a:lnTo>
                    <a:pt x="279" y="528"/>
                  </a:lnTo>
                  <a:lnTo>
                    <a:pt x="279" y="523"/>
                  </a:lnTo>
                  <a:lnTo>
                    <a:pt x="292" y="517"/>
                  </a:lnTo>
                  <a:lnTo>
                    <a:pt x="293" y="504"/>
                  </a:lnTo>
                  <a:lnTo>
                    <a:pt x="301" y="496"/>
                  </a:lnTo>
                  <a:lnTo>
                    <a:pt x="295" y="493"/>
                  </a:lnTo>
                  <a:lnTo>
                    <a:pt x="287" y="496"/>
                  </a:lnTo>
                  <a:lnTo>
                    <a:pt x="281" y="479"/>
                  </a:lnTo>
                  <a:lnTo>
                    <a:pt x="285" y="448"/>
                  </a:lnTo>
                  <a:lnTo>
                    <a:pt x="315" y="428"/>
                  </a:lnTo>
                  <a:lnTo>
                    <a:pt x="331" y="418"/>
                  </a:lnTo>
                  <a:lnTo>
                    <a:pt x="343" y="395"/>
                  </a:lnTo>
                  <a:lnTo>
                    <a:pt x="360" y="387"/>
                  </a:lnTo>
                  <a:lnTo>
                    <a:pt x="376" y="393"/>
                  </a:lnTo>
                  <a:lnTo>
                    <a:pt x="378" y="409"/>
                  </a:lnTo>
                  <a:lnTo>
                    <a:pt x="393" y="407"/>
                  </a:lnTo>
                  <a:lnTo>
                    <a:pt x="413" y="392"/>
                  </a:lnTo>
                  <a:lnTo>
                    <a:pt x="423" y="396"/>
                  </a:lnTo>
                  <a:lnTo>
                    <a:pt x="429" y="400"/>
                  </a:lnTo>
                  <a:lnTo>
                    <a:pt x="440" y="400"/>
                  </a:lnTo>
                  <a:lnTo>
                    <a:pt x="454" y="392"/>
                  </a:lnTo>
                  <a:lnTo>
                    <a:pt x="459" y="365"/>
                  </a:lnTo>
                  <a:lnTo>
                    <a:pt x="459" y="365"/>
                  </a:lnTo>
                  <a:lnTo>
                    <a:pt x="460" y="356"/>
                  </a:lnTo>
                  <a:lnTo>
                    <a:pt x="462" y="348"/>
                  </a:lnTo>
                  <a:lnTo>
                    <a:pt x="465" y="343"/>
                  </a:lnTo>
                  <a:lnTo>
                    <a:pt x="465" y="343"/>
                  </a:lnTo>
                  <a:lnTo>
                    <a:pt x="470" y="339"/>
                  </a:lnTo>
                  <a:lnTo>
                    <a:pt x="471" y="337"/>
                  </a:lnTo>
                  <a:lnTo>
                    <a:pt x="463" y="325"/>
                  </a:lnTo>
                  <a:lnTo>
                    <a:pt x="448" y="331"/>
                  </a:lnTo>
                  <a:lnTo>
                    <a:pt x="428" y="336"/>
                  </a:lnTo>
                  <a:lnTo>
                    <a:pt x="415" y="332"/>
                  </a:lnTo>
                  <a:lnTo>
                    <a:pt x="393" y="322"/>
                  </a:lnTo>
                  <a:lnTo>
                    <a:pt x="362" y="320"/>
                  </a:lnTo>
                  <a:lnTo>
                    <a:pt x="340" y="297"/>
                  </a:lnTo>
                  <a:lnTo>
                    <a:pt x="343" y="273"/>
                  </a:lnTo>
                  <a:lnTo>
                    <a:pt x="346" y="258"/>
                  </a:lnTo>
                  <a:lnTo>
                    <a:pt x="334" y="247"/>
                  </a:lnTo>
                  <a:lnTo>
                    <a:pt x="321" y="223"/>
                  </a:lnTo>
                  <a:lnTo>
                    <a:pt x="324" y="218"/>
                  </a:lnTo>
                  <a:lnTo>
                    <a:pt x="367" y="215"/>
                  </a:lnTo>
                  <a:lnTo>
                    <a:pt x="381" y="215"/>
                  </a:lnTo>
                  <a:lnTo>
                    <a:pt x="385" y="222"/>
                  </a:lnTo>
                  <a:lnTo>
                    <a:pt x="390" y="222"/>
                  </a:lnTo>
                  <a:lnTo>
                    <a:pt x="388" y="211"/>
                  </a:lnTo>
                  <a:lnTo>
                    <a:pt x="413" y="208"/>
                  </a:lnTo>
                  <a:lnTo>
                    <a:pt x="429" y="209"/>
                  </a:lnTo>
                  <a:lnTo>
                    <a:pt x="438" y="217"/>
                  </a:lnTo>
                  <a:lnTo>
                    <a:pt x="429" y="229"/>
                  </a:lnTo>
                  <a:lnTo>
                    <a:pt x="426" y="239"/>
                  </a:lnTo>
                  <a:lnTo>
                    <a:pt x="443" y="248"/>
                  </a:lnTo>
                  <a:lnTo>
                    <a:pt x="474" y="259"/>
                  </a:lnTo>
                  <a:lnTo>
                    <a:pt x="485" y="254"/>
                  </a:lnTo>
                  <a:lnTo>
                    <a:pt x="471" y="226"/>
                  </a:lnTo>
                  <a:lnTo>
                    <a:pt x="467" y="206"/>
                  </a:lnTo>
                  <a:lnTo>
                    <a:pt x="471" y="201"/>
                  </a:lnTo>
                  <a:lnTo>
                    <a:pt x="451" y="189"/>
                  </a:lnTo>
                  <a:lnTo>
                    <a:pt x="448" y="183"/>
                  </a:lnTo>
                  <a:lnTo>
                    <a:pt x="451" y="172"/>
                  </a:lnTo>
                  <a:lnTo>
                    <a:pt x="446" y="148"/>
                  </a:lnTo>
                  <a:lnTo>
                    <a:pt x="428" y="119"/>
                  </a:lnTo>
                  <a:lnTo>
                    <a:pt x="412" y="92"/>
                  </a:lnTo>
                  <a:lnTo>
                    <a:pt x="431" y="80"/>
                  </a:lnTo>
                  <a:lnTo>
                    <a:pt x="451" y="80"/>
                  </a:lnTo>
                  <a:lnTo>
                    <a:pt x="462" y="84"/>
                  </a:lnTo>
                  <a:lnTo>
                    <a:pt x="488" y="83"/>
                  </a:lnTo>
                  <a:lnTo>
                    <a:pt x="512" y="61"/>
                  </a:lnTo>
                  <a:lnTo>
                    <a:pt x="518" y="42"/>
                  </a:lnTo>
                  <a:lnTo>
                    <a:pt x="541" y="26"/>
                  </a:lnTo>
                  <a:lnTo>
                    <a:pt x="552" y="33"/>
                  </a:lnTo>
                  <a:lnTo>
                    <a:pt x="570" y="28"/>
                  </a:lnTo>
                  <a:lnTo>
                    <a:pt x="591" y="16"/>
                  </a:lnTo>
                  <a:lnTo>
                    <a:pt x="599" y="14"/>
                  </a:lnTo>
                  <a:lnTo>
                    <a:pt x="606" y="20"/>
                  </a:lnTo>
                  <a:lnTo>
                    <a:pt x="634" y="19"/>
                  </a:lnTo>
                  <a:lnTo>
                    <a:pt x="651" y="0"/>
                  </a:lnTo>
                  <a:lnTo>
                    <a:pt x="657" y="0"/>
                  </a:lnTo>
                  <a:lnTo>
                    <a:pt x="680" y="14"/>
                  </a:lnTo>
                  <a:lnTo>
                    <a:pt x="691" y="28"/>
                  </a:lnTo>
                  <a:lnTo>
                    <a:pt x="688" y="34"/>
                  </a:lnTo>
                  <a:lnTo>
                    <a:pt x="693" y="42"/>
                  </a:lnTo>
                  <a:lnTo>
                    <a:pt x="704" y="31"/>
                  </a:lnTo>
                  <a:lnTo>
                    <a:pt x="727" y="34"/>
                  </a:lnTo>
                  <a:lnTo>
                    <a:pt x="729" y="56"/>
                  </a:lnTo>
                  <a:lnTo>
                    <a:pt x="741" y="66"/>
                  </a:lnTo>
                  <a:lnTo>
                    <a:pt x="787" y="70"/>
                  </a:lnTo>
                  <a:lnTo>
                    <a:pt x="826" y="97"/>
                  </a:lnTo>
                  <a:lnTo>
                    <a:pt x="835" y="90"/>
                  </a:lnTo>
                  <a:lnTo>
                    <a:pt x="866" y="106"/>
                  </a:lnTo>
                  <a:lnTo>
                    <a:pt x="880" y="103"/>
                  </a:lnTo>
                  <a:lnTo>
                    <a:pt x="891" y="97"/>
                  </a:lnTo>
                  <a:lnTo>
                    <a:pt x="922" y="109"/>
                  </a:lnTo>
                  <a:lnTo>
                    <a:pt x="949" y="128"/>
                  </a:lnTo>
                  <a:close/>
                  <a:moveTo>
                    <a:pt x="231" y="307"/>
                  </a:moveTo>
                  <a:lnTo>
                    <a:pt x="243" y="342"/>
                  </a:lnTo>
                  <a:lnTo>
                    <a:pt x="243" y="348"/>
                  </a:lnTo>
                  <a:lnTo>
                    <a:pt x="225" y="345"/>
                  </a:lnTo>
                  <a:lnTo>
                    <a:pt x="214" y="320"/>
                  </a:lnTo>
                  <a:lnTo>
                    <a:pt x="203" y="311"/>
                  </a:lnTo>
                  <a:lnTo>
                    <a:pt x="187" y="311"/>
                  </a:lnTo>
                  <a:lnTo>
                    <a:pt x="185" y="295"/>
                  </a:lnTo>
                  <a:lnTo>
                    <a:pt x="198" y="279"/>
                  </a:lnTo>
                  <a:lnTo>
                    <a:pt x="204" y="295"/>
                  </a:lnTo>
                  <a:lnTo>
                    <a:pt x="214" y="304"/>
                  </a:lnTo>
                  <a:lnTo>
                    <a:pt x="231" y="307"/>
                  </a:lnTo>
                  <a:close/>
                  <a:moveTo>
                    <a:pt x="215" y="517"/>
                  </a:moveTo>
                  <a:lnTo>
                    <a:pt x="237" y="523"/>
                  </a:lnTo>
                  <a:lnTo>
                    <a:pt x="260" y="528"/>
                  </a:lnTo>
                  <a:lnTo>
                    <a:pt x="267" y="534"/>
                  </a:lnTo>
                  <a:lnTo>
                    <a:pt x="256" y="557"/>
                  </a:lnTo>
                  <a:lnTo>
                    <a:pt x="237" y="557"/>
                  </a:lnTo>
                  <a:lnTo>
                    <a:pt x="215" y="534"/>
                  </a:lnTo>
                  <a:lnTo>
                    <a:pt x="215" y="517"/>
                  </a:lnTo>
                  <a:close/>
                  <a:moveTo>
                    <a:pt x="86" y="429"/>
                  </a:moveTo>
                  <a:lnTo>
                    <a:pt x="92" y="445"/>
                  </a:lnTo>
                  <a:lnTo>
                    <a:pt x="100" y="456"/>
                  </a:lnTo>
                  <a:lnTo>
                    <a:pt x="92" y="460"/>
                  </a:lnTo>
                  <a:lnTo>
                    <a:pt x="79" y="442"/>
                  </a:lnTo>
                  <a:lnTo>
                    <a:pt x="79" y="429"/>
                  </a:lnTo>
                  <a:lnTo>
                    <a:pt x="86" y="429"/>
                  </a:lnTo>
                  <a:close/>
                  <a:moveTo>
                    <a:pt x="0" y="885"/>
                  </a:moveTo>
                  <a:lnTo>
                    <a:pt x="20" y="871"/>
                  </a:lnTo>
                  <a:lnTo>
                    <a:pt x="42" y="865"/>
                  </a:lnTo>
                  <a:lnTo>
                    <a:pt x="57" y="868"/>
                  </a:lnTo>
                  <a:lnTo>
                    <a:pt x="61" y="877"/>
                  </a:lnTo>
                  <a:lnTo>
                    <a:pt x="73" y="880"/>
                  </a:lnTo>
                  <a:lnTo>
                    <a:pt x="86" y="868"/>
                  </a:lnTo>
                  <a:lnTo>
                    <a:pt x="82" y="858"/>
                  </a:lnTo>
                  <a:lnTo>
                    <a:pt x="100" y="854"/>
                  </a:lnTo>
                  <a:lnTo>
                    <a:pt x="118" y="871"/>
                  </a:lnTo>
                  <a:lnTo>
                    <a:pt x="112" y="882"/>
                  </a:lnTo>
                  <a:lnTo>
                    <a:pt x="84" y="888"/>
                  </a:lnTo>
                  <a:lnTo>
                    <a:pt x="67" y="885"/>
                  </a:lnTo>
                  <a:lnTo>
                    <a:pt x="43" y="879"/>
                  </a:lnTo>
                  <a:lnTo>
                    <a:pt x="17" y="888"/>
                  </a:lnTo>
                  <a:lnTo>
                    <a:pt x="6" y="890"/>
                  </a:lnTo>
                  <a:lnTo>
                    <a:pt x="0" y="885"/>
                  </a:lnTo>
                  <a:close/>
                  <a:moveTo>
                    <a:pt x="306" y="857"/>
                  </a:moveTo>
                  <a:lnTo>
                    <a:pt x="315" y="869"/>
                  </a:lnTo>
                  <a:lnTo>
                    <a:pt x="329" y="860"/>
                  </a:lnTo>
                  <a:lnTo>
                    <a:pt x="320" y="851"/>
                  </a:lnTo>
                  <a:lnTo>
                    <a:pt x="306" y="857"/>
                  </a:lnTo>
                  <a:close/>
                  <a:moveTo>
                    <a:pt x="323" y="877"/>
                  </a:moveTo>
                  <a:lnTo>
                    <a:pt x="331" y="862"/>
                  </a:lnTo>
                  <a:lnTo>
                    <a:pt x="343" y="865"/>
                  </a:lnTo>
                  <a:lnTo>
                    <a:pt x="339" y="877"/>
                  </a:lnTo>
                  <a:lnTo>
                    <a:pt x="323" y="877"/>
                  </a:lnTo>
                  <a:close/>
                  <a:moveTo>
                    <a:pt x="471" y="865"/>
                  </a:moveTo>
                  <a:lnTo>
                    <a:pt x="481" y="876"/>
                  </a:lnTo>
                  <a:lnTo>
                    <a:pt x="485" y="868"/>
                  </a:lnTo>
                  <a:lnTo>
                    <a:pt x="481" y="857"/>
                  </a:lnTo>
                  <a:lnTo>
                    <a:pt x="471" y="865"/>
                  </a:lnTo>
                  <a:close/>
                  <a:moveTo>
                    <a:pt x="526" y="787"/>
                  </a:moveTo>
                  <a:lnTo>
                    <a:pt x="532" y="823"/>
                  </a:lnTo>
                  <a:lnTo>
                    <a:pt x="551" y="827"/>
                  </a:lnTo>
                  <a:lnTo>
                    <a:pt x="582" y="810"/>
                  </a:lnTo>
                  <a:lnTo>
                    <a:pt x="609" y="793"/>
                  </a:lnTo>
                  <a:lnTo>
                    <a:pt x="599" y="779"/>
                  </a:lnTo>
                  <a:lnTo>
                    <a:pt x="602" y="763"/>
                  </a:lnTo>
                  <a:lnTo>
                    <a:pt x="588" y="771"/>
                  </a:lnTo>
                  <a:lnTo>
                    <a:pt x="571" y="766"/>
                  </a:lnTo>
                  <a:lnTo>
                    <a:pt x="581" y="759"/>
                  </a:lnTo>
                  <a:lnTo>
                    <a:pt x="593" y="765"/>
                  </a:lnTo>
                  <a:lnTo>
                    <a:pt x="618" y="754"/>
                  </a:lnTo>
                  <a:lnTo>
                    <a:pt x="620" y="745"/>
                  </a:lnTo>
                  <a:lnTo>
                    <a:pt x="606" y="740"/>
                  </a:lnTo>
                  <a:lnTo>
                    <a:pt x="610" y="727"/>
                  </a:lnTo>
                  <a:lnTo>
                    <a:pt x="593" y="740"/>
                  </a:lnTo>
                  <a:lnTo>
                    <a:pt x="563" y="762"/>
                  </a:lnTo>
                  <a:lnTo>
                    <a:pt x="534" y="779"/>
                  </a:lnTo>
                  <a:lnTo>
                    <a:pt x="526" y="787"/>
                  </a:lnTo>
                  <a:close/>
                  <a:moveTo>
                    <a:pt x="790" y="662"/>
                  </a:moveTo>
                  <a:lnTo>
                    <a:pt x="805" y="654"/>
                  </a:lnTo>
                  <a:lnTo>
                    <a:pt x="799" y="642"/>
                  </a:lnTo>
                  <a:lnTo>
                    <a:pt x="788" y="648"/>
                  </a:lnTo>
                  <a:lnTo>
                    <a:pt x="790" y="662"/>
                  </a:lnTo>
                  <a:close/>
                </a:path>
              </a:pathLst>
            </a:custGeom>
            <a:solidFill>
              <a:schemeClr val="bg1">
                <a:lumMod val="85000"/>
              </a:schemeClr>
            </a:solidFill>
            <a:ln w="28575">
              <a:solidFill>
                <a:srgbClr val="FFC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126" name="LABEL">
              <a:extLst>
                <a:ext uri="{FF2B5EF4-FFF2-40B4-BE49-F238E27FC236}">
                  <a16:creationId xmlns:a16="http://schemas.microsoft.com/office/drawing/2014/main" id="{EA2B6849-5EB4-4E5E-9CCC-A9D8F75CFD89}"/>
                </a:ext>
                <a:ext uri="{C183D7F6-B498-43B3-948B-1728B52AA6E4}">
                  <adec:decorative xmlns:adec="http://schemas.microsoft.com/office/drawing/2017/decorative" val="1"/>
                </a:ext>
              </a:extLst>
            </p:cNvPr>
            <p:cNvSpPr/>
            <p:nvPr/>
          </p:nvSpPr>
          <p:spPr>
            <a:xfrm>
              <a:off x="4675680" y="665766"/>
              <a:ext cx="914400" cy="245986"/>
            </a:xfrm>
            <a:prstGeom prst="roundRect">
              <a:avLst/>
            </a:prstGeom>
            <a:solidFill>
              <a:srgbClr val="FFC000"/>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prstClr val="black"/>
                  </a:solidFill>
                  <a:latin typeface="Calibri"/>
                </a:rPr>
                <a:t>REGION 10</a:t>
              </a:r>
            </a:p>
          </p:txBody>
        </p:sp>
        <p:cxnSp>
          <p:nvCxnSpPr>
            <p:cNvPr id="23" name="Straight Connector 22">
              <a:extLst>
                <a:ext uri="{FF2B5EF4-FFF2-40B4-BE49-F238E27FC236}">
                  <a16:creationId xmlns:a16="http://schemas.microsoft.com/office/drawing/2014/main" id="{51B549A0-79B4-4B36-BBD6-AF8F3467DA98}"/>
                </a:ext>
                <a:ext uri="{C183D7F6-B498-43B3-948B-1728B52AA6E4}">
                  <adec:decorative xmlns:adec="http://schemas.microsoft.com/office/drawing/2017/decorative" val="1"/>
                </a:ext>
              </a:extLst>
            </p:cNvPr>
            <p:cNvCxnSpPr>
              <a:cxnSpLocks/>
              <a:stCxn id="126" idx="2"/>
            </p:cNvCxnSpPr>
            <p:nvPr/>
          </p:nvCxnSpPr>
          <p:spPr>
            <a:xfrm flipH="1">
              <a:off x="4906470" y="911752"/>
              <a:ext cx="226410" cy="1089800"/>
            </a:xfrm>
            <a:prstGeom prst="line">
              <a:avLst/>
            </a:prstGeom>
            <a:ln w="1905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6A45764-9BA9-4865-9AFA-57ED03ECFBDB}"/>
                </a:ext>
                <a:ext uri="{C183D7F6-B498-43B3-948B-1728B52AA6E4}">
                  <adec:decorative xmlns:adec="http://schemas.microsoft.com/office/drawing/2017/decorative" val="1"/>
                </a:ext>
              </a:extLst>
            </p:cNvPr>
            <p:cNvCxnSpPr>
              <a:stCxn id="126" idx="1"/>
            </p:cNvCxnSpPr>
            <p:nvPr/>
          </p:nvCxnSpPr>
          <p:spPr>
            <a:xfrm flipH="1" flipV="1">
              <a:off x="3990922" y="701019"/>
              <a:ext cx="684759" cy="87741"/>
            </a:xfrm>
            <a:prstGeom prst="line">
              <a:avLst/>
            </a:prstGeom>
            <a:ln w="1905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87" name="Picture 86">
            <a:extLst>
              <a:ext uri="{FF2B5EF4-FFF2-40B4-BE49-F238E27FC236}">
                <a16:creationId xmlns:a16="http://schemas.microsoft.com/office/drawing/2014/main" id="{8CF6B71F-D67B-4DFE-A9BC-E8E006C7FC7C}"/>
              </a:ext>
              <a:ext uri="{C183D7F6-B498-43B3-948B-1728B52AA6E4}">
                <adec:decorative xmlns:adec="http://schemas.microsoft.com/office/drawing/2017/decorative" val="1"/>
              </a:ext>
            </a:extLst>
          </p:cNvPr>
          <p:cNvPicPr>
            <a:picLocks noChangeAspect="1"/>
          </p:cNvPicPr>
          <p:nvPr/>
        </p:nvPicPr>
        <p:blipFill>
          <a:blip r:embed="rId3" cstate="print">
            <a:alphaModFix amt="20000"/>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rot="16200000">
            <a:off x="-2253303" y="2310175"/>
            <a:ext cx="6858001" cy="2237647"/>
          </a:xfrm>
          <a:prstGeom prst="rect">
            <a:avLst/>
          </a:prstGeom>
          <a:noFill/>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66879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solidFill>
                  <a:srgbClr val="657208"/>
                </a:solidFill>
              </a:rPr>
              <a:t>Recurrence Rates Similar to Other Chronic Illnesses </a:t>
            </a:r>
          </a:p>
        </p:txBody>
      </p:sp>
      <p:sp>
        <p:nvSpPr>
          <p:cNvPr id="4" name="Slide Number Placeholder 3"/>
          <p:cNvSpPr>
            <a:spLocks noGrp="1"/>
          </p:cNvSpPr>
          <p:nvPr>
            <p:ph type="sldNum" sz="quarter" idx="13"/>
          </p:nvPr>
        </p:nvSpPr>
        <p:spPr>
          <a:xfrm>
            <a:off x="11572358" y="0"/>
            <a:ext cx="580551" cy="365125"/>
          </a:xfrm>
        </p:spPr>
        <p:txBody>
          <a:bodyPr/>
          <a:lstStyle/>
          <a:p>
            <a:fld id="{48F63A3B-78C7-47BE-AE5E-E10140E04643}" type="slidenum">
              <a:rPr lang="en-US" smtClean="0">
                <a:solidFill>
                  <a:srgbClr val="657208"/>
                </a:solidFill>
              </a:rPr>
              <a:pPr/>
              <a:t>100</a:t>
            </a:fld>
            <a:endParaRPr lang="en-US" dirty="0">
              <a:solidFill>
                <a:srgbClr val="657208"/>
              </a:solidFill>
            </a:endParaRPr>
          </a:p>
        </p:txBody>
      </p:sp>
      <p:sp>
        <p:nvSpPr>
          <p:cNvPr id="5" name="Content Placeholder 3"/>
          <p:cNvSpPr>
            <a:spLocks noGrp="1"/>
          </p:cNvSpPr>
          <p:nvPr>
            <p:ph sz="quarter" idx="1"/>
          </p:nvPr>
        </p:nvSpPr>
        <p:spPr>
          <a:xfrm>
            <a:off x="8301316" y="1723594"/>
            <a:ext cx="3561318" cy="4419600"/>
          </a:xfrm>
        </p:spPr>
        <p:txBody>
          <a:bodyPr/>
          <a:lstStyle/>
          <a:p>
            <a:pPr marL="0" indent="0" algn="r">
              <a:buNone/>
            </a:pPr>
            <a:r>
              <a:rPr lang="en-US" sz="3200" dirty="0">
                <a:solidFill>
                  <a:srgbClr val="657208"/>
                </a:solidFill>
              </a:rPr>
              <a:t>Evidence-based treatment is essential for the treatment of a chronic, recurring condition such as addiction</a:t>
            </a:r>
            <a:r>
              <a:rPr lang="en-US" sz="3000" dirty="0">
                <a:solidFill>
                  <a:srgbClr val="657208"/>
                </a:solidFill>
              </a:rPr>
              <a:t>.</a:t>
            </a:r>
          </a:p>
        </p:txBody>
      </p:sp>
      <p:pic>
        <p:nvPicPr>
          <p:cNvPr id="6" name="Picture 2" descr="About Addiction / Substance Use Disorder - Overdose Lifeline"/>
          <p:cNvPicPr>
            <a:picLocks noChangeAspect="1" noChangeArrowheads="1"/>
          </p:cNvPicPr>
          <p:nvPr/>
        </p:nvPicPr>
        <p:blipFill rotWithShape="1">
          <a:blip r:embed="rId3">
            <a:extLst>
              <a:ext uri="{28A0092B-C50C-407E-A947-70E740481C1C}">
                <a14:useLocalDpi xmlns:a14="http://schemas.microsoft.com/office/drawing/2010/main" val="0"/>
              </a:ext>
            </a:extLst>
          </a:blip>
          <a:srcRect l="3518"/>
          <a:stretch/>
        </p:blipFill>
        <p:spPr bwMode="auto">
          <a:xfrm>
            <a:off x="341194" y="1412872"/>
            <a:ext cx="7883203" cy="49120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973708" y="6469916"/>
            <a:ext cx="9301521" cy="307777"/>
          </a:xfrm>
          <a:prstGeom prst="rect">
            <a:avLst/>
          </a:prstGeom>
        </p:spPr>
        <p:txBody>
          <a:bodyPr wrap="none">
            <a:spAutoFit/>
          </a:bodyPr>
          <a:lstStyle/>
          <a:p>
            <a:pPr algn="r"/>
            <a:r>
              <a:rPr lang="es-US" sz="1400" dirty="0" err="1">
                <a:solidFill>
                  <a:srgbClr val="657208"/>
                </a:solidFill>
              </a:rPr>
              <a:t>Overdose</a:t>
            </a:r>
            <a:r>
              <a:rPr lang="es-US" sz="1400" dirty="0">
                <a:solidFill>
                  <a:srgbClr val="657208"/>
                </a:solidFill>
              </a:rPr>
              <a:t> </a:t>
            </a:r>
            <a:r>
              <a:rPr lang="es-US" sz="1400" dirty="0" err="1">
                <a:solidFill>
                  <a:srgbClr val="657208"/>
                </a:solidFill>
              </a:rPr>
              <a:t>Lifeline</a:t>
            </a:r>
            <a:r>
              <a:rPr lang="es-US" sz="1400" dirty="0">
                <a:solidFill>
                  <a:srgbClr val="657208"/>
                </a:solidFill>
              </a:rPr>
              <a:t>, </a:t>
            </a:r>
            <a:r>
              <a:rPr lang="es-US" sz="1400" dirty="0" err="1">
                <a:solidFill>
                  <a:srgbClr val="657208"/>
                </a:solidFill>
              </a:rPr>
              <a:t>About</a:t>
            </a:r>
            <a:r>
              <a:rPr lang="es-US" sz="1400" dirty="0">
                <a:solidFill>
                  <a:srgbClr val="657208"/>
                </a:solidFill>
              </a:rPr>
              <a:t> </a:t>
            </a:r>
            <a:r>
              <a:rPr lang="es-US" sz="1400" dirty="0" err="1">
                <a:solidFill>
                  <a:srgbClr val="657208"/>
                </a:solidFill>
              </a:rPr>
              <a:t>Addiction</a:t>
            </a:r>
            <a:r>
              <a:rPr lang="es-US" sz="1400" dirty="0">
                <a:solidFill>
                  <a:srgbClr val="657208"/>
                </a:solidFill>
              </a:rPr>
              <a:t>/</a:t>
            </a:r>
            <a:r>
              <a:rPr lang="es-US" sz="1400" dirty="0" err="1">
                <a:solidFill>
                  <a:srgbClr val="657208"/>
                </a:solidFill>
              </a:rPr>
              <a:t>Substance</a:t>
            </a:r>
            <a:r>
              <a:rPr lang="es-US" sz="1400" dirty="0">
                <a:solidFill>
                  <a:srgbClr val="657208"/>
                </a:solidFill>
              </a:rPr>
              <a:t> Use </a:t>
            </a:r>
            <a:r>
              <a:rPr lang="es-US" sz="1400" dirty="0" err="1">
                <a:solidFill>
                  <a:srgbClr val="657208"/>
                </a:solidFill>
              </a:rPr>
              <a:t>Disorder</a:t>
            </a:r>
            <a:r>
              <a:rPr lang="es-US" sz="1400" dirty="0">
                <a:solidFill>
                  <a:srgbClr val="657208"/>
                </a:solidFill>
              </a:rPr>
              <a:t>, </a:t>
            </a:r>
            <a:r>
              <a:rPr lang="es-US" sz="1400" dirty="0">
                <a:solidFill>
                  <a:srgbClr val="657208"/>
                </a:solidFill>
                <a:hlinkClick r:id="rId4"/>
              </a:rPr>
              <a:t>https://www.overdoselifeline.org/news/about-addiction</a:t>
            </a:r>
            <a:r>
              <a:rPr lang="es-US" sz="1400" dirty="0">
                <a:hlinkClick r:id="rId4"/>
              </a:rPr>
              <a:t>/</a:t>
            </a:r>
            <a:r>
              <a:rPr lang="es-US" sz="1400" dirty="0"/>
              <a:t> </a:t>
            </a:r>
          </a:p>
        </p:txBody>
      </p:sp>
    </p:spTree>
    <p:extLst>
      <p:ext uri="{BB962C8B-B14F-4D97-AF65-F5344CB8AC3E}">
        <p14:creationId xmlns:p14="http://schemas.microsoft.com/office/powerpoint/2010/main" val="18999657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Wait Times</a:t>
            </a:r>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57208"/>
                </a:solidFill>
              </a:rPr>
              <a:pPr/>
              <a:t>101</a:t>
            </a:fld>
            <a:endParaRPr lang="en-US" dirty="0">
              <a:solidFill>
                <a:srgbClr val="657208"/>
              </a:solidFill>
            </a:endParaRPr>
          </a:p>
        </p:txBody>
      </p:sp>
      <p:sp>
        <p:nvSpPr>
          <p:cNvPr id="5" name="Content Placeholder 2"/>
          <p:cNvSpPr txBox="1">
            <a:spLocks/>
          </p:cNvSpPr>
          <p:nvPr/>
        </p:nvSpPr>
        <p:spPr>
          <a:xfrm>
            <a:off x="341194" y="1326862"/>
            <a:ext cx="11811714" cy="4671593"/>
          </a:xfrm>
          <a:prstGeom prst="rect">
            <a:avLst/>
          </a:prstGeom>
        </p:spPr>
        <p:txBody>
          <a:bodyPr vert="horz" lIns="91440" tIns="45720" rIns="91440" bIns="45720" rtlCol="0">
            <a:noAutofit/>
          </a:bodyPr>
          <a:lstStyle>
            <a:lvl1pPr marL="341313" indent="-341313" algn="l" defTabSz="914400" rtl="0" eaLnBrk="1" latinLnBrk="0" hangingPunct="1">
              <a:lnSpc>
                <a:spcPct val="90000"/>
              </a:lnSpc>
              <a:spcBef>
                <a:spcPts val="1000"/>
              </a:spcBef>
              <a:buClr>
                <a:srgbClr val="626D2D"/>
              </a:buClr>
              <a:buFont typeface="Arial" panose="020B0604020202020204" pitchFamily="34" charset="0"/>
              <a:buChar char="•"/>
              <a:defRPr sz="2800" kern="1200">
                <a:solidFill>
                  <a:srgbClr val="697608"/>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1"/>
              </a:spcAft>
              <a:buClrTx/>
            </a:pPr>
            <a:r>
              <a:rPr lang="en-US" sz="3600" dirty="0"/>
              <a:t>Up to 50% of patients with a serious alcohol or substance use problem will not show up for a first appointment if put on a waiting list</a:t>
            </a:r>
          </a:p>
          <a:p>
            <a:pPr>
              <a:spcAft>
                <a:spcPts val="1801"/>
              </a:spcAft>
              <a:buClrTx/>
            </a:pPr>
            <a:r>
              <a:rPr lang="en-US" sz="3600" dirty="0"/>
              <a:t>Longer wait time = Greater attrition</a:t>
            </a:r>
          </a:p>
        </p:txBody>
      </p:sp>
      <p:pic>
        <p:nvPicPr>
          <p:cNvPr id="6" name="Picture 2" descr="C:\Users\kpappacena\AppData\Local\Microsoft\Windows\Temporary Internet Files\Content.IE5\I30ERF4H\MP90041183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019"/>
          <a:stretch/>
        </p:blipFill>
        <p:spPr bwMode="auto">
          <a:xfrm>
            <a:off x="3722926" y="4194810"/>
            <a:ext cx="5306774" cy="2663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4774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Successful Referrals</a:t>
            </a:r>
          </a:p>
        </p:txBody>
      </p:sp>
      <p:sp>
        <p:nvSpPr>
          <p:cNvPr id="3" name="Content Placeholder 2"/>
          <p:cNvSpPr>
            <a:spLocks noGrp="1"/>
          </p:cNvSpPr>
          <p:nvPr>
            <p:ph idx="1"/>
          </p:nvPr>
        </p:nvSpPr>
        <p:spPr/>
        <p:txBody>
          <a:bodyPr/>
          <a:lstStyle/>
          <a:p>
            <a:pPr>
              <a:spcBef>
                <a:spcPts val="1800"/>
              </a:spcBef>
              <a:buClrTx/>
            </a:pPr>
            <a:r>
              <a:rPr lang="en-US" sz="3200" dirty="0"/>
              <a:t>Many patients can be successfully treated in outpatient unless there are other risk factors.</a:t>
            </a:r>
          </a:p>
          <a:p>
            <a:pPr>
              <a:spcBef>
                <a:spcPts val="1800"/>
              </a:spcBef>
              <a:buClrTx/>
            </a:pPr>
            <a:r>
              <a:rPr lang="en-US" sz="3200" dirty="0"/>
              <a:t>How you broach and discuss referral contributes to his/her likelihood of successful uptake of treatment. </a:t>
            </a:r>
          </a:p>
          <a:p>
            <a:pPr>
              <a:spcBef>
                <a:spcPts val="1800"/>
              </a:spcBef>
              <a:buClrTx/>
            </a:pPr>
            <a:r>
              <a:rPr lang="en-US" sz="3200" dirty="0"/>
              <a:t>Make the patient aware of the range of options/levels of care.</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57208"/>
                </a:solidFill>
              </a:rPr>
              <a:pPr/>
              <a:t>102</a:t>
            </a:fld>
            <a:endParaRPr lang="en-US" dirty="0">
              <a:solidFill>
                <a:srgbClr val="657208"/>
              </a:solidFill>
            </a:endParaRPr>
          </a:p>
        </p:txBody>
      </p:sp>
    </p:spTree>
    <p:extLst>
      <p:ext uri="{BB962C8B-B14F-4D97-AF65-F5344CB8AC3E}">
        <p14:creationId xmlns:p14="http://schemas.microsoft.com/office/powerpoint/2010/main" val="1440011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Warm-Handoff Referral?</a:t>
            </a:r>
          </a:p>
        </p:txBody>
      </p:sp>
      <p:sp>
        <p:nvSpPr>
          <p:cNvPr id="3" name="Content Placeholder 2"/>
          <p:cNvSpPr>
            <a:spLocks noGrp="1"/>
          </p:cNvSpPr>
          <p:nvPr>
            <p:ph idx="1"/>
          </p:nvPr>
        </p:nvSpPr>
        <p:spPr>
          <a:xfrm>
            <a:off x="341193" y="1384301"/>
            <a:ext cx="11521440" cy="4882028"/>
          </a:xfrm>
        </p:spPr>
        <p:txBody>
          <a:bodyPr>
            <a:normAutofit/>
          </a:bodyPr>
          <a:lstStyle/>
          <a:p>
            <a:pPr marL="0" indent="0" algn="ctr">
              <a:lnSpc>
                <a:spcPct val="100000"/>
              </a:lnSpc>
              <a:spcBef>
                <a:spcPts val="600"/>
              </a:spcBef>
              <a:spcAft>
                <a:spcPts val="600"/>
              </a:spcAft>
              <a:buNone/>
            </a:pPr>
            <a:endParaRPr lang="en-US" sz="3600" dirty="0">
              <a:solidFill>
                <a:srgbClr val="657208"/>
              </a:solidFill>
            </a:endParaRPr>
          </a:p>
          <a:p>
            <a:pPr marL="0" indent="0" algn="ctr">
              <a:lnSpc>
                <a:spcPct val="100000"/>
              </a:lnSpc>
              <a:spcBef>
                <a:spcPts val="600"/>
              </a:spcBef>
              <a:spcAft>
                <a:spcPts val="600"/>
              </a:spcAft>
              <a:buNone/>
            </a:pPr>
            <a:r>
              <a:rPr lang="en-US" sz="3600" dirty="0">
                <a:solidFill>
                  <a:srgbClr val="657208"/>
                </a:solidFill>
              </a:rPr>
              <a:t>The “warm-handoff referral” is the action by which the clinician directly introduces the patient to the treatment provider at the time of the patient’s medical visit</a:t>
            </a:r>
          </a:p>
        </p:txBody>
      </p:sp>
      <p:sp>
        <p:nvSpPr>
          <p:cNvPr id="4" name="Slide Number Placeholder 3"/>
          <p:cNvSpPr>
            <a:spLocks noGrp="1"/>
          </p:cNvSpPr>
          <p:nvPr>
            <p:ph type="sldNum" sz="quarter" idx="13"/>
          </p:nvPr>
        </p:nvSpPr>
        <p:spPr>
          <a:xfrm>
            <a:off x="11572357" y="76200"/>
            <a:ext cx="632343" cy="323559"/>
          </a:xfrm>
        </p:spPr>
        <p:txBody>
          <a:bodyPr/>
          <a:lstStyle/>
          <a:p>
            <a:fld id="{48F63A3B-78C7-47BE-AE5E-E10140E04643}" type="slidenum">
              <a:rPr lang="en-US" smtClean="0">
                <a:solidFill>
                  <a:srgbClr val="657208"/>
                </a:solidFill>
              </a:rPr>
              <a:pPr/>
              <a:t>103</a:t>
            </a:fld>
            <a:endParaRPr lang="en-US" dirty="0">
              <a:solidFill>
                <a:srgbClr val="657208"/>
              </a:solidFill>
            </a:endParaRPr>
          </a:p>
        </p:txBody>
      </p:sp>
    </p:spTree>
    <p:extLst>
      <p:ext uri="{BB962C8B-B14F-4D97-AF65-F5344CB8AC3E}">
        <p14:creationId xmlns:p14="http://schemas.microsoft.com/office/powerpoint/2010/main" val="369088059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690" y="365125"/>
            <a:ext cx="11458597" cy="749662"/>
          </a:xfrm>
        </p:spPr>
        <p:txBody>
          <a:bodyPr>
            <a:normAutofit/>
          </a:bodyPr>
          <a:lstStyle/>
          <a:p>
            <a:r>
              <a:rPr lang="en-US" altLang="en-US" sz="4400" dirty="0">
                <a:latin typeface="Arial" panose="020B0604020202020204" pitchFamily="34" charset="0"/>
                <a:cs typeface="Arial" panose="020B0604020202020204" pitchFamily="34" charset="0"/>
              </a:rPr>
              <a:t>Providing a Referral to Treatment</a:t>
            </a:r>
            <a:endParaRPr lang="en-US" sz="4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517920" y="1486476"/>
            <a:ext cx="10828417" cy="4617733"/>
          </a:xfrm>
        </p:spPr>
        <p:txBody>
          <a:bodyPr>
            <a:normAutofit/>
          </a:bodyPr>
          <a:lstStyle/>
          <a:p>
            <a:pPr>
              <a:spcBef>
                <a:spcPts val="1200"/>
              </a:spcBef>
            </a:pPr>
            <a:r>
              <a:rPr lang="en-US" altLang="en-US" dirty="0"/>
              <a:t>List of treatment facilities </a:t>
            </a:r>
          </a:p>
          <a:p>
            <a:pPr>
              <a:spcBef>
                <a:spcPts val="1200"/>
              </a:spcBef>
            </a:pPr>
            <a:r>
              <a:rPr lang="en-US" altLang="en-US" dirty="0"/>
              <a:t>Familiarity with levels of care</a:t>
            </a:r>
          </a:p>
          <a:p>
            <a:pPr>
              <a:spcBef>
                <a:spcPts val="1200"/>
              </a:spcBef>
            </a:pPr>
            <a:r>
              <a:rPr lang="en-US" altLang="en-US" dirty="0"/>
              <a:t>Know treatment referral criteria</a:t>
            </a:r>
          </a:p>
          <a:p>
            <a:pPr>
              <a:spcBef>
                <a:spcPts val="1200"/>
              </a:spcBef>
            </a:pPr>
            <a:r>
              <a:rPr lang="en-US" altLang="en-US" dirty="0"/>
              <a:t>Schedule appointment immediately</a:t>
            </a:r>
          </a:p>
          <a:p>
            <a:pPr>
              <a:spcBef>
                <a:spcPts val="1200"/>
              </a:spcBef>
            </a:pPr>
            <a:r>
              <a:rPr lang="en-US" altLang="en-US" dirty="0"/>
              <a:t>Warm hand-off</a:t>
            </a:r>
          </a:p>
          <a:p>
            <a:pPr>
              <a:spcBef>
                <a:spcPts val="1200"/>
              </a:spcBef>
            </a:pPr>
            <a:r>
              <a:rPr lang="en-US" altLang="en-US" dirty="0"/>
              <a:t>Follow up</a:t>
            </a:r>
          </a:p>
        </p:txBody>
      </p:sp>
      <p:pic>
        <p:nvPicPr>
          <p:cNvPr id="6" name="Picture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104</a:t>
            </a:fld>
            <a:endParaRPr lang="en-US" dirty="0">
              <a:solidFill>
                <a:srgbClr val="657208"/>
              </a:solidFill>
            </a:endParaRPr>
          </a:p>
        </p:txBody>
      </p:sp>
    </p:spTree>
    <p:extLst>
      <p:ext uri="{BB962C8B-B14F-4D97-AF65-F5344CB8AC3E}">
        <p14:creationId xmlns:p14="http://schemas.microsoft.com/office/powerpoint/2010/main" val="298427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75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75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75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75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75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7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Mistakes To Avoid</a:t>
            </a:r>
          </a:p>
        </p:txBody>
      </p:sp>
      <p:sp>
        <p:nvSpPr>
          <p:cNvPr id="3" name="Content Placeholder 2"/>
          <p:cNvSpPr>
            <a:spLocks noGrp="1"/>
          </p:cNvSpPr>
          <p:nvPr>
            <p:ph idx="1"/>
          </p:nvPr>
        </p:nvSpPr>
        <p:spPr>
          <a:xfrm>
            <a:off x="341193" y="1350038"/>
            <a:ext cx="11521440" cy="5249065"/>
          </a:xfrm>
        </p:spPr>
        <p:txBody>
          <a:bodyPr>
            <a:normAutofit/>
          </a:bodyPr>
          <a:lstStyle/>
          <a:p>
            <a:pPr>
              <a:lnSpc>
                <a:spcPct val="100000"/>
              </a:lnSpc>
              <a:spcBef>
                <a:spcPts val="1200"/>
              </a:spcBef>
              <a:spcAft>
                <a:spcPts val="600"/>
              </a:spcAft>
              <a:buClrTx/>
            </a:pPr>
            <a:r>
              <a:rPr lang="en-US" sz="3600" dirty="0">
                <a:solidFill>
                  <a:srgbClr val="657208"/>
                </a:solidFill>
              </a:rPr>
              <a:t>Rushing into “action” </a:t>
            </a:r>
          </a:p>
          <a:p>
            <a:pPr>
              <a:lnSpc>
                <a:spcPct val="100000"/>
              </a:lnSpc>
              <a:spcBef>
                <a:spcPts val="1200"/>
              </a:spcBef>
              <a:spcAft>
                <a:spcPts val="600"/>
              </a:spcAft>
              <a:buClrTx/>
            </a:pPr>
            <a:r>
              <a:rPr lang="en-US" sz="3600" dirty="0">
                <a:solidFill>
                  <a:srgbClr val="657208"/>
                </a:solidFill>
              </a:rPr>
              <a:t>Referring to a program that is full or does not take the patient’s insurance</a:t>
            </a:r>
          </a:p>
          <a:p>
            <a:pPr>
              <a:lnSpc>
                <a:spcPct val="100000"/>
              </a:lnSpc>
              <a:spcBef>
                <a:spcPts val="1200"/>
              </a:spcBef>
              <a:spcAft>
                <a:spcPts val="600"/>
              </a:spcAft>
              <a:buClrTx/>
            </a:pPr>
            <a:r>
              <a:rPr lang="en-US" sz="3600" dirty="0">
                <a:solidFill>
                  <a:srgbClr val="657208"/>
                </a:solidFill>
              </a:rPr>
              <a:t>Not knowing your referral base </a:t>
            </a:r>
          </a:p>
          <a:p>
            <a:pPr>
              <a:lnSpc>
                <a:spcPct val="100000"/>
              </a:lnSpc>
              <a:spcBef>
                <a:spcPts val="1200"/>
              </a:spcBef>
              <a:spcAft>
                <a:spcPts val="600"/>
              </a:spcAft>
              <a:buClrTx/>
            </a:pPr>
            <a:r>
              <a:rPr lang="en-US" sz="3600" dirty="0">
                <a:solidFill>
                  <a:srgbClr val="657208"/>
                </a:solidFill>
              </a:rPr>
              <a:t>Not considering pharmacotherapy in support of treatment and recovery</a:t>
            </a:r>
          </a:p>
          <a:p>
            <a:pPr>
              <a:lnSpc>
                <a:spcPct val="100000"/>
              </a:lnSpc>
              <a:spcBef>
                <a:spcPts val="1200"/>
              </a:spcBef>
              <a:spcAft>
                <a:spcPts val="600"/>
              </a:spcAft>
              <a:buClrTx/>
            </a:pPr>
            <a:r>
              <a:rPr lang="en-US" sz="3600" dirty="0">
                <a:solidFill>
                  <a:srgbClr val="657208"/>
                </a:solidFill>
              </a:rPr>
              <a:t>Seeing the patient as “resistant” or “self-sabotaging</a:t>
            </a:r>
            <a:r>
              <a:rPr lang="en-US" sz="3600" dirty="0">
                <a:solidFill>
                  <a:srgbClr val="00467F"/>
                </a:solidFill>
              </a:rPr>
              <a:t>”</a:t>
            </a:r>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pPr/>
              <a:t>105</a:t>
            </a:fld>
            <a:endParaRPr lang="en-US" dirty="0"/>
          </a:p>
        </p:txBody>
      </p:sp>
    </p:spTree>
    <p:extLst>
      <p:ext uri="{BB962C8B-B14F-4D97-AF65-F5344CB8AC3E}">
        <p14:creationId xmlns:p14="http://schemas.microsoft.com/office/powerpoint/2010/main" val="27500176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pPr>
              <a:lnSpc>
                <a:spcPct val="100000"/>
              </a:lnSpc>
              <a:spcBef>
                <a:spcPts val="1200"/>
              </a:spcBef>
              <a:spcAft>
                <a:spcPts val="600"/>
              </a:spcAft>
              <a:buClrTx/>
            </a:pPr>
            <a:r>
              <a:rPr lang="en-US" sz="3600" dirty="0"/>
              <a:t>Treatment works.</a:t>
            </a:r>
          </a:p>
          <a:p>
            <a:pPr>
              <a:lnSpc>
                <a:spcPct val="100000"/>
              </a:lnSpc>
              <a:spcBef>
                <a:spcPts val="1200"/>
              </a:spcBef>
              <a:spcAft>
                <a:spcPts val="600"/>
              </a:spcAft>
              <a:buClrTx/>
            </a:pPr>
            <a:r>
              <a:rPr lang="en-US" sz="3600" dirty="0"/>
              <a:t>With a minimal amount of preparation, you can know what is available in your community.                                      </a:t>
            </a:r>
          </a:p>
          <a:p>
            <a:pPr>
              <a:lnSpc>
                <a:spcPct val="100000"/>
              </a:lnSpc>
              <a:spcBef>
                <a:spcPts val="1200"/>
              </a:spcBef>
              <a:spcAft>
                <a:spcPts val="600"/>
              </a:spcAft>
              <a:buClrTx/>
            </a:pPr>
            <a:r>
              <a:rPr lang="en-US" sz="3600" dirty="0"/>
              <a:t>Clarify your procedures for referral. </a:t>
            </a:r>
          </a:p>
          <a:p>
            <a:pPr>
              <a:lnSpc>
                <a:spcPct val="100000"/>
              </a:lnSpc>
              <a:spcBef>
                <a:spcPts val="1200"/>
              </a:spcBef>
              <a:spcAft>
                <a:spcPts val="600"/>
              </a:spcAft>
              <a:buClrTx/>
            </a:pPr>
            <a:r>
              <a:rPr lang="en-US" sz="3600" dirty="0"/>
              <a:t>Warm handoffs work best.</a:t>
            </a:r>
          </a:p>
          <a:p>
            <a:pPr>
              <a:lnSpc>
                <a:spcPct val="100000"/>
              </a:lnSpc>
              <a:spcBef>
                <a:spcPts val="1200"/>
              </a:spcBef>
              <a:spcAft>
                <a:spcPts val="600"/>
              </a:spcAft>
              <a:buClrTx/>
            </a:pPr>
            <a:r>
              <a:rPr lang="en-US" sz="3600" dirty="0"/>
              <a:t>Follow up.</a:t>
            </a:r>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pPr/>
              <a:t>106</a:t>
            </a:fld>
            <a:endParaRPr lang="en-US" dirty="0"/>
          </a:p>
        </p:txBody>
      </p:sp>
      <p:pic>
        <p:nvPicPr>
          <p:cNvPr id="5" name="Picture 3" descr="V:\PROJECTS\DSI\SBIRT-MedRes\Graphics\REFERRAL\12165636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3607" y="3146137"/>
            <a:ext cx="2513766" cy="3711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6541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3BA-1145-44A5-9EC4-8CB6359DFD63}"/>
              </a:ext>
            </a:extLst>
          </p:cNvPr>
          <p:cNvSpPr>
            <a:spLocks noGrp="1"/>
          </p:cNvSpPr>
          <p:nvPr>
            <p:ph type="title"/>
          </p:nvPr>
        </p:nvSpPr>
        <p:spPr>
          <a:xfrm>
            <a:off x="5660572" y="5663131"/>
            <a:ext cx="6374610" cy="710899"/>
          </a:xfrm>
        </p:spPr>
        <p:txBody>
          <a:bodyPr>
            <a:normAutofit fontScale="90000"/>
          </a:bodyPr>
          <a:lstStyle/>
          <a:p>
            <a:r>
              <a:rPr lang="en-US" dirty="0"/>
              <a:t>SBIRT in a Practice Setting</a:t>
            </a:r>
          </a:p>
        </p:txBody>
      </p:sp>
      <p:sp>
        <p:nvSpPr>
          <p:cNvPr id="4" name="Slide Number Placeholder 3">
            <a:extLst>
              <a:ext uri="{FF2B5EF4-FFF2-40B4-BE49-F238E27FC236}">
                <a16:creationId xmlns:a16="http://schemas.microsoft.com/office/drawing/2014/main" id="{334D936D-D31D-4E71-AB2F-68C0507E60F4}"/>
              </a:ext>
            </a:extLst>
          </p:cNvPr>
          <p:cNvSpPr>
            <a:spLocks noGrp="1"/>
          </p:cNvSpPr>
          <p:nvPr>
            <p:ph type="sldNum" sz="quarter" idx="13"/>
          </p:nvPr>
        </p:nvSpPr>
        <p:spPr/>
        <p:txBody>
          <a:bodyPr/>
          <a:lstStyle/>
          <a:p>
            <a:fld id="{48F63A3B-78C7-47BE-AE5E-E10140E04643}" type="slidenum">
              <a:rPr lang="en-US" smtClean="0"/>
              <a:pPr/>
              <a:t>107</a:t>
            </a:fld>
            <a:endParaRPr lang="en-US" dirty="0"/>
          </a:p>
        </p:txBody>
      </p:sp>
      <p:pic>
        <p:nvPicPr>
          <p:cNvPr id="5" name="Picture 3" descr="V:\PROJECTS\DSI\SBIRT-MedRes\Graphics\OVERVIEW\PRACTICESETTING.png">
            <a:extLst>
              <a:ext uri="{FF2B5EF4-FFF2-40B4-BE49-F238E27FC236}">
                <a16:creationId xmlns:a16="http://schemas.microsoft.com/office/drawing/2014/main" id="{F112C44C-0497-4AE2-85A2-F07468793C8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3896"/>
          <a:stretch/>
        </p:blipFill>
        <p:spPr bwMode="auto">
          <a:xfrm>
            <a:off x="253167" y="239486"/>
            <a:ext cx="11078862" cy="6618514"/>
          </a:xfrm>
          <a:prstGeom prst="rect">
            <a:avLst/>
          </a:prstGeom>
          <a:noFill/>
          <a:effectLst>
            <a:outerShdw blurRad="50800" dist="38100" dir="2700000" algn="tl" rotWithShape="0">
              <a:prstClr val="black">
                <a:alpha val="12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7935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 Resources</a:t>
            </a:r>
          </a:p>
        </p:txBody>
      </p:sp>
      <p:sp>
        <p:nvSpPr>
          <p:cNvPr id="3" name="Content Placeholder 2"/>
          <p:cNvSpPr>
            <a:spLocks noGrp="1"/>
          </p:cNvSpPr>
          <p:nvPr>
            <p:ph idx="1"/>
          </p:nvPr>
        </p:nvSpPr>
        <p:spPr>
          <a:xfrm>
            <a:off x="341193" y="1447799"/>
            <a:ext cx="11521440" cy="4818529"/>
          </a:xfrm>
        </p:spPr>
        <p:txBody>
          <a:bodyPr/>
          <a:lstStyle/>
          <a:p>
            <a:pPr marL="0" indent="0">
              <a:spcAft>
                <a:spcPts val="0"/>
              </a:spcAft>
              <a:buNone/>
            </a:pPr>
            <a:r>
              <a:rPr lang="en-US" dirty="0"/>
              <a:t>NYS OASAS Treatment Availability Dashboard:             </a:t>
            </a:r>
            <a:r>
              <a:rPr lang="en-US" dirty="0">
                <a:hlinkClick r:id="rId3"/>
              </a:rPr>
              <a:t>https://findaddictiontreatment.ny.gov/</a:t>
            </a:r>
            <a:endParaRPr lang="en-US" dirty="0"/>
          </a:p>
          <a:p>
            <a:pPr marL="0" indent="0">
              <a:spcAft>
                <a:spcPts val="0"/>
              </a:spcAft>
              <a:buNone/>
            </a:pPr>
            <a:endParaRPr lang="en-US" dirty="0"/>
          </a:p>
          <a:p>
            <a:pPr marL="0" indent="0">
              <a:spcAft>
                <a:spcPts val="0"/>
              </a:spcAft>
              <a:buNone/>
            </a:pPr>
            <a:r>
              <a:rPr lang="en-US" dirty="0"/>
              <a:t>NYS OASAS Complete Treatment Provider Directory:</a:t>
            </a:r>
          </a:p>
          <a:p>
            <a:pPr marL="0" indent="0">
              <a:spcAft>
                <a:spcPts val="0"/>
              </a:spcAft>
              <a:buNone/>
            </a:pPr>
            <a:r>
              <a:rPr lang="en-US" dirty="0">
                <a:hlinkClick r:id="rId4"/>
              </a:rPr>
              <a:t>https://apps.oasas.ny.gov/reports_doc/TreatmentDirectory.pdf</a:t>
            </a:r>
            <a:endParaRPr lang="en-US" dirty="0"/>
          </a:p>
          <a:p>
            <a:pPr marL="0" indent="0">
              <a:spcAft>
                <a:spcPts val="0"/>
              </a:spcAft>
              <a:buNone/>
            </a:pPr>
            <a:endParaRPr lang="en-US" dirty="0"/>
          </a:p>
          <a:p>
            <a:pPr marL="0" indent="0">
              <a:spcAft>
                <a:spcPts val="0"/>
              </a:spcAft>
              <a:buNone/>
            </a:pPr>
            <a:r>
              <a:rPr lang="en-US" dirty="0"/>
              <a:t>SAMHSA’s Behavioral Health Treatment Services Locator: </a:t>
            </a:r>
            <a:r>
              <a:rPr lang="en-US" dirty="0">
                <a:hlinkClick r:id="rId5"/>
              </a:rPr>
              <a:t>https://findtreatment.samhsa.gov/</a:t>
            </a:r>
            <a:endParaRPr lang="en-US" dirty="0"/>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solidFill>
                  <a:srgbClr val="657208"/>
                </a:solidFill>
              </a:rPr>
              <a:pPr/>
              <a:t>108</a:t>
            </a:fld>
            <a:endParaRPr lang="en-US" dirty="0">
              <a:solidFill>
                <a:srgbClr val="657208"/>
              </a:solidFill>
            </a:endParaRPr>
          </a:p>
        </p:txBody>
      </p:sp>
    </p:spTree>
    <p:extLst>
      <p:ext uri="{BB962C8B-B14F-4D97-AF65-F5344CB8AC3E}">
        <p14:creationId xmlns:p14="http://schemas.microsoft.com/office/powerpoint/2010/main" val="31004285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2216" y="393700"/>
            <a:ext cx="7206105" cy="742114"/>
          </a:xfrm>
        </p:spPr>
        <p:txBody>
          <a:bodyPr>
            <a:noAutofit/>
          </a:bodyPr>
          <a:lstStyle/>
          <a:p>
            <a:r>
              <a:rPr lang="en-US" dirty="0">
                <a:solidFill>
                  <a:srgbClr val="626D2D"/>
                </a:solidFill>
              </a:rPr>
              <a:t>Certificate of Completion </a:t>
            </a:r>
          </a:p>
        </p:txBody>
      </p:sp>
      <p:sp>
        <p:nvSpPr>
          <p:cNvPr id="6" name="Content Placeholder 2"/>
          <p:cNvSpPr>
            <a:spLocks noGrp="1"/>
          </p:cNvSpPr>
          <p:nvPr>
            <p:ph idx="1"/>
          </p:nvPr>
        </p:nvSpPr>
        <p:spPr>
          <a:xfrm>
            <a:off x="322216" y="1345869"/>
            <a:ext cx="7206105" cy="5302065"/>
          </a:xfrm>
        </p:spPr>
        <p:txBody>
          <a:bodyPr>
            <a:noAutofit/>
          </a:bodyPr>
          <a:lstStyle/>
          <a:p>
            <a:pPr marL="225425" indent="-225425">
              <a:lnSpc>
                <a:spcPct val="100000"/>
              </a:lnSpc>
              <a:spcBef>
                <a:spcPts val="1800"/>
              </a:spcBef>
              <a:spcAft>
                <a:spcPts val="600"/>
              </a:spcAft>
              <a:buClr>
                <a:schemeClr val="tx1">
                  <a:lumMod val="50000"/>
                  <a:lumOff val="50000"/>
                </a:schemeClr>
              </a:buClr>
            </a:pPr>
            <a:r>
              <a:rPr lang="en-US" dirty="0"/>
              <a:t>At the end of the session, you will complete an online evaluation prior to closing and going offline (instructions to follow).</a:t>
            </a:r>
          </a:p>
          <a:p>
            <a:pPr marL="225425" indent="-225425">
              <a:lnSpc>
                <a:spcPct val="100000"/>
              </a:lnSpc>
              <a:spcBef>
                <a:spcPts val="1800"/>
              </a:spcBef>
              <a:spcAft>
                <a:spcPts val="600"/>
              </a:spcAft>
              <a:buClr>
                <a:schemeClr val="tx1">
                  <a:lumMod val="50000"/>
                  <a:lumOff val="50000"/>
                </a:schemeClr>
              </a:buClr>
            </a:pPr>
            <a:r>
              <a:rPr lang="en-US" dirty="0"/>
              <a:t>Certificates will be sent out within a week or so along with a copy of the slides. </a:t>
            </a:r>
          </a:p>
          <a:p>
            <a:pPr marL="225425" indent="-225425">
              <a:lnSpc>
                <a:spcPct val="100000"/>
              </a:lnSpc>
              <a:spcBef>
                <a:spcPts val="1800"/>
              </a:spcBef>
              <a:spcAft>
                <a:spcPts val="600"/>
              </a:spcAft>
              <a:buClr>
                <a:schemeClr val="tx1">
                  <a:lumMod val="50000"/>
                  <a:lumOff val="50000"/>
                </a:schemeClr>
              </a:buClr>
            </a:pPr>
            <a:r>
              <a:rPr lang="en-US" dirty="0"/>
              <a:t>This webinar is approved for 6 hours of CASAC, CPP, CPS credentialing. </a:t>
            </a:r>
          </a:p>
          <a:p>
            <a:pPr marL="225425" indent="-225425">
              <a:lnSpc>
                <a:spcPct val="100000"/>
              </a:lnSpc>
              <a:spcBef>
                <a:spcPts val="1800"/>
              </a:spcBef>
              <a:spcAft>
                <a:spcPts val="600"/>
              </a:spcAft>
              <a:buClr>
                <a:schemeClr val="tx1">
                  <a:lumMod val="50000"/>
                  <a:lumOff val="50000"/>
                </a:schemeClr>
              </a:buClr>
            </a:pPr>
            <a:r>
              <a:rPr lang="en-US" dirty="0"/>
              <a:t>You must attend the entire session.</a:t>
            </a:r>
          </a:p>
        </p:txBody>
      </p:sp>
      <p:sp>
        <p:nvSpPr>
          <p:cNvPr id="2" name="Slide Number Placeholder 1"/>
          <p:cNvSpPr>
            <a:spLocks noGrp="1"/>
          </p:cNvSpPr>
          <p:nvPr>
            <p:ph type="sldNum" sz="quarter" idx="13"/>
          </p:nvPr>
        </p:nvSpPr>
        <p:spPr>
          <a:xfrm>
            <a:off x="10232140" y="861970"/>
            <a:ext cx="435413" cy="273844"/>
          </a:xfrm>
        </p:spPr>
        <p:txBody>
          <a:bodyPr/>
          <a:lstStyle/>
          <a:p>
            <a:fld id="{48F63A3B-78C7-47BE-AE5E-E10140E04643}" type="slidenum">
              <a:rPr lang="en-US" smtClean="0">
                <a:solidFill>
                  <a:srgbClr val="919195"/>
                </a:solidFill>
              </a:rPr>
              <a:pPr/>
              <a:t>109</a:t>
            </a:fld>
            <a:endParaRPr lang="en-US" dirty="0">
              <a:solidFill>
                <a:srgbClr val="919195"/>
              </a:solidFill>
            </a:endParaRPr>
          </a:p>
        </p:txBody>
      </p:sp>
      <p:pic>
        <p:nvPicPr>
          <p:cNvPr id="8" name="Picture 7">
            <a:extLst>
              <a:ext uri="{FF2B5EF4-FFF2-40B4-BE49-F238E27FC236}">
                <a16:creationId xmlns:a16="http://schemas.microsoft.com/office/drawing/2014/main" id="{F48BDFA9-A2CF-4CB5-AD80-F87D7D483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12" r="19315" b="-1"/>
          <a:stretch/>
        </p:blipFill>
        <p:spPr>
          <a:xfrm>
            <a:off x="6921500" y="10"/>
            <a:ext cx="527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8025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5846" y="0"/>
            <a:ext cx="12166153" cy="6720840"/>
          </a:xfrm>
          <a:prstGeom prst="rect">
            <a:avLst/>
          </a:prstGeom>
        </p:spPr>
      </p:pic>
      <p:sp>
        <p:nvSpPr>
          <p:cNvPr id="2" name="Slide Number Placeholder 1"/>
          <p:cNvSpPr>
            <a:spLocks noGrp="1"/>
          </p:cNvSpPr>
          <p:nvPr>
            <p:ph type="sldNum" sz="quarter" idx="12"/>
          </p:nvPr>
        </p:nvSpPr>
        <p:spPr/>
        <p:txBody>
          <a:bodyPr/>
          <a:lstStyle/>
          <a:p>
            <a:fld id="{48F63A3B-78C7-47BE-AE5E-E10140E04643}" type="slidenum">
              <a:rPr lang="en-US" smtClean="0">
                <a:solidFill>
                  <a:srgbClr val="4E5624"/>
                </a:solidFill>
              </a:rPr>
              <a:pPr/>
              <a:t>11</a:t>
            </a:fld>
            <a:endParaRPr lang="en-US" dirty="0">
              <a:solidFill>
                <a:srgbClr val="4E5624"/>
              </a:solidFill>
            </a:endParaRPr>
          </a:p>
        </p:txBody>
      </p:sp>
    </p:spTree>
    <p:extLst>
      <p:ext uri="{BB962C8B-B14F-4D97-AF65-F5344CB8AC3E}">
        <p14:creationId xmlns:p14="http://schemas.microsoft.com/office/powerpoint/2010/main" val="7346256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Contact and Survey</a:t>
            </a:r>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97608"/>
                </a:solidFill>
              </a:rPr>
              <a:pPr/>
              <a:t>110</a:t>
            </a:fld>
            <a:endParaRPr lang="en-US" dirty="0">
              <a:solidFill>
                <a:srgbClr val="697608"/>
              </a:solidFill>
            </a:endParaRPr>
          </a:p>
        </p:txBody>
      </p:sp>
      <p:sp>
        <p:nvSpPr>
          <p:cNvPr id="5" name="Rectangle 4"/>
          <p:cNvSpPr/>
          <p:nvPr/>
        </p:nvSpPr>
        <p:spPr>
          <a:xfrm>
            <a:off x="341193" y="1363113"/>
            <a:ext cx="5220335" cy="1569660"/>
          </a:xfrm>
          <a:prstGeom prst="rect">
            <a:avLst/>
          </a:prstGeom>
        </p:spPr>
        <p:txBody>
          <a:bodyPr wrap="square">
            <a:spAutoFit/>
          </a:bodyPr>
          <a:lstStyle/>
          <a:p>
            <a:pPr algn="ctr">
              <a:defRPr/>
            </a:pPr>
            <a:r>
              <a:rPr lang="en-US" altLang="en-US" sz="2400" b="1" dirty="0">
                <a:solidFill>
                  <a:srgbClr val="697608"/>
                </a:solidFill>
              </a:rPr>
              <a:t>Diana Padilla</a:t>
            </a:r>
          </a:p>
          <a:p>
            <a:pPr algn="ctr">
              <a:defRPr/>
            </a:pPr>
            <a:r>
              <a:rPr lang="en-US" altLang="en-US" sz="2400" dirty="0">
                <a:solidFill>
                  <a:srgbClr val="697608"/>
                </a:solidFill>
              </a:rPr>
              <a:t>Research Project Manager</a:t>
            </a:r>
          </a:p>
          <a:p>
            <a:pPr algn="ctr">
              <a:defRPr/>
            </a:pPr>
            <a:r>
              <a:rPr lang="en-US" altLang="en-US" sz="2400" dirty="0">
                <a:solidFill>
                  <a:srgbClr val="697608"/>
                </a:solidFill>
              </a:rPr>
              <a:t>SBIRT Technical Assistance</a:t>
            </a:r>
          </a:p>
          <a:p>
            <a:pPr algn="ctr">
              <a:defRPr/>
            </a:pPr>
            <a:r>
              <a:rPr lang="en-US" sz="2400" dirty="0">
                <a:solidFill>
                  <a:srgbClr val="00467F"/>
                </a:solidFill>
                <a:hlinkClick r:id="rId3"/>
              </a:rPr>
              <a:t>Diana.Padilla@nyspi.columbia.edu</a:t>
            </a:r>
            <a:endParaRPr lang="en-US" sz="2400" dirty="0">
              <a:solidFill>
                <a:srgbClr val="00467F"/>
              </a:solidFill>
            </a:endParaRPr>
          </a:p>
        </p:txBody>
      </p:sp>
      <p:sp>
        <p:nvSpPr>
          <p:cNvPr id="6" name="Rectangle 5"/>
          <p:cNvSpPr/>
          <p:nvPr/>
        </p:nvSpPr>
        <p:spPr>
          <a:xfrm>
            <a:off x="6101914" y="1363114"/>
            <a:ext cx="5670988" cy="1569660"/>
          </a:xfrm>
          <a:prstGeom prst="rect">
            <a:avLst/>
          </a:prstGeom>
        </p:spPr>
        <p:txBody>
          <a:bodyPr wrap="square">
            <a:spAutoFit/>
          </a:bodyPr>
          <a:lstStyle/>
          <a:p>
            <a:pPr algn="ctr">
              <a:defRPr/>
            </a:pPr>
            <a:r>
              <a:rPr lang="en-US" altLang="en-US" sz="2400" b="1" dirty="0">
                <a:solidFill>
                  <a:srgbClr val="697608"/>
                </a:solidFill>
              </a:rPr>
              <a:t>Clyde Frederick</a:t>
            </a:r>
          </a:p>
          <a:p>
            <a:pPr algn="ctr">
              <a:defRPr/>
            </a:pPr>
            <a:r>
              <a:rPr lang="en-US" altLang="en-US" sz="2400" dirty="0">
                <a:solidFill>
                  <a:srgbClr val="697608"/>
                </a:solidFill>
              </a:rPr>
              <a:t>Technologist</a:t>
            </a:r>
          </a:p>
          <a:p>
            <a:pPr algn="ctr">
              <a:defRPr/>
            </a:pPr>
            <a:r>
              <a:rPr lang="en-US" altLang="en-US" sz="2400" dirty="0" err="1">
                <a:solidFill>
                  <a:srgbClr val="697608"/>
                </a:solidFill>
              </a:rPr>
              <a:t>NeC</a:t>
            </a:r>
            <a:r>
              <a:rPr lang="en-US" altLang="en-US" sz="2400" dirty="0">
                <a:solidFill>
                  <a:srgbClr val="697608"/>
                </a:solidFill>
              </a:rPr>
              <a:t>-ATTC Program Support</a:t>
            </a:r>
          </a:p>
          <a:p>
            <a:pPr algn="ctr">
              <a:defRPr/>
            </a:pPr>
            <a:r>
              <a:rPr lang="en-US" sz="2400" dirty="0">
                <a:solidFill>
                  <a:srgbClr val="00467F"/>
                </a:solidFill>
                <a:hlinkClick r:id="rId4"/>
              </a:rPr>
              <a:t>Clyde.Frederick@nyspi.columbia.ed</a:t>
            </a:r>
            <a:r>
              <a:rPr lang="en-US" sz="2200" dirty="0">
                <a:solidFill>
                  <a:srgbClr val="00467F"/>
                </a:solidFill>
                <a:hlinkClick r:id="rId4"/>
              </a:rPr>
              <a:t>u</a:t>
            </a:r>
            <a:endParaRPr lang="en-US" sz="2200" dirty="0">
              <a:solidFill>
                <a:srgbClr val="00467F"/>
              </a:solidFill>
            </a:endParaRPr>
          </a:p>
        </p:txBody>
      </p:sp>
      <p:sp>
        <p:nvSpPr>
          <p:cNvPr id="7" name="Rectangle 6"/>
          <p:cNvSpPr/>
          <p:nvPr/>
        </p:nvSpPr>
        <p:spPr>
          <a:xfrm>
            <a:off x="307975" y="3020722"/>
            <a:ext cx="11521440" cy="1015663"/>
          </a:xfrm>
          <a:prstGeom prst="rect">
            <a:avLst/>
          </a:prstGeom>
        </p:spPr>
        <p:txBody>
          <a:bodyPr wrap="square">
            <a:spAutoFit/>
          </a:bodyPr>
          <a:lstStyle/>
          <a:p>
            <a:pPr algn="ctr">
              <a:defRPr/>
            </a:pPr>
            <a:r>
              <a:rPr lang="en-US" sz="2000" dirty="0">
                <a:solidFill>
                  <a:srgbClr val="657208"/>
                </a:solidFill>
              </a:rPr>
              <a:t>Division on Substance Use Disorders / New York State Psychiatric Institute</a:t>
            </a:r>
          </a:p>
          <a:p>
            <a:pPr algn="ctr" fontAlgn="base"/>
            <a:r>
              <a:rPr lang="en-US" sz="2000" dirty="0">
                <a:solidFill>
                  <a:srgbClr val="657208"/>
                </a:solidFill>
              </a:rPr>
              <a:t>Department of Psychiatry / Columbia University Medical Center</a:t>
            </a:r>
          </a:p>
          <a:p>
            <a:pPr algn="ctr">
              <a:defRPr/>
            </a:pPr>
            <a:r>
              <a:rPr lang="en-US" sz="2000" b="1" dirty="0">
                <a:solidFill>
                  <a:srgbClr val="657208"/>
                </a:solidFill>
              </a:rPr>
              <a:t>ATTCnetwork.org/</a:t>
            </a:r>
            <a:r>
              <a:rPr lang="en-US" sz="2000" b="1" dirty="0" err="1">
                <a:solidFill>
                  <a:srgbClr val="657208"/>
                </a:solidFill>
              </a:rPr>
              <a:t>northeastcaribbean</a:t>
            </a:r>
            <a:r>
              <a:rPr lang="en-US" sz="2000" dirty="0">
                <a:solidFill>
                  <a:srgbClr val="657208"/>
                </a:solidFill>
              </a:rPr>
              <a:t> </a:t>
            </a:r>
            <a:r>
              <a:rPr lang="en-US" altLang="en-US" sz="2000" dirty="0">
                <a:solidFill>
                  <a:srgbClr val="657208"/>
                </a:solidFill>
              </a:rPr>
              <a:t> </a:t>
            </a:r>
          </a:p>
        </p:txBody>
      </p:sp>
      <p:sp>
        <p:nvSpPr>
          <p:cNvPr id="8" name="TextBox 7"/>
          <p:cNvSpPr txBox="1"/>
          <p:nvPr/>
        </p:nvSpPr>
        <p:spPr>
          <a:xfrm>
            <a:off x="155575" y="4135548"/>
            <a:ext cx="8811756" cy="2769989"/>
          </a:xfrm>
          <a:prstGeom prst="rect">
            <a:avLst/>
          </a:prstGeom>
          <a:noFill/>
        </p:spPr>
        <p:txBody>
          <a:bodyPr wrap="square" numCol="1" rtlCol="0">
            <a:spAutoFit/>
          </a:bodyPr>
          <a:lstStyle/>
          <a:p>
            <a:pPr>
              <a:defRPr/>
            </a:pPr>
            <a:r>
              <a:rPr lang="en-US" i="1" dirty="0">
                <a:solidFill>
                  <a:srgbClr val="657208"/>
                </a:solidFill>
              </a:rPr>
              <a:t>If you are sharing a computer with others, please type your names in the chat box. </a:t>
            </a:r>
          </a:p>
          <a:p>
            <a:pPr>
              <a:spcBef>
                <a:spcPts val="1200"/>
              </a:spcBef>
              <a:defRPr/>
            </a:pPr>
            <a:r>
              <a:rPr lang="en-US" dirty="0">
                <a:solidFill>
                  <a:srgbClr val="657208"/>
                </a:solidFill>
                <a:ea typeface="ＭＳ Ｐゴシック" pitchFamily="-111" charset="-128"/>
                <a:cs typeface="Arial"/>
              </a:rPr>
              <a:t>Please fill out your evaluation forms – it will only take a couple of minutes! Just scan the code with the camera on your smart phone, click on the link in the chat box, or type the link into your browser: </a:t>
            </a:r>
            <a:r>
              <a:rPr lang="en-US" sz="1800" b="0" i="0" u="sng" dirty="0">
                <a:solidFill>
                  <a:srgbClr val="0066CC"/>
                </a:solidFill>
                <a:effectLst/>
                <a:latin typeface="Arial" panose="020B0604020202020204" pitchFamily="34" charset="0"/>
                <a:hlinkClick r:id="rId5"/>
              </a:rPr>
              <a:t>https://ttc-gpra.org/P?s=231363</a:t>
            </a:r>
            <a:endParaRPr lang="en-US" dirty="0">
              <a:solidFill>
                <a:srgbClr val="657208"/>
              </a:solidFill>
              <a:ea typeface="ＭＳ Ｐゴシック" pitchFamily="-111" charset="-128"/>
              <a:cs typeface="Arial"/>
            </a:endParaRPr>
          </a:p>
          <a:p>
            <a:pPr>
              <a:spcBef>
                <a:spcPts val="1200"/>
              </a:spcBef>
              <a:defRPr/>
            </a:pPr>
            <a:r>
              <a:rPr lang="en-US" i="1" dirty="0">
                <a:solidFill>
                  <a:srgbClr val="657208"/>
                </a:solidFill>
                <a:ea typeface="ＭＳ Ｐゴシック" pitchFamily="-111" charset="-128"/>
                <a:cs typeface="Arial"/>
              </a:rPr>
              <a:t>Don’t worry if you can’t – an email with the link will be sent to you tomorrow, along with a copy of the slides.</a:t>
            </a:r>
          </a:p>
          <a:p>
            <a:pPr>
              <a:spcBef>
                <a:spcPts val="1200"/>
              </a:spcBef>
              <a:defRPr/>
            </a:pPr>
            <a:r>
              <a:rPr lang="en-US" dirty="0">
                <a:solidFill>
                  <a:srgbClr val="657208"/>
                </a:solidFill>
                <a:ea typeface="ＭＳ Ｐゴシック" pitchFamily="-111" charset="-128"/>
                <a:cs typeface="Arial"/>
              </a:rPr>
              <a:t>Certificates will be sent within a week.</a:t>
            </a:r>
          </a:p>
          <a:p>
            <a:pPr>
              <a:defRPr/>
            </a:pPr>
            <a:endParaRPr lang="en-US" dirty="0">
              <a:solidFill>
                <a:srgbClr val="657208"/>
              </a:solidFill>
            </a:endParaRPr>
          </a:p>
        </p:txBody>
      </p:sp>
      <p:pic>
        <p:nvPicPr>
          <p:cNvPr id="9"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2439" b="25572"/>
          <a:stretch/>
        </p:blipFill>
        <p:spPr bwMode="auto">
          <a:xfrm>
            <a:off x="9332420" y="5749041"/>
            <a:ext cx="2709178" cy="1005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251459" y="4062389"/>
            <a:ext cx="11611173"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 name="AutoShape 2" descr="Post-Event QR Cod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424AC1B5-7DE6-44EB-82F4-E32F77F3FB6A}"/>
              </a:ext>
            </a:extLst>
          </p:cNvPr>
          <p:cNvPicPr>
            <a:picLocks noChangeAspect="1"/>
          </p:cNvPicPr>
          <p:nvPr/>
        </p:nvPicPr>
        <p:blipFill>
          <a:blip r:embed="rId7"/>
          <a:stretch>
            <a:fillRect/>
          </a:stretch>
        </p:blipFill>
        <p:spPr>
          <a:xfrm>
            <a:off x="9777412" y="4115139"/>
            <a:ext cx="1709738" cy="1698985"/>
          </a:xfrm>
          <a:prstGeom prst="rect">
            <a:avLst/>
          </a:prstGeom>
        </p:spPr>
      </p:pic>
    </p:spTree>
    <p:extLst>
      <p:ext uri="{BB962C8B-B14F-4D97-AF65-F5344CB8AC3E}">
        <p14:creationId xmlns:p14="http://schemas.microsoft.com/office/powerpoint/2010/main" val="2591213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Virtual Platform Logistics</a:t>
            </a:r>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57208"/>
                </a:solidFill>
              </a:rPr>
              <a:pPr/>
              <a:t>12</a:t>
            </a:fld>
            <a:endParaRPr lang="en-US" dirty="0">
              <a:solidFill>
                <a:srgbClr val="657208"/>
              </a:solidFill>
            </a:endParaRPr>
          </a:p>
        </p:txBody>
      </p:sp>
      <p:sp>
        <p:nvSpPr>
          <p:cNvPr id="5" name="Content Placeholder 2"/>
          <p:cNvSpPr>
            <a:spLocks noGrp="1"/>
          </p:cNvSpPr>
          <p:nvPr>
            <p:ph idx="1"/>
          </p:nvPr>
        </p:nvSpPr>
        <p:spPr>
          <a:xfrm>
            <a:off x="341193" y="1350038"/>
            <a:ext cx="11521440" cy="5330161"/>
          </a:xfrm>
        </p:spPr>
        <p:txBody>
          <a:bodyPr>
            <a:normAutofit/>
          </a:bodyPr>
          <a:lstStyle/>
          <a:p>
            <a:pPr>
              <a:lnSpc>
                <a:spcPct val="100000"/>
              </a:lnSpc>
              <a:spcBef>
                <a:spcPts val="1200"/>
              </a:spcBef>
              <a:spcAft>
                <a:spcPts val="600"/>
              </a:spcAft>
              <a:buFont typeface="Arial" panose="020B0604020202020204" pitchFamily="34" charset="0"/>
              <a:buChar char="•"/>
            </a:pPr>
            <a:r>
              <a:rPr lang="es-US" sz="3600" dirty="0"/>
              <a:t>Chat box</a:t>
            </a:r>
          </a:p>
          <a:p>
            <a:pPr>
              <a:lnSpc>
                <a:spcPct val="100000"/>
              </a:lnSpc>
              <a:spcBef>
                <a:spcPts val="1200"/>
              </a:spcBef>
              <a:spcAft>
                <a:spcPts val="600"/>
              </a:spcAft>
              <a:buFont typeface="Arial" panose="020B0604020202020204" pitchFamily="34" charset="0"/>
              <a:buChar char="•"/>
            </a:pPr>
            <a:r>
              <a:rPr lang="es-US" sz="3600" dirty="0" err="1"/>
              <a:t>Raise</a:t>
            </a:r>
            <a:r>
              <a:rPr lang="es-US" sz="3600" dirty="0"/>
              <a:t> </a:t>
            </a:r>
            <a:r>
              <a:rPr lang="es-US" sz="3600" dirty="0" err="1"/>
              <a:t>your</a:t>
            </a:r>
            <a:r>
              <a:rPr lang="es-US" sz="3600" dirty="0"/>
              <a:t> </a:t>
            </a:r>
            <a:r>
              <a:rPr lang="es-US" sz="3600" dirty="0" err="1"/>
              <a:t>hand</a:t>
            </a:r>
            <a:r>
              <a:rPr lang="es-US" sz="3600" dirty="0"/>
              <a:t> </a:t>
            </a:r>
            <a:r>
              <a:rPr lang="es-US" sz="3600" dirty="0" err="1"/>
              <a:t>feature</a:t>
            </a:r>
            <a:endParaRPr lang="es-US" sz="3600" dirty="0"/>
          </a:p>
          <a:p>
            <a:pPr>
              <a:lnSpc>
                <a:spcPct val="100000"/>
              </a:lnSpc>
              <a:spcBef>
                <a:spcPts val="1200"/>
              </a:spcBef>
              <a:spcAft>
                <a:spcPts val="600"/>
              </a:spcAft>
              <a:buFont typeface="Arial" panose="020B0604020202020204" pitchFamily="34" charset="0"/>
              <a:buChar char="•"/>
            </a:pPr>
            <a:r>
              <a:rPr lang="es-US" sz="3600" dirty="0" err="1"/>
              <a:t>Muting</a:t>
            </a:r>
            <a:r>
              <a:rPr lang="es-US" sz="3600" dirty="0"/>
              <a:t> and </a:t>
            </a:r>
            <a:r>
              <a:rPr lang="es-US" sz="3600" dirty="0" err="1"/>
              <a:t>unmuting</a:t>
            </a:r>
            <a:endParaRPr lang="es-US" sz="3600" dirty="0"/>
          </a:p>
          <a:p>
            <a:pPr>
              <a:lnSpc>
                <a:spcPct val="100000"/>
              </a:lnSpc>
              <a:spcBef>
                <a:spcPts val="1200"/>
              </a:spcBef>
              <a:spcAft>
                <a:spcPts val="600"/>
              </a:spcAft>
              <a:buFont typeface="Arial" panose="020B0604020202020204" pitchFamily="34" charset="0"/>
              <a:buChar char="•"/>
            </a:pPr>
            <a:r>
              <a:rPr lang="es-US" sz="3600" dirty="0"/>
              <a:t>Break-</a:t>
            </a:r>
            <a:r>
              <a:rPr lang="es-US" sz="3600" dirty="0" err="1"/>
              <a:t>out</a:t>
            </a:r>
            <a:r>
              <a:rPr lang="es-US" sz="3600" dirty="0"/>
              <a:t> </a:t>
            </a:r>
            <a:r>
              <a:rPr lang="es-US" sz="3600" dirty="0" err="1"/>
              <a:t>rooms</a:t>
            </a:r>
            <a:endParaRPr lang="es-US" sz="3600" dirty="0"/>
          </a:p>
          <a:p>
            <a:pPr>
              <a:lnSpc>
                <a:spcPct val="100000"/>
              </a:lnSpc>
              <a:spcBef>
                <a:spcPts val="1200"/>
              </a:spcBef>
              <a:spcAft>
                <a:spcPts val="600"/>
              </a:spcAft>
              <a:buFont typeface="Arial" panose="020B0604020202020204" pitchFamily="34" charset="0"/>
              <a:buChar char="•"/>
            </a:pPr>
            <a:r>
              <a:rPr lang="es-US" sz="3600" dirty="0" err="1"/>
              <a:t>Connectivity</a:t>
            </a:r>
            <a:r>
              <a:rPr lang="es-US" sz="3600" dirty="0"/>
              <a:t> </a:t>
            </a:r>
            <a:r>
              <a:rPr lang="es-US" sz="3600" dirty="0" err="1"/>
              <a:t>issues</a:t>
            </a:r>
            <a:endParaRPr lang="es-US" sz="3600" dirty="0"/>
          </a:p>
          <a:p>
            <a:pPr>
              <a:lnSpc>
                <a:spcPct val="100000"/>
              </a:lnSpc>
              <a:spcBef>
                <a:spcPts val="1200"/>
              </a:spcBef>
              <a:spcAft>
                <a:spcPts val="600"/>
              </a:spcAft>
              <a:buFont typeface="Arial" panose="020B0604020202020204" pitchFamily="34" charset="0"/>
              <a:buChar char="•"/>
            </a:pPr>
            <a:r>
              <a:rPr lang="es-US" sz="3600" dirty="0"/>
              <a:t>Camera visual and </a:t>
            </a:r>
            <a:r>
              <a:rPr lang="es-US" sz="3600" dirty="0" err="1"/>
              <a:t>participation</a:t>
            </a:r>
            <a:endParaRPr lang="es-US" sz="3600" dirty="0"/>
          </a:p>
          <a:p>
            <a:pPr>
              <a:lnSpc>
                <a:spcPct val="100000"/>
              </a:lnSpc>
              <a:spcBef>
                <a:spcPts val="1200"/>
              </a:spcBef>
              <a:spcAft>
                <a:spcPts val="600"/>
              </a:spcAft>
            </a:pPr>
            <a:r>
              <a:rPr lang="es-US" sz="3600" dirty="0"/>
              <a:t>Break</a:t>
            </a:r>
          </a:p>
        </p:txBody>
      </p:sp>
    </p:spTree>
    <p:extLst>
      <p:ext uri="{BB962C8B-B14F-4D97-AF65-F5344CB8AC3E}">
        <p14:creationId xmlns:p14="http://schemas.microsoft.com/office/powerpoint/2010/main" val="1345621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8C05077F-DE8D-274F-AD7C-D9846172D3D7}"/>
              </a:ext>
            </a:extLst>
          </p:cNvPr>
          <p:cNvSpPr>
            <a:spLocks noGrp="1"/>
          </p:cNvSpPr>
          <p:nvPr>
            <p:ph type="title"/>
          </p:nvPr>
        </p:nvSpPr>
        <p:spPr/>
        <p:txBody>
          <a:bodyPr>
            <a:normAutofit/>
          </a:bodyPr>
          <a:lstStyle/>
          <a:p>
            <a:r>
              <a:rPr lang="en-US" altLang="en-US" dirty="0"/>
              <a:t>Core Modules</a:t>
            </a:r>
          </a:p>
        </p:txBody>
      </p:sp>
      <p:sp>
        <p:nvSpPr>
          <p:cNvPr id="22531" name="Content Placeholder 2">
            <a:extLst>
              <a:ext uri="{FF2B5EF4-FFF2-40B4-BE49-F238E27FC236}">
                <a16:creationId xmlns:a16="http://schemas.microsoft.com/office/drawing/2014/main" id="{A5E95EBF-9051-C742-A6BB-72171750C0B0}"/>
              </a:ext>
            </a:extLst>
          </p:cNvPr>
          <p:cNvSpPr>
            <a:spLocks noGrp="1"/>
          </p:cNvSpPr>
          <p:nvPr>
            <p:ph idx="1"/>
          </p:nvPr>
        </p:nvSpPr>
        <p:spPr>
          <a:xfrm>
            <a:off x="341192" y="1402058"/>
            <a:ext cx="11411221" cy="4719342"/>
          </a:xfrm>
        </p:spPr>
        <p:txBody>
          <a:bodyPr>
            <a:normAutofit lnSpcReduction="10000"/>
          </a:bodyPr>
          <a:lstStyle/>
          <a:p>
            <a:pPr indent="-320040">
              <a:spcBef>
                <a:spcPts val="1200"/>
              </a:spcBef>
              <a:spcAft>
                <a:spcPts val="1200"/>
              </a:spcAft>
              <a:buClr>
                <a:schemeClr val="tx1">
                  <a:lumMod val="50000"/>
                  <a:lumOff val="50000"/>
                </a:schemeClr>
              </a:buClr>
              <a:defRPr/>
            </a:pPr>
            <a:r>
              <a:rPr lang="en-US" altLang="en-US" sz="3600" dirty="0"/>
              <a:t>What Is SBIRT and Why Use It? </a:t>
            </a:r>
          </a:p>
          <a:p>
            <a:pPr indent="-320040">
              <a:spcBef>
                <a:spcPts val="1200"/>
              </a:spcBef>
              <a:spcAft>
                <a:spcPts val="1200"/>
              </a:spcAft>
              <a:buClr>
                <a:schemeClr val="tx1">
                  <a:lumMod val="50000"/>
                  <a:lumOff val="50000"/>
                </a:schemeClr>
              </a:buClr>
              <a:defRPr/>
            </a:pPr>
            <a:r>
              <a:rPr lang="en-US" altLang="en-US" sz="3600" dirty="0"/>
              <a:t>How does SBIRT fit into Public Health?</a:t>
            </a:r>
          </a:p>
          <a:p>
            <a:pPr indent="-320040">
              <a:spcBef>
                <a:spcPts val="1200"/>
              </a:spcBef>
              <a:spcAft>
                <a:spcPts val="1200"/>
              </a:spcAft>
              <a:buClr>
                <a:schemeClr val="tx1">
                  <a:lumMod val="50000"/>
                  <a:lumOff val="50000"/>
                </a:schemeClr>
              </a:buClr>
              <a:defRPr/>
            </a:pPr>
            <a:r>
              <a:rPr lang="en-US" altLang="en-US" sz="3600" dirty="0"/>
              <a:t>EBP Screening Tools for Substance Use</a:t>
            </a:r>
          </a:p>
          <a:p>
            <a:pPr marL="320040" indent="-320040">
              <a:spcBef>
                <a:spcPts val="1200"/>
              </a:spcBef>
              <a:spcAft>
                <a:spcPts val="1200"/>
              </a:spcAft>
              <a:buClr>
                <a:schemeClr val="tx1">
                  <a:lumMod val="50000"/>
                  <a:lumOff val="50000"/>
                </a:schemeClr>
              </a:buClr>
              <a:defRPr/>
            </a:pPr>
            <a:r>
              <a:rPr lang="en-US" sz="3600" dirty="0"/>
              <a:t>Brief Intervention and Essential Motivational Interviewing Skills</a:t>
            </a:r>
          </a:p>
          <a:p>
            <a:pPr marL="320040" indent="-320040">
              <a:spcBef>
                <a:spcPts val="1200"/>
              </a:spcBef>
              <a:spcAft>
                <a:spcPts val="1200"/>
              </a:spcAft>
              <a:buClr>
                <a:schemeClr val="tx1">
                  <a:lumMod val="50000"/>
                  <a:lumOff val="50000"/>
                </a:schemeClr>
              </a:buClr>
              <a:defRPr/>
            </a:pPr>
            <a:r>
              <a:rPr lang="en-US" sz="3600" dirty="0"/>
              <a:t>Referral </a:t>
            </a:r>
            <a:r>
              <a:rPr lang="en-US" sz="3600"/>
              <a:t>to Treatment</a:t>
            </a:r>
            <a:endParaRPr lang="en-US" sz="3600" dirty="0"/>
          </a:p>
          <a:p>
            <a:pPr marL="0" indent="0">
              <a:spcBef>
                <a:spcPts val="500"/>
              </a:spcBef>
              <a:spcAft>
                <a:spcPts val="1000"/>
              </a:spcAft>
              <a:buNone/>
              <a:defRPr/>
            </a:pPr>
            <a:endParaRPr lang="en-US" altLang="en-US" dirty="0"/>
          </a:p>
        </p:txBody>
      </p:sp>
      <p:sp>
        <p:nvSpPr>
          <p:cNvPr id="2" name="Slide Number Placeholder 1"/>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13</a:t>
            </a:fld>
            <a:endParaRPr lang="en-US" altLang="en-US" sz="1600" b="1" dirty="0">
              <a:solidFill>
                <a:srgbClr val="697608"/>
              </a:solidFill>
            </a:endParaRPr>
          </a:p>
        </p:txBody>
      </p:sp>
    </p:spTree>
    <p:extLst>
      <p:ext uri="{BB962C8B-B14F-4D97-AF65-F5344CB8AC3E}">
        <p14:creationId xmlns:p14="http://schemas.microsoft.com/office/powerpoint/2010/main" val="3918304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6">
            <a:extLst>
              <a:ext uri="{FF2B5EF4-FFF2-40B4-BE49-F238E27FC236}">
                <a16:creationId xmlns:a16="http://schemas.microsoft.com/office/drawing/2014/main" id="{69680388-1AAC-8048-8C4C-DF2A7AB6D3E0}"/>
              </a:ext>
            </a:extLst>
          </p:cNvPr>
          <p:cNvSpPr>
            <a:spLocks noGrp="1"/>
          </p:cNvSpPr>
          <p:nvPr>
            <p:ph type="body" idx="4294967295"/>
          </p:nvPr>
        </p:nvSpPr>
        <p:spPr>
          <a:xfrm>
            <a:off x="0" y="2596986"/>
            <a:ext cx="12192000" cy="1587500"/>
          </a:xfrm>
        </p:spPr>
        <p:txBody>
          <a:bodyPr>
            <a:normAutofit lnSpcReduction="10000"/>
          </a:bodyPr>
          <a:lstStyle/>
          <a:p>
            <a:pPr marL="0" indent="0" algn="ctr">
              <a:spcBef>
                <a:spcPts val="1200"/>
              </a:spcBef>
              <a:spcAft>
                <a:spcPts val="1200"/>
              </a:spcAft>
              <a:buClr>
                <a:srgbClr val="1D436D"/>
              </a:buClr>
              <a:buNone/>
              <a:defRPr/>
            </a:pPr>
            <a:r>
              <a:rPr lang="en-US" altLang="en-US" sz="4800" b="1" dirty="0">
                <a:solidFill>
                  <a:srgbClr val="697608"/>
                </a:solidFill>
              </a:rPr>
              <a:t>What Is SBIRT? </a:t>
            </a:r>
          </a:p>
          <a:p>
            <a:pPr marL="0" indent="0" algn="ctr">
              <a:spcBef>
                <a:spcPts val="1200"/>
              </a:spcBef>
              <a:spcAft>
                <a:spcPts val="1200"/>
              </a:spcAft>
              <a:buClr>
                <a:srgbClr val="1D436D"/>
              </a:buClr>
              <a:buNone/>
              <a:defRPr/>
            </a:pPr>
            <a:r>
              <a:rPr lang="en-US" altLang="en-US" sz="4800" b="1" dirty="0">
                <a:solidFill>
                  <a:srgbClr val="697608"/>
                </a:solidFill>
              </a:rPr>
              <a:t>Why Use It? </a:t>
            </a:r>
          </a:p>
        </p:txBody>
      </p:sp>
      <p:pic>
        <p:nvPicPr>
          <p:cNvPr id="4" name="Picture 2">
            <a:extLst>
              <a:ext uri="{FF2B5EF4-FFF2-40B4-BE49-F238E27FC236}">
                <a16:creationId xmlns:a16="http://schemas.microsoft.com/office/drawing/2014/main" id="{CE9F9040-AC21-5E4B-9C38-57288057EBD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5468987"/>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3807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Prevalence of Substance Use </a:t>
            </a:r>
            <a:endParaRPr lang="en-US" dirty="0"/>
          </a:p>
        </p:txBody>
      </p:sp>
      <p:sp>
        <p:nvSpPr>
          <p:cNvPr id="3" name="Content Placeholder 2"/>
          <p:cNvSpPr>
            <a:spLocks noGrp="1"/>
          </p:cNvSpPr>
          <p:nvPr>
            <p:ph idx="1"/>
          </p:nvPr>
        </p:nvSpPr>
        <p:spPr/>
        <p:txBody>
          <a:bodyPr>
            <a:normAutofit lnSpcReduction="10000"/>
          </a:bodyPr>
          <a:lstStyle/>
          <a:p>
            <a:pPr marL="284416" indent="-284416">
              <a:spcBef>
                <a:spcPts val="1200"/>
              </a:spcBef>
              <a:buClr>
                <a:schemeClr val="tx1">
                  <a:lumMod val="50000"/>
                  <a:lumOff val="50000"/>
                </a:schemeClr>
              </a:buClr>
              <a:tabLst>
                <a:tab pos="411411" algn="l"/>
              </a:tabLst>
            </a:pPr>
            <a:r>
              <a:rPr lang="en-US" altLang="en-US" dirty="0"/>
              <a:t>165.4 million people were past month substance users (i.e., tobacco, alcohol, or illicit substances)</a:t>
            </a:r>
          </a:p>
          <a:p>
            <a:pPr marL="284416" indent="-284416">
              <a:spcBef>
                <a:spcPts val="1200"/>
              </a:spcBef>
              <a:buClr>
                <a:schemeClr val="tx1">
                  <a:lumMod val="50000"/>
                  <a:lumOff val="50000"/>
                </a:schemeClr>
              </a:buClr>
              <a:tabLst>
                <a:tab pos="411411" algn="l"/>
              </a:tabLst>
            </a:pPr>
            <a:r>
              <a:rPr lang="en-US" altLang="en-US" dirty="0"/>
              <a:t>In 2019, the majority of the 9.3 million misusers of prescription pain relievers had misused only prescription pain relievers in the past year, but they had not used heroin. </a:t>
            </a:r>
          </a:p>
          <a:p>
            <a:pPr marL="284416" indent="-284416">
              <a:spcBef>
                <a:spcPts val="1200"/>
              </a:spcBef>
              <a:buClr>
                <a:schemeClr val="tx1">
                  <a:lumMod val="50000"/>
                  <a:lumOff val="50000"/>
                </a:schemeClr>
              </a:buClr>
              <a:tabLst>
                <a:tab pos="411411" algn="l"/>
              </a:tabLst>
            </a:pPr>
            <a:r>
              <a:rPr lang="en-US" altLang="en-US" dirty="0"/>
              <a:t>139.7 million people were past month alcohol users</a:t>
            </a:r>
          </a:p>
          <a:p>
            <a:pPr marL="914400" indent="-346075">
              <a:buClr>
                <a:schemeClr val="tx1">
                  <a:lumMod val="50000"/>
                  <a:lumOff val="50000"/>
                </a:schemeClr>
              </a:buClr>
              <a:buSzPct val="60000"/>
              <a:buFont typeface="Courier New" panose="02070309020205020404" pitchFamily="49" charset="0"/>
              <a:buChar char="o"/>
              <a:tabLst>
                <a:tab pos="411411" algn="l"/>
              </a:tabLst>
            </a:pPr>
            <a:r>
              <a:rPr lang="en-US" altLang="en-US" dirty="0"/>
              <a:t>65.8 million were binge drinkers in the past month</a:t>
            </a:r>
          </a:p>
          <a:p>
            <a:pPr marL="914400" indent="-346075">
              <a:buClr>
                <a:schemeClr val="tx1">
                  <a:lumMod val="50000"/>
                  <a:lumOff val="50000"/>
                </a:schemeClr>
              </a:buClr>
              <a:buSzPct val="60000"/>
              <a:buFont typeface="Courier New" panose="02070309020205020404" pitchFamily="49" charset="0"/>
              <a:buChar char="o"/>
              <a:tabLst>
                <a:tab pos="411411" algn="l"/>
              </a:tabLst>
            </a:pPr>
            <a:r>
              <a:rPr lang="en-US" altLang="en-US" dirty="0"/>
              <a:t>16. million were heavy drinkers in the past month</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Slide Number Placeholder 3"/>
          <p:cNvSpPr>
            <a:spLocks noGrp="1"/>
          </p:cNvSpPr>
          <p:nvPr>
            <p:ph type="sldNum" sz="quarter" idx="4294967295"/>
          </p:nvPr>
        </p:nvSpPr>
        <p:spPr>
          <a:xfrm>
            <a:off x="9448800" y="21644"/>
            <a:ext cx="2743200" cy="365125"/>
          </a:xfrm>
        </p:spPr>
        <p:txBody>
          <a:bodyPr/>
          <a:lstStyle/>
          <a:p>
            <a:fld id="{48F63A3B-78C7-47BE-AE5E-E10140E04643}" type="slidenum">
              <a:rPr lang="en-US" sz="1600" b="1" smtClean="0">
                <a:solidFill>
                  <a:srgbClr val="697608"/>
                </a:solidFill>
              </a:rPr>
              <a:pPr/>
              <a:t>15</a:t>
            </a:fld>
            <a:endParaRPr lang="en-US" sz="1600" b="1" dirty="0">
              <a:solidFill>
                <a:srgbClr val="697608"/>
              </a:solidFill>
            </a:endParaRPr>
          </a:p>
        </p:txBody>
      </p:sp>
      <p:sp>
        <p:nvSpPr>
          <p:cNvPr id="5" name="Rectangle 4"/>
          <p:cNvSpPr/>
          <p:nvPr/>
        </p:nvSpPr>
        <p:spPr>
          <a:xfrm>
            <a:off x="4190466" y="6134239"/>
            <a:ext cx="7955814" cy="523220"/>
          </a:xfrm>
          <a:prstGeom prst="rect">
            <a:avLst/>
          </a:prstGeom>
        </p:spPr>
        <p:txBody>
          <a:bodyPr wrap="square">
            <a:spAutoFit/>
          </a:bodyPr>
          <a:lstStyle/>
          <a:p>
            <a:pPr algn="r"/>
            <a:r>
              <a:rPr lang="en-US" altLang="en-US" sz="1400" dirty="0">
                <a:solidFill>
                  <a:srgbClr val="697608"/>
                </a:solidFill>
                <a:latin typeface="Arial" panose="020B0604020202020204" pitchFamily="34" charset="0"/>
                <a:cs typeface="Arial" panose="020B0604020202020204" pitchFamily="34" charset="0"/>
              </a:rPr>
              <a:t>SAMHSA, 2019 National Survey on Drug Use and Health, </a:t>
            </a:r>
            <a:r>
              <a:rPr lang="en-US" altLang="en-US" sz="1400" dirty="0">
                <a:solidFill>
                  <a:srgbClr val="697608"/>
                </a:solidFill>
                <a:latin typeface="Arial" panose="020B0604020202020204" pitchFamily="34" charset="0"/>
                <a:cs typeface="Arial" panose="020B0604020202020204" pitchFamily="34" charset="0"/>
                <a:hlinkClick r:id="rId3"/>
              </a:rPr>
              <a:t>https://www.samhsa.gov/data/release/2019-national-survey-drug-use-and-health-nsduh-releases</a:t>
            </a:r>
            <a:r>
              <a:rPr lang="en-US" altLang="en-US" sz="1400" dirty="0">
                <a:solidFill>
                  <a:srgbClr val="697608"/>
                </a:solidFill>
                <a:latin typeface="Arial" panose="020B0604020202020204" pitchFamily="34" charset="0"/>
                <a:cs typeface="Arial" panose="020B0604020202020204" pitchFamily="34" charset="0"/>
              </a:rPr>
              <a:t>,</a:t>
            </a:r>
            <a:r>
              <a:rPr lang="en-US" altLang="en-US" sz="1400" dirty="0">
                <a:solidFill>
                  <a:srgbClr val="697608"/>
                </a:solidFill>
              </a:rPr>
              <a:t>,</a:t>
            </a:r>
            <a:endParaRPr lang="en-US" sz="1400" dirty="0">
              <a:solidFill>
                <a:srgbClr val="697608"/>
              </a:solidFill>
            </a:endParaRPr>
          </a:p>
        </p:txBody>
      </p:sp>
      <p:pic>
        <p:nvPicPr>
          <p:cNvPr id="6" name="Picture 5"/>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784173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Prevalence of Substance Use - </a:t>
            </a:r>
            <a:r>
              <a:rPr lang="en-US" sz="3600" b="0" dirty="0">
                <a:latin typeface="Arial" panose="020B0604020202020204" pitchFamily="34" charset="0"/>
                <a:cs typeface="Arial" panose="020B0604020202020204" pitchFamily="34" charset="0"/>
              </a:rPr>
              <a:t>continued</a:t>
            </a:r>
            <a:endParaRPr lang="en-US" sz="3600" b="0" dirty="0"/>
          </a:p>
        </p:txBody>
      </p:sp>
      <p:sp>
        <p:nvSpPr>
          <p:cNvPr id="3" name="Content Placeholder 2"/>
          <p:cNvSpPr>
            <a:spLocks noGrp="1"/>
          </p:cNvSpPr>
          <p:nvPr>
            <p:ph idx="1"/>
          </p:nvPr>
        </p:nvSpPr>
        <p:spPr/>
        <p:txBody>
          <a:bodyPr>
            <a:normAutofit/>
          </a:bodyPr>
          <a:lstStyle/>
          <a:p>
            <a:pPr marL="287338" indent="-287338" fontAlgn="base">
              <a:spcBef>
                <a:spcPts val="1200"/>
              </a:spcBef>
              <a:spcAft>
                <a:spcPts val="1200"/>
              </a:spcAft>
            </a:pPr>
            <a:r>
              <a:rPr lang="en-US" dirty="0"/>
              <a:t>There were 10,511 fatalities caused by drunk drivers in 2018, which translates to 29% of all traffic deaths.</a:t>
            </a:r>
          </a:p>
          <a:p>
            <a:pPr marL="287338" indent="-287338" fontAlgn="base">
              <a:spcBef>
                <a:spcPts val="1200"/>
              </a:spcBef>
              <a:spcAft>
                <a:spcPts val="1200"/>
              </a:spcAft>
            </a:pPr>
            <a:r>
              <a:rPr lang="en-US" dirty="0"/>
              <a:t>17% of all traffic deaths among those aged between 0-14 involve some kind of alcohol.</a:t>
            </a:r>
          </a:p>
          <a:p>
            <a:pPr marL="287338" indent="-287338" fontAlgn="base">
              <a:spcBef>
                <a:spcPts val="1200"/>
              </a:spcBef>
              <a:spcAft>
                <a:spcPts val="1200"/>
              </a:spcAft>
            </a:pPr>
            <a:r>
              <a:rPr lang="en-US" dirty="0"/>
              <a:t>In 2016, over 10,000 deaths that resulted from drunk-driver collisions. That same year, over 1 million drivers have been arrested for driving under the influence of alcohol (and substances).</a:t>
            </a:r>
          </a:p>
        </p:txBody>
      </p:sp>
      <p:sp>
        <p:nvSpPr>
          <p:cNvPr id="4" name="Slide Number Placeholder 3"/>
          <p:cNvSpPr>
            <a:spLocks noGrp="1"/>
          </p:cNvSpPr>
          <p:nvPr>
            <p:ph type="sldNum" sz="quarter" idx="13"/>
          </p:nvPr>
        </p:nvSpPr>
        <p:spPr>
          <a:xfrm>
            <a:off x="11650959" y="29321"/>
            <a:ext cx="541041" cy="365125"/>
          </a:xfrm>
        </p:spPr>
        <p:txBody>
          <a:bodyPr/>
          <a:lstStyle/>
          <a:p>
            <a:fld id="{48F63A3B-78C7-47BE-AE5E-E10140E04643}" type="slidenum">
              <a:rPr lang="en-US" smtClean="0">
                <a:solidFill>
                  <a:srgbClr val="697608"/>
                </a:solidFill>
              </a:rPr>
              <a:pPr/>
              <a:t>16</a:t>
            </a:fld>
            <a:endParaRPr lang="en-US" dirty="0">
              <a:solidFill>
                <a:srgbClr val="697608"/>
              </a:solidFill>
            </a:endParaRPr>
          </a:p>
        </p:txBody>
      </p:sp>
      <p:sp>
        <p:nvSpPr>
          <p:cNvPr id="5" name="TextBox 4"/>
          <p:cNvSpPr txBox="1"/>
          <p:nvPr/>
        </p:nvSpPr>
        <p:spPr>
          <a:xfrm>
            <a:off x="4656221" y="6141898"/>
            <a:ext cx="7339914" cy="523220"/>
          </a:xfrm>
          <a:prstGeom prst="rect">
            <a:avLst/>
          </a:prstGeom>
          <a:noFill/>
        </p:spPr>
        <p:txBody>
          <a:bodyPr wrap="square" rtlCol="0">
            <a:spAutoFit/>
          </a:bodyPr>
          <a:lstStyle/>
          <a:p>
            <a:pPr lvl="0" algn="r">
              <a:spcBef>
                <a:spcPct val="20000"/>
              </a:spcBef>
            </a:pPr>
            <a:r>
              <a:rPr lang="en-US" sz="1400" dirty="0">
                <a:solidFill>
                  <a:schemeClr val="accent1">
                    <a:lumMod val="50000"/>
                  </a:schemeClr>
                </a:solidFill>
                <a:latin typeface="Arial" panose="020B0604020202020204" pitchFamily="34" charset="0"/>
                <a:cs typeface="Arial" panose="020B0604020202020204" pitchFamily="34" charset="0"/>
              </a:rPr>
              <a:t>Policy Advice, 18 Drunk Driving Statistics that Will Make You Sober, https://policyadvice.net/insurance/insights/drunk-driving-statistics/</a:t>
            </a:r>
          </a:p>
        </p:txBody>
      </p:sp>
    </p:spTree>
    <p:extLst>
      <p:ext uri="{BB962C8B-B14F-4D97-AF65-F5344CB8AC3E}">
        <p14:creationId xmlns:p14="http://schemas.microsoft.com/office/powerpoint/2010/main" val="546651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72F27-EFB5-4D27-9993-2226C706F88F}"/>
              </a:ext>
            </a:extLst>
          </p:cNvPr>
          <p:cNvSpPr>
            <a:spLocks noGrp="1"/>
          </p:cNvSpPr>
          <p:nvPr>
            <p:ph type="title"/>
          </p:nvPr>
        </p:nvSpPr>
        <p:spPr/>
        <p:txBody>
          <a:bodyPr/>
          <a:lstStyle/>
          <a:p>
            <a:r>
              <a:rPr lang="en-US" dirty="0"/>
              <a:t>College Alcohol Related</a:t>
            </a:r>
          </a:p>
        </p:txBody>
      </p:sp>
      <p:sp>
        <p:nvSpPr>
          <p:cNvPr id="3" name="Content Placeholder 2">
            <a:extLst>
              <a:ext uri="{FF2B5EF4-FFF2-40B4-BE49-F238E27FC236}">
                <a16:creationId xmlns:a16="http://schemas.microsoft.com/office/drawing/2014/main" id="{6C79C5B9-7B83-45D8-99A0-B6ED59F9BDD7}"/>
              </a:ext>
            </a:extLst>
          </p:cNvPr>
          <p:cNvSpPr>
            <a:spLocks noGrp="1"/>
          </p:cNvSpPr>
          <p:nvPr>
            <p:ph idx="1"/>
          </p:nvPr>
        </p:nvSpPr>
        <p:spPr>
          <a:xfrm>
            <a:off x="341192" y="1386349"/>
            <a:ext cx="11521441" cy="4465811"/>
          </a:xfrm>
        </p:spPr>
        <p:txBody>
          <a:bodyPr>
            <a:noAutofit/>
          </a:bodyPr>
          <a:lstStyle/>
          <a:p>
            <a:pPr>
              <a:spcBef>
                <a:spcPts val="1200"/>
              </a:spcBef>
            </a:pPr>
            <a:r>
              <a:rPr lang="en-US" sz="2600" b="1" i="1" dirty="0"/>
              <a:t>Prevalence of Drinking:</a:t>
            </a:r>
            <a:r>
              <a:rPr lang="en-US" sz="2600" dirty="0"/>
              <a:t> According to the 2019 NSDUH, 52.5 percent of full-time college students ages 18–22 drank alcohol in the past month compared with 44.0 percent of other persons of the same age.</a:t>
            </a:r>
          </a:p>
          <a:p>
            <a:pPr>
              <a:spcBef>
                <a:spcPts val="1200"/>
              </a:spcBef>
            </a:pPr>
            <a:r>
              <a:rPr lang="en-US" sz="2600" b="1" i="1" dirty="0"/>
              <a:t>Prevalence of Binge Drinking:</a:t>
            </a:r>
            <a:r>
              <a:rPr lang="en-US" sz="2600" dirty="0"/>
              <a:t> According to the 2019 NSDUH, 33.0 percent of college students ages 18–22 reported binge drinking in the past month compared with 27.7 percent of other persons of the same age.</a:t>
            </a:r>
          </a:p>
          <a:p>
            <a:pPr>
              <a:spcBef>
                <a:spcPts val="1200"/>
              </a:spcBef>
            </a:pPr>
            <a:r>
              <a:rPr lang="en-US" sz="2600" b="1" i="1" dirty="0"/>
              <a:t>Prevalence of Heavy Alcohol Use:</a:t>
            </a:r>
            <a:r>
              <a:rPr lang="en-US" sz="2600" dirty="0"/>
              <a:t> According to the 2019 NSDUH, 8.2 percent of college students ages 18–22 reported heavy alcohol use in the past month compared with 6.4 percent of other persons of the same ag.</a:t>
            </a:r>
          </a:p>
        </p:txBody>
      </p:sp>
      <p:sp>
        <p:nvSpPr>
          <p:cNvPr id="4" name="Slide Number Placeholder 3">
            <a:extLst>
              <a:ext uri="{FF2B5EF4-FFF2-40B4-BE49-F238E27FC236}">
                <a16:creationId xmlns:a16="http://schemas.microsoft.com/office/drawing/2014/main" id="{48D096FD-4CF8-4584-B7CF-9F88B347EBF1}"/>
              </a:ext>
            </a:extLst>
          </p:cNvPr>
          <p:cNvSpPr>
            <a:spLocks noGrp="1"/>
          </p:cNvSpPr>
          <p:nvPr>
            <p:ph type="sldNum" sz="quarter" idx="13"/>
          </p:nvPr>
        </p:nvSpPr>
        <p:spPr/>
        <p:txBody>
          <a:bodyPr/>
          <a:lstStyle/>
          <a:p>
            <a:fld id="{48F63A3B-78C7-47BE-AE5E-E10140E04643}" type="slidenum">
              <a:rPr lang="en-US" smtClean="0"/>
              <a:pPr/>
              <a:t>17</a:t>
            </a:fld>
            <a:endParaRPr lang="en-US" dirty="0"/>
          </a:p>
        </p:txBody>
      </p:sp>
      <p:sp>
        <p:nvSpPr>
          <p:cNvPr id="6" name="TextBox 5">
            <a:extLst>
              <a:ext uri="{FF2B5EF4-FFF2-40B4-BE49-F238E27FC236}">
                <a16:creationId xmlns:a16="http://schemas.microsoft.com/office/drawing/2014/main" id="{92236B60-9439-4040-99E9-E340C595D92D}"/>
              </a:ext>
            </a:extLst>
          </p:cNvPr>
          <p:cNvSpPr txBox="1"/>
          <p:nvPr/>
        </p:nvSpPr>
        <p:spPr>
          <a:xfrm>
            <a:off x="4000500" y="5808701"/>
            <a:ext cx="8046719" cy="938719"/>
          </a:xfrm>
          <a:prstGeom prst="rect">
            <a:avLst/>
          </a:prstGeom>
          <a:noFill/>
        </p:spPr>
        <p:txBody>
          <a:bodyPr wrap="square">
            <a:spAutoFit/>
          </a:bodyPr>
          <a:lstStyle/>
          <a:p>
            <a:pPr algn="r"/>
            <a:r>
              <a:rPr lang="en-US" sz="1100" i="0" dirty="0">
                <a:solidFill>
                  <a:srgbClr val="697608"/>
                </a:solidFill>
                <a:effectLst/>
                <a:latin typeface="Arial" panose="020B0604020202020204" pitchFamily="34" charset="0"/>
              </a:rPr>
              <a:t>Substance Abuse and Mental Health Service Administration. 2019 National Survey on Drug Use and Health. Table 6.21B – Types of Illicit Drug, Tobacco Product, and Alcohol Use in Past Month among Persons Aged 18 to 22, by College Enrollment Status and Gender: Percentages, 2018 and 2019. Available at </a:t>
            </a:r>
            <a:r>
              <a:rPr lang="en-US" sz="1100" i="0" u="none" strike="noStrike" dirty="0">
                <a:solidFill>
                  <a:srgbClr val="697608"/>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https://www.samhsa.gov/data/sites/default/files/reports/rpt29394/NSDUHDetailedTabs2019/NSDUHDetTabsSect6pe2019.htm#tab6-21b</a:t>
            </a:r>
            <a:r>
              <a:rPr lang="en-US" sz="1100" i="0" dirty="0">
                <a:solidFill>
                  <a:srgbClr val="697608"/>
                </a:solidFill>
                <a:effectLst/>
                <a:latin typeface="Arial" panose="020B0604020202020204" pitchFamily="34" charset="0"/>
              </a:rPr>
              <a:t>. Accessed 9/15/20.</a:t>
            </a:r>
            <a:endParaRPr lang="en-US" sz="1100" dirty="0">
              <a:solidFill>
                <a:srgbClr val="697608"/>
              </a:solidFill>
            </a:endParaRPr>
          </a:p>
        </p:txBody>
      </p:sp>
    </p:spTree>
    <p:extLst>
      <p:ext uri="{BB962C8B-B14F-4D97-AF65-F5344CB8AC3E}">
        <p14:creationId xmlns:p14="http://schemas.microsoft.com/office/powerpoint/2010/main" val="227106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8414" y="1900115"/>
            <a:ext cx="4280053" cy="3030856"/>
          </a:xfrm>
        </p:spPr>
        <p:txBody>
          <a:bodyPr>
            <a:normAutofit fontScale="90000"/>
          </a:bodyPr>
          <a:lstStyle/>
          <a:p>
            <a:r>
              <a:rPr lang="en-US" dirty="0"/>
              <a:t>Mental and Physical Harms of  </a:t>
            </a:r>
            <a:br>
              <a:rPr lang="en-US" dirty="0"/>
            </a:br>
            <a:r>
              <a:rPr lang="en-US" dirty="0"/>
              <a:t>High-Risk Drinking</a:t>
            </a:r>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97608"/>
                </a:solidFill>
              </a:rPr>
              <a:pPr/>
              <a:t>18</a:t>
            </a:fld>
            <a:endParaRPr lang="en-US" dirty="0">
              <a:solidFill>
                <a:srgbClr val="697608"/>
              </a:solidFill>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6318" r="3597" b="6523"/>
          <a:stretch/>
        </p:blipFill>
        <p:spPr>
          <a:xfrm>
            <a:off x="108284" y="0"/>
            <a:ext cx="7062538" cy="6831086"/>
          </a:xfrm>
          <a:prstGeom prst="rect">
            <a:avLst/>
          </a:prstGeom>
        </p:spPr>
      </p:pic>
    </p:spTree>
    <p:extLst>
      <p:ext uri="{BB962C8B-B14F-4D97-AF65-F5344CB8AC3E}">
        <p14:creationId xmlns:p14="http://schemas.microsoft.com/office/powerpoint/2010/main" val="149641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C9A383AA-7213-EB4D-9460-B0AFFC22B5F4}"/>
              </a:ext>
            </a:extLst>
          </p:cNvPr>
          <p:cNvSpPr>
            <a:spLocks noGrp="1" noChangeArrowheads="1"/>
          </p:cNvSpPr>
          <p:nvPr>
            <p:ph type="title"/>
          </p:nvPr>
        </p:nvSpPr>
        <p:spPr>
          <a:xfrm>
            <a:off x="254583" y="227399"/>
            <a:ext cx="12192000" cy="940424"/>
          </a:xfrm>
        </p:spPr>
        <p:txBody>
          <a:bodyPr>
            <a:noAutofit/>
          </a:bodyPr>
          <a:lstStyle/>
          <a:p>
            <a:r>
              <a:rPr lang="en-US" altLang="en-US" dirty="0"/>
              <a:t>Hazards of Alcohol and Other Substance Use</a:t>
            </a:r>
          </a:p>
        </p:txBody>
      </p:sp>
      <p:sp>
        <p:nvSpPr>
          <p:cNvPr id="4" name="Rectangle 3">
            <a:extLst>
              <a:ext uri="{FF2B5EF4-FFF2-40B4-BE49-F238E27FC236}">
                <a16:creationId xmlns:a16="http://schemas.microsoft.com/office/drawing/2014/main" id="{541D5AE6-3969-424E-9FB7-3AA34D3339BF}"/>
              </a:ext>
            </a:extLst>
          </p:cNvPr>
          <p:cNvSpPr>
            <a:spLocks noGrp="1" noChangeArrowheads="1"/>
          </p:cNvSpPr>
          <p:nvPr>
            <p:ph idx="1"/>
          </p:nvPr>
        </p:nvSpPr>
        <p:spPr>
          <a:xfrm>
            <a:off x="398186" y="1446146"/>
            <a:ext cx="11468465" cy="4060802"/>
          </a:xfrm>
        </p:spPr>
        <p:txBody>
          <a:bodyPr numCol="2">
            <a:noAutofit/>
          </a:bodyPr>
          <a:lstStyle/>
          <a:p>
            <a:pPr marL="0" indent="0">
              <a:buClr>
                <a:schemeClr val="bg1">
                  <a:lumMod val="50000"/>
                </a:schemeClr>
              </a:buClr>
              <a:buNone/>
              <a:tabLst>
                <a:tab pos="411411" algn="l"/>
              </a:tabLst>
              <a:defRPr/>
            </a:pPr>
            <a:r>
              <a:rPr lang="en-US" dirty="0"/>
              <a:t>Increased risk for…</a:t>
            </a:r>
          </a:p>
          <a:p>
            <a:pPr indent="-320040">
              <a:spcBef>
                <a:spcPts val="1200"/>
              </a:spcBef>
              <a:spcAft>
                <a:spcPts val="1200"/>
              </a:spcAft>
              <a:buClr>
                <a:schemeClr val="bg1">
                  <a:lumMod val="50000"/>
                </a:schemeClr>
              </a:buClr>
              <a:tabLst>
                <a:tab pos="411411" algn="l"/>
              </a:tabLst>
              <a:defRPr/>
            </a:pPr>
            <a:r>
              <a:rPr lang="en-US" dirty="0"/>
              <a:t>Injury/trauma</a:t>
            </a:r>
          </a:p>
          <a:p>
            <a:pPr indent="-320040">
              <a:spcBef>
                <a:spcPts val="1200"/>
              </a:spcBef>
              <a:spcAft>
                <a:spcPts val="1200"/>
              </a:spcAft>
              <a:buClr>
                <a:schemeClr val="bg1">
                  <a:lumMod val="50000"/>
                </a:schemeClr>
              </a:buClr>
              <a:tabLst>
                <a:tab pos="411411" algn="l"/>
              </a:tabLst>
              <a:defRPr/>
            </a:pPr>
            <a:r>
              <a:rPr lang="en-US" dirty="0"/>
              <a:t>Criminal justice involvement</a:t>
            </a:r>
          </a:p>
          <a:p>
            <a:pPr indent="-320040">
              <a:spcBef>
                <a:spcPts val="1200"/>
              </a:spcBef>
              <a:spcAft>
                <a:spcPts val="1200"/>
              </a:spcAft>
              <a:buClr>
                <a:schemeClr val="bg1">
                  <a:lumMod val="50000"/>
                </a:schemeClr>
              </a:buClr>
              <a:tabLst>
                <a:tab pos="411411" algn="l"/>
              </a:tabLst>
              <a:defRPr/>
            </a:pPr>
            <a:r>
              <a:rPr lang="en-US" dirty="0"/>
              <a:t>Chronic health conditions</a:t>
            </a:r>
          </a:p>
          <a:p>
            <a:pPr indent="-320040">
              <a:spcBef>
                <a:spcPts val="1200"/>
              </a:spcBef>
              <a:spcAft>
                <a:spcPts val="1200"/>
              </a:spcAft>
              <a:buClr>
                <a:schemeClr val="bg1">
                  <a:lumMod val="50000"/>
                </a:schemeClr>
              </a:buClr>
              <a:tabLst>
                <a:tab pos="411411" algn="l"/>
              </a:tabLst>
              <a:defRPr/>
            </a:pPr>
            <a:r>
              <a:rPr lang="en-US" dirty="0"/>
              <a:t>Social problems</a:t>
            </a:r>
          </a:p>
          <a:p>
            <a:pPr marL="0" indent="0">
              <a:buClr>
                <a:schemeClr val="bg1">
                  <a:lumMod val="50000"/>
                </a:schemeClr>
              </a:buClr>
              <a:buNone/>
              <a:tabLst>
                <a:tab pos="411411" algn="l"/>
              </a:tabLst>
              <a:defRPr/>
            </a:pPr>
            <a:endParaRPr lang="en-US" dirty="0"/>
          </a:p>
          <a:p>
            <a:pPr marL="320040" indent="-320040">
              <a:spcBef>
                <a:spcPts val="1200"/>
              </a:spcBef>
              <a:spcAft>
                <a:spcPts val="1200"/>
              </a:spcAft>
              <a:buClr>
                <a:schemeClr val="bg1">
                  <a:lumMod val="50000"/>
                </a:schemeClr>
              </a:buClr>
              <a:tabLst>
                <a:tab pos="411411" algn="l"/>
              </a:tabLst>
              <a:defRPr/>
            </a:pPr>
            <a:r>
              <a:rPr lang="en-US" dirty="0"/>
              <a:t>Mental health consequences (e.g., anxiety, depression)</a:t>
            </a:r>
          </a:p>
          <a:p>
            <a:pPr marL="320040" indent="-320040">
              <a:spcBef>
                <a:spcPts val="1200"/>
              </a:spcBef>
              <a:spcAft>
                <a:spcPts val="1200"/>
              </a:spcAft>
              <a:buClr>
                <a:schemeClr val="bg1">
                  <a:lumMod val="50000"/>
                </a:schemeClr>
              </a:buClr>
              <a:tabLst>
                <a:tab pos="411411" algn="l"/>
              </a:tabLst>
              <a:defRPr/>
            </a:pPr>
            <a:r>
              <a:rPr lang="en-US" dirty="0"/>
              <a:t>Increased absenteeism and accidents in the workplace</a:t>
            </a:r>
          </a:p>
        </p:txBody>
      </p:sp>
      <p:sp>
        <p:nvSpPr>
          <p:cNvPr id="2" name="Slide Number Placeholder 1"/>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19</a:t>
            </a:fld>
            <a:endParaRPr lang="en-US" altLang="en-US" sz="1600" b="1" dirty="0">
              <a:solidFill>
                <a:srgbClr val="697608"/>
              </a:solidFill>
            </a:endParaRPr>
          </a:p>
        </p:txBody>
      </p:sp>
    </p:spTree>
    <p:extLst>
      <p:ext uri="{BB962C8B-B14F-4D97-AF65-F5344CB8AC3E}">
        <p14:creationId xmlns:p14="http://schemas.microsoft.com/office/powerpoint/2010/main" val="14890462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1692AA3-1828-4C77-BE9B-E116A2BEFC72}"/>
              </a:ext>
            </a:extLst>
          </p:cNvPr>
          <p:cNvSpPr>
            <a:spLocks noGrp="1"/>
          </p:cNvSpPr>
          <p:nvPr>
            <p:ph type="sldNum" sz="quarter" idx="12"/>
          </p:nvPr>
        </p:nvSpPr>
        <p:spPr/>
        <p:txBody>
          <a:bodyPr/>
          <a:lstStyle/>
          <a:p>
            <a:fld id="{48F63A3B-78C7-47BE-AE5E-E10140E04643}" type="slidenum">
              <a:rPr lang="en-US" smtClean="0"/>
              <a:pPr/>
              <a:t>2</a:t>
            </a:fld>
            <a:endParaRPr lang="en-US" dirty="0"/>
          </a:p>
        </p:txBody>
      </p:sp>
      <p:pic>
        <p:nvPicPr>
          <p:cNvPr id="2050" name="Picture 2">
            <a:extLst>
              <a:ext uri="{FF2B5EF4-FFF2-40B4-BE49-F238E27FC236}">
                <a16:creationId xmlns:a16="http://schemas.microsoft.com/office/drawing/2014/main" id="{A907BE68-649B-4973-993B-3AA1A775C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858" y="1297305"/>
            <a:ext cx="9958283" cy="426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814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p:txBody>
          <a:bodyPr/>
          <a:lstStyle/>
          <a:p>
            <a:fld id="{48F63A3B-78C7-47BE-AE5E-E10140E04643}" type="slidenum">
              <a:rPr lang="en-US" smtClean="0">
                <a:solidFill>
                  <a:srgbClr val="697608"/>
                </a:solidFill>
              </a:rPr>
              <a:pPr/>
              <a:t>20</a:t>
            </a:fld>
            <a:endParaRPr lang="en-US" dirty="0">
              <a:solidFill>
                <a:srgbClr val="697608"/>
              </a:solidFill>
            </a:endParaRP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7255042" cy="6858000"/>
          </a:xfrm>
          <a:prstGeom prst="rect">
            <a:avLst/>
          </a:prstGeom>
        </p:spPr>
      </p:pic>
      <p:sp>
        <p:nvSpPr>
          <p:cNvPr id="6" name="Rectangle 2"/>
          <p:cNvSpPr>
            <a:spLocks noGrp="1" noChangeArrowheads="1"/>
          </p:cNvSpPr>
          <p:nvPr>
            <p:ph type="title"/>
          </p:nvPr>
        </p:nvSpPr>
        <p:spPr>
          <a:xfrm>
            <a:off x="7792704" y="1826568"/>
            <a:ext cx="3741318" cy="3104147"/>
          </a:xfrm>
        </p:spPr>
        <p:txBody>
          <a:bodyPr>
            <a:noAutofit/>
          </a:bodyPr>
          <a:lstStyle/>
          <a:p>
            <a:pPr>
              <a:lnSpc>
                <a:spcPts val="4300"/>
              </a:lnSpc>
            </a:pPr>
            <a:r>
              <a:rPr lang="en-US" sz="4000" dirty="0"/>
              <a:t>Physical </a:t>
            </a:r>
            <a:br>
              <a:rPr lang="en-US" sz="4000" dirty="0"/>
            </a:br>
            <a:r>
              <a:rPr lang="en-US" sz="4000" dirty="0"/>
              <a:t>and Cognitive Harms of Opiates  </a:t>
            </a:r>
          </a:p>
        </p:txBody>
      </p:sp>
      <p:sp>
        <p:nvSpPr>
          <p:cNvPr id="7" name="Rectangle 6"/>
          <p:cNvSpPr/>
          <p:nvPr/>
        </p:nvSpPr>
        <p:spPr>
          <a:xfrm>
            <a:off x="7134726" y="6357523"/>
            <a:ext cx="5057274" cy="461665"/>
          </a:xfrm>
          <a:prstGeom prst="rect">
            <a:avLst/>
          </a:prstGeom>
        </p:spPr>
        <p:txBody>
          <a:bodyPr wrap="square">
            <a:spAutoFit/>
          </a:bodyPr>
          <a:lstStyle/>
          <a:p>
            <a:pPr algn="r"/>
            <a:r>
              <a:rPr lang="es-US" sz="1200" dirty="0" err="1"/>
              <a:t>Drug</a:t>
            </a:r>
            <a:r>
              <a:rPr lang="es-US" sz="1200" dirty="0"/>
              <a:t> </a:t>
            </a:r>
            <a:r>
              <a:rPr lang="es-US" sz="1200" dirty="0" err="1"/>
              <a:t>Enforcement</a:t>
            </a:r>
            <a:r>
              <a:rPr lang="es-US" sz="1200" dirty="0"/>
              <a:t> </a:t>
            </a:r>
            <a:r>
              <a:rPr lang="es-US" sz="1200" dirty="0" err="1"/>
              <a:t>Adminsitration</a:t>
            </a:r>
            <a:r>
              <a:rPr lang="es-US" sz="1200" dirty="0"/>
              <a:t> </a:t>
            </a:r>
            <a:r>
              <a:rPr lang="es-US" sz="1200" dirty="0" err="1"/>
              <a:t>Museum</a:t>
            </a:r>
            <a:r>
              <a:rPr lang="es-US" sz="1200" dirty="0"/>
              <a:t> &amp; </a:t>
            </a:r>
            <a:r>
              <a:rPr lang="es-US" sz="1200" dirty="0" err="1"/>
              <a:t>Visitors</a:t>
            </a:r>
            <a:r>
              <a:rPr lang="es-US" sz="1200" dirty="0"/>
              <a:t> Center, https://www.deamuseum.org/ccp/opium/effects.html, </a:t>
            </a:r>
            <a:r>
              <a:rPr lang="es-US" sz="1200" dirty="0" err="1"/>
              <a:t>Pentagon</a:t>
            </a:r>
            <a:r>
              <a:rPr lang="es-US" sz="1200" dirty="0"/>
              <a:t> City, VA</a:t>
            </a:r>
          </a:p>
        </p:txBody>
      </p:sp>
    </p:spTree>
    <p:extLst>
      <p:ext uri="{BB962C8B-B14F-4D97-AF65-F5344CB8AC3E}">
        <p14:creationId xmlns:p14="http://schemas.microsoft.com/office/powerpoint/2010/main" val="11067517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A New Initiative</a:t>
            </a:r>
            <a:endParaRPr lang="en-US" dirty="0"/>
          </a:p>
        </p:txBody>
      </p:sp>
      <p:sp>
        <p:nvSpPr>
          <p:cNvPr id="3" name="Content Placeholder 2"/>
          <p:cNvSpPr>
            <a:spLocks noGrp="1"/>
          </p:cNvSpPr>
          <p:nvPr>
            <p:ph idx="1"/>
          </p:nvPr>
        </p:nvSpPr>
        <p:spPr/>
        <p:txBody>
          <a:bodyPr>
            <a:normAutofit/>
          </a:bodyPr>
          <a:lstStyle/>
          <a:p>
            <a:pPr marL="0" indent="0">
              <a:spcBef>
                <a:spcPts val="600"/>
              </a:spcBef>
              <a:spcAft>
                <a:spcPts val="1200"/>
              </a:spcAft>
              <a:buNone/>
            </a:pPr>
            <a:r>
              <a:rPr lang="en-US" dirty="0">
                <a:latin typeface="Arial" panose="020B0604020202020204" pitchFamily="34" charset="0"/>
                <a:cs typeface="Arial" panose="020B0604020202020204" pitchFamily="34" charset="0"/>
              </a:rPr>
              <a:t>Substance use screening, brief intervention, and referral to treatment (SBIRT) is a </a:t>
            </a:r>
            <a:r>
              <a:rPr lang="en-US" u="sng" dirty="0">
                <a:latin typeface="Arial" panose="020B0604020202020204" pitchFamily="34" charset="0"/>
                <a:cs typeface="Arial" panose="020B0604020202020204" pitchFamily="34" charset="0"/>
              </a:rPr>
              <a:t>systems change initiative.</a:t>
            </a:r>
            <a:r>
              <a:rPr lang="en-US" dirty="0">
                <a:latin typeface="Arial" panose="020B0604020202020204" pitchFamily="34" charset="0"/>
                <a:cs typeface="Arial" panose="020B0604020202020204" pitchFamily="34" charset="0"/>
              </a:rPr>
              <a:t> As such, we are required to shift our view toward a new paradigm, and:</a:t>
            </a:r>
          </a:p>
          <a:p>
            <a:pPr marL="1066784" lvl="1" indent="-457200">
              <a:buFont typeface="Courier New" panose="02070309020205020404" pitchFamily="49" charset="0"/>
              <a:buChar char="o"/>
            </a:pPr>
            <a:r>
              <a:rPr lang="en-US" sz="3200" b="1" dirty="0">
                <a:solidFill>
                  <a:srgbClr val="A84908"/>
                </a:solidFill>
                <a:latin typeface="Arial" panose="020B0604020202020204" pitchFamily="34" charset="0"/>
                <a:cs typeface="Arial" panose="020B0604020202020204" pitchFamily="34" charset="0"/>
              </a:rPr>
              <a:t>Re-conceptualize</a:t>
            </a:r>
            <a:r>
              <a:rPr lang="en-US" sz="3200" dirty="0">
                <a:solidFill>
                  <a:srgbClr val="CC3300"/>
                </a:solidFill>
                <a:latin typeface="Arial" panose="020B0604020202020204" pitchFamily="34" charset="0"/>
                <a:cs typeface="Arial" panose="020B0604020202020204" pitchFamily="34" charset="0"/>
              </a:rPr>
              <a:t> </a:t>
            </a:r>
            <a:r>
              <a:rPr lang="en-US" sz="3200" dirty="0">
                <a:solidFill>
                  <a:srgbClr val="697608"/>
                </a:solidFill>
                <a:latin typeface="Arial" panose="020B0604020202020204" pitchFamily="34" charset="0"/>
                <a:cs typeface="Arial" panose="020B0604020202020204" pitchFamily="34" charset="0"/>
              </a:rPr>
              <a:t>how we </a:t>
            </a:r>
            <a:r>
              <a:rPr lang="en-US" sz="3200" u="sng" dirty="0">
                <a:solidFill>
                  <a:srgbClr val="697608"/>
                </a:solidFill>
                <a:latin typeface="Arial" panose="020B0604020202020204" pitchFamily="34" charset="0"/>
                <a:cs typeface="Arial" panose="020B0604020202020204" pitchFamily="34" charset="0"/>
              </a:rPr>
              <a:t>understand</a:t>
            </a:r>
            <a:r>
              <a:rPr lang="en-US" sz="3200" dirty="0">
                <a:solidFill>
                  <a:srgbClr val="697608"/>
                </a:solidFill>
                <a:latin typeface="Arial" panose="020B0604020202020204" pitchFamily="34" charset="0"/>
                <a:cs typeface="Arial" panose="020B0604020202020204" pitchFamily="34" charset="0"/>
              </a:rPr>
              <a:t> substance use problems.</a:t>
            </a:r>
          </a:p>
          <a:p>
            <a:pPr marL="1066784" lvl="1" indent="-457200">
              <a:buFont typeface="Courier New" panose="02070309020205020404" pitchFamily="49" charset="0"/>
              <a:buChar char="o"/>
            </a:pPr>
            <a:r>
              <a:rPr lang="en-US" sz="3200" b="1" dirty="0">
                <a:solidFill>
                  <a:srgbClr val="A84908"/>
                </a:solidFill>
                <a:latin typeface="Arial" panose="020B0604020202020204" pitchFamily="34" charset="0"/>
                <a:cs typeface="Arial" panose="020B0604020202020204" pitchFamily="34" charset="0"/>
              </a:rPr>
              <a:t>Redefine</a:t>
            </a:r>
            <a:r>
              <a:rPr lang="en-US" sz="3200" dirty="0">
                <a:solidFill>
                  <a:srgbClr val="A84908"/>
                </a:solidFill>
                <a:latin typeface="Arial" panose="020B0604020202020204" pitchFamily="34" charset="0"/>
                <a:cs typeface="Arial" panose="020B0604020202020204" pitchFamily="34" charset="0"/>
              </a:rPr>
              <a:t> </a:t>
            </a:r>
            <a:r>
              <a:rPr lang="en-US" sz="3200" dirty="0">
                <a:solidFill>
                  <a:srgbClr val="697608"/>
                </a:solidFill>
                <a:latin typeface="Arial" panose="020B0604020202020204" pitchFamily="34" charset="0"/>
                <a:cs typeface="Arial" panose="020B0604020202020204" pitchFamily="34" charset="0"/>
              </a:rPr>
              <a:t>how we identify substance use problems.</a:t>
            </a:r>
          </a:p>
          <a:p>
            <a:pPr marL="1066784" lvl="1" indent="-457200">
              <a:buFont typeface="Courier New" panose="02070309020205020404" pitchFamily="49" charset="0"/>
              <a:buChar char="o"/>
            </a:pPr>
            <a:r>
              <a:rPr lang="en-US" sz="3200" b="1" dirty="0">
                <a:solidFill>
                  <a:srgbClr val="A84908"/>
                </a:solidFill>
                <a:latin typeface="Arial" panose="020B0604020202020204" pitchFamily="34" charset="0"/>
                <a:cs typeface="Arial" panose="020B0604020202020204" pitchFamily="34" charset="0"/>
              </a:rPr>
              <a:t>Redesign</a:t>
            </a:r>
            <a:r>
              <a:rPr lang="en-US" sz="3200" dirty="0">
                <a:solidFill>
                  <a:srgbClr val="697608"/>
                </a:solidFill>
                <a:latin typeface="Arial" panose="020B0604020202020204" pitchFamily="34" charset="0"/>
                <a:cs typeface="Arial" panose="020B0604020202020204" pitchFamily="34" charset="0"/>
              </a:rPr>
              <a:t> how we treat substance use problems</a:t>
            </a:r>
            <a:r>
              <a:rPr lang="en-US" sz="3600" dirty="0">
                <a:solidFill>
                  <a:srgbClr val="697608"/>
                </a:solidFill>
                <a:latin typeface="Arial" panose="020B0604020202020204" pitchFamily="34" charset="0"/>
                <a:cs typeface="Arial" panose="020B0604020202020204" pitchFamily="34" charset="0"/>
              </a:rPr>
              <a:t>.</a:t>
            </a:r>
            <a:endParaRPr lang="en-US" sz="3600" u="sng" dirty="0">
              <a:solidFill>
                <a:srgbClr val="697608"/>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3"/>
          </p:nvPr>
        </p:nvSpPr>
        <p:spPr>
          <a:xfrm>
            <a:off x="11650959" y="29321"/>
            <a:ext cx="541041" cy="365125"/>
          </a:xfrm>
        </p:spPr>
        <p:txBody>
          <a:bodyPr/>
          <a:lstStyle/>
          <a:p>
            <a:fld id="{48F63A3B-78C7-47BE-AE5E-E10140E04643}" type="slidenum">
              <a:rPr lang="en-US" smtClean="0"/>
              <a:pPr/>
              <a:t>21</a:t>
            </a:fld>
            <a:endParaRPr lang="en-US" dirty="0"/>
          </a:p>
        </p:txBody>
      </p:sp>
    </p:spTree>
    <p:extLst>
      <p:ext uri="{BB962C8B-B14F-4D97-AF65-F5344CB8AC3E}">
        <p14:creationId xmlns:p14="http://schemas.microsoft.com/office/powerpoint/2010/main" val="13482079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B487-C7E0-B447-AAC7-535B49019CCA}"/>
              </a:ext>
            </a:extLst>
          </p:cNvPr>
          <p:cNvSpPr>
            <a:spLocks noGrp="1"/>
          </p:cNvSpPr>
          <p:nvPr>
            <p:ph type="title"/>
          </p:nvPr>
        </p:nvSpPr>
        <p:spPr/>
        <p:txBody>
          <a:bodyPr>
            <a:normAutofit/>
          </a:bodyPr>
          <a:lstStyle/>
          <a:p>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dirty="0"/>
              <a:t>Historical Response to Substance Use</a:t>
            </a:r>
            <a:endParaRPr lang="en-US" dirty="0"/>
          </a:p>
        </p:txBody>
      </p:sp>
      <p:sp>
        <p:nvSpPr>
          <p:cNvPr id="4" name="Content Placeholder 3">
            <a:extLst>
              <a:ext uri="{FF2B5EF4-FFF2-40B4-BE49-F238E27FC236}">
                <a16:creationId xmlns:a16="http://schemas.microsoft.com/office/drawing/2014/main" id="{926950CD-84D1-1A40-8497-409810860747}"/>
              </a:ext>
            </a:extLst>
          </p:cNvPr>
          <p:cNvSpPr>
            <a:spLocks noGrp="1"/>
          </p:cNvSpPr>
          <p:nvPr>
            <p:ph idx="1"/>
          </p:nvPr>
        </p:nvSpPr>
        <p:spPr>
          <a:xfrm>
            <a:off x="516909" y="1395663"/>
            <a:ext cx="11158182" cy="4275294"/>
          </a:xfrm>
        </p:spPr>
        <p:txBody>
          <a:bodyPr>
            <a:noAutofit/>
          </a:bodyPr>
          <a:lstStyle/>
          <a:p>
            <a:pPr marL="0" indent="0" algn="ctr">
              <a:buNone/>
              <a:defRPr/>
            </a:pPr>
            <a:r>
              <a:rPr lang="en-US" dirty="0">
                <a:cs typeface="Arial" panose="020B0604020202020204" pitchFamily="34" charset="0"/>
              </a:rPr>
              <a:t>Substance Use Services have focused on two areas:</a:t>
            </a:r>
          </a:p>
          <a:p>
            <a:pPr marL="0" lvl="1" indent="0">
              <a:spcBef>
                <a:spcPts val="1200"/>
              </a:spcBef>
              <a:spcAft>
                <a:spcPts val="1200"/>
              </a:spcAft>
              <a:buClr>
                <a:schemeClr val="bg1">
                  <a:lumMod val="50000"/>
                </a:schemeClr>
              </a:buClr>
              <a:buNone/>
              <a:defRPr/>
            </a:pPr>
            <a:r>
              <a:rPr lang="en-US" sz="3200" b="1" dirty="0">
                <a:solidFill>
                  <a:schemeClr val="accent1">
                    <a:lumMod val="75000"/>
                  </a:schemeClr>
                </a:solidFill>
                <a:cs typeface="Arial" panose="020B0604020202020204" pitchFamily="34" charset="0"/>
              </a:rPr>
              <a:t>Prevention</a:t>
            </a:r>
            <a:r>
              <a:rPr lang="en-US" sz="3200" dirty="0">
                <a:solidFill>
                  <a:srgbClr val="697608"/>
                </a:solidFill>
                <a:cs typeface="Arial" panose="020B0604020202020204" pitchFamily="34" charset="0"/>
              </a:rPr>
              <a:t> - </a:t>
            </a:r>
            <a:r>
              <a:rPr lang="en-US" sz="3200" u="sng" dirty="0">
                <a:solidFill>
                  <a:srgbClr val="697608"/>
                </a:solidFill>
                <a:cs typeface="Arial" panose="020B0604020202020204" pitchFamily="34" charset="0"/>
              </a:rPr>
              <a:t>Precluding</a:t>
            </a:r>
            <a:r>
              <a:rPr lang="en-US" sz="3200" dirty="0">
                <a:solidFill>
                  <a:srgbClr val="697608"/>
                </a:solidFill>
                <a:cs typeface="Arial" panose="020B0604020202020204" pitchFamily="34" charset="0"/>
              </a:rPr>
              <a:t> or </a:t>
            </a:r>
            <a:r>
              <a:rPr lang="en-US" sz="3200" u="sng" dirty="0">
                <a:solidFill>
                  <a:srgbClr val="697608"/>
                </a:solidFill>
                <a:cs typeface="Arial" panose="020B0604020202020204" pitchFamily="34" charset="0"/>
              </a:rPr>
              <a:t>delaying</a:t>
            </a:r>
            <a:r>
              <a:rPr lang="en-US" sz="3200" dirty="0">
                <a:solidFill>
                  <a:srgbClr val="697608"/>
                </a:solidFill>
                <a:cs typeface="Arial" panose="020B0604020202020204" pitchFamily="34" charset="0"/>
              </a:rPr>
              <a:t> the onset of substance use.</a:t>
            </a:r>
          </a:p>
          <a:p>
            <a:pPr marL="0" lvl="1" indent="0">
              <a:spcBef>
                <a:spcPts val="1200"/>
              </a:spcBef>
              <a:spcAft>
                <a:spcPts val="1200"/>
              </a:spcAft>
              <a:buClr>
                <a:schemeClr val="bg1">
                  <a:lumMod val="50000"/>
                </a:schemeClr>
              </a:buClr>
              <a:buNone/>
              <a:defRPr/>
            </a:pPr>
            <a:r>
              <a:rPr lang="en-US" sz="3200" b="1" dirty="0">
                <a:solidFill>
                  <a:schemeClr val="accent1">
                    <a:lumMod val="75000"/>
                  </a:schemeClr>
                </a:solidFill>
                <a:cs typeface="Arial" panose="020B0604020202020204" pitchFamily="34" charset="0"/>
              </a:rPr>
              <a:t>Treatment</a:t>
            </a:r>
            <a:r>
              <a:rPr lang="en-US" sz="3200" dirty="0">
                <a:solidFill>
                  <a:srgbClr val="697608"/>
                </a:solidFill>
                <a:cs typeface="Arial" panose="020B0604020202020204" pitchFamily="34" charset="0"/>
              </a:rPr>
              <a:t> - Providing time, cost, and labor intensive care to patients who are </a:t>
            </a:r>
            <a:r>
              <a:rPr lang="en-US" sz="3200" u="sng" dirty="0">
                <a:solidFill>
                  <a:srgbClr val="697608"/>
                </a:solidFill>
                <a:cs typeface="Arial" panose="020B0604020202020204" pitchFamily="34" charset="0"/>
              </a:rPr>
              <a:t>acutely</a:t>
            </a:r>
            <a:r>
              <a:rPr lang="en-US" sz="3200" dirty="0">
                <a:solidFill>
                  <a:srgbClr val="697608"/>
                </a:solidFill>
                <a:cs typeface="Arial" panose="020B0604020202020204" pitchFamily="34" charset="0"/>
              </a:rPr>
              <a:t> or </a:t>
            </a:r>
            <a:r>
              <a:rPr lang="en-US" sz="3200" u="sng" dirty="0">
                <a:solidFill>
                  <a:srgbClr val="697608"/>
                </a:solidFill>
                <a:cs typeface="Arial" panose="020B0604020202020204" pitchFamily="34" charset="0"/>
              </a:rPr>
              <a:t>chronically</a:t>
            </a:r>
            <a:r>
              <a:rPr lang="en-US" sz="3200" dirty="0">
                <a:solidFill>
                  <a:srgbClr val="697608"/>
                </a:solidFill>
                <a:cs typeface="Arial" panose="020B0604020202020204" pitchFamily="34" charset="0"/>
              </a:rPr>
              <a:t> ill with a substance use disorder.</a:t>
            </a:r>
          </a:p>
          <a:p>
            <a:endParaRPr lang="en-US" dirty="0"/>
          </a:p>
        </p:txBody>
      </p:sp>
      <p:sp>
        <p:nvSpPr>
          <p:cNvPr id="2" name="Slide Number Placeholder 1"/>
          <p:cNvSpPr>
            <a:spLocks noGrp="1"/>
          </p:cNvSpPr>
          <p:nvPr>
            <p:ph type="sldNum" sz="quarter" idx="4294967295"/>
          </p:nvPr>
        </p:nvSpPr>
        <p:spPr>
          <a:xfrm>
            <a:off x="11555896" y="7393"/>
            <a:ext cx="636104" cy="384313"/>
          </a:xfrm>
        </p:spPr>
        <p:txBody>
          <a:bodyPr/>
          <a:lstStyle/>
          <a:p>
            <a:fld id="{8840C3B3-9D48-44A5-B1E4-AF5649906437}" type="slidenum">
              <a:rPr lang="en-US" altLang="en-US" sz="1600" b="1" smtClean="0">
                <a:solidFill>
                  <a:srgbClr val="697608"/>
                </a:solidFill>
              </a:rPr>
              <a:pPr/>
              <a:t>22</a:t>
            </a:fld>
            <a:endParaRPr lang="en-US" altLang="en-US" sz="1600" b="1" dirty="0">
              <a:solidFill>
                <a:srgbClr val="697608"/>
              </a:solidFill>
            </a:endParaRPr>
          </a:p>
        </p:txBody>
      </p:sp>
    </p:spTree>
    <p:extLst>
      <p:ext uri="{BB962C8B-B14F-4D97-AF65-F5344CB8AC3E}">
        <p14:creationId xmlns:p14="http://schemas.microsoft.com/office/powerpoint/2010/main" val="36397697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DA35D65-6BE8-A742-A63F-D0E0A8C7C8D5}"/>
              </a:ext>
            </a:extLst>
          </p:cNvPr>
          <p:cNvSpPr txBox="1">
            <a:spLocks noChangeArrowheads="1"/>
          </p:cNvSpPr>
          <p:nvPr/>
        </p:nvSpPr>
        <p:spPr bwMode="auto">
          <a:xfrm>
            <a:off x="428984" y="348234"/>
            <a:ext cx="11415318" cy="84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4400" dirty="0">
                <a:solidFill>
                  <a:srgbClr val="697608"/>
                </a:solidFill>
                <a:effectLst>
                  <a:outerShdw blurRad="38100" dist="38100" dir="2700000" algn="tl">
                    <a:srgbClr val="000000">
                      <a:alpha val="43137"/>
                    </a:srgbClr>
                  </a:outerShdw>
                </a:effectLst>
                <a:latin typeface="+mj-lt"/>
                <a:ea typeface="+mj-ea"/>
                <a:cs typeface="+mj-cs"/>
              </a:rPr>
              <a:t>Traditional Perspective on Substance Use</a:t>
            </a:r>
          </a:p>
        </p:txBody>
      </p:sp>
      <p:sp>
        <p:nvSpPr>
          <p:cNvPr id="53252" name="Line 4">
            <a:extLst>
              <a:ext uri="{FF2B5EF4-FFF2-40B4-BE49-F238E27FC236}">
                <a16:creationId xmlns:a16="http://schemas.microsoft.com/office/drawing/2014/main" id="{2CB9B189-6DE3-684D-8D72-9232AABA8BB4}"/>
              </a:ext>
            </a:extLst>
          </p:cNvPr>
          <p:cNvSpPr>
            <a:spLocks noChangeShapeType="1"/>
          </p:cNvSpPr>
          <p:nvPr/>
        </p:nvSpPr>
        <p:spPr bwMode="auto">
          <a:xfrm>
            <a:off x="699311" y="3728473"/>
            <a:ext cx="10768542" cy="0"/>
          </a:xfrm>
          <a:prstGeom prst="line">
            <a:avLst/>
          </a:prstGeom>
          <a:noFill/>
          <a:ln w="38100">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53254" name="Line 6">
            <a:extLst>
              <a:ext uri="{FF2B5EF4-FFF2-40B4-BE49-F238E27FC236}">
                <a16:creationId xmlns:a16="http://schemas.microsoft.com/office/drawing/2014/main" id="{EEC2BED8-E9C2-8347-A463-DD5EFBE9CCFA}"/>
              </a:ext>
            </a:extLst>
          </p:cNvPr>
          <p:cNvSpPr>
            <a:spLocks noChangeShapeType="1"/>
          </p:cNvSpPr>
          <p:nvPr/>
        </p:nvSpPr>
        <p:spPr bwMode="auto">
          <a:xfrm>
            <a:off x="11467853" y="3681678"/>
            <a:ext cx="0" cy="813593"/>
          </a:xfrm>
          <a:prstGeom prst="line">
            <a:avLst/>
          </a:prstGeom>
          <a:noFill/>
          <a:ln w="9525">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53255" name="Text Box 7">
            <a:extLst>
              <a:ext uri="{FF2B5EF4-FFF2-40B4-BE49-F238E27FC236}">
                <a16:creationId xmlns:a16="http://schemas.microsoft.com/office/drawing/2014/main" id="{CA5B9BF1-9626-A149-899A-41DFDEFB0E77}"/>
              </a:ext>
            </a:extLst>
          </p:cNvPr>
          <p:cNvSpPr txBox="1">
            <a:spLocks noChangeArrowheads="1"/>
          </p:cNvSpPr>
          <p:nvPr/>
        </p:nvSpPr>
        <p:spPr bwMode="auto">
          <a:xfrm>
            <a:off x="812271" y="3681678"/>
            <a:ext cx="1899708" cy="4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dirty="0">
                <a:solidFill>
                  <a:srgbClr val="00467F"/>
                </a:solidFill>
                <a:latin typeface="+mn-lt"/>
              </a:rPr>
              <a:t>Abstinence</a:t>
            </a:r>
          </a:p>
        </p:txBody>
      </p:sp>
      <p:sp>
        <p:nvSpPr>
          <p:cNvPr id="53258" name="Text Box 17">
            <a:extLst>
              <a:ext uri="{FF2B5EF4-FFF2-40B4-BE49-F238E27FC236}">
                <a16:creationId xmlns:a16="http://schemas.microsoft.com/office/drawing/2014/main" id="{98C622AA-C7D7-644F-984D-C62F18E23880}"/>
              </a:ext>
            </a:extLst>
          </p:cNvPr>
          <p:cNvSpPr txBox="1">
            <a:spLocks noChangeArrowheads="1"/>
          </p:cNvSpPr>
          <p:nvPr/>
        </p:nvSpPr>
        <p:spPr bwMode="auto">
          <a:xfrm>
            <a:off x="9017132" y="3674859"/>
            <a:ext cx="1930136" cy="4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00467F"/>
                </a:solidFill>
                <a:latin typeface="+mn-lt"/>
              </a:rPr>
              <a:t>Addiction</a:t>
            </a:r>
          </a:p>
        </p:txBody>
      </p:sp>
      <p:sp>
        <p:nvSpPr>
          <p:cNvPr id="16" name="Oval 15">
            <a:extLst>
              <a:ext uri="{FF2B5EF4-FFF2-40B4-BE49-F238E27FC236}">
                <a16:creationId xmlns:a16="http://schemas.microsoft.com/office/drawing/2014/main" id="{490418E3-EF12-FF4B-9B85-D44AF2770374}"/>
              </a:ext>
            </a:extLst>
          </p:cNvPr>
          <p:cNvSpPr/>
          <p:nvPr/>
        </p:nvSpPr>
        <p:spPr>
          <a:xfrm>
            <a:off x="699311" y="2005542"/>
            <a:ext cx="7813660" cy="3352271"/>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anchor="ctr"/>
          <a:lstStyle/>
          <a:p>
            <a:pPr algn="ctr">
              <a:defRPr/>
            </a:pPr>
            <a:endParaRPr lang="en-US" sz="2833" dirty="0"/>
          </a:p>
        </p:txBody>
      </p:sp>
      <p:sp>
        <p:nvSpPr>
          <p:cNvPr id="17" name="Oval 16">
            <a:extLst>
              <a:ext uri="{FF2B5EF4-FFF2-40B4-BE49-F238E27FC236}">
                <a16:creationId xmlns:a16="http://schemas.microsoft.com/office/drawing/2014/main" id="{1D046BA2-F687-8C4F-9125-B91BF7D45D4F}"/>
              </a:ext>
            </a:extLst>
          </p:cNvPr>
          <p:cNvSpPr/>
          <p:nvPr/>
        </p:nvSpPr>
        <p:spPr>
          <a:xfrm>
            <a:off x="8511646" y="2835011"/>
            <a:ext cx="2956207" cy="17264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anchor="ctr"/>
          <a:lstStyle/>
          <a:p>
            <a:pPr algn="ctr">
              <a:defRPr/>
            </a:pPr>
            <a:endParaRPr lang="en-US" sz="2833" dirty="0"/>
          </a:p>
        </p:txBody>
      </p:sp>
      <p:sp>
        <p:nvSpPr>
          <p:cNvPr id="53261" name="TextBox 22">
            <a:extLst>
              <a:ext uri="{FF2B5EF4-FFF2-40B4-BE49-F238E27FC236}">
                <a16:creationId xmlns:a16="http://schemas.microsoft.com/office/drawing/2014/main" id="{4D434AA0-CB85-8A4F-AD5B-44E643D3859D}"/>
              </a:ext>
            </a:extLst>
          </p:cNvPr>
          <p:cNvSpPr txBox="1">
            <a:spLocks noChangeArrowheads="1"/>
          </p:cNvSpPr>
          <p:nvPr/>
        </p:nvSpPr>
        <p:spPr bwMode="auto">
          <a:xfrm>
            <a:off x="3463558" y="3717733"/>
            <a:ext cx="4165865" cy="4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en-US" altLang="en-US" sz="2400" b="1" dirty="0">
                <a:solidFill>
                  <a:srgbClr val="00467F"/>
                </a:solidFill>
                <a:latin typeface="+mn-lt"/>
                <a:cs typeface="Times New Roman" panose="02020603050405020304" pitchFamily="18" charset="0"/>
              </a:rPr>
              <a:t>Responsible Use</a:t>
            </a:r>
          </a:p>
        </p:txBody>
      </p:sp>
      <p:sp>
        <p:nvSpPr>
          <p:cNvPr id="53262" name="Slide Number Placeholder 1">
            <a:extLst>
              <a:ext uri="{FF2B5EF4-FFF2-40B4-BE49-F238E27FC236}">
                <a16:creationId xmlns:a16="http://schemas.microsoft.com/office/drawing/2014/main" id="{59260EDC-941A-7948-82D7-79020F439C6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AFB9FE1-40CC-1B49-8B73-80844A6E787A}" type="slidenum">
              <a:rPr lang="en-US" altLang="en-US" smtClean="0">
                <a:solidFill>
                  <a:srgbClr val="FFFFFF"/>
                </a:solidFill>
                <a:latin typeface="Calibri" panose="020F0502020204030204" pitchFamily="34" charset="0"/>
              </a:rPr>
              <a:pPr/>
              <a:t>23</a:t>
            </a:fld>
            <a:endParaRPr lang="en-US" altLang="en-US">
              <a:solidFill>
                <a:srgbClr val="FFFFFF"/>
              </a:solidFill>
              <a:latin typeface="Calibri" panose="020F0502020204030204" pitchFamily="34" charset="0"/>
            </a:endParaRPr>
          </a:p>
        </p:txBody>
      </p:sp>
      <p:pic>
        <p:nvPicPr>
          <p:cNvPr id="15" name="Picture 2">
            <a:extLst>
              <a:ext uri="{FF2B5EF4-FFF2-40B4-BE49-F238E27FC236}">
                <a16:creationId xmlns:a16="http://schemas.microsoft.com/office/drawing/2014/main" id="{875F37E0-5C3D-5349-8B9C-2D251543AB8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62" y="12093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Slide Number Placeholder 3">
            <a:extLst>
              <a:ext uri="{FF2B5EF4-FFF2-40B4-BE49-F238E27FC236}">
                <a16:creationId xmlns:a16="http://schemas.microsoft.com/office/drawing/2014/main" id="{9E6C8A38-A47F-4147-BE29-57E465F0273E}"/>
              </a:ext>
            </a:extLst>
          </p:cNvPr>
          <p:cNvSpPr txBox="1">
            <a:spLocks/>
          </p:cNvSpPr>
          <p:nvPr/>
        </p:nvSpPr>
        <p:spPr bwMode="auto">
          <a:xfrm>
            <a:off x="9448800" y="4679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23</a:t>
            </a:fld>
            <a:endParaRPr lang="en-US" altLang="en-US" sz="1600" b="1" dirty="0">
              <a:solidFill>
                <a:srgbClr val="697608"/>
              </a:solidFill>
            </a:endParaRPr>
          </a:p>
        </p:txBody>
      </p:sp>
      <p:sp>
        <p:nvSpPr>
          <p:cNvPr id="19" name="Line 6">
            <a:extLst>
              <a:ext uri="{FF2B5EF4-FFF2-40B4-BE49-F238E27FC236}">
                <a16:creationId xmlns:a16="http://schemas.microsoft.com/office/drawing/2014/main" id="{EEC2BED8-E9C2-8347-A463-DD5EFBE9CCFA}"/>
              </a:ext>
            </a:extLst>
          </p:cNvPr>
          <p:cNvSpPr>
            <a:spLocks noChangeShapeType="1"/>
          </p:cNvSpPr>
          <p:nvPr/>
        </p:nvSpPr>
        <p:spPr bwMode="auto">
          <a:xfrm>
            <a:off x="719547" y="3681678"/>
            <a:ext cx="0" cy="813593"/>
          </a:xfrm>
          <a:prstGeom prst="line">
            <a:avLst/>
          </a:prstGeom>
          <a:noFill/>
          <a:ln w="9525">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20" name="Line 6">
            <a:extLst>
              <a:ext uri="{FF2B5EF4-FFF2-40B4-BE49-F238E27FC236}">
                <a16:creationId xmlns:a16="http://schemas.microsoft.com/office/drawing/2014/main" id="{EEC2BED8-E9C2-8347-A463-DD5EFBE9CCFA}"/>
              </a:ext>
            </a:extLst>
          </p:cNvPr>
          <p:cNvSpPr>
            <a:spLocks noChangeShapeType="1"/>
          </p:cNvSpPr>
          <p:nvPr/>
        </p:nvSpPr>
        <p:spPr bwMode="auto">
          <a:xfrm>
            <a:off x="2693685" y="3728473"/>
            <a:ext cx="0" cy="813593"/>
          </a:xfrm>
          <a:prstGeom prst="line">
            <a:avLst/>
          </a:prstGeom>
          <a:noFill/>
          <a:ln w="9525">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21" name="Line 6">
            <a:extLst>
              <a:ext uri="{FF2B5EF4-FFF2-40B4-BE49-F238E27FC236}">
                <a16:creationId xmlns:a16="http://schemas.microsoft.com/office/drawing/2014/main" id="{EEC2BED8-E9C2-8347-A463-DD5EFBE9CCFA}"/>
              </a:ext>
            </a:extLst>
          </p:cNvPr>
          <p:cNvSpPr>
            <a:spLocks noChangeShapeType="1"/>
          </p:cNvSpPr>
          <p:nvPr/>
        </p:nvSpPr>
        <p:spPr bwMode="auto">
          <a:xfrm>
            <a:off x="8501373" y="3743801"/>
            <a:ext cx="0" cy="813593"/>
          </a:xfrm>
          <a:prstGeom prst="line">
            <a:avLst/>
          </a:prstGeom>
          <a:noFill/>
          <a:ln w="9525">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Tree>
    <p:extLst>
      <p:ext uri="{BB962C8B-B14F-4D97-AF65-F5344CB8AC3E}">
        <p14:creationId xmlns:p14="http://schemas.microsoft.com/office/powerpoint/2010/main" val="2233520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1000" fill="hold"/>
                                        <p:tgtEl>
                                          <p:spTgt spid="17"/>
                                        </p:tgtEl>
                                        <p:attrNameLst>
                                          <p:attrName>ppt_x</p:attrName>
                                        </p:attrNameLst>
                                      </p:cBhvr>
                                      <p:tavLst>
                                        <p:tav tm="0">
                                          <p:val>
                                            <p:strVal val="1+#ppt_w/2"/>
                                          </p:val>
                                        </p:tav>
                                        <p:tav tm="100000">
                                          <p:val>
                                            <p:strVal val="#ppt_x"/>
                                          </p:val>
                                        </p:tav>
                                      </p:tavLst>
                                    </p:anim>
                                    <p:anim calcmode="lin" valueType="num">
                                      <p:cBhvr additive="base">
                                        <p:cTn id="14" dur="1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n on Social Work"/>
          <p:cNvPicPr>
            <a:picLocks noChangeAspect="1" noChangeArrowheads="1"/>
          </p:cNvPicPr>
          <p:nvPr/>
        </p:nvPicPr>
        <p:blipFill rotWithShape="1">
          <a:blip r:embed="rId3">
            <a:extLst>
              <a:ext uri="{28A0092B-C50C-407E-A947-70E740481C1C}">
                <a14:useLocalDpi xmlns:a14="http://schemas.microsoft.com/office/drawing/2010/main" val="0"/>
              </a:ext>
            </a:extLst>
          </a:blip>
          <a:srcRect l="1164" t="5673"/>
          <a:stretch/>
        </p:blipFill>
        <p:spPr bwMode="auto">
          <a:xfrm>
            <a:off x="0" y="206601"/>
            <a:ext cx="9182100" cy="64481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810500" y="2401795"/>
            <a:ext cx="4381500" cy="1892709"/>
          </a:xfrm>
        </p:spPr>
        <p:txBody>
          <a:bodyPr>
            <a:noAutofit/>
          </a:bodyPr>
          <a:lstStyle/>
          <a:p>
            <a:pPr algn="ctr"/>
            <a:r>
              <a:rPr lang="en-US" sz="3600" dirty="0">
                <a:solidFill>
                  <a:srgbClr val="697608"/>
                </a:solidFill>
                <a:effectLst>
                  <a:outerShdw blurRad="38100" dist="38100" dir="2700000" algn="tl">
                    <a:srgbClr val="000000">
                      <a:alpha val="43137"/>
                    </a:srgbClr>
                  </a:outerShdw>
                </a:effectLst>
              </a:rPr>
              <a:t>Biopsychosocial     and Spiritual Model   of Addiction</a:t>
            </a:r>
          </a:p>
        </p:txBody>
      </p:sp>
      <p:sp>
        <p:nvSpPr>
          <p:cNvPr id="3" name="Slide Number Placeholder 2"/>
          <p:cNvSpPr>
            <a:spLocks noGrp="1"/>
          </p:cNvSpPr>
          <p:nvPr>
            <p:ph type="sldNum" sz="quarter" idx="12"/>
          </p:nvPr>
        </p:nvSpPr>
        <p:spPr>
          <a:xfrm>
            <a:off x="9448800" y="0"/>
            <a:ext cx="2743200" cy="365125"/>
          </a:xfrm>
        </p:spPr>
        <p:txBody>
          <a:bodyPr/>
          <a:lstStyle/>
          <a:p>
            <a:fld id="{48F63A3B-78C7-47BE-AE5E-E10140E04643}" type="slidenum">
              <a:rPr lang="en-US" sz="1600" b="1" smtClean="0">
                <a:solidFill>
                  <a:srgbClr val="697608"/>
                </a:solidFill>
              </a:rPr>
              <a:t>24</a:t>
            </a:fld>
            <a:endParaRPr lang="en-US" sz="1600" b="1" dirty="0">
              <a:solidFill>
                <a:srgbClr val="697608"/>
              </a:solidFill>
            </a:endParaRPr>
          </a:p>
        </p:txBody>
      </p:sp>
    </p:spTree>
    <p:extLst>
      <p:ext uri="{BB962C8B-B14F-4D97-AF65-F5344CB8AC3E}">
        <p14:creationId xmlns:p14="http://schemas.microsoft.com/office/powerpoint/2010/main" val="31502562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6">
            <a:extLst>
              <a:ext uri="{FF2B5EF4-FFF2-40B4-BE49-F238E27FC236}">
                <a16:creationId xmlns:a16="http://schemas.microsoft.com/office/drawing/2014/main" id="{69680388-1AAC-8048-8C4C-DF2A7AB6D3E0}"/>
              </a:ext>
            </a:extLst>
          </p:cNvPr>
          <p:cNvSpPr>
            <a:spLocks noGrp="1"/>
          </p:cNvSpPr>
          <p:nvPr>
            <p:ph type="body" idx="4294967295"/>
          </p:nvPr>
        </p:nvSpPr>
        <p:spPr>
          <a:xfrm>
            <a:off x="0" y="2596986"/>
            <a:ext cx="12192000" cy="1587500"/>
          </a:xfrm>
        </p:spPr>
        <p:txBody>
          <a:bodyPr>
            <a:normAutofit/>
          </a:bodyPr>
          <a:lstStyle/>
          <a:p>
            <a:pPr marL="0" indent="0" algn="ctr">
              <a:spcBef>
                <a:spcPts val="1200"/>
              </a:spcBef>
              <a:spcAft>
                <a:spcPts val="1200"/>
              </a:spcAft>
              <a:buClr>
                <a:srgbClr val="1D436D"/>
              </a:buClr>
              <a:buNone/>
              <a:defRPr/>
            </a:pPr>
            <a:r>
              <a:rPr lang="en-US" altLang="en-US" sz="4800" b="1" dirty="0">
                <a:solidFill>
                  <a:srgbClr val="697608"/>
                </a:solidFill>
              </a:rPr>
              <a:t>How Does SBIRT Fit                                      Into Public Health?</a:t>
            </a:r>
          </a:p>
        </p:txBody>
      </p:sp>
      <p:pic>
        <p:nvPicPr>
          <p:cNvPr id="4" name="Picture 2">
            <a:extLst>
              <a:ext uri="{FF2B5EF4-FFF2-40B4-BE49-F238E27FC236}">
                <a16:creationId xmlns:a16="http://schemas.microsoft.com/office/drawing/2014/main" id="{CE9F9040-AC21-5E4B-9C38-57288057EBD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5468987"/>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787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Slide Number Placeholder 1">
            <a:extLst>
              <a:ext uri="{FF2B5EF4-FFF2-40B4-BE49-F238E27FC236}">
                <a16:creationId xmlns:a16="http://schemas.microsoft.com/office/drawing/2014/main" id="{9390A429-A11A-5048-ADBE-C01CC030BCC4}"/>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2A3CAD-5DA2-3E40-9615-DC67026F6AF5}" type="slidenum">
              <a:rPr lang="en-US" altLang="en-US" smtClean="0">
                <a:solidFill>
                  <a:srgbClr val="FFFFFF"/>
                </a:solidFill>
                <a:latin typeface="Calibri" panose="020F0502020204030204" pitchFamily="34" charset="0"/>
              </a:rPr>
              <a:pPr/>
              <a:t>26</a:t>
            </a:fld>
            <a:endParaRPr lang="en-US" altLang="en-US">
              <a:solidFill>
                <a:srgbClr val="FFFFFF"/>
              </a:solidFill>
              <a:latin typeface="Calibri" panose="020F0502020204030204" pitchFamily="34" charset="0"/>
            </a:endParaRPr>
          </a:p>
        </p:txBody>
      </p:sp>
      <p:pic>
        <p:nvPicPr>
          <p:cNvPr id="7" name="Picture 2" descr="j0186002">
            <a:extLst>
              <a:ext uri="{FF2B5EF4-FFF2-40B4-BE49-F238E27FC236}">
                <a16:creationId xmlns:a16="http://schemas.microsoft.com/office/drawing/2014/main" id="{F8E7E3B9-6FDF-D047-A03D-B6024F640805}"/>
              </a:ext>
            </a:extLst>
          </p:cNvPr>
          <p:cNvPicPr>
            <a:picLocks noChangeAspect="1" noChangeArrowheads="1"/>
          </p:cNvPicPr>
          <p:nvPr/>
        </p:nvPicPr>
        <p:blipFill>
          <a:blip r:embed="rId3" cstate="print">
            <a:duotone>
              <a:schemeClr val="accent6">
                <a:shade val="45000"/>
                <a:satMod val="135000"/>
              </a:schemeClr>
              <a:prstClr val="white"/>
            </a:duotone>
          </a:blip>
          <a:srcRect/>
          <a:stretch>
            <a:fillRect/>
          </a:stretch>
        </p:blipFill>
        <p:spPr bwMode="auto">
          <a:xfrm>
            <a:off x="3283342" y="1145407"/>
            <a:ext cx="5236699" cy="4893310"/>
          </a:xfrm>
          <a:prstGeom prst="rect">
            <a:avLst/>
          </a:prstGeom>
          <a:noFill/>
          <a:ln w="9525">
            <a:noFill/>
            <a:miter lim="800000"/>
            <a:headEnd/>
            <a:tailEnd/>
          </a:ln>
          <a:effectLst/>
        </p:spPr>
      </p:pic>
      <p:sp>
        <p:nvSpPr>
          <p:cNvPr id="8" name="TextBox 3">
            <a:extLst>
              <a:ext uri="{FF2B5EF4-FFF2-40B4-BE49-F238E27FC236}">
                <a16:creationId xmlns:a16="http://schemas.microsoft.com/office/drawing/2014/main" id="{84C6CB7F-82DD-454B-9D82-EBD8DBD683C8}"/>
              </a:ext>
            </a:extLst>
          </p:cNvPr>
          <p:cNvSpPr txBox="1">
            <a:spLocks noChangeArrowheads="1"/>
          </p:cNvSpPr>
          <p:nvPr/>
        </p:nvSpPr>
        <p:spPr bwMode="auto">
          <a:xfrm>
            <a:off x="-228313" y="1145407"/>
            <a:ext cx="12016052" cy="8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800" b="1" dirty="0">
                <a:solidFill>
                  <a:srgbClr val="697608"/>
                </a:solidFill>
                <a:cs typeface="Arial" panose="020B0604020202020204" pitchFamily="34" charset="0"/>
              </a:rPr>
              <a:t>Substance Use is </a:t>
            </a:r>
          </a:p>
        </p:txBody>
      </p:sp>
      <p:sp>
        <p:nvSpPr>
          <p:cNvPr id="57347" name="TextBox 11">
            <a:extLst>
              <a:ext uri="{FF2B5EF4-FFF2-40B4-BE49-F238E27FC236}">
                <a16:creationId xmlns:a16="http://schemas.microsoft.com/office/drawing/2014/main" id="{447B9F59-B44C-204B-A039-6D7D3C8F5E2B}"/>
              </a:ext>
            </a:extLst>
          </p:cNvPr>
          <p:cNvSpPr txBox="1">
            <a:spLocks noChangeArrowheads="1"/>
          </p:cNvSpPr>
          <p:nvPr/>
        </p:nvSpPr>
        <p:spPr bwMode="auto">
          <a:xfrm>
            <a:off x="0" y="4782344"/>
            <a:ext cx="12180094" cy="8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800" b="1" dirty="0">
                <a:solidFill>
                  <a:srgbClr val="697608"/>
                </a:solidFill>
                <a:cs typeface="Arial" panose="020B0604020202020204" pitchFamily="34" charset="0"/>
              </a:rPr>
              <a:t>a Public Health Problem</a:t>
            </a:r>
          </a:p>
        </p:txBody>
      </p:sp>
      <p:sp>
        <p:nvSpPr>
          <p:cNvPr id="9" name="Slide Number Placeholder 3">
            <a:extLst>
              <a:ext uri="{FF2B5EF4-FFF2-40B4-BE49-F238E27FC236}">
                <a16:creationId xmlns:a16="http://schemas.microsoft.com/office/drawing/2014/main" id="{66DB81AE-341A-1546-AC34-CD2205BA6D46}"/>
              </a:ext>
            </a:extLst>
          </p:cNvPr>
          <p:cNvSpPr txBox="1">
            <a:spLocks/>
          </p:cNvSpPr>
          <p:nvPr/>
        </p:nvSpPr>
        <p:spPr bwMode="auto">
          <a:xfrm>
            <a:off x="9448800" y="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26</a:t>
            </a:fld>
            <a:endParaRPr lang="en-US" altLang="en-US" sz="1600" b="1" dirty="0">
              <a:solidFill>
                <a:srgbClr val="697608"/>
              </a:solidFill>
            </a:endParaRPr>
          </a:p>
        </p:txBody>
      </p:sp>
    </p:spTree>
    <p:extLst>
      <p:ext uri="{BB962C8B-B14F-4D97-AF65-F5344CB8AC3E}">
        <p14:creationId xmlns:p14="http://schemas.microsoft.com/office/powerpoint/2010/main" val="311180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2" y="199697"/>
            <a:ext cx="11521441" cy="1025506"/>
          </a:xfrm>
        </p:spPr>
        <p:txBody>
          <a:bodyPr/>
          <a:lstStyle/>
          <a:p>
            <a:r>
              <a:rPr lang="en-US" dirty="0"/>
              <a:t>Substance Use Terms</a:t>
            </a:r>
          </a:p>
        </p:txBody>
      </p:sp>
      <p:sp>
        <p:nvSpPr>
          <p:cNvPr id="3" name="Content Placeholder 2"/>
          <p:cNvSpPr>
            <a:spLocks noGrp="1"/>
          </p:cNvSpPr>
          <p:nvPr>
            <p:ph idx="1"/>
          </p:nvPr>
        </p:nvSpPr>
        <p:spPr>
          <a:xfrm>
            <a:off x="341191" y="1381125"/>
            <a:ext cx="11521441" cy="4596594"/>
          </a:xfrm>
        </p:spPr>
        <p:txBody>
          <a:bodyPr>
            <a:normAutofit/>
          </a:bodyPr>
          <a:lstStyle/>
          <a:p>
            <a:pPr marL="284163" indent="-284163">
              <a:spcBef>
                <a:spcPts val="1200"/>
              </a:spcBef>
              <a:spcAft>
                <a:spcPts val="1200"/>
              </a:spcAft>
              <a:buClr>
                <a:schemeClr val="tx1">
                  <a:lumMod val="50000"/>
                  <a:lumOff val="50000"/>
                </a:schemeClr>
              </a:buClr>
            </a:pPr>
            <a:r>
              <a:rPr lang="en-US" sz="3600" b="1" dirty="0"/>
              <a:t>Substance Use,</a:t>
            </a:r>
            <a:r>
              <a:rPr lang="en-US" sz="3600" dirty="0"/>
              <a:t> (SU) refers to the consumption of  psychoactive substances</a:t>
            </a:r>
          </a:p>
          <a:p>
            <a:pPr marL="284163" indent="-284163">
              <a:spcBef>
                <a:spcPts val="1200"/>
              </a:spcBef>
              <a:spcAft>
                <a:spcPts val="1200"/>
              </a:spcAft>
              <a:buClr>
                <a:schemeClr val="tx1">
                  <a:lumMod val="50000"/>
                  <a:lumOff val="50000"/>
                </a:schemeClr>
              </a:buClr>
            </a:pPr>
            <a:r>
              <a:rPr lang="en-US" sz="3600" b="1" dirty="0"/>
              <a:t>At-risk Substance Use</a:t>
            </a:r>
            <a:r>
              <a:rPr lang="en-US" sz="3600" dirty="0"/>
              <a:t>, refers to consuming at levels resulting in harmful or hazardous consequences.</a:t>
            </a:r>
            <a:endParaRPr lang="en-US" sz="3600" i="1" dirty="0"/>
          </a:p>
          <a:p>
            <a:pPr marL="284163" indent="-284163">
              <a:spcBef>
                <a:spcPts val="1200"/>
              </a:spcBef>
              <a:spcAft>
                <a:spcPts val="1200"/>
              </a:spcAft>
              <a:buClr>
                <a:schemeClr val="tx1">
                  <a:lumMod val="50000"/>
                  <a:lumOff val="50000"/>
                </a:schemeClr>
              </a:buClr>
            </a:pPr>
            <a:r>
              <a:rPr lang="en-US" sz="3600" b="1" dirty="0"/>
              <a:t>Substance Use Disorder,</a:t>
            </a:r>
            <a:r>
              <a:rPr lang="en-US" sz="3600" dirty="0"/>
              <a:t> (SUD) meets a diagnostic criteria</a:t>
            </a:r>
            <a:endParaRPr lang="en-US" sz="3600" i="1" dirty="0"/>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27</a:t>
            </a:fld>
            <a:endParaRPr lang="en-US" dirty="0"/>
          </a:p>
        </p:txBody>
      </p:sp>
    </p:spTree>
    <p:extLst>
      <p:ext uri="{BB962C8B-B14F-4D97-AF65-F5344CB8AC3E}">
        <p14:creationId xmlns:p14="http://schemas.microsoft.com/office/powerpoint/2010/main" val="2276152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8" name="Slide Number Placeholder 1">
            <a:extLst>
              <a:ext uri="{FF2B5EF4-FFF2-40B4-BE49-F238E27FC236}">
                <a16:creationId xmlns:a16="http://schemas.microsoft.com/office/drawing/2014/main" id="{82BC86E5-8041-FD43-88D8-8CB5DA2D384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FC4AA3D-4F28-FF4A-AD6E-50B51C4C0CCC}" type="slidenum">
              <a:rPr lang="en-US" altLang="en-US" smtClean="0">
                <a:solidFill>
                  <a:srgbClr val="FFFFFF"/>
                </a:solidFill>
                <a:latin typeface="Calibri" panose="020F0502020204030204" pitchFamily="34" charset="0"/>
              </a:rPr>
              <a:pPr/>
              <a:t>28</a:t>
            </a:fld>
            <a:endParaRPr lang="en-US" altLang="en-US">
              <a:solidFill>
                <a:srgbClr val="FFFFFF"/>
              </a:solidFill>
              <a:latin typeface="Calibri" panose="020F0502020204030204" pitchFamily="34" charset="0"/>
            </a:endParaRPr>
          </a:p>
        </p:txBody>
      </p:sp>
      <p:sp>
        <p:nvSpPr>
          <p:cNvPr id="59394" name="Title 3">
            <a:extLst>
              <a:ext uri="{FF2B5EF4-FFF2-40B4-BE49-F238E27FC236}">
                <a16:creationId xmlns:a16="http://schemas.microsoft.com/office/drawing/2014/main" id="{AB78DFE2-BDDD-434C-8722-D046625FB1FB}"/>
              </a:ext>
            </a:extLst>
          </p:cNvPr>
          <p:cNvSpPr>
            <a:spLocks noGrp="1"/>
          </p:cNvSpPr>
          <p:nvPr>
            <p:ph type="title" idx="4294967295"/>
          </p:nvPr>
        </p:nvSpPr>
        <p:spPr>
          <a:xfrm>
            <a:off x="0" y="365125"/>
            <a:ext cx="12192000" cy="1182775"/>
          </a:xfrm>
        </p:spPr>
        <p:txBody>
          <a:bodyPr>
            <a:noAutofit/>
          </a:bodyPr>
          <a:lstStyle/>
          <a:p>
            <a:pPr algn="ctr"/>
            <a:r>
              <a:rPr lang="en-US" altLang="en-US" dirty="0">
                <a:solidFill>
                  <a:srgbClr val="697608"/>
                </a:solidFill>
                <a:effectLst>
                  <a:outerShdw blurRad="38100" dist="38100" dir="2700000" algn="tl">
                    <a:srgbClr val="000000">
                      <a:alpha val="43137"/>
                    </a:srgbClr>
                  </a:outerShdw>
                </a:effectLst>
              </a:rPr>
              <a:t>Rethinking Substance Use Problems From a     Public Health Perspective</a:t>
            </a:r>
          </a:p>
        </p:txBody>
      </p:sp>
      <p:grpSp>
        <p:nvGrpSpPr>
          <p:cNvPr id="4" name="Group 3">
            <a:extLst>
              <a:ext uri="{FF2B5EF4-FFF2-40B4-BE49-F238E27FC236}">
                <a16:creationId xmlns:a16="http://schemas.microsoft.com/office/drawing/2014/main" id="{A4DFEE8D-F79B-0145-884B-712A9B88BA12}"/>
              </a:ext>
            </a:extLst>
          </p:cNvPr>
          <p:cNvGrpSpPr/>
          <p:nvPr/>
        </p:nvGrpSpPr>
        <p:grpSpPr>
          <a:xfrm>
            <a:off x="1047750" y="1809138"/>
            <a:ext cx="10096500" cy="4541573"/>
            <a:chOff x="1287593" y="1485238"/>
            <a:chExt cx="10096500" cy="4541573"/>
          </a:xfrm>
        </p:grpSpPr>
        <p:pic>
          <p:nvPicPr>
            <p:cNvPr id="59395" name="Picture 3" descr="V:\PROJECTS\DSI\SBIRT-MedRes\Graphics\OVERVIEW\SUBSTANCE.png">
              <a:extLst>
                <a:ext uri="{FF2B5EF4-FFF2-40B4-BE49-F238E27FC236}">
                  <a16:creationId xmlns:a16="http://schemas.microsoft.com/office/drawing/2014/main" id="{624A894D-2E20-8E42-AC8E-D418D0946CA6}"/>
                </a:ext>
              </a:extLst>
            </p:cNvPr>
            <p:cNvPicPr>
              <a:picLocks noChangeAspect="1" noChangeArrowheads="1"/>
            </p:cNvPicPr>
            <p:nvPr/>
          </p:nvPicPr>
          <p:blipFill>
            <a:blip r:embed="rId3">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287593" y="1485238"/>
              <a:ext cx="10096500" cy="454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Box 1">
              <a:extLst>
                <a:ext uri="{FF2B5EF4-FFF2-40B4-BE49-F238E27FC236}">
                  <a16:creationId xmlns:a16="http://schemas.microsoft.com/office/drawing/2014/main" id="{DAD8606F-8BCF-F840-BC20-6461C0B7F785}"/>
                </a:ext>
              </a:extLst>
            </p:cNvPr>
            <p:cNvSpPr txBox="1">
              <a:spLocks noChangeArrowheads="1"/>
            </p:cNvSpPr>
            <p:nvPr/>
          </p:nvSpPr>
          <p:spPr bwMode="auto">
            <a:xfrm>
              <a:off x="1831754" y="4483142"/>
              <a:ext cx="3763077" cy="9101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600" b="1" dirty="0">
                  <a:solidFill>
                    <a:srgbClr val="697608"/>
                  </a:solidFill>
                </a:rPr>
                <a:t>Substance Use Disorders</a:t>
              </a:r>
            </a:p>
          </p:txBody>
        </p:sp>
        <p:sp>
          <p:nvSpPr>
            <p:cNvPr id="2" name="Rectangle 1">
              <a:extLst>
                <a:ext uri="{FF2B5EF4-FFF2-40B4-BE49-F238E27FC236}">
                  <a16:creationId xmlns:a16="http://schemas.microsoft.com/office/drawing/2014/main" id="{21B84556-9AB3-9C44-BD79-728C7FF98605}"/>
                </a:ext>
              </a:extLst>
            </p:cNvPr>
            <p:cNvSpPr/>
            <p:nvPr/>
          </p:nvSpPr>
          <p:spPr>
            <a:xfrm>
              <a:off x="7309088" y="4501082"/>
              <a:ext cx="3464573" cy="892552"/>
            </a:xfrm>
            <a:prstGeom prst="rect">
              <a:avLst/>
            </a:prstGeom>
            <a:solidFill>
              <a:schemeClr val="bg1"/>
            </a:solidFill>
          </p:spPr>
          <p:txBody>
            <a:bodyPr wrap="square">
              <a:spAutoFit/>
            </a:bodyPr>
            <a:lstStyle/>
            <a:p>
              <a:pPr algn="ctr"/>
              <a:r>
                <a:rPr lang="en-US" altLang="en-US" sz="2600" b="1" dirty="0">
                  <a:solidFill>
                    <a:srgbClr val="697608"/>
                  </a:solidFill>
                </a:rPr>
                <a:t>At-risk and Binge Drinkers</a:t>
              </a:r>
            </a:p>
          </p:txBody>
        </p:sp>
      </p:grpSp>
      <p:pic>
        <p:nvPicPr>
          <p:cNvPr id="10" name="Picture 2">
            <a:extLst>
              <a:ext uri="{FF2B5EF4-FFF2-40B4-BE49-F238E27FC236}">
                <a16:creationId xmlns:a16="http://schemas.microsoft.com/office/drawing/2014/main" id="{4892F5DE-B3C1-D442-B0CB-EF14DAB5B8E9}"/>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29" y="1609939"/>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3">
            <a:extLst>
              <a:ext uri="{FF2B5EF4-FFF2-40B4-BE49-F238E27FC236}">
                <a16:creationId xmlns:a16="http://schemas.microsoft.com/office/drawing/2014/main" id="{66DB81AE-341A-1546-AC34-CD2205BA6D46}"/>
              </a:ext>
            </a:extLst>
          </p:cNvPr>
          <p:cNvSpPr txBox="1">
            <a:spLocks/>
          </p:cNvSpPr>
          <p:nvPr/>
        </p:nvSpPr>
        <p:spPr bwMode="auto">
          <a:xfrm>
            <a:off x="9448800" y="19176"/>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28</a:t>
            </a:fld>
            <a:endParaRPr lang="en-US" altLang="en-US" sz="1600" b="1" dirty="0">
              <a:solidFill>
                <a:srgbClr val="697608"/>
              </a:solidFill>
            </a:endParaRPr>
          </a:p>
        </p:txBody>
      </p:sp>
    </p:spTree>
    <p:extLst>
      <p:ext uri="{BB962C8B-B14F-4D97-AF65-F5344CB8AC3E}">
        <p14:creationId xmlns:p14="http://schemas.microsoft.com/office/powerpoint/2010/main" val="661774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3">
            <a:extLst>
              <a:ext uri="{FF2B5EF4-FFF2-40B4-BE49-F238E27FC236}">
                <a16:creationId xmlns:a16="http://schemas.microsoft.com/office/drawing/2014/main" id="{B5EF587E-D393-794A-BCF0-B4B8825BA9CD}"/>
              </a:ext>
            </a:extLst>
          </p:cNvPr>
          <p:cNvSpPr txBox="1">
            <a:spLocks noChangeArrowheads="1"/>
          </p:cNvSpPr>
          <p:nvPr/>
        </p:nvSpPr>
        <p:spPr bwMode="auto">
          <a:xfrm>
            <a:off x="339048" y="372634"/>
            <a:ext cx="11507056" cy="787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400" dirty="0">
                <a:solidFill>
                  <a:srgbClr val="697608"/>
                </a:solidFill>
                <a:effectLst>
                  <a:outerShdw blurRad="38100" dist="38100" dir="2700000" algn="tl">
                    <a:srgbClr val="000000">
                      <a:alpha val="43137"/>
                    </a:srgbClr>
                  </a:outerShdw>
                </a:effectLst>
                <a:latin typeface="+mj-lt"/>
                <a:ea typeface="+mj-ea"/>
                <a:cs typeface="+mj-cs"/>
              </a:rPr>
              <a:t>Learning from Public Health</a:t>
            </a:r>
          </a:p>
        </p:txBody>
      </p:sp>
      <p:sp>
        <p:nvSpPr>
          <p:cNvPr id="61443" name="TextBox 11">
            <a:extLst>
              <a:ext uri="{FF2B5EF4-FFF2-40B4-BE49-F238E27FC236}">
                <a16:creationId xmlns:a16="http://schemas.microsoft.com/office/drawing/2014/main" id="{408739FA-7936-1447-B01A-AB0DFC9E7953}"/>
              </a:ext>
            </a:extLst>
          </p:cNvPr>
          <p:cNvSpPr txBox="1">
            <a:spLocks noChangeArrowheads="1"/>
          </p:cNvSpPr>
          <p:nvPr/>
        </p:nvSpPr>
        <p:spPr bwMode="auto">
          <a:xfrm>
            <a:off x="441466" y="1399525"/>
            <a:ext cx="11316525" cy="28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600" dirty="0">
                <a:solidFill>
                  <a:srgbClr val="697608"/>
                </a:solidFill>
                <a:cs typeface="Arial" panose="020B0604020202020204" pitchFamily="34" charset="0"/>
              </a:rPr>
              <a:t>The public health system of care </a:t>
            </a:r>
            <a:r>
              <a:rPr lang="en-US" altLang="en-US" sz="3600" u="sng" dirty="0">
                <a:solidFill>
                  <a:srgbClr val="697608"/>
                </a:solidFill>
                <a:cs typeface="Arial" panose="020B0604020202020204" pitchFamily="34" charset="0"/>
              </a:rPr>
              <a:t>routinely</a:t>
            </a:r>
            <a:r>
              <a:rPr lang="en-US" altLang="en-US" sz="3600" dirty="0">
                <a:solidFill>
                  <a:srgbClr val="697608"/>
                </a:solidFill>
                <a:cs typeface="Arial" panose="020B0604020202020204" pitchFamily="34" charset="0"/>
              </a:rPr>
              <a:t> screens           for potential medical problems, provides </a:t>
            </a:r>
            <a:r>
              <a:rPr lang="en-US" altLang="en-US" sz="3600" u="sng" dirty="0">
                <a:solidFill>
                  <a:srgbClr val="697608"/>
                </a:solidFill>
                <a:cs typeface="Arial" panose="020B0604020202020204" pitchFamily="34" charset="0"/>
              </a:rPr>
              <a:t>preventative</a:t>
            </a:r>
            <a:r>
              <a:rPr lang="en-US" altLang="en-US" sz="3600" dirty="0">
                <a:solidFill>
                  <a:srgbClr val="697608"/>
                </a:solidFill>
                <a:cs typeface="Arial" panose="020B0604020202020204" pitchFamily="34" charset="0"/>
              </a:rPr>
              <a:t> services </a:t>
            </a:r>
            <a:r>
              <a:rPr lang="en-US" altLang="en-US" sz="3600" b="1" i="1" dirty="0">
                <a:solidFill>
                  <a:srgbClr val="697608"/>
                </a:solidFill>
                <a:cs typeface="Arial" panose="020B0604020202020204" pitchFamily="34" charset="0"/>
              </a:rPr>
              <a:t>prior</a:t>
            </a:r>
            <a:r>
              <a:rPr lang="en-US" altLang="en-US" sz="3600" dirty="0">
                <a:solidFill>
                  <a:srgbClr val="697608"/>
                </a:solidFill>
                <a:cs typeface="Arial" panose="020B0604020202020204" pitchFamily="34" charset="0"/>
              </a:rPr>
              <a:t> to the onset of acute symptoms, and </a:t>
            </a:r>
            <a:r>
              <a:rPr lang="en-US" altLang="en-US" sz="3600" u="sng" dirty="0">
                <a:solidFill>
                  <a:srgbClr val="697608"/>
                </a:solidFill>
                <a:cs typeface="Arial" panose="020B0604020202020204" pitchFamily="34" charset="0"/>
              </a:rPr>
              <a:t>delays</a:t>
            </a:r>
            <a:r>
              <a:rPr lang="en-US" altLang="en-US" sz="3600" dirty="0">
                <a:solidFill>
                  <a:srgbClr val="697608"/>
                </a:solidFill>
                <a:cs typeface="Arial" panose="020B0604020202020204" pitchFamily="34" charset="0"/>
              </a:rPr>
              <a:t> or </a:t>
            </a:r>
            <a:r>
              <a:rPr lang="en-US" altLang="en-US" sz="3600" u="sng" dirty="0">
                <a:solidFill>
                  <a:srgbClr val="697608"/>
                </a:solidFill>
                <a:cs typeface="Arial" panose="020B0604020202020204" pitchFamily="34" charset="0"/>
              </a:rPr>
              <a:t>precludes</a:t>
            </a:r>
            <a:r>
              <a:rPr lang="en-US" altLang="en-US" sz="3600" dirty="0">
                <a:solidFill>
                  <a:srgbClr val="697608"/>
                </a:solidFill>
                <a:cs typeface="Arial" panose="020B0604020202020204" pitchFamily="34" charset="0"/>
              </a:rPr>
              <a:t> the development of chronic conditions.</a:t>
            </a:r>
          </a:p>
        </p:txBody>
      </p:sp>
      <p:sp>
        <p:nvSpPr>
          <p:cNvPr id="61444" name="Slide Number Placeholder 1">
            <a:extLst>
              <a:ext uri="{FF2B5EF4-FFF2-40B4-BE49-F238E27FC236}">
                <a16:creationId xmlns:a16="http://schemas.microsoft.com/office/drawing/2014/main" id="{D996D3B5-EE00-0443-963E-26863D807D65}"/>
              </a:ext>
            </a:extLst>
          </p:cNvPr>
          <p:cNvSpPr>
            <a:spLocks noGrp="1"/>
          </p:cNvSpPr>
          <p:nvPr>
            <p:ph type="sldNum" sz="quarter" idx="4294967295"/>
          </p:nvPr>
        </p:nvSpPr>
        <p:spPr bwMode="auto">
          <a:xfrm>
            <a:off x="0" y="6356350"/>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DF57C61-F743-8C4E-8A2B-14C71C549179}" type="slidenum">
              <a:rPr lang="en-US" altLang="en-US" smtClean="0">
                <a:solidFill>
                  <a:srgbClr val="FFFFFF"/>
                </a:solidFill>
                <a:latin typeface="Calibri" panose="020F0502020204030204" pitchFamily="34" charset="0"/>
              </a:rPr>
              <a:pPr/>
              <a:t>29</a:t>
            </a:fld>
            <a:endParaRPr lang="en-US" altLang="en-US">
              <a:solidFill>
                <a:srgbClr val="FFFFFF"/>
              </a:solidFill>
              <a:latin typeface="Calibri" panose="020F0502020204030204" pitchFamily="34" charset="0"/>
            </a:endParaRPr>
          </a:p>
        </p:txBody>
      </p:sp>
      <p:sp>
        <p:nvSpPr>
          <p:cNvPr id="5" name="Slide Number Placeholder 3">
            <a:extLst>
              <a:ext uri="{FF2B5EF4-FFF2-40B4-BE49-F238E27FC236}">
                <a16:creationId xmlns:a16="http://schemas.microsoft.com/office/drawing/2014/main" id="{66DB81AE-341A-1546-AC34-CD2205BA6D46}"/>
              </a:ext>
            </a:extLst>
          </p:cNvPr>
          <p:cNvSpPr txBox="1">
            <a:spLocks/>
          </p:cNvSpPr>
          <p:nvPr/>
        </p:nvSpPr>
        <p:spPr bwMode="auto">
          <a:xfrm>
            <a:off x="9448800" y="7509"/>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29</a:t>
            </a:fld>
            <a:endParaRPr lang="en-US" altLang="en-US" sz="1600" b="1" dirty="0">
              <a:solidFill>
                <a:srgbClr val="697608"/>
              </a:solidFill>
            </a:endParaRPr>
          </a:p>
        </p:txBody>
      </p:sp>
    </p:spTree>
    <p:extLst>
      <p:ext uri="{BB962C8B-B14F-4D97-AF65-F5344CB8AC3E}">
        <p14:creationId xmlns:p14="http://schemas.microsoft.com/office/powerpoint/2010/main" val="3796466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mural on a wall&#10;&#10;Description automatically generated with low confidence">
            <a:extLst>
              <a:ext uri="{FF2B5EF4-FFF2-40B4-BE49-F238E27FC236}">
                <a16:creationId xmlns:a16="http://schemas.microsoft.com/office/drawing/2014/main" id="{274DF873-E15D-4E90-8FDA-8F5C47C77B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733" r="2" b="8737"/>
          <a:stretch/>
        </p:blipFill>
        <p:spPr>
          <a:xfrm>
            <a:off x="3882570" y="10"/>
            <a:ext cx="8309429"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TextBox 31">
            <a:extLst>
              <a:ext uri="{FF2B5EF4-FFF2-40B4-BE49-F238E27FC236}">
                <a16:creationId xmlns:a16="http://schemas.microsoft.com/office/drawing/2014/main" id="{5395C630-2038-40FC-BB84-10FCE4BBB01D}"/>
              </a:ext>
            </a:extLst>
          </p:cNvPr>
          <p:cNvSpPr txBox="1"/>
          <p:nvPr/>
        </p:nvSpPr>
        <p:spPr>
          <a:xfrm>
            <a:off x="110962" y="1308100"/>
            <a:ext cx="3595846" cy="4787900"/>
          </a:xfrm>
          <a:prstGeom prst="rect">
            <a:avLst/>
          </a:prstGeom>
        </p:spPr>
        <p:txBody>
          <a:bodyPr vert="horz" lIns="91440" tIns="45720" rIns="91440" bIns="45720" rtlCol="0" anchor="ctr">
            <a:normAutofit/>
          </a:bodyPr>
          <a:lstStyle/>
          <a:p>
            <a:pPr algn="ctr" defTabSz="914400">
              <a:lnSpc>
                <a:spcPct val="90000"/>
              </a:lnSpc>
              <a:spcAft>
                <a:spcPts val="600"/>
              </a:spcAft>
            </a:pPr>
            <a:r>
              <a:rPr lang="en-US" sz="2400" b="0" i="0" dirty="0">
                <a:solidFill>
                  <a:srgbClr val="808000"/>
                </a:solidFill>
                <a:effectLst/>
              </a:rPr>
              <a:t>Aztec warrior mural by Fort Worth based artist Juan Velazquez in Elmwood, Dallas. It was created October 1st, 2020. </a:t>
            </a:r>
          </a:p>
          <a:p>
            <a:pPr algn="ctr" defTabSz="914400">
              <a:lnSpc>
                <a:spcPct val="90000"/>
              </a:lnSpc>
              <a:spcAft>
                <a:spcPts val="600"/>
              </a:spcAft>
            </a:pPr>
            <a:endParaRPr lang="en-US" sz="2400" b="0" i="0" dirty="0">
              <a:solidFill>
                <a:srgbClr val="808000"/>
              </a:solidFill>
              <a:effectLst/>
            </a:endParaRPr>
          </a:p>
          <a:p>
            <a:pPr algn="ctr" defTabSz="914400">
              <a:lnSpc>
                <a:spcPct val="90000"/>
              </a:lnSpc>
              <a:spcAft>
                <a:spcPts val="600"/>
              </a:spcAft>
            </a:pPr>
            <a:r>
              <a:rPr lang="en-US" sz="2400" b="0" i="0" dirty="0">
                <a:solidFill>
                  <a:srgbClr val="808000"/>
                </a:solidFill>
                <a:effectLst/>
              </a:rPr>
              <a:t>It was painted in honor of   </a:t>
            </a:r>
            <a:r>
              <a:rPr lang="en-US" sz="2400" b="1" i="0" dirty="0">
                <a:solidFill>
                  <a:srgbClr val="808000"/>
                </a:solidFill>
                <a:effectLst/>
              </a:rPr>
              <a:t>Hispanic Heritage Month.</a:t>
            </a:r>
          </a:p>
        </p:txBody>
      </p:sp>
    </p:spTree>
    <p:extLst>
      <p:ext uri="{BB962C8B-B14F-4D97-AF65-F5344CB8AC3E}">
        <p14:creationId xmlns:p14="http://schemas.microsoft.com/office/powerpoint/2010/main" val="18531222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3">
            <a:extLst>
              <a:ext uri="{FF2B5EF4-FFF2-40B4-BE49-F238E27FC236}">
                <a16:creationId xmlns:a16="http://schemas.microsoft.com/office/drawing/2014/main" id="{94F19ED7-7CD6-FC49-9E79-F9EAE5A97413}"/>
              </a:ext>
            </a:extLst>
          </p:cNvPr>
          <p:cNvSpPr txBox="1">
            <a:spLocks noChangeArrowheads="1"/>
          </p:cNvSpPr>
          <p:nvPr/>
        </p:nvSpPr>
        <p:spPr bwMode="auto">
          <a:xfrm>
            <a:off x="0" y="58922"/>
            <a:ext cx="12188032" cy="1464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400" dirty="0">
                <a:solidFill>
                  <a:srgbClr val="697608"/>
                </a:solidFill>
                <a:effectLst>
                  <a:outerShdw blurRad="38100" dist="38100" dir="2700000" algn="tl">
                    <a:srgbClr val="000000">
                      <a:alpha val="43137"/>
                    </a:srgbClr>
                  </a:outerShdw>
                </a:effectLst>
                <a:latin typeface="+mj-lt"/>
                <a:ea typeface="+mj-ea"/>
                <a:cs typeface="+mj-cs"/>
              </a:rPr>
              <a:t>The SBIRT Model -</a:t>
            </a:r>
          </a:p>
          <a:p>
            <a:pPr algn="ctr"/>
            <a:r>
              <a:rPr lang="en-US" altLang="en-US" sz="4400" dirty="0">
                <a:solidFill>
                  <a:srgbClr val="697608"/>
                </a:solidFill>
                <a:effectLst>
                  <a:outerShdw blurRad="38100" dist="38100" dir="2700000" algn="tl">
                    <a:srgbClr val="000000">
                      <a:alpha val="43137"/>
                    </a:srgbClr>
                  </a:outerShdw>
                </a:effectLst>
                <a:latin typeface="+mj-lt"/>
                <a:ea typeface="+mj-ea"/>
                <a:cs typeface="+mj-cs"/>
              </a:rPr>
              <a:t>A Continuum of Substance Use</a:t>
            </a:r>
          </a:p>
        </p:txBody>
      </p:sp>
      <p:sp>
        <p:nvSpPr>
          <p:cNvPr id="63498" name="Line 10">
            <a:extLst>
              <a:ext uri="{FF2B5EF4-FFF2-40B4-BE49-F238E27FC236}">
                <a16:creationId xmlns:a16="http://schemas.microsoft.com/office/drawing/2014/main" id="{B16B0491-C327-684E-B5AC-E3A158682B21}"/>
              </a:ext>
            </a:extLst>
          </p:cNvPr>
          <p:cNvSpPr>
            <a:spLocks noChangeShapeType="1"/>
          </p:cNvSpPr>
          <p:nvPr/>
        </p:nvSpPr>
        <p:spPr bwMode="auto">
          <a:xfrm flipH="1">
            <a:off x="5141301" y="4044497"/>
            <a:ext cx="13029" cy="110246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500" name="Line 12">
            <a:extLst>
              <a:ext uri="{FF2B5EF4-FFF2-40B4-BE49-F238E27FC236}">
                <a16:creationId xmlns:a16="http://schemas.microsoft.com/office/drawing/2014/main" id="{3DBEF858-06C8-3C40-A47E-21F0044F246B}"/>
              </a:ext>
            </a:extLst>
          </p:cNvPr>
          <p:cNvSpPr>
            <a:spLocks noChangeShapeType="1"/>
          </p:cNvSpPr>
          <p:nvPr/>
        </p:nvSpPr>
        <p:spPr bwMode="auto">
          <a:xfrm>
            <a:off x="6438104" y="4064673"/>
            <a:ext cx="0" cy="108229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492" name="Line 4">
            <a:extLst>
              <a:ext uri="{FF2B5EF4-FFF2-40B4-BE49-F238E27FC236}">
                <a16:creationId xmlns:a16="http://schemas.microsoft.com/office/drawing/2014/main" id="{A166A893-9419-5C46-B6FA-3CC0A5A1117F}"/>
              </a:ext>
            </a:extLst>
          </p:cNvPr>
          <p:cNvSpPr>
            <a:spLocks noChangeShapeType="1"/>
          </p:cNvSpPr>
          <p:nvPr/>
        </p:nvSpPr>
        <p:spPr bwMode="auto">
          <a:xfrm>
            <a:off x="453760" y="4005527"/>
            <a:ext cx="11381052" cy="13229"/>
          </a:xfrm>
          <a:prstGeom prst="line">
            <a:avLst/>
          </a:prstGeom>
          <a:noFill/>
          <a:ln w="38100">
            <a:solidFill>
              <a:srgbClr val="1D436D"/>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493" name="Line 5">
            <a:extLst>
              <a:ext uri="{FF2B5EF4-FFF2-40B4-BE49-F238E27FC236}">
                <a16:creationId xmlns:a16="http://schemas.microsoft.com/office/drawing/2014/main" id="{3B18F1E9-53BF-AF4D-9E8C-9D5A77633309}"/>
              </a:ext>
            </a:extLst>
          </p:cNvPr>
          <p:cNvSpPr>
            <a:spLocks noChangeShapeType="1"/>
          </p:cNvSpPr>
          <p:nvPr/>
        </p:nvSpPr>
        <p:spPr bwMode="auto">
          <a:xfrm flipH="1">
            <a:off x="453760" y="4028514"/>
            <a:ext cx="2645" cy="121790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494" name="Line 6">
            <a:extLst>
              <a:ext uri="{FF2B5EF4-FFF2-40B4-BE49-F238E27FC236}">
                <a16:creationId xmlns:a16="http://schemas.microsoft.com/office/drawing/2014/main" id="{93020A9D-E885-8643-88E1-DE39460586DC}"/>
              </a:ext>
            </a:extLst>
          </p:cNvPr>
          <p:cNvSpPr>
            <a:spLocks noChangeShapeType="1"/>
          </p:cNvSpPr>
          <p:nvPr/>
        </p:nvSpPr>
        <p:spPr bwMode="auto">
          <a:xfrm>
            <a:off x="11845253" y="3979735"/>
            <a:ext cx="14553" cy="116390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495" name="Text Box 7">
            <a:extLst>
              <a:ext uri="{FF2B5EF4-FFF2-40B4-BE49-F238E27FC236}">
                <a16:creationId xmlns:a16="http://schemas.microsoft.com/office/drawing/2014/main" id="{AC647C4D-1289-7842-9839-8B6A1EB2EF8E}"/>
              </a:ext>
            </a:extLst>
          </p:cNvPr>
          <p:cNvSpPr txBox="1">
            <a:spLocks noChangeArrowheads="1"/>
          </p:cNvSpPr>
          <p:nvPr/>
        </p:nvSpPr>
        <p:spPr bwMode="auto">
          <a:xfrm>
            <a:off x="985573" y="4160309"/>
            <a:ext cx="1828271" cy="46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333" b="1" dirty="0">
                <a:solidFill>
                  <a:srgbClr val="697608"/>
                </a:solidFill>
                <a:latin typeface="+mn-lt"/>
              </a:rPr>
              <a:t>Abstinence</a:t>
            </a:r>
          </a:p>
        </p:txBody>
      </p:sp>
      <p:sp>
        <p:nvSpPr>
          <p:cNvPr id="63496" name="Line 8">
            <a:extLst>
              <a:ext uri="{FF2B5EF4-FFF2-40B4-BE49-F238E27FC236}">
                <a16:creationId xmlns:a16="http://schemas.microsoft.com/office/drawing/2014/main" id="{BDA466A7-38C3-564F-979B-08E9136CE163}"/>
              </a:ext>
            </a:extLst>
          </p:cNvPr>
          <p:cNvSpPr>
            <a:spLocks noChangeShapeType="1"/>
          </p:cNvSpPr>
          <p:nvPr/>
        </p:nvSpPr>
        <p:spPr bwMode="auto">
          <a:xfrm flipH="1">
            <a:off x="2755166" y="4018756"/>
            <a:ext cx="23243" cy="1023936"/>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497" name="Text Box 9">
            <a:extLst>
              <a:ext uri="{FF2B5EF4-FFF2-40B4-BE49-F238E27FC236}">
                <a16:creationId xmlns:a16="http://schemas.microsoft.com/office/drawing/2014/main" id="{911B26C0-5B54-E345-8042-0F411768E3AA}"/>
              </a:ext>
            </a:extLst>
          </p:cNvPr>
          <p:cNvSpPr txBox="1">
            <a:spLocks noChangeArrowheads="1"/>
          </p:cNvSpPr>
          <p:nvPr/>
        </p:nvSpPr>
        <p:spPr bwMode="auto">
          <a:xfrm>
            <a:off x="2880559" y="4153953"/>
            <a:ext cx="2170784" cy="8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697608"/>
                </a:solidFill>
                <a:latin typeface="+mn-lt"/>
              </a:rPr>
              <a:t>Experimental Use</a:t>
            </a:r>
          </a:p>
        </p:txBody>
      </p:sp>
      <p:sp>
        <p:nvSpPr>
          <p:cNvPr id="63499" name="Text Box 11">
            <a:extLst>
              <a:ext uri="{FF2B5EF4-FFF2-40B4-BE49-F238E27FC236}">
                <a16:creationId xmlns:a16="http://schemas.microsoft.com/office/drawing/2014/main" id="{0BDCB62E-0605-B14B-AAC9-371AFEB5C9DC}"/>
              </a:ext>
            </a:extLst>
          </p:cNvPr>
          <p:cNvSpPr txBox="1">
            <a:spLocks noChangeArrowheads="1"/>
          </p:cNvSpPr>
          <p:nvPr/>
        </p:nvSpPr>
        <p:spPr bwMode="auto">
          <a:xfrm>
            <a:off x="5121873" y="4092150"/>
            <a:ext cx="1324901" cy="8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697608"/>
                </a:solidFill>
                <a:latin typeface="+mn-lt"/>
              </a:rPr>
              <a:t>Social Use</a:t>
            </a:r>
          </a:p>
        </p:txBody>
      </p:sp>
      <p:sp>
        <p:nvSpPr>
          <p:cNvPr id="63501" name="Text Box 13">
            <a:extLst>
              <a:ext uri="{FF2B5EF4-FFF2-40B4-BE49-F238E27FC236}">
                <a16:creationId xmlns:a16="http://schemas.microsoft.com/office/drawing/2014/main" id="{7D3D7A98-231B-C24C-807E-3033AAE61D17}"/>
              </a:ext>
            </a:extLst>
          </p:cNvPr>
          <p:cNvSpPr txBox="1">
            <a:spLocks noChangeArrowheads="1"/>
          </p:cNvSpPr>
          <p:nvPr/>
        </p:nvSpPr>
        <p:spPr bwMode="auto">
          <a:xfrm>
            <a:off x="6680482" y="4105225"/>
            <a:ext cx="1303034" cy="84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697608"/>
                </a:solidFill>
                <a:latin typeface="+mn-lt"/>
              </a:rPr>
              <a:t>Binge Use</a:t>
            </a:r>
          </a:p>
        </p:txBody>
      </p:sp>
      <p:sp>
        <p:nvSpPr>
          <p:cNvPr id="63502" name="Line 14">
            <a:extLst>
              <a:ext uri="{FF2B5EF4-FFF2-40B4-BE49-F238E27FC236}">
                <a16:creationId xmlns:a16="http://schemas.microsoft.com/office/drawing/2014/main" id="{4947C68F-6196-E247-9D53-106A785CC9C6}"/>
              </a:ext>
            </a:extLst>
          </p:cNvPr>
          <p:cNvSpPr>
            <a:spLocks noChangeShapeType="1"/>
          </p:cNvSpPr>
          <p:nvPr/>
        </p:nvSpPr>
        <p:spPr bwMode="auto">
          <a:xfrm>
            <a:off x="7918585" y="4046824"/>
            <a:ext cx="789" cy="10574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503" name="Text Box 15">
            <a:extLst>
              <a:ext uri="{FF2B5EF4-FFF2-40B4-BE49-F238E27FC236}">
                <a16:creationId xmlns:a16="http://schemas.microsoft.com/office/drawing/2014/main" id="{6CCC82D6-6F12-8547-AB69-F3DA27AD07F3}"/>
              </a:ext>
            </a:extLst>
          </p:cNvPr>
          <p:cNvSpPr txBox="1">
            <a:spLocks noChangeArrowheads="1"/>
          </p:cNvSpPr>
          <p:nvPr/>
        </p:nvSpPr>
        <p:spPr bwMode="auto">
          <a:xfrm>
            <a:off x="7987484" y="4131203"/>
            <a:ext cx="1381326" cy="47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697608"/>
                </a:solidFill>
                <a:latin typeface="+mn-lt"/>
              </a:rPr>
              <a:t>Misuse</a:t>
            </a:r>
          </a:p>
        </p:txBody>
      </p:sp>
      <p:sp>
        <p:nvSpPr>
          <p:cNvPr id="63504" name="Line 16">
            <a:extLst>
              <a:ext uri="{FF2B5EF4-FFF2-40B4-BE49-F238E27FC236}">
                <a16:creationId xmlns:a16="http://schemas.microsoft.com/office/drawing/2014/main" id="{3580FDE1-16F6-B14B-AFBD-F437CA28D336}"/>
              </a:ext>
            </a:extLst>
          </p:cNvPr>
          <p:cNvSpPr>
            <a:spLocks noChangeShapeType="1"/>
          </p:cNvSpPr>
          <p:nvPr/>
        </p:nvSpPr>
        <p:spPr bwMode="auto">
          <a:xfrm flipH="1">
            <a:off x="9341252" y="4033492"/>
            <a:ext cx="3832" cy="112447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108847" tIns="54424" rIns="108847" bIns="54424"/>
          <a:lstStyle/>
          <a:p>
            <a:endParaRPr lang="en-US" sz="1500"/>
          </a:p>
        </p:txBody>
      </p:sp>
      <p:sp>
        <p:nvSpPr>
          <p:cNvPr id="63505" name="Text Box 17">
            <a:extLst>
              <a:ext uri="{FF2B5EF4-FFF2-40B4-BE49-F238E27FC236}">
                <a16:creationId xmlns:a16="http://schemas.microsoft.com/office/drawing/2014/main" id="{76DEFB3E-9982-1F45-8EBD-5AB181D15575}"/>
              </a:ext>
            </a:extLst>
          </p:cNvPr>
          <p:cNvSpPr txBox="1">
            <a:spLocks noChangeArrowheads="1"/>
          </p:cNvSpPr>
          <p:nvPr/>
        </p:nvSpPr>
        <p:spPr bwMode="auto">
          <a:xfrm>
            <a:off x="9662563" y="4057139"/>
            <a:ext cx="1930135" cy="121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spcBef>
                <a:spcPct val="20000"/>
              </a:spcBef>
              <a:buFont typeface="Arial" panose="020B0604020202020204" pitchFamily="34" charset="0"/>
              <a:buChar char="•"/>
              <a:defRPr sz="36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SzPct val="80000"/>
              <a:buFont typeface="Courier New" panose="02070309020205020404" pitchFamily="49" charset="0"/>
              <a:buChar char="o"/>
              <a:defRPr sz="40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itchFamily="2" charset="2"/>
              <a:buChar char="§"/>
              <a:defRPr sz="3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9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dirty="0">
                <a:solidFill>
                  <a:srgbClr val="697608"/>
                </a:solidFill>
                <a:latin typeface="+mn-lt"/>
              </a:rPr>
              <a:t>Substance Use Disorder</a:t>
            </a:r>
          </a:p>
        </p:txBody>
      </p:sp>
      <p:sp>
        <p:nvSpPr>
          <p:cNvPr id="23" name="Oval 22">
            <a:extLst>
              <a:ext uri="{FF2B5EF4-FFF2-40B4-BE49-F238E27FC236}">
                <a16:creationId xmlns:a16="http://schemas.microsoft.com/office/drawing/2014/main" id="{AD5D1A7E-37AF-364C-82D5-8C3E2F73ADF0}"/>
              </a:ext>
            </a:extLst>
          </p:cNvPr>
          <p:cNvSpPr/>
          <p:nvPr/>
        </p:nvSpPr>
        <p:spPr>
          <a:xfrm>
            <a:off x="479453" y="2351717"/>
            <a:ext cx="5906770" cy="335359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anchor="ctr"/>
          <a:lstStyle/>
          <a:p>
            <a:pPr algn="ctr">
              <a:defRPr/>
            </a:pPr>
            <a:endParaRPr lang="en-US" sz="2833" dirty="0"/>
          </a:p>
        </p:txBody>
      </p:sp>
      <p:sp>
        <p:nvSpPr>
          <p:cNvPr id="24" name="Oval 23">
            <a:extLst>
              <a:ext uri="{FF2B5EF4-FFF2-40B4-BE49-F238E27FC236}">
                <a16:creationId xmlns:a16="http://schemas.microsoft.com/office/drawing/2014/main" id="{89BCBC25-541E-D647-B442-D890F3D9CDCA}"/>
              </a:ext>
            </a:extLst>
          </p:cNvPr>
          <p:cNvSpPr/>
          <p:nvPr/>
        </p:nvSpPr>
        <p:spPr>
          <a:xfrm>
            <a:off x="9341252" y="2930118"/>
            <a:ext cx="2564089" cy="25779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anchor="ctr"/>
          <a:lstStyle/>
          <a:p>
            <a:pPr algn="ctr">
              <a:defRPr/>
            </a:pPr>
            <a:endParaRPr lang="en-US" sz="2833" dirty="0"/>
          </a:p>
        </p:txBody>
      </p:sp>
      <p:sp>
        <p:nvSpPr>
          <p:cNvPr id="25" name="Oval 24">
            <a:extLst>
              <a:ext uri="{FF2B5EF4-FFF2-40B4-BE49-F238E27FC236}">
                <a16:creationId xmlns:a16="http://schemas.microsoft.com/office/drawing/2014/main" id="{41A599F6-1DBB-8A4C-BD79-EB9F75828614}"/>
              </a:ext>
            </a:extLst>
          </p:cNvPr>
          <p:cNvSpPr/>
          <p:nvPr/>
        </p:nvSpPr>
        <p:spPr>
          <a:xfrm>
            <a:off x="6405111" y="1687902"/>
            <a:ext cx="2944810" cy="45720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108847" tIns="54424" rIns="108847" bIns="54424" anchor="ctr"/>
          <a:lstStyle/>
          <a:p>
            <a:pPr algn="ctr">
              <a:defRPr/>
            </a:pPr>
            <a:endParaRPr lang="en-US" sz="2833" dirty="0"/>
          </a:p>
        </p:txBody>
      </p:sp>
      <p:pic>
        <p:nvPicPr>
          <p:cNvPr id="26" name="Picture 2">
            <a:extLst>
              <a:ext uri="{FF2B5EF4-FFF2-40B4-BE49-F238E27FC236}">
                <a16:creationId xmlns:a16="http://schemas.microsoft.com/office/drawing/2014/main" id="{F7DF6A52-27E6-B34D-B6D0-D844A05EBEBF}"/>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38" y="1475488"/>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8F63A3B-78C7-47BE-AE5E-E10140E04643}" type="slidenum">
              <a:rPr lang="en-US" smtClean="0"/>
              <a:pPr/>
              <a:t>30</a:t>
            </a:fld>
            <a:endParaRPr lang="en-US" dirty="0"/>
          </a:p>
        </p:txBody>
      </p:sp>
    </p:spTree>
    <p:extLst>
      <p:ext uri="{BB962C8B-B14F-4D97-AF65-F5344CB8AC3E}">
        <p14:creationId xmlns:p14="http://schemas.microsoft.com/office/powerpoint/2010/main" val="278219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315" y="275212"/>
            <a:ext cx="11458597" cy="918730"/>
          </a:xfrm>
        </p:spPr>
        <p:txBody>
          <a:bodyPr/>
          <a:lstStyle/>
          <a:p>
            <a:r>
              <a:rPr lang="en-US" dirty="0"/>
              <a:t>Goal of SBIRT</a:t>
            </a:r>
          </a:p>
        </p:txBody>
      </p:sp>
      <p:sp>
        <p:nvSpPr>
          <p:cNvPr id="4" name="Content Placeholder 2"/>
          <p:cNvSpPr>
            <a:spLocks noGrp="1"/>
          </p:cNvSpPr>
          <p:nvPr>
            <p:ph idx="1"/>
          </p:nvPr>
        </p:nvSpPr>
        <p:spPr/>
        <p:txBody>
          <a:bodyPr/>
          <a:lstStyle/>
          <a:p>
            <a:pPr marL="0" indent="0" algn="ctr">
              <a:buNone/>
            </a:pPr>
            <a:r>
              <a:rPr lang="en-US" sz="3600" dirty="0"/>
              <a:t>The primary goal of SBIRT is to </a:t>
            </a:r>
            <a:r>
              <a:rPr lang="en-US" sz="3600" b="1" dirty="0"/>
              <a:t>identify</a:t>
            </a:r>
            <a:r>
              <a:rPr lang="en-US" sz="3600" dirty="0"/>
              <a:t> and </a:t>
            </a:r>
            <a:r>
              <a:rPr lang="en-US" sz="3600" b="1" dirty="0"/>
              <a:t>effectively intervene</a:t>
            </a:r>
            <a:r>
              <a:rPr lang="en-US" sz="3600" dirty="0"/>
              <a:t> with those who are </a:t>
            </a:r>
            <a:r>
              <a:rPr lang="en-US" sz="3600" u="sng" dirty="0"/>
              <a:t>at moderate or high risk </a:t>
            </a:r>
            <a:r>
              <a:rPr lang="en-US" sz="3600" dirty="0"/>
              <a:t>for psychosocial or health care problems                                 </a:t>
            </a:r>
            <a:r>
              <a:rPr lang="en-US" sz="3600" b="1" i="1" dirty="0"/>
              <a:t>related</a:t>
            </a:r>
            <a:r>
              <a:rPr lang="en-US" sz="3600" dirty="0"/>
              <a:t> to their substance use.</a:t>
            </a:r>
          </a:p>
          <a:p>
            <a:pPr marL="0" indent="0">
              <a:buNone/>
            </a:pPr>
            <a:endParaRPr lang="en-US" dirty="0"/>
          </a:p>
        </p:txBody>
      </p:sp>
      <p:pic>
        <p:nvPicPr>
          <p:cNvPr id="5" name="Picture 2" descr="V:\PROJECTS\DSI\SBIRT-MedRes\Graphics\OVERVIEW\TAG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100" y="3593251"/>
            <a:ext cx="3570553"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p:cNvSpPr>
            <a:spLocks noGrp="1"/>
          </p:cNvSpPr>
          <p:nvPr>
            <p:ph type="sldNum" sz="quarter" idx="13"/>
          </p:nvPr>
        </p:nvSpPr>
        <p:spPr/>
        <p:txBody>
          <a:bodyPr/>
          <a:lstStyle/>
          <a:p>
            <a:fld id="{48F63A3B-78C7-47BE-AE5E-E10140E04643}" type="slidenum">
              <a:rPr lang="en-US" smtClean="0">
                <a:solidFill>
                  <a:srgbClr val="697608"/>
                </a:solidFill>
              </a:rPr>
              <a:pPr/>
              <a:t>31</a:t>
            </a:fld>
            <a:endParaRPr lang="en-US" dirty="0">
              <a:solidFill>
                <a:srgbClr val="697608"/>
              </a:solidFill>
            </a:endParaRPr>
          </a:p>
        </p:txBody>
      </p:sp>
    </p:spTree>
    <p:extLst>
      <p:ext uri="{BB962C8B-B14F-4D97-AF65-F5344CB8AC3E}">
        <p14:creationId xmlns:p14="http://schemas.microsoft.com/office/powerpoint/2010/main" val="17956305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Parts</a:t>
            </a:r>
          </a:p>
        </p:txBody>
      </p:sp>
      <p:sp>
        <p:nvSpPr>
          <p:cNvPr id="3" name="Content Placeholder 2"/>
          <p:cNvSpPr>
            <a:spLocks noGrp="1"/>
          </p:cNvSpPr>
          <p:nvPr>
            <p:ph idx="1"/>
          </p:nvPr>
        </p:nvSpPr>
        <p:spPr>
          <a:xfrm>
            <a:off x="435935" y="1382234"/>
            <a:ext cx="11426698" cy="4931939"/>
          </a:xfrm>
        </p:spPr>
        <p:txBody>
          <a:bodyPr>
            <a:normAutofit/>
          </a:bodyPr>
          <a:lstStyle/>
          <a:p>
            <a:pPr marL="285728" indent="-285728">
              <a:spcBef>
                <a:spcPts val="1200"/>
              </a:spcBef>
              <a:spcAft>
                <a:spcPts val="1200"/>
              </a:spcAft>
              <a:buClr>
                <a:schemeClr val="tx1">
                  <a:lumMod val="50000"/>
                  <a:lumOff val="50000"/>
                </a:schemeClr>
              </a:buClr>
              <a:defRPr/>
            </a:pPr>
            <a:r>
              <a:rPr lang="en-US" dirty="0">
                <a:cs typeface="Arial" panose="020B0604020202020204" pitchFamily="34" charset="0"/>
              </a:rPr>
              <a:t>Pre-screening </a:t>
            </a:r>
            <a:r>
              <a:rPr lang="en-US" u="sng" dirty="0">
                <a:cs typeface="Arial" panose="020B0604020202020204" pitchFamily="34" charset="0"/>
              </a:rPr>
              <a:t>(universal)</a:t>
            </a:r>
            <a:r>
              <a:rPr lang="en-US" dirty="0">
                <a:cs typeface="Arial" panose="020B0604020202020204" pitchFamily="34" charset="0"/>
              </a:rPr>
              <a:t>.</a:t>
            </a:r>
          </a:p>
          <a:p>
            <a:pPr marL="285728" indent="-285728">
              <a:spcBef>
                <a:spcPts val="1200"/>
              </a:spcBef>
              <a:spcAft>
                <a:spcPts val="1200"/>
              </a:spcAft>
              <a:buClr>
                <a:schemeClr val="tx1">
                  <a:lumMod val="50000"/>
                  <a:lumOff val="50000"/>
                </a:schemeClr>
              </a:buClr>
              <a:defRPr/>
            </a:pPr>
            <a:r>
              <a:rPr lang="en-US" dirty="0">
                <a:cs typeface="Arial" panose="020B0604020202020204" pitchFamily="34" charset="0"/>
              </a:rPr>
              <a:t>Full screening (for those with a </a:t>
            </a:r>
            <a:r>
              <a:rPr lang="en-US" u="sng" dirty="0">
                <a:cs typeface="Arial" panose="020B0604020202020204" pitchFamily="34" charset="0"/>
              </a:rPr>
              <a:t>positive</a:t>
            </a:r>
            <a:r>
              <a:rPr lang="en-US" dirty="0">
                <a:cs typeface="Arial" panose="020B0604020202020204" pitchFamily="34" charset="0"/>
              </a:rPr>
              <a:t> pre-screen).</a:t>
            </a:r>
          </a:p>
          <a:p>
            <a:pPr marL="285728" indent="-285728">
              <a:spcBef>
                <a:spcPts val="1200"/>
              </a:spcBef>
              <a:spcAft>
                <a:spcPts val="1200"/>
              </a:spcAft>
              <a:buClr>
                <a:schemeClr val="tx1">
                  <a:lumMod val="50000"/>
                  <a:lumOff val="50000"/>
                </a:schemeClr>
              </a:buClr>
              <a:defRPr/>
            </a:pPr>
            <a:r>
              <a:rPr lang="en-US" dirty="0">
                <a:cs typeface="Arial" panose="020B0604020202020204" pitchFamily="34" charset="0"/>
              </a:rPr>
              <a:t>Brief Intervention (for those scoring </a:t>
            </a:r>
            <a:r>
              <a:rPr lang="en-US" u="sng" dirty="0">
                <a:cs typeface="Arial" panose="020B0604020202020204" pitchFamily="34" charset="0"/>
              </a:rPr>
              <a:t>over</a:t>
            </a:r>
            <a:r>
              <a:rPr lang="en-US" dirty="0">
                <a:cs typeface="Arial" panose="020B0604020202020204" pitchFamily="34" charset="0"/>
              </a:rPr>
              <a:t> the cutoff point).</a:t>
            </a:r>
          </a:p>
          <a:p>
            <a:pPr marL="285728" indent="-285728">
              <a:spcBef>
                <a:spcPts val="1200"/>
              </a:spcBef>
              <a:spcAft>
                <a:spcPts val="1200"/>
              </a:spcAft>
              <a:buClr>
                <a:schemeClr val="tx1">
                  <a:lumMod val="50000"/>
                  <a:lumOff val="50000"/>
                </a:schemeClr>
              </a:buClr>
              <a:defRPr/>
            </a:pPr>
            <a:r>
              <a:rPr lang="en-US" dirty="0">
                <a:cs typeface="Arial" panose="020B0604020202020204" pitchFamily="34" charset="0"/>
              </a:rPr>
              <a:t>Extended Brief Interventions or Brief Treatment (for those who are at moderate or high risk) </a:t>
            </a:r>
          </a:p>
          <a:p>
            <a:pPr marL="285728" indent="-285728">
              <a:spcBef>
                <a:spcPts val="1200"/>
              </a:spcBef>
              <a:spcAft>
                <a:spcPts val="1200"/>
              </a:spcAft>
              <a:buClr>
                <a:schemeClr val="tx1">
                  <a:lumMod val="50000"/>
                  <a:lumOff val="50000"/>
                </a:schemeClr>
              </a:buClr>
              <a:defRPr/>
            </a:pPr>
            <a:r>
              <a:rPr lang="en-US" dirty="0">
                <a:cs typeface="Arial" panose="020B0604020202020204" pitchFamily="34" charset="0"/>
              </a:rPr>
              <a:t>Specialty Treatment for those who have a probable substance use disorder.</a:t>
            </a:r>
          </a:p>
        </p:txBody>
      </p:sp>
      <p:sp>
        <p:nvSpPr>
          <p:cNvPr id="4" name="Slide Number Placeholder 3"/>
          <p:cNvSpPr>
            <a:spLocks noGrp="1"/>
          </p:cNvSpPr>
          <p:nvPr>
            <p:ph type="sldNum" sz="quarter" idx="13"/>
          </p:nvPr>
        </p:nvSpPr>
        <p:spPr>
          <a:xfrm>
            <a:off x="11664211" y="0"/>
            <a:ext cx="541041" cy="365125"/>
          </a:xfrm>
        </p:spPr>
        <p:txBody>
          <a:bodyPr/>
          <a:lstStyle/>
          <a:p>
            <a:fld id="{48F63A3B-78C7-47BE-AE5E-E10140E04643}" type="slidenum">
              <a:rPr lang="en-US" smtClean="0"/>
              <a:pPr/>
              <a:t>32</a:t>
            </a:fld>
            <a:endParaRPr lang="en-US" dirty="0"/>
          </a:p>
        </p:txBody>
      </p:sp>
    </p:spTree>
    <p:extLst>
      <p:ext uri="{BB962C8B-B14F-4D97-AF65-F5344CB8AC3E}">
        <p14:creationId xmlns:p14="http://schemas.microsoft.com/office/powerpoint/2010/main" val="655519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Placeholder 6">
            <a:extLst>
              <a:ext uri="{FF2B5EF4-FFF2-40B4-BE49-F238E27FC236}">
                <a16:creationId xmlns:a16="http://schemas.microsoft.com/office/drawing/2014/main" id="{69680388-1AAC-8048-8C4C-DF2A7AB6D3E0}"/>
              </a:ext>
            </a:extLst>
          </p:cNvPr>
          <p:cNvSpPr>
            <a:spLocks noGrp="1"/>
          </p:cNvSpPr>
          <p:nvPr>
            <p:ph type="body" idx="4294967295"/>
          </p:nvPr>
        </p:nvSpPr>
        <p:spPr>
          <a:xfrm>
            <a:off x="0" y="2596986"/>
            <a:ext cx="12192000" cy="1458179"/>
          </a:xfrm>
        </p:spPr>
        <p:txBody>
          <a:bodyPr>
            <a:normAutofit/>
          </a:bodyPr>
          <a:lstStyle/>
          <a:p>
            <a:pPr marL="0" indent="0" algn="ctr">
              <a:spcBef>
                <a:spcPts val="1200"/>
              </a:spcBef>
              <a:spcAft>
                <a:spcPts val="1200"/>
              </a:spcAft>
              <a:buClr>
                <a:srgbClr val="1D436D"/>
              </a:buClr>
              <a:buNone/>
              <a:defRPr/>
            </a:pPr>
            <a:r>
              <a:rPr lang="en-US" altLang="en-US" sz="4800" b="1" dirty="0">
                <a:solidFill>
                  <a:srgbClr val="697608"/>
                </a:solidFill>
              </a:rPr>
              <a:t>Screening for Substance Use                                        in Your Practice Setting</a:t>
            </a:r>
          </a:p>
        </p:txBody>
      </p:sp>
      <p:pic>
        <p:nvPicPr>
          <p:cNvPr id="4" name="Picture 2">
            <a:extLst>
              <a:ext uri="{FF2B5EF4-FFF2-40B4-BE49-F238E27FC236}">
                <a16:creationId xmlns:a16="http://schemas.microsoft.com/office/drawing/2014/main" id="{CE9F9040-AC21-5E4B-9C38-57288057EBD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 y="5468987"/>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7265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E72CBDFE-E9B6-8046-9A1F-C44D0036991F}"/>
              </a:ext>
            </a:extLst>
          </p:cNvPr>
          <p:cNvSpPr>
            <a:spLocks noGrp="1" noChangeArrowheads="1"/>
          </p:cNvSpPr>
          <p:nvPr>
            <p:ph type="title"/>
          </p:nvPr>
        </p:nvSpPr>
        <p:spPr/>
        <p:txBody>
          <a:bodyPr/>
          <a:lstStyle/>
          <a:p>
            <a:r>
              <a:rPr lang="en-US" altLang="en-US" dirty="0"/>
              <a:t>Why Screen Universally?</a:t>
            </a:r>
          </a:p>
        </p:txBody>
      </p:sp>
      <p:sp>
        <p:nvSpPr>
          <p:cNvPr id="71683" name="Rectangle 3">
            <a:extLst>
              <a:ext uri="{FF2B5EF4-FFF2-40B4-BE49-F238E27FC236}">
                <a16:creationId xmlns:a16="http://schemas.microsoft.com/office/drawing/2014/main" id="{6F5E420F-12DD-F34A-8557-FAF933CE75A1}"/>
              </a:ext>
            </a:extLst>
          </p:cNvPr>
          <p:cNvSpPr>
            <a:spLocks noGrp="1" noChangeArrowheads="1"/>
          </p:cNvSpPr>
          <p:nvPr>
            <p:ph idx="1"/>
          </p:nvPr>
        </p:nvSpPr>
        <p:spPr>
          <a:xfrm>
            <a:off x="341192" y="1372471"/>
            <a:ext cx="11692229" cy="4494071"/>
          </a:xfrm>
        </p:spPr>
        <p:txBody>
          <a:bodyPr>
            <a:normAutofit/>
          </a:bodyPr>
          <a:lstStyle/>
          <a:p>
            <a:pPr marL="288925" indent="-288925">
              <a:spcBef>
                <a:spcPts val="1200"/>
              </a:spcBef>
              <a:spcAft>
                <a:spcPts val="1200"/>
              </a:spcAft>
              <a:buClr>
                <a:schemeClr val="tx1">
                  <a:lumMod val="50000"/>
                  <a:lumOff val="50000"/>
                </a:schemeClr>
              </a:buClr>
              <a:tabLst>
                <a:tab pos="411411" algn="l"/>
              </a:tabLst>
              <a:defRPr/>
            </a:pPr>
            <a:r>
              <a:rPr lang="en-US" dirty="0"/>
              <a:t>Early identification and intervention lead to better outcomes.</a:t>
            </a:r>
          </a:p>
          <a:p>
            <a:pPr marL="288925" indent="-288925">
              <a:spcBef>
                <a:spcPts val="1200"/>
              </a:spcBef>
              <a:spcAft>
                <a:spcPts val="1200"/>
              </a:spcAft>
              <a:buClr>
                <a:schemeClr val="tx1">
                  <a:lumMod val="50000"/>
                  <a:lumOff val="50000"/>
                </a:schemeClr>
              </a:buClr>
              <a:tabLst>
                <a:tab pos="411411" algn="l"/>
              </a:tabLst>
              <a:defRPr/>
            </a:pPr>
            <a:r>
              <a:rPr lang="en-US" altLang="en-US" dirty="0"/>
              <a:t>Detect alcohol and substance use patterns that can increase future injury or illness risks. </a:t>
            </a:r>
          </a:p>
          <a:p>
            <a:pPr marL="288925" indent="-288925">
              <a:spcBef>
                <a:spcPts val="1200"/>
              </a:spcBef>
              <a:spcAft>
                <a:spcPts val="1200"/>
              </a:spcAft>
              <a:buClr>
                <a:schemeClr val="tx1">
                  <a:lumMod val="50000"/>
                  <a:lumOff val="50000"/>
                </a:schemeClr>
              </a:buClr>
              <a:tabLst>
                <a:tab pos="411411" algn="l"/>
              </a:tabLst>
              <a:defRPr/>
            </a:pPr>
            <a:r>
              <a:rPr lang="en-US" altLang="en-US" dirty="0"/>
              <a:t>Intervene and educate about at-risk alcohol and other substance use.</a:t>
            </a:r>
          </a:p>
          <a:p>
            <a:pPr marL="288925" indent="-288925">
              <a:spcBef>
                <a:spcPts val="1200"/>
              </a:spcBef>
              <a:spcAft>
                <a:spcPts val="1200"/>
              </a:spcAft>
              <a:buClr>
                <a:schemeClr val="tx1">
                  <a:lumMod val="50000"/>
                  <a:lumOff val="50000"/>
                </a:schemeClr>
              </a:buClr>
              <a:tabLst>
                <a:tab pos="411411" algn="l"/>
              </a:tabLst>
              <a:defRPr/>
            </a:pPr>
            <a:r>
              <a:rPr lang="en-US" altLang="en-US" dirty="0"/>
              <a:t>Research has shown that approximately 90 percent of substance use disorders go untreated. </a:t>
            </a:r>
          </a:p>
        </p:txBody>
      </p:sp>
      <p:sp>
        <p:nvSpPr>
          <p:cNvPr id="2" name="Slide Number Placeholder 1"/>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34</a:t>
            </a:fld>
            <a:endParaRPr lang="en-US" altLang="en-US" sz="1600" b="1" dirty="0">
              <a:solidFill>
                <a:srgbClr val="697608"/>
              </a:solidFill>
            </a:endParaRPr>
          </a:p>
        </p:txBody>
      </p:sp>
      <p:pic>
        <p:nvPicPr>
          <p:cNvPr id="6" name="Picture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375911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anim calcmode="lin" valueType="num">
                                      <p:cBhvr additive="base">
                                        <p:cTn id="11"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68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1683">
                                            <p:txEl>
                                              <p:pRg st="2" end="2"/>
                                            </p:txEl>
                                          </p:spTgt>
                                        </p:tgtEl>
                                        <p:attrNameLst>
                                          <p:attrName>style.visibility</p:attrName>
                                        </p:attrNameLst>
                                      </p:cBhvr>
                                      <p:to>
                                        <p:strVal val="visible"/>
                                      </p:to>
                                    </p:set>
                                    <p:anim calcmode="lin" valueType="num">
                                      <p:cBhvr additive="base">
                                        <p:cTn id="15"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168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1683">
                                            <p:txEl>
                                              <p:pRg st="3" end="3"/>
                                            </p:txEl>
                                          </p:spTgt>
                                        </p:tgtEl>
                                        <p:attrNameLst>
                                          <p:attrName>style.visibility</p:attrName>
                                        </p:attrNameLst>
                                      </p:cBhvr>
                                      <p:to>
                                        <p:strVal val="visible"/>
                                      </p:to>
                                    </p:set>
                                    <p:anim calcmode="lin" valueType="num">
                                      <p:cBhvr additive="base">
                                        <p:cTn id="19"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AC2ED7-288B-E741-9FAD-3E533DEC7AB9}"/>
              </a:ext>
            </a:extLst>
          </p:cNvPr>
          <p:cNvSpPr txBox="1">
            <a:spLocks/>
          </p:cNvSpPr>
          <p:nvPr/>
        </p:nvSpPr>
        <p:spPr>
          <a:xfrm>
            <a:off x="2133866" y="1905000"/>
            <a:ext cx="8229864" cy="3276865"/>
          </a:xfrm>
          <a:prstGeom prst="rect">
            <a:avLst/>
          </a:prstGeom>
        </p:spPr>
        <p:txBody>
          <a:bodyPr lIns="108847" tIns="54424" rIns="108847" bIns="54424"/>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544202" indent="-544202" algn="l">
              <a:buFont typeface="Arial" pitchFamily="34" charset="0"/>
              <a:buChar char="•"/>
              <a:defRPr/>
            </a:pPr>
            <a:endParaRPr lang="en-US" sz="3833" dirty="0">
              <a:solidFill>
                <a:prstClr val="black"/>
              </a:solidFill>
              <a:effectLst>
                <a:outerShdw blurRad="38100" dist="38100" dir="2700000" algn="tl">
                  <a:srgbClr val="000000">
                    <a:alpha val="43137"/>
                  </a:srgbClr>
                </a:outerShdw>
              </a:effectLst>
            </a:endParaRPr>
          </a:p>
        </p:txBody>
      </p:sp>
      <p:pic>
        <p:nvPicPr>
          <p:cNvPr id="75779" name="Diagram 1">
            <a:extLst>
              <a:ext uri="{FF2B5EF4-FFF2-40B4-BE49-F238E27FC236}">
                <a16:creationId xmlns:a16="http://schemas.microsoft.com/office/drawing/2014/main" id="{FCEDD0F6-812C-1545-9B04-496EDE1FE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59" t="-3722" r="-10007" b="-12959"/>
          <a:stretch>
            <a:fillRect/>
          </a:stretch>
        </p:blipFill>
        <p:spPr bwMode="auto">
          <a:xfrm>
            <a:off x="6388075" y="1335143"/>
            <a:ext cx="5751792" cy="55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itle 3">
            <a:extLst>
              <a:ext uri="{FF2B5EF4-FFF2-40B4-BE49-F238E27FC236}">
                <a16:creationId xmlns:a16="http://schemas.microsoft.com/office/drawing/2014/main" id="{16D29ACC-B3D7-9F4A-9B79-A37D5B2E7BF6}"/>
              </a:ext>
            </a:extLst>
          </p:cNvPr>
          <p:cNvSpPr>
            <a:spLocks noGrp="1"/>
          </p:cNvSpPr>
          <p:nvPr>
            <p:ph type="title"/>
          </p:nvPr>
        </p:nvSpPr>
        <p:spPr/>
        <p:txBody>
          <a:bodyPr>
            <a:normAutofit/>
          </a:bodyPr>
          <a:lstStyle/>
          <a:p>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dirty="0">
                <a:solidFill>
                  <a:srgbClr val="697608"/>
                </a:solidFill>
              </a:rPr>
              <a:t>Based on Findings of Screening</a:t>
            </a:r>
          </a:p>
        </p:txBody>
      </p:sp>
      <p:sp>
        <p:nvSpPr>
          <p:cNvPr id="2" name="Content Placeholder 1">
            <a:extLst>
              <a:ext uri="{FF2B5EF4-FFF2-40B4-BE49-F238E27FC236}">
                <a16:creationId xmlns:a16="http://schemas.microsoft.com/office/drawing/2014/main" id="{B8AE5EF6-3A0C-884F-B875-B1C8A5C32110}"/>
              </a:ext>
            </a:extLst>
          </p:cNvPr>
          <p:cNvSpPr>
            <a:spLocks noGrp="1"/>
          </p:cNvSpPr>
          <p:nvPr>
            <p:ph idx="1"/>
          </p:nvPr>
        </p:nvSpPr>
        <p:spPr>
          <a:xfrm>
            <a:off x="659567" y="1574188"/>
            <a:ext cx="10888254" cy="4250141"/>
          </a:xfrm>
        </p:spPr>
        <p:txBody>
          <a:bodyPr>
            <a:noAutofit/>
          </a:bodyPr>
          <a:lstStyle/>
          <a:p>
            <a:pPr>
              <a:lnSpc>
                <a:spcPct val="100000"/>
              </a:lnSpc>
              <a:spcBef>
                <a:spcPts val="0"/>
              </a:spcBef>
              <a:buNone/>
            </a:pPr>
            <a:r>
              <a:rPr lang="en-US" altLang="en-US" sz="3200" dirty="0">
                <a:solidFill>
                  <a:srgbClr val="00467F"/>
                </a:solidFill>
                <a:latin typeface="Arial" panose="020B0604020202020204" pitchFamily="34" charset="0"/>
                <a:cs typeface="Arial" panose="020B0604020202020204" pitchFamily="34" charset="0"/>
              </a:rPr>
              <a:t>                 </a:t>
            </a:r>
            <a:r>
              <a:rPr lang="en-US" altLang="en-US" sz="3200" dirty="0">
                <a:solidFill>
                  <a:srgbClr val="697608"/>
                </a:solidFill>
                <a:latin typeface="Arial" panose="020B0604020202020204" pitchFamily="34" charset="0"/>
                <a:cs typeface="Arial" panose="020B0604020202020204" pitchFamily="34" charset="0"/>
              </a:rPr>
              <a:t>Severe/Very High Risk,</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Probable Substance Use Disorder (20+) </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High Risk/Harmful Use (8-19)                                                                                                                            </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Low-Risk Use (1-7)</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Abstainers (0)</a:t>
            </a:r>
            <a:endParaRPr lang="en-US" sz="3200" dirty="0">
              <a:solidFill>
                <a:srgbClr val="697608"/>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3"/>
          </p:nvPr>
        </p:nvSpPr>
        <p:spPr/>
        <p:txBody>
          <a:bodyPr/>
          <a:lstStyle/>
          <a:p>
            <a:fld id="{48F63A3B-78C7-47BE-AE5E-E10140E04643}" type="slidenum">
              <a:rPr lang="en-US" smtClean="0"/>
              <a:pPr/>
              <a:t>35</a:t>
            </a:fld>
            <a:endParaRPr lang="en-US" dirty="0"/>
          </a:p>
        </p:txBody>
      </p:sp>
    </p:spTree>
    <p:extLst>
      <p:ext uri="{BB962C8B-B14F-4D97-AF65-F5344CB8AC3E}">
        <p14:creationId xmlns:p14="http://schemas.microsoft.com/office/powerpoint/2010/main" val="37836546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US" dirty="0" err="1"/>
              <a:t>Moderate</a:t>
            </a:r>
            <a:r>
              <a:rPr lang="es-US" dirty="0"/>
              <a:t> </a:t>
            </a:r>
            <a:r>
              <a:rPr lang="es-US" dirty="0" err="1"/>
              <a:t>Drinking</a:t>
            </a:r>
            <a:r>
              <a:rPr lang="es-US" dirty="0"/>
              <a:t> </a:t>
            </a:r>
            <a:r>
              <a:rPr lang="es-US" dirty="0" err="1"/>
              <a:t>Levels</a:t>
            </a:r>
            <a:endParaRPr lang="en-US" dirty="0"/>
          </a:p>
        </p:txBody>
      </p:sp>
      <p:sp>
        <p:nvSpPr>
          <p:cNvPr id="3" name="Content Placeholder 2"/>
          <p:cNvSpPr>
            <a:spLocks noGrp="1"/>
          </p:cNvSpPr>
          <p:nvPr>
            <p:ph idx="1"/>
          </p:nvPr>
        </p:nvSpPr>
        <p:spPr>
          <a:xfrm>
            <a:off x="341193" y="1567236"/>
            <a:ext cx="7380407" cy="4353504"/>
          </a:xfrm>
        </p:spPr>
        <p:txBody>
          <a:bodyPr/>
          <a:lstStyle/>
          <a:p>
            <a:pPr marL="0" indent="0">
              <a:spcAft>
                <a:spcPts val="1200"/>
              </a:spcAft>
              <a:buNone/>
            </a:pPr>
            <a:r>
              <a:rPr lang="en-US" sz="3200" dirty="0"/>
              <a:t>The </a:t>
            </a:r>
            <a:r>
              <a:rPr lang="en-US" sz="3200" u="sng" dirty="0">
                <a:hlinkClick r:id="rId3"/>
              </a:rPr>
              <a:t>2015-2020 Dietary Guidelines for Americans</a:t>
            </a:r>
            <a:r>
              <a:rPr lang="en-US" sz="3200" dirty="0"/>
              <a:t> defines moderate drinking as up to:</a:t>
            </a:r>
          </a:p>
          <a:p>
            <a:pPr marL="463550" indent="-350838">
              <a:spcAft>
                <a:spcPts val="1200"/>
              </a:spcAft>
            </a:pPr>
            <a:r>
              <a:rPr lang="en-US" sz="3200" dirty="0"/>
              <a:t>1 drink per day for women of legal drinking age </a:t>
            </a:r>
          </a:p>
          <a:p>
            <a:pPr marL="463550" indent="-350838">
              <a:spcAft>
                <a:spcPts val="1200"/>
              </a:spcAft>
            </a:pPr>
            <a:r>
              <a:rPr lang="en-US" sz="3200" dirty="0"/>
              <a:t>Up to 2 drinks per day for men of legal drinking age</a:t>
            </a:r>
            <a:endParaRPr lang="es-US" sz="3200" dirty="0"/>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solidFill>
                  <a:srgbClr val="697608"/>
                </a:solidFill>
              </a:rPr>
              <a:pPr/>
              <a:t>36</a:t>
            </a:fld>
            <a:endParaRPr lang="en-US" dirty="0">
              <a:solidFill>
                <a:srgbClr val="697608"/>
              </a:solidFill>
            </a:endParaRPr>
          </a:p>
        </p:txBody>
      </p:sp>
      <p:pic>
        <p:nvPicPr>
          <p:cNvPr id="5" name="Picture 4"/>
          <p:cNvPicPr>
            <a:picLocks noChangeAspect="1"/>
          </p:cNvPicPr>
          <p:nvPr/>
        </p:nvPicPr>
        <p:blipFill rotWithShape="1">
          <a:blip r:embed="rId4"/>
          <a:srcRect b="2830"/>
          <a:stretch/>
        </p:blipFill>
        <p:spPr>
          <a:xfrm>
            <a:off x="7901509" y="1458637"/>
            <a:ext cx="3881113" cy="4570701"/>
          </a:xfrm>
          <a:prstGeom prst="rect">
            <a:avLst/>
          </a:prstGeom>
        </p:spPr>
      </p:pic>
      <p:sp>
        <p:nvSpPr>
          <p:cNvPr id="6" name="Rectangle 5"/>
          <p:cNvSpPr/>
          <p:nvPr/>
        </p:nvSpPr>
        <p:spPr>
          <a:xfrm>
            <a:off x="2690191" y="6334780"/>
            <a:ext cx="9501809" cy="523220"/>
          </a:xfrm>
          <a:prstGeom prst="rect">
            <a:avLst/>
          </a:prstGeom>
        </p:spPr>
        <p:txBody>
          <a:bodyPr wrap="square">
            <a:spAutoFit/>
          </a:bodyPr>
          <a:lstStyle/>
          <a:p>
            <a:pPr algn="r"/>
            <a:r>
              <a:rPr lang="es-US" sz="1400" dirty="0">
                <a:solidFill>
                  <a:srgbClr val="697608"/>
                </a:solidFill>
              </a:rPr>
              <a:t>NIAAA, </a:t>
            </a:r>
            <a:r>
              <a:rPr lang="es-US" sz="1400" dirty="0" err="1">
                <a:solidFill>
                  <a:srgbClr val="697608"/>
                </a:solidFill>
              </a:rPr>
              <a:t>Rethinking</a:t>
            </a:r>
            <a:r>
              <a:rPr lang="es-US" sz="1400" dirty="0">
                <a:solidFill>
                  <a:srgbClr val="697608"/>
                </a:solidFill>
              </a:rPr>
              <a:t> </a:t>
            </a:r>
            <a:r>
              <a:rPr lang="es-US" sz="1400" dirty="0" err="1">
                <a:solidFill>
                  <a:srgbClr val="697608"/>
                </a:solidFill>
              </a:rPr>
              <a:t>Drinking</a:t>
            </a:r>
            <a:r>
              <a:rPr lang="es-US" sz="1400" dirty="0">
                <a:solidFill>
                  <a:srgbClr val="697608"/>
                </a:solidFill>
              </a:rPr>
              <a:t>, </a:t>
            </a:r>
            <a:r>
              <a:rPr lang="en-US" sz="1400" dirty="0">
                <a:solidFill>
                  <a:srgbClr val="697608"/>
                </a:solidFill>
              </a:rPr>
              <a:t>What are the different drinking levels?, </a:t>
            </a:r>
            <a:r>
              <a:rPr lang="es-US" sz="1400" dirty="0">
                <a:solidFill>
                  <a:srgbClr val="697608"/>
                </a:solidFill>
              </a:rPr>
              <a:t>https://www.rethinkingdrinking.niaaa.nih.gov/How-much-is-too-much/Is-your-drinking-pattern-risky/Drinking-Levels.aspx</a:t>
            </a:r>
          </a:p>
        </p:txBody>
      </p:sp>
      <p:pic>
        <p:nvPicPr>
          <p:cNvPr id="7" name="Picture 6"/>
          <p:cNvPicPr>
            <a:picLocks noChangeAspect="1"/>
          </p:cNvPicPr>
          <p:nvPr/>
        </p:nvPicPr>
        <p:blipFill>
          <a:blip r:embed="rId5" cstate="print">
            <a:duotone>
              <a:schemeClr val="accent6">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1654286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697608"/>
                </a:solidFill>
                <a:latin typeface="Arial" panose="020B0604020202020204" pitchFamily="34" charset="0"/>
                <a:cs typeface="Arial" panose="020B0604020202020204" pitchFamily="34" charset="0"/>
              </a:rPr>
              <a:t>Binge and Heavy Drinking</a:t>
            </a:r>
            <a:endParaRPr lang="en-US" dirty="0">
              <a:solidFill>
                <a:srgbClr val="697608"/>
              </a:solidFill>
            </a:endParaRPr>
          </a:p>
        </p:txBody>
      </p:sp>
      <p:sp>
        <p:nvSpPr>
          <p:cNvPr id="3" name="Content Placeholder 2"/>
          <p:cNvSpPr>
            <a:spLocks noGrp="1"/>
          </p:cNvSpPr>
          <p:nvPr>
            <p:ph idx="1"/>
          </p:nvPr>
        </p:nvSpPr>
        <p:spPr/>
        <p:txBody>
          <a:bodyPr/>
          <a:lstStyle/>
          <a:p>
            <a:pPr marL="347663" indent="-347663" fontAlgn="base">
              <a:lnSpc>
                <a:spcPct val="100000"/>
              </a:lnSpc>
              <a:spcBef>
                <a:spcPts val="1200"/>
              </a:spcBef>
              <a:spcAft>
                <a:spcPts val="600"/>
              </a:spcAft>
            </a:pPr>
            <a:r>
              <a:rPr lang="en-US" sz="3200" b="1" dirty="0">
                <a:latin typeface="Arial" panose="020B0604020202020204" pitchFamily="34" charset="0"/>
                <a:cs typeface="Arial" panose="020B0604020202020204" pitchFamily="34" charset="0"/>
              </a:rPr>
              <a:t>Binge drinking</a:t>
            </a:r>
            <a:r>
              <a:rPr lang="en-US" sz="3200" dirty="0">
                <a:latin typeface="Arial" panose="020B0604020202020204" pitchFamily="34" charset="0"/>
                <a:cs typeface="Arial" panose="020B0604020202020204" pitchFamily="34" charset="0"/>
              </a:rPr>
              <a:t> is a pattern of drinking that brings blood alcohol concentration (BAC) to 0.08 percent or higher. This typically occurs after 4 drinks for women and 5 drinks for men - in about 2 hours.</a:t>
            </a:r>
          </a:p>
          <a:p>
            <a:pPr marL="347663" indent="-347663" fontAlgn="base">
              <a:lnSpc>
                <a:spcPct val="100000"/>
              </a:lnSpc>
              <a:spcBef>
                <a:spcPts val="1200"/>
              </a:spcBef>
              <a:spcAft>
                <a:spcPts val="600"/>
              </a:spcAft>
            </a:pPr>
            <a:r>
              <a:rPr lang="en-US" sz="3200" b="1" dirty="0">
                <a:latin typeface="Arial" panose="020B0604020202020204" pitchFamily="34" charset="0"/>
                <a:cs typeface="Arial" panose="020B0604020202020204" pitchFamily="34" charset="0"/>
              </a:rPr>
              <a:t>Heavy alcohol use</a:t>
            </a:r>
            <a:r>
              <a:rPr lang="en-US" sz="3200" dirty="0">
                <a:latin typeface="Arial" panose="020B0604020202020204" pitchFamily="34" charset="0"/>
                <a:cs typeface="Arial" panose="020B0604020202020204" pitchFamily="34" charset="0"/>
              </a:rPr>
              <a:t> is defined as more than 4 drinks on any one day for men or more than 3 drinks for women.</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37</a:t>
            </a:fld>
            <a:endParaRPr lang="en-US" dirty="0"/>
          </a:p>
        </p:txBody>
      </p:sp>
      <p:sp>
        <p:nvSpPr>
          <p:cNvPr id="5" name="Rectangle 4"/>
          <p:cNvSpPr/>
          <p:nvPr/>
        </p:nvSpPr>
        <p:spPr>
          <a:xfrm>
            <a:off x="2690191" y="6334780"/>
            <a:ext cx="9501809" cy="523220"/>
          </a:xfrm>
          <a:prstGeom prst="rect">
            <a:avLst/>
          </a:prstGeom>
        </p:spPr>
        <p:txBody>
          <a:bodyPr wrap="square">
            <a:spAutoFit/>
          </a:bodyPr>
          <a:lstStyle/>
          <a:p>
            <a:pPr algn="r"/>
            <a:r>
              <a:rPr lang="es-US" sz="1400" dirty="0">
                <a:solidFill>
                  <a:srgbClr val="697608"/>
                </a:solidFill>
              </a:rPr>
              <a:t>NIAAA, </a:t>
            </a:r>
            <a:r>
              <a:rPr lang="es-US" sz="1400" dirty="0" err="1">
                <a:solidFill>
                  <a:srgbClr val="697608"/>
                </a:solidFill>
              </a:rPr>
              <a:t>Rethinking</a:t>
            </a:r>
            <a:r>
              <a:rPr lang="es-US" sz="1400" dirty="0">
                <a:solidFill>
                  <a:srgbClr val="697608"/>
                </a:solidFill>
              </a:rPr>
              <a:t> </a:t>
            </a:r>
            <a:r>
              <a:rPr lang="es-US" sz="1400" dirty="0" err="1">
                <a:solidFill>
                  <a:srgbClr val="697608"/>
                </a:solidFill>
              </a:rPr>
              <a:t>Drinking</a:t>
            </a:r>
            <a:r>
              <a:rPr lang="es-US" sz="1400" dirty="0">
                <a:solidFill>
                  <a:srgbClr val="697608"/>
                </a:solidFill>
              </a:rPr>
              <a:t>, </a:t>
            </a:r>
            <a:r>
              <a:rPr lang="en-US" sz="1400" dirty="0">
                <a:solidFill>
                  <a:srgbClr val="697608"/>
                </a:solidFill>
              </a:rPr>
              <a:t>What are the different drinking levels?, </a:t>
            </a:r>
            <a:r>
              <a:rPr lang="es-US" sz="1400" dirty="0">
                <a:solidFill>
                  <a:srgbClr val="697608"/>
                </a:solidFill>
              </a:rPr>
              <a:t>https://www.rethinkingdrinking.niaaa.nih.gov/How-much-is-too-much/Is-your-drinking-pattern-risky/Drinking-Levels.aspx</a:t>
            </a:r>
          </a:p>
        </p:txBody>
      </p:sp>
    </p:spTree>
    <p:extLst>
      <p:ext uri="{BB962C8B-B14F-4D97-AF65-F5344CB8AC3E}">
        <p14:creationId xmlns:p14="http://schemas.microsoft.com/office/powerpoint/2010/main" val="2987218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307A2C6E-70DF-DF4C-B6F4-6B0899811905}"/>
              </a:ext>
            </a:extLst>
          </p:cNvPr>
          <p:cNvSpPr>
            <a:spLocks noGrp="1"/>
          </p:cNvSpPr>
          <p:nvPr>
            <p:ph type="title" idx="4294967295"/>
          </p:nvPr>
        </p:nvSpPr>
        <p:spPr>
          <a:xfrm>
            <a:off x="692462" y="228855"/>
            <a:ext cx="10661338" cy="1143000"/>
          </a:xfrm>
        </p:spPr>
        <p:txBody>
          <a:bodyPr>
            <a:noAutofit/>
          </a:bodyPr>
          <a:lstStyle/>
          <a:p>
            <a:pPr algn="ctr"/>
            <a:r>
              <a:rPr lang="en-US" altLang="en-US" dirty="0">
                <a:solidFill>
                  <a:srgbClr val="697608"/>
                </a:solidFill>
                <a:effectLst>
                  <a:outerShdw blurRad="38100" dist="38100" dir="2700000" algn="tl">
                    <a:srgbClr val="000000">
                      <a:alpha val="43137"/>
                    </a:srgbClr>
                  </a:outerShdw>
                </a:effectLst>
              </a:rPr>
              <a:t>When Screening, it’s Useful to Clarify What One Drink Is!</a:t>
            </a:r>
          </a:p>
        </p:txBody>
      </p:sp>
      <p:pic>
        <p:nvPicPr>
          <p:cNvPr id="4098" name="Picture 2">
            <a:extLst>
              <a:ext uri="{FF2B5EF4-FFF2-40B4-BE49-F238E27FC236}">
                <a16:creationId xmlns:a16="http://schemas.microsoft.com/office/drawing/2014/main" id="{E99F6EED-6CF8-3840-895A-476E07D3A8E7}"/>
              </a:ext>
            </a:extLst>
          </p:cNvPr>
          <p:cNvPicPr>
            <a:picLocks noGrp="1" noChangeAspect="1" noChangeArrowheads="1"/>
          </p:cNvPicPr>
          <p:nvPr>
            <p:ph idx="4294967295"/>
          </p:nvPr>
        </p:nvPicPr>
        <p:blipFill>
          <a:blip r:embed="rId3" cstate="print"/>
          <a:stretch>
            <a:fillRect/>
          </a:stretch>
        </p:blipFill>
        <p:spPr>
          <a:xfrm>
            <a:off x="2241550" y="1766887"/>
            <a:ext cx="7810500" cy="4383088"/>
          </a:xfr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2">
            <a:extLst>
              <a:ext uri="{FF2B5EF4-FFF2-40B4-BE49-F238E27FC236}">
                <a16:creationId xmlns:a16="http://schemas.microsoft.com/office/drawing/2014/main" id="{A030FE9F-EBC1-4440-AF96-2D06A1FCC48E}"/>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080" y="1423352"/>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48F63A3B-78C7-47BE-AE5E-E10140E04643}" type="slidenum">
              <a:rPr lang="en-US" smtClean="0"/>
              <a:pPr/>
              <a:t>38</a:t>
            </a:fld>
            <a:endParaRPr lang="en-US" dirty="0"/>
          </a:p>
        </p:txBody>
      </p:sp>
    </p:spTree>
    <p:extLst>
      <p:ext uri="{BB962C8B-B14F-4D97-AF65-F5344CB8AC3E}">
        <p14:creationId xmlns:p14="http://schemas.microsoft.com/office/powerpoint/2010/main" val="11954609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Drink</a:t>
            </a:r>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pPr/>
              <a:t>39</a:t>
            </a:fld>
            <a:endParaRPr lang="en-US" dirty="0"/>
          </a:p>
        </p:txBody>
      </p:sp>
      <p:pic>
        <p:nvPicPr>
          <p:cNvPr id="5" name="Picture 5" descr="P:\7711\Common\Administration\resources\to revise\FINAL 042615\042915\Standard-Drink-Chart-bdw_v1r1.png">
            <a:extLst>
              <a:ext uri="{FF2B5EF4-FFF2-40B4-BE49-F238E27FC236}">
                <a16:creationId xmlns:a16="http://schemas.microsoft.com/office/drawing/2014/main" id="{14F116FD-EDB4-B045-AD53-72F2F43B3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795" b="6564"/>
          <a:stretch/>
        </p:blipFill>
        <p:spPr bwMode="auto">
          <a:xfrm>
            <a:off x="529947" y="1398064"/>
            <a:ext cx="11143934" cy="465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
            <a:extLst>
              <a:ext uri="{FF2B5EF4-FFF2-40B4-BE49-F238E27FC236}">
                <a16:creationId xmlns:a16="http://schemas.microsoft.com/office/drawing/2014/main" id="{1D7B612F-D57F-D24E-891E-5F27AC62E148}"/>
              </a:ext>
            </a:extLst>
          </p:cNvPr>
          <p:cNvSpPr txBox="1">
            <a:spLocks noChangeArrowheads="1"/>
          </p:cNvSpPr>
          <p:nvPr/>
        </p:nvSpPr>
        <p:spPr bwMode="auto">
          <a:xfrm>
            <a:off x="615954" y="6268513"/>
            <a:ext cx="11576046" cy="540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r"/>
            <a:r>
              <a:rPr lang="en-US" altLang="en-US" sz="1400" dirty="0">
                <a:solidFill>
                  <a:srgbClr val="697608"/>
                </a:solidFill>
              </a:rPr>
              <a:t>National Institute of Alcohol Abuse and Alcoholism. (2015). Rethinking drinking: Alcohol and your health. Retrieved from </a:t>
            </a:r>
            <a:r>
              <a:rPr lang="en-US" altLang="en-US" sz="1400" dirty="0">
                <a:solidFill>
                  <a:srgbClr val="697608"/>
                </a:solidFill>
                <a:hlinkClick r:id="rId4"/>
              </a:rPr>
              <a:t>http://pubs.niaaa.nih.gov/publications/RethinkingDrinking/Rethinking_Drinking.pdf</a:t>
            </a:r>
            <a:r>
              <a:rPr lang="en-US" altLang="en-US" sz="1400" dirty="0">
                <a:solidFill>
                  <a:srgbClr val="697608"/>
                </a:solidFill>
              </a:rPr>
              <a:t>.  </a:t>
            </a:r>
          </a:p>
        </p:txBody>
      </p:sp>
    </p:spTree>
    <p:extLst>
      <p:ext uri="{BB962C8B-B14F-4D97-AF65-F5344CB8AC3E}">
        <p14:creationId xmlns:p14="http://schemas.microsoft.com/office/powerpoint/2010/main" val="98816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2217" y="368300"/>
            <a:ext cx="7297784" cy="767514"/>
          </a:xfrm>
        </p:spPr>
        <p:txBody>
          <a:bodyPr>
            <a:noAutofit/>
          </a:bodyPr>
          <a:lstStyle/>
          <a:p>
            <a:r>
              <a:rPr lang="en-US" dirty="0">
                <a:solidFill>
                  <a:srgbClr val="626D2D"/>
                </a:solidFill>
              </a:rPr>
              <a:t>Certificate of Completion </a:t>
            </a:r>
          </a:p>
        </p:txBody>
      </p:sp>
      <p:sp>
        <p:nvSpPr>
          <p:cNvPr id="6" name="Content Placeholder 2"/>
          <p:cNvSpPr>
            <a:spLocks noGrp="1"/>
          </p:cNvSpPr>
          <p:nvPr>
            <p:ph idx="1"/>
          </p:nvPr>
        </p:nvSpPr>
        <p:spPr>
          <a:xfrm>
            <a:off x="322216" y="1345869"/>
            <a:ext cx="7206105" cy="5302065"/>
          </a:xfrm>
        </p:spPr>
        <p:txBody>
          <a:bodyPr>
            <a:noAutofit/>
          </a:bodyPr>
          <a:lstStyle/>
          <a:p>
            <a:pPr marL="225425" indent="-225425">
              <a:lnSpc>
                <a:spcPct val="100000"/>
              </a:lnSpc>
              <a:spcBef>
                <a:spcPts val="1800"/>
              </a:spcBef>
              <a:spcAft>
                <a:spcPts val="600"/>
              </a:spcAft>
              <a:buClr>
                <a:schemeClr val="tx1">
                  <a:lumMod val="50000"/>
                  <a:lumOff val="50000"/>
                </a:schemeClr>
              </a:buClr>
            </a:pPr>
            <a:r>
              <a:rPr lang="en-US" dirty="0"/>
              <a:t>At the end of the session, you will complete an online evaluation prior to closing and going offline (instructions to follow).</a:t>
            </a:r>
          </a:p>
          <a:p>
            <a:pPr marL="225425" indent="-225425">
              <a:lnSpc>
                <a:spcPct val="100000"/>
              </a:lnSpc>
              <a:spcBef>
                <a:spcPts val="1800"/>
              </a:spcBef>
              <a:spcAft>
                <a:spcPts val="600"/>
              </a:spcAft>
              <a:buClr>
                <a:schemeClr val="tx1">
                  <a:lumMod val="50000"/>
                  <a:lumOff val="50000"/>
                </a:schemeClr>
              </a:buClr>
            </a:pPr>
            <a:r>
              <a:rPr lang="en-US" dirty="0"/>
              <a:t>Certificates will be sent out within a week or so along with a copy of the slides. </a:t>
            </a:r>
          </a:p>
          <a:p>
            <a:pPr marL="225425" indent="-225425">
              <a:lnSpc>
                <a:spcPct val="100000"/>
              </a:lnSpc>
              <a:spcBef>
                <a:spcPts val="1800"/>
              </a:spcBef>
              <a:spcAft>
                <a:spcPts val="600"/>
              </a:spcAft>
              <a:buClr>
                <a:schemeClr val="tx1">
                  <a:lumMod val="50000"/>
                  <a:lumOff val="50000"/>
                </a:schemeClr>
              </a:buClr>
            </a:pPr>
            <a:r>
              <a:rPr lang="en-US" dirty="0"/>
              <a:t>This webinar is approved for 6 hours of CASAC, CPP, CPS credentialing. </a:t>
            </a:r>
          </a:p>
          <a:p>
            <a:pPr marL="225425" indent="-225425">
              <a:lnSpc>
                <a:spcPct val="100000"/>
              </a:lnSpc>
              <a:spcBef>
                <a:spcPts val="1800"/>
              </a:spcBef>
              <a:spcAft>
                <a:spcPts val="600"/>
              </a:spcAft>
              <a:buClr>
                <a:schemeClr val="tx1">
                  <a:lumMod val="50000"/>
                  <a:lumOff val="50000"/>
                </a:schemeClr>
              </a:buClr>
            </a:pPr>
            <a:r>
              <a:rPr lang="en-US" dirty="0"/>
              <a:t>You must attend the entire session.</a:t>
            </a:r>
          </a:p>
        </p:txBody>
      </p:sp>
      <p:sp>
        <p:nvSpPr>
          <p:cNvPr id="2" name="Slide Number Placeholder 1"/>
          <p:cNvSpPr>
            <a:spLocks noGrp="1"/>
          </p:cNvSpPr>
          <p:nvPr>
            <p:ph type="sldNum" sz="quarter" idx="13"/>
          </p:nvPr>
        </p:nvSpPr>
        <p:spPr>
          <a:xfrm>
            <a:off x="10232140" y="861970"/>
            <a:ext cx="435413" cy="273844"/>
          </a:xfrm>
        </p:spPr>
        <p:txBody>
          <a:bodyPr/>
          <a:lstStyle/>
          <a:p>
            <a:fld id="{48F63A3B-78C7-47BE-AE5E-E10140E04643}" type="slidenum">
              <a:rPr lang="en-US" smtClean="0">
                <a:solidFill>
                  <a:srgbClr val="919195"/>
                </a:solidFill>
              </a:rPr>
              <a:pPr/>
              <a:t>4</a:t>
            </a:fld>
            <a:endParaRPr lang="en-US" dirty="0">
              <a:solidFill>
                <a:srgbClr val="919195"/>
              </a:solidFill>
            </a:endParaRPr>
          </a:p>
        </p:txBody>
      </p:sp>
      <p:pic>
        <p:nvPicPr>
          <p:cNvPr id="8" name="Picture 7">
            <a:extLst>
              <a:ext uri="{FF2B5EF4-FFF2-40B4-BE49-F238E27FC236}">
                <a16:creationId xmlns:a16="http://schemas.microsoft.com/office/drawing/2014/main" id="{F48BDFA9-A2CF-4CB5-AD80-F87D7D4834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612" r="19315" b="-1"/>
          <a:stretch/>
        </p:blipFill>
        <p:spPr>
          <a:xfrm>
            <a:off x="6921500" y="10"/>
            <a:ext cx="52705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709417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3">
            <a:extLst>
              <a:ext uri="{FF2B5EF4-FFF2-40B4-BE49-F238E27FC236}">
                <a16:creationId xmlns:a16="http://schemas.microsoft.com/office/drawing/2014/main" id="{3D3664AD-C5C8-1442-B1F2-60A55CBE9F8B}"/>
              </a:ext>
            </a:extLst>
          </p:cNvPr>
          <p:cNvSpPr txBox="1">
            <a:spLocks noChangeArrowheads="1"/>
          </p:cNvSpPr>
          <p:nvPr/>
        </p:nvSpPr>
        <p:spPr bwMode="auto">
          <a:xfrm>
            <a:off x="746136" y="2689186"/>
            <a:ext cx="10780425" cy="158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4800" b="1" dirty="0">
                <a:solidFill>
                  <a:srgbClr val="697608"/>
                </a:solidFill>
                <a:cs typeface="Arial" panose="020B0604020202020204" pitchFamily="34" charset="0"/>
              </a:rPr>
              <a:t>Screening Does Not Provide  </a:t>
            </a:r>
          </a:p>
          <a:p>
            <a:pPr algn="ctr"/>
            <a:r>
              <a:rPr lang="en-US" altLang="en-US" sz="4800" b="1" dirty="0">
                <a:solidFill>
                  <a:srgbClr val="697608"/>
                </a:solidFill>
                <a:cs typeface="Arial" panose="020B0604020202020204" pitchFamily="34" charset="0"/>
              </a:rPr>
              <a:t>a Diagnosis!</a:t>
            </a:r>
          </a:p>
        </p:txBody>
      </p:sp>
      <p:sp>
        <p:nvSpPr>
          <p:cNvPr id="88067" name="Slide Number Placeholder 1">
            <a:extLst>
              <a:ext uri="{FF2B5EF4-FFF2-40B4-BE49-F238E27FC236}">
                <a16:creationId xmlns:a16="http://schemas.microsoft.com/office/drawing/2014/main" id="{2EDAE97E-AA3B-A646-B450-7DDC1832544B}"/>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2E5508C-EA41-EB47-B6EB-0CCE97376768}" type="slidenum">
              <a:rPr lang="en-US" altLang="en-US" smtClean="0">
                <a:solidFill>
                  <a:srgbClr val="FFFFFF"/>
                </a:solidFill>
                <a:latin typeface="Calibri" panose="020F0502020204030204" pitchFamily="34" charset="0"/>
              </a:rPr>
              <a:pPr/>
              <a:t>40</a:t>
            </a:fld>
            <a:endParaRPr lang="en-US" altLang="en-US">
              <a:solidFill>
                <a:srgbClr val="FFFFFF"/>
              </a:solidFill>
              <a:latin typeface="Calibri" panose="020F0502020204030204" pitchFamily="34" charset="0"/>
            </a:endParaRPr>
          </a:p>
        </p:txBody>
      </p:sp>
      <p:pic>
        <p:nvPicPr>
          <p:cNvPr id="4" name="Picture 2">
            <a:extLst>
              <a:ext uri="{FF2B5EF4-FFF2-40B4-BE49-F238E27FC236}">
                <a16:creationId xmlns:a16="http://schemas.microsoft.com/office/drawing/2014/main" id="{56005BC6-ADD3-104F-88EA-D50B6F181BC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02" y="130705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D9CA3A4D-DE38-7545-82EC-DA6FDEEF741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29" y="5419780"/>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83588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B0B15BB-4896-0F49-B099-2F6785E15E26}"/>
              </a:ext>
            </a:extLst>
          </p:cNvPr>
          <p:cNvSpPr txBox="1"/>
          <p:nvPr/>
        </p:nvSpPr>
        <p:spPr>
          <a:xfrm>
            <a:off x="379634" y="334654"/>
            <a:ext cx="11532062" cy="769441"/>
          </a:xfrm>
          <a:prstGeom prst="rect">
            <a:avLst/>
          </a:prstGeom>
          <a:noFill/>
          <a:ln>
            <a:noFill/>
          </a:ln>
        </p:spPr>
        <p:txBody>
          <a:bodyPr wrap="square">
            <a:spAutoFit/>
          </a:bodyPr>
          <a:lstStyle/>
          <a:p>
            <a:pPr algn="ctr">
              <a:defRPr/>
            </a:pPr>
            <a:r>
              <a:rPr lang="en-US" sz="4400" dirty="0">
                <a:solidFill>
                  <a:schemeClr val="accent1">
                    <a:lumMod val="75000"/>
                  </a:schemeClr>
                </a:solidFill>
                <a:effectLst>
                  <a:outerShdw blurRad="38100" dist="38100" dir="2700000" algn="tl">
                    <a:srgbClr val="000000">
                      <a:alpha val="43137"/>
                    </a:srgbClr>
                  </a:outerShdw>
                </a:effectLst>
                <a:latin typeface="+mj-lt"/>
                <a:ea typeface="+mj-ea"/>
                <a:cs typeface="+mj-cs"/>
              </a:rPr>
              <a:t>   </a:t>
            </a:r>
            <a:r>
              <a:rPr lang="en-US" sz="4400" dirty="0">
                <a:solidFill>
                  <a:srgbClr val="697608"/>
                </a:solidFill>
                <a:effectLst>
                  <a:outerShdw blurRad="38100" dist="38100" dir="2700000" algn="tl">
                    <a:srgbClr val="000000">
                      <a:alpha val="43137"/>
                    </a:srgbClr>
                  </a:outerShdw>
                </a:effectLst>
                <a:latin typeface="+mj-lt"/>
                <a:ea typeface="+mj-ea"/>
                <a:cs typeface="+mj-cs"/>
              </a:rPr>
              <a:t>Screening Does Provide</a:t>
            </a:r>
          </a:p>
        </p:txBody>
      </p:sp>
      <p:sp>
        <p:nvSpPr>
          <p:cNvPr id="12" name="TextBox 11">
            <a:extLst>
              <a:ext uri="{FF2B5EF4-FFF2-40B4-BE49-F238E27FC236}">
                <a16:creationId xmlns:a16="http://schemas.microsoft.com/office/drawing/2014/main" id="{BBD2F5FA-C4DE-5340-9BA1-B95CE8836263}"/>
              </a:ext>
            </a:extLst>
          </p:cNvPr>
          <p:cNvSpPr txBox="1"/>
          <p:nvPr/>
        </p:nvSpPr>
        <p:spPr>
          <a:xfrm>
            <a:off x="334500" y="1366177"/>
            <a:ext cx="11622330" cy="5078313"/>
          </a:xfrm>
          <a:prstGeom prst="rect">
            <a:avLst/>
          </a:prstGeom>
          <a:noFill/>
          <a:ln>
            <a:noFill/>
          </a:ln>
        </p:spPr>
        <p:txBody>
          <a:bodyPr wrap="square">
            <a:spAutoFit/>
          </a:bodyPr>
          <a:lstStyle/>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u="sng" dirty="0">
                <a:solidFill>
                  <a:srgbClr val="697608"/>
                </a:solidFill>
                <a:cs typeface="Arial" panose="020B0604020202020204" pitchFamily="34" charset="0"/>
              </a:rPr>
              <a:t>Education and positive feedback</a:t>
            </a:r>
            <a:r>
              <a:rPr lang="en-US" sz="2600" dirty="0">
                <a:solidFill>
                  <a:srgbClr val="697608"/>
                </a:solidFill>
                <a:cs typeface="Arial" panose="020B0604020202020204" pitchFamily="34" charset="0"/>
              </a:rPr>
              <a:t> for low/no risk users.</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Immediate </a:t>
            </a:r>
            <a:r>
              <a:rPr lang="en-US" sz="2600" u="sng" dirty="0">
                <a:solidFill>
                  <a:srgbClr val="697608"/>
                </a:solidFill>
                <a:cs typeface="Arial" panose="020B0604020202020204" pitchFamily="34" charset="0"/>
              </a:rPr>
              <a:t>identification </a:t>
            </a:r>
            <a:r>
              <a:rPr lang="en-US" sz="2600" dirty="0">
                <a:solidFill>
                  <a:srgbClr val="697608"/>
                </a:solidFill>
                <a:cs typeface="Arial" panose="020B0604020202020204" pitchFamily="34" charset="0"/>
              </a:rPr>
              <a:t>of level of risk.</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A </a:t>
            </a:r>
            <a:r>
              <a:rPr lang="en-US" sz="2600" u="sng" dirty="0">
                <a:solidFill>
                  <a:srgbClr val="697608"/>
                </a:solidFill>
                <a:cs typeface="Arial" panose="020B0604020202020204" pitchFamily="34" charset="0"/>
              </a:rPr>
              <a:t>context</a:t>
            </a:r>
            <a:r>
              <a:rPr lang="en-US" sz="2600" dirty="0">
                <a:solidFill>
                  <a:srgbClr val="697608"/>
                </a:solidFill>
                <a:cs typeface="Arial" panose="020B0604020202020204" pitchFamily="34" charset="0"/>
              </a:rPr>
              <a:t> for a discussion on substance use.</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Information on the level of </a:t>
            </a:r>
            <a:r>
              <a:rPr lang="en-US" sz="2600" u="sng" dirty="0">
                <a:solidFill>
                  <a:srgbClr val="697608"/>
                </a:solidFill>
                <a:cs typeface="Arial" panose="020B0604020202020204" pitchFamily="34" charset="0"/>
              </a:rPr>
              <a:t>involvement</a:t>
            </a:r>
            <a:r>
              <a:rPr lang="en-US" sz="2600" dirty="0">
                <a:solidFill>
                  <a:srgbClr val="697608"/>
                </a:solidFill>
                <a:cs typeface="Arial" panose="020B0604020202020204" pitchFamily="34" charset="0"/>
              </a:rPr>
              <a:t> in substance use.</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Insight into areas where substance use may be </a:t>
            </a:r>
            <a:r>
              <a:rPr lang="en-US" sz="2600" u="sng" dirty="0">
                <a:solidFill>
                  <a:srgbClr val="697608"/>
                </a:solidFill>
                <a:cs typeface="Arial" panose="020B0604020202020204" pitchFamily="34" charset="0"/>
              </a:rPr>
              <a:t>problematic</a:t>
            </a:r>
            <a:r>
              <a:rPr lang="en-US" sz="2600" dirty="0">
                <a:solidFill>
                  <a:srgbClr val="697608"/>
                </a:solidFill>
                <a:cs typeface="Arial" panose="020B0604020202020204" pitchFamily="34" charset="0"/>
              </a:rPr>
              <a:t>.</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Identification of patients who are most likely to </a:t>
            </a:r>
            <a:r>
              <a:rPr lang="en-US" sz="2600" u="sng" dirty="0">
                <a:solidFill>
                  <a:srgbClr val="697608"/>
                </a:solidFill>
                <a:cs typeface="Arial" panose="020B0604020202020204" pitchFamily="34" charset="0"/>
              </a:rPr>
              <a:t>benefit</a:t>
            </a:r>
            <a:r>
              <a:rPr lang="en-US" sz="2600" dirty="0">
                <a:solidFill>
                  <a:srgbClr val="697608"/>
                </a:solidFill>
                <a:cs typeface="Arial" panose="020B0604020202020204" pitchFamily="34" charset="0"/>
              </a:rPr>
              <a:t> from brief intervention.</a:t>
            </a:r>
          </a:p>
          <a:p>
            <a:pPr marL="346075" indent="-346075">
              <a:spcBef>
                <a:spcPts val="600"/>
              </a:spcBef>
              <a:spcAft>
                <a:spcPts val="1200"/>
              </a:spcAft>
              <a:buClr>
                <a:schemeClr val="tx1">
                  <a:lumMod val="50000"/>
                  <a:lumOff val="50000"/>
                </a:schemeClr>
              </a:buClr>
              <a:buFont typeface="Arial" panose="020B0604020202020204" pitchFamily="34" charset="0"/>
              <a:buChar char="•"/>
              <a:defRPr/>
            </a:pPr>
            <a:r>
              <a:rPr lang="en-US" sz="2600" dirty="0">
                <a:solidFill>
                  <a:srgbClr val="697608"/>
                </a:solidFill>
                <a:cs typeface="Arial" panose="020B0604020202020204" pitchFamily="34" charset="0"/>
              </a:rPr>
              <a:t>Identification of patients who are most likely in need of </a:t>
            </a:r>
            <a:r>
              <a:rPr lang="en-US" sz="2600" u="sng" dirty="0">
                <a:solidFill>
                  <a:srgbClr val="697608"/>
                </a:solidFill>
                <a:cs typeface="Arial" panose="020B0604020202020204" pitchFamily="34" charset="0"/>
              </a:rPr>
              <a:t>referral</a:t>
            </a:r>
            <a:r>
              <a:rPr lang="en-US" sz="2600" dirty="0">
                <a:solidFill>
                  <a:srgbClr val="697608"/>
                </a:solidFill>
                <a:cs typeface="Arial" panose="020B0604020202020204" pitchFamily="34" charset="0"/>
              </a:rPr>
              <a:t> for further assessment.</a:t>
            </a:r>
          </a:p>
        </p:txBody>
      </p:sp>
      <p:sp>
        <p:nvSpPr>
          <p:cNvPr id="5" name="Slide Number Placeholder 3">
            <a:extLst>
              <a:ext uri="{FF2B5EF4-FFF2-40B4-BE49-F238E27FC236}">
                <a16:creationId xmlns:a16="http://schemas.microsoft.com/office/drawing/2014/main" id="{6E3A9CD5-5CB6-F54F-B17B-1004C00C1D36}"/>
              </a:ext>
            </a:extLst>
          </p:cNvPr>
          <p:cNvSpPr txBox="1">
            <a:spLocks/>
          </p:cNvSpPr>
          <p:nvPr/>
        </p:nvSpPr>
        <p:spPr bwMode="auto">
          <a:xfrm>
            <a:off x="9448800" y="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41</a:t>
            </a:fld>
            <a:endParaRPr lang="en-US" altLang="en-US" sz="1600" b="1" dirty="0">
              <a:solidFill>
                <a:srgbClr val="697608"/>
              </a:solidFill>
            </a:endParaRPr>
          </a:p>
        </p:txBody>
      </p:sp>
    </p:spTree>
    <p:extLst>
      <p:ext uri="{BB962C8B-B14F-4D97-AF65-F5344CB8AC3E}">
        <p14:creationId xmlns:p14="http://schemas.microsoft.com/office/powerpoint/2010/main" val="142839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10F7-3009-D847-B8B0-A69367B1F9D2}"/>
              </a:ext>
            </a:extLst>
          </p:cNvPr>
          <p:cNvSpPr>
            <a:spLocks noGrp="1"/>
          </p:cNvSpPr>
          <p:nvPr>
            <p:ph type="title"/>
          </p:nvPr>
        </p:nvSpPr>
        <p:spPr/>
        <p:txBody>
          <a:bodyPr>
            <a:normAutofit/>
          </a:bodyPr>
          <a:lstStyle/>
          <a:p>
            <a:r>
              <a:rPr lang="en-US" dirty="0">
                <a:solidFill>
                  <a:schemeClr val="accent1">
                    <a:lumMod val="75000"/>
                  </a:schemeClr>
                </a:solidFill>
                <a:effectLst>
                  <a:outerShdw blurRad="38100" dist="38100" dir="2700000" algn="tl">
                    <a:srgbClr val="000000">
                      <a:alpha val="43137"/>
                    </a:srgbClr>
                  </a:outerShdw>
                </a:effectLst>
              </a:rPr>
              <a:t>  </a:t>
            </a:r>
            <a:r>
              <a:rPr lang="en-US" dirty="0"/>
              <a:t>Validated Screening Tools - Adults</a:t>
            </a:r>
          </a:p>
        </p:txBody>
      </p:sp>
      <p:sp>
        <p:nvSpPr>
          <p:cNvPr id="3" name="Content Placeholder 2">
            <a:extLst>
              <a:ext uri="{FF2B5EF4-FFF2-40B4-BE49-F238E27FC236}">
                <a16:creationId xmlns:a16="http://schemas.microsoft.com/office/drawing/2014/main" id="{EC35152E-9C7E-D344-A76A-E2D7D6CD5E90}"/>
              </a:ext>
            </a:extLst>
          </p:cNvPr>
          <p:cNvSpPr>
            <a:spLocks noGrp="1"/>
          </p:cNvSpPr>
          <p:nvPr>
            <p:ph idx="1"/>
          </p:nvPr>
        </p:nvSpPr>
        <p:spPr>
          <a:xfrm>
            <a:off x="429300" y="1349960"/>
            <a:ext cx="11345224" cy="4550326"/>
          </a:xfrm>
        </p:spPr>
        <p:txBody>
          <a:bodyPr>
            <a:noAutofit/>
          </a:bodyPr>
          <a:lstStyle/>
          <a:p>
            <a:pPr marL="0" indent="0">
              <a:spcBef>
                <a:spcPts val="1200"/>
              </a:spcBef>
              <a:buNone/>
              <a:defRPr/>
            </a:pPr>
            <a:r>
              <a:rPr lang="en-US" b="1" dirty="0">
                <a:solidFill>
                  <a:srgbClr val="A84908"/>
                </a:solidFill>
                <a:cs typeface="Arial" panose="020B0604020202020204" pitchFamily="34" charset="0"/>
              </a:rPr>
              <a:t>AUDIT</a:t>
            </a:r>
            <a:r>
              <a:rPr lang="en-US" dirty="0">
                <a:solidFill>
                  <a:srgbClr val="A84908"/>
                </a:solidFill>
                <a:cs typeface="Arial" panose="020B0604020202020204" pitchFamily="34" charset="0"/>
              </a:rPr>
              <a:t>: </a:t>
            </a:r>
            <a:r>
              <a:rPr lang="en-US" dirty="0">
                <a:cs typeface="Arial" panose="020B0604020202020204" pitchFamily="34" charset="0"/>
              </a:rPr>
              <a:t>Alcohol Use Disorder Identification Test</a:t>
            </a:r>
          </a:p>
          <a:p>
            <a:pPr marL="0" indent="0">
              <a:spcBef>
                <a:spcPts val="1200"/>
              </a:spcBef>
              <a:buNone/>
              <a:defRPr/>
            </a:pPr>
            <a:r>
              <a:rPr lang="en-US" b="1" dirty="0">
                <a:solidFill>
                  <a:srgbClr val="A84908"/>
                </a:solidFill>
                <a:cs typeface="Arial" panose="020B0604020202020204" pitchFamily="34" charset="0"/>
              </a:rPr>
              <a:t>DAST: </a:t>
            </a:r>
            <a:r>
              <a:rPr lang="en-US" dirty="0">
                <a:cs typeface="Arial" panose="020B0604020202020204" pitchFamily="34" charset="0"/>
              </a:rPr>
              <a:t>Drug Abuse Screening Test</a:t>
            </a:r>
          </a:p>
          <a:p>
            <a:pPr marL="0" indent="0">
              <a:spcBef>
                <a:spcPts val="1200"/>
              </a:spcBef>
              <a:buNone/>
              <a:defRPr/>
            </a:pPr>
            <a:r>
              <a:rPr lang="en-US" b="1" dirty="0">
                <a:solidFill>
                  <a:srgbClr val="A84908"/>
                </a:solidFill>
                <a:cs typeface="Arial" panose="020B0604020202020204" pitchFamily="34" charset="0"/>
              </a:rPr>
              <a:t>ASSIST: </a:t>
            </a:r>
            <a:r>
              <a:rPr lang="en-US" dirty="0">
                <a:cs typeface="Arial" panose="020B0604020202020204" pitchFamily="34" charset="0"/>
              </a:rPr>
              <a:t>Alcohol, Smoking, and Substance Abuse Involvement Screening Test</a:t>
            </a:r>
            <a:endParaRPr lang="en-US" b="1" dirty="0">
              <a:solidFill>
                <a:schemeClr val="accent6">
                  <a:lumMod val="60000"/>
                  <a:lumOff val="40000"/>
                </a:schemeClr>
              </a:solidFill>
              <a:cs typeface="Arial" panose="020B0604020202020204" pitchFamily="34" charset="0"/>
            </a:endParaRPr>
          </a:p>
          <a:p>
            <a:pPr marL="0" indent="0">
              <a:spcBef>
                <a:spcPts val="1200"/>
              </a:spcBef>
              <a:buNone/>
              <a:defRPr/>
            </a:pPr>
            <a:r>
              <a:rPr lang="en-US" b="1" dirty="0">
                <a:solidFill>
                  <a:srgbClr val="A84908"/>
                </a:solidFill>
                <a:cs typeface="Arial" panose="020B0604020202020204" pitchFamily="34" charset="0"/>
              </a:rPr>
              <a:t>TICS</a:t>
            </a:r>
            <a:r>
              <a:rPr lang="en-US" dirty="0">
                <a:solidFill>
                  <a:srgbClr val="A84908"/>
                </a:solidFill>
                <a:cs typeface="Arial" panose="020B0604020202020204" pitchFamily="34" charset="0"/>
              </a:rPr>
              <a:t>: </a:t>
            </a:r>
            <a:r>
              <a:rPr lang="en-US" dirty="0">
                <a:cs typeface="Arial" panose="020B0604020202020204" pitchFamily="34" charset="0"/>
              </a:rPr>
              <a:t>Two-Item Conjoint Screen (TICS) for Alcohol and Other Drug Problems</a:t>
            </a:r>
          </a:p>
          <a:p>
            <a:pPr marL="0" indent="0">
              <a:spcBef>
                <a:spcPts val="1200"/>
              </a:spcBef>
              <a:buNone/>
              <a:defRPr/>
            </a:pPr>
            <a:r>
              <a:rPr lang="en-US" b="1" dirty="0">
                <a:solidFill>
                  <a:srgbClr val="A84908"/>
                </a:solidFill>
                <a:cs typeface="Arial" panose="020B0604020202020204" pitchFamily="34" charset="0"/>
              </a:rPr>
              <a:t>NIAAA</a:t>
            </a:r>
            <a:r>
              <a:rPr lang="en-US" dirty="0">
                <a:cs typeface="Arial" panose="020B0604020202020204" pitchFamily="34" charset="0"/>
              </a:rPr>
              <a:t> and </a:t>
            </a:r>
            <a:r>
              <a:rPr lang="en-US" b="1" dirty="0">
                <a:solidFill>
                  <a:srgbClr val="A84908"/>
                </a:solidFill>
                <a:cs typeface="Arial" panose="020B0604020202020204" pitchFamily="34" charset="0"/>
              </a:rPr>
              <a:t>NIDA: </a:t>
            </a:r>
            <a:r>
              <a:rPr lang="en-US" dirty="0">
                <a:cs typeface="Arial" panose="020B0604020202020204" pitchFamily="34" charset="0"/>
              </a:rPr>
              <a:t>single question pre-screens</a:t>
            </a:r>
          </a:p>
          <a:p>
            <a:endParaRPr lang="en-US" dirty="0"/>
          </a:p>
        </p:txBody>
      </p:sp>
      <p:sp>
        <p:nvSpPr>
          <p:cNvPr id="4" name="Slide Number Placeholder 3"/>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42</a:t>
            </a:fld>
            <a:endParaRPr lang="en-US" altLang="en-US" sz="1600" b="1" dirty="0">
              <a:solidFill>
                <a:srgbClr val="697608"/>
              </a:solidFill>
            </a:endParaRPr>
          </a:p>
        </p:txBody>
      </p:sp>
    </p:spTree>
    <p:extLst>
      <p:ext uri="{BB962C8B-B14F-4D97-AF65-F5344CB8AC3E}">
        <p14:creationId xmlns:p14="http://schemas.microsoft.com/office/powerpoint/2010/main" val="22345620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D0AD-2643-3F4F-A38E-09448A88B601}"/>
              </a:ext>
            </a:extLst>
          </p:cNvPr>
          <p:cNvSpPr>
            <a:spLocks noGrp="1"/>
          </p:cNvSpPr>
          <p:nvPr>
            <p:ph type="title" idx="4294967295"/>
          </p:nvPr>
        </p:nvSpPr>
        <p:spPr>
          <a:xfrm>
            <a:off x="389744" y="284163"/>
            <a:ext cx="11430079" cy="941387"/>
          </a:xfrm>
        </p:spPr>
        <p:txBody>
          <a:bodyPr>
            <a:normAutofit/>
          </a:bodyPr>
          <a:lstStyle/>
          <a:p>
            <a:pPr algn="ctr"/>
            <a:r>
              <a:rPr lang="en-US" sz="4000" b="1" dirty="0">
                <a:solidFill>
                  <a:schemeClr val="accent1">
                    <a:lumMod val="75000"/>
                  </a:schemeClr>
                </a:solidFill>
              </a:rPr>
              <a:t>  </a:t>
            </a:r>
            <a:r>
              <a:rPr lang="en-US" sz="4000" dirty="0">
                <a:solidFill>
                  <a:srgbClr val="697608"/>
                </a:solidFill>
                <a:effectLst>
                  <a:outerShdw blurRad="38100" dist="38100" dir="2700000" algn="tl">
                    <a:srgbClr val="000000">
                      <a:alpha val="43137"/>
                    </a:srgbClr>
                  </a:outerShdw>
                </a:effectLst>
              </a:rPr>
              <a:t>Validated Screening Tools - Youth</a:t>
            </a:r>
          </a:p>
        </p:txBody>
      </p:sp>
      <p:sp>
        <p:nvSpPr>
          <p:cNvPr id="3" name="Content Placeholder 2">
            <a:extLst>
              <a:ext uri="{FF2B5EF4-FFF2-40B4-BE49-F238E27FC236}">
                <a16:creationId xmlns:a16="http://schemas.microsoft.com/office/drawing/2014/main" id="{791AE352-A23A-104C-AF02-91AEFA14BDA8}"/>
              </a:ext>
            </a:extLst>
          </p:cNvPr>
          <p:cNvSpPr>
            <a:spLocks noGrp="1"/>
          </p:cNvSpPr>
          <p:nvPr>
            <p:ph idx="4294967295"/>
          </p:nvPr>
        </p:nvSpPr>
        <p:spPr>
          <a:xfrm>
            <a:off x="389744" y="1366463"/>
            <a:ext cx="11542426" cy="5196383"/>
          </a:xfrm>
        </p:spPr>
        <p:txBody>
          <a:bodyPr>
            <a:noAutofit/>
          </a:bodyPr>
          <a:lstStyle/>
          <a:p>
            <a:pPr marL="0" indent="0">
              <a:lnSpc>
                <a:spcPct val="100000"/>
              </a:lnSpc>
              <a:spcBef>
                <a:spcPts val="600"/>
              </a:spcBef>
              <a:spcAft>
                <a:spcPts val="1200"/>
              </a:spcAft>
              <a:buNone/>
              <a:defRPr/>
            </a:pPr>
            <a:r>
              <a:rPr lang="en-US" sz="3200" b="1" dirty="0">
                <a:solidFill>
                  <a:srgbClr val="A84908"/>
                </a:solidFill>
                <a:cs typeface="Arial" panose="020B0604020202020204" pitchFamily="34" charset="0"/>
              </a:rPr>
              <a:t>CRAFFT: </a:t>
            </a:r>
            <a:r>
              <a:rPr lang="en-US" sz="3200" dirty="0">
                <a:solidFill>
                  <a:srgbClr val="697608"/>
                </a:solidFill>
                <a:cs typeface="Arial" panose="020B0604020202020204" pitchFamily="34" charset="0"/>
              </a:rPr>
              <a:t>Adolescent Screen (Car, Relax, Alone, Forget, Family or Friends, Trouble)</a:t>
            </a:r>
          </a:p>
          <a:p>
            <a:pPr marL="0" indent="0">
              <a:lnSpc>
                <a:spcPct val="100000"/>
              </a:lnSpc>
              <a:spcBef>
                <a:spcPts val="600"/>
              </a:spcBef>
              <a:spcAft>
                <a:spcPts val="1200"/>
              </a:spcAft>
              <a:buNone/>
              <a:defRPr/>
            </a:pPr>
            <a:r>
              <a:rPr lang="en-US" sz="3200" b="1" dirty="0">
                <a:solidFill>
                  <a:srgbClr val="A84908"/>
                </a:solidFill>
                <a:cs typeface="Arial" panose="020B0604020202020204" pitchFamily="34" charset="0"/>
              </a:rPr>
              <a:t>CRAFFT II</a:t>
            </a:r>
            <a:r>
              <a:rPr lang="en-US" sz="3200" b="1" dirty="0">
                <a:solidFill>
                  <a:srgbClr val="CC4927"/>
                </a:solidFill>
                <a:cs typeface="Arial" panose="020B0604020202020204" pitchFamily="34" charset="0"/>
              </a:rPr>
              <a:t>: </a:t>
            </a:r>
            <a:r>
              <a:rPr lang="en-US" sz="3200" dirty="0">
                <a:solidFill>
                  <a:srgbClr val="697608"/>
                </a:solidFill>
                <a:cs typeface="Arial" panose="020B0604020202020204" pitchFamily="34" charset="0"/>
              </a:rPr>
              <a:t>Adolescent short screening (How many days of alcohol, marijuana, other drugs), along with (Car, Relax, Alone, Forget, Family or Friends, Trouble) </a:t>
            </a:r>
          </a:p>
          <a:p>
            <a:pPr marL="0" indent="0">
              <a:lnSpc>
                <a:spcPct val="100000"/>
              </a:lnSpc>
              <a:spcBef>
                <a:spcPts val="600"/>
              </a:spcBef>
              <a:spcAft>
                <a:spcPts val="1200"/>
              </a:spcAft>
              <a:buNone/>
              <a:defRPr/>
            </a:pPr>
            <a:r>
              <a:rPr lang="en-US" sz="3200" b="1" dirty="0">
                <a:solidFill>
                  <a:srgbClr val="A84908"/>
                </a:solidFill>
                <a:cs typeface="Arial" panose="020B0604020202020204" pitchFamily="34" charset="0"/>
              </a:rPr>
              <a:t>NIAAA: </a:t>
            </a:r>
            <a:r>
              <a:rPr lang="en-US" sz="3200" dirty="0">
                <a:solidFill>
                  <a:srgbClr val="697608"/>
                </a:solidFill>
                <a:cs typeface="Arial" panose="020B0604020202020204" pitchFamily="34" charset="0"/>
              </a:rPr>
              <a:t>Alcohol Screening for Youth Ages 9-18 years</a:t>
            </a:r>
          </a:p>
          <a:p>
            <a:pPr marL="0" indent="0">
              <a:lnSpc>
                <a:spcPct val="100000"/>
              </a:lnSpc>
              <a:spcBef>
                <a:spcPts val="600"/>
              </a:spcBef>
              <a:spcAft>
                <a:spcPts val="1200"/>
              </a:spcAft>
              <a:buNone/>
              <a:defRPr/>
            </a:pPr>
            <a:r>
              <a:rPr lang="en-US" sz="3200" b="1" dirty="0">
                <a:solidFill>
                  <a:srgbClr val="A84908"/>
                </a:solidFill>
                <a:cs typeface="Arial" panose="020B0604020202020204" pitchFamily="34" charset="0"/>
              </a:rPr>
              <a:t>S2BI: </a:t>
            </a:r>
            <a:r>
              <a:rPr lang="en-US" sz="3200" dirty="0">
                <a:solidFill>
                  <a:srgbClr val="697608"/>
                </a:solidFill>
                <a:cs typeface="Arial" panose="020B0604020202020204" pitchFamily="34" charset="0"/>
              </a:rPr>
              <a:t>Screening to Brief Intervention Tool</a:t>
            </a:r>
          </a:p>
          <a:p>
            <a:pPr marL="0" indent="0">
              <a:lnSpc>
                <a:spcPct val="100000"/>
              </a:lnSpc>
              <a:spcBef>
                <a:spcPts val="600"/>
              </a:spcBef>
              <a:spcAft>
                <a:spcPts val="1200"/>
              </a:spcAft>
              <a:buNone/>
              <a:defRPr/>
            </a:pPr>
            <a:r>
              <a:rPr lang="en-US" sz="3200" b="1" dirty="0">
                <a:solidFill>
                  <a:srgbClr val="A84908"/>
                </a:solidFill>
                <a:cs typeface="Arial" panose="020B0604020202020204" pitchFamily="34" charset="0"/>
              </a:rPr>
              <a:t>BSTAD: </a:t>
            </a:r>
            <a:r>
              <a:rPr lang="en-US" sz="3200" dirty="0">
                <a:solidFill>
                  <a:srgbClr val="697608"/>
                </a:solidFill>
                <a:cs typeface="Arial" panose="020B0604020202020204" pitchFamily="34" charset="0"/>
              </a:rPr>
              <a:t>Brief Screener for Tobacco, Alcohol, and other Drugs</a:t>
            </a:r>
          </a:p>
        </p:txBody>
      </p:sp>
      <p:sp>
        <p:nvSpPr>
          <p:cNvPr id="4" name="Slide Number Placeholder 3"/>
          <p:cNvSpPr>
            <a:spLocks noGrp="1"/>
          </p:cNvSpPr>
          <p:nvPr>
            <p:ph type="sldNum" sz="quarter" idx="10"/>
          </p:nvPr>
        </p:nvSpPr>
        <p:spPr>
          <a:xfrm>
            <a:off x="9448800" y="0"/>
            <a:ext cx="2743200" cy="365125"/>
          </a:xfrm>
        </p:spPr>
        <p:txBody>
          <a:bodyPr/>
          <a:lstStyle/>
          <a:p>
            <a:fld id="{8840C3B3-9D48-44A5-B1E4-AF5649906437}" type="slidenum">
              <a:rPr lang="en-US" altLang="en-US" smtClean="0">
                <a:solidFill>
                  <a:srgbClr val="697608"/>
                </a:solidFill>
              </a:rPr>
              <a:pPr/>
              <a:t>43</a:t>
            </a:fld>
            <a:endParaRPr lang="en-US" altLang="en-US" dirty="0">
              <a:solidFill>
                <a:srgbClr val="697608"/>
              </a:solidFill>
            </a:endParaRPr>
          </a:p>
        </p:txBody>
      </p:sp>
    </p:spTree>
    <p:extLst>
      <p:ext uri="{BB962C8B-B14F-4D97-AF65-F5344CB8AC3E}">
        <p14:creationId xmlns:p14="http://schemas.microsoft.com/office/powerpoint/2010/main" val="1374350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48A96-189F-5842-BC15-ED9F2D18A6A9}"/>
              </a:ext>
            </a:extLst>
          </p:cNvPr>
          <p:cNvSpPr>
            <a:spLocks noGrp="1"/>
          </p:cNvSpPr>
          <p:nvPr>
            <p:ph type="title"/>
          </p:nvPr>
        </p:nvSpPr>
        <p:spPr/>
        <p:txBody>
          <a:bodyPr>
            <a:normAutofit fontScale="90000"/>
          </a:bodyPr>
          <a:lstStyle/>
          <a:p>
            <a:r>
              <a:rPr lang="en-US" dirty="0">
                <a:solidFill>
                  <a:schemeClr val="accent1">
                    <a:lumMod val="75000"/>
                  </a:schemeClr>
                </a:solidFill>
                <a:effectLst>
                  <a:outerShdw blurRad="38100" dist="38100" dir="2700000" algn="tl">
                    <a:srgbClr val="000000">
                      <a:alpha val="43137"/>
                    </a:srgbClr>
                  </a:outerShdw>
                </a:effectLst>
              </a:rPr>
              <a:t>  </a:t>
            </a:r>
            <a:r>
              <a:rPr lang="en-US" dirty="0"/>
              <a:t>Validated Screening Tools - Pregnant Women</a:t>
            </a:r>
          </a:p>
        </p:txBody>
      </p:sp>
      <p:sp>
        <p:nvSpPr>
          <p:cNvPr id="3" name="Content Placeholder 2">
            <a:extLst>
              <a:ext uri="{FF2B5EF4-FFF2-40B4-BE49-F238E27FC236}">
                <a16:creationId xmlns:a16="http://schemas.microsoft.com/office/drawing/2014/main" id="{A5ED057A-80D0-9949-BA49-7EE0BD8EC1D9}"/>
              </a:ext>
            </a:extLst>
          </p:cNvPr>
          <p:cNvSpPr>
            <a:spLocks noGrp="1"/>
          </p:cNvSpPr>
          <p:nvPr>
            <p:ph idx="1"/>
          </p:nvPr>
        </p:nvSpPr>
        <p:spPr>
          <a:xfrm>
            <a:off x="468630" y="1419595"/>
            <a:ext cx="11186557" cy="3948668"/>
          </a:xfrm>
        </p:spPr>
        <p:txBody>
          <a:bodyPr>
            <a:normAutofit/>
          </a:bodyPr>
          <a:lstStyle/>
          <a:p>
            <a:pPr marL="0" indent="0">
              <a:spcBef>
                <a:spcPts val="1200"/>
              </a:spcBef>
              <a:spcAft>
                <a:spcPts val="1200"/>
              </a:spcAft>
              <a:buNone/>
              <a:defRPr/>
            </a:pPr>
            <a:r>
              <a:rPr lang="en-US" b="1" dirty="0">
                <a:solidFill>
                  <a:srgbClr val="A84908"/>
                </a:solidFill>
                <a:cs typeface="Arial" panose="020B0604020202020204" pitchFamily="34" charset="0"/>
              </a:rPr>
              <a:t>T-ACE: </a:t>
            </a:r>
            <a:r>
              <a:rPr lang="en-US" dirty="0">
                <a:cs typeface="Arial" panose="020B0604020202020204" pitchFamily="34" charset="0"/>
              </a:rPr>
              <a:t>Tolerance, Annoyed, Cut-down, Eye-opener </a:t>
            </a:r>
          </a:p>
          <a:p>
            <a:pPr marL="0" indent="0">
              <a:spcBef>
                <a:spcPts val="1200"/>
              </a:spcBef>
              <a:spcAft>
                <a:spcPts val="1200"/>
              </a:spcAft>
              <a:buNone/>
              <a:defRPr/>
            </a:pPr>
            <a:r>
              <a:rPr lang="en-US" b="1" dirty="0">
                <a:solidFill>
                  <a:srgbClr val="A84908"/>
                </a:solidFill>
                <a:cs typeface="Arial" panose="020B0604020202020204" pitchFamily="34" charset="0"/>
              </a:rPr>
              <a:t>TWEAK: </a:t>
            </a:r>
            <a:r>
              <a:rPr lang="en-US" dirty="0">
                <a:cs typeface="Arial" panose="020B0604020202020204" pitchFamily="34" charset="0"/>
              </a:rPr>
              <a:t>Tolerance, Worried, Eye-opener, Amnesia (blackouts), (K) Cut-down  </a:t>
            </a:r>
          </a:p>
          <a:p>
            <a:pPr marL="0" indent="0">
              <a:spcBef>
                <a:spcPts val="1200"/>
              </a:spcBef>
              <a:spcAft>
                <a:spcPts val="1200"/>
              </a:spcAft>
              <a:buNone/>
              <a:defRPr/>
            </a:pPr>
            <a:r>
              <a:rPr lang="en-US" b="1" dirty="0">
                <a:solidFill>
                  <a:srgbClr val="A84908"/>
                </a:solidFill>
                <a:cs typeface="Arial" panose="020B0604020202020204" pitchFamily="34" charset="0"/>
              </a:rPr>
              <a:t>4P’s PLUS: </a:t>
            </a:r>
            <a:r>
              <a:rPr lang="en-US" dirty="0">
                <a:cs typeface="Arial" panose="020B0604020202020204" pitchFamily="34" charset="0"/>
              </a:rPr>
              <a:t>Screen for substance use in pregnancy</a:t>
            </a:r>
          </a:p>
          <a:p>
            <a:pPr>
              <a:spcBef>
                <a:spcPts val="1200"/>
              </a:spcBef>
              <a:spcAft>
                <a:spcPts val="1200"/>
              </a:spcAft>
            </a:pPr>
            <a:endParaRPr lang="en-US" dirty="0"/>
          </a:p>
        </p:txBody>
      </p:sp>
      <p:sp>
        <p:nvSpPr>
          <p:cNvPr id="4" name="Slide Number Placeholder 3"/>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44</a:t>
            </a:fld>
            <a:endParaRPr lang="en-US" altLang="en-US" sz="1600" b="1" dirty="0">
              <a:solidFill>
                <a:srgbClr val="697608"/>
              </a:solidFill>
            </a:endParaRPr>
          </a:p>
        </p:txBody>
      </p:sp>
    </p:spTree>
    <p:extLst>
      <p:ext uri="{BB962C8B-B14F-4D97-AF65-F5344CB8AC3E}">
        <p14:creationId xmlns:p14="http://schemas.microsoft.com/office/powerpoint/2010/main" val="4172573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a:extLst>
              <a:ext uri="{FF2B5EF4-FFF2-40B4-BE49-F238E27FC236}">
                <a16:creationId xmlns:a16="http://schemas.microsoft.com/office/drawing/2014/main" id="{FFC7265D-1892-B847-BDE8-DDD4D0CBDE87}"/>
              </a:ext>
            </a:extLst>
          </p:cNvPr>
          <p:cNvSpPr>
            <a:spLocks noGrp="1"/>
          </p:cNvSpPr>
          <p:nvPr>
            <p:ph type="title" idx="4294967295"/>
          </p:nvPr>
        </p:nvSpPr>
        <p:spPr>
          <a:xfrm>
            <a:off x="360424" y="404261"/>
            <a:ext cx="11295001" cy="821289"/>
          </a:xfrm>
        </p:spPr>
        <p:txBody>
          <a:bodyPr>
            <a:normAutofit/>
          </a:bodyPr>
          <a:lstStyle/>
          <a:p>
            <a:pPr algn="ctr"/>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dirty="0">
                <a:solidFill>
                  <a:srgbClr val="697608"/>
                </a:solidFill>
                <a:effectLst>
                  <a:outerShdw blurRad="38100" dist="38100" dir="2700000" algn="tl">
                    <a:srgbClr val="000000">
                      <a:alpha val="43137"/>
                    </a:srgbClr>
                  </a:outerShdw>
                </a:effectLst>
              </a:rPr>
              <a:t>CAGE-AID</a:t>
            </a:r>
          </a:p>
        </p:txBody>
      </p:sp>
      <p:sp>
        <p:nvSpPr>
          <p:cNvPr id="3" name="Content Placeholder 2">
            <a:extLst>
              <a:ext uri="{FF2B5EF4-FFF2-40B4-BE49-F238E27FC236}">
                <a16:creationId xmlns:a16="http://schemas.microsoft.com/office/drawing/2014/main" id="{A86583DA-0AB7-A94A-89ED-2993807F8CC3}"/>
              </a:ext>
            </a:extLst>
          </p:cNvPr>
          <p:cNvSpPr>
            <a:spLocks noGrp="1"/>
          </p:cNvSpPr>
          <p:nvPr>
            <p:ph idx="4294967295"/>
          </p:nvPr>
        </p:nvSpPr>
        <p:spPr>
          <a:xfrm>
            <a:off x="360424" y="1376515"/>
            <a:ext cx="11441113" cy="5100197"/>
          </a:xfrm>
        </p:spPr>
        <p:txBody>
          <a:bodyPr>
            <a:noAutofit/>
          </a:bodyPr>
          <a:lstStyle/>
          <a:p>
            <a:pPr marL="0" indent="0">
              <a:lnSpc>
                <a:spcPct val="100000"/>
              </a:lnSpc>
              <a:spcBef>
                <a:spcPts val="600"/>
              </a:spcBef>
              <a:spcAft>
                <a:spcPts val="600"/>
              </a:spcAft>
              <a:buNone/>
              <a:defRPr/>
            </a:pPr>
            <a:r>
              <a:rPr lang="en-US" sz="2400" b="1" dirty="0">
                <a:solidFill>
                  <a:srgbClr val="697608"/>
                </a:solidFill>
              </a:rPr>
              <a:t>CAGE-AID </a:t>
            </a:r>
            <a:r>
              <a:rPr lang="en-US" sz="2400" dirty="0">
                <a:solidFill>
                  <a:srgbClr val="697608"/>
                </a:solidFill>
              </a:rPr>
              <a:t>(CAGE Questions Adapted to Include Drugs) </a:t>
            </a:r>
          </a:p>
          <a:p>
            <a:pPr marL="682625" indent="-358775">
              <a:lnSpc>
                <a:spcPct val="100000"/>
              </a:lnSpc>
              <a:spcBef>
                <a:spcPts val="600"/>
              </a:spcBef>
              <a:spcAft>
                <a:spcPts val="600"/>
              </a:spcAft>
              <a:buClr>
                <a:srgbClr val="00467F"/>
              </a:buClr>
              <a:buFont typeface="+mj-lt"/>
              <a:buAutoNum type="arabicPeriod"/>
              <a:tabLst>
                <a:tab pos="682625" algn="l"/>
              </a:tabLst>
              <a:defRPr/>
            </a:pPr>
            <a:r>
              <a:rPr lang="en-US" sz="2400" dirty="0">
                <a:solidFill>
                  <a:srgbClr val="697608"/>
                </a:solidFill>
              </a:rPr>
              <a:t>Have you ever felt you ought to cut down on your drinking or drug use? </a:t>
            </a:r>
          </a:p>
          <a:p>
            <a:pPr marL="682625" indent="-358775">
              <a:lnSpc>
                <a:spcPct val="100000"/>
              </a:lnSpc>
              <a:spcBef>
                <a:spcPts val="600"/>
              </a:spcBef>
              <a:spcAft>
                <a:spcPts val="600"/>
              </a:spcAft>
              <a:buClr>
                <a:srgbClr val="00467F"/>
              </a:buClr>
              <a:buFont typeface="+mj-lt"/>
              <a:buAutoNum type="arabicPeriod"/>
              <a:tabLst>
                <a:tab pos="682625" algn="l"/>
              </a:tabLst>
              <a:defRPr/>
            </a:pPr>
            <a:r>
              <a:rPr lang="en-US" sz="2400" dirty="0">
                <a:solidFill>
                  <a:srgbClr val="697608"/>
                </a:solidFill>
              </a:rPr>
              <a:t>Have people annoyed you by criticizing your drinking or drug use? </a:t>
            </a:r>
          </a:p>
          <a:p>
            <a:pPr marL="682625" indent="-358775">
              <a:lnSpc>
                <a:spcPct val="100000"/>
              </a:lnSpc>
              <a:spcBef>
                <a:spcPts val="600"/>
              </a:spcBef>
              <a:spcAft>
                <a:spcPts val="600"/>
              </a:spcAft>
              <a:buClr>
                <a:srgbClr val="00467F"/>
              </a:buClr>
              <a:buFont typeface="+mj-lt"/>
              <a:buAutoNum type="arabicPeriod"/>
              <a:tabLst>
                <a:tab pos="682625" algn="l"/>
              </a:tabLst>
              <a:defRPr/>
            </a:pPr>
            <a:r>
              <a:rPr lang="en-US" sz="2400" dirty="0">
                <a:solidFill>
                  <a:srgbClr val="697608"/>
                </a:solidFill>
              </a:rPr>
              <a:t>Have you felt bad or guilty about your drinking or drug use? </a:t>
            </a:r>
          </a:p>
          <a:p>
            <a:pPr marL="682625" indent="-358775">
              <a:lnSpc>
                <a:spcPct val="100000"/>
              </a:lnSpc>
              <a:spcBef>
                <a:spcPts val="600"/>
              </a:spcBef>
              <a:spcAft>
                <a:spcPts val="1200"/>
              </a:spcAft>
              <a:buClr>
                <a:srgbClr val="00467F"/>
              </a:buClr>
              <a:buFont typeface="+mj-lt"/>
              <a:buAutoNum type="arabicPeriod"/>
              <a:tabLst>
                <a:tab pos="682625" algn="l"/>
              </a:tabLst>
              <a:defRPr/>
            </a:pPr>
            <a:r>
              <a:rPr lang="en-US" sz="2400" dirty="0">
                <a:solidFill>
                  <a:srgbClr val="697608"/>
                </a:solidFill>
              </a:rPr>
              <a:t>Have you ever had a drink or used drugs first thing in the morning to steady your nerves or to get rid of a hangover? </a:t>
            </a:r>
          </a:p>
          <a:p>
            <a:pPr marL="0" indent="0">
              <a:lnSpc>
                <a:spcPct val="100000"/>
              </a:lnSpc>
              <a:spcBef>
                <a:spcPts val="600"/>
              </a:spcBef>
              <a:spcAft>
                <a:spcPts val="1200"/>
              </a:spcAft>
              <a:buNone/>
              <a:defRPr/>
            </a:pPr>
            <a:r>
              <a:rPr lang="en-US" sz="2200" b="1" dirty="0">
                <a:solidFill>
                  <a:srgbClr val="697608"/>
                </a:solidFill>
              </a:rPr>
              <a:t>Scoring: </a:t>
            </a:r>
            <a:r>
              <a:rPr lang="en-US" sz="2200" dirty="0">
                <a:solidFill>
                  <a:srgbClr val="697608"/>
                </a:solidFill>
              </a:rPr>
              <a:t>Item responses on the CAGE-AID are scored 0 for "no" and 1 for "yes" answers. A higher score is an indication of alcohol problems. A total score of 2 or greater is considered clinically significant </a:t>
            </a:r>
          </a:p>
          <a:p>
            <a:pPr marL="0" indent="0">
              <a:lnSpc>
                <a:spcPct val="100000"/>
              </a:lnSpc>
              <a:spcBef>
                <a:spcPts val="0"/>
              </a:spcBef>
              <a:buNone/>
              <a:defRPr/>
            </a:pPr>
            <a:r>
              <a:rPr lang="en-US" sz="2200" b="1" dirty="0">
                <a:solidFill>
                  <a:srgbClr val="697608"/>
                </a:solidFill>
              </a:rPr>
              <a:t>Interpretation: </a:t>
            </a:r>
            <a:r>
              <a:rPr lang="en-US" sz="2200" dirty="0">
                <a:solidFill>
                  <a:srgbClr val="697608"/>
                </a:solidFill>
              </a:rPr>
              <a:t>One or more "yes" responses is regarded as a positive screening test. It’s an indication of possible substance use and need for further evaluation.</a:t>
            </a:r>
          </a:p>
        </p:txBody>
      </p:sp>
      <p:sp>
        <p:nvSpPr>
          <p:cNvPr id="4" name="Rectangle 3">
            <a:extLst>
              <a:ext uri="{FF2B5EF4-FFF2-40B4-BE49-F238E27FC236}">
                <a16:creationId xmlns:a16="http://schemas.microsoft.com/office/drawing/2014/main" id="{DBDB21AD-487B-3548-BB6A-A69499A19B23}"/>
              </a:ext>
            </a:extLst>
          </p:cNvPr>
          <p:cNvSpPr/>
          <p:nvPr/>
        </p:nvSpPr>
        <p:spPr>
          <a:xfrm>
            <a:off x="4504081" y="6476712"/>
            <a:ext cx="7529340" cy="307777"/>
          </a:xfrm>
          <a:prstGeom prst="rect">
            <a:avLst/>
          </a:prstGeom>
        </p:spPr>
        <p:txBody>
          <a:bodyPr wrap="square">
            <a:spAutoFit/>
          </a:bodyPr>
          <a:lstStyle/>
          <a:p>
            <a:pPr algn="r">
              <a:defRPr/>
            </a:pPr>
            <a:r>
              <a:rPr lang="en-US" sz="1400" b="1" dirty="0">
                <a:solidFill>
                  <a:srgbClr val="697608"/>
                </a:solidFill>
              </a:rPr>
              <a:t>Online Version: </a:t>
            </a:r>
            <a:r>
              <a:rPr lang="en-US" sz="1400" dirty="0">
                <a:hlinkClick r:id="rId3"/>
              </a:rPr>
              <a:t>https://www.hiv.uw.edu/page/substance-use/cage-aid</a:t>
            </a:r>
            <a:r>
              <a:rPr lang="en-US" sz="1400" dirty="0"/>
              <a:t> </a:t>
            </a:r>
          </a:p>
        </p:txBody>
      </p:sp>
      <p:sp>
        <p:nvSpPr>
          <p:cNvPr id="5" name="Slide Number Placeholder 3">
            <a:extLst>
              <a:ext uri="{FF2B5EF4-FFF2-40B4-BE49-F238E27FC236}">
                <a16:creationId xmlns:a16="http://schemas.microsoft.com/office/drawing/2014/main" id="{2B355415-4DD8-A94D-891C-706BD01CABF5}"/>
              </a:ext>
            </a:extLst>
          </p:cNvPr>
          <p:cNvSpPr txBox="1">
            <a:spLocks/>
          </p:cNvSpPr>
          <p:nvPr/>
        </p:nvSpPr>
        <p:spPr bwMode="auto">
          <a:xfrm>
            <a:off x="9448800" y="94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45</a:t>
            </a:fld>
            <a:endParaRPr lang="en-US" altLang="en-US" sz="1600" b="1" dirty="0">
              <a:solidFill>
                <a:srgbClr val="697608"/>
              </a:solidFill>
            </a:endParaRPr>
          </a:p>
        </p:txBody>
      </p:sp>
    </p:spTree>
    <p:extLst>
      <p:ext uri="{BB962C8B-B14F-4D97-AF65-F5344CB8AC3E}">
        <p14:creationId xmlns:p14="http://schemas.microsoft.com/office/powerpoint/2010/main" val="705547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2A3FD-B57A-6A44-8FE4-F4DEEA515724}"/>
              </a:ext>
            </a:extLst>
          </p:cNvPr>
          <p:cNvSpPr>
            <a:spLocks noGrp="1"/>
          </p:cNvSpPr>
          <p:nvPr>
            <p:ph type="title"/>
          </p:nvPr>
        </p:nvSpPr>
        <p:spPr>
          <a:xfrm>
            <a:off x="226219" y="543090"/>
            <a:ext cx="3211269" cy="4914960"/>
          </a:xfrm>
        </p:spPr>
        <p:txBody>
          <a:bodyPr>
            <a:normAutofit/>
          </a:bodyPr>
          <a:lstStyle/>
          <a:p>
            <a:pPr algn="ctr">
              <a:defRPr/>
            </a:pPr>
            <a:r>
              <a:rPr lang="en-US" dirty="0">
                <a:solidFill>
                  <a:srgbClr val="697608"/>
                </a:solidFill>
                <a:effectLst>
                  <a:outerShdw blurRad="38100" dist="38100" dir="2700000" algn="tl">
                    <a:srgbClr val="000000">
                      <a:alpha val="43137"/>
                    </a:srgbClr>
                  </a:outerShdw>
                </a:effectLst>
              </a:rPr>
              <a:t>CRAFT II</a:t>
            </a:r>
            <a:br>
              <a:rPr lang="en-US" sz="2000" dirty="0">
                <a:solidFill>
                  <a:srgbClr val="697608"/>
                </a:solidFill>
              </a:rPr>
            </a:br>
            <a:endParaRPr lang="en-US" sz="1600" dirty="0">
              <a:solidFill>
                <a:srgbClr val="697608"/>
              </a:solidFill>
            </a:endParaRPr>
          </a:p>
        </p:txBody>
      </p:sp>
      <p:pic>
        <p:nvPicPr>
          <p:cNvPr id="107524" name="Content Placeholder 4">
            <a:extLst>
              <a:ext uri="{FF2B5EF4-FFF2-40B4-BE49-F238E27FC236}">
                <a16:creationId xmlns:a16="http://schemas.microsoft.com/office/drawing/2014/main" id="{15361BF7-9AD8-1445-82B4-5AE1B4425DA1}"/>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3437488" y="23110"/>
            <a:ext cx="8899417" cy="6858000"/>
          </a:xfrm>
        </p:spPr>
      </p:pic>
      <p:sp>
        <p:nvSpPr>
          <p:cNvPr id="3" name="TextBox 2">
            <a:extLst>
              <a:ext uri="{FF2B5EF4-FFF2-40B4-BE49-F238E27FC236}">
                <a16:creationId xmlns:a16="http://schemas.microsoft.com/office/drawing/2014/main" id="{18970B97-D5BD-024A-A85F-8BE84D21A7DA}"/>
              </a:ext>
            </a:extLst>
          </p:cNvPr>
          <p:cNvSpPr txBox="1"/>
          <p:nvPr/>
        </p:nvSpPr>
        <p:spPr>
          <a:xfrm>
            <a:off x="0" y="5978030"/>
            <a:ext cx="3641446" cy="523220"/>
          </a:xfrm>
          <a:prstGeom prst="rect">
            <a:avLst/>
          </a:prstGeom>
          <a:noFill/>
        </p:spPr>
        <p:txBody>
          <a:bodyPr wrap="square" rtlCol="0">
            <a:spAutoFit/>
          </a:bodyPr>
          <a:lstStyle/>
          <a:p>
            <a:r>
              <a:rPr lang="en-US" sz="1400" dirty="0">
                <a:solidFill>
                  <a:srgbClr val="697608"/>
                </a:solidFill>
              </a:rPr>
              <a:t>Screening and Brief Intervention protocols</a:t>
            </a:r>
            <a:br>
              <a:rPr lang="en-US" sz="1400" dirty="0">
                <a:solidFill>
                  <a:srgbClr val="697608"/>
                </a:solidFill>
              </a:rPr>
            </a:br>
            <a:r>
              <a:rPr lang="en-US" sz="1400" dirty="0">
                <a:solidFill>
                  <a:srgbClr val="697608"/>
                </a:solidFill>
              </a:rPr>
              <a:t>https://</a:t>
            </a:r>
            <a:r>
              <a:rPr lang="en-US" sz="1400" dirty="0" err="1">
                <a:solidFill>
                  <a:srgbClr val="697608"/>
                </a:solidFill>
              </a:rPr>
              <a:t>www.masbirt.org</a:t>
            </a:r>
            <a:r>
              <a:rPr lang="en-US" sz="1400" dirty="0">
                <a:solidFill>
                  <a:srgbClr val="697608"/>
                </a:solidFill>
              </a:rPr>
              <a:t>/schools</a:t>
            </a:r>
          </a:p>
        </p:txBody>
      </p:sp>
    </p:spTree>
    <p:extLst>
      <p:ext uri="{BB962C8B-B14F-4D97-AF65-F5344CB8AC3E}">
        <p14:creationId xmlns:p14="http://schemas.microsoft.com/office/powerpoint/2010/main" val="483922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3">
            <a:extLst>
              <a:ext uri="{FF2B5EF4-FFF2-40B4-BE49-F238E27FC236}">
                <a16:creationId xmlns:a16="http://schemas.microsoft.com/office/drawing/2014/main" id="{3CE7D936-E05D-2047-94DB-EC7702A9CD37}"/>
              </a:ext>
            </a:extLst>
          </p:cNvPr>
          <p:cNvSpPr>
            <a:spLocks noGrp="1"/>
          </p:cNvSpPr>
          <p:nvPr>
            <p:ph type="title"/>
          </p:nvPr>
        </p:nvSpPr>
        <p:spPr>
          <a:xfrm>
            <a:off x="7698260" y="1439521"/>
            <a:ext cx="3933702" cy="2034915"/>
          </a:xfrm>
        </p:spPr>
        <p:txBody>
          <a:bodyPr>
            <a:normAutofit/>
          </a:bodyPr>
          <a:lstStyle/>
          <a:p>
            <a:pPr algn="ctr">
              <a:defRPr/>
            </a:pPr>
            <a:r>
              <a:rPr lang="en-US" sz="4000" dirty="0">
                <a:solidFill>
                  <a:srgbClr val="697608"/>
                </a:solidFill>
                <a:effectLst>
                  <a:outerShdw blurRad="38100" dist="38100" dir="2700000" algn="tl">
                    <a:srgbClr val="000000">
                      <a:alpha val="43137"/>
                    </a:srgbClr>
                  </a:outerShdw>
                </a:effectLst>
              </a:rPr>
              <a:t>AUDIT Questionnaire</a:t>
            </a:r>
          </a:p>
        </p:txBody>
      </p:sp>
      <p:pic>
        <p:nvPicPr>
          <p:cNvPr id="109571" name="Picture 2">
            <a:extLst>
              <a:ext uri="{FF2B5EF4-FFF2-40B4-BE49-F238E27FC236}">
                <a16:creationId xmlns:a16="http://schemas.microsoft.com/office/drawing/2014/main" id="{EA5C9B8F-489D-ED43-BF0F-3D26F0E7A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03" t="1291" r="5876" b="2956"/>
          <a:stretch>
            <a:fillRect/>
          </a:stretch>
        </p:blipFill>
        <p:spPr bwMode="auto">
          <a:xfrm>
            <a:off x="0" y="0"/>
            <a:ext cx="7305146" cy="694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33C2135A-EA13-674D-9E8E-0D6A4081A181}"/>
              </a:ext>
            </a:extLst>
          </p:cNvPr>
          <p:cNvSpPr txBox="1">
            <a:spLocks/>
          </p:cNvSpPr>
          <p:nvPr/>
        </p:nvSpPr>
        <p:spPr bwMode="auto">
          <a:xfrm>
            <a:off x="9448800" y="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47</a:t>
            </a:fld>
            <a:endParaRPr lang="en-US" altLang="en-US" sz="1600" b="1" dirty="0">
              <a:solidFill>
                <a:srgbClr val="697608"/>
              </a:solidFill>
            </a:endParaRPr>
          </a:p>
        </p:txBody>
      </p:sp>
    </p:spTree>
    <p:extLst>
      <p:ext uri="{BB962C8B-B14F-4D97-AF65-F5344CB8AC3E}">
        <p14:creationId xmlns:p14="http://schemas.microsoft.com/office/powerpoint/2010/main" val="2785622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3">
            <a:extLst>
              <a:ext uri="{FF2B5EF4-FFF2-40B4-BE49-F238E27FC236}">
                <a16:creationId xmlns:a16="http://schemas.microsoft.com/office/drawing/2014/main" id="{1D0E6542-1D7B-B543-B256-26F0931C3341}"/>
              </a:ext>
            </a:extLst>
          </p:cNvPr>
          <p:cNvSpPr>
            <a:spLocks noGrp="1"/>
          </p:cNvSpPr>
          <p:nvPr>
            <p:ph type="title" idx="4294967295"/>
          </p:nvPr>
        </p:nvSpPr>
        <p:spPr>
          <a:xfrm>
            <a:off x="317634" y="284163"/>
            <a:ext cx="11509605" cy="941387"/>
          </a:xfrm>
        </p:spPr>
        <p:txBody>
          <a:bodyPr>
            <a:normAutofit/>
          </a:bodyPr>
          <a:lstStyle/>
          <a:p>
            <a:pPr algn="ctr"/>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sz="4000" dirty="0">
                <a:solidFill>
                  <a:srgbClr val="697608"/>
                </a:solidFill>
                <a:effectLst>
                  <a:outerShdw blurRad="38100" dist="38100" dir="2700000" algn="tl">
                    <a:srgbClr val="000000">
                      <a:alpha val="43137"/>
                    </a:srgbClr>
                  </a:outerShdw>
                </a:effectLst>
              </a:rPr>
              <a:t>AUDIT Domains</a:t>
            </a:r>
          </a:p>
        </p:txBody>
      </p:sp>
      <p:sp>
        <p:nvSpPr>
          <p:cNvPr id="74755" name="Text Box 4">
            <a:extLst>
              <a:ext uri="{FF2B5EF4-FFF2-40B4-BE49-F238E27FC236}">
                <a16:creationId xmlns:a16="http://schemas.microsoft.com/office/drawing/2014/main" id="{E2A1870F-9CF8-B64F-BC6A-1B88CE77F0A9}"/>
              </a:ext>
            </a:extLst>
          </p:cNvPr>
          <p:cNvSpPr txBox="1">
            <a:spLocks noChangeArrowheads="1"/>
          </p:cNvSpPr>
          <p:nvPr/>
        </p:nvSpPr>
        <p:spPr bwMode="auto">
          <a:xfrm>
            <a:off x="2235730" y="5835386"/>
            <a:ext cx="1295136" cy="338554"/>
          </a:xfrm>
          <a:prstGeom prst="rect">
            <a:avLst/>
          </a:prstGeom>
          <a:noFill/>
          <a:ln w="9525">
            <a:noFill/>
            <a:miter lim="800000"/>
            <a:headEnd/>
            <a:tailEnd/>
          </a:ln>
        </p:spPr>
        <p:txBody>
          <a:bodyPr>
            <a:spAutoFit/>
          </a:bodyPr>
          <a:lstStyle/>
          <a:p>
            <a:pPr algn="r">
              <a:spcBef>
                <a:spcPct val="50000"/>
              </a:spcBef>
              <a:defRPr/>
            </a:pPr>
            <a:endParaRPr lang="en-US" sz="1600" dirty="0">
              <a:solidFill>
                <a:prstClr val="black"/>
              </a:solidFill>
              <a:cs typeface="Arial" charset="0"/>
            </a:endParaRPr>
          </a:p>
        </p:txBody>
      </p:sp>
      <p:graphicFrame>
        <p:nvGraphicFramePr>
          <p:cNvPr id="6" name="Content Placeholder 1">
            <a:extLst>
              <a:ext uri="{FF2B5EF4-FFF2-40B4-BE49-F238E27FC236}">
                <a16:creationId xmlns:a16="http://schemas.microsoft.com/office/drawing/2014/main" id="{A8C0628D-F794-2E4D-B71D-751DE6910C1F}"/>
              </a:ext>
            </a:extLst>
          </p:cNvPr>
          <p:cNvGraphicFramePr>
            <a:graphicFrameLocks/>
          </p:cNvGraphicFramePr>
          <p:nvPr>
            <p:extLst>
              <p:ext uri="{D42A27DB-BD31-4B8C-83A1-F6EECF244321}">
                <p14:modId xmlns:p14="http://schemas.microsoft.com/office/powerpoint/2010/main" val="1173086026"/>
              </p:ext>
            </p:extLst>
          </p:nvPr>
        </p:nvGraphicFramePr>
        <p:xfrm>
          <a:off x="434715" y="1344425"/>
          <a:ext cx="11392524" cy="5229411"/>
        </p:xfrm>
        <a:graphic>
          <a:graphicData uri="http://schemas.openxmlformats.org/drawingml/2006/table">
            <a:tbl>
              <a:tblPr firstRow="1" bandRow="1">
                <a:tableStyleId>{2D5ABB26-0587-4C30-8999-92F81FD0307C}</a:tableStyleId>
              </a:tblPr>
              <a:tblGrid>
                <a:gridCol w="4022547">
                  <a:extLst>
                    <a:ext uri="{9D8B030D-6E8A-4147-A177-3AD203B41FA5}">
                      <a16:colId xmlns:a16="http://schemas.microsoft.com/office/drawing/2014/main" val="20000"/>
                    </a:ext>
                  </a:extLst>
                </a:gridCol>
                <a:gridCol w="1493833">
                  <a:extLst>
                    <a:ext uri="{9D8B030D-6E8A-4147-A177-3AD203B41FA5}">
                      <a16:colId xmlns:a16="http://schemas.microsoft.com/office/drawing/2014/main" val="20001"/>
                    </a:ext>
                  </a:extLst>
                </a:gridCol>
                <a:gridCol w="5876144">
                  <a:extLst>
                    <a:ext uri="{9D8B030D-6E8A-4147-A177-3AD203B41FA5}">
                      <a16:colId xmlns:a16="http://schemas.microsoft.com/office/drawing/2014/main" val="20002"/>
                    </a:ext>
                  </a:extLst>
                </a:gridCol>
              </a:tblGrid>
              <a:tr h="900281">
                <a:tc>
                  <a:txBody>
                    <a:bodyPr/>
                    <a:lstStyle/>
                    <a:p>
                      <a:r>
                        <a:rPr lang="en-US" sz="2400" dirty="0">
                          <a:solidFill>
                            <a:srgbClr val="697608"/>
                          </a:solidFill>
                        </a:rPr>
                        <a:t>Domains</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pPr algn="ctr"/>
                      <a:r>
                        <a:rPr lang="en-US" sz="2400" dirty="0">
                          <a:solidFill>
                            <a:srgbClr val="697608"/>
                          </a:solidFill>
                        </a:rPr>
                        <a:t>Question Number</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r>
                        <a:rPr lang="en-US" sz="2400" dirty="0">
                          <a:solidFill>
                            <a:srgbClr val="697608"/>
                          </a:solidFill>
                        </a:rPr>
                        <a:t>Item Content</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extLst>
                  <a:ext uri="{0D108BD9-81ED-4DB2-BD59-A6C34878D82A}">
                    <a16:rowId xmlns:a16="http://schemas.microsoft.com/office/drawing/2014/main" val="10000"/>
                  </a:ext>
                </a:extLst>
              </a:tr>
              <a:tr h="1308742">
                <a:tc>
                  <a:txBody>
                    <a:bodyPr/>
                    <a:lstStyle/>
                    <a:p>
                      <a:r>
                        <a:rPr lang="en-US" sz="2400" dirty="0">
                          <a:solidFill>
                            <a:srgbClr val="697608"/>
                          </a:solidFill>
                        </a:rPr>
                        <a:t>Hazardous Alcohol Use</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pPr algn="ctr"/>
                      <a:r>
                        <a:rPr lang="en-US" sz="2400" dirty="0">
                          <a:solidFill>
                            <a:srgbClr val="697608"/>
                          </a:solidFill>
                        </a:rPr>
                        <a:t>1</a:t>
                      </a:r>
                    </a:p>
                    <a:p>
                      <a:pPr algn="ctr"/>
                      <a:r>
                        <a:rPr lang="en-US" sz="2400" dirty="0">
                          <a:solidFill>
                            <a:srgbClr val="697608"/>
                          </a:solidFill>
                        </a:rPr>
                        <a:t>2</a:t>
                      </a:r>
                    </a:p>
                    <a:p>
                      <a:pPr algn="ctr"/>
                      <a:r>
                        <a:rPr lang="en-US" sz="2400" dirty="0">
                          <a:solidFill>
                            <a:srgbClr val="697608"/>
                          </a:solidFill>
                        </a:rPr>
                        <a:t>3</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r>
                        <a:rPr lang="en-US" sz="2400" dirty="0">
                          <a:solidFill>
                            <a:srgbClr val="697608"/>
                          </a:solidFill>
                        </a:rPr>
                        <a:t>Frequency of drinking</a:t>
                      </a:r>
                    </a:p>
                    <a:p>
                      <a:r>
                        <a:rPr lang="en-US" sz="2400" dirty="0">
                          <a:solidFill>
                            <a:srgbClr val="697608"/>
                          </a:solidFill>
                        </a:rPr>
                        <a:t>Typical</a:t>
                      </a:r>
                      <a:r>
                        <a:rPr lang="en-US" sz="2400" baseline="0" dirty="0">
                          <a:solidFill>
                            <a:srgbClr val="697608"/>
                          </a:solidFill>
                        </a:rPr>
                        <a:t> quantity</a:t>
                      </a:r>
                    </a:p>
                    <a:p>
                      <a:r>
                        <a:rPr lang="en-US" sz="2400" baseline="0" dirty="0">
                          <a:solidFill>
                            <a:srgbClr val="697608"/>
                          </a:solidFill>
                        </a:rPr>
                        <a:t>Frequency of heavy drinking</a:t>
                      </a:r>
                      <a:endParaRPr lang="en-US" sz="2400" dirty="0">
                        <a:solidFill>
                          <a:srgbClr val="697608"/>
                        </a:solidFill>
                      </a:endParaRP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extLst>
                  <a:ext uri="{0D108BD9-81ED-4DB2-BD59-A6C34878D82A}">
                    <a16:rowId xmlns:a16="http://schemas.microsoft.com/office/drawing/2014/main" val="10001"/>
                  </a:ext>
                </a:extLst>
              </a:tr>
              <a:tr h="1308742">
                <a:tc>
                  <a:txBody>
                    <a:bodyPr/>
                    <a:lstStyle/>
                    <a:p>
                      <a:r>
                        <a:rPr lang="en-US" sz="2400" dirty="0">
                          <a:solidFill>
                            <a:srgbClr val="697608"/>
                          </a:solidFill>
                        </a:rPr>
                        <a:t>Substance</a:t>
                      </a:r>
                      <a:r>
                        <a:rPr lang="en-US" sz="2400" baseline="0" dirty="0">
                          <a:solidFill>
                            <a:srgbClr val="697608"/>
                          </a:solidFill>
                        </a:rPr>
                        <a:t> Use Disorder</a:t>
                      </a:r>
                      <a:r>
                        <a:rPr lang="en-US" sz="2400" dirty="0">
                          <a:solidFill>
                            <a:srgbClr val="697608"/>
                          </a:solidFill>
                        </a:rPr>
                        <a:t> Symptoms</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pPr algn="ctr"/>
                      <a:r>
                        <a:rPr lang="en-US" sz="2400" dirty="0">
                          <a:solidFill>
                            <a:srgbClr val="697608"/>
                          </a:solidFill>
                        </a:rPr>
                        <a:t>4</a:t>
                      </a:r>
                    </a:p>
                    <a:p>
                      <a:pPr algn="ctr"/>
                      <a:r>
                        <a:rPr lang="en-US" sz="2400" dirty="0">
                          <a:solidFill>
                            <a:srgbClr val="697608"/>
                          </a:solidFill>
                        </a:rPr>
                        <a:t>5</a:t>
                      </a:r>
                    </a:p>
                    <a:p>
                      <a:pPr algn="ctr"/>
                      <a:r>
                        <a:rPr lang="en-US" sz="2400" dirty="0">
                          <a:solidFill>
                            <a:srgbClr val="697608"/>
                          </a:solidFill>
                        </a:rPr>
                        <a:t>6</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r>
                        <a:rPr lang="en-US" sz="2400" dirty="0">
                          <a:solidFill>
                            <a:srgbClr val="697608"/>
                          </a:solidFill>
                        </a:rPr>
                        <a:t>Impaired control over drinking</a:t>
                      </a:r>
                    </a:p>
                    <a:p>
                      <a:r>
                        <a:rPr lang="en-US" sz="2400" dirty="0">
                          <a:solidFill>
                            <a:srgbClr val="697608"/>
                          </a:solidFill>
                        </a:rPr>
                        <a:t>Increased</a:t>
                      </a:r>
                      <a:r>
                        <a:rPr lang="en-US" sz="2400" baseline="0" dirty="0">
                          <a:solidFill>
                            <a:srgbClr val="697608"/>
                          </a:solidFill>
                        </a:rPr>
                        <a:t> salience of drinking</a:t>
                      </a:r>
                    </a:p>
                    <a:p>
                      <a:r>
                        <a:rPr lang="en-US" sz="2400" baseline="0" dirty="0">
                          <a:solidFill>
                            <a:srgbClr val="697608"/>
                          </a:solidFill>
                        </a:rPr>
                        <a:t>Morning drinking</a:t>
                      </a:r>
                      <a:endParaRPr lang="en-US" sz="2400" dirty="0">
                        <a:solidFill>
                          <a:srgbClr val="697608"/>
                        </a:solidFill>
                      </a:endParaRP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extLst>
                  <a:ext uri="{0D108BD9-81ED-4DB2-BD59-A6C34878D82A}">
                    <a16:rowId xmlns:a16="http://schemas.microsoft.com/office/drawing/2014/main" val="10002"/>
                  </a:ext>
                </a:extLst>
              </a:tr>
              <a:tr h="1711646">
                <a:tc>
                  <a:txBody>
                    <a:bodyPr/>
                    <a:lstStyle/>
                    <a:p>
                      <a:r>
                        <a:rPr lang="en-US" sz="2400" dirty="0">
                          <a:solidFill>
                            <a:srgbClr val="697608"/>
                          </a:solidFill>
                        </a:rPr>
                        <a:t>Harmful Alcohol Use</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pPr algn="ctr"/>
                      <a:r>
                        <a:rPr lang="en-US" sz="2400" dirty="0">
                          <a:solidFill>
                            <a:srgbClr val="697608"/>
                          </a:solidFill>
                        </a:rPr>
                        <a:t>7</a:t>
                      </a:r>
                    </a:p>
                    <a:p>
                      <a:pPr algn="ctr"/>
                      <a:r>
                        <a:rPr lang="en-US" sz="2400" dirty="0">
                          <a:solidFill>
                            <a:srgbClr val="697608"/>
                          </a:solidFill>
                        </a:rPr>
                        <a:t>8</a:t>
                      </a:r>
                    </a:p>
                    <a:p>
                      <a:pPr algn="ctr"/>
                      <a:r>
                        <a:rPr lang="en-US" sz="2400" dirty="0">
                          <a:solidFill>
                            <a:srgbClr val="697608"/>
                          </a:solidFill>
                        </a:rPr>
                        <a:t>9</a:t>
                      </a:r>
                    </a:p>
                    <a:p>
                      <a:pPr algn="ctr"/>
                      <a:r>
                        <a:rPr lang="en-US" sz="2400" dirty="0">
                          <a:solidFill>
                            <a:srgbClr val="697608"/>
                          </a:solidFill>
                        </a:rPr>
                        <a:t>10</a:t>
                      </a: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tc>
                  <a:txBody>
                    <a:bodyPr/>
                    <a:lstStyle/>
                    <a:p>
                      <a:r>
                        <a:rPr lang="en-US" sz="2400" dirty="0">
                          <a:solidFill>
                            <a:srgbClr val="697608"/>
                          </a:solidFill>
                        </a:rPr>
                        <a:t>Guilt after drinking</a:t>
                      </a:r>
                    </a:p>
                    <a:p>
                      <a:r>
                        <a:rPr lang="en-US" sz="2400" dirty="0">
                          <a:solidFill>
                            <a:srgbClr val="697608"/>
                          </a:solidFill>
                        </a:rPr>
                        <a:t>Blackouts</a:t>
                      </a:r>
                    </a:p>
                    <a:p>
                      <a:r>
                        <a:rPr lang="en-US" sz="2400" dirty="0">
                          <a:solidFill>
                            <a:srgbClr val="697608"/>
                          </a:solidFill>
                        </a:rPr>
                        <a:t>Alcohol-related injuries</a:t>
                      </a:r>
                    </a:p>
                    <a:p>
                      <a:r>
                        <a:rPr lang="en-US" sz="2400" dirty="0">
                          <a:solidFill>
                            <a:srgbClr val="697608"/>
                          </a:solidFill>
                        </a:rPr>
                        <a:t>Others concerned about</a:t>
                      </a:r>
                      <a:r>
                        <a:rPr lang="en-US" sz="2400" baseline="0" dirty="0">
                          <a:solidFill>
                            <a:srgbClr val="697608"/>
                          </a:solidFill>
                        </a:rPr>
                        <a:t> drinking</a:t>
                      </a:r>
                      <a:endParaRPr lang="en-US" sz="2400" dirty="0">
                        <a:solidFill>
                          <a:srgbClr val="697608"/>
                        </a:solidFill>
                      </a:endParaRPr>
                    </a:p>
                  </a:txBody>
                  <a:tcPr>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0"/>
          </p:nvPr>
        </p:nvSpPr>
        <p:spPr>
          <a:xfrm>
            <a:off x="9448800" y="0"/>
            <a:ext cx="2743200" cy="365125"/>
          </a:xfrm>
        </p:spPr>
        <p:txBody>
          <a:bodyPr/>
          <a:lstStyle/>
          <a:p>
            <a:fld id="{8840C3B3-9D48-44A5-B1E4-AF5649906437}" type="slidenum">
              <a:rPr lang="en-US" altLang="en-US" smtClean="0">
                <a:solidFill>
                  <a:srgbClr val="697608"/>
                </a:solidFill>
              </a:rPr>
              <a:pPr/>
              <a:t>48</a:t>
            </a:fld>
            <a:endParaRPr lang="en-US" altLang="en-US" dirty="0">
              <a:solidFill>
                <a:srgbClr val="697608"/>
              </a:solidFill>
            </a:endParaRPr>
          </a:p>
        </p:txBody>
      </p:sp>
    </p:spTree>
    <p:extLst>
      <p:ext uri="{BB962C8B-B14F-4D97-AF65-F5344CB8AC3E}">
        <p14:creationId xmlns:p14="http://schemas.microsoft.com/office/powerpoint/2010/main" val="9734148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CAC2ED7-288B-E741-9FAD-3E533DEC7AB9}"/>
              </a:ext>
            </a:extLst>
          </p:cNvPr>
          <p:cNvSpPr txBox="1">
            <a:spLocks/>
          </p:cNvSpPr>
          <p:nvPr/>
        </p:nvSpPr>
        <p:spPr>
          <a:xfrm>
            <a:off x="2133866" y="1905000"/>
            <a:ext cx="8229864" cy="3276865"/>
          </a:xfrm>
          <a:prstGeom prst="rect">
            <a:avLst/>
          </a:prstGeom>
        </p:spPr>
        <p:txBody>
          <a:bodyPr lIns="108847" tIns="54424" rIns="108847" bIns="54424"/>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544202" indent="-544202" algn="l">
              <a:buFont typeface="Arial" pitchFamily="34" charset="0"/>
              <a:buChar char="•"/>
              <a:defRPr/>
            </a:pPr>
            <a:endParaRPr lang="en-US" sz="3833" dirty="0">
              <a:solidFill>
                <a:prstClr val="black"/>
              </a:solidFill>
              <a:effectLst>
                <a:outerShdw blurRad="38100" dist="38100" dir="2700000" algn="tl">
                  <a:srgbClr val="000000">
                    <a:alpha val="43137"/>
                  </a:srgbClr>
                </a:outerShdw>
              </a:effectLst>
            </a:endParaRPr>
          </a:p>
        </p:txBody>
      </p:sp>
      <p:pic>
        <p:nvPicPr>
          <p:cNvPr id="75779" name="Diagram 1">
            <a:extLst>
              <a:ext uri="{FF2B5EF4-FFF2-40B4-BE49-F238E27FC236}">
                <a16:creationId xmlns:a16="http://schemas.microsoft.com/office/drawing/2014/main" id="{FCEDD0F6-812C-1545-9B04-496EDE1FEC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59" t="-3722" r="-10007" b="-12959"/>
          <a:stretch>
            <a:fillRect/>
          </a:stretch>
        </p:blipFill>
        <p:spPr bwMode="auto">
          <a:xfrm>
            <a:off x="6096000" y="1335143"/>
            <a:ext cx="5751792" cy="5522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Title 3">
            <a:extLst>
              <a:ext uri="{FF2B5EF4-FFF2-40B4-BE49-F238E27FC236}">
                <a16:creationId xmlns:a16="http://schemas.microsoft.com/office/drawing/2014/main" id="{16D29ACC-B3D7-9F4A-9B79-A37D5B2E7BF6}"/>
              </a:ext>
            </a:extLst>
          </p:cNvPr>
          <p:cNvSpPr>
            <a:spLocks noGrp="1"/>
          </p:cNvSpPr>
          <p:nvPr>
            <p:ph type="title"/>
          </p:nvPr>
        </p:nvSpPr>
        <p:spPr/>
        <p:txBody>
          <a:bodyPr>
            <a:normAutofit/>
          </a:bodyPr>
          <a:lstStyle/>
          <a:p>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dirty="0">
                <a:solidFill>
                  <a:srgbClr val="697608"/>
                </a:solidFill>
                <a:effectLst>
                  <a:outerShdw blurRad="38100" dist="38100" dir="2700000" algn="tl">
                    <a:srgbClr val="000000">
                      <a:alpha val="43137"/>
                    </a:srgbClr>
                  </a:outerShdw>
                </a:effectLst>
              </a:rPr>
              <a:t>Scoring the AUDIT</a:t>
            </a:r>
          </a:p>
        </p:txBody>
      </p:sp>
      <p:sp>
        <p:nvSpPr>
          <p:cNvPr id="2" name="Content Placeholder 1">
            <a:extLst>
              <a:ext uri="{FF2B5EF4-FFF2-40B4-BE49-F238E27FC236}">
                <a16:creationId xmlns:a16="http://schemas.microsoft.com/office/drawing/2014/main" id="{B8AE5EF6-3A0C-884F-B875-B1C8A5C32110}"/>
              </a:ext>
            </a:extLst>
          </p:cNvPr>
          <p:cNvSpPr>
            <a:spLocks noGrp="1"/>
          </p:cNvSpPr>
          <p:nvPr>
            <p:ph idx="1"/>
          </p:nvPr>
        </p:nvSpPr>
        <p:spPr>
          <a:xfrm>
            <a:off x="659567" y="1574189"/>
            <a:ext cx="10888254" cy="3948668"/>
          </a:xfrm>
        </p:spPr>
        <p:txBody>
          <a:bodyPr>
            <a:noAutofit/>
          </a:bodyPr>
          <a:lstStyle/>
          <a:p>
            <a:pPr>
              <a:lnSpc>
                <a:spcPct val="100000"/>
              </a:lnSpc>
              <a:spcBef>
                <a:spcPts val="0"/>
              </a:spcBef>
              <a:buNone/>
            </a:pPr>
            <a:r>
              <a:rPr lang="en-US" altLang="en-US" sz="3200" dirty="0">
                <a:solidFill>
                  <a:srgbClr val="000000"/>
                </a:solidFill>
                <a:latin typeface="Arial" panose="020B0604020202020204" pitchFamily="34" charset="0"/>
                <a:cs typeface="Arial" panose="020B0604020202020204" pitchFamily="34" charset="0"/>
              </a:rPr>
              <a:t>                 </a:t>
            </a:r>
            <a:r>
              <a:rPr lang="en-US" altLang="en-US" sz="3200" dirty="0">
                <a:solidFill>
                  <a:srgbClr val="697608"/>
                </a:solidFill>
                <a:latin typeface="Arial" panose="020B0604020202020204" pitchFamily="34" charset="0"/>
                <a:cs typeface="Arial" panose="020B0604020202020204" pitchFamily="34" charset="0"/>
              </a:rPr>
              <a:t>Severe/Very High Risk,</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Probable Substance Use Disorder (20+) </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High Risk/Harmful Use (8-19)                                                                                                                            </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Low-Risk Use (1-7)</a:t>
            </a:r>
          </a:p>
          <a:p>
            <a:pPr>
              <a:lnSpc>
                <a:spcPct val="100000"/>
              </a:lnSpc>
              <a:spcBef>
                <a:spcPts val="0"/>
              </a:spcBef>
              <a:spcAft>
                <a:spcPts val="4200"/>
              </a:spcAft>
              <a:buNone/>
            </a:pPr>
            <a:r>
              <a:rPr lang="en-US" altLang="en-US" sz="3200" dirty="0">
                <a:solidFill>
                  <a:srgbClr val="697608"/>
                </a:solidFill>
                <a:latin typeface="Arial" panose="020B0604020202020204" pitchFamily="34" charset="0"/>
                <a:cs typeface="Arial" panose="020B0604020202020204" pitchFamily="34" charset="0"/>
              </a:rPr>
              <a:t>                          Abstainers (0)</a:t>
            </a:r>
            <a:endParaRPr lang="en-US" sz="3200" dirty="0">
              <a:solidFill>
                <a:srgbClr val="697608"/>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3"/>
          </p:nvPr>
        </p:nvSpPr>
        <p:spPr/>
        <p:txBody>
          <a:bodyPr/>
          <a:lstStyle/>
          <a:p>
            <a:fld id="{48F63A3B-78C7-47BE-AE5E-E10140E04643}" type="slidenum">
              <a:rPr lang="en-US" smtClean="0"/>
              <a:pPr/>
              <a:t>49</a:t>
            </a:fld>
            <a:endParaRPr lang="en-US" dirty="0"/>
          </a:p>
        </p:txBody>
      </p:sp>
    </p:spTree>
    <p:extLst>
      <p:ext uri="{BB962C8B-B14F-4D97-AF65-F5344CB8AC3E}">
        <p14:creationId xmlns:p14="http://schemas.microsoft.com/office/powerpoint/2010/main" val="2607960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11650959" y="-4104"/>
            <a:ext cx="541041" cy="365125"/>
          </a:xfrm>
        </p:spPr>
        <p:txBody>
          <a:bodyPr/>
          <a:lstStyle/>
          <a:p>
            <a:fld id="{48F63A3B-78C7-47BE-AE5E-E10140E04643}" type="slidenum">
              <a:rPr lang="en-US" smtClean="0">
                <a:solidFill>
                  <a:srgbClr val="657208"/>
                </a:solidFill>
              </a:rPr>
              <a:pPr/>
              <a:t>5</a:t>
            </a:fld>
            <a:endParaRPr lang="en-US" dirty="0">
              <a:solidFill>
                <a:srgbClr val="657208"/>
              </a:solidFill>
            </a:endParaRPr>
          </a:p>
        </p:txBody>
      </p:sp>
      <p:sp>
        <p:nvSpPr>
          <p:cNvPr id="6" name="Title 1"/>
          <p:cNvSpPr>
            <a:spLocks noGrp="1"/>
          </p:cNvSpPr>
          <p:nvPr>
            <p:ph type="title"/>
          </p:nvPr>
        </p:nvSpPr>
        <p:spPr>
          <a:xfrm>
            <a:off x="390390" y="361021"/>
            <a:ext cx="11458597" cy="841967"/>
          </a:xfrm>
        </p:spPr>
        <p:txBody>
          <a:bodyPr>
            <a:normAutofit/>
          </a:bodyPr>
          <a:lstStyle/>
          <a:p>
            <a:r>
              <a:rPr lang="es-US" dirty="0" err="1"/>
              <a:t>Northeast</a:t>
            </a:r>
            <a:r>
              <a:rPr lang="es-US" dirty="0"/>
              <a:t> &amp; </a:t>
            </a:r>
            <a:r>
              <a:rPr lang="es-US" dirty="0" err="1"/>
              <a:t>Caribbean</a:t>
            </a:r>
            <a:r>
              <a:rPr lang="es-US" dirty="0"/>
              <a:t> </a:t>
            </a:r>
            <a:r>
              <a:rPr lang="es-US" dirty="0">
                <a:solidFill>
                  <a:schemeClr val="tx1">
                    <a:lumMod val="50000"/>
                    <a:lumOff val="50000"/>
                  </a:schemeClr>
                </a:solidFill>
              </a:rPr>
              <a:t>PTTC</a:t>
            </a:r>
            <a:r>
              <a:rPr lang="es-US" dirty="0"/>
              <a:t> </a:t>
            </a:r>
            <a:r>
              <a:rPr lang="es-US" dirty="0" err="1"/>
              <a:t>Team</a:t>
            </a:r>
            <a:endParaRPr lang="en-US" dirty="0"/>
          </a:p>
        </p:txBody>
      </p:sp>
      <p:sp>
        <p:nvSpPr>
          <p:cNvPr id="8" name="Rectangle 7">
            <a:extLst>
              <a:ext uri="{FF2B5EF4-FFF2-40B4-BE49-F238E27FC236}">
                <a16:creationId xmlns:a16="http://schemas.microsoft.com/office/drawing/2014/main" id="{57FFAD48-AFAB-4B64-85F2-C879584651B5}"/>
              </a:ext>
            </a:extLst>
          </p:cNvPr>
          <p:cNvSpPr/>
          <p:nvPr/>
        </p:nvSpPr>
        <p:spPr>
          <a:xfrm>
            <a:off x="0" y="5994825"/>
            <a:ext cx="12063050" cy="830997"/>
          </a:xfrm>
          <a:prstGeom prst="rect">
            <a:avLst/>
          </a:prstGeom>
        </p:spPr>
        <p:txBody>
          <a:bodyPr wrap="square">
            <a:spAutoFit/>
          </a:bodyPr>
          <a:lstStyle/>
          <a:p>
            <a:pPr lvl="0" algn="ctr" defTabSz="914400">
              <a:spcBef>
                <a:spcPct val="0"/>
              </a:spcBef>
              <a:spcAft>
                <a:spcPts val="1200"/>
              </a:spcAft>
            </a:pPr>
            <a:r>
              <a:rPr lang="en-US" altLang="en-US" sz="1600" dirty="0">
                <a:solidFill>
                  <a:schemeClr val="tx1">
                    <a:lumMod val="50000"/>
                    <a:lumOff val="50000"/>
                  </a:schemeClr>
                </a:solidFill>
              </a:rPr>
              <a:t>This webinar training is provided under New York State Office of Addiction Services and Supports (OASAS) Education and Training Provider Certification Number 0115. Training under a New York State OASAS Provider Certification is acceptable for meeting all or part of the CASAC/CPP/CPS education and training requirements.</a:t>
            </a:r>
          </a:p>
        </p:txBody>
      </p:sp>
      <p:sp>
        <p:nvSpPr>
          <p:cNvPr id="7" name="Content Placeholder 2">
            <a:extLst>
              <a:ext uri="{FF2B5EF4-FFF2-40B4-BE49-F238E27FC236}">
                <a16:creationId xmlns:a16="http://schemas.microsoft.com/office/drawing/2014/main" id="{F09E601C-B753-414B-BD1E-0A858B6C02D9}"/>
              </a:ext>
            </a:extLst>
          </p:cNvPr>
          <p:cNvSpPr txBox="1">
            <a:spLocks noGrp="1"/>
          </p:cNvSpPr>
          <p:nvPr>
            <p:ph idx="1"/>
          </p:nvPr>
        </p:nvSpPr>
        <p:spPr>
          <a:xfrm>
            <a:off x="2527761" y="1430695"/>
            <a:ext cx="4518521" cy="12808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Font typeface="Arial" panose="020B0604020202020204" pitchFamily="34" charset="0"/>
              <a:buChar char="•"/>
              <a:defRPr sz="3200" kern="1200">
                <a:solidFill>
                  <a:srgbClr val="00467F"/>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2800" kern="1200">
                <a:solidFill>
                  <a:srgbClr val="00467F"/>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0"/>
              </a:spcAft>
              <a:buFont typeface="Arial" panose="020B0604020202020204" pitchFamily="34" charset="0"/>
              <a:buNone/>
            </a:pPr>
            <a:r>
              <a:rPr lang="en-US" altLang="en-US" sz="2600" dirty="0">
                <a:solidFill>
                  <a:srgbClr val="657208"/>
                </a:solidFill>
                <a:latin typeface="Arial" panose="020B0604020202020204" pitchFamily="34" charset="0"/>
                <a:cs typeface="Arial" panose="020B0604020202020204" pitchFamily="34" charset="0"/>
              </a:rPr>
              <a:t>Diana Padilla</a:t>
            </a:r>
          </a:p>
          <a:p>
            <a:pPr marL="0" indent="0">
              <a:spcBef>
                <a:spcPct val="0"/>
              </a:spcBef>
              <a:spcAft>
                <a:spcPts val="0"/>
              </a:spcAft>
              <a:buFont typeface="Arial" panose="020B0604020202020204" pitchFamily="34" charset="0"/>
              <a:buNone/>
            </a:pPr>
            <a:r>
              <a:rPr lang="en-US" altLang="en-US" sz="2600" dirty="0">
                <a:solidFill>
                  <a:srgbClr val="657208"/>
                </a:solidFill>
                <a:latin typeface="Arial" panose="020B0604020202020204" pitchFamily="34" charset="0"/>
                <a:cs typeface="Arial" panose="020B0604020202020204" pitchFamily="34" charset="0"/>
              </a:rPr>
              <a:t>Research Project Manager</a:t>
            </a:r>
          </a:p>
          <a:p>
            <a:pPr marL="0" indent="0">
              <a:spcBef>
                <a:spcPct val="0"/>
              </a:spcBef>
              <a:spcAft>
                <a:spcPts val="0"/>
              </a:spcAft>
              <a:buFont typeface="Arial" panose="020B0604020202020204" pitchFamily="34" charset="0"/>
              <a:buNone/>
            </a:pPr>
            <a:r>
              <a:rPr lang="en-US" altLang="en-US" sz="2600" dirty="0">
                <a:solidFill>
                  <a:srgbClr val="657208"/>
                </a:solidFill>
                <a:latin typeface="Arial" panose="020B0604020202020204" pitchFamily="34" charset="0"/>
                <a:cs typeface="Arial" panose="020B0604020202020204" pitchFamily="34" charset="0"/>
              </a:rPr>
              <a:t>SBIRT Technical Assistance</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255" r="20231" b="4914"/>
          <a:stretch/>
        </p:blipFill>
        <p:spPr>
          <a:xfrm>
            <a:off x="9516435" y="2217900"/>
            <a:ext cx="1822222" cy="1983527"/>
          </a:xfrm>
          <a:prstGeom prst="rect">
            <a:avLst/>
          </a:prstGeom>
          <a:ln>
            <a:solidFill>
              <a:schemeClr val="bg2">
                <a:lumMod val="90000"/>
              </a:schemeClr>
            </a:solidFill>
          </a:ln>
          <a:effectLst>
            <a:outerShdw blurRad="50800" dist="38100" dir="18900000" algn="bl" rotWithShape="0">
              <a:schemeClr val="bg1">
                <a:lumMod val="75000"/>
                <a:alpha val="40000"/>
              </a:schemeClr>
            </a:outerShdw>
          </a:effectLst>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21478" t="6521" r="19799" b="11279"/>
          <a:stretch/>
        </p:blipFill>
        <p:spPr>
          <a:xfrm>
            <a:off x="3246884" y="3838100"/>
            <a:ext cx="1837449" cy="1929018"/>
          </a:xfrm>
          <a:prstGeom prst="rect">
            <a:avLst/>
          </a:prstGeom>
          <a:effectLst>
            <a:outerShdw blurRad="50800" dist="38100" dir="8100000" algn="tr" rotWithShape="0">
              <a:prstClr val="black">
                <a:alpha val="40000"/>
              </a:prstClr>
            </a:outerShdw>
          </a:effectLst>
        </p:spPr>
      </p:pic>
      <p:sp>
        <p:nvSpPr>
          <p:cNvPr id="12" name="Content Placeholder 2">
            <a:extLst>
              <a:ext uri="{FF2B5EF4-FFF2-40B4-BE49-F238E27FC236}">
                <a16:creationId xmlns:a16="http://schemas.microsoft.com/office/drawing/2014/main" id="{F09E601C-B753-414B-BD1E-0A858B6C02D9}"/>
              </a:ext>
            </a:extLst>
          </p:cNvPr>
          <p:cNvSpPr txBox="1">
            <a:spLocks/>
          </p:cNvSpPr>
          <p:nvPr/>
        </p:nvSpPr>
        <p:spPr>
          <a:xfrm>
            <a:off x="5173967" y="4876571"/>
            <a:ext cx="3055037" cy="9517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Clr>
                <a:schemeClr val="accent1">
                  <a:lumMod val="75000"/>
                </a:schemeClr>
              </a:buClr>
              <a:buFont typeface="Arial" panose="020B0604020202020204" pitchFamily="34" charset="0"/>
              <a:buChar char="•"/>
              <a:defRPr sz="3200" kern="1200" baseline="0">
                <a:solidFill>
                  <a:srgbClr val="00467F"/>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2800" kern="1200" baseline="0">
                <a:solidFill>
                  <a:srgbClr val="00467F"/>
                </a:solidFill>
                <a:latin typeface="+mn-lt"/>
                <a:ea typeface="+mn-ea"/>
                <a:cs typeface="+mn-cs"/>
              </a:defRPr>
            </a:lvl2pPr>
            <a:lvl3pPr marL="1143000" indent="-228600" algn="l" defTabSz="914400" rtl="0" eaLnBrk="1" latinLnBrk="0" hangingPunct="1">
              <a:lnSpc>
                <a:spcPct val="90000"/>
              </a:lnSpc>
              <a:spcBef>
                <a:spcPts val="500"/>
              </a:spcBef>
              <a:spcAft>
                <a:spcPts val="2400"/>
              </a:spcAft>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2400"/>
              </a:spcAft>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24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0"/>
              </a:spcAft>
              <a:buFont typeface="Arial" panose="020B0604020202020204" pitchFamily="34" charset="0"/>
              <a:buNone/>
            </a:pPr>
            <a:r>
              <a:rPr lang="en-US" altLang="en-US" sz="2600" dirty="0">
                <a:solidFill>
                  <a:srgbClr val="657208"/>
                </a:solidFill>
                <a:latin typeface="Arial" panose="020B0604020202020204" pitchFamily="34" charset="0"/>
                <a:cs typeface="Arial" panose="020B0604020202020204" pitchFamily="34" charset="0"/>
              </a:rPr>
              <a:t>Clyde Frederick                                Technologist</a:t>
            </a:r>
          </a:p>
        </p:txBody>
      </p:sp>
      <p:sp>
        <p:nvSpPr>
          <p:cNvPr id="13" name="Content Placeholder 2">
            <a:extLst>
              <a:ext uri="{FF2B5EF4-FFF2-40B4-BE49-F238E27FC236}">
                <a16:creationId xmlns:a16="http://schemas.microsoft.com/office/drawing/2014/main" id="{F09E601C-B753-414B-BD1E-0A858B6C02D9}"/>
              </a:ext>
            </a:extLst>
          </p:cNvPr>
          <p:cNvSpPr txBox="1">
            <a:spLocks/>
          </p:cNvSpPr>
          <p:nvPr/>
        </p:nvSpPr>
        <p:spPr>
          <a:xfrm>
            <a:off x="5478354" y="2866568"/>
            <a:ext cx="3858814" cy="951795"/>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600"/>
              </a:spcBef>
              <a:spcAft>
                <a:spcPts val="1200"/>
              </a:spcAft>
              <a:buClr>
                <a:schemeClr val="accent1">
                  <a:lumMod val="75000"/>
                </a:schemeClr>
              </a:buClr>
              <a:buFont typeface="Arial" panose="020B0604020202020204" pitchFamily="34" charset="0"/>
              <a:buChar char="•"/>
              <a:defRPr sz="3200" kern="1200" baseline="0">
                <a:solidFill>
                  <a:srgbClr val="00467F"/>
                </a:solidFill>
                <a:latin typeface="+mn-lt"/>
                <a:ea typeface="+mn-ea"/>
                <a:cs typeface="+mn-cs"/>
              </a:defRPr>
            </a:lvl1pPr>
            <a:lvl2pPr marL="685800" indent="-228600" algn="l" defTabSz="914400" rtl="0" eaLnBrk="1" latinLnBrk="0" hangingPunct="1">
              <a:lnSpc>
                <a:spcPct val="100000"/>
              </a:lnSpc>
              <a:spcBef>
                <a:spcPts val="600"/>
              </a:spcBef>
              <a:spcAft>
                <a:spcPts val="1200"/>
              </a:spcAft>
              <a:buFont typeface="Arial" panose="020B0604020202020204" pitchFamily="34" charset="0"/>
              <a:buChar char="•"/>
              <a:defRPr sz="2800" kern="1200" baseline="0">
                <a:solidFill>
                  <a:srgbClr val="00467F"/>
                </a:solidFill>
                <a:latin typeface="+mn-lt"/>
                <a:ea typeface="+mn-ea"/>
                <a:cs typeface="+mn-cs"/>
              </a:defRPr>
            </a:lvl2pPr>
            <a:lvl3pPr marL="1143000" indent="-228600" algn="l" defTabSz="914400" rtl="0" eaLnBrk="1" latinLnBrk="0" hangingPunct="1">
              <a:lnSpc>
                <a:spcPct val="90000"/>
              </a:lnSpc>
              <a:spcBef>
                <a:spcPts val="500"/>
              </a:spcBef>
              <a:spcAft>
                <a:spcPts val="2400"/>
              </a:spcAft>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2400"/>
              </a:spcAft>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2400"/>
              </a:spcAft>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ct val="0"/>
              </a:spcBef>
              <a:spcAft>
                <a:spcPts val="0"/>
              </a:spcAft>
              <a:buFont typeface="Arial" panose="020B0604020202020204" pitchFamily="34" charset="0"/>
              <a:buNone/>
            </a:pPr>
            <a:r>
              <a:rPr lang="en-US" altLang="en-US" sz="2600" dirty="0">
                <a:solidFill>
                  <a:srgbClr val="657208"/>
                </a:solidFill>
                <a:latin typeface="Arial" panose="020B0604020202020204" pitchFamily="34" charset="0"/>
                <a:cs typeface="Arial" panose="020B0604020202020204" pitchFamily="34" charset="0"/>
              </a:rPr>
              <a:t>Patricia (Tri) </a:t>
            </a:r>
            <a:r>
              <a:rPr lang="en-US" altLang="en-US" sz="2600" dirty="0" err="1">
                <a:solidFill>
                  <a:srgbClr val="657208"/>
                </a:solidFill>
                <a:latin typeface="Arial" panose="020B0604020202020204" pitchFamily="34" charset="0"/>
                <a:cs typeface="Arial" panose="020B0604020202020204" pitchFamily="34" charset="0"/>
              </a:rPr>
              <a:t>Chaple</a:t>
            </a:r>
            <a:r>
              <a:rPr lang="en-US" altLang="en-US" sz="2600" dirty="0">
                <a:solidFill>
                  <a:srgbClr val="657208"/>
                </a:solidFill>
                <a:latin typeface="Arial" panose="020B0604020202020204" pitchFamily="34" charset="0"/>
                <a:cs typeface="Arial" panose="020B0604020202020204" pitchFamily="34" charset="0"/>
              </a:rPr>
              <a:t>                                           Project Administrator</a:t>
            </a:r>
          </a:p>
        </p:txBody>
      </p:sp>
      <p:pic>
        <p:nvPicPr>
          <p:cNvPr id="14" name="Picture 13" descr="A person with brown hair&#10;&#10;Description automatically generated with low confidence">
            <a:extLst>
              <a:ext uri="{FF2B5EF4-FFF2-40B4-BE49-F238E27FC236}">
                <a16:creationId xmlns:a16="http://schemas.microsoft.com/office/drawing/2014/main" id="{2535B79F-62A2-49B9-A912-604D69CE82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718" y="1525022"/>
            <a:ext cx="1570776" cy="198352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824426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DE4BDC-E013-ED43-A247-3EC3F1717058}"/>
              </a:ext>
            </a:extLst>
          </p:cNvPr>
          <p:cNvSpPr txBox="1"/>
          <p:nvPr/>
        </p:nvSpPr>
        <p:spPr>
          <a:xfrm>
            <a:off x="317500" y="367853"/>
            <a:ext cx="11569568" cy="769441"/>
          </a:xfrm>
          <a:prstGeom prst="rect">
            <a:avLst/>
          </a:prstGeom>
          <a:noFill/>
          <a:ln>
            <a:noFill/>
          </a:ln>
        </p:spPr>
        <p:txBody>
          <a:bodyPr wrap="square">
            <a:spAutoFit/>
          </a:bodyPr>
          <a:lstStyle/>
          <a:p>
            <a:pPr algn="ctr">
              <a:defRPr/>
            </a:pPr>
            <a:r>
              <a:rPr lang="en-US" sz="4400" dirty="0">
                <a:solidFill>
                  <a:schemeClr val="accent1">
                    <a:lumMod val="75000"/>
                  </a:schemeClr>
                </a:solidFill>
                <a:effectLst>
                  <a:outerShdw blurRad="38100" dist="38100" dir="2700000" algn="tl">
                    <a:srgbClr val="000000">
                      <a:alpha val="43137"/>
                    </a:srgbClr>
                  </a:outerShdw>
                </a:effectLst>
                <a:latin typeface="+mj-lt"/>
                <a:ea typeface="+mj-ea"/>
                <a:cs typeface="+mj-cs"/>
              </a:rPr>
              <a:t>  </a:t>
            </a:r>
            <a:r>
              <a:rPr lang="en-US" sz="4000" dirty="0">
                <a:solidFill>
                  <a:srgbClr val="697608"/>
                </a:solidFill>
                <a:effectLst>
                  <a:outerShdw blurRad="38100" dist="38100" dir="2700000" algn="tl">
                    <a:srgbClr val="000000">
                      <a:alpha val="43137"/>
                    </a:srgbClr>
                  </a:outerShdw>
                </a:effectLst>
                <a:latin typeface="+mj-lt"/>
                <a:ea typeface="+mj-ea"/>
                <a:cs typeface="+mj-cs"/>
              </a:rPr>
              <a:t>AUDIT Scores and Zones</a:t>
            </a:r>
          </a:p>
        </p:txBody>
      </p:sp>
      <p:graphicFrame>
        <p:nvGraphicFramePr>
          <p:cNvPr id="5" name="Content Placeholder 3">
            <a:extLst>
              <a:ext uri="{FF2B5EF4-FFF2-40B4-BE49-F238E27FC236}">
                <a16:creationId xmlns:a16="http://schemas.microsoft.com/office/drawing/2014/main" id="{40E98629-00E3-FE47-80DF-3B5A09E3F7F3}"/>
              </a:ext>
            </a:extLst>
          </p:cNvPr>
          <p:cNvGraphicFramePr>
            <a:graphicFrameLocks/>
          </p:cNvGraphicFramePr>
          <p:nvPr>
            <p:extLst>
              <p:ext uri="{D42A27DB-BD31-4B8C-83A1-F6EECF244321}">
                <p14:modId xmlns:p14="http://schemas.microsoft.com/office/powerpoint/2010/main" val="81534171"/>
              </p:ext>
            </p:extLst>
          </p:nvPr>
        </p:nvGraphicFramePr>
        <p:xfrm>
          <a:off x="393291" y="1425668"/>
          <a:ext cx="11405419" cy="4955880"/>
        </p:xfrm>
        <a:graphic>
          <a:graphicData uri="http://schemas.openxmlformats.org/drawingml/2006/table">
            <a:tbl>
              <a:tblPr firstRow="1" bandRow="1">
                <a:tableStyleId>{3C2FFA5D-87B4-456A-9821-1D502468CF0F}</a:tableStyleId>
              </a:tblPr>
              <a:tblGrid>
                <a:gridCol w="1789085">
                  <a:extLst>
                    <a:ext uri="{9D8B030D-6E8A-4147-A177-3AD203B41FA5}">
                      <a16:colId xmlns:a16="http://schemas.microsoft.com/office/drawing/2014/main" val="20000"/>
                    </a:ext>
                  </a:extLst>
                </a:gridCol>
                <a:gridCol w="3661291">
                  <a:extLst>
                    <a:ext uri="{9D8B030D-6E8A-4147-A177-3AD203B41FA5}">
                      <a16:colId xmlns:a16="http://schemas.microsoft.com/office/drawing/2014/main" val="20001"/>
                    </a:ext>
                  </a:extLst>
                </a:gridCol>
                <a:gridCol w="5955043">
                  <a:extLst>
                    <a:ext uri="{9D8B030D-6E8A-4147-A177-3AD203B41FA5}">
                      <a16:colId xmlns:a16="http://schemas.microsoft.com/office/drawing/2014/main" val="20002"/>
                    </a:ext>
                  </a:extLst>
                </a:gridCol>
              </a:tblGrid>
              <a:tr h="534406">
                <a:tc>
                  <a:txBody>
                    <a:bodyPr/>
                    <a:lstStyle/>
                    <a:p>
                      <a:pPr algn="l">
                        <a:lnSpc>
                          <a:spcPct val="100000"/>
                        </a:lnSpc>
                        <a:spcBef>
                          <a:spcPts val="1200"/>
                        </a:spcBef>
                        <a:spcAft>
                          <a:spcPts val="2400"/>
                        </a:spcAft>
                      </a:pPr>
                      <a:r>
                        <a:rPr lang="en-US" sz="2100" dirty="0">
                          <a:solidFill>
                            <a:srgbClr val="697608"/>
                          </a:solidFill>
                        </a:rPr>
                        <a:t>Score</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Risk Level</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Intervention</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extLst>
                  <a:ext uri="{0D108BD9-81ED-4DB2-BD59-A6C34878D82A}">
                    <a16:rowId xmlns:a16="http://schemas.microsoft.com/office/drawing/2014/main" val="10000"/>
                  </a:ext>
                </a:extLst>
              </a:tr>
              <a:tr h="889847">
                <a:tc>
                  <a:txBody>
                    <a:bodyPr/>
                    <a:lstStyle/>
                    <a:p>
                      <a:pPr>
                        <a:lnSpc>
                          <a:spcPct val="100000"/>
                        </a:lnSpc>
                        <a:spcBef>
                          <a:spcPts val="1200"/>
                        </a:spcBef>
                        <a:spcAft>
                          <a:spcPts val="2400"/>
                        </a:spcAft>
                      </a:pPr>
                      <a:r>
                        <a:rPr lang="en-US" sz="2100" b="1" dirty="0">
                          <a:solidFill>
                            <a:srgbClr val="697608"/>
                          </a:solidFill>
                        </a:rPr>
                        <a:t>0-7 </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Zone 1: Low Risk Use</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Alcohol education</a:t>
                      </a:r>
                      <a:r>
                        <a:rPr lang="en-US" sz="2100" baseline="0" dirty="0">
                          <a:solidFill>
                            <a:srgbClr val="697608"/>
                          </a:solidFill>
                        </a:rPr>
                        <a:t> to support low-risk use – provide brief advice</a:t>
                      </a:r>
                      <a:endParaRPr lang="en-US" sz="2100" dirty="0">
                        <a:solidFill>
                          <a:srgbClr val="697608"/>
                        </a:solidFill>
                      </a:endParaRP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extLst>
                  <a:ext uri="{0D108BD9-81ED-4DB2-BD59-A6C34878D82A}">
                    <a16:rowId xmlns:a16="http://schemas.microsoft.com/office/drawing/2014/main" val="10001"/>
                  </a:ext>
                </a:extLst>
              </a:tr>
              <a:tr h="1049291">
                <a:tc>
                  <a:txBody>
                    <a:bodyPr/>
                    <a:lstStyle/>
                    <a:p>
                      <a:pPr>
                        <a:lnSpc>
                          <a:spcPct val="100000"/>
                        </a:lnSpc>
                        <a:spcBef>
                          <a:spcPts val="1200"/>
                        </a:spcBef>
                        <a:spcAft>
                          <a:spcPts val="2400"/>
                        </a:spcAft>
                      </a:pPr>
                      <a:r>
                        <a:rPr lang="en-US" sz="2100" b="1" dirty="0">
                          <a:solidFill>
                            <a:srgbClr val="697608"/>
                          </a:solidFill>
                        </a:rPr>
                        <a:t>8-15</a:t>
                      </a:r>
                      <a:r>
                        <a:rPr lang="en-US" sz="2100" dirty="0">
                          <a:solidFill>
                            <a:srgbClr val="697608"/>
                          </a:solidFill>
                        </a:rPr>
                        <a:t> </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Zone 2: At</a:t>
                      </a:r>
                      <a:r>
                        <a:rPr lang="en-US" sz="2100" baseline="0" dirty="0">
                          <a:solidFill>
                            <a:srgbClr val="697608"/>
                          </a:solidFill>
                        </a:rPr>
                        <a:t> </a:t>
                      </a:r>
                      <a:r>
                        <a:rPr lang="en-US" sz="2100" dirty="0">
                          <a:solidFill>
                            <a:srgbClr val="697608"/>
                          </a:solidFill>
                        </a:rPr>
                        <a:t>Risk Use</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Brief Intervention (BI), provide advice focused on reducing hazardous drinking</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extLst>
                  <a:ext uri="{0D108BD9-81ED-4DB2-BD59-A6C34878D82A}">
                    <a16:rowId xmlns:a16="http://schemas.microsoft.com/office/drawing/2014/main" val="10002"/>
                  </a:ext>
                </a:extLst>
              </a:tr>
              <a:tr h="1122143">
                <a:tc>
                  <a:txBody>
                    <a:bodyPr/>
                    <a:lstStyle/>
                    <a:p>
                      <a:pPr>
                        <a:lnSpc>
                          <a:spcPct val="100000"/>
                        </a:lnSpc>
                        <a:spcBef>
                          <a:spcPts val="1200"/>
                        </a:spcBef>
                        <a:spcAft>
                          <a:spcPts val="2400"/>
                        </a:spcAft>
                      </a:pPr>
                      <a:r>
                        <a:rPr lang="en-US" sz="2100" b="1" dirty="0">
                          <a:solidFill>
                            <a:srgbClr val="697608"/>
                          </a:solidFill>
                        </a:rPr>
                        <a:t>16-19</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Zone</a:t>
                      </a:r>
                      <a:r>
                        <a:rPr lang="en-US" sz="2100" baseline="0" dirty="0">
                          <a:solidFill>
                            <a:srgbClr val="697608"/>
                          </a:solidFill>
                        </a:rPr>
                        <a:t> 3: </a:t>
                      </a:r>
                      <a:r>
                        <a:rPr lang="en-US" sz="2100" dirty="0">
                          <a:solidFill>
                            <a:srgbClr val="697608"/>
                          </a:solidFill>
                        </a:rPr>
                        <a:t>High</a:t>
                      </a:r>
                      <a:r>
                        <a:rPr lang="en-US" sz="2100" baseline="0" dirty="0">
                          <a:solidFill>
                            <a:srgbClr val="697608"/>
                          </a:solidFill>
                        </a:rPr>
                        <a:t> R</a:t>
                      </a:r>
                      <a:r>
                        <a:rPr lang="en-US" sz="2100" dirty="0">
                          <a:solidFill>
                            <a:srgbClr val="697608"/>
                          </a:solidFill>
                        </a:rPr>
                        <a:t>isk Use</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b="1" dirty="0">
                          <a:solidFill>
                            <a:srgbClr val="697608"/>
                          </a:solidFill>
                        </a:rPr>
                        <a:t>BI</a:t>
                      </a:r>
                      <a:r>
                        <a:rPr lang="en-US" sz="2100" b="1" baseline="0" dirty="0">
                          <a:solidFill>
                            <a:srgbClr val="697608"/>
                          </a:solidFill>
                        </a:rPr>
                        <a:t>/EBI </a:t>
                      </a:r>
                      <a:r>
                        <a:rPr lang="en-US" sz="2100" baseline="0" dirty="0">
                          <a:solidFill>
                            <a:srgbClr val="697608"/>
                          </a:solidFill>
                        </a:rPr>
                        <a:t>–</a:t>
                      </a:r>
                      <a:r>
                        <a:rPr lang="en-US" sz="2100" dirty="0">
                          <a:solidFill>
                            <a:srgbClr val="697608"/>
                          </a:solidFill>
                        </a:rPr>
                        <a:t>  </a:t>
                      </a:r>
                      <a:r>
                        <a:rPr lang="en-US" sz="2100" baseline="0" dirty="0">
                          <a:solidFill>
                            <a:srgbClr val="697608"/>
                          </a:solidFill>
                        </a:rPr>
                        <a:t>Brief Intervention and/or Extended Brief Intervention with possible referral to treatment</a:t>
                      </a:r>
                      <a:endParaRPr lang="en-US" sz="2100" dirty="0">
                        <a:solidFill>
                          <a:srgbClr val="697608"/>
                        </a:solidFill>
                      </a:endParaRP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extLst>
                  <a:ext uri="{0D108BD9-81ED-4DB2-BD59-A6C34878D82A}">
                    <a16:rowId xmlns:a16="http://schemas.microsoft.com/office/drawing/2014/main" val="10003"/>
                  </a:ext>
                </a:extLst>
              </a:tr>
              <a:tr h="1360193">
                <a:tc>
                  <a:txBody>
                    <a:bodyPr/>
                    <a:lstStyle/>
                    <a:p>
                      <a:pPr>
                        <a:lnSpc>
                          <a:spcPct val="100000"/>
                        </a:lnSpc>
                        <a:spcBef>
                          <a:spcPts val="1200"/>
                        </a:spcBef>
                        <a:spcAft>
                          <a:spcPts val="2400"/>
                        </a:spcAft>
                      </a:pPr>
                      <a:r>
                        <a:rPr lang="en-US" sz="2100" b="1" dirty="0">
                          <a:solidFill>
                            <a:srgbClr val="697608"/>
                          </a:solidFill>
                        </a:rPr>
                        <a:t>20-40</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Zone 4: Very High</a:t>
                      </a:r>
                      <a:r>
                        <a:rPr lang="en-US" sz="2100" baseline="0" dirty="0">
                          <a:solidFill>
                            <a:srgbClr val="697608"/>
                          </a:solidFill>
                        </a:rPr>
                        <a:t> Risk, </a:t>
                      </a:r>
                      <a:r>
                        <a:rPr lang="en-US" sz="2100" dirty="0">
                          <a:solidFill>
                            <a:srgbClr val="697608"/>
                          </a:solidFill>
                        </a:rPr>
                        <a:t>Probable Substance</a:t>
                      </a:r>
                      <a:r>
                        <a:rPr lang="en-US" sz="2100" baseline="0" dirty="0">
                          <a:solidFill>
                            <a:srgbClr val="697608"/>
                          </a:solidFill>
                        </a:rPr>
                        <a:t> Use Disorder</a:t>
                      </a:r>
                      <a:endParaRPr lang="en-US" sz="2100" dirty="0">
                        <a:solidFill>
                          <a:srgbClr val="697608"/>
                        </a:solidFill>
                      </a:endParaRP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tc>
                  <a:txBody>
                    <a:bodyPr/>
                    <a:lstStyle/>
                    <a:p>
                      <a:pPr>
                        <a:lnSpc>
                          <a:spcPct val="100000"/>
                        </a:lnSpc>
                        <a:spcBef>
                          <a:spcPts val="1200"/>
                        </a:spcBef>
                        <a:spcAft>
                          <a:spcPts val="2400"/>
                        </a:spcAft>
                      </a:pPr>
                      <a:r>
                        <a:rPr lang="en-US" sz="2100" dirty="0">
                          <a:solidFill>
                            <a:srgbClr val="697608"/>
                          </a:solidFill>
                        </a:rPr>
                        <a:t>Refer to</a:t>
                      </a:r>
                      <a:r>
                        <a:rPr lang="en-US" sz="2100" baseline="0" dirty="0">
                          <a:solidFill>
                            <a:srgbClr val="697608"/>
                          </a:solidFill>
                        </a:rPr>
                        <a:t> s</a:t>
                      </a:r>
                      <a:r>
                        <a:rPr lang="en-US" sz="2100" dirty="0">
                          <a:solidFill>
                            <a:srgbClr val="697608"/>
                          </a:solidFill>
                        </a:rPr>
                        <a:t>pecialist for diagnostic</a:t>
                      </a:r>
                      <a:r>
                        <a:rPr lang="en-US" sz="2100" baseline="0" dirty="0">
                          <a:solidFill>
                            <a:srgbClr val="697608"/>
                          </a:solidFill>
                        </a:rPr>
                        <a:t> evaluation</a:t>
                      </a:r>
                      <a:r>
                        <a:rPr lang="en-US" sz="2100" dirty="0">
                          <a:solidFill>
                            <a:srgbClr val="697608"/>
                          </a:solidFill>
                        </a:rPr>
                        <a:t> and treatment</a:t>
                      </a:r>
                    </a:p>
                  </a:txBody>
                  <a:tcPr marL="121920" marR="121920" marT="60960" marB="60960">
                    <a:lnL w="12700" cap="flat" cmpd="sng" algn="ctr">
                      <a:solidFill>
                        <a:srgbClr val="00467F"/>
                      </a:solidFill>
                      <a:prstDash val="sysDot"/>
                      <a:round/>
                      <a:headEnd type="none" w="med" len="med"/>
                      <a:tailEnd type="none" w="med" len="med"/>
                    </a:lnL>
                    <a:lnR w="12700" cap="flat" cmpd="sng" algn="ctr">
                      <a:solidFill>
                        <a:srgbClr val="00467F"/>
                      </a:solidFill>
                      <a:prstDash val="sysDot"/>
                      <a:round/>
                      <a:headEnd type="none" w="med" len="med"/>
                      <a:tailEnd type="none" w="med" len="med"/>
                    </a:lnR>
                    <a:lnT w="12700" cap="flat" cmpd="sng" algn="ctr">
                      <a:solidFill>
                        <a:srgbClr val="00467F"/>
                      </a:solidFill>
                      <a:prstDash val="sysDot"/>
                      <a:round/>
                      <a:headEnd type="none" w="med" len="med"/>
                      <a:tailEnd type="none" w="med" len="med"/>
                    </a:lnT>
                    <a:lnB w="12700" cap="flat" cmpd="sng" algn="ctr">
                      <a:solidFill>
                        <a:srgbClr val="00467F"/>
                      </a:solidFill>
                      <a:prstDash val="sysDot"/>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sz="quarter" idx="10"/>
          </p:nvPr>
        </p:nvSpPr>
        <p:spPr>
          <a:xfrm>
            <a:off x="9448668" y="34377"/>
            <a:ext cx="2743200" cy="365125"/>
          </a:xfrm>
        </p:spPr>
        <p:txBody>
          <a:bodyPr/>
          <a:lstStyle/>
          <a:p>
            <a:fld id="{8840C3B3-9D48-44A5-B1E4-AF5649906437}" type="slidenum">
              <a:rPr lang="en-US" altLang="en-US" smtClean="0">
                <a:solidFill>
                  <a:srgbClr val="697608"/>
                </a:solidFill>
              </a:rPr>
              <a:pPr/>
              <a:t>50</a:t>
            </a:fld>
            <a:endParaRPr lang="en-US" altLang="en-US" dirty="0">
              <a:solidFill>
                <a:srgbClr val="697608"/>
              </a:solidFill>
            </a:endParaRPr>
          </a:p>
        </p:txBody>
      </p:sp>
    </p:spTree>
    <p:extLst>
      <p:ext uri="{BB962C8B-B14F-4D97-AF65-F5344CB8AC3E}">
        <p14:creationId xmlns:p14="http://schemas.microsoft.com/office/powerpoint/2010/main" val="19207576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C3CF3-4A8C-FF4A-81BA-B6A1FF1DE4C2}"/>
              </a:ext>
            </a:extLst>
          </p:cNvPr>
          <p:cNvSpPr>
            <a:spLocks noGrp="1"/>
          </p:cNvSpPr>
          <p:nvPr>
            <p:ph type="title" idx="4294967295"/>
          </p:nvPr>
        </p:nvSpPr>
        <p:spPr>
          <a:xfrm>
            <a:off x="287312" y="227399"/>
            <a:ext cx="11540254" cy="1094282"/>
          </a:xfrm>
        </p:spPr>
        <p:txBody>
          <a:bodyPr>
            <a:normAutofit/>
          </a:bodyPr>
          <a:lstStyle/>
          <a:p>
            <a:pPr algn="ctr">
              <a:defRPr/>
            </a:pPr>
            <a:r>
              <a:rPr lang="en-US" sz="4000" b="1" dirty="0">
                <a:solidFill>
                  <a:schemeClr val="accent1">
                    <a:lumMod val="75000"/>
                  </a:schemeClr>
                </a:solidFill>
              </a:rPr>
              <a:t>  </a:t>
            </a:r>
            <a:r>
              <a:rPr lang="en-US" sz="4000" dirty="0">
                <a:solidFill>
                  <a:srgbClr val="697608"/>
                </a:solidFill>
                <a:effectLst>
                  <a:outerShdw blurRad="38100" dist="38100" dir="2700000" algn="tl">
                    <a:srgbClr val="000000">
                      <a:alpha val="43137"/>
                    </a:srgbClr>
                  </a:outerShdw>
                </a:effectLst>
              </a:rPr>
              <a:t>Confidentiality</a:t>
            </a:r>
          </a:p>
        </p:txBody>
      </p:sp>
      <p:sp>
        <p:nvSpPr>
          <p:cNvPr id="117763" name="Content Placeholder 3">
            <a:extLst>
              <a:ext uri="{FF2B5EF4-FFF2-40B4-BE49-F238E27FC236}">
                <a16:creationId xmlns:a16="http://schemas.microsoft.com/office/drawing/2014/main" id="{2302C466-640B-694D-BD32-F1F1394C7EC6}"/>
              </a:ext>
            </a:extLst>
          </p:cNvPr>
          <p:cNvSpPr>
            <a:spLocks noGrp="1"/>
          </p:cNvSpPr>
          <p:nvPr>
            <p:ph sz="quarter" idx="4294967295"/>
          </p:nvPr>
        </p:nvSpPr>
        <p:spPr>
          <a:xfrm>
            <a:off x="287312" y="1330378"/>
            <a:ext cx="11617376" cy="4993420"/>
          </a:xfrm>
        </p:spPr>
        <p:txBody>
          <a:bodyPr>
            <a:noAutofit/>
          </a:bodyPr>
          <a:lstStyle/>
          <a:p>
            <a:pPr marL="285739" indent="-285739">
              <a:lnSpc>
                <a:spcPct val="100000"/>
              </a:lnSpc>
              <a:spcBef>
                <a:spcPts val="1200"/>
              </a:spcBef>
              <a:spcAft>
                <a:spcPts val="1200"/>
              </a:spcAft>
              <a:buClr>
                <a:schemeClr val="tx1">
                  <a:lumMod val="50000"/>
                  <a:lumOff val="50000"/>
                </a:schemeClr>
              </a:buClr>
            </a:pPr>
            <a:r>
              <a:rPr lang="en-US" altLang="en-US" sz="2500" dirty="0">
                <a:solidFill>
                  <a:srgbClr val="697608"/>
                </a:solidFill>
              </a:rPr>
              <a:t>Adolescents who are aware of confidentiality are more willing to seek health care compared to their peers who may not be aware of confidentiality.</a:t>
            </a:r>
          </a:p>
          <a:p>
            <a:pPr marL="285739" indent="-285739">
              <a:lnSpc>
                <a:spcPct val="100000"/>
              </a:lnSpc>
              <a:spcBef>
                <a:spcPts val="1200"/>
              </a:spcBef>
              <a:spcAft>
                <a:spcPts val="1200"/>
              </a:spcAft>
              <a:buClr>
                <a:schemeClr val="tx1">
                  <a:lumMod val="50000"/>
                  <a:lumOff val="50000"/>
                </a:schemeClr>
              </a:buClr>
            </a:pPr>
            <a:r>
              <a:rPr lang="en-US" altLang="en-US" sz="2500" dirty="0">
                <a:solidFill>
                  <a:srgbClr val="697608"/>
                </a:solidFill>
              </a:rPr>
              <a:t>State laws govern minor patient rights to confidentiality of information shared with health care providers about alcohol and drug use, but states vary as to whether or not a minor can confidentially receive drug treatment services. </a:t>
            </a:r>
          </a:p>
          <a:p>
            <a:pPr marL="285739" indent="-285739">
              <a:lnSpc>
                <a:spcPct val="100000"/>
              </a:lnSpc>
              <a:spcBef>
                <a:spcPts val="1200"/>
              </a:spcBef>
              <a:spcAft>
                <a:spcPts val="1200"/>
              </a:spcAft>
              <a:buClr>
                <a:schemeClr val="tx1">
                  <a:lumMod val="50000"/>
                  <a:lumOff val="50000"/>
                </a:schemeClr>
              </a:buClr>
            </a:pPr>
            <a:r>
              <a:rPr lang="en-US" altLang="en-US" sz="2500" dirty="0">
                <a:solidFill>
                  <a:srgbClr val="697608"/>
                </a:solidFill>
              </a:rPr>
              <a:t>You should explain the full confidentiality policy regarding the disclosure of sensitive issues directly to the adolescent at the very beginning of the screening. </a:t>
            </a:r>
          </a:p>
          <a:p>
            <a:pPr marL="285739" indent="-285739">
              <a:lnSpc>
                <a:spcPct val="100000"/>
              </a:lnSpc>
              <a:spcBef>
                <a:spcPts val="1200"/>
              </a:spcBef>
              <a:spcAft>
                <a:spcPts val="1200"/>
              </a:spcAft>
              <a:buClr>
                <a:schemeClr val="tx1">
                  <a:lumMod val="50000"/>
                  <a:lumOff val="50000"/>
                </a:schemeClr>
              </a:buClr>
            </a:pPr>
            <a:r>
              <a:rPr lang="en-US" altLang="en-US" sz="2500" dirty="0">
                <a:solidFill>
                  <a:srgbClr val="697608"/>
                </a:solidFill>
              </a:rPr>
              <a:t>If the adolescent is willing it can be helpful to explain the confidentiality policy to both the adolescent and the parent or guardian at the same time.</a:t>
            </a:r>
          </a:p>
        </p:txBody>
      </p:sp>
      <p:sp>
        <p:nvSpPr>
          <p:cNvPr id="3" name="Slide Number Placeholder 2"/>
          <p:cNvSpPr>
            <a:spLocks noGrp="1"/>
          </p:cNvSpPr>
          <p:nvPr>
            <p:ph type="sldNum" sz="quarter" idx="10"/>
          </p:nvPr>
        </p:nvSpPr>
        <p:spPr>
          <a:xfrm>
            <a:off x="9448800" y="0"/>
            <a:ext cx="2743200" cy="365125"/>
          </a:xfrm>
        </p:spPr>
        <p:txBody>
          <a:bodyPr/>
          <a:lstStyle/>
          <a:p>
            <a:fld id="{8840C3B3-9D48-44A5-B1E4-AF5649906437}" type="slidenum">
              <a:rPr lang="en-US" altLang="en-US" smtClean="0">
                <a:solidFill>
                  <a:srgbClr val="697608"/>
                </a:solidFill>
              </a:rPr>
              <a:pPr/>
              <a:t>51</a:t>
            </a:fld>
            <a:endParaRPr lang="en-US" altLang="en-US" dirty="0">
              <a:solidFill>
                <a:srgbClr val="697608"/>
              </a:solidFill>
            </a:endParaRPr>
          </a:p>
        </p:txBody>
      </p:sp>
      <p:pic>
        <p:nvPicPr>
          <p:cNvPr id="6" name="Picture 5"/>
          <p:cNvPicPr>
            <a:picLocks noChangeAspect="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custDataLst>
      <p:tags r:id="rId1"/>
    </p:custDataLst>
    <p:extLst>
      <p:ext uri="{BB962C8B-B14F-4D97-AF65-F5344CB8AC3E}">
        <p14:creationId xmlns:p14="http://schemas.microsoft.com/office/powerpoint/2010/main" val="1213701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485CFB-733A-8447-9706-284622021202}"/>
              </a:ext>
            </a:extLst>
          </p:cNvPr>
          <p:cNvSpPr txBox="1"/>
          <p:nvPr/>
        </p:nvSpPr>
        <p:spPr>
          <a:xfrm>
            <a:off x="359764" y="337616"/>
            <a:ext cx="11426102" cy="707886"/>
          </a:xfrm>
          <a:prstGeom prst="rect">
            <a:avLst/>
          </a:prstGeom>
          <a:noFill/>
          <a:ln>
            <a:noFill/>
          </a:ln>
        </p:spPr>
        <p:txBody>
          <a:bodyPr wrap="square">
            <a:spAutoFit/>
          </a:bodyPr>
          <a:lstStyle/>
          <a:p>
            <a:pPr algn="ctr">
              <a:defRPr/>
            </a:pPr>
            <a:r>
              <a:rPr lang="en-US" sz="4000" dirty="0">
                <a:solidFill>
                  <a:srgbClr val="697608"/>
                </a:solidFill>
                <a:effectLst>
                  <a:outerShdw blurRad="38100" dist="38100" dir="2700000" algn="tl">
                    <a:srgbClr val="000000">
                      <a:alpha val="43137"/>
                    </a:srgbClr>
                  </a:outerShdw>
                </a:effectLst>
                <a:latin typeface="+mj-lt"/>
                <a:ea typeface="+mj-ea"/>
                <a:cs typeface="+mj-cs"/>
              </a:rPr>
              <a:t>Before Starting</a:t>
            </a:r>
          </a:p>
        </p:txBody>
      </p:sp>
      <p:sp>
        <p:nvSpPr>
          <p:cNvPr id="5" name="Oval Callout 4">
            <a:extLst>
              <a:ext uri="{FF2B5EF4-FFF2-40B4-BE49-F238E27FC236}">
                <a16:creationId xmlns:a16="http://schemas.microsoft.com/office/drawing/2014/main" id="{E1370B8D-08D0-264F-9406-499A517E7AAE}"/>
              </a:ext>
            </a:extLst>
          </p:cNvPr>
          <p:cNvSpPr/>
          <p:nvPr/>
        </p:nvSpPr>
        <p:spPr>
          <a:xfrm>
            <a:off x="921551" y="3046781"/>
            <a:ext cx="10302528" cy="3385972"/>
          </a:xfrm>
          <a:prstGeom prst="wedgeEllipseCallout">
            <a:avLst>
              <a:gd name="adj1" fmla="val 42481"/>
              <a:gd name="adj2" fmla="val 54281"/>
            </a:avLst>
          </a:prstGeom>
          <a:solidFill>
            <a:schemeClr val="bg1"/>
          </a:solidFill>
          <a:ln w="444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0000"/>
              </a:lnSpc>
              <a:spcBef>
                <a:spcPts val="600"/>
              </a:spcBef>
              <a:spcAft>
                <a:spcPts val="1200"/>
              </a:spcAft>
              <a:defRPr/>
            </a:pPr>
            <a:r>
              <a:rPr lang="en-US" sz="2667" dirty="0">
                <a:solidFill>
                  <a:srgbClr val="00467F"/>
                </a:solidFill>
                <a:latin typeface="Arial" panose="020B0604020202020204" pitchFamily="34" charset="0"/>
                <a:ea typeface="ＭＳ Ｐゴシック" charset="0"/>
                <a:cs typeface="Arial" panose="020B0604020202020204" pitchFamily="34" charset="0"/>
              </a:rPr>
              <a:t>    </a:t>
            </a:r>
            <a:r>
              <a:rPr lang="en-US" sz="2667" dirty="0">
                <a:solidFill>
                  <a:srgbClr val="697608"/>
                </a:solidFill>
                <a:latin typeface="Arial" panose="020B0604020202020204" pitchFamily="34" charset="0"/>
                <a:ea typeface="ＭＳ Ｐゴシック" charset="0"/>
                <a:cs typeface="Arial" panose="020B0604020202020204" pitchFamily="34" charset="0"/>
              </a:rPr>
              <a:t>I would like to ask you some questions that I ask all my patients. These questions will help me to provide you with the best care possible. As with all medical information your responses are confidential. Also, we can stop at any time.</a:t>
            </a:r>
          </a:p>
        </p:txBody>
      </p:sp>
      <p:sp>
        <p:nvSpPr>
          <p:cNvPr id="2" name="Rectangle 1">
            <a:extLst>
              <a:ext uri="{FF2B5EF4-FFF2-40B4-BE49-F238E27FC236}">
                <a16:creationId xmlns:a16="http://schemas.microsoft.com/office/drawing/2014/main" id="{69AAE416-6E4E-1E43-B878-44481E81407F}"/>
              </a:ext>
            </a:extLst>
          </p:cNvPr>
          <p:cNvSpPr>
            <a:spLocks noChangeArrowheads="1"/>
          </p:cNvSpPr>
          <p:nvPr/>
        </p:nvSpPr>
        <p:spPr bwMode="auto">
          <a:xfrm>
            <a:off x="359764" y="1291167"/>
            <a:ext cx="11426102"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0000"/>
              </a:lnSpc>
              <a:spcBef>
                <a:spcPts val="600"/>
              </a:spcBef>
              <a:spcAft>
                <a:spcPts val="1200"/>
              </a:spcAft>
            </a:pPr>
            <a:r>
              <a:rPr lang="en-US" altLang="en-US" sz="3000" dirty="0">
                <a:solidFill>
                  <a:srgbClr val="697608"/>
                </a:solidFill>
              </a:rPr>
              <a:t>What might you need to consider to create an atmosphere of trust, (culturally appropriate, trauma informed, affirming) and comfortability prior to beginning the screen? </a:t>
            </a:r>
          </a:p>
        </p:txBody>
      </p:sp>
      <p:sp>
        <p:nvSpPr>
          <p:cNvPr id="3" name="Slide Number Placeholder 2"/>
          <p:cNvSpPr>
            <a:spLocks noGrp="1"/>
          </p:cNvSpPr>
          <p:nvPr>
            <p:ph type="sldNum" sz="quarter" idx="10"/>
          </p:nvPr>
        </p:nvSpPr>
        <p:spPr>
          <a:xfrm>
            <a:off x="9448800" y="32221"/>
            <a:ext cx="2743200" cy="365125"/>
          </a:xfrm>
        </p:spPr>
        <p:txBody>
          <a:bodyPr/>
          <a:lstStyle/>
          <a:p>
            <a:fld id="{8840C3B3-9D48-44A5-B1E4-AF5649906437}" type="slidenum">
              <a:rPr lang="en-US" altLang="en-US" smtClean="0">
                <a:solidFill>
                  <a:srgbClr val="697608"/>
                </a:solidFill>
              </a:rPr>
              <a:pPr/>
              <a:t>52</a:t>
            </a:fld>
            <a:endParaRPr lang="en-US" altLang="en-US" dirty="0">
              <a:solidFill>
                <a:srgbClr val="697608"/>
              </a:solidFill>
            </a:endParaRPr>
          </a:p>
        </p:txBody>
      </p:sp>
    </p:spTree>
    <p:extLst>
      <p:ext uri="{BB962C8B-B14F-4D97-AF65-F5344CB8AC3E}">
        <p14:creationId xmlns:p14="http://schemas.microsoft.com/office/powerpoint/2010/main" val="4068096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1000" fill="hold"/>
                                        <p:tgtEl>
                                          <p:spTgt spid="5"/>
                                        </p:tgtEl>
                                        <p:attrNameLst>
                                          <p:attrName>ppt_x</p:attrName>
                                        </p:attrNameLst>
                                      </p:cBhvr>
                                      <p:tavLst>
                                        <p:tav tm="0">
                                          <p:val>
                                            <p:strVal val="#ppt_x"/>
                                          </p:val>
                                        </p:tav>
                                        <p:tav tm="100000">
                                          <p:val>
                                            <p:strVal val="#ppt_x"/>
                                          </p:val>
                                        </p:tav>
                                      </p:tavLst>
                                    </p:anim>
                                    <p:anim calcmode="lin" valueType="num">
                                      <p:cBhvr additive="base">
                                        <p:cTn id="14"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286C078-B439-C64C-B5E7-EFBB9012E8CB}"/>
              </a:ext>
            </a:extLst>
          </p:cNvPr>
          <p:cNvSpPr>
            <a:spLocks noGrp="1"/>
          </p:cNvSpPr>
          <p:nvPr>
            <p:ph type="title"/>
          </p:nvPr>
        </p:nvSpPr>
        <p:spPr>
          <a:xfrm>
            <a:off x="0" y="346508"/>
            <a:ext cx="12033522" cy="831759"/>
          </a:xfrm>
        </p:spPr>
        <p:txBody>
          <a:bodyPr/>
          <a:lstStyle/>
          <a:p>
            <a:r>
              <a:rPr lang="en-US" dirty="0"/>
              <a:t>  Let’s Review</a:t>
            </a:r>
          </a:p>
        </p:txBody>
      </p:sp>
      <p:sp>
        <p:nvSpPr>
          <p:cNvPr id="10" name="Content Placeholder 9">
            <a:extLst>
              <a:ext uri="{FF2B5EF4-FFF2-40B4-BE49-F238E27FC236}">
                <a16:creationId xmlns:a16="http://schemas.microsoft.com/office/drawing/2014/main" id="{F9706F66-05E5-714C-A363-8D51006330DF}"/>
              </a:ext>
            </a:extLst>
          </p:cNvPr>
          <p:cNvSpPr>
            <a:spLocks noGrp="1"/>
          </p:cNvSpPr>
          <p:nvPr>
            <p:ph idx="1"/>
          </p:nvPr>
        </p:nvSpPr>
        <p:spPr>
          <a:xfrm>
            <a:off x="476646" y="1492766"/>
            <a:ext cx="11080229" cy="3948668"/>
          </a:xfrm>
        </p:spPr>
        <p:txBody>
          <a:bodyPr>
            <a:noAutofit/>
          </a:bodyPr>
          <a:lstStyle/>
          <a:p>
            <a:pPr marL="380985" indent="-380985">
              <a:spcBef>
                <a:spcPts val="600"/>
              </a:spcBef>
              <a:spcAft>
                <a:spcPts val="1200"/>
              </a:spcAft>
              <a:buClr>
                <a:schemeClr val="tx1">
                  <a:lumMod val="50000"/>
                  <a:lumOff val="50000"/>
                </a:schemeClr>
              </a:buClr>
              <a:defRPr/>
            </a:pPr>
            <a:r>
              <a:rPr lang="en-US" sz="3600" dirty="0">
                <a:cs typeface="Arial" panose="020B0604020202020204" pitchFamily="34" charset="0"/>
              </a:rPr>
              <a:t>Screening does not provide a </a:t>
            </a:r>
            <a:r>
              <a:rPr lang="en-US" sz="3600" u="sng" dirty="0">
                <a:cs typeface="Arial" panose="020B0604020202020204" pitchFamily="34" charset="0"/>
              </a:rPr>
              <a:t>diagnosis</a:t>
            </a:r>
            <a:r>
              <a:rPr lang="en-US" sz="3600" dirty="0">
                <a:cs typeface="Arial" panose="020B0604020202020204" pitchFamily="34" charset="0"/>
              </a:rPr>
              <a:t>.</a:t>
            </a:r>
          </a:p>
          <a:p>
            <a:pPr marL="380985" indent="-380985">
              <a:spcBef>
                <a:spcPts val="600"/>
              </a:spcBef>
              <a:spcAft>
                <a:spcPts val="1200"/>
              </a:spcAft>
              <a:buClr>
                <a:schemeClr val="tx1">
                  <a:lumMod val="50000"/>
                  <a:lumOff val="50000"/>
                </a:schemeClr>
              </a:buClr>
              <a:defRPr/>
            </a:pPr>
            <a:r>
              <a:rPr lang="en-US" sz="3600" dirty="0">
                <a:cs typeface="Arial" panose="020B0604020202020204" pitchFamily="34" charset="0"/>
              </a:rPr>
              <a:t>Screening does provide </a:t>
            </a:r>
            <a:r>
              <a:rPr lang="en-US" sz="3600" u="sng" dirty="0">
                <a:cs typeface="Arial" panose="020B0604020202020204" pitchFamily="34" charset="0"/>
              </a:rPr>
              <a:t>immediate</a:t>
            </a:r>
            <a:r>
              <a:rPr lang="en-US" sz="3600" dirty="0">
                <a:cs typeface="Arial" panose="020B0604020202020204" pitchFamily="34" charset="0"/>
              </a:rPr>
              <a:t> identification of level of  risk.</a:t>
            </a:r>
          </a:p>
          <a:p>
            <a:pPr marL="380985" indent="-380985">
              <a:spcBef>
                <a:spcPts val="600"/>
              </a:spcBef>
              <a:spcAft>
                <a:spcPts val="1200"/>
              </a:spcAft>
              <a:buClr>
                <a:schemeClr val="tx1">
                  <a:lumMod val="50000"/>
                  <a:lumOff val="50000"/>
                </a:schemeClr>
              </a:buClr>
              <a:defRPr/>
            </a:pPr>
            <a:r>
              <a:rPr lang="en-US" sz="3600" dirty="0">
                <a:cs typeface="Arial" panose="020B0604020202020204" pitchFamily="34" charset="0"/>
              </a:rPr>
              <a:t>There are 2 </a:t>
            </a:r>
            <a:r>
              <a:rPr lang="en-US" sz="3600" u="sng" dirty="0">
                <a:cs typeface="Arial" panose="020B0604020202020204" pitchFamily="34" charset="0"/>
              </a:rPr>
              <a:t>levels</a:t>
            </a:r>
            <a:r>
              <a:rPr lang="en-US" sz="3600" dirty="0">
                <a:cs typeface="Arial" panose="020B0604020202020204" pitchFamily="34" charset="0"/>
              </a:rPr>
              <a:t> of screening.</a:t>
            </a:r>
          </a:p>
          <a:p>
            <a:pPr marL="380985" indent="-380985">
              <a:spcBef>
                <a:spcPts val="600"/>
              </a:spcBef>
              <a:spcAft>
                <a:spcPts val="1200"/>
              </a:spcAft>
              <a:buClr>
                <a:schemeClr val="tx1">
                  <a:lumMod val="50000"/>
                  <a:lumOff val="50000"/>
                </a:schemeClr>
              </a:buClr>
              <a:defRPr/>
            </a:pPr>
            <a:r>
              <a:rPr lang="en-US" sz="3600" dirty="0">
                <a:cs typeface="Arial" panose="020B0604020202020204" pitchFamily="34" charset="0"/>
              </a:rPr>
              <a:t>There are 4 </a:t>
            </a:r>
            <a:r>
              <a:rPr lang="en-US" sz="3600" u="sng" dirty="0">
                <a:cs typeface="Arial" panose="020B0604020202020204" pitchFamily="34" charset="0"/>
              </a:rPr>
              <a:t>types</a:t>
            </a:r>
            <a:r>
              <a:rPr lang="en-US" sz="3600" dirty="0">
                <a:cs typeface="Arial" panose="020B0604020202020204" pitchFamily="34" charset="0"/>
              </a:rPr>
              <a:t> of intervention.</a:t>
            </a:r>
          </a:p>
          <a:p>
            <a:endParaRPr lang="en-US" dirty="0"/>
          </a:p>
        </p:txBody>
      </p:sp>
      <p:sp>
        <p:nvSpPr>
          <p:cNvPr id="2" name="Slide Number Placeholder 1"/>
          <p:cNvSpPr>
            <a:spLocks noGrp="1"/>
          </p:cNvSpPr>
          <p:nvPr>
            <p:ph type="sldNum" sz="quarter" idx="4294967295"/>
          </p:nvPr>
        </p:nvSpPr>
        <p:spPr>
          <a:xfrm>
            <a:off x="9374489" y="58546"/>
            <a:ext cx="2743200" cy="365125"/>
          </a:xfrm>
        </p:spPr>
        <p:txBody>
          <a:bodyPr/>
          <a:lstStyle/>
          <a:p>
            <a:fld id="{8840C3B3-9D48-44A5-B1E4-AF5649906437}" type="slidenum">
              <a:rPr lang="en-US" altLang="en-US" sz="1600" b="1" smtClean="0"/>
              <a:pPr/>
              <a:t>53</a:t>
            </a:fld>
            <a:endParaRPr lang="en-US" altLang="en-US" sz="1600" b="1" dirty="0"/>
          </a:p>
        </p:txBody>
      </p:sp>
    </p:spTree>
    <p:extLst>
      <p:ext uri="{BB962C8B-B14F-4D97-AF65-F5344CB8AC3E}">
        <p14:creationId xmlns:p14="http://schemas.microsoft.com/office/powerpoint/2010/main" val="8343734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Motivation</a:t>
            </a:r>
          </a:p>
        </p:txBody>
      </p:sp>
      <p:sp>
        <p:nvSpPr>
          <p:cNvPr id="4" name="Slide Number Placeholder 3"/>
          <p:cNvSpPr>
            <a:spLocks noGrp="1"/>
          </p:cNvSpPr>
          <p:nvPr>
            <p:ph type="sldNum" sz="quarter" idx="13"/>
          </p:nvPr>
        </p:nvSpPr>
        <p:spPr>
          <a:xfrm>
            <a:off x="11650959" y="29321"/>
            <a:ext cx="541041" cy="365125"/>
          </a:xfrm>
        </p:spPr>
        <p:txBody>
          <a:bodyPr/>
          <a:lstStyle/>
          <a:p>
            <a:fld id="{48F63A3B-78C7-47BE-AE5E-E10140E04643}" type="slidenum">
              <a:rPr lang="en-US" smtClean="0"/>
              <a:pPr/>
              <a:t>54</a:t>
            </a:fld>
            <a:endParaRPr lang="en-US" dirty="0"/>
          </a:p>
        </p:txBody>
      </p:sp>
      <p:pic>
        <p:nvPicPr>
          <p:cNvPr id="5" name="Picture 4" descr="riseperformancegroup"/>
          <p:cNvPicPr>
            <a:picLocks noChangeAspect="1" noChangeArrowheads="1"/>
          </p:cNvPicPr>
          <p:nvPr/>
        </p:nvPicPr>
        <p:blipFill>
          <a:blip r:embed="rId3">
            <a:extLst>
              <a:ext uri="{28A0092B-C50C-407E-A947-70E740481C1C}">
                <a14:useLocalDpi xmlns:a14="http://schemas.microsoft.com/office/drawing/2010/main" val="0"/>
              </a:ext>
            </a:extLst>
          </a:blip>
          <a:srcRect t="7317"/>
          <a:stretch>
            <a:fillRect/>
          </a:stretch>
        </p:blipFill>
        <p:spPr bwMode="auto">
          <a:xfrm>
            <a:off x="2196662" y="1512539"/>
            <a:ext cx="8379372" cy="534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282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Oval 41">
            <a:extLst>
              <a:ext uri="{FF2B5EF4-FFF2-40B4-BE49-F238E27FC236}">
                <a16:creationId xmlns:a16="http://schemas.microsoft.com/office/drawing/2014/main" id="{252C4DD0-9A0B-2649-B4A3-7B40A25CF5E6}"/>
              </a:ext>
            </a:extLst>
          </p:cNvPr>
          <p:cNvSpPr/>
          <p:nvPr/>
        </p:nvSpPr>
        <p:spPr bwMode="auto">
          <a:xfrm>
            <a:off x="4417219" y="4917282"/>
            <a:ext cx="3126052" cy="1930135"/>
          </a:xfrm>
          <a:prstGeom prst="ellipse">
            <a:avLst/>
          </a:prstGeom>
          <a:solidFill>
            <a:srgbClr val="D6A300"/>
          </a:solidFill>
        </p:spPr>
        <p:style>
          <a:lnRef idx="2">
            <a:schemeClr val="lt1">
              <a:hueOff val="0"/>
              <a:satOff val="0"/>
              <a:lumOff val="0"/>
              <a:alphaOff val="0"/>
            </a:schemeClr>
          </a:lnRef>
          <a:fillRef idx="1">
            <a:scrgbClr r="0" g="0" b="0"/>
          </a:fillRef>
          <a:effectRef idx="0">
            <a:schemeClr val="accent5">
              <a:hueOff val="-3973551"/>
              <a:satOff val="15924"/>
              <a:lumOff val="3451"/>
              <a:alphaOff val="0"/>
            </a:schemeClr>
          </a:effectRef>
          <a:fontRef idx="minor">
            <a:schemeClr val="lt1"/>
          </a:fontRef>
        </p:style>
      </p:sp>
      <p:grpSp>
        <p:nvGrpSpPr>
          <p:cNvPr id="138243" name="Group 1">
            <a:extLst>
              <a:ext uri="{FF2B5EF4-FFF2-40B4-BE49-F238E27FC236}">
                <a16:creationId xmlns:a16="http://schemas.microsoft.com/office/drawing/2014/main" id="{1971E090-22F9-DD41-A06E-4AFA0B4929EC}"/>
              </a:ext>
            </a:extLst>
          </p:cNvPr>
          <p:cNvGrpSpPr>
            <a:grpSpLocks/>
          </p:cNvGrpSpPr>
          <p:nvPr/>
        </p:nvGrpSpPr>
        <p:grpSpPr bwMode="auto">
          <a:xfrm>
            <a:off x="1219730" y="177271"/>
            <a:ext cx="9550136" cy="6335448"/>
            <a:chOff x="380992" y="-813824"/>
            <a:chExt cx="8382016" cy="6480829"/>
          </a:xfrm>
        </p:grpSpPr>
        <p:sp>
          <p:nvSpPr>
            <p:cNvPr id="40" name="Oval 39">
              <a:extLst>
                <a:ext uri="{FF2B5EF4-FFF2-40B4-BE49-F238E27FC236}">
                  <a16:creationId xmlns:a16="http://schemas.microsoft.com/office/drawing/2014/main" id="{FE032864-2443-6D4D-842B-41650F543D91}"/>
                </a:ext>
              </a:extLst>
            </p:cNvPr>
            <p:cNvSpPr/>
            <p:nvPr/>
          </p:nvSpPr>
          <p:spPr>
            <a:xfrm>
              <a:off x="3201316" y="-813824"/>
              <a:ext cx="2741368" cy="1974427"/>
            </a:xfrm>
            <a:prstGeom prst="ellipse">
              <a:avLst/>
            </a:prstGeom>
            <a:solidFill>
              <a:srgbClr val="CCFFFF"/>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41" name="Oval 4">
              <a:extLst>
                <a:ext uri="{FF2B5EF4-FFF2-40B4-BE49-F238E27FC236}">
                  <a16:creationId xmlns:a16="http://schemas.microsoft.com/office/drawing/2014/main" id="{8B0DE490-FA4E-6B41-9118-7929C8FAD4DD}"/>
                </a:ext>
              </a:extLst>
            </p:cNvPr>
            <p:cNvSpPr/>
            <p:nvPr/>
          </p:nvSpPr>
          <p:spPr>
            <a:xfrm>
              <a:off x="3601897" y="-522870"/>
              <a:ext cx="1940207"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endParaRPr lang="en-US" sz="10333" dirty="0"/>
            </a:p>
          </p:txBody>
        </p:sp>
        <p:sp>
          <p:nvSpPr>
            <p:cNvPr id="38" name="Right Arrow 37">
              <a:extLst>
                <a:ext uri="{FF2B5EF4-FFF2-40B4-BE49-F238E27FC236}">
                  <a16:creationId xmlns:a16="http://schemas.microsoft.com/office/drawing/2014/main" id="{73FE512A-5773-2340-B32B-1EA2856FB00B}"/>
                </a:ext>
              </a:extLst>
            </p:cNvPr>
            <p:cNvSpPr/>
            <p:nvPr/>
          </p:nvSpPr>
          <p:spPr>
            <a:xfrm rot="1361912">
              <a:off x="5846313" y="478553"/>
              <a:ext cx="256604" cy="565668"/>
            </a:xfrm>
            <a:prstGeom prst="rightArrow">
              <a:avLst>
                <a:gd name="adj1" fmla="val 60000"/>
                <a:gd name="adj2" fmla="val 50000"/>
              </a:avLst>
            </a:pr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39" name="Right Arrow 6">
              <a:extLst>
                <a:ext uri="{FF2B5EF4-FFF2-40B4-BE49-F238E27FC236}">
                  <a16:creationId xmlns:a16="http://schemas.microsoft.com/office/drawing/2014/main" id="{9699A608-7EFC-D944-8905-B5263F6D76EB}"/>
                </a:ext>
              </a:extLst>
            </p:cNvPr>
            <p:cNvSpPr/>
            <p:nvPr/>
          </p:nvSpPr>
          <p:spPr>
            <a:xfrm rot="1361912">
              <a:off x="5849796" y="575989"/>
              <a:ext cx="179972" cy="33967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37" name="Oval 8">
              <a:extLst>
                <a:ext uri="{FF2B5EF4-FFF2-40B4-BE49-F238E27FC236}">
                  <a16:creationId xmlns:a16="http://schemas.microsoft.com/office/drawing/2014/main" id="{02DBD310-4E3C-1D4E-92A7-C30A2477FEA6}"/>
                </a:ext>
              </a:extLst>
            </p:cNvPr>
            <p:cNvSpPr/>
            <p:nvPr/>
          </p:nvSpPr>
          <p:spPr>
            <a:xfrm>
              <a:off x="6422221" y="655831"/>
              <a:ext cx="1939045"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r>
                <a:rPr lang="en-US" sz="10333" dirty="0"/>
                <a:t> </a:t>
              </a:r>
            </a:p>
          </p:txBody>
        </p:sp>
        <p:sp>
          <p:nvSpPr>
            <p:cNvPr id="34" name="Right Arrow 33">
              <a:extLst>
                <a:ext uri="{FF2B5EF4-FFF2-40B4-BE49-F238E27FC236}">
                  <a16:creationId xmlns:a16="http://schemas.microsoft.com/office/drawing/2014/main" id="{763F3774-967A-3340-A2C4-2E7D1F38BC47}"/>
                </a:ext>
              </a:extLst>
            </p:cNvPr>
            <p:cNvSpPr/>
            <p:nvPr/>
          </p:nvSpPr>
          <p:spPr>
            <a:xfrm rot="5400000">
              <a:off x="7280098" y="2263530"/>
              <a:ext cx="223291" cy="564297"/>
            </a:xfrm>
            <a:prstGeom prst="rightArrow">
              <a:avLst>
                <a:gd name="adj1" fmla="val 60000"/>
                <a:gd name="adj2" fmla="val 50000"/>
              </a:avLst>
            </a:prstGeom>
          </p:spPr>
          <p:style>
            <a:lnRef idx="0">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sp>
          <p:nvSpPr>
            <p:cNvPr id="35" name="Right Arrow 10">
              <a:extLst>
                <a:ext uri="{FF2B5EF4-FFF2-40B4-BE49-F238E27FC236}">
                  <a16:creationId xmlns:a16="http://schemas.microsoft.com/office/drawing/2014/main" id="{2622D156-9C41-8341-BB91-A2A65FA0F2E0}"/>
                </a:ext>
              </a:extLst>
            </p:cNvPr>
            <p:cNvSpPr/>
            <p:nvPr/>
          </p:nvSpPr>
          <p:spPr>
            <a:xfrm rot="5400000">
              <a:off x="7313349" y="2341745"/>
              <a:ext cx="155627" cy="34020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32" name="Oval 31">
              <a:extLst>
                <a:ext uri="{FF2B5EF4-FFF2-40B4-BE49-F238E27FC236}">
                  <a16:creationId xmlns:a16="http://schemas.microsoft.com/office/drawing/2014/main" id="{403F2FF9-6A2E-2F42-8938-AD64E001CDD6}"/>
                </a:ext>
              </a:extLst>
            </p:cNvPr>
            <p:cNvSpPr/>
            <p:nvPr/>
          </p:nvSpPr>
          <p:spPr>
            <a:xfrm>
              <a:off x="6019317" y="2762879"/>
              <a:ext cx="2743691" cy="1974426"/>
            </a:xfrm>
            <a:prstGeom prst="ellipse">
              <a:avLst/>
            </a:prstGeom>
            <a:solidFill>
              <a:srgbClr val="7BA980"/>
            </a:solidFill>
          </p:spPr>
          <p:style>
            <a:lnRef idx="2">
              <a:schemeClr val="lt1">
                <a:hueOff val="0"/>
                <a:satOff val="0"/>
                <a:lumOff val="0"/>
                <a:alphaOff val="0"/>
              </a:schemeClr>
            </a:lnRef>
            <a:fillRef idx="1">
              <a:scrgbClr r="0" g="0" b="0"/>
            </a:fillRef>
            <a:effectRef idx="0">
              <a:schemeClr val="accent5">
                <a:hueOff val="-3973551"/>
                <a:satOff val="15924"/>
                <a:lumOff val="3451"/>
                <a:alphaOff val="0"/>
              </a:schemeClr>
            </a:effectRef>
            <a:fontRef idx="minor">
              <a:schemeClr val="lt1"/>
            </a:fontRef>
          </p:style>
        </p:sp>
        <p:sp>
          <p:nvSpPr>
            <p:cNvPr id="33" name="Oval 12">
              <a:extLst>
                <a:ext uri="{FF2B5EF4-FFF2-40B4-BE49-F238E27FC236}">
                  <a16:creationId xmlns:a16="http://schemas.microsoft.com/office/drawing/2014/main" id="{40B029B4-E036-644C-9E73-D7311D739878}"/>
                </a:ext>
              </a:extLst>
            </p:cNvPr>
            <p:cNvSpPr/>
            <p:nvPr/>
          </p:nvSpPr>
          <p:spPr>
            <a:xfrm>
              <a:off x="6422221" y="3051126"/>
              <a:ext cx="1939045"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r>
                <a:rPr lang="en-US" sz="10333" dirty="0"/>
                <a:t> </a:t>
              </a:r>
            </a:p>
          </p:txBody>
        </p:sp>
        <p:sp>
          <p:nvSpPr>
            <p:cNvPr id="30" name="Right Arrow 29">
              <a:extLst>
                <a:ext uri="{FF2B5EF4-FFF2-40B4-BE49-F238E27FC236}">
                  <a16:creationId xmlns:a16="http://schemas.microsoft.com/office/drawing/2014/main" id="{7F87FB5D-C47A-7F43-81B6-4F0477306FF8}"/>
                </a:ext>
              </a:extLst>
            </p:cNvPr>
            <p:cNvSpPr/>
            <p:nvPr/>
          </p:nvSpPr>
          <p:spPr>
            <a:xfrm rot="9396892">
              <a:off x="5853279" y="4074201"/>
              <a:ext cx="269376" cy="565668"/>
            </a:xfrm>
            <a:prstGeom prst="rightArrow">
              <a:avLst>
                <a:gd name="adj1" fmla="val 60000"/>
                <a:gd name="adj2" fmla="val 50000"/>
              </a:avLst>
            </a:prstGeom>
          </p:spPr>
          <p:style>
            <a:lnRef idx="0">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sp>
        <p:sp>
          <p:nvSpPr>
            <p:cNvPr id="31" name="Right Arrow 14">
              <a:extLst>
                <a:ext uri="{FF2B5EF4-FFF2-40B4-BE49-F238E27FC236}">
                  <a16:creationId xmlns:a16="http://schemas.microsoft.com/office/drawing/2014/main" id="{20D903AF-D917-3E41-8EDE-B35CC98E014A}"/>
                </a:ext>
              </a:extLst>
            </p:cNvPr>
            <p:cNvSpPr/>
            <p:nvPr/>
          </p:nvSpPr>
          <p:spPr>
            <a:xfrm rot="20196892">
              <a:off x="5932234" y="4170284"/>
              <a:ext cx="189260" cy="339671"/>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29" name="Oval 16">
              <a:extLst>
                <a:ext uri="{FF2B5EF4-FFF2-40B4-BE49-F238E27FC236}">
                  <a16:creationId xmlns:a16="http://schemas.microsoft.com/office/drawing/2014/main" id="{6D306759-7BD9-CB4A-9488-F06357F10C79}"/>
                </a:ext>
              </a:extLst>
            </p:cNvPr>
            <p:cNvSpPr/>
            <p:nvPr/>
          </p:nvSpPr>
          <p:spPr>
            <a:xfrm>
              <a:off x="3601897" y="4270426"/>
              <a:ext cx="1940207"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r>
                <a:rPr lang="en-US" sz="10333" dirty="0"/>
                <a:t> </a:t>
              </a:r>
            </a:p>
          </p:txBody>
        </p:sp>
        <p:sp>
          <p:nvSpPr>
            <p:cNvPr id="26" name="Right Arrow 25">
              <a:extLst>
                <a:ext uri="{FF2B5EF4-FFF2-40B4-BE49-F238E27FC236}">
                  <a16:creationId xmlns:a16="http://schemas.microsoft.com/office/drawing/2014/main" id="{041A19F7-7AA2-BD4B-9035-9006342F44BA}"/>
                </a:ext>
              </a:extLst>
            </p:cNvPr>
            <p:cNvSpPr/>
            <p:nvPr/>
          </p:nvSpPr>
          <p:spPr>
            <a:xfrm rot="12203108">
              <a:off x="3034117" y="4079614"/>
              <a:ext cx="270537" cy="564316"/>
            </a:xfrm>
            <a:prstGeom prst="rightArrow">
              <a:avLst>
                <a:gd name="adj1" fmla="val 60000"/>
                <a:gd name="adj2" fmla="val 50000"/>
              </a:avLst>
            </a:prstGeom>
          </p:spPr>
          <p:style>
            <a:lnRef idx="0">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27" name="Right Arrow 18">
              <a:extLst>
                <a:ext uri="{FF2B5EF4-FFF2-40B4-BE49-F238E27FC236}">
                  <a16:creationId xmlns:a16="http://schemas.microsoft.com/office/drawing/2014/main" id="{F9A58D4B-DCEC-F542-BEB4-74B2A23C2767}"/>
                </a:ext>
              </a:extLst>
            </p:cNvPr>
            <p:cNvSpPr/>
            <p:nvPr/>
          </p:nvSpPr>
          <p:spPr>
            <a:xfrm rot="1403108">
              <a:off x="3111911" y="4209529"/>
              <a:ext cx="189260" cy="339672"/>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24" name="Oval 23">
              <a:extLst>
                <a:ext uri="{FF2B5EF4-FFF2-40B4-BE49-F238E27FC236}">
                  <a16:creationId xmlns:a16="http://schemas.microsoft.com/office/drawing/2014/main" id="{796C87F5-04DD-204B-8B61-757E8736926B}"/>
                </a:ext>
              </a:extLst>
            </p:cNvPr>
            <p:cNvSpPr/>
            <p:nvPr/>
          </p:nvSpPr>
          <p:spPr>
            <a:xfrm>
              <a:off x="380992" y="2762879"/>
              <a:ext cx="2743691" cy="1974426"/>
            </a:xfrm>
            <a:prstGeom prst="ellipse">
              <a:avLst/>
            </a:prstGeom>
            <a:solidFill>
              <a:srgbClr val="D8D561"/>
            </a:solidFill>
          </p:spPr>
          <p:style>
            <a:lnRef idx="2">
              <a:schemeClr val="lt1">
                <a:hueOff val="0"/>
                <a:satOff val="0"/>
                <a:lumOff val="0"/>
                <a:alphaOff val="0"/>
              </a:schemeClr>
            </a:lnRef>
            <a:fillRef idx="1">
              <a:scrgbClr r="0" g="0" b="0"/>
            </a:fillRef>
            <a:effectRef idx="0">
              <a:schemeClr val="accent5">
                <a:hueOff val="-7947101"/>
                <a:satOff val="31849"/>
                <a:lumOff val="6902"/>
                <a:alphaOff val="0"/>
              </a:schemeClr>
            </a:effectRef>
            <a:fontRef idx="minor">
              <a:schemeClr val="lt1"/>
            </a:fontRef>
          </p:style>
        </p:sp>
        <p:sp>
          <p:nvSpPr>
            <p:cNvPr id="25" name="Oval 20">
              <a:extLst>
                <a:ext uri="{FF2B5EF4-FFF2-40B4-BE49-F238E27FC236}">
                  <a16:creationId xmlns:a16="http://schemas.microsoft.com/office/drawing/2014/main" id="{6E4C696E-DA21-AD4F-A7A7-BFEC4FEF8B22}"/>
                </a:ext>
              </a:extLst>
            </p:cNvPr>
            <p:cNvSpPr/>
            <p:nvPr/>
          </p:nvSpPr>
          <p:spPr>
            <a:xfrm>
              <a:off x="782734" y="3051126"/>
              <a:ext cx="1939045"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r>
                <a:rPr lang="en-US" sz="10333" dirty="0"/>
                <a:t> </a:t>
              </a:r>
            </a:p>
          </p:txBody>
        </p:sp>
        <p:sp>
          <p:nvSpPr>
            <p:cNvPr id="22" name="Right Arrow 21">
              <a:extLst>
                <a:ext uri="{FF2B5EF4-FFF2-40B4-BE49-F238E27FC236}">
                  <a16:creationId xmlns:a16="http://schemas.microsoft.com/office/drawing/2014/main" id="{87A73683-D6DB-074E-930D-5DA510DBB7CE}"/>
                </a:ext>
              </a:extLst>
            </p:cNvPr>
            <p:cNvSpPr/>
            <p:nvPr/>
          </p:nvSpPr>
          <p:spPr>
            <a:xfrm rot="16199991">
              <a:off x="1641289" y="2276386"/>
              <a:ext cx="221937" cy="564297"/>
            </a:xfrm>
            <a:prstGeom prst="rightArrow">
              <a:avLst>
                <a:gd name="adj1" fmla="val 60000"/>
                <a:gd name="adj2" fmla="val 50000"/>
              </a:avLst>
            </a:prstGeom>
          </p:spPr>
          <p:style>
            <a:lnRef idx="0">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sp>
        <p:sp>
          <p:nvSpPr>
            <p:cNvPr id="23" name="Right Arrow 22">
              <a:extLst>
                <a:ext uri="{FF2B5EF4-FFF2-40B4-BE49-F238E27FC236}">
                  <a16:creationId xmlns:a16="http://schemas.microsoft.com/office/drawing/2014/main" id="{5F08B74E-4A18-D242-A36A-2513EA01C81C}"/>
                </a:ext>
              </a:extLst>
            </p:cNvPr>
            <p:cNvSpPr/>
            <p:nvPr/>
          </p:nvSpPr>
          <p:spPr>
            <a:xfrm rot="5399991">
              <a:off x="1675025" y="2421588"/>
              <a:ext cx="155626" cy="340203"/>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20" name="Oval 19">
              <a:extLst>
                <a:ext uri="{FF2B5EF4-FFF2-40B4-BE49-F238E27FC236}">
                  <a16:creationId xmlns:a16="http://schemas.microsoft.com/office/drawing/2014/main" id="{D57DC4BB-0754-FB4A-BD25-EA3C2B124F25}"/>
                </a:ext>
              </a:extLst>
            </p:cNvPr>
            <p:cNvSpPr/>
            <p:nvPr/>
          </p:nvSpPr>
          <p:spPr>
            <a:xfrm>
              <a:off x="380992" y="366231"/>
              <a:ext cx="2743691" cy="1975780"/>
            </a:xfrm>
            <a:prstGeom prst="ellipse">
              <a:avLst/>
            </a:prstGeom>
            <a:solidFill>
              <a:srgbClr val="F79646"/>
            </a:solidFill>
          </p:spPr>
          <p:style>
            <a:lnRef idx="2">
              <a:schemeClr val="lt1">
                <a:hueOff val="0"/>
                <a:satOff val="0"/>
                <a:lumOff val="0"/>
                <a:alphaOff val="0"/>
              </a:schemeClr>
            </a:lnRef>
            <a:fillRef idx="1">
              <a:scrgbClr r="0" g="0" b="0"/>
            </a:fillRef>
            <a:effectRef idx="0">
              <a:schemeClr val="accent5">
                <a:hueOff val="-9933876"/>
                <a:satOff val="39811"/>
                <a:lumOff val="8628"/>
                <a:alphaOff val="0"/>
              </a:schemeClr>
            </a:effectRef>
            <a:fontRef idx="minor">
              <a:schemeClr val="lt1"/>
            </a:fontRef>
          </p:style>
        </p:sp>
        <p:sp>
          <p:nvSpPr>
            <p:cNvPr id="21" name="Oval 24">
              <a:extLst>
                <a:ext uri="{FF2B5EF4-FFF2-40B4-BE49-F238E27FC236}">
                  <a16:creationId xmlns:a16="http://schemas.microsoft.com/office/drawing/2014/main" id="{1D0BA883-09D5-B246-A85E-CB1E88BFD6CE}"/>
                </a:ext>
              </a:extLst>
            </p:cNvPr>
            <p:cNvSpPr/>
            <p:nvPr/>
          </p:nvSpPr>
          <p:spPr>
            <a:xfrm>
              <a:off x="782734" y="655831"/>
              <a:ext cx="1939045" cy="1396579"/>
            </a:xfrm>
            <a:prstGeom prst="rect">
              <a:avLst/>
            </a:prstGeom>
          </p:spPr>
          <p:style>
            <a:lnRef idx="0">
              <a:scrgbClr r="0" g="0" b="0"/>
            </a:lnRef>
            <a:fillRef idx="0">
              <a:scrgbClr r="0" g="0" b="0"/>
            </a:fillRef>
            <a:effectRef idx="0">
              <a:scrgbClr r="0" g="0" b="0"/>
            </a:effectRef>
            <a:fontRef idx="minor">
              <a:schemeClr val="lt1"/>
            </a:fontRef>
          </p:style>
          <p:txBody>
            <a:bodyPr lIns="91723" tIns="91723" rIns="91723" bIns="91723" spcCol="1270" anchor="ctr"/>
            <a:lstStyle/>
            <a:p>
              <a:pPr algn="ctr" defTabSz="4585401">
                <a:lnSpc>
                  <a:spcPct val="90000"/>
                </a:lnSpc>
                <a:spcAft>
                  <a:spcPct val="35000"/>
                </a:spcAft>
                <a:defRPr/>
              </a:pPr>
              <a:r>
                <a:rPr lang="en-US" sz="10333" dirty="0"/>
                <a:t> </a:t>
              </a:r>
            </a:p>
          </p:txBody>
        </p:sp>
        <p:sp>
          <p:nvSpPr>
            <p:cNvPr id="18" name="Right Arrow 17">
              <a:extLst>
                <a:ext uri="{FF2B5EF4-FFF2-40B4-BE49-F238E27FC236}">
                  <a16:creationId xmlns:a16="http://schemas.microsoft.com/office/drawing/2014/main" id="{9397E5A1-83ED-1443-B3D3-7AD171C5A30E}"/>
                </a:ext>
              </a:extLst>
            </p:cNvPr>
            <p:cNvSpPr/>
            <p:nvPr/>
          </p:nvSpPr>
          <p:spPr>
            <a:xfrm rot="20238076">
              <a:off x="3025989" y="483966"/>
              <a:ext cx="258927" cy="564315"/>
            </a:xfrm>
            <a:prstGeom prst="rightArrow">
              <a:avLst>
                <a:gd name="adj1" fmla="val 60000"/>
                <a:gd name="adj2" fmla="val 50000"/>
              </a:avLst>
            </a:prstGeom>
          </p:spPr>
          <p:style>
            <a:lnRef idx="0">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19" name="Right Arrow 26">
              <a:extLst>
                <a:ext uri="{FF2B5EF4-FFF2-40B4-BE49-F238E27FC236}">
                  <a16:creationId xmlns:a16="http://schemas.microsoft.com/office/drawing/2014/main" id="{ACF765C8-4D2A-1E40-AEE7-EB2E0233D90A}"/>
                </a:ext>
              </a:extLst>
            </p:cNvPr>
            <p:cNvSpPr/>
            <p:nvPr/>
          </p:nvSpPr>
          <p:spPr>
            <a:xfrm rot="20238076">
              <a:off x="3030633" y="612527"/>
              <a:ext cx="179972" cy="338318"/>
            </a:xfrm>
            <a:prstGeom prst="rect">
              <a:avLst/>
            </a:prstGeom>
          </p:spPr>
          <p:style>
            <a:lnRef idx="0">
              <a:scrgbClr r="0" g="0" b="0"/>
            </a:lnRef>
            <a:fillRef idx="0">
              <a:scrgbClr r="0" g="0" b="0"/>
            </a:fillRef>
            <a:effectRef idx="0">
              <a:scrgbClr r="0" g="0" b="0"/>
            </a:effectRef>
            <a:fontRef idx="minor">
              <a:schemeClr val="lt1"/>
            </a:fontRef>
          </p:style>
          <p:txBody>
            <a:bodyPr lIns="0" tIns="0" rIns="0" bIns="0" spcCol="1270" anchor="ctr"/>
            <a:lstStyle/>
            <a:p>
              <a:pPr algn="ctr" defTabSz="1693071">
                <a:lnSpc>
                  <a:spcPct val="90000"/>
                </a:lnSpc>
                <a:spcAft>
                  <a:spcPct val="35000"/>
                </a:spcAft>
                <a:defRPr/>
              </a:pPr>
              <a:endParaRPr lang="en-US" sz="3833" dirty="0"/>
            </a:p>
          </p:txBody>
        </p:sp>
        <p:sp>
          <p:nvSpPr>
            <p:cNvPr id="36" name="Oval 35">
              <a:extLst>
                <a:ext uri="{FF2B5EF4-FFF2-40B4-BE49-F238E27FC236}">
                  <a16:creationId xmlns:a16="http://schemas.microsoft.com/office/drawing/2014/main" id="{45226C6F-6637-6B4E-BB38-EABFF795DC67}"/>
                </a:ext>
              </a:extLst>
            </p:cNvPr>
            <p:cNvSpPr/>
            <p:nvPr/>
          </p:nvSpPr>
          <p:spPr>
            <a:xfrm>
              <a:off x="6019317" y="366231"/>
              <a:ext cx="2743691" cy="1975780"/>
            </a:xfrm>
            <a:prstGeom prst="ellipse">
              <a:avLst/>
            </a:prstGeom>
            <a:solidFill>
              <a:schemeClr val="accent2">
                <a:lumMod val="40000"/>
                <a:lumOff val="60000"/>
              </a:schemeClr>
            </a:solidFill>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sp>
      </p:grpSp>
      <p:sp>
        <p:nvSpPr>
          <p:cNvPr id="138244" name="TextBox 2">
            <a:extLst>
              <a:ext uri="{FF2B5EF4-FFF2-40B4-BE49-F238E27FC236}">
                <a16:creationId xmlns:a16="http://schemas.microsoft.com/office/drawing/2014/main" id="{664701FA-B723-5C46-9BE8-B898D4E69AE6}"/>
              </a:ext>
            </a:extLst>
          </p:cNvPr>
          <p:cNvSpPr txBox="1">
            <a:spLocks noChangeArrowheads="1"/>
          </p:cNvSpPr>
          <p:nvPr/>
        </p:nvSpPr>
        <p:spPr bwMode="auto">
          <a:xfrm>
            <a:off x="4829022" y="382323"/>
            <a:ext cx="2331552" cy="154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dirty="0">
                <a:latin typeface="Calibri" panose="020F0502020204030204" pitchFamily="34" charset="0"/>
              </a:rPr>
              <a:t>1. Precontemplation</a:t>
            </a:r>
          </a:p>
          <a:p>
            <a:pPr algn="ctr"/>
            <a:r>
              <a:rPr lang="en-US" altLang="en-US" sz="1333" b="1" dirty="0">
                <a:latin typeface="Calibri" panose="020F0502020204030204" pitchFamily="34" charset="0"/>
              </a:rPr>
              <a:t>Definition:  </a:t>
            </a:r>
          </a:p>
          <a:p>
            <a:pPr algn="ctr"/>
            <a:r>
              <a:rPr lang="en-US" altLang="en-US" sz="1333" dirty="0">
                <a:latin typeface="Calibri" panose="020F0502020204030204" pitchFamily="34" charset="0"/>
              </a:rPr>
              <a:t>Not yet considering change or </a:t>
            </a:r>
          </a:p>
          <a:p>
            <a:pPr algn="ctr"/>
            <a:r>
              <a:rPr lang="en-US" altLang="en-US" sz="1333" dirty="0">
                <a:latin typeface="Calibri" panose="020F0502020204030204" pitchFamily="34" charset="0"/>
              </a:rPr>
              <a:t>unwilling or unable to change.</a:t>
            </a:r>
          </a:p>
          <a:p>
            <a:pPr algn="ctr"/>
            <a:endParaRPr lang="en-US" altLang="en-US" sz="1333" b="1" dirty="0">
              <a:latin typeface="Calibri" panose="020F0502020204030204" pitchFamily="34" charset="0"/>
            </a:endParaRPr>
          </a:p>
          <a:p>
            <a:pPr algn="ctr"/>
            <a:r>
              <a:rPr lang="en-US" altLang="en-US" sz="1333" b="1" dirty="0">
                <a:latin typeface="Calibri" panose="020F0502020204030204" pitchFamily="34" charset="0"/>
              </a:rPr>
              <a:t>Primary Task:</a:t>
            </a:r>
          </a:p>
          <a:p>
            <a:pPr algn="ctr"/>
            <a:r>
              <a:rPr lang="en-US" altLang="en-US" sz="1333" dirty="0">
                <a:latin typeface="Calibri" panose="020F0502020204030204" pitchFamily="34" charset="0"/>
              </a:rPr>
              <a:t>Raising Awareness</a:t>
            </a:r>
          </a:p>
        </p:txBody>
      </p:sp>
      <p:sp>
        <p:nvSpPr>
          <p:cNvPr id="138245" name="Rectangle 41">
            <a:extLst>
              <a:ext uri="{FF2B5EF4-FFF2-40B4-BE49-F238E27FC236}">
                <a16:creationId xmlns:a16="http://schemas.microsoft.com/office/drawing/2014/main" id="{89EBECF1-B4F4-9D44-A2E7-313654C5053E}"/>
              </a:ext>
            </a:extLst>
          </p:cNvPr>
          <p:cNvSpPr>
            <a:spLocks noChangeArrowheads="1"/>
          </p:cNvSpPr>
          <p:nvPr/>
        </p:nvSpPr>
        <p:spPr bwMode="auto">
          <a:xfrm>
            <a:off x="7317053" y="1381125"/>
            <a:ext cx="3780896" cy="17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dirty="0">
                <a:latin typeface="Calibri" panose="020F0502020204030204" pitchFamily="34" charset="0"/>
              </a:rPr>
              <a:t>2. Contemplation</a:t>
            </a:r>
          </a:p>
          <a:p>
            <a:pPr algn="ctr"/>
            <a:r>
              <a:rPr lang="en-US" altLang="en-US" sz="1333" b="1" dirty="0">
                <a:latin typeface="Calibri" panose="020F0502020204030204" pitchFamily="34" charset="0"/>
              </a:rPr>
              <a:t>Definition:  </a:t>
            </a:r>
          </a:p>
          <a:p>
            <a:pPr algn="ctr"/>
            <a:r>
              <a:rPr lang="en-US" altLang="en-US" sz="1333" dirty="0">
                <a:latin typeface="Calibri" panose="020F0502020204030204" pitchFamily="34" charset="0"/>
              </a:rPr>
              <a:t>Sees the possibility of change but </a:t>
            </a:r>
          </a:p>
          <a:p>
            <a:pPr algn="ctr"/>
            <a:r>
              <a:rPr lang="en-US" altLang="en-US" sz="1333" dirty="0">
                <a:latin typeface="Calibri" panose="020F0502020204030204" pitchFamily="34" charset="0"/>
              </a:rPr>
              <a:t>is ambivalent and uncertain. </a:t>
            </a:r>
          </a:p>
          <a:p>
            <a:pPr algn="ctr"/>
            <a:endParaRPr lang="en-US" altLang="en-US" sz="1333" b="1" dirty="0">
              <a:latin typeface="Calibri" panose="020F0502020204030204" pitchFamily="34" charset="0"/>
            </a:endParaRPr>
          </a:p>
          <a:p>
            <a:pPr algn="ctr"/>
            <a:r>
              <a:rPr lang="en-US" altLang="en-US" sz="1333" b="1" dirty="0">
                <a:latin typeface="Calibri" panose="020F0502020204030204" pitchFamily="34" charset="0"/>
              </a:rPr>
              <a:t>Primary Task:</a:t>
            </a:r>
          </a:p>
          <a:p>
            <a:pPr algn="ctr"/>
            <a:r>
              <a:rPr lang="en-US" altLang="en-US" sz="1333" dirty="0">
                <a:latin typeface="Calibri" panose="020F0502020204030204" pitchFamily="34" charset="0"/>
              </a:rPr>
              <a:t>Resolving ambivalence/</a:t>
            </a:r>
          </a:p>
          <a:p>
            <a:pPr algn="ctr"/>
            <a:r>
              <a:rPr lang="en-US" altLang="en-US" sz="1333" dirty="0">
                <a:latin typeface="Calibri" panose="020F0502020204030204" pitchFamily="34" charset="0"/>
              </a:rPr>
              <a:t>Helping to choose change</a:t>
            </a:r>
          </a:p>
        </p:txBody>
      </p:sp>
      <p:sp>
        <p:nvSpPr>
          <p:cNvPr id="138246" name="Rectangle 42">
            <a:extLst>
              <a:ext uri="{FF2B5EF4-FFF2-40B4-BE49-F238E27FC236}">
                <a16:creationId xmlns:a16="http://schemas.microsoft.com/office/drawing/2014/main" id="{4F233E0D-C1A4-A44F-8393-9A55C764FF44}"/>
              </a:ext>
            </a:extLst>
          </p:cNvPr>
          <p:cNvSpPr>
            <a:spLocks noChangeArrowheads="1"/>
          </p:cNvSpPr>
          <p:nvPr/>
        </p:nvSpPr>
        <p:spPr bwMode="auto">
          <a:xfrm>
            <a:off x="6197865" y="3733271"/>
            <a:ext cx="6096000" cy="17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a:latin typeface="Calibri" panose="020F0502020204030204" pitchFamily="34" charset="0"/>
              </a:rPr>
              <a:t>3. Preparation</a:t>
            </a:r>
          </a:p>
          <a:p>
            <a:pPr algn="ctr"/>
            <a:r>
              <a:rPr lang="en-US" altLang="en-US" sz="1333" b="1">
                <a:latin typeface="Calibri" panose="020F0502020204030204" pitchFamily="34" charset="0"/>
              </a:rPr>
              <a:t>Definition:  </a:t>
            </a:r>
          </a:p>
          <a:p>
            <a:pPr algn="ctr"/>
            <a:r>
              <a:rPr lang="en-US" altLang="en-US" sz="1333">
                <a:latin typeface="Calibri" panose="020F0502020204030204" pitchFamily="34" charset="0"/>
              </a:rPr>
              <a:t>Committed to changing.</a:t>
            </a:r>
          </a:p>
          <a:p>
            <a:pPr algn="ctr"/>
            <a:r>
              <a:rPr lang="en-US" altLang="en-US" sz="1333">
                <a:latin typeface="Calibri" panose="020F0502020204030204" pitchFamily="34" charset="0"/>
              </a:rPr>
              <a:t>Still considering what to do.</a:t>
            </a:r>
          </a:p>
          <a:p>
            <a:pPr algn="ctr"/>
            <a:endParaRPr lang="en-US" altLang="en-US" sz="1333" b="1">
              <a:latin typeface="Calibri" panose="020F0502020204030204" pitchFamily="34" charset="0"/>
            </a:endParaRPr>
          </a:p>
          <a:p>
            <a:pPr algn="ctr"/>
            <a:r>
              <a:rPr lang="en-US" altLang="en-US" sz="1333" b="1">
                <a:latin typeface="Calibri" panose="020F0502020204030204" pitchFamily="34" charset="0"/>
              </a:rPr>
              <a:t>Primary Task:</a:t>
            </a:r>
          </a:p>
          <a:p>
            <a:pPr algn="ctr"/>
            <a:r>
              <a:rPr lang="en-US" altLang="en-US" sz="1333">
                <a:latin typeface="Calibri" panose="020F0502020204030204" pitchFamily="34" charset="0"/>
              </a:rPr>
              <a:t>Help identify appropriate </a:t>
            </a:r>
          </a:p>
          <a:p>
            <a:pPr algn="ctr"/>
            <a:r>
              <a:rPr lang="en-US" altLang="en-US" sz="1333">
                <a:latin typeface="Calibri" panose="020F0502020204030204" pitchFamily="34" charset="0"/>
              </a:rPr>
              <a:t>change strategies</a:t>
            </a:r>
          </a:p>
        </p:txBody>
      </p:sp>
      <p:sp>
        <p:nvSpPr>
          <p:cNvPr id="138247" name="Rectangle 43">
            <a:extLst>
              <a:ext uri="{FF2B5EF4-FFF2-40B4-BE49-F238E27FC236}">
                <a16:creationId xmlns:a16="http://schemas.microsoft.com/office/drawing/2014/main" id="{64BB7EB2-3AF7-824C-9F1B-5B19303E277F}"/>
              </a:ext>
            </a:extLst>
          </p:cNvPr>
          <p:cNvSpPr>
            <a:spLocks noChangeArrowheads="1"/>
          </p:cNvSpPr>
          <p:nvPr/>
        </p:nvSpPr>
        <p:spPr bwMode="auto">
          <a:xfrm>
            <a:off x="4222750" y="4901407"/>
            <a:ext cx="3594365" cy="1955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a:latin typeface="Calibri" panose="020F0502020204030204" pitchFamily="34" charset="0"/>
              </a:rPr>
              <a:t>4. Action</a:t>
            </a:r>
          </a:p>
          <a:p>
            <a:pPr algn="ctr"/>
            <a:r>
              <a:rPr lang="en-US" altLang="en-US" sz="1333" b="1">
                <a:solidFill>
                  <a:srgbClr val="000000"/>
                </a:solidFill>
                <a:latin typeface="Calibri" panose="020F0502020204030204" pitchFamily="34" charset="0"/>
              </a:rPr>
              <a:t>Definition:  </a:t>
            </a:r>
          </a:p>
          <a:p>
            <a:pPr algn="ctr"/>
            <a:r>
              <a:rPr lang="en-US" altLang="en-US" sz="1333">
                <a:solidFill>
                  <a:srgbClr val="000000"/>
                </a:solidFill>
                <a:latin typeface="Calibri" panose="020F0502020204030204" pitchFamily="34" charset="0"/>
              </a:rPr>
              <a:t>Taking steps toward change but </a:t>
            </a:r>
          </a:p>
          <a:p>
            <a:pPr algn="ctr"/>
            <a:r>
              <a:rPr lang="en-US" altLang="ja-JP" sz="1333">
                <a:solidFill>
                  <a:srgbClr val="000000"/>
                </a:solidFill>
                <a:latin typeface="Calibri" panose="020F0502020204030204" pitchFamily="34" charset="0"/>
              </a:rPr>
              <a:t>hasn’t stabilized in the process.</a:t>
            </a:r>
          </a:p>
          <a:p>
            <a:pPr algn="ctr"/>
            <a:endParaRPr lang="en-US" altLang="en-US" sz="1333">
              <a:solidFill>
                <a:srgbClr val="000000"/>
              </a:solidFill>
              <a:latin typeface="Calibri" panose="020F0502020204030204" pitchFamily="34" charset="0"/>
            </a:endParaRPr>
          </a:p>
          <a:p>
            <a:pPr algn="ctr"/>
            <a:r>
              <a:rPr lang="en-US" altLang="en-US" sz="1333" b="1">
                <a:solidFill>
                  <a:srgbClr val="000000"/>
                </a:solidFill>
                <a:latin typeface="Calibri" panose="020F0502020204030204" pitchFamily="34" charset="0"/>
              </a:rPr>
              <a:t>Primary Task:</a:t>
            </a:r>
          </a:p>
          <a:p>
            <a:pPr algn="ctr"/>
            <a:r>
              <a:rPr lang="en-US" altLang="en-US" sz="1333">
                <a:solidFill>
                  <a:srgbClr val="000000"/>
                </a:solidFill>
                <a:latin typeface="Calibri" panose="020F0502020204030204" pitchFamily="34" charset="0"/>
              </a:rPr>
              <a:t>Help implement change strategies</a:t>
            </a:r>
          </a:p>
          <a:p>
            <a:pPr algn="ctr"/>
            <a:r>
              <a:rPr lang="en-US" altLang="en-US" sz="1333">
                <a:solidFill>
                  <a:srgbClr val="000000"/>
                </a:solidFill>
                <a:latin typeface="Calibri" panose="020F0502020204030204" pitchFamily="34" charset="0"/>
              </a:rPr>
              <a:t>and learn to eliminate </a:t>
            </a:r>
          </a:p>
          <a:p>
            <a:pPr algn="ctr"/>
            <a:r>
              <a:rPr lang="en-US" altLang="en-US" sz="1333">
                <a:solidFill>
                  <a:srgbClr val="000000"/>
                </a:solidFill>
                <a:latin typeface="Calibri" panose="020F0502020204030204" pitchFamily="34" charset="0"/>
              </a:rPr>
              <a:t>potential relapses</a:t>
            </a:r>
          </a:p>
        </p:txBody>
      </p:sp>
      <p:sp>
        <p:nvSpPr>
          <p:cNvPr id="138248" name="Rectangle 44">
            <a:extLst>
              <a:ext uri="{FF2B5EF4-FFF2-40B4-BE49-F238E27FC236}">
                <a16:creationId xmlns:a16="http://schemas.microsoft.com/office/drawing/2014/main" id="{FC2EA6C7-5237-5D44-B1C4-B9466F86F194}"/>
              </a:ext>
            </a:extLst>
          </p:cNvPr>
          <p:cNvSpPr>
            <a:spLocks noChangeArrowheads="1"/>
          </p:cNvSpPr>
          <p:nvPr/>
        </p:nvSpPr>
        <p:spPr bwMode="auto">
          <a:xfrm>
            <a:off x="1154907" y="3745178"/>
            <a:ext cx="3307292" cy="17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a:latin typeface="Calibri" panose="020F0502020204030204" pitchFamily="34" charset="0"/>
              </a:rPr>
              <a:t>5. Maintenance</a:t>
            </a:r>
          </a:p>
          <a:p>
            <a:pPr algn="ctr"/>
            <a:r>
              <a:rPr lang="en-US" altLang="en-US" sz="1333" b="1">
                <a:latin typeface="Calibri" panose="020F0502020204030204" pitchFamily="34" charset="0"/>
              </a:rPr>
              <a:t>Definition:  </a:t>
            </a:r>
          </a:p>
          <a:p>
            <a:pPr algn="ctr"/>
            <a:r>
              <a:rPr lang="en-US" altLang="en-US" sz="1333" b="1">
                <a:latin typeface="Calibri" panose="020F0502020204030204" pitchFamily="34" charset="0"/>
              </a:rPr>
              <a:t>Has achieved the goals and is  </a:t>
            </a:r>
          </a:p>
          <a:p>
            <a:pPr algn="ctr"/>
            <a:r>
              <a:rPr lang="en-US" altLang="en-US" sz="1333" b="1">
                <a:latin typeface="Calibri" panose="020F0502020204030204" pitchFamily="34" charset="0"/>
              </a:rPr>
              <a:t>working to maintain change.</a:t>
            </a:r>
          </a:p>
          <a:p>
            <a:pPr algn="ctr"/>
            <a:endParaRPr lang="en-US" altLang="en-US" sz="1333" b="1">
              <a:latin typeface="Calibri" panose="020F0502020204030204" pitchFamily="34" charset="0"/>
            </a:endParaRPr>
          </a:p>
          <a:p>
            <a:pPr algn="ctr"/>
            <a:r>
              <a:rPr lang="en-US" altLang="en-US" sz="1333" b="1">
                <a:latin typeface="Calibri" panose="020F0502020204030204" pitchFamily="34" charset="0"/>
              </a:rPr>
              <a:t>Primary Task:</a:t>
            </a:r>
          </a:p>
          <a:p>
            <a:pPr algn="ctr"/>
            <a:r>
              <a:rPr lang="en-US" altLang="en-US" sz="1333" b="1">
                <a:latin typeface="Calibri" panose="020F0502020204030204" pitchFamily="34" charset="0"/>
              </a:rPr>
              <a:t>Develop new skills for </a:t>
            </a:r>
          </a:p>
          <a:p>
            <a:pPr algn="ctr"/>
            <a:r>
              <a:rPr lang="en-US" altLang="en-US" sz="1333" b="1">
                <a:latin typeface="Calibri" panose="020F0502020204030204" pitchFamily="34" charset="0"/>
              </a:rPr>
              <a:t>maintaining recovery</a:t>
            </a:r>
          </a:p>
        </p:txBody>
      </p:sp>
      <p:sp>
        <p:nvSpPr>
          <p:cNvPr id="138249" name="Rectangle 45">
            <a:extLst>
              <a:ext uri="{FF2B5EF4-FFF2-40B4-BE49-F238E27FC236}">
                <a16:creationId xmlns:a16="http://schemas.microsoft.com/office/drawing/2014/main" id="{7DA9B498-C467-FD40-8A3C-48F04B686121}"/>
              </a:ext>
            </a:extLst>
          </p:cNvPr>
          <p:cNvSpPr>
            <a:spLocks noChangeArrowheads="1"/>
          </p:cNvSpPr>
          <p:nvPr/>
        </p:nvSpPr>
        <p:spPr bwMode="auto">
          <a:xfrm>
            <a:off x="-304271" y="1397000"/>
            <a:ext cx="6096000" cy="1750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1333" b="1" u="sng">
                <a:latin typeface="Calibri" panose="020F0502020204030204" pitchFamily="34" charset="0"/>
              </a:rPr>
              <a:t>6. Recurrence</a:t>
            </a:r>
          </a:p>
          <a:p>
            <a:pPr algn="ctr"/>
            <a:r>
              <a:rPr lang="en-US" altLang="en-US" sz="1333" b="1">
                <a:latin typeface="Calibri" panose="020F0502020204030204" pitchFamily="34" charset="0"/>
              </a:rPr>
              <a:t>Definition:  </a:t>
            </a:r>
          </a:p>
          <a:p>
            <a:pPr algn="ctr"/>
            <a:r>
              <a:rPr lang="en-US" altLang="en-US" sz="1333">
                <a:latin typeface="Calibri" panose="020F0502020204030204" pitchFamily="34" charset="0"/>
              </a:rPr>
              <a:t>Experienced a recurrence </a:t>
            </a:r>
          </a:p>
          <a:p>
            <a:pPr algn="ctr"/>
            <a:r>
              <a:rPr lang="en-US" altLang="en-US" sz="1333">
                <a:latin typeface="Calibri" panose="020F0502020204030204" pitchFamily="34" charset="0"/>
              </a:rPr>
              <a:t>of the behaviors. </a:t>
            </a:r>
          </a:p>
          <a:p>
            <a:pPr algn="ctr"/>
            <a:endParaRPr lang="en-US" altLang="en-US" sz="1333">
              <a:latin typeface="Calibri" panose="020F0502020204030204" pitchFamily="34" charset="0"/>
            </a:endParaRPr>
          </a:p>
          <a:p>
            <a:pPr algn="ctr"/>
            <a:r>
              <a:rPr lang="en-US" altLang="en-US" sz="1333" b="1">
                <a:latin typeface="Calibri" panose="020F0502020204030204" pitchFamily="34" charset="0"/>
              </a:rPr>
              <a:t>Primary Task:</a:t>
            </a:r>
          </a:p>
          <a:p>
            <a:pPr algn="ctr"/>
            <a:r>
              <a:rPr lang="en-US" altLang="en-US" sz="1333">
                <a:latin typeface="Calibri" panose="020F0502020204030204" pitchFamily="34" charset="0"/>
              </a:rPr>
              <a:t>Cope with consequences and </a:t>
            </a:r>
          </a:p>
          <a:p>
            <a:pPr algn="ctr"/>
            <a:r>
              <a:rPr lang="en-US" altLang="en-US" sz="1333">
                <a:latin typeface="Calibri" panose="020F0502020204030204" pitchFamily="34" charset="0"/>
              </a:rPr>
              <a:t>determine what to do next</a:t>
            </a:r>
          </a:p>
        </p:txBody>
      </p:sp>
      <p:sp>
        <p:nvSpPr>
          <p:cNvPr id="138250" name="Rectangle 46">
            <a:extLst>
              <a:ext uri="{FF2B5EF4-FFF2-40B4-BE49-F238E27FC236}">
                <a16:creationId xmlns:a16="http://schemas.microsoft.com/office/drawing/2014/main" id="{415784AD-46FF-6942-A34C-BDC3443F5345}"/>
              </a:ext>
            </a:extLst>
          </p:cNvPr>
          <p:cNvSpPr>
            <a:spLocks noChangeArrowheads="1"/>
          </p:cNvSpPr>
          <p:nvPr/>
        </p:nvSpPr>
        <p:spPr bwMode="auto">
          <a:xfrm>
            <a:off x="3687068" y="3026949"/>
            <a:ext cx="4697677" cy="981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47" tIns="54424" rIns="108847" bIns="54424">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dirty="0">
                <a:solidFill>
                  <a:srgbClr val="697608"/>
                </a:solidFill>
                <a:cs typeface="Arial" panose="020B0604020202020204" pitchFamily="34" charset="0"/>
              </a:rPr>
              <a:t>Stages of Change:</a:t>
            </a:r>
            <a:br>
              <a:rPr lang="en-US" altLang="en-US" sz="2800" b="1" dirty="0">
                <a:solidFill>
                  <a:srgbClr val="697608"/>
                </a:solidFill>
                <a:cs typeface="Arial" panose="020B0604020202020204" pitchFamily="34" charset="0"/>
              </a:rPr>
            </a:br>
            <a:r>
              <a:rPr lang="en-US" altLang="en-US" sz="2800" b="1" dirty="0">
                <a:solidFill>
                  <a:srgbClr val="697608"/>
                </a:solidFill>
                <a:cs typeface="Arial" panose="020B0604020202020204" pitchFamily="34" charset="0"/>
              </a:rPr>
              <a:t>Primary Tasks</a:t>
            </a:r>
          </a:p>
        </p:txBody>
      </p:sp>
      <p:sp>
        <p:nvSpPr>
          <p:cNvPr id="138251" name="Slide Number Placeholder 1">
            <a:extLst>
              <a:ext uri="{FF2B5EF4-FFF2-40B4-BE49-F238E27FC236}">
                <a16:creationId xmlns:a16="http://schemas.microsoft.com/office/drawing/2014/main" id="{20B4B78A-9E6D-2446-8349-086041C8F9D5}"/>
              </a:ext>
            </a:extLst>
          </p:cNvPr>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33C7BC-A85F-2145-A5CC-86F55B631382}" type="slidenum">
              <a:rPr lang="en-US" altLang="en-US" smtClean="0">
                <a:solidFill>
                  <a:srgbClr val="FFFFFF"/>
                </a:solidFill>
                <a:latin typeface="Calibri" panose="020F0502020204030204" pitchFamily="34" charset="0"/>
              </a:rPr>
              <a:pPr/>
              <a:t>55</a:t>
            </a:fld>
            <a:endParaRPr lang="en-US" altLang="en-US">
              <a:solidFill>
                <a:srgbClr val="FFFFFF"/>
              </a:solidFill>
              <a:latin typeface="Calibri" panose="020F0502020204030204" pitchFamily="34" charset="0"/>
            </a:endParaRPr>
          </a:p>
        </p:txBody>
      </p:sp>
      <p:sp>
        <p:nvSpPr>
          <p:cNvPr id="43" name="Slide Number Placeholder 3">
            <a:extLst>
              <a:ext uri="{FF2B5EF4-FFF2-40B4-BE49-F238E27FC236}">
                <a16:creationId xmlns:a16="http://schemas.microsoft.com/office/drawing/2014/main" id="{3AF21E6B-9092-7C44-A986-2846960BE8E1}"/>
              </a:ext>
            </a:extLst>
          </p:cNvPr>
          <p:cNvSpPr txBox="1">
            <a:spLocks/>
          </p:cNvSpPr>
          <p:nvPr/>
        </p:nvSpPr>
        <p:spPr bwMode="auto">
          <a:xfrm>
            <a:off x="9448800" y="24255"/>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55</a:t>
            </a:fld>
            <a:endParaRPr lang="en-US" altLang="en-US" sz="1600" b="1" dirty="0">
              <a:solidFill>
                <a:srgbClr val="697608"/>
              </a:solidFill>
            </a:endParaRPr>
          </a:p>
        </p:txBody>
      </p:sp>
    </p:spTree>
    <p:extLst>
      <p:ext uri="{BB962C8B-B14F-4D97-AF65-F5344CB8AC3E}">
        <p14:creationId xmlns:p14="http://schemas.microsoft.com/office/powerpoint/2010/main" val="3956995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697608"/>
                </a:solidFill>
              </a:rPr>
              <a:t>Motivational Interviewing </a:t>
            </a:r>
          </a:p>
        </p:txBody>
      </p:sp>
      <p:sp>
        <p:nvSpPr>
          <p:cNvPr id="3" name="Content Placeholder 2"/>
          <p:cNvSpPr>
            <a:spLocks noGrp="1"/>
          </p:cNvSpPr>
          <p:nvPr>
            <p:ph idx="1"/>
          </p:nvPr>
        </p:nvSpPr>
        <p:spPr>
          <a:xfrm>
            <a:off x="341192" y="1322397"/>
            <a:ext cx="11521439" cy="3465504"/>
          </a:xfrm>
        </p:spPr>
        <p:txBody>
          <a:bodyPr/>
          <a:lstStyle/>
          <a:p>
            <a:pPr marL="0" indent="0" algn="ctr">
              <a:spcBef>
                <a:spcPts val="1200"/>
              </a:spcBef>
              <a:spcAft>
                <a:spcPts val="1200"/>
              </a:spcAft>
              <a:buClr>
                <a:srgbClr val="006AA7"/>
              </a:buClr>
              <a:buNone/>
            </a:pPr>
            <a:endParaRPr lang="en-US" altLang="en-US" sz="3600" dirty="0">
              <a:solidFill>
                <a:srgbClr val="697608"/>
              </a:solidFill>
              <a:cs typeface="Arial" panose="020B0604020202020204" pitchFamily="34" charset="0"/>
            </a:endParaRPr>
          </a:p>
          <a:p>
            <a:pPr marL="0" indent="0" algn="ctr">
              <a:spcBef>
                <a:spcPts val="1200"/>
              </a:spcBef>
              <a:spcAft>
                <a:spcPts val="1200"/>
              </a:spcAft>
              <a:buClr>
                <a:srgbClr val="006AA7"/>
              </a:buClr>
              <a:buNone/>
            </a:pPr>
            <a:r>
              <a:rPr lang="en-US" altLang="en-US" sz="3600" dirty="0">
                <a:solidFill>
                  <a:srgbClr val="697608"/>
                </a:solidFill>
                <a:cs typeface="Arial" panose="020B0604020202020204" pitchFamily="34" charset="0"/>
              </a:rPr>
              <a:t>Motivational Interviewing is a person-centered, evidence-based, goal-oriented method for enhancing intrinsic motivation to change by exploring and resolving ambivalence with the individual.</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56</a:t>
            </a:fld>
            <a:endParaRPr lang="en-US" dirty="0"/>
          </a:p>
        </p:txBody>
      </p:sp>
    </p:spTree>
    <p:extLst>
      <p:ext uri="{BB962C8B-B14F-4D97-AF65-F5344CB8AC3E}">
        <p14:creationId xmlns:p14="http://schemas.microsoft.com/office/powerpoint/2010/main" val="20636919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mn-lt"/>
              </a:rPr>
              <a:t>End of </a:t>
            </a:r>
            <a:r>
              <a:rPr lang="en-US" altLang="en-US" dirty="0">
                <a:solidFill>
                  <a:srgbClr val="697608"/>
                </a:solidFill>
                <a:latin typeface="+mn-lt"/>
              </a:rPr>
              <a:t>Part I</a:t>
            </a:r>
            <a:endParaRPr lang="en-US" dirty="0">
              <a:solidFill>
                <a:srgbClr val="697608"/>
              </a:solidFill>
              <a:latin typeface="+mn-lt"/>
            </a:endParaRPr>
          </a:p>
        </p:txBody>
      </p:sp>
      <p:sp>
        <p:nvSpPr>
          <p:cNvPr id="3" name="Content Placeholder 2"/>
          <p:cNvSpPr>
            <a:spLocks noGrp="1"/>
          </p:cNvSpPr>
          <p:nvPr>
            <p:ph idx="1"/>
          </p:nvPr>
        </p:nvSpPr>
        <p:spPr>
          <a:xfrm>
            <a:off x="341192" y="1421723"/>
            <a:ext cx="11361620" cy="4401561"/>
          </a:xfrm>
        </p:spPr>
        <p:txBody>
          <a:bodyPr>
            <a:normAutofit/>
          </a:bodyPr>
          <a:lstStyle/>
          <a:p>
            <a:pPr marL="0" indent="0" algn="ctr">
              <a:buNone/>
            </a:pPr>
            <a:r>
              <a:rPr lang="en-US" altLang="en-US" sz="3500" b="1" dirty="0"/>
              <a:t>Part II, October 14</a:t>
            </a:r>
            <a:r>
              <a:rPr lang="en-US" altLang="en-US" sz="3500" b="1" baseline="30000" dirty="0"/>
              <a:t>th</a:t>
            </a:r>
            <a:r>
              <a:rPr lang="en-US" altLang="en-US" sz="3500" b="1" dirty="0"/>
              <a:t>, 10a-1:00p</a:t>
            </a:r>
          </a:p>
          <a:p>
            <a:pPr marL="0" indent="0" algn="ctr">
              <a:buNone/>
            </a:pPr>
            <a:endParaRPr lang="en-US" altLang="en-US" sz="1000" b="1" dirty="0"/>
          </a:p>
          <a:p>
            <a:pPr marL="0" indent="0" algn="ctr">
              <a:lnSpc>
                <a:spcPct val="100000"/>
              </a:lnSpc>
              <a:spcBef>
                <a:spcPts val="0"/>
              </a:spcBef>
              <a:buNone/>
              <a:defRPr/>
            </a:pPr>
            <a:r>
              <a:rPr lang="en-US" altLang="en-US" sz="2800" b="1" dirty="0">
                <a:solidFill>
                  <a:srgbClr val="697608"/>
                </a:solidFill>
              </a:rPr>
              <a:t>Diana Padilla</a:t>
            </a:r>
          </a:p>
          <a:p>
            <a:pPr marL="0" indent="0" algn="ctr">
              <a:lnSpc>
                <a:spcPct val="100000"/>
              </a:lnSpc>
              <a:spcBef>
                <a:spcPts val="0"/>
              </a:spcBef>
              <a:buNone/>
              <a:defRPr/>
            </a:pPr>
            <a:r>
              <a:rPr lang="en-US" altLang="en-US" sz="2800" dirty="0">
                <a:solidFill>
                  <a:srgbClr val="697608"/>
                </a:solidFill>
              </a:rPr>
              <a:t>Research Project Manager</a:t>
            </a:r>
          </a:p>
          <a:p>
            <a:pPr marL="0" indent="0" algn="ctr">
              <a:lnSpc>
                <a:spcPct val="100000"/>
              </a:lnSpc>
              <a:spcBef>
                <a:spcPts val="0"/>
              </a:spcBef>
              <a:buNone/>
              <a:defRPr/>
            </a:pPr>
            <a:r>
              <a:rPr lang="en-US" altLang="en-US" sz="2800" dirty="0">
                <a:solidFill>
                  <a:srgbClr val="697608"/>
                </a:solidFill>
              </a:rPr>
              <a:t>SBIRT Technical Assistance</a:t>
            </a:r>
          </a:p>
          <a:p>
            <a:pPr marL="0" indent="0" algn="ctr">
              <a:lnSpc>
                <a:spcPct val="100000"/>
              </a:lnSpc>
              <a:spcBef>
                <a:spcPts val="0"/>
              </a:spcBef>
              <a:buNone/>
              <a:defRPr/>
            </a:pPr>
            <a:r>
              <a:rPr lang="en-US" sz="2800" dirty="0">
                <a:hlinkClick r:id="rId3"/>
              </a:rPr>
              <a:t>Diana.Padilla@nyspi.columbia.edu</a:t>
            </a:r>
            <a:endParaRPr lang="en-US" sz="2800" dirty="0"/>
          </a:p>
          <a:p>
            <a:pPr marL="0" indent="0" algn="ctr">
              <a:lnSpc>
                <a:spcPct val="100000"/>
              </a:lnSpc>
              <a:spcBef>
                <a:spcPts val="0"/>
              </a:spcBef>
              <a:buNone/>
              <a:defRPr/>
            </a:pPr>
            <a:endParaRPr lang="en-US" sz="2800" dirty="0"/>
          </a:p>
          <a:p>
            <a:pPr marL="0" indent="0" algn="ctr">
              <a:lnSpc>
                <a:spcPct val="100000"/>
              </a:lnSpc>
              <a:spcBef>
                <a:spcPts val="0"/>
              </a:spcBef>
              <a:buNone/>
            </a:pPr>
            <a:r>
              <a:rPr lang="en-US" altLang="en-US" sz="2800" b="1" dirty="0"/>
              <a:t>Clyde Frederick</a:t>
            </a:r>
          </a:p>
          <a:p>
            <a:pPr marL="0" indent="0" algn="ctr">
              <a:lnSpc>
                <a:spcPct val="100000"/>
              </a:lnSpc>
              <a:spcBef>
                <a:spcPts val="0"/>
              </a:spcBef>
              <a:buNone/>
            </a:pPr>
            <a:r>
              <a:rPr lang="en-US" altLang="en-US" sz="2800" dirty="0"/>
              <a:t>Technologist/Program Support</a:t>
            </a:r>
          </a:p>
          <a:p>
            <a:pPr marL="0" indent="0" algn="ctr">
              <a:lnSpc>
                <a:spcPct val="100000"/>
              </a:lnSpc>
              <a:spcBef>
                <a:spcPts val="0"/>
              </a:spcBef>
              <a:buNone/>
            </a:pPr>
            <a:r>
              <a:rPr lang="en-US" altLang="en-US" sz="2800" dirty="0">
                <a:hlinkClick r:id="rId4"/>
              </a:rPr>
              <a:t>Clyde.Frederick@nyspi.columbia.edu</a:t>
            </a:r>
            <a:r>
              <a:rPr lang="en-US" altLang="en-US" sz="2800" dirty="0"/>
              <a:t> </a:t>
            </a:r>
          </a:p>
          <a:p>
            <a:pPr marL="0" indent="0" algn="ctr">
              <a:buNone/>
            </a:pPr>
            <a:endParaRPr lang="en-US" altLang="en-US" sz="2800" b="1" dirty="0"/>
          </a:p>
          <a:p>
            <a:pPr marL="0" indent="0">
              <a:buNone/>
            </a:pPr>
            <a:endParaRPr lang="en-US" altLang="en-US" sz="2400" dirty="0">
              <a:solidFill>
                <a:srgbClr val="5F5F5F"/>
              </a:solidFill>
            </a:endParaRPr>
          </a:p>
          <a:p>
            <a:pPr marL="0" indent="0">
              <a:buNone/>
            </a:pPr>
            <a:endParaRPr lang="en-US" altLang="en-US" dirty="0">
              <a:solidFill>
                <a:srgbClr val="5F5F5F"/>
              </a:solidFill>
              <a:latin typeface="Franklin Gothic Book" pitchFamily="34" charset="0"/>
            </a:endParaRPr>
          </a:p>
          <a:p>
            <a:pPr marL="0" indent="0" algn="ctr">
              <a:buNone/>
            </a:pPr>
            <a:endParaRPr lang="en-US" dirty="0">
              <a:solidFill>
                <a:srgbClr val="5F5F5F"/>
              </a:solidFill>
              <a:latin typeface="Franklin Gothic Book" pitchFamily="34" charset="0"/>
            </a:endParaRPr>
          </a:p>
          <a:p>
            <a:pPr marL="0" indent="0">
              <a:buNone/>
            </a:pPr>
            <a:endParaRPr lang="en-US" dirty="0"/>
          </a:p>
        </p:txBody>
      </p:sp>
      <p:sp>
        <p:nvSpPr>
          <p:cNvPr id="4" name="Slide Number Placeholder 3"/>
          <p:cNvSpPr>
            <a:spLocks noGrp="1"/>
          </p:cNvSpPr>
          <p:nvPr>
            <p:ph type="sldNum" sz="quarter" idx="13"/>
          </p:nvPr>
        </p:nvSpPr>
        <p:spPr>
          <a:xfrm>
            <a:off x="9414400" y="3957"/>
            <a:ext cx="2743200" cy="365125"/>
          </a:xfrm>
        </p:spPr>
        <p:txBody>
          <a:bodyPr/>
          <a:lstStyle/>
          <a:p>
            <a:fld id="{48F63A3B-78C7-47BE-AE5E-E10140E04643}" type="slidenum">
              <a:rPr lang="en-US" smtClean="0"/>
              <a:pPr/>
              <a:t>57</a:t>
            </a:fld>
            <a:endParaRPr lang="en-US" dirty="0"/>
          </a:p>
        </p:txBody>
      </p:sp>
      <p:sp>
        <p:nvSpPr>
          <p:cNvPr id="6" name="Rectangle 5"/>
          <p:cNvSpPr/>
          <p:nvPr/>
        </p:nvSpPr>
        <p:spPr>
          <a:xfrm>
            <a:off x="523875" y="2794011"/>
            <a:ext cx="11033125" cy="1323439"/>
          </a:xfrm>
          <a:prstGeom prst="rect">
            <a:avLst/>
          </a:prstGeom>
        </p:spPr>
        <p:txBody>
          <a:bodyPr wrap="square">
            <a:spAutoFit/>
          </a:bodyPr>
          <a:lstStyle/>
          <a:p>
            <a:pPr>
              <a:defRPr/>
            </a:pPr>
            <a:endParaRPr lang="en-US" sz="2000" dirty="0">
              <a:solidFill>
                <a:srgbClr val="00467F"/>
              </a:solidFill>
            </a:endParaRPr>
          </a:p>
          <a:p>
            <a:pPr>
              <a:defRPr/>
            </a:pPr>
            <a:endParaRPr lang="en-US" sz="2000" dirty="0">
              <a:solidFill>
                <a:srgbClr val="00467F"/>
              </a:solidFill>
            </a:endParaRPr>
          </a:p>
          <a:p>
            <a:pPr>
              <a:defRPr/>
            </a:pPr>
            <a:endParaRPr lang="en-US" sz="2000" dirty="0">
              <a:solidFill>
                <a:srgbClr val="00467F"/>
              </a:solidFill>
            </a:endParaRPr>
          </a:p>
          <a:p>
            <a:pPr>
              <a:defRPr/>
            </a:pPr>
            <a:endParaRPr lang="en-US" sz="2000" dirty="0">
              <a:solidFill>
                <a:srgbClr val="00467F"/>
              </a:solidFill>
            </a:endParaRPr>
          </a:p>
        </p:txBody>
      </p:sp>
    </p:spTree>
    <p:extLst>
      <p:ext uri="{BB962C8B-B14F-4D97-AF65-F5344CB8AC3E}">
        <p14:creationId xmlns:p14="http://schemas.microsoft.com/office/powerpoint/2010/main" val="421708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566" y="2091251"/>
            <a:ext cx="11884926" cy="3218479"/>
          </a:xfrm>
        </p:spPr>
        <p:txBody>
          <a:bodyPr>
            <a:noAutofit/>
          </a:bodyPr>
          <a:lstStyle/>
          <a:p>
            <a:r>
              <a:rPr lang="en-US" sz="4800" b="1" dirty="0">
                <a:solidFill>
                  <a:srgbClr val="697608"/>
                </a:solidFill>
              </a:rPr>
              <a:t>Screening, Brief Intervention, </a:t>
            </a:r>
            <a:br>
              <a:rPr lang="en-US" sz="4800" b="1" dirty="0">
                <a:solidFill>
                  <a:srgbClr val="697608"/>
                </a:solidFill>
              </a:rPr>
            </a:br>
            <a:r>
              <a:rPr lang="en-US" sz="4800" dirty="0">
                <a:solidFill>
                  <a:srgbClr val="697608"/>
                </a:solidFill>
              </a:rPr>
              <a:t>&amp;</a:t>
            </a:r>
            <a:r>
              <a:rPr lang="en-US" sz="4800" b="1" dirty="0">
                <a:solidFill>
                  <a:srgbClr val="697608"/>
                </a:solidFill>
              </a:rPr>
              <a:t> Referral to Treatment </a:t>
            </a:r>
            <a:br>
              <a:rPr lang="en-US" sz="4800" b="1" dirty="0">
                <a:solidFill>
                  <a:srgbClr val="697608"/>
                </a:solidFill>
              </a:rPr>
            </a:br>
            <a:r>
              <a:rPr lang="en-US" sz="4800" b="1" dirty="0">
                <a:solidFill>
                  <a:schemeClr val="bg1">
                    <a:lumMod val="50000"/>
                  </a:schemeClr>
                </a:solidFill>
              </a:rPr>
              <a:t>(SBIRT) </a:t>
            </a:r>
            <a:br>
              <a:rPr lang="en-US" sz="4000" dirty="0">
                <a:solidFill>
                  <a:srgbClr val="697608"/>
                </a:solidFill>
              </a:rPr>
            </a:br>
            <a:br>
              <a:rPr lang="en-US" sz="4000" dirty="0">
                <a:solidFill>
                  <a:srgbClr val="697608"/>
                </a:solidFill>
              </a:rPr>
            </a:br>
            <a:r>
              <a:rPr lang="en-US" sz="4000" b="1" dirty="0">
                <a:solidFill>
                  <a:srgbClr val="697608"/>
                </a:solidFill>
              </a:rPr>
              <a:t>Part II</a:t>
            </a:r>
            <a:endParaRPr lang="en-US" sz="4800" dirty="0">
              <a:solidFill>
                <a:srgbClr val="697608"/>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480964" y="5568687"/>
            <a:ext cx="5198129" cy="1246105"/>
          </a:xfrm>
        </p:spPr>
        <p:txBody>
          <a:bodyPr>
            <a:noAutofit/>
          </a:bodyPr>
          <a:lstStyle/>
          <a:p>
            <a:pPr>
              <a:lnSpc>
                <a:spcPct val="100000"/>
              </a:lnSpc>
              <a:spcBef>
                <a:spcPts val="0"/>
              </a:spcBef>
            </a:pPr>
            <a:r>
              <a:rPr lang="en-US" dirty="0">
                <a:solidFill>
                  <a:srgbClr val="626D2D"/>
                </a:solidFill>
                <a:latin typeface="Arial" pitchFamily="4" charset="0"/>
                <a:cs typeface="Arial" pitchFamily="4" charset="0"/>
              </a:rPr>
              <a:t>Diana Padilla</a:t>
            </a:r>
          </a:p>
          <a:p>
            <a:pPr>
              <a:lnSpc>
                <a:spcPct val="100000"/>
              </a:lnSpc>
              <a:spcBef>
                <a:spcPts val="0"/>
              </a:spcBef>
            </a:pPr>
            <a:r>
              <a:rPr lang="en-US" dirty="0">
                <a:solidFill>
                  <a:srgbClr val="626D2D"/>
                </a:solidFill>
                <a:latin typeface="Arial" pitchFamily="4" charset="0"/>
                <a:cs typeface="Arial" pitchFamily="4" charset="0"/>
              </a:rPr>
              <a:t>SBIRT Technical Assistance </a:t>
            </a:r>
          </a:p>
          <a:p>
            <a:pPr>
              <a:lnSpc>
                <a:spcPct val="100000"/>
              </a:lnSpc>
              <a:spcBef>
                <a:spcPts val="0"/>
              </a:spcBef>
            </a:pPr>
            <a:r>
              <a:rPr lang="en-US" dirty="0">
                <a:solidFill>
                  <a:srgbClr val="626D2D"/>
                </a:solidFill>
                <a:latin typeface="Arial"/>
              </a:rPr>
              <a:t>October 2021</a:t>
            </a:r>
          </a:p>
        </p:txBody>
      </p:sp>
      <p:pic>
        <p:nvPicPr>
          <p:cNvPr id="8" name="Picture Placeholder 7"/>
          <p:cNvPicPr>
            <a:picLocks noGrp="1" noChangeAspect="1"/>
          </p:cNvPicPr>
          <p:nvPr>
            <p:ph type="pic" sz="quarter" idx="11"/>
          </p:nvPr>
        </p:nvPicPr>
        <p:blipFill rotWithShape="1">
          <a:blip r:embed="rId4">
            <a:extLst>
              <a:ext uri="{28A0092B-C50C-407E-A947-70E740481C1C}">
                <a14:useLocalDpi xmlns:a14="http://schemas.microsoft.com/office/drawing/2010/main" val="0"/>
              </a:ext>
            </a:extLst>
          </a:blip>
          <a:srcRect t="19457" b="20775"/>
          <a:stretch/>
        </p:blipFill>
        <p:spPr>
          <a:xfrm>
            <a:off x="9015839" y="5601427"/>
            <a:ext cx="3176160" cy="1265537"/>
          </a:xfrm>
        </p:spPr>
      </p:pic>
      <p:pic>
        <p:nvPicPr>
          <p:cNvPr id="1028"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048" b="21203"/>
          <a:stretch/>
        </p:blipFill>
        <p:spPr bwMode="auto">
          <a:xfrm>
            <a:off x="137566" y="5601428"/>
            <a:ext cx="2766999" cy="118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566" y="1968807"/>
            <a:ext cx="11884926" cy="122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7479" y="341166"/>
            <a:ext cx="9858079" cy="1421208"/>
          </a:xfrm>
          <a:prstGeom prst="rect">
            <a:avLst/>
          </a:prstGeom>
        </p:spPr>
      </p:pic>
    </p:spTree>
    <p:custDataLst>
      <p:tags r:id="rId1"/>
    </p:custDataLst>
    <p:extLst>
      <p:ext uri="{BB962C8B-B14F-4D97-AF65-F5344CB8AC3E}">
        <p14:creationId xmlns:p14="http://schemas.microsoft.com/office/powerpoint/2010/main" val="302508871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Providing Care</a:t>
            </a:r>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59</a:t>
            </a:fld>
            <a:endParaRPr lang="en-US" dirty="0"/>
          </a:p>
        </p:txBody>
      </p:sp>
      <p:pic>
        <p:nvPicPr>
          <p:cNvPr id="5" name="Bob_newhart_subtitled" descr="1&#10;00:00:07,060 --&gt; 00:00:09,720&#10;Uh, Dr. Switzer?&#10;&#10;2&#10;00:00:09,720 --&gt; 00:00:12,700&#10;Uh, yes, come in I'm just washing my&#10;hands.&#10;&#10;3&#10;00:00:12,700 --&gt; 00:00:13,910&#10;I'm Catherine Bigman.&#10;&#10;4&#10;00:00:13,910 --&gt; 00:00:17,680&#10;Janet Carlisle referred me.&#10;&#10;5&#10;00:00:17,680 --&gt; 00:00:22,800&#10;Oh, yes, yes. You're the one who's afraid of being buried alive in a box?&#10;&#10;6&#10;00:00:22,800 --&gt; 00:00:25,351&#10;Yes, that's me. Should I lay down?&#10;&#10;7&#10;00:00:25,351 --&gt; 00:00:26,390&#10;Oh no, no, no.&#10;&#10;8&#10;00:00:26,390 --&gt; 00:00:32,020&#10;We don't do that anymore. Just have&#10;a seat. Let me tell you a bit&#10;&#10;9&#10;00:00:32,020 --&gt; 00:00:39,160&#10;about our billing. I charge $5 for&#10;the first five minutes and then&#10;&#10;10&#10;00:00:39,170 --&gt; 00:00:43,720&#10;absolutely nothing after that. How does that sound?&#10;&#10;11&#10;00:00:43,722 --&gt; 00:00:46,390&#10;That sounds great.&#10;&#10;12&#10;00:00:46,390 --&gt; 00:00:49,520&#10;Too good to be true as a matter of&#10;fact.&#10;&#10;13&#10;00:00:49,580 --&gt; 00:00:50,880&#10;Well I can almost guarantee&#10;&#10;14&#10;00:00:50,880 --&gt; 00:00:57,140&#10;that our session won't last the&#10;full five minutes. Now we don't do&#10;&#10;15&#10;00:00:57,140 --&gt; 00:01:03,640&#10;any insurance billing so you would&#10;either have to pay in  cash or by check.&#10;&#10;16&#10;00:01:03,640 --&gt; 00:01:04,920&#10;Wow, okay.&#10;&#10;17&#10;00:01:04,920 --&gt; 00:01:07,760&#10;and I don't make change.&#10;&#10;18&#10;00:01:07,760 --&gt; 00:01:10,940&#10;All right.&#10;&#10;19&#10;00:01:12,540 --&gt; 00:01:14,180&#10;Go!&#10;&#10;20&#10;00:01:14,980 --&gt; 00:01:17,480&#10;Go?&#10;&#10;21&#10;00:01:18,340 --&gt; 00:01:21,820&#10;Tell me about the problem that you wish to address.&#10;&#10;22&#10;00:01:21,820 --&gt; 00:01:23,799&#10;Oh, okay, uh, well&#10;&#10;23&#10;00:01:23,800 --&gt; 00:01:29,380&#10;I have this fear of being buried alive in&#10;a box.&#10;&#10;24&#10;00:01:30,800 --&gt; 00:01:36,900&#10;I start thinking about being&#10;buried alive, and I begin to panic.&#10;&#10;25&#10;00:01:37,160 --&gt; 00:01:41,940&#10;Has anyone ever tried to bury you&#10;alive in a box?&#10;&#10;26&#10;00:01:41,940 --&gt; 00:01:49,280&#10;No, no, but truly thinking about it does&#10;make my life horrible. I mean I can't go&#10;&#10;27&#10;00:01:49,280 --&gt; 00:01:57,960&#10;through tunnels or be in an elevator or&#10;in a house or anything boxy.&#10;&#10;28&#10;00:01:57,960 --&gt; 00:02:01,420&#10;So what you're saying is you're&#10;claustrophobic.&#10;&#10;29&#10;00:02:01,420 --&gt; 00:02:04,259&#10;Yes, yes, that's it.&#10;&#10;30&#10;00:02:04,259 --&gt; 00:02:09,149&#10;All right. Well let's go Catherine. I'm&#10;going to say two words to you right now.&#10;&#10;31&#10;00:02:09,149 --&gt; 00:02:13,799&#10;I want you to listen to them very, very&#10;carefully. Then I want you to take them&#10;&#10;32&#10;00:02:13,800 --&gt; 00:02:18,120&#10;out of the office with you and&#10;incorporate them into your life.&#10;&#10;33&#10;00:02:19,600 --&gt; 00:02:22,600&#10;Shall I write them down?&#10;&#10;34&#10;00:02:22,600 --&gt; 00:02:24,680&#10;Well, if it makes you comfortable.&#10;&#10;35&#10;00:02:24,680 --&gt; 00:02:28,760&#10;It's just two words. We find most people can remember them.&#10;&#10;36&#10;00:02:28,770 --&gt; 00:02:30,500&#10;Okay.&#10;&#10;37&#10;00:02:30,580 --&gt; 00:02:32,020&#10;You ready?&#10;&#10;38&#10;00:02:32,080 --&gt; 00:02:32,860&#10;Yes&#10;&#10;39&#10;00:02:32,900 --&gt; 00:02:34,420&#10;Okay, here we go.&#10;&#10;40&#10;00:02:34,420 --&gt; 00:02:36,540&#10;STOP IT!&#10;&#10;41&#10;00:02:40,400 --&gt; 00:02:41,300&#10;I'm sorry.&#10;&#10;42&#10;00:02:41,520 --&gt; 00:02:42,340&#10;STOP IT!&#10;&#10;43&#10;00:02:43,520 --&gt; 00:02:44,400&#10;Stop it?&#10;&#10;44&#10;00:02:45,000 --&gt; 00:02:50,200&#10;YES!  S-T-O-P. new word. I-T.&#10;&#10;45&#10;00:02:50,200 --&gt; 00:02:52,400&#10;So what are you saying?&#10;&#10;46&#10;00:02:52,400 --&gt; 00:02:55,000&#10;You know, it's funny.&#10;&#10;47&#10;00:02:55,000 --&gt; 00:03:00,100&#10;I'II say two simple words, and I cannot&#10;tell you the amount of people who say&#10;&#10;48&#10;00:03:00,100 --&gt; 00:03:05,080&#10;exactly the same thing you're saying. I&#10;mean this not Yiddish, Catherine.&#10;&#10;49&#10;00:03:05,160 --&gt; 00:03:07,820&#10;This is English. &quot;STOP IT!&quot;&#10;&#10;50&#10;00:03:07,820 --&gt; 00:03:09,520&#10;So I should just stop it?&#10;&#10;51&#10;00:03:09,520 --&gt; 00:03:11,780&#10;There you go.&#10;&#10;52&#10;00:03:11,880 --&gt; 00:03:14,840&#10;I mean, you don't want to go through life being scared of being&#10;&#10;53&#10;00:03:14,840 --&gt; 00:03:18,980&#10;being buried alive in a box. Do you? I mean, that sounds frightening!&#10;&#10;54&#10;00:03:20,740 --&gt; 00:03:21,560&#10;It is.&#10;&#10;55&#10;00:03:21,560 --&gt; 00:03:22,900&#10;Then stop it!&#10;&#10;56&#10;00:03:24,020 --&gt; 00:03:26,200&#10;I can't. It's been with me since childhood.&#10;&#10;57&#10;00:03:26,280 --&gt; 00:03:31,000&#10;No, no, no. We don't go there. Just stop it.&#10;&#10;58&#10;00:03:32,120 --&gt; 00:03:36,600&#10;So I should just stop being afraid of being buried alive in a box?&#10;&#10;59&#10;00:03:36,800 --&gt; 00:03:38,960&#10;You got it! Good girl.&#10;&#10;60&#10;00:03:38,960 --&gt; 00:03:41,800&#10;Well it's only been...&#10;&#10;61&#10;00:03:41,800 --&gt; 00:03:44,920&#10;It's only been three minutes so that will be three dollars.&#10;&#10;62&#10;00:03:46,860 --&gt; 00:03:48,860&#10;I only have a five.&#10;&#10;63&#10;00:03:49,560 --&gt; 00:03:52,620&#10;Well, I don't make change." title="Bob Newhart Video.">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2813051" y="1676400"/>
            <a:ext cx="6564313" cy="4953000"/>
          </a:xfrm>
        </p:spPr>
      </p:pic>
    </p:spTree>
    <p:extLst>
      <p:ext uri="{BB962C8B-B14F-4D97-AF65-F5344CB8AC3E}">
        <p14:creationId xmlns:p14="http://schemas.microsoft.com/office/powerpoint/2010/main" val="306712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0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29113" y="271339"/>
            <a:ext cx="11521439" cy="940424"/>
          </a:xfrm>
        </p:spPr>
        <p:txBody>
          <a:bodyPr>
            <a:normAutofit/>
          </a:bodyPr>
          <a:lstStyle/>
          <a:p>
            <a:r>
              <a:rPr lang="en-US" dirty="0">
                <a:solidFill>
                  <a:srgbClr val="00467F"/>
                </a:solidFill>
                <a:effectLst>
                  <a:outerShdw blurRad="38100" dist="38100" dir="2700000" algn="tl">
                    <a:srgbClr val="000000">
                      <a:alpha val="43137"/>
                    </a:srgbClr>
                  </a:outerShdw>
                </a:effectLst>
              </a:rPr>
              <a:t>  </a:t>
            </a:r>
            <a:r>
              <a:rPr lang="en-US" dirty="0">
                <a:solidFill>
                  <a:srgbClr val="697608"/>
                </a:solidFill>
              </a:rPr>
              <a:t>Disclaimer</a:t>
            </a:r>
          </a:p>
        </p:txBody>
      </p:sp>
      <p:sp>
        <p:nvSpPr>
          <p:cNvPr id="7" name="Content Placeholder 6"/>
          <p:cNvSpPr>
            <a:spLocks noGrp="1"/>
          </p:cNvSpPr>
          <p:nvPr>
            <p:ph idx="1"/>
          </p:nvPr>
        </p:nvSpPr>
        <p:spPr>
          <a:xfrm>
            <a:off x="433371" y="1380886"/>
            <a:ext cx="11312921" cy="4118766"/>
          </a:xfrm>
        </p:spPr>
        <p:txBody>
          <a:bodyPr>
            <a:normAutofit/>
          </a:bodyPr>
          <a:lstStyle/>
          <a:p>
            <a:pPr marL="0" indent="0" algn="ctr">
              <a:lnSpc>
                <a:spcPct val="100000"/>
              </a:lnSpc>
              <a:spcBef>
                <a:spcPts val="0"/>
              </a:spcBef>
              <a:spcAft>
                <a:spcPts val="600"/>
              </a:spcAft>
              <a:buNone/>
            </a:pPr>
            <a:r>
              <a:rPr lang="en-US" sz="2800" dirty="0">
                <a:solidFill>
                  <a:srgbClr val="697608"/>
                </a:solidFill>
              </a:rPr>
              <a:t>The development of these training materials was supported by grant TI082504 (PI: M. Chaple) from the Center for Substance Abuse Treatment, Substance Abuse and Mental Health Services Administration (SAMHSA), United States Department of Health and Human Services. The contents are solely the responsibility of the Northeast and Caribbean Addiction Technology Transfer Center, and do not necessarily represent the official views of SAMHSA.</a:t>
            </a:r>
          </a:p>
        </p:txBody>
      </p:sp>
      <p:sp>
        <p:nvSpPr>
          <p:cNvPr id="5" name="Slide Number Placeholder 3"/>
          <p:cNvSpPr>
            <a:spLocks noGrp="1"/>
          </p:cNvSpPr>
          <p:nvPr>
            <p:ph type="sldNum" sz="quarter" idx="13"/>
          </p:nvPr>
        </p:nvSpPr>
        <p:spPr>
          <a:xfrm>
            <a:off x="9448800" y="4215"/>
            <a:ext cx="2743200" cy="365125"/>
          </a:xfrm>
        </p:spPr>
        <p:txBody>
          <a:bodyPr/>
          <a:lstStyle/>
          <a:p>
            <a:fld id="{48F63A3B-78C7-47BE-AE5E-E10140E04643}" type="slidenum">
              <a:rPr lang="en-US" sz="1600" b="1" smtClean="0"/>
              <a:pPr/>
              <a:t>6</a:t>
            </a:fld>
            <a:endParaRPr lang="en-US" sz="1600" b="1" dirty="0"/>
          </a:p>
        </p:txBody>
      </p:sp>
    </p:spTree>
    <p:extLst>
      <p:ext uri="{BB962C8B-B14F-4D97-AF65-F5344CB8AC3E}">
        <p14:creationId xmlns:p14="http://schemas.microsoft.com/office/powerpoint/2010/main" val="14224385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37703-050D-8F48-B9A5-B15B11065B0C}"/>
              </a:ext>
            </a:extLst>
          </p:cNvPr>
          <p:cNvSpPr>
            <a:spLocks noGrp="1"/>
          </p:cNvSpPr>
          <p:nvPr>
            <p:ph type="title"/>
          </p:nvPr>
        </p:nvSpPr>
        <p:spPr/>
        <p:txBody>
          <a:bodyPr/>
          <a:lstStyle/>
          <a:p>
            <a:r>
              <a:rPr lang="en-US" altLang="en-US" dirty="0"/>
              <a:t>The Spirit of Motivational Interviewing </a:t>
            </a:r>
          </a:p>
        </p:txBody>
      </p:sp>
      <p:sp>
        <p:nvSpPr>
          <p:cNvPr id="3" name="Content Placeholder 2">
            <a:extLst>
              <a:ext uri="{FF2B5EF4-FFF2-40B4-BE49-F238E27FC236}">
                <a16:creationId xmlns:a16="http://schemas.microsoft.com/office/drawing/2014/main" id="{C2ABC935-AE9E-BB45-BF89-CD3478338261}"/>
              </a:ext>
            </a:extLst>
          </p:cNvPr>
          <p:cNvSpPr>
            <a:spLocks noGrp="1"/>
          </p:cNvSpPr>
          <p:nvPr>
            <p:ph idx="1"/>
          </p:nvPr>
        </p:nvSpPr>
        <p:spPr>
          <a:xfrm>
            <a:off x="384914" y="1428740"/>
            <a:ext cx="11270273" cy="4598435"/>
          </a:xfrm>
        </p:spPr>
        <p:txBody>
          <a:bodyPr>
            <a:noAutofit/>
          </a:bodyPr>
          <a:lstStyle/>
          <a:p>
            <a:pPr indent="-320040">
              <a:spcBef>
                <a:spcPts val="1800"/>
              </a:spcBef>
              <a:buClr>
                <a:schemeClr val="tx1">
                  <a:lumMod val="50000"/>
                  <a:lumOff val="50000"/>
                </a:schemeClr>
              </a:buClr>
            </a:pPr>
            <a:r>
              <a:rPr lang="en-US" altLang="en-US" sz="3400" b="1" dirty="0">
                <a:solidFill>
                  <a:schemeClr val="accent1">
                    <a:lumMod val="75000"/>
                  </a:schemeClr>
                </a:solidFill>
                <a:cs typeface="Arial" panose="020B0604020202020204" pitchFamily="34" charset="0"/>
              </a:rPr>
              <a:t>Partnership</a:t>
            </a:r>
            <a:r>
              <a:rPr lang="en-US" altLang="en-US" sz="3400" dirty="0">
                <a:cs typeface="Arial" panose="020B0604020202020204" pitchFamily="34" charset="0"/>
              </a:rPr>
              <a:t> - Collaboration</a:t>
            </a:r>
          </a:p>
          <a:p>
            <a:pPr marL="320040" indent="-320040">
              <a:spcBef>
                <a:spcPts val="1800"/>
              </a:spcBef>
              <a:buClr>
                <a:schemeClr val="tx1">
                  <a:lumMod val="50000"/>
                  <a:lumOff val="50000"/>
                </a:schemeClr>
              </a:buClr>
            </a:pPr>
            <a:r>
              <a:rPr lang="en-US" altLang="en-US" sz="3400" b="1" dirty="0">
                <a:solidFill>
                  <a:schemeClr val="accent1">
                    <a:lumMod val="75000"/>
                  </a:schemeClr>
                </a:solidFill>
                <a:cs typeface="Arial" panose="020B0604020202020204" pitchFamily="34" charset="0"/>
              </a:rPr>
              <a:t>Acceptance</a:t>
            </a:r>
            <a:r>
              <a:rPr lang="en-US" altLang="en-US" sz="3400" dirty="0">
                <a:cs typeface="Arial" panose="020B0604020202020204" pitchFamily="34" charset="0"/>
              </a:rPr>
              <a:t> - Note that acceptance in the context of MI does not mean that you are agreeing with the patient. </a:t>
            </a:r>
          </a:p>
          <a:p>
            <a:pPr marL="320040" indent="-320040">
              <a:spcBef>
                <a:spcPts val="1800"/>
              </a:spcBef>
              <a:buClr>
                <a:schemeClr val="tx1">
                  <a:lumMod val="50000"/>
                  <a:lumOff val="50000"/>
                </a:schemeClr>
              </a:buClr>
            </a:pPr>
            <a:r>
              <a:rPr lang="en-US" altLang="en-US" sz="3400" b="1" dirty="0">
                <a:solidFill>
                  <a:schemeClr val="accent1">
                    <a:lumMod val="75000"/>
                  </a:schemeClr>
                </a:solidFill>
                <a:cs typeface="Arial" panose="020B0604020202020204" pitchFamily="34" charset="0"/>
              </a:rPr>
              <a:t>Compassion</a:t>
            </a:r>
            <a:r>
              <a:rPr lang="en-US" altLang="en-US" sz="3400" dirty="0">
                <a:cs typeface="Arial" panose="020B0604020202020204" pitchFamily="34" charset="0"/>
              </a:rPr>
              <a:t> - A deliberate commitment to pursue the welfare and best interest of the other</a:t>
            </a:r>
          </a:p>
          <a:p>
            <a:pPr indent="-320040">
              <a:spcBef>
                <a:spcPts val="1800"/>
              </a:spcBef>
              <a:buClr>
                <a:schemeClr val="tx1">
                  <a:lumMod val="50000"/>
                  <a:lumOff val="50000"/>
                </a:schemeClr>
              </a:buClr>
            </a:pPr>
            <a:r>
              <a:rPr lang="en-US" altLang="en-US" sz="3400" b="1" dirty="0">
                <a:solidFill>
                  <a:schemeClr val="accent1">
                    <a:lumMod val="75000"/>
                  </a:schemeClr>
                </a:solidFill>
                <a:cs typeface="Arial" panose="020B0604020202020204" pitchFamily="34" charset="0"/>
              </a:rPr>
              <a:t>Evocation</a:t>
            </a:r>
            <a:r>
              <a:rPr lang="en-US" altLang="en-US" sz="3400" dirty="0">
                <a:cs typeface="Arial" panose="020B0604020202020204" pitchFamily="34" charset="0"/>
              </a:rPr>
              <a:t> - A strengths-based perspective</a:t>
            </a:r>
            <a:endParaRPr lang="en-US" sz="3400" dirty="0"/>
          </a:p>
        </p:txBody>
      </p:sp>
      <p:sp>
        <p:nvSpPr>
          <p:cNvPr id="142340" name="Slide Number Placeholder 1">
            <a:extLst>
              <a:ext uri="{FF2B5EF4-FFF2-40B4-BE49-F238E27FC236}">
                <a16:creationId xmlns:a16="http://schemas.microsoft.com/office/drawing/2014/main" id="{A009779B-7C66-8C44-89AC-7EA2C8F1EC52}"/>
              </a:ext>
            </a:extLst>
          </p:cNvPr>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2B04F3-84CF-964B-A9BE-B9E18F017919}" type="slidenum">
              <a:rPr lang="en-US" altLang="en-US" smtClean="0">
                <a:solidFill>
                  <a:srgbClr val="FFFFFF"/>
                </a:solidFill>
                <a:latin typeface="Calibri" panose="020F0502020204030204" pitchFamily="34" charset="0"/>
              </a:rPr>
              <a:pPr/>
              <a:t>60</a:t>
            </a:fld>
            <a:endParaRPr lang="en-US" altLang="en-US">
              <a:solidFill>
                <a:srgbClr val="FFFFFF"/>
              </a:solidFill>
              <a:latin typeface="Calibri" panose="020F0502020204030204" pitchFamily="34" charset="0"/>
            </a:endParaRPr>
          </a:p>
        </p:txBody>
      </p:sp>
      <p:sp>
        <p:nvSpPr>
          <p:cNvPr id="7" name="Slide Number Placeholder 3">
            <a:extLst>
              <a:ext uri="{FF2B5EF4-FFF2-40B4-BE49-F238E27FC236}">
                <a16:creationId xmlns:a16="http://schemas.microsoft.com/office/drawing/2014/main" id="{C67021C9-7867-F542-8E0B-171169AF2F11}"/>
              </a:ext>
            </a:extLst>
          </p:cNvPr>
          <p:cNvSpPr txBox="1">
            <a:spLocks/>
          </p:cNvSpPr>
          <p:nvPr/>
        </p:nvSpPr>
        <p:spPr bwMode="auto">
          <a:xfrm>
            <a:off x="9448800" y="10281"/>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60</a:t>
            </a:fld>
            <a:endParaRPr lang="en-US" altLang="en-US" sz="1600" b="1" dirty="0">
              <a:solidFill>
                <a:srgbClr val="697608"/>
              </a:solidFill>
            </a:endParaRPr>
          </a:p>
        </p:txBody>
      </p:sp>
    </p:spTree>
    <p:extLst>
      <p:ext uri="{BB962C8B-B14F-4D97-AF65-F5344CB8AC3E}">
        <p14:creationId xmlns:p14="http://schemas.microsoft.com/office/powerpoint/2010/main" val="29731834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DBF83-CC02-9B45-8AC4-EBEC9E717ADA}"/>
              </a:ext>
            </a:extLst>
          </p:cNvPr>
          <p:cNvSpPr>
            <a:spLocks noGrp="1"/>
          </p:cNvSpPr>
          <p:nvPr>
            <p:ph type="title"/>
          </p:nvPr>
        </p:nvSpPr>
        <p:spPr/>
        <p:txBody>
          <a:bodyPr>
            <a:normAutofit/>
          </a:bodyPr>
          <a:lstStyle/>
          <a:p>
            <a:r>
              <a:rPr lang="en-US" altLang="en-US" dirty="0">
                <a:effectLst>
                  <a:outerShdw blurRad="38100" dist="38100" dir="2700000" algn="tl">
                    <a:srgbClr val="000000">
                      <a:alpha val="43137"/>
                    </a:srgbClr>
                  </a:outerShdw>
                </a:effectLst>
              </a:rPr>
              <a:t>Underlying Assumptions</a:t>
            </a:r>
            <a:endParaRPr lang="en-US"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39371E98-9E13-7A4C-9650-C9A221067DE8}"/>
              </a:ext>
            </a:extLst>
          </p:cNvPr>
          <p:cNvSpPr>
            <a:spLocks noGrp="1"/>
          </p:cNvSpPr>
          <p:nvPr>
            <p:ph idx="1"/>
          </p:nvPr>
        </p:nvSpPr>
        <p:spPr>
          <a:xfrm>
            <a:off x="442458" y="1395663"/>
            <a:ext cx="11420175" cy="4434866"/>
          </a:xfrm>
        </p:spPr>
        <p:txBody>
          <a:bodyPr>
            <a:noAutofit/>
          </a:bodyPr>
          <a:lstStyle/>
          <a:p>
            <a:pPr marL="288925" indent="-288925">
              <a:spcBef>
                <a:spcPts val="1200"/>
              </a:spcBef>
              <a:buClr>
                <a:schemeClr val="tx1">
                  <a:lumMod val="50000"/>
                  <a:lumOff val="50000"/>
                </a:schemeClr>
              </a:buClr>
              <a:defRPr/>
            </a:pPr>
            <a:r>
              <a:rPr lang="en-US" sz="3600" b="1" dirty="0">
                <a:solidFill>
                  <a:schemeClr val="accent1">
                    <a:lumMod val="75000"/>
                  </a:schemeClr>
                </a:solidFill>
                <a:latin typeface="Arial" charset="0"/>
                <a:cs typeface="Arial" charset="0"/>
              </a:rPr>
              <a:t>Acceptance</a:t>
            </a:r>
            <a:r>
              <a:rPr lang="en-US" sz="3600" dirty="0">
                <a:latin typeface="Arial" charset="0"/>
                <a:cs typeface="Arial" charset="0"/>
              </a:rPr>
              <a:t> - demonstrate autonomy and client choice</a:t>
            </a:r>
          </a:p>
          <a:p>
            <a:pPr marL="288925" indent="-288925">
              <a:spcBef>
                <a:spcPts val="1200"/>
              </a:spcBef>
              <a:buClr>
                <a:schemeClr val="tx1">
                  <a:lumMod val="50000"/>
                  <a:lumOff val="50000"/>
                </a:schemeClr>
              </a:buClr>
              <a:buFont typeface="Arial"/>
              <a:buChar char="•"/>
              <a:defRPr/>
            </a:pPr>
            <a:r>
              <a:rPr lang="en-US" sz="3600" b="1" dirty="0">
                <a:solidFill>
                  <a:schemeClr val="accent1">
                    <a:lumMod val="75000"/>
                  </a:schemeClr>
                </a:solidFill>
                <a:latin typeface="Arial" charset="0"/>
                <a:cs typeface="Arial" charset="0"/>
              </a:rPr>
              <a:t>Elicit versus Impart </a:t>
            </a:r>
            <a:r>
              <a:rPr lang="en-US" sz="3600" dirty="0">
                <a:latin typeface="Arial" charset="0"/>
                <a:cs typeface="Arial" charset="0"/>
              </a:rPr>
              <a:t>- work with the patient’s perception or ideas about change rather than directing that process </a:t>
            </a:r>
          </a:p>
          <a:p>
            <a:pPr marL="288925" indent="-288925">
              <a:spcBef>
                <a:spcPts val="1200"/>
              </a:spcBef>
              <a:buClr>
                <a:schemeClr val="tx1">
                  <a:lumMod val="50000"/>
                  <a:lumOff val="50000"/>
                </a:schemeClr>
              </a:buClr>
              <a:buFont typeface="Arial"/>
              <a:buChar char="•"/>
              <a:defRPr/>
            </a:pPr>
            <a:r>
              <a:rPr lang="en-US" sz="3600" i="1" dirty="0">
                <a:latin typeface="Arial" charset="0"/>
                <a:cs typeface="Arial" charset="0"/>
              </a:rPr>
              <a:t>Ambivalence is a normal part of change</a:t>
            </a:r>
          </a:p>
          <a:p>
            <a:endParaRPr lang="en-US" dirty="0"/>
          </a:p>
        </p:txBody>
      </p:sp>
      <p:sp>
        <p:nvSpPr>
          <p:cNvPr id="144388" name="Slide Number Placeholder 1">
            <a:extLst>
              <a:ext uri="{FF2B5EF4-FFF2-40B4-BE49-F238E27FC236}">
                <a16:creationId xmlns:a16="http://schemas.microsoft.com/office/drawing/2014/main" id="{3BABE6FA-B119-854C-9221-9ECA1887B773}"/>
              </a:ext>
            </a:extLst>
          </p:cNvPr>
          <p:cNvSpPr>
            <a:spLocks noGrp="1"/>
          </p:cNvSpPr>
          <p:nvPr>
            <p:ph type="sldNum" sz="quarter"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6448E9B-8967-FB44-9FBD-6D2E5644CBF0}" type="slidenum">
              <a:rPr lang="en-US" altLang="en-US" smtClean="0">
                <a:solidFill>
                  <a:srgbClr val="FFFFFF"/>
                </a:solidFill>
                <a:latin typeface="Calibri" panose="020F0502020204030204" pitchFamily="34" charset="0"/>
              </a:rPr>
              <a:pPr/>
              <a:t>61</a:t>
            </a:fld>
            <a:endParaRPr lang="en-US" altLang="en-US">
              <a:solidFill>
                <a:srgbClr val="FFFFFF"/>
              </a:solidFill>
              <a:latin typeface="Calibri" panose="020F0502020204030204" pitchFamily="34" charset="0"/>
            </a:endParaRPr>
          </a:p>
        </p:txBody>
      </p:sp>
      <p:sp>
        <p:nvSpPr>
          <p:cNvPr id="7" name="Slide Number Placeholder 3">
            <a:extLst>
              <a:ext uri="{FF2B5EF4-FFF2-40B4-BE49-F238E27FC236}">
                <a16:creationId xmlns:a16="http://schemas.microsoft.com/office/drawing/2014/main" id="{9E7A1846-E480-514C-8DC7-5287F675F78A}"/>
              </a:ext>
            </a:extLst>
          </p:cNvPr>
          <p:cNvSpPr txBox="1">
            <a:spLocks/>
          </p:cNvSpPr>
          <p:nvPr/>
        </p:nvSpPr>
        <p:spPr bwMode="auto">
          <a:xfrm>
            <a:off x="9448800" y="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61</a:t>
            </a:fld>
            <a:endParaRPr lang="en-US" altLang="en-US" sz="1600" b="1" dirty="0">
              <a:solidFill>
                <a:srgbClr val="697608"/>
              </a:solidFill>
            </a:endParaRPr>
          </a:p>
        </p:txBody>
      </p:sp>
    </p:spTree>
    <p:extLst>
      <p:ext uri="{BB962C8B-B14F-4D97-AF65-F5344CB8AC3E}">
        <p14:creationId xmlns:p14="http://schemas.microsoft.com/office/powerpoint/2010/main" val="19789428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FC29-C15A-5149-925D-9E11D37C61E0}"/>
              </a:ext>
            </a:extLst>
          </p:cNvPr>
          <p:cNvSpPr>
            <a:spLocks noGrp="1"/>
          </p:cNvSpPr>
          <p:nvPr>
            <p:ph type="title"/>
          </p:nvPr>
        </p:nvSpPr>
        <p:spPr/>
        <p:txBody>
          <a:bodyPr>
            <a:normAutofit/>
          </a:bodyPr>
          <a:lstStyle/>
          <a:p>
            <a:r>
              <a:rPr lang="en-US" altLang="en-US" dirty="0">
                <a:solidFill>
                  <a:srgbClr val="697608"/>
                </a:solidFill>
              </a:rPr>
              <a:t>Underlying Assumptions </a:t>
            </a:r>
            <a:endParaRPr lang="en-US" sz="3200" i="1" dirty="0">
              <a:solidFill>
                <a:srgbClr val="697608"/>
              </a:solidFill>
            </a:endParaRPr>
          </a:p>
        </p:txBody>
      </p:sp>
      <p:sp>
        <p:nvSpPr>
          <p:cNvPr id="3" name="Content Placeholder 2">
            <a:extLst>
              <a:ext uri="{FF2B5EF4-FFF2-40B4-BE49-F238E27FC236}">
                <a16:creationId xmlns:a16="http://schemas.microsoft.com/office/drawing/2014/main" id="{654873B7-FC07-8A4E-B037-13C9551B6079}"/>
              </a:ext>
            </a:extLst>
          </p:cNvPr>
          <p:cNvSpPr>
            <a:spLocks noGrp="1"/>
          </p:cNvSpPr>
          <p:nvPr>
            <p:ph idx="1"/>
          </p:nvPr>
        </p:nvSpPr>
        <p:spPr>
          <a:xfrm>
            <a:off x="362349" y="1407560"/>
            <a:ext cx="11292839" cy="4191856"/>
          </a:xfrm>
        </p:spPr>
        <p:txBody>
          <a:bodyPr/>
          <a:lstStyle/>
          <a:p>
            <a:pPr marL="0" indent="0">
              <a:lnSpc>
                <a:spcPct val="100000"/>
              </a:lnSpc>
              <a:spcBef>
                <a:spcPts val="1200"/>
              </a:spcBef>
              <a:spcAft>
                <a:spcPts val="600"/>
              </a:spcAft>
              <a:buNone/>
              <a:defRPr/>
            </a:pPr>
            <a:r>
              <a:rPr lang="en-US" sz="3600" b="1" i="1" dirty="0">
                <a:solidFill>
                  <a:srgbClr val="A42D08"/>
                </a:solidFill>
                <a:latin typeface="Arial" charset="0"/>
                <a:cs typeface="Arial" charset="0"/>
              </a:rPr>
              <a:t>Avoid </a:t>
            </a:r>
            <a:r>
              <a:rPr lang="en-US" sz="3600" i="1" dirty="0">
                <a:solidFill>
                  <a:srgbClr val="A42D08"/>
                </a:solidFill>
                <a:latin typeface="Arial" charset="0"/>
                <a:cs typeface="Arial" charset="0"/>
              </a:rPr>
              <a:t>the righting reflex!</a:t>
            </a:r>
          </a:p>
          <a:p>
            <a:pPr marL="0" indent="0">
              <a:lnSpc>
                <a:spcPct val="100000"/>
              </a:lnSpc>
              <a:spcBef>
                <a:spcPts val="1200"/>
              </a:spcBef>
              <a:spcAft>
                <a:spcPts val="600"/>
              </a:spcAft>
              <a:buNone/>
              <a:defRPr/>
            </a:pPr>
            <a:r>
              <a:rPr lang="en-US" sz="3600" dirty="0">
                <a:solidFill>
                  <a:srgbClr val="697608"/>
                </a:solidFill>
                <a:latin typeface="Arial" charset="0"/>
                <a:cs typeface="Arial" charset="0"/>
              </a:rPr>
              <a:t>Remember that someone who is ambivalent to change, if pressed with advice, will gravitate toward the negative side of their ambivalence. </a:t>
            </a:r>
          </a:p>
          <a:p>
            <a:endParaRPr lang="en-US" dirty="0"/>
          </a:p>
        </p:txBody>
      </p:sp>
      <p:sp>
        <p:nvSpPr>
          <p:cNvPr id="146436" name="Slide Number Placeholder 1">
            <a:extLst>
              <a:ext uri="{FF2B5EF4-FFF2-40B4-BE49-F238E27FC236}">
                <a16:creationId xmlns:a16="http://schemas.microsoft.com/office/drawing/2014/main" id="{84532537-F984-5544-A388-09EC8D656423}"/>
              </a:ext>
            </a:extLst>
          </p:cNvPr>
          <p:cNvSpPr>
            <a:spLocks noGrp="1"/>
          </p:cNvSpPr>
          <p:nvPr>
            <p:ph type="sldNum" sz="quarter" idx="13"/>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617778" indent="-236793">
              <a:defRPr>
                <a:solidFill>
                  <a:schemeClr val="tx1"/>
                </a:solidFill>
                <a:latin typeface="Arial" panose="020B0604020202020204" pitchFamily="34" charset="0"/>
                <a:ea typeface="MS PGothic" panose="020B0600070205080204" pitchFamily="34" charset="-128"/>
              </a:defRPr>
            </a:lvl2pPr>
            <a:lvl3pPr marL="951139" indent="-189170">
              <a:defRPr>
                <a:solidFill>
                  <a:schemeClr val="tx1"/>
                </a:solidFill>
                <a:latin typeface="Arial" panose="020B0604020202020204" pitchFamily="34" charset="0"/>
                <a:ea typeface="MS PGothic" panose="020B0600070205080204" pitchFamily="34" charset="-128"/>
              </a:defRPr>
            </a:lvl3pPr>
            <a:lvl4pPr marL="1332124" indent="-189170">
              <a:defRPr>
                <a:solidFill>
                  <a:schemeClr val="tx1"/>
                </a:solidFill>
                <a:latin typeface="Arial" panose="020B0604020202020204" pitchFamily="34" charset="0"/>
                <a:ea typeface="MS PGothic" panose="020B0600070205080204" pitchFamily="34" charset="-128"/>
              </a:defRPr>
            </a:lvl4pPr>
            <a:lvl5pPr marL="1713109" indent="-189170">
              <a:defRPr>
                <a:solidFill>
                  <a:schemeClr val="tx1"/>
                </a:solidFill>
                <a:latin typeface="Arial" panose="020B0604020202020204" pitchFamily="34" charset="0"/>
                <a:ea typeface="MS PGothic" panose="020B0600070205080204" pitchFamily="34" charset="-128"/>
              </a:defRPr>
            </a:lvl5pPr>
            <a:lvl6pPr marL="2094094"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47507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2856063"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237048" indent="-18917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29C1AF-6A85-6B45-ADB7-F4CEB1F6AC2F}" type="slidenum">
              <a:rPr lang="en-US" altLang="en-US" smtClean="0">
                <a:solidFill>
                  <a:srgbClr val="FFFFFF"/>
                </a:solidFill>
                <a:latin typeface="Calibri" panose="020F0502020204030204" pitchFamily="34" charset="0"/>
              </a:rPr>
              <a:pPr/>
              <a:t>62</a:t>
            </a:fld>
            <a:endParaRPr lang="en-US" altLang="en-US">
              <a:solidFill>
                <a:srgbClr val="FFFFFF"/>
              </a:solidFill>
              <a:latin typeface="Calibri" panose="020F0502020204030204" pitchFamily="34" charset="0"/>
            </a:endParaRPr>
          </a:p>
        </p:txBody>
      </p:sp>
      <p:sp>
        <p:nvSpPr>
          <p:cNvPr id="7" name="Slide Number Placeholder 3">
            <a:extLst>
              <a:ext uri="{FF2B5EF4-FFF2-40B4-BE49-F238E27FC236}">
                <a16:creationId xmlns:a16="http://schemas.microsoft.com/office/drawing/2014/main" id="{8F9B8BA9-5670-6048-A50B-D9BC9DAB273B}"/>
              </a:ext>
            </a:extLst>
          </p:cNvPr>
          <p:cNvSpPr txBox="1">
            <a:spLocks/>
          </p:cNvSpPr>
          <p:nvPr/>
        </p:nvSpPr>
        <p:spPr bwMode="auto">
          <a:xfrm>
            <a:off x="9453729" y="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9AD674FD-38F2-434C-8F04-DC88BC7A067F}" type="slidenum">
              <a:rPr lang="en-US" altLang="en-US" sz="1600" b="1" smtClean="0">
                <a:solidFill>
                  <a:srgbClr val="697608"/>
                </a:solidFill>
              </a:rPr>
              <a:pPr algn="r"/>
              <a:t>62</a:t>
            </a:fld>
            <a:endParaRPr lang="en-US" altLang="en-US" sz="1600" b="1" dirty="0">
              <a:solidFill>
                <a:srgbClr val="697608"/>
              </a:solidFill>
            </a:endParaRPr>
          </a:p>
        </p:txBody>
      </p:sp>
      <p:pic>
        <p:nvPicPr>
          <p:cNvPr id="6" name="Picture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17434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54619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2263" y="2257546"/>
            <a:ext cx="9639300" cy="2240613"/>
          </a:xfrm>
          <a:prstGeom prst="rect">
            <a:avLst/>
          </a:prstGeom>
          <a:noFill/>
        </p:spPr>
        <p:txBody>
          <a:bodyPr wrap="square" rtlCol="0">
            <a:spAutoFit/>
          </a:bodyPr>
          <a:lstStyle/>
          <a:p>
            <a:pPr algn="ctr" defTabSz="914400">
              <a:lnSpc>
                <a:spcPct val="90000"/>
              </a:lnSpc>
              <a:spcBef>
                <a:spcPct val="0"/>
              </a:spcBef>
              <a:spcAft>
                <a:spcPts val="600"/>
              </a:spcAft>
              <a:defRPr/>
            </a:pPr>
            <a:r>
              <a:rPr lang="en-US" altLang="en-US" sz="4800" b="1" dirty="0">
                <a:solidFill>
                  <a:srgbClr val="697608"/>
                </a:solidFill>
              </a:rPr>
              <a:t>Brief Intervention and </a:t>
            </a:r>
          </a:p>
          <a:p>
            <a:pPr algn="ctr" defTabSz="914400">
              <a:lnSpc>
                <a:spcPct val="90000"/>
              </a:lnSpc>
              <a:spcBef>
                <a:spcPct val="0"/>
              </a:spcBef>
              <a:spcAft>
                <a:spcPts val="600"/>
              </a:spcAft>
              <a:defRPr/>
            </a:pPr>
            <a:r>
              <a:rPr lang="en-US" altLang="en-US" sz="4800" b="1" dirty="0">
                <a:solidFill>
                  <a:srgbClr val="697608"/>
                </a:solidFill>
              </a:rPr>
              <a:t>Essential Motivational</a:t>
            </a:r>
          </a:p>
          <a:p>
            <a:pPr algn="ctr" defTabSz="914400">
              <a:lnSpc>
                <a:spcPct val="90000"/>
              </a:lnSpc>
              <a:spcBef>
                <a:spcPct val="0"/>
              </a:spcBef>
              <a:spcAft>
                <a:spcPts val="600"/>
              </a:spcAft>
              <a:defRPr/>
            </a:pPr>
            <a:r>
              <a:rPr lang="en-US" altLang="en-US" sz="4800" b="1" dirty="0">
                <a:solidFill>
                  <a:srgbClr val="697608"/>
                </a:solidFill>
              </a:rPr>
              <a:t>Interviewing Skills</a:t>
            </a:r>
          </a:p>
        </p:txBody>
      </p:sp>
    </p:spTree>
    <p:extLst>
      <p:ext uri="{BB962C8B-B14F-4D97-AF65-F5344CB8AC3E}">
        <p14:creationId xmlns:p14="http://schemas.microsoft.com/office/powerpoint/2010/main" val="17981422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MI shift</a:t>
            </a:r>
          </a:p>
        </p:txBody>
      </p:sp>
      <p:sp>
        <p:nvSpPr>
          <p:cNvPr id="3" name="Content Placeholder 2"/>
          <p:cNvSpPr>
            <a:spLocks noGrp="1"/>
          </p:cNvSpPr>
          <p:nvPr>
            <p:ph idx="1"/>
          </p:nvPr>
        </p:nvSpPr>
        <p:spPr>
          <a:xfrm>
            <a:off x="931980" y="1690697"/>
            <a:ext cx="10205920" cy="3465504"/>
          </a:xfrm>
        </p:spPr>
        <p:txBody>
          <a:bodyPr/>
          <a:lstStyle/>
          <a:p>
            <a:pPr marL="0" indent="0" algn="ctr">
              <a:buNone/>
            </a:pPr>
            <a:r>
              <a:rPr lang="en-US" altLang="en-US" sz="3600" dirty="0">
                <a:solidFill>
                  <a:srgbClr val="697608"/>
                </a:solidFill>
                <a:cs typeface="Arial" panose="020B0604020202020204" pitchFamily="34" charset="0"/>
              </a:rPr>
              <a:t>	</a:t>
            </a:r>
          </a:p>
          <a:p>
            <a:pPr marL="0" indent="0" algn="ctr">
              <a:buNone/>
            </a:pPr>
            <a:r>
              <a:rPr lang="en-US" altLang="en-US" sz="3600" dirty="0">
                <a:solidFill>
                  <a:srgbClr val="697608"/>
                </a:solidFill>
                <a:cs typeface="Arial" panose="020B0604020202020204" pitchFamily="34" charset="0"/>
              </a:rPr>
              <a:t>From feeling </a:t>
            </a:r>
            <a:r>
              <a:rPr lang="en-US" altLang="en-US" sz="3600" u="sng" dirty="0">
                <a:solidFill>
                  <a:srgbClr val="697608"/>
                </a:solidFill>
                <a:cs typeface="Arial" panose="020B0604020202020204" pitchFamily="34" charset="0"/>
              </a:rPr>
              <a:t>responsible</a:t>
            </a:r>
            <a:r>
              <a:rPr lang="en-US" altLang="en-US" sz="3600" dirty="0">
                <a:solidFill>
                  <a:srgbClr val="697608"/>
                </a:solidFill>
                <a:cs typeface="Arial" panose="020B0604020202020204" pitchFamily="34" charset="0"/>
              </a:rPr>
              <a:t> for changing the patient’s</a:t>
            </a:r>
            <a:r>
              <a:rPr lang="en-US" altLang="ja-JP" sz="3600" dirty="0">
                <a:solidFill>
                  <a:srgbClr val="697608"/>
                </a:solidFill>
                <a:cs typeface="Arial" panose="020B0604020202020204" pitchFamily="34" charset="0"/>
              </a:rPr>
              <a:t> behavior to </a:t>
            </a:r>
            <a:r>
              <a:rPr lang="en-US" altLang="ja-JP" sz="3600" u="sng" dirty="0">
                <a:solidFill>
                  <a:srgbClr val="697608"/>
                </a:solidFill>
                <a:cs typeface="Arial" panose="020B0604020202020204" pitchFamily="34" charset="0"/>
              </a:rPr>
              <a:t>supporting</a:t>
            </a:r>
            <a:r>
              <a:rPr lang="en-US" altLang="ja-JP" sz="3600" dirty="0">
                <a:solidFill>
                  <a:srgbClr val="697608"/>
                </a:solidFill>
                <a:cs typeface="Arial" panose="020B0604020202020204" pitchFamily="34" charset="0"/>
              </a:rPr>
              <a:t> them in thinking and talking about </a:t>
            </a:r>
            <a:r>
              <a:rPr lang="en-US" altLang="ja-JP" sz="3600" b="1" i="1" dirty="0">
                <a:solidFill>
                  <a:srgbClr val="697608"/>
                </a:solidFill>
                <a:cs typeface="Arial" panose="020B0604020202020204" pitchFamily="34" charset="0"/>
              </a:rPr>
              <a:t>their own reasons </a:t>
            </a:r>
            <a:r>
              <a:rPr lang="en-US" altLang="ja-JP" sz="3600" dirty="0">
                <a:solidFill>
                  <a:srgbClr val="697608"/>
                </a:solidFill>
                <a:cs typeface="Arial" panose="020B0604020202020204" pitchFamily="34" charset="0"/>
              </a:rPr>
              <a:t>and means for behavior change.</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64</a:t>
            </a:fld>
            <a:endParaRPr lang="en-US" dirty="0"/>
          </a:p>
        </p:txBody>
      </p:sp>
    </p:spTree>
    <p:extLst>
      <p:ext uri="{BB962C8B-B14F-4D97-AF65-F5344CB8AC3E}">
        <p14:creationId xmlns:p14="http://schemas.microsoft.com/office/powerpoint/2010/main" val="32351881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OARS</a:t>
            </a:r>
          </a:p>
        </p:txBody>
      </p:sp>
      <p:sp>
        <p:nvSpPr>
          <p:cNvPr id="4" name="Slide Number Placeholder 3"/>
          <p:cNvSpPr>
            <a:spLocks noGrp="1"/>
          </p:cNvSpPr>
          <p:nvPr>
            <p:ph type="sldNum" sz="quarter" idx="4294967295"/>
          </p:nvPr>
        </p:nvSpPr>
        <p:spPr>
          <a:xfrm>
            <a:off x="9448800" y="9292"/>
            <a:ext cx="2743200" cy="365125"/>
          </a:xfrm>
        </p:spPr>
        <p:txBody>
          <a:bodyPr/>
          <a:lstStyle/>
          <a:p>
            <a:fld id="{8840C3B3-9D48-44A5-B1E4-AF5649906437}" type="slidenum">
              <a:rPr lang="en-US" altLang="en-US" sz="1600" b="1" smtClean="0">
                <a:solidFill>
                  <a:srgbClr val="697608"/>
                </a:solidFill>
              </a:rPr>
              <a:pPr/>
              <a:t>65</a:t>
            </a:fld>
            <a:endParaRPr lang="en-US" altLang="en-US" sz="1600" b="1" dirty="0">
              <a:solidFill>
                <a:srgbClr val="697608"/>
              </a:solidFill>
            </a:endParaRPr>
          </a:p>
        </p:txBody>
      </p:sp>
      <p:sp>
        <p:nvSpPr>
          <p:cNvPr id="5" name="Rectangle 3"/>
          <p:cNvSpPr>
            <a:spLocks noGrp="1" noChangeArrowheads="1"/>
          </p:cNvSpPr>
          <p:nvPr>
            <p:ph idx="1"/>
          </p:nvPr>
        </p:nvSpPr>
        <p:spPr>
          <a:xfrm>
            <a:off x="341192" y="1500690"/>
            <a:ext cx="11521440" cy="4304686"/>
          </a:xfrm>
        </p:spPr>
        <p:txBody>
          <a:bodyPr>
            <a:normAutofit/>
          </a:bodyPr>
          <a:lstStyle/>
          <a:p>
            <a:pPr marL="684048" indent="-406273">
              <a:spcBef>
                <a:spcPts val="1200"/>
              </a:spcBef>
              <a:spcAft>
                <a:spcPts val="1200"/>
              </a:spcAft>
              <a:buClr>
                <a:schemeClr val="tx1">
                  <a:lumMod val="50000"/>
                  <a:lumOff val="50000"/>
                </a:schemeClr>
              </a:buClr>
              <a:defRPr/>
            </a:pPr>
            <a:r>
              <a:rPr lang="en-US" sz="4000" b="1" dirty="0">
                <a:solidFill>
                  <a:schemeClr val="accent1">
                    <a:lumMod val="75000"/>
                  </a:schemeClr>
                </a:solidFill>
              </a:rPr>
              <a:t>O</a:t>
            </a:r>
            <a:r>
              <a:rPr lang="en-US" sz="4000" dirty="0"/>
              <a:t>pen-ended Questions</a:t>
            </a:r>
          </a:p>
          <a:p>
            <a:pPr marL="684048" indent="-406273">
              <a:spcBef>
                <a:spcPts val="1200"/>
              </a:spcBef>
              <a:spcAft>
                <a:spcPts val="1200"/>
              </a:spcAft>
              <a:buClr>
                <a:schemeClr val="tx1">
                  <a:lumMod val="50000"/>
                  <a:lumOff val="50000"/>
                </a:schemeClr>
              </a:buClr>
              <a:defRPr/>
            </a:pPr>
            <a:r>
              <a:rPr lang="en-US" sz="4000" b="1" dirty="0">
                <a:solidFill>
                  <a:schemeClr val="accent1">
                    <a:lumMod val="75000"/>
                  </a:schemeClr>
                </a:solidFill>
              </a:rPr>
              <a:t>A</a:t>
            </a:r>
            <a:r>
              <a:rPr lang="en-US" sz="4000" dirty="0"/>
              <a:t>ffirmations</a:t>
            </a:r>
          </a:p>
          <a:p>
            <a:pPr marL="684048" indent="-406273">
              <a:spcBef>
                <a:spcPts val="1200"/>
              </a:spcBef>
              <a:spcAft>
                <a:spcPts val="1200"/>
              </a:spcAft>
              <a:buClr>
                <a:schemeClr val="tx1">
                  <a:lumMod val="50000"/>
                  <a:lumOff val="50000"/>
                </a:schemeClr>
              </a:buClr>
              <a:defRPr/>
            </a:pPr>
            <a:r>
              <a:rPr lang="en-US" sz="4000" b="1" dirty="0">
                <a:solidFill>
                  <a:schemeClr val="accent1">
                    <a:lumMod val="75000"/>
                  </a:schemeClr>
                </a:solidFill>
              </a:rPr>
              <a:t>R</a:t>
            </a:r>
            <a:r>
              <a:rPr lang="en-US" sz="4000" dirty="0"/>
              <a:t>eflective Listening</a:t>
            </a:r>
          </a:p>
          <a:p>
            <a:pPr marL="684048" indent="-406273">
              <a:spcBef>
                <a:spcPts val="1200"/>
              </a:spcBef>
              <a:spcAft>
                <a:spcPts val="1200"/>
              </a:spcAft>
              <a:buClr>
                <a:schemeClr val="tx1">
                  <a:lumMod val="50000"/>
                  <a:lumOff val="50000"/>
                </a:schemeClr>
              </a:buClr>
              <a:defRPr/>
            </a:pPr>
            <a:r>
              <a:rPr lang="en-US" sz="4000" b="1" dirty="0">
                <a:solidFill>
                  <a:schemeClr val="accent1">
                    <a:lumMod val="75000"/>
                  </a:schemeClr>
                </a:solidFill>
              </a:rPr>
              <a:t>S</a:t>
            </a:r>
            <a:r>
              <a:rPr lang="en-US" sz="4000" dirty="0"/>
              <a:t>ummaries</a:t>
            </a:r>
          </a:p>
        </p:txBody>
      </p:sp>
      <p:pic>
        <p:nvPicPr>
          <p:cNvPr id="1026" name="Picture 2" descr="Clipart boat clip art, Clipart boat clip art Transparent FREE f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263" y="3053273"/>
            <a:ext cx="4315924" cy="302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3383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3" y="252663"/>
            <a:ext cx="11458597" cy="871705"/>
          </a:xfrm>
        </p:spPr>
        <p:txBody>
          <a:bodyPr/>
          <a:lstStyle/>
          <a:p>
            <a:r>
              <a:rPr lang="en-US" altLang="en-US" dirty="0"/>
              <a:t>Open-ended Questions</a:t>
            </a:r>
            <a:endParaRPr lang="en-US" dirty="0"/>
          </a:p>
        </p:txBody>
      </p:sp>
      <p:sp>
        <p:nvSpPr>
          <p:cNvPr id="3" name="Content Placeholder 2"/>
          <p:cNvSpPr>
            <a:spLocks noGrp="1"/>
          </p:cNvSpPr>
          <p:nvPr>
            <p:ph idx="1"/>
          </p:nvPr>
        </p:nvSpPr>
        <p:spPr>
          <a:xfrm>
            <a:off x="435935" y="1371601"/>
            <a:ext cx="11426698" cy="4937759"/>
          </a:xfrm>
        </p:spPr>
        <p:txBody>
          <a:bodyPr>
            <a:noAutofit/>
          </a:bodyPr>
          <a:lstStyle/>
          <a:p>
            <a:pPr marL="0" indent="0">
              <a:spcBef>
                <a:spcPts val="1200"/>
              </a:spcBef>
              <a:spcAft>
                <a:spcPts val="600"/>
              </a:spcAft>
              <a:buNone/>
              <a:defRPr/>
            </a:pPr>
            <a:r>
              <a:rPr lang="en-US" sz="2800" b="1" dirty="0"/>
              <a:t>What do these convey, and can we turn closed-ended questions into an open-ended ones? </a:t>
            </a:r>
            <a:endParaRPr lang="en-US" sz="2800" dirty="0"/>
          </a:p>
          <a:p>
            <a:pPr marL="571477" indent="-293676">
              <a:spcBef>
                <a:spcPts val="1200"/>
              </a:spcBef>
              <a:spcAft>
                <a:spcPts val="600"/>
              </a:spcAft>
              <a:buClr>
                <a:schemeClr val="tx1">
                  <a:lumMod val="50000"/>
                  <a:lumOff val="50000"/>
                </a:schemeClr>
              </a:buClr>
              <a:defRPr/>
            </a:pPr>
            <a:r>
              <a:rPr lang="en-US" sz="2800" dirty="0"/>
              <a:t>Do you feel depressed or anxious?</a:t>
            </a:r>
          </a:p>
          <a:p>
            <a:pPr marL="571477" indent="-293676">
              <a:spcBef>
                <a:spcPts val="1200"/>
              </a:spcBef>
              <a:spcAft>
                <a:spcPts val="600"/>
              </a:spcAft>
              <a:buClr>
                <a:schemeClr val="tx1">
                  <a:lumMod val="50000"/>
                  <a:lumOff val="50000"/>
                </a:schemeClr>
              </a:buClr>
              <a:defRPr/>
            </a:pPr>
            <a:r>
              <a:rPr lang="en-US" sz="2800" dirty="0"/>
              <a:t>Do you like to smoke marijuana? </a:t>
            </a:r>
          </a:p>
          <a:p>
            <a:pPr marL="571477" indent="-293676">
              <a:spcBef>
                <a:spcPts val="1200"/>
              </a:spcBef>
              <a:spcAft>
                <a:spcPts val="600"/>
              </a:spcAft>
              <a:buClr>
                <a:schemeClr val="tx1">
                  <a:lumMod val="50000"/>
                  <a:lumOff val="50000"/>
                </a:schemeClr>
              </a:buClr>
              <a:defRPr/>
            </a:pPr>
            <a:r>
              <a:rPr lang="en-US" sz="2800" dirty="0"/>
              <a:t>So, you are here because you are concerned about alcohol, correct?</a:t>
            </a:r>
          </a:p>
          <a:p>
            <a:pPr marL="571477" indent="-293676">
              <a:spcBef>
                <a:spcPts val="1200"/>
              </a:spcBef>
              <a:spcAft>
                <a:spcPts val="600"/>
              </a:spcAft>
              <a:buClr>
                <a:schemeClr val="tx1">
                  <a:lumMod val="50000"/>
                  <a:lumOff val="50000"/>
                </a:schemeClr>
              </a:buClr>
              <a:defRPr/>
            </a:pPr>
            <a:r>
              <a:rPr lang="en-US" sz="2800" dirty="0"/>
              <a:t>Do you agree it would be a good idea for you to go to treatment? </a:t>
            </a:r>
          </a:p>
          <a:p>
            <a:pPr marL="571477" indent="-293676">
              <a:spcBef>
                <a:spcPts val="1200"/>
              </a:spcBef>
              <a:spcAft>
                <a:spcPts val="600"/>
              </a:spcAft>
              <a:buClr>
                <a:schemeClr val="tx1">
                  <a:lumMod val="50000"/>
                  <a:lumOff val="50000"/>
                </a:schemeClr>
              </a:buClr>
              <a:defRPr/>
            </a:pPr>
            <a:r>
              <a:rPr lang="en-US" sz="2800" dirty="0"/>
              <a:t>When do you plan to quit drinking?</a:t>
            </a:r>
          </a:p>
        </p:txBody>
      </p:sp>
      <p:sp>
        <p:nvSpPr>
          <p:cNvPr id="4" name="Slide Number Placeholder 3"/>
          <p:cNvSpPr>
            <a:spLocks noGrp="1"/>
          </p:cNvSpPr>
          <p:nvPr>
            <p:ph type="sldNum" sz="quarter" idx="13"/>
          </p:nvPr>
        </p:nvSpPr>
        <p:spPr>
          <a:xfrm>
            <a:off x="11626679" y="0"/>
            <a:ext cx="541041" cy="365125"/>
          </a:xfrm>
        </p:spPr>
        <p:txBody>
          <a:bodyPr/>
          <a:lstStyle/>
          <a:p>
            <a:fld id="{48F63A3B-78C7-47BE-AE5E-E10140E04643}" type="slidenum">
              <a:rPr lang="en-US" smtClean="0">
                <a:solidFill>
                  <a:srgbClr val="697608"/>
                </a:solidFill>
              </a:rPr>
              <a:pPr/>
              <a:t>66</a:t>
            </a:fld>
            <a:endParaRPr lang="en-US" dirty="0">
              <a:solidFill>
                <a:srgbClr val="697608"/>
              </a:solidFill>
            </a:endParaRPr>
          </a:p>
        </p:txBody>
      </p:sp>
      <p:pic>
        <p:nvPicPr>
          <p:cNvPr id="5" name="Picture 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12969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Affirmations</a:t>
            </a:r>
          </a:p>
        </p:txBody>
      </p:sp>
      <p:sp>
        <p:nvSpPr>
          <p:cNvPr id="3" name="Content Placeholder 2"/>
          <p:cNvSpPr>
            <a:spLocks noGrp="1"/>
          </p:cNvSpPr>
          <p:nvPr>
            <p:ph idx="1"/>
          </p:nvPr>
        </p:nvSpPr>
        <p:spPr/>
        <p:txBody>
          <a:bodyPr/>
          <a:lstStyle/>
          <a:p>
            <a:pPr marL="285739" indent="-285739">
              <a:spcBef>
                <a:spcPts val="1200"/>
              </a:spcBef>
              <a:spcAft>
                <a:spcPts val="1200"/>
              </a:spcAft>
              <a:buClr>
                <a:schemeClr val="tx1">
                  <a:lumMod val="50000"/>
                  <a:lumOff val="50000"/>
                </a:schemeClr>
              </a:buClr>
            </a:pPr>
            <a:r>
              <a:rPr lang="en-US" altLang="en-US" sz="3600" i="1" dirty="0"/>
              <a:t>“You’ve persevered through many tough times.”</a:t>
            </a:r>
          </a:p>
          <a:p>
            <a:pPr marL="285739" indent="-285739">
              <a:spcBef>
                <a:spcPts val="1200"/>
              </a:spcBef>
              <a:spcAft>
                <a:spcPts val="1200"/>
              </a:spcAft>
              <a:buClr>
                <a:schemeClr val="tx1">
                  <a:lumMod val="50000"/>
                  <a:lumOff val="50000"/>
                </a:schemeClr>
              </a:buClr>
            </a:pPr>
            <a:r>
              <a:rPr lang="en-US" altLang="en-US" sz="3600" i="1" dirty="0"/>
              <a:t>“You have gained a lot of knowledge and experience in your past attempts to stop drinking.”</a:t>
            </a:r>
          </a:p>
          <a:p>
            <a:endParaRPr lang="en-US" dirty="0"/>
          </a:p>
        </p:txBody>
      </p:sp>
      <p:sp>
        <p:nvSpPr>
          <p:cNvPr id="4" name="Slide Number Placeholder 3"/>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67</a:t>
            </a:fld>
            <a:endParaRPr lang="en-US" altLang="en-US" sz="1600" b="1" dirty="0">
              <a:solidFill>
                <a:srgbClr val="697608"/>
              </a:solidFill>
            </a:endParaRPr>
          </a:p>
        </p:txBody>
      </p:sp>
      <p:pic>
        <p:nvPicPr>
          <p:cNvPr id="6" name="Picture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26432243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Reflections </a:t>
            </a:r>
          </a:p>
        </p:txBody>
      </p:sp>
      <p:sp>
        <p:nvSpPr>
          <p:cNvPr id="3" name="Content Placeholder 2"/>
          <p:cNvSpPr>
            <a:spLocks noGrp="1"/>
          </p:cNvSpPr>
          <p:nvPr>
            <p:ph idx="1"/>
          </p:nvPr>
        </p:nvSpPr>
        <p:spPr>
          <a:xfrm>
            <a:off x="435935" y="1491916"/>
            <a:ext cx="11426698" cy="4508051"/>
          </a:xfrm>
        </p:spPr>
        <p:txBody>
          <a:bodyPr/>
          <a:lstStyle/>
          <a:p>
            <a:pPr marL="344488" indent="-344488">
              <a:spcBef>
                <a:spcPts val="1200"/>
              </a:spcBef>
              <a:spcAft>
                <a:spcPts val="1200"/>
              </a:spcAft>
              <a:buClr>
                <a:schemeClr val="tx1">
                  <a:lumMod val="50000"/>
                  <a:lumOff val="50000"/>
                </a:schemeClr>
              </a:buClr>
            </a:pPr>
            <a:r>
              <a:rPr lang="en-US" altLang="en-US" sz="3600" dirty="0"/>
              <a:t>Reflections are statements; not questions.</a:t>
            </a:r>
          </a:p>
          <a:p>
            <a:pPr marL="344488" indent="-344488">
              <a:spcBef>
                <a:spcPts val="1200"/>
              </a:spcBef>
              <a:spcAft>
                <a:spcPts val="1200"/>
              </a:spcAft>
              <a:buClr>
                <a:schemeClr val="tx1">
                  <a:lumMod val="50000"/>
                  <a:lumOff val="50000"/>
                </a:schemeClr>
              </a:buClr>
            </a:pPr>
            <a:r>
              <a:rPr lang="en-US" altLang="en-US" sz="3600" dirty="0"/>
              <a:t>Good reflections seek understanding.</a:t>
            </a:r>
          </a:p>
          <a:p>
            <a:pPr marL="344488" indent="-344488">
              <a:spcBef>
                <a:spcPts val="1200"/>
              </a:spcBef>
              <a:spcAft>
                <a:spcPts val="1200"/>
              </a:spcAft>
              <a:buClr>
                <a:schemeClr val="tx1">
                  <a:lumMod val="50000"/>
                  <a:lumOff val="50000"/>
                </a:schemeClr>
              </a:buClr>
            </a:pPr>
            <a:r>
              <a:rPr lang="en-US" altLang="en-US" sz="3600" dirty="0"/>
              <a:t>Simple reflections simply repeat in the same words or paraphrase what the speaker has actually said.</a:t>
            </a:r>
          </a:p>
          <a:p>
            <a:endParaRPr lang="en-US" dirty="0"/>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97608"/>
                </a:solidFill>
              </a:rPr>
              <a:pPr/>
              <a:t>68</a:t>
            </a:fld>
            <a:endParaRPr lang="en-US" dirty="0">
              <a:solidFill>
                <a:srgbClr val="697608"/>
              </a:solidFill>
            </a:endParaRPr>
          </a:p>
        </p:txBody>
      </p:sp>
      <p:pic>
        <p:nvPicPr>
          <p:cNvPr id="5" name="Picture 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21342510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Reflection</a:t>
            </a:r>
          </a:p>
        </p:txBody>
      </p:sp>
      <p:sp>
        <p:nvSpPr>
          <p:cNvPr id="3" name="Content Placeholder 2"/>
          <p:cNvSpPr>
            <a:spLocks noGrp="1"/>
          </p:cNvSpPr>
          <p:nvPr>
            <p:ph idx="1"/>
          </p:nvPr>
        </p:nvSpPr>
        <p:spPr>
          <a:xfrm>
            <a:off x="341191" y="1451435"/>
            <a:ext cx="11521441" cy="4353941"/>
          </a:xfrm>
        </p:spPr>
        <p:txBody>
          <a:bodyPr>
            <a:normAutofit/>
          </a:bodyPr>
          <a:lstStyle/>
          <a:p>
            <a:pPr marL="139834" indent="-139834">
              <a:spcAft>
                <a:spcPts val="3809"/>
              </a:spcAft>
              <a:buNone/>
              <a:defRPr/>
            </a:pPr>
            <a:r>
              <a:rPr lang="en-US" sz="3600" b="1" dirty="0">
                <a:solidFill>
                  <a:srgbClr val="A84908"/>
                </a:solidFill>
              </a:rPr>
              <a:t>Patient: </a:t>
            </a:r>
            <a:r>
              <a:rPr lang="en-US" sz="3600" dirty="0"/>
              <a:t>I had a really hard time sticking to my abstinence goal this week.</a:t>
            </a:r>
          </a:p>
          <a:p>
            <a:pPr marL="139834" indent="-139834">
              <a:spcAft>
                <a:spcPts val="3809"/>
              </a:spcAft>
              <a:buNone/>
              <a:defRPr/>
            </a:pPr>
            <a:r>
              <a:rPr lang="en-US" sz="3600" b="1" dirty="0">
                <a:solidFill>
                  <a:srgbClr val="A84908"/>
                </a:solidFill>
              </a:rPr>
              <a:t>Practitioner</a:t>
            </a:r>
            <a:r>
              <a:rPr lang="en-US" sz="3600" b="1" dirty="0">
                <a:solidFill>
                  <a:srgbClr val="CC4927"/>
                </a:solidFill>
              </a:rPr>
              <a:t>: </a:t>
            </a:r>
            <a:r>
              <a:rPr lang="en-US" sz="3600" dirty="0"/>
              <a:t>It was difficult for you to stick to your abstinence goal</a:t>
            </a:r>
          </a:p>
        </p:txBody>
      </p:sp>
      <p:sp>
        <p:nvSpPr>
          <p:cNvPr id="4" name="Slide Number Placeholder 3"/>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97608"/>
                </a:solidFill>
              </a:rPr>
              <a:pPr/>
              <a:t>69</a:t>
            </a:fld>
            <a:endParaRPr lang="en-US" altLang="en-US" sz="1600" b="1" dirty="0">
              <a:solidFill>
                <a:srgbClr val="697608"/>
              </a:solidFill>
            </a:endParaRPr>
          </a:p>
        </p:txBody>
      </p:sp>
      <p:pic>
        <p:nvPicPr>
          <p:cNvPr id="6" name="Picture 5"/>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3654312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870" y="284779"/>
            <a:ext cx="11472360" cy="940424"/>
          </a:xfrm>
        </p:spPr>
        <p:txBody>
          <a:bodyPr>
            <a:noAutofit/>
          </a:bodyPr>
          <a:lstStyle/>
          <a:p>
            <a:r>
              <a:rPr lang="en-US" sz="3800" dirty="0"/>
              <a:t>Purpose of SAMHSA’s Technology Transfer Centers</a:t>
            </a:r>
          </a:p>
        </p:txBody>
      </p:sp>
      <p:sp>
        <p:nvSpPr>
          <p:cNvPr id="3" name="Content Placeholder 2"/>
          <p:cNvSpPr>
            <a:spLocks noGrp="1"/>
          </p:cNvSpPr>
          <p:nvPr>
            <p:ph idx="1"/>
          </p:nvPr>
        </p:nvSpPr>
        <p:spPr>
          <a:xfrm>
            <a:off x="497005" y="1345915"/>
            <a:ext cx="11117239" cy="4284323"/>
          </a:xfrm>
        </p:spPr>
        <p:txBody>
          <a:bodyPr>
            <a:normAutofit/>
          </a:bodyPr>
          <a:lstStyle/>
          <a:p>
            <a:pPr marL="0" indent="0">
              <a:spcBef>
                <a:spcPts val="1200"/>
              </a:spcBef>
              <a:spcAft>
                <a:spcPts val="1200"/>
              </a:spcAft>
              <a:buNone/>
            </a:pPr>
            <a:r>
              <a:rPr lang="en-US" sz="2800" dirty="0">
                <a:latin typeface="Arial" panose="020B0604020202020204" pitchFamily="34" charset="0"/>
                <a:cs typeface="Arial" panose="020B0604020202020204" pitchFamily="34" charset="0"/>
              </a:rPr>
              <a:t>The purpose of the Technology Transfer Centers (TTC) program is to </a:t>
            </a:r>
            <a:r>
              <a:rPr lang="en-US" sz="2800" b="1" i="1" dirty="0">
                <a:latin typeface="Arial" panose="020B0604020202020204" pitchFamily="34" charset="0"/>
                <a:cs typeface="Arial" panose="020B0604020202020204" pitchFamily="34" charset="0"/>
              </a:rPr>
              <a:t>develop and strengthen </a:t>
            </a:r>
            <a:r>
              <a:rPr lang="en-US" sz="2800" dirty="0">
                <a:latin typeface="Arial" panose="020B0604020202020204" pitchFamily="34" charset="0"/>
                <a:cs typeface="Arial" panose="020B0604020202020204" pitchFamily="34" charset="0"/>
              </a:rPr>
              <a:t>the </a:t>
            </a:r>
            <a:r>
              <a:rPr lang="en-US" sz="2800" b="1" i="1" dirty="0">
                <a:latin typeface="Arial" panose="020B0604020202020204" pitchFamily="34" charset="0"/>
                <a:cs typeface="Arial" panose="020B0604020202020204" pitchFamily="34" charset="0"/>
              </a:rPr>
              <a:t>specialized behavioral healthcare and primary healthcare workforce</a:t>
            </a:r>
            <a:r>
              <a:rPr lang="en-US" sz="2800" dirty="0">
                <a:latin typeface="Arial" panose="020B0604020202020204" pitchFamily="34" charset="0"/>
                <a:cs typeface="Arial" panose="020B0604020202020204" pitchFamily="34" charset="0"/>
              </a:rPr>
              <a:t> that provides substance use disorder (SUD) and mental health prevention, treatment, and recovery support services. </a:t>
            </a:r>
          </a:p>
          <a:p>
            <a:pPr marL="0" indent="0">
              <a:spcBef>
                <a:spcPts val="1200"/>
              </a:spcBef>
              <a:spcAft>
                <a:spcPts val="1200"/>
              </a:spcAft>
              <a:buNone/>
            </a:pPr>
            <a:r>
              <a:rPr lang="en-US" altLang="en-US" sz="2800" dirty="0">
                <a:latin typeface="Arial" panose="020B0604020202020204" pitchFamily="34" charset="0"/>
                <a:cs typeface="Arial" panose="020B0604020202020204" pitchFamily="34" charset="0"/>
              </a:rPr>
              <a:t>Help people and organizations incorporate </a:t>
            </a:r>
            <a:r>
              <a:rPr lang="en-US" altLang="en-US" sz="2800" b="1" i="1" dirty="0">
                <a:latin typeface="Arial" panose="020B0604020202020204" pitchFamily="34" charset="0"/>
                <a:cs typeface="Arial" panose="020B0604020202020204" pitchFamily="34" charset="0"/>
              </a:rPr>
              <a:t>effective practices</a:t>
            </a:r>
            <a:r>
              <a:rPr lang="en-US" altLang="en-US" sz="2800" i="1" dirty="0">
                <a:latin typeface="Arial" panose="020B0604020202020204" pitchFamily="34" charset="0"/>
                <a:cs typeface="Arial" panose="020B0604020202020204" pitchFamily="34" charset="0"/>
              </a:rPr>
              <a:t> </a:t>
            </a:r>
            <a:r>
              <a:rPr lang="en-US" altLang="en-US" sz="2800" dirty="0">
                <a:latin typeface="Arial" panose="020B0604020202020204" pitchFamily="34" charset="0"/>
                <a:cs typeface="Arial" panose="020B0604020202020204" pitchFamily="34" charset="0"/>
              </a:rPr>
              <a:t>into substance use and mental health disorder prevention, treatment and recovery services</a:t>
            </a:r>
            <a:endParaRPr lang="en-US" sz="2800" dirty="0">
              <a:latin typeface="Arial" panose="020B0604020202020204" pitchFamily="34" charset="0"/>
              <a:cs typeface="Arial" panose="020B0604020202020204" pitchFamily="34" charset="0"/>
            </a:endParaRPr>
          </a:p>
        </p:txBody>
      </p:sp>
      <p:sp>
        <p:nvSpPr>
          <p:cNvPr id="4" name="Slide Number Placeholder 11">
            <a:extLst>
              <a:ext uri="{FF2B5EF4-FFF2-40B4-BE49-F238E27FC236}">
                <a16:creationId xmlns:a16="http://schemas.microsoft.com/office/drawing/2014/main" id="{F164E530-58C4-C442-A333-A0815BF4A15F}"/>
              </a:ext>
            </a:extLst>
          </p:cNvPr>
          <p:cNvSpPr txBox="1">
            <a:spLocks/>
          </p:cNvSpPr>
          <p:nvPr/>
        </p:nvSpPr>
        <p:spPr>
          <a:xfrm>
            <a:off x="9448800" y="-18496"/>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b="1" smtClean="0">
                <a:solidFill>
                  <a:srgbClr val="4E5624"/>
                </a:solidFill>
              </a:rPr>
              <a:pPr/>
              <a:t>7</a:t>
            </a:fld>
            <a:endParaRPr lang="en-US" b="1" dirty="0">
              <a:solidFill>
                <a:srgbClr val="4E5624"/>
              </a:solidFill>
            </a:endParaRPr>
          </a:p>
        </p:txBody>
      </p:sp>
    </p:spTree>
    <p:extLst>
      <p:ext uri="{BB962C8B-B14F-4D97-AF65-F5344CB8AC3E}">
        <p14:creationId xmlns:p14="http://schemas.microsoft.com/office/powerpoint/2010/main" val="30471775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Talk vs Sustain Talk</a:t>
            </a:r>
          </a:p>
        </p:txBody>
      </p:sp>
      <p:sp>
        <p:nvSpPr>
          <p:cNvPr id="3" name="Content Placeholder 2"/>
          <p:cNvSpPr>
            <a:spLocks noGrp="1"/>
          </p:cNvSpPr>
          <p:nvPr>
            <p:ph idx="1"/>
          </p:nvPr>
        </p:nvSpPr>
        <p:spPr>
          <a:xfrm>
            <a:off x="435935" y="1540042"/>
            <a:ext cx="11426698" cy="4459925"/>
          </a:xfrm>
        </p:spPr>
        <p:txBody>
          <a:bodyPr/>
          <a:lstStyle/>
          <a:p>
            <a:pPr>
              <a:spcAft>
                <a:spcPts val="2000"/>
              </a:spcAft>
              <a:buNone/>
            </a:pPr>
            <a:r>
              <a:rPr lang="en-US" altLang="en-US" sz="3600" b="1" u="sng" dirty="0"/>
              <a:t>Change Talk</a:t>
            </a:r>
            <a:r>
              <a:rPr lang="en-US" altLang="en-US" sz="3600" dirty="0"/>
              <a:t> - reasons, desires, and commitment to change </a:t>
            </a:r>
          </a:p>
          <a:p>
            <a:pPr>
              <a:spcAft>
                <a:spcPts val="2000"/>
              </a:spcAft>
              <a:buNone/>
            </a:pPr>
            <a:r>
              <a:rPr lang="en-US" altLang="en-US" sz="3600" b="1" u="sng" dirty="0"/>
              <a:t>Sustain Talk</a:t>
            </a:r>
            <a:r>
              <a:rPr lang="en-US" altLang="en-US" sz="3600" dirty="0"/>
              <a:t> - reasons, desires, and commitment to stay the same </a:t>
            </a:r>
          </a:p>
          <a:p>
            <a:pPr marL="407442" indent="-407442">
              <a:buNone/>
            </a:pPr>
            <a:endParaRPr lang="en-US" altLang="en-US" sz="3600" dirty="0"/>
          </a:p>
          <a:p>
            <a:pPr marL="407442" indent="-407442">
              <a:buNone/>
            </a:pPr>
            <a:r>
              <a:rPr lang="en-US" altLang="en-US" sz="3600" dirty="0"/>
              <a:t>Let’s take a closer look!</a:t>
            </a:r>
          </a:p>
          <a:p>
            <a:endParaRPr lang="en-US" dirty="0"/>
          </a:p>
        </p:txBody>
      </p:sp>
      <p:sp>
        <p:nvSpPr>
          <p:cNvPr id="4" name="Slide Number Placeholder 3"/>
          <p:cNvSpPr>
            <a:spLocks noGrp="1"/>
          </p:cNvSpPr>
          <p:nvPr>
            <p:ph type="sldNum" sz="quarter" idx="13"/>
          </p:nvPr>
        </p:nvSpPr>
        <p:spPr>
          <a:xfrm>
            <a:off x="11650959" y="-5465"/>
            <a:ext cx="541041" cy="365125"/>
          </a:xfrm>
        </p:spPr>
        <p:txBody>
          <a:bodyPr/>
          <a:lstStyle/>
          <a:p>
            <a:fld id="{48F63A3B-78C7-47BE-AE5E-E10140E04643}" type="slidenum">
              <a:rPr lang="en-US" smtClean="0">
                <a:solidFill>
                  <a:srgbClr val="697608"/>
                </a:solidFill>
              </a:rPr>
              <a:pPr/>
              <a:t>70</a:t>
            </a:fld>
            <a:endParaRPr lang="en-US" dirty="0">
              <a:solidFill>
                <a:srgbClr val="697608"/>
              </a:solidFill>
            </a:endParaRPr>
          </a:p>
        </p:txBody>
      </p:sp>
    </p:spTree>
    <p:extLst>
      <p:ext uri="{BB962C8B-B14F-4D97-AF65-F5344CB8AC3E}">
        <p14:creationId xmlns:p14="http://schemas.microsoft.com/office/powerpoint/2010/main" val="1527798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97608"/>
                </a:solidFill>
                <a:latin typeface="Arial" panose="020B0604020202020204" pitchFamily="34" charset="0"/>
                <a:cs typeface="Arial" panose="020B0604020202020204" pitchFamily="34" charset="0"/>
              </a:rPr>
              <a:t>Some Ways to Elicit Change Talk</a:t>
            </a:r>
            <a:endParaRPr lang="en-US" dirty="0">
              <a:solidFill>
                <a:srgbClr val="697608"/>
              </a:solidFill>
            </a:endParaRPr>
          </a:p>
        </p:txBody>
      </p:sp>
      <p:sp>
        <p:nvSpPr>
          <p:cNvPr id="3" name="Content Placeholder 2"/>
          <p:cNvSpPr>
            <a:spLocks noGrp="1"/>
          </p:cNvSpPr>
          <p:nvPr>
            <p:ph idx="1"/>
          </p:nvPr>
        </p:nvSpPr>
        <p:spPr>
          <a:xfrm>
            <a:off x="574766" y="1567235"/>
            <a:ext cx="11036684" cy="4699093"/>
          </a:xfrm>
        </p:spPr>
        <p:txBody>
          <a:bodyPr/>
          <a:lstStyle/>
          <a:p>
            <a:pPr marL="457200" indent="-457200">
              <a:lnSpc>
                <a:spcPct val="100000"/>
              </a:lnSpc>
              <a:spcBef>
                <a:spcPts val="1200"/>
              </a:spcBef>
              <a:spcAft>
                <a:spcPts val="600"/>
              </a:spcAft>
            </a:pPr>
            <a:r>
              <a:rPr lang="en-US" sz="3600" dirty="0"/>
              <a:t>Ask Evocative Questions</a:t>
            </a:r>
          </a:p>
          <a:p>
            <a:pPr marL="457200" indent="-457200">
              <a:lnSpc>
                <a:spcPct val="100000"/>
              </a:lnSpc>
              <a:spcBef>
                <a:spcPts val="1200"/>
              </a:spcBef>
              <a:spcAft>
                <a:spcPts val="600"/>
              </a:spcAft>
            </a:pPr>
            <a:r>
              <a:rPr lang="en-US" sz="3600" dirty="0"/>
              <a:t>Use the Change Rulers  </a:t>
            </a:r>
          </a:p>
          <a:p>
            <a:pPr marL="457200" indent="-457200">
              <a:lnSpc>
                <a:spcPct val="100000"/>
              </a:lnSpc>
              <a:spcBef>
                <a:spcPts val="1200"/>
              </a:spcBef>
              <a:spcAft>
                <a:spcPts val="600"/>
              </a:spcAft>
            </a:pPr>
            <a:r>
              <a:rPr lang="en-US" sz="3600" dirty="0"/>
              <a:t>Look Back</a:t>
            </a:r>
          </a:p>
          <a:p>
            <a:pPr marL="457200" indent="-457200">
              <a:lnSpc>
                <a:spcPct val="100000"/>
              </a:lnSpc>
              <a:spcBef>
                <a:spcPts val="1200"/>
              </a:spcBef>
              <a:spcAft>
                <a:spcPts val="600"/>
              </a:spcAft>
            </a:pPr>
            <a:r>
              <a:rPr lang="en-US" sz="3600" dirty="0"/>
              <a:t>Look Forward</a:t>
            </a:r>
          </a:p>
          <a:p>
            <a:pPr marL="457200" indent="-457200">
              <a:lnSpc>
                <a:spcPct val="100000"/>
              </a:lnSpc>
              <a:spcBef>
                <a:spcPts val="1200"/>
              </a:spcBef>
              <a:spcAft>
                <a:spcPts val="600"/>
              </a:spcAft>
            </a:pPr>
            <a:r>
              <a:rPr lang="en-US" sz="3600" dirty="0"/>
              <a:t>Explore Goals and Values</a:t>
            </a:r>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solidFill>
                  <a:srgbClr val="697608"/>
                </a:solidFill>
              </a:rPr>
              <a:pPr/>
              <a:t>71</a:t>
            </a:fld>
            <a:endParaRPr lang="en-US" dirty="0">
              <a:solidFill>
                <a:srgbClr val="697608"/>
              </a:solidFill>
            </a:endParaRPr>
          </a:p>
        </p:txBody>
      </p:sp>
    </p:spTree>
    <p:extLst>
      <p:ext uri="{BB962C8B-B14F-4D97-AF65-F5344CB8AC3E}">
        <p14:creationId xmlns:p14="http://schemas.microsoft.com/office/powerpoint/2010/main" val="602975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697608"/>
                </a:solidFill>
                <a:latin typeface="Arial" panose="020B0604020202020204" pitchFamily="34" charset="0"/>
                <a:cs typeface="Arial" panose="020B0604020202020204" pitchFamily="34" charset="0"/>
              </a:rPr>
              <a:t>‘Readiness’ Ruler</a:t>
            </a:r>
            <a:endParaRPr lang="en-US" dirty="0">
              <a:solidFill>
                <a:srgbClr val="697608"/>
              </a:solidFill>
            </a:endParaRPr>
          </a:p>
        </p:txBody>
      </p:sp>
      <p:sp>
        <p:nvSpPr>
          <p:cNvPr id="3" name="Content Placeholder 2"/>
          <p:cNvSpPr>
            <a:spLocks noGrp="1"/>
          </p:cNvSpPr>
          <p:nvPr>
            <p:ph idx="1"/>
          </p:nvPr>
        </p:nvSpPr>
        <p:spPr/>
        <p:txBody>
          <a:bodyPr/>
          <a:lstStyle/>
          <a:p>
            <a:pPr marL="0" indent="0" algn="ctr">
              <a:lnSpc>
                <a:spcPct val="100000"/>
              </a:lnSpc>
              <a:spcBef>
                <a:spcPts val="1200"/>
              </a:spcBef>
              <a:spcAft>
                <a:spcPts val="600"/>
              </a:spcAft>
              <a:buNone/>
            </a:pPr>
            <a:r>
              <a:rPr lang="en-US" sz="3600" b="1" i="1" dirty="0">
                <a:solidFill>
                  <a:srgbClr val="A84908"/>
                </a:solidFill>
                <a:latin typeface="Arial" panose="020B0604020202020204" pitchFamily="34" charset="0"/>
                <a:cs typeface="Arial" panose="020B0604020202020204" pitchFamily="34" charset="0"/>
              </a:rPr>
              <a:t>Importance, Confidence, Readiness </a:t>
            </a:r>
          </a:p>
          <a:p>
            <a:pPr marL="342900" indent="-342900" fontAlgn="base">
              <a:lnSpc>
                <a:spcPct val="100000"/>
              </a:lnSpc>
              <a:spcBef>
                <a:spcPts val="1200"/>
              </a:spcBef>
              <a:spcAft>
                <a:spcPts val="600"/>
              </a:spcAft>
              <a:buFont typeface="Arial"/>
              <a:buChar char="•"/>
            </a:pPr>
            <a:r>
              <a:rPr lang="en-US" sz="3200" dirty="0">
                <a:latin typeface="Arial" charset="0"/>
                <a:cs typeface="Arial" charset="0"/>
              </a:rPr>
              <a:t>On a scale of 1-10 how </a:t>
            </a:r>
            <a:r>
              <a:rPr lang="en-US" sz="3200" b="1" i="1" dirty="0">
                <a:latin typeface="Arial" charset="0"/>
                <a:cs typeface="Arial" charset="0"/>
              </a:rPr>
              <a:t>important</a:t>
            </a:r>
            <a:r>
              <a:rPr lang="en-US" sz="3200" dirty="0">
                <a:latin typeface="Arial" charset="0"/>
                <a:cs typeface="Arial" charset="0"/>
              </a:rPr>
              <a:t> is it for you to make a change in your drinking or substance use?</a:t>
            </a:r>
          </a:p>
          <a:p>
            <a:pPr marL="342900" indent="-342900" fontAlgn="base">
              <a:lnSpc>
                <a:spcPct val="100000"/>
              </a:lnSpc>
              <a:spcBef>
                <a:spcPts val="1200"/>
              </a:spcBef>
              <a:spcAft>
                <a:spcPts val="600"/>
              </a:spcAft>
              <a:buFont typeface="Arial"/>
              <a:buChar char="•"/>
            </a:pPr>
            <a:r>
              <a:rPr lang="en-US" sz="3200" dirty="0">
                <a:latin typeface="Arial" charset="0"/>
                <a:cs typeface="Arial" charset="0"/>
              </a:rPr>
              <a:t>If client says a 6, you would ask, “Why not a 4?”</a:t>
            </a:r>
          </a:p>
          <a:p>
            <a:pPr marL="0" indent="0">
              <a:buNone/>
            </a:pPr>
            <a:endParaRPr lang="en-US" b="1" i="1" dirty="0">
              <a:solidFill>
                <a:srgbClr val="C00000"/>
              </a:solidFill>
              <a:latin typeface="Arial" panose="020B0604020202020204" pitchFamily="34" charset="0"/>
              <a:cs typeface="Arial" panose="020B0604020202020204" pitchFamily="34" charset="0"/>
            </a:endParaRPr>
          </a:p>
          <a:p>
            <a:pPr marL="0" indent="0" algn="ctr">
              <a:buNone/>
            </a:pPr>
            <a:endParaRPr lang="en-US" dirty="0"/>
          </a:p>
        </p:txBody>
      </p:sp>
      <p:sp>
        <p:nvSpPr>
          <p:cNvPr id="4" name="Slide Number Placeholder 3"/>
          <p:cNvSpPr>
            <a:spLocks noGrp="1"/>
          </p:cNvSpPr>
          <p:nvPr>
            <p:ph type="sldNum" sz="quarter" idx="13"/>
          </p:nvPr>
        </p:nvSpPr>
        <p:spPr>
          <a:xfrm>
            <a:off x="11601617" y="0"/>
            <a:ext cx="580551" cy="365125"/>
          </a:xfrm>
        </p:spPr>
        <p:txBody>
          <a:bodyPr/>
          <a:lstStyle/>
          <a:p>
            <a:fld id="{48F63A3B-78C7-47BE-AE5E-E10140E04643}" type="slidenum">
              <a:rPr lang="en-US" smtClean="0">
                <a:solidFill>
                  <a:srgbClr val="697608"/>
                </a:solidFill>
              </a:rPr>
              <a:pPr/>
              <a:t>72</a:t>
            </a:fld>
            <a:endParaRPr lang="en-US" dirty="0">
              <a:solidFill>
                <a:srgbClr val="697608"/>
              </a:solidFill>
            </a:endParaRPr>
          </a:p>
        </p:txBody>
      </p:sp>
      <p:sp>
        <p:nvSpPr>
          <p:cNvPr id="5" name="Notched Right Arrow 4"/>
          <p:cNvSpPr/>
          <p:nvPr/>
        </p:nvSpPr>
        <p:spPr>
          <a:xfrm>
            <a:off x="521109" y="4658350"/>
            <a:ext cx="11507377" cy="1524000"/>
          </a:xfrm>
          <a:prstGeom prst="notchedRightArrow">
            <a:avLst/>
          </a:prstGeom>
          <a:solidFill>
            <a:schemeClr val="tx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dirty="0">
                <a:solidFill>
                  <a:prstClr val="white"/>
                </a:solidFill>
              </a:rPr>
              <a:t>READINESS</a:t>
            </a:r>
          </a:p>
        </p:txBody>
      </p:sp>
      <p:sp>
        <p:nvSpPr>
          <p:cNvPr id="6" name="TextBox 5"/>
          <p:cNvSpPr txBox="1"/>
          <p:nvPr/>
        </p:nvSpPr>
        <p:spPr>
          <a:xfrm>
            <a:off x="863016" y="4400777"/>
            <a:ext cx="10355590" cy="830997"/>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Calibri" panose="020F0502020204030204" pitchFamily="34" charset="0"/>
                <a:cs typeface="Calibri" panose="020F0502020204030204" pitchFamily="34" charset="0"/>
              </a:rPr>
              <a:t>0	      1	       2	        3	        4	         5	          6	          7	          8	           9	           10</a:t>
            </a:r>
          </a:p>
          <a:p>
            <a:pPr fontAlgn="base">
              <a:spcBef>
                <a:spcPct val="0"/>
              </a:spcBef>
              <a:spcAft>
                <a:spcPct val="0"/>
              </a:spcAft>
            </a:pPr>
            <a:endParaRPr lang="en-US" sz="2400" dirty="0">
              <a:solidFill>
                <a:srgbClr val="543278"/>
              </a:solidFill>
              <a:latin typeface="Calibri" panose="020F0502020204030204" pitchFamily="34" charset="0"/>
              <a:cs typeface="Calibri" panose="020F0502020204030204" pitchFamily="34" charset="0"/>
            </a:endParaRPr>
          </a:p>
        </p:txBody>
      </p:sp>
      <p:sp>
        <p:nvSpPr>
          <p:cNvPr id="7" name="TextBox 6"/>
          <p:cNvSpPr txBox="1"/>
          <p:nvPr/>
        </p:nvSpPr>
        <p:spPr>
          <a:xfrm>
            <a:off x="863016" y="6370013"/>
            <a:ext cx="11100620" cy="307777"/>
          </a:xfrm>
          <a:prstGeom prst="rect">
            <a:avLst/>
          </a:prstGeom>
          <a:noFill/>
        </p:spPr>
        <p:txBody>
          <a:bodyPr wrap="square" rtlCol="0">
            <a:spAutoFit/>
          </a:bodyPr>
          <a:lstStyle/>
          <a:p>
            <a:pPr algn="r"/>
            <a:r>
              <a:rPr lang="en-US" sz="1400" dirty="0">
                <a:solidFill>
                  <a:srgbClr val="697608"/>
                </a:solidFill>
              </a:rPr>
              <a:t>Miller, W. R., &amp; </a:t>
            </a:r>
            <a:r>
              <a:rPr lang="en-US" sz="1400" dirty="0" err="1">
                <a:solidFill>
                  <a:srgbClr val="697608"/>
                </a:solidFill>
              </a:rPr>
              <a:t>Rollnick</a:t>
            </a:r>
            <a:r>
              <a:rPr lang="en-US" sz="1400" dirty="0">
                <a:solidFill>
                  <a:srgbClr val="697608"/>
                </a:solidFill>
              </a:rPr>
              <a:t>, S. (2013, p.175). </a:t>
            </a:r>
            <a:r>
              <a:rPr lang="en-US" sz="1400" i="1" dirty="0">
                <a:solidFill>
                  <a:srgbClr val="697608"/>
                </a:solidFill>
              </a:rPr>
              <a:t>Motivational Interviewing: Helping People Change, 3rd Edition</a:t>
            </a:r>
            <a:r>
              <a:rPr lang="en-US" sz="1400" dirty="0">
                <a:solidFill>
                  <a:srgbClr val="697608"/>
                </a:solidFill>
              </a:rPr>
              <a:t> (3rd ed.). The Guilford Press.</a:t>
            </a:r>
            <a:endParaRPr lang="es-US" sz="1400" dirty="0">
              <a:solidFill>
                <a:srgbClr val="697608"/>
              </a:solidFill>
            </a:endParaRPr>
          </a:p>
        </p:txBody>
      </p:sp>
    </p:spTree>
    <p:extLst>
      <p:ext uri="{BB962C8B-B14F-4D97-AF65-F5344CB8AC3E}">
        <p14:creationId xmlns:p14="http://schemas.microsoft.com/office/powerpoint/2010/main" val="13765291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Talk</a:t>
            </a:r>
          </a:p>
        </p:txBody>
      </p:sp>
      <p:sp>
        <p:nvSpPr>
          <p:cNvPr id="3" name="Content Placeholder 2"/>
          <p:cNvSpPr>
            <a:spLocks noGrp="1"/>
          </p:cNvSpPr>
          <p:nvPr>
            <p:ph idx="1"/>
          </p:nvPr>
        </p:nvSpPr>
        <p:spPr>
          <a:xfrm>
            <a:off x="341191" y="1451436"/>
            <a:ext cx="11521441" cy="4353941"/>
          </a:xfrm>
        </p:spPr>
        <p:txBody>
          <a:bodyPr/>
          <a:lstStyle/>
          <a:p>
            <a:pPr marL="285739" indent="-285739">
              <a:spcBef>
                <a:spcPts val="1200"/>
              </a:spcBef>
              <a:spcAft>
                <a:spcPts val="1800"/>
              </a:spcAft>
              <a:buClr>
                <a:schemeClr val="tx1">
                  <a:lumMod val="50000"/>
                  <a:lumOff val="50000"/>
                </a:schemeClr>
              </a:buClr>
            </a:pPr>
            <a:r>
              <a:rPr lang="en-US" altLang="en-US" sz="3600" dirty="0"/>
              <a:t>Is client speech that favors movement in the direction of change.</a:t>
            </a:r>
          </a:p>
          <a:p>
            <a:pPr marL="285739" indent="-285739">
              <a:spcBef>
                <a:spcPts val="1200"/>
              </a:spcBef>
              <a:spcAft>
                <a:spcPts val="1800"/>
              </a:spcAft>
              <a:buClr>
                <a:schemeClr val="tx1">
                  <a:lumMod val="50000"/>
                  <a:lumOff val="50000"/>
                </a:schemeClr>
              </a:buClr>
            </a:pPr>
            <a:r>
              <a:rPr lang="en-US" altLang="en-US" sz="3600" dirty="0"/>
              <a:t>Is by definition linked to a particular behavior change goal. </a:t>
            </a:r>
          </a:p>
          <a:p>
            <a:pPr marL="285739" indent="-285739">
              <a:spcBef>
                <a:spcPts val="1200"/>
              </a:spcBef>
              <a:spcAft>
                <a:spcPts val="1800"/>
              </a:spcAft>
              <a:buClr>
                <a:schemeClr val="tx1">
                  <a:lumMod val="50000"/>
                  <a:lumOff val="50000"/>
                </a:schemeClr>
              </a:buClr>
            </a:pPr>
            <a:r>
              <a:rPr lang="en-US" altLang="en-US" sz="3600" dirty="0"/>
              <a:t>Is expressed in present or future tense, not past tense.</a:t>
            </a:r>
          </a:p>
          <a:p>
            <a:pPr>
              <a:buClr>
                <a:schemeClr val="tx1">
                  <a:lumMod val="50000"/>
                  <a:lumOff val="50000"/>
                </a:schemeClr>
              </a:buClr>
            </a:pPr>
            <a:endParaRPr lang="en-US" dirty="0"/>
          </a:p>
        </p:txBody>
      </p:sp>
      <p:sp>
        <p:nvSpPr>
          <p:cNvPr id="4" name="Slide Number Placeholder 3"/>
          <p:cNvSpPr>
            <a:spLocks noGrp="1"/>
          </p:cNvSpPr>
          <p:nvPr>
            <p:ph type="sldNum" sz="quarter" idx="4294967295"/>
          </p:nvPr>
        </p:nvSpPr>
        <p:spPr>
          <a:xfrm>
            <a:off x="9412112" y="45861"/>
            <a:ext cx="2743200" cy="365125"/>
          </a:xfrm>
        </p:spPr>
        <p:txBody>
          <a:bodyPr/>
          <a:lstStyle/>
          <a:p>
            <a:fld id="{8840C3B3-9D48-44A5-B1E4-AF5649906437}" type="slidenum">
              <a:rPr lang="en-US" altLang="en-US" sz="1600" b="1" smtClean="0"/>
              <a:pPr/>
              <a:t>73</a:t>
            </a:fld>
            <a:endParaRPr lang="en-US" altLang="en-US" sz="1600" b="1" dirty="0"/>
          </a:p>
        </p:txBody>
      </p:sp>
    </p:spTree>
    <p:extLst>
      <p:ext uri="{BB962C8B-B14F-4D97-AF65-F5344CB8AC3E}">
        <p14:creationId xmlns:p14="http://schemas.microsoft.com/office/powerpoint/2010/main" val="35015978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 Talk</a:t>
            </a:r>
          </a:p>
        </p:txBody>
      </p:sp>
      <p:sp>
        <p:nvSpPr>
          <p:cNvPr id="3" name="Content Placeholder 2"/>
          <p:cNvSpPr>
            <a:spLocks noGrp="1"/>
          </p:cNvSpPr>
          <p:nvPr>
            <p:ph idx="1"/>
          </p:nvPr>
        </p:nvSpPr>
        <p:spPr/>
        <p:txBody>
          <a:bodyPr>
            <a:normAutofit/>
          </a:bodyPr>
          <a:lstStyle/>
          <a:p>
            <a:pPr marL="0" indent="0">
              <a:spcBef>
                <a:spcPts val="500"/>
              </a:spcBef>
              <a:spcAft>
                <a:spcPts val="500"/>
              </a:spcAft>
              <a:buNone/>
              <a:defRPr/>
            </a:pPr>
            <a:r>
              <a:rPr lang="en-US" sz="3600" dirty="0">
                <a:cs typeface="Arial" charset="0"/>
              </a:rPr>
              <a:t>Desire, ability, reason, or need to continue the targeted behavior:</a:t>
            </a:r>
          </a:p>
          <a:p>
            <a:pPr marL="1238200" lvl="1" indent="-513271">
              <a:spcBef>
                <a:spcPts val="500"/>
              </a:spcBef>
              <a:spcAft>
                <a:spcPts val="500"/>
              </a:spcAft>
              <a:buFont typeface="Courier New" panose="02070309020205020404" pitchFamily="49" charset="0"/>
              <a:buChar char="o"/>
              <a:defRPr/>
            </a:pPr>
            <a:r>
              <a:rPr lang="en-US" sz="3600" i="1" dirty="0">
                <a:cs typeface="Arial" panose="020B0604020202020204" pitchFamily="34" charset="0"/>
              </a:rPr>
              <a:t>Look, I don’</a:t>
            </a:r>
            <a:r>
              <a:rPr lang="en-US" altLang="ja-JP" sz="3600" i="1" dirty="0">
                <a:cs typeface="Arial" panose="020B0604020202020204" pitchFamily="34" charset="0"/>
              </a:rPr>
              <a:t>t have a drinking problem.</a:t>
            </a:r>
          </a:p>
          <a:p>
            <a:pPr marL="1238200" lvl="1" indent="-513271">
              <a:spcBef>
                <a:spcPts val="500"/>
              </a:spcBef>
              <a:spcAft>
                <a:spcPts val="500"/>
              </a:spcAft>
              <a:buFont typeface="Courier New" panose="02070309020205020404" pitchFamily="49" charset="0"/>
              <a:buChar char="o"/>
              <a:defRPr/>
            </a:pPr>
            <a:r>
              <a:rPr lang="en-US" sz="3600" i="1" dirty="0">
                <a:cs typeface="Arial" panose="020B0604020202020204" pitchFamily="34" charset="0"/>
              </a:rPr>
              <a:t>My dad was an alcoholic; I’</a:t>
            </a:r>
            <a:r>
              <a:rPr lang="en-US" altLang="ja-JP" sz="3600" i="1" dirty="0">
                <a:cs typeface="Arial" panose="020B0604020202020204" pitchFamily="34" charset="0"/>
              </a:rPr>
              <a:t>m not like him.</a:t>
            </a:r>
          </a:p>
          <a:p>
            <a:pPr marL="1238200" lvl="1" indent="-513271">
              <a:spcBef>
                <a:spcPts val="500"/>
              </a:spcBef>
              <a:spcAft>
                <a:spcPts val="500"/>
              </a:spcAft>
              <a:buFont typeface="Courier New" panose="02070309020205020404" pitchFamily="49" charset="0"/>
              <a:buChar char="o"/>
              <a:defRPr/>
            </a:pPr>
            <a:r>
              <a:rPr lang="en-US" sz="3600" i="1" dirty="0">
                <a:cs typeface="Arial" panose="020B0604020202020204" pitchFamily="34" charset="0"/>
              </a:rPr>
              <a:t>I can quit anytime I want to.</a:t>
            </a:r>
          </a:p>
          <a:p>
            <a:pPr marL="1238200" lvl="1" indent="-513271">
              <a:spcBef>
                <a:spcPts val="500"/>
              </a:spcBef>
              <a:spcAft>
                <a:spcPts val="500"/>
              </a:spcAft>
              <a:buFont typeface="Courier New" panose="02070309020205020404" pitchFamily="49" charset="0"/>
              <a:buChar char="o"/>
              <a:defRPr/>
            </a:pPr>
            <a:r>
              <a:rPr lang="en-US" sz="3600" i="1" dirty="0">
                <a:cs typeface="Arial" panose="020B0604020202020204" pitchFamily="34" charset="0"/>
              </a:rPr>
              <a:t>I just like the taste.</a:t>
            </a:r>
          </a:p>
          <a:p>
            <a:pPr marL="1238200" lvl="1" indent="-513271">
              <a:spcBef>
                <a:spcPts val="500"/>
              </a:spcBef>
              <a:spcAft>
                <a:spcPts val="500"/>
              </a:spcAft>
              <a:buFont typeface="Courier New" panose="02070309020205020404" pitchFamily="49" charset="0"/>
              <a:buChar char="o"/>
              <a:defRPr/>
            </a:pPr>
            <a:r>
              <a:rPr lang="en-US" sz="3600" i="1" dirty="0">
                <a:cs typeface="Arial" panose="020B0604020202020204" pitchFamily="34" charset="0"/>
              </a:rPr>
              <a:t>That’</a:t>
            </a:r>
            <a:r>
              <a:rPr lang="en-US" altLang="ja-JP" sz="3600" i="1" dirty="0">
                <a:cs typeface="Arial" panose="020B0604020202020204" pitchFamily="34" charset="0"/>
              </a:rPr>
              <a:t>s all there is to do in my town!</a:t>
            </a:r>
          </a:p>
        </p:txBody>
      </p:sp>
      <p:sp>
        <p:nvSpPr>
          <p:cNvPr id="4" name="Slide Number Placeholder 3"/>
          <p:cNvSpPr>
            <a:spLocks noGrp="1"/>
          </p:cNvSpPr>
          <p:nvPr>
            <p:ph type="sldNum" sz="quarter" idx="13"/>
          </p:nvPr>
        </p:nvSpPr>
        <p:spPr/>
        <p:txBody>
          <a:bodyPr/>
          <a:lstStyle/>
          <a:p>
            <a:fld id="{48F63A3B-78C7-47BE-AE5E-E10140E04643}" type="slidenum">
              <a:rPr lang="en-US" smtClean="0"/>
              <a:pPr/>
              <a:t>74</a:t>
            </a:fld>
            <a:endParaRPr lang="en-US" dirty="0"/>
          </a:p>
        </p:txBody>
      </p:sp>
    </p:spTree>
    <p:extLst>
      <p:ext uri="{BB962C8B-B14F-4D97-AF65-F5344CB8AC3E}">
        <p14:creationId xmlns:p14="http://schemas.microsoft.com/office/powerpoint/2010/main" val="18633175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57208"/>
                </a:solidFill>
                <a:latin typeface="Arial" panose="020B0604020202020204" pitchFamily="34" charset="0"/>
                <a:cs typeface="Arial" panose="020B0604020202020204" pitchFamily="34" charset="0"/>
              </a:rPr>
              <a:t>Giving Feedback to Clients</a:t>
            </a:r>
            <a:endParaRPr lang="en-US" dirty="0">
              <a:solidFill>
                <a:srgbClr val="657208"/>
              </a:solidFill>
            </a:endParaRPr>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solidFill>
                  <a:srgbClr val="657208"/>
                </a:solidFill>
              </a:rPr>
              <a:pPr/>
              <a:t>75</a:t>
            </a:fld>
            <a:endParaRPr lang="en-US" dirty="0">
              <a:solidFill>
                <a:srgbClr val="657208"/>
              </a:solidFill>
            </a:endParaRPr>
          </a:p>
        </p:txBody>
      </p:sp>
      <p:sp>
        <p:nvSpPr>
          <p:cNvPr id="5" name="Content Placeholder 2"/>
          <p:cNvSpPr>
            <a:spLocks noGrp="1"/>
          </p:cNvSpPr>
          <p:nvPr>
            <p:ph idx="1"/>
          </p:nvPr>
        </p:nvSpPr>
        <p:spPr>
          <a:xfrm>
            <a:off x="2280063" y="1532602"/>
            <a:ext cx="9582572" cy="5011387"/>
          </a:xfrm>
          <a:prstGeom prst="rect">
            <a:avLst/>
          </a:prstGeom>
        </p:spPr>
        <p:txBody>
          <a:bodyPr>
            <a:noAutofit/>
          </a:bodyPr>
          <a:lstStyle/>
          <a:p>
            <a:pPr marL="364058" indent="-364058">
              <a:spcBef>
                <a:spcPts val="600"/>
              </a:spcBef>
              <a:spcAft>
                <a:spcPts val="600"/>
              </a:spcAft>
            </a:pPr>
            <a:r>
              <a:rPr lang="en-US" sz="3600" dirty="0">
                <a:solidFill>
                  <a:srgbClr val="657208"/>
                </a:solidFill>
              </a:rPr>
              <a:t>Provide information in an MI-consistent manner</a:t>
            </a:r>
          </a:p>
          <a:p>
            <a:pPr marL="364058" indent="-364058">
              <a:spcBef>
                <a:spcPts val="600"/>
              </a:spcBef>
              <a:spcAft>
                <a:spcPts val="600"/>
              </a:spcAft>
            </a:pPr>
            <a:r>
              <a:rPr lang="en-US" sz="3600" dirty="0">
                <a:solidFill>
                  <a:srgbClr val="657208"/>
                </a:solidFill>
              </a:rPr>
              <a:t>Elicit-Provide-Elicit  (EPE)</a:t>
            </a:r>
          </a:p>
          <a:p>
            <a:pPr marL="2171700" lvl="1" indent="-457200">
              <a:lnSpc>
                <a:spcPct val="100000"/>
              </a:lnSpc>
              <a:spcBef>
                <a:spcPts val="1200"/>
              </a:spcBef>
              <a:spcAft>
                <a:spcPts val="600"/>
              </a:spcAft>
              <a:buFont typeface="Courier New" panose="02070309020205020404" pitchFamily="49" charset="0"/>
              <a:buChar char="o"/>
            </a:pPr>
            <a:r>
              <a:rPr lang="en-US" sz="3200" dirty="0">
                <a:solidFill>
                  <a:srgbClr val="657208"/>
                </a:solidFill>
              </a:rPr>
              <a:t>First ask for the client’s own perception (elicit)</a:t>
            </a:r>
          </a:p>
          <a:p>
            <a:pPr marL="2171700" lvl="1" indent="-457200">
              <a:lnSpc>
                <a:spcPct val="100000"/>
              </a:lnSpc>
              <a:spcBef>
                <a:spcPts val="1200"/>
              </a:spcBef>
              <a:spcAft>
                <a:spcPts val="600"/>
              </a:spcAft>
              <a:buFont typeface="Courier New" panose="02070309020205020404" pitchFamily="49" charset="0"/>
              <a:buChar char="o"/>
            </a:pPr>
            <a:r>
              <a:rPr lang="en-US" sz="3200" dirty="0">
                <a:solidFill>
                  <a:srgbClr val="657208"/>
                </a:solidFill>
              </a:rPr>
              <a:t>Provide your feedback (provide)</a:t>
            </a:r>
          </a:p>
          <a:p>
            <a:pPr marL="2171700" lvl="1" indent="-457200">
              <a:lnSpc>
                <a:spcPct val="100000"/>
              </a:lnSpc>
              <a:spcBef>
                <a:spcPts val="1200"/>
              </a:spcBef>
              <a:spcAft>
                <a:spcPts val="600"/>
              </a:spcAft>
              <a:buFont typeface="Courier New" panose="02070309020205020404" pitchFamily="49" charset="0"/>
              <a:buChar char="o"/>
            </a:pPr>
            <a:r>
              <a:rPr lang="en-US" sz="3200" dirty="0">
                <a:solidFill>
                  <a:srgbClr val="657208"/>
                </a:solidFill>
              </a:rPr>
              <a:t>Ask for the client’s response to feedback (elicit) </a:t>
            </a:r>
          </a:p>
        </p:txBody>
      </p:sp>
      <p:pic>
        <p:nvPicPr>
          <p:cNvPr id="6" name="Picture 7" descr="Hands holding dirt with plant"/>
          <p:cNvPicPr>
            <a:picLocks noChangeAspect="1" noChangeArrowheads="1"/>
          </p:cNvPicPr>
          <p:nvPr/>
        </p:nvPicPr>
        <p:blipFill rotWithShape="1">
          <a:blip r:embed="rId3" cstate="print"/>
          <a:srcRect t="12584" r="12204"/>
          <a:stretch/>
        </p:blipFill>
        <p:spPr bwMode="auto">
          <a:xfrm>
            <a:off x="142504" y="3621974"/>
            <a:ext cx="3717092" cy="3236026"/>
          </a:xfrm>
          <a:prstGeom prst="rect">
            <a:avLst/>
          </a:prstGeom>
          <a:noFill/>
        </p:spPr>
      </p:pic>
    </p:spTree>
    <p:extLst>
      <p:ext uri="{BB962C8B-B14F-4D97-AF65-F5344CB8AC3E}">
        <p14:creationId xmlns:p14="http://schemas.microsoft.com/office/powerpoint/2010/main" val="2081055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Video A</a:t>
            </a:r>
          </a:p>
        </p:txBody>
      </p:sp>
      <p:sp>
        <p:nvSpPr>
          <p:cNvPr id="4" name="Slide Number Placeholder 3"/>
          <p:cNvSpPr>
            <a:spLocks noGrp="1"/>
          </p:cNvSpPr>
          <p:nvPr>
            <p:ph type="sldNum" sz="quarter" idx="13"/>
          </p:nvPr>
        </p:nvSpPr>
        <p:spPr>
          <a:xfrm>
            <a:off x="11572358" y="0"/>
            <a:ext cx="580551" cy="365125"/>
          </a:xfrm>
        </p:spPr>
        <p:txBody>
          <a:bodyPr/>
          <a:lstStyle/>
          <a:p>
            <a:fld id="{48F63A3B-78C7-47BE-AE5E-E10140E04643}" type="slidenum">
              <a:rPr lang="en-US" smtClean="0">
                <a:solidFill>
                  <a:srgbClr val="657208"/>
                </a:solidFill>
              </a:rPr>
              <a:pPr/>
              <a:t>76</a:t>
            </a:fld>
            <a:endParaRPr lang="en-US" dirty="0">
              <a:solidFill>
                <a:srgbClr val="657208"/>
              </a:solidFill>
            </a:endParaRPr>
          </a:p>
        </p:txBody>
      </p:sp>
      <p:sp>
        <p:nvSpPr>
          <p:cNvPr id="5" name="Content Placeholder 4"/>
          <p:cNvSpPr>
            <a:spLocks noGrp="1"/>
          </p:cNvSpPr>
          <p:nvPr>
            <p:ph idx="1"/>
          </p:nvPr>
        </p:nvSpPr>
        <p:spPr>
          <a:xfrm>
            <a:off x="341194" y="2413029"/>
            <a:ext cx="11521440" cy="1883721"/>
          </a:xfrm>
          <a:prstGeom prst="rect">
            <a:avLst/>
          </a:prstGeom>
        </p:spPr>
        <p:txBody>
          <a:bodyPr wrap="square">
            <a:spAutoFit/>
          </a:bodyPr>
          <a:lstStyle/>
          <a:p>
            <a:pPr marL="0" indent="0" algn="ctr">
              <a:buNone/>
            </a:pPr>
            <a:br>
              <a:rPr lang="en-US" sz="4267" dirty="0">
                <a:latin typeface="Arial" charset="0"/>
                <a:cs typeface="Arial" charset="0"/>
              </a:rPr>
            </a:br>
            <a:r>
              <a:rPr lang="en-US" sz="4400" u="sng" dirty="0">
                <a:solidFill>
                  <a:srgbClr val="002D73"/>
                </a:solidFill>
                <a:latin typeface="Arial" charset="0"/>
                <a:cs typeface="Arial" charset="0"/>
                <a:hlinkClick r:id="rId3"/>
              </a:rPr>
              <a:t> http://youtu.be/_VlvanBFkvI </a:t>
            </a:r>
            <a:br>
              <a:rPr lang="en-US" sz="4267" dirty="0">
                <a:latin typeface="Arial" charset="0"/>
                <a:cs typeface="Arial" charset="0"/>
              </a:rPr>
            </a:br>
            <a:endParaRPr lang="en-US" sz="4267" dirty="0"/>
          </a:p>
        </p:txBody>
      </p:sp>
    </p:spTree>
    <p:extLst>
      <p:ext uri="{BB962C8B-B14F-4D97-AF65-F5344CB8AC3E}">
        <p14:creationId xmlns:p14="http://schemas.microsoft.com/office/powerpoint/2010/main" val="13543867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Rate the BI</a:t>
            </a:r>
          </a:p>
        </p:txBody>
      </p:sp>
      <p:sp>
        <p:nvSpPr>
          <p:cNvPr id="3" name="Content Placeholder 2"/>
          <p:cNvSpPr>
            <a:spLocks noGrp="1"/>
          </p:cNvSpPr>
          <p:nvPr>
            <p:ph idx="1"/>
          </p:nvPr>
        </p:nvSpPr>
        <p:spPr/>
        <p:txBody>
          <a:bodyPr/>
          <a:lstStyle/>
          <a:p>
            <a:pPr marL="346075" indent="-346075">
              <a:buFont typeface="Arial"/>
              <a:buChar char="•"/>
            </a:pPr>
            <a:r>
              <a:rPr lang="en-US" sz="3600" dirty="0">
                <a:solidFill>
                  <a:srgbClr val="657208"/>
                </a:solidFill>
                <a:latin typeface="Arial" charset="0"/>
                <a:cs typeface="Arial" charset="0"/>
              </a:rPr>
              <a:t>How would you rate this provider’s interviewing skills?</a:t>
            </a:r>
          </a:p>
          <a:p>
            <a:pPr marL="346075" indent="-346075"/>
            <a:endParaRPr lang="en-US" sz="1600" dirty="0">
              <a:solidFill>
                <a:srgbClr val="657208"/>
              </a:solidFill>
              <a:latin typeface="Arial" charset="0"/>
              <a:cs typeface="Arial" charset="0"/>
            </a:endParaRPr>
          </a:p>
          <a:p>
            <a:pPr marL="346075" indent="-346075">
              <a:buFont typeface="Arial"/>
              <a:buChar char="•"/>
            </a:pPr>
            <a:r>
              <a:rPr lang="en-US" sz="3600" dirty="0">
                <a:solidFill>
                  <a:srgbClr val="657208"/>
                </a:solidFill>
                <a:latin typeface="Arial" charset="0"/>
                <a:cs typeface="Arial" charset="0"/>
              </a:rPr>
              <a:t>Imagine you are the patient...how might you feel?</a:t>
            </a:r>
          </a:p>
          <a:p>
            <a:pPr marL="346075" indent="-346075"/>
            <a:endParaRPr lang="en-US" sz="1600" dirty="0">
              <a:solidFill>
                <a:srgbClr val="657208"/>
              </a:solidFill>
              <a:latin typeface="Arial" charset="0"/>
              <a:cs typeface="Arial" charset="0"/>
            </a:endParaRPr>
          </a:p>
          <a:p>
            <a:pPr marL="346075" indent="-346075">
              <a:buFont typeface="Arial"/>
              <a:buChar char="•"/>
            </a:pPr>
            <a:r>
              <a:rPr lang="en-US" sz="3600" dirty="0">
                <a:solidFill>
                  <a:srgbClr val="657208"/>
                </a:solidFill>
                <a:latin typeface="Arial" charset="0"/>
                <a:cs typeface="Arial" charset="0"/>
              </a:rPr>
              <a:t>Is this approach:</a:t>
            </a:r>
          </a:p>
          <a:p>
            <a:pPr marL="1219170" lvl="1" indent="-609585">
              <a:buFont typeface="Courier New" panose="02070309020205020404" pitchFamily="49" charset="0"/>
              <a:buChar char="o"/>
            </a:pPr>
            <a:r>
              <a:rPr lang="en-US" sz="3600" dirty="0">
                <a:solidFill>
                  <a:srgbClr val="657208"/>
                </a:solidFill>
                <a:latin typeface="Arial" charset="0"/>
                <a:cs typeface="Arial" charset="0"/>
              </a:rPr>
              <a:t>Helpful?</a:t>
            </a:r>
          </a:p>
          <a:p>
            <a:pPr marL="1219170" lvl="1" indent="-609585">
              <a:buFont typeface="Courier New" panose="02070309020205020404" pitchFamily="49" charset="0"/>
              <a:buChar char="o"/>
            </a:pPr>
            <a:r>
              <a:rPr lang="en-US" sz="3600" dirty="0">
                <a:solidFill>
                  <a:srgbClr val="657208"/>
                </a:solidFill>
                <a:latin typeface="Arial" charset="0"/>
                <a:cs typeface="Arial" charset="0"/>
              </a:rPr>
              <a:t>Harmful?</a:t>
            </a:r>
          </a:p>
          <a:p>
            <a:pPr marL="1219170" lvl="1" indent="-609585">
              <a:buFont typeface="Courier New" panose="02070309020205020404" pitchFamily="49" charset="0"/>
              <a:buChar char="o"/>
            </a:pPr>
            <a:r>
              <a:rPr lang="en-US" sz="3600" dirty="0">
                <a:solidFill>
                  <a:srgbClr val="657208"/>
                </a:solidFill>
                <a:latin typeface="Arial" charset="0"/>
                <a:cs typeface="Arial" charset="0"/>
              </a:rPr>
              <a:t>Neutral?</a:t>
            </a:r>
          </a:p>
          <a:p>
            <a:endParaRPr lang="en-US" dirty="0"/>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solidFill>
                  <a:srgbClr val="657208"/>
                </a:solidFill>
              </a:rPr>
              <a:pPr/>
              <a:t>77</a:t>
            </a:fld>
            <a:endParaRPr lang="en-US" dirty="0">
              <a:solidFill>
                <a:srgbClr val="657208"/>
              </a:solidFill>
            </a:endParaRPr>
          </a:p>
        </p:txBody>
      </p:sp>
    </p:spTree>
    <p:extLst>
      <p:ext uri="{BB962C8B-B14F-4D97-AF65-F5344CB8AC3E}">
        <p14:creationId xmlns:p14="http://schemas.microsoft.com/office/powerpoint/2010/main" val="11292384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B</a:t>
            </a:r>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pPr/>
              <a:t>78</a:t>
            </a:fld>
            <a:endParaRPr lang="en-US" dirty="0"/>
          </a:p>
        </p:txBody>
      </p:sp>
      <p:sp>
        <p:nvSpPr>
          <p:cNvPr id="5" name="TextBox 4"/>
          <p:cNvSpPr txBox="1"/>
          <p:nvPr/>
        </p:nvSpPr>
        <p:spPr>
          <a:xfrm>
            <a:off x="1282262" y="2769882"/>
            <a:ext cx="9080938" cy="1343894"/>
          </a:xfrm>
          <a:prstGeom prst="rect">
            <a:avLst/>
          </a:prstGeom>
          <a:noFill/>
        </p:spPr>
        <p:txBody>
          <a:bodyPr wrap="square" rtlCol="0">
            <a:spAutoFit/>
          </a:bodyPr>
          <a:lstStyle/>
          <a:p>
            <a:pPr algn="ctr"/>
            <a:r>
              <a:rPr lang="en-US" sz="3733" u="sng" dirty="0">
                <a:latin typeface="Arial" charset="0"/>
                <a:cs typeface="Arial" charset="0"/>
                <a:hlinkClick r:id="rId3"/>
              </a:rPr>
              <a:t> </a:t>
            </a:r>
            <a:r>
              <a:rPr lang="en-US" sz="4400" u="sng" dirty="0">
                <a:latin typeface="Arial" charset="0"/>
                <a:cs typeface="Arial" charset="0"/>
                <a:hlinkClick r:id="rId3"/>
              </a:rPr>
              <a:t>http://youtu.be/67I6g1I7Zao </a:t>
            </a:r>
            <a:br>
              <a:rPr lang="en-US" sz="3733" dirty="0">
                <a:latin typeface="Arial" charset="0"/>
                <a:cs typeface="Arial" charset="0"/>
              </a:rPr>
            </a:br>
            <a:endParaRPr lang="en-US" sz="3733" dirty="0"/>
          </a:p>
        </p:txBody>
      </p:sp>
    </p:spTree>
    <p:extLst>
      <p:ext uri="{BB962C8B-B14F-4D97-AF65-F5344CB8AC3E}">
        <p14:creationId xmlns:p14="http://schemas.microsoft.com/office/powerpoint/2010/main" val="1257838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54619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82263" y="2903035"/>
            <a:ext cx="9639300" cy="757130"/>
          </a:xfrm>
          <a:prstGeom prst="rect">
            <a:avLst/>
          </a:prstGeom>
          <a:noFill/>
        </p:spPr>
        <p:txBody>
          <a:bodyPr wrap="square" rtlCol="0">
            <a:spAutoFit/>
          </a:bodyPr>
          <a:lstStyle/>
          <a:p>
            <a:pPr algn="ctr" defTabSz="914400">
              <a:lnSpc>
                <a:spcPct val="90000"/>
              </a:lnSpc>
              <a:spcBef>
                <a:spcPct val="0"/>
              </a:spcBef>
              <a:spcAft>
                <a:spcPts val="600"/>
              </a:spcAft>
              <a:defRPr/>
            </a:pPr>
            <a:r>
              <a:rPr lang="en-US" altLang="en-US" sz="4800" b="1" dirty="0">
                <a:solidFill>
                  <a:srgbClr val="657208"/>
                </a:solidFill>
              </a:rPr>
              <a:t>Brief Negotiated Interview (BNI)</a:t>
            </a:r>
          </a:p>
        </p:txBody>
      </p:sp>
    </p:spTree>
    <p:extLst>
      <p:ext uri="{BB962C8B-B14F-4D97-AF65-F5344CB8AC3E}">
        <p14:creationId xmlns:p14="http://schemas.microsoft.com/office/powerpoint/2010/main" val="371913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y silhouette of the top of an umbrella " title="Gray umbrella"/>
          <p:cNvPicPr>
            <a:picLocks noChangeAspect="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6650" t="25125" r="25539" b="54445"/>
          <a:stretch/>
        </p:blipFill>
        <p:spPr>
          <a:xfrm>
            <a:off x="957669" y="139586"/>
            <a:ext cx="10380045" cy="3629151"/>
          </a:xfrm>
          <a:prstGeom prst="rect">
            <a:avLst/>
          </a:prstGeom>
          <a:noFill/>
        </p:spPr>
      </p:pic>
      <p:pic>
        <p:nvPicPr>
          <p:cNvPr id="12" name="Picture Placeholder 9" descr="Logo for the Technology Transfer Centers. Contains in large gray letters TTC, and in smaller letters the words Technology Transfer Centers Funded by Substance Abuse and Mental Health Services Administration. A bar divided into blue, orange, and green sections is below the words. " title="TTC Logo">
            <a:extLst>
              <a:ext uri="{FF2B5EF4-FFF2-40B4-BE49-F238E27FC236}">
                <a16:creationId xmlns:a16="http://schemas.microsoft.com/office/drawing/2014/main" id="{264B07C6-FE5D-F641-A275-8AE1EDAF15FC}"/>
              </a:ext>
            </a:extLst>
          </p:cNvPr>
          <p:cNvPicPr>
            <a:picLocks/>
          </p:cNvPicPr>
          <p:nvPr/>
        </p:nvPicPr>
        <p:blipFill rotWithShape="1">
          <a:blip r:embed="rId5" cstate="print">
            <a:extLst>
              <a:ext uri="{28A0092B-C50C-407E-A947-70E740481C1C}">
                <a14:useLocalDpi xmlns:a14="http://schemas.microsoft.com/office/drawing/2010/main" val="0"/>
              </a:ext>
            </a:extLst>
          </a:blip>
          <a:srcRect l="-1242" t="72587" r="-751" b="-2409"/>
          <a:stretch/>
        </p:blipFill>
        <p:spPr>
          <a:xfrm>
            <a:off x="1752926" y="5146884"/>
            <a:ext cx="8583789" cy="200904"/>
          </a:xfrm>
          <a:prstGeom prst="rect">
            <a:avLst/>
          </a:prstGeom>
        </p:spPr>
      </p:pic>
      <p:pic>
        <p:nvPicPr>
          <p:cNvPr id="3" name="Picture 2" descr="Logo with 3 blue silhouettes of people and light blue and white lines fading across the silhouettes and the letters ATTC to the right of it. " title="ATTC Logo">
            <a:extLst>
              <a:ext uri="{FF2B5EF4-FFF2-40B4-BE49-F238E27FC236}">
                <a16:creationId xmlns:a16="http://schemas.microsoft.com/office/drawing/2014/main" id="{169F8CAF-188C-734C-BBFE-192C99DD0915}"/>
              </a:ext>
            </a:extLst>
          </p:cNvPr>
          <p:cNvPicPr>
            <a:picLocks noChangeAspect="1"/>
          </p:cNvPicPr>
          <p:nvPr/>
        </p:nvPicPr>
        <p:blipFill rotWithShape="1">
          <a:blip r:embed="rId6">
            <a:extLst>
              <a:ext uri="{28A0092B-C50C-407E-A947-70E740481C1C}">
                <a14:useLocalDpi xmlns:a14="http://schemas.microsoft.com/office/drawing/2010/main" val="0"/>
              </a:ext>
            </a:extLst>
          </a:blip>
          <a:srcRect r="61079"/>
          <a:stretch/>
        </p:blipFill>
        <p:spPr>
          <a:xfrm>
            <a:off x="1752926" y="3998181"/>
            <a:ext cx="2593906" cy="963277"/>
          </a:xfrm>
          <a:prstGeom prst="rect">
            <a:avLst/>
          </a:prstGeom>
        </p:spPr>
      </p:pic>
      <p:pic>
        <p:nvPicPr>
          <p:cNvPr id="4" name="Picture 3" descr="Logo with three orange silhouettes of people in a grey cricle and the letters MHTTC in grey to the right of it. " title="MHTTC Logo">
            <a:extLst>
              <a:ext uri="{FF2B5EF4-FFF2-40B4-BE49-F238E27FC236}">
                <a16:creationId xmlns:a16="http://schemas.microsoft.com/office/drawing/2014/main" id="{07A5B5B2-C79D-4948-8277-C771CA9434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95307" y="3998181"/>
            <a:ext cx="2567243" cy="945303"/>
          </a:xfrm>
          <a:prstGeom prst="rect">
            <a:avLst/>
          </a:prstGeom>
        </p:spPr>
      </p:pic>
      <p:pic>
        <p:nvPicPr>
          <p:cNvPr id="6" name="Picture 5" descr="PTTC logo with green grahic on left side that appear to be a bird's eye view of people around a circle. It is followed by the words PTTC in gray, Prevention Technology Transfer Center Network in green, and Funded by Substance Abuse and Mental Health Services Administration in gray. " title="PTTC Logo">
            <a:extLst>
              <a:ext uri="{FF2B5EF4-FFF2-40B4-BE49-F238E27FC236}">
                <a16:creationId xmlns:a16="http://schemas.microsoft.com/office/drawing/2014/main" id="{2AE7D299-3EE3-1941-BB45-3378EB1779C2}"/>
              </a:ext>
            </a:extLst>
          </p:cNvPr>
          <p:cNvPicPr>
            <a:picLocks noChangeAspect="1"/>
          </p:cNvPicPr>
          <p:nvPr/>
        </p:nvPicPr>
        <p:blipFill rotWithShape="1">
          <a:blip r:embed="rId8">
            <a:extLst>
              <a:ext uri="{28A0092B-C50C-407E-A947-70E740481C1C}">
                <a14:useLocalDpi xmlns:a14="http://schemas.microsoft.com/office/drawing/2010/main" val="0"/>
              </a:ext>
            </a:extLst>
          </a:blip>
          <a:srcRect r="61740"/>
          <a:stretch/>
        </p:blipFill>
        <p:spPr>
          <a:xfrm>
            <a:off x="7611026" y="3972137"/>
            <a:ext cx="2500540" cy="977599"/>
          </a:xfrm>
          <a:prstGeom prst="rect">
            <a:avLst/>
          </a:prstGeom>
        </p:spPr>
      </p:pic>
      <p:pic>
        <p:nvPicPr>
          <p:cNvPr id="9" name="Picture 8">
            <a:extLst>
              <a:ext uri="{FF2B5EF4-FFF2-40B4-BE49-F238E27FC236}">
                <a16:creationId xmlns:a16="http://schemas.microsoft.com/office/drawing/2014/main" id="{84FD20BD-F44E-9B4A-BE8C-58521ADD89D7}"/>
              </a:ext>
            </a:extLst>
          </p:cNvPr>
          <p:cNvPicPr>
            <a:picLocks noChangeAspect="1"/>
          </p:cNvPicPr>
          <p:nvPr/>
        </p:nvPicPr>
        <p:blipFill rotWithShape="1">
          <a:blip r:embed="rId9">
            <a:extLst>
              <a:ext uri="{28A0092B-C50C-407E-A947-70E740481C1C}">
                <a14:useLocalDpi xmlns:a14="http://schemas.microsoft.com/office/drawing/2010/main" val="0"/>
              </a:ext>
            </a:extLst>
          </a:blip>
          <a:srcRect r="78048" b="-10246"/>
          <a:stretch/>
        </p:blipFill>
        <p:spPr>
          <a:xfrm>
            <a:off x="3743033" y="2310062"/>
            <a:ext cx="2301789" cy="770672"/>
          </a:xfrm>
          <a:prstGeom prst="rect">
            <a:avLst/>
          </a:prstGeom>
        </p:spPr>
      </p:pic>
      <p:sp>
        <p:nvSpPr>
          <p:cNvPr id="2" name="Slide Number Placeholder 1"/>
          <p:cNvSpPr>
            <a:spLocks noGrp="1"/>
          </p:cNvSpPr>
          <p:nvPr>
            <p:ph type="sldNum" sz="quarter" idx="12"/>
          </p:nvPr>
        </p:nvSpPr>
        <p:spPr/>
        <p:txBody>
          <a:bodyPr/>
          <a:lstStyle/>
          <a:p>
            <a:fld id="{48F63A3B-78C7-47BE-AE5E-E10140E04643}" type="slidenum">
              <a:rPr lang="en-US" smtClean="0"/>
              <a:pPr/>
              <a:t>8</a:t>
            </a:fld>
            <a:endParaRPr lang="en-US" dirty="0"/>
          </a:p>
        </p:txBody>
      </p:sp>
    </p:spTree>
    <p:extLst>
      <p:ext uri="{BB962C8B-B14F-4D97-AF65-F5344CB8AC3E}">
        <p14:creationId xmlns:p14="http://schemas.microsoft.com/office/powerpoint/2010/main" val="18075514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5" name="Picture 1">
            <a:extLst>
              <a:ext uri="{FF2B5EF4-FFF2-40B4-BE49-F238E27FC236}">
                <a16:creationId xmlns:a16="http://schemas.microsoft.com/office/drawing/2014/main" id="{61B179E0-BEC2-E54A-86A8-A81E70E9BF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91047" y="3180027"/>
            <a:ext cx="4872303" cy="3335073"/>
          </a:xfrm>
          <a:prstGeom prst="rect">
            <a:avLst/>
          </a:prstGeom>
          <a:noFill/>
          <a:ln>
            <a:noFill/>
          </a:ln>
          <a:effectLst>
            <a:softEdge rad="127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4D21E66-8D35-8F4B-AC92-975FB4DEC9E4}"/>
              </a:ext>
            </a:extLst>
          </p:cNvPr>
          <p:cNvSpPr>
            <a:spLocks noGrp="1"/>
          </p:cNvSpPr>
          <p:nvPr>
            <p:ph type="title"/>
          </p:nvPr>
        </p:nvSpPr>
        <p:spPr>
          <a:xfrm>
            <a:off x="283778" y="398760"/>
            <a:ext cx="11550870" cy="779507"/>
          </a:xfrm>
        </p:spPr>
        <p:txBody>
          <a:bodyPr>
            <a:normAutofit/>
          </a:bodyPr>
          <a:lstStyle/>
          <a:p>
            <a:r>
              <a:rPr lang="en-US" dirty="0">
                <a:solidFill>
                  <a:schemeClr val="accent1">
                    <a:lumMod val="75000"/>
                  </a:schemeClr>
                </a:solidFill>
                <a:effectLst>
                  <a:outerShdw blurRad="38100" dist="38100" dir="2700000" algn="tl">
                    <a:srgbClr val="000000">
                      <a:alpha val="43137"/>
                    </a:srgbClr>
                  </a:outerShdw>
                </a:effectLst>
              </a:rPr>
              <a:t>  </a:t>
            </a:r>
            <a:r>
              <a:rPr lang="en-US" dirty="0"/>
              <a:t>What are the Goals of a BI?</a:t>
            </a:r>
          </a:p>
        </p:txBody>
      </p:sp>
      <p:sp>
        <p:nvSpPr>
          <p:cNvPr id="3" name="Content Placeholder 2">
            <a:extLst>
              <a:ext uri="{FF2B5EF4-FFF2-40B4-BE49-F238E27FC236}">
                <a16:creationId xmlns:a16="http://schemas.microsoft.com/office/drawing/2014/main" id="{1F553417-8164-6A4B-8CC4-D88D17F39642}"/>
              </a:ext>
            </a:extLst>
          </p:cNvPr>
          <p:cNvSpPr>
            <a:spLocks noGrp="1"/>
          </p:cNvSpPr>
          <p:nvPr>
            <p:ph idx="1"/>
          </p:nvPr>
        </p:nvSpPr>
        <p:spPr>
          <a:xfrm>
            <a:off x="448510" y="1420577"/>
            <a:ext cx="10515600" cy="3948668"/>
          </a:xfrm>
        </p:spPr>
        <p:txBody>
          <a:bodyPr>
            <a:noAutofit/>
          </a:bodyPr>
          <a:lstStyle/>
          <a:p>
            <a:pPr marL="0" indent="0" defTabSz="1219121">
              <a:lnSpc>
                <a:spcPct val="100000"/>
              </a:lnSpc>
              <a:spcBef>
                <a:spcPts val="1200"/>
              </a:spcBef>
              <a:spcAft>
                <a:spcPts val="600"/>
              </a:spcAft>
              <a:buClr>
                <a:srgbClr val="00467F"/>
              </a:buClr>
              <a:buNone/>
              <a:defRPr/>
            </a:pPr>
            <a:r>
              <a:rPr lang="en-US" sz="3600" kern="0" dirty="0">
                <a:cs typeface="Arial" panose="020B0604020202020204" pitchFamily="34" charset="0"/>
              </a:rPr>
              <a:t>The general goals of a BI are to:</a:t>
            </a:r>
          </a:p>
          <a:p>
            <a:pPr marL="914400" lvl="1" indent="-390525" defTabSz="1219121">
              <a:spcBef>
                <a:spcPts val="1200"/>
              </a:spcBef>
              <a:spcAft>
                <a:spcPts val="600"/>
              </a:spcAft>
              <a:buClr>
                <a:schemeClr val="tx1">
                  <a:lumMod val="50000"/>
                  <a:lumOff val="50000"/>
                </a:schemeClr>
              </a:buClr>
              <a:defRPr/>
            </a:pPr>
            <a:r>
              <a:rPr lang="en-US" sz="3600" b="1" kern="0" dirty="0">
                <a:solidFill>
                  <a:srgbClr val="657208"/>
                </a:solidFill>
                <a:cs typeface="Arial" panose="020B0604020202020204" pitchFamily="34" charset="0"/>
              </a:rPr>
              <a:t>Educate</a:t>
            </a:r>
          </a:p>
          <a:p>
            <a:pPr marL="914400" lvl="1" indent="-390525" defTabSz="1219121">
              <a:spcBef>
                <a:spcPts val="1200"/>
              </a:spcBef>
              <a:spcAft>
                <a:spcPts val="600"/>
              </a:spcAft>
              <a:buClr>
                <a:schemeClr val="tx1">
                  <a:lumMod val="50000"/>
                  <a:lumOff val="50000"/>
                </a:schemeClr>
              </a:buClr>
              <a:defRPr/>
            </a:pPr>
            <a:r>
              <a:rPr lang="en-US" sz="3600" b="1" kern="0" dirty="0">
                <a:solidFill>
                  <a:srgbClr val="657208"/>
                </a:solidFill>
                <a:cs typeface="Arial" panose="020B0604020202020204" pitchFamily="34" charset="0"/>
              </a:rPr>
              <a:t>Increase awareness</a:t>
            </a:r>
          </a:p>
          <a:p>
            <a:pPr marL="914400" lvl="1" indent="-390525" defTabSz="1219121">
              <a:spcBef>
                <a:spcPts val="1200"/>
              </a:spcBef>
              <a:spcAft>
                <a:spcPts val="600"/>
              </a:spcAft>
              <a:buClr>
                <a:schemeClr val="tx1">
                  <a:lumMod val="50000"/>
                  <a:lumOff val="50000"/>
                </a:schemeClr>
              </a:buClr>
              <a:defRPr/>
            </a:pPr>
            <a:r>
              <a:rPr lang="en-US" sz="3600" b="1" kern="0" dirty="0">
                <a:solidFill>
                  <a:srgbClr val="657208"/>
                </a:solidFill>
                <a:cs typeface="Arial" panose="020B0604020202020204" pitchFamily="34" charset="0"/>
              </a:rPr>
              <a:t>Motivate</a:t>
            </a:r>
          </a:p>
          <a:p>
            <a:pPr marL="914400" lvl="1" indent="-390525" defTabSz="1219121">
              <a:spcBef>
                <a:spcPts val="1200"/>
              </a:spcBef>
              <a:spcAft>
                <a:spcPts val="600"/>
              </a:spcAft>
              <a:buClr>
                <a:schemeClr val="tx1">
                  <a:lumMod val="50000"/>
                  <a:lumOff val="50000"/>
                </a:schemeClr>
              </a:buClr>
              <a:defRPr/>
            </a:pPr>
            <a:r>
              <a:rPr lang="en-US" sz="3600" b="1" kern="0" dirty="0">
                <a:solidFill>
                  <a:srgbClr val="657208"/>
                </a:solidFill>
                <a:cs typeface="Arial" panose="020B0604020202020204" pitchFamily="34" charset="0"/>
              </a:rPr>
              <a:t>Assist</a:t>
            </a:r>
            <a:endParaRPr lang="en-US" sz="3600" b="1" kern="0" dirty="0">
              <a:solidFill>
                <a:srgbClr val="657208"/>
              </a:solidFill>
            </a:endParaRPr>
          </a:p>
          <a:p>
            <a:pPr marL="853385" lvl="1" indent="-329163" defTabSz="1219121">
              <a:buFont typeface="Wingdings 2"/>
              <a:buChar char=""/>
              <a:defRPr/>
            </a:pPr>
            <a:endParaRPr lang="en-US" sz="2667" kern="0" dirty="0">
              <a:solidFill>
                <a:sysClr val="windowText" lastClr="000000"/>
              </a:solidFill>
            </a:endParaRPr>
          </a:p>
          <a:p>
            <a:endParaRPr lang="en-US" dirty="0"/>
          </a:p>
        </p:txBody>
      </p:sp>
      <p:sp>
        <p:nvSpPr>
          <p:cNvPr id="4" name="Slide Number Placeholder 3"/>
          <p:cNvSpPr>
            <a:spLocks noGrp="1"/>
          </p:cNvSpPr>
          <p:nvPr>
            <p:ph type="sldNum" sz="quarter" idx="13"/>
          </p:nvPr>
        </p:nvSpPr>
        <p:spPr>
          <a:xfrm>
            <a:off x="9448800" y="0"/>
            <a:ext cx="2743200" cy="365125"/>
          </a:xfrm>
        </p:spPr>
        <p:txBody>
          <a:bodyPr/>
          <a:lstStyle/>
          <a:p>
            <a:fld id="{48F63A3B-78C7-47BE-AE5E-E10140E04643}" type="slidenum">
              <a:rPr lang="en-US" smtClean="0"/>
              <a:pPr/>
              <a:t>80</a:t>
            </a:fld>
            <a:endParaRPr lang="en-US" dirty="0"/>
          </a:p>
        </p:txBody>
      </p:sp>
    </p:spTree>
    <p:extLst>
      <p:ext uri="{BB962C8B-B14F-4D97-AF65-F5344CB8AC3E}">
        <p14:creationId xmlns:p14="http://schemas.microsoft.com/office/powerpoint/2010/main" val="17935997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B3F59-400E-9541-8A14-01BB181B3E22}"/>
              </a:ext>
            </a:extLst>
          </p:cNvPr>
          <p:cNvSpPr>
            <a:spLocks noGrp="1"/>
          </p:cNvSpPr>
          <p:nvPr>
            <p:ph type="title"/>
          </p:nvPr>
        </p:nvSpPr>
        <p:spPr>
          <a:xfrm>
            <a:off x="273269" y="329577"/>
            <a:ext cx="11592909" cy="940424"/>
          </a:xfrm>
        </p:spPr>
        <p:txBody>
          <a:bodyPr>
            <a:normAutofit/>
          </a:bodyPr>
          <a:lstStyle/>
          <a:p>
            <a:r>
              <a:rPr lang="en-US" dirty="0">
                <a:solidFill>
                  <a:schemeClr val="accent1">
                    <a:lumMod val="75000"/>
                  </a:schemeClr>
                </a:solidFill>
                <a:effectLst>
                  <a:outerShdw blurRad="38100" dist="38100" dir="2700000" algn="tl">
                    <a:srgbClr val="000000">
                      <a:alpha val="43137"/>
                    </a:srgbClr>
                  </a:outerShdw>
                </a:effectLst>
              </a:rPr>
              <a:t>  </a:t>
            </a:r>
            <a:r>
              <a:rPr lang="en-US" dirty="0">
                <a:solidFill>
                  <a:srgbClr val="657208"/>
                </a:solidFill>
              </a:rPr>
              <a:t>What are the Goals of a BI? </a:t>
            </a:r>
            <a:r>
              <a:rPr lang="en-US" sz="2800" dirty="0">
                <a:solidFill>
                  <a:srgbClr val="657208"/>
                </a:solidFill>
              </a:rPr>
              <a:t>(continued)</a:t>
            </a:r>
          </a:p>
        </p:txBody>
      </p:sp>
      <p:sp>
        <p:nvSpPr>
          <p:cNvPr id="3" name="Content Placeholder 2">
            <a:extLst>
              <a:ext uri="{FF2B5EF4-FFF2-40B4-BE49-F238E27FC236}">
                <a16:creationId xmlns:a16="http://schemas.microsoft.com/office/drawing/2014/main" id="{3C3A5577-8EF7-044A-AF16-CF2EA08A0FC0}"/>
              </a:ext>
            </a:extLst>
          </p:cNvPr>
          <p:cNvSpPr>
            <a:spLocks noGrp="1"/>
          </p:cNvSpPr>
          <p:nvPr>
            <p:ph idx="1"/>
          </p:nvPr>
        </p:nvSpPr>
        <p:spPr>
          <a:xfrm>
            <a:off x="407064" y="1366345"/>
            <a:ext cx="11375033" cy="4075089"/>
          </a:xfrm>
        </p:spPr>
        <p:txBody>
          <a:bodyPr>
            <a:noAutofit/>
          </a:bodyPr>
          <a:lstStyle/>
          <a:p>
            <a:pPr marL="0" indent="-411480" defTabSz="1219121">
              <a:spcBef>
                <a:spcPts val="1200"/>
              </a:spcBef>
              <a:buNone/>
              <a:defRPr/>
            </a:pPr>
            <a:r>
              <a:rPr lang="en-US" sz="3600" kern="0" dirty="0">
                <a:solidFill>
                  <a:srgbClr val="657208"/>
                </a:solidFill>
                <a:cs typeface="Arial" panose="020B0604020202020204" pitchFamily="34" charset="0"/>
              </a:rPr>
              <a:t>The goals of a BI are </a:t>
            </a:r>
            <a:r>
              <a:rPr lang="en-US" sz="3600" u="sng" kern="0" dirty="0">
                <a:solidFill>
                  <a:srgbClr val="657208"/>
                </a:solidFill>
                <a:cs typeface="Arial" panose="020B0604020202020204" pitchFamily="34" charset="0"/>
              </a:rPr>
              <a:t>fluid</a:t>
            </a:r>
            <a:r>
              <a:rPr lang="en-US" sz="3600" kern="0" dirty="0">
                <a:solidFill>
                  <a:srgbClr val="657208"/>
                </a:solidFill>
                <a:cs typeface="Arial" panose="020B0604020202020204" pitchFamily="34" charset="0"/>
              </a:rPr>
              <a:t> and are dependent on a variety of factors including:</a:t>
            </a:r>
          </a:p>
          <a:p>
            <a:pPr marL="594360" lvl="1" indent="-320040" defTabSz="1219121">
              <a:spcBef>
                <a:spcPts val="1200"/>
              </a:spcBef>
              <a:buClr>
                <a:schemeClr val="tx1">
                  <a:lumMod val="50000"/>
                  <a:lumOff val="50000"/>
                </a:schemeClr>
              </a:buClr>
              <a:defRPr/>
            </a:pPr>
            <a:r>
              <a:rPr lang="en-US" sz="3600" kern="0" dirty="0">
                <a:solidFill>
                  <a:srgbClr val="657208"/>
                </a:solidFill>
                <a:cs typeface="Arial" panose="020B0604020202020204" pitchFamily="34" charset="0"/>
              </a:rPr>
              <a:t>The patient’s screening </a:t>
            </a:r>
            <a:r>
              <a:rPr lang="en-US" sz="3600" b="1" kern="0" dirty="0">
                <a:solidFill>
                  <a:schemeClr val="accent1">
                    <a:lumMod val="75000"/>
                  </a:schemeClr>
                </a:solidFill>
                <a:cs typeface="Arial" panose="020B0604020202020204" pitchFamily="34" charset="0"/>
              </a:rPr>
              <a:t>score.</a:t>
            </a:r>
          </a:p>
          <a:p>
            <a:pPr marL="594360" lvl="1" indent="-320040" defTabSz="1219121">
              <a:spcBef>
                <a:spcPts val="1200"/>
              </a:spcBef>
              <a:buClr>
                <a:schemeClr val="tx1">
                  <a:lumMod val="50000"/>
                  <a:lumOff val="50000"/>
                </a:schemeClr>
              </a:buClr>
              <a:defRPr/>
            </a:pPr>
            <a:r>
              <a:rPr lang="en-US" sz="3600" kern="0" dirty="0">
                <a:solidFill>
                  <a:srgbClr val="657208"/>
                </a:solidFill>
                <a:cs typeface="Arial" panose="020B0604020202020204" pitchFamily="34" charset="0"/>
              </a:rPr>
              <a:t>The patient’s</a:t>
            </a:r>
            <a:r>
              <a:rPr lang="en-US" sz="3600" b="1" kern="0" dirty="0">
                <a:solidFill>
                  <a:srgbClr val="657208"/>
                </a:solidFill>
                <a:cs typeface="Arial" panose="020B0604020202020204" pitchFamily="34" charset="0"/>
              </a:rPr>
              <a:t> </a:t>
            </a:r>
            <a:r>
              <a:rPr lang="en-US" sz="3600" b="1" kern="0" dirty="0">
                <a:solidFill>
                  <a:schemeClr val="accent1">
                    <a:lumMod val="75000"/>
                  </a:schemeClr>
                </a:solidFill>
                <a:cs typeface="Arial" panose="020B0604020202020204" pitchFamily="34" charset="0"/>
              </a:rPr>
              <a:t>readiness</a:t>
            </a:r>
            <a:r>
              <a:rPr lang="en-US" sz="3600" b="1" kern="0" dirty="0">
                <a:solidFill>
                  <a:srgbClr val="657208"/>
                </a:solidFill>
                <a:cs typeface="Arial" panose="020B0604020202020204" pitchFamily="34" charset="0"/>
              </a:rPr>
              <a:t> </a:t>
            </a:r>
            <a:r>
              <a:rPr lang="en-US" sz="3600" kern="0" dirty="0">
                <a:solidFill>
                  <a:srgbClr val="657208"/>
                </a:solidFill>
                <a:cs typeface="Arial" panose="020B0604020202020204" pitchFamily="34" charset="0"/>
              </a:rPr>
              <a:t>to change.</a:t>
            </a:r>
          </a:p>
          <a:p>
            <a:pPr marL="594360" lvl="1" indent="-320040" defTabSz="1219121">
              <a:spcBef>
                <a:spcPts val="1200"/>
              </a:spcBef>
              <a:buClr>
                <a:schemeClr val="tx1">
                  <a:lumMod val="50000"/>
                  <a:lumOff val="50000"/>
                </a:schemeClr>
              </a:buClr>
              <a:defRPr/>
            </a:pPr>
            <a:r>
              <a:rPr lang="en-US" sz="3600" kern="0" dirty="0">
                <a:solidFill>
                  <a:srgbClr val="657208"/>
                </a:solidFill>
                <a:cs typeface="Arial" panose="020B0604020202020204" pitchFamily="34" charset="0"/>
              </a:rPr>
              <a:t>The patient’s specific </a:t>
            </a:r>
            <a:r>
              <a:rPr lang="en-US" sz="3600" b="1" kern="0" dirty="0">
                <a:solidFill>
                  <a:schemeClr val="accent1">
                    <a:lumMod val="75000"/>
                  </a:schemeClr>
                </a:solidFill>
                <a:cs typeface="Arial" panose="020B0604020202020204" pitchFamily="34" charset="0"/>
              </a:rPr>
              <a:t>needs.</a:t>
            </a:r>
            <a:endParaRPr lang="en-US" sz="3600" b="1" kern="0" dirty="0">
              <a:solidFill>
                <a:schemeClr val="accent1">
                  <a:lumMod val="75000"/>
                </a:schemeClr>
              </a:solidFill>
            </a:endParaRPr>
          </a:p>
        </p:txBody>
      </p:sp>
      <p:sp>
        <p:nvSpPr>
          <p:cNvPr id="4" name="Slide Number Placeholder 3"/>
          <p:cNvSpPr>
            <a:spLocks noGrp="1"/>
          </p:cNvSpPr>
          <p:nvPr>
            <p:ph type="sldNum" sz="quarter" idx="4294967295"/>
          </p:nvPr>
        </p:nvSpPr>
        <p:spPr>
          <a:xfrm>
            <a:off x="9448800" y="50670"/>
            <a:ext cx="2743200" cy="365125"/>
          </a:xfrm>
        </p:spPr>
        <p:txBody>
          <a:bodyPr/>
          <a:lstStyle/>
          <a:p>
            <a:fld id="{8840C3B3-9D48-44A5-B1E4-AF5649906437}" type="slidenum">
              <a:rPr lang="en-US" altLang="en-US" sz="1600" b="1" smtClean="0">
                <a:solidFill>
                  <a:srgbClr val="657208"/>
                </a:solidFill>
              </a:rPr>
              <a:pPr/>
              <a:t>81</a:t>
            </a:fld>
            <a:endParaRPr lang="en-US" altLang="en-US" sz="1600" b="1" dirty="0">
              <a:solidFill>
                <a:srgbClr val="657208"/>
              </a:solidFill>
            </a:endParaRPr>
          </a:p>
        </p:txBody>
      </p:sp>
    </p:spTree>
    <p:extLst>
      <p:ext uri="{BB962C8B-B14F-4D97-AF65-F5344CB8AC3E}">
        <p14:creationId xmlns:p14="http://schemas.microsoft.com/office/powerpoint/2010/main" val="474791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C6FDE-0BD3-434F-A46E-527769ABA5D2}"/>
              </a:ext>
            </a:extLst>
          </p:cNvPr>
          <p:cNvSpPr>
            <a:spLocks noGrp="1"/>
          </p:cNvSpPr>
          <p:nvPr>
            <p:ph type="title"/>
          </p:nvPr>
        </p:nvSpPr>
        <p:spPr>
          <a:xfrm>
            <a:off x="283778" y="315310"/>
            <a:ext cx="11571891" cy="862957"/>
          </a:xfrm>
        </p:spPr>
        <p:txBody>
          <a:bodyPr/>
          <a:lstStyle/>
          <a:p>
            <a:r>
              <a:rPr lang="en-US" dirty="0">
                <a:solidFill>
                  <a:schemeClr val="accent1">
                    <a:lumMod val="75000"/>
                  </a:schemeClr>
                </a:solidFill>
                <a:effectLst>
                  <a:outerShdw blurRad="38100" dist="38100" dir="2700000" algn="tl">
                    <a:srgbClr val="000000">
                      <a:alpha val="43137"/>
                    </a:srgbClr>
                  </a:outerShdw>
                </a:effectLst>
              </a:rPr>
              <a:t>  </a:t>
            </a:r>
            <a:r>
              <a:rPr lang="en-US" dirty="0">
                <a:solidFill>
                  <a:srgbClr val="657208"/>
                </a:solidFill>
              </a:rPr>
              <a:t>What is Your Role?</a:t>
            </a:r>
          </a:p>
        </p:txBody>
      </p:sp>
      <p:sp>
        <p:nvSpPr>
          <p:cNvPr id="3" name="Content Placeholder 2">
            <a:extLst>
              <a:ext uri="{FF2B5EF4-FFF2-40B4-BE49-F238E27FC236}">
                <a16:creationId xmlns:a16="http://schemas.microsoft.com/office/drawing/2014/main" id="{A4ED4A69-9F0D-1F47-8D89-C634721A7ABA}"/>
              </a:ext>
            </a:extLst>
          </p:cNvPr>
          <p:cNvSpPr>
            <a:spLocks noGrp="1"/>
          </p:cNvSpPr>
          <p:nvPr>
            <p:ph idx="1"/>
          </p:nvPr>
        </p:nvSpPr>
        <p:spPr>
          <a:xfrm>
            <a:off x="439633" y="1347538"/>
            <a:ext cx="11260179" cy="4426836"/>
          </a:xfrm>
        </p:spPr>
        <p:txBody>
          <a:bodyPr>
            <a:noAutofit/>
          </a:bodyPr>
          <a:lstStyle/>
          <a:p>
            <a:pPr indent="-320040" defTabSz="1219121">
              <a:spcBef>
                <a:spcPts val="600"/>
              </a:spcBef>
              <a:buClr>
                <a:schemeClr val="tx1">
                  <a:lumMod val="50000"/>
                  <a:lumOff val="50000"/>
                </a:schemeClr>
              </a:buClr>
              <a:defRPr/>
            </a:pPr>
            <a:r>
              <a:rPr lang="en-US" kern="0" dirty="0">
                <a:latin typeface="Arial" charset="0"/>
                <a:cs typeface="Arial" charset="0"/>
              </a:rPr>
              <a:t>Provide feedback</a:t>
            </a:r>
          </a:p>
          <a:p>
            <a:pPr indent="-320040" defTabSz="1219121">
              <a:spcBef>
                <a:spcPts val="600"/>
              </a:spcBef>
              <a:buClr>
                <a:schemeClr val="tx1">
                  <a:lumMod val="50000"/>
                  <a:lumOff val="50000"/>
                </a:schemeClr>
              </a:buClr>
              <a:defRPr/>
            </a:pPr>
            <a:r>
              <a:rPr lang="en-US" kern="0" dirty="0">
                <a:latin typeface="Arial" charset="0"/>
                <a:cs typeface="Arial" charset="0"/>
              </a:rPr>
              <a:t>Offer information</a:t>
            </a:r>
          </a:p>
          <a:p>
            <a:pPr indent="-320040" defTabSz="1219121">
              <a:spcBef>
                <a:spcPts val="600"/>
              </a:spcBef>
              <a:buClr>
                <a:schemeClr val="tx1">
                  <a:lumMod val="50000"/>
                  <a:lumOff val="50000"/>
                </a:schemeClr>
              </a:buClr>
              <a:defRPr/>
            </a:pPr>
            <a:r>
              <a:rPr lang="en-US" kern="0" dirty="0">
                <a:latin typeface="Arial" charset="0"/>
                <a:cs typeface="Arial" charset="0"/>
              </a:rPr>
              <a:t>Understand the patient’s </a:t>
            </a:r>
            <a:r>
              <a:rPr lang="en-US" altLang="ja-JP" kern="0" dirty="0">
                <a:latin typeface="Arial" charset="0"/>
                <a:cs typeface="Arial" charset="0"/>
              </a:rPr>
              <a:t>viewpoints</a:t>
            </a:r>
          </a:p>
          <a:p>
            <a:pPr indent="-320040" defTabSz="1219121">
              <a:spcBef>
                <a:spcPts val="600"/>
              </a:spcBef>
              <a:buClr>
                <a:schemeClr val="tx1">
                  <a:lumMod val="50000"/>
                  <a:lumOff val="50000"/>
                </a:schemeClr>
              </a:buClr>
              <a:defRPr/>
            </a:pPr>
            <a:r>
              <a:rPr lang="en-US" kern="0" dirty="0">
                <a:latin typeface="Arial" charset="0"/>
                <a:cs typeface="Arial" charset="0"/>
              </a:rPr>
              <a:t>Explore options</a:t>
            </a:r>
          </a:p>
          <a:p>
            <a:pPr indent="-320040" defTabSz="1219121">
              <a:spcBef>
                <a:spcPts val="600"/>
              </a:spcBef>
              <a:buClr>
                <a:schemeClr val="tx1">
                  <a:lumMod val="50000"/>
                  <a:lumOff val="50000"/>
                </a:schemeClr>
              </a:buClr>
              <a:defRPr/>
            </a:pPr>
            <a:r>
              <a:rPr lang="en-US" kern="0" dirty="0">
                <a:latin typeface="Arial" charset="0"/>
                <a:cs typeface="Arial" charset="0"/>
              </a:rPr>
              <a:t>Assist in making new decisions</a:t>
            </a:r>
          </a:p>
          <a:p>
            <a:pPr indent="-320040" defTabSz="1219121">
              <a:spcBef>
                <a:spcPts val="600"/>
              </a:spcBef>
              <a:buClr>
                <a:schemeClr val="tx1">
                  <a:lumMod val="50000"/>
                  <a:lumOff val="50000"/>
                </a:schemeClr>
              </a:buClr>
              <a:defRPr/>
            </a:pPr>
            <a:r>
              <a:rPr lang="en-US" kern="0" dirty="0">
                <a:latin typeface="Arial" charset="0"/>
                <a:cs typeface="Arial" charset="0"/>
              </a:rPr>
              <a:t>Support the patient</a:t>
            </a:r>
          </a:p>
          <a:p>
            <a:pPr indent="-320040" defTabSz="1219121">
              <a:spcBef>
                <a:spcPts val="600"/>
              </a:spcBef>
              <a:buClr>
                <a:schemeClr val="tx1">
                  <a:lumMod val="50000"/>
                  <a:lumOff val="50000"/>
                </a:schemeClr>
              </a:buClr>
              <a:defRPr/>
            </a:pPr>
            <a:r>
              <a:rPr lang="en-US" kern="0" dirty="0">
                <a:latin typeface="Arial" charset="0"/>
                <a:cs typeface="Arial" charset="0"/>
              </a:rPr>
              <a:t>Give advice</a:t>
            </a:r>
            <a:endParaRPr lang="en-US" altLang="ja-JP" kern="0" dirty="0">
              <a:latin typeface="Arial" charset="0"/>
              <a:cs typeface="Arial" charset="0"/>
            </a:endParaRPr>
          </a:p>
          <a:p>
            <a:pPr marL="0" indent="0" defTabSz="1219121">
              <a:spcBef>
                <a:spcPts val="600"/>
              </a:spcBef>
              <a:buNone/>
              <a:defRPr/>
            </a:pPr>
            <a:endParaRPr lang="en-US" b="1" kern="0" dirty="0">
              <a:solidFill>
                <a:sysClr val="windowText" lastClr="000000"/>
              </a:solidFill>
              <a:latin typeface="Arial" charset="0"/>
              <a:cs typeface="Arial" charset="0"/>
            </a:endParaRPr>
          </a:p>
        </p:txBody>
      </p:sp>
      <p:sp>
        <p:nvSpPr>
          <p:cNvPr id="4" name="Slide Number Placeholder 3"/>
          <p:cNvSpPr>
            <a:spLocks noGrp="1"/>
          </p:cNvSpPr>
          <p:nvPr>
            <p:ph type="sldNum" sz="quarter" idx="4294967295"/>
          </p:nvPr>
        </p:nvSpPr>
        <p:spPr>
          <a:xfrm>
            <a:off x="9448800" y="0"/>
            <a:ext cx="2743200" cy="365125"/>
          </a:xfrm>
        </p:spPr>
        <p:txBody>
          <a:bodyPr/>
          <a:lstStyle/>
          <a:p>
            <a:fld id="{8840C3B3-9D48-44A5-B1E4-AF5649906437}" type="slidenum">
              <a:rPr lang="en-US" altLang="en-US" sz="1600" b="1" smtClean="0">
                <a:solidFill>
                  <a:srgbClr val="657208"/>
                </a:solidFill>
              </a:rPr>
              <a:pPr/>
              <a:t>82</a:t>
            </a:fld>
            <a:endParaRPr lang="en-US" altLang="en-US" sz="1600" b="1" dirty="0">
              <a:solidFill>
                <a:srgbClr val="657208"/>
              </a:solidFill>
            </a:endParaRPr>
          </a:p>
        </p:txBody>
      </p:sp>
    </p:spTree>
    <p:extLst>
      <p:ext uri="{BB962C8B-B14F-4D97-AF65-F5344CB8AC3E}">
        <p14:creationId xmlns:p14="http://schemas.microsoft.com/office/powerpoint/2010/main" val="40686929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C288A-74B6-F34B-889D-A54D049019FF}"/>
              </a:ext>
            </a:extLst>
          </p:cNvPr>
          <p:cNvSpPr>
            <a:spLocks noGrp="1"/>
          </p:cNvSpPr>
          <p:nvPr>
            <p:ph type="title"/>
          </p:nvPr>
        </p:nvSpPr>
        <p:spPr/>
        <p:txBody>
          <a:bodyPr>
            <a:normAutofit/>
          </a:bodyPr>
          <a:lstStyle/>
          <a:p>
            <a:r>
              <a:rPr lang="en-US" altLang="en-US" dirty="0">
                <a:solidFill>
                  <a:schemeClr val="accent1">
                    <a:lumMod val="75000"/>
                  </a:schemeClr>
                </a:solidFill>
                <a:effectLst>
                  <a:outerShdw blurRad="38100" dist="38100" dir="2700000" algn="tl">
                    <a:srgbClr val="000000">
                      <a:alpha val="43137"/>
                    </a:srgbClr>
                  </a:outerShdw>
                </a:effectLst>
              </a:rPr>
              <a:t> </a:t>
            </a:r>
            <a:r>
              <a:rPr lang="en-US" altLang="en-US" dirty="0">
                <a:solidFill>
                  <a:srgbClr val="657208"/>
                </a:solidFill>
              </a:rPr>
              <a:t>Where Do I Start?</a:t>
            </a:r>
            <a:endParaRPr lang="en-US" dirty="0">
              <a:solidFill>
                <a:srgbClr val="657208"/>
              </a:solidFill>
            </a:endParaRPr>
          </a:p>
        </p:txBody>
      </p:sp>
      <p:sp>
        <p:nvSpPr>
          <p:cNvPr id="3" name="Content Placeholder 2">
            <a:extLst>
              <a:ext uri="{FF2B5EF4-FFF2-40B4-BE49-F238E27FC236}">
                <a16:creationId xmlns:a16="http://schemas.microsoft.com/office/drawing/2014/main" id="{422A660C-79A5-4047-A727-D46EED871018}"/>
              </a:ext>
            </a:extLst>
          </p:cNvPr>
          <p:cNvSpPr>
            <a:spLocks noGrp="1"/>
          </p:cNvSpPr>
          <p:nvPr>
            <p:ph idx="1"/>
          </p:nvPr>
        </p:nvSpPr>
        <p:spPr>
          <a:xfrm>
            <a:off x="437045" y="1448656"/>
            <a:ext cx="11330233" cy="4111155"/>
          </a:xfrm>
        </p:spPr>
        <p:txBody>
          <a:bodyPr/>
          <a:lstStyle/>
          <a:p>
            <a:pPr marL="0" indent="-457171" defTabSz="1219121">
              <a:buClr>
                <a:schemeClr val="accent3"/>
              </a:buClr>
              <a:buNone/>
              <a:defRPr/>
            </a:pPr>
            <a:r>
              <a:rPr lang="en-US" sz="3600" dirty="0"/>
              <a:t>What you </a:t>
            </a:r>
            <a:r>
              <a:rPr lang="en-US" sz="3600" u="sng" dirty="0"/>
              <a:t>do</a:t>
            </a:r>
            <a:r>
              <a:rPr lang="en-US" sz="3600" dirty="0"/>
              <a:t> depends on where the </a:t>
            </a:r>
            <a:r>
              <a:rPr lang="en-US" sz="3600" u="sng" dirty="0"/>
              <a:t>patient is</a:t>
            </a:r>
            <a:r>
              <a:rPr lang="en-US" sz="3600" dirty="0"/>
              <a:t> in the process of changing.</a:t>
            </a:r>
            <a:endParaRPr lang="en-US" sz="3600" dirty="0">
              <a:solidFill>
                <a:srgbClr val="646569"/>
              </a:solidFill>
            </a:endParaRPr>
          </a:p>
          <a:p>
            <a:pPr marL="0" indent="-457171" defTabSz="1219121">
              <a:spcBef>
                <a:spcPts val="3400"/>
              </a:spcBef>
              <a:buClr>
                <a:schemeClr val="accent3"/>
              </a:buClr>
              <a:buNone/>
              <a:defRPr/>
            </a:pPr>
            <a:r>
              <a:rPr lang="en-US" sz="3600" dirty="0"/>
              <a:t>The first step is to be able to identify where the patient is coming from.</a:t>
            </a:r>
          </a:p>
          <a:p>
            <a:pPr marL="0" indent="0">
              <a:buNone/>
            </a:pPr>
            <a:endParaRPr lang="en-US" dirty="0"/>
          </a:p>
        </p:txBody>
      </p:sp>
      <p:sp>
        <p:nvSpPr>
          <p:cNvPr id="4" name="Slide Number Placeholder 3"/>
          <p:cNvSpPr>
            <a:spLocks noGrp="1"/>
          </p:cNvSpPr>
          <p:nvPr>
            <p:ph type="sldNum" sz="quarter" idx="4294967295"/>
          </p:nvPr>
        </p:nvSpPr>
        <p:spPr>
          <a:xfrm>
            <a:off x="9448800" y="-9510"/>
            <a:ext cx="2743200" cy="365125"/>
          </a:xfrm>
        </p:spPr>
        <p:txBody>
          <a:bodyPr/>
          <a:lstStyle/>
          <a:p>
            <a:fld id="{8840C3B3-9D48-44A5-B1E4-AF5649906437}" type="slidenum">
              <a:rPr lang="en-US" altLang="en-US" sz="1600" b="1" smtClean="0">
                <a:solidFill>
                  <a:srgbClr val="626D2D"/>
                </a:solidFill>
              </a:rPr>
              <a:pPr/>
              <a:t>83</a:t>
            </a:fld>
            <a:endParaRPr lang="en-US" altLang="en-US" sz="1600" b="1" dirty="0">
              <a:solidFill>
                <a:srgbClr val="626D2D"/>
              </a:solidFill>
            </a:endParaRPr>
          </a:p>
        </p:txBody>
      </p:sp>
      <p:pic>
        <p:nvPicPr>
          <p:cNvPr id="5" name="Picture 4"/>
          <p:cNvPicPr>
            <a:picLocks noChangeAspect="1"/>
          </p:cNvPicPr>
          <p:nvPr/>
        </p:nvPicPr>
        <p:blipFill>
          <a:blip r:embed="rId3" cstate="print">
            <a:duotone>
              <a:schemeClr val="accent6">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59962" y="293812"/>
            <a:ext cx="1070579" cy="657475"/>
          </a:xfrm>
          <a:prstGeom prst="rect">
            <a:avLst/>
          </a:prstGeom>
        </p:spPr>
      </p:pic>
    </p:spTree>
    <p:extLst>
      <p:ext uri="{BB962C8B-B14F-4D97-AF65-F5344CB8AC3E}">
        <p14:creationId xmlns:p14="http://schemas.microsoft.com/office/powerpoint/2010/main" val="5451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036" y="145774"/>
            <a:ext cx="11458597" cy="1018351"/>
          </a:xfrm>
        </p:spPr>
        <p:txBody>
          <a:bodyPr>
            <a:normAutofit/>
          </a:bodyPr>
          <a:lstStyle/>
          <a:p>
            <a:r>
              <a:rPr lang="en-US" altLang="en-US" dirty="0"/>
              <a:t>Correlating SU with Client Goals</a:t>
            </a:r>
            <a:endParaRPr lang="en-US" dirty="0"/>
          </a:p>
        </p:txBody>
      </p:sp>
      <p:sp>
        <p:nvSpPr>
          <p:cNvPr id="3" name="Content Placeholder 2"/>
          <p:cNvSpPr>
            <a:spLocks noGrp="1"/>
          </p:cNvSpPr>
          <p:nvPr>
            <p:ph idx="1"/>
          </p:nvPr>
        </p:nvSpPr>
        <p:spPr>
          <a:xfrm>
            <a:off x="435935" y="1382234"/>
            <a:ext cx="11426698" cy="5043618"/>
          </a:xfrm>
        </p:spPr>
        <p:txBody>
          <a:bodyPr>
            <a:normAutofit/>
          </a:bodyPr>
          <a:lstStyle/>
          <a:p>
            <a:pPr marL="344488" indent="-344488">
              <a:spcBef>
                <a:spcPts val="1200"/>
              </a:spcBef>
              <a:spcAft>
                <a:spcPts val="1200"/>
              </a:spcAft>
              <a:buClr>
                <a:schemeClr val="tx1">
                  <a:lumMod val="50000"/>
                  <a:lumOff val="50000"/>
                </a:schemeClr>
              </a:buClr>
            </a:pPr>
            <a:r>
              <a:rPr lang="en-US" altLang="en-US" sz="3600" dirty="0"/>
              <a:t>What is the patient seeking to access through your agency?</a:t>
            </a:r>
          </a:p>
          <a:p>
            <a:pPr marL="344488" indent="-344488">
              <a:spcBef>
                <a:spcPts val="1200"/>
              </a:spcBef>
              <a:spcAft>
                <a:spcPts val="1200"/>
              </a:spcAft>
              <a:buClr>
                <a:schemeClr val="tx1">
                  <a:lumMod val="50000"/>
                  <a:lumOff val="50000"/>
                </a:schemeClr>
              </a:buClr>
            </a:pPr>
            <a:r>
              <a:rPr lang="en-US" altLang="en-US" sz="3600" dirty="0"/>
              <a:t>What substances are commonly used among your client population?</a:t>
            </a:r>
          </a:p>
          <a:p>
            <a:pPr marL="344488" indent="-344488">
              <a:spcBef>
                <a:spcPts val="1200"/>
              </a:spcBef>
              <a:spcAft>
                <a:spcPts val="1200"/>
              </a:spcAft>
              <a:buClr>
                <a:schemeClr val="tx1">
                  <a:lumMod val="50000"/>
                  <a:lumOff val="50000"/>
                </a:schemeClr>
              </a:buClr>
            </a:pPr>
            <a:r>
              <a:rPr lang="en-US" altLang="en-US" sz="3600" dirty="0"/>
              <a:t>How would the identified substance use affect the patient’s ability to benefit from the service they are seeking?</a:t>
            </a:r>
          </a:p>
          <a:p>
            <a:endParaRPr lang="en-US" dirty="0"/>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26D2D"/>
                </a:solidFill>
              </a:rPr>
              <a:pPr/>
              <a:t>84</a:t>
            </a:fld>
            <a:endParaRPr lang="en-US" dirty="0">
              <a:solidFill>
                <a:srgbClr val="626D2D"/>
              </a:solidFill>
            </a:endParaRPr>
          </a:p>
        </p:txBody>
      </p:sp>
    </p:spTree>
    <p:extLst>
      <p:ext uri="{BB962C8B-B14F-4D97-AF65-F5344CB8AC3E}">
        <p14:creationId xmlns:p14="http://schemas.microsoft.com/office/powerpoint/2010/main" val="2124856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3" y="300788"/>
            <a:ext cx="11458597" cy="823579"/>
          </a:xfrm>
        </p:spPr>
        <p:txBody>
          <a:bodyPr/>
          <a:lstStyle/>
          <a:p>
            <a:r>
              <a:rPr lang="en-US" dirty="0"/>
              <a:t>Brief Negotiated Interview</a:t>
            </a:r>
          </a:p>
        </p:txBody>
      </p:sp>
      <p:sp>
        <p:nvSpPr>
          <p:cNvPr id="3" name="Content Placeholder 2"/>
          <p:cNvSpPr>
            <a:spLocks noGrp="1"/>
          </p:cNvSpPr>
          <p:nvPr>
            <p:ph idx="1"/>
          </p:nvPr>
        </p:nvSpPr>
        <p:spPr>
          <a:xfrm>
            <a:off x="435935" y="1443789"/>
            <a:ext cx="11426698" cy="4556178"/>
          </a:xfrm>
        </p:spPr>
        <p:txBody>
          <a:bodyPr/>
          <a:lstStyle/>
          <a:p>
            <a:pPr marL="457200" indent="-457200">
              <a:spcBef>
                <a:spcPts val="1583"/>
              </a:spcBef>
              <a:buFontTx/>
              <a:buAutoNum type="arabicPeriod"/>
            </a:pPr>
            <a:r>
              <a:rPr lang="en-US" altLang="en-US" sz="3600" dirty="0">
                <a:cs typeface="Arial" panose="020B0604020202020204" pitchFamily="34" charset="0"/>
              </a:rPr>
              <a:t>Build Rapport</a:t>
            </a:r>
          </a:p>
          <a:p>
            <a:pPr marL="457200" indent="-457200">
              <a:spcBef>
                <a:spcPts val="1583"/>
              </a:spcBef>
              <a:buFontTx/>
              <a:buAutoNum type="arabicPeriod"/>
            </a:pPr>
            <a:r>
              <a:rPr lang="en-US" altLang="en-US" sz="3600" dirty="0">
                <a:cs typeface="Arial" panose="020B0604020202020204" pitchFamily="34" charset="0"/>
              </a:rPr>
              <a:t>Pros and Cons</a:t>
            </a:r>
          </a:p>
          <a:p>
            <a:pPr marL="457200" indent="-457200">
              <a:spcBef>
                <a:spcPts val="1583"/>
              </a:spcBef>
              <a:buFontTx/>
              <a:buAutoNum type="arabicPeriod"/>
            </a:pPr>
            <a:r>
              <a:rPr lang="en-US" altLang="en-US" sz="3600" dirty="0">
                <a:cs typeface="Arial" panose="020B0604020202020204" pitchFamily="34" charset="0"/>
              </a:rPr>
              <a:t>Information and Feedback</a:t>
            </a:r>
          </a:p>
          <a:p>
            <a:pPr marL="457200" indent="-457200">
              <a:spcBef>
                <a:spcPts val="1583"/>
              </a:spcBef>
              <a:buFontTx/>
              <a:buAutoNum type="arabicPeriod"/>
            </a:pPr>
            <a:r>
              <a:rPr lang="en-US" altLang="en-US" sz="3600" dirty="0">
                <a:cs typeface="Arial" panose="020B0604020202020204" pitchFamily="34" charset="0"/>
              </a:rPr>
              <a:t>Readiness Ruler</a:t>
            </a:r>
          </a:p>
          <a:p>
            <a:pPr marL="457200" indent="-457200">
              <a:spcBef>
                <a:spcPts val="1583"/>
              </a:spcBef>
              <a:buFontTx/>
              <a:buAutoNum type="arabicPeriod"/>
            </a:pPr>
            <a:r>
              <a:rPr lang="en-US" altLang="en-US" sz="3600" dirty="0">
                <a:cs typeface="Arial" panose="020B0604020202020204" pitchFamily="34" charset="0"/>
              </a:rPr>
              <a:t>Action Plan</a:t>
            </a:r>
            <a:endParaRPr lang="en-US" altLang="en-US" sz="3600" b="1" i="1" dirty="0">
              <a:cs typeface="Arial" panose="020B0604020202020204" pitchFamily="34" charset="0"/>
            </a:endParaRPr>
          </a:p>
          <a:p>
            <a:endParaRPr lang="en-US" dirty="0"/>
          </a:p>
        </p:txBody>
      </p:sp>
      <p:sp>
        <p:nvSpPr>
          <p:cNvPr id="4" name="Slide Number Placeholder 3"/>
          <p:cNvSpPr>
            <a:spLocks noGrp="1"/>
          </p:cNvSpPr>
          <p:nvPr>
            <p:ph type="sldNum" sz="quarter" idx="13"/>
          </p:nvPr>
        </p:nvSpPr>
        <p:spPr>
          <a:xfrm>
            <a:off x="11650959" y="1"/>
            <a:ext cx="541041" cy="372968"/>
          </a:xfrm>
        </p:spPr>
        <p:txBody>
          <a:bodyPr/>
          <a:lstStyle/>
          <a:p>
            <a:fld id="{48F63A3B-78C7-47BE-AE5E-E10140E04643}" type="slidenum">
              <a:rPr lang="en-US" smtClean="0">
                <a:solidFill>
                  <a:srgbClr val="626D2D"/>
                </a:solidFill>
              </a:rPr>
              <a:pPr/>
              <a:t>85</a:t>
            </a:fld>
            <a:endParaRPr lang="en-US" dirty="0">
              <a:solidFill>
                <a:srgbClr val="626D2D"/>
              </a:solidFill>
            </a:endParaRPr>
          </a:p>
        </p:txBody>
      </p:sp>
      <p:pic>
        <p:nvPicPr>
          <p:cNvPr id="5" name="Picture 4"/>
          <p:cNvPicPr>
            <a:picLocks noChangeAspect="1"/>
          </p:cNvPicPr>
          <p:nvPr/>
        </p:nvPicPr>
        <p:blipFill>
          <a:blip r:embed="rId3"/>
          <a:srcRect/>
          <a:stretch>
            <a:fillRect/>
          </a:stretch>
        </p:blipFill>
        <p:spPr bwMode="auto">
          <a:xfrm>
            <a:off x="7721892" y="2029527"/>
            <a:ext cx="3329781" cy="3222625"/>
          </a:xfrm>
          <a:prstGeom prst="rect">
            <a:avLst/>
          </a:prstGeom>
          <a:noFill/>
          <a:ln>
            <a:noFill/>
          </a:ln>
          <a:effectLst>
            <a:outerShdw blurRad="63500" dist="38100" dir="5400000" algn="t"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6626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Build Rapport</a:t>
            </a:r>
          </a:p>
        </p:txBody>
      </p:sp>
      <p:sp>
        <p:nvSpPr>
          <p:cNvPr id="3" name="Content Placeholder 2"/>
          <p:cNvSpPr>
            <a:spLocks noGrp="1"/>
          </p:cNvSpPr>
          <p:nvPr>
            <p:ph idx="1"/>
          </p:nvPr>
        </p:nvSpPr>
        <p:spPr/>
        <p:txBody>
          <a:bodyPr/>
          <a:lstStyle/>
          <a:p>
            <a:pPr>
              <a:spcBef>
                <a:spcPts val="600"/>
              </a:spcBef>
              <a:spcAft>
                <a:spcPts val="1200"/>
              </a:spcAft>
              <a:buClr>
                <a:schemeClr val="tx1">
                  <a:lumMod val="50000"/>
                  <a:lumOff val="50000"/>
                </a:schemeClr>
              </a:buClr>
            </a:pPr>
            <a:r>
              <a:rPr lang="en-US" altLang="en-US" dirty="0">
                <a:cs typeface="Arial" panose="020B0604020202020204" pitchFamily="34" charset="0"/>
              </a:rPr>
              <a:t>Set up a safe environment</a:t>
            </a:r>
          </a:p>
          <a:p>
            <a:pPr>
              <a:spcBef>
                <a:spcPts val="600"/>
              </a:spcBef>
              <a:spcAft>
                <a:spcPts val="1200"/>
              </a:spcAft>
              <a:buClr>
                <a:schemeClr val="tx1">
                  <a:lumMod val="50000"/>
                  <a:lumOff val="50000"/>
                </a:schemeClr>
              </a:buClr>
            </a:pPr>
            <a:r>
              <a:rPr lang="en-US" altLang="en-US" dirty="0">
                <a:cs typeface="Arial" panose="020B0604020202020204" pitchFamily="34" charset="0"/>
              </a:rPr>
              <a:t>Introduce yourself and address patient</a:t>
            </a:r>
            <a:r>
              <a:rPr lang="en-US" altLang="ja-JP" dirty="0">
                <a:cs typeface="Arial" panose="020B0604020202020204" pitchFamily="34" charset="0"/>
              </a:rPr>
              <a:t> by name</a:t>
            </a:r>
          </a:p>
          <a:p>
            <a:pPr>
              <a:spcBef>
                <a:spcPts val="600"/>
              </a:spcBef>
              <a:spcAft>
                <a:spcPts val="1200"/>
              </a:spcAft>
              <a:buClr>
                <a:schemeClr val="tx1">
                  <a:lumMod val="50000"/>
                  <a:lumOff val="50000"/>
                </a:schemeClr>
              </a:buClr>
            </a:pPr>
            <a:r>
              <a:rPr lang="en-US" altLang="en-US" dirty="0">
                <a:cs typeface="Arial" panose="020B0604020202020204" pitchFamily="34" charset="0"/>
              </a:rPr>
              <a:t>Show an interest in understanding the patient’</a:t>
            </a:r>
            <a:r>
              <a:rPr lang="en-US" altLang="ja-JP" dirty="0">
                <a:cs typeface="Arial" panose="020B0604020202020204" pitchFamily="34" charset="0"/>
              </a:rPr>
              <a:t>s point of view</a:t>
            </a:r>
          </a:p>
          <a:p>
            <a:pPr>
              <a:spcBef>
                <a:spcPts val="600"/>
              </a:spcBef>
              <a:spcAft>
                <a:spcPts val="1200"/>
              </a:spcAft>
              <a:buClr>
                <a:schemeClr val="tx1">
                  <a:lumMod val="50000"/>
                  <a:lumOff val="50000"/>
                </a:schemeClr>
              </a:buClr>
            </a:pPr>
            <a:r>
              <a:rPr lang="en-US" altLang="en-US" dirty="0">
                <a:cs typeface="Arial" panose="020B0604020202020204" pitchFamily="34" charset="0"/>
              </a:rPr>
              <a:t>Use reflective listening</a:t>
            </a:r>
          </a:p>
          <a:p>
            <a:pPr>
              <a:spcBef>
                <a:spcPts val="600"/>
              </a:spcBef>
              <a:spcAft>
                <a:spcPts val="1200"/>
              </a:spcAft>
              <a:buClr>
                <a:schemeClr val="tx1">
                  <a:lumMod val="50000"/>
                  <a:lumOff val="50000"/>
                </a:schemeClr>
              </a:buClr>
            </a:pPr>
            <a:r>
              <a:rPr lang="en-US" altLang="en-US" dirty="0">
                <a:cs typeface="Arial" panose="020B0604020202020204" pitchFamily="34" charset="0"/>
              </a:rPr>
              <a:t>Your attitude and demeanor may increase the likelihood that the patient will be honest</a:t>
            </a:r>
            <a:endParaRPr lang="en-US" altLang="en-US" b="1" i="1" dirty="0">
              <a:cs typeface="Arial" panose="020B0604020202020204" pitchFamily="34" charset="0"/>
            </a:endParaRPr>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86</a:t>
            </a:fld>
            <a:endParaRPr lang="en-US" dirty="0">
              <a:solidFill>
                <a:srgbClr val="657208"/>
              </a:solidFill>
            </a:endParaRPr>
          </a:p>
        </p:txBody>
      </p:sp>
    </p:spTree>
    <p:extLst>
      <p:ext uri="{BB962C8B-B14F-4D97-AF65-F5344CB8AC3E}">
        <p14:creationId xmlns:p14="http://schemas.microsoft.com/office/powerpoint/2010/main" val="27537085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 Ask About Pros &amp; Cons</a:t>
            </a:r>
          </a:p>
        </p:txBody>
      </p:sp>
      <p:sp>
        <p:nvSpPr>
          <p:cNvPr id="3" name="Content Placeholder 2"/>
          <p:cNvSpPr>
            <a:spLocks noGrp="1"/>
          </p:cNvSpPr>
          <p:nvPr>
            <p:ph idx="1"/>
          </p:nvPr>
        </p:nvSpPr>
        <p:spPr>
          <a:xfrm>
            <a:off x="435935" y="1382235"/>
            <a:ext cx="11363855" cy="4855728"/>
          </a:xfrm>
        </p:spPr>
        <p:txBody>
          <a:bodyPr>
            <a:normAutofit/>
          </a:bodyPr>
          <a:lstStyle/>
          <a:p>
            <a:pPr marL="338138" lvl="1" indent="-338138" defTabSz="1451204">
              <a:buClr>
                <a:schemeClr val="tx1">
                  <a:lumMod val="50000"/>
                  <a:lumOff val="50000"/>
                </a:schemeClr>
              </a:buClr>
              <a:defRPr/>
            </a:pPr>
            <a:r>
              <a:rPr lang="en-US" sz="3200" kern="0" dirty="0">
                <a:solidFill>
                  <a:srgbClr val="657208"/>
                </a:solidFill>
                <a:cs typeface="Arial" panose="020B0604020202020204" pitchFamily="34" charset="0"/>
              </a:rPr>
              <a:t>Ask the patient to put his/her hands out as if you were going to drop something in each hand.</a:t>
            </a:r>
          </a:p>
          <a:p>
            <a:pPr marL="338138" lvl="1" indent="-338138" defTabSz="1451204">
              <a:buClr>
                <a:schemeClr val="tx1">
                  <a:lumMod val="50000"/>
                  <a:lumOff val="50000"/>
                </a:schemeClr>
              </a:buClr>
              <a:defRPr/>
            </a:pPr>
            <a:r>
              <a:rPr lang="en-US" sz="3200" kern="0" dirty="0">
                <a:solidFill>
                  <a:srgbClr val="657208"/>
                </a:solidFill>
                <a:cs typeface="Arial" panose="020B0604020202020204" pitchFamily="34" charset="0"/>
              </a:rPr>
              <a:t>Then ask the patient to mentally drop into the right hand the </a:t>
            </a:r>
            <a:r>
              <a:rPr lang="ja-JP" altLang="en-US" sz="3200" kern="0" dirty="0">
                <a:solidFill>
                  <a:srgbClr val="657208"/>
                </a:solidFill>
                <a:cs typeface="Arial" panose="020B0604020202020204" pitchFamily="34" charset="0"/>
              </a:rPr>
              <a:t>“</a:t>
            </a:r>
            <a:r>
              <a:rPr lang="en-US" altLang="ja-JP" sz="3200" kern="0" dirty="0">
                <a:solidFill>
                  <a:srgbClr val="657208"/>
                </a:solidFill>
                <a:cs typeface="Arial" panose="020B0604020202020204" pitchFamily="34" charset="0"/>
              </a:rPr>
              <a:t>good</a:t>
            </a:r>
            <a:r>
              <a:rPr lang="ja-JP" altLang="en-US" sz="3200" kern="0" dirty="0">
                <a:solidFill>
                  <a:srgbClr val="657208"/>
                </a:solidFill>
                <a:cs typeface="Arial" panose="020B0604020202020204" pitchFamily="34" charset="0"/>
              </a:rPr>
              <a:t>”</a:t>
            </a:r>
            <a:r>
              <a:rPr lang="en-US" altLang="ja-JP" sz="3200" kern="0" dirty="0">
                <a:solidFill>
                  <a:srgbClr val="657208"/>
                </a:solidFill>
                <a:cs typeface="Arial" panose="020B0604020202020204" pitchFamily="34" charset="0"/>
              </a:rPr>
              <a:t> things about drinking; and into the left the things that aren’t so good about drinking.</a:t>
            </a:r>
          </a:p>
          <a:p>
            <a:pPr marL="338138" lvl="1" indent="-338138" defTabSz="1451204">
              <a:buClr>
                <a:schemeClr val="tx1">
                  <a:lumMod val="50000"/>
                  <a:lumOff val="50000"/>
                </a:schemeClr>
              </a:buClr>
              <a:defRPr/>
            </a:pPr>
            <a:r>
              <a:rPr lang="en-US" sz="3200" kern="0" dirty="0">
                <a:solidFill>
                  <a:srgbClr val="657208"/>
                </a:solidFill>
                <a:cs typeface="Arial" panose="020B0604020202020204" pitchFamily="34" charset="0"/>
              </a:rPr>
              <a:t>Summarize for the patient and ask which hand feels heavier.</a:t>
            </a:r>
          </a:p>
          <a:p>
            <a:pPr marL="338138" lvl="1" indent="-338138" defTabSz="1451204">
              <a:buClr>
                <a:schemeClr val="tx1">
                  <a:lumMod val="50000"/>
                  <a:lumOff val="50000"/>
                </a:schemeClr>
              </a:buClr>
              <a:defRPr/>
            </a:pPr>
            <a:r>
              <a:rPr lang="en-US" sz="3200" kern="0" dirty="0">
                <a:solidFill>
                  <a:srgbClr val="657208"/>
                </a:solidFill>
                <a:cs typeface="Arial" panose="020B0604020202020204" pitchFamily="34" charset="0"/>
              </a:rPr>
              <a:t>Use the discussion to underscore the patient</a:t>
            </a:r>
            <a:r>
              <a:rPr lang="ja-JP" altLang="en-US" sz="3200" kern="0" dirty="0">
                <a:solidFill>
                  <a:srgbClr val="657208"/>
                </a:solidFill>
                <a:cs typeface="Arial" panose="020B0604020202020204" pitchFamily="34" charset="0"/>
              </a:rPr>
              <a:t>’</a:t>
            </a:r>
            <a:r>
              <a:rPr lang="en-US" altLang="ja-JP" sz="3200" kern="0" dirty="0">
                <a:solidFill>
                  <a:srgbClr val="657208"/>
                </a:solidFill>
                <a:cs typeface="Arial" panose="020B0604020202020204" pitchFamily="34" charset="0"/>
              </a:rPr>
              <a:t>s ambivalence.</a:t>
            </a:r>
            <a:endParaRPr lang="en-US" sz="3200" b="1" i="1" kern="0" dirty="0">
              <a:solidFill>
                <a:srgbClr val="657208"/>
              </a:solidFill>
              <a:cs typeface="Arial" panose="020B0604020202020204" pitchFamily="34" charset="0"/>
            </a:endParaRPr>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87</a:t>
            </a:fld>
            <a:endParaRPr lang="en-US" dirty="0">
              <a:solidFill>
                <a:srgbClr val="657208"/>
              </a:solidFill>
            </a:endParaRPr>
          </a:p>
        </p:txBody>
      </p:sp>
    </p:spTree>
    <p:extLst>
      <p:ext uri="{BB962C8B-B14F-4D97-AF65-F5344CB8AC3E}">
        <p14:creationId xmlns:p14="http://schemas.microsoft.com/office/powerpoint/2010/main" val="27966115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3" y="228600"/>
            <a:ext cx="11458597" cy="895768"/>
          </a:xfrm>
        </p:spPr>
        <p:txBody>
          <a:bodyPr/>
          <a:lstStyle/>
          <a:p>
            <a:r>
              <a:rPr lang="en-US" dirty="0"/>
              <a:t>3. Information and Feedback</a:t>
            </a:r>
          </a:p>
        </p:txBody>
      </p:sp>
      <p:sp>
        <p:nvSpPr>
          <p:cNvPr id="3" name="Content Placeholder 2"/>
          <p:cNvSpPr>
            <a:spLocks noGrp="1"/>
          </p:cNvSpPr>
          <p:nvPr>
            <p:ph idx="1"/>
          </p:nvPr>
        </p:nvSpPr>
        <p:spPr>
          <a:xfrm>
            <a:off x="373092" y="1389994"/>
            <a:ext cx="11426698" cy="5293894"/>
          </a:xfrm>
        </p:spPr>
        <p:txBody>
          <a:bodyPr>
            <a:normAutofit fontScale="85000" lnSpcReduction="20000"/>
          </a:bodyPr>
          <a:lstStyle/>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Ask permission</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Range of scores and context</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Screening results</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Interpretation of results (e.g., risk level)</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Substance use norms in population</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Link to physical or mental health problems reported</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Patient feedback about results: Elicit a response</a:t>
            </a:r>
          </a:p>
          <a:p>
            <a:pPr marL="342900" indent="-342900" defTabSz="1741514">
              <a:lnSpc>
                <a:spcPct val="120000"/>
              </a:lnSpc>
              <a:spcBef>
                <a:spcPts val="1200"/>
              </a:spcBef>
              <a:spcAft>
                <a:spcPts val="600"/>
              </a:spcAft>
              <a:buClr>
                <a:schemeClr val="tx1">
                  <a:lumMod val="50000"/>
                  <a:lumOff val="50000"/>
                </a:schemeClr>
              </a:buClr>
              <a:buSzPct val="80000"/>
              <a:defRPr/>
            </a:pPr>
            <a:r>
              <a:rPr lang="en-US" sz="3000" kern="0" dirty="0">
                <a:solidFill>
                  <a:srgbClr val="657208"/>
                </a:solidFill>
                <a:cs typeface="Arial"/>
              </a:rPr>
              <a:t>Emphasize that you are providing this information to enhance patient choice</a:t>
            </a:r>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88</a:t>
            </a:fld>
            <a:endParaRPr lang="en-US" dirty="0">
              <a:solidFill>
                <a:srgbClr val="657208"/>
              </a:solidFill>
            </a:endParaRPr>
          </a:p>
        </p:txBody>
      </p:sp>
    </p:spTree>
    <p:extLst>
      <p:ext uri="{BB962C8B-B14F-4D97-AF65-F5344CB8AC3E}">
        <p14:creationId xmlns:p14="http://schemas.microsoft.com/office/powerpoint/2010/main" val="22929427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Readiness to Change</a:t>
            </a:r>
          </a:p>
        </p:txBody>
      </p:sp>
      <p:sp>
        <p:nvSpPr>
          <p:cNvPr id="3" name="Content Placeholder 2"/>
          <p:cNvSpPr>
            <a:spLocks noGrp="1"/>
          </p:cNvSpPr>
          <p:nvPr>
            <p:ph idx="1"/>
          </p:nvPr>
        </p:nvSpPr>
        <p:spPr>
          <a:xfrm>
            <a:off x="435935" y="1348741"/>
            <a:ext cx="11426698" cy="4583430"/>
          </a:xfrm>
        </p:spPr>
        <p:txBody>
          <a:bodyPr>
            <a:normAutofit/>
          </a:bodyPr>
          <a:lstStyle/>
          <a:p>
            <a:pPr marL="0" indent="0" algn="ctr">
              <a:spcBef>
                <a:spcPts val="600"/>
              </a:spcBef>
              <a:spcAft>
                <a:spcPts val="600"/>
              </a:spcAft>
              <a:buNone/>
            </a:pPr>
            <a:r>
              <a:rPr lang="en-US" b="1" dirty="0">
                <a:solidFill>
                  <a:srgbClr val="A42D08"/>
                </a:solidFill>
              </a:rPr>
              <a:t>Importance / Confidence / Readiness</a:t>
            </a:r>
            <a:endParaRPr lang="en-US" altLang="en-US" b="1" dirty="0">
              <a:solidFill>
                <a:srgbClr val="A42D08"/>
              </a:solidFill>
              <a:cs typeface="Arial" panose="020B0604020202020204" pitchFamily="34" charset="0"/>
            </a:endParaRPr>
          </a:p>
          <a:p>
            <a:pPr>
              <a:spcBef>
                <a:spcPts val="600"/>
              </a:spcBef>
              <a:spcAft>
                <a:spcPts val="600"/>
              </a:spcAft>
              <a:buClr>
                <a:schemeClr val="tx1">
                  <a:lumMod val="50000"/>
                  <a:lumOff val="50000"/>
                </a:schemeClr>
              </a:buClr>
            </a:pPr>
            <a:r>
              <a:rPr lang="en-US" altLang="en-US" sz="3000" dirty="0">
                <a:cs typeface="Arial" panose="020B0604020202020204" pitchFamily="34" charset="0"/>
              </a:rPr>
              <a:t>On a scale of 1-10 how </a:t>
            </a:r>
            <a:r>
              <a:rPr lang="en-US" altLang="en-US" sz="3000" u="sng" dirty="0">
                <a:cs typeface="Arial" panose="020B0604020202020204" pitchFamily="34" charset="0"/>
              </a:rPr>
              <a:t>important</a:t>
            </a:r>
            <a:r>
              <a:rPr lang="en-US" altLang="en-US" sz="3000" dirty="0">
                <a:cs typeface="Arial" panose="020B0604020202020204" pitchFamily="34" charset="0"/>
              </a:rPr>
              <a:t> might it be that you make a change in your drinking, substance use? ….If client says a 8 you would ask, “Why not a 6 or a 5?”</a:t>
            </a:r>
          </a:p>
          <a:p>
            <a:pPr>
              <a:spcBef>
                <a:spcPts val="600"/>
              </a:spcBef>
              <a:spcAft>
                <a:spcPts val="600"/>
              </a:spcAft>
              <a:buClr>
                <a:schemeClr val="tx1">
                  <a:lumMod val="50000"/>
                  <a:lumOff val="50000"/>
                </a:schemeClr>
              </a:buClr>
            </a:pPr>
            <a:r>
              <a:rPr lang="en-US" altLang="en-US" sz="3000" dirty="0">
                <a:cs typeface="Arial" panose="020B0604020202020204" pitchFamily="34" charset="0"/>
              </a:rPr>
              <a:t>Reflective listening</a:t>
            </a:r>
          </a:p>
          <a:p>
            <a:pPr>
              <a:spcAft>
                <a:spcPts val="600"/>
              </a:spcAft>
              <a:buClr>
                <a:schemeClr val="tx1">
                  <a:lumMod val="50000"/>
                  <a:lumOff val="50000"/>
                </a:schemeClr>
              </a:buClr>
            </a:pPr>
            <a:r>
              <a:rPr lang="en-US" altLang="en-US" sz="3000" dirty="0">
                <a:cs typeface="Arial" panose="020B0604020202020204" pitchFamily="34" charset="0"/>
              </a:rPr>
              <a:t>On a scale of 1-10 how </a:t>
            </a:r>
            <a:r>
              <a:rPr lang="en-US" altLang="en-US" sz="3000" u="sng" dirty="0">
                <a:cs typeface="Arial" panose="020B0604020202020204" pitchFamily="34" charset="0"/>
              </a:rPr>
              <a:t>confident </a:t>
            </a:r>
            <a:r>
              <a:rPr lang="en-US" altLang="en-US" sz="3000" dirty="0">
                <a:cs typeface="Arial" panose="020B0604020202020204" pitchFamily="34" charset="0"/>
              </a:rPr>
              <a:t>are you that you </a:t>
            </a:r>
            <a:r>
              <a:rPr lang="en-US" altLang="en-US" sz="3000" i="1" dirty="0">
                <a:cs typeface="Arial" panose="020B0604020202020204" pitchFamily="34" charset="0"/>
              </a:rPr>
              <a:t>can</a:t>
            </a:r>
            <a:r>
              <a:rPr lang="en-US" altLang="en-US" sz="3000" dirty="0">
                <a:cs typeface="Arial" panose="020B0604020202020204" pitchFamily="34" charset="0"/>
              </a:rPr>
              <a:t> make a change in your drinking, substance use? .…If client says a 5...</a:t>
            </a:r>
            <a:r>
              <a:rPr lang="en-US" altLang="en-US" sz="3000" i="1" dirty="0">
                <a:solidFill>
                  <a:schemeClr val="accent1">
                    <a:lumMod val="75000"/>
                  </a:schemeClr>
                </a:solidFill>
                <a:cs typeface="Arial" panose="020B0604020202020204" pitchFamily="34" charset="0"/>
              </a:rPr>
              <a:t>what might you would say?</a:t>
            </a:r>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26D2D"/>
                </a:solidFill>
              </a:rPr>
              <a:pPr/>
              <a:t>89</a:t>
            </a:fld>
            <a:endParaRPr lang="en-US" dirty="0">
              <a:solidFill>
                <a:srgbClr val="626D2D"/>
              </a:solidFill>
            </a:endParaRPr>
          </a:p>
        </p:txBody>
      </p:sp>
      <p:sp>
        <p:nvSpPr>
          <p:cNvPr id="7" name="TextBox 5" descr="This diagram depicts a number line with the numbers 1 through 10 listed." title="Diagram of number line"/>
          <p:cNvSpPr txBox="1">
            <a:spLocks noChangeArrowheads="1"/>
          </p:cNvSpPr>
          <p:nvPr/>
        </p:nvSpPr>
        <p:spPr bwMode="auto">
          <a:xfrm>
            <a:off x="612109" y="6107567"/>
            <a:ext cx="11038850" cy="523220"/>
          </a:xfrm>
          <a:prstGeom prst="rect">
            <a:avLst/>
          </a:prstGeom>
          <a:noFill/>
          <a:ln w="38100">
            <a:solidFill>
              <a:schemeClr val="accent5">
                <a:lumMod val="75000"/>
              </a:schemeClr>
            </a:solidFill>
            <a:miter lim="800000"/>
            <a:headEnd/>
            <a:tailEnd/>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6C2A"/>
                </a:solidFill>
                <a:effectLst/>
                <a:uLnTx/>
                <a:uFillTx/>
                <a:latin typeface="Verdana" pitchFamily="34" charset="0"/>
                <a:ea typeface="+mn-ea"/>
                <a:cs typeface="+mn-cs"/>
              </a:rPr>
              <a:t>1       2       3       4        5       6       7       8       9      10</a:t>
            </a:r>
          </a:p>
        </p:txBody>
      </p:sp>
      <p:sp>
        <p:nvSpPr>
          <p:cNvPr id="8" name="Rectangle 7" descr="This rectangle surrounds the number 4 on a number line." title="Rectangle highlighting number 4"/>
          <p:cNvSpPr>
            <a:spLocks noChangeArrowheads="1"/>
          </p:cNvSpPr>
          <p:nvPr/>
        </p:nvSpPr>
        <p:spPr bwMode="auto">
          <a:xfrm>
            <a:off x="3851513" y="6092624"/>
            <a:ext cx="596900" cy="538163"/>
          </a:xfrm>
          <a:prstGeom prst="rect">
            <a:avLst/>
          </a:prstGeom>
          <a:noFill/>
          <a:ln w="57150" algn="ctr">
            <a:solidFill>
              <a:srgbClr val="C00000"/>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66059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grpId="0" nodeType="afterEffect">
                                  <p:stCondLst>
                                    <p:cond delay="0"/>
                                  </p:stCondLst>
                                  <p:childTnLst>
                                    <p:animMotion origin="layout" path="M -4.58333E-6 3.7037E-6 L 0.34857 3.7037E-6 " pathEditMode="relative" rAng="0" ptsTypes="AA">
                                      <p:cBhvr>
                                        <p:cTn id="6" dur="3000" fill="hold"/>
                                        <p:tgtEl>
                                          <p:spTgt spid="8"/>
                                        </p:tgtEl>
                                        <p:attrNameLst>
                                          <p:attrName>ppt_x</p:attrName>
                                          <p:attrName>ppt_y</p:attrName>
                                        </p:attrNameLst>
                                      </p:cBhvr>
                                      <p:rCtr x="17422" y="0"/>
                                    </p:animMotion>
                                  </p:childTnLst>
                                </p:cTn>
                              </p:par>
                            </p:childTnLst>
                          </p:cTn>
                        </p:par>
                        <p:par>
                          <p:cTn id="7" fill="hold">
                            <p:stCondLst>
                              <p:cond delay="3000"/>
                            </p:stCondLst>
                            <p:childTnLst>
                              <p:par>
                                <p:cTn id="8" presetID="35" presetClass="path" presetSubtype="0" accel="50000" decel="50000" fill="hold" grpId="1" nodeType="afterEffect">
                                  <p:stCondLst>
                                    <p:cond delay="0"/>
                                  </p:stCondLst>
                                  <p:childTnLst>
                                    <p:animMotion origin="layout" path="M 0.34857 3.7037E-6 L 0.1681 3.7037E-6 " pathEditMode="relative" rAng="0" ptsTypes="AA">
                                      <p:cBhvr>
                                        <p:cTn id="9" dur="3000" fill="hold"/>
                                        <p:tgtEl>
                                          <p:spTgt spid="8"/>
                                        </p:tgtEl>
                                        <p:attrNameLst>
                                          <p:attrName>ppt_x</p:attrName>
                                          <p:attrName>ppt_y</p:attrName>
                                        </p:attrNameLst>
                                      </p:cBhvr>
                                      <p:rCtr x="-9023" y="0"/>
                                    </p:animMotion>
                                  </p:childTnLst>
                                </p:cTn>
                              </p:par>
                            </p:childTnLst>
                          </p:cTn>
                        </p:par>
                        <p:par>
                          <p:cTn id="10" fill="hold">
                            <p:stCondLst>
                              <p:cond delay="6000"/>
                            </p:stCondLst>
                            <p:childTnLst>
                              <p:par>
                                <p:cTn id="11" presetID="63" presetClass="path" presetSubtype="0" accel="50000" decel="50000" fill="hold" grpId="2" nodeType="afterEffect">
                                  <p:stCondLst>
                                    <p:cond delay="0"/>
                                  </p:stCondLst>
                                  <p:childTnLst>
                                    <p:animMotion origin="layout" path="M 0.1681 3.7037E-6 L 0.60691 3.7037E-6 " pathEditMode="relative" rAng="0" ptsTypes="AA">
                                      <p:cBhvr>
                                        <p:cTn id="12" dur="3000" fill="hold"/>
                                        <p:tgtEl>
                                          <p:spTgt spid="8"/>
                                        </p:tgtEl>
                                        <p:attrNameLst>
                                          <p:attrName>ppt_x</p:attrName>
                                          <p:attrName>ppt_y</p:attrName>
                                        </p:attrNameLst>
                                      </p:cBhvr>
                                      <p:rCtr x="21940" y="0"/>
                                    </p:animMotion>
                                  </p:childTnLst>
                                </p:cTn>
                              </p:par>
                            </p:childTnLst>
                          </p:cTn>
                        </p:par>
                        <p:par>
                          <p:cTn id="13" fill="hold">
                            <p:stCondLst>
                              <p:cond delay="9000"/>
                            </p:stCondLst>
                            <p:childTnLst>
                              <p:par>
                                <p:cTn id="14" presetID="35" presetClass="path" presetSubtype="0" accel="50000" decel="50000" fill="hold" grpId="3" nodeType="afterEffect">
                                  <p:stCondLst>
                                    <p:cond delay="0"/>
                                  </p:stCondLst>
                                  <p:childTnLst>
                                    <p:animMotion origin="layout" path="M 0.60691 3.7037E-6 L 0.51524 3.7037E-6 " pathEditMode="relative" rAng="0" ptsTypes="AA">
                                      <p:cBhvr>
                                        <p:cTn id="15" dur="3000" fill="hold"/>
                                        <p:tgtEl>
                                          <p:spTgt spid="8"/>
                                        </p:tgtEl>
                                        <p:attrNameLst>
                                          <p:attrName>ppt_x</p:attrName>
                                          <p:attrName>ppt_y</p:attrName>
                                        </p:attrNameLst>
                                      </p:cBhvr>
                                      <p:rCtr x="-4583" y="0"/>
                                    </p:animMotion>
                                  </p:childTnLst>
                                </p:cTn>
                              </p:par>
                            </p:childTnLst>
                          </p:cTn>
                        </p:par>
                        <p:par>
                          <p:cTn id="16" fill="hold">
                            <p:stCondLst>
                              <p:cond delay="12000"/>
                            </p:stCondLst>
                            <p:childTnLst>
                              <p:par>
                                <p:cTn id="17" presetID="63" presetClass="path" presetSubtype="0" accel="50000" decel="50000" fill="hold" grpId="4" nodeType="afterEffect">
                                  <p:stCondLst>
                                    <p:cond delay="0"/>
                                  </p:stCondLst>
                                  <p:childTnLst>
                                    <p:animMotion origin="layout" path="M 0.60691 3.7037E-6 L 0.84219 0.00601 " pathEditMode="relative" rAng="0" ptsTypes="AA">
                                      <p:cBhvr>
                                        <p:cTn id="18" dur="3000" fill="hold"/>
                                        <p:tgtEl>
                                          <p:spTgt spid="8"/>
                                        </p:tgtEl>
                                        <p:attrNameLst>
                                          <p:attrName>ppt_x</p:attrName>
                                          <p:attrName>ppt_y</p:attrName>
                                        </p:attrNameLst>
                                      </p:cBhvr>
                                      <p:rCtr x="11758"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8" grpId="3" animBg="1"/>
      <p:bldP spid="8" grpId="4"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4779"/>
            <a:ext cx="11842230" cy="940424"/>
          </a:xfrm>
        </p:spPr>
        <p:txBody>
          <a:bodyPr>
            <a:normAutofit/>
          </a:bodyPr>
          <a:lstStyle/>
          <a:p>
            <a:r>
              <a:rPr lang="en-US" dirty="0">
                <a:solidFill>
                  <a:srgbClr val="94A545"/>
                </a:solidFill>
                <a:effectLst>
                  <a:outerShdw blurRad="38100" dist="38100" dir="2700000" algn="tl">
                    <a:srgbClr val="000000">
                      <a:alpha val="43137"/>
                    </a:srgbClr>
                  </a:outerShdw>
                </a:effectLst>
              </a:rPr>
              <a:t>  </a:t>
            </a:r>
            <a:r>
              <a:rPr lang="en-US" dirty="0"/>
              <a:t>Each TTC Network Includes 13 Centers</a:t>
            </a:r>
          </a:p>
        </p:txBody>
      </p:sp>
      <p:sp>
        <p:nvSpPr>
          <p:cNvPr id="3" name="Content Placeholder 2"/>
          <p:cNvSpPr>
            <a:spLocks noGrp="1"/>
          </p:cNvSpPr>
          <p:nvPr>
            <p:ph idx="1"/>
          </p:nvPr>
        </p:nvSpPr>
        <p:spPr>
          <a:xfrm>
            <a:off x="430905" y="1567166"/>
            <a:ext cx="8075141" cy="4554234"/>
          </a:xfrm>
        </p:spPr>
        <p:txBody>
          <a:bodyPr>
            <a:normAutofit/>
          </a:bodyPr>
          <a:lstStyle/>
          <a:p>
            <a:pPr>
              <a:lnSpc>
                <a:spcPct val="110000"/>
              </a:lnSpc>
              <a:spcBef>
                <a:spcPts val="600"/>
              </a:spcBef>
              <a:spcAft>
                <a:spcPts val="1200"/>
              </a:spcAft>
              <a:buClr>
                <a:srgbClr val="626D2D"/>
              </a:buClr>
            </a:pPr>
            <a:r>
              <a:rPr lang="en-US" dirty="0">
                <a:latin typeface="Arial" panose="020B0604020202020204" pitchFamily="34" charset="0"/>
                <a:cs typeface="Arial" panose="020B0604020202020204" pitchFamily="34" charset="0"/>
              </a:rPr>
              <a:t>Network Coordinating Office</a:t>
            </a:r>
          </a:p>
          <a:p>
            <a:pPr>
              <a:lnSpc>
                <a:spcPct val="110000"/>
              </a:lnSpc>
              <a:spcBef>
                <a:spcPts val="600"/>
              </a:spcBef>
              <a:spcAft>
                <a:spcPts val="1200"/>
              </a:spcAft>
              <a:buClr>
                <a:srgbClr val="626D2D"/>
              </a:buClr>
            </a:pPr>
            <a:r>
              <a:rPr lang="en-US" dirty="0">
                <a:latin typeface="Arial" panose="020B0604020202020204" pitchFamily="34" charset="0"/>
                <a:cs typeface="Arial" panose="020B0604020202020204" pitchFamily="34" charset="0"/>
              </a:rPr>
              <a:t>National American Indian and Alaska Native Center</a:t>
            </a:r>
          </a:p>
          <a:p>
            <a:pPr>
              <a:lnSpc>
                <a:spcPct val="110000"/>
              </a:lnSpc>
              <a:spcBef>
                <a:spcPts val="600"/>
              </a:spcBef>
              <a:spcAft>
                <a:spcPts val="1200"/>
              </a:spcAft>
              <a:buClr>
                <a:srgbClr val="626D2D"/>
              </a:buClr>
            </a:pPr>
            <a:r>
              <a:rPr lang="en-US" dirty="0">
                <a:latin typeface="Arial" panose="020B0604020202020204" pitchFamily="34" charset="0"/>
                <a:cs typeface="Arial" panose="020B0604020202020204" pitchFamily="34" charset="0"/>
              </a:rPr>
              <a:t>National Hispanic and Latino Center</a:t>
            </a:r>
          </a:p>
          <a:p>
            <a:pPr>
              <a:lnSpc>
                <a:spcPct val="110000"/>
              </a:lnSpc>
              <a:spcBef>
                <a:spcPts val="600"/>
              </a:spcBef>
              <a:spcAft>
                <a:spcPts val="1200"/>
              </a:spcAft>
              <a:buClr>
                <a:srgbClr val="626D2D"/>
              </a:buClr>
            </a:pPr>
            <a:r>
              <a:rPr lang="en-US" dirty="0">
                <a:latin typeface="Arial" panose="020B0604020202020204" pitchFamily="34" charset="0"/>
                <a:cs typeface="Arial" panose="020B0604020202020204" pitchFamily="34" charset="0"/>
              </a:rPr>
              <a:t>10 Regional Centers (aligned with HHS regions)</a:t>
            </a:r>
          </a:p>
        </p:txBody>
      </p:sp>
      <p:grpSp>
        <p:nvGrpSpPr>
          <p:cNvPr id="4" name="Group 3"/>
          <p:cNvGrpSpPr/>
          <p:nvPr/>
        </p:nvGrpSpPr>
        <p:grpSpPr>
          <a:xfrm>
            <a:off x="8089900" y="1694166"/>
            <a:ext cx="3505790" cy="3931934"/>
            <a:chOff x="7435617" y="2269301"/>
            <a:chExt cx="2567243" cy="3136977"/>
          </a:xfrm>
        </p:grpSpPr>
        <p:pic>
          <p:nvPicPr>
            <p:cNvPr id="18" name="Picture 17" descr="Logo with 3 blue silhouettes of people and light blue and white lines fading across the silhouettes and the letters ATTC in blue to the right of it. " title="ATTC Logo ">
              <a:extLst>
                <a:ext uri="{FF2B5EF4-FFF2-40B4-BE49-F238E27FC236}">
                  <a16:creationId xmlns:a16="http://schemas.microsoft.com/office/drawing/2014/main" id="{6608EF2B-B009-7646-A49C-CBF9A34A604D}"/>
                </a:ext>
              </a:extLst>
            </p:cNvPr>
            <p:cNvPicPr>
              <a:picLocks noChangeAspect="1"/>
            </p:cNvPicPr>
            <p:nvPr/>
          </p:nvPicPr>
          <p:blipFill rotWithShape="1">
            <a:blip r:embed="rId4">
              <a:extLst>
                <a:ext uri="{28A0092B-C50C-407E-A947-70E740481C1C}">
                  <a14:useLocalDpi xmlns:a14="http://schemas.microsoft.com/office/drawing/2010/main" val="0"/>
                </a:ext>
              </a:extLst>
            </a:blip>
            <a:srcRect r="61079"/>
            <a:stretch/>
          </p:blipFill>
          <p:spPr>
            <a:xfrm>
              <a:off x="7435617" y="2269301"/>
              <a:ext cx="2340766" cy="939703"/>
            </a:xfrm>
            <a:prstGeom prst="rect">
              <a:avLst/>
            </a:prstGeom>
          </p:spPr>
        </p:pic>
        <p:pic>
          <p:nvPicPr>
            <p:cNvPr id="19" name="Picture 18" descr="Logo with three orange silhouettes of people in a grey cricle and the letters MHTTC in grey to the right of it. " title="MHTTC Logo">
              <a:extLst>
                <a:ext uri="{FF2B5EF4-FFF2-40B4-BE49-F238E27FC236}">
                  <a16:creationId xmlns:a16="http://schemas.microsoft.com/office/drawing/2014/main" id="{E5254CBF-9441-9840-8114-0AFFB02F05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5617" y="3346190"/>
              <a:ext cx="2567243" cy="945303"/>
            </a:xfrm>
            <a:prstGeom prst="rect">
              <a:avLst/>
            </a:prstGeom>
          </p:spPr>
        </p:pic>
        <p:pic>
          <p:nvPicPr>
            <p:cNvPr id="20" name="Picture 19" descr="PTTC logo with green grahic on left side that appear to be a bird's eye view of people around a circle. It is followed by the words PTTC in gray, Prevention Technology Transfer Center Network in green, and Funded by Substance Abuse and Mental Health Services Administration in gray. " title="PTTC Logo">
              <a:extLst>
                <a:ext uri="{FF2B5EF4-FFF2-40B4-BE49-F238E27FC236}">
                  <a16:creationId xmlns:a16="http://schemas.microsoft.com/office/drawing/2014/main" id="{FEDEB2D5-A346-E34E-92E2-C1067F954839}"/>
                </a:ext>
              </a:extLst>
            </p:cNvPr>
            <p:cNvPicPr>
              <a:picLocks noChangeAspect="1"/>
            </p:cNvPicPr>
            <p:nvPr/>
          </p:nvPicPr>
          <p:blipFill rotWithShape="1">
            <a:blip r:embed="rId6">
              <a:extLst>
                <a:ext uri="{28A0092B-C50C-407E-A947-70E740481C1C}">
                  <a14:useLocalDpi xmlns:a14="http://schemas.microsoft.com/office/drawing/2010/main" val="0"/>
                </a:ext>
              </a:extLst>
            </a:blip>
            <a:srcRect r="61740"/>
            <a:stretch/>
          </p:blipFill>
          <p:spPr>
            <a:xfrm>
              <a:off x="7435617" y="4428679"/>
              <a:ext cx="2500540" cy="977599"/>
            </a:xfrm>
            <a:prstGeom prst="rect">
              <a:avLst/>
            </a:prstGeom>
          </p:spPr>
        </p:pic>
      </p:grpSp>
      <p:sp>
        <p:nvSpPr>
          <p:cNvPr id="9" name="Slide Number Placeholder 11">
            <a:extLst>
              <a:ext uri="{FF2B5EF4-FFF2-40B4-BE49-F238E27FC236}">
                <a16:creationId xmlns:a16="http://schemas.microsoft.com/office/drawing/2014/main" id="{EE374208-6B5D-354B-BAE0-22277DDDE9CA}"/>
              </a:ext>
            </a:extLst>
          </p:cNvPr>
          <p:cNvSpPr txBox="1">
            <a:spLocks/>
          </p:cNvSpPr>
          <p:nvPr/>
        </p:nvSpPr>
        <p:spPr>
          <a:xfrm>
            <a:off x="9448800" y="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600" kern="1200">
                <a:solidFill>
                  <a:schemeClr val="accent1">
                    <a:lumMod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8F63A3B-78C7-47BE-AE5E-E10140E04643}" type="slidenum">
              <a:rPr lang="en-US" b="1" smtClean="0">
                <a:solidFill>
                  <a:srgbClr val="697608"/>
                </a:solidFill>
              </a:rPr>
              <a:pPr/>
              <a:t>9</a:t>
            </a:fld>
            <a:endParaRPr lang="en-US" b="1" dirty="0">
              <a:solidFill>
                <a:srgbClr val="697608"/>
              </a:solidFill>
            </a:endParaRPr>
          </a:p>
        </p:txBody>
      </p:sp>
    </p:spTree>
    <p:custDataLst>
      <p:tags r:id="rId1"/>
    </p:custDataLst>
    <p:extLst>
      <p:ext uri="{BB962C8B-B14F-4D97-AF65-F5344CB8AC3E}">
        <p14:creationId xmlns:p14="http://schemas.microsoft.com/office/powerpoint/2010/main" val="334553895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193" y="102216"/>
            <a:ext cx="11458597" cy="1022152"/>
          </a:xfrm>
        </p:spPr>
        <p:txBody>
          <a:bodyPr/>
          <a:lstStyle/>
          <a:p>
            <a:r>
              <a:rPr lang="en-US" dirty="0"/>
              <a:t>5. Action Plan</a:t>
            </a:r>
          </a:p>
        </p:txBody>
      </p:sp>
      <p:sp>
        <p:nvSpPr>
          <p:cNvPr id="3" name="Content Placeholder 2"/>
          <p:cNvSpPr>
            <a:spLocks noGrp="1"/>
          </p:cNvSpPr>
          <p:nvPr>
            <p:ph idx="1"/>
          </p:nvPr>
        </p:nvSpPr>
        <p:spPr/>
        <p:txBody>
          <a:bodyPr>
            <a:normAutofit/>
          </a:bodyPr>
          <a:lstStyle/>
          <a:p>
            <a:pPr marL="349250" indent="-349250" defTabSz="1741514">
              <a:spcBef>
                <a:spcPts val="1904"/>
              </a:spcBef>
              <a:buClr>
                <a:schemeClr val="tx1">
                  <a:lumMod val="50000"/>
                  <a:lumOff val="50000"/>
                </a:schemeClr>
              </a:buClr>
              <a:defRPr/>
            </a:pPr>
            <a:r>
              <a:rPr lang="en-US" sz="3600" kern="0" dirty="0">
                <a:cs typeface="Arial"/>
              </a:rPr>
              <a:t>Create an action plan and identifying steps. </a:t>
            </a:r>
          </a:p>
          <a:p>
            <a:pPr marL="349250" indent="-349250" defTabSz="1741514">
              <a:spcBef>
                <a:spcPts val="1904"/>
              </a:spcBef>
              <a:buClr>
                <a:schemeClr val="tx1">
                  <a:lumMod val="50000"/>
                  <a:lumOff val="50000"/>
                </a:schemeClr>
              </a:buClr>
              <a:defRPr/>
            </a:pPr>
            <a:r>
              <a:rPr lang="en-US" sz="3600" kern="0" dirty="0">
                <a:cs typeface="Arial"/>
              </a:rPr>
              <a:t>Help the patient identify strengths and supports. </a:t>
            </a:r>
          </a:p>
          <a:p>
            <a:pPr marL="349250" indent="-349250" defTabSz="1741514">
              <a:spcBef>
                <a:spcPts val="1904"/>
              </a:spcBef>
              <a:buClr>
                <a:schemeClr val="tx1">
                  <a:lumMod val="50000"/>
                  <a:lumOff val="50000"/>
                </a:schemeClr>
              </a:buClr>
              <a:defRPr/>
            </a:pPr>
            <a:r>
              <a:rPr lang="en-US" sz="3600" kern="0" dirty="0">
                <a:cs typeface="Arial"/>
              </a:rPr>
              <a:t>Write down the action plan and give it to the patient.</a:t>
            </a:r>
          </a:p>
          <a:p>
            <a:pPr marL="349250" indent="-349250" defTabSz="1741514">
              <a:spcBef>
                <a:spcPts val="1904"/>
              </a:spcBef>
              <a:buClr>
                <a:schemeClr val="tx1">
                  <a:lumMod val="50000"/>
                  <a:lumOff val="50000"/>
                </a:schemeClr>
              </a:buClr>
              <a:defRPr/>
            </a:pPr>
            <a:r>
              <a:rPr lang="en-US" sz="3600" kern="0" dirty="0">
                <a:cs typeface="Arial"/>
              </a:rPr>
              <a:t>Make referrals as appropriate.</a:t>
            </a:r>
          </a:p>
          <a:p>
            <a:pPr marL="349250" indent="-349250" defTabSz="1741514">
              <a:spcBef>
                <a:spcPts val="1904"/>
              </a:spcBef>
              <a:buClr>
                <a:schemeClr val="tx1">
                  <a:lumMod val="50000"/>
                  <a:lumOff val="50000"/>
                </a:schemeClr>
              </a:buClr>
              <a:defRPr/>
            </a:pPr>
            <a:r>
              <a:rPr lang="en-US" sz="3600" kern="0" dirty="0">
                <a:cs typeface="Arial"/>
              </a:rPr>
              <a:t>Close the session by thanking the patient.</a:t>
            </a:r>
            <a:endParaRPr lang="en-US" sz="3600" b="1" kern="0" dirty="0">
              <a:cs typeface="Arial"/>
            </a:endParaRPr>
          </a:p>
        </p:txBody>
      </p:sp>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90</a:t>
            </a:fld>
            <a:endParaRPr lang="en-US" dirty="0">
              <a:solidFill>
                <a:srgbClr val="657208"/>
              </a:solidFill>
            </a:endParaRPr>
          </a:p>
        </p:txBody>
      </p:sp>
    </p:spTree>
    <p:extLst>
      <p:ext uri="{BB962C8B-B14F-4D97-AF65-F5344CB8AC3E}">
        <p14:creationId xmlns:p14="http://schemas.microsoft.com/office/powerpoint/2010/main" val="27041607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Putting it all Together</a:t>
            </a:r>
          </a:p>
        </p:txBody>
      </p:sp>
      <p:sp>
        <p:nvSpPr>
          <p:cNvPr id="4" name="Slide Number Placeholder 3"/>
          <p:cNvSpPr>
            <a:spLocks noGrp="1"/>
          </p:cNvSpPr>
          <p:nvPr>
            <p:ph type="sldNum" sz="quarter" idx="13"/>
          </p:nvPr>
        </p:nvSpPr>
        <p:spPr>
          <a:xfrm>
            <a:off x="11558665" y="42081"/>
            <a:ext cx="580551" cy="365125"/>
          </a:xfrm>
        </p:spPr>
        <p:txBody>
          <a:bodyPr/>
          <a:lstStyle/>
          <a:p>
            <a:fld id="{48F63A3B-78C7-47BE-AE5E-E10140E04643}" type="slidenum">
              <a:rPr lang="en-US" smtClean="0">
                <a:solidFill>
                  <a:srgbClr val="657208"/>
                </a:solidFill>
              </a:rPr>
              <a:pPr/>
              <a:t>91</a:t>
            </a:fld>
            <a:endParaRPr lang="en-US" dirty="0">
              <a:solidFill>
                <a:srgbClr val="657208"/>
              </a:solidFill>
            </a:endParaRPr>
          </a:p>
        </p:txBody>
      </p:sp>
      <p:sp>
        <p:nvSpPr>
          <p:cNvPr id="5" name="TextBox 4"/>
          <p:cNvSpPr txBox="1"/>
          <p:nvPr/>
        </p:nvSpPr>
        <p:spPr>
          <a:xfrm>
            <a:off x="341194" y="1532602"/>
            <a:ext cx="7521713" cy="3785652"/>
          </a:xfrm>
          <a:prstGeom prst="rect">
            <a:avLst/>
          </a:prstGeom>
          <a:noFill/>
          <a:ln>
            <a:noFill/>
          </a:ln>
        </p:spPr>
        <p:txBody>
          <a:bodyPr wrap="square" rtlCol="0">
            <a:spAutoFit/>
          </a:bodyPr>
          <a:lstStyle/>
          <a:p>
            <a:pPr marL="344488" indent="-344488" defTabSz="1219170">
              <a:spcBef>
                <a:spcPts val="1200"/>
              </a:spcBef>
              <a:spcAft>
                <a:spcPts val="600"/>
              </a:spcAft>
              <a:buFont typeface="Arial" panose="020B0604020202020204" pitchFamily="34" charset="0"/>
              <a:buChar char="•"/>
              <a:defRPr/>
            </a:pPr>
            <a:r>
              <a:rPr lang="en-US" sz="3600" kern="0" dirty="0">
                <a:solidFill>
                  <a:srgbClr val="657208"/>
                </a:solidFill>
                <a:latin typeface="Arial" panose="020B0604020202020204" pitchFamily="34" charset="0"/>
                <a:cs typeface="Arial" panose="020B0604020202020204" pitchFamily="34" charset="0"/>
              </a:rPr>
              <a:t>Build Rapport</a:t>
            </a:r>
          </a:p>
          <a:p>
            <a:pPr marL="344488" indent="-344488" defTabSz="1219170">
              <a:spcBef>
                <a:spcPts val="1200"/>
              </a:spcBef>
              <a:spcAft>
                <a:spcPts val="600"/>
              </a:spcAft>
              <a:buFont typeface="Arial" panose="020B0604020202020204" pitchFamily="34" charset="0"/>
              <a:buChar char="•"/>
              <a:defRPr/>
            </a:pPr>
            <a:r>
              <a:rPr lang="en-US" sz="3600" kern="0" dirty="0">
                <a:solidFill>
                  <a:srgbClr val="657208"/>
                </a:solidFill>
                <a:latin typeface="Arial" panose="020B0604020202020204" pitchFamily="34" charset="0"/>
                <a:cs typeface="Arial" panose="020B0604020202020204" pitchFamily="34" charset="0"/>
              </a:rPr>
              <a:t>Ask about Pros and Cons</a:t>
            </a:r>
          </a:p>
          <a:p>
            <a:pPr marL="344488" indent="-344488" defTabSz="1219170">
              <a:spcBef>
                <a:spcPts val="1200"/>
              </a:spcBef>
              <a:spcAft>
                <a:spcPts val="600"/>
              </a:spcAft>
              <a:buFont typeface="Arial" panose="020B0604020202020204" pitchFamily="34" charset="0"/>
              <a:buChar char="•"/>
              <a:defRPr/>
            </a:pPr>
            <a:r>
              <a:rPr lang="en-US" sz="3600" kern="0" dirty="0">
                <a:solidFill>
                  <a:srgbClr val="657208"/>
                </a:solidFill>
                <a:latin typeface="Arial" panose="020B0604020202020204" pitchFamily="34" charset="0"/>
                <a:cs typeface="Arial" panose="020B0604020202020204" pitchFamily="34" charset="0"/>
              </a:rPr>
              <a:t>Give Feedback and Information</a:t>
            </a:r>
          </a:p>
          <a:p>
            <a:pPr marL="344488" indent="-344488" defTabSz="1219170">
              <a:spcBef>
                <a:spcPts val="1200"/>
              </a:spcBef>
              <a:spcAft>
                <a:spcPts val="600"/>
              </a:spcAft>
              <a:buFont typeface="Arial" panose="020B0604020202020204" pitchFamily="34" charset="0"/>
              <a:buChar char="•"/>
              <a:defRPr/>
            </a:pPr>
            <a:r>
              <a:rPr lang="en-US" sz="3600" kern="0" dirty="0">
                <a:solidFill>
                  <a:srgbClr val="657208"/>
                </a:solidFill>
                <a:latin typeface="Arial" panose="020B0604020202020204" pitchFamily="34" charset="0"/>
                <a:cs typeface="Arial" panose="020B0604020202020204" pitchFamily="34" charset="0"/>
              </a:rPr>
              <a:t>Assess Readiness to Change</a:t>
            </a:r>
          </a:p>
          <a:p>
            <a:pPr marL="344488" indent="-344488" defTabSz="1219170">
              <a:spcBef>
                <a:spcPts val="1200"/>
              </a:spcBef>
              <a:spcAft>
                <a:spcPts val="600"/>
              </a:spcAft>
              <a:buFont typeface="Arial" panose="020B0604020202020204" pitchFamily="34" charset="0"/>
              <a:buChar char="•"/>
              <a:defRPr/>
            </a:pPr>
            <a:r>
              <a:rPr lang="en-US" sz="3600" kern="0" dirty="0">
                <a:solidFill>
                  <a:srgbClr val="657208"/>
                </a:solidFill>
                <a:latin typeface="Arial" panose="020B0604020202020204" pitchFamily="34" charset="0"/>
                <a:cs typeface="Arial" panose="020B0604020202020204" pitchFamily="34" charset="0"/>
              </a:rPr>
              <a:t>Develop an Action Plan</a:t>
            </a:r>
          </a:p>
        </p:txBody>
      </p:sp>
      <p:pic>
        <p:nvPicPr>
          <p:cNvPr id="6" name="Picture 5"/>
          <p:cNvPicPr>
            <a:picLocks noChangeAspect="1"/>
          </p:cNvPicPr>
          <p:nvPr/>
        </p:nvPicPr>
        <p:blipFill>
          <a:blip r:embed="rId3"/>
          <a:stretch>
            <a:fillRect/>
          </a:stretch>
        </p:blipFill>
        <p:spPr>
          <a:xfrm>
            <a:off x="7125718" y="3647107"/>
            <a:ext cx="5013498" cy="3210893"/>
          </a:xfrm>
          <a:prstGeom prst="rect">
            <a:avLst/>
          </a:prstGeom>
        </p:spPr>
      </p:pic>
    </p:spTree>
    <p:extLst>
      <p:ext uri="{BB962C8B-B14F-4D97-AF65-F5344CB8AC3E}">
        <p14:creationId xmlns:p14="http://schemas.microsoft.com/office/powerpoint/2010/main" val="21827726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71E10-C5DA-4470-927F-874942093B85}"/>
              </a:ext>
            </a:extLst>
          </p:cNvPr>
          <p:cNvSpPr>
            <a:spLocks noGrp="1"/>
          </p:cNvSpPr>
          <p:nvPr>
            <p:ph type="title"/>
          </p:nvPr>
        </p:nvSpPr>
        <p:spPr/>
        <p:txBody>
          <a:bodyPr/>
          <a:lstStyle/>
          <a:p>
            <a:r>
              <a:rPr lang="en-US" dirty="0"/>
              <a:t>Chris</a:t>
            </a:r>
          </a:p>
        </p:txBody>
      </p:sp>
      <p:sp>
        <p:nvSpPr>
          <p:cNvPr id="3" name="Content Placeholder 2">
            <a:extLst>
              <a:ext uri="{FF2B5EF4-FFF2-40B4-BE49-F238E27FC236}">
                <a16:creationId xmlns:a16="http://schemas.microsoft.com/office/drawing/2014/main" id="{37928B3A-ABF8-4FA5-8CE3-56DA983E1390}"/>
              </a:ext>
            </a:extLst>
          </p:cNvPr>
          <p:cNvSpPr>
            <a:spLocks noGrp="1"/>
          </p:cNvSpPr>
          <p:nvPr>
            <p:ph idx="1"/>
          </p:nvPr>
        </p:nvSpPr>
        <p:spPr/>
        <p:txBody>
          <a:bodyPr>
            <a:normAutofit/>
          </a:bodyPr>
          <a:lstStyle/>
          <a:p>
            <a:pPr marL="0" indent="0">
              <a:lnSpc>
                <a:spcPct val="100000"/>
              </a:lnSpc>
              <a:spcAft>
                <a:spcPts val="1200"/>
              </a:spcAft>
              <a:buNone/>
            </a:pPr>
            <a:r>
              <a:rPr lang="en-US" sz="2600" dirty="0"/>
              <a:t>You are a 40 year old divorced parent of 2 boys, age 9 and 7.  You have your own catering business, which is struggling.  You have high blood pressure, feel stressed and have bouts of depression from time to time.  You are mostly a beer drinker, but occasionally add hard liquor to the mix. You find that drinking is both a social activity and a stress reducer.  </a:t>
            </a:r>
          </a:p>
          <a:p>
            <a:pPr marL="0" indent="0">
              <a:lnSpc>
                <a:spcPct val="100000"/>
              </a:lnSpc>
              <a:spcAft>
                <a:spcPts val="1200"/>
              </a:spcAft>
              <a:buNone/>
            </a:pPr>
            <a:r>
              <a:rPr lang="en-US" sz="2600" dirty="0"/>
              <a:t>However, it has had some negative effects on your work and your relationship with your sons and your ex.  You have driven after drinking on more than one occasion but have never been arrested for DUI.  Your doctor is concerned about your stress and how it is affecting your blood pressure, so he recommended some counseling to address your stress and depression. </a:t>
            </a:r>
          </a:p>
        </p:txBody>
      </p:sp>
      <p:sp>
        <p:nvSpPr>
          <p:cNvPr id="4" name="Slide Number Placeholder 3">
            <a:extLst>
              <a:ext uri="{FF2B5EF4-FFF2-40B4-BE49-F238E27FC236}">
                <a16:creationId xmlns:a16="http://schemas.microsoft.com/office/drawing/2014/main" id="{DE6F473A-D801-49F0-9B72-7A7357B9A746}"/>
              </a:ext>
            </a:extLst>
          </p:cNvPr>
          <p:cNvSpPr>
            <a:spLocks noGrp="1"/>
          </p:cNvSpPr>
          <p:nvPr>
            <p:ph type="sldNum" sz="quarter" idx="13"/>
          </p:nvPr>
        </p:nvSpPr>
        <p:spPr/>
        <p:txBody>
          <a:bodyPr/>
          <a:lstStyle/>
          <a:p>
            <a:fld id="{48F63A3B-78C7-47BE-AE5E-E10140E04643}" type="slidenum">
              <a:rPr lang="en-US" smtClean="0"/>
              <a:pPr/>
              <a:t>92</a:t>
            </a:fld>
            <a:endParaRPr lang="en-US" dirty="0"/>
          </a:p>
        </p:txBody>
      </p:sp>
    </p:spTree>
    <p:extLst>
      <p:ext uri="{BB962C8B-B14F-4D97-AF65-F5344CB8AC3E}">
        <p14:creationId xmlns:p14="http://schemas.microsoft.com/office/powerpoint/2010/main" val="33632116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3"/>
          </p:nvPr>
        </p:nvSpPr>
        <p:spPr>
          <a:xfrm>
            <a:off x="11650959" y="0"/>
            <a:ext cx="541041" cy="365125"/>
          </a:xfrm>
        </p:spPr>
        <p:txBody>
          <a:bodyPr/>
          <a:lstStyle/>
          <a:p>
            <a:fld id="{48F63A3B-78C7-47BE-AE5E-E10140E04643}" type="slidenum">
              <a:rPr lang="en-US" smtClean="0">
                <a:solidFill>
                  <a:srgbClr val="657208"/>
                </a:solidFill>
              </a:rPr>
              <a:pPr/>
              <a:t>93</a:t>
            </a:fld>
            <a:endParaRPr lang="en-US" dirty="0">
              <a:solidFill>
                <a:srgbClr val="657208"/>
              </a:solidFill>
            </a:endParaRPr>
          </a:p>
        </p:txBody>
      </p:sp>
      <p:sp>
        <p:nvSpPr>
          <p:cNvPr id="5" name="Content Placeholder 6"/>
          <p:cNvSpPr>
            <a:spLocks noGrp="1"/>
          </p:cNvSpPr>
          <p:nvPr>
            <p:ph idx="1"/>
          </p:nvPr>
        </p:nvSpPr>
        <p:spPr>
          <a:xfrm>
            <a:off x="341193" y="1456225"/>
            <a:ext cx="11420747" cy="4788852"/>
          </a:xfrm>
        </p:spPr>
        <p:txBody>
          <a:bodyPr>
            <a:noAutofit/>
          </a:bodyPr>
          <a:lstStyle/>
          <a:p>
            <a:pPr marL="365760" indent="-365760">
              <a:spcBef>
                <a:spcPts val="1200"/>
              </a:spcBef>
              <a:spcAft>
                <a:spcPts val="1200"/>
              </a:spcAft>
              <a:buClr>
                <a:srgbClr val="00467F"/>
              </a:buClr>
              <a:buFont typeface="+mj-lt"/>
              <a:buAutoNum type="arabicPeriod"/>
            </a:pPr>
            <a:r>
              <a:rPr lang="en-US" sz="2200" b="1" dirty="0"/>
              <a:t>Build Rapport </a:t>
            </a:r>
            <a:r>
              <a:rPr lang="en-US" sz="2200" dirty="0"/>
              <a:t>– Can you tell me about an average day when you do drink or use _________? (summarize)</a:t>
            </a:r>
          </a:p>
          <a:p>
            <a:pPr marL="365760" indent="-365760">
              <a:spcBef>
                <a:spcPts val="1200"/>
              </a:spcBef>
              <a:spcAft>
                <a:spcPts val="1200"/>
              </a:spcAft>
              <a:buClr>
                <a:srgbClr val="00467F"/>
              </a:buClr>
              <a:buFont typeface="+mj-lt"/>
              <a:buAutoNum type="arabicPeriod"/>
            </a:pPr>
            <a:r>
              <a:rPr lang="en-US" sz="2200" b="1" dirty="0"/>
              <a:t>Pros and Cons </a:t>
            </a:r>
            <a:r>
              <a:rPr lang="en-US" sz="2200" dirty="0"/>
              <a:t>– If you don’t mind, what do you like about __________? (summarize). What are the not-so-good things about _________? (summarize)</a:t>
            </a:r>
          </a:p>
          <a:p>
            <a:pPr marL="365760" indent="-365760">
              <a:spcBef>
                <a:spcPts val="1200"/>
              </a:spcBef>
              <a:spcAft>
                <a:spcPts val="1200"/>
              </a:spcAft>
              <a:buClr>
                <a:srgbClr val="00467F"/>
              </a:buClr>
              <a:buFont typeface="+mj-lt"/>
              <a:buAutoNum type="arabicPeriod"/>
            </a:pPr>
            <a:r>
              <a:rPr lang="en-US" sz="2200" b="1" dirty="0"/>
              <a:t>Give Info/Feedback </a:t>
            </a:r>
            <a:r>
              <a:rPr lang="en-US" sz="2200" dirty="0"/>
              <a:t>– Well, I have some information about _________, would you mind if I share it with you? </a:t>
            </a:r>
            <a:r>
              <a:rPr lang="en-US" sz="2200" dirty="0">
                <a:solidFill>
                  <a:srgbClr val="666C2A"/>
                </a:solidFill>
              </a:rPr>
              <a:t>(Connect how the substance use can affect their health and their goals</a:t>
            </a:r>
            <a:r>
              <a:rPr lang="en-US" sz="2200" dirty="0">
                <a:solidFill>
                  <a:schemeClr val="tx1">
                    <a:lumMod val="50000"/>
                    <a:lumOff val="50000"/>
                  </a:schemeClr>
                </a:solidFill>
              </a:rPr>
              <a:t>). </a:t>
            </a:r>
            <a:r>
              <a:rPr lang="en-US" sz="2200" dirty="0"/>
              <a:t>Then ask the client what they think of what you just shared with them.</a:t>
            </a:r>
          </a:p>
          <a:p>
            <a:pPr marL="365760" indent="-365760">
              <a:spcBef>
                <a:spcPts val="1200"/>
              </a:spcBef>
              <a:spcAft>
                <a:spcPts val="1200"/>
              </a:spcAft>
              <a:buClr>
                <a:srgbClr val="00467F"/>
              </a:buClr>
              <a:buFont typeface="+mj-lt"/>
              <a:buAutoNum type="arabicPeriod"/>
            </a:pPr>
            <a:r>
              <a:rPr lang="en-US" sz="2200" b="1" dirty="0"/>
              <a:t>Readiness Ruler </a:t>
            </a:r>
            <a:r>
              <a:rPr lang="en-US" sz="2200" dirty="0"/>
              <a:t>– On a scale of 1 to 10, how important is it, for you to do something to reduce the amount of alcohol or _________ that you use?</a:t>
            </a:r>
          </a:p>
          <a:p>
            <a:pPr marL="365760" indent="-365760">
              <a:spcBef>
                <a:spcPts val="1200"/>
              </a:spcBef>
              <a:spcAft>
                <a:spcPts val="1200"/>
              </a:spcAft>
              <a:buClr>
                <a:srgbClr val="00467F"/>
              </a:buClr>
              <a:buFont typeface="+mj-lt"/>
              <a:buAutoNum type="arabicPeriod"/>
            </a:pPr>
            <a:r>
              <a:rPr lang="en-US" sz="2200" b="1" dirty="0"/>
              <a:t>Action Plan </a:t>
            </a:r>
            <a:r>
              <a:rPr lang="en-US" sz="2200" dirty="0"/>
              <a:t>– Would you mind if I write this down and check in with you about it the next time I see you?</a:t>
            </a:r>
          </a:p>
        </p:txBody>
      </p:sp>
      <p:sp>
        <p:nvSpPr>
          <p:cNvPr id="6" name="Title 5"/>
          <p:cNvSpPr>
            <a:spLocks noGrp="1"/>
          </p:cNvSpPr>
          <p:nvPr>
            <p:ph type="title"/>
          </p:nvPr>
        </p:nvSpPr>
        <p:spPr/>
        <p:txBody>
          <a:bodyPr/>
          <a:lstStyle/>
          <a:p>
            <a:r>
              <a:rPr lang="en-US" dirty="0"/>
              <a:t>SBIRT Brief Intervention</a:t>
            </a:r>
          </a:p>
        </p:txBody>
      </p:sp>
    </p:spTree>
    <p:extLst>
      <p:ext uri="{BB962C8B-B14F-4D97-AF65-F5344CB8AC3E}">
        <p14:creationId xmlns:p14="http://schemas.microsoft.com/office/powerpoint/2010/main" val="240466407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11566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193" y="5461923"/>
            <a:ext cx="11521440" cy="13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76350" y="2628417"/>
            <a:ext cx="9639300" cy="1498872"/>
          </a:xfrm>
          <a:prstGeom prst="rect">
            <a:avLst/>
          </a:prstGeom>
          <a:noFill/>
        </p:spPr>
        <p:txBody>
          <a:bodyPr wrap="square" rtlCol="0">
            <a:spAutoFit/>
          </a:bodyPr>
          <a:lstStyle/>
          <a:p>
            <a:pPr algn="ctr" defTabSz="914400">
              <a:lnSpc>
                <a:spcPct val="90000"/>
              </a:lnSpc>
              <a:spcBef>
                <a:spcPct val="0"/>
              </a:spcBef>
              <a:spcAft>
                <a:spcPts val="600"/>
              </a:spcAft>
              <a:defRPr/>
            </a:pPr>
            <a:r>
              <a:rPr lang="en-US" altLang="en-US" sz="4800" b="1" dirty="0">
                <a:solidFill>
                  <a:srgbClr val="657208"/>
                </a:solidFill>
              </a:rPr>
              <a:t>Referral to Treatment</a:t>
            </a:r>
          </a:p>
          <a:p>
            <a:pPr algn="ctr" defTabSz="914400">
              <a:lnSpc>
                <a:spcPct val="90000"/>
              </a:lnSpc>
              <a:spcBef>
                <a:spcPct val="0"/>
              </a:spcBef>
              <a:spcAft>
                <a:spcPts val="600"/>
              </a:spcAft>
              <a:defRPr/>
            </a:pPr>
            <a:r>
              <a:rPr lang="en-US" altLang="en-US" sz="4800" dirty="0">
                <a:solidFill>
                  <a:srgbClr val="657208"/>
                </a:solidFill>
              </a:rPr>
              <a:t>(Referral for Further Assessment)</a:t>
            </a:r>
          </a:p>
        </p:txBody>
      </p:sp>
    </p:spTree>
    <p:extLst>
      <p:ext uri="{BB962C8B-B14F-4D97-AF65-F5344CB8AC3E}">
        <p14:creationId xmlns:p14="http://schemas.microsoft.com/office/powerpoint/2010/main" val="1948600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Patients Screened in Primary Care</a:t>
            </a:r>
          </a:p>
        </p:txBody>
      </p:sp>
      <p:sp>
        <p:nvSpPr>
          <p:cNvPr id="4" name="Slide Number Placeholder 3"/>
          <p:cNvSpPr>
            <a:spLocks noGrp="1"/>
          </p:cNvSpPr>
          <p:nvPr>
            <p:ph type="sldNum" sz="quarter" idx="13"/>
          </p:nvPr>
        </p:nvSpPr>
        <p:spPr>
          <a:xfrm>
            <a:off x="11619069" y="20491"/>
            <a:ext cx="580551" cy="365125"/>
          </a:xfrm>
        </p:spPr>
        <p:txBody>
          <a:bodyPr/>
          <a:lstStyle/>
          <a:p>
            <a:fld id="{48F63A3B-78C7-47BE-AE5E-E10140E04643}" type="slidenum">
              <a:rPr lang="en-US" smtClean="0">
                <a:solidFill>
                  <a:srgbClr val="657208"/>
                </a:solidFill>
              </a:rPr>
              <a:pPr/>
              <a:t>95</a:t>
            </a:fld>
            <a:endParaRPr lang="en-US" dirty="0">
              <a:solidFill>
                <a:srgbClr val="657208"/>
              </a:solidFill>
            </a:endParaRPr>
          </a:p>
        </p:txBody>
      </p:sp>
      <p:sp>
        <p:nvSpPr>
          <p:cNvPr id="5" name="Content Placeholder 2"/>
          <p:cNvSpPr>
            <a:spLocks noGrp="1"/>
          </p:cNvSpPr>
          <p:nvPr>
            <p:ph idx="1"/>
          </p:nvPr>
        </p:nvSpPr>
        <p:spPr>
          <a:xfrm>
            <a:off x="4794864" y="1669638"/>
            <a:ext cx="7067770" cy="2971800"/>
          </a:xfrm>
        </p:spPr>
        <p:txBody>
          <a:bodyPr>
            <a:noAutofit/>
          </a:bodyPr>
          <a:lstStyle/>
          <a:p>
            <a:pPr marL="0" indent="0">
              <a:spcBef>
                <a:spcPts val="1200"/>
              </a:spcBef>
              <a:spcAft>
                <a:spcPts val="600"/>
              </a:spcAft>
              <a:buClrTx/>
              <a:buNone/>
            </a:pPr>
            <a:r>
              <a:rPr lang="en-US" sz="3600" dirty="0"/>
              <a:t>Evidence indicates that approximately 5% of patients screened will require a referral to either brief treatment or specialty treatment.</a:t>
            </a:r>
          </a:p>
        </p:txBody>
      </p:sp>
      <p:pic>
        <p:nvPicPr>
          <p:cNvPr id="6" name="Picture 2" descr="V:\PROJECTS\DSI\SBIRT-MedRes\Graphics\REFERRAL\147076514.png"/>
          <p:cNvPicPr>
            <a:picLocks noChangeAspect="1" noChangeArrowheads="1"/>
          </p:cNvPicPr>
          <p:nvPr/>
        </p:nvPicPr>
        <p:blipFill rotWithShape="1">
          <a:blip r:embed="rId3">
            <a:extLst>
              <a:ext uri="{28A0092B-C50C-407E-A947-70E740481C1C}">
                <a14:useLocalDpi xmlns:a14="http://schemas.microsoft.com/office/drawing/2010/main" val="0"/>
              </a:ext>
            </a:extLst>
          </a:blip>
          <a:srcRect l="10948" r="12436"/>
          <a:stretch/>
        </p:blipFill>
        <p:spPr bwMode="auto">
          <a:xfrm>
            <a:off x="741856" y="2882901"/>
            <a:ext cx="3892062" cy="3809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93742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Treatment?</a:t>
            </a:r>
          </a:p>
        </p:txBody>
      </p:sp>
      <p:sp>
        <p:nvSpPr>
          <p:cNvPr id="4" name="Slide Number Placeholder 3"/>
          <p:cNvSpPr>
            <a:spLocks noGrp="1"/>
          </p:cNvSpPr>
          <p:nvPr>
            <p:ph type="sldNum" sz="quarter" idx="13"/>
          </p:nvPr>
        </p:nvSpPr>
        <p:spPr/>
        <p:txBody>
          <a:bodyPr/>
          <a:lstStyle/>
          <a:p>
            <a:fld id="{48F63A3B-78C7-47BE-AE5E-E10140E04643}" type="slidenum">
              <a:rPr lang="en-US" smtClean="0"/>
              <a:pPr/>
              <a:t>96</a:t>
            </a:fld>
            <a:endParaRPr lang="en-US" dirty="0"/>
          </a:p>
        </p:txBody>
      </p:sp>
      <p:sp>
        <p:nvSpPr>
          <p:cNvPr id="5" name="Content Placeholder 2"/>
          <p:cNvSpPr>
            <a:spLocks noGrp="1"/>
          </p:cNvSpPr>
          <p:nvPr>
            <p:ph idx="1"/>
          </p:nvPr>
        </p:nvSpPr>
        <p:spPr>
          <a:xfrm>
            <a:off x="341193" y="1350038"/>
            <a:ext cx="9534327" cy="5507962"/>
          </a:xfrm>
        </p:spPr>
        <p:txBody>
          <a:bodyPr>
            <a:noAutofit/>
          </a:bodyPr>
          <a:lstStyle/>
          <a:p>
            <a:pPr marL="0" indent="0">
              <a:lnSpc>
                <a:spcPct val="100000"/>
              </a:lnSpc>
              <a:spcBef>
                <a:spcPts val="600"/>
              </a:spcBef>
              <a:buNone/>
            </a:pPr>
            <a:r>
              <a:rPr lang="en-US" sz="3200" dirty="0"/>
              <a:t>Treatment may include: </a:t>
            </a:r>
          </a:p>
          <a:p>
            <a:pPr marL="571500" indent="-342900">
              <a:lnSpc>
                <a:spcPct val="100000"/>
              </a:lnSpc>
              <a:spcBef>
                <a:spcPts val="600"/>
              </a:spcBef>
              <a:buClrTx/>
              <a:buFont typeface="Arial" panose="020B0604020202020204" pitchFamily="34" charset="0"/>
              <a:buChar char="•"/>
            </a:pPr>
            <a:r>
              <a:rPr lang="en-US" sz="3200" dirty="0"/>
              <a:t>Counseling and other psychosocial rehabilitation services</a:t>
            </a:r>
          </a:p>
          <a:p>
            <a:pPr marL="571500" indent="-342900">
              <a:lnSpc>
                <a:spcPct val="100000"/>
              </a:lnSpc>
              <a:spcBef>
                <a:spcPts val="600"/>
              </a:spcBef>
              <a:buClrTx/>
              <a:buFont typeface="Arial" panose="020B0604020202020204" pitchFamily="34" charset="0"/>
              <a:buChar char="•"/>
            </a:pPr>
            <a:r>
              <a:rPr lang="en-US" sz="3200" dirty="0"/>
              <a:t>Medications</a:t>
            </a:r>
          </a:p>
          <a:p>
            <a:pPr marL="571500" indent="-342900">
              <a:lnSpc>
                <a:spcPct val="100000"/>
              </a:lnSpc>
              <a:spcBef>
                <a:spcPts val="600"/>
              </a:spcBef>
              <a:buClrTx/>
              <a:buFont typeface="Arial" panose="020B0604020202020204" pitchFamily="34" charset="0"/>
              <a:buChar char="•"/>
            </a:pPr>
            <a:r>
              <a:rPr lang="en-US" sz="3200" dirty="0"/>
              <a:t>Complementary wellness (diet, exercise, meditation)</a:t>
            </a:r>
          </a:p>
          <a:p>
            <a:pPr marL="571500" indent="-342900">
              <a:lnSpc>
                <a:spcPct val="100000"/>
              </a:lnSpc>
              <a:spcBef>
                <a:spcPts val="600"/>
              </a:spcBef>
              <a:buClrTx/>
              <a:buFont typeface="Arial" panose="020B0604020202020204" pitchFamily="34" charset="0"/>
              <a:buChar char="•"/>
            </a:pPr>
            <a:r>
              <a:rPr lang="en-US" sz="3200" dirty="0"/>
              <a:t>Combinations of the above</a:t>
            </a:r>
          </a:p>
          <a:p>
            <a:pPr marL="0" indent="0">
              <a:lnSpc>
                <a:spcPct val="100000"/>
              </a:lnSpc>
              <a:spcBef>
                <a:spcPts val="600"/>
              </a:spcBef>
              <a:spcAft>
                <a:spcPts val="600"/>
              </a:spcAft>
              <a:buNone/>
            </a:pPr>
            <a:endParaRPr lang="en-US" sz="3000" i="1" dirty="0"/>
          </a:p>
          <a:p>
            <a:pPr marL="0" indent="0">
              <a:spcAft>
                <a:spcPts val="1800"/>
              </a:spcAft>
              <a:buNone/>
            </a:pPr>
            <a:r>
              <a:rPr lang="en-US" sz="3000" i="1" dirty="0"/>
              <a:t>An addition to treatment can be linkage to peer support groups (AA, NA) or other services. </a:t>
            </a:r>
          </a:p>
        </p:txBody>
      </p:sp>
      <p:pic>
        <p:nvPicPr>
          <p:cNvPr id="6" name="Picture 2" descr="https://www.arapahoehouse.org/sites/default/files/Colorado%20Drug%20and%20Alcohol%20Treatment.jpg"/>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35614" y="2870362"/>
            <a:ext cx="3181298" cy="246731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648103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Can Include…</a:t>
            </a:r>
          </a:p>
        </p:txBody>
      </p:sp>
      <p:sp>
        <p:nvSpPr>
          <p:cNvPr id="3" name="Content Placeholder 2"/>
          <p:cNvSpPr>
            <a:spLocks noGrp="1"/>
          </p:cNvSpPr>
          <p:nvPr>
            <p:ph idx="1"/>
          </p:nvPr>
        </p:nvSpPr>
        <p:spPr>
          <a:xfrm>
            <a:off x="4434840" y="1567236"/>
            <a:ext cx="7427795" cy="4916290"/>
          </a:xfrm>
        </p:spPr>
        <p:txBody>
          <a:bodyPr>
            <a:normAutofit/>
          </a:bodyPr>
          <a:lstStyle/>
          <a:p>
            <a:pPr>
              <a:spcAft>
                <a:spcPts val="1800"/>
              </a:spcAft>
              <a:buClrTx/>
            </a:pPr>
            <a:r>
              <a:rPr lang="en-US" sz="3200" dirty="0"/>
              <a:t>Provided within levels of care often available in multiple treatment settings.</a:t>
            </a:r>
          </a:p>
          <a:p>
            <a:pPr>
              <a:spcAft>
                <a:spcPts val="1800"/>
              </a:spcAft>
              <a:buClrTx/>
            </a:pPr>
            <a:r>
              <a:rPr lang="en-US" sz="3200" dirty="0"/>
              <a:t>Level of care is determined by severity of illness.</a:t>
            </a:r>
          </a:p>
          <a:p>
            <a:pPr>
              <a:spcAft>
                <a:spcPts val="1800"/>
              </a:spcAft>
              <a:buClrTx/>
            </a:pPr>
            <a:r>
              <a:rPr lang="en-US" sz="3200" dirty="0"/>
              <a:t>Inpatient treatment is reserved for those with more serious illness (imminent threat to self or others, comorbidity).</a:t>
            </a:r>
          </a:p>
        </p:txBody>
      </p:sp>
      <p:sp>
        <p:nvSpPr>
          <p:cNvPr id="4" name="Slide Number Placeholder 3"/>
          <p:cNvSpPr>
            <a:spLocks noGrp="1"/>
          </p:cNvSpPr>
          <p:nvPr>
            <p:ph type="sldNum" sz="quarter" idx="13"/>
          </p:nvPr>
        </p:nvSpPr>
        <p:spPr>
          <a:xfrm>
            <a:off x="11611449" y="0"/>
            <a:ext cx="580551" cy="365125"/>
          </a:xfrm>
        </p:spPr>
        <p:txBody>
          <a:bodyPr/>
          <a:lstStyle/>
          <a:p>
            <a:fld id="{48F63A3B-78C7-47BE-AE5E-E10140E04643}" type="slidenum">
              <a:rPr lang="en-US" smtClean="0"/>
              <a:pPr/>
              <a:t>97</a:t>
            </a:fld>
            <a:endParaRPr lang="en-US" dirty="0"/>
          </a:p>
        </p:txBody>
      </p:sp>
      <p:pic>
        <p:nvPicPr>
          <p:cNvPr id="5" name="Picture 2" descr="C:\Users\mechevarria\Documents\DSI\MedRes\Referral\Stock\1345464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41"/>
          <a:stretch/>
        </p:blipFill>
        <p:spPr bwMode="auto">
          <a:xfrm>
            <a:off x="1024848" y="2022443"/>
            <a:ext cx="2907030" cy="36635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0920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Care in NYS</a:t>
            </a:r>
          </a:p>
        </p:txBody>
      </p:sp>
      <p:sp>
        <p:nvSpPr>
          <p:cNvPr id="3" name="Content Placeholder 2"/>
          <p:cNvSpPr>
            <a:spLocks noGrp="1"/>
          </p:cNvSpPr>
          <p:nvPr>
            <p:ph idx="1"/>
          </p:nvPr>
        </p:nvSpPr>
        <p:spPr/>
        <p:txBody>
          <a:bodyPr/>
          <a:lstStyle/>
          <a:p>
            <a:pPr marL="342900" indent="-342900">
              <a:spcBef>
                <a:spcPts val="1200"/>
              </a:spcBef>
              <a:spcAft>
                <a:spcPts val="600"/>
              </a:spcAft>
              <a:buClrTx/>
            </a:pPr>
            <a:r>
              <a:rPr lang="en-US" sz="3600" dirty="0"/>
              <a:t>Outpatient/Intensive Outpatient</a:t>
            </a:r>
          </a:p>
          <a:p>
            <a:pPr marL="342900" indent="-342900">
              <a:spcBef>
                <a:spcPts val="1200"/>
              </a:spcBef>
              <a:spcAft>
                <a:spcPts val="600"/>
              </a:spcAft>
              <a:buClrTx/>
            </a:pPr>
            <a:r>
              <a:rPr lang="en-US" sz="3600" dirty="0"/>
              <a:t>Inpatient (“rehab”)</a:t>
            </a:r>
          </a:p>
          <a:p>
            <a:pPr marL="342900" indent="-342900">
              <a:spcBef>
                <a:spcPts val="1200"/>
              </a:spcBef>
              <a:spcAft>
                <a:spcPts val="600"/>
              </a:spcAft>
              <a:buClrTx/>
            </a:pPr>
            <a:r>
              <a:rPr lang="en-US" sz="3600" dirty="0"/>
              <a:t>Medication for Opioid Use Disorder (OUD) or Alcohol Use Disorder (AUD)</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pPr/>
              <a:t>98</a:t>
            </a:fld>
            <a:endParaRPr lang="en-US" dirty="0"/>
          </a:p>
        </p:txBody>
      </p:sp>
    </p:spTree>
    <p:extLst>
      <p:ext uri="{BB962C8B-B14F-4D97-AF65-F5344CB8AC3E}">
        <p14:creationId xmlns:p14="http://schemas.microsoft.com/office/powerpoint/2010/main" val="35256863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Levels of Care in NYS - </a:t>
            </a:r>
            <a:r>
              <a:rPr lang="en-US" sz="3600" dirty="0">
                <a:effectLst/>
              </a:rPr>
              <a:t>continued</a:t>
            </a:r>
          </a:p>
        </p:txBody>
      </p:sp>
      <p:sp>
        <p:nvSpPr>
          <p:cNvPr id="3" name="Content Placeholder 2"/>
          <p:cNvSpPr>
            <a:spLocks noGrp="1"/>
          </p:cNvSpPr>
          <p:nvPr>
            <p:ph idx="1"/>
          </p:nvPr>
        </p:nvSpPr>
        <p:spPr/>
        <p:txBody>
          <a:bodyPr/>
          <a:lstStyle/>
          <a:p>
            <a:pPr marL="342900" indent="-342900">
              <a:spcBef>
                <a:spcPts val="1200"/>
              </a:spcBef>
              <a:spcAft>
                <a:spcPts val="600"/>
              </a:spcAft>
              <a:buClrTx/>
            </a:pPr>
            <a:r>
              <a:rPr lang="en-US" sz="3600" dirty="0"/>
              <a:t>Crisis/Detoxification: Three Levels</a:t>
            </a:r>
          </a:p>
          <a:p>
            <a:pPr marL="342900" indent="-342900">
              <a:spcBef>
                <a:spcPts val="1200"/>
              </a:spcBef>
              <a:spcAft>
                <a:spcPts val="600"/>
              </a:spcAft>
              <a:buClrTx/>
            </a:pPr>
            <a:r>
              <a:rPr lang="en-US" sz="3600" dirty="0"/>
              <a:t>Recovery support (peer services, housing supports, case management)</a:t>
            </a:r>
          </a:p>
          <a:p>
            <a:pPr marL="342900" indent="-342900">
              <a:spcBef>
                <a:spcPts val="1200"/>
              </a:spcBef>
              <a:spcAft>
                <a:spcPts val="600"/>
              </a:spcAft>
              <a:buClrTx/>
            </a:pPr>
            <a:r>
              <a:rPr lang="en-US" sz="3600" dirty="0"/>
              <a:t>Residential (stabilization, reintegration, rehabilitation)</a:t>
            </a:r>
          </a:p>
          <a:p>
            <a:endParaRPr lang="en-US" dirty="0"/>
          </a:p>
        </p:txBody>
      </p:sp>
      <p:sp>
        <p:nvSpPr>
          <p:cNvPr id="4" name="Slide Number Placeholder 3"/>
          <p:cNvSpPr>
            <a:spLocks noGrp="1"/>
          </p:cNvSpPr>
          <p:nvPr>
            <p:ph type="sldNum" sz="quarter" idx="13"/>
          </p:nvPr>
        </p:nvSpPr>
        <p:spPr/>
        <p:txBody>
          <a:bodyPr/>
          <a:lstStyle/>
          <a:p>
            <a:fld id="{48F63A3B-78C7-47BE-AE5E-E10140E04643}" type="slidenum">
              <a:rPr lang="en-US" smtClean="0">
                <a:solidFill>
                  <a:srgbClr val="657208"/>
                </a:solidFill>
              </a:rPr>
              <a:pPr/>
              <a:t>99</a:t>
            </a:fld>
            <a:endParaRPr lang="en-US" dirty="0">
              <a:solidFill>
                <a:srgbClr val="657208"/>
              </a:solidFill>
            </a:endParaRPr>
          </a:p>
        </p:txBody>
      </p:sp>
    </p:spTree>
    <p:extLst>
      <p:ext uri="{BB962C8B-B14F-4D97-AF65-F5344CB8AC3E}">
        <p14:creationId xmlns:p14="http://schemas.microsoft.com/office/powerpoint/2010/main" val="733339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5"/>
  <p:tag name="ARTICULATE_DESIGN_ID_OFFICE THEME" val="ZDFfUi83"/>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14244</TotalTime>
  <Words>5949</Words>
  <Application>Microsoft Office PowerPoint</Application>
  <PresentationFormat>Widescreen</PresentationFormat>
  <Paragraphs>827</Paragraphs>
  <Slides>110</Slides>
  <Notes>110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110</vt:i4>
      </vt:variant>
    </vt:vector>
  </HeadingPairs>
  <TitlesOfParts>
    <vt:vector size="117" baseType="lpstr">
      <vt:lpstr>Arial</vt:lpstr>
      <vt:lpstr>Calibri</vt:lpstr>
      <vt:lpstr>Courier New</vt:lpstr>
      <vt:lpstr>Franklin Gothic Book</vt:lpstr>
      <vt:lpstr>Verdana</vt:lpstr>
      <vt:lpstr>Wingdings 2</vt:lpstr>
      <vt:lpstr>Office Theme</vt:lpstr>
      <vt:lpstr>Screening, Brief Intervention,  &amp; Referral to Treatment  (SBIRT)   Part I</vt:lpstr>
      <vt:lpstr>PowerPoint Presentation</vt:lpstr>
      <vt:lpstr>PowerPoint Presentation</vt:lpstr>
      <vt:lpstr>Certificate of Completion </vt:lpstr>
      <vt:lpstr>Northeast &amp; Caribbean PTTC Team</vt:lpstr>
      <vt:lpstr>  Disclaimer</vt:lpstr>
      <vt:lpstr>Purpose of SAMHSA’s Technology Transfer Centers</vt:lpstr>
      <vt:lpstr>PowerPoint Presentation</vt:lpstr>
      <vt:lpstr>  Each TTC Network Includes 13 Centers</vt:lpstr>
      <vt:lpstr>HHS Regions</vt:lpstr>
      <vt:lpstr>PowerPoint Presentation</vt:lpstr>
      <vt:lpstr>Virtual Platform Logistics</vt:lpstr>
      <vt:lpstr>Core Modules</vt:lpstr>
      <vt:lpstr>PowerPoint Presentation</vt:lpstr>
      <vt:lpstr>Prevalence of Substance Use </vt:lpstr>
      <vt:lpstr>Prevalence of Substance Use - continued</vt:lpstr>
      <vt:lpstr>College Alcohol Related</vt:lpstr>
      <vt:lpstr>Mental and Physical Harms of   High-Risk Drinking</vt:lpstr>
      <vt:lpstr>Hazards of Alcohol and Other Substance Use</vt:lpstr>
      <vt:lpstr>Physical  and Cognitive Harms of Opiates  </vt:lpstr>
      <vt:lpstr>A New Initiative</vt:lpstr>
      <vt:lpstr>  Historical Response to Substance Use</vt:lpstr>
      <vt:lpstr>PowerPoint Presentation</vt:lpstr>
      <vt:lpstr>Biopsychosocial     and Spiritual Model   of Addiction</vt:lpstr>
      <vt:lpstr>PowerPoint Presentation</vt:lpstr>
      <vt:lpstr>PowerPoint Presentation</vt:lpstr>
      <vt:lpstr>Substance Use Terms</vt:lpstr>
      <vt:lpstr>Rethinking Substance Use Problems From a     Public Health Perspective</vt:lpstr>
      <vt:lpstr>PowerPoint Presentation</vt:lpstr>
      <vt:lpstr>PowerPoint Presentation</vt:lpstr>
      <vt:lpstr>Goal of SBIRT</vt:lpstr>
      <vt:lpstr>Moving Parts</vt:lpstr>
      <vt:lpstr>PowerPoint Presentation</vt:lpstr>
      <vt:lpstr>Why Screen Universally?</vt:lpstr>
      <vt:lpstr>  Based on Findings of Screening</vt:lpstr>
      <vt:lpstr>Moderate Drinking Levels</vt:lpstr>
      <vt:lpstr>Binge and Heavy Drinking</vt:lpstr>
      <vt:lpstr>When Screening, it’s Useful to Clarify What One Drink Is!</vt:lpstr>
      <vt:lpstr>Standard Drink</vt:lpstr>
      <vt:lpstr>PowerPoint Presentation</vt:lpstr>
      <vt:lpstr>PowerPoint Presentation</vt:lpstr>
      <vt:lpstr>  Validated Screening Tools - Adults</vt:lpstr>
      <vt:lpstr>  Validated Screening Tools - Youth</vt:lpstr>
      <vt:lpstr>  Validated Screening Tools - Pregnant Women</vt:lpstr>
      <vt:lpstr>  CAGE-AID</vt:lpstr>
      <vt:lpstr>CRAFT II </vt:lpstr>
      <vt:lpstr>AUDIT Questionnaire</vt:lpstr>
      <vt:lpstr>  AUDIT Domains</vt:lpstr>
      <vt:lpstr>  Scoring the AUDIT</vt:lpstr>
      <vt:lpstr>PowerPoint Presentation</vt:lpstr>
      <vt:lpstr>  Confidentiality</vt:lpstr>
      <vt:lpstr>PowerPoint Presentation</vt:lpstr>
      <vt:lpstr>  Let’s Review</vt:lpstr>
      <vt:lpstr>Motivation</vt:lpstr>
      <vt:lpstr>PowerPoint Presentation</vt:lpstr>
      <vt:lpstr>Motivational Interviewing </vt:lpstr>
      <vt:lpstr>End of Part I</vt:lpstr>
      <vt:lpstr>Screening, Brief Intervention,  &amp; Referral to Treatment  (SBIRT)   Part II</vt:lpstr>
      <vt:lpstr>Providing Care</vt:lpstr>
      <vt:lpstr>The Spirit of Motivational Interviewing </vt:lpstr>
      <vt:lpstr>Underlying Assumptions</vt:lpstr>
      <vt:lpstr>Underlying Assumptions </vt:lpstr>
      <vt:lpstr>PowerPoint Presentation</vt:lpstr>
      <vt:lpstr>The MI shift</vt:lpstr>
      <vt:lpstr>OARS</vt:lpstr>
      <vt:lpstr>Open-ended Questions</vt:lpstr>
      <vt:lpstr>Affirmations</vt:lpstr>
      <vt:lpstr>Reflections </vt:lpstr>
      <vt:lpstr>Simple Reflection</vt:lpstr>
      <vt:lpstr>Change Talk vs Sustain Talk</vt:lpstr>
      <vt:lpstr>Some Ways to Elicit Change Talk</vt:lpstr>
      <vt:lpstr>‘Readiness’ Ruler</vt:lpstr>
      <vt:lpstr>Change Talk</vt:lpstr>
      <vt:lpstr>Sustain Talk</vt:lpstr>
      <vt:lpstr>Giving Feedback to Clients</vt:lpstr>
      <vt:lpstr>Video A</vt:lpstr>
      <vt:lpstr>Rate the BI</vt:lpstr>
      <vt:lpstr>Video B</vt:lpstr>
      <vt:lpstr>PowerPoint Presentation</vt:lpstr>
      <vt:lpstr>  What are the Goals of a BI?</vt:lpstr>
      <vt:lpstr>  What are the Goals of a BI? (continued)</vt:lpstr>
      <vt:lpstr>  What is Your Role?</vt:lpstr>
      <vt:lpstr> Where Do I Start?</vt:lpstr>
      <vt:lpstr>Correlating SU with Client Goals</vt:lpstr>
      <vt:lpstr>Brief Negotiated Interview</vt:lpstr>
      <vt:lpstr>1. Build Rapport</vt:lpstr>
      <vt:lpstr>2. Ask About Pros &amp; Cons</vt:lpstr>
      <vt:lpstr>3. Information and Feedback</vt:lpstr>
      <vt:lpstr>4. Readiness to Change</vt:lpstr>
      <vt:lpstr>5. Action Plan</vt:lpstr>
      <vt:lpstr>Putting it all Together</vt:lpstr>
      <vt:lpstr>Chris</vt:lpstr>
      <vt:lpstr>SBIRT Brief Intervention</vt:lpstr>
      <vt:lpstr>PowerPoint Presentation</vt:lpstr>
      <vt:lpstr>Patients Screened in Primary Care</vt:lpstr>
      <vt:lpstr>What Is Treatment?</vt:lpstr>
      <vt:lpstr>Treatment Can Include…</vt:lpstr>
      <vt:lpstr>Levels of Care in NYS</vt:lpstr>
      <vt:lpstr>Levels of Care in NYS - continued</vt:lpstr>
      <vt:lpstr>Recurrence Rates Similar to Other Chronic Illnesses </vt:lpstr>
      <vt:lpstr>Wait Times</vt:lpstr>
      <vt:lpstr>Making Successful Referrals</vt:lpstr>
      <vt:lpstr>What Is a Warm-Handoff Referral?</vt:lpstr>
      <vt:lpstr>Providing a Referral to Treatment</vt:lpstr>
      <vt:lpstr>Common Mistakes To Avoid</vt:lpstr>
      <vt:lpstr>Summary</vt:lpstr>
      <vt:lpstr>SBIRT in a Practice Setting</vt:lpstr>
      <vt:lpstr>Referral Resources</vt:lpstr>
      <vt:lpstr>Certificate of Completion </vt:lpstr>
      <vt:lpstr>Contact and Survey</vt:lpstr>
    </vt:vector>
  </TitlesOfParts>
  <Company>UMKC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Barker, Kendra L</dc:creator>
  <cp:lastModifiedBy>diana padilla</cp:lastModifiedBy>
  <cp:revision>645</cp:revision>
  <cp:lastPrinted>2019-10-18T13:35:13Z</cp:lastPrinted>
  <dcterms:created xsi:type="dcterms:W3CDTF">2017-10-19T14:29:41Z</dcterms:created>
  <dcterms:modified xsi:type="dcterms:W3CDTF">2021-11-09T20:21:47Z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6C20144C-0AD0-4CE7-9B12-88696D45CBD6</vt:lpwstr>
  </property>
  <property fmtid="{D5CDD505-2E9C-101B-9397-08002B2CF9AE}" pid="3" name="ArticulatePath">
    <vt:lpwstr>508_compliant_basic_slides_mg</vt:lpwstr>
  </property>
</Properties>
</file>