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6"/>
  </p:notesMasterIdLst>
  <p:sldIdLst>
    <p:sldId id="260" r:id="rId2"/>
    <p:sldId id="262" r:id="rId3"/>
    <p:sldId id="263" r:id="rId4"/>
    <p:sldId id="1052" r:id="rId5"/>
    <p:sldId id="1051" r:id="rId6"/>
    <p:sldId id="1197" r:id="rId7"/>
    <p:sldId id="1172" r:id="rId8"/>
    <p:sldId id="1127" r:id="rId9"/>
    <p:sldId id="1175" r:id="rId10"/>
    <p:sldId id="1176" r:id="rId11"/>
    <p:sldId id="349" r:id="rId12"/>
    <p:sldId id="1177" r:id="rId13"/>
    <p:sldId id="346" r:id="rId14"/>
    <p:sldId id="1198" r:id="rId15"/>
    <p:sldId id="1179" r:id="rId16"/>
    <p:sldId id="347" r:id="rId17"/>
    <p:sldId id="1178" r:id="rId18"/>
    <p:sldId id="1180" r:id="rId19"/>
    <p:sldId id="1181" r:id="rId20"/>
    <p:sldId id="1182" r:id="rId21"/>
    <p:sldId id="1183" r:id="rId22"/>
    <p:sldId id="1002" r:id="rId23"/>
    <p:sldId id="1185" r:id="rId24"/>
    <p:sldId id="348" r:id="rId25"/>
    <p:sldId id="1186" r:id="rId26"/>
    <p:sldId id="1187" r:id="rId27"/>
    <p:sldId id="1189" r:id="rId28"/>
    <p:sldId id="1190" r:id="rId29"/>
    <p:sldId id="350" r:id="rId30"/>
    <p:sldId id="1191" r:id="rId31"/>
    <p:sldId id="1192" r:id="rId32"/>
    <p:sldId id="351" r:id="rId33"/>
    <p:sldId id="1193" r:id="rId34"/>
    <p:sldId id="352" r:id="rId35"/>
    <p:sldId id="353" r:id="rId36"/>
    <p:sldId id="1194" r:id="rId37"/>
    <p:sldId id="345" r:id="rId38"/>
    <p:sldId id="1195" r:id="rId39"/>
    <p:sldId id="354" r:id="rId40"/>
    <p:sldId id="1184" r:id="rId41"/>
    <p:sldId id="1196" r:id="rId42"/>
    <p:sldId id="1174" r:id="rId43"/>
    <p:sldId id="1001" r:id="rId44"/>
    <p:sldId id="307"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7" autoAdjust="0"/>
    <p:restoredTop sz="83878" autoAdjust="0"/>
  </p:normalViewPr>
  <p:slideViewPr>
    <p:cSldViewPr snapToGrid="0">
      <p:cViewPr varScale="1">
        <p:scale>
          <a:sx n="68" d="100"/>
          <a:sy n="68"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oMNJaz6_y_Q"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s82iF2ew-yk"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youtu.be/ae9o7QdNq_I"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s82iF2ew-y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youtu.be/ae9o7QdNq_I"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DtTVfvCU55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Lr3xxI430Co"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ijnBsRa40B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youtu.be/NPpsgY9LyW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youtu.be/g2zuCB_lGj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youtu.be/QWLi0BZy4f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Mpyfen1N_gQ"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https://youtu.be/oMNJaz6_y_Q</a:t>
            </a:r>
            <a:r>
              <a:rPr lang="en-US" dirty="0">
                <a:effectLst/>
              </a:rPr>
              <a:t>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287860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Video</a:t>
            </a:r>
            <a:r>
              <a:rPr lang="mr-IN" altLang="en-US" dirty="0">
                <a:ea typeface="ＭＳ Ｐゴシック" panose="020B0600070205080204" pitchFamily="34" charset="-128"/>
              </a:rPr>
              <a:t>…</a:t>
            </a:r>
            <a:r>
              <a:rPr lang="mr-IN" altLang="en-US" dirty="0" err="1">
                <a:ea typeface="ＭＳ Ｐゴシック" panose="020B0600070205080204" pitchFamily="34" charset="-128"/>
              </a:rPr>
              <a:t>Tirar</a:t>
            </a:r>
            <a:r>
              <a:rPr lang="mr-IN" altLang="en-US" dirty="0">
                <a:ea typeface="ＭＳ Ｐゴシック" panose="020B0600070205080204" pitchFamily="34" charset="-128"/>
              </a:rPr>
              <a:t> </a:t>
            </a:r>
            <a:r>
              <a:rPr lang="mr-IN" altLang="en-US" dirty="0" err="1">
                <a:ea typeface="ＭＳ Ｐゴシック" panose="020B0600070205080204" pitchFamily="34" charset="-128"/>
              </a:rPr>
              <a:t>como</a:t>
            </a:r>
            <a:r>
              <a:rPr lang="mr-IN" altLang="en-US" dirty="0">
                <a:ea typeface="ＭＳ Ｐゴシック" panose="020B0600070205080204" pitchFamily="34" charset="-128"/>
              </a:rPr>
              <a:t> </a:t>
            </a:r>
            <a:r>
              <a:rPr lang="mr-IN" altLang="en-US" dirty="0" err="1">
                <a:ea typeface="ＭＳ Ｐゴシック" panose="020B0600070205080204" pitchFamily="34" charset="-128"/>
              </a:rPr>
              <a:t>niña</a:t>
            </a:r>
            <a:r>
              <a:rPr lang="mr-IN" altLang="en-US" dirty="0">
                <a:ea typeface="ＭＳ Ｐゴシック" panose="020B0600070205080204" pitchFamily="34" charset="-128"/>
              </a:rPr>
              <a:t> / </a:t>
            </a:r>
            <a:r>
              <a:rPr lang="mr-IN" altLang="en-US" dirty="0" err="1">
                <a:ea typeface="ＭＳ Ｐゴシック" panose="020B0600070205080204" pitchFamily="34" charset="-128"/>
              </a:rPr>
              <a:t>Gun</a:t>
            </a:r>
            <a:r>
              <a:rPr lang="mr-IN" altLang="en-US" dirty="0">
                <a:ea typeface="ＭＳ Ｐゴシック" panose="020B0600070205080204" pitchFamily="34" charset="-128"/>
              </a:rPr>
              <a:t> </a:t>
            </a:r>
            <a:r>
              <a:rPr lang="mr-IN" altLang="en-US" dirty="0" err="1">
                <a:ea typeface="ＭＳ Ｐゴシック" panose="020B0600070205080204" pitchFamily="34" charset="-128"/>
              </a:rPr>
              <a:t>Violence</a:t>
            </a:r>
            <a:endParaRPr lang="en-US"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22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https://youtu.be/s82iF2ew-yk</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https://youtu.be/ae9o7QdNq_I</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79838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https://youtu.be/s82iF2ew-yk</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4"/>
              </a:rPr>
              <a:t>https://youtu.be/ae9o7QdNq_I</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111570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Video Anti tabaco</a:t>
            </a: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89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https://youtu.be/DtTVfvCU55I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146332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54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590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24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20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173120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881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ＭＳ Ｐゴシック" panose="020B0600070205080204" pitchFamily="34" charset="-128"/>
              </a:rPr>
              <a:t>Son los </a:t>
            </a:r>
            <a:r>
              <a:rPr lang="en-US" altLang="en-US" dirty="0" err="1">
                <a:ea typeface="ＭＳ Ｐゴシック" panose="020B0600070205080204" pitchFamily="34" charset="-128"/>
              </a:rPr>
              <a:t>mejores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ejemplos</a:t>
            </a:r>
            <a:r>
              <a:rPr lang="en-US" altLang="en-US" dirty="0">
                <a:ea typeface="ＭＳ Ｐゴシック" panose="020B0600070205080204" pitchFamily="34" charset="-128"/>
              </a:rPr>
              <a:t> de </a:t>
            </a:r>
            <a:r>
              <a:rPr lang="en-US" altLang="en-US" dirty="0" err="1">
                <a:ea typeface="ＭＳ Ｐゴシック" panose="020B0600070205080204" pitchFamily="34" charset="-128"/>
              </a:rPr>
              <a:t>cambiar</a:t>
            </a:r>
            <a:r>
              <a:rPr lang="en-US" altLang="en-US" dirty="0">
                <a:ea typeface="ＭＳ Ｐゴシック" panose="020B0600070205080204" pitchFamily="34" charset="-128"/>
              </a:rPr>
              <a:t> el </a:t>
            </a:r>
            <a:r>
              <a:rPr lang="en-US" altLang="en-US" dirty="0" err="1">
                <a:ea typeface="ＭＳ Ｐゴシック" panose="020B0600070205080204" pitchFamily="34" charset="-128"/>
              </a:rPr>
              <a:t>enfoque</a:t>
            </a:r>
            <a:r>
              <a:rPr lang="en-US" altLang="en-US" dirty="0">
                <a:ea typeface="ＭＳ Ｐゴシック" panose="020B0600070205080204" pitchFamily="34" charset="-128"/>
              </a:rPr>
              <a:t> de lo </a:t>
            </a:r>
            <a:r>
              <a:rPr lang="en-US" altLang="en-US" dirty="0" err="1">
                <a:ea typeface="ＭＳ Ｐゴシック" panose="020B0600070205080204" pitchFamily="34" charset="-128"/>
              </a:rPr>
              <a:t>invidual</a:t>
            </a:r>
            <a:r>
              <a:rPr lang="en-US" altLang="en-US" dirty="0">
                <a:ea typeface="ＭＳ Ｐゴシック" panose="020B0600070205080204" pitchFamily="34" charset="-128"/>
              </a:rPr>
              <a:t> </a:t>
            </a:r>
            <a:r>
              <a:rPr lang="en-US" altLang="en-US" dirty="0" err="1">
                <a:ea typeface="ＭＳ Ｐゴシック" panose="020B0600070205080204" pitchFamily="34" charset="-128"/>
              </a:rPr>
              <a:t>hacia</a:t>
            </a:r>
            <a:r>
              <a:rPr lang="en-US" altLang="en-US" dirty="0">
                <a:ea typeface="ＭＳ Ｐゴシック" panose="020B0600070205080204" pitchFamily="34" charset="-128"/>
              </a:rPr>
              <a:t> lo </a:t>
            </a:r>
            <a:r>
              <a:rPr lang="en-US" altLang="en-US" dirty="0" err="1">
                <a:ea typeface="ＭＳ Ｐゴシック" panose="020B0600070205080204" pitchFamily="34" charset="-128"/>
              </a:rPr>
              <a:t>comunitario</a:t>
            </a:r>
            <a:r>
              <a:rPr lang="en-US" altLang="en-US" dirty="0">
                <a:ea typeface="ＭＳ Ｐゴシック" panose="020B0600070205080204" pitchFamily="34" charset="-128"/>
              </a:rPr>
              <a:t>, </a:t>
            </a:r>
            <a:r>
              <a:rPr lang="en-US" altLang="en-US" dirty="0" err="1">
                <a:ea typeface="ＭＳ Ｐゴシック" panose="020B0600070205080204" pitchFamily="34" charset="-128"/>
              </a:rPr>
              <a:t>nivel</a:t>
            </a:r>
            <a:r>
              <a:rPr lang="en-US" altLang="en-US" dirty="0">
                <a:ea typeface="ＭＳ Ｐゴシック" panose="020B0600070205080204" pitchFamily="34" charset="-128"/>
              </a:rPr>
              <a:t> población</a:t>
            </a:r>
            <a:r>
              <a:rPr lang="mr-IN" altLang="en-US" dirty="0">
                <a:ea typeface="ＭＳ Ｐゴシック" panose="020B0600070205080204" pitchFamily="34" charset="-128"/>
              </a:rPr>
              <a:t>…....</a:t>
            </a:r>
          </a:p>
          <a:p>
            <a:r>
              <a:rPr lang="en-US" altLang="en-US" dirty="0" err="1">
                <a:ea typeface="ＭＳ Ｐゴシック" panose="020B0600070205080204" pitchFamily="34" charset="-128"/>
              </a:rPr>
              <a:t>Mejores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ejemplos</a:t>
            </a:r>
            <a:r>
              <a:rPr lang="en-US" altLang="en-US" dirty="0">
                <a:ea typeface="ＭＳ Ｐゴシック" panose="020B0600070205080204" pitchFamily="34" charset="-128"/>
              </a:rPr>
              <a:t> de </a:t>
            </a:r>
            <a:r>
              <a:rPr lang="en-US" altLang="en-US" dirty="0" err="1">
                <a:ea typeface="ＭＳ Ｐゴシック" panose="020B0600070205080204" pitchFamily="34" charset="-128"/>
              </a:rPr>
              <a:t>cómo</a:t>
            </a:r>
            <a:r>
              <a:rPr lang="en-US" altLang="en-US" dirty="0">
                <a:ea typeface="ＭＳ Ｐゴシック" panose="020B0600070205080204" pitchFamily="34" charset="-128"/>
              </a:rPr>
              <a:t> </a:t>
            </a:r>
            <a:r>
              <a:rPr lang="en-US" altLang="en-US" dirty="0" err="1">
                <a:ea typeface="ＭＳ Ｐゴシック" panose="020B0600070205080204" pitchFamily="34" charset="-128"/>
              </a:rPr>
              <a:t>cambiar</a:t>
            </a:r>
            <a:r>
              <a:rPr lang="en-US" altLang="en-US" dirty="0">
                <a:ea typeface="ＭＳ Ｐゴシック" panose="020B0600070205080204" pitchFamily="34" charset="-128"/>
              </a:rPr>
              <a:t> el </a:t>
            </a:r>
            <a:r>
              <a:rPr lang="en-US" altLang="en-US" dirty="0" err="1">
                <a:ea typeface="ＭＳ Ｐゴシック" panose="020B0600070205080204" pitchFamily="34" charset="-128"/>
              </a:rPr>
              <a:t>enfoque</a:t>
            </a:r>
            <a:r>
              <a:rPr lang="en-US" altLang="en-US" dirty="0">
                <a:ea typeface="ＭＳ Ｐゴシック" panose="020B0600070205080204" pitchFamily="34" charset="-128"/>
              </a:rPr>
              <a:t> de lo INDIVIDUAL a NIVEL de la </a:t>
            </a:r>
            <a:r>
              <a:rPr lang="en-US" altLang="en-US" dirty="0" err="1">
                <a:ea typeface="ＭＳ Ｐゴシック" panose="020B0600070205080204" pitchFamily="34" charset="-128"/>
              </a:rPr>
              <a:t>poblacion</a:t>
            </a:r>
            <a:r>
              <a:rPr lang="en-US" altLang="en-US" dirty="0">
                <a:ea typeface="ＭＳ Ｐゴシック" panose="020B0600070205080204" pitchFamily="34" charset="-128"/>
              </a:rPr>
              <a:t> total</a:t>
            </a:r>
            <a:r>
              <a:rPr lang="mr-IN" altLang="en-US" dirty="0">
                <a:ea typeface="ＭＳ Ｐゴシック" panose="020B0600070205080204" pitchFamily="34" charset="-128"/>
              </a:rPr>
              <a:t>…</a:t>
            </a:r>
            <a:r>
              <a:rPr lang="mr-IN" altLang="en-US" dirty="0" err="1">
                <a:ea typeface="ＭＳ Ｐゴシック" panose="020B0600070205080204" pitchFamily="34" charset="-128"/>
              </a:rPr>
              <a:t>Eso</a:t>
            </a:r>
            <a:r>
              <a:rPr lang="mr-IN" altLang="en-US" dirty="0">
                <a:ea typeface="ＭＳ Ｐゴシック" panose="020B0600070205080204" pitchFamily="34" charset="-128"/>
              </a:rPr>
              <a:t> </a:t>
            </a:r>
            <a:r>
              <a:rPr lang="mr-IN" altLang="en-US" dirty="0" err="1">
                <a:ea typeface="ＭＳ Ｐゴシック" panose="020B0600070205080204" pitchFamily="34" charset="-128"/>
              </a:rPr>
              <a:t>son</a:t>
            </a:r>
            <a:r>
              <a:rPr lang="mr-IN" altLang="en-US" dirty="0">
                <a:ea typeface="ＭＳ Ｐゴシック" panose="020B0600070205080204" pitchFamily="34" charset="-128"/>
              </a:rPr>
              <a:t> </a:t>
            </a:r>
            <a:r>
              <a:rPr lang="mr-IN" altLang="en-US" dirty="0" err="1">
                <a:ea typeface="ＭＳ Ｐゴシック" panose="020B0600070205080204" pitchFamily="34" charset="-128"/>
              </a:rPr>
              <a:t>verdaderos</a:t>
            </a:r>
            <a:r>
              <a:rPr lang="mr-IN" altLang="en-US" dirty="0">
                <a:ea typeface="ＭＳ Ｐゴシック" panose="020B0600070205080204" pitchFamily="34" charset="-128"/>
              </a:rPr>
              <a:t> </a:t>
            </a:r>
            <a:r>
              <a:rPr lang="mr-IN" altLang="en-US" dirty="0" err="1">
                <a:ea typeface="ＭＳ Ｐゴシック" panose="020B0600070205080204" pitchFamily="34" charset="-128"/>
              </a:rPr>
              <a:t>cambios</a:t>
            </a:r>
            <a:r>
              <a:rPr lang="mr-IN" altLang="en-US" dirty="0">
                <a:ea typeface="ＭＳ Ｐゴシック" panose="020B0600070205080204" pitchFamily="34" charset="-128"/>
              </a:rPr>
              <a:t> </a:t>
            </a:r>
            <a:r>
              <a:rPr lang="mr-IN" altLang="en-US" dirty="0" err="1">
                <a:ea typeface="ＭＳ Ｐゴシック" panose="020B0600070205080204" pitchFamily="34" charset="-128"/>
              </a:rPr>
              <a:t>en</a:t>
            </a:r>
            <a:r>
              <a:rPr lang="mr-IN" altLang="en-US" dirty="0">
                <a:ea typeface="ＭＳ Ｐゴシック" panose="020B0600070205080204" pitchFamily="34" charset="-128"/>
              </a:rPr>
              <a:t> </a:t>
            </a:r>
            <a:r>
              <a:rPr lang="mr-IN" altLang="en-US" dirty="0" err="1">
                <a:ea typeface="ＭＳ Ｐゴシック" panose="020B0600070205080204" pitchFamily="34" charset="-128"/>
              </a:rPr>
              <a:t>el</a:t>
            </a:r>
            <a:r>
              <a:rPr lang="mr-IN" altLang="en-US" dirty="0">
                <a:ea typeface="ＭＳ Ｐゴシック" panose="020B0600070205080204" pitchFamily="34" charset="-128"/>
              </a:rPr>
              <a:t> </a:t>
            </a:r>
            <a:r>
              <a:rPr lang="mr-IN" altLang="en-US" dirty="0" err="1">
                <a:ea typeface="ＭＳ Ｐゴシック" panose="020B0600070205080204" pitchFamily="34" charset="-128"/>
              </a:rPr>
              <a:t>entorno</a:t>
            </a:r>
            <a:r>
              <a:rPr lang="mr-IN" altLang="en-US" dirty="0">
                <a:ea typeface="ＭＳ Ｐゴシック" panose="020B0600070205080204" pitchFamily="34" charset="-128"/>
              </a:rPr>
              <a:t>. </a:t>
            </a:r>
            <a:r>
              <a:rPr lang="mr-IN" altLang="en-US" dirty="0" err="1">
                <a:ea typeface="ＭＳ Ｐゴシック" panose="020B0600070205080204" pitchFamily="34" charset="-128"/>
              </a:rPr>
              <a:t>Impactaron</a:t>
            </a:r>
            <a:r>
              <a:rPr lang="mr-IN" altLang="en-US" dirty="0">
                <a:ea typeface="ＭＳ Ｐゴシック" panose="020B0600070205080204" pitchFamily="34" charset="-128"/>
              </a:rPr>
              <a:t> </a:t>
            </a:r>
            <a:r>
              <a:rPr lang="mr-IN" altLang="en-US" dirty="0" err="1">
                <a:ea typeface="ＭＳ Ｐゴシック" panose="020B0600070205080204" pitchFamily="34" charset="-128"/>
              </a:rPr>
              <a:t>la</a:t>
            </a:r>
            <a:r>
              <a:rPr lang="mr-IN" altLang="en-US" dirty="0">
                <a:ea typeface="ＭＳ Ｐゴシック" panose="020B0600070205080204" pitchFamily="34" charset="-128"/>
              </a:rPr>
              <a:t> </a:t>
            </a:r>
            <a:r>
              <a:rPr lang="mr-IN" altLang="en-US" dirty="0" err="1">
                <a:ea typeface="ＭＳ Ｐゴシック" panose="020B0600070205080204" pitchFamily="34" charset="-128"/>
              </a:rPr>
              <a:t>opinión</a:t>
            </a:r>
            <a:r>
              <a:rPr lang="mr-IN" altLang="en-US" dirty="0">
                <a:ea typeface="ＭＳ Ｐゴシック" panose="020B0600070205080204" pitchFamily="34" charset="-128"/>
              </a:rPr>
              <a:t> </a:t>
            </a:r>
            <a:r>
              <a:rPr lang="mr-IN" altLang="en-US" dirty="0" err="1">
                <a:ea typeface="ＭＳ Ｐゴシック" panose="020B0600070205080204" pitchFamily="34" charset="-128"/>
              </a:rPr>
              <a:t>y</a:t>
            </a:r>
            <a:r>
              <a:rPr lang="mr-IN" altLang="en-US" dirty="0">
                <a:ea typeface="ＭＳ Ｐゴシック" panose="020B0600070205080204" pitchFamily="34" charset="-128"/>
              </a:rPr>
              <a:t> OBLIGARON </a:t>
            </a:r>
            <a:r>
              <a:rPr lang="mr-IN" altLang="en-US" dirty="0" err="1">
                <a:ea typeface="ＭＳ Ｐゴシック" panose="020B0600070205080204" pitchFamily="34" charset="-128"/>
              </a:rPr>
              <a:t>a</a:t>
            </a:r>
            <a:r>
              <a:rPr lang="mr-IN" altLang="en-US" dirty="0">
                <a:ea typeface="ＭＳ Ｐゴシック" panose="020B0600070205080204" pitchFamily="34" charset="-128"/>
              </a:rPr>
              <a:t> </a:t>
            </a:r>
            <a:r>
              <a:rPr lang="mr-IN" altLang="en-US" dirty="0" err="1">
                <a:ea typeface="ＭＳ Ｐゴシック" panose="020B0600070205080204" pitchFamily="34" charset="-128"/>
              </a:rPr>
              <a:t>los</a:t>
            </a:r>
            <a:r>
              <a:rPr lang="mr-IN" altLang="en-US" dirty="0">
                <a:ea typeface="ＭＳ Ｐゴシック" panose="020B0600070205080204" pitchFamily="34" charset="-128"/>
              </a:rPr>
              <a:t> </a:t>
            </a:r>
            <a:r>
              <a:rPr lang="mr-IN" altLang="en-US" dirty="0" err="1">
                <a:ea typeface="ＭＳ Ｐゴシック" panose="020B0600070205080204" pitchFamily="34" charset="-128"/>
              </a:rPr>
              <a:t>decision</a:t>
            </a:r>
            <a:r>
              <a:rPr lang="mr-IN" altLang="en-US" dirty="0">
                <a:ea typeface="ＭＳ Ｐゴシック" panose="020B0600070205080204" pitchFamily="34" charset="-128"/>
              </a:rPr>
              <a:t> </a:t>
            </a:r>
            <a:r>
              <a:rPr lang="mr-IN" altLang="en-US" dirty="0" err="1">
                <a:ea typeface="ＭＳ Ｐゴシック" panose="020B0600070205080204" pitchFamily="34" charset="-128"/>
              </a:rPr>
              <a:t>makers</a:t>
            </a:r>
            <a:r>
              <a:rPr lang="mr-IN" altLang="en-US" dirty="0">
                <a:ea typeface="ＭＳ Ｐゴシック" panose="020B0600070205080204" pitchFamily="34" charset="-128"/>
              </a:rPr>
              <a:t> </a:t>
            </a:r>
            <a:r>
              <a:rPr lang="mr-IN" altLang="en-US" dirty="0" err="1">
                <a:ea typeface="ＭＳ Ｐゴシック" panose="020B0600070205080204" pitchFamily="34" charset="-128"/>
              </a:rPr>
              <a:t>crear</a:t>
            </a:r>
            <a:r>
              <a:rPr lang="mr-IN" altLang="en-US" dirty="0">
                <a:ea typeface="ＭＳ Ｐゴシック" panose="020B0600070205080204" pitchFamily="34" charset="-128"/>
              </a:rPr>
              <a:t> </a:t>
            </a:r>
            <a:r>
              <a:rPr lang="mr-IN" altLang="en-US" dirty="0" err="1">
                <a:ea typeface="ＭＳ Ｐゴシック" panose="020B0600070205080204" pitchFamily="34" charset="-128"/>
              </a:rPr>
              <a:t>politicas</a:t>
            </a:r>
            <a:r>
              <a:rPr lang="mr-IN" altLang="en-US" dirty="0">
                <a:ea typeface="ＭＳ Ｐゴシック" panose="020B0600070205080204" pitchFamily="34" charset="-128"/>
              </a:rPr>
              <a:t>.....</a:t>
            </a:r>
          </a:p>
          <a:p>
            <a:endParaRPr lang="mr-IN" altLang="en-US" dirty="0">
              <a:ea typeface="ＭＳ Ｐゴシック" panose="020B0600070205080204" pitchFamily="34" charset="-128"/>
            </a:endParaRPr>
          </a:p>
          <a:p>
            <a:r>
              <a:rPr lang="mr-IN" altLang="en-US" dirty="0">
                <a:ea typeface="ＭＳ Ｐゴシック" panose="020B0600070205080204" pitchFamily="34" charset="-128"/>
              </a:rPr>
              <a:t>-- </a:t>
            </a:r>
            <a:r>
              <a:rPr lang="mr-IN" altLang="en-US" dirty="0" err="1">
                <a:ea typeface="ＭＳ Ｐゴシック" panose="020B0600070205080204" pitchFamily="34" charset="-128"/>
              </a:rPr>
              <a:t>Cancer</a:t>
            </a:r>
            <a:r>
              <a:rPr lang="mr-IN" altLang="en-US" dirty="0">
                <a:ea typeface="ＭＳ Ｐゴシック" panose="020B0600070205080204" pitchFamily="34" charset="-128"/>
              </a:rPr>
              <a:t> </a:t>
            </a:r>
            <a:r>
              <a:rPr lang="mr-IN" altLang="en-US" dirty="0" err="1">
                <a:ea typeface="ＭＳ Ｐゴシック" panose="020B0600070205080204" pitchFamily="34" charset="-128"/>
              </a:rPr>
              <a:t>de</a:t>
            </a:r>
            <a:r>
              <a:rPr lang="mr-IN" altLang="en-US" dirty="0">
                <a:ea typeface="ＭＳ Ｐゴシック" panose="020B0600070205080204" pitchFamily="34" charset="-128"/>
              </a:rPr>
              <a:t> </a:t>
            </a:r>
            <a:r>
              <a:rPr lang="mr-IN" altLang="en-US" dirty="0" err="1">
                <a:ea typeface="ＭＳ Ｐゴシック" panose="020B0600070205080204" pitchFamily="34" charset="-128"/>
              </a:rPr>
              <a:t>Homosexuales</a:t>
            </a:r>
            <a:r>
              <a:rPr lang="mr-IN" altLang="en-US" dirty="0">
                <a:ea typeface="ＭＳ Ｐゴシック" panose="020B0600070205080204" pitchFamily="34" charset="-128"/>
              </a:rPr>
              <a:t> </a:t>
            </a:r>
            <a:r>
              <a:rPr lang="mr-IN" altLang="en-US" dirty="0" err="1">
                <a:ea typeface="ＭＳ Ｐゴシック" panose="020B0600070205080204" pitchFamily="34" charset="-128"/>
              </a:rPr>
              <a:t>a</a:t>
            </a:r>
            <a:r>
              <a:rPr lang="mr-IN" altLang="en-US" dirty="0">
                <a:ea typeface="ＭＳ Ｐゴシック" panose="020B0600070205080204" pitchFamily="34" charset="-128"/>
              </a:rPr>
              <a:t> </a:t>
            </a:r>
            <a:r>
              <a:rPr lang="mr-IN" altLang="en-US" dirty="0" err="1">
                <a:ea typeface="ＭＳ Ｐゴシック" panose="020B0600070205080204" pitchFamily="34" charset="-128"/>
              </a:rPr>
              <a:t>epidemia</a:t>
            </a:r>
            <a:r>
              <a:rPr lang="mr-IN" altLang="en-US" dirty="0">
                <a:ea typeface="ＭＳ Ｐゴシック" panose="020B0600070205080204" pitchFamily="34" charset="-128"/>
              </a:rPr>
              <a:t> </a:t>
            </a:r>
            <a:r>
              <a:rPr lang="mr-IN" altLang="en-US" dirty="0" err="1">
                <a:ea typeface="ＭＳ Ｐゴシック" panose="020B0600070205080204" pitchFamily="34" charset="-128"/>
              </a:rPr>
              <a:t>afectados</a:t>
            </a:r>
            <a:r>
              <a:rPr lang="mr-IN" altLang="en-US" dirty="0">
                <a:ea typeface="ＭＳ Ｐゴシック" panose="020B0600070205080204" pitchFamily="34" charset="-128"/>
              </a:rPr>
              <a:t> </a:t>
            </a:r>
            <a:r>
              <a:rPr lang="mr-IN" altLang="en-US" dirty="0" err="1">
                <a:ea typeface="ＭＳ Ｐゴシック" panose="020B0600070205080204" pitchFamily="34" charset="-128"/>
              </a:rPr>
              <a:t>a</a:t>
            </a:r>
            <a:r>
              <a:rPr lang="mr-IN" altLang="en-US" dirty="0">
                <a:ea typeface="ＭＳ Ｐゴシック" panose="020B0600070205080204" pitchFamily="34" charset="-128"/>
              </a:rPr>
              <a:t> </a:t>
            </a:r>
            <a:r>
              <a:rPr lang="mr-IN" altLang="en-US" dirty="0" err="1">
                <a:ea typeface="ＭＳ Ｐゴシック" panose="020B0600070205080204" pitchFamily="34" charset="-128"/>
              </a:rPr>
              <a:t>transfusiones</a:t>
            </a:r>
            <a:r>
              <a:rPr lang="mr-IN" altLang="en-US" dirty="0">
                <a:ea typeface="ＭＳ Ｐゴシック" panose="020B0600070205080204" pitchFamily="34" charset="-128"/>
              </a:rPr>
              <a:t>, </a:t>
            </a:r>
            <a:r>
              <a:rPr lang="mr-IN" altLang="en-US" dirty="0" err="1">
                <a:ea typeface="ＭＳ Ｐゴシック" panose="020B0600070205080204" pitchFamily="34" charset="-128"/>
              </a:rPr>
              <a:t>sallud</a:t>
            </a:r>
            <a:r>
              <a:rPr lang="mr-IN" altLang="en-US" dirty="0">
                <a:ea typeface="ＭＳ Ｐゴシック" panose="020B0600070205080204" pitchFamily="34" charset="-128"/>
              </a:rPr>
              <a:t> </a:t>
            </a:r>
            <a:r>
              <a:rPr lang="mr-IN" altLang="en-US" dirty="0" err="1">
                <a:ea typeface="ＭＳ Ｐゴシック" panose="020B0600070205080204" pitchFamily="34" charset="-128"/>
              </a:rPr>
              <a:t>publica</a:t>
            </a:r>
            <a:endParaRPr lang="mr-IN" altLang="en-US" dirty="0">
              <a:ea typeface="ＭＳ Ｐゴシック" panose="020B0600070205080204" pitchFamily="34" charset="-128"/>
            </a:endParaRPr>
          </a:p>
          <a:p>
            <a:r>
              <a:rPr lang="mr-IN" altLang="en-US" dirty="0">
                <a:ea typeface="ＭＳ Ｐゴシック" panose="020B0600070205080204" pitchFamily="34" charset="-128"/>
              </a:rPr>
              <a:t>-- </a:t>
            </a:r>
            <a:r>
              <a:rPr lang="mr-IN" altLang="en-US" dirty="0" err="1">
                <a:ea typeface="ＭＳ Ｐゴシック" panose="020B0600070205080204" pitchFamily="34" charset="-128"/>
              </a:rPr>
              <a:t>Fumador</a:t>
            </a:r>
            <a:r>
              <a:rPr lang="mr-IN" altLang="en-US" dirty="0">
                <a:ea typeface="ＭＳ Ｐゴシック" panose="020B0600070205080204" pitchFamily="34" charset="-128"/>
              </a:rPr>
              <a:t> </a:t>
            </a:r>
            <a:r>
              <a:rPr lang="mr-IN" altLang="en-US" dirty="0" err="1">
                <a:ea typeface="ＭＳ Ｐゴシック" panose="020B0600070205080204" pitchFamily="34" charset="-128"/>
              </a:rPr>
              <a:t>a</a:t>
            </a:r>
            <a:r>
              <a:rPr lang="mr-IN" altLang="en-US" dirty="0">
                <a:ea typeface="ＭＳ Ｐゴシック" panose="020B0600070205080204" pitchFamily="34" charset="-128"/>
              </a:rPr>
              <a:t> </a:t>
            </a:r>
            <a:r>
              <a:rPr lang="mr-IN" altLang="en-US" dirty="0" err="1">
                <a:ea typeface="ＭＳ Ｐゴシック" panose="020B0600070205080204" pitchFamily="34" charset="-128"/>
              </a:rPr>
              <a:t>Tabaco</a:t>
            </a:r>
            <a:r>
              <a:rPr lang="mr-IN" altLang="en-US" dirty="0">
                <a:ea typeface="ＭＳ Ｐゴシック" panose="020B0600070205080204" pitchFamily="34" charset="-128"/>
              </a:rPr>
              <a:t> (</a:t>
            </a:r>
            <a:r>
              <a:rPr lang="mr-IN" altLang="en-US" dirty="0" err="1">
                <a:ea typeface="ＭＳ Ｐゴシック" panose="020B0600070205080204" pitchFamily="34" charset="-128"/>
              </a:rPr>
              <a:t>industria</a:t>
            </a:r>
            <a:r>
              <a:rPr lang="mr-IN" altLang="en-US" dirty="0">
                <a:ea typeface="ＭＳ Ｐゴシック" panose="020B0600070205080204" pitchFamily="34" charset="-128"/>
              </a:rPr>
              <a:t> </a:t>
            </a:r>
            <a:r>
              <a:rPr lang="mr-IN" altLang="en-US" dirty="0" err="1">
                <a:ea typeface="ＭＳ Ｐゴシック" panose="020B0600070205080204" pitchFamily="34" charset="-128"/>
              </a:rPr>
              <a:t>que</a:t>
            </a:r>
            <a:r>
              <a:rPr lang="mr-IN" altLang="en-US" dirty="0">
                <a:ea typeface="ＭＳ Ｐゴシック" panose="020B0600070205080204" pitchFamily="34" charset="-128"/>
              </a:rPr>
              <a:t> </a:t>
            </a:r>
            <a:r>
              <a:rPr lang="mr-IN" altLang="en-US" dirty="0" err="1">
                <a:ea typeface="ＭＳ Ｐゴシック" panose="020B0600070205080204" pitchFamily="34" charset="-128"/>
              </a:rPr>
              <a:t>fabrica</a:t>
            </a:r>
            <a:r>
              <a:rPr lang="mr-IN" altLang="en-US" dirty="0">
                <a:ea typeface="ＭＳ Ｐゴシック" panose="020B0600070205080204" pitchFamily="34" charset="-128"/>
              </a:rPr>
              <a:t>, </a:t>
            </a:r>
            <a:r>
              <a:rPr lang="mr-IN" altLang="en-US" dirty="0" err="1">
                <a:ea typeface="ＭＳ Ｐゴシック" panose="020B0600070205080204" pitchFamily="34" charset="-128"/>
              </a:rPr>
              <a:t>agencias</a:t>
            </a:r>
            <a:r>
              <a:rPr lang="mr-IN" altLang="en-US" dirty="0">
                <a:ea typeface="ＭＳ Ｐゴシック" panose="020B0600070205080204" pitchFamily="34" charset="-128"/>
              </a:rPr>
              <a:t> </a:t>
            </a:r>
            <a:r>
              <a:rPr lang="mr-IN" altLang="en-US" dirty="0" err="1">
                <a:ea typeface="ＭＳ Ｐゴシック" panose="020B0600070205080204" pitchFamily="34" charset="-128"/>
              </a:rPr>
              <a:t>que</a:t>
            </a:r>
            <a:r>
              <a:rPr lang="mr-IN" altLang="en-US" dirty="0">
                <a:ea typeface="ＭＳ Ｐゴシック" panose="020B0600070205080204" pitchFamily="34" charset="-128"/>
              </a:rPr>
              <a:t> </a:t>
            </a:r>
            <a:r>
              <a:rPr lang="mr-IN" altLang="en-US" dirty="0" err="1">
                <a:ea typeface="ＭＳ Ｐゴシック" panose="020B0600070205080204" pitchFamily="34" charset="-128"/>
              </a:rPr>
              <a:t>regulan</a:t>
            </a:r>
            <a:r>
              <a:rPr lang="mr-IN" altLang="en-US" dirty="0">
                <a:ea typeface="ＭＳ Ｐゴシック" panose="020B0600070205080204" pitchFamily="34" charset="-128"/>
              </a:rPr>
              <a:t>, </a:t>
            </a:r>
            <a:r>
              <a:rPr lang="mr-IN" altLang="en-US" dirty="0" err="1">
                <a:ea typeface="ＭＳ Ｐゴシック" panose="020B0600070205080204" pitchFamily="34" charset="-128"/>
              </a:rPr>
              <a:t>todos</a:t>
            </a:r>
            <a:r>
              <a:rPr lang="mr-IN" altLang="en-US" dirty="0">
                <a:ea typeface="ＭＳ Ｐゴシック" panose="020B0600070205080204" pitchFamily="34" charset="-128"/>
              </a:rPr>
              <a:t>..)</a:t>
            </a:r>
          </a:p>
          <a:p>
            <a:r>
              <a:rPr lang="mr-IN" altLang="en-US" dirty="0">
                <a:ea typeface="ＭＳ Ｐゴシック" panose="020B0600070205080204" pitchFamily="34" charset="-128"/>
              </a:rPr>
              <a:t>--</a:t>
            </a:r>
            <a:r>
              <a:rPr lang="mr-IN" altLang="en-US" dirty="0" err="1">
                <a:ea typeface="ＭＳ Ｐゴシック" panose="020B0600070205080204" pitchFamily="34" charset="-128"/>
              </a:rPr>
              <a:t>Es</a:t>
            </a:r>
            <a:r>
              <a:rPr lang="mr-IN" altLang="en-US" dirty="0">
                <a:ea typeface="ＭＳ Ｐゴシック" panose="020B0600070205080204" pitchFamily="34" charset="-128"/>
              </a:rPr>
              <a:t> </a:t>
            </a:r>
            <a:r>
              <a:rPr lang="mr-IN" altLang="en-US" dirty="0" err="1">
                <a:ea typeface="ＭＳ Ｐゴシック" panose="020B0600070205080204" pitchFamily="34" charset="-128"/>
              </a:rPr>
              <a:t>mi</a:t>
            </a:r>
            <a:r>
              <a:rPr lang="mr-IN" altLang="en-US" dirty="0">
                <a:ea typeface="ＭＳ Ｐゴシック" panose="020B0600070205080204" pitchFamily="34" charset="-128"/>
              </a:rPr>
              <a:t> </a:t>
            </a:r>
            <a:r>
              <a:rPr lang="mr-IN" altLang="en-US" dirty="0" err="1">
                <a:ea typeface="ＭＳ Ｐゴシック" panose="020B0600070205080204" pitchFamily="34" charset="-128"/>
              </a:rPr>
              <a:t>decision</a:t>
            </a:r>
            <a:r>
              <a:rPr lang="mr-IN" altLang="en-US" dirty="0">
                <a:ea typeface="ＭＳ Ｐゴシック" panose="020B0600070205080204" pitchFamily="34" charset="-128"/>
              </a:rPr>
              <a:t> </a:t>
            </a:r>
            <a:r>
              <a:rPr lang="mr-IN" altLang="en-US" dirty="0" err="1">
                <a:ea typeface="ＭＳ Ｐゴシック" panose="020B0600070205080204" pitchFamily="34" charset="-128"/>
              </a:rPr>
              <a:t>con</a:t>
            </a:r>
            <a:r>
              <a:rPr lang="mr-IN" altLang="en-US" dirty="0">
                <a:ea typeface="ＭＳ Ｐゴシック" panose="020B0600070205080204" pitchFamily="34" charset="-128"/>
              </a:rPr>
              <a:t> </a:t>
            </a:r>
            <a:r>
              <a:rPr lang="mr-IN" altLang="en-US" dirty="0" err="1">
                <a:ea typeface="ＭＳ Ｐゴシック" panose="020B0600070205080204" pitchFamily="34" charset="-128"/>
              </a:rPr>
              <a:t>mi</a:t>
            </a:r>
            <a:r>
              <a:rPr lang="mr-IN" altLang="en-US" dirty="0">
                <a:ea typeface="ＭＳ Ｐゴシック" panose="020B0600070205080204" pitchFamily="34" charset="-128"/>
              </a:rPr>
              <a:t> </a:t>
            </a:r>
            <a:r>
              <a:rPr lang="mr-IN" altLang="en-US" dirty="0" err="1">
                <a:ea typeface="ＭＳ Ｐゴシック" panose="020B0600070205080204" pitchFamily="34" charset="-128"/>
              </a:rPr>
              <a:t>hijo</a:t>
            </a:r>
            <a:r>
              <a:rPr lang="mr-IN" altLang="en-US" dirty="0">
                <a:ea typeface="ＭＳ Ｐゴシック" panose="020B0600070205080204" pitchFamily="34" charset="-128"/>
              </a:rPr>
              <a:t> </a:t>
            </a:r>
            <a:r>
              <a:rPr lang="mr-IN" altLang="en-US" dirty="0" err="1">
                <a:ea typeface="ＭＳ Ｐゴシック" panose="020B0600070205080204" pitchFamily="34" charset="-128"/>
              </a:rPr>
              <a:t>a</a:t>
            </a:r>
            <a:r>
              <a:rPr lang="mr-IN" altLang="en-US" dirty="0">
                <a:ea typeface="ＭＳ Ｐゴシック" panose="020B0600070205080204" pitchFamily="34" charset="-128"/>
              </a:rPr>
              <a:t> </a:t>
            </a:r>
            <a:r>
              <a:rPr lang="mr-IN" altLang="en-US" dirty="0" err="1">
                <a:ea typeface="ＭＳ Ｐゴシック" panose="020B0600070205080204" pitchFamily="34" charset="-128"/>
              </a:rPr>
              <a:t>epidemias</a:t>
            </a:r>
            <a:r>
              <a:rPr lang="mr-IN" altLang="en-US" dirty="0">
                <a:ea typeface="ＭＳ Ｐゴシック" panose="020B0600070205080204" pitchFamily="34" charset="-128"/>
              </a:rPr>
              <a:t> </a:t>
            </a:r>
            <a:r>
              <a:rPr lang="mr-IN" altLang="en-US" dirty="0" err="1">
                <a:ea typeface="ＭＳ Ｐゴシック" panose="020B0600070205080204" pitchFamily="34" charset="-128"/>
              </a:rPr>
              <a:t>que</a:t>
            </a:r>
            <a:r>
              <a:rPr lang="mr-IN" altLang="en-US" dirty="0">
                <a:ea typeface="ＭＳ Ｐゴシック" panose="020B0600070205080204" pitchFamily="34" charset="-128"/>
              </a:rPr>
              <a:t> </a:t>
            </a:r>
            <a:r>
              <a:rPr lang="mr-IN" altLang="en-US" dirty="0" err="1">
                <a:ea typeface="ＭＳ Ｐゴシック" panose="020B0600070205080204" pitchFamily="34" charset="-128"/>
              </a:rPr>
              <a:t>están</a:t>
            </a:r>
            <a:r>
              <a:rPr lang="mr-IN" altLang="en-US" dirty="0">
                <a:ea typeface="ＭＳ Ｐゴシック" panose="020B0600070205080204" pitchFamily="34" charset="-128"/>
              </a:rPr>
              <a:t> </a:t>
            </a:r>
            <a:r>
              <a:rPr lang="mr-IN" altLang="en-US" dirty="0" err="1">
                <a:ea typeface="ＭＳ Ｐゴシック" panose="020B0600070205080204" pitchFamily="34" charset="-128"/>
              </a:rPr>
              <a:t>resurgiendo</a:t>
            </a:r>
            <a:r>
              <a:rPr lang="mr-IN" altLang="en-US" dirty="0">
                <a:ea typeface="ＭＳ Ｐゴシック" panose="020B0600070205080204" pitchFamily="34" charset="-128"/>
              </a:rPr>
              <a:t>...</a:t>
            </a:r>
            <a:endParaRPr lang="en-US"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905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ea typeface="ＭＳ Ｐゴシック" panose="020B0600070205080204" pitchFamily="34" charset="-128"/>
              </a:rPr>
              <a:t>Transicionar</a:t>
            </a:r>
            <a:r>
              <a:rPr lang="en-US" altLang="en-US" dirty="0">
                <a:ea typeface="ＭＳ Ｐゴシック" panose="020B0600070205080204" pitchFamily="34" charset="-128"/>
              </a:rPr>
              <a:t> del social  marketing a Advocacy</a:t>
            </a:r>
            <a:r>
              <a:rPr lang="mr-IN" altLang="en-US" dirty="0">
                <a:ea typeface="ＭＳ Ｐゴシック" panose="020B0600070205080204" pitchFamily="34" charset="-128"/>
              </a:rPr>
              <a:t>….</a:t>
            </a:r>
            <a:r>
              <a:rPr lang="mr-IN" altLang="en-US" dirty="0" err="1">
                <a:ea typeface="ＭＳ Ｐゴシック" panose="020B0600070205080204" pitchFamily="34" charset="-128"/>
              </a:rPr>
              <a:t>Video</a:t>
            </a:r>
            <a:r>
              <a:rPr lang="mr-IN" altLang="en-US" dirty="0">
                <a:ea typeface="ＭＳ Ｐゴシック" panose="020B0600070205080204" pitchFamily="34" charset="-128"/>
              </a:rPr>
              <a:t> </a:t>
            </a:r>
            <a:r>
              <a:rPr lang="mr-IN" altLang="en-US" dirty="0" err="1">
                <a:ea typeface="ＭＳ Ｐゴシック" panose="020B0600070205080204" pitchFamily="34" charset="-128"/>
              </a:rPr>
              <a:t>Ricky</a:t>
            </a:r>
            <a:r>
              <a:rPr lang="mr-IN" altLang="en-US" dirty="0">
                <a:ea typeface="ＭＳ Ｐゴシック" panose="020B0600070205080204" pitchFamily="34" charset="-128"/>
              </a:rPr>
              <a:t> </a:t>
            </a:r>
            <a:r>
              <a:rPr lang="mr-IN" altLang="en-US" dirty="0" err="1">
                <a:ea typeface="ＭＳ Ｐゴシック" panose="020B0600070205080204" pitchFamily="34" charset="-128"/>
              </a:rPr>
              <a:t>Martin</a:t>
            </a:r>
            <a:r>
              <a:rPr lang="mr-IN" altLang="en-US" dirty="0">
                <a:ea typeface="ＭＳ Ｐゴシック" panose="020B0600070205080204" pitchFamily="34" charset="-128"/>
              </a:rPr>
              <a:t> </a:t>
            </a:r>
            <a:r>
              <a:rPr lang="mr-IN" altLang="en-US" dirty="0" err="1">
                <a:ea typeface="ＭＳ Ｐゴシック" panose="020B0600070205080204" pitchFamily="34" charset="-128"/>
              </a:rPr>
              <a:t>trata</a:t>
            </a:r>
            <a:r>
              <a:rPr lang="mr-IN" altLang="en-US" dirty="0">
                <a:ea typeface="ＭＳ Ｐゴシック" panose="020B0600070205080204" pitchFamily="34" charset="-128"/>
              </a:rPr>
              <a:t> </a:t>
            </a:r>
            <a:r>
              <a:rPr lang="mr-IN" altLang="en-US" dirty="0" err="1">
                <a:ea typeface="ＭＳ Ｐゴシック" panose="020B0600070205080204" pitchFamily="34" charset="-128"/>
              </a:rPr>
              <a:t>humana</a:t>
            </a:r>
            <a:r>
              <a:rPr lang="mr-IN" altLang="en-US" dirty="0">
                <a:ea typeface="ＭＳ Ｐゴシック" panose="020B0600070205080204" pitchFamily="34" charset="-128"/>
              </a:rPr>
              <a:t> </a:t>
            </a:r>
            <a:r>
              <a:rPr lang="mr-IN" altLang="en-US" dirty="0" err="1">
                <a:ea typeface="ＭＳ Ｐゴシック" panose="020B0600070205080204" pitchFamily="34" charset="-128"/>
              </a:rPr>
              <a:t>y</a:t>
            </a:r>
            <a:r>
              <a:rPr lang="mr-IN" altLang="en-US" dirty="0">
                <a:ea typeface="ＭＳ Ｐゴシック" panose="020B0600070205080204" pitchFamily="34" charset="-128"/>
              </a:rPr>
              <a:t> </a:t>
            </a:r>
            <a:r>
              <a:rPr lang="mr-IN" altLang="en-US" dirty="0" err="1">
                <a:ea typeface="ＭＳ Ｐゴシック" panose="020B0600070205080204" pitchFamily="34" charset="-128"/>
              </a:rPr>
              <a:t>la</a:t>
            </a:r>
            <a:r>
              <a:rPr lang="mr-IN" altLang="en-US" dirty="0">
                <a:ea typeface="ＭＳ Ｐゴシック" panose="020B0600070205080204" pitchFamily="34" charset="-128"/>
              </a:rPr>
              <a:t> </a:t>
            </a:r>
            <a:r>
              <a:rPr lang="mr-IN" altLang="en-US" dirty="0" err="1">
                <a:ea typeface="ＭＳ Ｐゴシック" panose="020B0600070205080204" pitchFamily="34" charset="-128"/>
              </a:rPr>
              <a:t>importancia</a:t>
            </a:r>
            <a:r>
              <a:rPr lang="mr-IN" altLang="en-US" dirty="0">
                <a:ea typeface="ＭＳ Ｐゴシック" panose="020B0600070205080204" pitchFamily="34" charset="-128"/>
              </a:rPr>
              <a:t> </a:t>
            </a:r>
            <a:r>
              <a:rPr lang="mr-IN" altLang="en-US" dirty="0" err="1">
                <a:ea typeface="ＭＳ Ｐゴシック" panose="020B0600070205080204" pitchFamily="34" charset="-128"/>
              </a:rPr>
              <a:t>de</a:t>
            </a:r>
            <a:r>
              <a:rPr lang="mr-IN" altLang="en-US" dirty="0">
                <a:ea typeface="ＭＳ Ｐゴシック" panose="020B0600070205080204" pitchFamily="34" charset="-128"/>
              </a:rPr>
              <a:t> </a:t>
            </a:r>
            <a:r>
              <a:rPr lang="mr-IN" altLang="en-US" dirty="0" err="1">
                <a:ea typeface="ＭＳ Ｐゴシック" panose="020B0600070205080204" pitchFamily="34" charset="-128"/>
              </a:rPr>
              <a:t>ofrecer</a:t>
            </a:r>
            <a:r>
              <a:rPr lang="mr-IN" altLang="en-US" dirty="0">
                <a:ea typeface="ＭＳ Ｐゴシック" panose="020B0600070205080204" pitchFamily="34" charset="-128"/>
              </a:rPr>
              <a:t> </a:t>
            </a:r>
            <a:r>
              <a:rPr lang="mr-IN" altLang="en-US" dirty="0" err="1">
                <a:ea typeface="ＭＳ Ｐゴシック" panose="020B0600070205080204" pitchFamily="34" charset="-128"/>
              </a:rPr>
              <a:t>datos</a:t>
            </a:r>
            <a:r>
              <a:rPr lang="mr-IN" altLang="en-US" dirty="0">
                <a:ea typeface="ＭＳ Ｐゴシック" panose="020B0600070205080204" pitchFamily="34" charset="-128"/>
              </a:rPr>
              <a:t>.......</a:t>
            </a:r>
            <a:endParaRPr lang="en-US"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831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https://youtu.be/Lr3xxI430Co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3092913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402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altLang="en-US" dirty="0">
                <a:ea typeface="ＭＳ Ｐゴシック" panose="020B0600070205080204" pitchFamily="34" charset="-128"/>
              </a:rPr>
              <a:t>Ley 40</a:t>
            </a:r>
          </a:p>
          <a:p>
            <a:r>
              <a:rPr lang="en-US" altLang="en-US" dirty="0" err="1">
                <a:ea typeface="ＭＳ Ｐゴシック" panose="020B0600070205080204" pitchFamily="34" charset="-128"/>
              </a:rPr>
              <a:t>Educacion</a:t>
            </a:r>
            <a:r>
              <a:rPr lang="en-US" altLang="en-US" dirty="0">
                <a:ea typeface="ＭＳ Ｐゴシック" panose="020B0600070205080204" pitchFamily="34" charset="-128"/>
              </a:rPr>
              <a:t> a bartenders</a:t>
            </a:r>
          </a:p>
          <a:p>
            <a:r>
              <a:rPr lang="en-US" altLang="en-US" dirty="0" err="1">
                <a:ea typeface="ＭＳ Ｐゴシック" panose="020B0600070205080204" pitchFamily="34" charset="-128"/>
              </a:rPr>
              <a:t>Anadir</a:t>
            </a:r>
            <a:r>
              <a:rPr lang="en-US" altLang="en-US" dirty="0">
                <a:ea typeface="ＭＳ Ｐゴシック" panose="020B0600070205080204" pitchFamily="34" charset="-128"/>
              </a:rPr>
              <a:t> a </a:t>
            </a:r>
            <a:r>
              <a:rPr lang="en-US" altLang="en-US" dirty="0" err="1">
                <a:ea typeface="ＭＳ Ｐゴシック" panose="020B0600070205080204" pitchFamily="34" charset="-128"/>
              </a:rPr>
              <a:t>certificado</a:t>
            </a:r>
            <a:r>
              <a:rPr lang="en-US" altLang="en-US" dirty="0">
                <a:ea typeface="ＭＳ Ｐゴシック" panose="020B0600070205080204" pitchFamily="34" charset="-128"/>
              </a:rPr>
              <a:t> de </a:t>
            </a:r>
            <a:r>
              <a:rPr lang="en-US" altLang="en-US" dirty="0" err="1">
                <a:ea typeface="ＭＳ Ｐゴシック" panose="020B0600070205080204" pitchFamily="34" charset="-128"/>
              </a:rPr>
              <a:t>salud</a:t>
            </a:r>
            <a:r>
              <a:rPr lang="en-US" altLang="en-US" dirty="0">
                <a:ea typeface="ＭＳ Ｐゴシック" panose="020B0600070205080204" pitchFamily="34" charset="-128"/>
              </a:rPr>
              <a:t> </a:t>
            </a:r>
            <a:r>
              <a:rPr lang="en-US" altLang="en-US" dirty="0" err="1">
                <a:ea typeface="ＭＳ Ｐゴシック" panose="020B0600070205080204" pitchFamily="34" charset="-128"/>
              </a:rPr>
              <a:t>estudio</a:t>
            </a:r>
            <a:r>
              <a:rPr lang="en-US" altLang="en-US" dirty="0">
                <a:ea typeface="ＭＳ Ｐゴシック" panose="020B0600070205080204" pitchFamily="34" charset="-128"/>
              </a:rPr>
              <a:t> de </a:t>
            </a:r>
            <a:r>
              <a:rPr lang="en-US" altLang="en-US" dirty="0" err="1">
                <a:ea typeface="ＭＳ Ｐゴシック" panose="020B0600070205080204" pitchFamily="34" charset="-128"/>
              </a:rPr>
              <a:t>prostata</a:t>
            </a:r>
            <a:r>
              <a:rPr lang="en-US" altLang="en-US" dirty="0">
                <a:ea typeface="ＭＳ Ｐゴシック" panose="020B0600070205080204" pitchFamily="34" charset="-128"/>
              </a:rPr>
              <a:t> y </a:t>
            </a:r>
            <a:r>
              <a:rPr lang="en-US" altLang="en-US" dirty="0" err="1">
                <a:ea typeface="ＭＳ Ｐゴシック" panose="020B0600070205080204" pitchFamily="34" charset="-128"/>
              </a:rPr>
              <a:t>senos</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No </a:t>
            </a:r>
            <a:r>
              <a:rPr lang="en-US" altLang="en-US" dirty="0" err="1">
                <a:ea typeface="ＭＳ Ｐゴシック" panose="020B0600070205080204" pitchFamily="34" charset="-128"/>
              </a:rPr>
              <a:t>consumir</a:t>
            </a:r>
            <a:r>
              <a:rPr lang="en-US" altLang="en-US" dirty="0">
                <a:ea typeface="ＭＳ Ｐゴシック" panose="020B0600070205080204" pitchFamily="34" charset="-128"/>
              </a:rPr>
              <a:t> </a:t>
            </a:r>
            <a:r>
              <a:rPr lang="en-US" altLang="en-US" dirty="0" err="1">
                <a:ea typeface="ＭＳ Ｐゴシック" panose="020B0600070205080204" pitchFamily="34" charset="-128"/>
              </a:rPr>
              <a:t>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lugares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publicos</a:t>
            </a:r>
            <a:endParaRPr lang="en-US" altLang="en-US" dirty="0">
              <a:ea typeface="ＭＳ Ｐゴシック" panose="020B0600070205080204" pitchFamily="34" charset="-128"/>
            </a:endParaRPr>
          </a:p>
          <a:p>
            <a:r>
              <a:rPr lang="en-US" altLang="en-US" dirty="0" err="1">
                <a:ea typeface="ＭＳ Ｐゴシック" panose="020B0600070205080204" pitchFamily="34" charset="-128"/>
              </a:rPr>
              <a:t>Etc</a:t>
            </a:r>
            <a:r>
              <a:rPr lang="en-US" altLang="en-US" dirty="0">
                <a:ea typeface="ＭＳ Ｐゴシック" panose="020B0600070205080204" pitchFamily="34" charset="-128"/>
              </a:rPr>
              <a:t>…</a:t>
            </a: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50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69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altLang="en-US" dirty="0">
                <a:ea typeface="ＭＳ Ｐゴシック" panose="020B0600070205080204" pitchFamily="34" charset="-128"/>
              </a:rPr>
              <a:t>Video Venta de alcohol a menores</a:t>
            </a:r>
            <a:r>
              <a:rPr lang="mr-IN" altLang="en-US" dirty="0">
                <a:ea typeface="ＭＳ Ｐゴシック" panose="020B0600070205080204" pitchFamily="34" charset="-128"/>
              </a:rPr>
              <a:t>…...</a:t>
            </a:r>
            <a:endParaRPr lang="es-PR"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523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https://youtu.be/ijnBsRa40BY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2220376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dirty="0">
                <a:ea typeface="ＭＳ Ｐゴシック" panose="020B0600070205080204" pitchFamily="34" charset="-128"/>
              </a:rPr>
              <a:t>Aquí los grupos están al mando</a:t>
            </a:r>
            <a:r>
              <a:rPr lang="mr-IN" altLang="en-US" dirty="0">
                <a:ea typeface="ＭＳ Ｐゴシック" panose="020B0600070205080204" pitchFamily="34" charset="-128"/>
              </a:rPr>
              <a:t>….</a:t>
            </a:r>
            <a:r>
              <a:rPr lang="mr-IN" altLang="en-US" dirty="0" err="1">
                <a:ea typeface="ＭＳ Ｐゴシック" panose="020B0600070205080204" pitchFamily="34" charset="-128"/>
              </a:rPr>
              <a:t>tienen</a:t>
            </a:r>
            <a:r>
              <a:rPr lang="mr-IN" altLang="en-US" dirty="0">
                <a:ea typeface="ＭＳ Ｐゴシック" panose="020B0600070205080204" pitchFamily="34" charset="-128"/>
              </a:rPr>
              <a:t> </a:t>
            </a:r>
            <a:r>
              <a:rPr lang="mr-IN" altLang="en-US" dirty="0" err="1">
                <a:ea typeface="ＭＳ Ｐゴシック" panose="020B0600070205080204" pitchFamily="34" charset="-128"/>
              </a:rPr>
              <a:t>respuestas</a:t>
            </a:r>
            <a:r>
              <a:rPr lang="mr-IN" altLang="en-US" dirty="0">
                <a:ea typeface="ＭＳ Ｐゴシック" panose="020B0600070205080204" pitchFamily="34" charset="-128"/>
              </a:rPr>
              <a:t>, </a:t>
            </a:r>
            <a:r>
              <a:rPr lang="mr-IN" altLang="en-US" dirty="0" err="1">
                <a:ea typeface="ＭＳ Ｐゴシック" panose="020B0600070205080204" pitchFamily="34" charset="-128"/>
              </a:rPr>
              <a:t>dirigen</a:t>
            </a:r>
            <a:r>
              <a:rPr lang="mr-IN" altLang="en-US" dirty="0">
                <a:ea typeface="ＭＳ Ｐゴシック" panose="020B0600070205080204" pitchFamily="34" charset="-128"/>
              </a:rPr>
              <a:t> </a:t>
            </a:r>
            <a:r>
              <a:rPr lang="mr-IN" altLang="en-US" dirty="0" err="1">
                <a:ea typeface="ＭＳ Ｐゴシック" panose="020B0600070205080204" pitchFamily="34" charset="-128"/>
              </a:rPr>
              <a:t>la</a:t>
            </a:r>
            <a:r>
              <a:rPr lang="mr-IN" altLang="en-US" dirty="0">
                <a:ea typeface="ＭＳ Ｐゴシック" panose="020B0600070205080204" pitchFamily="34" charset="-128"/>
              </a:rPr>
              <a:t> </a:t>
            </a:r>
            <a:r>
              <a:rPr lang="mr-IN" altLang="en-US" dirty="0" err="1">
                <a:ea typeface="ＭＳ Ｐゴシック" panose="020B0600070205080204" pitchFamily="34" charset="-128"/>
              </a:rPr>
              <a:t>opinión</a:t>
            </a:r>
            <a:r>
              <a:rPr lang="mr-IN" altLang="en-US" dirty="0">
                <a:ea typeface="ＭＳ Ｐゴシック" panose="020B0600070205080204" pitchFamily="34" charset="-128"/>
              </a:rPr>
              <a:t>....(</a:t>
            </a:r>
            <a:r>
              <a:rPr lang="mr-IN" altLang="en-US" dirty="0" err="1">
                <a:ea typeface="ＭＳ Ｐゴシック" panose="020B0600070205080204" pitchFamily="34" charset="-128"/>
              </a:rPr>
              <a:t>Tecnica</a:t>
            </a:r>
            <a:r>
              <a:rPr lang="mr-IN" altLang="en-US" dirty="0">
                <a:ea typeface="ＭＳ Ｐゴシック" panose="020B0600070205080204" pitchFamily="34" charset="-128"/>
              </a:rPr>
              <a:t> </a:t>
            </a:r>
            <a:r>
              <a:rPr lang="mr-IN" altLang="en-US" dirty="0" err="1">
                <a:ea typeface="ＭＳ Ｐゴシック" panose="020B0600070205080204" pitchFamily="34" charset="-128"/>
              </a:rPr>
              <a:t>del</a:t>
            </a:r>
            <a:r>
              <a:rPr lang="mr-IN" altLang="en-US" dirty="0">
                <a:ea typeface="ＭＳ Ｐゴシック" panose="020B0600070205080204" pitchFamily="34" charset="-128"/>
              </a:rPr>
              <a:t> </a:t>
            </a:r>
            <a:r>
              <a:rPr lang="mr-IN" altLang="en-US" dirty="0" err="1">
                <a:ea typeface="ＭＳ Ｐゴシック" panose="020B0600070205080204" pitchFamily="34" charset="-128"/>
              </a:rPr>
              <a:t>bridging</a:t>
            </a:r>
            <a:r>
              <a:rPr lang="mr-IN" altLang="en-US" dirty="0">
                <a:ea typeface="ＭＳ Ｐゴシック" panose="020B0600070205080204" pitchFamily="34" charset="-128"/>
              </a:rPr>
              <a:t>)</a:t>
            </a:r>
            <a:endParaRPr lang="es-MX"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38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562794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dirty="0">
                <a:ea typeface="ＭＳ Ｐゴシック" panose="020B0600070205080204" pitchFamily="34" charset="-128"/>
              </a:rPr>
              <a:t>The Cove   Piggy Back (Viagra para hablar de anticonceptivos no los cubre los planes, Viagra si), Op-Eds, escribir cartas a los editores, convocando a conferencias de prensa para denunciar</a:t>
            </a:r>
            <a:r>
              <a:rPr lang="mr-IN" altLang="en-US" dirty="0">
                <a:ea typeface="ＭＳ Ｐゴシック" panose="020B0600070205080204" pitchFamily="34" charset="-128"/>
              </a:rPr>
              <a:t>….</a:t>
            </a:r>
            <a:r>
              <a:rPr lang="mr-IN" altLang="en-US" dirty="0" err="1">
                <a:ea typeface="ＭＳ Ｐゴシック" panose="020B0600070205080204" pitchFamily="34" charset="-128"/>
              </a:rPr>
              <a:t>pagar</a:t>
            </a:r>
            <a:r>
              <a:rPr lang="mr-IN" altLang="en-US" dirty="0">
                <a:ea typeface="ＭＳ Ｐゴシック" panose="020B0600070205080204" pitchFamily="34" charset="-128"/>
              </a:rPr>
              <a:t>. (The </a:t>
            </a:r>
            <a:r>
              <a:rPr lang="mr-IN" altLang="en-US" dirty="0" err="1">
                <a:ea typeface="ＭＳ Ｐゴシック" panose="020B0600070205080204" pitchFamily="34" charset="-128"/>
              </a:rPr>
              <a:t>Cove</a:t>
            </a:r>
            <a:r>
              <a:rPr lang="mr-IN" altLang="en-US" dirty="0">
                <a:ea typeface="ＭＳ Ｐゴシック" panose="020B0600070205080204" pitchFamily="34" charset="-128"/>
              </a:rPr>
              <a:t>??)</a:t>
            </a:r>
            <a:endParaRPr lang="es-MX"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753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https://youtu.be/NPpsgY9LyWA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32</a:t>
            </a:fld>
            <a:endParaRPr lang="en-US"/>
          </a:p>
        </p:txBody>
      </p:sp>
    </p:spTree>
    <p:extLst>
      <p:ext uri="{BB962C8B-B14F-4D97-AF65-F5344CB8AC3E}">
        <p14:creationId xmlns:p14="http://schemas.microsoft.com/office/powerpoint/2010/main" val="582381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dirty="0">
                <a:ea typeface="ＭＳ Ｐゴシック" panose="020B0600070205080204" pitchFamily="34" charset="-128"/>
              </a:rPr>
              <a:t>Serás arrestado DON'T </a:t>
            </a:r>
            <a:r>
              <a:rPr lang="mr-IN" altLang="en-US" dirty="0">
                <a:ea typeface="ＭＳ Ｐゴシック" panose="020B0600070205080204" pitchFamily="34" charset="-128"/>
              </a:rPr>
              <a:t>…..... </a:t>
            </a:r>
            <a:r>
              <a:rPr lang="mr-IN" altLang="en-US" dirty="0" err="1">
                <a:ea typeface="ＭＳ Ｐゴシック" panose="020B0600070205080204" pitchFamily="34" charset="-128"/>
              </a:rPr>
              <a:t>Somking</a:t>
            </a:r>
            <a:r>
              <a:rPr lang="mr-IN" altLang="en-US" dirty="0">
                <a:ea typeface="ＭＳ Ｐゴシック" panose="020B0600070205080204" pitchFamily="34" charset="-128"/>
              </a:rPr>
              <a:t> </a:t>
            </a:r>
            <a:r>
              <a:rPr lang="mr-IN" altLang="en-US" dirty="0" err="1">
                <a:ea typeface="ＭＳ Ｐゴシック" panose="020B0600070205080204" pitchFamily="34" charset="-128"/>
              </a:rPr>
              <a:t>in</a:t>
            </a:r>
            <a:r>
              <a:rPr lang="mr-IN" altLang="en-US" dirty="0">
                <a:ea typeface="ＭＳ Ｐゴシック" panose="020B0600070205080204" pitchFamily="34" charset="-128"/>
              </a:rPr>
              <a:t> </a:t>
            </a:r>
            <a:r>
              <a:rPr lang="mr-IN" altLang="en-US" dirty="0" err="1">
                <a:ea typeface="ＭＳ Ｐゴシック" panose="020B0600070205080204" pitchFamily="34" charset="-128"/>
              </a:rPr>
              <a:t>Movies</a:t>
            </a:r>
            <a:r>
              <a:rPr lang="mr-IN" altLang="en-US" dirty="0">
                <a:ea typeface="ＭＳ Ｐゴシック" panose="020B0600070205080204" pitchFamily="34" charset="-128"/>
              </a:rPr>
              <a:t> DO......</a:t>
            </a:r>
            <a:r>
              <a:rPr lang="es-MX" altLang="en-US" dirty="0">
                <a:ea typeface="ＭＳ Ｐゴシック" panose="020B0600070205080204" pitchFamily="34" charset="-128"/>
              </a:rPr>
              <a:t> Busca aliados estrategicos, denuncia, hace conferencias de prensa, acciones contundentes y bien pensadas</a:t>
            </a:r>
            <a:r>
              <a:rPr lang="mr-IN" altLang="en-US" dirty="0">
                <a:ea typeface="ＭＳ Ｐゴシック" panose="020B0600070205080204" pitchFamily="34" charset="-128"/>
              </a:rPr>
              <a:t>….</a:t>
            </a:r>
            <a:endParaRPr lang="es-MX"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769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https://youtu.be/g2zuCB_lGjU</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782404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https://youtu.be/QWLi0BZy4fI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3363667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altLang="en-US" dirty="0">
                <a:ea typeface="ＭＳ Ｐゴシック" panose="020B0600070205080204" pitchFamily="34" charset="-128"/>
              </a:rPr>
              <a:t>Imagen breast cancer action</a:t>
            </a:r>
            <a:r>
              <a:rPr lang="mr-IN" altLang="en-US" dirty="0">
                <a:ea typeface="ＭＳ Ｐゴシック" panose="020B0600070205080204" pitchFamily="34" charset="-128"/>
              </a:rPr>
              <a:t>….</a:t>
            </a:r>
            <a:r>
              <a:rPr lang="es-MX" altLang="en-US" dirty="0">
                <a:ea typeface="ＭＳ Ｐゴシック" panose="020B0600070205080204" pitchFamily="34" charset="-128"/>
              </a:rPr>
              <a:t> Utiliza números a nivel de la población,,,,"Perdemos 287 millones anuales con el consumo de alcohol en menores”</a:t>
            </a:r>
            <a:r>
              <a:rPr lang="es-MX" altLang="ja-JP" dirty="0">
                <a:ea typeface="ＭＳ Ｐゴシック" panose="020B0600070205080204" pitchFamily="34" charset="-128"/>
              </a:rPr>
              <a:t>. "Para el año 2020 habrá tanta gente enferma"</a:t>
            </a:r>
            <a:r>
              <a:rPr lang="mr-IN" altLang="ja-JP" dirty="0">
                <a:ea typeface="ＭＳ Ｐゴシック" panose="020B0600070205080204" pitchFamily="34" charset="-128"/>
              </a:rPr>
              <a:t>….</a:t>
            </a:r>
            <a:r>
              <a:rPr lang="mr-IN" altLang="en-US" dirty="0">
                <a:ea typeface="ＭＳ Ｐゴシック" panose="020B0600070205080204" pitchFamily="34" charset="-128"/>
              </a:rPr>
              <a:t>”</a:t>
            </a:r>
            <a:r>
              <a:rPr lang="mr-IN" altLang="ja-JP" dirty="0">
                <a:ea typeface="ＭＳ Ｐゴシック" panose="020B0600070205080204" pitchFamily="34" charset="-128"/>
              </a:rPr>
              <a:t>1,000 </a:t>
            </a:r>
            <a:r>
              <a:rPr lang="mr-IN" altLang="ja-JP" dirty="0" err="1">
                <a:ea typeface="ＭＳ Ｐゴシック" panose="020B0600070205080204" pitchFamily="34" charset="-128"/>
              </a:rPr>
              <a:t>niños</a:t>
            </a:r>
            <a:r>
              <a:rPr lang="mr-IN" altLang="ja-JP" dirty="0">
                <a:ea typeface="ＭＳ Ｐゴシック" panose="020B0600070205080204" pitchFamily="34" charset="-128"/>
              </a:rPr>
              <a:t> </a:t>
            </a:r>
            <a:r>
              <a:rPr lang="mr-IN" altLang="ja-JP" dirty="0" err="1">
                <a:ea typeface="ＭＳ Ｐゴシック" panose="020B0600070205080204" pitchFamily="34" charset="-128"/>
              </a:rPr>
              <a:t>han</a:t>
            </a:r>
            <a:r>
              <a:rPr lang="mr-IN" altLang="ja-JP" dirty="0">
                <a:ea typeface="ＭＳ Ｐゴシック" panose="020B0600070205080204" pitchFamily="34" charset="-128"/>
              </a:rPr>
              <a:t> </a:t>
            </a:r>
            <a:r>
              <a:rPr lang="mr-IN" altLang="ja-JP" dirty="0" err="1">
                <a:ea typeface="ＭＳ Ｐゴシック" panose="020B0600070205080204" pitchFamily="34" charset="-128"/>
              </a:rPr>
              <a:t>sido</a:t>
            </a:r>
            <a:r>
              <a:rPr lang="mr-IN" altLang="ja-JP" dirty="0">
                <a:ea typeface="ＭＳ Ｐゴシック" panose="020B0600070205080204" pitchFamily="34" charset="-128"/>
              </a:rPr>
              <a:t> </a:t>
            </a:r>
            <a:r>
              <a:rPr lang="mr-IN" altLang="ja-JP" dirty="0" err="1">
                <a:ea typeface="ＭＳ Ｐゴシック" panose="020B0600070205080204" pitchFamily="34" charset="-128"/>
              </a:rPr>
              <a:t>diagnosticados</a:t>
            </a:r>
            <a:r>
              <a:rPr lang="mr-IN" altLang="ja-JP" dirty="0">
                <a:ea typeface="ＭＳ Ｐゴシック" panose="020B0600070205080204" pitchFamily="34" charset="-128"/>
              </a:rPr>
              <a:t> </a:t>
            </a:r>
            <a:r>
              <a:rPr lang="mr-IN" altLang="ja-JP" dirty="0" err="1">
                <a:ea typeface="ＭＳ Ｐゴシック" panose="020B0600070205080204" pitchFamily="34" charset="-128"/>
              </a:rPr>
              <a:t>con</a:t>
            </a:r>
            <a:r>
              <a:rPr lang="mr-IN" altLang="ja-JP" dirty="0">
                <a:ea typeface="ＭＳ Ｐゴシック" panose="020B0600070205080204" pitchFamily="34" charset="-128"/>
              </a:rPr>
              <a:t> </a:t>
            </a:r>
            <a:r>
              <a:rPr lang="mr-IN" altLang="ja-JP" dirty="0" err="1">
                <a:ea typeface="ＭＳ Ｐゴシック" panose="020B0600070205080204" pitchFamily="34" charset="-128"/>
              </a:rPr>
              <a:t>sarampión</a:t>
            </a:r>
            <a:r>
              <a:rPr lang="mr-IN" altLang="ja-JP" dirty="0">
                <a:ea typeface="ＭＳ Ｐゴシック" panose="020B0600070205080204" pitchFamily="34" charset="-128"/>
              </a:rPr>
              <a:t>"....</a:t>
            </a:r>
            <a:r>
              <a:rPr lang="mr-IN" altLang="ja-JP" dirty="0" err="1">
                <a:ea typeface="ＭＳ Ｐゴシック" panose="020B0600070205080204" pitchFamily="34" charset="-128"/>
              </a:rPr>
              <a:t>etc</a:t>
            </a:r>
            <a:r>
              <a:rPr lang="mr-IN" altLang="ja-JP" dirty="0">
                <a:ea typeface="ＭＳ Ｐゴシック" panose="020B0600070205080204" pitchFamily="34" charset="-128"/>
              </a:rPr>
              <a:t>, </a:t>
            </a:r>
            <a:r>
              <a:rPr lang="mr-IN" altLang="ja-JP" dirty="0" err="1">
                <a:ea typeface="ＭＳ Ｐゴシック" panose="020B0600070205080204" pitchFamily="34" charset="-128"/>
              </a:rPr>
              <a:t>etc</a:t>
            </a:r>
            <a:r>
              <a:rPr lang="mr-IN" altLang="ja-JP" dirty="0">
                <a:ea typeface="ＭＳ Ｐゴシック" panose="020B0600070205080204" pitchFamily="34" charset="-128"/>
              </a:rPr>
              <a:t>....</a:t>
            </a:r>
            <a:r>
              <a:rPr lang="mr-IN" altLang="ja-JP" dirty="0" err="1">
                <a:ea typeface="ＭＳ Ｐゴシック" panose="020B0600070205080204" pitchFamily="34" charset="-128"/>
              </a:rPr>
              <a:t>Una</a:t>
            </a:r>
            <a:r>
              <a:rPr lang="mr-IN" altLang="ja-JP" dirty="0">
                <a:ea typeface="ＭＳ Ｐゴシック" panose="020B0600070205080204" pitchFamily="34" charset="-128"/>
              </a:rPr>
              <a:t> </a:t>
            </a:r>
            <a:r>
              <a:rPr lang="mr-IN" altLang="ja-JP" dirty="0" err="1">
                <a:ea typeface="ＭＳ Ｐゴシック" panose="020B0600070205080204" pitchFamily="34" charset="-128"/>
              </a:rPr>
              <a:t>cosa</a:t>
            </a:r>
            <a:r>
              <a:rPr lang="mr-IN" altLang="ja-JP" dirty="0">
                <a:ea typeface="ＭＳ Ｐゴシック" panose="020B0600070205080204" pitchFamily="34" charset="-128"/>
              </a:rPr>
              <a:t> </a:t>
            </a:r>
            <a:r>
              <a:rPr lang="mr-IN" altLang="ja-JP" dirty="0" err="1">
                <a:ea typeface="ＭＳ Ｐゴシック" panose="020B0600070205080204" pitchFamily="34" charset="-128"/>
              </a:rPr>
              <a:t>es</a:t>
            </a:r>
            <a:r>
              <a:rPr lang="mr-IN" altLang="ja-JP" dirty="0">
                <a:ea typeface="ＭＳ Ｐゴシック" panose="020B0600070205080204" pitchFamily="34" charset="-128"/>
              </a:rPr>
              <a:t> </a:t>
            </a:r>
            <a:r>
              <a:rPr lang="mr-IN" altLang="ja-JP" dirty="0" err="1">
                <a:ea typeface="ＭＳ Ｐゴシック" panose="020B0600070205080204" pitchFamily="34" charset="-128"/>
              </a:rPr>
              <a:t>decir</a:t>
            </a:r>
            <a:r>
              <a:rPr lang="mr-IN" altLang="ja-JP" dirty="0">
                <a:ea typeface="ＭＳ Ｐゴシック" panose="020B0600070205080204" pitchFamily="34" charset="-128"/>
              </a:rPr>
              <a:t> </a:t>
            </a:r>
            <a:r>
              <a:rPr lang="mr-IN" altLang="ja-JP" dirty="0" err="1">
                <a:ea typeface="ＭＳ Ｐゴシック" panose="020B0600070205080204" pitchFamily="34" charset="-128"/>
              </a:rPr>
              <a:t>come</a:t>
            </a:r>
            <a:r>
              <a:rPr lang="mr-IN" altLang="ja-JP" dirty="0">
                <a:ea typeface="ＭＳ Ｐゴシック" panose="020B0600070205080204" pitchFamily="34" charset="-128"/>
              </a:rPr>
              <a:t> </a:t>
            </a:r>
            <a:r>
              <a:rPr lang="mr-IN" altLang="ja-JP" dirty="0" err="1">
                <a:ea typeface="ＭＳ Ｐゴシック" panose="020B0600070205080204" pitchFamily="34" charset="-128"/>
              </a:rPr>
              <a:t>saludable</a:t>
            </a:r>
            <a:r>
              <a:rPr lang="mr-IN" altLang="ja-JP" dirty="0">
                <a:ea typeface="ＭＳ Ｐゴシック" panose="020B0600070205080204" pitchFamily="34" charset="-128"/>
              </a:rPr>
              <a:t> </a:t>
            </a:r>
            <a:r>
              <a:rPr lang="mr-IN" altLang="ja-JP" dirty="0" err="1">
                <a:ea typeface="ＭＳ Ｐゴシック" panose="020B0600070205080204" pitchFamily="34" charset="-128"/>
              </a:rPr>
              <a:t>y</a:t>
            </a:r>
            <a:r>
              <a:rPr lang="mr-IN" altLang="ja-JP" dirty="0">
                <a:ea typeface="ＭＳ Ｐゴシック" panose="020B0600070205080204" pitchFamily="34" charset="-128"/>
              </a:rPr>
              <a:t> </a:t>
            </a:r>
            <a:r>
              <a:rPr lang="mr-IN" altLang="ja-JP" dirty="0" err="1">
                <a:ea typeface="ＭＳ Ｐゴシック" panose="020B0600070205080204" pitchFamily="34" charset="-128"/>
              </a:rPr>
              <a:t>otra</a:t>
            </a:r>
            <a:r>
              <a:rPr lang="mr-IN" altLang="ja-JP" dirty="0">
                <a:ea typeface="ＭＳ Ｐゴシック" panose="020B0600070205080204" pitchFamily="34" charset="-128"/>
              </a:rPr>
              <a:t> </a:t>
            </a:r>
            <a:r>
              <a:rPr lang="mr-IN" altLang="ja-JP" dirty="0" err="1">
                <a:ea typeface="ＭＳ Ｐゴシック" panose="020B0600070205080204" pitchFamily="34" charset="-128"/>
              </a:rPr>
              <a:t>es</a:t>
            </a:r>
            <a:r>
              <a:rPr lang="mr-IN" altLang="ja-JP" dirty="0">
                <a:ea typeface="ＭＳ Ｐゴシック" panose="020B0600070205080204" pitchFamily="34" charset="-128"/>
              </a:rPr>
              <a:t> </a:t>
            </a:r>
            <a:r>
              <a:rPr lang="mr-IN" altLang="ja-JP" dirty="0" err="1">
                <a:ea typeface="ＭＳ Ｐゴシック" panose="020B0600070205080204" pitchFamily="34" charset="-128"/>
              </a:rPr>
              <a:t>identificar</a:t>
            </a:r>
            <a:r>
              <a:rPr lang="mr-IN" altLang="ja-JP" dirty="0">
                <a:ea typeface="ＭＳ Ｐゴシック" panose="020B0600070205080204" pitchFamily="34" charset="-128"/>
              </a:rPr>
              <a:t> </a:t>
            </a:r>
            <a:r>
              <a:rPr lang="mr-IN" altLang="ja-JP" dirty="0" err="1">
                <a:ea typeface="ＭＳ Ｐゴシック" panose="020B0600070205080204" pitchFamily="34" charset="-128"/>
              </a:rPr>
              <a:t>si</a:t>
            </a:r>
            <a:r>
              <a:rPr lang="mr-IN" altLang="ja-JP" dirty="0">
                <a:ea typeface="ＭＳ Ｐゴシック" panose="020B0600070205080204" pitchFamily="34" charset="-128"/>
              </a:rPr>
              <a:t> </a:t>
            </a:r>
            <a:r>
              <a:rPr lang="mr-IN" altLang="ja-JP" dirty="0" err="1">
                <a:ea typeface="ＭＳ Ｐゴシック" panose="020B0600070205080204" pitchFamily="34" charset="-128"/>
              </a:rPr>
              <a:t>el</a:t>
            </a:r>
            <a:r>
              <a:rPr lang="mr-IN" altLang="ja-JP" dirty="0">
                <a:ea typeface="ＭＳ Ｐゴシック" panose="020B0600070205080204" pitchFamily="34" charset="-128"/>
              </a:rPr>
              <a:t> </a:t>
            </a:r>
            <a:r>
              <a:rPr lang="mr-IN" altLang="ja-JP" dirty="0" err="1">
                <a:ea typeface="ＭＳ Ｐゴシック" panose="020B0600070205080204" pitchFamily="34" charset="-128"/>
              </a:rPr>
              <a:t>entorno</a:t>
            </a:r>
            <a:r>
              <a:rPr lang="mr-IN" altLang="ja-JP" dirty="0">
                <a:ea typeface="ＭＳ Ｐゴシック" panose="020B0600070205080204" pitchFamily="34" charset="-128"/>
              </a:rPr>
              <a:t> </a:t>
            </a:r>
            <a:r>
              <a:rPr lang="mr-IN" altLang="ja-JP" dirty="0" err="1">
                <a:ea typeface="ＭＳ Ｐゴシック" panose="020B0600070205080204" pitchFamily="34" charset="-128"/>
              </a:rPr>
              <a:t>promueve</a:t>
            </a:r>
            <a:r>
              <a:rPr lang="mr-IN" altLang="ja-JP" dirty="0">
                <a:ea typeface="ＭＳ Ｐゴシック" panose="020B0600070205080204" pitchFamily="34" charset="-128"/>
              </a:rPr>
              <a:t> </a:t>
            </a:r>
            <a:r>
              <a:rPr lang="mr-IN" altLang="ja-JP" dirty="0" err="1">
                <a:ea typeface="ＭＳ Ｐゴシック" panose="020B0600070205080204" pitchFamily="34" charset="-128"/>
              </a:rPr>
              <a:t>y</a:t>
            </a:r>
            <a:r>
              <a:rPr lang="mr-IN" altLang="ja-JP" dirty="0">
                <a:ea typeface="ＭＳ Ｐゴシック" panose="020B0600070205080204" pitchFamily="34" charset="-128"/>
              </a:rPr>
              <a:t> </a:t>
            </a:r>
            <a:r>
              <a:rPr lang="mr-IN" altLang="ja-JP" dirty="0" err="1">
                <a:ea typeface="ＭＳ Ｐゴシック" panose="020B0600070205080204" pitchFamily="34" charset="-128"/>
              </a:rPr>
              <a:t>facilita</a:t>
            </a:r>
            <a:r>
              <a:rPr lang="mr-IN" altLang="ja-JP" dirty="0">
                <a:ea typeface="ＭＳ Ｐゴシック" panose="020B0600070205080204" pitchFamily="34" charset="-128"/>
              </a:rPr>
              <a:t> </a:t>
            </a:r>
            <a:r>
              <a:rPr lang="mr-IN" altLang="ja-JP" dirty="0" err="1">
                <a:ea typeface="ＭＳ Ｐゴシック" panose="020B0600070205080204" pitchFamily="34" charset="-128"/>
              </a:rPr>
              <a:t>esa</a:t>
            </a:r>
            <a:r>
              <a:rPr lang="mr-IN" altLang="ja-JP" dirty="0">
                <a:ea typeface="ＭＳ Ｐゴシック" panose="020B0600070205080204" pitchFamily="34" charset="-128"/>
              </a:rPr>
              <a:t> </a:t>
            </a:r>
            <a:r>
              <a:rPr lang="mr-IN" altLang="ja-JP" dirty="0" err="1">
                <a:ea typeface="ＭＳ Ｐゴシック" panose="020B0600070205080204" pitchFamily="34" charset="-128"/>
              </a:rPr>
              <a:t>acción</a:t>
            </a:r>
            <a:r>
              <a:rPr lang="mr-IN" altLang="ja-JP" dirty="0">
                <a:ea typeface="ＭＳ Ｐゴシック" panose="020B0600070205080204" pitchFamily="34" charset="-128"/>
              </a:rPr>
              <a:t>....¿</a:t>
            </a:r>
            <a:r>
              <a:rPr lang="mr-IN" altLang="ja-JP" dirty="0" err="1">
                <a:ea typeface="ＭＳ Ｐゴシック" panose="020B0600070205080204" pitchFamily="34" charset="-128"/>
              </a:rPr>
              <a:t>desde</a:t>
            </a:r>
            <a:r>
              <a:rPr lang="mr-IN" altLang="ja-JP" dirty="0">
                <a:ea typeface="ＭＳ Ｐゴシック" panose="020B0600070205080204" pitchFamily="34" charset="-128"/>
              </a:rPr>
              <a:t> </a:t>
            </a:r>
            <a:r>
              <a:rPr lang="mr-IN" altLang="ja-JP" dirty="0" err="1">
                <a:ea typeface="ＭＳ Ｐゴシック" panose="020B0600070205080204" pitchFamily="34" charset="-128"/>
              </a:rPr>
              <a:t>dónde</a:t>
            </a:r>
            <a:r>
              <a:rPr lang="mr-IN" altLang="ja-JP" dirty="0">
                <a:ea typeface="ＭＳ Ｐゴシック" panose="020B0600070205080204" pitchFamily="34" charset="-128"/>
              </a:rPr>
              <a:t> </a:t>
            </a:r>
            <a:r>
              <a:rPr lang="mr-IN" altLang="ja-JP" dirty="0" err="1">
                <a:ea typeface="ＭＳ Ｐゴシック" panose="020B0600070205080204" pitchFamily="34" charset="-128"/>
              </a:rPr>
              <a:t>iniciarias</a:t>
            </a:r>
            <a:r>
              <a:rPr lang="mr-IN" altLang="ja-JP" dirty="0">
                <a:ea typeface="ＭＳ Ｐゴシック" panose="020B0600070205080204" pitchFamily="34" charset="-128"/>
              </a:rPr>
              <a:t> </a:t>
            </a:r>
            <a:r>
              <a:rPr lang="mr-IN" altLang="ja-JP" dirty="0" err="1">
                <a:ea typeface="ＭＳ Ｐゴシック" panose="020B0600070205080204" pitchFamily="34" charset="-128"/>
              </a:rPr>
              <a:t>para</a:t>
            </a:r>
            <a:r>
              <a:rPr lang="mr-IN" altLang="ja-JP" dirty="0">
                <a:ea typeface="ＭＳ Ｐゴシック" panose="020B0600070205080204" pitchFamily="34" charset="-128"/>
              </a:rPr>
              <a:t> </a:t>
            </a:r>
            <a:r>
              <a:rPr lang="mr-IN" altLang="ja-JP" dirty="0" err="1">
                <a:ea typeface="ＭＳ Ｐゴシック" panose="020B0600070205080204" pitchFamily="34" charset="-128"/>
              </a:rPr>
              <a:t>ser</a:t>
            </a:r>
            <a:r>
              <a:rPr lang="mr-IN" altLang="ja-JP" dirty="0">
                <a:ea typeface="ＭＳ Ｐゴシック" panose="020B0600070205080204" pitchFamily="34" charset="-128"/>
              </a:rPr>
              <a:t> </a:t>
            </a:r>
            <a:r>
              <a:rPr lang="mr-IN" altLang="ja-JP" dirty="0" err="1">
                <a:ea typeface="ＭＳ Ｐゴシック" panose="020B0600070205080204" pitchFamily="34" charset="-128"/>
              </a:rPr>
              <a:t>mas</a:t>
            </a:r>
            <a:r>
              <a:rPr lang="mr-IN" altLang="ja-JP" dirty="0">
                <a:ea typeface="ＭＳ Ｐゴシック" panose="020B0600070205080204" pitchFamily="34" charset="-128"/>
              </a:rPr>
              <a:t> </a:t>
            </a:r>
            <a:r>
              <a:rPr lang="mr-IN" altLang="ja-JP" dirty="0" err="1">
                <a:ea typeface="ＭＳ Ｐゴシック" panose="020B0600070205080204" pitchFamily="34" charset="-128"/>
              </a:rPr>
              <a:t>efectivo</a:t>
            </a:r>
            <a:r>
              <a:rPr lang="mr-IN" altLang="ja-JP" dirty="0">
                <a:ea typeface="ＭＳ Ｐゴシック" panose="020B0600070205080204" pitchFamily="34" charset="-128"/>
              </a:rPr>
              <a:t>?</a:t>
            </a:r>
            <a:endParaRPr lang="es-MX" altLang="ja-JP"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817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altLang="en-US" dirty="0">
                <a:ea typeface="ＭＳ Ｐゴシック" panose="020B0600070205080204" pitchFamily="34" charset="-128"/>
              </a:rPr>
              <a:t>Conoce tu audiencia</a:t>
            </a:r>
            <a:r>
              <a:rPr lang="mr-IN" altLang="en-US" dirty="0">
                <a:ea typeface="ＭＳ Ｐゴシック" panose="020B0600070205080204" pitchFamily="34" charset="-128"/>
              </a:rPr>
              <a:t>…..</a:t>
            </a:r>
            <a:r>
              <a:rPr lang="mr-IN" altLang="en-US" dirty="0" err="1">
                <a:ea typeface="ＭＳ Ｐゴシック" panose="020B0600070205080204" pitchFamily="34" charset="-128"/>
              </a:rPr>
              <a:t>Anuncio.Comida</a:t>
            </a:r>
            <a:r>
              <a:rPr lang="mr-IN" altLang="en-US" dirty="0">
                <a:ea typeface="ＭＳ Ｐゴシック" panose="020B0600070205080204" pitchFamily="34" charset="-128"/>
              </a:rPr>
              <a:t> </a:t>
            </a:r>
            <a:r>
              <a:rPr lang="mr-IN" altLang="en-US" dirty="0" err="1">
                <a:ea typeface="ＭＳ Ｐゴシック" panose="020B0600070205080204" pitchFamily="34" charset="-128"/>
              </a:rPr>
              <a:t>para</a:t>
            </a:r>
            <a:r>
              <a:rPr lang="mr-IN" altLang="en-US" dirty="0">
                <a:ea typeface="ＭＳ Ｐゴシック" panose="020B0600070205080204" pitchFamily="34" charset="-128"/>
              </a:rPr>
              <a:t> </a:t>
            </a:r>
            <a:r>
              <a:rPr lang="mr-IN" altLang="en-US" dirty="0" err="1">
                <a:ea typeface="ＭＳ Ｐゴシック" panose="020B0600070205080204" pitchFamily="34" charset="-128"/>
              </a:rPr>
              <a:t>perros</a:t>
            </a:r>
            <a:r>
              <a:rPr lang="mr-IN" altLang="en-US" dirty="0">
                <a:ea typeface="ＭＳ Ｐゴシック" panose="020B0600070205080204" pitchFamily="34" charset="-128"/>
              </a:rPr>
              <a:t> </a:t>
            </a:r>
            <a:endParaRPr lang="es-PR" altLang="en-US" dirty="0">
              <a:ea typeface="ＭＳ Ｐゴシック" panose="020B0600070205080204" pitchFamily="34" charset="-128"/>
            </a:endParaRP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664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https://youtu.be/Mpyfen1N_gQ</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39</a:t>
            </a:fld>
            <a:endParaRPr lang="en-US"/>
          </a:p>
        </p:txBody>
      </p:sp>
    </p:spTree>
    <p:extLst>
      <p:ext uri="{BB962C8B-B14F-4D97-AF65-F5344CB8AC3E}">
        <p14:creationId xmlns:p14="http://schemas.microsoft.com/office/powerpoint/2010/main" val="384953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899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49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728794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21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742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407F5E-1248-0D41-AA81-B50EA45314DF}" type="slidenum">
              <a:rPr lang="en-US" smtClean="0"/>
              <a:t>44</a:t>
            </a:fld>
            <a:endParaRPr lang="en-US"/>
          </a:p>
        </p:txBody>
      </p:sp>
    </p:spTree>
    <p:extLst>
      <p:ext uri="{BB962C8B-B14F-4D97-AF65-F5344CB8AC3E}">
        <p14:creationId xmlns:p14="http://schemas.microsoft.com/office/powerpoint/2010/main" val="65876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50226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93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57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45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Video Snickers</a:t>
            </a:r>
          </a:p>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84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9" y="3"/>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121042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00" y="560832"/>
            <a:ext cx="10515291" cy="357898"/>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840101" y="5953674"/>
            <a:ext cx="5236633"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64024" y="0"/>
            <a:ext cx="11300347" cy="1166884"/>
          </a:xfrm>
        </p:spPr>
        <p:txBody>
          <a:bodyPr/>
          <a:lstStyle/>
          <a:p>
            <a:r>
              <a:rPr lang="en-US" dirty="0"/>
              <a:t>Click to edit Master title style</a:t>
            </a:r>
          </a:p>
        </p:txBody>
      </p:sp>
      <p:sp>
        <p:nvSpPr>
          <p:cNvPr id="7" name="Content Placeholder 6"/>
          <p:cNvSpPr>
            <a:spLocks noGrp="1"/>
          </p:cNvSpPr>
          <p:nvPr>
            <p:ph sz="quarter" idx="10"/>
          </p:nvPr>
        </p:nvSpPr>
        <p:spPr>
          <a:xfrm>
            <a:off x="3803270" y="4500111"/>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464025" y="1321929"/>
            <a:ext cx="458663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6996114" y="1321928"/>
            <a:ext cx="4768257"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505067" y="5800299"/>
            <a:ext cx="3237351"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12191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750864"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750864"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750865" y="5769429"/>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8448" y="266297"/>
            <a:ext cx="10787849" cy="1120217"/>
          </a:xfrm>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668449" y="6078976"/>
            <a:ext cx="5509439" cy="636821"/>
          </a:xfrm>
        </p:spPr>
        <p:txBody>
          <a:bodyPr/>
          <a:lstStyle>
            <a:lvl1pPr>
              <a:defRPr baseline="0"/>
            </a:lvl1pPr>
          </a:lstStyle>
          <a:p>
            <a:r>
              <a:rPr lang="en-US"/>
              <a:t>Your logo on Master slide</a:t>
            </a:r>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5597" y="5540992"/>
            <a:ext cx="3316403" cy="1658201"/>
          </a:xfrm>
          <a:prstGeom prst="rect">
            <a:avLst/>
          </a:prstGeom>
          <a:noFill/>
          <a:ln>
            <a:noFill/>
          </a:ln>
        </p:spPr>
      </p:pic>
    </p:spTree>
    <p:custDataLst>
      <p:tags r:id="rId1"/>
    </p:custDataLst>
    <p:extLst>
      <p:ext uri="{BB962C8B-B14F-4D97-AF65-F5344CB8AC3E}">
        <p14:creationId xmlns:p14="http://schemas.microsoft.com/office/powerpoint/2010/main" val="200129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20"/>
        <p:cNvGrpSpPr/>
        <p:nvPr/>
      </p:nvGrpSpPr>
      <p:grpSpPr>
        <a:xfrm>
          <a:off x="0" y="0"/>
          <a:ext cx="0" cy="0"/>
          <a:chOff x="0" y="0"/>
          <a:chExt cx="0" cy="0"/>
        </a:xfrm>
      </p:grpSpPr>
      <p:sp>
        <p:nvSpPr>
          <p:cNvPr id="21" name="Google Shape;21;p67"/>
          <p:cNvSpPr txBox="1">
            <a:spLocks noGrp="1"/>
          </p:cNvSpPr>
          <p:nvPr>
            <p:ph type="title"/>
          </p:nvPr>
        </p:nvSpPr>
        <p:spPr>
          <a:xfrm>
            <a:off x="668448" y="266297"/>
            <a:ext cx="10787849" cy="11202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7"/>
          <p:cNvSpPr txBox="1">
            <a:spLocks noGrp="1"/>
          </p:cNvSpPr>
          <p:nvPr>
            <p:ph type="body" idx="1"/>
          </p:nvPr>
        </p:nvSpPr>
        <p:spPr>
          <a:xfrm>
            <a:off x="668448" y="155707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7"/>
          <p:cNvSpPr txBox="1">
            <a:spLocks noGrp="1"/>
          </p:cNvSpPr>
          <p:nvPr>
            <p:ph type="body" idx="2"/>
          </p:nvPr>
        </p:nvSpPr>
        <p:spPr>
          <a:xfrm>
            <a:off x="6274697" y="155707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7"/>
          <p:cNvSpPr>
            <a:spLocks noGrp="1"/>
          </p:cNvSpPr>
          <p:nvPr>
            <p:ph type="pic" idx="3"/>
          </p:nvPr>
        </p:nvSpPr>
        <p:spPr>
          <a:xfrm>
            <a:off x="668448" y="5864994"/>
            <a:ext cx="5509439" cy="42796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 name="Google Shape;25;p67" descr="MHTTC Stacked Color Bars" title="MHTTC Stacked Color Bars"/>
          <p:cNvPicPr preferRelativeResize="0"/>
          <p:nvPr/>
        </p:nvPicPr>
        <p:blipFill rotWithShape="1">
          <a:blip r:embed="rId2">
            <a:alphaModFix/>
          </a:blip>
          <a:srcRect/>
          <a:stretch/>
        </p:blipFill>
        <p:spPr>
          <a:xfrm>
            <a:off x="8875597" y="5540992"/>
            <a:ext cx="3316403" cy="1658201"/>
          </a:xfrm>
          <a:prstGeom prst="rect">
            <a:avLst/>
          </a:prstGeom>
          <a:noFill/>
          <a:ln>
            <a:noFill/>
          </a:ln>
        </p:spPr>
      </p:pic>
      <p:pic>
        <p:nvPicPr>
          <p:cNvPr id="26" name="Google Shape;26;p67"/>
          <p:cNvPicPr preferRelativeResize="0"/>
          <p:nvPr/>
        </p:nvPicPr>
        <p:blipFill rotWithShape="1">
          <a:blip r:embed="rId3">
            <a:alphaModFix/>
          </a:blip>
          <a:srcRect/>
          <a:stretch/>
        </p:blipFill>
        <p:spPr>
          <a:xfrm>
            <a:off x="735703" y="5900688"/>
            <a:ext cx="4987461" cy="761379"/>
          </a:xfrm>
          <a:prstGeom prst="rect">
            <a:avLst/>
          </a:prstGeom>
          <a:noFill/>
          <a:ln>
            <a:noFill/>
          </a:ln>
        </p:spPr>
      </p:pic>
    </p:spTree>
    <p:extLst>
      <p:ext uri="{BB962C8B-B14F-4D97-AF65-F5344CB8AC3E}">
        <p14:creationId xmlns:p14="http://schemas.microsoft.com/office/powerpoint/2010/main" val="349682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852267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63" r:id="rId13"/>
    <p:sldLayoutId id="2147483655" r:id="rId14"/>
    <p:sldLayoutId id="2147483657" r:id="rId15"/>
    <p:sldLayoutId id="2147483712" r:id="rId16"/>
    <p:sldLayoutId id="214748371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oMNJaz6_y_Q?feature=oembed"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s82iF2ew-yk?feature=oembed"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ae9o7QdNq_I?feature=oembed"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DtTVfvCU55I?feature=oembed" TargetMode="Externa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5.emf"/><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Lr3xxI430Co?feature=oembed" TargetMode="Externa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g2zuCB_lGjU?feature=oembed"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NPpsgY9LyWA?feature=oembed" TargetMode="Externa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g2zuCB_lGjU?feature=oembed" TargetMode="Externa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QWLi0BZy4fI?feature=oembed" TargetMode="Externa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https://www.youtube.com/embed/Mpyfen1N_gQ?feature=oembed" TargetMode="Externa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8" Type="http://schemas.openxmlformats.org/officeDocument/2006/relationships/hyperlink" Target="https://www.facebook.com/NHLPTTC/" TargetMode="External"/><Relationship Id="rId3" Type="http://schemas.openxmlformats.org/officeDocument/2006/relationships/hyperlink" Target="https://pttcnetwork.org/centers/national-hispanic-latino-pttc/home" TargetMode="External"/><Relationship Id="rId7" Type="http://schemas.openxmlformats.org/officeDocument/2006/relationships/hyperlink" Target="mailto:priscila@nlbha.org"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hyperlink" Target="mailto:dmzelaya@nlbha.org" TargetMode="External"/><Relationship Id="rId11" Type="http://schemas.openxmlformats.org/officeDocument/2006/relationships/image" Target="../media/image45.png"/><Relationship Id="rId5" Type="http://schemas.openxmlformats.org/officeDocument/2006/relationships/hyperlink" Target="mailto:pierluigi@nlbha.org" TargetMode="External"/><Relationship Id="rId10" Type="http://schemas.openxmlformats.org/officeDocument/2006/relationships/hyperlink" Target="https://twitter.com/nhlpttc" TargetMode="External"/><Relationship Id="rId4" Type="http://schemas.openxmlformats.org/officeDocument/2006/relationships/hyperlink" Target="http://www.nlbha.org/" TargetMode="External"/><Relationship Id="rId9"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HTTC stacked color bars"/>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29456" t="11272" r="282" b="18465"/>
          <a:stretch/>
        </p:blipFill>
        <p:spPr>
          <a:xfrm>
            <a:off x="6849035" y="4992220"/>
            <a:ext cx="5342965" cy="1937495"/>
          </a:xfrm>
        </p:spPr>
      </p:pic>
      <p:pic>
        <p:nvPicPr>
          <p:cNvPr id="6" name="Picture 5" descr="A picture containing indoor&#10;&#10;Description automatically generated">
            <a:extLst>
              <a:ext uri="{FF2B5EF4-FFF2-40B4-BE49-F238E27FC236}">
                <a16:creationId xmlns:a16="http://schemas.microsoft.com/office/drawing/2014/main" id="{026DDB08-E74E-B04A-8C19-D21149A4B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89192"/>
            <a:ext cx="7695026" cy="1176731"/>
          </a:xfrm>
          <a:prstGeom prst="rect">
            <a:avLst/>
          </a:prstGeom>
        </p:spPr>
      </p:pic>
      <p:pic>
        <p:nvPicPr>
          <p:cNvPr id="8" name="Picture 7">
            <a:extLst>
              <a:ext uri="{FF2B5EF4-FFF2-40B4-BE49-F238E27FC236}">
                <a16:creationId xmlns:a16="http://schemas.microsoft.com/office/drawing/2014/main" id="{44AF4188-D413-5745-BFBC-74D5739BEAC0}"/>
              </a:ext>
            </a:extLst>
          </p:cNvPr>
          <p:cNvPicPr>
            <a:picLocks noChangeAspect="1"/>
          </p:cNvPicPr>
          <p:nvPr/>
        </p:nvPicPr>
        <p:blipFill rotWithShape="1">
          <a:blip r:embed="rId6">
            <a:extLst>
              <a:ext uri="{28A0092B-C50C-407E-A947-70E740481C1C}">
                <a14:useLocalDpi xmlns:a14="http://schemas.microsoft.com/office/drawing/2010/main" val="0"/>
              </a:ext>
            </a:extLst>
          </a:blip>
          <a:srcRect r="27486" b="6278"/>
          <a:stretch/>
        </p:blipFill>
        <p:spPr>
          <a:xfrm>
            <a:off x="1524000" y="5749911"/>
            <a:ext cx="3800475" cy="658839"/>
          </a:xfrm>
          <a:prstGeom prst="rect">
            <a:avLst/>
          </a:prstGeom>
        </p:spPr>
      </p:pic>
      <p:pic>
        <p:nvPicPr>
          <p:cNvPr id="5" name="Picture 4">
            <a:extLst>
              <a:ext uri="{FF2B5EF4-FFF2-40B4-BE49-F238E27FC236}">
                <a16:creationId xmlns:a16="http://schemas.microsoft.com/office/drawing/2014/main" id="{B96F9293-7D47-3249-8187-DD8AA18758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6605" y="5492785"/>
            <a:ext cx="1913853" cy="1365215"/>
          </a:xfrm>
          <a:prstGeom prst="rect">
            <a:avLst/>
          </a:prstGeom>
        </p:spPr>
      </p:pic>
      <p:sp>
        <p:nvSpPr>
          <p:cNvPr id="10" name="Subtitle 2">
            <a:extLst>
              <a:ext uri="{FF2B5EF4-FFF2-40B4-BE49-F238E27FC236}">
                <a16:creationId xmlns:a16="http://schemas.microsoft.com/office/drawing/2014/main" id="{4DC93952-14E0-0D47-9B6A-1C5E85E4AA17}"/>
              </a:ext>
            </a:extLst>
          </p:cNvPr>
          <p:cNvSpPr>
            <a:spLocks noGrp="1"/>
          </p:cNvSpPr>
          <p:nvPr>
            <p:ph type="subTitle" idx="1"/>
          </p:nvPr>
        </p:nvSpPr>
        <p:spPr>
          <a:xfrm>
            <a:off x="1479176" y="2677009"/>
            <a:ext cx="9144000" cy="1328550"/>
          </a:xfrm>
        </p:spPr>
        <p:txBody>
          <a:bodyPr vert="horz" lIns="91440" tIns="45720" rIns="91440" bIns="45720" rtlCol="0" anchor="t">
            <a:normAutofit/>
          </a:bodyPr>
          <a:lstStyle/>
          <a:p>
            <a:r>
              <a:rPr lang="en-US" sz="2400" b="1" dirty="0">
                <a:latin typeface="Arial"/>
              </a:rPr>
              <a:t> </a:t>
            </a:r>
            <a:r>
              <a:rPr lang="en-US" sz="2800" b="1" dirty="0" err="1">
                <a:latin typeface="Arial"/>
                <a:cs typeface="Arial"/>
              </a:rPr>
              <a:t>Mercadeo</a:t>
            </a:r>
            <a:r>
              <a:rPr lang="en-US" sz="2800" b="1" dirty="0">
                <a:latin typeface="Arial"/>
                <a:cs typeface="Arial"/>
              </a:rPr>
              <a:t> Social y </a:t>
            </a:r>
            <a:r>
              <a:rPr lang="en-US" sz="2800" b="1" dirty="0" err="1">
                <a:latin typeface="Arial"/>
                <a:cs typeface="Arial"/>
              </a:rPr>
              <a:t>Abogacía</a:t>
            </a:r>
            <a:r>
              <a:rPr lang="en-US" sz="2800" b="1" dirty="0">
                <a:latin typeface="Arial"/>
                <a:cs typeface="Arial"/>
              </a:rPr>
              <a:t> de </a:t>
            </a:r>
            <a:r>
              <a:rPr lang="en-US" sz="2800" b="1" dirty="0" err="1">
                <a:latin typeface="Arial"/>
                <a:cs typeface="Arial"/>
              </a:rPr>
              <a:t>Medios</a:t>
            </a:r>
            <a:r>
              <a:rPr lang="en-US" sz="2800" b="1" dirty="0">
                <a:latin typeface="Arial"/>
                <a:cs typeface="Arial"/>
              </a:rPr>
              <a:t>: </a:t>
            </a:r>
            <a:r>
              <a:rPr lang="en-US" sz="2800" b="1" dirty="0" err="1">
                <a:latin typeface="Arial"/>
                <a:cs typeface="Arial"/>
              </a:rPr>
              <a:t>Herramientas</a:t>
            </a:r>
            <a:r>
              <a:rPr lang="en-US" sz="2800" b="1" dirty="0">
                <a:latin typeface="Arial"/>
                <a:cs typeface="Arial"/>
              </a:rPr>
              <a:t> </a:t>
            </a:r>
            <a:r>
              <a:rPr lang="en-US" sz="2800" b="1" dirty="0" err="1">
                <a:latin typeface="Arial"/>
                <a:cs typeface="Arial"/>
              </a:rPr>
              <a:t>efectivas</a:t>
            </a:r>
            <a:r>
              <a:rPr lang="en-US" sz="2800" b="1" dirty="0">
                <a:latin typeface="Arial"/>
                <a:cs typeface="Arial"/>
              </a:rPr>
              <a:t> para </a:t>
            </a:r>
            <a:r>
              <a:rPr lang="en-US" sz="2800" b="1" dirty="0" err="1">
                <a:latin typeface="Arial"/>
                <a:cs typeface="Arial"/>
              </a:rPr>
              <a:t>sostener</a:t>
            </a:r>
            <a:r>
              <a:rPr lang="en-US" sz="2800" b="1" dirty="0">
                <a:latin typeface="Arial"/>
                <a:cs typeface="Arial"/>
              </a:rPr>
              <a:t> los </a:t>
            </a:r>
            <a:r>
              <a:rPr lang="en-US" sz="2800" b="1" dirty="0" err="1">
                <a:latin typeface="Arial"/>
                <a:cs typeface="Arial"/>
              </a:rPr>
              <a:t>esfuerzos</a:t>
            </a:r>
            <a:r>
              <a:rPr lang="en-US" sz="2800" b="1" dirty="0">
                <a:latin typeface="Arial"/>
                <a:cs typeface="Arial"/>
              </a:rPr>
              <a:t> de </a:t>
            </a:r>
            <a:r>
              <a:rPr lang="en-US" sz="2800" b="1" dirty="0" err="1">
                <a:latin typeface="Arial"/>
                <a:cs typeface="Arial"/>
              </a:rPr>
              <a:t>incidencia</a:t>
            </a:r>
            <a:r>
              <a:rPr lang="en-US" sz="2800" b="1" dirty="0">
                <a:latin typeface="Arial"/>
                <a:cs typeface="Arial"/>
              </a:rPr>
              <a:t>, </a:t>
            </a:r>
            <a:r>
              <a:rPr lang="en-US" sz="2800" b="1" dirty="0" err="1">
                <a:latin typeface="Arial"/>
                <a:cs typeface="Arial"/>
              </a:rPr>
              <a:t>comunicación</a:t>
            </a:r>
            <a:r>
              <a:rPr lang="en-US" sz="2800" b="1" dirty="0">
                <a:latin typeface="Arial"/>
                <a:cs typeface="Arial"/>
              </a:rPr>
              <a:t> y </a:t>
            </a:r>
            <a:r>
              <a:rPr lang="en-US" sz="2800" b="1" dirty="0" err="1">
                <a:latin typeface="Arial"/>
                <a:cs typeface="Arial"/>
              </a:rPr>
              <a:t>visibilidad</a:t>
            </a:r>
            <a:r>
              <a:rPr lang="en-US" sz="2800" b="1" dirty="0">
                <a:latin typeface="Arial"/>
                <a:cs typeface="Arial"/>
              </a:rPr>
              <a:t> Webinar</a:t>
            </a:r>
          </a:p>
        </p:txBody>
      </p:sp>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844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n-US" altLang="en-US" b="1" dirty="0" err="1">
                <a:latin typeface="Arial" panose="020B0604020202020204" pitchFamily="34" charset="0"/>
                <a:cs typeface="Arial" panose="020B0604020202020204" pitchFamily="34" charset="0"/>
              </a:rPr>
              <a:t>Mercadeo</a:t>
            </a:r>
            <a:r>
              <a:rPr lang="mr-IN" altLang="en-US" b="1" dirty="0">
                <a:latin typeface="Arial" panose="020B0604020202020204" pitchFamily="34" charset="0"/>
              </a:rPr>
              <a:t>... ¿</a:t>
            </a:r>
            <a:r>
              <a:rPr lang="mr-IN" altLang="en-US" b="1" dirty="0" err="1">
                <a:latin typeface="Arial" panose="020B0604020202020204" pitchFamily="34" charset="0"/>
              </a:rPr>
              <a:t>qué</a:t>
            </a:r>
            <a:r>
              <a:rPr lang="mr-IN" altLang="en-US" b="1" dirty="0">
                <a:latin typeface="Arial" panose="020B0604020202020204" pitchFamily="34" charset="0"/>
              </a:rPr>
              <a:t> </a:t>
            </a:r>
            <a:r>
              <a:rPr lang="mr-IN" altLang="en-US" b="1" dirty="0" err="1">
                <a:latin typeface="Arial" panose="020B0604020202020204" pitchFamily="34" charset="0"/>
              </a:rPr>
              <a:t>es</a:t>
            </a:r>
            <a:r>
              <a:rPr lang="mr-IN" altLang="en-US" b="1" dirty="0">
                <a:latin typeface="Arial" panose="020B0604020202020204" pitchFamily="34" charset="0"/>
              </a:rPr>
              <a:t>?</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4" name="Picture 3" descr="mercadeo.gif">
            <a:extLst>
              <a:ext uri="{FF2B5EF4-FFF2-40B4-BE49-F238E27FC236}">
                <a16:creationId xmlns:a16="http://schemas.microsoft.com/office/drawing/2014/main" id="{2EEA3128-0095-8E40-ABC6-B77FE255EC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13" y="1455738"/>
            <a:ext cx="9778974"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aslogoblue.png">
            <a:extLst>
              <a:ext uri="{FF2B5EF4-FFF2-40B4-BE49-F238E27FC236}">
                <a16:creationId xmlns:a16="http://schemas.microsoft.com/office/drawing/2014/main" id="{A631C9D8-683A-D849-BE67-813FC86139BA}"/>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20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NICKERS - Lucￃﾭa Mￃﾩndez (2017)">
            <a:hlinkClick r:id="" action="ppaction://media"/>
            <a:extLst>
              <a:ext uri="{FF2B5EF4-FFF2-40B4-BE49-F238E27FC236}">
                <a16:creationId xmlns:a16="http://schemas.microsoft.com/office/drawing/2014/main" id="{8D5D0B85-DD98-4699-A6A8-00D53E47F01D}"/>
              </a:ext>
            </a:extLst>
          </p:cNvPr>
          <p:cNvPicPr>
            <a:picLocks noRot="1" noChangeAspect="1"/>
          </p:cNvPicPr>
          <p:nvPr>
            <a:videoFile r:link="rId1"/>
          </p:nvPr>
        </p:nvPicPr>
        <p:blipFill>
          <a:blip r:embed="rId4"/>
          <a:stretch>
            <a:fillRect/>
          </a:stretch>
        </p:blipFill>
        <p:spPr>
          <a:xfrm>
            <a:off x="1033561" y="581378"/>
            <a:ext cx="10124878" cy="5695244"/>
          </a:xfrm>
          <a:prstGeom prst="rect">
            <a:avLst/>
          </a:prstGeom>
        </p:spPr>
      </p:pic>
    </p:spTree>
    <p:extLst>
      <p:ext uri="{BB962C8B-B14F-4D97-AF65-F5344CB8AC3E}">
        <p14:creationId xmlns:p14="http://schemas.microsoft.com/office/powerpoint/2010/main" val="22218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844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n-US" altLang="en-US" b="1" dirty="0" err="1">
                <a:latin typeface="Arial" panose="020B0604020202020204" pitchFamily="34" charset="0"/>
                <a:cs typeface="Arial" panose="020B0604020202020204" pitchFamily="34" charset="0"/>
              </a:rPr>
              <a:t>Mercadeo</a:t>
            </a:r>
            <a:r>
              <a:rPr lang="mr-IN" altLang="en-US" b="1" dirty="0">
                <a:latin typeface="Arial" panose="020B0604020202020204" pitchFamily="34" charset="0"/>
              </a:rPr>
              <a:t>... ¿</a:t>
            </a:r>
            <a:r>
              <a:rPr lang="mr-IN" altLang="en-US" b="1" dirty="0" err="1">
                <a:latin typeface="Arial" panose="020B0604020202020204" pitchFamily="34" charset="0"/>
              </a:rPr>
              <a:t>qué</a:t>
            </a:r>
            <a:r>
              <a:rPr lang="mr-IN" altLang="en-US" b="1" dirty="0">
                <a:latin typeface="Arial" panose="020B0604020202020204" pitchFamily="34" charset="0"/>
              </a:rPr>
              <a:t> </a:t>
            </a:r>
            <a:r>
              <a:rPr lang="mr-IN" altLang="en-US" b="1" dirty="0" err="1">
                <a:latin typeface="Arial" panose="020B0604020202020204" pitchFamily="34" charset="0"/>
              </a:rPr>
              <a:t>es</a:t>
            </a:r>
            <a:r>
              <a:rPr lang="mr-IN" altLang="en-US" b="1" dirty="0">
                <a:latin typeface="Arial" panose="020B0604020202020204" pitchFamily="34" charset="0"/>
              </a:rPr>
              <a:t>?</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C9654A5-7E33-E44D-8495-E476BCFE02A3}"/>
              </a:ext>
            </a:extLst>
          </p:cNvPr>
          <p:cNvSpPr txBox="1">
            <a:spLocks/>
          </p:cNvSpPr>
          <p:nvPr/>
        </p:nvSpPr>
        <p:spPr>
          <a:xfrm>
            <a:off x="284752" y="1145004"/>
            <a:ext cx="11450048" cy="4525963"/>
          </a:xfrm>
          <a:prstGeom prst="rect">
            <a:avLst/>
          </a:prstGeom>
          <a:noFill/>
          <a:ln>
            <a:noFill/>
          </a:ln>
        </p:spPr>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s-PR" altLang="en-US" sz="2400" b="1" u="sng" dirty="0">
                <a:latin typeface="Arial" panose="020B0604020202020204" pitchFamily="34" charset="0"/>
                <a:ea typeface="ＭＳ Ｐゴシック" panose="020B0600070205080204" pitchFamily="34" charset="-128"/>
                <a:cs typeface="Arial" panose="020B0604020202020204" pitchFamily="34" charset="0"/>
              </a:rPr>
              <a:t>“la aplicación de técnicas de mercadeo comercial a los problemas sociales.” </a:t>
            </a:r>
          </a:p>
          <a:p>
            <a:pPr marL="0" indent="0" algn="ctr">
              <a:buFontTx/>
              <a:buNone/>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**Significa tomar los mismos principios utilizados para vender cosas como zapatos, programas de televisión o pizza, para educar y/o convencer a las personas a </a:t>
            </a:r>
            <a:r>
              <a:rPr lang="es-PR" altLang="en-US" sz="2400" b="1" u="sng"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cambiar </a:t>
            </a:r>
            <a:r>
              <a:rPr lang="es-PR" altLang="en-US" sz="2400" b="1" u="sng"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SU</a:t>
            </a:r>
            <a:r>
              <a:rPr lang="es-PR" altLang="en-US" sz="2400" b="1" u="sng"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 comportamiento para el beneficio de TODOS</a:t>
            </a:r>
            <a:r>
              <a:rPr lang="es-PR" altLang="en-US" sz="2400" dirty="0">
                <a:latin typeface="Arial" panose="020B0604020202020204" pitchFamily="34" charset="0"/>
                <a:ea typeface="ＭＳ Ｐゴシック" panose="020B0600070205080204" pitchFamily="34" charset="-128"/>
                <a:cs typeface="Arial" panose="020B0604020202020204" pitchFamily="34" charset="0"/>
              </a:rPr>
              <a:t>. **</a:t>
            </a:r>
          </a:p>
        </p:txBody>
      </p:sp>
      <p:pic>
        <p:nvPicPr>
          <p:cNvPr id="6" name="Picture 3" descr="01_social_media_animation.gif">
            <a:extLst>
              <a:ext uri="{FF2B5EF4-FFF2-40B4-BE49-F238E27FC236}">
                <a16:creationId xmlns:a16="http://schemas.microsoft.com/office/drawing/2014/main" id="{B335F74E-2422-BA48-9F48-58B234B532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553" y="2842377"/>
            <a:ext cx="2800894" cy="291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paslogoblue.png">
            <a:extLst>
              <a:ext uri="{FF2B5EF4-FFF2-40B4-BE49-F238E27FC236}">
                <a16:creationId xmlns:a16="http://schemas.microsoft.com/office/drawing/2014/main" id="{38FAEFF5-6009-1C4B-A3CA-9655F527FE3E}"/>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96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nline Media 3" title="ￂ﾿Quￃﾩ significa hacer algo #ComoNiￃﾱa? | Always">
            <a:hlinkClick r:id="" action="ppaction://media"/>
            <a:extLst>
              <a:ext uri="{FF2B5EF4-FFF2-40B4-BE49-F238E27FC236}">
                <a16:creationId xmlns:a16="http://schemas.microsoft.com/office/drawing/2014/main" id="{4D05BBA8-2476-4AA8-A934-737A750386F2}"/>
              </a:ext>
            </a:extLst>
          </p:cNvPr>
          <p:cNvPicPr>
            <a:picLocks noRot="1" noChangeAspect="1"/>
          </p:cNvPicPr>
          <p:nvPr>
            <a:videoFile r:link="rId1"/>
          </p:nvPr>
        </p:nvPicPr>
        <p:blipFill>
          <a:blip r:embed="rId4"/>
          <a:stretch>
            <a:fillRect/>
          </a:stretch>
        </p:blipFill>
        <p:spPr>
          <a:xfrm>
            <a:off x="1033561" y="581378"/>
            <a:ext cx="10124878" cy="5695244"/>
          </a:xfrm>
          <a:prstGeom prst="rect">
            <a:avLst/>
          </a:prstGeom>
        </p:spPr>
      </p:pic>
    </p:spTree>
    <p:extLst>
      <p:ext uri="{BB962C8B-B14F-4D97-AF65-F5344CB8AC3E}">
        <p14:creationId xmlns:p14="http://schemas.microsoft.com/office/powerpoint/2010/main" val="14487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andy Hook promise">
            <a:hlinkClick r:id="" action="ppaction://media"/>
            <a:extLst>
              <a:ext uri="{FF2B5EF4-FFF2-40B4-BE49-F238E27FC236}">
                <a16:creationId xmlns:a16="http://schemas.microsoft.com/office/drawing/2014/main" id="{4DF6C642-AE2F-4D1A-92EC-1E0062792009}"/>
              </a:ext>
            </a:extLst>
          </p:cNvPr>
          <p:cNvPicPr>
            <a:picLocks noRot="1" noChangeAspect="1"/>
          </p:cNvPicPr>
          <p:nvPr>
            <a:videoFile r:link="rId1"/>
          </p:nvPr>
        </p:nvPicPr>
        <p:blipFill>
          <a:blip r:embed="rId4"/>
          <a:stretch>
            <a:fillRect/>
          </a:stretch>
        </p:blipFill>
        <p:spPr>
          <a:xfrm>
            <a:off x="1073700" y="603956"/>
            <a:ext cx="10044600" cy="5650088"/>
          </a:xfrm>
          <a:prstGeom prst="rect">
            <a:avLst/>
          </a:prstGeom>
        </p:spPr>
      </p:pic>
    </p:spTree>
    <p:extLst>
      <p:ext uri="{BB962C8B-B14F-4D97-AF65-F5344CB8AC3E}">
        <p14:creationId xmlns:p14="http://schemas.microsoft.com/office/powerpoint/2010/main" val="324013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844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PR" altLang="en-US" b="1" dirty="0">
                <a:latin typeface="Arial" panose="020B0604020202020204" pitchFamily="34" charset="0"/>
                <a:cs typeface="Arial" panose="020B0604020202020204" pitchFamily="34" charset="0"/>
              </a:rPr>
              <a:t>Media Advocacy (incidencia)…</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BF547F-B9B0-F041-A728-CC3DF7E8B7DF}"/>
              </a:ext>
            </a:extLst>
          </p:cNvPr>
          <p:cNvSpPr/>
          <p:nvPr/>
        </p:nvSpPr>
        <p:spPr>
          <a:xfrm>
            <a:off x="284752" y="1583973"/>
            <a:ext cx="11622496" cy="1938992"/>
          </a:xfrm>
          <a:prstGeom prst="rect">
            <a:avLst/>
          </a:prstGeom>
        </p:spPr>
        <p:txBody>
          <a:bodyPr wrap="square">
            <a:spAutoFit/>
          </a:bodyPr>
          <a:lstStyle/>
          <a:p>
            <a:pPr marL="342900" indent="-342900" algn="just">
              <a:buFont typeface="Arial" panose="020B0604020202020204" pitchFamily="34" charset="0"/>
              <a:buChar char="•"/>
            </a:pPr>
            <a:r>
              <a:rPr lang="es-PR" altLang="en-US" sz="2400" dirty="0">
                <a:latin typeface="Arial" panose="020B0604020202020204" pitchFamily="34" charset="0"/>
                <a:cs typeface="Arial" panose="020B0604020202020204" pitchFamily="34" charset="0"/>
              </a:rPr>
              <a:t>Definir Uso estratégico de los medios que ayuda a promover un debate público y generar apoyo comunitario para cambios en normas y políticas. </a:t>
            </a:r>
          </a:p>
          <a:p>
            <a:pPr marL="342900" indent="-342900" algn="just">
              <a:buFont typeface="Arial" panose="020B0604020202020204" pitchFamily="34" charset="0"/>
              <a:buChar char="•"/>
            </a:pPr>
            <a:endParaRPr lang="es-PR" alt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PR" altLang="en-US" sz="2400" dirty="0">
                <a:latin typeface="Arial" panose="020B0604020202020204" pitchFamily="34" charset="0"/>
                <a:cs typeface="Arial" panose="020B0604020202020204" pitchFamily="34" charset="0"/>
              </a:rPr>
              <a:t>Ayuda a crear SISTEMAS DE CAMBIO que aboguen por la seguridad, salud y calidad de vida de las comunidades.</a:t>
            </a:r>
          </a:p>
        </p:txBody>
      </p:sp>
      <p:pic>
        <p:nvPicPr>
          <p:cNvPr id="8" name="Picture 1" descr="Social-Media-Tips.jpg">
            <a:extLst>
              <a:ext uri="{FF2B5EF4-FFF2-40B4-BE49-F238E27FC236}">
                <a16:creationId xmlns:a16="http://schemas.microsoft.com/office/drawing/2014/main" id="{0A426EE2-4055-BD4D-BA09-EECDCE7D9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3726860"/>
            <a:ext cx="9144000" cy="167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aslogoblue.png">
            <a:extLst>
              <a:ext uri="{FF2B5EF4-FFF2-40B4-BE49-F238E27FC236}">
                <a16:creationId xmlns:a16="http://schemas.microsoft.com/office/drawing/2014/main" id="{941B081B-06D6-C142-AEDC-7260BFC6DD2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048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AMPAￃﾑA 2008 &quot;ME MATA QUE FUMES&quot; (MUNICIPALIDAD DE BERAZATEGUI)">
            <a:hlinkClick r:id="" action="ppaction://media"/>
            <a:extLst>
              <a:ext uri="{FF2B5EF4-FFF2-40B4-BE49-F238E27FC236}">
                <a16:creationId xmlns:a16="http://schemas.microsoft.com/office/drawing/2014/main" id="{5780D016-435D-4238-899E-5E9A93246E08}"/>
              </a:ext>
            </a:extLst>
          </p:cNvPr>
          <p:cNvPicPr>
            <a:picLocks noRot="1" noChangeAspect="1"/>
          </p:cNvPicPr>
          <p:nvPr>
            <a:videoFile r:link="rId1"/>
          </p:nvPr>
        </p:nvPicPr>
        <p:blipFill>
          <a:blip r:embed="rId4"/>
          <a:stretch>
            <a:fillRect/>
          </a:stretch>
        </p:blipFill>
        <p:spPr>
          <a:xfrm>
            <a:off x="948266" y="361245"/>
            <a:ext cx="10295467" cy="5791200"/>
          </a:xfrm>
          <a:prstGeom prst="rect">
            <a:avLst/>
          </a:prstGeom>
        </p:spPr>
      </p:pic>
    </p:spTree>
    <p:extLst>
      <p:ext uri="{BB962C8B-B14F-4D97-AF65-F5344CB8AC3E}">
        <p14:creationId xmlns:p14="http://schemas.microsoft.com/office/powerpoint/2010/main" val="217592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7" name="Picture 3" descr="banner-arrugas.png">
            <a:extLst>
              <a:ext uri="{FF2B5EF4-FFF2-40B4-BE49-F238E27FC236}">
                <a16:creationId xmlns:a16="http://schemas.microsoft.com/office/drawing/2014/main" id="{8A3E1EA6-5752-1F43-BC58-473C882DF7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18C4F568-01E1-2F42-9BCE-56FD9FED2C3A}"/>
              </a:ext>
            </a:extLst>
          </p:cNvPr>
          <p:cNvSpPr txBox="1">
            <a:spLocks noChangeArrowheads="1"/>
          </p:cNvSpPr>
          <p:nvPr/>
        </p:nvSpPr>
        <p:spPr bwMode="auto">
          <a:xfrm>
            <a:off x="2438400" y="44704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err="1">
                <a:solidFill>
                  <a:srgbClr val="008000"/>
                </a:solidFill>
                <a:latin typeface="Arial" panose="020B0604020202020204" pitchFamily="34" charset="0"/>
                <a:cs typeface="Arial" panose="020B0604020202020204" pitchFamily="34" charset="0"/>
              </a:rPr>
              <a:t>Mercadeo</a:t>
            </a:r>
            <a:r>
              <a:rPr lang="en-US" altLang="en-US" sz="3600" b="1" dirty="0">
                <a:solidFill>
                  <a:srgbClr val="008000"/>
                </a:solidFill>
                <a:latin typeface="Arial" panose="020B0604020202020204" pitchFamily="34" charset="0"/>
                <a:cs typeface="Arial" panose="020B0604020202020204" pitchFamily="34" charset="0"/>
              </a:rPr>
              <a:t> </a:t>
            </a:r>
          </a:p>
          <a:p>
            <a:pPr algn="ctr"/>
            <a:r>
              <a:rPr lang="en-US" altLang="en-US" sz="3600" b="1" dirty="0">
                <a:solidFill>
                  <a:srgbClr val="008000"/>
                </a:solidFill>
                <a:latin typeface="Arial" panose="020B0604020202020204" pitchFamily="34" charset="0"/>
                <a:cs typeface="Arial" panose="020B0604020202020204" pitchFamily="34" charset="0"/>
              </a:rPr>
              <a:t>social</a:t>
            </a:r>
          </a:p>
        </p:txBody>
      </p:sp>
      <p:sp>
        <p:nvSpPr>
          <p:cNvPr id="10" name="TextBox 5">
            <a:extLst>
              <a:ext uri="{FF2B5EF4-FFF2-40B4-BE49-F238E27FC236}">
                <a16:creationId xmlns:a16="http://schemas.microsoft.com/office/drawing/2014/main" id="{C38116B5-05C3-C443-94B0-EA262E18ABAD}"/>
              </a:ext>
            </a:extLst>
          </p:cNvPr>
          <p:cNvSpPr txBox="1">
            <a:spLocks noChangeArrowheads="1"/>
          </p:cNvSpPr>
          <p:nvPr/>
        </p:nvSpPr>
        <p:spPr bwMode="auto">
          <a:xfrm>
            <a:off x="6705600" y="44704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a:solidFill>
                  <a:srgbClr val="0033CC"/>
                </a:solidFill>
                <a:latin typeface="Arial" panose="020B0604020202020204" pitchFamily="34" charset="0"/>
                <a:cs typeface="Arial" panose="020B0604020202020204" pitchFamily="34" charset="0"/>
              </a:rPr>
              <a:t>Media Advocacy</a:t>
            </a:r>
          </a:p>
        </p:txBody>
      </p:sp>
      <p:pic>
        <p:nvPicPr>
          <p:cNvPr id="5" name="Picture 1" descr="paslogoblue.png">
            <a:extLst>
              <a:ext uri="{FF2B5EF4-FFF2-40B4-BE49-F238E27FC236}">
                <a16:creationId xmlns:a16="http://schemas.microsoft.com/office/drawing/2014/main" id="{21E612ED-F347-2645-9220-A1529B6ED43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83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2" name="Picture 1" descr="pelis sin tabaco.jpg">
            <a:extLst>
              <a:ext uri="{FF2B5EF4-FFF2-40B4-BE49-F238E27FC236}">
                <a16:creationId xmlns:a16="http://schemas.microsoft.com/office/drawing/2014/main" id="{FE464183-EF66-7C43-A132-561F74ABEB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37900"/>
            <a:ext cx="8597900" cy="437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885223BF-8F47-1D43-A849-3B9B30CB36FD}"/>
              </a:ext>
            </a:extLst>
          </p:cNvPr>
          <p:cNvSpPr txBox="1">
            <a:spLocks noChangeArrowheads="1"/>
          </p:cNvSpPr>
          <p:nvPr/>
        </p:nvSpPr>
        <p:spPr bwMode="auto">
          <a:xfrm>
            <a:off x="2451100" y="45339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err="1">
                <a:solidFill>
                  <a:srgbClr val="008000"/>
                </a:solidFill>
                <a:latin typeface="Arial" panose="020B0604020202020204" pitchFamily="34" charset="0"/>
                <a:cs typeface="Arial" panose="020B0604020202020204" pitchFamily="34" charset="0"/>
              </a:rPr>
              <a:t>Mercadeo</a:t>
            </a:r>
            <a:r>
              <a:rPr lang="en-US" altLang="en-US" sz="3600" b="1" dirty="0">
                <a:solidFill>
                  <a:srgbClr val="008000"/>
                </a:solidFill>
                <a:latin typeface="Arial" panose="020B0604020202020204" pitchFamily="34" charset="0"/>
                <a:cs typeface="Arial" panose="020B0604020202020204" pitchFamily="34" charset="0"/>
              </a:rPr>
              <a:t> </a:t>
            </a:r>
          </a:p>
          <a:p>
            <a:pPr algn="ctr"/>
            <a:r>
              <a:rPr lang="en-US" altLang="en-US" sz="3600" b="1" dirty="0">
                <a:solidFill>
                  <a:srgbClr val="008000"/>
                </a:solidFill>
                <a:latin typeface="Arial" panose="020B0604020202020204" pitchFamily="34" charset="0"/>
                <a:cs typeface="Arial" panose="020B0604020202020204" pitchFamily="34" charset="0"/>
              </a:rPr>
              <a:t>social</a:t>
            </a:r>
          </a:p>
        </p:txBody>
      </p:sp>
      <p:sp>
        <p:nvSpPr>
          <p:cNvPr id="4" name="TextBox 5">
            <a:extLst>
              <a:ext uri="{FF2B5EF4-FFF2-40B4-BE49-F238E27FC236}">
                <a16:creationId xmlns:a16="http://schemas.microsoft.com/office/drawing/2014/main" id="{187BCD24-B9A1-DD45-B87B-08174AB3C2DF}"/>
              </a:ext>
            </a:extLst>
          </p:cNvPr>
          <p:cNvSpPr txBox="1">
            <a:spLocks noChangeArrowheads="1"/>
          </p:cNvSpPr>
          <p:nvPr/>
        </p:nvSpPr>
        <p:spPr bwMode="auto">
          <a:xfrm>
            <a:off x="6718300" y="45339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a:solidFill>
                  <a:srgbClr val="0033CC"/>
                </a:solidFill>
                <a:latin typeface="Arial" panose="020B0604020202020204" pitchFamily="34" charset="0"/>
                <a:cs typeface="Arial" panose="020B0604020202020204" pitchFamily="34" charset="0"/>
              </a:rPr>
              <a:t>Media Advocacy</a:t>
            </a:r>
          </a:p>
        </p:txBody>
      </p:sp>
      <p:pic>
        <p:nvPicPr>
          <p:cNvPr id="5" name="Picture 1" descr="paslogoblue.png">
            <a:extLst>
              <a:ext uri="{FF2B5EF4-FFF2-40B4-BE49-F238E27FC236}">
                <a16:creationId xmlns:a16="http://schemas.microsoft.com/office/drawing/2014/main" id="{730320E2-2168-6242-BAAB-AFEDF74F85B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64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8" name="TextBox 4">
            <a:extLst>
              <a:ext uri="{FF2B5EF4-FFF2-40B4-BE49-F238E27FC236}">
                <a16:creationId xmlns:a16="http://schemas.microsoft.com/office/drawing/2014/main" id="{18C4F568-01E1-2F42-9BCE-56FD9FED2C3A}"/>
              </a:ext>
            </a:extLst>
          </p:cNvPr>
          <p:cNvSpPr txBox="1">
            <a:spLocks noChangeArrowheads="1"/>
          </p:cNvSpPr>
          <p:nvPr/>
        </p:nvSpPr>
        <p:spPr bwMode="auto">
          <a:xfrm>
            <a:off x="2451100" y="46355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err="1">
                <a:solidFill>
                  <a:srgbClr val="008000"/>
                </a:solidFill>
                <a:latin typeface="Arial" panose="020B0604020202020204" pitchFamily="34" charset="0"/>
                <a:cs typeface="Arial" panose="020B0604020202020204" pitchFamily="34" charset="0"/>
              </a:rPr>
              <a:t>Mercadeo</a:t>
            </a:r>
            <a:r>
              <a:rPr lang="en-US" altLang="en-US" sz="3600" b="1" dirty="0">
                <a:solidFill>
                  <a:srgbClr val="008000"/>
                </a:solidFill>
                <a:latin typeface="Arial" panose="020B0604020202020204" pitchFamily="34" charset="0"/>
                <a:cs typeface="Arial" panose="020B0604020202020204" pitchFamily="34" charset="0"/>
              </a:rPr>
              <a:t> </a:t>
            </a:r>
          </a:p>
          <a:p>
            <a:pPr algn="ctr"/>
            <a:r>
              <a:rPr lang="en-US" altLang="en-US" sz="3600" b="1" dirty="0">
                <a:solidFill>
                  <a:srgbClr val="008000"/>
                </a:solidFill>
                <a:latin typeface="Arial" panose="020B0604020202020204" pitchFamily="34" charset="0"/>
                <a:cs typeface="Arial" panose="020B0604020202020204" pitchFamily="34" charset="0"/>
              </a:rPr>
              <a:t>social</a:t>
            </a:r>
          </a:p>
        </p:txBody>
      </p:sp>
      <p:sp>
        <p:nvSpPr>
          <p:cNvPr id="10" name="TextBox 5">
            <a:extLst>
              <a:ext uri="{FF2B5EF4-FFF2-40B4-BE49-F238E27FC236}">
                <a16:creationId xmlns:a16="http://schemas.microsoft.com/office/drawing/2014/main" id="{C38116B5-05C3-C443-94B0-EA262E18ABAD}"/>
              </a:ext>
            </a:extLst>
          </p:cNvPr>
          <p:cNvSpPr txBox="1">
            <a:spLocks noChangeArrowheads="1"/>
          </p:cNvSpPr>
          <p:nvPr/>
        </p:nvSpPr>
        <p:spPr bwMode="auto">
          <a:xfrm>
            <a:off x="6718300" y="463550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a:solidFill>
                  <a:srgbClr val="0033CC"/>
                </a:solidFill>
                <a:latin typeface="Arial" panose="020B0604020202020204" pitchFamily="34" charset="0"/>
                <a:cs typeface="Arial" panose="020B0604020202020204" pitchFamily="34" charset="0"/>
              </a:rPr>
              <a:t>Media Advocacy</a:t>
            </a:r>
          </a:p>
        </p:txBody>
      </p:sp>
      <p:pic>
        <p:nvPicPr>
          <p:cNvPr id="5" name="Picture 1" descr="fumar.jpg">
            <a:extLst>
              <a:ext uri="{FF2B5EF4-FFF2-40B4-BE49-F238E27FC236}">
                <a16:creationId xmlns:a16="http://schemas.microsoft.com/office/drawing/2014/main" id="{536B2698-906E-4A47-BF4F-5C9E162E37EB}"/>
              </a:ext>
            </a:extLst>
          </p:cNvPr>
          <p:cNvPicPr>
            <a:picLocks noChangeAspect="1"/>
          </p:cNvPicPr>
          <p:nvPr/>
        </p:nvPicPr>
        <p:blipFill rotWithShape="1">
          <a:blip r:embed="rId3">
            <a:extLst>
              <a:ext uri="{28A0092B-C50C-407E-A947-70E740481C1C}">
                <a14:useLocalDpi xmlns:a14="http://schemas.microsoft.com/office/drawing/2010/main" val="0"/>
              </a:ext>
            </a:extLst>
          </a:blip>
          <a:srcRect l="1389" t="1099" r="1529" b="2747"/>
          <a:stretch/>
        </p:blipFill>
        <p:spPr bwMode="auto">
          <a:xfrm>
            <a:off x="1657350" y="152400"/>
            <a:ext cx="88773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paslogoblue.png">
            <a:extLst>
              <a:ext uri="{FF2B5EF4-FFF2-40B4-BE49-F238E27FC236}">
                <a16:creationId xmlns:a16="http://schemas.microsoft.com/office/drawing/2014/main" id="{901512EA-AA7E-284D-9D1C-C67F53A4536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99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86372"/>
            <a:ext cx="9144000" cy="2685257"/>
          </a:xfrm>
        </p:spPr>
        <p:txBody>
          <a:bodyPr>
            <a:noAutofit/>
          </a:bodyPr>
          <a:lstStyle/>
          <a:p>
            <a:pPr>
              <a:spcBef>
                <a:spcPts val="0"/>
              </a:spcBef>
            </a:pPr>
            <a:r>
              <a:rPr lang="en-US" sz="3300" b="1" dirty="0">
                <a:latin typeface="Arial" panose="020B0604020202020204" pitchFamily="34" charset="0"/>
                <a:ea typeface="Calibri" panose="020F0502020204030204" pitchFamily="34" charset="0"/>
                <a:cs typeface="Arial" panose="020B0604020202020204" pitchFamily="34" charset="0"/>
              </a:rPr>
              <a:t>Our Mission</a:t>
            </a:r>
          </a:p>
          <a:p>
            <a:pPr algn="just">
              <a:lnSpc>
                <a:spcPct val="100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The Mission and Goal of The National Latino Behavioral Health Association is to influence national behavioral health policy, eliminate disparities in funding and access to services, and improve the quality of services and treatment outcomes for Latino populations.</a:t>
            </a:r>
          </a:p>
          <a:p>
            <a:endParaRPr lang="en-US" dirty="0">
              <a:latin typeface="Arial"/>
            </a:endParaRPr>
          </a:p>
        </p:txBody>
      </p:sp>
      <p:pic>
        <p:nvPicPr>
          <p:cNvPr id="6" name="Picture 5" descr="A picture containing indoor&#10;&#10;Description automatically generated">
            <a:extLst>
              <a:ext uri="{FF2B5EF4-FFF2-40B4-BE49-F238E27FC236}">
                <a16:creationId xmlns:a16="http://schemas.microsoft.com/office/drawing/2014/main" id="{026DDB08-E74E-B04A-8C19-D21149A4B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59374"/>
            <a:ext cx="7695026" cy="1176731"/>
          </a:xfrm>
          <a:prstGeom prst="rect">
            <a:avLst/>
          </a:prstGeom>
        </p:spPr>
      </p:pic>
      <p:pic>
        <p:nvPicPr>
          <p:cNvPr id="9" name="Picture Placeholder 6" descr="MHTTC stacked color bars">
            <a:extLst>
              <a:ext uri="{FF2B5EF4-FFF2-40B4-BE49-F238E27FC236}">
                <a16:creationId xmlns:a16="http://schemas.microsoft.com/office/drawing/2014/main" id="{DC4BE786-A45D-364C-AACD-0E819866AC8E}"/>
              </a:ext>
            </a:extLst>
          </p:cNvPr>
          <p:cNvPicPr>
            <a:picLocks noChangeAspect="1"/>
          </p:cNvPicPr>
          <p:nvPr/>
        </p:nvPicPr>
        <p:blipFill rotWithShape="1">
          <a:blip r:embed="rId5">
            <a:extLst>
              <a:ext uri="{28A0092B-C50C-407E-A947-70E740481C1C}">
                <a14:useLocalDpi xmlns:a14="http://schemas.microsoft.com/office/drawing/2010/main" val="0"/>
              </a:ext>
            </a:extLst>
          </a:blip>
          <a:srcRect l="-29456" t="11272" r="282" b="18465"/>
          <a:stretch/>
        </p:blipFill>
        <p:spPr>
          <a:xfrm>
            <a:off x="6849035" y="4992220"/>
            <a:ext cx="5342965" cy="1937495"/>
          </a:xfrm>
          <a:prstGeom prst="rect">
            <a:avLst/>
          </a:prstGeom>
        </p:spPr>
      </p:pic>
      <p:pic>
        <p:nvPicPr>
          <p:cNvPr id="10" name="Picture 9">
            <a:extLst>
              <a:ext uri="{FF2B5EF4-FFF2-40B4-BE49-F238E27FC236}">
                <a16:creationId xmlns:a16="http://schemas.microsoft.com/office/drawing/2014/main" id="{9FB9FB3A-4F11-F445-8456-7124B97B5E12}"/>
              </a:ext>
            </a:extLst>
          </p:cNvPr>
          <p:cNvPicPr>
            <a:picLocks noChangeAspect="1"/>
          </p:cNvPicPr>
          <p:nvPr/>
        </p:nvPicPr>
        <p:blipFill rotWithShape="1">
          <a:blip r:embed="rId6">
            <a:extLst>
              <a:ext uri="{28A0092B-C50C-407E-A947-70E740481C1C}">
                <a14:useLocalDpi xmlns:a14="http://schemas.microsoft.com/office/drawing/2010/main" val="0"/>
              </a:ext>
            </a:extLst>
          </a:blip>
          <a:srcRect r="27486" b="6278"/>
          <a:stretch/>
        </p:blipFill>
        <p:spPr>
          <a:xfrm>
            <a:off x="1524000" y="5749911"/>
            <a:ext cx="3800475" cy="658839"/>
          </a:xfrm>
          <a:prstGeom prst="rect">
            <a:avLst/>
          </a:prstGeom>
        </p:spPr>
      </p:pic>
    </p:spTree>
    <p:custDataLst>
      <p:tags r:id="rId1"/>
    </p:custDataLst>
    <p:extLst>
      <p:ext uri="{BB962C8B-B14F-4D97-AF65-F5344CB8AC3E}">
        <p14:creationId xmlns:p14="http://schemas.microsoft.com/office/powerpoint/2010/main" val="2079010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6" name="Picture 1" descr="text and driving.jpg">
            <a:extLst>
              <a:ext uri="{FF2B5EF4-FFF2-40B4-BE49-F238E27FC236}">
                <a16:creationId xmlns:a16="http://schemas.microsoft.com/office/drawing/2014/main" id="{F94EBB1C-223F-D048-B0F5-852201DA85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50666">
            <a:off x="5497513" y="1033463"/>
            <a:ext cx="5969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A97A6547-BF5D-084F-B1BB-6EC0049D2115}"/>
              </a:ext>
            </a:extLst>
          </p:cNvPr>
          <p:cNvSpPr txBox="1">
            <a:spLocks noChangeArrowheads="1"/>
          </p:cNvSpPr>
          <p:nvPr/>
        </p:nvSpPr>
        <p:spPr bwMode="auto">
          <a:xfrm>
            <a:off x="1765300" y="8382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err="1">
                <a:solidFill>
                  <a:srgbClr val="008000"/>
                </a:solidFill>
                <a:latin typeface="Arial" panose="020B0604020202020204" pitchFamily="34" charset="0"/>
                <a:cs typeface="Arial" panose="020B0604020202020204" pitchFamily="34" charset="0"/>
              </a:rPr>
              <a:t>Mercadeo</a:t>
            </a:r>
            <a:r>
              <a:rPr lang="en-US" altLang="en-US" sz="3600" b="1" dirty="0">
                <a:solidFill>
                  <a:srgbClr val="008000"/>
                </a:solidFill>
                <a:latin typeface="Arial" panose="020B0604020202020204" pitchFamily="34" charset="0"/>
                <a:cs typeface="Arial" panose="020B0604020202020204" pitchFamily="34" charset="0"/>
              </a:rPr>
              <a:t> </a:t>
            </a:r>
          </a:p>
          <a:p>
            <a:pPr algn="ctr"/>
            <a:r>
              <a:rPr lang="en-US" altLang="en-US" sz="3600" b="1" dirty="0">
                <a:solidFill>
                  <a:srgbClr val="008000"/>
                </a:solidFill>
                <a:latin typeface="Arial" panose="020B0604020202020204" pitchFamily="34" charset="0"/>
                <a:cs typeface="Arial" panose="020B0604020202020204" pitchFamily="34" charset="0"/>
              </a:rPr>
              <a:t>social</a:t>
            </a:r>
          </a:p>
        </p:txBody>
      </p:sp>
      <p:sp>
        <p:nvSpPr>
          <p:cNvPr id="9" name="TextBox 5">
            <a:extLst>
              <a:ext uri="{FF2B5EF4-FFF2-40B4-BE49-F238E27FC236}">
                <a16:creationId xmlns:a16="http://schemas.microsoft.com/office/drawing/2014/main" id="{8306E47E-D0B8-0F48-B5EC-D8932F457B06}"/>
              </a:ext>
            </a:extLst>
          </p:cNvPr>
          <p:cNvSpPr txBox="1">
            <a:spLocks noChangeArrowheads="1"/>
          </p:cNvSpPr>
          <p:nvPr/>
        </p:nvSpPr>
        <p:spPr bwMode="auto">
          <a:xfrm>
            <a:off x="3401655" y="4118086"/>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a:r>
              <a:rPr lang="en-US" altLang="en-US" sz="3600" b="1" dirty="0">
                <a:solidFill>
                  <a:srgbClr val="0033CC"/>
                </a:solidFill>
                <a:latin typeface="Arial" panose="020B0604020202020204" pitchFamily="34" charset="0"/>
                <a:cs typeface="Arial" panose="020B0604020202020204" pitchFamily="34" charset="0"/>
              </a:rPr>
              <a:t>Media Advocacy</a:t>
            </a:r>
          </a:p>
        </p:txBody>
      </p:sp>
      <p:pic>
        <p:nvPicPr>
          <p:cNvPr id="5" name="Picture 1" descr="paslogoblue.png">
            <a:extLst>
              <a:ext uri="{FF2B5EF4-FFF2-40B4-BE49-F238E27FC236}">
                <a16:creationId xmlns:a16="http://schemas.microsoft.com/office/drawing/2014/main" id="{E970319D-3172-D24C-8450-81115BA0361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87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8" name="Title 1">
            <a:extLst>
              <a:ext uri="{FF2B5EF4-FFF2-40B4-BE49-F238E27FC236}">
                <a16:creationId xmlns:a16="http://schemas.microsoft.com/office/drawing/2014/main" id="{FEB37647-63AA-2C4A-AE23-45AA2FA08942}"/>
              </a:ext>
            </a:extLst>
          </p:cNvPr>
          <p:cNvSpPr>
            <a:spLocks noGrp="1"/>
          </p:cNvSpPr>
          <p:nvPr>
            <p:ph type="title"/>
          </p:nvPr>
        </p:nvSpPr>
        <p:spPr>
          <a:xfrm>
            <a:off x="284752" y="84411"/>
            <a:ext cx="10980421" cy="1499562"/>
          </a:xfrm>
        </p:spPr>
        <p:txBody>
          <a:bodyPr>
            <a:noAutofit/>
          </a:bodyPr>
          <a:lstStyle/>
          <a:p>
            <a:br>
              <a:rPr lang="en-US" altLang="en-US" b="1" dirty="0">
                <a:latin typeface="Arial" panose="020B0604020202020204" pitchFamily="34" charset="0"/>
                <a:cs typeface="Arial" panose="020B0604020202020204" pitchFamily="34" charset="0"/>
              </a:rPr>
            </a:br>
            <a:r>
              <a:rPr lang="es-MX" altLang="en-US" b="1" dirty="0">
                <a:latin typeface="Arial" panose="020B0604020202020204" pitchFamily="34" charset="0"/>
                <a:ea typeface="ＭＳ Ｐゴシック" panose="020B0600070205080204" pitchFamily="34" charset="-128"/>
                <a:cs typeface="Arial" panose="020B0604020202020204" pitchFamily="34" charset="0"/>
              </a:rPr>
              <a:t>nos ayudan enfocar sobre</a:t>
            </a:r>
            <a:r>
              <a:rPr lang="mr-IN" altLang="en-US" b="1" dirty="0">
                <a:latin typeface="Arial" panose="020B0604020202020204" pitchFamily="34" charset="0"/>
                <a:ea typeface="ＭＳ Ｐゴシック" panose="020B0600070205080204" pitchFamily="34" charset="-128"/>
              </a:rPr>
              <a:t>…</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4D61655-522D-5644-BED4-F3D9DA2A3225}"/>
              </a:ext>
            </a:extLst>
          </p:cNvPr>
          <p:cNvSpPr/>
          <p:nvPr/>
        </p:nvSpPr>
        <p:spPr>
          <a:xfrm>
            <a:off x="284752" y="1266869"/>
            <a:ext cx="6662148" cy="4324261"/>
          </a:xfrm>
          <a:prstGeom prst="rect">
            <a:avLst/>
          </a:prstGeom>
        </p:spPr>
        <p:txBody>
          <a:bodyPr wrap="square">
            <a:spAutoFit/>
          </a:bodyPr>
          <a:lstStyle/>
          <a:p>
            <a:pPr marL="342900" indent="-342900" defTabSz="858838">
              <a:buSzPct val="85000"/>
              <a:buFont typeface="Arial" panose="020B0604020202020204" pitchFamily="34" charset="0"/>
              <a:buChar char="•"/>
            </a:pPr>
            <a:r>
              <a:rPr lang="es-MX" altLang="en-US" sz="2500" b="1" dirty="0">
                <a:latin typeface="Arial" panose="020B0604020202020204" pitchFamily="34" charset="0"/>
                <a:ea typeface="ＭＳ Ｐゴシック" panose="020B0600070205080204" pitchFamily="34" charset="-128"/>
                <a:cs typeface="Arial" panose="020B0604020202020204" pitchFamily="34" charset="0"/>
              </a:rPr>
              <a:t>condiciones </a:t>
            </a:r>
            <a:r>
              <a:rPr lang="es-MX"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económicas</a:t>
            </a:r>
            <a:r>
              <a:rPr lang="es-MX" altLang="en-US" sz="2500" b="1" dirty="0">
                <a:latin typeface="Arial" panose="020B0604020202020204" pitchFamily="34" charset="0"/>
                <a:ea typeface="ＭＳ Ｐゴシック" panose="020B0600070205080204" pitchFamily="34" charset="-128"/>
                <a:cs typeface="Arial" panose="020B0604020202020204" pitchFamily="34" charset="0"/>
              </a:rPr>
              <a:t> </a:t>
            </a:r>
          </a:p>
          <a:p>
            <a:pPr marL="747713" lvl="2" defTabSz="858838">
              <a:buSzPct val="85000"/>
            </a:pPr>
            <a:r>
              <a:rPr lang="es-MX" altLang="en-US" sz="2000" dirty="0">
                <a:latin typeface="Arial" panose="020B0604020202020204" pitchFamily="34" charset="0"/>
                <a:ea typeface="ＭＳ Ｐゴシック" panose="020B0600070205080204" pitchFamily="34" charset="-128"/>
                <a:cs typeface="Arial" panose="020B0604020202020204" pitchFamily="34" charset="0"/>
              </a:rPr>
              <a:t>Cuál es el precio que pagamos o vamos a pagar por no generar el cambio. (provees info sobre eso)</a:t>
            </a:r>
          </a:p>
          <a:p>
            <a:pPr marL="747713" lvl="2" defTabSz="858838">
              <a:buSzPct val="85000"/>
            </a:pPr>
            <a:endParaRPr lang="es-MX"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defTabSz="858838">
              <a:buSzPct val="85000"/>
              <a:buFont typeface="Arial" panose="020B0604020202020204" pitchFamily="34" charset="0"/>
              <a:buChar char="•"/>
            </a:pPr>
            <a:r>
              <a:rPr lang="es-MX" altLang="en-US" sz="2500" b="1" dirty="0">
                <a:latin typeface="Arial" panose="020B0604020202020204" pitchFamily="34" charset="0"/>
                <a:ea typeface="ＭＳ Ｐゴシック" panose="020B0600070205080204" pitchFamily="34" charset="-128"/>
                <a:cs typeface="Arial" panose="020B0604020202020204" pitchFamily="34" charset="0"/>
              </a:rPr>
              <a:t>condiciones</a:t>
            </a:r>
            <a:r>
              <a:rPr lang="es-MX" altLang="en-US" sz="2500" b="1" dirty="0">
                <a:solidFill>
                  <a:srgbClr val="CC0000"/>
                </a:solidFill>
                <a:latin typeface="Arial" panose="020B0604020202020204" pitchFamily="34" charset="0"/>
                <a:ea typeface="ＭＳ Ｐゴシック" panose="020B0600070205080204" pitchFamily="34" charset="-128"/>
                <a:cs typeface="Arial" panose="020B0604020202020204" pitchFamily="34" charset="0"/>
              </a:rPr>
              <a:t> </a:t>
            </a:r>
            <a:r>
              <a:rPr lang="es-MX"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sociales</a:t>
            </a:r>
          </a:p>
          <a:p>
            <a:pPr marL="747713" lvl="2" defTabSz="858838">
              <a:buSzPct val="85000"/>
            </a:pPr>
            <a:r>
              <a:rPr lang="es-MX" altLang="en-US" sz="2000" dirty="0">
                <a:latin typeface="Arial" panose="020B0604020202020204" pitchFamily="34" charset="0"/>
                <a:ea typeface="ＭＳ Ｐゴシック" panose="020B0600070205080204" pitchFamily="34" charset="-128"/>
                <a:cs typeface="Arial" panose="020B0604020202020204" pitchFamily="34" charset="0"/>
              </a:rPr>
              <a:t>Cuáles son las actitudes y percepciones de las personas (enfatizas en eso, encuentra las consecuencias y condiciones de la NO acción)</a:t>
            </a:r>
          </a:p>
          <a:p>
            <a:pPr marL="747713" lvl="2" defTabSz="858838">
              <a:buSzPct val="85000"/>
            </a:pPr>
            <a:endParaRPr lang="es-MX"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defTabSz="858838">
              <a:buSzPct val="85000"/>
              <a:buFont typeface="Arial" panose="020B0604020202020204" pitchFamily="34" charset="0"/>
              <a:buChar char="•"/>
            </a:pPr>
            <a:r>
              <a:rPr lang="es-MX" altLang="en-US" sz="2500" b="1" dirty="0">
                <a:latin typeface="Arial" panose="020B0604020202020204" pitchFamily="34" charset="0"/>
                <a:ea typeface="ＭＳ Ｐゴシック" panose="020B0600070205080204" pitchFamily="34" charset="-128"/>
                <a:cs typeface="Arial" panose="020B0604020202020204" pitchFamily="34" charset="0"/>
              </a:rPr>
              <a:t>condiciones </a:t>
            </a:r>
            <a:r>
              <a:rPr lang="es-MX"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políticas</a:t>
            </a:r>
          </a:p>
          <a:p>
            <a:pPr marL="747713" lvl="2" defTabSz="858838">
              <a:buSzPct val="85000"/>
            </a:pPr>
            <a:r>
              <a:rPr lang="es-MX" altLang="en-US" sz="2000" dirty="0">
                <a:latin typeface="Arial" panose="020B0604020202020204" pitchFamily="34" charset="0"/>
                <a:ea typeface="ＭＳ Ｐゴシック" panose="020B0600070205080204" pitchFamily="34" charset="-128"/>
                <a:cs typeface="Arial" panose="020B0604020202020204" pitchFamily="34" charset="0"/>
              </a:rPr>
              <a:t>Quiénes tienen poder, quiénes regulan,quiénes tienen influencia, qué poíitica o norma hace falta. (incides en eso, con ellos)</a:t>
            </a:r>
          </a:p>
        </p:txBody>
      </p:sp>
      <p:pic>
        <p:nvPicPr>
          <p:cNvPr id="10" name="Picture 1" descr="framing.gif">
            <a:extLst>
              <a:ext uri="{FF2B5EF4-FFF2-40B4-BE49-F238E27FC236}">
                <a16:creationId xmlns:a16="http://schemas.microsoft.com/office/drawing/2014/main" id="{D55A72B5-410A-5A4C-8051-EAAF2C9E0E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0" y="-1"/>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aslogoblue.png">
            <a:extLst>
              <a:ext uri="{FF2B5EF4-FFF2-40B4-BE49-F238E27FC236}">
                <a16:creationId xmlns:a16="http://schemas.microsoft.com/office/drawing/2014/main" id="{C8F77536-31F6-2C43-8B54-AA0470DFFF8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75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 name="Picture 3" descr="act up.jpg">
            <a:extLst>
              <a:ext uri="{FF2B5EF4-FFF2-40B4-BE49-F238E27FC236}">
                <a16:creationId xmlns:a16="http://schemas.microsoft.com/office/drawing/2014/main" id="{558D5EC8-BB8D-D041-A45F-3FB39422485F}"/>
              </a:ext>
            </a:extLst>
          </p:cNvPr>
          <p:cNvPicPr>
            <a:picLocks noChangeAspect="1"/>
          </p:cNvPicPr>
          <p:nvPr/>
        </p:nvPicPr>
        <p:blipFill rotWithShape="1">
          <a:blip r:embed="rId3">
            <a:extLst>
              <a:ext uri="{28A0092B-C50C-407E-A947-70E740481C1C}">
                <a14:useLocalDpi xmlns:a14="http://schemas.microsoft.com/office/drawing/2010/main" val="0"/>
              </a:ext>
            </a:extLst>
          </a:blip>
          <a:srcRect t="25610" b="26423"/>
          <a:stretch/>
        </p:blipFill>
        <p:spPr bwMode="auto">
          <a:xfrm>
            <a:off x="292100" y="244475"/>
            <a:ext cx="58039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obacco.jpg">
            <a:extLst>
              <a:ext uri="{FF2B5EF4-FFF2-40B4-BE49-F238E27FC236}">
                <a16:creationId xmlns:a16="http://schemas.microsoft.com/office/drawing/2014/main" id="{4E961F58-2B23-CC45-9F8F-0B2DC9ED9B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50" y="2260600"/>
            <a:ext cx="51816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vaccine.jpg">
            <a:extLst>
              <a:ext uri="{FF2B5EF4-FFF2-40B4-BE49-F238E27FC236}">
                <a16:creationId xmlns:a16="http://schemas.microsoft.com/office/drawing/2014/main" id="{B2DC8A8C-9758-B04F-B136-DDF53D435F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97700" y="1282700"/>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paslogoblue.png">
            <a:extLst>
              <a:ext uri="{FF2B5EF4-FFF2-40B4-BE49-F238E27FC236}">
                <a16:creationId xmlns:a16="http://schemas.microsoft.com/office/drawing/2014/main" id="{AEADAC34-0253-6F42-91DC-E286E5EC1601}"/>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36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101600" y="224111"/>
            <a:ext cx="11805648" cy="1499562"/>
          </a:xfrm>
        </p:spPr>
        <p:txBody>
          <a:bodyPr>
            <a:noAutofit/>
          </a:bodyPr>
          <a:lstStyle/>
          <a:p>
            <a:pPr algn="ctr"/>
            <a:br>
              <a:rPr lang="en-US" altLang="en-US" sz="4000" b="1" dirty="0">
                <a:latin typeface="Arial" panose="020B0604020202020204" pitchFamily="34" charset="0"/>
                <a:cs typeface="Arial" panose="020B0604020202020204" pitchFamily="34" charset="0"/>
              </a:rPr>
            </a:br>
            <a:r>
              <a:rPr lang="es-PR" altLang="en-US" sz="4000" b="1" dirty="0">
                <a:latin typeface="Arial" panose="020B0604020202020204" pitchFamily="34" charset="0"/>
                <a:cs typeface="Arial" panose="020B0604020202020204" pitchFamily="34" charset="0"/>
              </a:rPr>
              <a:t>¿Cómo hicieron estos grupos para cambiar el enfoque de lo individual a un nivel poblacional?</a:t>
            </a:r>
            <a:br>
              <a:rPr lang="es-ES_tradnl" sz="4000" b="1" dirty="0">
                <a:latin typeface="Arial" panose="020B0604020202020204" pitchFamily="34" charset="0"/>
                <a:cs typeface="Arial" panose="020B0604020202020204" pitchFamily="34" charset="0"/>
              </a:rPr>
            </a:br>
            <a:r>
              <a:rPr lang="es-ES_tradnl" sz="4000" b="1" dirty="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BF547F-B9B0-F041-A728-CC3DF7E8B7DF}"/>
              </a:ext>
            </a:extLst>
          </p:cNvPr>
          <p:cNvSpPr/>
          <p:nvPr/>
        </p:nvSpPr>
        <p:spPr>
          <a:xfrm>
            <a:off x="284752" y="1774473"/>
            <a:ext cx="11622496" cy="3754874"/>
          </a:xfrm>
          <a:prstGeom prst="rect">
            <a:avLst/>
          </a:prstGeom>
        </p:spPr>
        <p:txBody>
          <a:bodyPr wrap="square">
            <a:spAutoFit/>
          </a:bodyPr>
          <a:lstStyle/>
          <a:p>
            <a:pPr marL="342900" indent="-342900">
              <a:buFont typeface="Arial" panose="020B0604020202020204" pitchFamily="34" charset="0"/>
              <a:buChar char="•"/>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Entendiendo el problema y su alcance (personas afectadas, #, costo)</a:t>
            </a:r>
          </a:p>
          <a:p>
            <a:pPr marL="342900" indent="-342900">
              <a:buFont typeface="Arial" panose="020B0604020202020204" pitchFamily="34" charset="0"/>
              <a:buChar char="•"/>
            </a:pPr>
            <a:endParaRPr lang="es-PR" altLang="en-US" sz="14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Estadísticas </a:t>
            </a:r>
          </a:p>
          <a:p>
            <a:pPr marL="342900" indent="-342900">
              <a:buFont typeface="Arial" panose="020B0604020202020204" pitchFamily="34" charset="0"/>
              <a:buChar char="•"/>
            </a:pPr>
            <a:endParaRPr lang="es-PR" altLang="en-US" sz="14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Uso estratégico de los medios para educar e influir en la opinión pública (billboards, cuñas, consignas, anuncios...)</a:t>
            </a:r>
          </a:p>
          <a:p>
            <a:pPr marL="342900" indent="-342900">
              <a:buFont typeface="Arial" panose="020B0604020202020204" pitchFamily="34" charset="0"/>
              <a:buChar char="•"/>
            </a:pPr>
            <a:endParaRPr lang="es-PR" altLang="en-US" sz="14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Incidiendo para cambiar la política pública (</a:t>
            </a:r>
            <a:r>
              <a:rPr lang="es-PR" altLang="en-US" sz="2400" i="1" dirty="0">
                <a:latin typeface="Arial" panose="020B0604020202020204" pitchFamily="34" charset="0"/>
                <a:ea typeface="ＭＳ Ｐゴシック" panose="020B0600070205080204" pitchFamily="34" charset="-128"/>
                <a:cs typeface="Arial" panose="020B0604020202020204" pitchFamily="34" charset="0"/>
              </a:rPr>
              <a:t>decision makers</a:t>
            </a:r>
            <a:r>
              <a:rPr lang="es-PR" altLang="en-US" sz="2400" dirty="0">
                <a:latin typeface="Arial" panose="020B0604020202020204" pitchFamily="34" charset="0"/>
                <a:ea typeface="ＭＳ Ｐゴシック" panose="020B0600070205080204" pitchFamily="34" charset="-128"/>
                <a:cs typeface="Arial" panose="020B0604020202020204" pitchFamily="34" charset="0"/>
              </a:rPr>
              <a:t>)</a:t>
            </a:r>
          </a:p>
          <a:p>
            <a:pPr marL="342900" indent="-342900">
              <a:buFont typeface="Arial" panose="020B0604020202020204" pitchFamily="34" charset="0"/>
              <a:buChar char="•"/>
            </a:pPr>
            <a:endParaRPr lang="es-PR" altLang="en-US" sz="14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INVESTIGANDO ellos mismos</a:t>
            </a:r>
          </a:p>
          <a:p>
            <a:pPr marL="342900" indent="-342900">
              <a:buFont typeface="Arial" panose="020B0604020202020204" pitchFamily="34" charset="0"/>
              <a:buChar char="•"/>
            </a:pPr>
            <a:endParaRPr lang="es-PR" altLang="en-US" sz="14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Arial" panose="020B0604020202020204" pitchFamily="34" charset="0"/>
              <a:buChar char="•"/>
            </a:pPr>
            <a:r>
              <a:rPr lang="es-PR" altLang="en-US" sz="2400" dirty="0">
                <a:latin typeface="Arial" panose="020B0604020202020204" pitchFamily="34" charset="0"/>
                <a:ea typeface="ＭＳ Ｐゴシック" panose="020B0600070205080204" pitchFamily="34" charset="-128"/>
                <a:cs typeface="Arial" panose="020B0604020202020204" pitchFamily="34" charset="0"/>
              </a:rPr>
              <a:t>Sabiendo cuáles eran las soluciones adecuadas (políticas, si algunas)</a:t>
            </a:r>
          </a:p>
        </p:txBody>
      </p:sp>
      <p:pic>
        <p:nvPicPr>
          <p:cNvPr id="4" name="Picture 1" descr="paslogoblue.png">
            <a:extLst>
              <a:ext uri="{FF2B5EF4-FFF2-40B4-BE49-F238E27FC236}">
                <a16:creationId xmlns:a16="http://schemas.microsoft.com/office/drawing/2014/main" id="{74E32370-06EE-4B48-AA71-E8DE8204C2F3}"/>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54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Ricky Martin educa sobre la trata humana">
            <a:hlinkClick r:id="" action="ppaction://media"/>
            <a:extLst>
              <a:ext uri="{FF2B5EF4-FFF2-40B4-BE49-F238E27FC236}">
                <a16:creationId xmlns:a16="http://schemas.microsoft.com/office/drawing/2014/main" id="{25305B82-E748-43CD-8363-E8524833E6DE}"/>
              </a:ext>
            </a:extLst>
          </p:cNvPr>
          <p:cNvPicPr>
            <a:picLocks noRot="1" noChangeAspect="1"/>
          </p:cNvPicPr>
          <p:nvPr>
            <a:videoFile r:link="rId1"/>
          </p:nvPr>
        </p:nvPicPr>
        <p:blipFill>
          <a:blip r:embed="rId4"/>
          <a:stretch>
            <a:fillRect/>
          </a:stretch>
        </p:blipFill>
        <p:spPr>
          <a:xfrm>
            <a:off x="973353" y="547511"/>
            <a:ext cx="10245294" cy="5762978"/>
          </a:xfrm>
          <a:prstGeom prst="rect">
            <a:avLst/>
          </a:prstGeom>
        </p:spPr>
      </p:pic>
    </p:spTree>
    <p:extLst>
      <p:ext uri="{BB962C8B-B14F-4D97-AF65-F5344CB8AC3E}">
        <p14:creationId xmlns:p14="http://schemas.microsoft.com/office/powerpoint/2010/main" val="189147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844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PR" altLang="en-US" b="1" dirty="0">
                <a:latin typeface="Arial" panose="020B0604020202020204" pitchFamily="34" charset="0"/>
                <a:cs typeface="Arial" panose="020B0604020202020204" pitchFamily="34" charset="0"/>
              </a:rPr>
              <a:t>y utilizaron las cuatro P’s:</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BF547F-B9B0-F041-A728-CC3DF7E8B7DF}"/>
              </a:ext>
            </a:extLst>
          </p:cNvPr>
          <p:cNvSpPr/>
          <p:nvPr/>
        </p:nvSpPr>
        <p:spPr>
          <a:xfrm>
            <a:off x="284752" y="1583973"/>
            <a:ext cx="11622496" cy="3693319"/>
          </a:xfrm>
          <a:prstGeom prst="rect">
            <a:avLst/>
          </a:prstGeom>
        </p:spPr>
        <p:txBody>
          <a:bodyPr wrap="square">
            <a:spAutoFit/>
          </a:bodyPr>
          <a:lstStyle/>
          <a:p>
            <a:pPr marL="342900" indent="-342900">
              <a:buFont typeface="Arial" panose="020B0604020202020204" pitchFamily="34" charset="0"/>
              <a:buChar char="•"/>
            </a:pPr>
            <a:r>
              <a:rPr lang="es-PR"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P1 – Producto:  </a:t>
            </a:r>
            <a:r>
              <a:rPr lang="es-PR" altLang="en-US" sz="2400" dirty="0">
                <a:latin typeface="Arial" panose="020B0604020202020204" pitchFamily="34" charset="0"/>
                <a:cs typeface="Arial" panose="020B0604020202020204" pitchFamily="34" charset="0"/>
              </a:rPr>
              <a:t>se refiere a lo que estás mercadeando. En este caso es un cambio de conducta o de salud pública. </a:t>
            </a:r>
          </a:p>
          <a:p>
            <a:pPr marL="342900" indent="-342900">
              <a:buFont typeface="Arial" panose="020B0604020202020204" pitchFamily="34" charset="0"/>
              <a:buChar char="•"/>
            </a:pPr>
            <a:endParaRPr lang="es-PR" alt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PR"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P2 – Precio:  </a:t>
            </a:r>
            <a:r>
              <a:rPr lang="es-PR" altLang="en-US" sz="2400" dirty="0">
                <a:latin typeface="Arial" panose="020B0604020202020204" pitchFamily="34" charset="0"/>
                <a:cs typeface="Arial" panose="020B0604020202020204" pitchFamily="34" charset="0"/>
              </a:rPr>
              <a:t>se refiere al costo, en este caso el precio de no cambiar la conducta, ¿cuánto nos ha costado o costará?</a:t>
            </a:r>
          </a:p>
          <a:p>
            <a:pPr marL="342900" indent="-342900">
              <a:buFont typeface="Arial" panose="020B0604020202020204" pitchFamily="34" charset="0"/>
              <a:buChar char="•"/>
            </a:pPr>
            <a:endParaRPr lang="es-PR" alt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PR"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P3 – Plaza (lugar): </a:t>
            </a:r>
            <a:r>
              <a:rPr lang="es-PR" altLang="en-US" sz="2400" dirty="0">
                <a:latin typeface="Arial" panose="020B0604020202020204" pitchFamily="34" charset="0"/>
                <a:cs typeface="Arial" panose="020B0604020202020204" pitchFamily="34" charset="0"/>
              </a:rPr>
              <a:t>es dónde y cómo alcanzas tu población meta. Lugares convenientes.</a:t>
            </a:r>
          </a:p>
          <a:p>
            <a:pPr marL="342900" indent="-342900">
              <a:buFont typeface="Arial" panose="020B0604020202020204" pitchFamily="34" charset="0"/>
              <a:buChar char="•"/>
            </a:pPr>
            <a:endParaRPr lang="es-PR" altLang="en-US"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PR"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P4 – Promoción: </a:t>
            </a:r>
            <a:r>
              <a:rPr lang="es-PR" altLang="en-US" sz="2400" dirty="0">
                <a:latin typeface="Arial" panose="020B0604020202020204" pitchFamily="34" charset="0"/>
                <a:cs typeface="Arial" panose="020B0604020202020204" pitchFamily="34" charset="0"/>
              </a:rPr>
              <a:t>se refiere a la maneras utilizadas para promover los mensajes de cambio.</a:t>
            </a:r>
          </a:p>
        </p:txBody>
      </p:sp>
      <p:pic>
        <p:nvPicPr>
          <p:cNvPr id="4" name="Picture 1" descr="paslogoblue.png">
            <a:extLst>
              <a:ext uri="{FF2B5EF4-FFF2-40B4-BE49-F238E27FC236}">
                <a16:creationId xmlns:a16="http://schemas.microsoft.com/office/drawing/2014/main" id="{9C772DCB-B4EA-5C43-BFE9-78B2868EC00F}"/>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5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1606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PR"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Grupos</a:t>
            </a:r>
            <a:r>
              <a:rPr lang="en-US" altLang="en-US" b="1" dirty="0">
                <a:latin typeface="Arial" panose="020B0604020202020204" pitchFamily="34" charset="0"/>
                <a:cs typeface="Arial" panose="020B0604020202020204" pitchFamily="34" charset="0"/>
              </a:rPr>
              <a:t> y </a:t>
            </a:r>
            <a:r>
              <a:rPr lang="en-US" altLang="en-US" b="1" dirty="0" err="1">
                <a:latin typeface="Arial" panose="020B0604020202020204" pitchFamily="34" charset="0"/>
                <a:cs typeface="Arial" panose="020B0604020202020204" pitchFamily="34" charset="0"/>
              </a:rPr>
              <a:t>organizaciones</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deben</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aspirar</a:t>
            </a:r>
            <a:r>
              <a:rPr lang="en-US" altLang="en-US" b="1" dirty="0">
                <a:latin typeface="Arial" panose="020B0604020202020204" pitchFamily="34" charset="0"/>
                <a:cs typeface="Arial" panose="020B0604020202020204" pitchFamily="34" charset="0"/>
              </a:rPr>
              <a:t> a una P </a:t>
            </a:r>
            <a:r>
              <a:rPr lang="en-US" altLang="en-US" b="1" dirty="0" err="1">
                <a:latin typeface="Arial" panose="020B0604020202020204" pitchFamily="34" charset="0"/>
                <a:cs typeface="Arial" panose="020B0604020202020204" pitchFamily="34" charset="0"/>
              </a:rPr>
              <a:t>adicional</a:t>
            </a:r>
            <a:r>
              <a:rPr lang="en-US" altLang="en-US" b="1" dirty="0">
                <a:latin typeface="Arial" panose="020B0604020202020204" pitchFamily="34" charset="0"/>
                <a:cs typeface="Arial" panose="020B0604020202020204" pitchFamily="34" charset="0"/>
              </a:rPr>
              <a:t>:</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BF547F-B9B0-F041-A728-CC3DF7E8B7DF}"/>
              </a:ext>
            </a:extLst>
          </p:cNvPr>
          <p:cNvSpPr/>
          <p:nvPr/>
        </p:nvSpPr>
        <p:spPr>
          <a:xfrm>
            <a:off x="284752" y="2117373"/>
            <a:ext cx="11622496" cy="461665"/>
          </a:xfrm>
          <a:prstGeom prst="rect">
            <a:avLst/>
          </a:prstGeom>
        </p:spPr>
        <p:txBody>
          <a:bodyPr wrap="square">
            <a:spAutoFit/>
          </a:bodyPr>
          <a:lstStyle/>
          <a:p>
            <a:pPr marL="342900" indent="-342900">
              <a:buFont typeface="Arial" panose="020B0604020202020204" pitchFamily="34" charset="0"/>
              <a:buChar char="•"/>
            </a:pPr>
            <a:r>
              <a:rPr lang="es-PR" altLang="en-US" sz="24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P5 – Políticas Públicas: </a:t>
            </a:r>
            <a:r>
              <a:rPr lang="es-PR" altLang="en-US" sz="2400" dirty="0">
                <a:latin typeface="Arial" panose="020B0604020202020204" pitchFamily="34" charset="0"/>
                <a:ea typeface="ＭＳ Ｐゴシック" panose="020B0600070205080204" pitchFamily="34" charset="-128"/>
                <a:cs typeface="Arial" panose="020B0604020202020204" pitchFamily="34" charset="0"/>
              </a:rPr>
              <a:t>Para lograr cambios que permanezcan y tengan efectos</a:t>
            </a:r>
            <a:endParaRPr lang="es-PR" altLang="en-US" sz="1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angle 1">
            <a:extLst>
              <a:ext uri="{FF2B5EF4-FFF2-40B4-BE49-F238E27FC236}">
                <a16:creationId xmlns:a16="http://schemas.microsoft.com/office/drawing/2014/main" id="{2ED6247E-D96B-9B44-AC0C-9738ADAD4184}"/>
              </a:ext>
            </a:extLst>
          </p:cNvPr>
          <p:cNvSpPr/>
          <p:nvPr/>
        </p:nvSpPr>
        <p:spPr>
          <a:xfrm>
            <a:off x="3048000" y="3612347"/>
            <a:ext cx="6096000" cy="1015663"/>
          </a:xfrm>
          <a:prstGeom prst="rect">
            <a:avLst/>
          </a:prstGeom>
        </p:spPr>
        <p:txBody>
          <a:bodyPr>
            <a:spAutoFit/>
          </a:bodyPr>
          <a:lstStyle/>
          <a:p>
            <a:pPr algn="ctr">
              <a:buFont typeface="Wingdings" pitchFamily="2" charset="2"/>
              <a:buNone/>
            </a:pPr>
            <a:r>
              <a:rPr lang="es-PR" altLang="en-US" sz="3000" b="1"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Y es aquí donde cae perfecto el </a:t>
            </a:r>
            <a:r>
              <a:rPr lang="es-PR" altLang="en-US" sz="3000" b="1" u="sng" dirty="0">
                <a:solidFill>
                  <a:srgbClr val="008000"/>
                </a:solidFill>
                <a:latin typeface="Arial" panose="020B0604020202020204" pitchFamily="34" charset="0"/>
                <a:ea typeface="ＭＳ Ｐゴシック" panose="020B0600070205080204" pitchFamily="34" charset="-128"/>
                <a:cs typeface="Arial" panose="020B0604020202020204" pitchFamily="34" charset="0"/>
              </a:rPr>
              <a:t>Media Advocacy...</a:t>
            </a:r>
          </a:p>
        </p:txBody>
      </p:sp>
      <p:pic>
        <p:nvPicPr>
          <p:cNvPr id="5" name="Picture 1" descr="paslogoblue.png">
            <a:extLst>
              <a:ext uri="{FF2B5EF4-FFF2-40B4-BE49-F238E27FC236}">
                <a16:creationId xmlns:a16="http://schemas.microsoft.com/office/drawing/2014/main" id="{60D7D420-0640-144E-8321-A9876132D59A}"/>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16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1606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PR" altLang="en-US" b="1" dirty="0">
                <a:latin typeface="Arial" panose="020B0604020202020204" pitchFamily="34" charset="0"/>
                <a:cs typeface="Arial" panose="020B0604020202020204" pitchFamily="34" charset="0"/>
              </a:rPr>
              <a:t> </a:t>
            </a:r>
            <a:r>
              <a:rPr lang="es-MX" altLang="en-US" b="1" dirty="0">
                <a:latin typeface="Arial" panose="020B0604020202020204" pitchFamily="34" charset="0"/>
                <a:cs typeface="Arial" panose="020B0604020202020204" pitchFamily="34" charset="0"/>
              </a:rPr>
              <a:t>Uso estratégico de los medios significa</a:t>
            </a:r>
            <a:r>
              <a:rPr lang="mr-IN" altLang="en-US" b="1" dirty="0">
                <a:latin typeface="Arial" panose="020B0604020202020204" pitchFamily="34" charset="0"/>
              </a:rPr>
              <a:t>…</a:t>
            </a:r>
            <a:r>
              <a:rPr lang="en-US" altLang="en-US" b="1" dirty="0">
                <a:latin typeface="Arial" panose="020B0604020202020204" pitchFamily="34" charset="0"/>
                <a:cs typeface="Arial" panose="020B0604020202020204" pitchFamily="34" charset="0"/>
              </a:rPr>
              <a:t>:</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0C53711-7F8D-6941-8630-F9D1137ACF13}"/>
              </a:ext>
            </a:extLst>
          </p:cNvPr>
          <p:cNvSpPr/>
          <p:nvPr/>
        </p:nvSpPr>
        <p:spPr>
          <a:xfrm>
            <a:off x="698500" y="2057400"/>
            <a:ext cx="5638800" cy="3046988"/>
          </a:xfrm>
          <a:prstGeom prst="rect">
            <a:avLst/>
          </a:prstGeom>
        </p:spPr>
        <p:txBody>
          <a:bodyPr wrap="square">
            <a:spAutoFit/>
          </a:bodyPr>
          <a:lstStyle/>
          <a:p>
            <a:pPr algn="ctr">
              <a:defRPr/>
            </a:pPr>
            <a:r>
              <a:rPr lang="es-MX" sz="3200" dirty="0">
                <a:latin typeface="Arial" panose="020B0604020202020204" pitchFamily="34" charset="0"/>
                <a:cs typeface="Arial" panose="020B0604020202020204" pitchFamily="34" charset="0"/>
              </a:rPr>
              <a:t>utilizar los medios como herramienta para cambiar la opinión que tiene la gente acerca de lo social, en particular las políticas en las que usted está trabajando</a:t>
            </a:r>
          </a:p>
        </p:txBody>
      </p:sp>
      <p:pic>
        <p:nvPicPr>
          <p:cNvPr id="6" name="Picture 3" descr="use of media.gif">
            <a:extLst>
              <a:ext uri="{FF2B5EF4-FFF2-40B4-BE49-F238E27FC236}">
                <a16:creationId xmlns:a16="http://schemas.microsoft.com/office/drawing/2014/main" id="{6B9A2F0A-2EFB-8045-98E4-7731AAAF18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234848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paslogoblue.png">
            <a:extLst>
              <a:ext uri="{FF2B5EF4-FFF2-40B4-BE49-F238E27FC236}">
                <a16:creationId xmlns:a16="http://schemas.microsoft.com/office/drawing/2014/main" id="{D3BE9533-4A77-2447-9648-75840DBE311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04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1606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CO" altLang="en-US" b="1" dirty="0">
                <a:latin typeface="Arial" panose="020B0604020202020204" pitchFamily="34" charset="0"/>
                <a:cs typeface="Arial" panose="020B0604020202020204" pitchFamily="34" charset="0"/>
              </a:rPr>
              <a:t>Usos Estratégicos de los Medios de Comunicación</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4A1D1B36-33AB-FB4B-BD62-D526C4E011A3}"/>
              </a:ext>
            </a:extLst>
          </p:cNvPr>
          <p:cNvSpPr>
            <a:spLocks noGrp="1" noChangeArrowheads="1"/>
          </p:cNvSpPr>
          <p:nvPr>
            <p:ph type="body" idx="1"/>
          </p:nvPr>
        </p:nvSpPr>
        <p:spPr>
          <a:xfrm>
            <a:off x="711200" y="1682046"/>
            <a:ext cx="4076700" cy="4270727"/>
          </a:xfrm>
        </p:spPr>
        <p:txBody>
          <a:bodyPr>
            <a:normAutofit/>
          </a:bodyPr>
          <a:lstStyle/>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Enfoque</a:t>
            </a:r>
          </a:p>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tradicional </a:t>
            </a: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Se enfoca únicamente en comunicar actitudes</a:t>
            </a:r>
          </a:p>
          <a:p>
            <a:pPr marL="0" indent="0">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le 4">
            <a:extLst>
              <a:ext uri="{FF2B5EF4-FFF2-40B4-BE49-F238E27FC236}">
                <a16:creationId xmlns:a16="http://schemas.microsoft.com/office/drawing/2014/main" id="{D252C137-EC0D-584B-9E1F-5331F5AB7CCD}"/>
              </a:ext>
            </a:extLst>
          </p:cNvPr>
          <p:cNvSpPr>
            <a:spLocks noChangeArrowheads="1"/>
          </p:cNvSpPr>
          <p:nvPr/>
        </p:nvSpPr>
        <p:spPr bwMode="auto">
          <a:xfrm>
            <a:off x="6934201" y="1804458"/>
            <a:ext cx="4076700" cy="396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20000"/>
              </a:spcBef>
              <a:buClr>
                <a:schemeClr val="tx2"/>
              </a:buClr>
              <a:buSzPct val="70000"/>
            </a:pPr>
            <a:r>
              <a:rPr lang="es-CO" altLang="en-US" b="1" dirty="0">
                <a:solidFill>
                  <a:srgbClr val="008000"/>
                </a:solidFill>
                <a:latin typeface="Arial" panose="020B0604020202020204" pitchFamily="34" charset="0"/>
                <a:cs typeface="Arial" panose="020B0604020202020204" pitchFamily="34" charset="0"/>
              </a:rPr>
              <a:t>Uso Estratégico de los Medios de Comunicación</a:t>
            </a: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None/>
            </a:pPr>
            <a:endParaRPr lang="es-MX" altLang="en-US" b="1" i="1" dirty="0">
              <a:latin typeface="Arial" panose="020B0604020202020204" pitchFamily="34" charset="0"/>
              <a:cs typeface="Arial" panose="020B0604020202020204" pitchFamily="34" charset="0"/>
            </a:endParaRPr>
          </a:p>
          <a:p>
            <a:pPr algn="ctr" eaLnBrk="1" hangingPunct="1">
              <a:spcBef>
                <a:spcPct val="20000"/>
              </a:spcBef>
              <a:buClr>
                <a:schemeClr val="tx2"/>
              </a:buClr>
              <a:buSzPct val="70000"/>
            </a:pPr>
            <a:r>
              <a:rPr lang="es-MX" altLang="en-US" dirty="0">
                <a:latin typeface="Arial" panose="020B0604020202020204" pitchFamily="34" charset="0"/>
                <a:cs typeface="Arial" panose="020B0604020202020204" pitchFamily="34" charset="0"/>
              </a:rPr>
              <a:t>Se enfoca en moldear actitudes, afectar políticas públicas y construir movimientos sociales</a:t>
            </a:r>
          </a:p>
          <a:p>
            <a:pPr eaLnBrk="1" hangingPunct="1">
              <a:spcBef>
                <a:spcPct val="20000"/>
              </a:spcBef>
              <a:buClr>
                <a:schemeClr val="tx2"/>
              </a:buClr>
              <a:buSzPct val="70000"/>
              <a:buFont typeface="Wingdings" pitchFamily="2" charset="2"/>
              <a:buChar char="¡"/>
            </a:pPr>
            <a:endParaRPr lang="es-MX" altLang="en-US" dirty="0">
              <a:latin typeface="Arial" panose="020B0604020202020204" pitchFamily="34" charset="0"/>
              <a:cs typeface="Arial" panose="020B0604020202020204" pitchFamily="34" charset="0"/>
            </a:endParaRPr>
          </a:p>
        </p:txBody>
      </p:sp>
      <p:pic>
        <p:nvPicPr>
          <p:cNvPr id="8" name="Picture 5" descr="animated-thumb-up-16.gif">
            <a:extLst>
              <a:ext uri="{FF2B5EF4-FFF2-40B4-BE49-F238E27FC236}">
                <a16:creationId xmlns:a16="http://schemas.microsoft.com/office/drawing/2014/main" id="{57757D25-0B8A-1247-AE71-3CF8DD10A0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951" y="2602618"/>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1">
            <a:extLst>
              <a:ext uri="{FF2B5EF4-FFF2-40B4-BE49-F238E27FC236}">
                <a16:creationId xmlns:a16="http://schemas.microsoft.com/office/drawing/2014/main" id="{26AA1AED-476D-964C-A14F-77DD72D64339}"/>
              </a:ext>
            </a:extLst>
          </p:cNvPr>
          <p:cNvSpPr>
            <a:spLocks noChangeArrowheads="1"/>
          </p:cNvSpPr>
          <p:nvPr/>
        </p:nvSpPr>
        <p:spPr bwMode="auto">
          <a:xfrm>
            <a:off x="2507456" y="2602618"/>
            <a:ext cx="484188" cy="1689982"/>
          </a:xfrm>
          <a:prstGeom prst="downArrow">
            <a:avLst>
              <a:gd name="adj1" fmla="val 50000"/>
              <a:gd name="adj2" fmla="val 50040"/>
            </a:avLst>
          </a:prstGeom>
          <a:solidFill>
            <a:srgbClr val="00B050"/>
          </a:solidFill>
          <a:ln w="9525">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en-US" altLang="en-US" sz="1800"/>
          </a:p>
        </p:txBody>
      </p:sp>
      <p:pic>
        <p:nvPicPr>
          <p:cNvPr id="11" name="Picture 1" descr="paslogoblue.png">
            <a:extLst>
              <a:ext uri="{FF2B5EF4-FFF2-40B4-BE49-F238E27FC236}">
                <a16:creationId xmlns:a16="http://schemas.microsoft.com/office/drawing/2014/main" id="{0F37FE97-285D-F742-9440-00F6B6A7D45E}"/>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458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ST: Cada aￃﾱo se arrestan aprox. 5,000 conductores ebrios">
            <a:hlinkClick r:id="" action="ppaction://media"/>
            <a:extLst>
              <a:ext uri="{FF2B5EF4-FFF2-40B4-BE49-F238E27FC236}">
                <a16:creationId xmlns:a16="http://schemas.microsoft.com/office/drawing/2014/main" id="{AAF5A29C-B130-490B-BC0F-4490B2722612}"/>
              </a:ext>
            </a:extLst>
          </p:cNvPr>
          <p:cNvPicPr>
            <a:picLocks noRot="1" noChangeAspect="1"/>
          </p:cNvPicPr>
          <p:nvPr>
            <a:videoFile r:link="rId1"/>
          </p:nvPr>
        </p:nvPicPr>
        <p:blipFill>
          <a:blip r:embed="rId4"/>
          <a:stretch>
            <a:fillRect/>
          </a:stretch>
        </p:blipFill>
        <p:spPr>
          <a:xfrm>
            <a:off x="993422" y="558800"/>
            <a:ext cx="10205156" cy="5740400"/>
          </a:xfrm>
          <a:prstGeom prst="rect">
            <a:avLst/>
          </a:prstGeom>
        </p:spPr>
      </p:pic>
    </p:spTree>
    <p:extLst>
      <p:ext uri="{BB962C8B-B14F-4D97-AF65-F5344CB8AC3E}">
        <p14:creationId xmlns:p14="http://schemas.microsoft.com/office/powerpoint/2010/main" val="23760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2549" y="1964928"/>
            <a:ext cx="9144000" cy="3907235"/>
          </a:xfrm>
        </p:spPr>
        <p:txBody>
          <a:bodyPr>
            <a:noAutofit/>
          </a:bodyPr>
          <a:lstStyle/>
          <a:p>
            <a:pPr algn="l">
              <a:lnSpc>
                <a:spcPct val="100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Our Objective is to provide national leadership on mental health and substance abuse concerns of the Latino community in five major areas of focus:</a:t>
            </a:r>
          </a:p>
          <a:p>
            <a:pPr algn="l">
              <a:lnSpc>
                <a:spcPct val="100000"/>
              </a:lnSpc>
              <a:spcBef>
                <a:spcPts val="0"/>
              </a:spcBef>
            </a:pPr>
            <a:endParaRPr lang="en-US" sz="2400" dirty="0">
              <a:latin typeface="Arial" panose="020B0604020202020204" pitchFamily="34" charset="0"/>
              <a:ea typeface="Calibri" panose="020F0502020204030204" pitchFamily="34" charset="0"/>
              <a:cs typeface="Arial" panose="020B0604020202020204" pitchFamily="34" charset="0"/>
            </a:endParaRPr>
          </a:p>
          <a:p>
            <a:pPr marL="285750" indent="-285750" algn="l">
              <a:lnSpc>
                <a:spcPct val="100000"/>
              </a:lnSpc>
              <a:spcBef>
                <a:spcPts val="0"/>
              </a:spcBef>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Policy Issues in Mental Health and Substance Abuse</a:t>
            </a:r>
          </a:p>
          <a:p>
            <a:pPr marL="285750" indent="-285750" algn="l">
              <a:lnSpc>
                <a:spcPct val="100000"/>
              </a:lnSpc>
              <a:spcBef>
                <a:spcPts val="0"/>
              </a:spcBef>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Education and Workforce issues</a:t>
            </a:r>
          </a:p>
          <a:p>
            <a:pPr marL="285750" indent="-285750" algn="l">
              <a:lnSpc>
                <a:spcPct val="100000"/>
              </a:lnSpc>
              <a:spcBef>
                <a:spcPts val="0"/>
              </a:spcBef>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Mental Health and Substance Abuse Service Delivery</a:t>
            </a:r>
          </a:p>
          <a:p>
            <a:pPr marL="285750" indent="-285750" algn="l">
              <a:lnSpc>
                <a:spcPct val="100000"/>
              </a:lnSpc>
              <a:spcBef>
                <a:spcPts val="0"/>
              </a:spcBef>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Latino Focused Behavioral Health Research</a:t>
            </a:r>
          </a:p>
          <a:p>
            <a:pPr marL="285750" indent="-285750" algn="l">
              <a:lnSpc>
                <a:spcPct val="100000"/>
              </a:lnSpc>
              <a:spcBef>
                <a:spcPts val="0"/>
              </a:spcBef>
              <a:buFont typeface="Arial" panose="020B0604020202020204" pitchFamily="34" charset="0"/>
              <a:buChar char="•"/>
            </a:pPr>
            <a:r>
              <a:rPr lang="en-US" sz="2400" dirty="0">
                <a:latin typeface="Arial" panose="020B0604020202020204" pitchFamily="34" charset="0"/>
                <a:ea typeface="Calibri" panose="020F0502020204030204" pitchFamily="34" charset="0"/>
                <a:cs typeface="Arial" panose="020B0604020202020204" pitchFamily="34" charset="0"/>
              </a:rPr>
              <a:t>Latino Family Focused Interventions</a:t>
            </a:r>
          </a:p>
          <a:p>
            <a:pPr algn="l"/>
            <a:endParaRPr lang="en-US" dirty="0">
              <a:latin typeface="Arial"/>
            </a:endParaRPr>
          </a:p>
        </p:txBody>
      </p:sp>
      <p:pic>
        <p:nvPicPr>
          <p:cNvPr id="7" name="Picture Placeholder 6" descr="MHTTC stacked color bars"/>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29538" t="10942" r="-1" b="18596"/>
          <a:stretch/>
        </p:blipFill>
        <p:spPr>
          <a:xfrm>
            <a:off x="7225553" y="5128756"/>
            <a:ext cx="4966447" cy="1800960"/>
          </a:xfrm>
        </p:spPr>
      </p:pic>
      <p:pic>
        <p:nvPicPr>
          <p:cNvPr id="6" name="Picture 5" descr="A picture containing indoor&#10;&#10;Description automatically generated">
            <a:extLst>
              <a:ext uri="{FF2B5EF4-FFF2-40B4-BE49-F238E27FC236}">
                <a16:creationId xmlns:a16="http://schemas.microsoft.com/office/drawing/2014/main" id="{026DDB08-E74E-B04A-8C19-D21149A4B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549" y="382849"/>
            <a:ext cx="7695026" cy="1176731"/>
          </a:xfrm>
          <a:prstGeom prst="rect">
            <a:avLst/>
          </a:prstGeom>
        </p:spPr>
      </p:pic>
      <p:pic>
        <p:nvPicPr>
          <p:cNvPr id="9" name="Picture 8">
            <a:extLst>
              <a:ext uri="{FF2B5EF4-FFF2-40B4-BE49-F238E27FC236}">
                <a16:creationId xmlns:a16="http://schemas.microsoft.com/office/drawing/2014/main" id="{20A3ADCE-0389-7649-A17D-EB94F5130B4F}"/>
              </a:ext>
            </a:extLst>
          </p:cNvPr>
          <p:cNvPicPr>
            <a:picLocks noChangeAspect="1"/>
          </p:cNvPicPr>
          <p:nvPr/>
        </p:nvPicPr>
        <p:blipFill rotWithShape="1">
          <a:blip r:embed="rId6">
            <a:extLst>
              <a:ext uri="{28A0092B-C50C-407E-A947-70E740481C1C}">
                <a14:useLocalDpi xmlns:a14="http://schemas.microsoft.com/office/drawing/2010/main" val="0"/>
              </a:ext>
            </a:extLst>
          </a:blip>
          <a:srcRect r="27486" b="6278"/>
          <a:stretch/>
        </p:blipFill>
        <p:spPr>
          <a:xfrm>
            <a:off x="1524000" y="5749911"/>
            <a:ext cx="3800475" cy="658839"/>
          </a:xfrm>
          <a:prstGeom prst="rect">
            <a:avLst/>
          </a:prstGeom>
        </p:spPr>
      </p:pic>
    </p:spTree>
    <p:custDataLst>
      <p:tags r:id="rId1"/>
    </p:custDataLst>
    <p:extLst>
      <p:ext uri="{BB962C8B-B14F-4D97-AF65-F5344CB8AC3E}">
        <p14:creationId xmlns:p14="http://schemas.microsoft.com/office/powerpoint/2010/main" val="378603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Rectangle 3">
            <a:extLst>
              <a:ext uri="{FF2B5EF4-FFF2-40B4-BE49-F238E27FC236}">
                <a16:creationId xmlns:a16="http://schemas.microsoft.com/office/drawing/2014/main" id="{4A1D1B36-33AB-FB4B-BD62-D526C4E011A3}"/>
              </a:ext>
            </a:extLst>
          </p:cNvPr>
          <p:cNvSpPr>
            <a:spLocks noGrp="1" noChangeArrowheads="1"/>
          </p:cNvSpPr>
          <p:nvPr>
            <p:ph type="body" idx="1"/>
          </p:nvPr>
        </p:nvSpPr>
        <p:spPr>
          <a:xfrm>
            <a:off x="711200" y="827804"/>
            <a:ext cx="4076700" cy="4270727"/>
          </a:xfrm>
        </p:spPr>
        <p:txBody>
          <a:bodyPr>
            <a:normAutofit/>
          </a:bodyPr>
          <a:lstStyle/>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Enfoque</a:t>
            </a:r>
          </a:p>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tradicional </a:t>
            </a: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buNone/>
              <a:defRPr/>
            </a:pPr>
            <a:r>
              <a:rPr lang="es-MX" sz="2400" dirty="0">
                <a:latin typeface="Arial" panose="020B0604020202020204" pitchFamily="34" charset="0"/>
                <a:ea typeface="ＭＳ Ｐゴシック" panose="020B0600070205080204" pitchFamily="34" charset="-128"/>
                <a:cs typeface="Arial" panose="020B0604020202020204" pitchFamily="34" charset="0"/>
              </a:rPr>
              <a:t>Responde pasivamente dentro del enfoque de la noticia</a:t>
            </a:r>
          </a:p>
          <a:p>
            <a:pPr marL="0" indent="0">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le 4">
            <a:extLst>
              <a:ext uri="{FF2B5EF4-FFF2-40B4-BE49-F238E27FC236}">
                <a16:creationId xmlns:a16="http://schemas.microsoft.com/office/drawing/2014/main" id="{D252C137-EC0D-584B-9E1F-5331F5AB7CCD}"/>
              </a:ext>
            </a:extLst>
          </p:cNvPr>
          <p:cNvSpPr>
            <a:spLocks noChangeArrowheads="1"/>
          </p:cNvSpPr>
          <p:nvPr/>
        </p:nvSpPr>
        <p:spPr bwMode="auto">
          <a:xfrm>
            <a:off x="6477000" y="950216"/>
            <a:ext cx="5308599" cy="396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20000"/>
              </a:spcBef>
              <a:buClr>
                <a:schemeClr val="tx2"/>
              </a:buClr>
              <a:buSzPct val="70000"/>
            </a:pPr>
            <a:r>
              <a:rPr lang="es-CO" altLang="en-US" b="1" dirty="0">
                <a:solidFill>
                  <a:srgbClr val="008000"/>
                </a:solidFill>
                <a:latin typeface="Arial" panose="020B0604020202020204" pitchFamily="34" charset="0"/>
                <a:cs typeface="Arial" panose="020B0604020202020204" pitchFamily="34" charset="0"/>
              </a:rPr>
              <a:t>Uso Estratégico de los Medios de Comunicación</a:t>
            </a: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None/>
            </a:pPr>
            <a:endParaRPr lang="es-MX" altLang="en-US" b="1" i="1" dirty="0">
              <a:latin typeface="Arial" panose="020B0604020202020204" pitchFamily="34" charset="0"/>
              <a:cs typeface="Arial" panose="020B0604020202020204" pitchFamily="34" charset="0"/>
            </a:endParaRPr>
          </a:p>
          <a:p>
            <a:pPr algn="ctr">
              <a:spcBef>
                <a:spcPct val="20000"/>
              </a:spcBef>
              <a:buClr>
                <a:schemeClr val="tx2"/>
              </a:buClr>
              <a:buSzPct val="70000"/>
            </a:pPr>
            <a:r>
              <a:rPr lang="es-MX" altLang="en-US" dirty="0">
                <a:latin typeface="Arial" panose="020B0604020202020204" pitchFamily="34" charset="0"/>
                <a:cs typeface="Arial" panose="020B0604020202020204" pitchFamily="34" charset="0"/>
              </a:rPr>
              <a:t>Trabaja para cambiar y darle el giro necesario al enfoque de la noticia (Interesante, raro, emocional, pertinente, fuentes respetadas, impacto soc/econ)</a:t>
            </a:r>
          </a:p>
          <a:p>
            <a:pPr algn="ctr" eaLnBrk="1" hangingPunct="1">
              <a:spcBef>
                <a:spcPct val="20000"/>
              </a:spcBef>
              <a:buClr>
                <a:schemeClr val="tx2"/>
              </a:buClr>
              <a:buSzPct val="70000"/>
            </a:pPr>
            <a:endParaRPr lang="es-MX" altLang="en-US" dirty="0">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Char char="¡"/>
            </a:pPr>
            <a:endParaRPr lang="es-MX" altLang="en-US" dirty="0">
              <a:latin typeface="Arial" panose="020B0604020202020204" pitchFamily="34" charset="0"/>
              <a:cs typeface="Arial" panose="020B0604020202020204" pitchFamily="34" charset="0"/>
            </a:endParaRPr>
          </a:p>
        </p:txBody>
      </p:sp>
      <p:pic>
        <p:nvPicPr>
          <p:cNvPr id="8" name="Picture 5" descr="animated-thumb-up-16.gif">
            <a:extLst>
              <a:ext uri="{FF2B5EF4-FFF2-40B4-BE49-F238E27FC236}">
                <a16:creationId xmlns:a16="http://schemas.microsoft.com/office/drawing/2014/main" id="{57757D25-0B8A-1247-AE71-3CF8DD10A0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951" y="1748376"/>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1">
            <a:extLst>
              <a:ext uri="{FF2B5EF4-FFF2-40B4-BE49-F238E27FC236}">
                <a16:creationId xmlns:a16="http://schemas.microsoft.com/office/drawing/2014/main" id="{26AA1AED-476D-964C-A14F-77DD72D64339}"/>
              </a:ext>
            </a:extLst>
          </p:cNvPr>
          <p:cNvSpPr>
            <a:spLocks noChangeArrowheads="1"/>
          </p:cNvSpPr>
          <p:nvPr/>
        </p:nvSpPr>
        <p:spPr bwMode="auto">
          <a:xfrm>
            <a:off x="2507456" y="1748376"/>
            <a:ext cx="484188" cy="1689982"/>
          </a:xfrm>
          <a:prstGeom prst="downArrow">
            <a:avLst>
              <a:gd name="adj1" fmla="val 50000"/>
              <a:gd name="adj2" fmla="val 50040"/>
            </a:avLst>
          </a:prstGeom>
          <a:solidFill>
            <a:srgbClr val="00B050"/>
          </a:solidFill>
          <a:ln w="9525">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en-US" altLang="en-US" sz="1800"/>
          </a:p>
        </p:txBody>
      </p:sp>
      <p:pic>
        <p:nvPicPr>
          <p:cNvPr id="6" name="Picture 1" descr="paslogoblue.png">
            <a:extLst>
              <a:ext uri="{FF2B5EF4-FFF2-40B4-BE49-F238E27FC236}">
                <a16:creationId xmlns:a16="http://schemas.microsoft.com/office/drawing/2014/main" id="{9A4D9ECF-D054-634D-AB67-260737D9270F}"/>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81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Rectangle 3">
            <a:extLst>
              <a:ext uri="{FF2B5EF4-FFF2-40B4-BE49-F238E27FC236}">
                <a16:creationId xmlns:a16="http://schemas.microsoft.com/office/drawing/2014/main" id="{4A1D1B36-33AB-FB4B-BD62-D526C4E011A3}"/>
              </a:ext>
            </a:extLst>
          </p:cNvPr>
          <p:cNvSpPr>
            <a:spLocks noGrp="1" noChangeArrowheads="1"/>
          </p:cNvSpPr>
          <p:nvPr>
            <p:ph type="body" idx="1"/>
          </p:nvPr>
        </p:nvSpPr>
        <p:spPr>
          <a:xfrm>
            <a:off x="711200" y="912025"/>
            <a:ext cx="4076700" cy="4270727"/>
          </a:xfrm>
        </p:spPr>
        <p:txBody>
          <a:bodyPr>
            <a:normAutofit/>
          </a:bodyPr>
          <a:lstStyle/>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Enfoque</a:t>
            </a:r>
          </a:p>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tradicional </a:t>
            </a: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buNone/>
              <a:defRPr/>
            </a:pPr>
            <a:r>
              <a:rPr lang="es-MX" sz="2400" dirty="0">
                <a:latin typeface="Arial" panose="020B0604020202020204" pitchFamily="34" charset="0"/>
                <a:ea typeface="ＭＳ Ｐゴシック" panose="020B0600070205080204" pitchFamily="34" charset="-128"/>
                <a:cs typeface="Arial" panose="020B0604020202020204" pitchFamily="34" charset="0"/>
              </a:rPr>
              <a:t>Se limita a responder a acercamientos por parte de los medios</a:t>
            </a:r>
          </a:p>
          <a:p>
            <a:pPr marL="0" indent="0">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le 4">
            <a:extLst>
              <a:ext uri="{FF2B5EF4-FFF2-40B4-BE49-F238E27FC236}">
                <a16:creationId xmlns:a16="http://schemas.microsoft.com/office/drawing/2014/main" id="{D252C137-EC0D-584B-9E1F-5331F5AB7CCD}"/>
              </a:ext>
            </a:extLst>
          </p:cNvPr>
          <p:cNvSpPr>
            <a:spLocks noChangeArrowheads="1"/>
          </p:cNvSpPr>
          <p:nvPr/>
        </p:nvSpPr>
        <p:spPr bwMode="auto">
          <a:xfrm>
            <a:off x="6477000" y="1034437"/>
            <a:ext cx="5308599" cy="396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20000"/>
              </a:spcBef>
              <a:buClr>
                <a:schemeClr val="tx2"/>
              </a:buClr>
              <a:buSzPct val="70000"/>
            </a:pPr>
            <a:r>
              <a:rPr lang="es-CO" altLang="en-US" b="1" dirty="0">
                <a:solidFill>
                  <a:srgbClr val="008000"/>
                </a:solidFill>
                <a:latin typeface="Arial" panose="020B0604020202020204" pitchFamily="34" charset="0"/>
                <a:cs typeface="Arial" panose="020B0604020202020204" pitchFamily="34" charset="0"/>
              </a:rPr>
              <a:t>Uso Estratégico de los Medios de Comunicación</a:t>
            </a: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None/>
            </a:pPr>
            <a:endParaRPr lang="es-MX" altLang="en-US" b="1" i="1" dirty="0">
              <a:latin typeface="Arial" panose="020B0604020202020204" pitchFamily="34" charset="0"/>
              <a:cs typeface="Arial" panose="020B0604020202020204" pitchFamily="34" charset="0"/>
            </a:endParaRPr>
          </a:p>
          <a:p>
            <a:pPr algn="ctr">
              <a:spcBef>
                <a:spcPct val="20000"/>
              </a:spcBef>
              <a:buClr>
                <a:schemeClr val="tx2"/>
              </a:buClr>
              <a:buSzPct val="70000"/>
            </a:pPr>
            <a:r>
              <a:rPr lang="es-MX" altLang="en-US" dirty="0">
                <a:latin typeface="Arial" panose="020B0604020202020204" pitchFamily="34" charset="0"/>
                <a:cs typeface="Arial" panose="020B0604020202020204" pitchFamily="34" charset="0"/>
              </a:rPr>
              <a:t>Es proactivo y creativo a la hora de buscar y conseguir espacios en los medios</a:t>
            </a:r>
          </a:p>
          <a:p>
            <a:pPr algn="ctr" eaLnBrk="1" hangingPunct="1">
              <a:spcBef>
                <a:spcPct val="20000"/>
              </a:spcBef>
              <a:buClr>
                <a:schemeClr val="tx2"/>
              </a:buClr>
              <a:buSzPct val="70000"/>
            </a:pPr>
            <a:endParaRPr lang="es-MX" altLang="en-US" dirty="0">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Char char="¡"/>
            </a:pPr>
            <a:endParaRPr lang="es-MX" altLang="en-US" dirty="0">
              <a:latin typeface="Arial" panose="020B0604020202020204" pitchFamily="34" charset="0"/>
              <a:cs typeface="Arial" panose="020B0604020202020204" pitchFamily="34" charset="0"/>
            </a:endParaRPr>
          </a:p>
        </p:txBody>
      </p:sp>
      <p:pic>
        <p:nvPicPr>
          <p:cNvPr id="8" name="Picture 5" descr="animated-thumb-up-16.gif">
            <a:extLst>
              <a:ext uri="{FF2B5EF4-FFF2-40B4-BE49-F238E27FC236}">
                <a16:creationId xmlns:a16="http://schemas.microsoft.com/office/drawing/2014/main" id="{57757D25-0B8A-1247-AE71-3CF8DD10A0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951" y="1832597"/>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1">
            <a:extLst>
              <a:ext uri="{FF2B5EF4-FFF2-40B4-BE49-F238E27FC236}">
                <a16:creationId xmlns:a16="http://schemas.microsoft.com/office/drawing/2014/main" id="{26AA1AED-476D-964C-A14F-77DD72D64339}"/>
              </a:ext>
            </a:extLst>
          </p:cNvPr>
          <p:cNvSpPr>
            <a:spLocks noChangeArrowheads="1"/>
          </p:cNvSpPr>
          <p:nvPr/>
        </p:nvSpPr>
        <p:spPr bwMode="auto">
          <a:xfrm>
            <a:off x="2507456" y="1832597"/>
            <a:ext cx="484188" cy="1689982"/>
          </a:xfrm>
          <a:prstGeom prst="downArrow">
            <a:avLst>
              <a:gd name="adj1" fmla="val 50000"/>
              <a:gd name="adj2" fmla="val 50040"/>
            </a:avLst>
          </a:prstGeom>
          <a:solidFill>
            <a:srgbClr val="00B050"/>
          </a:solidFill>
          <a:ln w="9525">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en-US" altLang="en-US" sz="1800"/>
          </a:p>
        </p:txBody>
      </p:sp>
      <p:pic>
        <p:nvPicPr>
          <p:cNvPr id="6" name="Picture 1" descr="paslogoblue.png">
            <a:extLst>
              <a:ext uri="{FF2B5EF4-FFF2-40B4-BE49-F238E27FC236}">
                <a16:creationId xmlns:a16="http://schemas.microsoft.com/office/drawing/2014/main" id="{835766CA-6A33-E747-A852-86DA1BB8FE9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2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he Cove (Ending)">
            <a:hlinkClick r:id="" action="ppaction://media"/>
            <a:extLst>
              <a:ext uri="{FF2B5EF4-FFF2-40B4-BE49-F238E27FC236}">
                <a16:creationId xmlns:a16="http://schemas.microsoft.com/office/drawing/2014/main" id="{9E07119C-0A2F-44A9-96AF-3DBD60339008}"/>
              </a:ext>
            </a:extLst>
          </p:cNvPr>
          <p:cNvPicPr>
            <a:picLocks noRot="1" noChangeAspect="1"/>
          </p:cNvPicPr>
          <p:nvPr>
            <a:videoFile r:link="rId1"/>
          </p:nvPr>
        </p:nvPicPr>
        <p:blipFill>
          <a:blip r:embed="rId4"/>
          <a:stretch>
            <a:fillRect/>
          </a:stretch>
        </p:blipFill>
        <p:spPr>
          <a:xfrm>
            <a:off x="1013492" y="570089"/>
            <a:ext cx="10165016" cy="5717822"/>
          </a:xfrm>
          <a:prstGeom prst="rect">
            <a:avLst/>
          </a:prstGeom>
        </p:spPr>
      </p:pic>
    </p:spTree>
    <p:extLst>
      <p:ext uri="{BB962C8B-B14F-4D97-AF65-F5344CB8AC3E}">
        <p14:creationId xmlns:p14="http://schemas.microsoft.com/office/powerpoint/2010/main" val="19086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Rectangle 3">
            <a:extLst>
              <a:ext uri="{FF2B5EF4-FFF2-40B4-BE49-F238E27FC236}">
                <a16:creationId xmlns:a16="http://schemas.microsoft.com/office/drawing/2014/main" id="{4A1D1B36-33AB-FB4B-BD62-D526C4E011A3}"/>
              </a:ext>
            </a:extLst>
          </p:cNvPr>
          <p:cNvSpPr>
            <a:spLocks noGrp="1" noChangeArrowheads="1"/>
          </p:cNvSpPr>
          <p:nvPr>
            <p:ph type="body" idx="1"/>
          </p:nvPr>
        </p:nvSpPr>
        <p:spPr>
          <a:xfrm>
            <a:off x="711200" y="1056403"/>
            <a:ext cx="4076700" cy="4270727"/>
          </a:xfrm>
        </p:spPr>
        <p:txBody>
          <a:bodyPr>
            <a:normAutofit/>
          </a:bodyPr>
          <a:lstStyle/>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Enfoque</a:t>
            </a:r>
          </a:p>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tradicional </a:t>
            </a: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buNone/>
              <a:defRPr/>
            </a:pPr>
            <a:r>
              <a:rPr lang="es-MX" sz="2400" dirty="0">
                <a:latin typeface="Arial" panose="020B0604020202020204" pitchFamily="34" charset="0"/>
                <a:ea typeface="ＭＳ Ｐゴシック" panose="020B0600070205080204" pitchFamily="34" charset="-128"/>
                <a:cs typeface="Arial" panose="020B0604020202020204" pitchFamily="34" charset="0"/>
              </a:rPr>
              <a:t>Comunica advertencias e informa</a:t>
            </a:r>
          </a:p>
          <a:p>
            <a:pPr marL="0" indent="0">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le 4">
            <a:extLst>
              <a:ext uri="{FF2B5EF4-FFF2-40B4-BE49-F238E27FC236}">
                <a16:creationId xmlns:a16="http://schemas.microsoft.com/office/drawing/2014/main" id="{D252C137-EC0D-584B-9E1F-5331F5AB7CCD}"/>
              </a:ext>
            </a:extLst>
          </p:cNvPr>
          <p:cNvSpPr>
            <a:spLocks noChangeArrowheads="1"/>
          </p:cNvSpPr>
          <p:nvPr/>
        </p:nvSpPr>
        <p:spPr bwMode="auto">
          <a:xfrm>
            <a:off x="6477000" y="1178815"/>
            <a:ext cx="5308599" cy="396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20000"/>
              </a:spcBef>
              <a:buClr>
                <a:schemeClr val="tx2"/>
              </a:buClr>
              <a:buSzPct val="70000"/>
            </a:pPr>
            <a:r>
              <a:rPr lang="es-CO" altLang="en-US" b="1" dirty="0">
                <a:solidFill>
                  <a:srgbClr val="008000"/>
                </a:solidFill>
                <a:latin typeface="Arial" panose="020B0604020202020204" pitchFamily="34" charset="0"/>
                <a:cs typeface="Arial" panose="020B0604020202020204" pitchFamily="34" charset="0"/>
              </a:rPr>
              <a:t>Uso Estratégico de los Medios de Comunicación</a:t>
            </a: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None/>
            </a:pPr>
            <a:endParaRPr lang="es-MX" altLang="en-US" b="1" i="1" dirty="0">
              <a:latin typeface="Arial" panose="020B0604020202020204" pitchFamily="34" charset="0"/>
              <a:cs typeface="Arial" panose="020B0604020202020204" pitchFamily="34" charset="0"/>
            </a:endParaRPr>
          </a:p>
          <a:p>
            <a:pPr algn="ctr">
              <a:spcBef>
                <a:spcPct val="20000"/>
              </a:spcBef>
              <a:buClr>
                <a:schemeClr val="tx2"/>
              </a:buClr>
              <a:buSzPct val="70000"/>
            </a:pPr>
            <a:r>
              <a:rPr lang="es-MX" altLang="en-US" dirty="0">
                <a:latin typeface="Arial" panose="020B0604020202020204" pitchFamily="34" charset="0"/>
                <a:cs typeface="Arial" panose="020B0604020202020204" pitchFamily="34" charset="0"/>
              </a:rPr>
              <a:t>Ejerce presión y moviliza</a:t>
            </a:r>
          </a:p>
          <a:p>
            <a:pPr eaLnBrk="1" hangingPunct="1">
              <a:spcBef>
                <a:spcPct val="20000"/>
              </a:spcBef>
              <a:buClr>
                <a:schemeClr val="tx2"/>
              </a:buClr>
              <a:buSzPct val="70000"/>
              <a:buFont typeface="Wingdings" pitchFamily="2" charset="2"/>
              <a:buChar char="¡"/>
            </a:pPr>
            <a:endParaRPr lang="es-MX" altLang="en-US" dirty="0">
              <a:latin typeface="Arial" panose="020B0604020202020204" pitchFamily="34" charset="0"/>
              <a:cs typeface="Arial" panose="020B0604020202020204" pitchFamily="34" charset="0"/>
            </a:endParaRPr>
          </a:p>
        </p:txBody>
      </p:sp>
      <p:pic>
        <p:nvPicPr>
          <p:cNvPr id="8" name="Picture 5" descr="animated-thumb-up-16.gif">
            <a:extLst>
              <a:ext uri="{FF2B5EF4-FFF2-40B4-BE49-F238E27FC236}">
                <a16:creationId xmlns:a16="http://schemas.microsoft.com/office/drawing/2014/main" id="{57757D25-0B8A-1247-AE71-3CF8DD10A0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951" y="1976975"/>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1">
            <a:extLst>
              <a:ext uri="{FF2B5EF4-FFF2-40B4-BE49-F238E27FC236}">
                <a16:creationId xmlns:a16="http://schemas.microsoft.com/office/drawing/2014/main" id="{26AA1AED-476D-964C-A14F-77DD72D64339}"/>
              </a:ext>
            </a:extLst>
          </p:cNvPr>
          <p:cNvSpPr>
            <a:spLocks noChangeArrowheads="1"/>
          </p:cNvSpPr>
          <p:nvPr/>
        </p:nvSpPr>
        <p:spPr bwMode="auto">
          <a:xfrm>
            <a:off x="2507456" y="1976975"/>
            <a:ext cx="484188" cy="1689982"/>
          </a:xfrm>
          <a:prstGeom prst="downArrow">
            <a:avLst>
              <a:gd name="adj1" fmla="val 50000"/>
              <a:gd name="adj2" fmla="val 50040"/>
            </a:avLst>
          </a:prstGeom>
          <a:solidFill>
            <a:srgbClr val="00B050"/>
          </a:solidFill>
          <a:ln w="9525">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en-US" altLang="en-US" sz="1800"/>
          </a:p>
        </p:txBody>
      </p:sp>
      <p:pic>
        <p:nvPicPr>
          <p:cNvPr id="6" name="Picture 1" descr="paslogoblue.png">
            <a:extLst>
              <a:ext uri="{FF2B5EF4-FFF2-40B4-BE49-F238E27FC236}">
                <a16:creationId xmlns:a16="http://schemas.microsoft.com/office/drawing/2014/main" id="{5DF3A38C-F09A-B842-8237-B58D23EC5A7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665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CST: Cada aÃ±o se arrestan aprox. 5,000 conductores ebrios">
            <a:hlinkClick r:id="" action="ppaction://media"/>
            <a:extLst>
              <a:ext uri="{FF2B5EF4-FFF2-40B4-BE49-F238E27FC236}">
                <a16:creationId xmlns:a16="http://schemas.microsoft.com/office/drawing/2014/main" id="{3FE3C26D-22CC-E34C-8D05-B52B0240904A}"/>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33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moke Free Movies">
            <a:hlinkClick r:id="" action="ppaction://media"/>
            <a:extLst>
              <a:ext uri="{FF2B5EF4-FFF2-40B4-BE49-F238E27FC236}">
                <a16:creationId xmlns:a16="http://schemas.microsoft.com/office/drawing/2014/main" id="{64BEA9B9-4D06-4251-AC58-84C75085B84E}"/>
              </a:ext>
            </a:extLst>
          </p:cNvPr>
          <p:cNvPicPr>
            <a:picLocks noRot="1" noChangeAspect="1"/>
          </p:cNvPicPr>
          <p:nvPr>
            <a:videoFile r:link="rId1"/>
          </p:nvPr>
        </p:nvPicPr>
        <p:blipFill>
          <a:blip r:embed="rId4"/>
          <a:stretch>
            <a:fillRect/>
          </a:stretch>
        </p:blipFill>
        <p:spPr>
          <a:xfrm>
            <a:off x="993422" y="558800"/>
            <a:ext cx="10205156" cy="5740400"/>
          </a:xfrm>
          <a:prstGeom prst="rect">
            <a:avLst/>
          </a:prstGeom>
        </p:spPr>
      </p:pic>
    </p:spTree>
    <p:extLst>
      <p:ext uri="{BB962C8B-B14F-4D97-AF65-F5344CB8AC3E}">
        <p14:creationId xmlns:p14="http://schemas.microsoft.com/office/powerpoint/2010/main" val="32975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 name="Rectangle 3">
            <a:extLst>
              <a:ext uri="{FF2B5EF4-FFF2-40B4-BE49-F238E27FC236}">
                <a16:creationId xmlns:a16="http://schemas.microsoft.com/office/drawing/2014/main" id="{4A1D1B36-33AB-FB4B-BD62-D526C4E011A3}"/>
              </a:ext>
            </a:extLst>
          </p:cNvPr>
          <p:cNvSpPr>
            <a:spLocks noGrp="1" noChangeArrowheads="1"/>
          </p:cNvSpPr>
          <p:nvPr>
            <p:ph type="body" idx="1"/>
          </p:nvPr>
        </p:nvSpPr>
        <p:spPr>
          <a:xfrm>
            <a:off x="711200" y="827804"/>
            <a:ext cx="4076700" cy="4270727"/>
          </a:xfrm>
        </p:spPr>
        <p:txBody>
          <a:bodyPr>
            <a:normAutofit/>
          </a:bodyPr>
          <a:lstStyle/>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Enfoque</a:t>
            </a:r>
          </a:p>
          <a:p>
            <a:pPr marL="0" indent="0" algn="ctr">
              <a:lnSpc>
                <a:spcPct val="100000"/>
              </a:lnSpc>
              <a:spcBef>
                <a:spcPts val="0"/>
              </a:spcBef>
              <a:buNone/>
            </a:pPr>
            <a:r>
              <a:rPr lang="es-MX" altLang="en-US" sz="2400" b="1" dirty="0">
                <a:latin typeface="Arial" panose="020B0604020202020204" pitchFamily="34" charset="0"/>
                <a:ea typeface="ＭＳ Ｐゴシック" panose="020B0600070205080204" pitchFamily="34" charset="-128"/>
                <a:cs typeface="Arial" panose="020B0604020202020204" pitchFamily="34" charset="0"/>
              </a:rPr>
              <a:t>tradicional </a:t>
            </a: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00000"/>
              </a:lnSpc>
              <a:spcBef>
                <a:spcPts val="0"/>
              </a:spcBef>
              <a:buNone/>
            </a:pPr>
            <a:endParaRPr lang="es-MX" altLang="en-US" sz="2400" b="1" i="1"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100000"/>
              </a:lnSpc>
              <a:spcBef>
                <a:spcPts val="0"/>
              </a:spcBef>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0" indent="0" algn="ctr">
              <a:buNone/>
              <a:defRPr/>
            </a:pPr>
            <a:r>
              <a:rPr lang="es-MX" sz="2400" dirty="0">
                <a:latin typeface="Arial" panose="020B0604020202020204" pitchFamily="34" charset="0"/>
                <a:ea typeface="ＭＳ Ｐゴシック" panose="020B0600070205080204" pitchFamily="34" charset="-128"/>
                <a:cs typeface="Arial" panose="020B0604020202020204" pitchFamily="34" charset="0"/>
              </a:rPr>
              <a:t>Define los problemas desde una perspectiva individual</a:t>
            </a:r>
          </a:p>
          <a:p>
            <a:pPr marL="0" indent="0">
              <a:buNone/>
            </a:pPr>
            <a:endParaRPr lang="es-MX"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le 4">
            <a:extLst>
              <a:ext uri="{FF2B5EF4-FFF2-40B4-BE49-F238E27FC236}">
                <a16:creationId xmlns:a16="http://schemas.microsoft.com/office/drawing/2014/main" id="{D252C137-EC0D-584B-9E1F-5331F5AB7CCD}"/>
              </a:ext>
            </a:extLst>
          </p:cNvPr>
          <p:cNvSpPr>
            <a:spLocks noChangeArrowheads="1"/>
          </p:cNvSpPr>
          <p:nvPr/>
        </p:nvSpPr>
        <p:spPr bwMode="auto">
          <a:xfrm>
            <a:off x="6477000" y="950216"/>
            <a:ext cx="5308599" cy="396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20000"/>
              </a:spcBef>
              <a:buClr>
                <a:schemeClr val="tx2"/>
              </a:buClr>
              <a:buSzPct val="70000"/>
            </a:pPr>
            <a:r>
              <a:rPr lang="es-CO" altLang="en-US" b="1" dirty="0">
                <a:solidFill>
                  <a:srgbClr val="008000"/>
                </a:solidFill>
                <a:latin typeface="Arial" panose="020B0604020202020204" pitchFamily="34" charset="0"/>
                <a:cs typeface="Arial" panose="020B0604020202020204" pitchFamily="34" charset="0"/>
              </a:rPr>
              <a:t>Uso Estratégico de los Medios de Comunicación</a:t>
            </a: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algn="ctr" eaLnBrk="1" hangingPunct="1">
              <a:spcBef>
                <a:spcPct val="20000"/>
              </a:spcBef>
              <a:buClr>
                <a:schemeClr val="tx2"/>
              </a:buClr>
              <a:buSzPct val="70000"/>
            </a:pPr>
            <a:endParaRPr lang="es-CO" altLang="en-US" b="1" dirty="0">
              <a:solidFill>
                <a:srgbClr val="008000"/>
              </a:solidFill>
              <a:latin typeface="Arial" panose="020B0604020202020204" pitchFamily="34" charset="0"/>
              <a:cs typeface="Arial" panose="020B0604020202020204" pitchFamily="34" charset="0"/>
            </a:endParaRPr>
          </a:p>
          <a:p>
            <a:pPr eaLnBrk="1" hangingPunct="1">
              <a:spcBef>
                <a:spcPct val="20000"/>
              </a:spcBef>
              <a:buClr>
                <a:schemeClr val="tx2"/>
              </a:buClr>
              <a:buSzPct val="70000"/>
              <a:buFont typeface="Wingdings" pitchFamily="2" charset="2"/>
              <a:buNone/>
            </a:pPr>
            <a:endParaRPr lang="es-MX" altLang="en-US" b="1" i="1" dirty="0">
              <a:latin typeface="Arial" panose="020B0604020202020204" pitchFamily="34" charset="0"/>
              <a:cs typeface="Arial" panose="020B0604020202020204" pitchFamily="34" charset="0"/>
            </a:endParaRPr>
          </a:p>
          <a:p>
            <a:pPr algn="ctr">
              <a:spcBef>
                <a:spcPct val="20000"/>
              </a:spcBef>
              <a:buClr>
                <a:schemeClr val="tx2"/>
              </a:buClr>
              <a:buSzPct val="70000"/>
            </a:pPr>
            <a:r>
              <a:rPr lang="es-MX" altLang="en-US" dirty="0">
                <a:latin typeface="Arial" panose="020B0604020202020204" pitchFamily="34" charset="0"/>
                <a:cs typeface="Arial" panose="020B0604020202020204" pitchFamily="34" charset="0"/>
              </a:rPr>
              <a:t>Define los problemas desde una perspectiva de </a:t>
            </a:r>
            <a:r>
              <a:rPr lang="es-MX" altLang="en-US" b="1" dirty="0">
                <a:latin typeface="Arial" panose="020B0604020202020204" pitchFamily="34" charset="0"/>
                <a:cs typeface="Arial" panose="020B0604020202020204" pitchFamily="34" charset="0"/>
              </a:rPr>
              <a:t>políticas p</a:t>
            </a:r>
            <a:r>
              <a:rPr lang="es-CO" altLang="en-US" b="1" dirty="0">
                <a:latin typeface="Arial" panose="020B0604020202020204" pitchFamily="34" charset="0"/>
                <a:cs typeface="Arial" panose="020B0604020202020204" pitchFamily="34" charset="0"/>
              </a:rPr>
              <a:t>ú</a:t>
            </a:r>
            <a:r>
              <a:rPr lang="es-MX" altLang="en-US" b="1" dirty="0">
                <a:latin typeface="Arial" panose="020B0604020202020204" pitchFamily="34" charset="0"/>
                <a:cs typeface="Arial" panose="020B0604020202020204" pitchFamily="34" charset="0"/>
              </a:rPr>
              <a:t>blicas y del entorno</a:t>
            </a:r>
          </a:p>
          <a:p>
            <a:pPr eaLnBrk="1" hangingPunct="1">
              <a:spcBef>
                <a:spcPct val="20000"/>
              </a:spcBef>
              <a:buClr>
                <a:schemeClr val="tx2"/>
              </a:buClr>
              <a:buSzPct val="70000"/>
              <a:buFont typeface="Wingdings" pitchFamily="2" charset="2"/>
              <a:buChar char="¡"/>
            </a:pPr>
            <a:endParaRPr lang="es-MX" altLang="en-US" dirty="0">
              <a:latin typeface="Arial" panose="020B0604020202020204" pitchFamily="34" charset="0"/>
              <a:cs typeface="Arial" panose="020B0604020202020204" pitchFamily="34" charset="0"/>
            </a:endParaRPr>
          </a:p>
        </p:txBody>
      </p:sp>
      <p:pic>
        <p:nvPicPr>
          <p:cNvPr id="8" name="Picture 5" descr="animated-thumb-up-16.gif">
            <a:extLst>
              <a:ext uri="{FF2B5EF4-FFF2-40B4-BE49-F238E27FC236}">
                <a16:creationId xmlns:a16="http://schemas.microsoft.com/office/drawing/2014/main" id="{57757D25-0B8A-1247-AE71-3CF8DD10A0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951" y="1748376"/>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1">
            <a:extLst>
              <a:ext uri="{FF2B5EF4-FFF2-40B4-BE49-F238E27FC236}">
                <a16:creationId xmlns:a16="http://schemas.microsoft.com/office/drawing/2014/main" id="{26AA1AED-476D-964C-A14F-77DD72D64339}"/>
              </a:ext>
            </a:extLst>
          </p:cNvPr>
          <p:cNvSpPr>
            <a:spLocks noChangeArrowheads="1"/>
          </p:cNvSpPr>
          <p:nvPr/>
        </p:nvSpPr>
        <p:spPr bwMode="auto">
          <a:xfrm>
            <a:off x="2507456" y="1748376"/>
            <a:ext cx="484188" cy="1689982"/>
          </a:xfrm>
          <a:prstGeom prst="downArrow">
            <a:avLst>
              <a:gd name="adj1" fmla="val 50000"/>
              <a:gd name="adj2" fmla="val 50040"/>
            </a:avLst>
          </a:prstGeom>
          <a:solidFill>
            <a:srgbClr val="00B050"/>
          </a:solidFill>
          <a:ln w="9525">
            <a:solidFill>
              <a:schemeClr val="tx1"/>
            </a:solidFill>
            <a:round/>
            <a:headEnd/>
            <a:tailEnd/>
          </a:ln>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endParaRPr lang="en-US" altLang="en-US" sz="1800"/>
          </a:p>
        </p:txBody>
      </p:sp>
      <p:pic>
        <p:nvPicPr>
          <p:cNvPr id="6" name="Picture 1" descr="paslogoblue.png">
            <a:extLst>
              <a:ext uri="{FF2B5EF4-FFF2-40B4-BE49-F238E27FC236}">
                <a16:creationId xmlns:a16="http://schemas.microsoft.com/office/drawing/2014/main" id="{E663B449-BDA0-3A4A-926A-E0C5C4F84004}"/>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313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Screen Shot 2019-12-03 at 1.53.17 PM.png">
            <a:extLst>
              <a:ext uri="{FF2B5EF4-FFF2-40B4-BE49-F238E27FC236}">
                <a16:creationId xmlns:a16="http://schemas.microsoft.com/office/drawing/2014/main" id="{56C58C5F-5819-E14D-B171-8A47067F22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074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1606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MX" altLang="en-US" b="1" dirty="0">
                <a:latin typeface="Arial" panose="020B0604020202020204" pitchFamily="34" charset="0"/>
                <a:cs typeface="Arial" panose="020B0604020202020204" pitchFamily="34" charset="0"/>
              </a:rPr>
              <a:t>Algunos pensamientos para una segunda parte</a:t>
            </a:r>
            <a:r>
              <a:rPr lang="mr-IN" altLang="en-US" b="1" dirty="0">
                <a:latin typeface="Arial" panose="020B0604020202020204" pitchFamily="34" charset="0"/>
              </a:rPr>
              <a:t>…</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C669095-4455-BE4A-8ABB-F720D2053946}"/>
              </a:ext>
            </a:extLst>
          </p:cNvPr>
          <p:cNvSpPr/>
          <p:nvPr/>
        </p:nvSpPr>
        <p:spPr>
          <a:xfrm>
            <a:off x="596900" y="1790669"/>
            <a:ext cx="10172700" cy="3310906"/>
          </a:xfrm>
          <a:prstGeom prst="rect">
            <a:avLst/>
          </a:prstGeom>
        </p:spPr>
        <p:txBody>
          <a:bodyPr wrap="square">
            <a:spAutoFit/>
          </a:bodyPr>
          <a:lstStyle/>
          <a:p>
            <a:pPr marL="342900" indent="-342900">
              <a:lnSpc>
                <a:spcPct val="110000"/>
              </a:lnSpc>
              <a:buFont typeface="Arial" panose="020B0604020202020204" pitchFamily="34" charset="0"/>
              <a:buChar char="•"/>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Investiguen, investiguen y después investiguen.</a:t>
            </a:r>
          </a:p>
          <a:p>
            <a:pPr marL="342900" indent="-342900">
              <a:lnSpc>
                <a:spcPct val="110000"/>
              </a:lnSpc>
              <a:buFont typeface="Arial" panose="020B0604020202020204" pitchFamily="34" charset="0"/>
              <a:buChar char="•"/>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Cuñas y consignas (frases cortas) relacionadas con su política o cambio.</a:t>
            </a:r>
          </a:p>
          <a:p>
            <a:pPr marL="342900" indent="-342900">
              <a:lnSpc>
                <a:spcPct val="110000"/>
              </a:lnSpc>
              <a:buFont typeface="Arial" panose="020B0604020202020204" pitchFamily="34" charset="0"/>
              <a:buChar char="•"/>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Portavoces buenos y eficaces que sepan tomar el control de la conversación.</a:t>
            </a:r>
          </a:p>
          <a:p>
            <a:pPr marL="342900" indent="-342900">
              <a:lnSpc>
                <a:spcPct val="110000"/>
              </a:lnSpc>
              <a:buFont typeface="Arial" panose="020B0604020202020204" pitchFamily="34" charset="0"/>
              <a:buChar char="•"/>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“Talking Points”</a:t>
            </a:r>
          </a:p>
          <a:p>
            <a:pPr marL="342900" indent="-342900">
              <a:lnSpc>
                <a:spcPct val="110000"/>
              </a:lnSpc>
              <a:buFont typeface="Arial" panose="020B0604020202020204" pitchFamily="34" charset="0"/>
              <a:buChar char="•"/>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Lo mas importante va primero.</a:t>
            </a:r>
          </a:p>
          <a:p>
            <a:pPr marL="342900" indent="-342900">
              <a:lnSpc>
                <a:spcPct val="110000"/>
              </a:lnSpc>
              <a:buFont typeface="Arial" panose="020B0604020202020204" pitchFamily="34" charset="0"/>
              <a:buChar char="•"/>
            </a:pPr>
            <a:r>
              <a:rPr lang="es-MX" altLang="en-US" sz="2400" dirty="0">
                <a:latin typeface="Arial" panose="020B0604020202020204" pitchFamily="34" charset="0"/>
                <a:ea typeface="ＭＳ Ｐゴシック" panose="020B0600070205080204" pitchFamily="34" charset="-128"/>
                <a:cs typeface="Arial" panose="020B0604020202020204" pitchFamily="34" charset="0"/>
              </a:rPr>
              <a:t>Conviértete en un referente de información.</a:t>
            </a:r>
          </a:p>
        </p:txBody>
      </p:sp>
      <p:pic>
        <p:nvPicPr>
          <p:cNvPr id="5" name="Picture 1" descr="paslogoblue.png">
            <a:extLst>
              <a:ext uri="{FF2B5EF4-FFF2-40B4-BE49-F238E27FC236}">
                <a16:creationId xmlns:a16="http://schemas.microsoft.com/office/drawing/2014/main" id="{9853F111-38BC-B349-BBA1-F96825391B7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713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Cesar Dog Food TV Commercial - 'Night Shift' [2019-2020]">
            <a:hlinkClick r:id="" action="ppaction://media"/>
            <a:extLst>
              <a:ext uri="{FF2B5EF4-FFF2-40B4-BE49-F238E27FC236}">
                <a16:creationId xmlns:a16="http://schemas.microsoft.com/office/drawing/2014/main" id="{401474EB-3DA8-417C-8B9F-456FDEB0D72B}"/>
              </a:ext>
            </a:extLst>
          </p:cNvPr>
          <p:cNvPicPr>
            <a:picLocks noRot="1" noChangeAspect="1"/>
          </p:cNvPicPr>
          <p:nvPr>
            <a:videoFile r:link="rId1"/>
          </p:nvPr>
        </p:nvPicPr>
        <p:blipFill>
          <a:blip r:embed="rId4"/>
          <a:stretch>
            <a:fillRect/>
          </a:stretch>
        </p:blipFill>
        <p:spPr>
          <a:xfrm>
            <a:off x="1013492" y="570089"/>
            <a:ext cx="10165016" cy="5717822"/>
          </a:xfrm>
          <a:prstGeom prst="rect">
            <a:avLst/>
          </a:prstGeom>
        </p:spPr>
      </p:pic>
    </p:spTree>
    <p:extLst>
      <p:ext uri="{BB962C8B-B14F-4D97-AF65-F5344CB8AC3E}">
        <p14:creationId xmlns:p14="http://schemas.microsoft.com/office/powerpoint/2010/main" val="36785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9A1E7-51D6-374D-8AB2-377BC0CF3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98" y="211193"/>
            <a:ext cx="10349651" cy="6458548"/>
          </a:xfrm>
          <a:prstGeom prst="rect">
            <a:avLst/>
          </a:prstGeom>
        </p:spPr>
      </p:pic>
    </p:spTree>
    <p:extLst>
      <p:ext uri="{BB962C8B-B14F-4D97-AF65-F5344CB8AC3E}">
        <p14:creationId xmlns:p14="http://schemas.microsoft.com/office/powerpoint/2010/main" val="244757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Title 1">
            <a:extLst>
              <a:ext uri="{FF2B5EF4-FFF2-40B4-BE49-F238E27FC236}">
                <a16:creationId xmlns:a16="http://schemas.microsoft.com/office/drawing/2014/main" id="{F3727DA7-635A-DC40-8A9E-61C9CAAC0AAE}"/>
              </a:ext>
            </a:extLst>
          </p:cNvPr>
          <p:cNvSpPr>
            <a:spLocks noGrp="1"/>
          </p:cNvSpPr>
          <p:nvPr>
            <p:ph type="title"/>
          </p:nvPr>
        </p:nvSpPr>
        <p:spPr>
          <a:xfrm>
            <a:off x="0" y="368301"/>
            <a:ext cx="12192000" cy="3431382"/>
          </a:xfrm>
        </p:spPr>
        <p:txBody>
          <a:bodyPr>
            <a:normAutofit/>
          </a:bodyPr>
          <a:lstStyle/>
          <a:p>
            <a:r>
              <a:rPr lang="en-US" altLang="en-US" sz="3300" b="1" dirty="0">
                <a:latin typeface="Arial" panose="020B0604020202020204" pitchFamily="34" charset="0"/>
                <a:cs typeface="Arial" panose="020B0604020202020204" pitchFamily="34" charset="0"/>
              </a:rPr>
              <a:t>¡Gracias!</a:t>
            </a:r>
            <a:br>
              <a:rPr lang="en-US" altLang="en-US" sz="3300" b="1" dirty="0">
                <a:latin typeface="Arial" panose="020B0604020202020204" pitchFamily="34" charset="0"/>
                <a:cs typeface="Arial" panose="020B0604020202020204" pitchFamily="34" charset="0"/>
              </a:rPr>
            </a:br>
            <a:br>
              <a:rPr lang="en-US" altLang="en-US" sz="3300" b="1" dirty="0">
                <a:latin typeface="Arial" panose="020B0604020202020204" pitchFamily="34" charset="0"/>
                <a:cs typeface="Arial" panose="020B0604020202020204" pitchFamily="34" charset="0"/>
              </a:rPr>
            </a:br>
            <a:br>
              <a:rPr lang="en-US" altLang="en-US" sz="3300" b="1" dirty="0">
                <a:latin typeface="Arial" panose="020B0604020202020204" pitchFamily="34" charset="0"/>
                <a:cs typeface="Arial" panose="020B0604020202020204" pitchFamily="34" charset="0"/>
              </a:rPr>
            </a:br>
            <a:br>
              <a:rPr lang="en-US" altLang="en-US" sz="3300" b="1" dirty="0">
                <a:latin typeface="Arial" panose="020B0604020202020204" pitchFamily="34" charset="0"/>
                <a:cs typeface="Arial" panose="020B0604020202020204" pitchFamily="34" charset="0"/>
              </a:rPr>
            </a:br>
            <a:r>
              <a:rPr lang="en-US" altLang="en-US" sz="3300" b="1" dirty="0" err="1">
                <a:latin typeface="Arial" panose="020B0604020202020204" pitchFamily="34" charset="0"/>
                <a:cs typeface="Arial" panose="020B0604020202020204" pitchFamily="34" charset="0"/>
              </a:rPr>
              <a:t>Esta</a:t>
            </a:r>
            <a:r>
              <a:rPr lang="en-US" altLang="en-US" sz="3300" b="1" dirty="0">
                <a:latin typeface="Arial" panose="020B0604020202020204" pitchFamily="34" charset="0"/>
                <a:cs typeface="Arial" panose="020B0604020202020204" pitchFamily="34" charset="0"/>
              </a:rPr>
              <a:t> </a:t>
            </a:r>
            <a:r>
              <a:rPr lang="en-US" altLang="en-US" sz="3300" b="1" dirty="0" err="1">
                <a:latin typeface="Arial" panose="020B0604020202020204" pitchFamily="34" charset="0"/>
                <a:cs typeface="Arial" panose="020B0604020202020204" pitchFamily="34" charset="0"/>
              </a:rPr>
              <a:t>historia</a:t>
            </a:r>
            <a:r>
              <a:rPr lang="en-US" altLang="en-US" sz="3300" b="1" dirty="0">
                <a:latin typeface="Arial" panose="020B0604020202020204" pitchFamily="34" charset="0"/>
                <a:cs typeface="Arial" panose="020B0604020202020204" pitchFamily="34" charset="0"/>
              </a:rPr>
              <a:t> </a:t>
            </a:r>
            <a:r>
              <a:rPr lang="en-US" altLang="en-US" sz="3300" b="1" dirty="0" err="1">
                <a:latin typeface="Arial" panose="020B0604020202020204" pitchFamily="34" charset="0"/>
                <a:cs typeface="Arial" panose="020B0604020202020204" pitchFamily="34" charset="0"/>
              </a:rPr>
              <a:t>continuará</a:t>
            </a:r>
            <a:r>
              <a:rPr lang="en-US" altLang="en-US" sz="3300" b="1" dirty="0">
                <a:latin typeface="Arial" panose="020B0604020202020204" pitchFamily="34" charset="0"/>
                <a:cs typeface="Arial" panose="020B0604020202020204" pitchFamily="34" charset="0"/>
              </a:rPr>
              <a:t>...</a:t>
            </a:r>
            <a:br>
              <a:rPr lang="en-US" altLang="en-US" sz="3600" dirty="0">
                <a:solidFill>
                  <a:srgbClr val="CC0000"/>
                </a:solidFill>
                <a:latin typeface="Futura" panose="020B0602020204020303" pitchFamily="34" charset="-79"/>
                <a:ea typeface="ＭＳ Ｐゴシック" panose="020B0600070205080204" pitchFamily="34" charset="-128"/>
              </a:rPr>
            </a:br>
            <a:br>
              <a:rPr lang="en-US" altLang="en-US" sz="3600" dirty="0">
                <a:solidFill>
                  <a:srgbClr val="CC0000"/>
                </a:solidFill>
                <a:latin typeface="Futura" panose="020B0602020204020303" pitchFamily="34" charset="-79"/>
                <a:ea typeface="ＭＳ Ｐゴシック" panose="020B0600070205080204" pitchFamily="34" charset="-128"/>
              </a:rPr>
            </a:br>
            <a:endParaRPr lang="en-US" sz="3300" b="1" dirty="0">
              <a:latin typeface="Arial" panose="020B0604020202020204" pitchFamily="34" charset="0"/>
              <a:cs typeface="Arial" panose="020B0604020202020204" pitchFamily="34" charset="0"/>
            </a:endParaRPr>
          </a:p>
        </p:txBody>
      </p:sp>
      <p:pic>
        <p:nvPicPr>
          <p:cNvPr id="3" name="Picture 3" descr="s1-global.gif">
            <a:extLst>
              <a:ext uri="{FF2B5EF4-FFF2-40B4-BE49-F238E27FC236}">
                <a16:creationId xmlns:a16="http://schemas.microsoft.com/office/drawing/2014/main" id="{49A4E71B-30E2-AB42-AA6F-B14F2E3A1F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8361" y="259227"/>
            <a:ext cx="24749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slogoblue.png">
            <a:extLst>
              <a:ext uri="{FF2B5EF4-FFF2-40B4-BE49-F238E27FC236}">
                <a16:creationId xmlns:a16="http://schemas.microsoft.com/office/drawing/2014/main" id="{95C03F00-AE7E-8C4D-873B-3E4FF7BF74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7" y="3429000"/>
            <a:ext cx="3619500" cy="17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E90D67C-95BB-6543-A62C-86D6C33B4847}"/>
              </a:ext>
            </a:extLst>
          </p:cNvPr>
          <p:cNvSpPr txBox="1">
            <a:spLocks/>
          </p:cNvSpPr>
          <p:nvPr/>
        </p:nvSpPr>
        <p:spPr>
          <a:xfrm>
            <a:off x="5372767" y="3200401"/>
            <a:ext cx="4973051" cy="2442409"/>
          </a:xfrm>
          <a:prstGeom prst="rect">
            <a:avLst/>
          </a:prstGeom>
          <a:noFill/>
          <a:ln>
            <a:noFill/>
          </a:ln>
        </p:spPr>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800" kern="1200">
                <a:solidFill>
                  <a:schemeClr val="tx1"/>
                </a:solidFill>
                <a:latin typeface="+mn-lt"/>
                <a:ea typeface="+mn-ea"/>
                <a:cs typeface="+mn-cs"/>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400" dirty="0">
                <a:latin typeface="Arial" panose="020B0604020202020204" pitchFamily="34" charset="0"/>
                <a:cs typeface="Arial" panose="020B0604020202020204" pitchFamily="34" charset="0"/>
              </a:rPr>
              <a:t>Para </a:t>
            </a:r>
            <a:r>
              <a:rPr lang="en-US" sz="2400" dirty="0" err="1">
                <a:latin typeface="Arial" panose="020B0604020202020204" pitchFamily="34" charset="0"/>
                <a:cs typeface="Arial" panose="020B0604020202020204" pitchFamily="34" charset="0"/>
              </a:rPr>
              <a:t>más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informaciones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contáctenos</a:t>
            </a:r>
            <a:r>
              <a:rPr lang="en-US" sz="2400" dirty="0">
                <a:latin typeface="Arial" panose="020B0604020202020204" pitchFamily="34" charset="0"/>
                <a:cs typeface="Arial" panose="020B0604020202020204" pitchFamily="34" charset="0"/>
              </a:rPr>
              <a:t>: </a:t>
            </a:r>
          </a:p>
          <a:p>
            <a:pPr algn="ctr">
              <a:buNone/>
            </a:pPr>
            <a:r>
              <a:rPr lang="en-US" sz="2400" b="1" dirty="0" err="1">
                <a:latin typeface="Arial" panose="020B0604020202020204" pitchFamily="34" charset="0"/>
                <a:cs typeface="Arial" panose="020B0604020202020204" pitchFamily="34" charset="0"/>
              </a:rPr>
              <a:t>Yimaris</a:t>
            </a:r>
            <a:r>
              <a:rPr lang="en-US" sz="2400" b="1" dirty="0">
                <a:latin typeface="Arial" panose="020B0604020202020204" pitchFamily="34" charset="0"/>
                <a:cs typeface="Arial" panose="020B0604020202020204" pitchFamily="34" charset="0"/>
              </a:rPr>
              <a:t> Menendez or </a:t>
            </a:r>
          </a:p>
          <a:p>
            <a:pPr algn="ctr">
              <a:buNone/>
            </a:pPr>
            <a:r>
              <a:rPr lang="en-US" sz="2400" b="1" dirty="0">
                <a:latin typeface="Arial" panose="020B0604020202020204" pitchFamily="34" charset="0"/>
                <a:cs typeface="Arial" panose="020B0604020202020204" pitchFamily="34" charset="0"/>
              </a:rPr>
              <a:t>Jose Malave</a:t>
            </a:r>
          </a:p>
          <a:p>
            <a:pPr algn="ctr">
              <a:buNone/>
            </a:pPr>
            <a:r>
              <a:rPr lang="en-US" sz="2400" dirty="0">
                <a:latin typeface="Arial" panose="020B0604020202020204" pitchFamily="34" charset="0"/>
                <a:cs typeface="Arial" panose="020B0604020202020204" pitchFamily="34" charset="0"/>
              </a:rPr>
              <a:t>(paspr2005@yahoo.com)</a:t>
            </a:r>
          </a:p>
        </p:txBody>
      </p:sp>
    </p:spTree>
    <p:extLst>
      <p:ext uri="{BB962C8B-B14F-4D97-AF65-F5344CB8AC3E}">
        <p14:creationId xmlns:p14="http://schemas.microsoft.com/office/powerpoint/2010/main" val="133484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Title 1">
            <a:extLst>
              <a:ext uri="{FF2B5EF4-FFF2-40B4-BE49-F238E27FC236}">
                <a16:creationId xmlns:a16="http://schemas.microsoft.com/office/drawing/2014/main" id="{F3727DA7-635A-DC40-8A9E-61C9CAAC0AAE}"/>
              </a:ext>
            </a:extLst>
          </p:cNvPr>
          <p:cNvSpPr>
            <a:spLocks noGrp="1"/>
          </p:cNvSpPr>
          <p:nvPr>
            <p:ph type="title"/>
          </p:nvPr>
        </p:nvSpPr>
        <p:spPr>
          <a:xfrm>
            <a:off x="0" y="2766219"/>
            <a:ext cx="12192000" cy="1325563"/>
          </a:xfrm>
        </p:spPr>
        <p:txBody>
          <a:bodyPr>
            <a:normAutofit/>
          </a:bodyPr>
          <a:lstStyle/>
          <a:p>
            <a:pPr algn="ctr"/>
            <a:r>
              <a:rPr lang="en-US" sz="3300" b="1" dirty="0">
                <a:latin typeface="Arial" panose="020B0604020202020204" pitchFamily="34" charset="0"/>
                <a:cs typeface="Arial" panose="020B0604020202020204" pitchFamily="34" charset="0"/>
              </a:rPr>
              <a:t>Satisfaction Evaluation</a:t>
            </a:r>
          </a:p>
        </p:txBody>
      </p:sp>
    </p:spTree>
    <p:extLst>
      <p:ext uri="{BB962C8B-B14F-4D97-AF65-F5344CB8AC3E}">
        <p14:creationId xmlns:p14="http://schemas.microsoft.com/office/powerpoint/2010/main" val="1605201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2" name="Picture 3" descr="A picture containing holding, wearing, black, old&#10;&#10;Description generated with very high confidence">
            <a:extLst>
              <a:ext uri="{FF2B5EF4-FFF2-40B4-BE49-F238E27FC236}">
                <a16:creationId xmlns:a16="http://schemas.microsoft.com/office/drawing/2014/main" id="{FD34CE5B-280E-4ADA-8642-8FE840A30EAB}"/>
              </a:ext>
            </a:extLst>
          </p:cNvPr>
          <p:cNvPicPr>
            <a:picLocks noChangeAspect="1"/>
          </p:cNvPicPr>
          <p:nvPr/>
        </p:nvPicPr>
        <p:blipFill>
          <a:blip r:embed="rId3"/>
          <a:stretch>
            <a:fillRect/>
          </a:stretch>
        </p:blipFill>
        <p:spPr>
          <a:xfrm>
            <a:off x="863600" y="401955"/>
            <a:ext cx="10830560" cy="5261610"/>
          </a:xfrm>
          <a:prstGeom prst="rect">
            <a:avLst/>
          </a:prstGeom>
        </p:spPr>
      </p:pic>
    </p:spTree>
    <p:extLst>
      <p:ext uri="{BB962C8B-B14F-4D97-AF65-F5344CB8AC3E}">
        <p14:creationId xmlns:p14="http://schemas.microsoft.com/office/powerpoint/2010/main" val="858340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6F553EC-4987-2B42-8735-FA54E4E8D9AC}"/>
              </a:ext>
            </a:extLst>
          </p:cNvPr>
          <p:cNvSpPr txBox="1">
            <a:spLocks/>
          </p:cNvSpPr>
          <p:nvPr/>
        </p:nvSpPr>
        <p:spPr>
          <a:xfrm>
            <a:off x="838200" y="727543"/>
            <a:ext cx="10515600" cy="4590256"/>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For more information and </a:t>
            </a:r>
            <a:r>
              <a:rPr lang="en-US" sz="2400" b="1" dirty="0">
                <a:latin typeface="Arial" panose="020B0604020202020204" pitchFamily="34" charset="0"/>
                <a:cs typeface="Arial" panose="020B0604020202020204" pitchFamily="34" charset="0"/>
              </a:rPr>
              <a:t>FREE </a:t>
            </a:r>
            <a:r>
              <a:rPr lang="en-US" sz="2400" dirty="0">
                <a:latin typeface="Arial" panose="020B0604020202020204" pitchFamily="34" charset="0"/>
                <a:cs typeface="Arial" panose="020B0604020202020204" pitchFamily="34" charset="0"/>
              </a:rPr>
              <a:t>training and technical assistance you can reach us at:</a:t>
            </a:r>
          </a:p>
          <a:p>
            <a:pPr marL="0" indent="0">
              <a:buNone/>
            </a:pPr>
            <a:r>
              <a:rPr lang="en-US" dirty="0">
                <a:latin typeface="Arial" panose="020B0604020202020204" pitchFamily="34" charset="0"/>
                <a:cs typeface="Arial" panose="020B0604020202020204" pitchFamily="34" charset="0"/>
                <a:hlinkClick r:id="rId3"/>
              </a:rPr>
              <a:t>PTTCnetwork.org/hispaniclatino</a:t>
            </a:r>
            <a:r>
              <a:rPr lang="en-US"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a:latin typeface="Arial" panose="020B0604020202020204" pitchFamily="34" charset="0"/>
                <a:cs typeface="Arial" panose="020B0604020202020204" pitchFamily="34" charset="0"/>
                <a:hlinkClick r:id="rId4"/>
              </a:rPr>
              <a:t>www</a:t>
            </a:r>
            <a:r>
              <a:rPr lang="en-US" dirty="0">
                <a:latin typeface="Arial" panose="020B0604020202020204" pitchFamily="34" charset="0"/>
                <a:cs typeface="Arial" panose="020B0604020202020204" pitchFamily="34" charset="0"/>
                <a:hlinkClick r:id="rId4"/>
              </a:rPr>
              <a:t>.nlbha.org</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Or directly at:</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Pierluigi Mancini, PhD, MAC		Dolka Zelaya                             	 Priscila </a:t>
            </a:r>
            <a:r>
              <a:rPr lang="en-US" sz="1800" dirty="0" err="1">
                <a:latin typeface="Arial" panose="020B0604020202020204" pitchFamily="34" charset="0"/>
                <a:cs typeface="Arial" panose="020B0604020202020204" pitchFamily="34" charset="0"/>
              </a:rPr>
              <a:t>Giamassi</a:t>
            </a: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hlinkClick r:id="rId5"/>
              </a:rPr>
              <a:t>pierluigi@nlbha.org</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6"/>
              </a:rPr>
              <a:t>dmzelaya@nlbha.org</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7"/>
              </a:rPr>
              <a:t>priscila@nlbha.org</a:t>
            </a: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678-883-6118				678-832-7033                            	 678-822-1308</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dirty="0"/>
          </a:p>
        </p:txBody>
      </p:sp>
      <p:pic>
        <p:nvPicPr>
          <p:cNvPr id="4" name="Picture 3" descr="A drawing of a face&#10;&#10;Description automatically generated">
            <a:hlinkClick r:id="rId8"/>
            <a:extLst>
              <a:ext uri="{FF2B5EF4-FFF2-40B4-BE49-F238E27FC236}">
                <a16:creationId xmlns:a16="http://schemas.microsoft.com/office/drawing/2014/main" id="{DFD96580-50E3-194E-8791-C2ED9C864D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212" y="2771492"/>
            <a:ext cx="590551" cy="541812"/>
          </a:xfrm>
          <a:prstGeom prst="rect">
            <a:avLst/>
          </a:prstGeom>
        </p:spPr>
      </p:pic>
      <p:pic>
        <p:nvPicPr>
          <p:cNvPr id="6" name="Picture 5" descr="A picture containing wheel&#10;&#10;Description automatically generated">
            <a:hlinkClick r:id="rId10"/>
            <a:extLst>
              <a:ext uri="{FF2B5EF4-FFF2-40B4-BE49-F238E27FC236}">
                <a16:creationId xmlns:a16="http://schemas.microsoft.com/office/drawing/2014/main" id="{8A54176C-FB78-4D4E-AD09-10EECC8DBE4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979" t="12279" r="31771" b="13603"/>
          <a:stretch/>
        </p:blipFill>
        <p:spPr>
          <a:xfrm>
            <a:off x="1628775" y="2714340"/>
            <a:ext cx="712072" cy="642937"/>
          </a:xfrm>
          <a:prstGeom prst="rect">
            <a:avLst/>
          </a:prstGeom>
        </p:spPr>
      </p:pic>
    </p:spTree>
    <p:extLst>
      <p:ext uri="{BB962C8B-B14F-4D97-AF65-F5344CB8AC3E}">
        <p14:creationId xmlns:p14="http://schemas.microsoft.com/office/powerpoint/2010/main" val="6505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C005D2-5EE0-724C-95B6-3291B5BF3A29}"/>
              </a:ext>
            </a:extLst>
          </p:cNvPr>
          <p:cNvSpPr>
            <a:spLocks noGrp="1"/>
          </p:cNvSpPr>
          <p:nvPr>
            <p:ph type="title"/>
          </p:nvPr>
        </p:nvSpPr>
        <p:spPr>
          <a:xfrm>
            <a:off x="2109788" y="1328259"/>
            <a:ext cx="7972425" cy="647700"/>
          </a:xfrm>
        </p:spPr>
        <p:txBody>
          <a:bodyPr>
            <a:noAutofit/>
          </a:bodyPr>
          <a:lstStyle/>
          <a:p>
            <a:pPr algn="ctr"/>
            <a:r>
              <a:rPr lang="en-US" sz="3300" b="1" dirty="0">
                <a:latin typeface="Arial" panose="020B0604020202020204" pitchFamily="34" charset="0"/>
                <a:cs typeface="Arial" panose="020B0604020202020204" pitchFamily="34" charset="0"/>
              </a:rPr>
              <a:t>Satisfaction Evaluation</a:t>
            </a:r>
          </a:p>
        </p:txBody>
      </p:sp>
      <p:sp>
        <p:nvSpPr>
          <p:cNvPr id="4" name="Rectangle 3">
            <a:extLst>
              <a:ext uri="{FF2B5EF4-FFF2-40B4-BE49-F238E27FC236}">
                <a16:creationId xmlns:a16="http://schemas.microsoft.com/office/drawing/2014/main" id="{85CD6F28-6BEC-0640-9890-BD317DB51CCD}"/>
              </a:ext>
            </a:extLst>
          </p:cNvPr>
          <p:cNvSpPr/>
          <p:nvPr/>
        </p:nvSpPr>
        <p:spPr>
          <a:xfrm>
            <a:off x="2617567" y="3813522"/>
            <a:ext cx="6956866" cy="2123658"/>
          </a:xfrm>
          <a:prstGeom prst="rect">
            <a:avLst/>
          </a:prstGeom>
        </p:spPr>
        <p:txBody>
          <a:bodyPr wrap="square">
            <a:spAutoFit/>
          </a:bodyPr>
          <a:lstStyle/>
          <a:p>
            <a:pPr algn="ctr"/>
            <a:endParaRPr lang="en-US" sz="2400" dirty="0"/>
          </a:p>
          <a:p>
            <a:pPr algn="ctr"/>
            <a:r>
              <a:rPr lang="en-US" sz="2000" dirty="0">
                <a:latin typeface="Arial" panose="020B0604020202020204" pitchFamily="34" charset="0"/>
                <a:cs typeface="Arial" panose="020B0604020202020204" pitchFamily="34" charset="0"/>
              </a:rPr>
              <a:t>Thank you for attending our presentation.</a:t>
            </a:r>
          </a:p>
          <a:p>
            <a:pPr algn="ctr"/>
            <a:r>
              <a:rPr lang="en-US" sz="2000" dirty="0">
                <a:latin typeface="Arial" panose="020B0604020202020204" pitchFamily="34" charset="0"/>
                <a:cs typeface="Arial" panose="020B0604020202020204" pitchFamily="34" charset="0"/>
              </a:rPr>
              <a:t> Gracias por </a:t>
            </a:r>
            <a:r>
              <a:rPr lang="en-US" sz="2000" dirty="0" err="1">
                <a:latin typeface="Arial" panose="020B0604020202020204" pitchFamily="34" charset="0"/>
                <a:cs typeface="Arial" panose="020B0604020202020204" pitchFamily="34" charset="0"/>
              </a:rPr>
              <a:t>atender</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nuestra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presentación</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Obrigado</a:t>
            </a:r>
            <a:r>
              <a:rPr lang="en-US" sz="2000" dirty="0">
                <a:latin typeface="Arial" panose="020B0604020202020204" pitchFamily="34" charset="0"/>
                <a:cs typeface="Arial" panose="020B0604020202020204" pitchFamily="34" charset="0"/>
              </a:rPr>
              <a:t> por </a:t>
            </a:r>
            <a:r>
              <a:rPr lang="en-US" sz="2000" dirty="0" err="1">
                <a:latin typeface="Arial" panose="020B0604020202020204" pitchFamily="34" charset="0"/>
                <a:cs typeface="Arial" panose="020B0604020202020204" pitchFamily="34" charset="0"/>
              </a:rPr>
              <a:t>participar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apresenta</a:t>
            </a:r>
            <a:r>
              <a:rPr lang="pt-BR" sz="2000" dirty="0" err="1">
                <a:latin typeface="Arial" panose="020B0604020202020204" pitchFamily="34" charset="0"/>
                <a:cs typeface="Arial" panose="020B0604020202020204" pitchFamily="34" charset="0"/>
              </a:rPr>
              <a:t>ção</a:t>
            </a:r>
            <a:r>
              <a:rPr lang="pt-BR"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gn="ctr"/>
            <a:endParaRPr lang="en-US" sz="2400" dirty="0">
              <a:solidFill>
                <a:schemeClr val="bg1">
                  <a:lumMod val="50000"/>
                </a:schemeClr>
              </a:solidFill>
            </a:endParaRPr>
          </a:p>
          <a:p>
            <a:pPr algn="ctr"/>
            <a:endParaRPr lang="en-US" sz="2400" dirty="0">
              <a:solidFill>
                <a:schemeClr val="bg1">
                  <a:lumMod val="50000"/>
                </a:schemeClr>
              </a:solidFill>
            </a:endParaRPr>
          </a:p>
        </p:txBody>
      </p:sp>
      <p:sp>
        <p:nvSpPr>
          <p:cNvPr id="5" name="TextBox 4">
            <a:extLst>
              <a:ext uri="{FF2B5EF4-FFF2-40B4-BE49-F238E27FC236}">
                <a16:creationId xmlns:a16="http://schemas.microsoft.com/office/drawing/2014/main" id="{5785932B-AF95-4632-9BF5-CFDE50BF39C1}"/>
              </a:ext>
            </a:extLst>
          </p:cNvPr>
          <p:cNvSpPr txBox="1"/>
          <p:nvPr/>
        </p:nvSpPr>
        <p:spPr>
          <a:xfrm>
            <a:off x="1839741" y="2582615"/>
            <a:ext cx="8512519" cy="1600438"/>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Directly after this webinar ends you will be immediately </a:t>
            </a:r>
          </a:p>
          <a:p>
            <a:pPr algn="ctr"/>
            <a:r>
              <a:rPr lang="en-US" sz="2400" dirty="0">
                <a:latin typeface="Arial" panose="020B0604020202020204" pitchFamily="34" charset="0"/>
                <a:cs typeface="Arial" panose="020B0604020202020204" pitchFamily="34" charset="0"/>
              </a:rPr>
              <a:t>re-directed to an external site to complete the satisfaction evaluation survey. </a:t>
            </a:r>
          </a:p>
          <a:p>
            <a:endParaRPr lang="en-US" sz="2600" dirty="0"/>
          </a:p>
        </p:txBody>
      </p:sp>
    </p:spTree>
    <p:extLst>
      <p:ext uri="{BB962C8B-B14F-4D97-AF65-F5344CB8AC3E}">
        <p14:creationId xmlns:p14="http://schemas.microsoft.com/office/powerpoint/2010/main" val="319943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on a sidewalk&#10;&#10;Description automatically generated">
            <a:extLst>
              <a:ext uri="{FF2B5EF4-FFF2-40B4-BE49-F238E27FC236}">
                <a16:creationId xmlns:a16="http://schemas.microsoft.com/office/drawing/2014/main" id="{E295E882-F57C-2847-BC13-1BF038D2E5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987" t="8998" b="49060"/>
          <a:stretch/>
        </p:blipFill>
        <p:spPr>
          <a:xfrm>
            <a:off x="8427766" y="1911627"/>
            <a:ext cx="2743582" cy="3034747"/>
          </a:xfrm>
          <a:prstGeom prst="rect">
            <a:avLst/>
          </a:prstGeom>
        </p:spPr>
      </p:pic>
      <p:pic>
        <p:nvPicPr>
          <p:cNvPr id="15" name="Content Placeholder 25">
            <a:extLst>
              <a:ext uri="{FF2B5EF4-FFF2-40B4-BE49-F238E27FC236}">
                <a16:creationId xmlns:a16="http://schemas.microsoft.com/office/drawing/2014/main" id="{91FA2C0F-BBEE-C34A-9806-2A4CF3070A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2" b="-752"/>
          <a:stretch/>
        </p:blipFill>
        <p:spPr>
          <a:xfrm>
            <a:off x="4681688" y="1859919"/>
            <a:ext cx="2828389" cy="3111657"/>
          </a:xfrm>
          <a:prstGeom prst="rect">
            <a:avLst/>
          </a:prstGeom>
        </p:spPr>
      </p:pic>
      <p:pic>
        <p:nvPicPr>
          <p:cNvPr id="14" name="Content Placeholder 12" descr="A person wearing a suit and tie smiling at the camera&#10;&#10;Description automatically generated">
            <a:extLst>
              <a:ext uri="{FF2B5EF4-FFF2-40B4-BE49-F238E27FC236}">
                <a16:creationId xmlns:a16="http://schemas.microsoft.com/office/drawing/2014/main" id="{4C70AECB-F54A-F04C-B988-E37B9E84254E}"/>
              </a:ext>
            </a:extLst>
          </p:cNvPr>
          <p:cNvPicPr>
            <a:picLocks noChangeAspect="1"/>
          </p:cNvPicPr>
          <p:nvPr/>
        </p:nvPicPr>
        <p:blipFill rotWithShape="1">
          <a:blip r:embed="rId5">
            <a:extLst>
              <a:ext uri="{28A0092B-C50C-407E-A947-70E740481C1C}">
                <a14:useLocalDpi xmlns:a14="http://schemas.microsoft.com/office/drawing/2010/main" val="0"/>
              </a:ext>
            </a:extLst>
          </a:blip>
          <a:srcRect l="-5915" r="-5915"/>
          <a:stretch/>
        </p:blipFill>
        <p:spPr>
          <a:xfrm>
            <a:off x="1020417" y="1911627"/>
            <a:ext cx="2734563" cy="3034747"/>
          </a:xfrm>
          <a:prstGeom prst="rect">
            <a:avLst/>
          </a:prstGeom>
        </p:spPr>
      </p:pic>
      <p:sp>
        <p:nvSpPr>
          <p:cNvPr id="3" name="Title 1">
            <a:extLst>
              <a:ext uri="{FF2B5EF4-FFF2-40B4-BE49-F238E27FC236}">
                <a16:creationId xmlns:a16="http://schemas.microsoft.com/office/drawing/2014/main" id="{770E2DF7-A620-F549-B4DD-EE816955981D}"/>
              </a:ext>
            </a:extLst>
          </p:cNvPr>
          <p:cNvSpPr>
            <a:spLocks noGrp="1"/>
          </p:cNvSpPr>
          <p:nvPr>
            <p:ph type="title"/>
          </p:nvPr>
        </p:nvSpPr>
        <p:spPr>
          <a:xfrm>
            <a:off x="284752" y="84411"/>
            <a:ext cx="10980421" cy="1499562"/>
          </a:xfrm>
        </p:spPr>
        <p:txBody>
          <a:bodyPr>
            <a:noAutofit/>
          </a:bodyPr>
          <a:lstStyle/>
          <a:p>
            <a:pPr algn="ctr"/>
            <a:br>
              <a:rPr lang="en-US" sz="4000" b="1" dirty="0">
                <a:latin typeface="Calibri" panose="020F0502020204030204" pitchFamily="34" charset="0"/>
                <a:cs typeface="Calibri" panose="020F0502020204030204" pitchFamily="34" charset="0"/>
              </a:rPr>
            </a:br>
            <a:r>
              <a:rPr lang="es-ES_tradnl" sz="3300" b="1" dirty="0" err="1">
                <a:latin typeface="Arial" panose="020B0604020202020204" pitchFamily="34" charset="0"/>
                <a:cs typeface="Arial" panose="020B0604020202020204" pitchFamily="34" charset="0"/>
              </a:rPr>
              <a:t>National</a:t>
            </a:r>
            <a:r>
              <a:rPr lang="es-ES_tradnl" sz="3300" b="1" dirty="0">
                <a:latin typeface="Arial" panose="020B0604020202020204" pitchFamily="34" charset="0"/>
                <a:cs typeface="Arial" panose="020B0604020202020204" pitchFamily="34" charset="0"/>
              </a:rPr>
              <a:t> </a:t>
            </a:r>
            <a:r>
              <a:rPr lang="es-ES_tradnl" sz="3300" b="1" dirty="0" err="1">
                <a:latin typeface="Arial" panose="020B0604020202020204" pitchFamily="34" charset="0"/>
                <a:cs typeface="Arial" panose="020B0604020202020204" pitchFamily="34" charset="0"/>
              </a:rPr>
              <a:t>Hispanic</a:t>
            </a:r>
            <a:r>
              <a:rPr lang="es-ES_tradnl" sz="3300" b="1" dirty="0">
                <a:latin typeface="Arial" panose="020B0604020202020204" pitchFamily="34" charset="0"/>
                <a:cs typeface="Arial" panose="020B0604020202020204" pitchFamily="34" charset="0"/>
              </a:rPr>
              <a:t> and Latino </a:t>
            </a:r>
            <a:br>
              <a:rPr lang="es-ES_tradnl" sz="3300" b="1" dirty="0">
                <a:latin typeface="Arial" panose="020B0604020202020204" pitchFamily="34" charset="0"/>
                <a:cs typeface="Arial" panose="020B0604020202020204" pitchFamily="34" charset="0"/>
              </a:rPr>
            </a:br>
            <a:r>
              <a:rPr lang="es-ES_tradnl" sz="3300" b="1" dirty="0" err="1">
                <a:latin typeface="Arial" panose="020B0604020202020204" pitchFamily="34" charset="0"/>
                <a:cs typeface="Arial" panose="020B0604020202020204" pitchFamily="34" charset="0"/>
              </a:rPr>
              <a:t>Prevention</a:t>
            </a:r>
            <a:r>
              <a:rPr lang="es-ES_tradnl" sz="3300" b="1" dirty="0">
                <a:latin typeface="Arial" panose="020B0604020202020204" pitchFamily="34" charset="0"/>
                <a:cs typeface="Arial" panose="020B0604020202020204" pitchFamily="34" charset="0"/>
              </a:rPr>
              <a:t> </a:t>
            </a:r>
            <a:r>
              <a:rPr lang="es-ES_tradnl" sz="3300" b="1" dirty="0" err="1">
                <a:latin typeface="Arial" panose="020B0604020202020204" pitchFamily="34" charset="0"/>
                <a:cs typeface="Arial" panose="020B0604020202020204" pitchFamily="34" charset="0"/>
              </a:rPr>
              <a:t>Technology</a:t>
            </a:r>
            <a:r>
              <a:rPr lang="es-ES_tradnl" sz="3300" b="1" dirty="0">
                <a:latin typeface="Arial" panose="020B0604020202020204" pitchFamily="34" charset="0"/>
                <a:cs typeface="Arial" panose="020B0604020202020204" pitchFamily="34" charset="0"/>
              </a:rPr>
              <a:t> Transfer Center </a:t>
            </a:r>
            <a:br>
              <a:rPr lang="es-ES_tradnl" sz="4000" b="1" dirty="0">
                <a:latin typeface="Arial" panose="020B0604020202020204" pitchFamily="34" charset="0"/>
                <a:cs typeface="Arial" panose="020B0604020202020204" pitchFamily="34" charset="0"/>
              </a:rPr>
            </a:br>
            <a:r>
              <a:rPr lang="es-ES_tradnl" sz="4000" b="1" dirty="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673C14-2248-0D43-804A-F3807306DF5F}"/>
              </a:ext>
            </a:extLst>
          </p:cNvPr>
          <p:cNvSpPr/>
          <p:nvPr/>
        </p:nvSpPr>
        <p:spPr>
          <a:xfrm>
            <a:off x="926707" y="5023076"/>
            <a:ext cx="2828389"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Pierluigi Mancini, PhD, MAC</a:t>
            </a:r>
          </a:p>
          <a:p>
            <a:pPr algn="ctr"/>
            <a:r>
              <a:rPr lang="en-US" sz="1600" dirty="0">
                <a:latin typeface="Arial" panose="020B0604020202020204" pitchFamily="34" charset="0"/>
                <a:cs typeface="Arial" panose="020B0604020202020204" pitchFamily="34" charset="0"/>
              </a:rPr>
              <a:t>Project Director</a:t>
            </a:r>
          </a:p>
        </p:txBody>
      </p:sp>
      <p:sp>
        <p:nvSpPr>
          <p:cNvPr id="9" name="Rectangle 8">
            <a:extLst>
              <a:ext uri="{FF2B5EF4-FFF2-40B4-BE49-F238E27FC236}">
                <a16:creationId xmlns:a16="http://schemas.microsoft.com/office/drawing/2014/main" id="{E7535B04-272D-D748-B7E5-F6C61751A1AF}"/>
              </a:ext>
            </a:extLst>
          </p:cNvPr>
          <p:cNvSpPr/>
          <p:nvPr/>
        </p:nvSpPr>
        <p:spPr>
          <a:xfrm>
            <a:off x="4681804" y="5023076"/>
            <a:ext cx="2828389"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Dolka Michelle Zelaya,  PCS</a:t>
            </a:r>
          </a:p>
          <a:p>
            <a:pPr algn="ctr"/>
            <a:r>
              <a:rPr lang="en-US" sz="1600" dirty="0">
                <a:latin typeface="Arial" panose="020B0604020202020204" pitchFamily="34" charset="0"/>
                <a:cs typeface="Arial" panose="020B0604020202020204" pitchFamily="34" charset="0"/>
              </a:rPr>
              <a:t>Project Coordinator</a:t>
            </a:r>
          </a:p>
        </p:txBody>
      </p:sp>
      <p:sp>
        <p:nvSpPr>
          <p:cNvPr id="10" name="Rectangle 9">
            <a:extLst>
              <a:ext uri="{FF2B5EF4-FFF2-40B4-BE49-F238E27FC236}">
                <a16:creationId xmlns:a16="http://schemas.microsoft.com/office/drawing/2014/main" id="{64AE9259-AF35-814C-9C9E-0B59FF5B946D}"/>
              </a:ext>
            </a:extLst>
          </p:cNvPr>
          <p:cNvSpPr/>
          <p:nvPr/>
        </p:nvSpPr>
        <p:spPr>
          <a:xfrm>
            <a:off x="8436903" y="5023076"/>
            <a:ext cx="2743582"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Priscila </a:t>
            </a:r>
            <a:r>
              <a:rPr lang="en-US" sz="1600" dirty="0" err="1">
                <a:latin typeface="Arial" panose="020B0604020202020204" pitchFamily="34" charset="0"/>
                <a:cs typeface="Arial" panose="020B0604020202020204" pitchFamily="34" charset="0"/>
              </a:rPr>
              <a:t>Giamassi</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Executive Admin. Assistant</a:t>
            </a:r>
          </a:p>
        </p:txBody>
      </p:sp>
      <p:pic>
        <p:nvPicPr>
          <p:cNvPr id="11" name="Picture 10">
            <a:extLst>
              <a:ext uri="{FF2B5EF4-FFF2-40B4-BE49-F238E27FC236}">
                <a16:creationId xmlns:a16="http://schemas.microsoft.com/office/drawing/2014/main" id="{18C67D63-9D76-424D-BDA4-22E46202C59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6707" y="5935504"/>
            <a:ext cx="5041556" cy="753762"/>
          </a:xfrm>
          <a:prstGeom prst="rect">
            <a:avLst/>
          </a:prstGeom>
        </p:spPr>
      </p:pic>
    </p:spTree>
    <p:extLst>
      <p:ext uri="{BB962C8B-B14F-4D97-AF65-F5344CB8AC3E}">
        <p14:creationId xmlns:p14="http://schemas.microsoft.com/office/powerpoint/2010/main" val="29630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C67D63-9D76-424D-BDA4-22E46202C5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26707" y="5935504"/>
            <a:ext cx="5041556" cy="753762"/>
          </a:xfrm>
          <a:prstGeom prst="rect">
            <a:avLst/>
          </a:prstGeom>
        </p:spPr>
      </p:pic>
      <p:pic>
        <p:nvPicPr>
          <p:cNvPr id="12" name="Picture 8" descr="A close up of a card&#10;&#10;Description generated with high confidence">
            <a:extLst>
              <a:ext uri="{FF2B5EF4-FFF2-40B4-BE49-F238E27FC236}">
                <a16:creationId xmlns:a16="http://schemas.microsoft.com/office/drawing/2014/main" id="{D5586DA4-05CC-8247-8749-A9F709B5A533}"/>
              </a:ext>
            </a:extLst>
          </p:cNvPr>
          <p:cNvPicPr>
            <a:picLocks noChangeAspect="1"/>
          </p:cNvPicPr>
          <p:nvPr/>
        </p:nvPicPr>
        <p:blipFill rotWithShape="1">
          <a:blip r:embed="rId4"/>
          <a:srcRect b="16491"/>
          <a:stretch/>
        </p:blipFill>
        <p:spPr>
          <a:xfrm>
            <a:off x="263843" y="168734"/>
            <a:ext cx="11664313" cy="5479158"/>
          </a:xfrm>
          <a:prstGeom prst="rect">
            <a:avLst/>
          </a:prstGeom>
        </p:spPr>
      </p:pic>
    </p:spTree>
    <p:extLst>
      <p:ext uri="{BB962C8B-B14F-4D97-AF65-F5344CB8AC3E}">
        <p14:creationId xmlns:p14="http://schemas.microsoft.com/office/powerpoint/2010/main" val="252413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11" name="TextBox 10">
            <a:extLst>
              <a:ext uri="{FF2B5EF4-FFF2-40B4-BE49-F238E27FC236}">
                <a16:creationId xmlns:a16="http://schemas.microsoft.com/office/drawing/2014/main" id="{EB7664C9-A921-4E6C-A88E-A1C030814231}"/>
              </a:ext>
            </a:extLst>
          </p:cNvPr>
          <p:cNvSpPr txBox="1"/>
          <p:nvPr/>
        </p:nvSpPr>
        <p:spPr>
          <a:xfrm>
            <a:off x="1481603" y="4810827"/>
            <a:ext cx="33262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err="1">
                <a:latin typeface="Arial"/>
                <a:cs typeface="Arial"/>
              </a:rPr>
              <a:t>Yimaris</a:t>
            </a:r>
            <a:r>
              <a:rPr lang="en-US" b="1" dirty="0">
                <a:latin typeface="Arial"/>
                <a:cs typeface="Arial"/>
              </a:rPr>
              <a:t> Menendez </a:t>
            </a:r>
            <a:r>
              <a:rPr lang="en-US" b="1" dirty="0" err="1">
                <a:latin typeface="Arial"/>
                <a:cs typeface="Arial"/>
              </a:rPr>
              <a:t>Promoviendo</a:t>
            </a:r>
            <a:r>
              <a:rPr lang="en-US" b="1" dirty="0">
                <a:latin typeface="Arial"/>
                <a:cs typeface="Arial"/>
              </a:rPr>
              <a:t> </a:t>
            </a:r>
            <a:r>
              <a:rPr lang="en-US" b="1" dirty="0" err="1">
                <a:latin typeface="Arial"/>
                <a:cs typeface="Arial"/>
              </a:rPr>
              <a:t>Alternativas</a:t>
            </a:r>
            <a:r>
              <a:rPr lang="en-US" b="1" dirty="0">
                <a:latin typeface="Arial"/>
                <a:cs typeface="Arial"/>
              </a:rPr>
              <a:t> </a:t>
            </a:r>
            <a:r>
              <a:rPr lang="en-US" b="1" dirty="0" err="1">
                <a:latin typeface="Arial"/>
                <a:cs typeface="Arial"/>
              </a:rPr>
              <a:t>Saludables</a:t>
            </a:r>
            <a:r>
              <a:rPr lang="en-US" b="1" dirty="0">
                <a:latin typeface="Arial"/>
                <a:cs typeface="Arial"/>
              </a:rPr>
              <a:t> (PAS, Corp.)</a:t>
            </a:r>
          </a:p>
        </p:txBody>
      </p:sp>
      <p:pic>
        <p:nvPicPr>
          <p:cNvPr id="9" name="Picture 8">
            <a:extLst>
              <a:ext uri="{FF2B5EF4-FFF2-40B4-BE49-F238E27FC236}">
                <a16:creationId xmlns:a16="http://schemas.microsoft.com/office/drawing/2014/main" id="{F32BDC77-81A2-DE45-9D8D-6BA4224D9076}"/>
              </a:ext>
            </a:extLst>
          </p:cNvPr>
          <p:cNvPicPr/>
          <p:nvPr/>
        </p:nvPicPr>
        <p:blipFill>
          <a:blip r:embed="rId3">
            <a:extLst>
              <a:ext uri="{28A0092B-C50C-407E-A947-70E740481C1C}">
                <a14:useLocalDpi xmlns:a14="http://schemas.microsoft.com/office/drawing/2010/main" val="0"/>
              </a:ext>
            </a:extLst>
          </a:blip>
          <a:stretch>
            <a:fillRect/>
          </a:stretch>
        </p:blipFill>
        <p:spPr>
          <a:xfrm>
            <a:off x="1481602" y="437182"/>
            <a:ext cx="3508387" cy="4320222"/>
          </a:xfrm>
          <a:prstGeom prst="rect">
            <a:avLst/>
          </a:prstGeom>
        </p:spPr>
      </p:pic>
      <p:pic>
        <p:nvPicPr>
          <p:cNvPr id="14" name="Picture 13">
            <a:extLst>
              <a:ext uri="{FF2B5EF4-FFF2-40B4-BE49-F238E27FC236}">
                <a16:creationId xmlns:a16="http://schemas.microsoft.com/office/drawing/2014/main" id="{65CE7BC8-A6E3-6847-A948-E753EAB821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02013" y="437182"/>
            <a:ext cx="3647811" cy="4320222"/>
          </a:xfrm>
          <a:prstGeom prst="rect">
            <a:avLst/>
          </a:prstGeom>
          <a:noFill/>
        </p:spPr>
      </p:pic>
      <p:sp>
        <p:nvSpPr>
          <p:cNvPr id="17" name="TextBox 16">
            <a:extLst>
              <a:ext uri="{FF2B5EF4-FFF2-40B4-BE49-F238E27FC236}">
                <a16:creationId xmlns:a16="http://schemas.microsoft.com/office/drawing/2014/main" id="{3DB7C932-1730-E843-B811-9B9F48F1C498}"/>
              </a:ext>
            </a:extLst>
          </p:cNvPr>
          <p:cNvSpPr txBox="1"/>
          <p:nvPr/>
        </p:nvSpPr>
        <p:spPr>
          <a:xfrm>
            <a:off x="7292983" y="4810827"/>
            <a:ext cx="33262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rPr>
              <a:t>Jose Malave</a:t>
            </a:r>
          </a:p>
          <a:p>
            <a:pPr algn="ctr"/>
            <a:r>
              <a:rPr lang="en-US" b="1" dirty="0" err="1">
                <a:latin typeface="Arial"/>
                <a:cs typeface="Arial"/>
              </a:rPr>
              <a:t>Promoviendo</a:t>
            </a:r>
            <a:r>
              <a:rPr lang="en-US" b="1" dirty="0">
                <a:latin typeface="Arial"/>
                <a:cs typeface="Arial"/>
              </a:rPr>
              <a:t> </a:t>
            </a:r>
            <a:r>
              <a:rPr lang="en-US" b="1" dirty="0" err="1">
                <a:latin typeface="Arial"/>
                <a:cs typeface="Arial"/>
              </a:rPr>
              <a:t>Alternativas</a:t>
            </a:r>
            <a:r>
              <a:rPr lang="en-US" b="1" dirty="0">
                <a:latin typeface="Arial"/>
                <a:cs typeface="Arial"/>
              </a:rPr>
              <a:t> </a:t>
            </a:r>
            <a:r>
              <a:rPr lang="en-US" b="1" dirty="0" err="1">
                <a:latin typeface="Arial"/>
                <a:cs typeface="Arial"/>
              </a:rPr>
              <a:t>Saludables</a:t>
            </a:r>
            <a:r>
              <a:rPr lang="en-US" b="1" dirty="0">
                <a:latin typeface="Arial"/>
                <a:cs typeface="Arial"/>
              </a:rPr>
              <a:t> (PAS, Corp.)</a:t>
            </a:r>
          </a:p>
        </p:txBody>
      </p:sp>
    </p:spTree>
    <p:extLst>
      <p:ext uri="{BB962C8B-B14F-4D97-AF65-F5344CB8AC3E}">
        <p14:creationId xmlns:p14="http://schemas.microsoft.com/office/powerpoint/2010/main" val="427036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7" name="Title 1">
            <a:extLst>
              <a:ext uri="{FF2B5EF4-FFF2-40B4-BE49-F238E27FC236}">
                <a16:creationId xmlns:a16="http://schemas.microsoft.com/office/drawing/2014/main" id="{417CE3C0-9B80-9945-9B19-11D00D349410}"/>
              </a:ext>
            </a:extLst>
          </p:cNvPr>
          <p:cNvSpPr>
            <a:spLocks noGrp="1"/>
          </p:cNvSpPr>
          <p:nvPr>
            <p:ph type="title"/>
          </p:nvPr>
        </p:nvSpPr>
        <p:spPr>
          <a:xfrm>
            <a:off x="923925" y="3494087"/>
            <a:ext cx="10515600" cy="1325563"/>
          </a:xfrm>
        </p:spPr>
        <p:txBody>
          <a:bodyPr>
            <a:normAutofit/>
          </a:bodyPr>
          <a:lstStyle/>
          <a:p>
            <a:pPr algn="ctr"/>
            <a:r>
              <a:rPr lang="es-CO" altLang="en-US" sz="4000" b="1" dirty="0">
                <a:latin typeface="Arial" panose="020B0604020202020204" pitchFamily="34" charset="0"/>
                <a:cs typeface="Arial" panose="020B0604020202020204" pitchFamily="34" charset="0"/>
              </a:rPr>
              <a:t>Mercadeo Social / Abogacía en Medios: </a:t>
            </a:r>
            <a:endParaRPr lang="en-US" sz="40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1FDF01D-F258-954D-81F4-3522189B291D}"/>
              </a:ext>
            </a:extLst>
          </p:cNvPr>
          <p:cNvSpPr/>
          <p:nvPr/>
        </p:nvSpPr>
        <p:spPr>
          <a:xfrm>
            <a:off x="1062037" y="4648200"/>
            <a:ext cx="10377488" cy="830997"/>
          </a:xfrm>
          <a:prstGeom prst="rect">
            <a:avLst/>
          </a:prstGeom>
        </p:spPr>
        <p:txBody>
          <a:bodyPr wrap="square">
            <a:spAutoFit/>
          </a:bodyPr>
          <a:lstStyle/>
          <a:p>
            <a:pPr algn="ctr"/>
            <a:r>
              <a:rPr lang="es-CO" altLang="en-US" sz="2400" b="1" dirty="0">
                <a:latin typeface="Arial" panose="020B0604020202020204" pitchFamily="34" charset="0"/>
                <a:ea typeface="ＭＳ Ｐゴシック" panose="020B0600070205080204" pitchFamily="34" charset="-128"/>
                <a:cs typeface="Arial" panose="020B0604020202020204" pitchFamily="34" charset="0"/>
              </a:rPr>
              <a:t>Herramientas efectivas para sostener esfuerzos de incidencia, comunicación y visibilidad</a:t>
            </a:r>
            <a:endParaRPr lang="en-US" sz="2400" dirty="0">
              <a:latin typeface="Arial" panose="020B0604020202020204" pitchFamily="34" charset="0"/>
              <a:cs typeface="Arial" panose="020B0604020202020204" pitchFamily="34" charset="0"/>
            </a:endParaRPr>
          </a:p>
        </p:txBody>
      </p:sp>
      <p:pic>
        <p:nvPicPr>
          <p:cNvPr id="18" name="Picture 1" descr="Advocacy-Strategy-for-PSM.png">
            <a:extLst>
              <a:ext uri="{FF2B5EF4-FFF2-40B4-BE49-F238E27FC236}">
                <a16:creationId xmlns:a16="http://schemas.microsoft.com/office/drawing/2014/main" id="{C7871F89-3283-4F4D-BC36-F6DC9ED330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descr="paslogoblue.png">
            <a:extLst>
              <a:ext uri="{FF2B5EF4-FFF2-40B4-BE49-F238E27FC236}">
                <a16:creationId xmlns:a16="http://schemas.microsoft.com/office/drawing/2014/main" id="{68654B30-46CA-2C45-BFF6-7E0E9DC549E0}"/>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82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9" name="Title 1">
            <a:extLst>
              <a:ext uri="{FF2B5EF4-FFF2-40B4-BE49-F238E27FC236}">
                <a16:creationId xmlns:a16="http://schemas.microsoft.com/office/drawing/2014/main" id="{90F66804-8345-2542-A62D-7C09E211BED8}"/>
              </a:ext>
            </a:extLst>
          </p:cNvPr>
          <p:cNvSpPr>
            <a:spLocks noGrp="1"/>
          </p:cNvSpPr>
          <p:nvPr>
            <p:ph type="title"/>
          </p:nvPr>
        </p:nvSpPr>
        <p:spPr>
          <a:xfrm>
            <a:off x="284752" y="84411"/>
            <a:ext cx="10980421" cy="1499562"/>
          </a:xfrm>
        </p:spPr>
        <p:txBody>
          <a:bodyPr>
            <a:noAutofit/>
          </a:bodyPr>
          <a:lstStyle/>
          <a:p>
            <a:pPr algn="ctr"/>
            <a:br>
              <a:rPr lang="en-US" altLang="en-US" b="1" dirty="0">
                <a:latin typeface="Arial" panose="020B0604020202020204" pitchFamily="34" charset="0"/>
                <a:cs typeface="Arial" panose="020B0604020202020204" pitchFamily="34" charset="0"/>
              </a:rPr>
            </a:br>
            <a:r>
              <a:rPr lang="es-PR" altLang="en-US" b="1" dirty="0">
                <a:latin typeface="Arial" panose="020B0604020202020204" pitchFamily="34" charset="0"/>
                <a:cs typeface="Arial" panose="020B0604020202020204" pitchFamily="34" charset="0"/>
              </a:rPr>
              <a:t>Objetivos:</a:t>
            </a:r>
            <a:br>
              <a:rPr lang="es-ES_tradnl" b="1" dirty="0">
                <a:latin typeface="Arial" panose="020B0604020202020204" pitchFamily="34" charset="0"/>
                <a:cs typeface="Arial" panose="020B0604020202020204" pitchFamily="34" charset="0"/>
              </a:rPr>
            </a:br>
            <a:r>
              <a:rPr lang="es-ES_tradnl"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2AB29D5-2A63-3A4A-84A3-4232D25439D8}"/>
              </a:ext>
            </a:extLst>
          </p:cNvPr>
          <p:cNvSpPr/>
          <p:nvPr/>
        </p:nvSpPr>
        <p:spPr>
          <a:xfrm>
            <a:off x="284752" y="1813268"/>
            <a:ext cx="11622496" cy="1938992"/>
          </a:xfrm>
          <a:prstGeom prst="rect">
            <a:avLst/>
          </a:prstGeom>
        </p:spPr>
        <p:txBody>
          <a:bodyPr wrap="square">
            <a:spAutoFit/>
          </a:bodyPr>
          <a:lstStyle/>
          <a:p>
            <a:pPr>
              <a:buFont typeface="Arial" panose="020B0604020202020204" pitchFamily="34" charset="0"/>
              <a:buChar char="•"/>
            </a:pPr>
            <a:r>
              <a:rPr lang="es-PR" altLang="en-US" sz="2400" dirty="0">
                <a:latin typeface="Arial" panose="020B0604020202020204" pitchFamily="34" charset="0"/>
                <a:cs typeface="Arial" panose="020B0604020202020204" pitchFamily="34" charset="0"/>
              </a:rPr>
              <a:t>Definir qué es mercadeo social e incidencia en medios de comunicación.</a:t>
            </a:r>
          </a:p>
          <a:p>
            <a:endParaRPr lang="es-PR" alt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s-PR" altLang="en-US" sz="2400" dirty="0">
                <a:latin typeface="Arial" panose="020B0604020202020204" pitchFamily="34" charset="0"/>
                <a:cs typeface="Arial" panose="020B0604020202020204" pitchFamily="34" charset="0"/>
              </a:rPr>
              <a:t>Identificar las diferencias que existen entre ambas.</a:t>
            </a:r>
          </a:p>
          <a:p>
            <a:endParaRPr lang="es-PR" alt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s-PR" altLang="en-US" sz="2400" dirty="0">
                <a:latin typeface="Arial" panose="020B0604020202020204" pitchFamily="34" charset="0"/>
                <a:cs typeface="Arial" panose="020B0604020202020204" pitchFamily="34" charset="0"/>
              </a:rPr>
              <a:t>Contextualizar su uso estratégico e identificar algunos métodos para su aplicación. </a:t>
            </a:r>
          </a:p>
        </p:txBody>
      </p:sp>
      <p:pic>
        <p:nvPicPr>
          <p:cNvPr id="4" name="Picture 1" descr="paslogoblue.png">
            <a:extLst>
              <a:ext uri="{FF2B5EF4-FFF2-40B4-BE49-F238E27FC236}">
                <a16:creationId xmlns:a16="http://schemas.microsoft.com/office/drawing/2014/main" id="{7E19E6D3-EFE4-0942-B54B-9AEC5CBAA62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2100" y="5847659"/>
            <a:ext cx="1638300" cy="8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085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TotalTime>
  <Words>1521</Words>
  <Application>Microsoft Office PowerPoint</Application>
  <PresentationFormat>Widescreen</PresentationFormat>
  <Paragraphs>227</Paragraphs>
  <Slides>44</Slides>
  <Notes>42</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Futura</vt:lpstr>
      <vt:lpstr>Verdana</vt:lpstr>
      <vt:lpstr>Wingdings</vt:lpstr>
      <vt:lpstr>Office Theme</vt:lpstr>
      <vt:lpstr>PowerPoint Presentation</vt:lpstr>
      <vt:lpstr>PowerPoint Presentation</vt:lpstr>
      <vt:lpstr>PowerPoint Presentation</vt:lpstr>
      <vt:lpstr>PowerPoint Presentation</vt:lpstr>
      <vt:lpstr> National Hispanic and Latino  Prevention Technology Transfer Center   </vt:lpstr>
      <vt:lpstr>PowerPoint Presentation</vt:lpstr>
      <vt:lpstr>PowerPoint Presentation</vt:lpstr>
      <vt:lpstr>Mercadeo Social / Abogacía en Medios: </vt:lpstr>
      <vt:lpstr> Objetivos:  </vt:lpstr>
      <vt:lpstr> Mercadeo... ¿qué es?  </vt:lpstr>
      <vt:lpstr>PowerPoint Presentation</vt:lpstr>
      <vt:lpstr> Mercadeo... ¿qué es?  </vt:lpstr>
      <vt:lpstr>PowerPoint Presentation</vt:lpstr>
      <vt:lpstr>PowerPoint Presentation</vt:lpstr>
      <vt:lpstr> Media Advocacy (incidencia)…  </vt:lpstr>
      <vt:lpstr>PowerPoint Presentation</vt:lpstr>
      <vt:lpstr>PowerPoint Presentation</vt:lpstr>
      <vt:lpstr>PowerPoint Presentation</vt:lpstr>
      <vt:lpstr>PowerPoint Presentation</vt:lpstr>
      <vt:lpstr>PowerPoint Presentation</vt:lpstr>
      <vt:lpstr> nos ayudan enfocar sobre…  </vt:lpstr>
      <vt:lpstr>PowerPoint Presentation</vt:lpstr>
      <vt:lpstr> ¿Cómo hicieron estos grupos para cambiar el enfoque de lo individual a un nivel poblacional?  </vt:lpstr>
      <vt:lpstr>PowerPoint Presentation</vt:lpstr>
      <vt:lpstr> y utilizaron las cuatro P’s:  </vt:lpstr>
      <vt:lpstr>  Grupos y organizaciones deben aspirar a una P adicional:  </vt:lpstr>
      <vt:lpstr>  Uso estratégico de los medios significa…:  </vt:lpstr>
      <vt:lpstr> Usos Estratégicos de los Medios de Comunicación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Algunos pensamientos para una segunda parte…  </vt:lpstr>
      <vt:lpstr>PowerPoint Presentation</vt:lpstr>
      <vt:lpstr>¡Gracias!    Esta historia continuará...  </vt:lpstr>
      <vt:lpstr>Satisfaction Evaluation</vt:lpstr>
      <vt:lpstr>PowerPoint Presentation</vt:lpstr>
      <vt:lpstr>PowerPoint Presentation</vt:lpstr>
      <vt:lpstr>Satisfaction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Trinidad, Victor</dc:creator>
  <cp:lastModifiedBy>Trinidad, Victor</cp:lastModifiedBy>
  <cp:revision>2</cp:revision>
  <dcterms:created xsi:type="dcterms:W3CDTF">2019-12-17T15:23:03Z</dcterms:created>
  <dcterms:modified xsi:type="dcterms:W3CDTF">2019-12-18T06:15:10Z</dcterms:modified>
</cp:coreProperties>
</file>