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2"/>
    <p:sldMasterId id="2147483919" r:id="rId3"/>
    <p:sldMasterId id="2147483937" r:id="rId4"/>
  </p:sldMasterIdLst>
  <p:notesMasterIdLst>
    <p:notesMasterId r:id="rId42"/>
  </p:notesMasterIdLst>
  <p:sldIdLst>
    <p:sldId id="303" r:id="rId5"/>
    <p:sldId id="328" r:id="rId6"/>
    <p:sldId id="332" r:id="rId7"/>
    <p:sldId id="333" r:id="rId8"/>
    <p:sldId id="335" r:id="rId9"/>
    <p:sldId id="336" r:id="rId10"/>
    <p:sldId id="337" r:id="rId11"/>
    <p:sldId id="338" r:id="rId12"/>
    <p:sldId id="365"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6" r:id="rId29"/>
    <p:sldId id="357" r:id="rId30"/>
    <p:sldId id="368" r:id="rId31"/>
    <p:sldId id="359" r:id="rId32"/>
    <p:sldId id="360" r:id="rId33"/>
    <p:sldId id="361" r:id="rId34"/>
    <p:sldId id="362" r:id="rId35"/>
    <p:sldId id="363" r:id="rId36"/>
    <p:sldId id="366" r:id="rId37"/>
    <p:sldId id="329" r:id="rId38"/>
    <p:sldId id="367" r:id="rId39"/>
    <p:sldId id="364" r:id="rId40"/>
    <p:sldId id="330" r:id="rId41"/>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74484" autoAdjust="0"/>
  </p:normalViewPr>
  <p:slideViewPr>
    <p:cSldViewPr snapToGrid="0">
      <p:cViewPr varScale="1">
        <p:scale>
          <a:sx n="121" d="100"/>
          <a:sy n="121" d="100"/>
        </p:scale>
        <p:origin x="293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4" d="100"/>
        <a:sy n="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EA930F-0A56-1C45-A725-7FFDF0DCB986}"/>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820A8AB0-04F5-0246-ABC5-CB0B16FBB453}"/>
              </a:ext>
            </a:extLst>
          </p:cNvPr>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31E27B11-93B6-874F-825C-F94BAE681288}" type="datetimeFigureOut">
              <a:rPr lang="en-US" altLang="en-US"/>
              <a:pPr>
                <a:defRPr/>
              </a:pPr>
              <a:t>4/8/2020</a:t>
            </a:fld>
            <a:endParaRPr lang="en-US" altLang="en-US"/>
          </a:p>
        </p:txBody>
      </p:sp>
      <p:sp>
        <p:nvSpPr>
          <p:cNvPr id="4" name="Slide Image Placeholder 3">
            <a:extLst>
              <a:ext uri="{FF2B5EF4-FFF2-40B4-BE49-F238E27FC236}">
                <a16:creationId xmlns:a16="http://schemas.microsoft.com/office/drawing/2014/main" id="{D68AAEFE-2C2E-2741-8802-435A210175D0}"/>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1A06ECDD-A7F4-3A4D-B010-BD739914CB2A}"/>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B0495F2-2AD4-AC4F-98CA-8E6BB6364875}"/>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3850DE07-9920-564B-9B15-484489B2AF5D}"/>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DD29CA9F-53D4-654B-916F-2502D9066B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43D8D4CE-7422-5B4B-9424-2DA52A2FB0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50DC9619-AFC8-F94B-B598-BE2C6614EA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90 minute webinar will define stigma for prevention practitioners and the various levels as which it can occur. The webinar will address common myths associated with substance use disorder that can perpetuate stigma for this population and address changes in terminology and attitude that can emphasize "person-first" rather than the de-humanization of this population. </a:t>
            </a:r>
          </a:p>
          <a:p>
            <a:pPr eaLnBrk="1" hangingPunct="1">
              <a:lnSpc>
                <a:spcPct val="110000"/>
              </a:lnSpc>
              <a:spcBef>
                <a:spcPct val="0"/>
              </a:spcBef>
            </a:pPr>
            <a:endParaRPr lang="en-US" altLang="en-US" sz="1400">
              <a:latin typeface="Arial" panose="020B0604020202020204" pitchFamily="34" charset="0"/>
              <a:cs typeface="Arial" panose="020B0604020202020204" pitchFamily="34" charset="0"/>
            </a:endParaRPr>
          </a:p>
          <a:p>
            <a:pPr eaLnBrk="1" hangingPunct="1">
              <a:spcBef>
                <a:spcPct val="0"/>
              </a:spcBef>
            </a:pPr>
            <a:endParaRPr lang="en-US" altLang="en-US"/>
          </a:p>
        </p:txBody>
      </p:sp>
      <p:sp>
        <p:nvSpPr>
          <p:cNvPr id="47107" name="Slide Number Placeholder 3">
            <a:extLst>
              <a:ext uri="{FF2B5EF4-FFF2-40B4-BE49-F238E27FC236}">
                <a16:creationId xmlns:a16="http://schemas.microsoft.com/office/drawing/2014/main" id="{5DDC0F35-FDCA-EA4F-9373-FA9A012506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D5D1CB-3356-9E4C-9226-B83CD0BC0352}"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223DCBA9-8FFC-9542-B04A-0B706F6016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7FE4338C-CF77-8F41-9253-D8C647230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A0A3B94C-7609-044A-B42A-1583799BB4DE}"/>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73732" name="Slide Number Placeholder 4">
            <a:extLst>
              <a:ext uri="{FF2B5EF4-FFF2-40B4-BE49-F238E27FC236}">
                <a16:creationId xmlns:a16="http://schemas.microsoft.com/office/drawing/2014/main" id="{4799EFA6-860F-CE49-8187-2E7D2E617A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678C41B-6BB2-5A46-84BE-67ED50DB5E5A}" type="slidenum">
              <a:rPr lang="en-US" altLang="en-US"/>
              <a:pPr/>
              <a:t>18</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16F1F5BA-C6C8-F34E-95BE-B280D7AE0C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262D76BB-34A0-6E49-ABD5-042E4D02D2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It’s also a regional thing, some drug are more readily available is some places.</a:t>
            </a:r>
          </a:p>
          <a:p>
            <a:endParaRPr lang="en-US" altLang="en-US"/>
          </a:p>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8632CE93-3E10-AD46-B660-B2267E3392BF}"/>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75780" name="Slide Number Placeholder 4">
            <a:extLst>
              <a:ext uri="{FF2B5EF4-FFF2-40B4-BE49-F238E27FC236}">
                <a16:creationId xmlns:a16="http://schemas.microsoft.com/office/drawing/2014/main" id="{7159C9AA-3BA8-0E40-BFC5-4BFEBB09AC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4A20B8-F75A-7B49-B6A6-DB960F5B0799}" type="slidenum">
              <a:rPr lang="en-US" altLang="en-US"/>
              <a:pPr/>
              <a:t>19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66A8EF1E-EEDF-F94A-8DAC-723497D1E0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832998AB-14D1-7149-BE67-F8F93178F4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8915EBA9-1A30-844B-8BB2-2E26D444F4AE}"/>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77828" name="Slide Number Placeholder 4">
            <a:extLst>
              <a:ext uri="{FF2B5EF4-FFF2-40B4-BE49-F238E27FC236}">
                <a16:creationId xmlns:a16="http://schemas.microsoft.com/office/drawing/2014/main" id="{5F833AC6-A670-F347-AE08-5797AA6E6B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C8C31AD-4242-CB4C-9657-DF6002D45B5D}" type="slidenum">
              <a:rPr lang="en-US" altLang="en-US"/>
              <a:pPr/>
              <a:t>20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6AC8A7DD-7197-9943-9C74-E7549CC70D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860094B8-1D17-D94D-9587-00429A76C9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Holding down a job doesn’t mean you’re not addicted—it could mean that you have a tolerant spouse or boss, or you are in a career that puts up with excessive drug or alcohol use. Although you may still be treading water, you are risking everything, and rock bottom may not be far away.</a:t>
            </a:r>
          </a:p>
          <a:p>
            <a:endParaRPr lang="en-US" altLang="en-US"/>
          </a:p>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2F296A93-AC5E-0F4F-A41B-63DF16E79A72}"/>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79876" name="Slide Number Placeholder 4">
            <a:extLst>
              <a:ext uri="{FF2B5EF4-FFF2-40B4-BE49-F238E27FC236}">
                <a16:creationId xmlns:a16="http://schemas.microsoft.com/office/drawing/2014/main" id="{AF5DC3F9-86AE-8047-BA9F-9273C6E2BD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50C1DD9-40CD-B545-B050-98224EC32147}" type="slidenum">
              <a:rPr lang="en-US" altLang="en-US"/>
              <a:pPr/>
              <a:t>21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3FBB5CAC-C895-0E41-9355-5F6A1E1958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0BE4D07B-4D3A-5A4F-849A-8DF93E0DF9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AEDE94A1-B846-EB4D-8986-3DE117FCA53E}"/>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81924" name="Slide Number Placeholder 4">
            <a:extLst>
              <a:ext uri="{FF2B5EF4-FFF2-40B4-BE49-F238E27FC236}">
                <a16:creationId xmlns:a16="http://schemas.microsoft.com/office/drawing/2014/main" id="{2564CAF7-351C-0F41-BAF7-3C2454A772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C515DB2-DC3D-9549-82AE-A7A04B59EB40}" type="slidenum">
              <a:rPr lang="en-US" altLang="en-US"/>
              <a:pPr/>
              <a:t>22</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0DA2D39E-8175-164B-B3D2-19F361A7B3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0993EBC2-B724-7E41-B9E8-1261047CBD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Detox is difficult and it’s just the beginning. The new “ultra rapid detox” programs can be dangerous and even deadly. Finally, detox is the first step towards recovery, but addiction is a chronic illness—like diabetes, asthma or hypertension, it needs to be managed throughout the lifespan. There is no cure.</a:t>
            </a:r>
          </a:p>
          <a:p>
            <a:endParaRPr lang="en-US" altLang="en-US"/>
          </a:p>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910F89E1-9A4F-7643-8875-6C2F25DC21F7}"/>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83972" name="Slide Number Placeholder 4">
            <a:extLst>
              <a:ext uri="{FF2B5EF4-FFF2-40B4-BE49-F238E27FC236}">
                <a16:creationId xmlns:a16="http://schemas.microsoft.com/office/drawing/2014/main" id="{3AB5F537-05AE-2048-86EC-5038FB84B0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C177D98-1DFE-2047-9FE4-C365C021CFCA}" type="slidenum">
              <a:rPr lang="en-US" altLang="en-US"/>
              <a:pPr/>
              <a:t>23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5B851FF8-0F3E-9349-A36D-904DE74B96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33193584-0831-D047-9150-F11C71DC67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76ADC8B6-C2D6-1B4E-905A-00FDABAD0491}"/>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86020" name="Slide Number Placeholder 4">
            <a:extLst>
              <a:ext uri="{FF2B5EF4-FFF2-40B4-BE49-F238E27FC236}">
                <a16:creationId xmlns:a16="http://schemas.microsoft.com/office/drawing/2014/main" id="{643C5F8D-D139-3240-BFBF-6931AA1848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C2CA1CD-CE31-8B48-B869-77A0FD4F191D}" type="slidenum">
              <a:rPr lang="en-US" altLang="en-US"/>
              <a:pPr/>
              <a:t>24</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B750E021-13FA-E841-9F1D-3201EBB48A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AF5BDD3D-B776-C741-971B-FD4DA4053D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E113F393-CDFD-814F-8AB1-D55961355B27}"/>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90116" name="Slide Number Placeholder 4">
            <a:extLst>
              <a:ext uri="{FF2B5EF4-FFF2-40B4-BE49-F238E27FC236}">
                <a16:creationId xmlns:a16="http://schemas.microsoft.com/office/drawing/2014/main" id="{90ECE734-68E6-1643-B79F-FE6C51CEE9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5B3E505-CA4F-B745-849B-002FD7EFB571}" type="slidenum">
              <a:rPr lang="en-US" altLang="en-US"/>
              <a:pPr/>
              <a:t>25</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59D03727-941F-014C-BB44-47CF304AFA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E6206833-E217-C444-907C-1D7E731EC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They are lawyers, farmers, soldiers, mothers and grandfathers who struggle with drug dependence on a daily basis. </a:t>
            </a:r>
          </a:p>
          <a:p>
            <a:endParaRPr lang="en-US" altLang="en-US"/>
          </a:p>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A21C421F-8F82-8D45-B422-FF2BF401BB42}"/>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92164" name="Slide Number Placeholder 4">
            <a:extLst>
              <a:ext uri="{FF2B5EF4-FFF2-40B4-BE49-F238E27FC236}">
                <a16:creationId xmlns:a16="http://schemas.microsoft.com/office/drawing/2014/main" id="{2CB4693A-17CB-6740-A2B6-8686DAF7C4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D65F87E-67E9-2B49-B540-7ED0EB21FCB3}" type="slidenum">
              <a:rPr lang="en-US" altLang="en-US"/>
              <a:pPr/>
              <a:t>26</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A4E771B7-D630-7A4F-B523-F42E50C29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CCF06416-28DD-E44A-9DC2-7A78E01ABD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1" name="Slide Number Placeholder 3">
            <a:extLst>
              <a:ext uri="{FF2B5EF4-FFF2-40B4-BE49-F238E27FC236}">
                <a16:creationId xmlns:a16="http://schemas.microsoft.com/office/drawing/2014/main" id="{E52EC34A-5669-3342-8F40-64CA4D75F2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1E36B6-8EE7-0E42-ACDF-FB4D63ACF783}" type="slidenum">
              <a:rPr lang="en-US" altLang="en-US"/>
              <a:pPr/>
              <a:t>27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06FD03FA-56AF-9745-9EE5-4D84416DD4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6F3DD35B-9BE8-3E41-AD35-20E10B07E9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a:p>
            <a:endParaRPr lang="en-US" altLang="en-US"/>
          </a:p>
          <a:p>
            <a:endParaRPr lang="en-US" altLang="en-US"/>
          </a:p>
        </p:txBody>
      </p:sp>
      <p:sp>
        <p:nvSpPr>
          <p:cNvPr id="49155" name="Slide Number Placeholder 3">
            <a:extLst>
              <a:ext uri="{FF2B5EF4-FFF2-40B4-BE49-F238E27FC236}">
                <a16:creationId xmlns:a16="http://schemas.microsoft.com/office/drawing/2014/main" id="{3C070F6C-F4D7-A94E-A2EC-494BD3BE8E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C49C77C-4B7D-DA47-96FD-C1A52AE217C4}"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AADF4C07-1A4C-F24F-A56C-90C3E21516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id="{370756EE-AF00-E542-8B00-D367D568F4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 </a:t>
            </a:r>
          </a:p>
          <a:p>
            <a:r>
              <a:rPr lang="en-US" altLang="en-US"/>
              <a:t> Two main factors affect the burden of stigma placed on a particular disease or disorder: perceived </a:t>
            </a:r>
            <a:r>
              <a:rPr lang="en-US" altLang="en-US" i="1"/>
              <a:t>control </a:t>
            </a:r>
            <a:r>
              <a:rPr lang="en-US" altLang="en-US"/>
              <a:t>that a person has over the condition and perceived </a:t>
            </a:r>
            <a:r>
              <a:rPr lang="en-US" altLang="en-US" i="1"/>
              <a:t>fault </a:t>
            </a:r>
            <a:r>
              <a:rPr lang="en-US" altLang="en-US"/>
              <a:t>in acquiring the condition. When we believe a person has acquired their illness through no fault of their own, and/or that they have little control over it, we typically attach no stigma to either the person or the illness. Consider hard-to-treat cancers, for example. By contrast, many people mistakenly believe mental health conditions, including substance misuse disorders, are both within a person’s control and partially their fault. For these reasons, they frequently attach more stigmas to them.iii The potential for stigma is greater still when someone is using an illegal substance, which carries the additional perception of criminality. </a:t>
            </a:r>
          </a:p>
        </p:txBody>
      </p:sp>
      <p:sp>
        <p:nvSpPr>
          <p:cNvPr id="97283" name="Slide Number Placeholder 3">
            <a:extLst>
              <a:ext uri="{FF2B5EF4-FFF2-40B4-BE49-F238E27FC236}">
                <a16:creationId xmlns:a16="http://schemas.microsoft.com/office/drawing/2014/main" id="{14FA0FBD-BFD6-0C4A-85C7-C4D3CA6027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D4E9858-B8BC-EB4F-9C81-621020A1246A}" type="slidenum">
              <a:rPr lang="en-US" altLang="en-US"/>
              <a:pPr/>
              <a:t>29</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2112777C-B44F-8744-AF11-9091DA0BCA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a:extLst>
              <a:ext uri="{FF2B5EF4-FFF2-40B4-BE49-F238E27FC236}">
                <a16:creationId xmlns:a16="http://schemas.microsoft.com/office/drawing/2014/main" id="{E94BA638-847F-5E41-BD75-2617BF4754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b="1"/>
              <a:t>Substance use disorder is among the most stigmatized conditions in the US and around the world. </a:t>
            </a:r>
            <a:r>
              <a:rPr lang="en-US" altLang="en-US"/>
              <a:t> People do not want to work with, be related to, or even see people with a substance use disorder in public. Further, many believe that people with a substance use disorder can or should be denied housing, employment, social services, and health care.</a:t>
            </a:r>
          </a:p>
          <a:p>
            <a:r>
              <a:rPr lang="en-US" altLang="en-US"/>
              <a:t> </a:t>
            </a:r>
            <a:r>
              <a:rPr lang="en-US" altLang="en-US" b="1"/>
              <a:t>Health care providers treat patients who have substance use disorders differently. </a:t>
            </a:r>
            <a:r>
              <a:rPr lang="en-US" altLang="en-US"/>
              <a:t>Clinicians have lower expectations for health outcomes for patients with substance use disorders; this in turn can affect whether the provider believes the patient is deserving of treatment. Some health care providers, falsely believing that substance use disorders are within a person’s control, cite feelings of frustration and resentment when treating patients with substance use disorders.</a:t>
            </a:r>
          </a:p>
          <a:p>
            <a:r>
              <a:rPr lang="en-US" altLang="en-US"/>
              <a:t> </a:t>
            </a:r>
            <a:r>
              <a:rPr lang="en-US" altLang="en-US" b="1"/>
              <a:t>People with a substance use disorder who expect or experience stigma have poorer outcomes. </a:t>
            </a:r>
            <a:r>
              <a:rPr lang="en-US" altLang="en-US"/>
              <a:t>People who experience stigma are less likely to seek out treatment services and access those services. When they do, people who experience stigma are more likely to drop out of care earlier. Both of these factors compound and lead to worse outcomes overall.</a:t>
            </a:r>
          </a:p>
          <a:p>
            <a:r>
              <a:rPr lang="en-US" altLang="en-US"/>
              <a:t>As prevention practitioners, it is incumbent upon us to do what we can to reduce the burden of SUD stigma. An important first step is to examine—and, if needed, change—the language we use. </a:t>
            </a:r>
          </a:p>
        </p:txBody>
      </p:sp>
      <p:sp>
        <p:nvSpPr>
          <p:cNvPr id="99331" name="Slide Number Placeholder 3">
            <a:extLst>
              <a:ext uri="{FF2B5EF4-FFF2-40B4-BE49-F238E27FC236}">
                <a16:creationId xmlns:a16="http://schemas.microsoft.com/office/drawing/2014/main" id="{AACB6AA8-587A-EE4B-9EDB-AC8E7696C4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8C26B78-631E-744A-B50B-05D441253303}" type="slidenum">
              <a:rPr lang="en-US" altLang="en-US"/>
              <a:pPr/>
              <a:t>30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70105856-C88E-4749-8C01-DF358D2D78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644CDE57-A362-8047-B9C5-CDA913D24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language practitioners use to talk about substance misuse shapes how the public views substance use disorders. Unintentionally stigmatizing language can perpetuate negative stereotypes about the types of people who are affected by substance misuse and can decrease public support for prevention and treatment programs. By contrast, language that supports pro-health activities, even if a person is actively using substances, can help decrease stigmas. For example, prevention messages that highlight the self-efficacy of people with SUDs to use naloxone to reverse opioid overdose frames them as PAGE 2 Developed under the Substance Abuse and Mental Health Services Administration’s Center for the Application of Prevention Technologies task </a:t>
            </a:r>
          </a:p>
          <a:p>
            <a:endParaRPr lang="en-US" altLang="en-US"/>
          </a:p>
        </p:txBody>
      </p:sp>
      <p:sp>
        <p:nvSpPr>
          <p:cNvPr id="101379" name="Slide Number Placeholder 3">
            <a:extLst>
              <a:ext uri="{FF2B5EF4-FFF2-40B4-BE49-F238E27FC236}">
                <a16:creationId xmlns:a16="http://schemas.microsoft.com/office/drawing/2014/main" id="{2C11DBFE-B51F-1B40-821C-1C6454167E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22EEBE2-387A-0A4A-A6AE-13BD71613308}" type="slidenum">
              <a:rPr lang="en-US" altLang="en-US"/>
              <a:pPr/>
              <a:t>31</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2E8CE6E9-483B-554B-A099-61BB997C1B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a:extLst>
              <a:ext uri="{FF2B5EF4-FFF2-40B4-BE49-F238E27FC236}">
                <a16:creationId xmlns:a16="http://schemas.microsoft.com/office/drawing/2014/main" id="{2959439A-CFEC-E840-B505-694EEAAAA2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 DRAFT: Changing the Language of Addiction.” Office of National Drug Control Policy, 3 Nov 216.</a:t>
            </a:r>
          </a:p>
          <a:p>
            <a:r>
              <a:rPr lang="en-US" altLang="en-US"/>
              <a:t>2. Ferner, Matt. “Here’s One Simple Way We Can Change The Conversation About Drug Abuse.” The Huffington Post, 3 Mar 2015.</a:t>
            </a:r>
          </a:p>
        </p:txBody>
      </p:sp>
      <p:sp>
        <p:nvSpPr>
          <p:cNvPr id="103427" name="Slide Number Placeholder 3">
            <a:extLst>
              <a:ext uri="{FF2B5EF4-FFF2-40B4-BE49-F238E27FC236}">
                <a16:creationId xmlns:a16="http://schemas.microsoft.com/office/drawing/2014/main" id="{5502FB64-0685-8A49-95E1-84A7DAF23A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C3A0CB4-C843-2646-A029-55AB25C74F0B}" type="slidenum">
              <a:rPr lang="en-US" altLang="en-US"/>
              <a:pPr/>
              <a:t>32</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9C0B6B7C-15B0-AE40-A670-FE45E0E5C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a:extLst>
              <a:ext uri="{FF2B5EF4-FFF2-40B4-BE49-F238E27FC236}">
                <a16:creationId xmlns:a16="http://schemas.microsoft.com/office/drawing/2014/main" id="{4625A5B3-FF5C-4946-ACEC-8939C95248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Ending Discrimination Against People with Mental and Substance Use Disorders: The Evidence for Stigma Change.</a:t>
            </a:r>
          </a:p>
          <a:p>
            <a:endParaRPr lang="en-US" altLang="en-US"/>
          </a:p>
          <a:p>
            <a:r>
              <a:rPr lang="en-US" altLang="en-US"/>
              <a:t>https://www.ncbi.nlm.nih.gov/books/NBK384914/</a:t>
            </a:r>
          </a:p>
        </p:txBody>
      </p:sp>
      <p:sp>
        <p:nvSpPr>
          <p:cNvPr id="105475" name="Slide Number Placeholder 3">
            <a:extLst>
              <a:ext uri="{FF2B5EF4-FFF2-40B4-BE49-F238E27FC236}">
                <a16:creationId xmlns:a16="http://schemas.microsoft.com/office/drawing/2014/main" id="{F30A7A13-FE34-3C4C-BC78-BC53F37BAE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65D5767-4192-EF47-A406-78C5E5142299}" type="slidenum">
              <a:rPr lang="en-US" altLang="en-US"/>
              <a:pPr/>
              <a:t>33</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6C11E062-6D99-3541-835F-FEFF278696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80361445-89D3-CE4B-A3C7-9F98B65F1B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a:latin typeface="Arial" panose="020B0604020202020204" pitchFamily="34" charset="0"/>
              <a:cs typeface="Arial" panose="020B0604020202020204" pitchFamily="34" charset="0"/>
            </a:endParaRPr>
          </a:p>
        </p:txBody>
      </p:sp>
      <p:sp>
        <p:nvSpPr>
          <p:cNvPr id="107523" name="Slide Number Placeholder 3">
            <a:extLst>
              <a:ext uri="{FF2B5EF4-FFF2-40B4-BE49-F238E27FC236}">
                <a16:creationId xmlns:a16="http://schemas.microsoft.com/office/drawing/2014/main" id="{92964451-834C-3A4F-B6F8-55DFBC0F57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B072F7A-F292-B349-8007-FA02E6090586}" type="slidenum">
              <a:rPr lang="en-US" altLang="en-US"/>
              <a:pPr/>
              <a:t>34</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119C2AB4-5169-2641-AE6F-E4F6CFF1EF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a:extLst>
              <a:ext uri="{FF2B5EF4-FFF2-40B4-BE49-F238E27FC236}">
                <a16:creationId xmlns:a16="http://schemas.microsoft.com/office/drawing/2014/main" id="{254354EA-ADEE-0F45-BB15-3AD457811D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90 minute webinar will define stigma for prevention practitioners and the various levels as which it can occur. The webinar will address common myths associated with substance use disorder that can perpetuate stigma for this population and address changes in terminology and attitude that can emphasize "person-first" rather than the de-humanization of this population. </a:t>
            </a:r>
          </a:p>
          <a:p>
            <a:pPr eaLnBrk="1" hangingPunct="1">
              <a:lnSpc>
                <a:spcPct val="110000"/>
              </a:lnSpc>
              <a:spcBef>
                <a:spcPct val="0"/>
              </a:spcBef>
            </a:pPr>
            <a:endParaRPr lang="en-US" altLang="en-US" sz="1400">
              <a:latin typeface="Arial" panose="020B0604020202020204" pitchFamily="34" charset="0"/>
              <a:cs typeface="Arial" panose="020B0604020202020204" pitchFamily="34" charset="0"/>
            </a:endParaRPr>
          </a:p>
          <a:p>
            <a:pPr eaLnBrk="1" hangingPunct="1">
              <a:spcBef>
                <a:spcPct val="0"/>
              </a:spcBef>
            </a:pPr>
            <a:endParaRPr lang="en-US" altLang="en-US"/>
          </a:p>
        </p:txBody>
      </p:sp>
      <p:sp>
        <p:nvSpPr>
          <p:cNvPr id="109571" name="Slide Number Placeholder 3">
            <a:extLst>
              <a:ext uri="{FF2B5EF4-FFF2-40B4-BE49-F238E27FC236}">
                <a16:creationId xmlns:a16="http://schemas.microsoft.com/office/drawing/2014/main" id="{586C3790-5136-7E4E-8D14-360ADB994F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FC3D8AF-A9E9-A042-8FBC-0E15F1506BFF}" type="slidenum">
              <a:rPr lang="en-US" altLang="en-US"/>
              <a:pPr/>
              <a:t>35</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68E9485B-9854-264D-B513-B8F87ABF25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0AD9B673-78B6-8545-BFB9-6959858487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43" name="Slide Number Placeholder 3">
            <a:extLst>
              <a:ext uri="{FF2B5EF4-FFF2-40B4-BE49-F238E27FC236}">
                <a16:creationId xmlns:a16="http://schemas.microsoft.com/office/drawing/2014/main" id="{015E9CA8-A7DF-864B-9394-709245DB96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98E4FE-23E4-3B45-A0F3-AAAA0E3838DD}" type="slidenum">
              <a:rPr lang="en-US" altLang="en-US"/>
              <a:pPr/>
              <a:t>37</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73BA241F-9933-534F-961C-A67DF49B05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E6E4EFDC-2DAD-314E-9C1C-EB79A9C890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Phillip Barbour has worked in the field of substance abuse counseling since 1990, beginning his career in the field as a counselor in a methadone clinic on the west side of Chicago. He joined Treatment Alternatives for Safe Communities (TASC) in 1991, and has worked in a number of the agency’s criminal justice programs, including several years as an administrator with TASC’s Corrections Transition Programs.   Mr. Barbour has provided training throughout the United States on numerous topics, including clinical supervision, reentry management, criminal thinking, motivational interviewing, and many other related subjects. Mr. Barbour’s expertise is shaped not only by his professional experiences, but also by the fact that he once came through the treatment and criminal justice systems which he now helps to improve. </a:t>
            </a:r>
          </a:p>
          <a:p>
            <a:r>
              <a:rPr lang="en-US" altLang="en-US"/>
              <a:t> </a:t>
            </a:r>
          </a:p>
          <a:p>
            <a:endParaRPr lang="en-US" altLang="en-US"/>
          </a:p>
          <a:p>
            <a:r>
              <a:rPr lang="en-US" altLang="en-US"/>
              <a:t>This 90 minute webinar will define stigma for prevention practitioners and the various levels as which it can occur. The webinar will address common myths associated with substance use disorder that can perpetuate stigma for this population and address changes in terminology and attitude that can emphasize "person-first" rather than the de-humanization of this population. </a:t>
            </a:r>
          </a:p>
        </p:txBody>
      </p:sp>
      <p:sp>
        <p:nvSpPr>
          <p:cNvPr id="51203" name="Slide Number Placeholder 3">
            <a:extLst>
              <a:ext uri="{FF2B5EF4-FFF2-40B4-BE49-F238E27FC236}">
                <a16:creationId xmlns:a16="http://schemas.microsoft.com/office/drawing/2014/main" id="{521A02BC-2F65-264C-9193-F899671D28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CBD877A-C505-314B-B90F-9CCC79CF18DA}"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EEA6D063-CE86-364B-B73F-A3433E9862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B0DDCCAE-9F11-A643-BD1D-FDCC7CDCFB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2C31E015-DF86-774F-BDEA-9E9C887975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54A1C955-B9A3-4D40-A0B1-94AE0F28FC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may start out as someone being concerned. But for the person suffering it may seem as though they are being singled out or attacked for some reason.</a:t>
            </a:r>
          </a:p>
        </p:txBody>
      </p:sp>
      <p:sp>
        <p:nvSpPr>
          <p:cNvPr id="4" name="Date Placeholder 3">
            <a:extLst>
              <a:ext uri="{FF2B5EF4-FFF2-40B4-BE49-F238E27FC236}">
                <a16:creationId xmlns:a16="http://schemas.microsoft.com/office/drawing/2014/main" id="{E439B2D5-D9D9-974E-888E-2EE202B11F71}"/>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61444" name="Slide Number Placeholder 4">
            <a:extLst>
              <a:ext uri="{FF2B5EF4-FFF2-40B4-BE49-F238E27FC236}">
                <a16:creationId xmlns:a16="http://schemas.microsoft.com/office/drawing/2014/main" id="{E5728980-BB68-5144-85B2-BC2BE27922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9D398F7-0D79-6A44-9845-196942FD9B04}" type="slidenum">
              <a:rPr lang="en-US" altLang="en-US"/>
              <a:pPr/>
              <a:t>11</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9C29AEC6-CB4E-704E-AFE8-25328DE7E6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7C94CA42-30C0-D647-8530-8DAAEB3D98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1" name="Slide Number Placeholder 3">
            <a:extLst>
              <a:ext uri="{FF2B5EF4-FFF2-40B4-BE49-F238E27FC236}">
                <a16:creationId xmlns:a16="http://schemas.microsoft.com/office/drawing/2014/main" id="{CC9E8C4C-C0A9-CA4F-BF04-2C6CACCED7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67828A2-212D-BC4D-AAC3-5DE43E289EC1}" type="slidenum">
              <a:rPr lang="en-US" altLang="en-US"/>
              <a:pPr/>
              <a:t>12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7C94E1CA-C6A6-9348-B358-07E0B18886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2AF0D503-E7E2-B94D-A796-9B82D50DE1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NIDA.org</a:t>
            </a:r>
          </a:p>
          <a:p>
            <a:endParaRPr lang="en-US" altLang="en-US"/>
          </a:p>
          <a:p>
            <a:r>
              <a:rPr lang="en-US" altLang="en-US"/>
              <a:t>https://www.drugabuse.gov/publications/drugfacts/understanding-drug-use-addiction</a:t>
            </a:r>
          </a:p>
        </p:txBody>
      </p:sp>
      <p:sp>
        <p:nvSpPr>
          <p:cNvPr id="67587" name="Slide Number Placeholder 3">
            <a:extLst>
              <a:ext uri="{FF2B5EF4-FFF2-40B4-BE49-F238E27FC236}">
                <a16:creationId xmlns:a16="http://schemas.microsoft.com/office/drawing/2014/main" id="{BB44EBF4-6B0C-DC4F-AA9C-AEB1E9AB02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51DD430-349E-174C-AF6A-9F82E34DCDA0}" type="slidenum">
              <a:rPr lang="en-US" altLang="en-US"/>
              <a:pPr/>
              <a:t>15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99C61BD7-4175-2E4D-9C77-D37B9CB4D2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416F137E-9A81-164E-83B8-3774E990C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p:txBody>
      </p:sp>
      <p:sp>
        <p:nvSpPr>
          <p:cNvPr id="69635" name="Slide Number Placeholder 3">
            <a:extLst>
              <a:ext uri="{FF2B5EF4-FFF2-40B4-BE49-F238E27FC236}">
                <a16:creationId xmlns:a16="http://schemas.microsoft.com/office/drawing/2014/main" id="{A1B2F771-2652-804E-A97D-E6CE3283C2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3DE70DD-21F4-0C48-B542-3C6C2DBBF05E}" type="slidenum">
              <a:rPr lang="en-US" altLang="en-US"/>
              <a:pPr/>
              <a:t>16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5F266E9C-58BF-AA4C-A3D7-2293E79435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66E6A24D-8608-EB43-86D8-36354D195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Some prescription drugs are especially hazardous if the user exceeds the prescribed dosage or takes a combination of drugs.</a:t>
            </a:r>
          </a:p>
          <a:p>
            <a:endParaRPr lang="en-US" altLang="en-US"/>
          </a:p>
          <a:p>
            <a:r>
              <a:rPr lang="en-US" altLang="en-US"/>
              <a:t>Ten Popular Myths About Drugs, Addiction, and Recovery</a:t>
            </a:r>
          </a:p>
          <a:p>
            <a:r>
              <a:rPr lang="en-US" altLang="en-US"/>
              <a:t>Deni Carise, Ph.D.</a:t>
            </a:r>
          </a:p>
          <a:p>
            <a:r>
              <a:rPr lang="en-US" altLang="en-US"/>
              <a:t>Chief Clinical Officer, Phoenix House</a:t>
            </a:r>
          </a:p>
          <a:p>
            <a:r>
              <a:rPr lang="en-US" altLang="en-US"/>
              <a:t>https://www.phoenixhouse.org/news-and-views/our-perspectives/ten-popular-myths-drugs-addiction-recovery/</a:t>
            </a:r>
          </a:p>
          <a:p>
            <a:endParaRPr lang="en-US" altLang="en-US"/>
          </a:p>
        </p:txBody>
      </p:sp>
      <p:sp>
        <p:nvSpPr>
          <p:cNvPr id="4" name="Date Placeholder 3">
            <a:extLst>
              <a:ext uri="{FF2B5EF4-FFF2-40B4-BE49-F238E27FC236}">
                <a16:creationId xmlns:a16="http://schemas.microsoft.com/office/drawing/2014/main" id="{ABE705A4-35AB-2C48-8E20-FAB69102F968}"/>
              </a:ext>
            </a:extLst>
          </p:cNvPr>
          <p:cNvSpPr>
            <a:spLocks noGrp="1"/>
          </p:cNvSpPr>
          <p:nvPr>
            <p:ph type="dt" sz="quarter" idx="1"/>
          </p:nvPr>
        </p:nvSpPr>
        <p:spPr/>
        <p:txBody>
          <a:bodyPr rtlCol="0"/>
          <a:lstStyle/>
          <a:p>
            <a:pPr fontAlgn="auto">
              <a:spcBef>
                <a:spcPts val="0"/>
              </a:spcBef>
              <a:spcAft>
                <a:spcPts val="0"/>
              </a:spcAft>
              <a:defRPr/>
            </a:pPr>
            <a:endParaRPr lang="en-US" dirty="0">
              <a:latin typeface="+mn-lt"/>
              <a:ea typeface="+mn-ea"/>
            </a:endParaRPr>
          </a:p>
        </p:txBody>
      </p:sp>
      <p:sp>
        <p:nvSpPr>
          <p:cNvPr id="71684" name="Slide Number Placeholder 4">
            <a:extLst>
              <a:ext uri="{FF2B5EF4-FFF2-40B4-BE49-F238E27FC236}">
                <a16:creationId xmlns:a16="http://schemas.microsoft.com/office/drawing/2014/main" id="{D1A23882-A7F1-5543-A6CA-5BDE147752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B642DC9-FFAF-1144-B051-F129C3D94CBB}" type="slidenum">
              <a:rPr lang="en-US" altLang="en-US"/>
              <a:pPr/>
              <a:t>17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419E768-ABB8-D644-9828-84B1DDEE89D4}"/>
              </a:ext>
            </a:extLst>
          </p:cNvPr>
          <p:cNvSpPr>
            <a:spLocks noGrp="1"/>
          </p:cNvSpPr>
          <p:nvPr>
            <p:ph type="dt" sz="half" idx="10"/>
          </p:nvPr>
        </p:nvSpPr>
        <p:spPr/>
        <p:txBody>
          <a:bodyPr/>
          <a:lstStyle>
            <a:lvl1pPr>
              <a:defRPr/>
            </a:lvl1pPr>
          </a:lstStyle>
          <a:p>
            <a:pPr>
              <a:defRPr/>
            </a:pPr>
            <a:fld id="{FDB412EF-F483-214C-8067-DA390F2BE333}"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C1B0B259-8066-404F-8DFE-C11396DF4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CA2A1E-B336-4443-97B8-A2A1243BE0CC}"/>
              </a:ext>
            </a:extLst>
          </p:cNvPr>
          <p:cNvSpPr>
            <a:spLocks noGrp="1"/>
          </p:cNvSpPr>
          <p:nvPr>
            <p:ph type="sldNum" sz="quarter" idx="12"/>
          </p:nvPr>
        </p:nvSpPr>
        <p:spPr/>
        <p:txBody>
          <a:bodyPr/>
          <a:lstStyle>
            <a:lvl1pPr>
              <a:defRPr/>
            </a:lvl1pPr>
          </a:lstStyle>
          <a:p>
            <a:pPr>
              <a:defRPr/>
            </a:pPr>
            <a:fld id="{6B8D3069-C5EE-F547-9534-A4DA8C64E37A}" type="slidenum">
              <a:rPr lang="en-US" altLang="en-US"/>
              <a:pPr>
                <a:defRPr/>
              </a:pPr>
              <a:t>‹#›</a:t>
            </a:fld>
            <a:endParaRPr lang="en-US" altLang="en-US"/>
          </a:p>
        </p:txBody>
      </p:sp>
    </p:spTree>
    <p:extLst>
      <p:ext uri="{BB962C8B-B14F-4D97-AF65-F5344CB8AC3E}">
        <p14:creationId xmlns:p14="http://schemas.microsoft.com/office/powerpoint/2010/main" val="257646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68E4452-28FE-4E42-99FA-96929DEC20C5}"/>
              </a:ext>
            </a:extLst>
          </p:cNvPr>
          <p:cNvSpPr>
            <a:spLocks noGrp="1"/>
          </p:cNvSpPr>
          <p:nvPr>
            <p:ph type="dt" sz="half" idx="10"/>
          </p:nvPr>
        </p:nvSpPr>
        <p:spPr/>
        <p:txBody>
          <a:bodyPr/>
          <a:lstStyle>
            <a:lvl1pPr>
              <a:defRPr/>
            </a:lvl1pPr>
          </a:lstStyle>
          <a:p>
            <a:pPr>
              <a:defRPr/>
            </a:pPr>
            <a:fld id="{EBF1B74D-D676-D442-98BF-E605CB01B69E}" type="datetime1">
              <a:rPr lang="en-US" altLang="en-US"/>
              <a:pPr>
                <a:defRPr/>
              </a:pPr>
              <a:t>4/8/2020</a:t>
            </a:fld>
            <a:endParaRPr lang="en-US" altLang="en-US"/>
          </a:p>
        </p:txBody>
      </p:sp>
      <p:sp>
        <p:nvSpPr>
          <p:cNvPr id="6" name="Footer Placeholder 4">
            <a:extLst>
              <a:ext uri="{FF2B5EF4-FFF2-40B4-BE49-F238E27FC236}">
                <a16:creationId xmlns:a16="http://schemas.microsoft.com/office/drawing/2014/main" id="{767991C5-8B44-034F-A9C3-C820BE05B9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FD6B51-1E74-C84E-956D-22B32000D7B7}"/>
              </a:ext>
            </a:extLst>
          </p:cNvPr>
          <p:cNvSpPr>
            <a:spLocks noGrp="1"/>
          </p:cNvSpPr>
          <p:nvPr>
            <p:ph type="sldNum" sz="quarter" idx="12"/>
          </p:nvPr>
        </p:nvSpPr>
        <p:spPr/>
        <p:txBody>
          <a:bodyPr/>
          <a:lstStyle>
            <a:lvl1pPr>
              <a:defRPr/>
            </a:lvl1pPr>
          </a:lstStyle>
          <a:p>
            <a:pPr>
              <a:defRPr/>
            </a:pPr>
            <a:fld id="{F7A8F00C-97F3-E442-B4C1-78425922CBEB}" type="slidenum">
              <a:rPr lang="en-US" altLang="en-US"/>
              <a:pPr>
                <a:defRPr/>
              </a:pPr>
              <a:t>‹#›</a:t>
            </a:fld>
            <a:endParaRPr lang="en-US" altLang="en-US"/>
          </a:p>
        </p:txBody>
      </p:sp>
    </p:spTree>
    <p:extLst>
      <p:ext uri="{BB962C8B-B14F-4D97-AF65-F5344CB8AC3E}">
        <p14:creationId xmlns:p14="http://schemas.microsoft.com/office/powerpoint/2010/main" val="67746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061E871-55E2-344C-BE83-D8104191FE1B}"/>
              </a:ext>
            </a:extLst>
          </p:cNvPr>
          <p:cNvSpPr>
            <a:spLocks noGrp="1"/>
          </p:cNvSpPr>
          <p:nvPr>
            <p:ph type="dt" sz="half" idx="10"/>
          </p:nvPr>
        </p:nvSpPr>
        <p:spPr/>
        <p:txBody>
          <a:bodyPr/>
          <a:lstStyle>
            <a:lvl1pPr>
              <a:defRPr/>
            </a:lvl1pPr>
          </a:lstStyle>
          <a:p>
            <a:pPr>
              <a:defRPr/>
            </a:pPr>
            <a:fld id="{F18C90D2-257A-F845-B7ED-43A0D7E66711}" type="datetime1">
              <a:rPr lang="en-US" altLang="en-US"/>
              <a:pPr>
                <a:defRPr/>
              </a:pPr>
              <a:t>4/8/2020</a:t>
            </a:fld>
            <a:endParaRPr lang="en-US" altLang="en-US"/>
          </a:p>
        </p:txBody>
      </p:sp>
      <p:sp>
        <p:nvSpPr>
          <p:cNvPr id="6" name="Footer Placeholder 4">
            <a:extLst>
              <a:ext uri="{FF2B5EF4-FFF2-40B4-BE49-F238E27FC236}">
                <a16:creationId xmlns:a16="http://schemas.microsoft.com/office/drawing/2014/main" id="{3E44C181-3B03-FC40-87F7-8548717738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120DA6-BDF8-CE43-8196-5D76421A2DB0}"/>
              </a:ext>
            </a:extLst>
          </p:cNvPr>
          <p:cNvSpPr>
            <a:spLocks noGrp="1"/>
          </p:cNvSpPr>
          <p:nvPr>
            <p:ph type="sldNum" sz="quarter" idx="12"/>
          </p:nvPr>
        </p:nvSpPr>
        <p:spPr/>
        <p:txBody>
          <a:bodyPr/>
          <a:lstStyle>
            <a:lvl1pPr>
              <a:defRPr/>
            </a:lvl1pPr>
          </a:lstStyle>
          <a:p>
            <a:pPr>
              <a:defRPr/>
            </a:pPr>
            <a:fld id="{B7F92FBC-633D-9F4E-BEB1-FF555C159319}" type="slidenum">
              <a:rPr lang="en-US" altLang="en-US"/>
              <a:pPr>
                <a:defRPr/>
              </a:pPr>
              <a:t>‹#›</a:t>
            </a:fld>
            <a:endParaRPr lang="en-US" altLang="en-US"/>
          </a:p>
        </p:txBody>
      </p:sp>
    </p:spTree>
    <p:extLst>
      <p:ext uri="{BB962C8B-B14F-4D97-AF65-F5344CB8AC3E}">
        <p14:creationId xmlns:p14="http://schemas.microsoft.com/office/powerpoint/2010/main" val="95425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67FDA31-6A9C-2245-BD1B-ED88113B048F}"/>
              </a:ext>
            </a:extLst>
          </p:cNvPr>
          <p:cNvSpPr>
            <a:spLocks noGrp="1"/>
          </p:cNvSpPr>
          <p:nvPr>
            <p:ph type="dt" sz="half" idx="10"/>
          </p:nvPr>
        </p:nvSpPr>
        <p:spPr/>
        <p:txBody>
          <a:bodyPr/>
          <a:lstStyle>
            <a:lvl1pPr>
              <a:defRPr/>
            </a:lvl1pPr>
          </a:lstStyle>
          <a:p>
            <a:pPr>
              <a:defRPr/>
            </a:pPr>
            <a:fld id="{9A608790-AA94-424C-9452-774BC1BFF039}"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659353A1-EA58-5F46-8DE4-BE06CFBD52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4F8A0B-F2C7-3E46-92D2-3A1DDFE4C82A}"/>
              </a:ext>
            </a:extLst>
          </p:cNvPr>
          <p:cNvSpPr>
            <a:spLocks noGrp="1"/>
          </p:cNvSpPr>
          <p:nvPr>
            <p:ph type="sldNum" sz="quarter" idx="12"/>
          </p:nvPr>
        </p:nvSpPr>
        <p:spPr/>
        <p:txBody>
          <a:bodyPr/>
          <a:lstStyle>
            <a:lvl1pPr>
              <a:defRPr/>
            </a:lvl1pPr>
          </a:lstStyle>
          <a:p>
            <a:pPr>
              <a:defRPr/>
            </a:pPr>
            <a:fld id="{F9A66308-9AB6-5F4A-A195-BF17C351EFC0}" type="slidenum">
              <a:rPr lang="en-US" altLang="en-US"/>
              <a:pPr>
                <a:defRPr/>
              </a:pPr>
              <a:t>‹#›</a:t>
            </a:fld>
            <a:endParaRPr lang="en-US" altLang="en-US"/>
          </a:p>
        </p:txBody>
      </p:sp>
    </p:spTree>
    <p:extLst>
      <p:ext uri="{BB962C8B-B14F-4D97-AF65-F5344CB8AC3E}">
        <p14:creationId xmlns:p14="http://schemas.microsoft.com/office/powerpoint/2010/main" val="336051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7EDDB22-8B8A-9141-B4C2-BEDBDCE8F3B9}"/>
              </a:ext>
            </a:extLst>
          </p:cNvPr>
          <p:cNvSpPr>
            <a:spLocks noGrp="1"/>
          </p:cNvSpPr>
          <p:nvPr>
            <p:ph type="dt" sz="half" idx="10"/>
          </p:nvPr>
        </p:nvSpPr>
        <p:spPr/>
        <p:txBody>
          <a:bodyPr/>
          <a:lstStyle>
            <a:lvl1pPr>
              <a:defRPr/>
            </a:lvl1pPr>
          </a:lstStyle>
          <a:p>
            <a:pPr>
              <a:defRPr/>
            </a:pPr>
            <a:fld id="{9D09907B-430B-1F40-8AE5-EAB3871714FE}"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8DAA2C7A-20D7-4346-9884-B474CDD0D0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FF1F58-C94B-D645-AD7B-E6A66459EBDC}"/>
              </a:ext>
            </a:extLst>
          </p:cNvPr>
          <p:cNvSpPr>
            <a:spLocks noGrp="1"/>
          </p:cNvSpPr>
          <p:nvPr>
            <p:ph type="sldNum" sz="quarter" idx="12"/>
          </p:nvPr>
        </p:nvSpPr>
        <p:spPr/>
        <p:txBody>
          <a:bodyPr/>
          <a:lstStyle>
            <a:lvl1pPr>
              <a:defRPr/>
            </a:lvl1pPr>
          </a:lstStyle>
          <a:p>
            <a:pPr>
              <a:defRPr/>
            </a:pPr>
            <a:fld id="{C1CC2B9B-DAD0-A34B-9BF2-B24645DCB39A}" type="slidenum">
              <a:rPr lang="en-US" altLang="en-US"/>
              <a:pPr>
                <a:defRPr/>
              </a:pPr>
              <a:t>‹#›</a:t>
            </a:fld>
            <a:endParaRPr lang="en-US" altLang="en-US"/>
          </a:p>
        </p:txBody>
      </p:sp>
    </p:spTree>
    <p:extLst>
      <p:ext uri="{BB962C8B-B14F-4D97-AF65-F5344CB8AC3E}">
        <p14:creationId xmlns:p14="http://schemas.microsoft.com/office/powerpoint/2010/main" val="2991912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02201"/>
          </a:xfrm>
        </p:spPr>
        <p:txBody>
          <a:bodyPr/>
          <a:lstStyle/>
          <a:p>
            <a:r>
              <a:rPr lang="en-US"/>
              <a:t>Click to edit Master title style</a:t>
            </a:r>
          </a:p>
        </p:txBody>
      </p:sp>
      <p:sp>
        <p:nvSpPr>
          <p:cNvPr id="3" name="Date Placeholder 3">
            <a:extLst>
              <a:ext uri="{FF2B5EF4-FFF2-40B4-BE49-F238E27FC236}">
                <a16:creationId xmlns:a16="http://schemas.microsoft.com/office/drawing/2014/main" id="{3F9013E1-124A-724D-A408-5F1BD830509B}"/>
              </a:ext>
            </a:extLst>
          </p:cNvPr>
          <p:cNvSpPr>
            <a:spLocks noGrp="1"/>
          </p:cNvSpPr>
          <p:nvPr>
            <p:ph type="dt" sz="half" idx="10"/>
          </p:nvPr>
        </p:nvSpPr>
        <p:spPr/>
        <p:txBody>
          <a:bodyPr/>
          <a:lstStyle>
            <a:lvl1pPr>
              <a:defRPr/>
            </a:lvl1pPr>
          </a:lstStyle>
          <a:p>
            <a:pPr>
              <a:defRPr/>
            </a:pPr>
            <a:fld id="{0AA91293-1689-D448-BB40-DC44255AAF35}" type="datetime1">
              <a:rPr lang="en-US" altLang="en-US"/>
              <a:pPr>
                <a:defRPr/>
              </a:pPr>
              <a:t>4/8/2020</a:t>
            </a:fld>
            <a:endParaRPr lang="en-US" altLang="en-US"/>
          </a:p>
        </p:txBody>
      </p:sp>
      <p:sp>
        <p:nvSpPr>
          <p:cNvPr id="4" name="Footer Placeholder 4">
            <a:extLst>
              <a:ext uri="{FF2B5EF4-FFF2-40B4-BE49-F238E27FC236}">
                <a16:creationId xmlns:a16="http://schemas.microsoft.com/office/drawing/2014/main" id="{0A590654-C841-094E-9FFB-C67E4B10E41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F3F51A7-EAAC-A14F-84E0-5B3875F4E736}"/>
              </a:ext>
            </a:extLst>
          </p:cNvPr>
          <p:cNvSpPr>
            <a:spLocks noGrp="1"/>
          </p:cNvSpPr>
          <p:nvPr>
            <p:ph type="sldNum" sz="quarter" idx="12"/>
          </p:nvPr>
        </p:nvSpPr>
        <p:spPr/>
        <p:txBody>
          <a:bodyPr/>
          <a:lstStyle>
            <a:lvl1pPr>
              <a:defRPr/>
            </a:lvl1pPr>
          </a:lstStyle>
          <a:p>
            <a:pPr>
              <a:defRPr/>
            </a:pPr>
            <a:fld id="{17F5256E-C8A8-5442-A9AB-04B74D7EC28F}" type="slidenum">
              <a:rPr lang="en-US" altLang="en-US"/>
              <a:pPr>
                <a:defRPr/>
              </a:pPr>
              <a:t>‹#›</a:t>
            </a:fld>
            <a:endParaRPr lang="en-US" altLang="en-US"/>
          </a:p>
        </p:txBody>
      </p:sp>
    </p:spTree>
    <p:extLst>
      <p:ext uri="{BB962C8B-B14F-4D97-AF65-F5344CB8AC3E}">
        <p14:creationId xmlns:p14="http://schemas.microsoft.com/office/powerpoint/2010/main" val="3610322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49707" y="1713490"/>
            <a:ext cx="36576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1"/>
          </p:nvPr>
        </p:nvSpPr>
        <p:spPr>
          <a:xfrm>
            <a:off x="5246762" y="1713490"/>
            <a:ext cx="3570685" cy="3454400"/>
          </a:xfrm>
        </p:spPr>
        <p:txBody>
          <a:bodyPr rtlCol="0">
            <a:normAutofit/>
          </a:bodyPr>
          <a:lstStyle/>
          <a:p>
            <a:pPr lvl="0"/>
            <a:endParaRPr lang="en-US" noProof="0"/>
          </a:p>
        </p:txBody>
      </p:sp>
      <p:sp>
        <p:nvSpPr>
          <p:cNvPr id="5" name="Picture Placeholder 7"/>
          <p:cNvSpPr>
            <a:spLocks noGrp="1"/>
          </p:cNvSpPr>
          <p:nvPr>
            <p:ph type="pic" sz="quarter" idx="12"/>
          </p:nvPr>
        </p:nvSpPr>
        <p:spPr>
          <a:xfrm>
            <a:off x="114300" y="6151563"/>
            <a:ext cx="3927475" cy="706437"/>
          </a:xfr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48209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01336" y="155707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6023" y="155707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0"/>
          </p:nvPr>
        </p:nvSpPr>
        <p:spPr>
          <a:xfrm>
            <a:off x="114300" y="6151563"/>
            <a:ext cx="3927475" cy="706437"/>
          </a:xfr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2699735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2308"/>
            <a:ext cx="9143999" cy="887693"/>
          </a:xfrm>
        </p:spPr>
        <p:txBody>
          <a:bodyPr anchor="b">
            <a:normAutofit/>
          </a:bodyPr>
          <a:lstStyle>
            <a:lvl1pPr>
              <a:defRPr sz="4400"/>
            </a:lvl1pPr>
          </a:lstStyle>
          <a:p>
            <a:r>
              <a:rPr lang="en-US" dirty="0"/>
              <a:t>Click to edit Master title style</a:t>
            </a:r>
          </a:p>
        </p:txBody>
      </p:sp>
      <p:sp>
        <p:nvSpPr>
          <p:cNvPr id="11" name="Text Placeholder 10"/>
          <p:cNvSpPr>
            <a:spLocks noGrp="1"/>
          </p:cNvSpPr>
          <p:nvPr>
            <p:ph type="body" sz="quarter" idx="11"/>
          </p:nvPr>
        </p:nvSpPr>
        <p:spPr>
          <a:xfrm>
            <a:off x="283369" y="3526023"/>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283369" y="1668648"/>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5801916" y="1668643"/>
            <a:ext cx="2677716" cy="1392918"/>
          </a:xfrm>
        </p:spPr>
        <p:txBody>
          <a:bodyPr rtlCol="0">
            <a:normAutofit/>
          </a:bodyPr>
          <a:lstStyle/>
          <a:p>
            <a:pPr lvl="0"/>
            <a:endParaRPr lang="en-US" noProof="0"/>
          </a:p>
        </p:txBody>
      </p:sp>
      <p:sp>
        <p:nvSpPr>
          <p:cNvPr id="17" name="Picture Placeholder 16"/>
          <p:cNvSpPr>
            <a:spLocks noGrp="1"/>
          </p:cNvSpPr>
          <p:nvPr>
            <p:ph type="pic" sz="quarter" idx="14"/>
          </p:nvPr>
        </p:nvSpPr>
        <p:spPr>
          <a:xfrm>
            <a:off x="5801916" y="3526018"/>
            <a:ext cx="2681478" cy="1389888"/>
          </a:xfrm>
        </p:spPr>
        <p:txBody>
          <a:bodyPr rtlCol="0">
            <a:normAutofit/>
          </a:bodyPr>
          <a:lstStyle/>
          <a:p>
            <a:pPr lvl="0"/>
            <a:endParaRPr lang="en-US" noProof="0"/>
          </a:p>
        </p:txBody>
      </p:sp>
      <p:sp>
        <p:nvSpPr>
          <p:cNvPr id="8" name="Picture Placeholder 7"/>
          <p:cNvSpPr>
            <a:spLocks noGrp="1"/>
          </p:cNvSpPr>
          <p:nvPr>
            <p:ph type="pic" sz="quarter" idx="15"/>
          </p:nvPr>
        </p:nvSpPr>
        <p:spPr>
          <a:xfrm>
            <a:off x="114300" y="6151563"/>
            <a:ext cx="3927475" cy="706437"/>
          </a:xfr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2529577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hort Head / Light Text">
    <p:spTree>
      <p:nvGrpSpPr>
        <p:cNvPr id="1" name=""/>
        <p:cNvGrpSpPr/>
        <p:nvPr/>
      </p:nvGrpSpPr>
      <p:grpSpPr>
        <a:xfrm>
          <a:off x="0" y="0"/>
          <a:ext cx="0" cy="0"/>
          <a:chOff x="0" y="0"/>
          <a:chExt cx="0" cy="0"/>
        </a:xfrm>
      </p:grpSpPr>
      <p:sp>
        <p:nvSpPr>
          <p:cNvPr id="2" name="Title 1"/>
          <p:cNvSpPr>
            <a:spLocks noGrp="1"/>
          </p:cNvSpPr>
          <p:nvPr>
            <p:ph type="ctrTitle"/>
          </p:nvPr>
        </p:nvSpPr>
        <p:spPr>
          <a:xfrm>
            <a:off x="430176" y="1231575"/>
            <a:ext cx="8229600" cy="808431"/>
          </a:xfrm>
        </p:spPr>
        <p:txBody>
          <a:bodyPr anchor="t"/>
          <a:lstStyle>
            <a:lvl1pPr>
              <a:defRPr sz="3000" b="1" i="0">
                <a:solidFill>
                  <a:srgbClr val="355474"/>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30176" y="2094046"/>
            <a:ext cx="8229600" cy="3578092"/>
          </a:xfrm>
        </p:spPr>
        <p:txBody>
          <a:bodyPr/>
          <a:lstStyle>
            <a:lvl1pPr marL="285750" marR="0" indent="-285750" algn="l" defTabSz="457200" rtl="0" eaLnBrk="0" fontAlgn="base" latinLnBrk="0" hangingPunct="0">
              <a:lnSpc>
                <a:spcPct val="140000"/>
              </a:lnSpc>
              <a:spcBef>
                <a:spcPct val="20000"/>
              </a:spcBef>
              <a:spcAft>
                <a:spcPct val="0"/>
              </a:spcAft>
              <a:buClrTx/>
              <a:buSzTx/>
              <a:buFont typeface="Arial"/>
              <a:buChar char="•"/>
              <a:tabLst/>
              <a:defRPr sz="2400" b="0" i="0">
                <a:solidFill>
                  <a:schemeClr val="tx1">
                    <a:lumMod val="50000"/>
                    <a:lumOff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a:p>
            <a:r>
              <a:rPr lang="en-US" dirty="0"/>
              <a:t>Click to edit Master subtitle style</a:t>
            </a:r>
          </a:p>
          <a:p>
            <a:r>
              <a:rPr lang="en-US" dirty="0"/>
              <a:t>Click to edit Master subtitle style</a:t>
            </a:r>
          </a:p>
          <a:p>
            <a:endParaRPr lang="en-US" dirty="0"/>
          </a:p>
        </p:txBody>
      </p:sp>
      <p:sp>
        <p:nvSpPr>
          <p:cNvPr id="4" name="Slide Number Placeholder 5">
            <a:extLst>
              <a:ext uri="{FF2B5EF4-FFF2-40B4-BE49-F238E27FC236}">
                <a16:creationId xmlns:a16="http://schemas.microsoft.com/office/drawing/2014/main" id="{2D3E002D-B0FE-FF41-9FC2-102EC73F4C29}"/>
              </a:ext>
            </a:extLst>
          </p:cNvPr>
          <p:cNvSpPr>
            <a:spLocks noGrp="1"/>
          </p:cNvSpPr>
          <p:nvPr>
            <p:ph type="sldNum" sz="quarter" idx="10"/>
          </p:nvPr>
        </p:nvSpPr>
        <p:spPr>
          <a:xfrm>
            <a:off x="6553200" y="6356350"/>
            <a:ext cx="2133600" cy="365125"/>
          </a:xfrm>
        </p:spPr>
        <p:txBody>
          <a:bodyPr anchor="b"/>
          <a:lstStyle>
            <a:lvl1pPr>
              <a:defRPr sz="1100" b="1" smtClean="0">
                <a:solidFill>
                  <a:srgbClr val="FFFFFF"/>
                </a:solidFill>
                <a:latin typeface="Arial" panose="020B0604020202020204" pitchFamily="34" charset="0"/>
                <a:cs typeface="Arial" panose="020B0604020202020204" pitchFamily="34" charset="0"/>
              </a:defRPr>
            </a:lvl1pPr>
          </a:lstStyle>
          <a:p>
            <a:pPr>
              <a:defRPr/>
            </a:pPr>
            <a:fld id="{D0D87DC5-19AC-814F-9A42-105E1DF0885B}" type="slidenum">
              <a:rPr lang="en-US" altLang="en-US"/>
              <a:pPr>
                <a:defRPr/>
              </a:pPr>
              <a:t>‹#›</a:t>
            </a:fld>
            <a:endParaRPr lang="en-US" altLang="en-US"/>
          </a:p>
        </p:txBody>
      </p:sp>
    </p:spTree>
    <p:extLst>
      <p:ext uri="{BB962C8B-B14F-4D97-AF65-F5344CB8AC3E}">
        <p14:creationId xmlns:p14="http://schemas.microsoft.com/office/powerpoint/2010/main" val="209716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C744FB-20F2-3B45-81C0-9817DC9DD436}"/>
              </a:ext>
            </a:extLst>
          </p:cNvPr>
          <p:cNvSpPr/>
          <p:nvPr userDrawn="1"/>
        </p:nvSpPr>
        <p:spPr>
          <a:xfrm>
            <a:off x="0" y="0"/>
            <a:ext cx="9170988" cy="6376988"/>
          </a:xfrm>
          <a:prstGeom prst="rect">
            <a:avLst/>
          </a:prstGeom>
          <a:solidFill>
            <a:srgbClr val="9597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84160"/>
              </a:solidFill>
            </a:endParaRPr>
          </a:p>
        </p:txBody>
      </p:sp>
      <p:grpSp>
        <p:nvGrpSpPr>
          <p:cNvPr id="4" name="Group 9">
            <a:extLst>
              <a:ext uri="{FF2B5EF4-FFF2-40B4-BE49-F238E27FC236}">
                <a16:creationId xmlns:a16="http://schemas.microsoft.com/office/drawing/2014/main" id="{F4FC425C-13DD-1A4F-9C72-14B4B6EB4827}"/>
              </a:ext>
            </a:extLst>
          </p:cNvPr>
          <p:cNvGrpSpPr>
            <a:grpSpLocks/>
          </p:cNvGrpSpPr>
          <p:nvPr userDrawn="1"/>
        </p:nvGrpSpPr>
        <p:grpSpPr bwMode="auto">
          <a:xfrm>
            <a:off x="-1588" y="5981700"/>
            <a:ext cx="9170988" cy="914400"/>
            <a:chOff x="-2033" y="5980953"/>
            <a:chExt cx="9171433" cy="914400"/>
          </a:xfrm>
        </p:grpSpPr>
        <p:sp>
          <p:nvSpPr>
            <p:cNvPr id="5" name="Rectangle 4">
              <a:extLst>
                <a:ext uri="{FF2B5EF4-FFF2-40B4-BE49-F238E27FC236}">
                  <a16:creationId xmlns:a16="http://schemas.microsoft.com/office/drawing/2014/main" id="{8229911C-2FE7-2B40-9704-D1A3ACE494FF}"/>
                </a:ext>
              </a:extLst>
            </p:cNvPr>
            <p:cNvSpPr/>
            <p:nvPr userDrawn="1"/>
          </p:nvSpPr>
          <p:spPr>
            <a:xfrm>
              <a:off x="-2033" y="5980953"/>
              <a:ext cx="9171433"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11" descr="CHJ_Logo.eps">
              <a:extLst>
                <a:ext uri="{FF2B5EF4-FFF2-40B4-BE49-F238E27FC236}">
                  <a16:creationId xmlns:a16="http://schemas.microsoft.com/office/drawing/2014/main" id="{FA42E619-8EA0-CE43-A68E-8816037701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128575"/>
              <a:ext cx="2286000" cy="62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2" descr="CHJ_Logo_Bug_b.eps">
            <a:extLst>
              <a:ext uri="{FF2B5EF4-FFF2-40B4-BE49-F238E27FC236}">
                <a16:creationId xmlns:a16="http://schemas.microsoft.com/office/drawing/2014/main" id="{59515FCE-27D6-B843-9951-FF4D6D8967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6618288" y="227013"/>
            <a:ext cx="40052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106196"/>
            <a:ext cx="8229600" cy="4565942"/>
          </a:xfrm>
        </p:spPr>
        <p:txBody>
          <a:bodyPr anchor="t"/>
          <a:lstStyle>
            <a:lvl1pPr>
              <a:lnSpc>
                <a:spcPct val="110000"/>
              </a:lnSpc>
              <a:defRPr sz="5000" b="0" i="0" spc="0">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83806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73952"/>
            <a:ext cx="7886700" cy="916006"/>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99A275B-5AD8-7547-8E44-74F0D1218D01}"/>
              </a:ext>
            </a:extLst>
          </p:cNvPr>
          <p:cNvSpPr>
            <a:spLocks noGrp="1"/>
          </p:cNvSpPr>
          <p:nvPr>
            <p:ph type="dt" sz="half" idx="10"/>
          </p:nvPr>
        </p:nvSpPr>
        <p:spPr/>
        <p:txBody>
          <a:bodyPr/>
          <a:lstStyle>
            <a:lvl1pPr>
              <a:defRPr/>
            </a:lvl1pPr>
          </a:lstStyle>
          <a:p>
            <a:pPr>
              <a:defRPr/>
            </a:pPr>
            <a:fld id="{28ED6B9C-96BE-B645-AC47-C947D8CCE7D3}"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CBFEF27E-2A16-974C-B937-1DB19789CB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277ECB-A663-DB4A-A428-3061EA1AC025}"/>
              </a:ext>
            </a:extLst>
          </p:cNvPr>
          <p:cNvSpPr>
            <a:spLocks noGrp="1"/>
          </p:cNvSpPr>
          <p:nvPr>
            <p:ph type="sldNum" sz="quarter" idx="12"/>
          </p:nvPr>
        </p:nvSpPr>
        <p:spPr/>
        <p:txBody>
          <a:bodyPr/>
          <a:lstStyle>
            <a:lvl1pPr>
              <a:defRPr/>
            </a:lvl1pPr>
          </a:lstStyle>
          <a:p>
            <a:pPr>
              <a:defRPr/>
            </a:pPr>
            <a:fld id="{E07A15F5-E350-554F-B2E3-B9E6C619CE11}" type="slidenum">
              <a:rPr lang="en-US" altLang="en-US"/>
              <a:pPr>
                <a:defRPr/>
              </a:pPr>
              <a:t>‹#›</a:t>
            </a:fld>
            <a:endParaRPr lang="en-US" altLang="en-US"/>
          </a:p>
        </p:txBody>
      </p:sp>
    </p:spTree>
    <p:extLst>
      <p:ext uri="{BB962C8B-B14F-4D97-AF65-F5344CB8AC3E}">
        <p14:creationId xmlns:p14="http://schemas.microsoft.com/office/powerpoint/2010/main" val="2420008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ata &amp; Text">
    <p:spTree>
      <p:nvGrpSpPr>
        <p:cNvPr id="1" name=""/>
        <p:cNvGrpSpPr/>
        <p:nvPr/>
      </p:nvGrpSpPr>
      <p:grpSpPr>
        <a:xfrm>
          <a:off x="0" y="0"/>
          <a:ext cx="0" cy="0"/>
          <a:chOff x="0" y="0"/>
          <a:chExt cx="0" cy="0"/>
        </a:xfrm>
      </p:grpSpPr>
      <p:sp>
        <p:nvSpPr>
          <p:cNvPr id="2" name="Title 1"/>
          <p:cNvSpPr>
            <a:spLocks noGrp="1"/>
          </p:cNvSpPr>
          <p:nvPr>
            <p:ph type="ctrTitle"/>
          </p:nvPr>
        </p:nvSpPr>
        <p:spPr>
          <a:xfrm>
            <a:off x="430176" y="1231575"/>
            <a:ext cx="8229600" cy="727371"/>
          </a:xfrm>
        </p:spPr>
        <p:txBody>
          <a:bodyPr anchor="t"/>
          <a:lstStyle>
            <a:lvl1pPr>
              <a:defRPr sz="3000">
                <a:solidFill>
                  <a:srgbClr val="355474"/>
                </a:solidFill>
              </a:defRPr>
            </a:lvl1pPr>
          </a:lstStyle>
          <a:p>
            <a:r>
              <a:rPr lang="en-US"/>
              <a:t>Click to edit Master title style</a:t>
            </a:r>
            <a:endParaRPr lang="en-US" dirty="0"/>
          </a:p>
        </p:txBody>
      </p:sp>
      <p:sp>
        <p:nvSpPr>
          <p:cNvPr id="8" name="Content Placeholder 2"/>
          <p:cNvSpPr>
            <a:spLocks noGrp="1"/>
          </p:cNvSpPr>
          <p:nvPr>
            <p:ph idx="13"/>
          </p:nvPr>
        </p:nvSpPr>
        <p:spPr>
          <a:xfrm>
            <a:off x="430176" y="2185500"/>
            <a:ext cx="8229600" cy="348663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D06751-14CE-7A45-AA0A-255C1E13BE4C}"/>
              </a:ext>
            </a:extLst>
          </p:cNvPr>
          <p:cNvSpPr>
            <a:spLocks noGrp="1"/>
          </p:cNvSpPr>
          <p:nvPr>
            <p:ph type="sldNum" sz="quarter" idx="14"/>
          </p:nvPr>
        </p:nvSpPr>
        <p:spPr>
          <a:xfrm>
            <a:off x="6553200" y="6356350"/>
            <a:ext cx="2133600" cy="365125"/>
          </a:xfrm>
        </p:spPr>
        <p:txBody>
          <a:bodyPr anchor="b"/>
          <a:lstStyle>
            <a:lvl1pPr>
              <a:defRPr sz="1100" b="1" smtClean="0">
                <a:solidFill>
                  <a:srgbClr val="FFFFFF"/>
                </a:solidFill>
                <a:latin typeface="Arial" panose="020B0604020202020204" pitchFamily="34" charset="0"/>
                <a:cs typeface="Arial" panose="020B0604020202020204" pitchFamily="34" charset="0"/>
              </a:defRPr>
            </a:lvl1pPr>
          </a:lstStyle>
          <a:p>
            <a:pPr>
              <a:defRPr/>
            </a:pPr>
            <a:fld id="{F7C4EFCF-F180-864F-B770-8551A6B20EDC}" type="slidenum">
              <a:rPr lang="en-US" altLang="en-US"/>
              <a:pPr>
                <a:defRPr/>
              </a:pPr>
              <a:t>‹#›</a:t>
            </a:fld>
            <a:endParaRPr lang="en-US" altLang="en-US"/>
          </a:p>
        </p:txBody>
      </p:sp>
    </p:spTree>
    <p:extLst>
      <p:ext uri="{BB962C8B-B14F-4D97-AF65-F5344CB8AC3E}">
        <p14:creationId xmlns:p14="http://schemas.microsoft.com/office/powerpoint/2010/main" val="3311280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C8F2B05-4171-134D-9775-C010C1CC5C55}"/>
              </a:ext>
            </a:extLst>
          </p:cNvPr>
          <p:cNvSpPr>
            <a:spLocks noGrp="1"/>
          </p:cNvSpPr>
          <p:nvPr>
            <p:ph type="dt" sz="half" idx="10"/>
          </p:nvPr>
        </p:nvSpPr>
        <p:spPr/>
        <p:txBody>
          <a:bodyPr/>
          <a:lstStyle>
            <a:lvl1pPr>
              <a:defRPr/>
            </a:lvl1pPr>
          </a:lstStyle>
          <a:p>
            <a:pPr>
              <a:defRPr/>
            </a:pPr>
            <a:fld id="{6A42F07D-CE7A-324D-BC0B-FB6BE7FE9FEC}" type="datetime1">
              <a:rPr lang="en-US" altLang="en-US"/>
              <a:pPr>
                <a:defRPr/>
              </a:pPr>
              <a:t>4/8/2020</a:t>
            </a:fld>
            <a:endParaRPr lang="en-US" altLang="en-US"/>
          </a:p>
        </p:txBody>
      </p:sp>
      <p:sp>
        <p:nvSpPr>
          <p:cNvPr id="4" name="Footer Placeholder 4">
            <a:extLst>
              <a:ext uri="{FF2B5EF4-FFF2-40B4-BE49-F238E27FC236}">
                <a16:creationId xmlns:a16="http://schemas.microsoft.com/office/drawing/2014/main" id="{9D558DB0-9C20-1945-B459-0402FEAFED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EE53456-3426-3741-96A7-CFB2060D146A}"/>
              </a:ext>
            </a:extLst>
          </p:cNvPr>
          <p:cNvSpPr>
            <a:spLocks noGrp="1"/>
          </p:cNvSpPr>
          <p:nvPr>
            <p:ph type="sldNum" sz="quarter" idx="12"/>
          </p:nvPr>
        </p:nvSpPr>
        <p:spPr/>
        <p:txBody>
          <a:bodyPr/>
          <a:lstStyle>
            <a:lvl1pPr>
              <a:defRPr/>
            </a:lvl1pPr>
          </a:lstStyle>
          <a:p>
            <a:pPr>
              <a:defRPr/>
            </a:pPr>
            <a:fld id="{22705E38-C331-1C45-9905-39A0D5C47EE7}" type="slidenum">
              <a:rPr lang="en-US" altLang="en-US"/>
              <a:pPr>
                <a:defRPr/>
              </a:pPr>
              <a:t>‹#›</a:t>
            </a:fld>
            <a:endParaRPr lang="en-US" altLang="en-US"/>
          </a:p>
        </p:txBody>
      </p:sp>
    </p:spTree>
    <p:extLst>
      <p:ext uri="{BB962C8B-B14F-4D97-AF65-F5344CB8AC3E}">
        <p14:creationId xmlns:p14="http://schemas.microsoft.com/office/powerpoint/2010/main" val="19894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BBE3CB2-FFA0-2E4F-816E-9447F09163DD}"/>
              </a:ext>
            </a:extLst>
          </p:cNvPr>
          <p:cNvSpPr>
            <a:spLocks noGrp="1"/>
          </p:cNvSpPr>
          <p:nvPr>
            <p:ph type="dt" sz="half" idx="10"/>
          </p:nvPr>
        </p:nvSpPr>
        <p:spPr/>
        <p:txBody>
          <a:bodyPr/>
          <a:lstStyle>
            <a:lvl1pPr>
              <a:defRPr/>
            </a:lvl1pPr>
          </a:lstStyle>
          <a:p>
            <a:pPr>
              <a:defRPr/>
            </a:pPr>
            <a:fld id="{EB7451EF-075B-6A41-896E-A046586DDE44}" type="datetime1">
              <a:rPr lang="en-US" altLang="en-US"/>
              <a:pPr>
                <a:defRPr/>
              </a:pPr>
              <a:t>4/8/2020</a:t>
            </a:fld>
            <a:endParaRPr lang="en-US" altLang="en-US"/>
          </a:p>
        </p:txBody>
      </p:sp>
      <p:sp>
        <p:nvSpPr>
          <p:cNvPr id="3" name="Footer Placeholder 4">
            <a:extLst>
              <a:ext uri="{FF2B5EF4-FFF2-40B4-BE49-F238E27FC236}">
                <a16:creationId xmlns:a16="http://schemas.microsoft.com/office/drawing/2014/main" id="{E0951FCB-4C0B-F940-8723-37F3F87EA32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9699528-5652-7849-9882-793C2CB00F1C}"/>
              </a:ext>
            </a:extLst>
          </p:cNvPr>
          <p:cNvSpPr>
            <a:spLocks noGrp="1"/>
          </p:cNvSpPr>
          <p:nvPr>
            <p:ph type="sldNum" sz="quarter" idx="12"/>
          </p:nvPr>
        </p:nvSpPr>
        <p:spPr/>
        <p:txBody>
          <a:bodyPr/>
          <a:lstStyle>
            <a:lvl1pPr>
              <a:defRPr/>
            </a:lvl1pPr>
          </a:lstStyle>
          <a:p>
            <a:pPr>
              <a:defRPr/>
            </a:pPr>
            <a:fld id="{582EB4FC-DB2E-914D-A21C-E7BE5F949A51}" type="slidenum">
              <a:rPr lang="en-US" altLang="en-US"/>
              <a:pPr>
                <a:defRPr/>
              </a:pPr>
              <a:t>‹#›</a:t>
            </a:fld>
            <a:endParaRPr lang="en-US" altLang="en-US"/>
          </a:p>
        </p:txBody>
      </p:sp>
    </p:spTree>
    <p:extLst>
      <p:ext uri="{BB962C8B-B14F-4D97-AF65-F5344CB8AC3E}">
        <p14:creationId xmlns:p14="http://schemas.microsoft.com/office/powerpoint/2010/main" val="1902922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CC260A-F673-E64A-9005-644FFCCED1FC}"/>
              </a:ext>
            </a:extLst>
          </p:cNvPr>
          <p:cNvSpPr>
            <a:spLocks noGrp="1"/>
          </p:cNvSpPr>
          <p:nvPr>
            <p:ph type="dt" sz="half" idx="10"/>
          </p:nvPr>
        </p:nvSpPr>
        <p:spPr/>
        <p:txBody>
          <a:bodyPr/>
          <a:lstStyle>
            <a:lvl1pPr>
              <a:defRPr/>
            </a:lvl1pPr>
          </a:lstStyle>
          <a:p>
            <a:pPr>
              <a:defRPr/>
            </a:pPr>
            <a:fld id="{44F23539-32BA-C442-9FBF-DE2126A5BDC4}" type="datetime1">
              <a:rPr lang="en-US" altLang="en-US"/>
              <a:pPr>
                <a:defRPr/>
              </a:pPr>
              <a:t>4/8/2020</a:t>
            </a:fld>
            <a:endParaRPr lang="en-US" altLang="en-US"/>
          </a:p>
        </p:txBody>
      </p:sp>
      <p:sp>
        <p:nvSpPr>
          <p:cNvPr id="3" name="Footer Placeholder 4">
            <a:extLst>
              <a:ext uri="{FF2B5EF4-FFF2-40B4-BE49-F238E27FC236}">
                <a16:creationId xmlns:a16="http://schemas.microsoft.com/office/drawing/2014/main" id="{49C40309-6E78-8848-A0A2-65D6E23AC89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324FCD-97B2-5540-9B58-8B5814BABA2F}"/>
              </a:ext>
            </a:extLst>
          </p:cNvPr>
          <p:cNvSpPr>
            <a:spLocks noGrp="1"/>
          </p:cNvSpPr>
          <p:nvPr>
            <p:ph type="sldNum" sz="quarter" idx="12"/>
          </p:nvPr>
        </p:nvSpPr>
        <p:spPr/>
        <p:txBody>
          <a:bodyPr/>
          <a:lstStyle>
            <a:lvl1pPr>
              <a:defRPr/>
            </a:lvl1pPr>
          </a:lstStyle>
          <a:p>
            <a:pPr>
              <a:defRPr/>
            </a:pPr>
            <a:fld id="{C9B13737-B0E0-3C45-A598-AD9DD2A5F46F}" type="slidenum">
              <a:rPr lang="en-US" altLang="en-US"/>
              <a:pPr>
                <a:defRPr/>
              </a:pPr>
              <a:t>‹#›</a:t>
            </a:fld>
            <a:endParaRPr lang="en-US" altLang="en-US"/>
          </a:p>
        </p:txBody>
      </p:sp>
    </p:spTree>
    <p:extLst>
      <p:ext uri="{BB962C8B-B14F-4D97-AF65-F5344CB8AC3E}">
        <p14:creationId xmlns:p14="http://schemas.microsoft.com/office/powerpoint/2010/main" val="1921810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181A597-7E3D-574E-B1F8-9C1DE89DDDCC}"/>
              </a:ext>
            </a:extLst>
          </p:cNvPr>
          <p:cNvSpPr>
            <a:spLocks noGrp="1"/>
          </p:cNvSpPr>
          <p:nvPr>
            <p:ph type="dt" sz="half" idx="10"/>
          </p:nvPr>
        </p:nvSpPr>
        <p:spPr/>
        <p:txBody>
          <a:bodyPr/>
          <a:lstStyle>
            <a:lvl1pPr>
              <a:defRPr/>
            </a:lvl1pPr>
          </a:lstStyle>
          <a:p>
            <a:pPr>
              <a:defRPr/>
            </a:pPr>
            <a:fld id="{0C315D7D-8B12-3940-B968-242761E78C74}" type="datetime1">
              <a:rPr lang="en-US" altLang="en-US"/>
              <a:pPr>
                <a:defRPr/>
              </a:pPr>
              <a:t>4/8/2020</a:t>
            </a:fld>
            <a:endParaRPr lang="en-US" altLang="en-US"/>
          </a:p>
        </p:txBody>
      </p:sp>
      <p:sp>
        <p:nvSpPr>
          <p:cNvPr id="6" name="Footer Placeholder 4">
            <a:extLst>
              <a:ext uri="{FF2B5EF4-FFF2-40B4-BE49-F238E27FC236}">
                <a16:creationId xmlns:a16="http://schemas.microsoft.com/office/drawing/2014/main" id="{35EC08C9-188B-634D-8175-44580061AA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D0DE7A-2880-3D46-8E3E-CB2B766675DB}"/>
              </a:ext>
            </a:extLst>
          </p:cNvPr>
          <p:cNvSpPr>
            <a:spLocks noGrp="1"/>
          </p:cNvSpPr>
          <p:nvPr>
            <p:ph type="sldNum" sz="quarter" idx="12"/>
          </p:nvPr>
        </p:nvSpPr>
        <p:spPr/>
        <p:txBody>
          <a:bodyPr/>
          <a:lstStyle>
            <a:lvl1pPr>
              <a:defRPr/>
            </a:lvl1pPr>
          </a:lstStyle>
          <a:p>
            <a:pPr>
              <a:defRPr/>
            </a:pPr>
            <a:fld id="{5D1BC377-93D8-4840-8563-77499E04C868}" type="slidenum">
              <a:rPr lang="en-US" altLang="en-US"/>
              <a:pPr>
                <a:defRPr/>
              </a:pPr>
              <a:t>‹#›</a:t>
            </a:fld>
            <a:endParaRPr lang="en-US" altLang="en-US"/>
          </a:p>
        </p:txBody>
      </p:sp>
    </p:spTree>
    <p:extLst>
      <p:ext uri="{BB962C8B-B14F-4D97-AF65-F5344CB8AC3E}">
        <p14:creationId xmlns:p14="http://schemas.microsoft.com/office/powerpoint/2010/main" val="3045454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5B833E2-4428-F24C-9E99-57303F46D0F2}"/>
              </a:ext>
            </a:extLst>
          </p:cNvPr>
          <p:cNvSpPr>
            <a:spLocks noGrp="1"/>
          </p:cNvSpPr>
          <p:nvPr>
            <p:ph type="dt" sz="half" idx="10"/>
          </p:nvPr>
        </p:nvSpPr>
        <p:spPr/>
        <p:txBody>
          <a:bodyPr/>
          <a:lstStyle>
            <a:lvl1pPr>
              <a:defRPr/>
            </a:lvl1pPr>
          </a:lstStyle>
          <a:p>
            <a:pPr>
              <a:defRPr/>
            </a:pPr>
            <a:fld id="{490DE968-E928-7345-AA66-A0582102DC98}" type="datetime1">
              <a:rPr lang="en-US" altLang="en-US"/>
              <a:pPr>
                <a:defRPr/>
              </a:pPr>
              <a:t>4/8/2020</a:t>
            </a:fld>
            <a:endParaRPr lang="en-US" altLang="en-US"/>
          </a:p>
        </p:txBody>
      </p:sp>
      <p:sp>
        <p:nvSpPr>
          <p:cNvPr id="6" name="Footer Placeholder 4">
            <a:extLst>
              <a:ext uri="{FF2B5EF4-FFF2-40B4-BE49-F238E27FC236}">
                <a16:creationId xmlns:a16="http://schemas.microsoft.com/office/drawing/2014/main" id="{E0994816-0B68-894D-9325-992C012169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7F1C70-CE8A-7C4A-8C70-F0D603863856}"/>
              </a:ext>
            </a:extLst>
          </p:cNvPr>
          <p:cNvSpPr>
            <a:spLocks noGrp="1"/>
          </p:cNvSpPr>
          <p:nvPr>
            <p:ph type="sldNum" sz="quarter" idx="12"/>
          </p:nvPr>
        </p:nvSpPr>
        <p:spPr/>
        <p:txBody>
          <a:bodyPr/>
          <a:lstStyle>
            <a:lvl1pPr>
              <a:defRPr/>
            </a:lvl1pPr>
          </a:lstStyle>
          <a:p>
            <a:pPr>
              <a:defRPr/>
            </a:pPr>
            <a:fld id="{63160AF6-2235-994D-95A8-A6714458AFB3}" type="slidenum">
              <a:rPr lang="en-US" altLang="en-US"/>
              <a:pPr>
                <a:defRPr/>
              </a:pPr>
              <a:t>‹#›</a:t>
            </a:fld>
            <a:endParaRPr lang="en-US" altLang="en-US"/>
          </a:p>
        </p:txBody>
      </p:sp>
    </p:spTree>
    <p:extLst>
      <p:ext uri="{BB962C8B-B14F-4D97-AF65-F5344CB8AC3E}">
        <p14:creationId xmlns:p14="http://schemas.microsoft.com/office/powerpoint/2010/main" val="3590576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5CB35C-2438-7B4E-9131-149192C6D2BE}"/>
              </a:ext>
            </a:extLst>
          </p:cNvPr>
          <p:cNvSpPr>
            <a:spLocks noGrp="1"/>
          </p:cNvSpPr>
          <p:nvPr>
            <p:ph type="dt" sz="half" idx="10"/>
          </p:nvPr>
        </p:nvSpPr>
        <p:spPr/>
        <p:txBody>
          <a:bodyPr/>
          <a:lstStyle>
            <a:lvl1pPr>
              <a:defRPr/>
            </a:lvl1pPr>
          </a:lstStyle>
          <a:p>
            <a:pPr>
              <a:defRPr/>
            </a:pPr>
            <a:fld id="{B07B1B1E-70C9-DF42-9417-68E0A7988307}"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292BCE20-3868-8140-A71D-FBB5B66886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D7B4F-A51D-E642-B9A9-5FD8224BC84A}"/>
              </a:ext>
            </a:extLst>
          </p:cNvPr>
          <p:cNvSpPr>
            <a:spLocks noGrp="1"/>
          </p:cNvSpPr>
          <p:nvPr>
            <p:ph type="sldNum" sz="quarter" idx="12"/>
          </p:nvPr>
        </p:nvSpPr>
        <p:spPr/>
        <p:txBody>
          <a:bodyPr/>
          <a:lstStyle>
            <a:lvl1pPr>
              <a:defRPr/>
            </a:lvl1pPr>
          </a:lstStyle>
          <a:p>
            <a:pPr>
              <a:defRPr/>
            </a:pPr>
            <a:fld id="{77EFFA1A-CEB0-ED4E-BBDE-BEC6AA0AE94F}" type="slidenum">
              <a:rPr lang="en-US" altLang="en-US"/>
              <a:pPr>
                <a:defRPr/>
              </a:pPr>
              <a:t>‹#›</a:t>
            </a:fld>
            <a:endParaRPr lang="en-US" altLang="en-US"/>
          </a:p>
        </p:txBody>
      </p:sp>
    </p:spTree>
    <p:extLst>
      <p:ext uri="{BB962C8B-B14F-4D97-AF65-F5344CB8AC3E}">
        <p14:creationId xmlns:p14="http://schemas.microsoft.com/office/powerpoint/2010/main" val="210010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57AD05-3D3D-F74C-BCB1-420BF0848310}"/>
              </a:ext>
            </a:extLst>
          </p:cNvPr>
          <p:cNvSpPr>
            <a:spLocks noGrp="1"/>
          </p:cNvSpPr>
          <p:nvPr>
            <p:ph type="dt" sz="half" idx="10"/>
          </p:nvPr>
        </p:nvSpPr>
        <p:spPr/>
        <p:txBody>
          <a:bodyPr/>
          <a:lstStyle>
            <a:lvl1pPr>
              <a:defRPr/>
            </a:lvl1pPr>
          </a:lstStyle>
          <a:p>
            <a:pPr>
              <a:defRPr/>
            </a:pPr>
            <a:fld id="{1D877440-A12B-B541-BBFB-5B66C6F6C811}"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3BCC7009-7F47-694E-802A-A8839C7E2A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CC2719-428E-9046-98EB-84F830085B4B}"/>
              </a:ext>
            </a:extLst>
          </p:cNvPr>
          <p:cNvSpPr>
            <a:spLocks noGrp="1"/>
          </p:cNvSpPr>
          <p:nvPr>
            <p:ph type="sldNum" sz="quarter" idx="12"/>
          </p:nvPr>
        </p:nvSpPr>
        <p:spPr/>
        <p:txBody>
          <a:bodyPr/>
          <a:lstStyle>
            <a:lvl1pPr>
              <a:defRPr/>
            </a:lvl1pPr>
          </a:lstStyle>
          <a:p>
            <a:pPr>
              <a:defRPr/>
            </a:pPr>
            <a:fld id="{CFA5A70C-7331-7D49-8A83-59B166A72C8E}" type="slidenum">
              <a:rPr lang="en-US" altLang="en-US"/>
              <a:pPr>
                <a:defRPr/>
              </a:pPr>
              <a:t>‹#›</a:t>
            </a:fld>
            <a:endParaRPr lang="en-US" altLang="en-US"/>
          </a:p>
        </p:txBody>
      </p:sp>
    </p:spTree>
    <p:extLst>
      <p:ext uri="{BB962C8B-B14F-4D97-AF65-F5344CB8AC3E}">
        <p14:creationId xmlns:p14="http://schemas.microsoft.com/office/powerpoint/2010/main" val="1464576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02201"/>
          </a:xfrm>
        </p:spPr>
        <p:txBody>
          <a:bodyPr/>
          <a:lstStyle/>
          <a:p>
            <a:r>
              <a:rPr lang="en-US"/>
              <a:t>Click to edit Master title style</a:t>
            </a:r>
          </a:p>
        </p:txBody>
      </p:sp>
      <p:sp>
        <p:nvSpPr>
          <p:cNvPr id="3" name="Date Placeholder 3">
            <a:extLst>
              <a:ext uri="{FF2B5EF4-FFF2-40B4-BE49-F238E27FC236}">
                <a16:creationId xmlns:a16="http://schemas.microsoft.com/office/drawing/2014/main" id="{D5E6763C-CBEB-474F-AE1E-7CB30169BDD4}"/>
              </a:ext>
            </a:extLst>
          </p:cNvPr>
          <p:cNvSpPr>
            <a:spLocks noGrp="1"/>
          </p:cNvSpPr>
          <p:nvPr>
            <p:ph type="dt" sz="half" idx="10"/>
          </p:nvPr>
        </p:nvSpPr>
        <p:spPr/>
        <p:txBody>
          <a:bodyPr/>
          <a:lstStyle>
            <a:lvl1pPr>
              <a:defRPr/>
            </a:lvl1pPr>
          </a:lstStyle>
          <a:p>
            <a:pPr>
              <a:defRPr/>
            </a:pPr>
            <a:fld id="{3F3D7AB8-BF0F-F142-9B51-3D2C91BC9207}" type="datetime1">
              <a:rPr lang="en-US" altLang="en-US"/>
              <a:pPr>
                <a:defRPr/>
              </a:pPr>
              <a:t>4/8/2020</a:t>
            </a:fld>
            <a:endParaRPr lang="en-US" altLang="en-US"/>
          </a:p>
        </p:txBody>
      </p:sp>
      <p:sp>
        <p:nvSpPr>
          <p:cNvPr id="4" name="Footer Placeholder 4">
            <a:extLst>
              <a:ext uri="{FF2B5EF4-FFF2-40B4-BE49-F238E27FC236}">
                <a16:creationId xmlns:a16="http://schemas.microsoft.com/office/drawing/2014/main" id="{0E6ECD20-CEB3-A44D-8A81-28526D592F8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E729D98-8590-CE40-B52A-38BA1495D708}"/>
              </a:ext>
            </a:extLst>
          </p:cNvPr>
          <p:cNvSpPr>
            <a:spLocks noGrp="1"/>
          </p:cNvSpPr>
          <p:nvPr>
            <p:ph type="sldNum" sz="quarter" idx="12"/>
          </p:nvPr>
        </p:nvSpPr>
        <p:spPr/>
        <p:txBody>
          <a:bodyPr/>
          <a:lstStyle>
            <a:lvl1pPr>
              <a:defRPr/>
            </a:lvl1pPr>
          </a:lstStyle>
          <a:p>
            <a:pPr>
              <a:defRPr/>
            </a:pPr>
            <a:fld id="{52183585-0C24-B741-BE9B-7B6B82A6A869}" type="slidenum">
              <a:rPr lang="en-US" altLang="en-US"/>
              <a:pPr>
                <a:defRPr/>
              </a:pPr>
              <a:t>‹#›</a:t>
            </a:fld>
            <a:endParaRPr lang="en-US" altLang="en-US"/>
          </a:p>
        </p:txBody>
      </p:sp>
    </p:spTree>
    <p:extLst>
      <p:ext uri="{BB962C8B-B14F-4D97-AF65-F5344CB8AC3E}">
        <p14:creationId xmlns:p14="http://schemas.microsoft.com/office/powerpoint/2010/main" val="3363559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780FA32-3530-1045-BD97-85EF271B6677}"/>
              </a:ext>
            </a:extLst>
          </p:cNvPr>
          <p:cNvPicPr>
            <a:picLocks noChangeAspect="1"/>
          </p:cNvPicPr>
          <p:nvPr userDrawn="1"/>
        </p:nvPicPr>
        <p:blipFill>
          <a:blip r:embed="rId2">
            <a:extLst>
              <a:ext uri="{28A0092B-C50C-407E-A947-70E740481C1C}">
                <a14:useLocalDpi xmlns:a14="http://schemas.microsoft.com/office/drawing/2010/main" val="0"/>
              </a:ext>
            </a:extLst>
          </a:blip>
          <a:srcRect b="10555"/>
          <a:stretch>
            <a:fillRect/>
          </a:stretch>
        </p:blipFill>
        <p:spPr bwMode="auto">
          <a:xfrm>
            <a:off x="6548438" y="5791200"/>
            <a:ext cx="25955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49707" y="1713490"/>
            <a:ext cx="3657600" cy="345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1"/>
          </p:nvPr>
        </p:nvSpPr>
        <p:spPr>
          <a:xfrm>
            <a:off x="5246762" y="1713490"/>
            <a:ext cx="3570685" cy="3454400"/>
          </a:xfrm>
          <a:prstGeom prst="rect">
            <a:avLst/>
          </a:prstGeom>
        </p:spPr>
        <p:txBody>
          <a:bodyPr rtlCol="0">
            <a:normAutofit/>
          </a:bodyPr>
          <a:lstStyle/>
          <a:p>
            <a:pPr lvl="0"/>
            <a:endParaRPr lang="en-US" noProof="0"/>
          </a:p>
        </p:txBody>
      </p:sp>
      <p:sp>
        <p:nvSpPr>
          <p:cNvPr id="5" name="Picture Placeholder 7"/>
          <p:cNvSpPr>
            <a:spLocks noGrp="1"/>
          </p:cNvSpPr>
          <p:nvPr>
            <p:ph type="pic" sz="quarter" idx="12"/>
          </p:nvPr>
        </p:nvSpPr>
        <p:spPr>
          <a:xfrm>
            <a:off x="114300" y="6151563"/>
            <a:ext cx="3927475" cy="706437"/>
          </a:xfrm>
          <a:prstGeom prst="rect">
            <a:avLst/>
          </a:prstGeo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49201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78142"/>
            <a:ext cx="7886700" cy="46407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346075" indent="-346075">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357D375-2C62-824E-A1F7-08B60D2484A3}"/>
              </a:ext>
            </a:extLst>
          </p:cNvPr>
          <p:cNvSpPr>
            <a:spLocks noGrp="1"/>
          </p:cNvSpPr>
          <p:nvPr>
            <p:ph type="dt" sz="half" idx="10"/>
          </p:nvPr>
        </p:nvSpPr>
        <p:spPr/>
        <p:txBody>
          <a:bodyPr/>
          <a:lstStyle>
            <a:lvl1pPr>
              <a:defRPr/>
            </a:lvl1pPr>
          </a:lstStyle>
          <a:p>
            <a:pPr>
              <a:defRPr/>
            </a:pPr>
            <a:fld id="{78558EDC-EA32-E440-9972-3EC0A51D37FA}"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0E7F1DB4-3502-C341-9167-ED77E09DF7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07A15F-CA09-6443-BC4D-2CC67FBFDBFA}"/>
              </a:ext>
            </a:extLst>
          </p:cNvPr>
          <p:cNvSpPr>
            <a:spLocks noGrp="1"/>
          </p:cNvSpPr>
          <p:nvPr>
            <p:ph type="sldNum" sz="quarter" idx="12"/>
          </p:nvPr>
        </p:nvSpPr>
        <p:spPr/>
        <p:txBody>
          <a:bodyPr/>
          <a:lstStyle>
            <a:lvl1pPr>
              <a:defRPr/>
            </a:lvl1pPr>
          </a:lstStyle>
          <a:p>
            <a:pPr>
              <a:defRPr/>
            </a:pPr>
            <a:fld id="{7F2FEA84-91B5-2643-8BCF-FBCEBC5812A3}" type="slidenum">
              <a:rPr lang="en-US" altLang="en-US"/>
              <a:pPr>
                <a:defRPr/>
              </a:pPr>
              <a:t>‹#›</a:t>
            </a:fld>
            <a:endParaRPr lang="en-US" altLang="en-US"/>
          </a:p>
        </p:txBody>
      </p:sp>
    </p:spTree>
    <p:extLst>
      <p:ext uri="{BB962C8B-B14F-4D97-AF65-F5344CB8AC3E}">
        <p14:creationId xmlns:p14="http://schemas.microsoft.com/office/powerpoint/2010/main" val="306693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BB79016B-ABF7-2844-9A9F-27988C90F8B4}"/>
              </a:ext>
            </a:extLst>
          </p:cNvPr>
          <p:cNvPicPr>
            <a:picLocks noChangeAspect="1"/>
          </p:cNvPicPr>
          <p:nvPr userDrawn="1"/>
        </p:nvPicPr>
        <p:blipFill>
          <a:blip r:embed="rId2">
            <a:extLst>
              <a:ext uri="{28A0092B-C50C-407E-A947-70E740481C1C}">
                <a14:useLocalDpi xmlns:a14="http://schemas.microsoft.com/office/drawing/2010/main" val="0"/>
              </a:ext>
            </a:extLst>
          </a:blip>
          <a:srcRect b="10555"/>
          <a:stretch>
            <a:fillRect/>
          </a:stretch>
        </p:blipFill>
        <p:spPr bwMode="auto">
          <a:xfrm>
            <a:off x="6481763" y="5775325"/>
            <a:ext cx="266223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01336" y="155707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6023" y="1557075"/>
            <a:ext cx="38862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0"/>
          </p:nvPr>
        </p:nvSpPr>
        <p:spPr>
          <a:xfrm>
            <a:off x="114300" y="6151563"/>
            <a:ext cx="3927475" cy="706437"/>
          </a:xfrm>
          <a:prstGeom prst="rect">
            <a:avLst/>
          </a:prstGeo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661300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195C1A00-BE27-D64B-A1DC-758ACB65DF28}"/>
              </a:ext>
            </a:extLst>
          </p:cNvPr>
          <p:cNvPicPr>
            <a:picLocks noChangeAspect="1"/>
          </p:cNvPicPr>
          <p:nvPr userDrawn="1"/>
        </p:nvPicPr>
        <p:blipFill>
          <a:blip r:embed="rId2">
            <a:extLst>
              <a:ext uri="{28A0092B-C50C-407E-A947-70E740481C1C}">
                <a14:useLocalDpi xmlns:a14="http://schemas.microsoft.com/office/drawing/2010/main" val="0"/>
              </a:ext>
            </a:extLst>
          </a:blip>
          <a:srcRect b="10555"/>
          <a:stretch>
            <a:fillRect/>
          </a:stretch>
        </p:blipFill>
        <p:spPr bwMode="auto">
          <a:xfrm>
            <a:off x="6115050" y="5791200"/>
            <a:ext cx="30289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308"/>
            <a:ext cx="9143999" cy="887693"/>
          </a:xfrm>
        </p:spPr>
        <p:txBody>
          <a:bodyPr anchor="b">
            <a:normAutofit/>
          </a:bodyPr>
          <a:lstStyle>
            <a:lvl1pPr>
              <a:defRPr sz="4400"/>
            </a:lvl1pPr>
          </a:lstStyle>
          <a:p>
            <a:r>
              <a:rPr lang="en-US" dirty="0"/>
              <a:t>Click to edit Master title style</a:t>
            </a:r>
          </a:p>
        </p:txBody>
      </p:sp>
      <p:sp>
        <p:nvSpPr>
          <p:cNvPr id="11" name="Text Placeholder 10"/>
          <p:cNvSpPr>
            <a:spLocks noGrp="1"/>
          </p:cNvSpPr>
          <p:nvPr>
            <p:ph type="body" sz="quarter" idx="11"/>
          </p:nvPr>
        </p:nvSpPr>
        <p:spPr>
          <a:xfrm>
            <a:off x="283369" y="3526023"/>
            <a:ext cx="3092054" cy="13938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283369" y="1668648"/>
            <a:ext cx="3092054" cy="13938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5801916" y="1668643"/>
            <a:ext cx="2677716" cy="1392918"/>
          </a:xfrm>
          <a:prstGeom prst="rect">
            <a:avLst/>
          </a:prstGeom>
        </p:spPr>
        <p:txBody>
          <a:bodyPr rtlCol="0">
            <a:normAutofit/>
          </a:bodyPr>
          <a:lstStyle/>
          <a:p>
            <a:pPr lvl="0"/>
            <a:endParaRPr lang="en-US" noProof="0"/>
          </a:p>
        </p:txBody>
      </p:sp>
      <p:sp>
        <p:nvSpPr>
          <p:cNvPr id="17" name="Picture Placeholder 16"/>
          <p:cNvSpPr>
            <a:spLocks noGrp="1"/>
          </p:cNvSpPr>
          <p:nvPr>
            <p:ph type="pic" sz="quarter" idx="14"/>
          </p:nvPr>
        </p:nvSpPr>
        <p:spPr>
          <a:xfrm>
            <a:off x="5801916" y="3526018"/>
            <a:ext cx="2681478" cy="1389888"/>
          </a:xfrm>
          <a:prstGeom prst="rect">
            <a:avLst/>
          </a:prstGeom>
        </p:spPr>
        <p:txBody>
          <a:bodyPr rtlCol="0">
            <a:normAutofit/>
          </a:bodyPr>
          <a:lstStyle/>
          <a:p>
            <a:pPr lvl="0"/>
            <a:endParaRPr lang="en-US" noProof="0"/>
          </a:p>
        </p:txBody>
      </p:sp>
      <p:sp>
        <p:nvSpPr>
          <p:cNvPr id="8" name="Picture Placeholder 7"/>
          <p:cNvSpPr>
            <a:spLocks noGrp="1"/>
          </p:cNvSpPr>
          <p:nvPr>
            <p:ph type="pic" sz="quarter" idx="15"/>
          </p:nvPr>
        </p:nvSpPr>
        <p:spPr>
          <a:xfrm>
            <a:off x="114300" y="6151563"/>
            <a:ext cx="3927475" cy="706437"/>
          </a:xfrm>
          <a:prstGeom prst="rect">
            <a:avLst/>
          </a:prstGeo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4071036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8C43EF0-247D-874B-ABFA-5DB36BD08E8D}"/>
              </a:ext>
            </a:extLst>
          </p:cNvPr>
          <p:cNvSpPr>
            <a:spLocks noGrp="1"/>
          </p:cNvSpPr>
          <p:nvPr>
            <p:ph type="dt" sz="half" idx="10"/>
          </p:nvPr>
        </p:nvSpPr>
        <p:spPr/>
        <p:txBody>
          <a:bodyPr/>
          <a:lstStyle>
            <a:lvl1pPr>
              <a:defRPr/>
            </a:lvl1pPr>
          </a:lstStyle>
          <a:p>
            <a:pPr>
              <a:defRPr/>
            </a:pPr>
            <a:fld id="{857B46F8-52ED-834B-AE3C-048F7DC88ECE}"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A92BB739-D758-9540-AAEF-FB529FF7FE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FF120B-03EA-804C-95B4-7EE1BD6F438F}"/>
              </a:ext>
            </a:extLst>
          </p:cNvPr>
          <p:cNvSpPr>
            <a:spLocks noGrp="1"/>
          </p:cNvSpPr>
          <p:nvPr>
            <p:ph type="sldNum" sz="quarter" idx="12"/>
          </p:nvPr>
        </p:nvSpPr>
        <p:spPr/>
        <p:txBody>
          <a:bodyPr/>
          <a:lstStyle>
            <a:lvl1pPr>
              <a:defRPr/>
            </a:lvl1pPr>
          </a:lstStyle>
          <a:p>
            <a:pPr>
              <a:defRPr/>
            </a:pPr>
            <a:fld id="{7A61E3D4-95AC-444E-BE6F-5698C04159E7}" type="slidenum">
              <a:rPr lang="en-US" altLang="en-US"/>
              <a:pPr>
                <a:defRPr/>
              </a:pPr>
              <a:t>‹#›</a:t>
            </a:fld>
            <a:endParaRPr lang="en-US" altLang="en-US"/>
          </a:p>
        </p:txBody>
      </p:sp>
    </p:spTree>
    <p:extLst>
      <p:ext uri="{BB962C8B-B14F-4D97-AF65-F5344CB8AC3E}">
        <p14:creationId xmlns:p14="http://schemas.microsoft.com/office/powerpoint/2010/main" val="2169759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D269F02-9FCC-5341-8A6F-A7399E522638}"/>
              </a:ext>
            </a:extLst>
          </p:cNvPr>
          <p:cNvSpPr>
            <a:spLocks noGrp="1"/>
          </p:cNvSpPr>
          <p:nvPr>
            <p:ph type="dt" sz="half" idx="10"/>
          </p:nvPr>
        </p:nvSpPr>
        <p:spPr/>
        <p:txBody>
          <a:bodyPr/>
          <a:lstStyle>
            <a:lvl1pPr>
              <a:defRPr/>
            </a:lvl1pPr>
          </a:lstStyle>
          <a:p>
            <a:pPr>
              <a:defRPr/>
            </a:pPr>
            <a:fld id="{6DB5ADA8-A14E-9C41-9EAC-7CDDA7E248E4}" type="datetime1">
              <a:rPr lang="en-US" altLang="en-US"/>
              <a:pPr>
                <a:defRPr/>
              </a:pPr>
              <a:t>4/8/2020</a:t>
            </a:fld>
            <a:endParaRPr lang="en-US" altLang="en-US"/>
          </a:p>
        </p:txBody>
      </p:sp>
      <p:sp>
        <p:nvSpPr>
          <p:cNvPr id="4" name="Footer Placeholder 4">
            <a:extLst>
              <a:ext uri="{FF2B5EF4-FFF2-40B4-BE49-F238E27FC236}">
                <a16:creationId xmlns:a16="http://schemas.microsoft.com/office/drawing/2014/main" id="{275E8549-EA3A-8244-8BB7-59F3A4F4FFB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32B3D75-E259-A648-AF87-720BBB2CFC83}"/>
              </a:ext>
            </a:extLst>
          </p:cNvPr>
          <p:cNvSpPr>
            <a:spLocks noGrp="1"/>
          </p:cNvSpPr>
          <p:nvPr>
            <p:ph type="sldNum" sz="quarter" idx="12"/>
          </p:nvPr>
        </p:nvSpPr>
        <p:spPr/>
        <p:txBody>
          <a:bodyPr/>
          <a:lstStyle>
            <a:lvl1pPr>
              <a:defRPr/>
            </a:lvl1pPr>
          </a:lstStyle>
          <a:p>
            <a:pPr>
              <a:defRPr/>
            </a:pPr>
            <a:fld id="{C797A57D-7142-2047-A243-6CA28AEB885E}" type="slidenum">
              <a:rPr lang="en-US" altLang="en-US"/>
              <a:pPr>
                <a:defRPr/>
              </a:pPr>
              <a:t>‹#›</a:t>
            </a:fld>
            <a:endParaRPr lang="en-US" altLang="en-US"/>
          </a:p>
        </p:txBody>
      </p:sp>
    </p:spTree>
    <p:extLst>
      <p:ext uri="{BB962C8B-B14F-4D97-AF65-F5344CB8AC3E}">
        <p14:creationId xmlns:p14="http://schemas.microsoft.com/office/powerpoint/2010/main" val="3082659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DF4CEF-6850-0542-B091-3DD3126AFCD5}"/>
              </a:ext>
            </a:extLst>
          </p:cNvPr>
          <p:cNvSpPr>
            <a:spLocks noGrp="1"/>
          </p:cNvSpPr>
          <p:nvPr>
            <p:ph type="dt" sz="half" idx="10"/>
          </p:nvPr>
        </p:nvSpPr>
        <p:spPr/>
        <p:txBody>
          <a:bodyPr/>
          <a:lstStyle>
            <a:lvl1pPr>
              <a:defRPr/>
            </a:lvl1pPr>
          </a:lstStyle>
          <a:p>
            <a:pPr>
              <a:defRPr/>
            </a:pPr>
            <a:fld id="{005BE321-B99E-0740-844D-0C0B85347EEB}" type="datetime1">
              <a:rPr lang="en-US" altLang="en-US"/>
              <a:pPr>
                <a:defRPr/>
              </a:pPr>
              <a:t>4/8/2020</a:t>
            </a:fld>
            <a:endParaRPr lang="en-US" altLang="en-US"/>
          </a:p>
        </p:txBody>
      </p:sp>
      <p:sp>
        <p:nvSpPr>
          <p:cNvPr id="3" name="Footer Placeholder 4">
            <a:extLst>
              <a:ext uri="{FF2B5EF4-FFF2-40B4-BE49-F238E27FC236}">
                <a16:creationId xmlns:a16="http://schemas.microsoft.com/office/drawing/2014/main" id="{5645D220-3FF4-2D49-87EA-8830440F25D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BA012AA-D813-3649-A7F3-EDD064C41E30}"/>
              </a:ext>
            </a:extLst>
          </p:cNvPr>
          <p:cNvSpPr>
            <a:spLocks noGrp="1"/>
          </p:cNvSpPr>
          <p:nvPr>
            <p:ph type="sldNum" sz="quarter" idx="12"/>
          </p:nvPr>
        </p:nvSpPr>
        <p:spPr/>
        <p:txBody>
          <a:bodyPr/>
          <a:lstStyle>
            <a:lvl1pPr>
              <a:defRPr/>
            </a:lvl1pPr>
          </a:lstStyle>
          <a:p>
            <a:pPr>
              <a:defRPr/>
            </a:pPr>
            <a:fld id="{6F2B256E-7034-4941-BE1B-05BE89063566}" type="slidenum">
              <a:rPr lang="en-US" altLang="en-US"/>
              <a:pPr>
                <a:defRPr/>
              </a:pPr>
              <a:t>‹#›</a:t>
            </a:fld>
            <a:endParaRPr lang="en-US" altLang="en-US"/>
          </a:p>
        </p:txBody>
      </p:sp>
    </p:spTree>
    <p:extLst>
      <p:ext uri="{BB962C8B-B14F-4D97-AF65-F5344CB8AC3E}">
        <p14:creationId xmlns:p14="http://schemas.microsoft.com/office/powerpoint/2010/main" val="3028834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9DCD687-FC0E-884C-9BEE-C40AA8C8C846}"/>
              </a:ext>
            </a:extLst>
          </p:cNvPr>
          <p:cNvSpPr>
            <a:spLocks noGrp="1"/>
          </p:cNvSpPr>
          <p:nvPr>
            <p:ph type="dt" sz="half" idx="10"/>
          </p:nvPr>
        </p:nvSpPr>
        <p:spPr/>
        <p:txBody>
          <a:bodyPr/>
          <a:lstStyle>
            <a:lvl1pPr>
              <a:defRPr/>
            </a:lvl1pPr>
          </a:lstStyle>
          <a:p>
            <a:pPr>
              <a:defRPr/>
            </a:pPr>
            <a:fld id="{D397EFFF-1280-B340-9343-2CB8425E73A0}" type="datetime1">
              <a:rPr lang="en-US" altLang="en-US"/>
              <a:pPr>
                <a:defRPr/>
              </a:pPr>
              <a:t>4/8/2020</a:t>
            </a:fld>
            <a:endParaRPr lang="en-US" altLang="en-US"/>
          </a:p>
        </p:txBody>
      </p:sp>
      <p:sp>
        <p:nvSpPr>
          <p:cNvPr id="3" name="Footer Placeholder 4">
            <a:extLst>
              <a:ext uri="{FF2B5EF4-FFF2-40B4-BE49-F238E27FC236}">
                <a16:creationId xmlns:a16="http://schemas.microsoft.com/office/drawing/2014/main" id="{0AE4BEFE-5A51-BD45-BEA1-002AAC38E97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24F9BDE-5244-CA41-8760-F1E98DDB1B2A}"/>
              </a:ext>
            </a:extLst>
          </p:cNvPr>
          <p:cNvSpPr>
            <a:spLocks noGrp="1"/>
          </p:cNvSpPr>
          <p:nvPr>
            <p:ph type="sldNum" sz="quarter" idx="12"/>
          </p:nvPr>
        </p:nvSpPr>
        <p:spPr/>
        <p:txBody>
          <a:bodyPr/>
          <a:lstStyle>
            <a:lvl1pPr>
              <a:defRPr/>
            </a:lvl1pPr>
          </a:lstStyle>
          <a:p>
            <a:pPr>
              <a:defRPr/>
            </a:pPr>
            <a:fld id="{E5BF18CC-A149-674A-83E1-FD2C76FDFF99}" type="slidenum">
              <a:rPr lang="en-US" altLang="en-US"/>
              <a:pPr>
                <a:defRPr/>
              </a:pPr>
              <a:t>‹#›</a:t>
            </a:fld>
            <a:endParaRPr lang="en-US" altLang="en-US"/>
          </a:p>
        </p:txBody>
      </p:sp>
    </p:spTree>
    <p:extLst>
      <p:ext uri="{BB962C8B-B14F-4D97-AF65-F5344CB8AC3E}">
        <p14:creationId xmlns:p14="http://schemas.microsoft.com/office/powerpoint/2010/main" val="2544732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5AAEFAC-32CE-3542-9526-F2D1C80705CC}"/>
              </a:ext>
            </a:extLst>
          </p:cNvPr>
          <p:cNvSpPr>
            <a:spLocks noGrp="1"/>
          </p:cNvSpPr>
          <p:nvPr>
            <p:ph type="dt" sz="half" idx="10"/>
          </p:nvPr>
        </p:nvSpPr>
        <p:spPr/>
        <p:txBody>
          <a:bodyPr/>
          <a:lstStyle>
            <a:lvl1pPr>
              <a:defRPr/>
            </a:lvl1pPr>
          </a:lstStyle>
          <a:p>
            <a:pPr>
              <a:defRPr/>
            </a:pPr>
            <a:fld id="{7BA450C8-92D9-3B4C-B231-D66569E2F269}" type="datetime1">
              <a:rPr lang="en-US" altLang="en-US"/>
              <a:pPr>
                <a:defRPr/>
              </a:pPr>
              <a:t>4/8/2020</a:t>
            </a:fld>
            <a:endParaRPr lang="en-US" altLang="en-US"/>
          </a:p>
        </p:txBody>
      </p:sp>
      <p:sp>
        <p:nvSpPr>
          <p:cNvPr id="6" name="Footer Placeholder 4">
            <a:extLst>
              <a:ext uri="{FF2B5EF4-FFF2-40B4-BE49-F238E27FC236}">
                <a16:creationId xmlns:a16="http://schemas.microsoft.com/office/drawing/2014/main" id="{ECAB14A6-770D-9643-9DD9-71DE48AABD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E4592A-7A24-094A-B5D7-5F8F2647D7A4}"/>
              </a:ext>
            </a:extLst>
          </p:cNvPr>
          <p:cNvSpPr>
            <a:spLocks noGrp="1"/>
          </p:cNvSpPr>
          <p:nvPr>
            <p:ph type="sldNum" sz="quarter" idx="12"/>
          </p:nvPr>
        </p:nvSpPr>
        <p:spPr/>
        <p:txBody>
          <a:bodyPr/>
          <a:lstStyle>
            <a:lvl1pPr>
              <a:defRPr/>
            </a:lvl1pPr>
          </a:lstStyle>
          <a:p>
            <a:pPr>
              <a:defRPr/>
            </a:pPr>
            <a:fld id="{896F242A-CC4C-9C42-9127-46EAF8C315B4}" type="slidenum">
              <a:rPr lang="en-US" altLang="en-US"/>
              <a:pPr>
                <a:defRPr/>
              </a:pPr>
              <a:t>‹#›</a:t>
            </a:fld>
            <a:endParaRPr lang="en-US" altLang="en-US"/>
          </a:p>
        </p:txBody>
      </p:sp>
    </p:spTree>
    <p:extLst>
      <p:ext uri="{BB962C8B-B14F-4D97-AF65-F5344CB8AC3E}">
        <p14:creationId xmlns:p14="http://schemas.microsoft.com/office/powerpoint/2010/main" val="268407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E2E88C2-3DA6-B243-AA39-9FC90A33116D}"/>
              </a:ext>
            </a:extLst>
          </p:cNvPr>
          <p:cNvSpPr>
            <a:spLocks noGrp="1"/>
          </p:cNvSpPr>
          <p:nvPr>
            <p:ph type="dt" sz="half" idx="10"/>
          </p:nvPr>
        </p:nvSpPr>
        <p:spPr/>
        <p:txBody>
          <a:bodyPr/>
          <a:lstStyle>
            <a:lvl1pPr>
              <a:defRPr/>
            </a:lvl1pPr>
          </a:lstStyle>
          <a:p>
            <a:pPr>
              <a:defRPr/>
            </a:pPr>
            <a:fld id="{1EF62E16-A9F7-1F40-A35F-CB05F57F148C}" type="datetime1">
              <a:rPr lang="en-US" altLang="en-US"/>
              <a:pPr>
                <a:defRPr/>
              </a:pPr>
              <a:t>4/8/2020</a:t>
            </a:fld>
            <a:endParaRPr lang="en-US" altLang="en-US"/>
          </a:p>
        </p:txBody>
      </p:sp>
      <p:sp>
        <p:nvSpPr>
          <p:cNvPr id="6" name="Footer Placeholder 4">
            <a:extLst>
              <a:ext uri="{FF2B5EF4-FFF2-40B4-BE49-F238E27FC236}">
                <a16:creationId xmlns:a16="http://schemas.microsoft.com/office/drawing/2014/main" id="{5B6C7BBC-B7C5-C740-8C02-32BA186333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F06586-7A88-C648-B97A-F28265B67265}"/>
              </a:ext>
            </a:extLst>
          </p:cNvPr>
          <p:cNvSpPr>
            <a:spLocks noGrp="1"/>
          </p:cNvSpPr>
          <p:nvPr>
            <p:ph type="sldNum" sz="quarter" idx="12"/>
          </p:nvPr>
        </p:nvSpPr>
        <p:spPr/>
        <p:txBody>
          <a:bodyPr/>
          <a:lstStyle>
            <a:lvl1pPr>
              <a:defRPr/>
            </a:lvl1pPr>
          </a:lstStyle>
          <a:p>
            <a:pPr>
              <a:defRPr/>
            </a:pPr>
            <a:fld id="{4E7B7D29-0B1D-BA4C-94CC-5F1394FDC157}" type="slidenum">
              <a:rPr lang="en-US" altLang="en-US"/>
              <a:pPr>
                <a:defRPr/>
              </a:pPr>
              <a:t>‹#›</a:t>
            </a:fld>
            <a:endParaRPr lang="en-US" altLang="en-US"/>
          </a:p>
        </p:txBody>
      </p:sp>
    </p:spTree>
    <p:extLst>
      <p:ext uri="{BB962C8B-B14F-4D97-AF65-F5344CB8AC3E}">
        <p14:creationId xmlns:p14="http://schemas.microsoft.com/office/powerpoint/2010/main" val="2451632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32E056-50D9-4049-B355-0C56B072770D}"/>
              </a:ext>
            </a:extLst>
          </p:cNvPr>
          <p:cNvSpPr>
            <a:spLocks noGrp="1"/>
          </p:cNvSpPr>
          <p:nvPr>
            <p:ph type="dt" sz="half" idx="10"/>
          </p:nvPr>
        </p:nvSpPr>
        <p:spPr/>
        <p:txBody>
          <a:bodyPr/>
          <a:lstStyle>
            <a:lvl1pPr>
              <a:defRPr/>
            </a:lvl1pPr>
          </a:lstStyle>
          <a:p>
            <a:pPr>
              <a:defRPr/>
            </a:pPr>
            <a:fld id="{77493678-1184-F042-B373-D24879B3F515}"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EE286F79-1E5A-F243-A4F9-FECB6B24C3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BC9B74-CC2C-5546-B94D-470D38F2A6AE}"/>
              </a:ext>
            </a:extLst>
          </p:cNvPr>
          <p:cNvSpPr>
            <a:spLocks noGrp="1"/>
          </p:cNvSpPr>
          <p:nvPr>
            <p:ph type="sldNum" sz="quarter" idx="12"/>
          </p:nvPr>
        </p:nvSpPr>
        <p:spPr/>
        <p:txBody>
          <a:bodyPr/>
          <a:lstStyle>
            <a:lvl1pPr>
              <a:defRPr/>
            </a:lvl1pPr>
          </a:lstStyle>
          <a:p>
            <a:pPr>
              <a:defRPr/>
            </a:pPr>
            <a:fld id="{44610FC7-E5C0-1947-B199-D40F1EE80333}" type="slidenum">
              <a:rPr lang="en-US" altLang="en-US"/>
              <a:pPr>
                <a:defRPr/>
              </a:pPr>
              <a:t>‹#›</a:t>
            </a:fld>
            <a:endParaRPr lang="en-US" altLang="en-US"/>
          </a:p>
        </p:txBody>
      </p:sp>
    </p:spTree>
    <p:extLst>
      <p:ext uri="{BB962C8B-B14F-4D97-AF65-F5344CB8AC3E}">
        <p14:creationId xmlns:p14="http://schemas.microsoft.com/office/powerpoint/2010/main" val="3403772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5A175F-8870-7349-B42E-D0B2F3C3032E}"/>
              </a:ext>
            </a:extLst>
          </p:cNvPr>
          <p:cNvSpPr>
            <a:spLocks noGrp="1"/>
          </p:cNvSpPr>
          <p:nvPr>
            <p:ph type="dt" sz="half" idx="10"/>
          </p:nvPr>
        </p:nvSpPr>
        <p:spPr/>
        <p:txBody>
          <a:bodyPr/>
          <a:lstStyle>
            <a:lvl1pPr>
              <a:defRPr/>
            </a:lvl1pPr>
          </a:lstStyle>
          <a:p>
            <a:pPr>
              <a:defRPr/>
            </a:pPr>
            <a:fld id="{1794487F-7CAC-C745-B30C-E4052F4F3699}"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FD6F4069-FD40-CF40-9447-EF34105BB2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484352-9706-0E4F-A5B5-D89A6527FB2A}"/>
              </a:ext>
            </a:extLst>
          </p:cNvPr>
          <p:cNvSpPr>
            <a:spLocks noGrp="1"/>
          </p:cNvSpPr>
          <p:nvPr>
            <p:ph type="sldNum" sz="quarter" idx="12"/>
          </p:nvPr>
        </p:nvSpPr>
        <p:spPr/>
        <p:txBody>
          <a:bodyPr/>
          <a:lstStyle>
            <a:lvl1pPr>
              <a:defRPr/>
            </a:lvl1pPr>
          </a:lstStyle>
          <a:p>
            <a:pPr>
              <a:defRPr/>
            </a:pPr>
            <a:fld id="{81DC4A6B-C660-D749-A483-009D1BF01735}" type="slidenum">
              <a:rPr lang="en-US" altLang="en-US"/>
              <a:pPr>
                <a:defRPr/>
              </a:pPr>
              <a:t>‹#›</a:t>
            </a:fld>
            <a:endParaRPr lang="en-US" altLang="en-US"/>
          </a:p>
        </p:txBody>
      </p:sp>
    </p:spTree>
    <p:extLst>
      <p:ext uri="{BB962C8B-B14F-4D97-AF65-F5344CB8AC3E}">
        <p14:creationId xmlns:p14="http://schemas.microsoft.com/office/powerpoint/2010/main" val="3063051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004BB5-4020-F24D-921A-A0B23F5B09EB}"/>
              </a:ext>
            </a:extLst>
          </p:cNvPr>
          <p:cNvSpPr>
            <a:spLocks noGrp="1"/>
          </p:cNvSpPr>
          <p:nvPr>
            <p:ph type="dt" sz="half" idx="10"/>
          </p:nvPr>
        </p:nvSpPr>
        <p:spPr/>
        <p:txBody>
          <a:bodyPr/>
          <a:lstStyle>
            <a:lvl1pPr>
              <a:defRPr/>
            </a:lvl1pPr>
          </a:lstStyle>
          <a:p>
            <a:pPr>
              <a:defRPr/>
            </a:pPr>
            <a:fld id="{B42081E8-29C4-6645-BC5C-FE8A0B60583D}"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F7935EA9-5916-6945-95D9-3FB0D1273F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C2B6BB-AAB2-E546-823F-D8E489ABC4A1}"/>
              </a:ext>
            </a:extLst>
          </p:cNvPr>
          <p:cNvSpPr>
            <a:spLocks noGrp="1"/>
          </p:cNvSpPr>
          <p:nvPr>
            <p:ph type="sldNum" sz="quarter" idx="12"/>
          </p:nvPr>
        </p:nvSpPr>
        <p:spPr/>
        <p:txBody>
          <a:bodyPr/>
          <a:lstStyle>
            <a:lvl1pPr>
              <a:defRPr/>
            </a:lvl1pPr>
          </a:lstStyle>
          <a:p>
            <a:pPr>
              <a:defRPr/>
            </a:pPr>
            <a:fld id="{0C33AE4B-EDA0-0E47-848F-1059FC9432F6}" type="slidenum">
              <a:rPr lang="en-US" altLang="en-US"/>
              <a:pPr>
                <a:defRPr/>
              </a:pPr>
              <a:t>‹#›</a:t>
            </a:fld>
            <a:endParaRPr lang="en-US" altLang="en-US"/>
          </a:p>
        </p:txBody>
      </p:sp>
    </p:spTree>
    <p:extLst>
      <p:ext uri="{BB962C8B-B14F-4D97-AF65-F5344CB8AC3E}">
        <p14:creationId xmlns:p14="http://schemas.microsoft.com/office/powerpoint/2010/main" val="4052804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02201"/>
          </a:xfrm>
        </p:spPr>
        <p:txBody>
          <a:bodyPr/>
          <a:lstStyle/>
          <a:p>
            <a:r>
              <a:rPr lang="en-US"/>
              <a:t>Click to edit Master title style</a:t>
            </a:r>
          </a:p>
        </p:txBody>
      </p:sp>
      <p:sp>
        <p:nvSpPr>
          <p:cNvPr id="3" name="Date Placeholder 3">
            <a:extLst>
              <a:ext uri="{FF2B5EF4-FFF2-40B4-BE49-F238E27FC236}">
                <a16:creationId xmlns:a16="http://schemas.microsoft.com/office/drawing/2014/main" id="{FD37BEE4-2AF8-8346-9921-72F251ED706C}"/>
              </a:ext>
            </a:extLst>
          </p:cNvPr>
          <p:cNvSpPr>
            <a:spLocks noGrp="1"/>
          </p:cNvSpPr>
          <p:nvPr>
            <p:ph type="dt" sz="half" idx="10"/>
          </p:nvPr>
        </p:nvSpPr>
        <p:spPr/>
        <p:txBody>
          <a:bodyPr/>
          <a:lstStyle>
            <a:lvl1pPr>
              <a:defRPr/>
            </a:lvl1pPr>
          </a:lstStyle>
          <a:p>
            <a:pPr>
              <a:defRPr/>
            </a:pPr>
            <a:fld id="{C2040704-D635-5445-A701-E9A7C4DE2565}" type="datetime1">
              <a:rPr lang="en-US" altLang="en-US"/>
              <a:pPr>
                <a:defRPr/>
              </a:pPr>
              <a:t>4/8/2020</a:t>
            </a:fld>
            <a:endParaRPr lang="en-US" altLang="en-US"/>
          </a:p>
        </p:txBody>
      </p:sp>
      <p:sp>
        <p:nvSpPr>
          <p:cNvPr id="4" name="Footer Placeholder 4">
            <a:extLst>
              <a:ext uri="{FF2B5EF4-FFF2-40B4-BE49-F238E27FC236}">
                <a16:creationId xmlns:a16="http://schemas.microsoft.com/office/drawing/2014/main" id="{CA18978B-ECFE-A044-9CE3-AEAE6A32CB0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9BD85B4-5007-F84C-BB29-1B8E37D938AE}"/>
              </a:ext>
            </a:extLst>
          </p:cNvPr>
          <p:cNvSpPr>
            <a:spLocks noGrp="1"/>
          </p:cNvSpPr>
          <p:nvPr>
            <p:ph type="sldNum" sz="quarter" idx="12"/>
          </p:nvPr>
        </p:nvSpPr>
        <p:spPr/>
        <p:txBody>
          <a:bodyPr/>
          <a:lstStyle>
            <a:lvl1pPr>
              <a:defRPr/>
            </a:lvl1pPr>
          </a:lstStyle>
          <a:p>
            <a:pPr>
              <a:defRPr/>
            </a:pPr>
            <a:fld id="{74122556-3763-5542-A6CD-54123CDABB17}" type="slidenum">
              <a:rPr lang="en-US" altLang="en-US"/>
              <a:pPr>
                <a:defRPr/>
              </a:pPr>
              <a:t>‹#›</a:t>
            </a:fld>
            <a:endParaRPr lang="en-US" altLang="en-US"/>
          </a:p>
        </p:txBody>
      </p:sp>
    </p:spTree>
    <p:extLst>
      <p:ext uri="{BB962C8B-B14F-4D97-AF65-F5344CB8AC3E}">
        <p14:creationId xmlns:p14="http://schemas.microsoft.com/office/powerpoint/2010/main" val="1191125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C51230A-9F46-394D-9B1A-CBEF6B38D532}"/>
              </a:ext>
            </a:extLst>
          </p:cNvPr>
          <p:cNvPicPr>
            <a:picLocks noChangeAspect="1"/>
          </p:cNvPicPr>
          <p:nvPr userDrawn="1"/>
        </p:nvPicPr>
        <p:blipFill>
          <a:blip r:embed="rId2">
            <a:extLst>
              <a:ext uri="{28A0092B-C50C-407E-A947-70E740481C1C}">
                <a14:useLocalDpi xmlns:a14="http://schemas.microsoft.com/office/drawing/2010/main" val="0"/>
              </a:ext>
            </a:extLst>
          </a:blip>
          <a:srcRect b="10555"/>
          <a:stretch>
            <a:fillRect/>
          </a:stretch>
        </p:blipFill>
        <p:spPr bwMode="auto">
          <a:xfrm>
            <a:off x="6548438" y="5791200"/>
            <a:ext cx="25955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49707" y="1713490"/>
            <a:ext cx="3657600" cy="345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1"/>
          </p:nvPr>
        </p:nvSpPr>
        <p:spPr>
          <a:xfrm>
            <a:off x="5246762" y="1713490"/>
            <a:ext cx="3570685" cy="3454400"/>
          </a:xfrm>
          <a:prstGeom prst="rect">
            <a:avLst/>
          </a:prstGeom>
        </p:spPr>
        <p:txBody>
          <a:bodyPr rtlCol="0">
            <a:normAutofit/>
          </a:bodyPr>
          <a:lstStyle/>
          <a:p>
            <a:pPr lvl="0"/>
            <a:endParaRPr lang="en-US" noProof="0"/>
          </a:p>
        </p:txBody>
      </p:sp>
      <p:sp>
        <p:nvSpPr>
          <p:cNvPr id="5" name="Picture Placeholder 7"/>
          <p:cNvSpPr>
            <a:spLocks noGrp="1"/>
          </p:cNvSpPr>
          <p:nvPr>
            <p:ph type="pic" sz="quarter" idx="12"/>
          </p:nvPr>
        </p:nvSpPr>
        <p:spPr>
          <a:xfrm>
            <a:off x="114300" y="6151563"/>
            <a:ext cx="3927475" cy="706437"/>
          </a:xfrm>
          <a:prstGeom prst="rect">
            <a:avLst/>
          </a:prstGeo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644296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DAF65D9-4C91-EA4B-BD87-E1AF1EFEC2D0}"/>
              </a:ext>
            </a:extLst>
          </p:cNvPr>
          <p:cNvPicPr>
            <a:picLocks noChangeAspect="1"/>
          </p:cNvPicPr>
          <p:nvPr userDrawn="1"/>
        </p:nvPicPr>
        <p:blipFill>
          <a:blip r:embed="rId2">
            <a:extLst>
              <a:ext uri="{28A0092B-C50C-407E-A947-70E740481C1C}">
                <a14:useLocalDpi xmlns:a14="http://schemas.microsoft.com/office/drawing/2010/main" val="0"/>
              </a:ext>
            </a:extLst>
          </a:blip>
          <a:srcRect b="10555"/>
          <a:stretch>
            <a:fillRect/>
          </a:stretch>
        </p:blipFill>
        <p:spPr bwMode="auto">
          <a:xfrm>
            <a:off x="6115050" y="5791200"/>
            <a:ext cx="30289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01336" y="155707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6023" y="1557075"/>
            <a:ext cx="38862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0"/>
          </p:nvPr>
        </p:nvSpPr>
        <p:spPr>
          <a:xfrm>
            <a:off x="114300" y="6151563"/>
            <a:ext cx="3927475" cy="706437"/>
          </a:xfrm>
          <a:prstGeom prst="rect">
            <a:avLst/>
          </a:prstGeo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2950801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66133CC8-16F6-E242-9248-5CF57776FB27}"/>
              </a:ext>
            </a:extLst>
          </p:cNvPr>
          <p:cNvPicPr>
            <a:picLocks noChangeAspect="1"/>
          </p:cNvPicPr>
          <p:nvPr userDrawn="1"/>
        </p:nvPicPr>
        <p:blipFill>
          <a:blip r:embed="rId2">
            <a:extLst>
              <a:ext uri="{28A0092B-C50C-407E-A947-70E740481C1C}">
                <a14:useLocalDpi xmlns:a14="http://schemas.microsoft.com/office/drawing/2010/main" val="0"/>
              </a:ext>
            </a:extLst>
          </a:blip>
          <a:srcRect b="10555"/>
          <a:stretch>
            <a:fillRect/>
          </a:stretch>
        </p:blipFill>
        <p:spPr bwMode="auto">
          <a:xfrm>
            <a:off x="6115050" y="5791200"/>
            <a:ext cx="30289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308"/>
            <a:ext cx="9143999" cy="887693"/>
          </a:xfrm>
        </p:spPr>
        <p:txBody>
          <a:bodyPr anchor="b">
            <a:normAutofit/>
          </a:bodyPr>
          <a:lstStyle>
            <a:lvl1pPr>
              <a:defRPr sz="4400"/>
            </a:lvl1pPr>
          </a:lstStyle>
          <a:p>
            <a:r>
              <a:rPr lang="en-US" dirty="0"/>
              <a:t>Click to edit Master title style</a:t>
            </a:r>
          </a:p>
        </p:txBody>
      </p:sp>
      <p:sp>
        <p:nvSpPr>
          <p:cNvPr id="11" name="Text Placeholder 10"/>
          <p:cNvSpPr>
            <a:spLocks noGrp="1"/>
          </p:cNvSpPr>
          <p:nvPr>
            <p:ph type="body" sz="quarter" idx="11"/>
          </p:nvPr>
        </p:nvSpPr>
        <p:spPr>
          <a:xfrm>
            <a:off x="283369" y="3526023"/>
            <a:ext cx="3092054" cy="13938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283369" y="1668648"/>
            <a:ext cx="3092054" cy="13938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5801916" y="1668643"/>
            <a:ext cx="2677716" cy="1392918"/>
          </a:xfrm>
          <a:prstGeom prst="rect">
            <a:avLst/>
          </a:prstGeom>
        </p:spPr>
        <p:txBody>
          <a:bodyPr rtlCol="0">
            <a:normAutofit/>
          </a:bodyPr>
          <a:lstStyle/>
          <a:p>
            <a:pPr lvl="0"/>
            <a:endParaRPr lang="en-US" noProof="0"/>
          </a:p>
        </p:txBody>
      </p:sp>
      <p:sp>
        <p:nvSpPr>
          <p:cNvPr id="17" name="Picture Placeholder 16"/>
          <p:cNvSpPr>
            <a:spLocks noGrp="1"/>
          </p:cNvSpPr>
          <p:nvPr>
            <p:ph type="pic" sz="quarter" idx="14"/>
          </p:nvPr>
        </p:nvSpPr>
        <p:spPr>
          <a:xfrm>
            <a:off x="5801916" y="3526018"/>
            <a:ext cx="2681478" cy="1389888"/>
          </a:xfrm>
          <a:prstGeom prst="rect">
            <a:avLst/>
          </a:prstGeom>
        </p:spPr>
        <p:txBody>
          <a:bodyPr rtlCol="0">
            <a:normAutofit/>
          </a:bodyPr>
          <a:lstStyle/>
          <a:p>
            <a:pPr lvl="0"/>
            <a:endParaRPr lang="en-US" noProof="0"/>
          </a:p>
        </p:txBody>
      </p:sp>
      <p:sp>
        <p:nvSpPr>
          <p:cNvPr id="8" name="Picture Placeholder 7"/>
          <p:cNvSpPr>
            <a:spLocks noGrp="1"/>
          </p:cNvSpPr>
          <p:nvPr>
            <p:ph type="pic" sz="quarter" idx="15"/>
          </p:nvPr>
        </p:nvSpPr>
        <p:spPr>
          <a:xfrm>
            <a:off x="114300" y="6151563"/>
            <a:ext cx="3927475" cy="706437"/>
          </a:xfrm>
          <a:prstGeom prst="rect">
            <a:avLst/>
          </a:prstGeom>
        </p:spPr>
        <p:txBody>
          <a:bodyPr rtlCol="0">
            <a:normAutofit/>
          </a:bodyPr>
          <a:lstStyle>
            <a:lvl1pP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80775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190B6A8-6DD8-1F4C-8017-426901FC2519}"/>
              </a:ext>
            </a:extLst>
          </p:cNvPr>
          <p:cNvSpPr>
            <a:spLocks noGrp="1"/>
          </p:cNvSpPr>
          <p:nvPr>
            <p:ph type="dt" sz="half" idx="10"/>
          </p:nvPr>
        </p:nvSpPr>
        <p:spPr/>
        <p:txBody>
          <a:bodyPr/>
          <a:lstStyle>
            <a:lvl1pPr>
              <a:defRPr/>
            </a:lvl1pPr>
          </a:lstStyle>
          <a:p>
            <a:pPr>
              <a:defRPr/>
            </a:pPr>
            <a:fld id="{235E89FF-81EA-2142-A40C-D3869489DF6A}" type="datetime1">
              <a:rPr lang="en-US" altLang="en-US"/>
              <a:pPr>
                <a:defRPr/>
              </a:pPr>
              <a:t>4/8/2020</a:t>
            </a:fld>
            <a:endParaRPr lang="en-US" altLang="en-US"/>
          </a:p>
        </p:txBody>
      </p:sp>
      <p:sp>
        <p:nvSpPr>
          <p:cNvPr id="6" name="Footer Placeholder 4">
            <a:extLst>
              <a:ext uri="{FF2B5EF4-FFF2-40B4-BE49-F238E27FC236}">
                <a16:creationId xmlns:a16="http://schemas.microsoft.com/office/drawing/2014/main" id="{35DD9679-9FA7-EC4A-8F79-757BA3035E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E25167-50CA-1644-9D34-B2D4E3C01FD5}"/>
              </a:ext>
            </a:extLst>
          </p:cNvPr>
          <p:cNvSpPr>
            <a:spLocks noGrp="1"/>
          </p:cNvSpPr>
          <p:nvPr>
            <p:ph type="sldNum" sz="quarter" idx="12"/>
          </p:nvPr>
        </p:nvSpPr>
        <p:spPr/>
        <p:txBody>
          <a:bodyPr/>
          <a:lstStyle>
            <a:lvl1pPr>
              <a:defRPr/>
            </a:lvl1pPr>
          </a:lstStyle>
          <a:p>
            <a:pPr>
              <a:defRPr/>
            </a:pPr>
            <a:fld id="{87654C40-5DBB-3146-88C4-555168D52E32}" type="slidenum">
              <a:rPr lang="en-US" altLang="en-US"/>
              <a:pPr>
                <a:defRPr/>
              </a:pPr>
              <a:t>‹#›</a:t>
            </a:fld>
            <a:endParaRPr lang="en-US" altLang="en-US"/>
          </a:p>
        </p:txBody>
      </p:sp>
    </p:spTree>
    <p:extLst>
      <p:ext uri="{BB962C8B-B14F-4D97-AF65-F5344CB8AC3E}">
        <p14:creationId xmlns:p14="http://schemas.microsoft.com/office/powerpoint/2010/main" val="30865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E0DA790-9496-5141-B901-C14C88E03C12}"/>
              </a:ext>
            </a:extLst>
          </p:cNvPr>
          <p:cNvSpPr>
            <a:spLocks noGrp="1"/>
          </p:cNvSpPr>
          <p:nvPr>
            <p:ph type="dt" sz="half" idx="10"/>
          </p:nvPr>
        </p:nvSpPr>
        <p:spPr/>
        <p:txBody>
          <a:bodyPr/>
          <a:lstStyle>
            <a:lvl1pPr>
              <a:defRPr/>
            </a:lvl1pPr>
          </a:lstStyle>
          <a:p>
            <a:pPr>
              <a:defRPr/>
            </a:pPr>
            <a:fld id="{85D34C17-71C5-D149-A334-AE85D364A550}" type="datetime1">
              <a:rPr lang="en-US" altLang="en-US"/>
              <a:pPr>
                <a:defRPr/>
              </a:pPr>
              <a:t>4/8/2020</a:t>
            </a:fld>
            <a:endParaRPr lang="en-US" altLang="en-US"/>
          </a:p>
        </p:txBody>
      </p:sp>
      <p:sp>
        <p:nvSpPr>
          <p:cNvPr id="8" name="Footer Placeholder 4">
            <a:extLst>
              <a:ext uri="{FF2B5EF4-FFF2-40B4-BE49-F238E27FC236}">
                <a16:creationId xmlns:a16="http://schemas.microsoft.com/office/drawing/2014/main" id="{53A3FA01-A6DA-FB4D-9AD8-803013DE575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36B1A11-30C1-2640-828D-1D5E7D3744C5}"/>
              </a:ext>
            </a:extLst>
          </p:cNvPr>
          <p:cNvSpPr>
            <a:spLocks noGrp="1"/>
          </p:cNvSpPr>
          <p:nvPr>
            <p:ph type="sldNum" sz="quarter" idx="12"/>
          </p:nvPr>
        </p:nvSpPr>
        <p:spPr/>
        <p:txBody>
          <a:bodyPr/>
          <a:lstStyle>
            <a:lvl1pPr>
              <a:defRPr/>
            </a:lvl1pPr>
          </a:lstStyle>
          <a:p>
            <a:pPr>
              <a:defRPr/>
            </a:pPr>
            <a:fld id="{51D7DFFF-4229-8B4A-B72E-065214266689}" type="slidenum">
              <a:rPr lang="en-US" altLang="en-US"/>
              <a:pPr>
                <a:defRPr/>
              </a:pPr>
              <a:t>‹#›</a:t>
            </a:fld>
            <a:endParaRPr lang="en-US" altLang="en-US"/>
          </a:p>
        </p:txBody>
      </p:sp>
    </p:spTree>
    <p:extLst>
      <p:ext uri="{BB962C8B-B14F-4D97-AF65-F5344CB8AC3E}">
        <p14:creationId xmlns:p14="http://schemas.microsoft.com/office/powerpoint/2010/main" val="151614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7C42825-C439-C549-8061-785E9D0F336A}"/>
              </a:ext>
            </a:extLst>
          </p:cNvPr>
          <p:cNvSpPr>
            <a:spLocks noGrp="1"/>
          </p:cNvSpPr>
          <p:nvPr>
            <p:ph type="dt" sz="half" idx="10"/>
          </p:nvPr>
        </p:nvSpPr>
        <p:spPr/>
        <p:txBody>
          <a:bodyPr/>
          <a:lstStyle>
            <a:lvl1pPr>
              <a:defRPr/>
            </a:lvl1pPr>
          </a:lstStyle>
          <a:p>
            <a:pPr>
              <a:defRPr/>
            </a:pPr>
            <a:fld id="{0F913D63-AADE-FB49-BDEC-0861358B2367}" type="datetime1">
              <a:rPr lang="en-US" altLang="en-US"/>
              <a:pPr>
                <a:defRPr/>
              </a:pPr>
              <a:t>4/8/2020</a:t>
            </a:fld>
            <a:endParaRPr lang="en-US" altLang="en-US"/>
          </a:p>
        </p:txBody>
      </p:sp>
      <p:sp>
        <p:nvSpPr>
          <p:cNvPr id="4" name="Footer Placeholder 4">
            <a:extLst>
              <a:ext uri="{FF2B5EF4-FFF2-40B4-BE49-F238E27FC236}">
                <a16:creationId xmlns:a16="http://schemas.microsoft.com/office/drawing/2014/main" id="{9A3445D5-7E5E-204A-9030-1EAA899D7F0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43E3512-8949-A548-A611-C9371288E61F}"/>
              </a:ext>
            </a:extLst>
          </p:cNvPr>
          <p:cNvSpPr>
            <a:spLocks noGrp="1"/>
          </p:cNvSpPr>
          <p:nvPr>
            <p:ph type="sldNum" sz="quarter" idx="12"/>
          </p:nvPr>
        </p:nvSpPr>
        <p:spPr/>
        <p:txBody>
          <a:bodyPr/>
          <a:lstStyle>
            <a:lvl1pPr>
              <a:defRPr/>
            </a:lvl1pPr>
          </a:lstStyle>
          <a:p>
            <a:pPr>
              <a:defRPr/>
            </a:pPr>
            <a:fld id="{FBF1CD69-0C93-374F-97BD-E26BAD52C415}" type="slidenum">
              <a:rPr lang="en-US" altLang="en-US"/>
              <a:pPr>
                <a:defRPr/>
              </a:pPr>
              <a:t>‹#›</a:t>
            </a:fld>
            <a:endParaRPr lang="en-US" altLang="en-US"/>
          </a:p>
        </p:txBody>
      </p:sp>
    </p:spTree>
    <p:extLst>
      <p:ext uri="{BB962C8B-B14F-4D97-AF65-F5344CB8AC3E}">
        <p14:creationId xmlns:p14="http://schemas.microsoft.com/office/powerpoint/2010/main" val="274089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53D069-7351-2147-9014-AEECAC8DFBEA}"/>
              </a:ext>
            </a:extLst>
          </p:cNvPr>
          <p:cNvSpPr>
            <a:spLocks noGrp="1"/>
          </p:cNvSpPr>
          <p:nvPr>
            <p:ph type="dt" sz="half" idx="10"/>
          </p:nvPr>
        </p:nvSpPr>
        <p:spPr/>
        <p:txBody>
          <a:bodyPr/>
          <a:lstStyle>
            <a:lvl1pPr>
              <a:defRPr/>
            </a:lvl1pPr>
          </a:lstStyle>
          <a:p>
            <a:pPr>
              <a:defRPr/>
            </a:pPr>
            <a:fld id="{46A18397-6521-8F45-8CD6-E3A641D5DCFC}" type="datetime1">
              <a:rPr lang="en-US" altLang="en-US"/>
              <a:pPr>
                <a:defRPr/>
              </a:pPr>
              <a:t>4/8/2020</a:t>
            </a:fld>
            <a:endParaRPr lang="en-US" altLang="en-US"/>
          </a:p>
        </p:txBody>
      </p:sp>
      <p:sp>
        <p:nvSpPr>
          <p:cNvPr id="3" name="Footer Placeholder 4">
            <a:extLst>
              <a:ext uri="{FF2B5EF4-FFF2-40B4-BE49-F238E27FC236}">
                <a16:creationId xmlns:a16="http://schemas.microsoft.com/office/drawing/2014/main" id="{D4C3BDC9-6946-E44B-A5AC-BFC3497D27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ABAF19-B4BB-4441-81CD-2CA1A11DC6BD}"/>
              </a:ext>
            </a:extLst>
          </p:cNvPr>
          <p:cNvSpPr>
            <a:spLocks noGrp="1"/>
          </p:cNvSpPr>
          <p:nvPr>
            <p:ph type="sldNum" sz="quarter" idx="12"/>
          </p:nvPr>
        </p:nvSpPr>
        <p:spPr/>
        <p:txBody>
          <a:bodyPr/>
          <a:lstStyle>
            <a:lvl1pPr>
              <a:defRPr/>
            </a:lvl1pPr>
          </a:lstStyle>
          <a:p>
            <a:pPr>
              <a:defRPr/>
            </a:pPr>
            <a:fld id="{AEF089AB-B6B0-EE47-85F4-5E8D3BDA648A}" type="slidenum">
              <a:rPr lang="en-US" altLang="en-US"/>
              <a:pPr>
                <a:defRPr/>
              </a:pPr>
              <a:t>‹#›</a:t>
            </a:fld>
            <a:endParaRPr lang="en-US" altLang="en-US"/>
          </a:p>
        </p:txBody>
      </p:sp>
    </p:spTree>
    <p:extLst>
      <p:ext uri="{BB962C8B-B14F-4D97-AF65-F5344CB8AC3E}">
        <p14:creationId xmlns:p14="http://schemas.microsoft.com/office/powerpoint/2010/main" val="402085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B3FB7E-CC0A-9A48-87D1-BA111F9D6A42}"/>
              </a:ext>
            </a:extLst>
          </p:cNvPr>
          <p:cNvSpPr>
            <a:spLocks noGrp="1"/>
          </p:cNvSpPr>
          <p:nvPr>
            <p:ph type="dt" sz="half" idx="10"/>
          </p:nvPr>
        </p:nvSpPr>
        <p:spPr/>
        <p:txBody>
          <a:bodyPr/>
          <a:lstStyle>
            <a:lvl1pPr>
              <a:defRPr/>
            </a:lvl1pPr>
          </a:lstStyle>
          <a:p>
            <a:pPr>
              <a:defRPr/>
            </a:pPr>
            <a:fld id="{A4B4F003-2E1F-A24B-9052-E502DD760FC5}" type="datetime1">
              <a:rPr lang="en-US" altLang="en-US"/>
              <a:pPr>
                <a:defRPr/>
              </a:pPr>
              <a:t>4/8/2020</a:t>
            </a:fld>
            <a:endParaRPr lang="en-US" altLang="en-US"/>
          </a:p>
        </p:txBody>
      </p:sp>
      <p:sp>
        <p:nvSpPr>
          <p:cNvPr id="3" name="Footer Placeholder 4">
            <a:extLst>
              <a:ext uri="{FF2B5EF4-FFF2-40B4-BE49-F238E27FC236}">
                <a16:creationId xmlns:a16="http://schemas.microsoft.com/office/drawing/2014/main" id="{A8A0A304-D2C1-784C-90D3-55F2F71464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3A5A2F0-6C2C-7A4D-BBD1-F825C26C68F4}"/>
              </a:ext>
            </a:extLst>
          </p:cNvPr>
          <p:cNvSpPr>
            <a:spLocks noGrp="1"/>
          </p:cNvSpPr>
          <p:nvPr>
            <p:ph type="sldNum" sz="quarter" idx="12"/>
          </p:nvPr>
        </p:nvSpPr>
        <p:spPr/>
        <p:txBody>
          <a:bodyPr/>
          <a:lstStyle>
            <a:lvl1pPr>
              <a:defRPr/>
            </a:lvl1pPr>
          </a:lstStyle>
          <a:p>
            <a:pPr>
              <a:defRPr/>
            </a:pPr>
            <a:fld id="{68423DBF-F08D-AA40-8663-31FE55B8A32E}" type="slidenum">
              <a:rPr lang="en-US" altLang="en-US"/>
              <a:pPr>
                <a:defRPr/>
              </a:pPr>
              <a:t>‹#›</a:t>
            </a:fld>
            <a:endParaRPr lang="en-US" altLang="en-US"/>
          </a:p>
        </p:txBody>
      </p:sp>
    </p:spTree>
    <p:extLst>
      <p:ext uri="{BB962C8B-B14F-4D97-AF65-F5344CB8AC3E}">
        <p14:creationId xmlns:p14="http://schemas.microsoft.com/office/powerpoint/2010/main" val="243968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B6F87F3-9E8A-5E4E-9C7C-4E87ADBAC80E}"/>
              </a:ext>
            </a:extLst>
          </p:cNvPr>
          <p:cNvSpPr>
            <a:spLocks noGrp="1"/>
          </p:cNvSpPr>
          <p:nvPr>
            <p:ph type="title"/>
          </p:nvPr>
        </p:nvSpPr>
        <p:spPr bwMode="auto">
          <a:xfrm>
            <a:off x="628650" y="398463"/>
            <a:ext cx="78867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E5698A3-C913-024C-B0BD-13F1C92B7A3F}"/>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B1A712-AC9E-BF4E-8357-8EF06498F70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B6A7123-60EC-9A4B-8320-6ED98F03FF7D}"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B8CBA4D6-E7A9-6349-88F1-8667C6BC750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190990B-4105-8745-A5AF-D8D58F2042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86803525-E47D-D545-90A7-EC2F0E34441B}" type="slidenum">
              <a:rPr lang="en-US" altLang="en-US"/>
              <a:pPr>
                <a:defRPr/>
              </a:pPr>
              <a:t>‹#›</a:t>
            </a:fld>
            <a:endParaRPr lang="en-US" altLang="en-US"/>
          </a:p>
        </p:txBody>
      </p:sp>
      <p:pic>
        <p:nvPicPr>
          <p:cNvPr id="1031" name="Picture 8">
            <a:extLst>
              <a:ext uri="{FF2B5EF4-FFF2-40B4-BE49-F238E27FC236}">
                <a16:creationId xmlns:a16="http://schemas.microsoft.com/office/drawing/2014/main" id="{F28C2F58-BEB0-C348-8C5C-DB577DBCA265}"/>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28650" y="1371600"/>
            <a:ext cx="78867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
            <a:extLst>
              <a:ext uri="{FF2B5EF4-FFF2-40B4-BE49-F238E27FC236}">
                <a16:creationId xmlns:a16="http://schemas.microsoft.com/office/drawing/2014/main" id="{5D498ED0-0093-6247-80DB-FA3CF4F613D1}"/>
              </a:ext>
            </a:extLst>
          </p:cNvPr>
          <p:cNvPicPr>
            <a:picLocks noChangeAspect="1"/>
          </p:cNvPicPr>
          <p:nvPr userDrawn="1"/>
        </p:nvPicPr>
        <p:blipFill>
          <a:blip r:embed="rId23">
            <a:extLst>
              <a:ext uri="{28A0092B-C50C-407E-A947-70E740481C1C}">
                <a14:useLocalDpi xmlns:a14="http://schemas.microsoft.com/office/drawing/2010/main" val="0"/>
              </a:ext>
            </a:extLst>
          </a:blip>
          <a:srcRect b="10555"/>
          <a:stretch>
            <a:fillRect/>
          </a:stretch>
        </p:blipFill>
        <p:spPr bwMode="auto">
          <a:xfrm>
            <a:off x="6580188" y="5791200"/>
            <a:ext cx="25638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03" r:id="rId13"/>
    <p:sldLayoutId id="2147484504" r:id="rId14"/>
    <p:sldLayoutId id="2147484522" r:id="rId15"/>
    <p:sldLayoutId id="2147484523" r:id="rId16"/>
    <p:sldLayoutId id="2147484524" r:id="rId17"/>
    <p:sldLayoutId id="2147484525" r:id="rId18"/>
    <p:sldLayoutId id="2147484526" r:id="rId19"/>
    <p:sldLayoutId id="2147484527" r:id="rId20"/>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3609D8F5-9A43-0448-9212-98AF05EBA60A}"/>
              </a:ext>
            </a:extLst>
          </p:cNvPr>
          <p:cNvSpPr>
            <a:spLocks noGrp="1"/>
          </p:cNvSpPr>
          <p:nvPr>
            <p:ph type="title"/>
          </p:nvPr>
        </p:nvSpPr>
        <p:spPr bwMode="auto">
          <a:xfrm>
            <a:off x="628650" y="365125"/>
            <a:ext cx="7886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A5A97B02-97BD-8C4F-AB13-35786BD3A767}"/>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AAE41FD-2232-964E-BF2A-A7EF8ED84B5E}"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E6CA3816-6EC2-C64D-8926-4616C282ACF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5392F350-A3EF-AA45-9F16-551C5BE21071}"/>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DE2E4E6E-C9C0-6B44-B7BC-0DAD125F24E5}" type="slidenum">
              <a:rPr lang="en-US" altLang="en-US"/>
              <a:pPr>
                <a:defRPr/>
              </a:pPr>
              <a:t>‹#›</a:t>
            </a:fld>
            <a:endParaRPr lang="en-US" altLang="en-US"/>
          </a:p>
        </p:txBody>
      </p:sp>
      <p:pic>
        <p:nvPicPr>
          <p:cNvPr id="19462" name="Picture 6">
            <a:extLst>
              <a:ext uri="{FF2B5EF4-FFF2-40B4-BE49-F238E27FC236}">
                <a16:creationId xmlns:a16="http://schemas.microsoft.com/office/drawing/2014/main" id="{87C08A3F-2700-D143-814E-552180B30D6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28650" y="712788"/>
            <a:ext cx="7886700"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28" r:id="rId9"/>
    <p:sldLayoutId id="2147484529" r:id="rId10"/>
    <p:sldLayoutId id="2147484530" r:id="rId11"/>
    <p:sldLayoutId id="2147484513" r:id="rId12"/>
  </p:sldLayoutIdLst>
  <p:hf hdr="0" ftr="0" dt="0"/>
  <p:txStyles>
    <p:titleStyle>
      <a:lvl1pPr algn="l" rtl="0" eaLnBrk="0" fontAlgn="base" hangingPunct="0">
        <a:lnSpc>
          <a:spcPct val="90000"/>
        </a:lnSpc>
        <a:spcBef>
          <a:spcPct val="0"/>
        </a:spcBef>
        <a:spcAft>
          <a:spcPct val="0"/>
        </a:spcAft>
        <a:defRPr sz="3200" kern="1200">
          <a:solidFill>
            <a:schemeClr val="tx1"/>
          </a:solidFill>
          <a:latin typeface="+mj-lt"/>
          <a:ea typeface="MS PGothic" panose="020B0600070205080204" pitchFamily="34" charset="-128"/>
          <a:cs typeface="+mj-cs"/>
        </a:defRPr>
      </a:lvl1pPr>
      <a:lvl2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2pPr>
      <a:lvl3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3pPr>
      <a:lvl4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4pPr>
      <a:lvl5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Title Placeholder 1">
            <a:extLst>
              <a:ext uri="{FF2B5EF4-FFF2-40B4-BE49-F238E27FC236}">
                <a16:creationId xmlns:a16="http://schemas.microsoft.com/office/drawing/2014/main" id="{218E5B80-DDD9-4244-AC94-64B76144F1B5}"/>
              </a:ext>
            </a:extLst>
          </p:cNvPr>
          <p:cNvSpPr>
            <a:spLocks noGrp="1"/>
          </p:cNvSpPr>
          <p:nvPr>
            <p:ph type="title"/>
          </p:nvPr>
        </p:nvSpPr>
        <p:spPr bwMode="auto">
          <a:xfrm>
            <a:off x="628650" y="365125"/>
            <a:ext cx="78867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A8F9384D-6C3A-484A-989F-0887978E7C2C}"/>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B782512-3A0F-0B4E-86F2-EA1439B685E3}" type="datetime1">
              <a:rPr lang="en-US" altLang="en-US"/>
              <a:pPr>
                <a:defRPr/>
              </a:pPr>
              <a:t>4/8/2020</a:t>
            </a:fld>
            <a:endParaRPr lang="en-US" altLang="en-US"/>
          </a:p>
        </p:txBody>
      </p:sp>
      <p:sp>
        <p:nvSpPr>
          <p:cNvPr id="5" name="Footer Placeholder 4">
            <a:extLst>
              <a:ext uri="{FF2B5EF4-FFF2-40B4-BE49-F238E27FC236}">
                <a16:creationId xmlns:a16="http://schemas.microsoft.com/office/drawing/2014/main" id="{914F879E-B0AB-F94E-BA73-C19D7A23195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05D28EB-038D-F34E-BA6A-74219C292F96}"/>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39A75F71-0721-7747-AED9-C2DC9B60031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31" r:id="rId9"/>
    <p:sldLayoutId id="2147484532" r:id="rId10"/>
    <p:sldLayoutId id="2147484533" r:id="rId11"/>
  </p:sldLayoutIdLst>
  <p:hf hdr="0" ftr="0" dt="0"/>
  <p:txStyles>
    <p:titleStyle>
      <a:lvl1pPr algn="l" rtl="0" eaLnBrk="0" fontAlgn="base" hangingPunct="0">
        <a:lnSpc>
          <a:spcPct val="90000"/>
        </a:lnSpc>
        <a:spcBef>
          <a:spcPct val="0"/>
        </a:spcBef>
        <a:spcAft>
          <a:spcPct val="0"/>
        </a:spcAft>
        <a:defRPr sz="3200" kern="1200">
          <a:solidFill>
            <a:schemeClr val="tx1"/>
          </a:solidFill>
          <a:latin typeface="+mj-lt"/>
          <a:ea typeface="MS PGothic" panose="020B0600070205080204" pitchFamily="34" charset="-128"/>
          <a:cs typeface="+mj-cs"/>
        </a:defRPr>
      </a:lvl1pPr>
      <a:lvl2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2pPr>
      <a:lvl3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3pPr>
      <a:lvl4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4pPr>
      <a:lvl5pPr algn="l" rtl="0" eaLnBrk="0" fontAlgn="base" hangingPunct="0">
        <a:lnSpc>
          <a:spcPct val="90000"/>
        </a:lnSpc>
        <a:spcBef>
          <a:spcPct val="0"/>
        </a:spcBef>
        <a:spcAft>
          <a:spcPct val="0"/>
        </a:spcAft>
        <a:defRPr sz="3200">
          <a:solidFill>
            <a:schemeClr val="tx1"/>
          </a:solidFill>
          <a:latin typeface="Calibri Light" panose="020F0302020204030204" pitchFamily="34" charset="0"/>
          <a:ea typeface="MS PGothic" panose="020B0600070205080204" pitchFamily="34"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www.drugabuse.gov/publications/drugfacts/understanding-drug-use-addiction"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phoenixhouse.org/news-and-views/our-perspectives/ten-popular-myths-drugs-addiction-recovery/"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preventionsolutions.edc.org/sites/default/files/attachments/Words-Matter-How-Language-Choice-Can-Reduce-Stigma_0.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2.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6.xml"/><Relationship Id="rId7" Type="http://schemas.openxmlformats.org/officeDocument/2006/relationships/image" Target="../media/image32.png"/><Relationship Id="rId2" Type="http://schemas.openxmlformats.org/officeDocument/2006/relationships/slideLayout" Target="../slideLayouts/slideLayout32.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hyperlink" Target="https://www.samhsa.gov/sites/default/files/programs_campaigns/02._webcast_1_res%20ources-508.pdf" TargetMode="External"/><Relationship Id="rId2" Type="http://schemas.openxmlformats.org/officeDocument/2006/relationships/hyperlink" Target="https://preventionsolutions.edc.org/sites/default/files/attachments/Words-Matter-How-Language-Choice-Can-Reduce-Stigma_0.pdf" TargetMode="Externa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hyperlink" Target="https://www.recoveryanswers.org/addiction-ar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D09530FD-10DB-F845-861B-C185950C6DFA}"/>
              </a:ext>
            </a:extLst>
          </p:cNvPr>
          <p:cNvSpPr>
            <a:spLocks noGrp="1" noChangeArrowheads="1"/>
          </p:cNvSpPr>
          <p:nvPr>
            <p:ph type="ctrTitle"/>
          </p:nvPr>
        </p:nvSpPr>
        <p:spPr>
          <a:xfrm>
            <a:off x="600075" y="1781175"/>
            <a:ext cx="7772400" cy="2949575"/>
          </a:xfrm>
        </p:spPr>
        <p:txBody>
          <a:bodyPr>
            <a:normAutofit fontScale="90000"/>
          </a:bodyPr>
          <a:lstStyle/>
          <a:p>
            <a:pPr algn="l" eaLnBrk="1" hangingPunct="1">
              <a:lnSpc>
                <a:spcPct val="100000"/>
              </a:lnSpc>
              <a:defRPr/>
            </a:pPr>
            <a:br>
              <a:rPr lang="en-US" altLang="en-US" sz="2000" b="1" dirty="0"/>
            </a:br>
            <a:br>
              <a:rPr lang="en-US" altLang="en-US" sz="2000" b="1" dirty="0"/>
            </a:br>
            <a:br>
              <a:rPr lang="en-US" altLang="en-US" sz="2000" b="1" dirty="0"/>
            </a:br>
            <a:br>
              <a:rPr lang="en-US" altLang="en-US" sz="2000" b="1" dirty="0"/>
            </a:br>
            <a:br>
              <a:rPr lang="en-US" altLang="en-US" sz="2600" b="1" dirty="0">
                <a:latin typeface="Trebuchet MS" panose="020B0603020202020204" pitchFamily="34" charset="0"/>
              </a:rPr>
            </a:br>
            <a:r>
              <a:rPr lang="en-US" altLang="en-US" sz="2900" dirty="0">
                <a:latin typeface="Arial" panose="020B0604020202020204" pitchFamily="34" charset="0"/>
                <a:cs typeface="Arial" panose="020B0604020202020204" pitchFamily="34" charset="0"/>
              </a:rPr>
              <a:t>Preventing the Spread of Stigma: Changing Attitudes and the Terminology We use Regarding Substance Use Disorders. - Part 1</a:t>
            </a:r>
            <a:br>
              <a:rPr lang="en-US" altLang="en-US" sz="2900" dirty="0">
                <a:latin typeface="Arial" panose="020B0604020202020204" pitchFamily="34" charset="0"/>
                <a:cs typeface="Arial" panose="020B0604020202020204" pitchFamily="34" charset="0"/>
              </a:rPr>
            </a:br>
            <a:r>
              <a:rPr lang="en-US" altLang="en-US" sz="2500" i="1" dirty="0"/>
              <a:t>September 10, 2019   10:00 AM CST</a:t>
            </a:r>
            <a:br>
              <a:rPr lang="en-US" altLang="en-US" sz="2500" dirty="0"/>
            </a:br>
            <a:endParaRPr lang="en-US" altLang="en-US" sz="2500" dirty="0"/>
          </a:p>
        </p:txBody>
      </p:sp>
      <p:sp>
        <p:nvSpPr>
          <p:cNvPr id="46082" name="TextBox 1">
            <a:extLst>
              <a:ext uri="{FF2B5EF4-FFF2-40B4-BE49-F238E27FC236}">
                <a16:creationId xmlns:a16="http://schemas.microsoft.com/office/drawing/2014/main" id="{635F6DCF-29FA-FF43-9D5D-BEC2F53FE752}"/>
              </a:ext>
            </a:extLst>
          </p:cNvPr>
          <p:cNvSpPr txBox="1">
            <a:spLocks noChangeArrowheads="1"/>
          </p:cNvSpPr>
          <p:nvPr/>
        </p:nvSpPr>
        <p:spPr bwMode="auto">
          <a:xfrm>
            <a:off x="600075" y="4705350"/>
            <a:ext cx="8543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en-US" sz="1600" b="1" dirty="0">
                <a:latin typeface="Arial" panose="020B0604020202020204" pitchFamily="34" charset="0"/>
                <a:cs typeface="Arial" panose="020B0604020202020204" pitchFamily="34" charset="0"/>
              </a:rPr>
              <a:t>Phillip Barbour</a:t>
            </a:r>
            <a:r>
              <a:rPr lang="en-US" altLang="en-US" sz="1600" dirty="0">
                <a:latin typeface="Arial" panose="020B0604020202020204" pitchFamily="34" charset="0"/>
                <a:cs typeface="Arial" panose="020B0604020202020204" pitchFamily="34" charset="0"/>
              </a:rPr>
              <a:t>, Master Trainer, Center for Health and Justice at TASC</a:t>
            </a:r>
          </a:p>
          <a:p>
            <a:pPr eaLnBrk="1" hangingPunct="1">
              <a:lnSpc>
                <a:spcPct val="100000"/>
              </a:lnSpc>
              <a:spcBef>
                <a:spcPct val="0"/>
              </a:spcBef>
              <a:buFontTx/>
              <a:buNone/>
            </a:pPr>
            <a:r>
              <a:rPr lang="en-US" altLang="en-US" sz="1600" b="1" dirty="0">
                <a:latin typeface="Arial" panose="020B0604020202020204" pitchFamily="34" charset="0"/>
                <a:cs typeface="Arial" panose="020B0604020202020204" pitchFamily="34" charset="0"/>
              </a:rPr>
              <a:t>Chuck </a:t>
            </a:r>
            <a:r>
              <a:rPr lang="en-US" altLang="en-US" sz="1600" b="1" dirty="0" err="1">
                <a:latin typeface="Arial" panose="020B0604020202020204" pitchFamily="34" charset="0"/>
                <a:cs typeface="Arial" panose="020B0604020202020204" pitchFamily="34" charset="0"/>
              </a:rPr>
              <a:t>Klevgaard</a:t>
            </a:r>
            <a:r>
              <a:rPr lang="en-US" altLang="en-US" sz="1600" dirty="0">
                <a:latin typeface="Arial" panose="020B0604020202020204" pitchFamily="34" charset="0"/>
                <a:cs typeface="Arial" panose="020B0604020202020204" pitchFamily="34" charset="0"/>
              </a:rPr>
              <a:t>, CSPS, Prevention Manager (PTTC)</a:t>
            </a:r>
          </a:p>
        </p:txBody>
      </p:sp>
      <p:pic>
        <p:nvPicPr>
          <p:cNvPr id="46083" name="Picture 3" descr="Great Lakes PTTC logo.">
            <a:extLst>
              <a:ext uri="{FF2B5EF4-FFF2-40B4-BE49-F238E27FC236}">
                <a16:creationId xmlns:a16="http://schemas.microsoft.com/office/drawing/2014/main" id="{C561E418-7A3D-5B4B-97E0-0CA876E4D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3" y="104775"/>
            <a:ext cx="897413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Slide Number Placeholder 1">
            <a:extLst>
              <a:ext uri="{FF2B5EF4-FFF2-40B4-BE49-F238E27FC236}">
                <a16:creationId xmlns:a16="http://schemas.microsoft.com/office/drawing/2014/main" id="{1A937CDC-5643-BA4A-8381-82D8D1CA06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C93BFBAD-8D91-5A43-9433-956B921A1FCA}" type="slidenum">
              <a:rPr lang="en-US" altLang="en-US" sz="1200">
                <a:solidFill>
                  <a:srgbClr val="898989"/>
                </a:solidFill>
              </a:rPr>
              <a:pPr>
                <a:lnSpc>
                  <a:spcPct val="100000"/>
                </a:lnSpc>
                <a:spcBef>
                  <a:spcPct val="0"/>
                </a:spcBef>
                <a:buFontTx/>
                <a:buNone/>
              </a:pPr>
              <a:t>1</a:t>
            </a:fld>
            <a:endParaRPr lang="en-US" altLang="en-US" sz="1200">
              <a:solidFill>
                <a:srgbClr val="898989"/>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mental health stigma">
            <a:extLst>
              <a:ext uri="{FF2B5EF4-FFF2-40B4-BE49-F238E27FC236}">
                <a16:creationId xmlns:a16="http://schemas.microsoft.com/office/drawing/2014/main" id="{6DC9AF55-7D40-9B4A-BA48-EDE1B82B3518}"/>
              </a:ext>
            </a:extLst>
          </p:cNvPr>
          <p:cNvPicPr>
            <a:picLocks noChangeAspect="1" noChangeArrowheads="1"/>
          </p:cNvPicPr>
          <p:nvPr/>
        </p:nvPicPr>
        <p:blipFill>
          <a:blip r:embed="rId2"/>
          <a:srcRect l="5968" t="6113" r="10028"/>
          <a:stretch>
            <a:fillRect/>
          </a:stretch>
        </p:blipFill>
        <p:spPr bwMode="auto">
          <a:xfrm>
            <a:off x="3306763" y="1519238"/>
            <a:ext cx="2554287" cy="1846262"/>
          </a:xfrm>
          <a:prstGeom prst="rect">
            <a:avLst/>
          </a:prstGeom>
          <a:noFill/>
          <a:ln>
            <a:noFill/>
          </a:ln>
          <a:effectLst>
            <a:outerShdw blurRad="50800" dist="38100" dir="2700000" algn="tl" rotWithShape="0">
              <a:srgbClr val="808080">
                <a:alpha val="39998"/>
              </a:srgbClr>
            </a:outerShdw>
          </a:effectLst>
        </p:spPr>
      </p:pic>
      <p:pic>
        <p:nvPicPr>
          <p:cNvPr id="11" name="Picture 10" descr="A man deep in thought, hand on chin.">
            <a:extLst>
              <a:ext uri="{FF2B5EF4-FFF2-40B4-BE49-F238E27FC236}">
                <a16:creationId xmlns:a16="http://schemas.microsoft.com/office/drawing/2014/main" id="{CBE6D254-167B-4549-AD0C-032ED0C0EF0D}"/>
              </a:ext>
            </a:extLst>
          </p:cNvPr>
          <p:cNvPicPr preferRelativeResize="0">
            <a:picLocks/>
          </p:cNvPicPr>
          <p:nvPr/>
        </p:nvPicPr>
        <p:blipFill>
          <a:blip r:embed="rId3"/>
          <a:srcRect l="20651" r="8647" b="9618"/>
          <a:stretch>
            <a:fillRect/>
          </a:stretch>
        </p:blipFill>
        <p:spPr bwMode="auto">
          <a:xfrm>
            <a:off x="5916613" y="1512888"/>
            <a:ext cx="2560637" cy="1847850"/>
          </a:xfrm>
          <a:prstGeom prst="rect">
            <a:avLst/>
          </a:prstGeom>
          <a:noFill/>
          <a:ln>
            <a:noFill/>
          </a:ln>
          <a:effectLst>
            <a:outerShdw blurRad="50800" dist="38100" dir="2700000" algn="tl" rotWithShape="0">
              <a:srgbClr val="808080">
                <a:alpha val="39998"/>
              </a:srgbClr>
            </a:outerShdw>
          </a:effectLst>
        </p:spPr>
      </p:pic>
      <p:pic>
        <p:nvPicPr>
          <p:cNvPr id="10" name="Picture 9" descr="A girl looking distraught, sitting on the floor with arms placed on knees.">
            <a:extLst>
              <a:ext uri="{FF2B5EF4-FFF2-40B4-BE49-F238E27FC236}">
                <a16:creationId xmlns:a16="http://schemas.microsoft.com/office/drawing/2014/main" id="{C6B60202-C9AD-2B48-A7BA-00F2ADF1EC28}"/>
              </a:ext>
            </a:extLst>
          </p:cNvPr>
          <p:cNvPicPr preferRelativeResize="0">
            <a:picLocks/>
          </p:cNvPicPr>
          <p:nvPr/>
        </p:nvPicPr>
        <p:blipFill rotWithShape="1">
          <a:blip r:embed="rId4">
            <a:duotone>
              <a:prstClr val="black"/>
              <a:schemeClr val="accent1">
                <a:tint val="45000"/>
                <a:satMod val="400000"/>
              </a:schemeClr>
            </a:duotone>
          </a:blip>
          <a:srcRect r="6589"/>
          <a:stretch/>
        </p:blipFill>
        <p:spPr>
          <a:xfrm>
            <a:off x="643725" y="1513532"/>
            <a:ext cx="2560320" cy="1847088"/>
          </a:xfrm>
          <a:prstGeom prst="rect">
            <a:avLst/>
          </a:prstGeom>
          <a:effectLst>
            <a:outerShdw blurRad="50800" dist="38100" dir="2700000" algn="tl" rotWithShape="0">
              <a:prstClr val="black">
                <a:alpha val="40000"/>
              </a:prstClr>
            </a:outerShdw>
          </a:effectLst>
        </p:spPr>
      </p:pic>
      <p:sp>
        <p:nvSpPr>
          <p:cNvPr id="59396" name="Title 4">
            <a:extLst>
              <a:ext uri="{FF2B5EF4-FFF2-40B4-BE49-F238E27FC236}">
                <a16:creationId xmlns:a16="http://schemas.microsoft.com/office/drawing/2014/main" id="{22E3017B-C13B-2C4A-A244-8949032B484D}"/>
              </a:ext>
            </a:extLst>
          </p:cNvPr>
          <p:cNvSpPr>
            <a:spLocks noGrp="1"/>
          </p:cNvSpPr>
          <p:nvPr>
            <p:ph type="title"/>
          </p:nvPr>
        </p:nvSpPr>
        <p:spPr>
          <a:xfrm>
            <a:off x="623888" y="3546475"/>
            <a:ext cx="7886700" cy="1800225"/>
          </a:xfrm>
        </p:spPr>
        <p:txBody>
          <a:bodyPr/>
          <a:lstStyle/>
          <a:p>
            <a:r>
              <a:rPr lang="en-US" altLang="en-US" dirty="0">
                <a:latin typeface="Arial" panose="020B0604020202020204" pitchFamily="34" charset="0"/>
                <a:cs typeface="Arial" panose="020B0604020202020204" pitchFamily="34" charset="0"/>
              </a:rPr>
              <a:t>The Impact of Stigma on SUD &amp; Mental Health</a:t>
            </a:r>
          </a:p>
        </p:txBody>
      </p:sp>
      <p:sp>
        <p:nvSpPr>
          <p:cNvPr id="59397" name="Slide Number Placeholder 3">
            <a:extLst>
              <a:ext uri="{FF2B5EF4-FFF2-40B4-BE49-F238E27FC236}">
                <a16:creationId xmlns:a16="http://schemas.microsoft.com/office/drawing/2014/main" id="{69937CAF-B554-8941-9E3D-926B63DFFD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71E61124-853C-A14D-935C-0946787FECF1}" type="slidenum">
              <a:rPr lang="en-US" altLang="en-US" sz="1200">
                <a:solidFill>
                  <a:srgbClr val="898989"/>
                </a:solidFill>
              </a:rPr>
              <a:pPr>
                <a:lnSpc>
                  <a:spcPct val="100000"/>
                </a:lnSpc>
                <a:spcBef>
                  <a:spcPct val="0"/>
                </a:spcBef>
                <a:buFontTx/>
                <a:buNone/>
              </a:pPr>
              <a:t>10</a:t>
            </a:fld>
            <a:endParaRPr lang="en-US" altLang="en-US" sz="1200">
              <a:solidFill>
                <a:srgbClr val="89898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xamples of expressed concern that do not actually assist those in distress.">
            <a:extLst>
              <a:ext uri="{FF2B5EF4-FFF2-40B4-BE49-F238E27FC236}">
                <a16:creationId xmlns:a16="http://schemas.microsoft.com/office/drawing/2014/main" id="{32CD8B01-62D6-C141-AB52-E9B482282312}"/>
              </a:ext>
            </a:extLst>
          </p:cNvPr>
          <p:cNvPicPr>
            <a:picLocks noChangeAspect="1"/>
          </p:cNvPicPr>
          <p:nvPr/>
        </p:nvPicPr>
        <p:blipFill rotWithShape="1">
          <a:blip r:embed="rId3">
            <a:duotone>
              <a:schemeClr val="bg2">
                <a:shade val="45000"/>
                <a:satMod val="135000"/>
              </a:schemeClr>
              <a:prstClr val="white"/>
            </a:duotone>
          </a:blip>
          <a:srcRect l="57596" r="26044" b="77863"/>
          <a:stretch/>
        </p:blipFill>
        <p:spPr>
          <a:xfrm>
            <a:off x="628650" y="966814"/>
            <a:ext cx="7849466" cy="5275440"/>
          </a:xfrm>
          <a:prstGeom prst="rect">
            <a:avLst/>
          </a:prstGeom>
        </p:spPr>
      </p:pic>
      <p:sp>
        <p:nvSpPr>
          <p:cNvPr id="60418" name="Title 2">
            <a:extLst>
              <a:ext uri="{FF2B5EF4-FFF2-40B4-BE49-F238E27FC236}">
                <a16:creationId xmlns:a16="http://schemas.microsoft.com/office/drawing/2014/main" id="{EFE26B92-7FEB-C547-9B29-D674BAB7179A}"/>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Expressed Concern</a:t>
            </a:r>
          </a:p>
        </p:txBody>
      </p:sp>
      <p:sp>
        <p:nvSpPr>
          <p:cNvPr id="60419" name="Slide Number Placeholder 3">
            <a:extLst>
              <a:ext uri="{FF2B5EF4-FFF2-40B4-BE49-F238E27FC236}">
                <a16:creationId xmlns:a16="http://schemas.microsoft.com/office/drawing/2014/main" id="{E8A1392A-7EAC-0B43-8D0D-2491ACD060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A906BE-D04D-864F-AB71-50B95279E3FB}" type="slidenum">
              <a:rPr lang="en-US" altLang="en-US" sz="1100">
                <a:solidFill>
                  <a:srgbClr val="FFFFFF"/>
                </a:solidFill>
                <a:latin typeface="Arial" panose="020B0604020202020204" pitchFamily="34" charset="0"/>
                <a:cs typeface="Arial" panose="020B0604020202020204" pitchFamily="34" charset="0"/>
              </a:rPr>
              <a:pPr/>
              <a:t>11</a:t>
            </a:fld>
            <a:endParaRPr lang="en-US" altLang="en-US" sz="1100">
              <a:solidFill>
                <a:srgbClr val="FFFFF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D924E8-81D5-664A-9C3A-B4964BC57EC2}"/>
              </a:ext>
              <a:ext uri="{C183D7F6-B498-43B3-948B-1728B52AA6E4}">
                <adec:decorative xmlns:adec="http://schemas.microsoft.com/office/drawing/2017/decorative" val="1"/>
              </a:ext>
            </a:extLst>
          </p:cNvPr>
          <p:cNvSpPr/>
          <p:nvPr/>
        </p:nvSpPr>
        <p:spPr>
          <a:xfrm flipV="1">
            <a:off x="628650" y="5735638"/>
            <a:ext cx="7850188" cy="506412"/>
          </a:xfrm>
          <a:prstGeom prst="rect">
            <a:avLst/>
          </a:prstGeom>
          <a:solidFill>
            <a:srgbClr val="375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ular Callout 15">
            <a:extLst>
              <a:ext uri="{FF2B5EF4-FFF2-40B4-BE49-F238E27FC236}">
                <a16:creationId xmlns:a16="http://schemas.microsoft.com/office/drawing/2014/main" id="{F4DF02A6-8D57-3346-9F53-F4489BD9C5AD}"/>
              </a:ext>
            </a:extLst>
          </p:cNvPr>
          <p:cNvSpPr>
            <a:spLocks noChangeArrowheads="1"/>
          </p:cNvSpPr>
          <p:nvPr/>
        </p:nvSpPr>
        <p:spPr bwMode="auto">
          <a:xfrm>
            <a:off x="3506788" y="2438400"/>
            <a:ext cx="1841500" cy="1385888"/>
          </a:xfrm>
          <a:prstGeom prst="wedgeRectCallout">
            <a:avLst>
              <a:gd name="adj1" fmla="val -523"/>
              <a:gd name="adj2" fmla="val 85579"/>
            </a:avLst>
          </a:prstGeom>
          <a:solidFill>
            <a:srgbClr val="37557C"/>
          </a:solidFill>
          <a:ln w="12700">
            <a:solidFill>
              <a:srgbClr val="41719C"/>
            </a:solidFill>
            <a:miter lim="800000"/>
            <a:headEnd/>
            <a:tailEnd/>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b="1" dirty="0">
                <a:solidFill>
                  <a:schemeClr val="bg1"/>
                </a:solidFill>
                <a:latin typeface="Arial" panose="020B0604020202020204" pitchFamily="34" charset="0"/>
                <a:cs typeface="Arial" panose="020B0604020202020204" pitchFamily="34" charset="0"/>
              </a:rPr>
              <a:t>I</a:t>
            </a:r>
            <a:r>
              <a:rPr lang="ja-JP" altLang="en-US" b="1" dirty="0">
                <a:solidFill>
                  <a:schemeClr val="bg1"/>
                </a:solidFill>
                <a:latin typeface="Arial" panose="020B0604020202020204" pitchFamily="34" charset="0"/>
                <a:cs typeface="Arial" panose="020B0604020202020204" pitchFamily="34" charset="0"/>
              </a:rPr>
              <a:t>’</a:t>
            </a:r>
            <a:r>
              <a:rPr lang="en-US" altLang="ja-JP" b="1" dirty="0">
                <a:solidFill>
                  <a:schemeClr val="bg1"/>
                </a:solidFill>
                <a:latin typeface="Arial" panose="020B0604020202020204" pitchFamily="34" charset="0"/>
                <a:cs typeface="Arial" panose="020B0604020202020204" pitchFamily="34" charset="0"/>
              </a:rPr>
              <a:t>M JUST REALLY TIRED</a:t>
            </a:r>
            <a:endParaRPr lang="en-US" altLang="en-US" b="1" dirty="0">
              <a:solidFill>
                <a:schemeClr val="bg1"/>
              </a:solidFill>
              <a:latin typeface="Arial" panose="020B0604020202020204" pitchFamily="34" charset="0"/>
              <a:cs typeface="Arial" panose="020B0604020202020204" pitchFamily="34" charset="0"/>
            </a:endParaRPr>
          </a:p>
        </p:txBody>
      </p:sp>
      <p:pic>
        <p:nvPicPr>
          <p:cNvPr id="15" name="Picture 14" descr="The same girl as before, in distress, sitting on the floor, arms on knees.">
            <a:extLst>
              <a:ext uri="{FF2B5EF4-FFF2-40B4-BE49-F238E27FC236}">
                <a16:creationId xmlns:a16="http://schemas.microsoft.com/office/drawing/2014/main" id="{3FF0C737-3FE4-3C42-90BA-BE997E37164A}"/>
              </a:ext>
            </a:extLst>
          </p:cNvPr>
          <p:cNvPicPr>
            <a:picLocks noChangeAspect="1"/>
          </p:cNvPicPr>
          <p:nvPr/>
        </p:nvPicPr>
        <p:blipFill>
          <a:blip r:embed="rId3"/>
          <a:srcRect r="37862"/>
          <a:stretch>
            <a:fillRect/>
          </a:stretch>
        </p:blipFill>
        <p:spPr bwMode="auto">
          <a:xfrm>
            <a:off x="3506788" y="4252913"/>
            <a:ext cx="1841500" cy="1974850"/>
          </a:xfrm>
          <a:prstGeom prst="rect">
            <a:avLst/>
          </a:prstGeom>
          <a:noFill/>
          <a:ln>
            <a:noFill/>
          </a:ln>
          <a:effectLst>
            <a:outerShdw blurRad="50800" dist="38100" dir="2700000" algn="tl" rotWithShape="0">
              <a:srgbClr val="808080">
                <a:alpha val="39998"/>
              </a:srgbClr>
            </a:outerShdw>
          </a:effectLst>
        </p:spPr>
      </p:pic>
      <p:sp>
        <p:nvSpPr>
          <p:cNvPr id="17" name="Rounded Rectangular Callout 16">
            <a:extLst>
              <a:ext uri="{FF2B5EF4-FFF2-40B4-BE49-F238E27FC236}">
                <a16:creationId xmlns:a16="http://schemas.microsoft.com/office/drawing/2014/main" id="{7E25F9A4-73DB-2645-B128-7B48358BE428}"/>
              </a:ext>
            </a:extLst>
          </p:cNvPr>
          <p:cNvSpPr>
            <a:spLocks noChangeArrowheads="1"/>
          </p:cNvSpPr>
          <p:nvPr/>
        </p:nvSpPr>
        <p:spPr bwMode="auto">
          <a:xfrm>
            <a:off x="5713413" y="2601913"/>
            <a:ext cx="2259012" cy="803275"/>
          </a:xfrm>
          <a:prstGeom prst="wedgeRoundRectCallout">
            <a:avLst>
              <a:gd name="adj1" fmla="val 73741"/>
              <a:gd name="adj2" fmla="val -20542"/>
              <a:gd name="adj3" fmla="val 16667"/>
            </a:avLst>
          </a:prstGeom>
          <a:solidFill>
            <a:srgbClr val="C04D2F"/>
          </a:solidFill>
          <a:ln w="12700">
            <a:solidFill>
              <a:srgbClr val="C04D2F"/>
            </a:solidFill>
            <a:miter lim="800000"/>
            <a:headEnd/>
            <a:tailEnd/>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1800" b="1" dirty="0">
                <a:solidFill>
                  <a:srgbClr val="FFFFFF"/>
                </a:solidFill>
                <a:latin typeface="Arial" panose="020B0604020202020204" pitchFamily="34" charset="0"/>
                <a:cs typeface="Arial" panose="020B0604020202020204" pitchFamily="34" charset="0"/>
              </a:rPr>
              <a:t>You can talk to me…</a:t>
            </a:r>
          </a:p>
        </p:txBody>
      </p:sp>
      <p:sp>
        <p:nvSpPr>
          <p:cNvPr id="21" name="Rounded Rectangular Callout 20">
            <a:extLst>
              <a:ext uri="{FF2B5EF4-FFF2-40B4-BE49-F238E27FC236}">
                <a16:creationId xmlns:a16="http://schemas.microsoft.com/office/drawing/2014/main" id="{2C9968AB-D046-4446-A6F1-FCB867103AEE}"/>
              </a:ext>
            </a:extLst>
          </p:cNvPr>
          <p:cNvSpPr>
            <a:spLocks noChangeArrowheads="1"/>
          </p:cNvSpPr>
          <p:nvPr/>
        </p:nvSpPr>
        <p:spPr bwMode="auto">
          <a:xfrm>
            <a:off x="1149350" y="1036638"/>
            <a:ext cx="2120900" cy="885825"/>
          </a:xfrm>
          <a:prstGeom prst="wedgeRoundRectCallout">
            <a:avLst>
              <a:gd name="adj1" fmla="val -75213"/>
              <a:gd name="adj2" fmla="val 33032"/>
              <a:gd name="adj3" fmla="val 16667"/>
            </a:avLst>
          </a:prstGeom>
          <a:solidFill>
            <a:srgbClr val="C04D2F"/>
          </a:solidFill>
          <a:ln w="12700">
            <a:solidFill>
              <a:srgbClr val="C04D2F"/>
            </a:solidFill>
            <a:miter lim="800000"/>
            <a:headEnd/>
            <a:tailEnd/>
          </a:ln>
          <a:effectLst>
            <a:outerShdw blurRad="50800" dist="38100" algn="l" rotWithShape="0">
              <a:srgbClr val="808080">
                <a:alpha val="39998"/>
              </a:srgbClr>
            </a:outerShdw>
          </a:effectLst>
        </p:spPr>
        <p:txBody>
          <a:bodyPr anchor="ctr"/>
          <a:lstStyle/>
          <a:p>
            <a:pPr algn="ctr">
              <a:defRPr/>
            </a:pPr>
            <a:r>
              <a:rPr lang="en-US" b="1" dirty="0">
                <a:solidFill>
                  <a:schemeClr val="lt1"/>
                </a:solidFill>
                <a:latin typeface="Arial" panose="020B0604020202020204" pitchFamily="34" charset="0"/>
                <a:ea typeface="+mn-ea"/>
                <a:cs typeface="Arial" panose="020B0604020202020204" pitchFamily="34" charset="0"/>
              </a:rPr>
              <a:t>Did you get no sleep last night? </a:t>
            </a:r>
          </a:p>
        </p:txBody>
      </p:sp>
      <p:sp>
        <p:nvSpPr>
          <p:cNvPr id="22" name="Rounded Rectangular Callout 21">
            <a:extLst>
              <a:ext uri="{FF2B5EF4-FFF2-40B4-BE49-F238E27FC236}">
                <a16:creationId xmlns:a16="http://schemas.microsoft.com/office/drawing/2014/main" id="{F23EB667-3C9B-DE46-8FAA-2B8CB216474B}"/>
              </a:ext>
            </a:extLst>
          </p:cNvPr>
          <p:cNvSpPr>
            <a:spLocks noChangeArrowheads="1"/>
          </p:cNvSpPr>
          <p:nvPr/>
        </p:nvSpPr>
        <p:spPr bwMode="auto">
          <a:xfrm>
            <a:off x="5713413" y="1047750"/>
            <a:ext cx="2470150" cy="546100"/>
          </a:xfrm>
          <a:prstGeom prst="wedgeRoundRectCallout">
            <a:avLst>
              <a:gd name="adj1" fmla="val 61199"/>
              <a:gd name="adj2" fmla="val 38750"/>
              <a:gd name="adj3" fmla="val 16667"/>
            </a:avLst>
          </a:prstGeom>
          <a:solidFill>
            <a:srgbClr val="C04D2F"/>
          </a:solidFill>
          <a:ln w="12700">
            <a:solidFill>
              <a:srgbClr val="C04D2F"/>
            </a:solidFill>
            <a:miter lim="800000"/>
            <a:headEnd/>
            <a:tailEnd/>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1800" b="1" dirty="0">
                <a:solidFill>
                  <a:srgbClr val="FFFFFF"/>
                </a:solidFill>
                <a:latin typeface="Arial" panose="020B0604020202020204" pitchFamily="34" charset="0"/>
                <a:cs typeface="Arial" panose="020B0604020202020204" pitchFamily="34" charset="0"/>
              </a:rPr>
              <a:t>You</a:t>
            </a:r>
            <a:r>
              <a:rPr lang="ja-JP" altLang="en-US" sz="1800" b="1" dirty="0">
                <a:solidFill>
                  <a:srgbClr val="FFFFFF"/>
                </a:solidFill>
                <a:latin typeface="Arial" panose="020B0604020202020204" pitchFamily="34" charset="0"/>
                <a:cs typeface="Arial" panose="020B0604020202020204" pitchFamily="34" charset="0"/>
              </a:rPr>
              <a:t>’</a:t>
            </a:r>
            <a:r>
              <a:rPr lang="en-US" altLang="ja-JP" sz="1800" b="1" dirty="0">
                <a:solidFill>
                  <a:srgbClr val="FFFFFF"/>
                </a:solidFill>
                <a:latin typeface="Arial" panose="020B0604020202020204" pitchFamily="34" charset="0"/>
                <a:cs typeface="Arial" panose="020B0604020202020204" pitchFamily="34" charset="0"/>
              </a:rPr>
              <a:t>re so distant.</a:t>
            </a:r>
            <a:endParaRPr lang="en-US" altLang="en-US" sz="1800" b="1" dirty="0">
              <a:solidFill>
                <a:srgbClr val="FFFFFF"/>
              </a:solidFill>
              <a:latin typeface="Arial" panose="020B0604020202020204" pitchFamily="34" charset="0"/>
              <a:cs typeface="Arial" panose="020B0604020202020204" pitchFamily="34" charset="0"/>
            </a:endParaRPr>
          </a:p>
        </p:txBody>
      </p:sp>
      <p:sp>
        <p:nvSpPr>
          <p:cNvPr id="23" name="Rounded Rectangular Callout 22">
            <a:extLst>
              <a:ext uri="{FF2B5EF4-FFF2-40B4-BE49-F238E27FC236}">
                <a16:creationId xmlns:a16="http://schemas.microsoft.com/office/drawing/2014/main" id="{D5199948-938E-2343-836D-9214152519D5}"/>
              </a:ext>
            </a:extLst>
          </p:cNvPr>
          <p:cNvSpPr>
            <a:spLocks noChangeArrowheads="1"/>
          </p:cNvSpPr>
          <p:nvPr/>
        </p:nvSpPr>
        <p:spPr bwMode="auto">
          <a:xfrm>
            <a:off x="1020763" y="1922463"/>
            <a:ext cx="2120900" cy="885825"/>
          </a:xfrm>
          <a:prstGeom prst="wedgeRoundRectCallout">
            <a:avLst>
              <a:gd name="adj1" fmla="val -69333"/>
              <a:gd name="adj2" fmla="val 36157"/>
              <a:gd name="adj3" fmla="val 16667"/>
            </a:avLst>
          </a:prstGeom>
          <a:solidFill>
            <a:srgbClr val="C04D2F"/>
          </a:solidFill>
          <a:ln w="12700">
            <a:solidFill>
              <a:srgbClr val="C04D2F"/>
            </a:solidFill>
            <a:miter lim="800000"/>
            <a:headEnd/>
            <a:tailEnd/>
          </a:ln>
          <a:effectLst>
            <a:outerShdw blurRad="50800" dist="38100" dir="10800000" algn="r" rotWithShape="0">
              <a:srgbClr val="808080">
                <a:alpha val="39998"/>
              </a:srgbClr>
            </a:outerShdw>
          </a:effectLst>
        </p:spPr>
        <p:txBody>
          <a:bodyPr anchor="ctr"/>
          <a:lstStyle/>
          <a:p>
            <a:pPr algn="ctr">
              <a:defRPr/>
            </a:pPr>
            <a:r>
              <a:rPr lang="en-US" sz="2000" b="1" dirty="0">
                <a:solidFill>
                  <a:schemeClr val="lt1"/>
                </a:solidFill>
                <a:latin typeface="Arial" panose="020B0604020202020204" pitchFamily="34" charset="0"/>
                <a:ea typeface="+mn-ea"/>
                <a:cs typeface="Arial" panose="020B0604020202020204" pitchFamily="34" charset="0"/>
              </a:rPr>
              <a:t>Why are you so depressed ?</a:t>
            </a:r>
          </a:p>
        </p:txBody>
      </p:sp>
      <p:sp>
        <p:nvSpPr>
          <p:cNvPr id="24" name="Rounded Rectangular Callout 23">
            <a:extLst>
              <a:ext uri="{FF2B5EF4-FFF2-40B4-BE49-F238E27FC236}">
                <a16:creationId xmlns:a16="http://schemas.microsoft.com/office/drawing/2014/main" id="{A1DF81B6-3730-F54A-B1B2-8320455D73D9}"/>
              </a:ext>
            </a:extLst>
          </p:cNvPr>
          <p:cNvSpPr>
            <a:spLocks noChangeArrowheads="1"/>
          </p:cNvSpPr>
          <p:nvPr/>
        </p:nvSpPr>
        <p:spPr bwMode="auto">
          <a:xfrm>
            <a:off x="757238" y="2770188"/>
            <a:ext cx="2120900" cy="1147762"/>
          </a:xfrm>
          <a:prstGeom prst="wedgeRoundRectCallout">
            <a:avLst>
              <a:gd name="adj1" fmla="val -57079"/>
              <a:gd name="adj2" fmla="val -34023"/>
              <a:gd name="adj3" fmla="val 16667"/>
            </a:avLst>
          </a:prstGeom>
          <a:solidFill>
            <a:srgbClr val="C04D2F"/>
          </a:solidFill>
          <a:ln w="12700">
            <a:solidFill>
              <a:srgbClr val="C04D2F"/>
            </a:solidFill>
            <a:miter lim="800000"/>
            <a:headEnd/>
            <a:tailEnd/>
          </a:ln>
          <a:effectLst>
            <a:outerShdw blurRad="50800" dist="38100" algn="l" rotWithShape="0">
              <a:srgbClr val="808080">
                <a:alpha val="39998"/>
              </a:srgbClr>
            </a:outerShdw>
          </a:effectLst>
        </p:spPr>
        <p:txBody>
          <a:bodyPr anchor="ctr"/>
          <a:lstStyle/>
          <a:p>
            <a:pPr algn="ctr">
              <a:defRPr/>
            </a:pPr>
            <a:r>
              <a:rPr lang="en-US" sz="2400" b="1" dirty="0">
                <a:solidFill>
                  <a:schemeClr val="lt1"/>
                </a:solidFill>
                <a:latin typeface="Arial" panose="020B0604020202020204" pitchFamily="34" charset="0"/>
                <a:ea typeface="+mn-ea"/>
                <a:cs typeface="Arial" panose="020B0604020202020204" pitchFamily="34" charset="0"/>
              </a:rPr>
              <a:t>You look so out of it</a:t>
            </a:r>
          </a:p>
        </p:txBody>
      </p:sp>
      <p:sp>
        <p:nvSpPr>
          <p:cNvPr id="25" name="Rounded Rectangular Callout 24">
            <a:extLst>
              <a:ext uri="{FF2B5EF4-FFF2-40B4-BE49-F238E27FC236}">
                <a16:creationId xmlns:a16="http://schemas.microsoft.com/office/drawing/2014/main" id="{685F5927-C3DC-4549-A1F1-9DFB07E6D369}"/>
              </a:ext>
            </a:extLst>
          </p:cNvPr>
          <p:cNvSpPr>
            <a:spLocks noChangeArrowheads="1"/>
          </p:cNvSpPr>
          <p:nvPr/>
        </p:nvSpPr>
        <p:spPr bwMode="auto">
          <a:xfrm>
            <a:off x="1473200" y="4641850"/>
            <a:ext cx="1809750" cy="1038225"/>
          </a:xfrm>
          <a:prstGeom prst="wedgeRoundRectCallout">
            <a:avLst>
              <a:gd name="adj1" fmla="val -96718"/>
              <a:gd name="adj2" fmla="val -42597"/>
              <a:gd name="adj3" fmla="val 16667"/>
            </a:avLst>
          </a:prstGeom>
          <a:solidFill>
            <a:srgbClr val="C04D2F"/>
          </a:solidFill>
          <a:ln w="12700">
            <a:solidFill>
              <a:srgbClr val="C04D2F"/>
            </a:solidFill>
            <a:miter lim="800000"/>
            <a:headEnd/>
            <a:tailEnd/>
          </a:ln>
          <a:effectLst>
            <a:outerShdw blurRad="50800" dist="38100" algn="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1800" b="1" dirty="0">
                <a:solidFill>
                  <a:srgbClr val="FFFFFF"/>
                </a:solidFill>
                <a:latin typeface="Arial" panose="020B0604020202020204" pitchFamily="34" charset="0"/>
                <a:cs typeface="Arial" panose="020B0604020202020204" pitchFamily="34" charset="0"/>
              </a:rPr>
              <a:t>What</a:t>
            </a:r>
            <a:r>
              <a:rPr lang="ja-JP" altLang="en-US" sz="1800" b="1" dirty="0">
                <a:solidFill>
                  <a:srgbClr val="FFFFFF"/>
                </a:solidFill>
                <a:latin typeface="Arial" panose="020B0604020202020204" pitchFamily="34" charset="0"/>
                <a:cs typeface="Arial" panose="020B0604020202020204" pitchFamily="34" charset="0"/>
              </a:rPr>
              <a:t>’</a:t>
            </a:r>
            <a:r>
              <a:rPr lang="en-US" altLang="ja-JP" sz="1800" b="1" dirty="0">
                <a:solidFill>
                  <a:srgbClr val="FFFFFF"/>
                </a:solidFill>
                <a:latin typeface="Arial" panose="020B0604020202020204" pitchFamily="34" charset="0"/>
                <a:cs typeface="Arial" panose="020B0604020202020204" pitchFamily="34" charset="0"/>
              </a:rPr>
              <a:t>s wrong with you today?</a:t>
            </a:r>
            <a:endParaRPr lang="en-US" altLang="en-US" sz="1800" b="1" dirty="0">
              <a:solidFill>
                <a:srgbClr val="FFFFFF"/>
              </a:solidFill>
              <a:latin typeface="Arial" panose="020B0604020202020204" pitchFamily="34" charset="0"/>
              <a:cs typeface="Arial" panose="020B0604020202020204" pitchFamily="34" charset="0"/>
            </a:endParaRPr>
          </a:p>
        </p:txBody>
      </p:sp>
      <p:sp>
        <p:nvSpPr>
          <p:cNvPr id="26" name="Rounded Rectangular Callout 25">
            <a:extLst>
              <a:ext uri="{FF2B5EF4-FFF2-40B4-BE49-F238E27FC236}">
                <a16:creationId xmlns:a16="http://schemas.microsoft.com/office/drawing/2014/main" id="{5DA38DCB-AC7F-FE47-8FB5-A4B3EFECBA77}"/>
              </a:ext>
            </a:extLst>
          </p:cNvPr>
          <p:cNvSpPr>
            <a:spLocks noChangeArrowheads="1"/>
          </p:cNvSpPr>
          <p:nvPr/>
        </p:nvSpPr>
        <p:spPr bwMode="auto">
          <a:xfrm>
            <a:off x="1020763" y="3917950"/>
            <a:ext cx="2262187" cy="647700"/>
          </a:xfrm>
          <a:prstGeom prst="wedgeRoundRectCallout">
            <a:avLst>
              <a:gd name="adj1" fmla="val -67866"/>
              <a:gd name="adj2" fmla="val -43986"/>
              <a:gd name="adj3" fmla="val 16667"/>
            </a:avLst>
          </a:prstGeom>
          <a:solidFill>
            <a:srgbClr val="C04D2F"/>
          </a:solidFill>
          <a:ln w="12700">
            <a:solidFill>
              <a:srgbClr val="C04D2F"/>
            </a:solidFill>
            <a:miter lim="800000"/>
            <a:headEnd/>
            <a:tailEnd/>
          </a:ln>
          <a:effectLst>
            <a:outerShdw blurRad="50800" dist="38100" algn="l" rotWithShape="0">
              <a:srgbClr val="808080">
                <a:alpha val="39998"/>
              </a:srgbClr>
            </a:outerShdw>
          </a:effectLst>
        </p:spPr>
        <p:txBody>
          <a:bodyPr anchor="ctr"/>
          <a:lstStyle/>
          <a:p>
            <a:pPr algn="ctr">
              <a:defRPr/>
            </a:pPr>
            <a:r>
              <a:rPr lang="en-US" b="1" dirty="0">
                <a:solidFill>
                  <a:schemeClr val="lt1"/>
                </a:solidFill>
                <a:latin typeface="Arial" panose="020B0604020202020204" pitchFamily="34" charset="0"/>
                <a:ea typeface="+mn-ea"/>
                <a:cs typeface="Arial" panose="020B0604020202020204" pitchFamily="34" charset="0"/>
              </a:rPr>
              <a:t>You sound down.</a:t>
            </a:r>
          </a:p>
        </p:txBody>
      </p:sp>
      <p:sp>
        <p:nvSpPr>
          <p:cNvPr id="27" name="Rounded Rectangular Callout 26">
            <a:extLst>
              <a:ext uri="{FF2B5EF4-FFF2-40B4-BE49-F238E27FC236}">
                <a16:creationId xmlns:a16="http://schemas.microsoft.com/office/drawing/2014/main" id="{878180D0-62B3-5E46-B998-DD26286A0186}"/>
              </a:ext>
            </a:extLst>
          </p:cNvPr>
          <p:cNvSpPr>
            <a:spLocks noChangeArrowheads="1"/>
          </p:cNvSpPr>
          <p:nvPr/>
        </p:nvSpPr>
        <p:spPr bwMode="auto">
          <a:xfrm>
            <a:off x="5570538" y="1617663"/>
            <a:ext cx="2289175" cy="966787"/>
          </a:xfrm>
          <a:prstGeom prst="wedgeRoundRectCallout">
            <a:avLst>
              <a:gd name="adj1" fmla="val 74833"/>
              <a:gd name="adj2" fmla="val -5981"/>
              <a:gd name="adj3" fmla="val 16667"/>
            </a:avLst>
          </a:prstGeom>
          <a:solidFill>
            <a:srgbClr val="C04D2F"/>
          </a:solidFill>
          <a:ln w="12700">
            <a:solidFill>
              <a:srgbClr val="C04D2F"/>
            </a:solidFill>
            <a:miter lim="800000"/>
            <a:headEnd/>
            <a:tailEnd/>
          </a:ln>
          <a:effectLst>
            <a:outerShdw blurRad="50800" dist="38100" dir="2700000" algn="tl" rotWithShape="0">
              <a:srgbClr val="808080">
                <a:alpha val="39998"/>
              </a:srgbClr>
            </a:outerShdw>
          </a:effectLst>
        </p:spPr>
        <p:txBody>
          <a:bodyPr anchor="ctr"/>
          <a:lstStyle/>
          <a:p>
            <a:pPr algn="ctr">
              <a:defRPr/>
            </a:pPr>
            <a:r>
              <a:rPr lang="en-US" b="1" dirty="0">
                <a:solidFill>
                  <a:schemeClr val="lt1"/>
                </a:solidFill>
                <a:latin typeface="Arial" panose="020B0604020202020204" pitchFamily="34" charset="0"/>
                <a:ea typeface="+mn-ea"/>
                <a:cs typeface="Arial" panose="020B0604020202020204" pitchFamily="34" charset="0"/>
              </a:rPr>
              <a:t>Why are you leaving so early ? </a:t>
            </a:r>
          </a:p>
        </p:txBody>
      </p:sp>
      <p:sp>
        <p:nvSpPr>
          <p:cNvPr id="29" name="Rounded Rectangular Callout 28">
            <a:extLst>
              <a:ext uri="{FF2B5EF4-FFF2-40B4-BE49-F238E27FC236}">
                <a16:creationId xmlns:a16="http://schemas.microsoft.com/office/drawing/2014/main" id="{40B369B4-5C1C-1D46-863E-EAD8EDCA9D77}"/>
              </a:ext>
            </a:extLst>
          </p:cNvPr>
          <p:cNvSpPr>
            <a:spLocks noChangeArrowheads="1"/>
          </p:cNvSpPr>
          <p:nvPr/>
        </p:nvSpPr>
        <p:spPr bwMode="auto">
          <a:xfrm>
            <a:off x="6188075" y="3409950"/>
            <a:ext cx="1854200" cy="773113"/>
          </a:xfrm>
          <a:prstGeom prst="wedgeRoundRectCallout">
            <a:avLst>
              <a:gd name="adj1" fmla="val 72593"/>
              <a:gd name="adj2" fmla="val -35653"/>
              <a:gd name="adj3" fmla="val 16667"/>
            </a:avLst>
          </a:prstGeom>
          <a:solidFill>
            <a:srgbClr val="C04D2F"/>
          </a:solidFill>
          <a:ln w="12700">
            <a:solidFill>
              <a:srgbClr val="C04D2F"/>
            </a:solidFill>
            <a:miter lim="800000"/>
            <a:headEnd/>
            <a:tailEnd/>
          </a:ln>
          <a:effectLst>
            <a:outerShdw blurRad="50800" dist="38100" dir="13500000" algn="br" rotWithShape="0">
              <a:srgbClr val="808080">
                <a:alpha val="39998"/>
              </a:srgbClr>
            </a:outerShdw>
          </a:effectLst>
        </p:spPr>
        <p:txBody>
          <a:bodyPr anchor="ctr"/>
          <a:lstStyle/>
          <a:p>
            <a:pPr algn="ctr">
              <a:defRPr/>
            </a:pPr>
            <a:r>
              <a:rPr lang="en-US" sz="2400" b="1" dirty="0">
                <a:solidFill>
                  <a:schemeClr val="lt1"/>
                </a:solidFill>
                <a:latin typeface="Arial" panose="020B0604020202020204" pitchFamily="34" charset="0"/>
                <a:ea typeface="+mn-ea"/>
                <a:cs typeface="Arial" panose="020B0604020202020204" pitchFamily="34" charset="0"/>
              </a:rPr>
              <a:t>You look awful</a:t>
            </a:r>
          </a:p>
        </p:txBody>
      </p:sp>
      <p:sp>
        <p:nvSpPr>
          <p:cNvPr id="31" name="Rounded Rectangular Callout 30">
            <a:extLst>
              <a:ext uri="{FF2B5EF4-FFF2-40B4-BE49-F238E27FC236}">
                <a16:creationId xmlns:a16="http://schemas.microsoft.com/office/drawing/2014/main" id="{851E2EC1-1918-6344-A58A-7568832E7330}"/>
              </a:ext>
            </a:extLst>
          </p:cNvPr>
          <p:cNvSpPr>
            <a:spLocks noChangeArrowheads="1"/>
          </p:cNvSpPr>
          <p:nvPr/>
        </p:nvSpPr>
        <p:spPr bwMode="auto">
          <a:xfrm>
            <a:off x="5713413" y="4868863"/>
            <a:ext cx="2249487" cy="792162"/>
          </a:xfrm>
          <a:prstGeom prst="wedgeRoundRectCallout">
            <a:avLst>
              <a:gd name="adj1" fmla="val 71884"/>
              <a:gd name="adj2" fmla="val -51667"/>
              <a:gd name="adj3" fmla="val 16667"/>
            </a:avLst>
          </a:prstGeom>
          <a:solidFill>
            <a:srgbClr val="C04D2F"/>
          </a:solidFill>
          <a:ln w="12700">
            <a:solidFill>
              <a:srgbClr val="C04D2F"/>
            </a:solidFill>
            <a:miter lim="800000"/>
            <a:headEnd/>
            <a:tailEnd/>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1800" b="1" dirty="0">
                <a:solidFill>
                  <a:srgbClr val="FFFFFF"/>
                </a:solidFill>
                <a:latin typeface="Arial" panose="020B0604020202020204" pitchFamily="34" charset="0"/>
                <a:cs typeface="Arial" panose="020B0604020202020204" pitchFamily="34" charset="0"/>
              </a:rPr>
              <a:t>Tell me, what</a:t>
            </a:r>
            <a:r>
              <a:rPr lang="ja-JP" altLang="en-US" sz="1800" b="1" dirty="0">
                <a:solidFill>
                  <a:srgbClr val="FFFFFF"/>
                </a:solidFill>
                <a:latin typeface="Arial" panose="020B0604020202020204" pitchFamily="34" charset="0"/>
                <a:cs typeface="Arial" panose="020B0604020202020204" pitchFamily="34" charset="0"/>
              </a:rPr>
              <a:t>’</a:t>
            </a:r>
            <a:r>
              <a:rPr lang="en-US" altLang="ja-JP" sz="1800" b="1" dirty="0">
                <a:solidFill>
                  <a:srgbClr val="FFFFFF"/>
                </a:solidFill>
                <a:latin typeface="Arial" panose="020B0604020202020204" pitchFamily="34" charset="0"/>
                <a:cs typeface="Arial" panose="020B0604020202020204" pitchFamily="34" charset="0"/>
              </a:rPr>
              <a:t>s the matter ? </a:t>
            </a:r>
            <a:endParaRPr lang="en-US" altLang="en-US" sz="1800" b="1" dirty="0">
              <a:solidFill>
                <a:srgbClr val="FFFFFF"/>
              </a:solidFill>
              <a:latin typeface="Arial" panose="020B0604020202020204" pitchFamily="34" charset="0"/>
              <a:cs typeface="Arial" panose="020B0604020202020204" pitchFamily="34" charset="0"/>
            </a:endParaRPr>
          </a:p>
        </p:txBody>
      </p:sp>
      <p:sp>
        <p:nvSpPr>
          <p:cNvPr id="30" name="Rounded Rectangular Callout 29">
            <a:extLst>
              <a:ext uri="{FF2B5EF4-FFF2-40B4-BE49-F238E27FC236}">
                <a16:creationId xmlns:a16="http://schemas.microsoft.com/office/drawing/2014/main" id="{1FC9BBE2-EB9E-1A47-BC20-15C9180E78A5}"/>
              </a:ext>
            </a:extLst>
          </p:cNvPr>
          <p:cNvSpPr>
            <a:spLocks noChangeArrowheads="1"/>
          </p:cNvSpPr>
          <p:nvPr/>
        </p:nvSpPr>
        <p:spPr bwMode="auto">
          <a:xfrm>
            <a:off x="5570538" y="4222750"/>
            <a:ext cx="2300287" cy="604838"/>
          </a:xfrm>
          <a:prstGeom prst="wedgeRoundRectCallout">
            <a:avLst>
              <a:gd name="adj1" fmla="val 75579"/>
              <a:gd name="adj2" fmla="val -46417"/>
              <a:gd name="adj3" fmla="val 16667"/>
            </a:avLst>
          </a:prstGeom>
          <a:solidFill>
            <a:srgbClr val="C04D2F"/>
          </a:solidFill>
          <a:ln w="12700">
            <a:solidFill>
              <a:srgbClr val="C04D2F"/>
            </a:solidFill>
            <a:miter lim="800000"/>
            <a:headEnd/>
            <a:tailEnd/>
          </a:ln>
          <a:effectLst>
            <a:outerShdw blurRad="50800" dist="38100" dir="2700000" algn="tl" rotWithShape="0">
              <a:srgbClr val="808080">
                <a:alpha val="39998"/>
              </a:srgbClr>
            </a:outerShdw>
          </a:effectLst>
        </p:spPr>
        <p:txBody>
          <a:bodyPr anchor="ctr"/>
          <a:lstStyle/>
          <a:p>
            <a:pPr algn="ctr">
              <a:defRPr/>
            </a:pPr>
            <a:r>
              <a:rPr lang="en-US" b="1" dirty="0">
                <a:solidFill>
                  <a:schemeClr val="lt1"/>
                </a:solidFill>
                <a:latin typeface="Arial" panose="020B0604020202020204" pitchFamily="34" charset="0"/>
                <a:ea typeface="+mn-ea"/>
                <a:cs typeface="Arial" panose="020B0604020202020204" pitchFamily="34" charset="0"/>
              </a:rPr>
              <a:t>Cheer up dude !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31BFD7ED-74A8-0F4E-8B73-F3C9B521071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Thoughts</a:t>
            </a:r>
          </a:p>
        </p:txBody>
      </p:sp>
      <p:sp>
        <p:nvSpPr>
          <p:cNvPr id="62466" name="Slide Number Placeholder 3">
            <a:extLst>
              <a:ext uri="{FF2B5EF4-FFF2-40B4-BE49-F238E27FC236}">
                <a16:creationId xmlns:a16="http://schemas.microsoft.com/office/drawing/2014/main" id="{E6A4B006-918E-3B4A-93F7-AF71586F5691}"/>
              </a:ext>
            </a:extLst>
          </p:cNvPr>
          <p:cNvSpPr>
            <a:spLocks noGrp="1"/>
          </p:cNvSpPr>
          <p:nvPr>
            <p:ph type="sldNum" sz="quarter" idx="12"/>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84D9BBA-21F8-F24F-ABDB-5D734D87A2C4}" type="slidenum">
              <a:rPr lang="en-US" altLang="en-US" sz="1100">
                <a:solidFill>
                  <a:srgbClr val="FFFFFF"/>
                </a:solidFill>
                <a:latin typeface="Arial" panose="020B0604020202020204" pitchFamily="34" charset="0"/>
                <a:cs typeface="Arial" panose="020B0604020202020204" pitchFamily="34" charset="0"/>
              </a:rPr>
              <a:pPr/>
              <a:t>12</a:t>
            </a:fld>
            <a:endParaRPr lang="en-US" altLang="en-US" sz="1100">
              <a:solidFill>
                <a:srgbClr val="FFFFFF"/>
              </a:solidFill>
              <a:latin typeface="Arial" panose="020B0604020202020204" pitchFamily="34" charset="0"/>
              <a:cs typeface="Arial" panose="020B0604020202020204" pitchFamily="34" charset="0"/>
            </a:endParaRPr>
          </a:p>
        </p:txBody>
      </p:sp>
      <p:sp>
        <p:nvSpPr>
          <p:cNvPr id="3" name="Rectangle 2" descr="The pensive man from before, except now his thoughts are being expressed in thought bubbles.">
            <a:extLst>
              <a:ext uri="{FF2B5EF4-FFF2-40B4-BE49-F238E27FC236}">
                <a16:creationId xmlns:a16="http://schemas.microsoft.com/office/drawing/2014/main" id="{59A46AB1-04C7-484E-AABC-5C3BC1BD5040}"/>
              </a:ext>
            </a:extLst>
          </p:cNvPr>
          <p:cNvSpPr/>
          <p:nvPr/>
        </p:nvSpPr>
        <p:spPr>
          <a:xfrm flipV="1">
            <a:off x="631825" y="1006475"/>
            <a:ext cx="7886700" cy="4962525"/>
          </a:xfrm>
          <a:prstGeom prst="rect">
            <a:avLst/>
          </a:prstGeom>
          <a:solidFill>
            <a:srgbClr val="DFD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2468" name="Picture 4">
            <a:extLst>
              <a:ext uri="{FF2B5EF4-FFF2-40B4-BE49-F238E27FC236}">
                <a16:creationId xmlns:a16="http://schemas.microsoft.com/office/drawing/2014/main" id="{02235C93-5A09-504A-AACF-FEF5528907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0651" r="8647"/>
          <a:stretch>
            <a:fillRect/>
          </a:stretch>
        </p:blipFill>
        <p:spPr bwMode="auto">
          <a:xfrm>
            <a:off x="3506788" y="2312988"/>
            <a:ext cx="4570412"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F6CBF6A-44AE-094C-BAF4-DFFF37A00B64}"/>
              </a:ext>
              <a:ext uri="{C183D7F6-B498-43B3-948B-1728B52AA6E4}">
                <adec:decorative xmlns:adec="http://schemas.microsoft.com/office/drawing/2017/decorative" val="1"/>
              </a:ext>
            </a:extLst>
          </p:cNvPr>
          <p:cNvSpPr/>
          <p:nvPr/>
        </p:nvSpPr>
        <p:spPr>
          <a:xfrm flipV="1">
            <a:off x="628650" y="5735638"/>
            <a:ext cx="7886700" cy="506412"/>
          </a:xfrm>
          <a:prstGeom prst="rect">
            <a:avLst/>
          </a:prstGeom>
          <a:solidFill>
            <a:srgbClr val="C04D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loud Callout 5">
            <a:extLst>
              <a:ext uri="{FF2B5EF4-FFF2-40B4-BE49-F238E27FC236}">
                <a16:creationId xmlns:a16="http://schemas.microsoft.com/office/drawing/2014/main" id="{D4823D6C-FF68-0E47-8EE2-071E1D85A099}"/>
              </a:ext>
            </a:extLst>
          </p:cNvPr>
          <p:cNvSpPr>
            <a:spLocks noChangeArrowheads="1"/>
          </p:cNvSpPr>
          <p:nvPr/>
        </p:nvSpPr>
        <p:spPr bwMode="auto">
          <a:xfrm>
            <a:off x="6580188" y="1092200"/>
            <a:ext cx="1914525" cy="2200275"/>
          </a:xfrm>
          <a:prstGeom prst="cloudCallout">
            <a:avLst>
              <a:gd name="adj1" fmla="val -84329"/>
              <a:gd name="adj2" fmla="val 16213"/>
            </a:avLst>
          </a:prstGeom>
          <a:solidFill>
            <a:schemeClr val="bg1"/>
          </a:solidFill>
          <a:ln w="28575">
            <a:solidFill>
              <a:srgbClr val="909A3C"/>
            </a:solidFill>
            <a:miter lim="800000"/>
            <a:headEnd/>
            <a:tailEnd/>
          </a:ln>
          <a:effectLst>
            <a:outerShdw blurRad="50800" dist="38100" dir="2700000" algn="tl" rotWithShape="0">
              <a:srgbClr val="808080">
                <a:alpha val="39998"/>
              </a:srgbClr>
            </a:outerShdw>
          </a:effectLst>
        </p:spPr>
        <p:txBody>
          <a:bodyPr anchor="ctr"/>
          <a:lstStyle/>
          <a:p>
            <a:pPr algn="ctr">
              <a:defRPr/>
            </a:pPr>
            <a:r>
              <a:rPr lang="en-US" sz="2000" b="1" dirty="0">
                <a:solidFill>
                  <a:srgbClr val="909A3C"/>
                </a:solidFill>
                <a:latin typeface="Arial" panose="020B0604020202020204" pitchFamily="34" charset="0"/>
                <a:ea typeface="+mn-ea"/>
                <a:cs typeface="Arial" panose="020B0604020202020204" pitchFamily="34" charset="0"/>
              </a:rPr>
              <a:t>Getting help could harm my career.</a:t>
            </a:r>
          </a:p>
        </p:txBody>
      </p:sp>
      <p:sp>
        <p:nvSpPr>
          <p:cNvPr id="15" name="Cloud Callout 14">
            <a:extLst>
              <a:ext uri="{FF2B5EF4-FFF2-40B4-BE49-F238E27FC236}">
                <a16:creationId xmlns:a16="http://schemas.microsoft.com/office/drawing/2014/main" id="{960FA4FF-6A5A-C842-98B5-F424EC88C8FD}"/>
              </a:ext>
            </a:extLst>
          </p:cNvPr>
          <p:cNvSpPr>
            <a:spLocks noChangeArrowheads="1"/>
          </p:cNvSpPr>
          <p:nvPr/>
        </p:nvSpPr>
        <p:spPr bwMode="auto">
          <a:xfrm>
            <a:off x="2200275" y="1047750"/>
            <a:ext cx="2782888" cy="1757363"/>
          </a:xfrm>
          <a:prstGeom prst="cloudCallout">
            <a:avLst>
              <a:gd name="adj1" fmla="val 65750"/>
              <a:gd name="adj2" fmla="val 38847"/>
            </a:avLst>
          </a:prstGeom>
          <a:solidFill>
            <a:schemeClr val="bg1"/>
          </a:solidFill>
          <a:ln w="28575">
            <a:solidFill>
              <a:srgbClr val="C04D2F"/>
            </a:solidFill>
            <a:miter lim="800000"/>
            <a:headEnd/>
            <a:tailEnd/>
          </a:ln>
          <a:effectLst>
            <a:outerShdw blurRad="50800" dist="38100" dir="2700000" algn="tl" rotWithShape="0">
              <a:srgbClr val="808080">
                <a:alpha val="39998"/>
              </a:srgbClr>
            </a:outerShdw>
          </a:effectLst>
        </p:spPr>
        <p:txBody>
          <a:bodyPr anchor="ctr"/>
          <a:lstStyle/>
          <a:p>
            <a:pPr algn="ctr">
              <a:defRPr/>
            </a:pPr>
            <a:r>
              <a:rPr lang="en-US" sz="2000" b="1" dirty="0">
                <a:solidFill>
                  <a:srgbClr val="C04D2F"/>
                </a:solidFill>
                <a:latin typeface="Arial" panose="020B0604020202020204" pitchFamily="34" charset="0"/>
                <a:ea typeface="+mn-ea"/>
                <a:cs typeface="Arial" panose="020B0604020202020204" pitchFamily="34" charset="0"/>
              </a:rPr>
              <a:t>Leadership might treat me differently.</a:t>
            </a:r>
          </a:p>
        </p:txBody>
      </p:sp>
      <p:sp>
        <p:nvSpPr>
          <p:cNvPr id="16" name="Cloud Callout 15">
            <a:extLst>
              <a:ext uri="{FF2B5EF4-FFF2-40B4-BE49-F238E27FC236}">
                <a16:creationId xmlns:a16="http://schemas.microsoft.com/office/drawing/2014/main" id="{5301D86E-F06F-7C4C-8E63-9038E23F9336}"/>
              </a:ext>
            </a:extLst>
          </p:cNvPr>
          <p:cNvSpPr>
            <a:spLocks noChangeArrowheads="1"/>
          </p:cNvSpPr>
          <p:nvPr/>
        </p:nvSpPr>
        <p:spPr bwMode="auto">
          <a:xfrm>
            <a:off x="1273175" y="2925763"/>
            <a:ext cx="2782888" cy="1758950"/>
          </a:xfrm>
          <a:prstGeom prst="cloudCallout">
            <a:avLst>
              <a:gd name="adj1" fmla="val 79958"/>
              <a:gd name="adj2" fmla="val -41287"/>
            </a:avLst>
          </a:prstGeom>
          <a:solidFill>
            <a:schemeClr val="bg1"/>
          </a:solidFill>
          <a:ln w="28575">
            <a:solidFill>
              <a:srgbClr val="37557C"/>
            </a:solidFill>
            <a:miter lim="800000"/>
            <a:headEnd/>
            <a:tailEnd/>
          </a:ln>
          <a:effectLst>
            <a:outerShdw blurRad="50800" dist="38100" dir="2700000" algn="tl" rotWithShape="0">
              <a:srgbClr val="808080">
                <a:alpha val="39998"/>
              </a:srgbClr>
            </a:outerShdw>
          </a:effectLst>
        </p:spPr>
        <p:txBody>
          <a:bodyPr anchor="ctr"/>
          <a:lstStyle/>
          <a:p>
            <a:pPr algn="ctr">
              <a:defRPr/>
            </a:pPr>
            <a:r>
              <a:rPr lang="en-US" sz="2000" b="1" dirty="0">
                <a:solidFill>
                  <a:srgbClr val="37557C"/>
                </a:solidFill>
                <a:latin typeface="Arial" panose="020B0604020202020204" pitchFamily="34" charset="0"/>
                <a:ea typeface="+mn-ea"/>
                <a:cs typeface="Arial" panose="020B0604020202020204" pitchFamily="34" charset="0"/>
              </a:rPr>
              <a:t>I will be seen as weak.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52EF8809-957C-CE4D-92FA-29B3F229177A}"/>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Labels</a:t>
            </a:r>
          </a:p>
        </p:txBody>
      </p:sp>
      <p:pic>
        <p:nvPicPr>
          <p:cNvPr id="64514" name="Picture 2" descr="Image result for mental health stigma">
            <a:extLst>
              <a:ext uri="{FF2B5EF4-FFF2-40B4-BE49-F238E27FC236}">
                <a16:creationId xmlns:a16="http://schemas.microsoft.com/office/drawing/2014/main" id="{793850D9-36D5-C24A-9686-1D39F2C626E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6113"/>
          <a:stretch>
            <a:fillRect/>
          </a:stretch>
        </p:blipFill>
        <p:spPr bwMode="auto">
          <a:xfrm>
            <a:off x="628650" y="1044575"/>
            <a:ext cx="7886700" cy="4791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Slide Number Placeholder 3">
            <a:extLst>
              <a:ext uri="{FF2B5EF4-FFF2-40B4-BE49-F238E27FC236}">
                <a16:creationId xmlns:a16="http://schemas.microsoft.com/office/drawing/2014/main" id="{404B3B80-64A1-BD4C-A200-A2390C73A6FF}"/>
              </a:ext>
            </a:extLst>
          </p:cNvPr>
          <p:cNvSpPr>
            <a:spLocks noGrp="1"/>
          </p:cNvSpPr>
          <p:nvPr>
            <p:ph type="sldNum" sz="quarter" idx="12"/>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0F35861-D838-AF49-A388-308BF8AD9E44}" type="slidenum">
              <a:rPr lang="en-US" altLang="en-US" sz="1100">
                <a:solidFill>
                  <a:srgbClr val="FFFFFF"/>
                </a:solidFill>
                <a:latin typeface="Arial" panose="020B0604020202020204" pitchFamily="34" charset="0"/>
                <a:cs typeface="Arial" panose="020B0604020202020204" pitchFamily="34" charset="0"/>
              </a:rPr>
              <a:pPr/>
              <a:t>13</a:t>
            </a:fld>
            <a:endParaRPr lang="en-US" altLang="en-US" sz="1100">
              <a:solidFill>
                <a:srgbClr val="FFFFFF"/>
              </a:solidFill>
              <a:latin typeface="Arial" panose="020B0604020202020204" pitchFamily="34" charset="0"/>
              <a:cs typeface="Arial" panose="020B0604020202020204" pitchFamily="34" charset="0"/>
            </a:endParaRPr>
          </a:p>
        </p:txBody>
      </p:sp>
      <p:sp>
        <p:nvSpPr>
          <p:cNvPr id="5" name="Rectangle 4" descr="Nametags with various labels such as &quot;anxiety,&quot; &quot;panic,&quot; and &quot;shame.&quot;">
            <a:extLst>
              <a:ext uri="{FF2B5EF4-FFF2-40B4-BE49-F238E27FC236}">
                <a16:creationId xmlns:a16="http://schemas.microsoft.com/office/drawing/2014/main" id="{1EDD6611-3924-1A46-83E5-8FE584FC6659}"/>
              </a:ext>
            </a:extLst>
          </p:cNvPr>
          <p:cNvSpPr/>
          <p:nvPr/>
        </p:nvSpPr>
        <p:spPr>
          <a:xfrm flipV="1">
            <a:off x="628650" y="5735638"/>
            <a:ext cx="7886700" cy="506412"/>
          </a:xfrm>
          <a:prstGeom prst="rect">
            <a:avLst/>
          </a:prstGeom>
          <a:solidFill>
            <a:srgbClr val="DA2C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descr="The graphic of a bag with the word &quot;stigma&quot; placed over someone's head.">
            <a:extLst>
              <a:ext uri="{FF2B5EF4-FFF2-40B4-BE49-F238E27FC236}">
                <a16:creationId xmlns:a16="http://schemas.microsoft.com/office/drawing/2014/main" id="{CB9844AB-D308-944B-B338-1D3B2129851A}"/>
              </a:ext>
            </a:extLst>
          </p:cNvPr>
          <p:cNvSpPr/>
          <p:nvPr/>
        </p:nvSpPr>
        <p:spPr>
          <a:xfrm>
            <a:off x="1038225" y="754063"/>
            <a:ext cx="2409825" cy="5399087"/>
          </a:xfrm>
          <a:prstGeom prst="rect">
            <a:avLst/>
          </a:prstGeom>
          <a:solidFill>
            <a:srgbClr val="375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90" name="Title 1">
            <a:extLst>
              <a:ext uri="{FF2B5EF4-FFF2-40B4-BE49-F238E27FC236}">
                <a16:creationId xmlns:a16="http://schemas.microsoft.com/office/drawing/2014/main" id="{BD57355A-06C8-A347-A41F-03F5A6F09E9A}"/>
              </a:ext>
            </a:extLst>
          </p:cNvPr>
          <p:cNvSpPr>
            <a:spLocks noGrp="1"/>
          </p:cNvSpPr>
          <p:nvPr>
            <p:ph type="ctrTitle"/>
          </p:nvPr>
        </p:nvSpPr>
        <p:spPr>
          <a:xfrm>
            <a:off x="628650" y="1041400"/>
            <a:ext cx="7881938" cy="727075"/>
          </a:xfrm>
          <a:solidFill>
            <a:srgbClr val="C04D2F"/>
          </a:solidFill>
        </p:spPr>
        <p:txBody>
          <a:bodyPr lIns="274320" tIns="182880"/>
          <a:lstStyle/>
          <a:p>
            <a:pPr>
              <a:defRPr/>
            </a:pPr>
            <a:r>
              <a:rPr lang="en-US"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HOW STIGMA IMPACTS RECOVERY</a:t>
            </a:r>
          </a:p>
        </p:txBody>
      </p:sp>
      <p:sp>
        <p:nvSpPr>
          <p:cNvPr id="65539" name="Slide Number Placeholder 3">
            <a:extLst>
              <a:ext uri="{FF2B5EF4-FFF2-40B4-BE49-F238E27FC236}">
                <a16:creationId xmlns:a16="http://schemas.microsoft.com/office/drawing/2014/main" id="{AD537B13-54E3-0248-BC79-F8DA0993602E}"/>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5CB2D592-599B-DC42-80BB-425A8C88BA0D}" type="slidenum">
              <a:rPr lang="en-US" altLang="en-US" sz="1100">
                <a:solidFill>
                  <a:srgbClr val="FFFFFF"/>
                </a:solidFill>
                <a:latin typeface="Arial" panose="020B0604020202020204" pitchFamily="34" charset="0"/>
              </a:rPr>
              <a:pPr>
                <a:lnSpc>
                  <a:spcPct val="100000"/>
                </a:lnSpc>
                <a:spcBef>
                  <a:spcPct val="0"/>
                </a:spcBef>
                <a:buFontTx/>
                <a:buNone/>
              </a:pPr>
              <a:t>14</a:t>
            </a:fld>
            <a:endParaRPr lang="en-US" altLang="en-US" sz="1100">
              <a:solidFill>
                <a:srgbClr val="FFFFFF"/>
              </a:solidFill>
              <a:latin typeface="Arial" panose="020B0604020202020204" pitchFamily="34" charset="0"/>
            </a:endParaRPr>
          </a:p>
        </p:txBody>
      </p:sp>
      <p:pic>
        <p:nvPicPr>
          <p:cNvPr id="37892" name="Picture 2" descr="Image result for addiction stigma">
            <a:extLst>
              <a:ext uri="{FF2B5EF4-FFF2-40B4-BE49-F238E27FC236}">
                <a16:creationId xmlns:a16="http://schemas.microsoft.com/office/drawing/2014/main" id="{E567A067-4D51-8D47-8C80-4B90509B2599}"/>
              </a:ext>
            </a:extLst>
          </p:cNvPr>
          <p:cNvPicPr>
            <a:picLocks noGrp="1" noChangeAspect="1" noChangeArrowheads="1"/>
          </p:cNvPicPr>
          <p:nvPr>
            <p:ph idx="13"/>
          </p:nvPr>
        </p:nvPicPr>
        <p:blipFill rotWithShape="1">
          <a:blip r:embed="rId2" cstate="print">
            <a:duotone>
              <a:prstClr val="black"/>
              <a:schemeClr val="accent3">
                <a:tint val="45000"/>
                <a:satMod val="400000"/>
              </a:schemeClr>
            </a:duotone>
          </a:blip>
          <a:srcRect l="4920" t="19970" r="42258" b="3932"/>
          <a:stretch/>
        </p:blipFill>
        <p:spPr>
          <a:xfrm>
            <a:off x="1037963" y="2631990"/>
            <a:ext cx="2409573" cy="2050701"/>
          </a:xfrm>
        </p:spPr>
      </p:pic>
      <p:sp>
        <p:nvSpPr>
          <p:cNvPr id="65541" name="TextBox 2">
            <a:extLst>
              <a:ext uri="{FF2B5EF4-FFF2-40B4-BE49-F238E27FC236}">
                <a16:creationId xmlns:a16="http://schemas.microsoft.com/office/drawing/2014/main" id="{C19A51BC-E36E-7642-A182-31039F57ED79}"/>
              </a:ext>
            </a:extLst>
          </p:cNvPr>
          <p:cNvSpPr txBox="1">
            <a:spLocks noChangeArrowheads="1"/>
          </p:cNvSpPr>
          <p:nvPr/>
        </p:nvSpPr>
        <p:spPr bwMode="auto">
          <a:xfrm>
            <a:off x="3546475" y="1806575"/>
            <a:ext cx="4964113"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b="1" dirty="0">
                <a:solidFill>
                  <a:srgbClr val="C04D2F"/>
                </a:solidFill>
                <a:latin typeface="Arial" panose="020B0604020202020204" pitchFamily="34" charset="0"/>
                <a:cs typeface="Arial" panose="020B0604020202020204" pitchFamily="34" charset="0"/>
              </a:rPr>
              <a:t>STIGMA CAN…</a:t>
            </a:r>
          </a:p>
          <a:p>
            <a:pPr>
              <a:lnSpc>
                <a:spcPct val="100000"/>
              </a:lnSpc>
              <a:spcBef>
                <a:spcPts val="1200"/>
              </a:spcBef>
              <a:buFontTx/>
              <a:buNone/>
            </a:pPr>
            <a:r>
              <a:rPr lang="en-US" altLang="en-US" sz="2400" b="1" dirty="0">
                <a:solidFill>
                  <a:srgbClr val="C04D2F"/>
                </a:solidFill>
                <a:latin typeface="Arial" panose="020B0604020202020204" pitchFamily="34" charset="0"/>
                <a:cs typeface="Arial" panose="020B0604020202020204" pitchFamily="34" charset="0"/>
              </a:rPr>
              <a:t>REDUCE</a:t>
            </a:r>
            <a:r>
              <a:rPr lang="en-US" altLang="en-US" sz="2400" dirty="0">
                <a:latin typeface="Arial" panose="020B0604020202020204" pitchFamily="34" charset="0"/>
                <a:cs typeface="Arial" panose="020B0604020202020204" pitchFamily="34" charset="0"/>
              </a:rPr>
              <a:t> willingness to seek professional help</a:t>
            </a:r>
          </a:p>
          <a:p>
            <a:pPr>
              <a:lnSpc>
                <a:spcPct val="100000"/>
              </a:lnSpc>
              <a:spcBef>
                <a:spcPts val="1200"/>
              </a:spcBef>
              <a:buFontTx/>
              <a:buNone/>
            </a:pPr>
            <a:r>
              <a:rPr lang="en-US" altLang="en-US" sz="2400" b="1" dirty="0">
                <a:solidFill>
                  <a:srgbClr val="C04D2F"/>
                </a:solidFill>
                <a:latin typeface="Arial" panose="020B0604020202020204" pitchFamily="34" charset="0"/>
                <a:cs typeface="Arial" panose="020B0604020202020204" pitchFamily="34" charset="0"/>
              </a:rPr>
              <a:t>CAUSE</a:t>
            </a:r>
            <a:r>
              <a:rPr lang="en-US" altLang="en-US" sz="2400" dirty="0">
                <a:latin typeface="Arial" panose="020B0604020202020204" pitchFamily="34" charset="0"/>
                <a:cs typeface="Arial" panose="020B0604020202020204" pitchFamily="34" charset="0"/>
              </a:rPr>
              <a:t> reluctance to attend treatment</a:t>
            </a:r>
          </a:p>
          <a:p>
            <a:pPr>
              <a:lnSpc>
                <a:spcPct val="100000"/>
              </a:lnSpc>
              <a:spcBef>
                <a:spcPts val="1200"/>
              </a:spcBef>
              <a:buFontTx/>
              <a:buNone/>
            </a:pPr>
            <a:r>
              <a:rPr lang="en-US" altLang="en-US" sz="2400" b="1" dirty="0">
                <a:solidFill>
                  <a:srgbClr val="C04D2F"/>
                </a:solidFill>
                <a:latin typeface="Arial" panose="020B0604020202020204" pitchFamily="34" charset="0"/>
                <a:cs typeface="Arial" panose="020B0604020202020204" pitchFamily="34" charset="0"/>
              </a:rPr>
              <a:t>LIMIT</a:t>
            </a:r>
            <a:r>
              <a:rPr lang="en-US" altLang="en-US" sz="2400" dirty="0">
                <a:latin typeface="Arial" panose="020B0604020202020204" pitchFamily="34" charset="0"/>
                <a:cs typeface="Arial" panose="020B0604020202020204" pitchFamily="34" charset="0"/>
              </a:rPr>
              <a:t> access to healthcare. Housing, and employment</a:t>
            </a:r>
          </a:p>
          <a:p>
            <a:pPr>
              <a:lnSpc>
                <a:spcPct val="100000"/>
              </a:lnSpc>
              <a:spcBef>
                <a:spcPts val="1200"/>
              </a:spcBef>
              <a:buFontTx/>
              <a:buNone/>
            </a:pPr>
            <a:r>
              <a:rPr lang="en-US" altLang="en-US" sz="2400" b="1" dirty="0">
                <a:solidFill>
                  <a:srgbClr val="C04D2F"/>
                </a:solidFill>
                <a:latin typeface="Arial" panose="020B0604020202020204" pitchFamily="34" charset="0"/>
                <a:cs typeface="Arial" panose="020B0604020202020204" pitchFamily="34" charset="0"/>
              </a:rPr>
              <a:t>DIMINISH</a:t>
            </a:r>
            <a:r>
              <a:rPr lang="en-US" altLang="en-US" sz="2400" dirty="0">
                <a:latin typeface="Arial" panose="020B0604020202020204" pitchFamily="34" charset="0"/>
                <a:cs typeface="Arial" panose="020B0604020202020204" pitchFamily="34" charset="0"/>
              </a:rPr>
              <a:t> self-esteem</a:t>
            </a:r>
          </a:p>
          <a:p>
            <a:pPr>
              <a:lnSpc>
                <a:spcPct val="100000"/>
              </a:lnSpc>
              <a:spcBef>
                <a:spcPts val="1200"/>
              </a:spcBef>
              <a:buFontTx/>
              <a:buNone/>
            </a:pPr>
            <a:r>
              <a:rPr lang="en-US" altLang="en-US" sz="2400" b="1" dirty="0">
                <a:solidFill>
                  <a:srgbClr val="C04D2F"/>
                </a:solidFill>
                <a:latin typeface="Arial" panose="020B0604020202020204" pitchFamily="34" charset="0"/>
                <a:cs typeface="Arial" panose="020B0604020202020204" pitchFamily="34" charset="0"/>
              </a:rPr>
              <a:t>AFFECT</a:t>
            </a:r>
            <a:r>
              <a:rPr lang="en-US" altLang="en-US" sz="2400" dirty="0">
                <a:latin typeface="Arial" panose="020B0604020202020204" pitchFamily="34" charset="0"/>
                <a:cs typeface="Arial" panose="020B0604020202020204" pitchFamily="34" charset="0"/>
              </a:rPr>
              <a:t> personal relationships at a time they are needed most</a:t>
            </a:r>
          </a:p>
          <a:p>
            <a:pPr>
              <a:lnSpc>
                <a:spcPct val="100000"/>
              </a:lnSpc>
              <a:spcBef>
                <a:spcPct val="0"/>
              </a:spcBef>
              <a:buFontTx/>
              <a:buNone/>
            </a:pPr>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4AC6922D-4AFD-274D-BA14-77F4A4DBB932}"/>
              </a:ext>
            </a:extLst>
          </p:cNvPr>
          <p:cNvSpPr>
            <a:spLocks noGrp="1"/>
          </p:cNvSpPr>
          <p:nvPr>
            <p:ph type="ctrTitle"/>
          </p:nvPr>
        </p:nvSpPr>
        <p:spPr>
          <a:xfrm>
            <a:off x="561975" y="754063"/>
            <a:ext cx="8229600" cy="727075"/>
          </a:xfrm>
        </p:spPr>
        <p:txBody>
          <a:bodyPr/>
          <a:lstStyle/>
          <a:p>
            <a:r>
              <a:rPr lang="en-US" altLang="en-US" dirty="0">
                <a:latin typeface="Arial" panose="020B0604020202020204" pitchFamily="34" charset="0"/>
                <a:cs typeface="Arial" panose="020B0604020202020204" pitchFamily="34" charset="0"/>
              </a:rPr>
              <a:t>What We Know About Addiction</a:t>
            </a:r>
          </a:p>
        </p:txBody>
      </p:sp>
      <p:sp>
        <p:nvSpPr>
          <p:cNvPr id="66562" name="Content Placeholder 2">
            <a:extLst>
              <a:ext uri="{FF2B5EF4-FFF2-40B4-BE49-F238E27FC236}">
                <a16:creationId xmlns:a16="http://schemas.microsoft.com/office/drawing/2014/main" id="{18003F33-1250-CD4D-994C-80016EDCCEE0}"/>
              </a:ext>
            </a:extLst>
          </p:cNvPr>
          <p:cNvSpPr>
            <a:spLocks noGrp="1"/>
          </p:cNvSpPr>
          <p:nvPr>
            <p:ph idx="13"/>
          </p:nvPr>
        </p:nvSpPr>
        <p:spPr>
          <a:xfrm>
            <a:off x="561975" y="1481138"/>
            <a:ext cx="7948613" cy="3486150"/>
          </a:xfrm>
        </p:spPr>
        <p:txBody>
          <a:bodyPr/>
          <a:lstStyle/>
          <a:p>
            <a:r>
              <a:rPr lang="en-US" altLang="en-US" sz="2800" dirty="0">
                <a:latin typeface="Arial" panose="020B0604020202020204" pitchFamily="34" charset="0"/>
                <a:cs typeface="Arial" panose="020B0604020202020204" pitchFamily="34" charset="0"/>
              </a:rPr>
              <a:t>Addiction is a chronic disease characterized by drug seeking and use that is compulsive, or difficult to control, despite harmful consequences. </a:t>
            </a:r>
          </a:p>
          <a:p>
            <a:r>
              <a:rPr lang="en-US" altLang="en-US" sz="2800" dirty="0">
                <a:latin typeface="Arial" panose="020B0604020202020204" pitchFamily="34" charset="0"/>
                <a:cs typeface="Arial" panose="020B0604020202020204" pitchFamily="34" charset="0"/>
              </a:rPr>
              <a:t>SUD is a disease not a choice (some still don’t believe that)</a:t>
            </a:r>
          </a:p>
          <a:p>
            <a:r>
              <a:rPr lang="en-US" altLang="en-US" sz="2800" dirty="0">
                <a:latin typeface="Arial" panose="020B0604020202020204" pitchFamily="34" charset="0"/>
                <a:cs typeface="Arial" panose="020B0604020202020204" pitchFamily="34" charset="0"/>
              </a:rPr>
              <a:t>SUD is treatable.</a:t>
            </a:r>
          </a:p>
          <a:p>
            <a:r>
              <a:rPr lang="en-US" altLang="en-US" sz="2800" dirty="0">
                <a:latin typeface="Arial" panose="020B0604020202020204" pitchFamily="34" charset="0"/>
                <a:cs typeface="Arial" panose="020B0604020202020204" pitchFamily="34" charset="0"/>
              </a:rPr>
              <a:t>It's common for a person to relapse, but relapse doesn't mean that treatment doesn’t work.</a:t>
            </a:r>
          </a:p>
        </p:txBody>
      </p:sp>
      <p:sp>
        <p:nvSpPr>
          <p:cNvPr id="66563" name="Slide Number Placeholder 3">
            <a:extLst>
              <a:ext uri="{FF2B5EF4-FFF2-40B4-BE49-F238E27FC236}">
                <a16:creationId xmlns:a16="http://schemas.microsoft.com/office/drawing/2014/main" id="{146A93D9-A9AE-F84F-8B42-9AA9D5EB0318}"/>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03FC8929-1124-1449-B282-BB57F540E53B}" type="slidenum">
              <a:rPr lang="en-US" altLang="en-US" sz="1100">
                <a:solidFill>
                  <a:srgbClr val="FFFFFF"/>
                </a:solidFill>
                <a:latin typeface="Arial" panose="020B0604020202020204" pitchFamily="34" charset="0"/>
              </a:rPr>
              <a:pPr>
                <a:lnSpc>
                  <a:spcPct val="100000"/>
                </a:lnSpc>
                <a:spcBef>
                  <a:spcPct val="0"/>
                </a:spcBef>
                <a:buFontTx/>
                <a:buNone/>
              </a:pPr>
              <a:t>15</a:t>
            </a:fld>
            <a:endParaRPr lang="en-US" altLang="en-US" sz="1100">
              <a:solidFill>
                <a:srgbClr val="FFFFFF"/>
              </a:solidFill>
              <a:latin typeface="Arial" panose="020B0604020202020204" pitchFamily="34" charset="0"/>
            </a:endParaRPr>
          </a:p>
        </p:txBody>
      </p:sp>
      <p:sp>
        <p:nvSpPr>
          <p:cNvPr id="66564" name="TextBox 1">
            <a:extLst>
              <a:ext uri="{FF2B5EF4-FFF2-40B4-BE49-F238E27FC236}">
                <a16:creationId xmlns:a16="http://schemas.microsoft.com/office/drawing/2014/main" id="{1354A846-D9C6-F241-BD27-EC4F1A95639B}"/>
              </a:ext>
            </a:extLst>
          </p:cNvPr>
          <p:cNvSpPr txBox="1">
            <a:spLocks noChangeArrowheads="1"/>
          </p:cNvSpPr>
          <p:nvPr/>
        </p:nvSpPr>
        <p:spPr bwMode="auto">
          <a:xfrm>
            <a:off x="388938" y="5797550"/>
            <a:ext cx="8402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rPr>
              <a:t>Source: National Institute on Drug Abuse, Understanding Drug Use and Addiction </a:t>
            </a:r>
            <a:r>
              <a:rPr lang="en-US" altLang="en-US" sz="1800" dirty="0">
                <a:latin typeface="Arial" panose="020B0604020202020204" pitchFamily="34" charset="0"/>
                <a:cs typeface="Arial" panose="020B0604020202020204" pitchFamily="34" charset="0"/>
                <a:hlinkClick r:id="rId3"/>
              </a:rPr>
              <a:t>https://www.drugabuse.gov/publications/drugfacts/understanding-drug-use-addiction</a:t>
            </a:r>
            <a:endParaRPr lang="en-US" altLang="en-US" sz="18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woman deep in thought, hand on chin.">
            <a:extLst>
              <a:ext uri="{FF2B5EF4-FFF2-40B4-BE49-F238E27FC236}">
                <a16:creationId xmlns:a16="http://schemas.microsoft.com/office/drawing/2014/main" id="{06140A94-4AEE-CE48-A570-A5946973F352}"/>
              </a:ext>
            </a:extLst>
          </p:cNvPr>
          <p:cNvPicPr preferRelativeResize="0">
            <a:picLocks/>
          </p:cNvPicPr>
          <p:nvPr/>
        </p:nvPicPr>
        <p:blipFill rotWithShape="1">
          <a:blip r:embed="rId3"/>
          <a:srcRect l="5129" t="3566" r="20757"/>
          <a:stretch/>
        </p:blipFill>
        <p:spPr>
          <a:xfrm>
            <a:off x="5913438" y="1549400"/>
            <a:ext cx="2560637" cy="1873250"/>
          </a:xfrm>
          <a:prstGeom prst="rect">
            <a:avLst/>
          </a:prstGeom>
          <a:ln>
            <a:solidFill>
              <a:schemeClr val="bg1">
                <a:lumMod val="95000"/>
              </a:schemeClr>
            </a:solidFill>
          </a:ln>
        </p:spPr>
      </p:pic>
      <p:pic>
        <p:nvPicPr>
          <p:cNvPr id="13" name="Picture 12" descr="A man deep in thought, hand on chin.">
            <a:extLst>
              <a:ext uri="{FF2B5EF4-FFF2-40B4-BE49-F238E27FC236}">
                <a16:creationId xmlns:a16="http://schemas.microsoft.com/office/drawing/2014/main" id="{B970407B-483A-954A-B5CA-11795B274511}"/>
              </a:ext>
            </a:extLst>
          </p:cNvPr>
          <p:cNvPicPr preferRelativeResize="0">
            <a:picLocks/>
          </p:cNvPicPr>
          <p:nvPr/>
        </p:nvPicPr>
        <p:blipFill rotWithShape="1">
          <a:blip r:embed="rId4"/>
          <a:srcRect b="16928"/>
          <a:stretch/>
        </p:blipFill>
        <p:spPr>
          <a:xfrm>
            <a:off x="646113" y="1539875"/>
            <a:ext cx="2559050" cy="1876425"/>
          </a:xfrm>
          <a:prstGeom prst="rect">
            <a:avLst/>
          </a:prstGeom>
          <a:ln>
            <a:solidFill>
              <a:schemeClr val="bg1">
                <a:lumMod val="95000"/>
              </a:schemeClr>
            </a:solidFill>
          </a:ln>
        </p:spPr>
      </p:pic>
      <p:sp>
        <p:nvSpPr>
          <p:cNvPr id="8" name="Rectangle 7" descr="Speech bubbles with the words &quot;myths&quot; and &quot;facts.&quot;">
            <a:extLst>
              <a:ext uri="{FF2B5EF4-FFF2-40B4-BE49-F238E27FC236}">
                <a16:creationId xmlns:a16="http://schemas.microsoft.com/office/drawing/2014/main" id="{2E421004-FD82-4B4D-AF0B-477FC899F586}"/>
              </a:ext>
            </a:extLst>
          </p:cNvPr>
          <p:cNvSpPr/>
          <p:nvPr/>
        </p:nvSpPr>
        <p:spPr>
          <a:xfrm>
            <a:off x="3284538" y="1539875"/>
            <a:ext cx="2560637" cy="1878013"/>
          </a:xfrm>
          <a:prstGeom prst="rect">
            <a:avLst/>
          </a:prstGeom>
          <a:solidFill>
            <a:srgbClr val="EBB9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612" name="Title 4">
            <a:extLst>
              <a:ext uri="{FF2B5EF4-FFF2-40B4-BE49-F238E27FC236}">
                <a16:creationId xmlns:a16="http://schemas.microsoft.com/office/drawing/2014/main" id="{3D4F47E0-562F-7D40-9F04-D6EC0A3577CD}"/>
              </a:ext>
            </a:extLst>
          </p:cNvPr>
          <p:cNvSpPr>
            <a:spLocks noGrp="1"/>
          </p:cNvSpPr>
          <p:nvPr>
            <p:ph type="title"/>
          </p:nvPr>
        </p:nvSpPr>
        <p:spPr>
          <a:xfrm>
            <a:off x="646113" y="3619528"/>
            <a:ext cx="7886700" cy="1889125"/>
          </a:xfrm>
        </p:spPr>
        <p:txBody>
          <a:bodyPr/>
          <a:lstStyle/>
          <a:p>
            <a:r>
              <a:rPr lang="en-US" altLang="en-US" sz="5400" dirty="0">
                <a:latin typeface="Arial" panose="020B0604020202020204" pitchFamily="34" charset="0"/>
                <a:cs typeface="Arial" panose="020B0604020202020204" pitchFamily="34" charset="0"/>
              </a:rPr>
              <a:t>Facts and Myths About</a:t>
            </a:r>
            <a:br>
              <a:rPr lang="en-US" altLang="en-US" sz="5400" dirty="0">
                <a:latin typeface="Arial" panose="020B0604020202020204" pitchFamily="34" charset="0"/>
                <a:cs typeface="Arial" panose="020B0604020202020204" pitchFamily="34" charset="0"/>
              </a:rPr>
            </a:br>
            <a:r>
              <a:rPr lang="en-US" altLang="en-US" sz="5400" dirty="0">
                <a:latin typeface="Arial" panose="020B0604020202020204" pitchFamily="34" charset="0"/>
                <a:cs typeface="Arial" panose="020B0604020202020204" pitchFamily="34" charset="0"/>
              </a:rPr>
              <a:t>Drug Addiction</a:t>
            </a:r>
          </a:p>
        </p:txBody>
      </p:sp>
      <p:sp>
        <p:nvSpPr>
          <p:cNvPr id="68613" name="Slide Number Placeholder 3">
            <a:extLst>
              <a:ext uri="{FF2B5EF4-FFF2-40B4-BE49-F238E27FC236}">
                <a16:creationId xmlns:a16="http://schemas.microsoft.com/office/drawing/2014/main" id="{37B4E2A6-2A07-8B42-9565-A47B2BCF9C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FE6AC7CD-07DF-FA49-BAD4-6CFF3791A4B5}" type="slidenum">
              <a:rPr lang="en-US" altLang="en-US" sz="1200">
                <a:solidFill>
                  <a:srgbClr val="898989"/>
                </a:solidFill>
              </a:rPr>
              <a:pPr>
                <a:lnSpc>
                  <a:spcPct val="100000"/>
                </a:lnSpc>
                <a:spcBef>
                  <a:spcPct val="0"/>
                </a:spcBef>
                <a:buFontTx/>
                <a:buNone/>
              </a:pPr>
              <a:t>16</a:t>
            </a:fld>
            <a:endParaRPr lang="en-US" altLang="en-US" sz="1200">
              <a:solidFill>
                <a:srgbClr val="898989"/>
              </a:solidFill>
            </a:endParaRPr>
          </a:p>
        </p:txBody>
      </p:sp>
      <p:sp>
        <p:nvSpPr>
          <p:cNvPr id="6" name="Rectangular Callout 5">
            <a:extLst>
              <a:ext uri="{FF2B5EF4-FFF2-40B4-BE49-F238E27FC236}">
                <a16:creationId xmlns:a16="http://schemas.microsoft.com/office/drawing/2014/main" id="{6206CD99-1B97-9B4E-8BFD-FFD9C56020F9}"/>
              </a:ext>
            </a:extLst>
          </p:cNvPr>
          <p:cNvSpPr>
            <a:spLocks noChangeArrowheads="1"/>
          </p:cNvSpPr>
          <p:nvPr/>
        </p:nvSpPr>
        <p:spPr bwMode="auto">
          <a:xfrm>
            <a:off x="3546475" y="1633538"/>
            <a:ext cx="1527175" cy="603250"/>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MYTHS</a:t>
            </a:r>
          </a:p>
        </p:txBody>
      </p:sp>
      <p:sp>
        <p:nvSpPr>
          <p:cNvPr id="9" name="Rectangular Callout 8">
            <a:extLst>
              <a:ext uri="{FF2B5EF4-FFF2-40B4-BE49-F238E27FC236}">
                <a16:creationId xmlns:a16="http://schemas.microsoft.com/office/drawing/2014/main" id="{C08B6800-A44B-3149-9416-A54634AAA0E3}"/>
              </a:ext>
            </a:extLst>
          </p:cNvPr>
          <p:cNvSpPr>
            <a:spLocks noChangeArrowheads="1"/>
          </p:cNvSpPr>
          <p:nvPr/>
        </p:nvSpPr>
        <p:spPr bwMode="auto">
          <a:xfrm>
            <a:off x="4098925" y="2493963"/>
            <a:ext cx="1527175" cy="601662"/>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FACTS</a:t>
            </a:r>
          </a:p>
        </p:txBody>
      </p:sp>
      <p:sp>
        <p:nvSpPr>
          <p:cNvPr id="68616" name="AutoShape 10" descr="Image result for thinking woman">
            <a:extLst>
              <a:ext uri="{FF2B5EF4-FFF2-40B4-BE49-F238E27FC236}">
                <a16:creationId xmlns:a16="http://schemas.microsoft.com/office/drawing/2014/main" id="{FD378B19-6D3A-AB4A-A564-9D7E924DB896}"/>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endParaRPr lang="en-US" altLang="en-US" sz="1800"/>
          </a:p>
        </p:txBody>
      </p:sp>
      <p:sp>
        <p:nvSpPr>
          <p:cNvPr id="2" name="Rectangle 1">
            <a:extLst>
              <a:ext uri="{FF2B5EF4-FFF2-40B4-BE49-F238E27FC236}">
                <a16:creationId xmlns:a16="http://schemas.microsoft.com/office/drawing/2014/main" id="{4B01E755-4060-4247-AF2E-1CA0FA9DBA42}"/>
              </a:ext>
            </a:extLst>
          </p:cNvPr>
          <p:cNvSpPr/>
          <p:nvPr/>
        </p:nvSpPr>
        <p:spPr>
          <a:xfrm>
            <a:off x="541338" y="5614988"/>
            <a:ext cx="7974012" cy="831850"/>
          </a:xfrm>
          <a:prstGeom prst="rect">
            <a:avLst/>
          </a:prstGeom>
        </p:spPr>
        <p:txBody>
          <a:bodyPr>
            <a:spAutoFit/>
          </a:bodyPr>
          <a:lstStyle/>
          <a:p>
            <a:pPr>
              <a:defRPr/>
            </a:pPr>
            <a:r>
              <a:rPr lang="en-US" sz="1600" dirty="0">
                <a:latin typeface="Arial" panose="020B0604020202020204" pitchFamily="34" charset="0"/>
                <a:cs typeface="Arial" panose="020B0604020202020204" pitchFamily="34" charset="0"/>
              </a:rPr>
              <a:t>Ten Popular Myths About Drugs, Addiction, and Recovery,</a:t>
            </a:r>
            <a:r>
              <a:rPr lang="en-US" sz="1600" i="1" dirty="0">
                <a:latin typeface="Arial" panose="020B0604020202020204" pitchFamily="34" charset="0"/>
                <a:cs typeface="Arial" panose="020B0604020202020204" pitchFamily="34" charset="0"/>
              </a:rPr>
              <a:t> Wednesday, November 10th, 2010</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5"/>
              </a:rPr>
              <a:t>https://www.phoenixhouse.org/news-and-views/our-perspectives/ten-popular-myths-drugs-addiction-recovery/</a:t>
            </a:r>
            <a:endParaRPr lang="en-US" sz="1600" i="1"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descr="Speech bubbles with the words &quot;myth&quot; and &quot;fact.&quot;">
            <a:extLst>
              <a:ext uri="{FF2B5EF4-FFF2-40B4-BE49-F238E27FC236}">
                <a16:creationId xmlns:a16="http://schemas.microsoft.com/office/drawing/2014/main" id="{5E3C1FB2-8E9A-3749-9CE2-A334E61E22B8}"/>
              </a:ext>
            </a:extLst>
          </p:cNvPr>
          <p:cNvSpPr/>
          <p:nvPr/>
        </p:nvSpPr>
        <p:spPr>
          <a:xfrm>
            <a:off x="569913" y="900113"/>
            <a:ext cx="2560637" cy="5126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58" name="Title 2">
            <a:extLst>
              <a:ext uri="{FF2B5EF4-FFF2-40B4-BE49-F238E27FC236}">
                <a16:creationId xmlns:a16="http://schemas.microsoft.com/office/drawing/2014/main" id="{4C031A82-E7DA-3344-9D6A-ACFD33DD06C9}"/>
              </a:ext>
            </a:extLst>
          </p:cNvPr>
          <p:cNvSpPr>
            <a:spLocks noGrp="1"/>
          </p:cNvSpPr>
          <p:nvPr>
            <p:ph type="title"/>
          </p:nvPr>
        </p:nvSpPr>
        <p:spPr>
          <a:xfrm>
            <a:off x="3176588" y="796925"/>
            <a:ext cx="5338762" cy="1981200"/>
          </a:xfrm>
        </p:spPr>
        <p:txBody>
          <a:bodyPr/>
          <a:lstStyle/>
          <a:p>
            <a:r>
              <a:rPr lang="en-US" altLang="en-US" sz="2800" b="1" dirty="0">
                <a:solidFill>
                  <a:srgbClr val="C04D2F"/>
                </a:solidFill>
                <a:latin typeface="Arial" panose="020B0604020202020204" pitchFamily="34" charset="0"/>
                <a:cs typeface="Arial" panose="020B0604020202020204" pitchFamily="34" charset="0"/>
              </a:rPr>
              <a:t>Myth #1: If it’s a prescription, it must be safe; you can’t get addicted to something your doctor prescribes.</a:t>
            </a:r>
          </a:p>
        </p:txBody>
      </p:sp>
      <p:sp>
        <p:nvSpPr>
          <p:cNvPr id="70659" name="Subtitle 3">
            <a:extLst>
              <a:ext uri="{FF2B5EF4-FFF2-40B4-BE49-F238E27FC236}">
                <a16:creationId xmlns:a16="http://schemas.microsoft.com/office/drawing/2014/main" id="{6056338D-46A1-644C-AA42-D2337813378B}"/>
              </a:ext>
            </a:extLst>
          </p:cNvPr>
          <p:cNvSpPr>
            <a:spLocks noGrp="1"/>
          </p:cNvSpPr>
          <p:nvPr>
            <p:ph type="subTitle" idx="4294967295"/>
          </p:nvPr>
        </p:nvSpPr>
        <p:spPr bwMode="auto">
          <a:xfrm>
            <a:off x="3224213" y="3279775"/>
            <a:ext cx="5243512" cy="1838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altLang="en-US" dirty="0">
                <a:latin typeface="Arial" panose="020B0604020202020204" pitchFamily="34" charset="0"/>
                <a:cs typeface="Arial" panose="020B0604020202020204" pitchFamily="34" charset="0"/>
              </a:rPr>
              <a:t>FACT: Although many medications are perfectly safe if taken in the prescribed dosage for a short period of time, prolonged use can be dangerous—and, yes, addictive.</a:t>
            </a:r>
          </a:p>
        </p:txBody>
      </p:sp>
      <p:sp>
        <p:nvSpPr>
          <p:cNvPr id="5" name="Rectangular Callout 4">
            <a:extLst>
              <a:ext uri="{FF2B5EF4-FFF2-40B4-BE49-F238E27FC236}">
                <a16:creationId xmlns:a16="http://schemas.microsoft.com/office/drawing/2014/main" id="{C14EA849-4F72-F74E-BE4E-55C475EE6ED5}"/>
              </a:ext>
            </a:extLst>
          </p:cNvPr>
          <p:cNvSpPr>
            <a:spLocks noChangeArrowheads="1"/>
          </p:cNvSpPr>
          <p:nvPr/>
        </p:nvSpPr>
        <p:spPr bwMode="auto">
          <a:xfrm>
            <a:off x="674688" y="1100138"/>
            <a:ext cx="2325687" cy="1174750"/>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6" name="Rectangular Callout 5">
            <a:extLst>
              <a:ext uri="{FF2B5EF4-FFF2-40B4-BE49-F238E27FC236}">
                <a16:creationId xmlns:a16="http://schemas.microsoft.com/office/drawing/2014/main" id="{33B93E72-A21B-0C43-B6D2-997C251F9D8E}"/>
              </a:ext>
            </a:extLst>
          </p:cNvPr>
          <p:cNvSpPr>
            <a:spLocks noChangeArrowheads="1"/>
          </p:cNvSpPr>
          <p:nvPr/>
        </p:nvSpPr>
        <p:spPr bwMode="auto">
          <a:xfrm>
            <a:off x="674688" y="3386138"/>
            <a:ext cx="2325687" cy="1196975"/>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70662"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6EFFBC2E-D017-7A4A-96BC-0C42AF5ED283}"/>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913" y="5270500"/>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5" name="Title 2">
            <a:extLst>
              <a:ext uri="{FF2B5EF4-FFF2-40B4-BE49-F238E27FC236}">
                <a16:creationId xmlns:a16="http://schemas.microsoft.com/office/drawing/2014/main" id="{44C52FD5-E945-D645-81EA-1CA4F5D3D871}"/>
              </a:ext>
            </a:extLst>
          </p:cNvPr>
          <p:cNvSpPr>
            <a:spLocks noGrp="1"/>
          </p:cNvSpPr>
          <p:nvPr>
            <p:ph type="ctrTitle"/>
          </p:nvPr>
        </p:nvSpPr>
        <p:spPr>
          <a:xfrm>
            <a:off x="3305175" y="1096963"/>
            <a:ext cx="4033838" cy="1084262"/>
          </a:xfrm>
        </p:spPr>
        <p:txBody>
          <a:bodyPr/>
          <a:lstStyle/>
          <a:p>
            <a:r>
              <a:rPr lang="en-US" altLang="en-US" sz="2800" dirty="0">
                <a:solidFill>
                  <a:srgbClr val="C04D2F"/>
                </a:solidFill>
                <a:latin typeface="Arial" panose="020B0604020202020204" pitchFamily="34" charset="0"/>
                <a:cs typeface="Arial" panose="020B0604020202020204" pitchFamily="34" charset="0"/>
              </a:rPr>
              <a:t>Myth #2: “Natural” drugs are safer than synthetic ones. </a:t>
            </a:r>
          </a:p>
        </p:txBody>
      </p:sp>
      <p:sp>
        <p:nvSpPr>
          <p:cNvPr id="72706" name="Subtitle 3">
            <a:extLst>
              <a:ext uri="{FF2B5EF4-FFF2-40B4-BE49-F238E27FC236}">
                <a16:creationId xmlns:a16="http://schemas.microsoft.com/office/drawing/2014/main" id="{6F8BBFBF-2001-FC48-96B9-58EC6FD59B44}"/>
              </a:ext>
            </a:extLst>
          </p:cNvPr>
          <p:cNvSpPr>
            <a:spLocks noGrp="1"/>
          </p:cNvSpPr>
          <p:nvPr>
            <p:ph type="subTitle" idx="1"/>
          </p:nvPr>
        </p:nvSpPr>
        <p:spPr>
          <a:xfrm>
            <a:off x="3305175" y="3059113"/>
            <a:ext cx="5354638" cy="2965450"/>
          </a:xfrm>
        </p:spPr>
        <p:txBody>
          <a:bodyPr/>
          <a:lstStyle/>
          <a:p>
            <a:pPr marL="0" indent="0">
              <a:lnSpc>
                <a:spcPct val="100000"/>
              </a:lnSpc>
              <a:buFont typeface="Arial" panose="020B0604020202020204" pitchFamily="34" charset="0"/>
              <a:buNone/>
            </a:pPr>
            <a:r>
              <a:rPr lang="en-US" altLang="en-US" sz="2800" dirty="0">
                <a:solidFill>
                  <a:schemeClr val="tx1"/>
                </a:solidFill>
                <a:latin typeface="Arial" panose="020B0604020202020204" pitchFamily="34" charset="0"/>
                <a:cs typeface="Arial" panose="020B0604020202020204" pitchFamily="34" charset="0"/>
              </a:rPr>
              <a:t>FACT: Marijuana, mushrooms and other </a:t>
            </a:r>
            <a:r>
              <a:rPr lang="ja-JP" altLang="en-US" sz="2800" dirty="0">
                <a:solidFill>
                  <a:schemeClr val="tx1"/>
                </a:solidFill>
                <a:latin typeface="Arial" panose="020B0604020202020204" pitchFamily="34" charset="0"/>
                <a:cs typeface="Arial" panose="020B0604020202020204" pitchFamily="34" charset="0"/>
              </a:rPr>
              <a:t>“</a:t>
            </a:r>
            <a:r>
              <a:rPr lang="en-US" altLang="ja-JP" sz="2800" dirty="0">
                <a:solidFill>
                  <a:schemeClr val="tx1"/>
                </a:solidFill>
                <a:latin typeface="Arial" panose="020B0604020202020204" pitchFamily="34" charset="0"/>
                <a:cs typeface="Arial" panose="020B0604020202020204" pitchFamily="34" charset="0"/>
              </a:rPr>
              <a:t>natural</a:t>
            </a:r>
            <a:r>
              <a:rPr lang="ja-JP" altLang="en-US" sz="2800" dirty="0">
                <a:solidFill>
                  <a:schemeClr val="tx1"/>
                </a:solidFill>
                <a:latin typeface="Arial" panose="020B0604020202020204" pitchFamily="34" charset="0"/>
                <a:cs typeface="Arial" panose="020B0604020202020204" pitchFamily="34" charset="0"/>
              </a:rPr>
              <a:t>”</a:t>
            </a:r>
            <a:r>
              <a:rPr lang="en-US" altLang="ja-JP" sz="2800" dirty="0">
                <a:solidFill>
                  <a:schemeClr val="tx1"/>
                </a:solidFill>
                <a:latin typeface="Arial" panose="020B0604020202020204" pitchFamily="34" charset="0"/>
                <a:cs typeface="Arial" panose="020B0604020202020204" pitchFamily="34" charset="0"/>
              </a:rPr>
              <a:t> highs still alter brain chemistry and produce dangerous side effects. They </a:t>
            </a:r>
            <a:r>
              <a:rPr lang="en-US" altLang="ja-JP" sz="2800" dirty="0" err="1">
                <a:solidFill>
                  <a:schemeClr val="tx1"/>
                </a:solidFill>
                <a:latin typeface="Arial" panose="020B0604020202020204" pitchFamily="34" charset="0"/>
                <a:cs typeface="Arial" panose="020B0604020202020204" pitchFamily="34" charset="0"/>
              </a:rPr>
              <a:t>aren</a:t>
            </a:r>
            <a:r>
              <a:rPr lang="ja-JP" altLang="en-US" sz="2800" dirty="0">
                <a:solidFill>
                  <a:schemeClr val="tx1"/>
                </a:solidFill>
                <a:latin typeface="Arial" panose="020B0604020202020204" pitchFamily="34" charset="0"/>
                <a:cs typeface="Arial" panose="020B0604020202020204" pitchFamily="34" charset="0"/>
              </a:rPr>
              <a:t>’</a:t>
            </a:r>
            <a:r>
              <a:rPr lang="en-US" altLang="ja-JP" sz="2800" dirty="0">
                <a:solidFill>
                  <a:schemeClr val="tx1"/>
                </a:solidFill>
                <a:latin typeface="Arial" panose="020B0604020202020204" pitchFamily="34" charset="0"/>
                <a:cs typeface="Arial" panose="020B0604020202020204" pitchFamily="34" charset="0"/>
              </a:rPr>
              <a:t>t harmless just because they grow in the ground.</a:t>
            </a:r>
            <a:endParaRPr lang="en-US" altLang="en-US" sz="2800" dirty="0">
              <a:solidFill>
                <a:schemeClr val="tx1"/>
              </a:solidFill>
              <a:latin typeface="Arial" panose="020B0604020202020204" pitchFamily="34" charset="0"/>
              <a:cs typeface="Arial" panose="020B0604020202020204" pitchFamily="34" charset="0"/>
            </a:endParaRPr>
          </a:p>
        </p:txBody>
      </p:sp>
      <p:grpSp>
        <p:nvGrpSpPr>
          <p:cNvPr id="72707" name="Group 1" descr="Speech bubbles with the words &quot;myth&quot; and &quot;fact.&quot;">
            <a:extLst>
              <a:ext uri="{FF2B5EF4-FFF2-40B4-BE49-F238E27FC236}">
                <a16:creationId xmlns:a16="http://schemas.microsoft.com/office/drawing/2014/main" id="{263A5199-1542-104F-B3FB-4E47400FAE33}"/>
              </a:ext>
            </a:extLst>
          </p:cNvPr>
          <p:cNvGrpSpPr>
            <a:grpSpLocks/>
          </p:cNvGrpSpPr>
          <p:nvPr/>
        </p:nvGrpSpPr>
        <p:grpSpPr bwMode="auto">
          <a:xfrm>
            <a:off x="569913" y="900113"/>
            <a:ext cx="2560637" cy="5126037"/>
            <a:chOff x="569481" y="899900"/>
            <a:chExt cx="2560320" cy="5125762"/>
          </a:xfrm>
        </p:grpSpPr>
        <p:sp>
          <p:nvSpPr>
            <p:cNvPr id="7" name="Rectangle 6">
              <a:extLst>
                <a:ext uri="{FF2B5EF4-FFF2-40B4-BE49-F238E27FC236}">
                  <a16:creationId xmlns:a16="http://schemas.microsoft.com/office/drawing/2014/main" id="{316AB5F0-9B25-394B-8ACA-9A5328110C5E}"/>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ular Callout 4">
              <a:extLst>
                <a:ext uri="{FF2B5EF4-FFF2-40B4-BE49-F238E27FC236}">
                  <a16:creationId xmlns:a16="http://schemas.microsoft.com/office/drawing/2014/main" id="{7F9AB0E2-1F27-A545-AE3D-1EBB58263904}"/>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6" name="Rectangular Callout 5">
              <a:extLst>
                <a:ext uri="{FF2B5EF4-FFF2-40B4-BE49-F238E27FC236}">
                  <a16:creationId xmlns:a16="http://schemas.microsoft.com/office/drawing/2014/main" id="{252EF448-410D-C342-8625-D53B462EC6BB}"/>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72711"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CA111375-F97B-4643-BC17-ADA9C93D8961}"/>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itle 2">
            <a:extLst>
              <a:ext uri="{FF2B5EF4-FFF2-40B4-BE49-F238E27FC236}">
                <a16:creationId xmlns:a16="http://schemas.microsoft.com/office/drawing/2014/main" id="{A1124F01-9D13-8646-B59E-19E76D195584}"/>
              </a:ext>
            </a:extLst>
          </p:cNvPr>
          <p:cNvSpPr>
            <a:spLocks noGrp="1"/>
          </p:cNvSpPr>
          <p:nvPr>
            <p:ph type="ctrTitle"/>
          </p:nvPr>
        </p:nvSpPr>
        <p:spPr>
          <a:xfrm>
            <a:off x="3363913" y="947738"/>
            <a:ext cx="5449887" cy="808037"/>
          </a:xfrm>
        </p:spPr>
        <p:txBody>
          <a:bodyPr/>
          <a:lstStyle/>
          <a:p>
            <a:pPr>
              <a:defRPr/>
            </a:pPr>
            <a:r>
              <a:rPr lang="en-US" altLang="en-US" sz="2800" dirty="0">
                <a:solidFill>
                  <a:srgbClr val="C04D2F"/>
                </a:solidFill>
                <a:latin typeface="Arial" panose="020B0604020202020204" pitchFamily="34" charset="0"/>
                <a:ea typeface="+mj-ea"/>
                <a:cs typeface="Arial" panose="020B0604020202020204" pitchFamily="34" charset="0"/>
              </a:rPr>
              <a:t>Myth #3: The heroin era (or the crack crisis, the age of ecstasy, etc.) is over.</a:t>
            </a:r>
          </a:p>
        </p:txBody>
      </p:sp>
      <p:sp>
        <p:nvSpPr>
          <p:cNvPr id="74754" name="Subtitle 3">
            <a:extLst>
              <a:ext uri="{FF2B5EF4-FFF2-40B4-BE49-F238E27FC236}">
                <a16:creationId xmlns:a16="http://schemas.microsoft.com/office/drawing/2014/main" id="{2F1A45F8-0DBE-7145-8E90-63F2A66A380A}"/>
              </a:ext>
            </a:extLst>
          </p:cNvPr>
          <p:cNvSpPr>
            <a:spLocks noGrp="1"/>
          </p:cNvSpPr>
          <p:nvPr>
            <p:ph type="subTitle" idx="1"/>
          </p:nvPr>
        </p:nvSpPr>
        <p:spPr>
          <a:xfrm>
            <a:off x="3363913" y="2286000"/>
            <a:ext cx="5545137" cy="4090988"/>
          </a:xfrm>
        </p:spPr>
        <p:txBody>
          <a:bodyPr/>
          <a:lstStyle/>
          <a:p>
            <a:pPr marL="0" indent="0">
              <a:lnSpc>
                <a:spcPct val="100000"/>
              </a:lnSpc>
              <a:buFont typeface="Arial" panose="020B0604020202020204" pitchFamily="34" charset="0"/>
              <a:buNone/>
            </a:pPr>
            <a:r>
              <a:rPr lang="en-US" altLang="en-US" sz="2800">
                <a:solidFill>
                  <a:schemeClr val="tx1"/>
                </a:solidFill>
                <a:latin typeface="Arial" panose="020B0604020202020204" pitchFamily="34" charset="0"/>
                <a:cs typeface="Arial" panose="020B0604020202020204" pitchFamily="34" charset="0"/>
              </a:rPr>
              <a:t>FACT: Drugs don</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t just go away. Although certain drug trends become more popular and available and then seem to diminish in popularity over time, a drug doesn</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t pose a lesser threat to you – or your kids – simply because it is associated with the culture of a previous decade.</a:t>
            </a:r>
            <a:endParaRPr lang="en-US" altLang="en-US" sz="2800">
              <a:solidFill>
                <a:schemeClr val="tx1"/>
              </a:solidFill>
              <a:latin typeface="Arial" panose="020B0604020202020204" pitchFamily="34" charset="0"/>
              <a:cs typeface="Arial" panose="020B0604020202020204" pitchFamily="34" charset="0"/>
            </a:endParaRPr>
          </a:p>
        </p:txBody>
      </p:sp>
      <p:grpSp>
        <p:nvGrpSpPr>
          <p:cNvPr id="74755" name="Group 4" descr="Speech bubbles with the words &quot;myth&quot; and &quot;fact.&quot;">
            <a:extLst>
              <a:ext uri="{FF2B5EF4-FFF2-40B4-BE49-F238E27FC236}">
                <a16:creationId xmlns:a16="http://schemas.microsoft.com/office/drawing/2014/main" id="{5F7B6623-255F-4848-B9D6-82B44AC0DA48}"/>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BE149B69-822C-0246-B515-E51E53E7B648}"/>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310D462E-DF33-1D4F-A443-1F9E3864E238}"/>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88A7CD3D-2D39-374A-B00B-E1869C028F49}"/>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74759"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E5F1A17E-6B91-324B-8F04-35A68688EF01}"/>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gray rectangle ">
            <a:extLst>
              <a:ext uri="{FF2B5EF4-FFF2-40B4-BE49-F238E27FC236}">
                <a16:creationId xmlns:a16="http://schemas.microsoft.com/office/drawing/2014/main" id="{713D9C2C-78DA-2042-9BEF-EA955CB9E0E8}"/>
              </a:ext>
            </a:extLst>
          </p:cNvPr>
          <p:cNvSpPr/>
          <p:nvPr/>
        </p:nvSpPr>
        <p:spPr>
          <a:xfrm>
            <a:off x="795338" y="1824038"/>
            <a:ext cx="2500312" cy="4103687"/>
          </a:xfrm>
          <a:prstGeom prst="rect">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30" name="Title 1">
            <a:extLst>
              <a:ext uri="{FF2B5EF4-FFF2-40B4-BE49-F238E27FC236}">
                <a16:creationId xmlns:a16="http://schemas.microsoft.com/office/drawing/2014/main" id="{A0C3BB3B-229A-2543-9D1F-22B6B521C0D5}"/>
              </a:ext>
            </a:extLst>
          </p:cNvPr>
          <p:cNvSpPr>
            <a:spLocks noGrp="1"/>
          </p:cNvSpPr>
          <p:nvPr>
            <p:ph type="title"/>
          </p:nvPr>
        </p:nvSpPr>
        <p:spPr>
          <a:xfrm>
            <a:off x="892175" y="365125"/>
            <a:ext cx="7623175" cy="1325563"/>
          </a:xfrm>
        </p:spPr>
        <p:txBody>
          <a:bodyPr/>
          <a:lstStyle/>
          <a:p>
            <a:r>
              <a:rPr lang="en-US" altLang="en-US" sz="3600" dirty="0">
                <a:latin typeface="Arial" panose="020B0604020202020204" pitchFamily="34" charset="0"/>
                <a:cs typeface="Arial" panose="020B0604020202020204" pitchFamily="34" charset="0"/>
              </a:rPr>
              <a:t>Lobby Poll</a:t>
            </a:r>
          </a:p>
        </p:txBody>
      </p:sp>
      <p:sp>
        <p:nvSpPr>
          <p:cNvPr id="3" name="Content Placeholder 2">
            <a:extLst>
              <a:ext uri="{FF2B5EF4-FFF2-40B4-BE49-F238E27FC236}">
                <a16:creationId xmlns:a16="http://schemas.microsoft.com/office/drawing/2014/main" id="{97254C56-06A1-614D-ACB3-BA5AA96F2D82}"/>
              </a:ext>
            </a:extLst>
          </p:cNvPr>
          <p:cNvSpPr>
            <a:spLocks noGrp="1"/>
          </p:cNvSpPr>
          <p:nvPr>
            <p:ph idx="1"/>
          </p:nvPr>
        </p:nvSpPr>
        <p:spPr>
          <a:xfrm>
            <a:off x="4083050" y="1690688"/>
            <a:ext cx="4432300" cy="4530725"/>
          </a:xfrm>
        </p:spPr>
        <p:txBody>
          <a:bodyPr/>
          <a:lstStyle/>
          <a:p>
            <a:pPr marL="0" indent="0">
              <a:buFont typeface="Arial" panose="020B0604020202020204" pitchFamily="34" charset="0"/>
              <a:buNone/>
              <a:defRPr/>
            </a:pPr>
            <a:r>
              <a:rPr lang="en-US" b="1" dirty="0">
                <a:solidFill>
                  <a:schemeClr val="tx1">
                    <a:lumMod val="75000"/>
                    <a:lumOff val="25000"/>
                  </a:schemeClr>
                </a:solidFill>
                <a:latin typeface="Arial" panose="020B0604020202020204" pitchFamily="34" charset="0"/>
                <a:ea typeface="+mn-ea"/>
                <a:cs typeface="Arial" panose="020B0604020202020204" pitchFamily="34" charset="0"/>
              </a:rPr>
              <a:t>I am interested in stigma because I believe: </a:t>
            </a:r>
            <a:endParaRPr lang="en-US" sz="1800" b="1" dirty="0">
              <a:solidFill>
                <a:schemeClr val="tx1">
                  <a:lumMod val="75000"/>
                  <a:lumOff val="25000"/>
                </a:schemeClr>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defRPr/>
            </a:pPr>
            <a:r>
              <a:rPr lang="en-US" sz="1800" dirty="0">
                <a:latin typeface="Arial" panose="020B0604020202020204" pitchFamily="34" charset="0"/>
                <a:ea typeface="+mn-ea"/>
                <a:cs typeface="Arial" panose="020B0604020202020204" pitchFamily="34" charset="0"/>
              </a:rPr>
              <a:t>(Check all that apply) </a:t>
            </a:r>
          </a:p>
          <a:p>
            <a:pPr marL="520700" indent="-465138">
              <a:spcBef>
                <a:spcPts val="1800"/>
              </a:spcBef>
              <a:buFont typeface="Arial" panose="020B0604020202020204" pitchFamily="34" charset="0"/>
              <a:buAutoNum type="alphaUcPeriod"/>
              <a:tabLst>
                <a:tab pos="520700" algn="l"/>
              </a:tabLst>
              <a:defRPr/>
            </a:pPr>
            <a:r>
              <a:rPr lang="en-US" sz="2400" dirty="0">
                <a:latin typeface="Arial" panose="020B0604020202020204" pitchFamily="34" charset="0"/>
                <a:ea typeface="+mn-ea"/>
                <a:cs typeface="Arial" panose="020B0604020202020204" pitchFamily="34" charset="0"/>
              </a:rPr>
              <a:t>Words matter</a:t>
            </a:r>
          </a:p>
          <a:p>
            <a:pPr marL="520700" indent="-465138">
              <a:buFont typeface="Arial" panose="020B0604020202020204" pitchFamily="34" charset="0"/>
              <a:buAutoNum type="alphaUcPeriod" startAt="2"/>
              <a:tabLst>
                <a:tab pos="520700" algn="l"/>
              </a:tabLst>
              <a:defRPr/>
            </a:pPr>
            <a:r>
              <a:rPr lang="en-US" sz="2400" dirty="0">
                <a:latin typeface="Arial" panose="020B0604020202020204" pitchFamily="34" charset="0"/>
                <a:ea typeface="+mn-ea"/>
                <a:cs typeface="Arial" panose="020B0604020202020204" pitchFamily="34" charset="0"/>
              </a:rPr>
              <a:t>Prevention professionals can make a difference</a:t>
            </a:r>
          </a:p>
          <a:p>
            <a:pPr marL="520700" indent="-465138">
              <a:buFont typeface="Arial" panose="020B0604020202020204" pitchFamily="34" charset="0"/>
              <a:buAutoNum type="alphaUcPeriod" startAt="2"/>
              <a:tabLst>
                <a:tab pos="520700" algn="l"/>
              </a:tabLst>
              <a:defRPr/>
            </a:pPr>
            <a:r>
              <a:rPr lang="en-US" sz="2400" dirty="0">
                <a:latin typeface="Arial" panose="020B0604020202020204" pitchFamily="34" charset="0"/>
                <a:ea typeface="+mn-ea"/>
                <a:cs typeface="Arial" panose="020B0604020202020204" pitchFamily="34" charset="0"/>
              </a:rPr>
              <a:t>The opioid crisis has created even more reasons to work on stigma</a:t>
            </a:r>
          </a:p>
          <a:p>
            <a:pPr marL="520700" indent="-465138">
              <a:buFont typeface="Arial" panose="020B0604020202020204" pitchFamily="34" charset="0"/>
              <a:buAutoNum type="alphaUcPeriod" startAt="2"/>
              <a:tabLst>
                <a:tab pos="520700" algn="l"/>
              </a:tabLst>
              <a:defRPr/>
            </a:pPr>
            <a:r>
              <a:rPr lang="en-US" sz="2400" dirty="0">
                <a:latin typeface="Arial" panose="020B0604020202020204" pitchFamily="34" charset="0"/>
                <a:ea typeface="+mn-ea"/>
                <a:cs typeface="Arial" panose="020B0604020202020204" pitchFamily="34" charset="0"/>
              </a:rPr>
              <a:t>All the above </a:t>
            </a:r>
          </a:p>
          <a:p>
            <a:pPr marL="0" indent="0">
              <a:buFont typeface="Arial" panose="020B0604020202020204" pitchFamily="34" charset="0"/>
              <a:buNone/>
              <a:defRPr/>
            </a:pPr>
            <a:endParaRPr lang="en-US" sz="2400" dirty="0">
              <a:ea typeface="+mn-ea"/>
            </a:endParaRPr>
          </a:p>
        </p:txBody>
      </p:sp>
      <p:pic>
        <p:nvPicPr>
          <p:cNvPr id="48132" name="Picture 3" descr="ballot box">
            <a:extLst>
              <a:ext uri="{FF2B5EF4-FFF2-40B4-BE49-F238E27FC236}">
                <a16:creationId xmlns:a16="http://schemas.microsoft.com/office/drawing/2014/main" id="{5B474BFE-B30A-D24D-859F-AB30F43F6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714625"/>
            <a:ext cx="3003550"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Title 2">
            <a:extLst>
              <a:ext uri="{FF2B5EF4-FFF2-40B4-BE49-F238E27FC236}">
                <a16:creationId xmlns:a16="http://schemas.microsoft.com/office/drawing/2014/main" id="{40383D44-20D8-9E4A-AF3B-125C971DD175}"/>
              </a:ext>
            </a:extLst>
          </p:cNvPr>
          <p:cNvSpPr>
            <a:spLocks noGrp="1"/>
          </p:cNvSpPr>
          <p:nvPr>
            <p:ph type="ctrTitle"/>
          </p:nvPr>
        </p:nvSpPr>
        <p:spPr>
          <a:xfrm>
            <a:off x="3235325" y="1100138"/>
            <a:ext cx="5275263" cy="808037"/>
          </a:xfrm>
        </p:spPr>
        <p:txBody>
          <a:bodyPr/>
          <a:lstStyle/>
          <a:p>
            <a:r>
              <a:rPr lang="en-US" altLang="en-US" sz="2800" dirty="0">
                <a:solidFill>
                  <a:srgbClr val="C04D2F"/>
                </a:solidFill>
                <a:latin typeface="Arial" panose="020B0604020202020204" pitchFamily="34" charset="0"/>
                <a:cs typeface="Arial" panose="020B0604020202020204" pitchFamily="34" charset="0"/>
              </a:rPr>
              <a:t>Myth #4: If you have a high alcohol tolerance, you don’t have a drinking problem. </a:t>
            </a:r>
          </a:p>
        </p:txBody>
      </p:sp>
      <p:sp>
        <p:nvSpPr>
          <p:cNvPr id="76802" name="Subtitle 3">
            <a:extLst>
              <a:ext uri="{FF2B5EF4-FFF2-40B4-BE49-F238E27FC236}">
                <a16:creationId xmlns:a16="http://schemas.microsoft.com/office/drawing/2014/main" id="{9A285FBD-85B3-5646-8051-B1ECFE41C8E2}"/>
              </a:ext>
            </a:extLst>
          </p:cNvPr>
          <p:cNvSpPr>
            <a:spLocks noGrp="1"/>
          </p:cNvSpPr>
          <p:nvPr>
            <p:ph type="subTitle" idx="1"/>
          </p:nvPr>
        </p:nvSpPr>
        <p:spPr>
          <a:xfrm>
            <a:off x="3235325" y="2649538"/>
            <a:ext cx="5580063" cy="2835275"/>
          </a:xfrm>
        </p:spPr>
        <p:txBody>
          <a:bodyPr/>
          <a:lstStyle/>
          <a:p>
            <a:pPr marL="0" indent="0">
              <a:lnSpc>
                <a:spcPct val="100000"/>
              </a:lnSpc>
              <a:buFont typeface="Arial" panose="020B0604020202020204" pitchFamily="34" charset="0"/>
              <a:buNone/>
            </a:pPr>
            <a:r>
              <a:rPr lang="en-US" altLang="en-US" sz="2800">
                <a:solidFill>
                  <a:schemeClr val="tx1"/>
                </a:solidFill>
                <a:latin typeface="Arial" panose="020B0604020202020204" pitchFamily="34" charset="0"/>
                <a:cs typeface="Arial" panose="020B0604020202020204" pitchFamily="34" charset="0"/>
              </a:rPr>
              <a:t>FACT: If you feel nothing after several drinks, you DO have a problem. A casual drinker wouldn</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t be able to finish a couple of six-packs—and if they did, they</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d feel very sick. If you</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re drinking this much and feeling fine, you need help.</a:t>
            </a:r>
            <a:endParaRPr lang="en-US" altLang="en-US" sz="2800">
              <a:solidFill>
                <a:schemeClr val="tx1"/>
              </a:solidFill>
              <a:latin typeface="Arial" panose="020B0604020202020204" pitchFamily="34" charset="0"/>
              <a:cs typeface="Arial" panose="020B0604020202020204" pitchFamily="34" charset="0"/>
            </a:endParaRPr>
          </a:p>
        </p:txBody>
      </p:sp>
      <p:grpSp>
        <p:nvGrpSpPr>
          <p:cNvPr id="76803" name="Group 4" descr="Speech bubbles with the words &quot;myth&quot; and &quot;fact.&quot;">
            <a:extLst>
              <a:ext uri="{FF2B5EF4-FFF2-40B4-BE49-F238E27FC236}">
                <a16:creationId xmlns:a16="http://schemas.microsoft.com/office/drawing/2014/main" id="{F0091F2D-17ED-AB4A-8C68-8DC3BAB0539D}"/>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94DD5A28-35D2-0548-8BBD-647DC5BC43A5}"/>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4026F7EC-3708-7943-96DC-09124E949D3E}"/>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66376D09-3DB7-B14B-ADFB-20A309D389B3}"/>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76807"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941BA214-7269-8D43-930C-99E7F29B9AD8}"/>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Title 2">
            <a:extLst>
              <a:ext uri="{FF2B5EF4-FFF2-40B4-BE49-F238E27FC236}">
                <a16:creationId xmlns:a16="http://schemas.microsoft.com/office/drawing/2014/main" id="{383D4531-046B-BD48-BC95-DFE66B7A207C}"/>
              </a:ext>
            </a:extLst>
          </p:cNvPr>
          <p:cNvSpPr>
            <a:spLocks noGrp="1"/>
          </p:cNvSpPr>
          <p:nvPr>
            <p:ph type="ctrTitle"/>
          </p:nvPr>
        </p:nvSpPr>
        <p:spPr>
          <a:xfrm>
            <a:off x="3235325" y="1100138"/>
            <a:ext cx="5440363" cy="808037"/>
          </a:xfrm>
        </p:spPr>
        <p:txBody>
          <a:bodyPr/>
          <a:lstStyle/>
          <a:p>
            <a:r>
              <a:rPr lang="en-US" altLang="en-US" sz="2800" dirty="0">
                <a:solidFill>
                  <a:srgbClr val="C04D2F"/>
                </a:solidFill>
                <a:latin typeface="Arial" panose="020B0604020202020204" pitchFamily="34" charset="0"/>
                <a:cs typeface="Arial" panose="020B0604020202020204" pitchFamily="34" charset="0"/>
              </a:rPr>
              <a:t>Myth #5: If you have a stable job and family life, you’re not addicted. </a:t>
            </a:r>
          </a:p>
        </p:txBody>
      </p:sp>
      <p:sp>
        <p:nvSpPr>
          <p:cNvPr id="78850" name="Subtitle 3">
            <a:extLst>
              <a:ext uri="{FF2B5EF4-FFF2-40B4-BE49-F238E27FC236}">
                <a16:creationId xmlns:a16="http://schemas.microsoft.com/office/drawing/2014/main" id="{20F66336-BE4F-C249-9D1F-565599F7C042}"/>
              </a:ext>
            </a:extLst>
          </p:cNvPr>
          <p:cNvSpPr>
            <a:spLocks noGrp="1"/>
          </p:cNvSpPr>
          <p:nvPr>
            <p:ph type="subTitle" idx="1"/>
          </p:nvPr>
        </p:nvSpPr>
        <p:spPr>
          <a:xfrm>
            <a:off x="3235325" y="2590800"/>
            <a:ext cx="5568950" cy="3200400"/>
          </a:xfrm>
        </p:spPr>
        <p:txBody>
          <a:bodyPr/>
          <a:lstStyle/>
          <a:p>
            <a:pPr marL="0" indent="0">
              <a:lnSpc>
                <a:spcPct val="100000"/>
              </a:lnSpc>
              <a:buFont typeface="Arial" panose="020B0604020202020204" pitchFamily="34" charset="0"/>
              <a:buNone/>
            </a:pPr>
            <a:r>
              <a:rPr lang="en-US" altLang="en-US" sz="2800">
                <a:solidFill>
                  <a:schemeClr val="tx1"/>
                </a:solidFill>
                <a:latin typeface="Arial" panose="020B0604020202020204" pitchFamily="34" charset="0"/>
                <a:cs typeface="Arial" panose="020B0604020202020204" pitchFamily="34" charset="0"/>
              </a:rPr>
              <a:t>FACT: You may still have a job or career, a loving spouse and kids, and still have a drug or alcohol problem. Just ask any physician in recovery—many of them practiced for years without anyone recognizing their drug addiction. </a:t>
            </a:r>
          </a:p>
        </p:txBody>
      </p:sp>
      <p:grpSp>
        <p:nvGrpSpPr>
          <p:cNvPr id="78851" name="Group 4" descr="Speech bubbles with the words &quot;myth&quot; and &quot;fact.&quot;">
            <a:extLst>
              <a:ext uri="{FF2B5EF4-FFF2-40B4-BE49-F238E27FC236}">
                <a16:creationId xmlns:a16="http://schemas.microsoft.com/office/drawing/2014/main" id="{FFBC2FA0-FB2A-5344-AD09-E54F773CD747}"/>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8ABFC9C9-DC1B-6E46-BAB8-97DE997F5629}"/>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3C66D573-F6C4-6347-877C-D3EB3E66B5D1}"/>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D0386B45-4371-4444-9A5E-EDE9D92CA7E7}"/>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78855"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48FC4219-AC41-9448-82C0-DA6B1DA7DEA6}"/>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1202" name="Title 2">
            <a:extLst>
              <a:ext uri="{FF2B5EF4-FFF2-40B4-BE49-F238E27FC236}">
                <a16:creationId xmlns:a16="http://schemas.microsoft.com/office/drawing/2014/main" id="{3377F60D-FF7B-6442-BBBC-102614F11140}"/>
              </a:ext>
            </a:extLst>
          </p:cNvPr>
          <p:cNvSpPr>
            <a:spLocks noGrp="1"/>
          </p:cNvSpPr>
          <p:nvPr>
            <p:ph type="ctrTitle"/>
          </p:nvPr>
        </p:nvSpPr>
        <p:spPr>
          <a:xfrm>
            <a:off x="3328988" y="1192213"/>
            <a:ext cx="5438775" cy="808037"/>
          </a:xfrm>
        </p:spPr>
        <p:txBody>
          <a:bodyPr/>
          <a:lstStyle/>
          <a:p>
            <a:pPr>
              <a:defRPr/>
            </a:pPr>
            <a:r>
              <a:rPr lang="en-US" altLang="en-US" sz="2800" dirty="0">
                <a:solidFill>
                  <a:srgbClr val="C04D2F"/>
                </a:solidFill>
                <a:latin typeface="Arial" panose="020B0604020202020204" pitchFamily="34" charset="0"/>
                <a:ea typeface="+mj-ea"/>
                <a:cs typeface="Arial" panose="020B0604020202020204" pitchFamily="34" charset="0"/>
              </a:rPr>
              <a:t>Myth #6: Drug addiction is a choice.</a:t>
            </a:r>
          </a:p>
        </p:txBody>
      </p:sp>
      <p:sp>
        <p:nvSpPr>
          <p:cNvPr id="80898" name="Subtitle 3">
            <a:extLst>
              <a:ext uri="{FF2B5EF4-FFF2-40B4-BE49-F238E27FC236}">
                <a16:creationId xmlns:a16="http://schemas.microsoft.com/office/drawing/2014/main" id="{84459CDE-AAF8-2B4F-8DAD-554B7ABFA5DD}"/>
              </a:ext>
            </a:extLst>
          </p:cNvPr>
          <p:cNvSpPr>
            <a:spLocks noGrp="1"/>
          </p:cNvSpPr>
          <p:nvPr>
            <p:ph type="subTitle" idx="1"/>
          </p:nvPr>
        </p:nvSpPr>
        <p:spPr>
          <a:xfrm>
            <a:off x="3328988" y="2978150"/>
            <a:ext cx="5330825" cy="2693988"/>
          </a:xfrm>
        </p:spPr>
        <p:txBody>
          <a:bodyPr/>
          <a:lstStyle/>
          <a:p>
            <a:pPr marL="0" indent="0">
              <a:lnSpc>
                <a:spcPct val="100000"/>
              </a:lnSpc>
              <a:buFont typeface="Arial" panose="020B0604020202020204" pitchFamily="34" charset="0"/>
              <a:buNone/>
            </a:pPr>
            <a:r>
              <a:rPr lang="en-US" altLang="en-US" sz="2800" dirty="0">
                <a:solidFill>
                  <a:schemeClr val="tx1"/>
                </a:solidFill>
                <a:latin typeface="Arial" panose="020B0604020202020204" pitchFamily="34" charset="0"/>
                <a:cs typeface="Arial" panose="020B0604020202020204" pitchFamily="34" charset="0"/>
              </a:rPr>
              <a:t>FACT: Drug use is a choice, and prolonged use changes your body and brain chemistry. When that happens, the user no longer appears to have a choice—this is when use and misuse become addiction.</a:t>
            </a:r>
          </a:p>
        </p:txBody>
      </p:sp>
      <p:grpSp>
        <p:nvGrpSpPr>
          <p:cNvPr id="80899" name="Group 4" descr="Speech bubbles with the words &quot;myth&quot; and &quot;fact.&quot;">
            <a:extLst>
              <a:ext uri="{FF2B5EF4-FFF2-40B4-BE49-F238E27FC236}">
                <a16:creationId xmlns:a16="http://schemas.microsoft.com/office/drawing/2014/main" id="{80A75FC4-0362-104F-9B13-8BEAEDC69C9F}"/>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54E3EFB3-BB3A-3247-AF0B-9CAF3FEE2D74}"/>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07A25B41-81B4-AD4E-89D6-367080CC3BF9}"/>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ED41AC94-03CC-6147-93B0-27D21D94CFD0}"/>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80903"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5459FF2C-4F21-5C46-B56A-F337E8286ED1}"/>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Title 2">
            <a:extLst>
              <a:ext uri="{FF2B5EF4-FFF2-40B4-BE49-F238E27FC236}">
                <a16:creationId xmlns:a16="http://schemas.microsoft.com/office/drawing/2014/main" id="{3D41AE5C-0774-0C4D-98DA-8279D9405EF9}"/>
              </a:ext>
            </a:extLst>
          </p:cNvPr>
          <p:cNvSpPr>
            <a:spLocks noGrp="1"/>
          </p:cNvSpPr>
          <p:nvPr>
            <p:ph type="ctrTitle"/>
          </p:nvPr>
        </p:nvSpPr>
        <p:spPr>
          <a:xfrm>
            <a:off x="3235325" y="1100138"/>
            <a:ext cx="5299075" cy="808037"/>
          </a:xfrm>
        </p:spPr>
        <p:txBody>
          <a:bodyPr/>
          <a:lstStyle/>
          <a:p>
            <a:r>
              <a:rPr lang="en-US" altLang="en-US" sz="2800" dirty="0">
                <a:solidFill>
                  <a:srgbClr val="C04D2F"/>
                </a:solidFill>
                <a:latin typeface="Arial" panose="020B0604020202020204" pitchFamily="34" charset="0"/>
                <a:cs typeface="Arial" panose="020B0604020202020204" pitchFamily="34" charset="0"/>
              </a:rPr>
              <a:t>Myth #7: Detox is all you need. You aren’t addicted after you finish detox. </a:t>
            </a:r>
          </a:p>
        </p:txBody>
      </p:sp>
      <p:sp>
        <p:nvSpPr>
          <p:cNvPr id="82946" name="Subtitle 3">
            <a:extLst>
              <a:ext uri="{FF2B5EF4-FFF2-40B4-BE49-F238E27FC236}">
                <a16:creationId xmlns:a16="http://schemas.microsoft.com/office/drawing/2014/main" id="{C9C39A0D-2502-F24D-83EC-545D5C36A39E}"/>
              </a:ext>
            </a:extLst>
          </p:cNvPr>
          <p:cNvSpPr>
            <a:spLocks noGrp="1"/>
          </p:cNvSpPr>
          <p:nvPr>
            <p:ph type="subTitle" idx="1"/>
          </p:nvPr>
        </p:nvSpPr>
        <p:spPr>
          <a:xfrm>
            <a:off x="3214688" y="3095625"/>
            <a:ext cx="5445125" cy="2576513"/>
          </a:xfrm>
        </p:spPr>
        <p:txBody>
          <a:bodyPr/>
          <a:lstStyle/>
          <a:p>
            <a:pPr marL="0" indent="0">
              <a:lnSpc>
                <a:spcPct val="100000"/>
              </a:lnSpc>
              <a:buFont typeface="Arial" panose="020B0604020202020204" pitchFamily="34" charset="0"/>
              <a:buNone/>
            </a:pPr>
            <a:r>
              <a:rPr lang="en-US" altLang="en-US" sz="2800">
                <a:solidFill>
                  <a:schemeClr val="tx1"/>
                </a:solidFill>
                <a:latin typeface="Arial" panose="020B0604020202020204" pitchFamily="34" charset="0"/>
                <a:cs typeface="Arial" panose="020B0604020202020204" pitchFamily="34" charset="0"/>
              </a:rPr>
              <a:t>FACT: Detox is difficult and it</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s just the beginning. The new </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ultra rapid detox</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 (where sedation is used) programs can be dangerous and even deadly. </a:t>
            </a:r>
            <a:endParaRPr lang="en-US" altLang="en-US" sz="2800">
              <a:solidFill>
                <a:schemeClr val="tx1"/>
              </a:solidFill>
              <a:latin typeface="Arial" panose="020B0604020202020204" pitchFamily="34" charset="0"/>
              <a:cs typeface="Arial" panose="020B0604020202020204" pitchFamily="34" charset="0"/>
            </a:endParaRPr>
          </a:p>
        </p:txBody>
      </p:sp>
      <p:grpSp>
        <p:nvGrpSpPr>
          <p:cNvPr id="82947" name="Group 4" descr="Speech bubbles with the words &quot;myth&quot; and &quot;fact.&quot;">
            <a:extLst>
              <a:ext uri="{FF2B5EF4-FFF2-40B4-BE49-F238E27FC236}">
                <a16:creationId xmlns:a16="http://schemas.microsoft.com/office/drawing/2014/main" id="{41D910C2-1243-C74B-A917-6FB5C9736CA8}"/>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14B8FE99-B51E-FE43-830C-8543CA4098D7}"/>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FAA644E3-0326-304E-8331-06C457854FBA}"/>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8A115EF0-D3E2-ED4E-A2FC-01FE40DFECB9}"/>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82951"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D0F2F36E-6609-D047-8D72-229C86ABD553}"/>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Title 2">
            <a:extLst>
              <a:ext uri="{FF2B5EF4-FFF2-40B4-BE49-F238E27FC236}">
                <a16:creationId xmlns:a16="http://schemas.microsoft.com/office/drawing/2014/main" id="{0C77CE94-00F8-3A40-B9D1-A496E736F8BE}"/>
              </a:ext>
            </a:extLst>
          </p:cNvPr>
          <p:cNvSpPr>
            <a:spLocks noGrp="1"/>
          </p:cNvSpPr>
          <p:nvPr>
            <p:ph type="ctrTitle"/>
          </p:nvPr>
        </p:nvSpPr>
        <p:spPr>
          <a:xfrm>
            <a:off x="3235325" y="1100138"/>
            <a:ext cx="5424488" cy="808037"/>
          </a:xfrm>
        </p:spPr>
        <p:txBody>
          <a:bodyPr/>
          <a:lstStyle/>
          <a:p>
            <a:r>
              <a:rPr lang="en-US" altLang="en-US" sz="2400" dirty="0">
                <a:solidFill>
                  <a:srgbClr val="C04D2F"/>
                </a:solidFill>
                <a:latin typeface="Arial" panose="020B0604020202020204" pitchFamily="34" charset="0"/>
                <a:cs typeface="Arial" panose="020B0604020202020204" pitchFamily="34" charset="0"/>
              </a:rPr>
              <a:t>Myth #8: If someone in recovery uses drugs or alcohol again, they’ll be right back where they were when they first quit.</a:t>
            </a:r>
          </a:p>
        </p:txBody>
      </p:sp>
      <p:sp>
        <p:nvSpPr>
          <p:cNvPr id="84994" name="Subtitle 3">
            <a:extLst>
              <a:ext uri="{FF2B5EF4-FFF2-40B4-BE49-F238E27FC236}">
                <a16:creationId xmlns:a16="http://schemas.microsoft.com/office/drawing/2014/main" id="{294D87A2-C2B2-0F49-B061-DE13197245E7}"/>
              </a:ext>
            </a:extLst>
          </p:cNvPr>
          <p:cNvSpPr>
            <a:spLocks noGrp="1"/>
          </p:cNvSpPr>
          <p:nvPr>
            <p:ph type="subTitle" idx="1"/>
          </p:nvPr>
        </p:nvSpPr>
        <p:spPr>
          <a:xfrm>
            <a:off x="3235325" y="2978150"/>
            <a:ext cx="5424488" cy="2693988"/>
          </a:xfrm>
        </p:spPr>
        <p:txBody>
          <a:bodyPr/>
          <a:lstStyle/>
          <a:p>
            <a:pPr marL="0" indent="0">
              <a:lnSpc>
                <a:spcPct val="100000"/>
              </a:lnSpc>
              <a:buFont typeface="Arial" panose="020B0604020202020204" pitchFamily="34" charset="0"/>
              <a:buNone/>
            </a:pPr>
            <a:r>
              <a:rPr lang="en-US" altLang="en-US" sz="2800">
                <a:solidFill>
                  <a:schemeClr val="tx1"/>
                </a:solidFill>
                <a:latin typeface="Arial" panose="020B0604020202020204" pitchFamily="34" charset="0"/>
                <a:cs typeface="Arial" panose="020B0604020202020204" pitchFamily="34" charset="0"/>
              </a:rPr>
              <a:t>FACT: This can be a self-fulfilling prophecy. If you believe that one drink will throw you back to </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square one,</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 then it will. However, it is entirely possible to relapse, realize your mistake, and get right back in recovery.</a:t>
            </a:r>
            <a:endParaRPr lang="en-US" altLang="en-US" sz="2800">
              <a:solidFill>
                <a:schemeClr val="tx1"/>
              </a:solidFill>
              <a:latin typeface="Arial" panose="020B0604020202020204" pitchFamily="34" charset="0"/>
              <a:cs typeface="Arial" panose="020B0604020202020204" pitchFamily="34" charset="0"/>
            </a:endParaRPr>
          </a:p>
        </p:txBody>
      </p:sp>
      <p:grpSp>
        <p:nvGrpSpPr>
          <p:cNvPr id="84995" name="Group 4" descr="Speech bubbles with the words &quot;myth&quot; and &quot;fact.&quot;">
            <a:extLst>
              <a:ext uri="{FF2B5EF4-FFF2-40B4-BE49-F238E27FC236}">
                <a16:creationId xmlns:a16="http://schemas.microsoft.com/office/drawing/2014/main" id="{6CE4F2A2-38CE-164B-9581-25A49BC1D0DB}"/>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18095619-C276-3549-BAB5-D7A9FB572FA0}"/>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047083E6-76D7-FF43-B48C-F9DD2CE6D7F4}"/>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F5E33F78-7238-4544-8C99-08AD2FDE0CEE}"/>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84999"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F385D747-7D51-7742-BA2A-B5EA36242509}"/>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Title 2">
            <a:extLst>
              <a:ext uri="{FF2B5EF4-FFF2-40B4-BE49-F238E27FC236}">
                <a16:creationId xmlns:a16="http://schemas.microsoft.com/office/drawing/2014/main" id="{40046DBC-A6CB-DB41-B775-B64109CBC7BA}"/>
              </a:ext>
            </a:extLst>
          </p:cNvPr>
          <p:cNvSpPr>
            <a:spLocks noGrp="1"/>
          </p:cNvSpPr>
          <p:nvPr>
            <p:ph type="ctrTitle"/>
          </p:nvPr>
        </p:nvSpPr>
        <p:spPr>
          <a:xfrm>
            <a:off x="3268663" y="1055688"/>
            <a:ext cx="5391150" cy="808037"/>
          </a:xfrm>
        </p:spPr>
        <p:txBody>
          <a:bodyPr/>
          <a:lstStyle/>
          <a:p>
            <a:pPr>
              <a:defRPr/>
            </a:pPr>
            <a:r>
              <a:rPr lang="en-US" altLang="en-US" sz="2800" dirty="0">
                <a:solidFill>
                  <a:srgbClr val="C04D2F"/>
                </a:solidFill>
                <a:latin typeface="Arial" panose="020B0604020202020204" pitchFamily="34" charset="0"/>
                <a:ea typeface="+mj-ea"/>
                <a:cs typeface="Arial" panose="020B0604020202020204" pitchFamily="34" charset="0"/>
              </a:rPr>
              <a:t>Myth #9: You need to be religious in order to get sober.</a:t>
            </a:r>
          </a:p>
        </p:txBody>
      </p:sp>
      <p:sp>
        <p:nvSpPr>
          <p:cNvPr id="89090" name="Subtitle 3">
            <a:extLst>
              <a:ext uri="{FF2B5EF4-FFF2-40B4-BE49-F238E27FC236}">
                <a16:creationId xmlns:a16="http://schemas.microsoft.com/office/drawing/2014/main" id="{E24B04AA-C78E-D64D-9D26-6E3C6FF47666}"/>
              </a:ext>
            </a:extLst>
          </p:cNvPr>
          <p:cNvSpPr>
            <a:spLocks noGrp="1"/>
          </p:cNvSpPr>
          <p:nvPr>
            <p:ph type="subTitle" idx="1"/>
          </p:nvPr>
        </p:nvSpPr>
        <p:spPr>
          <a:xfrm>
            <a:off x="3268663" y="2195513"/>
            <a:ext cx="5500687" cy="3578225"/>
          </a:xfrm>
        </p:spPr>
        <p:txBody>
          <a:bodyPr/>
          <a:lstStyle/>
          <a:p>
            <a:pPr marL="0" indent="0">
              <a:lnSpc>
                <a:spcPct val="100000"/>
              </a:lnSpc>
              <a:buFont typeface="Arial" panose="020B0604020202020204" pitchFamily="34" charset="0"/>
              <a:buNone/>
            </a:pPr>
            <a:r>
              <a:rPr lang="en-US" altLang="en-US" sz="2800">
                <a:solidFill>
                  <a:schemeClr val="tx1"/>
                </a:solidFill>
                <a:latin typeface="Arial" panose="020B0604020202020204" pitchFamily="34" charset="0"/>
                <a:cs typeface="Arial" panose="020B0604020202020204" pitchFamily="34" charset="0"/>
              </a:rPr>
              <a:t>FACT: Sobriety doesn</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t require you to believe in God or subscribe to any organized religion. It helps, however, if you believe in humanity, family, community, and the good aspects of yourself—beliefs that are greater and stronger than your own daily life with drugs.</a:t>
            </a:r>
            <a:endParaRPr lang="en-US" altLang="en-US" sz="2800">
              <a:solidFill>
                <a:schemeClr val="tx1"/>
              </a:solidFill>
              <a:latin typeface="Arial" panose="020B0604020202020204" pitchFamily="34" charset="0"/>
              <a:cs typeface="Arial" panose="020B0604020202020204" pitchFamily="34" charset="0"/>
            </a:endParaRPr>
          </a:p>
        </p:txBody>
      </p:sp>
      <p:grpSp>
        <p:nvGrpSpPr>
          <p:cNvPr id="89091" name="Group 4" descr="Speech bubbles with the words &quot;myth&quot; and &quot;fact.&quot;">
            <a:extLst>
              <a:ext uri="{FF2B5EF4-FFF2-40B4-BE49-F238E27FC236}">
                <a16:creationId xmlns:a16="http://schemas.microsoft.com/office/drawing/2014/main" id="{15996335-5959-6D4F-AA61-0E1C8A8AB4B7}"/>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9D59D964-915D-CD4A-B51E-D1B307F1B80C}"/>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607F5D03-7498-F448-8983-11098A80B0E1}"/>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0B591D4B-BE73-F04B-AE22-F8D7C4CCF3AD}"/>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89095"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EDE7C8B3-15CD-BD4C-8885-753A7E3F3C98}"/>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7" name="Title 2">
            <a:extLst>
              <a:ext uri="{FF2B5EF4-FFF2-40B4-BE49-F238E27FC236}">
                <a16:creationId xmlns:a16="http://schemas.microsoft.com/office/drawing/2014/main" id="{3A6A04AE-298B-8547-A3BC-1BB039992A92}"/>
              </a:ext>
            </a:extLst>
          </p:cNvPr>
          <p:cNvSpPr>
            <a:spLocks noGrp="1"/>
          </p:cNvSpPr>
          <p:nvPr>
            <p:ph type="ctrTitle"/>
          </p:nvPr>
        </p:nvSpPr>
        <p:spPr>
          <a:xfrm>
            <a:off x="3363913" y="857250"/>
            <a:ext cx="5451475" cy="808038"/>
          </a:xfrm>
        </p:spPr>
        <p:txBody>
          <a:bodyPr/>
          <a:lstStyle/>
          <a:p>
            <a:r>
              <a:rPr lang="en-US" altLang="en-US" sz="2800" dirty="0">
                <a:solidFill>
                  <a:srgbClr val="C04D2F"/>
                </a:solidFill>
                <a:latin typeface="Arial" panose="020B0604020202020204" pitchFamily="34" charset="0"/>
                <a:cs typeface="Arial" panose="020B0604020202020204" pitchFamily="34" charset="0"/>
              </a:rPr>
              <a:t>Myth #10: Addicts are bad people. </a:t>
            </a:r>
          </a:p>
        </p:txBody>
      </p:sp>
      <p:sp>
        <p:nvSpPr>
          <p:cNvPr id="91138" name="Subtitle 3">
            <a:extLst>
              <a:ext uri="{FF2B5EF4-FFF2-40B4-BE49-F238E27FC236}">
                <a16:creationId xmlns:a16="http://schemas.microsoft.com/office/drawing/2014/main" id="{8B5A69A6-70E3-1F4D-8144-A079F01E1964}"/>
              </a:ext>
            </a:extLst>
          </p:cNvPr>
          <p:cNvSpPr>
            <a:spLocks noGrp="1"/>
          </p:cNvSpPr>
          <p:nvPr>
            <p:ph type="subTitle" idx="1"/>
          </p:nvPr>
        </p:nvSpPr>
        <p:spPr>
          <a:xfrm>
            <a:off x="3363913" y="1784350"/>
            <a:ext cx="5006975" cy="3578225"/>
          </a:xfrm>
        </p:spPr>
        <p:txBody>
          <a:bodyPr/>
          <a:lstStyle/>
          <a:p>
            <a:pPr marL="0" indent="0">
              <a:lnSpc>
                <a:spcPct val="100000"/>
              </a:lnSpc>
              <a:buFont typeface="Arial" panose="020B0604020202020204" pitchFamily="34" charset="0"/>
              <a:buNone/>
            </a:pPr>
            <a:r>
              <a:rPr lang="en-US" altLang="en-US" sz="2800">
                <a:solidFill>
                  <a:schemeClr val="tx1"/>
                </a:solidFill>
                <a:latin typeface="Arial" panose="020B0604020202020204" pitchFamily="34" charset="0"/>
                <a:cs typeface="Arial" panose="020B0604020202020204" pitchFamily="34" charset="0"/>
              </a:rPr>
              <a:t>FACT: Addicts aren</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t </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bad</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 people trying to get </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good,</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 they</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re sick people trying to get well. They don</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t belong to a particular race or exist only in certain parts of the country. They are proof that addiction doesn</a:t>
            </a:r>
            <a:r>
              <a:rPr lang="ja-JP" altLang="en-US" sz="2800">
                <a:solidFill>
                  <a:schemeClr val="tx1"/>
                </a:solidFill>
                <a:latin typeface="Arial" panose="020B0604020202020204" pitchFamily="34" charset="0"/>
                <a:cs typeface="Arial" panose="020B0604020202020204" pitchFamily="34" charset="0"/>
              </a:rPr>
              <a:t>’</a:t>
            </a:r>
            <a:r>
              <a:rPr lang="en-US" altLang="ja-JP" sz="2800">
                <a:solidFill>
                  <a:schemeClr val="tx1"/>
                </a:solidFill>
                <a:latin typeface="Arial" panose="020B0604020202020204" pitchFamily="34" charset="0"/>
                <a:cs typeface="Arial" panose="020B0604020202020204" pitchFamily="34" charset="0"/>
              </a:rPr>
              <a:t>t discriminate—but, thankfully, neither does recovery.</a:t>
            </a:r>
            <a:endParaRPr lang="en-US" altLang="en-US" sz="2800">
              <a:solidFill>
                <a:schemeClr val="tx1"/>
              </a:solidFill>
              <a:latin typeface="Arial" panose="020B0604020202020204" pitchFamily="34" charset="0"/>
              <a:cs typeface="Arial" panose="020B0604020202020204" pitchFamily="34" charset="0"/>
            </a:endParaRPr>
          </a:p>
        </p:txBody>
      </p:sp>
      <p:grpSp>
        <p:nvGrpSpPr>
          <p:cNvPr id="91139" name="Group 4" descr="Speech bubbles with the words &quot;myth&quot; and &quot;fact.&quot;">
            <a:extLst>
              <a:ext uri="{FF2B5EF4-FFF2-40B4-BE49-F238E27FC236}">
                <a16:creationId xmlns:a16="http://schemas.microsoft.com/office/drawing/2014/main" id="{AB54BBE4-A957-6A49-9BC3-1470351550F1}"/>
              </a:ext>
            </a:extLst>
          </p:cNvPr>
          <p:cNvGrpSpPr>
            <a:grpSpLocks/>
          </p:cNvGrpSpPr>
          <p:nvPr/>
        </p:nvGrpSpPr>
        <p:grpSpPr bwMode="auto">
          <a:xfrm>
            <a:off x="569913" y="900113"/>
            <a:ext cx="2560637" cy="5126037"/>
            <a:chOff x="569481" y="899900"/>
            <a:chExt cx="2560320" cy="5125762"/>
          </a:xfrm>
        </p:grpSpPr>
        <p:sp>
          <p:nvSpPr>
            <p:cNvPr id="6" name="Rectangle 5">
              <a:extLst>
                <a:ext uri="{FF2B5EF4-FFF2-40B4-BE49-F238E27FC236}">
                  <a16:creationId xmlns:a16="http://schemas.microsoft.com/office/drawing/2014/main" id="{D80E9C0A-C425-2A49-AB39-9B3B654C44E3}"/>
                </a:ext>
              </a:extLst>
            </p:cNvPr>
            <p:cNvSpPr/>
            <p:nvPr/>
          </p:nvSpPr>
          <p:spPr>
            <a:xfrm>
              <a:off x="569481" y="899900"/>
              <a:ext cx="2560320" cy="512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a:extLst>
                <a:ext uri="{FF2B5EF4-FFF2-40B4-BE49-F238E27FC236}">
                  <a16:creationId xmlns:a16="http://schemas.microsoft.com/office/drawing/2014/main" id="{9246DAB3-DAE4-7745-A1D9-0A653ADE87D7}"/>
                </a:ext>
              </a:extLst>
            </p:cNvPr>
            <p:cNvSpPr>
              <a:spLocks noChangeArrowheads="1"/>
            </p:cNvSpPr>
            <p:nvPr/>
          </p:nvSpPr>
          <p:spPr bwMode="auto">
            <a:xfrm>
              <a:off x="674243" y="1099914"/>
              <a:ext cx="2326987" cy="1174687"/>
            </a:xfrm>
            <a:prstGeom prst="wedgeRectCallout">
              <a:avLst>
                <a:gd name="adj1" fmla="val -36625"/>
                <a:gd name="adj2" fmla="val 92500"/>
              </a:avLst>
            </a:prstGeom>
            <a:solidFill>
              <a:srgbClr val="C04D2F"/>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MYTH</a:t>
              </a:r>
            </a:p>
          </p:txBody>
        </p:sp>
        <p:sp>
          <p:nvSpPr>
            <p:cNvPr id="8" name="Rectangular Callout 7">
              <a:extLst>
                <a:ext uri="{FF2B5EF4-FFF2-40B4-BE49-F238E27FC236}">
                  <a16:creationId xmlns:a16="http://schemas.microsoft.com/office/drawing/2014/main" id="{8FABDA8A-8921-0846-BEDB-2FA6C6EB8F9B}"/>
                </a:ext>
              </a:extLst>
            </p:cNvPr>
            <p:cNvSpPr>
              <a:spLocks noChangeArrowheads="1"/>
            </p:cNvSpPr>
            <p:nvPr/>
          </p:nvSpPr>
          <p:spPr bwMode="auto">
            <a:xfrm>
              <a:off x="674243" y="3385792"/>
              <a:ext cx="2326987" cy="1198498"/>
            </a:xfrm>
            <a:prstGeom prst="wedgeRectCallout">
              <a:avLst>
                <a:gd name="adj1" fmla="val 34431"/>
                <a:gd name="adj2" fmla="val 87500"/>
              </a:avLst>
            </a:prstGeom>
            <a:solidFill>
              <a:srgbClr val="37557C"/>
            </a:solidFill>
            <a:ln>
              <a:noFill/>
            </a:ln>
            <a:effectLst>
              <a:outerShdw blurRad="50800" dist="38100" dir="2700000" algn="tl" rotWithShape="0">
                <a:srgbClr val="808080">
                  <a:alpha val="39998"/>
                </a:srgbClr>
              </a:outerShdw>
            </a:effec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4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FACT</a:t>
              </a:r>
            </a:p>
          </p:txBody>
        </p:sp>
        <p:pic>
          <p:nvPicPr>
            <p:cNvPr id="91143"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A38092BF-A08E-3B4B-B8B2-3878FEA05FEF}"/>
                </a:ext>
              </a:extLst>
            </p:cNvPr>
            <p:cNvPicPr>
              <a:picLocks noChangeAspect="1" noChangeArrowheads="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950505" y="5271112"/>
              <a:ext cx="17748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gray rectangle ">
            <a:extLst>
              <a:ext uri="{FF2B5EF4-FFF2-40B4-BE49-F238E27FC236}">
                <a16:creationId xmlns:a16="http://schemas.microsoft.com/office/drawing/2014/main" id="{FE1C6582-128A-0E4F-B2F2-E245A92524B5}"/>
              </a:ext>
            </a:extLst>
          </p:cNvPr>
          <p:cNvSpPr/>
          <p:nvPr/>
        </p:nvSpPr>
        <p:spPr>
          <a:xfrm>
            <a:off x="795338" y="1824038"/>
            <a:ext cx="2500312" cy="4103687"/>
          </a:xfrm>
          <a:prstGeom prst="rect">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186" name="Title 1">
            <a:extLst>
              <a:ext uri="{FF2B5EF4-FFF2-40B4-BE49-F238E27FC236}">
                <a16:creationId xmlns:a16="http://schemas.microsoft.com/office/drawing/2014/main" id="{E88A9462-AC2D-DC44-B749-8DA0808C25AA}"/>
              </a:ext>
            </a:extLst>
          </p:cNvPr>
          <p:cNvSpPr>
            <a:spLocks noGrp="1"/>
          </p:cNvSpPr>
          <p:nvPr>
            <p:ph type="title"/>
          </p:nvPr>
        </p:nvSpPr>
        <p:spPr>
          <a:xfrm>
            <a:off x="892175" y="365125"/>
            <a:ext cx="7623175" cy="1325563"/>
          </a:xfrm>
        </p:spPr>
        <p:txBody>
          <a:bodyPr/>
          <a:lstStyle/>
          <a:p>
            <a:r>
              <a:rPr lang="en-US" altLang="en-US" sz="3600" dirty="0">
                <a:latin typeface="Arial" panose="020B0604020202020204" pitchFamily="34" charset="0"/>
                <a:cs typeface="Arial" panose="020B0604020202020204" pitchFamily="34" charset="0"/>
              </a:rPr>
              <a:t>Chat Question </a:t>
            </a:r>
          </a:p>
        </p:txBody>
      </p:sp>
      <p:sp>
        <p:nvSpPr>
          <p:cNvPr id="3" name="Content Placeholder 2">
            <a:extLst>
              <a:ext uri="{FF2B5EF4-FFF2-40B4-BE49-F238E27FC236}">
                <a16:creationId xmlns:a16="http://schemas.microsoft.com/office/drawing/2014/main" id="{85E29AC8-2A4F-EC43-BFDB-4A0782666823}"/>
              </a:ext>
            </a:extLst>
          </p:cNvPr>
          <p:cNvSpPr>
            <a:spLocks noGrp="1"/>
          </p:cNvSpPr>
          <p:nvPr>
            <p:ph idx="1"/>
          </p:nvPr>
        </p:nvSpPr>
        <p:spPr>
          <a:xfrm>
            <a:off x="3676650" y="1785938"/>
            <a:ext cx="5124450" cy="4443412"/>
          </a:xfrm>
        </p:spPr>
        <p:txBody>
          <a:bodyPr/>
          <a:lstStyle/>
          <a:p>
            <a:pPr marL="0" indent="0">
              <a:buFont typeface="Arial" panose="020B0604020202020204" pitchFamily="34" charset="0"/>
              <a:buNone/>
              <a:defRPr/>
            </a:pPr>
            <a:r>
              <a:rPr lang="en-US" b="1" dirty="0">
                <a:solidFill>
                  <a:srgbClr val="C04D2F"/>
                </a:solidFill>
                <a:latin typeface="Arial" panose="020B0604020202020204" pitchFamily="34" charset="0"/>
                <a:ea typeface="+mn-ea"/>
                <a:cs typeface="Arial" panose="020B0604020202020204" pitchFamily="34" charset="0"/>
              </a:rPr>
              <a:t>Type in the chat</a:t>
            </a:r>
          </a:p>
          <a:p>
            <a:pPr marL="0" indent="0">
              <a:spcBef>
                <a:spcPts val="2400"/>
              </a:spcBef>
              <a:buFont typeface="Arial" panose="020B0604020202020204" pitchFamily="34" charset="0"/>
              <a:buNone/>
              <a:defRPr/>
            </a:pPr>
            <a:r>
              <a:rPr lang="en-US" b="1" i="1" dirty="0">
                <a:solidFill>
                  <a:srgbClr val="C04D2F"/>
                </a:solidFill>
                <a:latin typeface="Arial" panose="020B0604020202020204" pitchFamily="34" charset="0"/>
                <a:ea typeface="+mn-ea"/>
                <a:cs typeface="Arial" panose="020B0604020202020204" pitchFamily="34" charset="0"/>
              </a:rPr>
              <a:t>As prevention practitioners, we are in a unique position to reduce the stigma surrounding substance misuse. </a:t>
            </a:r>
          </a:p>
          <a:p>
            <a:pPr marL="0" indent="0">
              <a:spcBef>
                <a:spcPts val="1800"/>
              </a:spcBef>
              <a:buFont typeface="Arial" panose="020B0604020202020204" pitchFamily="34" charset="0"/>
              <a:buNone/>
              <a:defRPr/>
            </a:pPr>
            <a:r>
              <a:rPr lang="en-US" b="1" dirty="0">
                <a:solidFill>
                  <a:schemeClr val="tx1">
                    <a:lumMod val="75000"/>
                    <a:lumOff val="25000"/>
                  </a:schemeClr>
                </a:solidFill>
                <a:latin typeface="Arial" panose="020B0604020202020204" pitchFamily="34" charset="0"/>
                <a:ea typeface="+mn-ea"/>
                <a:cs typeface="Arial" panose="020B0604020202020204" pitchFamily="34" charset="0"/>
              </a:rPr>
              <a:t>Type in the chat box examples of how prevention practitioners address stigma where you work</a:t>
            </a:r>
            <a:r>
              <a:rPr lang="en-US" b="1" dirty="0">
                <a:latin typeface="Arial" panose="020B0604020202020204" pitchFamily="34" charset="0"/>
                <a:ea typeface="+mn-ea"/>
                <a:cs typeface="Arial" panose="020B0604020202020204" pitchFamily="34" charset="0"/>
              </a:rPr>
              <a:t>.</a:t>
            </a:r>
          </a:p>
        </p:txBody>
      </p:sp>
      <p:pic>
        <p:nvPicPr>
          <p:cNvPr id="93188" name="Picture 3" descr="Speech bubbles, representing the option for audience to type in chat.">
            <a:extLst>
              <a:ext uri="{FF2B5EF4-FFF2-40B4-BE49-F238E27FC236}">
                <a16:creationId xmlns:a16="http://schemas.microsoft.com/office/drawing/2014/main" id="{3262B0A9-BD0D-2441-8531-D54B07C97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2974975"/>
            <a:ext cx="2500312"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8" descr="A man talking to a child sitting on the front steps of their house, presumably a father and a son.">
            <a:extLst>
              <a:ext uri="{FF2B5EF4-FFF2-40B4-BE49-F238E27FC236}">
                <a16:creationId xmlns:a16="http://schemas.microsoft.com/office/drawing/2014/main" id="{F4A934DE-A38E-7B48-AB0C-DF4B1A3D68EE}"/>
              </a:ext>
            </a:extLst>
          </p:cNvPr>
          <p:cNvPicPr>
            <a:picLocks noChangeAspect="1"/>
          </p:cNvPicPr>
          <p:nvPr/>
        </p:nvPicPr>
        <p:blipFill>
          <a:blip r:embed="rId2">
            <a:extLst>
              <a:ext uri="{28A0092B-C50C-407E-A947-70E740481C1C}">
                <a14:useLocalDpi xmlns:a14="http://schemas.microsoft.com/office/drawing/2010/main" val="0"/>
              </a:ext>
            </a:extLst>
          </a:blip>
          <a:srcRect l="9605" r="7120"/>
          <a:stretch>
            <a:fillRect/>
          </a:stretch>
        </p:blipFill>
        <p:spPr bwMode="auto">
          <a:xfrm>
            <a:off x="5905500" y="1547813"/>
            <a:ext cx="261143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2" descr="Two women talking, one is holding her hands out as if in confusion.">
            <a:extLst>
              <a:ext uri="{FF2B5EF4-FFF2-40B4-BE49-F238E27FC236}">
                <a16:creationId xmlns:a16="http://schemas.microsoft.com/office/drawing/2014/main" id="{1302EC2E-F604-4C4A-BAFD-8131853BE961}"/>
              </a:ext>
            </a:extLst>
          </p:cNvPr>
          <p:cNvPicPr>
            <a:picLocks noChangeAspect="1"/>
          </p:cNvPicPr>
          <p:nvPr/>
        </p:nvPicPr>
        <p:blipFill>
          <a:blip r:embed="rId3">
            <a:extLst>
              <a:ext uri="{28A0092B-C50C-407E-A947-70E740481C1C}">
                <a14:useLocalDpi xmlns:a14="http://schemas.microsoft.com/office/drawing/2010/main" val="0"/>
              </a:ext>
            </a:extLst>
          </a:blip>
          <a:srcRect r="17773"/>
          <a:stretch>
            <a:fillRect/>
          </a:stretch>
        </p:blipFill>
        <p:spPr bwMode="auto">
          <a:xfrm>
            <a:off x="644525" y="1544638"/>
            <a:ext cx="26035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 result for addiction stigma">
            <a:extLst>
              <a:ext uri="{FF2B5EF4-FFF2-40B4-BE49-F238E27FC236}">
                <a16:creationId xmlns:a16="http://schemas.microsoft.com/office/drawing/2014/main" id="{91CC8BFC-91F3-3741-AB8D-42C1AEFC0872}"/>
              </a:ext>
            </a:extLst>
          </p:cNvPr>
          <p:cNvPicPr>
            <a:picLocks noChangeAspect="1" noChangeArrowheads="1"/>
          </p:cNvPicPr>
          <p:nvPr/>
        </p:nvPicPr>
        <p:blipFill rotWithShape="1">
          <a:blip r:embed="rId4" cstate="print">
            <a:duotone>
              <a:prstClr val="black"/>
              <a:srgbClr val="D9C3A5">
                <a:tint val="50000"/>
                <a:satMod val="180000"/>
              </a:srgbClr>
            </a:duotone>
          </a:blip>
          <a:srcRect l="42511" t="25681" r="2134" b="3385"/>
          <a:stretch/>
        </p:blipFill>
        <p:spPr bwMode="auto">
          <a:xfrm>
            <a:off x="3296579" y="1535722"/>
            <a:ext cx="2542492" cy="1875775"/>
          </a:xfrm>
          <a:prstGeom prst="rect">
            <a:avLst/>
          </a:prstGeom>
          <a:noFill/>
          <a:ln>
            <a:noFill/>
          </a:ln>
          <a:effectLst/>
        </p:spPr>
      </p:pic>
      <p:sp>
        <p:nvSpPr>
          <p:cNvPr id="95236" name="Title 4">
            <a:extLst>
              <a:ext uri="{FF2B5EF4-FFF2-40B4-BE49-F238E27FC236}">
                <a16:creationId xmlns:a16="http://schemas.microsoft.com/office/drawing/2014/main" id="{5C847AC0-799D-1346-893F-2B33506B44BA}"/>
              </a:ext>
            </a:extLst>
          </p:cNvPr>
          <p:cNvSpPr>
            <a:spLocks noGrp="1"/>
          </p:cNvSpPr>
          <p:nvPr>
            <p:ph type="title"/>
          </p:nvPr>
        </p:nvSpPr>
        <p:spPr>
          <a:xfrm>
            <a:off x="650875" y="2624138"/>
            <a:ext cx="7886700" cy="2852737"/>
          </a:xfrm>
        </p:spPr>
        <p:txBody>
          <a:bodyPr/>
          <a:lstStyle/>
          <a:p>
            <a:r>
              <a:rPr lang="en-US" altLang="en-US" b="1" dirty="0">
                <a:latin typeface="Arial" panose="020B0604020202020204" pitchFamily="34" charset="0"/>
                <a:cs typeface="Arial" panose="020B0604020202020204" pitchFamily="34" charset="0"/>
              </a:rPr>
              <a:t>LANGUAGE MATTERS</a:t>
            </a:r>
          </a:p>
        </p:txBody>
      </p:sp>
      <p:sp>
        <p:nvSpPr>
          <p:cNvPr id="95237" name="Slide Number Placeholder 3">
            <a:extLst>
              <a:ext uri="{FF2B5EF4-FFF2-40B4-BE49-F238E27FC236}">
                <a16:creationId xmlns:a16="http://schemas.microsoft.com/office/drawing/2014/main" id="{F978A5DF-DD7B-C84E-86B3-F98B95E75C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827EDF59-AF15-B24D-AA76-D17796A7EFCB}" type="slidenum">
              <a:rPr lang="en-US" altLang="en-US" sz="1200">
                <a:solidFill>
                  <a:srgbClr val="898989"/>
                </a:solidFill>
              </a:rPr>
              <a:pPr>
                <a:lnSpc>
                  <a:spcPct val="100000"/>
                </a:lnSpc>
                <a:spcBef>
                  <a:spcPct val="0"/>
                </a:spcBef>
                <a:buFontTx/>
                <a:buNone/>
              </a:pPr>
              <a:t>28</a:t>
            </a:fld>
            <a:endParaRPr lang="en-US" altLang="en-US" sz="1200">
              <a:solidFill>
                <a:srgbClr val="898989"/>
              </a:solidFill>
            </a:endParaRPr>
          </a:p>
        </p:txBody>
      </p:sp>
      <p:pic>
        <p:nvPicPr>
          <p:cNvPr id="95238" name="Picture 11">
            <a:extLst>
              <a:ext uri="{FF2B5EF4-FFF2-40B4-BE49-F238E27FC236}">
                <a16:creationId xmlns:a16="http://schemas.microsoft.com/office/drawing/2014/main" id="{07FFC404-87DE-C34E-AB38-5AC9FDCABF1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6084"/>
          <a:stretch>
            <a:fillRect/>
          </a:stretch>
        </p:blipFill>
        <p:spPr bwMode="auto">
          <a:xfrm>
            <a:off x="606425" y="1538288"/>
            <a:ext cx="26416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4">
            <a:extLst>
              <a:ext uri="{FF2B5EF4-FFF2-40B4-BE49-F238E27FC236}">
                <a16:creationId xmlns:a16="http://schemas.microsoft.com/office/drawing/2014/main" id="{51A1EB85-9691-C144-ACBA-270E42AA3E84}"/>
              </a:ext>
            </a:extLst>
          </p:cNvPr>
          <p:cNvSpPr>
            <a:spLocks noGrp="1"/>
          </p:cNvSpPr>
          <p:nvPr>
            <p:ph type="title"/>
          </p:nvPr>
        </p:nvSpPr>
        <p:spPr>
          <a:xfrm>
            <a:off x="628650" y="374650"/>
            <a:ext cx="7886700" cy="915988"/>
          </a:xfrm>
        </p:spPr>
        <p:txBody>
          <a:bodyPr/>
          <a:lstStyle/>
          <a:p>
            <a:r>
              <a:rPr lang="en-US" altLang="en-US" b="1" dirty="0">
                <a:latin typeface="Arial" panose="020B0604020202020204" pitchFamily="34" charset="0"/>
                <a:cs typeface="Arial" panose="020B0604020202020204" pitchFamily="34" charset="0"/>
              </a:rPr>
              <a:t>TWO MAIN FACTORS</a:t>
            </a:r>
          </a:p>
        </p:txBody>
      </p:sp>
      <p:sp>
        <p:nvSpPr>
          <p:cNvPr id="96258" name="Content Placeholder 5">
            <a:extLst>
              <a:ext uri="{FF2B5EF4-FFF2-40B4-BE49-F238E27FC236}">
                <a16:creationId xmlns:a16="http://schemas.microsoft.com/office/drawing/2014/main" id="{60330B35-BAFB-CD4A-A85C-E3208DD1C91B}"/>
              </a:ext>
            </a:extLst>
          </p:cNvPr>
          <p:cNvSpPr>
            <a:spLocks noGrp="1"/>
          </p:cNvSpPr>
          <p:nvPr>
            <p:ph idx="1"/>
          </p:nvPr>
        </p:nvSpPr>
        <p:spPr/>
        <p:txBody>
          <a:bodyPr/>
          <a:lstStyle/>
          <a:p>
            <a:endParaRPr lang="en-US" altLang="en-US" dirty="0"/>
          </a:p>
          <a:p>
            <a:pPr algn="ctr">
              <a:buFont typeface="Arial" panose="020B0604020202020204" pitchFamily="34" charset="0"/>
              <a:buNone/>
            </a:pPr>
            <a:r>
              <a:rPr lang="en-US" altLang="en-US" dirty="0">
                <a:latin typeface="Arial" panose="020B0604020202020204" pitchFamily="34" charset="0"/>
                <a:cs typeface="Arial" panose="020B0604020202020204" pitchFamily="34" charset="0"/>
              </a:rPr>
              <a:t>Two main factors affect the burden of stigma placed on a particular disease or disorder: perceived </a:t>
            </a:r>
            <a:r>
              <a:rPr lang="en-US" altLang="en-US" b="1" i="1" dirty="0">
                <a:latin typeface="Arial" panose="020B0604020202020204" pitchFamily="34" charset="0"/>
                <a:cs typeface="Arial" panose="020B0604020202020204" pitchFamily="34" charset="0"/>
              </a:rPr>
              <a:t>control </a:t>
            </a:r>
            <a:r>
              <a:rPr lang="en-US" altLang="en-US" dirty="0">
                <a:latin typeface="Arial" panose="020B0604020202020204" pitchFamily="34" charset="0"/>
                <a:cs typeface="Arial" panose="020B0604020202020204" pitchFamily="34" charset="0"/>
              </a:rPr>
              <a:t>that a person has over the condition and perceived </a:t>
            </a:r>
            <a:r>
              <a:rPr lang="en-US" altLang="en-US" b="1" i="1" dirty="0">
                <a:latin typeface="Arial" panose="020B0604020202020204" pitchFamily="34" charset="0"/>
                <a:cs typeface="Arial" panose="020B0604020202020204" pitchFamily="34" charset="0"/>
              </a:rPr>
              <a:t>fault</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in acquiring the condition. </a:t>
            </a:r>
          </a:p>
          <a:p>
            <a:pPr algn="ctr">
              <a:lnSpc>
                <a:spcPct val="150000"/>
              </a:lnSpc>
              <a:buFont typeface="Arial" panose="020B0604020202020204" pitchFamily="34" charset="0"/>
              <a:buNone/>
            </a:pPr>
            <a:r>
              <a:rPr lang="en-US" altLang="en-US" dirty="0">
                <a:latin typeface="Arial" panose="020B0604020202020204" pitchFamily="34" charset="0"/>
                <a:cs typeface="Arial" panose="020B0604020202020204" pitchFamily="34" charset="0"/>
              </a:rPr>
              <a:t>Cancer = No fault</a:t>
            </a:r>
          </a:p>
          <a:p>
            <a:pPr algn="ctr">
              <a:lnSpc>
                <a:spcPct val="150000"/>
              </a:lnSpc>
              <a:buFont typeface="Arial" panose="020B0604020202020204" pitchFamily="34" charset="0"/>
              <a:buNone/>
            </a:pPr>
            <a:r>
              <a:rPr lang="en-US" altLang="en-US" b="1" dirty="0">
                <a:solidFill>
                  <a:srgbClr val="C04D2F"/>
                </a:solidFill>
                <a:latin typeface="Arial" panose="020B0604020202020204" pitchFamily="34" charset="0"/>
                <a:cs typeface="Arial" panose="020B0604020202020204" pitchFamily="34" charset="0"/>
              </a:rPr>
              <a:t>MH and or SUD = You’re at fault in some way</a:t>
            </a:r>
          </a:p>
        </p:txBody>
      </p:sp>
      <p:sp>
        <p:nvSpPr>
          <p:cNvPr id="96259" name="Slide Number Placeholder 3">
            <a:extLst>
              <a:ext uri="{FF2B5EF4-FFF2-40B4-BE49-F238E27FC236}">
                <a16:creationId xmlns:a16="http://schemas.microsoft.com/office/drawing/2014/main" id="{00C40E8B-7A78-2244-BB61-CB20BC76249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ADFBCF4D-E920-5B4F-A893-B6C38CCAB175}" type="slidenum">
              <a:rPr lang="en-US" altLang="en-US" sz="1200">
                <a:solidFill>
                  <a:srgbClr val="898989"/>
                </a:solidFill>
              </a:rPr>
              <a:pPr>
                <a:lnSpc>
                  <a:spcPct val="100000"/>
                </a:lnSpc>
                <a:spcBef>
                  <a:spcPct val="0"/>
                </a:spcBef>
                <a:buFontTx/>
                <a:buNone/>
              </a:pPr>
              <a:t>29</a:t>
            </a:fld>
            <a:endParaRPr lang="en-US" altLang="en-US" sz="12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ED2E795-D1F5-7D4F-BE71-181763DCB692}"/>
              </a:ext>
            </a:extLst>
          </p:cNvPr>
          <p:cNvSpPr>
            <a:spLocks noGrp="1"/>
          </p:cNvSpPr>
          <p:nvPr>
            <p:ph type="title"/>
          </p:nvPr>
        </p:nvSpPr>
        <p:spPr>
          <a:xfrm>
            <a:off x="630238" y="220663"/>
            <a:ext cx="7740650" cy="519112"/>
          </a:xfrm>
        </p:spPr>
        <p:txBody>
          <a:bodyPr/>
          <a:lstStyle/>
          <a:p>
            <a:pPr algn="ctr">
              <a:defRPr/>
            </a:pPr>
            <a:r>
              <a:rPr lang="en-US" altLang="en-US" sz="3600" dirty="0">
                <a:latin typeface="Arial" panose="020B0604020202020204" pitchFamily="34" charset="0"/>
                <a:ea typeface="+mj-ea"/>
                <a:cs typeface="Arial" panose="020B0604020202020204" pitchFamily="34" charset="0"/>
              </a:rPr>
              <a:t>Presenter</a:t>
            </a:r>
          </a:p>
        </p:txBody>
      </p:sp>
      <p:sp>
        <p:nvSpPr>
          <p:cNvPr id="50178" name="Content Placeholder 5">
            <a:extLst>
              <a:ext uri="{FF2B5EF4-FFF2-40B4-BE49-F238E27FC236}">
                <a16:creationId xmlns:a16="http://schemas.microsoft.com/office/drawing/2014/main" id="{713328EF-FE8B-314C-9FF4-CF430C0688BE}"/>
              </a:ext>
            </a:extLst>
          </p:cNvPr>
          <p:cNvSpPr>
            <a:spLocks noGrp="1"/>
          </p:cNvSpPr>
          <p:nvPr>
            <p:ph idx="1"/>
          </p:nvPr>
        </p:nvSpPr>
        <p:spPr bwMode="auto">
          <a:xfrm>
            <a:off x="3960813" y="1296988"/>
            <a:ext cx="4627562" cy="450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000" dirty="0">
                <a:latin typeface="Arial" panose="020B0604020202020204" pitchFamily="34" charset="0"/>
                <a:cs typeface="Arial" panose="020B0604020202020204" pitchFamily="34" charset="0"/>
              </a:rPr>
              <a:t>Phillip Barbour has worked in the field of substance abuse counseling since 1990, beginning his career in the field as a counselor in a methadone clinic on the west side of Chicago. He joined Treatment Alternatives for Safe Communities (TASC) in 1991, and has worked in a number of the agency’s criminal justice programs. </a:t>
            </a:r>
          </a:p>
          <a:p>
            <a:pPr marL="0" indent="0">
              <a:buFont typeface="Arial" panose="020B0604020202020204" pitchFamily="34" charset="0"/>
              <a:buNone/>
            </a:pPr>
            <a:r>
              <a:rPr lang="en-US" altLang="en-US" sz="2000" dirty="0">
                <a:latin typeface="Arial" panose="020B0604020202020204" pitchFamily="34" charset="0"/>
                <a:cs typeface="Arial" panose="020B0604020202020204" pitchFamily="34" charset="0"/>
              </a:rPr>
              <a:t>Mr. Barbour has provided training throughout the United States on numerous topics, including clinical supervision, stigma reduction, motivational interviewing, and many other related subjects. </a:t>
            </a:r>
          </a:p>
        </p:txBody>
      </p:sp>
      <p:sp>
        <p:nvSpPr>
          <p:cNvPr id="50179" name="Text Placeholder 6">
            <a:extLst>
              <a:ext uri="{FF2B5EF4-FFF2-40B4-BE49-F238E27FC236}">
                <a16:creationId xmlns:a16="http://schemas.microsoft.com/office/drawing/2014/main" id="{89BF3FAC-8CE5-1242-B728-2F47AC0AFB85}"/>
              </a:ext>
            </a:extLst>
          </p:cNvPr>
          <p:cNvSpPr>
            <a:spLocks noGrp="1"/>
          </p:cNvSpPr>
          <p:nvPr>
            <p:ph type="body" sz="half" idx="2"/>
          </p:nvPr>
        </p:nvSpPr>
        <p:spPr bwMode="auto">
          <a:xfrm>
            <a:off x="630238" y="4972050"/>
            <a:ext cx="2798762"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2000" b="1" dirty="0">
                <a:latin typeface="Arial" panose="020B0604020202020204" pitchFamily="34" charset="0"/>
                <a:cs typeface="Arial" panose="020B0604020202020204" pitchFamily="34" charset="0"/>
              </a:rPr>
              <a:t>Phillip Barbour</a:t>
            </a:r>
          </a:p>
          <a:p>
            <a:pPr algn="ctr"/>
            <a:r>
              <a:rPr lang="en-US" altLang="en-US" dirty="0">
                <a:latin typeface="Arial" panose="020B0604020202020204" pitchFamily="34" charset="0"/>
                <a:cs typeface="Arial" panose="020B0604020202020204" pitchFamily="34" charset="0"/>
              </a:rPr>
              <a:t>Master Trainer,  Center for Health and Justice at TASC</a:t>
            </a:r>
          </a:p>
          <a:p>
            <a:endParaRPr lang="en-US" altLang="en-US" dirty="0">
              <a:cs typeface="Calibri" panose="020F0502020204030204" pitchFamily="34" charset="0"/>
            </a:endParaRPr>
          </a:p>
        </p:txBody>
      </p:sp>
      <p:sp>
        <p:nvSpPr>
          <p:cNvPr id="50180" name="Slide Number Placeholder 3">
            <a:extLst>
              <a:ext uri="{FF2B5EF4-FFF2-40B4-BE49-F238E27FC236}">
                <a16:creationId xmlns:a16="http://schemas.microsoft.com/office/drawing/2014/main" id="{08EB7633-1B59-0D40-B94D-3272F5C5C9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9EBA966-8786-0B4B-AAB9-D85215D3976A}" type="slidenum">
              <a:rPr lang="en-US" altLang="en-US">
                <a:solidFill>
                  <a:srgbClr val="898989"/>
                </a:solidFill>
              </a:rPr>
              <a:pPr/>
              <a:t>3</a:t>
            </a:fld>
            <a:endParaRPr lang="en-US" altLang="en-US">
              <a:solidFill>
                <a:srgbClr val="898989"/>
              </a:solidFill>
            </a:endParaRPr>
          </a:p>
        </p:txBody>
      </p:sp>
      <p:sp>
        <p:nvSpPr>
          <p:cNvPr id="50181" name="Rectangle 5">
            <a:extLst>
              <a:ext uri="{FF2B5EF4-FFF2-40B4-BE49-F238E27FC236}">
                <a16:creationId xmlns:a16="http://schemas.microsoft.com/office/drawing/2014/main" id="{47D7816E-144D-0643-9B74-EADB2C15168F}"/>
              </a:ext>
              <a:ext uri="{C183D7F6-B498-43B3-948B-1728B52AA6E4}">
                <adec:decorative xmlns:adec="http://schemas.microsoft.com/office/drawing/2017/decorative" val="1"/>
              </a:ext>
            </a:extLst>
          </p:cNvPr>
          <p:cNvSpPr>
            <a:spLocks noChangeArrowheads="1"/>
          </p:cNvSpPr>
          <p:nvPr/>
        </p:nvSpPr>
        <p:spPr bwMode="auto">
          <a:xfrm>
            <a:off x="1485900" y="4484688"/>
            <a:ext cx="2574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sz="1600">
              <a:cs typeface="Calibri" panose="020F0502020204030204" pitchFamily="34" charset="0"/>
            </a:endParaRPr>
          </a:p>
        </p:txBody>
      </p:sp>
      <p:pic>
        <p:nvPicPr>
          <p:cNvPr id="50185" name="Picture 13" descr="Photo of Phillip Barbour.">
            <a:extLst>
              <a:ext uri="{FF2B5EF4-FFF2-40B4-BE49-F238E27FC236}">
                <a16:creationId xmlns:a16="http://schemas.microsoft.com/office/drawing/2014/main" id="{3D3BC11E-3B1B-F049-BE01-803D2A76B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84" r="10942"/>
          <a:stretch>
            <a:fillRect/>
          </a:stretch>
        </p:blipFill>
        <p:spPr bwMode="auto">
          <a:xfrm>
            <a:off x="630238" y="1284288"/>
            <a:ext cx="2798762"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00BE9638-E61F-E84D-97F9-966EF2C7466D}"/>
              </a:ext>
            </a:extLst>
          </p:cNvPr>
          <p:cNvSpPr>
            <a:spLocks noGrp="1"/>
          </p:cNvSpPr>
          <p:nvPr>
            <p:ph type="title"/>
          </p:nvPr>
        </p:nvSpPr>
        <p:spPr>
          <a:xfrm>
            <a:off x="628650" y="374650"/>
            <a:ext cx="7886700" cy="915988"/>
          </a:xfrm>
        </p:spPr>
        <p:txBody>
          <a:bodyPr/>
          <a:lstStyle/>
          <a:p>
            <a:r>
              <a:rPr lang="en-US" altLang="en-US" b="1" dirty="0">
                <a:latin typeface="Arial" panose="020B0604020202020204" pitchFamily="34" charset="0"/>
                <a:cs typeface="Arial" panose="020B0604020202020204" pitchFamily="34" charset="0"/>
              </a:rPr>
              <a:t>SOCIETY TREATS PEOPLE WITH SUD DIFFERENT</a:t>
            </a:r>
          </a:p>
        </p:txBody>
      </p:sp>
      <p:sp>
        <p:nvSpPr>
          <p:cNvPr id="98306" name="Content Placeholder 2">
            <a:extLst>
              <a:ext uri="{FF2B5EF4-FFF2-40B4-BE49-F238E27FC236}">
                <a16:creationId xmlns:a16="http://schemas.microsoft.com/office/drawing/2014/main" id="{6D9D8E2B-3945-0B41-AC68-D86BA7260ACA}"/>
              </a:ext>
            </a:extLst>
          </p:cNvPr>
          <p:cNvSpPr>
            <a:spLocks noGrp="1"/>
          </p:cNvSpPr>
          <p:nvPr>
            <p:ph idx="1"/>
          </p:nvPr>
        </p:nvSpPr>
        <p:spPr/>
        <p:txBody>
          <a:bodyPr/>
          <a:lstStyle/>
          <a:p>
            <a:r>
              <a:rPr lang="en-US" altLang="en-US" dirty="0">
                <a:latin typeface="Arial" panose="020B0604020202020204" pitchFamily="34" charset="0"/>
                <a:cs typeface="Arial" panose="020B0604020202020204" pitchFamily="34" charset="0"/>
              </a:rPr>
              <a:t>Substance use disorder is among the most stigmatized conditions in the US and around the world</a:t>
            </a:r>
          </a:p>
          <a:p>
            <a:r>
              <a:rPr lang="en-US" altLang="en-US" dirty="0">
                <a:latin typeface="Arial" panose="020B0604020202020204" pitchFamily="34" charset="0"/>
                <a:cs typeface="Arial" panose="020B0604020202020204" pitchFamily="34" charset="0"/>
              </a:rPr>
              <a:t>Health care providers treat patients who have substance use disorders differently</a:t>
            </a:r>
          </a:p>
          <a:p>
            <a:r>
              <a:rPr lang="en-US" altLang="en-US" dirty="0">
                <a:latin typeface="Arial" panose="020B0604020202020204" pitchFamily="34" charset="0"/>
                <a:cs typeface="Arial" panose="020B0604020202020204" pitchFamily="34" charset="0"/>
              </a:rPr>
              <a:t>People with a substance use disorder who expect or experience stigma have poorer outcomes</a:t>
            </a:r>
          </a:p>
        </p:txBody>
      </p:sp>
      <p:sp>
        <p:nvSpPr>
          <p:cNvPr id="98307" name="Slide Number Placeholder 3">
            <a:extLst>
              <a:ext uri="{FF2B5EF4-FFF2-40B4-BE49-F238E27FC236}">
                <a16:creationId xmlns:a16="http://schemas.microsoft.com/office/drawing/2014/main" id="{D570ED8F-FE65-DD43-A557-FDB6CBCC76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B115CB1C-8CF9-F146-8E0B-BE2E96D1C6B2}" type="slidenum">
              <a:rPr lang="en-US" altLang="en-US" sz="1200">
                <a:solidFill>
                  <a:srgbClr val="898989"/>
                </a:solidFill>
              </a:rPr>
              <a:pPr>
                <a:lnSpc>
                  <a:spcPct val="100000"/>
                </a:lnSpc>
                <a:spcBef>
                  <a:spcPct val="0"/>
                </a:spcBef>
                <a:buFontTx/>
                <a:buNone/>
              </a:pPr>
              <a:t>30</a:t>
            </a:fld>
            <a:endParaRPr lang="en-US" altLang="en-US" sz="1200">
              <a:solidFill>
                <a:srgbClr val="898989"/>
              </a:solidFill>
            </a:endParaRPr>
          </a:p>
        </p:txBody>
      </p:sp>
      <p:sp>
        <p:nvSpPr>
          <p:cNvPr id="98308" name="Rectangle 1">
            <a:extLst>
              <a:ext uri="{FF2B5EF4-FFF2-40B4-BE49-F238E27FC236}">
                <a16:creationId xmlns:a16="http://schemas.microsoft.com/office/drawing/2014/main" id="{227E6FB4-F0EE-0841-9B07-CC1F159065D1}"/>
              </a:ext>
            </a:extLst>
          </p:cNvPr>
          <p:cNvSpPr>
            <a:spLocks noChangeArrowheads="1"/>
          </p:cNvSpPr>
          <p:nvPr/>
        </p:nvSpPr>
        <p:spPr bwMode="auto">
          <a:xfrm>
            <a:off x="400050" y="5387975"/>
            <a:ext cx="8115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n-US" sz="1600" dirty="0">
                <a:latin typeface="Arial" panose="020B0604020202020204" pitchFamily="34" charset="0"/>
                <a:cs typeface="Arial" panose="020B0604020202020204" pitchFamily="34" charset="0"/>
              </a:rPr>
              <a:t>Source: Words Matter, How Language Choice Can Reduce Stigma. </a:t>
            </a:r>
            <a:r>
              <a:rPr lang="en-US" altLang="en-US" sz="1600" dirty="0">
                <a:latin typeface="Arial" panose="020B0604020202020204" pitchFamily="34" charset="0"/>
                <a:cs typeface="Arial" panose="020B0604020202020204" pitchFamily="34" charset="0"/>
                <a:hlinkClick r:id="rId3"/>
              </a:rPr>
              <a:t>https://preventionsolutions.edc.org/sites/default/files/attachments/Words-Matter-How-Language-Choice-Can-Reduce-Stigma_0.pdf</a:t>
            </a:r>
            <a:r>
              <a:rPr lang="en-US" altLang="en-US" sz="1600" dirty="0">
                <a:latin typeface="Arial" panose="020B0604020202020204" pitchFamily="34" charset="0"/>
                <a:cs typeface="Arial" panose="020B060402020202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5C2C97C1-1765-2A41-8469-FD8998585F5E}"/>
              </a:ext>
            </a:extLst>
          </p:cNvPr>
          <p:cNvSpPr>
            <a:spLocks noGrp="1"/>
          </p:cNvSpPr>
          <p:nvPr>
            <p:ph type="title"/>
          </p:nvPr>
        </p:nvSpPr>
        <p:spPr>
          <a:xfrm>
            <a:off x="628650" y="585788"/>
            <a:ext cx="7886700" cy="915987"/>
          </a:xfrm>
        </p:spPr>
        <p:txBody>
          <a:bodyPr/>
          <a:lstStyle/>
          <a:p>
            <a:r>
              <a:rPr lang="en-US" altLang="en-US" sz="3600" b="1" dirty="0">
                <a:latin typeface="Arial" panose="020B0604020202020204" pitchFamily="34" charset="0"/>
                <a:cs typeface="Arial" panose="020B0604020202020204" pitchFamily="34" charset="0"/>
              </a:rPr>
              <a:t>CHECKING YOURSELF: ARE YOU PERPETUATING SUD STIGMA? </a:t>
            </a:r>
            <a:br>
              <a:rPr lang="en-US" altLang="en-US" sz="3600" dirty="0">
                <a:latin typeface="Arial" panose="020B0604020202020204" pitchFamily="34" charset="0"/>
                <a:cs typeface="Arial" panose="020B0604020202020204" pitchFamily="34" charset="0"/>
              </a:rPr>
            </a:br>
            <a:endParaRPr lang="en-US" altLang="en-US" sz="3600" dirty="0">
              <a:latin typeface="Arial" panose="020B0604020202020204" pitchFamily="34" charset="0"/>
              <a:cs typeface="Arial" panose="020B0604020202020204" pitchFamily="34" charset="0"/>
            </a:endParaRPr>
          </a:p>
        </p:txBody>
      </p:sp>
      <p:sp>
        <p:nvSpPr>
          <p:cNvPr id="100354" name="Content Placeholder 2">
            <a:extLst>
              <a:ext uri="{FF2B5EF4-FFF2-40B4-BE49-F238E27FC236}">
                <a16:creationId xmlns:a16="http://schemas.microsoft.com/office/drawing/2014/main" id="{1AC9440F-C08C-0248-BE2A-A31E83DD7F18}"/>
              </a:ext>
            </a:extLst>
          </p:cNvPr>
          <p:cNvSpPr>
            <a:spLocks noGrp="1"/>
          </p:cNvSpPr>
          <p:nvPr>
            <p:ph idx="1"/>
          </p:nvPr>
        </p:nvSpPr>
        <p:spPr>
          <a:xfrm>
            <a:off x="3543300" y="1825625"/>
            <a:ext cx="4972050" cy="4351338"/>
          </a:xfrm>
        </p:spPr>
        <p:txBody>
          <a:bodyPr/>
          <a:lstStyle/>
          <a:p>
            <a:r>
              <a:rPr lang="en-US" altLang="en-US" dirty="0">
                <a:latin typeface="Arial" panose="020B0604020202020204" pitchFamily="34" charset="0"/>
                <a:cs typeface="Arial" panose="020B0604020202020204" pitchFamily="34" charset="0"/>
              </a:rPr>
              <a:t>Does the language you use shape how the public views SUD?</a:t>
            </a:r>
          </a:p>
          <a:p>
            <a:r>
              <a:rPr lang="en-US" altLang="en-US" dirty="0">
                <a:latin typeface="Arial" panose="020B0604020202020204" pitchFamily="34" charset="0"/>
                <a:cs typeface="Arial" panose="020B0604020202020204" pitchFamily="34" charset="0"/>
              </a:rPr>
              <a:t>Does it perpetuate negative stereotypes?</a:t>
            </a:r>
          </a:p>
          <a:p>
            <a:r>
              <a:rPr lang="en-US" altLang="en-US" dirty="0">
                <a:latin typeface="Arial" panose="020B0604020202020204" pitchFamily="34" charset="0"/>
                <a:cs typeface="Arial" panose="020B0604020202020204" pitchFamily="34" charset="0"/>
              </a:rPr>
              <a:t>When you talk about SUD are you making it about the person or the condition?</a:t>
            </a:r>
          </a:p>
          <a:p>
            <a:endParaRPr lang="en-US" altLang="en-US" dirty="0"/>
          </a:p>
        </p:txBody>
      </p:sp>
      <p:sp>
        <p:nvSpPr>
          <p:cNvPr id="100355" name="Slide Number Placeholder 3">
            <a:extLst>
              <a:ext uri="{FF2B5EF4-FFF2-40B4-BE49-F238E27FC236}">
                <a16:creationId xmlns:a16="http://schemas.microsoft.com/office/drawing/2014/main" id="{5ACC9263-7308-BE43-AEA0-48D1776417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4F324D68-C782-B344-B471-ED4E141C821A}" type="slidenum">
              <a:rPr lang="en-US" altLang="en-US" sz="1200">
                <a:solidFill>
                  <a:srgbClr val="898989"/>
                </a:solidFill>
              </a:rPr>
              <a:pPr>
                <a:lnSpc>
                  <a:spcPct val="100000"/>
                </a:lnSpc>
                <a:spcBef>
                  <a:spcPct val="0"/>
                </a:spcBef>
                <a:buFontTx/>
                <a:buNone/>
              </a:pPr>
              <a:t>31</a:t>
            </a:fld>
            <a:endParaRPr lang="en-US" altLang="en-US" sz="1200">
              <a:solidFill>
                <a:srgbClr val="898989"/>
              </a:solidFill>
            </a:endParaRPr>
          </a:p>
        </p:txBody>
      </p:sp>
      <p:pic>
        <p:nvPicPr>
          <p:cNvPr id="100356" name="Picture 4" descr="Two women talking, one holding her hands out as if in confusion.">
            <a:extLst>
              <a:ext uri="{FF2B5EF4-FFF2-40B4-BE49-F238E27FC236}">
                <a16:creationId xmlns:a16="http://schemas.microsoft.com/office/drawing/2014/main" id="{43B8EC59-76A8-BC42-80F3-64E80BFF4A10}"/>
              </a:ext>
            </a:extLst>
          </p:cNvPr>
          <p:cNvPicPr>
            <a:picLocks noChangeAspect="1"/>
          </p:cNvPicPr>
          <p:nvPr/>
        </p:nvPicPr>
        <p:blipFill>
          <a:blip r:embed="rId3">
            <a:extLst>
              <a:ext uri="{28A0092B-C50C-407E-A947-70E740481C1C}">
                <a14:useLocalDpi xmlns:a14="http://schemas.microsoft.com/office/drawing/2010/main" val="0"/>
              </a:ext>
            </a:extLst>
          </a:blip>
          <a:srcRect l="6084"/>
          <a:stretch>
            <a:fillRect/>
          </a:stretch>
        </p:blipFill>
        <p:spPr bwMode="auto">
          <a:xfrm>
            <a:off x="606425" y="1881188"/>
            <a:ext cx="26416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descr="Man talking to his son, using hand gestures.">
            <a:extLst>
              <a:ext uri="{FF2B5EF4-FFF2-40B4-BE49-F238E27FC236}">
                <a16:creationId xmlns:a16="http://schemas.microsoft.com/office/drawing/2014/main" id="{C1F3EAC1-5DAF-EC4A-A3E1-B96DB2DBA9ED}"/>
              </a:ext>
            </a:extLst>
          </p:cNvPr>
          <p:cNvPicPr>
            <a:picLocks noChangeAspect="1"/>
          </p:cNvPicPr>
          <p:nvPr/>
        </p:nvPicPr>
        <p:blipFill>
          <a:blip r:embed="rId4">
            <a:extLst>
              <a:ext uri="{28A0092B-C50C-407E-A947-70E740481C1C}">
                <a14:useLocalDpi xmlns:a14="http://schemas.microsoft.com/office/drawing/2010/main" val="0"/>
              </a:ext>
            </a:extLst>
          </a:blip>
          <a:srcRect l="9605" r="7120"/>
          <a:stretch>
            <a:fillRect/>
          </a:stretch>
        </p:blipFill>
        <p:spPr bwMode="auto">
          <a:xfrm>
            <a:off x="606425" y="3756025"/>
            <a:ext cx="2611438"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D008A9-36DA-1D42-84E4-AB3C8F20CB52}"/>
              </a:ext>
              <a:ext uri="{C183D7F6-B498-43B3-948B-1728B52AA6E4}">
                <adec:decorative xmlns:adec="http://schemas.microsoft.com/office/drawing/2017/decorative" val="1"/>
              </a:ext>
            </a:extLst>
          </p:cNvPr>
          <p:cNvSpPr/>
          <p:nvPr/>
        </p:nvSpPr>
        <p:spPr>
          <a:xfrm>
            <a:off x="630238" y="1690688"/>
            <a:ext cx="3868737" cy="431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02" name="Title 13">
            <a:extLst>
              <a:ext uri="{FF2B5EF4-FFF2-40B4-BE49-F238E27FC236}">
                <a16:creationId xmlns:a16="http://schemas.microsoft.com/office/drawing/2014/main" id="{D2B493DB-DEB2-EA4E-A4C3-86EEB621F755}"/>
              </a:ext>
            </a:extLst>
          </p:cNvPr>
          <p:cNvSpPr>
            <a:spLocks noGrp="1"/>
          </p:cNvSpPr>
          <p:nvPr>
            <p:ph type="title"/>
          </p:nvPr>
        </p:nvSpPr>
        <p:spPr>
          <a:xfrm>
            <a:off x="630238" y="365125"/>
            <a:ext cx="7886700" cy="1325563"/>
          </a:xfrm>
        </p:spPr>
        <p:txBody>
          <a:bodyPr/>
          <a:lstStyle/>
          <a:p>
            <a:r>
              <a:rPr lang="en-US" altLang="en-US" b="1" dirty="0">
                <a:latin typeface="Arial" panose="020B0604020202020204" pitchFamily="34" charset="0"/>
                <a:cs typeface="Arial" panose="020B0604020202020204" pitchFamily="34" charset="0"/>
              </a:rPr>
              <a:t>Language Does Matter</a:t>
            </a:r>
          </a:p>
        </p:txBody>
      </p:sp>
      <p:sp>
        <p:nvSpPr>
          <p:cNvPr id="70659" name="Text Placeholder 14">
            <a:extLst>
              <a:ext uri="{FF2B5EF4-FFF2-40B4-BE49-F238E27FC236}">
                <a16:creationId xmlns:a16="http://schemas.microsoft.com/office/drawing/2014/main" id="{B8BA49AF-59F5-1B41-803C-80AE2CD83EB5}"/>
              </a:ext>
            </a:extLst>
          </p:cNvPr>
          <p:cNvSpPr>
            <a:spLocks noGrp="1"/>
          </p:cNvSpPr>
          <p:nvPr>
            <p:ph type="body" idx="1"/>
          </p:nvPr>
        </p:nvSpPr>
        <p:spPr>
          <a:xfrm>
            <a:off x="630238" y="1681163"/>
            <a:ext cx="3868737" cy="823912"/>
          </a:xfrm>
          <a:solidFill>
            <a:srgbClr val="37557C"/>
          </a:solidFill>
        </p:spPr>
        <p:txBody>
          <a:bodyPr/>
          <a:lstStyle/>
          <a:p>
            <a:pPr>
              <a:defRPr/>
            </a:pPr>
            <a:r>
              <a:rPr lang="en-US" altLang="en-US" sz="3600"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SAY THIS…</a:t>
            </a:r>
            <a:r>
              <a:rPr lang="en-US" altLang="en-US" dirty="0"/>
              <a:t>	</a:t>
            </a:r>
          </a:p>
        </p:txBody>
      </p:sp>
      <p:sp>
        <p:nvSpPr>
          <p:cNvPr id="70660" name="Content Placeholder 15">
            <a:extLst>
              <a:ext uri="{FF2B5EF4-FFF2-40B4-BE49-F238E27FC236}">
                <a16:creationId xmlns:a16="http://schemas.microsoft.com/office/drawing/2014/main" id="{E2CE7DFE-6919-404A-9D63-B11675E5EEBA}"/>
              </a:ext>
            </a:extLst>
          </p:cNvPr>
          <p:cNvSpPr>
            <a:spLocks noGrp="1"/>
          </p:cNvSpPr>
          <p:nvPr>
            <p:ph sz="half" idx="2"/>
          </p:nvPr>
        </p:nvSpPr>
        <p:spPr>
          <a:xfrm>
            <a:off x="630238" y="2505075"/>
            <a:ext cx="3868737" cy="3497263"/>
          </a:xfrm>
          <a:solidFill>
            <a:schemeClr val="accent1">
              <a:lumMod val="20000"/>
              <a:lumOff val="80000"/>
            </a:schemeClr>
          </a:solidFill>
        </p:spPr>
        <p:txBody>
          <a:bodyPr/>
          <a:lstStyle/>
          <a:p>
            <a:pPr>
              <a:spcBef>
                <a:spcPts val="3600"/>
              </a:spcBef>
              <a:defRPr/>
            </a:pPr>
            <a:r>
              <a:rPr lang="en-US" altLang="en-US" sz="2400" dirty="0">
                <a:latin typeface="Arial" panose="020B0604020202020204" pitchFamily="34" charset="0"/>
                <a:ea typeface="+mn-ea"/>
                <a:cs typeface="Arial" panose="020B0604020202020204" pitchFamily="34" charset="0"/>
              </a:rPr>
              <a:t>Substance Use Disorder</a:t>
            </a:r>
          </a:p>
          <a:p>
            <a:pPr>
              <a:defRPr/>
            </a:pPr>
            <a:r>
              <a:rPr lang="en-US" altLang="en-US" sz="2400" dirty="0">
                <a:latin typeface="Arial" panose="020B0604020202020204" pitchFamily="34" charset="0"/>
                <a:ea typeface="+mn-ea"/>
                <a:cs typeface="Arial" panose="020B0604020202020204" pitchFamily="34" charset="0"/>
              </a:rPr>
              <a:t>Person with a substance use disorder</a:t>
            </a:r>
          </a:p>
          <a:p>
            <a:pPr>
              <a:defRPr/>
            </a:pPr>
            <a:r>
              <a:rPr lang="en-US" altLang="en-US" sz="2400" dirty="0">
                <a:latin typeface="Arial" panose="020B0604020202020204" pitchFamily="34" charset="0"/>
                <a:ea typeface="+mn-ea"/>
                <a:cs typeface="Arial" panose="020B0604020202020204" pitchFamily="34" charset="0"/>
              </a:rPr>
              <a:t>Positive drug screen</a:t>
            </a:r>
          </a:p>
          <a:p>
            <a:pPr>
              <a:defRPr/>
            </a:pPr>
            <a:r>
              <a:rPr lang="en-US" altLang="en-US" sz="2400" dirty="0">
                <a:latin typeface="Arial" panose="020B0604020202020204" pitchFamily="34" charset="0"/>
                <a:ea typeface="+mn-ea"/>
                <a:cs typeface="Arial" panose="020B0604020202020204" pitchFamily="34" charset="0"/>
              </a:rPr>
              <a:t>Recurrence of use</a:t>
            </a:r>
          </a:p>
          <a:p>
            <a:pPr>
              <a:defRPr/>
            </a:pPr>
            <a:r>
              <a:rPr lang="en-US" altLang="en-US" sz="2400" dirty="0">
                <a:latin typeface="Arial" panose="020B0604020202020204" pitchFamily="34" charset="0"/>
                <a:ea typeface="+mn-ea"/>
                <a:cs typeface="Arial" panose="020B0604020202020204" pitchFamily="34" charset="0"/>
              </a:rPr>
              <a:t>In recovery, abstinent, in remission	</a:t>
            </a:r>
          </a:p>
        </p:txBody>
      </p:sp>
      <p:sp>
        <p:nvSpPr>
          <p:cNvPr id="70661" name="Text Placeholder 16">
            <a:extLst>
              <a:ext uri="{FF2B5EF4-FFF2-40B4-BE49-F238E27FC236}">
                <a16:creationId xmlns:a16="http://schemas.microsoft.com/office/drawing/2014/main" id="{6DECD90F-84A2-AE48-81CC-49DB514348F9}"/>
              </a:ext>
            </a:extLst>
          </p:cNvPr>
          <p:cNvSpPr>
            <a:spLocks noGrp="1"/>
          </p:cNvSpPr>
          <p:nvPr>
            <p:ph type="body" sz="quarter" idx="3"/>
          </p:nvPr>
        </p:nvSpPr>
        <p:spPr>
          <a:xfrm>
            <a:off x="4629150" y="1681163"/>
            <a:ext cx="3887788" cy="823912"/>
          </a:xfrm>
          <a:solidFill>
            <a:srgbClr val="C04D2F"/>
          </a:solidFill>
          <a:ln>
            <a:solidFill>
              <a:srgbClr val="C04D2F"/>
            </a:solidFill>
          </a:ln>
        </p:spPr>
        <p:txBody>
          <a:bodyPr/>
          <a:lstStyle/>
          <a:p>
            <a:pPr>
              <a:defRPr/>
            </a:pPr>
            <a:r>
              <a:rPr lang="en-US" altLang="en-US" sz="3600"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NOT THAT…</a:t>
            </a:r>
          </a:p>
        </p:txBody>
      </p:sp>
      <p:sp>
        <p:nvSpPr>
          <p:cNvPr id="102406" name="Content Placeholder 17">
            <a:extLst>
              <a:ext uri="{FF2B5EF4-FFF2-40B4-BE49-F238E27FC236}">
                <a16:creationId xmlns:a16="http://schemas.microsoft.com/office/drawing/2014/main" id="{B6458496-AF39-9249-958C-0476D746ACF0}"/>
              </a:ext>
            </a:extLst>
          </p:cNvPr>
          <p:cNvSpPr>
            <a:spLocks noGrp="1"/>
          </p:cNvSpPr>
          <p:nvPr>
            <p:ph sz="quarter" idx="4"/>
          </p:nvPr>
        </p:nvSpPr>
        <p:spPr>
          <a:xfrm>
            <a:off x="4629150" y="2505075"/>
            <a:ext cx="3887788" cy="3497263"/>
          </a:xfrm>
          <a:solidFill>
            <a:srgbClr val="E9B4A5"/>
          </a:solidFill>
          <a:ln>
            <a:solidFill>
              <a:srgbClr val="C04D2F"/>
            </a:solidFill>
            <a:miter lim="800000"/>
            <a:headEnd/>
            <a:tailEnd/>
          </a:ln>
        </p:spPr>
        <p:txBody>
          <a:bodyPr/>
          <a:lstStyle/>
          <a:p>
            <a:r>
              <a:rPr lang="en-US" altLang="en-US" sz="2400" dirty="0">
                <a:latin typeface="Arial" panose="020B0604020202020204" pitchFamily="34" charset="0"/>
                <a:cs typeface="Arial" panose="020B0604020202020204" pitchFamily="34" charset="0"/>
              </a:rPr>
              <a:t>Substance Abuse</a:t>
            </a:r>
          </a:p>
          <a:p>
            <a:r>
              <a:rPr lang="en-US" altLang="en-US" sz="2400" dirty="0">
                <a:latin typeface="Arial" panose="020B0604020202020204" pitchFamily="34" charset="0"/>
                <a:cs typeface="Arial" panose="020B0604020202020204" pitchFamily="34" charset="0"/>
              </a:rPr>
              <a:t>Addict, substance abuser, junkie </a:t>
            </a:r>
          </a:p>
          <a:p>
            <a:r>
              <a:rPr lang="en-US" altLang="en-US" sz="2400" dirty="0">
                <a:latin typeface="Arial" panose="020B0604020202020204" pitchFamily="34" charset="0"/>
                <a:cs typeface="Arial" panose="020B0604020202020204" pitchFamily="34" charset="0"/>
              </a:rPr>
              <a:t>Dirty drug test</a:t>
            </a:r>
          </a:p>
          <a:p>
            <a:r>
              <a:rPr lang="en-US" altLang="en-US" sz="2400" dirty="0">
                <a:latin typeface="Arial" panose="020B0604020202020204" pitchFamily="34" charset="0"/>
                <a:cs typeface="Arial" panose="020B0604020202020204" pitchFamily="34" charset="0"/>
              </a:rPr>
              <a:t>Relapse, off the wagon</a:t>
            </a:r>
          </a:p>
          <a:p>
            <a:r>
              <a:rPr lang="en-US" altLang="en-US" sz="2400" dirty="0">
                <a:latin typeface="Arial" panose="020B0604020202020204" pitchFamily="34" charset="0"/>
                <a:cs typeface="Arial" panose="020B0604020202020204" pitchFamily="34" charset="0"/>
              </a:rPr>
              <a:t>Clean, ex-addict</a:t>
            </a:r>
          </a:p>
        </p:txBody>
      </p:sp>
      <p:sp>
        <p:nvSpPr>
          <p:cNvPr id="102407" name="Slide Number Placeholder 3">
            <a:extLst>
              <a:ext uri="{FF2B5EF4-FFF2-40B4-BE49-F238E27FC236}">
                <a16:creationId xmlns:a16="http://schemas.microsoft.com/office/drawing/2014/main" id="{12AAB767-124A-D84D-89A7-75200D0DCD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6E59473F-4B63-2341-AF79-F53E26E9BE6C}" type="slidenum">
              <a:rPr lang="en-US" altLang="en-US" sz="1200">
                <a:solidFill>
                  <a:srgbClr val="898989"/>
                </a:solidFill>
              </a:rPr>
              <a:pPr>
                <a:lnSpc>
                  <a:spcPct val="100000"/>
                </a:lnSpc>
                <a:spcBef>
                  <a:spcPct val="0"/>
                </a:spcBef>
                <a:buFontTx/>
                <a:buNone/>
              </a:pPr>
              <a:t>32</a:t>
            </a:fld>
            <a:endParaRPr lang="en-US" altLang="en-US" sz="1200">
              <a:solidFill>
                <a:srgbClr val="89898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descr="Graphic of a person reading a book.">
            <a:extLst>
              <a:ext uri="{FF2B5EF4-FFF2-40B4-BE49-F238E27FC236}">
                <a16:creationId xmlns:a16="http://schemas.microsoft.com/office/drawing/2014/main" id="{878D3DA2-B39A-D347-87FE-91DEF5F3B64D}"/>
              </a:ext>
            </a:extLst>
          </p:cNvPr>
          <p:cNvSpPr/>
          <p:nvPr/>
        </p:nvSpPr>
        <p:spPr>
          <a:xfrm>
            <a:off x="5651500" y="754063"/>
            <a:ext cx="2409825" cy="5399087"/>
          </a:xfrm>
          <a:prstGeom prst="rect">
            <a:avLst/>
          </a:prstGeom>
          <a:solidFill>
            <a:srgbClr val="375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Image result for addiction stigma">
            <a:extLst>
              <a:ext uri="{FF2B5EF4-FFF2-40B4-BE49-F238E27FC236}">
                <a16:creationId xmlns:a16="http://schemas.microsoft.com/office/drawing/2014/main" id="{62ADEF6A-9BF3-6E40-AC12-27AE2F58E0C7}"/>
              </a:ext>
            </a:extLst>
          </p:cNvPr>
          <p:cNvPicPr>
            <a:picLocks noChangeAspect="1" noChangeArrowheads="1"/>
          </p:cNvPicPr>
          <p:nvPr/>
        </p:nvPicPr>
        <p:blipFill rotWithShape="1">
          <a:blip r:embed="rId3" cstate="print">
            <a:duotone>
              <a:prstClr val="black"/>
              <a:schemeClr val="accent3">
                <a:tint val="45000"/>
                <a:satMod val="400000"/>
              </a:schemeClr>
            </a:duotone>
          </a:blip>
          <a:srcRect l="42511" t="19016" r="2134" b="3385"/>
          <a:stretch/>
        </p:blipFill>
        <p:spPr bwMode="auto">
          <a:xfrm>
            <a:off x="5651532" y="2672814"/>
            <a:ext cx="2409574" cy="1944739"/>
          </a:xfrm>
          <a:prstGeom prst="rect">
            <a:avLst/>
          </a:prstGeom>
          <a:noFill/>
          <a:ln>
            <a:noFill/>
          </a:ln>
          <a:effectLst/>
        </p:spPr>
      </p:pic>
      <p:sp>
        <p:nvSpPr>
          <p:cNvPr id="37890" name="Title 1">
            <a:extLst>
              <a:ext uri="{FF2B5EF4-FFF2-40B4-BE49-F238E27FC236}">
                <a16:creationId xmlns:a16="http://schemas.microsoft.com/office/drawing/2014/main" id="{50C2F85E-3E86-6846-8397-A5B8E1D864E1}"/>
              </a:ext>
            </a:extLst>
          </p:cNvPr>
          <p:cNvSpPr>
            <a:spLocks noGrp="1"/>
          </p:cNvSpPr>
          <p:nvPr>
            <p:ph type="title"/>
          </p:nvPr>
        </p:nvSpPr>
        <p:spPr>
          <a:xfrm>
            <a:off x="628650" y="900113"/>
            <a:ext cx="7886700" cy="1069975"/>
          </a:xfrm>
          <a:solidFill>
            <a:srgbClr val="C04D2F"/>
          </a:solidFill>
        </p:spPr>
        <p:txBody>
          <a:bodyPr lIns="274320" tIns="182880" rIns="182880"/>
          <a:lstStyle/>
          <a:p>
            <a:pPr algn="r">
              <a:defRPr/>
            </a:pPr>
            <a:r>
              <a:rPr lang="en-US"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EFFECTIVE WAYS PREVENTION STAFF CAN WORK TO COMBAT STIGMA</a:t>
            </a:r>
          </a:p>
        </p:txBody>
      </p:sp>
      <p:sp>
        <p:nvSpPr>
          <p:cNvPr id="104452" name="Slide Number Placeholder 3">
            <a:extLst>
              <a:ext uri="{FF2B5EF4-FFF2-40B4-BE49-F238E27FC236}">
                <a16:creationId xmlns:a16="http://schemas.microsoft.com/office/drawing/2014/main" id="{F85CED96-B144-394F-989D-97F0B2822DD8}"/>
              </a:ext>
            </a:extLst>
          </p:cNvPr>
          <p:cNvSpPr>
            <a:spLocks noGrp="1"/>
          </p:cNvSpPr>
          <p:nvPr>
            <p:ph type="sldNum" sz="quarter" idx="12"/>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D3A44D0-5DA8-0346-928C-606160115929}" type="slidenum">
              <a:rPr lang="en-US" altLang="en-US" sz="1100">
                <a:solidFill>
                  <a:srgbClr val="FFFFFF"/>
                </a:solidFill>
                <a:latin typeface="Arial" panose="020B0604020202020204" pitchFamily="34" charset="0"/>
                <a:cs typeface="Arial" panose="020B0604020202020204" pitchFamily="34" charset="0"/>
              </a:rPr>
              <a:pPr/>
              <a:t>33</a:t>
            </a:fld>
            <a:endParaRPr lang="en-US" altLang="en-US" sz="1100">
              <a:solidFill>
                <a:srgbClr val="FFFFFF"/>
              </a:solidFill>
              <a:latin typeface="Arial" panose="020B0604020202020204" pitchFamily="34" charset="0"/>
              <a:cs typeface="Arial" panose="020B0604020202020204" pitchFamily="34" charset="0"/>
            </a:endParaRPr>
          </a:p>
        </p:txBody>
      </p:sp>
      <p:sp>
        <p:nvSpPr>
          <p:cNvPr id="104453" name="Content Placeholder 3">
            <a:extLst>
              <a:ext uri="{FF2B5EF4-FFF2-40B4-BE49-F238E27FC236}">
                <a16:creationId xmlns:a16="http://schemas.microsoft.com/office/drawing/2014/main" id="{8083BECF-5DE9-9C42-961B-6CF3A26C6ECE}"/>
              </a:ext>
            </a:extLst>
          </p:cNvPr>
          <p:cNvSpPr>
            <a:spLocks noGrp="1"/>
          </p:cNvSpPr>
          <p:nvPr>
            <p:ph idx="4294967295"/>
          </p:nvPr>
        </p:nvSpPr>
        <p:spPr bwMode="auto">
          <a:xfrm>
            <a:off x="852488" y="2084388"/>
            <a:ext cx="4575175" cy="3487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a:spcBef>
                <a:spcPts val="1200"/>
              </a:spcBef>
              <a:buFont typeface="Arial" panose="020B0604020202020204" pitchFamily="34" charset="0"/>
              <a:buNone/>
            </a:pPr>
            <a:r>
              <a:rPr lang="en-US" altLang="en-US" sz="2400" b="1" dirty="0">
                <a:solidFill>
                  <a:srgbClr val="C04D2F"/>
                </a:solidFill>
                <a:latin typeface="Arial" panose="020B0604020202020204" pitchFamily="34" charset="0"/>
                <a:cs typeface="Arial" panose="020B0604020202020204" pitchFamily="34" charset="0"/>
              </a:rPr>
              <a:t>LEARN</a:t>
            </a:r>
            <a:r>
              <a:rPr lang="en-US" altLang="en-US" sz="2400" dirty="0">
                <a:latin typeface="Arial" panose="020B0604020202020204" pitchFamily="34" charset="0"/>
                <a:cs typeface="Arial" panose="020B0604020202020204" pitchFamily="34" charset="0"/>
              </a:rPr>
              <a:t> about addiction</a:t>
            </a:r>
          </a:p>
          <a:p>
            <a:pPr marL="0" indent="0" algn="r">
              <a:spcBef>
                <a:spcPts val="1200"/>
              </a:spcBef>
              <a:buFont typeface="Arial" panose="020B0604020202020204" pitchFamily="34" charset="0"/>
              <a:buNone/>
            </a:pPr>
            <a:r>
              <a:rPr lang="en-US" altLang="en-US" sz="2400" dirty="0">
                <a:latin typeface="Arial" panose="020B0604020202020204" pitchFamily="34" charset="0"/>
                <a:cs typeface="Arial" panose="020B0604020202020204" pitchFamily="34" charset="0"/>
              </a:rPr>
              <a:t>Politely</a:t>
            </a:r>
            <a:r>
              <a:rPr lang="en-US" altLang="en-US" sz="2400" b="1" dirty="0">
                <a:solidFill>
                  <a:srgbClr val="C04D2F"/>
                </a:solidFill>
                <a:latin typeface="Arial" panose="020B0604020202020204" pitchFamily="34" charset="0"/>
                <a:cs typeface="Arial" panose="020B0604020202020204" pitchFamily="34" charset="0"/>
              </a:rPr>
              <a:t> CORRECT</a:t>
            </a:r>
            <a:r>
              <a:rPr lang="en-US" altLang="en-US" sz="2400" dirty="0">
                <a:latin typeface="Arial" panose="020B0604020202020204" pitchFamily="34" charset="0"/>
                <a:cs typeface="Arial" panose="020B0604020202020204" pitchFamily="34" charset="0"/>
              </a:rPr>
              <a:t> misperceptions</a:t>
            </a:r>
          </a:p>
          <a:p>
            <a:pPr marL="0" indent="0" algn="r">
              <a:spcBef>
                <a:spcPts val="1200"/>
              </a:spcBef>
              <a:buFont typeface="Arial" panose="020B0604020202020204" pitchFamily="34" charset="0"/>
              <a:buNone/>
            </a:pPr>
            <a:r>
              <a:rPr lang="en-US" altLang="en-US" sz="2400" b="1" dirty="0">
                <a:solidFill>
                  <a:srgbClr val="C04D2F"/>
                </a:solidFill>
                <a:latin typeface="Arial" panose="020B0604020202020204" pitchFamily="34" charset="0"/>
                <a:cs typeface="Arial" panose="020B0604020202020204" pitchFamily="34" charset="0"/>
              </a:rPr>
              <a:t>SEEK</a:t>
            </a:r>
            <a:r>
              <a:rPr lang="en-US" altLang="en-US" sz="2400" dirty="0">
                <a:latin typeface="Arial" panose="020B0604020202020204" pitchFamily="34" charset="0"/>
                <a:cs typeface="Arial" panose="020B0604020202020204" pitchFamily="34" charset="0"/>
              </a:rPr>
              <a:t> and share resources</a:t>
            </a:r>
          </a:p>
          <a:p>
            <a:pPr marL="0" indent="0" algn="r">
              <a:spcBef>
                <a:spcPts val="1200"/>
              </a:spcBef>
              <a:buFont typeface="Arial" panose="020B0604020202020204" pitchFamily="34" charset="0"/>
              <a:buNone/>
            </a:pPr>
            <a:r>
              <a:rPr lang="en-US" altLang="en-US" sz="2400" b="1" dirty="0">
                <a:solidFill>
                  <a:srgbClr val="C04D2F"/>
                </a:solidFill>
                <a:latin typeface="Arial" panose="020B0604020202020204" pitchFamily="34" charset="0"/>
                <a:cs typeface="Arial" panose="020B0604020202020204" pitchFamily="34" charset="0"/>
              </a:rPr>
              <a:t>OFFER</a:t>
            </a:r>
            <a:r>
              <a:rPr lang="en-US" altLang="en-US" sz="2400" dirty="0">
                <a:latin typeface="Arial" panose="020B0604020202020204" pitchFamily="34" charset="0"/>
                <a:cs typeface="Arial" panose="020B0604020202020204" pitchFamily="34" charset="0"/>
              </a:rPr>
              <a:t> compassionate support</a:t>
            </a:r>
          </a:p>
          <a:p>
            <a:pPr marL="0" indent="0" algn="r">
              <a:spcBef>
                <a:spcPts val="1200"/>
              </a:spcBef>
              <a:buFont typeface="Arial" panose="020B0604020202020204" pitchFamily="34" charset="0"/>
              <a:buNone/>
            </a:pPr>
            <a:r>
              <a:rPr lang="en-US" altLang="en-US" sz="2400" b="1" dirty="0">
                <a:solidFill>
                  <a:srgbClr val="C04D2F"/>
                </a:solidFill>
                <a:latin typeface="Arial" panose="020B0604020202020204" pitchFamily="34" charset="0"/>
                <a:cs typeface="Arial" panose="020B0604020202020204" pitchFamily="34" charset="0"/>
              </a:rPr>
              <a:t>TREAT </a:t>
            </a:r>
            <a:r>
              <a:rPr lang="en-US" altLang="en-US" sz="2400" dirty="0">
                <a:latin typeface="Arial" panose="020B0604020202020204" pitchFamily="34" charset="0"/>
                <a:cs typeface="Arial" panose="020B0604020202020204" pitchFamily="34" charset="0"/>
              </a:rPr>
              <a:t>people with respect</a:t>
            </a:r>
          </a:p>
          <a:p>
            <a:pPr marL="0" indent="0" algn="r">
              <a:spcBef>
                <a:spcPts val="1200"/>
              </a:spcBef>
              <a:buFont typeface="Arial" panose="020B0604020202020204" pitchFamily="34" charset="0"/>
              <a:buNone/>
            </a:pPr>
            <a:r>
              <a:rPr lang="en-US" altLang="en-US" sz="2400" b="1" dirty="0">
                <a:solidFill>
                  <a:srgbClr val="C04D2F"/>
                </a:solidFill>
                <a:latin typeface="Arial" panose="020B0604020202020204" pitchFamily="34" charset="0"/>
                <a:cs typeface="Arial" panose="020B0604020202020204" pitchFamily="34" charset="0"/>
              </a:rPr>
              <a:t>REPLACE</a:t>
            </a:r>
            <a:r>
              <a:rPr lang="en-US" altLang="en-US" sz="2400" dirty="0">
                <a:latin typeface="Arial" panose="020B0604020202020204" pitchFamily="34" charset="0"/>
                <a:cs typeface="Arial" panose="020B0604020202020204" pitchFamily="34" charset="0"/>
              </a:rPr>
              <a:t> negative attitudes with evidence-based facts</a:t>
            </a:r>
          </a:p>
          <a:p>
            <a:pPr marL="0" indent="0" algn="r">
              <a:spcBef>
                <a:spcPts val="1200"/>
              </a:spcBef>
              <a:buFont typeface="Arial" panose="020B0604020202020204" pitchFamily="34" charset="0"/>
              <a:buNone/>
            </a:pPr>
            <a:r>
              <a:rPr lang="en-US" altLang="en-US" sz="2400" b="1" dirty="0">
                <a:solidFill>
                  <a:srgbClr val="C04D2F"/>
                </a:solidFill>
                <a:latin typeface="Arial" panose="020B0604020202020204" pitchFamily="34" charset="0"/>
                <a:cs typeface="Arial" panose="020B0604020202020204" pitchFamily="34" charset="0"/>
              </a:rPr>
              <a:t>SHARE</a:t>
            </a:r>
            <a:r>
              <a:rPr lang="en-US" altLang="en-US" sz="2400" dirty="0">
                <a:latin typeface="Arial" panose="020B0604020202020204" pitchFamily="34" charset="0"/>
                <a:cs typeface="Arial" panose="020B0604020202020204" pitchFamily="34" charset="0"/>
              </a:rPr>
              <a:t> your own stories of stigma</a:t>
            </a:r>
          </a:p>
          <a:p>
            <a:pPr marL="0" indent="0" algn="r">
              <a:spcBef>
                <a:spcPts val="1200"/>
              </a:spcBef>
              <a:buFont typeface="Arial" panose="020B0604020202020204" pitchFamily="34" charset="0"/>
              <a:buNone/>
            </a:pPr>
            <a:endParaRPr lang="en-US" altLang="en-US" sz="2400" dirty="0"/>
          </a:p>
          <a:p>
            <a:pPr marL="0" indent="0" algn="r">
              <a:spcBef>
                <a:spcPts val="1200"/>
              </a:spcBef>
              <a:buFont typeface="Arial" panose="020B0604020202020204" pitchFamily="34" charset="0"/>
              <a:buNone/>
            </a:pPr>
            <a:endParaRPr lang="en-US" altLang="en-US" sz="2400" dirty="0"/>
          </a:p>
          <a:p>
            <a:pPr marL="0" indent="0" algn="r">
              <a:buFont typeface="Arial" panose="020B0604020202020204" pitchFamily="34" charset="0"/>
              <a:buNone/>
            </a:pPr>
            <a:endParaRPr lang="en-US" alt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 descr="people standing in the shape of a question mark" title="Image ">
            <a:extLst>
              <a:ext uri="{FF2B5EF4-FFF2-40B4-BE49-F238E27FC236}">
                <a16:creationId xmlns:a16="http://schemas.microsoft.com/office/drawing/2014/main" id="{EE21AB3D-6F77-D94C-B477-40E5A2E40874}"/>
              </a:ext>
            </a:extLst>
          </p:cNvPr>
          <p:cNvPicPr>
            <a:picLocks noChangeAspect="1" noChangeArrowheads="1"/>
          </p:cNvPicPr>
          <p:nvPr/>
        </p:nvPicPr>
        <p:blipFill>
          <a:blip r:embed="rId4"/>
          <a:srcRect/>
          <a:stretch>
            <a:fillRect/>
          </a:stretch>
        </p:blipFill>
        <p:spPr bwMode="auto">
          <a:xfrm>
            <a:off x="2800350" y="1430338"/>
            <a:ext cx="3543300" cy="4724400"/>
          </a:xfrm>
          <a:prstGeom prst="rect">
            <a:avLst/>
          </a:prstGeom>
          <a:noFill/>
          <a:ln>
            <a:noFill/>
          </a:ln>
        </p:spPr>
      </p:pic>
      <p:sp>
        <p:nvSpPr>
          <p:cNvPr id="106498" name="Title 1">
            <a:extLst>
              <a:ext uri="{FF2B5EF4-FFF2-40B4-BE49-F238E27FC236}">
                <a16:creationId xmlns:a16="http://schemas.microsoft.com/office/drawing/2014/main" id="{BB8BAA8D-3C8F-3B48-BFFE-CC1E9CF9F761}"/>
              </a:ext>
            </a:extLst>
          </p:cNvPr>
          <p:cNvSpPr>
            <a:spLocks noGrp="1"/>
          </p:cNvSpPr>
          <p:nvPr>
            <p:ph type="title"/>
          </p:nvPr>
        </p:nvSpPr>
        <p:spPr>
          <a:xfrm>
            <a:off x="628650" y="906463"/>
            <a:ext cx="7886700" cy="254000"/>
          </a:xfrm>
        </p:spPr>
        <p:txBody>
          <a:bodyPr/>
          <a:lstStyle/>
          <a:p>
            <a:pPr algn="ctr"/>
            <a:r>
              <a:rPr lang="en-US" altLang="en-US" b="1" dirty="0">
                <a:solidFill>
                  <a:srgbClr val="CC4923"/>
                </a:solidFill>
                <a:latin typeface="Arial" panose="020B0604020202020204" pitchFamily="34" charset="0"/>
                <a:cs typeface="Arial" panose="020B0604020202020204" pitchFamily="34" charset="0"/>
              </a:rPr>
              <a:t>Questions</a:t>
            </a:r>
          </a:p>
        </p:txBody>
      </p:sp>
      <p:pic>
        <p:nvPicPr>
          <p:cNvPr id="106499" name="Picture 13" descr="https://public.boxcloud.com/api/2.0/internal_files/400418499402/versions/423360543402/representations/jpg_paged_2048x2048/content/1.jpg?access_token=1!U85rJLq-vhOMVVKMjY9-7GmtyIFybBOKm5xTZg0vu2AEa1U-6F_XO0WK7ZJiir3Rg2JoGmWRctqnWqkJw0-hJ4-e60fl7JB3NkqyuNHNE-5n2BxQqpO7WgCjjyk2yPcqZmZErwwwHoZ3qJsRMNeHiWGktZYSiImB0Pf_ArP6BvIU786v1rszHStpNVUWWDEYrMVtGIfpsAQUrABRiuOk4zRbGP0NOuqNgUiXqOQ6kl-dJMcydyKdr2xJNAiXhVAQVNLp_uSudrHB6u_iKr4giuuyGLefdP0oZIdPg74A7h1K6BAsbD1stkarkHVKQ4KO2m_AO29JramfCijETJyeP_Wz2SrcfXvkyeLGGrlvFmxB9jWOBIwmHay6U8cwVIv1v8zKxR99IqfA46R-xEX93BskZnPnx1IUtLCO9t5Fb8Lb1CMlJ_TkawTodb6W5lLQQsrAuP6VqnonkR3YqYnyRR1i9AdZnoCWbm2DL42OtYxErrDCPXoppqaLXjeP8JKf5Gtitq1bcforqUiQrEFGExzcGD6yEHlZKHLMxSLxsEUJJWG_xqcNHw7MV8VMJoJ6Gg..&amp;shared_link=https%3A%2F%2Fumkc.app.box.com%2Fs%2Fmff0q1m5jqcb853dffqqwunag6txvwee&amp;box_client_name=box-content-preview&amp;box_client_version=2.13.0">
            <a:extLst>
              <a:ext uri="{FF2B5EF4-FFF2-40B4-BE49-F238E27FC236}">
                <a16:creationId xmlns:a16="http://schemas.microsoft.com/office/drawing/2014/main" id="{7BCDCB5F-1EB3-8046-888F-64421ACEC2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5991225"/>
            <a:ext cx="16986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9" descr="SPRC Logo.">
            <a:extLst>
              <a:ext uri="{FF2B5EF4-FFF2-40B4-BE49-F238E27FC236}">
                <a16:creationId xmlns:a16="http://schemas.microsoft.com/office/drawing/2014/main" id="{58F372A0-ABC0-E64F-9236-969F23BBCE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13300" y="5953125"/>
            <a:ext cx="11509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A6F56DC5-D9A2-BC4C-9993-E25DEA1EB0E9}"/>
              </a:ext>
            </a:extLst>
          </p:cNvPr>
          <p:cNvSpPr>
            <a:spLocks noGrp="1" noChangeArrowheads="1"/>
          </p:cNvSpPr>
          <p:nvPr>
            <p:ph type="ctrTitle"/>
          </p:nvPr>
        </p:nvSpPr>
        <p:spPr>
          <a:xfrm>
            <a:off x="600075" y="4335463"/>
            <a:ext cx="8250238" cy="1377950"/>
          </a:xfrm>
        </p:spPr>
        <p:txBody>
          <a:bodyPr>
            <a:normAutofit fontScale="90000"/>
          </a:bodyPr>
          <a:lstStyle/>
          <a:p>
            <a:pPr algn="l" eaLnBrk="1" hangingPunct="1">
              <a:lnSpc>
                <a:spcPct val="100000"/>
              </a:lnSpc>
              <a:defRPr/>
            </a:pPr>
            <a:br>
              <a:rPr lang="en-US" altLang="en-US" sz="2000" b="1" dirty="0"/>
            </a:br>
            <a:br>
              <a:rPr lang="en-US" altLang="en-US" sz="2000" b="1" dirty="0"/>
            </a:br>
            <a:br>
              <a:rPr lang="en-US" altLang="en-US" sz="2000" b="1" dirty="0"/>
            </a:br>
            <a:br>
              <a:rPr lang="en-US" altLang="en-US" sz="2000" b="1" dirty="0"/>
            </a:br>
            <a:br>
              <a:rPr lang="en-US" altLang="en-US" sz="2600" b="1" dirty="0">
                <a:latin typeface="Trebuchet MS" panose="020B0603020202020204" pitchFamily="34" charset="0"/>
              </a:rPr>
            </a:br>
            <a:r>
              <a:rPr lang="en-US" altLang="en-US" sz="2900" dirty="0">
                <a:latin typeface="Arial" panose="020B0604020202020204" pitchFamily="34" charset="0"/>
                <a:cs typeface="Arial" panose="020B0604020202020204" pitchFamily="34" charset="0"/>
              </a:rPr>
              <a:t>Preventing the Spread of Stigma: Examples of state-wide Stigma Campaigns Engaging Prevention</a:t>
            </a:r>
            <a:br>
              <a:rPr lang="en-US" altLang="en-US" sz="2900" dirty="0">
                <a:latin typeface="Arial" panose="020B0604020202020204" pitchFamily="34" charset="0"/>
                <a:cs typeface="Arial" panose="020B0604020202020204" pitchFamily="34" charset="0"/>
              </a:rPr>
            </a:br>
            <a:r>
              <a:rPr lang="en-US" altLang="en-US" sz="2500" i="1" dirty="0">
                <a:latin typeface="Arial" panose="020B0604020202020204" pitchFamily="34" charset="0"/>
                <a:cs typeface="Arial" panose="020B0604020202020204" pitchFamily="34" charset="0"/>
              </a:rPr>
              <a:t>September 17, 2019   10:00 AM CST</a:t>
            </a:r>
            <a:br>
              <a:rPr lang="en-US" altLang="en-US" sz="2500" dirty="0"/>
            </a:br>
            <a:endParaRPr lang="en-US" altLang="en-US" sz="2500" dirty="0"/>
          </a:p>
        </p:txBody>
      </p:sp>
      <p:sp>
        <p:nvSpPr>
          <p:cNvPr id="108546" name="TextBox 1">
            <a:extLst>
              <a:ext uri="{FF2B5EF4-FFF2-40B4-BE49-F238E27FC236}">
                <a16:creationId xmlns:a16="http://schemas.microsoft.com/office/drawing/2014/main" id="{AE47DE06-3FDD-C245-8D43-AC3BEAE58E9A}"/>
              </a:ext>
            </a:extLst>
          </p:cNvPr>
          <p:cNvSpPr txBox="1">
            <a:spLocks noChangeArrowheads="1"/>
          </p:cNvSpPr>
          <p:nvPr/>
        </p:nvSpPr>
        <p:spPr bwMode="auto">
          <a:xfrm>
            <a:off x="600075" y="5376863"/>
            <a:ext cx="8543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dirty="0">
                <a:latin typeface="Arial" panose="020B0604020202020204" pitchFamily="34" charset="0"/>
                <a:cs typeface="Arial" panose="020B0604020202020204" pitchFamily="34" charset="0"/>
              </a:rPr>
              <a:t>Chuck </a:t>
            </a:r>
            <a:r>
              <a:rPr lang="en-US" altLang="en-US" sz="1600" b="1" dirty="0" err="1">
                <a:latin typeface="Arial" panose="020B0604020202020204" pitchFamily="34" charset="0"/>
                <a:cs typeface="Arial" panose="020B0604020202020204" pitchFamily="34" charset="0"/>
              </a:rPr>
              <a:t>Klevgaard</a:t>
            </a:r>
            <a:r>
              <a:rPr lang="en-US" altLang="en-US" sz="1600" dirty="0">
                <a:latin typeface="Arial" panose="020B0604020202020204" pitchFamily="34" charset="0"/>
                <a:cs typeface="Arial" panose="020B0604020202020204" pitchFamily="34" charset="0"/>
              </a:rPr>
              <a:t>, CSPS, Prevention Manager (PTTC)</a:t>
            </a:r>
          </a:p>
          <a:p>
            <a:pPr eaLnBrk="1" hangingPunct="1"/>
            <a:r>
              <a:rPr lang="en-US" altLang="en-US" sz="1600" b="1" dirty="0">
                <a:latin typeface="Arial" panose="020B0604020202020204" pitchFamily="34" charset="0"/>
                <a:cs typeface="Arial" panose="020B0604020202020204" pitchFamily="34" charset="0"/>
              </a:rPr>
              <a:t>Mark Loggins</a:t>
            </a:r>
            <a:r>
              <a:rPr lang="en-US" altLang="en-US" sz="1600" dirty="0">
                <a:latin typeface="Arial" panose="020B0604020202020204" pitchFamily="34" charset="0"/>
                <a:cs typeface="Arial" panose="020B0604020202020204" pitchFamily="34" charset="0"/>
              </a:rPr>
              <a:t>: Indiana Next Level Recovery Know the Facts</a:t>
            </a:r>
          </a:p>
          <a:p>
            <a:pPr eaLnBrk="1" hangingPunct="1"/>
            <a:r>
              <a:rPr lang="en-US" altLang="en-US" sz="1600" b="1" dirty="0">
                <a:latin typeface="Arial" panose="020B0604020202020204" pitchFamily="34" charset="0"/>
                <a:cs typeface="Arial" panose="020B0604020202020204" pitchFamily="34" charset="0"/>
              </a:rPr>
              <a:t>Jenny Lancaster</a:t>
            </a:r>
            <a:r>
              <a:rPr lang="en-US" altLang="en-US" sz="1600" dirty="0">
                <a:latin typeface="Arial" panose="020B0604020202020204" pitchFamily="34" charset="0"/>
                <a:cs typeface="Arial" panose="020B0604020202020204" pitchFamily="34" charset="0"/>
              </a:rPr>
              <a:t>: </a:t>
            </a:r>
            <a:r>
              <a:rPr lang="en-US" altLang="en-US" sz="1600" dirty="0" err="1">
                <a:latin typeface="Arial" panose="020B0604020202020204" pitchFamily="34" charset="0"/>
                <a:cs typeface="Arial" panose="020B0604020202020204" pitchFamily="34" charset="0"/>
              </a:rPr>
              <a:t>Stigma</a:t>
            </a:r>
            <a:r>
              <a:rPr lang="en-US" altLang="en-US" sz="1600" i="1" dirty="0" err="1">
                <a:latin typeface="Arial" panose="020B0604020202020204" pitchFamily="34" charset="0"/>
                <a:cs typeface="Arial" panose="020B0604020202020204" pitchFamily="34" charset="0"/>
              </a:rPr>
              <a:t>Free</a:t>
            </a:r>
            <a:r>
              <a:rPr lang="en-US" altLang="en-US" sz="1600" dirty="0">
                <a:latin typeface="Arial" panose="020B0604020202020204" pitchFamily="34" charset="0"/>
                <a:cs typeface="Arial" panose="020B0604020202020204" pitchFamily="34" charset="0"/>
              </a:rPr>
              <a:t> West Virginia</a:t>
            </a:r>
          </a:p>
          <a:p>
            <a:pPr eaLnBrk="1" hangingPunct="1"/>
            <a:r>
              <a:rPr lang="en-US" altLang="en-US" sz="1600" b="1" dirty="0">
                <a:latin typeface="Arial" panose="020B0604020202020204" pitchFamily="34" charset="0"/>
                <a:cs typeface="Arial" panose="020B0604020202020204" pitchFamily="34" charset="0"/>
              </a:rPr>
              <a:t>Elizabeth Owen</a:t>
            </a:r>
            <a:r>
              <a:rPr lang="en-US" altLang="en-US" sz="1600" dirty="0">
                <a:latin typeface="Arial" panose="020B0604020202020204" pitchFamily="34" charset="0"/>
                <a:cs typeface="Arial" panose="020B0604020202020204" pitchFamily="34" charset="0"/>
              </a:rPr>
              <a:t>: Colorado Lift the Label Public Awareness Campaign</a:t>
            </a:r>
          </a:p>
        </p:txBody>
      </p:sp>
      <p:pic>
        <p:nvPicPr>
          <p:cNvPr id="108547" name="Picture 3" descr="Great Lakes PTTC logo.">
            <a:extLst>
              <a:ext uri="{FF2B5EF4-FFF2-40B4-BE49-F238E27FC236}">
                <a16:creationId xmlns:a16="http://schemas.microsoft.com/office/drawing/2014/main" id="{715B25D4-3566-F141-ACA4-2861A1584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3" y="104775"/>
            <a:ext cx="897413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Slide Number Placeholder 1">
            <a:extLst>
              <a:ext uri="{FF2B5EF4-FFF2-40B4-BE49-F238E27FC236}">
                <a16:creationId xmlns:a16="http://schemas.microsoft.com/office/drawing/2014/main" id="{10D15282-5DB0-8A4C-91D8-B49F294F09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36F3637-EE10-EA48-A92D-D9B08DDCAC69}" type="slidenum">
              <a:rPr lang="en-US" altLang="en-US">
                <a:solidFill>
                  <a:srgbClr val="898989"/>
                </a:solidFill>
              </a:rPr>
              <a:pPr/>
              <a:t>35</a:t>
            </a:fld>
            <a:endParaRPr lang="en-US" altLang="en-US">
              <a:solidFill>
                <a:srgbClr val="898989"/>
              </a:solidFill>
            </a:endParaRPr>
          </a:p>
        </p:txBody>
      </p:sp>
      <p:pic>
        <p:nvPicPr>
          <p:cNvPr id="3" name="Picture 2" descr="StigmaFreeWV website.">
            <a:extLst>
              <a:ext uri="{FF2B5EF4-FFF2-40B4-BE49-F238E27FC236}">
                <a16:creationId xmlns:a16="http://schemas.microsoft.com/office/drawing/2014/main" id="{2F206B4C-BD40-E34E-9B5F-80723B3495A1}"/>
              </a:ext>
            </a:extLst>
          </p:cNvPr>
          <p:cNvPicPr>
            <a:picLocks noChangeAspect="1"/>
          </p:cNvPicPr>
          <p:nvPr/>
        </p:nvPicPr>
        <p:blipFill rotWithShape="1">
          <a:blip r:embed="rId5">
            <a:duotone>
              <a:schemeClr val="accent3">
                <a:shade val="45000"/>
                <a:satMod val="135000"/>
              </a:schemeClr>
              <a:prstClr val="white"/>
            </a:duotone>
          </a:blip>
          <a:srcRect l="3796" t="10490" r="55172" b="46147"/>
          <a:stretch/>
        </p:blipFill>
        <p:spPr>
          <a:xfrm>
            <a:off x="3775846" y="1561825"/>
            <a:ext cx="2425259" cy="1601922"/>
          </a:xfrm>
          <a:prstGeom prst="rect">
            <a:avLst/>
          </a:prstGeom>
          <a:ln>
            <a:solidFill>
              <a:schemeClr val="bg2"/>
            </a:solidFill>
          </a:ln>
          <a:effectLst>
            <a:outerShdw blurRad="50800" dist="38100" dir="2700000" algn="tl" rotWithShape="0">
              <a:prstClr val="black">
                <a:alpha val="40000"/>
              </a:prstClr>
            </a:outerShdw>
          </a:effectLst>
        </p:spPr>
      </p:pic>
      <p:pic>
        <p:nvPicPr>
          <p:cNvPr id="5" name="Picture 4" descr="NextLevelRecovery website.">
            <a:extLst>
              <a:ext uri="{FF2B5EF4-FFF2-40B4-BE49-F238E27FC236}">
                <a16:creationId xmlns:a16="http://schemas.microsoft.com/office/drawing/2014/main" id="{3F66DF62-40D1-C84C-B62C-B97329E5408A}"/>
              </a:ext>
            </a:extLst>
          </p:cNvPr>
          <p:cNvPicPr>
            <a:picLocks noChangeAspect="1"/>
          </p:cNvPicPr>
          <p:nvPr/>
        </p:nvPicPr>
        <p:blipFill rotWithShape="1">
          <a:blip r:embed="rId6">
            <a:duotone>
              <a:schemeClr val="accent3">
                <a:shade val="45000"/>
                <a:satMod val="135000"/>
              </a:schemeClr>
              <a:prstClr val="white"/>
            </a:duotone>
          </a:blip>
          <a:srcRect t="15192" r="1674"/>
          <a:stretch/>
        </p:blipFill>
        <p:spPr>
          <a:xfrm>
            <a:off x="713757" y="1570767"/>
            <a:ext cx="2955041" cy="1592980"/>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Rx website.">
            <a:extLst>
              <a:ext uri="{FF2B5EF4-FFF2-40B4-BE49-F238E27FC236}">
                <a16:creationId xmlns:a16="http://schemas.microsoft.com/office/drawing/2014/main" id="{D93A88D7-A78C-BD42-ACBE-9705C186FAC4}"/>
              </a:ext>
            </a:extLst>
          </p:cNvPr>
          <p:cNvPicPr>
            <a:picLocks noChangeAspect="1"/>
          </p:cNvPicPr>
          <p:nvPr/>
        </p:nvPicPr>
        <p:blipFill rotWithShape="1">
          <a:blip r:embed="rId7">
            <a:duotone>
              <a:schemeClr val="accent3">
                <a:shade val="45000"/>
                <a:satMod val="135000"/>
              </a:schemeClr>
              <a:prstClr val="white"/>
            </a:duotone>
          </a:blip>
          <a:srcRect l="42247" t="21383" r="2115" b="18641"/>
          <a:stretch/>
        </p:blipFill>
        <p:spPr>
          <a:xfrm>
            <a:off x="6316717" y="1570768"/>
            <a:ext cx="2449306" cy="1592979"/>
          </a:xfrm>
          <a:prstGeom prst="rect">
            <a:avLst/>
          </a:prstGeom>
          <a:ln>
            <a:solidFill>
              <a:schemeClr val="bg2"/>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B569F5D-8A1D-A54B-9D41-6647B7B13AC2}"/>
              </a:ext>
              <a:ext uri="{C183D7F6-B498-43B3-948B-1728B52AA6E4}">
                <adec:decorative xmlns:adec="http://schemas.microsoft.com/office/drawing/2017/decorative" val="1"/>
              </a:ext>
            </a:extLst>
          </p:cNvPr>
          <p:cNvPicPr>
            <a:picLocks noChangeAspect="1"/>
          </p:cNvPicPr>
          <p:nvPr/>
        </p:nvPicPr>
        <p:blipFill>
          <a:blip r:embed="rId8">
            <a:duotone>
              <a:schemeClr val="bg2">
                <a:shade val="45000"/>
                <a:satMod val="135000"/>
              </a:schemeClr>
              <a:prstClr val="white"/>
            </a:duotone>
          </a:blip>
          <a:stretch>
            <a:fillRect/>
          </a:stretch>
        </p:blipFill>
        <p:spPr>
          <a:xfrm>
            <a:off x="6316717" y="2833897"/>
            <a:ext cx="1329954" cy="270424"/>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Picture of the Prevention Solutions @ EDC document about How Language Choice Can Reduce Stigma.">
            <a:extLst>
              <a:ext uri="{FF2B5EF4-FFF2-40B4-BE49-F238E27FC236}">
                <a16:creationId xmlns:a16="http://schemas.microsoft.com/office/drawing/2014/main" id="{CDDD2F18-7F3D-1643-9E4E-D0EAEB5A83AA}"/>
              </a:ext>
            </a:extLst>
          </p:cNvPr>
          <p:cNvSpPr>
            <a:spLocks noChangeArrowheads="1"/>
          </p:cNvSpPr>
          <p:nvPr/>
        </p:nvSpPr>
        <p:spPr bwMode="auto">
          <a:xfrm>
            <a:off x="661988" y="1792288"/>
            <a:ext cx="3097212" cy="4110037"/>
          </a:xfrm>
          <a:prstGeom prst="rect">
            <a:avLst/>
          </a:prstGeom>
          <a:solidFill>
            <a:schemeClr val="accent1"/>
          </a:solidFill>
          <a:ln w="12700">
            <a:solidFill>
              <a:srgbClr val="41719C"/>
            </a:solidFill>
            <a:miter lim="800000"/>
            <a:headEnd/>
            <a:tailEnd/>
          </a:ln>
          <a:effectLst>
            <a:outerShdw blurRad="50800" dist="38100" dir="2700000" algn="tl" rotWithShape="0">
              <a:srgbClr val="808080">
                <a:alpha val="39998"/>
              </a:srgbClr>
            </a:outerShdw>
          </a:effectLst>
        </p:spPr>
        <p:txBody>
          <a:bodyPr anchor="ctr"/>
          <a:lstStyle/>
          <a:p>
            <a:pPr algn="ctr">
              <a:defRPr/>
            </a:pPr>
            <a:endParaRPr lang="en-US">
              <a:solidFill>
                <a:schemeClr val="lt1"/>
              </a:solidFill>
              <a:latin typeface="+mn-lt"/>
              <a:ea typeface="+mn-ea"/>
            </a:endParaRPr>
          </a:p>
        </p:txBody>
      </p:sp>
      <p:sp>
        <p:nvSpPr>
          <p:cNvPr id="110594" name="Title 2">
            <a:extLst>
              <a:ext uri="{FF2B5EF4-FFF2-40B4-BE49-F238E27FC236}">
                <a16:creationId xmlns:a16="http://schemas.microsoft.com/office/drawing/2014/main" id="{DA1296BF-0A5D-C445-9486-1802C87018E9}"/>
              </a:ext>
            </a:extLst>
          </p:cNvPr>
          <p:cNvSpPr>
            <a:spLocks noGrp="1"/>
          </p:cNvSpPr>
          <p:nvPr>
            <p:ph type="title"/>
          </p:nvPr>
        </p:nvSpPr>
        <p:spPr>
          <a:xfrm>
            <a:off x="628650" y="374650"/>
            <a:ext cx="7886700" cy="915988"/>
          </a:xfrm>
        </p:spPr>
        <p:txBody>
          <a:bodyPr/>
          <a:lstStyle/>
          <a:p>
            <a:r>
              <a:rPr lang="en-US" altLang="en-US" b="1" dirty="0">
                <a:latin typeface="Arial" panose="020B0604020202020204" pitchFamily="34" charset="0"/>
                <a:cs typeface="Arial" panose="020B0604020202020204" pitchFamily="34" charset="0"/>
              </a:rPr>
              <a:t>Resources</a:t>
            </a:r>
          </a:p>
        </p:txBody>
      </p:sp>
      <p:sp>
        <p:nvSpPr>
          <p:cNvPr id="110595" name="Slide Number Placeholder 1">
            <a:extLst>
              <a:ext uri="{FF2B5EF4-FFF2-40B4-BE49-F238E27FC236}">
                <a16:creationId xmlns:a16="http://schemas.microsoft.com/office/drawing/2014/main" id="{AC9F54DC-6EC1-C14A-BF8F-E929F82042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5F0D0571-52BF-4849-8BB0-03341CB9F098}" type="slidenum">
              <a:rPr lang="en-US" altLang="en-US" sz="1200">
                <a:solidFill>
                  <a:srgbClr val="898989"/>
                </a:solidFill>
              </a:rPr>
              <a:pPr>
                <a:lnSpc>
                  <a:spcPct val="100000"/>
                </a:lnSpc>
                <a:spcBef>
                  <a:spcPct val="0"/>
                </a:spcBef>
                <a:buFontTx/>
                <a:buNone/>
              </a:pPr>
              <a:t>36</a:t>
            </a:fld>
            <a:endParaRPr lang="en-US" altLang="en-US" sz="1200">
              <a:solidFill>
                <a:srgbClr val="898989"/>
              </a:solidFill>
            </a:endParaRPr>
          </a:p>
        </p:txBody>
      </p:sp>
      <p:sp>
        <p:nvSpPr>
          <p:cNvPr id="110596" name="Content Placeholder 9">
            <a:extLst>
              <a:ext uri="{FF2B5EF4-FFF2-40B4-BE49-F238E27FC236}">
                <a16:creationId xmlns:a16="http://schemas.microsoft.com/office/drawing/2014/main" id="{BDDA50DB-BBEA-7F4A-B46B-1ED1B99D2E4A}"/>
              </a:ext>
            </a:extLst>
          </p:cNvPr>
          <p:cNvSpPr>
            <a:spLocks noGrp="1"/>
          </p:cNvSpPr>
          <p:nvPr>
            <p:ph idx="1"/>
          </p:nvPr>
        </p:nvSpPr>
        <p:spPr>
          <a:xfrm>
            <a:off x="3944938" y="1604963"/>
            <a:ext cx="4570412" cy="4351337"/>
          </a:xfrm>
        </p:spPr>
        <p:txBody>
          <a:bodyPr/>
          <a:lstStyle/>
          <a:p>
            <a:pPr marL="0" indent="0">
              <a:buFont typeface="Arial" panose="020B0604020202020204" pitchFamily="34" charset="0"/>
              <a:buNone/>
            </a:pPr>
            <a:r>
              <a:rPr lang="en-US" altLang="en-US" sz="1800" dirty="0">
                <a:latin typeface="Arial" panose="020B0604020202020204" pitchFamily="34" charset="0"/>
                <a:cs typeface="Arial" panose="020B0604020202020204" pitchFamily="34" charset="0"/>
              </a:rPr>
              <a:t>Words Matter, How Language Choice Can Reduce Stigma. </a:t>
            </a:r>
            <a:r>
              <a:rPr lang="en-US" altLang="en-US" sz="1800" dirty="0">
                <a:latin typeface="Arial" panose="020B0604020202020204" pitchFamily="34" charset="0"/>
                <a:cs typeface="Arial" panose="020B0604020202020204" pitchFamily="34" charset="0"/>
                <a:hlinkClick r:id="rId2"/>
              </a:rPr>
              <a:t>https://preventionsolutions.edc.org/sites/default/files/attachments/Words-Matter-How-Language-Choice-Can-Reduce-Stigma_0.pdf</a:t>
            </a:r>
            <a:r>
              <a:rPr lang="en-US" altLang="en-US" sz="1800"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US" altLang="en-US"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en-US" sz="1800" dirty="0">
                <a:latin typeface="Arial" panose="020B0604020202020204" pitchFamily="34" charset="0"/>
                <a:cs typeface="Arial" panose="020B0604020202020204" pitchFamily="34" charset="0"/>
              </a:rPr>
              <a:t>SAMHSA "Overcoming Stigma, Ending Discrimination" Resource Guide: </a:t>
            </a:r>
            <a:r>
              <a:rPr lang="en-US" altLang="en-US" sz="1800" dirty="0">
                <a:latin typeface="Arial" panose="020B0604020202020204" pitchFamily="34" charset="0"/>
                <a:cs typeface="Arial" panose="020B0604020202020204" pitchFamily="34" charset="0"/>
                <a:hlinkClick r:id="rId3"/>
              </a:rPr>
              <a:t>https://www.samhsa.gov/sites/default/files/programs_campaigns/02._webcast_1_res ources-508.pdf</a:t>
            </a:r>
            <a:endParaRPr lang="en-US" altLang="en-US" sz="18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tLang="en-US"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en-US" sz="1800" dirty="0">
                <a:latin typeface="Arial" panose="020B0604020202020204" pitchFamily="34" charset="0"/>
                <a:cs typeface="Arial" panose="020B0604020202020204" pitchFamily="34" charset="0"/>
              </a:rPr>
              <a:t>“</a:t>
            </a:r>
            <a:r>
              <a:rPr lang="en-US" altLang="en-US" sz="1800" dirty="0" err="1">
                <a:latin typeface="Arial" panose="020B0604020202020204" pitchFamily="34" charset="0"/>
                <a:cs typeface="Arial" panose="020B0604020202020204" pitchFamily="34" charset="0"/>
              </a:rPr>
              <a:t>Addictionary</a:t>
            </a:r>
            <a:r>
              <a:rPr lang="en-US" altLang="en-US" sz="1800" dirty="0">
                <a:latin typeface="Arial" panose="020B0604020202020204" pitchFamily="34" charset="0"/>
                <a:cs typeface="Arial" panose="020B0604020202020204" pitchFamily="34" charset="0"/>
              </a:rPr>
              <a:t>” glossary of non-stigmatizing terms: </a:t>
            </a:r>
            <a:r>
              <a:rPr lang="en-US" altLang="en-US" sz="1800" dirty="0">
                <a:latin typeface="Arial" panose="020B0604020202020204" pitchFamily="34" charset="0"/>
                <a:cs typeface="Arial" panose="020B0604020202020204" pitchFamily="34" charset="0"/>
                <a:hlinkClick r:id="rId4"/>
              </a:rPr>
              <a:t>https://www.recoveryanswers.org/addiction-ary/</a:t>
            </a:r>
            <a:endParaRPr lang="en-US" altLang="en-US" sz="1800" dirty="0">
              <a:latin typeface="Arial" panose="020B0604020202020204" pitchFamily="34" charset="0"/>
              <a:cs typeface="Arial" panose="020B0604020202020204" pitchFamily="34" charset="0"/>
            </a:endParaRPr>
          </a:p>
          <a:p>
            <a:pPr marL="0" indent="0"/>
            <a:endParaRPr lang="en-US" altLang="en-US" sz="2000" dirty="0"/>
          </a:p>
          <a:p>
            <a:pPr marL="0" indent="0"/>
            <a:endParaRPr lang="en-US" altLang="en-US" sz="2000" dirty="0"/>
          </a:p>
          <a:p>
            <a:pPr marL="0" indent="0"/>
            <a:endParaRPr lang="en-US" altLang="en-US" sz="2000" dirty="0"/>
          </a:p>
        </p:txBody>
      </p:sp>
      <p:pic>
        <p:nvPicPr>
          <p:cNvPr id="3" name="Picture 2">
            <a:extLst>
              <a:ext uri="{FF2B5EF4-FFF2-40B4-BE49-F238E27FC236}">
                <a16:creationId xmlns:a16="http://schemas.microsoft.com/office/drawing/2014/main" id="{2DA6944B-0DAC-BD4E-B4E7-8EF629F75C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1988" y="1792288"/>
            <a:ext cx="3095625" cy="4110037"/>
          </a:xfrm>
          <a:prstGeom prst="rect">
            <a:avLst/>
          </a:prstGeom>
          <a:ln>
            <a:solidFill>
              <a:schemeClr val="bg1">
                <a:lumMod val="85000"/>
              </a:schemeClr>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74C8B943-0573-A144-BD7E-669A8918270A}"/>
              </a:ext>
            </a:extLst>
          </p:cNvPr>
          <p:cNvSpPr>
            <a:spLocks noGrp="1"/>
          </p:cNvSpPr>
          <p:nvPr>
            <p:ph type="title"/>
          </p:nvPr>
        </p:nvSpPr>
        <p:spPr>
          <a:xfrm>
            <a:off x="628650" y="374650"/>
            <a:ext cx="7886700" cy="1066800"/>
          </a:xfrm>
        </p:spPr>
        <p:txBody>
          <a:bodyPr/>
          <a:lstStyle/>
          <a:p>
            <a:r>
              <a:rPr lang="en-US" altLang="en-US" dirty="0"/>
              <a:t>Great Lakes PTTC Staff</a:t>
            </a:r>
          </a:p>
        </p:txBody>
      </p:sp>
      <p:pic>
        <p:nvPicPr>
          <p:cNvPr id="111618" name="Content Placeholder 5" descr="Great Lakes PTTC staff.">
            <a:extLst>
              <a:ext uri="{FF2B5EF4-FFF2-40B4-BE49-F238E27FC236}">
                <a16:creationId xmlns:a16="http://schemas.microsoft.com/office/drawing/2014/main" id="{0145CC10-B01B-3E48-8C6C-C9CE05072AA0}"/>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28650" y="1736725"/>
            <a:ext cx="7886700" cy="4702175"/>
          </a:xfrm>
        </p:spPr>
      </p:pic>
      <p:pic>
        <p:nvPicPr>
          <p:cNvPr id="111619" name="Content Placeholder 7" descr="PTTC logo ">
            <a:extLst>
              <a:ext uri="{FF2B5EF4-FFF2-40B4-BE49-F238E27FC236}">
                <a16:creationId xmlns:a16="http://schemas.microsoft.com/office/drawing/2014/main" id="{A66B4998-8E79-EE49-837E-2017BB2501E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28650" y="365125"/>
            <a:ext cx="7886700" cy="1184275"/>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The treatment and maintenance (recovery) initiatives in the IOM continuum.">
            <a:extLst>
              <a:ext uri="{FF2B5EF4-FFF2-40B4-BE49-F238E27FC236}">
                <a16:creationId xmlns:a16="http://schemas.microsoft.com/office/drawing/2014/main" id="{9A3E9369-0E25-E34A-9150-147283A70A7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846" t="5460" r="18156" b="48875"/>
          <a:stretch>
            <a:fillRect/>
          </a:stretch>
        </p:blipFill>
        <p:spPr bwMode="auto">
          <a:xfrm>
            <a:off x="4275138" y="1079500"/>
            <a:ext cx="474027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4" descr="The IOM continuum showing the different stages of promotion including prevention, treatment, and maintenance. ">
            <a:extLst>
              <a:ext uri="{FF2B5EF4-FFF2-40B4-BE49-F238E27FC236}">
                <a16:creationId xmlns:a16="http://schemas.microsoft.com/office/drawing/2014/main" id="{E7969C33-AB43-CB4F-8082-CC45BFDB9ECD}"/>
              </a:ext>
            </a:extLst>
          </p:cNvPr>
          <p:cNvPicPr>
            <a:picLocks noChangeAspect="1"/>
          </p:cNvPicPr>
          <p:nvPr/>
        </p:nvPicPr>
        <p:blipFill>
          <a:blip r:embed="rId4">
            <a:extLst>
              <a:ext uri="{28A0092B-C50C-407E-A947-70E740481C1C}">
                <a14:useLocalDpi xmlns:a14="http://schemas.microsoft.com/office/drawing/2010/main" val="0"/>
              </a:ext>
            </a:extLst>
          </a:blip>
          <a:srcRect l="18726" t="2515" r="18726" b="50121"/>
          <a:stretch>
            <a:fillRect/>
          </a:stretch>
        </p:blipFill>
        <p:spPr bwMode="auto">
          <a:xfrm>
            <a:off x="252413" y="1250950"/>
            <a:ext cx="8281987"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a:extLst>
              <a:ext uri="{FF2B5EF4-FFF2-40B4-BE49-F238E27FC236}">
                <a16:creationId xmlns:a16="http://schemas.microsoft.com/office/drawing/2014/main" id="{4D529127-0AB9-DD49-BD1F-8A241C82947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8407" r="17949" b="49669"/>
          <a:stretch>
            <a:fillRect/>
          </a:stretch>
        </p:blipFill>
        <p:spPr bwMode="auto">
          <a:xfrm>
            <a:off x="630238" y="1530350"/>
            <a:ext cx="7604125"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45056">
            <a:extLst>
              <a:ext uri="{FF2B5EF4-FFF2-40B4-BE49-F238E27FC236}">
                <a16:creationId xmlns:a16="http://schemas.microsoft.com/office/drawing/2014/main" id="{BBC76665-C8EE-0E45-9C7A-6D594BB6538D}"/>
              </a:ext>
            </a:extLst>
          </p:cNvPr>
          <p:cNvSpPr txBox="1">
            <a:spLocks noChangeArrowheads="1"/>
          </p:cNvSpPr>
          <p:nvPr/>
        </p:nvSpPr>
        <p:spPr bwMode="auto">
          <a:xfrm rot="-4808436">
            <a:off x="3852069" y="2612231"/>
            <a:ext cx="2001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a:solidFill>
                  <a:srgbClr val="FFFFFF"/>
                </a:solidFill>
                <a:latin typeface="Arial" panose="020B0604020202020204" pitchFamily="34" charset="0"/>
              </a:rPr>
              <a:t>Case Identification</a:t>
            </a:r>
          </a:p>
        </p:txBody>
      </p:sp>
      <p:sp>
        <p:nvSpPr>
          <p:cNvPr id="52229" name="TextBox 38">
            <a:extLst>
              <a:ext uri="{FF2B5EF4-FFF2-40B4-BE49-F238E27FC236}">
                <a16:creationId xmlns:a16="http://schemas.microsoft.com/office/drawing/2014/main" id="{A743C895-DA61-3B4D-85D3-888A049E34A3}"/>
              </a:ext>
            </a:extLst>
          </p:cNvPr>
          <p:cNvSpPr txBox="1">
            <a:spLocks noChangeArrowheads="1"/>
          </p:cNvSpPr>
          <p:nvPr/>
        </p:nvSpPr>
        <p:spPr bwMode="auto">
          <a:xfrm rot="-3280252">
            <a:off x="4637882" y="2958306"/>
            <a:ext cx="2165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a:solidFill>
                  <a:srgbClr val="FFFFFF"/>
                </a:solidFill>
                <a:latin typeface="Arial" panose="020B0604020202020204" pitchFamily="34" charset="0"/>
              </a:rPr>
              <a:t>Standard Treatment</a:t>
            </a:r>
          </a:p>
        </p:txBody>
      </p:sp>
      <p:sp>
        <p:nvSpPr>
          <p:cNvPr id="52230" name="TextBox 40">
            <a:extLst>
              <a:ext uri="{FF2B5EF4-FFF2-40B4-BE49-F238E27FC236}">
                <a16:creationId xmlns:a16="http://schemas.microsoft.com/office/drawing/2014/main" id="{601F90FC-7485-9A4F-8F17-B36F450C9A4D}"/>
              </a:ext>
            </a:extLst>
          </p:cNvPr>
          <p:cNvSpPr txBox="1">
            <a:spLocks noChangeArrowheads="1"/>
          </p:cNvSpPr>
          <p:nvPr/>
        </p:nvSpPr>
        <p:spPr bwMode="auto">
          <a:xfrm rot="-1887982">
            <a:off x="5272088" y="3679825"/>
            <a:ext cx="2278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a:solidFill>
                  <a:srgbClr val="FFFFFF"/>
                </a:solidFill>
                <a:latin typeface="Arial" panose="020B0604020202020204" pitchFamily="34" charset="0"/>
              </a:rPr>
              <a:t>Long-Term Treatment</a:t>
            </a:r>
          </a:p>
        </p:txBody>
      </p:sp>
      <p:sp>
        <p:nvSpPr>
          <p:cNvPr id="52231" name="TextBox 41">
            <a:extLst>
              <a:ext uri="{FF2B5EF4-FFF2-40B4-BE49-F238E27FC236}">
                <a16:creationId xmlns:a16="http://schemas.microsoft.com/office/drawing/2014/main" id="{7CCC2326-AF28-C440-A202-8E8A16E96472}"/>
              </a:ext>
            </a:extLst>
          </p:cNvPr>
          <p:cNvSpPr txBox="1">
            <a:spLocks noChangeArrowheads="1"/>
          </p:cNvSpPr>
          <p:nvPr/>
        </p:nvSpPr>
        <p:spPr bwMode="auto">
          <a:xfrm rot="-643337">
            <a:off x="4094163" y="4610100"/>
            <a:ext cx="39227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r>
              <a:rPr lang="en-US" altLang="en-US" sz="1600" b="1" dirty="0">
                <a:solidFill>
                  <a:srgbClr val="FFFFFF"/>
                </a:solidFill>
                <a:latin typeface="Arial" panose="020B0604020202020204" pitchFamily="34" charset="0"/>
              </a:rPr>
              <a:t>After-care and Rehabilitation</a:t>
            </a:r>
          </a:p>
        </p:txBody>
      </p:sp>
      <p:sp>
        <p:nvSpPr>
          <p:cNvPr id="52232" name="TextBox 42">
            <a:extLst>
              <a:ext uri="{FF2B5EF4-FFF2-40B4-BE49-F238E27FC236}">
                <a16:creationId xmlns:a16="http://schemas.microsoft.com/office/drawing/2014/main" id="{7E0A72C2-067E-5D42-8668-431B3AB6BEA5}"/>
              </a:ext>
            </a:extLst>
          </p:cNvPr>
          <p:cNvSpPr txBox="1">
            <a:spLocks noChangeArrowheads="1"/>
          </p:cNvSpPr>
          <p:nvPr/>
        </p:nvSpPr>
        <p:spPr bwMode="auto">
          <a:xfrm rot="4739366">
            <a:off x="2786857" y="2661444"/>
            <a:ext cx="20018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a:solidFill>
                  <a:srgbClr val="FFFFFF"/>
                </a:solidFill>
                <a:latin typeface="Arial" panose="020B0604020202020204" pitchFamily="34" charset="0"/>
              </a:rPr>
              <a:t>Indicated</a:t>
            </a:r>
          </a:p>
        </p:txBody>
      </p:sp>
      <p:sp>
        <p:nvSpPr>
          <p:cNvPr id="52233" name="TextBox 43">
            <a:extLst>
              <a:ext uri="{FF2B5EF4-FFF2-40B4-BE49-F238E27FC236}">
                <a16:creationId xmlns:a16="http://schemas.microsoft.com/office/drawing/2014/main" id="{C941716F-029F-3A47-9578-B0CE8486B428}"/>
              </a:ext>
            </a:extLst>
          </p:cNvPr>
          <p:cNvSpPr txBox="1">
            <a:spLocks noChangeArrowheads="1"/>
          </p:cNvSpPr>
          <p:nvPr/>
        </p:nvSpPr>
        <p:spPr bwMode="auto">
          <a:xfrm rot="3329658">
            <a:off x="1877219" y="3024981"/>
            <a:ext cx="2001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dirty="0">
                <a:solidFill>
                  <a:srgbClr val="FFFFFF"/>
                </a:solidFill>
                <a:latin typeface="Arial" panose="020B0604020202020204" pitchFamily="34" charset="0"/>
              </a:rPr>
              <a:t>Selective</a:t>
            </a:r>
          </a:p>
        </p:txBody>
      </p:sp>
      <p:sp>
        <p:nvSpPr>
          <p:cNvPr id="52234" name="TextBox 44">
            <a:extLst>
              <a:ext uri="{FF2B5EF4-FFF2-40B4-BE49-F238E27FC236}">
                <a16:creationId xmlns:a16="http://schemas.microsoft.com/office/drawing/2014/main" id="{5F0C2105-7ADD-D741-9A39-C741E773FD00}"/>
              </a:ext>
            </a:extLst>
          </p:cNvPr>
          <p:cNvSpPr txBox="1">
            <a:spLocks noChangeArrowheads="1"/>
          </p:cNvSpPr>
          <p:nvPr/>
        </p:nvSpPr>
        <p:spPr bwMode="auto">
          <a:xfrm rot="1954260">
            <a:off x="1176338" y="3617913"/>
            <a:ext cx="2003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dirty="0">
                <a:solidFill>
                  <a:srgbClr val="FFFFFF"/>
                </a:solidFill>
                <a:latin typeface="Arial" panose="020B0604020202020204" pitchFamily="34" charset="0"/>
              </a:rPr>
              <a:t>Universal</a:t>
            </a:r>
          </a:p>
        </p:txBody>
      </p:sp>
      <p:sp>
        <p:nvSpPr>
          <p:cNvPr id="52235" name="TextBox 45">
            <a:extLst>
              <a:ext uri="{FF2B5EF4-FFF2-40B4-BE49-F238E27FC236}">
                <a16:creationId xmlns:a16="http://schemas.microsoft.com/office/drawing/2014/main" id="{EC91D563-3645-5C4F-9A4B-C4BDA27B738D}"/>
              </a:ext>
            </a:extLst>
          </p:cNvPr>
          <p:cNvSpPr txBox="1">
            <a:spLocks noChangeArrowheads="1"/>
          </p:cNvSpPr>
          <p:nvPr/>
        </p:nvSpPr>
        <p:spPr bwMode="auto">
          <a:xfrm rot="486339">
            <a:off x="742950" y="4527550"/>
            <a:ext cx="2003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b="1" dirty="0">
                <a:solidFill>
                  <a:srgbClr val="FFFFFF"/>
                </a:solidFill>
                <a:latin typeface="Arial" panose="020B0604020202020204" pitchFamily="34" charset="0"/>
              </a:rPr>
              <a:t>Promotion</a:t>
            </a:r>
          </a:p>
        </p:txBody>
      </p:sp>
      <p:sp>
        <p:nvSpPr>
          <p:cNvPr id="28" name="Rectangle 27">
            <a:extLst>
              <a:ext uri="{FF2B5EF4-FFF2-40B4-BE49-F238E27FC236}">
                <a16:creationId xmlns:a16="http://schemas.microsoft.com/office/drawing/2014/main" id="{D877F530-35FA-9241-B96F-E20B77E95EFF}"/>
              </a:ext>
            </a:extLst>
          </p:cNvPr>
          <p:cNvSpPr/>
          <p:nvPr/>
        </p:nvSpPr>
        <p:spPr>
          <a:xfrm rot="19690528">
            <a:off x="789262" y="1921821"/>
            <a:ext cx="4369486" cy="3010449"/>
          </a:xfrm>
          <a:prstGeom prst="rect">
            <a:avLst/>
          </a:prstGeom>
          <a:noFill/>
        </p:spPr>
        <p:txBody>
          <a:bodyPr spcFirstLastPara="1" wrap="none">
            <a:prstTxWarp prst="textArchUp">
              <a:avLst>
                <a:gd name="adj" fmla="val 11470006"/>
              </a:avLst>
            </a:prstTxWarp>
            <a:spAutoFit/>
          </a:bodyPr>
          <a:lstStyle/>
          <a:p>
            <a:pPr algn="ctr">
              <a:defRPr/>
            </a:pPr>
            <a:r>
              <a:rPr lang="en-US" b="1" spc="50" dirty="0">
                <a:ln w="13500">
                  <a:noFill/>
                  <a:prstDash val="solid"/>
                </a:ln>
                <a:solidFill>
                  <a:srgbClr val="FFFFFF"/>
                </a:solidFill>
                <a:latin typeface="Arial" panose="020B0604020202020204" pitchFamily="34" charset="0"/>
                <a:ea typeface="ＭＳ Ｐゴシック" charset="-128"/>
                <a:cs typeface="Arial" panose="020B0604020202020204" pitchFamily="34" charset="0"/>
              </a:rPr>
              <a:t>Prevention</a:t>
            </a:r>
          </a:p>
        </p:txBody>
      </p:sp>
      <p:sp>
        <p:nvSpPr>
          <p:cNvPr id="29" name="Rectangle 28">
            <a:extLst>
              <a:ext uri="{FF2B5EF4-FFF2-40B4-BE49-F238E27FC236}">
                <a16:creationId xmlns:a16="http://schemas.microsoft.com/office/drawing/2014/main" id="{F8E9A42A-0F47-B944-911C-C6C72C5585A2}"/>
              </a:ext>
            </a:extLst>
          </p:cNvPr>
          <p:cNvSpPr/>
          <p:nvPr/>
        </p:nvSpPr>
        <p:spPr>
          <a:xfrm rot="1323717">
            <a:off x="3112399" y="1699481"/>
            <a:ext cx="4369486" cy="3010449"/>
          </a:xfrm>
          <a:prstGeom prst="rect">
            <a:avLst/>
          </a:prstGeom>
          <a:noFill/>
        </p:spPr>
        <p:txBody>
          <a:bodyPr spcFirstLastPara="1" wrap="none">
            <a:prstTxWarp prst="textArchUp">
              <a:avLst>
                <a:gd name="adj" fmla="val 11470006"/>
              </a:avLst>
            </a:prstTxWarp>
            <a:spAutoFit/>
          </a:bodyPr>
          <a:lstStyle/>
          <a:p>
            <a:pPr algn="ctr">
              <a:defRPr/>
            </a:pPr>
            <a:r>
              <a:rPr lang="en-US" sz="2000" b="1" spc="50" dirty="0">
                <a:ln w="13500">
                  <a:noFill/>
                  <a:prstDash val="solid"/>
                </a:ln>
                <a:solidFill>
                  <a:srgbClr val="FFFFFF"/>
                </a:solidFill>
                <a:latin typeface="Arial" panose="020B0604020202020204" pitchFamily="34" charset="0"/>
                <a:ea typeface="ＭＳ Ｐゴシック" charset="-128"/>
                <a:cs typeface="Arial" panose="020B0604020202020204" pitchFamily="34" charset="0"/>
              </a:rPr>
              <a:t>Treatment</a:t>
            </a:r>
          </a:p>
        </p:txBody>
      </p:sp>
      <p:sp>
        <p:nvSpPr>
          <p:cNvPr id="30" name="Rectangle 29">
            <a:extLst>
              <a:ext uri="{FF2B5EF4-FFF2-40B4-BE49-F238E27FC236}">
                <a16:creationId xmlns:a16="http://schemas.microsoft.com/office/drawing/2014/main" id="{23464EA6-F737-C74F-A5BE-B09FEAB36C63}"/>
              </a:ext>
            </a:extLst>
          </p:cNvPr>
          <p:cNvSpPr/>
          <p:nvPr/>
        </p:nvSpPr>
        <p:spPr>
          <a:xfrm rot="3970157">
            <a:off x="4181170" y="2906476"/>
            <a:ext cx="4833711" cy="3010449"/>
          </a:xfrm>
          <a:prstGeom prst="rect">
            <a:avLst/>
          </a:prstGeom>
          <a:noFill/>
        </p:spPr>
        <p:txBody>
          <a:bodyPr spcFirstLastPara="1" wrap="none">
            <a:prstTxWarp prst="textArchUp">
              <a:avLst>
                <a:gd name="adj" fmla="val 11470006"/>
              </a:avLst>
            </a:prstTxWarp>
            <a:spAutoFit/>
          </a:bodyPr>
          <a:lstStyle/>
          <a:p>
            <a:pPr algn="ctr">
              <a:defRPr/>
            </a:pPr>
            <a:r>
              <a:rPr lang="en-US" sz="2000" b="1" spc="50" dirty="0">
                <a:ln w="13500">
                  <a:noFill/>
                  <a:prstDash val="solid"/>
                </a:ln>
                <a:solidFill>
                  <a:srgbClr val="FFFFFF"/>
                </a:solidFill>
                <a:latin typeface="Arial" panose="020B0604020202020204" pitchFamily="34" charset="0"/>
                <a:ea typeface="ＭＳ Ｐゴシック" charset="-128"/>
                <a:cs typeface="Arial" panose="020B0604020202020204" pitchFamily="34" charset="0"/>
              </a:rPr>
              <a:t>Maintenance</a:t>
            </a:r>
          </a:p>
        </p:txBody>
      </p:sp>
      <p:cxnSp>
        <p:nvCxnSpPr>
          <p:cNvPr id="33" name="Straight Connector 32">
            <a:extLst>
              <a:ext uri="{FF2B5EF4-FFF2-40B4-BE49-F238E27FC236}">
                <a16:creationId xmlns:a16="http://schemas.microsoft.com/office/drawing/2014/main" id="{A0E9C0DD-FAF8-984A-833E-05E7403DBA2B}"/>
              </a:ext>
              <a:ext uri="{C183D7F6-B498-43B3-948B-1728B52AA6E4}">
                <adec:decorative xmlns:adec="http://schemas.microsoft.com/office/drawing/2017/decorative" val="1"/>
              </a:ext>
            </a:extLst>
          </p:cNvPr>
          <p:cNvCxnSpPr/>
          <p:nvPr/>
        </p:nvCxnSpPr>
        <p:spPr>
          <a:xfrm>
            <a:off x="519113" y="3663950"/>
            <a:ext cx="3868737" cy="141287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82F90C-8F28-284A-8C5E-B2D5D5DF6504}"/>
              </a:ext>
              <a:ext uri="{C183D7F6-B498-43B3-948B-1728B52AA6E4}">
                <adec:decorative xmlns:adec="http://schemas.microsoft.com/office/drawing/2017/decorative" val="1"/>
              </a:ext>
            </a:extLst>
          </p:cNvPr>
          <p:cNvCxnSpPr/>
          <p:nvPr/>
        </p:nvCxnSpPr>
        <p:spPr>
          <a:xfrm flipH="1">
            <a:off x="4365625" y="1260475"/>
            <a:ext cx="1588" cy="3849688"/>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9A766DF-1DF7-DA4D-9287-AF1FB0858411}"/>
              </a:ext>
              <a:ext uri="{C183D7F6-B498-43B3-948B-1728B52AA6E4}">
                <adec:decorative xmlns:adec="http://schemas.microsoft.com/office/drawing/2017/decorative" val="1"/>
              </a:ext>
            </a:extLst>
          </p:cNvPr>
          <p:cNvCxnSpPr/>
          <p:nvPr/>
        </p:nvCxnSpPr>
        <p:spPr>
          <a:xfrm flipH="1">
            <a:off x="4368800" y="2433638"/>
            <a:ext cx="2928938" cy="267652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8C6193C-A444-5E4E-9E65-0B42E83E676C}"/>
              </a:ext>
            </a:extLst>
          </p:cNvPr>
          <p:cNvSpPr/>
          <p:nvPr/>
        </p:nvSpPr>
        <p:spPr>
          <a:xfrm rot="3193801">
            <a:off x="4505457" y="2210886"/>
            <a:ext cx="4369486" cy="3010449"/>
          </a:xfrm>
          <a:prstGeom prst="rect">
            <a:avLst/>
          </a:prstGeom>
          <a:noFill/>
        </p:spPr>
        <p:txBody>
          <a:bodyPr spcFirstLastPara="1" wrap="none">
            <a:prstTxWarp prst="textArchUp">
              <a:avLst>
                <a:gd name="adj" fmla="val 11470006"/>
              </a:avLst>
            </a:prstTxWarp>
            <a:spAutoFit/>
          </a:bodyPr>
          <a:lstStyle/>
          <a:p>
            <a:pPr algn="ctr">
              <a:defRPr/>
            </a:pPr>
            <a:r>
              <a:rPr lang="en-US" sz="1600" b="1" spc="50" dirty="0">
                <a:ln w="13500">
                  <a:noFill/>
                  <a:prstDash val="solid"/>
                </a:ln>
                <a:solidFill>
                  <a:srgbClr val="FFFFFF"/>
                </a:solidFill>
                <a:latin typeface="Arial" panose="020B0604020202020204" pitchFamily="34" charset="0"/>
                <a:ea typeface="ＭＳ Ｐゴシック" charset="-128"/>
                <a:cs typeface="Arial" panose="020B0604020202020204" pitchFamily="34" charset="0"/>
              </a:rPr>
              <a:t>Recovery</a:t>
            </a:r>
          </a:p>
        </p:txBody>
      </p:sp>
      <p:cxnSp>
        <p:nvCxnSpPr>
          <p:cNvPr id="58" name="Straight Arrow Connector 57">
            <a:extLst>
              <a:ext uri="{FF2B5EF4-FFF2-40B4-BE49-F238E27FC236}">
                <a16:creationId xmlns:a16="http://schemas.microsoft.com/office/drawing/2014/main" id="{6B45B952-C3F5-944D-8E44-F73AB4B5B9EF}"/>
              </a:ext>
              <a:ext uri="{C183D7F6-B498-43B3-948B-1728B52AA6E4}">
                <adec:decorative xmlns:adec="http://schemas.microsoft.com/office/drawing/2017/decorative" val="1"/>
              </a:ext>
            </a:extLst>
          </p:cNvPr>
          <p:cNvCxnSpPr/>
          <p:nvPr/>
        </p:nvCxnSpPr>
        <p:spPr>
          <a:xfrm>
            <a:off x="523875" y="5483225"/>
            <a:ext cx="3060700" cy="6350"/>
          </a:xfrm>
          <a:prstGeom prst="straightConnector1">
            <a:avLst/>
          </a:prstGeom>
          <a:ln w="508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4B49763-DCEC-624F-866A-6BFADA125005}"/>
              </a:ext>
              <a:ext uri="{C183D7F6-B498-43B3-948B-1728B52AA6E4}">
                <adec:decorative xmlns:adec="http://schemas.microsoft.com/office/drawing/2017/decorative" val="1"/>
              </a:ext>
            </a:extLst>
          </p:cNvPr>
          <p:cNvCxnSpPr/>
          <p:nvPr/>
        </p:nvCxnSpPr>
        <p:spPr>
          <a:xfrm>
            <a:off x="5518150" y="5476875"/>
            <a:ext cx="2716213" cy="0"/>
          </a:xfrm>
          <a:prstGeom prst="straightConnector1">
            <a:avLst/>
          </a:prstGeom>
          <a:ln w="50800" cmpd="sng">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TextBox 40">
            <a:extLst>
              <a:ext uri="{FF2B5EF4-FFF2-40B4-BE49-F238E27FC236}">
                <a16:creationId xmlns:a16="http://schemas.microsoft.com/office/drawing/2014/main" id="{3029641E-EAC0-F94B-8ECA-04EED5081D28}"/>
              </a:ext>
            </a:extLst>
          </p:cNvPr>
          <p:cNvSpPr txBox="1">
            <a:spLocks noChangeArrowheads="1"/>
          </p:cNvSpPr>
          <p:nvPr/>
        </p:nvSpPr>
        <p:spPr bwMode="auto">
          <a:xfrm>
            <a:off x="3497263" y="5268913"/>
            <a:ext cx="1925637" cy="400050"/>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eaLnBrk="1" hangingPunct="1">
              <a:defRPr/>
            </a:pPr>
            <a:r>
              <a:rPr lang="en-US" altLang="en-US" sz="2000" b="1" dirty="0">
                <a:solidFill>
                  <a:schemeClr val="tx1">
                    <a:lumMod val="75000"/>
                    <a:lumOff val="25000"/>
                  </a:schemeClr>
                </a:solidFill>
              </a:rPr>
              <a:t>Promotion</a:t>
            </a:r>
            <a:endParaRPr lang="en-US" altLang="en-US" sz="2000" dirty="0">
              <a:solidFill>
                <a:schemeClr val="tx1">
                  <a:lumMod val="75000"/>
                  <a:lumOff val="25000"/>
                </a:schemeClr>
              </a:solidFill>
            </a:endParaRPr>
          </a:p>
        </p:txBody>
      </p:sp>
      <p:cxnSp>
        <p:nvCxnSpPr>
          <p:cNvPr id="41" name="Straight Connector 40">
            <a:extLst>
              <a:ext uri="{FF2B5EF4-FFF2-40B4-BE49-F238E27FC236}">
                <a16:creationId xmlns:a16="http://schemas.microsoft.com/office/drawing/2014/main" id="{C8D7B43C-B109-1042-A46A-CF389EE75806}"/>
              </a:ext>
              <a:ext uri="{C183D7F6-B498-43B3-948B-1728B52AA6E4}">
                <adec:decorative xmlns:adec="http://schemas.microsoft.com/office/drawing/2017/decorative" val="1"/>
              </a:ext>
            </a:extLst>
          </p:cNvPr>
          <p:cNvCxnSpPr/>
          <p:nvPr/>
        </p:nvCxnSpPr>
        <p:spPr>
          <a:xfrm flipV="1">
            <a:off x="211138" y="5156200"/>
            <a:ext cx="8720137" cy="952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entagon 41">
            <a:extLst>
              <a:ext uri="{FF2B5EF4-FFF2-40B4-BE49-F238E27FC236}">
                <a16:creationId xmlns:a16="http://schemas.microsoft.com/office/drawing/2014/main" id="{8F6A869B-237A-514F-9353-9C9110543EBB}"/>
              </a:ext>
              <a:ext uri="{C183D7F6-B498-43B3-948B-1728B52AA6E4}">
                <adec:decorative xmlns:adec="http://schemas.microsoft.com/office/drawing/2017/decorative" val="1"/>
              </a:ext>
            </a:extLst>
          </p:cNvPr>
          <p:cNvSpPr>
            <a:spLocks noChangeArrowheads="1"/>
          </p:cNvSpPr>
          <p:nvPr/>
        </p:nvSpPr>
        <p:spPr bwMode="auto">
          <a:xfrm>
            <a:off x="7980363" y="5300663"/>
            <a:ext cx="254000" cy="350837"/>
          </a:xfrm>
          <a:prstGeom prst="homePlate">
            <a:avLst>
              <a:gd name="adj" fmla="val 135005"/>
            </a:avLst>
          </a:prstGeom>
          <a:blipFill dpi="0" rotWithShape="1">
            <a:blip r:embed="rId6"/>
            <a:srcRect/>
            <a:stretch>
              <a:fillRect/>
            </a:stretch>
          </a:blipFill>
          <a:ln w="12700">
            <a:solidFill>
              <a:schemeClr val="bg1"/>
            </a:solidFill>
            <a:miter lim="800000"/>
            <a:headEnd/>
            <a:tailEnd/>
          </a:ln>
        </p:spPr>
        <p:txBody>
          <a:bodyPr anchor="ctr"/>
          <a:lstStyle/>
          <a:p>
            <a:pPr algn="ctr">
              <a:defRPr/>
            </a:pPr>
            <a:endParaRPr lang="en-US">
              <a:solidFill>
                <a:schemeClr val="lt1"/>
              </a:solidFill>
              <a:latin typeface="+mn-lt"/>
              <a:ea typeface="+mn-ea"/>
            </a:endParaRPr>
          </a:p>
        </p:txBody>
      </p:sp>
      <p:sp>
        <p:nvSpPr>
          <p:cNvPr id="43" name="Pentagon 42">
            <a:extLst>
              <a:ext uri="{FF2B5EF4-FFF2-40B4-BE49-F238E27FC236}">
                <a16:creationId xmlns:a16="http://schemas.microsoft.com/office/drawing/2014/main" id="{6CEF322A-68A4-1844-85BD-55336E07BA77}"/>
              </a:ext>
              <a:ext uri="{C183D7F6-B498-43B3-948B-1728B52AA6E4}">
                <adec:decorative xmlns:adec="http://schemas.microsoft.com/office/drawing/2017/decorative" val="1"/>
              </a:ext>
            </a:extLst>
          </p:cNvPr>
          <p:cNvSpPr>
            <a:spLocks noChangeArrowheads="1"/>
          </p:cNvSpPr>
          <p:nvPr/>
        </p:nvSpPr>
        <p:spPr bwMode="auto">
          <a:xfrm rot="10800000">
            <a:off x="515938" y="5310188"/>
            <a:ext cx="252412" cy="352425"/>
          </a:xfrm>
          <a:prstGeom prst="homePlate">
            <a:avLst>
              <a:gd name="adj" fmla="val 135005"/>
            </a:avLst>
          </a:prstGeom>
          <a:blipFill dpi="0" rotWithShape="1">
            <a:blip r:embed="rId6"/>
            <a:srcRect/>
            <a:stretch>
              <a:fillRect/>
            </a:stretch>
          </a:blipFill>
          <a:ln w="12700">
            <a:solidFill>
              <a:schemeClr val="bg1"/>
            </a:solidFill>
            <a:miter lim="800000"/>
            <a:headEnd/>
            <a:tailEnd/>
          </a:ln>
        </p:spPr>
        <p:txBody>
          <a:bodyPr anchor="ctr"/>
          <a:lstStyle/>
          <a:p>
            <a:pPr algn="ctr">
              <a:defRPr/>
            </a:pPr>
            <a:endParaRPr lang="en-US">
              <a:solidFill>
                <a:schemeClr val="lt1"/>
              </a:solidFill>
              <a:latin typeface="+mn-lt"/>
              <a:ea typeface="+mn-ea"/>
            </a:endParaRPr>
          </a:p>
        </p:txBody>
      </p:sp>
      <p:sp>
        <p:nvSpPr>
          <p:cNvPr id="45" name="Rectangle 44">
            <a:extLst>
              <a:ext uri="{FF2B5EF4-FFF2-40B4-BE49-F238E27FC236}">
                <a16:creationId xmlns:a16="http://schemas.microsoft.com/office/drawing/2014/main" id="{D92E2CA4-EB67-074A-80CA-DA652C76AEED}"/>
              </a:ext>
            </a:extLst>
          </p:cNvPr>
          <p:cNvSpPr/>
          <p:nvPr/>
        </p:nvSpPr>
        <p:spPr>
          <a:xfrm rot="16893000">
            <a:off x="-137690" y="3217285"/>
            <a:ext cx="4369486" cy="3010449"/>
          </a:xfrm>
          <a:prstGeom prst="rect">
            <a:avLst/>
          </a:prstGeom>
          <a:noFill/>
        </p:spPr>
        <p:txBody>
          <a:bodyPr spcFirstLastPara="1" wrap="none">
            <a:prstTxWarp prst="textArchUp">
              <a:avLst>
                <a:gd name="adj" fmla="val 11470006"/>
              </a:avLst>
            </a:prstTxWarp>
            <a:spAutoFit/>
          </a:bodyPr>
          <a:lstStyle/>
          <a:p>
            <a:pPr algn="ctr">
              <a:defRPr/>
            </a:pPr>
            <a:r>
              <a:rPr lang="en-US" sz="2000" b="1" spc="50" dirty="0">
                <a:ln w="13500">
                  <a:noFill/>
                  <a:prstDash val="solid"/>
                </a:ln>
                <a:solidFill>
                  <a:srgbClr val="FFFFFF"/>
                </a:solidFill>
                <a:latin typeface="Arial" panose="020B0604020202020204" pitchFamily="34" charset="0"/>
                <a:ea typeface="ＭＳ Ｐゴシック" charset="-128"/>
                <a:cs typeface="Arial" panose="020B0604020202020204" pitchFamily="34" charset="0"/>
              </a:rPr>
              <a:t>Promotion</a:t>
            </a:r>
          </a:p>
        </p:txBody>
      </p:sp>
      <p:sp>
        <p:nvSpPr>
          <p:cNvPr id="52" name="Pentagon 51">
            <a:extLst>
              <a:ext uri="{FF2B5EF4-FFF2-40B4-BE49-F238E27FC236}">
                <a16:creationId xmlns:a16="http://schemas.microsoft.com/office/drawing/2014/main" id="{5A64725B-84E3-F841-AD3B-20A523AE7AEE}"/>
              </a:ext>
              <a:ext uri="{C183D7F6-B498-43B3-948B-1728B52AA6E4}">
                <adec:decorative xmlns:adec="http://schemas.microsoft.com/office/drawing/2017/decorative" val="1"/>
              </a:ext>
            </a:extLst>
          </p:cNvPr>
          <p:cNvSpPr>
            <a:spLocks noChangeArrowheads="1"/>
          </p:cNvSpPr>
          <p:nvPr/>
        </p:nvSpPr>
        <p:spPr bwMode="auto">
          <a:xfrm rot="5400000">
            <a:off x="8170863" y="5126037"/>
            <a:ext cx="254000" cy="352425"/>
          </a:xfrm>
          <a:prstGeom prst="homePlate">
            <a:avLst>
              <a:gd name="adj" fmla="val 135005"/>
            </a:avLst>
          </a:prstGeom>
          <a:blipFill dpi="0" rotWithShape="1">
            <a:blip r:embed="rId6"/>
            <a:srcRect/>
            <a:stretch>
              <a:fillRect/>
            </a:stretch>
          </a:blipFill>
          <a:ln w="12700">
            <a:solidFill>
              <a:schemeClr val="bg1"/>
            </a:solidFill>
            <a:miter lim="800000"/>
            <a:headEnd/>
            <a:tailEnd/>
          </a:ln>
        </p:spPr>
        <p:txBody>
          <a:bodyPr anchor="ctr"/>
          <a:lstStyle/>
          <a:p>
            <a:pPr algn="ctr">
              <a:defRPr/>
            </a:pPr>
            <a:endParaRPr lang="en-US">
              <a:solidFill>
                <a:schemeClr val="lt1"/>
              </a:solidFill>
              <a:latin typeface="+mn-lt"/>
              <a:ea typeface="+mn-ea"/>
            </a:endParaRPr>
          </a:p>
        </p:txBody>
      </p:sp>
      <p:sp>
        <p:nvSpPr>
          <p:cNvPr id="54" name="Pentagon 53">
            <a:extLst>
              <a:ext uri="{FF2B5EF4-FFF2-40B4-BE49-F238E27FC236}">
                <a16:creationId xmlns:a16="http://schemas.microsoft.com/office/drawing/2014/main" id="{A31D13B8-03FC-7E42-B7AB-31D33ED47BD6}"/>
              </a:ext>
              <a:ext uri="{C183D7F6-B498-43B3-948B-1728B52AA6E4}">
                <adec:decorative xmlns:adec="http://schemas.microsoft.com/office/drawing/2017/decorative" val="1"/>
              </a:ext>
            </a:extLst>
          </p:cNvPr>
          <p:cNvSpPr>
            <a:spLocks noChangeArrowheads="1"/>
          </p:cNvSpPr>
          <p:nvPr/>
        </p:nvSpPr>
        <p:spPr bwMode="auto">
          <a:xfrm rot="5400000">
            <a:off x="334169" y="5136356"/>
            <a:ext cx="254000" cy="350838"/>
          </a:xfrm>
          <a:prstGeom prst="homePlate">
            <a:avLst>
              <a:gd name="adj" fmla="val 135005"/>
            </a:avLst>
          </a:prstGeom>
          <a:blipFill dpi="0" rotWithShape="1">
            <a:blip r:embed="rId6"/>
            <a:srcRect/>
            <a:stretch>
              <a:fillRect/>
            </a:stretch>
          </a:blipFill>
          <a:ln w="12700">
            <a:solidFill>
              <a:schemeClr val="bg1"/>
            </a:solidFill>
            <a:miter lim="800000"/>
            <a:headEnd/>
            <a:tailEnd/>
          </a:ln>
        </p:spPr>
        <p:txBody>
          <a:bodyPr anchor="ctr"/>
          <a:lstStyle/>
          <a:p>
            <a:pPr algn="ctr">
              <a:defRPr/>
            </a:pPr>
            <a:endParaRPr lang="en-US">
              <a:solidFill>
                <a:schemeClr val="lt1"/>
              </a:solidFill>
              <a:latin typeface="+mn-lt"/>
              <a:ea typeface="+mn-ea"/>
            </a:endParaRPr>
          </a:p>
        </p:txBody>
      </p:sp>
      <p:sp>
        <p:nvSpPr>
          <p:cNvPr id="52252" name="Title 1">
            <a:extLst>
              <a:ext uri="{FF2B5EF4-FFF2-40B4-BE49-F238E27FC236}">
                <a16:creationId xmlns:a16="http://schemas.microsoft.com/office/drawing/2014/main" id="{CAE92643-07ED-DE48-8A56-5DB12B04D2E2}"/>
              </a:ext>
            </a:extLst>
          </p:cNvPr>
          <p:cNvSpPr>
            <a:spLocks noGrp="1"/>
          </p:cNvSpPr>
          <p:nvPr>
            <p:ph type="title"/>
          </p:nvPr>
        </p:nvSpPr>
        <p:spPr/>
        <p:txBody>
          <a:bodyPr/>
          <a:lstStyle/>
          <a:p>
            <a:pPr algn="ctr"/>
            <a:r>
              <a:rPr lang="en-US" altLang="en-US" dirty="0">
                <a:latin typeface="Arial" panose="020B0604020202020204" pitchFamily="34" charset="0"/>
                <a:cs typeface="Arial" panose="020B0604020202020204" pitchFamily="34" charset="0"/>
              </a:rPr>
              <a:t>IOM Continuum</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2">
            <a:extLst>
              <a:ext uri="{FF2B5EF4-FFF2-40B4-BE49-F238E27FC236}">
                <a16:creationId xmlns:a16="http://schemas.microsoft.com/office/drawing/2014/main" id="{DA7AC55D-DF35-FB4F-9CA3-E4B4FE29569D}"/>
              </a:ext>
            </a:extLst>
          </p:cNvPr>
          <p:cNvSpPr>
            <a:spLocks noGrp="1"/>
          </p:cNvSpPr>
          <p:nvPr>
            <p:ph type="ctrTitle"/>
          </p:nvPr>
        </p:nvSpPr>
        <p:spPr>
          <a:xfrm>
            <a:off x="457200" y="768350"/>
            <a:ext cx="8229600" cy="808038"/>
          </a:xfrm>
        </p:spPr>
        <p:txBody>
          <a:bodyPr/>
          <a:lstStyle/>
          <a:p>
            <a:r>
              <a:rPr lang="en-US" altLang="en-US" dirty="0">
                <a:latin typeface="Arial" panose="020B0604020202020204" pitchFamily="34" charset="0"/>
                <a:cs typeface="Arial" panose="020B0604020202020204" pitchFamily="34" charset="0"/>
              </a:rPr>
              <a:t>Presentation Summary</a:t>
            </a:r>
          </a:p>
        </p:txBody>
      </p:sp>
      <p:sp>
        <p:nvSpPr>
          <p:cNvPr id="54274" name="Subtitle 3">
            <a:extLst>
              <a:ext uri="{FF2B5EF4-FFF2-40B4-BE49-F238E27FC236}">
                <a16:creationId xmlns:a16="http://schemas.microsoft.com/office/drawing/2014/main" id="{BF0366F9-C775-2747-A559-4FB8D0E2D970}"/>
              </a:ext>
            </a:extLst>
          </p:cNvPr>
          <p:cNvSpPr>
            <a:spLocks noGrp="1"/>
          </p:cNvSpPr>
          <p:nvPr>
            <p:ph type="subTitle" idx="1"/>
          </p:nvPr>
        </p:nvSpPr>
        <p:spPr>
          <a:xfrm>
            <a:off x="457200" y="1801813"/>
            <a:ext cx="8229600" cy="3578225"/>
          </a:xfrm>
        </p:spPr>
        <p:txBody>
          <a:bodyPr/>
          <a:lstStyle/>
          <a:p>
            <a:pPr marL="0" indent="0">
              <a:buFont typeface="Arial" panose="020B0604020202020204" pitchFamily="34" charset="0"/>
              <a:buNone/>
            </a:pPr>
            <a:r>
              <a:rPr lang="en-US" altLang="en-US" dirty="0">
                <a:solidFill>
                  <a:srgbClr val="7F7F7F"/>
                </a:solidFill>
                <a:latin typeface="Arial" panose="020B0604020202020204" pitchFamily="34" charset="0"/>
                <a:cs typeface="Arial" panose="020B0604020202020204" pitchFamily="34" charset="0"/>
              </a:rPr>
              <a:t>This 90 minute webinar will define stigma for prevention practitioners and the various levels as which it can occur. The webinar will address common myths associated with substance use disorder that can perpetuate stigma for this population and address changes in terminology and attitude that can emphasize the "person-first" rather than de-humanization of this population. </a:t>
            </a:r>
          </a:p>
        </p:txBody>
      </p:sp>
      <p:sp>
        <p:nvSpPr>
          <p:cNvPr id="54275" name="Slide Number Placeholder 5">
            <a:extLst>
              <a:ext uri="{FF2B5EF4-FFF2-40B4-BE49-F238E27FC236}">
                <a16:creationId xmlns:a16="http://schemas.microsoft.com/office/drawing/2014/main" id="{E1D5D333-8C7C-7D42-BE14-F127B72585F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160683EB-ADB0-AB4D-B1AF-C873EC396181}" type="slidenum">
              <a:rPr lang="en-US" altLang="en-US" sz="1100">
                <a:solidFill>
                  <a:srgbClr val="FFFFFF"/>
                </a:solidFill>
                <a:latin typeface="Arial" panose="020B0604020202020204" pitchFamily="34" charset="0"/>
              </a:rPr>
              <a:pPr>
                <a:lnSpc>
                  <a:spcPct val="100000"/>
                </a:lnSpc>
                <a:spcBef>
                  <a:spcPct val="0"/>
                </a:spcBef>
                <a:buFontTx/>
                <a:buNone/>
              </a:pPr>
              <a:t>5</a:t>
            </a:fld>
            <a:endParaRPr lang="en-US" altLang="en-US" sz="1100">
              <a:solidFill>
                <a:srgbClr val="FFFFFF"/>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A233D1B0-79EE-4246-9BB2-27923CC21025}"/>
              </a:ext>
            </a:extLst>
          </p:cNvPr>
          <p:cNvSpPr>
            <a:spLocks noGrp="1"/>
          </p:cNvSpPr>
          <p:nvPr>
            <p:ph type="ctrTitle"/>
          </p:nvPr>
        </p:nvSpPr>
        <p:spPr>
          <a:xfrm>
            <a:off x="457200" y="781050"/>
            <a:ext cx="8229600" cy="808038"/>
          </a:xfrm>
        </p:spPr>
        <p:txBody>
          <a:bodyPr/>
          <a:lstStyle/>
          <a:p>
            <a:r>
              <a:rPr lang="en-US" altLang="en-US" dirty="0">
                <a:latin typeface="Arial" panose="020B0604020202020204" pitchFamily="34" charset="0"/>
                <a:cs typeface="Arial" panose="020B0604020202020204" pitchFamily="34" charset="0"/>
              </a:rPr>
              <a:t>Learning Objectives</a:t>
            </a:r>
          </a:p>
        </p:txBody>
      </p:sp>
      <p:sp>
        <p:nvSpPr>
          <p:cNvPr id="3" name="Subtitle 2">
            <a:extLst>
              <a:ext uri="{FF2B5EF4-FFF2-40B4-BE49-F238E27FC236}">
                <a16:creationId xmlns:a16="http://schemas.microsoft.com/office/drawing/2014/main" id="{DD89D29F-01F3-F341-AE51-ABEF7EDCBBAA}"/>
              </a:ext>
            </a:extLst>
          </p:cNvPr>
          <p:cNvSpPr>
            <a:spLocks noGrp="1"/>
          </p:cNvSpPr>
          <p:nvPr>
            <p:ph type="subTitle" idx="1"/>
          </p:nvPr>
        </p:nvSpPr>
        <p:spPr>
          <a:xfrm>
            <a:off x="581025" y="1662113"/>
            <a:ext cx="8229600" cy="3578225"/>
          </a:xfrm>
        </p:spPr>
        <p:txBody>
          <a:bodyPr/>
          <a:lstStyle/>
          <a:p>
            <a:pPr marL="401638" indent="-401638">
              <a:buFont typeface="Wingdings" panose="05000000000000000000" pitchFamily="2" charset="2"/>
              <a:buChar char="§"/>
              <a:defRPr/>
            </a:pPr>
            <a:r>
              <a:rPr lang="en-US" sz="2800" dirty="0">
                <a:solidFill>
                  <a:schemeClr val="tx1">
                    <a:lumMod val="75000"/>
                    <a:lumOff val="25000"/>
                  </a:schemeClr>
                </a:solidFill>
                <a:ea typeface="+mn-ea"/>
              </a:rPr>
              <a:t>Define stigma in general and what it looks like in the world of SUD and MH.</a:t>
            </a:r>
          </a:p>
          <a:p>
            <a:pPr marL="401638" indent="-401638">
              <a:buFont typeface="Wingdings" panose="05000000000000000000" pitchFamily="2" charset="2"/>
              <a:buChar char="§"/>
              <a:defRPr/>
            </a:pPr>
            <a:r>
              <a:rPr lang="en-US" sz="2800" dirty="0">
                <a:solidFill>
                  <a:schemeClr val="tx1">
                    <a:lumMod val="75000"/>
                    <a:lumOff val="25000"/>
                  </a:schemeClr>
                </a:solidFill>
                <a:ea typeface="+mn-ea"/>
              </a:rPr>
              <a:t>Explore some facts and myths about SUD and treatment</a:t>
            </a:r>
          </a:p>
          <a:p>
            <a:pPr marL="401638" indent="-401638">
              <a:buFont typeface="Wingdings" panose="05000000000000000000" pitchFamily="2" charset="2"/>
              <a:buChar char="§"/>
              <a:defRPr/>
            </a:pPr>
            <a:r>
              <a:rPr lang="en-US" sz="2800" dirty="0">
                <a:solidFill>
                  <a:schemeClr val="tx1">
                    <a:lumMod val="75000"/>
                    <a:lumOff val="25000"/>
                  </a:schemeClr>
                </a:solidFill>
                <a:ea typeface="+mn-ea"/>
              </a:rPr>
              <a:t>How to combat stigma</a:t>
            </a:r>
          </a:p>
          <a:p>
            <a:pPr marL="401638" indent="-401638">
              <a:buFont typeface="Wingdings" panose="05000000000000000000" pitchFamily="2" charset="2"/>
              <a:buChar char="§"/>
              <a:defRPr/>
            </a:pPr>
            <a:r>
              <a:rPr lang="en-US" sz="2800" dirty="0">
                <a:solidFill>
                  <a:schemeClr val="tx1">
                    <a:lumMod val="75000"/>
                    <a:lumOff val="25000"/>
                  </a:schemeClr>
                </a:solidFill>
                <a:ea typeface="+mn-ea"/>
              </a:rPr>
              <a:t>Language strategies  that can reduce stigma</a:t>
            </a:r>
          </a:p>
          <a:p>
            <a:pPr>
              <a:buFont typeface="Wingdings" panose="05000000000000000000" pitchFamily="2" charset="2"/>
              <a:buChar char="§"/>
              <a:defRPr/>
            </a:pPr>
            <a:endParaRPr lang="en-US" dirty="0">
              <a:ea typeface="+mn-ea"/>
            </a:endParaRPr>
          </a:p>
        </p:txBody>
      </p:sp>
      <p:sp>
        <p:nvSpPr>
          <p:cNvPr id="55299" name="Slide Number Placeholder 3">
            <a:extLst>
              <a:ext uri="{FF2B5EF4-FFF2-40B4-BE49-F238E27FC236}">
                <a16:creationId xmlns:a16="http://schemas.microsoft.com/office/drawing/2014/main" id="{14840A55-D689-BE4D-8A75-92CBA7E96904}"/>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94BAE11E-B8CB-C04E-830F-2182C545DD8D}" type="slidenum">
              <a:rPr lang="en-US" altLang="en-US" sz="1100">
                <a:solidFill>
                  <a:srgbClr val="FFFFFF"/>
                </a:solidFill>
                <a:latin typeface="Arial" panose="020B0604020202020204" pitchFamily="34" charset="0"/>
              </a:rPr>
              <a:pPr>
                <a:lnSpc>
                  <a:spcPct val="100000"/>
                </a:lnSpc>
                <a:spcBef>
                  <a:spcPct val="0"/>
                </a:spcBef>
                <a:buFontTx/>
                <a:buNone/>
              </a:pPr>
              <a:t>6</a:t>
            </a:fld>
            <a:endParaRPr lang="en-US" altLang="en-US" sz="1100">
              <a:solidFill>
                <a:srgbClr val="FFFFFF"/>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age result for addiction stigma">
            <a:extLst>
              <a:ext uri="{FF2B5EF4-FFF2-40B4-BE49-F238E27FC236}">
                <a16:creationId xmlns:a16="http://schemas.microsoft.com/office/drawing/2014/main" id="{D33E079A-F43D-7447-B6E6-6806BFE70F67}"/>
              </a:ext>
            </a:extLst>
          </p:cNvPr>
          <p:cNvPicPr preferRelativeResize="0">
            <a:picLocks noChangeArrowheads="1"/>
          </p:cNvPicPr>
          <p:nvPr/>
        </p:nvPicPr>
        <p:blipFill rotWithShape="1">
          <a:blip r:embed="rId2" cstate="print">
            <a:duotone>
              <a:prstClr val="black"/>
              <a:srgbClr val="D9C3A5">
                <a:tint val="50000"/>
                <a:satMod val="180000"/>
              </a:srgbClr>
            </a:duotone>
          </a:blip>
          <a:srcRect l="4920" t="19970" r="42270" b="14448"/>
          <a:stretch/>
        </p:blipFill>
        <p:spPr>
          <a:xfrm>
            <a:off x="3298411" y="1513532"/>
            <a:ext cx="2560320" cy="1874520"/>
          </a:xfrm>
          <a:prstGeom prst="rect">
            <a:avLst/>
          </a:prstGeom>
          <a:effectLst>
            <a:outerShdw blurRad="50800" dist="38100" dir="2700000" algn="tl" rotWithShape="0">
              <a:prstClr val="black">
                <a:alpha val="40000"/>
              </a:prstClr>
            </a:outerShdw>
          </a:effectLst>
        </p:spPr>
      </p:pic>
      <p:pic>
        <p:nvPicPr>
          <p:cNvPr id="56322" name="Picture 16" descr="A magnifying glass showing the word &quot;belief.&quot;">
            <a:extLst>
              <a:ext uri="{FF2B5EF4-FFF2-40B4-BE49-F238E27FC236}">
                <a16:creationId xmlns:a16="http://schemas.microsoft.com/office/drawing/2014/main" id="{659B87C7-D527-C242-AAE6-D3142F1BCC7D}"/>
              </a:ext>
            </a:extLst>
          </p:cNvPr>
          <p:cNvPicPr>
            <a:picLocks noChangeAspect="1"/>
          </p:cNvPicPr>
          <p:nvPr/>
        </p:nvPicPr>
        <p:blipFill>
          <a:blip r:embed="rId3">
            <a:extLst>
              <a:ext uri="{28A0092B-C50C-407E-A947-70E740481C1C}">
                <a14:useLocalDpi xmlns:a14="http://schemas.microsoft.com/office/drawing/2010/main" val="0"/>
              </a:ext>
            </a:extLst>
          </a:blip>
          <a:srcRect l="20651" r="8647" b="9618"/>
          <a:stretch>
            <a:fillRect/>
          </a:stretch>
        </p:blipFill>
        <p:spPr bwMode="auto">
          <a:xfrm>
            <a:off x="5926138" y="1539875"/>
            <a:ext cx="258286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1">
            <a:extLst>
              <a:ext uri="{FF2B5EF4-FFF2-40B4-BE49-F238E27FC236}">
                <a16:creationId xmlns:a16="http://schemas.microsoft.com/office/drawing/2014/main" id="{53F1FE80-F431-3645-AB69-F5A164A79263}"/>
              </a:ext>
            </a:extLst>
          </p:cNvPr>
          <p:cNvSpPr>
            <a:spLocks noGrp="1"/>
          </p:cNvSpPr>
          <p:nvPr>
            <p:ph type="title"/>
          </p:nvPr>
        </p:nvSpPr>
        <p:spPr>
          <a:xfrm>
            <a:off x="623888" y="1709738"/>
            <a:ext cx="7886700" cy="2852737"/>
          </a:xfrm>
        </p:spPr>
        <p:txBody>
          <a:bodyPr/>
          <a:lstStyle/>
          <a:p>
            <a:r>
              <a:rPr lang="en-US" altLang="en-US" dirty="0">
                <a:latin typeface="Arial" panose="020B0604020202020204" pitchFamily="34" charset="0"/>
                <a:cs typeface="Arial" panose="020B0604020202020204" pitchFamily="34" charset="0"/>
              </a:rPr>
              <a:t>Definition of Stigma</a:t>
            </a:r>
          </a:p>
        </p:txBody>
      </p:sp>
      <p:pic>
        <p:nvPicPr>
          <p:cNvPr id="56324" name="Picture 9">
            <a:extLst>
              <a:ext uri="{FF2B5EF4-FFF2-40B4-BE49-F238E27FC236}">
                <a16:creationId xmlns:a16="http://schemas.microsoft.com/office/drawing/2014/main" id="{1EF32CD3-66F3-0C4E-B63D-23E2D97AEF1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7623"/>
          <a:stretch>
            <a:fillRect/>
          </a:stretch>
        </p:blipFill>
        <p:spPr bwMode="auto">
          <a:xfrm>
            <a:off x="5935663" y="1539875"/>
            <a:ext cx="25781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1" descr="People engaged in a meeting. Dressed professionally. ">
            <a:extLst>
              <a:ext uri="{FF2B5EF4-FFF2-40B4-BE49-F238E27FC236}">
                <a16:creationId xmlns:a16="http://schemas.microsoft.com/office/drawing/2014/main" id="{A54FB407-C163-CA45-A461-1642ADA3644A}"/>
              </a:ext>
            </a:extLst>
          </p:cNvPr>
          <p:cNvPicPr>
            <a:picLocks noChangeAspect="1"/>
          </p:cNvPicPr>
          <p:nvPr/>
        </p:nvPicPr>
        <p:blipFill>
          <a:blip r:embed="rId5">
            <a:extLst>
              <a:ext uri="{28A0092B-C50C-407E-A947-70E740481C1C}">
                <a14:useLocalDpi xmlns:a14="http://schemas.microsoft.com/office/drawing/2010/main" val="0"/>
              </a:ext>
            </a:extLst>
          </a:blip>
          <a:srcRect r="7523"/>
          <a:stretch>
            <a:fillRect/>
          </a:stretch>
        </p:blipFill>
        <p:spPr bwMode="auto">
          <a:xfrm>
            <a:off x="635000" y="1541463"/>
            <a:ext cx="26050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descr="A graphic of a bag with the word &quot;stigma&quot; placed over someone's head.">
            <a:extLst>
              <a:ext uri="{FF2B5EF4-FFF2-40B4-BE49-F238E27FC236}">
                <a16:creationId xmlns:a16="http://schemas.microsoft.com/office/drawing/2014/main" id="{4D96725D-3A8C-7840-8379-8FB87FC3A16F}"/>
              </a:ext>
            </a:extLst>
          </p:cNvPr>
          <p:cNvSpPr/>
          <p:nvPr/>
        </p:nvSpPr>
        <p:spPr>
          <a:xfrm>
            <a:off x="3243263" y="1357313"/>
            <a:ext cx="44450" cy="2101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EAAF7D83-EDC6-7040-BA32-45B344AE9DAF}"/>
              </a:ext>
              <a:ext uri="{C183D7F6-B498-43B3-948B-1728B52AA6E4}">
                <adec:decorative xmlns:adec="http://schemas.microsoft.com/office/drawing/2017/decorative" val="1"/>
              </a:ext>
            </a:extLst>
          </p:cNvPr>
          <p:cNvSpPr/>
          <p:nvPr/>
        </p:nvSpPr>
        <p:spPr>
          <a:xfrm>
            <a:off x="5870575" y="1357313"/>
            <a:ext cx="46038" cy="2101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B14BAB71-016B-9A40-8618-AF31E1FEC331}"/>
              </a:ext>
            </a:extLst>
          </p:cNvPr>
          <p:cNvSpPr>
            <a:spLocks noGrp="1"/>
          </p:cNvSpPr>
          <p:nvPr>
            <p:ph type="ctrTitle"/>
          </p:nvPr>
        </p:nvSpPr>
        <p:spPr>
          <a:xfrm>
            <a:off x="576263" y="774700"/>
            <a:ext cx="8229600" cy="727075"/>
          </a:xfrm>
        </p:spPr>
        <p:txBody>
          <a:bodyPr/>
          <a:lstStyle/>
          <a:p>
            <a:r>
              <a:rPr lang="en-US" altLang="en-US" dirty="0">
                <a:latin typeface="Arial" panose="020B0604020202020204" pitchFamily="34" charset="0"/>
                <a:cs typeface="Arial" panose="020B0604020202020204" pitchFamily="34" charset="0"/>
              </a:rPr>
              <a:t>Stigma Defined: Merriam-Webster</a:t>
            </a:r>
            <a:br>
              <a:rPr lang="en-US" altLang="en-US" dirty="0"/>
            </a:br>
            <a:r>
              <a:rPr lang="en-US" altLang="en-US" dirty="0"/>
              <a:t> </a:t>
            </a:r>
          </a:p>
        </p:txBody>
      </p:sp>
      <p:sp>
        <p:nvSpPr>
          <p:cNvPr id="57346" name="Content Placeholder 2">
            <a:extLst>
              <a:ext uri="{FF2B5EF4-FFF2-40B4-BE49-F238E27FC236}">
                <a16:creationId xmlns:a16="http://schemas.microsoft.com/office/drawing/2014/main" id="{469FD0F7-3FA9-AD43-9278-EB8A51F57D63}"/>
              </a:ext>
            </a:extLst>
          </p:cNvPr>
          <p:cNvSpPr>
            <a:spLocks noGrp="1"/>
          </p:cNvSpPr>
          <p:nvPr>
            <p:ph idx="13"/>
          </p:nvPr>
        </p:nvSpPr>
        <p:spPr>
          <a:xfrm>
            <a:off x="576263" y="1697038"/>
            <a:ext cx="7920037" cy="3486150"/>
          </a:xfrm>
        </p:spPr>
        <p:txBody>
          <a:bodyPr/>
          <a:lstStyle/>
          <a:p>
            <a:pPr marL="0" indent="0" algn="ctr">
              <a:buFont typeface="Arial" panose="020B0604020202020204" pitchFamily="34" charset="0"/>
              <a:buNone/>
            </a:pPr>
            <a:r>
              <a:rPr lang="en-US" altLang="en-US" sz="2800" i="1" dirty="0">
                <a:latin typeface="Arial" panose="020B0604020202020204" pitchFamily="34" charset="0"/>
                <a:cs typeface="Arial" panose="020B0604020202020204" pitchFamily="34" charset="0"/>
              </a:rPr>
              <a:t>“a set of negative and often unfair beliefs that a society or group of people have about something.” </a:t>
            </a:r>
          </a:p>
          <a:p>
            <a:pPr marL="0" indent="0" algn="ctr">
              <a:spcBef>
                <a:spcPts val="2400"/>
              </a:spcBef>
              <a:buFont typeface="Arial" panose="020B0604020202020204" pitchFamily="34" charset="0"/>
              <a:buNone/>
            </a:pPr>
            <a:r>
              <a:rPr lang="en-US" altLang="en-US" sz="2800" i="1" dirty="0">
                <a:latin typeface="Arial" panose="020B0604020202020204" pitchFamily="34" charset="0"/>
                <a:cs typeface="Arial" panose="020B0604020202020204" pitchFamily="34" charset="0"/>
              </a:rPr>
              <a:t>“is a mark of disgrace that sets a person apart from others. When a person is labelled by their illness they are no longer seen as an individual but as part of a stereotyped group.”</a:t>
            </a:r>
          </a:p>
          <a:p>
            <a:pPr marL="0" indent="0" algn="ctr">
              <a:spcBef>
                <a:spcPts val="2400"/>
              </a:spcBef>
              <a:buFont typeface="Arial" panose="020B0604020202020204" pitchFamily="34" charset="0"/>
              <a:buNone/>
            </a:pPr>
            <a:r>
              <a:rPr lang="en-US" altLang="en-US" sz="2800" i="1" dirty="0">
                <a:latin typeface="Arial" panose="020B0604020202020204" pitchFamily="34" charset="0"/>
                <a:cs typeface="Arial" panose="020B0604020202020204" pitchFamily="34" charset="0"/>
              </a:rPr>
              <a:t>“The definition of a </a:t>
            </a:r>
            <a:r>
              <a:rPr lang="en-US" altLang="en-US" sz="2800" b="1" i="1" dirty="0">
                <a:latin typeface="Arial" panose="020B0604020202020204" pitchFamily="34" charset="0"/>
                <a:cs typeface="Arial" panose="020B0604020202020204" pitchFamily="34" charset="0"/>
              </a:rPr>
              <a:t>stigma</a:t>
            </a:r>
            <a:r>
              <a:rPr lang="en-US" altLang="en-US" sz="2800" i="1" dirty="0">
                <a:latin typeface="Arial" panose="020B0604020202020204" pitchFamily="34" charset="0"/>
                <a:cs typeface="Arial" panose="020B0604020202020204" pitchFamily="34" charset="0"/>
              </a:rPr>
              <a:t> is something that takes away from one's character or reputation.” </a:t>
            </a:r>
          </a:p>
        </p:txBody>
      </p:sp>
      <p:sp>
        <p:nvSpPr>
          <p:cNvPr id="57347" name="Slide Number Placeholder 3">
            <a:extLst>
              <a:ext uri="{FF2B5EF4-FFF2-40B4-BE49-F238E27FC236}">
                <a16:creationId xmlns:a16="http://schemas.microsoft.com/office/drawing/2014/main" id="{D30D253C-FE75-1F4D-9BBA-1AAE2284A8C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fld id="{428D630B-2D57-E340-A907-F1053268AE1D}" type="slidenum">
              <a:rPr lang="en-US" altLang="en-US" sz="1100">
                <a:solidFill>
                  <a:srgbClr val="FFFFFF"/>
                </a:solidFill>
                <a:latin typeface="Arial" panose="020B0604020202020204" pitchFamily="34" charset="0"/>
              </a:rPr>
              <a:pPr>
                <a:lnSpc>
                  <a:spcPct val="100000"/>
                </a:lnSpc>
                <a:spcBef>
                  <a:spcPct val="0"/>
                </a:spcBef>
                <a:buFontTx/>
                <a:buNone/>
              </a:pPr>
              <a:t>8</a:t>
            </a:fld>
            <a:endParaRPr lang="en-US" altLang="en-US" sz="1100">
              <a:solidFill>
                <a:srgbClr val="FFFFFF"/>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0F310C6C-8B84-4041-BAE9-80A71E91E1E8}"/>
              </a:ext>
            </a:extLst>
          </p:cNvPr>
          <p:cNvSpPr>
            <a:spLocks noGrp="1"/>
          </p:cNvSpPr>
          <p:nvPr>
            <p:ph type="title"/>
          </p:nvPr>
        </p:nvSpPr>
        <p:spPr>
          <a:xfrm>
            <a:off x="628650" y="428625"/>
            <a:ext cx="7886700" cy="865188"/>
          </a:xfrm>
        </p:spPr>
        <p:txBody>
          <a:bodyPr/>
          <a:lstStyle/>
          <a:p>
            <a:r>
              <a:rPr lang="en-US" altLang="en-US" dirty="0">
                <a:latin typeface="Arial" panose="020B0604020202020204" pitchFamily="34" charset="0"/>
                <a:cs typeface="Arial" panose="020B0604020202020204" pitchFamily="34" charset="0"/>
              </a:rPr>
              <a:t>Stigma</a:t>
            </a:r>
          </a:p>
        </p:txBody>
      </p:sp>
      <p:sp>
        <p:nvSpPr>
          <p:cNvPr id="6" name="Content Placeholder 5">
            <a:extLst>
              <a:ext uri="{FF2B5EF4-FFF2-40B4-BE49-F238E27FC236}">
                <a16:creationId xmlns:a16="http://schemas.microsoft.com/office/drawing/2014/main" id="{01240E56-168C-C24F-9160-6442851C6D95}"/>
              </a:ext>
            </a:extLst>
          </p:cNvPr>
          <p:cNvSpPr>
            <a:spLocks noGrp="1"/>
          </p:cNvSpPr>
          <p:nvPr>
            <p:ph sz="half" idx="1"/>
          </p:nvPr>
        </p:nvSpPr>
        <p:spPr>
          <a:xfrm>
            <a:off x="628650" y="1920875"/>
            <a:ext cx="3759200" cy="3987800"/>
          </a:xfrm>
        </p:spPr>
        <p:txBody>
          <a:bodyPr/>
          <a:lstStyle/>
          <a:p>
            <a:pPr marL="0" indent="0">
              <a:buFont typeface="Arial" panose="020B0604020202020204" pitchFamily="34" charset="0"/>
              <a:buNone/>
              <a:defRPr/>
            </a:pPr>
            <a:r>
              <a:rPr lang="en-US" b="1" dirty="0">
                <a:latin typeface="Arial" panose="020B0604020202020204" pitchFamily="34" charset="0"/>
                <a:ea typeface="+mn-ea"/>
                <a:cs typeface="Arial" panose="020B0604020202020204" pitchFamily="34" charset="0"/>
              </a:rPr>
              <a:t>Definition</a:t>
            </a:r>
          </a:p>
          <a:p>
            <a:pPr>
              <a:defRPr/>
            </a:pPr>
            <a:r>
              <a:rPr lang="en-US" dirty="0">
                <a:latin typeface="Arial" panose="020B0604020202020204" pitchFamily="34" charset="0"/>
                <a:ea typeface="+mn-ea"/>
                <a:cs typeface="Arial" panose="020B0604020202020204" pitchFamily="34" charset="0"/>
              </a:rPr>
              <a:t>Stereotype-ideas</a:t>
            </a:r>
          </a:p>
          <a:p>
            <a:pPr>
              <a:defRPr/>
            </a:pPr>
            <a:r>
              <a:rPr lang="en-US" dirty="0">
                <a:latin typeface="Arial" panose="020B0604020202020204" pitchFamily="34" charset="0"/>
                <a:ea typeface="+mn-ea"/>
                <a:cs typeface="Arial" panose="020B0604020202020204" pitchFamily="34" charset="0"/>
              </a:rPr>
              <a:t>Prejudice-beliefs</a:t>
            </a:r>
          </a:p>
          <a:p>
            <a:pPr>
              <a:defRPr/>
            </a:pPr>
            <a:r>
              <a:rPr lang="en-US" dirty="0">
                <a:latin typeface="Arial" panose="020B0604020202020204" pitchFamily="34" charset="0"/>
                <a:ea typeface="+mn-ea"/>
                <a:cs typeface="Arial" panose="020B0604020202020204" pitchFamily="34" charset="0"/>
              </a:rPr>
              <a:t>Discrimination-actions</a:t>
            </a:r>
          </a:p>
        </p:txBody>
      </p:sp>
      <p:sp>
        <p:nvSpPr>
          <p:cNvPr id="9" name="Content Placeholder 8">
            <a:extLst>
              <a:ext uri="{FF2B5EF4-FFF2-40B4-BE49-F238E27FC236}">
                <a16:creationId xmlns:a16="http://schemas.microsoft.com/office/drawing/2014/main" id="{D56A7ED4-014B-0144-833C-C9BB4496EE5F}"/>
              </a:ext>
            </a:extLst>
          </p:cNvPr>
          <p:cNvSpPr>
            <a:spLocks noGrp="1"/>
          </p:cNvSpPr>
          <p:nvPr>
            <p:ph sz="half" idx="2"/>
          </p:nvPr>
        </p:nvSpPr>
        <p:spPr>
          <a:xfrm>
            <a:off x="4705350" y="1920875"/>
            <a:ext cx="3886200" cy="3987800"/>
          </a:xfrm>
        </p:spPr>
        <p:txBody>
          <a:bodyPr/>
          <a:lstStyle/>
          <a:p>
            <a:pPr marL="0" indent="0">
              <a:buFont typeface="Arial" panose="020B0604020202020204" pitchFamily="34" charset="0"/>
              <a:buNone/>
              <a:defRPr/>
            </a:pPr>
            <a:r>
              <a:rPr lang="en-US" b="1" dirty="0">
                <a:latin typeface="Arial" panose="020B0604020202020204" pitchFamily="34" charset="0"/>
                <a:ea typeface="+mn-ea"/>
                <a:cs typeface="Arial" panose="020B0604020202020204" pitchFamily="34" charset="0"/>
              </a:rPr>
              <a:t>Types</a:t>
            </a:r>
          </a:p>
          <a:p>
            <a:pPr>
              <a:defRPr/>
            </a:pPr>
            <a:r>
              <a:rPr lang="en-US" dirty="0">
                <a:latin typeface="Arial" panose="020B0604020202020204" pitchFamily="34" charset="0"/>
                <a:ea typeface="+mn-ea"/>
                <a:cs typeface="Arial" panose="020B0604020202020204" pitchFamily="34" charset="0"/>
              </a:rPr>
              <a:t>Self</a:t>
            </a:r>
          </a:p>
          <a:p>
            <a:pPr>
              <a:defRPr/>
            </a:pPr>
            <a:r>
              <a:rPr lang="en-US" dirty="0">
                <a:latin typeface="Arial" panose="020B0604020202020204" pitchFamily="34" charset="0"/>
                <a:ea typeface="+mn-ea"/>
                <a:cs typeface="Arial" panose="020B0604020202020204" pitchFamily="34" charset="0"/>
              </a:rPr>
              <a:t>Public</a:t>
            </a:r>
          </a:p>
          <a:p>
            <a:pPr>
              <a:defRPr/>
            </a:pPr>
            <a:r>
              <a:rPr lang="en-US" dirty="0">
                <a:latin typeface="Arial" panose="020B0604020202020204" pitchFamily="34" charset="0"/>
                <a:ea typeface="+mn-ea"/>
                <a:cs typeface="Arial" panose="020B0604020202020204" pitchFamily="34" charset="0"/>
              </a:rPr>
              <a:t>Structural</a:t>
            </a:r>
          </a:p>
        </p:txBody>
      </p:sp>
      <p:sp>
        <p:nvSpPr>
          <p:cNvPr id="58372" name="Slide Number Placeholder 3">
            <a:extLst>
              <a:ext uri="{FF2B5EF4-FFF2-40B4-BE49-F238E27FC236}">
                <a16:creationId xmlns:a16="http://schemas.microsoft.com/office/drawing/2014/main" id="{ACCEC31A-012A-2841-A23E-AC8555F16F73}"/>
              </a:ext>
            </a:extLst>
          </p:cNvPr>
          <p:cNvSpPr>
            <a:spLocks noGrp="1"/>
          </p:cNvSpPr>
          <p:nvPr>
            <p:ph type="sldNum" sz="quarter" idx="4"/>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l" eaLnBrk="0" hangingPunct="0">
              <a:lnSpc>
                <a:spcPct val="100000"/>
              </a:lnSpc>
              <a:spcBef>
                <a:spcPct val="0"/>
              </a:spcBef>
              <a:buFontTx/>
              <a:buNone/>
            </a:pPr>
            <a:fld id="{6AB20BF2-F99D-2F46-A57F-B325F1B2882F}" type="slidenum">
              <a:rPr lang="en-US" altLang="en-US" sz="1100">
                <a:solidFill>
                  <a:srgbClr val="FFFFFF"/>
                </a:solidFill>
                <a:latin typeface="Arial" panose="020B0604020202020204" pitchFamily="34" charset="0"/>
                <a:cs typeface="Arial" panose="020B0604020202020204" pitchFamily="34" charset="0"/>
              </a:rPr>
              <a:pPr algn="l" eaLnBrk="0" hangingPunct="0">
                <a:lnSpc>
                  <a:spcPct val="100000"/>
                </a:lnSpc>
                <a:spcBef>
                  <a:spcPct val="0"/>
                </a:spcBef>
                <a:buFontTx/>
                <a:buNone/>
              </a:pPr>
              <a:t>9</a:t>
            </a:fld>
            <a:endParaRPr lang="en-US" altLang="en-US" sz="1100">
              <a:solidFill>
                <a:srgbClr val="FFFFF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FC61A39-F8AD-274C-9A9B-D41262CA5E94}"/>
              </a:ext>
            </a:extLst>
          </p:cNvPr>
          <p:cNvSpPr/>
          <p:nvPr/>
        </p:nvSpPr>
        <p:spPr>
          <a:xfrm>
            <a:off x="628650" y="4576763"/>
            <a:ext cx="7886700" cy="958850"/>
          </a:xfrm>
          <a:prstGeom prst="rect">
            <a:avLst/>
          </a:prstGeom>
          <a:solidFill>
            <a:srgbClr val="C04D2F"/>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Other Examples?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thout Banner and Logo ">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DB326C24AF25429D53769E9DD6F1F5" ma:contentTypeVersion="4" ma:contentTypeDescription="Create a new document." ma:contentTypeScope="" ma:versionID="3f193ed0d5bead166fd21a75aecd112b">
  <xsd:schema xmlns:xsd="http://www.w3.org/2001/XMLSchema" xmlns:xs="http://www.w3.org/2001/XMLSchema" xmlns:p="http://schemas.microsoft.com/office/2006/metadata/properties" xmlns:ns2="a375f532-aafd-4575-acf6-64dba04c35e8" xmlns:ns3="c30e6fd8-cc48-413b-baa7-c340334fb4ed" targetNamespace="http://schemas.microsoft.com/office/2006/metadata/properties" ma:root="true" ma:fieldsID="49a8bc5423909debab7a57961e0e530b" ns2:_="" ns3:_="">
    <xsd:import namespace="a375f532-aafd-4575-acf6-64dba04c35e8"/>
    <xsd:import namespace="c30e6fd8-cc48-413b-baa7-c340334fb4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5f532-aafd-4575-acf6-64dba04c3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0e6fd8-cc48-413b-baa7-c340334fb4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0A5ABE-DE16-4344-9068-A83367891D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75f532-aafd-4575-acf6-64dba04c35e8"/>
    <ds:schemaRef ds:uri="c30e6fd8-cc48-413b-baa7-c340334fb4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1805</TotalTime>
  <Words>3409</Words>
  <Application>Microsoft Office PowerPoint</Application>
  <PresentationFormat>On-screen Show (4:3)</PresentationFormat>
  <Paragraphs>311</Paragraphs>
  <Slides>37</Slides>
  <Notes>27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Arial</vt:lpstr>
      <vt:lpstr>Calibri</vt:lpstr>
      <vt:lpstr>Calibri Light</vt:lpstr>
      <vt:lpstr>Trebuchet MS</vt:lpstr>
      <vt:lpstr>Wingdings</vt:lpstr>
      <vt:lpstr>Office Theme</vt:lpstr>
      <vt:lpstr>1_Office Theme</vt:lpstr>
      <vt:lpstr>Without Banner and Logo </vt:lpstr>
      <vt:lpstr>     Preventing the Spread of Stigma: Changing Attitudes and the Terminology We use Regarding Substance Use Disorders. - Part 1 September 10, 2019   10:00 AM CST </vt:lpstr>
      <vt:lpstr>Lobby Poll</vt:lpstr>
      <vt:lpstr>Presenter</vt:lpstr>
      <vt:lpstr>IOM Continuum</vt:lpstr>
      <vt:lpstr>Presentation Summary</vt:lpstr>
      <vt:lpstr>Learning Objectives</vt:lpstr>
      <vt:lpstr>Definition of Stigma</vt:lpstr>
      <vt:lpstr>Stigma Defined: Merriam-Webster  </vt:lpstr>
      <vt:lpstr>Stigma</vt:lpstr>
      <vt:lpstr>The Impact of Stigma on SUD &amp; Mental Health</vt:lpstr>
      <vt:lpstr>Expressed Concern</vt:lpstr>
      <vt:lpstr>Thoughts</vt:lpstr>
      <vt:lpstr>Labels</vt:lpstr>
      <vt:lpstr>HOW STIGMA IMPACTS RECOVERY</vt:lpstr>
      <vt:lpstr>What We Know About Addiction</vt:lpstr>
      <vt:lpstr>Facts and Myths About Drug Addiction</vt:lpstr>
      <vt:lpstr>Myth #1: If it’s a prescription, it must be safe; you can’t get addicted to something your doctor prescribes.</vt:lpstr>
      <vt:lpstr>Myth #2: “Natural” drugs are safer than synthetic ones. </vt:lpstr>
      <vt:lpstr>Myth #3: The heroin era (or the crack crisis, the age of ecstasy, etc.) is over.</vt:lpstr>
      <vt:lpstr>Myth #4: If you have a high alcohol tolerance, you don’t have a drinking problem. </vt:lpstr>
      <vt:lpstr>Myth #5: If you have a stable job and family life, you’re not addicted. </vt:lpstr>
      <vt:lpstr>Myth #6: Drug addiction is a choice.</vt:lpstr>
      <vt:lpstr>Myth #7: Detox is all you need. You aren’t addicted after you finish detox. </vt:lpstr>
      <vt:lpstr>Myth #8: If someone in recovery uses drugs or alcohol again, they’ll be right back where they were when they first quit.</vt:lpstr>
      <vt:lpstr>Myth #9: You need to be religious in order to get sober.</vt:lpstr>
      <vt:lpstr>Myth #10: Addicts are bad people. </vt:lpstr>
      <vt:lpstr>Chat Question </vt:lpstr>
      <vt:lpstr>LANGUAGE MATTERS</vt:lpstr>
      <vt:lpstr>TWO MAIN FACTORS</vt:lpstr>
      <vt:lpstr>SOCIETY TREATS PEOPLE WITH SUD DIFFERENT</vt:lpstr>
      <vt:lpstr>CHECKING YOURSELF: ARE YOU PERPETUATING SUD STIGMA?  </vt:lpstr>
      <vt:lpstr>Language Does Matter</vt:lpstr>
      <vt:lpstr>EFFECTIVE WAYS PREVENTION STAFF CAN WORK TO COMBAT STIGMA</vt:lpstr>
      <vt:lpstr>Questions</vt:lpstr>
      <vt:lpstr>     Preventing the Spread of Stigma: Examples of state-wide Stigma Campaigns Engaging Prevention September 17, 2019   10:00 AM CST </vt:lpstr>
      <vt:lpstr>Resources</vt:lpstr>
      <vt:lpstr>Great Lakes PTTC Staff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Great Lakes PTTC</dc:title>
  <dc:creator>jjpulver</dc:creator>
  <cp:lastModifiedBy>Ian Vize</cp:lastModifiedBy>
  <cp:revision>140</cp:revision>
  <cp:lastPrinted>2019-08-28T14:39:09Z</cp:lastPrinted>
  <dcterms:created xsi:type="dcterms:W3CDTF">2018-11-07T15:42:37Z</dcterms:created>
  <dcterms:modified xsi:type="dcterms:W3CDTF">2020-04-08T18:28:57Z</dcterms:modified>
</cp:coreProperties>
</file>