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3" r:id="rId2"/>
  </p:sldMasterIdLst>
  <p:notesMasterIdLst>
    <p:notesMasterId r:id="rId17"/>
  </p:notesMasterIdLst>
  <p:sldIdLst>
    <p:sldId id="262" r:id="rId3"/>
    <p:sldId id="514" r:id="rId4"/>
    <p:sldId id="265" r:id="rId5"/>
    <p:sldId id="479" r:id="rId6"/>
    <p:sldId id="481" r:id="rId7"/>
    <p:sldId id="494" r:id="rId8"/>
    <p:sldId id="501" r:id="rId9"/>
    <p:sldId id="503" r:id="rId10"/>
    <p:sldId id="515" r:id="rId11"/>
    <p:sldId id="508" r:id="rId12"/>
    <p:sldId id="504" r:id="rId13"/>
    <p:sldId id="507" r:id="rId14"/>
    <p:sldId id="505" r:id="rId15"/>
    <p:sldId id="5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A4B"/>
    <a:srgbClr val="94A543"/>
    <a:srgbClr val="8F8E90"/>
    <a:srgbClr val="6A7731"/>
    <a:srgbClr val="859F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2" autoAdjust="0"/>
    <p:restoredTop sz="49479" autoAdjust="0"/>
  </p:normalViewPr>
  <p:slideViewPr>
    <p:cSldViewPr snapToGrid="0" snapToObjects="1">
      <p:cViewPr varScale="1">
        <p:scale>
          <a:sx n="31" d="100"/>
          <a:sy n="31" d="100"/>
        </p:scale>
        <p:origin x="1604"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6B0F319-3C2E-4A34-8688-862D6D882D2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CFBC41-2366-49E3-AB6D-2E893CC846D4}">
      <dgm:prSet/>
      <dgm:spPr/>
      <dgm:t>
        <a:bodyPr/>
        <a:lstStyle/>
        <a:p>
          <a:pPr>
            <a:lnSpc>
              <a:spcPct val="100000"/>
            </a:lnSpc>
          </a:pPr>
          <a:r>
            <a:rPr lang="en-US" dirty="0"/>
            <a:t>What is Stigma?</a:t>
          </a:r>
        </a:p>
      </dgm:t>
    </dgm:pt>
    <dgm:pt modelId="{50DF8A42-98BD-4BF3-A1F1-6F63A7566325}" type="parTrans" cxnId="{1B047053-36BC-4667-9BF9-D02577E4A904}">
      <dgm:prSet/>
      <dgm:spPr/>
      <dgm:t>
        <a:bodyPr/>
        <a:lstStyle/>
        <a:p>
          <a:endParaRPr lang="en-US"/>
        </a:p>
      </dgm:t>
    </dgm:pt>
    <dgm:pt modelId="{3BD8CB69-EF47-4F4A-8CDF-FB72339E10C2}" type="sibTrans" cxnId="{1B047053-36BC-4667-9BF9-D02577E4A904}">
      <dgm:prSet/>
      <dgm:spPr/>
      <dgm:t>
        <a:bodyPr/>
        <a:lstStyle/>
        <a:p>
          <a:endParaRPr lang="en-US"/>
        </a:p>
      </dgm:t>
    </dgm:pt>
    <dgm:pt modelId="{93140EFA-6DE9-49BA-84C9-63C6EEAC9BB2}">
      <dgm:prSet/>
      <dgm:spPr/>
      <dgm:t>
        <a:bodyPr/>
        <a:lstStyle/>
        <a:p>
          <a:pPr>
            <a:lnSpc>
              <a:spcPct val="100000"/>
            </a:lnSpc>
          </a:pPr>
          <a:r>
            <a:rPr lang="en-US" dirty="0"/>
            <a:t>How Stigma Impacts Prevention?</a:t>
          </a:r>
        </a:p>
      </dgm:t>
    </dgm:pt>
    <dgm:pt modelId="{BF56D716-0E9B-4956-B3D2-65A3A2DF28D0}" type="parTrans" cxnId="{78734441-6912-4702-B0D6-8860246DDFCB}">
      <dgm:prSet/>
      <dgm:spPr/>
      <dgm:t>
        <a:bodyPr/>
        <a:lstStyle/>
        <a:p>
          <a:endParaRPr lang="en-US"/>
        </a:p>
      </dgm:t>
    </dgm:pt>
    <dgm:pt modelId="{43B231E8-CDC1-4487-BE42-090F54AC4C70}" type="sibTrans" cxnId="{78734441-6912-4702-B0D6-8860246DDFCB}">
      <dgm:prSet/>
      <dgm:spPr/>
      <dgm:t>
        <a:bodyPr/>
        <a:lstStyle/>
        <a:p>
          <a:endParaRPr lang="en-US"/>
        </a:p>
      </dgm:t>
    </dgm:pt>
    <dgm:pt modelId="{1D3B52AD-D7CF-44BB-98C0-003AFB8B7748}">
      <dgm:prSet/>
      <dgm:spPr/>
      <dgm:t>
        <a:bodyPr/>
        <a:lstStyle/>
        <a:p>
          <a:pPr>
            <a:lnSpc>
              <a:spcPct val="100000"/>
            </a:lnSpc>
          </a:pPr>
          <a:r>
            <a:rPr lang="en-US" dirty="0"/>
            <a:t>Stigma: What Can We Do About It?</a:t>
          </a:r>
        </a:p>
      </dgm:t>
    </dgm:pt>
    <dgm:pt modelId="{E7AA890E-9AC0-4C26-A4A2-F6655B435CDE}" type="parTrans" cxnId="{20B3C071-F410-4780-B9B1-D4BC07AE0F0D}">
      <dgm:prSet/>
      <dgm:spPr/>
      <dgm:t>
        <a:bodyPr/>
        <a:lstStyle/>
        <a:p>
          <a:endParaRPr lang="en-US"/>
        </a:p>
      </dgm:t>
    </dgm:pt>
    <dgm:pt modelId="{9DBFADD4-B43C-42FA-81BF-0EB31EBF6646}" type="sibTrans" cxnId="{20B3C071-F410-4780-B9B1-D4BC07AE0F0D}">
      <dgm:prSet/>
      <dgm:spPr/>
      <dgm:t>
        <a:bodyPr/>
        <a:lstStyle/>
        <a:p>
          <a:endParaRPr lang="en-US"/>
        </a:p>
      </dgm:t>
    </dgm:pt>
    <dgm:pt modelId="{F79D3EE6-5DC6-4A4C-B326-B3F3D4FB3BB1}" type="pres">
      <dgm:prSet presAssocID="{96B0F319-3C2E-4A34-8688-862D6D882D27}" presName="root" presStyleCnt="0">
        <dgm:presLayoutVars>
          <dgm:dir/>
          <dgm:resizeHandles val="exact"/>
        </dgm:presLayoutVars>
      </dgm:prSet>
      <dgm:spPr/>
      <dgm:t>
        <a:bodyPr/>
        <a:lstStyle/>
        <a:p>
          <a:endParaRPr lang="en-US"/>
        </a:p>
      </dgm:t>
    </dgm:pt>
    <dgm:pt modelId="{D1317CE5-4A1D-4342-B34F-C3AE10D08035}" type="pres">
      <dgm:prSet presAssocID="{92CFBC41-2366-49E3-AB6D-2E893CC846D4}" presName="compNode" presStyleCnt="0"/>
      <dgm:spPr/>
    </dgm:pt>
    <dgm:pt modelId="{3478F24D-16C8-4172-86BE-C3A878046140}" type="pres">
      <dgm:prSet presAssocID="{92CFBC41-2366-49E3-AB6D-2E893CC846D4}" presName="bgRect" presStyleLbl="bgShp" presStyleIdx="0" presStyleCnt="3" custLinFactNeighborY="-197"/>
      <dgm:spPr/>
    </dgm:pt>
    <dgm:pt modelId="{102B457D-AFD4-46DC-9F36-63CE89ACB1F5}" type="pres">
      <dgm:prSet presAssocID="{92CFBC41-2366-49E3-AB6D-2E893CC846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7B9EE02D-0CEE-47CF-8F08-9491DA84A7D3}" type="pres">
      <dgm:prSet presAssocID="{92CFBC41-2366-49E3-AB6D-2E893CC846D4}" presName="spaceRect" presStyleCnt="0"/>
      <dgm:spPr/>
    </dgm:pt>
    <dgm:pt modelId="{E944F9D5-EC17-42C0-B4CB-86B9568E40EE}" type="pres">
      <dgm:prSet presAssocID="{92CFBC41-2366-49E3-AB6D-2E893CC846D4}" presName="parTx" presStyleLbl="revTx" presStyleIdx="0" presStyleCnt="3">
        <dgm:presLayoutVars>
          <dgm:chMax val="0"/>
          <dgm:chPref val="0"/>
        </dgm:presLayoutVars>
      </dgm:prSet>
      <dgm:spPr/>
      <dgm:t>
        <a:bodyPr/>
        <a:lstStyle/>
        <a:p>
          <a:endParaRPr lang="en-US"/>
        </a:p>
      </dgm:t>
    </dgm:pt>
    <dgm:pt modelId="{817C659C-0267-4D74-ACC8-7B15EB25F3B2}" type="pres">
      <dgm:prSet presAssocID="{3BD8CB69-EF47-4F4A-8CDF-FB72339E10C2}" presName="sibTrans" presStyleCnt="0"/>
      <dgm:spPr/>
    </dgm:pt>
    <dgm:pt modelId="{71269234-CF0E-460A-B53A-E60934FF8131}" type="pres">
      <dgm:prSet presAssocID="{93140EFA-6DE9-49BA-84C9-63C6EEAC9BB2}" presName="compNode" presStyleCnt="0"/>
      <dgm:spPr/>
    </dgm:pt>
    <dgm:pt modelId="{1972F9E9-E751-40CD-9E3C-A2E6CF0CAD39}" type="pres">
      <dgm:prSet presAssocID="{93140EFA-6DE9-49BA-84C9-63C6EEAC9BB2}" presName="bgRect" presStyleLbl="bgShp" presStyleIdx="1" presStyleCnt="3" custLinFactNeighborY="-12724"/>
      <dgm:spPr/>
    </dgm:pt>
    <dgm:pt modelId="{67785BBB-7198-41A3-9927-C3A00BE03EEE}" type="pres">
      <dgm:prSet presAssocID="{93140EFA-6DE9-49BA-84C9-63C6EEAC9B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ence"/>
        </a:ext>
      </dgm:extLst>
    </dgm:pt>
    <dgm:pt modelId="{6A933C0A-955D-455D-9C51-23BD1F6901B9}" type="pres">
      <dgm:prSet presAssocID="{93140EFA-6DE9-49BA-84C9-63C6EEAC9BB2}" presName="spaceRect" presStyleCnt="0"/>
      <dgm:spPr/>
    </dgm:pt>
    <dgm:pt modelId="{32482BBB-7057-468E-A777-95189103AAC1}" type="pres">
      <dgm:prSet presAssocID="{93140EFA-6DE9-49BA-84C9-63C6EEAC9BB2}" presName="parTx" presStyleLbl="revTx" presStyleIdx="1" presStyleCnt="3">
        <dgm:presLayoutVars>
          <dgm:chMax val="0"/>
          <dgm:chPref val="0"/>
        </dgm:presLayoutVars>
      </dgm:prSet>
      <dgm:spPr/>
      <dgm:t>
        <a:bodyPr/>
        <a:lstStyle/>
        <a:p>
          <a:endParaRPr lang="en-US"/>
        </a:p>
      </dgm:t>
    </dgm:pt>
    <dgm:pt modelId="{90C42241-DA91-480F-8107-604E7BF2CE33}" type="pres">
      <dgm:prSet presAssocID="{43B231E8-CDC1-4487-BE42-090F54AC4C70}" presName="sibTrans" presStyleCnt="0"/>
      <dgm:spPr/>
    </dgm:pt>
    <dgm:pt modelId="{4B423C44-5221-4C1B-9D9E-030A611C2240}" type="pres">
      <dgm:prSet presAssocID="{1D3B52AD-D7CF-44BB-98C0-003AFB8B7748}" presName="compNode" presStyleCnt="0"/>
      <dgm:spPr/>
    </dgm:pt>
    <dgm:pt modelId="{A5184748-981E-4703-B9ED-D4422D76246F}" type="pres">
      <dgm:prSet presAssocID="{1D3B52AD-D7CF-44BB-98C0-003AFB8B7748}" presName="bgRect" presStyleLbl="bgShp" presStyleIdx="2" presStyleCnt="3" custLinFactNeighborY="-29494"/>
      <dgm:spPr/>
    </dgm:pt>
    <dgm:pt modelId="{E1CFA858-8D35-4B05-998A-8FF823E5E768}" type="pres">
      <dgm:prSet presAssocID="{1D3B52AD-D7CF-44BB-98C0-003AFB8B77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D84B011-C16B-42F7-ABDE-28DB3C400FBD}" type="pres">
      <dgm:prSet presAssocID="{1D3B52AD-D7CF-44BB-98C0-003AFB8B7748}" presName="spaceRect" presStyleCnt="0"/>
      <dgm:spPr/>
    </dgm:pt>
    <dgm:pt modelId="{E254DC0C-2B90-4FCD-9014-66B2D512ACFE}" type="pres">
      <dgm:prSet presAssocID="{1D3B52AD-D7CF-44BB-98C0-003AFB8B7748}" presName="parTx" presStyleLbl="revTx" presStyleIdx="2" presStyleCnt="3">
        <dgm:presLayoutVars>
          <dgm:chMax val="0"/>
          <dgm:chPref val="0"/>
        </dgm:presLayoutVars>
      </dgm:prSet>
      <dgm:spPr/>
      <dgm:t>
        <a:bodyPr/>
        <a:lstStyle/>
        <a:p>
          <a:endParaRPr lang="en-US"/>
        </a:p>
      </dgm:t>
    </dgm:pt>
  </dgm:ptLst>
  <dgm:cxnLst>
    <dgm:cxn modelId="{1B047053-36BC-4667-9BF9-D02577E4A904}" srcId="{96B0F319-3C2E-4A34-8688-862D6D882D27}" destId="{92CFBC41-2366-49E3-AB6D-2E893CC846D4}" srcOrd="0" destOrd="0" parTransId="{50DF8A42-98BD-4BF3-A1F1-6F63A7566325}" sibTransId="{3BD8CB69-EF47-4F4A-8CDF-FB72339E10C2}"/>
    <dgm:cxn modelId="{A4F52FB2-2E1E-457B-BC29-99F19E97999F}" type="presOf" srcId="{1D3B52AD-D7CF-44BB-98C0-003AFB8B7748}" destId="{E254DC0C-2B90-4FCD-9014-66B2D512ACFE}" srcOrd="0" destOrd="0" presId="urn:microsoft.com/office/officeart/2018/2/layout/IconVerticalSolidList"/>
    <dgm:cxn modelId="{267C0AB9-732D-4777-B03C-03363754A630}" type="presOf" srcId="{93140EFA-6DE9-49BA-84C9-63C6EEAC9BB2}" destId="{32482BBB-7057-468E-A777-95189103AAC1}" srcOrd="0" destOrd="0" presId="urn:microsoft.com/office/officeart/2018/2/layout/IconVerticalSolidList"/>
    <dgm:cxn modelId="{20B3C071-F410-4780-B9B1-D4BC07AE0F0D}" srcId="{96B0F319-3C2E-4A34-8688-862D6D882D27}" destId="{1D3B52AD-D7CF-44BB-98C0-003AFB8B7748}" srcOrd="2" destOrd="0" parTransId="{E7AA890E-9AC0-4C26-A4A2-F6655B435CDE}" sibTransId="{9DBFADD4-B43C-42FA-81BF-0EB31EBF6646}"/>
    <dgm:cxn modelId="{9BA567F7-33F3-42AB-BBA8-7E497BDD44B9}" type="presOf" srcId="{92CFBC41-2366-49E3-AB6D-2E893CC846D4}" destId="{E944F9D5-EC17-42C0-B4CB-86B9568E40EE}" srcOrd="0" destOrd="0" presId="urn:microsoft.com/office/officeart/2018/2/layout/IconVerticalSolidList"/>
    <dgm:cxn modelId="{78734441-6912-4702-B0D6-8860246DDFCB}" srcId="{96B0F319-3C2E-4A34-8688-862D6D882D27}" destId="{93140EFA-6DE9-49BA-84C9-63C6EEAC9BB2}" srcOrd="1" destOrd="0" parTransId="{BF56D716-0E9B-4956-B3D2-65A3A2DF28D0}" sibTransId="{43B231E8-CDC1-4487-BE42-090F54AC4C70}"/>
    <dgm:cxn modelId="{4CEAB6C4-3B80-46DF-BA89-99537876FE83}" type="presOf" srcId="{96B0F319-3C2E-4A34-8688-862D6D882D27}" destId="{F79D3EE6-5DC6-4A4C-B326-B3F3D4FB3BB1}" srcOrd="0" destOrd="0" presId="urn:microsoft.com/office/officeart/2018/2/layout/IconVerticalSolidList"/>
    <dgm:cxn modelId="{2E9A7AAA-A947-4DE5-A8C8-752A3F90DA2A}" type="presParOf" srcId="{F79D3EE6-5DC6-4A4C-B326-B3F3D4FB3BB1}" destId="{D1317CE5-4A1D-4342-B34F-C3AE10D08035}" srcOrd="0" destOrd="0" presId="urn:microsoft.com/office/officeart/2018/2/layout/IconVerticalSolidList"/>
    <dgm:cxn modelId="{2565F2A9-84C7-4A10-B73F-18D8DFA78997}" type="presParOf" srcId="{D1317CE5-4A1D-4342-B34F-C3AE10D08035}" destId="{3478F24D-16C8-4172-86BE-C3A878046140}" srcOrd="0" destOrd="0" presId="urn:microsoft.com/office/officeart/2018/2/layout/IconVerticalSolidList"/>
    <dgm:cxn modelId="{89CBCE24-B5B6-4CB9-93A4-80187876C0DF}" type="presParOf" srcId="{D1317CE5-4A1D-4342-B34F-C3AE10D08035}" destId="{102B457D-AFD4-46DC-9F36-63CE89ACB1F5}" srcOrd="1" destOrd="0" presId="urn:microsoft.com/office/officeart/2018/2/layout/IconVerticalSolidList"/>
    <dgm:cxn modelId="{72A1F32F-3794-43FD-85CD-628282CBCCB5}" type="presParOf" srcId="{D1317CE5-4A1D-4342-B34F-C3AE10D08035}" destId="{7B9EE02D-0CEE-47CF-8F08-9491DA84A7D3}" srcOrd="2" destOrd="0" presId="urn:microsoft.com/office/officeart/2018/2/layout/IconVerticalSolidList"/>
    <dgm:cxn modelId="{59E5007F-5F9C-484A-B9E9-8FAB9BC2E843}" type="presParOf" srcId="{D1317CE5-4A1D-4342-B34F-C3AE10D08035}" destId="{E944F9D5-EC17-42C0-B4CB-86B9568E40EE}" srcOrd="3" destOrd="0" presId="urn:microsoft.com/office/officeart/2018/2/layout/IconVerticalSolidList"/>
    <dgm:cxn modelId="{57EA61E0-74EA-4EF8-8CA7-26BC306C0E94}" type="presParOf" srcId="{F79D3EE6-5DC6-4A4C-B326-B3F3D4FB3BB1}" destId="{817C659C-0267-4D74-ACC8-7B15EB25F3B2}" srcOrd="1" destOrd="0" presId="urn:microsoft.com/office/officeart/2018/2/layout/IconVerticalSolidList"/>
    <dgm:cxn modelId="{C9AED1A9-C529-4AB9-B564-554E87878B8F}" type="presParOf" srcId="{F79D3EE6-5DC6-4A4C-B326-B3F3D4FB3BB1}" destId="{71269234-CF0E-460A-B53A-E60934FF8131}" srcOrd="2" destOrd="0" presId="urn:microsoft.com/office/officeart/2018/2/layout/IconVerticalSolidList"/>
    <dgm:cxn modelId="{4749F5E6-CF38-488A-83F3-3BB84EC8F79C}" type="presParOf" srcId="{71269234-CF0E-460A-B53A-E60934FF8131}" destId="{1972F9E9-E751-40CD-9E3C-A2E6CF0CAD39}" srcOrd="0" destOrd="0" presId="urn:microsoft.com/office/officeart/2018/2/layout/IconVerticalSolidList"/>
    <dgm:cxn modelId="{4984CFF5-89FB-43A2-B11C-1F3A74F7D6FD}" type="presParOf" srcId="{71269234-CF0E-460A-B53A-E60934FF8131}" destId="{67785BBB-7198-41A3-9927-C3A00BE03EEE}" srcOrd="1" destOrd="0" presId="urn:microsoft.com/office/officeart/2018/2/layout/IconVerticalSolidList"/>
    <dgm:cxn modelId="{5E1F9333-F5EC-4E31-96A3-684096D283C2}" type="presParOf" srcId="{71269234-CF0E-460A-B53A-E60934FF8131}" destId="{6A933C0A-955D-455D-9C51-23BD1F6901B9}" srcOrd="2" destOrd="0" presId="urn:microsoft.com/office/officeart/2018/2/layout/IconVerticalSolidList"/>
    <dgm:cxn modelId="{183F50C3-594A-47B9-9AEE-E8DC4095C182}" type="presParOf" srcId="{71269234-CF0E-460A-B53A-E60934FF8131}" destId="{32482BBB-7057-468E-A777-95189103AAC1}" srcOrd="3" destOrd="0" presId="urn:microsoft.com/office/officeart/2018/2/layout/IconVerticalSolidList"/>
    <dgm:cxn modelId="{6055868C-167C-456F-A0D6-C0B69C51FC97}" type="presParOf" srcId="{F79D3EE6-5DC6-4A4C-B326-B3F3D4FB3BB1}" destId="{90C42241-DA91-480F-8107-604E7BF2CE33}" srcOrd="3" destOrd="0" presId="urn:microsoft.com/office/officeart/2018/2/layout/IconVerticalSolidList"/>
    <dgm:cxn modelId="{050F492C-0A13-48CD-9E0B-5A64B1032A46}" type="presParOf" srcId="{F79D3EE6-5DC6-4A4C-B326-B3F3D4FB3BB1}" destId="{4B423C44-5221-4C1B-9D9E-030A611C2240}" srcOrd="4" destOrd="0" presId="urn:microsoft.com/office/officeart/2018/2/layout/IconVerticalSolidList"/>
    <dgm:cxn modelId="{82E5ED2F-8969-47E5-8885-239649EB023B}" type="presParOf" srcId="{4B423C44-5221-4C1B-9D9E-030A611C2240}" destId="{A5184748-981E-4703-B9ED-D4422D76246F}" srcOrd="0" destOrd="0" presId="urn:microsoft.com/office/officeart/2018/2/layout/IconVerticalSolidList"/>
    <dgm:cxn modelId="{B8A748CD-491B-4B68-B1BB-31B6510F7C2A}" type="presParOf" srcId="{4B423C44-5221-4C1B-9D9E-030A611C2240}" destId="{E1CFA858-8D35-4B05-998A-8FF823E5E768}" srcOrd="1" destOrd="0" presId="urn:microsoft.com/office/officeart/2018/2/layout/IconVerticalSolidList"/>
    <dgm:cxn modelId="{A8E09605-E8DA-4DB3-BC17-9FFF9E6FEFBE}" type="presParOf" srcId="{4B423C44-5221-4C1B-9D9E-030A611C2240}" destId="{BD84B011-C16B-42F7-ABDE-28DB3C400FBD}" srcOrd="2" destOrd="0" presId="urn:microsoft.com/office/officeart/2018/2/layout/IconVerticalSolidList"/>
    <dgm:cxn modelId="{68A6A5D9-C5B8-49BD-8595-D8F230BBBB93}" type="presParOf" srcId="{4B423C44-5221-4C1B-9D9E-030A611C2240}" destId="{E254DC0C-2B90-4FCD-9014-66B2D512ACF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8F24D-16C8-4172-86BE-C3A878046140}">
      <dsp:nvSpPr>
        <dsp:cNvPr id="0" name=""/>
        <dsp:cNvSpPr/>
      </dsp:nvSpPr>
      <dsp:spPr>
        <a:xfrm>
          <a:off x="0" y="0"/>
          <a:ext cx="10190252" cy="10334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2B457D-AFD4-46DC-9F36-63CE89ACB1F5}">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4F9D5-EC17-42C0-B4CB-86B9568E40EE}">
      <dsp:nvSpPr>
        <dsp:cNvPr id="0" name=""/>
        <dsp:cNvSpPr/>
      </dsp:nvSpPr>
      <dsp:spPr>
        <a:xfrm>
          <a:off x="1193597" y="441"/>
          <a:ext cx="8996654"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lvl="0" algn="l" defTabSz="1111250">
            <a:lnSpc>
              <a:spcPct val="100000"/>
            </a:lnSpc>
            <a:spcBef>
              <a:spcPct val="0"/>
            </a:spcBef>
            <a:spcAft>
              <a:spcPct val="35000"/>
            </a:spcAft>
          </a:pPr>
          <a:r>
            <a:rPr lang="en-US" sz="2500" kern="1200" dirty="0"/>
            <a:t>What is Stigma?</a:t>
          </a:r>
        </a:p>
      </dsp:txBody>
      <dsp:txXfrm>
        <a:off x="1193597" y="441"/>
        <a:ext cx="8996654" cy="1033417"/>
      </dsp:txXfrm>
    </dsp:sp>
    <dsp:sp modelId="{1972F9E9-E751-40CD-9E3C-A2E6CF0CAD39}">
      <dsp:nvSpPr>
        <dsp:cNvPr id="0" name=""/>
        <dsp:cNvSpPr/>
      </dsp:nvSpPr>
      <dsp:spPr>
        <a:xfrm>
          <a:off x="0" y="1160721"/>
          <a:ext cx="10190252" cy="10334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85BBB-7198-41A3-9927-C3A00BE03EEE}">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482BBB-7057-468E-A777-95189103AAC1}">
      <dsp:nvSpPr>
        <dsp:cNvPr id="0" name=""/>
        <dsp:cNvSpPr/>
      </dsp:nvSpPr>
      <dsp:spPr>
        <a:xfrm>
          <a:off x="1193597" y="1292213"/>
          <a:ext cx="8996654"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lvl="0" algn="l" defTabSz="1111250">
            <a:lnSpc>
              <a:spcPct val="100000"/>
            </a:lnSpc>
            <a:spcBef>
              <a:spcPct val="0"/>
            </a:spcBef>
            <a:spcAft>
              <a:spcPct val="35000"/>
            </a:spcAft>
          </a:pPr>
          <a:r>
            <a:rPr lang="en-US" sz="2500" kern="1200" dirty="0"/>
            <a:t>How Stigma Impacts Prevention?</a:t>
          </a:r>
        </a:p>
      </dsp:txBody>
      <dsp:txXfrm>
        <a:off x="1193597" y="1292213"/>
        <a:ext cx="8996654" cy="1033417"/>
      </dsp:txXfrm>
    </dsp:sp>
    <dsp:sp modelId="{A5184748-981E-4703-B9ED-D4422D76246F}">
      <dsp:nvSpPr>
        <dsp:cNvPr id="0" name=""/>
        <dsp:cNvSpPr/>
      </dsp:nvSpPr>
      <dsp:spPr>
        <a:xfrm>
          <a:off x="0" y="2279189"/>
          <a:ext cx="10190252" cy="10334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CFA858-8D35-4B05-998A-8FF823E5E768}">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54DC0C-2B90-4FCD-9014-66B2D512ACFE}">
      <dsp:nvSpPr>
        <dsp:cNvPr id="0" name=""/>
        <dsp:cNvSpPr/>
      </dsp:nvSpPr>
      <dsp:spPr>
        <a:xfrm>
          <a:off x="1193597" y="2583985"/>
          <a:ext cx="8996654"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lvl="0" algn="l" defTabSz="1111250">
            <a:lnSpc>
              <a:spcPct val="100000"/>
            </a:lnSpc>
            <a:spcBef>
              <a:spcPct val="0"/>
            </a:spcBef>
            <a:spcAft>
              <a:spcPct val="35000"/>
            </a:spcAft>
          </a:pPr>
          <a:r>
            <a:rPr lang="en-US" sz="2500" kern="1200" dirty="0"/>
            <a:t>Stigma: What Can We Do About It?</a:t>
          </a:r>
        </a:p>
      </dsp:txBody>
      <dsp:txXfrm>
        <a:off x="1193597" y="2583985"/>
        <a:ext cx="8996654" cy="10334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BE786-5484-4535-A9C1-EBF7E0941D4A}"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EF79D-2746-466B-BF3D-344362043D2A}" type="slidenum">
              <a:rPr lang="en-US" smtClean="0"/>
              <a:t>‹#›</a:t>
            </a:fld>
            <a:endParaRPr lang="en-US"/>
          </a:p>
        </p:txBody>
      </p:sp>
    </p:spTree>
    <p:extLst>
      <p:ext uri="{BB962C8B-B14F-4D97-AF65-F5344CB8AC3E}">
        <p14:creationId xmlns:p14="http://schemas.microsoft.com/office/powerpoint/2010/main" val="2387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p.edu/content/about-the-national-academies-pre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can</a:t>
            </a:r>
            <a:r>
              <a:rPr lang="en-US" baseline="0" dirty="0"/>
              <a:t> be used as a stand-alone overview or incorporated into other presentations or materials.  Citing the Pacific Southwest PTTC as the author of these slides is greatly appreciated, noting that all content is derived from the various sources on this topic.  </a:t>
            </a:r>
          </a:p>
          <a:p>
            <a:endParaRPr lang="en-US" baseline="0" dirty="0"/>
          </a:p>
          <a:p>
            <a:r>
              <a:rPr lang="en-US" baseline="0" dirty="0"/>
              <a:t>One note:  The Institute of Medicine changed names and is now referred to as the National Academies of Sciences, Engineering, and Medicine in 2015. </a:t>
            </a:r>
            <a:r>
              <a:rPr lang="en-US" sz="1200" b="0" i="0" kern="1200" dirty="0">
                <a:solidFill>
                  <a:schemeClr val="tx1"/>
                </a:solidFill>
                <a:effectLst/>
                <a:latin typeface="+mn-lt"/>
                <a:ea typeface="+mn-ea"/>
                <a:cs typeface="+mn-cs"/>
              </a:rPr>
              <a:t>The National Academies of Sciences, Engineering, and Medicine are private, nonprofit institutions that provide expert advice on some of the most pressing challenges facing the nation and the world. </a:t>
            </a:r>
            <a:r>
              <a:rPr lang="en-US" dirty="0">
                <a:hlinkClick r:id="rId3"/>
              </a:rPr>
              <a:t>https://www.nap.edu/content/about-the-national-academies-press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AEF79D-2746-466B-BF3D-344362043D2A}" type="slidenum">
              <a:rPr lang="en-US" smtClean="0"/>
              <a:t>1</a:t>
            </a:fld>
            <a:endParaRPr lang="en-US"/>
          </a:p>
        </p:txBody>
      </p:sp>
    </p:spTree>
    <p:extLst>
      <p:ext uri="{BB962C8B-B14F-4D97-AF65-F5344CB8AC3E}">
        <p14:creationId xmlns:p14="http://schemas.microsoft.com/office/powerpoint/2010/main" val="165609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So what are some potential ways to address public stigma?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In addressing public stigma you must ask who do you ultimately want to reach and impact while addressing public stigma?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Who you seek to impact: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The general public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Populations of higher need or greater disparity such as:</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Gender Identity</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Sexual Orientation</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Age</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Race/Ethnicity</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Socioeconomic status</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Other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Mass Media Campaigns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Media campaigns can take place at any level—local, state, or national. The goal is generally to counter inaccurate stereotypes or myths by presenting facts and data about the specific stigmatized condition.  Tend to be the best evaluated.  Most commonly used to address public stigma.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One type of educational intervention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Community programs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Focus on the ability of a community to respond to problems and promote healthy communities.  These include much of the capacity building work that we support through  prevention work: clearly specifying the problem and population’s needs and r/p factors, identifying and increasing resources and readiness, coalition building, intervention planning, and networking.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At another level, community programs also include community-based programs that support and provide wrap-around services to those suffering from the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stig</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condition.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Contact Strategies</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Because stigma can cause such a social and interpersonal divide, the goal of contact strategies is to shrink that divide and create connections between those who do and do not have a stigmatizing condition.  People with the lived experience of a </a:t>
            </a:r>
            <a:r>
              <a:rPr kumimoji="0" lang="en-US" altLang="en-US" sz="1200" b="0" i="0" u="none" strike="noStrike" kern="1200" cap="none" spc="0" normalizeH="0" baseline="0" noProof="0" dirty="0" err="1">
                <a:ln>
                  <a:noFill/>
                </a:ln>
                <a:solidFill>
                  <a:prstClr val="black"/>
                </a:solidFill>
                <a:effectLst/>
                <a:uLnTx/>
                <a:uFillTx/>
                <a:latin typeface="+mn-lt"/>
                <a:ea typeface="+mn-ea"/>
                <a:cs typeface="+mn-cs"/>
              </a:rPr>
              <a:t>stig</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condition share their experiences with the public, describing their challenges and successes.  The aim is to reduce public stigma through person to person contact.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Often combined with various types of educational strategies, and tend to be more effective when combined. These can be done in-person, by video, and online.  These are common for addressing stigma and substance use disorder, but not as well studied as with mental health.  </a:t>
            </a:r>
          </a:p>
        </p:txBody>
      </p:sp>
      <p:sp>
        <p:nvSpPr>
          <p:cNvPr id="4" name="Slide Number Placeholder 3"/>
          <p:cNvSpPr>
            <a:spLocks noGrp="1"/>
          </p:cNvSpPr>
          <p:nvPr>
            <p:ph type="sldNum" sz="quarter" idx="10"/>
          </p:nvPr>
        </p:nvSpPr>
        <p:spPr/>
        <p:txBody>
          <a:bodyPr/>
          <a:lstStyle/>
          <a:p>
            <a:fld id="{F3AEF79D-2746-466B-BF3D-344362043D2A}" type="slidenum">
              <a:rPr lang="en-US" smtClean="0"/>
              <a:t>10</a:t>
            </a:fld>
            <a:endParaRPr lang="en-US"/>
          </a:p>
        </p:txBody>
      </p:sp>
    </p:spTree>
    <p:extLst>
      <p:ext uri="{BB962C8B-B14F-4D97-AF65-F5344CB8AC3E}">
        <p14:creationId xmlns:p14="http://schemas.microsoft.com/office/powerpoint/2010/main" val="15524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Even though we often say “nothing about us without us”, it’s hard to engage people with lived experience into our prevention coalitions in meaningful and respectful ways. (might be amplified by public stigma in the community).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Often times communities struggle to get “high risk parents” to their evidence based interventions…this can be a huge barrier to access- Many “high risk” populations have  legitimate concerns about facing community judgement or scorn if they identify themselves in their communities.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An example of tokenism-Mr. X is an alcoholic, we’re so happy to have Mr. X on our prevention coalition to talk to youth so they don’t make the same mistakes…”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F3AEF79D-2746-466B-BF3D-344362043D2A}" type="slidenum">
              <a:rPr lang="en-US" smtClean="0"/>
              <a:t>11</a:t>
            </a:fld>
            <a:endParaRPr lang="en-US"/>
          </a:p>
        </p:txBody>
      </p:sp>
    </p:spTree>
    <p:extLst>
      <p:ext uri="{BB962C8B-B14F-4D97-AF65-F5344CB8AC3E}">
        <p14:creationId xmlns:p14="http://schemas.microsoft.com/office/powerpoint/2010/main" val="319145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So what are potential ways to address self stigma?</a:t>
            </a:r>
          </a:p>
          <a:p>
            <a:pPr eaLnBrk="1" hangingPunct="1">
              <a:spcBef>
                <a:spcPct val="0"/>
              </a:spcBef>
            </a:pPr>
            <a:endParaRPr lang="en-US" altLang="en-US" dirty="0"/>
          </a:p>
          <a:p>
            <a:pPr eaLnBrk="1" hangingPunct="1">
              <a:spcBef>
                <a:spcPct val="0"/>
              </a:spcBef>
            </a:pPr>
            <a:r>
              <a:rPr lang="en-US" altLang="en-US" dirty="0"/>
              <a:t>While </a:t>
            </a:r>
            <a:r>
              <a:rPr lang="en-US" altLang="en-US" b="1" dirty="0"/>
              <a:t>educational campaigns </a:t>
            </a:r>
            <a:r>
              <a:rPr lang="en-US" altLang="en-US" dirty="0"/>
              <a:t>are most often used at the public stigma level, evaluations suggest they are most effective at reducing self-stigma, which is a notable barrier to seeking and continuing with treatment. Educational</a:t>
            </a:r>
            <a:r>
              <a:rPr lang="en-US" altLang="en-US" baseline="0" dirty="0"/>
              <a:t> campaigns</a:t>
            </a:r>
            <a:r>
              <a:rPr lang="en-US" altLang="en-US" dirty="0"/>
              <a:t> are typically focused on correcting inaccurate beliefs that people have about substance use disorders and those who struggle with them. Educational campaigns must be developed and implemented with</a:t>
            </a:r>
            <a:r>
              <a:rPr lang="en-US" altLang="en-US" baseline="0" dirty="0"/>
              <a:t> </a:t>
            </a:r>
            <a:r>
              <a:rPr lang="en-US" altLang="en-US" dirty="0"/>
              <a:t>care and caution</a:t>
            </a:r>
            <a:r>
              <a:rPr lang="en-US" altLang="en-US" baseline="0" dirty="0"/>
              <a:t> as they may have a reverse affect and increase stigma. </a:t>
            </a:r>
            <a:endParaRPr lang="en-US" altLang="en-US" dirty="0"/>
          </a:p>
          <a:p>
            <a:pPr eaLnBrk="1" hangingPunct="1">
              <a:spcBef>
                <a:spcPct val="0"/>
              </a:spcBef>
            </a:pPr>
            <a:endParaRPr lang="en-US" altLang="en-US" dirty="0"/>
          </a:p>
          <a:p>
            <a:pPr eaLnBrk="1" hangingPunct="1">
              <a:spcBef>
                <a:spcPct val="0"/>
              </a:spcBef>
            </a:pPr>
            <a:r>
              <a:rPr lang="en-US" altLang="en-US" dirty="0"/>
              <a:t>Literacy campaigns can help individuals and families seek services.  One example is Mental Health First-aid.  Part of the success with these campaigns is they start with problem recognition in a non-judgmental way, in that it attributes the symptoms to an illness rather than family factors or personality. </a:t>
            </a:r>
          </a:p>
          <a:p>
            <a:pPr eaLnBrk="1" hangingPunct="1">
              <a:spcBef>
                <a:spcPct val="0"/>
              </a:spcBef>
            </a:pPr>
            <a:endParaRPr lang="en-US" altLang="en-US" dirty="0"/>
          </a:p>
          <a:p>
            <a:pPr eaLnBrk="1" hangingPunct="1">
              <a:spcBef>
                <a:spcPct val="0"/>
              </a:spcBef>
            </a:pPr>
            <a:r>
              <a:rPr lang="en-US" altLang="en-US" b="1" dirty="0"/>
              <a:t>Empowerment</a:t>
            </a:r>
          </a:p>
          <a:p>
            <a:pPr eaLnBrk="1" hangingPunct="1">
              <a:spcBef>
                <a:spcPct val="0"/>
              </a:spcBef>
            </a:pPr>
            <a:r>
              <a:rPr lang="en-US" altLang="en-US" dirty="0"/>
              <a:t>Contact strategies that are generally designed to address public stigma have the potential benefit of increasing a sense of empowerment and self-esteem, which could reduce self-stigma.  </a:t>
            </a:r>
          </a:p>
          <a:p>
            <a:pPr eaLnBrk="1" hangingPunct="1">
              <a:spcBef>
                <a:spcPct val="0"/>
              </a:spcBef>
            </a:pPr>
            <a:endParaRPr lang="en-US" altLang="en-US" dirty="0"/>
          </a:p>
          <a:p>
            <a:pPr eaLnBrk="1" hangingPunct="1">
              <a:spcBef>
                <a:spcPct val="0"/>
              </a:spcBef>
            </a:pPr>
            <a:r>
              <a:rPr lang="en-US" altLang="en-US" b="1" dirty="0"/>
              <a:t>Peer Support</a:t>
            </a:r>
          </a:p>
          <a:p>
            <a:pPr eaLnBrk="1" hangingPunct="1">
              <a:spcBef>
                <a:spcPct val="0"/>
              </a:spcBef>
            </a:pPr>
            <a:r>
              <a:rPr lang="en-US" altLang="en-US" dirty="0"/>
              <a:t>This is very similar to contact strategies between those with and without the </a:t>
            </a:r>
            <a:r>
              <a:rPr lang="en-US" altLang="en-US" dirty="0" err="1"/>
              <a:t>stig</a:t>
            </a:r>
            <a:r>
              <a:rPr lang="en-US" altLang="en-US" dirty="0"/>
              <a:t> condition. Peer support uses people with the </a:t>
            </a:r>
            <a:r>
              <a:rPr lang="en-US" altLang="en-US" dirty="0" err="1"/>
              <a:t>stig</a:t>
            </a:r>
            <a:r>
              <a:rPr lang="en-US" altLang="en-US" dirty="0"/>
              <a:t> condition who are further along in the recovery process as team-members in service provision who are open about their own experiences.  They help others identify problems and coping strategies.  Importantly, it acts as a counterbalance to the discrimination, rejection, isolation that one might face when seeking treatment and support.  The value of peer support is very clear.  It advances the rights of those with the condition, services to them, employment opportunities, and overall quality of life improves.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12</a:t>
            </a:fld>
            <a:endParaRPr lang="en-US"/>
          </a:p>
        </p:txBody>
      </p:sp>
    </p:spTree>
    <p:extLst>
      <p:ext uri="{BB962C8B-B14F-4D97-AF65-F5344CB8AC3E}">
        <p14:creationId xmlns:p14="http://schemas.microsoft.com/office/powerpoint/2010/main" val="287258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a:p>
            <a:pPr eaLnBrk="1" hangingPunct="1">
              <a:spcBef>
                <a:spcPct val="0"/>
              </a:spcBef>
            </a:pPr>
            <a:r>
              <a:rPr lang="en-US" altLang="en-US" dirty="0"/>
              <a:t>It is important to</a:t>
            </a:r>
            <a:r>
              <a:rPr lang="en-US" altLang="en-US" baseline="0" dirty="0"/>
              <a:t> u</a:t>
            </a:r>
            <a:r>
              <a:rPr lang="en-US" altLang="en-US" dirty="0"/>
              <a:t>se data to inform and support decisions to determine which</a:t>
            </a:r>
            <a:r>
              <a:rPr lang="en-US" altLang="en-US" baseline="0" dirty="0"/>
              <a:t> </a:t>
            </a:r>
            <a:r>
              <a:rPr lang="en-US" altLang="en-US" dirty="0"/>
              <a:t>populations you will work with, but use data cautiously to not increase stigma towards specific populations or towards the health condition.</a:t>
            </a:r>
          </a:p>
          <a:p>
            <a:pPr eaLnBrk="1" hangingPunct="1">
              <a:spcBef>
                <a:spcPct val="0"/>
              </a:spcBef>
            </a:pPr>
            <a:endParaRPr lang="en-US" altLang="en-US" dirty="0"/>
          </a:p>
          <a:p>
            <a:pPr marL="0" marR="0" lvl="0" indent="0" algn="l" defTabSz="914400" rtl="0" eaLnBrk="1" fontAlgn="auto" latinLnBrk="0" hangingPunct="1">
              <a:lnSpc>
                <a:spcPct val="150000"/>
              </a:lnSpc>
              <a:spcBef>
                <a:spcPts val="1000"/>
              </a:spcBef>
              <a:spcAft>
                <a:spcPts val="0"/>
              </a:spcAft>
              <a:buClr>
                <a:srgbClr val="ED7D31"/>
              </a:buClr>
              <a:buSzTx/>
              <a:buFont typeface="Arial" panose="020B0604020202020204" pitchFamily="34" charset="0"/>
              <a:buNone/>
              <a:tabLst/>
              <a:defRPr/>
            </a:pPr>
            <a:r>
              <a:rPr lang="en-US" altLang="en-US" dirty="0"/>
              <a:t>Using non stigma supporting language becomes very important for prevention practitioners/providers. Stay away from terms that promote stigma such as </a:t>
            </a:r>
            <a:r>
              <a:rPr kumimoji="0" lang="en-US" altLang="en-US" sz="2400" b="0" i="0" u="none" strike="noStrike" kern="1200" cap="none" spc="0" normalizeH="0" baseline="0" noProof="0" dirty="0">
                <a:ln>
                  <a:noFill/>
                </a:ln>
                <a:solidFill>
                  <a:prstClr val="black"/>
                </a:solidFill>
                <a:effectLst/>
                <a:uLnTx/>
                <a:uFillTx/>
                <a:latin typeface="Arial" panose="020B0604020202020204"/>
                <a:ea typeface="+mn-ea"/>
                <a:cs typeface="+mn-cs"/>
              </a:rPr>
              <a:t>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ddict, junkie, user, alcoholic, addiction, substance abuse, bad mother/father, clean, dirty, etc. </a:t>
            </a:r>
          </a:p>
          <a:p>
            <a:pPr marL="0" marR="0" lvl="0" indent="0" algn="l" defTabSz="914400" rtl="0" eaLnBrk="1" fontAlgn="auto" latinLnBrk="0" hangingPunct="1">
              <a:lnSpc>
                <a:spcPct val="150000"/>
              </a:lnSpc>
              <a:spcBef>
                <a:spcPts val="1000"/>
              </a:spcBef>
              <a:spcAft>
                <a:spcPts val="0"/>
              </a:spcAft>
              <a:buClr>
                <a:srgbClr val="ED7D31"/>
              </a:buClr>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1000"/>
              </a:spcBef>
              <a:spcAft>
                <a:spcPts val="0"/>
              </a:spcAft>
              <a:buClr>
                <a:srgbClr val="ED7D31"/>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Use terms to decrease stigma such as person with substance use disorder, Substance Use Disorder (SUD), harmful use, substance misuse, etc. </a:t>
            </a:r>
            <a:endParaRPr lang="en-US" altLang="en-US" dirty="0"/>
          </a:p>
          <a:p>
            <a:pPr eaLnBrk="1" hangingPunct="1">
              <a:spcBef>
                <a:spcPct val="0"/>
              </a:spcBef>
            </a:pPr>
            <a:endParaRPr lang="en-US" altLang="en-US" dirty="0"/>
          </a:p>
          <a:p>
            <a:pPr eaLnBrk="1" hangingPunct="1">
              <a:spcBef>
                <a:spcPct val="0"/>
              </a:spcBef>
            </a:pPr>
            <a:r>
              <a:rPr lang="en-US" altLang="en-US" dirty="0"/>
              <a:t>There are always other ideas and</a:t>
            </a:r>
            <a:r>
              <a:rPr lang="en-US" altLang="en-US" baseline="0" dirty="0"/>
              <a:t> strategies to engage diverse groups. Explore other ideas and approaches based on the population base you are trying to reach. </a:t>
            </a:r>
          </a:p>
          <a:p>
            <a:pPr eaLnBrk="1" hangingPunct="1">
              <a:spcBef>
                <a:spcPct val="0"/>
              </a:spcBef>
            </a:pPr>
            <a:endParaRPr lang="en-US" altLang="en-US" baseline="0" dirty="0"/>
          </a:p>
          <a:p>
            <a:pPr eaLnBrk="1" hangingPunct="1">
              <a:spcBef>
                <a:spcPct val="0"/>
              </a:spcBef>
            </a:pPr>
            <a:r>
              <a:rPr lang="en-US" altLang="en-US" baseline="0" dirty="0"/>
              <a:t>Would anyone like to share best practices, or approaches that have proven successful in engaging diverse populations? </a:t>
            </a: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13</a:t>
            </a:fld>
            <a:endParaRPr lang="en-US"/>
          </a:p>
        </p:txBody>
      </p:sp>
    </p:spTree>
    <p:extLst>
      <p:ext uri="{BB962C8B-B14F-4D97-AF65-F5344CB8AC3E}">
        <p14:creationId xmlns:p14="http://schemas.microsoft.com/office/powerpoint/2010/main" val="197922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14</a:t>
            </a:fld>
            <a:endParaRPr lang="en-US"/>
          </a:p>
        </p:txBody>
      </p:sp>
    </p:spTree>
    <p:extLst>
      <p:ext uri="{BB962C8B-B14F-4D97-AF65-F5344CB8AC3E}">
        <p14:creationId xmlns:p14="http://schemas.microsoft.com/office/powerpoint/2010/main" val="163340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Good afternoon/morning,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presentation entitled </a:t>
            </a:r>
            <a:r>
              <a:rPr lang="en-US" sz="1200" dirty="0" smtClean="0">
                <a:latin typeface="Arial" panose="020B0604020202020204" pitchFamily="34" charset="0"/>
                <a:cs typeface="Arial" panose="020B0604020202020204" pitchFamily="34" charset="0"/>
              </a:rPr>
              <a:t>A Substance Misuse Prevention Practitioner’s Role In Reducing Stigma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was </a:t>
            </a:r>
            <a:r>
              <a:rPr kumimoji="0" lang="en-US" sz="1200" b="0" i="0" u="none" strike="noStrike" kern="1200" cap="none" spc="0" normalizeH="0" baseline="0" noProof="0" dirty="0">
                <a:ln>
                  <a:noFill/>
                </a:ln>
                <a:solidFill>
                  <a:prstClr val="black"/>
                </a:solidFill>
                <a:effectLst/>
                <a:uLnTx/>
                <a:uFillTx/>
                <a:latin typeface="+mn-lt"/>
                <a:ea typeface="+mn-ea"/>
                <a:cs typeface="+mn-cs"/>
              </a:rPr>
              <a:t>developed by the Pacific Southwest  Prevention Technology Transfer Center. These slides can be used as a stand-alone overview of the varying levels of stigma or incorporated into other presentations or materials as relevant</a:t>
            </a:r>
            <a:endParaRPr lang="en-US" dirty="0"/>
          </a:p>
        </p:txBody>
      </p:sp>
      <p:sp>
        <p:nvSpPr>
          <p:cNvPr id="4" name="Slide Number Placeholder 3"/>
          <p:cNvSpPr>
            <a:spLocks noGrp="1"/>
          </p:cNvSpPr>
          <p:nvPr>
            <p:ph type="sldNum" sz="quarter" idx="5"/>
          </p:nvPr>
        </p:nvSpPr>
        <p:spPr/>
        <p:txBody>
          <a:bodyPr/>
          <a:lstStyle/>
          <a:p>
            <a:fld id="{F3AEF79D-2746-466B-BF3D-344362043D2A}" type="slidenum">
              <a:rPr lang="en-US" smtClean="0"/>
              <a:t>2</a:t>
            </a:fld>
            <a:endParaRPr lang="en-US"/>
          </a:p>
        </p:txBody>
      </p:sp>
    </p:spTree>
    <p:extLst>
      <p:ext uri="{BB962C8B-B14F-4D97-AF65-F5344CB8AC3E}">
        <p14:creationId xmlns:p14="http://schemas.microsoft.com/office/powerpoint/2010/main" val="193487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3</a:t>
            </a:fld>
            <a:endParaRPr lang="en-US"/>
          </a:p>
        </p:txBody>
      </p:sp>
    </p:spTree>
    <p:extLst>
      <p:ext uri="{BB962C8B-B14F-4D97-AF65-F5344CB8AC3E}">
        <p14:creationId xmlns:p14="http://schemas.microsoft.com/office/powerpoint/2010/main" val="287909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we are discussing an important topic (Stigma) that influences the way we work, serve, and communicate with our clients, populations, colleagues, etc.</a:t>
            </a:r>
          </a:p>
          <a:p>
            <a:endParaRPr lang="en-US" dirty="0"/>
          </a:p>
          <a:p>
            <a:r>
              <a:rPr lang="en-US" dirty="0"/>
              <a:t>We will focus on the following topic areas today:</a:t>
            </a:r>
          </a:p>
          <a:p>
            <a:endParaRPr lang="en-US" dirty="0"/>
          </a:p>
          <a:p>
            <a:r>
              <a:rPr lang="en-US" dirty="0"/>
              <a:t>What</a:t>
            </a:r>
            <a:r>
              <a:rPr lang="en-US" baseline="0" dirty="0"/>
              <a:t> is Stigma?</a:t>
            </a:r>
          </a:p>
          <a:p>
            <a:r>
              <a:rPr lang="en-US" baseline="0" dirty="0"/>
              <a:t>How stigma impacts our prevention work?</a:t>
            </a:r>
          </a:p>
          <a:p>
            <a:r>
              <a:rPr lang="en-US" baseline="0" dirty="0"/>
              <a:t>What can we do about it and how do we approach stigma as prevention practitioners?</a:t>
            </a:r>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4</a:t>
            </a:fld>
            <a:endParaRPr lang="en-US"/>
          </a:p>
        </p:txBody>
      </p:sp>
    </p:spTree>
    <p:extLst>
      <p:ext uri="{BB962C8B-B14F-4D97-AF65-F5344CB8AC3E}">
        <p14:creationId xmlns:p14="http://schemas.microsoft.com/office/powerpoint/2010/main" val="213935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purposes of this presentation to ensure we are all operating within the same framework, let’s take a look at the definition of stigma as defined by the </a:t>
            </a:r>
            <a:r>
              <a:rPr lang="en-US" sz="1200" dirty="0"/>
              <a:t>National Academies of Sciences, Engineering, and Medicine.</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we take a closer look at this definition it is important to differentiate between the following words: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word </a:t>
            </a:r>
            <a:r>
              <a:rPr kumimoji="0" lang="en-US" sz="1200" b="1" i="0" u="none" strike="noStrike" kern="1200" cap="none" spc="0" normalizeH="0" baseline="0" noProof="0" dirty="0">
                <a:ln>
                  <a:noFill/>
                </a:ln>
                <a:solidFill>
                  <a:prstClr val="black"/>
                </a:solidFill>
                <a:effectLst/>
                <a:uLnTx/>
                <a:uFillTx/>
                <a:latin typeface="+mn-lt"/>
                <a:ea typeface="+mn-ea"/>
                <a:cs typeface="+mn-cs"/>
              </a:rPr>
              <a:t>prejudice</a:t>
            </a:r>
            <a:r>
              <a:rPr kumimoji="0" lang="en-US" sz="1200" b="0" i="0" u="none" strike="noStrike" kern="1200" cap="none" spc="0" normalizeH="0" baseline="0" noProof="0" dirty="0">
                <a:ln>
                  <a:noFill/>
                </a:ln>
                <a:solidFill>
                  <a:prstClr val="black"/>
                </a:solidFill>
                <a:effectLst/>
                <a:uLnTx/>
                <a:uFillTx/>
                <a:latin typeface="+mn-lt"/>
                <a:ea typeface="+mn-ea"/>
                <a:cs typeface="+mn-cs"/>
              </a:rPr>
              <a:t> relates to the </a:t>
            </a:r>
            <a:r>
              <a:rPr kumimoji="0" lang="en-US" sz="1200" b="1" i="0" u="none" strike="noStrike" kern="1200" cap="none" spc="0" normalizeH="0" baseline="0" noProof="0" dirty="0">
                <a:ln>
                  <a:noFill/>
                </a:ln>
                <a:solidFill>
                  <a:prstClr val="black"/>
                </a:solidFill>
                <a:effectLst/>
                <a:uLnTx/>
                <a:uFillTx/>
                <a:latin typeface="+mn-lt"/>
                <a:ea typeface="+mn-ea"/>
                <a:cs typeface="+mn-cs"/>
              </a:rPr>
              <a:t>attitude</a:t>
            </a:r>
            <a:r>
              <a:rPr kumimoji="0" lang="en-US" sz="1200" b="0" i="0" u="none" strike="noStrike" kern="1200" cap="none" spc="0" normalizeH="0" baseline="0" noProof="0" dirty="0">
                <a:ln>
                  <a:noFill/>
                </a:ln>
                <a:solidFill>
                  <a:prstClr val="black"/>
                </a:solidFill>
                <a:effectLst/>
                <a:uLnTx/>
                <a:uFillTx/>
                <a:latin typeface="+mn-lt"/>
                <a:ea typeface="+mn-ea"/>
                <a:cs typeface="+mn-cs"/>
              </a:rPr>
              <a:t> that is amplified against a person or group whereas, </a:t>
            </a:r>
            <a:r>
              <a:rPr kumimoji="0" lang="en-US" sz="1200" b="1" i="0" u="none" strike="noStrike" kern="1200" cap="none" spc="0" normalizeH="0" baseline="0" noProof="0" dirty="0">
                <a:ln>
                  <a:noFill/>
                </a:ln>
                <a:solidFill>
                  <a:prstClr val="black"/>
                </a:solidFill>
                <a:effectLst/>
                <a:uLnTx/>
                <a:uFillTx/>
                <a:latin typeface="+mn-lt"/>
                <a:ea typeface="+mn-ea"/>
                <a:cs typeface="+mn-cs"/>
              </a:rPr>
              <a:t>discrimination</a:t>
            </a:r>
            <a:r>
              <a:rPr kumimoji="0" lang="en-US" sz="1200" b="0" i="0" u="none" strike="noStrike" kern="1200" cap="none" spc="0" normalizeH="0" baseline="0" noProof="0" dirty="0">
                <a:ln>
                  <a:noFill/>
                </a:ln>
                <a:solidFill>
                  <a:prstClr val="black"/>
                </a:solidFill>
                <a:effectLst/>
                <a:uLnTx/>
                <a:uFillTx/>
                <a:latin typeface="+mn-lt"/>
                <a:ea typeface="+mn-ea"/>
                <a:cs typeface="+mn-cs"/>
              </a:rPr>
              <a:t> is related to the </a:t>
            </a:r>
            <a:r>
              <a:rPr kumimoji="0" lang="en-US" sz="1200" b="1" i="0" u="none" strike="noStrike" kern="1200" cap="none" spc="0" normalizeH="0" baseline="0" noProof="0" dirty="0">
                <a:ln>
                  <a:noFill/>
                </a:ln>
                <a:solidFill>
                  <a:prstClr val="black"/>
                </a:solidFill>
                <a:effectLst/>
                <a:uLnTx/>
                <a:uFillTx/>
                <a:latin typeface="+mn-lt"/>
                <a:ea typeface="+mn-ea"/>
                <a:cs typeface="+mn-cs"/>
              </a:rPr>
              <a:t>behaviors motivated by such attitudes.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5E2D1F1-D27A-420F-877F-BAA37744E0E5}" type="slidenum">
              <a:rPr lang="en-US" smtClean="0"/>
              <a:t>5</a:t>
            </a:fld>
            <a:endParaRPr lang="en-US"/>
          </a:p>
        </p:txBody>
      </p:sp>
    </p:spTree>
    <p:extLst>
      <p:ext uri="{BB962C8B-B14F-4D97-AF65-F5344CB8AC3E}">
        <p14:creationId xmlns:p14="http://schemas.microsoft.com/office/powerpoint/2010/main" val="91642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an understanding of what stigma is, we are now going to transition to exploring the various levels of stigma including </a:t>
            </a:r>
            <a:r>
              <a:rPr kumimoji="0" lang="en-US" sz="1200" b="0" i="0" u="none" strike="noStrike" kern="1200" cap="none" spc="0" normalizeH="0" baseline="0" noProof="0" dirty="0">
                <a:ln>
                  <a:noFill/>
                </a:ln>
                <a:solidFill>
                  <a:prstClr val="black"/>
                </a:solidFill>
                <a:effectLst/>
                <a:uLnTx/>
                <a:uFillTx/>
                <a:latin typeface="+mn-lt"/>
                <a:ea typeface="+mn-ea"/>
                <a:cs typeface="+mn-cs"/>
              </a:rPr>
              <a:t>Structural Stigma, Public Stigma, and Self Stigma </a:t>
            </a:r>
            <a:r>
              <a:rPr lang="en-US" baseline="0" dirty="0"/>
              <a:t>and how they may inform and impact prevention.</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6</a:t>
            </a:fld>
            <a:endParaRPr lang="en-US"/>
          </a:p>
        </p:txBody>
      </p:sp>
    </p:spTree>
    <p:extLst>
      <p:ext uri="{BB962C8B-B14F-4D97-AF65-F5344CB8AC3E}">
        <p14:creationId xmlns:p14="http://schemas.microsoft.com/office/powerpoint/2010/main" val="171952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Let’s first look at Structural Stigma.</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How many of you have heard the public health fable about people in the river? This story is also often referred to as the Upstream Story.  (tell the story briefly as illustrated below)</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b="0" i="0" dirty="0">
              <a:solidFill>
                <a:srgbClr val="0A0A0A"/>
              </a:solidFill>
              <a:effectLst/>
              <a:latin typeface="Roboto"/>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b="0" i="0" dirty="0">
                <a:solidFill>
                  <a:srgbClr val="0A0A0A"/>
                </a:solidFill>
                <a:effectLst/>
                <a:latin typeface="Roboto"/>
              </a:rPr>
              <a:t>A man and a woman were fishing on the river bank when they saw a woman struggling in the current. They rescued her. Soon, they saw a man struggling. They rescued him, too. This continued all afternoon.</a:t>
            </a: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b="0" i="0" dirty="0">
                <a:solidFill>
                  <a:srgbClr val="0A0A0A"/>
                </a:solidFill>
                <a:effectLst/>
                <a:latin typeface="Roboto"/>
              </a:rPr>
              <a:t>Finally, the exhausted pair decided to go upstream to find out where and why so many people were falling in. They discovered a beautiful overlook along the river’s edge without any warning signs or protective barriers. The couple went to community leaders to report the number of victims they had rescued and explain the connection to the unprotected overlook</a:t>
            </a: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Many of us have used this story to address the balance in public health and health care approaches that attend to fixing problems vs. identifying the root causes and seeking to prevent the problem at it’s source.  This story can also help to illustrate some ways that structural stigma impacts our prevention work-those upstream efforts to address to build protection.</a:t>
            </a:r>
          </a:p>
          <a:p>
            <a:pPr algn="l"/>
            <a:endParaRPr lang="en-US" b="0" i="0" dirty="0">
              <a:solidFill>
                <a:srgbClr val="0A0A0A"/>
              </a:solidFill>
              <a:effectLst/>
              <a:latin typeface="Roboto"/>
            </a:endParaRPr>
          </a:p>
          <a:p>
            <a:pPr algn="l"/>
            <a:r>
              <a:rPr lang="en-US" b="0" i="0" dirty="0">
                <a:solidFill>
                  <a:srgbClr val="0A0A0A"/>
                </a:solidFill>
                <a:effectLst/>
                <a:latin typeface="Roboto"/>
              </a:rPr>
              <a:t>Community leaders agreed to install a protective guard and post warning signs. Preventing the problem saves resources, energy, and lives.</a:t>
            </a:r>
          </a:p>
          <a:p>
            <a:pPr algn="l"/>
            <a:r>
              <a:rPr lang="en-US" b="0" i="0" dirty="0">
                <a:solidFill>
                  <a:srgbClr val="0A0A0A"/>
                </a:solidFill>
                <a:effectLst/>
                <a:latin typeface="Roboto"/>
              </a:rPr>
              <a:t>This parable shifts focus from downstream (individual treatment) to upstream (prevention strategies for the whole community.</a:t>
            </a:r>
          </a:p>
          <a:p>
            <a:pPr algn="l">
              <a:buFont typeface="Arial" panose="020B0604020202020204" pitchFamily="34" charset="0"/>
              <a:buNone/>
            </a:pPr>
            <a:endParaRPr lang="en-US" b="0" i="0" dirty="0">
              <a:solidFill>
                <a:srgbClr val="0A0A0A"/>
              </a:solidFill>
              <a:effectLst/>
              <a:latin typeface="Roboto"/>
            </a:endParaRPr>
          </a:p>
          <a:p>
            <a:pPr algn="l">
              <a:buFont typeface="Arial" panose="020B0604020202020204" pitchFamily="34" charset="0"/>
              <a:buNone/>
            </a:pPr>
            <a:r>
              <a:rPr lang="en-US" b="1" i="0" dirty="0">
                <a:solidFill>
                  <a:srgbClr val="0A0A0A"/>
                </a:solidFill>
                <a:effectLst/>
                <a:latin typeface="Roboto"/>
              </a:rPr>
              <a:t>Downstream-</a:t>
            </a:r>
            <a:r>
              <a:rPr lang="en-US" b="0" i="0" dirty="0">
                <a:solidFill>
                  <a:srgbClr val="0A0A0A"/>
                </a:solidFill>
                <a:effectLst/>
                <a:latin typeface="Roboto"/>
              </a:rPr>
              <a:t>Chronic disease treatment—emergency services, pharmacology, surgery, and dialysis.</a:t>
            </a:r>
          </a:p>
          <a:p>
            <a:pPr algn="l">
              <a:buFont typeface="Arial" panose="020B0604020202020204" pitchFamily="34" charset="0"/>
              <a:buNone/>
            </a:pPr>
            <a:r>
              <a:rPr lang="en-US" b="1" i="0" dirty="0">
                <a:solidFill>
                  <a:srgbClr val="0A0A0A"/>
                </a:solidFill>
                <a:effectLst/>
                <a:latin typeface="Roboto"/>
              </a:rPr>
              <a:t>Mid-stream-</a:t>
            </a:r>
            <a:r>
              <a:rPr lang="en-US" b="0" i="0" dirty="0">
                <a:solidFill>
                  <a:srgbClr val="0A0A0A"/>
                </a:solidFill>
                <a:effectLst/>
                <a:latin typeface="Roboto"/>
              </a:rPr>
              <a:t>Modifying individual behavior—physical activity, nutrition, tobacco use, maternal health, high school graduation, and violence control.</a:t>
            </a:r>
          </a:p>
          <a:p>
            <a:pPr algn="l">
              <a:buFont typeface="Arial" panose="020B0604020202020204" pitchFamily="34" charset="0"/>
              <a:buNone/>
            </a:pPr>
            <a:r>
              <a:rPr lang="en-US" b="1" i="0" dirty="0">
                <a:solidFill>
                  <a:srgbClr val="0A0A0A"/>
                </a:solidFill>
                <a:effectLst/>
                <a:latin typeface="Roboto"/>
              </a:rPr>
              <a:t>Upstream-</a:t>
            </a:r>
            <a:r>
              <a:rPr lang="en-US" b="0" i="0" dirty="0">
                <a:solidFill>
                  <a:srgbClr val="0A0A0A"/>
                </a:solidFill>
                <a:effectLst/>
                <a:latin typeface="Roboto"/>
              </a:rPr>
              <a:t>Addressing social determinants of health—conditions in which people are born, grow, live, work, and play.</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Stigma has significant impact on how people both access and then receive prevention, intervention and treatment services related to Substance Use Disorder.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It might be illustrated in this story by what people have the easiest access to being saved- are people north of the village more likely to be saved then those further down stream? Are some of the people perceived by the rescuers as “more savable” than others- perhaps due to their health or perceived strength or other factors. Often these decisions are made with good intention, “we can only save so many people, let’s save the ones that have the best chance.” Unfortunately, the decisions on who gets the intervention is not always based in evidence,  but instead on perception. Over time these decisions become institutionalized and create structural stigma (and institutional racism) and related health disparities.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What are some of examples of structural stigma that impact your work?</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(underserved communities, lack or unequal use of enforcement of policies/laws, discrimination in access to programs or resources)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Prevention is in a unique place to look at those risk and protective factors related to structural stigma and help to identify structural and systemic, evidence based prevention strategies to address them.</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7</a:t>
            </a:fld>
            <a:endParaRPr lang="en-US"/>
          </a:p>
        </p:txBody>
      </p:sp>
    </p:spTree>
    <p:extLst>
      <p:ext uri="{BB962C8B-B14F-4D97-AF65-F5344CB8AC3E}">
        <p14:creationId xmlns:p14="http://schemas.microsoft.com/office/powerpoint/2010/main" val="1180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So what are some potential ways to address structural stigma? </a:t>
            </a:r>
          </a:p>
          <a:p>
            <a:pPr marL="457200" marR="0" lvl="1"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Legislative and Policy Change/Strategies: </a:t>
            </a:r>
          </a:p>
          <a:p>
            <a:pPr marL="457200" marR="0" lvl="1"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Requires an examination of the root cause of structural stigma and the related discrimination.  For example, people with psychiatric disabilities may experience more problems with employment, housing, law enforcement, and education.  Addressing the source of this can help: ex: mental health care visits in LGBTQ decreased after same-sex marriage was legalized in Massachusetts.  Depression and anxiety decreased in low-income families when they received rental vouchers.  In other words, mental health can improve when structural issues are addressed through legislation and policy.  </a:t>
            </a:r>
          </a:p>
          <a:p>
            <a:pPr marL="457200" marR="0" lvl="1"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This requires multi-disciplinary and multi-level ecological approach.  Focusing only on education and attitude change might not bring as much of a reduction in stigma as addressing structural changes through legislation and policies to address underlying problems and/or discrimination.  These are more likely to promote social equity and overall quality of life.  </a:t>
            </a:r>
          </a:p>
          <a:p>
            <a:pPr marL="914400" marR="0" lvl="2"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en-US" sz="1200" b="1" i="0" u="none" strike="noStrike" kern="1200" cap="none" spc="0" normalizeH="0" baseline="0" noProof="0" dirty="0">
                <a:ln>
                  <a:noFill/>
                </a:ln>
                <a:solidFill>
                  <a:prstClr val="black"/>
                </a:solidFill>
                <a:effectLst/>
                <a:uLnTx/>
                <a:uFillTx/>
                <a:latin typeface="+mn-lt"/>
                <a:ea typeface="+mn-ea"/>
                <a:cs typeface="+mn-cs"/>
              </a:rPr>
              <a:t>Advocacy/Protest: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Protest: a formal objection to negative representations of people with SUD</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Can engage “fence sitters” and energize unengaged stakeholders by raising awareness around substance misuse prevention</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Group protests provide opportunity for stakeholders to meet and develop a sense of solidarity, purpose</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Focus on influencing opinion leaders, politicians, journalists, community officials</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Can also focus on legislative reform to enact protections of rights, increase access to resources, and reduce inequalities</a:t>
            </a:r>
          </a:p>
          <a:p>
            <a:pPr marL="914400" marR="0" lvl="2" indent="0" algn="l" defTabSz="457200" rtl="0" eaLnBrk="1" fontAlgn="auto" latinLnBrk="0" hangingPunct="1">
              <a:lnSpc>
                <a:spcPct val="100000"/>
              </a:lnSpc>
              <a:spcBef>
                <a:spcPct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Professional Education</a:t>
            </a:r>
          </a:p>
          <a:p>
            <a:pPr marL="457200" marR="0" lvl="1"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This is the LEAST studied method, so effectiveness of this strategy is unknown. A few anecdotal successes can be found in the literature. However, the idea behind this intervention is moving beyond cultural competency to address how structures produce health inequities and the push to change the U.S. medical education structure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8</a:t>
            </a:fld>
            <a:endParaRPr lang="en-US"/>
          </a:p>
        </p:txBody>
      </p:sp>
    </p:spTree>
    <p:extLst>
      <p:ext uri="{BB962C8B-B14F-4D97-AF65-F5344CB8AC3E}">
        <p14:creationId xmlns:p14="http://schemas.microsoft.com/office/powerpoint/2010/main" val="424551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Let’s take a look at public stigma</a:t>
            </a:r>
            <a:r>
              <a:rPr lang="en-US" sz="1200" b="0" i="0" kern="1200" baseline="0" dirty="0" smtClean="0">
                <a:solidFill>
                  <a:schemeClr val="tx1"/>
                </a:solidFill>
                <a:effectLst/>
                <a:latin typeface="+mn-lt"/>
                <a:ea typeface="+mn-ea"/>
                <a:cs typeface="+mn-cs"/>
              </a:rPr>
              <a:t> and how it differs from self stigma which we will look at a little more closely in a moment. </a:t>
            </a:r>
          </a:p>
          <a:p>
            <a:endParaRPr lang="en-US" dirty="0" smtClean="0"/>
          </a:p>
          <a:p>
            <a:r>
              <a:rPr lang="en-US" dirty="0" smtClean="0"/>
              <a:t>At this point refer to the slide and walk the audience through the information presented on the slide to ensure they recognize the differences. </a:t>
            </a:r>
          </a:p>
          <a:p>
            <a:endParaRPr lang="en-US" dirty="0"/>
          </a:p>
        </p:txBody>
      </p:sp>
      <p:sp>
        <p:nvSpPr>
          <p:cNvPr id="4" name="Slide Number Placeholder 3"/>
          <p:cNvSpPr>
            <a:spLocks noGrp="1"/>
          </p:cNvSpPr>
          <p:nvPr>
            <p:ph type="sldNum" sz="quarter" idx="10"/>
          </p:nvPr>
        </p:nvSpPr>
        <p:spPr/>
        <p:txBody>
          <a:bodyPr/>
          <a:lstStyle/>
          <a:p>
            <a:fld id="{F3AEF79D-2746-466B-BF3D-344362043D2A}" type="slidenum">
              <a:rPr lang="en-US" smtClean="0"/>
              <a:t>9</a:t>
            </a:fld>
            <a:endParaRPr lang="en-US"/>
          </a:p>
        </p:txBody>
      </p:sp>
    </p:spTree>
    <p:extLst>
      <p:ext uri="{BB962C8B-B14F-4D97-AF65-F5344CB8AC3E}">
        <p14:creationId xmlns:p14="http://schemas.microsoft.com/office/powerpoint/2010/main" val="2600854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05C73-507C-3E44-942E-BC7B83C0129E}"/>
              </a:ext>
            </a:extLst>
          </p:cNvPr>
          <p:cNvSpPr/>
          <p:nvPr userDrawn="1"/>
        </p:nvSpPr>
        <p:spPr>
          <a:xfrm>
            <a:off x="1" y="0"/>
            <a:ext cx="1219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2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609600"/>
            <a:ext cx="10972800" cy="808038"/>
          </a:xfrm>
          <a:prstGeom prst="rect">
            <a:avLst/>
          </a:prstGeom>
        </p:spPr>
        <p:txBody>
          <a:bodyPr vert="horz"/>
          <a:lstStyle>
            <a:lvl1pPr>
              <a:defRPr>
                <a:solidFill>
                  <a:srgbClr val="593A4B"/>
                </a:solidFill>
              </a:defRPr>
            </a:lvl1pPr>
          </a:lstStyle>
          <a:p>
            <a:r>
              <a:rPr lang="en-US" dirty="0"/>
              <a:t>Disclaimer</a:t>
            </a:r>
          </a:p>
        </p:txBody>
      </p:sp>
      <p:sp>
        <p:nvSpPr>
          <p:cNvPr id="3" name="TextBox 2"/>
          <p:cNvSpPr txBox="1"/>
          <p:nvPr userDrawn="1"/>
        </p:nvSpPr>
        <p:spPr>
          <a:xfrm>
            <a:off x="609600" y="1910080"/>
            <a:ext cx="10972800" cy="3816430"/>
          </a:xfrm>
          <a:prstGeom prst="rect">
            <a:avLst/>
          </a:prstGeom>
          <a:noFill/>
        </p:spPr>
        <p:txBody>
          <a:bodyPr wrap="square" rtlCol="0">
            <a:spAutoFit/>
          </a:bodyPr>
          <a:lstStyle/>
          <a:p>
            <a:pPr marL="45720" indent="0" algn="ctr">
              <a:buNone/>
            </a:pPr>
            <a:r>
              <a:rPr lang="en-US" sz="2800" kern="1200" dirty="0">
                <a:solidFill>
                  <a:schemeClr val="tx1"/>
                </a:solidFill>
                <a:latin typeface="+mn-lt"/>
                <a:ea typeface="+mn-ea"/>
                <a:cs typeface="Helvetica" panose="020B0604020202020204" pitchFamily="34" charset="0"/>
              </a:rPr>
              <a:t>The views expressed in this webinar do not necessarily represent the views, policies, and positions of the Substance Abuse and Mental Health Services Administration or the U.S. Department of Health and Human Services.</a:t>
            </a:r>
          </a:p>
          <a:p>
            <a:pPr marL="45720" indent="0" algn="ctr">
              <a:buNone/>
            </a:pPr>
            <a:endParaRPr lang="en-US" sz="2800" kern="1200" dirty="0">
              <a:solidFill>
                <a:schemeClr val="tx1"/>
              </a:solidFill>
              <a:latin typeface="+mn-lt"/>
              <a:ea typeface="+mn-ea"/>
              <a:cs typeface="Helvetica" panose="020B0604020202020204" pitchFamily="34" charset="0"/>
            </a:endParaRPr>
          </a:p>
          <a:p>
            <a:pPr marL="45720" indent="0" algn="ctr">
              <a:buNone/>
            </a:pPr>
            <a:r>
              <a:rPr lang="en-US" sz="2800" kern="1200" dirty="0">
                <a:solidFill>
                  <a:schemeClr val="tx1"/>
                </a:solidFill>
                <a:latin typeface="+mn-lt"/>
                <a:ea typeface="+mn-ea"/>
                <a:cs typeface="Helvetica" panose="020B0604020202020204" pitchFamily="34" charset="0"/>
              </a:rPr>
              <a:t>This webinar is being recorded and archived, and will be available for viewing after the webinar. Please contact the webinar facilitator if you have any concerns or questions.</a:t>
            </a:r>
          </a:p>
          <a:p>
            <a:endParaRPr lang="en-US" dirty="0"/>
          </a:p>
        </p:txBody>
      </p:sp>
    </p:spTree>
    <p:extLst>
      <p:ext uri="{BB962C8B-B14F-4D97-AF65-F5344CB8AC3E}">
        <p14:creationId xmlns:p14="http://schemas.microsoft.com/office/powerpoint/2010/main" val="409109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E05C73-507C-3E44-942E-BC7B83C0129E}"/>
              </a:ext>
            </a:extLst>
          </p:cNvPr>
          <p:cNvSpPr/>
          <p:nvPr userDrawn="1"/>
        </p:nvSpPr>
        <p:spPr>
          <a:xfrm>
            <a:off x="1" y="0"/>
            <a:ext cx="12192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A59AFD4-E095-234C-84E0-93C4D16C82B7}"/>
              </a:ext>
            </a:extLst>
          </p:cNvPr>
          <p:cNvSpPr>
            <a:spLocks noGrp="1"/>
          </p:cNvSpPr>
          <p:nvPr>
            <p:ph type="title" hasCustomPrompt="1"/>
          </p:nvPr>
        </p:nvSpPr>
        <p:spPr>
          <a:xfrm>
            <a:off x="627180" y="4416618"/>
            <a:ext cx="7180389" cy="647751"/>
          </a:xfrm>
          <a:prstGeom prst="rect">
            <a:avLst/>
          </a:prstGeom>
        </p:spPr>
        <p:txBody>
          <a:bodyPr/>
          <a:lstStyle>
            <a:lvl1pPr>
              <a:defRPr>
                <a:solidFill>
                  <a:srgbClr val="593A4B"/>
                </a:solidFill>
              </a:defRPr>
            </a:lvl1pPr>
          </a:lstStyle>
          <a:p>
            <a:r>
              <a:rPr lang="en-US" sz="4400" dirty="0">
                <a:solidFill>
                  <a:srgbClr val="593A4B"/>
                </a:solidFill>
                <a:latin typeface="Arial" panose="020B0604020202020204" pitchFamily="34" charset="0"/>
                <a:cs typeface="Arial" panose="020B0604020202020204" pitchFamily="34" charset="0"/>
              </a:rPr>
              <a:t>Presentation Title</a:t>
            </a:r>
          </a:p>
        </p:txBody>
      </p:sp>
    </p:spTree>
    <p:extLst>
      <p:ext uri="{BB962C8B-B14F-4D97-AF65-F5344CB8AC3E}">
        <p14:creationId xmlns:p14="http://schemas.microsoft.com/office/powerpoint/2010/main" val="224538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A552-3C95-3F4C-A9AC-9A51E1FC2801}"/>
              </a:ext>
            </a:extLst>
          </p:cNvPr>
          <p:cNvSpPr>
            <a:spLocks noGrp="1"/>
          </p:cNvSpPr>
          <p:nvPr>
            <p:ph type="title" hasCustomPrompt="1"/>
          </p:nvPr>
        </p:nvSpPr>
        <p:spPr>
          <a:xfrm>
            <a:off x="787400" y="1317625"/>
            <a:ext cx="10515600" cy="2314575"/>
          </a:xfrm>
          <a:prstGeom prst="rect">
            <a:avLst/>
          </a:prstGeom>
        </p:spPr>
        <p:txBody>
          <a:bodyPr/>
          <a:lstStyle>
            <a:lvl1pPr algn="ctr">
              <a:defRPr>
                <a:solidFill>
                  <a:srgbClr val="593A4B"/>
                </a:solidFill>
              </a:defRPr>
            </a:lvl1pPr>
          </a:lstStyle>
          <a:p>
            <a:r>
              <a:rPr lang="en-US" dirty="0"/>
              <a:t>Section title slide</a:t>
            </a:r>
          </a:p>
        </p:txBody>
      </p:sp>
      <p:pic>
        <p:nvPicPr>
          <p:cNvPr id="3" name="Picture 2" descr="MHTTC Stacked Color Bars" title="MHTTC Stacked Color Bars">
            <a:extLst>
              <a:ext uri="{FF2B5EF4-FFF2-40B4-BE49-F238E27FC236}">
                <a16:creationId xmlns:a16="http://schemas.microsoft.com/office/drawing/2014/main" id="{DE032502-72F9-F347-8E60-1881AE9F7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1" y="4869217"/>
            <a:ext cx="5029200" cy="2514599"/>
          </a:xfrm>
          <a:prstGeom prst="rect">
            <a:avLst/>
          </a:prstGeom>
          <a:noFill/>
          <a:ln>
            <a:noFill/>
          </a:ln>
        </p:spPr>
      </p:pic>
    </p:spTree>
    <p:extLst>
      <p:ext uri="{BB962C8B-B14F-4D97-AF65-F5344CB8AC3E}">
        <p14:creationId xmlns:p14="http://schemas.microsoft.com/office/powerpoint/2010/main" val="232734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553761"/>
            <a:ext cx="10515600" cy="995915"/>
          </a:xfrm>
          <a:prstGeom prst="rect">
            <a:avLst/>
          </a:prstGeom>
        </p:spPr>
        <p:txBody>
          <a:bodyPr/>
          <a:lstStyle>
            <a:lvl1pPr>
              <a:defRPr b="0">
                <a:solidFill>
                  <a:srgbClr val="593A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8800"/>
            <a:ext cx="10515600" cy="4391025"/>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5757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Picture / Top Title">
    <p:spTree>
      <p:nvGrpSpPr>
        <p:cNvPr id="1" name=""/>
        <p:cNvGrpSpPr/>
        <p:nvPr/>
      </p:nvGrpSpPr>
      <p:grpSpPr>
        <a:xfrm>
          <a:off x="0" y="0"/>
          <a:ext cx="0" cy="0"/>
          <a:chOff x="0" y="0"/>
          <a:chExt cx="0" cy="0"/>
        </a:xfrm>
      </p:grpSpPr>
      <p:sp>
        <p:nvSpPr>
          <p:cNvPr id="2" name="Title 1"/>
          <p:cNvSpPr>
            <a:spLocks noGrp="1"/>
          </p:cNvSpPr>
          <p:nvPr>
            <p:ph type="title"/>
          </p:nvPr>
        </p:nvSpPr>
        <p:spPr>
          <a:xfrm>
            <a:off x="647700" y="760266"/>
            <a:ext cx="10795000" cy="1205058"/>
          </a:xfrm>
          <a:prstGeom prst="rect">
            <a:avLst/>
          </a:prstGeom>
        </p:spPr>
        <p:txBody>
          <a:bodyPr/>
          <a:lstStyle>
            <a:lvl1pPr>
              <a:defRPr b="0">
                <a:solidFill>
                  <a:srgbClr val="593A4B"/>
                </a:solidFill>
              </a:defRPr>
            </a:lvl1pPr>
          </a:lstStyle>
          <a:p>
            <a:r>
              <a:rPr lang="en-US" dirty="0"/>
              <a:t>Click to edit Master title style</a:t>
            </a:r>
          </a:p>
        </p:txBody>
      </p:sp>
      <p:sp>
        <p:nvSpPr>
          <p:cNvPr id="3" name="Content Placeholder 2"/>
          <p:cNvSpPr>
            <a:spLocks noGrp="1"/>
          </p:cNvSpPr>
          <p:nvPr>
            <p:ph sz="half" idx="1"/>
          </p:nvPr>
        </p:nvSpPr>
        <p:spPr>
          <a:xfrm>
            <a:off x="647700" y="2115989"/>
            <a:ext cx="5181600" cy="413717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6">
            <a:extLst>
              <a:ext uri="{FF2B5EF4-FFF2-40B4-BE49-F238E27FC236}">
                <a16:creationId xmlns:a16="http://schemas.microsoft.com/office/drawing/2014/main" id="{135352DC-40B4-534D-84AD-0C95E7BEDA09}"/>
              </a:ext>
            </a:extLst>
          </p:cNvPr>
          <p:cNvSpPr>
            <a:spLocks noGrp="1"/>
          </p:cNvSpPr>
          <p:nvPr>
            <p:ph type="pic" sz="quarter" idx="10"/>
          </p:nvPr>
        </p:nvSpPr>
        <p:spPr>
          <a:xfrm>
            <a:off x="6200774" y="2115989"/>
            <a:ext cx="5241925" cy="4137173"/>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569895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tent with Columns">
    <p:spTree>
      <p:nvGrpSpPr>
        <p:cNvPr id="1" name=""/>
        <p:cNvGrpSpPr/>
        <p:nvPr/>
      </p:nvGrpSpPr>
      <p:grpSpPr>
        <a:xfrm>
          <a:off x="0" y="0"/>
          <a:ext cx="0" cy="0"/>
          <a:chOff x="0" y="0"/>
          <a:chExt cx="0" cy="0"/>
        </a:xfrm>
      </p:grpSpPr>
      <p:sp>
        <p:nvSpPr>
          <p:cNvPr id="2" name="Title 1"/>
          <p:cNvSpPr>
            <a:spLocks noGrp="1"/>
          </p:cNvSpPr>
          <p:nvPr>
            <p:ph type="title"/>
          </p:nvPr>
        </p:nvSpPr>
        <p:spPr>
          <a:xfrm>
            <a:off x="839788" y="717478"/>
            <a:ext cx="10515600" cy="1205057"/>
          </a:xfrm>
          <a:prstGeom prst="rect">
            <a:avLst/>
          </a:prstGeom>
        </p:spPr>
        <p:txBody>
          <a:bodyPr/>
          <a:lstStyle>
            <a:lvl1pPr>
              <a:defRPr b="0">
                <a:solidFill>
                  <a:srgbClr val="593A4B"/>
                </a:solidFill>
              </a:defRPr>
            </a:lvl1pPr>
          </a:lstStyle>
          <a:p>
            <a:r>
              <a:rPr lang="en-US" dirty="0"/>
              <a:t>Click to edit Master title style</a:t>
            </a:r>
          </a:p>
        </p:txBody>
      </p:sp>
      <p:sp>
        <p:nvSpPr>
          <p:cNvPr id="3" name="Text Placeholder 2"/>
          <p:cNvSpPr>
            <a:spLocks noGrp="1"/>
          </p:cNvSpPr>
          <p:nvPr>
            <p:ph type="body" idx="1"/>
          </p:nvPr>
        </p:nvSpPr>
        <p:spPr>
          <a:xfrm>
            <a:off x="839788" y="2010714"/>
            <a:ext cx="5157787"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964657"/>
            <a:ext cx="5157787" cy="3349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010714"/>
            <a:ext cx="5183188"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964657"/>
            <a:ext cx="5183188" cy="3349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4675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olum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DB5AEF-0EA5-8047-BCC5-7EBFBF4E3826}"/>
              </a:ext>
            </a:extLst>
          </p:cNvPr>
          <p:cNvPicPr>
            <a:picLocks noChangeAspect="1"/>
          </p:cNvPicPr>
          <p:nvPr userDrawn="1"/>
        </p:nvPicPr>
        <p:blipFill rotWithShape="1">
          <a:blip r:embed="rId2"/>
          <a:srcRect b="85492"/>
          <a:stretch/>
        </p:blipFill>
        <p:spPr>
          <a:xfrm>
            <a:off x="0" y="-7144"/>
            <a:ext cx="12204700" cy="996012"/>
          </a:xfrm>
          <a:prstGeom prst="rect">
            <a:avLst/>
          </a:prstGeom>
        </p:spPr>
      </p:pic>
      <p:sp>
        <p:nvSpPr>
          <p:cNvPr id="2" name="Title 1"/>
          <p:cNvSpPr>
            <a:spLocks noGrp="1"/>
          </p:cNvSpPr>
          <p:nvPr>
            <p:ph type="title"/>
          </p:nvPr>
        </p:nvSpPr>
        <p:spPr>
          <a:xfrm>
            <a:off x="839788" y="1193800"/>
            <a:ext cx="10515600" cy="830335"/>
          </a:xfrm>
          <a:prstGeom prst="rect">
            <a:avLst/>
          </a:prstGeom>
        </p:spPr>
        <p:txBody>
          <a:bodyPr/>
          <a:lstStyle>
            <a:lvl1pPr>
              <a:defRPr b="0">
                <a:solidFill>
                  <a:srgbClr val="593A4B"/>
                </a:solidFill>
              </a:defRPr>
            </a:lvl1pPr>
          </a:lstStyle>
          <a:p>
            <a:r>
              <a:rPr lang="en-US" dirty="0"/>
              <a:t>Click to edit Master title style</a:t>
            </a:r>
          </a:p>
        </p:txBody>
      </p:sp>
      <p:sp>
        <p:nvSpPr>
          <p:cNvPr id="23" name="Text Placeholder 4">
            <a:extLst>
              <a:ext uri="{FF2B5EF4-FFF2-40B4-BE49-F238E27FC236}">
                <a16:creationId xmlns:a16="http://schemas.microsoft.com/office/drawing/2014/main" id="{D66675E7-2912-B648-A010-146FDF5B562C}"/>
              </a:ext>
            </a:extLst>
          </p:cNvPr>
          <p:cNvSpPr>
            <a:spLocks noGrp="1"/>
          </p:cNvSpPr>
          <p:nvPr>
            <p:ph type="body" sz="quarter" idx="3"/>
          </p:nvPr>
        </p:nvSpPr>
        <p:spPr>
          <a:xfrm>
            <a:off x="6172200" y="2181772"/>
            <a:ext cx="5183188"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4" name="Content Placeholder 5">
            <a:extLst>
              <a:ext uri="{FF2B5EF4-FFF2-40B4-BE49-F238E27FC236}">
                <a16:creationId xmlns:a16="http://schemas.microsoft.com/office/drawing/2014/main" id="{720CB22E-38C7-6743-A8D9-98687998C31D}"/>
              </a:ext>
            </a:extLst>
          </p:cNvPr>
          <p:cNvSpPr>
            <a:spLocks noGrp="1"/>
          </p:cNvSpPr>
          <p:nvPr>
            <p:ph sz="quarter" idx="4"/>
          </p:nvPr>
        </p:nvSpPr>
        <p:spPr>
          <a:xfrm>
            <a:off x="6172200" y="3135716"/>
            <a:ext cx="5183188" cy="317856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4">
            <a:extLst>
              <a:ext uri="{FF2B5EF4-FFF2-40B4-BE49-F238E27FC236}">
                <a16:creationId xmlns:a16="http://schemas.microsoft.com/office/drawing/2014/main" id="{AFE26F35-CD94-6C4D-83F8-C9C0D47383B7}"/>
              </a:ext>
            </a:extLst>
          </p:cNvPr>
          <p:cNvSpPr>
            <a:spLocks noGrp="1"/>
          </p:cNvSpPr>
          <p:nvPr>
            <p:ph type="body" sz="quarter" idx="10"/>
          </p:nvPr>
        </p:nvSpPr>
        <p:spPr>
          <a:xfrm>
            <a:off x="839788" y="2181772"/>
            <a:ext cx="5183188"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6" name="Content Placeholder 5">
            <a:extLst>
              <a:ext uri="{FF2B5EF4-FFF2-40B4-BE49-F238E27FC236}">
                <a16:creationId xmlns:a16="http://schemas.microsoft.com/office/drawing/2014/main" id="{B7565A24-9E34-6745-83C6-494AA17E8A66}"/>
              </a:ext>
            </a:extLst>
          </p:cNvPr>
          <p:cNvSpPr>
            <a:spLocks noGrp="1"/>
          </p:cNvSpPr>
          <p:nvPr>
            <p:ph sz="quarter" idx="11"/>
          </p:nvPr>
        </p:nvSpPr>
        <p:spPr>
          <a:xfrm>
            <a:off x="839788" y="3135716"/>
            <a:ext cx="5183188" cy="317856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781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7347744" y="678083"/>
            <a:ext cx="4326731" cy="944500"/>
          </a:xfrm>
          <a:prstGeom prst="rect">
            <a:avLst/>
          </a:prstGeom>
        </p:spPr>
        <p:txBody>
          <a:bodyPr anchor="b"/>
          <a:lstStyle>
            <a:lvl1pPr>
              <a:defRPr sz="3200">
                <a:solidFill>
                  <a:srgbClr val="593A4B"/>
                </a:solidFill>
              </a:defRPr>
            </a:lvl1pPr>
          </a:lstStyle>
          <a:p>
            <a:r>
              <a:rPr lang="en-US" dirty="0"/>
              <a:t>Click to edit Master title style</a:t>
            </a:r>
          </a:p>
        </p:txBody>
      </p:sp>
      <p:sp>
        <p:nvSpPr>
          <p:cNvPr id="4" name="Text Placeholder 3"/>
          <p:cNvSpPr>
            <a:spLocks noGrp="1"/>
          </p:cNvSpPr>
          <p:nvPr>
            <p:ph type="body" sz="half" idx="2"/>
          </p:nvPr>
        </p:nvSpPr>
        <p:spPr>
          <a:xfrm>
            <a:off x="7347743" y="1747604"/>
            <a:ext cx="4326731" cy="4640495"/>
          </a:xfrm>
          <a:prstGeom prst="rect">
            <a:avLst/>
          </a:prstGeo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6">
            <a:extLst>
              <a:ext uri="{FF2B5EF4-FFF2-40B4-BE49-F238E27FC236}">
                <a16:creationId xmlns:a16="http://schemas.microsoft.com/office/drawing/2014/main" id="{FD797737-B270-864F-868C-9C6577EEF964}"/>
              </a:ext>
            </a:extLst>
          </p:cNvPr>
          <p:cNvSpPr>
            <a:spLocks noGrp="1"/>
          </p:cNvSpPr>
          <p:nvPr>
            <p:ph type="pic" sz="quarter" idx="13"/>
          </p:nvPr>
        </p:nvSpPr>
        <p:spPr>
          <a:xfrm>
            <a:off x="743161" y="820132"/>
            <a:ext cx="5867772" cy="5329989"/>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27992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righ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BC9AB61-5EE3-3B45-A5C3-7F87F0AE93A2}"/>
              </a:ext>
            </a:extLst>
          </p:cNvPr>
          <p:cNvSpPr>
            <a:spLocks noGrp="1"/>
          </p:cNvSpPr>
          <p:nvPr>
            <p:ph type="body" sz="half" idx="14"/>
          </p:nvPr>
        </p:nvSpPr>
        <p:spPr>
          <a:xfrm>
            <a:off x="743161" y="1747604"/>
            <a:ext cx="4326731" cy="4640495"/>
          </a:xfrm>
          <a:prstGeom prst="rect">
            <a:avLst/>
          </a:prstGeo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Picture Placeholder 6">
            <a:extLst>
              <a:ext uri="{FF2B5EF4-FFF2-40B4-BE49-F238E27FC236}">
                <a16:creationId xmlns:a16="http://schemas.microsoft.com/office/drawing/2014/main" id="{30C876D6-F3A7-BA4A-9466-AAC1F8A03E75}"/>
              </a:ext>
            </a:extLst>
          </p:cNvPr>
          <p:cNvSpPr>
            <a:spLocks noGrp="1"/>
          </p:cNvSpPr>
          <p:nvPr>
            <p:ph type="pic" sz="quarter" idx="15"/>
          </p:nvPr>
        </p:nvSpPr>
        <p:spPr>
          <a:xfrm>
            <a:off x="5806702" y="820132"/>
            <a:ext cx="5867772" cy="5329989"/>
          </a:xfrm>
          <a:prstGeom prst="rect">
            <a:avLst/>
          </a:prstGeom>
        </p:spPr>
        <p:txBody>
          <a:bodyPr/>
          <a:lstStyle>
            <a:lvl1pPr>
              <a:defRPr>
                <a:solidFill>
                  <a:schemeClr val="bg1"/>
                </a:solidFill>
              </a:defRPr>
            </a:lvl1pPr>
          </a:lstStyle>
          <a:p>
            <a:endParaRPr lang="en-US" dirty="0"/>
          </a:p>
        </p:txBody>
      </p:sp>
      <p:sp>
        <p:nvSpPr>
          <p:cNvPr id="13" name="Title 1">
            <a:extLst>
              <a:ext uri="{FF2B5EF4-FFF2-40B4-BE49-F238E27FC236}">
                <a16:creationId xmlns:a16="http://schemas.microsoft.com/office/drawing/2014/main" id="{5E91BB9D-2E85-064A-8C87-643F404FAE40}"/>
              </a:ext>
            </a:extLst>
          </p:cNvPr>
          <p:cNvSpPr>
            <a:spLocks noGrp="1"/>
          </p:cNvSpPr>
          <p:nvPr>
            <p:ph type="title"/>
          </p:nvPr>
        </p:nvSpPr>
        <p:spPr>
          <a:xfrm>
            <a:off x="743161" y="678083"/>
            <a:ext cx="4326731" cy="944500"/>
          </a:xfrm>
          <a:prstGeom prst="rect">
            <a:avLst/>
          </a:prstGeom>
        </p:spPr>
        <p:txBody>
          <a:bodyPr anchor="b"/>
          <a:lstStyle>
            <a:lvl1pPr>
              <a:defRPr sz="3200">
                <a:solidFill>
                  <a:srgbClr val="593A4B"/>
                </a:solidFill>
              </a:defRPr>
            </a:lvl1pPr>
          </a:lstStyle>
          <a:p>
            <a:r>
              <a:rPr lang="en-US" dirty="0"/>
              <a:t>Click to edit Master title style</a:t>
            </a:r>
          </a:p>
        </p:txBody>
      </p:sp>
    </p:spTree>
    <p:extLst>
      <p:ext uri="{BB962C8B-B14F-4D97-AF65-F5344CB8AC3E}">
        <p14:creationId xmlns:p14="http://schemas.microsoft.com/office/powerpoint/2010/main" val="313638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MHTTC Stacked Color Bars" title="MHTTC Stacked Color Bars">
            <a:extLst>
              <a:ext uri="{FF2B5EF4-FFF2-40B4-BE49-F238E27FC236}">
                <a16:creationId xmlns:a16="http://schemas.microsoft.com/office/drawing/2014/main" id="{3115CA4E-F7AD-3842-85A1-6D7DA72725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1" y="4869217"/>
            <a:ext cx="5029200" cy="2514599"/>
          </a:xfrm>
          <a:prstGeom prst="rect">
            <a:avLst/>
          </a:prstGeom>
          <a:noFill/>
          <a:ln>
            <a:noFill/>
          </a:ln>
        </p:spPr>
      </p:pic>
      <p:pic>
        <p:nvPicPr>
          <p:cNvPr id="4" name="Picture 3" descr="PTTC.PSW.2color P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172" y="481676"/>
            <a:ext cx="9120328" cy="1397924"/>
          </a:xfrm>
          <a:prstGeom prst="rect">
            <a:avLst/>
          </a:prstGeom>
        </p:spPr>
      </p:pic>
      <p:pic>
        <p:nvPicPr>
          <p:cNvPr id="6" name="Picture 5" descr="casat_logo_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5120" y="5823712"/>
            <a:ext cx="1706880" cy="810768"/>
          </a:xfrm>
          <a:prstGeom prst="rect">
            <a:avLst/>
          </a:prstGeom>
        </p:spPr>
      </p:pic>
      <p:sp>
        <p:nvSpPr>
          <p:cNvPr id="7" name="Title 1">
            <a:extLst>
              <a:ext uri="{FF2B5EF4-FFF2-40B4-BE49-F238E27FC236}">
                <a16:creationId xmlns:a16="http://schemas.microsoft.com/office/drawing/2014/main" id="{1650085C-F108-8042-B078-7398D8AD4819}"/>
              </a:ext>
            </a:extLst>
          </p:cNvPr>
          <p:cNvSpPr>
            <a:spLocks noGrp="1"/>
          </p:cNvSpPr>
          <p:nvPr>
            <p:ph type="title" hasCustomPrompt="1"/>
          </p:nvPr>
        </p:nvSpPr>
        <p:spPr>
          <a:xfrm>
            <a:off x="838200" y="2361326"/>
            <a:ext cx="10515600" cy="1458120"/>
          </a:xfrm>
          <a:prstGeom prst="rect">
            <a:avLst/>
          </a:prstGeom>
        </p:spPr>
        <p:txBody>
          <a:bodyPr anchor="ctr"/>
          <a:lstStyle>
            <a:lvl1pPr algn="ctr">
              <a:defRPr sz="6000">
                <a:solidFill>
                  <a:srgbClr val="593A4B"/>
                </a:solidFill>
              </a:defRPr>
            </a:lvl1pPr>
          </a:lstStyle>
          <a:p>
            <a:r>
              <a:rPr lang="en-US" dirty="0"/>
              <a:t>Thank you!</a:t>
            </a:r>
          </a:p>
        </p:txBody>
      </p:sp>
    </p:spTree>
    <p:extLst>
      <p:ext uri="{BB962C8B-B14F-4D97-AF65-F5344CB8AC3E}">
        <p14:creationId xmlns:p14="http://schemas.microsoft.com/office/powerpoint/2010/main" val="84880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A552-3C95-3F4C-A9AC-9A51E1FC2801}"/>
              </a:ext>
            </a:extLst>
          </p:cNvPr>
          <p:cNvSpPr>
            <a:spLocks noGrp="1"/>
          </p:cNvSpPr>
          <p:nvPr>
            <p:ph type="title" hasCustomPrompt="1"/>
          </p:nvPr>
        </p:nvSpPr>
        <p:spPr>
          <a:xfrm>
            <a:off x="787400" y="1317625"/>
            <a:ext cx="10515600" cy="2314575"/>
          </a:xfrm>
          <a:prstGeom prst="rect">
            <a:avLst/>
          </a:prstGeom>
        </p:spPr>
        <p:txBody>
          <a:bodyPr/>
          <a:lstStyle>
            <a:lvl1pPr algn="ctr">
              <a:defRPr>
                <a:solidFill>
                  <a:srgbClr val="593A4B"/>
                </a:solidFill>
              </a:defRPr>
            </a:lvl1pPr>
          </a:lstStyle>
          <a:p>
            <a:r>
              <a:rPr lang="en-US" dirty="0"/>
              <a:t>Section title slide</a:t>
            </a:r>
          </a:p>
        </p:txBody>
      </p:sp>
      <p:pic>
        <p:nvPicPr>
          <p:cNvPr id="3" name="Picture 2" descr="MHTTC Stacked Color Bars" title="MHTTC Stacked Color Bars">
            <a:extLst>
              <a:ext uri="{FF2B5EF4-FFF2-40B4-BE49-F238E27FC236}">
                <a16:creationId xmlns:a16="http://schemas.microsoft.com/office/drawing/2014/main" id="{DE032502-72F9-F347-8E60-1881AE9F7A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1" y="4869217"/>
            <a:ext cx="5029200" cy="2514599"/>
          </a:xfrm>
          <a:prstGeom prst="rect">
            <a:avLst/>
          </a:prstGeom>
          <a:noFill/>
          <a:ln>
            <a:noFill/>
          </a:ln>
        </p:spPr>
      </p:pic>
    </p:spTree>
    <p:extLst>
      <p:ext uri="{BB962C8B-B14F-4D97-AF65-F5344CB8AC3E}">
        <p14:creationId xmlns:p14="http://schemas.microsoft.com/office/powerpoint/2010/main" val="132965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D26DAC-2FDB-C94A-AA52-846C5B36BDFE}"/>
              </a:ext>
            </a:extLst>
          </p:cNvPr>
          <p:cNvSpPr txBox="1">
            <a:spLocks/>
          </p:cNvSpPr>
          <p:nvPr userDrawn="1"/>
        </p:nvSpPr>
        <p:spPr>
          <a:xfrm>
            <a:off x="838200" y="553761"/>
            <a:ext cx="10515600" cy="995915"/>
          </a:xfrm>
          <a:prstGeom prst="rect">
            <a:avLst/>
          </a:prstGeom>
        </p:spPr>
        <p:txBody>
          <a:bodyPr/>
          <a:lstStyle>
            <a:lvl1pPr algn="l" defTabSz="914400" rtl="0" eaLnBrk="1" latinLnBrk="0" hangingPunct="1">
              <a:lnSpc>
                <a:spcPct val="90000"/>
              </a:lnSpc>
              <a:spcBef>
                <a:spcPct val="0"/>
              </a:spcBef>
              <a:buNone/>
              <a:defRPr sz="4400" b="0" kern="1200">
                <a:solidFill>
                  <a:srgbClr val="593A4B"/>
                </a:solidFill>
                <a:latin typeface="Arial" panose="020B0604020202020204" pitchFamily="34" charset="0"/>
                <a:ea typeface="+mj-ea"/>
                <a:cs typeface="Arial" panose="020B0604020202020204" pitchFamily="34" charset="0"/>
              </a:defRPr>
            </a:lvl1pPr>
          </a:lstStyle>
          <a:p>
            <a:r>
              <a:rPr lang="en-US" dirty="0"/>
              <a:t>Disclaimer</a:t>
            </a:r>
          </a:p>
        </p:txBody>
      </p:sp>
      <p:sp>
        <p:nvSpPr>
          <p:cNvPr id="6" name="Content Placeholder 2">
            <a:extLst>
              <a:ext uri="{FF2B5EF4-FFF2-40B4-BE49-F238E27FC236}">
                <a16:creationId xmlns:a16="http://schemas.microsoft.com/office/drawing/2014/main" id="{4CB27F9C-A3C9-F844-B04B-EF5EFA49C351}"/>
              </a:ext>
            </a:extLst>
          </p:cNvPr>
          <p:cNvSpPr>
            <a:spLocks noGrp="1"/>
          </p:cNvSpPr>
          <p:nvPr>
            <p:ph idx="1" hasCustomPrompt="1"/>
          </p:nvPr>
        </p:nvSpPr>
        <p:spPr>
          <a:xfrm>
            <a:off x="838200" y="1828800"/>
            <a:ext cx="10515600" cy="4391025"/>
          </a:xfrm>
          <a:prstGeom prst="rect">
            <a:avLst/>
          </a:prstGeom>
        </p:spPr>
        <p:txBody>
          <a:bodyPr/>
          <a:lstStyle>
            <a:lvl1pPr marL="0" indent="0">
              <a:buNone/>
              <a:defRPr lang="en-US" sz="2800" kern="1200" smtClean="0">
                <a:solidFill>
                  <a:schemeClr val="tx1"/>
                </a:solidFill>
                <a:cs typeface="Helvetica"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marL="45720" indent="0" algn="ctr">
              <a:buNone/>
            </a:pPr>
            <a:r>
              <a:rPr lang="en-US" sz="2800" kern="1200" dirty="0">
                <a:solidFill>
                  <a:schemeClr val="tx1"/>
                </a:solidFill>
                <a:latin typeface="+mn-lt"/>
                <a:ea typeface="+mn-ea"/>
                <a:cs typeface="Helvetica" panose="020B0604020202020204" pitchFamily="34" charset="0"/>
              </a:rPr>
              <a:t>The views expressed in this webinar do not necessarily represent the views, policies, and positions of the Substance Abuse and Mental Health Services Administration or the U.S. Department of Health and Human Services.</a:t>
            </a:r>
          </a:p>
          <a:p>
            <a:pPr marL="45720" indent="0" algn="ctr">
              <a:buNone/>
            </a:pPr>
            <a:endParaRPr lang="en-US" sz="2800" kern="1200" dirty="0">
              <a:solidFill>
                <a:schemeClr val="tx1"/>
              </a:solidFill>
              <a:latin typeface="+mn-lt"/>
              <a:ea typeface="+mn-ea"/>
              <a:cs typeface="Helvetica" panose="020B0604020202020204" pitchFamily="34" charset="0"/>
            </a:endParaRPr>
          </a:p>
          <a:p>
            <a:pPr marL="45720" indent="0" algn="ctr">
              <a:buNone/>
            </a:pPr>
            <a:r>
              <a:rPr lang="en-US" sz="2800" kern="1200" dirty="0">
                <a:solidFill>
                  <a:schemeClr val="tx1"/>
                </a:solidFill>
                <a:latin typeface="+mn-lt"/>
                <a:ea typeface="+mn-ea"/>
                <a:cs typeface="Helvetica" panose="020B0604020202020204" pitchFamily="34" charset="0"/>
              </a:rPr>
              <a:t>This webinar is being recorded and archived, and will be available for viewing after the webinar. Please contact the webinar facilitator if you have any concerns or questions.</a:t>
            </a:r>
          </a:p>
        </p:txBody>
      </p:sp>
    </p:spTree>
    <p:extLst>
      <p:ext uri="{BB962C8B-B14F-4D97-AF65-F5344CB8AC3E}">
        <p14:creationId xmlns:p14="http://schemas.microsoft.com/office/powerpoint/2010/main" val="287377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with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553761"/>
            <a:ext cx="10515600" cy="995915"/>
          </a:xfrm>
          <a:prstGeom prst="rect">
            <a:avLst/>
          </a:prstGeom>
        </p:spPr>
        <p:txBody>
          <a:bodyPr/>
          <a:lstStyle>
            <a:lvl1pPr>
              <a:defRPr b="0">
                <a:solidFill>
                  <a:srgbClr val="593A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828800"/>
            <a:ext cx="10515600" cy="4391025"/>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756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icture / Top Title">
    <p:spTree>
      <p:nvGrpSpPr>
        <p:cNvPr id="1" name=""/>
        <p:cNvGrpSpPr/>
        <p:nvPr/>
      </p:nvGrpSpPr>
      <p:grpSpPr>
        <a:xfrm>
          <a:off x="0" y="0"/>
          <a:ext cx="0" cy="0"/>
          <a:chOff x="0" y="0"/>
          <a:chExt cx="0" cy="0"/>
        </a:xfrm>
      </p:grpSpPr>
      <p:sp>
        <p:nvSpPr>
          <p:cNvPr id="2" name="Title 1"/>
          <p:cNvSpPr>
            <a:spLocks noGrp="1"/>
          </p:cNvSpPr>
          <p:nvPr>
            <p:ph type="title"/>
          </p:nvPr>
        </p:nvSpPr>
        <p:spPr>
          <a:xfrm>
            <a:off x="647700" y="760266"/>
            <a:ext cx="10795000" cy="1205058"/>
          </a:xfrm>
          <a:prstGeom prst="rect">
            <a:avLst/>
          </a:prstGeom>
        </p:spPr>
        <p:txBody>
          <a:bodyPr/>
          <a:lstStyle>
            <a:lvl1pPr>
              <a:defRPr b="0">
                <a:solidFill>
                  <a:srgbClr val="593A4B"/>
                </a:solidFill>
              </a:defRPr>
            </a:lvl1pPr>
          </a:lstStyle>
          <a:p>
            <a:r>
              <a:rPr lang="en-US" dirty="0"/>
              <a:t>Click to edit Master title style</a:t>
            </a:r>
          </a:p>
        </p:txBody>
      </p:sp>
      <p:sp>
        <p:nvSpPr>
          <p:cNvPr id="3" name="Content Placeholder 2"/>
          <p:cNvSpPr>
            <a:spLocks noGrp="1"/>
          </p:cNvSpPr>
          <p:nvPr>
            <p:ph sz="half" idx="1"/>
          </p:nvPr>
        </p:nvSpPr>
        <p:spPr>
          <a:xfrm>
            <a:off x="647700" y="2115989"/>
            <a:ext cx="5181600" cy="413717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6">
            <a:extLst>
              <a:ext uri="{FF2B5EF4-FFF2-40B4-BE49-F238E27FC236}">
                <a16:creationId xmlns:a16="http://schemas.microsoft.com/office/drawing/2014/main" id="{135352DC-40B4-534D-84AD-0C95E7BEDA09}"/>
              </a:ext>
            </a:extLst>
          </p:cNvPr>
          <p:cNvSpPr>
            <a:spLocks noGrp="1"/>
          </p:cNvSpPr>
          <p:nvPr>
            <p:ph type="pic" sz="quarter" idx="10"/>
          </p:nvPr>
        </p:nvSpPr>
        <p:spPr>
          <a:xfrm>
            <a:off x="6200775" y="2273300"/>
            <a:ext cx="5048250" cy="38481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67350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tent with Columns">
    <p:spTree>
      <p:nvGrpSpPr>
        <p:cNvPr id="1" name=""/>
        <p:cNvGrpSpPr/>
        <p:nvPr/>
      </p:nvGrpSpPr>
      <p:grpSpPr>
        <a:xfrm>
          <a:off x="0" y="0"/>
          <a:ext cx="0" cy="0"/>
          <a:chOff x="0" y="0"/>
          <a:chExt cx="0" cy="0"/>
        </a:xfrm>
      </p:grpSpPr>
      <p:sp>
        <p:nvSpPr>
          <p:cNvPr id="2" name="Title 1"/>
          <p:cNvSpPr>
            <a:spLocks noGrp="1"/>
          </p:cNvSpPr>
          <p:nvPr>
            <p:ph type="title"/>
          </p:nvPr>
        </p:nvSpPr>
        <p:spPr>
          <a:xfrm>
            <a:off x="839788" y="717478"/>
            <a:ext cx="10515600" cy="1205057"/>
          </a:xfrm>
          <a:prstGeom prst="rect">
            <a:avLst/>
          </a:prstGeom>
        </p:spPr>
        <p:txBody>
          <a:bodyPr/>
          <a:lstStyle>
            <a:lvl1pPr>
              <a:defRPr b="0">
                <a:solidFill>
                  <a:srgbClr val="593A4B"/>
                </a:solidFill>
              </a:defRPr>
            </a:lvl1pPr>
          </a:lstStyle>
          <a:p>
            <a:r>
              <a:rPr lang="en-US" dirty="0"/>
              <a:t>Click to edit Master title style</a:t>
            </a:r>
          </a:p>
        </p:txBody>
      </p:sp>
      <p:sp>
        <p:nvSpPr>
          <p:cNvPr id="3" name="Text Placeholder 2"/>
          <p:cNvSpPr>
            <a:spLocks noGrp="1"/>
          </p:cNvSpPr>
          <p:nvPr>
            <p:ph type="body" idx="1"/>
          </p:nvPr>
        </p:nvSpPr>
        <p:spPr>
          <a:xfrm>
            <a:off x="839788" y="2010714"/>
            <a:ext cx="5157787"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964657"/>
            <a:ext cx="5157787" cy="3349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010714"/>
            <a:ext cx="5183188"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64657"/>
            <a:ext cx="5183188" cy="3349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930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ntent with Column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DB5AEF-0EA5-8047-BCC5-7EBFBF4E3826}"/>
              </a:ext>
            </a:extLst>
          </p:cNvPr>
          <p:cNvPicPr>
            <a:picLocks noChangeAspect="1"/>
          </p:cNvPicPr>
          <p:nvPr userDrawn="1"/>
        </p:nvPicPr>
        <p:blipFill rotWithShape="1">
          <a:blip r:embed="rId2"/>
          <a:srcRect b="85492"/>
          <a:stretch/>
        </p:blipFill>
        <p:spPr>
          <a:xfrm>
            <a:off x="0" y="-7144"/>
            <a:ext cx="12204700" cy="996012"/>
          </a:xfrm>
          <a:prstGeom prst="rect">
            <a:avLst/>
          </a:prstGeom>
        </p:spPr>
      </p:pic>
      <p:sp>
        <p:nvSpPr>
          <p:cNvPr id="2" name="Title 1"/>
          <p:cNvSpPr>
            <a:spLocks noGrp="1"/>
          </p:cNvSpPr>
          <p:nvPr>
            <p:ph type="title"/>
          </p:nvPr>
        </p:nvSpPr>
        <p:spPr>
          <a:xfrm>
            <a:off x="839788" y="1193800"/>
            <a:ext cx="10515600" cy="830335"/>
          </a:xfrm>
          <a:prstGeom prst="rect">
            <a:avLst/>
          </a:prstGeom>
        </p:spPr>
        <p:txBody>
          <a:bodyPr/>
          <a:lstStyle>
            <a:lvl1pPr>
              <a:defRPr b="0">
                <a:solidFill>
                  <a:srgbClr val="593A4B"/>
                </a:solidFill>
              </a:defRPr>
            </a:lvl1pPr>
          </a:lstStyle>
          <a:p>
            <a:r>
              <a:rPr lang="en-US" dirty="0"/>
              <a:t>Click to edit Master title style</a:t>
            </a:r>
          </a:p>
        </p:txBody>
      </p:sp>
      <p:sp>
        <p:nvSpPr>
          <p:cNvPr id="3" name="Text Placeholder 2"/>
          <p:cNvSpPr>
            <a:spLocks noGrp="1"/>
          </p:cNvSpPr>
          <p:nvPr>
            <p:ph type="body" idx="1"/>
          </p:nvPr>
        </p:nvSpPr>
        <p:spPr>
          <a:xfrm>
            <a:off x="839788" y="2112314"/>
            <a:ext cx="5157787"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3066257"/>
            <a:ext cx="5157787" cy="3349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12314"/>
            <a:ext cx="5183188" cy="749011"/>
          </a:xfrm>
          <a:prstGeom prst="rect">
            <a:avLst/>
          </a:prstGeom>
        </p:spPr>
        <p:txBody>
          <a:bodyPr anchor="b"/>
          <a:lstStyle>
            <a:lvl1pPr marL="0" indent="0">
              <a:buNone/>
              <a:defRPr sz="24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66257"/>
            <a:ext cx="5183188" cy="3349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835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7347744" y="678083"/>
            <a:ext cx="4326731" cy="944500"/>
          </a:xfrm>
          <a:prstGeom prst="rect">
            <a:avLst/>
          </a:prstGeom>
        </p:spPr>
        <p:txBody>
          <a:bodyPr anchor="b"/>
          <a:lstStyle>
            <a:lvl1pPr>
              <a:defRPr sz="3200">
                <a:solidFill>
                  <a:srgbClr val="593A4B"/>
                </a:solidFill>
              </a:defRPr>
            </a:lvl1pPr>
          </a:lstStyle>
          <a:p>
            <a:r>
              <a:rPr lang="en-US" dirty="0"/>
              <a:t>Click to edit Master title style</a:t>
            </a:r>
          </a:p>
        </p:txBody>
      </p:sp>
      <p:sp>
        <p:nvSpPr>
          <p:cNvPr id="4" name="Text Placeholder 3"/>
          <p:cNvSpPr>
            <a:spLocks noGrp="1"/>
          </p:cNvSpPr>
          <p:nvPr>
            <p:ph type="body" sz="half" idx="2"/>
          </p:nvPr>
        </p:nvSpPr>
        <p:spPr>
          <a:xfrm>
            <a:off x="7347743" y="1747604"/>
            <a:ext cx="4326731" cy="4640495"/>
          </a:xfrm>
          <a:prstGeom prst="rect">
            <a:avLst/>
          </a:prstGeo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Picture Placeholder 6">
            <a:extLst>
              <a:ext uri="{FF2B5EF4-FFF2-40B4-BE49-F238E27FC236}">
                <a16:creationId xmlns:a16="http://schemas.microsoft.com/office/drawing/2014/main" id="{FD797737-B270-864F-868C-9C6577EEF964}"/>
              </a:ext>
            </a:extLst>
          </p:cNvPr>
          <p:cNvSpPr>
            <a:spLocks noGrp="1"/>
          </p:cNvSpPr>
          <p:nvPr>
            <p:ph type="pic" sz="quarter" idx="13"/>
          </p:nvPr>
        </p:nvSpPr>
        <p:spPr>
          <a:xfrm>
            <a:off x="743161" y="820132"/>
            <a:ext cx="5867772" cy="5329989"/>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9252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839788" y="683293"/>
            <a:ext cx="4326731" cy="947006"/>
          </a:xfrm>
          <a:prstGeom prst="rect">
            <a:avLst/>
          </a:prstGeom>
        </p:spPr>
        <p:txBody>
          <a:bodyPr anchor="b"/>
          <a:lstStyle>
            <a:lvl1pPr>
              <a:defRPr sz="3200">
                <a:solidFill>
                  <a:srgbClr val="593A4B"/>
                </a:solidFill>
              </a:defRPr>
            </a:lvl1pPr>
          </a:lstStyle>
          <a:p>
            <a:r>
              <a:rPr lang="en-US" dirty="0"/>
              <a:t>Click to edit Master title style</a:t>
            </a:r>
          </a:p>
        </p:txBody>
      </p:sp>
      <p:sp>
        <p:nvSpPr>
          <p:cNvPr id="4" name="Text Placeholder 3"/>
          <p:cNvSpPr>
            <a:spLocks noGrp="1"/>
          </p:cNvSpPr>
          <p:nvPr>
            <p:ph type="body" sz="half" idx="2"/>
          </p:nvPr>
        </p:nvSpPr>
        <p:spPr>
          <a:xfrm>
            <a:off x="839788" y="1769739"/>
            <a:ext cx="4326731" cy="4586611"/>
          </a:xfrm>
          <a:prstGeom prst="rect">
            <a:avLst/>
          </a:prstGeom>
        </p:spPr>
        <p:txBody>
          <a:bodyPr/>
          <a:lstStyle>
            <a:lvl1pPr marL="0" indent="0">
              <a:buNone/>
              <a:defRPr sz="16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Picture Placeholder 6">
            <a:extLst>
              <a:ext uri="{FF2B5EF4-FFF2-40B4-BE49-F238E27FC236}">
                <a16:creationId xmlns:a16="http://schemas.microsoft.com/office/drawing/2014/main" id="{FD797737-B270-864F-868C-9C6577EEF964}"/>
              </a:ext>
            </a:extLst>
          </p:cNvPr>
          <p:cNvSpPr>
            <a:spLocks noGrp="1"/>
          </p:cNvSpPr>
          <p:nvPr>
            <p:ph type="pic" sz="quarter" idx="13"/>
          </p:nvPr>
        </p:nvSpPr>
        <p:spPr>
          <a:xfrm>
            <a:off x="5701928" y="889000"/>
            <a:ext cx="5801891" cy="5256432"/>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840881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D6F6-29DA-224A-A88E-ACF369D4C77D}"/>
              </a:ext>
            </a:extLst>
          </p:cNvPr>
          <p:cNvSpPr>
            <a:spLocks noGrp="1"/>
          </p:cNvSpPr>
          <p:nvPr>
            <p:ph type="title" hasCustomPrompt="1"/>
          </p:nvPr>
        </p:nvSpPr>
        <p:spPr>
          <a:xfrm>
            <a:off x="838200" y="2361326"/>
            <a:ext cx="10515600" cy="1458120"/>
          </a:xfrm>
          <a:prstGeom prst="rect">
            <a:avLst/>
          </a:prstGeom>
        </p:spPr>
        <p:txBody>
          <a:bodyPr/>
          <a:lstStyle>
            <a:lvl1pPr algn="ctr">
              <a:defRPr sz="8800">
                <a:solidFill>
                  <a:srgbClr val="593A4B"/>
                </a:solidFill>
              </a:defRPr>
            </a:lvl1pPr>
          </a:lstStyle>
          <a:p>
            <a:r>
              <a:rPr lang="en-US" dirty="0"/>
              <a:t>Thank you!</a:t>
            </a:r>
          </a:p>
        </p:txBody>
      </p:sp>
      <p:pic>
        <p:nvPicPr>
          <p:cNvPr id="3" name="Picture 2" descr="MHTTC Stacked Color Bars" title="MHTTC Stacked Color Bars">
            <a:extLst>
              <a:ext uri="{FF2B5EF4-FFF2-40B4-BE49-F238E27FC236}">
                <a16:creationId xmlns:a16="http://schemas.microsoft.com/office/drawing/2014/main" id="{3115CA4E-F7AD-3842-85A1-6D7DA72725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1" y="4869217"/>
            <a:ext cx="5029200" cy="2514599"/>
          </a:xfrm>
          <a:prstGeom prst="rect">
            <a:avLst/>
          </a:prstGeom>
          <a:noFill/>
          <a:ln>
            <a:noFill/>
          </a:ln>
        </p:spPr>
      </p:pic>
      <p:pic>
        <p:nvPicPr>
          <p:cNvPr id="4" name="Picture 3" descr="PTTC.PSW.2color PM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172" y="481676"/>
            <a:ext cx="9120328" cy="1397924"/>
          </a:xfrm>
          <a:prstGeom prst="rect">
            <a:avLst/>
          </a:prstGeom>
        </p:spPr>
      </p:pic>
      <p:pic>
        <p:nvPicPr>
          <p:cNvPr id="6" name="Picture 5" descr="casat_logo_we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5120" y="5823712"/>
            <a:ext cx="1706880" cy="810768"/>
          </a:xfrm>
          <a:prstGeom prst="rect">
            <a:avLst/>
          </a:prstGeom>
        </p:spPr>
      </p:pic>
    </p:spTree>
    <p:extLst>
      <p:ext uri="{BB962C8B-B14F-4D97-AF65-F5344CB8AC3E}">
        <p14:creationId xmlns:p14="http://schemas.microsoft.com/office/powerpoint/2010/main" val="386025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C5788-1B6A-C04A-9665-C7D6AEF414FF}"/>
              </a:ext>
            </a:extLst>
          </p:cNvPr>
          <p:cNvPicPr>
            <a:picLocks noChangeAspect="1"/>
          </p:cNvPicPr>
          <p:nvPr userDrawn="1"/>
        </p:nvPicPr>
        <p:blipFill>
          <a:blip r:embed="rId12"/>
          <a:stretch>
            <a:fillRect/>
          </a:stretch>
        </p:blipFill>
        <p:spPr>
          <a:xfrm>
            <a:off x="0" y="0"/>
            <a:ext cx="12192000" cy="142875"/>
          </a:xfrm>
          <a:prstGeom prst="rect">
            <a:avLst/>
          </a:prstGeom>
        </p:spPr>
      </p:pic>
    </p:spTree>
    <p:extLst>
      <p:ext uri="{BB962C8B-B14F-4D97-AF65-F5344CB8AC3E}">
        <p14:creationId xmlns:p14="http://schemas.microsoft.com/office/powerpoint/2010/main" val="3908835706"/>
      </p:ext>
    </p:extLst>
  </p:cSld>
  <p:clrMap bg1="lt1" tx1="dk1" bg2="lt2" tx2="dk2" accent1="accent1" accent2="accent2" accent3="accent3" accent4="accent4" accent5="accent5" accent6="accent6" hlink="hlink" folHlink="folHlink"/>
  <p:sldLayoutIdLst>
    <p:sldLayoutId id="2147483673" r:id="rId1"/>
    <p:sldLayoutId id="2147483688" r:id="rId2"/>
    <p:sldLayoutId id="2147483685" r:id="rId3"/>
    <p:sldLayoutId id="2147483684" r:id="rId4"/>
    <p:sldLayoutId id="2147483677" r:id="rId5"/>
    <p:sldLayoutId id="2147483689" r:id="rId6"/>
    <p:sldLayoutId id="2147483680" r:id="rId7"/>
    <p:sldLayoutId id="2147483687"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FC5788-1B6A-C04A-9665-C7D6AEF414FF}"/>
              </a:ext>
            </a:extLst>
          </p:cNvPr>
          <p:cNvPicPr>
            <a:picLocks noChangeAspect="1"/>
          </p:cNvPicPr>
          <p:nvPr userDrawn="1"/>
        </p:nvPicPr>
        <p:blipFill>
          <a:blip r:embed="rId12"/>
          <a:stretch>
            <a:fillRect/>
          </a:stretch>
        </p:blipFill>
        <p:spPr>
          <a:xfrm>
            <a:off x="0" y="0"/>
            <a:ext cx="12192000" cy="142875"/>
          </a:xfrm>
          <a:prstGeom prst="rect">
            <a:avLst/>
          </a:prstGeom>
        </p:spPr>
      </p:pic>
    </p:spTree>
    <p:extLst>
      <p:ext uri="{BB962C8B-B14F-4D97-AF65-F5344CB8AC3E}">
        <p14:creationId xmlns:p14="http://schemas.microsoft.com/office/powerpoint/2010/main" val="315084672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tle 1" descr="Slide Decks for You Logo" title="Slide Decks for You">
            <a:extLst>
              <a:ext uri="{FF2B5EF4-FFF2-40B4-BE49-F238E27FC236}">
                <a16:creationId xmlns:a16="http://schemas.microsoft.com/office/drawing/2014/main" id="{72ADB0DD-BCDA-4C1E-8B50-15C4CBA7944C}"/>
              </a:ext>
            </a:extLst>
          </p:cNvPr>
          <p:cNvPicPr>
            <a:picLocks noChangeAspect="1"/>
          </p:cNvPicPr>
          <p:nvPr/>
        </p:nvPicPr>
        <p:blipFill>
          <a:blip r:embed="rId3"/>
          <a:stretch>
            <a:fillRect/>
          </a:stretch>
        </p:blipFill>
        <p:spPr>
          <a:xfrm>
            <a:off x="3267089" y="1684817"/>
            <a:ext cx="6116754" cy="3488366"/>
          </a:xfrm>
          <a:prstGeom prst="rect">
            <a:avLst/>
          </a:prstGeom>
        </p:spPr>
      </p:pic>
      <p:sp>
        <p:nvSpPr>
          <p:cNvPr id="3" name="Title 1">
            <a:extLst>
              <a:ext uri="{FF2B5EF4-FFF2-40B4-BE49-F238E27FC236}">
                <a16:creationId xmlns:a16="http://schemas.microsoft.com/office/drawing/2014/main" id="{BCCF7DC4-2FD0-8C49-BAE1-D051A96197BA}"/>
              </a:ext>
            </a:extLst>
          </p:cNvPr>
          <p:cNvSpPr>
            <a:spLocks noGrp="1"/>
          </p:cNvSpPr>
          <p:nvPr>
            <p:ph type="title" hasCustomPrompt="1"/>
          </p:nvPr>
        </p:nvSpPr>
        <p:spPr>
          <a:xfrm>
            <a:off x="2547561" y="5426439"/>
            <a:ext cx="4917540" cy="827384"/>
          </a:xfrm>
        </p:spPr>
        <p:txBody>
          <a:bodyPr/>
          <a:lstStyle>
            <a:lvl1pPr algn="ctr">
              <a:defRPr sz="6000">
                <a:solidFill>
                  <a:srgbClr val="593A4B"/>
                </a:solidFill>
              </a:defRPr>
            </a:lvl1pPr>
          </a:lstStyle>
          <a:p>
            <a:pPr lvl="0">
              <a:lnSpc>
                <a:spcPct val="100000"/>
              </a:lnSpc>
              <a:spcBef>
                <a:spcPts val="0"/>
              </a:spcBef>
            </a:pPr>
            <a:r>
              <a:rPr lang="en-US" sz="1200" dirty="0">
                <a:solidFill>
                  <a:prstClr val="black"/>
                </a:solidFill>
                <a:latin typeface="+mn-lt"/>
                <a:ea typeface="+mn-ea"/>
                <a:cs typeface="+mn-cs"/>
              </a:rPr>
              <a:t>This product was funded under a cooperative agreement from the Substance Abuse and Mental Health Services Administration (SAMHSA) (Grant Number:  H79SP081015). All material, except that taken directly from copyrighted sources, is in the public domain and may be used and reprinted for training purposes without special permission. However, any content used should be attributed to the Pacific Southwest Prevention Technology Transfer Center.</a:t>
            </a:r>
            <a:br>
              <a:rPr lang="en-US" sz="1200" dirty="0">
                <a:solidFill>
                  <a:prstClr val="black"/>
                </a:solidFill>
                <a:latin typeface="+mn-lt"/>
                <a:ea typeface="+mn-ea"/>
                <a:cs typeface="+mn-cs"/>
              </a:rPr>
            </a:br>
            <a:endParaRPr lang="en-US" dirty="0">
              <a:latin typeface="+mn-lt"/>
            </a:endParaRPr>
          </a:p>
        </p:txBody>
      </p:sp>
    </p:spTree>
    <p:extLst>
      <p:ext uri="{BB962C8B-B14F-4D97-AF65-F5344CB8AC3E}">
        <p14:creationId xmlns:p14="http://schemas.microsoft.com/office/powerpoint/2010/main" val="639731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553761"/>
            <a:ext cx="10755923" cy="1146085"/>
          </a:xfrm>
        </p:spPr>
        <p:txBody>
          <a:bodyPr/>
          <a:lstStyle/>
          <a:p>
            <a:pPr algn="ctr"/>
            <a:r>
              <a:rPr lang="en-US" dirty="0"/>
              <a:t>Addressing Public Stigma</a:t>
            </a:r>
            <a:r>
              <a:rPr lang="en-US" baseline="30000" dirty="0"/>
              <a:t>6</a:t>
            </a:r>
          </a:p>
        </p:txBody>
      </p:sp>
      <p:sp>
        <p:nvSpPr>
          <p:cNvPr id="7" name="Content Placeholder 2"/>
          <p:cNvSpPr txBox="1">
            <a:spLocks/>
          </p:cNvSpPr>
          <p:nvPr/>
        </p:nvSpPr>
        <p:spPr>
          <a:xfrm>
            <a:off x="1087816" y="1864881"/>
            <a:ext cx="10515600" cy="4391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Bef>
                <a:spcPct val="20000"/>
              </a:spcBef>
              <a:buFont typeface="Arial" panose="020B0604020202020204" pitchFamily="34" charset="0"/>
              <a:buNone/>
            </a:pPr>
            <a:r>
              <a:rPr lang="en-US" b="1" dirty="0">
                <a:latin typeface="Arial"/>
                <a:cs typeface="Arial"/>
              </a:rPr>
              <a:t>Who do you seek to impact:</a:t>
            </a:r>
          </a:p>
          <a:p>
            <a:endParaRPr lang="en-US" dirty="0"/>
          </a:p>
        </p:txBody>
      </p:sp>
      <p:sp>
        <p:nvSpPr>
          <p:cNvPr id="5" name="Content Placeholder 3"/>
          <p:cNvSpPr txBox="1">
            <a:spLocks/>
          </p:cNvSpPr>
          <p:nvPr/>
        </p:nvSpPr>
        <p:spPr>
          <a:xfrm>
            <a:off x="749717" y="2448965"/>
            <a:ext cx="5277009" cy="36497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ysClr val="windowText" lastClr="000000"/>
                </a:solidFill>
                <a:effectLst/>
                <a:uLnTx/>
                <a:uFillTx/>
                <a:latin typeface="Arial"/>
                <a:ea typeface="+mn-ea"/>
                <a:cs typeface="Arial"/>
              </a:rPr>
              <a:t>The </a:t>
            </a: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general public</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Populations of higher need or greater </a:t>
            </a:r>
            <a:r>
              <a:rPr kumimoji="0" lang="en-US" b="0" i="0" u="none" strike="noStrike" kern="1200" cap="none" spc="0" normalizeH="0" baseline="0" noProof="0" dirty="0" smtClean="0">
                <a:ln>
                  <a:noFill/>
                </a:ln>
                <a:solidFill>
                  <a:sysClr val="windowText" lastClr="000000"/>
                </a:solidFill>
                <a:effectLst/>
                <a:uLnTx/>
                <a:uFillTx/>
                <a:latin typeface="Arial"/>
                <a:ea typeface="+mn-ea"/>
                <a:cs typeface="Arial"/>
              </a:rPr>
              <a:t>disparity</a:t>
            </a:r>
            <a:endParaRPr kumimoji="0" lang="en-US"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8" name="Text Placeholder 4"/>
          <p:cNvSpPr txBox="1">
            <a:spLocks/>
          </p:cNvSpPr>
          <p:nvPr/>
        </p:nvSpPr>
        <p:spPr>
          <a:xfrm>
            <a:off x="6655533" y="1841489"/>
            <a:ext cx="4041775" cy="5647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a:ln>
                  <a:noFill/>
                </a:ln>
                <a:solidFill>
                  <a:sysClr val="windowText" lastClr="000000"/>
                </a:solidFill>
                <a:effectLst/>
                <a:uLnTx/>
                <a:uFillTx/>
                <a:latin typeface="Arial"/>
                <a:ea typeface="+mn-ea"/>
                <a:cs typeface="Arial"/>
              </a:rPr>
              <a:t>       Interventions: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6" name="Content Placeholder 5"/>
          <p:cNvSpPr txBox="1">
            <a:spLocks/>
          </p:cNvSpPr>
          <p:nvPr/>
        </p:nvSpPr>
        <p:spPr>
          <a:xfrm>
            <a:off x="6816436" y="2448965"/>
            <a:ext cx="4914701" cy="35752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Mass Media </a:t>
            </a:r>
            <a:r>
              <a:rPr kumimoji="0" lang="en-US" b="0" i="0" u="none" strike="noStrike" kern="1200" cap="none" spc="0" normalizeH="0" baseline="0" noProof="0" dirty="0" smtClean="0">
                <a:ln>
                  <a:noFill/>
                </a:ln>
                <a:solidFill>
                  <a:sysClr val="windowText" lastClr="000000"/>
                </a:solidFill>
                <a:effectLst/>
                <a:uLnTx/>
                <a:uFillTx/>
                <a:latin typeface="Arial"/>
                <a:ea typeface="+mn-ea"/>
                <a:cs typeface="Arial"/>
              </a:rPr>
              <a:t>Messaging</a:t>
            </a:r>
            <a:endParaRPr kumimoji="0" lang="en-US" b="0" i="0" u="none" strike="noStrike" kern="1200" cap="none" spc="0" normalizeH="0" baseline="0" noProof="0" dirty="0">
              <a:ln>
                <a:noFill/>
              </a:ln>
              <a:solidFill>
                <a:sysClr val="windowText" lastClr="000000"/>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Education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Community Programs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Contact strategies </a:t>
            </a:r>
          </a:p>
        </p:txBody>
      </p:sp>
      <p:pic>
        <p:nvPicPr>
          <p:cNvPr id="9" name="Picture 8" descr="4  grey standing figures and 1 blue standing figure"/>
          <p:cNvPicPr>
            <a:picLocks noChangeAspect="1"/>
          </p:cNvPicPr>
          <p:nvPr/>
        </p:nvPicPr>
        <p:blipFill>
          <a:blip r:embed="rId3"/>
          <a:stretch>
            <a:fillRect/>
          </a:stretch>
        </p:blipFill>
        <p:spPr>
          <a:xfrm>
            <a:off x="4056590" y="3711012"/>
            <a:ext cx="2971625" cy="2971800"/>
          </a:xfrm>
          <a:prstGeom prst="rect">
            <a:avLst/>
          </a:prstGeom>
        </p:spPr>
      </p:pic>
    </p:spTree>
    <p:extLst>
      <p:ext uri="{BB962C8B-B14F-4D97-AF65-F5344CB8AC3E}">
        <p14:creationId xmlns:p14="http://schemas.microsoft.com/office/powerpoint/2010/main" val="83948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15" y="481450"/>
            <a:ext cx="10515600" cy="995915"/>
          </a:xfrm>
        </p:spPr>
        <p:txBody>
          <a:bodyPr/>
          <a:lstStyle/>
          <a:p>
            <a:pPr algn="ctr"/>
            <a:r>
              <a:rPr lang="en-US" dirty="0"/>
              <a:t>How Self Stigma Impacts Prevention</a:t>
            </a:r>
            <a:r>
              <a:rPr lang="en-US" baseline="30000" dirty="0"/>
              <a:t>6</a:t>
            </a:r>
          </a:p>
        </p:txBody>
      </p:sp>
      <p:sp>
        <p:nvSpPr>
          <p:cNvPr id="5" name="Subtitle 5"/>
          <p:cNvSpPr txBox="1">
            <a:spLocks/>
          </p:cNvSpPr>
          <p:nvPr/>
        </p:nvSpPr>
        <p:spPr>
          <a:xfrm>
            <a:off x="5485364" y="1839374"/>
            <a:ext cx="5622251" cy="445396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baseline="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Lack of trust to engage with others for fear of being shamed</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Shame and isolation reduce access to programs and resources</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Tokenism-becoming the “expert” in recovery</a:t>
            </a: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Celebrity- providing a negative example- “don’t’ be like me”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descr="1 orange standing figure and several gray standing figures"/>
          <p:cNvPicPr>
            <a:picLocks noChangeAspect="1"/>
          </p:cNvPicPr>
          <p:nvPr/>
        </p:nvPicPr>
        <p:blipFill>
          <a:blip r:embed="rId3"/>
          <a:stretch>
            <a:fillRect/>
          </a:stretch>
        </p:blipFill>
        <p:spPr>
          <a:xfrm>
            <a:off x="-170203" y="1981198"/>
            <a:ext cx="5902986" cy="3317631"/>
          </a:xfrm>
          <a:prstGeom prst="rect">
            <a:avLst/>
          </a:prstGeom>
        </p:spPr>
      </p:pic>
    </p:spTree>
    <p:extLst>
      <p:ext uri="{BB962C8B-B14F-4D97-AF65-F5344CB8AC3E}">
        <p14:creationId xmlns:p14="http://schemas.microsoft.com/office/powerpoint/2010/main" val="396903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553761"/>
            <a:ext cx="10920046" cy="995915"/>
          </a:xfrm>
        </p:spPr>
        <p:txBody>
          <a:bodyPr/>
          <a:lstStyle/>
          <a:p>
            <a:pPr algn="ctr"/>
            <a:r>
              <a:rPr lang="en-US" dirty="0"/>
              <a:t>Addressing Self Stigma</a:t>
            </a:r>
            <a:r>
              <a:rPr lang="en-US" baseline="30000" dirty="0"/>
              <a:t>5,6</a:t>
            </a:r>
          </a:p>
        </p:txBody>
      </p:sp>
      <p:sp>
        <p:nvSpPr>
          <p:cNvPr id="8" name="Content Placeholder 2"/>
          <p:cNvSpPr>
            <a:spLocks noGrp="1"/>
          </p:cNvSpPr>
          <p:nvPr>
            <p:ph idx="1"/>
          </p:nvPr>
        </p:nvSpPr>
        <p:spPr>
          <a:xfrm>
            <a:off x="944592" y="1810804"/>
            <a:ext cx="10515600" cy="4391025"/>
          </a:xfrm>
        </p:spPr>
        <p:txBody>
          <a:bodyPr/>
          <a:lstStyle/>
          <a:p>
            <a:pPr marL="0" lvl="0" indent="0" defTabSz="457200">
              <a:lnSpc>
                <a:spcPct val="100000"/>
              </a:lnSpc>
              <a:spcBef>
                <a:spcPct val="20000"/>
              </a:spcBef>
              <a:buNone/>
            </a:pPr>
            <a:r>
              <a:rPr lang="en-US" b="1" dirty="0">
                <a:latin typeface="Arial"/>
                <a:cs typeface="Arial"/>
              </a:rPr>
              <a:t>Who do you seek to impact:</a:t>
            </a:r>
          </a:p>
          <a:p>
            <a:endParaRPr lang="en-US" dirty="0"/>
          </a:p>
        </p:txBody>
      </p:sp>
      <p:sp>
        <p:nvSpPr>
          <p:cNvPr id="5" name="Content Placeholder 3"/>
          <p:cNvSpPr txBox="1">
            <a:spLocks/>
          </p:cNvSpPr>
          <p:nvPr/>
        </p:nvSpPr>
        <p:spPr>
          <a:xfrm>
            <a:off x="944593" y="2322436"/>
            <a:ext cx="4500244" cy="369833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ysClr val="windowText" lastClr="000000"/>
                </a:solidFill>
                <a:effectLst/>
                <a:uLnTx/>
                <a:uFillTx/>
                <a:latin typeface="Arial"/>
                <a:ea typeface="+mn-ea"/>
                <a:cs typeface="Arial"/>
              </a:rPr>
              <a:t>Persons </a:t>
            </a: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with behavioral disorders </a:t>
            </a:r>
          </a:p>
        </p:txBody>
      </p:sp>
      <p:sp>
        <p:nvSpPr>
          <p:cNvPr id="9" name="Text Placeholder 4"/>
          <p:cNvSpPr txBox="1">
            <a:spLocks/>
          </p:cNvSpPr>
          <p:nvPr/>
        </p:nvSpPr>
        <p:spPr>
          <a:xfrm>
            <a:off x="6843102" y="1757728"/>
            <a:ext cx="4041775" cy="5647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a:ln>
                  <a:noFill/>
                </a:ln>
                <a:solidFill>
                  <a:sysClr val="windowText" lastClr="000000"/>
                </a:solidFill>
                <a:effectLst/>
                <a:uLnTx/>
                <a:uFillTx/>
                <a:latin typeface="Arial"/>
                <a:ea typeface="+mn-ea"/>
                <a:cs typeface="Arial"/>
              </a:rPr>
              <a:t>       Interventions: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7" name="Content Placeholder 5"/>
          <p:cNvSpPr txBox="1">
            <a:spLocks/>
          </p:cNvSpPr>
          <p:nvPr/>
        </p:nvSpPr>
        <p:spPr>
          <a:xfrm>
            <a:off x="7393488" y="2226964"/>
            <a:ext cx="3988389" cy="24040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Education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Empowerment Strategies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Peer Support </a:t>
            </a:r>
          </a:p>
        </p:txBody>
      </p:sp>
      <p:pic>
        <p:nvPicPr>
          <p:cNvPr id="3" name="Picture 2" descr="1 pink standing figure and 6 grey standing figures"/>
          <p:cNvPicPr>
            <a:picLocks noChangeAspect="1"/>
          </p:cNvPicPr>
          <p:nvPr/>
        </p:nvPicPr>
        <p:blipFill>
          <a:blip r:embed="rId3"/>
          <a:stretch>
            <a:fillRect/>
          </a:stretch>
        </p:blipFill>
        <p:spPr>
          <a:xfrm>
            <a:off x="3813057" y="4007296"/>
            <a:ext cx="4161440" cy="2605335"/>
          </a:xfrm>
          <a:prstGeom prst="rect">
            <a:avLst/>
          </a:prstGeom>
        </p:spPr>
      </p:pic>
    </p:spTree>
    <p:extLst>
      <p:ext uri="{BB962C8B-B14F-4D97-AF65-F5344CB8AC3E}">
        <p14:creationId xmlns:p14="http://schemas.microsoft.com/office/powerpoint/2010/main" val="284536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469560"/>
            <a:ext cx="10920046" cy="995915"/>
          </a:xfrm>
        </p:spPr>
        <p:txBody>
          <a:bodyPr/>
          <a:lstStyle/>
          <a:p>
            <a:r>
              <a:rPr lang="en-US" dirty="0"/>
              <a:t>Prevention Sets the Table</a:t>
            </a:r>
            <a:r>
              <a:rPr lang="en-US" baseline="30000" dirty="0"/>
              <a:t>3,4</a:t>
            </a:r>
          </a:p>
        </p:txBody>
      </p:sp>
      <p:sp>
        <p:nvSpPr>
          <p:cNvPr id="4" name="Subtitle 5" descr="Prevention providers can create safe and equitable opportunities for engagement:&#10;&#10;Use non stigma supporting language&#10;Engage persons with substance use disorders consistently and intentionally &#10;Be a platform for the real voice of those impacted by SUD to address stereotypes and prejudices&#10;&#10;&#10;">
            <a:extLst>
              <a:ext uri="{C183D7F6-B498-43B3-948B-1728B52AA6E4}">
                <adec:decorative xmlns="" xmlns:adec="http://schemas.microsoft.com/office/drawing/2017/decorative" val="0"/>
              </a:ext>
            </a:extLst>
          </p:cNvPr>
          <p:cNvSpPr txBox="1">
            <a:spLocks/>
          </p:cNvSpPr>
          <p:nvPr/>
        </p:nvSpPr>
        <p:spPr>
          <a:xfrm>
            <a:off x="351692" y="1688258"/>
            <a:ext cx="8875375" cy="445396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baseline="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Prevention providers can create safe and equitable opportunities for engagement:</a:t>
            </a:r>
            <a:b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non stigma supporting language</a:t>
            </a: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Engage persons with substance use disorders consistently and intentionally </a:t>
            </a:r>
          </a:p>
          <a:p>
            <a:pPr marL="342900" marR="0" lvl="0" indent="-342900"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a platform for the real voice of those impacted by SUD to address stereotypes and prejudices</a:t>
            </a:r>
          </a:p>
          <a:p>
            <a:pPr marL="0" marR="0" lvl="0" indent="0"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Picture 6" descr="Color earth with table and chairs"/>
          <p:cNvPicPr>
            <a:picLocks noChangeAspect="1"/>
          </p:cNvPicPr>
          <p:nvPr/>
        </p:nvPicPr>
        <p:blipFill>
          <a:blip r:embed="rId3"/>
          <a:stretch>
            <a:fillRect/>
          </a:stretch>
        </p:blipFill>
        <p:spPr>
          <a:xfrm>
            <a:off x="7723762" y="1571028"/>
            <a:ext cx="4690985" cy="3522441"/>
          </a:xfrm>
          <a:prstGeom prst="rect">
            <a:avLst/>
          </a:prstGeom>
        </p:spPr>
      </p:pic>
    </p:spTree>
    <p:extLst>
      <p:ext uri="{BB962C8B-B14F-4D97-AF65-F5344CB8AC3E}">
        <p14:creationId xmlns:p14="http://schemas.microsoft.com/office/powerpoint/2010/main" val="196108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4" name="Content Placeholder 3"/>
          <p:cNvSpPr>
            <a:spLocks noGrp="1"/>
          </p:cNvSpPr>
          <p:nvPr>
            <p:ph idx="1"/>
          </p:nvPr>
        </p:nvSpPr>
        <p:spPr>
          <a:xfrm>
            <a:off x="838200" y="1331485"/>
            <a:ext cx="10515600" cy="4391025"/>
          </a:xfrm>
        </p:spPr>
        <p:txBody>
          <a:bodyPr/>
          <a:lstStyle/>
          <a:p>
            <a:r>
              <a:rPr lang="en-US" sz="1800" baseline="30000" dirty="0" smtClean="0"/>
              <a:t>1</a:t>
            </a:r>
            <a:r>
              <a:rPr lang="en-US" sz="1800" dirty="0" smtClean="0"/>
              <a:t>National </a:t>
            </a:r>
            <a:r>
              <a:rPr lang="en-US" sz="1800" dirty="0"/>
              <a:t>Academies of Sciences, Engineering, and Medicine. 2016. </a:t>
            </a:r>
            <a:r>
              <a:rPr lang="en-US" sz="1800" i="1" dirty="0"/>
              <a:t>Ending Discrimination Against People with Mental and Substance Use Disorders: The Evidence for Stigma Change</a:t>
            </a:r>
            <a:r>
              <a:rPr lang="en-US" sz="1800" dirty="0"/>
              <a:t>. Washington, DC: The National Academies Press.  https://doi.org/10.17226/23442.</a:t>
            </a:r>
          </a:p>
          <a:p>
            <a:pPr lvl="0"/>
            <a:r>
              <a:rPr lang="en-US" sz="1800" baseline="30000" dirty="0" smtClean="0">
                <a:solidFill>
                  <a:prstClr val="black"/>
                </a:solidFill>
              </a:rPr>
              <a:t>2</a:t>
            </a:r>
            <a:r>
              <a:rPr lang="en-US" sz="1800" dirty="0" smtClean="0">
                <a:solidFill>
                  <a:prstClr val="black"/>
                </a:solidFill>
              </a:rPr>
              <a:t>National </a:t>
            </a:r>
            <a:r>
              <a:rPr lang="en-US" sz="1800" dirty="0">
                <a:solidFill>
                  <a:prstClr val="black"/>
                </a:solidFill>
              </a:rPr>
              <a:t>Collaborating Centre for Determinants of Health. (2014). Let’s talk: Moving upstream. </a:t>
            </a:r>
            <a:r>
              <a:rPr lang="en-US" sz="1800" dirty="0" err="1">
                <a:solidFill>
                  <a:prstClr val="black"/>
                </a:solidFill>
              </a:rPr>
              <a:t>Antigonish</a:t>
            </a:r>
            <a:r>
              <a:rPr lang="en-US" sz="1800" dirty="0">
                <a:solidFill>
                  <a:prstClr val="black"/>
                </a:solidFill>
              </a:rPr>
              <a:t>, NS: National Collaborating Centre for Determinants of Health, St. Francis Xavier University. </a:t>
            </a:r>
            <a:endParaRPr lang="en-US" sz="1800" i="1" dirty="0">
              <a:solidFill>
                <a:prstClr val="black"/>
              </a:solidFill>
            </a:endParaRPr>
          </a:p>
          <a:p>
            <a:r>
              <a:rPr lang="en-US" sz="1800" baseline="30000" dirty="0" smtClean="0"/>
              <a:t>3</a:t>
            </a:r>
            <a:r>
              <a:rPr lang="en-US" sz="1800" dirty="0" smtClean="0"/>
              <a:t>Office </a:t>
            </a:r>
            <a:r>
              <a:rPr lang="en-US" sz="1800" dirty="0"/>
              <a:t>of National Drug Control Policy, Memorandum (January 2017), </a:t>
            </a:r>
            <a:r>
              <a:rPr lang="en-US" sz="1800" i="1" dirty="0"/>
              <a:t>Changing the Language of Addiction.</a:t>
            </a:r>
          </a:p>
          <a:p>
            <a:r>
              <a:rPr lang="en-US" sz="1800" baseline="30000" dirty="0" smtClean="0"/>
              <a:t>4</a:t>
            </a:r>
            <a:r>
              <a:rPr lang="en-US" sz="1800" dirty="0" smtClean="0"/>
              <a:t>Brennan </a:t>
            </a:r>
            <a:r>
              <a:rPr lang="en-US" sz="1800" dirty="0"/>
              <a:t>Ramirez LK, Baker EA, Metzler M. Promoting Health Equity: A Resource to Help Communities Address Social Determinants of Health. Atlanta: U.S. Department of Health and </a:t>
            </a:r>
            <a:r>
              <a:rPr lang="en-US" sz="1800" dirty="0" smtClean="0"/>
              <a:t>Human </a:t>
            </a:r>
            <a:r>
              <a:rPr lang="en-US" sz="1800" dirty="0"/>
              <a:t>Services, Centers for Disease Control and Prevention; 2008. </a:t>
            </a:r>
          </a:p>
          <a:p>
            <a:r>
              <a:rPr lang="en-US" sz="1800" baseline="30000" dirty="0" smtClean="0"/>
              <a:t>5</a:t>
            </a:r>
            <a:r>
              <a:rPr lang="en-US" sz="1800" dirty="0" smtClean="0"/>
              <a:t>Peterson </a:t>
            </a:r>
            <a:r>
              <a:rPr lang="en-US" sz="1800" dirty="0"/>
              <a:t>D. Barnes A., and Duncan C (2008), Fighting Shadows, Self-stigma and Mental Illness </a:t>
            </a:r>
            <a:r>
              <a:rPr lang="en-US" sz="1800" dirty="0" err="1"/>
              <a:t>Whawhai</a:t>
            </a:r>
            <a:r>
              <a:rPr lang="en-US" sz="1800" dirty="0"/>
              <a:t> ATU </a:t>
            </a:r>
            <a:r>
              <a:rPr lang="en-US" sz="1800" dirty="0" err="1"/>
              <a:t>te</a:t>
            </a:r>
            <a:r>
              <a:rPr lang="en-US" sz="1800" dirty="0"/>
              <a:t> </a:t>
            </a:r>
            <a:r>
              <a:rPr lang="en-US" sz="1800" dirty="0" err="1"/>
              <a:t>Whakama</a:t>
            </a:r>
            <a:r>
              <a:rPr lang="en-US" sz="1800" dirty="0"/>
              <a:t> </a:t>
            </a:r>
            <a:r>
              <a:rPr lang="en-US" sz="1800" dirty="0" err="1"/>
              <a:t>Hihira</a:t>
            </a:r>
            <a:r>
              <a:rPr lang="en-US" sz="1800" dirty="0"/>
              <a:t>.</a:t>
            </a:r>
          </a:p>
          <a:p>
            <a:r>
              <a:rPr lang="en-US" sz="1800" baseline="30000" dirty="0" smtClean="0">
                <a:solidFill>
                  <a:srgbClr val="303030"/>
                </a:solidFill>
              </a:rPr>
              <a:t>6</a:t>
            </a:r>
            <a:r>
              <a:rPr lang="en-US" sz="1800" dirty="0" smtClean="0">
                <a:solidFill>
                  <a:srgbClr val="303030"/>
                </a:solidFill>
              </a:rPr>
              <a:t>Corrigan</a:t>
            </a:r>
            <a:r>
              <a:rPr lang="en-US" sz="1800" dirty="0">
                <a:solidFill>
                  <a:srgbClr val="303030"/>
                </a:solidFill>
              </a:rPr>
              <a:t>, P. W., &amp; Watson, A. C. (2002). Understanding the impact of stigma on people with mental illness. </a:t>
            </a:r>
            <a:r>
              <a:rPr lang="en-US" sz="1800" i="1" dirty="0">
                <a:solidFill>
                  <a:srgbClr val="303030"/>
                </a:solidFill>
              </a:rPr>
              <a:t>World psychiatry : official journal of the World Psychiatric Association (WPA)</a:t>
            </a:r>
            <a:r>
              <a:rPr lang="en-US" sz="1800" dirty="0">
                <a:solidFill>
                  <a:srgbClr val="303030"/>
                </a:solidFill>
              </a:rPr>
              <a:t>, </a:t>
            </a:r>
            <a:r>
              <a:rPr lang="en-US" sz="1800" i="1" dirty="0">
                <a:solidFill>
                  <a:srgbClr val="303030"/>
                </a:solidFill>
              </a:rPr>
              <a:t>1</a:t>
            </a:r>
            <a:r>
              <a:rPr lang="en-US" sz="1800" dirty="0">
                <a:solidFill>
                  <a:srgbClr val="303030"/>
                </a:solidFill>
              </a:rPr>
              <a:t>(1), 16–20.</a:t>
            </a:r>
          </a:p>
          <a:p>
            <a:r>
              <a:rPr lang="en-US" sz="1800" i="1" baseline="30000" dirty="0" smtClean="0">
                <a:solidFill>
                  <a:srgbClr val="303030"/>
                </a:solidFill>
              </a:rPr>
              <a:t>7</a:t>
            </a:r>
            <a:r>
              <a:rPr lang="en-US" sz="1800" dirty="0" smtClean="0">
                <a:solidFill>
                  <a:srgbClr val="303030"/>
                </a:solidFill>
              </a:rPr>
              <a:t>Hatzenbuehler </a:t>
            </a:r>
            <a:r>
              <a:rPr lang="en-US" sz="1800" dirty="0">
                <a:solidFill>
                  <a:srgbClr val="303030"/>
                </a:solidFill>
              </a:rPr>
              <a:t>M. L. (2016). Structural stigma: Research evidence and implications for psychological science. </a:t>
            </a:r>
            <a:r>
              <a:rPr lang="en-US" sz="1800" i="1" dirty="0">
                <a:solidFill>
                  <a:srgbClr val="303030"/>
                </a:solidFill>
              </a:rPr>
              <a:t>The American psychologist</a:t>
            </a:r>
            <a:r>
              <a:rPr lang="en-US" sz="1800" dirty="0">
                <a:solidFill>
                  <a:srgbClr val="303030"/>
                </a:solidFill>
              </a:rPr>
              <a:t>, </a:t>
            </a:r>
            <a:r>
              <a:rPr lang="en-US" sz="1800" i="1" dirty="0">
                <a:solidFill>
                  <a:srgbClr val="303030"/>
                </a:solidFill>
              </a:rPr>
              <a:t>71</a:t>
            </a:r>
            <a:r>
              <a:rPr lang="en-US" sz="1800" dirty="0">
                <a:solidFill>
                  <a:srgbClr val="303030"/>
                </a:solidFill>
              </a:rPr>
              <a:t>(8), 742–751. doi:10.1037/amp0000068</a:t>
            </a:r>
            <a:endParaRPr lang="en-US" sz="1800" i="1" dirty="0">
              <a:solidFill>
                <a:srgbClr val="303030"/>
              </a:solidFill>
            </a:endParaRPr>
          </a:p>
          <a:p>
            <a:endParaRPr lang="en-US" sz="1050" dirty="0"/>
          </a:p>
        </p:txBody>
      </p:sp>
    </p:spTree>
    <p:extLst>
      <p:ext uri="{BB962C8B-B14F-4D97-AF65-F5344CB8AC3E}">
        <p14:creationId xmlns:p14="http://schemas.microsoft.com/office/powerpoint/2010/main" val="241365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705" y="4469793"/>
            <a:ext cx="10390590" cy="609147"/>
          </a:xfrm>
        </p:spPr>
        <p:txBody>
          <a:bodyPr/>
          <a:lstStyle/>
          <a:p>
            <a:r>
              <a:rPr lang="en-US" sz="3200" dirty="0" smtClean="0">
                <a:latin typeface="Arial" panose="020B0604020202020204" pitchFamily="34" charset="0"/>
                <a:cs typeface="Arial" panose="020B0604020202020204" pitchFamily="34" charset="0"/>
              </a:rPr>
              <a:t>A Substance </a:t>
            </a:r>
            <a:r>
              <a:rPr lang="en-US" sz="3200" dirty="0">
                <a:latin typeface="Arial" panose="020B0604020202020204" pitchFamily="34" charset="0"/>
                <a:cs typeface="Arial" panose="020B0604020202020204" pitchFamily="34" charset="0"/>
              </a:rPr>
              <a:t>Misuse </a:t>
            </a:r>
            <a:r>
              <a:rPr lang="en-US" sz="3200" dirty="0" smtClean="0">
                <a:latin typeface="Arial" panose="020B0604020202020204" pitchFamily="34" charset="0"/>
                <a:cs typeface="Arial" panose="020B0604020202020204" pitchFamily="34" charset="0"/>
              </a:rPr>
              <a:t>Prevention Practitioner’s Role in Reducing Stigma</a:t>
            </a: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endParaRPr lang="en-US" dirty="0"/>
          </a:p>
        </p:txBody>
      </p:sp>
      <p:sp>
        <p:nvSpPr>
          <p:cNvPr id="5" name="Text Placeholder 7"/>
          <p:cNvSpPr txBox="1">
            <a:spLocks/>
          </p:cNvSpPr>
          <p:nvPr/>
        </p:nvSpPr>
        <p:spPr>
          <a:xfrm>
            <a:off x="752098" y="6067338"/>
            <a:ext cx="7180262" cy="60914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1800" i="1" dirty="0">
                <a:solidFill>
                  <a:prstClr val="black"/>
                </a:solidFill>
                <a:latin typeface="Arial" panose="020B0604020202020204" pitchFamily="34" charset="0"/>
                <a:cs typeface="Arial" panose="020B0604020202020204" pitchFamily="34" charset="0"/>
              </a:rPr>
              <a:t>Developed by the Pacific Southwest PTTC 2020</a:t>
            </a:r>
          </a:p>
        </p:txBody>
      </p:sp>
    </p:spTree>
    <p:extLst>
      <p:ext uri="{BB962C8B-B14F-4D97-AF65-F5344CB8AC3E}">
        <p14:creationId xmlns:p14="http://schemas.microsoft.com/office/powerpoint/2010/main" val="396872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89963F-DEB1-8B4E-BC0E-A04375245016}"/>
              </a:ext>
            </a:extLst>
          </p:cNvPr>
          <p:cNvSpPr>
            <a:spLocks noGrp="1"/>
          </p:cNvSpPr>
          <p:nvPr>
            <p:ph type="title"/>
          </p:nvPr>
        </p:nvSpPr>
        <p:spPr/>
        <p:txBody>
          <a:bodyPr/>
          <a:lstStyle/>
          <a:p>
            <a:r>
              <a:rPr lang="en-US" b="0" dirty="0"/>
              <a:t>Disclaimer</a:t>
            </a:r>
          </a:p>
        </p:txBody>
      </p:sp>
      <p:sp>
        <p:nvSpPr>
          <p:cNvPr id="8" name="Content Placeholder 7">
            <a:extLst>
              <a:ext uri="{FF2B5EF4-FFF2-40B4-BE49-F238E27FC236}">
                <a16:creationId xmlns:a16="http://schemas.microsoft.com/office/drawing/2014/main" id="{B16FE70C-BC4E-594C-80D6-494BABBD9C19}"/>
              </a:ext>
            </a:extLst>
          </p:cNvPr>
          <p:cNvSpPr>
            <a:spLocks noGrp="1"/>
          </p:cNvSpPr>
          <p:nvPr>
            <p:ph idx="1"/>
          </p:nvPr>
        </p:nvSpPr>
        <p:spPr>
          <a:xfrm>
            <a:off x="631166" y="2182483"/>
            <a:ext cx="10515600" cy="4391025"/>
          </a:xfrm>
        </p:spPr>
        <p:txBody>
          <a:bodyPr/>
          <a:lstStyle/>
          <a:p>
            <a:pPr marL="45720" indent="0" algn="ctr">
              <a:buNone/>
            </a:pPr>
            <a:r>
              <a:rPr lang="en-US" dirty="0">
                <a:solidFill>
                  <a:schemeClr val="tx1"/>
                </a:solidFill>
                <a:cs typeface="Helvetica" panose="020B0604020202020204" pitchFamily="34" charset="0"/>
              </a:rPr>
              <a:t>The views expressed in this presentation do not necessarily represent the views, policies, and positions of the Substance Abuse and Mental Health Services Administration or the U.S. Department of Health and Human Services</a:t>
            </a:r>
            <a:r>
              <a:rPr lang="en-US" dirty="0" smtClean="0">
                <a:solidFill>
                  <a:schemeClr val="tx1"/>
                </a:solidFill>
                <a:cs typeface="Helvetica" panose="020B0604020202020204" pitchFamily="34" charset="0"/>
              </a:rPr>
              <a:t>.</a:t>
            </a:r>
          </a:p>
          <a:p>
            <a:pPr marL="45720" indent="0" algn="ctr">
              <a:buNone/>
            </a:pPr>
            <a:endParaRPr lang="en-US" dirty="0">
              <a:solidFill>
                <a:schemeClr val="tx1"/>
              </a:solidFill>
              <a:cs typeface="Helvetica" panose="020B0604020202020204" pitchFamily="34" charset="0"/>
            </a:endParaRPr>
          </a:p>
          <a:p>
            <a:pPr marL="45720" indent="0" algn="ctr">
              <a:buNone/>
            </a:pPr>
            <a:endParaRPr lang="en-US" dirty="0">
              <a:solidFill>
                <a:schemeClr val="tx1"/>
              </a:solidFill>
              <a:cs typeface="Helvetica" panose="020B0604020202020204" pitchFamily="34" charset="0"/>
            </a:endParaRPr>
          </a:p>
          <a:p>
            <a:endParaRPr lang="en-US" dirty="0">
              <a:solidFill>
                <a:srgbClr val="000000"/>
              </a:solidFill>
            </a:endParaRPr>
          </a:p>
        </p:txBody>
      </p:sp>
    </p:spTree>
    <p:extLst>
      <p:ext uri="{BB962C8B-B14F-4D97-AF65-F5344CB8AC3E}">
        <p14:creationId xmlns:p14="http://schemas.microsoft.com/office/powerpoint/2010/main" val="2113801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5BA8-E88C-4CC7-9FEF-73D40F15905D}"/>
              </a:ext>
            </a:extLst>
          </p:cNvPr>
          <p:cNvSpPr>
            <a:spLocks noGrp="1"/>
          </p:cNvSpPr>
          <p:nvPr>
            <p:ph type="title"/>
          </p:nvPr>
        </p:nvSpPr>
        <p:spPr>
          <a:xfrm>
            <a:off x="870204" y="606564"/>
            <a:ext cx="10451592" cy="1325563"/>
          </a:xfrm>
        </p:spPr>
        <p:txBody>
          <a:bodyPr anchor="ctr">
            <a:normAutofit/>
          </a:bodyPr>
          <a:lstStyle/>
          <a:p>
            <a:r>
              <a:rPr lang="en-US" dirty="0"/>
              <a:t>Today’s Road Map</a:t>
            </a:r>
          </a:p>
        </p:txBody>
      </p:sp>
      <p:graphicFrame>
        <p:nvGraphicFramePr>
          <p:cNvPr id="5" name="Content Placeholder 2" descr="What is sigma&#10;How Stigma Impacts Prevention&#10;Stigma: What Can We Do About it?">
            <a:extLst>
              <a:ext uri="{FF2B5EF4-FFF2-40B4-BE49-F238E27FC236}">
                <a16:creationId xmlns:a16="http://schemas.microsoft.com/office/drawing/2014/main" id="{92374423-051B-466E-966C-340E4A207E60}"/>
              </a:ext>
            </a:extLst>
          </p:cNvPr>
          <p:cNvGraphicFramePr>
            <a:graphicFrameLocks noGrp="1"/>
          </p:cNvGraphicFramePr>
          <p:nvPr>
            <p:ph idx="1"/>
            <p:extLst>
              <p:ext uri="{D42A27DB-BD31-4B8C-83A1-F6EECF244321}">
                <p14:modId xmlns:p14="http://schemas.microsoft.com/office/powerpoint/2010/main" val="1026456390"/>
              </p:ext>
            </p:extLst>
          </p:nvPr>
        </p:nvGraphicFramePr>
        <p:xfrm>
          <a:off x="741407" y="2314862"/>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710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0528-55A7-4132-ABEC-CA4A72619AB7}"/>
              </a:ext>
            </a:extLst>
          </p:cNvPr>
          <p:cNvSpPr>
            <a:spLocks noGrp="1"/>
          </p:cNvSpPr>
          <p:nvPr>
            <p:ph type="title"/>
          </p:nvPr>
        </p:nvSpPr>
        <p:spPr/>
        <p:txBody>
          <a:bodyPr/>
          <a:lstStyle/>
          <a:p>
            <a:r>
              <a:rPr lang="en-US" dirty="0"/>
              <a:t>Definition of Stigma</a:t>
            </a:r>
            <a:r>
              <a:rPr lang="en-US" baseline="30000" dirty="0"/>
              <a:t>1</a:t>
            </a:r>
          </a:p>
        </p:txBody>
      </p:sp>
      <p:sp>
        <p:nvSpPr>
          <p:cNvPr id="3" name="Content Placeholder 2">
            <a:extLst>
              <a:ext uri="{FF2B5EF4-FFF2-40B4-BE49-F238E27FC236}">
                <a16:creationId xmlns:a16="http://schemas.microsoft.com/office/drawing/2014/main" id="{DE768AE2-B06D-4C6B-80FF-14EF34169A1E}"/>
              </a:ext>
            </a:extLst>
          </p:cNvPr>
          <p:cNvSpPr>
            <a:spLocks noGrp="1"/>
          </p:cNvSpPr>
          <p:nvPr>
            <p:ph idx="1"/>
          </p:nvPr>
        </p:nvSpPr>
        <p:spPr>
          <a:xfrm>
            <a:off x="838200" y="1828800"/>
            <a:ext cx="10515600" cy="3303917"/>
          </a:xfrm>
        </p:spPr>
        <p:txBody>
          <a:bodyPr>
            <a:normAutofit/>
          </a:bodyPr>
          <a:lstStyle/>
          <a:p>
            <a:pPr marL="0" lvl="0" indent="0" defTabSz="457200">
              <a:lnSpc>
                <a:spcPct val="100000"/>
              </a:lnSpc>
              <a:spcBef>
                <a:spcPct val="20000"/>
              </a:spcBef>
              <a:buNone/>
            </a:pPr>
            <a:r>
              <a:rPr lang="en-US" dirty="0">
                <a:latin typeface="Arial"/>
                <a:cs typeface="Arial"/>
              </a:rPr>
              <a:t>Stigma is a </a:t>
            </a:r>
            <a:r>
              <a:rPr lang="en-US" b="1" dirty="0">
                <a:latin typeface="Arial"/>
                <a:cs typeface="Arial"/>
              </a:rPr>
              <a:t>negative view</a:t>
            </a:r>
            <a:r>
              <a:rPr lang="en-US" dirty="0">
                <a:latin typeface="Arial"/>
                <a:cs typeface="Arial"/>
              </a:rPr>
              <a:t> based on an </a:t>
            </a:r>
            <a:r>
              <a:rPr lang="en-US" b="1" dirty="0">
                <a:latin typeface="Arial"/>
                <a:cs typeface="Arial"/>
              </a:rPr>
              <a:t>attribute</a:t>
            </a:r>
            <a:r>
              <a:rPr lang="en-US" dirty="0">
                <a:latin typeface="Arial"/>
                <a:cs typeface="Arial"/>
              </a:rPr>
              <a:t> and </a:t>
            </a:r>
            <a:r>
              <a:rPr lang="en-US" b="1" dirty="0">
                <a:latin typeface="Arial"/>
                <a:cs typeface="Arial"/>
              </a:rPr>
              <a:t>stereotype</a:t>
            </a:r>
            <a:r>
              <a:rPr lang="en-US" dirty="0">
                <a:latin typeface="Arial"/>
                <a:cs typeface="Arial"/>
              </a:rPr>
              <a:t> about a person or group.</a:t>
            </a:r>
          </a:p>
          <a:p>
            <a:pPr marL="0" lvl="0" indent="0" defTabSz="457200">
              <a:lnSpc>
                <a:spcPct val="100000"/>
              </a:lnSpc>
              <a:spcBef>
                <a:spcPct val="20000"/>
              </a:spcBef>
              <a:buNone/>
            </a:pPr>
            <a:endParaRPr lang="en-US" dirty="0">
              <a:latin typeface="Arial"/>
              <a:cs typeface="Arial"/>
            </a:endParaRPr>
          </a:p>
          <a:p>
            <a:pPr marL="0" lvl="0" indent="0" defTabSz="457200">
              <a:lnSpc>
                <a:spcPct val="100000"/>
              </a:lnSpc>
              <a:spcBef>
                <a:spcPct val="20000"/>
              </a:spcBef>
              <a:buNone/>
            </a:pPr>
            <a:r>
              <a:rPr lang="en-US" dirty="0">
                <a:latin typeface="Arial"/>
                <a:cs typeface="Arial"/>
              </a:rPr>
              <a:t>Stigma describes a negative view, for example, of substance use disorder, depression, bipolar disorder, or people who have these illnesses. These negative views create </a:t>
            </a:r>
            <a:r>
              <a:rPr lang="en-US" b="1" dirty="0">
                <a:latin typeface="Arial"/>
                <a:cs typeface="Arial"/>
              </a:rPr>
              <a:t>prejudice</a:t>
            </a:r>
            <a:r>
              <a:rPr lang="en-US" dirty="0">
                <a:latin typeface="Arial"/>
                <a:cs typeface="Arial"/>
              </a:rPr>
              <a:t> which leads to negative actions and </a:t>
            </a:r>
            <a:r>
              <a:rPr lang="en-US" b="1" dirty="0">
                <a:latin typeface="Arial"/>
                <a:cs typeface="Arial"/>
              </a:rPr>
              <a:t>discrimination</a:t>
            </a:r>
            <a:r>
              <a:rPr lang="en-US" dirty="0">
                <a:latin typeface="Arial"/>
                <a:cs typeface="Arial"/>
              </a:rPr>
              <a:t>.</a:t>
            </a:r>
          </a:p>
          <a:p>
            <a:endParaRPr lang="en-US" dirty="0"/>
          </a:p>
          <a:p>
            <a:endParaRPr lang="en-US" dirty="0"/>
          </a:p>
        </p:txBody>
      </p:sp>
    </p:spTree>
    <p:extLst>
      <p:ext uri="{BB962C8B-B14F-4D97-AF65-F5344CB8AC3E}">
        <p14:creationId xmlns:p14="http://schemas.microsoft.com/office/powerpoint/2010/main" val="765723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Stigma Impacts Prevention</a:t>
            </a:r>
          </a:p>
        </p:txBody>
      </p:sp>
      <p:pic>
        <p:nvPicPr>
          <p:cNvPr id="4" name="Content Placeholder 3" descr="Three types of stigma: &#10;Structural Stigma in Institutions&#10;Public Stigma in Communities&#10;Self Stigma in Individuals&#10;"/>
          <p:cNvPicPr>
            <a:picLocks noGrp="1" noChangeAspect="1"/>
          </p:cNvPicPr>
          <p:nvPr>
            <p:ph idx="1"/>
          </p:nvPr>
        </p:nvPicPr>
        <p:blipFill>
          <a:blip r:embed="rId3"/>
          <a:stretch>
            <a:fillRect/>
          </a:stretch>
        </p:blipFill>
        <p:spPr>
          <a:xfrm>
            <a:off x="1994895" y="1746738"/>
            <a:ext cx="7991193" cy="4391025"/>
          </a:xfrm>
          <a:prstGeom prst="rect">
            <a:avLst/>
          </a:prstGeom>
        </p:spPr>
      </p:pic>
    </p:spTree>
    <p:extLst>
      <p:ext uri="{BB962C8B-B14F-4D97-AF65-F5344CB8AC3E}">
        <p14:creationId xmlns:p14="http://schemas.microsoft.com/office/powerpoint/2010/main" val="4081727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Structural Stigma Impacts Prevention"/>
          <p:cNvSpPr>
            <a:spLocks noGrp="1"/>
          </p:cNvSpPr>
          <p:nvPr>
            <p:ph type="title"/>
          </p:nvPr>
        </p:nvSpPr>
        <p:spPr>
          <a:xfrm>
            <a:off x="433754" y="401361"/>
            <a:ext cx="10920046" cy="995915"/>
          </a:xfrm>
        </p:spPr>
        <p:txBody>
          <a:bodyPr/>
          <a:lstStyle/>
          <a:p>
            <a:pPr algn="ctr"/>
            <a:r>
              <a:rPr lang="en-US" dirty="0"/>
              <a:t>How Structural Stigma Impacts Prevention</a:t>
            </a:r>
            <a:r>
              <a:rPr lang="en-US" baseline="30000" dirty="0"/>
              <a:t>2</a:t>
            </a:r>
          </a:p>
        </p:txBody>
      </p:sp>
      <p:sp>
        <p:nvSpPr>
          <p:cNvPr id="6" name="Subtitle 5"/>
          <p:cNvSpPr txBox="1">
            <a:spLocks/>
          </p:cNvSpPr>
          <p:nvPr/>
        </p:nvSpPr>
        <p:spPr>
          <a:xfrm>
            <a:off x="4376066" y="1555925"/>
            <a:ext cx="7605924" cy="445396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800" kern="1200" baseline="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Saving </a:t>
            </a:r>
            <a:r>
              <a:rPr lang="en-US" dirty="0">
                <a:solidFill>
                  <a:prstClr val="black"/>
                </a:solidFill>
                <a:latin typeface="Arial" panose="020B0604020202020204" pitchFamily="34" charset="0"/>
                <a:cs typeface="Arial" panose="020B0604020202020204" pitchFamily="34" charset="0"/>
              </a:rPr>
              <a:t>People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the River: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Focus on Intervention and Treatment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Sense of urgency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Requires a lot of resources, capacity and energy</a:t>
            </a:r>
            <a:b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Thinking Upstream: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Which </a:t>
            </a:r>
            <a:r>
              <a:rPr lang="en-US" dirty="0">
                <a:solidFill>
                  <a:prstClr val="black"/>
                </a:solidFill>
                <a:latin typeface="Arial" panose="020B0604020202020204" pitchFamily="34" charset="0"/>
                <a:cs typeface="Arial" panose="020B0604020202020204" pitchFamily="34" charset="0"/>
              </a:rPr>
              <a:t>people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seem to be the most at risk of falling in the river?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is protecting those</a:t>
            </a:r>
            <a:r>
              <a:rPr kumimoji="0" lang="en-US"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people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that don’t fall in the river?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7" name="Picture 6" descr="black and white structured buildings"/>
          <p:cNvPicPr>
            <a:picLocks noChangeAspect="1"/>
          </p:cNvPicPr>
          <p:nvPr/>
        </p:nvPicPr>
        <p:blipFill>
          <a:blip r:embed="rId3"/>
          <a:stretch>
            <a:fillRect/>
          </a:stretch>
        </p:blipFill>
        <p:spPr>
          <a:xfrm>
            <a:off x="0" y="1870364"/>
            <a:ext cx="4376065" cy="3297822"/>
          </a:xfrm>
          <a:prstGeom prst="rect">
            <a:avLst/>
          </a:prstGeom>
        </p:spPr>
      </p:pic>
    </p:spTree>
    <p:extLst>
      <p:ext uri="{BB962C8B-B14F-4D97-AF65-F5344CB8AC3E}">
        <p14:creationId xmlns:p14="http://schemas.microsoft.com/office/powerpoint/2010/main" val="354402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18" y="516470"/>
            <a:ext cx="10515600" cy="995915"/>
          </a:xfrm>
        </p:spPr>
        <p:txBody>
          <a:bodyPr/>
          <a:lstStyle/>
          <a:p>
            <a:pPr algn="ctr"/>
            <a:r>
              <a:rPr lang="en-US" dirty="0"/>
              <a:t>Addressing Structural Stigma</a:t>
            </a:r>
            <a:r>
              <a:rPr lang="en-US" baseline="30000" dirty="0"/>
              <a:t>7</a:t>
            </a:r>
          </a:p>
        </p:txBody>
      </p:sp>
      <p:sp>
        <p:nvSpPr>
          <p:cNvPr id="3" name="Content Placeholder 2"/>
          <p:cNvSpPr>
            <a:spLocks noGrp="1"/>
          </p:cNvSpPr>
          <p:nvPr>
            <p:ph idx="1"/>
          </p:nvPr>
        </p:nvSpPr>
        <p:spPr>
          <a:xfrm>
            <a:off x="1120438" y="1793544"/>
            <a:ext cx="10515600" cy="4391025"/>
          </a:xfrm>
        </p:spPr>
        <p:txBody>
          <a:bodyPr/>
          <a:lstStyle/>
          <a:p>
            <a:pPr marL="0" lvl="0" indent="0" defTabSz="457200">
              <a:lnSpc>
                <a:spcPct val="100000"/>
              </a:lnSpc>
              <a:spcBef>
                <a:spcPct val="20000"/>
              </a:spcBef>
              <a:buNone/>
            </a:pPr>
            <a:r>
              <a:rPr lang="en-US" b="1" dirty="0">
                <a:latin typeface="Arial"/>
                <a:cs typeface="Arial"/>
              </a:rPr>
              <a:t>Who do you seek to impact:</a:t>
            </a:r>
          </a:p>
          <a:p>
            <a:endParaRPr lang="en-US" dirty="0"/>
          </a:p>
        </p:txBody>
      </p:sp>
      <p:sp>
        <p:nvSpPr>
          <p:cNvPr id="5" name="Content Placeholder 3"/>
          <p:cNvSpPr txBox="1">
            <a:spLocks/>
          </p:cNvSpPr>
          <p:nvPr/>
        </p:nvSpPr>
        <p:spPr>
          <a:xfrm>
            <a:off x="728418" y="2227141"/>
            <a:ext cx="5658309" cy="37991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ysClr val="windowText" lastClr="000000"/>
                </a:solidFill>
                <a:effectLst/>
                <a:uLnTx/>
                <a:uFillTx/>
                <a:latin typeface="Arial"/>
                <a:ea typeface="+mn-ea"/>
                <a:cs typeface="Arial"/>
              </a:rPr>
              <a:t>Legislators</a:t>
            </a:r>
            <a:endParaRPr kumimoji="0" lang="en-US" b="0" i="0" u="none" strike="noStrike" kern="1200" cap="none" spc="0" normalizeH="0" baseline="0" noProof="0" dirty="0">
              <a:ln>
                <a:noFill/>
              </a:ln>
              <a:solidFill>
                <a:sysClr val="windowText" lastClr="000000"/>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Policy Makers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Employers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Health Care Providers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Criminal Justice </a:t>
            </a:r>
            <a:endParaRPr kumimoji="0" lang="en-US" b="0" i="0" u="none" strike="noStrike" kern="1200" cap="none" spc="0" normalizeH="0" baseline="0" noProof="0" dirty="0" smtClean="0">
              <a:ln>
                <a:noFill/>
              </a:ln>
              <a:solidFill>
                <a:sysClr val="windowText" lastClr="000000"/>
              </a:solidFill>
              <a:effectLst/>
              <a:uLnTx/>
              <a:uFillTx/>
              <a:latin typeface="Arial"/>
              <a:ea typeface="+mn-ea"/>
              <a:cs typeface="Arial"/>
            </a:endParaRPr>
          </a:p>
          <a:p>
            <a:pPr marL="395288" marR="0" lvl="0" indent="0" algn="l" defTabSz="457200" rtl="0" eaLnBrk="1" fontAlgn="auto" latinLnBrk="0" hangingPunct="1">
              <a:lnSpc>
                <a:spcPct val="100000"/>
              </a:lnSpc>
              <a:spcBef>
                <a:spcPct val="20000"/>
              </a:spcBef>
              <a:spcAft>
                <a:spcPts val="0"/>
              </a:spcAft>
              <a:buClrTx/>
              <a:buSzTx/>
              <a:buNone/>
              <a:tabLst/>
              <a:defRPr/>
            </a:pPr>
            <a:r>
              <a:rPr kumimoji="0" lang="en-US" b="0" i="0" u="none" strike="noStrike" kern="1200" cap="none" spc="0" normalizeH="0" baseline="0" noProof="0" dirty="0" smtClean="0">
                <a:ln>
                  <a:noFill/>
                </a:ln>
                <a:solidFill>
                  <a:sysClr val="windowText" lastClr="000000"/>
                </a:solidFill>
                <a:effectLst/>
                <a:uLnTx/>
                <a:uFillTx/>
                <a:latin typeface="Arial"/>
                <a:ea typeface="+mn-ea"/>
                <a:cs typeface="Arial"/>
              </a:rPr>
              <a:t>Professionals</a:t>
            </a:r>
            <a:endParaRPr kumimoji="0" lang="en-US" b="0" i="0" u="none" strike="noStrike" kern="1200" cap="none" spc="0" normalizeH="0" baseline="0" noProof="0" dirty="0">
              <a:ln>
                <a:noFill/>
              </a:ln>
              <a:solidFill>
                <a:sysClr val="windowText" lastClr="000000"/>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Others?</a:t>
            </a:r>
          </a:p>
        </p:txBody>
      </p:sp>
      <p:sp>
        <p:nvSpPr>
          <p:cNvPr id="7" name="Text Placeholder 4" descr="Interventions"/>
          <p:cNvSpPr txBox="1">
            <a:spLocks/>
          </p:cNvSpPr>
          <p:nvPr/>
        </p:nvSpPr>
        <p:spPr>
          <a:xfrm>
            <a:off x="6672019" y="1854399"/>
            <a:ext cx="4041775" cy="5647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a:ln>
                  <a:noFill/>
                </a:ln>
                <a:solidFill>
                  <a:sysClr val="windowText" lastClr="000000"/>
                </a:solidFill>
                <a:effectLst/>
                <a:uLnTx/>
                <a:uFillTx/>
                <a:latin typeface="Arial"/>
                <a:ea typeface="+mn-ea"/>
                <a:cs typeface="Arial"/>
              </a:rPr>
              <a:t>       Interventions: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a:ln>
                <a:noFill/>
              </a:ln>
              <a:solidFill>
                <a:sysClr val="windowText" lastClr="000000"/>
              </a:solidFill>
              <a:effectLst/>
              <a:uLnTx/>
              <a:uFillTx/>
              <a:latin typeface="Arial"/>
              <a:ea typeface="+mn-ea"/>
              <a:cs typeface="Arial"/>
            </a:endParaRPr>
          </a:p>
        </p:txBody>
      </p:sp>
      <p:sp>
        <p:nvSpPr>
          <p:cNvPr id="6" name="Content Placeholder 5"/>
          <p:cNvSpPr txBox="1">
            <a:spLocks/>
          </p:cNvSpPr>
          <p:nvPr/>
        </p:nvSpPr>
        <p:spPr>
          <a:xfrm>
            <a:off x="6672019" y="2390773"/>
            <a:ext cx="4571999" cy="35752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Legal Strategies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Policy Strategies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Advocacy Strategies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Arial"/>
              </a:rPr>
              <a:t>Professional Education</a:t>
            </a:r>
          </a:p>
        </p:txBody>
      </p:sp>
      <p:pic>
        <p:nvPicPr>
          <p:cNvPr id="8" name="Picture 5" descr="small weight bala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5999" y="4551354"/>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24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Public Stigma vs. Self-Stigma</a:t>
            </a:r>
            <a:r>
              <a:rPr lang="en-US" baseline="30000" dirty="0" smtClean="0"/>
              <a:t>6</a:t>
            </a:r>
            <a:endParaRPr lang="en-US" baseline="30000" dirty="0"/>
          </a:p>
        </p:txBody>
      </p:sp>
      <p:graphicFrame>
        <p:nvGraphicFramePr>
          <p:cNvPr id="7" name="Content Placeholder 6" descr="Stereotype, Public Stigma:  Negative belief about a group. For example, dangerous incompetent and weak of character. &#10;Stereotype, Self-stigma: Negative belief about self. For example, weak of character and incompetent.&#10;Prejudice, Public: Agreement with belief and/or negative emotional reaction. For example, anger or fear.&#10;Prejudice, Self-stigma:Agreement with belief Negative emotional reaction. For example, low self esteem and low self-efficacy.&#10;Discrimination, public: Behavioral response to prejudice For example, avoidance of work and housing opportunities, and withholding help&#10;Discrimination, self-stigma: Behavioral Response to prejudice. For example, a failure to pursue work and housing opportunities.&#10;" title="Table comparing public stigma and self-stigma"/>
          <p:cNvGraphicFramePr>
            <a:graphicFrameLocks noGrp="1"/>
          </p:cNvGraphicFramePr>
          <p:nvPr>
            <p:ph idx="1"/>
            <p:extLst>
              <p:ext uri="{D42A27DB-BD31-4B8C-83A1-F6EECF244321}">
                <p14:modId xmlns:p14="http://schemas.microsoft.com/office/powerpoint/2010/main" val="2114272066"/>
              </p:ext>
            </p:extLst>
          </p:nvPr>
        </p:nvGraphicFramePr>
        <p:xfrm>
          <a:off x="394857" y="1205346"/>
          <a:ext cx="11194471" cy="5486400"/>
        </p:xfrm>
        <a:graphic>
          <a:graphicData uri="http://schemas.openxmlformats.org/drawingml/2006/table">
            <a:tbl>
              <a:tblPr firstRow="1" firstCol="1" bandRow="1">
                <a:tableStyleId>{5C22544A-7EE6-4342-B048-85BDC9FD1C3A}</a:tableStyleId>
              </a:tblPr>
              <a:tblGrid>
                <a:gridCol w="2327561">
                  <a:extLst>
                    <a:ext uri="{9D8B030D-6E8A-4147-A177-3AD203B41FA5}">
                      <a16:colId xmlns:a16="http://schemas.microsoft.com/office/drawing/2014/main" val="720797399"/>
                    </a:ext>
                  </a:extLst>
                </a:gridCol>
                <a:gridCol w="4390596">
                  <a:extLst>
                    <a:ext uri="{9D8B030D-6E8A-4147-A177-3AD203B41FA5}">
                      <a16:colId xmlns:a16="http://schemas.microsoft.com/office/drawing/2014/main" val="346173812"/>
                    </a:ext>
                  </a:extLst>
                </a:gridCol>
                <a:gridCol w="4476314">
                  <a:extLst>
                    <a:ext uri="{9D8B030D-6E8A-4147-A177-3AD203B41FA5}">
                      <a16:colId xmlns:a16="http://schemas.microsoft.com/office/drawing/2014/main" val="3008399023"/>
                    </a:ext>
                  </a:extLst>
                </a:gridCol>
              </a:tblGrid>
              <a:tr h="370840">
                <a:tc>
                  <a:txBody>
                    <a:bodyPr/>
                    <a:lstStyle/>
                    <a:p>
                      <a:r>
                        <a:rPr lang="en-US" sz="2400" dirty="0" smtClean="0"/>
                        <a:t>Component</a:t>
                      </a:r>
                      <a:endParaRPr lang="en-US" sz="2400" dirty="0"/>
                    </a:p>
                  </a:txBody>
                  <a:tcPr/>
                </a:tc>
                <a:tc>
                  <a:txBody>
                    <a:bodyPr/>
                    <a:lstStyle/>
                    <a:p>
                      <a:r>
                        <a:rPr lang="en-US" sz="2400" dirty="0" smtClean="0"/>
                        <a:t>Public Stigma</a:t>
                      </a:r>
                      <a:endParaRPr lang="en-US" sz="2400" dirty="0"/>
                    </a:p>
                  </a:txBody>
                  <a:tcPr/>
                </a:tc>
                <a:tc>
                  <a:txBody>
                    <a:bodyPr/>
                    <a:lstStyle/>
                    <a:p>
                      <a:r>
                        <a:rPr lang="en-US" sz="2400" dirty="0" smtClean="0"/>
                        <a:t>Self-Stigma</a:t>
                      </a:r>
                      <a:endParaRPr lang="en-US" sz="2400" dirty="0"/>
                    </a:p>
                  </a:txBody>
                  <a:tcPr/>
                </a:tc>
                <a:extLst>
                  <a:ext uri="{0D108BD9-81ED-4DB2-BD59-A6C34878D82A}">
                    <a16:rowId xmlns:a16="http://schemas.microsoft.com/office/drawing/2014/main" val="2005555522"/>
                  </a:ext>
                </a:extLst>
              </a:tr>
              <a:tr h="370840">
                <a:tc>
                  <a:txBody>
                    <a:bodyPr/>
                    <a:lstStyle/>
                    <a:p>
                      <a:r>
                        <a:rPr lang="en-US" sz="2400" dirty="0" smtClean="0"/>
                        <a:t>Stereotype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Negative belief about a group. </a:t>
                      </a:r>
                      <a:r>
                        <a:rPr lang="en-US" sz="2400" b="0" dirty="0" smtClean="0"/>
                        <a:t>F</a:t>
                      </a:r>
                      <a:r>
                        <a:rPr lang="en-US" sz="2400" dirty="0" smtClean="0"/>
                        <a:t>or example, dangerous incompetent and weak of character. </a:t>
                      </a:r>
                    </a:p>
                  </a:txBody>
                  <a:tcPr/>
                </a:tc>
                <a:tc>
                  <a:txBody>
                    <a:bodyPr/>
                    <a:lstStyle/>
                    <a:p>
                      <a:r>
                        <a:rPr lang="en-US" sz="2400" b="1" dirty="0" smtClean="0"/>
                        <a:t>Negative belief about self.</a:t>
                      </a:r>
                      <a:r>
                        <a:rPr lang="en-US" sz="2400" dirty="0" smtClean="0"/>
                        <a:t> For example, weak of character and incompetent.</a:t>
                      </a:r>
                      <a:endParaRPr lang="en-US" sz="2400" dirty="0"/>
                    </a:p>
                  </a:txBody>
                  <a:tcPr/>
                </a:tc>
                <a:extLst>
                  <a:ext uri="{0D108BD9-81ED-4DB2-BD59-A6C34878D82A}">
                    <a16:rowId xmlns:a16="http://schemas.microsoft.com/office/drawing/2014/main" val="2929270321"/>
                  </a:ext>
                </a:extLst>
              </a:tr>
              <a:tr h="370840">
                <a:tc>
                  <a:txBody>
                    <a:bodyPr/>
                    <a:lstStyle/>
                    <a:p>
                      <a:r>
                        <a:rPr lang="en-US" sz="2400" dirty="0" smtClean="0"/>
                        <a:t>Prejudice</a:t>
                      </a:r>
                      <a:endParaRPr lang="en-US" sz="2400" dirty="0"/>
                    </a:p>
                  </a:txBody>
                  <a:tcPr/>
                </a:tc>
                <a:tc>
                  <a:txBody>
                    <a:bodyPr/>
                    <a:lstStyle/>
                    <a:p>
                      <a:r>
                        <a:rPr lang="en-US" sz="2400" b="1" dirty="0" smtClean="0"/>
                        <a:t>Agreement with belief and/or negative emotional reaction. </a:t>
                      </a:r>
                      <a:r>
                        <a:rPr lang="en-US" sz="2400" dirty="0" smtClean="0"/>
                        <a:t>For example, anger or fear.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t>Agreement with belief Negative emotional reaction.</a:t>
                      </a:r>
                      <a:r>
                        <a:rPr lang="en-US" sz="2400" dirty="0" smtClean="0"/>
                        <a:t> For example, low self esteem and low self-efficacy.</a:t>
                      </a:r>
                    </a:p>
                  </a:txBody>
                  <a:tcPr/>
                </a:tc>
                <a:extLst>
                  <a:ext uri="{0D108BD9-81ED-4DB2-BD59-A6C34878D82A}">
                    <a16:rowId xmlns:a16="http://schemas.microsoft.com/office/drawing/2014/main" val="2298947547"/>
                  </a:ext>
                </a:extLst>
              </a:tr>
              <a:tr h="370840">
                <a:tc>
                  <a:txBody>
                    <a:bodyPr/>
                    <a:lstStyle/>
                    <a:p>
                      <a:r>
                        <a:rPr lang="en-US" sz="2400" dirty="0" smtClean="0"/>
                        <a:t>Discrimination</a:t>
                      </a:r>
                      <a:endParaRPr lang="en-US" sz="2400" dirty="0"/>
                    </a:p>
                  </a:txBody>
                  <a:tcPr/>
                </a:tc>
                <a:tc>
                  <a:txBody>
                    <a:bodyPr/>
                    <a:lstStyle/>
                    <a:p>
                      <a:r>
                        <a:rPr lang="en-US" sz="2400" b="1" dirty="0" smtClean="0"/>
                        <a:t>Behavioral response to prejudice </a:t>
                      </a:r>
                      <a:r>
                        <a:rPr lang="en-US" sz="2400" dirty="0" smtClean="0"/>
                        <a:t>For example, avoidance of work and housing opportunities, and withholding help.</a:t>
                      </a:r>
                      <a:endParaRPr lang="en-US" sz="2400" dirty="0"/>
                    </a:p>
                  </a:txBody>
                  <a:tcPr/>
                </a:tc>
                <a:tc>
                  <a:txBody>
                    <a:bodyPr/>
                    <a:lstStyle/>
                    <a:p>
                      <a:r>
                        <a:rPr lang="en-US" sz="2400" b="1" dirty="0" smtClean="0"/>
                        <a:t>Behavioral Response to prejudice.</a:t>
                      </a:r>
                      <a:r>
                        <a:rPr lang="en-US" sz="2400" dirty="0" smtClean="0"/>
                        <a:t> For example, a failure to pursue work and housing opportunities.</a:t>
                      </a:r>
                      <a:endParaRPr lang="en-US" sz="2400" dirty="0"/>
                    </a:p>
                  </a:txBody>
                  <a:tcPr/>
                </a:tc>
                <a:extLst>
                  <a:ext uri="{0D108BD9-81ED-4DB2-BD59-A6C34878D82A}">
                    <a16:rowId xmlns:a16="http://schemas.microsoft.com/office/drawing/2014/main" val="2912376831"/>
                  </a:ext>
                </a:extLst>
              </a:tr>
            </a:tbl>
          </a:graphicData>
        </a:graphic>
      </p:graphicFrame>
    </p:spTree>
    <p:extLst>
      <p:ext uri="{BB962C8B-B14F-4D97-AF65-F5344CB8AC3E}">
        <p14:creationId xmlns:p14="http://schemas.microsoft.com/office/powerpoint/2010/main" val="23567809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2945</Words>
  <Application>Microsoft Office PowerPoint</Application>
  <PresentationFormat>Widescreen</PresentationFormat>
  <Paragraphs>219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Helvetica</vt:lpstr>
      <vt:lpstr>Roboto</vt:lpstr>
      <vt:lpstr>Office Theme</vt:lpstr>
      <vt:lpstr>1_Office Theme</vt:lpstr>
      <vt:lpstr>This product was funded under a cooperative agreement from the Substance Abuse and Mental Health Services Administration (SAMHSA) (Grant Number:  H79SP081015). All material, except that taken directly from copyrighted sources, is in the public domain and may be used and reprinted for training purposes without special permission. However, any content used should be attributed to the Pacific Southwest Prevention Technology Transfer Center. </vt:lpstr>
      <vt:lpstr>A Substance Misuse Prevention Practitioner’s Role in Reducing Stigma </vt:lpstr>
      <vt:lpstr>Disclaimer</vt:lpstr>
      <vt:lpstr>Today’s Road Map</vt:lpstr>
      <vt:lpstr>Definition of Stigma1</vt:lpstr>
      <vt:lpstr>How Stigma Impacts Prevention</vt:lpstr>
      <vt:lpstr>How Structural Stigma Impacts Prevention2</vt:lpstr>
      <vt:lpstr>Addressing Structural Stigma7</vt:lpstr>
      <vt:lpstr>Public Stigma vs. Self-Stigma6</vt:lpstr>
      <vt:lpstr>Addressing Public Stigma6</vt:lpstr>
      <vt:lpstr>How Self Stigma Impacts Prevention6</vt:lpstr>
      <vt:lpstr>Addressing Self Stigma5,6</vt:lpstr>
      <vt:lpstr>Prevention Sets the Table3,4</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Gay</dc:creator>
  <cp:lastModifiedBy>Alyssa K O'hair</cp:lastModifiedBy>
  <cp:revision>241</cp:revision>
  <dcterms:created xsi:type="dcterms:W3CDTF">2019-05-24T15:39:56Z</dcterms:created>
  <dcterms:modified xsi:type="dcterms:W3CDTF">2020-09-10T16:43:07Z</dcterms:modified>
</cp:coreProperties>
</file>