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100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Tahoma" panose="020B0604030504040204" pitchFamily="3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gNgrXuI8WWVyrXoXajB3h8+iKk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5A069-FD67-354B-92E2-4D74A91AE893}" v="6" dt="2020-10-30T18:12:56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/>
    <p:restoredTop sz="46122"/>
  </p:normalViewPr>
  <p:slideViewPr>
    <p:cSldViewPr snapToGrid="0" snapToObjects="1">
      <p:cViewPr varScale="1">
        <p:scale>
          <a:sx n="55" d="100"/>
          <a:sy n="55" d="100"/>
        </p:scale>
        <p:origin x="39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27f7Jzy2k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sEwoJv_NRc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-8PvNOdByc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055433/#bib10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13" name="Google Shape;11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ativa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recompensa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Nesta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pontos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amarelos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indicam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onde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diferentes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viciantes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afetam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neurotransmissão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Embora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afetem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locais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diferentes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possuam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mecanismos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ativação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diferentes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(por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exemplo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álcool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ativa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globo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pálido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que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conecta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com via 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recompensa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todas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aumentam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atividade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via 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recompensa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inundando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núcleo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accumbens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dopamina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então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age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neurotransmissão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núcleo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accumbens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outras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cérebro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Fonte: The National Institute on Drug Abuse. The Neurobiology of Drug Addiction - 7: Summary: addictive drugs activate the reward system via increasing dopamine neurotransmission. 2007. https://</a:t>
            </a:r>
            <a:r>
              <a:rPr lang="en-US" sz="1200" dirty="0" err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www.drugabuse.gov</a:t>
            </a:r>
            <a:r>
              <a:rPr lang="en-US" sz="120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/publications/teaching-packets/neurobiology-drug-addiction/section-iv-action-cocaine/7-summary-addictive-drugs-activate-reward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81787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dopamina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neurotransmissor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sensação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felicidade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euforia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Ela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liberada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automaticamente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comer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beber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água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duas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coisas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necessárias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sobrevivência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dopamina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faz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chamado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"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sistema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recompensa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"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prazer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dopamina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estimulam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repetir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comportamentos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associados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à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esses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sentimentos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maioria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drogas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usadas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maneira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abusiva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incluindo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cocaína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maconha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heroína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álcool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nicotina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fazem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com que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libere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grandes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quantidades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dopamina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dez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vezes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quantidade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normal.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Isso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aciona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sistema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recompensa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proporciona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pessoa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fortes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sentimentos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euforia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o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explica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por que 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pessoas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abusam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drogas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fazem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isto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repetidamente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medida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abuso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continua,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eventualmente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adapta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fluxo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dopamina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produzindo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muito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Isso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diminui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sensação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prazer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fazer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com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pessoa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use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drogas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frequência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maiores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quantidades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para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sentir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normal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novamente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essas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mudanças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estrutura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função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com o tempo,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abuso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acaba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levando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dependência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Por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alterar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funcionamento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dependência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considerada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doença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crônica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b="0" i="0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caracterizada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pelo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comportamento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compulsivo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relacionado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às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drogas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apesar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consequências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negativas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"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endocanabinóides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neurotransmissores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prolíficos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corpo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humano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". (Inaba &amp; Cohen, 2012. 6.4)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produtos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químicos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canabinóides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ser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encontrados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no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corpo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incluindo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área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fígado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virilha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importante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funcionamento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geral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bem-estar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através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associação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recuperação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estresse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balanço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energético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modulação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imunológica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ingestão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alimentos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etc. (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consulte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gráfico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direita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52658" lvl="1" indent="-17799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encontrado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chamamos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Canabinóides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Endógenos</a:t>
            </a:r>
            <a:endParaRPr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52658" lvl="1" indent="-17799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Nosso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possui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receptores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sugerindo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existem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pelo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cinco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tipos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canabinóides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endógenos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incluindo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OAE, LPI, NADA,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Anandamida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2-AG.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Esses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produtos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químicos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ligam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receptores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neurônios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usando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caminhos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diferentes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14400" lvl="2" indent="-76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Anandamida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(AEA): 10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vezes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endorfinas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371600" lvl="3" indent="-88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Aumenta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diminui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sensibilidade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estímulos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sensoriais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estresse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371600" lvl="3" indent="-88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tronco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cerebral -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Menor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potencial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overdose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14400" lvl="2" indent="-76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2-araquidonoilglicerol (2-AG):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comum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371600" marR="38100" lvl="3" indent="-76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ser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importante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trauma cerebral para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reduzir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edema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371600" marR="38100" lvl="3" indent="-76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desempenhar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papel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importante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apetite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sistema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imunológico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dor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52658" lvl="1" indent="-17799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Atualmente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conhecemos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receptores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endocanabinóides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14400" lvl="2" indent="-88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CB</a:t>
            </a:r>
            <a:r>
              <a:rPr lang="en-US" baseline="-25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Músculos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Gastrointestinais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Efeitos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comportamentais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Analgesia,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Apetite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Déficits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Motores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Espasticidade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Comprometimento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Cognitivo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14400" lvl="2" indent="-88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CB</a:t>
            </a:r>
            <a:r>
              <a:rPr lang="en-US" baseline="-25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sistema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recompensa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neurônios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no VTA),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sistema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imunológico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amígdalas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baço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timo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2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2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Direita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irado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vídeo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https://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youtu.be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RwTCJkMwOxw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1:49min.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locais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receptores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canabinóides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encontrados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várias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Uma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substância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química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produzida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endogenamente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produzida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cérebro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chamada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anandamida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descoberta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1992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estrutura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química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THC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semelhante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anandamida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química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cerebral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semelhança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corpo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reconheça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drogas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interrompa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normal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cérebro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THC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liga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esses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receptores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neurotransmissores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projetados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conexão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químicas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naturais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mas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droga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também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liga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talvez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maiores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quantidades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 que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que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natural 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feito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responder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estímulo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1994,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encontraram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outro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produto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químico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2-AG.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Imagens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i="0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ns</a:t>
            </a:r>
            <a:r>
              <a:rPr lang="en-US" sz="1200" i="0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da</a:t>
            </a:r>
            <a:r>
              <a:rPr lang="en-US" sz="1200" i="0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NIDA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produtos</a:t>
            </a:r>
            <a:r>
              <a:rPr lang="en-US" dirty="0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químicos</a:t>
            </a:r>
            <a:r>
              <a:rPr lang="en-US" dirty="0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canabinóides</a:t>
            </a:r>
            <a:r>
              <a:rPr lang="en-US" dirty="0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podem</a:t>
            </a:r>
            <a:r>
              <a:rPr lang="en-US" dirty="0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ser </a:t>
            </a:r>
            <a:r>
              <a:rPr lang="en-US" dirty="0" err="1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encontrados</a:t>
            </a:r>
            <a:r>
              <a:rPr lang="en-US" dirty="0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dirty="0" err="1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no </a:t>
            </a:r>
            <a:r>
              <a:rPr lang="en-US" dirty="0" err="1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corpo</a:t>
            </a:r>
            <a:r>
              <a:rPr lang="en-US" dirty="0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</a:t>
            </a:r>
            <a:r>
              <a:rPr lang="en-US" dirty="0" err="1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áreas</a:t>
            </a:r>
            <a:r>
              <a:rPr lang="en-US" dirty="0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amarelas</a:t>
            </a:r>
            <a:r>
              <a:rPr lang="en-US" dirty="0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dirty="0" err="1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imagem</a:t>
            </a:r>
            <a:r>
              <a:rPr lang="en-US" dirty="0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NIDA). </a:t>
            </a:r>
            <a:r>
              <a:rPr lang="en-US" dirty="0" err="1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Eles</a:t>
            </a:r>
            <a:r>
              <a:rPr lang="en-US" dirty="0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modulam</a:t>
            </a:r>
            <a:r>
              <a:rPr lang="en-US" dirty="0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atividade</a:t>
            </a:r>
            <a:r>
              <a:rPr lang="en-US" dirty="0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neuronal / cerebral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várias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partes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cérebro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222222"/>
              </a:solidFill>
              <a:highlight>
                <a:srgbClr val="F8F9FA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maior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concentração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cerebral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receptores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está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localizada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NaCC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no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hipocampo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amígdala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no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cerebelo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35198" lvl="1" indent="-17799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Núcleo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Accumbens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14400" lvl="2" indent="-76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Centro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recompensa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14400" marR="38100" lvl="2" indent="-76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Motivação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35198" lvl="1" indent="-17799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Hipocampo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14400" lvl="2" indent="-76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Memória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14400" lvl="2" indent="-76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Navegação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orientação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espacial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35198" lvl="1" indent="-17799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Amígdala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14400" lvl="2" indent="-76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emoções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novidade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14400" lvl="2" indent="-76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Memória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emocional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35198" lvl="1" indent="-17799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Cerebelo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14400" lvl="2" indent="-88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Coordenação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movimento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preciso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equilíbrio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35198" lvl="1" indent="-17799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Hipotálamo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14400" lvl="2" indent="-76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Desenhado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liberação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hormônios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outras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funções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corporais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circuito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Recompensa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Como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Responde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Maconha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hlin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/>
              </a:rPr>
              <a:t>https://youtu.be/s27f7Jzy2k0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Refer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ências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aseline="30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Zhang, H. Y., et al. (2014). Cannabinoid CB2 receptors modulate midbrain dopamine neuronal activity and dopamine-related behavior in mice. </a:t>
            </a:r>
            <a:r>
              <a:rPr lang="en-US" sz="1200" i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Proceeding of the National Academy of Sciences, 111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(46), E5007-15. 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doi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10.1073/pnas.1413210111.Epub 2014 Nov 3.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Ait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-Daoud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Tiouririne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N. (n.d.). A review on medical marijuana</a:t>
            </a:r>
            <a:r>
              <a:rPr lang="en-US" sz="1200" i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Virginia Summer Institute for Addiction Studies, Williamsburg, VA.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Retrieved from http://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www.vsias.org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/wp-content/uploads/2015/07/VSIAS_July-14-2015_AitDaoud_Review-of-Medical-Marijuana.pptx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Foto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The Science and Policy of Marijuana, https://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youtu.be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/WsuP5VUoKYM </a:t>
            </a:r>
            <a:endParaRPr sz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Slide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transição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Este slide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fornece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explicação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detalhada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áreas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específicas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áreas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relacionadas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planejamento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tomada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decisão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funções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básicas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têm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altas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concentrações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receptores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canabinóides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Existem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períodos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parecem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críticos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funcionamento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a) no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útero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durante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primeiros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criança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adolescência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passa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por um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período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crítico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desenvolvimento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retarda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conexões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para ser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eficiente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algumas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continuam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se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desenvolver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entre as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torna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eficiente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Mielinização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totalmente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completa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25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Há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impactos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diferentes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se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pessoa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começa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fumar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maconha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após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25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idade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quando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está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totalmente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desenvolvido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comparação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13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especialmente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começar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fumar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regularmente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excesso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quando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está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passando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por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mudanças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muito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drásticas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Imagem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(Creative Commons insert): https://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www.shroomery.org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/10272/A-nice-historical-overview-of-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cannabanoid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-research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consumo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regular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maconha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durante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adolescência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interfere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função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no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desenvolvimento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sistema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cerebral.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regular de cannabis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iniciado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início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resultar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prejuízos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comportamentais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cognitivos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38100" lvl="1" indent="-76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Baixo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desempenho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acadêmico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38100" lvl="1" indent="-76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Déficits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atenção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processamento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informações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memória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exemplo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hipocampo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muito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importante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processamento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codificação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memória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será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afetada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curto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prazo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cuidado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precisamos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relação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pesquisa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associa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maconha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desempenho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acadêmico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jovens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usando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outras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álcool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estimulantes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tabaco etc.) e/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fatores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risco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adicionais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portanto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necessário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examinar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detalhe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estudo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garantir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seja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elaborado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suficiente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dessas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outras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explicações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possíveis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resultados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estudo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Essa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área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difícil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estudar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mas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próximos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5 a 10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esperar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melhora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contínua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qualidade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estudos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ajudar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aprender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sobre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impacto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maconha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impacto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saúde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humana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geral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Refer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ências</a:t>
            </a:r>
            <a:r>
              <a:rPr lang="en-US" sz="1200" b="0" i="0" u="none" strike="noStrik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Batalla</a:t>
            </a:r>
            <a:r>
              <a:rPr lang="en-US" sz="1200" b="0" i="0" u="none" strike="noStrik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A., Bhattacharyya, S., </a:t>
            </a:r>
            <a:r>
              <a:rPr lang="en-US" sz="1200" b="0" i="0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Yucel</a:t>
            </a:r>
            <a:r>
              <a:rPr lang="en-US" sz="1200" b="0" i="0" u="none" strike="noStrik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M., </a:t>
            </a:r>
            <a:r>
              <a:rPr lang="en-US" sz="1200" b="0" i="0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Fusar-Poli</a:t>
            </a:r>
            <a:r>
              <a:rPr lang="en-US" sz="1200" b="0" i="0" u="none" strike="noStrik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P., </a:t>
            </a:r>
            <a:r>
              <a:rPr lang="en-US" sz="1200" b="0" i="0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Crippa</a:t>
            </a:r>
            <a:r>
              <a:rPr lang="en-US" sz="1200" b="0" i="0" u="none" strike="noStrik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J.A., </a:t>
            </a:r>
            <a:r>
              <a:rPr lang="en-US" sz="1200" b="0" i="0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Nogue</a:t>
            </a:r>
            <a:r>
              <a:rPr lang="en-US" sz="1200" b="0" i="0" u="none" strike="noStrik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S., … Marin-Santos, R. (2013). Structural and functional imaging studies in chronic cannabis users: A systematic review of adolescent and adult findings. </a:t>
            </a:r>
            <a:r>
              <a:rPr lang="en-US" sz="1200" b="0" i="1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PLoS</a:t>
            </a:r>
            <a:r>
              <a:rPr lang="en-US" sz="1200" b="0" i="1" u="none" strike="noStrik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One, 8</a:t>
            </a:r>
            <a:r>
              <a:rPr lang="en-US" sz="1200" b="0" i="0" u="none" strike="noStrik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(2), e55821.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Bossong</a:t>
            </a:r>
            <a:r>
              <a:rPr lang="en-US" sz="1200" b="0" i="0" u="none" strike="noStrik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M.G., </a:t>
            </a:r>
            <a:r>
              <a:rPr lang="en-US" sz="1200" b="0" i="0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Jansma</a:t>
            </a:r>
            <a:r>
              <a:rPr lang="en-US" sz="1200" b="0" i="0" u="none" strike="noStrik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J.M., van Hell, H.H., Jager, G., </a:t>
            </a:r>
            <a:r>
              <a:rPr lang="en-US" sz="1200" b="0" i="0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Oudman</a:t>
            </a:r>
            <a:r>
              <a:rPr lang="en-US" sz="1200" b="0" i="0" u="none" strike="noStrik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E., </a:t>
            </a:r>
            <a:r>
              <a:rPr lang="en-US" sz="1200" b="0" i="0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Sliasi</a:t>
            </a:r>
            <a:r>
              <a:rPr lang="en-US" sz="1200" b="0" i="0" u="none" strike="noStrik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E., … Ramsey, N.F. (2012). Effects of delta 9-tetrahydrocannabinol on human working memory function. </a:t>
            </a:r>
            <a:r>
              <a:rPr lang="en-US" sz="1200" b="0" i="1" u="none" strike="noStrik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Biological Psychiatry, 71, </a:t>
            </a:r>
            <a:r>
              <a:rPr lang="en-US" sz="1200" b="0" i="0" u="none" strike="noStrik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693–699.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Getty images: dv1644042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Imagens do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cérebro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adolescentes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usaram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cannabis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revelaram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diferenças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tamanho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aumentos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diminuições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conectividade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qualidade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várias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estruturas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cerebrais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comparação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usuários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381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Quanto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indivíduos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iniciam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regular,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prejudicadas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conexões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nervosas no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381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Aqueles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começaram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usar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maconha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tarde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experimentaram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mesmos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efeitos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negativos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conectividade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totalmente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madura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25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Qualquer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coisa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fizermos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interfira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dessa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conectividade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pode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impedir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Essas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estruturas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mesencéfalo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amígdala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hipocampo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accumbens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nucleares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estruturas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cerebrais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muito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básicas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semelhantes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animais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dominar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tendências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ações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se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funcionamento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córtex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-frontal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ordem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superior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enviar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mensagens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domar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esses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impulsos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ajudá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-lo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tomar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melhor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decisão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essas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conexões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formarem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você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operando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partir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meio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aspectos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funcionamento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superior do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cérebro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anulem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impulsos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reações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básicos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Aumentar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conectividade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cerebral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tarefa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primordial para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desenvolvimento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adolescentes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Quanto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indivíduos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iniciam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regular,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prejudicadas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conexões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nervosas no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Aqueles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começaram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usar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maconha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tarde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tiveram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mesmos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efeitos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negativos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i="0" u="none" strike="noStrik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Refer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ências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i="0" u="none" strike="noStrik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Schacht,J.P</a:t>
            </a:r>
            <a:r>
              <a:rPr lang="en-US" sz="1200" i="0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., Hutchison, K.E., &amp; </a:t>
            </a:r>
            <a:r>
              <a:rPr lang="en-US" sz="1200" i="0" u="none" strike="noStrik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Filbey</a:t>
            </a:r>
            <a:r>
              <a:rPr lang="en-US" sz="1200" i="0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F.M. (2012). Associations between cannabinoid receptor-1 (CNR1) variation and hippocampus and amygdala volumes in heavy cannabis users. </a:t>
            </a:r>
            <a:r>
              <a:rPr lang="en-US" sz="1200" i="1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Neuropsychopharmacology</a:t>
            </a:r>
            <a:r>
              <a:rPr lang="en-US" sz="1200" i="0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200" i="1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37</a:t>
            </a:r>
            <a:r>
              <a:rPr lang="en-US" sz="1200" i="0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2368–2376. </a:t>
            </a:r>
            <a:endParaRPr sz="1200" i="0" u="none" strike="noStrik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Houck, J. M., Bryan, A. D., &amp; Feldstein Ewing, S. W. (2013). Functional connectivity and cannabis use in high-risk </a:t>
            </a:r>
            <a:r>
              <a:rPr lang="en-US" sz="1200" i="0" u="none" strike="noStrik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adolescents.</a:t>
            </a:r>
            <a:r>
              <a:rPr lang="en-US" sz="1200" i="1" u="none" strike="noStrik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</a:t>
            </a:r>
            <a:r>
              <a:rPr lang="en-US" sz="1200" i="1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American Journal of Drug and Alcohol Dependence</a:t>
            </a:r>
            <a:r>
              <a:rPr lang="en-US" sz="1200" i="0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200" i="1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39(6)</a:t>
            </a:r>
            <a:r>
              <a:rPr lang="en-US" sz="1200" i="0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414–423. 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Orr, C., Morioka, R., Behan, B., </a:t>
            </a:r>
            <a:r>
              <a:rPr lang="en-US" sz="1200" i="0" u="none" strike="noStrik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Datwani</a:t>
            </a:r>
            <a:r>
              <a:rPr lang="en-US" sz="1200" i="0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S., Doucet, M., Ivanovic, J., … </a:t>
            </a:r>
            <a:r>
              <a:rPr lang="en-US" sz="1200" i="0" u="none" strike="noStrik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Garavan</a:t>
            </a:r>
            <a:r>
              <a:rPr lang="en-US" sz="1200" i="0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H. (2013). Altered resting-state connectivity in adolescent cannabis users. </a:t>
            </a:r>
            <a:r>
              <a:rPr lang="en-US" sz="1200" i="1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American Journal of Drug and Alcohol Abuse</a:t>
            </a:r>
            <a:r>
              <a:rPr lang="en-US" sz="1200" i="0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200" i="1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39</a:t>
            </a:r>
            <a:r>
              <a:rPr lang="en-US" sz="1200" i="0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(6), 372–381. 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aumento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atividade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mostra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que o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precisa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trabalhar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para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concluir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tarefa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recorrer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+mj-lt"/>
                <a:ea typeface="Calibri"/>
                <a:cs typeface="Calibri"/>
                <a:sym typeface="Calibri"/>
              </a:rPr>
              <a:t>à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outras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estruturas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normalmente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não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estariam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envolvidas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Essas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diferenças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foram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observadas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nas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regiões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cerebrais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críticas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para o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funcionamento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executivo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200" dirty="0">
                <a:latin typeface="+mj-lt"/>
                <a:ea typeface="Arial"/>
                <a:cs typeface="Arial"/>
                <a:sym typeface="Arial"/>
              </a:rPr>
              <a:t>(por </a:t>
            </a:r>
            <a:r>
              <a:rPr lang="en-US" sz="1200" dirty="0" err="1">
                <a:latin typeface="+mj-lt"/>
                <a:ea typeface="Arial"/>
                <a:cs typeface="Arial"/>
                <a:sym typeface="Arial"/>
              </a:rPr>
              <a:t>exemplo</a:t>
            </a:r>
            <a:r>
              <a:rPr lang="en-US" sz="1200" dirty="0"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sz="1200" dirty="0" err="1">
                <a:latin typeface="+mj-lt"/>
                <a:ea typeface="Arial"/>
                <a:cs typeface="Arial"/>
                <a:sym typeface="Arial"/>
              </a:rPr>
              <a:t>planejamento</a:t>
            </a:r>
            <a:r>
              <a:rPr lang="en-US" sz="1200" dirty="0">
                <a:latin typeface="+mj-lt"/>
                <a:ea typeface="Arial"/>
                <a:cs typeface="Arial"/>
                <a:sym typeface="Arial"/>
              </a:rPr>
              <a:t> e </a:t>
            </a:r>
            <a:r>
              <a:rPr lang="en-US" sz="1200" dirty="0" err="1">
                <a:latin typeface="+mj-lt"/>
                <a:ea typeface="Arial"/>
                <a:cs typeface="Arial"/>
                <a:sym typeface="Arial"/>
              </a:rPr>
              <a:t>tomada</a:t>
            </a:r>
            <a:r>
              <a:rPr lang="en-US" sz="1200" dirty="0">
                <a:latin typeface="+mj-lt"/>
                <a:ea typeface="Arial"/>
                <a:cs typeface="Arial"/>
                <a:sym typeface="Arial"/>
              </a:rPr>
              <a:t> de </a:t>
            </a:r>
            <a:r>
              <a:rPr lang="en-US" sz="1200" dirty="0" err="1">
                <a:latin typeface="+mj-lt"/>
                <a:cs typeface="Arial"/>
                <a:sym typeface="Arial"/>
              </a:rPr>
              <a:t>decisão</a:t>
            </a:r>
            <a:r>
              <a:rPr lang="en-US" sz="1200" dirty="0">
                <a:latin typeface="+mj-lt"/>
                <a:cs typeface="Arial"/>
                <a:sym typeface="Arial"/>
              </a:rPr>
              <a:t>, </a:t>
            </a:r>
            <a:r>
              <a:rPr lang="en-US" sz="1200" dirty="0" err="1">
                <a:latin typeface="+mj-lt"/>
                <a:cs typeface="Arial"/>
              </a:rPr>
              <a:t>definição</a:t>
            </a:r>
            <a:r>
              <a:rPr lang="en-US" sz="1200" dirty="0">
                <a:latin typeface="+mj-lt"/>
                <a:cs typeface="Arial"/>
              </a:rPr>
              <a:t> de </a:t>
            </a:r>
            <a:r>
              <a:rPr lang="en-US" sz="1200" dirty="0" err="1">
                <a:latin typeface="+mj-lt"/>
                <a:cs typeface="Arial"/>
              </a:rPr>
              <a:t>metas</a:t>
            </a:r>
            <a:r>
              <a:rPr lang="en-US" sz="1200" dirty="0">
                <a:latin typeface="+mj-lt"/>
                <a:cs typeface="Arial"/>
              </a:rPr>
              <a:t> e </a:t>
            </a:r>
            <a:r>
              <a:rPr lang="en-US" sz="1200" dirty="0" err="1">
                <a:latin typeface="+mj-lt"/>
                <a:cs typeface="Arial"/>
              </a:rPr>
              <a:t>realização</a:t>
            </a:r>
            <a:r>
              <a:rPr lang="en-US" sz="1200" dirty="0">
                <a:latin typeface="+mj-lt"/>
                <a:cs typeface="Arial"/>
                <a:sym typeface="Arial"/>
              </a:rPr>
              <a:t>), </a:t>
            </a:r>
            <a:r>
              <a:rPr lang="en-US" sz="12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necessárias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para o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sucesso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futuro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ciência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está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começando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revelar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que a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adolescência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período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muito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perigoso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para o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adolescente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usar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substâncias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incluindo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maconha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Refer</a:t>
            </a:r>
            <a:r>
              <a:rPr lang="en-US" dirty="0" err="1">
                <a:latin typeface="+mj-lt"/>
                <a:ea typeface="Arial"/>
                <a:cs typeface="Arial"/>
                <a:sym typeface="Arial"/>
              </a:rPr>
              <a:t>ências</a:t>
            </a:r>
            <a:endParaRPr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Smith, A.M., Longo, C.A., Fried, P.A., Hogan, M.J., &amp; Cameron, I. (2010). Effects of cannabis on visuospatial working memory: An fMRI study in young adults. </a:t>
            </a:r>
            <a:r>
              <a:rPr lang="en-US" sz="1200" b="0" i="1" u="none" strike="noStrik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Psychopharmacology</a:t>
            </a:r>
            <a:r>
              <a:rPr lang="en-US" sz="1200" b="0" i="0" u="none" strike="noStrik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sz="1200" b="0" i="1" u="none" strike="noStrik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210</a:t>
            </a:r>
            <a:r>
              <a:rPr lang="en-US" sz="1200" b="0" i="0" u="none" strike="noStrik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(3), 429–438. </a:t>
            </a:r>
            <a:endParaRPr sz="1200" b="0" i="0" u="none" strike="noStrik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Smith, A.M., </a:t>
            </a:r>
            <a:r>
              <a:rPr lang="en-US" sz="1200" b="0" i="0" u="none" strike="noStrike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Zunini</a:t>
            </a:r>
            <a:r>
              <a:rPr lang="en-US" sz="1200" b="0" i="0" u="none" strike="noStrik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, R.A., Anderson, C.D., Longo, C.A., Cameron, I., Hogan, M.J., &amp; Fried, P.A. (2011). Impact of cannabis on response inhibition: An fMRI study in young adults. </a:t>
            </a:r>
            <a:r>
              <a:rPr lang="en-US" sz="1200" b="0" i="1" u="none" strike="noStrik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Journal of </a:t>
            </a:r>
            <a:r>
              <a:rPr lang="en-US" sz="1200" b="0" i="1" u="none" strike="noStrike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Behavioural</a:t>
            </a:r>
            <a:r>
              <a:rPr lang="en-US" sz="1200" b="0" i="1" u="none" strike="noStrik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and Brain Sciences</a:t>
            </a:r>
            <a:r>
              <a:rPr lang="en-US" sz="1200" b="0" i="0" u="none" strike="noStrik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sz="1200" b="0" i="1" u="none" strike="noStrik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1</a:t>
            </a:r>
            <a:r>
              <a:rPr lang="en-US" sz="1200" b="0" i="0" u="none" strike="noStrik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, 24–33. </a:t>
            </a:r>
            <a:endParaRPr dirty="0">
              <a:latin typeface="+mj-l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Hatchard</a:t>
            </a:r>
            <a:r>
              <a:rPr lang="en-US" sz="1200" b="0" i="0" u="none" strike="noStrik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, T., Fried, P.A., Hogan, M.J., Cameron, I., &amp; Smith, A.M. (2014). Does regular cannabis use impact cognitive interference? An fMRI investigation in young adults using the Counting Stroop task. </a:t>
            </a:r>
            <a:r>
              <a:rPr lang="en-US" sz="1200" b="0" i="1" u="none" strike="noStrik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Journal of Addiction Research and Therapy</a:t>
            </a:r>
            <a:r>
              <a:rPr lang="en-US" sz="1200" b="0" i="0" u="none" strike="noStrik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sz="1200" b="0" i="1" u="none" strike="noStrik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5</a:t>
            </a:r>
            <a:r>
              <a:rPr lang="en-US" sz="1200" b="0" i="0" u="none" strike="noStrik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(4), 197–203. </a:t>
            </a:r>
            <a:endParaRPr dirty="0"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A </a:t>
            </a:r>
            <a:r>
              <a:rPr lang="en-US" dirty="0" err="1">
                <a:latin typeface="+mj-lt"/>
              </a:rPr>
              <a:t>farmacocinética</a:t>
            </a:r>
            <a:r>
              <a:rPr lang="en-US" dirty="0">
                <a:latin typeface="+mj-lt"/>
              </a:rPr>
              <a:t>, que </a:t>
            </a:r>
            <a:r>
              <a:rPr lang="en-US" dirty="0" err="1">
                <a:latin typeface="+mj-lt"/>
              </a:rPr>
              <a:t>às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vezes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definida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como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efeitos</a:t>
            </a:r>
            <a:r>
              <a:rPr lang="en-US" dirty="0">
                <a:latin typeface="+mj-lt"/>
              </a:rPr>
              <a:t> do </a:t>
            </a:r>
            <a:r>
              <a:rPr lang="en-US" dirty="0" err="1">
                <a:latin typeface="+mj-lt"/>
              </a:rPr>
              <a:t>corpo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sobre</a:t>
            </a:r>
            <a:r>
              <a:rPr lang="en-US" dirty="0">
                <a:latin typeface="+mj-lt"/>
              </a:rPr>
              <a:t> o </a:t>
            </a:r>
            <a:r>
              <a:rPr lang="en-US" dirty="0" err="1">
                <a:latin typeface="+mj-lt"/>
              </a:rPr>
              <a:t>medicamento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refere</a:t>
            </a:r>
            <a:r>
              <a:rPr lang="en-US" dirty="0">
                <a:latin typeface="+mj-lt"/>
              </a:rPr>
              <a:t>-se </a:t>
            </a:r>
            <a:r>
              <a:rPr lang="en-US" dirty="0" err="1">
                <a:latin typeface="+mj-lt"/>
              </a:rPr>
              <a:t>ao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movimento</a:t>
            </a:r>
            <a:r>
              <a:rPr lang="en-US" dirty="0">
                <a:latin typeface="+mj-lt"/>
              </a:rPr>
              <a:t> dos </a:t>
            </a:r>
            <a:r>
              <a:rPr lang="en-US" dirty="0" err="1">
                <a:latin typeface="+mj-lt"/>
              </a:rPr>
              <a:t>medicamentos</a:t>
            </a:r>
            <a:r>
              <a:rPr lang="en-US" dirty="0">
                <a:latin typeface="+mj-lt"/>
              </a:rPr>
              <a:t> para dentro, </a:t>
            </a:r>
            <a:r>
              <a:rPr lang="en-US" dirty="0" err="1">
                <a:latin typeface="+mj-lt"/>
              </a:rPr>
              <a:t>através</a:t>
            </a:r>
            <a:r>
              <a:rPr lang="en-US" dirty="0">
                <a:latin typeface="+mj-lt"/>
              </a:rPr>
              <a:t> do </a:t>
            </a:r>
            <a:r>
              <a:rPr lang="en-US" dirty="0" err="1">
                <a:latin typeface="+mj-lt"/>
              </a:rPr>
              <a:t>corpo</a:t>
            </a:r>
            <a:r>
              <a:rPr lang="en-US" dirty="0">
                <a:latin typeface="+mj-lt"/>
              </a:rPr>
              <a:t> e para fora do </a:t>
            </a:r>
            <a:r>
              <a:rPr lang="en-US" dirty="0" err="1">
                <a:latin typeface="+mj-lt"/>
              </a:rPr>
              <a:t>corpo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ou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seja</a:t>
            </a:r>
            <a:r>
              <a:rPr lang="en-US" dirty="0">
                <a:latin typeface="+mj-lt"/>
              </a:rPr>
              <a:t>, o </a:t>
            </a:r>
            <a:r>
              <a:rPr lang="en-US" dirty="0" err="1">
                <a:latin typeface="+mj-lt"/>
              </a:rPr>
              <a:t>curso</a:t>
            </a:r>
            <a:r>
              <a:rPr lang="en-US" dirty="0">
                <a:latin typeface="+mj-lt"/>
              </a:rPr>
              <a:t> de </a:t>
            </a:r>
            <a:r>
              <a:rPr lang="en-US" dirty="0" err="1">
                <a:latin typeface="+mj-lt"/>
              </a:rPr>
              <a:t>sua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absorção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biodisponibilidade</a:t>
            </a:r>
            <a:r>
              <a:rPr lang="en-US" dirty="0">
                <a:latin typeface="+mj-lt"/>
              </a:rPr>
              <a:t> , </a:t>
            </a:r>
            <a:r>
              <a:rPr lang="en-US" dirty="0" err="1">
                <a:latin typeface="+mj-lt"/>
              </a:rPr>
              <a:t>distribuição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metabolismo</a:t>
            </a:r>
            <a:r>
              <a:rPr lang="en-US" dirty="0">
                <a:latin typeface="+mj-lt"/>
              </a:rPr>
              <a:t> e </a:t>
            </a:r>
            <a:r>
              <a:rPr lang="en-US" dirty="0" err="1">
                <a:latin typeface="+mj-lt"/>
              </a:rPr>
              <a:t>excreção</a:t>
            </a:r>
            <a:r>
              <a:rPr lang="en-US" dirty="0">
                <a:latin typeface="+mj-lt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0" name="Google Shape;3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 </a:t>
            </a:r>
            <a:r>
              <a:rPr lang="en-US" b="1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início</a:t>
            </a: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b="1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sua</a:t>
            </a: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apresentação</a:t>
            </a: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b="1" dirty="0" err="1"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faça</a:t>
            </a: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um breve </a:t>
            </a:r>
            <a:r>
              <a:rPr lang="en-US" b="1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agradecimento</a:t>
            </a: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ao</a:t>
            </a: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Grupo de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Trabalho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Grupo de </a:t>
            </a:r>
            <a:r>
              <a:rPr lang="en-US" sz="1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Trabalho</a:t>
            </a:r>
            <a:r>
              <a:rPr lang="en-US" sz="1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Prevenção</a:t>
            </a:r>
            <a:r>
              <a:rPr lang="en-US" sz="1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Riscos</a:t>
            </a:r>
            <a:r>
              <a:rPr lang="en-US" sz="1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sz="1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Maconha</a:t>
            </a:r>
            <a:r>
              <a:rPr lang="en-US" sz="1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Rede PTTC</a:t>
            </a: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b="1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desenvolveu</a:t>
            </a: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esta</a:t>
            </a: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apresentação</a:t>
            </a: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Esta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apresentação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foi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criada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colaboração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com o Grupo de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Trabalho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Grupo de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Trabalho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Prevenção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Riscos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Maconha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Rede PTTC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Este slide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lista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7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centros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fazem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parte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Grupo de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Trabalho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Google Shape;12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dirty="0"/>
          </a:p>
        </p:txBody>
      </p:sp>
      <p:sp>
        <p:nvSpPr>
          <p:cNvPr id="346" name="Google Shape;3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maconha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usada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?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Farmacocinética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termo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abrange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absorvemos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onde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armazenada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nossos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corpos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metabolizamos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decompomos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eliminamos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(OBSERVAÇÃO: Essa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definição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repetida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próximos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slides. Para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parecer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repetitivo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necessário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repeti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-la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cada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slide, mas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será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útil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ter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essa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definição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à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slides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subsequentes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se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houver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alguma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confusão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seu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público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.)</a:t>
            </a:r>
            <a:endParaRPr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Primeiro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nós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falaremos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sobre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ingerimos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droga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56015" lvl="0" indent="-3560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Ingestão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Oral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lvl="1" indent="-76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tempo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efeito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depende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vários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fatores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incluindo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concentração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droga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metabolismo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individual (Inaba, D. S., &amp; Cohen, W. E. (2014).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Uppers, downers, all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arounders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Physical and mental effects of psychoactive drugs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(Chapter 6). Medford, Or: CNS Productions, Inc. 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lvl="1" indent="-88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Início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intoxicação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1-2 horas (alto)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durar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4-8 horas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lvl="1" indent="-76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níveis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máximos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THC no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sangue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levar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1-5 horas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lvl="1" indent="-88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Biodisponibilidade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baixa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devido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metabolismo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primeira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passagem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6-7% (Huestis, 2007 -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afirma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biodisponibilidade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10%-20%)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  <a:highlight>
                <a:srgbClr val="F8F9FA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Refer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ências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74687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9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Koob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G. F. &amp; Le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Moal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M. (2006). 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Neurobiology of addiction </a:t>
            </a:r>
            <a:r>
              <a:rPr lang="en-US" sz="1200" i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(Chapter 7). Boston, MA: Elsevier Inc. ISBN-13: 978-0-12-419239-3.</a:t>
            </a:r>
            <a:endParaRPr sz="1200" i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Francis, M. (2016). The different methods of cannabis ingestion. </a:t>
            </a:r>
            <a:r>
              <a:rPr lang="en-US" sz="1200" i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Crescolabs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sz="1200" i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Retrieved from http://</a:t>
            </a:r>
            <a:r>
              <a:rPr lang="en-US" sz="1200" i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www.crescolabs.com</a:t>
            </a:r>
            <a:r>
              <a:rPr lang="en-US" sz="1200" i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/cannabis-ingestion-methods/ </a:t>
            </a:r>
            <a:r>
              <a:rPr lang="en-US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sz="1200" baseline="300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aseline="300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i="0" baseline="30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11 </a:t>
            </a:r>
            <a:r>
              <a:rPr lang="en-US" sz="1200" i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Gaston, T. E., &amp; Friedman, D. (2017). Pharmacology of cannabinoids in the treatment of epilepsy. 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Epilepsy &amp; Behavior, 70, </a:t>
            </a:r>
            <a:r>
              <a:rPr lang="en-US" sz="1200" i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313-318. 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ns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74687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topo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(Creative Commons insert): https://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www.medicaljane.com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/review/green-hornet-medicated-gummies-from-cheeba-chews/ 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meio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(Creative Commons insert): https://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www.medicaljane.com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/review/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roberts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-big-bang-brownie-review/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baixo</a:t>
            </a:r>
            <a:r>
              <a:rPr lang="en-US" sz="120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(Creative Commons insert): https://</a:t>
            </a:r>
            <a:r>
              <a:rPr lang="en-US" sz="120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www.flickr.com</a:t>
            </a:r>
            <a:r>
              <a:rPr lang="en-US" sz="120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/photos/</a:t>
            </a:r>
            <a:r>
              <a:rPr lang="en-US" sz="120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jeepersmedia</a:t>
            </a:r>
            <a:r>
              <a:rPr lang="en-US" sz="120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/17141035868 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74687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0702" lvl="1" indent="-27981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178008" lvl="0" indent="-10180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maconha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usada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?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Farmacocinética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termo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abrange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absorvemos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onde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armazenada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nossos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corpos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metabolizamos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decompomos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eliminamos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(OBSERVAÇÃO: Essa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definição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repetida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próximos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slides. Para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parecer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repetitivo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necessário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repeti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-la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cada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slide, mas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será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útil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ter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essa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definição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à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slides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subsequentes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se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houver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alguma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confusão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seu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público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.)</a:t>
            </a: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Primeiro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nós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falaremos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sobre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ingerimos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droga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marL="474687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56015" lvl="0" indent="-3560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utras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vias: Mucosa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lvl="0" indent="-228600" algn="just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Mucosal: Sublingual &amp;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oftálmica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x &amp; xx</a:t>
            </a: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71550" lvl="2" indent="-171450" algn="just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Início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5-30 minutes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71550" lvl="2" indent="-171450" algn="just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efeitos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durar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2-4 ho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ras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71550" lvl="2" indent="-171450" algn="just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Bio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disponibilidade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6%-40%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71550" lvl="2" indent="-171450" algn="just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Sativex: Sublingual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para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Esclerose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Múltipla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(EM)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2" indent="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2" indent="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Refer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ências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2" indent="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Koob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G. F. &amp; Le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Moal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M. (2006). </a:t>
            </a:r>
            <a:r>
              <a:rPr lang="en-US" sz="1200" i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Neurobiology of addiction </a:t>
            </a:r>
            <a:r>
              <a:rPr lang="en-US" sz="1200" i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(Chapter 7). Boston, MA: Elsevier Inc. ISBN-13: 978-0-12-419239-3.</a:t>
            </a:r>
            <a:endParaRPr sz="1200" i="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Francis, M. (2016). The different methods of cannabis ingestion. </a:t>
            </a:r>
            <a:r>
              <a:rPr lang="en-US" sz="1200" i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Crescolabs</a:t>
            </a:r>
            <a:r>
              <a:rPr lang="en-US" sz="1200" i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sz="1200" i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Retrieved from http://</a:t>
            </a:r>
            <a:r>
              <a:rPr lang="en-US" sz="1200" i="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www.crescolabs.com</a:t>
            </a:r>
            <a:r>
              <a:rPr lang="en-US" sz="1200" i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/cannabis-ingestion-methods/  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Imagens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Foto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esquerda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(Creative Commons insert): https://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www.medicaljane.com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/review/review-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cbd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-balance-one-tincture-from-the-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venice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-cookie-co/ 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Foto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direita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(Creative Commons insert): https://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www.medicaljane.com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/category/cannabis-classroom/consuming-cannabis/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Como a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maconha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usada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?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Farmacocinética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termo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abrange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absorvemos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substância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onde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substância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armazenada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nossos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corpos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metabolizamos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decompomos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substância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nos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eliminamos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substância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.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(OBSERVAÇÃO: Essa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definição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é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repetida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nos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próximos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slides. Para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não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parecer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repetitivo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não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é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necessário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repeti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-la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em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cada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slide, mas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será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útil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ter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essa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definição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à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mão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nos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slides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subsequentes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, se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houver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alguma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confusão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do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seu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público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.)</a:t>
            </a: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Primeiro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nós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falaremos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sobre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ingerimos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droga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.</a:t>
            </a:r>
          </a:p>
          <a:p>
            <a:pPr marL="178008" lvl="0" indent="-10815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24130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Outras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vias: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transdérmica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oftálmica</a:t>
            </a:r>
            <a:endParaRPr lang="en-US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178008" marR="0" lvl="0" indent="-10815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Adesivo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transdérmico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antes da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quimioterapia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– </a:t>
            </a:r>
            <a:r>
              <a:rPr lang="es-ES" sz="1200" dirty="0" err="1">
                <a:latin typeface="+mj-lt"/>
              </a:rPr>
              <a:t>Início</a:t>
            </a:r>
            <a:endParaRPr lang="en-US" sz="1200" dirty="0">
              <a:solidFill>
                <a:schemeClr val="dk1"/>
              </a:solidFill>
              <a:latin typeface="+mj-lt"/>
              <a:cs typeface="Calibri"/>
              <a:sym typeface="Calibri"/>
            </a:endParaRPr>
          </a:p>
          <a:p>
            <a:pPr marL="178008" marR="0" lvl="0" indent="-10815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Referências</a:t>
            </a:r>
            <a:endParaRPr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Koob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, G. F. &amp; Le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Moal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, M. (2006). </a:t>
            </a:r>
            <a:r>
              <a:rPr lang="en-US" i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Neurobiology of addiction </a:t>
            </a:r>
            <a:r>
              <a:rPr lang="en-US" i="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(Chapter 7). Boston, MA: Elsevier Inc. ISBN-13: 978-0-12-419239-3.</a:t>
            </a:r>
            <a:endParaRPr i="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Francis, M. (2016). The different methods of cannabis ingestion. </a:t>
            </a:r>
            <a:r>
              <a:rPr lang="en-US" i="1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Crescolabs</a:t>
            </a:r>
            <a:r>
              <a:rPr lang="en-US" i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. </a:t>
            </a:r>
            <a:r>
              <a:rPr lang="en-US" i="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Retrieved from http://</a:t>
            </a:r>
            <a:r>
              <a:rPr lang="en-US" i="0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www.crescolabs.com</a:t>
            </a:r>
            <a:r>
              <a:rPr lang="en-US" i="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/cannabis-ingestion-methods/ </a:t>
            </a:r>
            <a:endParaRPr i="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Schachter, S. (2016). Mary’s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medicinals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review: Transdermal patch, CBD capsules &amp; more. Retrieved from http://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blog.getnugg.com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marys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medicinals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-review-transdermal-patch/  </a:t>
            </a:r>
            <a:endParaRPr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Imagens</a:t>
            </a:r>
            <a:endParaRPr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latin typeface="+mj-lt"/>
                <a:ea typeface="Arial"/>
                <a:cs typeface="Arial"/>
                <a:sym typeface="Arial"/>
              </a:rPr>
              <a:t>Foto</a:t>
            </a:r>
            <a:r>
              <a:rPr lang="en-US" dirty="0">
                <a:latin typeface="+mj-lt"/>
                <a:ea typeface="Arial"/>
                <a:cs typeface="Arial"/>
                <a:sym typeface="Arial"/>
              </a:rPr>
              <a:t> do topo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(Creative Commons insert): https://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www.shroomery.org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/forums/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showflat.php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/Number/20411041</a:t>
            </a:r>
            <a:endParaRPr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+mj-lt"/>
                <a:ea typeface="Arial"/>
                <a:cs typeface="Arial"/>
                <a:sym typeface="Arial"/>
              </a:rPr>
              <a:t>Foto</a:t>
            </a:r>
            <a:r>
              <a:rPr lang="en-US" dirty="0">
                <a:latin typeface="+mj-lt"/>
                <a:ea typeface="Arial"/>
                <a:cs typeface="Arial"/>
                <a:sym typeface="Arial"/>
              </a:rPr>
              <a:t> de </a:t>
            </a:r>
            <a:r>
              <a:rPr lang="en-US" dirty="0" err="1">
                <a:latin typeface="+mj-lt"/>
                <a:ea typeface="Arial"/>
                <a:cs typeface="Arial"/>
                <a:sym typeface="Arial"/>
              </a:rPr>
              <a:t>baixo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(Creative Commons insert): https://</a:t>
            </a:r>
            <a:r>
              <a:rPr lang="en-US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en.wikipedia.org</a:t>
            </a:r>
            <a:r>
              <a:rPr lang="en-US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/wiki/Cannabinol </a:t>
            </a:r>
            <a:endParaRPr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377" name="Google Shape;37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maconha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usada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?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Farmacocinética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termo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abrange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absorvemos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onde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armazenada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nossos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corpos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metabolizamos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decompomos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eliminamos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(OBSERVAÇÃO: Essa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definição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repetida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próximos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slides. Para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parecer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repetitivo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necessário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repeti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-la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cada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slide, mas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será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útil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ter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essa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definição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à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slides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subsequentes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se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houver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alguma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confusão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seu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público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.)</a:t>
            </a: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Primeiro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nós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falaremos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sobre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ingerimos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droga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Outras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Vias: 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Retal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início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efeito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retal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rápido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que o oral</a:t>
            </a:r>
          </a:p>
          <a:p>
            <a:pPr marL="685800" lvl="1" indent="-2195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Pico dos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efeitos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dentro de 2-8 horas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1958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Biodisponibilidade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13.5%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Evita 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metabolismo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primeira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passagem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1958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Supositórios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Marinol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para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Espasticidade</a:t>
            </a:r>
            <a:endParaRPr lang="en-US"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514350" lvl="1" indent="-95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1" indent="-228600" algn="just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Supositórios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Marinol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Espasticidade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1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Refer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ências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i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Englund, A., Stone, J. M., &amp; Morrison, P. D. (2012). Cannabis in the arm: What can we learn from intravenous cannabinoid studies? </a:t>
            </a:r>
            <a:r>
              <a:rPr lang="en-US" sz="1200" i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Current Pharmaceutical Design, 18</a:t>
            </a:r>
            <a:r>
              <a:rPr lang="en-US" sz="1200" i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(32)</a:t>
            </a:r>
            <a:r>
              <a:rPr lang="en-US" sz="1200" i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200" i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4906-4914. 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Koob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G. F. &amp; Le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Moal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M. (2006). </a:t>
            </a:r>
            <a:r>
              <a:rPr lang="en-US" sz="1200" i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Neurobiology of addiction </a:t>
            </a:r>
            <a:r>
              <a:rPr lang="en-US" sz="1200" i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(Chapter 7). Boston, MA: Elsevier Inc. ISBN-13: 978-0-12-419239-3.</a:t>
            </a:r>
            <a:endParaRPr sz="1200" i="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i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Gaston, T. E., &amp; Friedman, D. (2017). Pharmacology of cannabinoids in the treatment of epilepsy. </a:t>
            </a:r>
            <a:r>
              <a:rPr lang="en-US" sz="1200" i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Epilepsy &amp; Behavior, 70, </a:t>
            </a:r>
            <a:r>
              <a:rPr lang="en-US" sz="1200" i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313-318. 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Foto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topo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(Creative Commons insert): http://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themoderatevoice.com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/know-marijuana-suppositories/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maconha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usada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?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Farmacocinética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termo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abrange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absorvemos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onde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armazenada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nossos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corpos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metabolizamos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decompomos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eliminamos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(OBSERVAÇÃO: Essa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definição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repetida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próximos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slides. Para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parecer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repetitivo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necessário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repeti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-la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cada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slide, mas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será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útil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ter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essa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definição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à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slides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subsequentes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se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houver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alguma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confusão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seu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público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.)</a:t>
            </a: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Primeiro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nós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falaremos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sobre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ingerimos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droga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381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56015" lvl="0" indent="-356015" algn="just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Outras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Vias: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Intravenosa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2284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Início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efeito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&lt; 5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minutos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40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Biodisponibilidade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100%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Evita o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metabolismo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primeira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passagem</a:t>
            </a:r>
            <a:endParaRPr lang="en-US" sz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marR="0" lvl="1" indent="-2284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administração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intravenosa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resulta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paranóia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aguda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sintomas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semelhantes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à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esquizofrenia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déficits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cognitivos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008" lvl="0" indent="-10180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Refer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ências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i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Englund, A., Stone, J., and Morrison, P. (2012). Cannabis in the arm: What can we learn from intravenous cannabinoid studies? </a:t>
            </a:r>
            <a:r>
              <a:rPr lang="en-US" sz="1200" i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Current Pharmaceutical Design, 18</a:t>
            </a:r>
            <a:r>
              <a:rPr lang="en-US" sz="1200" i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(32)</a:t>
            </a:r>
            <a:r>
              <a:rPr lang="en-US" sz="1200" i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200" i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4906-4914.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i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Gaston, T., and Friedman, D. (2017). Pharmacology of cannabinoids in the treatment of epilepsy. </a:t>
            </a:r>
            <a:r>
              <a:rPr lang="en-US" sz="1200" i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Epilepsy &amp; Behavior, 70, </a:t>
            </a:r>
            <a:r>
              <a:rPr lang="en-US" sz="1200" i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313-318.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Koob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G. , and Le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Moal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M. (2006). </a:t>
            </a:r>
            <a:r>
              <a:rPr lang="en-US" sz="1200" i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Neurobiology of addiction </a:t>
            </a:r>
            <a:r>
              <a:rPr lang="en-US" sz="1200" i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(Chapter 7). Boston, MA: Elsevier Inc. ISBN-13: 978-0-12-419239-3.</a:t>
            </a:r>
            <a:endParaRPr sz="1200" baseline="300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Foto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retirada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https://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theconversation.com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/preventive-drug-could-reduce-hiv-transmission-among-injecting-drug-users-15166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Fumo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Inalação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- Bong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Vaping &amp; Dabbing  (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Óleo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Hash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Butano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(BHO, 710,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Manteiga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Cera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Óleo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Mel 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Shatter)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514350" lvl="1" indent="-171450" algn="just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Início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Entrega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rápida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corrente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sanguínea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514350" lvl="1" indent="-171450" algn="just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Ef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eitos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durar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2-3 ho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ras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514350" lvl="1" indent="-171450" algn="just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Bio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disponibilidade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2-56%</a:t>
            </a:r>
            <a:r>
              <a:rPr lang="en-US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x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–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Alta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variabilidade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devido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número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duração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espaçamento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sopros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tempo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espera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volume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inalação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514350" lvl="1" indent="-171450" algn="just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Libera &gt; 100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compostos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altamente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cancerígenos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2000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compostos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total</a:t>
            </a:r>
            <a:endParaRPr baseline="300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aseline="300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aseline="300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Referências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i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Gaston, T., and Friedman, D. (2017). Pharmacology of cannabinoids in the treatment of epilepsy. </a:t>
            </a:r>
            <a:r>
              <a:rPr lang="en-US" sz="1200" i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Epilepsy &amp; Behavior, 70, </a:t>
            </a:r>
            <a:r>
              <a:rPr lang="en-US" sz="1200" i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313-318.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i="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Huestis, M. (2007). Human cannabinoid pharmacokinetics. </a:t>
            </a:r>
            <a:r>
              <a:rPr lang="en-US" sz="1200" i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Chemistry &amp; Biodiversity, 4</a:t>
            </a:r>
            <a:r>
              <a:rPr lang="en-US" sz="1200" i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(8), 1770-1804. </a:t>
            </a:r>
            <a:r>
              <a:rPr lang="en-US" sz="1200" i="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doi</a:t>
            </a:r>
            <a:r>
              <a:rPr lang="en-US" sz="1200" i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10.1002/cbdv.200790152.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Imagens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Imagem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topo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(Creative Commons License): https://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en.wikipedia.org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/wiki/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Hash_oil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Imagem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baixo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(Creative Commons License): https://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www.medicaljane.com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/2014/04/02/x-tracted-implements-the-science-of-producing-quality-cannabis-concentrates/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tecidos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extra-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hepáticos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absorvem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aminoácidos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excedente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usado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fígado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síntese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protéica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degradado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neste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órgão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tecidos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extra-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hepáticos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intestino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delgado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sangue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periférico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medula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óssea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mastócitos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concentrações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decrescentes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sendo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concentrações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baixas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cérebro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pâncreas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vesícula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biliar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rins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glândulas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salivares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testículos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Farmacocinética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absorção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distribuição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metabolismo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eliminação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um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medicamento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Referência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Huestis, M. (2007). Human cannabinoid pharmacokinetics. </a:t>
            </a:r>
            <a:r>
              <a:rPr lang="en-US" sz="1200" i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Chemistry &amp; Biodiversity, 4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(8), 1770-1804.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doi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10.1002/cbdv.200790152.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Imagem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Foto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(Creative Commons Insert): https://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gl.wikipedia.org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/wiki/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Ficheiro:Digestive_system_simplified.svg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Farmacocinética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absorção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distribuição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metabolismo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eliminação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medicamento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Absorção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oral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Metabolismo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primeira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passagem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Fígado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(CYP 450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outras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enzimas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tecidos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extra-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hepáticos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converte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THC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 100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metabólitos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alguns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psicoativos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Mucosa,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retal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dérmica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inalatória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intravenosa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desvia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digestivo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para que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droga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absorvida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diretamente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Referências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i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Gaston, T., and Friedman, D. (2017). Pharmacology of cannabinoids in the treatment of epilepsy. </a:t>
            </a:r>
            <a:r>
              <a:rPr lang="en-US" sz="1200" i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Epilepsy &amp; Behavior, 70, </a:t>
            </a:r>
            <a:r>
              <a:rPr lang="en-US" sz="1200" i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313-318.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i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Huestis, M.(2007). Human cannabinoid pharmacokinetics. </a:t>
            </a:r>
            <a:r>
              <a:rPr lang="en-US" sz="1200" i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Chemistry &amp; Biodiversity, 4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(8), 1770-1804.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doi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10.1002/cbdv.200790152.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Foto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(Creative Commons Insert): http://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fatimaisit.wikispaces.com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pancreas+and+liver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excreção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eliminação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variam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acordo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com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componente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maconha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THC</a:t>
            </a: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514350" lvl="1" indent="-171450" algn="just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Fe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zes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(65% of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metabolit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r>
              <a:rPr lang="en-US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x</a:t>
            </a: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514350" lvl="1" indent="-171450" algn="just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Urin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(25% of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metabolit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 algn="just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Meia-vida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cerca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25-36 ho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ras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CBD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 algn="just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Fe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zes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prim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ária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r>
              <a:rPr lang="en-US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x</a:t>
            </a: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514350" lvl="1" indent="-171450" algn="just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Urin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pequena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quantidade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metabólitos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urin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 algn="just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aproximadamente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18-32 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oras</a:t>
            </a: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514350" lvl="1" indent="-171450" algn="just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uor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 algn="just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Fluido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Oral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(e.g., Saliva)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 algn="just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Cabelo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Refer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ências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i="0" baseline="30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28</a:t>
            </a:r>
            <a:r>
              <a:rPr lang="en-US" sz="1200" i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Gaston, T., and Friedman, D. (2017). Pharmacology of cannabinoids in the treatment of epilepsy. </a:t>
            </a:r>
            <a:r>
              <a:rPr lang="en-US" sz="1200" i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Epilepsy &amp; Behavior, 70, </a:t>
            </a:r>
            <a:r>
              <a:rPr lang="en-US" sz="1200" i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313-318.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i="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29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Musshoff, F., &amp;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Madea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B. (2006). Review of biologic matrices (Urine, blood, hair) as indicators of recent or ongoing cannabis use. 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Therapeutic Drug Monitoring, 28</a:t>
            </a:r>
            <a:r>
              <a:rPr lang="en-US" sz="1200" i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(2)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200" i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155-163.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30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Kintz, P.,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Cirimele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V., &amp; Ludes, B. (2000). Detection of cannabis in oral fluid (saliva) and forehead wipes (sweat) from impaired drivers. 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Journal of Analytical Toxicology, 24, 557-561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31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Kintz, P.,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Cirimele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V., &amp; Ludes, B. (2000). Detection of cannabis in oral fluid (saliva) and forehead wipes (sweat) from impaired drivers. 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Journal of Analytical Toxicology, 24, 557-561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32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Musshoff, F., &amp;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Madea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B. (2006). Review of biologic matrices (Urine, blood, hair) as indicators of recent or ongoing cannabis use. 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Therapeutic Drug Monitoring, 28</a:t>
            </a:r>
            <a:r>
              <a:rPr lang="en-US" sz="1200" i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(2)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200" i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155-163.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i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i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i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Foto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(Creative Commons Insert): https://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www.flickr.com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/photos/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mitopencourseware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/3971218827/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5" name="Google Shape;57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43666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Tecidos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extra-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hepáticos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Vesícula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Biliar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Pâncreas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Intestino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Duodeno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Observe que Inaba e Cohen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afirmam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o THC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permanecer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corpo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usuário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crônico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por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3 meses, com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quantidades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residuais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continuam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perturbar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funções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físicas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mentais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emocionais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(p. 6.39)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Referências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aseline="30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33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Koob, G., and Le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Moal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M. (2006). </a:t>
            </a:r>
            <a:r>
              <a:rPr lang="en-US" sz="1200" i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Neurobiology of addiction </a:t>
            </a:r>
            <a:r>
              <a:rPr lang="en-US" sz="1200" i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(Chapter 7). Boston, MA: Elsevier Inc. ISBN-13: 978-0-12-419239-3.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aseline="300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aseline="30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33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Koob, G., and Le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Moal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M. (2006). </a:t>
            </a:r>
            <a:r>
              <a:rPr lang="en-US" sz="1200" i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Neurobiology of addiction </a:t>
            </a:r>
            <a:r>
              <a:rPr lang="en-US" sz="1200" i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(Chapter 7). Boston, MA: Elsevier Inc. ISBN-13: 978-0-12-419239-3.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aseline="300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aseline="30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34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Lowe, R., Abraham, T., Darwin, W., Herning, R.,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Lud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Cadet, J., and Huestis, M. (2009). Extended urinary Δ9-Tetrahydrocannabinol excretion in chronic cannabis users precludes use as a biomarker of new drug exposure. </a:t>
            </a:r>
            <a:r>
              <a:rPr lang="en-US" sz="1200" i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Drug &amp; Alcohol Dependence, 105</a:t>
            </a:r>
            <a:r>
              <a:rPr lang="en-US" sz="1200" i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(1-2), 24-32. </a:t>
            </a:r>
            <a:r>
              <a:rPr lang="en-US" sz="1200" i="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doi</a:t>
            </a:r>
            <a:r>
              <a:rPr lang="en-US" sz="1200" i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10.1016/j.drugalcdep.2009.05.027.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3" name="Google Shape;46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Rede PTTC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possui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recursos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adicionais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treinamento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assistência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técnica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Isso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inclui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outras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ferramentas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recursos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sobre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maconha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prevenção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maconha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Incentive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público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visitar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site da Rede PTTC para saber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Aponte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especificamente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PTTC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atende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região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forneça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site e 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informações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contato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serviços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PTTC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disponíveis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todos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trabalham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prevenção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comunidades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72" name="Google Shape;47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0" name="Google Shape;48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2" name="Google Shape;49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Entendendo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sistema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endocanabinóide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Apresentação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NIDA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https://youtu.be/3sEwoJv_NRc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9" name="Google Shape;499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07" name="Google Shape;507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[</a:t>
            </a:r>
            <a:r>
              <a:rPr lang="en-US" b="1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Forneça</a:t>
            </a: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um breve </a:t>
            </a:r>
            <a:r>
              <a:rPr lang="en-US" b="1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resumo</a:t>
            </a: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b="1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objetivo</a:t>
            </a: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Rede PTTC, que </a:t>
            </a:r>
            <a:r>
              <a:rPr lang="en-US" b="1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financiou</a:t>
            </a: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b="1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criou</a:t>
            </a: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esta</a:t>
            </a: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apresentação</a:t>
            </a: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e que </a:t>
            </a:r>
            <a:r>
              <a:rPr lang="en-US" b="1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também</a:t>
            </a: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oferece</a:t>
            </a: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outros </a:t>
            </a:r>
            <a:r>
              <a:rPr lang="en-US" b="1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serviços</a:t>
            </a: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b="1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treinamento</a:t>
            </a: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b="1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assistência</a:t>
            </a: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campo de </a:t>
            </a:r>
            <a:r>
              <a:rPr lang="en-US" b="1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prevenção</a:t>
            </a:r>
            <a:r>
              <a:rPr lang="en-US" b="1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.]</a:t>
            </a:r>
            <a:endParaRPr b="1" dirty="0">
              <a:solidFill>
                <a:srgbClr val="000000"/>
              </a:solidFill>
              <a:highlight>
                <a:srgbClr val="F8F9FA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000000"/>
              </a:solidFill>
              <a:highlight>
                <a:srgbClr val="F8F9FA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Rede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Centros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Transferência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Tecnologia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Prevenção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PTTC,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melhorar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implementação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fornecimento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intervenções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eficazes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transtornos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substâncias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3810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PTTCs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fornecem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serviços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treinamento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assistência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técnica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área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prevenção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transtornos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por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serviços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marR="38100" lvl="0" indent="-171450" algn="just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Customizados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para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atender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às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necessidades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público-alvo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e para a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área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prevenção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;</a:t>
            </a:r>
          </a:p>
          <a:p>
            <a:pPr marL="171450" marR="38100" lvl="0" indent="-171450" algn="just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 base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ciência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prevenção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no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uso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práticas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promissoras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baseadas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evidências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;</a:t>
            </a:r>
          </a:p>
          <a:p>
            <a:pPr marL="171450" marR="38100" lvl="0" indent="-171450" algn="just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Potencializar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experiência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recursos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disponíveis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por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meio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alianças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formadas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dentro e entre as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regiões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HHS e a rede PTTC.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highlight>
                <a:srgbClr val="F8F9FA"/>
              </a:highlight>
            </a:endParaRPr>
          </a:p>
        </p:txBody>
      </p:sp>
      <p:sp>
        <p:nvSpPr>
          <p:cNvPr id="131" name="Google Shape;13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Rede PTTC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consiste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10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Centros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egionais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Transferência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Tecnologia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Prevenção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ou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PTTCs. 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Você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destacar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mencionar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PTTC que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atende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sua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região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>
              <a:highlight>
                <a:srgbClr val="F8F9FA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rede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também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consiste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dois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centros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nacionais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especializados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lang="en-US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SzPts val="1750"/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Centro Nacional de </a:t>
            </a:r>
            <a:r>
              <a:rPr lang="en-US" sz="1200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Treinamento</a:t>
            </a:r>
            <a:r>
              <a:rPr lang="en-US" sz="1200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Assistência</a:t>
            </a:r>
            <a:r>
              <a:rPr lang="en-US" sz="1200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Técnica </a:t>
            </a:r>
            <a:r>
              <a:rPr lang="en-US" sz="1200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200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n-US" sz="1200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200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Comunidades</a:t>
            </a:r>
            <a:r>
              <a:rPr lang="en-US" sz="1200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Indígenas</a:t>
            </a:r>
            <a:r>
              <a:rPr lang="en-US" sz="1200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Americanas</a:t>
            </a:r>
            <a:r>
              <a:rPr lang="en-US" sz="1200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Nativas</a:t>
            </a:r>
            <a:r>
              <a:rPr lang="en-US" sz="1200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200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Alasca</a:t>
            </a:r>
            <a:r>
              <a:rPr lang="en-US" sz="1200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SzPts val="1750"/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Centro Nacional </a:t>
            </a:r>
            <a:r>
              <a:rPr lang="en-US" sz="1200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Hispânico</a:t>
            </a:r>
            <a:r>
              <a:rPr lang="en-US" sz="1200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-Latino de </a:t>
            </a:r>
            <a:r>
              <a:rPr lang="en-US" sz="1200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Treinamento</a:t>
            </a:r>
            <a:r>
              <a:rPr lang="en-US" sz="1200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Assistência</a:t>
            </a:r>
            <a:r>
              <a:rPr lang="en-US" sz="1200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Técnica </a:t>
            </a:r>
            <a:r>
              <a:rPr lang="en-US" sz="1200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200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Google Shape;14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adolescência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fase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humana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entre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infância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idade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adulta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período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incrível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transição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ser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muito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positivo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jovens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jovens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naturalmente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buscam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novas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experiências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assumem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riscos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aprendem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lidar com fortes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emoções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Tudo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isso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ajuda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pessoas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passarem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infância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para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idade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adulta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proporcionar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ótimas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experiências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aprendizado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também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está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totalmente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desenvolvido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portanto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passar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por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esses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processos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também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prejudicar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saúde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adolescentes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Por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exemplo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risco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um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correr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usar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dirigir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relações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sexuais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proteção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[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transição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para o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próximo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slide]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esquisas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psicologia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desenvolvimento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neurociência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demonstram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extensa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reorganização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durante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adolescência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o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ajuda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explicar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por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fase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natural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positiva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desenvolvimento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inclui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potencial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danos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extensos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Referência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Konrad, K.,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Firk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C., &amp;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Uhlhaas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P. J. (2013).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Desenvolvimento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cerebral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adolescência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percepções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neurocientíficas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período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desenvolvimento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 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Deutsches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Arzteblatt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international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 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110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(25), 425–431. doi:10.3238/arztebl.2013.0425.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Imagem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Getty images: 976595402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50" name="Google Shape;15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200" b="0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Partes</a:t>
            </a:r>
            <a:r>
              <a:rPr lang="en-US" sz="12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regiões</a:t>
            </a:r>
            <a:r>
              <a:rPr lang="en-US" sz="12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do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cérebro</a:t>
            </a:r>
            <a:r>
              <a:rPr lang="en-US" sz="12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humano</a:t>
            </a:r>
            <a:endParaRPr lang="en-US" sz="12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r>
              <a:rPr lang="en-US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cérebro</a:t>
            </a:r>
            <a:r>
              <a:rPr lang="en-US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dividido</a:t>
            </a:r>
            <a:r>
              <a:rPr lang="en-US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dois</a:t>
            </a:r>
            <a:r>
              <a:rPr lang="en-US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hemisférios</a:t>
            </a:r>
            <a:r>
              <a:rPr lang="en-US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cerebrais</a:t>
            </a:r>
            <a:r>
              <a:rPr lang="en-US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Córtex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córtex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cerebral (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córtex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cérebro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áspera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cheia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dobras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.: 4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regiões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u="sng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u="sng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Lóbulo</a:t>
            </a:r>
            <a:r>
              <a:rPr lang="en-US" u="sng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Frontal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Personalidade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/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emoções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habilidades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pensamento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superior,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resolução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problemas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controle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movimento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Ele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continua a se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desenvolver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aproximadamente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até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20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anos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highlight>
                <a:srgbClr val="F8F9FA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u="sng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u="sng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Lóbulo</a:t>
            </a:r>
            <a:r>
              <a:rPr lang="en-US" u="sng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Temporal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ajuda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processar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audição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outros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sentidos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além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linguagem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leitura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u="sng" dirty="0">
              <a:solidFill>
                <a:srgbClr val="000000"/>
              </a:solidFill>
              <a:highlight>
                <a:srgbClr val="F8F9FA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u="sng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Lóbulo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Parietal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sentidos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atenção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linguagem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highlight>
                <a:srgbClr val="F8F9FA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u="sng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u="sng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Lóbulo</a:t>
            </a:r>
            <a:r>
              <a:rPr lang="en-US" u="sng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u="sng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Occiptal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o que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vemos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formas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cores.</a:t>
            </a:r>
            <a:endParaRPr dirty="0">
              <a:solidFill>
                <a:srgbClr val="000000"/>
              </a:solidFill>
              <a:highlight>
                <a:srgbClr val="F8F9FA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u="sng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u="sng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Tálamo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transmite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informações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sensoriais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motoras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para o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córtex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auxilia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consciência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sono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estado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alerta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Eles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carregam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12 pares de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nervos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cranianos</a:t>
            </a:r>
            <a:endParaRPr dirty="0">
              <a:solidFill>
                <a:srgbClr val="000000"/>
              </a:solidFill>
              <a:highlight>
                <a:srgbClr val="F8F9FA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u="sng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u="sng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Cerebelo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papel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fundamental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controle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movimento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coordenação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navegação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espacial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Abaixo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está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u="sng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Tronco</a:t>
            </a:r>
            <a:r>
              <a:rPr lang="en-US" u="sng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u="sng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Encefálico</a:t>
            </a:r>
            <a:r>
              <a:rPr lang="en-US" u="sng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conecta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à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medula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espinhal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O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tronco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cerebral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inclui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protuberâncias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saliências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ajudam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controlar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respiração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a </a:t>
            </a:r>
            <a:r>
              <a:rPr lang="en-US" u="sng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medula</a:t>
            </a:r>
            <a:r>
              <a:rPr lang="en-US" u="sng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oblonga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regula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reflexos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cardíacos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corporais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u="sng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Sistema </a:t>
            </a:r>
            <a:r>
              <a:rPr lang="en-US" u="sng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Límbico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abaixo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córtex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Processa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emoções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impulsos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contém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circuito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recompensa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produz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dopamina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Inclui</a:t>
            </a:r>
            <a:r>
              <a:rPr lang="en-US" u="sng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u="sng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amígdala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processa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emoções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 e </a:t>
            </a:r>
            <a:r>
              <a:rPr lang="en-US" u="sng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hipocampo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indexador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memória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).</a:t>
            </a:r>
            <a:endParaRPr dirty="0">
              <a:solidFill>
                <a:srgbClr val="000000"/>
              </a:solidFill>
              <a:highlight>
                <a:srgbClr val="F8F9FA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Hipotálamo</a:t>
            </a:r>
            <a:r>
              <a:rPr lang="en-US" u="sng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u="sng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hipófise</a:t>
            </a:r>
            <a:r>
              <a:rPr lang="en-US" u="sng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u="sng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glândulas</a:t>
            </a:r>
            <a:r>
              <a:rPr lang="en-US" u="sng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u="sng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pineais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liberam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hormônios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essenciais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dirty="0">
              <a:solidFill>
                <a:srgbClr val="000000"/>
              </a:solidFill>
              <a:highlight>
                <a:srgbClr val="F8F9FA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vídeo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cinco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minutos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fornece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uma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visão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geral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dos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cientistas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Instituto Nacional de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Abuso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Drogas (NIDA) 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explica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principais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componentes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funções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humano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A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adolescência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período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desenvolvimento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cerebral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significativo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com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mudanças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substanciais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tanto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quanto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funcionamento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cérebro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O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vídeo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inglês</a:t>
            </a:r>
            <a:r>
              <a:rPr lang="en-US" dirty="0"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>
              <a:solidFill>
                <a:srgbClr val="000000"/>
              </a:solidFill>
              <a:highlight>
                <a:srgbClr val="F8F9FA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Imagem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Getty image: 500676458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Vídeo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/>
              </a:rPr>
              <a:t>https://www.youtube.com/watch?v=0-8PvNOdByc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mostra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continua a mudar entre 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idades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5 e 20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azul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indica 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áreas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desenvolveram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completamente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enquanto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verde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indica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áreas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ainda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desenvolvimento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criança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pequena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observe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quanto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verde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; 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crianças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15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ainda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têm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pouco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verde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o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mostra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muitas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partes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ainda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amadurecendo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(Konrad, and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Uhlhaas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2013).</a:t>
            </a: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Embora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cérebro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totalmente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desenvolvido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logo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após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nascimento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desenvolvimento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maturação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continuam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ocorrer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No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entanto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isso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ocorre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uniformemente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longo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nosso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curso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uniformemente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dentro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próprio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Existem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períodos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específicos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há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desenvolvimento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acontecendo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comparação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com outros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períodos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adolescência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um dos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momentos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ocorrem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mudanças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dinâmicas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Estrutura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endParaRPr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matéria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cinzenta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amadurece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posterior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frontal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portanto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as áreas do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cérebro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responsáveis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​​por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tarefas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sensoriais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 motoras se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desenvolvem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cedo do que as áreas do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cérebro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responsáveis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​​pelo controle,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planejamento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riscos.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alterações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matéria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cinzenta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relacionadas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sináptica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Aquelas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“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sobrevivem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”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adolescência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sinapses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usadas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(“Use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!”). Outros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mecanismos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celulares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também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ser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responsáveis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​​por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alterações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matéria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cinzenta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durante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adolescência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aumento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mielinização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matéria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branca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composta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axônios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mielinizados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conduzem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rapidamente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neuronal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matéria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aumenta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longo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desenvolvimento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se move das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áreas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inferiores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para 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superiores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das áreas posteriores para as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seções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anteriores do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cérebro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Estudos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longitudinais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estudos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realizados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longo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vários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 com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grandes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amostras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mostram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humano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reorganiza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várias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maneiras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durante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adolescência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arenR"/>
            </a:pP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Muitas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sinapses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são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eliminadas</a:t>
            </a:r>
            <a:endParaRPr dirty="0">
              <a:solidFill>
                <a:srgbClr val="22222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AutoNum type="alphaLcParenR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branca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aumenta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à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medida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a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massa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cinza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diminui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volume</a:t>
            </a:r>
            <a:endParaRPr dirty="0">
              <a:solidFill>
                <a:srgbClr val="22222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AutoNum type="alphaLcParenR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Mudanças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sistemas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neurotransmissores</a:t>
            </a:r>
            <a:endParaRPr dirty="0">
              <a:solidFill>
                <a:srgbClr val="22222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Todas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essas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mudanças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resultam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mudanças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funcionamento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cognitivo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regulação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emocional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são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freqüentemente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observadas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entre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adolescentes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22222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prevenção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durante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juventude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especialmente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crítica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Quanto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jovem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adolescente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inicia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maiores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são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as chances de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abuso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ou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dependência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problemática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Embora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algumas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drogas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sejam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fisiologicamente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viciantes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do que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outras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dependência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ocorre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instantaneamente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Freqüentemente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comportamento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 os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sintomas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indicam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possibilidade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transtorno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por uso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substâncias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começam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 se manifestar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dois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quatro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anos antes de o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transtorno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aparecer.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Isso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indica que existe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janela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crítica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oportunidade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para que 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ocorra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Referência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Konrad, K.,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Firk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C., &amp;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Uhlhaas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P. J. (2013). Brain development during adolescence: neuroscientific insights into this developmental period. </a:t>
            </a:r>
            <a:r>
              <a:rPr lang="en-US" i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Deutsches</a:t>
            </a:r>
            <a:r>
              <a:rPr lang="en-US" i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Arzteblatt</a:t>
            </a:r>
            <a:r>
              <a:rPr lang="en-US" i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international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 </a:t>
            </a:r>
            <a:r>
              <a:rPr lang="en-US" i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110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(25), 425–431. doi:10.3238/arztebl.2013.0425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Citação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Foto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Tau, G. Z. &amp; Peterson, B. S. (2009) Normal development of brain cells. </a:t>
            </a:r>
            <a:r>
              <a:rPr lang="en-US" i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Neuropsychopharmacology, 35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(1), 147-168. doi:10.1038/npp.2009.115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 Tau et al (2009):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“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Maturação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matéria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cinzenta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desenvolvimento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Vistas lateral e superior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direita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mostrando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sequência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dinâmica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alterações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temporais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volume de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massa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cinzenta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sobre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superfície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cortical. As imagens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representam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dados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modelados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52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exames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ressonância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magnética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anatômica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13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indivíduos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entre 4 e 21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anos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idade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cada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digitalizado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quatro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vezes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intervalos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aproximadamente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2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anos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A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escala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cores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representa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unidades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volume de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massa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cinzenta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."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Reproduzido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com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permissão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/>
              </a:rPr>
              <a:t>Gogtay </a:t>
            </a:r>
            <a:r>
              <a:rPr lang="en-US" i="1" u="sng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/>
              </a:rPr>
              <a:t>et al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/>
              </a:rPr>
              <a:t> (2004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 (Copyright 2004) </a:t>
            </a:r>
            <a:r>
              <a:rPr lang="en-US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Academia Nacional de </a:t>
            </a:r>
            <a:r>
              <a:rPr lang="en-US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Ciências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EUA.</a:t>
            </a:r>
            <a:endParaRPr sz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8:notes"/>
          <p:cNvSpPr txBox="1"/>
          <p:nvPr/>
        </p:nvSpPr>
        <p:spPr>
          <a:xfrm>
            <a:off x="3970761" y="8829356"/>
            <a:ext cx="3038052" cy="465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25" tIns="46700" rIns="93425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934299" y="4416268"/>
            <a:ext cx="5141807" cy="418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25" tIns="46700" rIns="93425" bIns="46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Para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entender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melhor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último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slide,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precisamos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entender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quais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são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as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diferentes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partes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do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controle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do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cérebro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partes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posteriores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se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desenvolvem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primeiro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incluem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cerebelo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lóbulos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occipitais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são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importantes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termos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coordenação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física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equilíbrio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capacidade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avaliar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visualmente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ambiente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por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isso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geralmente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aprendemos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andar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por volta dos 1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ou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2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anos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de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idade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lóbulo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temporal,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inclui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amígdala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núcleo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accumbens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desenvolve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rapidamente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infância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adolescência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amígdala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responsável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por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nossas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emoções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 por registrar se algo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agradável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doloroso (por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terríveis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 e 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explosões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raiva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pré-escolares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mostram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início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núcleo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accumbens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está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localizado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próximo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amígdala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faz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sistema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recompensa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controla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nosso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desejo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participar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atividades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trazem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prazer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(por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recompensas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oferecidas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reforço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positivo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obtidas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etc.,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eficazes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ensino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fundamental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médio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córtex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-frontal,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faz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lóbulo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frontal,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amadurece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por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último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responsável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pelo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controle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impulsos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(Konrad, and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Uhlhaas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2013).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reorganização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trás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dos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processos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inferiores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superiores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ajuda-nos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compreender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mudanças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cognitivas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emocionais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adolescentes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apresentam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principais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funções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executivas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progridem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processos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cognitivos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controlam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pensamento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comportamento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Isso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permite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adolescentes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adaptem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situações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complexas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longo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tempo.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Outras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habilidades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socioafetivas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também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melhoram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empatia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capacidade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imaginar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posição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outra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pessoa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ativação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cerebral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focal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melhora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com o tempo, o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significa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regiões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relevantes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determinada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tarefa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ativadas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menos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áreas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irrelevantes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ativadas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mudanças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estrutura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são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completamente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orientadas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pela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biologia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Algumas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pesquisas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demonstram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há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forte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interação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entre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fatores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genéticos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demandas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ambientais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Por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exemplo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regulação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afeto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estruturas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cerebrais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relevantes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servem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são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influenciadas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pelas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interações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filhos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i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i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Refer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ência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i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i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Konrad, K., </a:t>
            </a:r>
            <a:r>
              <a:rPr lang="en-US" i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Firk</a:t>
            </a:r>
            <a:r>
              <a:rPr lang="en-US" i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C., &amp; </a:t>
            </a:r>
            <a:r>
              <a:rPr lang="en-US" i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Uhlhaas</a:t>
            </a:r>
            <a:r>
              <a:rPr lang="en-US" i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P. J. (2013). Brain development during adolescence: neuroscientific insights into this developmental period. 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Deutsches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Arzteblatt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international</a:t>
            </a:r>
            <a:r>
              <a:rPr lang="en-US" i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 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110</a:t>
            </a:r>
            <a:r>
              <a:rPr lang="en-US" i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(25), 425–431. doi:10.3238/arztebl.2013.0425.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685800" y="1195100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  <a:buFont typeface="Calibri"/>
              <a:buNone/>
              <a:defRPr sz="33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1143000" y="3716915"/>
            <a:ext cx="6858000" cy="96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" name="Google Shape;18;p37"/>
          <p:cNvSpPr>
            <a:spLocks noGrp="1"/>
          </p:cNvSpPr>
          <p:nvPr>
            <p:ph type="pic" idx="2"/>
          </p:nvPr>
        </p:nvSpPr>
        <p:spPr>
          <a:xfrm>
            <a:off x="1611315" y="4"/>
            <a:ext cx="6618287" cy="109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7"/>
          <p:cNvSpPr>
            <a:spLocks noGrp="1"/>
          </p:cNvSpPr>
          <p:nvPr>
            <p:ph type="pic" idx="3"/>
          </p:nvPr>
        </p:nvSpPr>
        <p:spPr>
          <a:xfrm>
            <a:off x="4718050" y="4718050"/>
            <a:ext cx="442595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4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7"/>
          <p:cNvSpPr txBox="1">
            <a:spLocks noGrp="1"/>
          </p:cNvSpPr>
          <p:nvPr>
            <p:ph type="title"/>
          </p:nvPr>
        </p:nvSpPr>
        <p:spPr>
          <a:xfrm>
            <a:off x="501336" y="266298"/>
            <a:ext cx="8090887" cy="112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7"/>
          <p:cNvSpPr txBox="1">
            <a:spLocks noGrp="1"/>
          </p:cNvSpPr>
          <p:nvPr>
            <p:ph type="body" idx="1"/>
          </p:nvPr>
        </p:nvSpPr>
        <p:spPr>
          <a:xfrm>
            <a:off x="501336" y="155707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67"/>
          <p:cNvSpPr txBox="1">
            <a:spLocks noGrp="1"/>
          </p:cNvSpPr>
          <p:nvPr>
            <p:ph type="body" idx="2"/>
          </p:nvPr>
        </p:nvSpPr>
        <p:spPr>
          <a:xfrm>
            <a:off x="4706023" y="155707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7"/>
          <p:cNvSpPr>
            <a:spLocks noGrp="1"/>
          </p:cNvSpPr>
          <p:nvPr>
            <p:ph type="pic" idx="3"/>
          </p:nvPr>
        </p:nvSpPr>
        <p:spPr>
          <a:xfrm>
            <a:off x="501337" y="5864994"/>
            <a:ext cx="4132079" cy="42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501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0"/>
          <p:cNvSpPr txBox="1">
            <a:spLocks noGrp="1"/>
          </p:cNvSpPr>
          <p:nvPr>
            <p:ph type="title"/>
          </p:nvPr>
        </p:nvSpPr>
        <p:spPr>
          <a:xfrm>
            <a:off x="2" y="2310"/>
            <a:ext cx="9143999" cy="10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5"/>
              <a:buFont typeface="Calibri"/>
              <a:buNone/>
              <a:defRPr sz="24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body" idx="1"/>
          </p:nvPr>
        </p:nvSpPr>
        <p:spPr>
          <a:xfrm>
            <a:off x="563149" y="3526027"/>
            <a:ext cx="3092054" cy="13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body" idx="2"/>
          </p:nvPr>
        </p:nvSpPr>
        <p:spPr>
          <a:xfrm>
            <a:off x="563149" y="1668652"/>
            <a:ext cx="3092054" cy="13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0"/>
          <p:cNvSpPr>
            <a:spLocks noGrp="1"/>
          </p:cNvSpPr>
          <p:nvPr>
            <p:ph type="pic" idx="3"/>
          </p:nvPr>
        </p:nvSpPr>
        <p:spPr>
          <a:xfrm>
            <a:off x="5801916" y="1668643"/>
            <a:ext cx="2677716" cy="139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0"/>
          <p:cNvSpPr>
            <a:spLocks noGrp="1"/>
          </p:cNvSpPr>
          <p:nvPr>
            <p:ph type="pic" idx="4"/>
          </p:nvPr>
        </p:nvSpPr>
        <p:spPr>
          <a:xfrm>
            <a:off x="5801916" y="3526018"/>
            <a:ext cx="2681478" cy="138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0"/>
          <p:cNvSpPr>
            <a:spLocks noGrp="1"/>
          </p:cNvSpPr>
          <p:nvPr>
            <p:ph type="pic" idx="5"/>
          </p:nvPr>
        </p:nvSpPr>
        <p:spPr>
          <a:xfrm>
            <a:off x="563149" y="5769430"/>
            <a:ext cx="3927475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1"/>
          <p:cNvSpPr txBox="1">
            <a:spLocks noGrp="1"/>
          </p:cNvSpPr>
          <p:nvPr>
            <p:ph type="title"/>
          </p:nvPr>
        </p:nvSpPr>
        <p:spPr>
          <a:xfrm>
            <a:off x="348019" y="0"/>
            <a:ext cx="8475260" cy="1166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body" idx="1"/>
          </p:nvPr>
        </p:nvSpPr>
        <p:spPr>
          <a:xfrm>
            <a:off x="2852453" y="4500111"/>
            <a:ext cx="333017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body" idx="2"/>
          </p:nvPr>
        </p:nvSpPr>
        <p:spPr>
          <a:xfrm>
            <a:off x="348019" y="1321929"/>
            <a:ext cx="3439979" cy="317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body" idx="3"/>
          </p:nvPr>
        </p:nvSpPr>
        <p:spPr>
          <a:xfrm>
            <a:off x="5247086" y="1321928"/>
            <a:ext cx="3576193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>
            <a:spLocks noGrp="1"/>
          </p:cNvSpPr>
          <p:nvPr>
            <p:ph type="pic" idx="4"/>
          </p:nvPr>
        </p:nvSpPr>
        <p:spPr>
          <a:xfrm>
            <a:off x="378801" y="5800299"/>
            <a:ext cx="2428013" cy="43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41" descr="MHTTC Stacked Color Bars" title="MHTTC Stacked Color B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56698" y="5540993"/>
            <a:ext cx="2487302" cy="165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2"/>
          <p:cNvSpPr txBox="1">
            <a:spLocks noGrp="1"/>
          </p:cNvSpPr>
          <p:nvPr>
            <p:ph type="title"/>
          </p:nvPr>
        </p:nvSpPr>
        <p:spPr>
          <a:xfrm>
            <a:off x="630076" y="560832"/>
            <a:ext cx="7886468" cy="35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body" idx="1"/>
          </p:nvPr>
        </p:nvSpPr>
        <p:spPr>
          <a:xfrm>
            <a:off x="630075" y="1360457"/>
            <a:ext cx="386810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body" idx="2"/>
          </p:nvPr>
        </p:nvSpPr>
        <p:spPr>
          <a:xfrm>
            <a:off x="630075" y="2184369"/>
            <a:ext cx="3868108" cy="353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3"/>
          </p:nvPr>
        </p:nvSpPr>
        <p:spPr>
          <a:xfrm>
            <a:off x="4629386" y="1360457"/>
            <a:ext cx="388715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body" idx="4"/>
          </p:nvPr>
        </p:nvSpPr>
        <p:spPr>
          <a:xfrm>
            <a:off x="4629386" y="2184369"/>
            <a:ext cx="3887157" cy="353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2"/>
          <p:cNvSpPr>
            <a:spLocks noGrp="1"/>
          </p:cNvSpPr>
          <p:nvPr>
            <p:ph type="pic" idx="5"/>
          </p:nvPr>
        </p:nvSpPr>
        <p:spPr>
          <a:xfrm>
            <a:off x="630076" y="5953675"/>
            <a:ext cx="3927475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https://youtu.be/s27f7Jzy2k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ierluigi@nlbha.org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g"/><Relationship Id="rId5" Type="http://schemas.openxmlformats.org/officeDocument/2006/relationships/hyperlink" Target="mailto:priscila@nlbha.org" TargetMode="External"/><Relationship Id="rId4" Type="http://schemas.openxmlformats.org/officeDocument/2006/relationships/hyperlink" Target="mailto:dmzelaya@nlbha.or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ttcnetwork.org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ias.org/wp-content/uploads/2015/07/VSIAS_July-14-2015_AitDaoud_Review-of-Medical-Marijuana.ppt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eAN26kJuTQ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youtu.be/EpfnDijz2d8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0-8PvNOdBy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>
            <a:spLocks noGrp="1"/>
          </p:cNvSpPr>
          <p:nvPr>
            <p:ph type="ctrTitle"/>
          </p:nvPr>
        </p:nvSpPr>
        <p:spPr>
          <a:xfrm>
            <a:off x="685800" y="2022042"/>
            <a:ext cx="7772400" cy="1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Cannabis e o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Adolescente</a:t>
            </a:r>
            <a:endParaRPr sz="3200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6" name="Google Shape;116;p1"/>
          <p:cNvSpPr txBox="1">
            <a:spLocks noGrp="1"/>
          </p:cNvSpPr>
          <p:nvPr>
            <p:ph type="subTitle" idx="1"/>
          </p:nvPr>
        </p:nvSpPr>
        <p:spPr>
          <a:xfrm>
            <a:off x="891150" y="3488325"/>
            <a:ext cx="73617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3810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Informações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importantes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para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profissionais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prevenção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compartilharem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com as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pessoas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interessadas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com as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comunidades</a:t>
            </a: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665" y="5612957"/>
            <a:ext cx="2653649" cy="89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7117" y="44155"/>
            <a:ext cx="6172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5">
            <a:alphaModFix/>
          </a:blip>
          <a:srcRect l="1868" t="13867" r="-711" b="-4266"/>
          <a:stretch/>
        </p:blipFill>
        <p:spPr>
          <a:xfrm>
            <a:off x="5769632" y="5380748"/>
            <a:ext cx="337437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9" descr="The image is diagramed to show the activation of the reward pathway by addictive drug consumption." title="Lateral brain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6300" y="1040096"/>
            <a:ext cx="6334804" cy="475110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 txBox="1"/>
          <p:nvPr/>
        </p:nvSpPr>
        <p:spPr>
          <a:xfrm>
            <a:off x="3943350" y="4229148"/>
            <a:ext cx="1183337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solidFill>
                  <a:srgbClr val="FFFF3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maconha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3" name="Google Shape;213;p9"/>
          <p:cNvCxnSpPr>
            <a:stCxn id="212" idx="0"/>
          </p:cNvCxnSpPr>
          <p:nvPr/>
        </p:nvCxnSpPr>
        <p:spPr>
          <a:xfrm rot="10800000">
            <a:off x="4172018" y="3886248"/>
            <a:ext cx="363000" cy="342900"/>
          </a:xfrm>
          <a:prstGeom prst="straightConnector1">
            <a:avLst/>
          </a:prstGeom>
          <a:noFill/>
          <a:ln w="28575" cap="flat" cmpd="sng">
            <a:solidFill>
              <a:srgbClr val="FFFF33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14" name="Google Shape;214;p9"/>
          <p:cNvCxnSpPr/>
          <p:nvPr/>
        </p:nvCxnSpPr>
        <p:spPr>
          <a:xfrm rot="10800000" flipH="1">
            <a:off x="3231369" y="3695948"/>
            <a:ext cx="697925" cy="60097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15" name="Google Shape;215;p9"/>
          <p:cNvSpPr txBox="1"/>
          <p:nvPr/>
        </p:nvSpPr>
        <p:spPr>
          <a:xfrm>
            <a:off x="2536140" y="4247273"/>
            <a:ext cx="130812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nucleus accumbens </a:t>
            </a:r>
            <a:endParaRPr sz="1350" b="1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6" name="Google Shape;216;p9"/>
          <p:cNvSpPr/>
          <p:nvPr/>
        </p:nvSpPr>
        <p:spPr>
          <a:xfrm>
            <a:off x="3301500" y="5703100"/>
            <a:ext cx="2541000" cy="62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35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Nacional de Abuso de Drogas </a:t>
            </a:r>
            <a:r>
              <a:rPr lang="en-US" sz="135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(2007)</a:t>
            </a:r>
            <a:endParaRPr sz="135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2" y="2310"/>
            <a:ext cx="9143999" cy="10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5"/>
              <a:buFont typeface="Calibri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Google Shape;218;p9"/>
          <p:cNvSpPr txBox="1"/>
          <p:nvPr/>
        </p:nvSpPr>
        <p:spPr>
          <a:xfrm>
            <a:off x="4863475" y="3610223"/>
            <a:ext cx="118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b="1">
                <a:solidFill>
                  <a:srgbClr val="FFFF33"/>
                </a:solidFill>
                <a:highlight>
                  <a:srgbClr val="000000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heroína</a:t>
            </a:r>
            <a:endParaRPr sz="1200">
              <a:highlight>
                <a:srgbClr val="0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Google Shape;219;p9"/>
          <p:cNvSpPr txBox="1"/>
          <p:nvPr/>
        </p:nvSpPr>
        <p:spPr>
          <a:xfrm>
            <a:off x="4172025" y="2514848"/>
            <a:ext cx="118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highlight>
                <a:srgbClr val="0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2414575" y="3028950"/>
            <a:ext cx="13080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>
                <a:solidFill>
                  <a:srgbClr val="FFFF33"/>
                </a:solidFill>
                <a:highlight>
                  <a:srgbClr val="000000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cocaína</a:t>
            </a:r>
            <a:endParaRPr sz="1550" b="1">
              <a:solidFill>
                <a:srgbClr val="FFFF33"/>
              </a:solidFill>
              <a:highlight>
                <a:srgbClr val="000000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>
                <a:solidFill>
                  <a:srgbClr val="FFFF33"/>
                </a:solidFill>
                <a:highlight>
                  <a:srgbClr val="000000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heroín</a:t>
            </a:r>
            <a:r>
              <a:rPr lang="en-US" sz="1550" b="1">
                <a:solidFill>
                  <a:srgbClr val="FFFF33"/>
                </a:solidFill>
                <a:highlight>
                  <a:schemeClr val="dk1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</a:t>
            </a:r>
            <a:endParaRPr sz="1550" b="1">
              <a:solidFill>
                <a:srgbClr val="FFFF33"/>
              </a:solidFill>
              <a:highlight>
                <a:schemeClr val="dk1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>
                <a:solidFill>
                  <a:srgbClr val="FFFF33"/>
                </a:solidFill>
                <a:highlight>
                  <a:schemeClr val="dk1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nicotina</a:t>
            </a:r>
            <a:endParaRPr sz="1550" b="1">
              <a:solidFill>
                <a:srgbClr val="FFFF33"/>
              </a:solidFill>
              <a:highlight>
                <a:schemeClr val="dk1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 b="1">
              <a:solidFill>
                <a:srgbClr val="FFFF33"/>
              </a:solidFill>
              <a:highlight>
                <a:srgbClr val="000000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2207675" y="4311650"/>
            <a:ext cx="1411800" cy="600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b="1">
                <a:solidFill>
                  <a:srgbClr val="FF0000"/>
                </a:solidFill>
                <a:highlight>
                  <a:srgbClr val="000000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Núcleo accumbens</a:t>
            </a:r>
            <a:endParaRPr sz="1450" b="1">
              <a:solidFill>
                <a:srgbClr val="FF0000"/>
              </a:solidFill>
              <a:highlight>
                <a:srgbClr val="000000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2297300" y="956650"/>
            <a:ext cx="4728900" cy="1041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Ativação</a:t>
            </a:r>
            <a:r>
              <a:rPr 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via de </a:t>
            </a:r>
            <a:r>
              <a:rPr lang="en-US" sz="23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recompensa</a:t>
            </a:r>
            <a:r>
              <a:rPr 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US" sz="23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drogas</a:t>
            </a:r>
            <a:r>
              <a:rPr 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viciantes</a:t>
            </a:r>
            <a:endParaRPr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4156050" y="2514850"/>
            <a:ext cx="1035300" cy="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4232250" y="2514850"/>
            <a:ext cx="970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FFFF33"/>
                </a:solidFill>
                <a:highlight>
                  <a:srgbClr val="000000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álcool</a:t>
            </a:r>
            <a:endParaRPr sz="1900" b="1">
              <a:solidFill>
                <a:srgbClr val="FFFF33"/>
              </a:solidFill>
              <a:highlight>
                <a:srgbClr val="000000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0" descr="This image from ThinkstockPhotos-481213142.jpg,, is the transmission of neural receptors. " title="Neural trans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2325" y="2072875"/>
            <a:ext cx="2685201" cy="31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0"/>
          <p:cNvSpPr txBox="1">
            <a:spLocks noGrp="1"/>
          </p:cNvSpPr>
          <p:nvPr>
            <p:ph type="title"/>
          </p:nvPr>
        </p:nvSpPr>
        <p:spPr>
          <a:xfrm>
            <a:off x="0" y="783325"/>
            <a:ext cx="9144000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3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Dependência</a:t>
            </a:r>
            <a:r>
              <a:rPr lang="en-US" sz="3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o </a:t>
            </a:r>
            <a:r>
              <a:rPr lang="en-US" sz="3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endParaRPr sz="3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31" name="Google Shape;23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3600" y="2109500"/>
            <a:ext cx="3683462" cy="315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 txBox="1">
            <a:spLocks noGrp="1"/>
          </p:cNvSpPr>
          <p:nvPr>
            <p:ph type="title"/>
          </p:nvPr>
        </p:nvSpPr>
        <p:spPr>
          <a:xfrm>
            <a:off x="0" y="437325"/>
            <a:ext cx="91440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000"/>
            </a:pPr>
            <a:r>
              <a:rPr lang="en-US" sz="3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Produzido</a:t>
            </a:r>
            <a:r>
              <a:rPr lang="en-US" sz="3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sz="3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sz="3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 </a:t>
            </a:r>
            <a:r>
              <a:rPr lang="en-US" sz="3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Endocanabinóides</a:t>
            </a:r>
            <a:r>
              <a:rPr lang="en-US" sz="3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Endógenos</a:t>
            </a:r>
            <a:endParaRPr sz="3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38" name="Google Shape;238;p11" descr="This image is an MRI schan of cannibanoid receptors throughout the body. " title="Cannibanoid Recepto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2634" y="2125243"/>
            <a:ext cx="2790581" cy="348621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1"/>
          <p:cNvSpPr/>
          <p:nvPr/>
        </p:nvSpPr>
        <p:spPr>
          <a:xfrm>
            <a:off x="1362075" y="2352675"/>
            <a:ext cx="2562300" cy="47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Localizações de receptores canabinóides em todo o corpo humano</a:t>
            </a:r>
            <a:endParaRPr sz="1000">
              <a:solidFill>
                <a:srgbClr val="FFFFFF"/>
              </a:solidFill>
              <a:highlight>
                <a:srgbClr val="0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Vermelho e amarelo - áreas mais densas</a:t>
            </a:r>
            <a:endParaRPr sz="1000">
              <a:solidFill>
                <a:srgbClr val="FFFFFF"/>
              </a:solidFill>
              <a:highlight>
                <a:srgbClr val="0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Google Shape;240;p11"/>
          <p:cNvSpPr/>
          <p:nvPr/>
        </p:nvSpPr>
        <p:spPr>
          <a:xfrm>
            <a:off x="6777525" y="4199250"/>
            <a:ext cx="1180800" cy="1095300"/>
          </a:xfrm>
          <a:prstGeom prst="flowChartConnector">
            <a:avLst/>
          </a:prstGeom>
          <a:solidFill>
            <a:srgbClr val="6666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Google Shape;241;p11"/>
          <p:cNvSpPr/>
          <p:nvPr/>
        </p:nvSpPr>
        <p:spPr>
          <a:xfrm>
            <a:off x="7082250" y="3444525"/>
            <a:ext cx="971700" cy="1057200"/>
          </a:xfrm>
          <a:prstGeom prst="flowChartConnector">
            <a:avLst/>
          </a:prstGeom>
          <a:solidFill>
            <a:srgbClr val="6666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Google Shape;242;p11"/>
          <p:cNvSpPr/>
          <p:nvPr/>
        </p:nvSpPr>
        <p:spPr>
          <a:xfrm>
            <a:off x="6042775" y="4490950"/>
            <a:ext cx="1019100" cy="1095300"/>
          </a:xfrm>
          <a:prstGeom prst="flowChartConnector">
            <a:avLst/>
          </a:prstGeom>
          <a:solidFill>
            <a:srgbClr val="6666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Google Shape;243;p11"/>
          <p:cNvSpPr txBox="1"/>
          <p:nvPr/>
        </p:nvSpPr>
        <p:spPr>
          <a:xfrm>
            <a:off x="7153800" y="3687500"/>
            <a:ext cx="828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Ingestão de alimentos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Google Shape;244;p11"/>
          <p:cNvSpPr txBox="1"/>
          <p:nvPr/>
        </p:nvSpPr>
        <p:spPr>
          <a:xfrm>
            <a:off x="6963150" y="4588950"/>
            <a:ext cx="924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Homeostase Metabólica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Google Shape;245;p11"/>
          <p:cNvSpPr txBox="1"/>
          <p:nvPr/>
        </p:nvSpPr>
        <p:spPr>
          <a:xfrm>
            <a:off x="6019075" y="4745150"/>
            <a:ext cx="1066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Efeitos Depressivos Cardiovasculares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Google Shape;246;p11"/>
          <p:cNvSpPr/>
          <p:nvPr/>
        </p:nvSpPr>
        <p:spPr>
          <a:xfrm>
            <a:off x="5177400" y="4237350"/>
            <a:ext cx="1066500" cy="1057200"/>
          </a:xfrm>
          <a:prstGeom prst="flowChartConnector">
            <a:avLst/>
          </a:prstGeom>
          <a:solidFill>
            <a:srgbClr val="6666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Google Shape;247;p11"/>
          <p:cNvSpPr txBox="1"/>
          <p:nvPr/>
        </p:nvSpPr>
        <p:spPr>
          <a:xfrm>
            <a:off x="5260650" y="4481100"/>
            <a:ext cx="900000" cy="5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Eixos Endócrinos e Fertilidade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Google Shape;248;p11"/>
          <p:cNvSpPr/>
          <p:nvPr/>
        </p:nvSpPr>
        <p:spPr>
          <a:xfrm>
            <a:off x="4923375" y="3444525"/>
            <a:ext cx="1019100" cy="1057200"/>
          </a:xfrm>
          <a:prstGeom prst="flowChartConnector">
            <a:avLst/>
          </a:prstGeom>
          <a:solidFill>
            <a:srgbClr val="6666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>
            <a:off x="4899675" y="3825675"/>
            <a:ext cx="1066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Neuroproteção</a:t>
            </a:r>
            <a:endParaRPr sz="90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0" name="Google Shape;250;p11"/>
          <p:cNvSpPr/>
          <p:nvPr/>
        </p:nvSpPr>
        <p:spPr>
          <a:xfrm>
            <a:off x="5260650" y="2636550"/>
            <a:ext cx="1019100" cy="1189200"/>
          </a:xfrm>
          <a:prstGeom prst="flowChartConnector">
            <a:avLst/>
          </a:prstGeom>
          <a:solidFill>
            <a:srgbClr val="6666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5996550" y="2426025"/>
            <a:ext cx="1066500" cy="1095300"/>
          </a:xfrm>
          <a:prstGeom prst="flowChartConnector">
            <a:avLst/>
          </a:prstGeom>
          <a:solidFill>
            <a:srgbClr val="6666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Google Shape;252;p11"/>
          <p:cNvSpPr txBox="1"/>
          <p:nvPr/>
        </p:nvSpPr>
        <p:spPr>
          <a:xfrm>
            <a:off x="5996550" y="2712750"/>
            <a:ext cx="9000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Balanço Energético</a:t>
            </a:r>
            <a:endParaRPr sz="120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6777525" y="2633650"/>
            <a:ext cx="971700" cy="1095300"/>
          </a:xfrm>
          <a:prstGeom prst="flowChartConnector">
            <a:avLst/>
          </a:prstGeom>
          <a:solidFill>
            <a:srgbClr val="6666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Google Shape;254;p11"/>
          <p:cNvSpPr txBox="1"/>
          <p:nvPr/>
        </p:nvSpPr>
        <p:spPr>
          <a:xfrm>
            <a:off x="6801375" y="2966950"/>
            <a:ext cx="971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Recuperação de Estresse</a:t>
            </a:r>
            <a:endParaRPr sz="30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5" name="Google Shape;255;p11"/>
          <p:cNvSpPr/>
          <p:nvPr/>
        </p:nvSpPr>
        <p:spPr>
          <a:xfrm>
            <a:off x="5828575" y="3377850"/>
            <a:ext cx="1400100" cy="1287300"/>
          </a:xfrm>
          <a:prstGeom prst="ellipse">
            <a:avLst/>
          </a:prstGeom>
          <a:solidFill>
            <a:srgbClr val="6666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Google Shape;256;p11"/>
          <p:cNvSpPr txBox="1"/>
          <p:nvPr/>
        </p:nvSpPr>
        <p:spPr>
          <a:xfrm>
            <a:off x="5758237" y="3728950"/>
            <a:ext cx="1590950" cy="4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Sistema </a:t>
            </a:r>
            <a:r>
              <a:rPr lang="en-US" sz="13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endocanabinóide</a:t>
            </a:r>
            <a:endParaRPr sz="13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7" name="Google Shape;257;p11"/>
          <p:cNvSpPr txBox="1"/>
          <p:nvPr/>
        </p:nvSpPr>
        <p:spPr>
          <a:xfrm>
            <a:off x="5296350" y="2966950"/>
            <a:ext cx="8286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Modulação Imune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8" name="Google Shape;25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7939" y="5649508"/>
            <a:ext cx="2276061" cy="151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>
            <a:spLocks noGrp="1"/>
          </p:cNvSpPr>
          <p:nvPr>
            <p:ph type="title"/>
          </p:nvPr>
        </p:nvSpPr>
        <p:spPr>
          <a:xfrm>
            <a:off x="0" y="530100"/>
            <a:ext cx="9144000" cy="12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38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Endocanabinóides e THC</a:t>
            </a:r>
            <a:endParaRPr sz="3800">
              <a:solidFill>
                <a:srgbClr val="222222"/>
              </a:solidFill>
              <a:highlight>
                <a:srgbClr val="F8F9FA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5" name="Google Shape;265;p12" descr="This dual image shows the similarity of the brain's natural chemicals and the chemical structure of THC. " title="Endocannabinoids and TH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6502" y="1978709"/>
            <a:ext cx="4103260" cy="324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7939" y="5649508"/>
            <a:ext cx="2276061" cy="151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2"/>
          <p:cNvSpPr/>
          <p:nvPr/>
        </p:nvSpPr>
        <p:spPr>
          <a:xfrm>
            <a:off x="2590800" y="2152650"/>
            <a:ext cx="1743000" cy="29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Química do Cérebro</a:t>
            </a:r>
            <a:endParaRPr sz="13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Google Shape;268;p12"/>
          <p:cNvSpPr/>
          <p:nvPr/>
        </p:nvSpPr>
        <p:spPr>
          <a:xfrm>
            <a:off x="4695825" y="2152650"/>
            <a:ext cx="1743000" cy="29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</a:t>
            </a:r>
            <a:endParaRPr sz="13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Google Shape;269;p12"/>
          <p:cNvSpPr/>
          <p:nvPr/>
        </p:nvSpPr>
        <p:spPr>
          <a:xfrm>
            <a:off x="4695825" y="4762500"/>
            <a:ext cx="1743000" cy="29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THC</a:t>
            </a:r>
            <a:endParaRPr sz="13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Google Shape;270;p12"/>
          <p:cNvSpPr/>
          <p:nvPr/>
        </p:nvSpPr>
        <p:spPr>
          <a:xfrm>
            <a:off x="2590800" y="4762500"/>
            <a:ext cx="1743000" cy="29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Anandamida</a:t>
            </a:r>
            <a:endParaRPr sz="13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"/>
          <p:cNvSpPr txBox="1">
            <a:spLocks noGrp="1"/>
          </p:cNvSpPr>
          <p:nvPr>
            <p:ph type="title"/>
          </p:nvPr>
        </p:nvSpPr>
        <p:spPr>
          <a:xfrm>
            <a:off x="0" y="682175"/>
            <a:ext cx="91440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sz="2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Locais</a:t>
            </a:r>
            <a:r>
              <a:rPr lang="en-US" sz="2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2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receptores</a:t>
            </a:r>
            <a:r>
              <a:rPr lang="en-US" sz="2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cerebrais</a:t>
            </a:r>
            <a:r>
              <a:rPr lang="en-US" sz="2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2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canabinóides</a:t>
            </a:r>
            <a:endParaRPr sz="2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77" name="Google Shape;277;p13"/>
          <p:cNvSpPr txBox="1">
            <a:spLocks noGrp="1"/>
          </p:cNvSpPr>
          <p:nvPr>
            <p:ph type="body" idx="2"/>
          </p:nvPr>
        </p:nvSpPr>
        <p:spPr>
          <a:xfrm>
            <a:off x="810851" y="1403569"/>
            <a:ext cx="3291900" cy="22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Núcleo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Accumbens</a:t>
            </a: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Hipocampo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Amígdala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Hipotálamo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Medula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Cerebelo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8" name="Google Shape;278;p13" descr="This lateral image shows the receptor sites of the brain for cannabinoids and their function. " title="Lateral view of the brain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05351" y="1711780"/>
            <a:ext cx="3975300" cy="34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/>
          <p:nvPr/>
        </p:nvSpPr>
        <p:spPr>
          <a:xfrm>
            <a:off x="810850" y="4478325"/>
            <a:ext cx="34086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 aqui para ver o vídeo do NIDA</a:t>
            </a: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18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Circuito</a:t>
            </a: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Recompensa</a:t>
            </a: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Como o </a:t>
            </a:r>
            <a:r>
              <a:rPr lang="en-US" sz="18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Cérebro</a:t>
            </a: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</a:t>
            </a: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Maconha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Google Shape;280;p13"/>
          <p:cNvSpPr/>
          <p:nvPr/>
        </p:nvSpPr>
        <p:spPr>
          <a:xfrm>
            <a:off x="810851" y="3810187"/>
            <a:ext cx="3790967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(Zhang, H., et al., 2014; Ait-Daoud Tiouririne, N. (n.d.). 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1" name="Google Shape;28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499" y="6013930"/>
            <a:ext cx="8048396" cy="16328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3"/>
          <p:cNvSpPr/>
          <p:nvPr/>
        </p:nvSpPr>
        <p:spPr>
          <a:xfrm>
            <a:off x="5048250" y="1885850"/>
            <a:ext cx="885900" cy="16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movimento</a:t>
            </a:r>
            <a:endParaRPr sz="110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Google Shape;283;p13"/>
          <p:cNvSpPr/>
          <p:nvPr/>
        </p:nvSpPr>
        <p:spPr>
          <a:xfrm>
            <a:off x="7554450" y="2009675"/>
            <a:ext cx="885900" cy="16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sensações </a:t>
            </a:r>
            <a:endParaRPr sz="110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Google Shape;284;p13"/>
          <p:cNvSpPr/>
          <p:nvPr/>
        </p:nvSpPr>
        <p:spPr>
          <a:xfrm>
            <a:off x="7973550" y="2771675"/>
            <a:ext cx="646500" cy="16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</a:t>
            </a:r>
            <a:endParaRPr sz="110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Google Shape;285;p13"/>
          <p:cNvSpPr/>
          <p:nvPr/>
        </p:nvSpPr>
        <p:spPr>
          <a:xfrm>
            <a:off x="7630650" y="4524275"/>
            <a:ext cx="1050000" cy="209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coordenação</a:t>
            </a:r>
            <a:endParaRPr sz="110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Google Shape;286;p13"/>
          <p:cNvSpPr/>
          <p:nvPr/>
        </p:nvSpPr>
        <p:spPr>
          <a:xfrm>
            <a:off x="5743651" y="4371875"/>
            <a:ext cx="885900" cy="209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memória</a:t>
            </a:r>
            <a:endParaRPr sz="110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Google Shape;287;p13"/>
          <p:cNvSpPr/>
          <p:nvPr/>
        </p:nvSpPr>
        <p:spPr>
          <a:xfrm>
            <a:off x="4884225" y="4162175"/>
            <a:ext cx="1050000" cy="209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recompensa</a:t>
            </a:r>
            <a:endParaRPr sz="110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Google Shape;288;p13"/>
          <p:cNvSpPr/>
          <p:nvPr/>
        </p:nvSpPr>
        <p:spPr>
          <a:xfrm>
            <a:off x="4705350" y="3743075"/>
            <a:ext cx="946500" cy="209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julgamento</a:t>
            </a:r>
            <a:endParaRPr sz="110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>
            <a:spLocks noGrp="1"/>
          </p:cNvSpPr>
          <p:nvPr>
            <p:ph type="title"/>
          </p:nvPr>
        </p:nvSpPr>
        <p:spPr>
          <a:xfrm>
            <a:off x="348019" y="0"/>
            <a:ext cx="8475260" cy="1166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Marijuana Acts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5" name="Google Shape;295;p14"/>
          <p:cNvPicPr preferRelativeResize="0"/>
          <p:nvPr/>
        </p:nvPicPr>
        <p:blipFill rotWithShape="1">
          <a:blip r:embed="rId3">
            <a:alphaModFix/>
          </a:blip>
          <a:srcRect l="3185"/>
          <a:stretch/>
        </p:blipFill>
        <p:spPr>
          <a:xfrm>
            <a:off x="1371600" y="948150"/>
            <a:ext cx="6073774" cy="457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4"/>
          <p:cNvSpPr/>
          <p:nvPr/>
        </p:nvSpPr>
        <p:spPr>
          <a:xfrm>
            <a:off x="1371600" y="990600"/>
            <a:ext cx="5882400" cy="314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 a Maconha Atua</a:t>
            </a:r>
            <a:endParaRPr sz="1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Google Shape;297;p14"/>
          <p:cNvSpPr/>
          <p:nvPr/>
        </p:nvSpPr>
        <p:spPr>
          <a:xfrm>
            <a:off x="1371600" y="2244600"/>
            <a:ext cx="882600" cy="15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HIPOTÁLAMO</a:t>
            </a:r>
            <a:endParaRPr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Google Shape;298;p14"/>
          <p:cNvSpPr/>
          <p:nvPr/>
        </p:nvSpPr>
        <p:spPr>
          <a:xfrm>
            <a:off x="6099400" y="2397300"/>
            <a:ext cx="882600" cy="15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latin typeface="Arial" panose="020B0604020202020204" pitchFamily="34" charset="0"/>
                <a:cs typeface="Arial" panose="020B0604020202020204" pitchFamily="34" charset="0"/>
              </a:rPr>
              <a:t>NEOCÓRTEX</a:t>
            </a:r>
            <a:endParaRPr sz="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Google Shape;299;p14"/>
          <p:cNvSpPr/>
          <p:nvPr/>
        </p:nvSpPr>
        <p:spPr>
          <a:xfrm>
            <a:off x="1036525" y="2989681"/>
            <a:ext cx="1375500" cy="1506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GÂNGLIOS DA BASE</a:t>
            </a:r>
            <a:endParaRPr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Google Shape;300;p14"/>
          <p:cNvSpPr/>
          <p:nvPr/>
        </p:nvSpPr>
        <p:spPr>
          <a:xfrm>
            <a:off x="906975" y="3915275"/>
            <a:ext cx="1145700" cy="15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latin typeface="Arial" panose="020B0604020202020204" pitchFamily="34" charset="0"/>
                <a:cs typeface="Arial" panose="020B0604020202020204" pitchFamily="34" charset="0"/>
              </a:rPr>
              <a:t>AMÍGDALA</a:t>
            </a:r>
            <a:endParaRPr sz="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Google Shape;301;p14"/>
          <p:cNvSpPr/>
          <p:nvPr/>
        </p:nvSpPr>
        <p:spPr>
          <a:xfrm>
            <a:off x="1068950" y="4678975"/>
            <a:ext cx="2417400" cy="15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latin typeface="Arial" panose="020B0604020202020204" pitchFamily="34" charset="0"/>
                <a:cs typeface="Arial" panose="020B0604020202020204" pitchFamily="34" charset="0"/>
              </a:rPr>
              <a:t>TRONCO ENCEFÁLICO E MEDULA ESPINHAL </a:t>
            </a:r>
            <a:endParaRPr sz="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6194475" y="3409350"/>
            <a:ext cx="882600" cy="15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latin typeface="Arial" panose="020B0604020202020204" pitchFamily="34" charset="0"/>
                <a:cs typeface="Arial" panose="020B0604020202020204" pitchFamily="34" charset="0"/>
              </a:rPr>
              <a:t>HIPOCAMPO</a:t>
            </a:r>
            <a:endParaRPr sz="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6194475" y="4526275"/>
            <a:ext cx="882600" cy="15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latin typeface="Arial" panose="020B0604020202020204" pitchFamily="34" charset="0"/>
                <a:cs typeface="Arial" panose="020B0604020202020204" pitchFamily="34" charset="0"/>
              </a:rPr>
              <a:t>CEREBELO</a:t>
            </a:r>
            <a:endParaRPr sz="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1371600" y="1347388"/>
            <a:ext cx="2907600" cy="71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droga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Cannabis sativa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liga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-se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aos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próprios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receptores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canabinóides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cérebro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muitas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áreas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incluindo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destacadas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abaixo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influência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generalizada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explica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diversos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efeitos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Google Shape;305;p14"/>
          <p:cNvSpPr/>
          <p:nvPr/>
        </p:nvSpPr>
        <p:spPr>
          <a:xfrm>
            <a:off x="4279200" y="1347400"/>
            <a:ext cx="2974800" cy="71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droga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semelhantes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produzidos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cérebro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Além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disso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podem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ter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oferece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oportunidades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para o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medicamentos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cujo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alvo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sejam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locais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associados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apetite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dor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por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Google Shape;306;p14"/>
          <p:cNvSpPr/>
          <p:nvPr/>
        </p:nvSpPr>
        <p:spPr>
          <a:xfrm>
            <a:off x="1203160" y="2376043"/>
            <a:ext cx="1375500" cy="43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Controla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apetite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diversos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hormônios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comportamento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sexual 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Google Shape;307;p14"/>
          <p:cNvSpPr/>
          <p:nvPr/>
        </p:nvSpPr>
        <p:spPr>
          <a:xfrm>
            <a:off x="1050976" y="3140337"/>
            <a:ext cx="1295300" cy="6150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Participa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motor e da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capacidade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planejar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iniciar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finalizar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Google Shape;308;p14"/>
          <p:cNvSpPr/>
          <p:nvPr/>
        </p:nvSpPr>
        <p:spPr>
          <a:xfrm>
            <a:off x="1068950" y="4052925"/>
            <a:ext cx="1528550" cy="43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Responsável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pela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ansiedade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emoções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medo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Google Shape;309;p14"/>
          <p:cNvSpPr/>
          <p:nvPr/>
        </p:nvSpPr>
        <p:spPr>
          <a:xfrm>
            <a:off x="1417700" y="4800949"/>
            <a:ext cx="1719900" cy="4179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reflexo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vômito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sensação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dor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Google Shape;310;p14"/>
          <p:cNvSpPr/>
          <p:nvPr/>
        </p:nvSpPr>
        <p:spPr>
          <a:xfrm>
            <a:off x="6050240" y="2548490"/>
            <a:ext cx="1375500" cy="6673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Responsável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funções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cognitivas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superiores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e pela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integração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sensoriais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Google Shape;311;p14"/>
          <p:cNvSpPr/>
          <p:nvPr/>
        </p:nvSpPr>
        <p:spPr>
          <a:xfrm>
            <a:off x="6109976" y="3543760"/>
            <a:ext cx="1375500" cy="567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para a 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memória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fatos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sequência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lugares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Google Shape;312;p14"/>
          <p:cNvSpPr/>
          <p:nvPr/>
        </p:nvSpPr>
        <p:spPr>
          <a:xfrm>
            <a:off x="6109976" y="4667313"/>
            <a:ext cx="1203600" cy="5191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Centro de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coordenação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movimentos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"/>
          <p:cNvSpPr txBox="1">
            <a:spLocks noGrp="1"/>
          </p:cNvSpPr>
          <p:nvPr>
            <p:ph type="title"/>
          </p:nvPr>
        </p:nvSpPr>
        <p:spPr>
          <a:xfrm>
            <a:off x="463825" y="953125"/>
            <a:ext cx="78360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2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Cannabis e o Cérebro do Adolescente</a:t>
            </a:r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9" name="Google Shape;319;p15"/>
          <p:cNvSpPr txBox="1">
            <a:spLocks noGrp="1"/>
          </p:cNvSpPr>
          <p:nvPr>
            <p:ph type="body" idx="2"/>
          </p:nvPr>
        </p:nvSpPr>
        <p:spPr>
          <a:xfrm>
            <a:off x="463825" y="2030000"/>
            <a:ext cx="3964800" cy="29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381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regular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maconha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início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vida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resultar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prejuízos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sz="1800" dirty="0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sz="1800" dirty="0">
              <a:solidFill>
                <a:srgbClr val="222222"/>
              </a:solidFill>
              <a:highlight>
                <a:srgbClr val="F8F9FA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marR="381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Baixo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desempenho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acadêmico</a:t>
            </a: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marR="381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Déficits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atenção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processamento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informações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memória</a:t>
            </a:r>
            <a:endParaRPr sz="1800" dirty="0">
              <a:solidFill>
                <a:srgbClr val="222222"/>
              </a:solidFill>
              <a:highlight>
                <a:srgbClr val="F8F9FA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222222"/>
              </a:solidFill>
              <a:highlight>
                <a:srgbClr val="F8F9FA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0" name="Google Shape;320;p15" descr="This image is a depiction of effects of Cannabis on the adolescent brain. " title="Classroom Image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3309" y="1904909"/>
            <a:ext cx="4073735" cy="3057323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5"/>
          <p:cNvSpPr/>
          <p:nvPr/>
        </p:nvSpPr>
        <p:spPr>
          <a:xfrm>
            <a:off x="560502" y="5267032"/>
            <a:ext cx="3868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(Batalla, A,et.al., 2013; Bossong, M., et.al., 2012)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"/>
          <p:cNvSpPr txBox="1">
            <a:spLocks noGrp="1"/>
          </p:cNvSpPr>
          <p:nvPr>
            <p:ph type="title"/>
          </p:nvPr>
        </p:nvSpPr>
        <p:spPr>
          <a:xfrm>
            <a:off x="209550" y="365125"/>
            <a:ext cx="8724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Diferenças</a:t>
            </a:r>
            <a:r>
              <a:rPr lang="en-US" sz="3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cerebrais</a:t>
            </a:r>
            <a:r>
              <a:rPr lang="en-US" sz="3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adolescentes</a:t>
            </a:r>
            <a:r>
              <a:rPr lang="en-US" sz="3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sz="3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usam</a:t>
            </a:r>
            <a:r>
              <a:rPr lang="en-US" sz="3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cannabis: </a:t>
            </a:r>
            <a:r>
              <a:rPr lang="en-US" sz="3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Estrutura</a:t>
            </a:r>
            <a:endParaRPr sz="3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28" name="Google Shape;328;p16"/>
          <p:cNvSpPr txBox="1">
            <a:spLocks noGrp="1"/>
          </p:cNvSpPr>
          <p:nvPr>
            <p:ph type="body" idx="1"/>
          </p:nvPr>
        </p:nvSpPr>
        <p:spPr>
          <a:xfrm>
            <a:off x="628650" y="2125266"/>
            <a:ext cx="7886700" cy="352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38100" lvl="0" indent="-228600" algn="just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As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diferenças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estruturais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são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evidentes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imagens do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adolescentes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usaram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cannabis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comparação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com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aqueles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não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usaram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Essas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diferenças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incluem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sz="1800" dirty="0">
              <a:solidFill>
                <a:srgbClr val="222222"/>
              </a:solidFill>
              <a:highlight>
                <a:srgbClr val="F8F9FA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Tamanho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(tanto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aumentando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quanto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diminuindo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Conectividade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Qualidade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várias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estruturas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cerebrais</a:t>
            </a: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215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Quanto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cedo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indivíduos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iniciam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regular,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prejudicadas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são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as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conexões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nervosas no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Aqueles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começaram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usar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maconha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tarde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não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têm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mesmos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efeitos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negativos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Schacht,J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.,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et.al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., 2013).</a:t>
            </a: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29" name="Google Shape;3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121" y="5927602"/>
            <a:ext cx="7162282" cy="145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7"/>
          <p:cNvSpPr txBox="1">
            <a:spLocks noGrp="1"/>
          </p:cNvSpPr>
          <p:nvPr>
            <p:ph type="title"/>
          </p:nvPr>
        </p:nvSpPr>
        <p:spPr>
          <a:xfrm>
            <a:off x="411600" y="365125"/>
            <a:ext cx="8207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n-US" sz="32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Diferenças cerebrais em adolescentes que usam cannabis: Funcional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Google Shape;336;p17"/>
          <p:cNvSpPr txBox="1">
            <a:spLocks noGrp="1"/>
          </p:cNvSpPr>
          <p:nvPr>
            <p:ph type="body" idx="1"/>
          </p:nvPr>
        </p:nvSpPr>
        <p:spPr>
          <a:xfrm>
            <a:off x="628650" y="2030897"/>
            <a:ext cx="7773300" cy="3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180530" algn="just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diferenças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funcionais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aparentes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imagens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cerebrais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adolescentes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usam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cannabis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comparação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aqueles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usam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particularmente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atividade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completar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tarefas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18053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Esse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aumento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atividade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indica que 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estava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trabalhando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para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realizar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uma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tarefa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180530" algn="just">
              <a:lnSpc>
                <a:spcPct val="100000"/>
              </a:lnSpc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Essas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diferenças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foram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observadas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regiões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cerebrais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críticas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para 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funcionamento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executivo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por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exemplo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planejamento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tomada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decisão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realização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). (Smith, A.,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et.al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., 2010; Smith, A.,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et.al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., 2011;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Hatchard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T., et.al.,2014).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11049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endParaRPr sz="186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37" name="Google Shape;33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7375" y="5555800"/>
            <a:ext cx="2416624" cy="16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8"/>
          <p:cNvSpPr txBox="1">
            <a:spLocks noGrp="1"/>
          </p:cNvSpPr>
          <p:nvPr>
            <p:ph type="ctrTitle"/>
          </p:nvPr>
        </p:nvSpPr>
        <p:spPr>
          <a:xfrm>
            <a:off x="1997765" y="2894773"/>
            <a:ext cx="5128592" cy="649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Farmacocinética</a:t>
            </a:r>
            <a:endParaRPr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43" name="Google Shape;343;p18"/>
          <p:cNvPicPr preferRelativeResize="0"/>
          <p:nvPr/>
        </p:nvPicPr>
        <p:blipFill rotWithShape="1">
          <a:blip r:embed="rId3">
            <a:alphaModFix/>
          </a:blip>
          <a:srcRect l="1864" t="13867" b="-4266"/>
          <a:stretch/>
        </p:blipFill>
        <p:spPr>
          <a:xfrm>
            <a:off x="5540550" y="5241475"/>
            <a:ext cx="3603450" cy="22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8058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0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Agradecimentos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Google Shape;126;p2"/>
          <p:cNvSpPr txBox="1">
            <a:spLocks noGrp="1"/>
          </p:cNvSpPr>
          <p:nvPr>
            <p:ph type="body" idx="1"/>
          </p:nvPr>
        </p:nvSpPr>
        <p:spPr>
          <a:xfrm>
            <a:off x="457200" y="1246909"/>
            <a:ext cx="8229600" cy="453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SzPts val="1750"/>
              <a:buNone/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apresentação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criada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em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colaboração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com o Grupo de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Trabalho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Prevenção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Riscos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da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Maconha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da Rede de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Centros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Capacitação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Assistência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Técnica,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composta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pelos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seguintes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Centros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Prevenção</a:t>
            </a:r>
            <a:r>
              <a:rPr lang="en-US" sz="175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1750"/>
              <a:buFont typeface="Arial"/>
              <a:buNone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SzPts val="175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Centro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Treinamento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Assistência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Técnica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Região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(New England PTTC HHS Região 1 em inglês)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SzPts val="175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Centro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Treinamento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Assistência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Técnica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Região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5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(Great Lakes PTTC HHS Região 5 em inglês)  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SzPts val="175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Centro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Treinamento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Assistência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Técnica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Região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9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(Pacific Southwest PTTC HHS Região 9 em inglês)  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SzPts val="175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Centro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Treinamento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Assistência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Técnica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Região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10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(Northwest PTTC HHS Região 10 em inglês)  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SzPts val="175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Centro Nacional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Treinamento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Assistência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Técnica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Comunidades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Indígenas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Americanas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Nativas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Alasca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(National American Indian and Alaska Native PTTC em inglês)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SzPts val="175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Centro Nacional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Hispânico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-Latino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Treinamento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Assistência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Técnica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National Hispanic and Latino PTTC  em inglês)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SzPts val="1750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Escritório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Coordenação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da Rede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Centros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Capacitação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Assistência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Técnica (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PTTC Network Coordinating Office PTTC  em inglês)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175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175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1750"/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1750"/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Rede de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Centros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Transferência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Tecnologia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Prevenção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é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financiada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Departamento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Americano de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Administração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Abuso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Substâncias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Mental (SAMHSA, sigla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900" dirty="0">
                <a:latin typeface="Arial" panose="020B0604020202020204" pitchFamily="34" charset="0"/>
                <a:cs typeface="Arial" panose="020B0604020202020204" pitchFamily="34" charset="0"/>
              </a:rPr>
              <a:t>inglês)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7" name="Google Shape;12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640" y="6015250"/>
            <a:ext cx="7910719" cy="16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9"/>
          <p:cNvSpPr txBox="1">
            <a:spLocks noGrp="1"/>
          </p:cNvSpPr>
          <p:nvPr>
            <p:ph type="title"/>
          </p:nvPr>
        </p:nvSpPr>
        <p:spPr>
          <a:xfrm>
            <a:off x="628650" y="4413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8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Farmacocinética</a:t>
            </a:r>
            <a:endParaRPr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Google Shape;349;p19"/>
          <p:cNvSpPr txBox="1">
            <a:spLocks noGrp="1"/>
          </p:cNvSpPr>
          <p:nvPr>
            <p:ph type="body" idx="1"/>
          </p:nvPr>
        </p:nvSpPr>
        <p:spPr>
          <a:xfrm>
            <a:off x="628650" y="2226475"/>
            <a:ext cx="7886700" cy="27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78435">
              <a:lnSpc>
                <a:spcPct val="70000"/>
              </a:lnSpc>
              <a:spcBef>
                <a:spcPts val="0"/>
              </a:spcBef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Farmacocinética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um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termo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que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abrange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685800" lvl="1" indent="-20193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absorvemos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uma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;</a:t>
            </a:r>
            <a:endParaRPr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0193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onde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armazenada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nossos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corpos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;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0193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metabolizamos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ou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decompomos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e;</a:t>
            </a:r>
            <a:endParaRPr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0193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eliminamos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sz="18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marR="381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Varia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acordo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com a via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administração</a:t>
            </a: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50" name="Google Shape;350;p19"/>
          <p:cNvPicPr preferRelativeResize="0"/>
          <p:nvPr/>
        </p:nvPicPr>
        <p:blipFill rotWithShape="1">
          <a:blip r:embed="rId3">
            <a:alphaModFix/>
          </a:blip>
          <a:srcRect l="1864" t="13867" b="-4266"/>
          <a:stretch/>
        </p:blipFill>
        <p:spPr>
          <a:xfrm>
            <a:off x="5540550" y="5241475"/>
            <a:ext cx="3603450" cy="22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"/>
          <p:cNvSpPr txBox="1">
            <a:spLocks noGrp="1"/>
          </p:cNvSpPr>
          <p:nvPr>
            <p:ph type="title"/>
          </p:nvPr>
        </p:nvSpPr>
        <p:spPr>
          <a:xfrm>
            <a:off x="388200" y="712875"/>
            <a:ext cx="5876100" cy="13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sz="27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Vias de absorção – Oral (Comestíveis, Tinturas e Bebidas)</a:t>
            </a:r>
            <a:br>
              <a:rPr lang="en-US" sz="27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endParaRPr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7" name="Google Shape;357;p20"/>
          <p:cNvSpPr txBox="1">
            <a:spLocks noGrp="1"/>
          </p:cNvSpPr>
          <p:nvPr>
            <p:ph type="body" idx="1"/>
          </p:nvPr>
        </p:nvSpPr>
        <p:spPr>
          <a:xfrm>
            <a:off x="233725" y="2514251"/>
            <a:ext cx="5463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095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Início do efeito tardio: 60-120 minutos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0955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 efeitos podem durar de 4-8 horas</a:t>
            </a:r>
            <a:endParaRPr sz="1800" baseline="3000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143000" lvl="2" indent="-20955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 níveis máximos de THC no sangue podem levar de 2 a 5 horas</a:t>
            </a:r>
            <a:endParaRPr sz="180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20955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Biodisponibilidade (baixo): 6% - 7% 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" name="Google Shape;358;p20" descr="This images is of a cannabis infused brownie used as a way to ingest cannabis. &#10;&#10;Medical Jane Medical &lt;strong&gt;Marijuana&lt;/strong&gt; Reviews Edibles &lt;strong&gt;Brownies&lt;/strong&gt;" title="Cannabis infused brownies"/>
          <p:cNvPicPr preferRelativeResize="0"/>
          <p:nvPr/>
        </p:nvPicPr>
        <p:blipFill rotWithShape="1">
          <a:blip r:embed="rId3">
            <a:alphaModFix/>
          </a:blip>
          <a:srcRect l="2006" r="3" b="3"/>
          <a:stretch/>
        </p:blipFill>
        <p:spPr>
          <a:xfrm>
            <a:off x="6264317" y="2517718"/>
            <a:ext cx="2487110" cy="145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0" descr="This image is of Green Hornet brand cannabis infused gummies. &#10;&#10;... &lt;strong&gt;gummies&lt;/strong&gt;. Infused with 275 milligrams of finished &lt;strong&gt;cannabis&lt;/strong&gt; extract, the" title="Green Hornet Gummies"/>
          <p:cNvPicPr preferRelativeResize="0"/>
          <p:nvPr/>
        </p:nvPicPr>
        <p:blipFill rotWithShape="1">
          <a:blip r:embed="rId4">
            <a:alphaModFix/>
          </a:blip>
          <a:srcRect r="2008" b="3"/>
          <a:stretch/>
        </p:blipFill>
        <p:spPr>
          <a:xfrm>
            <a:off x="6264316" y="1051450"/>
            <a:ext cx="2503868" cy="1462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0" descr="This image is of cannabis infused energy drinks.&#10;&#10;&lt;strong&gt;Cannabis&lt;/strong&gt; Energy &lt;strong&gt;Drink&lt;/strong&gt; | &lt;strong&gt;Cannabis&lt;/strong&gt; Energy &lt;strong&gt;Drink&lt;/strong&gt; Hemp &lt;strong&gt;Beverage&lt;/strong&gt; ..." title="Cannabis Energy Drinks"/>
          <p:cNvPicPr preferRelativeResize="0"/>
          <p:nvPr/>
        </p:nvPicPr>
        <p:blipFill rotWithShape="1">
          <a:blip r:embed="rId5">
            <a:alphaModFix/>
          </a:blip>
          <a:srcRect t="15945" r="-1" b="6264"/>
          <a:stretch/>
        </p:blipFill>
        <p:spPr>
          <a:xfrm>
            <a:off x="6264317" y="3962740"/>
            <a:ext cx="2487652" cy="1446497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0"/>
          <p:cNvSpPr/>
          <p:nvPr/>
        </p:nvSpPr>
        <p:spPr>
          <a:xfrm>
            <a:off x="628649" y="4499913"/>
            <a:ext cx="5391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(Koob, G., and Le Moal, M. ,2006; Francis, M., 2016; Gaston, T., and  Friedman, D., 2017)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2" name="Google Shape;36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224" y="6088546"/>
            <a:ext cx="7838337" cy="15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1"/>
          <p:cNvSpPr txBox="1">
            <a:spLocks noGrp="1"/>
          </p:cNvSpPr>
          <p:nvPr>
            <p:ph type="title"/>
          </p:nvPr>
        </p:nvSpPr>
        <p:spPr>
          <a:xfrm>
            <a:off x="372414" y="663776"/>
            <a:ext cx="8132400" cy="13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2700"/>
            </a:pPr>
            <a:r>
              <a:rPr lang="en-US" sz="27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Vias de </a:t>
            </a:r>
            <a:r>
              <a:rPr lang="en-US" sz="27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absorção</a:t>
            </a:r>
            <a:r>
              <a:rPr lang="en-US" sz="27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- </a:t>
            </a:r>
            <a:r>
              <a:rPr lang="en-US" sz="27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ransmucosa</a:t>
            </a:r>
            <a:r>
              <a:rPr lang="en-US" sz="27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sublingual, intranasal e </a:t>
            </a:r>
            <a:r>
              <a:rPr lang="en-US" sz="27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oftálmica</a:t>
            </a:r>
            <a:endParaRPr sz="27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69" name="Google Shape;369;p21"/>
          <p:cNvSpPr txBox="1">
            <a:spLocks noGrp="1"/>
          </p:cNvSpPr>
          <p:nvPr>
            <p:ph type="body" idx="1"/>
          </p:nvPr>
        </p:nvSpPr>
        <p:spPr>
          <a:xfrm>
            <a:off x="2363675" y="2304378"/>
            <a:ext cx="41499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1958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Início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efeito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5-30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minutos</a:t>
            </a: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21958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efeitos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podem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durar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2-4 horas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1958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Biodisponibilidade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~6%-46%</a:t>
            </a: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21958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Evita 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metabolismo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primeira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passagem</a:t>
            </a: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21958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Sativex: Sublingual para a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Esclerose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Múltipla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(EM)</a:t>
            </a: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1942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70" name="Google Shape;370;p21" descr="This image shows a CBD oil used with a dropper to ingest the cannabis by dropping the oil on the tongue. &#10;&#10;CBD Balance One &lt;strong&gt;Tincture&lt;/strong&gt;: A 1:1 &lt;strong&gt;THC&lt;/strong&gt;-to-CBD Sublingual Formula" title="CBD Oil"/>
          <p:cNvPicPr preferRelativeResize="0"/>
          <p:nvPr/>
        </p:nvPicPr>
        <p:blipFill rotWithShape="1">
          <a:blip r:embed="rId3">
            <a:alphaModFix/>
          </a:blip>
          <a:srcRect l="17119" r="7922" b="-4"/>
          <a:stretch/>
        </p:blipFill>
        <p:spPr>
          <a:xfrm>
            <a:off x="119152" y="2197175"/>
            <a:ext cx="2733547" cy="20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1" descr="This cannabis product is sprayed on the tongue like a breath spray for a quick acting ingestion process. &#10;&#10;Basic Overview Of Various &lt;strong&gt;Cannabis&lt;/strong&gt; Consumption Methods" title="Man using a spray cannabis product"/>
          <p:cNvPicPr preferRelativeResize="0"/>
          <p:nvPr/>
        </p:nvPicPr>
        <p:blipFill rotWithShape="1">
          <a:blip r:embed="rId4">
            <a:alphaModFix/>
          </a:blip>
          <a:srcRect r="-1" b="10210"/>
          <a:stretch/>
        </p:blipFill>
        <p:spPr>
          <a:xfrm>
            <a:off x="6589775" y="2197175"/>
            <a:ext cx="2417025" cy="217023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1"/>
          <p:cNvSpPr/>
          <p:nvPr/>
        </p:nvSpPr>
        <p:spPr>
          <a:xfrm>
            <a:off x="3017985" y="4965412"/>
            <a:ext cx="32985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(Koob, G., and Le Moal, M., 2006; Francis, M., 2016) 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3" name="Google Shape;37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7375" y="5555800"/>
            <a:ext cx="2416624" cy="16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2"/>
          <p:cNvSpPr txBox="1">
            <a:spLocks noGrp="1"/>
          </p:cNvSpPr>
          <p:nvPr>
            <p:ph type="body" idx="1"/>
          </p:nvPr>
        </p:nvSpPr>
        <p:spPr>
          <a:xfrm>
            <a:off x="324750" y="1754975"/>
            <a:ext cx="5071800" cy="29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1958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Início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efeito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aproximadamente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30 minutes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1958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efeitos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podem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durar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48 horas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1958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Biodisponibilidade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Não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disponível</a:t>
            </a: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Evita 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metabolismo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primeira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passagem</a:t>
            </a:r>
            <a:endParaRPr lang="en-US"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178435">
              <a:lnSpc>
                <a:spcPct val="80000"/>
              </a:lnSpc>
              <a:spcBef>
                <a:spcPts val="1000"/>
              </a:spcBef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Parche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transdérmicos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217" lvl="1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10mg – CBD, CBN, THC, CBD/THC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217" lvl="1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20mg – THC Indica, THC Sativa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0" name="Google Shape;380;p22" descr="Transdermal patches, used just like the anti-pain patches sold over the counter absorb through the skin. The images shown on this slide show cannabis infused patches.&#10;&#10;Cannabinol 10 mg &lt;strong&gt;transdermal&lt;/strong&gt; &lt;strong&gt;patches&lt;/strong&gt; sold at marijuana dispensaries in ..." title="Transdermal patches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0487" y="1754966"/>
            <a:ext cx="2201274" cy="193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2" descr="The transdermal patches are not the only transdermal product, there are also topical roll-ons, shown in this image with the patches.&#10;&#10;enjoy the high from edibles much more than smoking. - The Pub ..." title="Transdermal patches and roll-ons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0488" y="3686084"/>
            <a:ext cx="3127717" cy="1626413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2"/>
          <p:cNvSpPr/>
          <p:nvPr/>
        </p:nvSpPr>
        <p:spPr>
          <a:xfrm>
            <a:off x="516450" y="4789975"/>
            <a:ext cx="4688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(Koob, G., and Le Moal, M., 2006; Francis, M., 2016; Schachter, S., 2016)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Google Shape;383;p22"/>
          <p:cNvSpPr txBox="1">
            <a:spLocks noGrp="1"/>
          </p:cNvSpPr>
          <p:nvPr>
            <p:ph type="title"/>
          </p:nvPr>
        </p:nvSpPr>
        <p:spPr>
          <a:xfrm>
            <a:off x="516450" y="764125"/>
            <a:ext cx="79989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27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Vias de </a:t>
            </a:r>
            <a:r>
              <a:rPr lang="en-US" sz="27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absorção</a:t>
            </a:r>
            <a:r>
              <a:rPr lang="en-US" sz="27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– </a:t>
            </a:r>
            <a:r>
              <a:rPr lang="en-US" sz="27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Transdérmica</a:t>
            </a:r>
            <a:endParaRPr dirty="0">
              <a:highlight>
                <a:srgbClr val="FF0000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84" name="Google Shape;38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224" y="6088546"/>
            <a:ext cx="7838336" cy="15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27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Vias de </a:t>
            </a:r>
            <a:r>
              <a:rPr lang="en-US" sz="27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absorção</a:t>
            </a:r>
            <a:r>
              <a:rPr lang="en-US" sz="27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– </a:t>
            </a:r>
            <a:r>
              <a:rPr lang="en-US" sz="27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Retal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91" name="Google Shape;391;p23"/>
          <p:cNvSpPr txBox="1">
            <a:spLocks noGrp="1"/>
          </p:cNvSpPr>
          <p:nvPr>
            <p:ph type="body" idx="1"/>
          </p:nvPr>
        </p:nvSpPr>
        <p:spPr>
          <a:xfrm>
            <a:off x="468175" y="1892325"/>
            <a:ext cx="4800600" cy="23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85800" lvl="1" indent="-2195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início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efeito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retal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é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rápido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que o oral</a:t>
            </a: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2195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Pico dos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efeitos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dentro de 2-8 horas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1958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Biodisponibilidade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13.5%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Evita 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metabolismo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primeira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passagem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1958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Supositórios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Marinol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para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Espasticidade</a:t>
            </a: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2" name="Google Shape;392;p23" descr="The image above shows suppositories infused with cannabis for absorption through the rectum. &#10;&#10;What You Should Know About &lt;strong&gt;Marijuana&lt;/strong&gt; Suppositories – The Moderate ..." title="Suppositori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7596" y="2226469"/>
            <a:ext cx="3661833" cy="2059781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3"/>
          <p:cNvSpPr/>
          <p:nvPr/>
        </p:nvSpPr>
        <p:spPr>
          <a:xfrm>
            <a:off x="628650" y="4740225"/>
            <a:ext cx="46401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(Koob, G., Le Moal, M., 2006; Gaston, T., and Friedman, D., 2017; Englund, A., Stone, J., and Morrison, P., 2012)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4" name="Google Shape;39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0130" y="5449282"/>
            <a:ext cx="2633870" cy="1755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27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Vias de </a:t>
            </a:r>
            <a:r>
              <a:rPr lang="en-US" sz="27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absorção</a:t>
            </a:r>
            <a:r>
              <a:rPr lang="en-US" sz="27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– </a:t>
            </a:r>
            <a:r>
              <a:rPr lang="en-US" sz="27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Intravenosa</a:t>
            </a:r>
            <a:endParaRPr sz="27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01" name="Google Shape;401;p24"/>
          <p:cNvSpPr txBox="1">
            <a:spLocks noGrp="1"/>
          </p:cNvSpPr>
          <p:nvPr>
            <p:ph type="body" idx="1"/>
          </p:nvPr>
        </p:nvSpPr>
        <p:spPr>
          <a:xfrm>
            <a:off x="171925" y="1905725"/>
            <a:ext cx="42183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85800" lvl="1" indent="-2284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Início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efeito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&lt; 5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minutos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40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Biodisponibilidade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100%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Evita 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metabolismo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primeira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passagem</a:t>
            </a: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marR="0" lvl="1" indent="-2284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administração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intravenosa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resulta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paranóia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aguda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sintomas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semelhantes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à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esquizofrenia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déficits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cognitivos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703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0" indent="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7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</a:t>
            </a:r>
            <a:r>
              <a:rPr lang="en-US" sz="17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Koob</a:t>
            </a:r>
            <a:r>
              <a:rPr lang="en-US" sz="17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G., and Le </a:t>
            </a:r>
            <a:r>
              <a:rPr lang="en-US" sz="17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Moal</a:t>
            </a:r>
            <a:r>
              <a:rPr lang="en-US" sz="17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M., 2006; Gaston, T., and Friedman, D., 2017; Englund, A., Stone, J., and Morrison, P., 2012)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10528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87629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2" name="Google Shape;402;p24" descr="Hypodermic needles like the image shown here are used to bypass the first-pass metabolism to get the drug directly to the blood stream. &#10;&#10;&#10;... &lt;strong&gt;drug&lt;/strong&gt; could reduce HIV transmission among injecting &lt;strong&gt;drug&lt;/strong&gt; users" title="Hypodermic Need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0368" y="2005104"/>
            <a:ext cx="4349237" cy="214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224" y="6088546"/>
            <a:ext cx="7838336" cy="15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7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Vias de absorção – Fumo/Inalação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Google Shape;410;p25"/>
          <p:cNvSpPr txBox="1">
            <a:spLocks noGrp="1"/>
          </p:cNvSpPr>
          <p:nvPr>
            <p:ph type="body" idx="1"/>
          </p:nvPr>
        </p:nvSpPr>
        <p:spPr>
          <a:xfrm>
            <a:off x="404550" y="1698450"/>
            <a:ext cx="5975400" cy="3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marR="38100" lvl="1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Bongs, Vaping e Dabbing</a:t>
            </a:r>
            <a:endParaRPr sz="18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143000" marR="38100" lvl="2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Óleo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Hash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Butano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00" lvl="3" indent="-2190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(BHO, 710,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Manteiga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Cera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óleo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mel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fragmentado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19075">
              <a:lnSpc>
                <a:spcPct val="80000"/>
              </a:lnSpc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Início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efeito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Pico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dos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níveis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plasmáticos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6-10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minutos</a:t>
            </a:r>
            <a:endParaRPr sz="1800" baseline="300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2190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efeito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durar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2-3 horas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190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Biodisponibilidade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2-56%</a:t>
            </a:r>
            <a:endParaRPr sz="1800" baseline="300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marR="0" lvl="1" indent="-2190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Libera &gt; 100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compostos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altamente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cancerígenos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2000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compostos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total</a:t>
            </a: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11" name="Google Shape;411;p25" descr="The hash oil shown in the top image is introduced to the body through gravity bongs, vaping and dabbing. The onset of effects is 6-10 minutes with a duratio of 2-3 hours. &#10;&#10;images edit &lt;strong&gt;butane&lt;/strong&gt; extract &lt;strong&gt;butane&lt;/strong&gt; honey &lt;strong&gt;oil&lt;/strong&gt;" title="Hash O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0086" y="1698448"/>
            <a:ext cx="2222759" cy="166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5" descr="The image on the bottom is of a brand of cannabis concentrates with the same effect/reaction time and duration as the hash oil. &#10;&#10;Next on the team’s list of priorities is each batch’s terpene and ..." title="Cannabis Concentrat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495" y="3548397"/>
            <a:ext cx="2251505" cy="1576053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5"/>
          <p:cNvSpPr/>
          <p:nvPr/>
        </p:nvSpPr>
        <p:spPr>
          <a:xfrm>
            <a:off x="994925" y="5189800"/>
            <a:ext cx="4659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(Gaston, T., and Friedman, D., 2017; Huestis, M., 2007)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4" name="Google Shape;414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0130" y="5449282"/>
            <a:ext cx="2633870" cy="1755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6"/>
          <p:cNvSpPr txBox="1">
            <a:spLocks noGrp="1"/>
          </p:cNvSpPr>
          <p:nvPr>
            <p:ph type="title"/>
          </p:nvPr>
        </p:nvSpPr>
        <p:spPr>
          <a:xfrm>
            <a:off x="628650" y="4413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8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Distribuição</a:t>
            </a:r>
            <a:endParaRPr sz="3800" baseline="3000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21" name="Google Shape;421;p26"/>
          <p:cNvSpPr txBox="1">
            <a:spLocks noGrp="1"/>
          </p:cNvSpPr>
          <p:nvPr>
            <p:ph type="body" idx="1"/>
          </p:nvPr>
        </p:nvSpPr>
        <p:spPr>
          <a:xfrm>
            <a:off x="279325" y="2085400"/>
            <a:ext cx="4806300" cy="30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095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1800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Lipofílico</a:t>
            </a:r>
            <a:r>
              <a:rPr lang="en-US" sz="1800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sz="1800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rapidamente</a:t>
            </a:r>
            <a:r>
              <a:rPr lang="en-US" sz="1800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absorvido</a:t>
            </a:r>
            <a:r>
              <a:rPr lang="en-US" sz="1800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pelo</a:t>
            </a:r>
            <a:r>
              <a:rPr lang="en-US" sz="1800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coração</a:t>
            </a:r>
            <a:r>
              <a:rPr lang="en-US" sz="1800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fígado</a:t>
            </a:r>
            <a:r>
              <a:rPr lang="en-US" sz="1800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sz="1800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sz="1800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pulmões</a:t>
            </a:r>
            <a:endParaRPr sz="1800" dirty="0">
              <a:solidFill>
                <a:srgbClr val="000000"/>
              </a:solidFill>
              <a:highlight>
                <a:srgbClr val="F8F9FA"/>
              </a:highligh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685800" marR="381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As </a:t>
            </a:r>
            <a:r>
              <a:rPr lang="en-US" sz="1800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concentrações</a:t>
            </a:r>
            <a:r>
              <a:rPr lang="en-US" sz="1800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residuais</a:t>
            </a:r>
            <a:r>
              <a:rPr lang="en-US" sz="1800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permanecem</a:t>
            </a:r>
            <a:r>
              <a:rPr lang="en-US" sz="1800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sz="1800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sz="1800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depois</a:t>
            </a:r>
            <a:r>
              <a:rPr lang="en-US" sz="1800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não</a:t>
            </a:r>
            <a:r>
              <a:rPr lang="en-US" sz="1800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estarem</a:t>
            </a:r>
            <a:r>
              <a:rPr lang="en-US" sz="1800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sz="1800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sz="1800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sangue</a:t>
            </a:r>
            <a:endParaRPr sz="18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marR="381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THC </a:t>
            </a:r>
            <a:r>
              <a:rPr lang="en-US" sz="1800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atravessa</a:t>
            </a:r>
            <a:r>
              <a:rPr lang="en-US" sz="1800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rapidamente</a:t>
            </a:r>
            <a:r>
              <a:rPr lang="en-US" sz="1800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placenta</a:t>
            </a:r>
            <a:endParaRPr sz="18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marR="381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THC </a:t>
            </a:r>
            <a:r>
              <a:rPr lang="en-US" sz="1800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atravessa</a:t>
            </a:r>
            <a:r>
              <a:rPr lang="en-US" sz="1800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sz="1800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leite</a:t>
            </a:r>
            <a:r>
              <a:rPr lang="en-US" sz="1800" dirty="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materno</a:t>
            </a:r>
            <a:endParaRPr sz="18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2" name="Google Shape;422;p26" descr="This diagram shows the different parts of the digestive track that the different forms of introduction such as ingestion and suppositories and the areas effected by those forms of ingestion.&#10;&#10;Ficheiro:Digestive system simplified.svg - Wikipedia, a enciclopedia ..." title="Digestive track dia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3910" y="1045338"/>
            <a:ext cx="3111439" cy="4696514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26"/>
          <p:cNvSpPr/>
          <p:nvPr/>
        </p:nvSpPr>
        <p:spPr>
          <a:xfrm>
            <a:off x="929671" y="5061000"/>
            <a:ext cx="3900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(Huestis, M., 2007)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Google Shape;424;p26"/>
          <p:cNvSpPr/>
          <p:nvPr/>
        </p:nvSpPr>
        <p:spPr>
          <a:xfrm>
            <a:off x="5682950" y="1375425"/>
            <a:ext cx="716400" cy="2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Glândulas 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Salivárias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Google Shape;425;p26"/>
          <p:cNvSpPr/>
          <p:nvPr/>
        </p:nvSpPr>
        <p:spPr>
          <a:xfrm>
            <a:off x="7220325" y="1804800"/>
            <a:ext cx="716400" cy="2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Língua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6" name="Google Shape;426;p26"/>
          <p:cNvSpPr/>
          <p:nvPr/>
        </p:nvSpPr>
        <p:spPr>
          <a:xfrm>
            <a:off x="7220325" y="2085400"/>
            <a:ext cx="716400" cy="2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Epiglote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7" name="Google Shape;427;p26"/>
          <p:cNvSpPr/>
          <p:nvPr/>
        </p:nvSpPr>
        <p:spPr>
          <a:xfrm>
            <a:off x="7277225" y="2366000"/>
            <a:ext cx="716400" cy="2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Esófago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Google Shape;428;p26"/>
          <p:cNvSpPr/>
          <p:nvPr/>
        </p:nvSpPr>
        <p:spPr>
          <a:xfrm>
            <a:off x="5462425" y="2778625"/>
            <a:ext cx="716400" cy="2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Fígado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Google Shape;429;p26"/>
          <p:cNvSpPr/>
          <p:nvPr/>
        </p:nvSpPr>
        <p:spPr>
          <a:xfrm>
            <a:off x="7754375" y="3177450"/>
            <a:ext cx="716400" cy="2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Estômago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Google Shape;430;p26"/>
          <p:cNvSpPr/>
          <p:nvPr/>
        </p:nvSpPr>
        <p:spPr>
          <a:xfrm>
            <a:off x="7696625" y="3673725"/>
            <a:ext cx="716400" cy="2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Pâncreas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Google Shape;431;p26"/>
          <p:cNvSpPr/>
          <p:nvPr/>
        </p:nvSpPr>
        <p:spPr>
          <a:xfrm>
            <a:off x="7696625" y="4036250"/>
            <a:ext cx="995400" cy="25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Íleo (pequeno intestino)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" name="Google Shape;432;p26"/>
          <p:cNvSpPr/>
          <p:nvPr/>
        </p:nvSpPr>
        <p:spPr>
          <a:xfrm>
            <a:off x="7754375" y="4408550"/>
            <a:ext cx="716400" cy="2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Cólon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Google Shape;433;p26"/>
          <p:cNvSpPr/>
          <p:nvPr/>
        </p:nvSpPr>
        <p:spPr>
          <a:xfrm>
            <a:off x="6980225" y="5262050"/>
            <a:ext cx="716400" cy="2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Google Shape;434;p26"/>
          <p:cNvSpPr/>
          <p:nvPr/>
        </p:nvSpPr>
        <p:spPr>
          <a:xfrm>
            <a:off x="6639625" y="5541150"/>
            <a:ext cx="438000" cy="2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Ânus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5" name="Google Shape;435;p26"/>
          <p:cNvSpPr/>
          <p:nvPr/>
        </p:nvSpPr>
        <p:spPr>
          <a:xfrm>
            <a:off x="5547125" y="5216375"/>
            <a:ext cx="716400" cy="2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Apêndice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Google Shape;436;p26"/>
          <p:cNvSpPr/>
          <p:nvPr/>
        </p:nvSpPr>
        <p:spPr>
          <a:xfrm>
            <a:off x="5547125" y="3835550"/>
            <a:ext cx="716400" cy="2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Duodeno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7" name="Google Shape;437;p26"/>
          <p:cNvSpPr/>
          <p:nvPr/>
        </p:nvSpPr>
        <p:spPr>
          <a:xfrm>
            <a:off x="5382775" y="4968100"/>
            <a:ext cx="716400" cy="2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Ceco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Google Shape;438;p26"/>
          <p:cNvSpPr/>
          <p:nvPr/>
        </p:nvSpPr>
        <p:spPr>
          <a:xfrm>
            <a:off x="5382775" y="3673725"/>
            <a:ext cx="875700" cy="2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Visícula Biliar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9" name="Google Shape;43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224" y="6088546"/>
            <a:ext cx="7838336" cy="15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7"/>
          <p:cNvSpPr txBox="1">
            <a:spLocks noGrp="1"/>
          </p:cNvSpPr>
          <p:nvPr>
            <p:ph type="title"/>
          </p:nvPr>
        </p:nvSpPr>
        <p:spPr>
          <a:xfrm>
            <a:off x="369700" y="599350"/>
            <a:ext cx="8330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7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</a:t>
            </a:r>
            <a:r>
              <a:rPr lang="en-US" sz="2100">
                <a:solidFill>
                  <a:srgbClr val="222222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7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absorção depende da via de entrada:</a:t>
            </a:r>
            <a:endParaRPr sz="2100">
              <a:solidFill>
                <a:srgbClr val="222222"/>
              </a:solidFill>
              <a:highlight>
                <a:srgbClr val="F8F9FA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70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46" name="Google Shape;446;p27"/>
          <p:cNvSpPr txBox="1">
            <a:spLocks noGrp="1"/>
          </p:cNvSpPr>
          <p:nvPr>
            <p:ph type="body" idx="2"/>
          </p:nvPr>
        </p:nvSpPr>
        <p:spPr>
          <a:xfrm>
            <a:off x="4380800" y="1449899"/>
            <a:ext cx="4067700" cy="3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0" marR="38100" lvl="2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Absorção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oral -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Metabolismo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primeira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passagem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-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Fígado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(CYP 450 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outras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enzimas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 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tecidos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extra-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hepáticos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converte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THC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&gt; 100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metabólitos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alguns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dos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quais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são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psicoativos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143000" marR="38100" lvl="2" indent="-2286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Mucosa,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Retal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Dérmica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inalatória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e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Intravenosa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-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desvia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sistema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digestivo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para que a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droga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seja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absorvida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diretamente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sistema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14300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7" name="Google Shape;447;p27"/>
          <p:cNvSpPr/>
          <p:nvPr/>
        </p:nvSpPr>
        <p:spPr>
          <a:xfrm>
            <a:off x="5314087" y="5584291"/>
            <a:ext cx="33861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(Gaston, T., and Friedman, D., 2017; Huestis, M., 2007)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8" name="Google Shape;448;p27"/>
          <p:cNvPicPr preferRelativeResize="0"/>
          <p:nvPr/>
        </p:nvPicPr>
        <p:blipFill rotWithShape="1">
          <a:blip r:embed="rId3">
            <a:alphaModFix/>
          </a:blip>
          <a:srcRect l="24970" t="23732" r="25554" b="3444"/>
          <a:stretch/>
        </p:blipFill>
        <p:spPr>
          <a:xfrm>
            <a:off x="974250" y="1615163"/>
            <a:ext cx="3085150" cy="4198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7"/>
          <p:cNvSpPr/>
          <p:nvPr/>
        </p:nvSpPr>
        <p:spPr>
          <a:xfrm>
            <a:off x="1337225" y="1949350"/>
            <a:ext cx="2330700" cy="53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FÍGADO</a:t>
            </a:r>
            <a:endParaRPr sz="19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8"/>
          <p:cNvSpPr txBox="1">
            <a:spLocks noGrp="1"/>
          </p:cNvSpPr>
          <p:nvPr>
            <p:ph type="title"/>
          </p:nvPr>
        </p:nvSpPr>
        <p:spPr>
          <a:xfrm>
            <a:off x="629841" y="971550"/>
            <a:ext cx="6100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>
                <a:solidFill>
                  <a:srgbClr val="000000"/>
                </a:solidFill>
                <a:highlight>
                  <a:srgbClr val="F8F9FA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Excreção e eliminação</a:t>
            </a:r>
            <a:endParaRPr sz="3000">
              <a:solidFill>
                <a:srgbClr val="000000"/>
              </a:solidFill>
              <a:highlight>
                <a:srgbClr val="F8F9FA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56" name="Google Shape;456;p28"/>
          <p:cNvSpPr txBox="1">
            <a:spLocks noGrp="1"/>
          </p:cNvSpPr>
          <p:nvPr>
            <p:ph type="body" idx="2"/>
          </p:nvPr>
        </p:nvSpPr>
        <p:spPr>
          <a:xfrm>
            <a:off x="629840" y="2228851"/>
            <a:ext cx="4059117" cy="185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Fezes (Primária)</a:t>
            </a:r>
            <a:endParaRPr sz="1800" baseline="3000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Urina (Secundária)</a:t>
            </a:r>
            <a:endParaRPr sz="1800" baseline="3000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Suor</a:t>
            </a:r>
            <a:endParaRPr sz="1800" baseline="3000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Fluido Oral (e.g., Saliva)</a:t>
            </a:r>
            <a:endParaRPr sz="1800" baseline="3000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Cabelo</a:t>
            </a:r>
            <a:endParaRPr sz="1800" baseline="3000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Google Shape;457;p28"/>
          <p:cNvSpPr/>
          <p:nvPr/>
        </p:nvSpPr>
        <p:spPr>
          <a:xfrm>
            <a:off x="1058452" y="4542183"/>
            <a:ext cx="74241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(Gaston, T., and Friedman, D., 2017; 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Musshoff, F., and Madea, B., 2006; Kintz, P., Cirimele, V., and Ludes, B., 2000) 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8" name="Google Shape;458;p28" descr="Dealing with Heat and Eczema - Battle Eczem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2891" y="2351629"/>
            <a:ext cx="3415181" cy="990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224" y="6088546"/>
            <a:ext cx="7838336" cy="15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F553EC-4987-2B42-8735-FA54E4E8D9AC}"/>
              </a:ext>
            </a:extLst>
          </p:cNvPr>
          <p:cNvSpPr txBox="1">
            <a:spLocks/>
          </p:cNvSpPr>
          <p:nvPr/>
        </p:nvSpPr>
        <p:spPr>
          <a:xfrm>
            <a:off x="161272" y="450929"/>
            <a:ext cx="8821455" cy="4264337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tradução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adaptação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cultural para 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espanhol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português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deste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produto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fornecida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Centro Nacional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Hispânico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-Latino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Treinamento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Assistência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Técnica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NHL-PTTC)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Se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você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tiver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dúvidas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precisar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adicionais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entre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contato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com: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Diretor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Projeto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: Pierluigi Mancini, PhD, MAC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pierluigi@nlbha.org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678-883-6118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Coordenadora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Projeto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: Dolka Zelaya, CPS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dmzelaya@nlbha.org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678-832-7033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Assistente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Administrativo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Executivo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: Priscila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Giamassi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MPM, CPA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priscila@nlbha.org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678-822-1308</a:t>
            </a:r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921ED89-EB5E-5E43-BE2D-348D4D8636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2" y="5887232"/>
            <a:ext cx="4821988" cy="737383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A71502-3D43-D34B-A42B-320F72423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495" y="5511146"/>
            <a:ext cx="3085505" cy="148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65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9"/>
          <p:cNvSpPr txBox="1">
            <a:spLocks noGrp="1"/>
          </p:cNvSpPr>
          <p:nvPr>
            <p:ph type="title"/>
          </p:nvPr>
        </p:nvSpPr>
        <p:spPr>
          <a:xfrm>
            <a:off x="353850" y="443650"/>
            <a:ext cx="8436300" cy="12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0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Parando</a:t>
            </a:r>
            <a:r>
              <a:rPr lang="en-US" sz="3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30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Fumar</a:t>
            </a:r>
            <a:r>
              <a:rPr lang="en-US" sz="3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&amp; </a:t>
            </a:r>
            <a:r>
              <a:rPr lang="en-US" sz="30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Detectando</a:t>
            </a:r>
            <a:r>
              <a:rPr lang="en-US" sz="3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sz="30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Uso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6" name="Google Shape;466;p29"/>
          <p:cNvSpPr txBox="1">
            <a:spLocks noGrp="1"/>
          </p:cNvSpPr>
          <p:nvPr>
            <p:ph type="body" idx="1"/>
          </p:nvPr>
        </p:nvSpPr>
        <p:spPr>
          <a:xfrm>
            <a:off x="628650" y="1940695"/>
            <a:ext cx="7713544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9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Meia-vida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THC no plasma 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urina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20-60 horas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Meia-vida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eliminação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dos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metabólitos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5-6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dias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Usuário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Crônico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Ainda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ser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detectável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por &gt; 1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mês</a:t>
            </a: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219075"/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Causa: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Libertação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lenta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armazenamento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lipídios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68580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Vincula-se a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lipoproteínas</a:t>
            </a: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1905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órgãos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humanos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contêm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gordura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(e,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portanto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armazenam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THC),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são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órgãos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reprodutores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ovários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ou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testículos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).</a:t>
            </a: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7" name="Google Shape;467;p29"/>
          <p:cNvSpPr/>
          <p:nvPr/>
        </p:nvSpPr>
        <p:spPr>
          <a:xfrm>
            <a:off x="628645" y="5054839"/>
            <a:ext cx="8161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(Koob, G., and Le Moal, M., 2006; Lowe, R., Abraham, T., Darwin, W., Herning, R., Lud Cadet, J., and Huestis, M., 2009). 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8" name="Google Shape;468;p29"/>
          <p:cNvPicPr preferRelativeResize="0"/>
          <p:nvPr/>
        </p:nvPicPr>
        <p:blipFill rotWithShape="1">
          <a:blip r:embed="rId3">
            <a:alphaModFix/>
          </a:blip>
          <a:srcRect l="4536" t="-4906" r="1" b="20275"/>
          <a:stretch/>
        </p:blipFill>
        <p:spPr>
          <a:xfrm>
            <a:off x="6751837" y="5454205"/>
            <a:ext cx="2392163" cy="1403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0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Recursos</a:t>
            </a:r>
            <a:r>
              <a:rPr lang="en-US" sz="4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PTTC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7" name="Google Shape;47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224" y="6088546"/>
            <a:ext cx="7838336" cy="1590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21DFDB-450F-7E49-9111-58B6037D4128}"/>
              </a:ext>
            </a:extLst>
          </p:cNvPr>
          <p:cNvSpPr/>
          <p:nvPr/>
        </p:nvSpPr>
        <p:spPr>
          <a:xfrm>
            <a:off x="426904" y="1690689"/>
            <a:ext cx="8005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adicionais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treinamento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assistência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técnica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incluindo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maconha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estão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disponíveis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Rede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Centros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Transferência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 SAMHSA.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Visite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www.pttcnetwork.org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para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1"/>
          <p:cNvSpPr txBox="1">
            <a:spLocks noGrp="1"/>
          </p:cNvSpPr>
          <p:nvPr>
            <p:ph type="body" idx="1"/>
          </p:nvPr>
        </p:nvSpPr>
        <p:spPr>
          <a:xfrm>
            <a:off x="628650" y="1690825"/>
            <a:ext cx="78867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7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Ait-Daoud Tiouririne, N. (n.d.). A review on medical marijuana. Virginia Summer Institute for Addiction Studies, Williamsburg, VA. Retrieved</a:t>
            </a: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97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from </a:t>
            </a:r>
            <a:r>
              <a:rPr lang="en-US" sz="971" u="sng">
                <a:solidFill>
                  <a:schemeClr val="hlin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/>
              </a:rPr>
              <a:t>http://www.vsias.org/wp-content/uploads/2015/07/VSIAS_July-14-2015_AitDaoud_Review-of-Medical-Marijuana.pptx</a:t>
            </a: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7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Batalla, A., Bhattacharyya, S., Yucel, M., Fusar-Poli, P., Crippa, J.A., Nogue, S., … Marin-Santos, R. (2013). Structural and functional</a:t>
            </a: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7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imaging studies in chronic cannabis users: A systematic review of adolescent and adult findings. PLoS One, 8(2), e55821.</a:t>
            </a: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7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Bossong, M.G., Jansma, J.M., van Hell, H.H., Jager, G., Oudman, E., Sliasi, E., … Ramsey, N.F. (2012). Effects of delta</a:t>
            </a: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7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9-tetrahydrocannabinol on human working memory function. Biological Psychiatry, 71, 693–699.</a:t>
            </a: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7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Englund, A., Stone, J. M., &amp; Morrison, P. D. (2012). Cannabis in the arm: What can we learn from intravenous cannabinoid studies? Current</a:t>
            </a: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7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Pharmaceutical Design, 18(32), 4906-4914.</a:t>
            </a: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7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Francis, M. (2016). The different methods of cannabis ingestion. Crescolabs. Retrieved from</a:t>
            </a: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7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http://www.crescolabs.com/cannabis-ingestion-methods/</a:t>
            </a: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7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Gaston, T. E., &amp; Friedman, D. (2017). Pharmacology of cannabinoids in the treatment of epilepsy. Epilepsy &amp; Behavior, 70, 313-318.</a:t>
            </a: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7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Hatchard, T., Fried, P.A., Hogan, M.J., Cameron, I., &amp; Smith, A.M. (2014). Does regular cannabis use impact cognitive interference? An fMRI</a:t>
            </a: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7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investigation in young adults using the Counting Stroop task. Journal of Addiction Research and Therapy, 5(4), 197–203.</a:t>
            </a: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7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Houck, J. M., Bryan, A. D., &amp; Feldstein Ewing, S. W. (2013). Functional connectivity and cannabis use in high-risk adolescents. The American</a:t>
            </a: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7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Journal of Drug and Alcohol Dependence, 39(6), 414–423.</a:t>
            </a: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7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Huestis, M. S. (2007). Human cannabinoid pharmacokinetics. Chemistry &amp; Biodiversity, 4(8), 1770-1804. doi: 10.1002/cbdv.200790152</a:t>
            </a: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7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Inaba, D. &amp; Cohen, W. E. (2012). Uppers, Downers, All Arounders: Physical and Mental Effects of Psychoactive Drugs. Langara College:</a:t>
            </a: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7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Vancouver, B.C.</a:t>
            </a: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8853" lvl="0" indent="-348853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71"/>
              <a:buNone/>
            </a:pPr>
            <a:endParaRPr sz="97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83" name="Google Shape;483;p3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Referências, I</a:t>
            </a:r>
            <a:endParaRPr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2"/>
          <p:cNvSpPr txBox="1">
            <a:spLocks noGrp="1"/>
          </p:cNvSpPr>
          <p:nvPr>
            <p:ph type="body" idx="1"/>
          </p:nvPr>
        </p:nvSpPr>
        <p:spPr>
          <a:xfrm>
            <a:off x="628650" y="1891068"/>
            <a:ext cx="7886700" cy="383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Kintz, P., Cirimele, V., &amp; Ludes, B. (2000). Detection of cannabis in oral fluid (saliva) and forehead wipes (sweat) from impaired</a:t>
            </a: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drivers. Journal of Analytical Toxicology, 24, 557-561.</a:t>
            </a: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Konrad, K., Firk, C., &amp; Uhlhaas, P. J. (2013). Brain development during adolescence: neuroscientific insights into this</a:t>
            </a: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developmental period. Deutsches Arzteblatt international, 110(25), 425–431. doi:10.3238/arztebl.2013.0425.</a:t>
            </a: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Koob, G. F. &amp; Le Moal, M. (2006). Neurobiology of addiction (Chapter 7). Boston, MA: Elsevier Inc. ISBN-13: 978-0-12-419239-3.</a:t>
            </a: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Lowe, R. H., Abraham, T. T., Darwin, W. D., Herning, R., Lud Cadet, J., &amp; Huestis, M. A. (2009). Extended urinary</a:t>
            </a: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Δ9-Tetrahydrocannabinol excretion in chronic cannabis users precludes use as a biomarker of new drug exposure. Drug &amp;</a:t>
            </a: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Alcohol Dependence, 105(1-2), 24-32. doi: 10.1016/j.drugalcdep.2009.05.027.</a:t>
            </a: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Musshoff, F., &amp; Madea, B. (2006). Review of biologic matrices (Urine, blood, hair) as indicators of recent or ongoing cannabis use.</a:t>
            </a: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Therapeutic Drug Monitoring, 28(2), 155-163.</a:t>
            </a: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Orr, C., Morioka, R., Behan, B., Datwani, S., Doucet, M., Ivanovic, J., … Garavan, H. (2013). Altered resting-state connectivity in</a:t>
            </a: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adolescent cannabis users. American Journal of Drug and Alcohol Abuse, 39(6), 372–381.</a:t>
            </a: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Schachter, S. (2016). Mary’s medicinals review: Transdermal patch, CBD capsules &amp; more. Retrieved from</a:t>
            </a: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http://blog.getnugg.com/marys-medicinals-review-transdermal-patch/</a:t>
            </a: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Schacht, J.P., Hutchison, K.E., &amp; Filbey, F.M. (2012). Associations between cannabinoid receptor-1 (CNR1) variation and</a:t>
            </a: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hippocampus and amygdala volumes in heavy cannabis users. Neuropsychopharmacology, 37, 2368–2376.</a:t>
            </a: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Smith, A.M., Longo, C.A., Fried, P.A., Hogan, M.J., &amp; Cameron, I. (2010). Effects of cannabis on visuospatial working memory: An</a:t>
            </a: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fMRI study in young adults. Psychopharmacology, 210(3), 429–438.</a:t>
            </a: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endParaRPr sz="105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9" name="Google Shape;489;p3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Referências, II</a:t>
            </a:r>
            <a:endParaRPr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Referências, III</a:t>
            </a:r>
            <a:endParaRPr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95" name="Google Shape;495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Smith, A.M., Zunini, R.A., Anderson, C.D., Longo, C.A., Cameron, I., Hogan, M.J., &amp; Fried, P.A. (2011). Impact of cannabis on response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inhibition: An fMRI study in young adults. Journal of Behavioural and Brain Sciences, 1, 24–33.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The National Institute on Drug Abuse. The Neurobiology of Drug Addiction - 7: Summary: addictive drugs activate the reward system via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increasing dopamine neurotransmission. 2007.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https://www.drugabuse.gov/publications/teaching-packets/neurobiology-drug-addiction/section-iv-action-cocaine/7-summary-addictiv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e-drugs-activate-reward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­Zhang, H. Y., et al. (2014). Cannabinoid CB2 receptors modulate midbrain dopamine neuronal activity and dopamine-related behavior in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mice. Proceeding of the National Academy of Sciences, 111(46), E5007-15. doi: 10.1073/pnas.1413210111.Epub 2014 Nov 3.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8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Vídeos Adicionais do NIDA</a:t>
            </a:r>
            <a:endParaRPr sz="380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02" name="Google Shape;502;p34"/>
          <p:cNvSpPr txBox="1">
            <a:spLocks noGrp="1"/>
          </p:cNvSpPr>
          <p:nvPr>
            <p:ph type="body" idx="1"/>
          </p:nvPr>
        </p:nvSpPr>
        <p:spPr>
          <a:xfrm>
            <a:off x="628650" y="20542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Sistema </a:t>
            </a:r>
            <a:r>
              <a:rPr lang="en-US" sz="2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Dopamina</a:t>
            </a:r>
            <a:endParaRPr sz="2200" dirty="0">
              <a:uFill>
                <a:no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  <a:hlinkClick r:id="rId3"/>
            </a:endParaRPr>
          </a:p>
          <a:p>
            <a:pPr marL="381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u="sng" dirty="0">
                <a:solidFill>
                  <a:schemeClr val="hlin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/>
              </a:rPr>
              <a:t>https://youtu.be/yeAN26kJuTQ</a:t>
            </a:r>
            <a:endParaRPr sz="2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</a:t>
            </a:r>
            <a:r>
              <a:rPr lang="en-US" sz="2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Desenvolvimento</a:t>
            </a:r>
            <a:r>
              <a:rPr lang="en-US" sz="2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sz="2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sz="2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Adolescente</a:t>
            </a:r>
            <a:endParaRPr sz="2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81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u="sng" dirty="0">
                <a:solidFill>
                  <a:schemeClr val="hlin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4"/>
              </a:rPr>
              <a:t>https://youtu.be/EpfnDijz2d8</a:t>
            </a:r>
            <a:endParaRPr sz="2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3" name="Google Shape;503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224" y="6088546"/>
            <a:ext cx="7838336" cy="15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5"/>
          <p:cNvSpPr txBox="1">
            <a:spLocks noGrp="1"/>
          </p:cNvSpPr>
          <p:nvPr>
            <p:ph type="ctrTitle"/>
          </p:nvPr>
        </p:nvSpPr>
        <p:spPr>
          <a:xfrm>
            <a:off x="685801" y="2994163"/>
            <a:ext cx="7692887" cy="55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Cannabis e o Cérebro do Adolescente</a:t>
            </a:r>
            <a:endParaRPr sz="320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510" name="Google Shape;51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170" y="5388753"/>
            <a:ext cx="2938253" cy="989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35"/>
          <p:cNvPicPr preferRelativeResize="0"/>
          <p:nvPr/>
        </p:nvPicPr>
        <p:blipFill rotWithShape="1">
          <a:blip r:embed="rId4">
            <a:alphaModFix/>
          </a:blip>
          <a:srcRect l="1868" t="13867" r="-711" b="-4266"/>
          <a:stretch/>
        </p:blipFill>
        <p:spPr>
          <a:xfrm>
            <a:off x="5769632" y="5380748"/>
            <a:ext cx="337437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35"/>
          <p:cNvPicPr preferRelativeResize="0"/>
          <p:nvPr/>
        </p:nvPicPr>
        <p:blipFill rotWithShape="1">
          <a:blip r:embed="rId5">
            <a:alphaModFix/>
          </a:blip>
          <a:srcRect l="5123" t="32536" b="10541"/>
          <a:stretch/>
        </p:blipFill>
        <p:spPr>
          <a:xfrm>
            <a:off x="857175" y="696700"/>
            <a:ext cx="7429650" cy="14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0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Objetivo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Google Shape;134;p3"/>
          <p:cNvSpPr txBox="1">
            <a:spLocks noGrp="1"/>
          </p:cNvSpPr>
          <p:nvPr>
            <p:ph type="body" idx="1"/>
          </p:nvPr>
        </p:nvSpPr>
        <p:spPr>
          <a:xfrm>
            <a:off x="1275180" y="1826967"/>
            <a:ext cx="7011600" cy="3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Melhorar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implementação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fornecimento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intervenções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eficazes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prevenção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abuso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Fornecer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serviços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treinamento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assistência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técnica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campo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prevenção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abuso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substâncias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228600" algn="just">
              <a:buSzPts val="1500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Customizados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para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atender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às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necessidades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do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público-alvo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e para 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área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prevenção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;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685800" lvl="1" indent="-228600" algn="just">
              <a:buSzPts val="1500"/>
            </a:pP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 base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ciência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prevenção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no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uso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práticas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promissoras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baseadas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evidências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marL="685800" lvl="1" indent="-228600" algn="just">
              <a:buSzPts val="1500"/>
            </a:pP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Potencializar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experiência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recursos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disponíveis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por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meio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alianças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formadas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dentro e entre as </a:t>
            </a:r>
            <a:r>
              <a:rPr lang="en-US" sz="1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regiões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HHS e a rede PTTC.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Google Shape;135;p3" descr="Stacked color bars with 8 different colors" title="Stacked Color Bars"/>
          <p:cNvPicPr preferRelativeResize="0"/>
          <p:nvPr/>
        </p:nvPicPr>
        <p:blipFill rotWithShape="1">
          <a:blip r:embed="rId3">
            <a:alphaModFix/>
          </a:blip>
          <a:srcRect l="-33333" t="-1161" b="1161"/>
          <a:stretch/>
        </p:blipFill>
        <p:spPr>
          <a:xfrm>
            <a:off x="6656698" y="5858080"/>
            <a:ext cx="2487302" cy="1243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/>
          <p:cNvSpPr/>
          <p:nvPr/>
        </p:nvSpPr>
        <p:spPr>
          <a:xfrm>
            <a:off x="633438" y="2812511"/>
            <a:ext cx="560100" cy="564900"/>
          </a:xfrm>
          <a:prstGeom prst="ellipse">
            <a:avLst/>
          </a:prstGeom>
          <a:solidFill>
            <a:srgbClr val="94A54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3" descr="Green circle with white circle and curved line to create a silhouette of a person" title="Green Person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593" y="2887241"/>
            <a:ext cx="397868" cy="37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/>
          <p:nvPr/>
        </p:nvSpPr>
        <p:spPr>
          <a:xfrm>
            <a:off x="628650" y="1824083"/>
            <a:ext cx="564900" cy="564900"/>
          </a:xfrm>
          <a:prstGeom prst="ellipse">
            <a:avLst/>
          </a:prstGeom>
          <a:solidFill>
            <a:srgbClr val="94A54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3" descr="Green circle with two white overlapping ovals. Each oval contains a white dot." title="Green Atomic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612" y="1941817"/>
            <a:ext cx="418690" cy="329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650" y="5638407"/>
            <a:ext cx="5950212" cy="883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" descr="Map of the United States with states color-coded by HHS region. Each region is noted with the location of its PTTC Center. The location of National Centers are also noted on the map. " title="US Map of PTTC Netwo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40" y="426721"/>
            <a:ext cx="8818323" cy="6052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>
            <a:spLocks noGrp="1"/>
          </p:cNvSpPr>
          <p:nvPr>
            <p:ph type="title"/>
          </p:nvPr>
        </p:nvSpPr>
        <p:spPr>
          <a:xfrm>
            <a:off x="0" y="572425"/>
            <a:ext cx="91440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3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Desenvolvimento</a:t>
            </a:r>
            <a:r>
              <a:rPr lang="en-US" sz="3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sz="3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Adolescente</a:t>
            </a:r>
            <a:endParaRPr sz="3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3" name="Google Shape;153;p5" descr="This image is an average group of teens enjoying their time together." title="Adolescent Development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45239" y="1768727"/>
            <a:ext cx="5033963" cy="335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/>
          <p:cNvPicPr preferRelativeResize="0"/>
          <p:nvPr/>
        </p:nvPicPr>
        <p:blipFill rotWithShape="1">
          <a:blip r:embed="rId4">
            <a:alphaModFix/>
          </a:blip>
          <a:srcRect l="1866" t="13867" r="-711" b="-4267"/>
          <a:stretch/>
        </p:blipFill>
        <p:spPr>
          <a:xfrm>
            <a:off x="6779202" y="5806937"/>
            <a:ext cx="2371845" cy="1446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0" y="706575"/>
            <a:ext cx="91440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Partes</a:t>
            </a:r>
            <a:r>
              <a:rPr lang="en-US" sz="3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sz="3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r>
              <a:rPr lang="en-US" sz="3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Humano e </a:t>
            </a:r>
            <a:r>
              <a:rPr lang="en-US" sz="3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suas</a:t>
            </a:r>
            <a:r>
              <a:rPr lang="en-US" sz="3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Funções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1" name="Google Shape;161;p6" descr="This image shows the different parts of the brain.  The link to the right a video produced by the NIDA regarding the structures and functions of the brain." title="Parts of the Brain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12462" b="22879"/>
          <a:stretch/>
        </p:blipFill>
        <p:spPr>
          <a:xfrm>
            <a:off x="684285" y="2097119"/>
            <a:ext cx="4812600" cy="31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5496800" y="4515725"/>
            <a:ext cx="2704200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Clique aqui para ver o vídeo da NIDA: 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135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Cérebro</a:t>
            </a:r>
            <a:r>
              <a:rPr lang="en-US" sz="135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Humano: </a:t>
            </a:r>
            <a:r>
              <a:rPr lang="en-US" sz="135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</a:t>
            </a:r>
            <a:r>
              <a:rPr lang="en-US" sz="135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Estruturas</a:t>
            </a:r>
            <a:r>
              <a:rPr lang="en-US" sz="135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35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Funções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0773" y="5976368"/>
            <a:ext cx="8142095" cy="16518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"/>
          <p:cNvSpPr/>
          <p:nvPr/>
        </p:nvSpPr>
        <p:spPr>
          <a:xfrm>
            <a:off x="4714875" y="2362200"/>
            <a:ext cx="590700" cy="47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Lóbulo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Frontal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1514475" y="2124075"/>
            <a:ext cx="657300" cy="4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Lóbulo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Parietal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1409625" y="4581525"/>
            <a:ext cx="714600" cy="4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Cerebelo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961950" y="3295650"/>
            <a:ext cx="657300" cy="4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Lóbulo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Occiptal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3019350" y="4629150"/>
            <a:ext cx="714600" cy="4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Medula 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Espinhal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4067175" y="4276725"/>
            <a:ext cx="809700" cy="47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Lóbulo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Temporal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>
            <a:spLocks noGrp="1"/>
          </p:cNvSpPr>
          <p:nvPr>
            <p:ph type="title"/>
          </p:nvPr>
        </p:nvSpPr>
        <p:spPr>
          <a:xfrm>
            <a:off x="0" y="858975"/>
            <a:ext cx="91440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3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Alterações</a:t>
            </a:r>
            <a:r>
              <a:rPr lang="en-US" sz="3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</a:t>
            </a:r>
            <a:r>
              <a:rPr lang="en-US" sz="3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Estrutura</a:t>
            </a:r>
            <a:r>
              <a:rPr lang="en-US" sz="3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sz="38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Cérebro</a:t>
            </a:r>
            <a:endParaRPr sz="3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75" name="Google Shape;175;p7" descr="This image shows MRI images over time of the brain depicting gray matter volume changes. The images are from the top and right lateral perspectives. " title="MRI Scans of the Brain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42654" y="2388777"/>
            <a:ext cx="7098600" cy="32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/>
          <p:nvPr/>
        </p:nvSpPr>
        <p:spPr>
          <a:xfrm>
            <a:off x="3714750" y="5219700"/>
            <a:ext cx="628500" cy="25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Idade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1019175" y="5363875"/>
            <a:ext cx="762000" cy="25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5 Anos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6057900" y="5363875"/>
            <a:ext cx="838200" cy="25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20 Anos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7207825" y="4735375"/>
            <a:ext cx="733500" cy="62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Volume de Massa Cinzenta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Google Shape;186;p8"/>
          <p:cNvCxnSpPr/>
          <p:nvPr/>
        </p:nvCxnSpPr>
        <p:spPr>
          <a:xfrm rot="10800000">
            <a:off x="1095789" y="4737743"/>
            <a:ext cx="6057900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7" name="Google Shape;187;p8"/>
          <p:cNvGrpSpPr/>
          <p:nvPr/>
        </p:nvGrpSpPr>
        <p:grpSpPr>
          <a:xfrm>
            <a:off x="3844283" y="4722248"/>
            <a:ext cx="1029759" cy="571500"/>
            <a:chOff x="1050" y="1776"/>
            <a:chExt cx="865" cy="480"/>
          </a:xfrm>
        </p:grpSpPr>
        <p:cxnSp>
          <p:nvCxnSpPr>
            <p:cNvPr id="188" name="Google Shape;188;p8"/>
            <p:cNvCxnSpPr/>
            <p:nvPr/>
          </p:nvCxnSpPr>
          <p:spPr>
            <a:xfrm flipH="1">
              <a:off x="1050" y="1776"/>
              <a:ext cx="427" cy="48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8"/>
            <p:cNvCxnSpPr/>
            <p:nvPr/>
          </p:nvCxnSpPr>
          <p:spPr>
            <a:xfrm>
              <a:off x="1488" y="1776"/>
              <a:ext cx="427" cy="48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0" name="Google Shape;190;p8"/>
          <p:cNvSpPr/>
          <p:nvPr/>
        </p:nvSpPr>
        <p:spPr>
          <a:xfrm>
            <a:off x="4429793" y="3611419"/>
            <a:ext cx="1485900" cy="870300"/>
          </a:xfrm>
          <a:prstGeom prst="cloudCallout">
            <a:avLst>
              <a:gd name="adj1" fmla="val -14824"/>
              <a:gd name="adj2" fmla="val 73667"/>
            </a:avLst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</a:rPr>
              <a:t>Motivação</a:t>
            </a:r>
            <a:endParaRPr sz="1350" b="1">
              <a:solidFill>
                <a:schemeClr val="dk1"/>
              </a:solidFill>
              <a:sym typeface="Arial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2810289" y="3386392"/>
            <a:ext cx="1542900" cy="971700"/>
          </a:xfrm>
          <a:prstGeom prst="cloudCallout">
            <a:avLst>
              <a:gd name="adj1" fmla="val -14749"/>
              <a:gd name="adj2" fmla="val 81154"/>
            </a:avLst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</a:rPr>
              <a:t>Emoção</a:t>
            </a:r>
            <a:endParaRPr sz="1350" b="1">
              <a:solidFill>
                <a:schemeClr val="dk1"/>
              </a:solidFill>
              <a:sym typeface="Arial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1381000" y="5115800"/>
            <a:ext cx="905100" cy="309300"/>
          </a:xfrm>
          <a:prstGeom prst="wedgeRoundRectCallout">
            <a:avLst>
              <a:gd name="adj1" fmla="val -5642"/>
              <a:gd name="adj2" fmla="val -188011"/>
              <a:gd name="adj3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1"/>
                </a:solidFill>
              </a:rPr>
              <a:t>Cerebelo</a:t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2810300" y="5050100"/>
            <a:ext cx="1029900" cy="309300"/>
          </a:xfrm>
          <a:prstGeom prst="wedgeRoundRectCallout">
            <a:avLst>
              <a:gd name="adj1" fmla="val 1934"/>
              <a:gd name="adj2" fmla="val -137408"/>
              <a:gd name="adj3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1"/>
                </a:solidFill>
              </a:rPr>
              <a:t>Amígdala</a:t>
            </a: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4887137" y="5027833"/>
            <a:ext cx="1140300" cy="628500"/>
          </a:xfrm>
          <a:prstGeom prst="wedgeRoundRectCallout">
            <a:avLst>
              <a:gd name="adj1" fmla="val -49671"/>
              <a:gd name="adj2" fmla="val -95905"/>
              <a:gd name="adj3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1"/>
                </a:solidFill>
              </a:rPr>
              <a:t>Núcleo Accumbens</a:t>
            </a:r>
            <a:endParaRPr sz="1200" b="1">
              <a:solidFill>
                <a:schemeClr val="accent1"/>
              </a:solidFill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6193425" y="5178875"/>
            <a:ext cx="1074300" cy="571500"/>
          </a:xfrm>
          <a:prstGeom prst="wedgeRoundRectCallout">
            <a:avLst>
              <a:gd name="adj1" fmla="val 6541"/>
              <a:gd name="adj2" fmla="val -133141"/>
              <a:gd name="adj3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accent1"/>
                </a:solidFill>
              </a:rPr>
              <a:t>Córtex Pré-frontal</a:t>
            </a:r>
            <a:endParaRPr sz="1200" b="1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6034476" y="3080400"/>
            <a:ext cx="1973700" cy="1145400"/>
          </a:xfrm>
          <a:prstGeom prst="cloudCallout">
            <a:avLst>
              <a:gd name="adj1" fmla="val -13468"/>
              <a:gd name="adj2" fmla="val 87213"/>
            </a:avLst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1">
              <a:solidFill>
                <a:schemeClr val="dk1"/>
              </a:solidFill>
            </a:endParaRPr>
          </a:p>
          <a:p>
            <a:pPr marL="0" marR="3810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</a:rPr>
              <a:t>Planejamento, organização, controle do impulso</a:t>
            </a:r>
            <a:endParaRPr sz="20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923925" y="3298150"/>
            <a:ext cx="1933500" cy="1200300"/>
          </a:xfrm>
          <a:prstGeom prst="cloudCallout">
            <a:avLst>
              <a:gd name="adj1" fmla="val -5028"/>
              <a:gd name="adj2" fmla="val 73810"/>
            </a:avLst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Coordenação física,</a:t>
            </a:r>
            <a:endParaRPr sz="1100" b="1">
              <a:solidFill>
                <a:schemeClr val="dk1"/>
              </a:solidFill>
            </a:endParaRPr>
          </a:p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</a:rPr>
              <a:t>Processamento sensorial</a:t>
            </a:r>
            <a:endParaRPr sz="11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chemeClr val="dk1"/>
              </a:solidFill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3372355" y="5902765"/>
            <a:ext cx="19737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>
                <a:solidFill>
                  <a:schemeClr val="dk1"/>
                </a:solidFill>
                <a:sym typeface="Arial"/>
              </a:rPr>
              <a:t>Slide </a:t>
            </a:r>
            <a:r>
              <a:rPr lang="en-US" sz="825">
                <a:solidFill>
                  <a:schemeClr val="dk1"/>
                </a:solidFill>
              </a:rPr>
              <a:t>adaptado do </a:t>
            </a:r>
            <a:r>
              <a:rPr lang="en-US" sz="825">
                <a:solidFill>
                  <a:schemeClr val="dk1"/>
                </a:solidFill>
                <a:sym typeface="Arial"/>
              </a:rPr>
              <a:t>Ken Winters, PhD</a:t>
            </a:r>
            <a:r>
              <a:rPr lang="en-US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99" name="Google Shape;199;p8"/>
          <p:cNvSpPr txBox="1"/>
          <p:nvPr/>
        </p:nvSpPr>
        <p:spPr>
          <a:xfrm>
            <a:off x="879890" y="2397291"/>
            <a:ext cx="1778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</a:rPr>
              <a:t>Marcos</a:t>
            </a:r>
            <a:r>
              <a:rPr lang="en-US" sz="1350">
                <a:solidFill>
                  <a:schemeClr val="dk1"/>
                </a:solidFill>
                <a:sym typeface="Arial"/>
              </a:rPr>
              <a:t> </a:t>
            </a:r>
            <a:r>
              <a:rPr lang="en-US" sz="1350">
                <a:solidFill>
                  <a:schemeClr val="dk1"/>
                </a:solidFill>
              </a:rPr>
              <a:t>da criança: equilíbrio, andar, coordenação</a:t>
            </a:r>
            <a:endParaRPr sz="2100">
              <a:solidFill>
                <a:srgbClr val="22222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 txBox="1"/>
          <p:nvPr/>
        </p:nvSpPr>
        <p:spPr>
          <a:xfrm>
            <a:off x="2588935" y="2794691"/>
            <a:ext cx="2082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</a:rPr>
              <a:t>Marcos pré-escolares: regulação emocional</a:t>
            </a:r>
            <a:endParaRPr sz="1350">
              <a:solidFill>
                <a:schemeClr val="dk1"/>
              </a:solidFill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4731650" y="2765525"/>
            <a:ext cx="13626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chemeClr val="dk1"/>
                </a:solidFill>
              </a:rPr>
              <a:t>Marcos da idade escolar: conquista</a:t>
            </a:r>
            <a:endParaRPr sz="135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</a:endParaRPr>
          </a:p>
        </p:txBody>
      </p:sp>
      <p:sp>
        <p:nvSpPr>
          <p:cNvPr id="202" name="Google Shape;202;p8"/>
          <p:cNvSpPr txBox="1"/>
          <p:nvPr/>
        </p:nvSpPr>
        <p:spPr>
          <a:xfrm>
            <a:off x="6094377" y="2387899"/>
            <a:ext cx="1688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</a:rPr>
              <a:t>Marcos</a:t>
            </a:r>
            <a:r>
              <a:rPr lang="en-US" sz="1350">
                <a:solidFill>
                  <a:schemeClr val="dk1"/>
                </a:solidFill>
                <a:sym typeface="Arial"/>
              </a:rPr>
              <a:t> do adolescente: </a:t>
            </a:r>
            <a:endParaRPr sz="135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</a:rPr>
              <a:t>controle do impulso</a:t>
            </a:r>
            <a:endParaRPr sz="1350">
              <a:solidFill>
                <a:schemeClr val="dk1"/>
              </a:solidFill>
            </a:endParaRPr>
          </a:p>
        </p:txBody>
      </p:sp>
      <p:cxnSp>
        <p:nvCxnSpPr>
          <p:cNvPr id="203" name="Google Shape;203;p8"/>
          <p:cNvCxnSpPr/>
          <p:nvPr/>
        </p:nvCxnSpPr>
        <p:spPr>
          <a:xfrm>
            <a:off x="2695989" y="2223143"/>
            <a:ext cx="3638400" cy="0"/>
          </a:xfrm>
          <a:prstGeom prst="straightConnector1">
            <a:avLst/>
          </a:prstGeom>
          <a:noFill/>
          <a:ln w="177800" cap="flat" cmpd="sng">
            <a:solidFill>
              <a:srgbClr val="8296B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25" y="657900"/>
            <a:ext cx="91440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800" dirty="0" err="1">
                <a:latin typeface="Arial"/>
                <a:ea typeface="Arial"/>
                <a:cs typeface="Arial"/>
                <a:sym typeface="Arial"/>
              </a:rPr>
              <a:t>Alterações</a:t>
            </a:r>
            <a:r>
              <a:rPr lang="en-US" sz="3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latin typeface="Arial"/>
                <a:ea typeface="Arial"/>
                <a:cs typeface="Arial"/>
                <a:sym typeface="Arial"/>
              </a:rPr>
              <a:t>Função</a:t>
            </a:r>
            <a:r>
              <a:rPr lang="en-US" sz="3800" dirty="0">
                <a:latin typeface="Arial"/>
                <a:ea typeface="Arial"/>
                <a:cs typeface="Arial"/>
                <a:sym typeface="Arial"/>
              </a:rPr>
              <a:t> Cerebral</a:t>
            </a:r>
            <a:endParaRPr sz="3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395136" y="6129150"/>
            <a:ext cx="8449478" cy="15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9592</Words>
  <Application>Microsoft Macintosh PowerPoint</Application>
  <PresentationFormat>On-screen Show (4:3)</PresentationFormat>
  <Paragraphs>819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Times New Roman</vt:lpstr>
      <vt:lpstr>Calibri</vt:lpstr>
      <vt:lpstr>Arial</vt:lpstr>
      <vt:lpstr>Tahoma</vt:lpstr>
      <vt:lpstr>Office Theme</vt:lpstr>
      <vt:lpstr>Cannabis e o Cérebro do Adolescente</vt:lpstr>
      <vt:lpstr>Agradecimentos</vt:lpstr>
      <vt:lpstr>PowerPoint Presentation</vt:lpstr>
      <vt:lpstr>Objetivo</vt:lpstr>
      <vt:lpstr>PowerPoint Presentation</vt:lpstr>
      <vt:lpstr>Desenvolvimento do Adolescente</vt:lpstr>
      <vt:lpstr>Partes do Cérebro Humano e suas Funções</vt:lpstr>
      <vt:lpstr>Alterações na Estrutura do Cérebro</vt:lpstr>
      <vt:lpstr>Alterações na Função Cerebral</vt:lpstr>
      <vt:lpstr>PowerPoint Presentation</vt:lpstr>
      <vt:lpstr>Dependência e o Cérebro</vt:lpstr>
      <vt:lpstr>Produzido no cérebro:  Endocanabinóides Endógenos</vt:lpstr>
      <vt:lpstr>Endocanabinóides e THC </vt:lpstr>
      <vt:lpstr>Locais de receptores cerebrais de canabinóides</vt:lpstr>
      <vt:lpstr>Where Marijuana Acts</vt:lpstr>
      <vt:lpstr>Cannabis e o Cérebro do Adolescente</vt:lpstr>
      <vt:lpstr>Diferenças cerebrais em adolescentes que usam cannabis: Estrutura</vt:lpstr>
      <vt:lpstr>Diferenças cerebrais em adolescentes que usam cannabis: Funcional</vt:lpstr>
      <vt:lpstr>Farmacocinética</vt:lpstr>
      <vt:lpstr>Farmacocinética</vt:lpstr>
      <vt:lpstr> Vias de absorção – Oral (Comestíveis, Tinturas e Bebidas) </vt:lpstr>
      <vt:lpstr>Vias de absorção - Transmucosa: sublingual, intranasal e oftálmica</vt:lpstr>
      <vt:lpstr>Vias de absorção – Transdérmica</vt:lpstr>
      <vt:lpstr>Vias de absorção – Retal</vt:lpstr>
      <vt:lpstr>Vias de absorção – Intravenosa</vt:lpstr>
      <vt:lpstr>Vias de absorção – Fumo/Inalação</vt:lpstr>
      <vt:lpstr>Distribuição</vt:lpstr>
      <vt:lpstr>A absorção depende da via de entrada: </vt:lpstr>
      <vt:lpstr>Excreção e eliminação </vt:lpstr>
      <vt:lpstr>Parando de Fumar &amp; Detectando o Uso</vt:lpstr>
      <vt:lpstr>Recursos do PTTC</vt:lpstr>
      <vt:lpstr>Referências, I</vt:lpstr>
      <vt:lpstr>Referências, II</vt:lpstr>
      <vt:lpstr>Referências, III</vt:lpstr>
      <vt:lpstr>Vídeos Adicionais do NIDA</vt:lpstr>
      <vt:lpstr>Cannabis e o Cérebro do Adolescente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Cannabis e o Cérebro do Adolescente</dc:title>
  <dc:creator>Barker, Kendra L</dc:creator>
  <cp:lastModifiedBy>Scott Gagnon</cp:lastModifiedBy>
  <cp:revision>29</cp:revision>
  <dcterms:created xsi:type="dcterms:W3CDTF">2017-10-19T14:29:41Z</dcterms:created>
  <dcterms:modified xsi:type="dcterms:W3CDTF">2020-10-30T18:13:02Z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6C20144C-0AD0-4CE7-9B12-88696D45CBD6</vt:lpwstr>
  </property>
  <property fmtid="{D5CDD505-2E9C-101B-9397-08002B2CF9AE}" pid="3" name="ArticulatePath">
    <vt:lpwstr>508_compliant_basic_slides_mg</vt:lpwstr>
  </property>
</Properties>
</file>