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89" r:id="rId6"/>
    <p:sldMasterId id="2147483708" r:id="rId7"/>
    <p:sldMasterId id="2147483714" r:id="rId8"/>
    <p:sldMasterId id="2147483724" r:id="rId9"/>
  </p:sldMasterIdLst>
  <p:notesMasterIdLst>
    <p:notesMasterId r:id="rId55"/>
  </p:notesMasterIdLst>
  <p:handoutMasterIdLst>
    <p:handoutMasterId r:id="rId56"/>
  </p:handoutMasterIdLst>
  <p:sldIdLst>
    <p:sldId id="480" r:id="rId10"/>
    <p:sldId id="626" r:id="rId11"/>
    <p:sldId id="627" r:id="rId12"/>
    <p:sldId id="296" r:id="rId13"/>
    <p:sldId id="428" r:id="rId14"/>
    <p:sldId id="714" r:id="rId15"/>
    <p:sldId id="630" r:id="rId16"/>
    <p:sldId id="716" r:id="rId17"/>
    <p:sldId id="708" r:id="rId18"/>
    <p:sldId id="1489" r:id="rId19"/>
    <p:sldId id="1509" r:id="rId20"/>
    <p:sldId id="788" r:id="rId21"/>
    <p:sldId id="830" r:id="rId22"/>
    <p:sldId id="831" r:id="rId23"/>
    <p:sldId id="834" r:id="rId24"/>
    <p:sldId id="796" r:id="rId25"/>
    <p:sldId id="704" r:id="rId26"/>
    <p:sldId id="753" r:id="rId27"/>
    <p:sldId id="782" r:id="rId28"/>
    <p:sldId id="746" r:id="rId29"/>
    <p:sldId id="799" r:id="rId30"/>
    <p:sldId id="803" r:id="rId31"/>
    <p:sldId id="805" r:id="rId32"/>
    <p:sldId id="806" r:id="rId33"/>
    <p:sldId id="804" r:id="rId34"/>
    <p:sldId id="807" r:id="rId35"/>
    <p:sldId id="802" r:id="rId36"/>
    <p:sldId id="808" r:id="rId37"/>
    <p:sldId id="809" r:id="rId38"/>
    <p:sldId id="811" r:id="rId39"/>
    <p:sldId id="812" r:id="rId40"/>
    <p:sldId id="823" r:id="rId41"/>
    <p:sldId id="815" r:id="rId42"/>
    <p:sldId id="816" r:id="rId43"/>
    <p:sldId id="824" r:id="rId44"/>
    <p:sldId id="827" r:id="rId45"/>
    <p:sldId id="821" r:id="rId46"/>
    <p:sldId id="801" r:id="rId47"/>
    <p:sldId id="828" r:id="rId48"/>
    <p:sldId id="715" r:id="rId49"/>
    <p:sldId id="1510" r:id="rId50"/>
    <p:sldId id="465" r:id="rId51"/>
    <p:sldId id="534" r:id="rId52"/>
    <p:sldId id="832" r:id="rId53"/>
    <p:sldId id="833" r:id="rId54"/>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50E14F-832E-4932-AEC4-2C4311CFE857}">
          <p14:sldIdLst>
            <p14:sldId id="480"/>
            <p14:sldId id="626"/>
            <p14:sldId id="627"/>
            <p14:sldId id="296"/>
            <p14:sldId id="428"/>
            <p14:sldId id="714"/>
            <p14:sldId id="630"/>
            <p14:sldId id="716"/>
            <p14:sldId id="708"/>
            <p14:sldId id="1489"/>
            <p14:sldId id="1509"/>
            <p14:sldId id="788"/>
            <p14:sldId id="830"/>
            <p14:sldId id="831"/>
            <p14:sldId id="834"/>
            <p14:sldId id="796"/>
            <p14:sldId id="704"/>
            <p14:sldId id="753"/>
            <p14:sldId id="782"/>
            <p14:sldId id="746"/>
            <p14:sldId id="799"/>
            <p14:sldId id="803"/>
            <p14:sldId id="805"/>
            <p14:sldId id="806"/>
            <p14:sldId id="804"/>
            <p14:sldId id="807"/>
            <p14:sldId id="802"/>
            <p14:sldId id="808"/>
            <p14:sldId id="809"/>
            <p14:sldId id="811"/>
            <p14:sldId id="812"/>
            <p14:sldId id="823"/>
            <p14:sldId id="815"/>
            <p14:sldId id="816"/>
            <p14:sldId id="824"/>
            <p14:sldId id="827"/>
            <p14:sldId id="821"/>
            <p14:sldId id="801"/>
            <p14:sldId id="828"/>
            <p14:sldId id="715"/>
            <p14:sldId id="1510"/>
            <p14:sldId id="465"/>
            <p14:sldId id="534"/>
            <p14:sldId id="832"/>
            <p14:sldId id="833"/>
          </p14:sldIdLst>
        </p14:section>
        <p14:section name="Untitled Section" id="{62CEC59B-3A0A-4695-A9DD-44934AD160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cCurdy-Kirlis, Clara" initials="MC" lastIdx="119" clrIdx="8">
    <p:extLst>
      <p:ext uri="{19B8F6BF-5375-455C-9EA6-DF929625EA0E}">
        <p15:presenceInfo xmlns:p15="http://schemas.microsoft.com/office/powerpoint/2012/main" userId="S::CMcCurdy-Kirlis@edc.org::c69e207e-2ee3-4753-870a-c41d07466544" providerId="AD"/>
      </p:ext>
    </p:extLst>
  </p:cmAuthor>
  <p:cmAuthor id="1" name="Clarissa J Lam Yuen" initials="CJLY" lastIdx="10" clrIdx="6">
    <p:extLst>
      <p:ext uri="{19B8F6BF-5375-455C-9EA6-DF929625EA0E}">
        <p15:presenceInfo xmlns:p15="http://schemas.microsoft.com/office/powerpoint/2012/main" userId="S-1-5-21-1275210071-1123561945-682003330-238850" providerId="AD"/>
      </p:ext>
    </p:extLst>
  </p:cmAuthor>
  <p:cmAuthor id="8" name="Adler, Melanie" initials="AM [2]" lastIdx="44" clrIdx="9">
    <p:extLst>
      <p:ext uri="{19B8F6BF-5375-455C-9EA6-DF929625EA0E}">
        <p15:presenceInfo xmlns:p15="http://schemas.microsoft.com/office/powerpoint/2012/main" userId="S::MAdler@edc.org::ab3155c6-c7c7-4698-85d5-a841ea5eafd8" providerId="AD"/>
      </p:ext>
    </p:extLst>
  </p:cmAuthor>
  <p:cmAuthor id="2" name="Szczerepa, Ola" initials="SO" lastIdx="6" clrIdx="5">
    <p:extLst>
      <p:ext uri="{19B8F6BF-5375-455C-9EA6-DF929625EA0E}">
        <p15:presenceInfo xmlns:p15="http://schemas.microsoft.com/office/powerpoint/2012/main" userId="S-1-5-21-1181185089-2005350570-1792151419-53033" providerId="AD"/>
      </p:ext>
    </p:extLst>
  </p:cmAuthor>
  <p:cmAuthor id="9" name="Dash, Kim" initials="DK" lastIdx="1" clrIdx="10">
    <p:extLst>
      <p:ext uri="{19B8F6BF-5375-455C-9EA6-DF929625EA0E}">
        <p15:presenceInfo xmlns:p15="http://schemas.microsoft.com/office/powerpoint/2012/main" userId="S-1-5-21-1181185089-2005350570-1792151419-12764" providerId="AD"/>
      </p:ext>
    </p:extLst>
  </p:cmAuthor>
  <p:cmAuthor id="3" name="Adler, Melanie" initials="AM" lastIdx="30" clrIdx="2">
    <p:extLst>
      <p:ext uri="{19B8F6BF-5375-455C-9EA6-DF929625EA0E}">
        <p15:presenceInfo xmlns:p15="http://schemas.microsoft.com/office/powerpoint/2012/main" userId="S-1-5-21-1181185089-2005350570-1792151419-1273" providerId="AD"/>
      </p:ext>
    </p:extLst>
  </p:cmAuthor>
  <p:cmAuthor id="4" name="Fuxman, Shai" initials="FS" lastIdx="6" clrIdx="3">
    <p:extLst>
      <p:ext uri="{19B8F6BF-5375-455C-9EA6-DF929625EA0E}">
        <p15:presenceInfo xmlns:p15="http://schemas.microsoft.com/office/powerpoint/2012/main" userId="S-1-5-21-1181185089-2005350570-1792151419-1514" providerId="AD"/>
      </p:ext>
    </p:extLst>
  </p:cmAuthor>
  <p:cmAuthor id="5" name="Author 1" initials="GJ" lastIdx="67" clrIdx="4">
    <p:extLst>
      <p:ext uri="{19B8F6BF-5375-455C-9EA6-DF929625EA0E}">
        <p15:presenceInfo xmlns:p15="http://schemas.microsoft.com/office/powerpoint/2012/main" userId="Author 1" providerId="None"/>
      </p:ext>
    </p:extLst>
  </p:cmAuthor>
  <p:cmAuthor id="6" name="Jones Turner, Ivy" initials="JTI" lastIdx="14" clrIdx="7">
    <p:extLst>
      <p:ext uri="{19B8F6BF-5375-455C-9EA6-DF929625EA0E}">
        <p15:presenceInfo xmlns:p15="http://schemas.microsoft.com/office/powerpoint/2012/main" userId="S::IJonesTurner@edc.org::2a8040e7-41e1-42d4-ba7b-5a26c39071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B43500"/>
    <a:srgbClr val="A5A5A5"/>
    <a:srgbClr val="AC7700"/>
    <a:srgbClr val="9999FF"/>
    <a:srgbClr val="E16E1F"/>
    <a:srgbClr val="339933"/>
    <a:srgbClr val="C2D5E4"/>
    <a:srgbClr val="D1E0EB"/>
    <a:srgbClr val="BFD4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1" autoAdjust="0"/>
    <p:restoredTop sz="70715" autoAdjust="0"/>
  </p:normalViewPr>
  <p:slideViewPr>
    <p:cSldViewPr snapToGrid="0" snapToObjects="1">
      <p:cViewPr varScale="1">
        <p:scale>
          <a:sx n="80" d="100"/>
          <a:sy n="80" d="100"/>
        </p:scale>
        <p:origin x="1500" y="96"/>
      </p:cViewPr>
      <p:guideLst>
        <p:guide orient="horz" pos="2160"/>
        <p:guide pos="3840"/>
      </p:guideLst>
    </p:cSldViewPr>
  </p:slideViewPr>
  <p:notesTextViewPr>
    <p:cViewPr>
      <p:scale>
        <a:sx n="3" d="2"/>
        <a:sy n="3" d="2"/>
      </p:scale>
      <p:origin x="0" y="0"/>
    </p:cViewPr>
  </p:notesTextViewPr>
  <p:sorterViewPr>
    <p:cViewPr>
      <p:scale>
        <a:sx n="100" d="100"/>
        <a:sy n="100" d="100"/>
      </p:scale>
      <p:origin x="0" y="-8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91B5515-7A04-544E-BDDE-FB7430688B6B}" type="datetimeFigureOut">
              <a:rPr lang="en-US" smtClean="0"/>
              <a:t>5/17/2021</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A9F3A7C2-AA01-404E-90B0-DEB0A5819425}" type="slidenum">
              <a:rPr lang="en-US" smtClean="0"/>
              <a:t>‹#›</a:t>
            </a:fld>
            <a:endParaRPr lang="en-US"/>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1"/>
            <a:ext cx="3066733" cy="469780"/>
          </a:xfrm>
          <a:prstGeom prst="rect">
            <a:avLst/>
          </a:prstGeom>
        </p:spPr>
        <p:txBody>
          <a:bodyPr vert="horz" lIns="93936" tIns="46968" rIns="93936" bIns="46968" rtlCol="0"/>
          <a:lstStyle>
            <a:lvl1pPr algn="r">
              <a:defRPr sz="1200"/>
            </a:lvl1pPr>
          </a:lstStyle>
          <a:p>
            <a:fld id="{799A0470-3AAC-AF4E-8B14-EE9BD692B790}" type="datetimeFigureOut">
              <a:rPr lang="en-US" smtClean="0"/>
              <a:t>5/17/2021</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2"/>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9779"/>
          </a:xfrm>
          <a:prstGeom prst="rect">
            <a:avLst/>
          </a:prstGeom>
        </p:spPr>
        <p:txBody>
          <a:bodyPr vert="horz" lIns="93936" tIns="46968" rIns="93936" bIns="46968" rtlCol="0" anchor="b"/>
          <a:lstStyle>
            <a:lvl1pPr algn="r">
              <a:defRPr sz="1200"/>
            </a:lvl1pPr>
          </a:lstStyle>
          <a:p>
            <a:fld id="{48F73C60-877F-3F4D-9B92-2C35666FFDC2}" type="slidenum">
              <a:rPr lang="en-US" smtClean="0"/>
              <a:t>‹#›</a:t>
            </a:fld>
            <a:endParaRPr lang="en-US"/>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assmca.pr.gov/estadistica/Ao%20Fiscal%2020192020/Peticion%20Sustancias%2024%20julio%202020.pdf" TargetMode="External"/><Relationship Id="rId3" Type="http://schemas.openxmlformats.org/officeDocument/2006/relationships/hyperlink" Target="https://www.washingtonpost.com/health/marijuana-edibles-and-kids/2021/04/16/ef9daf6a-7136-11eb-85fa-e0ccb3660358_story.html?utm_source=reddit.com" TargetMode="External"/><Relationship Id="rId7" Type="http://schemas.openxmlformats.org/officeDocument/2006/relationships/hyperlink" Target="https://www.nytimes.com/interactive/2021/us/puerto-rico-covid-case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iaaa.nih.gov/sites/default/files/hispanicFact.pdf%20pg%203" TargetMode="External"/><Relationship Id="rId5" Type="http://schemas.openxmlformats.org/officeDocument/2006/relationships/hyperlink" Target="https://www.bu.edu/articles/2021/alcohol-consumption-has-spiked-during-the-pandemic-could-the-consequences-outlast-coronavirus/" TargetMode="External"/><Relationship Id="rId4" Type="http://schemas.openxmlformats.org/officeDocument/2006/relationships/hyperlink" Target="https://www.usatoday.com/story/news/nation/2020/10/05/us-alcohol-consumption-up-covid-19-jama-study/363348600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gn="ctr" eaLnBrk="1" hangingPunct="1">
              <a:lnSpc>
                <a:spcPct val="112000"/>
              </a:lnSpc>
              <a:spcAft>
                <a:spcPts val="1500"/>
              </a:spcAft>
              <a:buNone/>
            </a:pPr>
            <a:r>
              <a:rPr lang="en-US" dirty="0"/>
              <a:t>Technical info: </a:t>
            </a:r>
            <a:r>
              <a:rPr lang="en-US" altLang="en-US" sz="1200" dirty="0">
                <a:latin typeface="Helvetica" panose="020B0604020202020204" pitchFamily="34" charset="0"/>
                <a:cs typeface="Helvetica" panose="020B0604020202020204" pitchFamily="34" charset="0"/>
              </a:rPr>
              <a:t>This webinar is being recorded.  Following the event, we will share the recording with participants.  </a:t>
            </a:r>
          </a:p>
          <a:p>
            <a:pPr marL="0" lvl="1" indent="0" algn="ctr" eaLnBrk="1" hangingPunct="1">
              <a:lnSpc>
                <a:spcPct val="112000"/>
              </a:lnSpc>
              <a:spcAft>
                <a:spcPts val="1500"/>
              </a:spcAft>
              <a:buNone/>
            </a:pPr>
            <a:r>
              <a:rPr lang="en-US" altLang="en-US" sz="1200" dirty="0">
                <a:latin typeface="Helvetica" panose="020B0604020202020204" pitchFamily="34" charset="0"/>
                <a:cs typeface="Helvetica" panose="020B0604020202020204" pitchFamily="34" charset="0"/>
              </a:rPr>
              <a:t>Please contact the call facilitator if you have any concerns or questions.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FBF28-2E23-3B4C-92FC-9D8181D220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51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Shai </a:t>
            </a:r>
            <a:r>
              <a:rPr lang="en-US" sz="1400" b="0" dirty="0" err="1">
                <a:latin typeface="Arial" panose="020B0604020202020204" pitchFamily="34" charset="0"/>
                <a:cs typeface="Arial" panose="020B0604020202020204" pitchFamily="34" charset="0"/>
              </a:rPr>
              <a:t>Fuxman</a:t>
            </a:r>
            <a:r>
              <a:rPr lang="en-US" sz="1400" b="0" dirty="0">
                <a:latin typeface="Arial" panose="020B0604020202020204" pitchFamily="34" charset="0"/>
                <a:cs typeface="Arial" panose="020B0604020202020204" pitchFamily="34" charset="0"/>
              </a:rPr>
              <a:t>, </a:t>
            </a:r>
            <a:r>
              <a:rPr lang="en-US" sz="1400" b="0" dirty="0" err="1">
                <a:latin typeface="Arial" panose="020B0604020202020204" pitchFamily="34" charset="0"/>
                <a:cs typeface="Arial" panose="020B0604020202020204" pitchFamily="34" charset="0"/>
              </a:rPr>
              <a:t>Ed.D</a:t>
            </a:r>
            <a:endParaRPr lang="en-US" sz="1400" b="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10</a:t>
            </a:fld>
            <a:endParaRPr lang="en-US" dirty="0"/>
          </a:p>
        </p:txBody>
      </p:sp>
    </p:spTree>
    <p:extLst>
      <p:ext uri="{BB962C8B-B14F-4D97-AF65-F5344CB8AC3E}">
        <p14:creationId xmlns:p14="http://schemas.microsoft.com/office/powerpoint/2010/main" val="190917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Shai </a:t>
            </a:r>
            <a:r>
              <a:rPr lang="en-US" sz="1400" b="0" dirty="0" err="1">
                <a:latin typeface="Arial" panose="020B0604020202020204" pitchFamily="34" charset="0"/>
                <a:cs typeface="Arial" panose="020B0604020202020204" pitchFamily="34" charset="0"/>
              </a:rPr>
              <a:t>Fuxman</a:t>
            </a:r>
            <a:r>
              <a:rPr lang="en-US" sz="1400" b="0" dirty="0">
                <a:latin typeface="Arial" panose="020B0604020202020204" pitchFamily="34" charset="0"/>
                <a:cs typeface="Arial" panose="020B0604020202020204" pitchFamily="34" charset="0"/>
              </a:rPr>
              <a:t>, </a:t>
            </a:r>
            <a:r>
              <a:rPr lang="en-US" sz="1400" b="0" dirty="0" err="1">
                <a:latin typeface="Arial" panose="020B0604020202020204" pitchFamily="34" charset="0"/>
                <a:cs typeface="Arial" panose="020B0604020202020204" pitchFamily="34" charset="0"/>
              </a:rPr>
              <a:t>Ed.D</a:t>
            </a:r>
            <a:endParaRPr lang="en-US" sz="1400" b="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11</a:t>
            </a:fld>
            <a:endParaRPr lang="en-US" dirty="0"/>
          </a:p>
        </p:txBody>
      </p:sp>
    </p:spTree>
    <p:extLst>
      <p:ext uri="{BB962C8B-B14F-4D97-AF65-F5344CB8AC3E}">
        <p14:creationId xmlns:p14="http://schemas.microsoft.com/office/powerpoint/2010/main" val="1748492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Arial" panose="020B0604020202020204" pitchFamily="34" charset="0"/>
                <a:ea typeface="Calibri" panose="020F0502020204030204" pitchFamily="34" charset="0"/>
              </a:rPr>
              <a:t>"El </a:t>
            </a:r>
            <a:r>
              <a:rPr lang="en-US" sz="1800" dirty="0" err="1">
                <a:solidFill>
                  <a:srgbClr val="000000"/>
                </a:solidFill>
                <a:effectLst/>
                <a:latin typeface="Arial" panose="020B0604020202020204" pitchFamily="34" charset="0"/>
                <a:ea typeface="Calibri" panose="020F0502020204030204" pitchFamily="34" charset="0"/>
              </a:rPr>
              <a:t>Modelo</a:t>
            </a:r>
            <a:r>
              <a:rPr lang="en-US" sz="1800" dirty="0">
                <a:solidFill>
                  <a:srgbClr val="000000"/>
                </a:solidFill>
                <a:effectLst/>
                <a:latin typeface="Arial" panose="020B0604020202020204" pitchFamily="34" charset="0"/>
                <a:ea typeface="Calibri" panose="020F0502020204030204" pitchFamily="34" charset="0"/>
              </a:rPr>
              <a:t> de la </a:t>
            </a:r>
            <a:r>
              <a:rPr lang="en-US" sz="1800" dirty="0" err="1">
                <a:solidFill>
                  <a:srgbClr val="000000"/>
                </a:solidFill>
                <a:effectLst/>
                <a:latin typeface="Arial" panose="020B0604020202020204" pitchFamily="34" charset="0"/>
                <a:ea typeface="Calibri" panose="020F0502020204030204" pitchFamily="34" charset="0"/>
              </a:rPr>
              <a:t>Continuidad</a:t>
            </a:r>
            <a:r>
              <a:rPr lang="en-US" sz="1800" dirty="0">
                <a:solidFill>
                  <a:srgbClr val="000000"/>
                </a:solidFill>
                <a:effectLst/>
                <a:latin typeface="Arial" panose="020B0604020202020204" pitchFamily="34" charset="0"/>
                <a:ea typeface="Calibri" panose="020F0502020204030204" pitchFamily="34" charset="0"/>
              </a:rPr>
              <a:t> de </a:t>
            </a:r>
            <a:r>
              <a:rPr lang="en-US" sz="1800" dirty="0" err="1">
                <a:solidFill>
                  <a:srgbClr val="000000"/>
                </a:solidFill>
                <a:effectLst/>
                <a:latin typeface="Arial" panose="020B0604020202020204" pitchFamily="34" charset="0"/>
                <a:ea typeface="Calibri" panose="020F0502020204030204" pitchFamily="34" charset="0"/>
              </a:rPr>
              <a:t>Servicios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1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From Haner to mention in this slide or next: Also, we should reference how SUD providers describe the “continuum of care:” Prevention Intervention treatment and Recovery Supports. This model highlights “Intervention.” This is where prevention and treatment intersect. Also, there is a strong focus on </a:t>
            </a:r>
            <a:r>
              <a:rPr lang="en-US" sz="1200" dirty="0" err="1">
                <a:effectLst/>
                <a:latin typeface="Segoe UI" panose="020B0502040204020203" pitchFamily="34" charset="0"/>
              </a:rPr>
              <a:t>Recvery</a:t>
            </a:r>
            <a:r>
              <a:rPr lang="en-US" sz="1200" dirty="0">
                <a:effectLst/>
                <a:latin typeface="Segoe UI" panose="020B0502040204020203" pitchFamily="34" charset="0"/>
              </a:rPr>
              <a:t> Supports and Recovery Capital.</a:t>
            </a:r>
            <a:endParaRPr lang="en-US" sz="1200" dirty="0">
              <a:effectLst/>
              <a:latin typeface="Arial" panose="020B0604020202020204" pitchFamily="34" charset="0"/>
            </a:endParaRPr>
          </a:p>
          <a:p>
            <a:r>
              <a:rPr lang="en-US" sz="1200" dirty="0">
                <a:effectLst/>
                <a:latin typeface="Segoe UI" panose="020B0502040204020203" pitchFamily="34" charset="0"/>
              </a:rPr>
              <a:t>In the notes: •Note that Recovery phase begins in treatment (for those that go to treatment; most people in need of services don't go to treatment and can initiate their recovery via another pathway (12 step, faith-based, etc.).</a:t>
            </a:r>
            <a:endParaRPr lang="en-US" sz="1200" dirty="0">
              <a:effectLst/>
              <a:latin typeface="Arial" panose="020B0604020202020204" pitchFamily="34" charset="0"/>
            </a:endParaRPr>
          </a:p>
          <a:p>
            <a:r>
              <a:rPr lang="en-US" sz="1200" dirty="0">
                <a:effectLst/>
                <a:latin typeface="Segoe UI" panose="020B0502040204020203" pitchFamily="34" charset="0"/>
              </a:rPr>
              <a:t>I believe it’s important to mention the Multiple Pathways of Recovery. Not everyone needs or wants treatment and many people get better via other pathways: 12 step, faith-based, exercise, SMART, Rational, Celebrate Recovery, Harm Reduction, etc.</a:t>
            </a:r>
            <a:endParaRPr lang="en-US" sz="1200" dirty="0">
              <a:effectLst/>
              <a:latin typeface="Arial" panose="020B0604020202020204" pitchFamily="34" charset="0"/>
            </a:endParaRPr>
          </a:p>
          <a:p>
            <a:pPr eaLnBrk="1" fontAlgn="auto" hangingPunct="1">
              <a:spcBef>
                <a:spcPct val="0"/>
              </a:spcBef>
              <a:spcAft>
                <a:spcPts val="0"/>
              </a:spcAft>
              <a:defRPr/>
            </a:pPr>
            <a:endParaRPr lang="en-US" altLang="en-US" sz="1200" i="1" dirty="0">
              <a:latin typeface="Arial" panose="020B0604020202020204" pitchFamily="34" charset="0"/>
            </a:endParaRPr>
          </a:p>
          <a:p>
            <a:pPr eaLnBrk="1" fontAlgn="auto" hangingPunct="1">
              <a:spcBef>
                <a:spcPct val="0"/>
              </a:spcBef>
              <a:spcAft>
                <a:spcPts val="0"/>
              </a:spcAft>
              <a:defRPr/>
            </a:pPr>
            <a:endParaRPr lang="en-US" altLang="en-US" sz="1200" i="1" dirty="0">
              <a:latin typeface="Arial" panose="020B0604020202020204" pitchFamily="34" charset="0"/>
            </a:endParaRPr>
          </a:p>
          <a:p>
            <a:pPr eaLnBrk="1" fontAlgn="auto" hangingPunct="1">
              <a:spcBef>
                <a:spcPct val="0"/>
              </a:spcBef>
              <a:spcAft>
                <a:spcPts val="0"/>
              </a:spcAft>
              <a:defRPr/>
            </a:pPr>
            <a:r>
              <a:rPr lang="en-US" altLang="en-US" sz="1200" i="1" dirty="0">
                <a:latin typeface="Arial" panose="020B0604020202020204" pitchFamily="34" charset="0"/>
              </a:rPr>
              <a:t>Use this slide as an overview slide:</a:t>
            </a:r>
          </a:p>
          <a:p>
            <a:pPr eaLnBrk="1" fontAlgn="auto" hangingPunct="1">
              <a:spcBef>
                <a:spcPct val="0"/>
              </a:spcBef>
              <a:spcAft>
                <a:spcPts val="0"/>
              </a:spcAft>
              <a:defRPr/>
            </a:pPr>
            <a:r>
              <a:rPr lang="en-US" altLang="en-US" sz="1200" dirty="0">
                <a:latin typeface="Arial" panose="020B0604020202020204" pitchFamily="34" charset="0"/>
              </a:rPr>
              <a:t>This model was first presented by the Institute of Medicine in 1994 as the mental health intervention spectrum, and it was expanded in 2009 to include promotion.</a:t>
            </a:r>
          </a:p>
          <a:p>
            <a:pPr marL="171450" indent="-171450" eaLnBrk="1" fontAlgn="auto" hangingPunct="1">
              <a:spcBef>
                <a:spcPct val="0"/>
              </a:spcBef>
              <a:spcAft>
                <a:spcPts val="0"/>
              </a:spcAft>
              <a:buFont typeface="Arial" panose="020B0604020202020204" pitchFamily="34" charset="0"/>
              <a:buChar char="•"/>
              <a:defRPr/>
            </a:pPr>
            <a:r>
              <a:rPr lang="en-US" altLang="en-US" sz="1200" dirty="0">
                <a:latin typeface="Arial" panose="020B0604020202020204" pitchFamily="34" charset="0"/>
              </a:rPr>
              <a:t>The continuum of care describes the scope of behavioral health services for individuals before, during, and after they experience a behavioral health problem or disorder. It includes promotion, prevention, treatment, and maintenance. </a:t>
            </a:r>
          </a:p>
          <a:p>
            <a:pPr marL="171450" indent="-171450" eaLnBrk="1" fontAlgn="auto" hangingPunct="1">
              <a:spcBef>
                <a:spcPct val="0"/>
              </a:spcBef>
              <a:spcAft>
                <a:spcPts val="0"/>
              </a:spcAft>
              <a:buFont typeface="Arial" panose="020B0604020202020204" pitchFamily="34" charset="0"/>
              <a:buChar char="•"/>
              <a:defRPr/>
            </a:pPr>
            <a:r>
              <a:rPr lang="en-US" altLang="en-US" sz="1200" dirty="0">
                <a:latin typeface="Arial" panose="020B0604020202020204" pitchFamily="34" charset="0"/>
              </a:rPr>
              <a:t>The continuum segments the need for care and the type of care required from various parts of the health care system. This means there are multiple opportunities for addressing behavioral health problems. </a:t>
            </a:r>
          </a:p>
          <a:p>
            <a:pPr marL="171450" indent="-171450" eaLnBrk="1" fontAlgn="auto" hangingPunct="1">
              <a:spcBef>
                <a:spcPct val="0"/>
              </a:spcBef>
              <a:spcAft>
                <a:spcPts val="0"/>
              </a:spcAft>
              <a:buFont typeface="Arial" panose="020B0604020202020204" pitchFamily="34" charset="0"/>
              <a:buChar char="•"/>
              <a:defRPr/>
            </a:pPr>
            <a:r>
              <a:rPr lang="en-US" altLang="en-US" sz="1200" dirty="0">
                <a:latin typeface="Arial" panose="020B0604020202020204" pitchFamily="34" charset="0"/>
              </a:rPr>
              <a:t>The continuum underscores the interrelationship among promotion, prevention, treatment, and maintenance. While some services may be more specific, individualized, or costly than others, it shows that each phase along the continuum does not exist in isolation.  </a:t>
            </a:r>
          </a:p>
          <a:p>
            <a:pPr marL="171450" indent="-171450" eaLnBrk="1" fontAlgn="auto" hangingPunct="1">
              <a:spcBef>
                <a:spcPct val="0"/>
              </a:spcBef>
              <a:spcAft>
                <a:spcPts val="0"/>
              </a:spcAft>
              <a:buFont typeface="Arial" panose="020B0604020202020204" pitchFamily="34" charset="0"/>
              <a:buChar char="•"/>
              <a:defRPr/>
            </a:pPr>
            <a:r>
              <a:rPr lang="en-US" altLang="en-US" sz="1200" dirty="0">
                <a:latin typeface="Arial" panose="020B0604020202020204" pitchFamily="34" charset="0"/>
              </a:rPr>
              <a:t>In 2015, the National Academy of Sciences voted to change the name of the Institute of Medicine to the National Academy of Medicine.</a:t>
            </a:r>
          </a:p>
          <a:p>
            <a:pPr marL="171450" indent="-171450" eaLnBrk="1" fontAlgn="auto" hangingPunct="1">
              <a:spcBef>
                <a:spcPct val="0"/>
              </a:spcBef>
              <a:spcAft>
                <a:spcPts val="0"/>
              </a:spcAft>
              <a:buFont typeface="Arial" panose="020B0604020202020204" pitchFamily="34" charset="0"/>
              <a:buChar char="•"/>
              <a:defRPr/>
            </a:pPr>
            <a:r>
              <a:rPr lang="en-US" altLang="en-US" sz="1200" dirty="0">
                <a:latin typeface="Arial" panose="020B0604020202020204" pitchFamily="34" charset="0"/>
              </a:rPr>
              <a:t>Note that Recovery phase begins in treatment</a:t>
            </a:r>
          </a:p>
          <a:p>
            <a:pPr marL="171450" indent="-171450" eaLnBrk="1" fontAlgn="auto" hangingPunct="1">
              <a:spcBef>
                <a:spcPct val="0"/>
              </a:spcBef>
              <a:spcAft>
                <a:spcPts val="0"/>
              </a:spcAft>
              <a:buFont typeface="Arial" panose="020B0604020202020204" pitchFamily="34" charset="0"/>
              <a:buChar char="•"/>
              <a:defRPr/>
            </a:pPr>
            <a:endParaRPr lang="en-US" altLang="en-US" sz="1200" dirty="0">
              <a:latin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1200" dirty="0">
                <a:latin typeface="Arial" panose="020B0604020202020204" pitchFamily="34" charset="0"/>
              </a:rPr>
              <a:t>De Haner </a:t>
            </a:r>
            <a:r>
              <a:rPr lang="en-US" sz="1800" dirty="0">
                <a:effectLst/>
                <a:latin typeface="Segoe UI" panose="020B0502040204020203" pitchFamily="34" charset="0"/>
              </a:rPr>
              <a:t>highlight the Multiple Pathways of Recovery (non-clinical, including harm reduction) on this slide. Specifically where is says “Treatment.” Similar to what you have with the box and arrow pointing to “Substance Misuse.”</a:t>
            </a:r>
            <a:endParaRPr lang="en-US" sz="1800" dirty="0">
              <a:effectLst/>
              <a:latin typeface="Arial" panose="020B0604020202020204" pitchFamily="34" charset="0"/>
            </a:endParaRPr>
          </a:p>
          <a:p>
            <a:pPr marL="0" indent="0" eaLnBrk="1" fontAlgn="auto" hangingPunct="1">
              <a:spcBef>
                <a:spcPct val="0"/>
              </a:spcBef>
              <a:spcAft>
                <a:spcPts val="0"/>
              </a:spcAft>
              <a:buFont typeface="Arial" panose="020B0604020202020204" pitchFamily="34" charset="0"/>
              <a:buNone/>
              <a:defRPr/>
            </a:pPr>
            <a:endParaRPr lang="en-US" altLang="en-US" sz="1200" dirty="0">
              <a:latin typeface="Arial" panose="020B0604020202020204" pitchFamily="34" charset="0"/>
            </a:endParaRPr>
          </a:p>
          <a:p>
            <a:pPr eaLnBrk="1" fontAlgn="auto" hangingPunct="1">
              <a:spcBef>
                <a:spcPct val="0"/>
              </a:spcBef>
              <a:spcAft>
                <a:spcPts val="0"/>
              </a:spcAft>
              <a:defRPr/>
            </a:pPr>
            <a:r>
              <a:rPr lang="en-US" altLang="en-US" sz="1200" dirty="0">
                <a:latin typeface="Arial" panose="020B0604020202020204" pitchFamily="34" charset="0"/>
              </a:rPr>
              <a:t> </a:t>
            </a:r>
          </a:p>
          <a:p>
            <a:pPr eaLnBrk="1" fontAlgn="auto" hangingPunct="1">
              <a:spcBef>
                <a:spcPct val="0"/>
              </a:spcBef>
              <a:spcAft>
                <a:spcPts val="0"/>
              </a:spcAft>
              <a:defRPr/>
            </a:pPr>
            <a:r>
              <a:rPr lang="en-US" sz="1200" dirty="0">
                <a:latin typeface="Arial" panose="020B0604020202020204" pitchFamily="34" charset="0"/>
              </a:rPr>
              <a:t>Some terminology:</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sz="1200" dirty="0"/>
              <a:t>SAMHSA</a:t>
            </a:r>
            <a:r>
              <a:rPr lang="en-US" altLang="en-US" sz="1200" baseline="0" dirty="0"/>
              <a:t> has supported the addition of Recovery as an overlay to the Continuum of Care. Recovery actually begins when a person makes the decision to seek a substance free, healthy lifestyle. That actually begins when they initiate treatment or actively pursue another pathway to recovery.</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13</a:t>
            </a:fld>
            <a:endParaRPr lang="en-US"/>
          </a:p>
        </p:txBody>
      </p:sp>
    </p:spTree>
    <p:extLst>
      <p:ext uri="{BB962C8B-B14F-4D97-AF65-F5344CB8AC3E}">
        <p14:creationId xmlns:p14="http://schemas.microsoft.com/office/powerpoint/2010/main" val="3049860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15</a:t>
            </a:fld>
            <a:endParaRPr lang="en-US"/>
          </a:p>
        </p:txBody>
      </p:sp>
    </p:spTree>
    <p:extLst>
      <p:ext uri="{BB962C8B-B14F-4D97-AF65-F5344CB8AC3E}">
        <p14:creationId xmlns:p14="http://schemas.microsoft.com/office/powerpoint/2010/main" val="745674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
                <a:ea typeface="Calibri" panose="020F0502020204030204" pitchFamily="34" charset="0"/>
                <a:cs typeface="Times New Roman" panose="02020603050405020304" pitchFamily="18" charset="0"/>
              </a:rPr>
              <a:t>@Haner - Facilitated dialogue about what has led to these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
              <a:ea typeface="Calibri" panose="020F0502020204030204" pitchFamily="34" charset="0"/>
              <a:cs typeface="Times New Roman" panose="02020603050405020304" pitchFamily="18" charset="0"/>
            </a:endParaRPr>
          </a:p>
          <a:p>
            <a:pPr marL="571500" marR="0" lvl="0" indent="-571500">
              <a:lnSpc>
                <a:spcPct val="105000"/>
              </a:lnSpc>
              <a:spcBef>
                <a:spcPts val="0"/>
              </a:spcBef>
              <a:spcAft>
                <a:spcPts val="0"/>
              </a:spcAft>
              <a:buFont typeface="Arial" panose="020B0604020202020204" pitchFamily="34" charset="0"/>
              <a:buChar char="•"/>
            </a:pPr>
            <a:r>
              <a:rPr lang="es-ES" sz="1200" dirty="0">
                <a:latin typeface="Arial "/>
              </a:rPr>
              <a:t>Que ha funcionado bien </a:t>
            </a:r>
          </a:p>
          <a:p>
            <a:pPr marL="571500" marR="0" lvl="0" indent="-571500">
              <a:lnSpc>
                <a:spcPct val="105000"/>
              </a:lnSpc>
              <a:spcBef>
                <a:spcPts val="0"/>
              </a:spcBef>
              <a:spcAft>
                <a:spcPts val="0"/>
              </a:spcAft>
              <a:buFont typeface="Arial" panose="020B0604020202020204" pitchFamily="34" charset="0"/>
              <a:buChar char="•"/>
            </a:pPr>
            <a:r>
              <a:rPr lang="es-ES" sz="1200" dirty="0">
                <a:latin typeface="Arial "/>
              </a:rPr>
              <a:t>Que ha sido desafiante</a:t>
            </a:r>
          </a:p>
          <a:p>
            <a:pPr marL="571500" marR="0" lvl="0" indent="-571500">
              <a:lnSpc>
                <a:spcPct val="105000"/>
              </a:lnSpc>
              <a:spcBef>
                <a:spcPts val="0"/>
              </a:spcBef>
              <a:spcAft>
                <a:spcPts val="0"/>
              </a:spcAft>
              <a:buFont typeface="Arial" panose="020B0604020202020204" pitchFamily="34" charset="0"/>
              <a:buChar char="•"/>
            </a:pPr>
            <a:r>
              <a:rPr lang="es-ES" sz="1200" dirty="0">
                <a:latin typeface="Arial "/>
              </a:rPr>
              <a:t>Ejemplos de adaptaciones / cambios exitosos durante COVID</a:t>
            </a:r>
            <a:endParaRPr lang="en-US" sz="1200" dirty="0">
              <a:effectLst/>
              <a:latin typeface="Arial "/>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
              <a:ea typeface="Calibri" panose="020F0502020204030204" pitchFamily="34" charset="0"/>
              <a:cs typeface="Times New Roman" panose="02020603050405020304" pitchFamily="18" charset="0"/>
            </a:endParaRPr>
          </a:p>
          <a:p>
            <a:pPr marL="0" marR="0" lvl="0" indent="0">
              <a:lnSpc>
                <a:spcPct val="105000"/>
              </a:lnSpc>
              <a:spcBef>
                <a:spcPts val="0"/>
              </a:spcBef>
              <a:spcAft>
                <a:spcPts val="0"/>
              </a:spcAft>
              <a:buNone/>
            </a:pPr>
            <a:r>
              <a:rPr lang="en-US" sz="2700" dirty="0">
                <a:effectLst/>
                <a:latin typeface="Arial   "/>
                <a:ea typeface="Calibri" panose="020F0502020204030204" pitchFamily="34" charset="0"/>
                <a:cs typeface="Times New Roman" panose="02020603050405020304" pitchFamily="18" charset="0"/>
              </a:rPr>
              <a:t>Challenges to working collaboratively</a:t>
            </a:r>
          </a:p>
          <a:p>
            <a:pPr marL="742950" marR="0" lvl="1" indent="-285750">
              <a:lnSpc>
                <a:spcPct val="105000"/>
              </a:lnSpc>
              <a:spcBef>
                <a:spcPts val="0"/>
              </a:spcBef>
              <a:spcAft>
                <a:spcPts val="0"/>
              </a:spcAft>
              <a:buFont typeface="+mj-lt"/>
              <a:buAutoNum type="alphaLcPeriod"/>
            </a:pPr>
            <a:r>
              <a:rPr lang="en-US" sz="2700" dirty="0">
                <a:effectLst/>
                <a:latin typeface="Arial   "/>
                <a:ea typeface="Calibri" panose="020F0502020204030204" pitchFamily="34" charset="0"/>
                <a:cs typeface="Times New Roman" panose="02020603050405020304" pitchFamily="18" charset="0"/>
              </a:rPr>
              <a:t>Existed before COVID</a:t>
            </a:r>
          </a:p>
          <a:p>
            <a:pPr marL="742950" marR="0" lvl="1" indent="-285750">
              <a:lnSpc>
                <a:spcPct val="105000"/>
              </a:lnSpc>
              <a:spcBef>
                <a:spcPts val="0"/>
              </a:spcBef>
              <a:spcAft>
                <a:spcPts val="0"/>
              </a:spcAft>
              <a:buFont typeface="+mj-lt"/>
              <a:buAutoNum type="alphaLcPeriod"/>
            </a:pPr>
            <a:r>
              <a:rPr lang="en-US" sz="2700" dirty="0">
                <a:effectLst/>
                <a:latin typeface="Arial   "/>
                <a:ea typeface="Calibri" panose="020F0502020204030204" pitchFamily="34" charset="0"/>
                <a:cs typeface="Times New Roman" panose="02020603050405020304" pitchFamily="18" charset="0"/>
              </a:rPr>
              <a:t>Complicated by COVID</a:t>
            </a:r>
          </a:p>
          <a:p>
            <a:pPr marL="742950" marR="0" lvl="1" indent="-285750">
              <a:lnSpc>
                <a:spcPct val="105000"/>
              </a:lnSpc>
              <a:spcBef>
                <a:spcPts val="0"/>
              </a:spcBef>
              <a:spcAft>
                <a:spcPts val="800"/>
              </a:spcAft>
              <a:buFont typeface="+mj-lt"/>
              <a:buAutoNum type="alphaLcPeriod"/>
            </a:pPr>
            <a:r>
              <a:rPr lang="en-US" sz="2700" dirty="0">
                <a:effectLst/>
                <a:latin typeface="Arial   "/>
                <a:ea typeface="Calibri" panose="020F0502020204030204" pitchFamily="34" charset="0"/>
                <a:cs typeface="Times New Roman" panose="02020603050405020304" pitchFamily="18" charset="0"/>
              </a:rPr>
              <a:t>Make the case to strengthening prevention infrastructure both to “do” prevention work but also to work collaboratively with other sectors to provide services and support no matter where someone is in terms of behavioral health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
                <a:ea typeface="Calibri" panose="020F0502020204030204" pitchFamily="34" charset="0"/>
                <a:cs typeface="Times New Roman" panose="02020603050405020304" pitchFamily="18" charset="0"/>
              </a:rPr>
              <a:t> COVID and other natural disasters has impaired the ability to work across sectors; not only strengthening prevention infrastructure to do prevention but also about strengthening it to work collaboratively with other sectors to provide support no matter where someone is in terms of behavioral health conditions - importance of working together across the continuum (always difficult to work across continuum or especially now because of current series of events? Maybe Haner has more insight on this</a:t>
            </a:r>
          </a:p>
          <a:p>
            <a:endParaRPr lang="en-US" dirty="0"/>
          </a:p>
          <a:p>
            <a:r>
              <a:rPr lang="en-US" dirty="0"/>
              <a:t>Photo: https://www.pexels.com/search/group%20of%20people%20wearing%20a%20mask/</a:t>
            </a:r>
          </a:p>
        </p:txBody>
      </p:sp>
      <p:sp>
        <p:nvSpPr>
          <p:cNvPr id="4" name="Slide Number Placeholder 3"/>
          <p:cNvSpPr>
            <a:spLocks noGrp="1"/>
          </p:cNvSpPr>
          <p:nvPr>
            <p:ph type="sldNum" sz="quarter" idx="5"/>
          </p:nvPr>
        </p:nvSpPr>
        <p:spPr/>
        <p:txBody>
          <a:bodyPr/>
          <a:lstStyle/>
          <a:p>
            <a:fld id="{48F73C60-877F-3F4D-9B92-2C35666FFDC2}" type="slidenum">
              <a:rPr lang="en-US" smtClean="0"/>
              <a:t>16</a:t>
            </a:fld>
            <a:endParaRPr lang="en-US"/>
          </a:p>
        </p:txBody>
      </p:sp>
    </p:spTree>
    <p:extLst>
      <p:ext uri="{BB962C8B-B14F-4D97-AF65-F5344CB8AC3E}">
        <p14:creationId xmlns:p14="http://schemas.microsoft.com/office/powerpoint/2010/main" val="3926910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r>
              <a:rPr lang="en-US" dirty="0">
                <a:latin typeface="Arial" panose="020B0604020202020204" pitchFamily="34" charset="0"/>
                <a:cs typeface="Arial" panose="020B0604020202020204" pitchFamily="34" charset="0"/>
              </a:rPr>
              <a:t>Respond in chat</a:t>
            </a:r>
          </a:p>
          <a:p>
            <a:pPr>
              <a:spcBef>
                <a:spcPts val="616"/>
              </a:spcBef>
              <a:spcAft>
                <a:spcPts val="1233"/>
              </a:spcAft>
            </a:pPr>
            <a:endParaRPr lang="en-US" dirty="0">
              <a:latin typeface="Arial" panose="020B0604020202020204" pitchFamily="34" charset="0"/>
              <a:cs typeface="Arial" panose="020B0604020202020204" pitchFamily="34" charset="0"/>
            </a:endParaRPr>
          </a:p>
          <a:p>
            <a:pPr>
              <a:spcBef>
                <a:spcPts val="616"/>
              </a:spcBef>
              <a:spcAft>
                <a:spcPts val="1233"/>
              </a:spcAft>
            </a:pPr>
            <a:r>
              <a:rPr lang="en-US" dirty="0">
                <a:latin typeface="Arial" panose="020B0604020202020204" pitchFamily="34" charset="0"/>
                <a:cs typeface="Arial" panose="020B0604020202020204" pitchFamily="34" charset="0"/>
              </a:rPr>
              <a:t>Briefly Explore answers to these questions</a:t>
            </a:r>
          </a:p>
          <a:p>
            <a:pPr>
              <a:spcBef>
                <a:spcPts val="616"/>
              </a:spcBef>
              <a:spcAft>
                <a:spcPts val="1233"/>
              </a:spcAft>
            </a:pPr>
            <a:r>
              <a:rPr lang="en-US" sz="1200" dirty="0">
                <a:latin typeface="Arial" panose="020B0604020202020204" pitchFamily="34" charset="0"/>
                <a:cs typeface="Arial" panose="020B0604020202020204" pitchFamily="34" charset="0"/>
              </a:rPr>
              <a:t>What do you see as the greatest strength of promotion and prevention efforts in your community?  </a:t>
            </a:r>
          </a:p>
          <a:p>
            <a:pPr>
              <a:spcBef>
                <a:spcPts val="616"/>
              </a:spcBef>
              <a:spcAft>
                <a:spcPts val="1233"/>
              </a:spcAft>
            </a:pPr>
            <a:endParaRPr lang="en-US" sz="1200" dirty="0">
              <a:latin typeface="Arial" panose="020B0604020202020204" pitchFamily="34" charset="0"/>
              <a:cs typeface="Arial" panose="020B0604020202020204" pitchFamily="34" charset="0"/>
            </a:endParaRPr>
          </a:p>
          <a:p>
            <a:pPr>
              <a:spcBef>
                <a:spcPts val="616"/>
              </a:spcBef>
              <a:spcAft>
                <a:spcPts val="1233"/>
              </a:spcAft>
            </a:pPr>
            <a:r>
              <a:rPr lang="en-US" sz="1200" dirty="0">
                <a:latin typeface="Arial" panose="020B0604020202020204" pitchFamily="34" charset="0"/>
                <a:cs typeface="Arial" panose="020B0604020202020204" pitchFamily="34" charset="0"/>
              </a:rPr>
              <a:t>What do you see as the greatest areas of need in health promotion and substance prevention in your community?  </a:t>
            </a:r>
          </a:p>
          <a:p>
            <a:pPr>
              <a:spcBef>
                <a:spcPts val="616"/>
              </a:spcBef>
              <a:spcAft>
                <a:spcPts val="1233"/>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17</a:t>
            </a:fld>
            <a:endParaRPr lang="en-US" dirty="0"/>
          </a:p>
        </p:txBody>
      </p:sp>
    </p:spTree>
    <p:extLst>
      <p:ext uri="{BB962C8B-B14F-4D97-AF65-F5344CB8AC3E}">
        <p14:creationId xmlns:p14="http://schemas.microsoft.com/office/powerpoint/2010/main" val="6026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From Haner: We should mention that this reality is as a result of the creation and </a:t>
            </a:r>
            <a:r>
              <a:rPr lang="en-US" sz="1800" dirty="0" err="1">
                <a:effectLst/>
                <a:latin typeface="Segoe UI" panose="020B0502040204020203" pitchFamily="34" charset="0"/>
              </a:rPr>
              <a:t>maintance</a:t>
            </a:r>
            <a:r>
              <a:rPr lang="en-US" sz="1800" dirty="0">
                <a:effectLst/>
                <a:latin typeface="Segoe UI" panose="020B0502040204020203" pitchFamily="34" charset="0"/>
              </a:rPr>
              <a:t> of Silos. We should also point to the fact that many systems are now beginning to work together (criminal justice, faith-based, health care, treatment, recovery, etc.) with the goal of dismantling the Silos. I think this is an opportunity to e strength based.</a:t>
            </a:r>
            <a:endParaRPr lang="en-US" sz="1800" dirty="0">
              <a:effectLst/>
              <a:latin typeface="Arial" panose="020B0604020202020204" pitchFamily="34" charset="0"/>
            </a:endParaRPr>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i="1" dirty="0"/>
              <a:t>Share the following analogy of three blindfolded men: </a:t>
            </a:r>
          </a:p>
          <a:p>
            <a:pPr marL="171450" indent="-171450" eaLnBrk="1" fontAlgn="auto" hangingPunct="1">
              <a:spcBef>
                <a:spcPts val="0"/>
              </a:spcBef>
              <a:spcAft>
                <a:spcPts val="0"/>
              </a:spcAft>
              <a:buFont typeface="Arial" panose="020B0604020202020204" pitchFamily="34" charset="0"/>
              <a:buChar char="•"/>
              <a:defRPr/>
            </a:pPr>
            <a:r>
              <a:rPr lang="en-US" dirty="0"/>
              <a:t>The three blindfolded men are all holding on to a different part of an elephant. One feels like he is holding on to a paint brush, the other a hose, and the third a wall. They don’t see that they are all feeling a different part of an elephant. </a:t>
            </a:r>
          </a:p>
          <a:p>
            <a:pPr marL="171450" indent="-171450" eaLnBrk="1" fontAlgn="auto" hangingPunct="1">
              <a:spcBef>
                <a:spcPts val="0"/>
              </a:spcBef>
              <a:spcAft>
                <a:spcPts val="0"/>
              </a:spcAft>
              <a:buFont typeface="Arial" panose="020B0604020202020204" pitchFamily="34" charset="0"/>
              <a:buChar char="•"/>
              <a:defRPr/>
            </a:pPr>
            <a:r>
              <a:rPr lang="en-US" dirty="0"/>
              <a:t>When we look at the problem of substance misuse, practitioners across the continuum may approach only a select part of the problem (e.g., health promotion, substance misuse prevention, treatment). But together, we comprise a comprehensive approach to addressing the problem. </a:t>
            </a:r>
          </a:p>
          <a:p>
            <a:pPr eaLnBrk="1" fontAlgn="auto" hangingPunct="1">
              <a:spcBef>
                <a:spcPts val="0"/>
              </a:spcBef>
              <a:spcAft>
                <a:spcPts val="0"/>
              </a:spcAft>
              <a:defRPr/>
            </a:pPr>
            <a:r>
              <a:rPr lang="en-US" i="1" dirty="0"/>
              <a:t>Ask participants to give an example where</a:t>
            </a:r>
            <a:r>
              <a:rPr lang="en-US" i="1" baseline="0" dirty="0"/>
              <a:t> only one part of the continuum is being addressed (not a comprehensive approach). In the content of the three blindfolded men, what’s an example where only the trunk is being felt? </a:t>
            </a:r>
          </a:p>
          <a:p>
            <a:pPr marL="171450" indent="-171450" eaLnBrk="1" fontAlgn="auto" hangingPunct="1">
              <a:spcBef>
                <a:spcPts val="0"/>
              </a:spcBef>
              <a:spcAft>
                <a:spcPts val="0"/>
              </a:spcAft>
              <a:buFont typeface="Arial" panose="020B0604020202020204" pitchFamily="34" charset="0"/>
              <a:buChar char="•"/>
              <a:defRPr/>
            </a:pPr>
            <a:r>
              <a:rPr lang="en-US" baseline="0" dirty="0"/>
              <a:t>For example, when a law enforcement officer arrests an individual for driving under the influence, that officer is preventing potential adverse outcomes from substance misuse (including fatal car crashes). However, that arrest is not addressing any underlying substance use disorder that the individual may have, and it’s possible that individual will drive under the influence again. Also, this situation doesn’t include any prevention efforts to prevent people from diving while intoxicated in the first place, which could stop other individuals from arrest or car crashes.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baseline="0" dirty="0"/>
              <a:t>Ask participants to give an example where a comprehensive approach IS being taken to the continuum. In the content of the three blindfolded men, where every part of the elephant is felt and the men share what the feel with </a:t>
            </a:r>
            <a:r>
              <a:rPr lang="en-US" i="1" baseline="0" dirty="0" err="1"/>
              <a:t>eachother</a:t>
            </a:r>
            <a:r>
              <a:rPr lang="en-US" i="1" baseline="0" dirty="0"/>
              <a:t> so they know what the entire elephant looks like? </a:t>
            </a:r>
          </a:p>
          <a:p>
            <a:pPr marL="171450" indent="-171450" eaLnBrk="1" fontAlgn="auto" hangingPunct="1">
              <a:spcBef>
                <a:spcPts val="0"/>
              </a:spcBef>
              <a:spcAft>
                <a:spcPts val="0"/>
              </a:spcAft>
              <a:buFont typeface="Arial" panose="020B0604020202020204" pitchFamily="34" charset="0"/>
              <a:buChar char="•"/>
              <a:defRPr/>
            </a:pPr>
            <a:r>
              <a:rPr lang="en-US" baseline="0" dirty="0"/>
              <a:t>For example, a community may implement a naloxone distribution process so that individuals who experience an overdose can be administered this life-saving antidote. In addition, the community implements a number of referral to treatment mechanism and increases treatment and recovery support services offerings. In addition, the community implements a number of prevention interventions to decrease public demand for opioids including prescriber education and youth programs like </a:t>
            </a:r>
            <a:r>
              <a:rPr lang="en-US" baseline="0" dirty="0" err="1"/>
              <a:t>LifeSkills</a:t>
            </a:r>
            <a:r>
              <a:rPr lang="en-US" baseline="0" dirty="0"/>
              <a:t>. </a:t>
            </a:r>
          </a:p>
          <a:p>
            <a:endParaRPr lang="en-US" dirty="0"/>
          </a:p>
        </p:txBody>
      </p:sp>
      <p:sp>
        <p:nvSpPr>
          <p:cNvPr id="4" name="Slide Number Placeholder 3"/>
          <p:cNvSpPr>
            <a:spLocks noGrp="1"/>
          </p:cNvSpPr>
          <p:nvPr>
            <p:ph type="sldNum" sz="quarter" idx="10"/>
          </p:nvPr>
        </p:nvSpPr>
        <p:spPr/>
        <p:txBody>
          <a:bodyPr/>
          <a:lstStyle/>
          <a:p>
            <a:pPr>
              <a:defRPr/>
            </a:pPr>
            <a:fld id="{02A8287A-4D65-43E5-BDF8-F490A46B030F}" type="slidenum">
              <a:rPr lang="en-US" smtClean="0"/>
              <a:pPr>
                <a:defRPr/>
              </a:pPr>
              <a:t>18</a:t>
            </a:fld>
            <a:endParaRPr lang="en-US" dirty="0"/>
          </a:p>
        </p:txBody>
      </p:sp>
    </p:spTree>
    <p:extLst>
      <p:ext uri="{BB962C8B-B14F-4D97-AF65-F5344CB8AC3E}">
        <p14:creationId xmlns:p14="http://schemas.microsoft.com/office/powerpoint/2010/main" val="2089207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lnSpc>
                <a:spcPct val="105000"/>
              </a:lnSpc>
              <a:spcBef>
                <a:spcPct val="0"/>
              </a:spcBef>
              <a:spcAft>
                <a:spcPts val="0"/>
              </a:spcAft>
              <a:defRPr/>
            </a:pPr>
            <a:r>
              <a:rPr lang="es-CR" dirty="0"/>
              <a:t>Ask </a:t>
            </a:r>
            <a:r>
              <a:rPr lang="es-CR" dirty="0" err="1"/>
              <a:t>to</a:t>
            </a:r>
            <a:r>
              <a:rPr lang="es-CR" dirty="0"/>
              <a:t> </a:t>
            </a:r>
            <a:r>
              <a:rPr lang="es-CR" dirty="0" err="1"/>
              <a:t>write</a:t>
            </a:r>
            <a:r>
              <a:rPr lang="es-CR" dirty="0"/>
              <a:t> in chat</a:t>
            </a:r>
            <a:r>
              <a:rPr lang="en-US" i="1" dirty="0">
                <a:latin typeface="Arial" panose="020B0604020202020204" pitchFamily="34" charset="0"/>
              </a:rPr>
              <a:t> </a:t>
            </a:r>
            <a:r>
              <a:rPr lang="en-US" altLang="en-US" i="1" dirty="0">
                <a:latin typeface="Arial" panose="020B0604020202020204" pitchFamily="34" charset="0"/>
              </a:rPr>
              <a:t>for some examples of ways to promote well-being (e.g., programs based in schools, community centers, or other community-based settings that promote emotional and social competence through activities emphasizing self-control and problem solving).</a:t>
            </a:r>
            <a:r>
              <a:rPr lang="en-US" altLang="en-US" i="1" dirty="0"/>
              <a:t> </a:t>
            </a:r>
            <a:r>
              <a:rPr lang="en-US" altLang="en-US" i="1" dirty="0">
                <a:latin typeface="Arial" panose="020B0604020202020204" pitchFamily="34" charset="0"/>
              </a:rPr>
              <a:t>Ask participants: </a:t>
            </a:r>
          </a:p>
          <a:p>
            <a:pPr marL="171450" indent="-171450" eaLnBrk="1" fontAlgn="auto" hangingPunct="1">
              <a:lnSpc>
                <a:spcPct val="105000"/>
              </a:lnSpc>
              <a:spcBef>
                <a:spcPct val="0"/>
              </a:spcBef>
              <a:spcAft>
                <a:spcPts val="0"/>
              </a:spcAft>
              <a:buFont typeface="Arial" panose="020B0604020202020204" pitchFamily="34" charset="0"/>
              <a:buChar char="•"/>
              <a:defRPr/>
            </a:pPr>
            <a:r>
              <a:rPr lang="en-US" altLang="en-US" dirty="0">
                <a:latin typeface="Arial" panose="020B0604020202020204" pitchFamily="34" charset="0"/>
              </a:rPr>
              <a:t>Why is promotion along the bottom of the continuum as well as part of the half-circle?</a:t>
            </a:r>
            <a:r>
              <a:rPr lang="en-US" altLang="en-US" dirty="0"/>
              <a:t> </a:t>
            </a:r>
            <a:r>
              <a:rPr lang="en-US" altLang="en-US" i="1" dirty="0">
                <a:latin typeface="Arial" panose="020B0604020202020204" pitchFamily="34" charset="0"/>
              </a:rPr>
              <a:t>Make sure the point is made that throughout the continuum of care it</a:t>
            </a:r>
            <a:r>
              <a:rPr lang="ja-JP" altLang="en-US" i="1" dirty="0">
                <a:latin typeface="Arial" panose="020B0604020202020204" pitchFamily="34" charset="0"/>
              </a:rPr>
              <a:t>’</a:t>
            </a:r>
            <a:r>
              <a:rPr lang="en-US" altLang="ja-JP" i="1" dirty="0">
                <a:latin typeface="Arial" panose="020B0604020202020204" pitchFamily="34" charset="0"/>
              </a:rPr>
              <a:t>s important to work on promoting well-being. Promotion now includes family and individual </a:t>
            </a:r>
          </a:p>
          <a:p>
            <a:pPr marL="171450" indent="-171450" eaLnBrk="1" fontAlgn="auto" hangingPunct="1">
              <a:lnSpc>
                <a:spcPct val="105000"/>
              </a:lnSpc>
              <a:spcBef>
                <a:spcPct val="0"/>
              </a:spcBef>
              <a:spcAft>
                <a:spcPts val="0"/>
              </a:spcAft>
              <a:buFont typeface="Arial" panose="020B0604020202020204" pitchFamily="34" charset="0"/>
              <a:buChar char="•"/>
              <a:defRPr/>
            </a:pPr>
            <a:r>
              <a:rPr lang="en-US" altLang="en-US" dirty="0">
                <a:latin typeface="Arial" panose="020B0604020202020204" pitchFamily="34" charset="0"/>
              </a:rPr>
              <a:t>In practice, there is considerable overlap between prevention and promotion.</a:t>
            </a:r>
            <a:r>
              <a:rPr lang="en-US" altLang="en-US" baseline="30000" dirty="0">
                <a:latin typeface="Arial" panose="020B0604020202020204" pitchFamily="34" charset="0"/>
              </a:rPr>
              <a:t> </a:t>
            </a:r>
            <a:r>
              <a:rPr lang="en-US" altLang="en-US" dirty="0">
                <a:latin typeface="Arial" panose="020B0604020202020204" pitchFamily="34" charset="0"/>
              </a:rPr>
              <a:t>Promotion focuses on helping people embrace health and wellness and supporting those factors that protect well-being. </a:t>
            </a:r>
            <a:endParaRPr lang="en-US" altLang="en-US" i="1" dirty="0"/>
          </a:p>
          <a:p>
            <a:pPr marL="171450" indent="-171450" eaLnBrk="1" fontAlgn="auto" hangingPunct="1">
              <a:lnSpc>
                <a:spcPct val="105000"/>
              </a:lnSpc>
              <a:spcBef>
                <a:spcPct val="0"/>
              </a:spcBef>
              <a:spcAft>
                <a:spcPts val="0"/>
              </a:spcAft>
              <a:buFont typeface="Arial" panose="020B0604020202020204" pitchFamily="34" charset="0"/>
              <a:buChar char="•"/>
              <a:defRPr/>
            </a:pPr>
            <a:r>
              <a:rPr lang="en-US" altLang="en-US" dirty="0">
                <a:latin typeface="Arial" panose="020B0604020202020204" pitchFamily="34" charset="0"/>
              </a:rPr>
              <a:t>Promotion focuses on the general population or a particular defined population group.</a:t>
            </a:r>
          </a:p>
          <a:p>
            <a:pPr marL="171450" indent="-171450" eaLnBrk="1" fontAlgn="auto" hangingPunct="1">
              <a:lnSpc>
                <a:spcPct val="105000"/>
              </a:lnSpc>
              <a:spcBef>
                <a:spcPct val="0"/>
              </a:spcBef>
              <a:spcAft>
                <a:spcPts val="0"/>
              </a:spcAft>
              <a:buFont typeface="Arial" panose="020B0604020202020204" pitchFamily="34" charset="0"/>
              <a:buChar char="•"/>
              <a:defRPr/>
            </a:pPr>
            <a:r>
              <a:rPr lang="en-US" altLang="en-US" dirty="0">
                <a:latin typeface="Arial" panose="020B0604020202020204" pitchFamily="34" charset="0"/>
              </a:rPr>
              <a:t>The aim of promotion is to enhance people</a:t>
            </a:r>
            <a:r>
              <a:rPr lang="ja-JP" altLang="en-US" dirty="0">
                <a:latin typeface="Arial" panose="020B0604020202020204" pitchFamily="34" charset="0"/>
              </a:rPr>
              <a:t>’</a:t>
            </a:r>
            <a:r>
              <a:rPr lang="en-US" altLang="ja-JP" dirty="0">
                <a:latin typeface="Arial" panose="020B0604020202020204" pitchFamily="34" charset="0"/>
              </a:rPr>
              <a:t>s ability to:</a:t>
            </a:r>
            <a:endParaRPr lang="en-US" altLang="ja-JP" baseline="30000" dirty="0">
              <a:latin typeface="Arial" panose="020B0604020202020204" pitchFamily="34" charset="0"/>
            </a:endParaRPr>
          </a:p>
          <a:p>
            <a:pPr marL="628650" lvl="1" indent="-171450" eaLnBrk="1" fontAlgn="auto" hangingPunct="1">
              <a:lnSpc>
                <a:spcPct val="105000"/>
              </a:lnSpc>
              <a:spcBef>
                <a:spcPct val="0"/>
              </a:spcBef>
              <a:spcAft>
                <a:spcPts val="0"/>
              </a:spcAft>
              <a:buFont typeface="Courier New" panose="02070309020205020404" pitchFamily="49" charset="0"/>
              <a:buChar char="o"/>
              <a:defRPr/>
            </a:pPr>
            <a:r>
              <a:rPr lang="ja-JP" altLang="en-US" dirty="0">
                <a:latin typeface="Arial" panose="020B0604020202020204" pitchFamily="34" charset="0"/>
              </a:rPr>
              <a:t>“</a:t>
            </a:r>
            <a:r>
              <a:rPr lang="en-US" altLang="ja-JP" dirty="0">
                <a:latin typeface="Arial" panose="020B0604020202020204" pitchFamily="34" charset="0"/>
              </a:rPr>
              <a:t>Achieve developmentally appropriate tasks</a:t>
            </a:r>
            <a:r>
              <a:rPr lang="ja-JP" altLang="en-US" dirty="0">
                <a:latin typeface="Arial" panose="020B0604020202020204" pitchFamily="34" charset="0"/>
              </a:rPr>
              <a:t>”</a:t>
            </a:r>
            <a:endParaRPr lang="en-US" altLang="ja-JP" dirty="0"/>
          </a:p>
          <a:p>
            <a:pPr marL="628650" lvl="1" indent="-171450" eaLnBrk="1" fontAlgn="auto" hangingPunct="1">
              <a:lnSpc>
                <a:spcPct val="105000"/>
              </a:lnSpc>
              <a:spcBef>
                <a:spcPct val="0"/>
              </a:spcBef>
              <a:spcAft>
                <a:spcPts val="0"/>
              </a:spcAft>
              <a:buFont typeface="Courier New" panose="02070309020205020404" pitchFamily="49" charset="0"/>
              <a:buChar char="o"/>
              <a:defRPr/>
            </a:pPr>
            <a:r>
              <a:rPr lang="en-US" altLang="en-US" dirty="0">
                <a:latin typeface="Arial" panose="020B0604020202020204" pitchFamily="34" charset="0"/>
              </a:rPr>
              <a:t>Acquire a </a:t>
            </a:r>
            <a:r>
              <a:rPr lang="ja-JP" altLang="en-US" dirty="0">
                <a:latin typeface="Arial" panose="020B0604020202020204" pitchFamily="34" charset="0"/>
              </a:rPr>
              <a:t>“</a:t>
            </a:r>
            <a:r>
              <a:rPr lang="en-US" altLang="ja-JP" dirty="0">
                <a:latin typeface="Arial" panose="020B0604020202020204" pitchFamily="34" charset="0"/>
              </a:rPr>
              <a:t>positive sense of self-esteem, mastery, well-being, and social inclusion</a:t>
            </a:r>
            <a:r>
              <a:rPr lang="ja-JP" altLang="en-US" dirty="0">
                <a:latin typeface="Arial" panose="020B0604020202020204" pitchFamily="34" charset="0"/>
              </a:rPr>
              <a:t>”</a:t>
            </a:r>
            <a:endParaRPr lang="en-US" altLang="ja-JP" dirty="0"/>
          </a:p>
          <a:p>
            <a:pPr marL="628650" lvl="1" indent="-171450" eaLnBrk="1" fontAlgn="auto" hangingPunct="1">
              <a:lnSpc>
                <a:spcPct val="105000"/>
              </a:lnSpc>
              <a:spcBef>
                <a:spcPct val="0"/>
              </a:spcBef>
              <a:spcAft>
                <a:spcPts val="0"/>
              </a:spcAft>
              <a:buFont typeface="Courier New" panose="02070309020205020404" pitchFamily="49" charset="0"/>
              <a:buChar char="o"/>
              <a:defRPr/>
            </a:pPr>
            <a:r>
              <a:rPr lang="ja-JP" altLang="en-US" dirty="0">
                <a:latin typeface="Arial" panose="020B0604020202020204" pitchFamily="34" charset="0"/>
              </a:rPr>
              <a:t>“</a:t>
            </a:r>
            <a:r>
              <a:rPr lang="en-US" altLang="ja-JP" dirty="0">
                <a:latin typeface="Arial" panose="020B0604020202020204" pitchFamily="34" charset="0"/>
              </a:rPr>
              <a:t>Strengthen their ability to cope with adversity</a:t>
            </a:r>
            <a:r>
              <a:rPr lang="ja-JP" altLang="en-US" dirty="0">
                <a:latin typeface="Arial" panose="020B0604020202020204" pitchFamily="34" charset="0"/>
              </a:rPr>
              <a:t>”</a:t>
            </a:r>
            <a:endParaRPr lang="en-US" altLang="ja-JP" dirty="0"/>
          </a:p>
          <a:p>
            <a:pPr eaLnBrk="1" fontAlgn="auto" hangingPunct="1">
              <a:lnSpc>
                <a:spcPct val="105000"/>
              </a:lnSpc>
              <a:spcBef>
                <a:spcPct val="0"/>
              </a:spcBef>
              <a:spcAft>
                <a:spcPts val="0"/>
              </a:spcAft>
              <a:defRPr/>
            </a:pPr>
            <a:endParaRPr lang="en-US" altLang="en-US" dirty="0"/>
          </a:p>
          <a:p>
            <a:pPr eaLnBrk="1" fontAlgn="auto" hangingPunct="1">
              <a:spcBef>
                <a:spcPts val="0"/>
              </a:spcBef>
              <a:spcAft>
                <a:spcPts val="0"/>
              </a:spcAft>
              <a:defRPr/>
            </a:pPr>
            <a:r>
              <a:rPr lang="en-US" dirty="0"/>
              <a:t>[Photo source: https://commons.wikimedia.org/wiki/File:Parents_and_their_kids_cook_healthy_and_tasty_meals_150321-A-ZT122-040.jpg]</a:t>
            </a:r>
          </a:p>
          <a:p>
            <a:endParaRPr lang="en-US" dirty="0"/>
          </a:p>
        </p:txBody>
      </p:sp>
      <p:sp>
        <p:nvSpPr>
          <p:cNvPr id="4" name="Slide Number Placeholder 3"/>
          <p:cNvSpPr>
            <a:spLocks noGrp="1"/>
          </p:cNvSpPr>
          <p:nvPr>
            <p:ph type="sldNum" sz="quarter" idx="10"/>
          </p:nvPr>
        </p:nvSpPr>
        <p:spPr/>
        <p:txBody>
          <a:bodyPr/>
          <a:lstStyle/>
          <a:p>
            <a:fld id="{6802F050-95FB-194D-B32C-D0852D396D75}" type="slidenum">
              <a:rPr lang="en-US" smtClean="0"/>
              <a:t>19</a:t>
            </a:fld>
            <a:endParaRPr lang="en-US"/>
          </a:p>
        </p:txBody>
      </p:sp>
    </p:spTree>
    <p:extLst>
      <p:ext uri="{BB962C8B-B14F-4D97-AF65-F5344CB8AC3E}">
        <p14:creationId xmlns:p14="http://schemas.microsoft.com/office/powerpoint/2010/main" val="3014456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n-US" dirty="0"/>
              <a:t>Prevention is defined as “interventions that occur prior to the onset of a disorder and are intended to prevent or reduce risk for the disorder. </a:t>
            </a:r>
          </a:p>
          <a:p>
            <a:pPr marL="171450" indent="-171450" eaLnBrk="1" fontAlgn="auto" hangingPunct="1">
              <a:spcBef>
                <a:spcPts val="0"/>
              </a:spcBef>
              <a:spcAft>
                <a:spcPts val="0"/>
              </a:spcAft>
              <a:buFont typeface="Arial" panose="020B0604020202020204" pitchFamily="34" charset="0"/>
              <a:buChar char="•"/>
              <a:defRPr/>
            </a:pPr>
            <a:endParaRPr lang="en-US"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5 </a:t>
            </a:r>
            <a:r>
              <a:rPr lang="en-US" sz="1200" kern="1200" dirty="0">
                <a:solidFill>
                  <a:schemeClr val="tx1"/>
                </a:solidFill>
                <a:effectLst/>
                <a:latin typeface="+mn-lt"/>
                <a:ea typeface="+mn-ea"/>
                <a:cs typeface="+mn-cs"/>
              </a:rPr>
              <a:t>National Research Council and Institute of Medicine. (2009). </a:t>
            </a:r>
            <a:r>
              <a:rPr lang="en-US" sz="1200" i="1" kern="1200" dirty="0">
                <a:solidFill>
                  <a:schemeClr val="tx1"/>
                </a:solidFill>
                <a:effectLst/>
                <a:latin typeface="+mn-lt"/>
                <a:ea typeface="+mn-ea"/>
                <a:cs typeface="+mn-cs"/>
              </a:rPr>
              <a:t>Preventing mental, emotional, and behavioral disorders among young people: Progress and possibilities</a:t>
            </a:r>
            <a:r>
              <a:rPr lang="en-US" sz="1200" kern="1200" dirty="0">
                <a:solidFill>
                  <a:schemeClr val="tx1"/>
                </a:solidFill>
                <a:effectLst/>
                <a:latin typeface="+mn-lt"/>
                <a:ea typeface="+mn-ea"/>
                <a:cs typeface="+mn-cs"/>
              </a:rPr>
              <a:t> (O’Connell, M. E., Boat, T., &amp; Warner, K. E., Eds.) (p. 66).  Washington, DC: National Academies Press.</a:t>
            </a:r>
          </a:p>
          <a:p>
            <a:endParaRPr lang="en-US" baseline="0" dirty="0"/>
          </a:p>
        </p:txBody>
      </p:sp>
      <p:sp>
        <p:nvSpPr>
          <p:cNvPr id="4" name="Slide Number Placeholder 3"/>
          <p:cNvSpPr>
            <a:spLocks noGrp="1"/>
          </p:cNvSpPr>
          <p:nvPr>
            <p:ph type="sldNum" sz="quarter" idx="5"/>
          </p:nvPr>
        </p:nvSpPr>
        <p:spPr/>
        <p:txBody>
          <a:bodyPr/>
          <a:lstStyle/>
          <a:p>
            <a:fld id="{48F73C60-877F-3F4D-9B92-2C35666FFDC2}" type="slidenum">
              <a:rPr lang="en-US" smtClean="0"/>
              <a:t>20</a:t>
            </a:fld>
            <a:endParaRPr lang="en-US"/>
          </a:p>
        </p:txBody>
      </p:sp>
    </p:spTree>
    <p:extLst>
      <p:ext uri="{BB962C8B-B14F-4D97-AF65-F5344CB8AC3E}">
        <p14:creationId xmlns:p14="http://schemas.microsoft.com/office/powerpoint/2010/main" val="3592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a:t>In chat </a:t>
            </a:r>
          </a:p>
          <a:p>
            <a:endParaRPr lang="es-ES" dirty="0"/>
          </a:p>
          <a:p>
            <a:endParaRPr lang="en-US" altLang="en-US" b="0" dirty="0"/>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2</a:t>
            </a:fld>
            <a:endParaRPr lang="en-US" dirty="0"/>
          </a:p>
        </p:txBody>
      </p:sp>
    </p:spTree>
    <p:extLst>
      <p:ext uri="{BB962C8B-B14F-4D97-AF65-F5344CB8AC3E}">
        <p14:creationId xmlns:p14="http://schemas.microsoft.com/office/powerpoint/2010/main" val="2495971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Walk participants through examples of universal, selected and indicated prevention interventions for alcohol, marijuana, and prescription drugs. Ask participants:</a:t>
            </a:r>
          </a:p>
          <a:p>
            <a:pPr marL="171450" indent="-171450" eaLnBrk="1" fontAlgn="auto" hangingPunct="1">
              <a:spcBef>
                <a:spcPts val="0"/>
              </a:spcBef>
              <a:spcAft>
                <a:spcPts val="0"/>
              </a:spcAft>
              <a:buFont typeface="Arial" panose="020B0604020202020204" pitchFamily="34" charset="0"/>
              <a:buChar char="•"/>
              <a:defRPr/>
            </a:pPr>
            <a:r>
              <a:rPr lang="en-US" dirty="0"/>
              <a:t>What types of interventions have you been most involved in in your prevention work?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21</a:t>
            </a:fld>
            <a:endParaRPr lang="en-US"/>
          </a:p>
        </p:txBody>
      </p:sp>
    </p:spTree>
    <p:extLst>
      <p:ext uri="{BB962C8B-B14F-4D97-AF65-F5344CB8AC3E}">
        <p14:creationId xmlns:p14="http://schemas.microsoft.com/office/powerpoint/2010/main" val="1619020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b="1" i="1" dirty="0"/>
          </a:p>
          <a:p>
            <a:pPr marL="171450" indent="-171450" eaLnBrk="1" fontAlgn="auto" hangingPunct="1">
              <a:spcBef>
                <a:spcPct val="0"/>
              </a:spcBef>
              <a:spcAft>
                <a:spcPts val="0"/>
              </a:spcAft>
              <a:buFont typeface="Arial" panose="020B0604020202020204" pitchFamily="34" charset="0"/>
              <a:buChar char="•"/>
              <a:defRPr/>
            </a:pPr>
            <a:r>
              <a:rPr lang="en-US" altLang="en-US" dirty="0">
                <a:latin typeface="Arial" panose="020B0604020202020204" pitchFamily="34" charset="0"/>
              </a:rPr>
              <a:t>The goal of this next section is to provide you with a basic understanding of treatment, maintenance and recovery in order to: </a:t>
            </a:r>
          </a:p>
          <a:p>
            <a:pPr marL="628650" lvl="1" indent="-171450" eaLnBrk="1" fontAlgn="auto" hangingPunct="1">
              <a:spcBef>
                <a:spcPct val="0"/>
              </a:spcBef>
              <a:spcAft>
                <a:spcPts val="0"/>
              </a:spcAft>
              <a:buFont typeface="Courier New" panose="02070309020205020404" pitchFamily="49" charset="0"/>
              <a:buChar char="o"/>
              <a:defRPr/>
            </a:pPr>
            <a:r>
              <a:rPr lang="en-US" altLang="en-US" dirty="0">
                <a:latin typeface="Arial" panose="020B0604020202020204" pitchFamily="34" charset="0"/>
              </a:rPr>
              <a:t>Increase your general understanding of these disciplines so that you can be a resource within your organization/agency and in the communities you serve</a:t>
            </a:r>
          </a:p>
          <a:p>
            <a:pPr marL="628650" lvl="1" indent="-171450" eaLnBrk="1" fontAlgn="auto" hangingPunct="1">
              <a:spcBef>
                <a:spcPct val="0"/>
              </a:spcBef>
              <a:spcAft>
                <a:spcPts val="0"/>
              </a:spcAft>
              <a:buFont typeface="Courier New" panose="02070309020205020404" pitchFamily="49" charset="0"/>
              <a:buChar char="o"/>
              <a:defRPr/>
            </a:pPr>
            <a:r>
              <a:rPr lang="en-US" altLang="en-US" dirty="0">
                <a:latin typeface="Arial" panose="020B0604020202020204" pitchFamily="34" charset="0"/>
              </a:rPr>
              <a:t>Begin to explore the potential points of collaboration and key elements to keep in mind when fostering an environment where collaboration is possible</a:t>
            </a:r>
          </a:p>
          <a:p>
            <a:pPr eaLnBrk="1" fontAlgn="auto" hangingPunct="1">
              <a:spcBef>
                <a:spcPts val="0"/>
              </a:spcBef>
              <a:spcAft>
                <a:spcPts val="0"/>
              </a:spcAft>
              <a:defRPr/>
            </a:pPr>
            <a:endParaRPr lang="en-US" b="1" dirty="0"/>
          </a:p>
        </p:txBody>
      </p:sp>
      <p:sp>
        <p:nvSpPr>
          <p:cNvPr id="4" name="Slide Number Placeholder 3"/>
          <p:cNvSpPr>
            <a:spLocks noGrp="1"/>
          </p:cNvSpPr>
          <p:nvPr>
            <p:ph type="sldNum" sz="quarter" idx="10"/>
          </p:nvPr>
        </p:nvSpPr>
        <p:spPr/>
        <p:txBody>
          <a:bodyPr/>
          <a:lstStyle/>
          <a:p>
            <a:pPr>
              <a:defRPr/>
            </a:pPr>
            <a:fld id="{02A8287A-4D65-43E5-BDF8-F490A46B030F}" type="slidenum">
              <a:rPr lang="en-US" smtClean="0"/>
              <a:pPr>
                <a:defRPr/>
              </a:pPr>
              <a:t>22</a:t>
            </a:fld>
            <a:endParaRPr lang="en-US" dirty="0"/>
          </a:p>
        </p:txBody>
      </p:sp>
    </p:spTree>
    <p:extLst>
      <p:ext uri="{BB962C8B-B14F-4D97-AF65-F5344CB8AC3E}">
        <p14:creationId xmlns:p14="http://schemas.microsoft.com/office/powerpoint/2010/main" val="3595415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Before talking about definitions, take a moment to talk about some of the public’s views on people with substance use disorders and our role as prevention practitioners in promoting positive messages. </a:t>
            </a:r>
          </a:p>
          <a:p>
            <a:pPr marL="171450" indent="-171450" eaLnBrk="1" fontAlgn="auto" hangingPunct="1">
              <a:spcBef>
                <a:spcPts val="0"/>
              </a:spcBef>
              <a:spcAft>
                <a:spcPts val="0"/>
              </a:spcAft>
              <a:buFont typeface="Arial" panose="020B0604020202020204" pitchFamily="34" charset="0"/>
              <a:buChar char="•"/>
              <a:defRPr/>
            </a:pPr>
            <a:r>
              <a:rPr lang="en-US" dirty="0"/>
              <a:t>As prevention practitioners, we are often interacting with individuals across our community. In that role, it’s likely we will come across individuals who are struggling with addiction or substance use disorders, or their loved ones, who will have questions for you because they are aware of your role as a preventionist. </a:t>
            </a:r>
          </a:p>
          <a:p>
            <a:pPr marL="171450" indent="-171450" eaLnBrk="1" fontAlgn="auto" hangingPunct="1">
              <a:spcBef>
                <a:spcPts val="0"/>
              </a:spcBef>
              <a:spcAft>
                <a:spcPts val="0"/>
              </a:spcAft>
              <a:buFont typeface="Arial" panose="020B0604020202020204" pitchFamily="34" charset="0"/>
              <a:buChar char="•"/>
              <a:defRPr/>
            </a:pPr>
            <a:r>
              <a:rPr lang="en-US" dirty="0"/>
              <a:t>As we discussed on the previous slide, you can be a resource in your community on the different elements of the continuum and how to navigate across it. But at you all know, it’s not just what you say, but how you say it. We are ambassadors when it comes to messaging about the work across the continuum. </a:t>
            </a:r>
          </a:p>
          <a:p>
            <a:pPr marL="171450" indent="-171450" eaLnBrk="1" fontAlgn="auto" hangingPunct="1">
              <a:spcBef>
                <a:spcPts val="0"/>
              </a:spcBef>
              <a:spcAft>
                <a:spcPts val="0"/>
              </a:spcAft>
              <a:buFont typeface="Arial" panose="020B0604020202020204" pitchFamily="34" charset="0"/>
              <a:buChar char="•"/>
              <a:defRPr/>
            </a:pPr>
            <a:r>
              <a:rPr lang="en-US" dirty="0"/>
              <a:t>Consider these two images. Which of these photos more accurately describes the public’s view of a person with a substance use disorder? </a:t>
            </a:r>
          </a:p>
          <a:p>
            <a:pPr marL="171450" indent="-171450" eaLnBrk="1" fontAlgn="auto" hangingPunct="1">
              <a:spcBef>
                <a:spcPts val="0"/>
              </a:spcBef>
              <a:spcAft>
                <a:spcPts val="0"/>
              </a:spcAft>
              <a:buFont typeface="Arial" panose="020B0604020202020204" pitchFamily="34" charset="0"/>
              <a:buChar char="•"/>
              <a:defRPr/>
            </a:pPr>
            <a:r>
              <a:rPr lang="en-US" dirty="0"/>
              <a:t>Now let’s think about messaging, </a:t>
            </a:r>
            <a:r>
              <a:rPr lang="en-US" i="1" dirty="0"/>
              <a:t>[click animation once]. </a:t>
            </a:r>
            <a:r>
              <a:rPr lang="en-US" dirty="0"/>
              <a:t>Here are some phrases to describe a negative view of persons with addition or substance use disorders. </a:t>
            </a:r>
          </a:p>
          <a:p>
            <a:pPr marL="171450" indent="-171450" eaLnBrk="1" fontAlgn="auto" hangingPunct="1">
              <a:spcBef>
                <a:spcPts val="0"/>
              </a:spcBef>
              <a:spcAft>
                <a:spcPts val="0"/>
              </a:spcAft>
              <a:buFont typeface="Arial" panose="020B0604020202020204" pitchFamily="34" charset="0"/>
              <a:buChar char="•"/>
              <a:defRPr/>
            </a:pPr>
            <a:r>
              <a:rPr lang="en-US" dirty="0"/>
              <a:t>Now let’s think about supportive messaging to describe treatment and recovery </a:t>
            </a:r>
            <a:r>
              <a:rPr lang="en-US" i="1" dirty="0"/>
              <a:t>[click animation once]. </a:t>
            </a:r>
          </a:p>
          <a:p>
            <a:pPr marL="171450" indent="-171450" eaLnBrk="1" fontAlgn="auto" hangingPunct="1">
              <a:spcBef>
                <a:spcPts val="0"/>
              </a:spcBef>
              <a:spcAft>
                <a:spcPts val="0"/>
              </a:spcAft>
              <a:buFont typeface="Arial" panose="020B0604020202020204" pitchFamily="34" charset="0"/>
              <a:buChar char="•"/>
              <a:defRPr/>
            </a:pPr>
            <a:r>
              <a:rPr lang="en-US" dirty="0"/>
              <a:t>What are some other messages that you’ve heard that support the work of treatment and recovery? </a:t>
            </a:r>
            <a:r>
              <a:rPr lang="en-US" i="1" dirty="0"/>
              <a:t>Possible messages include: “One size (treatment) does not fit all” and “Relapse may be part of the recovery process”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[Photo source: https://pixabay.com/en/depression-man-anger-sadness-2912404/]</a:t>
            </a:r>
          </a:p>
          <a:p>
            <a:pPr eaLnBrk="1" fontAlgn="auto" hangingPunct="1">
              <a:spcBef>
                <a:spcPts val="0"/>
              </a:spcBef>
              <a:spcAft>
                <a:spcPts val="0"/>
              </a:spcAft>
              <a:defRPr/>
            </a:pPr>
            <a:r>
              <a:rPr lang="en-US" dirty="0"/>
              <a:t>[Photo source: https://www.flickr.com/photos/obrashalomcampogrande/10734494115]</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23</a:t>
            </a:fld>
            <a:endParaRPr lang="en-US"/>
          </a:p>
        </p:txBody>
      </p:sp>
    </p:spTree>
    <p:extLst>
      <p:ext uri="{BB962C8B-B14F-4D97-AF65-F5344CB8AC3E}">
        <p14:creationId xmlns:p14="http://schemas.microsoft.com/office/powerpoint/2010/main" val="3263625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24</a:t>
            </a:fld>
            <a:endParaRPr lang="en-US" dirty="0"/>
          </a:p>
        </p:txBody>
      </p:sp>
    </p:spTree>
    <p:extLst>
      <p:ext uri="{BB962C8B-B14F-4D97-AF65-F5344CB8AC3E}">
        <p14:creationId xmlns:p14="http://schemas.microsoft.com/office/powerpoint/2010/main" val="1409664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Expand upon the definition on the slide: </a:t>
            </a:r>
          </a:p>
          <a:p>
            <a:pPr marL="171450" indent="-171450" eaLnBrk="1" fontAlgn="auto" hangingPunct="1">
              <a:spcBef>
                <a:spcPts val="0"/>
              </a:spcBef>
              <a:spcAft>
                <a:spcPts val="0"/>
              </a:spcAft>
              <a:buFont typeface="Arial" panose="020B0604020202020204" pitchFamily="34" charset="0"/>
              <a:buChar char="•"/>
              <a:defRPr/>
            </a:pPr>
            <a:r>
              <a:rPr lang="en-US" dirty="0"/>
              <a:t>The 1994 Institute of Medicine report defines treatment as “interventions, which are therapeutic in nature (such as psychotherapy, support groups, medication, and hospitalization), are provided to individuals who meet or are close to meeting [the criteria for a substance use disorder diagnosis]. </a:t>
            </a:r>
          </a:p>
          <a:p>
            <a:pPr marL="171450" indent="-171450" eaLnBrk="1" fontAlgn="auto" hangingPunct="1">
              <a:spcBef>
                <a:spcPts val="0"/>
              </a:spcBef>
              <a:spcAft>
                <a:spcPts val="0"/>
              </a:spcAft>
              <a:buFont typeface="Arial" panose="020B0604020202020204" pitchFamily="34" charset="0"/>
              <a:buChar char="•"/>
              <a:defRPr/>
            </a:pPr>
            <a:r>
              <a:rPr lang="en-US" dirty="0"/>
              <a:t>There are two components in treatment intervention: 1) case identification, and 2) standard treatment for the known disorder, which includes interventions to reduce the likelihood of future co-occurring disorders. The optimal treatment protocol aims to reduce the length of time the disorder exists, halt a progression of severity, and half the recurrence of the original disorder, or if not possible to increase the length between episodes.”</a:t>
            </a:r>
          </a:p>
          <a:p>
            <a:pPr marL="171450" indent="-171450" eaLnBrk="1" fontAlgn="auto" hangingPunct="1">
              <a:spcBef>
                <a:spcPts val="0"/>
              </a:spcBef>
              <a:spcAft>
                <a:spcPts val="0"/>
              </a:spcAft>
              <a:buFont typeface="Arial" panose="020B0604020202020204" pitchFamily="34" charset="0"/>
              <a:buChar char="•"/>
              <a:defRPr/>
            </a:pPr>
            <a:endParaRPr lang="en-US" dirty="0"/>
          </a:p>
          <a:p>
            <a:pPr marL="0" indent="0" eaLnBrk="1" fontAlgn="auto" hangingPunct="1">
              <a:spcBef>
                <a:spcPts val="0"/>
              </a:spcBef>
              <a:spcAft>
                <a:spcPts val="0"/>
              </a:spcAft>
              <a:buFont typeface="Arial" panose="020B0604020202020204" pitchFamily="34" charset="0"/>
              <a:buNone/>
              <a:defRPr/>
            </a:pPr>
            <a:r>
              <a:rPr lang="en-US" dirty="0"/>
              <a:t>Some examples include: </a:t>
            </a:r>
          </a:p>
          <a:p>
            <a:pPr marL="0" indent="0">
              <a:buNone/>
            </a:pPr>
            <a:r>
              <a:rPr lang="en-US" dirty="0"/>
              <a:t>Principles of Substance Abuse Treatment:</a:t>
            </a:r>
          </a:p>
          <a:p>
            <a:pPr marL="228600" indent="-228600" eaLnBrk="1" fontAlgn="auto" hangingPunct="1">
              <a:spcBef>
                <a:spcPts val="0"/>
              </a:spcBef>
              <a:spcAft>
                <a:spcPts val="0"/>
              </a:spcAft>
              <a:buFont typeface="+mj-lt"/>
              <a:buAutoNum type="arabicPeriod"/>
              <a:defRPr/>
            </a:pPr>
            <a:r>
              <a:rPr lang="en-US" dirty="0"/>
              <a:t>Addiction is a complex but treatable disease</a:t>
            </a:r>
          </a:p>
          <a:p>
            <a:pPr marL="228600" indent="-228600" eaLnBrk="1" fontAlgn="auto" hangingPunct="1">
              <a:spcBef>
                <a:spcPts val="0"/>
              </a:spcBef>
              <a:spcAft>
                <a:spcPts val="0"/>
              </a:spcAft>
              <a:buFont typeface="+mj-lt"/>
              <a:buAutoNum type="arabicPeriod"/>
              <a:defRPr/>
            </a:pPr>
            <a:r>
              <a:rPr lang="en-US" dirty="0"/>
              <a:t>No single treatment is appropriate for everyone.  </a:t>
            </a:r>
          </a:p>
          <a:p>
            <a:pPr marL="228600" indent="-228600" eaLnBrk="1" fontAlgn="auto" hangingPunct="1">
              <a:spcBef>
                <a:spcPts val="0"/>
              </a:spcBef>
              <a:spcAft>
                <a:spcPts val="0"/>
              </a:spcAft>
              <a:buFont typeface="+mj-lt"/>
              <a:buAutoNum type="arabicPeriod"/>
              <a:defRPr/>
            </a:pPr>
            <a:r>
              <a:rPr lang="en-US" dirty="0"/>
              <a:t>Treatment needs to be readily available</a:t>
            </a:r>
          </a:p>
          <a:p>
            <a:pPr marL="228600" indent="-228600" eaLnBrk="1" fontAlgn="auto" hangingPunct="1">
              <a:spcBef>
                <a:spcPts val="0"/>
              </a:spcBef>
              <a:spcAft>
                <a:spcPts val="0"/>
              </a:spcAft>
              <a:buFont typeface="+mj-lt"/>
              <a:buAutoNum type="arabicPeriod"/>
              <a:defRPr/>
            </a:pPr>
            <a:r>
              <a:rPr lang="en-US" dirty="0"/>
              <a:t>Effective treatment attends to multiple needs of the individual</a:t>
            </a:r>
          </a:p>
          <a:p>
            <a:pPr marL="228600" indent="-228600" eaLnBrk="1" fontAlgn="auto" hangingPunct="1">
              <a:spcBef>
                <a:spcPts val="0"/>
              </a:spcBef>
              <a:spcAft>
                <a:spcPts val="0"/>
              </a:spcAft>
              <a:buFont typeface="+mj-lt"/>
              <a:buAutoNum type="arabicPeriod"/>
              <a:defRPr/>
            </a:pPr>
            <a:r>
              <a:rPr lang="en-US" dirty="0"/>
              <a:t>Remaining in treatment for an adequate period of time is critical</a:t>
            </a:r>
          </a:p>
          <a:p>
            <a:pPr marL="228600" indent="-228600" eaLnBrk="1" fontAlgn="auto" hangingPunct="1">
              <a:spcBef>
                <a:spcPts val="0"/>
              </a:spcBef>
              <a:spcAft>
                <a:spcPts val="0"/>
              </a:spcAft>
              <a:buFont typeface="+mj-lt"/>
              <a:buAutoNum type="arabicPeriod"/>
              <a:defRPr/>
            </a:pPr>
            <a:r>
              <a:rPr lang="en-US" dirty="0"/>
              <a:t>Behavioral therapies  are the most commonly used forms of drug abuse treatment</a:t>
            </a:r>
          </a:p>
          <a:p>
            <a:pPr marL="228600" indent="-228600" eaLnBrk="1" fontAlgn="auto" hangingPunct="1">
              <a:spcBef>
                <a:spcPts val="0"/>
              </a:spcBef>
              <a:spcAft>
                <a:spcPts val="0"/>
              </a:spcAft>
              <a:buFont typeface="+mj-lt"/>
              <a:buAutoNum type="arabicPeriod"/>
              <a:defRPr/>
            </a:pPr>
            <a:r>
              <a:rPr lang="en-US" dirty="0"/>
              <a:t>Medications are an important element of treatment especially when combined with counseling and other behavioral therapies.</a:t>
            </a:r>
          </a:p>
          <a:p>
            <a:pPr marL="228600" indent="-228600" eaLnBrk="1" fontAlgn="auto" hangingPunct="1">
              <a:spcBef>
                <a:spcPts val="0"/>
              </a:spcBef>
              <a:spcAft>
                <a:spcPts val="0"/>
              </a:spcAft>
              <a:buFont typeface="+mj-lt"/>
              <a:buAutoNum type="arabicPeriod"/>
              <a:defRPr/>
            </a:pPr>
            <a:r>
              <a:rPr lang="en-US" dirty="0"/>
              <a:t>An individual's treatment and services plan must be assessed continually and modified as necessary</a:t>
            </a:r>
          </a:p>
          <a:p>
            <a:pPr marL="228600" indent="-228600" eaLnBrk="1" fontAlgn="auto" hangingPunct="1">
              <a:spcBef>
                <a:spcPts val="0"/>
              </a:spcBef>
              <a:spcAft>
                <a:spcPts val="0"/>
              </a:spcAft>
              <a:buFont typeface="+mj-lt"/>
              <a:buAutoNum type="arabicPeriod"/>
              <a:defRPr/>
            </a:pPr>
            <a:r>
              <a:rPr lang="en-US" dirty="0"/>
              <a:t>Many drug-addicted individuals also have other mental disorders</a:t>
            </a:r>
          </a:p>
          <a:p>
            <a:pPr marL="228600" indent="-228600" eaLnBrk="1" fontAlgn="auto" hangingPunct="1">
              <a:spcBef>
                <a:spcPts val="0"/>
              </a:spcBef>
              <a:spcAft>
                <a:spcPts val="0"/>
              </a:spcAft>
              <a:buFont typeface="+mj-lt"/>
              <a:buAutoNum type="arabicPeriod"/>
              <a:defRPr/>
            </a:pPr>
            <a:r>
              <a:rPr lang="en-US" dirty="0"/>
              <a:t>Medical assisted detoxification is only the first stage of addiction treatment </a:t>
            </a:r>
          </a:p>
          <a:p>
            <a:pPr marL="228600" indent="-228600" eaLnBrk="1" fontAlgn="auto" hangingPunct="1">
              <a:spcBef>
                <a:spcPts val="0"/>
              </a:spcBef>
              <a:spcAft>
                <a:spcPts val="0"/>
              </a:spcAft>
              <a:buFont typeface="+mj-lt"/>
              <a:buAutoNum type="arabicPeriod"/>
              <a:defRPr/>
            </a:pPr>
            <a:r>
              <a:rPr lang="en-US" dirty="0"/>
              <a:t>Treatment does not need to be voluntary to be effective</a:t>
            </a:r>
          </a:p>
          <a:p>
            <a:pPr marL="228600" indent="-228600" eaLnBrk="1" fontAlgn="auto" hangingPunct="1">
              <a:spcBef>
                <a:spcPts val="0"/>
              </a:spcBef>
              <a:spcAft>
                <a:spcPts val="0"/>
              </a:spcAft>
              <a:buFont typeface="+mj-lt"/>
              <a:buAutoNum type="arabicPeriod"/>
              <a:defRPr/>
            </a:pPr>
            <a:r>
              <a:rPr lang="en-US" dirty="0"/>
              <a:t>Drug use during treatment must be monitored continuously, as lapses during treatment do occur.</a:t>
            </a:r>
          </a:p>
          <a:p>
            <a:pPr marL="228600" indent="-228600" eaLnBrk="1" fontAlgn="auto" hangingPunct="1">
              <a:spcBef>
                <a:spcPts val="0"/>
              </a:spcBef>
              <a:spcAft>
                <a:spcPts val="0"/>
              </a:spcAft>
              <a:buFont typeface="+mj-lt"/>
              <a:buAutoNum type="arabicPeriod"/>
              <a:defRPr/>
            </a:pPr>
            <a:r>
              <a:rPr lang="en-US" dirty="0"/>
              <a:t>Treatment programs should test patients for the presence of infectious diseases</a:t>
            </a:r>
          </a:p>
          <a:p>
            <a:pPr marL="0" indent="0"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defRPr/>
            </a:pPr>
            <a:endParaRPr lang="en-US" b="0" dirty="0"/>
          </a:p>
          <a:p>
            <a:pPr eaLnBrk="1" fontAlgn="auto" hangingPunct="1">
              <a:spcBef>
                <a:spcPts val="0"/>
              </a:spcBef>
              <a:spcAft>
                <a:spcPts val="0"/>
              </a:spcAft>
              <a:defRPr/>
            </a:pPr>
            <a:r>
              <a:rPr lang="en-US" b="0" dirty="0"/>
              <a:t>6 Institute of Medicine</a:t>
            </a:r>
            <a:r>
              <a:rPr lang="en-US" b="0" baseline="0" dirty="0"/>
              <a:t> (</a:t>
            </a:r>
            <a:r>
              <a:rPr lang="en-US" b="0" dirty="0"/>
              <a:t>1994). </a:t>
            </a:r>
            <a:r>
              <a:rPr lang="en-US" b="0" i="1" dirty="0"/>
              <a:t>Reducing Risks for Mental Disorders: Frontiers for Preventive Intervention Research. </a:t>
            </a:r>
            <a:r>
              <a:rPr lang="en-US" b="0" dirty="0"/>
              <a:t>Washington, DC: The National Academies Press. https://doi.org/10.17226/2139.</a:t>
            </a:r>
          </a:p>
          <a:p>
            <a:pPr eaLnBrk="1" fontAlgn="auto" hangingPunct="1">
              <a:spcBef>
                <a:spcPts val="0"/>
              </a:spcBef>
              <a:spcAft>
                <a:spcPts val="0"/>
              </a:spcAft>
              <a:defRPr/>
            </a:pPr>
            <a:endParaRPr lang="en-US" b="0" dirty="0"/>
          </a:p>
          <a:p>
            <a:pPr eaLnBrk="1" fontAlgn="auto" hangingPunct="1">
              <a:spcBef>
                <a:spcPts val="0"/>
              </a:spcBef>
              <a:spcAft>
                <a:spcPts val="0"/>
              </a:spcAft>
              <a:defRPr/>
            </a:pPr>
            <a:r>
              <a:rPr lang="en-US" b="0" dirty="0"/>
              <a:t>Photo source: https://torange.biz/33977.html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25</a:t>
            </a:fld>
            <a:endParaRPr lang="en-US"/>
          </a:p>
        </p:txBody>
      </p:sp>
    </p:spTree>
    <p:extLst>
      <p:ext uri="{BB962C8B-B14F-4D97-AF65-F5344CB8AC3E}">
        <p14:creationId xmlns:p14="http://schemas.microsoft.com/office/powerpoint/2010/main" val="325475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Expand on the definition on the slide: </a:t>
            </a:r>
          </a:p>
          <a:p>
            <a:pPr marL="171450" indent="-171450" eaLnBrk="1" fontAlgn="auto" hangingPunct="1">
              <a:spcBef>
                <a:spcPts val="0"/>
              </a:spcBef>
              <a:spcAft>
                <a:spcPts val="0"/>
              </a:spcAft>
              <a:buFont typeface="Arial" panose="020B0604020202020204" pitchFamily="34" charset="0"/>
              <a:buChar char="•"/>
              <a:defRPr/>
            </a:pPr>
            <a:r>
              <a:rPr lang="en-US" dirty="0"/>
              <a:t>The 1994 Institute of Medicine report defines treatment as “interventions, which are supportive, educational and/or pharmacological in nature, are provided on a long-term basis to individuals who have met the [the criteria for a substance use disorder diagnosis] and whose illness continues. The two components of maintenance interventions are 1) the patient’s compliance with long-term treatment to reduce relapse and recurrence and 2) the provision of after-care services to the patient, including rehabilitation. The aim of both components is to decrease the disability associated with the disorder.” </a:t>
            </a:r>
          </a:p>
          <a:p>
            <a:pPr marL="171450" indent="-171450" eaLnBrk="1" fontAlgn="auto" hangingPunct="1">
              <a:spcBef>
                <a:spcPts val="0"/>
              </a:spcBef>
              <a:spcAft>
                <a:spcPts val="0"/>
              </a:spcAft>
              <a:buFont typeface="Arial" panose="020B0604020202020204" pitchFamily="34" charset="0"/>
              <a:buChar char="•"/>
              <a:defRPr/>
            </a:pPr>
            <a:r>
              <a:rPr lang="en-US" dirty="0"/>
              <a:t>Recovery support services are part of maintenance since its aim it to increase the likelihood of maintaining long-term recovery.</a:t>
            </a:r>
          </a:p>
          <a:p>
            <a:pPr marL="171450" indent="-171450" eaLnBrk="1" fontAlgn="auto" hangingPunct="1">
              <a:spcBef>
                <a:spcPts val="0"/>
              </a:spcBef>
              <a:spcAft>
                <a:spcPts val="0"/>
              </a:spcAft>
              <a:buFont typeface="Arial" panose="020B0604020202020204" pitchFamily="34" charset="0"/>
              <a:buChar char="•"/>
              <a:defRPr/>
            </a:pPr>
            <a:endParaRPr lang="en-US" b="0" dirty="0"/>
          </a:p>
          <a:p>
            <a:pPr eaLnBrk="1" fontAlgn="auto" hangingPunct="1">
              <a:spcBef>
                <a:spcPts val="0"/>
              </a:spcBef>
              <a:spcAft>
                <a:spcPts val="0"/>
              </a:spcAft>
              <a:defRPr/>
            </a:pPr>
            <a:r>
              <a:rPr lang="en-US" b="0" dirty="0"/>
              <a:t>6 Institute of Medicine</a:t>
            </a:r>
            <a:r>
              <a:rPr lang="en-US" b="0" baseline="0" dirty="0"/>
              <a:t> (</a:t>
            </a:r>
            <a:r>
              <a:rPr lang="en-US" b="0" dirty="0"/>
              <a:t>1994). </a:t>
            </a:r>
            <a:r>
              <a:rPr lang="en-US" b="0" i="1" dirty="0"/>
              <a:t>Reducing Risks for Mental Disorders: Frontiers for Preventive Intervention Research. </a:t>
            </a:r>
            <a:r>
              <a:rPr lang="en-US" b="0" dirty="0"/>
              <a:t>Washington, DC: The National Academies Press. https://doi.org/10.17226/2139.</a:t>
            </a:r>
          </a:p>
          <a:p>
            <a:pPr eaLnBrk="1" fontAlgn="auto" hangingPunct="1">
              <a:spcBef>
                <a:spcPts val="0"/>
              </a:spcBef>
              <a:spcAft>
                <a:spcPts val="0"/>
              </a:spcAft>
              <a:buFont typeface="Arial" panose="020B0604020202020204" pitchFamily="34" charset="0"/>
              <a:buNone/>
              <a:defRPr/>
            </a:pPr>
            <a:endParaRPr lang="en-US" b="0" dirty="0"/>
          </a:p>
          <a:p>
            <a:pPr eaLnBrk="1" fontAlgn="auto" hangingPunct="1">
              <a:spcBef>
                <a:spcPts val="0"/>
              </a:spcBef>
              <a:spcAft>
                <a:spcPts val="0"/>
              </a:spcAft>
              <a:buFont typeface="Arial" panose="020B0604020202020204" pitchFamily="34" charset="0"/>
              <a:buNone/>
              <a:defRPr/>
            </a:pPr>
            <a:endParaRPr lang="en-US" b="0" dirty="0"/>
          </a:p>
          <a:p>
            <a:pPr eaLnBrk="1" fontAlgn="auto" hangingPunct="1">
              <a:spcBef>
                <a:spcPts val="0"/>
              </a:spcBef>
              <a:spcAft>
                <a:spcPts val="0"/>
              </a:spcAft>
              <a:buFont typeface="Arial" panose="020B0604020202020204" pitchFamily="34" charset="0"/>
              <a:buNone/>
              <a:defRPr/>
            </a:pPr>
            <a:r>
              <a:rPr lang="en-US" b="0" dirty="0"/>
              <a:t>Photo source: https://www.flickr.com/photos/greeblie/3338710223</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26</a:t>
            </a:fld>
            <a:endParaRPr lang="en-US"/>
          </a:p>
        </p:txBody>
      </p:sp>
    </p:spTree>
    <p:extLst>
      <p:ext uri="{BB962C8B-B14F-4D97-AF65-F5344CB8AC3E}">
        <p14:creationId xmlns:p14="http://schemas.microsoft.com/office/powerpoint/2010/main" val="1126289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participants to write in chat before animating the list:  What are some types of treatment and maintenance programs that you are aware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Emphasize recovery goes from treatment </a:t>
            </a:r>
          </a:p>
          <a:p>
            <a:endParaRPr lang="en-US" dirty="0"/>
          </a:p>
          <a:p>
            <a:pPr eaLnBrk="1" fontAlgn="auto" hangingPunct="1">
              <a:spcBef>
                <a:spcPts val="0"/>
              </a:spcBef>
              <a:spcAft>
                <a:spcPts val="0"/>
              </a:spcAft>
              <a:defRPr/>
            </a:pPr>
            <a:r>
              <a:rPr lang="en-US" i="1" dirty="0"/>
              <a:t>Remind participants that although the principles of effective treatment are the name, the language we use to describe them may be difference. For example, detoxification or detox programs are also referred to as medically managed withdrawal programs). Click once to bring in the list of examples of treatment and maintenance programs. Describe this list in greater detail using the notes below:</a:t>
            </a:r>
          </a:p>
          <a:p>
            <a:pPr marL="171450" indent="-171450" eaLnBrk="1" fontAlgn="auto" hangingPunct="1">
              <a:spcBef>
                <a:spcPts val="0"/>
              </a:spcBef>
              <a:spcAft>
                <a:spcPts val="0"/>
              </a:spcAft>
              <a:buFont typeface="Arial" panose="020B0604020202020204" pitchFamily="34" charset="0"/>
              <a:buChar char="•"/>
              <a:defRPr/>
            </a:pPr>
            <a:r>
              <a:rPr lang="en-US" dirty="0"/>
              <a:t>Detoxification (“Detox”): Often the first program in a treatment process, detoxification programs help an individual clear his/her body of a substance. These programs help individuals manage the “acute and potentially dangerous physiological effects of stopping drug use.” Detox programs do not help individuals address the “psychological, social, and behavioral problems associated with addiction” so in most cases, post-detox treatment programming is recommended (NIDA, 2017). Detox can be stand-alone, or part of a longer-term residential program.  </a:t>
            </a:r>
          </a:p>
          <a:p>
            <a:pPr marL="171450" indent="-171450" eaLnBrk="1" fontAlgn="auto" hangingPunct="1">
              <a:spcBef>
                <a:spcPts val="0"/>
              </a:spcBef>
              <a:spcAft>
                <a:spcPts val="0"/>
              </a:spcAft>
              <a:buFont typeface="Arial" panose="020B0604020202020204" pitchFamily="34" charset="0"/>
              <a:buChar char="•"/>
              <a:defRPr/>
            </a:pPr>
            <a:r>
              <a:rPr lang="en-US" dirty="0"/>
              <a:t>Residential: All of these services consist of living on-site, where 24 hour support is provided by trained personnel. These services can range in duration (from short-term to long term, 6-12 months) (NIDA, 2017), location (hospital or non-hospital) (Facing Addiction in America, 2016) and in level of intensity (from clinically managed low-intensity to medically monitored high-intensity) (American Society of Addiction Medicine, 2015).</a:t>
            </a:r>
          </a:p>
          <a:p>
            <a:pPr marL="171450" indent="-171450" eaLnBrk="1" fontAlgn="auto" hangingPunct="1">
              <a:spcBef>
                <a:spcPts val="0"/>
              </a:spcBef>
              <a:spcAft>
                <a:spcPts val="0"/>
              </a:spcAft>
              <a:buFont typeface="Arial" panose="020B0604020202020204" pitchFamily="34" charset="0"/>
              <a:buChar char="•"/>
              <a:defRPr/>
            </a:pPr>
            <a:r>
              <a:rPr lang="en-US" dirty="0"/>
              <a:t>Intensive outpatient/partial hospitalization: These services are typically a “step-down” from residential services, where an individual attends 9-20 hours (or more) of service a week (American Society of Addiction Medicine, 2015) and are an option for individuals who are limited by the restrictions of residential programs and are “living in an environment that supports recovery but who need structure to avoid relapse” (Facing Addiction in America, 2016). </a:t>
            </a:r>
          </a:p>
          <a:p>
            <a:pPr marL="171450" indent="-171450" eaLnBrk="1" fontAlgn="auto" hangingPunct="1">
              <a:spcBef>
                <a:spcPts val="0"/>
              </a:spcBef>
              <a:spcAft>
                <a:spcPts val="0"/>
              </a:spcAft>
              <a:buFont typeface="Arial" panose="020B0604020202020204" pitchFamily="34" charset="0"/>
              <a:buChar char="•"/>
              <a:defRPr/>
            </a:pPr>
            <a:r>
              <a:rPr lang="en-US" dirty="0"/>
              <a:t>Outpatient services: “Typically consists of less than 9 hours of service/week for recovery or motivational enhancement therapies and strategies…delivered in a wide variety of settings” (American Society of Addiction Medicine, 2015). These services an provide both group and individual behavioral services. They can be appropriate for an individual with a mild substance use disorder, or for an individual who has completed a more intensive treatment program (Facing Addiction in America, 2016). </a:t>
            </a:r>
          </a:p>
          <a:p>
            <a:pPr marL="171450" indent="-171450" eaLnBrk="1" fontAlgn="auto" hangingPunct="1">
              <a:spcBef>
                <a:spcPts val="0"/>
              </a:spcBef>
              <a:spcAft>
                <a:spcPts val="0"/>
              </a:spcAft>
              <a:buFont typeface="Arial" panose="020B0604020202020204" pitchFamily="34" charset="0"/>
              <a:buChar char="•"/>
              <a:defRPr/>
            </a:pPr>
            <a:r>
              <a:rPr lang="en-US" dirty="0"/>
              <a:t>Medication-assisted treatment: Some medications are approved by the FDA in the treatment of alcohol and opioid use disorders. Medication-assisted treatment consists of a combination of medicine and behavioral therapies  (Facing Addiction in America, 2016). </a:t>
            </a:r>
          </a:p>
          <a:p>
            <a:pPr eaLnBrk="1" fontAlgn="auto" hangingPunct="1">
              <a:spcBef>
                <a:spcPts val="0"/>
              </a:spcBef>
              <a:spcAft>
                <a:spcPts val="0"/>
              </a:spcAft>
              <a:buFont typeface="Arial" panose="020B0604020202020204" pitchFamily="34" charset="0"/>
              <a:buNone/>
              <a:defRPr/>
            </a:pPr>
            <a:r>
              <a:rPr lang="en-US" i="1" dirty="0"/>
              <a:t>Remind participants that we talk about maintenance, we often also talk about recovery maintenance</a:t>
            </a:r>
            <a:r>
              <a:rPr lang="en-US" i="1" baseline="0" dirty="0"/>
              <a:t> </a:t>
            </a:r>
            <a:r>
              <a:rPr lang="en-US" i="1" dirty="0"/>
              <a:t>and some of these types of recovery programs may come up during the brainstorm. Expand with the notes below:</a:t>
            </a:r>
          </a:p>
          <a:p>
            <a:pPr marL="171450" indent="-171450" eaLnBrk="1" fontAlgn="auto" hangingPunct="1">
              <a:spcBef>
                <a:spcPts val="0"/>
              </a:spcBef>
              <a:spcAft>
                <a:spcPts val="0"/>
              </a:spcAft>
              <a:buFont typeface="Arial" panose="020B0604020202020204" pitchFamily="34" charset="0"/>
              <a:buChar char="•"/>
              <a:defRPr/>
            </a:pPr>
            <a:r>
              <a:rPr lang="en-US" dirty="0"/>
              <a:t>Since the original IOM report was published there has been an increased acknowledgement of the role that peer and recovery support services play in an individual’s recovery. However, it is important to point out that these services are </a:t>
            </a:r>
            <a:r>
              <a:rPr lang="en-US" i="1" dirty="0"/>
              <a:t>not</a:t>
            </a:r>
            <a:r>
              <a:rPr lang="en-US" dirty="0"/>
              <a:t> treatment services</a:t>
            </a:r>
            <a:r>
              <a:rPr lang="en-US" baseline="0" dirty="0"/>
              <a:t> (but they can be provided in concert with treatment services). </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Recovery support services: According to SAMHSA, recovery support services are “are non-clinical services that are used with treatment to support individuals in their recovery goals.” We’ll talk about these more extensively in the next section. (SAMHSA, 2016)</a:t>
            </a:r>
          </a:p>
          <a:p>
            <a:pPr marL="171450" indent="-171450" eaLnBrk="1" fontAlgn="auto" hangingPunct="1">
              <a:spcBef>
                <a:spcPts val="0"/>
              </a:spcBef>
              <a:spcAft>
                <a:spcPts val="0"/>
              </a:spcAft>
              <a:buFont typeface="Arial" panose="020B0604020202020204" pitchFamily="34" charset="0"/>
              <a:buChar char="•"/>
              <a:defRPr/>
            </a:pPr>
            <a:r>
              <a:rPr lang="en-US" dirty="0"/>
              <a:t>Peer support services: According to SAMHSA, peer support services are delivered by individuals who have common life experiences with the people they are serving. [This] includes informational, emotional, and intentional support.” Examples: Alcoholics Anonymous, Narcotics Anonymous, and other 12-step programs (SAMHSA, 2016).</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0" dirty="0"/>
              <a:t>7 U.S. Department of Health and Human Services (HHS), Office of the Surgeon General, </a:t>
            </a:r>
            <a:r>
              <a:rPr lang="en-US" b="0" i="1" dirty="0"/>
              <a:t>Facing Addiction in America: The Surgeon General’s Report on Alcohol, Drugs, and Health. </a:t>
            </a:r>
            <a:r>
              <a:rPr lang="en-US" b="0" dirty="0"/>
              <a:t>Washington, DC: HHS, November 2016. https://addiction.surgeongeneral.gov/chapter-4-treatment.pdf </a:t>
            </a:r>
          </a:p>
          <a:p>
            <a:pPr eaLnBrk="1" fontAlgn="auto" hangingPunct="1">
              <a:spcBef>
                <a:spcPts val="0"/>
              </a:spcBef>
              <a:spcAft>
                <a:spcPts val="0"/>
              </a:spcAft>
              <a:defRPr/>
            </a:pPr>
            <a:r>
              <a:rPr lang="en-US" b="0" dirty="0"/>
              <a:t>8 National Institute on Drug Abuse NIDA. (2018, January 17). Principles of Drug Addiction Treatment: A Research-Based Guide (Third Edition). Retrieved from https://www.drugabuse.gov/publications/principles-drug-addiction-treatment-research-based-guide-third-edition</a:t>
            </a:r>
          </a:p>
          <a:p>
            <a:pPr eaLnBrk="1" fontAlgn="auto" hangingPunct="1">
              <a:spcBef>
                <a:spcPts val="0"/>
              </a:spcBef>
              <a:spcAft>
                <a:spcPts val="0"/>
              </a:spcAft>
              <a:defRPr/>
            </a:pPr>
            <a:r>
              <a:rPr lang="en-US" b="0" dirty="0"/>
              <a:t>9 American Society of Addiction Medicine (2015). What are the ASAM Levels of Care? Available at http://asamcontinuum.org/knowledgebase/what-are-the-asam-levels-of-care/</a:t>
            </a:r>
          </a:p>
          <a:p>
            <a:pPr eaLnBrk="1" fontAlgn="auto" hangingPunct="1">
              <a:spcBef>
                <a:spcPts val="0"/>
              </a:spcBef>
              <a:spcAft>
                <a:spcPts val="0"/>
              </a:spcAft>
              <a:defRPr/>
            </a:pPr>
            <a:r>
              <a:rPr lang="en-US" b="0" dirty="0"/>
              <a:t>10 Substance Abuse and Mental Health Services Administration (2016). Treatments for substance use disorders. Available at https://www.samhsa.gov/treatment/substance-use-disorders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27</a:t>
            </a:fld>
            <a:endParaRPr lang="en-US"/>
          </a:p>
        </p:txBody>
      </p:sp>
    </p:spTree>
    <p:extLst>
      <p:ext uri="{BB962C8B-B14F-4D97-AF65-F5344CB8AC3E}">
        <p14:creationId xmlns:p14="http://schemas.microsoft.com/office/powerpoint/2010/main" val="1659600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White’s definition includes strength-based language against pathologizing individuals and it empowers individuals to define their own recovery.</a:t>
            </a:r>
            <a:endParaRPr lang="en-US" sz="1800" dirty="0">
              <a:effectLst/>
              <a:latin typeface="Arial" panose="020B0604020202020204" pitchFamily="34" charset="0"/>
            </a:endParaRPr>
          </a:p>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i="1" dirty="0"/>
              <a:t>Expand upon the definition on the slides with the notes below:</a:t>
            </a:r>
          </a:p>
          <a:p>
            <a:pPr marL="171450" indent="-171450" eaLnBrk="1" fontAlgn="auto" hangingPunct="1">
              <a:spcBef>
                <a:spcPts val="0"/>
              </a:spcBef>
              <a:spcAft>
                <a:spcPts val="0"/>
              </a:spcAft>
              <a:buFont typeface="Arial" panose="020B0604020202020204" pitchFamily="34" charset="0"/>
              <a:buChar char="•"/>
              <a:defRPr/>
            </a:pPr>
            <a:r>
              <a:rPr lang="en-US" dirty="0"/>
              <a:t>SAMHSA has delineated four major dimensions that support a life in recovery: </a:t>
            </a:r>
          </a:p>
          <a:p>
            <a:pPr marL="628650" lvl="1" indent="-171450" eaLnBrk="1" fontAlgn="auto" hangingPunct="1">
              <a:spcBef>
                <a:spcPts val="0"/>
              </a:spcBef>
              <a:spcAft>
                <a:spcPts val="0"/>
              </a:spcAft>
              <a:buFont typeface="Arial" panose="020B0604020202020204" pitchFamily="34" charset="0"/>
              <a:buChar char="•"/>
              <a:defRPr/>
            </a:pPr>
            <a:r>
              <a:rPr lang="en-US" dirty="0"/>
              <a:t>Health: overcoming or managing one’s disease(s) as well as living in a physically and emotionally healthy way;</a:t>
            </a:r>
          </a:p>
          <a:p>
            <a:pPr marL="628650" lvl="1" indent="-171450" eaLnBrk="1" fontAlgn="auto" hangingPunct="1">
              <a:spcBef>
                <a:spcPts val="0"/>
              </a:spcBef>
              <a:spcAft>
                <a:spcPts val="0"/>
              </a:spcAft>
              <a:buFont typeface="Arial" panose="020B0604020202020204" pitchFamily="34" charset="0"/>
              <a:buChar char="•"/>
              <a:defRPr/>
            </a:pPr>
            <a:r>
              <a:rPr lang="en-US" dirty="0"/>
              <a:t>Home: a stable and safe place to live;</a:t>
            </a:r>
          </a:p>
          <a:p>
            <a:pPr marL="628650" lvl="1" indent="-171450" eaLnBrk="1" fontAlgn="auto" hangingPunct="1">
              <a:spcBef>
                <a:spcPts val="0"/>
              </a:spcBef>
              <a:spcAft>
                <a:spcPts val="0"/>
              </a:spcAft>
              <a:buFont typeface="Arial" panose="020B0604020202020204" pitchFamily="34" charset="0"/>
              <a:buChar char="•"/>
              <a:defRPr/>
            </a:pPr>
            <a:r>
              <a:rPr lang="en-US" dirty="0"/>
              <a:t>Purpose: meaningful daily activities, such as a job, school, volunteerism, family caretaking, or creative endeavors, and the independence, income and resources to participate in society; and</a:t>
            </a:r>
          </a:p>
          <a:p>
            <a:pPr marL="628650" lvl="1" indent="-171450" eaLnBrk="1" fontAlgn="auto" hangingPunct="1">
              <a:spcBef>
                <a:spcPts val="0"/>
              </a:spcBef>
              <a:spcAft>
                <a:spcPts val="0"/>
              </a:spcAft>
              <a:buFont typeface="Arial" panose="020B0604020202020204" pitchFamily="34" charset="0"/>
              <a:buChar char="•"/>
              <a:defRPr/>
            </a:pPr>
            <a:r>
              <a:rPr lang="en-US" dirty="0"/>
              <a:t>Community: relationships and social networks that provide support, friendship, love, and hope. </a:t>
            </a:r>
          </a:p>
          <a:p>
            <a:pPr marL="171450" indent="-171450" eaLnBrk="1" fontAlgn="auto" hangingPunct="1">
              <a:spcBef>
                <a:spcPts val="0"/>
              </a:spcBef>
              <a:spcAft>
                <a:spcPts val="0"/>
              </a:spcAft>
              <a:buFont typeface="Arial" panose="020B0604020202020204" pitchFamily="34" charset="0"/>
              <a:buChar char="•"/>
              <a:defRPr/>
            </a:pPr>
            <a:r>
              <a:rPr lang="en-US" dirty="0"/>
              <a:t>There are multiple pathways to recovery, meaning that individuals can reach their recovery status through a number of different channels—only some of which include traditional treatment. </a:t>
            </a:r>
          </a:p>
          <a:p>
            <a:pPr marL="171450" indent="-171450" eaLnBrk="1" fontAlgn="auto" hangingPunct="1">
              <a:spcBef>
                <a:spcPts val="0"/>
              </a:spcBef>
              <a:spcAft>
                <a:spcPts val="0"/>
              </a:spcAft>
              <a:buFont typeface="Arial" panose="020B0604020202020204" pitchFamily="34" charset="0"/>
              <a:buChar char="•"/>
              <a:defRPr/>
            </a:pPr>
            <a:r>
              <a:rPr lang="en-US" dirty="0"/>
              <a:t>Recovery is a “self-defined” status. The main takeaway here is that recovery is a state of being, and each individual who is in recovery may definite it differently. However, it is important for people in recovery to self-identify this way so that the public sees that it is possible for people with substance use disorders to go on to live happy, productive lives. </a:t>
            </a:r>
          </a:p>
          <a:p>
            <a:pPr marL="171450" indent="-171450" eaLnBrk="1" fontAlgn="auto" hangingPunct="1">
              <a:spcBef>
                <a:spcPts val="0"/>
              </a:spcBef>
              <a:spcAft>
                <a:spcPts val="0"/>
              </a:spcAft>
              <a:buFont typeface="Arial" panose="020B0604020202020204" pitchFamily="34" charset="0"/>
              <a:buChar char="•"/>
              <a:defRPr/>
            </a:pPr>
            <a:endParaRPr lang="en-US" dirty="0"/>
          </a:p>
          <a:p>
            <a:pPr eaLnBrk="1" fontAlgn="auto" hangingPunct="1">
              <a:spcBef>
                <a:spcPts val="0"/>
              </a:spcBef>
              <a:spcAft>
                <a:spcPts val="0"/>
              </a:spcAft>
              <a:buFont typeface="Arial" panose="020B0604020202020204" pitchFamily="34" charset="0"/>
              <a:buNone/>
              <a:defRPr/>
            </a:pPr>
            <a:r>
              <a:rPr lang="en-US" i="1" dirty="0"/>
              <a:t>Additional notes on self-defined status:</a:t>
            </a:r>
          </a:p>
          <a:p>
            <a:pPr marL="171450" indent="-171450" eaLnBrk="1" fontAlgn="auto" hangingPunct="1">
              <a:spcBef>
                <a:spcPts val="0"/>
              </a:spcBef>
              <a:spcAft>
                <a:spcPts val="0"/>
              </a:spcAft>
              <a:buFont typeface="Arial" panose="020B0604020202020204" pitchFamily="34" charset="0"/>
              <a:buChar char="•"/>
              <a:defRPr/>
            </a:pPr>
            <a:r>
              <a:rPr lang="en-US" dirty="0"/>
              <a:t>For example, a study of persons in long-term treatment and recovery support programs defined themselves differently:</a:t>
            </a:r>
            <a:r>
              <a:rPr lang="en-US" baseline="30000" dirty="0"/>
              <a:t>2</a:t>
            </a:r>
            <a:r>
              <a:rPr lang="en-US" dirty="0"/>
              <a:t> </a:t>
            </a:r>
          </a:p>
          <a:p>
            <a:pPr marL="914400" lvl="1" indent="-457200" eaLnBrk="1" fontAlgn="auto" hangingPunct="1">
              <a:spcBef>
                <a:spcPts val="0"/>
              </a:spcBef>
              <a:spcAft>
                <a:spcPts val="0"/>
              </a:spcAft>
              <a:buFont typeface="Courier New" panose="02070309020205020404" pitchFamily="49" charset="0"/>
              <a:buChar char="o"/>
              <a:defRPr/>
            </a:pPr>
            <a:r>
              <a:rPr lang="en-US" sz="2800" dirty="0"/>
              <a:t>“In recovery” (75%)</a:t>
            </a:r>
          </a:p>
          <a:p>
            <a:pPr marL="914400" lvl="1" indent="-457200" eaLnBrk="1" fontAlgn="auto" hangingPunct="1">
              <a:spcBef>
                <a:spcPts val="0"/>
              </a:spcBef>
              <a:spcAft>
                <a:spcPts val="0"/>
              </a:spcAft>
              <a:buFont typeface="Courier New" panose="02070309020205020404" pitchFamily="49" charset="0"/>
              <a:buChar char="o"/>
              <a:defRPr/>
            </a:pPr>
            <a:r>
              <a:rPr lang="en-US" sz="2800" dirty="0"/>
              <a:t>“Recovered” (13%)</a:t>
            </a:r>
          </a:p>
          <a:p>
            <a:pPr marL="914400" lvl="1" indent="-457200" eaLnBrk="1" fontAlgn="auto" hangingPunct="1">
              <a:spcBef>
                <a:spcPts val="0"/>
              </a:spcBef>
              <a:spcAft>
                <a:spcPts val="0"/>
              </a:spcAft>
              <a:buFont typeface="Courier New" panose="02070309020205020404" pitchFamily="49" charset="0"/>
              <a:buChar char="o"/>
              <a:defRPr/>
            </a:pPr>
            <a:r>
              <a:rPr lang="en-US" sz="2800" dirty="0"/>
              <a:t>“Used to have a problem” (9%)</a:t>
            </a:r>
          </a:p>
          <a:p>
            <a:pPr marL="914400" lvl="1" indent="-457200" eaLnBrk="1" fontAlgn="auto" hangingPunct="1">
              <a:spcBef>
                <a:spcPts val="0"/>
              </a:spcBef>
              <a:spcAft>
                <a:spcPts val="0"/>
              </a:spcAft>
              <a:buFont typeface="Courier New" panose="02070309020205020404" pitchFamily="49" charset="0"/>
              <a:buChar char="o"/>
              <a:defRPr/>
            </a:pPr>
            <a:r>
              <a:rPr lang="en-US" sz="2800" dirty="0"/>
              <a:t>“Medication assisted recovery” (3%)</a:t>
            </a:r>
          </a:p>
          <a:p>
            <a:pPr marL="171450" indent="-171450" eaLnBrk="1" fontAlgn="auto" hangingPunct="1">
              <a:spcBef>
                <a:spcPts val="0"/>
              </a:spcBef>
              <a:spcAft>
                <a:spcPts val="0"/>
              </a:spcAft>
              <a:buFont typeface="Arial" panose="020B0604020202020204" pitchFamily="34" charset="0"/>
              <a:buChar char="•"/>
              <a:defRPr/>
            </a:pPr>
            <a:r>
              <a:rPr lang="en-US" sz="2800" dirty="0"/>
              <a:t>In addition, this same study found that individuals defined recovery differently. Some individuals in recovery continued to use alcohol, but abstained from other drug use, other individuals abstained from all alcohol and drugs. </a:t>
            </a:r>
          </a:p>
          <a:p>
            <a:pPr marL="171450" indent="-171450" eaLnBrk="1" fontAlgn="auto" hangingPunct="1">
              <a:spcBef>
                <a:spcPts val="0"/>
              </a:spcBef>
              <a:spcAft>
                <a:spcPts val="0"/>
              </a:spcAft>
              <a:buFont typeface="Arial" panose="020B0604020202020204" pitchFamily="34" charset="0"/>
              <a:buChar char="•"/>
              <a:defRPr/>
            </a:pPr>
            <a:r>
              <a:rPr lang="en-US" sz="2800" dirty="0"/>
              <a:t>Individuals may be in recovery may still define themselves as having as substance use disorder (for example, a person in recovery for 20+ years may still self-define as “an addict” or “an alcoholic.”).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b="0" dirty="0"/>
              <a:t>11 Substance Abuse and Mental Health Services Administration. (2012). SAMHSA's Working Definition of Recovery. Rockville, MD: Substance Abuse and Mental Health Services Administration. Retrieved from http://store.samhsa.gov/product/SAMHSA-s-Working-Definition-of-Recovery/PEP12-RECDEF </a:t>
            </a:r>
            <a:endParaRPr lang="en-US" b="0" dirty="0">
              <a:ea typeface="ＭＳ Ｐゴシック" pitchFamily="34" charset="-128"/>
            </a:endParaRPr>
          </a:p>
          <a:p>
            <a:pPr eaLnBrk="1" fontAlgn="auto" hangingPunct="1">
              <a:spcBef>
                <a:spcPts val="0"/>
              </a:spcBef>
              <a:spcAft>
                <a:spcPts val="0"/>
              </a:spcAft>
              <a:defRPr/>
            </a:pPr>
            <a:r>
              <a:rPr lang="en-US" b="0" dirty="0"/>
              <a:t>12 </a:t>
            </a:r>
            <a:r>
              <a:rPr lang="en-US" b="0" dirty="0" err="1"/>
              <a:t>Witbrodt</a:t>
            </a:r>
            <a:r>
              <a:rPr lang="en-US" b="0" dirty="0"/>
              <a:t>, J., </a:t>
            </a:r>
            <a:r>
              <a:rPr lang="en-US" b="0" dirty="0" err="1"/>
              <a:t>Kaskutas</a:t>
            </a:r>
            <a:r>
              <a:rPr lang="en-US" b="0" dirty="0"/>
              <a:t>, L. A., &amp; </a:t>
            </a:r>
            <a:r>
              <a:rPr lang="en-US" b="0" dirty="0" err="1"/>
              <a:t>Grella</a:t>
            </a:r>
            <a:r>
              <a:rPr lang="en-US" b="0" dirty="0"/>
              <a:t>, C. E. (2015). How do recovery definitions distinguish recovering individuals? Five typologies. </a:t>
            </a:r>
            <a:r>
              <a:rPr lang="en-US" b="0" i="1" dirty="0"/>
              <a:t>Drug And Alcohol Dependence</a:t>
            </a:r>
            <a:r>
              <a:rPr lang="en-US" b="0" dirty="0"/>
              <a:t>, </a:t>
            </a:r>
            <a:r>
              <a:rPr lang="en-US" b="0" i="1" dirty="0"/>
              <a:t>148</a:t>
            </a:r>
            <a:r>
              <a:rPr lang="en-US" b="0" dirty="0"/>
              <a:t>109-117. Available at https://www.ncbi.nlm.nih.gov/pmc/articles/PMC4330112/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28</a:t>
            </a:fld>
            <a:endParaRPr lang="en-US"/>
          </a:p>
        </p:txBody>
      </p:sp>
    </p:spTree>
    <p:extLst>
      <p:ext uri="{BB962C8B-B14F-4D97-AF65-F5344CB8AC3E}">
        <p14:creationId xmlns:p14="http://schemas.microsoft.com/office/powerpoint/2010/main" val="244705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es-ES" dirty="0"/>
              <a:t>Coaching de recuperación / especialistas de pares </a:t>
            </a:r>
          </a:p>
          <a:p>
            <a:pPr marL="171450" indent="-171450" eaLnBrk="1" fontAlgn="auto" hangingPunct="1">
              <a:spcBef>
                <a:spcPts val="0"/>
              </a:spcBef>
              <a:spcAft>
                <a:spcPts val="0"/>
              </a:spcAft>
              <a:buFont typeface="Arial" panose="020B0604020202020204" pitchFamily="34" charset="0"/>
              <a:buChar char="•"/>
              <a:defRPr/>
            </a:pPr>
            <a:r>
              <a:rPr lang="es-ES" dirty="0"/>
              <a:t>Ayuda mutua y apoyo entre pares </a:t>
            </a:r>
          </a:p>
          <a:p>
            <a:pPr marL="171450" indent="-171450" eaLnBrk="1" fontAlgn="auto" hangingPunct="1">
              <a:spcBef>
                <a:spcPts val="0"/>
              </a:spcBef>
              <a:spcAft>
                <a:spcPts val="0"/>
              </a:spcAft>
              <a:buFont typeface="Arial" panose="020B0604020202020204" pitchFamily="34" charset="0"/>
              <a:buChar char="•"/>
              <a:defRPr/>
            </a:pPr>
            <a:r>
              <a:rPr lang="es-ES" dirty="0"/>
              <a:t>Residencias de recuperación </a:t>
            </a:r>
          </a:p>
          <a:p>
            <a:pPr marL="171450" indent="-171450" eaLnBrk="1" fontAlgn="auto" hangingPunct="1">
              <a:spcBef>
                <a:spcPts val="0"/>
              </a:spcBef>
              <a:spcAft>
                <a:spcPts val="0"/>
              </a:spcAft>
              <a:buFont typeface="Arial" panose="020B0604020202020204" pitchFamily="34" charset="0"/>
              <a:buChar char="•"/>
              <a:defRPr/>
            </a:pPr>
            <a:r>
              <a:rPr lang="es-ES" dirty="0"/>
              <a:t>Escuelas de recuperación</a:t>
            </a:r>
          </a:p>
          <a:p>
            <a:pPr marL="171450" indent="-171450" eaLnBrk="1" fontAlgn="auto" hangingPunct="1">
              <a:spcBef>
                <a:spcPts val="0"/>
              </a:spcBef>
              <a:spcAft>
                <a:spcPts val="0"/>
              </a:spcAft>
              <a:buFont typeface="Arial" panose="020B0604020202020204" pitchFamily="34" charset="0"/>
              <a:buChar char="•"/>
              <a:defRPr/>
            </a:pPr>
            <a:r>
              <a:rPr lang="en-US" sz="1800" dirty="0" err="1">
                <a:solidFill>
                  <a:srgbClr val="1C2532"/>
                </a:solidFill>
                <a:effectLst/>
                <a:latin typeface="Arial" panose="020B0604020202020204" pitchFamily="34" charset="0"/>
                <a:ea typeface="Calibri" panose="020F0502020204030204" pitchFamily="34" charset="0"/>
              </a:rPr>
              <a:t>centro</a:t>
            </a:r>
            <a:r>
              <a:rPr lang="en-US" sz="1800" dirty="0">
                <a:solidFill>
                  <a:srgbClr val="1C2532"/>
                </a:solidFill>
                <a:effectLst/>
                <a:latin typeface="Arial" panose="020B0604020202020204" pitchFamily="34" charset="0"/>
                <a:ea typeface="Calibri" panose="020F0502020204030204" pitchFamily="34" charset="0"/>
              </a:rPr>
              <a:t> </a:t>
            </a:r>
            <a:r>
              <a:rPr lang="en-US" sz="1800" dirty="0" err="1">
                <a:solidFill>
                  <a:srgbClr val="1C2532"/>
                </a:solidFill>
                <a:effectLst/>
                <a:latin typeface="Arial" panose="020B0604020202020204" pitchFamily="34" charset="0"/>
                <a:ea typeface="Calibri" panose="020F0502020204030204" pitchFamily="34" charset="0"/>
              </a:rPr>
              <a:t>comunitarios</a:t>
            </a:r>
            <a:r>
              <a:rPr lang="en-US" sz="1800" dirty="0">
                <a:solidFill>
                  <a:srgbClr val="1C2532"/>
                </a:solidFill>
                <a:effectLst/>
                <a:latin typeface="Arial" panose="020B0604020202020204" pitchFamily="34" charset="0"/>
                <a:ea typeface="Calibri" panose="020F0502020204030204" pitchFamily="34" charset="0"/>
              </a:rPr>
              <a:t> de </a:t>
            </a:r>
            <a:r>
              <a:rPr lang="en-US" sz="1800" dirty="0" err="1">
                <a:solidFill>
                  <a:srgbClr val="1C2532"/>
                </a:solidFill>
                <a:effectLst/>
                <a:latin typeface="Arial" panose="020B0604020202020204" pitchFamily="34" charset="0"/>
                <a:ea typeface="Calibri" panose="020F0502020204030204" pitchFamily="34" charset="0"/>
              </a:rPr>
              <a:t>recuperacion</a:t>
            </a:r>
            <a:endParaRPr lang="en-US" b="1" i="1" dirty="0"/>
          </a:p>
          <a:p>
            <a:pPr eaLnBrk="1" fontAlgn="auto" hangingPunct="1">
              <a:spcBef>
                <a:spcPts val="0"/>
              </a:spcBef>
              <a:spcAft>
                <a:spcPts val="0"/>
              </a:spcAft>
              <a:defRPr/>
            </a:pPr>
            <a:endParaRPr lang="en-US" b="1" i="1" dirty="0"/>
          </a:p>
          <a:p>
            <a:pPr eaLnBrk="1" fontAlgn="auto" hangingPunct="1">
              <a:spcBef>
                <a:spcPts val="0"/>
              </a:spcBef>
              <a:spcAft>
                <a:spcPts val="0"/>
              </a:spcAft>
              <a:defRPr/>
            </a:pPr>
            <a:r>
              <a:rPr lang="en-US" b="1" i="1" dirty="0"/>
              <a:t>Before animating-in the list of examples, ask participants:</a:t>
            </a:r>
          </a:p>
          <a:p>
            <a:pPr marL="171450" indent="-171450" eaLnBrk="1" fontAlgn="auto" hangingPunct="1">
              <a:spcBef>
                <a:spcPts val="0"/>
              </a:spcBef>
              <a:spcAft>
                <a:spcPts val="0"/>
              </a:spcAft>
              <a:buFont typeface="Arial" panose="020B0604020202020204" pitchFamily="34" charset="0"/>
              <a:buChar char="•"/>
              <a:defRPr/>
            </a:pPr>
            <a:r>
              <a:rPr lang="en-US" b="1" dirty="0"/>
              <a:t>What are some types of recovery services or programs that you are aware of? </a:t>
            </a:r>
          </a:p>
          <a:p>
            <a:endParaRPr lang="en-US" dirty="0"/>
          </a:p>
          <a:p>
            <a:pPr eaLnBrk="1" fontAlgn="auto" hangingPunct="1">
              <a:spcBef>
                <a:spcPts val="0"/>
              </a:spcBef>
              <a:spcAft>
                <a:spcPts val="0"/>
              </a:spcAft>
              <a:buFont typeface="Arial" panose="020B0604020202020204" pitchFamily="34" charset="0"/>
              <a:buNone/>
              <a:defRPr/>
            </a:pPr>
            <a:r>
              <a:rPr lang="en-US" i="1" dirty="0"/>
              <a:t>Remind participants that a number of services fall under the categories of “recovery support.” The examples on this slide are supported by SAMHSA. Elaborate on these examples using the notes below: </a:t>
            </a:r>
          </a:p>
          <a:p>
            <a:pPr marL="171450" indent="-171450" eaLnBrk="1" fontAlgn="auto" hangingPunct="1">
              <a:spcBef>
                <a:spcPts val="0"/>
              </a:spcBef>
              <a:spcAft>
                <a:spcPts val="0"/>
              </a:spcAft>
              <a:buFont typeface="Arial" panose="020B0604020202020204" pitchFamily="34" charset="0"/>
              <a:buChar char="•"/>
              <a:defRPr/>
            </a:pPr>
            <a:r>
              <a:rPr lang="en-US" dirty="0"/>
              <a:t>Recovery coaches (which according to White, 2006 are also referred to as “recovery manager, recovery mentor, recovery support specialist, recovery guide, personal recovery assistant, and helping healer”) are certified professionals who work to “link clients from treatment institutions to indigenous communities of recovery, and to address complex co-occurring problems that inhibit successful recovery.”</a:t>
            </a:r>
            <a:r>
              <a:rPr lang="en-US" baseline="0" dirty="0"/>
              <a:t> </a:t>
            </a:r>
            <a:r>
              <a:rPr lang="en-US" dirty="0"/>
              <a:t>(White, 2006). This role is distinct from both a sponsor (often part of 12-step programs) and a therapist.  Certified recovery</a:t>
            </a:r>
            <a:r>
              <a:rPr lang="en-US" baseline="0" dirty="0"/>
              <a:t> coaches are called Certified Peer Specialists (CPS).</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Mutual aid</a:t>
            </a:r>
            <a:r>
              <a:rPr lang="en-US" baseline="0" dirty="0"/>
              <a:t> services </a:t>
            </a:r>
            <a:r>
              <a:rPr lang="en-US" dirty="0"/>
              <a:t>exist for both persons in recovery and his/her family members and are lead by nonprofessionals with lived-experience with substance use disorders. According to SAMHSA “the most widely available mutual support groups are 12-Step groups, such as Alcoholics Anonymous (AA), but other mutual support groups such as Women for Sobriety (WFS), SMART Recovery® (Self-Management and Recovery Training), and Secular Organizations for Sobriety/Save Our Selves (SOS) are also available” (SAMHSA, 2008). Peer support services</a:t>
            </a:r>
            <a:r>
              <a:rPr lang="en-US" baseline="0" dirty="0"/>
              <a:t> are similar to mutual aid, but they don’t typically have a philosophy </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Recovery residences, also called recovery houses, are “sober, safe, and healthy living environments that promote recovery from alcohol and other drug use and associated problems” (National Association of Recovery Residences, 2012). Recovery residences, previously called halfway hours, have been increasingly regulated by the National Association of Recovery Residences and state standards and offer varied levels of services (e.g., peer support, medication, and counseling). </a:t>
            </a:r>
          </a:p>
          <a:p>
            <a:pPr marL="171450" indent="-171450" eaLnBrk="1" fontAlgn="auto" hangingPunct="1">
              <a:spcBef>
                <a:spcPts val="0"/>
              </a:spcBef>
              <a:spcAft>
                <a:spcPts val="0"/>
              </a:spcAft>
              <a:buFont typeface="Arial" panose="020B0604020202020204" pitchFamily="34" charset="0"/>
              <a:buChar char="•"/>
              <a:defRPr/>
            </a:pPr>
            <a:r>
              <a:rPr lang="en-US" dirty="0"/>
              <a:t>Recovery schools, according to SAMHSA,  “help students remain abstinent through various programs of recovery, such as Twelve Step programs, and offer state-certified diplomas.” (SAMHSA, 2016). </a:t>
            </a:r>
          </a:p>
          <a:p>
            <a:pPr eaLnBrk="1" fontAlgn="auto" hangingPunct="1">
              <a:spcBef>
                <a:spcPts val="0"/>
              </a:spcBef>
              <a:spcAft>
                <a:spcPts val="0"/>
              </a:spcAft>
              <a:defRPr/>
            </a:pPr>
            <a:endParaRPr lang="en-US" b="1" dirty="0"/>
          </a:p>
          <a:p>
            <a:pPr eaLnBrk="1" fontAlgn="auto" hangingPunct="1">
              <a:spcBef>
                <a:spcPts val="0"/>
              </a:spcBef>
              <a:spcAft>
                <a:spcPts val="0"/>
              </a:spcAft>
              <a:defRPr/>
            </a:pPr>
            <a:r>
              <a:rPr lang="en-US" dirty="0"/>
              <a:t>13 White, W. (2006). </a:t>
            </a:r>
            <a:r>
              <a:rPr lang="en-US" i="1" dirty="0"/>
              <a:t>Sponsor, Recovery Coach, Addiction Counselor: The Importance of Role Clarity and Role Integrity. </a:t>
            </a:r>
            <a:r>
              <a:rPr lang="en-US" dirty="0"/>
              <a:t>Philadelphia, PA: Philadelphia Department of Behavioral Health and Mental Retardation Services. </a:t>
            </a:r>
          </a:p>
          <a:p>
            <a:pPr eaLnBrk="1" fontAlgn="auto" hangingPunct="1">
              <a:spcBef>
                <a:spcPts val="0"/>
              </a:spcBef>
              <a:spcAft>
                <a:spcPts val="0"/>
              </a:spcAft>
              <a:defRPr/>
            </a:pPr>
            <a:r>
              <a:rPr lang="en-US" dirty="0"/>
              <a:t>14 SAMHSA (2008). An introduction to mutual support groups for alcohol and drug abuse. </a:t>
            </a:r>
            <a:r>
              <a:rPr lang="en-US" i="1" dirty="0"/>
              <a:t>Substance Abuse in Brief Fact Sheet. </a:t>
            </a:r>
            <a:r>
              <a:rPr lang="en-US" dirty="0"/>
              <a:t>Volume 5, Issue I. Available at https://store.samhsa.gov/shin/content/SMA08-4336/SMA08-4336.pdf </a:t>
            </a:r>
          </a:p>
          <a:p>
            <a:pPr eaLnBrk="1" fontAlgn="auto" hangingPunct="1">
              <a:spcBef>
                <a:spcPts val="0"/>
              </a:spcBef>
              <a:spcAft>
                <a:spcPts val="0"/>
              </a:spcAft>
              <a:defRPr/>
            </a:pPr>
            <a:r>
              <a:rPr lang="en-US" dirty="0"/>
              <a:t>15 National Association of Recovery Residences (2012). A primer on recovery residences: FAQs from the National Association of Recovery Residents. Available at http://narronline.org/wp-content/uploads/2014/06/Primer-on-Recovery-Residences-09-20-2012a.pdf </a:t>
            </a:r>
          </a:p>
          <a:p>
            <a:pPr eaLnBrk="1" fontAlgn="auto" hangingPunct="1">
              <a:spcBef>
                <a:spcPts val="0"/>
              </a:spcBef>
              <a:spcAft>
                <a:spcPts val="0"/>
              </a:spcAft>
              <a:defRPr/>
            </a:pPr>
            <a:r>
              <a:rPr lang="en-US" dirty="0"/>
              <a:t>16 SAMHSA (2016). SAMHSA’s Recovery Support Efforts. Available at https://www.samhsa.gov/recovery/samhsas-efforts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29</a:t>
            </a:fld>
            <a:endParaRPr lang="en-US"/>
          </a:p>
        </p:txBody>
      </p:sp>
    </p:spTree>
    <p:extLst>
      <p:ext uri="{BB962C8B-B14F-4D97-AF65-F5344CB8AC3E}">
        <p14:creationId xmlns:p14="http://schemas.microsoft.com/office/powerpoint/2010/main" val="3817736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CR" dirty="0">
                <a:latin typeface="Arial" panose="020B0604020202020204" pitchFamily="34" charset="0"/>
                <a:cs typeface="Arial" panose="020B0604020202020204" pitchFamily="34" charset="0"/>
              </a:rPr>
              <a:t>Ask </a:t>
            </a:r>
            <a:r>
              <a:rPr lang="es-CR" dirty="0" err="1">
                <a:latin typeface="Arial" panose="020B0604020202020204" pitchFamily="34" charset="0"/>
                <a:cs typeface="Arial" panose="020B0604020202020204" pitchFamily="34" charset="0"/>
              </a:rPr>
              <a:t>to</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write</a:t>
            </a:r>
            <a:r>
              <a:rPr lang="es-CR" dirty="0">
                <a:latin typeface="Arial" panose="020B0604020202020204" pitchFamily="34" charset="0"/>
                <a:cs typeface="Arial" panose="020B0604020202020204" pitchFamily="34" charset="0"/>
              </a:rPr>
              <a:t> in chat</a:t>
            </a: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30</a:t>
            </a:fld>
            <a:endParaRPr lang="en-US" dirty="0"/>
          </a:p>
        </p:txBody>
      </p:sp>
    </p:spTree>
    <p:extLst>
      <p:ext uri="{BB962C8B-B14F-4D97-AF65-F5344CB8AC3E}">
        <p14:creationId xmlns:p14="http://schemas.microsoft.com/office/powerpoint/2010/main" val="375934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A5919A8E-5F6E-49AC-8362-D140E11F6675}" type="slidenum">
              <a:rPr lang="en-US" smtClean="0"/>
              <a:pPr>
                <a:defRPr/>
              </a:pPr>
              <a:t>3</a:t>
            </a:fld>
            <a:endParaRPr lang="en-US" dirty="0"/>
          </a:p>
        </p:txBody>
      </p:sp>
    </p:spTree>
    <p:extLst>
      <p:ext uri="{BB962C8B-B14F-4D97-AF65-F5344CB8AC3E}">
        <p14:creationId xmlns:p14="http://schemas.microsoft.com/office/powerpoint/2010/main" val="4293504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73C60-877F-3F4D-9B92-2C35666FFD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054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dirty="0"/>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32</a:t>
            </a:fld>
            <a:endParaRPr lang="en-US" dirty="0"/>
          </a:p>
        </p:txBody>
      </p:sp>
    </p:spTree>
    <p:extLst>
      <p:ext uri="{BB962C8B-B14F-4D97-AF65-F5344CB8AC3E}">
        <p14:creationId xmlns:p14="http://schemas.microsoft.com/office/powerpoint/2010/main" val="2227560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33</a:t>
            </a:fld>
            <a:endParaRPr lang="en-US"/>
          </a:p>
        </p:txBody>
      </p:sp>
    </p:spTree>
    <p:extLst>
      <p:ext uri="{BB962C8B-B14F-4D97-AF65-F5344CB8AC3E}">
        <p14:creationId xmlns:p14="http://schemas.microsoft.com/office/powerpoint/2010/main" val="2608742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Elaborate on the notes on the slide using the notes below: </a:t>
            </a:r>
            <a:r>
              <a:rPr lang="en-US" altLang="en-US" sz="1200" dirty="0">
                <a:latin typeface="Arial" panose="020B0604020202020204" pitchFamily="34" charset="0"/>
                <a:cs typeface="Arial" panose="020B0604020202020204" pitchFamily="34" charset="0"/>
              </a:rPr>
              <a:t>What </a:t>
            </a:r>
            <a:r>
              <a:rPr lang="en-US" altLang="en-US" sz="1200" i="1" dirty="0">
                <a:latin typeface="Arial" panose="020B0604020202020204" pitchFamily="34" charset="0"/>
                <a:cs typeface="Arial" panose="020B0604020202020204" pitchFamily="34" charset="0"/>
              </a:rPr>
              <a:t>Prevention </a:t>
            </a:r>
            <a:r>
              <a:rPr lang="en-US" altLang="en-US" sz="1200" dirty="0">
                <a:latin typeface="Arial" panose="020B0604020202020204" pitchFamily="34" charset="0"/>
                <a:cs typeface="Arial" panose="020B0604020202020204" pitchFamily="34" charset="0"/>
              </a:rPr>
              <a:t>Practitioners Need   to Know About </a:t>
            </a:r>
            <a:r>
              <a:rPr lang="en-US" altLang="en-US" sz="1200" i="1" dirty="0">
                <a:latin typeface="Arial" panose="020B0604020202020204" pitchFamily="34" charset="0"/>
                <a:cs typeface="Arial" panose="020B0604020202020204" pitchFamily="34" charset="0"/>
              </a:rPr>
              <a:t>Treatment</a:t>
            </a:r>
            <a:endParaRPr lang="en-US" i="1" dirty="0"/>
          </a:p>
          <a:p>
            <a:pPr marL="171450" indent="-171450" eaLnBrk="1" fontAlgn="auto" hangingPunct="1">
              <a:spcBef>
                <a:spcPts val="0"/>
              </a:spcBef>
              <a:spcAft>
                <a:spcPts val="0"/>
              </a:spcAft>
              <a:buFont typeface="Arial" panose="020B0604020202020204" pitchFamily="34" charset="0"/>
              <a:buChar char="•"/>
              <a:defRPr/>
            </a:pPr>
            <a:r>
              <a:rPr lang="en-US" b="1" dirty="0"/>
              <a:t>Insurance-driven payment structure: </a:t>
            </a:r>
            <a:r>
              <a:rPr lang="en-US" dirty="0"/>
              <a:t>Treatment providers are paid through insurance reimbursement and fee-for-service models (insurance drives the treatment modality)</a:t>
            </a:r>
          </a:p>
          <a:p>
            <a:pPr marL="171450" indent="-171450" eaLnBrk="1" fontAlgn="auto" hangingPunct="1">
              <a:spcBef>
                <a:spcPts val="0"/>
              </a:spcBef>
              <a:spcAft>
                <a:spcPts val="0"/>
              </a:spcAft>
              <a:buFont typeface="Arial" panose="020B0604020202020204" pitchFamily="34" charset="0"/>
              <a:buChar char="•"/>
              <a:defRPr/>
            </a:pPr>
            <a:r>
              <a:rPr lang="en-US" b="1" dirty="0"/>
              <a:t>Individual-focused: </a:t>
            </a:r>
            <a:r>
              <a:rPr lang="en-US" dirty="0"/>
              <a:t>Treatment is focused on individual behavior change (less contact with the community and families)</a:t>
            </a:r>
          </a:p>
          <a:p>
            <a:pPr marL="171450" indent="-171450" eaLnBrk="1" fontAlgn="auto" hangingPunct="1">
              <a:spcBef>
                <a:spcPts val="0"/>
              </a:spcBef>
              <a:spcAft>
                <a:spcPts val="0"/>
              </a:spcAft>
              <a:buFont typeface="Arial" panose="020B0604020202020204" pitchFamily="34" charset="0"/>
              <a:buChar char="•"/>
              <a:defRPr/>
            </a:pPr>
            <a:r>
              <a:rPr lang="en-US" b="1" dirty="0"/>
              <a:t>Clinical settings: </a:t>
            </a:r>
            <a:r>
              <a:rPr lang="en-US" dirty="0"/>
              <a:t>Treatment often occurs in clinical settings, compared to prevention, which often occurs in community settings. Some treatment modalities partner with the community (outpatient), but in most cases the setting is treatment-specific. </a:t>
            </a:r>
          </a:p>
          <a:p>
            <a:pPr marL="171450" indent="-171450" eaLnBrk="1" fontAlgn="auto" hangingPunct="1">
              <a:spcBef>
                <a:spcPts val="0"/>
              </a:spcBef>
              <a:spcAft>
                <a:spcPts val="0"/>
              </a:spcAft>
              <a:buFont typeface="Arial" panose="020B0604020202020204" pitchFamily="34" charset="0"/>
              <a:buChar char="•"/>
              <a:defRPr/>
            </a:pPr>
            <a:r>
              <a:rPr lang="en-US" b="1" dirty="0"/>
              <a:t>Professional licensure: </a:t>
            </a:r>
            <a:r>
              <a:rPr lang="en-US" dirty="0"/>
              <a:t>The only people who do treatment work are treatment professionals (compared to recovery and prevention which engage a number of non-professionals).</a:t>
            </a:r>
          </a:p>
          <a:p>
            <a:pPr eaLnBrk="1" fontAlgn="auto" hangingPunct="1">
              <a:spcBef>
                <a:spcPts val="0"/>
              </a:spcBef>
              <a:spcAft>
                <a:spcPts val="0"/>
              </a:spcAft>
              <a:buFont typeface="Arial" panose="020B0604020202020204" pitchFamily="34" charset="0"/>
              <a:buNone/>
              <a:defRPr/>
            </a:pPr>
            <a:endParaRPr lang="en-US" b="1" i="1" dirty="0"/>
          </a:p>
          <a:p>
            <a:r>
              <a:rPr lang="en-US" altLang="en-US" sz="1200" dirty="0">
                <a:latin typeface="Arial" panose="020B0604020202020204" pitchFamily="34" charset="0"/>
                <a:cs typeface="Arial" panose="020B0604020202020204" pitchFamily="34" charset="0"/>
              </a:rPr>
              <a:t>What </a:t>
            </a:r>
            <a:r>
              <a:rPr lang="en-US" altLang="en-US" sz="1200" i="1" dirty="0">
                <a:latin typeface="Arial" panose="020B0604020202020204" pitchFamily="34" charset="0"/>
                <a:cs typeface="Arial" panose="020B0604020202020204" pitchFamily="34" charset="0"/>
              </a:rPr>
              <a:t>Prevention </a:t>
            </a:r>
            <a:r>
              <a:rPr lang="en-US" altLang="en-US" sz="1200" dirty="0">
                <a:latin typeface="Arial" panose="020B0604020202020204" pitchFamily="34" charset="0"/>
                <a:cs typeface="Arial" panose="020B0604020202020204" pitchFamily="34" charset="0"/>
              </a:rPr>
              <a:t>Practitioners Need to Know about </a:t>
            </a:r>
            <a:r>
              <a:rPr lang="en-US" altLang="en-US" sz="1200" i="1" dirty="0">
                <a:latin typeface="Arial" panose="020B0604020202020204" pitchFamily="34" charset="0"/>
                <a:cs typeface="Arial" panose="020B0604020202020204" pitchFamily="34" charset="0"/>
              </a:rPr>
              <a:t>Recovery Support:</a:t>
            </a:r>
          </a:p>
          <a:p>
            <a:pPr eaLnBrk="1" fontAlgn="auto" hangingPunct="1">
              <a:spcBef>
                <a:spcPts val="0"/>
              </a:spcBef>
              <a:spcAft>
                <a:spcPts val="0"/>
              </a:spcAft>
              <a:defRPr/>
            </a:pPr>
            <a:r>
              <a:rPr lang="en-US" i="1" dirty="0"/>
              <a:t>Elaborate on the notes on the slide using the notes below: </a:t>
            </a:r>
          </a:p>
          <a:p>
            <a:pPr marL="171450" indent="-171450" eaLnBrk="1" fontAlgn="auto" hangingPunct="1">
              <a:spcBef>
                <a:spcPts val="0"/>
              </a:spcBef>
              <a:spcAft>
                <a:spcPts val="0"/>
              </a:spcAft>
              <a:buFont typeface="Arial" panose="020B0604020202020204" pitchFamily="34" charset="0"/>
              <a:buChar char="•"/>
              <a:defRPr/>
            </a:pPr>
            <a:r>
              <a:rPr lang="en-US" b="1" dirty="0"/>
              <a:t>Variable funding structure: </a:t>
            </a:r>
            <a:r>
              <a:rPr lang="en-US" dirty="0"/>
              <a:t>Funding comes from grants, state government, private entities</a:t>
            </a:r>
          </a:p>
          <a:p>
            <a:pPr marL="171450" indent="-171450" eaLnBrk="1" fontAlgn="auto" hangingPunct="1">
              <a:spcBef>
                <a:spcPts val="0"/>
              </a:spcBef>
              <a:spcAft>
                <a:spcPts val="0"/>
              </a:spcAft>
              <a:buFont typeface="Arial" panose="020B0604020202020204" pitchFamily="34" charset="0"/>
              <a:buChar char="•"/>
              <a:defRPr/>
            </a:pPr>
            <a:r>
              <a:rPr lang="en-US" b="1" dirty="0"/>
              <a:t>Various settings: </a:t>
            </a:r>
            <a:r>
              <a:rPr lang="en-US" dirty="0"/>
              <a:t>Recovery support practitioners work in a variety of settings (churches, recovery residences, recovery high schools)</a:t>
            </a:r>
          </a:p>
          <a:p>
            <a:pPr marL="171450" indent="-171450" eaLnBrk="1" fontAlgn="auto" hangingPunct="1">
              <a:spcBef>
                <a:spcPts val="0"/>
              </a:spcBef>
              <a:spcAft>
                <a:spcPts val="0"/>
              </a:spcAft>
              <a:buFont typeface="Arial" panose="020B0604020202020204" pitchFamily="34" charset="0"/>
              <a:buChar char="•"/>
              <a:defRPr/>
            </a:pPr>
            <a:r>
              <a:rPr lang="en-US" b="1" dirty="0"/>
              <a:t>Volunteer supported: </a:t>
            </a:r>
            <a:r>
              <a:rPr lang="en-US" dirty="0"/>
              <a:t>Many recovery initiatives are volunteer supported or volunteer-lead—and many of these volunteers are in recovery themselves</a:t>
            </a:r>
          </a:p>
          <a:p>
            <a:pPr marL="171450" indent="-171450" eaLnBrk="1" fontAlgn="auto" hangingPunct="1">
              <a:spcBef>
                <a:spcPts val="0"/>
              </a:spcBef>
              <a:spcAft>
                <a:spcPts val="0"/>
              </a:spcAft>
              <a:buFont typeface="Arial" panose="020B0604020202020204" pitchFamily="34" charset="0"/>
              <a:buChar char="•"/>
              <a:defRPr/>
            </a:pPr>
            <a:r>
              <a:rPr lang="en-US" b="1" dirty="0"/>
              <a:t>Individual- and community-focused: </a:t>
            </a:r>
            <a:r>
              <a:rPr lang="en-US" dirty="0"/>
              <a:t>Recovery activities seek to promote change in individuals. However, part of that work is about building a community that is focused on building a community that supports recovery efforts. </a:t>
            </a:r>
          </a:p>
          <a:p>
            <a:pPr eaLnBrk="1" fontAlgn="auto" hangingPunct="1">
              <a:spcBef>
                <a:spcPts val="0"/>
              </a:spcBef>
              <a:spcAft>
                <a:spcPts val="0"/>
              </a:spcAft>
              <a:buFont typeface="Arial" panose="020B0604020202020204" pitchFamily="34" charset="0"/>
              <a:buNone/>
              <a:defRPr/>
            </a:pPr>
            <a:endParaRPr lang="en-US" dirty="0"/>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34</a:t>
            </a:fld>
            <a:endParaRPr lang="en-US"/>
          </a:p>
        </p:txBody>
      </p:sp>
    </p:spTree>
    <p:extLst>
      <p:ext uri="{BB962C8B-B14F-4D97-AF65-F5344CB8AC3E}">
        <p14:creationId xmlns:p14="http://schemas.microsoft.com/office/powerpoint/2010/main" val="3528065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16"/>
              </a:spcBef>
              <a:spcAft>
                <a:spcPts val="1233"/>
              </a:spcAft>
            </a:pPr>
            <a:r>
              <a:rPr lang="es-CR" dirty="0">
                <a:latin typeface="Arial" panose="020B0604020202020204" pitchFamily="34" charset="0"/>
                <a:cs typeface="Arial" panose="020B0604020202020204" pitchFamily="34" charset="0"/>
              </a:rPr>
              <a:t>Ask </a:t>
            </a:r>
            <a:r>
              <a:rPr lang="es-CR" dirty="0" err="1">
                <a:latin typeface="Arial" panose="020B0604020202020204" pitchFamily="34" charset="0"/>
                <a:cs typeface="Arial" panose="020B0604020202020204" pitchFamily="34" charset="0"/>
              </a:rPr>
              <a:t>participants</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to</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write</a:t>
            </a:r>
            <a:r>
              <a:rPr lang="es-CR" dirty="0">
                <a:latin typeface="Arial" panose="020B0604020202020204" pitchFamily="34" charset="0"/>
                <a:cs typeface="Arial" panose="020B0604020202020204" pitchFamily="34" charset="0"/>
              </a:rPr>
              <a:t> in chat </a:t>
            </a:r>
          </a:p>
          <a:p>
            <a:pPr marL="0" marR="0" lvl="0" indent="0" algn="l" defTabSz="914400" rtl="0" eaLnBrk="1" fontAlgn="auto" latinLnBrk="0" hangingPunct="1">
              <a:lnSpc>
                <a:spcPct val="100000"/>
              </a:lnSpc>
              <a:spcBef>
                <a:spcPts val="616"/>
              </a:spcBef>
              <a:spcAft>
                <a:spcPts val="1233"/>
              </a:spcAft>
              <a:buClrTx/>
              <a:buSzTx/>
              <a:buFontTx/>
              <a:buNone/>
              <a:tabLst/>
              <a:defRPr/>
            </a:pPr>
            <a:r>
              <a:rPr lang="es-CR" dirty="0" err="1">
                <a:latin typeface="Arial" panose="020B0604020202020204" pitchFamily="34" charset="0"/>
                <a:cs typeface="Arial" panose="020B0604020202020204" pitchFamily="34" charset="0"/>
              </a:rPr>
              <a:t>Keep</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an</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eye</a:t>
            </a:r>
            <a:r>
              <a:rPr lang="es-CR" dirty="0">
                <a:latin typeface="Arial" panose="020B0604020202020204" pitchFamily="34" charset="0"/>
                <a:cs typeface="Arial" panose="020B0604020202020204" pitchFamily="34" charset="0"/>
              </a:rPr>
              <a:t> </a:t>
            </a:r>
            <a:r>
              <a:rPr lang="es-CR" dirty="0" err="1">
                <a:latin typeface="Arial" panose="020B0604020202020204" pitchFamily="34" charset="0"/>
                <a:cs typeface="Arial" panose="020B0604020202020204" pitchFamily="34" charset="0"/>
              </a:rPr>
              <a:t>for</a:t>
            </a:r>
            <a:r>
              <a:rPr lang="es-CR" dirty="0">
                <a:latin typeface="Arial" panose="020B0604020202020204" pitchFamily="34" charset="0"/>
                <a:cs typeface="Arial" panose="020B0604020202020204" pitchFamily="34" charset="0"/>
              </a:rPr>
              <a:t> </a:t>
            </a:r>
            <a:r>
              <a:rPr lang="en-US" sz="1800" dirty="0">
                <a:effectLst/>
                <a:latin typeface="Segoe UI" panose="020B0502040204020203" pitchFamily="34" charset="0"/>
              </a:rPr>
              <a:t>possible person as participant to contribute (Juan Velez from ASSMCA)</a:t>
            </a:r>
            <a:endParaRPr lang="en-US" sz="1800" dirty="0">
              <a:effectLst/>
              <a:latin typeface="Arial" panose="020B0604020202020204" pitchFamily="34" charset="0"/>
            </a:endParaRPr>
          </a:p>
          <a:p>
            <a:pPr>
              <a:spcBef>
                <a:spcPts val="616"/>
              </a:spcBef>
              <a:spcAft>
                <a:spcPts val="1233"/>
              </a:spcAft>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35</a:t>
            </a:fld>
            <a:endParaRPr lang="en-US" dirty="0"/>
          </a:p>
        </p:txBody>
      </p:sp>
    </p:spTree>
    <p:extLst>
      <p:ext uri="{BB962C8B-B14F-4D97-AF65-F5344CB8AC3E}">
        <p14:creationId xmlns:p14="http://schemas.microsoft.com/office/powerpoint/2010/main" val="3568355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i="1" dirty="0"/>
              <a:t>Elaborate on the notes on the slide using the notes below: </a:t>
            </a:r>
          </a:p>
          <a:p>
            <a:pPr marL="171450" indent="-171450" eaLnBrk="1" fontAlgn="auto" hangingPunct="1">
              <a:spcBef>
                <a:spcPts val="0"/>
              </a:spcBef>
              <a:spcAft>
                <a:spcPts val="0"/>
              </a:spcAft>
              <a:buFont typeface="Arial" panose="020B0604020202020204" pitchFamily="34" charset="0"/>
              <a:buChar char="•"/>
              <a:defRPr/>
            </a:pPr>
            <a:r>
              <a:rPr lang="en-US" b="1" dirty="0"/>
              <a:t>Resource allocation: </a:t>
            </a:r>
            <a:r>
              <a:rPr lang="en-US" dirty="0"/>
              <a:t>Tensions over limited resources, determining who pays for what, and the specifics about how to keep funding streams separate </a:t>
            </a:r>
          </a:p>
          <a:p>
            <a:pPr marL="171450" indent="-171450" eaLnBrk="1" fontAlgn="auto" hangingPunct="1">
              <a:spcBef>
                <a:spcPts val="0"/>
              </a:spcBef>
              <a:spcAft>
                <a:spcPts val="0"/>
              </a:spcAft>
              <a:buFont typeface="Arial" panose="020B0604020202020204" pitchFamily="34" charset="0"/>
              <a:buChar char="•"/>
              <a:defRPr/>
            </a:pPr>
            <a:r>
              <a:rPr lang="en-US" b="1" dirty="0"/>
              <a:t>Logistics: </a:t>
            </a:r>
            <a:r>
              <a:rPr lang="en-US" dirty="0"/>
              <a:t>Since people who work in prevention, treatment and recovery get paid in different ways, there can be logistical challenges about where and when to meet (especially because a majority of treatment providers only get paid for providing a service—so they are not compensated for attending a coalition meeting). </a:t>
            </a:r>
          </a:p>
          <a:p>
            <a:pPr marL="171450" indent="-171450" eaLnBrk="1" fontAlgn="auto" hangingPunct="1">
              <a:spcBef>
                <a:spcPts val="0"/>
              </a:spcBef>
              <a:spcAft>
                <a:spcPts val="0"/>
              </a:spcAft>
              <a:buFont typeface="Arial" panose="020B0604020202020204" pitchFamily="34" charset="0"/>
              <a:buChar char="•"/>
              <a:defRPr/>
            </a:pPr>
            <a:r>
              <a:rPr lang="en-US" b="1" dirty="0"/>
              <a:t>Language: </a:t>
            </a:r>
            <a:r>
              <a:rPr lang="en-US" dirty="0"/>
              <a:t>For example, the term “prevention” means a number of different things. Prevention can mean MAT, but not policy or enforcement. Intervention in prevention means strategy, intervention in treatment brings family members together to intervene in an individual’s life. </a:t>
            </a:r>
          </a:p>
          <a:p>
            <a:pPr marL="171450" indent="-171450" eaLnBrk="1" fontAlgn="auto" hangingPunct="1">
              <a:spcBef>
                <a:spcPts val="0"/>
              </a:spcBef>
              <a:spcAft>
                <a:spcPts val="0"/>
              </a:spcAft>
              <a:buFont typeface="Arial" panose="020B0604020202020204" pitchFamily="34" charset="0"/>
              <a:buChar char="•"/>
              <a:defRPr/>
            </a:pPr>
            <a:r>
              <a:rPr lang="en-US" b="1" dirty="0"/>
              <a:t>Role clarity: </a:t>
            </a:r>
            <a:r>
              <a:rPr lang="en-US" dirty="0"/>
              <a:t>The three different sectors have different roles who work within them. Lack of understanding can lead to confusion about where one individual’s role ends and the other’s begins. </a:t>
            </a:r>
          </a:p>
          <a:p>
            <a:pPr marL="171450" indent="-171450" eaLnBrk="1" fontAlgn="auto" hangingPunct="1">
              <a:spcBef>
                <a:spcPts val="0"/>
              </a:spcBef>
              <a:spcAft>
                <a:spcPts val="0"/>
              </a:spcAft>
              <a:buFont typeface="Arial" panose="020B0604020202020204" pitchFamily="34" charset="0"/>
              <a:buChar char="•"/>
              <a:defRPr/>
            </a:pPr>
            <a:r>
              <a:rPr lang="en-US" b="1" dirty="0"/>
              <a:t>History: </a:t>
            </a:r>
            <a:r>
              <a:rPr lang="en-US" dirty="0"/>
              <a:t>Historically, these disciplines have not worked together. Project officers oversee separate treatment and prevention grants. Agencies are set up separately. Prevention/Public health model has a different approach than the clinical treatment approach.</a:t>
            </a:r>
          </a:p>
          <a:p>
            <a:pPr algn="r" eaLnBrk="1" fontAlgn="auto" hangingPunct="1">
              <a:spcBef>
                <a:spcPts val="0"/>
              </a:spcBef>
              <a:spcAft>
                <a:spcPts val="0"/>
              </a:spcAft>
              <a:buFont typeface="Arial" panose="020B0604020202020204" pitchFamily="34" charset="0"/>
              <a:buNone/>
              <a:defRPr/>
            </a:pPr>
            <a:endParaRPr lang="en-US" dirty="0"/>
          </a:p>
          <a:p>
            <a:pPr eaLnBrk="1" fontAlgn="auto" hangingPunct="1">
              <a:spcBef>
                <a:spcPts val="0"/>
              </a:spcBef>
              <a:spcAft>
                <a:spcPts val="0"/>
              </a:spcAft>
              <a:buFont typeface="Arial" panose="020B0604020202020204" pitchFamily="34" charset="0"/>
              <a:buNone/>
              <a:defRPr/>
            </a:pPr>
            <a:r>
              <a:rPr lang="en-US" dirty="0"/>
              <a:t>Photo source: </a:t>
            </a:r>
          </a:p>
          <a:p>
            <a:pPr eaLnBrk="1" fontAlgn="auto" hangingPunct="1">
              <a:spcBef>
                <a:spcPts val="0"/>
              </a:spcBef>
              <a:spcAft>
                <a:spcPts val="0"/>
              </a:spcAft>
              <a:buFont typeface="Arial" panose="020B0604020202020204" pitchFamily="34" charset="0"/>
              <a:buNone/>
              <a:defRPr/>
            </a:pPr>
            <a:r>
              <a:rPr lang="en-US" dirty="0"/>
              <a:t>https://www.flickr.com/photos/pictures-of-money/17123240849</a:t>
            </a:r>
          </a:p>
          <a:p>
            <a:pPr eaLnBrk="1" fontAlgn="auto" hangingPunct="1">
              <a:spcBef>
                <a:spcPts val="0"/>
              </a:spcBef>
              <a:spcAft>
                <a:spcPts val="0"/>
              </a:spcAft>
              <a:buFont typeface="Arial" panose="020B0604020202020204" pitchFamily="34" charset="0"/>
              <a:buNone/>
              <a:defRPr/>
            </a:pPr>
            <a:r>
              <a:rPr lang="en-US" dirty="0"/>
              <a:t>https://pxhere.com/en/photo/868210</a:t>
            </a:r>
          </a:p>
          <a:p>
            <a:pPr eaLnBrk="1" fontAlgn="auto" hangingPunct="1">
              <a:spcBef>
                <a:spcPts val="0"/>
              </a:spcBef>
              <a:spcAft>
                <a:spcPts val="0"/>
              </a:spcAft>
              <a:buFont typeface="Arial" panose="020B0604020202020204" pitchFamily="34" charset="0"/>
              <a:buNone/>
              <a:defRPr/>
            </a:pPr>
            <a:r>
              <a:rPr lang="en-US" dirty="0"/>
              <a:t>https://pixabay.com/en/clock-time-pointer-time-of-watches-705672/</a:t>
            </a:r>
          </a:p>
          <a:p>
            <a:pPr eaLnBrk="1" fontAlgn="auto" hangingPunct="1">
              <a:spcBef>
                <a:spcPts val="0"/>
              </a:spcBef>
              <a:spcAft>
                <a:spcPts val="0"/>
              </a:spcAft>
              <a:buFont typeface="Arial" panose="020B0604020202020204" pitchFamily="34" charset="0"/>
              <a:buNone/>
              <a:defRPr/>
            </a:pPr>
            <a:r>
              <a:rPr lang="en-US" dirty="0"/>
              <a:t>https://pixabay.com/en/speech-icon-voice-talking-audio-2797263/ </a:t>
            </a:r>
          </a:p>
          <a:p>
            <a:pPr eaLnBrk="1" fontAlgn="auto" hangingPunct="1">
              <a:spcBef>
                <a:spcPts val="0"/>
              </a:spcBef>
              <a:spcAft>
                <a:spcPts val="0"/>
              </a:spcAft>
              <a:buFont typeface="Arial" panose="020B0604020202020204" pitchFamily="34" charset="0"/>
              <a:buNone/>
              <a:defRPr/>
            </a:pPr>
            <a:r>
              <a:rPr lang="en-US" dirty="0"/>
              <a:t>https://en.oxforddictionaries.com/usage/historic-or-historical</a:t>
            </a:r>
          </a:p>
          <a:p>
            <a:pPr eaLnBrk="1" fontAlgn="auto" hangingPunct="1">
              <a:spcBef>
                <a:spcPts val="0"/>
              </a:spcBef>
              <a:spcAft>
                <a:spcPts val="0"/>
              </a:spcAft>
              <a:buFont typeface="Arial" panose="020B0604020202020204" pitchFamily="34" charset="0"/>
              <a:buNone/>
              <a:defRPr/>
            </a:pPr>
            <a:r>
              <a:rPr lang="en-US" dirty="0"/>
              <a:t>https://pxhere.com/en/photo/733154</a:t>
            </a:r>
          </a:p>
        </p:txBody>
      </p:sp>
      <p:sp>
        <p:nvSpPr>
          <p:cNvPr id="4" name="Slide Number Placeholder 3"/>
          <p:cNvSpPr>
            <a:spLocks noGrp="1"/>
          </p:cNvSpPr>
          <p:nvPr>
            <p:ph type="sldNum" sz="quarter" idx="5"/>
          </p:nvPr>
        </p:nvSpPr>
        <p:spPr/>
        <p:txBody>
          <a:bodyPr/>
          <a:lstStyle/>
          <a:p>
            <a:fld id="{48F73C60-877F-3F4D-9B92-2C35666FFDC2}" type="slidenum">
              <a:rPr lang="en-US" smtClean="0"/>
              <a:t>36</a:t>
            </a:fld>
            <a:endParaRPr lang="en-US"/>
          </a:p>
        </p:txBody>
      </p:sp>
    </p:spTree>
    <p:extLst>
      <p:ext uri="{BB962C8B-B14F-4D97-AF65-F5344CB8AC3E}">
        <p14:creationId xmlns:p14="http://schemas.microsoft.com/office/powerpoint/2010/main" val="218955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endParaRPr lang="en-US" i="1" dirty="0"/>
          </a:p>
          <a:p>
            <a:pPr eaLnBrk="1" fontAlgn="auto" hangingPunct="1">
              <a:spcBef>
                <a:spcPts val="0"/>
              </a:spcBef>
              <a:spcAft>
                <a:spcPts val="0"/>
              </a:spcAft>
              <a:defRPr/>
            </a:pPr>
            <a:r>
              <a:rPr lang="en-US" i="1" dirty="0"/>
              <a:t>Elaborate on the points on the slide with the notes below: </a:t>
            </a:r>
          </a:p>
          <a:p>
            <a:pPr marL="171450" indent="-171450" eaLnBrk="1" fontAlgn="auto" hangingPunct="1">
              <a:spcBef>
                <a:spcPts val="0"/>
              </a:spcBef>
              <a:spcAft>
                <a:spcPts val="0"/>
              </a:spcAft>
              <a:buFont typeface="Arial" panose="020B0604020202020204" pitchFamily="34" charset="0"/>
              <a:buChar char="•"/>
              <a:defRPr/>
            </a:pPr>
            <a:r>
              <a:rPr lang="en-US" dirty="0"/>
              <a:t>Many states (as well as tribes and jurisdictions) have engaged in strategic alignment across prevention, treatment, and recovery sectors. This includes community-level collaborations (e.g., prevention coalitions engaging participation from the local recovery community and treatment sector) and strategic planning at the agency level to ensure that efforts to address substance misuse problems align. </a:t>
            </a:r>
          </a:p>
          <a:p>
            <a:pPr marL="171450" indent="-171450" eaLnBrk="1" fontAlgn="auto" hangingPunct="1">
              <a:spcBef>
                <a:spcPts val="0"/>
              </a:spcBef>
              <a:spcAft>
                <a:spcPts val="0"/>
              </a:spcAft>
              <a:buFont typeface="Arial" panose="020B0604020202020204" pitchFamily="34" charset="0"/>
              <a:buChar char="•"/>
              <a:defRPr/>
            </a:pPr>
            <a:r>
              <a:rPr lang="en-US" dirty="0"/>
              <a:t>Prevention programming located in treatment and recovery systems includes programs for children of parents who are in residential treatment programs with their children or are incarcerated and have a substance use disorder, for example. </a:t>
            </a:r>
          </a:p>
          <a:p>
            <a:pPr marL="171450" indent="-171450" eaLnBrk="1" fontAlgn="auto" hangingPunct="1">
              <a:spcBef>
                <a:spcPts val="0"/>
              </a:spcBef>
              <a:spcAft>
                <a:spcPts val="0"/>
              </a:spcAft>
              <a:buFont typeface="Arial" panose="020B0604020202020204" pitchFamily="34" charset="0"/>
              <a:buChar char="•"/>
              <a:defRPr/>
            </a:pPr>
            <a:r>
              <a:rPr lang="en-US" dirty="0"/>
              <a:t>Post-overdose interventions—often called “warm handoffs”—engage individuals who have recently survived a non-fatal overdose (and their families). Since these individuals may or may not be ready for treatment—many effective models have included both prevention (naloxone distribution, overdose prevention, referral to community support services like housing, employment, etc.) and treatment (screening, referral, etc.). </a:t>
            </a:r>
          </a:p>
          <a:p>
            <a:pPr marL="171450" indent="-171450" eaLnBrk="1" fontAlgn="auto" hangingPunct="1">
              <a:spcBef>
                <a:spcPts val="0"/>
              </a:spcBef>
              <a:spcAft>
                <a:spcPts val="0"/>
              </a:spcAft>
              <a:buFont typeface="Arial" panose="020B0604020202020204" pitchFamily="34" charset="0"/>
              <a:buChar char="•"/>
              <a:defRPr/>
            </a:pPr>
            <a:r>
              <a:rPr lang="en-US" dirty="0"/>
              <a:t>Cross-continuum resource- and knowledge-sharing to improve navigation across the continuum. In our work, prevention practitioners are often asked about the other elements of the continuum (including substance abuse treatment and recovery)—perhaps because the individual is looking for information for themselves or their loved ones. Being knowledgeable about how these other fields work, and what resources are available in your state or community helps improve navigation across the continuum. </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37</a:t>
            </a:fld>
            <a:endParaRPr lang="en-US"/>
          </a:p>
        </p:txBody>
      </p:sp>
    </p:spTree>
    <p:extLst>
      <p:ext uri="{BB962C8B-B14F-4D97-AF65-F5344CB8AC3E}">
        <p14:creationId xmlns:p14="http://schemas.microsoft.com/office/powerpoint/2010/main" val="1303083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Font typeface="Arial" panose="020B0604020202020204" pitchFamily="34" charset="0"/>
              <a:buNone/>
              <a:defRPr/>
            </a:pPr>
            <a:endParaRPr lang="en-US" i="1" dirty="0"/>
          </a:p>
          <a:p>
            <a:pPr eaLnBrk="1" fontAlgn="auto" hangingPunct="1">
              <a:spcBef>
                <a:spcPts val="0"/>
              </a:spcBef>
              <a:spcAft>
                <a:spcPts val="0"/>
              </a:spcAft>
              <a:buFont typeface="Arial" panose="020B0604020202020204" pitchFamily="34" charset="0"/>
              <a:buNone/>
              <a:defRPr/>
            </a:pPr>
            <a:r>
              <a:rPr lang="en-US" i="1" dirty="0"/>
              <a:t>Link this slide to the previous slide. </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There is a lot we can learn about and understand about treatment, maintenance and recovery—there are whole fields of study on these topics. We are going to focus on your understanding of treatment, maintenance, and recovery with these particular goals in mind:</a:t>
            </a:r>
          </a:p>
          <a:p>
            <a:pPr marL="628650" lvl="1" indent="-171450" eaLnBrk="1" fontAlgn="auto" hangingPunct="1">
              <a:spcBef>
                <a:spcPts val="0"/>
              </a:spcBef>
              <a:spcAft>
                <a:spcPts val="0"/>
              </a:spcAft>
              <a:buFont typeface="Courier New" panose="02070309020205020404" pitchFamily="49" charset="0"/>
              <a:buChar char="o"/>
              <a:defRPr/>
            </a:pPr>
            <a:r>
              <a:rPr lang="en-US" dirty="0"/>
              <a:t>Become a resource. Within the realm of prevention you are often interacting with the whole community. Within that community are people who may be experiencing misuse or a disorder who as you questions or more often a family member or friends of a loved one. You should understanding enough to guide them into the system so they can access the resources they need. </a:t>
            </a:r>
          </a:p>
          <a:p>
            <a:pPr marL="628650" lvl="1" indent="-171450" eaLnBrk="1" fontAlgn="auto" hangingPunct="1">
              <a:spcBef>
                <a:spcPts val="0"/>
              </a:spcBef>
              <a:spcAft>
                <a:spcPts val="0"/>
              </a:spcAft>
              <a:buFont typeface="Courier New" panose="02070309020205020404" pitchFamily="49" charset="0"/>
              <a:buChar char="o"/>
              <a:defRPr/>
            </a:pPr>
            <a:r>
              <a:rPr lang="en-US" dirty="0"/>
              <a:t>Foster collaboration. Understanding each other’s work often leads to</a:t>
            </a:r>
            <a:r>
              <a:rPr lang="en-US" baseline="0" dirty="0"/>
              <a:t> opportunities for collaboration. </a:t>
            </a:r>
            <a:endParaRPr lang="en-US" dirty="0"/>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t>Advocate for the role of prevention.</a:t>
            </a:r>
            <a:r>
              <a:rPr lang="en-US" baseline="0" dirty="0"/>
              <a:t> By understanding the other parts of the continuum, prevention practitioners can more clearly articulate to partners within other discipline how prevention is aligned with treatment and recovery, and how the system works better when interventions are aligned. </a:t>
            </a:r>
          </a:p>
          <a:p>
            <a:pPr marL="457200" marR="0" lvl="1" indent="0" algn="l" defTabSz="4572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baseline="0" dirty="0"/>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Share as ideas on ways to navigate the system:</a:t>
            </a:r>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SAMHSA’s Behavioral Health Treatment Services Locator website</a:t>
            </a:r>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SAMHSA’s Bringing Recovery Supports to Scale Technical Assistance Center Strategy (BRSS TACS) </a:t>
            </a:r>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State substance abuse helplines and websites</a:t>
            </a:r>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State 211 lines (https://unitedwaypr.org/en/community-initiatives/2-1-1-puerto-rico/)</a:t>
            </a:r>
          </a:p>
          <a:p>
            <a:pPr marL="342900" indent="-342900">
              <a:spcAft>
                <a:spcPts val="200"/>
              </a:spcAft>
            </a:pPr>
            <a:endParaRPr lang="en-US" altLang="en-US" sz="1200" dirty="0">
              <a:solidFill>
                <a:srgbClr val="000000"/>
              </a:solidFill>
              <a:latin typeface="Arial" panose="020B0604020202020204" pitchFamily="34" charset="0"/>
              <a:cs typeface="Arial" panose="020B0604020202020204" pitchFamily="34" charset="0"/>
            </a:endParaRPr>
          </a:p>
          <a:p>
            <a:pPr marL="342900" indent="-342900">
              <a:spcAft>
                <a:spcPts val="200"/>
              </a:spcAft>
            </a:pPr>
            <a:r>
              <a:rPr lang="en-US" altLang="en-US" sz="1200" dirty="0">
                <a:solidFill>
                  <a:srgbClr val="000000"/>
                </a:solidFill>
                <a:latin typeface="Arial" panose="020B0604020202020204" pitchFamily="34" charset="0"/>
                <a:cs typeface="Arial" panose="020B0604020202020204" pitchFamily="34" charset="0"/>
              </a:rPr>
              <a:t>Recovery support websites</a:t>
            </a:r>
          </a:p>
          <a:p>
            <a:pPr marL="457200" marR="0" lvl="1" indent="0" algn="l" defTabSz="4572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[Photo source: https://pixabay.com/en/lens-camera-lens-focus-focusing-1209823/]</a:t>
            </a: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38</a:t>
            </a:fld>
            <a:endParaRPr lang="en-US"/>
          </a:p>
        </p:txBody>
      </p:sp>
    </p:spTree>
    <p:extLst>
      <p:ext uri="{BB962C8B-B14F-4D97-AF65-F5344CB8AC3E}">
        <p14:creationId xmlns:p14="http://schemas.microsoft.com/office/powerpoint/2010/main" val="1729220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fontAlgn="auto" hangingPunct="1">
              <a:spcBef>
                <a:spcPts val="0"/>
              </a:spcBef>
              <a:spcAft>
                <a:spcPts val="0"/>
              </a:spcAft>
              <a:buFont typeface="Arial" panose="020B0604020202020204" pitchFamily="34" charset="0"/>
              <a:buNone/>
              <a:defRPr/>
            </a:pPr>
            <a:endParaRPr lang="en-US" b="1" dirty="0"/>
          </a:p>
          <a:p>
            <a:pPr marL="0" indent="0" eaLnBrk="1" fontAlgn="auto" hangingPunct="1">
              <a:spcBef>
                <a:spcPts val="0"/>
              </a:spcBef>
              <a:spcAft>
                <a:spcPts val="0"/>
              </a:spcAft>
              <a:buFont typeface="Arial" panose="020B0604020202020204" pitchFamily="34" charset="0"/>
              <a:buNone/>
              <a:defRPr/>
            </a:pPr>
            <a:r>
              <a:rPr lang="en-US" b="1" dirty="0"/>
              <a:t>Ask participants to write in the chat things that come to mind as strengths of prevention, treatment and recovery after a brief explanation below.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Presenter Notes:</a:t>
            </a:r>
          </a:p>
          <a:p>
            <a:pPr marL="171450" indent="-171450" eaLnBrk="1" fontAlgn="auto" hangingPunct="1">
              <a:spcBef>
                <a:spcPts val="0"/>
              </a:spcBef>
              <a:spcAft>
                <a:spcPts val="0"/>
              </a:spcAft>
              <a:buFont typeface="Arial" panose="020B0604020202020204" pitchFamily="34" charset="0"/>
              <a:buChar char="•"/>
              <a:defRPr/>
            </a:pPr>
            <a:r>
              <a:rPr lang="en-US" dirty="0"/>
              <a:t>We’ve talked a lot today about these three disciplines—prevention, treatment, and recovery. We’ve talked about how these fields are different and how they are similar—and where there is opportunity for overlap. Now, let’s take a moment to digest this information and think about the strengths of these three fields. </a:t>
            </a:r>
          </a:p>
          <a:p>
            <a:pPr marL="171450" indent="-171450" eaLnBrk="1" fontAlgn="auto" hangingPunct="1">
              <a:spcBef>
                <a:spcPts val="0"/>
              </a:spcBef>
              <a:spcAft>
                <a:spcPts val="0"/>
              </a:spcAft>
              <a:buFont typeface="Arial" panose="020B0604020202020204" pitchFamily="34" charset="0"/>
              <a:buChar char="•"/>
              <a:defRPr/>
            </a:pPr>
            <a:r>
              <a:rPr lang="en-US" dirty="0"/>
              <a:t>As we reflect on these strengths, remember to keep these in mind as you move forward with your work. Remember, your increased awareness will help address some of the common challenges we discussed. Try to be flexible and check for understanding (are we trying to do the same thing, but just using different words?). </a:t>
            </a:r>
          </a:p>
          <a:p>
            <a:pPr marL="214313" indent="-214313" eaLnBrk="1" fontAlgn="auto" hangingPunct="1">
              <a:spcBef>
                <a:spcPts val="0"/>
              </a:spcBef>
              <a:spcAft>
                <a:spcPts val="10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Prevention, treatment, and recovery share common goals.</a:t>
            </a:r>
          </a:p>
          <a:p>
            <a:pPr marL="214313" indent="-214313" eaLnBrk="1" fontAlgn="auto" hangingPunct="1">
              <a:spcBef>
                <a:spcPts val="0"/>
              </a:spcBef>
              <a:spcAft>
                <a:spcPts val="1000"/>
              </a:spcAft>
              <a:buFont typeface="Arial" panose="020B0604020202020204" pitchFamily="34" charset="0"/>
              <a:buChar char="•"/>
              <a:defRPr/>
            </a:pPr>
            <a:r>
              <a:rPr lang="en-US" sz="1200" dirty="0">
                <a:latin typeface="Arial" panose="020B0604020202020204" pitchFamily="34" charset="0"/>
                <a:cs typeface="Arial" panose="020B0604020202020204" pitchFamily="34" charset="0"/>
              </a:rPr>
              <a:t>Prevention, treatment, and recovery have distinct sets of services funded through separate sources.</a:t>
            </a:r>
          </a:p>
          <a:p>
            <a:pPr marL="171450" indent="-171450" eaLnBrk="1" fontAlgn="auto" hangingPunct="1">
              <a:spcBef>
                <a:spcPts val="0"/>
              </a:spcBef>
              <a:spcAft>
                <a:spcPts val="0"/>
              </a:spcAft>
              <a:buFont typeface="Arial" panose="020B0604020202020204" pitchFamily="34" charset="0"/>
              <a:buChar char="•"/>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https://commons.wikimedia.org/wiki/File:An_ordinary_flower_bud.jpg</a:t>
            </a:r>
          </a:p>
          <a:p>
            <a:pPr eaLnBrk="1" fontAlgn="auto" hangingPunct="1">
              <a:spcBef>
                <a:spcPts val="0"/>
              </a:spcBef>
              <a:spcAft>
                <a:spcPts val="0"/>
              </a:spcAft>
              <a:defRPr/>
            </a:pPr>
            <a:r>
              <a:rPr lang="en-US" dirty="0"/>
              <a:t>https://commons.wikimedia.org/wiki/File:Flower_Bud.JPG</a:t>
            </a:r>
          </a:p>
          <a:p>
            <a:pPr eaLnBrk="1" fontAlgn="auto" hangingPunct="1">
              <a:spcBef>
                <a:spcPts val="0"/>
              </a:spcBef>
              <a:spcAft>
                <a:spcPts val="0"/>
              </a:spcAft>
              <a:defRPr/>
            </a:pPr>
            <a:r>
              <a:rPr lang="en-US" dirty="0"/>
              <a:t>https://pixabay.com/en/sun-flower-flower-blossom-bloom-1621990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754115D-511B-492D-95B8-6B49E96D3905}" type="slidenum">
              <a:rPr lang="en-US" smtClean="0"/>
              <a:pPr>
                <a:defRPr/>
              </a:pPr>
              <a:t>39</a:t>
            </a:fld>
            <a:endParaRPr lang="en-US" dirty="0"/>
          </a:p>
        </p:txBody>
      </p:sp>
    </p:spTree>
    <p:extLst>
      <p:ext uri="{BB962C8B-B14F-4D97-AF65-F5344CB8AC3E}">
        <p14:creationId xmlns:p14="http://schemas.microsoft.com/office/powerpoint/2010/main" val="6154123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how many people asked questions during the registration process, we may have a list of questions we’ll address if the material didn’t cover it.  We can also invite questions if time allows. </a:t>
            </a:r>
          </a:p>
        </p:txBody>
      </p:sp>
      <p:sp>
        <p:nvSpPr>
          <p:cNvPr id="4" name="Slide Number Placeholder 3"/>
          <p:cNvSpPr>
            <a:spLocks noGrp="1"/>
          </p:cNvSpPr>
          <p:nvPr>
            <p:ph type="sldNum" sz="quarter" idx="5"/>
          </p:nvPr>
        </p:nvSpPr>
        <p:spPr/>
        <p:txBody>
          <a:bodyPr/>
          <a:lstStyle/>
          <a:p>
            <a:fld id="{48F73C60-877F-3F4D-9B92-2C35666FFDC2}" type="slidenum">
              <a:rPr lang="en-US" smtClean="0"/>
              <a:t>40</a:t>
            </a:fld>
            <a:endParaRPr lang="en-US"/>
          </a:p>
        </p:txBody>
      </p:sp>
    </p:spTree>
    <p:extLst>
      <p:ext uri="{BB962C8B-B14F-4D97-AF65-F5344CB8AC3E}">
        <p14:creationId xmlns:p14="http://schemas.microsoft.com/office/powerpoint/2010/main" val="415714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E57EF3B-9171-437A-AA8D-C7928A666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F08CA98E-35A3-4328-B39D-027F9B54C1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7412" name="Slide Number Placeholder 3">
            <a:extLst>
              <a:ext uri="{FF2B5EF4-FFF2-40B4-BE49-F238E27FC236}">
                <a16:creationId xmlns:a16="http://schemas.microsoft.com/office/drawing/2014/main" id="{2B3B5C4F-1D07-4ED5-A36F-0D4155D68E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defTabSz="457200" eaLnBrk="0" fontAlgn="base" hangingPunct="0">
              <a:spcBef>
                <a:spcPct val="0"/>
              </a:spcBef>
              <a:spcAft>
                <a:spcPct val="0"/>
              </a:spcAft>
              <a:defRPr>
                <a:solidFill>
                  <a:schemeClr val="tx1"/>
                </a:solidFill>
                <a:latin typeface="Calibri" panose="020F0502020204030204" pitchFamily="34" charset="0"/>
              </a:defRPr>
            </a:lvl6pPr>
            <a:lvl7pPr marL="3009900" indent="-231775" defTabSz="457200" eaLnBrk="0" fontAlgn="base" hangingPunct="0">
              <a:spcBef>
                <a:spcPct val="0"/>
              </a:spcBef>
              <a:spcAft>
                <a:spcPct val="0"/>
              </a:spcAft>
              <a:defRPr>
                <a:solidFill>
                  <a:schemeClr val="tx1"/>
                </a:solidFill>
                <a:latin typeface="Calibri" panose="020F0502020204030204" pitchFamily="34" charset="0"/>
              </a:defRPr>
            </a:lvl7pPr>
            <a:lvl8pPr marL="3467100" indent="-231775" defTabSz="457200" eaLnBrk="0" fontAlgn="base" hangingPunct="0">
              <a:spcBef>
                <a:spcPct val="0"/>
              </a:spcBef>
              <a:spcAft>
                <a:spcPct val="0"/>
              </a:spcAft>
              <a:defRPr>
                <a:solidFill>
                  <a:schemeClr val="tx1"/>
                </a:solidFill>
                <a:latin typeface="Calibri" panose="020F0502020204030204" pitchFamily="34" charset="0"/>
              </a:defRPr>
            </a:lvl8pPr>
            <a:lvl9pPr marL="3924300" indent="-231775" defTabSz="457200" eaLnBrk="0" fontAlgn="base" hangingPunct="0">
              <a:spcBef>
                <a:spcPct val="0"/>
              </a:spcBef>
              <a:spcAft>
                <a:spcPct val="0"/>
              </a:spcAft>
              <a:defRPr>
                <a:solidFill>
                  <a:schemeClr val="tx1"/>
                </a:solidFill>
                <a:latin typeface="Calibri" panose="020F0502020204030204" pitchFamily="34" charset="0"/>
              </a:defRPr>
            </a:lvl9pPr>
          </a:lstStyle>
          <a:p>
            <a:fld id="{937ECAEC-B4AE-458D-9236-85B655732484}" type="slidenum">
              <a:rPr lang="en-US" altLang="en-US" smtClean="0">
                <a:solidFill>
                  <a:srgbClr val="000000"/>
                </a:solidFill>
              </a:rPr>
              <a:pPr/>
              <a:t>4</a:t>
            </a:fld>
            <a:endParaRPr lang="en-US" altLang="en-US">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0481A573-C6C6-4EF6-8F4F-CE8BB660CAFB}"/>
              </a:ext>
            </a:extLst>
          </p:cNvPr>
          <p:cNvSpPr>
            <a:spLocks noGrp="1" noRot="1" noChangeAspect="1" noChangeArrowheads="1" noTextEdit="1"/>
          </p:cNvSpPr>
          <p:nvPr>
            <p:ph type="sldImg"/>
          </p:nvPr>
        </p:nvSpPr>
        <p:spPr bwMode="auto">
          <a:xfrm>
            <a:off x="7175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7997A70-55DE-4392-B6F8-4E473854CF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6980" name="Slide Number Placeholder 3">
            <a:extLst>
              <a:ext uri="{FF2B5EF4-FFF2-40B4-BE49-F238E27FC236}">
                <a16:creationId xmlns:a16="http://schemas.microsoft.com/office/drawing/2014/main" id="{88AAF837-C006-41CB-BC89-2687988F19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F6EB6CB-EB8D-4299-8E94-EAD9300799DD}" type="slidenum">
              <a:rPr lang="en-US" altLang="en-US" smtClean="0"/>
              <a:pPr/>
              <a:t>42</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charset="-128"/>
            </a:endParaRP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63233" indent="-293551">
              <a:defRPr>
                <a:solidFill>
                  <a:schemeClr val="tx1"/>
                </a:solidFill>
                <a:latin typeface="Calibri" charset="0"/>
              </a:defRPr>
            </a:lvl2pPr>
            <a:lvl3pPr marL="1174204" indent="-234841">
              <a:defRPr>
                <a:solidFill>
                  <a:schemeClr val="tx1"/>
                </a:solidFill>
                <a:latin typeface="Calibri" charset="0"/>
              </a:defRPr>
            </a:lvl3pPr>
            <a:lvl4pPr marL="1643885" indent="-234841">
              <a:defRPr>
                <a:solidFill>
                  <a:schemeClr val="tx1"/>
                </a:solidFill>
                <a:latin typeface="Calibri" charset="0"/>
              </a:defRPr>
            </a:lvl4pPr>
            <a:lvl5pPr marL="2113567" indent="-234841">
              <a:defRPr>
                <a:solidFill>
                  <a:schemeClr val="tx1"/>
                </a:solidFill>
                <a:latin typeface="Calibri" charset="0"/>
              </a:defRPr>
            </a:lvl5pPr>
            <a:lvl6pPr marL="2583249" indent="-234841" defTabSz="469682" eaLnBrk="0" fontAlgn="base" hangingPunct="0">
              <a:spcBef>
                <a:spcPct val="0"/>
              </a:spcBef>
              <a:spcAft>
                <a:spcPct val="0"/>
              </a:spcAft>
              <a:defRPr>
                <a:solidFill>
                  <a:schemeClr val="tx1"/>
                </a:solidFill>
                <a:latin typeface="Calibri" charset="0"/>
              </a:defRPr>
            </a:lvl6pPr>
            <a:lvl7pPr marL="3052930" indent="-234841" defTabSz="469682" eaLnBrk="0" fontAlgn="base" hangingPunct="0">
              <a:spcBef>
                <a:spcPct val="0"/>
              </a:spcBef>
              <a:spcAft>
                <a:spcPct val="0"/>
              </a:spcAft>
              <a:defRPr>
                <a:solidFill>
                  <a:schemeClr val="tx1"/>
                </a:solidFill>
                <a:latin typeface="Calibri" charset="0"/>
              </a:defRPr>
            </a:lvl7pPr>
            <a:lvl8pPr marL="3522612" indent="-234841" defTabSz="469682" eaLnBrk="0" fontAlgn="base" hangingPunct="0">
              <a:spcBef>
                <a:spcPct val="0"/>
              </a:spcBef>
              <a:spcAft>
                <a:spcPct val="0"/>
              </a:spcAft>
              <a:defRPr>
                <a:solidFill>
                  <a:schemeClr val="tx1"/>
                </a:solidFill>
                <a:latin typeface="Calibri" charset="0"/>
              </a:defRPr>
            </a:lvl8pPr>
            <a:lvl9pPr marL="3992293" indent="-234841" defTabSz="469682"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F4D86911-02BD-D34E-A7ED-8AADFD1C6F9C}" type="slidenum">
              <a:rPr lang="en-US" altLang="en-US">
                <a:ea typeface="ＭＳ Ｐゴシック" charset="-128"/>
              </a:rPr>
              <a:pPr fontAlgn="base">
                <a:spcBef>
                  <a:spcPct val="0"/>
                </a:spcBef>
                <a:spcAft>
                  <a:spcPct val="0"/>
                </a:spcAft>
              </a:pPr>
              <a:t>43</a:t>
            </a:fld>
            <a:endParaRPr lang="en-US" altLang="en-US" dirty="0">
              <a:ea typeface="ＭＳ Ｐゴシック" charset="-128"/>
            </a:endParaRPr>
          </a:p>
        </p:txBody>
      </p:sp>
    </p:spTree>
    <p:extLst>
      <p:ext uri="{BB962C8B-B14F-4D97-AF65-F5344CB8AC3E}">
        <p14:creationId xmlns:p14="http://schemas.microsoft.com/office/powerpoint/2010/main" val="3414706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effectLst/>
              </a:rPr>
              <a:t>Estudios</a:t>
            </a:r>
            <a:r>
              <a:rPr lang="en-US" b="1" dirty="0">
                <a:effectLst/>
              </a:rPr>
              <a:t>, </a:t>
            </a:r>
            <a:r>
              <a:rPr lang="en-US" b="1" dirty="0" err="1">
                <a:effectLst/>
              </a:rPr>
              <a:t>Investigaciones</a:t>
            </a:r>
            <a:r>
              <a:rPr lang="en-US" b="1" dirty="0">
                <a:effectLst/>
              </a:rPr>
              <a:t> y </a:t>
            </a:r>
            <a:r>
              <a:rPr lang="en-US" b="1" dirty="0" err="1">
                <a:effectLst/>
              </a:rPr>
              <a:t>Estadísticas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44</a:t>
            </a:fld>
            <a:endParaRPr lang="en-US"/>
          </a:p>
        </p:txBody>
      </p:sp>
    </p:spTree>
    <p:extLst>
      <p:ext uri="{BB962C8B-B14F-4D97-AF65-F5344CB8AC3E}">
        <p14:creationId xmlns:p14="http://schemas.microsoft.com/office/powerpoint/2010/main" val="116424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9682">
              <a:defRPr/>
            </a:pPr>
            <a:fld id="{0EF02DD2-BA58-462A-8368-817BDE2BE637}" type="slidenum">
              <a:rPr lang="en-US">
                <a:solidFill>
                  <a:prstClr val="black"/>
                </a:solidFill>
                <a:latin typeface="Calibri"/>
              </a:rPr>
              <a:pPr defTabSz="469682">
                <a:defRPr/>
              </a:pPr>
              <a:t>5</a:t>
            </a:fld>
            <a:endParaRPr lang="en-US" dirty="0">
              <a:solidFill>
                <a:prstClr val="black"/>
              </a:solidFill>
              <a:latin typeface="Calibri"/>
            </a:endParaRPr>
          </a:p>
        </p:txBody>
      </p:sp>
    </p:spTree>
    <p:extLst>
      <p:ext uri="{BB962C8B-B14F-4D97-AF65-F5344CB8AC3E}">
        <p14:creationId xmlns:p14="http://schemas.microsoft.com/office/powerpoint/2010/main" val="5001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altLang="en-US" sz="1200" b="0" i="0" u="none" strike="noStrike" cap="none" normalizeH="0" baseline="0" dirty="0">
                <a:ln>
                  <a:noFill/>
                </a:ln>
                <a:solidFill>
                  <a:schemeClr val="tx1"/>
                </a:solidFill>
                <a:effectLst/>
                <a:latin typeface="Arial Unicode MS"/>
              </a:rPr>
              <a:t>De Haner para </a:t>
            </a:r>
            <a:r>
              <a:rPr kumimoji="0" lang="es-ES" altLang="en-US" sz="1200" b="0" i="0" u="none" strike="noStrike" cap="none" normalizeH="0" baseline="0" dirty="0" err="1">
                <a:ln>
                  <a:noFill/>
                </a:ln>
                <a:solidFill>
                  <a:schemeClr val="tx1"/>
                </a:solidFill>
                <a:effectLst/>
                <a:latin typeface="Arial Unicode MS"/>
              </a:rPr>
              <a:t>considerer</a:t>
            </a:r>
            <a:r>
              <a:rPr kumimoji="0" lang="en-US" altLang="en-US" sz="1200" b="0" i="0" u="none" strike="noStrike" cap="none" normalizeH="0" baseline="0" dirty="0">
                <a:ln>
                  <a:noFill/>
                </a:ln>
                <a:solidFill>
                  <a:schemeClr val="tx1"/>
                </a:solidFill>
                <a:effectLst/>
                <a:latin typeface="Arial Unicode MS"/>
              </a:rPr>
              <a:t>: </a:t>
            </a:r>
            <a:r>
              <a:rPr lang="en-US" sz="1800" dirty="0">
                <a:effectLst/>
                <a:latin typeface="Segoe UI" panose="020B0502040204020203" pitchFamily="34" charset="0"/>
              </a:rPr>
              <a:t>recommend that use Harm Reduction in multiple places to highlight the power of collaborations and prevention efforts across the continuum of care. For example, a harm reduction focus has enabled us to embrace syringe access programs, safe injection kits, Narcan distribution and training, condom distribution, Fentanyl testing strips, and safe consumption sites. While these have been controversial to some, there is data to prove that they work, and funders (including SAMHSA), health departments and health care settings, criminal justice settings, and providers all over the world are embracing harm reduction philosophies, techniques, and strategies.</a:t>
            </a:r>
            <a:endParaRPr lang="en-US" sz="1800" dirty="0">
              <a:effectLst/>
              <a:latin typeface="Arial" panose="020B0604020202020204" pitchFamily="34" charset="0"/>
            </a:endParaRPr>
          </a:p>
          <a:p>
            <a:pPr marL="0" indent="0">
              <a:buFont typeface="Arial" panose="020B0604020202020204" pitchFamily="34" charset="0"/>
              <a:buNone/>
            </a:pPr>
            <a:endParaRPr kumimoji="0" lang="es-ES" altLang="en-US" sz="1200" b="0" i="0" u="none" strike="noStrike" cap="none" normalizeH="0" baseline="0" dirty="0">
              <a:ln>
                <a:noFill/>
              </a:ln>
              <a:solidFill>
                <a:schemeClr val="tx1"/>
              </a:solidFill>
              <a:effectLst/>
              <a:latin typeface="Arial Unicode MS"/>
            </a:endParaRPr>
          </a:p>
          <a:p>
            <a:pPr marL="171450" indent="-171450">
              <a:buFont typeface="Arial" panose="020B0604020202020204" pitchFamily="34" charset="0"/>
              <a:buChar char="•"/>
            </a:pPr>
            <a:r>
              <a:rPr kumimoji="0" lang="es-ES" altLang="en-US" sz="1200" b="0" i="0" u="none" strike="noStrike" cap="none" normalizeH="0" baseline="0" dirty="0">
                <a:ln>
                  <a:noFill/>
                </a:ln>
                <a:solidFill>
                  <a:schemeClr val="tx1"/>
                </a:solidFill>
                <a:effectLst/>
                <a:latin typeface="Arial Unicode MS"/>
              </a:rPr>
              <a:t>Revisar el Continuum of </a:t>
            </a:r>
            <a:r>
              <a:rPr kumimoji="0" lang="es-ES" altLang="en-US" sz="1200" b="0" i="0" u="none" strike="noStrike" cap="none" normalizeH="0" baseline="0" dirty="0" err="1">
                <a:ln>
                  <a:noFill/>
                </a:ln>
                <a:solidFill>
                  <a:schemeClr val="tx1"/>
                </a:solidFill>
                <a:effectLst/>
                <a:latin typeface="Arial Unicode MS"/>
              </a:rPr>
              <a:t>Care</a:t>
            </a:r>
            <a:r>
              <a:rPr kumimoji="0" lang="es-ES" altLang="en-US" sz="1200" b="0" i="0" u="none" strike="noStrike" cap="none" normalizeH="0" baseline="0" dirty="0">
                <a:ln>
                  <a:noFill/>
                </a:ln>
                <a:solidFill>
                  <a:schemeClr val="tx1"/>
                </a:solidFill>
                <a:effectLst/>
                <a:latin typeface="Arial Unicode MS"/>
              </a:rPr>
              <a:t> (</a:t>
            </a:r>
            <a:r>
              <a:rPr kumimoji="0" lang="es-CR" altLang="en-US" sz="12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continuidad de servicios) </a:t>
            </a:r>
            <a:r>
              <a:rPr kumimoji="0" lang="es-ES" altLang="en-US" sz="1200" b="0" i="0" u="none" strike="noStrike" cap="none" normalizeH="0" baseline="0" dirty="0">
                <a:ln>
                  <a:noFill/>
                </a:ln>
                <a:solidFill>
                  <a:schemeClr val="tx1"/>
                </a:solidFill>
                <a:effectLst/>
                <a:latin typeface="Arial Unicode MS"/>
              </a:rPr>
              <a:t>del Instituto de Medicina (IOM)</a:t>
            </a:r>
          </a:p>
          <a:p>
            <a:pPr marL="171450" indent="-171450">
              <a:buFont typeface="Arial" panose="020B0604020202020204" pitchFamily="34" charset="0"/>
              <a:buChar char="•"/>
            </a:pPr>
            <a:r>
              <a:rPr lang="es-ES" dirty="0"/>
              <a:t>Enumere las similitudes y diferencias entre la prevención, el tratamiento y la recuperación del uso indebido de sustancias.</a:t>
            </a:r>
          </a:p>
          <a:p>
            <a:pPr marL="171450" indent="-171450">
              <a:buFont typeface="Arial" panose="020B0604020202020204" pitchFamily="34" charset="0"/>
              <a:buChar char="•"/>
            </a:pPr>
            <a:r>
              <a:rPr lang="es-ES" dirty="0"/>
              <a:t>Identificar estrategias para asociarse a lo largo del continuo.</a:t>
            </a:r>
          </a:p>
          <a:p>
            <a:pPr marL="171450" indent="-171450">
              <a:buFont typeface="Arial" panose="020B0604020202020204" pitchFamily="34" charset="0"/>
              <a:buChar char="•"/>
            </a:pPr>
            <a:r>
              <a:rPr lang="es-ES" dirty="0"/>
              <a:t>Identificar posibles soluciones a las barreras comunes para colaborar en todo el continuo.</a:t>
            </a:r>
            <a:endParaRPr lang="en-US" dirty="0"/>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dirty="0"/>
          </a:p>
        </p:txBody>
      </p:sp>
    </p:spTree>
    <p:extLst>
      <p:ext uri="{BB962C8B-B14F-4D97-AF65-F5344CB8AC3E}">
        <p14:creationId xmlns:p14="http://schemas.microsoft.com/office/powerpoint/2010/main" val="3756363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Preparando el escenario: el panorama actual del uso indebido de sustancias en Puerto Rico</a:t>
            </a:r>
            <a:endParaRPr lang="en-US" dirty="0"/>
          </a:p>
        </p:txBody>
      </p:sp>
      <p:sp>
        <p:nvSpPr>
          <p:cNvPr id="4" name="Slide Number Placeholder 3"/>
          <p:cNvSpPr>
            <a:spLocks noGrp="1"/>
          </p:cNvSpPr>
          <p:nvPr>
            <p:ph type="sldNum" sz="quarter" idx="10"/>
          </p:nvPr>
        </p:nvSpPr>
        <p:spPr/>
        <p:txBody>
          <a:bodyPr/>
          <a:lstStyle/>
          <a:p>
            <a:fld id="{48F73C60-877F-3F4D-9B92-2C35666FFDC2}" type="slidenum">
              <a:rPr lang="en-US" smtClean="0"/>
              <a:t>7</a:t>
            </a:fld>
            <a:endParaRPr lang="en-US" dirty="0"/>
          </a:p>
        </p:txBody>
      </p:sp>
    </p:spTree>
    <p:extLst>
      <p:ext uri="{BB962C8B-B14F-4D97-AF65-F5344CB8AC3E}">
        <p14:creationId xmlns:p14="http://schemas.microsoft.com/office/powerpoint/2010/main" val="123300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talking points about COVID and substance use trends:</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Hispanics represented 6.7% of study population (832 people), so this is really background data.</a:t>
            </a: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During covid, overall rates of substance misuse increased, especially among those who are higher users. </a:t>
            </a: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34% of study participants reported binge drinking</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Participants who reported experiencing COVID-19-related stress reported consuming more drinks, and a greater number of days drinking,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60% of study participants reported increased their levels of drinking. Reasons for increased drinking included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increased stress (45.7%),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increased alcohol availability (34.4%), and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boredom (30.1%).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13% of study participants reported decreased drinking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rPr>
              <a:t>58.1% reported that their drinking had decreased because of diminished alcohol availability,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rPr>
              <a:t>29.7% reported that their drinking had decreased because of less free time, and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rPr>
              <a:t>12.2% reported that their drinking had decreased because of having less money.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rPr>
              <a:t>21.6% listed some combination of these three reasons and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Times New Roman" panose="02020603050405020304" pitchFamily="18" charset="0"/>
                <a:ea typeface="Times New Roman" panose="02020603050405020304" pitchFamily="18" charset="0"/>
              </a:rPr>
              <a:t>25.7% gave some other reason.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 participants with children under the age of 18 currently living with them reported that their drinking had increased (53.6%) than had decreased (32.4%) or stayed the same (35.9%, χ</a:t>
            </a:r>
            <a:r>
              <a:rPr lang="en-US" sz="1100" baseline="30000" dirty="0">
                <a:effectLst/>
                <a:latin typeface="Calibri" panose="020F0502020204030204" pitchFamily="34" charset="0"/>
                <a:ea typeface="Times New Roman" panose="02020603050405020304" pitchFamily="18" charset="0"/>
              </a:rPr>
              <a:t>2</a:t>
            </a:r>
            <a:r>
              <a:rPr lang="en-US" sz="1100" dirty="0">
                <a:effectLst/>
                <a:latin typeface="Calibri" panose="020F0502020204030204" pitchFamily="34" charset="0"/>
                <a:ea typeface="Times New Roman" panose="02020603050405020304" pitchFamily="18" charset="0"/>
              </a:rPr>
              <a:t> </a:t>
            </a:r>
            <a:r>
              <a:rPr lang="en-US" sz="1100" i="1" dirty="0">
                <a:effectLst/>
                <a:latin typeface="Calibri" panose="020F0502020204030204" pitchFamily="34" charset="0"/>
                <a:ea typeface="Times New Roman" panose="02020603050405020304" pitchFamily="18" charset="0"/>
              </a:rPr>
              <a:t>p</a:t>
            </a:r>
            <a:r>
              <a:rPr lang="en-US" sz="1100" dirty="0">
                <a:effectLst/>
                <a:latin typeface="Calibri" panose="020F0502020204030204" pitchFamily="34" charset="0"/>
                <a:ea typeface="Times New Roman" panose="02020603050405020304" pitchFamily="18" charset="0"/>
              </a:rPr>
              <a:t> &lt; 0.001).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a larger percentage of males reported that their drinking had decreased (29.17%) compared to those whose drinking had increased (13.1%) or stayed the same (12.6%).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rPr>
              <a:t>51.4% of those whose drinking had decreased also reported being stressed by having to spend more time working versus 43.6% of those whose drinking had increased and 30.9% of those whose drinking had stayed the same.</a:t>
            </a:r>
            <a:endParaRPr lang="en-US" sz="1100" dirty="0">
              <a:effectLst/>
              <a:latin typeface="Calibri" panose="020F0502020204030204" pitchFamily="34" charset="0"/>
              <a:ea typeface="Calibri" panose="020F0502020204030204" pitchFamily="34" charset="0"/>
            </a:endParaRPr>
          </a:p>
          <a:p>
            <a:endParaRPr lang="en-US" dirty="0"/>
          </a:p>
          <a:p>
            <a:endParaRPr lang="en-US" dirty="0"/>
          </a:p>
          <a:p>
            <a:pPr marL="0" marR="0">
              <a:spcBef>
                <a:spcPts val="0"/>
              </a:spcBef>
              <a:spcAft>
                <a:spcPts val="0"/>
              </a:spcAft>
            </a:pPr>
            <a:r>
              <a:rPr lang="en-US" dirty="0"/>
              <a:t>Note from Ivy: </a:t>
            </a:r>
            <a:r>
              <a:rPr lang="en-US" sz="1200" dirty="0">
                <a:effectLst/>
                <a:latin typeface="Calibri" panose="020F0502020204030204" pitchFamily="34" charset="0"/>
                <a:ea typeface="Calibri" panose="020F0502020204030204" pitchFamily="34" charset="0"/>
              </a:rPr>
              <a:t>One way we can address data is to report on what we have, hopefully data at least to 2018 (if not 2020). It may be more ‘national’ data like in these stories that we share:</a:t>
            </a: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3"/>
              </a:rPr>
              <a:t>As more states legalize marijuana, more children accidentally ingest THC-laced edibles - The Washington Post</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4"/>
              </a:rPr>
              <a:t>US alcohol consumption is up 14% during COVID-19, JAMA study finds (usatoday.com)</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u="sng" dirty="0">
                <a:solidFill>
                  <a:srgbClr val="0563C1"/>
                </a:solidFill>
                <a:effectLst/>
                <a:latin typeface="Calibri" panose="020F0502020204030204" pitchFamily="34" charset="0"/>
                <a:ea typeface="Calibri" panose="020F0502020204030204" pitchFamily="34" charset="0"/>
                <a:hlinkClick r:id="rId5"/>
              </a:rPr>
              <a:t>Alcohol Consumption Has Spiked During the Pandemic. Could the Consequences Outlast the Coronavirus? | </a:t>
            </a:r>
            <a:r>
              <a:rPr lang="en-US" sz="1200" u="sng" dirty="0" err="1">
                <a:solidFill>
                  <a:srgbClr val="0563C1"/>
                </a:solidFill>
                <a:effectLst/>
                <a:latin typeface="Calibri" panose="020F0502020204030204" pitchFamily="34" charset="0"/>
                <a:ea typeface="Calibri" panose="020F0502020204030204" pitchFamily="34" charset="0"/>
                <a:hlinkClick r:id="rId5"/>
              </a:rPr>
              <a:t>Bostonia</a:t>
            </a:r>
            <a:r>
              <a:rPr lang="en-US" sz="1200" u="sng" dirty="0">
                <a:solidFill>
                  <a:srgbClr val="0563C1"/>
                </a:solidFill>
                <a:effectLst/>
                <a:latin typeface="Calibri" panose="020F0502020204030204" pitchFamily="34" charset="0"/>
                <a:ea typeface="Calibri" panose="020F0502020204030204" pitchFamily="34" charset="0"/>
                <a:hlinkClick r:id="rId5"/>
              </a:rPr>
              <a:t> | Boston University (bu.edu)</a:t>
            </a:r>
            <a:endParaRPr lang="en-US" sz="1200" dirty="0">
              <a:effectLst/>
              <a:latin typeface="Calibri" panose="020F0502020204030204" pitchFamily="34" charset="0"/>
              <a:ea typeface="Calibri" panose="020F0502020204030204" pitchFamily="34" charset="0"/>
            </a:endParaRPr>
          </a:p>
          <a:p>
            <a:endParaRPr lang="en-US" dirty="0"/>
          </a:p>
          <a:p>
            <a:r>
              <a:rPr lang="en-US" dirty="0"/>
              <a:t>Places to look for more;</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Yes,  try the BRFSS, fingers crossed you’ll find additional data there. What about including the following data points, beginning with both the 2013-14 data, and any updates available from BRFSS?</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Age of first Alcohol use (can be historical)</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45% youth </a:t>
            </a:r>
            <a:r>
              <a:rPr lang="en-US" sz="1800" dirty="0" err="1">
                <a:effectLst/>
                <a:latin typeface="Calibri" panose="020F0502020204030204" pitchFamily="34" charset="0"/>
                <a:ea typeface="Calibri" panose="020F0502020204030204" pitchFamily="34" charset="0"/>
              </a:rPr>
              <a:t>btwn</a:t>
            </a:r>
            <a:r>
              <a:rPr lang="en-US" sz="1800" dirty="0">
                <a:effectLst/>
                <a:latin typeface="Calibri" panose="020F0502020204030204" pitchFamily="34" charset="0"/>
                <a:ea typeface="Calibri" panose="020F0502020204030204" pitchFamily="34" charset="0"/>
              </a:rPr>
              <a:t> 7-12</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grades have used alcohol (ASSMCA 2015-17 – from </a:t>
            </a:r>
            <a:r>
              <a:rPr lang="en-US" sz="1800" dirty="0" err="1">
                <a:effectLst/>
                <a:latin typeface="Calibri" panose="020F0502020204030204" pitchFamily="34" charset="0"/>
                <a:ea typeface="Calibri" panose="020F0502020204030204" pitchFamily="34" charset="0"/>
              </a:rPr>
              <a:t>Alianza’s</a:t>
            </a:r>
            <a:r>
              <a:rPr lang="en-US" sz="1800" dirty="0">
                <a:effectLst/>
                <a:latin typeface="Calibri" panose="020F0502020204030204" pitchFamily="34" charset="0"/>
                <a:ea typeface="Calibri" panose="020F0502020204030204" pitchFamily="34" charset="0"/>
              </a:rPr>
              <a:t> website))</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Percent of youth have used marijuana</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12% youth 7</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-12</a:t>
            </a:r>
            <a:r>
              <a:rPr lang="en-US" sz="1800" baseline="30000" dirty="0">
                <a:effectLst/>
                <a:latin typeface="Calibri" panose="020F0502020204030204" pitchFamily="34" charset="0"/>
                <a:ea typeface="Calibri" panose="020F0502020204030204" pitchFamily="34" charset="0"/>
              </a:rPr>
              <a:t>th</a:t>
            </a:r>
            <a:r>
              <a:rPr lang="en-US" sz="1800" dirty="0">
                <a:effectLst/>
                <a:latin typeface="Calibri" panose="020F0502020204030204" pitchFamily="34" charset="0"/>
                <a:ea typeface="Calibri" panose="020F0502020204030204" pitchFamily="34" charset="0"/>
              </a:rPr>
              <a:t> grade report using marijuana at least once (ASSMCA –from </a:t>
            </a:r>
            <a:r>
              <a:rPr lang="en-US" sz="1800" dirty="0" err="1">
                <a:effectLst/>
                <a:latin typeface="Calibri" panose="020F0502020204030204" pitchFamily="34" charset="0"/>
                <a:ea typeface="Calibri" panose="020F0502020204030204" pitchFamily="34" charset="0"/>
              </a:rPr>
              <a:t>Alianza’s</a:t>
            </a:r>
            <a:r>
              <a:rPr lang="en-US" sz="1800" dirty="0">
                <a:effectLst/>
                <a:latin typeface="Calibri" panose="020F0502020204030204" pitchFamily="34" charset="0"/>
                <a:ea typeface="Calibri" panose="020F0502020204030204" pitchFamily="34" charset="0"/>
              </a:rPr>
              <a:t> website)</a:t>
            </a:r>
          </a:p>
          <a:p>
            <a:pPr marL="342900" marR="0" lvl="0" indent="-342900">
              <a:spcBef>
                <a:spcPts val="0"/>
              </a:spcBef>
              <a:spcAft>
                <a:spcPts val="0"/>
              </a:spcAft>
              <a:buFont typeface="Calibri" panose="020F0502020204030204" pitchFamily="34" charset="0"/>
              <a:buChar char="-"/>
            </a:pPr>
            <a:r>
              <a:rPr lang="en-US" sz="1800" dirty="0">
                <a:effectLst/>
                <a:latin typeface="Calibri" panose="020F0502020204030204" pitchFamily="34" charset="0"/>
                <a:ea typeface="Times New Roman" panose="02020603050405020304" pitchFamily="18" charset="0"/>
              </a:rPr>
              <a:t>% youth or adults report binge drinking more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Among Adults 18+ -- 48.6% male 51.1% female in 2010 (from </a:t>
            </a:r>
            <a:r>
              <a:rPr lang="en-US" sz="1800" u="sng" dirty="0">
                <a:solidFill>
                  <a:srgbClr val="0563C1"/>
                </a:solidFill>
                <a:effectLst/>
                <a:latin typeface="Calibri" panose="020F0502020204030204" pitchFamily="34" charset="0"/>
                <a:ea typeface="Calibri" panose="020F0502020204030204" pitchFamily="34" charset="0"/>
                <a:hlinkClick r:id="rId6"/>
              </a:rPr>
              <a:t>https://www.niaaa.nih.gov/sites/default/files/hispanicFact.pdf </a:t>
            </a:r>
            <a:r>
              <a:rPr lang="en-US" sz="1800" u="sng" dirty="0" err="1">
                <a:solidFill>
                  <a:srgbClr val="0563C1"/>
                </a:solidFill>
                <a:effectLst/>
                <a:latin typeface="Calibri" panose="020F0502020204030204" pitchFamily="34" charset="0"/>
                <a:ea typeface="Calibri" panose="020F0502020204030204" pitchFamily="34" charset="0"/>
                <a:hlinkClick r:id="rId6"/>
              </a:rPr>
              <a:t>pg</a:t>
            </a:r>
            <a:r>
              <a:rPr lang="en-US" sz="1800" u="sng" dirty="0">
                <a:solidFill>
                  <a:srgbClr val="0563C1"/>
                </a:solidFill>
                <a:effectLst/>
                <a:latin typeface="Calibri" panose="020F0502020204030204" pitchFamily="34" charset="0"/>
                <a:ea typeface="Calibri" panose="020F0502020204030204" pitchFamily="34" charset="0"/>
                <a:hlinkClick r:id="rId6"/>
              </a:rPr>
              <a:t> 3</a:t>
            </a:r>
            <a:r>
              <a:rPr lang="en-US" sz="1800" dirty="0">
                <a:effectLst/>
                <a:latin typeface="Calibri" panose="020F0502020204030204" pitchFamily="34" charset="0"/>
                <a:ea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dirty="0">
                <a:effectLst/>
                <a:latin typeface="Calibri" panose="020F0502020204030204" pitchFamily="34" charset="0"/>
                <a:ea typeface="Times New Roman" panose="02020603050405020304" pitchFamily="18" charset="0"/>
              </a:rPr>
              <a:t> COVID Data from </a:t>
            </a:r>
            <a:r>
              <a:rPr lang="en-US" sz="1800" dirty="0">
                <a:solidFill>
                  <a:srgbClr val="FF0000"/>
                </a:solidFill>
                <a:latin typeface="Arial" panose="020B0604020202020204" pitchFamily="34" charset="0"/>
                <a:ea typeface="Calibri" panose="020F0502020204030204" pitchFamily="34" charset="0"/>
                <a:cs typeface="Arial" panose="020B0604020202020204" pitchFamily="34" charset="0"/>
                <a:hlinkClick r:id="rId7"/>
              </a:rPr>
              <a:t>https://www.nytimes.com/interactive/2021/us/puerto-rico-covid-cases.html</a:t>
            </a:r>
            <a:endParaRPr lang="en-US" sz="18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Calibri" panose="020F0502020204030204" pitchFamily="34" charset="0"/>
              <a:buChar char="-"/>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2286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Other data:</a:t>
            </a:r>
          </a:p>
          <a:p>
            <a:pPr marL="0" marR="0">
              <a:spcBef>
                <a:spcPts val="0"/>
              </a:spcBef>
              <a:spcAft>
                <a:spcPts val="0"/>
              </a:spcAft>
            </a:pPr>
            <a:r>
              <a:rPr lang="en-US" sz="1800" u="sng" dirty="0">
                <a:solidFill>
                  <a:srgbClr val="000000"/>
                </a:solidFill>
                <a:effectLst/>
                <a:latin typeface="Times New Roman" panose="02020603050405020304" pitchFamily="18" charset="0"/>
                <a:ea typeface="Calibri" panose="020F0502020204030204" pitchFamily="34" charset="0"/>
                <a:hlinkClick r:id="rId8"/>
              </a:rPr>
              <a:t>https://assmca.pr.gov/estadistica/Ao%20Fiscal%2020192020/Peticion%20Sustancias%2024%20julio%202020.pdf</a:t>
            </a:r>
            <a:endParaRPr lang="en-US" sz="1800" dirty="0">
              <a:solidFill>
                <a:srgbClr val="000000"/>
              </a:solidFill>
              <a:effectLst/>
              <a:latin typeface="Times New Roman" panose="02020603050405020304" pitchFamily="18" charset="0"/>
              <a:ea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nccd.cdc.gov/BRFSSPrevalence/rdPage.aspx?rdReport=DPH_BRFSS.ExploreByLocation&amp;rdProcessAction=&amp;SaveFileGenerated=1&amp;irbLocationType=States&amp;islLocation=72&amp;islState=&amp;islCounty=&amp;islClass=CLASS01&amp;islTopic=TOPIC07&amp;islYear=2019&amp;hidLocationType=St</a:t>
            </a:r>
            <a:endParaRPr lang="en-US" sz="1800" dirty="0">
              <a:effectLst/>
              <a:latin typeface="Arial" panose="020B0604020202020204" pitchFamily="34" charset="0"/>
            </a:endParaRPr>
          </a:p>
          <a:p>
            <a:r>
              <a:rPr lang="en-US" dirty="0"/>
              <a:t> </a:t>
            </a:r>
          </a:p>
        </p:txBody>
      </p:sp>
      <p:sp>
        <p:nvSpPr>
          <p:cNvPr id="4" name="Slide Number Placeholder 3"/>
          <p:cNvSpPr>
            <a:spLocks noGrp="1"/>
          </p:cNvSpPr>
          <p:nvPr>
            <p:ph type="sldNum" sz="quarter" idx="5"/>
          </p:nvPr>
        </p:nvSpPr>
        <p:spPr/>
        <p:txBody>
          <a:bodyPr/>
          <a:lstStyle/>
          <a:p>
            <a:fld id="{48F73C60-877F-3F4D-9B92-2C35666FFDC2}" type="slidenum">
              <a:rPr lang="en-US" smtClean="0"/>
              <a:t>8</a:t>
            </a:fld>
            <a:endParaRPr lang="en-US" dirty="0"/>
          </a:p>
        </p:txBody>
      </p:sp>
    </p:spTree>
    <p:extLst>
      <p:ext uri="{BB962C8B-B14F-4D97-AF65-F5344CB8AC3E}">
        <p14:creationId xmlns:p14="http://schemas.microsoft.com/office/powerpoint/2010/main" val="300829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F4647D10-13D8-4919-AFB8-82CB25B4B0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FE416121-DAD6-42E6-9E48-79BCB27AF772}"/>
              </a:ext>
            </a:extLst>
          </p:cNvPr>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en-US" b="0" dirty="0"/>
              <a:t>https://www.pexels.com/photo/</a:t>
            </a:r>
            <a:r>
              <a:rPr lang="en-US" altLang="en-US" b="0"/>
              <a:t>black-tower-viewer-with-landscape-background-1502914/h</a:t>
            </a:r>
            <a:endParaRPr lang="en-US" altLang="en-US" b="0" dirty="0"/>
          </a:p>
        </p:txBody>
      </p:sp>
      <p:sp>
        <p:nvSpPr>
          <p:cNvPr id="44036" name="Slide Number Placeholder 3">
            <a:extLst>
              <a:ext uri="{FF2B5EF4-FFF2-40B4-BE49-F238E27FC236}">
                <a16:creationId xmlns:a16="http://schemas.microsoft.com/office/drawing/2014/main" id="{90D53BAC-F9A7-412A-A8B3-79CEEA903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3FAB17-28CF-4228-8AC9-97122E5B63D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p:bg>
      <p:bgPr>
        <a:solidFill>
          <a:schemeClr val="accent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7353300" y="0"/>
            <a:ext cx="4838700" cy="6515769"/>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2381731"/>
            <a:ext cx="64739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612648" y="4128326"/>
            <a:ext cx="5330952" cy="1498384"/>
          </a:xfrm>
        </p:spPr>
        <p:txBody>
          <a:bodyPr anchor="t" anchorCtr="0">
            <a:noAutofit/>
          </a:bodyPr>
          <a:lstStyle>
            <a:lvl1pPr marL="0" indent="0" algn="l">
              <a:lnSpc>
                <a:spcPct val="100000"/>
              </a:lnSpc>
              <a:buNone/>
              <a:defRPr sz="24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054750" y="4085226"/>
            <a:ext cx="4815915" cy="2254614"/>
          </a:xfrm>
          <a:prstGeom prst="rect">
            <a:avLst/>
          </a:prstGeom>
        </p:spPr>
      </p:pic>
      <p:sp>
        <p:nvSpPr>
          <p:cNvPr id="5" name="Content Placeholder 4"/>
          <p:cNvSpPr>
            <a:spLocks noGrp="1"/>
          </p:cNvSpPr>
          <p:nvPr>
            <p:ph sz="quarter" idx="10" hasCustomPrompt="1"/>
          </p:nvPr>
        </p:nvSpPr>
        <p:spPr>
          <a:xfrm>
            <a:off x="612775" y="5190192"/>
            <a:ext cx="4683125" cy="1338262"/>
          </a:xfrm>
        </p:spPr>
        <p:txBody>
          <a:bodyPr>
            <a:noAutofit/>
          </a:bodyPr>
          <a:lstStyle>
            <a:lvl1pPr marL="0" indent="0">
              <a:buNone/>
              <a:defRPr sz="18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7" name="Picture 6">
            <a:extLst>
              <a:ext uri="{FF2B5EF4-FFF2-40B4-BE49-F238E27FC236}">
                <a16:creationId xmlns:a16="http://schemas.microsoft.com/office/drawing/2014/main" id="{D1E024B3-A4DF-BC4B-90CB-BC00F05C2DC9}"/>
              </a:ext>
            </a:extLst>
          </p:cNvPr>
          <p:cNvPicPr>
            <a:picLocks noChangeAspect="1"/>
          </p:cNvPicPr>
          <p:nvPr userDrawn="1"/>
        </p:nvPicPr>
        <p:blipFill>
          <a:blip r:embed="rId3"/>
          <a:stretch>
            <a:fillRect/>
          </a:stretch>
        </p:blipFill>
        <p:spPr>
          <a:xfrm>
            <a:off x="732568" y="542108"/>
            <a:ext cx="2663738" cy="1309177"/>
          </a:xfrm>
          <a:prstGeom prst="rect">
            <a:avLst/>
          </a:prstGeom>
        </p:spPr>
      </p:pic>
    </p:spTree>
    <p:extLst>
      <p:ext uri="{BB962C8B-B14F-4D97-AF65-F5344CB8AC3E}">
        <p14:creationId xmlns:p14="http://schemas.microsoft.com/office/powerpoint/2010/main" val="321847405"/>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Backgroun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1521370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36772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Content Placeholder 5"/>
          <p:cNvSpPr>
            <a:spLocks noGrp="1"/>
          </p:cNvSpPr>
          <p:nvPr>
            <p:ph sz="quarter" idx="12"/>
          </p:nvPr>
        </p:nvSpPr>
        <p:spPr>
          <a:xfrm>
            <a:off x="612775" y="1778000"/>
            <a:ext cx="5381625"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214533" y="1778000"/>
            <a:ext cx="5370916" cy="4470400"/>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4595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CA49D0EE-DE7F-324B-A84C-F36708423CDB}"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Content Placeholder 5"/>
          <p:cNvSpPr>
            <a:spLocks noGrp="1"/>
          </p:cNvSpPr>
          <p:nvPr>
            <p:ph sz="quarter" idx="12"/>
          </p:nvPr>
        </p:nvSpPr>
        <p:spPr>
          <a:xfrm>
            <a:off x="612775" y="2523067"/>
            <a:ext cx="5381625"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6180138" y="2523067"/>
            <a:ext cx="5405437" cy="3793596"/>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4"/>
          </p:nvPr>
        </p:nvSpPr>
        <p:spPr>
          <a:xfrm>
            <a:off x="612775" y="1795463"/>
            <a:ext cx="5381625" cy="727075"/>
          </a:xfrm>
        </p:spPr>
        <p:txBody>
          <a:bodyPr/>
          <a:lstStyle>
            <a:lvl1pPr marL="0" indent="0">
              <a:buNone/>
              <a:defRPr sz="2400" b="1"/>
            </a:lvl1pPr>
          </a:lstStyle>
          <a:p>
            <a:pPr lvl="0"/>
            <a:endParaRPr lang="en-US" dirty="0"/>
          </a:p>
        </p:txBody>
      </p:sp>
      <p:sp>
        <p:nvSpPr>
          <p:cNvPr id="12" name="Content Placeholder 11"/>
          <p:cNvSpPr>
            <a:spLocks noGrp="1"/>
          </p:cNvSpPr>
          <p:nvPr>
            <p:ph sz="quarter" idx="15"/>
          </p:nvPr>
        </p:nvSpPr>
        <p:spPr>
          <a:xfrm>
            <a:off x="6180138" y="1795463"/>
            <a:ext cx="5405437" cy="727075"/>
          </a:xfrm>
        </p:spPr>
        <p:txBody>
          <a:bodyPr/>
          <a:lstStyle>
            <a:lvl1pPr marL="0" indent="0">
              <a:buNone/>
              <a:defRPr sz="2400" b="1"/>
            </a:lvl1pPr>
          </a:lstStyle>
          <a:p>
            <a:pPr lvl="0"/>
            <a:endParaRPr lang="en-US" dirty="0"/>
          </a:p>
        </p:txBody>
      </p:sp>
      <p:cxnSp>
        <p:nvCxnSpPr>
          <p:cNvPr id="14" name="Straight Connector 13"/>
          <p:cNvCxnSpPr/>
          <p:nvPr userDrawn="1"/>
        </p:nvCxnSpPr>
        <p:spPr>
          <a:xfrm>
            <a:off x="6079065" y="1795463"/>
            <a:ext cx="0" cy="4521200"/>
          </a:xfrm>
          <a:prstGeom prst="line">
            <a:avLst/>
          </a:prstGeom>
          <a:ln w="952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62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3066980"/>
            <a:ext cx="10972800" cy="876073"/>
          </a:xfrm>
        </p:spPr>
        <p:txBody>
          <a:bodyPr>
            <a:noAutofit/>
          </a:bodyPr>
          <a:lstStyle>
            <a:lvl1pPr>
              <a:defRPr sz="4600" cap="all" baseline="0">
                <a:solidFill>
                  <a:schemeClr val="bg1"/>
                </a:solidFill>
              </a:defRPr>
            </a:lvl1pPr>
          </a:lstStyle>
          <a:p>
            <a:r>
              <a:rPr lang="en-US" dirty="0"/>
              <a:t>Thank you</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
        <p:nvSpPr>
          <p:cNvPr id="8" name="Freeform 7">
            <a:extLst>
              <a:ext uri="{FF2B5EF4-FFF2-40B4-BE49-F238E27FC236}">
                <a16:creationId xmlns:a16="http://schemas.microsoft.com/office/drawing/2014/main" id="{4FEC151E-8B32-B94A-89EC-2F674BB9E28F}"/>
              </a:ext>
            </a:extLst>
          </p:cNvPr>
          <p:cNvSpPr>
            <a:spLocks/>
          </p:cNvSpPr>
          <p:nvPr userDrawn="1"/>
        </p:nvSpPr>
        <p:spPr bwMode="auto">
          <a:xfrm>
            <a:off x="732696" y="2409009"/>
            <a:ext cx="10868087"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 name="connsiteX0" fmla="*/ 0 w 13972"/>
              <a:gd name="connsiteY0" fmla="*/ 0 h 10000"/>
              <a:gd name="connsiteX1" fmla="*/ 970 w 13972"/>
              <a:gd name="connsiteY1" fmla="*/ 0 h 10000"/>
              <a:gd name="connsiteX2" fmla="*/ 1105 w 13972"/>
              <a:gd name="connsiteY2" fmla="*/ 10000 h 10000"/>
              <a:gd name="connsiteX3" fmla="*/ 1241 w 13972"/>
              <a:gd name="connsiteY3" fmla="*/ 0 h 10000"/>
              <a:gd name="connsiteX4" fmla="*/ 13972 w 13972"/>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72" h="10000">
                <a:moveTo>
                  <a:pt x="0" y="0"/>
                </a:moveTo>
                <a:lnTo>
                  <a:pt x="970" y="0"/>
                </a:lnTo>
                <a:lnTo>
                  <a:pt x="1105" y="10000"/>
                </a:lnTo>
                <a:cubicBezTo>
                  <a:pt x="1150" y="6667"/>
                  <a:pt x="1196" y="3333"/>
                  <a:pt x="1241" y="0"/>
                </a:cubicBezTo>
                <a:lnTo>
                  <a:pt x="13972" y="0"/>
                </a:lnTo>
              </a:path>
            </a:pathLst>
          </a:custGeom>
          <a:noFill/>
          <a:ln w="12700" cap="flat" cmpd="sng">
            <a:solidFill>
              <a:schemeClr val="bg1">
                <a:alpha val="30000"/>
              </a:schemeClr>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pic>
        <p:nvPicPr>
          <p:cNvPr id="9" name="Picture 8">
            <a:extLst>
              <a:ext uri="{FF2B5EF4-FFF2-40B4-BE49-F238E27FC236}">
                <a16:creationId xmlns:a16="http://schemas.microsoft.com/office/drawing/2014/main" id="{8A4DA48A-AAB2-FC45-9D27-0FFF70B50421}"/>
              </a:ext>
            </a:extLst>
          </p:cNvPr>
          <p:cNvPicPr>
            <a:picLocks noChangeAspect="1"/>
          </p:cNvPicPr>
          <p:nvPr userDrawn="1"/>
        </p:nvPicPr>
        <p:blipFill>
          <a:blip r:embed="rId2"/>
          <a:stretch>
            <a:fillRect/>
          </a:stretch>
        </p:blipFill>
        <p:spPr>
          <a:xfrm>
            <a:off x="743277" y="545249"/>
            <a:ext cx="1915622" cy="1005227"/>
          </a:xfrm>
          <a:prstGeom prst="rect">
            <a:avLst/>
          </a:prstGeom>
        </p:spPr>
      </p:pic>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1ADC0-6896-43FF-97E3-783008F1A855}" type="slidenum">
              <a:rPr lang="en-US" smtClean="0"/>
              <a:t>‹#›</a:t>
            </a:fld>
            <a:endParaRPr lang="en-US"/>
          </a:p>
        </p:txBody>
      </p:sp>
    </p:spTree>
    <p:extLst>
      <p:ext uri="{BB962C8B-B14F-4D97-AF65-F5344CB8AC3E}">
        <p14:creationId xmlns:p14="http://schemas.microsoft.com/office/powerpoint/2010/main" val="206691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3267823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eople - Content Vertical">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ctrTitle" hasCustomPrompt="1"/>
          </p:nvPr>
        </p:nvSpPr>
        <p:spPr>
          <a:xfrm>
            <a:off x="406400" y="633172"/>
            <a:ext cx="4563533" cy="1597025"/>
          </a:xfrm>
          <a:prstGeom prst="rect">
            <a:avLst/>
          </a:prstGeom>
        </p:spPr>
        <p:txBody>
          <a:bodyPr>
            <a:noAutofit/>
          </a:bodyPr>
          <a:lstStyle>
            <a:lvl1pPr>
              <a:defRPr sz="4000" b="1" i="0">
                <a:solidFill>
                  <a:srgbClr val="FFFFFF"/>
                </a:solidFill>
                <a:latin typeface="Arial"/>
                <a:cs typeface="Arial"/>
              </a:defRPr>
            </a:lvl1pPr>
          </a:lstStyle>
          <a:p>
            <a:r>
              <a:rPr lang="en-US" dirty="0"/>
              <a:t>Click to edit slide title</a:t>
            </a:r>
          </a:p>
        </p:txBody>
      </p:sp>
      <p:pic>
        <p:nvPicPr>
          <p:cNvPr id="10" name="Picture 9" descr="CAPT Logo Recreated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043" y="6084964"/>
            <a:ext cx="3149103" cy="393638"/>
          </a:xfrm>
          <a:prstGeom prst="rect">
            <a:avLst/>
          </a:prstGeom>
        </p:spPr>
      </p:pic>
      <p:sp>
        <p:nvSpPr>
          <p:cNvPr id="11" name="Subtitle 2"/>
          <p:cNvSpPr>
            <a:spLocks noGrp="1"/>
          </p:cNvSpPr>
          <p:nvPr>
            <p:ph type="subTitle" idx="1" hasCustomPrompt="1"/>
          </p:nvPr>
        </p:nvSpPr>
        <p:spPr>
          <a:xfrm>
            <a:off x="6026275" y="610533"/>
            <a:ext cx="5666691" cy="5094942"/>
          </a:xfr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8" name="Picture 7" descr="Icon_People.png"/>
          <p:cNvPicPr>
            <a:picLocks noChangeAspect="1"/>
          </p:cNvPicPr>
          <p:nvPr userDrawn="1"/>
        </p:nvPicPr>
        <p:blipFill>
          <a:blip r:embed="rId4">
            <a:alphaModFix amt="39000"/>
            <a:extLst>
              <a:ext uri="{28A0092B-C50C-407E-A947-70E740481C1C}">
                <a14:useLocalDpi xmlns:a14="http://schemas.microsoft.com/office/drawing/2010/main" val="0"/>
              </a:ext>
            </a:extLst>
          </a:blip>
          <a:stretch>
            <a:fillRect/>
          </a:stretch>
        </p:blipFill>
        <p:spPr>
          <a:xfrm>
            <a:off x="10181046" y="5926221"/>
            <a:ext cx="1208181" cy="817155"/>
          </a:xfrm>
          <a:prstGeom prst="rect">
            <a:avLst/>
          </a:prstGeom>
        </p:spPr>
      </p:pic>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71592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707897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52967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ext only">
    <p:bg>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a:xfrm>
            <a:off x="0" y="4477872"/>
            <a:ext cx="12192000" cy="2120636"/>
          </a:xfrm>
          <a:prstGeom prst="rect">
            <a:avLst/>
          </a:prstGeom>
          <a:solidFill>
            <a:srgbClr val="1C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2648" y="710573"/>
            <a:ext cx="109697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 </a:t>
            </a:r>
            <a:br>
              <a:rPr lang="en-US" dirty="0"/>
            </a:br>
            <a:r>
              <a:rPr lang="en-US" dirty="0"/>
              <a:t>[can span two lines]</a:t>
            </a:r>
          </a:p>
        </p:txBody>
      </p:sp>
      <p:sp>
        <p:nvSpPr>
          <p:cNvPr id="3" name="Subtitle 2"/>
          <p:cNvSpPr>
            <a:spLocks noGrp="1"/>
          </p:cNvSpPr>
          <p:nvPr>
            <p:ph type="subTitle" idx="1" hasCustomPrompt="1"/>
          </p:nvPr>
        </p:nvSpPr>
        <p:spPr>
          <a:xfrm>
            <a:off x="612648" y="2706624"/>
            <a:ext cx="10969752" cy="492884"/>
          </a:xfrm>
        </p:spPr>
        <p:txBody>
          <a:bodyPr anchor="t" anchorCtr="0">
            <a:noAutofit/>
          </a:bodyPr>
          <a:lstStyle>
            <a:lvl1pPr marL="0" indent="0" algn="l">
              <a:lnSpc>
                <a:spcPct val="100000"/>
              </a:lnSpc>
              <a:buNone/>
              <a:defRPr sz="32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130156" y="4565276"/>
            <a:ext cx="4166304" cy="1950493"/>
          </a:xfrm>
          <a:prstGeom prst="rect">
            <a:avLst/>
          </a:prstGeom>
        </p:spPr>
      </p:pic>
      <p:sp>
        <p:nvSpPr>
          <p:cNvPr id="11" name="Content Placeholder 14"/>
          <p:cNvSpPr>
            <a:spLocks noGrp="1"/>
          </p:cNvSpPr>
          <p:nvPr>
            <p:ph sz="quarter" idx="10" hasCustomPrompt="1"/>
          </p:nvPr>
        </p:nvSpPr>
        <p:spPr>
          <a:xfrm>
            <a:off x="612775" y="5037177"/>
            <a:ext cx="4894263" cy="1338262"/>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[Presenter]</a:t>
            </a:r>
          </a:p>
          <a:p>
            <a:pPr lvl="0"/>
            <a:r>
              <a:rPr lang="en-US" dirty="0"/>
              <a:t>[Date]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8817" y="4869059"/>
            <a:ext cx="2716772" cy="1338262"/>
          </a:xfrm>
          <a:prstGeom prst="rect">
            <a:avLst/>
          </a:prstGeom>
        </p:spPr>
      </p:pic>
    </p:spTree>
    <p:extLst>
      <p:ext uri="{BB962C8B-B14F-4D97-AF65-F5344CB8AC3E}">
        <p14:creationId xmlns:p14="http://schemas.microsoft.com/office/powerpoint/2010/main" val="1287664873"/>
      </p:ext>
    </p:extLst>
  </p:cSld>
  <p:clrMapOvr>
    <a:masterClrMapping/>
  </p:clrMapOvr>
  <p:extLst>
    <p:ext uri="{DCECCB84-F9BA-43D5-87BE-67443E8EF086}">
      <p15:sldGuideLst xmlns:p15="http://schemas.microsoft.com/office/powerpoint/2012/main">
        <p15:guide id="1" orient="horz" pos="32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401868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Handout - Content Horizontal">
  <p:cSld name="Handout - Content Horizontal">
    <p:spTree>
      <p:nvGrpSpPr>
        <p:cNvPr id="1" name="Shape 58"/>
        <p:cNvGrpSpPr/>
        <p:nvPr/>
      </p:nvGrpSpPr>
      <p:grpSpPr>
        <a:xfrm>
          <a:off x="0" y="0"/>
          <a:ext cx="0" cy="0"/>
          <a:chOff x="0" y="0"/>
          <a:chExt cx="0" cy="0"/>
        </a:xfrm>
      </p:grpSpPr>
      <p:pic>
        <p:nvPicPr>
          <p:cNvPr id="59" name="Shape 59"/>
          <p:cNvPicPr preferRelativeResize="0"/>
          <p:nvPr/>
        </p:nvPicPr>
        <p:blipFill rotWithShape="1">
          <a:blip r:embed="rId2">
            <a:alphaModFix/>
          </a:blip>
          <a:srcRect b="10741"/>
          <a:stretch/>
        </p:blipFill>
        <p:spPr>
          <a:xfrm>
            <a:off x="0" y="0"/>
            <a:ext cx="12192000" cy="6121400"/>
          </a:xfrm>
          <a:prstGeom prst="rect">
            <a:avLst/>
          </a:prstGeom>
          <a:noFill/>
          <a:ln>
            <a:noFill/>
          </a:ln>
        </p:spPr>
      </p:pic>
      <p:sp>
        <p:nvSpPr>
          <p:cNvPr id="60" name="Shape 60"/>
          <p:cNvSpPr txBox="1">
            <a:spLocks noGrp="1"/>
          </p:cNvSpPr>
          <p:nvPr>
            <p:ph type="ctrTitle"/>
          </p:nvPr>
        </p:nvSpPr>
        <p:spPr>
          <a:xfrm>
            <a:off x="537883" y="0"/>
            <a:ext cx="11264651" cy="1105648"/>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FFFFFF"/>
              </a:buClr>
              <a:buSzPts val="4000"/>
              <a:buFont typeface="Arial"/>
              <a:buNone/>
              <a:defRPr sz="4000" b="1" i="0" u="none" strike="noStrike" cap="none">
                <a:solidFill>
                  <a:srgbClr val="FFFFF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Shape 61"/>
          <p:cNvSpPr txBox="1">
            <a:spLocks noGrp="1"/>
          </p:cNvSpPr>
          <p:nvPr>
            <p:ph type="subTitle" idx="1"/>
          </p:nvPr>
        </p:nvSpPr>
        <p:spPr>
          <a:xfrm>
            <a:off x="537883" y="1464236"/>
            <a:ext cx="11264651" cy="4453965"/>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R="0" lvl="1" algn="ctr" rtl="0">
              <a:spcBef>
                <a:spcPts val="36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R="0" lvl="2" algn="ctr" rtl="0">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R="0" lvl="3"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R="0" lvl="4" algn="ctr" rtl="0">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pic>
        <p:nvPicPr>
          <p:cNvPr id="62" name="Shape 62" descr="Handout_icon.png"/>
          <p:cNvPicPr preferRelativeResize="0"/>
          <p:nvPr/>
        </p:nvPicPr>
        <p:blipFill rotWithShape="1">
          <a:blip r:embed="rId3">
            <a:alphaModFix amt="25000"/>
          </a:blip>
          <a:srcRect/>
          <a:stretch/>
        </p:blipFill>
        <p:spPr>
          <a:xfrm>
            <a:off x="10406499" y="5838276"/>
            <a:ext cx="849269" cy="739399"/>
          </a:xfrm>
          <a:prstGeom prst="rect">
            <a:avLst/>
          </a:prstGeom>
          <a:noFill/>
          <a:ln>
            <a:noFill/>
          </a:ln>
        </p:spPr>
      </p:pic>
      <p:sp>
        <p:nvSpPr>
          <p:cNvPr id="63" name="Shape 63"/>
          <p:cNvSpPr txBox="1"/>
          <p:nvPr/>
        </p:nvSpPr>
        <p:spPr>
          <a:xfrm>
            <a:off x="11052848" y="6081438"/>
            <a:ext cx="64111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a:solidFill>
                  <a:srgbClr val="577785"/>
                </a:solidFill>
                <a:latin typeface="Arial"/>
                <a:ea typeface="Arial"/>
                <a:cs typeface="Arial"/>
                <a:sym typeface="Arial"/>
              </a:rPr>
              <a:pPr marL="0" marR="0" lvl="0" indent="0" algn="r" rtl="0">
                <a:spcBef>
                  <a:spcPts val="0"/>
                </a:spcBef>
                <a:spcAft>
                  <a:spcPts val="0"/>
                </a:spcAft>
                <a:buNone/>
              </a:pPr>
              <a:t>‹#›</a:t>
            </a:fld>
            <a:endParaRPr sz="900" b="0" i="0">
              <a:solidFill>
                <a:srgbClr val="577785"/>
              </a:solidFill>
              <a:latin typeface="Arial"/>
              <a:ea typeface="Arial"/>
              <a:cs typeface="Arial"/>
              <a:sym typeface="Arial"/>
            </a:endParaRPr>
          </a:p>
        </p:txBody>
      </p:sp>
    </p:spTree>
    <p:extLst>
      <p:ext uri="{BB962C8B-B14F-4D97-AF65-F5344CB8AC3E}">
        <p14:creationId xmlns:p14="http://schemas.microsoft.com/office/powerpoint/2010/main" val="1721998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399664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1904744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sp>
        <p:nvSpPr>
          <p:cNvPr id="7"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821409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09600" y="1313092"/>
            <a:ext cx="2844800" cy="365125"/>
          </a:xfrm>
          <a:prstGeom prst="rect">
            <a:avLst/>
          </a:prstGeom>
        </p:spPr>
        <p:txBody>
          <a:bodyPr/>
          <a:lstStyle/>
          <a:p>
            <a:fld id="{6A8B13A0-CF5D-D04B-8720-A9565B8B26A0}" type="slidenum">
              <a:rPr lang="en-US" smtClean="0"/>
              <a:pPr/>
              <a:t>‹#›</a:t>
            </a:fld>
            <a:endParaRPr lang="en-US"/>
          </a:p>
        </p:txBody>
      </p:sp>
    </p:spTree>
    <p:extLst>
      <p:ext uri="{BB962C8B-B14F-4D97-AF65-F5344CB8AC3E}">
        <p14:creationId xmlns:p14="http://schemas.microsoft.com/office/powerpoint/2010/main" val="2427424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eople - Content Horizontal">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0741"/>
          <a:stretch/>
        </p:blipFill>
        <p:spPr>
          <a:xfrm>
            <a:off x="0" y="0"/>
            <a:ext cx="12192000" cy="6121400"/>
          </a:xfrm>
          <a:prstGeom prst="rect">
            <a:avLst/>
          </a:prstGeom>
        </p:spPr>
      </p:pic>
      <p:sp>
        <p:nvSpPr>
          <p:cNvPr id="8" name="Title 1"/>
          <p:cNvSpPr>
            <a:spLocks noGrp="1"/>
          </p:cNvSpPr>
          <p:nvPr>
            <p:ph type="ctrTitle" hasCustomPrompt="1"/>
          </p:nvPr>
        </p:nvSpPr>
        <p:spPr>
          <a:xfrm>
            <a:off x="537883" y="0"/>
            <a:ext cx="11264651" cy="1105648"/>
          </a:xfrm>
          <a:prstGeom prst="rect">
            <a:avLst/>
          </a:prstGeom>
        </p:spPr>
        <p:txBody>
          <a:bodyPr>
            <a:noAutofit/>
          </a:bodyPr>
          <a:lstStyle>
            <a:lvl1pPr>
              <a:defRPr sz="4000" b="1" i="0" baseline="0">
                <a:solidFill>
                  <a:srgbClr val="FFFFFF"/>
                </a:solidFill>
                <a:latin typeface="Arial"/>
                <a:cs typeface="Arial"/>
              </a:defRPr>
            </a:lvl1pPr>
          </a:lstStyle>
          <a:p>
            <a:r>
              <a:rPr lang="en-US" dirty="0"/>
              <a:t>Click to edit slide title</a:t>
            </a:r>
          </a:p>
        </p:txBody>
      </p:sp>
      <p:sp>
        <p:nvSpPr>
          <p:cNvPr id="9" name="Subtitle 2"/>
          <p:cNvSpPr>
            <a:spLocks noGrp="1"/>
          </p:cNvSpPr>
          <p:nvPr>
            <p:ph type="subTitle" idx="1" hasCustomPrompt="1"/>
          </p:nvPr>
        </p:nvSpPr>
        <p:spPr>
          <a:xfrm>
            <a:off x="537883" y="1464235"/>
            <a:ext cx="11264651" cy="4365065"/>
          </a:xfrm>
          <a:prstGeom prst="rect">
            <a:avLst/>
          </a:prstGeom>
        </p:spPr>
        <p:txBody>
          <a:bodyPr>
            <a:noAutofit/>
          </a:bodyPr>
          <a:lstStyle>
            <a:lvl1pPr marL="0" indent="0" algn="l">
              <a:buNone/>
              <a:defRPr sz="2800" baseline="0">
                <a:solidFill>
                  <a:srgbClr val="0000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slide text</a:t>
            </a:r>
          </a:p>
        </p:txBody>
      </p:sp>
      <p:pic>
        <p:nvPicPr>
          <p:cNvPr id="5" name="Picture 4" descr="Icon_People.png"/>
          <p:cNvPicPr>
            <a:picLocks noChangeAspect="1"/>
          </p:cNvPicPr>
          <p:nvPr userDrawn="1"/>
        </p:nvPicPr>
        <p:blipFill>
          <a:blip r:embed="rId3">
            <a:alphaModFix amt="39000"/>
            <a:extLst>
              <a:ext uri="{28A0092B-C50C-407E-A947-70E740481C1C}">
                <a14:useLocalDpi xmlns:a14="http://schemas.microsoft.com/office/drawing/2010/main" val="0"/>
              </a:ext>
            </a:extLst>
          </a:blip>
          <a:stretch>
            <a:fillRect/>
          </a:stretch>
        </p:blipFill>
        <p:spPr>
          <a:xfrm>
            <a:off x="10181046" y="5926221"/>
            <a:ext cx="1208181" cy="817155"/>
          </a:xfrm>
          <a:prstGeom prst="rect">
            <a:avLst/>
          </a:prstGeom>
        </p:spPr>
      </p:pic>
      <p:sp>
        <p:nvSpPr>
          <p:cNvPr id="6" name="Slide Number Placeholder 1"/>
          <p:cNvSpPr txBox="1">
            <a:spLocks/>
          </p:cNvSpPr>
          <p:nvPr userDrawn="1"/>
        </p:nvSpPr>
        <p:spPr>
          <a:xfrm>
            <a:off x="11052848" y="6081438"/>
            <a:ext cx="641112" cy="365125"/>
          </a:xfrm>
          <a:prstGeom prst="rect">
            <a:avLst/>
          </a:prstGeom>
        </p:spPr>
        <p:txBody>
          <a:bodyPr vert="horz" lIns="91440" tIns="45720" rIns="91440" bIns="45720" rtlCol="0" anchor="ctr"/>
          <a:lstStyle>
            <a:defPPr>
              <a:defRPr lang="en-US"/>
            </a:defPPr>
            <a:lvl1pPr marL="0" algn="r" defTabSz="457200" rtl="0" eaLnBrk="1" latinLnBrk="0" hangingPunct="1">
              <a:defRPr sz="1200" b="0" i="0" kern="1200">
                <a:solidFill>
                  <a:srgbClr val="57778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AA5BAE9-D0BD-C446-8838-FE966E5D4112}" type="slidenum">
              <a:rPr lang="en-US" sz="900" smtClean="0"/>
              <a:pPr/>
              <a:t>‹#›</a:t>
            </a:fld>
            <a:endParaRPr lang="en-US" sz="900" dirty="0"/>
          </a:p>
        </p:txBody>
      </p:sp>
    </p:spTree>
    <p:extLst>
      <p:ext uri="{BB962C8B-B14F-4D97-AF65-F5344CB8AC3E}">
        <p14:creationId xmlns:p14="http://schemas.microsoft.com/office/powerpoint/2010/main" val="2736024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C7D173-892B-3044-954F-231C6E15D274}"/>
              </a:ext>
            </a:extLst>
          </p:cNvPr>
          <p:cNvSpPr/>
          <p:nvPr userDrawn="1"/>
        </p:nvSpPr>
        <p:spPr>
          <a:xfrm>
            <a:off x="0" y="0"/>
            <a:ext cx="12192000" cy="914400"/>
          </a:xfrm>
          <a:prstGeom prst="rect">
            <a:avLst/>
          </a:prstGeom>
          <a:solidFill>
            <a:srgbClr val="2863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416C9A73-8549-4B42-84A4-BBD2DD67AF6C}"/>
              </a:ext>
            </a:extLst>
          </p:cNvPr>
          <p:cNvSpPr>
            <a:spLocks noGrp="1"/>
          </p:cNvSpPr>
          <p:nvPr>
            <p:ph type="body" sz="quarter" idx="14" hasCustomPrompt="1"/>
          </p:nvPr>
        </p:nvSpPr>
        <p:spPr>
          <a:xfrm>
            <a:off x="609600" y="1348485"/>
            <a:ext cx="10986052" cy="4406043"/>
          </a:xfrm>
        </p:spPr>
        <p:txBody>
          <a:bodyPr wrap="square" lIns="0" tIns="0" rIns="0" bIns="0">
            <a:noAutofit/>
          </a:bodyPr>
          <a:lstStyle>
            <a:lvl1pPr marL="0" indent="0">
              <a:lnSpc>
                <a:spcPts val="2600"/>
              </a:lnSpc>
              <a:spcBef>
                <a:spcPts val="0"/>
              </a:spcBef>
              <a:spcAft>
                <a:spcPts val="0"/>
              </a:spcAft>
              <a:buFontTx/>
              <a:buNone/>
              <a:defRPr sz="2000" b="1" cap="none" baseline="0">
                <a:solidFill>
                  <a:srgbClr val="F25A29"/>
                </a:solidFill>
              </a:defRPr>
            </a:lvl1pPr>
            <a:lvl2pPr marL="0" indent="0">
              <a:lnSpc>
                <a:spcPts val="2600"/>
              </a:lnSpc>
              <a:spcBef>
                <a:spcPts val="0"/>
              </a:spcBef>
              <a:spcAft>
                <a:spcPts val="0"/>
              </a:spcAft>
              <a:buFontTx/>
              <a:buNone/>
              <a:defRPr lang="en-US" sz="2000" b="0" i="0" smtClean="0">
                <a:solidFill>
                  <a:srgbClr val="767171"/>
                </a:solidFill>
                <a:effectLst/>
              </a:defRPr>
            </a:lvl2pPr>
            <a:lvl3pPr marL="914400" indent="0">
              <a:buFontTx/>
              <a:buNone/>
              <a:defRPr/>
            </a:lvl3pPr>
            <a:lvl4pPr marL="1371600" indent="0">
              <a:buFontTx/>
              <a:buNone/>
              <a:defRPr/>
            </a:lvl4pPr>
            <a:lvl5pPr marL="1828800" indent="0">
              <a:buFontTx/>
              <a:buNone/>
              <a:defRPr/>
            </a:lvl5pPr>
          </a:lstStyle>
          <a:p>
            <a:pPr lvl="0"/>
            <a:r>
              <a:rPr lang="en-US"/>
              <a:t>Subhead Goes Here</a:t>
            </a:r>
          </a:p>
          <a:p>
            <a:pPr lvl="1"/>
            <a:r>
              <a:rPr lang="en-US"/>
              <a:t>Body copy goes here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a:t>
            </a:r>
          </a:p>
          <a:p>
            <a:pPr lvl="0"/>
            <a:r>
              <a:rPr lang="en-US"/>
              <a:t> </a:t>
            </a:r>
          </a:p>
          <a:p>
            <a:pPr lvl="0"/>
            <a:r>
              <a:rPr lang="en-US"/>
              <a:t>Subhead Goes Here</a:t>
            </a:r>
          </a:p>
          <a:p>
            <a:pPr lvl="1"/>
            <a:r>
              <a:rPr lang="en-US"/>
              <a:t>Body copy goes here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2" name="Title 1">
            <a:extLst>
              <a:ext uri="{FF2B5EF4-FFF2-40B4-BE49-F238E27FC236}">
                <a16:creationId xmlns:a16="http://schemas.microsoft.com/office/drawing/2014/main" id="{9CB1DD3E-EB0F-074E-9293-5CDB107B2AEB}"/>
              </a:ext>
            </a:extLst>
          </p:cNvPr>
          <p:cNvSpPr>
            <a:spLocks noGrp="1"/>
          </p:cNvSpPr>
          <p:nvPr>
            <p:ph type="title" hasCustomPrompt="1"/>
          </p:nvPr>
        </p:nvSpPr>
        <p:spPr>
          <a:xfrm>
            <a:off x="609600" y="0"/>
            <a:ext cx="10986052" cy="914400"/>
          </a:xfrm>
        </p:spPr>
        <p:txBody>
          <a:bodyPr lIns="0" tIns="0" rIns="0" bIns="0" anchor="ctr" anchorCtr="0">
            <a:noAutofit/>
          </a:bodyPr>
          <a:lstStyle>
            <a:lvl1pPr>
              <a:defRPr sz="3200" b="1" cap="none" baseline="0">
                <a:solidFill>
                  <a:schemeClr val="bg1"/>
                </a:solidFill>
              </a:defRPr>
            </a:lvl1pPr>
          </a:lstStyle>
          <a:p>
            <a:r>
              <a:rPr lang="en-US"/>
              <a:t>Click to add headline</a:t>
            </a:r>
          </a:p>
        </p:txBody>
      </p:sp>
      <p:sp>
        <p:nvSpPr>
          <p:cNvPr id="14" name="Slide Number Placeholder 5">
            <a:extLst>
              <a:ext uri="{FF2B5EF4-FFF2-40B4-BE49-F238E27FC236}">
                <a16:creationId xmlns:a16="http://schemas.microsoft.com/office/drawing/2014/main" id="{1D7A5A51-5F2A-FD45-99F0-102367AD8D10}"/>
              </a:ext>
            </a:extLst>
          </p:cNvPr>
          <p:cNvSpPr>
            <a:spLocks noGrp="1"/>
          </p:cNvSpPr>
          <p:nvPr>
            <p:ph type="sldNum" sz="quarter" idx="12"/>
          </p:nvPr>
        </p:nvSpPr>
        <p:spPr>
          <a:xfrm>
            <a:off x="9049872" y="6420518"/>
            <a:ext cx="2545780" cy="365125"/>
          </a:xfrm>
          <a:prstGeom prst="rect">
            <a:avLst/>
          </a:prstGeom>
        </p:spPr>
        <p:txBody>
          <a:bodyPr lIns="0" tIns="0" rIns="0" bIns="0"/>
          <a:lstStyle>
            <a:lvl1pPr algn="r">
              <a:defRPr>
                <a:solidFill>
                  <a:schemeClr val="tx1"/>
                </a:solidFill>
              </a:defRPr>
            </a:lvl1pPr>
          </a:lstStyle>
          <a:p>
            <a:fld id="{51A18240-FB96-F044-AB56-60E2AC508CD3}" type="slidenum">
              <a:rPr lang="en-US" smtClean="0"/>
              <a:pPr/>
              <a:t>‹#›</a:t>
            </a:fld>
            <a:endParaRPr lang="en-US"/>
          </a:p>
        </p:txBody>
      </p:sp>
      <p:grpSp>
        <p:nvGrpSpPr>
          <p:cNvPr id="11" name="Group 10">
            <a:extLst>
              <a:ext uri="{FF2B5EF4-FFF2-40B4-BE49-F238E27FC236}">
                <a16:creationId xmlns:a16="http://schemas.microsoft.com/office/drawing/2014/main" id="{594338C6-6B2A-F740-9C4C-A66891FD0644}"/>
              </a:ext>
            </a:extLst>
          </p:cNvPr>
          <p:cNvGrpSpPr/>
          <p:nvPr userDrawn="1"/>
        </p:nvGrpSpPr>
        <p:grpSpPr>
          <a:xfrm rot="13500000">
            <a:off x="10561527" y="33414"/>
            <a:ext cx="844519" cy="839267"/>
            <a:chOff x="2846706" y="1550791"/>
            <a:chExt cx="328337" cy="326295"/>
          </a:xfrm>
        </p:grpSpPr>
        <p:sp>
          <p:nvSpPr>
            <p:cNvPr id="13" name="Rectangle 15">
              <a:extLst>
                <a:ext uri="{FF2B5EF4-FFF2-40B4-BE49-F238E27FC236}">
                  <a16:creationId xmlns:a16="http://schemas.microsoft.com/office/drawing/2014/main" id="{9BB6F3E6-E117-3D4A-9B38-D3BAFFA88AA9}"/>
                </a:ext>
              </a:extLst>
            </p:cNvPr>
            <p:cNvSpPr/>
            <p:nvPr userDrawn="1"/>
          </p:nvSpPr>
          <p:spPr>
            <a:xfrm>
              <a:off x="2846706" y="1550791"/>
              <a:ext cx="75632" cy="326295"/>
            </a:xfrm>
            <a:custGeom>
              <a:avLst/>
              <a:gdLst>
                <a:gd name="connsiteX0" fmla="*/ 0 w 1460181"/>
                <a:gd name="connsiteY0" fmla="*/ 0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0 h 6339004"/>
                <a:gd name="connsiteX0" fmla="*/ 0 w 1460181"/>
                <a:gd name="connsiteY0" fmla="*/ 1506055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1506055 h 6339004"/>
                <a:gd name="connsiteX0" fmla="*/ 0 w 1460181"/>
                <a:gd name="connsiteY0" fmla="*/ 1466630 h 6299579"/>
                <a:gd name="connsiteX1" fmla="*/ 1452295 w 1460181"/>
                <a:gd name="connsiteY1" fmla="*/ 0 h 6299579"/>
                <a:gd name="connsiteX2" fmla="*/ 1460181 w 1460181"/>
                <a:gd name="connsiteY2" fmla="*/ 6299579 h 6299579"/>
                <a:gd name="connsiteX3" fmla="*/ 0 w 1460181"/>
                <a:gd name="connsiteY3" fmla="*/ 6299579 h 6299579"/>
                <a:gd name="connsiteX4" fmla="*/ 0 w 1460181"/>
                <a:gd name="connsiteY4" fmla="*/ 1466630 h 6299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181" h="6299579">
                  <a:moveTo>
                    <a:pt x="0" y="1466630"/>
                  </a:moveTo>
                  <a:lnTo>
                    <a:pt x="1452295" y="0"/>
                  </a:lnTo>
                  <a:cubicBezTo>
                    <a:pt x="1454924" y="2099860"/>
                    <a:pt x="1457552" y="4199719"/>
                    <a:pt x="1460181" y="6299579"/>
                  </a:cubicBezTo>
                  <a:lnTo>
                    <a:pt x="0" y="6299579"/>
                  </a:lnTo>
                  <a:lnTo>
                    <a:pt x="0" y="146663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a:extLst>
                <a:ext uri="{FF2B5EF4-FFF2-40B4-BE49-F238E27FC236}">
                  <a16:creationId xmlns:a16="http://schemas.microsoft.com/office/drawing/2014/main" id="{E0D2E960-7A77-2346-8AC0-DB996450DD6A}"/>
                </a:ext>
              </a:extLst>
            </p:cNvPr>
            <p:cNvSpPr/>
            <p:nvPr userDrawn="1"/>
          </p:nvSpPr>
          <p:spPr>
            <a:xfrm rot="5400000">
              <a:off x="2973059" y="1675101"/>
              <a:ext cx="75632" cy="328337"/>
            </a:xfrm>
            <a:custGeom>
              <a:avLst/>
              <a:gdLst>
                <a:gd name="connsiteX0" fmla="*/ 0 w 1460181"/>
                <a:gd name="connsiteY0" fmla="*/ 0 h 6339004"/>
                <a:gd name="connsiteX1" fmla="*/ 1460181 w 1460181"/>
                <a:gd name="connsiteY1" fmla="*/ 0 h 6339004"/>
                <a:gd name="connsiteX2" fmla="*/ 1460181 w 1460181"/>
                <a:gd name="connsiteY2" fmla="*/ 6339004 h 6339004"/>
                <a:gd name="connsiteX3" fmla="*/ 0 w 1460181"/>
                <a:gd name="connsiteY3" fmla="*/ 6339004 h 6339004"/>
                <a:gd name="connsiteX4" fmla="*/ 0 w 1460181"/>
                <a:gd name="connsiteY4" fmla="*/ 0 h 6339004"/>
                <a:gd name="connsiteX0" fmla="*/ 0 w 1460181"/>
                <a:gd name="connsiteY0" fmla="*/ 0 h 6339004"/>
                <a:gd name="connsiteX1" fmla="*/ 1460181 w 1460181"/>
                <a:gd name="connsiteY1" fmla="*/ 1466629 h 6339004"/>
                <a:gd name="connsiteX2" fmla="*/ 1460181 w 1460181"/>
                <a:gd name="connsiteY2" fmla="*/ 6339004 h 6339004"/>
                <a:gd name="connsiteX3" fmla="*/ 0 w 1460181"/>
                <a:gd name="connsiteY3" fmla="*/ 6339004 h 6339004"/>
                <a:gd name="connsiteX4" fmla="*/ 0 w 1460181"/>
                <a:gd name="connsiteY4" fmla="*/ 0 h 633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0181" h="6339004">
                  <a:moveTo>
                    <a:pt x="0" y="0"/>
                  </a:moveTo>
                  <a:lnTo>
                    <a:pt x="1460181" y="1466629"/>
                  </a:lnTo>
                  <a:lnTo>
                    <a:pt x="1460181" y="6339004"/>
                  </a:lnTo>
                  <a:lnTo>
                    <a:pt x="0" y="6339004"/>
                  </a:lnTo>
                  <a:lnTo>
                    <a:pt x="0" y="0"/>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A9F24C5D-47CA-F847-8143-7FB776BC3C4F}"/>
              </a:ext>
            </a:extLst>
          </p:cNvPr>
          <p:cNvPicPr>
            <a:picLocks noChangeAspect="1"/>
          </p:cNvPicPr>
          <p:nvPr userDrawn="1"/>
        </p:nvPicPr>
        <p:blipFill>
          <a:blip r:embed="rId2"/>
          <a:stretch>
            <a:fillRect/>
          </a:stretch>
        </p:blipFill>
        <p:spPr>
          <a:xfrm>
            <a:off x="609600" y="6188613"/>
            <a:ext cx="3296356" cy="474015"/>
          </a:xfrm>
          <a:prstGeom prst="rect">
            <a:avLst/>
          </a:prstGeom>
        </p:spPr>
      </p:pic>
    </p:spTree>
    <p:extLst>
      <p:ext uri="{BB962C8B-B14F-4D97-AF65-F5344CB8AC3E}">
        <p14:creationId xmlns:p14="http://schemas.microsoft.com/office/powerpoint/2010/main" val="3099907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0" name="Rectangle 19"/>
          <p:cNvSpPr/>
          <p:nvPr userDrawn="1"/>
        </p:nvSpPr>
        <p:spPr>
          <a:xfrm>
            <a:off x="0" y="-1"/>
            <a:ext cx="4175155"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F2F2F2"/>
                </a:solidFill>
                <a:latin typeface="+mn-lt"/>
                <a:cs typeface="Calibri"/>
              </a:rPr>
              <a:t> </a:t>
            </a:r>
            <a:endParaRPr lang="en-US" sz="1800" dirty="0"/>
          </a:p>
        </p:txBody>
      </p:sp>
      <p:sp>
        <p:nvSpPr>
          <p:cNvPr id="14" name="Rectangle 13"/>
          <p:cNvSpPr/>
          <p:nvPr userDrawn="1"/>
        </p:nvSpPr>
        <p:spPr>
          <a:xfrm>
            <a:off x="0" y="-1"/>
            <a:ext cx="4175155" cy="6532877"/>
          </a:xfrm>
          <a:prstGeom prst="rect">
            <a:avLst/>
          </a:prstGeom>
          <a:solidFill>
            <a:srgbClr val="2346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Content Placeholder 2"/>
          <p:cNvSpPr>
            <a:spLocks noGrp="1"/>
          </p:cNvSpPr>
          <p:nvPr>
            <p:ph idx="13" hasCustomPrompt="1"/>
          </p:nvPr>
        </p:nvSpPr>
        <p:spPr>
          <a:xfrm>
            <a:off x="715070" y="2323875"/>
            <a:ext cx="2685693" cy="2132904"/>
          </a:xfrm>
          <a:ln>
            <a:noFill/>
          </a:ln>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600" kern="1200">
                <a:solidFill>
                  <a:srgbClr val="F2F2F2"/>
                </a:solidFill>
                <a:latin typeface="Calibri"/>
                <a:ea typeface="+mn-ea"/>
                <a:cs typeface="Calibri"/>
              </a:defRPr>
            </a:lvl1pPr>
            <a:lvl2pPr>
              <a:defRPr lang="en-US" sz="1600" kern="1200" dirty="0" smtClean="0">
                <a:solidFill>
                  <a:srgbClr val="F2F2F2"/>
                </a:solidFill>
                <a:latin typeface="Calibri"/>
                <a:ea typeface="+mn-ea"/>
                <a:cs typeface="Calibri"/>
              </a:defRPr>
            </a:lvl2pPr>
            <a:lvl3pPr>
              <a:defRPr lang="en-US" sz="1600" kern="1200" dirty="0" smtClean="0">
                <a:solidFill>
                  <a:srgbClr val="F2F2F2"/>
                </a:solidFill>
                <a:latin typeface="Calibri"/>
                <a:ea typeface="+mn-ea"/>
                <a:cs typeface="Calibri"/>
              </a:defRPr>
            </a:lvl3pPr>
            <a:lvl4pPr>
              <a:defRPr lang="en-US" sz="1600" kern="1200" dirty="0" smtClean="0">
                <a:solidFill>
                  <a:srgbClr val="F2F2F2"/>
                </a:solidFill>
                <a:latin typeface="Calibri"/>
                <a:ea typeface="+mn-ea"/>
                <a:cs typeface="Calibri"/>
              </a:defRPr>
            </a:lvl4pPr>
            <a:lvl5pPr>
              <a:defRPr lang="en-US" sz="1600" kern="1200" dirty="0">
                <a:solidFill>
                  <a:srgbClr val="F2F2F2"/>
                </a:solidFill>
                <a:latin typeface="Calibri"/>
                <a:ea typeface="+mn-ea"/>
                <a:cs typeface="Calibri"/>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edit Master text styles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 sit </a:t>
            </a:r>
            <a:r>
              <a:rPr lang="en-US" sz="1600" dirty="0" err="1">
                <a:solidFill>
                  <a:srgbClr val="F2F2F2"/>
                </a:solidFill>
                <a:latin typeface="Calibri"/>
                <a:cs typeface="Calibri"/>
              </a:rPr>
              <a:t>amet</a:t>
            </a:r>
            <a:r>
              <a:rPr lang="en-US" sz="1600" dirty="0">
                <a:solidFill>
                  <a:srgbClr val="F2F2F2"/>
                </a:solidFill>
                <a:latin typeface="Calibri"/>
                <a:cs typeface="Calibri"/>
              </a:rPr>
              <a:t>, </a:t>
            </a:r>
            <a:r>
              <a:rPr lang="en-US" sz="1600" dirty="0" err="1">
                <a:solidFill>
                  <a:srgbClr val="F2F2F2"/>
                </a:solidFill>
                <a:latin typeface="Calibri"/>
                <a:cs typeface="Calibri"/>
              </a:rPr>
              <a:t>consectetur</a:t>
            </a:r>
            <a:r>
              <a:rPr lang="en-US" sz="1600" dirty="0">
                <a:solidFill>
                  <a:srgbClr val="F2F2F2"/>
                </a:solidFill>
                <a:latin typeface="Calibri"/>
                <a:cs typeface="Calibri"/>
              </a:rPr>
              <a:t> </a:t>
            </a:r>
            <a:r>
              <a:rPr lang="en-US" sz="1600" dirty="0" err="1">
                <a:solidFill>
                  <a:srgbClr val="F2F2F2"/>
                </a:solidFill>
                <a:latin typeface="Calibri"/>
                <a:cs typeface="Calibri"/>
              </a:rPr>
              <a:t>dipiscing</a:t>
            </a:r>
            <a:r>
              <a:rPr lang="en-US" sz="1600" dirty="0">
                <a:solidFill>
                  <a:srgbClr val="F2F2F2"/>
                </a:solidFill>
                <a:latin typeface="Calibri"/>
                <a:cs typeface="Calibri"/>
              </a:rPr>
              <a:t> </a:t>
            </a:r>
            <a:r>
              <a:rPr lang="en-US" sz="1600" dirty="0" err="1">
                <a:solidFill>
                  <a:srgbClr val="F2F2F2"/>
                </a:solidFill>
                <a:latin typeface="Calibri"/>
                <a:cs typeface="Calibri"/>
              </a:rPr>
              <a:t>elit</a:t>
            </a:r>
            <a:r>
              <a:rPr lang="en-US" sz="1600" dirty="0">
                <a:solidFill>
                  <a:srgbClr val="F2F2F2"/>
                </a:solidFill>
                <a:latin typeface="Calibri"/>
                <a:cs typeface="Calibri"/>
              </a:rPr>
              <a:t>, </a:t>
            </a:r>
            <a:r>
              <a:rPr lang="en-US" sz="1600" dirty="0" err="1">
                <a:solidFill>
                  <a:srgbClr val="F2F2F2"/>
                </a:solidFill>
                <a:latin typeface="Calibri"/>
                <a:cs typeface="Calibri"/>
              </a:rPr>
              <a:t>sed</a:t>
            </a:r>
            <a:r>
              <a:rPr lang="en-US" sz="1600" dirty="0">
                <a:solidFill>
                  <a:srgbClr val="F2F2F2"/>
                </a:solidFill>
                <a:latin typeface="Calibri"/>
                <a:cs typeface="Calibri"/>
              </a:rPr>
              <a:t> do </a:t>
            </a:r>
            <a:r>
              <a:rPr lang="en-US" sz="1600" dirty="0" err="1">
                <a:solidFill>
                  <a:srgbClr val="F2F2F2"/>
                </a:solidFill>
                <a:latin typeface="Calibri"/>
                <a:cs typeface="Calibri"/>
              </a:rPr>
              <a:t>eiusmod</a:t>
            </a:r>
            <a:r>
              <a:rPr lang="en-US" sz="1600" dirty="0">
                <a:solidFill>
                  <a:srgbClr val="F2F2F2"/>
                </a:solidFill>
                <a:latin typeface="Calibri"/>
                <a:cs typeface="Calibri"/>
              </a:rPr>
              <a:t>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 sit </a:t>
            </a:r>
            <a:r>
              <a:rPr lang="en-US" sz="1600" dirty="0" err="1">
                <a:solidFill>
                  <a:srgbClr val="F2F2F2"/>
                </a:solidFill>
                <a:latin typeface="Calibri"/>
                <a:cs typeface="Calibri"/>
              </a:rPr>
              <a:t>amet,ectetur</a:t>
            </a:r>
            <a:r>
              <a:rPr lang="en-US" sz="1600" dirty="0">
                <a:solidFill>
                  <a:srgbClr val="F2F2F2"/>
                </a:solidFill>
                <a:latin typeface="Calibri"/>
                <a:cs typeface="Calibri"/>
              </a:rPr>
              <a:t> </a:t>
            </a:r>
            <a:r>
              <a:rPr lang="en-US" sz="1600" dirty="0" err="1">
                <a:solidFill>
                  <a:srgbClr val="F2F2F2"/>
                </a:solidFill>
                <a:latin typeface="Calibri"/>
                <a:cs typeface="Calibri"/>
              </a:rPr>
              <a:t>piscing</a:t>
            </a:r>
            <a:r>
              <a:rPr lang="en-US" sz="1600" dirty="0">
                <a:solidFill>
                  <a:srgbClr val="F2F2F2"/>
                </a:solidFill>
                <a:latin typeface="Calibri"/>
                <a:cs typeface="Calibri"/>
              </a:rPr>
              <a:t> </a:t>
            </a:r>
            <a:r>
              <a:rPr lang="en-US" sz="1600" dirty="0" err="1">
                <a:solidFill>
                  <a:srgbClr val="F2F2F2"/>
                </a:solidFill>
                <a:latin typeface="Calibri"/>
                <a:cs typeface="Calibri"/>
              </a:rPr>
              <a:t>elit</a:t>
            </a:r>
            <a:r>
              <a:rPr lang="en-US" sz="1600" dirty="0">
                <a:solidFill>
                  <a:srgbClr val="F2F2F2"/>
                </a:solidFill>
                <a:latin typeface="Calibri"/>
                <a:cs typeface="Calibri"/>
              </a:rPr>
              <a:t>, </a:t>
            </a:r>
            <a:r>
              <a:rPr lang="en-US" sz="1600" dirty="0" err="1">
                <a:solidFill>
                  <a:srgbClr val="F2F2F2"/>
                </a:solidFill>
                <a:latin typeface="Calibri"/>
                <a:cs typeface="Calibri"/>
              </a:rPr>
              <a:t>sed</a:t>
            </a:r>
            <a:r>
              <a:rPr lang="en-US" sz="1600" dirty="0">
                <a:solidFill>
                  <a:srgbClr val="F2F2F2"/>
                </a:solidFill>
                <a:latin typeface="Calibri"/>
                <a:cs typeface="Calibri"/>
              </a:rPr>
              <a:t> do </a:t>
            </a:r>
            <a:r>
              <a:rPr lang="en-US" sz="1600" dirty="0" err="1">
                <a:solidFill>
                  <a:srgbClr val="F2F2F2"/>
                </a:solidFill>
                <a:latin typeface="Calibri"/>
                <a:cs typeface="Calibri"/>
              </a:rPr>
              <a:t>eiusmod</a:t>
            </a:r>
            <a:r>
              <a:rPr lang="en-US" sz="1600" dirty="0">
                <a:solidFill>
                  <a:srgbClr val="F2F2F2"/>
                </a:solidFill>
                <a:latin typeface="Calibri"/>
                <a:cs typeface="Calibri"/>
              </a:rPr>
              <a:t> </a:t>
            </a:r>
            <a:r>
              <a:rPr lang="en-US" sz="1600" dirty="0" err="1">
                <a:solidFill>
                  <a:srgbClr val="F2F2F2"/>
                </a:solidFill>
                <a:latin typeface="Calibri"/>
                <a:cs typeface="Calibri"/>
              </a:rPr>
              <a:t>lorem</a:t>
            </a:r>
            <a:r>
              <a:rPr lang="en-US" sz="1600" dirty="0">
                <a:solidFill>
                  <a:srgbClr val="F2F2F2"/>
                </a:solidFill>
                <a:latin typeface="Calibri"/>
                <a:cs typeface="Calibri"/>
              </a:rPr>
              <a:t> </a:t>
            </a:r>
            <a:r>
              <a:rPr lang="en-US" sz="1600" dirty="0" err="1">
                <a:solidFill>
                  <a:srgbClr val="F2F2F2"/>
                </a:solidFill>
                <a:latin typeface="Calibri"/>
                <a:cs typeface="Calibri"/>
              </a:rPr>
              <a:t>ipsum</a:t>
            </a:r>
            <a:r>
              <a:rPr lang="en-US" sz="1600" dirty="0">
                <a:solidFill>
                  <a:srgbClr val="F2F2F2"/>
                </a:solidFill>
                <a:latin typeface="Calibri"/>
                <a:cs typeface="Calibri"/>
              </a:rPr>
              <a:t> dolor</a:t>
            </a:r>
            <a:endParaRPr lang="en-US" dirty="0"/>
          </a:p>
        </p:txBody>
      </p:sp>
      <p:sp>
        <p:nvSpPr>
          <p:cNvPr id="16" name="Content Placeholder 2"/>
          <p:cNvSpPr>
            <a:spLocks noGrp="1"/>
          </p:cNvSpPr>
          <p:nvPr>
            <p:ph idx="1"/>
          </p:nvPr>
        </p:nvSpPr>
        <p:spPr>
          <a:xfrm>
            <a:off x="4926762" y="2235897"/>
            <a:ext cx="6760281"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2886" y="685802"/>
            <a:ext cx="7618429"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dirty="0"/>
              <a:t>Click to edit Master title</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3" name="Straight Connector 12"/>
          <p:cNvCxnSpPr/>
          <p:nvPr userDrawn="1"/>
        </p:nvCxnSpPr>
        <p:spPr>
          <a:xfrm>
            <a:off x="5011455" y="2074333"/>
            <a:ext cx="587951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06665" y="180275"/>
            <a:ext cx="853440" cy="656705"/>
          </a:xfrm>
          <a:prstGeom prst="rect">
            <a:avLst/>
          </a:prstGeom>
        </p:spPr>
      </p:pic>
      <p:sp>
        <p:nvSpPr>
          <p:cNvPr id="17" name="Footer Placeholder 4"/>
          <p:cNvSpPr>
            <a:spLocks noGrp="1"/>
          </p:cNvSpPr>
          <p:nvPr>
            <p:ph type="ftr" sz="quarter" idx="11"/>
          </p:nvPr>
        </p:nvSpPr>
        <p:spPr>
          <a:xfrm>
            <a:off x="655787" y="6505851"/>
            <a:ext cx="7370613" cy="365125"/>
          </a:xfrm>
        </p:spPr>
        <p:txBody>
          <a:bodyPr/>
          <a:lstStyle>
            <a:lvl1pPr>
              <a:defRPr sz="1000"/>
            </a:lvl1pPr>
          </a:lstStyle>
          <a:p>
            <a:pPr algn="l"/>
            <a:endParaRPr lang="en-US" dirty="0"/>
          </a:p>
        </p:txBody>
      </p:sp>
    </p:spTree>
    <p:extLst>
      <p:ext uri="{BB962C8B-B14F-4D97-AF65-F5344CB8AC3E}">
        <p14:creationId xmlns:p14="http://schemas.microsoft.com/office/powerpoint/2010/main" val="2650468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3AB6DF"/>
              </a:solidFill>
            </a:endParaRPr>
          </a:p>
        </p:txBody>
      </p:sp>
      <p:sp>
        <p:nvSpPr>
          <p:cNvPr id="2" name="Title 1"/>
          <p:cNvSpPr>
            <a:spLocks noGrp="1"/>
          </p:cNvSpPr>
          <p:nvPr>
            <p:ph type="title" hasCustomPrompt="1"/>
          </p:nvPr>
        </p:nvSpPr>
        <p:spPr>
          <a:xfrm>
            <a:off x="591081" y="330188"/>
            <a:ext cx="10469268" cy="1143000"/>
          </a:xfrm>
        </p:spPr>
        <p:txBody>
          <a:bodyPr>
            <a:noAutofit/>
          </a:bodyPr>
          <a:lstStyle>
            <a:lvl1pPr marL="0" algn="l" defTabSz="457200" rtl="0" eaLnBrk="1" latinLnBrk="0" hangingPunct="1">
              <a:lnSpc>
                <a:spcPts val="4600"/>
              </a:lnSpc>
              <a:defRPr lang="en-US" sz="4000" kern="1200" cap="all" dirty="0">
                <a:solidFill>
                  <a:srgbClr val="23466B"/>
                </a:solidFill>
                <a:latin typeface="Arial"/>
                <a:ea typeface="+mn-ea"/>
                <a:cs typeface="Arial"/>
              </a:defRPr>
            </a:lvl1pPr>
          </a:lstStyle>
          <a:p>
            <a:r>
              <a:rPr lang="en-US" dirty="0"/>
              <a:t>Click to edit </a:t>
            </a:r>
            <a:br>
              <a:rPr lang="en-US" dirty="0"/>
            </a:br>
            <a:r>
              <a:rPr lang="en-US" dirty="0"/>
              <a:t>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0"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1" name="Straight Connector 10"/>
          <p:cNvCxnSpPr/>
          <p:nvPr userDrawn="1"/>
        </p:nvCxnSpPr>
        <p:spPr>
          <a:xfrm>
            <a:off x="745262" y="1464733"/>
            <a:ext cx="10010207"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0" name="Picture 9"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006665" y="180275"/>
            <a:ext cx="853440" cy="656705"/>
          </a:xfrm>
          <a:prstGeom prst="rect">
            <a:avLst/>
          </a:prstGeom>
        </p:spPr>
      </p:pic>
      <p:sp>
        <p:nvSpPr>
          <p:cNvPr id="13" name="Footer Placeholder 4"/>
          <p:cNvSpPr>
            <a:spLocks noGrp="1"/>
          </p:cNvSpPr>
          <p:nvPr>
            <p:ph type="ftr" sz="quarter" idx="11"/>
          </p:nvPr>
        </p:nvSpPr>
        <p:spPr>
          <a:xfrm>
            <a:off x="655787" y="6505851"/>
            <a:ext cx="7370613" cy="365125"/>
          </a:xfrm>
        </p:spPr>
        <p:txBody>
          <a:bodyPr/>
          <a:lstStyle>
            <a:lvl1pPr>
              <a:defRPr sz="1000"/>
            </a:lvl1pPr>
          </a:lstStyle>
          <a:p>
            <a:pPr algn="l"/>
            <a:endParaRPr lang="en-US" dirty="0"/>
          </a:p>
        </p:txBody>
      </p:sp>
    </p:spTree>
    <p:extLst>
      <p:ext uri="{BB962C8B-B14F-4D97-AF65-F5344CB8AC3E}">
        <p14:creationId xmlns:p14="http://schemas.microsoft.com/office/powerpoint/2010/main" val="391481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bg>
      <p:bgPr>
        <a:solidFill>
          <a:schemeClr val="accent1"/>
        </a:solidFill>
        <a:effectLst/>
      </p:bgPr>
    </p:bg>
    <p:spTree>
      <p:nvGrpSpPr>
        <p:cNvPr id="1" name=""/>
        <p:cNvGrpSpPr/>
        <p:nvPr/>
      </p:nvGrpSpPr>
      <p:grpSpPr>
        <a:xfrm>
          <a:off x="0" y="0"/>
          <a:ext cx="0" cy="0"/>
          <a:chOff x="0" y="0"/>
          <a:chExt cx="0" cy="0"/>
        </a:xfrm>
      </p:grpSpPr>
      <p:sp>
        <p:nvSpPr>
          <p:cNvPr id="11" name="Rectangle 10"/>
          <p:cNvSpPr/>
          <p:nvPr userDrawn="1"/>
        </p:nvSpPr>
        <p:spPr>
          <a:xfrm>
            <a:off x="0" y="4477872"/>
            <a:ext cx="12192000" cy="2120636"/>
          </a:xfrm>
          <a:prstGeom prst="rect">
            <a:avLst/>
          </a:prstGeom>
          <a:solidFill>
            <a:srgbClr val="1C26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1"/>
          </p:nvPr>
        </p:nvSpPr>
        <p:spPr>
          <a:xfrm>
            <a:off x="7353300" y="0"/>
            <a:ext cx="4838700" cy="4477871"/>
          </a:xfrm>
          <a:noFill/>
          <a:ln>
            <a:noFill/>
          </a:ln>
        </p:spPr>
        <p:txBody>
          <a:bodyPr/>
          <a:lstStyle>
            <a:lvl1pPr marL="0" indent="0">
              <a:buNone/>
              <a:defRPr baseline="0"/>
            </a:lvl1pPr>
          </a:lstStyle>
          <a:p>
            <a:endParaRPr lang="en-US" dirty="0"/>
          </a:p>
          <a:p>
            <a:endParaRPr lang="en-US" dirty="0"/>
          </a:p>
          <a:p>
            <a:endParaRPr lang="en-US" dirty="0"/>
          </a:p>
          <a:p>
            <a:r>
              <a:rPr lang="en-US" dirty="0"/>
              <a:t>Insert photo</a:t>
            </a:r>
          </a:p>
        </p:txBody>
      </p:sp>
      <p:sp>
        <p:nvSpPr>
          <p:cNvPr id="2" name="Title 1"/>
          <p:cNvSpPr>
            <a:spLocks noGrp="1"/>
          </p:cNvSpPr>
          <p:nvPr>
            <p:ph type="ctrTitle" hasCustomPrompt="1"/>
          </p:nvPr>
        </p:nvSpPr>
        <p:spPr>
          <a:xfrm>
            <a:off x="612648" y="710573"/>
            <a:ext cx="6473952" cy="1581912"/>
          </a:xfrm>
        </p:spPr>
        <p:txBody>
          <a:bodyPr anchor="t" anchorCtr="0">
            <a:noAutofit/>
          </a:bodyPr>
          <a:lstStyle>
            <a:lvl1pPr algn="l">
              <a:defRPr sz="5000" b="1" cap="all" baseline="0">
                <a:solidFill>
                  <a:srgbClr val="1C2632"/>
                </a:solidFill>
                <a:latin typeface="Arial" charset="0"/>
                <a:ea typeface="Arial" charset="0"/>
                <a:cs typeface="Arial" charset="0"/>
              </a:defRPr>
            </a:lvl1pPr>
          </a:lstStyle>
          <a:p>
            <a:r>
              <a:rPr lang="en-US" dirty="0"/>
              <a:t>PRESENTATION TITLE</a:t>
            </a:r>
          </a:p>
        </p:txBody>
      </p:sp>
      <p:sp>
        <p:nvSpPr>
          <p:cNvPr id="3" name="Subtitle 2"/>
          <p:cNvSpPr>
            <a:spLocks noGrp="1"/>
          </p:cNvSpPr>
          <p:nvPr>
            <p:ph type="subTitle" idx="1" hasCustomPrompt="1"/>
          </p:nvPr>
        </p:nvSpPr>
        <p:spPr>
          <a:xfrm>
            <a:off x="612648" y="2697480"/>
            <a:ext cx="5330952" cy="1498384"/>
          </a:xfrm>
        </p:spPr>
        <p:txBody>
          <a:bodyPr anchor="t" anchorCtr="0">
            <a:noAutofit/>
          </a:bodyPr>
          <a:lstStyle>
            <a:lvl1pPr marL="0" indent="0" algn="l">
              <a:lnSpc>
                <a:spcPct val="100000"/>
              </a:lnSpc>
              <a:buNone/>
              <a:defRPr sz="2400" b="0" i="0" baseline="0">
                <a:solidFill>
                  <a:schemeClr val="bg1"/>
                </a:solidFill>
                <a:latin typeface="+mn-lt"/>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can span 2 lines]</a:t>
            </a:r>
          </a:p>
        </p:txBody>
      </p:sp>
      <p:pic>
        <p:nvPicPr>
          <p:cNvPr id="9" name="Picture 8"/>
          <p:cNvPicPr>
            <a:picLocks noChangeAspect="1"/>
          </p:cNvPicPr>
          <p:nvPr userDrawn="1"/>
        </p:nvPicPr>
        <p:blipFill>
          <a:blip r:embed="rId2">
            <a:duotone>
              <a:prstClr val="black"/>
              <a:schemeClr val="accent1">
                <a:tint val="45000"/>
                <a:satMod val="400000"/>
              </a:schemeClr>
            </a:duotone>
            <a:alphaModFix amt="15000"/>
            <a:extLst>
              <a:ext uri="{28A0092B-C50C-407E-A947-70E740481C1C}">
                <a14:useLocalDpi xmlns:a14="http://schemas.microsoft.com/office/drawing/2010/main" val="0"/>
              </a:ext>
            </a:extLst>
          </a:blip>
          <a:stretch>
            <a:fillRect/>
          </a:stretch>
        </p:blipFill>
        <p:spPr>
          <a:xfrm>
            <a:off x="1130156" y="4565276"/>
            <a:ext cx="4166304" cy="1950493"/>
          </a:xfrm>
          <a:prstGeom prst="rect">
            <a:avLst/>
          </a:prstGeom>
        </p:spPr>
      </p:pic>
      <p:sp>
        <p:nvSpPr>
          <p:cNvPr id="5" name="Content Placeholder 4"/>
          <p:cNvSpPr>
            <a:spLocks noGrp="1"/>
          </p:cNvSpPr>
          <p:nvPr>
            <p:ph sz="quarter" idx="10" hasCustomPrompt="1"/>
          </p:nvPr>
        </p:nvSpPr>
        <p:spPr>
          <a:xfrm>
            <a:off x="612775" y="5037177"/>
            <a:ext cx="4683125" cy="1338262"/>
          </a:xfrm>
        </p:spPr>
        <p:txBody>
          <a:bodyPr>
            <a:noAutofit/>
          </a:bodyPr>
          <a:lstStyle>
            <a:lvl1pPr marL="0" indent="0">
              <a:buNone/>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endParaRPr lang="en-US" dirty="0"/>
          </a:p>
          <a:p>
            <a:pPr lvl="0"/>
            <a:r>
              <a:rPr lang="en-US" dirty="0"/>
              <a:t>[Date]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8817" y="4869059"/>
            <a:ext cx="2716772" cy="1338262"/>
          </a:xfrm>
          <a:prstGeom prst="rect">
            <a:avLst/>
          </a:prstGeom>
        </p:spPr>
      </p:pic>
    </p:spTree>
    <p:extLst>
      <p:ext uri="{BB962C8B-B14F-4D97-AF65-F5344CB8AC3E}">
        <p14:creationId xmlns:p14="http://schemas.microsoft.com/office/powerpoint/2010/main" val="2045437004"/>
      </p:ext>
    </p:extLst>
  </p:cSld>
  <p:clrMapOvr>
    <a:masterClrMapping/>
  </p:clrMapOvr>
  <p:extLst>
    <p:ext uri="{DCECCB84-F9BA-43D5-87BE-67443E8EF086}">
      <p15:sldGuideLst xmlns:p15="http://schemas.microsoft.com/office/powerpoint/2012/main">
        <p15:guide id="1" orient="horz" pos="32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7" name="Rectangle 6"/>
          <p:cNvSpPr/>
          <p:nvPr userDrawn="1"/>
        </p:nvSpPr>
        <p:spPr>
          <a:xfrm>
            <a:off x="2" y="-1"/>
            <a:ext cx="12200469" cy="6532877"/>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3AB6DF"/>
              </a:solidFill>
            </a:endParaRPr>
          </a:p>
        </p:txBody>
      </p:sp>
      <p:sp>
        <p:nvSpPr>
          <p:cNvPr id="2" name="Title 1"/>
          <p:cNvSpPr>
            <a:spLocks noGrp="1"/>
          </p:cNvSpPr>
          <p:nvPr>
            <p:ph type="title"/>
          </p:nvPr>
        </p:nvSpPr>
        <p:spPr>
          <a:xfrm>
            <a:off x="591081" y="330188"/>
            <a:ext cx="10469268" cy="1143000"/>
          </a:xfrm>
        </p:spPr>
        <p:txBody>
          <a:bodyPr>
            <a:normAutofit/>
          </a:bodyPr>
          <a:lstStyle>
            <a:lvl1pPr marL="0" algn="l" defTabSz="342991" rtl="0" eaLnBrk="1" latinLnBrk="0" hangingPunct="1">
              <a:defRPr lang="en-US" sz="3301" kern="1200" cap="all" dirty="0">
                <a:solidFill>
                  <a:srgbClr val="23466B"/>
                </a:solidFill>
                <a:latin typeface="Arial"/>
                <a:ea typeface="+mn-ea"/>
                <a:cs typeface="Arial"/>
              </a:defRPr>
            </a:lvl1pPr>
          </a:lstStyle>
          <a:p>
            <a:r>
              <a:rPr lang="en-US" dirty="0"/>
              <a:t>Click to edit 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1"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532876"/>
            <a:ext cx="12192000" cy="325124"/>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5" name="Footer Placeholder 4"/>
          <p:cNvSpPr>
            <a:spLocks noGrp="1"/>
          </p:cNvSpPr>
          <p:nvPr>
            <p:ph type="ftr" sz="quarter" idx="11"/>
          </p:nvPr>
        </p:nvSpPr>
        <p:spPr>
          <a:xfrm>
            <a:off x="655787" y="6505851"/>
            <a:ext cx="7370613" cy="365125"/>
          </a:xfrm>
        </p:spPr>
        <p:txBody>
          <a:bodyPr/>
          <a:lstStyle>
            <a:lvl1pPr>
              <a:defRPr sz="825"/>
            </a:lvl1pPr>
          </a:lstStyle>
          <a:p>
            <a:pPr algn="l"/>
            <a:endParaRPr lang="en-US" dirty="0"/>
          </a:p>
        </p:txBody>
      </p:sp>
      <p:sp>
        <p:nvSpPr>
          <p:cNvPr id="6" name="Slide Number Placeholder 5"/>
          <p:cNvSpPr>
            <a:spLocks noGrp="1"/>
          </p:cNvSpPr>
          <p:nvPr>
            <p:ph type="sldNum" sz="quarter" idx="12"/>
          </p:nvPr>
        </p:nvSpPr>
        <p:spPr>
          <a:xfrm>
            <a:off x="8754539" y="6505851"/>
            <a:ext cx="2844800" cy="365125"/>
          </a:xfrm>
        </p:spPr>
        <p:txBody>
          <a:bodyPr/>
          <a:lstStyle>
            <a:lvl1pPr>
              <a:defRPr>
                <a:solidFill>
                  <a:srgbClr val="23466B"/>
                </a:solidFill>
              </a:defRPr>
            </a:lvl1pPr>
          </a:lstStyle>
          <a:p>
            <a:fld id="{72F7D3CC-F67A-B34F-BCAC-2CDC1EBC0007}" type="slidenum">
              <a:rPr lang="en-US" smtClean="0"/>
              <a:pPr/>
              <a:t>‹#›</a:t>
            </a:fld>
            <a:endParaRPr lang="en-US" dirty="0"/>
          </a:p>
        </p:txBody>
      </p:sp>
      <p:cxnSp>
        <p:nvCxnSpPr>
          <p:cNvPr id="11" name="Straight Connector 10"/>
          <p:cNvCxnSpPr/>
          <p:nvPr userDrawn="1"/>
        </p:nvCxnSpPr>
        <p:spPr>
          <a:xfrm>
            <a:off x="745262" y="1464733"/>
            <a:ext cx="10010207"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Prevention_Solutions_symbol_cymk_300ppi.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77601" y="180274"/>
            <a:ext cx="642111" cy="654556"/>
          </a:xfrm>
          <a:prstGeom prst="rect">
            <a:avLst/>
          </a:prstGeom>
        </p:spPr>
      </p:pic>
    </p:spTree>
    <p:extLst>
      <p:ext uri="{BB962C8B-B14F-4D97-AF65-F5344CB8AC3E}">
        <p14:creationId xmlns:p14="http://schemas.microsoft.com/office/powerpoint/2010/main" val="1644409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47" indent="0" algn="ctr">
              <a:buNone/>
              <a:defRPr>
                <a:solidFill>
                  <a:schemeClr val="tx1">
                    <a:tint val="75000"/>
                  </a:schemeClr>
                </a:solidFill>
              </a:defRPr>
            </a:lvl2pPr>
            <a:lvl3pPr marL="1088494" indent="0" algn="ctr">
              <a:buNone/>
              <a:defRPr>
                <a:solidFill>
                  <a:schemeClr val="tx1">
                    <a:tint val="75000"/>
                  </a:schemeClr>
                </a:solidFill>
              </a:defRPr>
            </a:lvl3pPr>
            <a:lvl4pPr marL="1632741" indent="0" algn="ctr">
              <a:buNone/>
              <a:defRPr>
                <a:solidFill>
                  <a:schemeClr val="tx1">
                    <a:tint val="75000"/>
                  </a:schemeClr>
                </a:solidFill>
              </a:defRPr>
            </a:lvl4pPr>
            <a:lvl5pPr marL="2176987" indent="0" algn="ctr">
              <a:buNone/>
              <a:defRPr>
                <a:solidFill>
                  <a:schemeClr val="tx1">
                    <a:tint val="75000"/>
                  </a:schemeClr>
                </a:solidFill>
              </a:defRPr>
            </a:lvl5pPr>
            <a:lvl6pPr marL="2721234" indent="0" algn="ctr">
              <a:buNone/>
              <a:defRPr>
                <a:solidFill>
                  <a:schemeClr val="tx1">
                    <a:tint val="75000"/>
                  </a:schemeClr>
                </a:solidFill>
              </a:defRPr>
            </a:lvl6pPr>
            <a:lvl7pPr marL="3265482" indent="0" algn="ctr">
              <a:buNone/>
              <a:defRPr>
                <a:solidFill>
                  <a:schemeClr val="tx1">
                    <a:tint val="75000"/>
                  </a:schemeClr>
                </a:solidFill>
              </a:defRPr>
            </a:lvl7pPr>
            <a:lvl8pPr marL="3809728" indent="0" algn="ctr">
              <a:buNone/>
              <a:defRPr>
                <a:solidFill>
                  <a:schemeClr val="tx1">
                    <a:tint val="75000"/>
                  </a:schemeClr>
                </a:solidFill>
              </a:defRPr>
            </a:lvl8pPr>
            <a:lvl9pPr marL="43539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40740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83400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75"/>
            </a:lvl4pPr>
            <a:lvl5pPr>
              <a:defRPr sz="2175"/>
            </a:lvl5pPr>
            <a:lvl6pPr>
              <a:defRPr sz="2175"/>
            </a:lvl6pPr>
            <a:lvl7pPr>
              <a:defRPr sz="2175"/>
            </a:lvl7pPr>
            <a:lvl8pPr>
              <a:defRPr sz="2175"/>
            </a:lvl8pPr>
            <a:lvl9pPr>
              <a:defRPr sz="21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1"/>
            <a:ext cx="5384800" cy="4525963"/>
          </a:xfrm>
        </p:spPr>
        <p:txBody>
          <a:bodyPr/>
          <a:lstStyle>
            <a:lvl1pPr>
              <a:defRPr sz="3300"/>
            </a:lvl1pPr>
            <a:lvl2pPr>
              <a:defRPr sz="2850"/>
            </a:lvl2pPr>
            <a:lvl3pPr>
              <a:defRPr sz="2400"/>
            </a:lvl3pPr>
            <a:lvl4pPr>
              <a:defRPr sz="2175"/>
            </a:lvl4pPr>
            <a:lvl5pPr>
              <a:defRPr sz="2175"/>
            </a:lvl5pPr>
            <a:lvl6pPr>
              <a:defRPr sz="2175"/>
            </a:lvl6pPr>
            <a:lvl7pPr>
              <a:defRPr sz="2175"/>
            </a:lvl7pPr>
            <a:lvl8pPr>
              <a:defRPr sz="2175"/>
            </a:lvl8pPr>
            <a:lvl9pPr>
              <a:defRPr sz="21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3750113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50" b="1"/>
            </a:lvl1pPr>
            <a:lvl2pPr marL="544247" indent="0">
              <a:buNone/>
              <a:defRPr sz="2400" b="1"/>
            </a:lvl2pPr>
            <a:lvl3pPr marL="1088494" indent="0">
              <a:buNone/>
              <a:defRPr sz="2175" b="1"/>
            </a:lvl3pPr>
            <a:lvl4pPr marL="1632741" indent="0">
              <a:buNone/>
              <a:defRPr sz="1875" b="1"/>
            </a:lvl4pPr>
            <a:lvl5pPr marL="2176987" indent="0">
              <a:buNone/>
              <a:defRPr sz="1875" b="1"/>
            </a:lvl5pPr>
            <a:lvl6pPr marL="2721234" indent="0">
              <a:buNone/>
              <a:defRPr sz="1875" b="1"/>
            </a:lvl6pPr>
            <a:lvl7pPr marL="3265482" indent="0">
              <a:buNone/>
              <a:defRPr sz="1875" b="1"/>
            </a:lvl7pPr>
            <a:lvl8pPr marL="3809728" indent="0">
              <a:buNone/>
              <a:defRPr sz="1875" b="1"/>
            </a:lvl8pPr>
            <a:lvl9pPr marL="4353975"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50"/>
            </a:lvl1pPr>
            <a:lvl2pPr>
              <a:defRPr sz="2400"/>
            </a:lvl2pPr>
            <a:lvl3pPr>
              <a:defRPr sz="217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4247" indent="0">
              <a:buNone/>
              <a:defRPr sz="2400" b="1"/>
            </a:lvl2pPr>
            <a:lvl3pPr marL="1088494" indent="0">
              <a:buNone/>
              <a:defRPr sz="2175" b="1"/>
            </a:lvl3pPr>
            <a:lvl4pPr marL="1632741" indent="0">
              <a:buNone/>
              <a:defRPr sz="1875" b="1"/>
            </a:lvl4pPr>
            <a:lvl5pPr marL="2176987" indent="0">
              <a:buNone/>
              <a:defRPr sz="1875" b="1"/>
            </a:lvl5pPr>
            <a:lvl6pPr marL="2721234" indent="0">
              <a:buNone/>
              <a:defRPr sz="1875" b="1"/>
            </a:lvl6pPr>
            <a:lvl7pPr marL="3265482" indent="0">
              <a:buNone/>
              <a:defRPr sz="1875" b="1"/>
            </a:lvl7pPr>
            <a:lvl8pPr marL="3809728" indent="0">
              <a:buNone/>
              <a:defRPr sz="1875" b="1"/>
            </a:lvl8pPr>
            <a:lvl9pPr marL="4353975"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75"/>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427515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1439757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627701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4"/>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4247" indent="0">
              <a:buNone/>
              <a:defRPr sz="1425"/>
            </a:lvl2pPr>
            <a:lvl3pPr marL="1088494" indent="0">
              <a:buNone/>
              <a:defRPr sz="1200"/>
            </a:lvl3pPr>
            <a:lvl4pPr marL="1632741" indent="0">
              <a:buNone/>
              <a:defRPr sz="1050"/>
            </a:lvl4pPr>
            <a:lvl5pPr marL="2176987" indent="0">
              <a:buNone/>
              <a:defRPr sz="1050"/>
            </a:lvl5pPr>
            <a:lvl6pPr marL="2721234" indent="0">
              <a:buNone/>
              <a:defRPr sz="1050"/>
            </a:lvl6pPr>
            <a:lvl7pPr marL="3265482" indent="0">
              <a:buNone/>
              <a:defRPr sz="1050"/>
            </a:lvl7pPr>
            <a:lvl8pPr marL="3809728" indent="0">
              <a:buNone/>
              <a:defRPr sz="1050"/>
            </a:lvl8pPr>
            <a:lvl9pPr marL="435397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3724909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4"/>
            </a:lvl1pPr>
            <a:lvl2pPr marL="544247" indent="0">
              <a:buNone/>
              <a:defRPr sz="3300"/>
            </a:lvl2pPr>
            <a:lvl3pPr marL="1088494" indent="0">
              <a:buNone/>
              <a:defRPr sz="2850"/>
            </a:lvl3pPr>
            <a:lvl4pPr marL="1632741" indent="0">
              <a:buNone/>
              <a:defRPr sz="2400"/>
            </a:lvl4pPr>
            <a:lvl5pPr marL="2176987" indent="0">
              <a:buNone/>
              <a:defRPr sz="2400"/>
            </a:lvl5pPr>
            <a:lvl6pPr marL="2721234" indent="0">
              <a:buNone/>
              <a:defRPr sz="2400"/>
            </a:lvl6pPr>
            <a:lvl7pPr marL="3265482" indent="0">
              <a:buNone/>
              <a:defRPr sz="2400"/>
            </a:lvl7pPr>
            <a:lvl8pPr marL="3809728" indent="0">
              <a:buNone/>
              <a:defRPr sz="2400"/>
            </a:lvl8pPr>
            <a:lvl9pPr marL="4353975" indent="0">
              <a:buNone/>
              <a:defRPr sz="2400"/>
            </a:lvl9pPr>
          </a:lstStyle>
          <a:p>
            <a:endParaRPr lang="en-US" dirty="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4247" indent="0">
              <a:buNone/>
              <a:defRPr sz="1425"/>
            </a:lvl2pPr>
            <a:lvl3pPr marL="1088494" indent="0">
              <a:buNone/>
              <a:defRPr sz="1200"/>
            </a:lvl3pPr>
            <a:lvl4pPr marL="1632741" indent="0">
              <a:buNone/>
              <a:defRPr sz="1050"/>
            </a:lvl4pPr>
            <a:lvl5pPr marL="2176987" indent="0">
              <a:buNone/>
              <a:defRPr sz="1050"/>
            </a:lvl5pPr>
            <a:lvl6pPr marL="2721234" indent="0">
              <a:buNone/>
              <a:defRPr sz="1050"/>
            </a:lvl6pPr>
            <a:lvl7pPr marL="3265482" indent="0">
              <a:buNone/>
              <a:defRPr sz="1050"/>
            </a:lvl7pPr>
            <a:lvl8pPr marL="3809728" indent="0">
              <a:buNone/>
              <a:defRPr sz="1050"/>
            </a:lvl8pPr>
            <a:lvl9pPr marL="4353975" indent="0">
              <a:buNone/>
              <a:defRPr sz="10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737601" y="6356351"/>
            <a:ext cx="2844800" cy="365125"/>
          </a:xfrm>
          <a:prstGeom prst="rect">
            <a:avLst/>
          </a:prstGeom>
        </p:spPr>
        <p:txBody>
          <a:bodyPr lIns="145152" tIns="72576" rIns="145152" bIns="72576"/>
          <a:lstStyle/>
          <a:p>
            <a:fld id="{A5C60546-1A34-1342-B9DB-19794DA5E491}" type="slidenum">
              <a:rPr lang="en-US" smtClean="0"/>
              <a:t>‹#›</a:t>
            </a:fld>
            <a:endParaRPr lang="en-US" dirty="0"/>
          </a:p>
        </p:txBody>
      </p:sp>
    </p:spTree>
    <p:extLst>
      <p:ext uri="{BB962C8B-B14F-4D97-AF65-F5344CB8AC3E}">
        <p14:creationId xmlns:p14="http://schemas.microsoft.com/office/powerpoint/2010/main" val="63577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7D64F-3C21-4CD9-B4DF-D01D67EC44E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3547703-EE11-448A-AFED-B9649B600B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12D727-5906-4515-94B6-EBFF9A20B8E3}"/>
              </a:ext>
            </a:extLst>
          </p:cNvPr>
          <p:cNvSpPr>
            <a:spLocks noGrp="1"/>
          </p:cNvSpPr>
          <p:nvPr>
            <p:ph type="sldNum" sz="quarter" idx="12"/>
          </p:nvPr>
        </p:nvSpPr>
        <p:spPr>
          <a:xfrm>
            <a:off x="8737600" y="6356350"/>
            <a:ext cx="2844800" cy="365125"/>
          </a:xfrm>
          <a:prstGeom prst="rect">
            <a:avLst/>
          </a:prstGeom>
        </p:spPr>
        <p:txBody>
          <a:bodyPr vert="horz" wrap="square" lIns="145152" tIns="72576" rIns="145152" bIns="72576" numCol="1" anchor="t" anchorCtr="0" compatLnSpc="1">
            <a:prstTxWarp prst="textNoShape">
              <a:avLst/>
            </a:prstTxWarp>
          </a:bodyPr>
          <a:lstStyle>
            <a:lvl1pPr eaLnBrk="1" hangingPunct="1">
              <a:defRPr>
                <a:latin typeface="Myriad Pro"/>
              </a:defRPr>
            </a:lvl1pPr>
          </a:lstStyle>
          <a:p>
            <a:pPr>
              <a:defRPr/>
            </a:pPr>
            <a:fld id="{1377E782-AB75-4CC9-B031-B9D21CF85B07}" type="slidenum">
              <a:rPr lang="en-US" altLang="en-US"/>
              <a:pPr>
                <a:defRPr/>
              </a:pPr>
              <a:t>‹#›</a:t>
            </a:fld>
            <a:endParaRPr lang="en-US" altLang="en-US"/>
          </a:p>
        </p:txBody>
      </p:sp>
    </p:spTree>
    <p:extLst>
      <p:ext uri="{BB962C8B-B14F-4D97-AF65-F5344CB8AC3E}">
        <p14:creationId xmlns:p14="http://schemas.microsoft.com/office/powerpoint/2010/main" val="106216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2295144"/>
            <a:ext cx="10972800" cy="876073"/>
          </a:xfrm>
        </p:spPr>
        <p:txBody>
          <a:bodyPr>
            <a:noAutofit/>
          </a:bodyPr>
          <a:lstStyle>
            <a:lvl1pPr>
              <a:defRPr sz="4600" cap="all" baseline="0"/>
            </a:lvl1pPr>
          </a:lstStyle>
          <a:p>
            <a:r>
              <a:rPr lang="en-US" dirty="0"/>
              <a:t>TITLE [KEY WORD = WHITE]</a:t>
            </a:r>
          </a:p>
        </p:txBody>
      </p:sp>
      <p:sp>
        <p:nvSpPr>
          <p:cNvPr id="5" name="Slide Number Placeholder 4"/>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7" name="Freeform 6"/>
          <p:cNvSpPr>
            <a:spLocks/>
          </p:cNvSpPr>
          <p:nvPr userDrawn="1"/>
        </p:nvSpPr>
        <p:spPr bwMode="auto">
          <a:xfrm>
            <a:off x="613225" y="1828800"/>
            <a:ext cx="10955206"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3834"/>
              <a:gd name="connsiteY0" fmla="*/ 0 h 10000"/>
              <a:gd name="connsiteX1" fmla="*/ 486 w 13834"/>
              <a:gd name="connsiteY1" fmla="*/ 0 h 10000"/>
              <a:gd name="connsiteX2" fmla="*/ 621 w 13834"/>
              <a:gd name="connsiteY2" fmla="*/ 10000 h 10000"/>
              <a:gd name="connsiteX3" fmla="*/ 757 w 13834"/>
              <a:gd name="connsiteY3" fmla="*/ 0 h 10000"/>
              <a:gd name="connsiteX4" fmla="*/ 13834 w 13834"/>
              <a:gd name="connsiteY4" fmla="*/ 0 h 10000"/>
              <a:gd name="connsiteX0" fmla="*/ 0 w 14092"/>
              <a:gd name="connsiteY0" fmla="*/ 0 h 10000"/>
              <a:gd name="connsiteX1" fmla="*/ 486 w 14092"/>
              <a:gd name="connsiteY1" fmla="*/ 0 h 10000"/>
              <a:gd name="connsiteX2" fmla="*/ 621 w 14092"/>
              <a:gd name="connsiteY2" fmla="*/ 10000 h 10000"/>
              <a:gd name="connsiteX3" fmla="*/ 757 w 14092"/>
              <a:gd name="connsiteY3" fmla="*/ 0 h 10000"/>
              <a:gd name="connsiteX4" fmla="*/ 14092 w 14092"/>
              <a:gd name="connsiteY4" fmla="*/ 0 h 10000"/>
              <a:gd name="connsiteX0" fmla="*/ 0 w 14576"/>
              <a:gd name="connsiteY0" fmla="*/ 0 h 10000"/>
              <a:gd name="connsiteX1" fmla="*/ 970 w 14576"/>
              <a:gd name="connsiteY1" fmla="*/ 0 h 10000"/>
              <a:gd name="connsiteX2" fmla="*/ 1105 w 14576"/>
              <a:gd name="connsiteY2" fmla="*/ 10000 h 10000"/>
              <a:gd name="connsiteX3" fmla="*/ 1241 w 14576"/>
              <a:gd name="connsiteY3" fmla="*/ 0 h 10000"/>
              <a:gd name="connsiteX4" fmla="*/ 14576 w 14576"/>
              <a:gd name="connsiteY4" fmla="*/ 0 h 10000"/>
              <a:gd name="connsiteX0" fmla="*/ 0 w 14084"/>
              <a:gd name="connsiteY0" fmla="*/ 0 h 10000"/>
              <a:gd name="connsiteX1" fmla="*/ 970 w 14084"/>
              <a:gd name="connsiteY1" fmla="*/ 0 h 10000"/>
              <a:gd name="connsiteX2" fmla="*/ 1105 w 14084"/>
              <a:gd name="connsiteY2" fmla="*/ 10000 h 10000"/>
              <a:gd name="connsiteX3" fmla="*/ 1241 w 14084"/>
              <a:gd name="connsiteY3" fmla="*/ 0 h 10000"/>
              <a:gd name="connsiteX4" fmla="*/ 14084 w 14084"/>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4" h="10000">
                <a:moveTo>
                  <a:pt x="0" y="0"/>
                </a:moveTo>
                <a:lnTo>
                  <a:pt x="970" y="0"/>
                </a:lnTo>
                <a:lnTo>
                  <a:pt x="1105" y="10000"/>
                </a:lnTo>
                <a:cubicBezTo>
                  <a:pt x="1150" y="6667"/>
                  <a:pt x="1196" y="3333"/>
                  <a:pt x="1241" y="0"/>
                </a:cubicBezTo>
                <a:lnTo>
                  <a:pt x="14084" y="0"/>
                </a:lnTo>
              </a:path>
            </a:pathLst>
          </a:custGeom>
          <a:noFill/>
          <a:ln w="9525" cap="flat" cmpd="sng">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defTabSz="713214"/>
            <a:endParaRPr lang="en-US" sz="1404" dirty="0">
              <a:ln>
                <a:solidFill>
                  <a:srgbClr val="FAFAFA"/>
                </a:solidFill>
              </a:ln>
              <a:solidFill>
                <a:srgbClr val="1B2732"/>
              </a:solidFill>
              <a:latin typeface="Calibri" charset="0"/>
            </a:endParaRPr>
          </a:p>
        </p:txBody>
      </p:sp>
      <p:sp>
        <p:nvSpPr>
          <p:cNvPr id="9" name="Content Placeholder 8"/>
          <p:cNvSpPr>
            <a:spLocks noGrp="1"/>
          </p:cNvSpPr>
          <p:nvPr>
            <p:ph sz="quarter" idx="14" hasCustomPrompt="1"/>
          </p:nvPr>
        </p:nvSpPr>
        <p:spPr>
          <a:xfrm>
            <a:off x="612648" y="3335030"/>
            <a:ext cx="10761663" cy="2185988"/>
          </a:xfrm>
        </p:spPr>
        <p:txBody>
          <a:bodyPr>
            <a:noAutofit/>
          </a:bodyPr>
          <a:lstStyle>
            <a:lvl1pPr marL="0" indent="0">
              <a:buNone/>
              <a:defRPr sz="3600" b="1">
                <a:solidFill>
                  <a:schemeClr val="bg1"/>
                </a:solidFill>
                <a:latin typeface="Arial" charset="0"/>
                <a:ea typeface="Arial" charset="0"/>
                <a:cs typeface="Arial" charset="0"/>
              </a:defRPr>
            </a:lvl1pPr>
          </a:lstStyle>
          <a:p>
            <a:pPr lvl="0"/>
            <a:r>
              <a:rPr lang="en-US" dirty="0"/>
              <a:t>Click to edit text</a:t>
            </a:r>
          </a:p>
        </p:txBody>
      </p:sp>
      <p:sp>
        <p:nvSpPr>
          <p:cNvPr id="11"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324179139"/>
      </p:ext>
    </p:extLst>
  </p:cSld>
  <p:clrMapOvr>
    <a:masterClrMapping/>
  </p:clrMapOvr>
  <p:extLst>
    <p:ext uri="{DCECCB84-F9BA-43D5-87BE-67443E8EF086}">
      <p15:sldGuideLst xmlns:p15="http://schemas.microsoft.com/office/powerpoint/2012/main">
        <p15:guide id="1" orient="horz" pos="151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1E031E6-D6AE-4DD5-B079-350467D06A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a:extLst>
              <a:ext uri="{FF2B5EF4-FFF2-40B4-BE49-F238E27FC236}">
                <a16:creationId xmlns:a16="http://schemas.microsoft.com/office/drawing/2014/main" id="{D127B45B-CA14-49CA-9E7D-EB5C6355CD57}"/>
              </a:ext>
            </a:extLst>
          </p:cNvPr>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A9E99EF5-867E-4421-A018-21ADEE9C382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496162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A60F2E-C3F3-4B06-BE85-127751DF776B}"/>
              </a:ext>
            </a:extLst>
          </p:cNvPr>
          <p:cNvSpPr/>
          <p:nvPr userDrawn="1"/>
        </p:nvSpPr>
        <p:spPr>
          <a:xfrm>
            <a:off x="0" y="0"/>
            <a:ext cx="12199938" cy="6532563"/>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rgbClr val="3AB6DF"/>
              </a:solidFill>
            </a:endParaRPr>
          </a:p>
        </p:txBody>
      </p:sp>
      <p:sp>
        <p:nvSpPr>
          <p:cNvPr id="5" name="Rectangle 4">
            <a:extLst>
              <a:ext uri="{FF2B5EF4-FFF2-40B4-BE49-F238E27FC236}">
                <a16:creationId xmlns:a16="http://schemas.microsoft.com/office/drawing/2014/main" id="{676F290F-06A8-4319-8DBB-89E832BDF768}"/>
              </a:ext>
            </a:extLst>
          </p:cNvPr>
          <p:cNvSpPr/>
          <p:nvPr userDrawn="1"/>
        </p:nvSpPr>
        <p:spPr>
          <a:xfrm>
            <a:off x="0" y="6532563"/>
            <a:ext cx="12192000" cy="325437"/>
          </a:xfrm>
          <a:prstGeom prst="rect">
            <a:avLst/>
          </a:prstGeom>
          <a:solidFill>
            <a:srgbClr val="3AB6D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solidFill>
                <a:schemeClr val="bg1"/>
              </a:solidFill>
            </a:endParaRPr>
          </a:p>
        </p:txBody>
      </p:sp>
      <p:cxnSp>
        <p:nvCxnSpPr>
          <p:cNvPr id="6" name="Straight Connector 5">
            <a:extLst>
              <a:ext uri="{FF2B5EF4-FFF2-40B4-BE49-F238E27FC236}">
                <a16:creationId xmlns:a16="http://schemas.microsoft.com/office/drawing/2014/main" id="{220A07F2-BE69-4FD8-BCA7-2679DCF907CA}"/>
              </a:ext>
            </a:extLst>
          </p:cNvPr>
          <p:cNvCxnSpPr/>
          <p:nvPr userDrawn="1"/>
        </p:nvCxnSpPr>
        <p:spPr>
          <a:xfrm>
            <a:off x="744538" y="1465263"/>
            <a:ext cx="10010775" cy="0"/>
          </a:xfrm>
          <a:prstGeom prst="line">
            <a:avLst/>
          </a:prstGeom>
          <a:ln w="6350">
            <a:solidFill>
              <a:srgbClr val="3AB6DF"/>
            </a:solidFill>
          </a:ln>
          <a:effectLst/>
        </p:spPr>
        <p:style>
          <a:lnRef idx="2">
            <a:schemeClr val="accent1"/>
          </a:lnRef>
          <a:fillRef idx="0">
            <a:schemeClr val="accent1"/>
          </a:fillRef>
          <a:effectRef idx="1">
            <a:schemeClr val="accent1"/>
          </a:effectRef>
          <a:fontRef idx="minor">
            <a:schemeClr val="tx1"/>
          </a:fontRef>
        </p:style>
      </p:cxnSp>
      <p:pic>
        <p:nvPicPr>
          <p:cNvPr id="7" name="Picture 10" descr="Prevention_Solutions_symbol_cymk_300ppi.png">
            <a:extLst>
              <a:ext uri="{FF2B5EF4-FFF2-40B4-BE49-F238E27FC236}">
                <a16:creationId xmlns:a16="http://schemas.microsoft.com/office/drawing/2014/main" id="{65568754-37B7-49CC-96CF-2D9BEBE3E1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7600" y="180975"/>
            <a:ext cx="6413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1081" y="330188"/>
            <a:ext cx="10469268" cy="1143000"/>
          </a:xfrm>
        </p:spPr>
        <p:txBody>
          <a:bodyPr>
            <a:normAutofit/>
          </a:bodyPr>
          <a:lstStyle>
            <a:lvl1pPr marL="0" algn="l" defTabSz="342991" rtl="0" eaLnBrk="1" latinLnBrk="0" hangingPunct="1">
              <a:defRPr lang="en-US" sz="3301" kern="1200" cap="all" dirty="0">
                <a:solidFill>
                  <a:srgbClr val="23466B"/>
                </a:solidFill>
                <a:latin typeface="Arial"/>
                <a:ea typeface="+mn-ea"/>
                <a:cs typeface="Arial"/>
              </a:defRPr>
            </a:lvl1pPr>
          </a:lstStyle>
          <a:p>
            <a:r>
              <a:rPr lang="en-US" dirty="0"/>
              <a:t>Click to edit Master title style</a:t>
            </a:r>
          </a:p>
        </p:txBody>
      </p:sp>
      <p:sp>
        <p:nvSpPr>
          <p:cNvPr id="3" name="Content Placeholder 2"/>
          <p:cNvSpPr>
            <a:spLocks noGrp="1"/>
          </p:cNvSpPr>
          <p:nvPr>
            <p:ph idx="1"/>
          </p:nvPr>
        </p:nvSpPr>
        <p:spPr>
          <a:xfrm>
            <a:off x="604972" y="1617129"/>
            <a:ext cx="10972800" cy="4525963"/>
          </a:xfrm>
        </p:spPr>
        <p:txBody>
          <a:bodyPr/>
          <a:lstStyle>
            <a:lvl1pPr marL="0" indent="0">
              <a:buNone/>
              <a:defRPr lang="en-US" sz="2401" kern="1200" dirty="0" smtClean="0">
                <a:solidFill>
                  <a:srgbClr val="777777"/>
                </a:solidFill>
                <a:latin typeface="Calibri"/>
                <a:ea typeface="+mn-ea"/>
                <a:cs typeface="Calibri"/>
              </a:defRPr>
            </a:lvl1pPr>
            <a:lvl2pPr>
              <a:defRPr>
                <a:solidFill>
                  <a:srgbClr val="777777"/>
                </a:solidFill>
              </a:defRPr>
            </a:lvl2pPr>
            <a:lvl3pPr>
              <a:defRPr>
                <a:solidFill>
                  <a:srgbClr val="777777"/>
                </a:solidFill>
              </a:defRPr>
            </a:lvl3pPr>
            <a:lvl4pPr>
              <a:defRPr>
                <a:solidFill>
                  <a:srgbClr val="777777"/>
                </a:solidFill>
              </a:defRPr>
            </a:lvl4pPr>
            <a:lvl5pPr>
              <a:defRPr>
                <a:solidFill>
                  <a:srgbClr val="777777"/>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9F2C34BD-0CBE-45B3-B6AD-69B53B5F9487}"/>
              </a:ext>
            </a:extLst>
          </p:cNvPr>
          <p:cNvSpPr>
            <a:spLocks noGrp="1"/>
          </p:cNvSpPr>
          <p:nvPr>
            <p:ph type="ftr" sz="quarter" idx="10"/>
          </p:nvPr>
        </p:nvSpPr>
        <p:spPr>
          <a:xfrm>
            <a:off x="655638" y="6505575"/>
            <a:ext cx="7370762" cy="365125"/>
          </a:xfrm>
        </p:spPr>
        <p:txBody>
          <a:bodyPr/>
          <a:lstStyle>
            <a:lvl1pPr>
              <a:defRPr sz="825" kern="1100" spc="75">
                <a:solidFill>
                  <a:schemeClr val="bg1"/>
                </a:solidFill>
                <a:latin typeface="Arial"/>
                <a:cs typeface="Arial"/>
              </a:defRPr>
            </a:lvl1pPr>
          </a:lstStyle>
          <a:p>
            <a:pPr>
              <a:defRPr/>
            </a:pPr>
            <a:endParaRPr lang="en-US" kern="1200" spc="0">
              <a:solidFill>
                <a:schemeClr val="tx2">
                  <a:lumMod val="40000"/>
                  <a:lumOff val="60000"/>
                </a:schemeClr>
              </a:solidFill>
              <a:latin typeface="+mn-lt"/>
              <a:cs typeface="+mn-cs"/>
            </a:endParaRPr>
          </a:p>
        </p:txBody>
      </p:sp>
      <p:sp>
        <p:nvSpPr>
          <p:cNvPr id="9" name="Slide Number Placeholder 5">
            <a:extLst>
              <a:ext uri="{FF2B5EF4-FFF2-40B4-BE49-F238E27FC236}">
                <a16:creationId xmlns:a16="http://schemas.microsoft.com/office/drawing/2014/main" id="{9B68A968-EDCF-4F6F-B242-6B02C1994088}"/>
              </a:ext>
            </a:extLst>
          </p:cNvPr>
          <p:cNvSpPr>
            <a:spLocks noGrp="1"/>
          </p:cNvSpPr>
          <p:nvPr>
            <p:ph type="sldNum" sz="quarter" idx="11"/>
          </p:nvPr>
        </p:nvSpPr>
        <p:spPr>
          <a:xfrm>
            <a:off x="8755063" y="6505575"/>
            <a:ext cx="2844800" cy="365125"/>
          </a:xfrm>
        </p:spPr>
        <p:txBody>
          <a:bodyPr/>
          <a:lstStyle>
            <a:lvl1pPr>
              <a:defRPr>
                <a:solidFill>
                  <a:srgbClr val="23466B"/>
                </a:solidFill>
              </a:defRPr>
            </a:lvl1pPr>
          </a:lstStyle>
          <a:p>
            <a:pPr>
              <a:defRPr/>
            </a:pPr>
            <a:fld id="{6E7F9A7A-6C31-4F19-88E7-A06DB3301F1A}" type="slidenum">
              <a:rPr lang="en-US" altLang="en-US"/>
              <a:pPr>
                <a:defRPr/>
              </a:pPr>
              <a:t>‹#›</a:t>
            </a:fld>
            <a:endParaRPr lang="en-US" altLang="en-US"/>
          </a:p>
        </p:txBody>
      </p:sp>
    </p:spTree>
    <p:extLst>
      <p:ext uri="{BB962C8B-B14F-4D97-AF65-F5344CB8AC3E}">
        <p14:creationId xmlns:p14="http://schemas.microsoft.com/office/powerpoint/2010/main" val="953858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hite Background with Bullet Numbers">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lvl="0"/>
            <a:r>
              <a:rPr lang="en-US"/>
              <a:t>Click to edit Master text styles</a:t>
            </a:r>
          </a:p>
          <a:p>
            <a:pPr lvl="1"/>
            <a:r>
              <a:rPr lang="en-US"/>
              <a:t>Second level</a:t>
            </a:r>
          </a:p>
        </p:txBody>
      </p:sp>
      <p:sp>
        <p:nvSpPr>
          <p:cNvPr id="4" name="Slide Number Placeholder 3">
            <a:extLst>
              <a:ext uri="{FF2B5EF4-FFF2-40B4-BE49-F238E27FC236}">
                <a16:creationId xmlns:a16="http://schemas.microsoft.com/office/drawing/2014/main" id="{316D4798-880B-4ED7-AF6C-EFD19098D9C0}"/>
              </a:ext>
            </a:extLst>
          </p:cNvPr>
          <p:cNvSpPr>
            <a:spLocks noGrp="1"/>
          </p:cNvSpPr>
          <p:nvPr>
            <p:ph type="sldNum" sz="quarter" idx="14"/>
          </p:nvPr>
        </p:nvSpPr>
        <p:spPr>
          <a:xfrm>
            <a:off x="8778875" y="6510338"/>
            <a:ext cx="2743200" cy="365125"/>
          </a:xfrm>
        </p:spPr>
        <p:txBody>
          <a:bodyPr/>
          <a:lstStyle>
            <a:lvl1pPr>
              <a:defRPr/>
            </a:lvl1pPr>
          </a:lstStyle>
          <a:p>
            <a:pPr>
              <a:defRPr/>
            </a:pPr>
            <a:fld id="{BE7AE7C5-CBDD-40D2-871B-2780483D5930}" type="slidenum">
              <a:rPr lang="en-US" altLang="en-US"/>
              <a:pPr>
                <a:defRPr/>
              </a:pPr>
              <a:t>‹#›</a:t>
            </a:fld>
            <a:endParaRPr lang="en-US" altLang="en-US"/>
          </a:p>
        </p:txBody>
      </p:sp>
      <p:sp>
        <p:nvSpPr>
          <p:cNvPr id="6" name="Footer Placeholder 3">
            <a:extLst>
              <a:ext uri="{FF2B5EF4-FFF2-40B4-BE49-F238E27FC236}">
                <a16:creationId xmlns:a16="http://schemas.microsoft.com/office/drawing/2014/main" id="{E5CFDE36-21DD-4EB1-883F-05F31CE15DCE}"/>
              </a:ext>
            </a:extLst>
          </p:cNvPr>
          <p:cNvSpPr>
            <a:spLocks noGrp="1"/>
          </p:cNvSpPr>
          <p:nvPr>
            <p:ph type="ftr" sz="quarter" idx="15"/>
          </p:nvPr>
        </p:nvSpPr>
        <p:spPr/>
        <p:txBody>
          <a:bodyPr/>
          <a:lstStyle>
            <a:lvl1pPr algn="l">
              <a:defRPr sz="1000">
                <a:solidFill>
                  <a:schemeClr val="tx2">
                    <a:lumMod val="40000"/>
                    <a:lumOff val="60000"/>
                  </a:schemeClr>
                </a:solidFill>
              </a:defRPr>
            </a:lvl1pPr>
          </a:lstStyle>
          <a:p>
            <a:pPr>
              <a:defRPr/>
            </a:pPr>
            <a:endParaRPr lang="en-US"/>
          </a:p>
        </p:txBody>
      </p:sp>
    </p:spTree>
    <p:extLst>
      <p:ext uri="{BB962C8B-B14F-4D97-AF65-F5344CB8AC3E}">
        <p14:creationId xmlns:p14="http://schemas.microsoft.com/office/powerpoint/2010/main" val="789149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a:t>Your logo on Master slide</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5597" y="5547815"/>
            <a:ext cx="3316403" cy="1658201"/>
          </a:xfrm>
          <a:prstGeom prst="rect">
            <a:avLst/>
          </a:prstGeom>
          <a:noFill/>
          <a:ln>
            <a:noFill/>
          </a:ln>
        </p:spPr>
      </p:pic>
    </p:spTree>
    <p:custDataLst>
      <p:tags r:id="rId1"/>
    </p:custDataLst>
    <p:extLst>
      <p:ext uri="{BB962C8B-B14F-4D97-AF65-F5344CB8AC3E}">
        <p14:creationId xmlns:p14="http://schemas.microsoft.com/office/powerpoint/2010/main" val="1148024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898DF6F-50B6-4755-8CBD-7BF06C22B4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a:extLst>
              <a:ext uri="{FF2B5EF4-FFF2-40B4-BE49-F238E27FC236}">
                <a16:creationId xmlns:a16="http://schemas.microsoft.com/office/drawing/2014/main" id="{1F6DCF8C-AAB8-47B5-A304-2B226712CB4E}"/>
              </a:ext>
            </a:extLst>
          </p:cNvPr>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435B9B40-4CC2-4953-9318-6308C3E609D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217579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MHTTC Stacked Color Bars" title="MHTTC Stacked Color Bars">
            <a:extLst>
              <a:ext uri="{FF2B5EF4-FFF2-40B4-BE49-F238E27FC236}">
                <a16:creationId xmlns:a16="http://schemas.microsoft.com/office/drawing/2014/main" id="{3B73C139-25D8-4935-8FA7-A27E4F1F036B}"/>
              </a:ext>
            </a:extLst>
          </p:cNvPr>
          <p:cNvPicPr>
            <a:picLocks noChangeAspect="1"/>
          </p:cNvPicPr>
          <p:nvPr userDrawn="1"/>
        </p:nvPicPr>
        <p:blipFill>
          <a:blip r:embed="rId2"/>
          <a:stretch>
            <a:fillRect/>
          </a:stretch>
        </p:blipFill>
        <p:spPr>
          <a:xfrm>
            <a:off x="9734550" y="5738813"/>
            <a:ext cx="2457450" cy="1477962"/>
          </a:xfrm>
          <a:prstGeom prst="rect">
            <a:avLst/>
          </a:prstGeom>
          <a:noFill/>
          <a:ln>
            <a:noFill/>
          </a:ln>
        </p:spPr>
      </p:pic>
      <p:pic>
        <p:nvPicPr>
          <p:cNvPr id="5" name="Picture Placeholder 9">
            <a:extLst>
              <a:ext uri="{FF2B5EF4-FFF2-40B4-BE49-F238E27FC236}">
                <a16:creationId xmlns:a16="http://schemas.microsoft.com/office/drawing/2014/main" id="{D5F26D44-C962-456C-8246-982CD556E295}"/>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131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256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094246CF-064B-415C-81E2-3F01A1AE38A7}"/>
              </a:ext>
            </a:extLst>
          </p:cNvPr>
          <p:cNvPicPr>
            <a:picLocks noChangeAspect="1"/>
          </p:cNvPicPr>
          <p:nvPr userDrawn="1"/>
        </p:nvPicPr>
        <p:blipFill>
          <a:blip r:embed="rId2">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HTTC Stacked Color Bars" title="MHTTC Stacked Color Bars">
            <a:extLst>
              <a:ext uri="{FF2B5EF4-FFF2-40B4-BE49-F238E27FC236}">
                <a16:creationId xmlns:a16="http://schemas.microsoft.com/office/drawing/2014/main" id="{4A07CD37-AA9B-4DD2-8A28-ABF7556CD632}"/>
              </a:ext>
            </a:extLst>
          </p:cNvPr>
          <p:cNvPicPr>
            <a:picLocks noChangeAspect="1"/>
          </p:cNvPicPr>
          <p:nvPr userDrawn="1"/>
        </p:nvPicPr>
        <p:blipFill>
          <a:blip r:embed="rId3"/>
          <a:stretch>
            <a:fillRect/>
          </a:stretch>
        </p:blipFill>
        <p:spPr>
          <a:xfrm>
            <a:off x="9734550" y="5578475"/>
            <a:ext cx="2457450" cy="1638300"/>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0874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035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6" descr="MHTTC Stacked Color Bars" title="MHTTC Stacked Color Bars">
            <a:extLst>
              <a:ext uri="{FF2B5EF4-FFF2-40B4-BE49-F238E27FC236}">
                <a16:creationId xmlns:a16="http://schemas.microsoft.com/office/drawing/2014/main" id="{8F931AB1-3008-448F-9AAD-510044A8B898}"/>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B5B4AB87-C381-4174-B537-968E70EB89F1}"/>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1933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MHTTC Stacked Color Bars" title="MHTTC Stacked Color Bars">
            <a:extLst>
              <a:ext uri="{FF2B5EF4-FFF2-40B4-BE49-F238E27FC236}">
                <a16:creationId xmlns:a16="http://schemas.microsoft.com/office/drawing/2014/main" id="{BA8EDAF0-EA1F-4B09-A36B-FE5452747796}"/>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0DC7C983-8AE2-4989-88AB-3C92DAFB8D46}"/>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921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MHTTC Stacked Color Bars" title="MHTTC Stacked Color Bars">
            <a:extLst>
              <a:ext uri="{FF2B5EF4-FFF2-40B4-BE49-F238E27FC236}">
                <a16:creationId xmlns:a16="http://schemas.microsoft.com/office/drawing/2014/main" id="{807C47DA-8522-4692-B132-50A44DAC1481}"/>
              </a:ext>
            </a:extLst>
          </p:cNvPr>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a:extLst>
              <a:ext uri="{FF2B5EF4-FFF2-40B4-BE49-F238E27FC236}">
                <a16:creationId xmlns:a16="http://schemas.microsoft.com/office/drawing/2014/main" id="{765C4745-3452-4F01-8445-2469C3F08F28}"/>
              </a:ext>
            </a:extLst>
          </p:cNvPr>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rtlCol="0">
            <a:normAutofit/>
          </a:bodyPr>
          <a:lstStyle/>
          <a:p>
            <a:pPr lvl="0"/>
            <a:endParaRPr lang="en-US" noProof="0" dirty="0"/>
          </a:p>
        </p:txBody>
      </p:sp>
      <p:sp>
        <p:nvSpPr>
          <p:cNvPr id="17" name="Picture Placeholder 16"/>
          <p:cNvSpPr>
            <a:spLocks noGrp="1" noChangeAspect="1"/>
          </p:cNvSpPr>
          <p:nvPr>
            <p:ph type="pic" sz="quarter" idx="14"/>
          </p:nvPr>
        </p:nvSpPr>
        <p:spPr>
          <a:xfrm>
            <a:off x="7735888" y="3526018"/>
            <a:ext cx="3575304" cy="1389888"/>
          </a:xfrm>
        </p:spPr>
        <p:txBody>
          <a:bodyPr rtlCol="0">
            <a:normAutofit/>
          </a:bodyPr>
          <a:lstStyle/>
          <a:p>
            <a:pPr lvl="0"/>
            <a:endParaRPr lang="en-US" noProof="0"/>
          </a:p>
        </p:txBody>
      </p:sp>
    </p:spTree>
    <p:extLst>
      <p:ext uri="{BB962C8B-B14F-4D97-AF65-F5344CB8AC3E}">
        <p14:creationId xmlns:p14="http://schemas.microsoft.com/office/powerpoint/2010/main" val="164578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Background Bullet Numbers">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bg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bg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312776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B30D89-D83A-425A-8CFC-FA79ADDE177E}" type="slidenum">
              <a:rPr lang="en-US"/>
              <a:pPr>
                <a:defRPr/>
              </a:pPr>
              <a:t>‹#›</a:t>
            </a:fld>
            <a:endParaRPr lang="en-US" dirty="0"/>
          </a:p>
        </p:txBody>
      </p:sp>
    </p:spTree>
    <p:extLst>
      <p:ext uri="{BB962C8B-B14F-4D97-AF65-F5344CB8AC3E}">
        <p14:creationId xmlns:p14="http://schemas.microsoft.com/office/powerpoint/2010/main" val="27814016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DE7FBB-7599-4C55-8A75-98EF35F26F5E}" type="slidenum">
              <a:rPr lang="en-US"/>
              <a:pPr>
                <a:defRPr/>
              </a:pPr>
              <a:t>‹#›</a:t>
            </a:fld>
            <a:endParaRPr lang="en-US" dirty="0"/>
          </a:p>
        </p:txBody>
      </p:sp>
    </p:spTree>
    <p:extLst>
      <p:ext uri="{BB962C8B-B14F-4D97-AF65-F5344CB8AC3E}">
        <p14:creationId xmlns:p14="http://schemas.microsoft.com/office/powerpoint/2010/main" val="3259163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665C14A-79D9-4006-8D0F-8DEE1EE66378}" type="slidenum">
              <a:rPr lang="en-US"/>
              <a:pPr>
                <a:defRPr/>
              </a:pPr>
              <a:t>‹#›</a:t>
            </a:fld>
            <a:endParaRPr lang="en-US" dirty="0"/>
          </a:p>
        </p:txBody>
      </p:sp>
    </p:spTree>
    <p:extLst>
      <p:ext uri="{BB962C8B-B14F-4D97-AF65-F5344CB8AC3E}">
        <p14:creationId xmlns:p14="http://schemas.microsoft.com/office/powerpoint/2010/main" val="3040604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23DFC-3FF2-4145-8BEB-A96B3F176C41}" type="slidenum">
              <a:rPr lang="en-US"/>
              <a:pPr>
                <a:defRPr/>
              </a:pPr>
              <a:t>‹#›</a:t>
            </a:fld>
            <a:endParaRPr lang="en-US" dirty="0"/>
          </a:p>
        </p:txBody>
      </p:sp>
    </p:spTree>
    <p:extLst>
      <p:ext uri="{BB962C8B-B14F-4D97-AF65-F5344CB8AC3E}">
        <p14:creationId xmlns:p14="http://schemas.microsoft.com/office/powerpoint/2010/main" val="3915197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19375" y="61913"/>
            <a:ext cx="6953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6" descr="MHTTC stacked color bars"/>
          <p:cNvPicPr>
            <a:picLocks noChangeAspect="1"/>
          </p:cNvPicPr>
          <p:nvPr userDrawn="1"/>
        </p:nvPicPr>
        <p:blipFill>
          <a:blip r:embed="rId3">
            <a:extLst>
              <a:ext uri="{28A0092B-C50C-407E-A947-70E740481C1C}">
                <a14:useLocalDpi xmlns:a14="http://schemas.microsoft.com/office/drawing/2010/main" val="0"/>
              </a:ext>
            </a:extLst>
          </a:blip>
          <a:srcRect t="13737" b="13737"/>
          <a:stretch>
            <a:fillRect/>
          </a:stretch>
        </p:blipFill>
        <p:spPr bwMode="auto">
          <a:xfrm>
            <a:off x="7766050" y="5245100"/>
            <a:ext cx="44259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963" y="5757863"/>
            <a:ext cx="10620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195100"/>
            <a:ext cx="10363200" cy="2387600"/>
          </a:xfrm>
        </p:spPr>
        <p:txBody>
          <a:bodyPr anchor="b"/>
          <a:lstStyle>
            <a:lvl1pPr algn="ctr">
              <a:defRPr sz="4500">
                <a:latin typeface="Arial Black" panose="020B0A040201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normAutofit/>
          </a:bodyPr>
          <a:lstStyle>
            <a:lvl1pPr marL="0" indent="0" algn="ctr">
              <a:buNone/>
              <a:defRPr sz="20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4253599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MHTTC Stacked Color Bars" title="MHTTC Stacked Color Bars"/>
          <p:cNvPicPr>
            <a:picLocks noChangeAspect="1"/>
          </p:cNvPicPr>
          <p:nvPr userDrawn="1"/>
        </p:nvPicPr>
        <p:blipFill>
          <a:blip r:embed="rId2"/>
          <a:stretch>
            <a:fillRect/>
          </a:stretch>
        </p:blipFill>
        <p:spPr>
          <a:xfrm>
            <a:off x="9734550" y="5738813"/>
            <a:ext cx="2457450" cy="1477962"/>
          </a:xfrm>
          <a:prstGeom prst="rect">
            <a:avLst/>
          </a:prstGeom>
          <a:noFill/>
          <a:ln>
            <a:noFill/>
          </a:ln>
        </p:spPr>
      </p:pic>
      <p:pic>
        <p:nvPicPr>
          <p:cNvPr id="5"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131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571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Placeholder 9"/>
          <p:cNvPicPr>
            <a:picLocks noChangeAspect="1"/>
          </p:cNvPicPr>
          <p:nvPr userDrawn="1"/>
        </p:nvPicPr>
        <p:blipFill>
          <a:blip r:embed="rId2">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HTTC Stacked Color Bars" title="MHTTC Stacked Color Bars"/>
          <p:cNvPicPr>
            <a:picLocks noChangeAspect="1"/>
          </p:cNvPicPr>
          <p:nvPr userDrawn="1"/>
        </p:nvPicPr>
        <p:blipFill>
          <a:blip r:embed="rId3"/>
          <a:stretch>
            <a:fillRect/>
          </a:stretch>
        </p:blipFill>
        <p:spPr>
          <a:xfrm>
            <a:off x="9734550" y="5578475"/>
            <a:ext cx="2457450" cy="1638300"/>
          </a:xfrm>
          <a:prstGeom prst="rect">
            <a:avLst/>
          </a:prstGeom>
          <a:noFill/>
          <a:ln>
            <a:noFill/>
          </a:ln>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0874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32849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6"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40100" y="560832"/>
            <a:ext cx="10515291" cy="357898"/>
          </a:xfrm>
        </p:spPr>
        <p:txBody>
          <a:bodyPr/>
          <a:lstStyle/>
          <a:p>
            <a:r>
              <a:rPr lang="en-US" dirty="0"/>
              <a:t>Click to edit Master title style</a:t>
            </a:r>
          </a:p>
        </p:txBody>
      </p:sp>
      <p:sp>
        <p:nvSpPr>
          <p:cNvPr id="3" name="Text Placeholder 2"/>
          <p:cNvSpPr>
            <a:spLocks noGrp="1"/>
          </p:cNvSpPr>
          <p:nvPr>
            <p:ph type="body" idx="1"/>
          </p:nvPr>
        </p:nvSpPr>
        <p:spPr>
          <a:xfrm>
            <a:off x="840100" y="1360457"/>
            <a:ext cx="515747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100"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4" y="1360457"/>
            <a:ext cx="518287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514"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7488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464024" y="0"/>
            <a:ext cx="11300347" cy="1166884"/>
          </a:xfrm>
        </p:spPr>
        <p:txBody>
          <a:bodyPr/>
          <a:lstStyle/>
          <a:p>
            <a:r>
              <a:rPr lang="en-US" dirty="0"/>
              <a:t>Click to edit Master title style</a:t>
            </a:r>
          </a:p>
        </p:txBody>
      </p:sp>
      <p:sp>
        <p:nvSpPr>
          <p:cNvPr id="7" name="Content Placeholder 6"/>
          <p:cNvSpPr>
            <a:spLocks noGrp="1"/>
          </p:cNvSpPr>
          <p:nvPr>
            <p:ph sz="quarter" idx="10"/>
          </p:nvPr>
        </p:nvSpPr>
        <p:spPr>
          <a:xfrm>
            <a:off x="3803270" y="4500111"/>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464025" y="1321929"/>
            <a:ext cx="4586639" cy="31781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9426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7" name="Picture 6" descr="MHTTC Stacked Color Bars" title="MHTTC Stacked Color Bars"/>
          <p:cNvPicPr>
            <a:picLocks noChangeAspect="1"/>
          </p:cNvPicPr>
          <p:nvPr userDrawn="1"/>
        </p:nvPicPr>
        <p:blipFill>
          <a:blip r:embed="rId2"/>
          <a:stretch>
            <a:fillRect/>
          </a:stretch>
        </p:blipFill>
        <p:spPr>
          <a:xfrm>
            <a:off x="8875713" y="5540375"/>
            <a:ext cx="3316287" cy="1658938"/>
          </a:xfrm>
          <a:prstGeom prst="rect">
            <a:avLst/>
          </a:prstGeom>
          <a:noFill/>
          <a:ln>
            <a:noFill/>
          </a:ln>
        </p:spPr>
      </p:pic>
      <p:pic>
        <p:nvPicPr>
          <p:cNvPr id="8" name="Picture Placeholder 9"/>
          <p:cNvPicPr>
            <a:picLocks noChangeAspect="1"/>
          </p:cNvPicPr>
          <p:nvPr userDrawn="1"/>
        </p:nvPicPr>
        <p:blipFill>
          <a:blip r:embed="rId3">
            <a:extLst>
              <a:ext uri="{28A0092B-C50C-407E-A947-70E740481C1C}">
                <a14:useLocalDpi xmlns:a14="http://schemas.microsoft.com/office/drawing/2010/main" val="0"/>
              </a:ext>
            </a:extLst>
          </a:blip>
          <a:srcRect l="252" r="252"/>
          <a:stretch>
            <a:fillRect/>
          </a:stretch>
        </p:blipFill>
        <p:spPr bwMode="auto">
          <a:xfrm>
            <a:off x="501650" y="6078538"/>
            <a:ext cx="4132263"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 y="2310"/>
            <a:ext cx="12191999" cy="1041248"/>
          </a:xfrm>
        </p:spPr>
        <p:txBody>
          <a:bodyPr anchor="b">
            <a:normAutofit/>
          </a:bodyPr>
          <a:lstStyle>
            <a:lvl1pPr>
              <a:defRPr sz="3300"/>
            </a:lvl1pPr>
          </a:lstStyle>
          <a:p>
            <a:r>
              <a:rPr lang="en-US" dirty="0"/>
              <a:t>Click to edit Master title style</a:t>
            </a:r>
          </a:p>
        </p:txBody>
      </p:sp>
      <p:sp>
        <p:nvSpPr>
          <p:cNvPr id="11" name="Text Placeholder 10"/>
          <p:cNvSpPr>
            <a:spLocks noGrp="1"/>
          </p:cNvSpPr>
          <p:nvPr>
            <p:ph type="body" sz="quarter" idx="11"/>
          </p:nvPr>
        </p:nvSpPr>
        <p:spPr>
          <a:xfrm>
            <a:off x="750864" y="3526026"/>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750864" y="1668651"/>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noChangeAspect="1"/>
          </p:cNvSpPr>
          <p:nvPr>
            <p:ph type="pic" sz="quarter" idx="13"/>
          </p:nvPr>
        </p:nvSpPr>
        <p:spPr>
          <a:xfrm>
            <a:off x="7735888" y="1668643"/>
            <a:ext cx="3570288" cy="1392918"/>
          </a:xfrm>
        </p:spPr>
        <p:txBody>
          <a:bodyPr rtlCol="0">
            <a:normAutofit/>
          </a:bodyPr>
          <a:lstStyle/>
          <a:p>
            <a:pPr lvl="0"/>
            <a:endParaRPr lang="en-US" noProof="0" dirty="0"/>
          </a:p>
        </p:txBody>
      </p:sp>
      <p:sp>
        <p:nvSpPr>
          <p:cNvPr id="17" name="Picture Placeholder 16"/>
          <p:cNvSpPr>
            <a:spLocks noGrp="1" noChangeAspect="1"/>
          </p:cNvSpPr>
          <p:nvPr>
            <p:ph type="pic" sz="quarter" idx="14"/>
          </p:nvPr>
        </p:nvSpPr>
        <p:spPr>
          <a:xfrm>
            <a:off x="7735888" y="3526018"/>
            <a:ext cx="3575304" cy="1389888"/>
          </a:xfrm>
        </p:spPr>
        <p:txBody>
          <a:bodyPr rtlCol="0">
            <a:normAutofit/>
          </a:bodyPr>
          <a:lstStyle/>
          <a:p>
            <a:pPr lvl="0"/>
            <a:endParaRPr lang="en-US" noProof="0"/>
          </a:p>
        </p:txBody>
      </p:sp>
    </p:spTree>
    <p:extLst>
      <p:ext uri="{BB962C8B-B14F-4D97-AF65-F5344CB8AC3E}">
        <p14:creationId xmlns:p14="http://schemas.microsoft.com/office/powerpoint/2010/main" val="261827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Background with Bullet Number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5" name="Title 4"/>
          <p:cNvSpPr>
            <a:spLocks noGrp="1"/>
          </p:cNvSpPr>
          <p:nvPr>
            <p:ph type="title" hasCustomPrompt="1"/>
          </p:nvPr>
        </p:nvSpPr>
        <p:spPr/>
        <p:txBody>
          <a:bodyPr/>
          <a:lstStyle>
            <a:lvl1pPr>
              <a:defRPr>
                <a:solidFill>
                  <a:schemeClr val="tx1"/>
                </a:solidFill>
              </a:defRPr>
            </a:lvl1pPr>
          </a:lstStyle>
          <a:p>
            <a:r>
              <a:rPr lang="en-US" dirty="0"/>
              <a:t>Click to Edit Title</a:t>
            </a:r>
          </a:p>
        </p:txBody>
      </p:sp>
      <p:sp>
        <p:nvSpPr>
          <p:cNvPr id="7" name="Content Placeholder 6"/>
          <p:cNvSpPr>
            <a:spLocks noGrp="1"/>
          </p:cNvSpPr>
          <p:nvPr>
            <p:ph sz="quarter" idx="13" hasCustomPrompt="1"/>
          </p:nvPr>
        </p:nvSpPr>
        <p:spPr>
          <a:xfrm>
            <a:off x="1648254" y="1722573"/>
            <a:ext cx="9934146" cy="4135438"/>
          </a:xfrm>
        </p:spPr>
        <p:txBody>
          <a:bodyPr>
            <a:noAutofit/>
          </a:bodyPr>
          <a:lstStyle>
            <a:lvl1pPr marL="0" marR="0" indent="0" algn="l" defTabSz="914400" rtl="0" eaLnBrk="1" fontAlgn="auto" latinLnBrk="0" hangingPunct="1">
              <a:lnSpc>
                <a:spcPct val="90000"/>
              </a:lnSpc>
              <a:spcBef>
                <a:spcPts val="1000"/>
              </a:spcBef>
              <a:spcAft>
                <a:spcPts val="0"/>
              </a:spcAft>
              <a:buClr>
                <a:srgbClr val="CB1F54"/>
              </a:buClr>
              <a:buSzTx/>
              <a:buFont typeface="Arial"/>
              <a:buNone/>
              <a:tabLst/>
              <a:defRPr sz="3000" baseline="0">
                <a:solidFill>
                  <a:schemeClr val="tx1"/>
                </a:solidFill>
              </a:defRPr>
            </a:lvl1pPr>
            <a:lvl2pPr marL="457200" indent="0">
              <a:buNone/>
              <a:defRPr sz="3000"/>
            </a:lvl2pPr>
            <a:lvl3pPr marL="914400" indent="0">
              <a:buNone/>
              <a:defRPr sz="3000"/>
            </a:lvl3pPr>
            <a:lvl4pPr marL="1371600" indent="0">
              <a:buNone/>
              <a:defRPr sz="3000"/>
            </a:lvl4pPr>
            <a:lvl5pPr marL="1828800" indent="0">
              <a:buNone/>
              <a:defRPr sz="3000"/>
            </a:lvl5pPr>
          </a:lstStyle>
          <a:p>
            <a:pPr marL="0" marR="0" lvl="0" indent="0" algn="l" defTabSz="914400" rtl="0" eaLnBrk="1" fontAlgn="auto" latinLnBrk="0" hangingPunct="1">
              <a:lnSpc>
                <a:spcPct val="90000"/>
              </a:lnSpc>
              <a:spcBef>
                <a:spcPts val="1000"/>
              </a:spcBef>
              <a:spcAft>
                <a:spcPts val="0"/>
              </a:spcAft>
              <a:buClr>
                <a:srgbClr val="CB1F54"/>
              </a:buClr>
              <a:buSzTx/>
              <a:buFont typeface="Arial"/>
              <a:buNone/>
              <a:tabLst/>
              <a:defRPr/>
            </a:pPr>
            <a:r>
              <a:rPr lang="en-US" dirty="0"/>
              <a:t>Click to edit text [Use icons to the left for a numbered list. Move icons vertically to line up with text.]</a:t>
            </a:r>
          </a:p>
          <a:p>
            <a:pPr lvl="0"/>
            <a:endParaRPr lang="en-US" dirty="0"/>
          </a:p>
        </p:txBody>
      </p:sp>
      <p:sp>
        <p:nvSpPr>
          <p:cNvPr id="9"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17173394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10"/>
          </p:nvPr>
        </p:nvSpPr>
        <p:spPr>
          <a:xfrm>
            <a:off x="609600" y="1312863"/>
            <a:ext cx="2844800" cy="365125"/>
          </a:xfrm>
        </p:spPr>
        <p:txBody>
          <a:bodyPr/>
          <a:lstStyle>
            <a:lvl1pPr>
              <a:defRPr/>
            </a:lvl1pPr>
          </a:lstStyle>
          <a:p>
            <a:pPr>
              <a:defRPr/>
            </a:pPr>
            <a:fld id="{83C8804C-135E-483D-A84C-C3E8CC52873D}" type="slidenum">
              <a:rPr lang="en-US"/>
              <a:pPr>
                <a:defRPr/>
              </a:pPr>
              <a:t>‹#›</a:t>
            </a:fld>
            <a:endParaRPr lang="en-US"/>
          </a:p>
        </p:txBody>
      </p:sp>
    </p:spTree>
    <p:extLst>
      <p:ext uri="{BB962C8B-B14F-4D97-AF65-F5344CB8AC3E}">
        <p14:creationId xmlns:p14="http://schemas.microsoft.com/office/powerpoint/2010/main" val="3884634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p:nvPr>
        </p:nvSpPr>
        <p:spPr>
          <a:xfrm>
            <a:off x="612775" y="1719072"/>
            <a:ext cx="10972800" cy="4222750"/>
          </a:xfrm>
        </p:spPr>
        <p:txBody>
          <a:bodyPr/>
          <a:lstStyle>
            <a:lvl1pPr>
              <a:lnSpc>
                <a:spcPct val="110000"/>
              </a:lnSpc>
              <a:defRPr sz="2400" baseline="0"/>
            </a:lvl1pPr>
            <a:lvl2pPr>
              <a:lnSpc>
                <a:spcPct val="110000"/>
              </a:lnSpc>
              <a:defRPr sz="1800" baseline="0"/>
            </a:lvl2pPr>
            <a:lvl3pPr>
              <a:lnSpc>
                <a:spcPct val="110000"/>
              </a:lnSpc>
              <a:defRPr sz="1400"/>
            </a:lvl3pPr>
          </a:lstStyle>
          <a:p>
            <a:pPr lvl="0"/>
            <a:r>
              <a:rPr lang="en-US" dirty="0"/>
              <a:t>Click to edit Master text styles</a:t>
            </a:r>
          </a:p>
          <a:p>
            <a:pPr lvl="1"/>
            <a:r>
              <a:rPr lang="en-US" dirty="0"/>
              <a:t>Second level</a:t>
            </a:r>
          </a:p>
          <a:p>
            <a:pPr lvl="2"/>
            <a:r>
              <a:rPr lang="en-US" dirty="0"/>
              <a:t>Third level</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5770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e 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2648" y="423490"/>
            <a:ext cx="10972800" cy="770996"/>
          </a:xfrm>
        </p:spPr>
        <p:txBody>
          <a:bodyPr/>
          <a:lstStyle/>
          <a:p>
            <a:r>
              <a:rPr lang="en-US" dirty="0"/>
              <a:t>Click to Edit Title</a:t>
            </a:r>
          </a:p>
        </p:txBody>
      </p:sp>
      <p:sp>
        <p:nvSpPr>
          <p:cNvPr id="3" name="Slide Number Placeholder 2"/>
          <p:cNvSpPr>
            <a:spLocks noGrp="1"/>
          </p:cNvSpPr>
          <p:nvPr>
            <p:ph type="sldNum" sz="quarter" idx="10"/>
          </p:nvPr>
        </p:nvSpPr>
        <p:spPr>
          <a:xfrm>
            <a:off x="8778240" y="6509622"/>
            <a:ext cx="2743200" cy="365125"/>
          </a:xfrm>
        </p:spPr>
        <p:txBody>
          <a:bodyPr/>
          <a:lstStyle/>
          <a:p>
            <a:fld id="{CA49D0EE-DE7F-324B-A84C-F36708423CDB}" type="slidenum">
              <a:rPr lang="en-US" smtClean="0"/>
              <a:pPr/>
              <a:t>‹#›</a:t>
            </a:fld>
            <a:endParaRPr lang="en-US"/>
          </a:p>
        </p:txBody>
      </p:sp>
      <p:sp>
        <p:nvSpPr>
          <p:cNvPr id="6" name="Content Placeholder 5"/>
          <p:cNvSpPr>
            <a:spLocks noGrp="1"/>
          </p:cNvSpPr>
          <p:nvPr>
            <p:ph sz="quarter" idx="12" hasCustomPrompt="1"/>
          </p:nvPr>
        </p:nvSpPr>
        <p:spPr>
          <a:xfrm>
            <a:off x="4000500" y="1593923"/>
            <a:ext cx="6705600" cy="1239894"/>
          </a:xfrm>
        </p:spPr>
        <p:txBody>
          <a:bodyPr/>
          <a:lstStyle>
            <a:lvl1pPr marL="0" marR="0" indent="0" algn="l" defTabSz="914400" rtl="0" eaLnBrk="1" fontAlgn="auto" latinLnBrk="0" hangingPunct="1">
              <a:lnSpc>
                <a:spcPct val="120000"/>
              </a:lnSpc>
              <a:spcBef>
                <a:spcPts val="1000"/>
              </a:spcBef>
              <a:spcAft>
                <a:spcPts val="0"/>
              </a:spcAft>
              <a:buClr>
                <a:srgbClr val="CB1F54"/>
              </a:buClr>
              <a:buSzTx/>
              <a:buFontTx/>
              <a:buNone/>
              <a:tabLst/>
              <a:defRPr sz="1800" b="1" i="0" baseline="0">
                <a:solidFill>
                  <a:schemeClr val="accent1"/>
                </a:solidFill>
                <a:latin typeface="Arial" charset="0"/>
              </a:defRPr>
            </a:lvl1pPr>
            <a:lvl2pPr marL="457200" indent="0">
              <a:buFontTx/>
              <a:buNone/>
              <a:defRPr/>
            </a:lvl2pPr>
            <a:lvl3pPr marL="914400" indent="0">
              <a:buFontTx/>
              <a:buNone/>
              <a:defRPr/>
            </a:lvl3pPr>
          </a:lstStyle>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r>
              <a:rPr lang="en-US" dirty="0"/>
              <a:t>Click to edit intro content.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endParaRPr lang="en-US" dirty="0"/>
          </a:p>
          <a:p>
            <a:pPr marL="0" marR="0" lvl="0" indent="0" algn="l" defTabSz="914400" rtl="0" eaLnBrk="1" fontAlgn="auto" latinLnBrk="0" hangingPunct="1">
              <a:lnSpc>
                <a:spcPct val="120000"/>
              </a:lnSpc>
              <a:spcBef>
                <a:spcPts val="1000"/>
              </a:spcBef>
              <a:spcAft>
                <a:spcPts val="0"/>
              </a:spcAft>
              <a:buClr>
                <a:srgbClr val="CB1F54"/>
              </a:buClr>
              <a:buSzTx/>
              <a:buFontTx/>
              <a:buNone/>
              <a:tabLst/>
              <a:defRPr/>
            </a:pPr>
            <a:endParaRPr lang="en-US" dirty="0"/>
          </a:p>
          <a:p>
            <a:pPr lvl="0"/>
            <a:r>
              <a:rPr lang="en-US" dirty="0"/>
              <a:t> </a:t>
            </a:r>
          </a:p>
        </p:txBody>
      </p:sp>
      <p:sp>
        <p:nvSpPr>
          <p:cNvPr id="7"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
        <p:nvSpPr>
          <p:cNvPr id="8" name="Content Placeholder 5"/>
          <p:cNvSpPr>
            <a:spLocks noGrp="1"/>
          </p:cNvSpPr>
          <p:nvPr>
            <p:ph sz="quarter" idx="13" hasCustomPrompt="1"/>
          </p:nvPr>
        </p:nvSpPr>
        <p:spPr>
          <a:xfrm>
            <a:off x="4000500" y="2924878"/>
            <a:ext cx="6705600" cy="2627425"/>
          </a:xfrm>
        </p:spPr>
        <p:txBody>
          <a:bodyPr/>
          <a:lstStyle>
            <a:lvl1pPr marL="0" marR="0" indent="0" algn="l" defTabSz="914400" rtl="0" eaLnBrk="1" fontAlgn="auto" latinLnBrk="0" hangingPunct="1">
              <a:lnSpc>
                <a:spcPct val="110000"/>
              </a:lnSpc>
              <a:spcBef>
                <a:spcPts val="0"/>
              </a:spcBef>
              <a:spcAft>
                <a:spcPts val="1000"/>
              </a:spcAft>
              <a:buClr>
                <a:srgbClr val="CB1F54"/>
              </a:buClr>
              <a:buSzTx/>
              <a:buFontTx/>
              <a:buNone/>
              <a:tabLst/>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r>
              <a:rPr lang="en-US" dirty="0"/>
              <a:t>Click to edit text.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a:t>
            </a:r>
            <a:r>
              <a:rPr lang="en-US" dirty="0"/>
              <a:t> </a:t>
            </a:r>
            <a:r>
              <a:rPr lang="en-US" dirty="0" err="1"/>
              <a:t>eturadipiscing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a:t>
            </a:r>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marL="0" marR="0" lvl="0" indent="0" algn="l" defTabSz="914400" rtl="0" eaLnBrk="1" fontAlgn="auto" latinLnBrk="0" hangingPunct="1">
              <a:lnSpc>
                <a:spcPct val="110000"/>
              </a:lnSpc>
              <a:spcBef>
                <a:spcPts val="1000"/>
              </a:spcBef>
              <a:spcAft>
                <a:spcPts val="0"/>
              </a:spcAft>
              <a:buClr>
                <a:srgbClr val="CB1F54"/>
              </a:buClr>
              <a:buSzTx/>
              <a:buFontTx/>
              <a:buNone/>
              <a:tabLst/>
              <a:defRPr/>
            </a:pPr>
            <a:endParaRPr lang="en-US" dirty="0"/>
          </a:p>
          <a:p>
            <a:pPr lvl="0"/>
            <a:endParaRPr lang="en-US" dirty="0"/>
          </a:p>
        </p:txBody>
      </p:sp>
      <p:sp>
        <p:nvSpPr>
          <p:cNvPr id="10" name="Content Placeholder 5"/>
          <p:cNvSpPr>
            <a:spLocks noGrp="1"/>
          </p:cNvSpPr>
          <p:nvPr>
            <p:ph sz="quarter" idx="15" hasCustomPrompt="1"/>
          </p:nvPr>
        </p:nvSpPr>
        <p:spPr>
          <a:xfrm>
            <a:off x="1" y="1721455"/>
            <a:ext cx="3733800" cy="2234460"/>
          </a:xfrm>
        </p:spPr>
        <p:txBody>
          <a:bodyPr/>
          <a:lstStyle>
            <a:lvl1pPr marL="0" indent="0">
              <a:lnSpc>
                <a:spcPct val="110000"/>
              </a:lnSpc>
              <a:buFontTx/>
              <a:buNone/>
              <a:defRPr sz="18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	</a:t>
            </a:r>
          </a:p>
          <a:p>
            <a:pPr lvl="0"/>
            <a:r>
              <a:rPr lang="en-US" dirty="0"/>
              <a:t>            Click to add photo</a:t>
            </a:r>
          </a:p>
        </p:txBody>
      </p:sp>
      <p:sp>
        <p:nvSpPr>
          <p:cNvPr id="11" name="Content Placeholder 5"/>
          <p:cNvSpPr>
            <a:spLocks noGrp="1"/>
          </p:cNvSpPr>
          <p:nvPr>
            <p:ph sz="quarter" idx="16" hasCustomPrompt="1"/>
          </p:nvPr>
        </p:nvSpPr>
        <p:spPr>
          <a:xfrm>
            <a:off x="614463" y="4180759"/>
            <a:ext cx="3119337" cy="1528063"/>
          </a:xfrm>
        </p:spPr>
        <p:txBody>
          <a:bodyPr/>
          <a:lstStyle>
            <a:lvl1pPr marL="0" indent="0">
              <a:lnSpc>
                <a:spcPct val="130000"/>
              </a:lnSpc>
              <a:buFontTx/>
              <a:buNone/>
              <a:defRPr sz="1400" b="1" i="0" baseline="0">
                <a:solidFill>
                  <a:schemeClr val="accent3"/>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call-out (or delete)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7" name="Slide Number Placeholder 6"/>
          <p:cNvSpPr>
            <a:spLocks noGrp="1"/>
          </p:cNvSpPr>
          <p:nvPr>
            <p:ph type="sldNum" sz="quarter" idx="12"/>
          </p:nvPr>
        </p:nvSpPr>
        <p:spPr>
          <a:xfrm>
            <a:off x="8778240" y="6509622"/>
            <a:ext cx="2743200" cy="365125"/>
          </a:xfrm>
        </p:spPr>
        <p:txBody>
          <a:bodyPr/>
          <a:lstStyle/>
          <a:p>
            <a:fld id="{CA49D0EE-DE7F-324B-A84C-F36708423CDB}" type="slidenum">
              <a:rPr lang="en-US" smtClean="0"/>
              <a:t>‹#›</a:t>
            </a:fld>
            <a:endParaRPr lang="en-US"/>
          </a:p>
        </p:txBody>
      </p:sp>
      <p:sp>
        <p:nvSpPr>
          <p:cNvPr id="9" name="Table Placeholder 8"/>
          <p:cNvSpPr>
            <a:spLocks noGrp="1"/>
          </p:cNvSpPr>
          <p:nvPr>
            <p:ph type="tbl" sz="quarter" idx="13"/>
          </p:nvPr>
        </p:nvSpPr>
        <p:spPr>
          <a:xfrm>
            <a:off x="612775" y="1920875"/>
            <a:ext cx="10972800" cy="3985655"/>
          </a:xfrm>
        </p:spPr>
        <p:txBody>
          <a:bodyPr/>
          <a:lstStyle>
            <a:lvl1pPr marL="0" indent="0" rtl="0" eaLnBrk="1" fontAlgn="auto" latinLnBrk="0" hangingPunct="1">
              <a:buNone/>
              <a:defRPr lang="en-US" sz="2000" b="0" i="0" u="none" strike="noStrike" smtClean="0">
                <a:effectLst/>
              </a:defRPr>
            </a:lvl1pPr>
          </a:lstStyle>
          <a:p>
            <a:endParaRPr lang="en-US" dirty="0"/>
          </a:p>
        </p:txBody>
      </p:sp>
      <p:sp>
        <p:nvSpPr>
          <p:cNvPr id="6"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
        <p:nvSpPr>
          <p:cNvPr id="8" name="Table Placeholder 8"/>
          <p:cNvSpPr>
            <a:spLocks noGrp="1"/>
          </p:cNvSpPr>
          <p:nvPr>
            <p:ph type="tbl" sz="quarter" idx="14" hasCustomPrompt="1"/>
          </p:nvPr>
        </p:nvSpPr>
        <p:spPr>
          <a:xfrm>
            <a:off x="612648" y="6054811"/>
            <a:ext cx="10972800" cy="300682"/>
          </a:xfrm>
        </p:spPr>
        <p:txBody>
          <a:bodyPr/>
          <a:lstStyle>
            <a:lvl1pPr marL="0" indent="0" rtl="0" eaLnBrk="1" fontAlgn="auto" latinLnBrk="0" hangingPunct="1">
              <a:buNone/>
              <a:defRPr lang="en-US" sz="1100" b="0" i="0" u="none" strike="noStrike" smtClean="0">
                <a:solidFill>
                  <a:schemeClr val="tx2"/>
                </a:solidFill>
                <a:effectLst/>
              </a:defRPr>
            </a:lvl1pPr>
          </a:lstStyle>
          <a:p>
            <a:r>
              <a:rPr lang="en-US" dirty="0"/>
              <a:t>Source:</a:t>
            </a:r>
          </a:p>
        </p:txBody>
      </p:sp>
    </p:spTree>
    <p:extLst>
      <p:ext uri="{BB962C8B-B14F-4D97-AF65-F5344CB8AC3E}">
        <p14:creationId xmlns:p14="http://schemas.microsoft.com/office/powerpoint/2010/main" val="163887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6.png"/><Relationship Id="rId4" Type="http://schemas.openxmlformats.org/officeDocument/2006/relationships/slideLayout" Target="../slideLayouts/slideLayout3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19672"/>
            <a:ext cx="12192000" cy="347472"/>
          </a:xfrm>
          <a:prstGeom prst="rect">
            <a:avLst/>
          </a:prstGeom>
          <a:solidFill>
            <a:srgbClr val="2A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12648" y="423490"/>
            <a:ext cx="10972800" cy="1170432"/>
          </a:xfrm>
          <a:prstGeom prst="rect">
            <a:avLst/>
          </a:prstGeom>
        </p:spPr>
        <p:txBody>
          <a:bodyPr vert="horz" lIns="91440" tIns="45720" rIns="91440" bIns="45720" rtlCol="0" anchor="t" anchorCtr="0">
            <a:noAutofit/>
          </a:bodyPr>
          <a:lstStyle/>
          <a:p>
            <a:r>
              <a:rPr lang="en-US" dirty="0"/>
              <a:t>Click to edit title</a:t>
            </a:r>
          </a:p>
        </p:txBody>
      </p:sp>
      <p:sp>
        <p:nvSpPr>
          <p:cNvPr id="3" name="Text Placeholder 2"/>
          <p:cNvSpPr>
            <a:spLocks noGrp="1"/>
          </p:cNvSpPr>
          <p:nvPr>
            <p:ph type="body" idx="1"/>
          </p:nvPr>
        </p:nvSpPr>
        <p:spPr>
          <a:xfrm>
            <a:off x="612648" y="1828800"/>
            <a:ext cx="10972800" cy="4351338"/>
          </a:xfrm>
          <a:prstGeom prst="rect">
            <a:avLst/>
          </a:prstGeom>
        </p:spPr>
        <p:txBody>
          <a:bodyPr vert="horz" lIns="91440" tIns="45720" rIns="91440" bIns="45720" rtlCol="0">
            <a:noAutofit/>
          </a:bodyPr>
          <a:lstStyle/>
          <a:p>
            <a:pPr lvl="0"/>
            <a:r>
              <a:rPr lang="en-US" dirty="0"/>
              <a:t>Click to edit text</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78240" y="6501384"/>
            <a:ext cx="2743200" cy="365125"/>
          </a:xfrm>
          <a:prstGeom prst="rect">
            <a:avLst/>
          </a:prstGeom>
        </p:spPr>
        <p:txBody>
          <a:bodyPr vert="horz" lIns="91440" tIns="45720" rIns="91440" bIns="45720" rtlCol="0" anchor="ctr"/>
          <a:lstStyle>
            <a:lvl1pPr algn="r">
              <a:defRPr sz="1200">
                <a:solidFill>
                  <a:schemeClr val="tx2">
                    <a:lumMod val="40000"/>
                    <a:lumOff val="60000"/>
                  </a:schemeClr>
                </a:solidFill>
              </a:defRPr>
            </a:lvl1pPr>
          </a:lstStyle>
          <a:p>
            <a:fld id="{CA49D0EE-DE7F-324B-A84C-F36708423CDB}" type="slidenum">
              <a:rPr lang="en-US" smtClean="0"/>
              <a:pPr/>
              <a:t>‹#›</a:t>
            </a:fld>
            <a:endParaRPr lang="en-US" dirty="0"/>
          </a:p>
        </p:txBody>
      </p:sp>
      <p:sp>
        <p:nvSpPr>
          <p:cNvPr id="4" name="Footer Placeholder 3"/>
          <p:cNvSpPr>
            <a:spLocks noGrp="1"/>
          </p:cNvSpPr>
          <p:nvPr>
            <p:ph type="ftr" sz="quarter" idx="3"/>
          </p:nvPr>
        </p:nvSpPr>
        <p:spPr>
          <a:xfrm>
            <a:off x="612648" y="6519672"/>
            <a:ext cx="6150102" cy="338328"/>
          </a:xfrm>
          <a:prstGeom prst="rect">
            <a:avLst/>
          </a:prstGeom>
        </p:spPr>
        <p:txBody>
          <a:bodyPr vert="horz" lIns="91440" tIns="45720" rIns="91440" bIns="45720" rtlCol="0" anchor="ctr"/>
          <a:lstStyle>
            <a:lvl1pPr algn="l">
              <a:defRPr sz="1000">
                <a:solidFill>
                  <a:schemeClr val="tx2">
                    <a:lumMod val="40000"/>
                    <a:lumOff val="60000"/>
                  </a:schemeClr>
                </a:solidFill>
              </a:defRPr>
            </a:lvl1pPr>
          </a:lstStyle>
          <a:p>
            <a:endParaRPr lang="en-US" dirty="0"/>
          </a:p>
        </p:txBody>
      </p:sp>
    </p:spTree>
    <p:extLst>
      <p:ext uri="{BB962C8B-B14F-4D97-AF65-F5344CB8AC3E}">
        <p14:creationId xmlns:p14="http://schemas.microsoft.com/office/powerpoint/2010/main" val="690818365"/>
      </p:ext>
    </p:extLst>
  </p:cSld>
  <p:clrMap bg1="lt1" tx1="dk1" bg2="lt2" tx2="dk2" accent1="accent1" accent2="accent2" accent3="accent3" accent4="accent4" accent5="accent5" accent6="accent6" hlink="hlink" folHlink="folHlink"/>
  <p:sldLayoutIdLst>
    <p:sldLayoutId id="2147483673" r:id="rId1"/>
    <p:sldLayoutId id="2147483649" r:id="rId2"/>
    <p:sldLayoutId id="2147483661" r:id="rId3"/>
    <p:sldLayoutId id="2147483654" r:id="rId4"/>
    <p:sldLayoutId id="2147483655" r:id="rId5"/>
    <p:sldLayoutId id="2147483669" r:id="rId6"/>
    <p:sldLayoutId id="2147483665" r:id="rId7"/>
    <p:sldLayoutId id="2147483667" r:id="rId8"/>
    <p:sldLayoutId id="2147483652" r:id="rId9"/>
    <p:sldLayoutId id="2147483668" r:id="rId10"/>
    <p:sldLayoutId id="2147483666" r:id="rId11"/>
    <p:sldLayoutId id="2147483671" r:id="rId12"/>
    <p:sldLayoutId id="2147483672" r:id="rId13"/>
    <p:sldLayoutId id="2147483670" r:id="rId14"/>
    <p:sldLayoutId id="2147483676" r:id="rId15"/>
    <p:sldLayoutId id="2147483679" r:id="rId16"/>
    <p:sldLayoutId id="2147483682" r:id="rId17"/>
    <p:sldLayoutId id="2147483688" r:id="rId18"/>
    <p:sldLayoutId id="2147483698" r:id="rId19"/>
    <p:sldLayoutId id="2147483699" r:id="rId20"/>
    <p:sldLayoutId id="2147483701" r:id="rId21"/>
    <p:sldLayoutId id="2147483702" r:id="rId22"/>
    <p:sldLayoutId id="2147483703" r:id="rId23"/>
    <p:sldLayoutId id="2147483704" r:id="rId24"/>
    <p:sldLayoutId id="2147483705" r:id="rId25"/>
    <p:sldLayoutId id="2147483706" r:id="rId26"/>
    <p:sldLayoutId id="2147483707" r:id="rId27"/>
    <p:sldLayoutId id="2147483721" r:id="rId28"/>
    <p:sldLayoutId id="2147483722" r:id="rId29"/>
    <p:sldLayoutId id="2147483723" r:id="rId30"/>
  </p:sldLayoutIdLst>
  <p:hf hdr="0" ftr="0" dt="0"/>
  <p:txStyles>
    <p:title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4" userDrawn="1">
          <p15:clr>
            <a:srgbClr val="F26B43"/>
          </p15:clr>
        </p15:guide>
        <p15:guide id="3" pos="384" userDrawn="1">
          <p15:clr>
            <a:srgbClr val="F26B43"/>
          </p15:clr>
        </p15:guide>
        <p15:guide id="4" pos="936" userDrawn="1">
          <p15:clr>
            <a:srgbClr val="F26B43"/>
          </p15:clr>
        </p15:guide>
        <p15:guide id="5" pos="1104" userDrawn="1">
          <p15:clr>
            <a:srgbClr val="F26B43"/>
          </p15:clr>
        </p15:guide>
        <p15:guide id="6" pos="1656" userDrawn="1">
          <p15:clr>
            <a:srgbClr val="F26B43"/>
          </p15:clr>
        </p15:guide>
        <p15:guide id="8" pos="2352" userDrawn="1">
          <p15:clr>
            <a:srgbClr val="F26B43"/>
          </p15:clr>
        </p15:guide>
        <p15:guide id="9" pos="2520" userDrawn="1">
          <p15:clr>
            <a:srgbClr val="F26B43"/>
          </p15:clr>
        </p15:guide>
        <p15:guide id="10" pos="1824" userDrawn="1">
          <p15:clr>
            <a:srgbClr val="F26B43"/>
          </p15:clr>
        </p15:guide>
        <p15:guide id="11" pos="3048" userDrawn="1">
          <p15:clr>
            <a:srgbClr val="F26B43"/>
          </p15:clr>
        </p15:guide>
        <p15:guide id="12" pos="3216" userDrawn="1">
          <p15:clr>
            <a:srgbClr val="F26B43"/>
          </p15:clr>
        </p15:guide>
        <p15:guide id="13" pos="3912" userDrawn="1">
          <p15:clr>
            <a:srgbClr val="F26B43"/>
          </p15:clr>
        </p15:guide>
        <p15:guide id="14" pos="4464" userDrawn="1">
          <p15:clr>
            <a:srgbClr val="F26B43"/>
          </p15:clr>
        </p15:guide>
        <p15:guide id="15" pos="4632" userDrawn="1">
          <p15:clr>
            <a:srgbClr val="F26B43"/>
          </p15:clr>
        </p15:guide>
        <p15:guide id="16" pos="5160" userDrawn="1">
          <p15:clr>
            <a:srgbClr val="F26B43"/>
          </p15:clr>
        </p15:guide>
        <p15:guide id="17" pos="5856" userDrawn="1">
          <p15:clr>
            <a:srgbClr val="F26B43"/>
          </p15:clr>
        </p15:guide>
        <p15:guide id="18" pos="5328" userDrawn="1">
          <p15:clr>
            <a:srgbClr val="F26B43"/>
          </p15:clr>
        </p15:guide>
        <p15:guide id="19" pos="6576" userDrawn="1">
          <p15:clr>
            <a:srgbClr val="F26B43"/>
          </p15:clr>
        </p15:guide>
        <p15:guide id="20" pos="6024" userDrawn="1">
          <p15:clr>
            <a:srgbClr val="F26B43"/>
          </p15:clr>
        </p15:guide>
        <p15:guide id="21" pos="6744" userDrawn="1">
          <p15:clr>
            <a:srgbClr val="F26B43"/>
          </p15:clr>
        </p15:guide>
        <p15:guide id="22" pos="7296" userDrawn="1">
          <p15:clr>
            <a:srgbClr val="F26B43"/>
          </p15:clr>
        </p15:guide>
        <p15:guide id="23" orient="horz" pos="96" userDrawn="1">
          <p15:clr>
            <a:srgbClr val="F26B43"/>
          </p15:clr>
        </p15:guide>
        <p15:guide id="24" orient="horz" pos="336" userDrawn="1">
          <p15:clr>
            <a:srgbClr val="F26B43"/>
          </p15:clr>
        </p15:guide>
        <p15:guide id="25" orient="horz" pos="1152" userDrawn="1">
          <p15:clr>
            <a:srgbClr val="F26B43"/>
          </p15:clr>
        </p15:guide>
        <p15:guide id="26" orient="horz" pos="4008" userDrawn="1">
          <p15:clr>
            <a:srgbClr val="F26B43"/>
          </p15:clr>
        </p15:guide>
        <p15:guide id="27" orient="horz"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45152" tIns="72576" rIns="145152" bIns="72576"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1"/>
            <a:ext cx="10972800" cy="4525963"/>
          </a:xfrm>
          <a:prstGeom prst="rect">
            <a:avLst/>
          </a:prstGeom>
        </p:spPr>
        <p:txBody>
          <a:bodyPr vert="horz" lIns="145152" tIns="72576" rIns="145152" bIns="7257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145152" tIns="72576" rIns="145152" bIns="72576" rtlCol="0" anchor="ctr"/>
          <a:lstStyle>
            <a:lvl1pPr algn="l">
              <a:defRPr sz="1425">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5152" tIns="72576" rIns="145152" bIns="72576" rtlCol="0" anchor="ctr"/>
          <a:lstStyle>
            <a:lvl1pPr algn="ctr">
              <a:defRPr sz="1425">
                <a:solidFill>
                  <a:schemeClr val="tx1">
                    <a:tint val="75000"/>
                  </a:schemeClr>
                </a:solidFill>
              </a:defRPr>
            </a:lvl1pPr>
          </a:lstStyle>
          <a:p>
            <a:endParaRPr lang="en-US" dirty="0"/>
          </a:p>
        </p:txBody>
      </p:sp>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32972" y="6206620"/>
            <a:ext cx="1702193" cy="444867"/>
          </a:xfrm>
          <a:prstGeom prst="rect">
            <a:avLst/>
          </a:prstGeom>
        </p:spPr>
      </p:pic>
    </p:spTree>
    <p:extLst>
      <p:ext uri="{BB962C8B-B14F-4D97-AF65-F5344CB8AC3E}">
        <p14:creationId xmlns:p14="http://schemas.microsoft.com/office/powerpoint/2010/main" val="40761222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hdr="0" ftr="0" dt="0"/>
  <p:txStyles>
    <p:titleStyle>
      <a:lvl1pPr algn="ctr" defTabSz="544247" rtl="0" eaLnBrk="1" latinLnBrk="0" hangingPunct="1">
        <a:spcBef>
          <a:spcPct val="0"/>
        </a:spcBef>
        <a:buNone/>
        <a:defRPr sz="5249" kern="1200">
          <a:solidFill>
            <a:schemeClr val="tx1"/>
          </a:solidFill>
          <a:latin typeface="+mj-lt"/>
          <a:ea typeface="+mj-ea"/>
          <a:cs typeface="+mj-cs"/>
        </a:defRPr>
      </a:lvl1pPr>
    </p:titleStyle>
    <p:bodyStyle>
      <a:lvl1pPr marL="408185" indent="-408185" algn="l" defTabSz="544247" rtl="0" eaLnBrk="1" latinLnBrk="0" hangingPunct="1">
        <a:spcBef>
          <a:spcPct val="20000"/>
        </a:spcBef>
        <a:buFont typeface="Arial"/>
        <a:buChar char="•"/>
        <a:defRPr sz="3824" kern="1200">
          <a:solidFill>
            <a:schemeClr val="tx1"/>
          </a:solidFill>
          <a:latin typeface="+mn-lt"/>
          <a:ea typeface="+mn-ea"/>
          <a:cs typeface="+mn-cs"/>
        </a:defRPr>
      </a:lvl1pPr>
      <a:lvl2pPr marL="884401" indent="-340155" algn="l" defTabSz="544247" rtl="0" eaLnBrk="1" latinLnBrk="0" hangingPunct="1">
        <a:spcBef>
          <a:spcPct val="20000"/>
        </a:spcBef>
        <a:buFont typeface="Arial"/>
        <a:buChar char="–"/>
        <a:defRPr sz="3300" kern="1200">
          <a:solidFill>
            <a:schemeClr val="tx1"/>
          </a:solidFill>
          <a:latin typeface="+mn-lt"/>
          <a:ea typeface="+mn-ea"/>
          <a:cs typeface="+mn-cs"/>
        </a:defRPr>
      </a:lvl2pPr>
      <a:lvl3pPr marL="1360617" indent="-272124" algn="l" defTabSz="544247" rtl="0" eaLnBrk="1" latinLnBrk="0" hangingPunct="1">
        <a:spcBef>
          <a:spcPct val="20000"/>
        </a:spcBef>
        <a:buFont typeface="Arial"/>
        <a:buChar char="•"/>
        <a:defRPr sz="2850" kern="1200">
          <a:solidFill>
            <a:schemeClr val="tx1"/>
          </a:solidFill>
          <a:latin typeface="+mn-lt"/>
          <a:ea typeface="+mn-ea"/>
          <a:cs typeface="+mn-cs"/>
        </a:defRPr>
      </a:lvl3pPr>
      <a:lvl4pPr marL="1904864" indent="-272124" algn="l" defTabSz="544247" rtl="0" eaLnBrk="1" latinLnBrk="0" hangingPunct="1">
        <a:spcBef>
          <a:spcPct val="20000"/>
        </a:spcBef>
        <a:buFont typeface="Arial"/>
        <a:buChar char="–"/>
        <a:defRPr sz="2400" kern="1200">
          <a:solidFill>
            <a:schemeClr val="tx1"/>
          </a:solidFill>
          <a:latin typeface="+mn-lt"/>
          <a:ea typeface="+mn-ea"/>
          <a:cs typeface="+mn-cs"/>
        </a:defRPr>
      </a:lvl4pPr>
      <a:lvl5pPr marL="2449111" indent="-272124" algn="l" defTabSz="544247" rtl="0" eaLnBrk="1" latinLnBrk="0" hangingPunct="1">
        <a:spcBef>
          <a:spcPct val="20000"/>
        </a:spcBef>
        <a:buFont typeface="Arial"/>
        <a:buChar char="»"/>
        <a:defRPr sz="2400" kern="1200">
          <a:solidFill>
            <a:schemeClr val="tx1"/>
          </a:solidFill>
          <a:latin typeface="+mn-lt"/>
          <a:ea typeface="+mn-ea"/>
          <a:cs typeface="+mn-cs"/>
        </a:defRPr>
      </a:lvl5pPr>
      <a:lvl6pPr marL="2993358" indent="-272124" algn="l" defTabSz="544247" rtl="0" eaLnBrk="1" latinLnBrk="0" hangingPunct="1">
        <a:spcBef>
          <a:spcPct val="20000"/>
        </a:spcBef>
        <a:buFont typeface="Arial"/>
        <a:buChar char="•"/>
        <a:defRPr sz="2400" kern="1200">
          <a:solidFill>
            <a:schemeClr val="tx1"/>
          </a:solidFill>
          <a:latin typeface="+mn-lt"/>
          <a:ea typeface="+mn-ea"/>
          <a:cs typeface="+mn-cs"/>
        </a:defRPr>
      </a:lvl6pPr>
      <a:lvl7pPr marL="3537605" indent="-272124" algn="l" defTabSz="544247" rtl="0" eaLnBrk="1" latinLnBrk="0" hangingPunct="1">
        <a:spcBef>
          <a:spcPct val="20000"/>
        </a:spcBef>
        <a:buFont typeface="Arial"/>
        <a:buChar char="•"/>
        <a:defRPr sz="2400" kern="1200">
          <a:solidFill>
            <a:schemeClr val="tx1"/>
          </a:solidFill>
          <a:latin typeface="+mn-lt"/>
          <a:ea typeface="+mn-ea"/>
          <a:cs typeface="+mn-cs"/>
        </a:defRPr>
      </a:lvl7pPr>
      <a:lvl8pPr marL="4081852" indent="-272124" algn="l" defTabSz="544247" rtl="0" eaLnBrk="1" latinLnBrk="0" hangingPunct="1">
        <a:spcBef>
          <a:spcPct val="20000"/>
        </a:spcBef>
        <a:buFont typeface="Arial"/>
        <a:buChar char="•"/>
        <a:defRPr sz="2400" kern="1200">
          <a:solidFill>
            <a:schemeClr val="tx1"/>
          </a:solidFill>
          <a:latin typeface="+mn-lt"/>
          <a:ea typeface="+mn-ea"/>
          <a:cs typeface="+mn-cs"/>
        </a:defRPr>
      </a:lvl8pPr>
      <a:lvl9pPr marL="4626099" indent="-272124" algn="l" defTabSz="54424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247" rtl="0" eaLnBrk="1" latinLnBrk="0" hangingPunct="1">
        <a:defRPr sz="2175" kern="1200">
          <a:solidFill>
            <a:schemeClr val="tx1"/>
          </a:solidFill>
          <a:latin typeface="+mn-lt"/>
          <a:ea typeface="+mn-ea"/>
          <a:cs typeface="+mn-cs"/>
        </a:defRPr>
      </a:lvl1pPr>
      <a:lvl2pPr marL="544247" algn="l" defTabSz="544247" rtl="0" eaLnBrk="1" latinLnBrk="0" hangingPunct="1">
        <a:defRPr sz="2175" kern="1200">
          <a:solidFill>
            <a:schemeClr val="tx1"/>
          </a:solidFill>
          <a:latin typeface="+mn-lt"/>
          <a:ea typeface="+mn-ea"/>
          <a:cs typeface="+mn-cs"/>
        </a:defRPr>
      </a:lvl2pPr>
      <a:lvl3pPr marL="1088494" algn="l" defTabSz="544247" rtl="0" eaLnBrk="1" latinLnBrk="0" hangingPunct="1">
        <a:defRPr sz="2175" kern="1200">
          <a:solidFill>
            <a:schemeClr val="tx1"/>
          </a:solidFill>
          <a:latin typeface="+mn-lt"/>
          <a:ea typeface="+mn-ea"/>
          <a:cs typeface="+mn-cs"/>
        </a:defRPr>
      </a:lvl3pPr>
      <a:lvl4pPr marL="1632741" algn="l" defTabSz="544247" rtl="0" eaLnBrk="1" latinLnBrk="0" hangingPunct="1">
        <a:defRPr sz="2175" kern="1200">
          <a:solidFill>
            <a:schemeClr val="tx1"/>
          </a:solidFill>
          <a:latin typeface="+mn-lt"/>
          <a:ea typeface="+mn-ea"/>
          <a:cs typeface="+mn-cs"/>
        </a:defRPr>
      </a:lvl4pPr>
      <a:lvl5pPr marL="2176987" algn="l" defTabSz="544247" rtl="0" eaLnBrk="1" latinLnBrk="0" hangingPunct="1">
        <a:defRPr sz="2175" kern="1200">
          <a:solidFill>
            <a:schemeClr val="tx1"/>
          </a:solidFill>
          <a:latin typeface="+mn-lt"/>
          <a:ea typeface="+mn-ea"/>
          <a:cs typeface="+mn-cs"/>
        </a:defRPr>
      </a:lvl5pPr>
      <a:lvl6pPr marL="2721234" algn="l" defTabSz="544247" rtl="0" eaLnBrk="1" latinLnBrk="0" hangingPunct="1">
        <a:defRPr sz="2175" kern="1200">
          <a:solidFill>
            <a:schemeClr val="tx1"/>
          </a:solidFill>
          <a:latin typeface="+mn-lt"/>
          <a:ea typeface="+mn-ea"/>
          <a:cs typeface="+mn-cs"/>
        </a:defRPr>
      </a:lvl6pPr>
      <a:lvl7pPr marL="3265482" algn="l" defTabSz="544247" rtl="0" eaLnBrk="1" latinLnBrk="0" hangingPunct="1">
        <a:defRPr sz="2175" kern="1200">
          <a:solidFill>
            <a:schemeClr val="tx1"/>
          </a:solidFill>
          <a:latin typeface="+mn-lt"/>
          <a:ea typeface="+mn-ea"/>
          <a:cs typeface="+mn-cs"/>
        </a:defRPr>
      </a:lvl7pPr>
      <a:lvl8pPr marL="3809728" algn="l" defTabSz="544247" rtl="0" eaLnBrk="1" latinLnBrk="0" hangingPunct="1">
        <a:defRPr sz="2175" kern="1200">
          <a:solidFill>
            <a:schemeClr val="tx1"/>
          </a:solidFill>
          <a:latin typeface="+mn-lt"/>
          <a:ea typeface="+mn-ea"/>
          <a:cs typeface="+mn-cs"/>
        </a:defRPr>
      </a:lvl8pPr>
      <a:lvl9pPr marL="4353975" algn="l" defTabSz="544247" rtl="0" eaLnBrk="1" latinLnBrk="0" hangingPunct="1">
        <a:defRPr sz="21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8ED77F-8F68-4723-AB4F-5901CFA2253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52" tIns="72576" rIns="145152" bIns="72576"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FB4DBD-F153-4791-AA42-A0CA1328778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5152" tIns="72576" rIns="145152" bIns="7257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85E5E2C-4DF6-4467-A170-9B7068837469}"/>
              </a:ext>
            </a:extLst>
          </p:cNvPr>
          <p:cNvSpPr>
            <a:spLocks noGrp="1"/>
          </p:cNvSpPr>
          <p:nvPr>
            <p:ph type="dt" sz="half" idx="2"/>
          </p:nvPr>
        </p:nvSpPr>
        <p:spPr>
          <a:xfrm>
            <a:off x="609600" y="6356350"/>
            <a:ext cx="2844800" cy="365125"/>
          </a:xfrm>
          <a:prstGeom prst="rect">
            <a:avLst/>
          </a:prstGeom>
        </p:spPr>
        <p:txBody>
          <a:bodyPr vert="horz" lIns="145152" tIns="72576" rIns="145152" bIns="72576" rtlCol="0" anchor="ctr"/>
          <a:lstStyle>
            <a:lvl1pPr algn="l" eaLnBrk="1" fontAlgn="auto" hangingPunct="1">
              <a:spcBef>
                <a:spcPts val="0"/>
              </a:spcBef>
              <a:spcAft>
                <a:spcPts val="0"/>
              </a:spcAft>
              <a:defRPr sz="1425">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BF8FD03-49BC-49BB-8902-E6BED4145CDD}"/>
              </a:ext>
            </a:extLst>
          </p:cNvPr>
          <p:cNvSpPr>
            <a:spLocks noGrp="1"/>
          </p:cNvSpPr>
          <p:nvPr>
            <p:ph type="ftr" sz="quarter" idx="3"/>
          </p:nvPr>
        </p:nvSpPr>
        <p:spPr>
          <a:xfrm>
            <a:off x="4165600" y="6356350"/>
            <a:ext cx="3860800" cy="365125"/>
          </a:xfrm>
          <a:prstGeom prst="rect">
            <a:avLst/>
          </a:prstGeom>
        </p:spPr>
        <p:txBody>
          <a:bodyPr vert="horz" lIns="145152" tIns="72576" rIns="145152" bIns="72576" rtlCol="0" anchor="ctr"/>
          <a:lstStyle>
            <a:lvl1pPr algn="ctr" eaLnBrk="1" fontAlgn="auto" hangingPunct="1">
              <a:spcBef>
                <a:spcPts val="0"/>
              </a:spcBef>
              <a:spcAft>
                <a:spcPts val="0"/>
              </a:spcAft>
              <a:defRPr sz="1425">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5005822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36" r:id="rId5"/>
  </p:sldLayoutIdLst>
  <p:hf hdr="0" ftr="0" dt="0"/>
  <p:txStyles>
    <p:titleStyle>
      <a:lvl1pPr algn="ctr" defTabSz="542925" rtl="0" eaLnBrk="0" fontAlgn="base" hangingPunct="0">
        <a:spcBef>
          <a:spcPct val="0"/>
        </a:spcBef>
        <a:spcAft>
          <a:spcPct val="0"/>
        </a:spcAft>
        <a:defRPr sz="5200" kern="1200">
          <a:solidFill>
            <a:schemeClr val="tx1"/>
          </a:solidFill>
          <a:latin typeface="+mj-lt"/>
          <a:ea typeface="+mj-ea"/>
          <a:cs typeface="+mj-cs"/>
        </a:defRPr>
      </a:lvl1pPr>
      <a:lvl2pPr algn="ctr" defTabSz="542925" rtl="0" eaLnBrk="0" fontAlgn="base" hangingPunct="0">
        <a:spcBef>
          <a:spcPct val="0"/>
        </a:spcBef>
        <a:spcAft>
          <a:spcPct val="0"/>
        </a:spcAft>
        <a:defRPr sz="5200">
          <a:solidFill>
            <a:schemeClr val="tx1"/>
          </a:solidFill>
          <a:latin typeface="Myriad Pro"/>
        </a:defRPr>
      </a:lvl2pPr>
      <a:lvl3pPr algn="ctr" defTabSz="542925" rtl="0" eaLnBrk="0" fontAlgn="base" hangingPunct="0">
        <a:spcBef>
          <a:spcPct val="0"/>
        </a:spcBef>
        <a:spcAft>
          <a:spcPct val="0"/>
        </a:spcAft>
        <a:defRPr sz="5200">
          <a:solidFill>
            <a:schemeClr val="tx1"/>
          </a:solidFill>
          <a:latin typeface="Myriad Pro"/>
        </a:defRPr>
      </a:lvl3pPr>
      <a:lvl4pPr algn="ctr" defTabSz="542925" rtl="0" eaLnBrk="0" fontAlgn="base" hangingPunct="0">
        <a:spcBef>
          <a:spcPct val="0"/>
        </a:spcBef>
        <a:spcAft>
          <a:spcPct val="0"/>
        </a:spcAft>
        <a:defRPr sz="5200">
          <a:solidFill>
            <a:schemeClr val="tx1"/>
          </a:solidFill>
          <a:latin typeface="Myriad Pro"/>
        </a:defRPr>
      </a:lvl4pPr>
      <a:lvl5pPr algn="ctr" defTabSz="542925" rtl="0" eaLnBrk="0" fontAlgn="base" hangingPunct="0">
        <a:spcBef>
          <a:spcPct val="0"/>
        </a:spcBef>
        <a:spcAft>
          <a:spcPct val="0"/>
        </a:spcAft>
        <a:defRPr sz="5200">
          <a:solidFill>
            <a:schemeClr val="tx1"/>
          </a:solidFill>
          <a:latin typeface="Myriad Pro"/>
        </a:defRPr>
      </a:lvl5pPr>
      <a:lvl6pPr marL="457200" algn="ctr" defTabSz="542925" rtl="0" fontAlgn="base">
        <a:spcBef>
          <a:spcPct val="0"/>
        </a:spcBef>
        <a:spcAft>
          <a:spcPct val="0"/>
        </a:spcAft>
        <a:defRPr sz="5200">
          <a:solidFill>
            <a:schemeClr val="tx1"/>
          </a:solidFill>
          <a:latin typeface="Myriad Pro"/>
        </a:defRPr>
      </a:lvl6pPr>
      <a:lvl7pPr marL="914400" algn="ctr" defTabSz="542925" rtl="0" fontAlgn="base">
        <a:spcBef>
          <a:spcPct val="0"/>
        </a:spcBef>
        <a:spcAft>
          <a:spcPct val="0"/>
        </a:spcAft>
        <a:defRPr sz="5200">
          <a:solidFill>
            <a:schemeClr val="tx1"/>
          </a:solidFill>
          <a:latin typeface="Myriad Pro"/>
        </a:defRPr>
      </a:lvl7pPr>
      <a:lvl8pPr marL="1371600" algn="ctr" defTabSz="542925" rtl="0" fontAlgn="base">
        <a:spcBef>
          <a:spcPct val="0"/>
        </a:spcBef>
        <a:spcAft>
          <a:spcPct val="0"/>
        </a:spcAft>
        <a:defRPr sz="5200">
          <a:solidFill>
            <a:schemeClr val="tx1"/>
          </a:solidFill>
          <a:latin typeface="Myriad Pro"/>
        </a:defRPr>
      </a:lvl8pPr>
      <a:lvl9pPr marL="1828800" algn="ctr" defTabSz="542925" rtl="0" fontAlgn="base">
        <a:spcBef>
          <a:spcPct val="0"/>
        </a:spcBef>
        <a:spcAft>
          <a:spcPct val="0"/>
        </a:spcAft>
        <a:defRPr sz="5200">
          <a:solidFill>
            <a:schemeClr val="tx1"/>
          </a:solidFill>
          <a:latin typeface="Myriad Pro"/>
        </a:defRPr>
      </a:lvl9pPr>
    </p:titleStyle>
    <p:bodyStyle>
      <a:lvl1pPr marL="407988" indent="-407988" algn="l" defTabSz="542925" rtl="0" eaLnBrk="0" fontAlgn="base" hangingPunct="0">
        <a:spcBef>
          <a:spcPct val="20000"/>
        </a:spcBef>
        <a:spcAft>
          <a:spcPct val="0"/>
        </a:spcAft>
        <a:buFont typeface="Arial" panose="020B0604020202020204" pitchFamily="34" charset="0"/>
        <a:buChar char="•"/>
        <a:defRPr sz="3800" kern="1200">
          <a:solidFill>
            <a:schemeClr val="tx1"/>
          </a:solidFill>
          <a:latin typeface="+mn-lt"/>
          <a:ea typeface="+mn-ea"/>
          <a:cs typeface="+mn-cs"/>
        </a:defRPr>
      </a:lvl1pPr>
      <a:lvl2pPr marL="884238" indent="-339725" algn="l" defTabSz="542925"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2pPr>
      <a:lvl3pPr marL="1360488" indent="-271463" algn="l" defTabSz="54292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3pPr>
      <a:lvl4pPr marL="1903413" indent="-271463" algn="l" defTabSz="5429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4pPr>
      <a:lvl5pPr marL="2447925" indent="-271463" algn="l" defTabSz="5429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5pPr>
      <a:lvl6pPr marL="2993358" indent="-272124" algn="l" defTabSz="544247" rtl="0" eaLnBrk="1" latinLnBrk="0" hangingPunct="1">
        <a:spcBef>
          <a:spcPct val="20000"/>
        </a:spcBef>
        <a:buFont typeface="Arial"/>
        <a:buChar char="•"/>
        <a:defRPr sz="2400" kern="1200">
          <a:solidFill>
            <a:schemeClr val="tx1"/>
          </a:solidFill>
          <a:latin typeface="+mn-lt"/>
          <a:ea typeface="+mn-ea"/>
          <a:cs typeface="+mn-cs"/>
        </a:defRPr>
      </a:lvl6pPr>
      <a:lvl7pPr marL="3537605" indent="-272124" algn="l" defTabSz="544247" rtl="0" eaLnBrk="1" latinLnBrk="0" hangingPunct="1">
        <a:spcBef>
          <a:spcPct val="20000"/>
        </a:spcBef>
        <a:buFont typeface="Arial"/>
        <a:buChar char="•"/>
        <a:defRPr sz="2400" kern="1200">
          <a:solidFill>
            <a:schemeClr val="tx1"/>
          </a:solidFill>
          <a:latin typeface="+mn-lt"/>
          <a:ea typeface="+mn-ea"/>
          <a:cs typeface="+mn-cs"/>
        </a:defRPr>
      </a:lvl7pPr>
      <a:lvl8pPr marL="4081852" indent="-272124" algn="l" defTabSz="544247" rtl="0" eaLnBrk="1" latinLnBrk="0" hangingPunct="1">
        <a:spcBef>
          <a:spcPct val="20000"/>
        </a:spcBef>
        <a:buFont typeface="Arial"/>
        <a:buChar char="•"/>
        <a:defRPr sz="2400" kern="1200">
          <a:solidFill>
            <a:schemeClr val="tx1"/>
          </a:solidFill>
          <a:latin typeface="+mn-lt"/>
          <a:ea typeface="+mn-ea"/>
          <a:cs typeface="+mn-cs"/>
        </a:defRPr>
      </a:lvl8pPr>
      <a:lvl9pPr marL="4626099" indent="-272124" algn="l" defTabSz="544247"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4247" rtl="0" eaLnBrk="1" latinLnBrk="0" hangingPunct="1">
        <a:defRPr sz="2175" kern="1200">
          <a:solidFill>
            <a:schemeClr val="tx1"/>
          </a:solidFill>
          <a:latin typeface="+mn-lt"/>
          <a:ea typeface="+mn-ea"/>
          <a:cs typeface="+mn-cs"/>
        </a:defRPr>
      </a:lvl1pPr>
      <a:lvl2pPr marL="544247" algn="l" defTabSz="544247" rtl="0" eaLnBrk="1" latinLnBrk="0" hangingPunct="1">
        <a:defRPr sz="2175" kern="1200">
          <a:solidFill>
            <a:schemeClr val="tx1"/>
          </a:solidFill>
          <a:latin typeface="+mn-lt"/>
          <a:ea typeface="+mn-ea"/>
          <a:cs typeface="+mn-cs"/>
        </a:defRPr>
      </a:lvl2pPr>
      <a:lvl3pPr marL="1088494" algn="l" defTabSz="544247" rtl="0" eaLnBrk="1" latinLnBrk="0" hangingPunct="1">
        <a:defRPr sz="2175" kern="1200">
          <a:solidFill>
            <a:schemeClr val="tx1"/>
          </a:solidFill>
          <a:latin typeface="+mn-lt"/>
          <a:ea typeface="+mn-ea"/>
          <a:cs typeface="+mn-cs"/>
        </a:defRPr>
      </a:lvl3pPr>
      <a:lvl4pPr marL="1632741" algn="l" defTabSz="544247" rtl="0" eaLnBrk="1" latinLnBrk="0" hangingPunct="1">
        <a:defRPr sz="2175" kern="1200">
          <a:solidFill>
            <a:schemeClr val="tx1"/>
          </a:solidFill>
          <a:latin typeface="+mn-lt"/>
          <a:ea typeface="+mn-ea"/>
          <a:cs typeface="+mn-cs"/>
        </a:defRPr>
      </a:lvl4pPr>
      <a:lvl5pPr marL="2176987" algn="l" defTabSz="544247" rtl="0" eaLnBrk="1" latinLnBrk="0" hangingPunct="1">
        <a:defRPr sz="2175" kern="1200">
          <a:solidFill>
            <a:schemeClr val="tx1"/>
          </a:solidFill>
          <a:latin typeface="+mn-lt"/>
          <a:ea typeface="+mn-ea"/>
          <a:cs typeface="+mn-cs"/>
        </a:defRPr>
      </a:lvl5pPr>
      <a:lvl6pPr marL="2721234" algn="l" defTabSz="544247" rtl="0" eaLnBrk="1" latinLnBrk="0" hangingPunct="1">
        <a:defRPr sz="2175" kern="1200">
          <a:solidFill>
            <a:schemeClr val="tx1"/>
          </a:solidFill>
          <a:latin typeface="+mn-lt"/>
          <a:ea typeface="+mn-ea"/>
          <a:cs typeface="+mn-cs"/>
        </a:defRPr>
      </a:lvl6pPr>
      <a:lvl7pPr marL="3265482" algn="l" defTabSz="544247" rtl="0" eaLnBrk="1" latinLnBrk="0" hangingPunct="1">
        <a:defRPr sz="2175" kern="1200">
          <a:solidFill>
            <a:schemeClr val="tx1"/>
          </a:solidFill>
          <a:latin typeface="+mn-lt"/>
          <a:ea typeface="+mn-ea"/>
          <a:cs typeface="+mn-cs"/>
        </a:defRPr>
      </a:lvl7pPr>
      <a:lvl8pPr marL="3809728" algn="l" defTabSz="544247" rtl="0" eaLnBrk="1" latinLnBrk="0" hangingPunct="1">
        <a:defRPr sz="2175" kern="1200">
          <a:solidFill>
            <a:schemeClr val="tx1"/>
          </a:solidFill>
          <a:latin typeface="+mn-lt"/>
          <a:ea typeface="+mn-ea"/>
          <a:cs typeface="+mn-cs"/>
        </a:defRPr>
      </a:lvl8pPr>
      <a:lvl9pPr marL="4353975" algn="l" defTabSz="544247" rtl="0" eaLnBrk="1" latinLnBrk="0" hangingPunct="1">
        <a:defRPr sz="21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FA9292A-DD7D-4AB4-87E8-F59598FA1DF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CEBDA0E-48C4-42FB-A174-E58AAE2BE54C}"/>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6D1275B-8291-4C2D-A1EF-B1B9187B3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mn-lt"/>
              </a:defRPr>
            </a:lvl1pPr>
          </a:lstStyle>
          <a:p>
            <a:pPr>
              <a:defRPr/>
            </a:pPr>
            <a:endParaRPr lang="en-US" dirty="0"/>
          </a:p>
        </p:txBody>
      </p:sp>
      <p:sp>
        <p:nvSpPr>
          <p:cNvPr id="5" name="Footer Placeholder 4">
            <a:extLst>
              <a:ext uri="{FF2B5EF4-FFF2-40B4-BE49-F238E27FC236}">
                <a16:creationId xmlns:a16="http://schemas.microsoft.com/office/drawing/2014/main" id="{ED2F767D-D86F-4396-9C75-71B6F457C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932022C-FD96-437B-A7EB-F58B5E4F762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defRPr>
            </a:lvl1pPr>
          </a:lstStyle>
          <a:p>
            <a:pPr>
              <a:defRPr/>
            </a:pPr>
            <a:fld id="{D43DCE1C-6459-410E-8539-E28E4FCB0620}" type="slidenum">
              <a:rPr lang="en-US" altLang="en-US"/>
              <a:pPr>
                <a:defRPr/>
              </a:pPr>
              <a:t>‹#›</a:t>
            </a:fld>
            <a:endParaRPr lang="en-US" altLang="en-US"/>
          </a:p>
        </p:txBody>
      </p:sp>
    </p:spTree>
    <p:extLst>
      <p:ext uri="{BB962C8B-B14F-4D97-AF65-F5344CB8AC3E}">
        <p14:creationId xmlns:p14="http://schemas.microsoft.com/office/powerpoint/2010/main" val="27981936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F5DCF288-54F7-490A-8F14-085E14599E56}" type="slidenum">
              <a:rPr lang="en-US"/>
              <a:pPr>
                <a:defRPr/>
              </a:pPr>
              <a:t>‹#›</a:t>
            </a:fld>
            <a:endParaRPr lang="en-US" dirty="0"/>
          </a:p>
        </p:txBody>
      </p:sp>
    </p:spTree>
    <p:extLst>
      <p:ext uri="{BB962C8B-B14F-4D97-AF65-F5344CB8AC3E}">
        <p14:creationId xmlns:p14="http://schemas.microsoft.com/office/powerpoint/2010/main" val="57434914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20.tiff"/><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tags" Target="../tags/tag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3.xml"/><Relationship Id="rId1" Type="http://schemas.openxmlformats.org/officeDocument/2006/relationships/tags" Target="../tags/tag3.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55.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hyperlink" Target="mailto:jgoldberg@edc.org" TargetMode="External"/><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hyperlink" Target="https://ttc-gpra.org/P?s=663161&amp;lng=Spanish" TargetMode="External"/><Relationship Id="rId2" Type="http://schemas.openxmlformats.org/officeDocument/2006/relationships/notesSlide" Target="../notesSlides/notesSlide41.xml"/><Relationship Id="rId1" Type="http://schemas.openxmlformats.org/officeDocument/2006/relationships/slideLayout" Target="../slideLayouts/slideLayout55.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8" Type="http://schemas.openxmlformats.org/officeDocument/2006/relationships/hyperlink" Target="https://addiction.surgeongeneral.gov/chapter-4-treatment.pdf" TargetMode="External"/><Relationship Id="rId3" Type="http://schemas.openxmlformats.org/officeDocument/2006/relationships/hyperlink" Target="https://www.nytimes.com/interactive/2021/us/puerto-rico-covid-cases.html" TargetMode="External"/><Relationship Id="rId7" Type="http://schemas.openxmlformats.org/officeDocument/2006/relationships/hyperlink" Target="https://doi.org/10.17226/2139" TargetMode="External"/><Relationship Id="rId2" Type="http://schemas.openxmlformats.org/officeDocument/2006/relationships/notesSlide" Target="../notesSlides/notesSlide42.xml"/><Relationship Id="rId1" Type="http://schemas.openxmlformats.org/officeDocument/2006/relationships/slideLayout" Target="../slideLayouts/slideLayout55.xml"/><Relationship Id="rId6" Type="http://schemas.openxmlformats.org/officeDocument/2006/relationships/hyperlink" Target="https://addiction.surgeongeneral.gov/surgeon-generals-report.pdf" TargetMode="External"/><Relationship Id="rId5" Type="http://schemas.openxmlformats.org/officeDocument/2006/relationships/hyperlink" Target="https://www.npr.org/sections/npr-history-dept/2015/04/17/400061497/addiction-in-american-history-14-vivid-graphs" TargetMode="External"/><Relationship Id="rId4" Type="http://schemas.openxmlformats.org/officeDocument/2006/relationships/hyperlink" Target="https://assmca.pr.gov/estadistica/Pages/default.aspx" TargetMode="External"/><Relationship Id="rId9" Type="http://schemas.openxmlformats.org/officeDocument/2006/relationships/hyperlink" Target="https://www.drugabuse.gov/publications/principles-drug-addiction-treatment-research-based-guide-third-edition"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samhsa.gov/recovery/samhsas-efforts" TargetMode="External"/><Relationship Id="rId3" Type="http://schemas.openxmlformats.org/officeDocument/2006/relationships/hyperlink" Target="https://www.samhsa.gov/treatment/substance-use-disorders" TargetMode="External"/><Relationship Id="rId7" Type="http://schemas.openxmlformats.org/officeDocument/2006/relationships/hyperlink" Target="http://narronline.org/wp-content/uploads/2014/06/Primer-on-Recovery-Residences-09-20-2012a.pdf" TargetMode="External"/><Relationship Id="rId2" Type="http://schemas.openxmlformats.org/officeDocument/2006/relationships/hyperlink" Target="http://asamcontinuum.org/knowledgebase/what-are-the-asam-levels-of-care/" TargetMode="External"/><Relationship Id="rId1" Type="http://schemas.openxmlformats.org/officeDocument/2006/relationships/slideLayout" Target="../slideLayouts/slideLayout55.xml"/><Relationship Id="rId6" Type="http://schemas.openxmlformats.org/officeDocument/2006/relationships/hyperlink" Target="https://store.samhsa.gov/shin/content/SMA08-4336/SMA08-4336.pdf" TargetMode="External"/><Relationship Id="rId5" Type="http://schemas.openxmlformats.org/officeDocument/2006/relationships/hyperlink" Target="https://www.ncbi.nlm.nih.gov/pmc/articles/PMC4330112/" TargetMode="External"/><Relationship Id="rId4" Type="http://schemas.openxmlformats.org/officeDocument/2006/relationships/hyperlink" Target="http://store.samhsa.gov/product/SAMHSA-s-Working-Definition-of-Recovery/PEP12-RECDE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FC0660-9780-4029-B815-5704FE7731BF}"/>
              </a:ext>
            </a:extLst>
          </p:cNvPr>
          <p:cNvSpPr txBox="1"/>
          <p:nvPr/>
        </p:nvSpPr>
        <p:spPr>
          <a:xfrm>
            <a:off x="295276" y="5844995"/>
            <a:ext cx="9487353" cy="958257"/>
          </a:xfrm>
          <a:prstGeom prst="rect">
            <a:avLst/>
          </a:prstGeom>
          <a:solidFill>
            <a:schemeClr val="bg1"/>
          </a:solidFill>
        </p:spPr>
        <p:txBody>
          <a:bodyPr wrap="square" rtlCol="0">
            <a:spAutoFit/>
          </a:bodyPr>
          <a:lstStyle/>
          <a:p>
            <a:endParaRPr lang="en-US" dirty="0"/>
          </a:p>
        </p:txBody>
      </p:sp>
      <p:pic>
        <p:nvPicPr>
          <p:cNvPr id="12" name="Picture 11" descr="A collage of a person&#10;&#10;Description automatically generated with low confidence">
            <a:extLst>
              <a:ext uri="{FF2B5EF4-FFF2-40B4-BE49-F238E27FC236}">
                <a16:creationId xmlns:a16="http://schemas.microsoft.com/office/drawing/2014/main" id="{7140F6B6-4BE4-4C0D-882B-E35C26571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6367" y="-239487"/>
            <a:ext cx="9112587" cy="6464612"/>
          </a:xfrm>
          <a:prstGeom prst="rect">
            <a:avLst/>
          </a:prstGeom>
        </p:spPr>
      </p:pic>
      <p:grpSp>
        <p:nvGrpSpPr>
          <p:cNvPr id="29" name="Group 28">
            <a:extLst>
              <a:ext uri="{FF2B5EF4-FFF2-40B4-BE49-F238E27FC236}">
                <a16:creationId xmlns:a16="http://schemas.microsoft.com/office/drawing/2014/main" id="{400E3553-9753-4944-9692-7B74EA545005}"/>
              </a:ext>
            </a:extLst>
          </p:cNvPr>
          <p:cNvGrpSpPr/>
          <p:nvPr/>
        </p:nvGrpSpPr>
        <p:grpSpPr>
          <a:xfrm>
            <a:off x="3698240" y="5659201"/>
            <a:ext cx="3133844" cy="1144051"/>
            <a:chOff x="5429873" y="5555620"/>
            <a:chExt cx="1072648" cy="1144200"/>
          </a:xfrm>
        </p:grpSpPr>
        <p:sp>
          <p:nvSpPr>
            <p:cNvPr id="30" name="Rectangle 29">
              <a:extLst>
                <a:ext uri="{FF2B5EF4-FFF2-40B4-BE49-F238E27FC236}">
                  <a16:creationId xmlns:a16="http://schemas.microsoft.com/office/drawing/2014/main" id="{6BFA9A41-D92D-8C4E-B3A3-5D0ABAAFB221}"/>
                </a:ext>
              </a:extLst>
            </p:cNvPr>
            <p:cNvSpPr/>
            <p:nvPr/>
          </p:nvSpPr>
          <p:spPr>
            <a:xfrm>
              <a:off x="5429873" y="5741438"/>
              <a:ext cx="1072648" cy="958382"/>
            </a:xfrm>
            <a:prstGeom prst="rect">
              <a:avLst/>
            </a:prstGeom>
            <a:solidFill>
              <a:srgbClr val="323F4F"/>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riangle 30">
              <a:extLst>
                <a:ext uri="{FF2B5EF4-FFF2-40B4-BE49-F238E27FC236}">
                  <a16:creationId xmlns:a16="http://schemas.microsoft.com/office/drawing/2014/main" id="{00457EE0-6E01-0246-8CB1-75AAA94471E6}"/>
                </a:ext>
              </a:extLst>
            </p:cNvPr>
            <p:cNvSpPr/>
            <p:nvPr/>
          </p:nvSpPr>
          <p:spPr>
            <a:xfrm>
              <a:off x="6246322" y="5555620"/>
              <a:ext cx="142559" cy="195980"/>
            </a:xfrm>
            <a:prstGeom prst="triangle">
              <a:avLst/>
            </a:prstGeom>
            <a:solidFill>
              <a:srgbClr val="323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FA0A6A40-5061-AD46-B6FB-E293F3232415}"/>
              </a:ext>
            </a:extLst>
          </p:cNvPr>
          <p:cNvGrpSpPr/>
          <p:nvPr/>
        </p:nvGrpSpPr>
        <p:grpSpPr>
          <a:xfrm>
            <a:off x="295276" y="3057525"/>
            <a:ext cx="2257096" cy="2611838"/>
            <a:chOff x="4329341" y="1252665"/>
            <a:chExt cx="2201316" cy="4489177"/>
          </a:xfrm>
        </p:grpSpPr>
        <p:sp>
          <p:nvSpPr>
            <p:cNvPr id="33" name="Rectangle 32">
              <a:extLst>
                <a:ext uri="{FF2B5EF4-FFF2-40B4-BE49-F238E27FC236}">
                  <a16:creationId xmlns:a16="http://schemas.microsoft.com/office/drawing/2014/main" id="{12A12F78-6069-464B-B581-CE191FF3F621}"/>
                </a:ext>
              </a:extLst>
            </p:cNvPr>
            <p:cNvSpPr/>
            <p:nvPr/>
          </p:nvSpPr>
          <p:spPr>
            <a:xfrm>
              <a:off x="4329341" y="1252665"/>
              <a:ext cx="1869266" cy="4489175"/>
            </a:xfrm>
            <a:prstGeom prst="rect">
              <a:avLst/>
            </a:prstGeom>
            <a:solidFill>
              <a:srgbClr val="323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riangle 34">
              <a:extLst>
                <a:ext uri="{FF2B5EF4-FFF2-40B4-BE49-F238E27FC236}">
                  <a16:creationId xmlns:a16="http://schemas.microsoft.com/office/drawing/2014/main" id="{7E1A079C-82EB-2B4F-BBCE-9604FA42579A}"/>
                </a:ext>
              </a:extLst>
            </p:cNvPr>
            <p:cNvSpPr/>
            <p:nvPr/>
          </p:nvSpPr>
          <p:spPr>
            <a:xfrm rot="5400000">
              <a:off x="6158120" y="5369304"/>
              <a:ext cx="413022" cy="332053"/>
            </a:xfrm>
            <a:prstGeom prst="triangle">
              <a:avLst>
                <a:gd name="adj" fmla="val 50000"/>
              </a:avLst>
            </a:prstGeom>
            <a:solidFill>
              <a:srgbClr val="323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a:extLst>
              <a:ext uri="{FF2B5EF4-FFF2-40B4-BE49-F238E27FC236}">
                <a16:creationId xmlns:a16="http://schemas.microsoft.com/office/drawing/2014/main" id="{3AD1813D-2687-470C-9238-DD817ECEE095}"/>
              </a:ext>
            </a:extLst>
          </p:cNvPr>
          <p:cNvPicPr>
            <a:picLocks noChangeAspect="1"/>
          </p:cNvPicPr>
          <p:nvPr/>
        </p:nvPicPr>
        <p:blipFill rotWithShape="1">
          <a:blip r:embed="rId4"/>
          <a:srcRect l="35032"/>
          <a:stretch/>
        </p:blipFill>
        <p:spPr>
          <a:xfrm>
            <a:off x="7198080" y="5286047"/>
            <a:ext cx="737222" cy="396018"/>
          </a:xfrm>
          <a:prstGeom prst="rect">
            <a:avLst/>
          </a:prstGeom>
        </p:spPr>
      </p:pic>
      <p:pic>
        <p:nvPicPr>
          <p:cNvPr id="44" name="Picture 43">
            <a:extLst>
              <a:ext uri="{FF2B5EF4-FFF2-40B4-BE49-F238E27FC236}">
                <a16:creationId xmlns:a16="http://schemas.microsoft.com/office/drawing/2014/main" id="{44013595-7A18-4E3F-B444-220EC50018E5}"/>
              </a:ext>
            </a:extLst>
          </p:cNvPr>
          <p:cNvPicPr>
            <a:picLocks noChangeAspect="1"/>
          </p:cNvPicPr>
          <p:nvPr/>
        </p:nvPicPr>
        <p:blipFill rotWithShape="1">
          <a:blip r:embed="rId5"/>
          <a:srcRect l="10138" t="1621" r="1321" b="10128"/>
          <a:stretch/>
        </p:blipFill>
        <p:spPr>
          <a:xfrm>
            <a:off x="3658632" y="294466"/>
            <a:ext cx="7078895" cy="5033769"/>
          </a:xfrm>
          <a:prstGeom prst="rect">
            <a:avLst/>
          </a:prstGeom>
          <a:ln>
            <a:solidFill>
              <a:schemeClr val="tx1"/>
            </a:solidFill>
          </a:ln>
        </p:spPr>
      </p:pic>
      <p:sp>
        <p:nvSpPr>
          <p:cNvPr id="3" name="Rectangle 1">
            <a:extLst>
              <a:ext uri="{FF2B5EF4-FFF2-40B4-BE49-F238E27FC236}">
                <a16:creationId xmlns:a16="http://schemas.microsoft.com/office/drawing/2014/main" id="{0D497C66-933F-4079-88EF-1114D0B606B9}"/>
              </a:ext>
            </a:extLst>
          </p:cNvPr>
          <p:cNvSpPr>
            <a:spLocks noChangeArrowheads="1"/>
          </p:cNvSpPr>
          <p:nvPr/>
        </p:nvSpPr>
        <p:spPr bwMode="auto">
          <a:xfrm>
            <a:off x="230624" y="342252"/>
            <a:ext cx="210762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n-US" sz="2600" b="1" i="0" u="none" strike="noStrike" cap="none" normalizeH="0" baseline="0" dirty="0">
                <a:ln>
                  <a:noFill/>
                </a:ln>
                <a:solidFill>
                  <a:schemeClr val="tx1"/>
                </a:solidFill>
                <a:effectLst/>
                <a:latin typeface="Arial   "/>
              </a:rPr>
              <a:t>Información general de Ring Central</a:t>
            </a:r>
          </a:p>
        </p:txBody>
      </p:sp>
      <p:sp>
        <p:nvSpPr>
          <p:cNvPr id="21" name="TextBox 20">
            <a:extLst>
              <a:ext uri="{FF2B5EF4-FFF2-40B4-BE49-F238E27FC236}">
                <a16:creationId xmlns:a16="http://schemas.microsoft.com/office/drawing/2014/main" id="{043F0B63-F615-4440-8930-F09852318728}"/>
              </a:ext>
            </a:extLst>
          </p:cNvPr>
          <p:cNvSpPr txBox="1"/>
          <p:nvPr/>
        </p:nvSpPr>
        <p:spPr>
          <a:xfrm>
            <a:off x="374402" y="3204577"/>
            <a:ext cx="1868324" cy="212365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200" b="0" i="0" u="none" strike="noStrike" cap="none" normalizeH="0" baseline="0" dirty="0">
                <a:ln>
                  <a:noFill/>
                </a:ln>
                <a:solidFill>
                  <a:schemeClr val="bg1"/>
                </a:solidFill>
                <a:effectLst/>
                <a:latin typeface="Arial   "/>
              </a:rPr>
              <a:t>El audio se transmitirá a través de los altavoces de su computadora o vía teléfono si elige marcar. Los micrófonos se silenciarán para los participantes del seminario web. Utilice el panel de chat para preguntas, comentarios o sugerencias. </a:t>
            </a:r>
          </a:p>
        </p:txBody>
      </p:sp>
      <p:sp>
        <p:nvSpPr>
          <p:cNvPr id="10" name="Rectangle 5">
            <a:extLst>
              <a:ext uri="{FF2B5EF4-FFF2-40B4-BE49-F238E27FC236}">
                <a16:creationId xmlns:a16="http://schemas.microsoft.com/office/drawing/2014/main" id="{4E887CB6-8E9C-4F6D-8AB7-6D71485DBF53}"/>
              </a:ext>
            </a:extLst>
          </p:cNvPr>
          <p:cNvSpPr>
            <a:spLocks noChangeArrowheads="1"/>
          </p:cNvSpPr>
          <p:nvPr/>
        </p:nvSpPr>
        <p:spPr bwMode="auto">
          <a:xfrm>
            <a:off x="3900949" y="5827631"/>
            <a:ext cx="293113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1200" b="0" i="0" u="none" strike="noStrike" cap="none" normalizeH="0" baseline="0" dirty="0">
                <a:ln>
                  <a:noFill/>
                </a:ln>
                <a:solidFill>
                  <a:schemeClr val="bg1"/>
                </a:solidFill>
                <a:effectLst/>
                <a:latin typeface="Arial   "/>
              </a:rPr>
              <a:t>Abra el panel de chat y seleccione "Todos los panelistas y participantes" para conversar con todos, o seleccione "Todos los panelistas" para conversar solo con los panelistas.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68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D74D517D-009C-7142-B17F-D68929AC9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314" y="6176493"/>
            <a:ext cx="3877463" cy="59294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3519563-4E99-C74C-A8D5-625DDBDD30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70" y="6164084"/>
            <a:ext cx="3757653" cy="617762"/>
          </a:xfrm>
          <a:prstGeom prst="rect">
            <a:avLst/>
          </a:prstGeom>
        </p:spPr>
      </p:pic>
      <p:sp>
        <p:nvSpPr>
          <p:cNvPr id="7" name="Title 1">
            <a:extLst>
              <a:ext uri="{FF2B5EF4-FFF2-40B4-BE49-F238E27FC236}">
                <a16:creationId xmlns:a16="http://schemas.microsoft.com/office/drawing/2014/main" id="{9D7C3B78-5CC1-4543-B446-26B3D785B243}"/>
              </a:ext>
            </a:extLst>
          </p:cNvPr>
          <p:cNvSpPr>
            <a:spLocks noGrp="1"/>
          </p:cNvSpPr>
          <p:nvPr>
            <p:ph type="title"/>
          </p:nvPr>
        </p:nvSpPr>
        <p:spPr>
          <a:xfrm>
            <a:off x="-3063347" y="211107"/>
            <a:ext cx="10986052" cy="914400"/>
          </a:xfrm>
        </p:spPr>
        <p:txBody>
          <a:bodyPr>
            <a:noAutofit/>
          </a:bodyPr>
          <a:lstStyle/>
          <a:p>
            <a:r>
              <a:rPr lang="es-ES_tradnl" sz="3600" dirty="0">
                <a:solidFill>
                  <a:schemeClr val="tx1"/>
                </a:solidFill>
                <a:latin typeface="Arial" panose="020B0604020202020204" pitchFamily="34" charset="0"/>
                <a:cs typeface="Arial" panose="020B0604020202020204" pitchFamily="34" charset="0"/>
              </a:rPr>
              <a:t>Factores de Riesgo</a:t>
            </a:r>
          </a:p>
        </p:txBody>
      </p:sp>
      <p:grpSp>
        <p:nvGrpSpPr>
          <p:cNvPr id="8" name="Group 7">
            <a:extLst>
              <a:ext uri="{FF2B5EF4-FFF2-40B4-BE49-F238E27FC236}">
                <a16:creationId xmlns:a16="http://schemas.microsoft.com/office/drawing/2014/main" id="{CECCC39B-E136-7A49-9DA1-9AAC6BAC9EB5}"/>
              </a:ext>
            </a:extLst>
          </p:cNvPr>
          <p:cNvGrpSpPr/>
          <p:nvPr/>
        </p:nvGrpSpPr>
        <p:grpSpPr>
          <a:xfrm>
            <a:off x="3668362" y="1295257"/>
            <a:ext cx="4767943" cy="4767943"/>
            <a:chOff x="903513" y="0"/>
            <a:chExt cx="4767943" cy="4767943"/>
          </a:xfrm>
        </p:grpSpPr>
        <p:sp>
          <p:nvSpPr>
            <p:cNvPr id="9" name="Oval 8">
              <a:extLst>
                <a:ext uri="{FF2B5EF4-FFF2-40B4-BE49-F238E27FC236}">
                  <a16:creationId xmlns:a16="http://schemas.microsoft.com/office/drawing/2014/main" id="{CFAD71F9-EA2F-7C4F-8F92-0E35AEEB8AE0}"/>
                </a:ext>
              </a:extLst>
            </p:cNvPr>
            <p:cNvSpPr/>
            <p:nvPr/>
          </p:nvSpPr>
          <p:spPr>
            <a:xfrm>
              <a:off x="903513" y="0"/>
              <a:ext cx="4767943" cy="4767943"/>
            </a:xfrm>
            <a:prstGeom prst="ellipse">
              <a:avLst/>
            </a:prstGeom>
            <a:solidFill>
              <a:srgbClr val="003D50"/>
            </a:solidFill>
            <a:ln>
              <a:solidFill>
                <a:schemeClr val="tx2">
                  <a:lumMod val="7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Oval 4">
              <a:extLst>
                <a:ext uri="{FF2B5EF4-FFF2-40B4-BE49-F238E27FC236}">
                  <a16:creationId xmlns:a16="http://schemas.microsoft.com/office/drawing/2014/main" id="{2D083635-8D0E-6241-BFF2-B0CFC0646FD4}"/>
                </a:ext>
              </a:extLst>
            </p:cNvPr>
            <p:cNvSpPr txBox="1"/>
            <p:nvPr/>
          </p:nvSpPr>
          <p:spPr>
            <a:xfrm>
              <a:off x="2620927" y="238397"/>
              <a:ext cx="1333116" cy="715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Sociedad</a:t>
              </a:r>
            </a:p>
          </p:txBody>
        </p:sp>
      </p:grpSp>
      <p:grpSp>
        <p:nvGrpSpPr>
          <p:cNvPr id="12" name="Group 11">
            <a:extLst>
              <a:ext uri="{FF2B5EF4-FFF2-40B4-BE49-F238E27FC236}">
                <a16:creationId xmlns:a16="http://schemas.microsoft.com/office/drawing/2014/main" id="{9AAB4CDB-8567-7D4E-B889-D56661B07D70}"/>
              </a:ext>
            </a:extLst>
          </p:cNvPr>
          <p:cNvGrpSpPr/>
          <p:nvPr/>
        </p:nvGrpSpPr>
        <p:grpSpPr>
          <a:xfrm>
            <a:off x="4005818" y="2248844"/>
            <a:ext cx="4093031" cy="3814354"/>
            <a:chOff x="1240969" y="953588"/>
            <a:chExt cx="4093031" cy="3814354"/>
          </a:xfrm>
          <a:solidFill>
            <a:srgbClr val="8DC63F"/>
          </a:solidFill>
        </p:grpSpPr>
        <p:sp>
          <p:nvSpPr>
            <p:cNvPr id="13" name="Oval 12">
              <a:extLst>
                <a:ext uri="{FF2B5EF4-FFF2-40B4-BE49-F238E27FC236}">
                  <a16:creationId xmlns:a16="http://schemas.microsoft.com/office/drawing/2014/main" id="{2FC11C65-8182-0E45-8569-62D0970D01A2}"/>
                </a:ext>
              </a:extLst>
            </p:cNvPr>
            <p:cNvSpPr/>
            <p:nvPr/>
          </p:nvSpPr>
          <p:spPr>
            <a:xfrm>
              <a:off x="1240969" y="953588"/>
              <a:ext cx="4093031" cy="3814354"/>
            </a:xfrm>
            <a:prstGeom prst="ellipse">
              <a:avLst/>
            </a:prstGeom>
            <a:grpFill/>
            <a:ln>
              <a:solidFill>
                <a:srgbClr val="8DC63F"/>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Oval 6">
              <a:extLst>
                <a:ext uri="{FF2B5EF4-FFF2-40B4-BE49-F238E27FC236}">
                  <a16:creationId xmlns:a16="http://schemas.microsoft.com/office/drawing/2014/main" id="{8225D3DB-071D-1748-9E4B-C70778EE6666}"/>
                </a:ext>
              </a:extLst>
            </p:cNvPr>
            <p:cNvSpPr txBox="1"/>
            <p:nvPr/>
          </p:nvSpPr>
          <p:spPr>
            <a:xfrm>
              <a:off x="2572228" y="1182449"/>
              <a:ext cx="1551884" cy="686583"/>
            </a:xfrm>
            <a:prstGeom prst="rect">
              <a:avLst/>
            </a:prstGeom>
            <a:grpFill/>
            <a:ln>
              <a:solidFill>
                <a:srgbClr val="8DC63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s-ES_tradnl"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Escuela y Comunidad</a:t>
              </a:r>
            </a:p>
          </p:txBody>
        </p:sp>
      </p:grpSp>
      <p:grpSp>
        <p:nvGrpSpPr>
          <p:cNvPr id="15" name="Group 14">
            <a:extLst>
              <a:ext uri="{FF2B5EF4-FFF2-40B4-BE49-F238E27FC236}">
                <a16:creationId xmlns:a16="http://schemas.microsoft.com/office/drawing/2014/main" id="{8960FD07-8ED1-1C46-A0DF-7A3FBB579755}"/>
              </a:ext>
            </a:extLst>
          </p:cNvPr>
          <p:cNvGrpSpPr/>
          <p:nvPr/>
        </p:nvGrpSpPr>
        <p:grpSpPr>
          <a:xfrm>
            <a:off x="4365040" y="3202434"/>
            <a:ext cx="3374587" cy="2860765"/>
            <a:chOff x="1600191" y="1907177"/>
            <a:chExt cx="3374587" cy="2860765"/>
          </a:xfrm>
          <a:solidFill>
            <a:srgbClr val="F15A29"/>
          </a:solidFill>
        </p:grpSpPr>
        <p:sp>
          <p:nvSpPr>
            <p:cNvPr id="16" name="Oval 15">
              <a:extLst>
                <a:ext uri="{FF2B5EF4-FFF2-40B4-BE49-F238E27FC236}">
                  <a16:creationId xmlns:a16="http://schemas.microsoft.com/office/drawing/2014/main" id="{E9F3FDF4-A68C-F041-A770-036ACCD39F6F}"/>
                </a:ext>
              </a:extLst>
            </p:cNvPr>
            <p:cNvSpPr/>
            <p:nvPr/>
          </p:nvSpPr>
          <p:spPr>
            <a:xfrm>
              <a:off x="1600191" y="1907177"/>
              <a:ext cx="3374587" cy="2860765"/>
            </a:xfrm>
            <a:prstGeom prst="ellipse">
              <a:avLst/>
            </a:prstGeom>
            <a:grpFill/>
            <a:ln>
              <a:solidFill>
                <a:srgbClr val="F15A29"/>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Oval 8">
              <a:extLst>
                <a:ext uri="{FF2B5EF4-FFF2-40B4-BE49-F238E27FC236}">
                  <a16:creationId xmlns:a16="http://schemas.microsoft.com/office/drawing/2014/main" id="{C25C6791-EAE5-5440-936B-A519A5782F6E}"/>
                </a:ext>
              </a:extLst>
            </p:cNvPr>
            <p:cNvSpPr txBox="1"/>
            <p:nvPr/>
          </p:nvSpPr>
          <p:spPr>
            <a:xfrm>
              <a:off x="2501205" y="2121734"/>
              <a:ext cx="1727747" cy="643672"/>
            </a:xfrm>
            <a:prstGeom prst="rect">
              <a:avLst/>
            </a:prstGeom>
            <a:grpFill/>
            <a:ln>
              <a:solidFill>
                <a:srgbClr val="F15A2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Familia y Amigos</a:t>
              </a:r>
              <a:endParaRPr lang="en-US" sz="1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1A2DE5C4-E612-8949-946E-8047716DEEA4}"/>
              </a:ext>
            </a:extLst>
          </p:cNvPr>
          <p:cNvGrpSpPr/>
          <p:nvPr/>
        </p:nvGrpSpPr>
        <p:grpSpPr>
          <a:xfrm>
            <a:off x="5098745" y="4156022"/>
            <a:ext cx="1907177" cy="1907177"/>
            <a:chOff x="2333896" y="2860765"/>
            <a:chExt cx="1907177" cy="1907177"/>
          </a:xfrm>
        </p:grpSpPr>
        <p:sp>
          <p:nvSpPr>
            <p:cNvPr id="19" name="Oval 18">
              <a:extLst>
                <a:ext uri="{FF2B5EF4-FFF2-40B4-BE49-F238E27FC236}">
                  <a16:creationId xmlns:a16="http://schemas.microsoft.com/office/drawing/2014/main" id="{48057023-38F2-B743-AF9A-909FB7C5AFF4}"/>
                </a:ext>
              </a:extLst>
            </p:cNvPr>
            <p:cNvSpPr/>
            <p:nvPr/>
          </p:nvSpPr>
          <p:spPr>
            <a:xfrm>
              <a:off x="2333896" y="2860765"/>
              <a:ext cx="1907177" cy="1907177"/>
            </a:xfrm>
            <a:prstGeom prst="ellipse">
              <a:avLst/>
            </a:prstGeom>
            <a:solidFill>
              <a:srgbClr val="FFB500"/>
            </a:solidFill>
            <a:ln>
              <a:solidFill>
                <a:schemeClr val="accent6">
                  <a:lumMod val="40000"/>
                  <a:lumOff val="6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Oval 10">
              <a:extLst>
                <a:ext uri="{FF2B5EF4-FFF2-40B4-BE49-F238E27FC236}">
                  <a16:creationId xmlns:a16="http://schemas.microsoft.com/office/drawing/2014/main" id="{0CC560DC-5152-D148-87EC-090AF539C16B}"/>
                </a:ext>
              </a:extLst>
            </p:cNvPr>
            <p:cNvSpPr txBox="1"/>
            <p:nvPr/>
          </p:nvSpPr>
          <p:spPr>
            <a:xfrm>
              <a:off x="2613196" y="3337560"/>
              <a:ext cx="1348577" cy="9535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s-ES_tradnl"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Individuo</a:t>
              </a:r>
              <a:endParaRPr lang="es-ES_tradnl" sz="19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cxnSp>
        <p:nvCxnSpPr>
          <p:cNvPr id="21" name="Straight Arrow Connector 20">
            <a:extLst>
              <a:ext uri="{FF2B5EF4-FFF2-40B4-BE49-F238E27FC236}">
                <a16:creationId xmlns:a16="http://schemas.microsoft.com/office/drawing/2014/main" id="{BC4DD490-3C1E-2E46-8391-5ECBE38FEB59}"/>
              </a:ext>
            </a:extLst>
          </p:cNvPr>
          <p:cNvCxnSpPr/>
          <p:nvPr/>
        </p:nvCxnSpPr>
        <p:spPr>
          <a:xfrm flipH="1">
            <a:off x="3500053" y="5039106"/>
            <a:ext cx="1926775" cy="142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0AA91A0D-6FF0-5F4A-8ABB-F06F3C9BC4EB}"/>
              </a:ext>
            </a:extLst>
          </p:cNvPr>
          <p:cNvSpPr txBox="1"/>
          <p:nvPr/>
        </p:nvSpPr>
        <p:spPr>
          <a:xfrm>
            <a:off x="404854" y="4982719"/>
            <a:ext cx="3091641" cy="923330"/>
          </a:xfrm>
          <a:prstGeom prst="rect">
            <a:avLst/>
          </a:prstGeom>
          <a:ln>
            <a:solidFill>
              <a:srgbClr val="FFB5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 Discapacidades sociales</a:t>
            </a:r>
          </a:p>
          <a:p>
            <a:r>
              <a:rPr lang="es-ES_tradnl" dirty="0">
                <a:latin typeface="Arial" panose="020B0604020202020204" pitchFamily="34" charset="0"/>
                <a:cs typeface="Arial" panose="020B0604020202020204" pitchFamily="34" charset="0"/>
              </a:rPr>
              <a:t>- Problemas de salud mental</a:t>
            </a:r>
          </a:p>
          <a:p>
            <a:r>
              <a:rPr lang="es-ES_tradnl" dirty="0">
                <a:latin typeface="Arial" panose="020B0604020202020204" pitchFamily="34" charset="0"/>
                <a:cs typeface="Arial" panose="020B0604020202020204" pitchFamily="34" charset="0"/>
              </a:rPr>
              <a:t>- Trauma</a:t>
            </a:r>
          </a:p>
        </p:txBody>
      </p:sp>
      <p:sp>
        <p:nvSpPr>
          <p:cNvPr id="23" name="TextBox 22">
            <a:extLst>
              <a:ext uri="{FF2B5EF4-FFF2-40B4-BE49-F238E27FC236}">
                <a16:creationId xmlns:a16="http://schemas.microsoft.com/office/drawing/2014/main" id="{CF495B5D-6EA6-E042-BDA5-43C696A1FBFF}"/>
              </a:ext>
            </a:extLst>
          </p:cNvPr>
          <p:cNvSpPr txBox="1"/>
          <p:nvPr/>
        </p:nvSpPr>
        <p:spPr>
          <a:xfrm>
            <a:off x="237511" y="4162930"/>
            <a:ext cx="3262123" cy="646331"/>
          </a:xfrm>
          <a:prstGeom prst="rect">
            <a:avLst/>
          </a:prstGeom>
          <a:ln>
            <a:solidFill>
              <a:srgbClr val="FA7D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-Falta de apoyo de la familia</a:t>
            </a:r>
          </a:p>
          <a:p>
            <a:r>
              <a:rPr lang="es-ES_tradnl" dirty="0">
                <a:latin typeface="Arial" panose="020B0604020202020204" pitchFamily="34" charset="0"/>
                <a:cs typeface="Arial" panose="020B0604020202020204" pitchFamily="34" charset="0"/>
              </a:rPr>
              <a:t>-Trauma en la familia</a:t>
            </a:r>
          </a:p>
        </p:txBody>
      </p:sp>
      <p:cxnSp>
        <p:nvCxnSpPr>
          <p:cNvPr id="24" name="Straight Arrow Connector 23">
            <a:extLst>
              <a:ext uri="{FF2B5EF4-FFF2-40B4-BE49-F238E27FC236}">
                <a16:creationId xmlns:a16="http://schemas.microsoft.com/office/drawing/2014/main" id="{BF3C3639-C805-8E4A-A6B5-FF2A1357DEFB}"/>
              </a:ext>
            </a:extLst>
          </p:cNvPr>
          <p:cNvCxnSpPr>
            <a:cxnSpLocks/>
            <a:endCxn id="23" idx="3"/>
          </p:cNvCxnSpPr>
          <p:nvPr/>
        </p:nvCxnSpPr>
        <p:spPr>
          <a:xfrm flipH="1">
            <a:off x="3499634" y="4060883"/>
            <a:ext cx="1553616" cy="4252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8661127-849C-D844-84AB-1FC016A5030D}"/>
              </a:ext>
            </a:extLst>
          </p:cNvPr>
          <p:cNvCxnSpPr>
            <a:cxnSpLocks/>
            <a:endCxn id="26" idx="3"/>
          </p:cNvCxnSpPr>
          <p:nvPr/>
        </p:nvCxnSpPr>
        <p:spPr>
          <a:xfrm flipH="1">
            <a:off x="3481086" y="2897985"/>
            <a:ext cx="1430648" cy="3795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36418E0C-E0D1-BD47-88B2-788E258190EA}"/>
              </a:ext>
            </a:extLst>
          </p:cNvPr>
          <p:cNvSpPr txBox="1"/>
          <p:nvPr/>
        </p:nvSpPr>
        <p:spPr>
          <a:xfrm>
            <a:off x="314774" y="2538855"/>
            <a:ext cx="3166312" cy="1477328"/>
          </a:xfrm>
          <a:prstGeom prst="rect">
            <a:avLst/>
          </a:prstGeom>
          <a:ln>
            <a:solidFill>
              <a:srgbClr val="3AB6D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-Violencia en la comunidad</a:t>
            </a:r>
          </a:p>
          <a:p>
            <a:r>
              <a:rPr lang="es-ES_tradnl" dirty="0">
                <a:latin typeface="Arial" panose="020B0604020202020204" pitchFamily="34" charset="0"/>
                <a:cs typeface="Arial" panose="020B0604020202020204" pitchFamily="34" charset="0"/>
              </a:rPr>
              <a:t>-Falta de conexión con la comunidad</a:t>
            </a:r>
          </a:p>
          <a:p>
            <a:r>
              <a:rPr lang="es-ES_tradnl" dirty="0">
                <a:latin typeface="Arial" panose="020B0604020202020204" pitchFamily="34" charset="0"/>
                <a:cs typeface="Arial" panose="020B0604020202020204" pitchFamily="34" charset="0"/>
              </a:rPr>
              <a:t>-Barreras a servicios de salud</a:t>
            </a:r>
          </a:p>
        </p:txBody>
      </p:sp>
      <p:cxnSp>
        <p:nvCxnSpPr>
          <p:cNvPr id="27" name="Straight Arrow Connector 26">
            <a:extLst>
              <a:ext uri="{FF2B5EF4-FFF2-40B4-BE49-F238E27FC236}">
                <a16:creationId xmlns:a16="http://schemas.microsoft.com/office/drawing/2014/main" id="{94D1C2C2-7118-E24F-85F7-BB5939C5DE0C}"/>
              </a:ext>
            </a:extLst>
          </p:cNvPr>
          <p:cNvCxnSpPr>
            <a:cxnSpLocks/>
            <a:endCxn id="28" idx="3"/>
          </p:cNvCxnSpPr>
          <p:nvPr/>
        </p:nvCxnSpPr>
        <p:spPr>
          <a:xfrm flipH="1">
            <a:off x="3387101" y="1877119"/>
            <a:ext cx="1839596" cy="199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44BC266C-312C-3B4D-8266-D1E3F83AB79A}"/>
              </a:ext>
            </a:extLst>
          </p:cNvPr>
          <p:cNvSpPr txBox="1"/>
          <p:nvPr/>
        </p:nvSpPr>
        <p:spPr>
          <a:xfrm>
            <a:off x="1472258" y="1573948"/>
            <a:ext cx="1914843" cy="646331"/>
          </a:xfrm>
          <a:prstGeom prst="rect">
            <a:avLst/>
          </a:prstGeom>
          <a:ln>
            <a:solidFill>
              <a:srgbClr val="003D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-Pobreza</a:t>
            </a:r>
          </a:p>
          <a:p>
            <a:r>
              <a:rPr lang="es-ES_tradnl" dirty="0">
                <a:latin typeface="Arial" panose="020B0604020202020204" pitchFamily="34" charset="0"/>
                <a:cs typeface="Arial" panose="020B0604020202020204" pitchFamily="34" charset="0"/>
              </a:rPr>
              <a:t>-Racismo </a:t>
            </a:r>
          </a:p>
        </p:txBody>
      </p:sp>
      <p:grpSp>
        <p:nvGrpSpPr>
          <p:cNvPr id="29" name="Group 28">
            <a:extLst>
              <a:ext uri="{FF2B5EF4-FFF2-40B4-BE49-F238E27FC236}">
                <a16:creationId xmlns:a16="http://schemas.microsoft.com/office/drawing/2014/main" id="{401110BE-8C15-584C-BB25-ABC37FEF74AE}"/>
              </a:ext>
            </a:extLst>
          </p:cNvPr>
          <p:cNvGrpSpPr/>
          <p:nvPr/>
        </p:nvGrpSpPr>
        <p:grpSpPr>
          <a:xfrm>
            <a:off x="4626726" y="175561"/>
            <a:ext cx="10986052" cy="5824381"/>
            <a:chOff x="4570364" y="208788"/>
            <a:chExt cx="10986052" cy="5824381"/>
          </a:xfrm>
        </p:grpSpPr>
        <p:grpSp>
          <p:nvGrpSpPr>
            <p:cNvPr id="30" name="Group 29">
              <a:extLst>
                <a:ext uri="{FF2B5EF4-FFF2-40B4-BE49-F238E27FC236}">
                  <a16:creationId xmlns:a16="http://schemas.microsoft.com/office/drawing/2014/main" id="{6D2754FD-0DE2-4D40-9F5A-51B27BB59D3B}"/>
                </a:ext>
              </a:extLst>
            </p:cNvPr>
            <p:cNvGrpSpPr/>
            <p:nvPr/>
          </p:nvGrpSpPr>
          <p:grpSpPr>
            <a:xfrm>
              <a:off x="6793049" y="1548300"/>
              <a:ext cx="5340726" cy="4484869"/>
              <a:chOff x="6793049" y="1548300"/>
              <a:chExt cx="5340726" cy="4484869"/>
            </a:xfrm>
          </p:grpSpPr>
          <p:cxnSp>
            <p:nvCxnSpPr>
              <p:cNvPr id="32" name="Straight Arrow Connector 31">
                <a:extLst>
                  <a:ext uri="{FF2B5EF4-FFF2-40B4-BE49-F238E27FC236}">
                    <a16:creationId xmlns:a16="http://schemas.microsoft.com/office/drawing/2014/main" id="{BF595FF8-7ABE-2A49-8838-06F496DE4DDC}"/>
                  </a:ext>
                </a:extLst>
              </p:cNvPr>
              <p:cNvCxnSpPr/>
              <p:nvPr/>
            </p:nvCxnSpPr>
            <p:spPr>
              <a:xfrm flipH="1">
                <a:off x="6812016" y="5033610"/>
                <a:ext cx="1926775" cy="14235"/>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7DF1ED9C-A750-564A-B957-57277B3422F2}"/>
                  </a:ext>
                </a:extLst>
              </p:cNvPr>
              <p:cNvCxnSpPr>
                <a:cxnSpLocks/>
                <a:stCxn id="37" idx="1"/>
              </p:cNvCxnSpPr>
              <p:nvPr/>
            </p:nvCxnSpPr>
            <p:spPr>
              <a:xfrm flipH="1" flipV="1">
                <a:off x="6845233" y="4271588"/>
                <a:ext cx="1739868" cy="58732"/>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014F6AD0-1A22-B34D-A6D0-F187CFBA8542}"/>
                  </a:ext>
                </a:extLst>
              </p:cNvPr>
              <p:cNvCxnSpPr/>
              <p:nvPr/>
            </p:nvCxnSpPr>
            <p:spPr>
              <a:xfrm flipH="1" flipV="1">
                <a:off x="6793049" y="2856526"/>
                <a:ext cx="1980712" cy="5495"/>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21BEA4A9-D9FA-0549-9401-3E9BED145927}"/>
                  </a:ext>
                </a:extLst>
              </p:cNvPr>
              <p:cNvCxnSpPr/>
              <p:nvPr/>
            </p:nvCxnSpPr>
            <p:spPr>
              <a:xfrm flipH="1">
                <a:off x="6806786" y="1871623"/>
                <a:ext cx="1731873" cy="10991"/>
              </a:xfrm>
              <a:prstGeom prst="straightConnector1">
                <a:avLst/>
              </a:prstGeom>
              <a:ln>
                <a:headEnd type="triangle" w="med" len="med"/>
                <a:tailEnd type="none" w="med" len="med"/>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E1CC8596-6AA0-A14A-AC06-170F92A91311}"/>
                  </a:ext>
                </a:extLst>
              </p:cNvPr>
              <p:cNvSpPr txBox="1"/>
              <p:nvPr/>
            </p:nvSpPr>
            <p:spPr>
              <a:xfrm>
                <a:off x="8880685" y="4832840"/>
                <a:ext cx="3091641" cy="1200329"/>
              </a:xfrm>
              <a:prstGeom prst="rect">
                <a:avLst/>
              </a:prstGeom>
              <a:ln>
                <a:solidFill>
                  <a:srgbClr val="FFB5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-Riesgos de salud individuales</a:t>
                </a:r>
              </a:p>
              <a:p>
                <a:r>
                  <a:rPr lang="es-ES_tradnl" dirty="0">
                    <a:latin typeface="Arial" panose="020B0604020202020204" pitchFamily="34" charset="0"/>
                    <a:cs typeface="Arial" panose="020B0604020202020204" pitchFamily="34" charset="0"/>
                  </a:rPr>
                  <a:t>-Condiciones de salud mental preexistentes</a:t>
                </a:r>
              </a:p>
            </p:txBody>
          </p:sp>
          <p:sp>
            <p:nvSpPr>
              <p:cNvPr id="37" name="TextBox 36">
                <a:extLst>
                  <a:ext uri="{FF2B5EF4-FFF2-40B4-BE49-F238E27FC236}">
                    <a16:creationId xmlns:a16="http://schemas.microsoft.com/office/drawing/2014/main" id="{DCADFA09-DB05-9D46-9FC4-AB9F49A40B4D}"/>
                  </a:ext>
                </a:extLst>
              </p:cNvPr>
              <p:cNvSpPr txBox="1"/>
              <p:nvPr/>
            </p:nvSpPr>
            <p:spPr>
              <a:xfrm>
                <a:off x="8585101" y="3868655"/>
                <a:ext cx="3548674" cy="923330"/>
              </a:xfrm>
              <a:prstGeom prst="rect">
                <a:avLst/>
              </a:prstGeom>
              <a:ln>
                <a:solidFill>
                  <a:srgbClr val="FA7D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-Desempleo de los padres</a:t>
                </a:r>
              </a:p>
              <a:p>
                <a:r>
                  <a:rPr lang="es-ES_tradnl" dirty="0">
                    <a:latin typeface="Arial" panose="020B0604020202020204" pitchFamily="34" charset="0"/>
                    <a:cs typeface="Arial" panose="020B0604020202020204" pitchFamily="34" charset="0"/>
                  </a:rPr>
                  <a:t>-Desconexión de amigos y familiares (soledad)</a:t>
                </a:r>
              </a:p>
            </p:txBody>
          </p:sp>
          <p:sp>
            <p:nvSpPr>
              <p:cNvPr id="38" name="TextBox 37">
                <a:extLst>
                  <a:ext uri="{FF2B5EF4-FFF2-40B4-BE49-F238E27FC236}">
                    <a16:creationId xmlns:a16="http://schemas.microsoft.com/office/drawing/2014/main" id="{AD00DBFD-A983-3946-A4B2-04AAC37700C5}"/>
                  </a:ext>
                </a:extLst>
              </p:cNvPr>
              <p:cNvSpPr txBox="1"/>
              <p:nvPr/>
            </p:nvSpPr>
            <p:spPr>
              <a:xfrm>
                <a:off x="8906617" y="2556836"/>
                <a:ext cx="3190384" cy="1200329"/>
              </a:xfrm>
              <a:prstGeom prst="rect">
                <a:avLst/>
              </a:prstGeom>
              <a:ln>
                <a:solidFill>
                  <a:srgbClr val="3AB6D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-Falta de estructura y rutinas diarias en la escuela</a:t>
                </a:r>
              </a:p>
              <a:p>
                <a:r>
                  <a:rPr lang="es-ES_tradnl" dirty="0">
                    <a:latin typeface="Arial" panose="020B0604020202020204" pitchFamily="34" charset="0"/>
                    <a:cs typeface="Arial" panose="020B0604020202020204" pitchFamily="34" charset="0"/>
                  </a:rPr>
                  <a:t>-Desconexión de la comunidad</a:t>
                </a:r>
              </a:p>
            </p:txBody>
          </p:sp>
          <p:sp>
            <p:nvSpPr>
              <p:cNvPr id="39" name="TextBox 38">
                <a:extLst>
                  <a:ext uri="{FF2B5EF4-FFF2-40B4-BE49-F238E27FC236}">
                    <a16:creationId xmlns:a16="http://schemas.microsoft.com/office/drawing/2014/main" id="{A0BC0322-10A0-944E-A5F9-EAC481682EFF}"/>
                  </a:ext>
                </a:extLst>
              </p:cNvPr>
              <p:cNvSpPr txBox="1"/>
              <p:nvPr/>
            </p:nvSpPr>
            <p:spPr>
              <a:xfrm>
                <a:off x="8720753" y="1548300"/>
                <a:ext cx="1914843" cy="646331"/>
              </a:xfrm>
              <a:prstGeom prst="rect">
                <a:avLst/>
              </a:prstGeom>
              <a:ln>
                <a:solidFill>
                  <a:srgbClr val="003D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-Incertidumbre económica</a:t>
                </a:r>
              </a:p>
            </p:txBody>
          </p:sp>
        </p:grpSp>
        <p:sp>
          <p:nvSpPr>
            <p:cNvPr id="31" name="Title 1">
              <a:extLst>
                <a:ext uri="{FF2B5EF4-FFF2-40B4-BE49-F238E27FC236}">
                  <a16:creationId xmlns:a16="http://schemas.microsoft.com/office/drawing/2014/main" id="{6E968BF4-2032-5042-9C11-0CF1F813FA6A}"/>
                </a:ext>
              </a:extLst>
            </p:cNvPr>
            <p:cNvSpPr txBox="1">
              <a:spLocks/>
            </p:cNvSpPr>
            <p:nvPr/>
          </p:nvSpPr>
          <p:spPr>
            <a:xfrm>
              <a:off x="4570364" y="208788"/>
              <a:ext cx="10986052" cy="91440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3200" b="1" i="0" kern="1200" cap="none" baseline="0">
                  <a:solidFill>
                    <a:schemeClr val="bg1"/>
                  </a:solidFill>
                  <a:latin typeface="Arial" charset="0"/>
                  <a:ea typeface="Arial" charset="0"/>
                  <a:cs typeface="Arial" charset="0"/>
                </a:defRPr>
              </a:lvl1pPr>
            </a:lstStyle>
            <a:p>
              <a:r>
                <a:rPr lang="es-ES_tradnl" sz="3600" dirty="0">
                  <a:solidFill>
                    <a:schemeClr val="tx1"/>
                  </a:solidFill>
                  <a:latin typeface="Arial" panose="020B0604020202020204" pitchFamily="34" charset="0"/>
                  <a:cs typeface="Arial" panose="020B0604020202020204" pitchFamily="34" charset="0"/>
                </a:rPr>
                <a:t>…y a</a:t>
              </a:r>
              <a:r>
                <a:rPr lang="es-CR" sz="3600" dirty="0">
                  <a:solidFill>
                    <a:schemeClr val="tx1"/>
                  </a:solidFill>
                  <a:latin typeface="Arial" panose="020B0604020202020204" pitchFamily="34" charset="0"/>
                  <a:cs typeface="Arial" panose="020B0604020202020204" pitchFamily="34" charset="0"/>
                </a:rPr>
                <a:t>ú</a:t>
              </a:r>
              <a:r>
                <a:rPr lang="es-ES_tradnl" sz="3600" dirty="0">
                  <a:solidFill>
                    <a:schemeClr val="tx1"/>
                  </a:solidFill>
                  <a:latin typeface="Arial" panose="020B0604020202020204" pitchFamily="34" charset="0"/>
                  <a:cs typeface="Arial" panose="020B0604020202020204" pitchFamily="34" charset="0"/>
                </a:rPr>
                <a:t>n más durante COVID-19</a:t>
              </a:r>
            </a:p>
          </p:txBody>
        </p:sp>
      </p:grpSp>
    </p:spTree>
    <p:custDataLst>
      <p:tags r:id="rId1"/>
    </p:custDataLst>
    <p:extLst>
      <p:ext uri="{BB962C8B-B14F-4D97-AF65-F5344CB8AC3E}">
        <p14:creationId xmlns:p14="http://schemas.microsoft.com/office/powerpoint/2010/main" val="161801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D74D517D-009C-7142-B17F-D68929AC9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314" y="6176493"/>
            <a:ext cx="3877463" cy="59294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03519563-4E99-C74C-A8D5-625DDBDD30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70" y="6164084"/>
            <a:ext cx="3757653" cy="617762"/>
          </a:xfrm>
          <a:prstGeom prst="rect">
            <a:avLst/>
          </a:prstGeom>
        </p:spPr>
      </p:pic>
      <p:sp>
        <p:nvSpPr>
          <p:cNvPr id="4" name="Title 1">
            <a:extLst>
              <a:ext uri="{FF2B5EF4-FFF2-40B4-BE49-F238E27FC236}">
                <a16:creationId xmlns:a16="http://schemas.microsoft.com/office/drawing/2014/main" id="{7D0BC484-3D51-C645-83DF-7E2F95C551A4}"/>
              </a:ext>
            </a:extLst>
          </p:cNvPr>
          <p:cNvSpPr>
            <a:spLocks noGrp="1"/>
          </p:cNvSpPr>
          <p:nvPr>
            <p:ph type="title"/>
          </p:nvPr>
        </p:nvSpPr>
        <p:spPr>
          <a:xfrm>
            <a:off x="414277" y="158118"/>
            <a:ext cx="10986052" cy="914400"/>
          </a:xfrm>
        </p:spPr>
        <p:txBody>
          <a:bodyPr>
            <a:noAutofit/>
          </a:bodyPr>
          <a:lstStyle/>
          <a:p>
            <a:r>
              <a:rPr lang="es-ES_tradnl" sz="3600" b="1" dirty="0">
                <a:solidFill>
                  <a:schemeClr val="tx1"/>
                </a:solidFill>
                <a:latin typeface="Arial" panose="020B0604020202020204" pitchFamily="34" charset="0"/>
                <a:cs typeface="Arial" panose="020B0604020202020204" pitchFamily="34" charset="0"/>
              </a:rPr>
              <a:t>Factores de Protección </a:t>
            </a:r>
          </a:p>
        </p:txBody>
      </p:sp>
      <p:grpSp>
        <p:nvGrpSpPr>
          <p:cNvPr id="5" name="Group 4">
            <a:extLst>
              <a:ext uri="{FF2B5EF4-FFF2-40B4-BE49-F238E27FC236}">
                <a16:creationId xmlns:a16="http://schemas.microsoft.com/office/drawing/2014/main" id="{2A2F54AD-D0CF-504F-8378-28EB1B2A7D4F}"/>
              </a:ext>
            </a:extLst>
          </p:cNvPr>
          <p:cNvGrpSpPr/>
          <p:nvPr/>
        </p:nvGrpSpPr>
        <p:grpSpPr>
          <a:xfrm>
            <a:off x="3668362" y="1295257"/>
            <a:ext cx="4767943" cy="4767943"/>
            <a:chOff x="903513" y="0"/>
            <a:chExt cx="4767943" cy="4767943"/>
          </a:xfrm>
        </p:grpSpPr>
        <p:sp>
          <p:nvSpPr>
            <p:cNvPr id="7" name="Oval 6">
              <a:extLst>
                <a:ext uri="{FF2B5EF4-FFF2-40B4-BE49-F238E27FC236}">
                  <a16:creationId xmlns:a16="http://schemas.microsoft.com/office/drawing/2014/main" id="{1BB50E4E-8C66-B547-A419-3B5010FEACF1}"/>
                </a:ext>
              </a:extLst>
            </p:cNvPr>
            <p:cNvSpPr/>
            <p:nvPr/>
          </p:nvSpPr>
          <p:spPr>
            <a:xfrm>
              <a:off x="903513" y="0"/>
              <a:ext cx="4767943" cy="4767943"/>
            </a:xfrm>
            <a:prstGeom prst="ellipse">
              <a:avLst/>
            </a:prstGeom>
            <a:solidFill>
              <a:srgbClr val="003D50"/>
            </a:solidFill>
            <a:ln>
              <a:solidFill>
                <a:schemeClr val="tx2">
                  <a:lumMod val="75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Oval 4">
              <a:extLst>
                <a:ext uri="{FF2B5EF4-FFF2-40B4-BE49-F238E27FC236}">
                  <a16:creationId xmlns:a16="http://schemas.microsoft.com/office/drawing/2014/main" id="{4C78EAA2-E602-3649-901B-C5312A4EB78D}"/>
                </a:ext>
              </a:extLst>
            </p:cNvPr>
            <p:cNvSpPr txBox="1"/>
            <p:nvPr/>
          </p:nvSpPr>
          <p:spPr>
            <a:xfrm>
              <a:off x="2620927" y="238397"/>
              <a:ext cx="1333116" cy="7151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Sociedad</a:t>
              </a:r>
            </a:p>
          </p:txBody>
        </p:sp>
      </p:grpSp>
      <p:grpSp>
        <p:nvGrpSpPr>
          <p:cNvPr id="9" name="Group 8">
            <a:extLst>
              <a:ext uri="{FF2B5EF4-FFF2-40B4-BE49-F238E27FC236}">
                <a16:creationId xmlns:a16="http://schemas.microsoft.com/office/drawing/2014/main" id="{919B37F3-E367-B545-93A2-28D2B9EE0F42}"/>
              </a:ext>
            </a:extLst>
          </p:cNvPr>
          <p:cNvGrpSpPr/>
          <p:nvPr/>
        </p:nvGrpSpPr>
        <p:grpSpPr>
          <a:xfrm>
            <a:off x="4005818" y="2248844"/>
            <a:ext cx="4093031" cy="3814354"/>
            <a:chOff x="1240969" y="953588"/>
            <a:chExt cx="4093031" cy="3814354"/>
          </a:xfrm>
          <a:solidFill>
            <a:srgbClr val="8DC63F"/>
          </a:solidFill>
        </p:grpSpPr>
        <p:sp>
          <p:nvSpPr>
            <p:cNvPr id="10" name="Oval 9">
              <a:extLst>
                <a:ext uri="{FF2B5EF4-FFF2-40B4-BE49-F238E27FC236}">
                  <a16:creationId xmlns:a16="http://schemas.microsoft.com/office/drawing/2014/main" id="{F34212EC-3BD3-F64A-A221-7B628B7E4EF2}"/>
                </a:ext>
              </a:extLst>
            </p:cNvPr>
            <p:cNvSpPr/>
            <p:nvPr/>
          </p:nvSpPr>
          <p:spPr>
            <a:xfrm>
              <a:off x="1240969" y="953588"/>
              <a:ext cx="4093031" cy="3814354"/>
            </a:xfrm>
            <a:prstGeom prst="ellipse">
              <a:avLst/>
            </a:prstGeom>
            <a:grpFill/>
            <a:ln>
              <a:solidFill>
                <a:srgbClr val="8DC63F"/>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Oval 6">
              <a:extLst>
                <a:ext uri="{FF2B5EF4-FFF2-40B4-BE49-F238E27FC236}">
                  <a16:creationId xmlns:a16="http://schemas.microsoft.com/office/drawing/2014/main" id="{275FC319-C3A6-3143-B498-8A91A753AEDB}"/>
                </a:ext>
              </a:extLst>
            </p:cNvPr>
            <p:cNvSpPr txBox="1"/>
            <p:nvPr/>
          </p:nvSpPr>
          <p:spPr>
            <a:xfrm>
              <a:off x="2572228" y="1182449"/>
              <a:ext cx="1551884" cy="686583"/>
            </a:xfrm>
            <a:prstGeom prst="rect">
              <a:avLst/>
            </a:prstGeom>
            <a:grpFill/>
            <a:ln>
              <a:solidFill>
                <a:srgbClr val="8DC63F"/>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s-ES_tradnl"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Escuela y Comunidad</a:t>
              </a:r>
            </a:p>
          </p:txBody>
        </p:sp>
      </p:grpSp>
      <p:grpSp>
        <p:nvGrpSpPr>
          <p:cNvPr id="12" name="Group 11">
            <a:extLst>
              <a:ext uri="{FF2B5EF4-FFF2-40B4-BE49-F238E27FC236}">
                <a16:creationId xmlns:a16="http://schemas.microsoft.com/office/drawing/2014/main" id="{3EA94473-32E5-8D49-8F82-60F3936FADED}"/>
              </a:ext>
            </a:extLst>
          </p:cNvPr>
          <p:cNvGrpSpPr/>
          <p:nvPr/>
        </p:nvGrpSpPr>
        <p:grpSpPr>
          <a:xfrm>
            <a:off x="4365040" y="3202434"/>
            <a:ext cx="3374587" cy="2860765"/>
            <a:chOff x="1600191" y="1907177"/>
            <a:chExt cx="3374587" cy="2860765"/>
          </a:xfrm>
          <a:solidFill>
            <a:srgbClr val="F15A29"/>
          </a:solidFill>
        </p:grpSpPr>
        <p:sp>
          <p:nvSpPr>
            <p:cNvPr id="13" name="Oval 12">
              <a:extLst>
                <a:ext uri="{FF2B5EF4-FFF2-40B4-BE49-F238E27FC236}">
                  <a16:creationId xmlns:a16="http://schemas.microsoft.com/office/drawing/2014/main" id="{9835F3EB-4F16-B74E-9D94-1C592D3B5F8F}"/>
                </a:ext>
              </a:extLst>
            </p:cNvPr>
            <p:cNvSpPr/>
            <p:nvPr/>
          </p:nvSpPr>
          <p:spPr>
            <a:xfrm>
              <a:off x="1600191" y="1907177"/>
              <a:ext cx="3374587" cy="2860765"/>
            </a:xfrm>
            <a:prstGeom prst="ellipse">
              <a:avLst/>
            </a:prstGeom>
            <a:grpFill/>
            <a:ln>
              <a:solidFill>
                <a:srgbClr val="F15A29"/>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Oval 8">
              <a:extLst>
                <a:ext uri="{FF2B5EF4-FFF2-40B4-BE49-F238E27FC236}">
                  <a16:creationId xmlns:a16="http://schemas.microsoft.com/office/drawing/2014/main" id="{6BEDB29F-2C93-C041-92EA-15AE357692AF}"/>
                </a:ext>
              </a:extLst>
            </p:cNvPr>
            <p:cNvSpPr txBox="1"/>
            <p:nvPr/>
          </p:nvSpPr>
          <p:spPr>
            <a:xfrm>
              <a:off x="2501205" y="2121734"/>
              <a:ext cx="1727747" cy="643672"/>
            </a:xfrm>
            <a:prstGeom prst="rect">
              <a:avLst/>
            </a:prstGeom>
            <a:grpFill/>
            <a:ln>
              <a:solidFill>
                <a:srgbClr val="F15A29"/>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Familia y Amigos</a:t>
              </a:r>
              <a:endParaRPr lang="en-US" sz="1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1CE1D59E-FAB4-234B-BC4F-90A1A681A5EC}"/>
              </a:ext>
            </a:extLst>
          </p:cNvPr>
          <p:cNvGrpSpPr/>
          <p:nvPr/>
        </p:nvGrpSpPr>
        <p:grpSpPr>
          <a:xfrm>
            <a:off x="5098745" y="4156022"/>
            <a:ext cx="1907177" cy="1907177"/>
            <a:chOff x="2333896" y="2860765"/>
            <a:chExt cx="1907177" cy="1907177"/>
          </a:xfrm>
        </p:grpSpPr>
        <p:sp>
          <p:nvSpPr>
            <p:cNvPr id="16" name="Oval 15">
              <a:extLst>
                <a:ext uri="{FF2B5EF4-FFF2-40B4-BE49-F238E27FC236}">
                  <a16:creationId xmlns:a16="http://schemas.microsoft.com/office/drawing/2014/main" id="{9E35EF24-D0C5-B047-9E0D-A906697AA2CC}"/>
                </a:ext>
              </a:extLst>
            </p:cNvPr>
            <p:cNvSpPr/>
            <p:nvPr/>
          </p:nvSpPr>
          <p:spPr>
            <a:xfrm>
              <a:off x="2333896" y="2860765"/>
              <a:ext cx="1907177" cy="1907177"/>
            </a:xfrm>
            <a:prstGeom prst="ellipse">
              <a:avLst/>
            </a:prstGeom>
            <a:solidFill>
              <a:srgbClr val="FFB500"/>
            </a:solidFill>
            <a:ln>
              <a:solidFill>
                <a:schemeClr val="accent6">
                  <a:lumMod val="40000"/>
                  <a:lumOff val="60000"/>
                </a:schemeClr>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Oval 10">
              <a:extLst>
                <a:ext uri="{FF2B5EF4-FFF2-40B4-BE49-F238E27FC236}">
                  <a16:creationId xmlns:a16="http://schemas.microsoft.com/office/drawing/2014/main" id="{82ADF5DE-E3B0-6246-928D-AD6C368953EE}"/>
                </a:ext>
              </a:extLst>
            </p:cNvPr>
            <p:cNvSpPr txBox="1"/>
            <p:nvPr/>
          </p:nvSpPr>
          <p:spPr>
            <a:xfrm>
              <a:off x="2613196" y="3337560"/>
              <a:ext cx="1348577" cy="9535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s-ES_tradnl"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Individuo</a:t>
              </a:r>
              <a:endParaRPr lang="es-ES_tradnl" sz="19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id="{C0B3B33E-1678-C448-A048-F9B79B013E3E}"/>
              </a:ext>
            </a:extLst>
          </p:cNvPr>
          <p:cNvCxnSpPr>
            <a:cxnSpLocks/>
          </p:cNvCxnSpPr>
          <p:nvPr/>
        </p:nvCxnSpPr>
        <p:spPr>
          <a:xfrm flipH="1">
            <a:off x="3387101" y="5039106"/>
            <a:ext cx="2039728" cy="2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E41E823F-8762-8840-90B0-39C5FFE3B9CE}"/>
              </a:ext>
            </a:extLst>
          </p:cNvPr>
          <p:cNvSpPr txBox="1"/>
          <p:nvPr/>
        </p:nvSpPr>
        <p:spPr>
          <a:xfrm>
            <a:off x="249287" y="5109610"/>
            <a:ext cx="3091641" cy="923330"/>
          </a:xfrm>
          <a:prstGeom prst="rect">
            <a:avLst/>
          </a:prstGeom>
          <a:ln>
            <a:solidFill>
              <a:srgbClr val="FFB5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latin typeface="Arial" panose="020B0604020202020204" pitchFamily="34" charset="0"/>
                <a:cs typeface="Arial" panose="020B0604020202020204" pitchFamily="34" charset="0"/>
              </a:rPr>
              <a:t>-</a:t>
            </a:r>
            <a:r>
              <a:rPr lang="es-ES_tradnl" dirty="0">
                <a:latin typeface="Arial" panose="020B0604020202020204" pitchFamily="34" charset="0"/>
                <a:cs typeface="Arial" panose="020B0604020202020204" pitchFamily="34" charset="0"/>
              </a:rPr>
              <a:t>Resiliencia individual </a:t>
            </a:r>
          </a:p>
          <a:p>
            <a:r>
              <a:rPr lang="es-ES_tradnl" dirty="0">
                <a:latin typeface="Arial" panose="020B0604020202020204" pitchFamily="34" charset="0"/>
                <a:cs typeface="Arial" panose="020B0604020202020204" pitchFamily="34" charset="0"/>
              </a:rPr>
              <a:t>-Habilidades sociales y emocionales</a:t>
            </a:r>
          </a:p>
        </p:txBody>
      </p:sp>
      <p:sp>
        <p:nvSpPr>
          <p:cNvPr id="20" name="TextBox 19">
            <a:extLst>
              <a:ext uri="{FF2B5EF4-FFF2-40B4-BE49-F238E27FC236}">
                <a16:creationId xmlns:a16="http://schemas.microsoft.com/office/drawing/2014/main" id="{FE66F13C-A382-9940-9345-F3C77F6BC6AE}"/>
              </a:ext>
            </a:extLst>
          </p:cNvPr>
          <p:cNvSpPr txBox="1"/>
          <p:nvPr/>
        </p:nvSpPr>
        <p:spPr>
          <a:xfrm>
            <a:off x="177972" y="3732285"/>
            <a:ext cx="3441242" cy="1200329"/>
          </a:xfrm>
          <a:prstGeom prst="rect">
            <a:avLst/>
          </a:prstGeom>
          <a:ln>
            <a:solidFill>
              <a:srgbClr val="FA7D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-Seguimiento y apoyo de los padres</a:t>
            </a:r>
          </a:p>
          <a:p>
            <a:r>
              <a:rPr lang="es-ES_tradnl" dirty="0">
                <a:latin typeface="Arial" panose="020B0604020202020204" pitchFamily="34" charset="0"/>
                <a:cs typeface="Arial" panose="020B0604020202020204" pitchFamily="34" charset="0"/>
              </a:rPr>
              <a:t>-Conexiones virtuales con amigos</a:t>
            </a:r>
          </a:p>
        </p:txBody>
      </p:sp>
      <p:cxnSp>
        <p:nvCxnSpPr>
          <p:cNvPr id="21" name="Straight Arrow Connector 20">
            <a:extLst>
              <a:ext uri="{FF2B5EF4-FFF2-40B4-BE49-F238E27FC236}">
                <a16:creationId xmlns:a16="http://schemas.microsoft.com/office/drawing/2014/main" id="{94A6C4F3-747E-8F42-B52E-B73938FF9973}"/>
              </a:ext>
            </a:extLst>
          </p:cNvPr>
          <p:cNvCxnSpPr>
            <a:cxnSpLocks/>
          </p:cNvCxnSpPr>
          <p:nvPr/>
        </p:nvCxnSpPr>
        <p:spPr>
          <a:xfrm flipH="1" flipV="1">
            <a:off x="3496495" y="4060663"/>
            <a:ext cx="1556754" cy="2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9CE4ECE6-41F2-CA45-A1B0-27A47882A9B7}"/>
              </a:ext>
            </a:extLst>
          </p:cNvPr>
          <p:cNvCxnSpPr>
            <a:cxnSpLocks/>
            <a:endCxn id="23" idx="3"/>
          </p:cNvCxnSpPr>
          <p:nvPr/>
        </p:nvCxnSpPr>
        <p:spPr>
          <a:xfrm flipH="1">
            <a:off x="3481086" y="2897985"/>
            <a:ext cx="1430648" cy="1025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535F1681-BC2D-814B-A88D-CFEEE9DAA510}"/>
              </a:ext>
            </a:extLst>
          </p:cNvPr>
          <p:cNvSpPr txBox="1"/>
          <p:nvPr/>
        </p:nvSpPr>
        <p:spPr>
          <a:xfrm>
            <a:off x="314774" y="2538855"/>
            <a:ext cx="3166312" cy="923330"/>
          </a:xfrm>
          <a:prstGeom prst="rect">
            <a:avLst/>
          </a:prstGeom>
          <a:ln>
            <a:solidFill>
              <a:srgbClr val="3AB6D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-Cultura y tradiciones</a:t>
            </a:r>
          </a:p>
          <a:p>
            <a:r>
              <a:rPr lang="es-ES_tradnl" dirty="0">
                <a:latin typeface="Arial" panose="020B0604020202020204" pitchFamily="34" charset="0"/>
                <a:cs typeface="Arial" panose="020B0604020202020204" pitchFamily="34" charset="0"/>
              </a:rPr>
              <a:t>-Apoyo de organizaciones comunitarias</a:t>
            </a:r>
          </a:p>
        </p:txBody>
      </p:sp>
      <p:cxnSp>
        <p:nvCxnSpPr>
          <p:cNvPr id="24" name="Straight Arrow Connector 23">
            <a:extLst>
              <a:ext uri="{FF2B5EF4-FFF2-40B4-BE49-F238E27FC236}">
                <a16:creationId xmlns:a16="http://schemas.microsoft.com/office/drawing/2014/main" id="{BB2D910F-DB8A-CE4E-83E3-1AB1893B3D14}"/>
              </a:ext>
            </a:extLst>
          </p:cNvPr>
          <p:cNvCxnSpPr/>
          <p:nvPr/>
        </p:nvCxnSpPr>
        <p:spPr>
          <a:xfrm flipH="1">
            <a:off x="3494823" y="1877119"/>
            <a:ext cx="1731873" cy="109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A7F9CFD1-010A-8240-A743-49EA5E168138}"/>
              </a:ext>
            </a:extLst>
          </p:cNvPr>
          <p:cNvSpPr txBox="1"/>
          <p:nvPr/>
        </p:nvSpPr>
        <p:spPr>
          <a:xfrm>
            <a:off x="561345" y="1722255"/>
            <a:ext cx="2919741" cy="646331"/>
          </a:xfrm>
          <a:prstGeom prst="rect">
            <a:avLst/>
          </a:prstGeom>
          <a:ln>
            <a:solidFill>
              <a:srgbClr val="003D5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dirty="0">
                <a:latin typeface="Arial" panose="020B0604020202020204" pitchFamily="34" charset="0"/>
                <a:cs typeface="Arial" panose="020B0604020202020204" pitchFamily="34" charset="0"/>
              </a:rPr>
              <a:t>-Pólizas económicas y sociales</a:t>
            </a:r>
          </a:p>
        </p:txBody>
      </p:sp>
    </p:spTree>
    <p:custDataLst>
      <p:tags r:id="rId1"/>
    </p:custDataLst>
    <p:extLst>
      <p:ext uri="{BB962C8B-B14F-4D97-AF65-F5344CB8AC3E}">
        <p14:creationId xmlns:p14="http://schemas.microsoft.com/office/powerpoint/2010/main" val="2963951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420917" y="2698682"/>
            <a:ext cx="7350166"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lnSpc>
                <a:spcPct val="114000"/>
              </a:lnSpc>
              <a:spcAft>
                <a:spcPts val="1000"/>
              </a:spcAft>
            </a:pPr>
            <a:r>
              <a:rPr lang="es-CR" altLang="en-US" sz="4400" dirty="0">
                <a:latin typeface="Arial" panose="020B0604020202020204" pitchFamily="34" charset="0"/>
                <a:ea typeface="Times New Roman" panose="02020603050405020304" pitchFamily="18" charset="0"/>
                <a:cs typeface="Arial" panose="020B0604020202020204" pitchFamily="34" charset="0"/>
              </a:rPr>
              <a:t>El modelo de la</a:t>
            </a:r>
            <a:r>
              <a:rPr kumimoji="0" lang="es-CR" altLang="en-US" sz="440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 continuidad de servicios</a:t>
            </a:r>
            <a:endParaRPr lang="en-US" sz="4400" dirty="0"/>
          </a:p>
        </p:txBody>
      </p:sp>
      <p:sp>
        <p:nvSpPr>
          <p:cNvPr id="2" name="Slide Number Placeholder 1">
            <a:extLst>
              <a:ext uri="{FF2B5EF4-FFF2-40B4-BE49-F238E27FC236}">
                <a16:creationId xmlns:a16="http://schemas.microsoft.com/office/drawing/2014/main" id="{E9B77D5F-9606-434F-A4C6-DF4EF2323ECB}"/>
              </a:ext>
            </a:extLst>
          </p:cNvPr>
          <p:cNvSpPr>
            <a:spLocks noGrp="1"/>
          </p:cNvSpPr>
          <p:nvPr>
            <p:ph type="sldNum" sz="quarter" idx="12"/>
          </p:nvPr>
        </p:nvSpPr>
        <p:spPr/>
        <p:txBody>
          <a:bodyPr/>
          <a:lstStyle/>
          <a:p>
            <a:fld id="{CA49D0EE-DE7F-324B-A84C-F36708423CDB}" type="slidenum">
              <a:rPr lang="en-US" smtClean="0"/>
              <a:t>12</a:t>
            </a:fld>
            <a:endParaRPr lang="en-US"/>
          </a:p>
        </p:txBody>
      </p:sp>
    </p:spTree>
    <p:extLst>
      <p:ext uri="{BB962C8B-B14F-4D97-AF65-F5344CB8AC3E}">
        <p14:creationId xmlns:p14="http://schemas.microsoft.com/office/powerpoint/2010/main" val="3812907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DA64D439-3089-4A25-A3D1-4563DD5F563E}"/>
              </a:ext>
            </a:extLst>
          </p:cNvPr>
          <p:cNvSpPr txBox="1"/>
          <p:nvPr/>
        </p:nvSpPr>
        <p:spPr>
          <a:xfrm>
            <a:off x="219456" y="5699285"/>
            <a:ext cx="5025033" cy="1030967"/>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D0CC438B-BCA9-4255-8EAF-FCACEB6C7E29}"/>
              </a:ext>
            </a:extLst>
          </p:cNvPr>
          <p:cNvSpPr>
            <a:spLocks noGrp="1"/>
          </p:cNvSpPr>
          <p:nvPr>
            <p:ph type="title"/>
          </p:nvPr>
        </p:nvSpPr>
        <p:spPr>
          <a:xfrm>
            <a:off x="838200" y="0"/>
            <a:ext cx="10515600" cy="1325563"/>
          </a:xfrm>
        </p:spPr>
        <p:txBody>
          <a:bodyPr/>
          <a:lstStyle/>
          <a:p>
            <a:r>
              <a:rPr lang="es-CR" altLang="en-US" b="1" dirty="0">
                <a:latin typeface="Arial" panose="020B0604020202020204" pitchFamily="34" charset="0"/>
                <a:ea typeface="Times New Roman" panose="02020603050405020304" pitchFamily="18" charset="0"/>
                <a:cs typeface="Arial" panose="020B0604020202020204" pitchFamily="34" charset="0"/>
              </a:rPr>
              <a:t>L</a:t>
            </a:r>
            <a:r>
              <a:rPr kumimoji="0" lang="es-CR" altLang="en-US" sz="4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continuidad de servicios</a:t>
            </a:r>
            <a:endParaRPr lang="en-US" b="1" dirty="0"/>
          </a:p>
        </p:txBody>
      </p:sp>
      <p:grpSp>
        <p:nvGrpSpPr>
          <p:cNvPr id="4" name="Group 3">
            <a:extLst>
              <a:ext uri="{FF2B5EF4-FFF2-40B4-BE49-F238E27FC236}">
                <a16:creationId xmlns:a16="http://schemas.microsoft.com/office/drawing/2014/main" id="{F2B3B186-E4E7-4EDD-BD88-D12FAA2493AA}"/>
              </a:ext>
            </a:extLst>
          </p:cNvPr>
          <p:cNvGrpSpPr/>
          <p:nvPr/>
        </p:nvGrpSpPr>
        <p:grpSpPr>
          <a:xfrm>
            <a:off x="1414209" y="1213425"/>
            <a:ext cx="9124291" cy="4950659"/>
            <a:chOff x="1452967" y="1213425"/>
            <a:chExt cx="9124291" cy="4950659"/>
          </a:xfrm>
        </p:grpSpPr>
        <p:grpSp>
          <p:nvGrpSpPr>
            <p:cNvPr id="5" name="Group 4">
              <a:extLst>
                <a:ext uri="{FF2B5EF4-FFF2-40B4-BE49-F238E27FC236}">
                  <a16:creationId xmlns:a16="http://schemas.microsoft.com/office/drawing/2014/main" id="{88F9C7BE-1BEB-4D4E-88CF-6A0C1D9899DF}"/>
                </a:ext>
              </a:extLst>
            </p:cNvPr>
            <p:cNvGrpSpPr/>
            <p:nvPr/>
          </p:nvGrpSpPr>
          <p:grpSpPr>
            <a:xfrm>
              <a:off x="1452967" y="1213425"/>
              <a:ext cx="9124291" cy="4950659"/>
              <a:chOff x="1516095" y="976430"/>
              <a:chExt cx="9124291" cy="4950659"/>
            </a:xfrm>
          </p:grpSpPr>
          <p:sp>
            <p:nvSpPr>
              <p:cNvPr id="23" name="TextBox 22">
                <a:extLst>
                  <a:ext uri="{FF2B5EF4-FFF2-40B4-BE49-F238E27FC236}">
                    <a16:creationId xmlns:a16="http://schemas.microsoft.com/office/drawing/2014/main" id="{A2D1FAF1-1F76-46CA-ACA1-5EF812A44A89}"/>
                  </a:ext>
                </a:extLst>
              </p:cNvPr>
              <p:cNvSpPr txBox="1"/>
              <p:nvPr/>
            </p:nvSpPr>
            <p:spPr>
              <a:xfrm rot="16903064">
                <a:off x="1483361" y="4358639"/>
                <a:ext cx="1371600" cy="369332"/>
              </a:xfrm>
              <a:prstGeom prst="rect">
                <a:avLst/>
              </a:prstGeom>
              <a:solidFill>
                <a:schemeClr val="bg1"/>
              </a:solidFill>
            </p:spPr>
            <p:txBody>
              <a:bodyPr wrap="square" rtlCol="0">
                <a:spAutoFit/>
              </a:bodyPr>
              <a:lstStyle/>
              <a:p>
                <a:r>
                  <a:rPr lang="es-ES_tradnl" dirty="0"/>
                  <a:t>Promoción </a:t>
                </a:r>
              </a:p>
            </p:txBody>
          </p:sp>
          <p:sp>
            <p:nvSpPr>
              <p:cNvPr id="24" name="TextBox 23">
                <a:extLst>
                  <a:ext uri="{FF2B5EF4-FFF2-40B4-BE49-F238E27FC236}">
                    <a16:creationId xmlns:a16="http://schemas.microsoft.com/office/drawing/2014/main" id="{8D6C8B87-53C6-4EC5-BACC-AFC4B3333A31}"/>
                  </a:ext>
                </a:extLst>
              </p:cNvPr>
              <p:cNvSpPr txBox="1"/>
              <p:nvPr/>
            </p:nvSpPr>
            <p:spPr>
              <a:xfrm rot="19461853">
                <a:off x="3108960" y="1670283"/>
                <a:ext cx="1371600" cy="369332"/>
              </a:xfrm>
              <a:prstGeom prst="rect">
                <a:avLst/>
              </a:prstGeom>
              <a:solidFill>
                <a:schemeClr val="bg1"/>
              </a:solidFill>
            </p:spPr>
            <p:txBody>
              <a:bodyPr wrap="square" rtlCol="0">
                <a:spAutoFit/>
              </a:bodyPr>
              <a:lstStyle/>
              <a:p>
                <a:r>
                  <a:rPr lang="es-ES_tradnl" dirty="0"/>
                  <a:t>Prevención </a:t>
                </a:r>
              </a:p>
            </p:txBody>
          </p:sp>
          <p:sp>
            <p:nvSpPr>
              <p:cNvPr id="25" name="TextBox 24">
                <a:extLst>
                  <a:ext uri="{FF2B5EF4-FFF2-40B4-BE49-F238E27FC236}">
                    <a16:creationId xmlns:a16="http://schemas.microsoft.com/office/drawing/2014/main" id="{87B99320-06DE-42EE-9159-31DA10BCF2E0}"/>
                  </a:ext>
                </a:extLst>
              </p:cNvPr>
              <p:cNvSpPr txBox="1"/>
              <p:nvPr/>
            </p:nvSpPr>
            <p:spPr>
              <a:xfrm rot="1111524">
                <a:off x="7046474" y="1133282"/>
                <a:ext cx="1371600" cy="369332"/>
              </a:xfrm>
              <a:prstGeom prst="rect">
                <a:avLst/>
              </a:prstGeom>
              <a:solidFill>
                <a:schemeClr val="bg1"/>
              </a:solidFill>
            </p:spPr>
            <p:txBody>
              <a:bodyPr wrap="square" rtlCol="0">
                <a:spAutoFit/>
              </a:bodyPr>
              <a:lstStyle/>
              <a:p>
                <a:r>
                  <a:rPr lang="es-ES_tradnl" dirty="0"/>
                  <a:t>Tratamiento </a:t>
                </a:r>
              </a:p>
            </p:txBody>
          </p:sp>
          <p:sp>
            <p:nvSpPr>
              <p:cNvPr id="26" name="TextBox 25">
                <a:extLst>
                  <a:ext uri="{FF2B5EF4-FFF2-40B4-BE49-F238E27FC236}">
                    <a16:creationId xmlns:a16="http://schemas.microsoft.com/office/drawing/2014/main" id="{5C43D574-94BA-4BEB-8F96-9E80401143B4}"/>
                  </a:ext>
                </a:extLst>
              </p:cNvPr>
              <p:cNvSpPr txBox="1"/>
              <p:nvPr/>
            </p:nvSpPr>
            <p:spPr>
              <a:xfrm rot="4032300">
                <a:off x="9125017" y="3399268"/>
                <a:ext cx="1679520" cy="369332"/>
              </a:xfrm>
              <a:prstGeom prst="rect">
                <a:avLst/>
              </a:prstGeom>
              <a:solidFill>
                <a:schemeClr val="bg1"/>
              </a:solidFill>
            </p:spPr>
            <p:txBody>
              <a:bodyPr wrap="square" rtlCol="0">
                <a:spAutoFit/>
              </a:bodyPr>
              <a:lstStyle/>
              <a:p>
                <a:pPr algn="ctr"/>
                <a:r>
                  <a:rPr lang="es-ES_tradnl" dirty="0"/>
                  <a:t>Mantenimiento </a:t>
                </a:r>
              </a:p>
            </p:txBody>
          </p:sp>
          <p:sp>
            <p:nvSpPr>
              <p:cNvPr id="27" name="TextBox 26">
                <a:extLst>
                  <a:ext uri="{FF2B5EF4-FFF2-40B4-BE49-F238E27FC236}">
                    <a16:creationId xmlns:a16="http://schemas.microsoft.com/office/drawing/2014/main" id="{38DE3C9A-D0F8-4624-809D-6E2AFAB662AB}"/>
                  </a:ext>
                </a:extLst>
              </p:cNvPr>
              <p:cNvSpPr txBox="1"/>
              <p:nvPr/>
            </p:nvSpPr>
            <p:spPr>
              <a:xfrm rot="673120">
                <a:off x="2679102" y="4582776"/>
                <a:ext cx="1371600" cy="369332"/>
              </a:xfrm>
              <a:prstGeom prst="rect">
                <a:avLst/>
              </a:prstGeom>
              <a:solidFill>
                <a:schemeClr val="bg1"/>
              </a:solidFill>
            </p:spPr>
            <p:txBody>
              <a:bodyPr wrap="square" rtlCol="0">
                <a:spAutoFit/>
              </a:bodyPr>
              <a:lstStyle/>
              <a:p>
                <a:r>
                  <a:rPr lang="es-ES_tradnl" dirty="0"/>
                  <a:t>Promoción </a:t>
                </a:r>
              </a:p>
            </p:txBody>
          </p:sp>
          <p:sp>
            <p:nvSpPr>
              <p:cNvPr id="28" name="TextBox 27">
                <a:extLst>
                  <a:ext uri="{FF2B5EF4-FFF2-40B4-BE49-F238E27FC236}">
                    <a16:creationId xmlns:a16="http://schemas.microsoft.com/office/drawing/2014/main" id="{765269CD-68CA-48DD-AF2C-302701DAC5DD}"/>
                  </a:ext>
                </a:extLst>
              </p:cNvPr>
              <p:cNvSpPr txBox="1"/>
              <p:nvPr/>
            </p:nvSpPr>
            <p:spPr>
              <a:xfrm rot="2114403">
                <a:off x="3110667" y="3511706"/>
                <a:ext cx="1371600" cy="369332"/>
              </a:xfrm>
              <a:prstGeom prst="rect">
                <a:avLst/>
              </a:prstGeom>
              <a:solidFill>
                <a:schemeClr val="bg1"/>
              </a:solidFill>
            </p:spPr>
            <p:txBody>
              <a:bodyPr wrap="square" rtlCol="0">
                <a:spAutoFit/>
              </a:bodyPr>
              <a:lstStyle/>
              <a:p>
                <a:r>
                  <a:rPr lang="es-ES_tradnl" dirty="0"/>
                  <a:t>Universal </a:t>
                </a:r>
              </a:p>
            </p:txBody>
          </p:sp>
          <p:sp>
            <p:nvSpPr>
              <p:cNvPr id="29" name="TextBox 28">
                <a:extLst>
                  <a:ext uri="{FF2B5EF4-FFF2-40B4-BE49-F238E27FC236}">
                    <a16:creationId xmlns:a16="http://schemas.microsoft.com/office/drawing/2014/main" id="{481732B4-6FEC-4B61-AFEC-69FD12B5952B}"/>
                  </a:ext>
                </a:extLst>
              </p:cNvPr>
              <p:cNvSpPr txBox="1"/>
              <p:nvPr/>
            </p:nvSpPr>
            <p:spPr>
              <a:xfrm rot="3054841">
                <a:off x="3963451" y="2662039"/>
                <a:ext cx="1371600" cy="369332"/>
              </a:xfrm>
              <a:prstGeom prst="rect">
                <a:avLst/>
              </a:prstGeom>
              <a:solidFill>
                <a:schemeClr val="bg1"/>
              </a:solidFill>
            </p:spPr>
            <p:txBody>
              <a:bodyPr wrap="square" rtlCol="0">
                <a:spAutoFit/>
              </a:bodyPr>
              <a:lstStyle/>
              <a:p>
                <a:r>
                  <a:rPr lang="es-ES_tradnl" dirty="0"/>
                  <a:t>Selectivo </a:t>
                </a:r>
              </a:p>
            </p:txBody>
          </p:sp>
          <p:sp>
            <p:nvSpPr>
              <p:cNvPr id="30" name="TextBox 29">
                <a:extLst>
                  <a:ext uri="{FF2B5EF4-FFF2-40B4-BE49-F238E27FC236}">
                    <a16:creationId xmlns:a16="http://schemas.microsoft.com/office/drawing/2014/main" id="{003758F7-8767-4207-B3A5-9B88675FF6F0}"/>
                  </a:ext>
                </a:extLst>
              </p:cNvPr>
              <p:cNvSpPr txBox="1"/>
              <p:nvPr/>
            </p:nvSpPr>
            <p:spPr>
              <a:xfrm rot="4381836">
                <a:off x="4976898" y="2118669"/>
                <a:ext cx="1371600" cy="369332"/>
              </a:xfrm>
              <a:prstGeom prst="rect">
                <a:avLst/>
              </a:prstGeom>
              <a:solidFill>
                <a:schemeClr val="bg1"/>
              </a:solidFill>
            </p:spPr>
            <p:txBody>
              <a:bodyPr wrap="square" rtlCol="0">
                <a:spAutoFit/>
              </a:bodyPr>
              <a:lstStyle/>
              <a:p>
                <a:r>
                  <a:rPr lang="es-ES_tradnl" dirty="0"/>
                  <a:t>Indicativo </a:t>
                </a:r>
              </a:p>
            </p:txBody>
          </p:sp>
          <p:sp>
            <p:nvSpPr>
              <p:cNvPr id="31" name="TextBox 30">
                <a:extLst>
                  <a:ext uri="{FF2B5EF4-FFF2-40B4-BE49-F238E27FC236}">
                    <a16:creationId xmlns:a16="http://schemas.microsoft.com/office/drawing/2014/main" id="{EFA7BB3A-DC0D-4D89-B0D3-27E689F1E1C2}"/>
                  </a:ext>
                </a:extLst>
              </p:cNvPr>
              <p:cNvSpPr txBox="1"/>
              <p:nvPr/>
            </p:nvSpPr>
            <p:spPr>
              <a:xfrm rot="16458681">
                <a:off x="5861339" y="2276363"/>
                <a:ext cx="1663620" cy="369332"/>
              </a:xfrm>
              <a:prstGeom prst="rect">
                <a:avLst/>
              </a:prstGeom>
              <a:solidFill>
                <a:schemeClr val="bg1"/>
              </a:solidFill>
            </p:spPr>
            <p:txBody>
              <a:bodyPr wrap="square" rtlCol="0">
                <a:spAutoFit/>
              </a:bodyPr>
              <a:lstStyle/>
              <a:p>
                <a:r>
                  <a:rPr lang="es-ES_tradnl" dirty="0"/>
                  <a:t>Identificación  </a:t>
                </a:r>
              </a:p>
            </p:txBody>
          </p:sp>
          <p:sp>
            <p:nvSpPr>
              <p:cNvPr id="32" name="TextBox 31">
                <a:extLst>
                  <a:ext uri="{FF2B5EF4-FFF2-40B4-BE49-F238E27FC236}">
                    <a16:creationId xmlns:a16="http://schemas.microsoft.com/office/drawing/2014/main" id="{6CE3715D-A298-4822-B016-6EF4599F407C}"/>
                  </a:ext>
                </a:extLst>
              </p:cNvPr>
              <p:cNvSpPr txBox="1"/>
              <p:nvPr/>
            </p:nvSpPr>
            <p:spPr>
              <a:xfrm rot="18079679">
                <a:off x="6886422" y="2492951"/>
                <a:ext cx="1707896" cy="646331"/>
              </a:xfrm>
              <a:prstGeom prst="rect">
                <a:avLst/>
              </a:prstGeom>
              <a:solidFill>
                <a:schemeClr val="bg1"/>
              </a:solidFill>
            </p:spPr>
            <p:txBody>
              <a:bodyPr wrap="square" rtlCol="0">
                <a:spAutoFit/>
              </a:bodyPr>
              <a:lstStyle/>
              <a:p>
                <a:r>
                  <a:rPr lang="es-ES_tradnl" dirty="0"/>
                  <a:t>Tratamientos para adición   </a:t>
                </a:r>
              </a:p>
            </p:txBody>
          </p:sp>
          <p:sp>
            <p:nvSpPr>
              <p:cNvPr id="33" name="TextBox 32">
                <a:extLst>
                  <a:ext uri="{FF2B5EF4-FFF2-40B4-BE49-F238E27FC236}">
                    <a16:creationId xmlns:a16="http://schemas.microsoft.com/office/drawing/2014/main" id="{E4946C53-E003-43BF-A99C-B8CE78D8D103}"/>
                  </a:ext>
                </a:extLst>
              </p:cNvPr>
              <p:cNvSpPr txBox="1"/>
              <p:nvPr/>
            </p:nvSpPr>
            <p:spPr>
              <a:xfrm rot="19528826">
                <a:off x="7356561" y="3494167"/>
                <a:ext cx="1969554" cy="646331"/>
              </a:xfrm>
              <a:prstGeom prst="rect">
                <a:avLst/>
              </a:prstGeom>
              <a:solidFill>
                <a:schemeClr val="bg1"/>
              </a:solidFill>
            </p:spPr>
            <p:txBody>
              <a:bodyPr wrap="square" rtlCol="0">
                <a:spAutoFit/>
              </a:bodyPr>
              <a:lstStyle/>
              <a:p>
                <a:r>
                  <a:rPr lang="es-ES_tradnl" dirty="0"/>
                  <a:t>Prevención de recaída</a:t>
                </a:r>
              </a:p>
            </p:txBody>
          </p:sp>
          <p:sp>
            <p:nvSpPr>
              <p:cNvPr id="34" name="TextBox 33">
                <a:extLst>
                  <a:ext uri="{FF2B5EF4-FFF2-40B4-BE49-F238E27FC236}">
                    <a16:creationId xmlns:a16="http://schemas.microsoft.com/office/drawing/2014/main" id="{303F79FC-6CF0-478D-A881-254B073687F0}"/>
                  </a:ext>
                </a:extLst>
              </p:cNvPr>
              <p:cNvSpPr txBox="1"/>
              <p:nvPr/>
            </p:nvSpPr>
            <p:spPr>
              <a:xfrm rot="20623456">
                <a:off x="7422191" y="4474418"/>
                <a:ext cx="2289459" cy="646331"/>
              </a:xfrm>
              <a:prstGeom prst="rect">
                <a:avLst/>
              </a:prstGeom>
              <a:solidFill>
                <a:schemeClr val="bg1"/>
              </a:solidFill>
            </p:spPr>
            <p:txBody>
              <a:bodyPr wrap="square" rtlCol="0">
                <a:spAutoFit/>
              </a:bodyPr>
              <a:lstStyle/>
              <a:p>
                <a:pPr algn="ctr"/>
                <a:r>
                  <a:rPr lang="es-ES_tradnl" dirty="0"/>
                  <a:t>Cuidado después de tratamiento </a:t>
                </a:r>
              </a:p>
            </p:txBody>
          </p:sp>
          <p:pic>
            <p:nvPicPr>
              <p:cNvPr id="35" name="Picture 34" descr="Shape&#10;&#10;Description automatically generated">
                <a:extLst>
                  <a:ext uri="{FF2B5EF4-FFF2-40B4-BE49-F238E27FC236}">
                    <a16:creationId xmlns:a16="http://schemas.microsoft.com/office/drawing/2014/main" id="{F9A580CA-02F4-4446-88B4-9CEDCD4037E6}"/>
                  </a:ext>
                </a:extLst>
              </p:cNvPr>
              <p:cNvPicPr>
                <a:picLocks noChangeAspect="1"/>
              </p:cNvPicPr>
              <p:nvPr/>
            </p:nvPicPr>
            <p:blipFill rotWithShape="1">
              <a:blip r:embed="rId3"/>
              <a:srcRect l="21560" t="7556" r="31833" b="50000"/>
              <a:stretch/>
            </p:blipFill>
            <p:spPr>
              <a:xfrm>
                <a:off x="1680047" y="976430"/>
                <a:ext cx="8960339" cy="4655875"/>
              </a:xfrm>
              <a:prstGeom prst="rect">
                <a:avLst/>
              </a:prstGeom>
            </p:spPr>
          </p:pic>
          <p:pic>
            <p:nvPicPr>
              <p:cNvPr id="36" name="Picture 35" descr="Shape&#10;&#10;Description automatically generated">
                <a:extLst>
                  <a:ext uri="{FF2B5EF4-FFF2-40B4-BE49-F238E27FC236}">
                    <a16:creationId xmlns:a16="http://schemas.microsoft.com/office/drawing/2014/main" id="{AF4CCB0F-5893-486C-B9C1-149F7C5FA591}"/>
                  </a:ext>
                </a:extLst>
              </p:cNvPr>
              <p:cNvPicPr>
                <a:picLocks noChangeAspect="1"/>
              </p:cNvPicPr>
              <p:nvPr/>
            </p:nvPicPr>
            <p:blipFill rotWithShape="1">
              <a:blip r:embed="rId3"/>
              <a:srcRect l="21066" t="36195" r="69653" b="48001"/>
              <a:stretch/>
            </p:blipFill>
            <p:spPr>
              <a:xfrm>
                <a:off x="1516095" y="3868438"/>
                <a:ext cx="2119083" cy="2058651"/>
              </a:xfrm>
              <a:prstGeom prst="pie">
                <a:avLst>
                  <a:gd name="adj1" fmla="val 0"/>
                  <a:gd name="adj2" fmla="val 13048122"/>
                </a:avLst>
              </a:prstGeom>
            </p:spPr>
          </p:pic>
          <p:cxnSp>
            <p:nvCxnSpPr>
              <p:cNvPr id="37" name="Straight Connector 36">
                <a:extLst>
                  <a:ext uri="{FF2B5EF4-FFF2-40B4-BE49-F238E27FC236}">
                    <a16:creationId xmlns:a16="http://schemas.microsoft.com/office/drawing/2014/main" id="{39F19DF0-0B31-4E61-955C-CA71C3100310}"/>
                  </a:ext>
                </a:extLst>
              </p:cNvPr>
              <p:cNvCxnSpPr>
                <a:cxnSpLocks/>
              </p:cNvCxnSpPr>
              <p:nvPr/>
            </p:nvCxnSpPr>
            <p:spPr>
              <a:xfrm flipV="1">
                <a:off x="1848938" y="5498396"/>
                <a:ext cx="8668088" cy="28686"/>
              </a:xfrm>
              <a:prstGeom prst="line">
                <a:avLst/>
              </a:prstGeom>
              <a:ln w="149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668F908-1C2D-4D62-9C62-F2F1543DEB6F}"/>
                  </a:ext>
                </a:extLst>
              </p:cNvPr>
              <p:cNvCxnSpPr>
                <a:cxnSpLocks/>
              </p:cNvCxnSpPr>
              <p:nvPr/>
            </p:nvCxnSpPr>
            <p:spPr>
              <a:xfrm>
                <a:off x="3732650" y="1962187"/>
                <a:ext cx="2627510" cy="348357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DC52C85-A6F9-42F1-A7FD-CD1A30D4E422}"/>
                  </a:ext>
                </a:extLst>
              </p:cNvPr>
              <p:cNvCxnSpPr>
                <a:cxnSpLocks/>
              </p:cNvCxnSpPr>
              <p:nvPr/>
            </p:nvCxnSpPr>
            <p:spPr>
              <a:xfrm>
                <a:off x="2909366" y="2667040"/>
                <a:ext cx="3450794" cy="279525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A843D45-0D16-46B2-8A76-03CBDA8A63D8}"/>
                  </a:ext>
                </a:extLst>
              </p:cNvPr>
              <p:cNvCxnSpPr>
                <a:cxnSpLocks/>
              </p:cNvCxnSpPr>
              <p:nvPr/>
            </p:nvCxnSpPr>
            <p:spPr>
              <a:xfrm>
                <a:off x="4659919" y="1456603"/>
                <a:ext cx="1745590" cy="399475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E23AD-A41A-45A3-B69C-49792A9525C3}"/>
                  </a:ext>
                </a:extLst>
              </p:cNvPr>
              <p:cNvCxnSpPr>
                <a:cxnSpLocks/>
              </p:cNvCxnSpPr>
              <p:nvPr/>
            </p:nvCxnSpPr>
            <p:spPr>
              <a:xfrm flipH="1">
                <a:off x="6375740" y="1456832"/>
                <a:ext cx="1411239" cy="410526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3E3AB7D-AA27-486E-A067-264F555FD89F}"/>
                  </a:ext>
                </a:extLst>
              </p:cNvPr>
              <p:cNvCxnSpPr>
                <a:cxnSpLocks/>
              </p:cNvCxnSpPr>
              <p:nvPr/>
            </p:nvCxnSpPr>
            <p:spPr>
              <a:xfrm flipH="1">
                <a:off x="6370442" y="2461029"/>
                <a:ext cx="2760051" cy="308546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BD8B8B7-0EEE-4233-A2C2-E19BB7C70628}"/>
                  </a:ext>
                </a:extLst>
              </p:cNvPr>
              <p:cNvCxnSpPr>
                <a:cxnSpLocks/>
              </p:cNvCxnSpPr>
              <p:nvPr/>
            </p:nvCxnSpPr>
            <p:spPr>
              <a:xfrm flipH="1">
                <a:off x="6360162" y="3795795"/>
                <a:ext cx="3752681" cy="171647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B1BE4ED0-8443-49C7-A55F-AF3EB1346EF2}"/>
                </a:ext>
              </a:extLst>
            </p:cNvPr>
            <p:cNvSpPr txBox="1"/>
            <p:nvPr/>
          </p:nvSpPr>
          <p:spPr>
            <a:xfrm>
              <a:off x="2126193" y="5169284"/>
              <a:ext cx="2234935" cy="400110"/>
            </a:xfrm>
            <a:prstGeom prst="rect">
              <a:avLst/>
            </a:prstGeom>
            <a:noFill/>
          </p:spPr>
          <p:txBody>
            <a:bodyPr wrap="square" rtlCol="0">
              <a:spAutoFit/>
            </a:bodyPr>
            <a:lstStyle/>
            <a:p>
              <a:r>
                <a:rPr lang="es-ES_tradnl" sz="2000" dirty="0"/>
                <a:t>Sociedad</a:t>
              </a:r>
              <a:r>
                <a:rPr lang="es-ES_tradnl" dirty="0"/>
                <a:t> </a:t>
              </a:r>
            </a:p>
          </p:txBody>
        </p:sp>
        <p:sp>
          <p:nvSpPr>
            <p:cNvPr id="7" name="TextBox 6">
              <a:extLst>
                <a:ext uri="{FF2B5EF4-FFF2-40B4-BE49-F238E27FC236}">
                  <a16:creationId xmlns:a16="http://schemas.microsoft.com/office/drawing/2014/main" id="{3E87F3FD-8961-4FBB-9C4D-432FB357F3E7}"/>
                </a:ext>
              </a:extLst>
            </p:cNvPr>
            <p:cNvSpPr txBox="1"/>
            <p:nvPr/>
          </p:nvSpPr>
          <p:spPr>
            <a:xfrm rot="3207607">
              <a:off x="3076673" y="3257596"/>
              <a:ext cx="2234935" cy="400110"/>
            </a:xfrm>
            <a:prstGeom prst="rect">
              <a:avLst/>
            </a:prstGeom>
            <a:noFill/>
          </p:spPr>
          <p:txBody>
            <a:bodyPr wrap="square" rtlCol="0">
              <a:spAutoFit/>
            </a:bodyPr>
            <a:lstStyle/>
            <a:p>
              <a:r>
                <a:rPr lang="es-ES_tradnl" sz="2000" dirty="0"/>
                <a:t>Universal</a:t>
              </a:r>
              <a:r>
                <a:rPr lang="es-ES_tradnl" dirty="0"/>
                <a:t> </a:t>
              </a:r>
            </a:p>
          </p:txBody>
        </p:sp>
        <p:sp>
          <p:nvSpPr>
            <p:cNvPr id="8" name="TextBox 7">
              <a:extLst>
                <a:ext uri="{FF2B5EF4-FFF2-40B4-BE49-F238E27FC236}">
                  <a16:creationId xmlns:a16="http://schemas.microsoft.com/office/drawing/2014/main" id="{23041889-1DFA-4A78-B9DA-B25947737684}"/>
                </a:ext>
              </a:extLst>
            </p:cNvPr>
            <p:cNvSpPr txBox="1"/>
            <p:nvPr/>
          </p:nvSpPr>
          <p:spPr>
            <a:xfrm rot="3732387">
              <a:off x="3794422" y="2901752"/>
              <a:ext cx="2205646" cy="400110"/>
            </a:xfrm>
            <a:prstGeom prst="rect">
              <a:avLst/>
            </a:prstGeom>
            <a:noFill/>
          </p:spPr>
          <p:txBody>
            <a:bodyPr wrap="square" rtlCol="0">
              <a:spAutoFit/>
            </a:bodyPr>
            <a:lstStyle/>
            <a:p>
              <a:r>
                <a:rPr lang="es-ES_tradnl" sz="2000" dirty="0"/>
                <a:t>Selectivo</a:t>
              </a:r>
              <a:r>
                <a:rPr lang="es-ES_tradnl" dirty="0"/>
                <a:t> </a:t>
              </a:r>
            </a:p>
          </p:txBody>
        </p:sp>
        <p:sp>
          <p:nvSpPr>
            <p:cNvPr id="9" name="TextBox 8">
              <a:extLst>
                <a:ext uri="{FF2B5EF4-FFF2-40B4-BE49-F238E27FC236}">
                  <a16:creationId xmlns:a16="http://schemas.microsoft.com/office/drawing/2014/main" id="{F5EDE60C-300B-4515-A31B-7408D4BCE2AC}"/>
                </a:ext>
              </a:extLst>
            </p:cNvPr>
            <p:cNvSpPr txBox="1"/>
            <p:nvPr/>
          </p:nvSpPr>
          <p:spPr>
            <a:xfrm rot="4476379">
              <a:off x="4546553" y="2650923"/>
              <a:ext cx="2234935" cy="400110"/>
            </a:xfrm>
            <a:prstGeom prst="rect">
              <a:avLst/>
            </a:prstGeom>
            <a:noFill/>
          </p:spPr>
          <p:txBody>
            <a:bodyPr wrap="square" rtlCol="0">
              <a:spAutoFit/>
            </a:bodyPr>
            <a:lstStyle/>
            <a:p>
              <a:r>
                <a:rPr lang="es-ES_tradnl" sz="2000" dirty="0"/>
                <a:t>Indicativo</a:t>
              </a:r>
              <a:r>
                <a:rPr lang="es-ES_tradnl" dirty="0"/>
                <a:t> </a:t>
              </a:r>
            </a:p>
          </p:txBody>
        </p:sp>
        <p:sp>
          <p:nvSpPr>
            <p:cNvPr id="10" name="TextBox 9">
              <a:extLst>
                <a:ext uri="{FF2B5EF4-FFF2-40B4-BE49-F238E27FC236}">
                  <a16:creationId xmlns:a16="http://schemas.microsoft.com/office/drawing/2014/main" id="{1739C6E3-536E-490A-9306-3708D70A346E}"/>
                </a:ext>
              </a:extLst>
            </p:cNvPr>
            <p:cNvSpPr txBox="1"/>
            <p:nvPr/>
          </p:nvSpPr>
          <p:spPr>
            <a:xfrm rot="16935993">
              <a:off x="5403164" y="2718265"/>
              <a:ext cx="2742548" cy="400110"/>
            </a:xfrm>
            <a:prstGeom prst="rect">
              <a:avLst/>
            </a:prstGeom>
            <a:noFill/>
          </p:spPr>
          <p:txBody>
            <a:bodyPr wrap="square" rtlCol="0">
              <a:spAutoFit/>
            </a:bodyPr>
            <a:lstStyle/>
            <a:p>
              <a:pPr algn="ctr"/>
              <a:r>
                <a:rPr lang="es-ES_tradnl" sz="2000" dirty="0"/>
                <a:t>Identificación de Caso </a:t>
              </a:r>
              <a:r>
                <a:rPr lang="es-ES_tradnl" dirty="0"/>
                <a:t> </a:t>
              </a:r>
            </a:p>
          </p:txBody>
        </p:sp>
        <p:sp>
          <p:nvSpPr>
            <p:cNvPr id="11" name="TextBox 10">
              <a:extLst>
                <a:ext uri="{FF2B5EF4-FFF2-40B4-BE49-F238E27FC236}">
                  <a16:creationId xmlns:a16="http://schemas.microsoft.com/office/drawing/2014/main" id="{6FC9B303-CA70-4F59-B887-321E453AA32D}"/>
                </a:ext>
              </a:extLst>
            </p:cNvPr>
            <p:cNvSpPr txBox="1"/>
            <p:nvPr/>
          </p:nvSpPr>
          <p:spPr>
            <a:xfrm rot="18263254">
              <a:off x="6360267" y="3195881"/>
              <a:ext cx="2742548" cy="707886"/>
            </a:xfrm>
            <a:prstGeom prst="rect">
              <a:avLst/>
            </a:prstGeom>
            <a:noFill/>
          </p:spPr>
          <p:txBody>
            <a:bodyPr wrap="square" rtlCol="0">
              <a:spAutoFit/>
            </a:bodyPr>
            <a:lstStyle/>
            <a:p>
              <a:pPr algn="ctr"/>
              <a:r>
                <a:rPr lang="es-ES_tradnl" sz="2000" dirty="0"/>
                <a:t>Tratamientos de adicción </a:t>
              </a:r>
              <a:endParaRPr lang="es-ES_tradnl" dirty="0"/>
            </a:p>
          </p:txBody>
        </p:sp>
        <p:sp>
          <p:nvSpPr>
            <p:cNvPr id="12" name="TextBox 11">
              <a:extLst>
                <a:ext uri="{FF2B5EF4-FFF2-40B4-BE49-F238E27FC236}">
                  <a16:creationId xmlns:a16="http://schemas.microsoft.com/office/drawing/2014/main" id="{2DAE2D4A-B8EB-41F9-AB47-A13165039C9B}"/>
                </a:ext>
              </a:extLst>
            </p:cNvPr>
            <p:cNvSpPr txBox="1"/>
            <p:nvPr/>
          </p:nvSpPr>
          <p:spPr>
            <a:xfrm rot="19389894">
              <a:off x="7107423" y="3748151"/>
              <a:ext cx="3032828" cy="707886"/>
            </a:xfrm>
            <a:prstGeom prst="rect">
              <a:avLst/>
            </a:prstGeom>
            <a:noFill/>
          </p:spPr>
          <p:txBody>
            <a:bodyPr wrap="square" rtlCol="0">
              <a:spAutoFit/>
            </a:bodyPr>
            <a:lstStyle/>
            <a:p>
              <a:pPr algn="ctr"/>
              <a:r>
                <a:rPr lang="es-ES_tradnl" sz="2000" dirty="0"/>
                <a:t>Tratamiento a largo plazo prevención de recaída</a:t>
              </a:r>
              <a:endParaRPr lang="es-ES_tradnl" dirty="0"/>
            </a:p>
          </p:txBody>
        </p:sp>
        <p:sp>
          <p:nvSpPr>
            <p:cNvPr id="13" name="TextBox 12">
              <a:extLst>
                <a:ext uri="{FF2B5EF4-FFF2-40B4-BE49-F238E27FC236}">
                  <a16:creationId xmlns:a16="http://schemas.microsoft.com/office/drawing/2014/main" id="{88054990-1B32-4CDF-AE76-81D5A50B2396}"/>
                </a:ext>
              </a:extLst>
            </p:cNvPr>
            <p:cNvSpPr txBox="1"/>
            <p:nvPr/>
          </p:nvSpPr>
          <p:spPr>
            <a:xfrm>
              <a:off x="7354942" y="5015916"/>
              <a:ext cx="3170137" cy="707886"/>
            </a:xfrm>
            <a:prstGeom prst="rect">
              <a:avLst/>
            </a:prstGeom>
            <a:noFill/>
          </p:spPr>
          <p:txBody>
            <a:bodyPr wrap="square" rtlCol="0">
              <a:spAutoFit/>
            </a:bodyPr>
            <a:lstStyle/>
            <a:p>
              <a:pPr algn="ctr"/>
              <a:r>
                <a:rPr lang="es-ES_tradnl" sz="2000" dirty="0"/>
                <a:t>Cuidado después de tratamiento y rehabilitación </a:t>
              </a:r>
              <a:endParaRPr lang="es-ES_tradnl" dirty="0"/>
            </a:p>
          </p:txBody>
        </p:sp>
        <p:sp>
          <p:nvSpPr>
            <p:cNvPr id="14" name="TextBox 13">
              <a:extLst>
                <a:ext uri="{FF2B5EF4-FFF2-40B4-BE49-F238E27FC236}">
                  <a16:creationId xmlns:a16="http://schemas.microsoft.com/office/drawing/2014/main" id="{9A08F070-B081-48BC-BA9A-CB172483B14C}"/>
                </a:ext>
              </a:extLst>
            </p:cNvPr>
            <p:cNvSpPr txBox="1"/>
            <p:nvPr/>
          </p:nvSpPr>
          <p:spPr>
            <a:xfrm rot="19504186">
              <a:off x="2584697" y="1444806"/>
              <a:ext cx="2159870"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Prevención </a:t>
              </a:r>
              <a:r>
                <a:rPr lang="es-ES_tradnl" dirty="0">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3A3DAF6F-49E2-43C5-A928-F5737F03845C}"/>
                </a:ext>
              </a:extLst>
            </p:cNvPr>
            <p:cNvSpPr txBox="1"/>
            <p:nvPr/>
          </p:nvSpPr>
          <p:spPr>
            <a:xfrm rot="17625239">
              <a:off x="582749" y="3748195"/>
              <a:ext cx="2234935" cy="400110"/>
            </a:xfrm>
            <a:prstGeom prst="rect">
              <a:avLst/>
            </a:prstGeom>
            <a:noFill/>
          </p:spPr>
          <p:txBody>
            <a:bodyPr wrap="square" rtlCol="0">
              <a:spAutoFit/>
            </a:bodyPr>
            <a:lstStyle/>
            <a:p>
              <a:pPr algn="ctr"/>
              <a:r>
                <a:rPr lang="es-ES_tradnl" sz="2000" b="1" dirty="0">
                  <a:latin typeface="Arial   "/>
                </a:rPr>
                <a:t>Promoción</a:t>
              </a:r>
              <a:r>
                <a:rPr lang="es-ES_tradnl" sz="2000" b="1" dirty="0"/>
                <a:t> </a:t>
              </a:r>
              <a:endParaRPr lang="es-ES_tradnl" dirty="0"/>
            </a:p>
          </p:txBody>
        </p:sp>
        <p:sp>
          <p:nvSpPr>
            <p:cNvPr id="16" name="TextBox 15">
              <a:extLst>
                <a:ext uri="{FF2B5EF4-FFF2-40B4-BE49-F238E27FC236}">
                  <a16:creationId xmlns:a16="http://schemas.microsoft.com/office/drawing/2014/main" id="{69E2E298-5414-4846-A8DF-5EEB95FC3561}"/>
                </a:ext>
              </a:extLst>
            </p:cNvPr>
            <p:cNvSpPr txBox="1"/>
            <p:nvPr/>
          </p:nvSpPr>
          <p:spPr>
            <a:xfrm rot="1490755">
              <a:off x="6842199" y="1282594"/>
              <a:ext cx="2234935"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Tratamiento</a:t>
              </a:r>
              <a:endParaRPr lang="es-ES_tradnl"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88068B9-9C48-448E-AFEA-A687F46491D0}"/>
                </a:ext>
              </a:extLst>
            </p:cNvPr>
            <p:cNvSpPr txBox="1"/>
            <p:nvPr/>
          </p:nvSpPr>
          <p:spPr>
            <a:xfrm rot="3989161">
              <a:off x="9257423" y="3676705"/>
              <a:ext cx="2234935"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Recuperación </a:t>
              </a:r>
              <a:endParaRPr lang="es-ES_tradnl"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483440C8-E0A3-4FF8-A148-B4C44606B703}"/>
                </a:ext>
              </a:extLst>
            </p:cNvPr>
            <p:cNvCxnSpPr>
              <a:cxnSpLocks/>
            </p:cNvCxnSpPr>
            <p:nvPr/>
          </p:nvCxnSpPr>
          <p:spPr>
            <a:xfrm>
              <a:off x="1955389" y="4650247"/>
              <a:ext cx="4394034" cy="106253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93B041-9AAA-4D97-B0DF-BF3341CEF6BF}"/>
                </a:ext>
              </a:extLst>
            </p:cNvPr>
            <p:cNvCxnSpPr>
              <a:cxnSpLocks/>
            </p:cNvCxnSpPr>
            <p:nvPr/>
          </p:nvCxnSpPr>
          <p:spPr>
            <a:xfrm>
              <a:off x="2227760" y="3802224"/>
              <a:ext cx="4121663" cy="194505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D488002-F321-40B8-A7A1-99E79CBDE649}"/>
                </a:ext>
              </a:extLst>
            </p:cNvPr>
            <p:cNvSpPr txBox="1"/>
            <p:nvPr/>
          </p:nvSpPr>
          <p:spPr>
            <a:xfrm rot="1131625">
              <a:off x="2339925" y="4508081"/>
              <a:ext cx="2234935" cy="400110"/>
            </a:xfrm>
            <a:prstGeom prst="rect">
              <a:avLst/>
            </a:prstGeom>
            <a:noFill/>
          </p:spPr>
          <p:txBody>
            <a:bodyPr wrap="square" rtlCol="0">
              <a:spAutoFit/>
            </a:bodyPr>
            <a:lstStyle/>
            <a:p>
              <a:r>
                <a:rPr lang="es-ES_tradnl" sz="2000" dirty="0"/>
                <a:t>Comunidad</a:t>
              </a:r>
              <a:endParaRPr lang="es-ES_tradnl" dirty="0"/>
            </a:p>
          </p:txBody>
        </p:sp>
        <p:sp>
          <p:nvSpPr>
            <p:cNvPr id="21" name="TextBox 20">
              <a:extLst>
                <a:ext uri="{FF2B5EF4-FFF2-40B4-BE49-F238E27FC236}">
                  <a16:creationId xmlns:a16="http://schemas.microsoft.com/office/drawing/2014/main" id="{2FA5A09C-EB7F-4A56-A427-C50BA96E14A9}"/>
                </a:ext>
              </a:extLst>
            </p:cNvPr>
            <p:cNvSpPr txBox="1"/>
            <p:nvPr/>
          </p:nvSpPr>
          <p:spPr>
            <a:xfrm rot="1682114">
              <a:off x="2552322" y="3639136"/>
              <a:ext cx="2149037" cy="707886"/>
            </a:xfrm>
            <a:prstGeom prst="rect">
              <a:avLst/>
            </a:prstGeom>
            <a:noFill/>
          </p:spPr>
          <p:txBody>
            <a:bodyPr wrap="square" rtlCol="0">
              <a:spAutoFit/>
            </a:bodyPr>
            <a:lstStyle/>
            <a:p>
              <a:r>
                <a:rPr lang="es-ES_tradnl" sz="2000" dirty="0"/>
                <a:t>Individual y familiar</a:t>
              </a:r>
              <a:endParaRPr lang="es-ES_tradnl" dirty="0"/>
            </a:p>
          </p:txBody>
        </p:sp>
        <p:cxnSp>
          <p:nvCxnSpPr>
            <p:cNvPr id="22" name="Straight Connector 21">
              <a:extLst>
                <a:ext uri="{FF2B5EF4-FFF2-40B4-BE49-F238E27FC236}">
                  <a16:creationId xmlns:a16="http://schemas.microsoft.com/office/drawing/2014/main" id="{708855F1-C0CC-49CF-9F09-276EE73977A9}"/>
                </a:ext>
              </a:extLst>
            </p:cNvPr>
            <p:cNvCxnSpPr>
              <a:cxnSpLocks/>
            </p:cNvCxnSpPr>
            <p:nvPr/>
          </p:nvCxnSpPr>
          <p:spPr>
            <a:xfrm>
              <a:off x="6021031" y="1402838"/>
              <a:ext cx="330699" cy="4296447"/>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4" name="Arrow: Left 43">
            <a:extLst>
              <a:ext uri="{FF2B5EF4-FFF2-40B4-BE49-F238E27FC236}">
                <a16:creationId xmlns:a16="http://schemas.microsoft.com/office/drawing/2014/main" id="{694C432C-2AF1-494B-9B75-3EC3503BA562}"/>
              </a:ext>
            </a:extLst>
          </p:cNvPr>
          <p:cNvSpPr/>
          <p:nvPr/>
        </p:nvSpPr>
        <p:spPr>
          <a:xfrm>
            <a:off x="3266260" y="5888446"/>
            <a:ext cx="3046352" cy="859419"/>
          </a:xfrm>
          <a:prstGeom prst="lef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9CADFAC7-92C0-4D57-B18C-BE7871BF35A9}"/>
              </a:ext>
            </a:extLst>
          </p:cNvPr>
          <p:cNvSpPr/>
          <p:nvPr/>
        </p:nvSpPr>
        <p:spPr>
          <a:xfrm>
            <a:off x="6310193" y="5886913"/>
            <a:ext cx="2884037" cy="843339"/>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DD2DA2B0-EF30-4E01-A98E-35A1508D33C1}"/>
              </a:ext>
            </a:extLst>
          </p:cNvPr>
          <p:cNvSpPr txBox="1"/>
          <p:nvPr/>
        </p:nvSpPr>
        <p:spPr>
          <a:xfrm>
            <a:off x="5583964" y="6086698"/>
            <a:ext cx="1699722" cy="400110"/>
          </a:xfrm>
          <a:prstGeom prst="rect">
            <a:avLst/>
          </a:prstGeom>
          <a:noFill/>
        </p:spPr>
        <p:txBody>
          <a:bodyPr wrap="square" rtlCol="0">
            <a:spAutoFit/>
          </a:bodyPr>
          <a:lstStyle/>
          <a:p>
            <a:r>
              <a:rPr lang="es-CR" sz="2000" b="1" dirty="0">
                <a:latin typeface="Arial "/>
              </a:rPr>
              <a:t>Promoción</a:t>
            </a:r>
            <a:endParaRPr lang="en-US" sz="2000" b="1" dirty="0">
              <a:latin typeface="Arial "/>
            </a:endParaRPr>
          </a:p>
        </p:txBody>
      </p:sp>
      <p:cxnSp>
        <p:nvCxnSpPr>
          <p:cNvPr id="48" name="Straight Arrow Connector 47">
            <a:extLst>
              <a:ext uri="{FF2B5EF4-FFF2-40B4-BE49-F238E27FC236}">
                <a16:creationId xmlns:a16="http://schemas.microsoft.com/office/drawing/2014/main" id="{FC1D55B0-6A3E-47FB-807C-40BD804734B7}"/>
              </a:ext>
            </a:extLst>
          </p:cNvPr>
          <p:cNvCxnSpPr>
            <a:cxnSpLocks/>
          </p:cNvCxnSpPr>
          <p:nvPr/>
        </p:nvCxnSpPr>
        <p:spPr>
          <a:xfrm flipV="1">
            <a:off x="2871216" y="4097273"/>
            <a:ext cx="1882579" cy="2394967"/>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49" name="Straight Arrow Connector 48">
            <a:extLst>
              <a:ext uri="{FF2B5EF4-FFF2-40B4-BE49-F238E27FC236}">
                <a16:creationId xmlns:a16="http://schemas.microsoft.com/office/drawing/2014/main" id="{5F5D5381-75ED-4534-8FE0-48DA841D755C}"/>
              </a:ext>
            </a:extLst>
          </p:cNvPr>
          <p:cNvCxnSpPr>
            <a:cxnSpLocks/>
          </p:cNvCxnSpPr>
          <p:nvPr/>
        </p:nvCxnSpPr>
        <p:spPr>
          <a:xfrm flipV="1">
            <a:off x="2981491" y="4862682"/>
            <a:ext cx="859748" cy="1558674"/>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50" name="Straight Arrow Connector 49">
            <a:extLst>
              <a:ext uri="{FF2B5EF4-FFF2-40B4-BE49-F238E27FC236}">
                <a16:creationId xmlns:a16="http://schemas.microsoft.com/office/drawing/2014/main" id="{A7B7A5E5-58AF-4F25-A177-BAF96DC4127C}"/>
              </a:ext>
            </a:extLst>
          </p:cNvPr>
          <p:cNvCxnSpPr>
            <a:cxnSpLocks/>
          </p:cNvCxnSpPr>
          <p:nvPr/>
        </p:nvCxnSpPr>
        <p:spPr>
          <a:xfrm flipV="1">
            <a:off x="2944680" y="5665615"/>
            <a:ext cx="36811" cy="821193"/>
          </a:xfrm>
          <a:prstGeom prst="straightConnector1">
            <a:avLst/>
          </a:prstGeom>
          <a:ln w="5715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51" name="TextBox 50">
            <a:extLst>
              <a:ext uri="{FF2B5EF4-FFF2-40B4-BE49-F238E27FC236}">
                <a16:creationId xmlns:a16="http://schemas.microsoft.com/office/drawing/2014/main" id="{AD1B9002-364F-452C-A02F-9B9596C3F3EB}"/>
              </a:ext>
            </a:extLst>
          </p:cNvPr>
          <p:cNvSpPr txBox="1"/>
          <p:nvPr/>
        </p:nvSpPr>
        <p:spPr>
          <a:xfrm>
            <a:off x="172724" y="6440302"/>
            <a:ext cx="2884036" cy="369332"/>
          </a:xfrm>
          <a:prstGeom prst="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fontAlgn="auto" hangingPunct="1">
              <a:spcBef>
                <a:spcPts val="1200"/>
              </a:spcBef>
              <a:spcAft>
                <a:spcPts val="0"/>
              </a:spcAft>
              <a:defRPr/>
            </a:pPr>
            <a:r>
              <a:rPr lang="en-US" b="1" dirty="0" err="1">
                <a:latin typeface="Arial" panose="020B0604020202020204" pitchFamily="34" charset="0"/>
                <a:cs typeface="Arial" panose="020B0604020202020204" pitchFamily="34" charset="0"/>
              </a:rPr>
              <a:t>Uso</a:t>
            </a:r>
            <a:r>
              <a:rPr lang="en-US" b="1"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sustancias</a:t>
            </a:r>
            <a:endParaRPr lang="en-US" b="1" dirty="0">
              <a:latin typeface="Arial" panose="020B0604020202020204" pitchFamily="34"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57C918B3-26E2-47EF-B1FA-971283B39265}"/>
              </a:ext>
            </a:extLst>
          </p:cNvPr>
          <p:cNvCxnSpPr>
            <a:cxnSpLocks/>
          </p:cNvCxnSpPr>
          <p:nvPr/>
        </p:nvCxnSpPr>
        <p:spPr>
          <a:xfrm flipV="1">
            <a:off x="2997071" y="3862339"/>
            <a:ext cx="2269837" cy="2594494"/>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53" name="Straight Arrow Connector 52">
            <a:extLst>
              <a:ext uri="{FF2B5EF4-FFF2-40B4-BE49-F238E27FC236}">
                <a16:creationId xmlns:a16="http://schemas.microsoft.com/office/drawing/2014/main" id="{B6495F44-D32E-436D-A3C7-C02EE3ECE815}"/>
              </a:ext>
            </a:extLst>
          </p:cNvPr>
          <p:cNvCxnSpPr>
            <a:cxnSpLocks/>
          </p:cNvCxnSpPr>
          <p:nvPr/>
        </p:nvCxnSpPr>
        <p:spPr>
          <a:xfrm flipV="1">
            <a:off x="2889504" y="4810530"/>
            <a:ext cx="1995748" cy="1663422"/>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71" name="TextBox 70">
            <a:extLst>
              <a:ext uri="{FF2B5EF4-FFF2-40B4-BE49-F238E27FC236}">
                <a16:creationId xmlns:a16="http://schemas.microsoft.com/office/drawing/2014/main" id="{2437B7F6-FB82-4E11-8559-535C68C4B434}"/>
              </a:ext>
            </a:extLst>
          </p:cNvPr>
          <p:cNvSpPr txBox="1"/>
          <p:nvPr/>
        </p:nvSpPr>
        <p:spPr>
          <a:xfrm>
            <a:off x="172724" y="1512427"/>
            <a:ext cx="2509370" cy="1477328"/>
          </a:xfrm>
          <a:prstGeom prst="rect">
            <a:avLst/>
          </a:prstGeom>
          <a:solidFill>
            <a:schemeClr val="bg2">
              <a:lumMod val="50000"/>
            </a:schemeClr>
          </a:solidFill>
        </p:spPr>
        <p:txBody>
          <a:bodyPr wrap="square">
            <a:spAutoFit/>
          </a:bodyPr>
          <a:lstStyle/>
          <a:p>
            <a:pPr algn="ctr"/>
            <a:r>
              <a:rPr lang="en-US" b="1" dirty="0" err="1">
                <a:solidFill>
                  <a:schemeClr val="bg1"/>
                </a:solidFill>
                <a:latin typeface="Arial "/>
              </a:rPr>
              <a:t>Uso</a:t>
            </a:r>
            <a:r>
              <a:rPr lang="en-US" b="1" dirty="0">
                <a:solidFill>
                  <a:schemeClr val="bg1"/>
                </a:solidFill>
                <a:latin typeface="Arial "/>
              </a:rPr>
              <a:t> </a:t>
            </a:r>
            <a:r>
              <a:rPr lang="en-US" b="1" dirty="0" err="1">
                <a:solidFill>
                  <a:schemeClr val="bg1"/>
                </a:solidFill>
                <a:latin typeface="Arial "/>
              </a:rPr>
              <a:t>indebido</a:t>
            </a:r>
            <a:r>
              <a:rPr lang="en-US" b="1" dirty="0">
                <a:solidFill>
                  <a:schemeClr val="bg1"/>
                </a:solidFill>
                <a:latin typeface="Arial "/>
              </a:rPr>
              <a:t> de </a:t>
            </a:r>
            <a:r>
              <a:rPr lang="en-US" b="1" dirty="0" err="1">
                <a:solidFill>
                  <a:schemeClr val="bg1"/>
                </a:solidFill>
                <a:latin typeface="Arial "/>
              </a:rPr>
              <a:t>sustancias</a:t>
            </a:r>
            <a:r>
              <a:rPr lang="en-US" b="1" dirty="0">
                <a:solidFill>
                  <a:schemeClr val="bg1"/>
                </a:solidFill>
                <a:latin typeface="Arial "/>
              </a:rPr>
              <a:t> y / o </a:t>
            </a:r>
            <a:r>
              <a:rPr lang="es-CR" b="1" dirty="0">
                <a:solidFill>
                  <a:schemeClr val="bg1"/>
                </a:solidFill>
                <a:latin typeface="Arial "/>
              </a:rPr>
              <a:t>trastorno </a:t>
            </a:r>
            <a:r>
              <a:rPr lang="en-US" b="1" dirty="0">
                <a:solidFill>
                  <a:schemeClr val="bg1"/>
                </a:solidFill>
                <a:latin typeface="Arial "/>
              </a:rPr>
              <a:t>por </a:t>
            </a:r>
            <a:r>
              <a:rPr lang="en-US" b="1" dirty="0" err="1">
                <a:solidFill>
                  <a:schemeClr val="bg1"/>
                </a:solidFill>
                <a:latin typeface="Arial "/>
              </a:rPr>
              <a:t>uso</a:t>
            </a:r>
            <a:r>
              <a:rPr lang="en-US" b="1" dirty="0">
                <a:solidFill>
                  <a:schemeClr val="bg1"/>
                </a:solidFill>
                <a:latin typeface="Arial "/>
              </a:rPr>
              <a:t> de </a:t>
            </a:r>
            <a:r>
              <a:rPr lang="en-US" b="1" dirty="0" err="1">
                <a:solidFill>
                  <a:schemeClr val="bg1"/>
                </a:solidFill>
                <a:latin typeface="Arial "/>
              </a:rPr>
              <a:t>sustancias</a:t>
            </a:r>
            <a:r>
              <a:rPr lang="en-US" b="1" dirty="0">
                <a:solidFill>
                  <a:schemeClr val="bg1"/>
                </a:solidFill>
                <a:latin typeface="Arial "/>
              </a:rPr>
              <a:t> no </a:t>
            </a:r>
            <a:r>
              <a:rPr lang="en-US" b="1" dirty="0" err="1">
                <a:solidFill>
                  <a:schemeClr val="bg1"/>
                </a:solidFill>
                <a:latin typeface="Arial "/>
              </a:rPr>
              <a:t>diagnosticado</a:t>
            </a:r>
            <a:endParaRPr lang="en-US" b="1" dirty="0">
              <a:solidFill>
                <a:schemeClr val="bg1"/>
              </a:solidFill>
              <a:latin typeface="Arial "/>
            </a:endParaRPr>
          </a:p>
        </p:txBody>
      </p:sp>
      <p:cxnSp>
        <p:nvCxnSpPr>
          <p:cNvPr id="72" name="Straight Arrow Connector 71">
            <a:extLst>
              <a:ext uri="{FF2B5EF4-FFF2-40B4-BE49-F238E27FC236}">
                <a16:creationId xmlns:a16="http://schemas.microsoft.com/office/drawing/2014/main" id="{07C5441A-4D58-426F-934B-FB4C603294EA}"/>
              </a:ext>
            </a:extLst>
          </p:cNvPr>
          <p:cNvCxnSpPr>
            <a:cxnSpLocks/>
          </p:cNvCxnSpPr>
          <p:nvPr/>
        </p:nvCxnSpPr>
        <p:spPr>
          <a:xfrm>
            <a:off x="2682094" y="2251091"/>
            <a:ext cx="1523943" cy="0"/>
          </a:xfrm>
          <a:prstGeom prst="straightConnector1">
            <a:avLst/>
          </a:prstGeom>
          <a:ln w="76200">
            <a:solidFill>
              <a:schemeClr val="bg2">
                <a:lumMod val="50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78" name="Straight Arrow Connector 77">
            <a:extLst>
              <a:ext uri="{FF2B5EF4-FFF2-40B4-BE49-F238E27FC236}">
                <a16:creationId xmlns:a16="http://schemas.microsoft.com/office/drawing/2014/main" id="{DD362E80-73DA-4ABA-B493-02707391050A}"/>
              </a:ext>
            </a:extLst>
          </p:cNvPr>
          <p:cNvCxnSpPr>
            <a:cxnSpLocks/>
          </p:cNvCxnSpPr>
          <p:nvPr/>
        </p:nvCxnSpPr>
        <p:spPr>
          <a:xfrm flipH="1">
            <a:off x="8278210" y="1977264"/>
            <a:ext cx="1545482" cy="671378"/>
          </a:xfrm>
          <a:prstGeom prst="straightConnector1">
            <a:avLst/>
          </a:prstGeom>
          <a:ln w="76200">
            <a:solidFill>
              <a:schemeClr val="bg2">
                <a:lumMod val="50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79" name="Straight Arrow Connector 78">
            <a:extLst>
              <a:ext uri="{FF2B5EF4-FFF2-40B4-BE49-F238E27FC236}">
                <a16:creationId xmlns:a16="http://schemas.microsoft.com/office/drawing/2014/main" id="{0637FA5F-2163-45B7-B58E-63C5B29EFE70}"/>
              </a:ext>
            </a:extLst>
          </p:cNvPr>
          <p:cNvCxnSpPr>
            <a:cxnSpLocks/>
          </p:cNvCxnSpPr>
          <p:nvPr/>
        </p:nvCxnSpPr>
        <p:spPr>
          <a:xfrm flipH="1">
            <a:off x="7230314" y="2085368"/>
            <a:ext cx="2406996" cy="165723"/>
          </a:xfrm>
          <a:prstGeom prst="straightConnector1">
            <a:avLst/>
          </a:prstGeom>
          <a:ln w="76200">
            <a:solidFill>
              <a:schemeClr val="bg2">
                <a:lumMod val="50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80" name="Straight Arrow Connector 79">
            <a:extLst>
              <a:ext uri="{FF2B5EF4-FFF2-40B4-BE49-F238E27FC236}">
                <a16:creationId xmlns:a16="http://schemas.microsoft.com/office/drawing/2014/main" id="{D426FC2F-7A5F-40CB-9C15-C5F3B4A80456}"/>
              </a:ext>
            </a:extLst>
          </p:cNvPr>
          <p:cNvCxnSpPr>
            <a:cxnSpLocks/>
          </p:cNvCxnSpPr>
          <p:nvPr/>
        </p:nvCxnSpPr>
        <p:spPr>
          <a:xfrm>
            <a:off x="9693218" y="2051708"/>
            <a:ext cx="92494" cy="2638166"/>
          </a:xfrm>
          <a:prstGeom prst="straightConnector1">
            <a:avLst/>
          </a:prstGeom>
          <a:ln w="76200">
            <a:solidFill>
              <a:schemeClr val="bg2">
                <a:lumMod val="50000"/>
              </a:schemeClr>
            </a:solidFill>
            <a:tailEnd type="triangle"/>
          </a:ln>
        </p:spPr>
        <p:style>
          <a:lnRef idx="2">
            <a:schemeClr val="accent2"/>
          </a:lnRef>
          <a:fillRef idx="0">
            <a:schemeClr val="accent2"/>
          </a:fillRef>
          <a:effectRef idx="1">
            <a:schemeClr val="accent2"/>
          </a:effectRef>
          <a:fontRef idx="minor">
            <a:schemeClr val="tx1"/>
          </a:fontRef>
        </p:style>
      </p:cxnSp>
      <p:cxnSp>
        <p:nvCxnSpPr>
          <p:cNvPr id="81" name="Straight Arrow Connector 80">
            <a:extLst>
              <a:ext uri="{FF2B5EF4-FFF2-40B4-BE49-F238E27FC236}">
                <a16:creationId xmlns:a16="http://schemas.microsoft.com/office/drawing/2014/main" id="{51C313E1-AF90-4F18-A431-AFC9815E0FCC}"/>
              </a:ext>
            </a:extLst>
          </p:cNvPr>
          <p:cNvCxnSpPr>
            <a:cxnSpLocks/>
          </p:cNvCxnSpPr>
          <p:nvPr/>
        </p:nvCxnSpPr>
        <p:spPr>
          <a:xfrm flipH="1">
            <a:off x="8927508" y="2081036"/>
            <a:ext cx="669698" cy="1175779"/>
          </a:xfrm>
          <a:prstGeom prst="straightConnector1">
            <a:avLst/>
          </a:prstGeom>
          <a:ln w="76200">
            <a:solidFill>
              <a:schemeClr val="bg2">
                <a:lumMod val="50000"/>
              </a:schemeClr>
            </a:solidFill>
            <a:tailEnd type="triangle"/>
          </a:ln>
        </p:spPr>
        <p:style>
          <a:lnRef idx="2">
            <a:schemeClr val="accent2"/>
          </a:lnRef>
          <a:fillRef idx="0">
            <a:schemeClr val="accent2"/>
          </a:fillRef>
          <a:effectRef idx="1">
            <a:schemeClr val="accent2"/>
          </a:effectRef>
          <a:fontRef idx="minor">
            <a:schemeClr val="tx1"/>
          </a:fontRef>
        </p:style>
      </p:cxnSp>
      <p:sp>
        <p:nvSpPr>
          <p:cNvPr id="82" name="TextBox 81">
            <a:extLst>
              <a:ext uri="{FF2B5EF4-FFF2-40B4-BE49-F238E27FC236}">
                <a16:creationId xmlns:a16="http://schemas.microsoft.com/office/drawing/2014/main" id="{C5975706-C3EE-4D89-8931-E4965105338F}"/>
              </a:ext>
            </a:extLst>
          </p:cNvPr>
          <p:cNvSpPr txBox="1"/>
          <p:nvPr/>
        </p:nvSpPr>
        <p:spPr>
          <a:xfrm>
            <a:off x="9591767" y="1757971"/>
            <a:ext cx="2297113" cy="646331"/>
          </a:xfrm>
          <a:prstGeom prst="rect">
            <a:avLst/>
          </a:prstGeom>
          <a:solidFill>
            <a:schemeClr val="bg2">
              <a:lumMod val="50000"/>
            </a:schemeClr>
          </a:solidFill>
        </p:spPr>
        <p:txBody>
          <a:bodyPr>
            <a:spAutoFit/>
          </a:bodyPr>
          <a:lstStyle/>
          <a:p>
            <a:pPr algn="ctr" eaLnBrk="1" fontAlgn="auto" hangingPunct="1">
              <a:spcBef>
                <a:spcPts val="0"/>
              </a:spcBef>
              <a:spcAft>
                <a:spcPts val="0"/>
              </a:spcAft>
              <a:defRPr/>
            </a:pPr>
            <a:r>
              <a:rPr lang="en-US" b="1" dirty="0">
                <a:solidFill>
                  <a:schemeClr val="bg1"/>
                </a:solidFill>
                <a:latin typeface="Arial" panose="020B0604020202020204" pitchFamily="34" charset="0"/>
                <a:cs typeface="Arial" panose="020B0604020202020204" pitchFamily="34" charset="0"/>
              </a:rPr>
              <a:t>Multiples </a:t>
            </a:r>
            <a:r>
              <a:rPr lang="en-US" b="1" dirty="0" err="1">
                <a:solidFill>
                  <a:schemeClr val="bg1"/>
                </a:solidFill>
                <a:latin typeface="Arial" panose="020B0604020202020204" pitchFamily="34" charset="0"/>
                <a:cs typeface="Arial" panose="020B0604020202020204" pitchFamily="34" charset="0"/>
              </a:rPr>
              <a:t>caminos</a:t>
            </a:r>
            <a:r>
              <a:rPr lang="en-US" b="1" dirty="0">
                <a:solidFill>
                  <a:schemeClr val="bg1"/>
                </a:solidFill>
                <a:latin typeface="Arial" panose="020B0604020202020204" pitchFamily="34" charset="0"/>
                <a:cs typeface="Arial" panose="020B0604020202020204" pitchFamily="34" charset="0"/>
              </a:rPr>
              <a:t> a la </a:t>
            </a:r>
            <a:r>
              <a:rPr lang="en-US" b="1" dirty="0" err="1">
                <a:solidFill>
                  <a:schemeClr val="bg1"/>
                </a:solidFill>
                <a:latin typeface="Arial" panose="020B0604020202020204" pitchFamily="34" charset="0"/>
                <a:cs typeface="Arial" panose="020B0604020202020204" pitchFamily="34" charset="0"/>
              </a:rPr>
              <a:t>recuperación</a:t>
            </a:r>
            <a:r>
              <a:rPr lang="en-US"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885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71" grpId="0" animBg="1"/>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FAC685-08A6-4BFF-9543-B0548DE98E9D}"/>
              </a:ext>
            </a:extLst>
          </p:cNvPr>
          <p:cNvSpPr txBox="1"/>
          <p:nvPr/>
        </p:nvSpPr>
        <p:spPr>
          <a:xfrm>
            <a:off x="219456" y="5699285"/>
            <a:ext cx="5025033" cy="1030967"/>
          </a:xfrm>
          <a:prstGeom prst="rect">
            <a:avLst/>
          </a:prstGeom>
          <a:solidFill>
            <a:schemeClr val="bg1"/>
          </a:solidFill>
        </p:spPr>
        <p:txBody>
          <a:bodyPr wrap="square" rtlCol="0">
            <a:spAutoFit/>
          </a:bodyPr>
          <a:lstStyle/>
          <a:p>
            <a:endParaRPr lang="en-US" dirty="0"/>
          </a:p>
        </p:txBody>
      </p:sp>
      <p:sp>
        <p:nvSpPr>
          <p:cNvPr id="5" name="Title 1">
            <a:extLst>
              <a:ext uri="{FF2B5EF4-FFF2-40B4-BE49-F238E27FC236}">
                <a16:creationId xmlns:a16="http://schemas.microsoft.com/office/drawing/2014/main" id="{53002B05-EAF7-4DDA-B483-2F1F29C5F068}"/>
              </a:ext>
            </a:extLst>
          </p:cNvPr>
          <p:cNvSpPr txBox="1">
            <a:spLocks/>
          </p:cNvSpPr>
          <p:nvPr/>
        </p:nvSpPr>
        <p:spPr bwMode="auto">
          <a:xfrm>
            <a:off x="838200" y="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s-CR" altLang="en-US" b="1">
                <a:latin typeface="Arial" panose="020B0604020202020204" pitchFamily="34" charset="0"/>
                <a:ea typeface="Times New Roman" panose="02020603050405020304" pitchFamily="18" charset="0"/>
                <a:cs typeface="Arial" panose="020B0604020202020204" pitchFamily="34" charset="0"/>
              </a:rPr>
              <a:t>La continuidad de servicios</a:t>
            </a:r>
            <a:endParaRPr lang="en-US" b="1" dirty="0"/>
          </a:p>
        </p:txBody>
      </p:sp>
      <p:grpSp>
        <p:nvGrpSpPr>
          <p:cNvPr id="6" name="Group 5">
            <a:extLst>
              <a:ext uri="{FF2B5EF4-FFF2-40B4-BE49-F238E27FC236}">
                <a16:creationId xmlns:a16="http://schemas.microsoft.com/office/drawing/2014/main" id="{2423681E-4386-46EA-B374-67B9BB72BD9C}"/>
              </a:ext>
            </a:extLst>
          </p:cNvPr>
          <p:cNvGrpSpPr/>
          <p:nvPr/>
        </p:nvGrpSpPr>
        <p:grpSpPr>
          <a:xfrm>
            <a:off x="1452967" y="1213425"/>
            <a:ext cx="9124291" cy="4950659"/>
            <a:chOff x="1452967" y="1213425"/>
            <a:chExt cx="9124291" cy="4950659"/>
          </a:xfrm>
        </p:grpSpPr>
        <p:grpSp>
          <p:nvGrpSpPr>
            <p:cNvPr id="7" name="Group 6">
              <a:extLst>
                <a:ext uri="{FF2B5EF4-FFF2-40B4-BE49-F238E27FC236}">
                  <a16:creationId xmlns:a16="http://schemas.microsoft.com/office/drawing/2014/main" id="{557891FE-40DE-405D-BB03-1C8F87D72C18}"/>
                </a:ext>
              </a:extLst>
            </p:cNvPr>
            <p:cNvGrpSpPr/>
            <p:nvPr/>
          </p:nvGrpSpPr>
          <p:grpSpPr>
            <a:xfrm>
              <a:off x="1452967" y="1213425"/>
              <a:ext cx="9124291" cy="4950659"/>
              <a:chOff x="1516095" y="976430"/>
              <a:chExt cx="9124291" cy="4950659"/>
            </a:xfrm>
          </p:grpSpPr>
          <p:sp>
            <p:nvSpPr>
              <p:cNvPr id="25" name="TextBox 24">
                <a:extLst>
                  <a:ext uri="{FF2B5EF4-FFF2-40B4-BE49-F238E27FC236}">
                    <a16:creationId xmlns:a16="http://schemas.microsoft.com/office/drawing/2014/main" id="{D241A421-4734-44E2-BDBA-05DC9905BA6D}"/>
                  </a:ext>
                </a:extLst>
              </p:cNvPr>
              <p:cNvSpPr txBox="1"/>
              <p:nvPr/>
            </p:nvSpPr>
            <p:spPr>
              <a:xfrm rot="16903064">
                <a:off x="1483361" y="4358639"/>
                <a:ext cx="1371600" cy="369332"/>
              </a:xfrm>
              <a:prstGeom prst="rect">
                <a:avLst/>
              </a:prstGeom>
              <a:solidFill>
                <a:schemeClr val="bg1"/>
              </a:solidFill>
            </p:spPr>
            <p:txBody>
              <a:bodyPr wrap="square" rtlCol="0">
                <a:spAutoFit/>
              </a:bodyPr>
              <a:lstStyle/>
              <a:p>
                <a:r>
                  <a:rPr lang="es-ES_tradnl" dirty="0"/>
                  <a:t>Promoción </a:t>
                </a:r>
              </a:p>
            </p:txBody>
          </p:sp>
          <p:sp>
            <p:nvSpPr>
              <p:cNvPr id="26" name="TextBox 25">
                <a:extLst>
                  <a:ext uri="{FF2B5EF4-FFF2-40B4-BE49-F238E27FC236}">
                    <a16:creationId xmlns:a16="http://schemas.microsoft.com/office/drawing/2014/main" id="{2C23434F-D2C7-4E01-9A1F-35A55F6A28EC}"/>
                  </a:ext>
                </a:extLst>
              </p:cNvPr>
              <p:cNvSpPr txBox="1"/>
              <p:nvPr/>
            </p:nvSpPr>
            <p:spPr>
              <a:xfrm rot="19461853">
                <a:off x="3108960" y="1670283"/>
                <a:ext cx="1371600" cy="369332"/>
              </a:xfrm>
              <a:prstGeom prst="rect">
                <a:avLst/>
              </a:prstGeom>
              <a:solidFill>
                <a:schemeClr val="bg1"/>
              </a:solidFill>
            </p:spPr>
            <p:txBody>
              <a:bodyPr wrap="square" rtlCol="0">
                <a:spAutoFit/>
              </a:bodyPr>
              <a:lstStyle/>
              <a:p>
                <a:r>
                  <a:rPr lang="es-ES_tradnl" dirty="0"/>
                  <a:t>Prevención </a:t>
                </a:r>
              </a:p>
            </p:txBody>
          </p:sp>
          <p:sp>
            <p:nvSpPr>
              <p:cNvPr id="27" name="TextBox 26">
                <a:extLst>
                  <a:ext uri="{FF2B5EF4-FFF2-40B4-BE49-F238E27FC236}">
                    <a16:creationId xmlns:a16="http://schemas.microsoft.com/office/drawing/2014/main" id="{39CA7BDF-42EE-4762-ACC3-B681EC813A94}"/>
                  </a:ext>
                </a:extLst>
              </p:cNvPr>
              <p:cNvSpPr txBox="1"/>
              <p:nvPr/>
            </p:nvSpPr>
            <p:spPr>
              <a:xfrm rot="1111524">
                <a:off x="7046474" y="1133282"/>
                <a:ext cx="1371600" cy="369332"/>
              </a:xfrm>
              <a:prstGeom prst="rect">
                <a:avLst/>
              </a:prstGeom>
              <a:solidFill>
                <a:schemeClr val="bg1"/>
              </a:solidFill>
            </p:spPr>
            <p:txBody>
              <a:bodyPr wrap="square" rtlCol="0">
                <a:spAutoFit/>
              </a:bodyPr>
              <a:lstStyle/>
              <a:p>
                <a:r>
                  <a:rPr lang="es-ES_tradnl" dirty="0"/>
                  <a:t>Tratamiento </a:t>
                </a:r>
              </a:p>
            </p:txBody>
          </p:sp>
          <p:sp>
            <p:nvSpPr>
              <p:cNvPr id="28" name="TextBox 27">
                <a:extLst>
                  <a:ext uri="{FF2B5EF4-FFF2-40B4-BE49-F238E27FC236}">
                    <a16:creationId xmlns:a16="http://schemas.microsoft.com/office/drawing/2014/main" id="{E85B0DAF-1D5C-4CBC-A914-808F684AADCB}"/>
                  </a:ext>
                </a:extLst>
              </p:cNvPr>
              <p:cNvSpPr txBox="1"/>
              <p:nvPr/>
            </p:nvSpPr>
            <p:spPr>
              <a:xfrm rot="4032300">
                <a:off x="9125017" y="3399268"/>
                <a:ext cx="1679520" cy="369332"/>
              </a:xfrm>
              <a:prstGeom prst="rect">
                <a:avLst/>
              </a:prstGeom>
              <a:solidFill>
                <a:schemeClr val="bg1"/>
              </a:solidFill>
            </p:spPr>
            <p:txBody>
              <a:bodyPr wrap="square" rtlCol="0">
                <a:spAutoFit/>
              </a:bodyPr>
              <a:lstStyle/>
              <a:p>
                <a:pPr algn="ctr"/>
                <a:r>
                  <a:rPr lang="es-ES_tradnl" dirty="0"/>
                  <a:t>Mantenimiento </a:t>
                </a:r>
              </a:p>
            </p:txBody>
          </p:sp>
          <p:sp>
            <p:nvSpPr>
              <p:cNvPr id="29" name="TextBox 28">
                <a:extLst>
                  <a:ext uri="{FF2B5EF4-FFF2-40B4-BE49-F238E27FC236}">
                    <a16:creationId xmlns:a16="http://schemas.microsoft.com/office/drawing/2014/main" id="{363CD4CF-C2F8-4420-910A-372BD0219A48}"/>
                  </a:ext>
                </a:extLst>
              </p:cNvPr>
              <p:cNvSpPr txBox="1"/>
              <p:nvPr/>
            </p:nvSpPr>
            <p:spPr>
              <a:xfrm rot="673120">
                <a:off x="2679102" y="4582776"/>
                <a:ext cx="1371600" cy="369332"/>
              </a:xfrm>
              <a:prstGeom prst="rect">
                <a:avLst/>
              </a:prstGeom>
              <a:solidFill>
                <a:schemeClr val="bg1"/>
              </a:solidFill>
            </p:spPr>
            <p:txBody>
              <a:bodyPr wrap="square" rtlCol="0">
                <a:spAutoFit/>
              </a:bodyPr>
              <a:lstStyle/>
              <a:p>
                <a:r>
                  <a:rPr lang="es-ES_tradnl" dirty="0"/>
                  <a:t>Promoción </a:t>
                </a:r>
              </a:p>
            </p:txBody>
          </p:sp>
          <p:sp>
            <p:nvSpPr>
              <p:cNvPr id="30" name="TextBox 29">
                <a:extLst>
                  <a:ext uri="{FF2B5EF4-FFF2-40B4-BE49-F238E27FC236}">
                    <a16:creationId xmlns:a16="http://schemas.microsoft.com/office/drawing/2014/main" id="{9592E9DD-32D6-4B65-9809-6C0815C3E0A4}"/>
                  </a:ext>
                </a:extLst>
              </p:cNvPr>
              <p:cNvSpPr txBox="1"/>
              <p:nvPr/>
            </p:nvSpPr>
            <p:spPr>
              <a:xfrm rot="2114403">
                <a:off x="3110667" y="3511706"/>
                <a:ext cx="1371600" cy="369332"/>
              </a:xfrm>
              <a:prstGeom prst="rect">
                <a:avLst/>
              </a:prstGeom>
              <a:solidFill>
                <a:schemeClr val="bg1"/>
              </a:solidFill>
            </p:spPr>
            <p:txBody>
              <a:bodyPr wrap="square" rtlCol="0">
                <a:spAutoFit/>
              </a:bodyPr>
              <a:lstStyle/>
              <a:p>
                <a:r>
                  <a:rPr lang="es-ES_tradnl" dirty="0"/>
                  <a:t>Universal </a:t>
                </a:r>
              </a:p>
            </p:txBody>
          </p:sp>
          <p:sp>
            <p:nvSpPr>
              <p:cNvPr id="31" name="TextBox 30">
                <a:extLst>
                  <a:ext uri="{FF2B5EF4-FFF2-40B4-BE49-F238E27FC236}">
                    <a16:creationId xmlns:a16="http://schemas.microsoft.com/office/drawing/2014/main" id="{CD368C91-C3C6-43B3-9100-48D0F2D1B627}"/>
                  </a:ext>
                </a:extLst>
              </p:cNvPr>
              <p:cNvSpPr txBox="1"/>
              <p:nvPr/>
            </p:nvSpPr>
            <p:spPr>
              <a:xfrm rot="3054841">
                <a:off x="3963451" y="2662039"/>
                <a:ext cx="1371600" cy="369332"/>
              </a:xfrm>
              <a:prstGeom prst="rect">
                <a:avLst/>
              </a:prstGeom>
              <a:solidFill>
                <a:schemeClr val="bg1"/>
              </a:solidFill>
            </p:spPr>
            <p:txBody>
              <a:bodyPr wrap="square" rtlCol="0">
                <a:spAutoFit/>
              </a:bodyPr>
              <a:lstStyle/>
              <a:p>
                <a:r>
                  <a:rPr lang="es-ES_tradnl" dirty="0"/>
                  <a:t>Selectivo </a:t>
                </a:r>
              </a:p>
            </p:txBody>
          </p:sp>
          <p:sp>
            <p:nvSpPr>
              <p:cNvPr id="32" name="TextBox 31">
                <a:extLst>
                  <a:ext uri="{FF2B5EF4-FFF2-40B4-BE49-F238E27FC236}">
                    <a16:creationId xmlns:a16="http://schemas.microsoft.com/office/drawing/2014/main" id="{15254D70-4FC7-45F1-A36E-4B055BA16852}"/>
                  </a:ext>
                </a:extLst>
              </p:cNvPr>
              <p:cNvSpPr txBox="1"/>
              <p:nvPr/>
            </p:nvSpPr>
            <p:spPr>
              <a:xfrm rot="4381836">
                <a:off x="4976898" y="2118669"/>
                <a:ext cx="1371600" cy="369332"/>
              </a:xfrm>
              <a:prstGeom prst="rect">
                <a:avLst/>
              </a:prstGeom>
              <a:solidFill>
                <a:schemeClr val="bg1"/>
              </a:solidFill>
            </p:spPr>
            <p:txBody>
              <a:bodyPr wrap="square" rtlCol="0">
                <a:spAutoFit/>
              </a:bodyPr>
              <a:lstStyle/>
              <a:p>
                <a:r>
                  <a:rPr lang="es-ES_tradnl" dirty="0"/>
                  <a:t>Indicativo </a:t>
                </a:r>
              </a:p>
            </p:txBody>
          </p:sp>
          <p:sp>
            <p:nvSpPr>
              <p:cNvPr id="33" name="TextBox 32">
                <a:extLst>
                  <a:ext uri="{FF2B5EF4-FFF2-40B4-BE49-F238E27FC236}">
                    <a16:creationId xmlns:a16="http://schemas.microsoft.com/office/drawing/2014/main" id="{1C3BE060-3B1F-4E94-A816-23BB8F4B6AB2}"/>
                  </a:ext>
                </a:extLst>
              </p:cNvPr>
              <p:cNvSpPr txBox="1"/>
              <p:nvPr/>
            </p:nvSpPr>
            <p:spPr>
              <a:xfrm rot="16458681">
                <a:off x="5861339" y="2276363"/>
                <a:ext cx="1663620" cy="369332"/>
              </a:xfrm>
              <a:prstGeom prst="rect">
                <a:avLst/>
              </a:prstGeom>
              <a:solidFill>
                <a:schemeClr val="bg1"/>
              </a:solidFill>
            </p:spPr>
            <p:txBody>
              <a:bodyPr wrap="square" rtlCol="0">
                <a:spAutoFit/>
              </a:bodyPr>
              <a:lstStyle/>
              <a:p>
                <a:r>
                  <a:rPr lang="es-ES_tradnl" dirty="0"/>
                  <a:t>Identificación  </a:t>
                </a:r>
              </a:p>
            </p:txBody>
          </p:sp>
          <p:sp>
            <p:nvSpPr>
              <p:cNvPr id="34" name="TextBox 33">
                <a:extLst>
                  <a:ext uri="{FF2B5EF4-FFF2-40B4-BE49-F238E27FC236}">
                    <a16:creationId xmlns:a16="http://schemas.microsoft.com/office/drawing/2014/main" id="{76D23613-7F41-4916-B65C-B519F52757E6}"/>
                  </a:ext>
                </a:extLst>
              </p:cNvPr>
              <p:cNvSpPr txBox="1"/>
              <p:nvPr/>
            </p:nvSpPr>
            <p:spPr>
              <a:xfrm rot="18079679">
                <a:off x="6886422" y="2492951"/>
                <a:ext cx="1707896" cy="646331"/>
              </a:xfrm>
              <a:prstGeom prst="rect">
                <a:avLst/>
              </a:prstGeom>
              <a:solidFill>
                <a:schemeClr val="bg1"/>
              </a:solidFill>
            </p:spPr>
            <p:txBody>
              <a:bodyPr wrap="square" rtlCol="0">
                <a:spAutoFit/>
              </a:bodyPr>
              <a:lstStyle/>
              <a:p>
                <a:r>
                  <a:rPr lang="es-ES_tradnl" dirty="0"/>
                  <a:t>Tratamientos para adición   </a:t>
                </a:r>
              </a:p>
            </p:txBody>
          </p:sp>
          <p:sp>
            <p:nvSpPr>
              <p:cNvPr id="35" name="TextBox 34">
                <a:extLst>
                  <a:ext uri="{FF2B5EF4-FFF2-40B4-BE49-F238E27FC236}">
                    <a16:creationId xmlns:a16="http://schemas.microsoft.com/office/drawing/2014/main" id="{65462B18-BC71-4F1E-BCA7-867CC1914964}"/>
                  </a:ext>
                </a:extLst>
              </p:cNvPr>
              <p:cNvSpPr txBox="1"/>
              <p:nvPr/>
            </p:nvSpPr>
            <p:spPr>
              <a:xfrm rot="19528826">
                <a:off x="7356561" y="3494167"/>
                <a:ext cx="1969554" cy="646331"/>
              </a:xfrm>
              <a:prstGeom prst="rect">
                <a:avLst/>
              </a:prstGeom>
              <a:solidFill>
                <a:schemeClr val="bg1"/>
              </a:solidFill>
            </p:spPr>
            <p:txBody>
              <a:bodyPr wrap="square" rtlCol="0">
                <a:spAutoFit/>
              </a:bodyPr>
              <a:lstStyle/>
              <a:p>
                <a:r>
                  <a:rPr lang="es-ES_tradnl" dirty="0"/>
                  <a:t>Prevención de recaída</a:t>
                </a:r>
              </a:p>
            </p:txBody>
          </p:sp>
          <p:sp>
            <p:nvSpPr>
              <p:cNvPr id="36" name="TextBox 35">
                <a:extLst>
                  <a:ext uri="{FF2B5EF4-FFF2-40B4-BE49-F238E27FC236}">
                    <a16:creationId xmlns:a16="http://schemas.microsoft.com/office/drawing/2014/main" id="{63406BC4-1841-498A-8BF5-B7232F56F799}"/>
                  </a:ext>
                </a:extLst>
              </p:cNvPr>
              <p:cNvSpPr txBox="1"/>
              <p:nvPr/>
            </p:nvSpPr>
            <p:spPr>
              <a:xfrm rot="20623456">
                <a:off x="7422191" y="4474418"/>
                <a:ext cx="2289459" cy="646331"/>
              </a:xfrm>
              <a:prstGeom prst="rect">
                <a:avLst/>
              </a:prstGeom>
              <a:solidFill>
                <a:schemeClr val="bg1"/>
              </a:solidFill>
            </p:spPr>
            <p:txBody>
              <a:bodyPr wrap="square" rtlCol="0">
                <a:spAutoFit/>
              </a:bodyPr>
              <a:lstStyle/>
              <a:p>
                <a:pPr algn="ctr"/>
                <a:r>
                  <a:rPr lang="es-ES_tradnl" dirty="0"/>
                  <a:t>Cuidado después de tratamiento </a:t>
                </a:r>
              </a:p>
            </p:txBody>
          </p:sp>
          <p:pic>
            <p:nvPicPr>
              <p:cNvPr id="37" name="Picture 36" descr="Shape&#10;&#10;Description automatically generated">
                <a:extLst>
                  <a:ext uri="{FF2B5EF4-FFF2-40B4-BE49-F238E27FC236}">
                    <a16:creationId xmlns:a16="http://schemas.microsoft.com/office/drawing/2014/main" id="{1DBC8C7B-2EC2-4082-8FF1-35774B1198E8}"/>
                  </a:ext>
                </a:extLst>
              </p:cNvPr>
              <p:cNvPicPr>
                <a:picLocks noChangeAspect="1"/>
              </p:cNvPicPr>
              <p:nvPr/>
            </p:nvPicPr>
            <p:blipFill rotWithShape="1">
              <a:blip r:embed="rId2"/>
              <a:srcRect l="21560" t="7556" r="31833" b="50000"/>
              <a:stretch/>
            </p:blipFill>
            <p:spPr>
              <a:xfrm>
                <a:off x="1680047" y="976430"/>
                <a:ext cx="8960339" cy="4655875"/>
              </a:xfrm>
              <a:prstGeom prst="rect">
                <a:avLst/>
              </a:prstGeom>
            </p:spPr>
          </p:pic>
          <p:pic>
            <p:nvPicPr>
              <p:cNvPr id="38" name="Picture 37" descr="Shape&#10;&#10;Description automatically generated">
                <a:extLst>
                  <a:ext uri="{FF2B5EF4-FFF2-40B4-BE49-F238E27FC236}">
                    <a16:creationId xmlns:a16="http://schemas.microsoft.com/office/drawing/2014/main" id="{48C0BBC0-F585-4969-8AA8-20DC583C65CD}"/>
                  </a:ext>
                </a:extLst>
              </p:cNvPr>
              <p:cNvPicPr>
                <a:picLocks noChangeAspect="1"/>
              </p:cNvPicPr>
              <p:nvPr/>
            </p:nvPicPr>
            <p:blipFill rotWithShape="1">
              <a:blip r:embed="rId2"/>
              <a:srcRect l="21066" t="36195" r="69653" b="48001"/>
              <a:stretch/>
            </p:blipFill>
            <p:spPr>
              <a:xfrm>
                <a:off x="1516095" y="3868438"/>
                <a:ext cx="2119083" cy="2058651"/>
              </a:xfrm>
              <a:prstGeom prst="pie">
                <a:avLst>
                  <a:gd name="adj1" fmla="val 0"/>
                  <a:gd name="adj2" fmla="val 13048122"/>
                </a:avLst>
              </a:prstGeom>
            </p:spPr>
          </p:pic>
          <p:cxnSp>
            <p:nvCxnSpPr>
              <p:cNvPr id="39" name="Straight Connector 38">
                <a:extLst>
                  <a:ext uri="{FF2B5EF4-FFF2-40B4-BE49-F238E27FC236}">
                    <a16:creationId xmlns:a16="http://schemas.microsoft.com/office/drawing/2014/main" id="{1E35B011-55DA-4DA6-BF7A-1924C158827C}"/>
                  </a:ext>
                </a:extLst>
              </p:cNvPr>
              <p:cNvCxnSpPr>
                <a:cxnSpLocks/>
              </p:cNvCxnSpPr>
              <p:nvPr/>
            </p:nvCxnSpPr>
            <p:spPr>
              <a:xfrm flipV="1">
                <a:off x="1882615" y="5498396"/>
                <a:ext cx="8668088" cy="28686"/>
              </a:xfrm>
              <a:prstGeom prst="line">
                <a:avLst/>
              </a:prstGeom>
              <a:ln w="1492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602BF15-FE26-4F45-A676-49DAE6697D60}"/>
                  </a:ext>
                </a:extLst>
              </p:cNvPr>
              <p:cNvCxnSpPr>
                <a:cxnSpLocks/>
              </p:cNvCxnSpPr>
              <p:nvPr/>
            </p:nvCxnSpPr>
            <p:spPr>
              <a:xfrm>
                <a:off x="3732650" y="1962187"/>
                <a:ext cx="2627510" cy="348357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7CB19F2-D2E6-466D-BEF2-56D9C5515BBA}"/>
                  </a:ext>
                </a:extLst>
              </p:cNvPr>
              <p:cNvCxnSpPr>
                <a:cxnSpLocks/>
              </p:cNvCxnSpPr>
              <p:nvPr/>
            </p:nvCxnSpPr>
            <p:spPr>
              <a:xfrm>
                <a:off x="2909366" y="2667040"/>
                <a:ext cx="3450794" cy="279525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AE12C28-5CCE-4858-AC80-A2792EFB9BEB}"/>
                  </a:ext>
                </a:extLst>
              </p:cNvPr>
              <p:cNvCxnSpPr>
                <a:cxnSpLocks/>
              </p:cNvCxnSpPr>
              <p:nvPr/>
            </p:nvCxnSpPr>
            <p:spPr>
              <a:xfrm>
                <a:off x="4659919" y="1456603"/>
                <a:ext cx="1745590" cy="399475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7ACD82E-13E2-43AD-8C85-66D7FC47068D}"/>
                  </a:ext>
                </a:extLst>
              </p:cNvPr>
              <p:cNvCxnSpPr>
                <a:cxnSpLocks/>
              </p:cNvCxnSpPr>
              <p:nvPr/>
            </p:nvCxnSpPr>
            <p:spPr>
              <a:xfrm flipH="1">
                <a:off x="6375740" y="1456832"/>
                <a:ext cx="1411239" cy="410526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D6AAFF-8455-4800-923B-8EBEB610D751}"/>
                  </a:ext>
                </a:extLst>
              </p:cNvPr>
              <p:cNvCxnSpPr>
                <a:cxnSpLocks/>
              </p:cNvCxnSpPr>
              <p:nvPr/>
            </p:nvCxnSpPr>
            <p:spPr>
              <a:xfrm flipH="1">
                <a:off x="6370444" y="2404603"/>
                <a:ext cx="2750446" cy="314189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F7617E3-F15D-44F4-BBBF-54D679755597}"/>
                  </a:ext>
                </a:extLst>
              </p:cNvPr>
              <p:cNvCxnSpPr>
                <a:cxnSpLocks/>
              </p:cNvCxnSpPr>
              <p:nvPr/>
            </p:nvCxnSpPr>
            <p:spPr>
              <a:xfrm flipH="1">
                <a:off x="6360162" y="3795795"/>
                <a:ext cx="3752681" cy="171647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C7A7D642-4654-48F9-B4F9-95C3FBC2B88C}"/>
                </a:ext>
              </a:extLst>
            </p:cNvPr>
            <p:cNvSpPr txBox="1"/>
            <p:nvPr/>
          </p:nvSpPr>
          <p:spPr>
            <a:xfrm>
              <a:off x="2126193" y="5169284"/>
              <a:ext cx="2234935" cy="400110"/>
            </a:xfrm>
            <a:prstGeom prst="rect">
              <a:avLst/>
            </a:prstGeom>
            <a:noFill/>
          </p:spPr>
          <p:txBody>
            <a:bodyPr wrap="square" rtlCol="0">
              <a:spAutoFit/>
            </a:bodyPr>
            <a:lstStyle/>
            <a:p>
              <a:r>
                <a:rPr lang="es-ES_tradnl" sz="2000" dirty="0"/>
                <a:t>Sociedad</a:t>
              </a:r>
              <a:r>
                <a:rPr lang="es-ES_tradnl" dirty="0"/>
                <a:t> </a:t>
              </a:r>
            </a:p>
          </p:txBody>
        </p:sp>
        <p:sp>
          <p:nvSpPr>
            <p:cNvPr id="9" name="TextBox 8">
              <a:extLst>
                <a:ext uri="{FF2B5EF4-FFF2-40B4-BE49-F238E27FC236}">
                  <a16:creationId xmlns:a16="http://schemas.microsoft.com/office/drawing/2014/main" id="{E4B94B06-D947-43ED-80AC-6B20E53C21F6}"/>
                </a:ext>
              </a:extLst>
            </p:cNvPr>
            <p:cNvSpPr txBox="1"/>
            <p:nvPr/>
          </p:nvSpPr>
          <p:spPr>
            <a:xfrm rot="3207607">
              <a:off x="3076673" y="3257596"/>
              <a:ext cx="2234935" cy="400110"/>
            </a:xfrm>
            <a:prstGeom prst="rect">
              <a:avLst/>
            </a:prstGeom>
            <a:noFill/>
          </p:spPr>
          <p:txBody>
            <a:bodyPr wrap="square" rtlCol="0">
              <a:spAutoFit/>
            </a:bodyPr>
            <a:lstStyle/>
            <a:p>
              <a:r>
                <a:rPr lang="es-ES_tradnl" sz="2000" dirty="0"/>
                <a:t>Universal</a:t>
              </a:r>
              <a:r>
                <a:rPr lang="es-ES_tradnl" dirty="0"/>
                <a:t> </a:t>
              </a:r>
            </a:p>
          </p:txBody>
        </p:sp>
        <p:sp>
          <p:nvSpPr>
            <p:cNvPr id="10" name="TextBox 9">
              <a:extLst>
                <a:ext uri="{FF2B5EF4-FFF2-40B4-BE49-F238E27FC236}">
                  <a16:creationId xmlns:a16="http://schemas.microsoft.com/office/drawing/2014/main" id="{44FFDCF6-8B26-49B0-8972-23D883506BDF}"/>
                </a:ext>
              </a:extLst>
            </p:cNvPr>
            <p:cNvSpPr txBox="1"/>
            <p:nvPr/>
          </p:nvSpPr>
          <p:spPr>
            <a:xfrm rot="3732387">
              <a:off x="3794422" y="2901752"/>
              <a:ext cx="2205646" cy="400110"/>
            </a:xfrm>
            <a:prstGeom prst="rect">
              <a:avLst/>
            </a:prstGeom>
            <a:noFill/>
          </p:spPr>
          <p:txBody>
            <a:bodyPr wrap="square" rtlCol="0">
              <a:spAutoFit/>
            </a:bodyPr>
            <a:lstStyle/>
            <a:p>
              <a:r>
                <a:rPr lang="es-ES_tradnl" sz="2000" dirty="0"/>
                <a:t>Selectivo</a:t>
              </a:r>
              <a:r>
                <a:rPr lang="es-ES_tradnl" dirty="0"/>
                <a:t> </a:t>
              </a:r>
            </a:p>
          </p:txBody>
        </p:sp>
        <p:sp>
          <p:nvSpPr>
            <p:cNvPr id="11" name="TextBox 10">
              <a:extLst>
                <a:ext uri="{FF2B5EF4-FFF2-40B4-BE49-F238E27FC236}">
                  <a16:creationId xmlns:a16="http://schemas.microsoft.com/office/drawing/2014/main" id="{9AD38447-2879-46FD-8D84-104FAEDAFD69}"/>
                </a:ext>
              </a:extLst>
            </p:cNvPr>
            <p:cNvSpPr txBox="1"/>
            <p:nvPr/>
          </p:nvSpPr>
          <p:spPr>
            <a:xfrm rot="4476379">
              <a:off x="4546553" y="2650923"/>
              <a:ext cx="2234935" cy="400110"/>
            </a:xfrm>
            <a:prstGeom prst="rect">
              <a:avLst/>
            </a:prstGeom>
            <a:noFill/>
          </p:spPr>
          <p:txBody>
            <a:bodyPr wrap="square" rtlCol="0">
              <a:spAutoFit/>
            </a:bodyPr>
            <a:lstStyle/>
            <a:p>
              <a:r>
                <a:rPr lang="es-ES_tradnl" sz="2000" dirty="0"/>
                <a:t>Indicativo</a:t>
              </a:r>
              <a:r>
                <a:rPr lang="es-ES_tradnl" dirty="0"/>
                <a:t> </a:t>
              </a:r>
            </a:p>
          </p:txBody>
        </p:sp>
        <p:sp>
          <p:nvSpPr>
            <p:cNvPr id="12" name="TextBox 11">
              <a:extLst>
                <a:ext uri="{FF2B5EF4-FFF2-40B4-BE49-F238E27FC236}">
                  <a16:creationId xmlns:a16="http://schemas.microsoft.com/office/drawing/2014/main" id="{9D84FE50-3D87-484C-8CED-B7EC1CB5611D}"/>
                </a:ext>
              </a:extLst>
            </p:cNvPr>
            <p:cNvSpPr txBox="1"/>
            <p:nvPr/>
          </p:nvSpPr>
          <p:spPr>
            <a:xfrm rot="16935993">
              <a:off x="5403164" y="2718265"/>
              <a:ext cx="2742548" cy="400110"/>
            </a:xfrm>
            <a:prstGeom prst="rect">
              <a:avLst/>
            </a:prstGeom>
            <a:noFill/>
          </p:spPr>
          <p:txBody>
            <a:bodyPr wrap="square" rtlCol="0">
              <a:spAutoFit/>
            </a:bodyPr>
            <a:lstStyle/>
            <a:p>
              <a:pPr algn="ctr"/>
              <a:r>
                <a:rPr lang="es-ES_tradnl" sz="2000" dirty="0"/>
                <a:t>Identificación de Caso </a:t>
              </a:r>
              <a:r>
                <a:rPr lang="es-ES_tradnl" dirty="0"/>
                <a:t> </a:t>
              </a:r>
            </a:p>
          </p:txBody>
        </p:sp>
        <p:sp>
          <p:nvSpPr>
            <p:cNvPr id="13" name="TextBox 12">
              <a:extLst>
                <a:ext uri="{FF2B5EF4-FFF2-40B4-BE49-F238E27FC236}">
                  <a16:creationId xmlns:a16="http://schemas.microsoft.com/office/drawing/2014/main" id="{3CE9815F-A6A9-48B1-9025-66A9302EC846}"/>
                </a:ext>
              </a:extLst>
            </p:cNvPr>
            <p:cNvSpPr txBox="1"/>
            <p:nvPr/>
          </p:nvSpPr>
          <p:spPr>
            <a:xfrm rot="18263254">
              <a:off x="6360267" y="3195881"/>
              <a:ext cx="2742548" cy="707886"/>
            </a:xfrm>
            <a:prstGeom prst="rect">
              <a:avLst/>
            </a:prstGeom>
            <a:noFill/>
          </p:spPr>
          <p:txBody>
            <a:bodyPr wrap="square" rtlCol="0">
              <a:spAutoFit/>
            </a:bodyPr>
            <a:lstStyle/>
            <a:p>
              <a:pPr algn="ctr"/>
              <a:r>
                <a:rPr lang="es-ES_tradnl" sz="2000" dirty="0"/>
                <a:t>Tratamientos de adicción </a:t>
              </a:r>
              <a:endParaRPr lang="es-ES_tradnl" dirty="0"/>
            </a:p>
          </p:txBody>
        </p:sp>
        <p:sp>
          <p:nvSpPr>
            <p:cNvPr id="14" name="TextBox 13">
              <a:extLst>
                <a:ext uri="{FF2B5EF4-FFF2-40B4-BE49-F238E27FC236}">
                  <a16:creationId xmlns:a16="http://schemas.microsoft.com/office/drawing/2014/main" id="{42490FDB-109E-4EC3-B51C-ABD1A42544E2}"/>
                </a:ext>
              </a:extLst>
            </p:cNvPr>
            <p:cNvSpPr txBox="1"/>
            <p:nvPr/>
          </p:nvSpPr>
          <p:spPr>
            <a:xfrm rot="19389894">
              <a:off x="7107423" y="3748151"/>
              <a:ext cx="3032828" cy="707886"/>
            </a:xfrm>
            <a:prstGeom prst="rect">
              <a:avLst/>
            </a:prstGeom>
            <a:noFill/>
          </p:spPr>
          <p:txBody>
            <a:bodyPr wrap="square" rtlCol="0">
              <a:spAutoFit/>
            </a:bodyPr>
            <a:lstStyle/>
            <a:p>
              <a:pPr algn="ctr"/>
              <a:r>
                <a:rPr lang="es-ES_tradnl" sz="2000" dirty="0"/>
                <a:t>Tratamiento a largo plazo prevención de recaída</a:t>
              </a:r>
              <a:endParaRPr lang="es-ES_tradnl" dirty="0"/>
            </a:p>
          </p:txBody>
        </p:sp>
        <p:sp>
          <p:nvSpPr>
            <p:cNvPr id="15" name="TextBox 14">
              <a:extLst>
                <a:ext uri="{FF2B5EF4-FFF2-40B4-BE49-F238E27FC236}">
                  <a16:creationId xmlns:a16="http://schemas.microsoft.com/office/drawing/2014/main" id="{4E10A45B-4EB1-4F49-A63D-F79807C37446}"/>
                </a:ext>
              </a:extLst>
            </p:cNvPr>
            <p:cNvSpPr txBox="1"/>
            <p:nvPr/>
          </p:nvSpPr>
          <p:spPr>
            <a:xfrm>
              <a:off x="7354942" y="5015916"/>
              <a:ext cx="3170137" cy="707886"/>
            </a:xfrm>
            <a:prstGeom prst="rect">
              <a:avLst/>
            </a:prstGeom>
            <a:noFill/>
          </p:spPr>
          <p:txBody>
            <a:bodyPr wrap="square" rtlCol="0">
              <a:spAutoFit/>
            </a:bodyPr>
            <a:lstStyle/>
            <a:p>
              <a:pPr algn="ctr"/>
              <a:r>
                <a:rPr lang="es-ES_tradnl" sz="2000" dirty="0"/>
                <a:t>Cuidado después de tratamiento y rehabilitación </a:t>
              </a:r>
              <a:endParaRPr lang="es-ES_tradnl" dirty="0"/>
            </a:p>
          </p:txBody>
        </p:sp>
        <p:sp>
          <p:nvSpPr>
            <p:cNvPr id="16" name="TextBox 15">
              <a:extLst>
                <a:ext uri="{FF2B5EF4-FFF2-40B4-BE49-F238E27FC236}">
                  <a16:creationId xmlns:a16="http://schemas.microsoft.com/office/drawing/2014/main" id="{069608F8-37DA-4D58-BA59-47E65857CF65}"/>
                </a:ext>
              </a:extLst>
            </p:cNvPr>
            <p:cNvSpPr txBox="1"/>
            <p:nvPr/>
          </p:nvSpPr>
          <p:spPr>
            <a:xfrm rot="19504186">
              <a:off x="2584697" y="1444806"/>
              <a:ext cx="2159870"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Prevención </a:t>
              </a:r>
              <a:r>
                <a:rPr lang="es-ES_tradnl"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31EA94D2-1DDD-4301-AB6A-CB107AA0B52A}"/>
                </a:ext>
              </a:extLst>
            </p:cNvPr>
            <p:cNvSpPr txBox="1"/>
            <p:nvPr/>
          </p:nvSpPr>
          <p:spPr>
            <a:xfrm rot="17625239">
              <a:off x="582749" y="3748195"/>
              <a:ext cx="2234935" cy="400110"/>
            </a:xfrm>
            <a:prstGeom prst="rect">
              <a:avLst/>
            </a:prstGeom>
            <a:noFill/>
          </p:spPr>
          <p:txBody>
            <a:bodyPr wrap="square" rtlCol="0">
              <a:spAutoFit/>
            </a:bodyPr>
            <a:lstStyle/>
            <a:p>
              <a:pPr algn="ctr"/>
              <a:r>
                <a:rPr lang="es-ES_tradnl" sz="2000" b="1" dirty="0">
                  <a:latin typeface="Arial   "/>
                </a:rPr>
                <a:t>Promoción</a:t>
              </a:r>
              <a:r>
                <a:rPr lang="es-ES_tradnl" sz="2000" b="1" dirty="0"/>
                <a:t> </a:t>
              </a:r>
              <a:endParaRPr lang="es-ES_tradnl" dirty="0"/>
            </a:p>
          </p:txBody>
        </p:sp>
        <p:sp>
          <p:nvSpPr>
            <p:cNvPr id="18" name="TextBox 17">
              <a:extLst>
                <a:ext uri="{FF2B5EF4-FFF2-40B4-BE49-F238E27FC236}">
                  <a16:creationId xmlns:a16="http://schemas.microsoft.com/office/drawing/2014/main" id="{E43AB4EC-67E6-40D0-ADA8-555B6F2D36CF}"/>
                </a:ext>
              </a:extLst>
            </p:cNvPr>
            <p:cNvSpPr txBox="1"/>
            <p:nvPr/>
          </p:nvSpPr>
          <p:spPr>
            <a:xfrm rot="1490755">
              <a:off x="6842199" y="1282594"/>
              <a:ext cx="2234935"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Tratamiento</a:t>
              </a:r>
              <a:endParaRPr lang="es-ES_tradnl"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137210E-3F6E-46BF-964A-394A8A110A62}"/>
                </a:ext>
              </a:extLst>
            </p:cNvPr>
            <p:cNvSpPr txBox="1"/>
            <p:nvPr/>
          </p:nvSpPr>
          <p:spPr>
            <a:xfrm rot="3989161">
              <a:off x="9257423" y="3676705"/>
              <a:ext cx="2234935" cy="400110"/>
            </a:xfrm>
            <a:prstGeom prst="rect">
              <a:avLst/>
            </a:prstGeom>
            <a:noFill/>
          </p:spPr>
          <p:txBody>
            <a:bodyPr wrap="square" rtlCol="0">
              <a:spAutoFit/>
            </a:bodyPr>
            <a:lstStyle/>
            <a:p>
              <a:pPr algn="ctr"/>
              <a:r>
                <a:rPr lang="es-ES_tradnl" sz="2000" b="1" dirty="0">
                  <a:latin typeface="Arial" panose="020B0604020202020204" pitchFamily="34" charset="0"/>
                  <a:cs typeface="Arial" panose="020B0604020202020204" pitchFamily="34" charset="0"/>
                </a:rPr>
                <a:t>Recuperación </a:t>
              </a:r>
              <a:endParaRPr lang="es-ES_tradnl"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FF3AC0A-E4F2-46F9-B4D7-832E546D4CAF}"/>
                </a:ext>
              </a:extLst>
            </p:cNvPr>
            <p:cNvCxnSpPr>
              <a:cxnSpLocks/>
            </p:cNvCxnSpPr>
            <p:nvPr/>
          </p:nvCxnSpPr>
          <p:spPr>
            <a:xfrm>
              <a:off x="1955389" y="4650247"/>
              <a:ext cx="4394034" cy="106253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2857F68-86AB-4376-8170-DDE592E1B7A6}"/>
                </a:ext>
              </a:extLst>
            </p:cNvPr>
            <p:cNvCxnSpPr>
              <a:cxnSpLocks/>
            </p:cNvCxnSpPr>
            <p:nvPr/>
          </p:nvCxnSpPr>
          <p:spPr>
            <a:xfrm>
              <a:off x="2227760" y="3802224"/>
              <a:ext cx="4121663" cy="194505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7D5AEB-3835-4A0E-9DB1-C40FE53C47DD}"/>
                </a:ext>
              </a:extLst>
            </p:cNvPr>
            <p:cNvSpPr txBox="1"/>
            <p:nvPr/>
          </p:nvSpPr>
          <p:spPr>
            <a:xfrm rot="1131625">
              <a:off x="2339925" y="4508081"/>
              <a:ext cx="2234935" cy="400110"/>
            </a:xfrm>
            <a:prstGeom prst="rect">
              <a:avLst/>
            </a:prstGeom>
            <a:noFill/>
          </p:spPr>
          <p:txBody>
            <a:bodyPr wrap="square" rtlCol="0">
              <a:spAutoFit/>
            </a:bodyPr>
            <a:lstStyle/>
            <a:p>
              <a:r>
                <a:rPr lang="es-ES_tradnl" sz="2000" dirty="0"/>
                <a:t>Comunidad</a:t>
              </a:r>
              <a:endParaRPr lang="es-ES_tradnl" dirty="0"/>
            </a:p>
          </p:txBody>
        </p:sp>
        <p:sp>
          <p:nvSpPr>
            <p:cNvPr id="23" name="TextBox 22">
              <a:extLst>
                <a:ext uri="{FF2B5EF4-FFF2-40B4-BE49-F238E27FC236}">
                  <a16:creationId xmlns:a16="http://schemas.microsoft.com/office/drawing/2014/main" id="{E0199E3B-FBDE-48A8-AA15-28BF2222CC96}"/>
                </a:ext>
              </a:extLst>
            </p:cNvPr>
            <p:cNvSpPr txBox="1"/>
            <p:nvPr/>
          </p:nvSpPr>
          <p:spPr>
            <a:xfrm rot="1682114">
              <a:off x="2552322" y="3639136"/>
              <a:ext cx="2149037" cy="707886"/>
            </a:xfrm>
            <a:prstGeom prst="rect">
              <a:avLst/>
            </a:prstGeom>
            <a:noFill/>
          </p:spPr>
          <p:txBody>
            <a:bodyPr wrap="square" rtlCol="0">
              <a:spAutoFit/>
            </a:bodyPr>
            <a:lstStyle/>
            <a:p>
              <a:r>
                <a:rPr lang="es-ES_tradnl" sz="2000" dirty="0"/>
                <a:t>Individual y familiar</a:t>
              </a:r>
              <a:endParaRPr lang="es-ES_tradnl" dirty="0"/>
            </a:p>
          </p:txBody>
        </p:sp>
        <p:cxnSp>
          <p:nvCxnSpPr>
            <p:cNvPr id="24" name="Straight Connector 23">
              <a:extLst>
                <a:ext uri="{FF2B5EF4-FFF2-40B4-BE49-F238E27FC236}">
                  <a16:creationId xmlns:a16="http://schemas.microsoft.com/office/drawing/2014/main" id="{37A31017-30CA-41FF-909A-26175A1E3B48}"/>
                </a:ext>
              </a:extLst>
            </p:cNvPr>
            <p:cNvCxnSpPr>
              <a:cxnSpLocks/>
            </p:cNvCxnSpPr>
            <p:nvPr/>
          </p:nvCxnSpPr>
          <p:spPr>
            <a:xfrm>
              <a:off x="6297032" y="1402838"/>
              <a:ext cx="54698" cy="4296447"/>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6" name="Arrow: Left 45">
            <a:extLst>
              <a:ext uri="{FF2B5EF4-FFF2-40B4-BE49-F238E27FC236}">
                <a16:creationId xmlns:a16="http://schemas.microsoft.com/office/drawing/2014/main" id="{389575F1-36FF-46B8-B749-B993205D51A4}"/>
              </a:ext>
            </a:extLst>
          </p:cNvPr>
          <p:cNvSpPr/>
          <p:nvPr/>
        </p:nvSpPr>
        <p:spPr>
          <a:xfrm>
            <a:off x="3266260" y="5888446"/>
            <a:ext cx="3046352" cy="859419"/>
          </a:xfrm>
          <a:prstGeom prst="lef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D75D0C86-12E8-49C6-939E-2323E9440608}"/>
              </a:ext>
            </a:extLst>
          </p:cNvPr>
          <p:cNvSpPr/>
          <p:nvPr/>
        </p:nvSpPr>
        <p:spPr>
          <a:xfrm>
            <a:off x="6310193" y="5886913"/>
            <a:ext cx="2884037" cy="843339"/>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E7074AA-96CA-4050-8179-9B575FC9F071}"/>
              </a:ext>
            </a:extLst>
          </p:cNvPr>
          <p:cNvSpPr txBox="1"/>
          <p:nvPr/>
        </p:nvSpPr>
        <p:spPr>
          <a:xfrm>
            <a:off x="5583964" y="6086698"/>
            <a:ext cx="1699722" cy="400110"/>
          </a:xfrm>
          <a:prstGeom prst="rect">
            <a:avLst/>
          </a:prstGeom>
          <a:noFill/>
        </p:spPr>
        <p:txBody>
          <a:bodyPr wrap="square" rtlCol="0">
            <a:spAutoFit/>
          </a:bodyPr>
          <a:lstStyle/>
          <a:p>
            <a:r>
              <a:rPr lang="es-CR" sz="2000" b="1" dirty="0">
                <a:latin typeface="Arial "/>
              </a:rPr>
              <a:t>Promoción</a:t>
            </a:r>
            <a:endParaRPr lang="en-US" sz="2000" b="1" dirty="0">
              <a:latin typeface="Arial "/>
            </a:endParaRPr>
          </a:p>
        </p:txBody>
      </p:sp>
      <p:cxnSp>
        <p:nvCxnSpPr>
          <p:cNvPr id="49" name="Straight Arrow Connector 48">
            <a:extLst>
              <a:ext uri="{FF2B5EF4-FFF2-40B4-BE49-F238E27FC236}">
                <a16:creationId xmlns:a16="http://schemas.microsoft.com/office/drawing/2014/main" id="{06C3CBE2-587A-474C-A045-6492A91E70FB}"/>
              </a:ext>
            </a:extLst>
          </p:cNvPr>
          <p:cNvCxnSpPr>
            <a:cxnSpLocks/>
          </p:cNvCxnSpPr>
          <p:nvPr/>
        </p:nvCxnSpPr>
        <p:spPr>
          <a:xfrm flipV="1">
            <a:off x="2871216" y="4097273"/>
            <a:ext cx="1882579" cy="2394967"/>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50" name="Straight Arrow Connector 49">
            <a:extLst>
              <a:ext uri="{FF2B5EF4-FFF2-40B4-BE49-F238E27FC236}">
                <a16:creationId xmlns:a16="http://schemas.microsoft.com/office/drawing/2014/main" id="{E07A8C46-6371-4402-B7A7-82177A4B6600}"/>
              </a:ext>
            </a:extLst>
          </p:cNvPr>
          <p:cNvCxnSpPr>
            <a:cxnSpLocks/>
          </p:cNvCxnSpPr>
          <p:nvPr/>
        </p:nvCxnSpPr>
        <p:spPr>
          <a:xfrm flipV="1">
            <a:off x="2981491" y="4862682"/>
            <a:ext cx="859748" cy="1558674"/>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51" name="Straight Arrow Connector 50">
            <a:extLst>
              <a:ext uri="{FF2B5EF4-FFF2-40B4-BE49-F238E27FC236}">
                <a16:creationId xmlns:a16="http://schemas.microsoft.com/office/drawing/2014/main" id="{D5916F62-23CB-44BF-9F88-62C96CF237E5}"/>
              </a:ext>
            </a:extLst>
          </p:cNvPr>
          <p:cNvCxnSpPr>
            <a:cxnSpLocks/>
          </p:cNvCxnSpPr>
          <p:nvPr/>
        </p:nvCxnSpPr>
        <p:spPr>
          <a:xfrm flipV="1">
            <a:off x="2944680" y="5665615"/>
            <a:ext cx="36811" cy="821193"/>
          </a:xfrm>
          <a:prstGeom prst="straightConnector1">
            <a:avLst/>
          </a:prstGeom>
          <a:ln w="5715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52" name="TextBox 51">
            <a:extLst>
              <a:ext uri="{FF2B5EF4-FFF2-40B4-BE49-F238E27FC236}">
                <a16:creationId xmlns:a16="http://schemas.microsoft.com/office/drawing/2014/main" id="{0F8B8B75-965A-4D29-A880-A77ECB9B234A}"/>
              </a:ext>
            </a:extLst>
          </p:cNvPr>
          <p:cNvSpPr txBox="1"/>
          <p:nvPr/>
        </p:nvSpPr>
        <p:spPr>
          <a:xfrm>
            <a:off x="172724" y="6440302"/>
            <a:ext cx="2884036" cy="369332"/>
          </a:xfrm>
          <a:prstGeom prst="rect">
            <a:avLst/>
          </a:prstGeom>
          <a:solidFill>
            <a:schemeClr val="accent3">
              <a:lumMod val="75000"/>
            </a:schemeClr>
          </a:solidFill>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1" fontAlgn="auto" hangingPunct="1">
              <a:spcBef>
                <a:spcPts val="1200"/>
              </a:spcBef>
              <a:spcAft>
                <a:spcPts val="0"/>
              </a:spcAft>
              <a:defRPr/>
            </a:pPr>
            <a:r>
              <a:rPr lang="en-US" b="1" dirty="0" err="1">
                <a:latin typeface="Arial" panose="020B0604020202020204" pitchFamily="34" charset="0"/>
                <a:cs typeface="Arial" panose="020B0604020202020204" pitchFamily="34" charset="0"/>
              </a:rPr>
              <a:t>Uso</a:t>
            </a:r>
            <a:r>
              <a:rPr lang="en-US" b="1"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sustancias</a:t>
            </a:r>
            <a:endParaRPr lang="en-US" b="1" dirty="0">
              <a:latin typeface="Arial" panose="020B060402020202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90F8E89E-BAF9-4E1C-A736-2FD52F38075F}"/>
              </a:ext>
            </a:extLst>
          </p:cNvPr>
          <p:cNvCxnSpPr>
            <a:cxnSpLocks/>
          </p:cNvCxnSpPr>
          <p:nvPr/>
        </p:nvCxnSpPr>
        <p:spPr>
          <a:xfrm flipV="1">
            <a:off x="2997071" y="3862339"/>
            <a:ext cx="2269837" cy="2594494"/>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cxnSp>
        <p:nvCxnSpPr>
          <p:cNvPr id="54" name="Straight Arrow Connector 53">
            <a:extLst>
              <a:ext uri="{FF2B5EF4-FFF2-40B4-BE49-F238E27FC236}">
                <a16:creationId xmlns:a16="http://schemas.microsoft.com/office/drawing/2014/main" id="{650C2AAD-D049-4A88-B3CA-85BB97504C75}"/>
              </a:ext>
            </a:extLst>
          </p:cNvPr>
          <p:cNvCxnSpPr>
            <a:cxnSpLocks/>
          </p:cNvCxnSpPr>
          <p:nvPr/>
        </p:nvCxnSpPr>
        <p:spPr>
          <a:xfrm flipV="1">
            <a:off x="2889504" y="4810530"/>
            <a:ext cx="1995748" cy="1663422"/>
          </a:xfrm>
          <a:prstGeom prst="straightConnector1">
            <a:avLst/>
          </a:prstGeom>
          <a:ln w="76200">
            <a:solidFill>
              <a:schemeClr val="accent3">
                <a:lumMod val="75000"/>
              </a:schemeClr>
            </a:solidFill>
            <a:tailEnd type="triangle"/>
          </a:ln>
        </p:spPr>
        <p:style>
          <a:lnRef idx="2">
            <a:schemeClr val="accent6"/>
          </a:lnRef>
          <a:fillRef idx="0">
            <a:schemeClr val="accent6"/>
          </a:fillRef>
          <a:effectRef idx="1">
            <a:schemeClr val="accent6"/>
          </a:effectRef>
          <a:fontRef idx="minor">
            <a:schemeClr val="tx1"/>
          </a:fontRef>
        </p:style>
      </p:cxnSp>
      <p:sp>
        <p:nvSpPr>
          <p:cNvPr id="55" name="TextBox 54">
            <a:extLst>
              <a:ext uri="{FF2B5EF4-FFF2-40B4-BE49-F238E27FC236}">
                <a16:creationId xmlns:a16="http://schemas.microsoft.com/office/drawing/2014/main" id="{94303503-27F4-4754-BC53-5C76DC68C927}"/>
              </a:ext>
            </a:extLst>
          </p:cNvPr>
          <p:cNvSpPr txBox="1"/>
          <p:nvPr/>
        </p:nvSpPr>
        <p:spPr>
          <a:xfrm>
            <a:off x="172724" y="1512427"/>
            <a:ext cx="2509370" cy="1477328"/>
          </a:xfrm>
          <a:prstGeom prst="rect">
            <a:avLst/>
          </a:prstGeom>
          <a:solidFill>
            <a:schemeClr val="bg2">
              <a:lumMod val="50000"/>
            </a:schemeClr>
          </a:solidFill>
        </p:spPr>
        <p:txBody>
          <a:bodyPr wrap="square">
            <a:spAutoFit/>
          </a:bodyPr>
          <a:lstStyle/>
          <a:p>
            <a:pPr algn="ctr"/>
            <a:r>
              <a:rPr lang="en-US" b="1" dirty="0" err="1">
                <a:solidFill>
                  <a:schemeClr val="bg1"/>
                </a:solidFill>
                <a:latin typeface="Arial "/>
              </a:rPr>
              <a:t>Uso</a:t>
            </a:r>
            <a:r>
              <a:rPr lang="en-US" b="1" dirty="0">
                <a:solidFill>
                  <a:schemeClr val="bg1"/>
                </a:solidFill>
                <a:latin typeface="Arial "/>
              </a:rPr>
              <a:t> </a:t>
            </a:r>
            <a:r>
              <a:rPr lang="en-US" b="1" dirty="0" err="1">
                <a:solidFill>
                  <a:schemeClr val="bg1"/>
                </a:solidFill>
                <a:latin typeface="Arial "/>
              </a:rPr>
              <a:t>indebido</a:t>
            </a:r>
            <a:r>
              <a:rPr lang="en-US" b="1" dirty="0">
                <a:solidFill>
                  <a:schemeClr val="bg1"/>
                </a:solidFill>
                <a:latin typeface="Arial "/>
              </a:rPr>
              <a:t> de </a:t>
            </a:r>
            <a:r>
              <a:rPr lang="en-US" b="1" dirty="0" err="1">
                <a:solidFill>
                  <a:schemeClr val="bg1"/>
                </a:solidFill>
                <a:latin typeface="Arial "/>
              </a:rPr>
              <a:t>sustancias</a:t>
            </a:r>
            <a:r>
              <a:rPr lang="en-US" b="1" dirty="0">
                <a:solidFill>
                  <a:schemeClr val="bg1"/>
                </a:solidFill>
                <a:latin typeface="Arial "/>
              </a:rPr>
              <a:t> y / o </a:t>
            </a:r>
            <a:r>
              <a:rPr lang="en-US" b="1" dirty="0" err="1">
                <a:solidFill>
                  <a:schemeClr val="bg1"/>
                </a:solidFill>
                <a:latin typeface="Arial "/>
              </a:rPr>
              <a:t>trastorno</a:t>
            </a:r>
            <a:r>
              <a:rPr lang="en-US" b="1" dirty="0">
                <a:solidFill>
                  <a:schemeClr val="bg1"/>
                </a:solidFill>
                <a:latin typeface="Arial "/>
              </a:rPr>
              <a:t> por </a:t>
            </a:r>
            <a:r>
              <a:rPr lang="en-US" b="1" dirty="0" err="1">
                <a:solidFill>
                  <a:schemeClr val="bg1"/>
                </a:solidFill>
                <a:latin typeface="Arial "/>
              </a:rPr>
              <a:t>uso</a:t>
            </a:r>
            <a:r>
              <a:rPr lang="en-US" b="1" dirty="0">
                <a:solidFill>
                  <a:schemeClr val="bg1"/>
                </a:solidFill>
                <a:latin typeface="Arial "/>
              </a:rPr>
              <a:t> de </a:t>
            </a:r>
            <a:r>
              <a:rPr lang="en-US" b="1" dirty="0" err="1">
                <a:solidFill>
                  <a:schemeClr val="bg1"/>
                </a:solidFill>
                <a:latin typeface="Arial "/>
              </a:rPr>
              <a:t>sustancias</a:t>
            </a:r>
            <a:r>
              <a:rPr lang="en-US" b="1" dirty="0">
                <a:solidFill>
                  <a:schemeClr val="bg1"/>
                </a:solidFill>
                <a:latin typeface="Arial "/>
              </a:rPr>
              <a:t> no </a:t>
            </a:r>
            <a:r>
              <a:rPr lang="en-US" b="1" dirty="0" err="1">
                <a:solidFill>
                  <a:schemeClr val="bg1"/>
                </a:solidFill>
                <a:latin typeface="Arial "/>
              </a:rPr>
              <a:t>diagnosticado</a:t>
            </a:r>
            <a:endParaRPr lang="en-US" b="1" dirty="0">
              <a:solidFill>
                <a:schemeClr val="bg1"/>
              </a:solidFill>
              <a:latin typeface="Arial "/>
            </a:endParaRPr>
          </a:p>
        </p:txBody>
      </p:sp>
      <p:cxnSp>
        <p:nvCxnSpPr>
          <p:cNvPr id="56" name="Straight Arrow Connector 55">
            <a:extLst>
              <a:ext uri="{FF2B5EF4-FFF2-40B4-BE49-F238E27FC236}">
                <a16:creationId xmlns:a16="http://schemas.microsoft.com/office/drawing/2014/main" id="{2932E731-16BD-440A-AE4D-D3A915F54F59}"/>
              </a:ext>
            </a:extLst>
          </p:cNvPr>
          <p:cNvCxnSpPr>
            <a:cxnSpLocks/>
          </p:cNvCxnSpPr>
          <p:nvPr/>
        </p:nvCxnSpPr>
        <p:spPr>
          <a:xfrm>
            <a:off x="2682094" y="2251091"/>
            <a:ext cx="1523943" cy="0"/>
          </a:xfrm>
          <a:prstGeom prst="straightConnector1">
            <a:avLst/>
          </a:prstGeom>
          <a:ln w="76200">
            <a:solidFill>
              <a:schemeClr val="bg2">
                <a:lumMod val="50000"/>
              </a:schemeClr>
            </a:solidFill>
            <a:tailEnd type="triangle"/>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92998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lnSpc>
                <a:spcPct val="105000"/>
              </a:lnSpc>
              <a:spcBef>
                <a:spcPct val="0"/>
              </a:spcBef>
              <a:spcAft>
                <a:spcPts val="0"/>
              </a:spcAft>
              <a:defRPr/>
            </a:pPr>
            <a:r>
              <a:rPr lang="es-ES" b="1" dirty="0">
                <a:latin typeface="Arial "/>
              </a:rPr>
              <a:t>Definición de colaboración</a:t>
            </a:r>
            <a:endParaRPr lang="en-US" altLang="en-US" b="1" i="1" dirty="0">
              <a:latin typeface="Arial "/>
            </a:endParaRPr>
          </a:p>
        </p:txBody>
      </p:sp>
      <p:sp>
        <p:nvSpPr>
          <p:cNvPr id="3" name="Content Placeholder 2"/>
          <p:cNvSpPr>
            <a:spLocks noGrp="1"/>
          </p:cNvSpPr>
          <p:nvPr>
            <p:ph idx="1"/>
          </p:nvPr>
        </p:nvSpPr>
        <p:spPr>
          <a:xfrm>
            <a:off x="727592" y="1857618"/>
            <a:ext cx="5427068" cy="3206144"/>
          </a:xfrm>
        </p:spPr>
        <p:txBody>
          <a:bodyPr>
            <a:normAutofit/>
          </a:bodyPr>
          <a:lstStyle/>
          <a:p>
            <a:pPr marL="0" indent="0">
              <a:buNone/>
            </a:pPr>
            <a:r>
              <a:rPr lang="en-US" sz="2600" dirty="0">
                <a:latin typeface="Arial "/>
                <a:cs typeface="Arial" panose="020B0604020202020204" pitchFamily="34" charset="0"/>
              </a:rPr>
              <a:t>“</a:t>
            </a:r>
            <a:r>
              <a:rPr lang="es-ES" sz="2600" dirty="0">
                <a:latin typeface="Arial "/>
              </a:rPr>
              <a:t>Trabajar en conjunto con otros o juntos, especialmente en un esfuerzo intelectual.” </a:t>
            </a:r>
          </a:p>
          <a:p>
            <a:pPr marL="0" indent="0">
              <a:buNone/>
            </a:pPr>
            <a:r>
              <a:rPr lang="es-ES" sz="2600" dirty="0">
                <a:latin typeface="Arial "/>
              </a:rPr>
              <a:t>	– </a:t>
            </a:r>
            <a:r>
              <a:rPr lang="es-ES" sz="2600" dirty="0" err="1">
                <a:latin typeface="Arial "/>
              </a:rPr>
              <a:t>Merriam</a:t>
            </a:r>
            <a:r>
              <a:rPr lang="es-ES" sz="2600" dirty="0">
                <a:latin typeface="Arial "/>
              </a:rPr>
              <a:t> Webster </a:t>
            </a:r>
            <a:r>
              <a:rPr lang="es-ES" sz="2600" dirty="0" err="1">
                <a:latin typeface="Arial "/>
              </a:rPr>
              <a:t>Dictionary</a:t>
            </a:r>
            <a:r>
              <a:rPr lang="es-ES" sz="2600" dirty="0">
                <a:latin typeface="Arial "/>
              </a:rPr>
              <a:t> </a:t>
            </a:r>
          </a:p>
          <a:p>
            <a:pPr marL="0" indent="0">
              <a:buNone/>
            </a:pPr>
            <a:endParaRPr lang="es-ES" sz="1600" dirty="0"/>
          </a:p>
        </p:txBody>
      </p:sp>
      <p:pic>
        <p:nvPicPr>
          <p:cNvPr id="26" name="Picture 25">
            <a:extLst>
              <a:ext uri="{FF2B5EF4-FFF2-40B4-BE49-F238E27FC236}">
                <a16:creationId xmlns:a16="http://schemas.microsoft.com/office/drawing/2014/main" id="{EEE8DAA8-AB23-45AC-8055-4315917ADF27}"/>
              </a:ext>
            </a:extLst>
          </p:cNvPr>
          <p:cNvPicPr>
            <a:picLocks noChangeAspect="1"/>
          </p:cNvPicPr>
          <p:nvPr/>
        </p:nvPicPr>
        <p:blipFill>
          <a:blip r:embed="rId3"/>
          <a:stretch>
            <a:fillRect/>
          </a:stretch>
        </p:blipFill>
        <p:spPr>
          <a:xfrm>
            <a:off x="7918646" y="2318477"/>
            <a:ext cx="1998957" cy="3670884"/>
          </a:xfrm>
          <a:prstGeom prst="rect">
            <a:avLst/>
          </a:prstGeom>
          <a:effectLst>
            <a:softEdge rad="381000"/>
          </a:effectLst>
        </p:spPr>
      </p:pic>
      <p:grpSp>
        <p:nvGrpSpPr>
          <p:cNvPr id="27" name="Group 26">
            <a:extLst>
              <a:ext uri="{FF2B5EF4-FFF2-40B4-BE49-F238E27FC236}">
                <a16:creationId xmlns:a16="http://schemas.microsoft.com/office/drawing/2014/main" id="{67DE8808-422D-423D-873E-CE0177A92E38}"/>
              </a:ext>
            </a:extLst>
          </p:cNvPr>
          <p:cNvGrpSpPr/>
          <p:nvPr/>
        </p:nvGrpSpPr>
        <p:grpSpPr>
          <a:xfrm>
            <a:off x="6096000" y="1815207"/>
            <a:ext cx="5699927" cy="4440081"/>
            <a:chOff x="1787730" y="1499783"/>
            <a:chExt cx="5699927" cy="4440081"/>
          </a:xfrm>
        </p:grpSpPr>
        <p:sp>
          <p:nvSpPr>
            <p:cNvPr id="28" name="Freeform: Shape 27">
              <a:extLst>
                <a:ext uri="{FF2B5EF4-FFF2-40B4-BE49-F238E27FC236}">
                  <a16:creationId xmlns:a16="http://schemas.microsoft.com/office/drawing/2014/main" id="{C617677D-A829-455A-8437-F03841194D5A}"/>
                </a:ext>
              </a:extLst>
            </p:cNvPr>
            <p:cNvSpPr/>
            <p:nvPr/>
          </p:nvSpPr>
          <p:spPr>
            <a:xfrm>
              <a:off x="3413659" y="1499783"/>
              <a:ext cx="2227478" cy="1109518"/>
            </a:xfrm>
            <a:custGeom>
              <a:avLst/>
              <a:gdLst>
                <a:gd name="connsiteX0" fmla="*/ 0 w 2227478"/>
                <a:gd name="connsiteY0" fmla="*/ 184923 h 1109518"/>
                <a:gd name="connsiteX1" fmla="*/ 184923 w 2227478"/>
                <a:gd name="connsiteY1" fmla="*/ 0 h 1109518"/>
                <a:gd name="connsiteX2" fmla="*/ 2042555 w 2227478"/>
                <a:gd name="connsiteY2" fmla="*/ 0 h 1109518"/>
                <a:gd name="connsiteX3" fmla="*/ 2227478 w 2227478"/>
                <a:gd name="connsiteY3" fmla="*/ 184923 h 1109518"/>
                <a:gd name="connsiteX4" fmla="*/ 2227478 w 2227478"/>
                <a:gd name="connsiteY4" fmla="*/ 924595 h 1109518"/>
                <a:gd name="connsiteX5" fmla="*/ 2042555 w 2227478"/>
                <a:gd name="connsiteY5" fmla="*/ 1109518 h 1109518"/>
                <a:gd name="connsiteX6" fmla="*/ 184923 w 2227478"/>
                <a:gd name="connsiteY6" fmla="*/ 1109518 h 1109518"/>
                <a:gd name="connsiteX7" fmla="*/ 0 w 2227478"/>
                <a:gd name="connsiteY7" fmla="*/ 924595 h 1109518"/>
                <a:gd name="connsiteX8" fmla="*/ 0 w 2227478"/>
                <a:gd name="connsiteY8" fmla="*/ 184923 h 110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478" h="1109518">
                  <a:moveTo>
                    <a:pt x="0" y="184923"/>
                  </a:moveTo>
                  <a:cubicBezTo>
                    <a:pt x="0" y="82793"/>
                    <a:pt x="82793" y="0"/>
                    <a:pt x="184923" y="0"/>
                  </a:cubicBezTo>
                  <a:lnTo>
                    <a:pt x="2042555" y="0"/>
                  </a:lnTo>
                  <a:cubicBezTo>
                    <a:pt x="2144685" y="0"/>
                    <a:pt x="2227478" y="82793"/>
                    <a:pt x="2227478" y="184923"/>
                  </a:cubicBezTo>
                  <a:lnTo>
                    <a:pt x="2227478" y="924595"/>
                  </a:lnTo>
                  <a:cubicBezTo>
                    <a:pt x="2227478" y="1026725"/>
                    <a:pt x="2144685" y="1109518"/>
                    <a:pt x="2042555" y="1109518"/>
                  </a:cubicBezTo>
                  <a:lnTo>
                    <a:pt x="184923" y="1109518"/>
                  </a:lnTo>
                  <a:cubicBezTo>
                    <a:pt x="82793" y="1109518"/>
                    <a:pt x="0" y="1026725"/>
                    <a:pt x="0" y="924595"/>
                  </a:cubicBezTo>
                  <a:lnTo>
                    <a:pt x="0" y="184923"/>
                  </a:lnTo>
                  <a:close/>
                </a:path>
              </a:pathLst>
            </a:custGeom>
            <a:solidFill>
              <a:srgbClr val="604A7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5122" tIns="115122" rIns="115122" bIns="115122" numCol="1" spcCol="1270" anchor="ctr" anchorCtr="0">
              <a:noAutofit/>
            </a:bodyPr>
            <a:lstStyle/>
            <a:p>
              <a:pPr marL="0" lvl="0" indent="0" algn="ctr" defTabSz="711200">
                <a:lnSpc>
                  <a:spcPct val="90000"/>
                </a:lnSpc>
                <a:spcBef>
                  <a:spcPct val="0"/>
                </a:spcBef>
                <a:spcAft>
                  <a:spcPct val="35000"/>
                </a:spcAft>
                <a:buNone/>
              </a:pPr>
              <a:r>
                <a:rPr lang="en-US" sz="2400" b="1" dirty="0" err="1">
                  <a:latin typeface="Arial"/>
                  <a:cs typeface="Arial"/>
                </a:rPr>
                <a:t>Indivudual</a:t>
              </a:r>
              <a:endParaRPr lang="en-US" sz="2400" b="1" u="none" kern="1200" dirty="0">
                <a:latin typeface="Arial"/>
                <a:cs typeface="Arial"/>
              </a:endParaRPr>
            </a:p>
          </p:txBody>
        </p:sp>
        <p:sp>
          <p:nvSpPr>
            <p:cNvPr id="29" name="Freeform: Shape 28">
              <a:extLst>
                <a:ext uri="{FF2B5EF4-FFF2-40B4-BE49-F238E27FC236}">
                  <a16:creationId xmlns:a16="http://schemas.microsoft.com/office/drawing/2014/main" id="{A733CA3B-81C8-47F5-BC0B-488949F42230}"/>
                </a:ext>
              </a:extLst>
            </p:cNvPr>
            <p:cNvSpPr/>
            <p:nvPr/>
          </p:nvSpPr>
          <p:spPr>
            <a:xfrm>
              <a:off x="2679125" y="2092910"/>
              <a:ext cx="3846954" cy="3846954"/>
            </a:xfrm>
            <a:custGeom>
              <a:avLst/>
              <a:gdLst/>
              <a:ahLst/>
              <a:cxnLst/>
              <a:rect l="0" t="0" r="0" b="0"/>
              <a:pathLst>
                <a:path>
                  <a:moveTo>
                    <a:pt x="2970485" y="309928"/>
                  </a:moveTo>
                  <a:arcTo wR="1923477" hR="1923477" stAng="18178738" swAng="1787490"/>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0" name="Freeform: Shape 29">
              <a:extLst>
                <a:ext uri="{FF2B5EF4-FFF2-40B4-BE49-F238E27FC236}">
                  <a16:creationId xmlns:a16="http://schemas.microsoft.com/office/drawing/2014/main" id="{77A6CAAF-C05A-41D1-8FF5-E561F9B6642C}"/>
                </a:ext>
              </a:extLst>
            </p:cNvPr>
            <p:cNvSpPr/>
            <p:nvPr/>
          </p:nvSpPr>
          <p:spPr>
            <a:xfrm>
              <a:off x="5438109" y="3145266"/>
              <a:ext cx="2049548" cy="980995"/>
            </a:xfrm>
            <a:custGeom>
              <a:avLst/>
              <a:gdLst>
                <a:gd name="connsiteX0" fmla="*/ 0 w 2049548"/>
                <a:gd name="connsiteY0" fmla="*/ 163502 h 980995"/>
                <a:gd name="connsiteX1" fmla="*/ 163502 w 2049548"/>
                <a:gd name="connsiteY1" fmla="*/ 0 h 980995"/>
                <a:gd name="connsiteX2" fmla="*/ 1886046 w 2049548"/>
                <a:gd name="connsiteY2" fmla="*/ 0 h 980995"/>
                <a:gd name="connsiteX3" fmla="*/ 2049548 w 2049548"/>
                <a:gd name="connsiteY3" fmla="*/ 163502 h 980995"/>
                <a:gd name="connsiteX4" fmla="*/ 2049548 w 2049548"/>
                <a:gd name="connsiteY4" fmla="*/ 817493 h 980995"/>
                <a:gd name="connsiteX5" fmla="*/ 1886046 w 2049548"/>
                <a:gd name="connsiteY5" fmla="*/ 980995 h 980995"/>
                <a:gd name="connsiteX6" fmla="*/ 163502 w 2049548"/>
                <a:gd name="connsiteY6" fmla="*/ 980995 h 980995"/>
                <a:gd name="connsiteX7" fmla="*/ 0 w 2049548"/>
                <a:gd name="connsiteY7" fmla="*/ 817493 h 980995"/>
                <a:gd name="connsiteX8" fmla="*/ 0 w 2049548"/>
                <a:gd name="connsiteY8" fmla="*/ 163502 h 9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548" h="980995">
                  <a:moveTo>
                    <a:pt x="0" y="163502"/>
                  </a:moveTo>
                  <a:cubicBezTo>
                    <a:pt x="0" y="73202"/>
                    <a:pt x="73202" y="0"/>
                    <a:pt x="163502" y="0"/>
                  </a:cubicBezTo>
                  <a:lnTo>
                    <a:pt x="1886046" y="0"/>
                  </a:lnTo>
                  <a:cubicBezTo>
                    <a:pt x="1976346" y="0"/>
                    <a:pt x="2049548" y="73202"/>
                    <a:pt x="2049548" y="163502"/>
                  </a:cubicBezTo>
                  <a:lnTo>
                    <a:pt x="2049548" y="817493"/>
                  </a:lnTo>
                  <a:cubicBezTo>
                    <a:pt x="2049548" y="907793"/>
                    <a:pt x="1976346" y="980995"/>
                    <a:pt x="1886046" y="980995"/>
                  </a:cubicBezTo>
                  <a:lnTo>
                    <a:pt x="163502" y="980995"/>
                  </a:lnTo>
                  <a:cubicBezTo>
                    <a:pt x="73202" y="980995"/>
                    <a:pt x="0" y="907793"/>
                    <a:pt x="0" y="817493"/>
                  </a:cubicBezTo>
                  <a:lnTo>
                    <a:pt x="0" y="163502"/>
                  </a:lnTo>
                  <a:close/>
                </a:path>
              </a:pathLst>
            </a:custGeom>
            <a:solidFill>
              <a:srgbClr val="604A7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08848" tIns="108848" rIns="108848" bIns="108848" numCol="1" spcCol="1270" anchor="ctr" anchorCtr="0">
              <a:noAutofit/>
            </a:bodyPr>
            <a:lstStyle/>
            <a:p>
              <a:pPr marL="0" lvl="0" indent="0" algn="ctr" defTabSz="711200">
                <a:lnSpc>
                  <a:spcPct val="90000"/>
                </a:lnSpc>
                <a:spcBef>
                  <a:spcPct val="0"/>
                </a:spcBef>
                <a:spcAft>
                  <a:spcPct val="35000"/>
                </a:spcAft>
                <a:buNone/>
              </a:pPr>
              <a:r>
                <a:rPr lang="en-US" sz="2400" b="1" dirty="0" err="1">
                  <a:latin typeface="Arial"/>
                  <a:cs typeface="Arial"/>
                </a:rPr>
                <a:t>Comunitario</a:t>
              </a:r>
              <a:endParaRPr lang="en-US" sz="2400" b="1" kern="1200" dirty="0">
                <a:latin typeface="Arial"/>
                <a:cs typeface="Arial"/>
              </a:endParaRPr>
            </a:p>
          </p:txBody>
        </p:sp>
        <p:sp>
          <p:nvSpPr>
            <p:cNvPr id="31" name="Freeform: Shape 30">
              <a:extLst>
                <a:ext uri="{FF2B5EF4-FFF2-40B4-BE49-F238E27FC236}">
                  <a16:creationId xmlns:a16="http://schemas.microsoft.com/office/drawing/2014/main" id="{4276F544-CA23-488F-ADF7-9E602D520BBD}"/>
                </a:ext>
              </a:extLst>
            </p:cNvPr>
            <p:cNvSpPr/>
            <p:nvPr/>
          </p:nvSpPr>
          <p:spPr>
            <a:xfrm>
              <a:off x="2703609" y="1673511"/>
              <a:ext cx="3846954" cy="3846954"/>
            </a:xfrm>
            <a:custGeom>
              <a:avLst/>
              <a:gdLst/>
              <a:ahLst/>
              <a:cxnLst/>
              <a:rect l="0" t="0" r="0" b="0"/>
              <a:pathLst>
                <a:path>
                  <a:moveTo>
                    <a:pt x="3771199" y="2457974"/>
                  </a:moveTo>
                  <a:arcTo wR="1923477" hR="1923477" stAng="968026" swAng="955330"/>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2" name="Freeform: Shape 31">
              <a:extLst>
                <a:ext uri="{FF2B5EF4-FFF2-40B4-BE49-F238E27FC236}">
                  <a16:creationId xmlns:a16="http://schemas.microsoft.com/office/drawing/2014/main" id="{C7FA9F5B-7C34-4645-BE0C-29F25A4E4A89}"/>
                </a:ext>
              </a:extLst>
            </p:cNvPr>
            <p:cNvSpPr/>
            <p:nvPr/>
          </p:nvSpPr>
          <p:spPr>
            <a:xfrm>
              <a:off x="4760530" y="4622470"/>
              <a:ext cx="2314746" cy="1073551"/>
            </a:xfrm>
            <a:custGeom>
              <a:avLst/>
              <a:gdLst>
                <a:gd name="connsiteX0" fmla="*/ 0 w 2314746"/>
                <a:gd name="connsiteY0" fmla="*/ 178929 h 1073551"/>
                <a:gd name="connsiteX1" fmla="*/ 178929 w 2314746"/>
                <a:gd name="connsiteY1" fmla="*/ 0 h 1073551"/>
                <a:gd name="connsiteX2" fmla="*/ 2135817 w 2314746"/>
                <a:gd name="connsiteY2" fmla="*/ 0 h 1073551"/>
                <a:gd name="connsiteX3" fmla="*/ 2314746 w 2314746"/>
                <a:gd name="connsiteY3" fmla="*/ 178929 h 1073551"/>
                <a:gd name="connsiteX4" fmla="*/ 2314746 w 2314746"/>
                <a:gd name="connsiteY4" fmla="*/ 894622 h 1073551"/>
                <a:gd name="connsiteX5" fmla="*/ 2135817 w 2314746"/>
                <a:gd name="connsiteY5" fmla="*/ 1073551 h 1073551"/>
                <a:gd name="connsiteX6" fmla="*/ 178929 w 2314746"/>
                <a:gd name="connsiteY6" fmla="*/ 1073551 h 1073551"/>
                <a:gd name="connsiteX7" fmla="*/ 0 w 2314746"/>
                <a:gd name="connsiteY7" fmla="*/ 894622 h 1073551"/>
                <a:gd name="connsiteX8" fmla="*/ 0 w 2314746"/>
                <a:gd name="connsiteY8" fmla="*/ 178929 h 107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4746" h="1073551">
                  <a:moveTo>
                    <a:pt x="0" y="178929"/>
                  </a:moveTo>
                  <a:cubicBezTo>
                    <a:pt x="0" y="80109"/>
                    <a:pt x="80109" y="0"/>
                    <a:pt x="178929" y="0"/>
                  </a:cubicBezTo>
                  <a:lnTo>
                    <a:pt x="2135817" y="0"/>
                  </a:lnTo>
                  <a:cubicBezTo>
                    <a:pt x="2234637" y="0"/>
                    <a:pt x="2314746" y="80109"/>
                    <a:pt x="2314746" y="178929"/>
                  </a:cubicBezTo>
                  <a:lnTo>
                    <a:pt x="2314746" y="894622"/>
                  </a:lnTo>
                  <a:cubicBezTo>
                    <a:pt x="2314746" y="993442"/>
                    <a:pt x="2234637" y="1073551"/>
                    <a:pt x="2135817" y="1073551"/>
                  </a:cubicBezTo>
                  <a:lnTo>
                    <a:pt x="178929" y="1073551"/>
                  </a:lnTo>
                  <a:cubicBezTo>
                    <a:pt x="80109" y="1073551"/>
                    <a:pt x="0" y="993442"/>
                    <a:pt x="0" y="894622"/>
                  </a:cubicBezTo>
                  <a:lnTo>
                    <a:pt x="0" y="178929"/>
                  </a:lnTo>
                  <a:close/>
                </a:path>
              </a:pathLst>
            </a:custGeom>
            <a:solidFill>
              <a:srgbClr val="604A7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3366" tIns="113366" rIns="113366" bIns="113366" numCol="1" spcCol="1270" anchor="ctr" anchorCtr="0">
              <a:noAutofit/>
            </a:bodyPr>
            <a:lstStyle/>
            <a:p>
              <a:pPr marL="0" lvl="0" indent="0" algn="ctr" defTabSz="711200">
                <a:lnSpc>
                  <a:spcPct val="90000"/>
                </a:lnSpc>
                <a:spcBef>
                  <a:spcPct val="0"/>
                </a:spcBef>
                <a:spcAft>
                  <a:spcPct val="35000"/>
                </a:spcAft>
                <a:buNone/>
              </a:pPr>
              <a:r>
                <a:rPr lang="en-US" sz="2100" b="1" kern="1200" dirty="0">
                  <a:latin typeface="Arial"/>
                  <a:cs typeface="Arial"/>
                </a:rPr>
                <a:t>Entre </a:t>
              </a:r>
              <a:r>
                <a:rPr lang="en-US" sz="2100" b="1" kern="1200" dirty="0" err="1">
                  <a:latin typeface="Arial"/>
                  <a:cs typeface="Arial"/>
                </a:rPr>
                <a:t>otros</a:t>
              </a:r>
              <a:r>
                <a:rPr lang="en-US" sz="2100" b="1" kern="1200" dirty="0">
                  <a:latin typeface="Arial"/>
                  <a:cs typeface="Arial"/>
                </a:rPr>
                <a:t> </a:t>
              </a:r>
              <a:r>
                <a:rPr lang="en-US" sz="2100" b="1" kern="1200" dirty="0" err="1">
                  <a:latin typeface="Arial"/>
                  <a:cs typeface="Arial"/>
                </a:rPr>
                <a:t>partes</a:t>
              </a:r>
              <a:r>
                <a:rPr lang="en-US" sz="2100" b="1" kern="1200" dirty="0">
                  <a:latin typeface="Arial"/>
                  <a:cs typeface="Arial"/>
                </a:rPr>
                <a:t> </a:t>
              </a:r>
              <a:r>
                <a:rPr lang="en-US" sz="2100" b="1" kern="1200" dirty="0" err="1">
                  <a:latin typeface="Arial"/>
                  <a:cs typeface="Arial"/>
                </a:rPr>
                <a:t>interesados</a:t>
              </a:r>
              <a:endParaRPr lang="en-US" sz="2100" b="1" kern="1200" dirty="0">
                <a:latin typeface="Arial"/>
                <a:cs typeface="Arial"/>
              </a:endParaRPr>
            </a:p>
          </p:txBody>
        </p:sp>
        <p:sp>
          <p:nvSpPr>
            <p:cNvPr id="33" name="Freeform: Shape 32">
              <a:extLst>
                <a:ext uri="{FF2B5EF4-FFF2-40B4-BE49-F238E27FC236}">
                  <a16:creationId xmlns:a16="http://schemas.microsoft.com/office/drawing/2014/main" id="{9C9AB3B5-2F0B-42BE-A26D-09D37CEB2435}"/>
                </a:ext>
              </a:extLst>
            </p:cNvPr>
            <p:cNvSpPr/>
            <p:nvPr/>
          </p:nvSpPr>
          <p:spPr>
            <a:xfrm>
              <a:off x="3004993" y="1853029"/>
              <a:ext cx="3846954" cy="3846954"/>
            </a:xfrm>
            <a:custGeom>
              <a:avLst/>
              <a:gdLst/>
              <a:ahLst/>
              <a:cxnLst/>
              <a:rect l="0" t="0" r="0" b="0"/>
              <a:pathLst>
                <a:path>
                  <a:moveTo>
                    <a:pt x="2041001" y="3843360"/>
                  </a:moveTo>
                  <a:arcTo wR="1923477" hR="1923477" stAng="5189824" swAng="1032971"/>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4" name="Freeform: Shape 33">
              <a:extLst>
                <a:ext uri="{FF2B5EF4-FFF2-40B4-BE49-F238E27FC236}">
                  <a16:creationId xmlns:a16="http://schemas.microsoft.com/office/drawing/2014/main" id="{B0F82958-08E6-4438-8FB7-0CECFD62CBEA}"/>
                </a:ext>
              </a:extLst>
            </p:cNvPr>
            <p:cNvSpPr/>
            <p:nvPr/>
          </p:nvSpPr>
          <p:spPr>
            <a:xfrm>
              <a:off x="2228636" y="4656755"/>
              <a:ext cx="2238145" cy="1081180"/>
            </a:xfrm>
            <a:custGeom>
              <a:avLst/>
              <a:gdLst>
                <a:gd name="connsiteX0" fmla="*/ 0 w 2128088"/>
                <a:gd name="connsiteY0" fmla="*/ 180200 h 1081180"/>
                <a:gd name="connsiteX1" fmla="*/ 180200 w 2128088"/>
                <a:gd name="connsiteY1" fmla="*/ 0 h 1081180"/>
                <a:gd name="connsiteX2" fmla="*/ 1947888 w 2128088"/>
                <a:gd name="connsiteY2" fmla="*/ 0 h 1081180"/>
                <a:gd name="connsiteX3" fmla="*/ 2128088 w 2128088"/>
                <a:gd name="connsiteY3" fmla="*/ 180200 h 1081180"/>
                <a:gd name="connsiteX4" fmla="*/ 2128088 w 2128088"/>
                <a:gd name="connsiteY4" fmla="*/ 900980 h 1081180"/>
                <a:gd name="connsiteX5" fmla="*/ 1947888 w 2128088"/>
                <a:gd name="connsiteY5" fmla="*/ 1081180 h 1081180"/>
                <a:gd name="connsiteX6" fmla="*/ 180200 w 2128088"/>
                <a:gd name="connsiteY6" fmla="*/ 1081180 h 1081180"/>
                <a:gd name="connsiteX7" fmla="*/ 0 w 2128088"/>
                <a:gd name="connsiteY7" fmla="*/ 900980 h 1081180"/>
                <a:gd name="connsiteX8" fmla="*/ 0 w 2128088"/>
                <a:gd name="connsiteY8" fmla="*/ 180200 h 108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8088" h="1081180">
                  <a:moveTo>
                    <a:pt x="0" y="180200"/>
                  </a:moveTo>
                  <a:cubicBezTo>
                    <a:pt x="0" y="80678"/>
                    <a:pt x="80678" y="0"/>
                    <a:pt x="180200" y="0"/>
                  </a:cubicBezTo>
                  <a:lnTo>
                    <a:pt x="1947888" y="0"/>
                  </a:lnTo>
                  <a:cubicBezTo>
                    <a:pt x="2047410" y="0"/>
                    <a:pt x="2128088" y="80678"/>
                    <a:pt x="2128088" y="180200"/>
                  </a:cubicBezTo>
                  <a:lnTo>
                    <a:pt x="2128088" y="900980"/>
                  </a:lnTo>
                  <a:cubicBezTo>
                    <a:pt x="2128088" y="1000502"/>
                    <a:pt x="2047410" y="1081180"/>
                    <a:pt x="1947888" y="1081180"/>
                  </a:cubicBezTo>
                  <a:lnTo>
                    <a:pt x="180200" y="1081180"/>
                  </a:lnTo>
                  <a:cubicBezTo>
                    <a:pt x="80678" y="1081180"/>
                    <a:pt x="0" y="1000502"/>
                    <a:pt x="0" y="900980"/>
                  </a:cubicBezTo>
                  <a:lnTo>
                    <a:pt x="0" y="180200"/>
                  </a:lnTo>
                  <a:close/>
                </a:path>
              </a:pathLst>
            </a:custGeom>
            <a:solidFill>
              <a:srgbClr val="604A7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3739" tIns="113739" rIns="113739" bIns="113739" numCol="1" spcCol="1270" anchor="ctr" anchorCtr="0">
              <a:noAutofit/>
            </a:bodyPr>
            <a:lstStyle/>
            <a:p>
              <a:pPr marL="0" lvl="0" indent="0" algn="ctr" defTabSz="711200">
                <a:lnSpc>
                  <a:spcPct val="90000"/>
                </a:lnSpc>
                <a:spcBef>
                  <a:spcPct val="0"/>
                </a:spcBef>
                <a:spcAft>
                  <a:spcPct val="35000"/>
                </a:spcAft>
                <a:buNone/>
              </a:pPr>
              <a:r>
                <a:rPr lang="en-US" sz="2200" b="1" dirty="0" err="1">
                  <a:latin typeface="Arial"/>
                  <a:cs typeface="Arial"/>
                </a:rPr>
                <a:t>Estatal</a:t>
              </a:r>
              <a:r>
                <a:rPr lang="en-US" sz="2200" b="1" dirty="0">
                  <a:latin typeface="Arial"/>
                  <a:cs typeface="Arial"/>
                </a:rPr>
                <a:t>, </a:t>
              </a:r>
              <a:r>
                <a:rPr lang="en-US" sz="2200" b="1" dirty="0" err="1">
                  <a:latin typeface="Arial"/>
                  <a:cs typeface="Arial"/>
                </a:rPr>
                <a:t>gubernamental</a:t>
              </a:r>
              <a:endParaRPr lang="en-US" sz="2200" b="1" kern="1200" dirty="0">
                <a:latin typeface="Arial"/>
                <a:cs typeface="Arial"/>
              </a:endParaRPr>
            </a:p>
          </p:txBody>
        </p:sp>
        <p:sp>
          <p:nvSpPr>
            <p:cNvPr id="35" name="Freeform: Shape 34">
              <a:extLst>
                <a:ext uri="{FF2B5EF4-FFF2-40B4-BE49-F238E27FC236}">
                  <a16:creationId xmlns:a16="http://schemas.microsoft.com/office/drawing/2014/main" id="{70FA4D78-04FC-4FB0-AD46-101518A9E485}"/>
                </a:ext>
              </a:extLst>
            </p:cNvPr>
            <p:cNvSpPr/>
            <p:nvPr/>
          </p:nvSpPr>
          <p:spPr>
            <a:xfrm>
              <a:off x="2687827" y="1673556"/>
              <a:ext cx="3846954" cy="3846954"/>
            </a:xfrm>
            <a:custGeom>
              <a:avLst/>
              <a:gdLst/>
              <a:ahLst/>
              <a:cxnLst/>
              <a:rect l="0" t="0" r="0" b="0"/>
              <a:pathLst>
                <a:path>
                  <a:moveTo>
                    <a:pt x="314597" y="2977645"/>
                  </a:moveTo>
                  <a:arcTo wR="1923477" hR="1923477" stAng="8805987" swAng="1170134"/>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36" name="Freeform: Shape 35">
              <a:extLst>
                <a:ext uri="{FF2B5EF4-FFF2-40B4-BE49-F238E27FC236}">
                  <a16:creationId xmlns:a16="http://schemas.microsoft.com/office/drawing/2014/main" id="{42B77905-B45B-4E0A-A803-9E0A4765DC92}"/>
                </a:ext>
              </a:extLst>
            </p:cNvPr>
            <p:cNvSpPr/>
            <p:nvPr/>
          </p:nvSpPr>
          <p:spPr>
            <a:xfrm>
              <a:off x="1787730" y="3037150"/>
              <a:ext cx="1984908" cy="1009998"/>
            </a:xfrm>
            <a:custGeom>
              <a:avLst/>
              <a:gdLst>
                <a:gd name="connsiteX0" fmla="*/ 0 w 1984908"/>
                <a:gd name="connsiteY0" fmla="*/ 168336 h 1009998"/>
                <a:gd name="connsiteX1" fmla="*/ 168336 w 1984908"/>
                <a:gd name="connsiteY1" fmla="*/ 0 h 1009998"/>
                <a:gd name="connsiteX2" fmla="*/ 1816572 w 1984908"/>
                <a:gd name="connsiteY2" fmla="*/ 0 h 1009998"/>
                <a:gd name="connsiteX3" fmla="*/ 1984908 w 1984908"/>
                <a:gd name="connsiteY3" fmla="*/ 168336 h 1009998"/>
                <a:gd name="connsiteX4" fmla="*/ 1984908 w 1984908"/>
                <a:gd name="connsiteY4" fmla="*/ 841662 h 1009998"/>
                <a:gd name="connsiteX5" fmla="*/ 1816572 w 1984908"/>
                <a:gd name="connsiteY5" fmla="*/ 1009998 h 1009998"/>
                <a:gd name="connsiteX6" fmla="*/ 168336 w 1984908"/>
                <a:gd name="connsiteY6" fmla="*/ 1009998 h 1009998"/>
                <a:gd name="connsiteX7" fmla="*/ 0 w 1984908"/>
                <a:gd name="connsiteY7" fmla="*/ 841662 h 1009998"/>
                <a:gd name="connsiteX8" fmla="*/ 0 w 1984908"/>
                <a:gd name="connsiteY8" fmla="*/ 168336 h 100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4908" h="1009998">
                  <a:moveTo>
                    <a:pt x="0" y="168336"/>
                  </a:moveTo>
                  <a:cubicBezTo>
                    <a:pt x="0" y="75367"/>
                    <a:pt x="75367" y="0"/>
                    <a:pt x="168336" y="0"/>
                  </a:cubicBezTo>
                  <a:lnTo>
                    <a:pt x="1816572" y="0"/>
                  </a:lnTo>
                  <a:cubicBezTo>
                    <a:pt x="1909541" y="0"/>
                    <a:pt x="1984908" y="75367"/>
                    <a:pt x="1984908" y="168336"/>
                  </a:cubicBezTo>
                  <a:lnTo>
                    <a:pt x="1984908" y="841662"/>
                  </a:lnTo>
                  <a:cubicBezTo>
                    <a:pt x="1984908" y="934631"/>
                    <a:pt x="1909541" y="1009998"/>
                    <a:pt x="1816572" y="1009998"/>
                  </a:cubicBezTo>
                  <a:lnTo>
                    <a:pt x="168336" y="1009998"/>
                  </a:lnTo>
                  <a:cubicBezTo>
                    <a:pt x="75367" y="1009998"/>
                    <a:pt x="0" y="934631"/>
                    <a:pt x="0" y="841662"/>
                  </a:cubicBezTo>
                  <a:lnTo>
                    <a:pt x="0" y="168336"/>
                  </a:lnTo>
                  <a:close/>
                </a:path>
              </a:pathLst>
            </a:custGeom>
            <a:solidFill>
              <a:srgbClr val="604A7B"/>
            </a:solid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spcFirstLastPara="0" vert="horz" wrap="square" lIns="110264" tIns="110264" rIns="110264" bIns="110264" numCol="1" spcCol="1270" anchor="ctr" anchorCtr="0">
              <a:noAutofit/>
            </a:bodyPr>
            <a:lstStyle/>
            <a:p>
              <a:pPr marL="0" lvl="0" indent="0" algn="ctr" defTabSz="711200">
                <a:lnSpc>
                  <a:spcPct val="90000"/>
                </a:lnSpc>
                <a:spcBef>
                  <a:spcPct val="0"/>
                </a:spcBef>
                <a:spcAft>
                  <a:spcPct val="35000"/>
                </a:spcAft>
                <a:buNone/>
              </a:pPr>
              <a:r>
                <a:rPr lang="en-US" sz="2400" b="1" kern="1200" dirty="0" err="1">
                  <a:latin typeface="Arial"/>
                  <a:cs typeface="Arial"/>
                </a:rPr>
                <a:t>Profesional</a:t>
              </a:r>
              <a:endParaRPr lang="en-US" sz="2400" b="1" kern="1200" dirty="0">
                <a:latin typeface="Arial"/>
                <a:cs typeface="Arial"/>
              </a:endParaRPr>
            </a:p>
          </p:txBody>
        </p:sp>
        <p:sp>
          <p:nvSpPr>
            <p:cNvPr id="37" name="Freeform: Shape 36">
              <a:extLst>
                <a:ext uri="{FF2B5EF4-FFF2-40B4-BE49-F238E27FC236}">
                  <a16:creationId xmlns:a16="http://schemas.microsoft.com/office/drawing/2014/main" id="{B0145A65-77A6-4D39-ADB2-DE021EE08FE5}"/>
                </a:ext>
              </a:extLst>
            </p:cNvPr>
            <p:cNvSpPr/>
            <p:nvPr/>
          </p:nvSpPr>
          <p:spPr>
            <a:xfrm>
              <a:off x="2786370" y="1941139"/>
              <a:ext cx="3846954" cy="3846954"/>
            </a:xfrm>
            <a:custGeom>
              <a:avLst/>
              <a:gdLst/>
              <a:ahLst/>
              <a:cxnLst/>
              <a:rect l="0" t="0" r="0" b="0"/>
              <a:pathLst>
                <a:path>
                  <a:moveTo>
                    <a:pt x="190275" y="1089345"/>
                  </a:moveTo>
                  <a:arcTo wR="1923477" hR="1923477" stAng="12341997" swAng="1302770"/>
                </a:path>
              </a:pathLst>
            </a:custGeom>
            <a:noFill/>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grpSp>
      <p:sp>
        <p:nvSpPr>
          <p:cNvPr id="4" name="TextBox 3">
            <a:extLst>
              <a:ext uri="{FF2B5EF4-FFF2-40B4-BE49-F238E27FC236}">
                <a16:creationId xmlns:a16="http://schemas.microsoft.com/office/drawing/2014/main" id="{035A970C-EC5E-4C02-A6E3-6D1F98B17E97}"/>
              </a:ext>
            </a:extLst>
          </p:cNvPr>
          <p:cNvSpPr txBox="1"/>
          <p:nvPr/>
        </p:nvSpPr>
        <p:spPr>
          <a:xfrm>
            <a:off x="7036011" y="1158487"/>
            <a:ext cx="4065577" cy="492443"/>
          </a:xfrm>
          <a:prstGeom prst="rect">
            <a:avLst/>
          </a:prstGeom>
          <a:noFill/>
        </p:spPr>
        <p:txBody>
          <a:bodyPr wrap="square" rtlCol="0">
            <a:spAutoFit/>
          </a:bodyPr>
          <a:lstStyle/>
          <a:p>
            <a:r>
              <a:rPr lang="en-US" sz="2600" i="1" dirty="0" err="1">
                <a:latin typeface="Arial "/>
              </a:rPr>
              <a:t>Colaboración</a:t>
            </a:r>
            <a:r>
              <a:rPr lang="en-US" sz="2600" i="1" dirty="0">
                <a:latin typeface="Arial "/>
              </a:rPr>
              <a:t> </a:t>
            </a:r>
            <a:r>
              <a:rPr lang="en-US" sz="2600" i="1" dirty="0" err="1">
                <a:latin typeface="Arial "/>
              </a:rPr>
              <a:t>en</a:t>
            </a:r>
            <a:r>
              <a:rPr lang="en-US" sz="2600" i="1" dirty="0">
                <a:latin typeface="Arial "/>
              </a:rPr>
              <a:t> </a:t>
            </a:r>
            <a:r>
              <a:rPr lang="en-US" sz="2600" i="1" dirty="0" err="1">
                <a:latin typeface="Arial "/>
              </a:rPr>
              <a:t>nivel</a:t>
            </a:r>
            <a:r>
              <a:rPr lang="en-US" sz="2600" i="1" dirty="0">
                <a:latin typeface="Arial "/>
              </a:rPr>
              <a:t>:</a:t>
            </a:r>
          </a:p>
        </p:txBody>
      </p:sp>
    </p:spTree>
    <p:extLst>
      <p:ext uri="{BB962C8B-B14F-4D97-AF65-F5344CB8AC3E}">
        <p14:creationId xmlns:p14="http://schemas.microsoft.com/office/powerpoint/2010/main" val="49540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90467D-96B4-421F-B474-8D13F90AB415}"/>
              </a:ext>
            </a:extLst>
          </p:cNvPr>
          <p:cNvSpPr txBox="1"/>
          <p:nvPr/>
        </p:nvSpPr>
        <p:spPr>
          <a:xfrm>
            <a:off x="423081" y="5418161"/>
            <a:ext cx="3835020" cy="1439839"/>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02E78E39-5315-4FB3-A118-77B212D0F986}"/>
              </a:ext>
            </a:extLst>
          </p:cNvPr>
          <p:cNvSpPr>
            <a:spLocks noGrp="1"/>
          </p:cNvSpPr>
          <p:nvPr>
            <p:ph type="title"/>
          </p:nvPr>
        </p:nvSpPr>
        <p:spPr>
          <a:xfrm>
            <a:off x="838200" y="1009754"/>
            <a:ext cx="11103864" cy="13255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000" b="1" dirty="0">
                <a:latin typeface="Arial "/>
              </a:rPr>
              <a:t>¿Cuales han sido obstáculos para trabajar en colaboración</a:t>
            </a:r>
            <a:r>
              <a:rPr lang="en-US" sz="4000" b="1" dirty="0">
                <a:latin typeface="Arial "/>
                <a:cs typeface="Times New Roman" panose="02020603050405020304" pitchFamily="18" charset="0"/>
              </a:rPr>
              <a:t>?</a:t>
            </a:r>
            <a:br>
              <a:rPr lang="en-US" sz="4000" b="1" dirty="0">
                <a:latin typeface="Arial "/>
                <a:cs typeface="Times New Roman" panose="02020603050405020304" pitchFamily="18" charset="0"/>
              </a:rPr>
            </a:br>
            <a:br>
              <a:rPr lang="en-US" sz="4000" b="1" dirty="0">
                <a:latin typeface="Arial "/>
                <a:cs typeface="Times New Roman" panose="02020603050405020304" pitchFamily="18" charset="0"/>
              </a:rPr>
            </a:br>
            <a:r>
              <a:rPr lang="en-US" sz="4000" b="1" dirty="0">
                <a:latin typeface="Arial "/>
                <a:cs typeface="Times New Roman" panose="02020603050405020304" pitchFamily="18" charset="0"/>
              </a:rPr>
              <a:t>¿</a:t>
            </a:r>
            <a:r>
              <a:rPr lang="en-US" sz="4000" b="1" dirty="0" err="1">
                <a:latin typeface="Arial "/>
                <a:cs typeface="Times New Roman" panose="02020603050405020304" pitchFamily="18" charset="0"/>
              </a:rPr>
              <a:t>Cuales</a:t>
            </a:r>
            <a:r>
              <a:rPr lang="en-US" sz="4000" b="1" dirty="0">
                <a:latin typeface="Arial "/>
                <a:cs typeface="Times New Roman" panose="02020603050405020304" pitchFamily="18" charset="0"/>
              </a:rPr>
              <a:t> </a:t>
            </a:r>
            <a:r>
              <a:rPr lang="en-US" sz="4000" b="1" dirty="0" err="1">
                <a:latin typeface="Arial "/>
                <a:cs typeface="Times New Roman" panose="02020603050405020304" pitchFamily="18" charset="0"/>
              </a:rPr>
              <a:t>ejemplos</a:t>
            </a:r>
            <a:r>
              <a:rPr lang="en-US" sz="4000" b="1" dirty="0">
                <a:latin typeface="Arial "/>
                <a:cs typeface="Times New Roman" panose="02020603050405020304" pitchFamily="18" charset="0"/>
              </a:rPr>
              <a:t> </a:t>
            </a:r>
            <a:r>
              <a:rPr lang="en-US" sz="4000" b="1" dirty="0" err="1">
                <a:latin typeface="Arial "/>
                <a:cs typeface="Times New Roman" panose="02020603050405020304" pitchFamily="18" charset="0"/>
              </a:rPr>
              <a:t>existen</a:t>
            </a:r>
            <a:r>
              <a:rPr lang="en-US" sz="4000" b="1" dirty="0">
                <a:latin typeface="Arial "/>
                <a:cs typeface="Times New Roman" panose="02020603050405020304" pitchFamily="18" charset="0"/>
              </a:rPr>
              <a:t> de </a:t>
            </a:r>
            <a:r>
              <a:rPr lang="en-US" sz="4000" b="1" dirty="0" err="1">
                <a:latin typeface="Arial "/>
                <a:cs typeface="Times New Roman" panose="02020603050405020304" pitchFamily="18" charset="0"/>
              </a:rPr>
              <a:t>colaboraciones</a:t>
            </a:r>
            <a:r>
              <a:rPr lang="en-US" sz="4000" b="1" dirty="0">
                <a:latin typeface="Arial "/>
                <a:cs typeface="Times New Roman" panose="02020603050405020304" pitchFamily="18" charset="0"/>
              </a:rPr>
              <a:t> </a:t>
            </a:r>
            <a:r>
              <a:rPr lang="en-US" sz="4000" b="1" dirty="0" err="1">
                <a:latin typeface="Arial "/>
                <a:cs typeface="Times New Roman" panose="02020603050405020304" pitchFamily="18" charset="0"/>
              </a:rPr>
              <a:t>efectivas</a:t>
            </a:r>
            <a:r>
              <a:rPr lang="en-US" sz="4000" b="1" dirty="0">
                <a:latin typeface="Arial "/>
                <a:cs typeface="Times New Roman" panose="02020603050405020304" pitchFamily="18" charset="0"/>
              </a:rPr>
              <a:t>?</a:t>
            </a:r>
            <a:endParaRPr lang="en-US" sz="4000" b="1" dirty="0">
              <a:effectLst/>
              <a:latin typeface="Arial "/>
              <a:ea typeface="Calibri" panose="020F0502020204030204" pitchFamily="34" charset="0"/>
              <a:cs typeface="Times New Roman" panose="02020603050405020304" pitchFamily="18" charset="0"/>
            </a:endParaRPr>
          </a:p>
        </p:txBody>
      </p:sp>
      <p:pic>
        <p:nvPicPr>
          <p:cNvPr id="4" name="Picture 3" descr="A picture containing table, person, indoor, people&#10;&#10;Description automatically generated">
            <a:extLst>
              <a:ext uri="{FF2B5EF4-FFF2-40B4-BE49-F238E27FC236}">
                <a16:creationId xmlns:a16="http://schemas.microsoft.com/office/drawing/2014/main" id="{C841C295-3420-4457-93CA-64AACEF80AA3}"/>
              </a:ext>
            </a:extLst>
          </p:cNvPr>
          <p:cNvPicPr>
            <a:picLocks noChangeAspect="1"/>
          </p:cNvPicPr>
          <p:nvPr/>
        </p:nvPicPr>
        <p:blipFill>
          <a:blip r:embed="rId3"/>
          <a:stretch>
            <a:fillRect/>
          </a:stretch>
        </p:blipFill>
        <p:spPr>
          <a:xfrm>
            <a:off x="3424809" y="3265227"/>
            <a:ext cx="5342382" cy="3429000"/>
          </a:xfrm>
          <a:prstGeom prst="rect">
            <a:avLst/>
          </a:prstGeom>
        </p:spPr>
      </p:pic>
    </p:spTree>
    <p:extLst>
      <p:ext uri="{BB962C8B-B14F-4D97-AF65-F5344CB8AC3E}">
        <p14:creationId xmlns:p14="http://schemas.microsoft.com/office/powerpoint/2010/main" val="3385932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881063" y="2759031"/>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err="1">
                <a:solidFill>
                  <a:schemeClr val="bg1"/>
                </a:solidFill>
                <a:latin typeface="Arial" panose="020B0604020202020204" pitchFamily="34" charset="0"/>
                <a:cs typeface="Arial" panose="020B0604020202020204" pitchFamily="34" charset="0"/>
              </a:rPr>
              <a:t>En</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su</a:t>
            </a:r>
            <a:r>
              <a:rPr lang="en-US" altLang="en-US" sz="4000" b="1" dirty="0">
                <a:solidFill>
                  <a:schemeClr val="bg1"/>
                </a:solidFill>
                <a:latin typeface="Arial" panose="020B0604020202020204" pitchFamily="34" charset="0"/>
                <a:cs typeface="Arial" panose="020B0604020202020204" pitchFamily="34" charset="0"/>
              </a:rPr>
              <a:t> opinion… </a:t>
            </a:r>
          </a:p>
        </p:txBody>
      </p:sp>
      <p:sp>
        <p:nvSpPr>
          <p:cNvPr id="5" name="Subtitle 5"/>
          <p:cNvSpPr>
            <a:spLocks noGrp="1"/>
          </p:cNvSpPr>
          <p:nvPr>
            <p:ph idx="1"/>
          </p:nvPr>
        </p:nvSpPr>
        <p:spPr>
          <a:xfrm>
            <a:off x="5600701" y="931971"/>
            <a:ext cx="5680765" cy="3189577"/>
          </a:xfrm>
        </p:spPr>
        <p:txBody>
          <a:bodyPr/>
          <a:lstStyle/>
          <a:p>
            <a:pPr marL="0" indent="0" algn="ctr">
              <a:spcBef>
                <a:spcPts val="616"/>
              </a:spcBef>
              <a:spcAft>
                <a:spcPts val="1233"/>
              </a:spcAft>
              <a:buNone/>
            </a:pPr>
            <a:r>
              <a:rPr lang="es-ES" sz="3200" dirty="0">
                <a:latin typeface="Arial "/>
              </a:rPr>
              <a:t>Cuando piense en su trabajo, comparta las palabras que le vienen a la mente relacionadas con:</a:t>
            </a:r>
            <a:endParaRPr lang="en-US" sz="3200" dirty="0">
              <a:latin typeface="Arial "/>
              <a:cs typeface="Arial" panose="020B0604020202020204" pitchFamily="34" charset="0"/>
            </a:endParaRPr>
          </a:p>
          <a:p>
            <a:pPr marL="0" indent="0" algn="ctr">
              <a:lnSpc>
                <a:spcPct val="100000"/>
              </a:lnSpc>
              <a:buNone/>
            </a:pPr>
            <a:endParaRPr lang="en-US" altLang="x-none" sz="3200" b="1" dirty="0">
              <a:latin typeface="Arial" charset="0"/>
              <a:cs typeface="Arial" charset="0"/>
            </a:endParaRP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17</a:t>
            </a:fld>
            <a:endParaRPr lang="en-US"/>
          </a:p>
        </p:txBody>
      </p:sp>
      <p:sp>
        <p:nvSpPr>
          <p:cNvPr id="6" name="TextBox 5">
            <a:extLst>
              <a:ext uri="{FF2B5EF4-FFF2-40B4-BE49-F238E27FC236}">
                <a16:creationId xmlns:a16="http://schemas.microsoft.com/office/drawing/2014/main" id="{08EA8AE9-D4EB-4B3E-BF0D-9F7A0B535BB0}"/>
              </a:ext>
            </a:extLst>
          </p:cNvPr>
          <p:cNvSpPr txBox="1"/>
          <p:nvPr/>
        </p:nvSpPr>
        <p:spPr>
          <a:xfrm>
            <a:off x="5146040" y="3429000"/>
            <a:ext cx="3632200" cy="831850"/>
          </a:xfrm>
          <a:prstGeom prst="rect">
            <a:avLst/>
          </a:prstGeom>
          <a:noFill/>
        </p:spPr>
        <p:txBody>
          <a:bodyPr>
            <a:spAutoFit/>
          </a:bodyPr>
          <a:lstStyle/>
          <a:p>
            <a:pPr algn="ctr" eaLnBrk="1" fontAlgn="auto" hangingPunct="1">
              <a:spcBef>
                <a:spcPts val="0"/>
              </a:spcBef>
              <a:spcAft>
                <a:spcPts val="0"/>
              </a:spcAft>
              <a:defRPr/>
            </a:pPr>
            <a:r>
              <a:rPr lang="en-US" sz="4800" b="1" dirty="0" err="1">
                <a:solidFill>
                  <a:schemeClr val="bg2">
                    <a:lumMod val="50000"/>
                  </a:schemeClr>
                </a:solidFill>
                <a:latin typeface="Arial" panose="020B0604020202020204" pitchFamily="34" charset="0"/>
                <a:cs typeface="Arial" panose="020B0604020202020204" pitchFamily="34" charset="0"/>
              </a:rPr>
              <a:t>Promoción</a:t>
            </a:r>
            <a:endParaRPr lang="en-US" sz="2800" b="1" dirty="0">
              <a:solidFill>
                <a:schemeClr val="bg2">
                  <a:lumMod val="5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987B965-CCAF-44BA-A47D-258BC2903C29}"/>
              </a:ext>
            </a:extLst>
          </p:cNvPr>
          <p:cNvSpPr txBox="1"/>
          <p:nvPr/>
        </p:nvSpPr>
        <p:spPr>
          <a:xfrm>
            <a:off x="8057039" y="4887291"/>
            <a:ext cx="3732212" cy="831850"/>
          </a:xfrm>
          <a:prstGeom prst="rect">
            <a:avLst/>
          </a:prstGeom>
          <a:noFill/>
        </p:spPr>
        <p:txBody>
          <a:bodyPr>
            <a:spAutoFit/>
          </a:bodyPr>
          <a:lstStyle/>
          <a:p>
            <a:pPr algn="ctr" eaLnBrk="1" fontAlgn="auto" hangingPunct="1">
              <a:spcBef>
                <a:spcPts val="0"/>
              </a:spcBef>
              <a:spcAft>
                <a:spcPts val="0"/>
              </a:spcAft>
              <a:defRPr/>
            </a:pPr>
            <a:r>
              <a:rPr lang="en-US" sz="4800" b="1" dirty="0" err="1">
                <a:solidFill>
                  <a:srgbClr val="002060"/>
                </a:solidFill>
                <a:latin typeface="Arial" panose="020B0604020202020204" pitchFamily="34" charset="0"/>
                <a:cs typeface="Arial" panose="020B0604020202020204" pitchFamily="34" charset="0"/>
              </a:rPr>
              <a:t>Prevención</a:t>
            </a:r>
            <a:endParaRPr lang="en-US" sz="36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8641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eaLnBrk="1" fontAlgn="auto" hangingPunct="1">
              <a:spcBef>
                <a:spcPts val="0"/>
              </a:spcBef>
              <a:spcAft>
                <a:spcPts val="0"/>
              </a:spcAft>
              <a:defRPr/>
            </a:pPr>
            <a:r>
              <a:rPr lang="es-ES" b="1" dirty="0">
                <a:latin typeface="Arial "/>
              </a:rPr>
              <a:t>Navegando a través de la continuidad de </a:t>
            </a:r>
            <a:r>
              <a:rPr lang="es-CR" b="1" dirty="0">
                <a:latin typeface="Arial "/>
              </a:rPr>
              <a:t>servicios </a:t>
            </a:r>
            <a:endParaRPr lang="en-US" b="1" i="1" dirty="0">
              <a:latin typeface="Arial "/>
            </a:endParaRPr>
          </a:p>
        </p:txBody>
      </p:sp>
      <p:pic>
        <p:nvPicPr>
          <p:cNvPr id="6" name="Picture 2">
            <a:extLst>
              <a:ext uri="{FF2B5EF4-FFF2-40B4-BE49-F238E27FC236}">
                <a16:creationId xmlns:a16="http://schemas.microsoft.com/office/drawing/2014/main" id="{B7FC7713-B370-4610-9936-3834C8248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812" y="1719749"/>
            <a:ext cx="4764376" cy="374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CD7D2EC-45EF-4171-9900-565F02CBA7E5}"/>
              </a:ext>
            </a:extLst>
          </p:cNvPr>
          <p:cNvSpPr txBox="1"/>
          <p:nvPr/>
        </p:nvSpPr>
        <p:spPr>
          <a:xfrm>
            <a:off x="219869" y="3013075"/>
            <a:ext cx="3632200" cy="831850"/>
          </a:xfrm>
          <a:prstGeom prst="rect">
            <a:avLst/>
          </a:prstGeom>
          <a:noFill/>
        </p:spPr>
        <p:txBody>
          <a:bodyPr>
            <a:spAutoFit/>
          </a:bodyPr>
          <a:lstStyle/>
          <a:p>
            <a:pPr algn="ctr" eaLnBrk="1" fontAlgn="auto" hangingPunct="1">
              <a:spcBef>
                <a:spcPts val="0"/>
              </a:spcBef>
              <a:spcAft>
                <a:spcPts val="0"/>
              </a:spcAft>
              <a:defRPr/>
            </a:pPr>
            <a:r>
              <a:rPr lang="en-US" sz="4800" b="1" dirty="0" err="1">
                <a:solidFill>
                  <a:schemeClr val="accent3">
                    <a:lumMod val="75000"/>
                  </a:schemeClr>
                </a:solidFill>
                <a:latin typeface="Arial" panose="020B0604020202020204" pitchFamily="34" charset="0"/>
                <a:cs typeface="Arial" panose="020B0604020202020204" pitchFamily="34" charset="0"/>
              </a:rPr>
              <a:t>Promoción</a:t>
            </a:r>
            <a:endParaRPr lang="en-US" sz="2800" b="1" dirty="0">
              <a:solidFill>
                <a:schemeClr val="accent3">
                  <a:lumMod val="75000"/>
                </a:schemeClr>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24D47DC-FED9-47A1-A0A4-415C2135B1FC}"/>
              </a:ext>
            </a:extLst>
          </p:cNvPr>
          <p:cNvSpPr txBox="1"/>
          <p:nvPr/>
        </p:nvSpPr>
        <p:spPr>
          <a:xfrm>
            <a:off x="8239919" y="3013075"/>
            <a:ext cx="3732212" cy="831850"/>
          </a:xfrm>
          <a:prstGeom prst="rect">
            <a:avLst/>
          </a:prstGeom>
          <a:noFill/>
        </p:spPr>
        <p:txBody>
          <a:bodyPr>
            <a:spAutoFit/>
          </a:bodyPr>
          <a:lstStyle/>
          <a:p>
            <a:pPr algn="ctr" eaLnBrk="1" fontAlgn="auto" hangingPunct="1">
              <a:spcBef>
                <a:spcPts val="0"/>
              </a:spcBef>
              <a:spcAft>
                <a:spcPts val="0"/>
              </a:spcAft>
              <a:defRPr/>
            </a:pPr>
            <a:r>
              <a:rPr lang="en-US" sz="4800" b="1" dirty="0" err="1">
                <a:solidFill>
                  <a:schemeClr val="accent1">
                    <a:lumMod val="75000"/>
                  </a:schemeClr>
                </a:solidFill>
                <a:latin typeface="Arial" panose="020B0604020202020204" pitchFamily="34" charset="0"/>
                <a:cs typeface="Arial" panose="020B0604020202020204" pitchFamily="34" charset="0"/>
              </a:rPr>
              <a:t>Prevención</a:t>
            </a:r>
            <a:endParaRPr lang="en-US" sz="36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446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lnSpc>
                <a:spcPct val="105000"/>
              </a:lnSpc>
              <a:spcBef>
                <a:spcPct val="0"/>
              </a:spcBef>
              <a:spcAft>
                <a:spcPts val="0"/>
              </a:spcAft>
              <a:defRPr/>
            </a:pPr>
            <a:r>
              <a:rPr lang="es-ES" b="1" dirty="0">
                <a:latin typeface="Arial "/>
              </a:rPr>
              <a:t>Definición de promoción</a:t>
            </a:r>
            <a:endParaRPr lang="en-US" altLang="en-US" b="1" i="1" dirty="0">
              <a:latin typeface="Arial "/>
            </a:endParaRPr>
          </a:p>
        </p:txBody>
      </p:sp>
      <p:sp>
        <p:nvSpPr>
          <p:cNvPr id="3" name="Content Placeholder 2"/>
          <p:cNvSpPr>
            <a:spLocks noGrp="1"/>
          </p:cNvSpPr>
          <p:nvPr>
            <p:ph idx="1"/>
          </p:nvPr>
        </p:nvSpPr>
        <p:spPr>
          <a:xfrm>
            <a:off x="838200" y="1825625"/>
            <a:ext cx="6091989" cy="4131038"/>
          </a:xfrm>
        </p:spPr>
        <p:txBody>
          <a:bodyPr>
            <a:normAutofit/>
          </a:bodyPr>
          <a:lstStyle/>
          <a:p>
            <a:r>
              <a:rPr lang="es-ES" dirty="0">
                <a:latin typeface="Arial "/>
              </a:rPr>
              <a:t>Intervenciones (por ejemplo, programas, prácticas y estrategias ambientales) que ayudan a las personas a hacerse cargo de su vida y mejorar su bienestar.</a:t>
            </a:r>
          </a:p>
          <a:p>
            <a:r>
              <a:rPr lang="es-ES" dirty="0">
                <a:latin typeface="Arial "/>
              </a:rPr>
              <a:t>"No impulsado por un énfasis en la enfermedad, sino por un enfoque en la mejora del bienestar". (IOM 1994)</a:t>
            </a:r>
            <a:endParaRPr lang="es-CR" dirty="0">
              <a:latin typeface="Arial "/>
            </a:endParaRPr>
          </a:p>
          <a:p>
            <a:pPr marL="0" indent="0">
              <a:buNone/>
            </a:pPr>
            <a:endParaRPr lang="en-US" sz="2800" dirty="0">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23F2BB9F-181F-4055-BC80-86A17E7108BC}"/>
              </a:ext>
            </a:extLst>
          </p:cNvPr>
          <p:cNvPicPr>
            <a:picLocks noChangeAspect="1"/>
          </p:cNvPicPr>
          <p:nvPr/>
        </p:nvPicPr>
        <p:blipFill>
          <a:blip r:embed="rId3">
            <a:extLst>
              <a:ext uri="{28A0092B-C50C-407E-A947-70E740481C1C}">
                <a14:useLocalDpi xmlns:a14="http://schemas.microsoft.com/office/drawing/2010/main" val="0"/>
              </a:ext>
            </a:extLst>
          </a:blip>
          <a:srcRect l="1247"/>
          <a:stretch>
            <a:fillRect/>
          </a:stretch>
        </p:blipFill>
        <p:spPr bwMode="auto">
          <a:xfrm>
            <a:off x="6930189" y="1840706"/>
            <a:ext cx="45466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5571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243" name="TextBox 1"/>
          <p:cNvSpPr txBox="1">
            <a:spLocks noChangeArrowheads="1"/>
          </p:cNvSpPr>
          <p:nvPr/>
        </p:nvSpPr>
        <p:spPr bwMode="auto">
          <a:xfrm>
            <a:off x="625385" y="2760345"/>
            <a:ext cx="346886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err="1">
                <a:solidFill>
                  <a:schemeClr val="bg1"/>
                </a:solidFill>
                <a:latin typeface="Arial" panose="020B0604020202020204" pitchFamily="34" charset="0"/>
                <a:cs typeface="Arial" panose="020B0604020202020204" pitchFamily="34" charset="0"/>
              </a:rPr>
              <a:t>En</a:t>
            </a:r>
            <a:r>
              <a:rPr lang="en-US" altLang="en-US" sz="4000" b="1" dirty="0">
                <a:solidFill>
                  <a:schemeClr val="bg1"/>
                </a:solidFill>
                <a:latin typeface="Arial" panose="020B0604020202020204" pitchFamily="34" charset="0"/>
                <a:cs typeface="Arial" panose="020B0604020202020204" pitchFamily="34" charset="0"/>
              </a:rPr>
              <a:t> </a:t>
            </a:r>
            <a:r>
              <a:rPr lang="es-CR" altLang="en-US" sz="4000" b="1" dirty="0">
                <a:solidFill>
                  <a:schemeClr val="bg1"/>
                </a:solidFill>
                <a:latin typeface="Arial" panose="020B0604020202020204" pitchFamily="34" charset="0"/>
                <a:cs typeface="Arial" panose="020B0604020202020204" pitchFamily="34" charset="0"/>
              </a:rPr>
              <a:t>su experiencia…</a:t>
            </a:r>
            <a:endParaRPr lang="en-US" altLang="en-US" sz="4000" b="1" dirty="0">
              <a:solidFill>
                <a:schemeClr val="bg1"/>
              </a:solidFill>
              <a:latin typeface="Arial" panose="020B0604020202020204" pitchFamily="34" charset="0"/>
              <a:cs typeface="Arial" panose="020B0604020202020204" pitchFamily="34" charset="0"/>
            </a:endParaRPr>
          </a:p>
        </p:txBody>
      </p:sp>
      <p:pic>
        <p:nvPicPr>
          <p:cNvPr id="5" name="Picture 4" descr="A picture containing grass, outdoor, person, hand&#10;&#10;Description automatically generated">
            <a:extLst>
              <a:ext uri="{FF2B5EF4-FFF2-40B4-BE49-F238E27FC236}">
                <a16:creationId xmlns:a16="http://schemas.microsoft.com/office/drawing/2014/main" id="{5B1831F8-9BB6-4574-AD3B-8461BF781D16}"/>
              </a:ext>
            </a:extLst>
          </p:cNvPr>
          <p:cNvPicPr>
            <a:picLocks noChangeAspect="1"/>
          </p:cNvPicPr>
          <p:nvPr/>
        </p:nvPicPr>
        <p:blipFill>
          <a:blip r:embed="rId3"/>
          <a:stretch>
            <a:fillRect/>
          </a:stretch>
        </p:blipFill>
        <p:spPr>
          <a:xfrm>
            <a:off x="5666748" y="1443841"/>
            <a:ext cx="5644189" cy="4572000"/>
          </a:xfrm>
          <a:prstGeom prst="rect">
            <a:avLst/>
          </a:prstGeom>
        </p:spPr>
      </p:pic>
      <p:sp>
        <p:nvSpPr>
          <p:cNvPr id="3" name="Rectangle 2">
            <a:extLst>
              <a:ext uri="{FF2B5EF4-FFF2-40B4-BE49-F238E27FC236}">
                <a16:creationId xmlns:a16="http://schemas.microsoft.com/office/drawing/2014/main" id="{E8172487-6AC7-41E1-BCEB-3B6117EF7B7C}"/>
              </a:ext>
            </a:extLst>
          </p:cNvPr>
          <p:cNvSpPr>
            <a:spLocks noChangeArrowheads="1"/>
          </p:cNvSpPr>
          <p:nvPr/>
        </p:nvSpPr>
        <p:spPr bwMode="auto">
          <a:xfrm>
            <a:off x="5536120" y="104898"/>
            <a:ext cx="628576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4000" b="1" i="0" u="none" strike="noStrike" cap="none" normalizeH="0" baseline="0" dirty="0">
                <a:ln>
                  <a:noFill/>
                </a:ln>
                <a:solidFill>
                  <a:schemeClr val="tx1"/>
                </a:solidFill>
                <a:effectLst/>
                <a:latin typeface="Arial   "/>
              </a:rPr>
              <a:t>La colaboración en mi trabajo parece </a:t>
            </a:r>
            <a:r>
              <a:rPr kumimoji="0" lang="en-US" altLang="en-US" sz="4000" b="1" i="0" u="none" strike="noStrike" cap="none" normalizeH="0" baseline="0" dirty="0">
                <a:ln>
                  <a:noFill/>
                </a:ln>
                <a:solidFill>
                  <a:schemeClr val="tx1"/>
                </a:solidFill>
                <a:effectLst/>
                <a:latin typeface="Arial   "/>
              </a:rPr>
              <a:t>______</a:t>
            </a:r>
            <a:endParaRPr kumimoji="0" lang="es-ES" altLang="en-US" sz="4000" b="1" i="0" u="none" strike="noStrike" cap="none" normalizeH="0" baseline="0" dirty="0">
              <a:ln>
                <a:noFill/>
              </a:ln>
              <a:solidFill>
                <a:schemeClr val="tx1"/>
              </a:solidFill>
              <a:effectLst/>
              <a:latin typeface="Arial   "/>
            </a:endParaRPr>
          </a:p>
        </p:txBody>
      </p:sp>
    </p:spTree>
    <p:extLst>
      <p:ext uri="{BB962C8B-B14F-4D97-AF65-F5344CB8AC3E}">
        <p14:creationId xmlns:p14="http://schemas.microsoft.com/office/powerpoint/2010/main" val="1189328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59B2-792D-421E-868C-64A295FA9218}"/>
              </a:ext>
            </a:extLst>
          </p:cNvPr>
          <p:cNvSpPr>
            <a:spLocks noGrp="1"/>
          </p:cNvSpPr>
          <p:nvPr>
            <p:ph type="title"/>
          </p:nvPr>
        </p:nvSpPr>
        <p:spPr>
          <a:xfrm>
            <a:off x="612647" y="423490"/>
            <a:ext cx="11379483" cy="1170432"/>
          </a:xfrm>
        </p:spPr>
        <p:txBody>
          <a:bodyPr/>
          <a:lstStyle/>
          <a:p>
            <a:r>
              <a:rPr lang="en-US" sz="4400" dirty="0" err="1">
                <a:solidFill>
                  <a:schemeClr val="tx2">
                    <a:lumMod val="75000"/>
                  </a:schemeClr>
                </a:solidFill>
              </a:rPr>
              <a:t>Definición</a:t>
            </a:r>
            <a:r>
              <a:rPr lang="en-US" sz="4400" dirty="0">
                <a:solidFill>
                  <a:schemeClr val="tx2">
                    <a:lumMod val="75000"/>
                  </a:schemeClr>
                </a:solidFill>
              </a:rPr>
              <a:t> de </a:t>
            </a:r>
            <a:r>
              <a:rPr lang="en-US" sz="4400" dirty="0" err="1">
                <a:solidFill>
                  <a:schemeClr val="tx2">
                    <a:lumMod val="75000"/>
                  </a:schemeClr>
                </a:solidFill>
              </a:rPr>
              <a:t>prevención</a:t>
            </a:r>
            <a:r>
              <a:rPr lang="en-US" sz="4400" dirty="0">
                <a:solidFill>
                  <a:schemeClr val="tx2">
                    <a:lumMod val="75000"/>
                  </a:schemeClr>
                </a:solidFill>
              </a:rPr>
              <a:t> </a:t>
            </a:r>
          </a:p>
        </p:txBody>
      </p:sp>
      <p:sp>
        <p:nvSpPr>
          <p:cNvPr id="7" name="Slide Number Placeholder 6">
            <a:extLst>
              <a:ext uri="{FF2B5EF4-FFF2-40B4-BE49-F238E27FC236}">
                <a16:creationId xmlns:a16="http://schemas.microsoft.com/office/drawing/2014/main" id="{4BA34147-C16E-4EC7-A549-B29F2238BE9B}"/>
              </a:ext>
            </a:extLst>
          </p:cNvPr>
          <p:cNvSpPr>
            <a:spLocks noGrp="1"/>
          </p:cNvSpPr>
          <p:nvPr>
            <p:ph type="sldNum" sz="quarter" idx="10"/>
          </p:nvPr>
        </p:nvSpPr>
        <p:spPr/>
        <p:txBody>
          <a:bodyPr/>
          <a:lstStyle/>
          <a:p>
            <a:fld id="{CA49D0EE-DE7F-324B-A84C-F36708423CDB}" type="slidenum">
              <a:rPr lang="en-US" smtClean="0"/>
              <a:pPr/>
              <a:t>20</a:t>
            </a:fld>
            <a:endParaRPr lang="en-US"/>
          </a:p>
        </p:txBody>
      </p:sp>
      <p:sp>
        <p:nvSpPr>
          <p:cNvPr id="20" name="Rectangle 2">
            <a:extLst>
              <a:ext uri="{FF2B5EF4-FFF2-40B4-BE49-F238E27FC236}">
                <a16:creationId xmlns:a16="http://schemas.microsoft.com/office/drawing/2014/main" id="{161BF764-6F2E-4305-AE96-BE7EB046E0AA}"/>
              </a:ext>
            </a:extLst>
          </p:cNvPr>
          <p:cNvSpPr>
            <a:spLocks noChangeArrowheads="1"/>
          </p:cNvSpPr>
          <p:nvPr/>
        </p:nvSpPr>
        <p:spPr bwMode="auto">
          <a:xfrm>
            <a:off x="1935956" y="1323259"/>
            <a:ext cx="289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 name="Rectangle: Rounded Corners 2">
            <a:extLst>
              <a:ext uri="{FF2B5EF4-FFF2-40B4-BE49-F238E27FC236}">
                <a16:creationId xmlns:a16="http://schemas.microsoft.com/office/drawing/2014/main" id="{B4AEF2D2-9378-4DEB-8A2C-FBE076702BFA}"/>
              </a:ext>
            </a:extLst>
          </p:cNvPr>
          <p:cNvSpPr/>
          <p:nvPr/>
        </p:nvSpPr>
        <p:spPr>
          <a:xfrm>
            <a:off x="8320165" y="1390649"/>
            <a:ext cx="2895600" cy="435657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2400" b="1" dirty="0" err="1">
                <a:solidFill>
                  <a:schemeClr val="tx2"/>
                </a:solidFill>
                <a:latin typeface="Arial" panose="020B0604020202020204" pitchFamily="34" charset="0"/>
                <a:cs typeface="Arial" panose="020B0604020202020204" pitchFamily="34" charset="0"/>
              </a:rPr>
              <a:t>Intervención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Indicada</a:t>
            </a:r>
            <a:endParaRPr lang="en-US" sz="2400" b="1" dirty="0">
              <a:solidFill>
                <a:schemeClr val="tx2"/>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400" b="1" dirty="0">
              <a:solidFill>
                <a:srgbClr val="002060"/>
              </a:solidFill>
              <a:latin typeface="Arial "/>
              <a:cs typeface="Arial" panose="020B0604020202020204" pitchFamily="34" charset="0"/>
            </a:endParaRPr>
          </a:p>
          <a:p>
            <a:pPr marL="0" indent="0" algn="ctr" eaLnBrk="1" fontAlgn="auto" hangingPunct="1">
              <a:spcBef>
                <a:spcPts val="0"/>
              </a:spcBef>
              <a:spcAft>
                <a:spcPts val="0"/>
              </a:spcAft>
              <a:buFont typeface="Arial" panose="020B0604020202020204" pitchFamily="34" charset="0"/>
              <a:buNone/>
              <a:defRPr/>
            </a:pPr>
            <a:r>
              <a:rPr lang="es-ES" sz="2400" dirty="0">
                <a:solidFill>
                  <a:srgbClr val="002060"/>
                </a:solidFill>
                <a:latin typeface="Arial "/>
              </a:rPr>
              <a:t>Dirigido a personas de alto riesgo con síntomas o marcadores muy tempranos de predisposición a un trastorno</a:t>
            </a:r>
            <a:endParaRPr lang="en-US" sz="2400" dirty="0">
              <a:solidFill>
                <a:srgbClr val="002060"/>
              </a:solidFill>
              <a:latin typeface="Arial "/>
            </a:endParaRPr>
          </a:p>
          <a:p>
            <a:pPr algn="ctr"/>
            <a:endParaRPr lang="en-US" dirty="0"/>
          </a:p>
        </p:txBody>
      </p:sp>
      <p:sp>
        <p:nvSpPr>
          <p:cNvPr id="9" name="Rectangle: Rounded Corners 8">
            <a:extLst>
              <a:ext uri="{FF2B5EF4-FFF2-40B4-BE49-F238E27FC236}">
                <a16:creationId xmlns:a16="http://schemas.microsoft.com/office/drawing/2014/main" id="{10578342-834D-4A5B-A306-F941EC50EF82}"/>
              </a:ext>
            </a:extLst>
          </p:cNvPr>
          <p:cNvSpPr/>
          <p:nvPr/>
        </p:nvSpPr>
        <p:spPr>
          <a:xfrm>
            <a:off x="4648200" y="1390651"/>
            <a:ext cx="2895600" cy="435657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defRPr/>
            </a:pPr>
            <a:r>
              <a:rPr lang="en-US" sz="2400" b="1" dirty="0" err="1">
                <a:solidFill>
                  <a:schemeClr val="tx2"/>
                </a:solidFill>
                <a:latin typeface="Arial" panose="020B0604020202020204" pitchFamily="34" charset="0"/>
                <a:cs typeface="Arial" panose="020B0604020202020204" pitchFamily="34" charset="0"/>
              </a:rPr>
              <a:t>Intervención</a:t>
            </a:r>
            <a:r>
              <a:rPr lang="en-US" sz="2400" b="1" dirty="0">
                <a:solidFill>
                  <a:schemeClr val="tx2"/>
                </a:solidFill>
                <a:latin typeface="Arial" panose="020B0604020202020204" pitchFamily="34" charset="0"/>
                <a:cs typeface="Arial" panose="020B0604020202020204" pitchFamily="34" charset="0"/>
              </a:rPr>
              <a:t> </a:t>
            </a:r>
            <a:r>
              <a:rPr lang="en-US" sz="2400" b="1" dirty="0" err="1">
                <a:solidFill>
                  <a:schemeClr val="tx2"/>
                </a:solidFill>
                <a:latin typeface="Arial" panose="020B0604020202020204" pitchFamily="34" charset="0"/>
                <a:cs typeface="Arial" panose="020B0604020202020204" pitchFamily="34" charset="0"/>
              </a:rPr>
              <a:t>Selectiva</a:t>
            </a:r>
            <a:endParaRPr lang="en-US" sz="2400" b="1" dirty="0">
              <a:solidFill>
                <a:schemeClr val="tx2"/>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2400" b="1" dirty="0">
              <a:solidFill>
                <a:schemeClr val="tx2"/>
              </a:solidFill>
              <a:latin typeface="Arial" panose="020B0604020202020204" pitchFamily="34" charset="0"/>
              <a:cs typeface="Arial" panose="020B0604020202020204" pitchFamily="34" charset="0"/>
            </a:endParaRPr>
          </a:p>
          <a:p>
            <a:pPr marL="0" indent="0" algn="ctr" eaLnBrk="1" fontAlgn="auto" hangingPunct="1">
              <a:spcBef>
                <a:spcPts val="0"/>
              </a:spcBef>
              <a:spcAft>
                <a:spcPts val="0"/>
              </a:spcAft>
              <a:buFont typeface="Arial" panose="020B0604020202020204" pitchFamily="34" charset="0"/>
              <a:buNone/>
              <a:defRPr/>
            </a:pPr>
            <a:r>
              <a:rPr lang="es-ES" sz="2400" dirty="0">
                <a:solidFill>
                  <a:srgbClr val="002060"/>
                </a:solidFill>
                <a:latin typeface="Arial "/>
              </a:rPr>
              <a:t>Dirigido a un subgrupo de la población con un riesgo superior al promedio</a:t>
            </a:r>
            <a:endParaRPr lang="en-US" sz="2400" dirty="0">
              <a:solidFill>
                <a:srgbClr val="002060"/>
              </a:solidFill>
              <a:latin typeface="Arial "/>
            </a:endParaRPr>
          </a:p>
        </p:txBody>
      </p:sp>
      <p:sp>
        <p:nvSpPr>
          <p:cNvPr id="10" name="Rectangle: Rounded Corners 9">
            <a:extLst>
              <a:ext uri="{FF2B5EF4-FFF2-40B4-BE49-F238E27FC236}">
                <a16:creationId xmlns:a16="http://schemas.microsoft.com/office/drawing/2014/main" id="{238FD2B3-29AE-4B3E-B34F-3E06ABDD5324}"/>
              </a:ext>
            </a:extLst>
          </p:cNvPr>
          <p:cNvSpPr/>
          <p:nvPr/>
        </p:nvSpPr>
        <p:spPr>
          <a:xfrm>
            <a:off x="976235" y="1390651"/>
            <a:ext cx="2895600" cy="4356579"/>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buFontTx/>
              <a:buNone/>
            </a:pPr>
            <a:r>
              <a:rPr lang="en-US" altLang="en-US" sz="2400" b="1" dirty="0" err="1">
                <a:solidFill>
                  <a:schemeClr val="tx2"/>
                </a:solidFill>
                <a:latin typeface="Arial" panose="020B0604020202020204" pitchFamily="34" charset="0"/>
                <a:cs typeface="Arial" panose="020B0604020202020204" pitchFamily="34" charset="0"/>
              </a:rPr>
              <a:t>Intervención</a:t>
            </a:r>
            <a:r>
              <a:rPr lang="en-US" altLang="en-US" sz="2400" b="1" dirty="0">
                <a:solidFill>
                  <a:schemeClr val="tx2"/>
                </a:solidFill>
                <a:latin typeface="Arial" panose="020B0604020202020204" pitchFamily="34" charset="0"/>
                <a:cs typeface="Arial" panose="020B0604020202020204" pitchFamily="34" charset="0"/>
              </a:rPr>
              <a:t> Universal </a:t>
            </a:r>
          </a:p>
          <a:p>
            <a:pPr eaLnBrk="1" hangingPunct="1">
              <a:spcBef>
                <a:spcPct val="0"/>
              </a:spcBef>
              <a:buFontTx/>
              <a:buNone/>
            </a:pPr>
            <a:endParaRPr lang="en-US" altLang="en-US" sz="2400" b="1" dirty="0">
              <a:solidFill>
                <a:schemeClr val="tx2"/>
              </a:solidFill>
              <a:latin typeface="Arial" panose="020B0604020202020204" pitchFamily="34" charset="0"/>
              <a:cs typeface="Arial" panose="020B0604020202020204" pitchFamily="34" charset="0"/>
            </a:endParaRPr>
          </a:p>
          <a:p>
            <a:pPr marL="0" indent="0" algn="ctr" eaLnBrk="1" fontAlgn="auto" hangingPunct="1">
              <a:spcBef>
                <a:spcPts val="0"/>
              </a:spcBef>
              <a:spcAft>
                <a:spcPts val="0"/>
              </a:spcAft>
              <a:buFont typeface="Arial" panose="020B0604020202020204" pitchFamily="34" charset="0"/>
              <a:buNone/>
              <a:defRPr/>
            </a:pPr>
            <a:r>
              <a:rPr lang="es-ES" sz="2400" dirty="0">
                <a:solidFill>
                  <a:srgbClr val="002060"/>
                </a:solidFill>
                <a:latin typeface="Arial "/>
              </a:rPr>
              <a:t>Dirigido a toda la población o grupo que no se ha identificado en riesgo individual</a:t>
            </a:r>
            <a:endParaRPr lang="en-US" sz="2400" dirty="0">
              <a:solidFill>
                <a:srgbClr val="002060"/>
              </a:solidFill>
              <a:latin typeface="Arial "/>
            </a:endParaRPr>
          </a:p>
          <a:p>
            <a:pPr algn="ctr"/>
            <a:endParaRPr lang="en-US" dirty="0"/>
          </a:p>
        </p:txBody>
      </p:sp>
    </p:spTree>
    <p:extLst>
      <p:ext uri="{BB962C8B-B14F-4D97-AF65-F5344CB8AC3E}">
        <p14:creationId xmlns:p14="http://schemas.microsoft.com/office/powerpoint/2010/main" val="1074289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2636-EE61-4A91-86D5-0B6E951B729A}"/>
              </a:ext>
            </a:extLst>
          </p:cNvPr>
          <p:cNvSpPr>
            <a:spLocks noGrp="1"/>
          </p:cNvSpPr>
          <p:nvPr>
            <p:ph type="title"/>
          </p:nvPr>
        </p:nvSpPr>
        <p:spPr>
          <a:xfrm>
            <a:off x="477331" y="261464"/>
            <a:ext cx="10972800" cy="1170432"/>
          </a:xfrm>
        </p:spPr>
        <p:txBody>
          <a:bodyPr/>
          <a:lstStyle/>
          <a:p>
            <a:pPr eaLnBrk="1" fontAlgn="auto" hangingPunct="1">
              <a:spcBef>
                <a:spcPts val="0"/>
              </a:spcBef>
              <a:spcAft>
                <a:spcPts val="0"/>
              </a:spcAft>
              <a:defRPr/>
            </a:pPr>
            <a:r>
              <a:rPr lang="es-ES" sz="4400" dirty="0"/>
              <a:t>Ejemplos de estrategias de prevención universales, selectivas e indicadas</a:t>
            </a:r>
            <a:endParaRPr lang="en-US" sz="4400" i="1" dirty="0"/>
          </a:p>
        </p:txBody>
      </p:sp>
      <p:sp>
        <p:nvSpPr>
          <p:cNvPr id="3" name="Slide Number Placeholder 2">
            <a:extLst>
              <a:ext uri="{FF2B5EF4-FFF2-40B4-BE49-F238E27FC236}">
                <a16:creationId xmlns:a16="http://schemas.microsoft.com/office/drawing/2014/main" id="{99ED2979-8B86-427C-A247-1D98B4B975FD}"/>
              </a:ext>
            </a:extLst>
          </p:cNvPr>
          <p:cNvSpPr>
            <a:spLocks noGrp="1"/>
          </p:cNvSpPr>
          <p:nvPr>
            <p:ph type="sldNum" sz="quarter" idx="10"/>
          </p:nvPr>
        </p:nvSpPr>
        <p:spPr/>
        <p:txBody>
          <a:bodyPr/>
          <a:lstStyle/>
          <a:p>
            <a:fld id="{CA49D0EE-DE7F-324B-A84C-F36708423CDB}" type="slidenum">
              <a:rPr lang="en-US" smtClean="0"/>
              <a:pPr/>
              <a:t>21</a:t>
            </a:fld>
            <a:endParaRPr lang="en-US"/>
          </a:p>
        </p:txBody>
      </p:sp>
      <p:sp>
        <p:nvSpPr>
          <p:cNvPr id="9" name="Rounded Rectangle 5">
            <a:extLst>
              <a:ext uri="{FF2B5EF4-FFF2-40B4-BE49-F238E27FC236}">
                <a16:creationId xmlns:a16="http://schemas.microsoft.com/office/drawing/2014/main" id="{B9DCDFF0-EEFC-4586-899D-0498F1DC3C39}"/>
              </a:ext>
            </a:extLst>
          </p:cNvPr>
          <p:cNvSpPr/>
          <p:nvPr/>
        </p:nvSpPr>
        <p:spPr>
          <a:xfrm>
            <a:off x="2852495" y="1590861"/>
            <a:ext cx="2289175" cy="509588"/>
          </a:xfrm>
          <a:prstGeom prst="roundRect">
            <a:avLst/>
          </a:prstGeom>
          <a:solidFill>
            <a:schemeClr val="bg1">
              <a:lumMod val="8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US" sz="2800" b="1" dirty="0">
                <a:solidFill>
                  <a:schemeClr val="tx1"/>
                </a:solidFill>
                <a:latin typeface="Arial" panose="020B0604020202020204" pitchFamily="34" charset="0"/>
                <a:cs typeface="Arial" panose="020B0604020202020204" pitchFamily="34" charset="0"/>
              </a:rPr>
              <a:t>Universal</a:t>
            </a: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dirty="0">
              <a:solidFill>
                <a:schemeClr val="tx1"/>
              </a:solidFill>
              <a:latin typeface="Arial" panose="020B06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104F29FA-4CE6-4D51-9EDB-79257703A239}"/>
              </a:ext>
            </a:extLst>
          </p:cNvPr>
          <p:cNvSpPr/>
          <p:nvPr/>
        </p:nvSpPr>
        <p:spPr>
          <a:xfrm>
            <a:off x="6218564" y="1609149"/>
            <a:ext cx="2316162" cy="509588"/>
          </a:xfrm>
          <a:prstGeom prst="roundRect">
            <a:avLst/>
          </a:prstGeom>
          <a:solidFill>
            <a:schemeClr val="bg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US" sz="2800" b="1" dirty="0" err="1">
                <a:solidFill>
                  <a:schemeClr val="tx1"/>
                </a:solidFill>
                <a:latin typeface="Arial" panose="020B0604020202020204" pitchFamily="34" charset="0"/>
                <a:cs typeface="Arial" panose="020B0604020202020204" pitchFamily="34" charset="0"/>
              </a:rPr>
              <a:t>Selectiva</a:t>
            </a:r>
            <a:endParaRPr lang="en-US" sz="2800" b="1" dirty="0">
              <a:solidFill>
                <a:schemeClr val="tx1"/>
              </a:solidFill>
              <a:latin typeface="Arial" panose="020B0604020202020204" pitchFamily="34" charset="0"/>
              <a:cs typeface="Arial" panose="020B0604020202020204" pitchFamily="34" charset="0"/>
            </a:endParaRPr>
          </a:p>
        </p:txBody>
      </p:sp>
      <p:sp>
        <p:nvSpPr>
          <p:cNvPr id="11" name="Rounded Rectangle 7">
            <a:extLst>
              <a:ext uri="{FF2B5EF4-FFF2-40B4-BE49-F238E27FC236}">
                <a16:creationId xmlns:a16="http://schemas.microsoft.com/office/drawing/2014/main" id="{CB0B9246-13A8-4810-B7B4-7033F94D6BB9}"/>
              </a:ext>
            </a:extLst>
          </p:cNvPr>
          <p:cNvSpPr/>
          <p:nvPr/>
        </p:nvSpPr>
        <p:spPr>
          <a:xfrm>
            <a:off x="9611620" y="1578161"/>
            <a:ext cx="2230438" cy="522288"/>
          </a:xfrm>
          <a:prstGeom prst="roundRect">
            <a:avLst/>
          </a:prstGeom>
          <a:solidFill>
            <a:schemeClr val="bg1">
              <a:lumMod val="65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n-US" sz="2800" b="1" dirty="0">
                <a:solidFill>
                  <a:schemeClr val="tx1"/>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US" sz="2800" b="1" dirty="0" err="1">
                <a:solidFill>
                  <a:schemeClr val="tx1"/>
                </a:solidFill>
                <a:latin typeface="Arial" panose="020B0604020202020204" pitchFamily="34" charset="0"/>
                <a:cs typeface="Arial" panose="020B0604020202020204" pitchFamily="34" charset="0"/>
              </a:rPr>
              <a:t>Indicada</a:t>
            </a: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2800" b="1" dirty="0">
              <a:solidFill>
                <a:schemeClr val="tx1"/>
              </a:solidFill>
              <a:latin typeface="Arial" panose="020B0604020202020204" pitchFamily="34" charset="0"/>
              <a:cs typeface="Arial" panose="020B0604020202020204" pitchFamily="34" charset="0"/>
            </a:endParaRPr>
          </a:p>
        </p:txBody>
      </p:sp>
      <p:graphicFrame>
        <p:nvGraphicFramePr>
          <p:cNvPr id="12" name="Table 11">
            <a:extLst>
              <a:ext uri="{FF2B5EF4-FFF2-40B4-BE49-F238E27FC236}">
                <a16:creationId xmlns:a16="http://schemas.microsoft.com/office/drawing/2014/main" id="{5103F807-4D77-49F8-87EB-2EE3F6C77CBF}"/>
              </a:ext>
            </a:extLst>
          </p:cNvPr>
          <p:cNvGraphicFramePr>
            <a:graphicFrameLocks noGrp="1"/>
          </p:cNvGraphicFramePr>
          <p:nvPr>
            <p:extLst>
              <p:ext uri="{D42A27DB-BD31-4B8C-83A1-F6EECF244321}">
                <p14:modId xmlns:p14="http://schemas.microsoft.com/office/powerpoint/2010/main" val="1225160350"/>
              </p:ext>
            </p:extLst>
          </p:nvPr>
        </p:nvGraphicFramePr>
        <p:xfrm>
          <a:off x="0" y="2137025"/>
          <a:ext cx="12191998" cy="4737722"/>
        </p:xfrm>
        <a:graphic>
          <a:graphicData uri="http://schemas.openxmlformats.org/drawingml/2006/table">
            <a:tbl>
              <a:tblPr firstRow="1" bandRow="1">
                <a:tableStyleId>{2D5ABB26-0587-4C30-8999-92F81FD0307C}</a:tableStyleId>
              </a:tblPr>
              <a:tblGrid>
                <a:gridCol w="2304288">
                  <a:extLst>
                    <a:ext uri="{9D8B030D-6E8A-4147-A177-3AD203B41FA5}">
                      <a16:colId xmlns:a16="http://schemas.microsoft.com/office/drawing/2014/main" val="3301415750"/>
                    </a:ext>
                  </a:extLst>
                </a:gridCol>
                <a:gridCol w="3364992">
                  <a:extLst>
                    <a:ext uri="{9D8B030D-6E8A-4147-A177-3AD203B41FA5}">
                      <a16:colId xmlns:a16="http://schemas.microsoft.com/office/drawing/2014/main" val="1232855562"/>
                    </a:ext>
                  </a:extLst>
                </a:gridCol>
                <a:gridCol w="3460853">
                  <a:extLst>
                    <a:ext uri="{9D8B030D-6E8A-4147-A177-3AD203B41FA5}">
                      <a16:colId xmlns:a16="http://schemas.microsoft.com/office/drawing/2014/main" val="2062077273"/>
                    </a:ext>
                  </a:extLst>
                </a:gridCol>
                <a:gridCol w="3061865">
                  <a:extLst>
                    <a:ext uri="{9D8B030D-6E8A-4147-A177-3AD203B41FA5}">
                      <a16:colId xmlns:a16="http://schemas.microsoft.com/office/drawing/2014/main" val="3981373378"/>
                    </a:ext>
                  </a:extLst>
                </a:gridCol>
              </a:tblGrid>
              <a:tr h="1500181">
                <a:tc>
                  <a:txBody>
                    <a:bodyPr/>
                    <a:lstStyle/>
                    <a:p>
                      <a:pPr algn="ctr"/>
                      <a:r>
                        <a:rPr lang="en-US" sz="2400" b="1" dirty="0">
                          <a:latin typeface="Arial" panose="020B0604020202020204" pitchFamily="34" charset="0"/>
                          <a:cs typeface="Arial" panose="020B0604020202020204" pitchFamily="34" charset="0"/>
                        </a:rPr>
                        <a:t>Alcohol</a:t>
                      </a:r>
                    </a:p>
                  </a:txBody>
                  <a:tcPr anchor="ctr">
                    <a:cell3D prstMaterial="dkEdge">
                      <a:bevel w="25400" h="25400" prst="angle"/>
                      <a:lightRig rig="flood" dir="t"/>
                    </a:cell3D>
                    <a:solidFill>
                      <a:schemeClr val="accent1">
                        <a:lumMod val="40000"/>
                        <a:lumOff val="60000"/>
                      </a:schemeClr>
                    </a:solidFill>
                  </a:tcPr>
                </a:tc>
                <a:tc>
                  <a:txBody>
                    <a:bodyPr/>
                    <a:lstStyle/>
                    <a:p>
                      <a:pPr algn="ctr"/>
                      <a:r>
                        <a:rPr lang="es-ES" sz="1800" dirty="0">
                          <a:latin typeface="Arial "/>
                        </a:rPr>
                        <a:t>Leyes que aumentan las penas por proporcionar alcohol a menores</a:t>
                      </a:r>
                    </a:p>
                  </a:txBody>
                  <a:tcPr anchor="ctr">
                    <a:cell3D prstMaterial="dkEdge">
                      <a:bevel w="25400" h="25400" prst="angle"/>
                      <a:lightRig rig="flood" dir="t"/>
                    </a:cell3D>
                    <a:solidFill>
                      <a:schemeClr val="bg1">
                        <a:lumMod val="95000"/>
                      </a:schemeClr>
                    </a:solidFill>
                  </a:tcPr>
                </a:tc>
                <a:tc>
                  <a:txBody>
                    <a:bodyPr/>
                    <a:lstStyle/>
                    <a:p>
                      <a:pPr algn="ctr" eaLnBrk="1" fontAlgn="auto" hangingPunct="1">
                        <a:spcBef>
                          <a:spcPts val="0"/>
                        </a:spcBef>
                        <a:spcAft>
                          <a:spcPts val="0"/>
                        </a:spcAft>
                        <a:defRPr/>
                      </a:pPr>
                      <a:r>
                        <a:rPr lang="es-ES" sz="1800" dirty="0">
                          <a:latin typeface="Arial "/>
                        </a:rPr>
                        <a:t>Grupos de apoyo para personas con antecedentes familiares de dependencia del alcohol</a:t>
                      </a:r>
                      <a:endParaRPr lang="en-US" sz="1800" i="1" dirty="0">
                        <a:latin typeface="Arial "/>
                      </a:endParaRPr>
                    </a:p>
                    <a:p>
                      <a:pPr algn="ctr"/>
                      <a:endParaRPr lang="en-US" sz="1800" dirty="0">
                        <a:latin typeface="Arial "/>
                        <a:cs typeface="Arial" panose="020B0604020202020204" pitchFamily="34" charset="0"/>
                      </a:endParaRPr>
                    </a:p>
                  </a:txBody>
                  <a:tcPr anchor="ctr">
                    <a:cell3D prstMaterial="dkEdge">
                      <a:bevel w="25400" h="25400" prst="angle"/>
                      <a:lightRig rig="flood" dir="t"/>
                    </a:cell3D>
                    <a:solidFill>
                      <a:schemeClr val="bg1">
                        <a:lumMod val="95000"/>
                      </a:schemeClr>
                    </a:solidFill>
                  </a:tcPr>
                </a:tc>
                <a:tc>
                  <a:txBody>
                    <a:bodyPr/>
                    <a:lstStyle/>
                    <a:p>
                      <a:pPr algn="ctr"/>
                      <a:r>
                        <a:rPr lang="es-ES" sz="1800" dirty="0">
                          <a:latin typeface="Arial "/>
                        </a:rPr>
                        <a:t>Programas escolares de prevención del alcohol para jóvenes involucrados en el sistema de tribunales de menores</a:t>
                      </a:r>
                    </a:p>
                  </a:txBody>
                  <a:tcPr anchor="ctr">
                    <a:cell3D prstMaterial="dkEdge">
                      <a:bevel w="25400" h="25400" prst="angle"/>
                      <a:lightRig rig="flood" dir="t"/>
                    </a:cell3D>
                    <a:solidFill>
                      <a:schemeClr val="bg1">
                        <a:lumMod val="95000"/>
                      </a:schemeClr>
                    </a:solidFill>
                  </a:tcPr>
                </a:tc>
                <a:extLst>
                  <a:ext uri="{0D108BD9-81ED-4DB2-BD59-A6C34878D82A}">
                    <a16:rowId xmlns:a16="http://schemas.microsoft.com/office/drawing/2014/main" val="2475820116"/>
                  </a:ext>
                </a:extLst>
              </a:tr>
              <a:tr h="1500181">
                <a:tc>
                  <a:txBody>
                    <a:bodyPr/>
                    <a:lstStyle/>
                    <a:p>
                      <a:pPr algn="ctr"/>
                      <a:r>
                        <a:rPr lang="en-US" sz="2400" b="1" dirty="0">
                          <a:latin typeface="Arial" panose="020B0604020202020204" pitchFamily="34" charset="0"/>
                          <a:cs typeface="Arial" panose="020B0604020202020204" pitchFamily="34" charset="0"/>
                        </a:rPr>
                        <a:t>Marihuana</a:t>
                      </a:r>
                    </a:p>
                  </a:txBody>
                  <a:tcPr anchor="ctr">
                    <a:cell3D prstMaterial="dkEdge">
                      <a:bevel w="25400" h="25400" prst="angle"/>
                      <a:lightRig rig="flood" dir="t"/>
                    </a:cell3D>
                    <a:solidFill>
                      <a:schemeClr val="accent1">
                        <a:lumMod val="40000"/>
                        <a:lumOff val="60000"/>
                      </a:schemeClr>
                    </a:solidFill>
                  </a:tcPr>
                </a:tc>
                <a:tc>
                  <a:txBody>
                    <a:bodyPr/>
                    <a:lstStyle/>
                    <a:p>
                      <a:pPr algn="ctr"/>
                      <a:r>
                        <a:rPr lang="es-ES" sz="1800" dirty="0">
                          <a:latin typeface="Arial "/>
                        </a:rPr>
                        <a:t>Políticas del campus universitario sobre el uso de marihuana</a:t>
                      </a:r>
                    </a:p>
                    <a:p>
                      <a:pPr algn="ctr"/>
                      <a:endParaRPr lang="en-US" sz="1800" dirty="0">
                        <a:latin typeface="Arial "/>
                        <a:cs typeface="Arial" panose="020B0604020202020204" pitchFamily="34" charset="0"/>
                      </a:endParaRPr>
                    </a:p>
                  </a:txBody>
                  <a:tcPr anchor="ctr">
                    <a:cell3D prstMaterial="dkEdge">
                      <a:bevel w="25400" h="25400" prst="angle"/>
                      <a:lightRig rig="flood" dir="t"/>
                    </a:cell3D>
                    <a:solidFill>
                      <a:schemeClr val="bg1">
                        <a:lumMod val="95000"/>
                      </a:schemeClr>
                    </a:solidFill>
                  </a:tcPr>
                </a:tc>
                <a:tc>
                  <a:txBody>
                    <a:bodyPr/>
                    <a:lstStyle/>
                    <a:p>
                      <a:pPr algn="ctr" eaLnBrk="1" fontAlgn="auto" hangingPunct="1">
                        <a:spcBef>
                          <a:spcPts val="0"/>
                        </a:spcBef>
                        <a:spcAft>
                          <a:spcPts val="0"/>
                        </a:spcAft>
                        <a:defRPr/>
                      </a:pPr>
                      <a:r>
                        <a:rPr lang="es-ES" sz="1800" dirty="0">
                          <a:latin typeface="Arial "/>
                        </a:rPr>
                        <a:t>Programas de tutoría para jóvenes con actitudes positivas hacia el consumo de marihuana</a:t>
                      </a:r>
                    </a:p>
                  </a:txBody>
                  <a:tcPr anchor="ctr">
                    <a:cell3D prstMaterial="dkEdge">
                      <a:bevel w="25400" h="25400" prst="angle"/>
                      <a:lightRig rig="flood" dir="t"/>
                    </a:cell3D>
                    <a:solidFill>
                      <a:schemeClr val="bg1">
                        <a:lumMod val="95000"/>
                      </a:schemeClr>
                    </a:solidFill>
                  </a:tcPr>
                </a:tc>
                <a:tc>
                  <a:txBody>
                    <a:bodyPr/>
                    <a:lstStyle/>
                    <a:p>
                      <a:pPr algn="ctr"/>
                      <a:r>
                        <a:rPr lang="es-ES" sz="1800" dirty="0">
                          <a:latin typeface="Arial "/>
                        </a:rPr>
                        <a:t>Programas para personas detenidas por conducir bajo los efectos del alcohol</a:t>
                      </a:r>
                      <a:endParaRPr lang="en-US" sz="1800" i="1" dirty="0">
                        <a:latin typeface="Arial "/>
                      </a:endParaRPr>
                    </a:p>
                    <a:p>
                      <a:pPr algn="ctr"/>
                      <a:endParaRPr lang="en-US" sz="1800" dirty="0">
                        <a:latin typeface="Arial "/>
                        <a:cs typeface="Arial" panose="020B0604020202020204" pitchFamily="34" charset="0"/>
                      </a:endParaRPr>
                    </a:p>
                  </a:txBody>
                  <a:tcPr anchor="ctr">
                    <a:cell3D prstMaterial="dkEdge">
                      <a:bevel w="25400" h="25400" prst="angle"/>
                      <a:lightRig rig="flood" dir="t"/>
                    </a:cell3D>
                    <a:solidFill>
                      <a:schemeClr val="bg1">
                        <a:lumMod val="95000"/>
                      </a:schemeClr>
                    </a:solidFill>
                  </a:tcPr>
                </a:tc>
                <a:extLst>
                  <a:ext uri="{0D108BD9-81ED-4DB2-BD59-A6C34878D82A}">
                    <a16:rowId xmlns:a16="http://schemas.microsoft.com/office/drawing/2014/main" val="224987078"/>
                  </a:ext>
                </a:extLst>
              </a:tr>
              <a:tr h="1353705">
                <a:tc>
                  <a:txBody>
                    <a:bodyPr/>
                    <a:lstStyle/>
                    <a:p>
                      <a:pPr algn="ctr"/>
                      <a:r>
                        <a:rPr lang="es-ES" sz="2400" b="1" dirty="0">
                          <a:latin typeface="Arial "/>
                        </a:rPr>
                        <a:t>Medicamentos con receta</a:t>
                      </a:r>
                      <a:endParaRPr lang="en-US" sz="2400" b="1" dirty="0">
                        <a:latin typeface="Arial "/>
                        <a:cs typeface="Arial" panose="020B0604020202020204" pitchFamily="34" charset="0"/>
                      </a:endParaRPr>
                    </a:p>
                  </a:txBody>
                  <a:tcPr anchor="ctr">
                    <a:cell3D prstMaterial="dkEdge">
                      <a:bevel w="25400" h="25400" prst="angle"/>
                      <a:lightRig rig="flood" dir="t"/>
                    </a:cell3D>
                    <a:solidFill>
                      <a:schemeClr val="accent1">
                        <a:lumMod val="40000"/>
                        <a:lumOff val="60000"/>
                      </a:schemeClr>
                    </a:solidFill>
                  </a:tcPr>
                </a:tc>
                <a:tc>
                  <a:txBody>
                    <a:bodyPr/>
                    <a:lstStyle/>
                    <a:p>
                      <a:pPr algn="ctr"/>
                      <a:r>
                        <a:rPr lang="es-ES" sz="1800" dirty="0" err="1">
                          <a:latin typeface="Arial "/>
                        </a:rPr>
                        <a:t>Proveando</a:t>
                      </a:r>
                      <a:r>
                        <a:rPr lang="es-ES" sz="1800" dirty="0">
                          <a:latin typeface="Arial "/>
                        </a:rPr>
                        <a:t> información al público sobre prácticas seguras de almacenamiento de medicamentos.</a:t>
                      </a:r>
                    </a:p>
                  </a:txBody>
                  <a:tcPr anchor="ctr">
                    <a:cell3D prstMaterial="dkEdge">
                      <a:bevel w="25400" h="25400" prst="angle"/>
                      <a:lightRig rig="flood" dir="t"/>
                    </a:cell3D>
                    <a:solidFill>
                      <a:schemeClr val="bg1">
                        <a:lumMod val="95000"/>
                      </a:schemeClr>
                    </a:solidFill>
                  </a:tcPr>
                </a:tc>
                <a:tc>
                  <a:txBody>
                    <a:bodyPr/>
                    <a:lstStyle/>
                    <a:p>
                      <a:pPr algn="ctr"/>
                      <a:r>
                        <a:rPr lang="es-ES" sz="1800" dirty="0">
                          <a:latin typeface="Arial "/>
                        </a:rPr>
                        <a:t>Reforzar los mensajes de uso seguro con personas que actualmente usan medicamentos con receta y que tienen antecedentes familiares de abuso de sustancias.</a:t>
                      </a:r>
                    </a:p>
                  </a:txBody>
                  <a:tcPr anchor="ctr">
                    <a:cell3D prstMaterial="dkEdge">
                      <a:bevel w="25400" h="25400" prst="angle"/>
                      <a:lightRig rig="flood" dir="t"/>
                    </a:cell3D>
                    <a:solidFill>
                      <a:schemeClr val="bg1">
                        <a:lumMod val="95000"/>
                      </a:schemeClr>
                    </a:solidFill>
                  </a:tcPr>
                </a:tc>
                <a:tc>
                  <a:txBody>
                    <a:bodyPr/>
                    <a:lstStyle/>
                    <a:p>
                      <a:pPr algn="ctr"/>
                      <a:r>
                        <a:rPr lang="es-ES" sz="1800" dirty="0">
                          <a:latin typeface="Arial "/>
                        </a:rPr>
                        <a:t>Educar a las personas que han sufrido una sobredosis previa sobre el uso de naloxona</a:t>
                      </a:r>
                      <a:endParaRPr lang="en-US" sz="1800" i="1" dirty="0">
                        <a:latin typeface="Arial "/>
                      </a:endParaRPr>
                    </a:p>
                  </a:txBody>
                  <a:tcPr anchor="ctr">
                    <a:cell3D prstMaterial="dkEdge">
                      <a:bevel w="25400" h="25400" prst="angle"/>
                      <a:lightRig rig="flood" dir="t"/>
                    </a:cell3D>
                    <a:solidFill>
                      <a:schemeClr val="bg1">
                        <a:lumMod val="95000"/>
                      </a:schemeClr>
                    </a:solidFill>
                  </a:tcPr>
                </a:tc>
                <a:extLst>
                  <a:ext uri="{0D108BD9-81ED-4DB2-BD59-A6C34878D82A}">
                    <a16:rowId xmlns:a16="http://schemas.microsoft.com/office/drawing/2014/main" val="2364664703"/>
                  </a:ext>
                </a:extLst>
              </a:tr>
            </a:tbl>
          </a:graphicData>
        </a:graphic>
      </p:graphicFrame>
    </p:spTree>
    <p:extLst>
      <p:ext uri="{BB962C8B-B14F-4D97-AF65-F5344CB8AC3E}">
        <p14:creationId xmlns:p14="http://schemas.microsoft.com/office/powerpoint/2010/main" val="80830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s-ES" sz="4400" b="1" dirty="0">
                <a:latin typeface="Arial "/>
              </a:rPr>
              <a:t>Navegando a través de la continuidad de </a:t>
            </a:r>
            <a:r>
              <a:rPr lang="es-CR" sz="4400" b="1" dirty="0">
                <a:latin typeface="Arial "/>
              </a:rPr>
              <a:t>servicios (cont.)</a:t>
            </a:r>
            <a:endParaRPr lang="en-US" sz="4400" b="1" dirty="0">
              <a:solidFill>
                <a:schemeClr val="tx2">
                  <a:lumMod val="75000"/>
                </a:schemeClr>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B7FC7713-B370-4610-9936-3834C8248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5343" y="1874962"/>
            <a:ext cx="4764376" cy="374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8A7F73F9-C6E9-4F91-9DB9-F7F00AEBF12A}"/>
              </a:ext>
            </a:extLst>
          </p:cNvPr>
          <p:cNvSpPr txBox="1"/>
          <p:nvPr/>
        </p:nvSpPr>
        <p:spPr>
          <a:xfrm>
            <a:off x="5516563" y="1906453"/>
            <a:ext cx="5947556" cy="830997"/>
          </a:xfrm>
          <a:prstGeom prst="rect">
            <a:avLst/>
          </a:prstGeom>
          <a:noFill/>
        </p:spPr>
        <p:txBody>
          <a:bodyPr wrap="square">
            <a:spAutoFit/>
          </a:bodyPr>
          <a:lstStyle/>
          <a:p>
            <a:pPr eaLnBrk="1" fontAlgn="auto" hangingPunct="1">
              <a:spcBef>
                <a:spcPts val="0"/>
              </a:spcBef>
              <a:spcAft>
                <a:spcPts val="0"/>
              </a:spcAft>
              <a:defRPr/>
            </a:pPr>
            <a:r>
              <a:rPr lang="en-US" sz="4800" b="1" dirty="0">
                <a:solidFill>
                  <a:schemeClr val="accent3">
                    <a:lumMod val="75000"/>
                  </a:schemeClr>
                </a:solidFill>
                <a:latin typeface="Arial" panose="020B0604020202020204" pitchFamily="34" charset="0"/>
                <a:cs typeface="Arial" panose="020B0604020202020204" pitchFamily="34" charset="0"/>
              </a:rPr>
              <a:t>Caminos Multiples</a:t>
            </a:r>
          </a:p>
        </p:txBody>
      </p:sp>
      <p:sp>
        <p:nvSpPr>
          <p:cNvPr id="10" name="TextBox 9">
            <a:extLst>
              <a:ext uri="{FF2B5EF4-FFF2-40B4-BE49-F238E27FC236}">
                <a16:creationId xmlns:a16="http://schemas.microsoft.com/office/drawing/2014/main" id="{F102504B-925D-4174-BF0D-68C8D2FEAB06}"/>
              </a:ext>
            </a:extLst>
          </p:cNvPr>
          <p:cNvSpPr txBox="1"/>
          <p:nvPr/>
        </p:nvSpPr>
        <p:spPr>
          <a:xfrm>
            <a:off x="6639719" y="3360799"/>
            <a:ext cx="4511251" cy="830997"/>
          </a:xfrm>
          <a:prstGeom prst="rect">
            <a:avLst/>
          </a:prstGeom>
          <a:noFill/>
        </p:spPr>
        <p:txBody>
          <a:bodyPr wrap="square">
            <a:spAutoFit/>
          </a:bodyPr>
          <a:lstStyle/>
          <a:p>
            <a:pPr eaLnBrk="1" fontAlgn="auto" hangingPunct="1">
              <a:spcBef>
                <a:spcPts val="0"/>
              </a:spcBef>
              <a:spcAft>
                <a:spcPts val="0"/>
              </a:spcAft>
              <a:defRPr/>
            </a:pPr>
            <a:r>
              <a:rPr lang="en-US" sz="4800" b="1" dirty="0" err="1">
                <a:solidFill>
                  <a:schemeClr val="accent6">
                    <a:lumMod val="75000"/>
                  </a:schemeClr>
                </a:solidFill>
                <a:latin typeface="Arial" panose="020B0604020202020204" pitchFamily="34" charset="0"/>
                <a:cs typeface="Arial" panose="020B0604020202020204" pitchFamily="34" charset="0"/>
              </a:rPr>
              <a:t>Mantenimiento</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8BE1106-1EED-401E-8639-CE44813BED6E}"/>
              </a:ext>
            </a:extLst>
          </p:cNvPr>
          <p:cNvSpPr txBox="1"/>
          <p:nvPr/>
        </p:nvSpPr>
        <p:spPr>
          <a:xfrm>
            <a:off x="7680750" y="4905231"/>
            <a:ext cx="4511250" cy="830997"/>
          </a:xfrm>
          <a:prstGeom prst="rect">
            <a:avLst/>
          </a:prstGeom>
          <a:noFill/>
        </p:spPr>
        <p:txBody>
          <a:bodyPr wrap="square">
            <a:spAutoFit/>
          </a:bodyPr>
          <a:lstStyle/>
          <a:p>
            <a:pPr eaLnBrk="1" fontAlgn="auto" hangingPunct="1">
              <a:spcBef>
                <a:spcPts val="0"/>
              </a:spcBef>
              <a:spcAft>
                <a:spcPts val="0"/>
              </a:spcAft>
              <a:defRPr/>
            </a:pPr>
            <a:r>
              <a:rPr lang="en-US" sz="4800" b="1" dirty="0" err="1">
                <a:solidFill>
                  <a:schemeClr val="accent1">
                    <a:lumMod val="75000"/>
                  </a:schemeClr>
                </a:solidFill>
                <a:latin typeface="Arial" panose="020B0604020202020204" pitchFamily="34" charset="0"/>
                <a:cs typeface="Arial" panose="020B0604020202020204" pitchFamily="34" charset="0"/>
              </a:rPr>
              <a:t>Recuperación</a:t>
            </a:r>
            <a:endParaRPr lang="en-US" sz="48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843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68DA-EDE3-476B-B01F-CEBBF8CE2305}"/>
              </a:ext>
            </a:extLst>
          </p:cNvPr>
          <p:cNvSpPr>
            <a:spLocks noGrp="1"/>
          </p:cNvSpPr>
          <p:nvPr>
            <p:ph type="title"/>
          </p:nvPr>
        </p:nvSpPr>
        <p:spPr/>
        <p:txBody>
          <a:bodyPr/>
          <a:lstStyle/>
          <a:p>
            <a:r>
              <a:rPr lang="en-US" sz="4400" dirty="0"/>
              <a:t>La </a:t>
            </a:r>
            <a:r>
              <a:rPr lang="en-US" sz="4400" dirty="0" err="1"/>
              <a:t>terminología</a:t>
            </a:r>
            <a:r>
              <a:rPr lang="en-US" sz="4400" dirty="0"/>
              <a:t> </a:t>
            </a:r>
            <a:r>
              <a:rPr lang="en-US" sz="4400" dirty="0" err="1"/>
              <a:t>importa</a:t>
            </a:r>
            <a:r>
              <a:rPr lang="en-US" sz="4400" dirty="0"/>
              <a:t> </a:t>
            </a:r>
          </a:p>
        </p:txBody>
      </p:sp>
      <p:sp>
        <p:nvSpPr>
          <p:cNvPr id="4" name="Slide Number Placeholder 3">
            <a:extLst>
              <a:ext uri="{FF2B5EF4-FFF2-40B4-BE49-F238E27FC236}">
                <a16:creationId xmlns:a16="http://schemas.microsoft.com/office/drawing/2014/main" id="{4EF4B03C-D922-4106-9DA5-B8A89EBD3EA8}"/>
              </a:ext>
            </a:extLst>
          </p:cNvPr>
          <p:cNvSpPr>
            <a:spLocks noGrp="1"/>
          </p:cNvSpPr>
          <p:nvPr>
            <p:ph type="sldNum" sz="quarter" idx="12"/>
          </p:nvPr>
        </p:nvSpPr>
        <p:spPr/>
        <p:txBody>
          <a:bodyPr/>
          <a:lstStyle/>
          <a:p>
            <a:fld id="{D541ADC0-6896-43FF-97E3-783008F1A855}" type="slidenum">
              <a:rPr lang="en-US" smtClean="0"/>
              <a:t>23</a:t>
            </a:fld>
            <a:endParaRPr lang="en-US"/>
          </a:p>
        </p:txBody>
      </p:sp>
      <p:pic>
        <p:nvPicPr>
          <p:cNvPr id="5" name="Picture 4" descr="A picture containing tree, outdoor, grass, sky&#10;&#10;Description automatically generated">
            <a:extLst>
              <a:ext uri="{FF2B5EF4-FFF2-40B4-BE49-F238E27FC236}">
                <a16:creationId xmlns:a16="http://schemas.microsoft.com/office/drawing/2014/main" id="{5834C423-735D-4B1B-8FC9-76CC4BF77ADC}"/>
              </a:ext>
            </a:extLst>
          </p:cNvPr>
          <p:cNvPicPr>
            <a:picLocks noChangeAspect="1"/>
          </p:cNvPicPr>
          <p:nvPr/>
        </p:nvPicPr>
        <p:blipFill>
          <a:blip r:embed="rId3">
            <a:alphaModFix amt="50000"/>
          </a:blip>
          <a:stretch>
            <a:fillRect/>
          </a:stretch>
        </p:blipFill>
        <p:spPr>
          <a:xfrm>
            <a:off x="4422179" y="1118802"/>
            <a:ext cx="6611021" cy="4432960"/>
          </a:xfrm>
          <a:prstGeom prst="rect">
            <a:avLst/>
          </a:prstGeom>
          <a:ln>
            <a:noFill/>
          </a:ln>
          <a:effectLst>
            <a:softEdge rad="112500"/>
          </a:effectLst>
        </p:spPr>
      </p:pic>
      <p:pic>
        <p:nvPicPr>
          <p:cNvPr id="8" name="Picture 7" descr="A picture containing text, dark&#10;&#10;Description automatically generated">
            <a:extLst>
              <a:ext uri="{FF2B5EF4-FFF2-40B4-BE49-F238E27FC236}">
                <a16:creationId xmlns:a16="http://schemas.microsoft.com/office/drawing/2014/main" id="{1A3523D3-2A4A-4088-9BC6-1A83980A9470}"/>
              </a:ext>
            </a:extLst>
          </p:cNvPr>
          <p:cNvPicPr>
            <a:picLocks noChangeAspect="1"/>
          </p:cNvPicPr>
          <p:nvPr/>
        </p:nvPicPr>
        <p:blipFill rotWithShape="1">
          <a:blip r:embed="rId4">
            <a:alphaModFix amt="50000"/>
            <a:extLst>
              <a:ext uri="{BEBA8EAE-BF5A-486C-A8C5-ECC9F3942E4B}">
                <a14:imgProps xmlns:a14="http://schemas.microsoft.com/office/drawing/2010/main">
                  <a14:imgLayer r:embed="rId5">
                    <a14:imgEffect>
                      <a14:saturation sat="0"/>
                    </a14:imgEffect>
                  </a14:imgLayer>
                </a14:imgProps>
              </a:ext>
            </a:extLst>
          </a:blip>
          <a:srcRect l="-1" t="21931" r="-6059" b="11948"/>
          <a:stretch/>
        </p:blipFill>
        <p:spPr>
          <a:xfrm>
            <a:off x="1347156" y="1877771"/>
            <a:ext cx="4107977" cy="4551660"/>
          </a:xfrm>
          <a:prstGeom prst="rect">
            <a:avLst/>
          </a:prstGeom>
          <a:ln>
            <a:noFill/>
          </a:ln>
          <a:effectLst>
            <a:softEdge rad="112500"/>
          </a:effectLst>
        </p:spPr>
      </p:pic>
      <p:sp>
        <p:nvSpPr>
          <p:cNvPr id="9" name="TextBox 8">
            <a:extLst>
              <a:ext uri="{FF2B5EF4-FFF2-40B4-BE49-F238E27FC236}">
                <a16:creationId xmlns:a16="http://schemas.microsoft.com/office/drawing/2014/main" id="{CDDB5048-DA8F-4B84-8F03-788C3B16EE66}"/>
              </a:ext>
            </a:extLst>
          </p:cNvPr>
          <p:cNvSpPr txBox="1"/>
          <p:nvPr/>
        </p:nvSpPr>
        <p:spPr>
          <a:xfrm>
            <a:off x="1649111" y="2124873"/>
            <a:ext cx="2488118" cy="1969770"/>
          </a:xfrm>
          <a:prstGeom prst="rect">
            <a:avLst/>
          </a:prstGeom>
          <a:noFill/>
        </p:spPr>
        <p:txBody>
          <a:bodyPr wrap="square" rtlCol="0">
            <a:spAutoFit/>
          </a:bodyPr>
          <a:lstStyle/>
          <a:p>
            <a:r>
              <a:rPr lang="es-ES" sz="2600" dirty="0">
                <a:solidFill>
                  <a:schemeClr val="bg1"/>
                </a:solidFill>
                <a:latin typeface="Comic Sans MS" panose="030F0702030302020204" pitchFamily="66" charset="0"/>
              </a:rPr>
              <a:t>Alcohólico, drogadicto, adicto, dejar el hábito</a:t>
            </a:r>
            <a:endParaRPr lang="en-US" sz="2600" i="1" dirty="0">
              <a:solidFill>
                <a:schemeClr val="bg1"/>
              </a:solidFill>
              <a:latin typeface="Comic Sans MS" panose="030F0702030302020204" pitchFamily="66" charset="0"/>
            </a:endParaRPr>
          </a:p>
          <a:p>
            <a:endParaRPr lang="en-US" dirty="0"/>
          </a:p>
        </p:txBody>
      </p:sp>
      <p:sp>
        <p:nvSpPr>
          <p:cNvPr id="13" name="TextBox 12">
            <a:extLst>
              <a:ext uri="{FF2B5EF4-FFF2-40B4-BE49-F238E27FC236}">
                <a16:creationId xmlns:a16="http://schemas.microsoft.com/office/drawing/2014/main" id="{1118C3D7-09A2-4F84-B597-E6AA3D08692D}"/>
              </a:ext>
            </a:extLst>
          </p:cNvPr>
          <p:cNvSpPr txBox="1"/>
          <p:nvPr/>
        </p:nvSpPr>
        <p:spPr>
          <a:xfrm>
            <a:off x="6488088" y="1877771"/>
            <a:ext cx="3410439" cy="3277820"/>
          </a:xfrm>
          <a:prstGeom prst="rect">
            <a:avLst/>
          </a:prstGeom>
          <a:noFill/>
        </p:spPr>
        <p:txBody>
          <a:bodyPr wrap="square" rtlCol="0">
            <a:spAutoFit/>
          </a:bodyPr>
          <a:lstStyle/>
          <a:p>
            <a:r>
              <a:rPr lang="es-ES" sz="2700" dirty="0">
                <a:solidFill>
                  <a:schemeClr val="bg2">
                    <a:lumMod val="25000"/>
                  </a:schemeClr>
                </a:solidFill>
                <a:latin typeface="Comic Sans MS" panose="030F0702030302020204" pitchFamily="66" charset="0"/>
              </a:rPr>
              <a:t>hay muchos caminos para la recuperación, </a:t>
            </a:r>
            <a:endParaRPr lang="en-US" sz="2700" dirty="0">
              <a:solidFill>
                <a:schemeClr val="bg2">
                  <a:lumMod val="25000"/>
                </a:schemeClr>
              </a:solidFill>
              <a:latin typeface="Comic Sans MS" panose="030F0702030302020204" pitchFamily="66" charset="0"/>
            </a:endParaRPr>
          </a:p>
          <a:p>
            <a:r>
              <a:rPr lang="en-US" sz="2700" dirty="0">
                <a:solidFill>
                  <a:schemeClr val="bg2">
                    <a:lumMod val="25000"/>
                  </a:schemeClr>
                </a:solidFill>
                <a:latin typeface="Comic Sans MS" panose="030F0702030302020204" pitchFamily="66" charset="0"/>
              </a:rPr>
              <a:t>el </a:t>
            </a:r>
            <a:r>
              <a:rPr lang="en-US" sz="2700" dirty="0" err="1">
                <a:solidFill>
                  <a:schemeClr val="bg2">
                    <a:lumMod val="25000"/>
                  </a:schemeClr>
                </a:solidFill>
                <a:latin typeface="Comic Sans MS" panose="030F0702030302020204" pitchFamily="66" charset="0"/>
              </a:rPr>
              <a:t>tratamiento</a:t>
            </a:r>
            <a:r>
              <a:rPr lang="en-US" sz="2700" dirty="0">
                <a:solidFill>
                  <a:schemeClr val="bg2">
                    <a:lumMod val="25000"/>
                  </a:schemeClr>
                </a:solidFill>
                <a:latin typeface="Comic Sans MS" panose="030F0702030302020204" pitchFamily="66" charset="0"/>
              </a:rPr>
              <a:t> </a:t>
            </a:r>
            <a:r>
              <a:rPr lang="en-US" sz="2700" dirty="0" err="1">
                <a:solidFill>
                  <a:schemeClr val="bg2">
                    <a:lumMod val="25000"/>
                  </a:schemeClr>
                </a:solidFill>
                <a:latin typeface="Comic Sans MS" panose="030F0702030302020204" pitchFamily="66" charset="0"/>
              </a:rPr>
              <a:t>funciona</a:t>
            </a:r>
            <a:r>
              <a:rPr lang="en-US" sz="2700" dirty="0">
                <a:solidFill>
                  <a:schemeClr val="bg2">
                    <a:lumMod val="25000"/>
                  </a:schemeClr>
                </a:solidFill>
                <a:latin typeface="Comic Sans MS" panose="030F0702030302020204" pitchFamily="66" charset="0"/>
              </a:rPr>
              <a:t>, </a:t>
            </a:r>
            <a:r>
              <a:rPr lang="es-ES" sz="2700" dirty="0">
                <a:solidFill>
                  <a:schemeClr val="bg2">
                    <a:lumMod val="25000"/>
                  </a:schemeClr>
                </a:solidFill>
                <a:latin typeface="Comic Sans MS" panose="030F0702030302020204" pitchFamily="66" charset="0"/>
              </a:rPr>
              <a:t>la recuperación es contagiosa</a:t>
            </a:r>
            <a:endParaRPr lang="en-US" sz="2700" dirty="0">
              <a:solidFill>
                <a:schemeClr val="bg2">
                  <a:lumMod val="25000"/>
                </a:schemeClr>
              </a:solidFill>
              <a:latin typeface="Comic Sans MS" panose="030F0702030302020204" pitchFamily="66" charset="0"/>
            </a:endParaRPr>
          </a:p>
          <a:p>
            <a:endParaRPr lang="en-US" dirty="0"/>
          </a:p>
        </p:txBody>
      </p:sp>
    </p:spTree>
    <p:extLst>
      <p:ext uri="{BB962C8B-B14F-4D97-AF65-F5344CB8AC3E}">
        <p14:creationId xmlns:p14="http://schemas.microsoft.com/office/powerpoint/2010/main" val="2251534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58832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315407" y="2459502"/>
            <a:ext cx="29575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 </a:t>
            </a:r>
            <a:r>
              <a:rPr lang="en-US" altLang="en-US" sz="4000" b="1" dirty="0" err="1">
                <a:solidFill>
                  <a:schemeClr val="bg1"/>
                </a:solidFill>
                <a:latin typeface="Arial" panose="020B0604020202020204" pitchFamily="34" charset="0"/>
                <a:cs typeface="Arial" panose="020B0604020202020204" pitchFamily="34" charset="0"/>
              </a:rPr>
              <a:t>piensa</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usted</a:t>
            </a:r>
            <a:r>
              <a:rPr lang="en-US" altLang="en-US" sz="4000" b="1" dirty="0">
                <a:solidFill>
                  <a:schemeClr val="bg1"/>
                </a:solidFill>
                <a:latin typeface="Arial" panose="020B0604020202020204" pitchFamily="34" charset="0"/>
                <a:cs typeface="Arial" panose="020B0604020202020204" pitchFamily="34" charset="0"/>
              </a:rPr>
              <a:t>? </a:t>
            </a: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24</a:t>
            </a:fld>
            <a:endParaRPr lang="en-US"/>
          </a:p>
        </p:txBody>
      </p:sp>
      <p:sp>
        <p:nvSpPr>
          <p:cNvPr id="3" name="Content Placeholder 2">
            <a:extLst>
              <a:ext uri="{FF2B5EF4-FFF2-40B4-BE49-F238E27FC236}">
                <a16:creationId xmlns:a16="http://schemas.microsoft.com/office/drawing/2014/main" id="{70C02F10-2B3E-4B18-8696-9576BAA08A1A}"/>
              </a:ext>
            </a:extLst>
          </p:cNvPr>
          <p:cNvSpPr>
            <a:spLocks noGrp="1"/>
          </p:cNvSpPr>
          <p:nvPr>
            <p:ph idx="1"/>
          </p:nvPr>
        </p:nvSpPr>
        <p:spPr>
          <a:xfrm>
            <a:off x="3754582" y="525966"/>
            <a:ext cx="7938654" cy="5806065"/>
          </a:xfrm>
        </p:spPr>
        <p:txBody>
          <a:bodyPr/>
          <a:lstStyle/>
          <a:p>
            <a:pPr marL="0" indent="0" algn="ctr">
              <a:spcBef>
                <a:spcPts val="616"/>
              </a:spcBef>
              <a:spcAft>
                <a:spcPts val="1233"/>
              </a:spcAft>
              <a:buNone/>
            </a:pPr>
            <a:r>
              <a:rPr lang="en-US" sz="3600" dirty="0">
                <a:solidFill>
                  <a:srgbClr val="1C2532"/>
                </a:solidFill>
                <a:effectLst/>
                <a:latin typeface="Arial" panose="020B0604020202020204" pitchFamily="34" charset="0"/>
                <a:ea typeface="Calibri" panose="020F0502020204030204" pitchFamily="34" charset="0"/>
              </a:rPr>
              <a:t>¿</a:t>
            </a:r>
            <a:r>
              <a:rPr lang="en-US" sz="3600" dirty="0" err="1">
                <a:solidFill>
                  <a:srgbClr val="1C2532"/>
                </a:solidFill>
                <a:effectLst/>
                <a:latin typeface="Arial" panose="020B0604020202020204" pitchFamily="34" charset="0"/>
                <a:ea typeface="Calibri" panose="020F0502020204030204" pitchFamily="34" charset="0"/>
              </a:rPr>
              <a:t>Cuáles</a:t>
            </a:r>
            <a:r>
              <a:rPr lang="en-US" sz="3600" dirty="0">
                <a:solidFill>
                  <a:srgbClr val="1C2532"/>
                </a:solidFill>
                <a:effectLst/>
                <a:latin typeface="Arial" panose="020B0604020202020204" pitchFamily="34" charset="0"/>
                <a:ea typeface="Calibri" panose="020F0502020204030204" pitchFamily="34" charset="0"/>
              </a:rPr>
              <a:t> son las </a:t>
            </a:r>
            <a:r>
              <a:rPr lang="en-US" sz="3600" dirty="0" err="1">
                <a:solidFill>
                  <a:srgbClr val="1C2532"/>
                </a:solidFill>
                <a:effectLst/>
                <a:latin typeface="Arial" panose="020B0604020202020204" pitchFamily="34" charset="0"/>
                <a:ea typeface="Calibri" panose="020F0502020204030204" pitchFamily="34" charset="0"/>
              </a:rPr>
              <a:t>fortalezas</a:t>
            </a:r>
            <a:r>
              <a:rPr lang="en-US" sz="3600" dirty="0">
                <a:solidFill>
                  <a:srgbClr val="1C2532"/>
                </a:solidFill>
                <a:effectLst/>
                <a:latin typeface="Arial" panose="020B0604020202020204" pitchFamily="34" charset="0"/>
                <a:ea typeface="Calibri" panose="020F0502020204030204" pitchFamily="34" charset="0"/>
              </a:rPr>
              <a:t> del </a:t>
            </a:r>
            <a:r>
              <a:rPr lang="en-US" sz="3600" dirty="0" err="1">
                <a:solidFill>
                  <a:srgbClr val="1C2532"/>
                </a:solidFill>
                <a:effectLst/>
                <a:latin typeface="Arial" panose="020B0604020202020204" pitchFamily="34" charset="0"/>
                <a:ea typeface="Calibri" panose="020F0502020204030204" pitchFamily="34" charset="0"/>
              </a:rPr>
              <a:t>sistema</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tratamiento</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en</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su</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comunidad</a:t>
            </a:r>
            <a:r>
              <a:rPr lang="en-US" sz="3600" dirty="0">
                <a:solidFill>
                  <a:srgbClr val="1C2532"/>
                </a:solidFill>
                <a:effectLst/>
                <a:latin typeface="Arial" panose="020B0604020202020204" pitchFamily="34" charset="0"/>
                <a:ea typeface="Calibri" panose="020F0502020204030204" pitchFamily="34" charset="0"/>
              </a:rPr>
              <a:t>? </a:t>
            </a:r>
          </a:p>
          <a:p>
            <a:pPr marL="0" indent="0" algn="ctr">
              <a:spcBef>
                <a:spcPts val="616"/>
              </a:spcBef>
              <a:spcAft>
                <a:spcPts val="1233"/>
              </a:spcAft>
              <a:buNone/>
            </a:pPr>
            <a:endParaRPr lang="en-US" sz="3600" dirty="0">
              <a:solidFill>
                <a:srgbClr val="1C2532"/>
              </a:solidFill>
              <a:effectLst/>
              <a:latin typeface="Arial" panose="020B0604020202020204" pitchFamily="34" charset="0"/>
              <a:ea typeface="Calibri" panose="020F0502020204030204" pitchFamily="34" charset="0"/>
            </a:endParaRPr>
          </a:p>
          <a:p>
            <a:pPr marL="0" indent="0" algn="ctr">
              <a:spcBef>
                <a:spcPts val="616"/>
              </a:spcBef>
              <a:spcAft>
                <a:spcPts val="1233"/>
              </a:spcAft>
              <a:buNone/>
            </a:pPr>
            <a:r>
              <a:rPr lang="en-US" sz="3600" dirty="0">
                <a:solidFill>
                  <a:srgbClr val="1C2532"/>
                </a:solidFill>
                <a:effectLst/>
                <a:latin typeface="Arial" panose="020B0604020202020204" pitchFamily="34" charset="0"/>
                <a:ea typeface="Calibri" panose="020F0502020204030204" pitchFamily="34" charset="0"/>
              </a:rPr>
              <a:t>¿</a:t>
            </a:r>
            <a:r>
              <a:rPr lang="en-US" sz="3600" dirty="0" err="1">
                <a:solidFill>
                  <a:srgbClr val="1C2532"/>
                </a:solidFill>
                <a:effectLst/>
                <a:latin typeface="Arial" panose="020B0604020202020204" pitchFamily="34" charset="0"/>
                <a:ea typeface="Calibri" panose="020F0502020204030204" pitchFamily="34" charset="0"/>
              </a:rPr>
              <a:t>Cuáles</a:t>
            </a:r>
            <a:r>
              <a:rPr lang="en-US" sz="3600" dirty="0">
                <a:solidFill>
                  <a:srgbClr val="1C2532"/>
                </a:solidFill>
                <a:effectLst/>
                <a:latin typeface="Arial" panose="020B0604020202020204" pitchFamily="34" charset="0"/>
                <a:ea typeface="Calibri" panose="020F0502020204030204" pitchFamily="34" charset="0"/>
              </a:rPr>
              <a:t> son las </a:t>
            </a:r>
            <a:r>
              <a:rPr lang="en-US" sz="3600" dirty="0" err="1">
                <a:solidFill>
                  <a:srgbClr val="1C2532"/>
                </a:solidFill>
                <a:effectLst/>
                <a:latin typeface="Arial" panose="020B0604020202020204" pitchFamily="34" charset="0"/>
                <a:ea typeface="Calibri" panose="020F0502020204030204" pitchFamily="34" charset="0"/>
              </a:rPr>
              <a:t>áreas</a:t>
            </a:r>
            <a:r>
              <a:rPr lang="en-US" sz="3600" dirty="0">
                <a:solidFill>
                  <a:srgbClr val="1C2532"/>
                </a:solidFill>
                <a:effectLst/>
                <a:latin typeface="Arial" panose="020B0604020202020204" pitchFamily="34" charset="0"/>
                <a:ea typeface="Calibri" panose="020F0502020204030204" pitchFamily="34" charset="0"/>
              </a:rPr>
              <a:t> de mayor </a:t>
            </a:r>
            <a:r>
              <a:rPr lang="en-US" sz="3600" dirty="0" err="1">
                <a:solidFill>
                  <a:srgbClr val="1C2532"/>
                </a:solidFill>
                <a:effectLst/>
                <a:latin typeface="Arial" panose="020B0604020202020204" pitchFamily="34" charset="0"/>
                <a:ea typeface="Calibri" panose="020F0502020204030204" pitchFamily="34" charset="0"/>
              </a:rPr>
              <a:t>necesidad</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en</a:t>
            </a:r>
            <a:r>
              <a:rPr lang="en-US" sz="3600" dirty="0">
                <a:solidFill>
                  <a:srgbClr val="1C2532"/>
                </a:solidFill>
                <a:effectLst/>
                <a:latin typeface="Arial" panose="020B0604020202020204" pitchFamily="34" charset="0"/>
                <a:ea typeface="Calibri" panose="020F0502020204030204" pitchFamily="34" charset="0"/>
              </a:rPr>
              <a:t> el </a:t>
            </a:r>
            <a:r>
              <a:rPr lang="en-US" sz="3600" dirty="0" err="1">
                <a:solidFill>
                  <a:srgbClr val="1C2532"/>
                </a:solidFill>
                <a:effectLst/>
                <a:latin typeface="Arial" panose="020B0604020202020204" pitchFamily="34" charset="0"/>
                <a:ea typeface="Calibri" panose="020F0502020204030204" pitchFamily="34" charset="0"/>
              </a:rPr>
              <a:t>sistema</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tratamiento</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su</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comunidad</a:t>
            </a:r>
            <a:r>
              <a:rPr lang="en-US" sz="3600" dirty="0">
                <a:solidFill>
                  <a:srgbClr val="1C2532"/>
                </a:solidFill>
                <a:effectLst/>
                <a:latin typeface="Arial" panose="020B0604020202020204" pitchFamily="34" charset="0"/>
                <a:ea typeface="Calibri" panose="020F050202020403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364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2" descr="Image result for open dictionary">
            <a:extLst>
              <a:ext uri="{FF2B5EF4-FFF2-40B4-BE49-F238E27FC236}">
                <a16:creationId xmlns:a16="http://schemas.microsoft.com/office/drawing/2014/main" id="{6CFAEF45-F917-447D-8F7D-4683101E185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6263" r="-2" b="-2"/>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B51BD27-C16B-4A0B-922D-C093D1AFCAB5}"/>
              </a:ext>
            </a:extLst>
          </p:cNvPr>
          <p:cNvSpPr>
            <a:spLocks noGrp="1"/>
          </p:cNvSpPr>
          <p:nvPr>
            <p:ph type="title"/>
          </p:nvPr>
        </p:nvSpPr>
        <p:spPr>
          <a:xfrm>
            <a:off x="580408" y="565262"/>
            <a:ext cx="7328349" cy="1311664"/>
          </a:xfrm>
        </p:spPr>
        <p:txBody>
          <a:bodyPr>
            <a:normAutofit/>
          </a:bodyPr>
          <a:lstStyle/>
          <a:p>
            <a:r>
              <a:rPr lang="en-US" sz="4400" dirty="0" err="1">
                <a:solidFill>
                  <a:srgbClr val="000000"/>
                </a:solidFill>
              </a:rPr>
              <a:t>Definición</a:t>
            </a:r>
            <a:r>
              <a:rPr lang="en-US" sz="4400" dirty="0">
                <a:solidFill>
                  <a:srgbClr val="000000"/>
                </a:solidFill>
              </a:rPr>
              <a:t> de </a:t>
            </a:r>
            <a:r>
              <a:rPr lang="en-US" sz="4400" dirty="0" err="1">
                <a:solidFill>
                  <a:srgbClr val="000000"/>
                </a:solidFill>
              </a:rPr>
              <a:t>tratamiento</a:t>
            </a:r>
            <a:endParaRPr lang="en-US" sz="4400" dirty="0">
              <a:solidFill>
                <a:srgbClr val="000000"/>
              </a:solidFill>
            </a:endParaRPr>
          </a:p>
        </p:txBody>
      </p:sp>
      <p:sp>
        <p:nvSpPr>
          <p:cNvPr id="7" name="Content Placeholder 6">
            <a:extLst>
              <a:ext uri="{FF2B5EF4-FFF2-40B4-BE49-F238E27FC236}">
                <a16:creationId xmlns:a16="http://schemas.microsoft.com/office/drawing/2014/main" id="{2B3C6F4D-D155-4857-9480-22C2F872A30A}"/>
              </a:ext>
            </a:extLst>
          </p:cNvPr>
          <p:cNvSpPr>
            <a:spLocks noGrp="1"/>
          </p:cNvSpPr>
          <p:nvPr>
            <p:ph idx="1"/>
          </p:nvPr>
        </p:nvSpPr>
        <p:spPr>
          <a:xfrm>
            <a:off x="804997" y="1668379"/>
            <a:ext cx="5291003" cy="4392594"/>
          </a:xfrm>
        </p:spPr>
        <p:txBody>
          <a:bodyPr anchor="ctr">
            <a:normAutofit fontScale="62500" lnSpcReduction="20000"/>
          </a:bodyPr>
          <a:lstStyle/>
          <a:p>
            <a:pPr marL="0" indent="0" eaLnBrk="1" fontAlgn="auto" hangingPunct="1">
              <a:spcBef>
                <a:spcPts val="0"/>
              </a:spcBef>
              <a:spcAft>
                <a:spcPts val="0"/>
              </a:spcAft>
              <a:buNone/>
              <a:defRPr/>
            </a:pPr>
            <a:r>
              <a:rPr lang="es-ES" sz="4200" dirty="0">
                <a:latin typeface="Arial "/>
              </a:rPr>
              <a:t>"Intervenciones que son de naturaleza terapéutica (como psicoterapia, grupos de apoyo, medicación y hospitalización), [que] se brindan a las personas que cumplen o están cerca de cumplir [los criterios para un diagnóstico de trastorno por uso de sustancias]".</a:t>
            </a:r>
            <a:endParaRPr lang="en-US" sz="4200" i="1" dirty="0">
              <a:latin typeface="Arial "/>
            </a:endParaRPr>
          </a:p>
          <a:p>
            <a:pPr marL="0" indent="0" eaLnBrk="1" hangingPunct="1">
              <a:buNone/>
            </a:pPr>
            <a:r>
              <a:rPr lang="en-US" altLang="en-US" sz="4200" dirty="0">
                <a:latin typeface="Arial "/>
                <a:cs typeface="Arial" panose="020B0604020202020204" pitchFamily="34" charset="0"/>
              </a:rPr>
              <a:t> — Institute of Medicine Report (1994)</a:t>
            </a:r>
            <a:endParaRPr lang="en-US" sz="4200" dirty="0">
              <a:latin typeface="Arial "/>
              <a:cs typeface="Arial" panose="020B0604020202020204" pitchFamily="34" charset="0"/>
            </a:endParaRPr>
          </a:p>
          <a:p>
            <a:endParaRPr lang="en-US" dirty="0">
              <a:solidFill>
                <a:srgbClr val="000000"/>
              </a:solidFill>
            </a:endParaRPr>
          </a:p>
        </p:txBody>
      </p:sp>
      <p:sp>
        <p:nvSpPr>
          <p:cNvPr id="4" name="Slide Number Placeholder 3">
            <a:extLst>
              <a:ext uri="{FF2B5EF4-FFF2-40B4-BE49-F238E27FC236}">
                <a16:creationId xmlns:a16="http://schemas.microsoft.com/office/drawing/2014/main" id="{D928E006-1FD5-428E-BC62-C82E33BA5D89}"/>
              </a:ext>
            </a:extLst>
          </p:cNvPr>
          <p:cNvSpPr>
            <a:spLocks noGrp="1"/>
          </p:cNvSpPr>
          <p:nvPr>
            <p:ph type="sldNum" sz="quarter" idx="12"/>
          </p:nvPr>
        </p:nvSpPr>
        <p:spPr>
          <a:xfrm>
            <a:off x="10825930" y="6223702"/>
            <a:ext cx="570728" cy="314067"/>
          </a:xfrm>
        </p:spPr>
        <p:txBody>
          <a:bodyPr>
            <a:normAutofit/>
          </a:bodyPr>
          <a:lstStyle/>
          <a:p>
            <a:pPr>
              <a:spcAft>
                <a:spcPts val="600"/>
              </a:spcAft>
            </a:pPr>
            <a:fld id="{D541ADC0-6896-43FF-97E3-783008F1A855}" type="slidenum">
              <a:rPr lang="en-US" sz="1100">
                <a:solidFill>
                  <a:srgbClr val="FFFFFF"/>
                </a:solidFill>
              </a:rPr>
              <a:pPr>
                <a:spcAft>
                  <a:spcPts val="600"/>
                </a:spcAft>
              </a:pPr>
              <a:t>25</a:t>
            </a:fld>
            <a:endParaRPr lang="en-US" sz="1100">
              <a:solidFill>
                <a:srgbClr val="FFFFFF"/>
              </a:solidFill>
            </a:endParaRPr>
          </a:p>
        </p:txBody>
      </p:sp>
    </p:spTree>
    <p:extLst>
      <p:ext uri="{BB962C8B-B14F-4D97-AF65-F5344CB8AC3E}">
        <p14:creationId xmlns:p14="http://schemas.microsoft.com/office/powerpoint/2010/main" val="1662811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lt;strong&gt;Dictionary&lt;/strong&gt; | Flickr - &lt;strong&gt;Photo&lt;/strong&gt; Sharing!">
            <a:extLst>
              <a:ext uri="{FF2B5EF4-FFF2-40B4-BE49-F238E27FC236}">
                <a16:creationId xmlns:a16="http://schemas.microsoft.com/office/drawing/2014/main" id="{F16F4723-3A3E-4FA2-AF7B-C814C9ED61C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4379" r="12919" b="-2"/>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90EC951-CD48-42A4-82E8-DBA1733DD332}"/>
              </a:ext>
            </a:extLst>
          </p:cNvPr>
          <p:cNvSpPr>
            <a:spLocks noGrp="1"/>
          </p:cNvSpPr>
          <p:nvPr>
            <p:ph type="title"/>
          </p:nvPr>
        </p:nvSpPr>
        <p:spPr>
          <a:xfrm>
            <a:off x="804998" y="798445"/>
            <a:ext cx="4803636" cy="1311664"/>
          </a:xfrm>
        </p:spPr>
        <p:txBody>
          <a:bodyPr>
            <a:normAutofit/>
          </a:bodyPr>
          <a:lstStyle/>
          <a:p>
            <a:r>
              <a:rPr lang="en-US" sz="4400" dirty="0" err="1">
                <a:solidFill>
                  <a:srgbClr val="000000"/>
                </a:solidFill>
              </a:rPr>
              <a:t>Definición</a:t>
            </a:r>
            <a:r>
              <a:rPr lang="en-US" sz="4400" dirty="0">
                <a:solidFill>
                  <a:srgbClr val="000000"/>
                </a:solidFill>
              </a:rPr>
              <a:t> de </a:t>
            </a:r>
            <a:r>
              <a:rPr lang="en-US" sz="4400" dirty="0" err="1">
                <a:solidFill>
                  <a:srgbClr val="000000"/>
                </a:solidFill>
              </a:rPr>
              <a:t>manteniemiento</a:t>
            </a:r>
            <a:endParaRPr lang="en-US" sz="4400" dirty="0">
              <a:solidFill>
                <a:srgbClr val="000000"/>
              </a:solidFill>
            </a:endParaRPr>
          </a:p>
        </p:txBody>
      </p:sp>
      <p:sp>
        <p:nvSpPr>
          <p:cNvPr id="3" name="Content Placeholder 2">
            <a:extLst>
              <a:ext uri="{FF2B5EF4-FFF2-40B4-BE49-F238E27FC236}">
                <a16:creationId xmlns:a16="http://schemas.microsoft.com/office/drawing/2014/main" id="{2DDD5DD3-44D1-4DDB-B7B5-4F22987DF6C8}"/>
              </a:ext>
            </a:extLst>
          </p:cNvPr>
          <p:cNvSpPr>
            <a:spLocks noGrp="1"/>
          </p:cNvSpPr>
          <p:nvPr>
            <p:ph idx="1"/>
          </p:nvPr>
        </p:nvSpPr>
        <p:spPr>
          <a:xfrm>
            <a:off x="804997" y="2110109"/>
            <a:ext cx="5291003" cy="4427660"/>
          </a:xfrm>
        </p:spPr>
        <p:txBody>
          <a:bodyPr anchor="ctr">
            <a:normAutofit fontScale="77500" lnSpcReduction="20000"/>
          </a:bodyPr>
          <a:lstStyle/>
          <a:p>
            <a:pPr marL="0" indent="0">
              <a:spcAft>
                <a:spcPts val="1000"/>
              </a:spcAft>
              <a:buNone/>
            </a:pPr>
            <a:r>
              <a:rPr lang="es-ES" sz="3800" dirty="0">
                <a:latin typeface="Arial "/>
              </a:rPr>
              <a:t>"Las intervenciones que son de apoyo, educativas y / o farmacológicas por naturaleza se brindan a largo plazo a las personas que tienen [un trastorno por uso de sustancias] y cuya enfermedad continúa".</a:t>
            </a:r>
            <a:r>
              <a:rPr lang="en-US" altLang="en-US" sz="3800" dirty="0">
                <a:solidFill>
                  <a:srgbClr val="000000"/>
                </a:solidFill>
                <a:latin typeface="Arial "/>
                <a:cs typeface="Arial" panose="020B0604020202020204" pitchFamily="34" charset="0"/>
              </a:rPr>
              <a:t>			</a:t>
            </a:r>
          </a:p>
          <a:p>
            <a:pPr marL="0" indent="0" eaLnBrk="1" hangingPunct="1">
              <a:spcAft>
                <a:spcPts val="1000"/>
              </a:spcAft>
              <a:buNone/>
            </a:pPr>
            <a:r>
              <a:rPr lang="en-US" altLang="en-US" sz="3800" dirty="0">
                <a:solidFill>
                  <a:srgbClr val="000000"/>
                </a:solidFill>
                <a:latin typeface="Arial "/>
                <a:cs typeface="Arial" panose="020B0604020202020204" pitchFamily="34" charset="0"/>
              </a:rPr>
              <a:t>— Institute of Medicine Report (1994)</a:t>
            </a:r>
            <a:endParaRPr lang="en-US" dirty="0">
              <a:solidFill>
                <a:srgbClr val="000000"/>
              </a:solidFill>
            </a:endParaRPr>
          </a:p>
        </p:txBody>
      </p:sp>
      <p:sp>
        <p:nvSpPr>
          <p:cNvPr id="4" name="Slide Number Placeholder 3">
            <a:extLst>
              <a:ext uri="{FF2B5EF4-FFF2-40B4-BE49-F238E27FC236}">
                <a16:creationId xmlns:a16="http://schemas.microsoft.com/office/drawing/2014/main" id="{EE1B503E-DCA9-40B2-8197-87CAF631321D}"/>
              </a:ext>
            </a:extLst>
          </p:cNvPr>
          <p:cNvSpPr>
            <a:spLocks noGrp="1"/>
          </p:cNvSpPr>
          <p:nvPr>
            <p:ph type="sldNum" sz="quarter" idx="12"/>
          </p:nvPr>
        </p:nvSpPr>
        <p:spPr>
          <a:xfrm>
            <a:off x="10825930" y="6223702"/>
            <a:ext cx="570728" cy="314067"/>
          </a:xfrm>
        </p:spPr>
        <p:txBody>
          <a:bodyPr>
            <a:normAutofit/>
          </a:bodyPr>
          <a:lstStyle/>
          <a:p>
            <a:pPr>
              <a:spcAft>
                <a:spcPts val="600"/>
              </a:spcAft>
            </a:pPr>
            <a:fld id="{D541ADC0-6896-43FF-97E3-783008F1A855}" type="slidenum">
              <a:rPr lang="en-US" sz="1100">
                <a:solidFill>
                  <a:srgbClr val="FFFFFF"/>
                </a:solidFill>
              </a:rPr>
              <a:pPr>
                <a:spcAft>
                  <a:spcPts val="600"/>
                </a:spcAft>
              </a:pPr>
              <a:t>26</a:t>
            </a:fld>
            <a:endParaRPr lang="en-US" sz="1100">
              <a:solidFill>
                <a:srgbClr val="FFFFFF"/>
              </a:solidFill>
            </a:endParaRPr>
          </a:p>
        </p:txBody>
      </p:sp>
    </p:spTree>
    <p:extLst>
      <p:ext uri="{BB962C8B-B14F-4D97-AF65-F5344CB8AC3E}">
        <p14:creationId xmlns:p14="http://schemas.microsoft.com/office/powerpoint/2010/main" val="1376844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4B55-6E19-453D-942F-CE47B76B759B}"/>
              </a:ext>
            </a:extLst>
          </p:cNvPr>
          <p:cNvSpPr>
            <a:spLocks noGrp="1"/>
          </p:cNvSpPr>
          <p:nvPr>
            <p:ph type="title"/>
          </p:nvPr>
        </p:nvSpPr>
        <p:spPr/>
        <p:txBody>
          <a:bodyPr/>
          <a:lstStyle/>
          <a:p>
            <a:r>
              <a:rPr lang="en-US" altLang="en-US" sz="4400" dirty="0" err="1">
                <a:latin typeface="Arial" panose="020B0604020202020204" pitchFamily="34" charset="0"/>
                <a:cs typeface="Arial" panose="020B0604020202020204" pitchFamily="34" charset="0"/>
              </a:rPr>
              <a:t>Tratamiento</a:t>
            </a:r>
            <a:r>
              <a:rPr lang="en-US" altLang="en-US" sz="4400" dirty="0">
                <a:latin typeface="Arial" panose="020B0604020202020204" pitchFamily="34" charset="0"/>
                <a:cs typeface="Arial" panose="020B0604020202020204" pitchFamily="34" charset="0"/>
              </a:rPr>
              <a:t> y </a:t>
            </a:r>
            <a:r>
              <a:rPr lang="en-US" altLang="en-US" sz="4400" dirty="0" err="1">
                <a:latin typeface="Arial" panose="020B0604020202020204" pitchFamily="34" charset="0"/>
                <a:cs typeface="Arial" panose="020B0604020202020204" pitchFamily="34" charset="0"/>
              </a:rPr>
              <a:t>manteniemiento</a:t>
            </a:r>
            <a:r>
              <a:rPr lang="en-US" altLang="en-US" sz="4400" dirty="0">
                <a:latin typeface="Arial" panose="020B0604020202020204" pitchFamily="34" charset="0"/>
                <a:cs typeface="Arial" panose="020B0604020202020204" pitchFamily="34" charset="0"/>
              </a:rPr>
              <a:t>: </a:t>
            </a:r>
            <a:r>
              <a:rPr lang="en-US" altLang="en-US" sz="4400" dirty="0" err="1">
                <a:latin typeface="Arial" panose="020B0604020202020204" pitchFamily="34" charset="0"/>
                <a:cs typeface="Arial" panose="020B0604020202020204" pitchFamily="34" charset="0"/>
              </a:rPr>
              <a:t>algunos</a:t>
            </a:r>
            <a:r>
              <a:rPr lang="en-US" altLang="en-US" sz="4400" dirty="0">
                <a:latin typeface="Arial" panose="020B0604020202020204" pitchFamily="34" charset="0"/>
                <a:cs typeface="Arial" panose="020B0604020202020204" pitchFamily="34" charset="0"/>
              </a:rPr>
              <a:t> </a:t>
            </a:r>
            <a:r>
              <a:rPr lang="en-US" altLang="en-US" sz="4400" dirty="0" err="1">
                <a:latin typeface="Arial" panose="020B0604020202020204" pitchFamily="34" charset="0"/>
                <a:cs typeface="Arial" panose="020B0604020202020204" pitchFamily="34" charset="0"/>
              </a:rPr>
              <a:t>ejemplos</a:t>
            </a:r>
            <a:endParaRPr lang="en-US" sz="4400" dirty="0"/>
          </a:p>
        </p:txBody>
      </p:sp>
      <p:sp>
        <p:nvSpPr>
          <p:cNvPr id="3" name="Slide Number Placeholder 2">
            <a:extLst>
              <a:ext uri="{FF2B5EF4-FFF2-40B4-BE49-F238E27FC236}">
                <a16:creationId xmlns:a16="http://schemas.microsoft.com/office/drawing/2014/main" id="{2CC344F3-89AC-4AA4-8A16-19D324B1BC8A}"/>
              </a:ext>
            </a:extLst>
          </p:cNvPr>
          <p:cNvSpPr>
            <a:spLocks noGrp="1"/>
          </p:cNvSpPr>
          <p:nvPr>
            <p:ph type="sldNum" sz="quarter" idx="10"/>
          </p:nvPr>
        </p:nvSpPr>
        <p:spPr/>
        <p:txBody>
          <a:bodyPr/>
          <a:lstStyle/>
          <a:p>
            <a:fld id="{CA49D0EE-DE7F-324B-A84C-F36708423CDB}" type="slidenum">
              <a:rPr lang="en-US" smtClean="0"/>
              <a:pPr/>
              <a:t>27</a:t>
            </a:fld>
            <a:endParaRPr lang="en-US"/>
          </a:p>
        </p:txBody>
      </p:sp>
      <p:sp>
        <p:nvSpPr>
          <p:cNvPr id="4" name="Content Placeholder 3">
            <a:extLst>
              <a:ext uri="{FF2B5EF4-FFF2-40B4-BE49-F238E27FC236}">
                <a16:creationId xmlns:a16="http://schemas.microsoft.com/office/drawing/2014/main" id="{269F76EA-3F79-4868-9900-B5801D5EDA1F}"/>
              </a:ext>
            </a:extLst>
          </p:cNvPr>
          <p:cNvSpPr>
            <a:spLocks noGrp="1"/>
          </p:cNvSpPr>
          <p:nvPr>
            <p:ph sz="quarter" idx="12"/>
          </p:nvPr>
        </p:nvSpPr>
        <p:spPr>
          <a:xfrm>
            <a:off x="612775" y="1719072"/>
            <a:ext cx="6771421" cy="4694252"/>
          </a:xfrm>
        </p:spPr>
        <p:txBody>
          <a:bodyPr/>
          <a:lstStyle/>
          <a:p>
            <a:pPr marL="171450" lvl="0" indent="-171450">
              <a:lnSpc>
                <a:spcPct val="100000"/>
              </a:lnSpc>
              <a:spcBef>
                <a:spcPts val="0"/>
              </a:spcBef>
              <a:buClrTx/>
              <a:buFont typeface="Arial" panose="020B0604020202020204" pitchFamily="34" charset="0"/>
              <a:buChar char="•"/>
              <a:defRPr/>
            </a:pPr>
            <a:r>
              <a:rPr lang="es-ES" sz="2800" dirty="0">
                <a:latin typeface="Arial "/>
              </a:rPr>
              <a:t>Desintoxicación ("</a:t>
            </a:r>
            <a:r>
              <a:rPr lang="es-ES" sz="2800" dirty="0" err="1">
                <a:latin typeface="Arial "/>
              </a:rPr>
              <a:t>Detox</a:t>
            </a:r>
            <a:r>
              <a:rPr lang="es-ES" sz="2800" dirty="0">
                <a:latin typeface="Arial "/>
              </a:rPr>
              <a:t>") </a:t>
            </a:r>
          </a:p>
          <a:p>
            <a:pPr marL="171450" lvl="0" indent="-171450">
              <a:lnSpc>
                <a:spcPct val="100000"/>
              </a:lnSpc>
              <a:spcBef>
                <a:spcPts val="0"/>
              </a:spcBef>
              <a:buClrTx/>
              <a:buFont typeface="Arial" panose="020B0604020202020204" pitchFamily="34" charset="0"/>
              <a:buChar char="•"/>
              <a:defRPr/>
            </a:pPr>
            <a:r>
              <a:rPr lang="es-ES" sz="2800" dirty="0">
                <a:latin typeface="Arial "/>
              </a:rPr>
              <a:t>Residencial (paciente hospitalizado) </a:t>
            </a:r>
          </a:p>
          <a:p>
            <a:pPr marL="171450" lvl="0" indent="-171450">
              <a:lnSpc>
                <a:spcPct val="100000"/>
              </a:lnSpc>
              <a:spcBef>
                <a:spcPts val="0"/>
              </a:spcBef>
              <a:buClrTx/>
              <a:buFont typeface="Arial" panose="020B0604020202020204" pitchFamily="34" charset="0"/>
              <a:buChar char="•"/>
              <a:defRPr/>
            </a:pPr>
            <a:r>
              <a:rPr lang="es-ES" sz="2800" dirty="0">
                <a:latin typeface="Arial "/>
              </a:rPr>
              <a:t>Paciente ambulatorio intensivo / hospitalización parcial </a:t>
            </a:r>
          </a:p>
          <a:p>
            <a:pPr marL="171450" lvl="0" indent="-171450">
              <a:lnSpc>
                <a:spcPct val="100000"/>
              </a:lnSpc>
              <a:spcBef>
                <a:spcPts val="0"/>
              </a:spcBef>
              <a:buClrTx/>
              <a:buFont typeface="Arial" panose="020B0604020202020204" pitchFamily="34" charset="0"/>
              <a:buChar char="•"/>
              <a:defRPr/>
            </a:pPr>
            <a:r>
              <a:rPr lang="es-ES" sz="2800" dirty="0">
                <a:latin typeface="Arial "/>
              </a:rPr>
              <a:t>Paciente externo </a:t>
            </a:r>
          </a:p>
          <a:p>
            <a:pPr marL="171450" lvl="0" indent="-171450">
              <a:lnSpc>
                <a:spcPct val="100000"/>
              </a:lnSpc>
              <a:spcBef>
                <a:spcPts val="0"/>
              </a:spcBef>
              <a:buClrTx/>
              <a:buFont typeface="Arial" panose="020B0604020202020204" pitchFamily="34" charset="0"/>
              <a:buChar char="•"/>
              <a:defRPr/>
            </a:pPr>
            <a:r>
              <a:rPr lang="es-ES" sz="2800" dirty="0">
                <a:latin typeface="Arial "/>
              </a:rPr>
              <a:t>Tratamiento asistido por medicamentos </a:t>
            </a:r>
          </a:p>
          <a:p>
            <a:pPr marL="171450" lvl="0" indent="-171450">
              <a:lnSpc>
                <a:spcPct val="100000"/>
              </a:lnSpc>
              <a:spcBef>
                <a:spcPts val="0"/>
              </a:spcBef>
              <a:buClrTx/>
              <a:buFont typeface="Arial" panose="020B0604020202020204" pitchFamily="34" charset="0"/>
              <a:buChar char="•"/>
              <a:defRPr/>
            </a:pPr>
            <a:r>
              <a:rPr lang="es-ES" sz="2800" dirty="0">
                <a:latin typeface="Arial "/>
              </a:rPr>
              <a:t>Mantenimiento de recuperación</a:t>
            </a:r>
            <a:endParaRPr lang="en-US" sz="2800" b="1" dirty="0">
              <a:latin typeface="Arial "/>
            </a:endParaRPr>
          </a:p>
          <a:p>
            <a:endParaRPr lang="en-US" dirty="0">
              <a:highlight>
                <a:srgbClr val="FFFF00"/>
              </a:highlight>
            </a:endParaRPr>
          </a:p>
        </p:txBody>
      </p:sp>
      <p:pic>
        <p:nvPicPr>
          <p:cNvPr id="6" name="Picture 5" descr="icon4.png">
            <a:extLst>
              <a:ext uri="{FF2B5EF4-FFF2-40B4-BE49-F238E27FC236}">
                <a16:creationId xmlns:a16="http://schemas.microsoft.com/office/drawing/2014/main" id="{DFC17465-42E5-448E-9BF8-A6E10D54D874}"/>
              </a:ext>
            </a:extLst>
          </p:cNvPr>
          <p:cNvPicPr>
            <a:picLocks noChangeAspect="1"/>
          </p:cNvPicPr>
          <p:nvPr/>
        </p:nvPicPr>
        <p:blipFill>
          <a:blip r:embed="rId3">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10810365" y="5736228"/>
            <a:ext cx="910579" cy="677096"/>
          </a:xfrm>
          <a:prstGeom prst="rect">
            <a:avLst/>
          </a:prstGeom>
        </p:spPr>
      </p:pic>
      <p:pic>
        <p:nvPicPr>
          <p:cNvPr id="10" name="Picture 9" descr="Diagram&#10;&#10;Description automatically generated">
            <a:extLst>
              <a:ext uri="{FF2B5EF4-FFF2-40B4-BE49-F238E27FC236}">
                <a16:creationId xmlns:a16="http://schemas.microsoft.com/office/drawing/2014/main" id="{B176A558-33CF-462C-907B-F7635CD6D0B2}"/>
              </a:ext>
            </a:extLst>
          </p:cNvPr>
          <p:cNvPicPr>
            <a:picLocks noChangeAspect="1"/>
          </p:cNvPicPr>
          <p:nvPr/>
        </p:nvPicPr>
        <p:blipFill>
          <a:blip r:embed="rId4"/>
          <a:stretch>
            <a:fillRect/>
          </a:stretch>
        </p:blipFill>
        <p:spPr>
          <a:xfrm>
            <a:off x="7384197" y="1130427"/>
            <a:ext cx="4137244" cy="4321577"/>
          </a:xfrm>
          <a:prstGeom prst="rect">
            <a:avLst/>
          </a:prstGeom>
        </p:spPr>
      </p:pic>
    </p:spTree>
    <p:extLst>
      <p:ext uri="{BB962C8B-B14F-4D97-AF65-F5344CB8AC3E}">
        <p14:creationId xmlns:p14="http://schemas.microsoft.com/office/powerpoint/2010/main" val="26955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8952-2D86-4036-8862-079E06F24E9D}"/>
              </a:ext>
            </a:extLst>
          </p:cNvPr>
          <p:cNvSpPr>
            <a:spLocks noGrp="1"/>
          </p:cNvSpPr>
          <p:nvPr>
            <p:ph type="title"/>
          </p:nvPr>
        </p:nvSpPr>
        <p:spPr/>
        <p:txBody>
          <a:bodyPr/>
          <a:lstStyle/>
          <a:p>
            <a:r>
              <a:rPr lang="en-US" sz="4400" dirty="0" err="1"/>
              <a:t>Definici</a:t>
            </a:r>
            <a:r>
              <a:rPr lang="es-CR" sz="4400" dirty="0" err="1"/>
              <a:t>ón</a:t>
            </a:r>
            <a:r>
              <a:rPr lang="es-CR" sz="4400" dirty="0"/>
              <a:t> de recuperación </a:t>
            </a:r>
            <a:endParaRPr lang="en-US" sz="4400" dirty="0"/>
          </a:p>
        </p:txBody>
      </p:sp>
      <p:sp>
        <p:nvSpPr>
          <p:cNvPr id="3" name="Slide Number Placeholder 2">
            <a:extLst>
              <a:ext uri="{FF2B5EF4-FFF2-40B4-BE49-F238E27FC236}">
                <a16:creationId xmlns:a16="http://schemas.microsoft.com/office/drawing/2014/main" id="{2CB39C59-8907-4D46-A1CF-D2A3B4DD15A7}"/>
              </a:ext>
            </a:extLst>
          </p:cNvPr>
          <p:cNvSpPr>
            <a:spLocks noGrp="1"/>
          </p:cNvSpPr>
          <p:nvPr>
            <p:ph type="sldNum" sz="quarter" idx="10"/>
          </p:nvPr>
        </p:nvSpPr>
        <p:spPr/>
        <p:txBody>
          <a:bodyPr/>
          <a:lstStyle/>
          <a:p>
            <a:fld id="{CA49D0EE-DE7F-324B-A84C-F36708423CDB}" type="slidenum">
              <a:rPr lang="en-US" smtClean="0"/>
              <a:pPr/>
              <a:t>28</a:t>
            </a:fld>
            <a:endParaRPr lang="en-US"/>
          </a:p>
        </p:txBody>
      </p:sp>
      <p:sp>
        <p:nvSpPr>
          <p:cNvPr id="4" name="Content Placeholder 3">
            <a:extLst>
              <a:ext uri="{FF2B5EF4-FFF2-40B4-BE49-F238E27FC236}">
                <a16:creationId xmlns:a16="http://schemas.microsoft.com/office/drawing/2014/main" id="{08F4B0FC-9B2A-4E95-9D37-D5E5859F7732}"/>
              </a:ext>
            </a:extLst>
          </p:cNvPr>
          <p:cNvSpPr>
            <a:spLocks noGrp="1"/>
          </p:cNvSpPr>
          <p:nvPr>
            <p:ph sz="quarter" idx="12"/>
          </p:nvPr>
        </p:nvSpPr>
        <p:spPr>
          <a:xfrm>
            <a:off x="690365" y="1367309"/>
            <a:ext cx="5663334" cy="4674496"/>
          </a:xfrm>
        </p:spPr>
        <p:txBody>
          <a:bodyPr/>
          <a:lstStyle/>
          <a:p>
            <a:pPr marL="0" indent="0">
              <a:spcBef>
                <a:spcPts val="0"/>
              </a:spcBef>
              <a:buNone/>
              <a:defRPr/>
            </a:pPr>
            <a:r>
              <a:rPr lang="es-ES" dirty="0">
                <a:latin typeface="Arial "/>
              </a:rPr>
              <a:t>"La experiencia de una vida productiva significativa dentro de los límites impuestos por los riesgos de adicción. La recuperación es tanto la aceptación como la trascendencia de la limitación. Es el logro de una salud óptima, el proceso de elevarse y convertirse en algo más que una enfermedad. La recuperación, a diferencia del tratamiento, la realiza y define la persona en recuperación".</a:t>
            </a:r>
            <a:endParaRPr lang="en-US" i="1" dirty="0">
              <a:latin typeface="Arial "/>
            </a:endParaRPr>
          </a:p>
          <a:p>
            <a:pPr marL="0" indent="0" algn="r" eaLnBrk="1" hangingPunct="1">
              <a:buNone/>
            </a:pPr>
            <a:r>
              <a:rPr lang="en-US" altLang="en-US" dirty="0">
                <a:latin typeface="Arial "/>
                <a:cs typeface="Arial" panose="020B0604020202020204" pitchFamily="34" charset="0"/>
              </a:rPr>
              <a:t>— William White</a:t>
            </a:r>
          </a:p>
          <a:p>
            <a:endParaRPr lang="en-US" dirty="0"/>
          </a:p>
        </p:txBody>
      </p:sp>
      <p:grpSp>
        <p:nvGrpSpPr>
          <p:cNvPr id="5" name="Group 4">
            <a:extLst>
              <a:ext uri="{FF2B5EF4-FFF2-40B4-BE49-F238E27FC236}">
                <a16:creationId xmlns:a16="http://schemas.microsoft.com/office/drawing/2014/main" id="{DEB7BAE1-C749-4B3C-9094-4A449584906F}"/>
              </a:ext>
            </a:extLst>
          </p:cNvPr>
          <p:cNvGrpSpPr/>
          <p:nvPr/>
        </p:nvGrpSpPr>
        <p:grpSpPr>
          <a:xfrm>
            <a:off x="6871782" y="1630434"/>
            <a:ext cx="1932034" cy="1798566"/>
            <a:chOff x="-1" y="1"/>
            <a:chExt cx="1932034" cy="1501680"/>
          </a:xfrm>
          <a:solidFill>
            <a:srgbClr val="E3ECF9"/>
          </a:solidFill>
        </p:grpSpPr>
        <p:sp>
          <p:nvSpPr>
            <p:cNvPr id="6" name="Round Single Corner Rectangle 16">
              <a:extLst>
                <a:ext uri="{FF2B5EF4-FFF2-40B4-BE49-F238E27FC236}">
                  <a16:creationId xmlns:a16="http://schemas.microsoft.com/office/drawing/2014/main" id="{E85CA8DA-0283-424C-A9AB-BDF6BAFB5EC2}"/>
                </a:ext>
              </a:extLst>
            </p:cNvPr>
            <p:cNvSpPr/>
            <p:nvPr/>
          </p:nvSpPr>
          <p:spPr>
            <a:xfrm rot="16200000">
              <a:off x="215176" y="-215176"/>
              <a:ext cx="1501680" cy="1932034"/>
            </a:xfrm>
            <a:prstGeom prst="round1Rect">
              <a:avLst/>
            </a:prstGeom>
            <a:grpFill/>
            <a:ln>
              <a:solidFill>
                <a:srgbClr val="4E79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 name="Round Single Corner Rectangle 4">
              <a:extLst>
                <a:ext uri="{FF2B5EF4-FFF2-40B4-BE49-F238E27FC236}">
                  <a16:creationId xmlns:a16="http://schemas.microsoft.com/office/drawing/2014/main" id="{C594F532-F79F-4073-A420-D6E196CDB4FA}"/>
                </a:ext>
              </a:extLst>
            </p:cNvPr>
            <p:cNvSpPr txBox="1"/>
            <p:nvPr/>
          </p:nvSpPr>
          <p:spPr>
            <a:xfrm>
              <a:off x="62946" y="106487"/>
              <a:ext cx="1869087" cy="930130"/>
            </a:xfrm>
            <a:prstGeom prst="rect">
              <a:avLst/>
            </a:prstGeom>
            <a:grpFill/>
          </p:spPr>
          <p:style>
            <a:lnRef idx="0">
              <a:scrgbClr r="0" g="0" b="0"/>
            </a:lnRef>
            <a:fillRef idx="0">
              <a:scrgbClr r="0" g="0" b="0"/>
            </a:fillRef>
            <a:effectRef idx="0">
              <a:scrgbClr r="0" g="0" b="0"/>
            </a:effectRef>
            <a:fontRef idx="minor">
              <a:schemeClr val="lt1"/>
            </a:fontRef>
          </p:style>
          <p:txBody>
            <a:bodyPr lIns="85344" tIns="85344" rIns="85344" bIns="85344" spcCol="1270" anchor="ctr"/>
            <a:lstStyle/>
            <a:p>
              <a:pPr algn="ctr" defTabSz="533400" eaLnBrk="1" fontAlgn="auto" hangingPunct="1">
                <a:lnSpc>
                  <a:spcPct val="90000"/>
                </a:lnSpc>
                <a:spcAft>
                  <a:spcPct val="35000"/>
                </a:spcAft>
                <a:defRPr/>
              </a:pPr>
              <a:endParaRPr lang="en-US" sz="1200" dirty="0">
                <a:solidFill>
                  <a:schemeClr val="tx1"/>
                </a:solidFill>
                <a:latin typeface="Trebuchet MS" panose="020B0603020202020204" pitchFamily="34" charset="0"/>
              </a:endParaRPr>
            </a:p>
            <a:p>
              <a:pPr algn="ctr" defTabSz="533400" eaLnBrk="1" fontAlgn="auto" hangingPunct="1">
                <a:lnSpc>
                  <a:spcPct val="90000"/>
                </a:lnSpc>
                <a:spcAft>
                  <a:spcPct val="35000"/>
                </a:spcAft>
                <a:defRPr/>
              </a:pPr>
              <a:r>
                <a:rPr lang="en-US" b="1" dirty="0" err="1">
                  <a:solidFill>
                    <a:schemeClr val="tx1"/>
                  </a:solidFill>
                  <a:latin typeface="Arial" panose="020B0604020202020204" pitchFamily="34" charset="0"/>
                  <a:cs typeface="Arial" panose="020B0604020202020204" pitchFamily="34" charset="0"/>
                </a:rPr>
                <a:t>Salud</a:t>
              </a:r>
              <a:endParaRPr lang="en-US"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s-ES" sz="1400" dirty="0">
                  <a:solidFill>
                    <a:schemeClr val="tx1"/>
                  </a:solidFill>
                  <a:latin typeface="Arial "/>
                </a:rPr>
                <a:t>Manejar enfermedades y tomar decisiones que apoyen el bienestar</a:t>
              </a:r>
              <a:endParaRPr lang="en-US" sz="1400" i="1" dirty="0">
                <a:solidFill>
                  <a:schemeClr val="tx1"/>
                </a:solidFill>
                <a:latin typeface="Arial "/>
              </a:endParaRPr>
            </a:p>
          </p:txBody>
        </p:sp>
      </p:grpSp>
      <p:grpSp>
        <p:nvGrpSpPr>
          <p:cNvPr id="8" name="Group 7">
            <a:extLst>
              <a:ext uri="{FF2B5EF4-FFF2-40B4-BE49-F238E27FC236}">
                <a16:creationId xmlns:a16="http://schemas.microsoft.com/office/drawing/2014/main" id="{557B2680-C705-4932-907E-7DB8031D28B6}"/>
              </a:ext>
            </a:extLst>
          </p:cNvPr>
          <p:cNvGrpSpPr/>
          <p:nvPr/>
        </p:nvGrpSpPr>
        <p:grpSpPr>
          <a:xfrm>
            <a:off x="8803817" y="1630434"/>
            <a:ext cx="1932034" cy="1798565"/>
            <a:chOff x="1932034" y="0"/>
            <a:chExt cx="1932034" cy="1501680"/>
          </a:xfrm>
          <a:solidFill>
            <a:srgbClr val="E3ECF9"/>
          </a:solidFill>
        </p:grpSpPr>
        <p:sp>
          <p:nvSpPr>
            <p:cNvPr id="9" name="Round Single Corner Rectangle 14">
              <a:extLst>
                <a:ext uri="{FF2B5EF4-FFF2-40B4-BE49-F238E27FC236}">
                  <a16:creationId xmlns:a16="http://schemas.microsoft.com/office/drawing/2014/main" id="{314B29D3-61A8-4E91-AD12-C9811703C6E0}"/>
                </a:ext>
              </a:extLst>
            </p:cNvPr>
            <p:cNvSpPr/>
            <p:nvPr/>
          </p:nvSpPr>
          <p:spPr>
            <a:xfrm>
              <a:off x="1932034" y="0"/>
              <a:ext cx="1932034" cy="1501680"/>
            </a:xfrm>
            <a:prstGeom prst="round1Rect">
              <a:avLst/>
            </a:prstGeom>
            <a:grpFill/>
            <a:ln>
              <a:solidFill>
                <a:srgbClr val="4E79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Round Single Corner Rectangle 6">
              <a:extLst>
                <a:ext uri="{FF2B5EF4-FFF2-40B4-BE49-F238E27FC236}">
                  <a16:creationId xmlns:a16="http://schemas.microsoft.com/office/drawing/2014/main" id="{C379FE44-83DE-444C-BAC3-5E46869B8444}"/>
                </a:ext>
              </a:extLst>
            </p:cNvPr>
            <p:cNvSpPr txBox="1"/>
            <p:nvPr/>
          </p:nvSpPr>
          <p:spPr>
            <a:xfrm>
              <a:off x="2028702" y="61197"/>
              <a:ext cx="1606295" cy="1047092"/>
            </a:xfrm>
            <a:prstGeom prst="rect">
              <a:avLst/>
            </a:prstGeom>
            <a:grpFill/>
          </p:spPr>
          <p:style>
            <a:lnRef idx="0">
              <a:scrgbClr r="0" g="0" b="0"/>
            </a:lnRef>
            <a:fillRef idx="0">
              <a:scrgbClr r="0" g="0" b="0"/>
            </a:fillRef>
            <a:effectRef idx="0">
              <a:scrgbClr r="0" g="0" b="0"/>
            </a:effectRef>
            <a:fontRef idx="minor">
              <a:schemeClr val="lt1"/>
            </a:fontRef>
          </p:style>
          <p:txBody>
            <a:bodyPr lIns="85344" tIns="85344" rIns="85344" bIns="85344" spcCol="1270" anchor="ctr"/>
            <a:lstStyle/>
            <a:p>
              <a:pPr algn="ctr" defTabSz="533400" eaLnBrk="1" fontAlgn="auto" hangingPunct="1">
                <a:lnSpc>
                  <a:spcPct val="90000"/>
                </a:lnSpc>
                <a:spcAft>
                  <a:spcPct val="35000"/>
                </a:spcAft>
                <a:defRPr/>
              </a:pPr>
              <a:r>
                <a:rPr lang="en-US" b="1" dirty="0" err="1">
                  <a:solidFill>
                    <a:schemeClr val="tx1"/>
                  </a:solidFill>
                  <a:latin typeface="Arial" panose="020B0604020202020204" pitchFamily="34" charset="0"/>
                  <a:cs typeface="Arial" panose="020B0604020202020204" pitchFamily="34" charset="0"/>
                </a:rPr>
                <a:t>Comunidad</a:t>
              </a:r>
              <a:endParaRPr lang="en-US" b="1" dirty="0">
                <a:solidFill>
                  <a:schemeClr val="tx1"/>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s-ES" sz="1400" dirty="0">
                  <a:solidFill>
                    <a:schemeClr val="tx1"/>
                  </a:solidFill>
                  <a:latin typeface="Arial "/>
                </a:rPr>
                <a:t>Tener relaciones de apoyo y redes sociales</a:t>
              </a:r>
              <a:endParaRPr lang="en-US" sz="1400" i="1" dirty="0">
                <a:solidFill>
                  <a:schemeClr val="tx1"/>
                </a:solidFill>
                <a:latin typeface="Arial "/>
              </a:endParaRPr>
            </a:p>
          </p:txBody>
        </p:sp>
      </p:grpSp>
      <p:grpSp>
        <p:nvGrpSpPr>
          <p:cNvPr id="11" name="Group 10">
            <a:extLst>
              <a:ext uri="{FF2B5EF4-FFF2-40B4-BE49-F238E27FC236}">
                <a16:creationId xmlns:a16="http://schemas.microsoft.com/office/drawing/2014/main" id="{DF5632E6-8E43-47A5-8B7F-BC2A44B64A1E}"/>
              </a:ext>
            </a:extLst>
          </p:cNvPr>
          <p:cNvGrpSpPr/>
          <p:nvPr/>
        </p:nvGrpSpPr>
        <p:grpSpPr>
          <a:xfrm>
            <a:off x="6871783" y="3428999"/>
            <a:ext cx="1932034" cy="1798564"/>
            <a:chOff x="0" y="1501680"/>
            <a:chExt cx="1932034" cy="1501680"/>
          </a:xfrm>
          <a:solidFill>
            <a:srgbClr val="E3ECF9"/>
          </a:solidFill>
        </p:grpSpPr>
        <p:sp>
          <p:nvSpPr>
            <p:cNvPr id="12" name="Round Single Corner Rectangle 12">
              <a:extLst>
                <a:ext uri="{FF2B5EF4-FFF2-40B4-BE49-F238E27FC236}">
                  <a16:creationId xmlns:a16="http://schemas.microsoft.com/office/drawing/2014/main" id="{0F4839B0-E15E-422C-A1B1-912D96703B38}"/>
                </a:ext>
              </a:extLst>
            </p:cNvPr>
            <p:cNvSpPr/>
            <p:nvPr/>
          </p:nvSpPr>
          <p:spPr>
            <a:xfrm rot="10800000">
              <a:off x="0" y="1501680"/>
              <a:ext cx="1932034" cy="1501680"/>
            </a:xfrm>
            <a:prstGeom prst="round1Rect">
              <a:avLst/>
            </a:prstGeom>
            <a:grpFill/>
            <a:ln>
              <a:solidFill>
                <a:srgbClr val="4E79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Round Single Corner Rectangle 8">
              <a:extLst>
                <a:ext uri="{FF2B5EF4-FFF2-40B4-BE49-F238E27FC236}">
                  <a16:creationId xmlns:a16="http://schemas.microsoft.com/office/drawing/2014/main" id="{A407643B-1C98-4ECC-8717-4441999EB1DB}"/>
                </a:ext>
              </a:extLst>
            </p:cNvPr>
            <p:cNvSpPr txBox="1"/>
            <p:nvPr/>
          </p:nvSpPr>
          <p:spPr>
            <a:xfrm>
              <a:off x="125893" y="1961826"/>
              <a:ext cx="1680244" cy="750840"/>
            </a:xfrm>
            <a:prstGeom prst="rect">
              <a:avLst/>
            </a:prstGeom>
            <a:grpFill/>
          </p:spPr>
          <p:style>
            <a:lnRef idx="0">
              <a:scrgbClr r="0" g="0" b="0"/>
            </a:lnRef>
            <a:fillRef idx="0">
              <a:scrgbClr r="0" g="0" b="0"/>
            </a:fillRef>
            <a:effectRef idx="0">
              <a:scrgbClr r="0" g="0" b="0"/>
            </a:effectRef>
            <a:fontRef idx="minor">
              <a:schemeClr val="lt1"/>
            </a:fontRef>
          </p:style>
          <p:txBody>
            <a:bodyPr lIns="99568" tIns="99568" rIns="99568" bIns="99568" spcCol="1270" anchor="ctr"/>
            <a:lstStyle/>
            <a:p>
              <a:pPr algn="ctr" defTabSz="622300" eaLnBrk="1" fontAlgn="auto" hangingPunct="1">
                <a:lnSpc>
                  <a:spcPct val="90000"/>
                </a:lnSpc>
                <a:spcAft>
                  <a:spcPct val="35000"/>
                </a:spcAft>
                <a:defRPr/>
              </a:pPr>
              <a:endParaRPr lang="en-US" b="1" dirty="0">
                <a:solidFill>
                  <a:schemeClr val="tx1"/>
                </a:solidFill>
                <a:latin typeface="Arial" panose="020B0604020202020204" pitchFamily="34" charset="0"/>
                <a:cs typeface="Arial" panose="020B0604020202020204" pitchFamily="34" charset="0"/>
              </a:endParaRPr>
            </a:p>
            <a:p>
              <a:pPr algn="ctr" defTabSz="622300" eaLnBrk="1" fontAlgn="auto" hangingPunct="1">
                <a:lnSpc>
                  <a:spcPct val="90000"/>
                </a:lnSpc>
                <a:spcAft>
                  <a:spcPct val="35000"/>
                </a:spcAft>
                <a:defRPr/>
              </a:pPr>
              <a:r>
                <a:rPr lang="en-US" b="1" dirty="0" err="1">
                  <a:solidFill>
                    <a:schemeClr val="tx1"/>
                  </a:solidFill>
                  <a:latin typeface="Arial" panose="020B0604020202020204" pitchFamily="34" charset="0"/>
                  <a:cs typeface="Arial" panose="020B0604020202020204" pitchFamily="34" charset="0"/>
                </a:rPr>
                <a:t>Hogar</a:t>
              </a:r>
              <a:endParaRPr lang="en-US" b="1" dirty="0">
                <a:solidFill>
                  <a:schemeClr val="tx1"/>
                </a:solidFill>
                <a:latin typeface="Arial" panose="020B0604020202020204" pitchFamily="34" charset="0"/>
                <a:cs typeface="Arial" panose="020B0604020202020204" pitchFamily="34" charset="0"/>
              </a:endParaRPr>
            </a:p>
            <a:p>
              <a:pPr algn="ctr"/>
              <a:r>
                <a:rPr lang="es-ES" sz="1400" dirty="0">
                  <a:solidFill>
                    <a:schemeClr val="tx1"/>
                  </a:solidFill>
                  <a:latin typeface="Arial "/>
                </a:rPr>
                <a:t>Tener un lugar estable y seguro para vivir</a:t>
              </a:r>
            </a:p>
            <a:p>
              <a:pPr algn="ctr" defTabSz="622300" eaLnBrk="1" fontAlgn="auto" hangingPunct="1">
                <a:lnSpc>
                  <a:spcPct val="90000"/>
                </a:lnSpc>
                <a:spcAft>
                  <a:spcPct val="35000"/>
                </a:spcAft>
                <a:defRPr/>
              </a:pPr>
              <a:endParaRPr lang="en-US" sz="1200" dirty="0">
                <a:solidFill>
                  <a:schemeClr val="tx1"/>
                </a:solidFill>
                <a:latin typeface="Trebuchet MS" panose="020B0603020202020204" pitchFamily="34" charset="0"/>
              </a:endParaRPr>
            </a:p>
          </p:txBody>
        </p:sp>
      </p:grpSp>
      <p:grpSp>
        <p:nvGrpSpPr>
          <p:cNvPr id="14" name="Group 13">
            <a:extLst>
              <a:ext uri="{FF2B5EF4-FFF2-40B4-BE49-F238E27FC236}">
                <a16:creationId xmlns:a16="http://schemas.microsoft.com/office/drawing/2014/main" id="{5E19B1CB-3DE0-4726-A50B-204F3DC5703D}"/>
              </a:ext>
            </a:extLst>
          </p:cNvPr>
          <p:cNvGrpSpPr/>
          <p:nvPr/>
        </p:nvGrpSpPr>
        <p:grpSpPr>
          <a:xfrm>
            <a:off x="8803817" y="3428999"/>
            <a:ext cx="1932034" cy="1798564"/>
            <a:chOff x="1932034" y="1501680"/>
            <a:chExt cx="1932034" cy="1501680"/>
          </a:xfrm>
          <a:solidFill>
            <a:srgbClr val="E3ECF9"/>
          </a:solidFill>
        </p:grpSpPr>
        <p:sp>
          <p:nvSpPr>
            <p:cNvPr id="15" name="Round Single Corner Rectangle 10">
              <a:extLst>
                <a:ext uri="{FF2B5EF4-FFF2-40B4-BE49-F238E27FC236}">
                  <a16:creationId xmlns:a16="http://schemas.microsoft.com/office/drawing/2014/main" id="{B462E4C7-D722-4EB9-B13B-DD9149D85374}"/>
                </a:ext>
              </a:extLst>
            </p:cNvPr>
            <p:cNvSpPr/>
            <p:nvPr/>
          </p:nvSpPr>
          <p:spPr>
            <a:xfrm rot="5400000">
              <a:off x="2147211" y="1286503"/>
              <a:ext cx="1501680" cy="1932034"/>
            </a:xfrm>
            <a:prstGeom prst="round1Rect">
              <a:avLst/>
            </a:prstGeom>
            <a:grpFill/>
            <a:ln>
              <a:solidFill>
                <a:srgbClr val="4E798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Round Single Corner Rectangle 10">
              <a:extLst>
                <a:ext uri="{FF2B5EF4-FFF2-40B4-BE49-F238E27FC236}">
                  <a16:creationId xmlns:a16="http://schemas.microsoft.com/office/drawing/2014/main" id="{3E80BA0B-DC3D-4570-B867-665B060D215E}"/>
                </a:ext>
              </a:extLst>
            </p:cNvPr>
            <p:cNvSpPr txBox="1"/>
            <p:nvPr/>
          </p:nvSpPr>
          <p:spPr>
            <a:xfrm>
              <a:off x="1994981" y="2076005"/>
              <a:ext cx="1806140" cy="750840"/>
            </a:xfrm>
            <a:prstGeom prst="rect">
              <a:avLst/>
            </a:prstGeom>
            <a:grpFill/>
          </p:spPr>
          <p:style>
            <a:lnRef idx="0">
              <a:scrgbClr r="0" g="0" b="0"/>
            </a:lnRef>
            <a:fillRef idx="0">
              <a:scrgbClr r="0" g="0" b="0"/>
            </a:fillRef>
            <a:effectRef idx="0">
              <a:scrgbClr r="0" g="0" b="0"/>
            </a:effectRef>
            <a:fontRef idx="minor">
              <a:schemeClr val="lt1"/>
            </a:fontRef>
          </p:style>
          <p:txBody>
            <a:bodyPr lIns="99568" tIns="99568" rIns="99568" bIns="99568" spcCol="1270" anchor="ctr"/>
            <a:lstStyle/>
            <a:p>
              <a:pPr algn="ctr" defTabSz="622300" eaLnBrk="1" fontAlgn="auto" hangingPunct="1">
                <a:lnSpc>
                  <a:spcPct val="90000"/>
                </a:lnSpc>
                <a:spcAft>
                  <a:spcPct val="35000"/>
                </a:spcAft>
                <a:defRPr/>
              </a:pPr>
              <a:r>
                <a:rPr lang="en-US" b="1" dirty="0" err="1">
                  <a:solidFill>
                    <a:schemeClr val="tx1"/>
                  </a:solidFill>
                  <a:latin typeface="Arial" panose="020B0604020202020204" pitchFamily="34" charset="0"/>
                  <a:cs typeface="Arial" panose="020B0604020202020204" pitchFamily="34" charset="0"/>
                </a:rPr>
                <a:t>Propósito</a:t>
              </a:r>
              <a:endParaRPr lang="en-US" b="1" dirty="0">
                <a:solidFill>
                  <a:schemeClr val="tx1"/>
                </a:solidFill>
                <a:latin typeface="Arial" panose="020B0604020202020204" pitchFamily="34" charset="0"/>
                <a:cs typeface="Arial" panose="020B0604020202020204" pitchFamily="34" charset="0"/>
              </a:endParaRPr>
            </a:p>
            <a:p>
              <a:pPr algn="ctr"/>
              <a:r>
                <a:rPr lang="es-ES" sz="1400" dirty="0">
                  <a:solidFill>
                    <a:schemeClr val="tx1"/>
                  </a:solidFill>
                  <a:latin typeface="Arial "/>
                </a:rPr>
                <a:t>Participar en actividades diarias significativas</a:t>
              </a:r>
            </a:p>
            <a:p>
              <a:pPr algn="ctr" defTabSz="622300" eaLnBrk="1" fontAlgn="auto" hangingPunct="1">
                <a:lnSpc>
                  <a:spcPct val="90000"/>
                </a:lnSpc>
                <a:spcAft>
                  <a:spcPct val="35000"/>
                </a:spcAft>
                <a:defRPr/>
              </a:pPr>
              <a:endParaRPr lang="en-US" sz="1400" b="1" dirty="0">
                <a:solidFill>
                  <a:schemeClr val="tx1"/>
                </a:solidFill>
                <a:latin typeface="Trebuchet MS" panose="020B0603020202020204" pitchFamily="34" charset="0"/>
              </a:endParaRPr>
            </a:p>
          </p:txBody>
        </p:sp>
      </p:grpSp>
      <p:grpSp>
        <p:nvGrpSpPr>
          <p:cNvPr id="17" name="Group 7">
            <a:extLst>
              <a:ext uri="{FF2B5EF4-FFF2-40B4-BE49-F238E27FC236}">
                <a16:creationId xmlns:a16="http://schemas.microsoft.com/office/drawing/2014/main" id="{D31FE7F6-C487-442E-9E42-1ECBB8D7361B}"/>
              </a:ext>
            </a:extLst>
          </p:cNvPr>
          <p:cNvGrpSpPr>
            <a:grpSpLocks/>
          </p:cNvGrpSpPr>
          <p:nvPr/>
        </p:nvGrpSpPr>
        <p:grpSpPr bwMode="auto">
          <a:xfrm>
            <a:off x="7651287" y="3026694"/>
            <a:ext cx="2253906" cy="756995"/>
            <a:chOff x="1269384" y="1120152"/>
            <a:chExt cx="1352840" cy="756948"/>
          </a:xfrm>
        </p:grpSpPr>
        <p:sp>
          <p:nvSpPr>
            <p:cNvPr id="18" name="Rounded Rectangle 8">
              <a:extLst>
                <a:ext uri="{FF2B5EF4-FFF2-40B4-BE49-F238E27FC236}">
                  <a16:creationId xmlns:a16="http://schemas.microsoft.com/office/drawing/2014/main" id="{6A737080-FF8F-4368-B84D-D06393C5F963}"/>
                </a:ext>
              </a:extLst>
            </p:cNvPr>
            <p:cNvSpPr/>
            <p:nvPr/>
          </p:nvSpPr>
          <p:spPr>
            <a:xfrm>
              <a:off x="1352424" y="1126260"/>
              <a:ext cx="1159220" cy="750840"/>
            </a:xfrm>
            <a:prstGeom prst="roundRect">
              <a:avLst/>
            </a:prstGeom>
            <a:solidFill>
              <a:srgbClr val="C1D6F3"/>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9" name="Rounded Rectangle 12">
              <a:extLst>
                <a:ext uri="{FF2B5EF4-FFF2-40B4-BE49-F238E27FC236}">
                  <a16:creationId xmlns:a16="http://schemas.microsoft.com/office/drawing/2014/main" id="{7D3F8194-3220-48E7-8516-0F099FD753C4}"/>
                </a:ext>
              </a:extLst>
            </p:cNvPr>
            <p:cNvSpPr txBox="1"/>
            <p:nvPr/>
          </p:nvSpPr>
          <p:spPr>
            <a:xfrm>
              <a:off x="1269384" y="1120152"/>
              <a:ext cx="1352840" cy="67782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nchor="ctr"/>
            <a:lstStyle/>
            <a:p>
              <a:pPr algn="ctr" defTabSz="622300" eaLnBrk="1" fontAlgn="auto" hangingPunct="1">
                <a:lnSpc>
                  <a:spcPct val="90000"/>
                </a:lnSpc>
                <a:spcAft>
                  <a:spcPct val="35000"/>
                </a:spcAft>
                <a:defRPr/>
              </a:pPr>
              <a:r>
                <a:rPr lang="en-US" sz="2000" b="1" dirty="0" err="1">
                  <a:solidFill>
                    <a:schemeClr val="tx1"/>
                  </a:solidFill>
                  <a:latin typeface="Arial" panose="020B0604020202020204" pitchFamily="34" charset="0"/>
                  <a:cs typeface="Arial" panose="020B0604020202020204" pitchFamily="34" charset="0"/>
                </a:rPr>
                <a:t>Recuperación</a:t>
              </a:r>
              <a:endParaRPr lang="en-US" sz="20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19060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59E2-5DFD-4B55-B24A-BAB18A795FA7}"/>
              </a:ext>
            </a:extLst>
          </p:cNvPr>
          <p:cNvSpPr>
            <a:spLocks noGrp="1"/>
          </p:cNvSpPr>
          <p:nvPr>
            <p:ph type="title"/>
          </p:nvPr>
        </p:nvSpPr>
        <p:spPr/>
        <p:txBody>
          <a:bodyPr/>
          <a:lstStyle/>
          <a:p>
            <a:r>
              <a:rPr lang="en-US" dirty="0" err="1"/>
              <a:t>Recuperación</a:t>
            </a:r>
            <a:r>
              <a:rPr lang="en-US" dirty="0"/>
              <a:t>:</a:t>
            </a:r>
            <a:r>
              <a:rPr lang="es-CR" dirty="0"/>
              <a:t> algunos ejemplos</a:t>
            </a:r>
            <a:endParaRPr lang="en-US" dirty="0"/>
          </a:p>
        </p:txBody>
      </p:sp>
      <p:sp>
        <p:nvSpPr>
          <p:cNvPr id="3" name="Slide Number Placeholder 2">
            <a:extLst>
              <a:ext uri="{FF2B5EF4-FFF2-40B4-BE49-F238E27FC236}">
                <a16:creationId xmlns:a16="http://schemas.microsoft.com/office/drawing/2014/main" id="{300B5D9D-A735-4893-9593-7D2C7EB82AB4}"/>
              </a:ext>
            </a:extLst>
          </p:cNvPr>
          <p:cNvSpPr>
            <a:spLocks noGrp="1"/>
          </p:cNvSpPr>
          <p:nvPr>
            <p:ph type="sldNum" sz="quarter" idx="10"/>
          </p:nvPr>
        </p:nvSpPr>
        <p:spPr/>
        <p:txBody>
          <a:bodyPr/>
          <a:lstStyle/>
          <a:p>
            <a:fld id="{CA49D0EE-DE7F-324B-A84C-F36708423CDB}" type="slidenum">
              <a:rPr lang="en-US" smtClean="0"/>
              <a:pPr/>
              <a:t>29</a:t>
            </a:fld>
            <a:endParaRPr lang="en-US"/>
          </a:p>
        </p:txBody>
      </p:sp>
      <p:sp>
        <p:nvSpPr>
          <p:cNvPr id="4" name="Content Placeholder 3">
            <a:extLst>
              <a:ext uri="{FF2B5EF4-FFF2-40B4-BE49-F238E27FC236}">
                <a16:creationId xmlns:a16="http://schemas.microsoft.com/office/drawing/2014/main" id="{CAEF7035-2352-490A-A481-6997AFD37A1E}"/>
              </a:ext>
            </a:extLst>
          </p:cNvPr>
          <p:cNvSpPr>
            <a:spLocks noGrp="1"/>
          </p:cNvSpPr>
          <p:nvPr>
            <p:ph sz="quarter" idx="12"/>
          </p:nvPr>
        </p:nvSpPr>
        <p:spPr>
          <a:xfrm>
            <a:off x="6096000" y="1689522"/>
            <a:ext cx="5164570" cy="4222750"/>
          </a:xfrm>
        </p:spPr>
        <p:txBody>
          <a:bodyPr/>
          <a:lstStyle/>
          <a:p>
            <a:pPr marL="171450" indent="-171450" eaLnBrk="1" fontAlgn="auto" hangingPunct="1">
              <a:spcBef>
                <a:spcPts val="0"/>
              </a:spcBef>
              <a:spcAft>
                <a:spcPts val="0"/>
              </a:spcAft>
              <a:buFont typeface="Arial" panose="020B0604020202020204" pitchFamily="34" charset="0"/>
              <a:buChar char="•"/>
              <a:defRPr/>
            </a:pPr>
            <a:r>
              <a:rPr lang="es-ES" sz="3000" dirty="0">
                <a:latin typeface="Arial "/>
              </a:rPr>
              <a:t>Coaching de recuperación / especialistas de pares </a:t>
            </a:r>
          </a:p>
          <a:p>
            <a:pPr marL="171450" indent="-171450" eaLnBrk="1" fontAlgn="auto" hangingPunct="1">
              <a:spcBef>
                <a:spcPts val="0"/>
              </a:spcBef>
              <a:spcAft>
                <a:spcPts val="0"/>
              </a:spcAft>
              <a:buFont typeface="Arial" panose="020B0604020202020204" pitchFamily="34" charset="0"/>
              <a:buChar char="•"/>
              <a:defRPr/>
            </a:pPr>
            <a:r>
              <a:rPr lang="es-ES" sz="3000" dirty="0">
                <a:latin typeface="Arial "/>
              </a:rPr>
              <a:t>Ayuda mutua y apoyo entre pares </a:t>
            </a:r>
          </a:p>
          <a:p>
            <a:pPr marL="171450" indent="-171450" eaLnBrk="1" fontAlgn="auto" hangingPunct="1">
              <a:spcBef>
                <a:spcPts val="0"/>
              </a:spcBef>
              <a:spcAft>
                <a:spcPts val="0"/>
              </a:spcAft>
              <a:buFont typeface="Arial" panose="020B0604020202020204" pitchFamily="34" charset="0"/>
              <a:buChar char="•"/>
              <a:defRPr/>
            </a:pPr>
            <a:r>
              <a:rPr lang="es-ES" sz="3000" dirty="0">
                <a:latin typeface="Arial "/>
              </a:rPr>
              <a:t>Residencias de recuperación </a:t>
            </a:r>
          </a:p>
          <a:p>
            <a:pPr marL="171450" indent="-171450" eaLnBrk="1" fontAlgn="auto" hangingPunct="1">
              <a:spcBef>
                <a:spcPts val="0"/>
              </a:spcBef>
              <a:spcAft>
                <a:spcPts val="0"/>
              </a:spcAft>
              <a:buFont typeface="Arial" panose="020B0604020202020204" pitchFamily="34" charset="0"/>
              <a:buChar char="•"/>
              <a:defRPr/>
            </a:pPr>
            <a:r>
              <a:rPr lang="es-ES" sz="3000" dirty="0">
                <a:latin typeface="Arial "/>
              </a:rPr>
              <a:t>Escuelas de recuperación</a:t>
            </a:r>
          </a:p>
          <a:p>
            <a:pPr marL="171450" indent="-171450">
              <a:spcBef>
                <a:spcPts val="0"/>
              </a:spcBef>
              <a:buFont typeface="Arial" panose="020B0604020202020204" pitchFamily="34" charset="0"/>
              <a:buChar char="•"/>
              <a:defRPr/>
            </a:pPr>
            <a:r>
              <a:rPr lang="en-US" sz="3200" dirty="0" err="1">
                <a:solidFill>
                  <a:srgbClr val="1C2532"/>
                </a:solidFill>
                <a:latin typeface="Arial" panose="020B0604020202020204" pitchFamily="34" charset="0"/>
                <a:ea typeface="Calibri" panose="020F0502020204030204" pitchFamily="34" charset="0"/>
              </a:rPr>
              <a:t>C</a:t>
            </a:r>
            <a:r>
              <a:rPr lang="en-US" sz="3200" dirty="0" err="1">
                <a:solidFill>
                  <a:srgbClr val="1C2532"/>
                </a:solidFill>
                <a:effectLst/>
                <a:latin typeface="Arial" panose="020B0604020202020204" pitchFamily="34" charset="0"/>
                <a:ea typeface="Calibri" panose="020F0502020204030204" pitchFamily="34" charset="0"/>
              </a:rPr>
              <a:t>entros</a:t>
            </a:r>
            <a:r>
              <a:rPr lang="en-US" sz="3200" dirty="0">
                <a:solidFill>
                  <a:srgbClr val="1C2532"/>
                </a:solidFill>
                <a:effectLst/>
                <a:latin typeface="Arial" panose="020B0604020202020204" pitchFamily="34" charset="0"/>
                <a:ea typeface="Calibri" panose="020F0502020204030204" pitchFamily="34" charset="0"/>
              </a:rPr>
              <a:t> </a:t>
            </a:r>
            <a:r>
              <a:rPr lang="en-US" sz="3200" dirty="0" err="1">
                <a:solidFill>
                  <a:srgbClr val="1C2532"/>
                </a:solidFill>
                <a:effectLst/>
                <a:latin typeface="Arial" panose="020B0604020202020204" pitchFamily="34" charset="0"/>
                <a:ea typeface="Calibri" panose="020F0502020204030204" pitchFamily="34" charset="0"/>
              </a:rPr>
              <a:t>comunitarios</a:t>
            </a:r>
            <a:r>
              <a:rPr lang="en-US" sz="3200" dirty="0">
                <a:solidFill>
                  <a:srgbClr val="1C2532"/>
                </a:solidFill>
                <a:effectLst/>
                <a:latin typeface="Arial" panose="020B0604020202020204" pitchFamily="34" charset="0"/>
                <a:ea typeface="Calibri" panose="020F0502020204030204" pitchFamily="34" charset="0"/>
              </a:rPr>
              <a:t> de </a:t>
            </a:r>
            <a:r>
              <a:rPr lang="en-US" sz="3200" dirty="0" err="1">
                <a:solidFill>
                  <a:srgbClr val="1C2532"/>
                </a:solidFill>
                <a:effectLst/>
                <a:latin typeface="Arial" panose="020B0604020202020204" pitchFamily="34" charset="0"/>
                <a:ea typeface="Calibri" panose="020F0502020204030204" pitchFamily="34" charset="0"/>
              </a:rPr>
              <a:t>recuperacion</a:t>
            </a:r>
            <a:endParaRPr lang="en-US" sz="1600" b="1" i="1" dirty="0"/>
          </a:p>
          <a:p>
            <a:pPr marL="171450" indent="-171450" eaLnBrk="1" fontAlgn="auto" hangingPunct="1">
              <a:spcBef>
                <a:spcPts val="0"/>
              </a:spcBef>
              <a:spcAft>
                <a:spcPts val="0"/>
              </a:spcAft>
              <a:buFont typeface="Arial" panose="020B0604020202020204" pitchFamily="34" charset="0"/>
              <a:buChar char="•"/>
              <a:defRPr/>
            </a:pPr>
            <a:endParaRPr lang="en-US" sz="3000" b="1" i="1" dirty="0">
              <a:latin typeface="Arial "/>
            </a:endParaRPr>
          </a:p>
          <a:p>
            <a:endParaRPr lang="en-US" dirty="0"/>
          </a:p>
        </p:txBody>
      </p:sp>
      <p:sp>
        <p:nvSpPr>
          <p:cNvPr id="6" name="TextBox 44">
            <a:extLst>
              <a:ext uri="{FF2B5EF4-FFF2-40B4-BE49-F238E27FC236}">
                <a16:creationId xmlns:a16="http://schemas.microsoft.com/office/drawing/2014/main" id="{73BEFE14-8236-4176-A1E6-44F69BD2CD67}"/>
              </a:ext>
            </a:extLst>
          </p:cNvPr>
          <p:cNvSpPr txBox="1">
            <a:spLocks noChangeArrowheads="1"/>
          </p:cNvSpPr>
          <p:nvPr/>
        </p:nvSpPr>
        <p:spPr bwMode="auto">
          <a:xfrm rot="3112984">
            <a:off x="3310731" y="2921794"/>
            <a:ext cx="2003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b="1" dirty="0">
                <a:solidFill>
                  <a:srgbClr val="FFFFFF"/>
                </a:solidFill>
                <a:ea typeface="ＭＳ Ｐゴシック" panose="020B0600070205080204" pitchFamily="34" charset="-128"/>
              </a:rPr>
              <a:t>Recovery</a:t>
            </a:r>
          </a:p>
        </p:txBody>
      </p:sp>
      <p:pic>
        <p:nvPicPr>
          <p:cNvPr id="7" name="Picture 30">
            <a:extLst>
              <a:ext uri="{FF2B5EF4-FFF2-40B4-BE49-F238E27FC236}">
                <a16:creationId xmlns:a16="http://schemas.microsoft.com/office/drawing/2014/main" id="{3E7421A3-0849-401D-A7AD-5764057D913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l="47690" r="23125" b="49542"/>
          <a:stretch>
            <a:fillRect/>
          </a:stretch>
        </p:blipFill>
        <p:spPr bwMode="auto">
          <a:xfrm>
            <a:off x="0" y="1034384"/>
            <a:ext cx="5271232" cy="439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C4C6A27-9420-4679-8D28-0426C62F61C8}"/>
              </a:ext>
            </a:extLst>
          </p:cNvPr>
          <p:cNvSpPr/>
          <p:nvPr/>
        </p:nvSpPr>
        <p:spPr bwMode="auto">
          <a:xfrm rot="3193801">
            <a:off x="422352" y="2670100"/>
            <a:ext cx="4369308" cy="2939436"/>
          </a:xfrm>
          <a:prstGeom prst="rect">
            <a:avLst/>
          </a:prstGeom>
          <a:noFill/>
        </p:spPr>
        <p:txBody>
          <a:bodyPr spcFirstLastPara="1" wrap="none">
            <a:prstTxWarp prst="textArchUp">
              <a:avLst>
                <a:gd name="adj" fmla="val 11470006"/>
              </a:avLst>
            </a:prstTxWarp>
            <a:spAutoFit/>
          </a:bodyPr>
          <a:lstStyle/>
          <a:p>
            <a:pPr algn="ctr" eaLnBrk="1" fontAlgn="auto" hangingPunct="1">
              <a:spcBef>
                <a:spcPts val="0"/>
              </a:spcBef>
              <a:spcAft>
                <a:spcPts val="0"/>
              </a:spcAft>
              <a:defRPr/>
            </a:pPr>
            <a:r>
              <a:rPr lang="en-US" sz="2400" b="1" spc="50" dirty="0" err="1">
                <a:ln w="13500">
                  <a:noFill/>
                  <a:prstDash val="solid"/>
                </a:ln>
                <a:solidFill>
                  <a:srgbClr val="FFFFFF"/>
                </a:solidFill>
                <a:latin typeface="Arial "/>
                <a:ea typeface="ＭＳ Ｐゴシック" charset="-128"/>
              </a:rPr>
              <a:t>Recuperación</a:t>
            </a:r>
            <a:r>
              <a:rPr lang="en-US" sz="1600" b="1" spc="50" dirty="0">
                <a:ln w="13500">
                  <a:noFill/>
                  <a:prstDash val="solid"/>
                </a:ln>
                <a:solidFill>
                  <a:srgbClr val="FFFFFF"/>
                </a:solidFill>
                <a:latin typeface="+mn-lt"/>
                <a:ea typeface="ＭＳ Ｐゴシック" charset="-128"/>
              </a:rPr>
              <a:t> </a:t>
            </a:r>
          </a:p>
        </p:txBody>
      </p:sp>
      <p:pic>
        <p:nvPicPr>
          <p:cNvPr id="9" name="Picture 8" descr="icon4.png">
            <a:extLst>
              <a:ext uri="{FF2B5EF4-FFF2-40B4-BE49-F238E27FC236}">
                <a16:creationId xmlns:a16="http://schemas.microsoft.com/office/drawing/2014/main" id="{65F0E185-5181-466F-98BD-74547016F792}"/>
              </a:ext>
            </a:extLst>
          </p:cNvPr>
          <p:cNvPicPr>
            <a:picLocks noChangeAspect="1"/>
          </p:cNvPicPr>
          <p:nvPr/>
        </p:nvPicPr>
        <p:blipFill>
          <a:blip r:embed="rId4">
            <a:duotone>
              <a:prstClr val="black"/>
              <a:srgbClr val="C89C46">
                <a:tint val="45000"/>
                <a:satMod val="400000"/>
              </a:srgbClr>
            </a:duotone>
            <a:alphaModFix amt="60000"/>
            <a:extLst>
              <a:ext uri="{28A0092B-C50C-407E-A947-70E740481C1C}">
                <a14:useLocalDpi xmlns:a14="http://schemas.microsoft.com/office/drawing/2010/main" val="0"/>
              </a:ext>
            </a:extLst>
          </a:blip>
          <a:stretch>
            <a:fillRect/>
          </a:stretch>
        </p:blipFill>
        <p:spPr>
          <a:xfrm>
            <a:off x="10810365" y="5736228"/>
            <a:ext cx="910579" cy="677096"/>
          </a:xfrm>
          <a:prstGeom prst="rect">
            <a:avLst/>
          </a:prstGeom>
        </p:spPr>
      </p:pic>
    </p:spTree>
    <p:extLst>
      <p:ext uri="{BB962C8B-B14F-4D97-AF65-F5344CB8AC3E}">
        <p14:creationId xmlns:p14="http://schemas.microsoft.com/office/powerpoint/2010/main" val="379599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
          <p:cNvSpPr>
            <a:spLocks noChangeArrowheads="1"/>
          </p:cNvSpPr>
          <p:nvPr/>
        </p:nvSpPr>
        <p:spPr bwMode="auto">
          <a:xfrm>
            <a:off x="960221" y="3946972"/>
            <a:ext cx="10133013" cy="116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latin typeface="Arial" panose="020B0604020202020204" pitchFamily="34" charset="0"/>
                <a:cs typeface="Arial" panose="020B0604020202020204" pitchFamily="34" charset="0"/>
              </a:rPr>
              <a:t>Presentadores</a:t>
            </a:r>
            <a:r>
              <a:rPr lang="en-US" sz="2400" b="1" dirty="0">
                <a:latin typeface="Arial" panose="020B0604020202020204" pitchFamily="34" charset="0"/>
                <a:cs typeface="Arial" panose="020B0604020202020204" pitchFamily="34" charset="0"/>
              </a:rPr>
              <a:t>: </a:t>
            </a:r>
          </a:p>
          <a:p>
            <a:pPr>
              <a:lnSpc>
                <a:spcPct val="100000"/>
              </a:lnSpc>
              <a:spcBef>
                <a:spcPts val="0"/>
              </a:spcBef>
              <a:buNone/>
            </a:pPr>
            <a:r>
              <a:rPr lang="en-US" altLang="en-US" sz="2400" i="1" dirty="0">
                <a:latin typeface="Arial" panose="020B0604020202020204" pitchFamily="34" charset="0"/>
                <a:cs typeface="Arial" panose="020B0604020202020204" pitchFamily="34" charset="0"/>
              </a:rPr>
              <a:t>Haner Hern</a:t>
            </a:r>
            <a:r>
              <a:rPr lang="es-CR" altLang="en-US" sz="2400" i="1" dirty="0">
                <a:latin typeface="Arial" panose="020B0604020202020204" pitchFamily="34" charset="0"/>
                <a:cs typeface="Arial" panose="020B0604020202020204" pitchFamily="34" charset="0"/>
              </a:rPr>
              <a:t>á</a:t>
            </a:r>
            <a:r>
              <a:rPr lang="en-US" altLang="en-US" sz="2400" i="1" dirty="0" err="1">
                <a:latin typeface="Arial" panose="020B0604020202020204" pitchFamily="34" charset="0"/>
                <a:cs typeface="Arial" panose="020B0604020202020204" pitchFamily="34" charset="0"/>
              </a:rPr>
              <a:t>ndez</a:t>
            </a:r>
            <a:r>
              <a:rPr lang="en-US" alt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Ph.D., CPS, CADCII, LADCI </a:t>
            </a:r>
          </a:p>
          <a:p>
            <a:pPr>
              <a:lnSpc>
                <a:spcPct val="100000"/>
              </a:lnSpc>
              <a:spcBef>
                <a:spcPts val="0"/>
              </a:spcBef>
              <a:buNone/>
            </a:pPr>
            <a:r>
              <a:rPr lang="en-US" sz="2400" i="1" dirty="0">
                <a:latin typeface="Arial" panose="020B0604020202020204" pitchFamily="34" charset="0"/>
                <a:cs typeface="Arial" panose="020B0604020202020204" pitchFamily="34" charset="0"/>
              </a:rPr>
              <a:t>Shai Fuxman, </a:t>
            </a:r>
            <a:r>
              <a:rPr lang="en-US" sz="2400" dirty="0" err="1">
                <a:latin typeface="Arial" panose="020B0604020202020204" pitchFamily="34" charset="0"/>
                <a:cs typeface="Arial" panose="020B0604020202020204" pitchFamily="34" charset="0"/>
              </a:rPr>
              <a:t>Ed.D</a:t>
            </a:r>
            <a:endParaRPr lang="en-US" sz="2400" dirty="0">
              <a:latin typeface="Arial" panose="020B0604020202020204" pitchFamily="34" charset="0"/>
              <a:cs typeface="Arial" panose="020B0604020202020204" pitchFamily="34" charset="0"/>
            </a:endParaRPr>
          </a:p>
        </p:txBody>
      </p:sp>
      <p:sp>
        <p:nvSpPr>
          <p:cNvPr id="9" name="Rectangle 7">
            <a:extLst>
              <a:ext uri="{FF2B5EF4-FFF2-40B4-BE49-F238E27FC236}">
                <a16:creationId xmlns:a16="http://schemas.microsoft.com/office/drawing/2014/main" id="{EEE79D8C-3A9F-468D-8EB2-FDF07DF60B58}"/>
              </a:ext>
            </a:extLst>
          </p:cNvPr>
          <p:cNvSpPr>
            <a:spLocks noGrp="1" noChangeArrowheads="1"/>
          </p:cNvSpPr>
          <p:nvPr>
            <p:ph type="ctrTitle"/>
          </p:nvPr>
        </p:nvSpPr>
        <p:spPr bwMode="auto">
          <a:xfrm>
            <a:off x="263237" y="1457531"/>
            <a:ext cx="11526982"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base" hangingPunct="0">
              <a:lnSpc>
                <a:spcPct val="100000"/>
              </a:lnSpc>
              <a:spcAft>
                <a:spcPct val="0"/>
              </a:spcAft>
            </a:pP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Mejorando la colaboración en </a:t>
            </a:r>
            <a:b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 continuidad de servicios: para</a:t>
            </a:r>
            <a:r>
              <a:rPr lang="es-CR" altLang="en-US" sz="3000" dirty="0">
                <a:latin typeface="Arial" panose="020B0604020202020204" pitchFamily="34" charset="0"/>
                <a:ea typeface="Times New Roman" panose="02020603050405020304" pitchFamily="18" charset="0"/>
                <a:cs typeface="Arial" panose="020B0604020202020204" pitchFamily="34" charset="0"/>
              </a:rPr>
              <a:t> </a:t>
            </a: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profesionales del uso indebido de sustancias </a:t>
            </a:r>
            <a:r>
              <a:rPr lang="es-CR" altLang="en-US" sz="3000" dirty="0">
                <a:latin typeface="Arial" panose="020B0604020202020204" pitchFamily="34" charset="0"/>
                <a:ea typeface="Times New Roman" panose="02020603050405020304" pitchFamily="18" charset="0"/>
                <a:cs typeface="Arial" panose="020B0604020202020204" pitchFamily="34" charset="0"/>
              </a:rPr>
              <a:t>en</a:t>
            </a: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Puerto Rico</a:t>
            </a:r>
            <a:b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err="1">
                <a:latin typeface="Arial" panose="020B0604020202020204" pitchFamily="34" charset="0"/>
                <a:cs typeface="Arial" panose="020B0604020202020204" pitchFamily="34" charset="0"/>
              </a:rPr>
              <a:t>Sesión</a:t>
            </a:r>
            <a:r>
              <a:rPr lang="en-US" sz="3000" dirty="0">
                <a:latin typeface="Arial" panose="020B0604020202020204" pitchFamily="34" charset="0"/>
                <a:cs typeface="Arial" panose="020B0604020202020204" pitchFamily="34" charset="0"/>
              </a:rPr>
              <a:t> 1/2 </a:t>
            </a:r>
            <a:br>
              <a:rPr lang="en-US" sz="3200" b="1" dirty="0">
                <a:latin typeface="Arial" panose="020B0604020202020204" pitchFamily="34" charset="0"/>
                <a:cs typeface="Arial" panose="020B0604020202020204" pitchFamily="34" charset="0"/>
              </a:rPr>
            </a:br>
            <a:endParaRPr kumimoji="0" lang="es-CR" altLang="en-US" sz="3200" b="0" i="1" u="none" strike="noStrike" cap="none" normalizeH="0" baseline="0" dirty="0">
              <a:ln>
                <a:noFill/>
              </a:ln>
              <a:solidFill>
                <a:srgbClr val="B43500"/>
              </a:solidFill>
              <a:effectLst/>
            </a:endParaRPr>
          </a:p>
        </p:txBody>
      </p:sp>
    </p:spTree>
    <p:extLst>
      <p:ext uri="{BB962C8B-B14F-4D97-AF65-F5344CB8AC3E}">
        <p14:creationId xmlns:p14="http://schemas.microsoft.com/office/powerpoint/2010/main" val="2553082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58832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315407" y="2459502"/>
            <a:ext cx="29575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 </a:t>
            </a:r>
            <a:r>
              <a:rPr lang="en-US" altLang="en-US" sz="4000" b="1" dirty="0" err="1">
                <a:solidFill>
                  <a:schemeClr val="bg1"/>
                </a:solidFill>
                <a:latin typeface="Arial" panose="020B0604020202020204" pitchFamily="34" charset="0"/>
                <a:cs typeface="Arial" panose="020B0604020202020204" pitchFamily="34" charset="0"/>
              </a:rPr>
              <a:t>opina</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usted</a:t>
            </a:r>
            <a:r>
              <a:rPr lang="en-US" altLang="en-US" sz="4000" b="1" dirty="0">
                <a:solidFill>
                  <a:schemeClr val="bg1"/>
                </a:solidFill>
                <a:latin typeface="Arial" panose="020B0604020202020204" pitchFamily="34" charset="0"/>
                <a:cs typeface="Arial" panose="020B0604020202020204" pitchFamily="34" charset="0"/>
              </a:rPr>
              <a:t>? </a:t>
            </a: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30</a:t>
            </a:fld>
            <a:endParaRPr lang="en-US"/>
          </a:p>
        </p:txBody>
      </p:sp>
      <p:sp>
        <p:nvSpPr>
          <p:cNvPr id="3" name="Content Placeholder 2">
            <a:extLst>
              <a:ext uri="{FF2B5EF4-FFF2-40B4-BE49-F238E27FC236}">
                <a16:creationId xmlns:a16="http://schemas.microsoft.com/office/drawing/2014/main" id="{70C02F10-2B3E-4B18-8696-9576BAA08A1A}"/>
              </a:ext>
            </a:extLst>
          </p:cNvPr>
          <p:cNvSpPr>
            <a:spLocks noGrp="1"/>
          </p:cNvSpPr>
          <p:nvPr>
            <p:ph idx="1"/>
          </p:nvPr>
        </p:nvSpPr>
        <p:spPr>
          <a:xfrm>
            <a:off x="3754581" y="525966"/>
            <a:ext cx="8122011" cy="5806065"/>
          </a:xfrm>
        </p:spPr>
        <p:txBody>
          <a:bodyPr/>
          <a:lstStyle/>
          <a:p>
            <a:pPr marL="0" indent="0" algn="ctr">
              <a:buNone/>
            </a:pPr>
            <a:r>
              <a:rPr lang="en-US" sz="3600" dirty="0">
                <a:solidFill>
                  <a:srgbClr val="1C2532"/>
                </a:solidFill>
                <a:effectLst/>
                <a:latin typeface="Arial" panose="020B0604020202020204" pitchFamily="34" charset="0"/>
                <a:ea typeface="Calibri" panose="020F0502020204030204" pitchFamily="34" charset="0"/>
              </a:rPr>
              <a:t>¿</a:t>
            </a:r>
            <a:r>
              <a:rPr lang="en-US" sz="3600" dirty="0" err="1">
                <a:solidFill>
                  <a:srgbClr val="1C2532"/>
                </a:solidFill>
                <a:effectLst/>
                <a:latin typeface="Arial" panose="020B0604020202020204" pitchFamily="34" charset="0"/>
                <a:ea typeface="Calibri" panose="020F0502020204030204" pitchFamily="34" charset="0"/>
              </a:rPr>
              <a:t>Cuáles</a:t>
            </a:r>
            <a:r>
              <a:rPr lang="en-US" sz="3600" dirty="0">
                <a:solidFill>
                  <a:srgbClr val="1C2532"/>
                </a:solidFill>
                <a:effectLst/>
                <a:latin typeface="Arial" panose="020B0604020202020204" pitchFamily="34" charset="0"/>
                <a:ea typeface="Calibri" panose="020F0502020204030204" pitchFamily="34" charset="0"/>
              </a:rPr>
              <a:t> son las </a:t>
            </a:r>
            <a:r>
              <a:rPr lang="en-US" sz="3600" dirty="0" err="1">
                <a:solidFill>
                  <a:srgbClr val="1C2532"/>
                </a:solidFill>
                <a:effectLst/>
                <a:latin typeface="Arial" panose="020B0604020202020204" pitchFamily="34" charset="0"/>
                <a:ea typeface="Calibri" panose="020F0502020204030204" pitchFamily="34" charset="0"/>
              </a:rPr>
              <a:t>fortalezas</a:t>
            </a:r>
            <a:r>
              <a:rPr lang="en-US" sz="3600" dirty="0">
                <a:solidFill>
                  <a:srgbClr val="1C2532"/>
                </a:solidFill>
                <a:effectLst/>
                <a:latin typeface="Arial" panose="020B0604020202020204" pitchFamily="34" charset="0"/>
                <a:ea typeface="Calibri" panose="020F0502020204030204" pitchFamily="34" charset="0"/>
              </a:rPr>
              <a:t> del </a:t>
            </a:r>
            <a:r>
              <a:rPr lang="en-US" sz="3600" dirty="0" err="1">
                <a:solidFill>
                  <a:srgbClr val="1C2532"/>
                </a:solidFill>
                <a:effectLst/>
                <a:latin typeface="Arial" panose="020B0604020202020204" pitchFamily="34" charset="0"/>
                <a:ea typeface="Calibri" panose="020F0502020204030204" pitchFamily="34" charset="0"/>
              </a:rPr>
              <a:t>sistema</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recuperación</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en</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su</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comunidad</a:t>
            </a:r>
            <a:r>
              <a:rPr lang="en-US" sz="3600" dirty="0">
                <a:solidFill>
                  <a:srgbClr val="1C2532"/>
                </a:solidFill>
                <a:effectLst/>
                <a:latin typeface="Arial" panose="020B0604020202020204" pitchFamily="34" charset="0"/>
                <a:ea typeface="Calibri" panose="020F0502020204030204" pitchFamily="34" charset="0"/>
              </a:rPr>
              <a:t>? </a:t>
            </a:r>
          </a:p>
          <a:p>
            <a:pPr marL="0" indent="0" algn="ctr">
              <a:buNone/>
            </a:pPr>
            <a:endParaRPr lang="en-US" sz="3600" dirty="0">
              <a:solidFill>
                <a:srgbClr val="1C2532"/>
              </a:solidFill>
              <a:latin typeface="Arial" panose="020B0604020202020204" pitchFamily="34" charset="0"/>
              <a:ea typeface="Calibri" panose="020F0502020204030204" pitchFamily="34" charset="0"/>
            </a:endParaRPr>
          </a:p>
          <a:p>
            <a:pPr marL="0" indent="0" algn="ctr">
              <a:buNone/>
            </a:pPr>
            <a:r>
              <a:rPr lang="en-US" sz="3600" dirty="0">
                <a:solidFill>
                  <a:srgbClr val="1C2532"/>
                </a:solidFill>
                <a:effectLst/>
                <a:latin typeface="Arial" panose="020B0604020202020204" pitchFamily="34" charset="0"/>
                <a:ea typeface="Calibri" panose="020F0502020204030204" pitchFamily="34" charset="0"/>
              </a:rPr>
              <a:t>¿</a:t>
            </a:r>
            <a:r>
              <a:rPr lang="en-US" sz="3600" dirty="0" err="1">
                <a:solidFill>
                  <a:srgbClr val="1C2532"/>
                </a:solidFill>
                <a:effectLst/>
                <a:latin typeface="Arial" panose="020B0604020202020204" pitchFamily="34" charset="0"/>
                <a:ea typeface="Calibri" panose="020F0502020204030204" pitchFamily="34" charset="0"/>
              </a:rPr>
              <a:t>Cuáles</a:t>
            </a:r>
            <a:r>
              <a:rPr lang="en-US" sz="3600" dirty="0">
                <a:solidFill>
                  <a:srgbClr val="1C2532"/>
                </a:solidFill>
                <a:effectLst/>
                <a:latin typeface="Arial" panose="020B0604020202020204" pitchFamily="34" charset="0"/>
                <a:ea typeface="Calibri" panose="020F0502020204030204" pitchFamily="34" charset="0"/>
              </a:rPr>
              <a:t> son las </a:t>
            </a:r>
            <a:r>
              <a:rPr lang="en-US" sz="3600" dirty="0" err="1">
                <a:solidFill>
                  <a:srgbClr val="1C2532"/>
                </a:solidFill>
                <a:effectLst/>
                <a:latin typeface="Arial" panose="020B0604020202020204" pitchFamily="34" charset="0"/>
                <a:ea typeface="Calibri" panose="020F0502020204030204" pitchFamily="34" charset="0"/>
              </a:rPr>
              <a:t>áreas</a:t>
            </a:r>
            <a:r>
              <a:rPr lang="en-US" sz="3600" dirty="0">
                <a:solidFill>
                  <a:srgbClr val="1C2532"/>
                </a:solidFill>
                <a:effectLst/>
                <a:latin typeface="Arial" panose="020B0604020202020204" pitchFamily="34" charset="0"/>
                <a:ea typeface="Calibri" panose="020F0502020204030204" pitchFamily="34" charset="0"/>
              </a:rPr>
              <a:t> de mayor </a:t>
            </a:r>
            <a:r>
              <a:rPr lang="en-US" sz="3600" dirty="0" err="1">
                <a:solidFill>
                  <a:srgbClr val="1C2532"/>
                </a:solidFill>
                <a:effectLst/>
                <a:latin typeface="Arial" panose="020B0604020202020204" pitchFamily="34" charset="0"/>
                <a:ea typeface="Calibri" panose="020F0502020204030204" pitchFamily="34" charset="0"/>
              </a:rPr>
              <a:t>necesidad</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en</a:t>
            </a:r>
            <a:r>
              <a:rPr lang="en-US" sz="3600" dirty="0">
                <a:solidFill>
                  <a:srgbClr val="1C2532"/>
                </a:solidFill>
                <a:effectLst/>
                <a:latin typeface="Arial" panose="020B0604020202020204" pitchFamily="34" charset="0"/>
                <a:ea typeface="Calibri" panose="020F0502020204030204" pitchFamily="34" charset="0"/>
              </a:rPr>
              <a:t> el </a:t>
            </a:r>
            <a:r>
              <a:rPr lang="en-US" sz="3600" dirty="0" err="1">
                <a:solidFill>
                  <a:srgbClr val="1C2532"/>
                </a:solidFill>
                <a:effectLst/>
                <a:latin typeface="Arial" panose="020B0604020202020204" pitchFamily="34" charset="0"/>
                <a:ea typeface="Calibri" panose="020F0502020204030204" pitchFamily="34" charset="0"/>
              </a:rPr>
              <a:t>sistema</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recuperación</a:t>
            </a:r>
            <a:r>
              <a:rPr lang="en-US" sz="3600" dirty="0">
                <a:solidFill>
                  <a:srgbClr val="1C2532"/>
                </a:solidFill>
                <a:effectLst/>
                <a:latin typeface="Arial" panose="020B0604020202020204" pitchFamily="34" charset="0"/>
                <a:ea typeface="Calibri" panose="020F0502020204030204" pitchFamily="34" charset="0"/>
              </a:rPr>
              <a:t> de </a:t>
            </a:r>
            <a:r>
              <a:rPr lang="en-US" sz="3600" dirty="0" err="1">
                <a:solidFill>
                  <a:srgbClr val="1C2532"/>
                </a:solidFill>
                <a:effectLst/>
                <a:latin typeface="Arial" panose="020B0604020202020204" pitchFamily="34" charset="0"/>
                <a:ea typeface="Calibri" panose="020F0502020204030204" pitchFamily="34" charset="0"/>
              </a:rPr>
              <a:t>su</a:t>
            </a:r>
            <a:r>
              <a:rPr lang="en-US" sz="3600" dirty="0">
                <a:solidFill>
                  <a:srgbClr val="1C2532"/>
                </a:solidFill>
                <a:effectLst/>
                <a:latin typeface="Arial" panose="020B0604020202020204" pitchFamily="34" charset="0"/>
                <a:ea typeface="Calibri" panose="020F0502020204030204" pitchFamily="34" charset="0"/>
              </a:rPr>
              <a:t> </a:t>
            </a:r>
            <a:r>
              <a:rPr lang="en-US" sz="3600" dirty="0" err="1">
                <a:solidFill>
                  <a:srgbClr val="1C2532"/>
                </a:solidFill>
                <a:effectLst/>
                <a:latin typeface="Arial" panose="020B0604020202020204" pitchFamily="34" charset="0"/>
                <a:ea typeface="Calibri" panose="020F0502020204030204" pitchFamily="34" charset="0"/>
              </a:rPr>
              <a:t>comunidad</a:t>
            </a:r>
            <a:r>
              <a:rPr lang="en-US" sz="3600" dirty="0">
                <a:solidFill>
                  <a:srgbClr val="1C2532"/>
                </a:solidFill>
                <a:effectLst/>
                <a:latin typeface="Arial" panose="020B0604020202020204" pitchFamily="34" charset="0"/>
                <a:ea typeface="Calibri" panose="020F0502020204030204" pitchFamily="34" charset="0"/>
              </a:rPr>
              <a:t>?</a:t>
            </a:r>
            <a:endParaRPr lang="en-US" sz="3600" dirty="0">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79938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0" y="0"/>
            <a:ext cx="12192000" cy="650962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r>
              <a:rPr lang="es-ES" sz="4400" dirty="0"/>
              <a:t>Similitudes y diferencias </a:t>
            </a:r>
          </a:p>
          <a:p>
            <a:pPr algn="ctr"/>
            <a:r>
              <a:rPr lang="es-ES" sz="4400" dirty="0"/>
              <a:t>a través del continuo</a:t>
            </a:r>
            <a:endParaRPr lang="en-US" sz="4400" dirty="0"/>
          </a:p>
        </p:txBody>
      </p:sp>
      <p:sp>
        <p:nvSpPr>
          <p:cNvPr id="2" name="Slide Number Placeholder 1">
            <a:extLst>
              <a:ext uri="{FF2B5EF4-FFF2-40B4-BE49-F238E27FC236}">
                <a16:creationId xmlns:a16="http://schemas.microsoft.com/office/drawing/2014/main" id="{E9B77D5F-9606-434F-A4C6-DF4EF2323ECB}"/>
              </a:ext>
            </a:extLst>
          </p:cNvPr>
          <p:cNvSpPr>
            <a:spLocks noGrp="1"/>
          </p:cNvSpPr>
          <p:nvPr>
            <p:ph type="sldNum" sz="quarter" idx="12"/>
          </p:nvPr>
        </p:nvSpPr>
        <p:spPr/>
        <p:txBody>
          <a:bodyPr/>
          <a:lstStyle/>
          <a:p>
            <a:fld id="{CA49D0EE-DE7F-324B-A84C-F36708423CDB}" type="slidenum">
              <a:rPr lang="en-US" smtClean="0"/>
              <a:t>31</a:t>
            </a:fld>
            <a:endParaRPr lang="en-US"/>
          </a:p>
        </p:txBody>
      </p:sp>
    </p:spTree>
    <p:extLst>
      <p:ext uri="{BB962C8B-B14F-4D97-AF65-F5344CB8AC3E}">
        <p14:creationId xmlns:p14="http://schemas.microsoft.com/office/powerpoint/2010/main" val="2217577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58832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315407" y="2459504"/>
            <a:ext cx="2957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 </a:t>
            </a:r>
            <a:r>
              <a:rPr lang="en-US" altLang="en-US" sz="4000" b="1" dirty="0" err="1">
                <a:solidFill>
                  <a:schemeClr val="bg1"/>
                </a:solidFill>
                <a:latin typeface="Arial" panose="020B0604020202020204" pitchFamily="34" charset="0"/>
                <a:cs typeface="Arial" panose="020B0604020202020204" pitchFamily="34" charset="0"/>
              </a:rPr>
              <a:t>diría</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usted</a:t>
            </a:r>
            <a:r>
              <a:rPr lang="en-US" altLang="en-US" sz="4000" b="1" dirty="0">
                <a:solidFill>
                  <a:schemeClr val="bg1"/>
                </a:solidFill>
                <a:latin typeface="Arial" panose="020B0604020202020204" pitchFamily="34" charset="0"/>
                <a:cs typeface="Arial" panose="020B0604020202020204" pitchFamily="34" charset="0"/>
              </a:rPr>
              <a:t>?</a:t>
            </a: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32</a:t>
            </a:fld>
            <a:endParaRPr lang="en-US"/>
          </a:p>
        </p:txBody>
      </p:sp>
      <p:sp>
        <p:nvSpPr>
          <p:cNvPr id="3" name="Content Placeholder 2">
            <a:extLst>
              <a:ext uri="{FF2B5EF4-FFF2-40B4-BE49-F238E27FC236}">
                <a16:creationId xmlns:a16="http://schemas.microsoft.com/office/drawing/2014/main" id="{70C02F10-2B3E-4B18-8696-9576BAA08A1A}"/>
              </a:ext>
            </a:extLst>
          </p:cNvPr>
          <p:cNvSpPr>
            <a:spLocks noGrp="1"/>
          </p:cNvSpPr>
          <p:nvPr>
            <p:ph idx="1"/>
          </p:nvPr>
        </p:nvSpPr>
        <p:spPr>
          <a:xfrm>
            <a:off x="3903734" y="291957"/>
            <a:ext cx="7972859" cy="3137044"/>
          </a:xfrm>
        </p:spPr>
        <p:txBody>
          <a:bodyPr/>
          <a:lstStyle/>
          <a:p>
            <a:pPr marL="0" indent="0" algn="ctr">
              <a:buNone/>
            </a:pPr>
            <a:r>
              <a:rPr lang="es-ES" sz="3000" b="1" dirty="0">
                <a:latin typeface="Arial "/>
              </a:rPr>
              <a:t>Promoción de la comprensión en los sectores de intervención, prevención, tratamiento y recuperación</a:t>
            </a:r>
          </a:p>
          <a:p>
            <a:pPr marL="0" indent="0" algn="ctr">
              <a:buNone/>
            </a:pPr>
            <a:endParaRPr lang="en-US" altLang="en-US" sz="2700" b="1" dirty="0">
              <a:latin typeface="Arial" panose="020B0604020202020204" pitchFamily="34" charset="0"/>
              <a:cs typeface="Arial" panose="020B0604020202020204" pitchFamily="34" charset="0"/>
            </a:endParaRPr>
          </a:p>
          <a:p>
            <a:pPr marL="0" indent="0" algn="ctr">
              <a:spcBef>
                <a:spcPts val="616"/>
              </a:spcBef>
              <a:spcAft>
                <a:spcPts val="1233"/>
              </a:spcAft>
              <a:buNone/>
            </a:pPr>
            <a:r>
              <a:rPr lang="es-ES" sz="2700" dirty="0">
                <a:latin typeface="Arial "/>
              </a:rPr>
              <a:t>Si quisiera contarles a los profesionales de otra disciplina o de otro sector del continuo de atención sobre su trabajo, ¿qué les diría?</a:t>
            </a:r>
            <a:endParaRPr lang="en-US" sz="2700" dirty="0">
              <a:latin typeface="Arial "/>
              <a:cs typeface="Arial" panose="020B0604020202020204" pitchFamily="34" charset="0"/>
            </a:endParaRPr>
          </a:p>
        </p:txBody>
      </p:sp>
      <p:pic>
        <p:nvPicPr>
          <p:cNvPr id="6" name="Picture 3">
            <a:extLst>
              <a:ext uri="{FF2B5EF4-FFF2-40B4-BE49-F238E27FC236}">
                <a16:creationId xmlns:a16="http://schemas.microsoft.com/office/drawing/2014/main" id="{A23DF657-6FDB-4CC4-8297-5806187E45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06490"/>
            <a:ext cx="3588327" cy="2392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175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64C1F28D-114C-45FA-8ED8-C938763AC755}"/>
              </a:ext>
            </a:extLst>
          </p:cNvPr>
          <p:cNvSpPr/>
          <p:nvPr/>
        </p:nvSpPr>
        <p:spPr>
          <a:xfrm>
            <a:off x="2859217" y="311301"/>
            <a:ext cx="6550025" cy="5553075"/>
          </a:xfrm>
          <a:prstGeom prst="ellipse">
            <a:avLst/>
          </a:prstGeom>
          <a:solidFill>
            <a:schemeClr val="bg2">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r">
              <a:defRPr/>
            </a:pPr>
            <a:endParaRPr lang="en-US" sz="1350" dirty="0">
              <a:solidFill>
                <a:srgbClr val="191814"/>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FF2802A-35C9-45C2-B71B-A42D99781676}"/>
              </a:ext>
            </a:extLst>
          </p:cNvPr>
          <p:cNvSpPr>
            <a:spLocks noGrp="1"/>
          </p:cNvSpPr>
          <p:nvPr>
            <p:ph type="title"/>
          </p:nvPr>
        </p:nvSpPr>
        <p:spPr/>
        <p:txBody>
          <a:bodyPr/>
          <a:lstStyle/>
          <a:p>
            <a:r>
              <a:rPr lang="en-US" dirty="0" err="1"/>
              <a:t>Similtudes</a:t>
            </a:r>
            <a:endParaRPr lang="en-US" dirty="0"/>
          </a:p>
        </p:txBody>
      </p:sp>
      <p:sp>
        <p:nvSpPr>
          <p:cNvPr id="3" name="Slide Number Placeholder 2">
            <a:extLst>
              <a:ext uri="{FF2B5EF4-FFF2-40B4-BE49-F238E27FC236}">
                <a16:creationId xmlns:a16="http://schemas.microsoft.com/office/drawing/2014/main" id="{6A8B6264-D8E5-40CF-B03A-2B8747944633}"/>
              </a:ext>
            </a:extLst>
          </p:cNvPr>
          <p:cNvSpPr>
            <a:spLocks noGrp="1"/>
          </p:cNvSpPr>
          <p:nvPr>
            <p:ph type="sldNum" sz="quarter" idx="10"/>
          </p:nvPr>
        </p:nvSpPr>
        <p:spPr>
          <a:xfrm>
            <a:off x="9048751" y="6546699"/>
            <a:ext cx="2743200" cy="365125"/>
          </a:xfrm>
        </p:spPr>
        <p:txBody>
          <a:bodyPr/>
          <a:lstStyle/>
          <a:p>
            <a:fld id="{CA49D0EE-DE7F-324B-A84C-F36708423CDB}" type="slidenum">
              <a:rPr lang="en-US" smtClean="0"/>
              <a:pPr/>
              <a:t>33</a:t>
            </a:fld>
            <a:endParaRPr lang="en-US"/>
          </a:p>
        </p:txBody>
      </p:sp>
      <p:sp>
        <p:nvSpPr>
          <p:cNvPr id="41" name="Oval 40">
            <a:extLst>
              <a:ext uri="{FF2B5EF4-FFF2-40B4-BE49-F238E27FC236}">
                <a16:creationId xmlns:a16="http://schemas.microsoft.com/office/drawing/2014/main" id="{18DB2084-6658-4768-963D-5F15622259A4}"/>
              </a:ext>
            </a:extLst>
          </p:cNvPr>
          <p:cNvSpPr/>
          <p:nvPr/>
        </p:nvSpPr>
        <p:spPr>
          <a:xfrm>
            <a:off x="1673226" y="903135"/>
            <a:ext cx="6856413" cy="5208588"/>
          </a:xfrm>
          <a:prstGeom prst="ellipse">
            <a:avLst/>
          </a:prstGeom>
          <a:solidFill>
            <a:schemeClr val="accent3">
              <a:lumMod val="75000"/>
              <a:alpha val="38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r>
              <a:rPr lang="en-US" sz="1350" dirty="0">
                <a:solidFill>
                  <a:schemeClr val="accent2">
                    <a:lumMod val="50000"/>
                  </a:schemeClr>
                </a:solidFill>
                <a:latin typeface="Arial" panose="020B0604020202020204" pitchFamily="34" charset="0"/>
                <a:cs typeface="Arial" panose="020B0604020202020204" pitchFamily="34" charset="0"/>
              </a:rPr>
              <a:t>  </a:t>
            </a: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solidFill>
                <a:schemeClr val="tx2">
                  <a:lumMod val="60000"/>
                  <a:lumOff val="40000"/>
                </a:schemeClr>
              </a:solidFill>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45740210-3A09-4D05-9556-B340829AD058}"/>
              </a:ext>
            </a:extLst>
          </p:cNvPr>
          <p:cNvSpPr/>
          <p:nvPr/>
        </p:nvSpPr>
        <p:spPr>
          <a:xfrm>
            <a:off x="3875089" y="901549"/>
            <a:ext cx="6694487" cy="5241925"/>
          </a:xfrm>
          <a:prstGeom prst="ellipse">
            <a:avLst/>
          </a:prstGeom>
          <a:solidFill>
            <a:schemeClr val="accent6">
              <a:lumMod val="60000"/>
              <a:lumOff val="40000"/>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r">
              <a:defRPr/>
            </a:pPr>
            <a:endParaRPr lang="en-US" sz="1350" dirty="0">
              <a:solidFill>
                <a:srgbClr val="191814"/>
              </a:solidFill>
              <a:latin typeface="Arial" panose="020B0604020202020204" pitchFamily="34" charset="0"/>
              <a:cs typeface="Arial" panose="020B0604020202020204" pitchFamily="34" charset="0"/>
            </a:endParaRPr>
          </a:p>
        </p:txBody>
      </p:sp>
      <p:sp>
        <p:nvSpPr>
          <p:cNvPr id="43" name="TextBox 8">
            <a:extLst>
              <a:ext uri="{FF2B5EF4-FFF2-40B4-BE49-F238E27FC236}">
                <a16:creationId xmlns:a16="http://schemas.microsoft.com/office/drawing/2014/main" id="{8919C9AD-24C1-4D1F-81FD-B9C74EA85677}"/>
              </a:ext>
            </a:extLst>
          </p:cNvPr>
          <p:cNvSpPr txBox="1">
            <a:spLocks noChangeArrowheads="1"/>
          </p:cNvSpPr>
          <p:nvPr/>
        </p:nvSpPr>
        <p:spPr bwMode="auto">
          <a:xfrm rot="2176328">
            <a:off x="8087764" y="1809748"/>
            <a:ext cx="23728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C00000"/>
                </a:solidFill>
              </a:rPr>
              <a:t>TRATAMIENTO</a:t>
            </a:r>
          </a:p>
        </p:txBody>
      </p:sp>
      <p:sp>
        <p:nvSpPr>
          <p:cNvPr id="44" name="Oval 43">
            <a:extLst>
              <a:ext uri="{FF2B5EF4-FFF2-40B4-BE49-F238E27FC236}">
                <a16:creationId xmlns:a16="http://schemas.microsoft.com/office/drawing/2014/main" id="{61B5982F-63B8-4082-816C-6727EF14966C}"/>
              </a:ext>
            </a:extLst>
          </p:cNvPr>
          <p:cNvSpPr/>
          <p:nvPr/>
        </p:nvSpPr>
        <p:spPr>
          <a:xfrm>
            <a:off x="2771776" y="993624"/>
            <a:ext cx="6550025" cy="5553075"/>
          </a:xfrm>
          <a:prstGeom prst="ellipse">
            <a:avLst/>
          </a:prstGeom>
          <a:solidFill>
            <a:schemeClr val="bg2">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r">
              <a:defRPr/>
            </a:pPr>
            <a:endParaRPr lang="en-US" sz="1350" dirty="0">
              <a:solidFill>
                <a:srgbClr val="191814"/>
              </a:solidFill>
              <a:latin typeface="Arial" panose="020B0604020202020204" pitchFamily="34" charset="0"/>
              <a:cs typeface="Arial" panose="020B0604020202020204" pitchFamily="34" charset="0"/>
            </a:endParaRPr>
          </a:p>
        </p:txBody>
      </p:sp>
      <p:sp>
        <p:nvSpPr>
          <p:cNvPr id="45" name="TextBox 10">
            <a:extLst>
              <a:ext uri="{FF2B5EF4-FFF2-40B4-BE49-F238E27FC236}">
                <a16:creationId xmlns:a16="http://schemas.microsoft.com/office/drawing/2014/main" id="{145C69BE-E6D9-4D06-BBE2-D940FC5144C2}"/>
              </a:ext>
            </a:extLst>
          </p:cNvPr>
          <p:cNvSpPr txBox="1">
            <a:spLocks noChangeArrowheads="1"/>
          </p:cNvSpPr>
          <p:nvPr/>
        </p:nvSpPr>
        <p:spPr bwMode="auto">
          <a:xfrm>
            <a:off x="4456303" y="6126011"/>
            <a:ext cx="3064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C00000"/>
                </a:solidFill>
              </a:rPr>
              <a:t>RECUPERACIÓN</a:t>
            </a:r>
          </a:p>
        </p:txBody>
      </p:sp>
      <p:sp>
        <p:nvSpPr>
          <p:cNvPr id="46" name="TextBox 7">
            <a:extLst>
              <a:ext uri="{FF2B5EF4-FFF2-40B4-BE49-F238E27FC236}">
                <a16:creationId xmlns:a16="http://schemas.microsoft.com/office/drawing/2014/main" id="{B295E7E9-3C64-4C71-A81D-1BE21FD74AAF}"/>
              </a:ext>
            </a:extLst>
          </p:cNvPr>
          <p:cNvSpPr txBox="1">
            <a:spLocks noChangeArrowheads="1"/>
          </p:cNvSpPr>
          <p:nvPr/>
        </p:nvSpPr>
        <p:spPr bwMode="auto">
          <a:xfrm rot="19433988">
            <a:off x="1886169" y="1685923"/>
            <a:ext cx="2220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a:solidFill>
                  <a:srgbClr val="C00000"/>
                </a:solidFill>
              </a:rPr>
              <a:t>PREVENCIÓN</a:t>
            </a:r>
          </a:p>
        </p:txBody>
      </p:sp>
      <p:sp>
        <p:nvSpPr>
          <p:cNvPr id="47" name="TextBox 46">
            <a:extLst>
              <a:ext uri="{FF2B5EF4-FFF2-40B4-BE49-F238E27FC236}">
                <a16:creationId xmlns:a16="http://schemas.microsoft.com/office/drawing/2014/main" id="{922B5CEA-AB8E-4C5C-B5FC-E2EE2C964F33}"/>
              </a:ext>
            </a:extLst>
          </p:cNvPr>
          <p:cNvSpPr txBox="1">
            <a:spLocks noChangeArrowheads="1"/>
          </p:cNvSpPr>
          <p:nvPr/>
        </p:nvSpPr>
        <p:spPr bwMode="auto">
          <a:xfrm>
            <a:off x="3796505" y="1322235"/>
            <a:ext cx="459898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a:buNone/>
            </a:pPr>
            <a:r>
              <a:rPr lang="es-ES" sz="2400" b="1" dirty="0"/>
              <a:t>Importancia</a:t>
            </a:r>
            <a:r>
              <a:rPr lang="es-ES" sz="2400" dirty="0"/>
              <a:t> de la preparación para el cambio </a:t>
            </a:r>
          </a:p>
          <a:p>
            <a:pPr algn="ctr">
              <a:buNone/>
            </a:pPr>
            <a:r>
              <a:rPr lang="es-ES" sz="2400" b="1" dirty="0"/>
              <a:t>Guiado </a:t>
            </a:r>
            <a:r>
              <a:rPr lang="es-ES" sz="2400" dirty="0"/>
              <a:t>por estándares éticos </a:t>
            </a:r>
          </a:p>
          <a:p>
            <a:pPr algn="ctr">
              <a:buNone/>
            </a:pPr>
            <a:r>
              <a:rPr lang="es-ES" sz="2400" dirty="0"/>
              <a:t>Involucra a las poblaciones indicadas </a:t>
            </a:r>
          </a:p>
          <a:p>
            <a:pPr algn="ctr">
              <a:buNone/>
            </a:pPr>
            <a:r>
              <a:rPr lang="es-ES" sz="2400" b="1" dirty="0"/>
              <a:t>Atiende</a:t>
            </a:r>
            <a:r>
              <a:rPr lang="es-ES" sz="2400" dirty="0"/>
              <a:t> a personas en riesgo y a sus familiares</a:t>
            </a:r>
          </a:p>
          <a:p>
            <a:pPr algn="ctr">
              <a:buNone/>
            </a:pPr>
            <a:r>
              <a:rPr lang="es-ES" sz="2400" b="1" dirty="0"/>
              <a:t>Se centra </a:t>
            </a:r>
            <a:r>
              <a:rPr lang="es-ES" sz="2400" dirty="0"/>
              <a:t>en el bienestar de la comunidad </a:t>
            </a:r>
          </a:p>
          <a:p>
            <a:pPr algn="ctr">
              <a:buNone/>
            </a:pPr>
            <a:r>
              <a:rPr lang="es-ES" sz="2400" b="1" dirty="0"/>
              <a:t>Utiliza </a:t>
            </a:r>
            <a:r>
              <a:rPr lang="es-ES" sz="2400" dirty="0"/>
              <a:t>acercamientos basados ​​en evidencia</a:t>
            </a:r>
            <a:endParaRPr lang="en-US" sz="2400" dirty="0"/>
          </a:p>
        </p:txBody>
      </p:sp>
      <p:sp>
        <p:nvSpPr>
          <p:cNvPr id="12" name="TextBox 10">
            <a:extLst>
              <a:ext uri="{FF2B5EF4-FFF2-40B4-BE49-F238E27FC236}">
                <a16:creationId xmlns:a16="http://schemas.microsoft.com/office/drawing/2014/main" id="{1553A90F-7AEB-4518-8D3A-B9648D66AC8B}"/>
              </a:ext>
            </a:extLst>
          </p:cNvPr>
          <p:cNvSpPr txBox="1">
            <a:spLocks noChangeArrowheads="1"/>
          </p:cNvSpPr>
          <p:nvPr/>
        </p:nvSpPr>
        <p:spPr bwMode="auto">
          <a:xfrm>
            <a:off x="4602208" y="400091"/>
            <a:ext cx="30640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C00000"/>
                </a:solidFill>
              </a:rPr>
              <a:t>INTERVENC</a:t>
            </a:r>
            <a:r>
              <a:rPr lang="es-CR" altLang="en-US" sz="2400" b="1" dirty="0">
                <a:solidFill>
                  <a:srgbClr val="C00000"/>
                </a:solidFill>
              </a:rPr>
              <a:t>IÓN</a:t>
            </a:r>
            <a:endParaRPr lang="en-US" altLang="en-US" sz="2400" b="1" dirty="0">
              <a:solidFill>
                <a:srgbClr val="C00000"/>
              </a:solidFill>
            </a:endParaRPr>
          </a:p>
        </p:txBody>
      </p:sp>
    </p:spTree>
    <p:extLst>
      <p:ext uri="{BB962C8B-B14F-4D97-AF65-F5344CB8AC3E}">
        <p14:creationId xmlns:p14="http://schemas.microsoft.com/office/powerpoint/2010/main" val="216978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xEl>
                                              <p:pRg st="1" end="1"/>
                                            </p:txEl>
                                          </p:spTgt>
                                        </p:tgtEl>
                                        <p:attrNameLst>
                                          <p:attrName>style.visibility</p:attrName>
                                        </p:attrNameLst>
                                      </p:cBhvr>
                                      <p:to>
                                        <p:strVal val="visible"/>
                                      </p:to>
                                    </p:set>
                                    <p:animEffect transition="in" filter="fade">
                                      <p:cBhvr>
                                        <p:cTn id="12" dur="500"/>
                                        <p:tgtEl>
                                          <p:spTgt spid="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xEl>
                                              <p:pRg st="2" end="2"/>
                                            </p:txEl>
                                          </p:spTgt>
                                        </p:tgtEl>
                                        <p:attrNameLst>
                                          <p:attrName>style.visibility</p:attrName>
                                        </p:attrNameLst>
                                      </p:cBhvr>
                                      <p:to>
                                        <p:strVal val="visible"/>
                                      </p:to>
                                    </p:set>
                                    <p:animEffect transition="in" filter="fade">
                                      <p:cBhvr>
                                        <p:cTn id="17" dur="500"/>
                                        <p:tgtEl>
                                          <p:spTgt spid="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xEl>
                                              <p:pRg st="3" end="3"/>
                                            </p:txEl>
                                          </p:spTgt>
                                        </p:tgtEl>
                                        <p:attrNameLst>
                                          <p:attrName>style.visibility</p:attrName>
                                        </p:attrNameLst>
                                      </p:cBhvr>
                                      <p:to>
                                        <p:strVal val="visible"/>
                                      </p:to>
                                    </p:set>
                                    <p:animEffect transition="in" filter="fade">
                                      <p:cBhvr>
                                        <p:cTn id="22" dur="500"/>
                                        <p:tgtEl>
                                          <p:spTgt spid="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4" end="4"/>
                                            </p:txEl>
                                          </p:spTgt>
                                        </p:tgtEl>
                                        <p:attrNameLst>
                                          <p:attrName>style.visibility</p:attrName>
                                        </p:attrNameLst>
                                      </p:cBhvr>
                                      <p:to>
                                        <p:strVal val="visible"/>
                                      </p:to>
                                    </p:set>
                                    <p:animEffect transition="in" filter="fade">
                                      <p:cBhvr>
                                        <p:cTn id="27" dur="500"/>
                                        <p:tgtEl>
                                          <p:spTgt spid="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xEl>
                                              <p:pRg st="5" end="5"/>
                                            </p:txEl>
                                          </p:spTgt>
                                        </p:tgtEl>
                                        <p:attrNameLst>
                                          <p:attrName>style.visibility</p:attrName>
                                        </p:attrNameLst>
                                      </p:cBhvr>
                                      <p:to>
                                        <p:strVal val="visible"/>
                                      </p:to>
                                    </p:set>
                                    <p:animEffect transition="in" filter="fade">
                                      <p:cBhvr>
                                        <p:cTn id="32" dur="500"/>
                                        <p:tgtEl>
                                          <p:spTgt spid="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802A-35C9-45C2-B71B-A42D99781676}"/>
              </a:ext>
            </a:extLst>
          </p:cNvPr>
          <p:cNvSpPr>
            <a:spLocks noGrp="1"/>
          </p:cNvSpPr>
          <p:nvPr>
            <p:ph type="title"/>
          </p:nvPr>
        </p:nvSpPr>
        <p:spPr/>
        <p:txBody>
          <a:bodyPr/>
          <a:lstStyle/>
          <a:p>
            <a:r>
              <a:rPr lang="es-ES" sz="4400" dirty="0"/>
              <a:t>Comprensión de las diferencias clave</a:t>
            </a:r>
          </a:p>
        </p:txBody>
      </p:sp>
      <p:sp>
        <p:nvSpPr>
          <p:cNvPr id="3" name="Slide Number Placeholder 2">
            <a:extLst>
              <a:ext uri="{FF2B5EF4-FFF2-40B4-BE49-F238E27FC236}">
                <a16:creationId xmlns:a16="http://schemas.microsoft.com/office/drawing/2014/main" id="{6A8B6264-D8E5-40CF-B03A-2B8747944633}"/>
              </a:ext>
            </a:extLst>
          </p:cNvPr>
          <p:cNvSpPr>
            <a:spLocks noGrp="1"/>
          </p:cNvSpPr>
          <p:nvPr>
            <p:ph type="sldNum" sz="quarter" idx="10"/>
          </p:nvPr>
        </p:nvSpPr>
        <p:spPr/>
        <p:txBody>
          <a:bodyPr/>
          <a:lstStyle/>
          <a:p>
            <a:fld id="{CA49D0EE-DE7F-324B-A84C-F36708423CDB}" type="slidenum">
              <a:rPr lang="en-US" smtClean="0"/>
              <a:pPr/>
              <a:t>34</a:t>
            </a:fld>
            <a:endParaRPr lang="en-US"/>
          </a:p>
        </p:txBody>
      </p:sp>
      <p:sp>
        <p:nvSpPr>
          <p:cNvPr id="4" name="Oval 3">
            <a:extLst>
              <a:ext uri="{FF2B5EF4-FFF2-40B4-BE49-F238E27FC236}">
                <a16:creationId xmlns:a16="http://schemas.microsoft.com/office/drawing/2014/main" id="{82CD5CF3-C90D-42DC-99EF-410F45AFDB4E}"/>
              </a:ext>
            </a:extLst>
          </p:cNvPr>
          <p:cNvSpPr/>
          <p:nvPr/>
        </p:nvSpPr>
        <p:spPr>
          <a:xfrm>
            <a:off x="1673225" y="1570038"/>
            <a:ext cx="3932238" cy="2193925"/>
          </a:xfrm>
          <a:prstGeom prst="ellipse">
            <a:avLst/>
          </a:prstGeom>
          <a:solidFill>
            <a:schemeClr val="accent3">
              <a:lumMod val="75000"/>
              <a:alpha val="38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defRPr/>
            </a:pPr>
            <a:endParaRPr lang="en-US" sz="1350" dirty="0">
              <a:solidFill>
                <a:schemeClr val="accent2">
                  <a:lumMod val="50000"/>
                </a:schemeClr>
              </a:solidFill>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a:p>
            <a:pPr algn="ctr">
              <a:defRPr/>
            </a:pPr>
            <a:endParaRPr lang="en-US" sz="1350" dirty="0">
              <a:latin typeface="Arial" panose="020B0604020202020204" pitchFamily="34" charset="0"/>
              <a:cs typeface="Arial" panose="020B0604020202020204" pitchFamily="34" charset="0"/>
            </a:endParaRPr>
          </a:p>
        </p:txBody>
      </p:sp>
      <p:sp>
        <p:nvSpPr>
          <p:cNvPr id="5" name="TextBox 7">
            <a:extLst>
              <a:ext uri="{FF2B5EF4-FFF2-40B4-BE49-F238E27FC236}">
                <a16:creationId xmlns:a16="http://schemas.microsoft.com/office/drawing/2014/main" id="{48C5C565-5D7B-4605-863D-F61037F0A566}"/>
              </a:ext>
            </a:extLst>
          </p:cNvPr>
          <p:cNvSpPr txBox="1">
            <a:spLocks noChangeArrowheads="1"/>
          </p:cNvSpPr>
          <p:nvPr/>
        </p:nvSpPr>
        <p:spPr bwMode="auto">
          <a:xfrm>
            <a:off x="2697419" y="1811337"/>
            <a:ext cx="1883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t>PREVENCIÓN</a:t>
            </a:r>
          </a:p>
        </p:txBody>
      </p:sp>
      <p:sp>
        <p:nvSpPr>
          <p:cNvPr id="6" name="Oval 5">
            <a:extLst>
              <a:ext uri="{FF2B5EF4-FFF2-40B4-BE49-F238E27FC236}">
                <a16:creationId xmlns:a16="http://schemas.microsoft.com/office/drawing/2014/main" id="{48ECB0FA-5833-40B9-8A11-F9A2440C4344}"/>
              </a:ext>
            </a:extLst>
          </p:cNvPr>
          <p:cNvSpPr/>
          <p:nvPr/>
        </p:nvSpPr>
        <p:spPr>
          <a:xfrm>
            <a:off x="6208714" y="1563687"/>
            <a:ext cx="4073525" cy="2239962"/>
          </a:xfrm>
          <a:prstGeom prst="ellipse">
            <a:avLst/>
          </a:prstGeom>
          <a:solidFill>
            <a:schemeClr val="accent6">
              <a:lumMod val="60000"/>
              <a:lumOff val="40000"/>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r">
              <a:defRPr/>
            </a:pPr>
            <a:endParaRPr lang="en-US" sz="1350" dirty="0">
              <a:solidFill>
                <a:srgbClr val="191814"/>
              </a:solidFill>
              <a:latin typeface="Arial" panose="020B0604020202020204" pitchFamily="34" charset="0"/>
              <a:cs typeface="Arial" panose="020B0604020202020204" pitchFamily="34" charset="0"/>
            </a:endParaRPr>
          </a:p>
        </p:txBody>
      </p:sp>
      <p:sp>
        <p:nvSpPr>
          <p:cNvPr id="7" name="TextBox 8">
            <a:extLst>
              <a:ext uri="{FF2B5EF4-FFF2-40B4-BE49-F238E27FC236}">
                <a16:creationId xmlns:a16="http://schemas.microsoft.com/office/drawing/2014/main" id="{2D79F2C3-2E0E-47F7-95C5-E1293520A378}"/>
              </a:ext>
            </a:extLst>
          </p:cNvPr>
          <p:cNvSpPr txBox="1">
            <a:spLocks noChangeArrowheads="1"/>
          </p:cNvSpPr>
          <p:nvPr/>
        </p:nvSpPr>
        <p:spPr bwMode="auto">
          <a:xfrm>
            <a:off x="7294712" y="1830386"/>
            <a:ext cx="2011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t>TRATAMIENTO</a:t>
            </a:r>
          </a:p>
        </p:txBody>
      </p:sp>
      <p:sp>
        <p:nvSpPr>
          <p:cNvPr id="8" name="Oval 7">
            <a:extLst>
              <a:ext uri="{FF2B5EF4-FFF2-40B4-BE49-F238E27FC236}">
                <a16:creationId xmlns:a16="http://schemas.microsoft.com/office/drawing/2014/main" id="{BFE6686B-B14F-403E-93A1-BF7D08E0CC1C}"/>
              </a:ext>
            </a:extLst>
          </p:cNvPr>
          <p:cNvSpPr/>
          <p:nvPr/>
        </p:nvSpPr>
        <p:spPr>
          <a:xfrm>
            <a:off x="6318250" y="3995738"/>
            <a:ext cx="4507665" cy="2193924"/>
          </a:xfrm>
          <a:prstGeom prst="ellipse">
            <a:avLst/>
          </a:prstGeom>
          <a:solidFill>
            <a:schemeClr val="bg2">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r">
              <a:defRPr/>
            </a:pPr>
            <a:endParaRPr lang="en-US" sz="1350" dirty="0">
              <a:solidFill>
                <a:srgbClr val="191814"/>
              </a:solidFill>
              <a:latin typeface="Arial" panose="020B0604020202020204" pitchFamily="34" charset="0"/>
              <a:cs typeface="Arial" panose="020B0604020202020204" pitchFamily="34" charset="0"/>
            </a:endParaRPr>
          </a:p>
        </p:txBody>
      </p:sp>
      <p:sp>
        <p:nvSpPr>
          <p:cNvPr id="9" name="TextBox 10">
            <a:extLst>
              <a:ext uri="{FF2B5EF4-FFF2-40B4-BE49-F238E27FC236}">
                <a16:creationId xmlns:a16="http://schemas.microsoft.com/office/drawing/2014/main" id="{8252C77A-B234-4290-A630-6419F7F738C3}"/>
              </a:ext>
            </a:extLst>
          </p:cNvPr>
          <p:cNvSpPr txBox="1">
            <a:spLocks noChangeArrowheads="1"/>
          </p:cNvSpPr>
          <p:nvPr/>
        </p:nvSpPr>
        <p:spPr bwMode="auto">
          <a:xfrm>
            <a:off x="7360986" y="4275945"/>
            <a:ext cx="2422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t>RECUPERACIÓN</a:t>
            </a:r>
          </a:p>
        </p:txBody>
      </p:sp>
      <p:sp>
        <p:nvSpPr>
          <p:cNvPr id="10" name="TextBox 14">
            <a:extLst>
              <a:ext uri="{FF2B5EF4-FFF2-40B4-BE49-F238E27FC236}">
                <a16:creationId xmlns:a16="http://schemas.microsoft.com/office/drawing/2014/main" id="{3A1519D6-C67C-447A-82A1-36F4DE6C2093}"/>
              </a:ext>
            </a:extLst>
          </p:cNvPr>
          <p:cNvSpPr txBox="1">
            <a:spLocks noChangeArrowheads="1"/>
          </p:cNvSpPr>
          <p:nvPr/>
        </p:nvSpPr>
        <p:spPr bwMode="auto">
          <a:xfrm>
            <a:off x="1827213" y="2322512"/>
            <a:ext cx="36242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a:buNone/>
            </a:pPr>
            <a:r>
              <a:rPr lang="es-ES" sz="2000" dirty="0"/>
              <a:t>Centrada en las poblaciones y el medio ambiente (enfoque de salud pública)</a:t>
            </a:r>
          </a:p>
        </p:txBody>
      </p:sp>
      <p:sp>
        <p:nvSpPr>
          <p:cNvPr id="11" name="TextBox 22">
            <a:extLst>
              <a:ext uri="{FF2B5EF4-FFF2-40B4-BE49-F238E27FC236}">
                <a16:creationId xmlns:a16="http://schemas.microsoft.com/office/drawing/2014/main" id="{9B2DDBA1-50EA-422A-9990-DB9D95F08655}"/>
              </a:ext>
            </a:extLst>
          </p:cNvPr>
          <p:cNvSpPr txBox="1">
            <a:spLocks noChangeArrowheads="1"/>
          </p:cNvSpPr>
          <p:nvPr/>
        </p:nvSpPr>
        <p:spPr bwMode="auto">
          <a:xfrm>
            <a:off x="6318250" y="2047599"/>
            <a:ext cx="3963988" cy="12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endParaRPr lang="es-ES" sz="1050" dirty="0"/>
          </a:p>
          <a:p>
            <a:pPr algn="ctr">
              <a:buNone/>
            </a:pPr>
            <a:r>
              <a:rPr lang="es-ES" sz="2000" dirty="0"/>
              <a:t>Centrada en personas diagnosticadas clínicamente con trastornos por uso de sustancias</a:t>
            </a:r>
          </a:p>
        </p:txBody>
      </p:sp>
      <p:sp>
        <p:nvSpPr>
          <p:cNvPr id="12" name="TextBox 23">
            <a:extLst>
              <a:ext uri="{FF2B5EF4-FFF2-40B4-BE49-F238E27FC236}">
                <a16:creationId xmlns:a16="http://schemas.microsoft.com/office/drawing/2014/main" id="{E7E36C84-5F28-46E4-BFA1-09FD33648C59}"/>
              </a:ext>
            </a:extLst>
          </p:cNvPr>
          <p:cNvSpPr txBox="1">
            <a:spLocks noChangeArrowheads="1"/>
          </p:cNvSpPr>
          <p:nvPr/>
        </p:nvSpPr>
        <p:spPr bwMode="auto">
          <a:xfrm>
            <a:off x="6599612" y="4317341"/>
            <a:ext cx="394493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000" dirty="0"/>
          </a:p>
          <a:p>
            <a:pPr algn="ctr">
              <a:buNone/>
            </a:pPr>
            <a:r>
              <a:rPr lang="es-ES" sz="2000" dirty="0"/>
              <a:t>Centrada en las personas que se identifican a sí mismas (una persona se está recuperando cuando dice que lo está)</a:t>
            </a:r>
          </a:p>
        </p:txBody>
      </p:sp>
      <p:sp>
        <p:nvSpPr>
          <p:cNvPr id="13" name="Oval 12">
            <a:extLst>
              <a:ext uri="{FF2B5EF4-FFF2-40B4-BE49-F238E27FC236}">
                <a16:creationId xmlns:a16="http://schemas.microsoft.com/office/drawing/2014/main" id="{2EF7F7B0-4BAA-4366-A168-12E06BE696E0}"/>
              </a:ext>
            </a:extLst>
          </p:cNvPr>
          <p:cNvSpPr/>
          <p:nvPr/>
        </p:nvSpPr>
        <p:spPr>
          <a:xfrm>
            <a:off x="1427210" y="3995738"/>
            <a:ext cx="4507665" cy="2193924"/>
          </a:xfrm>
          <a:prstGeom prst="ellipse">
            <a:avLst/>
          </a:prstGeom>
          <a:solidFill>
            <a:schemeClr val="bg2">
              <a:alpha val="30000"/>
            </a:schemeClr>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a:lstStyle/>
          <a:p>
            <a:pPr algn="ctr" eaLnBrk="1" hangingPunct="1">
              <a:spcBef>
                <a:spcPct val="0"/>
              </a:spcBef>
              <a:buFontTx/>
              <a:buNone/>
            </a:pPr>
            <a:endParaRPr lang="en-US" altLang="en-US" sz="1400"/>
          </a:p>
          <a:p>
            <a:pPr algn="ctr">
              <a:buNone/>
            </a:pPr>
            <a:r>
              <a:rPr lang="es-ES" sz="1400"/>
              <a:t>Centrada en las personas que se identifican a sí mismas (una persona se está recuperando cuando dice que lo está)</a:t>
            </a:r>
            <a:endParaRPr lang="es-ES" sz="1400" dirty="0"/>
          </a:p>
        </p:txBody>
      </p:sp>
      <p:sp>
        <p:nvSpPr>
          <p:cNvPr id="14" name="TextBox 23">
            <a:extLst>
              <a:ext uri="{FF2B5EF4-FFF2-40B4-BE49-F238E27FC236}">
                <a16:creationId xmlns:a16="http://schemas.microsoft.com/office/drawing/2014/main" id="{662682D5-ACEE-4CD1-9C17-14B1F40C7909}"/>
              </a:ext>
            </a:extLst>
          </p:cNvPr>
          <p:cNvSpPr txBox="1">
            <a:spLocks noChangeArrowheads="1"/>
          </p:cNvSpPr>
          <p:nvPr/>
        </p:nvSpPr>
        <p:spPr bwMode="auto">
          <a:xfrm>
            <a:off x="1708573" y="4323259"/>
            <a:ext cx="39449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2000" dirty="0"/>
          </a:p>
          <a:p>
            <a:pPr algn="ctr">
              <a:buNone/>
            </a:pPr>
            <a:r>
              <a:rPr lang="es-ES" sz="2000" dirty="0"/>
              <a:t>Centrada en la necesidades inmediatas de las personas</a:t>
            </a:r>
          </a:p>
        </p:txBody>
      </p:sp>
      <p:sp>
        <p:nvSpPr>
          <p:cNvPr id="15" name="TextBox 10">
            <a:extLst>
              <a:ext uri="{FF2B5EF4-FFF2-40B4-BE49-F238E27FC236}">
                <a16:creationId xmlns:a16="http://schemas.microsoft.com/office/drawing/2014/main" id="{F83A3B8F-B682-4A3E-AAC7-B7ED2727C0AB}"/>
              </a:ext>
            </a:extLst>
          </p:cNvPr>
          <p:cNvSpPr txBox="1">
            <a:spLocks noChangeArrowheads="1"/>
          </p:cNvSpPr>
          <p:nvPr/>
        </p:nvSpPr>
        <p:spPr bwMode="auto">
          <a:xfrm>
            <a:off x="2469946" y="4275945"/>
            <a:ext cx="2422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t>INTERVENCIÓN </a:t>
            </a:r>
          </a:p>
        </p:txBody>
      </p:sp>
    </p:spTree>
    <p:extLst>
      <p:ext uri="{BB962C8B-B14F-4D97-AF65-F5344CB8AC3E}">
        <p14:creationId xmlns:p14="http://schemas.microsoft.com/office/powerpoint/2010/main" val="1517774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358832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315407" y="2151727"/>
            <a:ext cx="29575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4000" b="1" dirty="0">
                <a:solidFill>
                  <a:schemeClr val="bg1"/>
                </a:solidFill>
                <a:latin typeface="Arial" panose="020B0604020202020204" pitchFamily="34" charset="0"/>
                <a:cs typeface="Arial" panose="020B0604020202020204" pitchFamily="34" charset="0"/>
              </a:rPr>
              <a:t>¿Que ha </a:t>
            </a:r>
            <a:r>
              <a:rPr lang="en-US" altLang="en-US" sz="4000" b="1" dirty="0" err="1">
                <a:solidFill>
                  <a:schemeClr val="bg1"/>
                </a:solidFill>
                <a:latin typeface="Arial" panose="020B0604020202020204" pitchFamily="34" charset="0"/>
                <a:cs typeface="Arial" panose="020B0604020202020204" pitchFamily="34" charset="0"/>
              </a:rPr>
              <a:t>hecho</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en</a:t>
            </a:r>
            <a:r>
              <a:rPr lang="en-US" altLang="en-US" sz="4000" b="1" dirty="0">
                <a:solidFill>
                  <a:schemeClr val="bg1"/>
                </a:solidFill>
                <a:latin typeface="Arial" panose="020B0604020202020204" pitchFamily="34" charset="0"/>
                <a:cs typeface="Arial" panose="020B0604020202020204" pitchFamily="34" charset="0"/>
              </a:rPr>
              <a:t> el </a:t>
            </a:r>
            <a:r>
              <a:rPr lang="en-US" altLang="en-US" sz="4000" b="1" dirty="0" err="1">
                <a:solidFill>
                  <a:schemeClr val="bg1"/>
                </a:solidFill>
                <a:latin typeface="Arial" panose="020B0604020202020204" pitchFamily="34" charset="0"/>
                <a:cs typeface="Arial" panose="020B0604020202020204" pitchFamily="34" charset="0"/>
              </a:rPr>
              <a:t>pasado</a:t>
            </a:r>
            <a:r>
              <a:rPr lang="en-US" altLang="en-US" sz="4000" b="1" dirty="0">
                <a:solidFill>
                  <a:schemeClr val="bg1"/>
                </a:solidFill>
                <a:latin typeface="Arial" panose="020B0604020202020204" pitchFamily="34" charset="0"/>
                <a:cs typeface="Arial" panose="020B0604020202020204" pitchFamily="34" charset="0"/>
              </a:rPr>
              <a:t>?</a:t>
            </a: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35</a:t>
            </a:fld>
            <a:endParaRPr lang="en-US"/>
          </a:p>
        </p:txBody>
      </p:sp>
      <p:sp>
        <p:nvSpPr>
          <p:cNvPr id="3" name="Content Placeholder 2">
            <a:extLst>
              <a:ext uri="{FF2B5EF4-FFF2-40B4-BE49-F238E27FC236}">
                <a16:creationId xmlns:a16="http://schemas.microsoft.com/office/drawing/2014/main" id="{70C02F10-2B3E-4B18-8696-9576BAA08A1A}"/>
              </a:ext>
            </a:extLst>
          </p:cNvPr>
          <p:cNvSpPr>
            <a:spLocks noGrp="1"/>
          </p:cNvSpPr>
          <p:nvPr>
            <p:ph idx="1"/>
          </p:nvPr>
        </p:nvSpPr>
        <p:spPr>
          <a:xfrm>
            <a:off x="3754580" y="690785"/>
            <a:ext cx="8122011" cy="1273607"/>
          </a:xfrm>
        </p:spPr>
        <p:txBody>
          <a:bodyPr/>
          <a:lstStyle/>
          <a:p>
            <a:pPr marL="0" indent="0" algn="ctr">
              <a:spcBef>
                <a:spcPts val="616"/>
              </a:spcBef>
              <a:spcAft>
                <a:spcPts val="1233"/>
              </a:spcAft>
              <a:buNone/>
            </a:pPr>
            <a:r>
              <a:rPr lang="es-ES" sz="3000" dirty="0">
                <a:latin typeface="Arial "/>
              </a:rPr>
              <a:t>¿Ha colaborado con otros sectores en el pasado? Si es así, ¿qué estrategia ha utilizado?</a:t>
            </a:r>
            <a:endParaRPr lang="en-US" sz="3000" dirty="0">
              <a:latin typeface="Arial "/>
              <a:cs typeface="Arial" panose="020B0604020202020204" pitchFamily="34" charset="0"/>
            </a:endParaRPr>
          </a:p>
        </p:txBody>
      </p:sp>
      <p:pic>
        <p:nvPicPr>
          <p:cNvPr id="7" name="Picture 4">
            <a:extLst>
              <a:ext uri="{FF2B5EF4-FFF2-40B4-BE49-F238E27FC236}">
                <a16:creationId xmlns:a16="http://schemas.microsoft.com/office/drawing/2014/main" id="{018740DF-D9F2-47AD-8918-61E6330CA9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7332" y="2549094"/>
            <a:ext cx="4176509"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290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D7CB-8E83-48E4-B26E-130E4E4F9CFD}"/>
              </a:ext>
            </a:extLst>
          </p:cNvPr>
          <p:cNvSpPr>
            <a:spLocks noGrp="1"/>
          </p:cNvSpPr>
          <p:nvPr>
            <p:ph type="title"/>
          </p:nvPr>
        </p:nvSpPr>
        <p:spPr/>
        <p:txBody>
          <a:bodyPr/>
          <a:lstStyle/>
          <a:p>
            <a:pPr eaLnBrk="1" fontAlgn="auto" hangingPunct="1">
              <a:spcBef>
                <a:spcPts val="0"/>
              </a:spcBef>
              <a:spcAft>
                <a:spcPts val="0"/>
              </a:spcAft>
              <a:defRPr/>
            </a:pPr>
            <a:r>
              <a:rPr lang="es-ES" sz="4400" dirty="0"/>
              <a:t>Desafíos comunes a la colaboración y posibles soluciones</a:t>
            </a:r>
            <a:endParaRPr lang="en-US" sz="4400" i="1" dirty="0"/>
          </a:p>
        </p:txBody>
      </p:sp>
      <p:sp>
        <p:nvSpPr>
          <p:cNvPr id="3" name="Slide Number Placeholder 2">
            <a:extLst>
              <a:ext uri="{FF2B5EF4-FFF2-40B4-BE49-F238E27FC236}">
                <a16:creationId xmlns:a16="http://schemas.microsoft.com/office/drawing/2014/main" id="{8A6CEDB7-F4E3-402F-AF9D-7C2351FAB4D1}"/>
              </a:ext>
            </a:extLst>
          </p:cNvPr>
          <p:cNvSpPr>
            <a:spLocks noGrp="1"/>
          </p:cNvSpPr>
          <p:nvPr>
            <p:ph type="sldNum" sz="quarter" idx="10"/>
          </p:nvPr>
        </p:nvSpPr>
        <p:spPr/>
        <p:txBody>
          <a:bodyPr/>
          <a:lstStyle/>
          <a:p>
            <a:fld id="{CA49D0EE-DE7F-324B-A84C-F36708423CDB}" type="slidenum">
              <a:rPr lang="en-US" smtClean="0"/>
              <a:pPr/>
              <a:t>36</a:t>
            </a:fld>
            <a:endParaRPr lang="en-US"/>
          </a:p>
        </p:txBody>
      </p:sp>
      <p:sp>
        <p:nvSpPr>
          <p:cNvPr id="5" name="Subtitle 3">
            <a:extLst>
              <a:ext uri="{FF2B5EF4-FFF2-40B4-BE49-F238E27FC236}">
                <a16:creationId xmlns:a16="http://schemas.microsoft.com/office/drawing/2014/main" id="{58B57ED1-375E-4F69-B19F-C716DAB711D6}"/>
              </a:ext>
            </a:extLst>
          </p:cNvPr>
          <p:cNvSpPr txBox="1">
            <a:spLocks/>
          </p:cNvSpPr>
          <p:nvPr/>
        </p:nvSpPr>
        <p:spPr>
          <a:xfrm>
            <a:off x="696729" y="3012779"/>
            <a:ext cx="3665537" cy="749300"/>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eaLnBrk="1" fontAlgn="auto" hangingPunct="1">
              <a:spcBef>
                <a:spcPts val="0"/>
              </a:spcBef>
              <a:spcAft>
                <a:spcPts val="0"/>
              </a:spcAft>
              <a:buNone/>
              <a:defRPr/>
            </a:pPr>
            <a:r>
              <a:rPr lang="es-ES" sz="2400" b="1" dirty="0">
                <a:latin typeface="Arial "/>
              </a:rPr>
              <a:t>Asignación de recursos</a:t>
            </a:r>
            <a:endParaRPr lang="en-US" sz="2400" b="1" i="1" dirty="0">
              <a:latin typeface="Arial "/>
            </a:endParaRPr>
          </a:p>
        </p:txBody>
      </p:sp>
      <p:pic>
        <p:nvPicPr>
          <p:cNvPr id="6" name="Picture 4" descr="Image result for clock">
            <a:extLst>
              <a:ext uri="{FF2B5EF4-FFF2-40B4-BE49-F238E27FC236}">
                <a16:creationId xmlns:a16="http://schemas.microsoft.com/office/drawing/2014/main" id="{4562DAEE-E167-45FE-9A5E-DA0030F7A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357" y="1871578"/>
            <a:ext cx="188753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3">
            <a:extLst>
              <a:ext uri="{FF2B5EF4-FFF2-40B4-BE49-F238E27FC236}">
                <a16:creationId xmlns:a16="http://schemas.microsoft.com/office/drawing/2014/main" id="{B352C238-7EA1-450D-AE80-A328C9133935}"/>
              </a:ext>
            </a:extLst>
          </p:cNvPr>
          <p:cNvSpPr txBox="1">
            <a:spLocks/>
          </p:cNvSpPr>
          <p:nvPr/>
        </p:nvSpPr>
        <p:spPr bwMode="auto">
          <a:xfrm>
            <a:off x="1927712" y="5967930"/>
            <a:ext cx="3511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s-CR" altLang="en-US" sz="2400" b="1" dirty="0">
                <a:solidFill>
                  <a:srgbClr val="000000"/>
                </a:solidFill>
              </a:rPr>
              <a:t>C</a:t>
            </a:r>
            <a:r>
              <a:rPr lang="en-US" altLang="en-US" sz="2400" b="1" dirty="0" err="1">
                <a:solidFill>
                  <a:srgbClr val="000000"/>
                </a:solidFill>
              </a:rPr>
              <a:t>laridad</a:t>
            </a:r>
            <a:r>
              <a:rPr lang="en-US" altLang="en-US" sz="2400" b="1" dirty="0">
                <a:solidFill>
                  <a:srgbClr val="000000"/>
                </a:solidFill>
              </a:rPr>
              <a:t> de </a:t>
            </a:r>
            <a:r>
              <a:rPr lang="en-US" altLang="en-US" sz="2400" b="1" dirty="0" err="1">
                <a:solidFill>
                  <a:srgbClr val="000000"/>
                </a:solidFill>
              </a:rPr>
              <a:t>funciones</a:t>
            </a:r>
            <a:endParaRPr lang="en-US" altLang="en-US" sz="2400" b="1" dirty="0">
              <a:solidFill>
                <a:srgbClr val="000000"/>
              </a:solidFill>
            </a:endParaRPr>
          </a:p>
        </p:txBody>
      </p:sp>
      <p:sp>
        <p:nvSpPr>
          <p:cNvPr id="8" name="Subtitle 3">
            <a:extLst>
              <a:ext uri="{FF2B5EF4-FFF2-40B4-BE49-F238E27FC236}">
                <a16:creationId xmlns:a16="http://schemas.microsoft.com/office/drawing/2014/main" id="{79600022-45C8-491D-B0D5-4569B11E189F}"/>
              </a:ext>
            </a:extLst>
          </p:cNvPr>
          <p:cNvSpPr txBox="1">
            <a:spLocks/>
          </p:cNvSpPr>
          <p:nvPr/>
        </p:nvSpPr>
        <p:spPr bwMode="auto">
          <a:xfrm>
            <a:off x="3953620" y="3367502"/>
            <a:ext cx="3511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400" b="1" dirty="0" err="1">
                <a:solidFill>
                  <a:srgbClr val="000000"/>
                </a:solidFill>
              </a:rPr>
              <a:t>Logística</a:t>
            </a:r>
            <a:endParaRPr lang="en-US" altLang="en-US" sz="2400" b="1" dirty="0">
              <a:solidFill>
                <a:srgbClr val="000000"/>
              </a:solidFill>
            </a:endParaRPr>
          </a:p>
        </p:txBody>
      </p:sp>
      <p:sp>
        <p:nvSpPr>
          <p:cNvPr id="9" name="Subtitle 3">
            <a:extLst>
              <a:ext uri="{FF2B5EF4-FFF2-40B4-BE49-F238E27FC236}">
                <a16:creationId xmlns:a16="http://schemas.microsoft.com/office/drawing/2014/main" id="{31B2D40D-33EC-45F6-8D5C-BC1CBBC3FC78}"/>
              </a:ext>
            </a:extLst>
          </p:cNvPr>
          <p:cNvSpPr txBox="1">
            <a:spLocks/>
          </p:cNvSpPr>
          <p:nvPr/>
        </p:nvSpPr>
        <p:spPr bwMode="auto">
          <a:xfrm>
            <a:off x="7226814" y="3142948"/>
            <a:ext cx="3511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400" b="1" dirty="0" err="1">
                <a:solidFill>
                  <a:srgbClr val="000000"/>
                </a:solidFill>
              </a:rPr>
              <a:t>Lenguaje</a:t>
            </a:r>
            <a:r>
              <a:rPr lang="en-US" altLang="en-US" b="1" dirty="0">
                <a:solidFill>
                  <a:srgbClr val="000000"/>
                </a:solidFill>
              </a:rPr>
              <a:t> </a:t>
            </a:r>
          </a:p>
        </p:txBody>
      </p:sp>
      <p:pic>
        <p:nvPicPr>
          <p:cNvPr id="10" name="Picture 8" descr="Image result for money">
            <a:extLst>
              <a:ext uri="{FF2B5EF4-FFF2-40B4-BE49-F238E27FC236}">
                <a16:creationId xmlns:a16="http://schemas.microsoft.com/office/drawing/2014/main" id="{C24E37F7-E3E7-41B6-8D51-BDEFF6BD7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115" y="1676971"/>
            <a:ext cx="2611437"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3">
            <a:extLst>
              <a:ext uri="{FF2B5EF4-FFF2-40B4-BE49-F238E27FC236}">
                <a16:creationId xmlns:a16="http://schemas.microsoft.com/office/drawing/2014/main" id="{7770A7CF-DD79-4638-9E1A-09AB6626E072}"/>
              </a:ext>
            </a:extLst>
          </p:cNvPr>
          <p:cNvSpPr txBox="1">
            <a:spLocks/>
          </p:cNvSpPr>
          <p:nvPr/>
        </p:nvSpPr>
        <p:spPr bwMode="auto">
          <a:xfrm>
            <a:off x="6300787" y="5967930"/>
            <a:ext cx="3511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pPr>
            <a:r>
              <a:rPr lang="en-US" altLang="en-US" sz="2400" b="1" dirty="0">
                <a:solidFill>
                  <a:srgbClr val="000000"/>
                </a:solidFill>
              </a:rPr>
              <a:t>Historia</a:t>
            </a:r>
          </a:p>
        </p:txBody>
      </p:sp>
      <p:pic>
        <p:nvPicPr>
          <p:cNvPr id="12" name="Picture 2" descr="person ipad portrait sitting conversation business woman human positions company founder">
            <a:extLst>
              <a:ext uri="{FF2B5EF4-FFF2-40B4-BE49-F238E27FC236}">
                <a16:creationId xmlns:a16="http://schemas.microsoft.com/office/drawing/2014/main" id="{85C9D86F-E1C2-49F4-97C0-DC9AAA34A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204" y="3908926"/>
            <a:ext cx="2360567" cy="19671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historical">
            <a:extLst>
              <a:ext uri="{FF2B5EF4-FFF2-40B4-BE49-F238E27FC236}">
                <a16:creationId xmlns:a16="http://schemas.microsoft.com/office/drawing/2014/main" id="{22FCA9D4-9C0E-40F5-8B20-28A1D7B3BE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764" r="15517"/>
          <a:stretch/>
        </p:blipFill>
        <p:spPr bwMode="auto">
          <a:xfrm>
            <a:off x="6585196" y="3871580"/>
            <a:ext cx="2749087" cy="20044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result for speak into a microphone">
            <a:extLst>
              <a:ext uri="{FF2B5EF4-FFF2-40B4-BE49-F238E27FC236}">
                <a16:creationId xmlns:a16="http://schemas.microsoft.com/office/drawing/2014/main" id="{FACA0702-A3B1-4A91-9639-A2E4D50879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046" y="1593922"/>
            <a:ext cx="2284841" cy="152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79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C03E2-A518-4E17-A38C-4B14726481C0}"/>
              </a:ext>
            </a:extLst>
          </p:cNvPr>
          <p:cNvSpPr>
            <a:spLocks noGrp="1"/>
          </p:cNvSpPr>
          <p:nvPr>
            <p:ph type="title"/>
          </p:nvPr>
        </p:nvSpPr>
        <p:spPr/>
        <p:txBody>
          <a:bodyPr/>
          <a:lstStyle/>
          <a:p>
            <a:pPr>
              <a:spcBef>
                <a:spcPts val="0"/>
              </a:spcBef>
              <a:defRPr/>
            </a:pPr>
            <a:r>
              <a:rPr lang="es-ES" sz="4400" dirty="0"/>
              <a:t>Acercamientos de colaboración </a:t>
            </a:r>
            <a:r>
              <a:rPr lang="en-US" sz="4400" dirty="0">
                <a:solidFill>
                  <a:srgbClr val="000000"/>
                </a:solidFill>
                <a:effectLst/>
                <a:latin typeface="Arial" panose="020B0604020202020204" pitchFamily="34" charset="0"/>
                <a:ea typeface="Calibri" panose="020F0502020204030204" pitchFamily="34" charset="0"/>
              </a:rPr>
              <a:t>a lo largo del continuo</a:t>
            </a:r>
            <a:br>
              <a:rPr lang="es-ES" sz="1400" dirty="0"/>
            </a:br>
            <a:endParaRPr lang="en-US" sz="4400" i="1" dirty="0"/>
          </a:p>
        </p:txBody>
      </p:sp>
      <p:sp>
        <p:nvSpPr>
          <p:cNvPr id="3" name="Slide Number Placeholder 2">
            <a:extLst>
              <a:ext uri="{FF2B5EF4-FFF2-40B4-BE49-F238E27FC236}">
                <a16:creationId xmlns:a16="http://schemas.microsoft.com/office/drawing/2014/main" id="{6C63554C-93D1-4E40-B61D-C392A042056F}"/>
              </a:ext>
            </a:extLst>
          </p:cNvPr>
          <p:cNvSpPr>
            <a:spLocks noGrp="1"/>
          </p:cNvSpPr>
          <p:nvPr>
            <p:ph type="sldNum" sz="quarter" idx="10"/>
          </p:nvPr>
        </p:nvSpPr>
        <p:spPr/>
        <p:txBody>
          <a:bodyPr/>
          <a:lstStyle/>
          <a:p>
            <a:fld id="{CA49D0EE-DE7F-324B-A84C-F36708423CDB}" type="slidenum">
              <a:rPr lang="en-US" smtClean="0"/>
              <a:pPr/>
              <a:t>37</a:t>
            </a:fld>
            <a:endParaRPr lang="en-US"/>
          </a:p>
        </p:txBody>
      </p:sp>
      <p:sp>
        <p:nvSpPr>
          <p:cNvPr id="4" name="Content Placeholder 3">
            <a:extLst>
              <a:ext uri="{FF2B5EF4-FFF2-40B4-BE49-F238E27FC236}">
                <a16:creationId xmlns:a16="http://schemas.microsoft.com/office/drawing/2014/main" id="{BA3FDE29-3167-497A-B14D-D7EE32754DDE}"/>
              </a:ext>
            </a:extLst>
          </p:cNvPr>
          <p:cNvSpPr>
            <a:spLocks noGrp="1"/>
          </p:cNvSpPr>
          <p:nvPr>
            <p:ph sz="quarter" idx="12"/>
          </p:nvPr>
        </p:nvSpPr>
        <p:spPr>
          <a:xfrm>
            <a:off x="612775" y="1978724"/>
            <a:ext cx="10972800" cy="4222750"/>
          </a:xfrm>
        </p:spPr>
        <p:txBody>
          <a:bodyPr/>
          <a:lstStyle/>
          <a:p>
            <a:pPr marL="171450" indent="-171450">
              <a:buFont typeface="Arial" panose="020B0604020202020204" pitchFamily="34" charset="0"/>
              <a:buChar char="•"/>
            </a:pPr>
            <a:r>
              <a:rPr lang="es-ES" sz="2600" dirty="0">
                <a:latin typeface="Arial "/>
              </a:rPr>
              <a:t>Alineación entre las disciplinas de prevención, tratamiento y / o recuperación (a nivel estatal, del condado o de la comunidad)</a:t>
            </a:r>
          </a:p>
          <a:p>
            <a:pPr marL="171450" indent="-171450">
              <a:buFont typeface="Arial" panose="020B0604020202020204" pitchFamily="34" charset="0"/>
              <a:buChar char="•"/>
            </a:pPr>
            <a:r>
              <a:rPr lang="es-ES" sz="2600" dirty="0">
                <a:latin typeface="Arial "/>
              </a:rPr>
              <a:t>Programación </a:t>
            </a:r>
            <a:r>
              <a:rPr lang="es-ES" sz="2600" dirty="0" err="1">
                <a:latin typeface="Arial "/>
              </a:rPr>
              <a:t>co</a:t>
            </a:r>
            <a:r>
              <a:rPr lang="en-US" sz="2600" dirty="0">
                <a:latin typeface="Arial "/>
              </a:rPr>
              <a:t>-</a:t>
            </a:r>
            <a:r>
              <a:rPr lang="es-ES" sz="2600" dirty="0">
                <a:latin typeface="Arial "/>
              </a:rPr>
              <a:t>ubicada (por ejemplo, operaciones de prevención en entornos de tratamiento y recuperación) </a:t>
            </a:r>
          </a:p>
          <a:p>
            <a:pPr marL="171450" indent="-171450">
              <a:buFont typeface="Arial" panose="020B0604020202020204" pitchFamily="34" charset="0"/>
              <a:buChar char="•"/>
            </a:pPr>
            <a:r>
              <a:rPr lang="es-ES" sz="2600" dirty="0">
                <a:latin typeface="Arial "/>
              </a:rPr>
              <a:t>Intervenciones posteriores a una sobredosis </a:t>
            </a:r>
          </a:p>
          <a:p>
            <a:pPr marL="171450" indent="-171450">
              <a:buFont typeface="Arial" panose="020B0604020202020204" pitchFamily="34" charset="0"/>
              <a:buChar char="•"/>
            </a:pPr>
            <a:r>
              <a:rPr lang="es-ES" sz="2600" dirty="0">
                <a:latin typeface="Arial "/>
              </a:rPr>
              <a:t>Intercambio de recursos / conocimientos </a:t>
            </a:r>
          </a:p>
          <a:p>
            <a:pPr marL="171450" indent="-171450">
              <a:buFont typeface="Arial" panose="020B0604020202020204" pitchFamily="34" charset="0"/>
              <a:buChar char="•"/>
            </a:pPr>
            <a:r>
              <a:rPr lang="es-ES" sz="2600" dirty="0">
                <a:latin typeface="Arial "/>
              </a:rPr>
              <a:t>Identificar métodos de asociación</a:t>
            </a:r>
          </a:p>
          <a:p>
            <a:endParaRPr lang="en-US" dirty="0"/>
          </a:p>
        </p:txBody>
      </p:sp>
    </p:spTree>
    <p:extLst>
      <p:ext uri="{BB962C8B-B14F-4D97-AF65-F5344CB8AC3E}">
        <p14:creationId xmlns:p14="http://schemas.microsoft.com/office/powerpoint/2010/main" val="2273379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hand holding paper">
            <a:extLst>
              <a:ext uri="{FF2B5EF4-FFF2-40B4-BE49-F238E27FC236}">
                <a16:creationId xmlns:a16="http://schemas.microsoft.com/office/drawing/2014/main" id="{D91FE7F7-91D0-456D-B008-84B11F03C76C}"/>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815"/>
          <a:stretch/>
        </p:blipFill>
        <p:spPr bwMode="auto">
          <a:xfrm>
            <a:off x="670560" y="1367013"/>
            <a:ext cx="4844515" cy="41239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710B96-A2DF-4AE3-81BB-C32593399D87}"/>
              </a:ext>
            </a:extLst>
          </p:cNvPr>
          <p:cNvSpPr>
            <a:spLocks noGrp="1"/>
          </p:cNvSpPr>
          <p:nvPr>
            <p:ph type="title"/>
          </p:nvPr>
        </p:nvSpPr>
        <p:spPr/>
        <p:txBody>
          <a:bodyPr/>
          <a:lstStyle/>
          <a:p>
            <a:pPr eaLnBrk="1" fontAlgn="auto" hangingPunct="1">
              <a:spcBef>
                <a:spcPts val="0"/>
              </a:spcBef>
              <a:spcAft>
                <a:spcPts val="0"/>
              </a:spcAft>
              <a:buFont typeface="Arial" panose="020B0604020202020204" pitchFamily="34" charset="0"/>
              <a:buNone/>
              <a:defRPr/>
            </a:pPr>
            <a:r>
              <a:rPr lang="es-ES" sz="4400" dirty="0"/>
              <a:t>¡Sea el mejor colaborador que pueda ser!</a:t>
            </a:r>
            <a:endParaRPr lang="en-US" sz="4400" i="1" dirty="0"/>
          </a:p>
        </p:txBody>
      </p:sp>
      <p:sp>
        <p:nvSpPr>
          <p:cNvPr id="3" name="Slide Number Placeholder 2">
            <a:extLst>
              <a:ext uri="{FF2B5EF4-FFF2-40B4-BE49-F238E27FC236}">
                <a16:creationId xmlns:a16="http://schemas.microsoft.com/office/drawing/2014/main" id="{59A850B7-8DA9-4262-93DB-6271BAF1DE1A}"/>
              </a:ext>
            </a:extLst>
          </p:cNvPr>
          <p:cNvSpPr>
            <a:spLocks noGrp="1"/>
          </p:cNvSpPr>
          <p:nvPr>
            <p:ph type="sldNum" sz="quarter" idx="10"/>
          </p:nvPr>
        </p:nvSpPr>
        <p:spPr/>
        <p:txBody>
          <a:bodyPr/>
          <a:lstStyle/>
          <a:p>
            <a:fld id="{CA49D0EE-DE7F-324B-A84C-F36708423CDB}" type="slidenum">
              <a:rPr lang="en-US" smtClean="0"/>
              <a:pPr/>
              <a:t>38</a:t>
            </a:fld>
            <a:endParaRPr lang="en-US"/>
          </a:p>
        </p:txBody>
      </p:sp>
      <p:sp>
        <p:nvSpPr>
          <p:cNvPr id="6" name="TextBox 5">
            <a:extLst>
              <a:ext uri="{FF2B5EF4-FFF2-40B4-BE49-F238E27FC236}">
                <a16:creationId xmlns:a16="http://schemas.microsoft.com/office/drawing/2014/main" id="{CDC359D7-A1C9-4E40-A7BA-BDA260888003}"/>
              </a:ext>
            </a:extLst>
          </p:cNvPr>
          <p:cNvSpPr txBox="1"/>
          <p:nvPr/>
        </p:nvSpPr>
        <p:spPr>
          <a:xfrm>
            <a:off x="5572987" y="1367013"/>
            <a:ext cx="6096000" cy="470898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B43500"/>
              </a:buClr>
              <a:buSzTx/>
              <a:buFont typeface="Arial" panose="020B0604020202020204" pitchFamily="34" charset="0"/>
              <a:buChar char="•"/>
              <a:tabLst/>
              <a:defRPr/>
            </a:pPr>
            <a:r>
              <a:rPr lang="es-ES" sz="3000" dirty="0">
                <a:latin typeface="Arial "/>
              </a:rPr>
              <a:t>Servir de recurso para otras personas que intentan navegar por el sistema de atención</a:t>
            </a:r>
          </a:p>
          <a:p>
            <a:pPr marL="171450" marR="0" lvl="0" indent="-171450" algn="l" defTabSz="914400" rtl="0" eaLnBrk="1" fontAlgn="auto" latinLnBrk="0" hangingPunct="1">
              <a:lnSpc>
                <a:spcPct val="100000"/>
              </a:lnSpc>
              <a:spcBef>
                <a:spcPts val="0"/>
              </a:spcBef>
              <a:spcAft>
                <a:spcPts val="0"/>
              </a:spcAft>
              <a:buClr>
                <a:srgbClr val="B43500"/>
              </a:buClr>
              <a:buSzTx/>
              <a:buFont typeface="Arial" panose="020B0604020202020204" pitchFamily="34" charset="0"/>
              <a:buChar char="•"/>
              <a:tabLst/>
              <a:defRPr/>
            </a:pPr>
            <a:endParaRPr lang="es-ES" sz="3000" dirty="0">
              <a:latin typeface="Arial "/>
            </a:endParaRPr>
          </a:p>
          <a:p>
            <a:pPr marL="171450" marR="0" lvl="0" indent="-171450" algn="l" defTabSz="914400" rtl="0" eaLnBrk="1" fontAlgn="auto" latinLnBrk="0" hangingPunct="1">
              <a:lnSpc>
                <a:spcPct val="100000"/>
              </a:lnSpc>
              <a:spcBef>
                <a:spcPts val="0"/>
              </a:spcBef>
              <a:spcAft>
                <a:spcPts val="0"/>
              </a:spcAft>
              <a:buClr>
                <a:srgbClr val="B43500"/>
              </a:buClr>
              <a:buSzTx/>
              <a:buFont typeface="Arial" panose="020B0604020202020204" pitchFamily="34" charset="0"/>
              <a:buChar char="•"/>
              <a:tabLst/>
              <a:defRPr/>
            </a:pPr>
            <a:r>
              <a:rPr lang="es-ES" sz="3000" dirty="0">
                <a:latin typeface="Arial "/>
              </a:rPr>
              <a:t>Fomentar la colaboración en todo el continuo </a:t>
            </a:r>
          </a:p>
          <a:p>
            <a:pPr marL="171450" marR="0" lvl="0" indent="-171450" algn="l" defTabSz="914400" rtl="0" eaLnBrk="1" fontAlgn="auto" latinLnBrk="0" hangingPunct="1">
              <a:lnSpc>
                <a:spcPct val="100000"/>
              </a:lnSpc>
              <a:spcBef>
                <a:spcPts val="0"/>
              </a:spcBef>
              <a:spcAft>
                <a:spcPts val="0"/>
              </a:spcAft>
              <a:buClr>
                <a:srgbClr val="B43500"/>
              </a:buClr>
              <a:buSzTx/>
              <a:buFont typeface="Arial" panose="020B0604020202020204" pitchFamily="34" charset="0"/>
              <a:buChar char="•"/>
              <a:tabLst/>
              <a:defRPr/>
            </a:pPr>
            <a:endParaRPr lang="es-ES" sz="3000" dirty="0">
              <a:latin typeface="Arial "/>
            </a:endParaRPr>
          </a:p>
          <a:p>
            <a:pPr marL="171450" marR="0" lvl="0" indent="-171450" algn="l" defTabSz="914400" rtl="0" eaLnBrk="1" fontAlgn="auto" latinLnBrk="0" hangingPunct="1">
              <a:lnSpc>
                <a:spcPct val="100000"/>
              </a:lnSpc>
              <a:spcBef>
                <a:spcPts val="0"/>
              </a:spcBef>
              <a:spcAft>
                <a:spcPts val="0"/>
              </a:spcAft>
              <a:buClr>
                <a:srgbClr val="B43500"/>
              </a:buClr>
              <a:buSzTx/>
              <a:buFont typeface="Arial" panose="020B0604020202020204" pitchFamily="34" charset="0"/>
              <a:buChar char="•"/>
              <a:tabLst/>
              <a:defRPr/>
            </a:pPr>
            <a:r>
              <a:rPr lang="es-ES" sz="3000" dirty="0">
                <a:latin typeface="Arial "/>
              </a:rPr>
              <a:t>Abogar por el papel de su sector en los esfuerzos colaborativos</a:t>
            </a:r>
          </a:p>
          <a:p>
            <a:pPr marL="571500" indent="-342900" eaLnBrk="1" fontAlgn="auto" hangingPunct="1">
              <a:spcAft>
                <a:spcPts val="1000"/>
              </a:spcAft>
              <a:buFont typeface="Arial" panose="020B0604020202020204" pitchFamily="34" charset="0"/>
              <a:buChar char="•"/>
              <a:defRPr/>
            </a:pP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6512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descr="Diagram&#10;&#10;Description automatically generated">
            <a:extLst>
              <a:ext uri="{FF2B5EF4-FFF2-40B4-BE49-F238E27FC236}">
                <a16:creationId xmlns:a16="http://schemas.microsoft.com/office/drawing/2014/main" id="{48E3E43F-1434-4A01-8062-AC1C4E02E0FA}"/>
              </a:ext>
            </a:extLst>
          </p:cNvPr>
          <p:cNvPicPr>
            <a:picLocks noChangeAspect="1"/>
          </p:cNvPicPr>
          <p:nvPr/>
        </p:nvPicPr>
        <p:blipFill>
          <a:blip r:embed="rId3"/>
          <a:stretch>
            <a:fillRect/>
          </a:stretch>
        </p:blipFill>
        <p:spPr>
          <a:xfrm>
            <a:off x="3588327" y="1754857"/>
            <a:ext cx="8178179" cy="3859880"/>
          </a:xfrm>
          <a:prstGeom prst="rect">
            <a:avLst/>
          </a:prstGeom>
        </p:spPr>
      </p:pic>
      <p:sp>
        <p:nvSpPr>
          <p:cNvPr id="4" name="Rectangle 3"/>
          <p:cNvSpPr/>
          <p:nvPr/>
        </p:nvSpPr>
        <p:spPr>
          <a:xfrm>
            <a:off x="0" y="0"/>
            <a:ext cx="3588327"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0243" name="TextBox 1"/>
          <p:cNvSpPr txBox="1">
            <a:spLocks noChangeArrowheads="1"/>
          </p:cNvSpPr>
          <p:nvPr/>
        </p:nvSpPr>
        <p:spPr bwMode="auto">
          <a:xfrm>
            <a:off x="37552" y="2285608"/>
            <a:ext cx="3513221" cy="16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ctr" eaLnBrk="1" fontAlgn="auto" hangingPunct="1">
              <a:spcBef>
                <a:spcPts val="0"/>
              </a:spcBef>
              <a:spcAft>
                <a:spcPts val="0"/>
              </a:spcAft>
              <a:buFont typeface="Arial" panose="020B0604020202020204" pitchFamily="34" charset="0"/>
              <a:buNone/>
              <a:defRPr/>
            </a:pPr>
            <a:r>
              <a:rPr lang="es-ES" sz="3800" b="1" dirty="0">
                <a:solidFill>
                  <a:schemeClr val="bg1"/>
                </a:solidFill>
                <a:latin typeface="Arial "/>
              </a:rPr>
              <a:t>Recapitulando nuestras fortalezas</a:t>
            </a:r>
            <a:endParaRPr lang="en-US" sz="3800" b="1" dirty="0">
              <a:solidFill>
                <a:schemeClr val="bg1"/>
              </a:solidFill>
              <a:latin typeface="Arial "/>
            </a:endParaRPr>
          </a:p>
        </p:txBody>
      </p:sp>
      <p:sp>
        <p:nvSpPr>
          <p:cNvPr id="14" name="Slide Number Placeholder 13">
            <a:extLst>
              <a:ext uri="{FF2B5EF4-FFF2-40B4-BE49-F238E27FC236}">
                <a16:creationId xmlns:a16="http://schemas.microsoft.com/office/drawing/2014/main" id="{D2E8B3BD-48E2-49E1-87D5-79A2ED184C99}"/>
              </a:ext>
            </a:extLst>
          </p:cNvPr>
          <p:cNvSpPr>
            <a:spLocks noGrp="1"/>
          </p:cNvSpPr>
          <p:nvPr>
            <p:ph type="sldNum" sz="quarter" idx="12"/>
          </p:nvPr>
        </p:nvSpPr>
        <p:spPr/>
        <p:txBody>
          <a:bodyPr/>
          <a:lstStyle/>
          <a:p>
            <a:fld id="{D541ADC0-6896-43FF-97E3-783008F1A855}" type="slidenum">
              <a:rPr lang="en-US" smtClean="0"/>
              <a:t>39</a:t>
            </a:fld>
            <a:endParaRPr lang="en-US"/>
          </a:p>
        </p:txBody>
      </p:sp>
    </p:spTree>
    <p:extLst>
      <p:ext uri="{BB962C8B-B14F-4D97-AF65-F5344CB8AC3E}">
        <p14:creationId xmlns:p14="http://schemas.microsoft.com/office/powerpoint/2010/main" val="904076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a:extLst>
              <a:ext uri="{FF2B5EF4-FFF2-40B4-BE49-F238E27FC236}">
                <a16:creationId xmlns:a16="http://schemas.microsoft.com/office/drawing/2014/main" id="{BFA77DC4-01C3-4F65-AF62-53E8DD8188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062" y="173241"/>
            <a:ext cx="8939213"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97938B2-1FC3-42A6-9EBB-C12D7D293D4D}"/>
              </a:ext>
            </a:extLst>
          </p:cNvPr>
          <p:cNvSpPr>
            <a:spLocks noGrp="1"/>
          </p:cNvSpPr>
          <p:nvPr>
            <p:ph type="sldNum" sz="quarter" idx="12"/>
          </p:nvPr>
        </p:nvSpPr>
        <p:spPr/>
        <p:txBody>
          <a:bodyPr/>
          <a:lstStyle/>
          <a:p>
            <a:fld id="{D541ADC0-6896-43FF-97E3-783008F1A855}" type="slidenum">
              <a:rPr lang="en-US" smtClean="0"/>
              <a:t>4</a:t>
            </a:fld>
            <a:endParaRPr lang="en-US"/>
          </a:p>
        </p:txBody>
      </p:sp>
      <p:sp>
        <p:nvSpPr>
          <p:cNvPr id="7" name="Oval 6">
            <a:extLst>
              <a:ext uri="{FF2B5EF4-FFF2-40B4-BE49-F238E27FC236}">
                <a16:creationId xmlns:a16="http://schemas.microsoft.com/office/drawing/2014/main" id="{6BE07488-49D9-4DD2-8CBC-0090A9423678}"/>
              </a:ext>
            </a:extLst>
          </p:cNvPr>
          <p:cNvSpPr/>
          <p:nvPr/>
        </p:nvSpPr>
        <p:spPr>
          <a:xfrm>
            <a:off x="7734935" y="1196175"/>
            <a:ext cx="1567543" cy="24238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A6126C0-E150-45C0-AA4F-92C8BEBC554B}"/>
              </a:ext>
            </a:extLst>
          </p:cNvPr>
          <p:cNvSpPr/>
          <p:nvPr/>
        </p:nvSpPr>
        <p:spPr>
          <a:xfrm>
            <a:off x="6574111" y="5646057"/>
            <a:ext cx="2888342" cy="855327"/>
          </a:xfrm>
          <a:prstGeom prst="ellipse">
            <a:avLst/>
          </a:prstGeom>
          <a:noFill/>
          <a:ln>
            <a:solidFill>
              <a:srgbClr val="B43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backgroundRemoval t="0" b="89750" l="0" r="99219">
                        <a14:foregroundMark x1="11172" y1="21705" x2="19531" y2="56245"/>
                        <a14:foregroundMark x1="30625" y1="61240" x2="39453" y2="33506"/>
                        <a14:foregroundMark x1="50391" y1="61154" x2="42500" y2="47717"/>
                        <a14:foregroundMark x1="76484" y1="59518" x2="82969" y2="46942"/>
                        <a14:foregroundMark x1="92656" y1="60379" x2="89922" y2="39966"/>
                        <a14:backgroundMark x1="37891" y1="37640" x2="41016" y2="32214"/>
                        <a14:backgroundMark x1="37813" y1="36003" x2="39766" y2="32817"/>
                        <a14:backgroundMark x1="84766" y1="45650" x2="89063" y2="46253"/>
                        <a14:backgroundMark x1="93828" y1="58742" x2="91016" y2="41774"/>
                        <a14:backgroundMark x1="37734" y1="36520" x2="42031" y2="28768"/>
                      </a14:backgroundRemoval>
                    </a14:imgEffect>
                  </a14:imgLayer>
                </a14:imgProps>
              </a:ext>
            </a:extLst>
          </a:blip>
          <a:srcRect l="34205" r="13646" b="32265"/>
          <a:stretch/>
        </p:blipFill>
        <p:spPr>
          <a:xfrm flipH="1">
            <a:off x="-48174" y="2787975"/>
            <a:ext cx="4298897" cy="4070025"/>
          </a:xfrm>
          <a:prstGeom prst="rect">
            <a:avLst/>
          </a:prstGeom>
          <a:solidFill>
            <a:schemeClr val="bg1"/>
          </a:solidFill>
        </p:spPr>
      </p:pic>
      <p:sp>
        <p:nvSpPr>
          <p:cNvPr id="2" name="Title 1">
            <a:extLst>
              <a:ext uri="{FF2B5EF4-FFF2-40B4-BE49-F238E27FC236}">
                <a16:creationId xmlns:a16="http://schemas.microsoft.com/office/drawing/2014/main" id="{D86D1152-0ED4-411B-B9FF-C24F1C0AFCBD}"/>
              </a:ext>
            </a:extLst>
          </p:cNvPr>
          <p:cNvSpPr>
            <a:spLocks noGrp="1"/>
          </p:cNvSpPr>
          <p:nvPr>
            <p:ph type="title"/>
          </p:nvPr>
        </p:nvSpPr>
        <p:spPr/>
        <p:txBody>
          <a:bodyPr/>
          <a:lstStyle/>
          <a:p>
            <a:r>
              <a:rPr lang="en-US" b="1" dirty="0">
                <a:solidFill>
                  <a:schemeClr val="tx2">
                    <a:lumMod val="75000"/>
                  </a:schemeClr>
                </a:solidFill>
                <a:latin typeface="Arial" panose="020B0604020202020204" pitchFamily="34" charset="0"/>
                <a:cs typeface="Arial" panose="020B0604020202020204" pitchFamily="34" charset="0"/>
              </a:rPr>
              <a:t>¿</a:t>
            </a:r>
            <a:r>
              <a:rPr lang="en-US" b="1" dirty="0" err="1">
                <a:solidFill>
                  <a:schemeClr val="tx2">
                    <a:lumMod val="75000"/>
                  </a:schemeClr>
                </a:solidFill>
                <a:latin typeface="Arial" panose="020B0604020202020204" pitchFamily="34" charset="0"/>
                <a:cs typeface="Arial" panose="020B0604020202020204" pitchFamily="34" charset="0"/>
              </a:rPr>
              <a:t>Preguntas</a:t>
            </a:r>
            <a:r>
              <a:rPr lang="en-US" b="1" dirty="0">
                <a:solidFill>
                  <a:schemeClr val="tx2">
                    <a:lumMod val="75000"/>
                  </a:schemeClr>
                </a:solidFill>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89750" l="0" r="99219">
                        <a14:foregroundMark x1="11172" y1="21705" x2="19531" y2="56245"/>
                        <a14:foregroundMark x1="30625" y1="61240" x2="39453" y2="33506"/>
                        <a14:foregroundMark x1="50391" y1="61154" x2="42500" y2="47717"/>
                        <a14:foregroundMark x1="76484" y1="59518" x2="82969" y2="46942"/>
                        <a14:foregroundMark x1="92656" y1="60379" x2="89922" y2="39966"/>
                        <a14:backgroundMark x1="37891" y1="37640" x2="41016" y2="32214"/>
                        <a14:backgroundMark x1="37813" y1="36003" x2="39766" y2="32817"/>
                        <a14:backgroundMark x1="84766" y1="45650" x2="89063" y2="46253"/>
                        <a14:backgroundMark x1="93828" y1="58742" x2="91016" y2="41774"/>
                        <a14:backgroundMark x1="37734" y1="36520" x2="42031" y2="28768"/>
                      </a14:backgroundRemoval>
                    </a14:imgEffect>
                  </a14:imgLayer>
                </a14:imgProps>
              </a:ext>
            </a:extLst>
          </a:blip>
          <a:srcRect r="13646" b="32265"/>
          <a:stretch/>
        </p:blipFill>
        <p:spPr>
          <a:xfrm>
            <a:off x="2597231" y="902043"/>
            <a:ext cx="8371449" cy="5955957"/>
          </a:xfrm>
          <a:prstGeom prst="rect">
            <a:avLst/>
          </a:prstGeom>
        </p:spPr>
      </p:pic>
    </p:spTree>
    <p:extLst>
      <p:ext uri="{BB962C8B-B14F-4D97-AF65-F5344CB8AC3E}">
        <p14:creationId xmlns:p14="http://schemas.microsoft.com/office/powerpoint/2010/main" val="4065853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97148-C861-4D07-9689-2E7C68D7F278}"/>
              </a:ext>
            </a:extLst>
          </p:cNvPr>
          <p:cNvSpPr>
            <a:spLocks noGrp="1"/>
          </p:cNvSpPr>
          <p:nvPr>
            <p:ph type="title"/>
          </p:nvPr>
        </p:nvSpPr>
        <p:spPr/>
        <p:txBody>
          <a:bodyPr/>
          <a:lstStyle/>
          <a:p>
            <a:r>
              <a:rPr lang="es-CR" b="1" dirty="0">
                <a:latin typeface="Arial   "/>
              </a:rPr>
              <a:t>Segunda parte a este seminario web</a:t>
            </a:r>
            <a:endParaRPr lang="en-US" b="1" dirty="0">
              <a:latin typeface="Arial   "/>
            </a:endParaRPr>
          </a:p>
        </p:txBody>
      </p:sp>
      <p:sp>
        <p:nvSpPr>
          <p:cNvPr id="3" name="Content Placeholder 2">
            <a:extLst>
              <a:ext uri="{FF2B5EF4-FFF2-40B4-BE49-F238E27FC236}">
                <a16:creationId xmlns:a16="http://schemas.microsoft.com/office/drawing/2014/main" id="{6C3E4A81-6DCE-4DFE-91EE-53F74C786D4F}"/>
              </a:ext>
            </a:extLst>
          </p:cNvPr>
          <p:cNvSpPr>
            <a:spLocks noGrp="1"/>
          </p:cNvSpPr>
          <p:nvPr>
            <p:ph idx="1"/>
          </p:nvPr>
        </p:nvSpPr>
        <p:spPr/>
        <p:txBody>
          <a:bodyPr/>
          <a:lstStyle/>
          <a:p>
            <a:pPr marL="0" indent="0" algn="ctr">
              <a:buNone/>
            </a:pP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Mejorando la colaboración en la continuidad de servicios: para</a:t>
            </a:r>
            <a:r>
              <a:rPr lang="es-CR" altLang="en-US" sz="3000" dirty="0">
                <a:latin typeface="Arial" panose="020B0604020202020204" pitchFamily="34" charset="0"/>
                <a:ea typeface="Times New Roman" panose="02020603050405020304" pitchFamily="18" charset="0"/>
                <a:cs typeface="Arial" panose="020B0604020202020204" pitchFamily="34" charset="0"/>
              </a:rPr>
              <a:t> </a:t>
            </a: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profesionales del uso indebido de sustancias </a:t>
            </a:r>
            <a:r>
              <a:rPr lang="es-CR" altLang="en-US" sz="3000" dirty="0">
                <a:latin typeface="Arial" panose="020B0604020202020204" pitchFamily="34" charset="0"/>
                <a:ea typeface="Times New Roman" panose="02020603050405020304" pitchFamily="18" charset="0"/>
                <a:cs typeface="Arial" panose="020B0604020202020204" pitchFamily="34" charset="0"/>
              </a:rPr>
              <a:t>en</a:t>
            </a:r>
            <a: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Puerto Rico</a:t>
            </a:r>
            <a:b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es-CR" altLang="en-US" sz="30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err="1">
                <a:latin typeface="Arial" panose="020B0604020202020204" pitchFamily="34" charset="0"/>
                <a:cs typeface="Arial" panose="020B0604020202020204" pitchFamily="34" charset="0"/>
              </a:rPr>
              <a:t>Sesión</a:t>
            </a:r>
            <a:r>
              <a:rPr lang="en-US" sz="3000" dirty="0">
                <a:latin typeface="Arial" panose="020B0604020202020204" pitchFamily="34" charset="0"/>
                <a:cs typeface="Arial" panose="020B0604020202020204" pitchFamily="34" charset="0"/>
              </a:rPr>
              <a:t> 2/2</a:t>
            </a:r>
          </a:p>
          <a:p>
            <a:pPr marL="0" indent="0" algn="ctr">
              <a:buNone/>
            </a:pPr>
            <a:endParaRPr lang="en-US" sz="3000" dirty="0">
              <a:latin typeface="Arial" panose="020B0604020202020204" pitchFamily="34" charset="0"/>
              <a:cs typeface="Arial" panose="020B0604020202020204" pitchFamily="34" charset="0"/>
            </a:endParaRPr>
          </a:p>
          <a:p>
            <a:pPr marL="0" indent="0" algn="ctr">
              <a:buNone/>
            </a:pPr>
            <a:r>
              <a:rPr lang="en-US" sz="3000" b="1" dirty="0">
                <a:latin typeface="Arial" panose="020B0604020202020204" pitchFamily="34" charset="0"/>
                <a:cs typeface="Arial" panose="020B0604020202020204" pitchFamily="34" charset="0"/>
              </a:rPr>
              <a:t>El 26 de mayo, 2 a 3:30</a:t>
            </a:r>
            <a:endParaRPr lang="en-US" sz="3000" b="1" dirty="0"/>
          </a:p>
        </p:txBody>
      </p:sp>
    </p:spTree>
    <p:extLst>
      <p:ext uri="{BB962C8B-B14F-4D97-AF65-F5344CB8AC3E}">
        <p14:creationId xmlns:p14="http://schemas.microsoft.com/office/powerpoint/2010/main" val="231626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5">
            <a:extLst>
              <a:ext uri="{FF2B5EF4-FFF2-40B4-BE49-F238E27FC236}">
                <a16:creationId xmlns:a16="http://schemas.microsoft.com/office/drawing/2014/main" id="{882C4306-AE36-455B-915B-406E4167DAE4}"/>
              </a:ext>
            </a:extLst>
          </p:cNvPr>
          <p:cNvSpPr>
            <a:spLocks noGrp="1" noChangeArrowheads="1"/>
          </p:cNvSpPr>
          <p:nvPr>
            <p:ph type="title"/>
          </p:nvPr>
        </p:nvSpPr>
        <p:spPr>
          <a:xfrm>
            <a:off x="536575" y="455613"/>
            <a:ext cx="10785475" cy="1169987"/>
          </a:xfrm>
        </p:spPr>
        <p:txBody>
          <a:bodyPr/>
          <a:lstStyle/>
          <a:p>
            <a:pPr eaLnBrk="1" hangingPunct="1"/>
            <a:r>
              <a:rPr lang="en-US" altLang="en-US" b="1" dirty="0">
                <a:latin typeface="Arial" panose="020B0604020202020204" pitchFamily="34" charset="0"/>
                <a:cs typeface="Arial" panose="020B0604020202020204" pitchFamily="34" charset="0"/>
              </a:rPr>
              <a:t>¡Gracias</a:t>
            </a:r>
            <a:r>
              <a:rPr lang="en-US" altLang="en-US" sz="4400" b="1" dirty="0">
                <a:latin typeface="Arial" panose="020B0604020202020204" pitchFamily="34" charset="0"/>
                <a:cs typeface="Arial" panose="020B0604020202020204" pitchFamily="34" charset="0"/>
              </a:rPr>
              <a:t>! </a:t>
            </a:r>
          </a:p>
        </p:txBody>
      </p:sp>
      <p:sp>
        <p:nvSpPr>
          <p:cNvPr id="7" name="Content Placeholder 6">
            <a:extLst>
              <a:ext uri="{FF2B5EF4-FFF2-40B4-BE49-F238E27FC236}">
                <a16:creationId xmlns:a16="http://schemas.microsoft.com/office/drawing/2014/main" id="{FA045646-9F6D-45CA-BF32-9A14444AA3A4}"/>
              </a:ext>
            </a:extLst>
          </p:cNvPr>
          <p:cNvSpPr>
            <a:spLocks noGrp="1"/>
          </p:cNvSpPr>
          <p:nvPr>
            <p:ph idx="1"/>
          </p:nvPr>
        </p:nvSpPr>
        <p:spPr>
          <a:xfrm>
            <a:off x="450850" y="1738313"/>
            <a:ext cx="11290300" cy="4351337"/>
          </a:xfrm>
        </p:spPr>
        <p:txBody>
          <a:bodyPr rtlCol="0">
            <a:noAutofit/>
          </a:bodyPr>
          <a:lstStyle/>
          <a:p>
            <a:pPr marL="0" indent="0" algn="ctr" eaLnBrk="1" fontAlgn="auto" hangingPunct="1">
              <a:spcAft>
                <a:spcPts val="375"/>
              </a:spcAft>
              <a:buFont typeface="Arial"/>
              <a:buNone/>
              <a:defRPr/>
            </a:pPr>
            <a:r>
              <a:rPr lang="en-US" sz="3200" dirty="0">
                <a:latin typeface="Arial" panose="020B0604020202020204" pitchFamily="34" charset="0"/>
                <a:cs typeface="Arial" panose="020B0604020202020204" pitchFamily="34" charset="0"/>
              </a:rPr>
              <a:t>Si </a:t>
            </a:r>
            <a:r>
              <a:rPr lang="en-US" sz="3200" dirty="0" err="1">
                <a:latin typeface="Arial" panose="020B0604020202020204" pitchFamily="34" charset="0"/>
                <a:cs typeface="Arial" panose="020B0604020202020204" pitchFamily="34" charset="0"/>
              </a:rPr>
              <a:t>tengas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preguntas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contactese</a:t>
            </a:r>
            <a:r>
              <a:rPr lang="en-US" sz="3200" dirty="0">
                <a:latin typeface="Arial" panose="020B0604020202020204" pitchFamily="34" charset="0"/>
                <a:cs typeface="Arial" panose="020B0604020202020204" pitchFamily="34" charset="0"/>
              </a:rPr>
              <a:t>:</a:t>
            </a:r>
          </a:p>
          <a:p>
            <a:pPr marL="0" indent="0" algn="ctr" eaLnBrk="1" fontAlgn="auto" hangingPunct="1">
              <a:spcAft>
                <a:spcPts val="375"/>
              </a:spcAft>
              <a:buFont typeface="Arial"/>
              <a:buNone/>
              <a:defRPr/>
            </a:pPr>
            <a:endParaRPr lang="en-US" sz="1200" dirty="0">
              <a:latin typeface="Arial" panose="020B0604020202020204" pitchFamily="34" charset="0"/>
              <a:cs typeface="Arial" panose="020B0604020202020204" pitchFamily="34" charset="0"/>
            </a:endParaRPr>
          </a:p>
          <a:p>
            <a:pPr marL="0" indent="0" algn="ctr" eaLnBrk="1" fontAlgn="auto" hangingPunct="1">
              <a:spcAft>
                <a:spcPts val="0"/>
              </a:spcAft>
              <a:buFont typeface="Arial"/>
              <a:buNone/>
              <a:defRPr/>
            </a:pPr>
            <a:endParaRPr lang="en-US" dirty="0"/>
          </a:p>
          <a:p>
            <a:pPr marL="0" indent="0" algn="ctr" eaLnBrk="1" fontAlgn="auto" hangingPunct="1">
              <a:spcAft>
                <a:spcPts val="0"/>
              </a:spcAft>
              <a:buFont typeface="Arial" panose="020B0604020202020204" pitchFamily="34" charset="0"/>
              <a:buNone/>
              <a:defRPr/>
            </a:pPr>
            <a:endParaRPr lang="en-US" dirty="0"/>
          </a:p>
          <a:p>
            <a:pPr eaLnBrk="1" fontAlgn="auto" hangingPunct="1">
              <a:spcAft>
                <a:spcPts val="0"/>
              </a:spcAft>
              <a:buFont typeface="Arial"/>
              <a:buChar char="•"/>
              <a:defRPr/>
            </a:pPr>
            <a:endParaRPr lang="en-US" dirty="0"/>
          </a:p>
        </p:txBody>
      </p:sp>
      <p:sp>
        <p:nvSpPr>
          <p:cNvPr id="125957" name="Rectangle 8">
            <a:extLst>
              <a:ext uri="{FF2B5EF4-FFF2-40B4-BE49-F238E27FC236}">
                <a16:creationId xmlns:a16="http://schemas.microsoft.com/office/drawing/2014/main" id="{A8CACFD6-7928-4984-B675-95CE3C5D8402}"/>
              </a:ext>
            </a:extLst>
          </p:cNvPr>
          <p:cNvSpPr>
            <a:spLocks noChangeArrowheads="1"/>
          </p:cNvSpPr>
          <p:nvPr/>
        </p:nvSpPr>
        <p:spPr bwMode="auto">
          <a:xfrm>
            <a:off x="6962775" y="2677885"/>
            <a:ext cx="3517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rgbClr val="CB1F54"/>
              </a:buClr>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10000"/>
              </a:lnSpc>
              <a:spcBef>
                <a:spcPts val="500"/>
              </a:spcBef>
              <a:buClr>
                <a:srgbClr val="CB1F54"/>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3pPr>
            <a:lvl4pPr marL="16002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Clr>
                <a:srgbClr val="CB1F54"/>
              </a:buClr>
              <a:buFont typeface="Arial" panose="020B0604020202020204" pitchFamily="34" charset="0"/>
              <a:buChar char="•"/>
              <a:defRPr>
                <a:solidFill>
                  <a:srgbClr val="1C2632"/>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9pPr>
          </a:lstStyle>
          <a:p>
            <a:pPr algn="ctr" eaLnBrk="1" hangingPunct="1">
              <a:lnSpc>
                <a:spcPct val="100000"/>
              </a:lnSpc>
              <a:spcBef>
                <a:spcPct val="0"/>
              </a:spcBef>
              <a:buClrTx/>
              <a:buFontTx/>
              <a:buNone/>
            </a:pPr>
            <a:r>
              <a:rPr lang="en-US" altLang="en-US" b="1" dirty="0">
                <a:latin typeface="Arial" panose="020B0604020202020204" pitchFamily="34" charset="0"/>
                <a:cs typeface="Arial" panose="020B0604020202020204" pitchFamily="34" charset="0"/>
              </a:rPr>
              <a:t>Jessica Goldberg MSW, MPH, CPS</a:t>
            </a:r>
            <a:endParaRPr lang="en-US" altLang="en-US" dirty="0">
              <a:latin typeface="Arial" panose="020B0604020202020204" pitchFamily="34" charset="0"/>
              <a:cs typeface="Arial" panose="020B0604020202020204" pitchFamily="34" charset="0"/>
            </a:endParaRP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T/TA Specialist</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Region 2 PTTC, EDC</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hlinkClick r:id="rId3"/>
              </a:rPr>
              <a:t>jgoldberg@edc.org</a:t>
            </a:r>
            <a:r>
              <a:rPr lang="en-US" altLang="en-US" dirty="0">
                <a:latin typeface="Arial" panose="020B0604020202020204" pitchFamily="34" charset="0"/>
                <a:cs typeface="Arial" panose="020B0604020202020204" pitchFamily="34" charset="0"/>
              </a:rPr>
              <a:t> </a:t>
            </a:r>
          </a:p>
        </p:txBody>
      </p:sp>
      <p:sp>
        <p:nvSpPr>
          <p:cNvPr id="125958" name="Rectangle 9">
            <a:extLst>
              <a:ext uri="{FF2B5EF4-FFF2-40B4-BE49-F238E27FC236}">
                <a16:creationId xmlns:a16="http://schemas.microsoft.com/office/drawing/2014/main" id="{EA6EEDB7-F662-4CF3-B7C1-F820ED7CBA63}"/>
              </a:ext>
            </a:extLst>
          </p:cNvPr>
          <p:cNvSpPr>
            <a:spLocks noChangeArrowheads="1"/>
          </p:cNvSpPr>
          <p:nvPr/>
        </p:nvSpPr>
        <p:spPr bwMode="auto">
          <a:xfrm>
            <a:off x="1711325" y="2755106"/>
            <a:ext cx="380206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1000"/>
              </a:spcBef>
              <a:buClr>
                <a:srgbClr val="CB1F54"/>
              </a:buClr>
              <a:buFont typeface="Arial" panose="020B0604020202020204" pitchFamily="34" charset="0"/>
              <a:buChar char="•"/>
              <a:defRPr sz="2000">
                <a:solidFill>
                  <a:schemeClr val="tx1"/>
                </a:solidFill>
                <a:latin typeface="Calibri" panose="020F0502020204030204" pitchFamily="34" charset="0"/>
              </a:defRPr>
            </a:lvl1pPr>
            <a:lvl2pPr marL="742950" indent="-285750">
              <a:lnSpc>
                <a:spcPct val="110000"/>
              </a:lnSpc>
              <a:spcBef>
                <a:spcPts val="500"/>
              </a:spcBef>
              <a:buClr>
                <a:srgbClr val="CB1F54"/>
              </a:buClr>
              <a:buFont typeface="Arial" panose="020B0604020202020204" pitchFamily="34" charset="0"/>
              <a:buChar char="•"/>
              <a:defRPr>
                <a:solidFill>
                  <a:schemeClr val="tx1"/>
                </a:solidFill>
                <a:latin typeface="Calibri" panose="020F0502020204030204" pitchFamily="34" charset="0"/>
              </a:defRPr>
            </a:lvl2pPr>
            <a:lvl3pPr marL="11430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3pPr>
            <a:lvl4pPr marL="1600200" indent="-228600">
              <a:lnSpc>
                <a:spcPct val="110000"/>
              </a:lnSpc>
              <a:spcBef>
                <a:spcPts val="500"/>
              </a:spcBef>
              <a:buClr>
                <a:srgbClr val="CB1F54"/>
              </a:buClr>
              <a:buFont typeface="Arial" panose="020B0604020202020204" pitchFamily="34" charset="0"/>
              <a:buChar char="•"/>
              <a:defRPr sz="1400">
                <a:solidFill>
                  <a:schemeClr val="tx1"/>
                </a:solidFill>
                <a:latin typeface="Calibri" panose="020F0502020204030204" pitchFamily="34" charset="0"/>
              </a:defRPr>
            </a:lvl4pPr>
            <a:lvl5pPr marL="2057400" indent="-228600">
              <a:lnSpc>
                <a:spcPct val="90000"/>
              </a:lnSpc>
              <a:spcBef>
                <a:spcPts val="500"/>
              </a:spcBef>
              <a:buClr>
                <a:srgbClr val="CB1F54"/>
              </a:buClr>
              <a:buFont typeface="Arial" panose="020B0604020202020204" pitchFamily="34" charset="0"/>
              <a:buChar char="•"/>
              <a:defRPr>
                <a:solidFill>
                  <a:srgbClr val="1C2632"/>
                </a:solidFill>
                <a:latin typeface="Calibri" panose="020F0502020204030204" pitchFamily="34" charset="0"/>
              </a:defRPr>
            </a:lvl5pPr>
            <a:lvl6pPr marL="25146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6pPr>
            <a:lvl7pPr marL="29718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7pPr>
            <a:lvl8pPr marL="34290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8pPr>
            <a:lvl9pPr marL="3886200" indent="-228600" eaLnBrk="0" fontAlgn="base" hangingPunct="0">
              <a:lnSpc>
                <a:spcPct val="90000"/>
              </a:lnSpc>
              <a:spcBef>
                <a:spcPts val="500"/>
              </a:spcBef>
              <a:spcAft>
                <a:spcPct val="0"/>
              </a:spcAft>
              <a:buClr>
                <a:srgbClr val="CB1F54"/>
              </a:buClr>
              <a:buFont typeface="Arial" panose="020B0604020202020204" pitchFamily="34" charset="0"/>
              <a:buChar char="•"/>
              <a:defRPr>
                <a:solidFill>
                  <a:srgbClr val="1C2632"/>
                </a:solidFill>
                <a:latin typeface="Calibri" panose="020F0502020204030204" pitchFamily="34" charset="0"/>
              </a:defRPr>
            </a:lvl9pPr>
          </a:lstStyle>
          <a:p>
            <a:pPr algn="ctr" eaLnBrk="1" hangingPunct="1">
              <a:lnSpc>
                <a:spcPct val="100000"/>
              </a:lnSpc>
              <a:spcBef>
                <a:spcPct val="0"/>
              </a:spcBef>
              <a:buClrTx/>
              <a:buFontTx/>
              <a:buNone/>
            </a:pPr>
            <a:r>
              <a:rPr lang="en-US" altLang="en-US" b="1" dirty="0">
                <a:latin typeface="Arial" panose="020B0604020202020204" pitchFamily="34" charset="0"/>
                <a:cs typeface="Arial" panose="020B0604020202020204" pitchFamily="34" charset="0"/>
              </a:rPr>
              <a:t>Ivy Jones-Turner</a:t>
            </a:r>
          </a:p>
          <a:p>
            <a:pPr algn="ctr" eaLnBrk="1" hangingPunct="1">
              <a:lnSpc>
                <a:spcPct val="100000"/>
              </a:lnSpc>
              <a:spcBef>
                <a:spcPct val="0"/>
              </a:spcBef>
              <a:buClrTx/>
              <a:buFontTx/>
              <a:buNone/>
            </a:pPr>
            <a:r>
              <a:rPr lang="en-US" altLang="en-US" b="1" dirty="0">
                <a:latin typeface="Arial" panose="020B0604020202020204" pitchFamily="34" charset="0"/>
                <a:cs typeface="Arial" panose="020B0604020202020204" pitchFamily="34" charset="0"/>
              </a:rPr>
              <a:t>MPA, CPS</a:t>
            </a:r>
            <a:endParaRPr lang="en-US" altLang="en-US" dirty="0">
              <a:latin typeface="Arial" panose="020B0604020202020204" pitchFamily="34" charset="0"/>
              <a:cs typeface="Arial" panose="020B0604020202020204" pitchFamily="34" charset="0"/>
            </a:endParaRP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T/TA Specialist</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rPr>
              <a:t>Region 2 PTTC, EDC</a:t>
            </a:r>
          </a:p>
          <a:p>
            <a:pPr algn="ctr" eaLnBrk="1" hangingPunct="1">
              <a:lnSpc>
                <a:spcPct val="100000"/>
              </a:lnSpc>
              <a:spcBef>
                <a:spcPct val="0"/>
              </a:spcBef>
              <a:buClrTx/>
              <a:buFontTx/>
              <a:buNone/>
            </a:pPr>
            <a:r>
              <a:rPr lang="en-US" altLang="en-US" dirty="0">
                <a:latin typeface="Arial" panose="020B0604020202020204" pitchFamily="34" charset="0"/>
                <a:cs typeface="Arial" panose="020B0604020202020204" pitchFamily="34" charset="0"/>
                <a:hlinkClick r:id="rId3"/>
              </a:rPr>
              <a:t>ijonesturner@edc.org</a:t>
            </a:r>
            <a:r>
              <a:rPr lang="en-US" altLang="en-US" dirty="0">
                <a:latin typeface="Arial" panose="020B0604020202020204" pitchFamily="34" charset="0"/>
                <a:cs typeface="Arial" panose="020B0604020202020204" pitchFamily="34" charset="0"/>
              </a:rPr>
              <a:t> </a:t>
            </a:r>
          </a:p>
        </p:txBody>
      </p:sp>
      <p:sp>
        <p:nvSpPr>
          <p:cNvPr id="125959" name="Slide Number Placeholder 1">
            <a:extLst>
              <a:ext uri="{FF2B5EF4-FFF2-40B4-BE49-F238E27FC236}">
                <a16:creationId xmlns:a16="http://schemas.microsoft.com/office/drawing/2014/main" id="{5B27AEBE-6EC1-4335-9445-CB73225BD151}"/>
              </a:ext>
            </a:extLst>
          </p:cNvPr>
          <p:cNvSpPr>
            <a:spLocks noGrp="1" noChangeArrowheads="1"/>
          </p:cNvSpPr>
          <p:nvPr>
            <p:ph type="sldNum" sz="quarter" idx="12"/>
          </p:nvPr>
        </p:nvSpPr>
        <p:spPr bwMode="auto">
          <a:xfrm>
            <a:off x="8778875" y="6500813"/>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kern="1200">
                <a:solidFill>
                  <a:srgbClr val="9AB1C8"/>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nSpc>
                <a:spcPct val="100000"/>
              </a:lnSpc>
              <a:spcBef>
                <a:spcPct val="0"/>
              </a:spcBef>
              <a:buClrTx/>
              <a:buFontTx/>
              <a:buNone/>
              <a:defRPr/>
            </a:pPr>
            <a:fld id="{8A50AA77-8CB1-4B56-A8CC-CF900CF36EA1}" type="slidenum">
              <a:rPr lang="en-US" altLang="en-US" smtClean="0"/>
              <a:pPr>
                <a:lnSpc>
                  <a:spcPct val="100000"/>
                </a:lnSpc>
                <a:spcBef>
                  <a:spcPct val="0"/>
                </a:spcBef>
                <a:buClrTx/>
                <a:buFontTx/>
                <a:buNone/>
                <a:defRPr/>
              </a:pPr>
              <a:t>42</a:t>
            </a:fld>
            <a:endParaRPr lang="en-US" altLang="en-US" sz="1200">
              <a:solidFill>
                <a:srgbClr val="9AB1C8"/>
              </a:solidFill>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sz="4000" b="1" dirty="0" err="1">
                <a:latin typeface="Arial" panose="020B0604020202020204" pitchFamily="34" charset="0"/>
                <a:cs typeface="Arial" panose="020B0604020202020204" pitchFamily="34" charset="0"/>
              </a:rPr>
              <a:t>Evaluación</a:t>
            </a:r>
            <a:r>
              <a:rPr lang="en-US" sz="4000" b="1" dirty="0">
                <a:latin typeface="Arial" panose="020B0604020202020204" pitchFamily="34" charset="0"/>
                <a:cs typeface="Arial" panose="020B0604020202020204" pitchFamily="34" charset="0"/>
              </a:rPr>
              <a:t> de </a:t>
            </a:r>
            <a:r>
              <a:rPr lang="en-US" sz="4000" b="1" dirty="0" err="1">
                <a:latin typeface="Arial" panose="020B0604020202020204" pitchFamily="34" charset="0"/>
                <a:cs typeface="Arial" panose="020B0604020202020204" pitchFamily="34" charset="0"/>
              </a:rPr>
              <a:t>Satisfacción</a:t>
            </a:r>
            <a:endParaRPr lang="en-US" altLang="en-US" sz="4000" b="1" dirty="0">
              <a:ea typeface="ＭＳ Ｐゴシック" charset="-128"/>
            </a:endParaRPr>
          </a:p>
        </p:txBody>
      </p:sp>
      <p:sp>
        <p:nvSpPr>
          <p:cNvPr id="69636" name="Rectangle 4"/>
          <p:cNvSpPr>
            <a:spLocks noChangeArrowheads="1"/>
          </p:cNvSpPr>
          <p:nvPr/>
        </p:nvSpPr>
        <p:spPr bwMode="auto">
          <a:xfrm>
            <a:off x="689812" y="1213008"/>
            <a:ext cx="10663988" cy="800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2800">
                <a:solidFill>
                  <a:schemeClr val="tx1"/>
                </a:solidFill>
                <a:latin typeface="Arial" charset="0"/>
                <a:ea typeface="Arial" charset="0"/>
                <a:cs typeface="Arial" charset="0"/>
              </a:defRPr>
            </a:lvl1pPr>
            <a:lvl2pPr marL="742950" indent="-285750">
              <a:spcBef>
                <a:spcPct val="20000"/>
              </a:spcBef>
              <a:buFont typeface="Arial" charset="0"/>
              <a:buChar char="–"/>
              <a:defRPr>
                <a:solidFill>
                  <a:schemeClr val="tx1"/>
                </a:solidFill>
                <a:latin typeface="Arial" charset="0"/>
                <a:ea typeface="Arial" charset="0"/>
                <a:cs typeface="Arial" charset="0"/>
              </a:defRPr>
            </a:lvl2pPr>
            <a:lvl3pPr marL="1143000" indent="-228600">
              <a:spcBef>
                <a:spcPct val="20000"/>
              </a:spcBef>
              <a:buFont typeface="Arial" charset="0"/>
              <a:buChar char="•"/>
              <a:defRPr sz="1600">
                <a:solidFill>
                  <a:schemeClr val="tx1"/>
                </a:solidFill>
                <a:latin typeface="Arial" charset="0"/>
                <a:ea typeface="Arial" charset="0"/>
                <a:cs typeface="Arial" charset="0"/>
              </a:defRPr>
            </a:lvl3pPr>
            <a:lvl4pPr marL="1600200" indent="-228600">
              <a:spcBef>
                <a:spcPct val="20000"/>
              </a:spcBef>
              <a:buFont typeface="Arial" charset="0"/>
              <a:buChar char="–"/>
              <a:defRPr sz="1400">
                <a:solidFill>
                  <a:schemeClr val="tx1"/>
                </a:solidFill>
                <a:latin typeface="Arial" charset="0"/>
                <a:ea typeface="Arial" charset="0"/>
                <a:cs typeface="Arial" charset="0"/>
              </a:defRPr>
            </a:lvl4pPr>
            <a:lvl5pPr marL="2057400" indent="-228600">
              <a:spcBef>
                <a:spcPct val="20000"/>
              </a:spcBef>
              <a:buFont typeface="Arial" charset="0"/>
              <a:buChar char="»"/>
              <a:defRPr sz="1400">
                <a:solidFill>
                  <a:schemeClr val="tx1"/>
                </a:solidFill>
                <a:latin typeface="Arial" charset="0"/>
                <a:ea typeface="Arial" charset="0"/>
                <a:cs typeface="Arial" charset="0"/>
              </a:defRPr>
            </a:lvl5pPr>
            <a:lvl6pPr marL="25146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6pPr>
            <a:lvl7pPr marL="29718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7pPr>
            <a:lvl8pPr marL="34290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8pPr>
            <a:lvl9pPr marL="3886200" indent="-228600" defTabSz="457200" eaLnBrk="0" fontAlgn="base" hangingPunct="0">
              <a:spcBef>
                <a:spcPct val="20000"/>
              </a:spcBef>
              <a:spcAft>
                <a:spcPct val="0"/>
              </a:spcAft>
              <a:buFont typeface="Arial" charset="0"/>
              <a:buChar char="»"/>
              <a:defRPr sz="1400">
                <a:solidFill>
                  <a:schemeClr val="tx1"/>
                </a:solidFill>
                <a:latin typeface="Arial" charset="0"/>
                <a:ea typeface="Arial" charset="0"/>
                <a:cs typeface="Arial" charset="0"/>
              </a:defRPr>
            </a:lvl9pPr>
          </a:lstStyle>
          <a:p>
            <a:pPr algn="ctr" eaLnBrk="1" hangingPunct="1">
              <a:spcBef>
                <a:spcPct val="0"/>
              </a:spcBef>
              <a:buFontTx/>
              <a:buNone/>
            </a:pPr>
            <a:endParaRPr lang="en-US" altLang="en-US" sz="3200" dirty="0"/>
          </a:p>
          <a:p>
            <a:pPr algn="ctr">
              <a:spcBef>
                <a:spcPct val="0"/>
              </a:spcBef>
              <a:buNone/>
            </a:pPr>
            <a:r>
              <a:rPr lang="en-US" sz="2600" dirty="0" err="1">
                <a:latin typeface="Arial" panose="020B0604020202020204" pitchFamily="34" charset="0"/>
                <a:cs typeface="Arial" panose="020B0604020202020204" pitchFamily="34" charset="0"/>
              </a:rPr>
              <a:t>Inmediatamente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después</a:t>
            </a:r>
            <a:r>
              <a:rPr lang="en-US" sz="2600" dirty="0">
                <a:latin typeface="Arial" panose="020B0604020202020204" pitchFamily="34" charset="0"/>
                <a:cs typeface="Arial" panose="020B0604020202020204" pitchFamily="34" charset="0"/>
              </a:rPr>
              <a:t> de que </a:t>
            </a:r>
            <a:r>
              <a:rPr lang="en-US" sz="2600" dirty="0" err="1">
                <a:latin typeface="Arial" panose="020B0604020202020204" pitchFamily="34" charset="0"/>
                <a:cs typeface="Arial" panose="020B0604020202020204" pitchFamily="34" charset="0"/>
              </a:rPr>
              <a:t>finalice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este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seminario</a:t>
            </a:r>
            <a:r>
              <a:rPr lang="en-US" sz="2600" dirty="0">
                <a:latin typeface="Arial" panose="020B0604020202020204" pitchFamily="34" charset="0"/>
                <a:cs typeface="Arial" panose="020B0604020202020204" pitchFamily="34" charset="0"/>
              </a:rPr>
              <a:t> web, </a:t>
            </a:r>
            <a:r>
              <a:rPr lang="es-ES" altLang="en-US" sz="2600" dirty="0">
                <a:ea typeface="ＭＳ Ｐゴシック" charset="-128"/>
              </a:rPr>
              <a:t>t</a:t>
            </a:r>
            <a:r>
              <a:rPr lang="es-ES" sz="2600" dirty="0"/>
              <a:t>ómese el tiempo para completar una breve encuesta de </a:t>
            </a:r>
            <a:r>
              <a:rPr lang="es-ES" sz="2600" dirty="0" err="1"/>
              <a:t>evaluaci</a:t>
            </a:r>
            <a:r>
              <a:rPr lang="es-CR" sz="2600" dirty="0" err="1"/>
              <a:t>ón</a:t>
            </a:r>
            <a:r>
              <a:rPr lang="es-CR" sz="2600" dirty="0"/>
              <a:t>. N</a:t>
            </a:r>
            <a:r>
              <a:rPr lang="en-US" sz="2600" dirty="0" err="1">
                <a:latin typeface="Arial" panose="020B0604020202020204" pitchFamily="34" charset="0"/>
                <a:cs typeface="Arial" panose="020B0604020202020204" pitchFamily="34" charset="0"/>
              </a:rPr>
              <a:t>os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ayude</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esta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información</a:t>
            </a:r>
            <a:r>
              <a:rPr lang="en-US" sz="2600" dirty="0">
                <a:latin typeface="Arial" panose="020B0604020202020204" pitchFamily="34" charset="0"/>
                <a:cs typeface="Arial" panose="020B0604020202020204" pitchFamily="34" charset="0"/>
              </a:rPr>
              <a:t> para </a:t>
            </a:r>
            <a:r>
              <a:rPr lang="en-US" sz="2600" dirty="0" err="1">
                <a:latin typeface="Arial" panose="020B0604020202020204" pitchFamily="34" charset="0"/>
                <a:cs typeface="Arial" panose="020B0604020202020204" pitchFamily="34" charset="0"/>
              </a:rPr>
              <a:t>continuar</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mejorando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nuestros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servicios</a:t>
            </a:r>
            <a:r>
              <a:rPr lang="en-US" sz="2600" dirty="0">
                <a:latin typeface="Arial" panose="020B0604020202020204" pitchFamily="34" charset="0"/>
                <a:cs typeface="Arial" panose="020B0604020202020204" pitchFamily="34" charset="0"/>
              </a:rPr>
              <a:t>.</a:t>
            </a:r>
          </a:p>
          <a:p>
            <a:pPr algn="ctr">
              <a:spcBef>
                <a:spcPct val="0"/>
              </a:spcBef>
              <a:buNone/>
            </a:pPr>
            <a:r>
              <a:rPr lang="es-ES" sz="2600" dirty="0"/>
              <a:t>evaluación</a:t>
            </a:r>
            <a:r>
              <a:rPr lang="en-US" altLang="en-US" sz="2600" dirty="0"/>
              <a:t>:</a:t>
            </a:r>
            <a:endParaRPr lang="en-US" altLang="en-US" sz="3200" dirty="0">
              <a:latin typeface="Arial" panose="020B0604020202020204" pitchFamily="34" charset="0"/>
              <a:cs typeface="Arial" panose="020B0604020202020204" pitchFamily="34" charset="0"/>
            </a:endParaRPr>
          </a:p>
          <a:p>
            <a:pPr algn="ctr">
              <a:spcBef>
                <a:spcPct val="0"/>
              </a:spcBef>
              <a:buNone/>
            </a:pPr>
            <a:r>
              <a:rPr lang="en-US" sz="2600" u="none" strike="noStrike" dirty="0">
                <a:solidFill>
                  <a:srgbClr val="0066CC"/>
                </a:solidFill>
                <a:effectLst/>
                <a:latin typeface="Arial" panose="020B0604020202020204" pitchFamily="34" charset="0"/>
                <a:ea typeface="Calibri" panose="020F0502020204030204" pitchFamily="34" charset="0"/>
                <a:cs typeface="Arial" panose="020B0604020202020204" pitchFamily="34" charset="0"/>
                <a:hlinkClick r:id="rId3"/>
              </a:rPr>
              <a:t>https://ttc-gpra.org/P?s=663161&amp;lng=Spanish</a:t>
            </a:r>
            <a:endParaRPr lang="en-US" sz="2600" u="none" strike="noStrike" dirty="0">
              <a:solidFill>
                <a:srgbClr val="0066CC"/>
              </a:solidFill>
              <a:effectLst/>
              <a:latin typeface="Arial" panose="020B0604020202020204" pitchFamily="34" charset="0"/>
              <a:ea typeface="Calibri" panose="020F0502020204030204" pitchFamily="34" charset="0"/>
              <a:cs typeface="Arial" panose="020B0604020202020204" pitchFamily="34" charset="0"/>
            </a:endParaRPr>
          </a:p>
          <a:p>
            <a:pPr algn="ctr">
              <a:spcBef>
                <a:spcPct val="0"/>
              </a:spcBef>
              <a:buNone/>
            </a:pPr>
            <a:endParaRPr lang="en-US" sz="3200" dirty="0">
              <a:solidFill>
                <a:srgbClr val="0066CC"/>
              </a:solidFill>
              <a:latin typeface="Arial" panose="020B0604020202020204" pitchFamily="34" charset="0"/>
              <a:ea typeface="Calibri" panose="020F0502020204030204" pitchFamily="34" charset="0"/>
              <a:cs typeface="Arial" panose="020B0604020202020204" pitchFamily="34" charset="0"/>
            </a:endParaRPr>
          </a:p>
          <a:p>
            <a:pPr algn="ctr">
              <a:spcBef>
                <a:spcPct val="0"/>
              </a:spcBef>
              <a:buNone/>
            </a:pPr>
            <a:endParaRPr lang="en-US" sz="3200" dirty="0">
              <a:solidFill>
                <a:srgbClr val="0066CC"/>
              </a:solidFill>
              <a:effectLst/>
              <a:latin typeface="Arial" panose="020B0604020202020204" pitchFamily="34" charset="0"/>
              <a:ea typeface="Calibri" panose="020F0502020204030204" pitchFamily="34" charset="0"/>
              <a:cs typeface="Arial" panose="020B0604020202020204" pitchFamily="34" charset="0"/>
            </a:endParaRPr>
          </a:p>
          <a:p>
            <a:pPr algn="ctr">
              <a:spcBef>
                <a:spcPct val="0"/>
              </a:spcBef>
              <a:buNone/>
            </a:pPr>
            <a:endParaRPr lang="en-US" sz="3200" dirty="0">
              <a:solidFill>
                <a:srgbClr val="0066CC"/>
              </a:solidFill>
              <a:latin typeface="Arial" panose="020B0604020202020204" pitchFamily="34" charset="0"/>
              <a:ea typeface="Calibri" panose="020F0502020204030204" pitchFamily="34" charset="0"/>
              <a:cs typeface="Arial" panose="020B0604020202020204" pitchFamily="34" charset="0"/>
            </a:endParaRPr>
          </a:p>
          <a:p>
            <a:pPr algn="ctr">
              <a:spcBef>
                <a:spcPct val="0"/>
              </a:spcBef>
              <a:buNone/>
            </a:pPr>
            <a:endParaRPr lang="en-US" sz="3200" dirty="0">
              <a:solidFill>
                <a:srgbClr val="0066CC"/>
              </a:solidFill>
              <a:latin typeface="Arial" panose="020B0604020202020204" pitchFamily="34" charset="0"/>
              <a:ea typeface="Calibri" panose="020F0502020204030204" pitchFamily="34" charset="0"/>
              <a:cs typeface="Arial" panose="020B0604020202020204" pitchFamily="34" charset="0"/>
            </a:endParaRPr>
          </a:p>
          <a:p>
            <a:pPr algn="ctr">
              <a:spcBef>
                <a:spcPct val="0"/>
              </a:spcBef>
              <a:buNone/>
            </a:pPr>
            <a:r>
              <a:rPr lang="en-US" sz="3200" b="1" dirty="0">
                <a:solidFill>
                  <a:srgbClr val="94A545"/>
                </a:solidFill>
                <a:latin typeface="Arial" panose="020B0604020202020204" pitchFamily="34" charset="0"/>
                <a:cs typeface="Arial" panose="020B0604020202020204" pitchFamily="34" charset="0"/>
              </a:rPr>
              <a:t>Gracias por </a:t>
            </a:r>
            <a:r>
              <a:rPr lang="en-US" sz="3200" b="1" dirty="0" err="1">
                <a:solidFill>
                  <a:srgbClr val="94A545"/>
                </a:solidFill>
                <a:latin typeface="Arial" panose="020B0604020202020204" pitchFamily="34" charset="0"/>
                <a:cs typeface="Arial" panose="020B0604020202020204" pitchFamily="34" charset="0"/>
              </a:rPr>
              <a:t>atender</a:t>
            </a:r>
            <a:r>
              <a:rPr lang="en-US" sz="3200" b="1" dirty="0">
                <a:solidFill>
                  <a:srgbClr val="94A545"/>
                </a:solidFill>
                <a:latin typeface="Arial" panose="020B0604020202020204" pitchFamily="34" charset="0"/>
                <a:cs typeface="Arial" panose="020B0604020202020204" pitchFamily="34" charset="0"/>
              </a:rPr>
              <a:t> a </a:t>
            </a:r>
            <a:r>
              <a:rPr lang="en-US" sz="3200" b="1" dirty="0" err="1">
                <a:solidFill>
                  <a:srgbClr val="94A545"/>
                </a:solidFill>
                <a:latin typeface="Arial" panose="020B0604020202020204" pitchFamily="34" charset="0"/>
                <a:cs typeface="Arial" panose="020B0604020202020204" pitchFamily="34" charset="0"/>
              </a:rPr>
              <a:t>nuestra</a:t>
            </a:r>
            <a:r>
              <a:rPr lang="en-US" sz="3200" b="1" dirty="0">
                <a:solidFill>
                  <a:srgbClr val="94A545"/>
                </a:solidFill>
                <a:latin typeface="Arial" panose="020B0604020202020204" pitchFamily="34" charset="0"/>
                <a:cs typeface="Arial" panose="020B0604020202020204" pitchFamily="34" charset="0"/>
              </a:rPr>
              <a:t> </a:t>
            </a:r>
            <a:r>
              <a:rPr lang="en-US" sz="3200" b="1" dirty="0" err="1">
                <a:solidFill>
                  <a:srgbClr val="94A545"/>
                </a:solidFill>
                <a:latin typeface="Arial" panose="020B0604020202020204" pitchFamily="34" charset="0"/>
                <a:cs typeface="Arial" panose="020B0604020202020204" pitchFamily="34" charset="0"/>
              </a:rPr>
              <a:t>presentación</a:t>
            </a:r>
            <a:r>
              <a:rPr lang="en-US" sz="3200" b="1" dirty="0">
                <a:solidFill>
                  <a:srgbClr val="94A545"/>
                </a:solidFill>
                <a:latin typeface="Arial" panose="020B0604020202020204" pitchFamily="34" charset="0"/>
                <a:cs typeface="Arial" panose="020B0604020202020204" pitchFamily="34" charset="0"/>
              </a:rPr>
              <a:t>. </a:t>
            </a:r>
          </a:p>
          <a:p>
            <a:pPr algn="ctr">
              <a:spcBef>
                <a:spcPct val="0"/>
              </a:spcBef>
              <a:buNone/>
            </a:pP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a:p>
            <a:pPr algn="ctr" eaLnBrk="1" hangingPunct="1">
              <a:spcBef>
                <a:spcPct val="0"/>
              </a:spcBef>
              <a:buFontTx/>
              <a:buNone/>
            </a:pPr>
            <a:endParaRPr lang="en-US" altLang="en-US" sz="3200" dirty="0"/>
          </a:p>
        </p:txBody>
      </p:sp>
      <p:sp>
        <p:nvSpPr>
          <p:cNvPr id="3" name="Rectangle 3"/>
          <p:cNvSpPr>
            <a:spLocks noChangeArrowheads="1"/>
          </p:cNvSpPr>
          <p:nvPr/>
        </p:nvSpPr>
        <p:spPr bwMode="auto">
          <a:xfrm>
            <a:off x="5489448" y="51696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a:off x="0" y="19748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6" name="Picture 1">
            <a:extLst>
              <a:ext uri="{FF2B5EF4-FFF2-40B4-BE49-F238E27FC236}">
                <a16:creationId xmlns:a16="http://schemas.microsoft.com/office/drawing/2014/main" id="{A58E1E4E-85C3-4D0F-BFC8-E210DDA58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7511" y="4027044"/>
            <a:ext cx="1408589" cy="13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124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0523-6E8B-47BA-ADDF-00750C5EFFA5}"/>
              </a:ext>
            </a:extLst>
          </p:cNvPr>
          <p:cNvSpPr>
            <a:spLocks noGrp="1"/>
          </p:cNvSpPr>
          <p:nvPr>
            <p:ph type="title"/>
          </p:nvPr>
        </p:nvSpPr>
        <p:spPr/>
        <p:txBody>
          <a:bodyPr/>
          <a:lstStyle/>
          <a:p>
            <a:r>
              <a:rPr lang="es-CR" b="1" dirty="0">
                <a:latin typeface="Arial "/>
              </a:rPr>
              <a:t>Referencias </a:t>
            </a:r>
            <a:endParaRPr lang="en-US" b="1" dirty="0">
              <a:latin typeface="Arial "/>
            </a:endParaRPr>
          </a:p>
        </p:txBody>
      </p:sp>
      <p:sp>
        <p:nvSpPr>
          <p:cNvPr id="3" name="Content Placeholder 2">
            <a:extLst>
              <a:ext uri="{FF2B5EF4-FFF2-40B4-BE49-F238E27FC236}">
                <a16:creationId xmlns:a16="http://schemas.microsoft.com/office/drawing/2014/main" id="{DFF85430-A427-4282-93DA-CA4310A43060}"/>
              </a:ext>
            </a:extLst>
          </p:cNvPr>
          <p:cNvSpPr>
            <a:spLocks noGrp="1"/>
          </p:cNvSpPr>
          <p:nvPr>
            <p:ph idx="1"/>
          </p:nvPr>
        </p:nvSpPr>
        <p:spPr>
          <a:xfrm>
            <a:off x="838200" y="1363481"/>
            <a:ext cx="11049000" cy="4131038"/>
          </a:xfrm>
        </p:spPr>
        <p:txBody>
          <a:bodyPr/>
          <a:lstStyle/>
          <a:p>
            <a:pPr>
              <a:spcAft>
                <a:spcPts val="200"/>
              </a:spcAft>
              <a:buFont typeface="+mj-lt"/>
              <a:buAutoNum type="arabicPeriod"/>
            </a:pPr>
            <a:r>
              <a:rPr lang="en-US" sz="1400" dirty="0">
                <a:solidFill>
                  <a:schemeClr val="bg2">
                    <a:lumMod val="25000"/>
                  </a:schemeClr>
                </a:solidFill>
                <a:latin typeface="Arial "/>
                <a:ea typeface="Calibri" panose="020F0502020204030204" pitchFamily="34" charset="0"/>
                <a:cs typeface="Arial" panose="020B0604020202020204" pitchFamily="34" charset="0"/>
              </a:rPr>
              <a:t>New York Times (2021) </a:t>
            </a:r>
            <a:r>
              <a:rPr lang="en-US" sz="1400" i="1" dirty="0">
                <a:solidFill>
                  <a:schemeClr val="bg2">
                    <a:lumMod val="25000"/>
                  </a:schemeClr>
                </a:solidFill>
                <a:latin typeface="Arial "/>
              </a:rPr>
              <a:t>Tracking Coronavirus in Puerto Rico: Latest Map and Case Count. </a:t>
            </a:r>
            <a:r>
              <a:rPr lang="en-US" sz="1400" dirty="0">
                <a:solidFill>
                  <a:schemeClr val="bg2">
                    <a:lumMod val="25000"/>
                  </a:schemeClr>
                </a:solidFill>
                <a:latin typeface="Arial "/>
              </a:rPr>
              <a:t>May 2021. </a:t>
            </a:r>
            <a:r>
              <a:rPr lang="en-US" sz="1400" dirty="0">
                <a:solidFill>
                  <a:schemeClr val="bg2">
                    <a:lumMod val="25000"/>
                  </a:schemeClr>
                </a:solidFill>
                <a:latin typeface="Arial "/>
                <a:ea typeface="Calibri" panose="020F0502020204030204" pitchFamily="34" charset="0"/>
                <a:cs typeface="Arial" panose="020B0604020202020204" pitchFamily="34" charset="0"/>
                <a:hlinkClick r:id="rId3"/>
              </a:rPr>
              <a:t>https://www.nytimes.com/interactive/2021/us/puerto-rico-covid-cases.html</a:t>
            </a:r>
            <a:r>
              <a:rPr lang="en-US" sz="1400" dirty="0">
                <a:solidFill>
                  <a:schemeClr val="bg2">
                    <a:lumMod val="25000"/>
                  </a:schemeClr>
                </a:solidFill>
                <a:latin typeface="Arial "/>
                <a:ea typeface="Calibri" panose="020F0502020204030204" pitchFamily="34" charset="0"/>
                <a:cs typeface="Arial" panose="020B0604020202020204" pitchFamily="34" charset="0"/>
              </a:rPr>
              <a:t> </a:t>
            </a:r>
          </a:p>
          <a:p>
            <a:pPr>
              <a:spcAft>
                <a:spcPts val="200"/>
              </a:spcAft>
              <a:buFont typeface="+mj-lt"/>
              <a:buAutoNum type="arabicPeriod"/>
            </a:pPr>
            <a:r>
              <a:rPr lang="en-US" sz="1400" dirty="0">
                <a:solidFill>
                  <a:schemeClr val="bg2">
                    <a:lumMod val="25000"/>
                  </a:schemeClr>
                </a:solidFill>
                <a:latin typeface="Arial "/>
                <a:hlinkClick r:id="rId4">
                  <a:extLst>
                    <a:ext uri="{A12FA001-AC4F-418D-AE19-62706E023703}">
                      <ahyp:hlinkClr xmlns:ahyp="http://schemas.microsoft.com/office/drawing/2018/hyperlinkcolor" val="tx"/>
                    </a:ext>
                  </a:extLst>
                </a:hlinkClick>
              </a:rPr>
              <a:t>ASSMCA (2021) </a:t>
            </a:r>
            <a:r>
              <a:rPr lang="en-US" sz="1400" i="1" dirty="0" err="1">
                <a:solidFill>
                  <a:schemeClr val="bg2">
                    <a:lumMod val="25000"/>
                  </a:schemeClr>
                </a:solidFill>
                <a:effectLst/>
                <a:latin typeface="Arial "/>
              </a:rPr>
              <a:t>Estudios</a:t>
            </a:r>
            <a:r>
              <a:rPr lang="en-US" sz="1400" i="1" dirty="0">
                <a:solidFill>
                  <a:schemeClr val="bg2">
                    <a:lumMod val="25000"/>
                  </a:schemeClr>
                </a:solidFill>
                <a:effectLst/>
                <a:latin typeface="Arial "/>
              </a:rPr>
              <a:t>, </a:t>
            </a:r>
            <a:r>
              <a:rPr lang="en-US" sz="1400" i="1" dirty="0" err="1">
                <a:solidFill>
                  <a:schemeClr val="bg2">
                    <a:lumMod val="25000"/>
                  </a:schemeClr>
                </a:solidFill>
                <a:effectLst/>
                <a:latin typeface="Arial "/>
              </a:rPr>
              <a:t>Investigaciones</a:t>
            </a:r>
            <a:r>
              <a:rPr lang="en-US" sz="1400" i="1" dirty="0">
                <a:solidFill>
                  <a:schemeClr val="bg2">
                    <a:lumMod val="25000"/>
                  </a:schemeClr>
                </a:solidFill>
                <a:effectLst/>
                <a:latin typeface="Arial "/>
              </a:rPr>
              <a:t> y </a:t>
            </a:r>
            <a:r>
              <a:rPr lang="en-US" sz="1400" i="1" dirty="0" err="1">
                <a:solidFill>
                  <a:schemeClr val="bg2">
                    <a:lumMod val="25000"/>
                  </a:schemeClr>
                </a:solidFill>
                <a:effectLst/>
                <a:latin typeface="Arial "/>
              </a:rPr>
              <a:t>Estadísticas</a:t>
            </a:r>
            <a:r>
              <a:rPr lang="en-US" sz="1400" i="1" dirty="0">
                <a:solidFill>
                  <a:schemeClr val="bg2">
                    <a:lumMod val="25000"/>
                  </a:schemeClr>
                </a:solidFill>
                <a:latin typeface="Arial "/>
              </a:rPr>
              <a:t>.  </a:t>
            </a:r>
            <a:r>
              <a:rPr lang="en-US" sz="1400" dirty="0">
                <a:solidFill>
                  <a:schemeClr val="bg2">
                    <a:lumMod val="25000"/>
                  </a:schemeClr>
                </a:solidFill>
                <a:latin typeface="Arial "/>
              </a:rPr>
              <a:t>May 2021.  </a:t>
            </a:r>
            <a:r>
              <a:rPr lang="en-US" sz="1400" dirty="0">
                <a:solidFill>
                  <a:schemeClr val="bg2">
                    <a:lumMod val="25000"/>
                  </a:schemeClr>
                </a:solidFill>
                <a:latin typeface="Arial "/>
                <a:hlinkClick r:id="rId4">
                  <a:extLst>
                    <a:ext uri="{A12FA001-AC4F-418D-AE19-62706E023703}">
                      <ahyp:hlinkClr xmlns:ahyp="http://schemas.microsoft.com/office/drawing/2018/hyperlinkcolor" val="tx"/>
                    </a:ext>
                  </a:extLst>
                </a:hlinkClick>
              </a:rPr>
              <a:t>https://assmca.pr.gov/estadistica/Pages/default.aspx</a:t>
            </a:r>
            <a:r>
              <a:rPr lang="en-US" sz="1400" dirty="0">
                <a:solidFill>
                  <a:schemeClr val="bg2">
                    <a:lumMod val="25000"/>
                  </a:schemeClr>
                </a:solidFill>
                <a:latin typeface="Arial "/>
              </a:rPr>
              <a:t> </a:t>
            </a:r>
          </a:p>
          <a:p>
            <a:pPr marL="228600" indent="-228600">
              <a:spcAft>
                <a:spcPts val="200"/>
              </a:spcAft>
              <a:buFont typeface="+mj-lt"/>
              <a:buAutoNum type="arabicPeriod"/>
            </a:pPr>
            <a:r>
              <a:rPr lang="en-US" sz="1400" dirty="0">
                <a:latin typeface="Arial "/>
              </a:rPr>
              <a:t>Weeks, L. (2015). Addiction in American history: 14 vivid graphs. National Public Radio. Available at </a:t>
            </a:r>
            <a:r>
              <a:rPr lang="en-US" sz="1400" dirty="0">
                <a:latin typeface="Arial "/>
                <a:hlinkClick r:id="rId5"/>
              </a:rPr>
              <a:t>https://www.npr.org/sections/npr-history-dept/2015/04/17/400061497/addiction-in-american-history-14-vivid-graphs</a:t>
            </a:r>
            <a:r>
              <a:rPr lang="en-US" sz="1400" dirty="0">
                <a:latin typeface="Arial "/>
              </a:rPr>
              <a:t>  </a:t>
            </a:r>
          </a:p>
          <a:p>
            <a:pPr marL="228600" indent="-228600">
              <a:spcBef>
                <a:spcPts val="0"/>
              </a:spcBef>
              <a:spcAft>
                <a:spcPts val="200"/>
              </a:spcAft>
              <a:buFont typeface="+mj-lt"/>
              <a:buAutoNum type="arabicPeriod"/>
              <a:defRPr/>
            </a:pPr>
            <a:r>
              <a:rPr lang="en-US" sz="1400" dirty="0">
                <a:latin typeface="Arial "/>
              </a:rPr>
              <a:t>U.S. Department of Health and Human Services (HHS), Office of the Surgeon General, (2016). </a:t>
            </a:r>
            <a:r>
              <a:rPr lang="en-US" sz="1400" i="1" dirty="0">
                <a:latin typeface="Arial "/>
              </a:rPr>
              <a:t>Facing Addiction in America: The Surgeon General’s Report on Alcohol, Drugs, and Health. </a:t>
            </a:r>
            <a:r>
              <a:rPr lang="en-US" sz="1400" dirty="0">
                <a:latin typeface="Arial "/>
              </a:rPr>
              <a:t>Washington, DC. Available at </a:t>
            </a:r>
            <a:r>
              <a:rPr lang="en-US" sz="1400" dirty="0">
                <a:latin typeface="Arial "/>
                <a:hlinkClick r:id="rId6"/>
              </a:rPr>
              <a:t>https://addiction.surgeongeneral.gov/surgeon-generals-report.pdf</a:t>
            </a:r>
            <a:r>
              <a:rPr lang="en-US" sz="1400" dirty="0">
                <a:latin typeface="Arial "/>
              </a:rPr>
              <a:t>  </a:t>
            </a:r>
          </a:p>
          <a:p>
            <a:pPr marL="228600" indent="-228600">
              <a:spcBef>
                <a:spcPts val="0"/>
              </a:spcBef>
              <a:spcAft>
                <a:spcPts val="200"/>
              </a:spcAft>
              <a:buFont typeface="+mj-lt"/>
              <a:buAutoNum type="arabicPeriod"/>
              <a:defRPr/>
            </a:pPr>
            <a:r>
              <a:rPr lang="en-US" sz="1400" dirty="0">
                <a:latin typeface="Arial "/>
              </a:rPr>
              <a:t>American Psychiatric Association. (2000). Diagnostic and statistical manual of mental disorders (DSM-IV) (4th ed.). Washington, DC: American Psychiatric Association.</a:t>
            </a:r>
          </a:p>
          <a:p>
            <a:pPr marL="228600" indent="-228600">
              <a:spcBef>
                <a:spcPts val="0"/>
              </a:spcBef>
              <a:spcAft>
                <a:spcPts val="200"/>
              </a:spcAft>
              <a:buFont typeface="+mj-lt"/>
              <a:buAutoNum type="arabicPeriod"/>
              <a:defRPr/>
            </a:pPr>
            <a:r>
              <a:rPr lang="en-US" sz="1400" dirty="0" err="1">
                <a:latin typeface="Arial "/>
                <a:cs typeface="Arial" charset="0"/>
              </a:rPr>
              <a:t>Willenbring</a:t>
            </a:r>
            <a:r>
              <a:rPr lang="en-US" sz="1400" dirty="0">
                <a:latin typeface="Arial "/>
                <a:cs typeface="Arial" charset="0"/>
              </a:rPr>
              <a:t>, M. L. (2008). New research is redefining alcohol disorders; Does the treatment field have the courage to change? </a:t>
            </a:r>
            <a:r>
              <a:rPr lang="en-US" sz="1400" i="1" dirty="0">
                <a:latin typeface="Arial "/>
                <a:cs typeface="Arial" charset="0"/>
              </a:rPr>
              <a:t>Addiction Professional 6</a:t>
            </a:r>
            <a:r>
              <a:rPr lang="en-US" sz="1400" dirty="0">
                <a:latin typeface="Arial "/>
                <a:cs typeface="Arial" charset="0"/>
              </a:rPr>
              <a:t>(5), 12-19. </a:t>
            </a:r>
          </a:p>
          <a:p>
            <a:pPr marL="228600" indent="-228600">
              <a:spcBef>
                <a:spcPts val="0"/>
              </a:spcBef>
              <a:spcAft>
                <a:spcPts val="200"/>
              </a:spcAft>
              <a:buFont typeface="+mj-lt"/>
              <a:buAutoNum type="arabicPeriod"/>
              <a:defRPr/>
            </a:pPr>
            <a:r>
              <a:rPr lang="en-US" sz="1400" dirty="0">
                <a:latin typeface="Arial "/>
                <a:cs typeface="Arial" charset="0"/>
              </a:rPr>
              <a:t>National Research Council and Institute of Medicine. (2009). Preventing mental, emotional, and behavioral disorders among young people: Progress and possibilities (O’Connell, M. E., Boat, T., &amp; Warner, K. E., Eds.) (p. 66).  Washington, DC: National Academies Press.</a:t>
            </a:r>
          </a:p>
          <a:p>
            <a:pPr marL="228600" indent="-228600">
              <a:spcBef>
                <a:spcPts val="0"/>
              </a:spcBef>
              <a:spcAft>
                <a:spcPts val="200"/>
              </a:spcAft>
              <a:buFont typeface="+mj-lt"/>
              <a:buAutoNum type="arabicPeriod"/>
              <a:defRPr/>
            </a:pPr>
            <a:r>
              <a:rPr lang="en-US" sz="1400" dirty="0">
                <a:latin typeface="Arial "/>
              </a:rPr>
              <a:t>Institute of Medicine (1994). </a:t>
            </a:r>
            <a:r>
              <a:rPr lang="en-US" sz="1400" i="1" dirty="0">
                <a:latin typeface="Arial "/>
              </a:rPr>
              <a:t>Reducing Risks for Mental Disorders: Frontiers for Preventive Intervention Research. </a:t>
            </a:r>
            <a:r>
              <a:rPr lang="en-US" sz="1400" dirty="0">
                <a:latin typeface="Arial "/>
              </a:rPr>
              <a:t>Washington, DC: The National Academies Press. </a:t>
            </a:r>
            <a:r>
              <a:rPr lang="en-US" sz="1400" dirty="0">
                <a:latin typeface="Arial "/>
                <a:hlinkClick r:id="rId7"/>
              </a:rPr>
              <a:t>https://doi.org/10.17226/2139</a:t>
            </a:r>
            <a:r>
              <a:rPr lang="en-US" sz="1400" dirty="0">
                <a:latin typeface="Arial "/>
              </a:rPr>
              <a:t>.</a:t>
            </a:r>
          </a:p>
          <a:p>
            <a:pPr marL="228600" indent="-228600">
              <a:spcBef>
                <a:spcPts val="0"/>
              </a:spcBef>
              <a:spcAft>
                <a:spcPts val="200"/>
              </a:spcAft>
              <a:buFont typeface="+mj-lt"/>
              <a:buAutoNum type="arabicPeriod"/>
              <a:defRPr/>
            </a:pPr>
            <a:r>
              <a:rPr lang="en-US" sz="1400" dirty="0">
                <a:latin typeface="Arial "/>
              </a:rPr>
              <a:t>U.S. Department of Health and Human Services (HHS), Office of the Surgeon General. </a:t>
            </a:r>
            <a:r>
              <a:rPr lang="en-US" sz="1400" i="1" dirty="0">
                <a:latin typeface="Arial "/>
              </a:rPr>
              <a:t>Facing addiction in America: The surgeon general’s report on alcohol, drugs, and health. </a:t>
            </a:r>
            <a:r>
              <a:rPr lang="en-US" sz="1400" dirty="0">
                <a:latin typeface="Arial "/>
              </a:rPr>
              <a:t>Washington, DC: HHS, November 2016. </a:t>
            </a:r>
            <a:r>
              <a:rPr lang="en-US" sz="1400" dirty="0">
                <a:latin typeface="Arial "/>
                <a:hlinkClick r:id="rId8"/>
              </a:rPr>
              <a:t>https://addiction.surgeongeneral.gov/chapter-4-treatment.pdf</a:t>
            </a:r>
            <a:r>
              <a:rPr lang="en-US" sz="1400" dirty="0">
                <a:latin typeface="Arial "/>
              </a:rPr>
              <a:t>  </a:t>
            </a:r>
          </a:p>
          <a:p>
            <a:pPr marL="228600" indent="-228600">
              <a:spcBef>
                <a:spcPts val="0"/>
              </a:spcBef>
              <a:spcAft>
                <a:spcPts val="200"/>
              </a:spcAft>
              <a:buFont typeface="+mj-lt"/>
              <a:buAutoNum type="arabicPeriod"/>
              <a:defRPr/>
            </a:pPr>
            <a:r>
              <a:rPr lang="en-US" sz="1400" dirty="0">
                <a:latin typeface="Arial "/>
              </a:rPr>
              <a:t>National Institute on Drug Abuse NIDA. (2018, January 17). Principles of drug addiction treatment: A research-based guide (3</a:t>
            </a:r>
            <a:r>
              <a:rPr lang="en-US" sz="1400" baseline="30000" dirty="0">
                <a:latin typeface="Arial "/>
              </a:rPr>
              <a:t>rd</a:t>
            </a:r>
            <a:r>
              <a:rPr lang="en-US" sz="1400" dirty="0">
                <a:latin typeface="Arial "/>
              </a:rPr>
              <a:t> Ed.). Retrieved from </a:t>
            </a:r>
            <a:r>
              <a:rPr lang="en-US" sz="1400" dirty="0">
                <a:latin typeface="Arial "/>
                <a:hlinkClick r:id="rId9"/>
              </a:rPr>
              <a:t>https://www.drugabuse.gov/publications/principles-drug-addiction-treatment-research-based-guide-third-edition</a:t>
            </a:r>
            <a:endParaRPr lang="en-US" sz="1400" dirty="0">
              <a:latin typeface="Arial "/>
            </a:endParaRPr>
          </a:p>
          <a:p>
            <a:endParaRPr lang="en-US" dirty="0"/>
          </a:p>
        </p:txBody>
      </p:sp>
    </p:spTree>
    <p:extLst>
      <p:ext uri="{BB962C8B-B14F-4D97-AF65-F5344CB8AC3E}">
        <p14:creationId xmlns:p14="http://schemas.microsoft.com/office/powerpoint/2010/main" val="166084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58410-835F-46F3-9986-4565D9361E32}"/>
              </a:ext>
            </a:extLst>
          </p:cNvPr>
          <p:cNvSpPr>
            <a:spLocks noGrp="1"/>
          </p:cNvSpPr>
          <p:nvPr>
            <p:ph type="title"/>
          </p:nvPr>
        </p:nvSpPr>
        <p:spPr/>
        <p:txBody>
          <a:bodyPr/>
          <a:lstStyle/>
          <a:p>
            <a:r>
              <a:rPr lang="es-CR" b="1" dirty="0">
                <a:latin typeface="Arial "/>
              </a:rPr>
              <a:t>Referencias </a:t>
            </a:r>
            <a:endParaRPr lang="en-US" dirty="0"/>
          </a:p>
        </p:txBody>
      </p:sp>
      <p:sp>
        <p:nvSpPr>
          <p:cNvPr id="4" name="Subtitle 2">
            <a:extLst>
              <a:ext uri="{FF2B5EF4-FFF2-40B4-BE49-F238E27FC236}">
                <a16:creationId xmlns:a16="http://schemas.microsoft.com/office/drawing/2014/main" id="{DBA27087-27C5-4C6A-B902-86DE34795409}"/>
              </a:ext>
            </a:extLst>
          </p:cNvPr>
          <p:cNvSpPr>
            <a:spLocks noGrp="1"/>
          </p:cNvSpPr>
          <p:nvPr>
            <p:ph idx="1"/>
          </p:nvPr>
        </p:nvSpPr>
        <p:spPr>
          <a:xfrm>
            <a:off x="838200" y="1520825"/>
            <a:ext cx="10515600" cy="4130675"/>
          </a:xfrm>
        </p:spPr>
        <p:txBody>
          <a:bodyPr/>
          <a:lstStyle/>
          <a:p>
            <a:pPr marL="342900" indent="-342900">
              <a:spcBef>
                <a:spcPts val="0"/>
              </a:spcBef>
              <a:spcAft>
                <a:spcPts val="200"/>
              </a:spcAft>
              <a:buFont typeface="+mj-lt"/>
              <a:buAutoNum type="arabicPeriod" startAt="11"/>
              <a:defRPr/>
            </a:pPr>
            <a:r>
              <a:rPr lang="en-US" sz="1400" dirty="0">
                <a:latin typeface="Arial "/>
              </a:rPr>
              <a:t>American Society of Addiction Medicine (2015). What are the ASAM levels of care? Available at </a:t>
            </a:r>
            <a:r>
              <a:rPr lang="en-US" sz="1400" dirty="0">
                <a:latin typeface="Arial "/>
                <a:hlinkClick r:id="rId2"/>
              </a:rPr>
              <a:t>http://asamcontinuum.org/knowledgebase/what-are-the-asam-levels-of-care/</a:t>
            </a:r>
            <a:endParaRPr lang="en-US" sz="1400" dirty="0">
              <a:latin typeface="Arial "/>
            </a:endParaRPr>
          </a:p>
          <a:p>
            <a:pPr marL="342900" indent="-342900">
              <a:spcBef>
                <a:spcPts val="0"/>
              </a:spcBef>
              <a:spcAft>
                <a:spcPts val="200"/>
              </a:spcAft>
              <a:buFont typeface="+mj-lt"/>
              <a:buAutoNum type="arabicPeriod" startAt="11"/>
              <a:defRPr/>
            </a:pPr>
            <a:r>
              <a:rPr lang="en-US" sz="1400" dirty="0">
                <a:latin typeface="Arial "/>
              </a:rPr>
              <a:t>Substance Abuse and Mental Health Services Administration (2016). Treatments for substance use disorders. Available at </a:t>
            </a:r>
            <a:r>
              <a:rPr lang="en-US" sz="1400" dirty="0">
                <a:latin typeface="Arial "/>
                <a:hlinkClick r:id="rId3"/>
              </a:rPr>
              <a:t>https://www.samhsa.gov/treatment/substance-use-disorders</a:t>
            </a:r>
            <a:r>
              <a:rPr lang="en-US" sz="1400" dirty="0">
                <a:latin typeface="Arial "/>
              </a:rPr>
              <a:t>  </a:t>
            </a:r>
          </a:p>
          <a:p>
            <a:pPr marL="228600" indent="-228600">
              <a:spcAft>
                <a:spcPts val="200"/>
              </a:spcAft>
              <a:buFont typeface="+mj-lt"/>
              <a:buAutoNum type="arabicPeriod" startAt="11"/>
            </a:pPr>
            <a:r>
              <a:rPr lang="en-US" sz="1400" dirty="0">
                <a:latin typeface="Arial "/>
              </a:rPr>
              <a:t>Substance Abuse and Mental Health Services Administration. (2012). SAMHSA's Working Definition of Recovery. Rockville, MD: Substance Abuse and Mental Health Services Administration. Retrieved from </a:t>
            </a:r>
            <a:r>
              <a:rPr lang="en-US" sz="1400" dirty="0">
                <a:latin typeface="Arial "/>
                <a:hlinkClick r:id="rId4"/>
              </a:rPr>
              <a:t>http://store.samhsa.gov/product/SAMHSA-s-Working-Definition-of-Recovery/PEP12-RECDEF</a:t>
            </a:r>
            <a:r>
              <a:rPr lang="en-US" sz="1400" dirty="0">
                <a:latin typeface="Arial "/>
              </a:rPr>
              <a:t>  </a:t>
            </a:r>
            <a:endParaRPr lang="en-US" sz="1400" dirty="0">
              <a:latin typeface="Arial "/>
              <a:ea typeface="ＭＳ Ｐゴシック" pitchFamily="34" charset="-128"/>
            </a:endParaRPr>
          </a:p>
          <a:p>
            <a:pPr marL="228600" indent="-228600">
              <a:spcAft>
                <a:spcPts val="200"/>
              </a:spcAft>
              <a:buFont typeface="+mj-lt"/>
              <a:buAutoNum type="arabicPeriod" startAt="11"/>
            </a:pPr>
            <a:r>
              <a:rPr lang="en-US" sz="1400" dirty="0" err="1">
                <a:latin typeface="Arial "/>
              </a:rPr>
              <a:t>Witbrodt</a:t>
            </a:r>
            <a:r>
              <a:rPr lang="en-US" sz="1400" dirty="0">
                <a:latin typeface="Arial "/>
              </a:rPr>
              <a:t>, J., </a:t>
            </a:r>
            <a:r>
              <a:rPr lang="en-US" sz="1400" dirty="0" err="1">
                <a:latin typeface="Arial "/>
              </a:rPr>
              <a:t>Kaskutas</a:t>
            </a:r>
            <a:r>
              <a:rPr lang="en-US" sz="1400" dirty="0">
                <a:latin typeface="Arial "/>
              </a:rPr>
              <a:t>, L. A., &amp; </a:t>
            </a:r>
            <a:r>
              <a:rPr lang="en-US" sz="1400" dirty="0" err="1">
                <a:latin typeface="Arial "/>
              </a:rPr>
              <a:t>Grella</a:t>
            </a:r>
            <a:r>
              <a:rPr lang="en-US" sz="1400" dirty="0">
                <a:latin typeface="Arial "/>
              </a:rPr>
              <a:t>, C. E. (2015). How do recovery definitions distinguish recovering individuals? Five typologies. </a:t>
            </a:r>
            <a:r>
              <a:rPr lang="en-US" sz="1400" i="1" dirty="0">
                <a:latin typeface="Arial "/>
              </a:rPr>
              <a:t>Drug And Alcohol Dependence</a:t>
            </a:r>
            <a:r>
              <a:rPr lang="en-US" sz="1400" dirty="0">
                <a:latin typeface="Arial "/>
              </a:rPr>
              <a:t>, </a:t>
            </a:r>
            <a:r>
              <a:rPr lang="en-US" sz="1400" i="1" dirty="0">
                <a:latin typeface="Arial "/>
              </a:rPr>
              <a:t>148</a:t>
            </a:r>
            <a:r>
              <a:rPr lang="en-US" sz="1400" dirty="0">
                <a:latin typeface="Arial "/>
              </a:rPr>
              <a:t>109-117. Available at </a:t>
            </a:r>
            <a:r>
              <a:rPr lang="en-US" sz="1400" dirty="0">
                <a:latin typeface="Arial "/>
                <a:hlinkClick r:id="rId5"/>
              </a:rPr>
              <a:t>https://www.ncbi.nlm.nih.gov/pmc/articles/PMC4330112/</a:t>
            </a:r>
            <a:r>
              <a:rPr lang="en-US" sz="1400" dirty="0">
                <a:latin typeface="Arial "/>
              </a:rPr>
              <a:t>  </a:t>
            </a:r>
          </a:p>
          <a:p>
            <a:pPr marL="228600" indent="-228600">
              <a:spcAft>
                <a:spcPts val="200"/>
              </a:spcAft>
              <a:buFont typeface="+mj-lt"/>
              <a:buAutoNum type="arabicPeriod" startAt="11"/>
            </a:pPr>
            <a:r>
              <a:rPr lang="en-US" sz="1400" dirty="0">
                <a:latin typeface="Arial "/>
              </a:rPr>
              <a:t>White, W. (2006). </a:t>
            </a:r>
            <a:r>
              <a:rPr lang="en-US" sz="1400" i="1" dirty="0">
                <a:latin typeface="Arial "/>
              </a:rPr>
              <a:t>Sponsor, Recovery Coach, Addiction Counselor: The Importance of Role Clarity and Role Integrity. </a:t>
            </a:r>
            <a:r>
              <a:rPr lang="en-US" sz="1400" dirty="0">
                <a:latin typeface="Arial "/>
              </a:rPr>
              <a:t>Philadelphia, PA: Philadelphia Department of Behavioral Health and Mental Retardation Services. </a:t>
            </a:r>
          </a:p>
          <a:p>
            <a:pPr marL="228600" indent="-228600">
              <a:spcAft>
                <a:spcPts val="200"/>
              </a:spcAft>
              <a:buFont typeface="+mj-lt"/>
              <a:buAutoNum type="arabicPeriod" startAt="11"/>
            </a:pPr>
            <a:r>
              <a:rPr lang="en-US" sz="1400" dirty="0">
                <a:latin typeface="Arial "/>
              </a:rPr>
              <a:t>SAMHSA (2008). An introduction to mutual support groups for alcohol and drug abuse. </a:t>
            </a:r>
            <a:r>
              <a:rPr lang="en-US" sz="1400" i="1" dirty="0">
                <a:latin typeface="Arial "/>
              </a:rPr>
              <a:t>Substance Abuse in Brief Fact Sheet. </a:t>
            </a:r>
            <a:r>
              <a:rPr lang="en-US" sz="1400" dirty="0">
                <a:latin typeface="Arial "/>
              </a:rPr>
              <a:t>Volume 5, Issue I. Available at </a:t>
            </a:r>
            <a:r>
              <a:rPr lang="en-US" sz="1400" dirty="0">
                <a:latin typeface="Arial "/>
                <a:hlinkClick r:id="rId6"/>
              </a:rPr>
              <a:t>https://store.samhsa.gov/shin/content/SMA08-4336/SMA08-4336.pdf</a:t>
            </a:r>
            <a:r>
              <a:rPr lang="en-US" sz="1400" dirty="0">
                <a:latin typeface="Arial "/>
              </a:rPr>
              <a:t>  </a:t>
            </a:r>
          </a:p>
          <a:p>
            <a:pPr marL="228600" indent="-228600">
              <a:spcAft>
                <a:spcPts val="200"/>
              </a:spcAft>
              <a:buFont typeface="+mj-lt"/>
              <a:buAutoNum type="arabicPeriod" startAt="11"/>
            </a:pPr>
            <a:r>
              <a:rPr lang="en-US" sz="1400" dirty="0">
                <a:latin typeface="Arial "/>
              </a:rPr>
              <a:t>National Association of Recovery Residences (2012). A primer on recovery residences: FAQs from the National Association of Recovery Residents. Available at </a:t>
            </a:r>
            <a:r>
              <a:rPr lang="en-US" sz="1400" dirty="0">
                <a:latin typeface="Arial "/>
                <a:hlinkClick r:id="rId7"/>
              </a:rPr>
              <a:t>http://narronline.org/wp-content/uploads/2014/06/Primer-on-Recovery-Residences-09-20-2012a.pdf</a:t>
            </a:r>
            <a:r>
              <a:rPr lang="en-US" sz="1400" dirty="0">
                <a:latin typeface="Arial "/>
              </a:rPr>
              <a:t>  </a:t>
            </a:r>
          </a:p>
          <a:p>
            <a:pPr marL="228600" indent="-228600">
              <a:spcAft>
                <a:spcPts val="200"/>
              </a:spcAft>
              <a:buFont typeface="+mj-lt"/>
              <a:buAutoNum type="arabicPeriod" startAt="11"/>
            </a:pPr>
            <a:r>
              <a:rPr lang="en-US" sz="1400" dirty="0">
                <a:latin typeface="Arial "/>
              </a:rPr>
              <a:t>SAMHSA (2016). SAMHSA’s Recovery Support Efforts. Available at </a:t>
            </a:r>
            <a:r>
              <a:rPr lang="en-US" sz="1400" dirty="0">
                <a:latin typeface="Arial "/>
                <a:hlinkClick r:id="rId8"/>
              </a:rPr>
              <a:t>https://www.samhsa.gov/recovery/samhsas-efforts</a:t>
            </a:r>
            <a:endParaRPr lang="en-US" sz="1400" dirty="0">
              <a:latin typeface="Arial "/>
            </a:endParaRPr>
          </a:p>
          <a:p>
            <a:pPr marL="228600" indent="-228600">
              <a:buFont typeface="+mj-lt"/>
              <a:buAutoNum type="arabicPeriod" startAt="11"/>
            </a:pPr>
            <a:endParaRPr lang="en-US" sz="1200" dirty="0"/>
          </a:p>
          <a:p>
            <a:pPr marL="228600" indent="-228600">
              <a:buFont typeface="+mj-lt"/>
              <a:buAutoNum type="arabicPeriod" startAt="11"/>
            </a:pPr>
            <a:endParaRPr lang="en-US" sz="1200" dirty="0"/>
          </a:p>
          <a:p>
            <a:pPr marL="228600" indent="-228600">
              <a:spcBef>
                <a:spcPts val="0"/>
              </a:spcBef>
              <a:buFont typeface="+mj-lt"/>
              <a:buAutoNum type="arabicPeriod" startAt="11"/>
              <a:defRPr/>
            </a:pPr>
            <a:endParaRPr lang="en-US" sz="1200" dirty="0">
              <a:latin typeface="Arial" charset="0"/>
              <a:cs typeface="Arial" charset="0"/>
            </a:endParaRPr>
          </a:p>
          <a:p>
            <a:endParaRPr lang="en-US" sz="1200" dirty="0"/>
          </a:p>
          <a:p>
            <a:endParaRPr lang="en-US" sz="1200" dirty="0"/>
          </a:p>
        </p:txBody>
      </p:sp>
    </p:spTree>
    <p:extLst>
      <p:ext uri="{BB962C8B-B14F-4D97-AF65-F5344CB8AC3E}">
        <p14:creationId xmlns:p14="http://schemas.microsoft.com/office/powerpoint/2010/main" val="91055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z="4400" b="1" dirty="0">
                <a:latin typeface="Arial" panose="020B0604020202020204" pitchFamily="34" charset="0"/>
                <a:cs typeface="Arial" panose="020B0604020202020204" pitchFamily="34" charset="0"/>
              </a:rPr>
              <a:t>Presentadores De Hoy</a:t>
            </a:r>
            <a:r>
              <a:rPr lang="es-ES_tradnl" sz="4800" b="1" dirty="0">
                <a:latin typeface="Arial" panose="020B0604020202020204" pitchFamily="34" charset="0"/>
                <a:cs typeface="Arial" panose="020B0604020202020204" pitchFamily="34" charset="0"/>
              </a:rPr>
              <a:t> </a:t>
            </a:r>
            <a:endParaRPr lang="en-US" sz="4400" b="1" dirty="0">
              <a:solidFill>
                <a:schemeClr val="tx2">
                  <a:lumMod val="75000"/>
                </a:schemeClr>
              </a:solidFill>
              <a:latin typeface="Arial" panose="020B0604020202020204" pitchFamily="34" charset="0"/>
              <a:cs typeface="Arial" panose="020B0604020202020204" pitchFamily="34" charset="0"/>
            </a:endParaRPr>
          </a:p>
        </p:txBody>
      </p:sp>
      <p:sp>
        <p:nvSpPr>
          <p:cNvPr id="6" name="AutoShape 4" descr="IMG_0891.JPG"/>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defRPr/>
            </a:pPr>
            <a:endParaRPr lang="en-US" dirty="0">
              <a:solidFill>
                <a:prstClr val="black"/>
              </a:solidFill>
              <a:latin typeface="Calibri"/>
            </a:endParaRPr>
          </a:p>
        </p:txBody>
      </p:sp>
      <p:sp>
        <p:nvSpPr>
          <p:cNvPr id="7" name="Rectangle 6">
            <a:extLst>
              <a:ext uri="{FF2B5EF4-FFF2-40B4-BE49-F238E27FC236}">
                <a16:creationId xmlns:a16="http://schemas.microsoft.com/office/drawing/2014/main" id="{DC7DE5FB-498F-42DB-91AB-0499E26AC209}"/>
              </a:ext>
            </a:extLst>
          </p:cNvPr>
          <p:cNvSpPr/>
          <p:nvPr/>
        </p:nvSpPr>
        <p:spPr>
          <a:xfrm>
            <a:off x="7042175" y="5233962"/>
            <a:ext cx="3429180"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Shai </a:t>
            </a:r>
            <a:r>
              <a:rPr lang="en-US" sz="2000" b="1" dirty="0" err="1">
                <a:latin typeface="Arial" panose="020B0604020202020204" pitchFamily="34" charset="0"/>
                <a:cs typeface="Arial" panose="020B0604020202020204" pitchFamily="34" charset="0"/>
              </a:rPr>
              <a:t>Fuxman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Ed.D</a:t>
            </a:r>
            <a:endParaRPr lang="en-US" sz="2000" b="1" dirty="0">
              <a:latin typeface="Arial" panose="020B0604020202020204" pitchFamily="34" charset="0"/>
              <a:cs typeface="Arial" panose="020B0604020202020204" pitchFamily="34" charset="0"/>
            </a:endParaRPr>
          </a:p>
        </p:txBody>
      </p:sp>
      <p:pic>
        <p:nvPicPr>
          <p:cNvPr id="8" name="Picture 7" descr="A person wearing a tie&#10;&#10;Description automatically generated with medium confidence">
            <a:extLst>
              <a:ext uri="{FF2B5EF4-FFF2-40B4-BE49-F238E27FC236}">
                <a16:creationId xmlns:a16="http://schemas.microsoft.com/office/drawing/2014/main" id="{A8CAD009-5148-45FF-B229-D4514810E331}"/>
              </a:ext>
            </a:extLst>
          </p:cNvPr>
          <p:cNvPicPr>
            <a:picLocks noChangeAspect="1"/>
          </p:cNvPicPr>
          <p:nvPr/>
        </p:nvPicPr>
        <p:blipFill rotWithShape="1">
          <a:blip r:embed="rId3">
            <a:extLst>
              <a:ext uri="{28A0092B-C50C-407E-A947-70E740481C1C}">
                <a14:useLocalDpi xmlns:a14="http://schemas.microsoft.com/office/drawing/2010/main" val="0"/>
              </a:ext>
            </a:extLst>
          </a:blip>
          <a:srcRect l="24789" r="25067" b="4389"/>
          <a:stretch/>
        </p:blipFill>
        <p:spPr>
          <a:xfrm>
            <a:off x="7592481" y="1744119"/>
            <a:ext cx="2290307" cy="329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A21D8B5A-575A-4633-A82C-7E3CE09C17BF}"/>
              </a:ext>
            </a:extLst>
          </p:cNvPr>
          <p:cNvSpPr/>
          <p:nvPr/>
        </p:nvSpPr>
        <p:spPr>
          <a:xfrm>
            <a:off x="2012946" y="5280129"/>
            <a:ext cx="3429180" cy="707886"/>
          </a:xfrm>
          <a:prstGeom prst="rect">
            <a:avLst/>
          </a:prstGeom>
        </p:spPr>
        <p:txBody>
          <a:bodyPr wrap="square">
            <a:spAutoFit/>
          </a:bodyPr>
          <a:lstStyle/>
          <a:p>
            <a:pPr algn="ctr"/>
            <a:r>
              <a:rPr lang="en-US" altLang="en-US" sz="2000" b="1" dirty="0">
                <a:latin typeface="Arial" panose="020B0604020202020204" pitchFamily="34" charset="0"/>
                <a:cs typeface="Arial" panose="020B0604020202020204" pitchFamily="34" charset="0"/>
              </a:rPr>
              <a:t>Haner Hern</a:t>
            </a:r>
            <a:r>
              <a:rPr lang="es-CR" altLang="en-US" sz="2000" b="1" dirty="0">
                <a:latin typeface="Arial" panose="020B0604020202020204" pitchFamily="34" charset="0"/>
                <a:cs typeface="Arial" panose="020B0604020202020204" pitchFamily="34" charset="0"/>
              </a:rPr>
              <a:t>á</a:t>
            </a:r>
            <a:r>
              <a:rPr lang="en-US" altLang="en-US" sz="2000" b="1" dirty="0" err="1">
                <a:latin typeface="Arial" panose="020B0604020202020204" pitchFamily="34" charset="0"/>
                <a:cs typeface="Arial" panose="020B0604020202020204" pitchFamily="34" charset="0"/>
              </a:rPr>
              <a:t>ndez</a:t>
            </a:r>
            <a:r>
              <a:rPr lang="en-US" altLang="en-US"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Ph.D., CPS, CADCII, LADCI </a:t>
            </a:r>
          </a:p>
        </p:txBody>
      </p:sp>
      <p:pic>
        <p:nvPicPr>
          <p:cNvPr id="10" name="Picture 2" descr="C:\Users\janer\Desktop\IMG_0035.JPG">
            <a:extLst>
              <a:ext uri="{FF2B5EF4-FFF2-40B4-BE49-F238E27FC236}">
                <a16:creationId xmlns:a16="http://schemas.microsoft.com/office/drawing/2014/main" id="{9D9085DB-1F6E-44FC-BA1C-39C22F97394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75964" y="1744120"/>
            <a:ext cx="3103145" cy="3299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709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7563F-6F2F-42D2-822D-B8073AD3AAF4}"/>
              </a:ext>
            </a:extLst>
          </p:cNvPr>
          <p:cNvSpPr txBox="1">
            <a:spLocks/>
          </p:cNvSpPr>
          <p:nvPr/>
        </p:nvSpPr>
        <p:spPr>
          <a:xfrm>
            <a:off x="823906" y="-794683"/>
            <a:ext cx="10214403" cy="2218748"/>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spcAft>
                <a:spcPts val="600"/>
              </a:spcAft>
            </a:pPr>
            <a:r>
              <a:rPr lang="en-US" sz="4400" dirty="0" err="1">
                <a:solidFill>
                  <a:schemeClr val="tx2">
                    <a:lumMod val="75000"/>
                  </a:schemeClr>
                </a:solidFill>
                <a:latin typeface="Arial" panose="020B0604020202020204" pitchFamily="34" charset="0"/>
                <a:ea typeface="+mj-ea"/>
                <a:cs typeface="Arial" panose="020B0604020202020204" pitchFamily="34" charset="0"/>
              </a:rPr>
              <a:t>Objetivos</a:t>
            </a:r>
            <a:r>
              <a:rPr lang="en-US" sz="4400" dirty="0">
                <a:solidFill>
                  <a:schemeClr val="tx2">
                    <a:lumMod val="75000"/>
                  </a:schemeClr>
                </a:solidFill>
                <a:latin typeface="Arial" panose="020B0604020202020204" pitchFamily="34" charset="0"/>
                <a:ea typeface="+mj-ea"/>
                <a:cs typeface="Arial" panose="020B0604020202020204" pitchFamily="34" charset="0"/>
              </a:rPr>
              <a:t> de </a:t>
            </a:r>
            <a:r>
              <a:rPr lang="en-US" sz="4400" dirty="0" err="1">
                <a:solidFill>
                  <a:schemeClr val="tx2">
                    <a:lumMod val="75000"/>
                  </a:schemeClr>
                </a:solidFill>
                <a:latin typeface="Arial" panose="020B0604020202020204" pitchFamily="34" charset="0"/>
                <a:ea typeface="+mj-ea"/>
                <a:cs typeface="Arial" panose="020B0604020202020204" pitchFamily="34" charset="0"/>
              </a:rPr>
              <a:t>Aprendizaje</a:t>
            </a:r>
            <a:endParaRPr lang="en-US" sz="4400" dirty="0">
              <a:solidFill>
                <a:schemeClr val="tx2">
                  <a:lumMod val="75000"/>
                </a:schemeClr>
              </a:solidFill>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363CB94F-F472-4F5A-9D11-970DBB48CA15}"/>
              </a:ext>
            </a:extLst>
          </p:cNvPr>
          <p:cNvSpPr txBox="1"/>
          <p:nvPr/>
        </p:nvSpPr>
        <p:spPr>
          <a:xfrm>
            <a:off x="823905" y="1633673"/>
            <a:ext cx="10370567" cy="3785652"/>
          </a:xfrm>
          <a:prstGeom prst="rect">
            <a:avLst/>
          </a:prstGeom>
          <a:noFill/>
        </p:spPr>
        <p:txBody>
          <a:bodyPr wrap="square" rtlCol="0">
            <a:spAutoFit/>
          </a:bodyPr>
          <a:lstStyle/>
          <a:p>
            <a:pPr marL="171450" indent="-171450">
              <a:buFont typeface="Arial" panose="020B0604020202020204" pitchFamily="34" charset="0"/>
              <a:buChar char="•"/>
            </a:pPr>
            <a:r>
              <a:rPr kumimoji="0" lang="es-ES" altLang="en-US" sz="3000" b="0" i="0" u="none" strike="noStrike" cap="none" normalizeH="0" baseline="0" dirty="0">
                <a:ln>
                  <a:noFill/>
                </a:ln>
                <a:solidFill>
                  <a:schemeClr val="tx1"/>
                </a:solidFill>
                <a:effectLst/>
                <a:latin typeface="Arial   "/>
              </a:rPr>
              <a:t>Revisar el Continuum of </a:t>
            </a:r>
            <a:r>
              <a:rPr kumimoji="0" lang="es-ES" altLang="en-US" sz="3000" b="0" i="0" u="none" strike="noStrike" cap="none" normalizeH="0" baseline="0" dirty="0" err="1">
                <a:ln>
                  <a:noFill/>
                </a:ln>
                <a:solidFill>
                  <a:schemeClr val="tx1"/>
                </a:solidFill>
                <a:effectLst/>
                <a:latin typeface="Arial   "/>
              </a:rPr>
              <a:t>Care</a:t>
            </a:r>
            <a:r>
              <a:rPr kumimoji="0" lang="es-ES" altLang="en-US" sz="3000" b="0" i="0" u="none" strike="noStrike" cap="none" normalizeH="0" baseline="0" dirty="0">
                <a:ln>
                  <a:noFill/>
                </a:ln>
                <a:solidFill>
                  <a:schemeClr val="tx1"/>
                </a:solidFill>
                <a:effectLst/>
                <a:latin typeface="Arial   "/>
              </a:rPr>
              <a:t> (</a:t>
            </a:r>
            <a:r>
              <a:rPr kumimoji="0" lang="es-CR" altLang="en-US" sz="3000" i="0" u="none" strike="noStrike" cap="none" normalizeH="0" baseline="0" dirty="0">
                <a:ln>
                  <a:noFill/>
                </a:ln>
                <a:solidFill>
                  <a:schemeClr val="tx1"/>
                </a:solidFill>
                <a:effectLst/>
                <a:latin typeface="Arial   "/>
                <a:ea typeface="Times New Roman" panose="02020603050405020304" pitchFamily="18" charset="0"/>
                <a:cs typeface="Arial" panose="020B0604020202020204" pitchFamily="34" charset="0"/>
              </a:rPr>
              <a:t>continuidad de servicios)</a:t>
            </a:r>
            <a:endParaRPr lang="es-ES" sz="3000" dirty="0">
              <a:latin typeface="Arial   "/>
            </a:endParaRPr>
          </a:p>
          <a:p>
            <a:pPr marL="171450" indent="-171450">
              <a:buFont typeface="Arial" panose="020B0604020202020204" pitchFamily="34" charset="0"/>
              <a:buChar char="•"/>
            </a:pPr>
            <a:r>
              <a:rPr lang="es-ES" sz="3000" dirty="0">
                <a:latin typeface="Arial   "/>
              </a:rPr>
              <a:t>Enumere las similitudes y diferencias entre la intervención, prevención, el tratamiento y la recuperación del uso indebido de sustancias</a:t>
            </a:r>
            <a:r>
              <a:rPr lang="es-CR" sz="3000" dirty="0">
                <a:latin typeface="Arial   "/>
              </a:rPr>
              <a:t> </a:t>
            </a:r>
          </a:p>
          <a:p>
            <a:pPr marL="171450" indent="-171450">
              <a:buFont typeface="Arial" panose="020B0604020202020204" pitchFamily="34" charset="0"/>
              <a:buChar char="•"/>
            </a:pPr>
            <a:r>
              <a:rPr lang="es-ES" sz="3000" dirty="0">
                <a:latin typeface="Arial   "/>
              </a:rPr>
              <a:t>Identificar posibles soluciones a las barreras comunes para colaborar en todo el continuo</a:t>
            </a:r>
          </a:p>
          <a:p>
            <a:pPr marL="171450" indent="-171450">
              <a:buFont typeface="Arial" panose="020B0604020202020204" pitchFamily="34" charset="0"/>
              <a:buChar char="•"/>
            </a:pPr>
            <a:r>
              <a:rPr lang="es-ES" sz="3000" dirty="0">
                <a:latin typeface="Arial   "/>
              </a:rPr>
              <a:t>Identificar estrategias para colaboración a lo largo del continuo</a:t>
            </a:r>
          </a:p>
        </p:txBody>
      </p:sp>
    </p:spTree>
    <p:extLst>
      <p:ext uri="{BB962C8B-B14F-4D97-AF65-F5344CB8AC3E}">
        <p14:creationId xmlns:p14="http://schemas.microsoft.com/office/powerpoint/2010/main" val="361994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Title 2"/>
          <p:cNvSpPr txBox="1">
            <a:spLocks/>
          </p:cNvSpPr>
          <p:nvPr/>
        </p:nvSpPr>
        <p:spPr>
          <a:xfrm>
            <a:off x="2888343" y="2843784"/>
            <a:ext cx="6415314" cy="1170432"/>
          </a:xfrm>
          <a:prstGeom prst="rect">
            <a:avLst/>
          </a:prstGeom>
          <a:solidFill>
            <a:srgbClr val="002060"/>
          </a:solidFill>
        </p:spPr>
        <p:txBody>
          <a:bodyPr vert="horz" lIns="91440" tIns="45720" rIns="91440" bIns="45720" rtlCol="0" anchor="ctr" anchorCtr="0">
            <a:noAutofit/>
          </a:bodyPr>
          <a:lstStyle>
            <a:lvl1pPr algn="l" defTabSz="914400" rtl="0" eaLnBrk="1" latinLnBrk="0" hangingPunct="1">
              <a:lnSpc>
                <a:spcPct val="90000"/>
              </a:lnSpc>
              <a:spcBef>
                <a:spcPct val="0"/>
              </a:spcBef>
              <a:buNone/>
              <a:defRPr sz="3800" b="1" i="0" kern="1200">
                <a:solidFill>
                  <a:schemeClr val="bg1"/>
                </a:solidFill>
                <a:latin typeface="Arial" charset="0"/>
                <a:ea typeface="Arial" charset="0"/>
                <a:cs typeface="Arial" charset="0"/>
              </a:defRPr>
            </a:lvl1pPr>
          </a:lstStyle>
          <a:p>
            <a:pPr algn="ctr"/>
            <a:r>
              <a:rPr lang="es-ES" sz="4400" dirty="0"/>
              <a:t>Preparando el escenario: el panorama actual del uso indebido de sustancias en Puerto Rico</a:t>
            </a:r>
            <a:endParaRPr lang="en-US" sz="4400" dirty="0"/>
          </a:p>
        </p:txBody>
      </p:sp>
      <p:sp>
        <p:nvSpPr>
          <p:cNvPr id="2" name="Slide Number Placeholder 1">
            <a:extLst>
              <a:ext uri="{FF2B5EF4-FFF2-40B4-BE49-F238E27FC236}">
                <a16:creationId xmlns:a16="http://schemas.microsoft.com/office/drawing/2014/main" id="{42DEBF66-E610-434E-81F1-7A1AAB174F78}"/>
              </a:ext>
            </a:extLst>
          </p:cNvPr>
          <p:cNvSpPr>
            <a:spLocks noGrp="1"/>
          </p:cNvSpPr>
          <p:nvPr>
            <p:ph type="sldNum" sz="quarter" idx="12"/>
          </p:nvPr>
        </p:nvSpPr>
        <p:spPr/>
        <p:txBody>
          <a:bodyPr/>
          <a:lstStyle/>
          <a:p>
            <a:fld id="{CA49D0EE-DE7F-324B-A84C-F36708423CDB}" type="slidenum">
              <a:rPr lang="en-US" smtClean="0"/>
              <a:t>7</a:t>
            </a:fld>
            <a:endParaRPr lang="en-US"/>
          </a:p>
        </p:txBody>
      </p:sp>
    </p:spTree>
    <p:extLst>
      <p:ext uri="{BB962C8B-B14F-4D97-AF65-F5344CB8AC3E}">
        <p14:creationId xmlns:p14="http://schemas.microsoft.com/office/powerpoint/2010/main" val="2356523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B4B6-7384-476D-A1C1-8FAB0E0FC670}"/>
              </a:ext>
            </a:extLst>
          </p:cNvPr>
          <p:cNvSpPr>
            <a:spLocks noGrp="1"/>
          </p:cNvSpPr>
          <p:nvPr>
            <p:ph type="title"/>
          </p:nvPr>
        </p:nvSpPr>
        <p:spPr/>
        <p:txBody>
          <a:bodyPr/>
          <a:lstStyle/>
          <a:p>
            <a:r>
              <a:rPr lang="en-US" b="1" dirty="0" err="1">
                <a:solidFill>
                  <a:schemeClr val="tx2">
                    <a:lumMod val="75000"/>
                  </a:schemeClr>
                </a:solidFill>
                <a:latin typeface="Arial" panose="020B0604020202020204" pitchFamily="34" charset="0"/>
                <a:cs typeface="Arial" panose="020B0604020202020204" pitchFamily="34" charset="0"/>
              </a:rPr>
              <a:t>Tendencias</a:t>
            </a:r>
            <a:r>
              <a:rPr lang="en-US" b="1" dirty="0">
                <a:solidFill>
                  <a:schemeClr val="tx2">
                    <a:lumMod val="75000"/>
                  </a:schemeClr>
                </a:solidFill>
                <a:latin typeface="Arial" panose="020B0604020202020204" pitchFamily="34" charset="0"/>
                <a:cs typeface="Arial" panose="020B0604020202020204" pitchFamily="34" charset="0"/>
              </a:rPr>
              <a:t> </a:t>
            </a:r>
            <a:r>
              <a:rPr lang="en-US" b="1" dirty="0" err="1">
                <a:solidFill>
                  <a:schemeClr val="tx2">
                    <a:lumMod val="75000"/>
                  </a:schemeClr>
                </a:solidFill>
                <a:latin typeface="Arial" panose="020B0604020202020204" pitchFamily="34" charset="0"/>
                <a:cs typeface="Arial" panose="020B0604020202020204" pitchFamily="34" charset="0"/>
              </a:rPr>
              <a:t>Actuales</a:t>
            </a:r>
            <a:endParaRPr lang="en-US" b="1" dirty="0">
              <a:solidFill>
                <a:schemeClr val="tx2">
                  <a:lumMod val="75000"/>
                </a:schemeClr>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59B36BB-BE82-4D46-81F0-F3555281D704}"/>
              </a:ext>
            </a:extLst>
          </p:cNvPr>
          <p:cNvSpPr>
            <a:spLocks noGrp="1"/>
          </p:cNvSpPr>
          <p:nvPr>
            <p:ph sz="quarter" idx="4294967295"/>
          </p:nvPr>
        </p:nvSpPr>
        <p:spPr>
          <a:xfrm>
            <a:off x="1091817" y="1585757"/>
            <a:ext cx="10515600" cy="4222750"/>
          </a:xfrm>
        </p:spPr>
        <p:txBody>
          <a:bodyPr/>
          <a:lstStyle/>
          <a:p>
            <a:pPr marL="0" indent="0">
              <a:buNone/>
            </a:pPr>
            <a:r>
              <a:rPr lang="es-ES" sz="2600" b="1" dirty="0">
                <a:latin typeface="Arial "/>
              </a:rPr>
              <a:t>Número de infecciones por COVID y número de muertes en Puerto Rico</a:t>
            </a:r>
            <a:endParaRPr lang="en-US" sz="2600" b="1" dirty="0">
              <a:latin typeface="Arial "/>
            </a:endParaRPr>
          </a:p>
          <a:p>
            <a:pPr lvl="1"/>
            <a:r>
              <a:rPr lang="en-US" sz="2600" dirty="0">
                <a:latin typeface="Arial "/>
                <a:ea typeface="Calibri" panose="020F0502020204030204" pitchFamily="34" charset="0"/>
                <a:cs typeface="Arial" panose="020B0604020202020204" pitchFamily="34" charset="0"/>
              </a:rPr>
              <a:t>169,183 </a:t>
            </a:r>
            <a:r>
              <a:rPr lang="en-US" sz="2600" dirty="0" err="1">
                <a:latin typeface="Arial "/>
                <a:ea typeface="Calibri" panose="020F0502020204030204" pitchFamily="34" charset="0"/>
                <a:cs typeface="Arial" panose="020B0604020202020204" pitchFamily="34" charset="0"/>
              </a:rPr>
              <a:t>casos</a:t>
            </a:r>
            <a:endParaRPr lang="en-US" sz="2600" dirty="0">
              <a:latin typeface="Arial "/>
              <a:ea typeface="Calibri" panose="020F0502020204030204" pitchFamily="34" charset="0"/>
              <a:cs typeface="Arial" panose="020B0604020202020204" pitchFamily="34" charset="0"/>
            </a:endParaRPr>
          </a:p>
          <a:p>
            <a:pPr lvl="1"/>
            <a:r>
              <a:rPr lang="en-US" sz="2600" dirty="0">
                <a:latin typeface="Arial "/>
                <a:ea typeface="Calibri" panose="020F0502020204030204" pitchFamily="34" charset="0"/>
                <a:cs typeface="Arial" panose="020B0604020202020204" pitchFamily="34" charset="0"/>
              </a:rPr>
              <a:t>2,394 </a:t>
            </a:r>
            <a:r>
              <a:rPr lang="en-US" sz="2600" dirty="0" err="1">
                <a:latin typeface="Arial "/>
                <a:ea typeface="Calibri" panose="020F0502020204030204" pitchFamily="34" charset="0"/>
                <a:cs typeface="Arial" panose="020B0604020202020204" pitchFamily="34" charset="0"/>
              </a:rPr>
              <a:t>muertes</a:t>
            </a:r>
            <a:endParaRPr lang="en-US" sz="2600" dirty="0">
              <a:latin typeface="Arial "/>
              <a:ea typeface="Calibri" panose="020F0502020204030204" pitchFamily="34" charset="0"/>
              <a:cs typeface="Arial" panose="020B0604020202020204" pitchFamily="34" charset="0"/>
            </a:endParaRPr>
          </a:p>
          <a:p>
            <a:pPr lvl="1"/>
            <a:r>
              <a:rPr lang="en-US" sz="2600" dirty="0">
                <a:latin typeface="Arial "/>
                <a:ea typeface="Calibri" panose="020F0502020204030204" pitchFamily="34" charset="0"/>
                <a:cs typeface="Arial" panose="020B0604020202020204" pitchFamily="34" charset="0"/>
              </a:rPr>
              <a:t>27% </a:t>
            </a:r>
            <a:r>
              <a:rPr lang="en-US" sz="2600" dirty="0" err="1">
                <a:latin typeface="Arial "/>
                <a:ea typeface="Calibri" panose="020F0502020204030204" pitchFamily="34" charset="0"/>
                <a:cs typeface="Arial" panose="020B0604020202020204" pitchFamily="34" charset="0"/>
              </a:rPr>
              <a:t>vacunados</a:t>
            </a:r>
            <a:r>
              <a:rPr lang="en-US" sz="2600" dirty="0">
                <a:latin typeface="Arial "/>
                <a:ea typeface="Calibri" panose="020F0502020204030204" pitchFamily="34" charset="0"/>
                <a:cs typeface="Arial" panose="020B0604020202020204" pitchFamily="34" charset="0"/>
              </a:rPr>
              <a:t> por </a:t>
            </a:r>
            <a:r>
              <a:rPr lang="en-US" sz="2600" dirty="0" err="1">
                <a:latin typeface="Arial "/>
                <a:ea typeface="Calibri" panose="020F0502020204030204" pitchFamily="34" charset="0"/>
                <a:cs typeface="Arial" panose="020B0604020202020204" pitchFamily="34" charset="0"/>
              </a:rPr>
              <a:t>completo</a:t>
            </a:r>
            <a:r>
              <a:rPr lang="en-US" sz="2600" dirty="0">
                <a:latin typeface="Arial "/>
                <a:ea typeface="Calibri" panose="020F0502020204030204" pitchFamily="34" charset="0"/>
                <a:cs typeface="Arial" panose="020B0604020202020204" pitchFamily="34" charset="0"/>
              </a:rPr>
              <a:t> y </a:t>
            </a:r>
            <a:r>
              <a:rPr lang="es-ES" sz="2600" dirty="0">
                <a:latin typeface="Arial "/>
              </a:rPr>
              <a:t>41% recibió al menos 1 dosis de vacuna</a:t>
            </a:r>
            <a:endParaRPr lang="en-US" sz="2600" dirty="0">
              <a:latin typeface="Arial "/>
              <a:ea typeface="Calibri" panose="020F0502020204030204" pitchFamily="34" charset="0"/>
              <a:cs typeface="Arial" panose="020B0604020202020204" pitchFamily="34" charset="0"/>
            </a:endParaRPr>
          </a:p>
          <a:p>
            <a:pPr marL="0" indent="0">
              <a:buNone/>
            </a:pPr>
            <a:r>
              <a:rPr lang="en-US" sz="2600" b="1" dirty="0">
                <a:effectLst/>
                <a:latin typeface="Arial "/>
              </a:rPr>
              <a:t>Est</a:t>
            </a:r>
            <a:r>
              <a:rPr lang="es-CR" sz="2600" b="1" dirty="0" err="1">
                <a:effectLst/>
                <a:latin typeface="Arial "/>
              </a:rPr>
              <a:t>ádisticas</a:t>
            </a:r>
            <a:r>
              <a:rPr lang="es-CR" sz="2600" b="1" dirty="0">
                <a:effectLst/>
                <a:latin typeface="Arial "/>
              </a:rPr>
              <a:t> </a:t>
            </a:r>
            <a:r>
              <a:rPr lang="es-ES" sz="2600" b="1" dirty="0">
                <a:effectLst/>
                <a:latin typeface="Arial "/>
              </a:rPr>
              <a:t>de los participantes con algún diagnostico relacionado a sustancias </a:t>
            </a:r>
            <a:r>
              <a:rPr lang="en-US" sz="2600" b="1" dirty="0">
                <a:latin typeface="Arial "/>
              </a:rPr>
              <a:t>(2019 - 2020): </a:t>
            </a:r>
            <a:endParaRPr lang="en-US" sz="2600" b="1" dirty="0">
              <a:effectLst/>
              <a:latin typeface="Arial "/>
            </a:endParaRPr>
          </a:p>
          <a:p>
            <a:r>
              <a:rPr lang="en-US" sz="2600" dirty="0" err="1">
                <a:effectLst/>
                <a:latin typeface="Arial "/>
              </a:rPr>
              <a:t>Utilización</a:t>
            </a:r>
            <a:r>
              <a:rPr lang="en-US" sz="2600" dirty="0">
                <a:effectLst/>
                <a:latin typeface="Arial "/>
              </a:rPr>
              <a:t> de </a:t>
            </a:r>
            <a:r>
              <a:rPr lang="en-US" sz="2600" dirty="0" err="1">
                <a:effectLst/>
                <a:latin typeface="Arial "/>
              </a:rPr>
              <a:t>Opioides</a:t>
            </a:r>
            <a:r>
              <a:rPr lang="en-US" sz="2600" dirty="0">
                <a:effectLst/>
                <a:latin typeface="Arial "/>
              </a:rPr>
              <a:t> </a:t>
            </a:r>
            <a:r>
              <a:rPr lang="en-US" sz="2600" dirty="0">
                <a:latin typeface="Arial "/>
              </a:rPr>
              <a:t>70.1%</a:t>
            </a:r>
          </a:p>
          <a:p>
            <a:r>
              <a:rPr lang="en-US" sz="2600" dirty="0" err="1">
                <a:latin typeface="Arial "/>
              </a:rPr>
              <a:t>U</a:t>
            </a:r>
            <a:r>
              <a:rPr lang="en-US" sz="2600" dirty="0" err="1">
                <a:effectLst/>
                <a:latin typeface="Arial "/>
              </a:rPr>
              <a:t>so</a:t>
            </a:r>
            <a:r>
              <a:rPr lang="en-US" sz="2600" dirty="0">
                <a:effectLst/>
                <a:latin typeface="Arial "/>
              </a:rPr>
              <a:t> principal de </a:t>
            </a:r>
            <a:r>
              <a:rPr lang="en-US" sz="2600" dirty="0" err="1">
                <a:effectLst/>
                <a:latin typeface="Arial "/>
              </a:rPr>
              <a:t>Heroína</a:t>
            </a:r>
            <a:r>
              <a:rPr lang="en-US" sz="2600" dirty="0">
                <a:effectLst/>
                <a:latin typeface="Arial "/>
              </a:rPr>
              <a:t>: 33.7%</a:t>
            </a:r>
            <a:endParaRPr lang="en-US" sz="2600" dirty="0">
              <a:latin typeface="Arial "/>
            </a:endParaRPr>
          </a:p>
          <a:p>
            <a:pPr marL="342900" marR="0" lvl="0" indent="-342900">
              <a:lnSpc>
                <a:spcPct val="105000"/>
              </a:lnSpc>
              <a:spcBef>
                <a:spcPts val="0"/>
              </a:spcBef>
              <a:spcAft>
                <a:spcPts val="0"/>
              </a:spcAft>
              <a:buFont typeface="+mj-lt"/>
              <a:buAutoNum type="romanUcPeriod"/>
            </a:pPr>
            <a:endParaRPr lang="en-US" sz="27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5000"/>
              </a:lnSpc>
              <a:spcBef>
                <a:spcPts val="0"/>
              </a:spcBef>
              <a:spcAft>
                <a:spcPts val="0"/>
              </a:spcAft>
              <a:buFont typeface="+mj-lt"/>
              <a:buAutoNum type="romanUcPeriod"/>
            </a:pPr>
            <a:endParaRPr lang="en-US" sz="2700"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solidFill>
                <a:schemeClr val="accent1">
                  <a:lumMod val="50000"/>
                </a:schemeClr>
              </a:solidFill>
            </a:endParaRPr>
          </a:p>
        </p:txBody>
      </p:sp>
    </p:spTree>
    <p:extLst>
      <p:ext uri="{BB962C8B-B14F-4D97-AF65-F5344CB8AC3E}">
        <p14:creationId xmlns:p14="http://schemas.microsoft.com/office/powerpoint/2010/main" val="65789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F8C41F-F36E-4B93-82D9-774DA5C25F76}"/>
              </a:ext>
            </a:extLst>
          </p:cNvPr>
          <p:cNvSpPr/>
          <p:nvPr/>
        </p:nvSpPr>
        <p:spPr>
          <a:xfrm>
            <a:off x="0" y="0"/>
            <a:ext cx="4719638"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011" name="TextBox 1">
            <a:extLst>
              <a:ext uri="{FF2B5EF4-FFF2-40B4-BE49-F238E27FC236}">
                <a16:creationId xmlns:a16="http://schemas.microsoft.com/office/drawing/2014/main" id="{B1C3FCF4-7E76-44EC-BAE5-6785DA99B1C7}"/>
              </a:ext>
            </a:extLst>
          </p:cNvPr>
          <p:cNvSpPr txBox="1">
            <a:spLocks noChangeArrowheads="1"/>
          </p:cNvSpPr>
          <p:nvPr/>
        </p:nvSpPr>
        <p:spPr bwMode="auto">
          <a:xfrm>
            <a:off x="433243" y="2767280"/>
            <a:ext cx="35798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800">
                <a:solidFill>
                  <a:schemeClr val="tx1"/>
                </a:solidFill>
                <a:latin typeface="Myriad Pro"/>
              </a:defRPr>
            </a:lvl1pPr>
            <a:lvl2pPr marL="742950" indent="-285750">
              <a:spcBef>
                <a:spcPct val="20000"/>
              </a:spcBef>
              <a:buFont typeface="Arial" panose="020B0604020202020204" pitchFamily="34" charset="0"/>
              <a:buChar char="–"/>
              <a:defRPr sz="3300">
                <a:solidFill>
                  <a:schemeClr val="tx1"/>
                </a:solidFill>
                <a:latin typeface="Myriad Pro"/>
              </a:defRPr>
            </a:lvl2pPr>
            <a:lvl3pPr marL="1143000" indent="-228600">
              <a:spcBef>
                <a:spcPct val="20000"/>
              </a:spcBef>
              <a:buFont typeface="Arial" panose="020B0604020202020204" pitchFamily="34" charset="0"/>
              <a:buChar char="•"/>
              <a:defRPr sz="2800">
                <a:solidFill>
                  <a:schemeClr val="tx1"/>
                </a:solidFill>
                <a:latin typeface="Myriad Pro"/>
              </a:defRPr>
            </a:lvl3pPr>
            <a:lvl4pPr marL="1600200" indent="-228600">
              <a:spcBef>
                <a:spcPct val="20000"/>
              </a:spcBef>
              <a:buFont typeface="Arial" panose="020B0604020202020204" pitchFamily="34" charset="0"/>
              <a:buChar char="–"/>
              <a:defRPr sz="2400">
                <a:solidFill>
                  <a:schemeClr val="tx1"/>
                </a:solidFill>
                <a:latin typeface="Myriad Pro"/>
              </a:defRPr>
            </a:lvl4pPr>
            <a:lvl5pPr marL="2057400" indent="-228600">
              <a:spcBef>
                <a:spcPct val="20000"/>
              </a:spcBef>
              <a:buFont typeface="Arial" panose="020B0604020202020204" pitchFamily="34" charset="0"/>
              <a:buChar char="»"/>
              <a:defRPr sz="24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err="1">
                <a:solidFill>
                  <a:prstClr val="white"/>
                </a:solidFill>
                <a:latin typeface="Arial" panose="020B0604020202020204" pitchFamily="34" charset="0"/>
                <a:cs typeface="Arial" panose="020B0604020202020204" pitchFamily="34" charset="0"/>
              </a:rPr>
              <a:t>En</a:t>
            </a:r>
            <a:r>
              <a:rPr lang="en-US" altLang="en-US" sz="4000" b="1" dirty="0">
                <a:solidFill>
                  <a:prstClr val="white"/>
                </a:solidFill>
                <a:latin typeface="Arial" panose="020B0604020202020204" pitchFamily="34" charset="0"/>
                <a:cs typeface="Arial" panose="020B0604020202020204" pitchFamily="34" charset="0"/>
              </a:rPr>
              <a:t> </a:t>
            </a:r>
            <a:r>
              <a:rPr lang="en-US" altLang="en-US" sz="4000" b="1" dirty="0" err="1">
                <a:solidFill>
                  <a:prstClr val="white"/>
                </a:solidFill>
                <a:latin typeface="Arial" panose="020B0604020202020204" pitchFamily="34" charset="0"/>
                <a:cs typeface="Arial" panose="020B0604020202020204" pitchFamily="34" charset="0"/>
              </a:rPr>
              <a:t>su</a:t>
            </a:r>
            <a:r>
              <a:rPr lang="en-US" altLang="en-US" sz="4000" b="1" dirty="0">
                <a:solidFill>
                  <a:prstClr val="white"/>
                </a:solidFill>
                <a:latin typeface="Arial" panose="020B0604020202020204" pitchFamily="34" charset="0"/>
                <a:cs typeface="Arial" panose="020B0604020202020204" pitchFamily="34" charset="0"/>
              </a:rPr>
              <a:t> </a:t>
            </a:r>
            <a:r>
              <a:rPr lang="en-US" altLang="en-US" sz="4000" b="1" dirty="0" err="1">
                <a:solidFill>
                  <a:prstClr val="white"/>
                </a:solidFill>
                <a:latin typeface="Arial" panose="020B0604020202020204" pitchFamily="34" charset="0"/>
                <a:cs typeface="Arial" panose="020B0604020202020204" pitchFamily="34" charset="0"/>
              </a:rPr>
              <a:t>comunidad</a:t>
            </a:r>
            <a:r>
              <a:rPr lang="en-US" altLang="en-US" sz="4000" b="1" dirty="0">
                <a:solidFill>
                  <a:prstClr val="white"/>
                </a:solidFill>
                <a:latin typeface="Arial" panose="020B0604020202020204" pitchFamily="34" charset="0"/>
                <a:cs typeface="Arial" panose="020B0604020202020204" pitchFamily="34" charset="0"/>
              </a:rPr>
              <a:t>…</a:t>
            </a:r>
            <a:endPar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012" name="Rectangle 7">
            <a:extLst>
              <a:ext uri="{FF2B5EF4-FFF2-40B4-BE49-F238E27FC236}">
                <a16:creationId xmlns:a16="http://schemas.microsoft.com/office/drawing/2014/main" id="{CB8D4955-283E-45A7-B2A1-D92171D11332}"/>
              </a:ext>
            </a:extLst>
          </p:cNvPr>
          <p:cNvSpPr>
            <a:spLocks noChangeArrowheads="1"/>
          </p:cNvSpPr>
          <p:nvPr/>
        </p:nvSpPr>
        <p:spPr bwMode="auto">
          <a:xfrm>
            <a:off x="5438775" y="354026"/>
            <a:ext cx="609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800">
                <a:solidFill>
                  <a:schemeClr val="tx1"/>
                </a:solidFill>
                <a:latin typeface="Myriad Pro"/>
              </a:defRPr>
            </a:lvl1pPr>
            <a:lvl2pPr marL="742950" indent="-285750">
              <a:spcBef>
                <a:spcPct val="20000"/>
              </a:spcBef>
              <a:buFont typeface="Arial" panose="020B0604020202020204" pitchFamily="34" charset="0"/>
              <a:buChar char="–"/>
              <a:defRPr sz="3300">
                <a:solidFill>
                  <a:schemeClr val="tx1"/>
                </a:solidFill>
                <a:latin typeface="Myriad Pro"/>
              </a:defRPr>
            </a:lvl2pPr>
            <a:lvl3pPr marL="1143000" indent="-228600">
              <a:spcBef>
                <a:spcPct val="20000"/>
              </a:spcBef>
              <a:buFont typeface="Arial" panose="020B0604020202020204" pitchFamily="34" charset="0"/>
              <a:buChar char="•"/>
              <a:defRPr sz="2800">
                <a:solidFill>
                  <a:schemeClr val="tx1"/>
                </a:solidFill>
                <a:latin typeface="Myriad Pro"/>
              </a:defRPr>
            </a:lvl3pPr>
            <a:lvl4pPr marL="1600200" indent="-228600">
              <a:spcBef>
                <a:spcPct val="20000"/>
              </a:spcBef>
              <a:buFont typeface="Arial" panose="020B0604020202020204" pitchFamily="34" charset="0"/>
              <a:buChar char="–"/>
              <a:defRPr sz="2400">
                <a:solidFill>
                  <a:schemeClr val="tx1"/>
                </a:solidFill>
                <a:latin typeface="Myriad Pro"/>
              </a:defRPr>
            </a:lvl4pPr>
            <a:lvl5pPr marL="2057400" indent="-228600">
              <a:spcBef>
                <a:spcPct val="20000"/>
              </a:spcBef>
              <a:buFont typeface="Arial" panose="020B0604020202020204" pitchFamily="34" charset="0"/>
              <a:buChar char="»"/>
              <a:defRPr sz="24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Myriad Pro"/>
              </a:defRPr>
            </a:lvl9pPr>
          </a:lstStyle>
          <a:p>
            <a:pPr algn="ctr" eaLnBrk="1" hangingPunct="1">
              <a:spcBef>
                <a:spcPct val="0"/>
              </a:spcBef>
              <a:buNone/>
              <a:defRPr/>
            </a:pPr>
            <a:r>
              <a:rPr lang="es-ES" sz="4000" dirty="0">
                <a:latin typeface="Arial   "/>
              </a:rPr>
              <a:t>¿Qué tendencias de uso indebido de sustancias está observando en su comunidad?</a:t>
            </a:r>
            <a:endParaRPr lang="en-US" altLang="en-US" sz="4000" b="0" dirty="0">
              <a:latin typeface="Arial   "/>
            </a:endParaRPr>
          </a:p>
        </p:txBody>
      </p:sp>
      <p:sp>
        <p:nvSpPr>
          <p:cNvPr id="8" name="TextBox 7">
            <a:extLst>
              <a:ext uri="{FF2B5EF4-FFF2-40B4-BE49-F238E27FC236}">
                <a16:creationId xmlns:a16="http://schemas.microsoft.com/office/drawing/2014/main" id="{26F2BE9D-41C9-4C3A-84FD-C58E73B62071}"/>
              </a:ext>
            </a:extLst>
          </p:cNvPr>
          <p:cNvSpPr txBox="1"/>
          <p:nvPr/>
        </p:nvSpPr>
        <p:spPr>
          <a:xfrm>
            <a:off x="10183091" y="6470073"/>
            <a:ext cx="1838554" cy="369332"/>
          </a:xfrm>
          <a:prstGeom prst="rect">
            <a:avLst/>
          </a:prstGeom>
          <a:noFill/>
        </p:spPr>
        <p:txBody>
          <a:bodyPr wrap="square" rtlCol="0">
            <a:spAutoFit/>
          </a:bodyPr>
          <a:lstStyle/>
          <a:p>
            <a:pPr algn="r"/>
            <a:r>
              <a:rPr lang="en-US" dirty="0">
                <a:solidFill>
                  <a:schemeClr val="tx1">
                    <a:lumMod val="65000"/>
                    <a:lumOff val="35000"/>
                  </a:schemeClr>
                </a:solidFill>
              </a:rPr>
              <a:t>8</a:t>
            </a:r>
          </a:p>
        </p:txBody>
      </p:sp>
      <p:pic>
        <p:nvPicPr>
          <p:cNvPr id="3" name="Picture 2" descr="A picture containing sky, outdoor, overlooking, close&#10;&#10;Description automatically generated">
            <a:extLst>
              <a:ext uri="{FF2B5EF4-FFF2-40B4-BE49-F238E27FC236}">
                <a16:creationId xmlns:a16="http://schemas.microsoft.com/office/drawing/2014/main" id="{4B71CD39-EDA9-458A-81E4-87720E3287C7}"/>
              </a:ext>
            </a:extLst>
          </p:cNvPr>
          <p:cNvPicPr>
            <a:picLocks noChangeAspect="1"/>
          </p:cNvPicPr>
          <p:nvPr/>
        </p:nvPicPr>
        <p:blipFill>
          <a:blip r:embed="rId3"/>
          <a:stretch>
            <a:fillRect/>
          </a:stretch>
        </p:blipFill>
        <p:spPr>
          <a:xfrm>
            <a:off x="6126956" y="3224283"/>
            <a:ext cx="4719638" cy="3125588"/>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DC">
      <a:dk1>
        <a:srgbClr val="1C2532"/>
      </a:dk1>
      <a:lt1>
        <a:srgbClr val="FFFFFF"/>
      </a:lt1>
      <a:dk2>
        <a:srgbClr val="2A3C4E"/>
      </a:dk2>
      <a:lt2>
        <a:srgbClr val="F2F2F2"/>
      </a:lt2>
      <a:accent1>
        <a:srgbClr val="37AFD5"/>
      </a:accent1>
      <a:accent2>
        <a:srgbClr val="FFB500"/>
      </a:accent2>
      <a:accent3>
        <a:srgbClr val="CB1F54"/>
      </a:accent3>
      <a:accent4>
        <a:srgbClr val="2A3C4E"/>
      </a:accent4>
      <a:accent5>
        <a:srgbClr val="777777"/>
      </a:accent5>
      <a:accent6>
        <a:srgbClr val="000000"/>
      </a:accent6>
      <a:hlink>
        <a:srgbClr val="2CB1DC"/>
      </a:hlink>
      <a:folHlink>
        <a:srgbClr val="3AB6DF"/>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H 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H 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e62ece0120f4227862c2a3176de9de5 xmlns="93f7a377-a8db-44ff-a201-0dc3d11d5884">
      <Terms xmlns="http://schemas.microsoft.com/office/infopath/2007/PartnerControls"/>
    </de62ece0120f4227862c2a3176de9de5>
    <TaxCatchAll xmlns="93f7a377-a8db-44ff-a201-0dc3d11d5884">
      <Value>50</Value>
      <Value>30</Value>
      <Value>29</Value>
      <Value>419</Value>
      <Value>24</Value>
      <Value>396</Value>
      <Value>4</Value>
      <Value>209</Value>
    </TaxCatchAll>
    <Target_x0020_Audiences xmlns="ef4ad05e-b0dd-4a50-9df2-5eb9afa18ece" xsi:nil="true"/>
    <i1ee5e4c2c5a4dd39c3608da576f3a0c xmlns="93f7a377-a8db-44ff-a201-0dc3d11d5884">
      <Terms xmlns="http://schemas.microsoft.com/office/infopath/2007/PartnerControls"/>
    </i1ee5e4c2c5a4dd39c3608da576f3a0c>
    <eaee1caeeea945a49433a21a47ac2969 xmlns="93f7a377-a8db-44ff-a201-0dc3d11d5884">
      <Terms xmlns="http://schemas.microsoft.com/office/infopath/2007/PartnerControls">
        <TermInfo xmlns="http://schemas.microsoft.com/office/infopath/2007/PartnerControls">
          <TermName xmlns="http://schemas.microsoft.com/office/infopath/2007/PartnerControls">Design and Editing</TermName>
          <TermId xmlns="http://schemas.microsoft.com/office/infopath/2007/PartnerControls">18e5b292-7c1f-4ad0-a1a8-1d15d56a2b47</TermId>
        </TermInfo>
        <TermInfo xmlns="http://schemas.microsoft.com/office/infopath/2007/PartnerControls">
          <TermName xmlns="http://schemas.microsoft.com/office/infopath/2007/PartnerControls">Powerpoint Templates</TermName>
          <TermId xmlns="http://schemas.microsoft.com/office/infopath/2007/PartnerControls">a40920f3-fb1b-4c03-82c4-a56d10379fee</TermId>
        </TermInfo>
        <TermInfo xmlns="http://schemas.microsoft.com/office/infopath/2007/PartnerControls">
          <TermName xmlns="http://schemas.microsoft.com/office/infopath/2007/PartnerControls">Brand</TermName>
          <TermId xmlns="http://schemas.microsoft.com/office/infopath/2007/PartnerControls">f9168f07-99f1-491a-bf82-6dd2ed9770fb</TermId>
        </TermInfo>
        <TermInfo xmlns="http://schemas.microsoft.com/office/infopath/2007/PartnerControls">
          <TermName xmlns="http://schemas.microsoft.com/office/infopath/2007/PartnerControls">Communications</TermName>
          <TermId xmlns="http://schemas.microsoft.com/office/infopath/2007/PartnerControls">f0daa1eb-60d6-4b0d-a190-6379b1a4458d</TermId>
        </TermInfo>
      </Terms>
    </eaee1caeeea945a49433a21a47ac2969>
    <g2bd22b6d22748008731ca4b93f15574 xmlns="93f7a377-a8db-44ff-a201-0dc3d11d5884">
      <Terms xmlns="http://schemas.microsoft.com/office/infopath/2007/PartnerControls"/>
    </g2bd22b6d22748008731ca4b93f15574>
    <EDC_Description xmlns="93f7a377-a8db-44ff-a201-0dc3d11d5884">EDC-branded PowerPoint template with customizable slides, including EDC At-a-Glance, domestic and international maps, and an org chart, as well as a variety of icons.</EDC_Description>
    <ConfigNotes xmlns="http://schemas.microsoft.com/sharepoint/v3" xsi:nil="true"/>
    <p8d6a7cfc6834c29a4e60f6430030c6a xmlns="93f7a377-a8db-44ff-a201-0dc3d11d5884">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229a1282-2ddd-4fc7-a22b-d1b4e81ec193</TermId>
        </TermInfo>
      </Terms>
    </p8d6a7cfc6834c29a4e60f6430030c6a>
    <g660b36d33ac4912865787a0d025a0af xmlns="93f7a377-a8db-44ff-a201-0dc3d11d5884">
      <Terms xmlns="http://schemas.microsoft.com/office/infopath/2007/PartnerControls"/>
    </g660b36d33ac4912865787a0d025a0af>
    <EDC_x0020_Department_x0020_Contact xmlns="93f7a377-a8db-44ff-a201-0dc3d11d5884">
      <UserInfo>
        <DisplayName>i:0#.f|membership|jroscoe@edc.org,#i:0#.f|membership|jroscoe@edc.org,#JRoscoe@edc.org,#JRoscoe@edc.org,#Roscoe, Jennifer,#,#AF/IT/DIGITAL,#Digital Design Director</DisplayName>
        <AccountId>58</AccountId>
        <AccountType/>
      </UserInfo>
    </EDC_x0020_Department_x0020_Contact>
    <EdcIsArchive xmlns="93f7a377-a8db-44ff-a201-0dc3d11d5884">false</EdcIsArchive>
    <m80ed0c7c3414e1993c3d2d0faaf64b3 xmlns="93f7a377-a8db-44ff-a201-0dc3d11d5884">
      <Terms xmlns="http://schemas.microsoft.com/office/infopath/2007/PartnerControls"/>
    </m80ed0c7c3414e1993c3d2d0faaf64b3>
    <g43bf14e4dbf48d3945ba404bdde00b0 xmlns="93f7a377-a8db-44ff-a201-0dc3d11d5884">
      <Terms xmlns="http://schemas.microsoft.com/office/infopath/2007/PartnerControls">
        <TermInfo xmlns="http://schemas.microsoft.com/office/infopath/2007/PartnerControls">
          <TermName xmlns="http://schemas.microsoft.com/office/infopath/2007/PartnerControls">IT</TermName>
          <TermId xmlns="http://schemas.microsoft.com/office/infopath/2007/PartnerControls">865a0f5f-ff48-44c2-8dfb-bf11de58b3ff</TermId>
        </TermInfo>
        <TermInfo xmlns="http://schemas.microsoft.com/office/infopath/2007/PartnerControls">
          <TermName xmlns="http://schemas.microsoft.com/office/infopath/2007/PartnerControls">Communications</TermName>
          <TermId xmlns="http://schemas.microsoft.com/office/infopath/2007/PartnerControls">032077a2-f644-4d8b-bb3a-aa71ac3f8f6b</TermId>
        </TermInfo>
      </Terms>
    </g43bf14e4dbf48d3945ba404bdde00b0>
    <TaxKeywordTaxHTField xmlns="93f7a377-a8db-44ff-a201-0dc3d11d5884">
      <Terms xmlns="http://schemas.microsoft.com/office/infopath/2007/PartnerControls"/>
    </TaxKeywordTaxHTField>
    <aff8c682e3134394b88a46c0d86683ed xmlns="93f7a377-a8db-44ff-a201-0dc3d11d5884">
      <Terms xmlns="http://schemas.microsoft.com/office/infopath/2007/PartnerControls">
        <TermInfo xmlns="http://schemas.microsoft.com/office/infopath/2007/PartnerControls">
          <TermName xmlns="http://schemas.microsoft.com/office/infopath/2007/PartnerControls">All EDC</TermName>
          <TermId xmlns="http://schemas.microsoft.com/office/infopath/2007/PartnerControls">6ea81371-5124-46ba-b161-834a2d9990a1</TermId>
        </TermInfo>
      </Terms>
    </aff8c682e3134394b88a46c0d86683ed>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EDC Document Library Content Type" ma:contentTypeID="0x010100103A17FDCA83F84D8BB372A2909810980100E2D8BBADDD7A5A4799757476BAB09B78" ma:contentTypeVersion="14" ma:contentTypeDescription="" ma:contentTypeScope="" ma:versionID="4e30fc6e550fe7ac415b42c1fb36f28b">
  <xsd:schema xmlns:xsd="http://www.w3.org/2001/XMLSchema" xmlns:xs="http://www.w3.org/2001/XMLSchema" xmlns:p="http://schemas.microsoft.com/office/2006/metadata/properties" xmlns:ns1="http://schemas.microsoft.com/sharepoint/v3" xmlns:ns2="93f7a377-a8db-44ff-a201-0dc3d11d5884" xmlns:ns3="ef4ad05e-b0dd-4a50-9df2-5eb9afa18ece" xmlns:ns4="89c3800b-2c28-4f30-a59f-64f1e14e54bf" targetNamespace="http://schemas.microsoft.com/office/2006/metadata/properties" ma:root="true" ma:fieldsID="83434249a5b13c17b30a0c7f0cc617f2" ns1:_="" ns2:_="" ns3:_="" ns4:_="">
    <xsd:import namespace="http://schemas.microsoft.com/sharepoint/v3"/>
    <xsd:import namespace="93f7a377-a8db-44ff-a201-0dc3d11d5884"/>
    <xsd:import namespace="ef4ad05e-b0dd-4a50-9df2-5eb9afa18ece"/>
    <xsd:import namespace="89c3800b-2c28-4f30-a59f-64f1e14e54bf"/>
    <xsd:element name="properties">
      <xsd:complexType>
        <xsd:sequence>
          <xsd:element name="documentManagement">
            <xsd:complexType>
              <xsd:all>
                <xsd:element ref="ns2:EDC_x0020_Department_x0020_Contact" minOccurs="0"/>
                <xsd:element ref="ns2:EDC_Description" minOccurs="0"/>
                <xsd:element ref="ns2:EdcIsArchive" minOccurs="0"/>
                <xsd:element ref="ns1:ConfigNotes" minOccurs="0"/>
                <xsd:element ref="ns1:LikesCount" minOccurs="0"/>
                <xsd:element ref="ns1:RatingCount" minOccurs="0"/>
                <xsd:element ref="ns1:AverageRating" minOccurs="0"/>
                <xsd:element ref="ns2:aff8c682e3134394b88a46c0d86683ed" minOccurs="0"/>
                <xsd:element ref="ns2:p8d6a7cfc6834c29a4e60f6430030c6a" minOccurs="0"/>
                <xsd:element ref="ns2:eaee1caeeea945a49433a21a47ac2969" minOccurs="0"/>
                <xsd:element ref="ns2:m80ed0c7c3414e1993c3d2d0faaf64b3" minOccurs="0"/>
                <xsd:element ref="ns2:TaxCatchAll" minOccurs="0"/>
                <xsd:element ref="ns2:TaxCatchAllLabel" minOccurs="0"/>
                <xsd:element ref="ns2:g43bf14e4dbf48d3945ba404bdde00b0" minOccurs="0"/>
                <xsd:element ref="ns2:de62ece0120f4227862c2a3176de9de5" minOccurs="0"/>
                <xsd:element ref="ns2:g660b36d33ac4912865787a0d025a0af" minOccurs="0"/>
                <xsd:element ref="ns3:Target_x0020_Audiences" minOccurs="0"/>
                <xsd:element ref="ns2:TaxKeywordTaxHTField" minOccurs="0"/>
                <xsd:element ref="ns2:g2bd22b6d22748008731ca4b93f15574" minOccurs="0"/>
                <xsd:element ref="ns2:i1ee5e4c2c5a4dd39c3608da576f3a0c"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figNotes" ma:index="14" nillable="true" ma:displayName="Notes" ma:internalName="EdcNotes">
      <xsd:simpleType>
        <xsd:restriction base="dms:Note">
          <xsd:maxLength value="255"/>
        </xsd:restriction>
      </xsd:simpleType>
    </xsd:element>
    <xsd:element name="LikesCount" ma:index="15" nillable="true" ma:displayName="Number of Likes" ma:internalName="LikesCount">
      <xsd:simpleType>
        <xsd:restriction base="dms:Unknown"/>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AverageRating" ma:index="17" nillable="true" ma:displayName="Rating (0-5)" ma:decimals="2" ma:description="Average value of all the ratings that have been submitted" ma:internalName="AverageRating"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93f7a377-a8db-44ff-a201-0dc3d11d5884" elementFormDefault="qualified">
    <xsd:import namespace="http://schemas.microsoft.com/office/2006/documentManagement/types"/>
    <xsd:import namespace="http://schemas.microsoft.com/office/infopath/2007/PartnerControls"/>
    <xsd:element name="EDC_x0020_Department_x0020_Contact" ma:index="4" nillable="true" ma:displayName="EDC Department Contact" ma:list="UserInfo" ma:SearchPeopleOnly="false" ma:SharePointGroup="0" ma:internalName="EDC_x0020_Department_x0020_Contact"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C_Description" ma:index="10" nillable="true" ma:displayName="EDC_Description" ma:internalName="EDC_Description">
      <xsd:simpleType>
        <xsd:restriction base="dms:Note">
          <xsd:maxLength value="255"/>
        </xsd:restriction>
      </xsd:simpleType>
    </xsd:element>
    <xsd:element name="EdcIsArchive" ma:index="13" nillable="true" ma:displayName="Is Archive" ma:default="0" ma:internalName="EdcIsArchive">
      <xsd:simpleType>
        <xsd:restriction base="dms:Boolean"/>
      </xsd:simpleType>
    </xsd:element>
    <xsd:element name="aff8c682e3134394b88a46c0d86683ed" ma:index="18" nillable="true" ma:taxonomy="true" ma:internalName="aff8c682e3134394b88a46c0d86683ed" ma:taxonomyFieldName="EDC_x0020_Reach_x002F_Audience" ma:displayName="EDC Reach/Audience" ma:default="" ma:fieldId="{aff8c682-e313-4394-b88a-46c0d86683ed}" ma:taxonomyMulti="true" ma:sspId="b1469612-62a0-4c26-bdab-2d2e22556af9" ma:termSetId="1d683ebf-698d-4b3b-aced-526444ab4b18" ma:anchorId="00000000-0000-0000-0000-000000000000" ma:open="false" ma:isKeyword="false">
      <xsd:complexType>
        <xsd:sequence>
          <xsd:element ref="pc:Terms" minOccurs="0" maxOccurs="1"/>
        </xsd:sequence>
      </xsd:complexType>
    </xsd:element>
    <xsd:element name="p8d6a7cfc6834c29a4e60f6430030c6a" ma:index="20" nillable="true" ma:taxonomy="true" ma:internalName="p8d6a7cfc6834c29a4e60f6430030c6a" ma:taxonomyFieldName="EDC_x0020_Resource_x0020_Type" ma:displayName="EDC Resource Type" ma:default="" ma:fieldId="{98d6a7cf-c683-4c29-a4e6-0f6430030c6a}" ma:taxonomyMulti="true" ma:sspId="b1469612-62a0-4c26-bdab-2d2e22556af9" ma:termSetId="d389a1b4-d05d-42f4-9d0e-e3ccc6fa433b" ma:anchorId="00000000-0000-0000-0000-000000000000" ma:open="false" ma:isKeyword="false">
      <xsd:complexType>
        <xsd:sequence>
          <xsd:element ref="pc:Terms" minOccurs="0" maxOccurs="1"/>
        </xsd:sequence>
      </xsd:complexType>
    </xsd:element>
    <xsd:element name="eaee1caeeea945a49433a21a47ac2969" ma:index="21" ma:taxonomy="true" ma:internalName="eaee1caeeea945a49433a21a47ac2969" ma:taxonomyFieldName="EDC_x0020_Task" ma:displayName="EDC Task" ma:readOnly="false" ma:default="" ma:fieldId="{eaee1cae-eea9-45a4-9433-a21a47ac2969}" ma:taxonomyMulti="true" ma:sspId="b1469612-62a0-4c26-bdab-2d2e22556af9" ma:termSetId="6a6a5790-94db-48ea-9b8b-d9cd686b3479" ma:anchorId="00000000-0000-0000-0000-000000000000" ma:open="false" ma:isKeyword="false">
      <xsd:complexType>
        <xsd:sequence>
          <xsd:element ref="pc:Terms" minOccurs="0" maxOccurs="1"/>
        </xsd:sequence>
      </xsd:complexType>
    </xsd:element>
    <xsd:element name="m80ed0c7c3414e1993c3d2d0faaf64b3" ma:index="22" nillable="true" ma:taxonomy="true" ma:internalName="m80ed0c7c3414e1993c3d2d0faaf64b3" ma:taxonomyFieldName="EDC_x0020_Tags" ma:displayName="EDC Tags" ma:default="" ma:fieldId="{680ed0c7-c341-4e19-93c3-d2d0faaf64b3}" ma:taxonomyMulti="true" ma:sspId="b1469612-62a0-4c26-bdab-2d2e22556af9" ma:termSetId="5d0b3ad7-9ec9-4bc3-b25c-0216f5ef4818" ma:anchorId="00000000-0000-0000-0000-000000000000" ma:open="false" ma:isKeyword="false">
      <xsd:complexType>
        <xsd:sequence>
          <xsd:element ref="pc:Terms" minOccurs="0" maxOccurs="1"/>
        </xsd:sequence>
      </xsd:complexType>
    </xsd:element>
    <xsd:element name="TaxCatchAll" ma:index="23" nillable="true" ma:displayName="Taxonomy Catch All Column" ma:description="" ma:hidden="true" ma:list="{87d93989-810f-4e2f-8e4c-3502132ce631}" ma:internalName="TaxCatchAll" ma:showField="CatchAllData"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description="" ma:hidden="true" ma:list="{87d93989-810f-4e2f-8e4c-3502132ce631}" ma:internalName="TaxCatchAllLabel" ma:readOnly="true" ma:showField="CatchAllDataLabel" ma:web="93f7a377-a8db-44ff-a201-0dc3d11d5884">
      <xsd:complexType>
        <xsd:complexContent>
          <xsd:extension base="dms:MultiChoiceLookup">
            <xsd:sequence>
              <xsd:element name="Value" type="dms:Lookup" maxOccurs="unbounded" minOccurs="0" nillable="true"/>
            </xsd:sequence>
          </xsd:extension>
        </xsd:complexContent>
      </xsd:complexType>
    </xsd:element>
    <xsd:element name="g43bf14e4dbf48d3945ba404bdde00b0" ma:index="25" ma:taxonomy="true" ma:internalName="g43bf14e4dbf48d3945ba404bdde00b0" ma:taxonomyFieldName="EDC_x0020_Department" ma:displayName="EDC Department" ma:readOnly="false" ma:default="" ma:fieldId="{043bf14e-4dbf-48d3-945b-a404bdde00b0}" ma:taxonomyMulti="true" ma:sspId="b1469612-62a0-4c26-bdab-2d2e22556af9" ma:termSetId="a3c68ba8-ef0d-4d54-bfe5-e06967d22334" ma:anchorId="00000000-0000-0000-0000-000000000000" ma:open="false" ma:isKeyword="false">
      <xsd:complexType>
        <xsd:sequence>
          <xsd:element ref="pc:Terms" minOccurs="0" maxOccurs="1"/>
        </xsd:sequence>
      </xsd:complexType>
    </xsd:element>
    <xsd:element name="de62ece0120f4227862c2a3176de9de5" ma:index="28" nillable="true" ma:taxonomy="true" ma:internalName="de62ece0120f4227862c2a3176de9de5" ma:taxonomyFieldName="EDC_x0020_Categories" ma:displayName="EDC Categories" ma:default="" ma:fieldId="{de62ece0-120f-4227-862c-2a3176de9de5}" ma:taxonomyMulti="true" ma:sspId="b1469612-62a0-4c26-bdab-2d2e22556af9" ma:termSetId="529b890a-4550-4314-be3f-9b58f49c3d6f" ma:anchorId="00000000-0000-0000-0000-000000000000" ma:open="false" ma:isKeyword="false">
      <xsd:complexType>
        <xsd:sequence>
          <xsd:element ref="pc:Terms" minOccurs="0" maxOccurs="1"/>
        </xsd:sequence>
      </xsd:complexType>
    </xsd:element>
    <xsd:element name="g660b36d33ac4912865787a0d025a0af" ma:index="30" nillable="true" ma:taxonomy="true" ma:internalName="g660b36d33ac4912865787a0d025a0af" ma:taxonomyFieldName="EDC_x0020_Cross_x0020_Tags" ma:displayName="EDC Cross Tags" ma:default="" ma:fieldId="{0660b36d-33ac-4912-8657-87a0d025a0af}" ma:taxonomyMulti="true" ma:sspId="b1469612-62a0-4c26-bdab-2d2e22556af9" ma:termSetId="b610357e-30a3-4a7e-869a-3e73f14a76c3" ma:anchorId="00000000-0000-0000-0000-000000000000" ma:open="false" ma:isKeyword="false">
      <xsd:complexType>
        <xsd:sequence>
          <xsd:element ref="pc:Terms" minOccurs="0" maxOccurs="1"/>
        </xsd:sequence>
      </xsd:complexType>
    </xsd:element>
    <xsd:element name="TaxKeywordTaxHTField" ma:index="33" nillable="true" ma:taxonomy="true" ma:internalName="TaxKeywordTaxHTField" ma:taxonomyFieldName="TaxKeyword" ma:displayName="Enterprise Keywords" ma:fieldId="{23f27201-bee3-471e-b2e7-b64fd8b7ca38}" ma:taxonomyMulti="true" ma:sspId="b1469612-62a0-4c26-bdab-2d2e22556af9" ma:termSetId="00000000-0000-0000-0000-000000000000" ma:anchorId="00000000-0000-0000-0000-000000000000" ma:open="true" ma:isKeyword="true">
      <xsd:complexType>
        <xsd:sequence>
          <xsd:element ref="pc:Terms" minOccurs="0" maxOccurs="1"/>
        </xsd:sequence>
      </xsd:complexType>
    </xsd:element>
    <xsd:element name="g2bd22b6d22748008731ca4b93f15574" ma:index="34" nillable="true" ma:taxonomy="true" ma:internalName="g2bd22b6d22748008731ca4b93f15574" ma:taxonomyFieldName="EDC_x0020_Display_x0020_Order" ma:displayName="EDC Display Order" ma:default="" ma:fieldId="{02bd22b6-d227-4800-8731-ca4b93f15574}" ma:sspId="b1469612-62a0-4c26-bdab-2d2e22556af9" ma:termSetId="529b890a-4550-4314-be3f-9b58f49c3d6f" ma:anchorId="06754044-572a-4b4e-8a96-349fbc44b2af" ma:open="false" ma:isKeyword="false">
      <xsd:complexType>
        <xsd:sequence>
          <xsd:element ref="pc:Terms" minOccurs="0" maxOccurs="1"/>
        </xsd:sequence>
      </xsd:complexType>
    </xsd:element>
    <xsd:element name="i1ee5e4c2c5a4dd39c3608da576f3a0c" ma:index="36" nillable="true" ma:taxonomy="true" ma:internalName="i1ee5e4c2c5a4dd39c3608da576f3a0c" ma:taxonomyFieldName="EDC_x0020_VU_x0020_Courses" ma:displayName="EDC VU Courses" ma:default="" ma:fieldId="{21ee5e4c-2c5a-4dd3-9c36-08da576f3a0c}" ma:sspId="b1469612-62a0-4c26-bdab-2d2e22556af9" ma:termSetId="17320324-8332-4aed-bd81-8f517ac317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f4ad05e-b0dd-4a50-9df2-5eb9afa18ece" elementFormDefault="qualified">
    <xsd:import namespace="http://schemas.microsoft.com/office/2006/documentManagement/types"/>
    <xsd:import namespace="http://schemas.microsoft.com/office/infopath/2007/PartnerControls"/>
    <xsd:element name="Target_x0020_Audiences" ma:index="31" nillable="true" ma:displayName="Target Audiences" ma:internalName="Target_x0020_Audiences">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c3800b-2c28-4f30-a59f-64f1e14e54bf" elementFormDefault="qualified">
    <xsd:import namespace="http://schemas.microsoft.com/office/2006/documentManagement/types"/>
    <xsd:import namespace="http://schemas.microsoft.com/office/infopath/2007/PartnerControls"/>
    <xsd:element name="MediaServiceMetadata" ma:index="39" nillable="true" ma:displayName="MediaServiceMetadata" ma:description="" ma:hidden="true" ma:internalName="MediaServiceMetadata" ma:readOnly="true">
      <xsd:simpleType>
        <xsd:restriction base="dms:Note"/>
      </xsd:simpleType>
    </xsd:element>
    <xsd:element name="MediaServiceFastMetadata" ma:index="40"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5"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9DC17D-AF40-4358-83FE-323DD3A222DF}">
  <ds:schemaRefs>
    <ds:schemaRef ds:uri="http://schemas.microsoft.com/sharepoint/v3/contenttype/forms"/>
  </ds:schemaRefs>
</ds:datastoreItem>
</file>

<file path=customXml/itemProps2.xml><?xml version="1.0" encoding="utf-8"?>
<ds:datastoreItem xmlns:ds="http://schemas.openxmlformats.org/officeDocument/2006/customXml" ds:itemID="{9569EE63-E543-472C-80B2-CEBDAB4D86DA}">
  <ds:schemaRefs>
    <ds:schemaRef ds:uri="http://schemas.microsoft.com/office/2006/metadata/properties"/>
    <ds:schemaRef ds:uri="http://purl.org/dc/elements/1.1/"/>
    <ds:schemaRef ds:uri="http://schemas.microsoft.com/sharepoint/v3"/>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89c3800b-2c28-4f30-a59f-64f1e14e54bf"/>
    <ds:schemaRef ds:uri="ef4ad05e-b0dd-4a50-9df2-5eb9afa18ece"/>
    <ds:schemaRef ds:uri="93f7a377-a8db-44ff-a201-0dc3d11d5884"/>
    <ds:schemaRef ds:uri="http://purl.org/dc/terms/"/>
  </ds:schemaRefs>
</ds:datastoreItem>
</file>

<file path=customXml/itemProps3.xml><?xml version="1.0" encoding="utf-8"?>
<ds:datastoreItem xmlns:ds="http://schemas.openxmlformats.org/officeDocument/2006/customXml" ds:itemID="{46467FB7-6F9F-4F9B-A669-16DE1B01EFBC}">
  <ds:schemaRefs>
    <ds:schemaRef ds:uri="http://schemas.microsoft.com/office/2006/metadata/customXsn"/>
  </ds:schemaRefs>
</ds:datastoreItem>
</file>

<file path=customXml/itemProps4.xml><?xml version="1.0" encoding="utf-8"?>
<ds:datastoreItem xmlns:ds="http://schemas.openxmlformats.org/officeDocument/2006/customXml" ds:itemID="{669EF0E6-A8D9-444F-B3D7-C2A6CE916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3f7a377-a8db-44ff-a201-0dc3d11d5884"/>
    <ds:schemaRef ds:uri="ef4ad05e-b0dd-4a50-9df2-5eb9afa18ece"/>
    <ds:schemaRef ds:uri="89c3800b-2c28-4f30-a59f-64f1e14e5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13485</TotalTime>
  <Words>9031</Words>
  <Application>Microsoft Office PowerPoint</Application>
  <PresentationFormat>Widescreen</PresentationFormat>
  <Paragraphs>728</Paragraphs>
  <Slides>45</Slides>
  <Notes>42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45</vt:i4>
      </vt:variant>
    </vt:vector>
  </HeadingPairs>
  <TitlesOfParts>
    <vt:vector size="64" baseType="lpstr">
      <vt:lpstr>Arial</vt:lpstr>
      <vt:lpstr>Arial </vt:lpstr>
      <vt:lpstr>Arial   </vt:lpstr>
      <vt:lpstr>Arial Black</vt:lpstr>
      <vt:lpstr>Arial Unicode MS</vt:lpstr>
      <vt:lpstr>Calibri</vt:lpstr>
      <vt:lpstr>Calibri Light</vt:lpstr>
      <vt:lpstr>Comic Sans MS</vt:lpstr>
      <vt:lpstr>Courier New</vt:lpstr>
      <vt:lpstr>Helvetica</vt:lpstr>
      <vt:lpstr>Myriad Pro</vt:lpstr>
      <vt:lpstr>Segoe UI</vt:lpstr>
      <vt:lpstr>Times New Roman</vt:lpstr>
      <vt:lpstr>Trebuchet MS</vt:lpstr>
      <vt:lpstr>Office Theme</vt:lpstr>
      <vt:lpstr>Custom Design</vt:lpstr>
      <vt:lpstr>1_Custom Design</vt:lpstr>
      <vt:lpstr>1_Office Theme</vt:lpstr>
      <vt:lpstr>2_Office Theme</vt:lpstr>
      <vt:lpstr>PowerPoint Presentation</vt:lpstr>
      <vt:lpstr>PowerPoint Presentation</vt:lpstr>
      <vt:lpstr>Mejorando la colaboración en  la continuidad de servicios: para profesionales del uso indebido de sustancias en Puerto Rico  Sesión 1/2  </vt:lpstr>
      <vt:lpstr>PowerPoint Presentation</vt:lpstr>
      <vt:lpstr>Presentadores De Hoy </vt:lpstr>
      <vt:lpstr>PowerPoint Presentation</vt:lpstr>
      <vt:lpstr>PowerPoint Presentation</vt:lpstr>
      <vt:lpstr>Tendencias Actuales</vt:lpstr>
      <vt:lpstr>PowerPoint Presentation</vt:lpstr>
      <vt:lpstr>Factores de Riesgo</vt:lpstr>
      <vt:lpstr>Factores de Protección </vt:lpstr>
      <vt:lpstr>PowerPoint Presentation</vt:lpstr>
      <vt:lpstr>La continuidad de servicios</vt:lpstr>
      <vt:lpstr>PowerPoint Presentation</vt:lpstr>
      <vt:lpstr>Definición de colaboración</vt:lpstr>
      <vt:lpstr>¿Cuales han sido obstáculos para trabajar en colaboración?  ¿Cuales ejemplos existen de colaboraciones efectivas?</vt:lpstr>
      <vt:lpstr>PowerPoint Presentation</vt:lpstr>
      <vt:lpstr>Navegando a través de la continuidad de servicios </vt:lpstr>
      <vt:lpstr>Definición de promoción</vt:lpstr>
      <vt:lpstr>Definición de prevención </vt:lpstr>
      <vt:lpstr>Ejemplos de estrategias de prevención universales, selectivas e indicadas</vt:lpstr>
      <vt:lpstr>Navegando a través de la continuidad de servicios (cont.)</vt:lpstr>
      <vt:lpstr>La terminología importa </vt:lpstr>
      <vt:lpstr>PowerPoint Presentation</vt:lpstr>
      <vt:lpstr>Definición de tratamiento</vt:lpstr>
      <vt:lpstr>Definición de manteniemiento</vt:lpstr>
      <vt:lpstr>Tratamiento y manteniemiento: algunos ejemplos</vt:lpstr>
      <vt:lpstr>Definición de recuperación </vt:lpstr>
      <vt:lpstr>Recuperación: algunos ejemplos</vt:lpstr>
      <vt:lpstr>PowerPoint Presentation</vt:lpstr>
      <vt:lpstr>PowerPoint Presentation</vt:lpstr>
      <vt:lpstr>PowerPoint Presentation</vt:lpstr>
      <vt:lpstr>Similtudes</vt:lpstr>
      <vt:lpstr>Comprensión de las diferencias clave</vt:lpstr>
      <vt:lpstr>PowerPoint Presentation</vt:lpstr>
      <vt:lpstr>Desafíos comunes a la colaboración y posibles soluciones</vt:lpstr>
      <vt:lpstr>Acercamientos de colaboración a lo largo del continuo </vt:lpstr>
      <vt:lpstr>¡Sea el mejor colaborador que pueda ser!</vt:lpstr>
      <vt:lpstr>PowerPoint Presentation</vt:lpstr>
      <vt:lpstr>¿Preguntas?</vt:lpstr>
      <vt:lpstr>Segunda parte a este seminario web</vt:lpstr>
      <vt:lpstr>¡Gracias! </vt:lpstr>
      <vt:lpstr>Evaluación de Satisfacción</vt:lpstr>
      <vt:lpstr>Referencias </vt:lpstr>
      <vt:lpstr>Referencias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McCurdy-Kirlis, Clara</dc:creator>
  <cp:lastModifiedBy>McCurdy-Kirlis, Clara</cp:lastModifiedBy>
  <cp:revision>250</cp:revision>
  <cp:lastPrinted>2021-01-26T02:52:46Z</cp:lastPrinted>
  <dcterms:created xsi:type="dcterms:W3CDTF">2020-10-30T18:50:53Z</dcterms:created>
  <dcterms:modified xsi:type="dcterms:W3CDTF">2021-05-17T19:43:07Z</dcterms:modified>
</cp:coreProperties>
</file>