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60" r:id="rId2"/>
    <p:sldId id="509" r:id="rId3"/>
    <p:sldId id="455" r:id="rId4"/>
    <p:sldId id="258" r:id="rId5"/>
    <p:sldId id="512" r:id="rId6"/>
    <p:sldId id="513" r:id="rId7"/>
    <p:sldId id="694" r:id="rId8"/>
    <p:sldId id="530" r:id="rId9"/>
    <p:sldId id="589" r:id="rId10"/>
    <p:sldId id="583" r:id="rId11"/>
    <p:sldId id="621" r:id="rId12"/>
    <p:sldId id="622" r:id="rId13"/>
    <p:sldId id="527" r:id="rId14"/>
    <p:sldId id="623" r:id="rId15"/>
    <p:sldId id="868" r:id="rId16"/>
    <p:sldId id="638" r:id="rId17"/>
    <p:sldId id="436" r:id="rId18"/>
    <p:sldId id="624" r:id="rId19"/>
    <p:sldId id="625" r:id="rId20"/>
    <p:sldId id="626" r:id="rId21"/>
    <p:sldId id="872" r:id="rId22"/>
    <p:sldId id="523" r:id="rId23"/>
    <p:sldId id="524" r:id="rId24"/>
    <p:sldId id="525" r:id="rId25"/>
    <p:sldId id="526" r:id="rId26"/>
    <p:sldId id="532" r:id="rId27"/>
    <p:sldId id="534" r:id="rId28"/>
    <p:sldId id="533" r:id="rId29"/>
    <p:sldId id="568" r:id="rId30"/>
    <p:sldId id="569" r:id="rId31"/>
    <p:sldId id="531" r:id="rId32"/>
    <p:sldId id="521" r:id="rId33"/>
    <p:sldId id="451" r:id="rId34"/>
    <p:sldId id="574" r:id="rId35"/>
    <p:sldId id="528" r:id="rId36"/>
    <p:sldId id="536" r:id="rId37"/>
    <p:sldId id="551" r:id="rId38"/>
    <p:sldId id="649" r:id="rId39"/>
    <p:sldId id="576" r:id="rId40"/>
    <p:sldId id="538" r:id="rId41"/>
    <p:sldId id="591" r:id="rId42"/>
    <p:sldId id="565" r:id="rId43"/>
    <p:sldId id="592" r:id="rId44"/>
    <p:sldId id="871" r:id="rId45"/>
    <p:sldId id="640" r:id="rId46"/>
    <p:sldId id="641" r:id="rId47"/>
    <p:sldId id="643" r:id="rId48"/>
    <p:sldId id="581" r:id="rId49"/>
    <p:sldId id="602" r:id="rId50"/>
    <p:sldId id="603" r:id="rId51"/>
    <p:sldId id="605" r:id="rId52"/>
    <p:sldId id="606" r:id="rId53"/>
    <p:sldId id="608" r:id="rId54"/>
    <p:sldId id="609" r:id="rId55"/>
    <p:sldId id="610" r:id="rId56"/>
    <p:sldId id="611" r:id="rId57"/>
    <p:sldId id="612" r:id="rId58"/>
    <p:sldId id="613" r:id="rId59"/>
    <p:sldId id="614" r:id="rId60"/>
    <p:sldId id="616" r:id="rId61"/>
    <p:sldId id="617" r:id="rId62"/>
    <p:sldId id="607" r:id="rId63"/>
    <p:sldId id="873" r:id="rId64"/>
    <p:sldId id="45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LFREDO CERRATO LANZA" initials="ACL" lastIdx="13" clrIdx="0"/>
  <p:cmAuthor id="3" name="diana padilla" initials="dp" lastIdx="1" clrIdx="1">
    <p:extLst>
      <p:ext uri="{19B8F6BF-5375-455C-9EA6-DF929625EA0E}">
        <p15:presenceInfo xmlns:p15="http://schemas.microsoft.com/office/powerpoint/2012/main" userId="971f868be37f79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A36"/>
    <a:srgbClr val="94A545"/>
    <a:srgbClr val="85933D"/>
    <a:srgbClr val="626D2D"/>
    <a:srgbClr val="5A652D"/>
    <a:srgbClr val="647032"/>
    <a:srgbClr val="C0510C"/>
    <a:srgbClr val="CC3300"/>
    <a:srgbClr val="768448"/>
    <a:srgbClr val="8B9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19" autoAdjust="0"/>
    <p:restoredTop sz="81212" autoAdjust="0"/>
  </p:normalViewPr>
  <p:slideViewPr>
    <p:cSldViewPr snapToGrid="0">
      <p:cViewPr varScale="1">
        <p:scale>
          <a:sx n="91" d="100"/>
          <a:sy n="91" d="100"/>
        </p:scale>
        <p:origin x="2272"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6334"/>
    </p:cViewPr>
  </p:sorterViewPr>
  <p:notesViewPr>
    <p:cSldViewPr snapToGrid="0">
      <p:cViewPr>
        <p:scale>
          <a:sx n="100" d="100"/>
          <a:sy n="100" d="100"/>
        </p:scale>
        <p:origin x="1986" y="-93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0FCE7-B567-45B8-A56A-E5EE996A55B6}" type="datetimeFigureOut">
              <a:rPr lang="en-US" smtClean="0"/>
              <a:t>8/4/21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0640B-2DB2-4DF8-A200-B3F6A8AE6314}" type="slidenum">
              <a:rPr lang="en-US" smtClean="0"/>
              <a:t>‹#›</a:t>
            </a:fld>
            <a:endParaRPr lang="en-US"/>
          </a:p>
        </p:txBody>
      </p:sp>
    </p:spTree>
    <p:extLst>
      <p:ext uri="{BB962C8B-B14F-4D97-AF65-F5344CB8AC3E}">
        <p14:creationId xmlns:p14="http://schemas.microsoft.com/office/powerpoint/2010/main" val="122607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itehouse.gov/sites/default/files/docs/vawa_factshee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efensoria.gob.pe/defensoria-del-pueblo-fiscales-deben-verificar-que-se-entregue-kit-de-emergencia-a-victimas-de-violencia-sexual-en-ayacucho/"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unwomen.org/en/news/in-focus/in-focus-gender-equality-in-covid-19-response/violence-against-women-during-covid-19" TargetMode="External"/><Relationship Id="rId5" Type="http://schemas.openxmlformats.org/officeDocument/2006/relationships/hyperlink" Target="https://www.rescue.org/press-release/irc-data-shows-increase-reports-gender-based-violence-across-latin-america" TargetMode="External"/><Relationship Id="rId4" Type="http://schemas.openxmlformats.org/officeDocument/2006/relationships/hyperlink" Target="https://blogs.worldbank.org/developmenttalk/shadow-pandemic-violence-against-women-during-covid-1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aynews9.com/fl/tampa/news/2021/07/20/puerto-rican-activist-speak-out-on-spike-in-domestic-violence-cas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eamstime.com/vectorfusionart_inf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dreamstime.co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jph.aphapublications.org/doi/abs/10.2105/AJPH.2013.301582"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ndvsa.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enters.rainn.org/"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dreamstime.com/vectorfusionart_info"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www.dreamstime.com/"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sz="1400" dirty="0">
                <a:latin typeface="Arial" panose="020B0604020202020204" pitchFamily="34" charset="0"/>
                <a:cs typeface="Arial" panose="020B0604020202020204" pitchFamily="34" charset="0"/>
              </a:rPr>
              <a:t>Buenos </a:t>
            </a:r>
            <a:r>
              <a:rPr lang="en-US" sz="1400" dirty="0" err="1">
                <a:latin typeface="Arial" panose="020B0604020202020204" pitchFamily="34" charset="0"/>
                <a:cs typeface="Arial" panose="020B0604020202020204" pitchFamily="34" charset="0"/>
              </a:rPr>
              <a:t>dias</a:t>
            </a:r>
            <a:r>
              <a:rPr lang="en-US" sz="1400" dirty="0">
                <a:latin typeface="Arial" panose="020B0604020202020204" pitchFamily="34" charset="0"/>
                <a:cs typeface="Arial" panose="020B0604020202020204" pitchFamily="34" charset="0"/>
              </a:rPr>
              <a:t> y </a:t>
            </a:r>
            <a:r>
              <a:rPr lang="en-US" sz="1400" dirty="0" err="1">
                <a:latin typeface="Arial" panose="020B0604020202020204" pitchFamily="34" charset="0"/>
                <a:cs typeface="Arial" panose="020B0604020202020204" pitchFamily="34" charset="0"/>
              </a:rPr>
              <a:t>beinvenidos</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este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seminario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llamado</a:t>
            </a:r>
            <a:r>
              <a:rPr lang="en-US" sz="1400" dirty="0">
                <a:latin typeface="Arial" panose="020B0604020202020204" pitchFamily="34" charset="0"/>
                <a:cs typeface="Arial" panose="020B0604020202020204" pitchFamily="34" charset="0"/>
              </a:rPr>
              <a:t>, </a:t>
            </a:r>
            <a:r>
              <a:rPr lang="es-CL" sz="1400" b="0" i="1" dirty="0">
                <a:solidFill>
                  <a:srgbClr val="000000"/>
                </a:solidFill>
                <a:effectLst/>
                <a:latin typeface="Candara" panose="020E0502030303020204" pitchFamily="34" charset="0"/>
              </a:rPr>
              <a:t>Violencia de pareja íntima entre las poblaciones hispanas y latinas.</a:t>
            </a:r>
            <a:endParaRPr lang="en-US" sz="1400" dirty="0">
              <a:latin typeface="Arial" panose="020B0604020202020204" pitchFamily="34" charset="0"/>
              <a:cs typeface="Arial" panose="020B0604020202020204" pitchFamily="34" charset="0"/>
            </a:endParaRPr>
          </a:p>
          <a:p>
            <a:pPr marL="0" indent="0">
              <a:lnSpc>
                <a:spcPct val="110000"/>
              </a:lnSpc>
              <a:buNone/>
            </a:pPr>
            <a:endParaRPr lang="en-US" sz="1400" dirty="0">
              <a:latin typeface="Arial" panose="020B0604020202020204" pitchFamily="34" charset="0"/>
              <a:cs typeface="Arial" panose="020B0604020202020204" pitchFamily="34" charset="0"/>
            </a:endParaRPr>
          </a:p>
          <a:p>
            <a:pPr marL="0" indent="0">
              <a:lnSpc>
                <a:spcPct val="110000"/>
              </a:lnSpc>
              <a:buNone/>
            </a:pPr>
            <a:endParaRPr lang="en-US" sz="1400" dirty="0">
              <a:latin typeface="Arial" panose="020B0604020202020204" pitchFamily="34" charset="0"/>
              <a:cs typeface="Arial" panose="020B0604020202020204" pitchFamily="34" charset="0"/>
            </a:endParaRPr>
          </a:p>
          <a:p>
            <a:r>
              <a:rPr lang="es-ES" dirty="0"/>
              <a:t>Este seminario se la trae </a:t>
            </a:r>
            <a:r>
              <a:rPr lang="es-ES" dirty="0" err="1"/>
              <a:t>atraves</a:t>
            </a:r>
            <a:r>
              <a:rPr lang="es-ES" dirty="0"/>
              <a:t> del centro de transferencia de tecnología de prevención del noreste y caribe, segunda región</a:t>
            </a:r>
          </a:p>
          <a:p>
            <a:endParaRPr lang="es-ES" dirty="0"/>
          </a:p>
          <a:p>
            <a:r>
              <a:rPr lang="es-ES" dirty="0"/>
              <a:t>Yo soy Diana Padilla y </a:t>
            </a:r>
            <a:r>
              <a:rPr lang="es-ES" dirty="0" err="1"/>
              <a:t>sere</a:t>
            </a:r>
            <a:r>
              <a:rPr lang="es-ES" dirty="0"/>
              <a:t> su presentadora esta mañana.</a:t>
            </a:r>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100" b="1" dirty="0"/>
              <a:t>Primary prevention</a:t>
            </a:r>
            <a:r>
              <a:rPr lang="en-US" sz="1100" dirty="0"/>
              <a:t> is any action, strategy or policy that prevents intimate partner violence from initially occurring. Primary prevention seeks to reduce the overall likelihood that anyone will become a victim or a perpetrator by creating conditions that make violence less likely to occur. Prevention of IPV focuses on preventing first-time perpetration and first time victimization.</a:t>
            </a:r>
          </a:p>
          <a:p>
            <a:pPr>
              <a:spcAft>
                <a:spcPts val="1200"/>
              </a:spcAft>
            </a:pPr>
            <a:r>
              <a:rPr lang="en-US" sz="1100" b="1" dirty="0"/>
              <a:t>Secondary and Tertiary prevention</a:t>
            </a:r>
            <a:r>
              <a:rPr lang="en-US" sz="1100" dirty="0"/>
              <a:t> (often called intervention, or prevention) are efforts to identify and address early signs of abuse or abusiveness (secondary) or even to change individuals who are already abused or abusive (tertiary) in order to reduce the consequences of abuse and prevent recurrence.</a:t>
            </a:r>
          </a:p>
          <a:p>
            <a:pPr>
              <a:spcAft>
                <a:spcPts val="1200"/>
              </a:spcAft>
            </a:pPr>
            <a:r>
              <a:rPr lang="en-US" sz="1100" b="1" dirty="0"/>
              <a:t>Intimate partner violence</a:t>
            </a:r>
            <a:r>
              <a:rPr lang="en-US" sz="1100" dirty="0"/>
              <a:t> includes physical violence, sexual violence, threats of physical or sexual violence, psychological/emotional abuse, financial abuse, and stalking between those who are or have been involved in a marital, sexual, or dating relationship.</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10</a:t>
            </a:fld>
            <a:endParaRPr lang="en-US"/>
          </a:p>
        </p:txBody>
      </p:sp>
    </p:spTree>
    <p:extLst>
      <p:ext uri="{BB962C8B-B14F-4D97-AF65-F5344CB8AC3E}">
        <p14:creationId xmlns:p14="http://schemas.microsoft.com/office/powerpoint/2010/main" val="367313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defined IPV as </a:t>
            </a: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216415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The traditional view of violence in a relationship focused on a crime of abuse involving two individuals in a heterosexual) marriage. Typically, the abuser was the husband and the wife was the victim. This is the origin of the term “domestic violence,” where the abusive behavior was viewed as a form of violence that existed within a domestic relationship.</a:t>
            </a:r>
          </a:p>
          <a:p>
            <a:endParaRPr lang="en-US" sz="1050" dirty="0"/>
          </a:p>
          <a:p>
            <a:r>
              <a:rPr lang="en-US" sz="1050" dirty="0"/>
              <a:t>In the ‘70s, women’s right groups advocated for victims resulting in shelters and other services for DV victims. Shelters provided research opportunities, awareness increased, Congress passed the </a:t>
            </a:r>
            <a:r>
              <a:rPr lang="en-US" sz="1050" u="sng" dirty="0">
                <a:hlinkClick r:id="rId3"/>
              </a:rPr>
              <a:t>Violence Against Women Act (VAWA)</a:t>
            </a:r>
            <a:r>
              <a:rPr lang="en-US" sz="1050" dirty="0"/>
              <a:t>. this legislation strengthened those laws by specifically identifying violence against women as a crime that needed more focused attention. </a:t>
            </a:r>
          </a:p>
          <a:p>
            <a:endParaRPr lang="en-US" sz="1050" dirty="0"/>
          </a:p>
          <a:p>
            <a:pPr>
              <a:spcAft>
                <a:spcPts val="600"/>
              </a:spcAft>
            </a:pPr>
            <a:r>
              <a:rPr lang="en-US" sz="1050" dirty="0"/>
              <a:t>Societal views expanded to better understand the types of violence that exist within relationships as well as the reality that the roles of abuser and victim are not gender-specific. As a result, the term “</a:t>
            </a:r>
            <a:r>
              <a:rPr lang="en-US" sz="1050" b="1" dirty="0"/>
              <a:t>intimate partner violence</a:t>
            </a:r>
            <a:r>
              <a:rPr lang="en-US" sz="1050" dirty="0"/>
              <a:t>” was introduced to encompass a broader understanding of violence in relationships. While it is challenging to specifically identify when it came into existence, but it appears to have gained momentum sometime around 2000.  </a:t>
            </a:r>
            <a:r>
              <a:rPr lang="en-US" sz="1050" dirty="0">
                <a:solidFill>
                  <a:schemeClr val="accent6">
                    <a:lumMod val="75000"/>
                  </a:schemeClr>
                </a:solidFill>
              </a:rPr>
              <a:t>(Gay marriage legal 2015)</a:t>
            </a:r>
          </a:p>
          <a:p>
            <a:pPr>
              <a:spcAft>
                <a:spcPts val="600"/>
              </a:spcAft>
            </a:pPr>
            <a:r>
              <a:rPr lang="en-US" sz="1050" dirty="0"/>
              <a:t>Use of the term “</a:t>
            </a:r>
            <a:r>
              <a:rPr lang="en-US" sz="1050" b="1" dirty="0"/>
              <a:t>intimate partner violence</a:t>
            </a:r>
            <a:r>
              <a:rPr lang="en-US" sz="1050" dirty="0"/>
              <a:t>” moved us away from the old view that abusive violence only occurs in marital relationships where the husband was the abuser and the wife was the victim. The concept of intimate partner violence acknowledges that abuse can exist in any type of personal intimate relationship, regardless of sexual orientation, marital status, or gender. Like “domestic violence,” this new term does not assign the roles of the abuser and victim to one gender or the other.</a:t>
            </a:r>
          </a:p>
          <a:p>
            <a:pPr>
              <a:spcAft>
                <a:spcPts val="600"/>
              </a:spcAft>
            </a:pPr>
            <a:r>
              <a:rPr lang="en-US" sz="1050" dirty="0">
                <a:solidFill>
                  <a:schemeClr val="accent6">
                    <a:lumMod val="75000"/>
                  </a:schemeClr>
                </a:solidFill>
              </a:rPr>
              <a:t>For our purposes this afternoon and because much of the most current literature still uses these terms interchangeably, but I will try to keep to IPV in the spirit of inclusivity.</a:t>
            </a:r>
          </a:p>
          <a:p>
            <a:pPr>
              <a:spcAft>
                <a:spcPts val="600"/>
              </a:spcAft>
            </a:pPr>
            <a:endParaRPr lang="en-US" sz="1050" dirty="0"/>
          </a:p>
          <a:p>
            <a:pPr>
              <a:spcAft>
                <a:spcPts val="600"/>
              </a:spcAft>
            </a:pPr>
            <a:endParaRPr lang="en-US" sz="1050" dirty="0"/>
          </a:p>
        </p:txBody>
      </p:sp>
      <p:sp>
        <p:nvSpPr>
          <p:cNvPr id="4" name="Slide Number Placeholder 3"/>
          <p:cNvSpPr>
            <a:spLocks noGrp="1"/>
          </p:cNvSpPr>
          <p:nvPr>
            <p:ph type="sldNum" sz="quarter" idx="10"/>
          </p:nvPr>
        </p:nvSpPr>
        <p:spPr/>
        <p:txBody>
          <a:bodyPr/>
          <a:lstStyle/>
          <a:p>
            <a:fld id="{3050640B-2DB2-4DF8-A200-B3F6A8AE6314}" type="slidenum">
              <a:rPr lang="en-US" smtClean="0"/>
              <a:t>12</a:t>
            </a:fld>
            <a:endParaRPr lang="en-US"/>
          </a:p>
        </p:txBody>
      </p:sp>
    </p:spTree>
    <p:extLst>
      <p:ext uri="{BB962C8B-B14F-4D97-AF65-F5344CB8AC3E}">
        <p14:creationId xmlns:p14="http://schemas.microsoft.com/office/powerpoint/2010/main" val="16898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Cisgender relating to a person whose sense of personal identity and gender corresponds with their birth sex. Compare with transgender</a:t>
            </a:r>
          </a:p>
        </p:txBody>
      </p:sp>
      <p:sp>
        <p:nvSpPr>
          <p:cNvPr id="4" name="Slide Number Placeholder 3"/>
          <p:cNvSpPr>
            <a:spLocks noGrp="1"/>
          </p:cNvSpPr>
          <p:nvPr>
            <p:ph type="sldNum" sz="quarter" idx="10"/>
          </p:nvPr>
        </p:nvSpPr>
        <p:spPr/>
        <p:txBody>
          <a:bodyPr/>
          <a:lstStyle/>
          <a:p>
            <a:fld id="{3050640B-2DB2-4DF8-A200-B3F6A8AE6314}" type="slidenum">
              <a:rPr lang="en-US" smtClean="0"/>
              <a:t>13</a:t>
            </a:fld>
            <a:endParaRPr lang="en-US"/>
          </a:p>
        </p:txBody>
      </p:sp>
    </p:spTree>
    <p:extLst>
      <p:ext uri="{BB962C8B-B14F-4D97-AF65-F5344CB8AC3E}">
        <p14:creationId xmlns:p14="http://schemas.microsoft.com/office/powerpoint/2010/main" val="178914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in 4 women and 1 in 9 men in the United States have experienced rape, physical violence and/or stalking by an intimate partner in their lifetime.</a:t>
            </a:r>
          </a:p>
        </p:txBody>
      </p:sp>
      <p:sp>
        <p:nvSpPr>
          <p:cNvPr id="4" name="Slide Number Placeholder 3"/>
          <p:cNvSpPr>
            <a:spLocks noGrp="1"/>
          </p:cNvSpPr>
          <p:nvPr>
            <p:ph type="sldNum" sz="quarter" idx="10"/>
          </p:nvPr>
        </p:nvSpPr>
        <p:spPr/>
        <p:txBody>
          <a:bodyPr/>
          <a:lstStyle/>
          <a:p>
            <a:fld id="{3050640B-2DB2-4DF8-A200-B3F6A8AE6314}" type="slidenum">
              <a:rPr lang="en-US" smtClean="0"/>
              <a:t>14</a:t>
            </a:fld>
            <a:endParaRPr lang="en-US"/>
          </a:p>
        </p:txBody>
      </p:sp>
    </p:spTree>
    <p:extLst>
      <p:ext uri="{BB962C8B-B14F-4D97-AF65-F5344CB8AC3E}">
        <p14:creationId xmlns:p14="http://schemas.microsoft.com/office/powerpoint/2010/main" val="298033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b="0" i="0" dirty="0">
                <a:effectLst/>
              </a:rPr>
              <a:t>12-year-old girl was allegedly </a:t>
            </a:r>
            <a:r>
              <a:rPr lang="en-US" sz="1200" b="0" i="0" u="none" strike="noStrike" dirty="0">
                <a:effectLst/>
                <a:hlinkClick r:id="rId3">
                  <a:extLst>
                    <a:ext uri="{A12FA001-AC4F-418D-AE19-62706E023703}">
                      <ahyp:hlinkClr xmlns:ahyp="http://schemas.microsoft.com/office/drawing/2018/hyperlinkcolor" val="tx"/>
                    </a:ext>
                  </a:extLst>
                </a:hlinkClick>
              </a:rPr>
              <a:t>raped</a:t>
            </a:r>
            <a:r>
              <a:rPr lang="en-US" sz="1200" b="0" i="0" dirty="0">
                <a:effectLst/>
              </a:rPr>
              <a:t> last year in Peru, she became one of the youngest victims in a </a:t>
            </a:r>
            <a:r>
              <a:rPr lang="en-US" sz="1200" b="0" i="0" u="none" strike="noStrike" dirty="0">
                <a:effectLst/>
                <a:hlinkClick r:id="rId4">
                  <a:extLst>
                    <a:ext uri="{A12FA001-AC4F-418D-AE19-62706E023703}">
                      <ahyp:hlinkClr xmlns:ahyp="http://schemas.microsoft.com/office/drawing/2018/hyperlinkcolor" val="tx"/>
                    </a:ext>
                  </a:extLst>
                </a:hlinkClick>
              </a:rPr>
              <a:t>shadow pandemic</a:t>
            </a:r>
            <a:r>
              <a:rPr lang="en-US" sz="1200" b="0" i="0" dirty="0">
                <a:effectLst/>
              </a:rPr>
              <a:t> of </a:t>
            </a:r>
            <a:r>
              <a:rPr lang="en-US" sz="1200" b="0" i="0" u="none" strike="noStrike" dirty="0">
                <a:effectLst/>
                <a:hlinkClick r:id="rId5">
                  <a:extLst>
                    <a:ext uri="{A12FA001-AC4F-418D-AE19-62706E023703}">
                      <ahyp:hlinkClr xmlns:ahyp="http://schemas.microsoft.com/office/drawing/2018/hyperlinkcolor" val="tx"/>
                    </a:ext>
                  </a:extLst>
                </a:hlinkClick>
              </a:rPr>
              <a:t>gender-based violence</a:t>
            </a:r>
            <a:r>
              <a:rPr lang="en-US" sz="1200" b="0" i="0" dirty="0">
                <a:effectLst/>
              </a:rPr>
              <a:t> that has </a:t>
            </a:r>
            <a:r>
              <a:rPr lang="en-US" sz="1200" b="0" i="0" u="none" strike="noStrike" dirty="0">
                <a:effectLst/>
                <a:hlinkClick r:id="rId6">
                  <a:extLst>
                    <a:ext uri="{A12FA001-AC4F-418D-AE19-62706E023703}">
                      <ahyp:hlinkClr xmlns:ahyp="http://schemas.microsoft.com/office/drawing/2018/hyperlinkcolor" val="tx"/>
                    </a:ext>
                  </a:extLst>
                </a:hlinkClick>
              </a:rPr>
              <a:t>skyrocketed</a:t>
            </a:r>
            <a:r>
              <a:rPr lang="en-US" sz="1200" b="0" i="0" dirty="0">
                <a:effectLst/>
              </a:rPr>
              <a:t> around the world as the coronavirus crisis has unfolded. (February 2021)</a:t>
            </a:r>
          </a:p>
          <a:p>
            <a:pPr>
              <a:spcBef>
                <a:spcPts val="600"/>
              </a:spcBef>
            </a:pPr>
            <a:endParaRPr lang="en-US" sz="1200" dirty="0"/>
          </a:p>
          <a:p>
            <a:pPr>
              <a:spcBef>
                <a:spcPts val="600"/>
              </a:spcBef>
            </a:pPr>
            <a:r>
              <a:rPr lang="en-US" sz="1200" dirty="0"/>
              <a:t>35 year old, Andrea Ruiz, was denied a restraining order and despite very descriptive telling of her abuse.  30 days later her abuser killed her. (May 2021)</a:t>
            </a:r>
          </a:p>
          <a:p>
            <a:pPr>
              <a:spcBef>
                <a:spcPts val="600"/>
              </a:spcBef>
            </a:pPr>
            <a:endParaRPr lang="en-US" sz="1200" dirty="0"/>
          </a:p>
          <a:p>
            <a:pPr>
              <a:spcBef>
                <a:spcPts val="600"/>
              </a:spcBef>
            </a:pPr>
            <a:r>
              <a:rPr lang="en-US" sz="1200" b="0" i="0" dirty="0">
                <a:effectLst/>
              </a:rPr>
              <a:t>27 year old, </a:t>
            </a:r>
            <a:r>
              <a:rPr lang="en-US" sz="1200" b="0" i="0" dirty="0" err="1">
                <a:effectLst/>
              </a:rPr>
              <a:t>Keishla</a:t>
            </a:r>
            <a:r>
              <a:rPr lang="en-US" sz="1200" b="0" i="0" dirty="0">
                <a:effectLst/>
              </a:rPr>
              <a:t> Marlen Rodriguez was killed by lover boxer Felix Verdejo Sanchez.  </a:t>
            </a:r>
            <a:r>
              <a:rPr lang="en-US" sz="1200" dirty="0"/>
              <a:t>(May 2021)</a:t>
            </a:r>
          </a:p>
          <a:p>
            <a:endParaRPr lang="en-US" dirty="0"/>
          </a:p>
          <a:p>
            <a:pPr algn="l"/>
            <a:endParaRPr lang="en-US" b="0" i="0" dirty="0">
              <a:solidFill>
                <a:srgbClr val="3A3A3A"/>
              </a:solidFill>
              <a:effectLst/>
              <a:latin typeface="Georgia" panose="02040502050405020303" pitchFamily="18" charset="0"/>
            </a:endParaRPr>
          </a:p>
          <a:p>
            <a:pPr algn="l"/>
            <a:r>
              <a:rPr lang="en-US" b="0" i="0" dirty="0">
                <a:solidFill>
                  <a:srgbClr val="3A3A3A"/>
                </a:solidFill>
                <a:effectLst/>
                <a:latin typeface="Georgia" panose="02040502050405020303" pitchFamily="18" charset="0"/>
              </a:rPr>
              <a:t>On the crowded streets of Panama City, a woman approaches a hospital, clutching her purse and phone. Before she reaches the entrance, two police officers block her path. </a:t>
            </a:r>
          </a:p>
          <a:p>
            <a:pPr algn="l"/>
            <a:r>
              <a:rPr lang="en-US" b="0" i="0" dirty="0">
                <a:solidFill>
                  <a:srgbClr val="3A3A3A"/>
                </a:solidFill>
                <a:effectLst/>
                <a:latin typeface="Georgia" panose="02040502050405020303" pitchFamily="18" charset="0"/>
              </a:rPr>
              <a:t>“You! What are you doing? Today only women can be outside,” the woman, who is transgender and asked not to be identified by name for her security, recalls one officer saying.</a:t>
            </a:r>
            <a:br>
              <a:rPr lang="en-US" b="0" i="0" dirty="0">
                <a:solidFill>
                  <a:srgbClr val="3A3A3A"/>
                </a:solidFill>
                <a:effectLst/>
                <a:latin typeface="Georgia" panose="02040502050405020303" pitchFamily="18" charset="0"/>
              </a:rPr>
            </a:br>
            <a:r>
              <a:rPr lang="en-US" b="0" i="0" dirty="0">
                <a:solidFill>
                  <a:srgbClr val="3A3A3A"/>
                </a:solidFill>
                <a:effectLst/>
                <a:latin typeface="Georgia" panose="02040502050405020303" pitchFamily="18" charset="0"/>
              </a:rPr>
              <a:t> </a:t>
            </a:r>
            <a:br>
              <a:rPr lang="en-US" b="0" i="0" dirty="0">
                <a:solidFill>
                  <a:srgbClr val="3A3A3A"/>
                </a:solidFill>
                <a:effectLst/>
                <a:latin typeface="Georgia" panose="02040502050405020303" pitchFamily="18" charset="0"/>
              </a:rPr>
            </a:br>
            <a:r>
              <a:rPr lang="en-US" b="0" i="0" dirty="0">
                <a:solidFill>
                  <a:srgbClr val="3A3A3A"/>
                </a:solidFill>
                <a:effectLst/>
                <a:latin typeface="Georgia" panose="02040502050405020303" pitchFamily="18" charset="0"/>
              </a:rPr>
              <a:t>She took a deep breath, trying to cover her fear, and explained she had a doctor’s appointment. But the officers interrogated her and denied her entrance, she reported to a human-rights group later that week. The second officer, who is also a neighbor, punched her in the face when she tried to step outside on a separate, subsequent date, she said.</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172786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0640B-2DB2-4DF8-A200-B3F6A8AE63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994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hlinkClick r:id="rId3"/>
              </a:rPr>
              <a:t>https://www.baynews9.com/fl/tampa/news/2021/07/20/puerto-rican-activist-speak-out-on-spike-in-domestic-violence-cases</a:t>
            </a:r>
            <a:endParaRPr lang="es-US" dirty="0"/>
          </a:p>
          <a:p>
            <a:endParaRPr lang="es-US" dirty="0"/>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dirty="0"/>
          </a:p>
        </p:txBody>
      </p:sp>
    </p:spTree>
    <p:extLst>
      <p:ext uri="{BB962C8B-B14F-4D97-AF65-F5344CB8AC3E}">
        <p14:creationId xmlns:p14="http://schemas.microsoft.com/office/powerpoint/2010/main" val="136089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Although IPV affects individuals across race/ethnicity, gender, and socioeconomic background, minority women experience IPV at disproportionately high rates.</a:t>
            </a:r>
          </a:p>
          <a:p>
            <a:endParaRPr lang="en-US" sz="1100" dirty="0"/>
          </a:p>
          <a:p>
            <a:r>
              <a:rPr lang="en-US" sz="1100" dirty="0"/>
              <a:t>Other risk factors for IPV include socioeconomic deprivation (low income and lower educational status), exposure to adverse childhood experiences (ACEs), young age, unemployment, and being a member of a sexual minority.</a:t>
            </a:r>
          </a:p>
          <a:p>
            <a:endParaRPr lang="en-US" sz="1100" dirty="0"/>
          </a:p>
          <a:p>
            <a:r>
              <a:rPr lang="en-US" sz="1100" dirty="0"/>
              <a:t>"Intimate Partner Violence" includes any harm by a current or former partner or spouse.  Approximately 1 in 4 women and 1 in 9 men in the United States have experienced rape, physical violence and/or stalking by an intimate partner in their lifetime.</a:t>
            </a:r>
          </a:p>
        </p:txBody>
      </p:sp>
      <p:sp>
        <p:nvSpPr>
          <p:cNvPr id="4" name="Slide Number Placeholder 3"/>
          <p:cNvSpPr>
            <a:spLocks noGrp="1"/>
          </p:cNvSpPr>
          <p:nvPr>
            <p:ph type="sldNum" sz="quarter" idx="10"/>
          </p:nvPr>
        </p:nvSpPr>
        <p:spPr/>
        <p:txBody>
          <a:bodyPr/>
          <a:lstStyle/>
          <a:p>
            <a:fld id="{3050640B-2DB2-4DF8-A200-B3F6A8AE6314}" type="slidenum">
              <a:rPr lang="en-US" smtClean="0"/>
              <a:t>18</a:t>
            </a:fld>
            <a:endParaRPr lang="en-US"/>
          </a:p>
        </p:txBody>
      </p:sp>
    </p:spTree>
    <p:extLst>
      <p:ext uri="{BB962C8B-B14F-4D97-AF65-F5344CB8AC3E}">
        <p14:creationId xmlns:p14="http://schemas.microsoft.com/office/powerpoint/2010/main" val="325962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But when she told him she had to go to work during the COVID-19 outbreak, he refused to let her, according to Katie Ray-Jones, CEO of the National Domestic Violence Hotline, to which the woman placed a call in mid-March. The woman told her partner that she had to go if she wanted to keep her job. Then he took out his gun and began to clean it. </a:t>
            </a:r>
          </a:p>
          <a:p>
            <a:endParaRPr lang="en-US" sz="1100" dirty="0"/>
          </a:p>
          <a:p>
            <a:r>
              <a:rPr lang="en-US" sz="1100" dirty="0"/>
              <a:t>“Abusive partners don’t cope well when they feel like they’re losing control,” Ray-Jones said. “And it often causes them to reassert their control over their partners.”</a:t>
            </a:r>
          </a:p>
          <a:p>
            <a:r>
              <a:rPr lang="en-US" sz="1100" dirty="0"/>
              <a:t>One concern, Ray-Jones said, is that survivors trapped at home with an abuser might be less able to reach out for help. Typically, domestic violence survivors seek help when they’re outside the home, at work or visiting with friends. Cooped up, they may no longer be able to call the hotline without fear of being discovered. Ray-Jones said the hotline saw a slight dip in the number of calls during the week of March 16, but that calls have since gone back to a more normal rate. She’s not sure whether the dip occurred because victims could not get away from their abusers to reach out, or because they were busy dealing with other crises and tasks, like a lost job or the need to stock up on food. </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19</a:t>
            </a:fld>
            <a:endParaRPr lang="en-US"/>
          </a:p>
        </p:txBody>
      </p:sp>
    </p:spTree>
    <p:extLst>
      <p:ext uri="{BB962C8B-B14F-4D97-AF65-F5344CB8AC3E}">
        <p14:creationId xmlns:p14="http://schemas.microsoft.com/office/powerpoint/2010/main" val="301646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an online evaluation by scanning the code with the camera on your phone, or clicking on the link that Clyde will put in the chat. If neither of those work, either write down the link and type in their browser, or email </a:t>
            </a:r>
            <a:r>
              <a:rPr lang="en-US" dirty="0" err="1"/>
              <a:t>patricia.chaple</a:t>
            </a:r>
            <a:r>
              <a:rPr lang="en-US" dirty="0"/>
              <a:t> for the link.</a:t>
            </a:r>
            <a:br>
              <a:rPr lang="en-US" dirty="0"/>
            </a:br>
            <a:endParaRPr lang="en-US" dirty="0"/>
          </a:p>
          <a:p>
            <a:r>
              <a:rPr lang="en-US" dirty="0"/>
              <a:t>Certificates will be sent out within a week.</a:t>
            </a:r>
            <a:br>
              <a:rPr lang="en-US" dirty="0"/>
            </a:br>
            <a:endParaRPr lang="en-US" dirty="0"/>
          </a:p>
          <a:p>
            <a:r>
              <a:rPr lang="en-US" dirty="0"/>
              <a:t>A copy of the slides will be sent out on Monday.</a:t>
            </a:r>
          </a:p>
          <a:p>
            <a:endParaRPr lang="en-US" dirty="0"/>
          </a:p>
          <a:p>
            <a:endParaRPr lang="en-US" dirty="0"/>
          </a:p>
          <a:p>
            <a:endParaRPr lang="en-US" dirty="0"/>
          </a:p>
          <a:p>
            <a:r>
              <a:rPr lang="en-US" dirty="0">
                <a:solidFill>
                  <a:srgbClr val="00467F"/>
                </a:solidFill>
              </a:rPr>
              <a:t>Photo purchased: ID 180103732 © </a:t>
            </a:r>
            <a:r>
              <a:rPr lang="en-US" dirty="0">
                <a:solidFill>
                  <a:srgbClr val="00467F"/>
                </a:solidFill>
                <a:hlinkClick r:id="rId3"/>
              </a:rPr>
              <a:t>Wave Break Media Ltd</a:t>
            </a:r>
            <a:r>
              <a:rPr lang="en-US" dirty="0">
                <a:solidFill>
                  <a:srgbClr val="00467F"/>
                </a:solidFill>
              </a:rPr>
              <a:t> | </a:t>
            </a:r>
            <a:r>
              <a:rPr lang="en-US" dirty="0">
                <a:solidFill>
                  <a:srgbClr val="00467F"/>
                </a:solidFill>
                <a:hlinkClick r:id="rId4"/>
              </a:rPr>
              <a:t>Dreamstime.com</a:t>
            </a:r>
            <a:endParaRPr lang="en-US" dirty="0">
              <a:solidFill>
                <a:srgbClr val="00467F"/>
              </a:solidFill>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87467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Financial anxieties, close quarters, and health concerns all bring extra stress into the home, and are associated with a higher risk of abuse. Add skyrocketing gun sales to the mix, and Ray-Jones says she has serious reason to worry about abuse victims’ safety. </a:t>
            </a:r>
          </a:p>
          <a:p>
            <a:endParaRPr lang="en-US" sz="1100" dirty="0"/>
          </a:p>
          <a:p>
            <a:pPr marL="114300" indent="-114300">
              <a:buFont typeface="Arial" panose="020B0604020202020204" pitchFamily="34" charset="0"/>
              <a:buChar char="•"/>
            </a:pPr>
            <a:r>
              <a:rPr lang="en-US" sz="1100" dirty="0"/>
              <a:t>Loss of jobs</a:t>
            </a:r>
          </a:p>
          <a:p>
            <a:pPr marL="114300" indent="-114300">
              <a:buFont typeface="Arial" panose="020B0604020202020204" pitchFamily="34" charset="0"/>
              <a:buChar char="•"/>
            </a:pPr>
            <a:r>
              <a:rPr lang="en-US" sz="1100" dirty="0"/>
              <a:t>Statewide ‘Shelter in place’ restrictions</a:t>
            </a:r>
          </a:p>
          <a:p>
            <a:pPr marL="114300" indent="-114300">
              <a:buFont typeface="Arial" panose="020B0604020202020204" pitchFamily="34" charset="0"/>
              <a:buChar char="•"/>
            </a:pPr>
            <a:r>
              <a:rPr lang="en-US" sz="1100" dirty="0"/>
              <a:t>Health resources for medications (pharmacy, adherence), urgent care </a:t>
            </a:r>
          </a:p>
          <a:p>
            <a:pPr marL="114300" indent="-114300">
              <a:spcAft>
                <a:spcPts val="600"/>
              </a:spcAft>
              <a:buFont typeface="Arial" panose="020B0604020202020204" pitchFamily="34" charset="0"/>
              <a:buChar char="•"/>
              <a:tabLst>
                <a:tab pos="57150" algn="l"/>
              </a:tabLst>
            </a:pPr>
            <a:r>
              <a:rPr lang="en-US" sz="1100" dirty="0"/>
              <a:t>Gun sales increased 41%, 1.9 million guns were sold in the month of March 2020 alone, </a:t>
            </a:r>
            <a:r>
              <a:rPr lang="en-US" sz="1100" dirty="0">
                <a:solidFill>
                  <a:schemeClr val="tx1">
                    <a:lumMod val="50000"/>
                    <a:lumOff val="50000"/>
                  </a:schemeClr>
                </a:solidFill>
              </a:rPr>
              <a:t>3.7 million back ground checks</a:t>
            </a:r>
          </a:p>
          <a:p>
            <a:endParaRPr lang="en-US" sz="1100" dirty="0"/>
          </a:p>
          <a:p>
            <a:r>
              <a:rPr lang="en-US" sz="1100" dirty="0"/>
              <a:t>Recipe for Disaster…..Widespread economic strain, a surge in firearm sales, and social distancing could have grave consequences for victims of intimate partner abuse.</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20</a:t>
            </a:fld>
            <a:endParaRPr lang="en-US"/>
          </a:p>
        </p:txBody>
      </p:sp>
    </p:spTree>
    <p:extLst>
      <p:ext uri="{BB962C8B-B14F-4D97-AF65-F5344CB8AC3E}">
        <p14:creationId xmlns:p14="http://schemas.microsoft.com/office/powerpoint/2010/main" val="381104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753100" cy="4848226"/>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4A505E"/>
                </a:solidFill>
                <a:effectLst/>
                <a:latin typeface="Candara" panose="020E0502030303020204" pitchFamily="34" charset="0"/>
              </a:rPr>
              <a:t>Physical </a:t>
            </a:r>
            <a:r>
              <a:rPr lang="en-US" sz="1200" b="0" i="0" dirty="0">
                <a:solidFill>
                  <a:srgbClr val="4A505E"/>
                </a:solidFill>
                <a:effectLst/>
                <a:latin typeface="Candara" panose="020E0502030303020204" pitchFamily="34" charset="0"/>
              </a:rPr>
              <a:t>abuse can range from bruising to homicidal. Often times, the physical abuse escalates into frequent and serious attacks.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4A505E"/>
                </a:solidFill>
                <a:effectLst/>
                <a:latin typeface="Candara" panose="020E0502030303020204" pitchFamily="34" charset="0"/>
              </a:rPr>
              <a:t>Sexual</a:t>
            </a:r>
            <a:r>
              <a:rPr lang="en-US" sz="1200" b="0" i="0" dirty="0">
                <a:solidFill>
                  <a:srgbClr val="4A505E"/>
                </a:solidFill>
                <a:effectLst/>
                <a:latin typeface="Candara" panose="020E0502030303020204" pitchFamily="34" charset="0"/>
              </a:rPr>
              <a:t> abuse includes forcing the partner to perform sexual acts against their will, injuring the partner during the sexual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4A505E"/>
                </a:solidFill>
                <a:effectLst/>
                <a:latin typeface="Candara" panose="020E0502030303020204" pitchFamily="34" charset="0"/>
              </a:rPr>
              <a:t>Emotional </a:t>
            </a:r>
            <a:r>
              <a:rPr lang="en-US" sz="1200" b="0" i="0" dirty="0">
                <a:solidFill>
                  <a:srgbClr val="4A505E"/>
                </a:solidFill>
                <a:effectLst/>
                <a:latin typeface="Candara" panose="020E0502030303020204" pitchFamily="34" charset="0"/>
              </a:rPr>
              <a:t>abuse, which can include name calling, derogatory comments, humiliation, and other actions aimed at lowering the victim's self-esteem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4A505E"/>
                </a:solidFill>
                <a:effectLst/>
                <a:latin typeface="Candara" panose="020E0502030303020204" pitchFamily="34" charset="0"/>
              </a:rPr>
              <a:t>Economic</a:t>
            </a:r>
            <a:r>
              <a:rPr lang="en-US" sz="1200" b="0" i="0" dirty="0">
                <a:solidFill>
                  <a:srgbClr val="4A505E"/>
                </a:solidFill>
                <a:effectLst/>
                <a:latin typeface="Candara" panose="020E0502030303020204" pitchFamily="34" charset="0"/>
              </a:rPr>
              <a:t> or financial abuse includes any conduct that maintains power and control over finances, such as preventing a partner from obtaining or maintaining a job position, making a partner ask for money for each expense, limiting access to a couple to funds and knowledge of family finances, controlling the couple's funds, damaging the couple's credit,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4A505E"/>
                </a:solidFill>
                <a:effectLst/>
                <a:latin typeface="Candara" panose="020E0502030303020204" pitchFamily="34" charset="0"/>
              </a:rPr>
              <a:t>Verbal </a:t>
            </a:r>
            <a:r>
              <a:rPr lang="en-US" sz="1200" b="0" i="0" dirty="0">
                <a:solidFill>
                  <a:srgbClr val="4A505E"/>
                </a:solidFill>
                <a:effectLst/>
                <a:latin typeface="Candara" panose="020E0502030303020204" pitchFamily="34" charset="0"/>
              </a:rPr>
              <a:t>includes</a:t>
            </a:r>
            <a:endParaRPr lang="es-ES" sz="1200" b="0" i="0" dirty="0">
              <a:solidFill>
                <a:srgbClr val="4A505E"/>
              </a:solidFill>
              <a:effectLst/>
              <a:latin typeface="Candara" panose="020E0502030303020204" pitchFamily="34" charset="0"/>
            </a:endParaRPr>
          </a:p>
          <a:p>
            <a:pPr marL="171450" indent="-171450">
              <a:buFont typeface="Arial" panose="020B0604020202020204" pitchFamily="34" charset="0"/>
              <a:buChar char="•"/>
            </a:pPr>
            <a:r>
              <a:rPr lang="en-US" b="1" dirty="0"/>
              <a:t>Technological, </a:t>
            </a:r>
            <a:r>
              <a:rPr lang="en-US" dirty="0"/>
              <a:t>digital abuse includes the use of technology such as cell phones, computers, or the internet to control and stalk a partner.</a:t>
            </a:r>
          </a:p>
          <a:p>
            <a:pPr marL="171450" indent="-171450">
              <a:buFont typeface="Arial" panose="020B0604020202020204" pitchFamily="34" charset="0"/>
              <a:buChar char="•"/>
            </a:pPr>
            <a:r>
              <a:rPr lang="en-US" b="1" dirty="0"/>
              <a:t>Psychological </a:t>
            </a:r>
            <a:r>
              <a:rPr lang="en-US" dirty="0"/>
              <a:t>abuse can include the use of threats, mind games or psychological manipulations, tactics to convince victims that they are crazy, and other acts that frighten victims.</a:t>
            </a:r>
          </a:p>
          <a:p>
            <a:pPr marL="171450" indent="-171450">
              <a:buFont typeface="Arial" panose="020B0604020202020204" pitchFamily="34" charset="0"/>
              <a:buChar char="•"/>
            </a:pPr>
            <a:r>
              <a:rPr lang="en-US" b="1" dirty="0"/>
              <a:t>Stalking (or stalking, in English) </a:t>
            </a:r>
            <a:r>
              <a:rPr lang="en-US" dirty="0"/>
              <a:t>can include repeated and unnecessary contacts through text messages, phone calls, email or social networks, the presence in sites that the victim frequents, the surveillance of the victim's activities by means of technological resources and other actions aimed at controlling the movements of the victim or instilling fear.</a:t>
            </a:r>
          </a:p>
          <a:p>
            <a:pPr marL="171450" indent="-171450">
              <a:buFont typeface="Arial" panose="020B0604020202020204" pitchFamily="34" charset="0"/>
              <a:buChar char="•"/>
            </a:pPr>
            <a:r>
              <a:rPr lang="en-US" dirty="0"/>
              <a:t>ABUSE THROUGH THE </a:t>
            </a:r>
            <a:r>
              <a:rPr lang="en-US" b="1" dirty="0"/>
              <a:t>IMMIGRATION </a:t>
            </a:r>
            <a:r>
              <a:rPr lang="en-US" dirty="0"/>
              <a:t>STATE There are specific abuse tactics that some abusers use against their immigrant partners.</a:t>
            </a:r>
          </a:p>
          <a:p>
            <a:r>
              <a:rPr lang="en-US" dirty="0"/>
              <a:t>Having any leverage is extremely opportunistic </a:t>
            </a:r>
          </a:p>
        </p:txBody>
      </p:sp>
      <p:sp>
        <p:nvSpPr>
          <p:cNvPr id="4" name="Slide Number Placeholder 3"/>
          <p:cNvSpPr>
            <a:spLocks noGrp="1"/>
          </p:cNvSpPr>
          <p:nvPr>
            <p:ph type="sldNum" sz="quarter" idx="5"/>
          </p:nvPr>
        </p:nvSpPr>
        <p:spPr/>
        <p:txBody>
          <a:bodyPr/>
          <a:lstStyle/>
          <a:p>
            <a:fld id="{3050640B-2DB2-4DF8-A200-B3F6A8AE6314}" type="slidenum">
              <a:rPr lang="en-US" smtClean="0"/>
              <a:t>21</a:t>
            </a:fld>
            <a:endParaRPr lang="en-US" dirty="0"/>
          </a:p>
        </p:txBody>
      </p:sp>
    </p:spTree>
    <p:extLst>
      <p:ext uri="{BB962C8B-B14F-4D97-AF65-F5344CB8AC3E}">
        <p14:creationId xmlns:p14="http://schemas.microsoft.com/office/powerpoint/2010/main" val="997633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en-US" dirty="0"/>
              <a:t>Battered women average 6.9 physical assaults by the same partner in a year</a:t>
            </a:r>
          </a:p>
          <a:p>
            <a:pPr>
              <a:spcAft>
                <a:spcPts val="600"/>
              </a:spcAft>
              <a:defRPr/>
            </a:pPr>
            <a:r>
              <a:rPr lang="en-US" dirty="0"/>
              <a:t>On average, nearly 20 people per minute are physically abused by an intimate partner in the US. During one year, this equates to more than 10 million women and men</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22</a:t>
            </a:fld>
            <a:endParaRPr lang="en-US"/>
          </a:p>
        </p:txBody>
      </p:sp>
    </p:spTree>
    <p:extLst>
      <p:ext uri="{BB962C8B-B14F-4D97-AF65-F5344CB8AC3E}">
        <p14:creationId xmlns:p14="http://schemas.microsoft.com/office/powerpoint/2010/main" val="1933921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dirty="0"/>
              <a:t>Over their lifetime, an estimated 19% of women and 2% of men will have been raped, while 44% of women and 23% of men will experience some other form of sexual violence </a:t>
            </a:r>
          </a:p>
          <a:p>
            <a:pPr>
              <a:spcAft>
                <a:spcPts val="600"/>
              </a:spcAft>
            </a:pPr>
            <a:r>
              <a:rPr lang="en-US" altLang="en-US" sz="1100" dirty="0"/>
              <a:t>Most victims of rape or sexual assault are females under 24 years of age</a:t>
            </a:r>
          </a:p>
          <a:p>
            <a:pPr>
              <a:spcAft>
                <a:spcPts val="600"/>
              </a:spcAft>
            </a:pPr>
            <a:r>
              <a:rPr lang="en-US" altLang="en-US" sz="1100" dirty="0"/>
              <a:t>Most rapes committed against women are committed by an intimate partner (spouse, boyfriend/girlfriend) or someone else they know (friend, family member, acquaintance)</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23</a:t>
            </a:fld>
            <a:endParaRPr lang="en-US"/>
          </a:p>
        </p:txBody>
      </p:sp>
    </p:spTree>
    <p:extLst>
      <p:ext uri="{BB962C8B-B14F-4D97-AF65-F5344CB8AC3E}">
        <p14:creationId xmlns:p14="http://schemas.microsoft.com/office/powerpoint/2010/main" val="115028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dirty="0"/>
              <a:t>Emotional abuse is threatening a partner or his or her possessions or loved ones, or harming a partner’s sense of self worth to gain and maintain control of the relationship.  </a:t>
            </a:r>
          </a:p>
          <a:p>
            <a:pPr>
              <a:defRPr/>
            </a:pPr>
            <a:r>
              <a:rPr lang="en-US" sz="1100" dirty="0"/>
              <a:t>Examples include, but are not limited to: </a:t>
            </a:r>
          </a:p>
          <a:p>
            <a:pPr marL="766214" indent="-304792">
              <a:defRPr/>
            </a:pPr>
            <a:r>
              <a:rPr lang="en-US" sz="1100" dirty="0"/>
              <a:t>Name-calling</a:t>
            </a:r>
          </a:p>
          <a:p>
            <a:pPr marL="766214" indent="-304792">
              <a:defRPr/>
            </a:pPr>
            <a:r>
              <a:rPr lang="en-US" sz="1100" dirty="0"/>
              <a:t>Intimidation</a:t>
            </a:r>
          </a:p>
          <a:p>
            <a:pPr marL="766214" indent="-304792">
              <a:defRPr/>
            </a:pPr>
            <a:r>
              <a:rPr lang="en-US" sz="1100" dirty="0"/>
              <a:t>Isolating a partner from their friends  or family</a:t>
            </a:r>
            <a:endParaRPr lang="en-US" altLang="en-US" sz="1100" dirty="0"/>
          </a:p>
          <a:p>
            <a:pPr>
              <a:spcAft>
                <a:spcPts val="600"/>
              </a:spcAft>
            </a:pPr>
            <a:endParaRPr lang="en-US" altLang="en-US" sz="1100" dirty="0"/>
          </a:p>
          <a:p>
            <a:pPr>
              <a:spcAft>
                <a:spcPts val="600"/>
              </a:spcAft>
            </a:pPr>
            <a:r>
              <a:rPr lang="en-US" altLang="en-US" sz="1100" dirty="0"/>
              <a:t>48.4% of women and 48.8% of all men have experienced at least one psychologically aggressive behavior by an intimate partner </a:t>
            </a:r>
          </a:p>
          <a:p>
            <a:pPr>
              <a:spcAft>
                <a:spcPts val="600"/>
              </a:spcAft>
            </a:pPr>
            <a:r>
              <a:rPr lang="en-US" altLang="en-US" sz="1100" dirty="0"/>
              <a:t>95% of men who physically abuse their intimate partners also psychologically abuse them</a:t>
            </a:r>
          </a:p>
          <a:p>
            <a:pPr>
              <a:spcAft>
                <a:spcPts val="600"/>
              </a:spcAft>
            </a:pPr>
            <a:r>
              <a:rPr lang="en-US" altLang="en-US" sz="1100" dirty="0"/>
              <a:t>18.7% of women have experienced threats of physical harm by an intimate partner</a:t>
            </a:r>
          </a:p>
          <a:p>
            <a:endParaRPr lang="en-US" dirty="0"/>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24</a:t>
            </a:fld>
            <a:endParaRPr lang="en-US"/>
          </a:p>
        </p:txBody>
      </p:sp>
    </p:spTree>
    <p:extLst>
      <p:ext uri="{BB962C8B-B14F-4D97-AF65-F5344CB8AC3E}">
        <p14:creationId xmlns:p14="http://schemas.microsoft.com/office/powerpoint/2010/main" val="536595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9050"/>
          </a:xfrm>
        </p:spPr>
        <p:txBody>
          <a:bodyPr/>
          <a:lstStyle/>
          <a:p>
            <a:pPr>
              <a:spcAft>
                <a:spcPts val="600"/>
              </a:spcAft>
            </a:pPr>
            <a:r>
              <a:rPr lang="en-US" altLang="en-US" sz="1100" dirty="0"/>
              <a:t>To limit a partner's access to assets or conceal information and accessibility to the family finances, which diminishes the capacity for the partner to support him/herself rendering them dependent on the abuser</a:t>
            </a:r>
            <a:endParaRPr lang="en-US" altLang="en-US" sz="1100" i="1" dirty="0"/>
          </a:p>
          <a:p>
            <a:pPr>
              <a:spcAft>
                <a:spcPts val="600"/>
              </a:spcAft>
            </a:pPr>
            <a:r>
              <a:rPr lang="en-US" altLang="en-US" sz="1100" dirty="0"/>
              <a:t>Giving an allowance &amp; monitoring what’s bought, denying access to his/her own paycheck, using the partner’s SS# to obtain credit without the partner’s permission, refusing to give money, food, clothing, rent, or medication, forbidding  a partner to go to work or limiting their hours</a:t>
            </a:r>
          </a:p>
          <a:p>
            <a:r>
              <a:rPr lang="en-US" sz="1100" dirty="0"/>
              <a:t>Victims and survivors are often forced to choose between staying in abusive relationships and poverty or even homelessness. Economic abuse is a very common reason victims stay in abusive relationships. Economic abuse can take many forms, including employment-related abuse, preventing the victim from accessing existing funds, coerced debt, and more.</a:t>
            </a:r>
          </a:p>
          <a:p>
            <a:endParaRPr lang="en-US" sz="1100" dirty="0"/>
          </a:p>
          <a:p>
            <a:r>
              <a:rPr lang="en-US" sz="1100" dirty="0"/>
              <a:t>Employment-related abuse prevents the victim from earning money by:</a:t>
            </a:r>
          </a:p>
          <a:p>
            <a:pPr marL="171450" indent="-171450">
              <a:buFont typeface="Arial" panose="020B0604020202020204" pitchFamily="34" charset="0"/>
              <a:buChar char="•"/>
            </a:pPr>
            <a:r>
              <a:rPr lang="en-US" sz="1100" dirty="0"/>
              <a:t>Preventing victim from going to work</a:t>
            </a:r>
          </a:p>
          <a:p>
            <a:pPr marL="171450" indent="-171450">
              <a:buFont typeface="Arial" panose="020B0604020202020204" pitchFamily="34" charset="0"/>
              <a:buChar char="•"/>
            </a:pPr>
            <a:r>
              <a:rPr lang="en-US" sz="1100" dirty="0"/>
              <a:t>Sabotaging a victim's employment</a:t>
            </a:r>
          </a:p>
          <a:p>
            <a:pPr marL="171450" indent="-171450">
              <a:buFont typeface="Arial" panose="020B0604020202020204" pitchFamily="34" charset="0"/>
              <a:buChar char="•"/>
            </a:pPr>
            <a:r>
              <a:rPr lang="en-US" sz="1100" dirty="0"/>
              <a:t>Interfering with a victim's work performance through harassing activities such as frequent phone calls or unannounced visits</a:t>
            </a:r>
          </a:p>
          <a:p>
            <a:pPr marL="171450" indent="-171450">
              <a:buFont typeface="Arial" panose="020B0604020202020204" pitchFamily="34" charset="0"/>
              <a:buChar char="•"/>
            </a:pPr>
            <a:r>
              <a:rPr lang="en-US" sz="1100" dirty="0"/>
              <a:t>Demanding that the victim quits her/his job</a:t>
            </a:r>
          </a:p>
          <a:p>
            <a:pPr marL="171450" indent="-171450">
              <a:buFont typeface="Arial" panose="020B0604020202020204" pitchFamily="34" charset="0"/>
              <a:buChar char="•"/>
            </a:pPr>
            <a:r>
              <a:rPr lang="en-US" sz="1100" dirty="0"/>
              <a:t>Preventing the victim from looking for jobs or attending job interviews</a:t>
            </a:r>
          </a:p>
          <a:p>
            <a:pPr marL="171450" indent="-171450">
              <a:buFont typeface="Arial" panose="020B0604020202020204" pitchFamily="34" charset="0"/>
              <a:buChar char="•"/>
            </a:pPr>
            <a:endParaRPr lang="en-US" sz="1100" dirty="0"/>
          </a:p>
          <a:p>
            <a:pPr>
              <a:lnSpc>
                <a:spcPct val="100000"/>
              </a:lnSpc>
              <a:spcBef>
                <a:spcPts val="0"/>
              </a:spcBef>
              <a:spcAft>
                <a:spcPts val="600"/>
              </a:spcAft>
            </a:pPr>
            <a:r>
              <a:rPr lang="en-US" altLang="en-US" sz="1100" dirty="0"/>
              <a:t>Between 21-60% of victims of intimate partner violence lose their jobs due to reasons stemming from the abuse</a:t>
            </a:r>
          </a:p>
          <a:p>
            <a:pPr>
              <a:lnSpc>
                <a:spcPct val="100000"/>
              </a:lnSpc>
              <a:spcBef>
                <a:spcPts val="0"/>
              </a:spcBef>
              <a:spcAft>
                <a:spcPts val="600"/>
              </a:spcAft>
            </a:pPr>
            <a:r>
              <a:rPr lang="en-US" altLang="en-US" sz="1100" dirty="0"/>
              <a:t>Victims of intimate partner violence lose a total of 8 million days of paid work each year, 32000/</a:t>
            </a:r>
            <a:r>
              <a:rPr lang="en-US" altLang="en-US" sz="1100" dirty="0" err="1"/>
              <a:t>yr</a:t>
            </a:r>
            <a:endParaRPr lang="en-US" alt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3050640B-2DB2-4DF8-A200-B3F6A8AE6314}" type="slidenum">
              <a:rPr lang="en-US" smtClean="0"/>
              <a:t>26</a:t>
            </a:fld>
            <a:endParaRPr lang="en-US"/>
          </a:p>
        </p:txBody>
      </p:sp>
    </p:spTree>
    <p:extLst>
      <p:ext uri="{BB962C8B-B14F-4D97-AF65-F5344CB8AC3E}">
        <p14:creationId xmlns:p14="http://schemas.microsoft.com/office/powerpoint/2010/main" val="403087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dirty="0"/>
              <a:t>Nearly half of all young people age14-24 report being electronically harassed in some form; 40% report incidences of digital dating abuse, and 11% have shared naked pictures of themselves</a:t>
            </a:r>
          </a:p>
          <a:p>
            <a:pPr>
              <a:spcAft>
                <a:spcPts val="600"/>
              </a:spcAft>
            </a:pPr>
            <a:r>
              <a:rPr lang="en-US" sz="1100" dirty="0"/>
              <a:t>49% percent of young people surveyed say they have been electronically harassed in at least one of the ways included in the 2013 survey</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Photo purchased; dreamstime_xxl_49854431 (2)</a:t>
            </a:r>
          </a:p>
        </p:txBody>
      </p:sp>
      <p:sp>
        <p:nvSpPr>
          <p:cNvPr id="4" name="Slide Number Placeholder 3"/>
          <p:cNvSpPr>
            <a:spLocks noGrp="1"/>
          </p:cNvSpPr>
          <p:nvPr>
            <p:ph type="sldNum" sz="quarter" idx="10"/>
          </p:nvPr>
        </p:nvSpPr>
        <p:spPr/>
        <p:txBody>
          <a:bodyPr/>
          <a:lstStyle/>
          <a:p>
            <a:fld id="{3050640B-2DB2-4DF8-A200-B3F6A8AE6314}" type="slidenum">
              <a:rPr lang="en-US" smtClean="0"/>
              <a:t>27</a:t>
            </a:fld>
            <a:endParaRPr lang="en-US"/>
          </a:p>
        </p:txBody>
      </p:sp>
    </p:spTree>
    <p:extLst>
      <p:ext uri="{BB962C8B-B14F-4D97-AF65-F5344CB8AC3E}">
        <p14:creationId xmlns:p14="http://schemas.microsoft.com/office/powerpoint/2010/main" val="239640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forms of abuse include revenge porn. Revenge porn is the posting, sharing, or publishing of </a:t>
            </a:r>
            <a:r>
              <a:rPr lang="en-US" b="1" u="sng" dirty="0"/>
              <a:t>nude and/or sexually explicit</a:t>
            </a:r>
            <a:r>
              <a:rPr lang="en-US" dirty="0"/>
              <a:t> pictures/videos of a person on the internet without their consent, often accompanied by personal or identifying information ………………..Revenge porn is digital sexual assault</a:t>
            </a:r>
          </a:p>
          <a:p>
            <a:endParaRPr lang="en-US" dirty="0"/>
          </a:p>
          <a:p>
            <a:r>
              <a:rPr lang="en-US" dirty="0"/>
              <a:t>This term may be a bit uncomfortable for some of your audience members. You may address that discomfort by saying, “As uncomfortable as it may be to use this phrase in a professional setting, its effect on the victims is far worse than we can imagine.” </a:t>
            </a:r>
          </a:p>
          <a:p>
            <a:endParaRPr lang="en-US" dirty="0"/>
          </a:p>
          <a:p>
            <a:r>
              <a:rPr lang="en-US" dirty="0"/>
              <a:t>You may also direct them to www.EndRevengePorn.org for them to follow up at a later date.</a:t>
            </a:r>
          </a:p>
          <a:p>
            <a:endParaRPr lang="en-US" dirty="0"/>
          </a:p>
          <a:p>
            <a:r>
              <a:rPr lang="en-US" i="1" dirty="0"/>
              <a:t>This is not </a:t>
            </a:r>
            <a:r>
              <a:rPr lang="en-US" b="1" i="1" dirty="0"/>
              <a:t>NEW.</a:t>
            </a:r>
            <a:r>
              <a:rPr lang="en-US" dirty="0"/>
              <a:t> In the 1980’s</a:t>
            </a:r>
            <a:r>
              <a:rPr lang="en-US" i="1" dirty="0"/>
              <a:t>, women sued </a:t>
            </a:r>
            <a:r>
              <a:rPr lang="en-US" i="1" u="sng" dirty="0"/>
              <a:t>Hustler Magazine</a:t>
            </a:r>
            <a:r>
              <a:rPr lang="en-US" i="1" dirty="0"/>
              <a:t> for publishing their photos in the Beaver Hunt section without their permission. Several courts determined that publishing intimate photos without verifying whether the pictured women actually gave the go-ahead gave the false impression that all of the featured women felt comfortable with their pictures appearing in a “coarse and sex-centered magazine.”</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28</a:t>
            </a:fld>
            <a:endParaRPr lang="en-US"/>
          </a:p>
        </p:txBody>
      </p:sp>
    </p:spTree>
    <p:extLst>
      <p:ext uri="{BB962C8B-B14F-4D97-AF65-F5344CB8AC3E}">
        <p14:creationId xmlns:p14="http://schemas.microsoft.com/office/powerpoint/2010/main" val="2882832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50640B-2DB2-4DF8-A200-B3F6A8AE6314}" type="slidenum">
              <a:rPr lang="en-US" smtClean="0"/>
              <a:t>30</a:t>
            </a:fld>
            <a:endParaRPr lang="en-US"/>
          </a:p>
        </p:txBody>
      </p:sp>
    </p:spTree>
    <p:extLst>
      <p:ext uri="{BB962C8B-B14F-4D97-AF65-F5344CB8AC3E}">
        <p14:creationId xmlns:p14="http://schemas.microsoft.com/office/powerpoint/2010/main" val="11255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victim's reasons for staying with their abusers are extremely complex and, in most cases, are based on the reality that their abuser will follow through with the threats they have used to keep them trapped: the abuser will hurt or kill them, they will hurt or kill the kids, they will win custody of the children, they will harm or kill pets or others, they will ruin their victim financially -- the list goes on. </a:t>
            </a:r>
          </a:p>
          <a:p>
            <a:endParaRPr lang="en-US" sz="1100" dirty="0"/>
          </a:p>
          <a:p>
            <a:endParaRPr lang="en-US" sz="1100" dirty="0"/>
          </a:p>
          <a:p>
            <a:r>
              <a:rPr lang="en-US" sz="1100" dirty="0"/>
              <a:t>A </a:t>
            </a:r>
            <a:r>
              <a:rPr lang="en-US" sz="1100" dirty="0">
                <a:hlinkClick r:id="rId3"/>
              </a:rPr>
              <a:t>recent study</a:t>
            </a:r>
            <a:r>
              <a:rPr lang="en-US" sz="1100" dirty="0"/>
              <a:t> of intimate partner homicides found 20% of homicide victims were not the domestic violence victims themselves, but family members, friends, neighbors, persons who intervened, law enforcement responders, or bystanders.</a:t>
            </a:r>
          </a:p>
          <a:p>
            <a:endParaRPr lang="en-US" sz="1100" dirty="0"/>
          </a:p>
          <a:p>
            <a:endParaRPr lang="en-US" sz="1100" dirty="0"/>
          </a:p>
          <a:p>
            <a:r>
              <a:rPr lang="en-US" sz="1100" dirty="0"/>
              <a:t>National Coalition Against Domestic Violence (NCADV)'s </a:t>
            </a:r>
          </a:p>
        </p:txBody>
      </p:sp>
      <p:sp>
        <p:nvSpPr>
          <p:cNvPr id="4" name="Slide Number Placeholder 3"/>
          <p:cNvSpPr>
            <a:spLocks noGrp="1"/>
          </p:cNvSpPr>
          <p:nvPr>
            <p:ph type="sldNum" sz="quarter" idx="10"/>
          </p:nvPr>
        </p:nvSpPr>
        <p:spPr/>
        <p:txBody>
          <a:bodyPr/>
          <a:lstStyle/>
          <a:p>
            <a:fld id="{3050640B-2DB2-4DF8-A200-B3F6A8AE6314}" type="slidenum">
              <a:rPr lang="en-US" smtClean="0"/>
              <a:t>31</a:t>
            </a:fld>
            <a:endParaRPr lang="en-US"/>
          </a:p>
        </p:txBody>
      </p:sp>
    </p:spTree>
    <p:extLst>
      <p:ext uri="{BB962C8B-B14F-4D97-AF65-F5344CB8AC3E}">
        <p14:creationId xmlns:p14="http://schemas.microsoft.com/office/powerpoint/2010/main" val="317541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project manager</a:t>
            </a:r>
          </a:p>
          <a:p>
            <a:endParaRPr lang="en-US" dirty="0"/>
          </a:p>
          <a:p>
            <a:r>
              <a:rPr lang="en-US" dirty="0"/>
              <a:t>I provide technical assistance around SBIRT, helping organizations to implement SBIRT in their settings.  I will be presenting on the SBIRT model later in the month.</a:t>
            </a:r>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dirty="0"/>
          </a:p>
        </p:txBody>
      </p:sp>
    </p:spTree>
    <p:extLst>
      <p:ext uri="{BB962C8B-B14F-4D97-AF65-F5344CB8AC3E}">
        <p14:creationId xmlns:p14="http://schemas.microsoft.com/office/powerpoint/2010/main" val="256457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32</a:t>
            </a:fld>
            <a:endParaRPr lang="en-US"/>
          </a:p>
        </p:txBody>
      </p:sp>
      <p:pic>
        <p:nvPicPr>
          <p:cNvPr id="5" name="Picture 2" descr="Cycle of Violence | Domestic Violence Shelter serving Las Veg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62796"/>
            <a:ext cx="360997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06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 abusers are mentally ill and need psychological remedies such as therapy or medication</a:t>
            </a:r>
          </a:p>
          <a:p>
            <a:r>
              <a:rPr lang="en-US" dirty="0"/>
              <a:t>Initial studies characterized battered women as mentally ill</a:t>
            </a:r>
          </a:p>
          <a:p>
            <a:r>
              <a:rPr lang="en-US" dirty="0"/>
              <a:t>Men's violence is the result of their inability to control their anger and frustration.</a:t>
            </a:r>
          </a:p>
          <a:p>
            <a:endParaRPr lang="en-US" dirty="0"/>
          </a:p>
          <a:p>
            <a:r>
              <a:rPr lang="en-US" dirty="0"/>
              <a:t>Abusive people believe that they have the right to control and restrain their partners, and they can enjoy the feeling of exercising power.</a:t>
            </a:r>
          </a:p>
          <a:p>
            <a:r>
              <a:rPr lang="en-US" dirty="0"/>
              <a:t>They often believe that their own feelings and needs should be the priority in their relationships, so they use abusive tactics to dismantle equality and make their partners feel less valuable and worthy of respect in the relationship.</a:t>
            </a:r>
          </a:p>
        </p:txBody>
      </p:sp>
      <p:sp>
        <p:nvSpPr>
          <p:cNvPr id="4" name="Slide Number Placeholder 3"/>
          <p:cNvSpPr>
            <a:spLocks noGrp="1"/>
          </p:cNvSpPr>
          <p:nvPr>
            <p:ph type="sldNum" sz="quarter" idx="5"/>
          </p:nvPr>
        </p:nvSpPr>
        <p:spPr/>
        <p:txBody>
          <a:bodyPr/>
          <a:lstStyle/>
          <a:p>
            <a:fld id="{75407F5E-1248-0D41-AA81-B50EA45314DF}" type="slidenum">
              <a:rPr lang="en-US" smtClean="0"/>
              <a:t>33</a:t>
            </a:fld>
            <a:endParaRPr lang="en-US" dirty="0"/>
          </a:p>
        </p:txBody>
      </p:sp>
    </p:spTree>
    <p:extLst>
      <p:ext uri="{BB962C8B-B14F-4D97-AF65-F5344CB8AC3E}">
        <p14:creationId xmlns:p14="http://schemas.microsoft.com/office/powerpoint/2010/main" val="555922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dirty="0"/>
              <a:t>The most common injuries are headaches, insomnia, chronic pain, choking sensations, hyperventilation, and gastrointestinal symptoms, chest, back, and pelvic pain.</a:t>
            </a:r>
          </a:p>
          <a:p>
            <a:pPr>
              <a:spcAft>
                <a:spcPts val="600"/>
              </a:spcAft>
            </a:pPr>
            <a:r>
              <a:rPr lang="en-US" sz="1100" dirty="0"/>
              <a:t>Traumatic brain injury (TBI) and nonfatal strangulation (choking) are often unrecognized forms of IPV and can lead to significant short and long-term neurologic sequelae. </a:t>
            </a:r>
          </a:p>
          <a:p>
            <a:pPr>
              <a:spcAft>
                <a:spcPts val="600"/>
              </a:spcAft>
            </a:pPr>
            <a:r>
              <a:rPr lang="en-US" sz="1100" b="1" dirty="0">
                <a:solidFill>
                  <a:srgbClr val="647032"/>
                </a:solidFill>
              </a:rPr>
              <a:t>(Neurological sequelae</a:t>
            </a:r>
            <a:r>
              <a:rPr lang="en-US" sz="1100" dirty="0">
                <a:solidFill>
                  <a:srgbClr val="647032"/>
                </a:solidFill>
              </a:rPr>
              <a:t> are those complications involving the central nervous system (CNS) that include cognitive, sensory, and motor deficits that may encompass emotional instability and seizure activity in the most severe cases.)</a:t>
            </a:r>
          </a:p>
          <a:p>
            <a:pPr>
              <a:spcAft>
                <a:spcPts val="600"/>
              </a:spcAft>
            </a:pPr>
            <a:endParaRPr lang="en-US" sz="1100" dirty="0">
              <a:solidFill>
                <a:srgbClr val="647032"/>
              </a:solidFill>
            </a:endParaRPr>
          </a:p>
          <a:p>
            <a:pPr>
              <a:spcAft>
                <a:spcPts val="600"/>
              </a:spcAft>
            </a:pPr>
            <a:r>
              <a:rPr lang="en-US" sz="1100" dirty="0">
                <a:solidFill>
                  <a:srgbClr val="647032"/>
                </a:solidFill>
              </a:rPr>
              <a:t>Broken bones and blacks eyes, (vision) </a:t>
            </a:r>
          </a:p>
        </p:txBody>
      </p:sp>
      <p:sp>
        <p:nvSpPr>
          <p:cNvPr id="4" name="Slide Number Placeholder 3"/>
          <p:cNvSpPr>
            <a:spLocks noGrp="1"/>
          </p:cNvSpPr>
          <p:nvPr>
            <p:ph type="sldNum" sz="quarter" idx="10"/>
          </p:nvPr>
        </p:nvSpPr>
        <p:spPr/>
        <p:txBody>
          <a:bodyPr/>
          <a:lstStyle/>
          <a:p>
            <a:fld id="{3050640B-2DB2-4DF8-A200-B3F6A8AE6314}" type="slidenum">
              <a:rPr lang="en-US" smtClean="0"/>
              <a:t>34</a:t>
            </a:fld>
            <a:endParaRPr lang="en-US"/>
          </a:p>
        </p:txBody>
      </p:sp>
    </p:spTree>
    <p:extLst>
      <p:ext uri="{BB962C8B-B14F-4D97-AF65-F5344CB8AC3E}">
        <p14:creationId xmlns:p14="http://schemas.microsoft.com/office/powerpoint/2010/main" val="1500947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US" sz="1050" dirty="0"/>
              <a:t>Another time, her partner hit her in the face with a 2-by-4, and her jaw had to be wired shut. “Police brought me to the shelter, and they wouldn’t take me,” Love told </a:t>
            </a:r>
            <a:r>
              <a:rPr lang="en-US" sz="1050" i="1" dirty="0" err="1"/>
              <a:t>Rewire.News</a:t>
            </a:r>
            <a:r>
              <a:rPr lang="en-US" sz="1050" dirty="0"/>
              <a:t> in an interview. The same shelter turned her away because Love had been kicked out before for allegedly using and selling heroin. </a:t>
            </a:r>
          </a:p>
          <a:p>
            <a:pPr marL="171450" indent="-171450">
              <a:spcAft>
                <a:spcPts val="300"/>
              </a:spcAft>
              <a:buFont typeface="Arial" panose="020B0604020202020204" pitchFamily="34" charset="0"/>
              <a:buChar char="•"/>
            </a:pPr>
            <a:r>
              <a:rPr lang="en-US" sz="1050" dirty="0"/>
              <a:t>Again, she went back to her partner.</a:t>
            </a:r>
          </a:p>
          <a:p>
            <a:r>
              <a:rPr lang="en-US" sz="1100" dirty="0"/>
              <a:t>Love says she was kicked out of six shelters over the years for substance-related offenses.</a:t>
            </a:r>
          </a:p>
          <a:p>
            <a:r>
              <a:rPr lang="en-US" sz="1100" dirty="0"/>
              <a:t>“The only place I had to go back to was my partner or else I would be homeless,” Love said. “There were times where [shelters] didn’t take me, and I had no where to go back to, and so I tried to commit suicide.”</a:t>
            </a:r>
          </a:p>
          <a:p>
            <a:pPr>
              <a:spcAft>
                <a:spcPts val="300"/>
              </a:spcAft>
            </a:pPr>
            <a:endParaRPr lang="en-US" sz="1050" dirty="0"/>
          </a:p>
          <a:p>
            <a:r>
              <a:rPr lang="en-US" dirty="0"/>
              <a:t>Love still spends a lot of time going in and out of shelters that treat IPV, but now she’s teaching the people who run them how to improve their services as a training project specialist with the </a:t>
            </a:r>
            <a:r>
              <a:rPr lang="en-US" dirty="0">
                <a:hlinkClick r:id="rId3"/>
              </a:rPr>
              <a:t>Alaska Network on Domestic Violence and Sexual Assault</a:t>
            </a:r>
            <a:r>
              <a:rPr lang="en-US" dirty="0"/>
              <a:t>. </a:t>
            </a:r>
          </a:p>
          <a:p>
            <a:endParaRPr lang="en-US" dirty="0"/>
          </a:p>
          <a:p>
            <a:r>
              <a:rPr lang="en-US" dirty="0"/>
              <a:t>“These systems were designed to help me, and they did more harm by rejecting me, by telling me messages that I wasn’t worthy,” she said. “It was so dehumanizing to not be able to access services.”</a:t>
            </a:r>
          </a:p>
          <a:p>
            <a:pPr>
              <a:spcAft>
                <a:spcPts val="300"/>
              </a:spcAft>
            </a:pPr>
            <a:endParaRPr lang="en-US" sz="1050" dirty="0"/>
          </a:p>
        </p:txBody>
      </p:sp>
      <p:sp>
        <p:nvSpPr>
          <p:cNvPr id="4" name="Slide Number Placeholder 3"/>
          <p:cNvSpPr>
            <a:spLocks noGrp="1"/>
          </p:cNvSpPr>
          <p:nvPr>
            <p:ph type="sldNum" sz="quarter" idx="10"/>
          </p:nvPr>
        </p:nvSpPr>
        <p:spPr/>
        <p:txBody>
          <a:bodyPr/>
          <a:lstStyle/>
          <a:p>
            <a:fld id="{3050640B-2DB2-4DF8-A200-B3F6A8AE6314}" type="slidenum">
              <a:rPr lang="en-US" smtClean="0"/>
              <a:t>35</a:t>
            </a:fld>
            <a:endParaRPr lang="en-US"/>
          </a:p>
        </p:txBody>
      </p:sp>
    </p:spTree>
    <p:extLst>
      <p:ext uri="{BB962C8B-B14F-4D97-AF65-F5344CB8AC3E}">
        <p14:creationId xmlns:p14="http://schemas.microsoft.com/office/powerpoint/2010/main" val="3626670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thing to consider is how the current environment increased everyone’s stress levels, and other challenges increased, resulting in higher rates of mental health problems and substance use</a:t>
            </a:r>
          </a:p>
        </p:txBody>
      </p:sp>
      <p:sp>
        <p:nvSpPr>
          <p:cNvPr id="4" name="Slide Number Placeholder 3"/>
          <p:cNvSpPr>
            <a:spLocks noGrp="1"/>
          </p:cNvSpPr>
          <p:nvPr>
            <p:ph type="sldNum" sz="quarter" idx="10"/>
          </p:nvPr>
        </p:nvSpPr>
        <p:spPr/>
        <p:txBody>
          <a:bodyPr/>
          <a:lstStyle/>
          <a:p>
            <a:fld id="{3050640B-2DB2-4DF8-A200-B3F6A8AE6314}" type="slidenum">
              <a:rPr lang="en-US" smtClean="0"/>
              <a:t>36</a:t>
            </a:fld>
            <a:endParaRPr lang="en-US"/>
          </a:p>
        </p:txBody>
      </p:sp>
    </p:spTree>
    <p:extLst>
      <p:ext uri="{BB962C8B-B14F-4D97-AF65-F5344CB8AC3E}">
        <p14:creationId xmlns:p14="http://schemas.microsoft.com/office/powerpoint/2010/main" val="1430270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16350"/>
          </a:xfrm>
        </p:spPr>
        <p:txBody>
          <a:bodyPr/>
          <a:lstStyle/>
          <a:p>
            <a:r>
              <a:rPr lang="en-US" sz="1100" dirty="0"/>
              <a:t>Approximately 20% of IPV survivors reported experiencing a new onset of psychiatric disorders such as major depressive disorder (MDD), generalized anxiety disorder (GAD), and posttraumatic stress disorder (PTSD) and a wide range of substance use disorder</a:t>
            </a:r>
          </a:p>
          <a:p>
            <a:endParaRPr lang="en-US" sz="1100" dirty="0"/>
          </a:p>
          <a:p>
            <a:r>
              <a:rPr lang="en-US" sz="1100" dirty="0"/>
              <a:t>Women ever experiencing </a:t>
            </a:r>
            <a:r>
              <a:rPr lang="en-US" sz="1100" b="1" dirty="0"/>
              <a:t>IPV </a:t>
            </a:r>
            <a:r>
              <a:rPr lang="en-US" sz="1100" dirty="0"/>
              <a:t>are more likely to report complex health issues like unwanted pregnancy, sexually transmitted infections, musculoskeletal pain, physical disability, substance abuse, as well as psychological morbidities such as depression, anxiety and posttraumatic stress disorder (PTSD). </a:t>
            </a:r>
          </a:p>
          <a:p>
            <a:endParaRPr lang="en-US" sz="1100" dirty="0"/>
          </a:p>
          <a:p>
            <a:r>
              <a:rPr lang="en-US" sz="1100" dirty="0"/>
              <a:t>Each person experiences trauma differently.  Some may have few or no lingering symptoms.</a:t>
            </a:r>
          </a:p>
          <a:p>
            <a:endParaRPr lang="en-US" sz="1100" dirty="0"/>
          </a:p>
          <a:p>
            <a:r>
              <a:rPr lang="en-US" sz="1100" dirty="0"/>
              <a:t>Trauma results from an event, series of events, or set of circumstances that is experienced by an individual as physically or emotionally harmful or life threatening and can have lasting adverse effects on the individual’s functioning and mental, physical, social, emotional, or spiritual well-being, their ability to live a relatively healthy life.</a:t>
            </a:r>
          </a:p>
          <a:p>
            <a:pPr marL="114300" indent="-114300" fontAlgn="base">
              <a:buFont typeface="Arial" panose="020B0604020202020204" pitchFamily="34" charset="0"/>
              <a:buChar char="•"/>
            </a:pPr>
            <a:r>
              <a:rPr lang="en-US" sz="1100" dirty="0">
                <a:solidFill>
                  <a:srgbClr val="6D7A36"/>
                </a:solidFill>
              </a:rPr>
              <a:t>Substance abuse and dependence</a:t>
            </a:r>
          </a:p>
          <a:p>
            <a:pPr marL="114300" indent="-114300" fontAlgn="base">
              <a:buFont typeface="Arial" panose="020B0604020202020204" pitchFamily="34" charset="0"/>
              <a:buChar char="•"/>
            </a:pPr>
            <a:r>
              <a:rPr lang="en-US" sz="1100" dirty="0">
                <a:solidFill>
                  <a:srgbClr val="6D7A36"/>
                </a:solidFill>
              </a:rPr>
              <a:t>Depression symptoms and disorders</a:t>
            </a:r>
          </a:p>
          <a:p>
            <a:pPr marL="114300" indent="-114300" fontAlgn="base">
              <a:buFont typeface="Arial" panose="020B0604020202020204" pitchFamily="34" charset="0"/>
              <a:buChar char="•"/>
            </a:pPr>
            <a:r>
              <a:rPr lang="en-US" sz="1100" dirty="0">
                <a:solidFill>
                  <a:srgbClr val="6D7A36"/>
                </a:solidFill>
              </a:rPr>
              <a:t>Anxiety symptoms and disorders</a:t>
            </a:r>
          </a:p>
          <a:p>
            <a:pPr marL="114300" indent="-114300" fontAlgn="base">
              <a:buFont typeface="Arial" panose="020B0604020202020204" pitchFamily="34" charset="0"/>
              <a:buChar char="•"/>
            </a:pPr>
            <a:r>
              <a:rPr lang="en-US" sz="1100" dirty="0">
                <a:solidFill>
                  <a:srgbClr val="6D7A36"/>
                </a:solidFill>
              </a:rPr>
              <a:t>Impairment in relational/social and other major life areas (including treatment)</a:t>
            </a:r>
          </a:p>
          <a:p>
            <a:pPr marL="114300" indent="-114300" fontAlgn="base">
              <a:buFont typeface="Arial" panose="020B0604020202020204" pitchFamily="34" charset="0"/>
              <a:buChar char="•"/>
            </a:pPr>
            <a:r>
              <a:rPr lang="en-US" sz="1100" dirty="0">
                <a:solidFill>
                  <a:srgbClr val="6D7A36"/>
                </a:solidFill>
              </a:rPr>
              <a:t>Increased risk for mental illness and increases in symptom severity</a:t>
            </a:r>
          </a:p>
          <a:p>
            <a:pPr marL="114300" indent="-114300" fontAlgn="base">
              <a:buFont typeface="Arial" panose="020B0604020202020204" pitchFamily="34" charset="0"/>
              <a:buChar char="•"/>
            </a:pPr>
            <a:r>
              <a:rPr lang="en-US" sz="1100" dirty="0">
                <a:solidFill>
                  <a:srgbClr val="6D7A36"/>
                </a:solidFill>
              </a:rPr>
              <a:t>Sleep disorders</a:t>
            </a:r>
          </a:p>
          <a:p>
            <a:pPr marL="114300" indent="-114300" fontAlgn="base">
              <a:buFont typeface="Arial" panose="020B0604020202020204" pitchFamily="34" charset="0"/>
              <a:buChar char="•"/>
            </a:pPr>
            <a:r>
              <a:rPr lang="en-US" sz="1100" dirty="0">
                <a:solidFill>
                  <a:srgbClr val="6D7A36"/>
                </a:solidFill>
              </a:rPr>
              <a:t>Gastric conditions</a:t>
            </a:r>
          </a:p>
          <a:p>
            <a:endParaRPr lang="en-US" sz="1100" dirty="0"/>
          </a:p>
        </p:txBody>
      </p:sp>
      <p:sp>
        <p:nvSpPr>
          <p:cNvPr id="4" name="Slide Number Placeholder 3"/>
          <p:cNvSpPr>
            <a:spLocks noGrp="1"/>
          </p:cNvSpPr>
          <p:nvPr>
            <p:ph type="sldNum" sz="quarter" idx="10"/>
          </p:nvPr>
        </p:nvSpPr>
        <p:spPr/>
        <p:txBody>
          <a:bodyPr/>
          <a:lstStyle/>
          <a:p>
            <a:fld id="{3050640B-2DB2-4DF8-A200-B3F6A8AE6314}" type="slidenum">
              <a:rPr lang="en-US" smtClean="0"/>
              <a:t>37</a:t>
            </a:fld>
            <a:endParaRPr lang="en-US"/>
          </a:p>
        </p:txBody>
      </p:sp>
    </p:spTree>
    <p:extLst>
      <p:ext uri="{BB962C8B-B14F-4D97-AF65-F5344CB8AC3E}">
        <p14:creationId xmlns:p14="http://schemas.microsoft.com/office/powerpoint/2010/main" val="2584518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s-ES" dirty="0"/>
          </a:p>
          <a:p>
            <a:pPr marL="171450" indent="-171450">
              <a:buFont typeface="Arial" panose="020B0604020202020204" pitchFamily="34" charset="0"/>
              <a:buChar char="•"/>
            </a:pPr>
            <a:endParaRPr lang="es-ES" dirty="0"/>
          </a:p>
          <a:p>
            <a:pPr marL="0" indent="0">
              <a:buFont typeface="Arial" panose="020B0604020202020204" pitchFamily="34" charset="0"/>
              <a:buNone/>
            </a:pPr>
            <a:r>
              <a:rPr lang="en-US" dirty="0"/>
              <a:t>Symptoms usually start early, within 3 months after the traumatic incident, sometimes years later</a:t>
            </a:r>
          </a:p>
          <a:p>
            <a:pPr marL="0" indent="0">
              <a:buFont typeface="Arial" panose="020B0604020202020204" pitchFamily="34" charset="0"/>
              <a:buNone/>
            </a:pPr>
            <a:r>
              <a:rPr lang="en-US" dirty="0"/>
              <a:t>Symptoms must last more than a month and be severe enough to interfere with relationships or work to be considered PTSD.</a:t>
            </a:r>
          </a:p>
          <a:p>
            <a:pPr marL="0" indent="0">
              <a:buFont typeface="Arial" panose="020B0604020202020204" pitchFamily="34" charset="0"/>
              <a:buNone/>
            </a:pPr>
            <a:r>
              <a:rPr lang="en-US" dirty="0"/>
              <a:t>To be diagnosed with PTSD, an adult must have all of the following for at least 1 month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least one re-experiencing symptom</a:t>
            </a:r>
          </a:p>
          <a:p>
            <a:pPr marL="0" indent="0">
              <a:buFont typeface="Arial" panose="020B0604020202020204" pitchFamily="34" charset="0"/>
              <a:buNone/>
            </a:pPr>
            <a:r>
              <a:rPr lang="en-US" dirty="0"/>
              <a:t>At least one avoidance symptom</a:t>
            </a:r>
          </a:p>
          <a:p>
            <a:pPr marL="0" indent="0">
              <a:buFont typeface="Arial" panose="020B0604020202020204" pitchFamily="34" charset="0"/>
              <a:buNone/>
            </a:pPr>
            <a:r>
              <a:rPr lang="en-US" dirty="0"/>
              <a:t>At least two symptoms of arousal and reactivity.</a:t>
            </a:r>
            <a:endParaRPr lang="es-ES" dirty="0"/>
          </a:p>
        </p:txBody>
      </p:sp>
      <p:sp>
        <p:nvSpPr>
          <p:cNvPr id="4" name="Slide Number Placeholder 3"/>
          <p:cNvSpPr>
            <a:spLocks noGrp="1"/>
          </p:cNvSpPr>
          <p:nvPr>
            <p:ph type="sldNum" sz="quarter" idx="10"/>
          </p:nvPr>
        </p:nvSpPr>
        <p:spPr/>
        <p:txBody>
          <a:bodyPr/>
          <a:lstStyle/>
          <a:p>
            <a:fld id="{3050640B-2DB2-4DF8-A200-B3F6A8AE6314}" type="slidenum">
              <a:rPr lang="en-US" smtClean="0"/>
              <a:t>38</a:t>
            </a:fld>
            <a:endParaRPr lang="en-US"/>
          </a:p>
        </p:txBody>
      </p:sp>
    </p:spTree>
    <p:extLst>
      <p:ext uri="{BB962C8B-B14F-4D97-AF65-F5344CB8AC3E}">
        <p14:creationId xmlns:p14="http://schemas.microsoft.com/office/powerpoint/2010/main" val="905905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100" dirty="0"/>
              <a:t>One potential impact of IPV over time the severity of trauma or PTSD:</a:t>
            </a:r>
          </a:p>
          <a:p>
            <a:endParaRPr lang="en-US" sz="1100" dirty="0"/>
          </a:p>
          <a:p>
            <a:r>
              <a:rPr lang="en-US" sz="1100" dirty="0"/>
              <a:t>When affected by trauma, the hippocampus may be physically affected; studies have shown that in people suffering from PTSD, the volume of their hippocampus may be smaller than others. Mainly, the hippocampus will affect the ability to recall some memories for trauma survivors.</a:t>
            </a:r>
          </a:p>
          <a:p>
            <a:endParaRPr lang="en-US" sz="1100" dirty="0"/>
          </a:p>
          <a:p>
            <a:r>
              <a:rPr lang="en-US" sz="1100" dirty="0"/>
              <a:t>The brain structures that make up the limbic system play a major role in how one </a:t>
            </a:r>
          </a:p>
          <a:p>
            <a:r>
              <a:rPr lang="en-US" sz="1100" dirty="0"/>
              <a:t>experiences certain emotions (fear and anger), motivations, and memory. </a:t>
            </a:r>
          </a:p>
          <a:p>
            <a:endParaRPr lang="en-US" sz="1100" dirty="0"/>
          </a:p>
          <a:p>
            <a:r>
              <a:rPr lang="en-US" sz="1100" dirty="0"/>
              <a:t>If the prefrontal cortex shrinks, it would indicate difficulty with making informed decisions in terms of safety, in terms of helplessness can play a part in why coping with substances might be a viable option to deal with violence and oppression for some.</a:t>
            </a:r>
          </a:p>
          <a:p>
            <a:endParaRPr lang="en-US" sz="1100" dirty="0"/>
          </a:p>
          <a:p>
            <a:r>
              <a:rPr lang="en-US" sz="1100" dirty="0"/>
              <a:t>Emotional Dysregulation and Intimate Partner Violence can decapitate an individual</a:t>
            </a:r>
          </a:p>
          <a:p>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FB2F2E2E-C2B9-45CE-B3D3-4D6FBF1EC882}" type="slidenum">
              <a:rPr lang="en-US" smtClean="0"/>
              <a:pPr/>
              <a:t>39</a:t>
            </a:fld>
            <a:endParaRPr lang="en-US"/>
          </a:p>
        </p:txBody>
      </p:sp>
    </p:spTree>
    <p:extLst>
      <p:ext uri="{BB962C8B-B14F-4D97-AF65-F5344CB8AC3E}">
        <p14:creationId xmlns:p14="http://schemas.microsoft.com/office/powerpoint/2010/main" val="4011249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Stigma with mental health is very real within communities, but IPV is not believed when the abuser presents as a responsible and jovial person, at times potential supports ignorantly may suggest what it is that the person victimized is doing to cause conflict with their partner.</a:t>
            </a:r>
          </a:p>
          <a:p>
            <a:endParaRPr lang="en-US" dirty="0"/>
          </a:p>
          <a:p>
            <a:r>
              <a:rPr lang="en-US" dirty="0"/>
              <a:t>It is easier to manipulate a mind who’s functions are already compromised</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40</a:t>
            </a:fld>
            <a:endParaRPr lang="en-US"/>
          </a:p>
        </p:txBody>
      </p:sp>
    </p:spTree>
    <p:extLst>
      <p:ext uri="{BB962C8B-B14F-4D97-AF65-F5344CB8AC3E}">
        <p14:creationId xmlns:p14="http://schemas.microsoft.com/office/powerpoint/2010/main" val="343807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defined IPV as </a:t>
            </a:r>
          </a:p>
        </p:txBody>
      </p:sp>
      <p:sp>
        <p:nvSpPr>
          <p:cNvPr id="4" name="Slide Number Placeholder 3"/>
          <p:cNvSpPr>
            <a:spLocks noGrp="1"/>
          </p:cNvSpPr>
          <p:nvPr>
            <p:ph type="sldNum" sz="quarter" idx="10"/>
          </p:nvPr>
        </p:nvSpPr>
        <p:spPr/>
        <p:txBody>
          <a:bodyPr/>
          <a:lstStyle/>
          <a:p>
            <a:fld id="{75407F5E-1248-0D41-AA81-B50EA45314DF}" type="slidenum">
              <a:rPr lang="en-US" smtClean="0"/>
              <a:t>41</a:t>
            </a:fld>
            <a:endParaRPr lang="en-US" dirty="0"/>
          </a:p>
        </p:txBody>
      </p:sp>
    </p:spTree>
    <p:extLst>
      <p:ext uri="{BB962C8B-B14F-4D97-AF65-F5344CB8AC3E}">
        <p14:creationId xmlns:p14="http://schemas.microsoft.com/office/powerpoint/2010/main" val="60838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30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Latinos have been in this country for 500+ years </a:t>
            </a:r>
            <a:r>
              <a:rPr lang="en-US" b="1" u="sng" dirty="0"/>
              <a:t>BEFORE</a:t>
            </a:r>
            <a:r>
              <a:rPr lang="en-US" dirty="0"/>
              <a:t> the U.S. was founded, but that gets grossly overlooked by the media. But again, we’re specifically talking about historical trauma so we’ll start with immigration. For the Latino community the story is about the journey of immigration.</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42</a:t>
            </a:fld>
            <a:endParaRPr lang="en-US" dirty="0"/>
          </a:p>
        </p:txBody>
      </p:sp>
    </p:spTree>
    <p:extLst>
      <p:ext uri="{BB962C8B-B14F-4D97-AF65-F5344CB8AC3E}">
        <p14:creationId xmlns:p14="http://schemas.microsoft.com/office/powerpoint/2010/main" val="3962104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in 12 </a:t>
            </a:r>
            <a:r>
              <a:rPr lang="en-US" dirty="0"/>
              <a:t>of Hispanic/Latina women experienced this violence in the previous 12 months (2011)</a:t>
            </a:r>
          </a:p>
          <a:p>
            <a:endParaRPr lang="en-US" dirty="0"/>
          </a:p>
          <a:p>
            <a:r>
              <a:rPr lang="en-US" dirty="0"/>
              <a:t>Non-immigrant Latina survivors contact formal services for IPV resources more often than immigrant Latinas</a:t>
            </a:r>
            <a:r>
              <a:rPr lang="en-US" baseline="30000" dirty="0"/>
              <a:t>9</a:t>
            </a:r>
          </a:p>
          <a:p>
            <a:endParaRPr lang="en-US" baseline="30000" dirty="0"/>
          </a:p>
          <a:p>
            <a:r>
              <a:rPr lang="en-US" dirty="0"/>
              <a:t>Research is beginning to document work related IPV among </a:t>
            </a:r>
            <a:r>
              <a:rPr lang="en-US" dirty="0" err="1"/>
              <a:t>Latin@s</a:t>
            </a:r>
            <a:r>
              <a:rPr lang="en-US" dirty="0"/>
              <a:t>. One study reported abusive strategies such as, on the job surveillance, on the job </a:t>
            </a:r>
            <a:r>
              <a:rPr lang="en-US" dirty="0" err="1"/>
              <a:t>harrassment</a:t>
            </a:r>
            <a:r>
              <a:rPr lang="en-US" dirty="0"/>
              <a:t>, and work disruption tactics. However, they also found strategies that were unique in a Latino sample, such as denying access to driver’s license, lying about childcare arrangements, and sending the partner to their country of origin temporarily</a:t>
            </a:r>
            <a:r>
              <a:rPr lang="en-US" baseline="30000" dirty="0"/>
              <a:t>1</a:t>
            </a:r>
            <a:endParaRPr lang="en-US" dirty="0"/>
          </a:p>
          <a:p>
            <a:endParaRPr lang="en-US" dirty="0"/>
          </a:p>
          <a:p>
            <a:r>
              <a:rPr lang="en-US" dirty="0"/>
              <a:t>Ethnic minority individuals who live in poor neighborhoods may experience multiple risk factors for depression, including unemployment, poverty, frequent changes of residence, and multiple stressful life events. </a:t>
            </a:r>
          </a:p>
          <a:p>
            <a:endParaRPr lang="en-US" dirty="0"/>
          </a:p>
          <a:p>
            <a:r>
              <a:rPr lang="en-US" dirty="0"/>
              <a:t>Abused Mexican-American women who report higher levels of spirituality also report higher levels of resilience in coping with intimate partner violence.</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43</a:t>
            </a:fld>
            <a:endParaRPr lang="en-US"/>
          </a:p>
        </p:txBody>
      </p:sp>
    </p:spTree>
    <p:extLst>
      <p:ext uri="{BB962C8B-B14F-4D97-AF65-F5344CB8AC3E}">
        <p14:creationId xmlns:p14="http://schemas.microsoft.com/office/powerpoint/2010/main" val="2324200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culture and how influences how you engage</a:t>
            </a:r>
          </a:p>
        </p:txBody>
      </p:sp>
      <p:sp>
        <p:nvSpPr>
          <p:cNvPr id="4" name="Slide Number Placeholder 3"/>
          <p:cNvSpPr>
            <a:spLocks noGrp="1"/>
          </p:cNvSpPr>
          <p:nvPr>
            <p:ph type="sldNum" sz="quarter" idx="5"/>
          </p:nvPr>
        </p:nvSpPr>
        <p:spPr/>
        <p:txBody>
          <a:bodyPr/>
          <a:lstStyle/>
          <a:p>
            <a:fld id="{3050640B-2DB2-4DF8-A200-B3F6A8AE6314}" type="slidenum">
              <a:rPr lang="en-US" smtClean="0"/>
              <a:t>44</a:t>
            </a:fld>
            <a:endParaRPr lang="en-US"/>
          </a:p>
        </p:txBody>
      </p:sp>
    </p:spTree>
    <p:extLst>
      <p:ext uri="{BB962C8B-B14F-4D97-AF65-F5344CB8AC3E}">
        <p14:creationId xmlns:p14="http://schemas.microsoft.com/office/powerpoint/2010/main" val="4084260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3050640B-2DB2-4DF8-A200-B3F6A8AE6314}" type="slidenum">
              <a:rPr lang="en-US" smtClean="0"/>
              <a:t>46</a:t>
            </a:fld>
            <a:endParaRPr lang="en-US"/>
          </a:p>
        </p:txBody>
      </p:sp>
    </p:spTree>
    <p:extLst>
      <p:ext uri="{BB962C8B-B14F-4D97-AF65-F5344CB8AC3E}">
        <p14:creationId xmlns:p14="http://schemas.microsoft.com/office/powerpoint/2010/main" val="1841511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latinos han estado en este país durante más de 500 años ANTES de que se fundaran los EE. UU., Pero los medios lo pasan por alto. Pero, de nuevo, estamos hablando específicamente del trauma histórico, así que comenzaremos con la inmigración. Para la comunidad latina, la historia trata sobre el viaje de la inmigración.</a:t>
            </a:r>
            <a:endParaRPr lang="es-US" dirty="0"/>
          </a:p>
        </p:txBody>
      </p:sp>
      <p:sp>
        <p:nvSpPr>
          <p:cNvPr id="4" name="Slide Number Placeholder 3"/>
          <p:cNvSpPr>
            <a:spLocks noGrp="1"/>
          </p:cNvSpPr>
          <p:nvPr>
            <p:ph type="sldNum" sz="quarter" idx="10"/>
          </p:nvPr>
        </p:nvSpPr>
        <p:spPr/>
        <p:txBody>
          <a:bodyPr/>
          <a:lstStyle/>
          <a:p>
            <a:fld id="{3050640B-2DB2-4DF8-A200-B3F6A8AE6314}" type="slidenum">
              <a:rPr lang="en-US" smtClean="0"/>
              <a:t>47</a:t>
            </a:fld>
            <a:endParaRPr lang="en-US"/>
          </a:p>
        </p:txBody>
      </p:sp>
    </p:spTree>
    <p:extLst>
      <p:ext uri="{BB962C8B-B14F-4D97-AF65-F5344CB8AC3E}">
        <p14:creationId xmlns:p14="http://schemas.microsoft.com/office/powerpoint/2010/main" val="2188889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1" dirty="0"/>
              <a:t>Secondary prevention</a:t>
            </a:r>
            <a:r>
              <a:rPr lang="en-US" dirty="0"/>
              <a:t> (often called intervention, or prevention) are efforts to identify and address early signs of abuse or abusiveness (secondary), screening addressing risk factors, SU, MH, referral to legal services.</a:t>
            </a:r>
          </a:p>
          <a:p>
            <a:r>
              <a:rPr lang="en-US" b="1" dirty="0"/>
              <a:t>Tertiary prevention</a:t>
            </a:r>
            <a:r>
              <a:rPr lang="en-US" dirty="0"/>
              <a:t> or even to change individuals who are already abused or abusive (tertiary) in order to reduce the consequences of abuse such as death treat MH issues, provide safe housing, legal advocacy.</a:t>
            </a:r>
          </a:p>
        </p:txBody>
      </p:sp>
      <p:sp>
        <p:nvSpPr>
          <p:cNvPr id="4" name="Slide Number Placeholder 3"/>
          <p:cNvSpPr>
            <a:spLocks noGrp="1"/>
          </p:cNvSpPr>
          <p:nvPr>
            <p:ph type="sldNum" sz="quarter" idx="10"/>
          </p:nvPr>
        </p:nvSpPr>
        <p:spPr/>
        <p:txBody>
          <a:bodyPr/>
          <a:lstStyle/>
          <a:p>
            <a:fld id="{75407F5E-1248-0D41-AA81-B50EA45314DF}" type="slidenum">
              <a:rPr lang="en-US" smtClean="0"/>
              <a:t>48</a:t>
            </a:fld>
            <a:endParaRPr lang="en-US" dirty="0"/>
          </a:p>
        </p:txBody>
      </p:sp>
    </p:spTree>
    <p:extLst>
      <p:ext uri="{BB962C8B-B14F-4D97-AF65-F5344CB8AC3E}">
        <p14:creationId xmlns:p14="http://schemas.microsoft.com/office/powerpoint/2010/main" val="2010286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50640B-2DB2-4DF8-A200-B3F6A8AE6314}" type="slidenum">
              <a:rPr lang="en-US" smtClean="0"/>
              <a:t>49</a:t>
            </a:fld>
            <a:endParaRPr lang="en-US"/>
          </a:p>
        </p:txBody>
      </p:sp>
    </p:spTree>
    <p:extLst>
      <p:ext uri="{BB962C8B-B14F-4D97-AF65-F5344CB8AC3E}">
        <p14:creationId xmlns:p14="http://schemas.microsoft.com/office/powerpoint/2010/main" val="2413446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i="1" dirty="0"/>
              <a:t>Crisis Intervention</a:t>
            </a:r>
            <a:endParaRPr lang="en-US" sz="1100" b="1" dirty="0"/>
          </a:p>
          <a:p>
            <a:pPr fontAlgn="base"/>
            <a:r>
              <a:rPr lang="en-US" sz="1100" b="1" dirty="0"/>
              <a:t>Become familiar with safe places.</a:t>
            </a:r>
            <a:r>
              <a:rPr lang="en-US" sz="1100" dirty="0"/>
              <a:t> Learn more about safe places near you such as a local domestic violence shelter or a family member’s house. Learn the routes and commit them to memory. Find out more about </a:t>
            </a:r>
            <a:r>
              <a:rPr lang="en-US" sz="1100" b="1" dirty="0">
                <a:hlinkClick r:id="rId3"/>
              </a:rPr>
              <a:t>sexual assault service providers</a:t>
            </a:r>
            <a:r>
              <a:rPr lang="en-US" sz="1100" dirty="0"/>
              <a:t> in your area that can offer support.</a:t>
            </a:r>
          </a:p>
          <a:p>
            <a:pPr fontAlgn="base"/>
            <a:r>
              <a:rPr lang="en-US" sz="1100" b="1" dirty="0"/>
              <a:t>Create a code word.</a:t>
            </a:r>
            <a:r>
              <a:rPr lang="en-US" sz="1100" dirty="0"/>
              <a:t> It might be a code between you and your children that means “get out,” or with your support network that means “I need help.”</a:t>
            </a:r>
          </a:p>
          <a:p>
            <a:pPr fontAlgn="base"/>
            <a:r>
              <a:rPr lang="en-US" sz="1100" b="1" dirty="0"/>
              <a:t>Keep computer safety in mind.</a:t>
            </a:r>
            <a:r>
              <a:rPr lang="en-US" sz="1100" dirty="0"/>
              <a:t> If you think someone might be monitoring your computer use, consider regularly clearing your cache, history, and cookies. You could also use a different computer at a friend’s house or a public library.</a:t>
            </a:r>
          </a:p>
          <a:p>
            <a:pPr fontAlgn="base"/>
            <a:r>
              <a:rPr lang="en-US" sz="1100" b="1" dirty="0"/>
              <a:t>Lean on a support network.</a:t>
            </a:r>
            <a:r>
              <a:rPr lang="en-US" sz="1100" dirty="0"/>
              <a:t> Having someone you can reach out to for support can be an important part of staying safe and recovering. Find someone you trust who could respond to a crisis if you needed their help.</a:t>
            </a:r>
          </a:p>
          <a:p>
            <a:pPr fontAlgn="base"/>
            <a:r>
              <a:rPr lang="en-US" sz="1100" b="1" dirty="0"/>
              <a:t>Prepare an excuse. </a:t>
            </a:r>
            <a:r>
              <a:rPr lang="en-US" sz="1100" dirty="0"/>
              <a:t>Create several plausible reasons for leaving the house at different times or for existing situations that might become dangerous. Have these on hand in case you need to get away quickly.</a:t>
            </a:r>
          </a:p>
          <a:p>
            <a:pPr fontAlgn="base"/>
            <a:r>
              <a:rPr lang="en-US" sz="1100" b="1" dirty="0"/>
              <a:t>Stay safe at home.</a:t>
            </a:r>
            <a:r>
              <a:rPr lang="en-US" sz="1100" dirty="0"/>
              <a:t> If the person hurting you is in your home, you can take steps to feel safer. Try hanging bells or a noise maker on your door to scare the person hurting you away, or sleep in public spaces like the living room. If possible, keep the doors inside your house locked or put something heavy in front of them. If you’re protecting yourself from someone who does not live with you, keep all the doors locked when you’re not using them, and install an outside lighting system with motion detectors. Change the locks if possible.</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52</a:t>
            </a:fld>
            <a:endParaRPr lang="en-US"/>
          </a:p>
        </p:txBody>
      </p:sp>
    </p:spTree>
    <p:extLst>
      <p:ext uri="{BB962C8B-B14F-4D97-AF65-F5344CB8AC3E}">
        <p14:creationId xmlns:p14="http://schemas.microsoft.com/office/powerpoint/2010/main" val="2000812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600"/>
              </a:spcAft>
            </a:pPr>
            <a:r>
              <a:rPr lang="en-US" sz="1100" b="1" dirty="0"/>
              <a:t>Make an escape bag.</a:t>
            </a:r>
            <a:r>
              <a:rPr lang="en-US" sz="1100" dirty="0"/>
              <a:t> Pack a bag that includes all important papers and documents, such as your birth certificate, license, passport, social security card, bills, prescription drugs, and medical records. Include cash, keys, and credit cards. Hide the bag well. If it’s discovered, call it a “hurricane bag” or “fire bag.” If you are escaping with children, include their identifying information as well.</a:t>
            </a:r>
          </a:p>
          <a:p>
            <a:pPr fontAlgn="base">
              <a:spcAft>
                <a:spcPts val="600"/>
              </a:spcAft>
            </a:pPr>
            <a:r>
              <a:rPr lang="en-US" sz="1100" b="1" dirty="0"/>
              <a:t>Plan a destination. </a:t>
            </a:r>
            <a:r>
              <a:rPr lang="en-US" sz="1100" dirty="0"/>
              <a:t>If you’re not going to stay with someone you know, locate the nearest domestic violence shelter or homeless shelter.</a:t>
            </a:r>
          </a:p>
          <a:p>
            <a:pPr fontAlgn="base">
              <a:spcAft>
                <a:spcPts val="600"/>
              </a:spcAft>
            </a:pPr>
            <a:r>
              <a:rPr lang="en-US" sz="1100" b="1" dirty="0"/>
              <a:t>Plan a route. </a:t>
            </a:r>
            <a:r>
              <a:rPr lang="en-US" sz="1100" dirty="0"/>
              <a:t>Then plan a backup route. If you are driving, have a tank of gas filled at all times. If you rely on public transportation, know the routes departure times. Many public transportation systems have mobile apps that update their schedules and arrival times.</a:t>
            </a:r>
          </a:p>
          <a:p>
            <a:pPr fontAlgn="base">
              <a:spcAft>
                <a:spcPts val="600"/>
              </a:spcAft>
            </a:pPr>
            <a:r>
              <a:rPr lang="en-US" sz="1100" b="1" dirty="0"/>
              <a:t>Prepare your support network.</a:t>
            </a:r>
            <a:r>
              <a:rPr lang="en-US" sz="1100" dirty="0"/>
              <a:t> Keep your support network in the loop. Let them know how to respond if the perpetrator contacts them.</a:t>
            </a:r>
          </a:p>
          <a:p>
            <a:pPr fontAlgn="base">
              <a:spcAft>
                <a:spcPts val="600"/>
              </a:spcAft>
            </a:pPr>
            <a:r>
              <a:rPr lang="en-US" sz="1100" b="1" dirty="0"/>
              <a:t>Important Safety Note:</a:t>
            </a:r>
            <a:r>
              <a:rPr lang="en-US" sz="1100" dirty="0"/>
              <a:t> If the dangerous situation involves a partner, go to the police or a shelter first.</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53</a:t>
            </a:fld>
            <a:endParaRPr lang="en-US"/>
          </a:p>
        </p:txBody>
      </p:sp>
    </p:spTree>
    <p:extLst>
      <p:ext uri="{BB962C8B-B14F-4D97-AF65-F5344CB8AC3E}">
        <p14:creationId xmlns:p14="http://schemas.microsoft.com/office/powerpoint/2010/main" val="3098123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Safety</a:t>
            </a:r>
            <a:r>
              <a:rPr lang="en-US" sz="1100" dirty="0"/>
              <a:t> at Home:</a:t>
            </a:r>
          </a:p>
          <a:p>
            <a:pPr>
              <a:spcAft>
                <a:spcPts val="600"/>
              </a:spcAft>
            </a:pPr>
            <a:r>
              <a:rPr lang="en-US" sz="1100" dirty="0"/>
              <a:t>Keep in mind that mild or infrequent </a:t>
            </a:r>
            <a:r>
              <a:rPr lang="en-US" sz="1100" b="1" dirty="0"/>
              <a:t>IPV</a:t>
            </a:r>
            <a:r>
              <a:rPr lang="en-US" sz="1100" dirty="0"/>
              <a:t> can escalate in frequency and severity. Always be aware of your surroundings. Be aware of triggers and red flags that indicate a violent incident may occur. Keep a journal of things that happen at home and keep it in a </a:t>
            </a:r>
            <a:r>
              <a:rPr lang="en-US" sz="1100" b="1" dirty="0"/>
              <a:t>safe</a:t>
            </a:r>
            <a:r>
              <a:rPr lang="en-US" sz="1100" dirty="0"/>
              <a:t> place</a:t>
            </a:r>
          </a:p>
          <a:p>
            <a:pPr>
              <a:spcAft>
                <a:spcPts val="600"/>
              </a:spcAft>
            </a:pPr>
            <a:endParaRPr lang="en-US" sz="1100" dirty="0"/>
          </a:p>
          <a:p>
            <a:pPr>
              <a:spcAft>
                <a:spcPts val="600"/>
              </a:spcAft>
            </a:pPr>
            <a:r>
              <a:rPr lang="en-US" sz="1100" dirty="0"/>
              <a:t>This is something you can easily stress over the phone, and consider your tone and don’t sound hurried.</a:t>
            </a:r>
          </a:p>
          <a:p>
            <a:pPr>
              <a:spcAft>
                <a:spcPts val="600"/>
              </a:spcAft>
            </a:pPr>
            <a:endParaRPr lang="en-US" sz="1100" dirty="0"/>
          </a:p>
        </p:txBody>
      </p:sp>
      <p:sp>
        <p:nvSpPr>
          <p:cNvPr id="4" name="Slide Number Placeholder 3"/>
          <p:cNvSpPr>
            <a:spLocks noGrp="1"/>
          </p:cNvSpPr>
          <p:nvPr>
            <p:ph type="sldNum" sz="quarter" idx="10"/>
          </p:nvPr>
        </p:nvSpPr>
        <p:spPr/>
        <p:txBody>
          <a:bodyPr/>
          <a:lstStyle/>
          <a:p>
            <a:fld id="{3050640B-2DB2-4DF8-A200-B3F6A8AE6314}" type="slidenum">
              <a:rPr lang="en-US" smtClean="0"/>
              <a:t>55</a:t>
            </a:fld>
            <a:endParaRPr lang="en-US"/>
          </a:p>
        </p:txBody>
      </p:sp>
    </p:spTree>
    <p:extLst>
      <p:ext uri="{BB962C8B-B14F-4D97-AF65-F5344CB8AC3E}">
        <p14:creationId xmlns:p14="http://schemas.microsoft.com/office/powerpoint/2010/main" val="52843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or refer participants to content  </a:t>
            </a:r>
          </a:p>
        </p:txBody>
      </p:sp>
      <p:sp>
        <p:nvSpPr>
          <p:cNvPr id="4" name="Slide Number Placeholder 3"/>
          <p:cNvSpPr>
            <a:spLocks noGrp="1"/>
          </p:cNvSpPr>
          <p:nvPr>
            <p:ph type="sldNum" sz="quarter" idx="5"/>
          </p:nvPr>
        </p:nvSpPr>
        <p:spPr/>
        <p:txBody>
          <a:bodyPr/>
          <a:lstStyle/>
          <a:p>
            <a:fld id="{75407F5E-1248-0D41-AA81-B50EA45314DF}" type="slidenum">
              <a:rPr lang="en-US" smtClean="0"/>
              <a:t>5</a:t>
            </a:fld>
            <a:endParaRPr lang="en-US" dirty="0"/>
          </a:p>
        </p:txBody>
      </p:sp>
    </p:spTree>
    <p:extLst>
      <p:ext uri="{BB962C8B-B14F-4D97-AF65-F5344CB8AC3E}">
        <p14:creationId xmlns:p14="http://schemas.microsoft.com/office/powerpoint/2010/main" val="921212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50640B-2DB2-4DF8-A200-B3F6A8AE6314}" type="slidenum">
              <a:rPr lang="en-US" smtClean="0"/>
              <a:t>56</a:t>
            </a:fld>
            <a:endParaRPr lang="en-US"/>
          </a:p>
        </p:txBody>
      </p:sp>
    </p:spTree>
    <p:extLst>
      <p:ext uri="{BB962C8B-B14F-4D97-AF65-F5344CB8AC3E}">
        <p14:creationId xmlns:p14="http://schemas.microsoft.com/office/powerpoint/2010/main" val="1086716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highlighted portion. This slide is a setup for the next video, which is a very powerful statement as to what can happen to people who do </a:t>
            </a:r>
            <a:r>
              <a:rPr lang="en-US" b="1" u="sng" dirty="0"/>
              <a:t>NOT</a:t>
            </a:r>
            <a:r>
              <a:rPr lang="en-US" dirty="0"/>
              <a:t> receive proper trauma informed care after being traumatized. </a:t>
            </a:r>
            <a:r>
              <a:rPr lang="en-US" b="1" dirty="0"/>
              <a:t>[Segway/Transition Statement] </a:t>
            </a:r>
            <a:r>
              <a:rPr lang="en-US" dirty="0"/>
              <a:t>You may insert your own, or use mine, “Let’s take a look at a powerful story of how life can look without trauma informed care.”</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57</a:t>
            </a:fld>
            <a:endParaRPr lang="en-US"/>
          </a:p>
        </p:txBody>
      </p:sp>
    </p:spTree>
    <p:extLst>
      <p:ext uri="{BB962C8B-B14F-4D97-AF65-F5344CB8AC3E}">
        <p14:creationId xmlns:p14="http://schemas.microsoft.com/office/powerpoint/2010/main" val="3415987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Tertiary prevention</a:t>
            </a:r>
            <a:r>
              <a:rPr lang="en-US" dirty="0"/>
              <a:t> or even to change individuals who are already abused or abusive (tertiary) in order to reduce the consequences of abuse such as death treat MH issues, provide safe housing, legal advocacy.</a:t>
            </a:r>
          </a:p>
        </p:txBody>
      </p:sp>
      <p:sp>
        <p:nvSpPr>
          <p:cNvPr id="4" name="Slide Number Placeholder 3"/>
          <p:cNvSpPr>
            <a:spLocks noGrp="1"/>
          </p:cNvSpPr>
          <p:nvPr>
            <p:ph type="sldNum" sz="quarter" idx="10"/>
          </p:nvPr>
        </p:nvSpPr>
        <p:spPr/>
        <p:txBody>
          <a:bodyPr/>
          <a:lstStyle/>
          <a:p>
            <a:fld id="{75407F5E-1248-0D41-AA81-B50EA45314DF}" type="slidenum">
              <a:rPr lang="en-US" smtClean="0"/>
              <a:t>60</a:t>
            </a:fld>
            <a:endParaRPr lang="en-US" dirty="0"/>
          </a:p>
        </p:txBody>
      </p:sp>
    </p:spTree>
    <p:extLst>
      <p:ext uri="{BB962C8B-B14F-4D97-AF65-F5344CB8AC3E}">
        <p14:creationId xmlns:p14="http://schemas.microsoft.com/office/powerpoint/2010/main" val="4211685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an online evaluation by scanning the code with the camera on your phone, or clicking on the link that Clyde will put in the chat. If neither of those work, either write down the link and type in their browser, or email </a:t>
            </a:r>
            <a:r>
              <a:rPr lang="en-US" dirty="0" err="1"/>
              <a:t>patricia.chaple</a:t>
            </a:r>
            <a:r>
              <a:rPr lang="en-US" dirty="0"/>
              <a:t> for the link.</a:t>
            </a:r>
            <a:br>
              <a:rPr lang="en-US" dirty="0"/>
            </a:br>
            <a:endParaRPr lang="en-US" dirty="0"/>
          </a:p>
          <a:p>
            <a:r>
              <a:rPr lang="en-US" dirty="0"/>
              <a:t>Certificates will be sent out within a week.</a:t>
            </a:r>
            <a:br>
              <a:rPr lang="en-US" dirty="0"/>
            </a:br>
            <a:endParaRPr lang="en-US" dirty="0"/>
          </a:p>
          <a:p>
            <a:r>
              <a:rPr lang="en-US" dirty="0"/>
              <a:t>A copy of the slides will be sent </a:t>
            </a:r>
            <a:r>
              <a:rPr lang="en-US"/>
              <a:t>out on Monday.</a:t>
            </a:r>
            <a:endParaRPr lang="en-US" dirty="0"/>
          </a:p>
          <a:p>
            <a:endParaRPr lang="en-US" dirty="0"/>
          </a:p>
          <a:p>
            <a:endParaRPr lang="en-US" dirty="0"/>
          </a:p>
          <a:p>
            <a:endParaRPr lang="en-US" dirty="0"/>
          </a:p>
          <a:p>
            <a:r>
              <a:rPr lang="en-US" dirty="0">
                <a:solidFill>
                  <a:srgbClr val="00467F"/>
                </a:solidFill>
              </a:rPr>
              <a:t>Photo purchased: ID 180103732 © </a:t>
            </a:r>
            <a:r>
              <a:rPr lang="en-US" dirty="0">
                <a:solidFill>
                  <a:srgbClr val="00467F"/>
                </a:solidFill>
                <a:hlinkClick r:id="rId3"/>
              </a:rPr>
              <a:t>Wave Break Media Ltd</a:t>
            </a:r>
            <a:r>
              <a:rPr lang="en-US" dirty="0">
                <a:solidFill>
                  <a:srgbClr val="00467F"/>
                </a:solidFill>
              </a:rPr>
              <a:t> | </a:t>
            </a:r>
            <a:r>
              <a:rPr lang="en-US" dirty="0">
                <a:solidFill>
                  <a:srgbClr val="00467F"/>
                </a:solidFill>
                <a:hlinkClick r:id="rId4"/>
              </a:rPr>
              <a:t>Dreamstime.com</a:t>
            </a:r>
            <a:endParaRPr lang="en-US" dirty="0">
              <a:solidFill>
                <a:srgbClr val="00467F"/>
              </a:solidFill>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63</a:t>
            </a:fld>
            <a:endParaRPr lang="en-US" dirty="0"/>
          </a:p>
        </p:txBody>
      </p:sp>
    </p:spTree>
    <p:extLst>
      <p:ext uri="{BB962C8B-B14F-4D97-AF65-F5344CB8AC3E}">
        <p14:creationId xmlns:p14="http://schemas.microsoft.com/office/powerpoint/2010/main" val="3705847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64</a:t>
            </a:fld>
            <a:endParaRPr lang="en-US" dirty="0"/>
          </a:p>
        </p:txBody>
      </p:sp>
    </p:spTree>
    <p:extLst>
      <p:ext uri="{BB962C8B-B14F-4D97-AF65-F5344CB8AC3E}">
        <p14:creationId xmlns:p14="http://schemas.microsoft.com/office/powerpoint/2010/main" val="51403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SAMHSA’s provides workforce development and support in the addiction, mental health, and prevention disciplines. </a:t>
            </a:r>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222537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Trauma informed, culturally appropriate, and inclusive in our language</a:t>
            </a: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52807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that the content can trigger feelings, visions of past experiences, personal or witnessed….hat can you do if it does?  (immediate self care options)</a:t>
            </a:r>
          </a:p>
          <a:p>
            <a:endParaRPr lang="en-US" dirty="0"/>
          </a:p>
        </p:txBody>
      </p:sp>
      <p:sp>
        <p:nvSpPr>
          <p:cNvPr id="4" name="Slide Number Placeholder 3"/>
          <p:cNvSpPr>
            <a:spLocks noGrp="1"/>
          </p:cNvSpPr>
          <p:nvPr>
            <p:ph type="sldNum" sz="quarter" idx="10"/>
          </p:nvPr>
        </p:nvSpPr>
        <p:spPr/>
        <p:txBody>
          <a:bodyPr/>
          <a:lstStyle/>
          <a:p>
            <a:fld id="{3050640B-2DB2-4DF8-A200-B3F6A8AE6314}" type="slidenum">
              <a:rPr lang="en-US" smtClean="0"/>
              <a:t>8</a:t>
            </a:fld>
            <a:endParaRPr lang="en-US"/>
          </a:p>
        </p:txBody>
      </p:sp>
    </p:spTree>
    <p:extLst>
      <p:ext uri="{BB962C8B-B14F-4D97-AF65-F5344CB8AC3E}">
        <p14:creationId xmlns:p14="http://schemas.microsoft.com/office/powerpoint/2010/main" val="423965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the most you can do is be available for that person, or do a safety plan for inside of the home</a:t>
            </a:r>
          </a:p>
        </p:txBody>
      </p:sp>
      <p:sp>
        <p:nvSpPr>
          <p:cNvPr id="4" name="Slide Number Placeholder 3"/>
          <p:cNvSpPr>
            <a:spLocks noGrp="1"/>
          </p:cNvSpPr>
          <p:nvPr>
            <p:ph type="sldNum" sz="quarter" idx="10"/>
          </p:nvPr>
        </p:nvSpPr>
        <p:spPr/>
        <p:txBody>
          <a:bodyPr/>
          <a:lstStyle/>
          <a:p>
            <a:fld id="{3050640B-2DB2-4DF8-A200-B3F6A8AE6314}" type="slidenum">
              <a:rPr lang="en-US" smtClean="0"/>
              <a:t>9</a:t>
            </a:fld>
            <a:endParaRPr lang="en-US"/>
          </a:p>
        </p:txBody>
      </p:sp>
    </p:spTree>
    <p:extLst>
      <p:ext uri="{BB962C8B-B14F-4D97-AF65-F5344CB8AC3E}">
        <p14:creationId xmlns:p14="http://schemas.microsoft.com/office/powerpoint/2010/main" val="25866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256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777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218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355736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192" y="284779"/>
            <a:ext cx="11521441" cy="940424"/>
          </a:xfrm>
        </p:spPr>
        <p:txBody>
          <a:bodyPr/>
          <a:lstStyle>
            <a:lvl1pPr algn="ctr">
              <a:defRPr sz="4000" b="0">
                <a:solidFill>
                  <a:srgbClr val="6D7A36"/>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341191" y="1293783"/>
            <a:ext cx="11521441" cy="4547088"/>
          </a:xfrm>
        </p:spPr>
        <p:txBody>
          <a:bodyPr/>
          <a:lstStyle>
            <a:lvl1pPr>
              <a:lnSpc>
                <a:spcPct val="100000"/>
              </a:lnSpc>
              <a:spcBef>
                <a:spcPts val="0"/>
              </a:spcBef>
              <a:spcAft>
                <a:spcPts val="600"/>
              </a:spcAft>
              <a:defRPr sz="3200">
                <a:solidFill>
                  <a:srgbClr val="6D7A36"/>
                </a:solidFill>
              </a:defRPr>
            </a:lvl1pPr>
            <a:lvl2pPr>
              <a:defRPr sz="3200"/>
            </a:lvl2pPr>
            <a:lvl3pPr>
              <a:defRPr sz="2800"/>
            </a:lvl3pPr>
          </a:lstStyle>
          <a:p>
            <a:pPr lvl="0"/>
            <a:r>
              <a:rPr lang="en-US" dirty="0"/>
              <a:t>Edit Master text styles</a:t>
            </a:r>
          </a:p>
        </p:txBody>
      </p:sp>
      <p:sp>
        <p:nvSpPr>
          <p:cNvPr id="12" name="Slide Number Placeholder 11"/>
          <p:cNvSpPr>
            <a:spLocks noGrp="1"/>
          </p:cNvSpPr>
          <p:nvPr>
            <p:ph type="sldNum" sz="quarter" idx="13"/>
          </p:nvPr>
        </p:nvSpPr>
        <p:spPr>
          <a:xfrm>
            <a:off x="11672037" y="-16442"/>
            <a:ext cx="519963" cy="330288"/>
          </a:xfrm>
        </p:spPr>
        <p:txBody>
          <a:bodyPr/>
          <a:lstStyle>
            <a:lvl1pPr>
              <a:defRPr sz="1600" b="1">
                <a:solidFill>
                  <a:srgbClr val="8B9C45"/>
                </a:solidFill>
              </a:defRPr>
            </a:lvl1pPr>
          </a:lstStyle>
          <a:p>
            <a:fld id="{48F63A3B-78C7-47BE-AE5E-E10140E04643}" type="slidenum">
              <a:rPr lang="en-US" smtClean="0"/>
              <a:pPr/>
              <a:t>‹#›</a:t>
            </a:fld>
            <a:endParaRPr lang="en-US" dirty="0"/>
          </a:p>
        </p:txBody>
      </p:sp>
      <p:pic>
        <p:nvPicPr>
          <p:cNvPr id="17" name="Picture 2"/>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1193" y="5909451"/>
            <a:ext cx="5218321" cy="752309"/>
          </a:xfrm>
          <a:prstGeom prst="rect">
            <a:avLst/>
          </a:prstGeom>
        </p:spPr>
      </p:pic>
    </p:spTree>
    <p:custDataLst>
      <p:tags r:id="rId1"/>
    </p:custDataLst>
    <p:extLst>
      <p:ext uri="{BB962C8B-B14F-4D97-AF65-F5344CB8AC3E}">
        <p14:creationId xmlns:p14="http://schemas.microsoft.com/office/powerpoint/2010/main" val="1110778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192" y="284779"/>
            <a:ext cx="11521441" cy="940424"/>
          </a:xfrm>
        </p:spPr>
        <p:txBody>
          <a:bodyPr>
            <a:normAutofit/>
          </a:bodyPr>
          <a:lstStyle>
            <a:lvl1pPr algn="ctr">
              <a:defRPr sz="4000" b="0">
                <a:solidFill>
                  <a:srgbClr val="6D7A36"/>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341191" y="1293783"/>
            <a:ext cx="11521441" cy="4722006"/>
          </a:xfrm>
        </p:spPr>
        <p:txBody>
          <a:bodyPr/>
          <a:lstStyle>
            <a:lvl1pPr>
              <a:lnSpc>
                <a:spcPct val="100000"/>
              </a:lnSpc>
              <a:spcBef>
                <a:spcPts val="0"/>
              </a:spcBef>
              <a:spcAft>
                <a:spcPts val="600"/>
              </a:spcAft>
              <a:defRPr sz="3200">
                <a:solidFill>
                  <a:srgbClr val="6D7A36"/>
                </a:solidFill>
              </a:defRPr>
            </a:lvl1pPr>
            <a:lvl2pPr>
              <a:defRPr sz="3200"/>
            </a:lvl2pPr>
            <a:lvl3pPr>
              <a:defRPr sz="2800"/>
            </a:lvl3pPr>
          </a:lstStyle>
          <a:p>
            <a:pPr lvl="0"/>
            <a:r>
              <a:rPr lang="en-US" dirty="0"/>
              <a:t>Edit Master text styles</a:t>
            </a:r>
          </a:p>
        </p:txBody>
      </p:sp>
      <p:sp>
        <p:nvSpPr>
          <p:cNvPr id="12" name="Slide Number Placeholder 11"/>
          <p:cNvSpPr>
            <a:spLocks noGrp="1"/>
          </p:cNvSpPr>
          <p:nvPr>
            <p:ph type="sldNum" sz="quarter" idx="13"/>
          </p:nvPr>
        </p:nvSpPr>
        <p:spPr>
          <a:xfrm>
            <a:off x="11584404" y="53302"/>
            <a:ext cx="556458" cy="325793"/>
          </a:xfrm>
        </p:spPr>
        <p:txBody>
          <a:bodyPr/>
          <a:lstStyle>
            <a:lvl1pPr>
              <a:defRPr sz="1600" b="1">
                <a:solidFill>
                  <a:schemeClr val="accent6">
                    <a:lumMod val="50000"/>
                  </a:schemeClr>
                </a:solidFill>
              </a:defRPr>
            </a:lvl1pPr>
          </a:lstStyle>
          <a:p>
            <a:fld id="{48F63A3B-78C7-47BE-AE5E-E10140E04643}" type="slidenum">
              <a:rPr lang="en-US" smtClean="0"/>
              <a:pPr/>
              <a:t>‹#›</a:t>
            </a:fld>
            <a:endParaRPr lang="en-US" dirty="0"/>
          </a:p>
        </p:txBody>
      </p:sp>
      <p:pic>
        <p:nvPicPr>
          <p:cNvPr id="17" name="Picture 2"/>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0353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419680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402439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dirty="0"/>
          </a:p>
        </p:txBody>
      </p:sp>
      <p:sp>
        <p:nvSpPr>
          <p:cNvPr id="17" name="Picture Placeholder 16"/>
          <p:cNvSpPr>
            <a:spLocks noGrp="1"/>
          </p:cNvSpPr>
          <p:nvPr>
            <p:ph type="pic" sz="quarter" idx="14"/>
          </p:nvPr>
        </p:nvSpPr>
        <p:spPr>
          <a:xfrm>
            <a:off x="7735888" y="3526018"/>
            <a:ext cx="3575304" cy="1389888"/>
          </a:xfrm>
        </p:spPr>
        <p:txBody>
          <a:bodyPr/>
          <a:lstStyle/>
          <a:p>
            <a:endParaRPr lang="en-US" dirty="0"/>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2750119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5513562"/>
            <a:ext cx="2559171" cy="1706115"/>
          </a:xfrm>
          <a:prstGeom prst="rect">
            <a:avLst/>
          </a:prstGeom>
        </p:spPr>
      </p:pic>
    </p:spTree>
    <p:extLst>
      <p:ext uri="{BB962C8B-B14F-4D97-AF65-F5344CB8AC3E}">
        <p14:creationId xmlns:p14="http://schemas.microsoft.com/office/powerpoint/2010/main" val="282578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5513562"/>
            <a:ext cx="2559171" cy="1706115"/>
          </a:xfrm>
          <a:prstGeom prst="rect">
            <a:avLst/>
          </a:prstGeom>
        </p:spPr>
      </p:pic>
    </p:spTree>
    <p:extLst>
      <p:ext uri="{BB962C8B-B14F-4D97-AF65-F5344CB8AC3E}">
        <p14:creationId xmlns:p14="http://schemas.microsoft.com/office/powerpoint/2010/main" val="153384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804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838199" y="1713490"/>
            <a:ext cx="4993944"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5"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838199" y="5936777"/>
            <a:ext cx="4981651"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rotWithShape="1">
          <a:blip r:embed="rId3" cstate="print">
            <a:extLst>
              <a:ext uri="{28A0092B-C50C-407E-A947-70E740481C1C}">
                <a14:useLocalDpi xmlns:a14="http://schemas.microsoft.com/office/drawing/2010/main" val="0"/>
              </a:ext>
            </a:extLst>
          </a:blip>
          <a:srcRect l="-16667" r="-16667"/>
          <a:stretch/>
        </p:blipFill>
        <p:spPr>
          <a:xfrm>
            <a:off x="9294051" y="5540066"/>
            <a:ext cx="3316403" cy="1658201"/>
          </a:xfrm>
          <a:prstGeom prst="rect">
            <a:avLst/>
          </a:prstGeom>
          <a:noFill/>
          <a:ln>
            <a:noFill/>
          </a:ln>
        </p:spPr>
      </p:pic>
    </p:spTree>
    <p:custDataLst>
      <p:tags r:id="rId1"/>
    </p:custDataLst>
    <p:extLst>
      <p:ext uri="{BB962C8B-B14F-4D97-AF65-F5344CB8AC3E}">
        <p14:creationId xmlns:p14="http://schemas.microsoft.com/office/powerpoint/2010/main" val="2221412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990600"/>
            <a:ext cx="12192000" cy="5181600"/>
          </a:xfrm>
          <a:prstGeom prst="rect">
            <a:avLst/>
          </a:prstGeom>
          <a:solidFill>
            <a:schemeClr val="bg1"/>
          </a:solidFill>
          <a:ln>
            <a:noFill/>
          </a:ln>
          <a:extLst>
            <a:ext uri="{91240B29-F687-4f45-9708-019B960494DF}"/>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0"/>
          </a:p>
        </p:txBody>
      </p:sp>
      <p:sp>
        <p:nvSpPr>
          <p:cNvPr id="4" name="Title 1"/>
          <p:cNvSpPr>
            <a:spLocks noGrp="1"/>
          </p:cNvSpPr>
          <p:nvPr>
            <p:ph type="title"/>
          </p:nvPr>
        </p:nvSpPr>
        <p:spPr>
          <a:xfrm>
            <a:off x="609600" y="1066800"/>
            <a:ext cx="10972800" cy="1143000"/>
          </a:xfrm>
        </p:spPr>
        <p:txBody>
          <a:bodyPr/>
          <a:lstStyle/>
          <a:p>
            <a:r>
              <a:rPr lang="en-US" dirty="0"/>
              <a:t>Click to edit Master title style</a:t>
            </a:r>
          </a:p>
        </p:txBody>
      </p:sp>
      <p:sp>
        <p:nvSpPr>
          <p:cNvPr id="5" name="Slide Number Placeholder 3"/>
          <p:cNvSpPr>
            <a:spLocks noGrp="1"/>
          </p:cNvSpPr>
          <p:nvPr>
            <p:ph type="sldNum" sz="quarter" idx="10"/>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lgn="r">
              <a:defRPr>
                <a:latin typeface="Calibri" panose="020F0502020204030204" pitchFamily="34" charset="0"/>
              </a:defRPr>
            </a:lvl1pPr>
          </a:lstStyle>
          <a:p>
            <a:pPr>
              <a:defRPr/>
            </a:pPr>
            <a:fld id="{AAB04697-3FD7-434F-ADBA-30E4B6036C18}" type="slidenum">
              <a:rPr lang="en-US" altLang="en-US"/>
              <a:pPr>
                <a:defRPr/>
              </a:pPr>
              <a:t>‹#›</a:t>
            </a:fld>
            <a:endParaRPr lang="en-US" altLang="en-US"/>
          </a:p>
        </p:txBody>
      </p:sp>
    </p:spTree>
    <p:extLst>
      <p:ext uri="{BB962C8B-B14F-4D97-AF65-F5344CB8AC3E}">
        <p14:creationId xmlns:p14="http://schemas.microsoft.com/office/powerpoint/2010/main" val="201290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3860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78400" y="1600201"/>
            <a:ext cx="39624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algn="r" eaLnBrk="1" hangingPunct="1">
              <a:defRPr>
                <a:latin typeface="Calibri" panose="020F0502020204030204" pitchFamily="34" charset="0"/>
              </a:defRPr>
            </a:lvl1pPr>
          </a:lstStyle>
          <a:p>
            <a:pPr>
              <a:defRPr/>
            </a:pPr>
            <a:fld id="{4F429024-742F-47EF-B322-94D37922CE19}" type="slidenum">
              <a:rPr lang="en-US" altLang="en-US"/>
              <a:pPr>
                <a:defRPr/>
              </a:pPr>
              <a:t>‹#›</a:t>
            </a:fld>
            <a:endParaRPr lang="en-US" altLang="en-US"/>
          </a:p>
        </p:txBody>
      </p:sp>
    </p:spTree>
    <p:extLst>
      <p:ext uri="{BB962C8B-B14F-4D97-AF65-F5344CB8AC3E}">
        <p14:creationId xmlns:p14="http://schemas.microsoft.com/office/powerpoint/2010/main" val="536154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5638800"/>
          </a:xfrm>
        </p:spPr>
        <p:txBody>
          <a:bodyPr/>
          <a:lstStyle/>
          <a:p>
            <a:endParaRPr lang="en-US"/>
          </a:p>
        </p:txBody>
      </p:sp>
      <p:sp>
        <p:nvSpPr>
          <p:cNvPr id="9" name="Content Placeholder 8"/>
          <p:cNvSpPr>
            <a:spLocks noGrp="1"/>
          </p:cNvSpPr>
          <p:nvPr>
            <p:ph sz="quarter" idx="11"/>
          </p:nvPr>
        </p:nvSpPr>
        <p:spPr>
          <a:xfrm>
            <a:off x="1930400" y="5791200"/>
            <a:ext cx="8331200" cy="990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10101" y="53182"/>
            <a:ext cx="5081899" cy="685800"/>
          </a:xfrm>
        </p:spPr>
        <p:txBody>
          <a:bodyPr/>
          <a:lstStyle>
            <a:lvl1pPr>
              <a:defRPr sz="2400" b="1">
                <a:solidFill>
                  <a:srgbClr val="003058"/>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00893174"/>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120047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4036" y="394446"/>
            <a:ext cx="11458597" cy="710899"/>
          </a:xfrm>
        </p:spPr>
        <p:txBody>
          <a:bodyPr>
            <a:normAutofit/>
          </a:bodyPr>
          <a:lstStyle>
            <a:lvl1pPr algn="ctr">
              <a:defRPr sz="4000" b="0">
                <a:solidFill>
                  <a:srgbClr val="626D2D"/>
                </a:solidFill>
                <a:effectLst>
                  <a:outerShdw blurRad="38100" dist="38100" dir="2700000" algn="tl">
                    <a:srgbClr val="000000">
                      <a:alpha val="43137"/>
                    </a:srgbClr>
                  </a:outerShdw>
                </a:effectLst>
              </a:defRPr>
            </a:lvl1pPr>
          </a:lstStyle>
          <a:p>
            <a:r>
              <a:rPr lang="en-US" dirty="0"/>
              <a:t>Click to edit Master title style</a:t>
            </a:r>
          </a:p>
        </p:txBody>
      </p:sp>
      <p:pic>
        <p:nvPicPr>
          <p:cNvPr id="10" name="Picture 2">
            <a:extLst>
              <a:ext uri="{FF2B5EF4-FFF2-40B4-BE49-F238E27FC236}">
                <a16:creationId xmlns:a16="http://schemas.microsoft.com/office/drawing/2014/main" id="{F19E5654-DEED-BB46-A5D6-56F1A7C23F2A}"/>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a:extLst>
              <a:ext uri="{FF2B5EF4-FFF2-40B4-BE49-F238E27FC236}">
                <a16:creationId xmlns:a16="http://schemas.microsoft.com/office/drawing/2014/main" id="{3990497A-5A15-0A49-8758-5072EE750665}"/>
              </a:ext>
            </a:extLst>
          </p:cNvPr>
          <p:cNvSpPr>
            <a:spLocks noGrp="1"/>
          </p:cNvSpPr>
          <p:nvPr>
            <p:ph idx="1" hasCustomPrompt="1"/>
          </p:nvPr>
        </p:nvSpPr>
        <p:spPr>
          <a:xfrm>
            <a:off x="435935" y="1382234"/>
            <a:ext cx="11426698" cy="4617733"/>
          </a:xfrm>
        </p:spPr>
        <p:txBody>
          <a:bodyPr/>
          <a:lstStyle>
            <a:lvl1pPr>
              <a:lnSpc>
                <a:spcPct val="100000"/>
              </a:lnSpc>
              <a:spcBef>
                <a:spcPts val="600"/>
              </a:spcBef>
              <a:spcAft>
                <a:spcPts val="1200"/>
              </a:spcAft>
              <a:defRPr sz="3200">
                <a:solidFill>
                  <a:srgbClr val="697608"/>
                </a:solidFill>
              </a:defRPr>
            </a:lvl1pPr>
            <a:lvl2pPr>
              <a:lnSpc>
                <a:spcPct val="100000"/>
              </a:lnSpc>
              <a:spcBef>
                <a:spcPts val="600"/>
              </a:spcBef>
              <a:spcAft>
                <a:spcPts val="1200"/>
              </a:spcAft>
              <a:defRPr sz="2800">
                <a:solidFill>
                  <a:srgbClr val="00467F"/>
                </a:solidFill>
              </a:defRPr>
            </a:lvl2pPr>
          </a:lstStyle>
          <a:p>
            <a:pPr lvl="0"/>
            <a:r>
              <a:rPr lang="en-US" dirty="0"/>
              <a:t>Click to edit Master text styles</a:t>
            </a:r>
          </a:p>
        </p:txBody>
      </p:sp>
      <p:sp>
        <p:nvSpPr>
          <p:cNvPr id="6" name="Slide Number Placeholder 11"/>
          <p:cNvSpPr>
            <a:spLocks noGrp="1"/>
          </p:cNvSpPr>
          <p:nvPr>
            <p:ph type="sldNum" sz="quarter" idx="13"/>
          </p:nvPr>
        </p:nvSpPr>
        <p:spPr>
          <a:xfrm>
            <a:off x="11592112" y="29321"/>
            <a:ext cx="541041" cy="365125"/>
          </a:xfrm>
        </p:spPr>
        <p:txBody>
          <a:bodyPr/>
          <a:lstStyle>
            <a:lvl1pPr>
              <a:defRPr sz="1600" b="1">
                <a:solidFill>
                  <a:srgbClr val="657208"/>
                </a:solidFill>
              </a:defRPr>
            </a:lvl1pPr>
          </a:lstStyle>
          <a:p>
            <a:fld id="{48F63A3B-78C7-47BE-AE5E-E10140E04643}" type="slidenum">
              <a:rPr lang="en-US" smtClean="0"/>
              <a:pPr/>
              <a:t>‹#›</a:t>
            </a:fld>
            <a:endParaRPr lang="en-US" dirty="0"/>
          </a:p>
        </p:txBody>
      </p:sp>
    </p:spTree>
    <p:custDataLst>
      <p:tags r:id="rId1"/>
    </p:custDataLst>
    <p:extLst>
      <p:ext uri="{BB962C8B-B14F-4D97-AF65-F5344CB8AC3E}">
        <p14:creationId xmlns:p14="http://schemas.microsoft.com/office/powerpoint/2010/main" val="1766968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94" y="324253"/>
            <a:ext cx="11521440" cy="918730"/>
          </a:xfrm>
        </p:spPr>
        <p:txBody>
          <a:bodyPr>
            <a:normAutofit/>
          </a:bodyPr>
          <a:lstStyle>
            <a:lvl1pPr algn="ctr">
              <a:defRPr sz="4400" b="0">
                <a:solidFill>
                  <a:srgbClr val="697608"/>
                </a:solidFill>
                <a:effectLst>
                  <a:outerShdw blurRad="38100" dist="38100" dir="2700000" algn="tl">
                    <a:srgbClr val="000000">
                      <a:alpha val="43137"/>
                    </a:srgbClr>
                  </a:outerShdw>
                </a:effectLst>
              </a:defRPr>
            </a:lvl1pPr>
          </a:lstStyle>
          <a:p>
            <a:r>
              <a:rPr lang="en-US" dirty="0"/>
              <a:t>Click to edit Master title style</a:t>
            </a:r>
          </a:p>
        </p:txBody>
      </p:sp>
      <p:pic>
        <p:nvPicPr>
          <p:cNvPr id="10" name="Picture 2">
            <a:extLst>
              <a:ext uri="{FF2B5EF4-FFF2-40B4-BE49-F238E27FC236}">
                <a16:creationId xmlns:a16="http://schemas.microsoft.com/office/drawing/2014/main" id="{F19E5654-DEED-BB46-A5D6-56F1A7C23F2A}"/>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a:extLst>
              <a:ext uri="{FF2B5EF4-FFF2-40B4-BE49-F238E27FC236}">
                <a16:creationId xmlns:a16="http://schemas.microsoft.com/office/drawing/2014/main" id="{3990497A-5A15-0A49-8758-5072EE750665}"/>
              </a:ext>
            </a:extLst>
          </p:cNvPr>
          <p:cNvSpPr>
            <a:spLocks noGrp="1"/>
          </p:cNvSpPr>
          <p:nvPr>
            <p:ph idx="1" hasCustomPrompt="1"/>
          </p:nvPr>
        </p:nvSpPr>
        <p:spPr>
          <a:xfrm>
            <a:off x="341193" y="1350039"/>
            <a:ext cx="11521440" cy="4916290"/>
          </a:xfrm>
        </p:spPr>
        <p:txBody>
          <a:bodyPr/>
          <a:lstStyle>
            <a:lvl1pPr>
              <a:buClr>
                <a:srgbClr val="626D2D"/>
              </a:buClr>
              <a:defRPr>
                <a:solidFill>
                  <a:srgbClr val="697608"/>
                </a:solidFill>
              </a:defRPr>
            </a:lvl1pPr>
            <a:lvl2pPr>
              <a:defRPr>
                <a:solidFill>
                  <a:schemeClr val="accent5">
                    <a:lumMod val="50000"/>
                  </a:schemeClr>
                </a:solidFill>
              </a:defRPr>
            </a:lvl2pPr>
          </a:lstStyle>
          <a:p>
            <a:pPr lvl="0"/>
            <a:r>
              <a:rPr lang="en-US" dirty="0"/>
              <a:t> Click to edit Master text styles</a:t>
            </a:r>
          </a:p>
        </p:txBody>
      </p:sp>
      <p:sp>
        <p:nvSpPr>
          <p:cNvPr id="6" name="Slide Number Placeholder 11">
            <a:extLst>
              <a:ext uri="{FF2B5EF4-FFF2-40B4-BE49-F238E27FC236}">
                <a16:creationId xmlns:a16="http://schemas.microsoft.com/office/drawing/2014/main" id="{605821E5-6C24-409F-B846-6306AAE2079F}"/>
              </a:ext>
            </a:extLst>
          </p:cNvPr>
          <p:cNvSpPr>
            <a:spLocks noGrp="1"/>
          </p:cNvSpPr>
          <p:nvPr>
            <p:ph type="sldNum" sz="quarter" idx="13"/>
          </p:nvPr>
        </p:nvSpPr>
        <p:spPr>
          <a:xfrm>
            <a:off x="11572357" y="34634"/>
            <a:ext cx="580551" cy="365125"/>
          </a:xfrm>
        </p:spPr>
        <p:txBody>
          <a:bodyPr/>
          <a:lstStyle>
            <a:lvl1pPr>
              <a:defRPr sz="1600" b="1">
                <a:solidFill>
                  <a:srgbClr val="4E5624"/>
                </a:solidFill>
              </a:defRPr>
            </a:lvl1pPr>
          </a:lstStyle>
          <a:p>
            <a:fld id="{48F63A3B-78C7-47BE-AE5E-E10140E04643}" type="slidenum">
              <a:rPr lang="en-US" smtClean="0"/>
              <a:pPr/>
              <a:t>‹#›</a:t>
            </a:fld>
            <a:endParaRPr lang="en-US" dirty="0"/>
          </a:p>
        </p:txBody>
      </p:sp>
    </p:spTree>
    <p:custDataLst>
      <p:tags r:id="rId1"/>
    </p:custDataLst>
    <p:extLst>
      <p:ext uri="{BB962C8B-B14F-4D97-AF65-F5344CB8AC3E}">
        <p14:creationId xmlns:p14="http://schemas.microsoft.com/office/powerpoint/2010/main" val="302948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02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933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108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25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489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822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092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191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80" r:id="rId18"/>
    <p:sldLayoutId id="2147483681" r:id="rId19"/>
    <p:sldLayoutId id="2147483682" r:id="rId20"/>
    <p:sldLayoutId id="2147483683" r:id="rId21"/>
    <p:sldLayoutId id="2147483684" r:id="rId22"/>
    <p:sldLayoutId id="2147483685" r:id="rId23"/>
    <p:sldLayoutId id="2147483687" r:id="rId24"/>
    <p:sldLayoutId id="2147483688" r:id="rId25"/>
    <p:sldLayoutId id="2147483690"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npublicsafety.com/2015/10/domestic-violence-and-intimate-partner-violence-whats-the-differenc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apa.org/topics/violence/partner"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ovc.ncjrs.gov/ncvrw2018/info_flyers/fact_sheets/2018NCVRW_SexualViolence_508_QC.pdf"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newhumanitarian.org/news-feature/2021/2/24/latin-american-women-battle-pandemic-gender-based-violence"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hyperlink" Target="https://www.nbcnews.com/news/latino/puerto-rico-s-new-tipping-point-horrific-femicides-reignite-fight-n1267354" TargetMode="External"/><Relationship Id="rId4" Type="http://schemas.openxmlformats.org/officeDocument/2006/relationships/hyperlink" Target="https://www.nbcnews.com/news/latino/puerto-rico-mourns-keishla-rodriguez-s-death-boxer-f-lix-n126659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ewresearch.org/hispanic/2018/10/25/latinos-and-discrimination/"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psychiatry.org/psychiatrists/cultural-competency/education/intimate-partner-violence"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s://ovc.ncjrs.gov/ncvrw2018/info_flyers/fact_sheets/2018NCVRW_SexualViolence_508_QC.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https://ncadv.org/blog/posts/quick-guide-economic-and-financial-abu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8.jpe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hyperlink" Target="https://www.bwjp.org/resource-center/resource-results/national-center-on-domestic-violence-trauma-mental-health.html" TargetMode="Externa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hyperlink" Target="http://doi.org/10.1007/s10896-012-9478-5"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hyperlink" Target="http://www.latinodv.or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www.ncdsv.org/images/dv_safety_plan.pdf"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hyperlink" Target="http://www.nationalcenterdvtraumamh.org/"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http://www.ncdsv.org/images/DV_Safety_Plan.pdf" TargetMode="External"/><Relationship Id="rId2" Type="http://schemas.openxmlformats.org/officeDocument/2006/relationships/hyperlink" Target="https://www.thehotline.org/help/" TargetMode="External"/><Relationship Id="rId1" Type="http://schemas.openxmlformats.org/officeDocument/2006/relationships/slideLayout" Target="../slideLayouts/slideLayout14.xml"/><Relationship Id="rId6" Type="http://schemas.openxmlformats.org/officeDocument/2006/relationships/hyperlink" Target="http://www.avahealth.org/" TargetMode="External"/><Relationship Id="rId5" Type="http://schemas.openxmlformats.org/officeDocument/2006/relationships/hyperlink" Target="http://ncadv.org/" TargetMode="External"/><Relationship Id="rId4" Type="http://schemas.openxmlformats.org/officeDocument/2006/relationships/hyperlink" Target="http://www.nationalcenterdvtraumamh.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hyperlink" Target="mailto:diana.Padilla@nyspi.columbia.edu" TargetMode="External"/><Relationship Id="rId2" Type="http://schemas.openxmlformats.org/officeDocument/2006/relationships/notesSlide" Target="../notesSlides/notesSlide54.xm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hyperlink" Target="mailto:Clyde.Frederick@nyspi.columbia.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bwMode="auto">
          <a:xfrm>
            <a:off x="667399" y="2357842"/>
            <a:ext cx="10825260" cy="23391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scene3d>
              <a:camera prst="orthographicFront"/>
              <a:lightRig rig="threePt" dir="t"/>
            </a:scene3d>
            <a:sp3d extrusionH="57150" contourW="12700">
              <a:bevelT w="38100" h="38100" prst="slope"/>
              <a:contourClr>
                <a:srgbClr val="586228"/>
              </a:contourClr>
            </a:sp3d>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5400" i="0" u="none" strike="noStrike" cap="none" normalizeH="0" baseline="0" dirty="0">
                <a:ln>
                  <a:noFill/>
                </a:ln>
                <a:solidFill>
                  <a:srgbClr val="94A545"/>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Intimate Partner Violence Among Hispanic and Latina Populations</a:t>
            </a:r>
            <a:r>
              <a:rPr kumimoji="0" lang="es-ES" altLang="en-US" sz="5400" i="0" u="none" strike="noStrike" cap="none" normalizeH="0" baseline="0" dirty="0">
                <a:ln>
                  <a:noFill/>
                </a:ln>
                <a:solidFill>
                  <a:srgbClr val="94A545"/>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br>
              <a:rPr lang="es-ES" altLang="en-US" sz="4400" b="1" dirty="0">
                <a:solidFill>
                  <a:srgbClr val="626D2D"/>
                </a:solidFill>
                <a:latin typeface="Arial" panose="020B0604020202020204" pitchFamily="34" charset="0"/>
                <a:ea typeface="Times New Roman" panose="02020603050405020304" pitchFamily="18" charset="0"/>
                <a:cs typeface="Arial" panose="020B0604020202020204" pitchFamily="34" charset="0"/>
              </a:rPr>
            </a:br>
            <a:endParaRPr kumimoji="0" lang="es-ES" altLang="en-US" sz="4400" b="0" i="0" u="none" strike="noStrike" cap="none" normalizeH="0" baseline="0" dirty="0">
              <a:ln>
                <a:noFill/>
              </a:ln>
              <a:solidFill>
                <a:srgbClr val="626D2D"/>
              </a:solidFill>
              <a:effectLst/>
              <a:latin typeface="Arial" panose="020B0604020202020204" pitchFamily="34" charset="0"/>
            </a:endParaRPr>
          </a:p>
        </p:txBody>
      </p:sp>
      <p:sp>
        <p:nvSpPr>
          <p:cNvPr id="3" name="Subtitle 2"/>
          <p:cNvSpPr>
            <a:spLocks noGrp="1"/>
          </p:cNvSpPr>
          <p:nvPr>
            <p:ph type="subTitle" idx="1"/>
          </p:nvPr>
        </p:nvSpPr>
        <p:spPr>
          <a:xfrm>
            <a:off x="8958691" y="4280768"/>
            <a:ext cx="3233308" cy="969962"/>
          </a:xfrm>
        </p:spPr>
        <p:txBody>
          <a:bodyPr>
            <a:noAutofit/>
          </a:bodyPr>
          <a:lstStyle/>
          <a:p>
            <a:pPr algn="r">
              <a:lnSpc>
                <a:spcPct val="100000"/>
              </a:lnSpc>
              <a:spcBef>
                <a:spcPts val="0"/>
              </a:spcBef>
            </a:pPr>
            <a:r>
              <a:rPr lang="en-US" sz="2800" dirty="0">
                <a:solidFill>
                  <a:srgbClr val="626D2D"/>
                </a:solidFill>
                <a:latin typeface="Arial" pitchFamily="4" charset="0"/>
                <a:cs typeface="Arial" pitchFamily="4" charset="0"/>
              </a:rPr>
              <a:t>Diana Padilla</a:t>
            </a:r>
          </a:p>
          <a:p>
            <a:pPr algn="r">
              <a:lnSpc>
                <a:spcPct val="100000"/>
              </a:lnSpc>
              <a:spcBef>
                <a:spcPts val="0"/>
              </a:spcBef>
            </a:pPr>
            <a:r>
              <a:rPr lang="es-US" sz="2800" dirty="0" err="1">
                <a:solidFill>
                  <a:srgbClr val="626D2D"/>
                </a:solidFill>
                <a:latin typeface="Arial"/>
              </a:rPr>
              <a:t>July</a:t>
            </a:r>
            <a:r>
              <a:rPr lang="es-US" sz="2800" dirty="0">
                <a:solidFill>
                  <a:srgbClr val="626D2D"/>
                </a:solidFill>
                <a:latin typeface="Arial"/>
              </a:rPr>
              <a:t> 2021</a:t>
            </a:r>
            <a:endParaRPr lang="en-US" sz="2800" dirty="0">
              <a:solidFill>
                <a:srgbClr val="626D2D"/>
              </a:solidFill>
              <a:latin typeface="Arial"/>
            </a:endParaRPr>
          </a:p>
        </p:txBody>
      </p:sp>
      <p:pic>
        <p:nvPicPr>
          <p:cNvPr id="8" name="Picture Placeholder 7"/>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20663" b="20246"/>
          <a:stretch/>
        </p:blipFill>
        <p:spPr>
          <a:xfrm>
            <a:off x="8949179" y="5382882"/>
            <a:ext cx="3242819" cy="1498686"/>
          </a:xfrm>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562" b="23683"/>
          <a:stretch/>
        </p:blipFill>
        <p:spPr bwMode="auto">
          <a:xfrm>
            <a:off x="260116" y="5505247"/>
            <a:ext cx="2982706" cy="123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66" y="1968807"/>
            <a:ext cx="11884926" cy="12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7479" y="341166"/>
            <a:ext cx="9858079" cy="1421208"/>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Intimate Partner Violence (IPV) Prevention</a:t>
            </a:r>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10</a:t>
            </a:fld>
            <a:endParaRPr lang="en-US" dirty="0">
              <a:solidFill>
                <a:srgbClr val="94A545"/>
              </a:solidFill>
            </a:endParaRPr>
          </a:p>
        </p:txBody>
      </p:sp>
      <p:pic>
        <p:nvPicPr>
          <p:cNvPr id="2050" name="Picture 2" descr="An external file that holds a picture, illustration, etc.&#10;Object name is 12889_2017_4502_Fig1_HTM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192" y="1336364"/>
            <a:ext cx="11293120" cy="4294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6227621"/>
            <a:ext cx="11963400" cy="523220"/>
          </a:xfrm>
          <a:prstGeom prst="rect">
            <a:avLst/>
          </a:prstGeom>
        </p:spPr>
        <p:txBody>
          <a:bodyPr wrap="square">
            <a:spAutoFit/>
          </a:bodyPr>
          <a:lstStyle/>
          <a:p>
            <a:pPr algn="r"/>
            <a:r>
              <a:rPr lang="en-US" sz="1400" dirty="0">
                <a:solidFill>
                  <a:srgbClr val="6D7A36"/>
                </a:solidFill>
                <a:latin typeface="arial" panose="020B0604020202020204" pitchFamily="34" charset="0"/>
              </a:rPr>
              <a:t>Kirk L, Terry S, </a:t>
            </a:r>
            <a:r>
              <a:rPr lang="en-US" sz="1400" dirty="0" err="1">
                <a:solidFill>
                  <a:srgbClr val="6D7A36"/>
                </a:solidFill>
                <a:latin typeface="arial" panose="020B0604020202020204" pitchFamily="34" charset="0"/>
              </a:rPr>
              <a:t>Lokuge</a:t>
            </a:r>
            <a:r>
              <a:rPr lang="en-US" sz="1400" dirty="0">
                <a:solidFill>
                  <a:srgbClr val="6D7A36"/>
                </a:solidFill>
                <a:latin typeface="arial" panose="020B0604020202020204" pitchFamily="34" charset="0"/>
              </a:rPr>
              <a:t> K, Watterson JL. Effectiveness of secondary and tertiary prevention for violence against women in low and low-middle income countries: a systematic review. </a:t>
            </a:r>
            <a:r>
              <a:rPr lang="en-US" sz="1400" i="1" dirty="0">
                <a:solidFill>
                  <a:srgbClr val="6D7A36"/>
                </a:solidFill>
                <a:latin typeface="arial" panose="020B0604020202020204" pitchFamily="34" charset="0"/>
              </a:rPr>
              <a:t>BMC Public Health</a:t>
            </a:r>
            <a:r>
              <a:rPr lang="en-US" sz="1400" dirty="0">
                <a:solidFill>
                  <a:srgbClr val="6D7A36"/>
                </a:solidFill>
                <a:latin typeface="arial" panose="020B0604020202020204" pitchFamily="34" charset="0"/>
              </a:rPr>
              <a:t>. 2017;17(1):622. Published 2017 Jul 4. doi:10.1186/s12889-017-4502-6</a:t>
            </a:r>
            <a:endParaRPr lang="en-US" sz="1400" dirty="0">
              <a:solidFill>
                <a:srgbClr val="6D7A36"/>
              </a:solidFill>
            </a:endParaRPr>
          </a:p>
        </p:txBody>
      </p:sp>
    </p:spTree>
    <p:extLst>
      <p:ext uri="{BB962C8B-B14F-4D97-AF65-F5344CB8AC3E}">
        <p14:creationId xmlns:p14="http://schemas.microsoft.com/office/powerpoint/2010/main" val="23668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93" y="54619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2263" y="2926017"/>
            <a:ext cx="9639300" cy="707886"/>
          </a:xfrm>
          <a:prstGeom prst="rect">
            <a:avLst/>
          </a:prstGeom>
          <a:noFill/>
        </p:spPr>
        <p:txBody>
          <a:bodyPr wrap="square" rtlCol="0">
            <a:spAutoFit/>
          </a:bodyPr>
          <a:lstStyle/>
          <a:p>
            <a:pPr algn="ctr"/>
            <a:r>
              <a:rPr lang="en-US" sz="4000" b="1" dirty="0">
                <a:solidFill>
                  <a:srgbClr val="5A652D"/>
                </a:solidFill>
              </a:rPr>
              <a:t>Primary Prevention</a:t>
            </a:r>
          </a:p>
        </p:txBody>
      </p:sp>
    </p:spTree>
    <p:extLst>
      <p:ext uri="{BB962C8B-B14F-4D97-AF65-F5344CB8AC3E}">
        <p14:creationId xmlns:p14="http://schemas.microsoft.com/office/powerpoint/2010/main" val="330287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Terms and Inclusivity</a:t>
            </a:r>
          </a:p>
        </p:txBody>
      </p:sp>
      <p:sp>
        <p:nvSpPr>
          <p:cNvPr id="3" name="Content Placeholder 2"/>
          <p:cNvSpPr>
            <a:spLocks noGrp="1"/>
          </p:cNvSpPr>
          <p:nvPr>
            <p:ph idx="1"/>
          </p:nvPr>
        </p:nvSpPr>
        <p:spPr/>
        <p:txBody>
          <a:bodyPr anchor="t">
            <a:normAutofit/>
          </a:bodyPr>
          <a:lstStyle/>
          <a:p>
            <a:pPr marL="0" indent="0" algn="ctr">
              <a:buNone/>
            </a:pPr>
            <a:endParaRPr lang="en-US" sz="4800" dirty="0"/>
          </a:p>
          <a:p>
            <a:pPr marL="0" indent="0" algn="ctr">
              <a:buNone/>
            </a:pPr>
            <a:r>
              <a:rPr lang="en-US" sz="4800" b="1" dirty="0"/>
              <a:t>Domestic Violence</a:t>
            </a:r>
            <a:r>
              <a:rPr lang="en-US" sz="4800" dirty="0"/>
              <a:t> </a:t>
            </a:r>
          </a:p>
          <a:p>
            <a:pPr marL="0" indent="0" algn="ctr">
              <a:buNone/>
            </a:pPr>
            <a:r>
              <a:rPr lang="en-US" sz="4800" dirty="0"/>
              <a:t>vs </a:t>
            </a:r>
          </a:p>
          <a:p>
            <a:pPr marL="0" indent="0" algn="ctr">
              <a:buNone/>
            </a:pPr>
            <a:r>
              <a:rPr lang="en-US" sz="4800" b="1" dirty="0"/>
              <a:t>Intimate Partner Violence</a:t>
            </a:r>
          </a:p>
        </p:txBody>
      </p:sp>
      <p:sp>
        <p:nvSpPr>
          <p:cNvPr id="4" name="Rectangle 3"/>
          <p:cNvSpPr/>
          <p:nvPr/>
        </p:nvSpPr>
        <p:spPr>
          <a:xfrm>
            <a:off x="5670885" y="5993672"/>
            <a:ext cx="6521115" cy="738664"/>
          </a:xfrm>
          <a:prstGeom prst="rect">
            <a:avLst/>
          </a:prstGeom>
        </p:spPr>
        <p:txBody>
          <a:bodyPr wrap="square">
            <a:spAutoFit/>
          </a:bodyPr>
          <a:lstStyle/>
          <a:p>
            <a:pPr algn="r"/>
            <a:r>
              <a:rPr lang="en-US" sz="1400" dirty="0">
                <a:solidFill>
                  <a:schemeClr val="accent6">
                    <a:lumMod val="75000"/>
                  </a:schemeClr>
                </a:solidFill>
              </a:rPr>
              <a:t>IN Public Safety, Domestic Violence and Intimate Partner Violence: What’s The Difference? October, 2015, </a:t>
            </a:r>
            <a:r>
              <a:rPr lang="en-US" sz="1400" dirty="0">
                <a:solidFill>
                  <a:schemeClr val="accent6">
                    <a:lumMod val="75000"/>
                  </a:schemeClr>
                </a:solidFill>
                <a:hlinkClick r:id="rId3"/>
              </a:rPr>
              <a:t>https://inpublicsafety.com/2015/10/domestic-violence-and-intimate-partner-violence-whats-the-difference/</a:t>
            </a:r>
            <a:endParaRPr lang="en-US" sz="1400" dirty="0">
              <a:solidFill>
                <a:schemeClr val="accent6">
                  <a:lumMod val="75000"/>
                </a:schemeClr>
              </a:solidFill>
            </a:endParaRPr>
          </a:p>
        </p:txBody>
      </p:sp>
      <p:sp>
        <p:nvSpPr>
          <p:cNvPr id="5" name="Slide Number Placeholder 4"/>
          <p:cNvSpPr>
            <a:spLocks noGrp="1"/>
          </p:cNvSpPr>
          <p:nvPr>
            <p:ph type="sldNum" sz="quarter" idx="13"/>
          </p:nvPr>
        </p:nvSpPr>
        <p:spPr>
          <a:xfrm>
            <a:off x="11602650" y="85345"/>
            <a:ext cx="519963" cy="330288"/>
          </a:xfrm>
        </p:spPr>
        <p:txBody>
          <a:bodyPr/>
          <a:lstStyle/>
          <a:p>
            <a:fld id="{48F63A3B-78C7-47BE-AE5E-E10140E04643}" type="slidenum">
              <a:rPr lang="en-US" smtClean="0">
                <a:solidFill>
                  <a:srgbClr val="94A545"/>
                </a:solidFill>
              </a:rPr>
              <a:pPr/>
              <a:t>12</a:t>
            </a:fld>
            <a:endParaRPr lang="en-US" dirty="0">
              <a:solidFill>
                <a:srgbClr val="94A545"/>
              </a:solidFill>
            </a:endParaRPr>
          </a:p>
        </p:txBody>
      </p:sp>
    </p:spTree>
    <p:extLst>
      <p:ext uri="{BB962C8B-B14F-4D97-AF65-F5344CB8AC3E}">
        <p14:creationId xmlns:p14="http://schemas.microsoft.com/office/powerpoint/2010/main" val="97411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Intimate Partner Violence</a:t>
            </a:r>
          </a:p>
        </p:txBody>
      </p:sp>
      <p:sp>
        <p:nvSpPr>
          <p:cNvPr id="3" name="Content Placeholder 2"/>
          <p:cNvSpPr>
            <a:spLocks noGrp="1"/>
          </p:cNvSpPr>
          <p:nvPr>
            <p:ph idx="1"/>
          </p:nvPr>
        </p:nvSpPr>
        <p:spPr>
          <a:xfrm>
            <a:off x="341191" y="1347537"/>
            <a:ext cx="11521441" cy="4493334"/>
          </a:xfrm>
        </p:spPr>
        <p:txBody>
          <a:bodyPr/>
          <a:lstStyle/>
          <a:p>
            <a:pPr marL="349250" indent="-349250">
              <a:spcBef>
                <a:spcPts val="800"/>
              </a:spcBef>
              <a:spcAft>
                <a:spcPts val="1600"/>
              </a:spcAft>
            </a:pPr>
            <a:r>
              <a:rPr lang="en-US" altLang="en-US" dirty="0"/>
              <a:t>The term “</a:t>
            </a:r>
            <a:r>
              <a:rPr lang="en-US" altLang="en-US" b="1" dirty="0"/>
              <a:t>intimate partner violence,</a:t>
            </a:r>
            <a:r>
              <a:rPr lang="en-US" altLang="en-US" dirty="0"/>
              <a:t>” (IPV), describes physical </a:t>
            </a:r>
            <a:r>
              <a:rPr lang="en-US" altLang="en-US" b="1" dirty="0"/>
              <a:t>violence</a:t>
            </a:r>
            <a:r>
              <a:rPr lang="en-US" altLang="en-US" dirty="0"/>
              <a:t>, sexual </a:t>
            </a:r>
            <a:r>
              <a:rPr lang="en-US" altLang="en-US" b="1" dirty="0"/>
              <a:t>violence</a:t>
            </a:r>
            <a:r>
              <a:rPr lang="en-US" altLang="en-US" dirty="0"/>
              <a:t>, stalking and psychological aggression (including coercive acts) by a current or former intimate partner. </a:t>
            </a:r>
          </a:p>
          <a:p>
            <a:pPr marL="349250" indent="-349250">
              <a:spcBef>
                <a:spcPts val="800"/>
              </a:spcBef>
              <a:spcAft>
                <a:spcPts val="1600"/>
              </a:spcAft>
            </a:pPr>
            <a:r>
              <a:rPr lang="en-US" dirty="0"/>
              <a:t>IPV occurs across age, ethnic, gender and economic lines, among persons with disabilities, and among both heterosexual (cisgender) and same-sex couples.</a:t>
            </a:r>
          </a:p>
          <a:p>
            <a:pPr marL="0" indent="0">
              <a:buNone/>
            </a:pPr>
            <a:endParaRPr lang="en-US" dirty="0"/>
          </a:p>
        </p:txBody>
      </p:sp>
      <p:sp>
        <p:nvSpPr>
          <p:cNvPr id="4" name="Rectangle 3"/>
          <p:cNvSpPr/>
          <p:nvPr/>
        </p:nvSpPr>
        <p:spPr>
          <a:xfrm>
            <a:off x="5715000" y="6155713"/>
            <a:ext cx="6453717" cy="523220"/>
          </a:xfrm>
          <a:prstGeom prst="rect">
            <a:avLst/>
          </a:prstGeom>
        </p:spPr>
        <p:txBody>
          <a:bodyPr wrap="square" anchor="ctr">
            <a:spAutoFit/>
          </a:bodyPr>
          <a:lstStyle/>
          <a:p>
            <a:pPr algn="r"/>
            <a:r>
              <a:rPr lang="en-US" sz="1400" dirty="0">
                <a:solidFill>
                  <a:srgbClr val="647032"/>
                </a:solidFill>
              </a:rPr>
              <a:t>American Psychological Association, Intimate Partner Violence, Facts &amp; Resources,  </a:t>
            </a:r>
            <a:r>
              <a:rPr lang="en-US" sz="1400" dirty="0">
                <a:solidFill>
                  <a:srgbClr val="647032"/>
                </a:solidFill>
                <a:hlinkClick r:id="rId3"/>
              </a:rPr>
              <a:t>https://www.apa.org/topics/violence/partner</a:t>
            </a:r>
            <a:endParaRPr lang="en-US" sz="1400" dirty="0">
              <a:solidFill>
                <a:srgbClr val="647032"/>
              </a:solidFill>
            </a:endParaRPr>
          </a:p>
        </p:txBody>
      </p:sp>
      <p:sp>
        <p:nvSpPr>
          <p:cNvPr id="5" name="Slide Number Placeholder 4"/>
          <p:cNvSpPr>
            <a:spLocks noGrp="1"/>
          </p:cNvSpPr>
          <p:nvPr>
            <p:ph type="sldNum" sz="quarter" idx="13"/>
          </p:nvPr>
        </p:nvSpPr>
        <p:spPr>
          <a:xfrm>
            <a:off x="11582401" y="31684"/>
            <a:ext cx="577516" cy="523220"/>
          </a:xfrm>
        </p:spPr>
        <p:txBody>
          <a:bodyPr/>
          <a:lstStyle/>
          <a:p>
            <a:fld id="{48F63A3B-78C7-47BE-AE5E-E10140E04643}" type="slidenum">
              <a:rPr lang="en-US" smtClean="0">
                <a:solidFill>
                  <a:srgbClr val="94A545"/>
                </a:solidFill>
              </a:rPr>
              <a:pPr/>
              <a:t>13</a:t>
            </a:fld>
            <a:endParaRPr lang="en-US" dirty="0">
              <a:solidFill>
                <a:srgbClr val="94A545"/>
              </a:solidFill>
            </a:endParaRPr>
          </a:p>
        </p:txBody>
      </p:sp>
    </p:spTree>
    <p:extLst>
      <p:ext uri="{BB962C8B-B14F-4D97-AF65-F5344CB8AC3E}">
        <p14:creationId xmlns:p14="http://schemas.microsoft.com/office/powerpoint/2010/main" val="93822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or Documented</a:t>
            </a:r>
          </a:p>
        </p:txBody>
      </p:sp>
      <p:sp>
        <p:nvSpPr>
          <p:cNvPr id="3" name="Content Placeholder 2"/>
          <p:cNvSpPr>
            <a:spLocks noGrp="1"/>
          </p:cNvSpPr>
          <p:nvPr>
            <p:ph idx="1"/>
          </p:nvPr>
        </p:nvSpPr>
        <p:spPr>
          <a:xfrm>
            <a:off x="341191" y="1323474"/>
            <a:ext cx="11521441" cy="4908883"/>
          </a:xfrm>
        </p:spPr>
        <p:txBody>
          <a:bodyPr>
            <a:normAutofit/>
          </a:bodyPr>
          <a:lstStyle/>
          <a:p>
            <a:pPr>
              <a:spcBef>
                <a:spcPts val="600"/>
              </a:spcBef>
              <a:spcAft>
                <a:spcPts val="1200"/>
              </a:spcAft>
            </a:pPr>
            <a:r>
              <a:rPr lang="en-US" dirty="0"/>
              <a:t>About 1 in 4 women and nearly 1 in 10 men have experienced contact sexual violence, physical violence, and/or stalking by an intimate partner during their lifetime and reported some form of IPV-related impact.</a:t>
            </a:r>
          </a:p>
          <a:p>
            <a:pPr>
              <a:spcBef>
                <a:spcPts val="600"/>
              </a:spcBef>
              <a:spcAft>
                <a:spcPts val="1200"/>
              </a:spcAft>
            </a:pPr>
            <a:r>
              <a:rPr lang="en-US" dirty="0"/>
              <a:t>Over 43 million women and 38 million men experienced psychological aggression by an intimate partner in their lifetime.</a:t>
            </a:r>
          </a:p>
        </p:txBody>
      </p:sp>
      <p:sp>
        <p:nvSpPr>
          <p:cNvPr id="4" name="Rectangle 3"/>
          <p:cNvSpPr/>
          <p:nvPr/>
        </p:nvSpPr>
        <p:spPr>
          <a:xfrm>
            <a:off x="4064000" y="6334780"/>
            <a:ext cx="8128000" cy="523220"/>
          </a:xfrm>
          <a:prstGeom prst="rect">
            <a:avLst/>
          </a:prstGeom>
        </p:spPr>
        <p:txBody>
          <a:bodyPr wrap="square">
            <a:spAutoFit/>
          </a:bodyPr>
          <a:lstStyle/>
          <a:p>
            <a:pPr algn="r"/>
            <a:r>
              <a:rPr lang="en-US" sz="1400" dirty="0">
                <a:solidFill>
                  <a:srgbClr val="647032"/>
                </a:solidFill>
              </a:rPr>
              <a:t>2018 NCVRW Resource Guide: Sexual Violence Fact Sheet, </a:t>
            </a:r>
            <a:r>
              <a:rPr lang="en-US" sz="1400" dirty="0">
                <a:solidFill>
                  <a:srgbClr val="647032"/>
                </a:solidFill>
                <a:hlinkClick r:id="rId3"/>
              </a:rPr>
              <a:t>https://ovc.ncjrs.gov/ncvrw2018/info_flyers/fact_sheets/2018NCVRW_SexualViolence_508_QC.pdf</a:t>
            </a:r>
            <a:endParaRPr lang="en-US" sz="1400" dirty="0">
              <a:solidFill>
                <a:srgbClr val="647032"/>
              </a:solidFill>
            </a:endParaRPr>
          </a:p>
        </p:txBody>
      </p:sp>
      <p:sp>
        <p:nvSpPr>
          <p:cNvPr id="5" name="Slide Number Placeholder 4"/>
          <p:cNvSpPr>
            <a:spLocks noGrp="1"/>
          </p:cNvSpPr>
          <p:nvPr>
            <p:ph type="sldNum" sz="quarter" idx="13"/>
          </p:nvPr>
        </p:nvSpPr>
        <p:spPr/>
        <p:txBody>
          <a:bodyPr/>
          <a:lstStyle/>
          <a:p>
            <a:fld id="{48F63A3B-78C7-47BE-AE5E-E10140E04643}" type="slidenum">
              <a:rPr lang="en-US" smtClean="0">
                <a:solidFill>
                  <a:srgbClr val="94A545"/>
                </a:solidFill>
              </a:rPr>
              <a:pPr/>
              <a:t>14</a:t>
            </a:fld>
            <a:endParaRPr lang="en-US" dirty="0">
              <a:solidFill>
                <a:srgbClr val="94A545"/>
              </a:solidFill>
            </a:endParaRPr>
          </a:p>
        </p:txBody>
      </p:sp>
    </p:spTree>
    <p:extLst>
      <p:ext uri="{BB962C8B-B14F-4D97-AF65-F5344CB8AC3E}">
        <p14:creationId xmlns:p14="http://schemas.microsoft.com/office/powerpoint/2010/main" val="399216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83C9-0F40-4357-A7DD-A80399AE2333}"/>
              </a:ext>
            </a:extLst>
          </p:cNvPr>
          <p:cNvSpPr>
            <a:spLocks noGrp="1"/>
          </p:cNvSpPr>
          <p:nvPr>
            <p:ph type="title"/>
          </p:nvPr>
        </p:nvSpPr>
        <p:spPr/>
        <p:txBody>
          <a:bodyPr/>
          <a:lstStyle/>
          <a:p>
            <a:r>
              <a:rPr lang="en-US" dirty="0"/>
              <a:t>In the News</a:t>
            </a:r>
          </a:p>
        </p:txBody>
      </p:sp>
      <p:sp>
        <p:nvSpPr>
          <p:cNvPr id="3" name="Content Placeholder 2">
            <a:extLst>
              <a:ext uri="{FF2B5EF4-FFF2-40B4-BE49-F238E27FC236}">
                <a16:creationId xmlns:a16="http://schemas.microsoft.com/office/drawing/2014/main" id="{A5A1F82C-F4C4-4082-A612-3137C444D703}"/>
              </a:ext>
            </a:extLst>
          </p:cNvPr>
          <p:cNvSpPr>
            <a:spLocks noGrp="1"/>
          </p:cNvSpPr>
          <p:nvPr>
            <p:ph idx="1"/>
          </p:nvPr>
        </p:nvSpPr>
        <p:spPr>
          <a:xfrm>
            <a:off x="341192" y="1380243"/>
            <a:ext cx="11456361" cy="4828052"/>
          </a:xfrm>
        </p:spPr>
        <p:txBody>
          <a:bodyPr>
            <a:normAutofit/>
          </a:bodyPr>
          <a:lstStyle/>
          <a:p>
            <a:pPr>
              <a:spcBef>
                <a:spcPts val="1200"/>
              </a:spcBef>
            </a:pPr>
            <a:r>
              <a:rPr lang="en-US" sz="2800" b="0" i="0" dirty="0">
                <a:effectLst/>
              </a:rPr>
              <a:t>A 12-year-old girl was allegedly raped last year in Peru and is the youngest victim of a pandemic in the shadow of gender violence, (February 2021).</a:t>
            </a:r>
          </a:p>
          <a:p>
            <a:pPr>
              <a:spcBef>
                <a:spcPts val="1200"/>
              </a:spcBef>
            </a:pPr>
            <a:r>
              <a:rPr lang="en-US" sz="2800" b="0" i="0" dirty="0">
                <a:effectLst/>
              </a:rPr>
              <a:t>Andrea Ruiz, 35, was denied a restraining order and despite the fact that her abuse was described in a very descriptive way, 30 days later she was murdered by her abuser (May 2021).</a:t>
            </a:r>
          </a:p>
          <a:p>
            <a:pPr>
              <a:spcBef>
                <a:spcPts val="1200"/>
              </a:spcBef>
            </a:pPr>
            <a:r>
              <a:rPr lang="en-US" sz="2800" b="0" i="0" dirty="0" err="1">
                <a:effectLst/>
              </a:rPr>
              <a:t>Keishla</a:t>
            </a:r>
            <a:r>
              <a:rPr lang="en-US" sz="2800" b="0" i="0" dirty="0">
                <a:effectLst/>
              </a:rPr>
              <a:t> Marlen Rodríguez, 27, was killed by boxer lover Félix Verdejo Sánchez, (May 2021).</a:t>
            </a:r>
          </a:p>
          <a:p>
            <a:endParaRPr lang="en-US" dirty="0"/>
          </a:p>
        </p:txBody>
      </p:sp>
      <p:sp>
        <p:nvSpPr>
          <p:cNvPr id="4" name="Slide Number Placeholder 3">
            <a:extLst>
              <a:ext uri="{FF2B5EF4-FFF2-40B4-BE49-F238E27FC236}">
                <a16:creationId xmlns:a16="http://schemas.microsoft.com/office/drawing/2014/main" id="{7C0FA68E-7010-4D0B-9746-9784BDD3A848}"/>
              </a:ext>
            </a:extLst>
          </p:cNvPr>
          <p:cNvSpPr>
            <a:spLocks noGrp="1"/>
          </p:cNvSpPr>
          <p:nvPr>
            <p:ph type="sldNum" sz="quarter" idx="13"/>
          </p:nvPr>
        </p:nvSpPr>
        <p:spPr/>
        <p:txBody>
          <a:bodyPr/>
          <a:lstStyle/>
          <a:p>
            <a:fld id="{48F63A3B-78C7-47BE-AE5E-E10140E04643}" type="slidenum">
              <a:rPr lang="en-US" smtClean="0">
                <a:solidFill>
                  <a:srgbClr val="94A545"/>
                </a:solidFill>
              </a:rPr>
              <a:pPr/>
              <a:t>15</a:t>
            </a:fld>
            <a:endParaRPr lang="en-US" dirty="0">
              <a:solidFill>
                <a:srgbClr val="94A545"/>
              </a:solidFill>
            </a:endParaRPr>
          </a:p>
        </p:txBody>
      </p:sp>
      <p:sp>
        <p:nvSpPr>
          <p:cNvPr id="6" name="TextBox 5">
            <a:extLst>
              <a:ext uri="{FF2B5EF4-FFF2-40B4-BE49-F238E27FC236}">
                <a16:creationId xmlns:a16="http://schemas.microsoft.com/office/drawing/2014/main" id="{5675D537-D918-4C66-9439-B4CF514DBABB}"/>
              </a:ext>
            </a:extLst>
          </p:cNvPr>
          <p:cNvSpPr txBox="1"/>
          <p:nvPr/>
        </p:nvSpPr>
        <p:spPr>
          <a:xfrm>
            <a:off x="170441" y="6076035"/>
            <a:ext cx="11851117" cy="769441"/>
          </a:xfrm>
          <a:prstGeom prst="rect">
            <a:avLst/>
          </a:prstGeom>
          <a:noFill/>
        </p:spPr>
        <p:txBody>
          <a:bodyPr wrap="square">
            <a:spAutoFit/>
          </a:bodyPr>
          <a:lstStyle/>
          <a:p>
            <a:pPr algn="r"/>
            <a:r>
              <a:rPr lang="en-US" sz="1100" i="0" dirty="0">
                <a:solidFill>
                  <a:srgbClr val="626D2D"/>
                </a:solidFill>
                <a:effectLst/>
              </a:rPr>
              <a:t>Latin American women battle shadow pandemic of gender-based violence, </a:t>
            </a:r>
          </a:p>
          <a:p>
            <a:pPr algn="r"/>
            <a:r>
              <a:rPr lang="en-US" sz="1100" b="0" i="0" dirty="0">
                <a:solidFill>
                  <a:srgbClr val="626D2D"/>
                </a:solidFill>
                <a:effectLst/>
                <a:hlinkClick r:id="rId3"/>
              </a:rPr>
              <a:t>https://www.thenewhumanitarian.org/news-feature/2021/2/24/latin-american-women-battle-pandemic-gender-based-violence</a:t>
            </a:r>
            <a:r>
              <a:rPr lang="en-US" sz="1100" b="0" i="0" dirty="0">
                <a:solidFill>
                  <a:srgbClr val="626D2D"/>
                </a:solidFill>
                <a:effectLst/>
              </a:rPr>
              <a:t>, As Puerto Rico mourns </a:t>
            </a:r>
            <a:r>
              <a:rPr lang="en-US" sz="1100" b="0" i="0" dirty="0" err="1">
                <a:solidFill>
                  <a:srgbClr val="626D2D"/>
                </a:solidFill>
                <a:effectLst/>
              </a:rPr>
              <a:t>Keishla</a:t>
            </a:r>
            <a:r>
              <a:rPr lang="en-US" sz="1100" b="0" i="0" dirty="0">
                <a:solidFill>
                  <a:srgbClr val="626D2D"/>
                </a:solidFill>
                <a:effectLst/>
              </a:rPr>
              <a:t> Rodriguez's death, boxer Félix Verdejo is indicted in her killing, May 6, 2021, </a:t>
            </a:r>
            <a:r>
              <a:rPr lang="en-US" sz="1100" dirty="0">
                <a:hlinkClick r:id="rId4"/>
              </a:rPr>
              <a:t>https://www.nbcnews.com/news/latino/puerto-rico-mourns-keishla-rodriguez-s-death-boxer-f-lix-n1266598</a:t>
            </a:r>
            <a:r>
              <a:rPr lang="en-US" sz="1100" dirty="0"/>
              <a:t>. </a:t>
            </a:r>
            <a:r>
              <a:rPr lang="en-US" sz="1100" b="0" i="0" dirty="0">
                <a:solidFill>
                  <a:srgbClr val="626D2D"/>
                </a:solidFill>
                <a:effectLst/>
              </a:rPr>
              <a:t>Puerto Rico's new tipping point: Horrific femicides reignite fight against gender violence, May 18, 2021, </a:t>
            </a:r>
            <a:r>
              <a:rPr lang="en-US" sz="1100" dirty="0">
                <a:hlinkClick r:id="rId5"/>
              </a:rPr>
              <a:t>https://www.nbcnews.com/news/latino/puerto-rico-s-new-tipping-point-horrific-femicides-reignite-fight-n1267354</a:t>
            </a:r>
            <a:r>
              <a:rPr lang="en-US" sz="1100" dirty="0"/>
              <a:t> </a:t>
            </a:r>
          </a:p>
        </p:txBody>
      </p:sp>
    </p:spTree>
    <p:extLst>
      <p:ext uri="{BB962C8B-B14F-4D97-AF65-F5344CB8AC3E}">
        <p14:creationId xmlns:p14="http://schemas.microsoft.com/office/powerpoint/2010/main" val="322249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effectLst>
                  <a:outerShdw blurRad="38100" dist="38100" dir="2700000" algn="tl">
                    <a:srgbClr val="000000">
                      <a:alpha val="43137"/>
                    </a:srgbClr>
                  </a:outerShdw>
                </a:effectLst>
              </a:rPr>
              <a:t>IPV in Hispanic and Latinx Communities</a:t>
            </a:r>
          </a:p>
        </p:txBody>
      </p:sp>
      <p:sp>
        <p:nvSpPr>
          <p:cNvPr id="3" name="Content Placeholder 2"/>
          <p:cNvSpPr>
            <a:spLocks noGrp="1"/>
          </p:cNvSpPr>
          <p:nvPr>
            <p:ph idx="1"/>
          </p:nvPr>
        </p:nvSpPr>
        <p:spPr>
          <a:xfrm>
            <a:off x="341191" y="1347537"/>
            <a:ext cx="11521441" cy="4668252"/>
          </a:xfrm>
        </p:spPr>
        <p:txBody>
          <a:bodyPr>
            <a:normAutofit/>
          </a:bodyPr>
          <a:lstStyle/>
          <a:p>
            <a:pPr>
              <a:spcBef>
                <a:spcPts val="600"/>
              </a:spcBef>
              <a:spcAft>
                <a:spcPts val="1200"/>
              </a:spcAft>
            </a:pPr>
            <a:r>
              <a:rPr lang="en-US" dirty="0"/>
              <a:t>4 out of 10 Latinos say they have been called by offensive names, told to return to their home country, criticized for speaking Spanish in public, or have suffered discrimination or unfair treatment for being Hispanic.</a:t>
            </a:r>
          </a:p>
          <a:p>
            <a:pPr>
              <a:spcBef>
                <a:spcPts val="600"/>
              </a:spcBef>
              <a:spcAft>
                <a:spcPts val="1200"/>
              </a:spcAft>
            </a:pPr>
            <a:r>
              <a:rPr lang="en-US" dirty="0"/>
              <a:t>24% of Hispanics say someone has discriminated against or treated them unfairly because of their background.</a:t>
            </a:r>
          </a:p>
        </p:txBody>
      </p:sp>
      <p:sp>
        <p:nvSpPr>
          <p:cNvPr id="4" name="Slide Number Placeholder 3"/>
          <p:cNvSpPr>
            <a:spLocks noGrp="1"/>
          </p:cNvSpPr>
          <p:nvPr>
            <p:ph type="sldNum" sz="quarter" idx="13"/>
          </p:nvPr>
        </p:nvSpPr>
        <p:spPr>
          <a:xfrm>
            <a:off x="11584404" y="53302"/>
            <a:ext cx="556458" cy="32579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600" b="1" i="0" u="none" strike="noStrike" kern="1200" cap="none" spc="0" normalizeH="0" baseline="0" noProof="0">
                <a:ln>
                  <a:noFill/>
                </a:ln>
                <a:solidFill>
                  <a:srgbClr val="94A54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srgbClr val="94A545"/>
              </a:solidFill>
              <a:effectLst/>
              <a:uLnTx/>
              <a:uFillTx/>
              <a:latin typeface="Arial" panose="020B0604020202020204"/>
              <a:ea typeface="+mn-ea"/>
              <a:cs typeface="+mn-cs"/>
            </a:endParaRPr>
          </a:p>
        </p:txBody>
      </p:sp>
      <p:sp>
        <p:nvSpPr>
          <p:cNvPr id="5" name="Rectangle 4"/>
          <p:cNvSpPr/>
          <p:nvPr/>
        </p:nvSpPr>
        <p:spPr>
          <a:xfrm>
            <a:off x="4236334" y="6187962"/>
            <a:ext cx="7793874"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47032"/>
                </a:solidFill>
                <a:effectLst/>
                <a:uLnTx/>
                <a:uFillTx/>
                <a:latin typeface="Arial" panose="020B0604020202020204"/>
                <a:ea typeface="+mn-ea"/>
                <a:cs typeface="+mn-cs"/>
              </a:rPr>
              <a:t>Pew Research Center, Latinos and Discrimination, </a:t>
            </a:r>
            <a:r>
              <a:rPr kumimoji="0" lang="en-US" sz="1400" b="0" i="0" u="none" strike="noStrike" kern="1200" cap="none" spc="0" normalizeH="0" baseline="0" noProof="0" dirty="0">
                <a:ln>
                  <a:noFill/>
                </a:ln>
                <a:solidFill>
                  <a:srgbClr val="647032"/>
                </a:solidFill>
                <a:effectLst/>
                <a:uLnTx/>
                <a:uFillTx/>
                <a:latin typeface="Arial" panose="020B0604020202020204"/>
                <a:ea typeface="+mn-ea"/>
                <a:cs typeface="+mn-cs"/>
                <a:hlinkClick r:id="rId3"/>
              </a:rPr>
              <a:t>https://www.pewresearch.org/hispanic/2018/10/25/latinos-and-discrimination/</a:t>
            </a:r>
            <a:r>
              <a:rPr kumimoji="0" lang="en-US" sz="1400" b="0" i="0" u="none" strike="noStrike" kern="1200" cap="none" spc="0" normalizeH="0" baseline="0" noProof="0" dirty="0">
                <a:ln>
                  <a:noFill/>
                </a:ln>
                <a:solidFill>
                  <a:srgbClr val="647032"/>
                </a:solidFill>
                <a:effectLst/>
                <a:uLnTx/>
                <a:uFillTx/>
                <a:latin typeface="Arial" panose="020B0604020202020204"/>
                <a:ea typeface="+mn-ea"/>
                <a:cs typeface="+mn-cs"/>
              </a:rPr>
              <a:t>October 25, 2018 </a:t>
            </a:r>
          </a:p>
        </p:txBody>
      </p:sp>
    </p:spTree>
    <p:extLst>
      <p:ext uri="{BB962C8B-B14F-4D97-AF65-F5344CB8AC3E}">
        <p14:creationId xmlns:p14="http://schemas.microsoft.com/office/powerpoint/2010/main" val="83095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Domestic Violence in Puerto Rico, 2020</a:t>
            </a:r>
          </a:p>
        </p:txBody>
      </p:sp>
      <p:pic>
        <p:nvPicPr>
          <p:cNvPr id="4" name="Picture 3"/>
          <p:cNvPicPr>
            <a:picLocks noChangeAspect="1"/>
          </p:cNvPicPr>
          <p:nvPr/>
        </p:nvPicPr>
        <p:blipFill rotWithShape="1">
          <a:blip r:embed="rId3"/>
          <a:srcRect l="1522" t="6033" r="1166" b="5490"/>
          <a:stretch/>
        </p:blipFill>
        <p:spPr>
          <a:xfrm>
            <a:off x="341191" y="1569767"/>
            <a:ext cx="11676501" cy="5003453"/>
          </a:xfrm>
          <a:prstGeom prst="rect">
            <a:avLst/>
          </a:prstGeom>
        </p:spPr>
      </p:pic>
      <p:sp>
        <p:nvSpPr>
          <p:cNvPr id="3" name="Slide Number Placeholder 2"/>
          <p:cNvSpPr>
            <a:spLocks noGrp="1"/>
          </p:cNvSpPr>
          <p:nvPr>
            <p:ph type="sldNum" sz="quarter" idx="13"/>
          </p:nvPr>
        </p:nvSpPr>
        <p:spPr/>
        <p:txBody>
          <a:bodyPr/>
          <a:lstStyle/>
          <a:p>
            <a:fld id="{48F63A3B-78C7-47BE-AE5E-E10140E04643}" type="slidenum">
              <a:rPr lang="en-US" smtClean="0">
                <a:solidFill>
                  <a:srgbClr val="94A545"/>
                </a:solidFill>
              </a:rPr>
              <a:pPr/>
              <a:t>17</a:t>
            </a:fld>
            <a:endParaRPr lang="en-US" dirty="0">
              <a:solidFill>
                <a:srgbClr val="94A545"/>
              </a:solidFill>
            </a:endParaRPr>
          </a:p>
        </p:txBody>
      </p:sp>
    </p:spTree>
    <p:extLst>
      <p:ext uri="{BB962C8B-B14F-4D97-AF65-F5344CB8AC3E}">
        <p14:creationId xmlns:p14="http://schemas.microsoft.com/office/powerpoint/2010/main" val="204145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2" y="53302"/>
            <a:ext cx="11521441" cy="1171901"/>
          </a:xfrm>
        </p:spPr>
        <p:txBody>
          <a:bodyPr>
            <a:normAutofit fontScale="90000"/>
          </a:bodyPr>
          <a:lstStyle/>
          <a:p>
            <a:r>
              <a:rPr lang="en-US" dirty="0"/>
              <a:t>National Lifetime Prevalence Rates of Violence </a:t>
            </a:r>
            <a:br>
              <a:rPr lang="en-US" dirty="0"/>
            </a:br>
            <a:r>
              <a:rPr lang="en-US" dirty="0"/>
              <a:t>by Race/Ethnicity</a:t>
            </a:r>
          </a:p>
        </p:txBody>
      </p:sp>
      <p:graphicFrame>
        <p:nvGraphicFramePr>
          <p:cNvPr id="5" name="Content Placeholder 4"/>
          <p:cNvGraphicFramePr>
            <a:graphicFrameLocks noGrp="1"/>
          </p:cNvGraphicFramePr>
          <p:nvPr>
            <p:ph idx="1"/>
          </p:nvPr>
        </p:nvGraphicFramePr>
        <p:xfrm>
          <a:off x="341191" y="1371600"/>
          <a:ext cx="11521440" cy="4453825"/>
        </p:xfrm>
        <a:graphic>
          <a:graphicData uri="http://schemas.openxmlformats.org/drawingml/2006/table">
            <a:tbl>
              <a:tblPr>
                <a:tableStyleId>{E8B1032C-EA38-4F05-BA0D-38AFFFC7BED3}</a:tableStyleId>
              </a:tblPr>
              <a:tblGrid>
                <a:gridCol w="1920240">
                  <a:extLst>
                    <a:ext uri="{9D8B030D-6E8A-4147-A177-3AD203B41FA5}">
                      <a16:colId xmlns:a16="http://schemas.microsoft.com/office/drawing/2014/main" val="2473582510"/>
                    </a:ext>
                  </a:extLst>
                </a:gridCol>
                <a:gridCol w="1920240">
                  <a:extLst>
                    <a:ext uri="{9D8B030D-6E8A-4147-A177-3AD203B41FA5}">
                      <a16:colId xmlns:a16="http://schemas.microsoft.com/office/drawing/2014/main" val="2218645606"/>
                    </a:ext>
                  </a:extLst>
                </a:gridCol>
                <a:gridCol w="1920240">
                  <a:extLst>
                    <a:ext uri="{9D8B030D-6E8A-4147-A177-3AD203B41FA5}">
                      <a16:colId xmlns:a16="http://schemas.microsoft.com/office/drawing/2014/main" val="2762088405"/>
                    </a:ext>
                  </a:extLst>
                </a:gridCol>
                <a:gridCol w="1920240">
                  <a:extLst>
                    <a:ext uri="{9D8B030D-6E8A-4147-A177-3AD203B41FA5}">
                      <a16:colId xmlns:a16="http://schemas.microsoft.com/office/drawing/2014/main" val="3814993792"/>
                    </a:ext>
                  </a:extLst>
                </a:gridCol>
                <a:gridCol w="1920240">
                  <a:extLst>
                    <a:ext uri="{9D8B030D-6E8A-4147-A177-3AD203B41FA5}">
                      <a16:colId xmlns:a16="http://schemas.microsoft.com/office/drawing/2014/main" val="1322467431"/>
                    </a:ext>
                  </a:extLst>
                </a:gridCol>
                <a:gridCol w="1920240">
                  <a:extLst>
                    <a:ext uri="{9D8B030D-6E8A-4147-A177-3AD203B41FA5}">
                      <a16:colId xmlns:a16="http://schemas.microsoft.com/office/drawing/2014/main" val="1686120060"/>
                    </a:ext>
                  </a:extLst>
                </a:gridCol>
              </a:tblGrid>
              <a:tr h="266502">
                <a:tc gridSpan="6">
                  <a:txBody>
                    <a:bodyPr/>
                    <a:lstStyle/>
                    <a:p>
                      <a:pPr algn="ctr"/>
                      <a:endParaRPr lang="en-US" sz="800" dirty="0">
                        <a:solidFill>
                          <a:srgbClr val="5A652D"/>
                        </a:solidFill>
                        <a:effectLst/>
                      </a:endParaRPr>
                    </a:p>
                  </a:txBody>
                  <a:tcPr marL="79375" marR="79375" marT="79375" marB="7937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885633"/>
                  </a:ext>
                </a:extLst>
              </a:tr>
              <a:tr h="1027605">
                <a:tc>
                  <a:txBody>
                    <a:bodyPr/>
                    <a:lstStyle/>
                    <a:p>
                      <a:pPr algn="l"/>
                      <a:r>
                        <a:rPr lang="en-US" b="1" dirty="0">
                          <a:solidFill>
                            <a:srgbClr val="647032"/>
                          </a:solidFill>
                          <a:effectLst/>
                        </a:rPr>
                        <a:t> </a:t>
                      </a:r>
                    </a:p>
                  </a:txBody>
                  <a:tcPr marL="79375" marR="79375" marT="79375" marB="79375" anchor="ctr"/>
                </a:tc>
                <a:tc>
                  <a:txBody>
                    <a:bodyPr/>
                    <a:lstStyle/>
                    <a:p>
                      <a:pPr algn="l"/>
                      <a:r>
                        <a:rPr lang="en-US" sz="2000" b="1" dirty="0">
                          <a:solidFill>
                            <a:srgbClr val="647032"/>
                          </a:solidFill>
                          <a:effectLst/>
                        </a:rPr>
                        <a:t>White</a:t>
                      </a:r>
                    </a:p>
                  </a:txBody>
                  <a:tcPr marL="79375" marR="79375" marT="79375" marB="79375" anchor="ctr"/>
                </a:tc>
                <a:tc>
                  <a:txBody>
                    <a:bodyPr/>
                    <a:lstStyle/>
                    <a:p>
                      <a:pPr algn="l"/>
                      <a:r>
                        <a:rPr lang="en-US" sz="2000" b="1" dirty="0">
                          <a:solidFill>
                            <a:srgbClr val="647032"/>
                          </a:solidFill>
                          <a:effectLst/>
                        </a:rPr>
                        <a:t>Black</a:t>
                      </a:r>
                    </a:p>
                  </a:txBody>
                  <a:tcPr marL="79375" marR="79375" marT="79375" marB="79375" anchor="ctr"/>
                </a:tc>
                <a:tc>
                  <a:txBody>
                    <a:bodyPr/>
                    <a:lstStyle/>
                    <a:p>
                      <a:pPr algn="l"/>
                      <a:r>
                        <a:rPr lang="en-US" sz="2000" b="1" dirty="0">
                          <a:solidFill>
                            <a:srgbClr val="647032"/>
                          </a:solidFill>
                          <a:effectLst/>
                        </a:rPr>
                        <a:t>Asian/ Pacific Islander</a:t>
                      </a:r>
                    </a:p>
                  </a:txBody>
                  <a:tcPr marL="79375" marR="79375" marT="79375" marB="79375" anchor="ctr"/>
                </a:tc>
                <a:tc>
                  <a:txBody>
                    <a:bodyPr/>
                    <a:lstStyle/>
                    <a:p>
                      <a:pPr algn="l"/>
                      <a:r>
                        <a:rPr lang="en-US" sz="2000" b="1" dirty="0">
                          <a:solidFill>
                            <a:srgbClr val="647032"/>
                          </a:solidFill>
                          <a:effectLst/>
                        </a:rPr>
                        <a:t>Hispanic</a:t>
                      </a:r>
                    </a:p>
                  </a:txBody>
                  <a:tcPr marL="79375" marR="79375" marT="79375" marB="79375" anchor="ctr"/>
                </a:tc>
                <a:tc>
                  <a:txBody>
                    <a:bodyPr/>
                    <a:lstStyle/>
                    <a:p>
                      <a:pPr algn="l"/>
                      <a:r>
                        <a:rPr lang="en-US" sz="2000" b="1" dirty="0">
                          <a:solidFill>
                            <a:srgbClr val="647032"/>
                          </a:solidFill>
                          <a:effectLst/>
                        </a:rPr>
                        <a:t>American Indian</a:t>
                      </a:r>
                    </a:p>
                  </a:txBody>
                  <a:tcPr marL="79375" marR="79375" marT="79375" marB="79375" anchor="ctr"/>
                </a:tc>
                <a:extLst>
                  <a:ext uri="{0D108BD9-81ED-4DB2-BD59-A6C34878D82A}">
                    <a16:rowId xmlns:a16="http://schemas.microsoft.com/office/drawing/2014/main" val="1984226339"/>
                  </a:ext>
                </a:extLst>
              </a:tr>
              <a:tr h="629110">
                <a:tc>
                  <a:txBody>
                    <a:bodyPr/>
                    <a:lstStyle/>
                    <a:p>
                      <a:pPr algn="l"/>
                      <a:r>
                        <a:rPr lang="en-US" b="1" dirty="0">
                          <a:solidFill>
                            <a:srgbClr val="647032"/>
                          </a:solidFill>
                          <a:effectLst/>
                        </a:rPr>
                        <a:t>Women</a:t>
                      </a:r>
                    </a:p>
                  </a:txBody>
                  <a:tcPr marL="79375" marR="79375" marT="79375" marB="79375" anchor="ctr"/>
                </a:tc>
                <a:tc>
                  <a:txBody>
                    <a:bodyPr/>
                    <a:lstStyle/>
                    <a:p>
                      <a:pPr algn="l"/>
                      <a:r>
                        <a:rPr lang="en-US" dirty="0">
                          <a:solidFill>
                            <a:srgbClr val="647032"/>
                          </a:solidFill>
                          <a:effectLst/>
                        </a:rPr>
                        <a:t>N=645</a:t>
                      </a:r>
                    </a:p>
                  </a:txBody>
                  <a:tcPr marL="79375" marR="79375" marT="79375" marB="79375" anchor="ctr"/>
                </a:tc>
                <a:tc>
                  <a:txBody>
                    <a:bodyPr/>
                    <a:lstStyle/>
                    <a:p>
                      <a:pPr algn="l"/>
                      <a:r>
                        <a:rPr lang="en-US" dirty="0">
                          <a:solidFill>
                            <a:srgbClr val="647032"/>
                          </a:solidFill>
                          <a:effectLst/>
                        </a:rPr>
                        <a:t>N=780</a:t>
                      </a:r>
                    </a:p>
                  </a:txBody>
                  <a:tcPr marL="79375" marR="79375" marT="79375" marB="79375" anchor="ctr"/>
                </a:tc>
                <a:tc>
                  <a:txBody>
                    <a:bodyPr/>
                    <a:lstStyle/>
                    <a:p>
                      <a:pPr algn="l"/>
                      <a:r>
                        <a:rPr lang="en-US" dirty="0">
                          <a:solidFill>
                            <a:srgbClr val="647032"/>
                          </a:solidFill>
                          <a:effectLst/>
                        </a:rPr>
                        <a:t>N=133</a:t>
                      </a:r>
                    </a:p>
                  </a:txBody>
                  <a:tcPr marL="79375" marR="79375" marT="79375" marB="79375" anchor="ctr"/>
                </a:tc>
                <a:tc>
                  <a:txBody>
                    <a:bodyPr/>
                    <a:lstStyle/>
                    <a:p>
                      <a:pPr algn="l"/>
                      <a:r>
                        <a:rPr lang="en-US" dirty="0">
                          <a:solidFill>
                            <a:srgbClr val="647032"/>
                          </a:solidFill>
                          <a:effectLst/>
                        </a:rPr>
                        <a:t>N=628</a:t>
                      </a:r>
                    </a:p>
                  </a:txBody>
                  <a:tcPr marL="79375" marR="79375" marT="79375" marB="79375" anchor="ctr"/>
                </a:tc>
                <a:tc>
                  <a:txBody>
                    <a:bodyPr/>
                    <a:lstStyle/>
                    <a:p>
                      <a:pPr algn="l"/>
                      <a:r>
                        <a:rPr lang="en-US">
                          <a:solidFill>
                            <a:srgbClr val="647032"/>
                          </a:solidFill>
                          <a:effectLst/>
                        </a:rPr>
                        <a:t>N=88</a:t>
                      </a:r>
                    </a:p>
                  </a:txBody>
                  <a:tcPr marL="79375" marR="79375" marT="79375" marB="79375" anchor="ctr"/>
                </a:tc>
                <a:extLst>
                  <a:ext uri="{0D108BD9-81ED-4DB2-BD59-A6C34878D82A}">
                    <a16:rowId xmlns:a16="http://schemas.microsoft.com/office/drawing/2014/main" val="435760672"/>
                  </a:ext>
                </a:extLst>
              </a:tr>
              <a:tr h="629110">
                <a:tc>
                  <a:txBody>
                    <a:bodyPr/>
                    <a:lstStyle/>
                    <a:p>
                      <a:pPr algn="l"/>
                      <a:r>
                        <a:rPr lang="en-US" b="1">
                          <a:solidFill>
                            <a:srgbClr val="647032"/>
                          </a:solidFill>
                          <a:effectLst/>
                        </a:rPr>
                        <a:t>Rape</a:t>
                      </a:r>
                    </a:p>
                  </a:txBody>
                  <a:tcPr marL="79375" marR="79375" marT="79375" marB="79375" anchor="ctr"/>
                </a:tc>
                <a:tc>
                  <a:txBody>
                    <a:bodyPr/>
                    <a:lstStyle/>
                    <a:p>
                      <a:pPr algn="l"/>
                      <a:r>
                        <a:rPr lang="en-US">
                          <a:solidFill>
                            <a:srgbClr val="647032"/>
                          </a:solidFill>
                          <a:effectLst/>
                        </a:rPr>
                        <a:t>7.7%</a:t>
                      </a:r>
                    </a:p>
                  </a:txBody>
                  <a:tcPr marL="79375" marR="79375" marT="79375" marB="79375" anchor="ctr"/>
                </a:tc>
                <a:tc>
                  <a:txBody>
                    <a:bodyPr/>
                    <a:lstStyle/>
                    <a:p>
                      <a:pPr algn="l"/>
                      <a:r>
                        <a:rPr lang="en-US">
                          <a:solidFill>
                            <a:srgbClr val="647032"/>
                          </a:solidFill>
                          <a:effectLst/>
                        </a:rPr>
                        <a:t>7.4%</a:t>
                      </a:r>
                    </a:p>
                  </a:txBody>
                  <a:tcPr marL="79375" marR="79375" marT="79375" marB="79375" anchor="ctr"/>
                </a:tc>
                <a:tc>
                  <a:txBody>
                    <a:bodyPr/>
                    <a:lstStyle/>
                    <a:p>
                      <a:pPr algn="l"/>
                      <a:r>
                        <a:rPr lang="en-US">
                          <a:solidFill>
                            <a:srgbClr val="647032"/>
                          </a:solidFill>
                          <a:effectLst/>
                        </a:rPr>
                        <a:t>3.8%</a:t>
                      </a:r>
                    </a:p>
                  </a:txBody>
                  <a:tcPr marL="79375" marR="79375" marT="79375" marB="79375" anchor="ctr"/>
                </a:tc>
                <a:tc>
                  <a:txBody>
                    <a:bodyPr/>
                    <a:lstStyle/>
                    <a:p>
                      <a:pPr algn="l"/>
                      <a:r>
                        <a:rPr lang="en-US" dirty="0">
                          <a:solidFill>
                            <a:srgbClr val="647032"/>
                          </a:solidFill>
                          <a:effectLst/>
                        </a:rPr>
                        <a:t>7.9%</a:t>
                      </a:r>
                    </a:p>
                  </a:txBody>
                  <a:tcPr marL="79375" marR="79375" marT="79375" marB="79375" anchor="ctr"/>
                </a:tc>
                <a:tc>
                  <a:txBody>
                    <a:bodyPr/>
                    <a:lstStyle/>
                    <a:p>
                      <a:pPr algn="l"/>
                      <a:r>
                        <a:rPr lang="en-US">
                          <a:solidFill>
                            <a:srgbClr val="647032"/>
                          </a:solidFill>
                          <a:effectLst/>
                        </a:rPr>
                        <a:t>15.9%</a:t>
                      </a:r>
                    </a:p>
                  </a:txBody>
                  <a:tcPr marL="79375" marR="79375" marT="79375" marB="79375" anchor="ctr"/>
                </a:tc>
                <a:extLst>
                  <a:ext uri="{0D108BD9-81ED-4DB2-BD59-A6C34878D82A}">
                    <a16:rowId xmlns:a16="http://schemas.microsoft.com/office/drawing/2014/main" val="498807937"/>
                  </a:ext>
                </a:extLst>
              </a:tr>
              <a:tr h="629110">
                <a:tc>
                  <a:txBody>
                    <a:bodyPr/>
                    <a:lstStyle/>
                    <a:p>
                      <a:pPr algn="l"/>
                      <a:r>
                        <a:rPr lang="en-US" b="1">
                          <a:solidFill>
                            <a:srgbClr val="647032"/>
                          </a:solidFill>
                          <a:effectLst/>
                        </a:rPr>
                        <a:t>Physical</a:t>
                      </a:r>
                    </a:p>
                  </a:txBody>
                  <a:tcPr marL="79375" marR="79375" marT="79375" marB="79375" anchor="ctr"/>
                </a:tc>
                <a:tc>
                  <a:txBody>
                    <a:bodyPr/>
                    <a:lstStyle/>
                    <a:p>
                      <a:pPr algn="l"/>
                      <a:r>
                        <a:rPr lang="en-US">
                          <a:solidFill>
                            <a:srgbClr val="647032"/>
                          </a:solidFill>
                          <a:effectLst/>
                        </a:rPr>
                        <a:t>21.3%</a:t>
                      </a:r>
                    </a:p>
                  </a:txBody>
                  <a:tcPr marL="79375" marR="79375" marT="79375" marB="79375" anchor="ctr"/>
                </a:tc>
                <a:tc>
                  <a:txBody>
                    <a:bodyPr/>
                    <a:lstStyle/>
                    <a:p>
                      <a:pPr algn="l"/>
                      <a:r>
                        <a:rPr lang="en-US">
                          <a:solidFill>
                            <a:srgbClr val="647032"/>
                          </a:solidFill>
                          <a:effectLst/>
                        </a:rPr>
                        <a:t>26.3%</a:t>
                      </a:r>
                    </a:p>
                  </a:txBody>
                  <a:tcPr marL="79375" marR="79375" marT="79375" marB="79375" anchor="ctr"/>
                </a:tc>
                <a:tc>
                  <a:txBody>
                    <a:bodyPr/>
                    <a:lstStyle/>
                    <a:p>
                      <a:pPr algn="l"/>
                      <a:r>
                        <a:rPr lang="en-US">
                          <a:solidFill>
                            <a:srgbClr val="647032"/>
                          </a:solidFill>
                          <a:effectLst/>
                        </a:rPr>
                        <a:t>12.8%</a:t>
                      </a:r>
                    </a:p>
                  </a:txBody>
                  <a:tcPr marL="79375" marR="79375" marT="79375" marB="79375" anchor="ctr"/>
                </a:tc>
                <a:tc>
                  <a:txBody>
                    <a:bodyPr/>
                    <a:lstStyle/>
                    <a:p>
                      <a:pPr algn="l"/>
                      <a:r>
                        <a:rPr lang="en-US" dirty="0">
                          <a:solidFill>
                            <a:srgbClr val="647032"/>
                          </a:solidFill>
                          <a:effectLst/>
                        </a:rPr>
                        <a:t>21.2%</a:t>
                      </a:r>
                    </a:p>
                  </a:txBody>
                  <a:tcPr marL="79375" marR="79375" marT="79375" marB="79375" anchor="ctr"/>
                </a:tc>
                <a:tc>
                  <a:txBody>
                    <a:bodyPr/>
                    <a:lstStyle/>
                    <a:p>
                      <a:pPr algn="l"/>
                      <a:r>
                        <a:rPr lang="en-US">
                          <a:solidFill>
                            <a:srgbClr val="647032"/>
                          </a:solidFill>
                          <a:effectLst/>
                        </a:rPr>
                        <a:t>30.7%</a:t>
                      </a:r>
                    </a:p>
                  </a:txBody>
                  <a:tcPr marL="79375" marR="79375" marT="79375" marB="79375" anchor="ctr"/>
                </a:tc>
                <a:extLst>
                  <a:ext uri="{0D108BD9-81ED-4DB2-BD59-A6C34878D82A}">
                    <a16:rowId xmlns:a16="http://schemas.microsoft.com/office/drawing/2014/main" val="2671677278"/>
                  </a:ext>
                </a:extLst>
              </a:tr>
              <a:tr h="629110">
                <a:tc>
                  <a:txBody>
                    <a:bodyPr/>
                    <a:lstStyle/>
                    <a:p>
                      <a:pPr algn="l"/>
                      <a:r>
                        <a:rPr lang="en-US" b="1">
                          <a:solidFill>
                            <a:srgbClr val="647032"/>
                          </a:solidFill>
                          <a:effectLst/>
                        </a:rPr>
                        <a:t>Stalking</a:t>
                      </a:r>
                    </a:p>
                  </a:txBody>
                  <a:tcPr marL="79375" marR="79375" marT="79375" marB="79375" anchor="ctr"/>
                </a:tc>
                <a:tc>
                  <a:txBody>
                    <a:bodyPr/>
                    <a:lstStyle/>
                    <a:p>
                      <a:pPr algn="l"/>
                      <a:r>
                        <a:rPr lang="en-US">
                          <a:solidFill>
                            <a:srgbClr val="647032"/>
                          </a:solidFill>
                          <a:effectLst/>
                        </a:rPr>
                        <a:t>4.7%</a:t>
                      </a:r>
                    </a:p>
                  </a:txBody>
                  <a:tcPr marL="79375" marR="79375" marT="79375" marB="79375" anchor="ctr"/>
                </a:tc>
                <a:tc>
                  <a:txBody>
                    <a:bodyPr/>
                    <a:lstStyle/>
                    <a:p>
                      <a:pPr algn="l"/>
                      <a:r>
                        <a:rPr lang="en-US">
                          <a:solidFill>
                            <a:srgbClr val="647032"/>
                          </a:solidFill>
                          <a:effectLst/>
                        </a:rPr>
                        <a:t>4.2%</a:t>
                      </a:r>
                    </a:p>
                  </a:txBody>
                  <a:tcPr marL="79375" marR="79375" marT="79375" marB="79375" anchor="ctr"/>
                </a:tc>
                <a:tc>
                  <a:txBody>
                    <a:bodyPr/>
                    <a:lstStyle/>
                    <a:p>
                      <a:pPr algn="l"/>
                      <a:r>
                        <a:rPr lang="en-US">
                          <a:solidFill>
                            <a:srgbClr val="647032"/>
                          </a:solidFill>
                          <a:effectLst/>
                        </a:rPr>
                        <a:t>--</a:t>
                      </a:r>
                    </a:p>
                  </a:txBody>
                  <a:tcPr marL="79375" marR="79375" marT="79375" marB="79375" anchor="ctr"/>
                </a:tc>
                <a:tc>
                  <a:txBody>
                    <a:bodyPr/>
                    <a:lstStyle/>
                    <a:p>
                      <a:pPr algn="l"/>
                      <a:r>
                        <a:rPr lang="en-US" dirty="0">
                          <a:solidFill>
                            <a:srgbClr val="647032"/>
                          </a:solidFill>
                          <a:effectLst/>
                        </a:rPr>
                        <a:t>4.8%</a:t>
                      </a:r>
                    </a:p>
                  </a:txBody>
                  <a:tcPr marL="79375" marR="79375" marT="79375" marB="79375" anchor="ctr"/>
                </a:tc>
                <a:tc>
                  <a:txBody>
                    <a:bodyPr/>
                    <a:lstStyle/>
                    <a:p>
                      <a:pPr algn="l"/>
                      <a:r>
                        <a:rPr lang="en-US" dirty="0">
                          <a:solidFill>
                            <a:srgbClr val="647032"/>
                          </a:solidFill>
                          <a:effectLst/>
                        </a:rPr>
                        <a:t>10.2%</a:t>
                      </a:r>
                    </a:p>
                  </a:txBody>
                  <a:tcPr marL="79375" marR="79375" marT="79375" marB="79375" anchor="ctr"/>
                </a:tc>
                <a:extLst>
                  <a:ext uri="{0D108BD9-81ED-4DB2-BD59-A6C34878D82A}">
                    <a16:rowId xmlns:a16="http://schemas.microsoft.com/office/drawing/2014/main" val="726957796"/>
                  </a:ext>
                </a:extLst>
              </a:tr>
              <a:tr h="629110">
                <a:tc>
                  <a:txBody>
                    <a:bodyPr/>
                    <a:lstStyle/>
                    <a:p>
                      <a:pPr algn="l"/>
                      <a:r>
                        <a:rPr lang="en-US" b="1" dirty="0">
                          <a:solidFill>
                            <a:srgbClr val="647032"/>
                          </a:solidFill>
                          <a:effectLst/>
                        </a:rPr>
                        <a:t>Overall</a:t>
                      </a:r>
                    </a:p>
                  </a:txBody>
                  <a:tcPr marL="79375" marR="79375" marT="79375" marB="79375" anchor="ctr"/>
                </a:tc>
                <a:tc>
                  <a:txBody>
                    <a:bodyPr/>
                    <a:lstStyle/>
                    <a:p>
                      <a:pPr algn="l"/>
                      <a:r>
                        <a:rPr lang="en-US" b="1">
                          <a:solidFill>
                            <a:srgbClr val="647032"/>
                          </a:solidFill>
                          <a:effectLst/>
                        </a:rPr>
                        <a:t>24.8%</a:t>
                      </a:r>
                    </a:p>
                  </a:txBody>
                  <a:tcPr marL="79375" marR="79375" marT="79375" marB="79375" anchor="ctr"/>
                </a:tc>
                <a:tc>
                  <a:txBody>
                    <a:bodyPr/>
                    <a:lstStyle/>
                    <a:p>
                      <a:pPr algn="l"/>
                      <a:r>
                        <a:rPr lang="en-US" b="1">
                          <a:solidFill>
                            <a:srgbClr val="647032"/>
                          </a:solidFill>
                          <a:effectLst/>
                        </a:rPr>
                        <a:t>29.1%</a:t>
                      </a:r>
                    </a:p>
                  </a:txBody>
                  <a:tcPr marL="79375" marR="79375" marT="79375" marB="79375" anchor="ctr"/>
                </a:tc>
                <a:tc>
                  <a:txBody>
                    <a:bodyPr/>
                    <a:lstStyle/>
                    <a:p>
                      <a:pPr algn="l"/>
                      <a:r>
                        <a:rPr lang="en-US" b="1" dirty="0">
                          <a:solidFill>
                            <a:srgbClr val="647032"/>
                          </a:solidFill>
                          <a:effectLst/>
                        </a:rPr>
                        <a:t>15.0%</a:t>
                      </a:r>
                    </a:p>
                  </a:txBody>
                  <a:tcPr marL="79375" marR="79375" marT="79375" marB="79375" anchor="ctr"/>
                </a:tc>
                <a:tc>
                  <a:txBody>
                    <a:bodyPr/>
                    <a:lstStyle/>
                    <a:p>
                      <a:pPr algn="l"/>
                      <a:r>
                        <a:rPr lang="en-US" b="1">
                          <a:solidFill>
                            <a:srgbClr val="647032"/>
                          </a:solidFill>
                          <a:effectLst/>
                        </a:rPr>
                        <a:t>23.4%</a:t>
                      </a:r>
                    </a:p>
                  </a:txBody>
                  <a:tcPr marL="79375" marR="79375" marT="79375" marB="79375" anchor="ctr"/>
                </a:tc>
                <a:tc>
                  <a:txBody>
                    <a:bodyPr/>
                    <a:lstStyle/>
                    <a:p>
                      <a:pPr algn="l"/>
                      <a:r>
                        <a:rPr lang="en-US" b="1" dirty="0">
                          <a:solidFill>
                            <a:srgbClr val="647032"/>
                          </a:solidFill>
                          <a:effectLst/>
                        </a:rPr>
                        <a:t>37.5%</a:t>
                      </a:r>
                    </a:p>
                  </a:txBody>
                  <a:tcPr marL="79375" marR="79375" marT="79375" marB="79375" anchor="ctr"/>
                </a:tc>
                <a:extLst>
                  <a:ext uri="{0D108BD9-81ED-4DB2-BD59-A6C34878D82A}">
                    <a16:rowId xmlns:a16="http://schemas.microsoft.com/office/drawing/2014/main" val="3115606409"/>
                  </a:ext>
                </a:extLst>
              </a:tr>
            </a:tbl>
          </a:graphicData>
        </a:graphic>
      </p:graphicFrame>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18</a:t>
            </a:fld>
            <a:endParaRPr lang="en-US" dirty="0">
              <a:solidFill>
                <a:srgbClr val="94A545"/>
              </a:solidFill>
            </a:endParaRPr>
          </a:p>
        </p:txBody>
      </p:sp>
      <p:sp>
        <p:nvSpPr>
          <p:cNvPr id="6" name="Rectangle 5"/>
          <p:cNvSpPr/>
          <p:nvPr/>
        </p:nvSpPr>
        <p:spPr>
          <a:xfrm>
            <a:off x="1324469" y="6334780"/>
            <a:ext cx="10816393" cy="523220"/>
          </a:xfrm>
          <a:prstGeom prst="rect">
            <a:avLst/>
          </a:prstGeom>
        </p:spPr>
        <p:txBody>
          <a:bodyPr wrap="square">
            <a:spAutoFit/>
          </a:bodyPr>
          <a:lstStyle/>
          <a:p>
            <a:pPr algn="r"/>
            <a:r>
              <a:rPr lang="en-US" sz="1400" dirty="0">
                <a:solidFill>
                  <a:srgbClr val="647032"/>
                </a:solidFill>
              </a:rPr>
              <a:t>American Psychiatric Association, Intimate Partner Violence, A Guide for Psychiatrists Treating IPV Survivors, </a:t>
            </a:r>
            <a:r>
              <a:rPr lang="en-US" sz="1400" dirty="0">
                <a:solidFill>
                  <a:srgbClr val="647032"/>
                </a:solidFill>
                <a:hlinkClick r:id="rId3"/>
              </a:rPr>
              <a:t>https://www.psychiatry.org/psychiatrists/cultural-competency/education/intimate-partner-violence</a:t>
            </a:r>
            <a:r>
              <a:rPr lang="en-US" sz="1400" dirty="0">
                <a:solidFill>
                  <a:srgbClr val="647032"/>
                </a:solidFill>
              </a:rPr>
              <a:t>, retrieved, April 29, 2020</a:t>
            </a:r>
            <a:endParaRPr lang="en-US" sz="1400" b="0" i="0" dirty="0">
              <a:solidFill>
                <a:srgbClr val="647032"/>
              </a:solidFill>
              <a:effectLst/>
            </a:endParaRPr>
          </a:p>
        </p:txBody>
      </p:sp>
    </p:spTree>
    <p:extLst>
      <p:ext uri="{BB962C8B-B14F-4D97-AF65-F5344CB8AC3E}">
        <p14:creationId xmlns:p14="http://schemas.microsoft.com/office/powerpoint/2010/main" val="286799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Hotline Call</a:t>
            </a:r>
          </a:p>
        </p:txBody>
      </p:sp>
      <p:sp>
        <p:nvSpPr>
          <p:cNvPr id="3" name="Content Placeholder 2"/>
          <p:cNvSpPr>
            <a:spLocks noGrp="1"/>
          </p:cNvSpPr>
          <p:nvPr>
            <p:ph idx="1"/>
          </p:nvPr>
        </p:nvSpPr>
        <p:spPr/>
        <p:txBody>
          <a:bodyPr>
            <a:normAutofit/>
          </a:bodyPr>
          <a:lstStyle/>
          <a:p>
            <a:pPr marL="0" indent="0">
              <a:buNone/>
            </a:pPr>
            <a:r>
              <a:rPr lang="en-US" dirty="0"/>
              <a:t>“The woman’s partner had never threatened her with a gun before, but when she told him she had to go to work during the COVID-19 outbreak, he refused to let her. The woman told her partner that she had to go if she wanted to keep her job. </a:t>
            </a:r>
          </a:p>
          <a:p>
            <a:pPr marL="0" indent="0">
              <a:buNone/>
            </a:pPr>
            <a:endParaRPr lang="en-US" dirty="0"/>
          </a:p>
          <a:p>
            <a:pPr marL="0" indent="0">
              <a:buNone/>
            </a:pPr>
            <a:r>
              <a:rPr lang="en-US" dirty="0"/>
              <a:t>Then he took out his gun and began to clean it.”</a:t>
            </a:r>
          </a:p>
        </p:txBody>
      </p:sp>
      <p:sp>
        <p:nvSpPr>
          <p:cNvPr id="4" name="Slide Number Placeholder 3"/>
          <p:cNvSpPr>
            <a:spLocks noGrp="1"/>
          </p:cNvSpPr>
          <p:nvPr>
            <p:ph type="sldNum" sz="quarter" idx="13"/>
          </p:nvPr>
        </p:nvSpPr>
        <p:spPr>
          <a:xfrm>
            <a:off x="11662611" y="63768"/>
            <a:ext cx="481263" cy="305200"/>
          </a:xfrm>
        </p:spPr>
        <p:txBody>
          <a:bodyPr/>
          <a:lstStyle/>
          <a:p>
            <a:fld id="{48F63A3B-78C7-47BE-AE5E-E10140E04643}" type="slidenum">
              <a:rPr lang="en-US" smtClean="0">
                <a:solidFill>
                  <a:srgbClr val="94A545"/>
                </a:solidFill>
              </a:rPr>
              <a:pPr/>
              <a:t>19</a:t>
            </a:fld>
            <a:endParaRPr lang="en-US" dirty="0">
              <a:solidFill>
                <a:srgbClr val="94A545"/>
              </a:solidFill>
            </a:endParaRPr>
          </a:p>
        </p:txBody>
      </p:sp>
      <p:pic>
        <p:nvPicPr>
          <p:cNvPr id="5" name="Picture 4"/>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9962" y="293812"/>
            <a:ext cx="1070579" cy="657475"/>
          </a:xfrm>
          <a:prstGeom prst="rect">
            <a:avLst/>
          </a:prstGeom>
        </p:spPr>
      </p:pic>
    </p:spTree>
    <p:extLst>
      <p:ext uri="{BB962C8B-B14F-4D97-AF65-F5344CB8AC3E}">
        <p14:creationId xmlns:p14="http://schemas.microsoft.com/office/powerpoint/2010/main" val="365880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9455" y="496834"/>
            <a:ext cx="7054515" cy="1271170"/>
          </a:xfrm>
        </p:spPr>
        <p:txBody>
          <a:bodyPr vert="horz" lIns="91440" tIns="45720" rIns="91440" bIns="45720" rtlCol="0" anchor="ctr">
            <a:normAutofit/>
          </a:bodyPr>
          <a:lstStyle/>
          <a:p>
            <a:pPr algn="l"/>
            <a:r>
              <a:rPr lang="en-US" sz="4400" dirty="0"/>
              <a:t>Certificate of Completion </a:t>
            </a:r>
          </a:p>
        </p:txBody>
      </p:sp>
      <p:sp>
        <p:nvSpPr>
          <p:cNvPr id="3" name="Content Placeholder 2"/>
          <p:cNvSpPr>
            <a:spLocks noGrp="1"/>
          </p:cNvSpPr>
          <p:nvPr>
            <p:ph idx="1"/>
          </p:nvPr>
        </p:nvSpPr>
        <p:spPr>
          <a:xfrm>
            <a:off x="389455" y="2100844"/>
            <a:ext cx="6063915" cy="4274106"/>
          </a:xfrm>
        </p:spPr>
        <p:txBody>
          <a:bodyPr vert="horz" lIns="91440" tIns="45720" rIns="91440" bIns="45720" rtlCol="0">
            <a:noAutofit/>
          </a:bodyPr>
          <a:lstStyle/>
          <a:p>
            <a:pPr>
              <a:lnSpc>
                <a:spcPct val="90000"/>
              </a:lnSpc>
              <a:spcBef>
                <a:spcPts val="600"/>
              </a:spcBef>
              <a:spcAft>
                <a:spcPts val="1200"/>
              </a:spcAft>
            </a:pPr>
            <a:r>
              <a:rPr lang="en-US" sz="2400" dirty="0"/>
              <a:t>Complete an online evaluation by scanning the code with the camera on your phone, click on the link that Clyde will put in the chat, write down the link and type in your browser, or email for the link.</a:t>
            </a:r>
          </a:p>
          <a:p>
            <a:pPr>
              <a:lnSpc>
                <a:spcPct val="90000"/>
              </a:lnSpc>
              <a:spcBef>
                <a:spcPts val="600"/>
              </a:spcBef>
              <a:spcAft>
                <a:spcPts val="1200"/>
              </a:spcAft>
            </a:pPr>
            <a:r>
              <a:rPr lang="en-US" sz="2400" dirty="0"/>
              <a:t>Certificates will be sent out within a week with a copy of the slides.</a:t>
            </a:r>
          </a:p>
          <a:p>
            <a:pPr>
              <a:lnSpc>
                <a:spcPct val="90000"/>
              </a:lnSpc>
              <a:spcBef>
                <a:spcPts val="600"/>
              </a:spcBef>
              <a:spcAft>
                <a:spcPts val="1200"/>
              </a:spcAft>
            </a:pPr>
            <a:r>
              <a:rPr lang="en-US" sz="2400" dirty="0"/>
              <a:t>This webinar is approved for 2 hours of CASAC, CPP, CPS credentialing. You must attend the session in its entirety.</a:t>
            </a:r>
          </a:p>
        </p:txBody>
      </p:sp>
      <p:pic>
        <p:nvPicPr>
          <p:cNvPr id="6" name="Picture 5">
            <a:extLst>
              <a:ext uri="{FF2B5EF4-FFF2-40B4-BE49-F238E27FC236}">
                <a16:creationId xmlns:a16="http://schemas.microsoft.com/office/drawing/2014/main" id="{EC31F8E2-D60B-47C0-B661-FAA2D8B7EC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35" r="1411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defRPr/>
            </a:pPr>
            <a:fld id="{48F63A3B-78C7-47BE-AE5E-E10140E04643}" type="slidenum">
              <a:rPr lang="en-US" sz="1200" b="0">
                <a:solidFill>
                  <a:srgbClr val="FFFFFF"/>
                </a:solidFill>
                <a:latin typeface="Calibri" panose="020F0502020204030204"/>
              </a:rPr>
              <a:pPr>
                <a:spcAft>
                  <a:spcPts val="600"/>
                </a:spcAft>
                <a:defRPr/>
              </a:pPr>
              <a:t>2</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417429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Confinement Risks</a:t>
            </a:r>
          </a:p>
        </p:txBody>
      </p:sp>
      <p:sp>
        <p:nvSpPr>
          <p:cNvPr id="3" name="Content Placeholder 2"/>
          <p:cNvSpPr>
            <a:spLocks noGrp="1"/>
          </p:cNvSpPr>
          <p:nvPr>
            <p:ph idx="1"/>
          </p:nvPr>
        </p:nvSpPr>
        <p:spPr>
          <a:xfrm>
            <a:off x="341191" y="1395663"/>
            <a:ext cx="11521441" cy="4445208"/>
          </a:xfrm>
        </p:spPr>
        <p:txBody>
          <a:bodyPr>
            <a:normAutofit/>
          </a:bodyPr>
          <a:lstStyle/>
          <a:p>
            <a:pPr marL="457200" indent="-457200">
              <a:spcBef>
                <a:spcPts val="600"/>
              </a:spcBef>
            </a:pPr>
            <a:r>
              <a:rPr lang="en-US" sz="3600" dirty="0"/>
              <a:t>Financial anxieties</a:t>
            </a:r>
          </a:p>
          <a:p>
            <a:pPr marL="457200" indent="-457200">
              <a:spcBef>
                <a:spcPts val="600"/>
              </a:spcBef>
            </a:pPr>
            <a:r>
              <a:rPr lang="en-US" sz="3600" dirty="0"/>
              <a:t>Close quarters </a:t>
            </a:r>
          </a:p>
          <a:p>
            <a:pPr marL="457200" indent="-457200">
              <a:spcBef>
                <a:spcPts val="600"/>
              </a:spcBef>
            </a:pPr>
            <a:r>
              <a:rPr lang="en-US" sz="3600" dirty="0"/>
              <a:t>Health concerns </a:t>
            </a:r>
          </a:p>
          <a:p>
            <a:pPr marL="457200" indent="-457200">
              <a:spcBef>
                <a:spcPts val="600"/>
              </a:spcBef>
            </a:pPr>
            <a:r>
              <a:rPr lang="en-US" sz="3600" dirty="0"/>
              <a:t>Skyrocketing gun sales </a:t>
            </a:r>
          </a:p>
        </p:txBody>
      </p:sp>
      <p:sp>
        <p:nvSpPr>
          <p:cNvPr id="4" name="Slide Number Placeholder 3"/>
          <p:cNvSpPr>
            <a:spLocks noGrp="1"/>
          </p:cNvSpPr>
          <p:nvPr>
            <p:ph type="sldNum" sz="quarter" idx="13"/>
          </p:nvPr>
        </p:nvSpPr>
        <p:spPr>
          <a:xfrm>
            <a:off x="11623911" y="47726"/>
            <a:ext cx="519963" cy="330288"/>
          </a:xfrm>
        </p:spPr>
        <p:txBody>
          <a:bodyPr/>
          <a:lstStyle/>
          <a:p>
            <a:fld id="{48F63A3B-78C7-47BE-AE5E-E10140E04643}" type="slidenum">
              <a:rPr lang="en-US" smtClean="0">
                <a:solidFill>
                  <a:srgbClr val="94A545"/>
                </a:solidFill>
              </a:rPr>
              <a:pPr/>
              <a:t>20</a:t>
            </a:fld>
            <a:endParaRPr lang="en-US" dirty="0">
              <a:solidFill>
                <a:srgbClr val="94A545"/>
              </a:solidFill>
            </a:endParaRPr>
          </a:p>
        </p:txBody>
      </p:sp>
    </p:spTree>
    <p:extLst>
      <p:ext uri="{BB962C8B-B14F-4D97-AF65-F5344CB8AC3E}">
        <p14:creationId xmlns:p14="http://schemas.microsoft.com/office/powerpoint/2010/main" val="191493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A6D01D-9559-4072-AA09-7A3D080BCBE5}"/>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6318" r="9089" b="7028"/>
          <a:stretch/>
        </p:blipFill>
        <p:spPr>
          <a:xfrm>
            <a:off x="3052119" y="10"/>
            <a:ext cx="9139881" cy="6857990"/>
          </a:xfrm>
          <a:prstGeom prst="rect">
            <a:avLst/>
          </a:prstGeom>
          <a:effectLst>
            <a:softEdge rad="635000"/>
          </a:effectLst>
        </p:spPr>
      </p:pic>
      <p:sp>
        <p:nvSpPr>
          <p:cNvPr id="4" name="Content Placeholder 1">
            <a:extLst>
              <a:ext uri="{FF2B5EF4-FFF2-40B4-BE49-F238E27FC236}">
                <a16:creationId xmlns:a16="http://schemas.microsoft.com/office/drawing/2014/main" id="{2CE34F50-B425-4A1E-B51C-19EF2C8EF633}"/>
              </a:ext>
            </a:extLst>
          </p:cNvPr>
          <p:cNvSpPr txBox="1">
            <a:spLocks/>
          </p:cNvSpPr>
          <p:nvPr/>
        </p:nvSpPr>
        <p:spPr>
          <a:xfrm>
            <a:off x="546113" y="1897415"/>
            <a:ext cx="3438906" cy="433304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indent="-277813">
              <a:lnSpc>
                <a:spcPct val="110000"/>
              </a:lnSpc>
              <a:spcBef>
                <a:spcPts val="600"/>
              </a:spcBef>
              <a:spcAft>
                <a:spcPts val="600"/>
              </a:spcAft>
            </a:pPr>
            <a:r>
              <a:rPr lang="en-US" sz="3300" dirty="0">
                <a:solidFill>
                  <a:srgbClr val="626D2D"/>
                </a:solidFill>
              </a:rPr>
              <a:t>Physical</a:t>
            </a:r>
          </a:p>
          <a:p>
            <a:pPr marL="398463" indent="-277813">
              <a:lnSpc>
                <a:spcPct val="110000"/>
              </a:lnSpc>
              <a:spcBef>
                <a:spcPts val="600"/>
              </a:spcBef>
              <a:spcAft>
                <a:spcPts val="600"/>
              </a:spcAft>
            </a:pPr>
            <a:r>
              <a:rPr lang="en-US" sz="3300" dirty="0">
                <a:solidFill>
                  <a:srgbClr val="626D2D"/>
                </a:solidFill>
              </a:rPr>
              <a:t>Sexual</a:t>
            </a:r>
          </a:p>
          <a:p>
            <a:pPr marL="398463" indent="-277813">
              <a:lnSpc>
                <a:spcPct val="110000"/>
              </a:lnSpc>
              <a:spcBef>
                <a:spcPts val="600"/>
              </a:spcBef>
              <a:spcAft>
                <a:spcPts val="600"/>
              </a:spcAft>
            </a:pPr>
            <a:r>
              <a:rPr lang="en-US" sz="3300" dirty="0">
                <a:solidFill>
                  <a:srgbClr val="626D2D"/>
                </a:solidFill>
              </a:rPr>
              <a:t>Emotional</a:t>
            </a:r>
          </a:p>
          <a:p>
            <a:pPr marL="398463" indent="-277813">
              <a:lnSpc>
                <a:spcPct val="110000"/>
              </a:lnSpc>
              <a:spcBef>
                <a:spcPts val="600"/>
              </a:spcBef>
              <a:spcAft>
                <a:spcPts val="600"/>
              </a:spcAft>
            </a:pPr>
            <a:r>
              <a:rPr lang="en-US" sz="3300" dirty="0">
                <a:solidFill>
                  <a:srgbClr val="626D2D"/>
                </a:solidFill>
              </a:rPr>
              <a:t>Verbal </a:t>
            </a:r>
          </a:p>
          <a:p>
            <a:pPr marL="398463" indent="-277813">
              <a:lnSpc>
                <a:spcPct val="110000"/>
              </a:lnSpc>
              <a:spcBef>
                <a:spcPts val="600"/>
              </a:spcBef>
              <a:spcAft>
                <a:spcPts val="600"/>
              </a:spcAft>
            </a:pPr>
            <a:r>
              <a:rPr lang="en-US" sz="3300" dirty="0">
                <a:solidFill>
                  <a:srgbClr val="626D2D"/>
                </a:solidFill>
              </a:rPr>
              <a:t>Economic</a:t>
            </a:r>
          </a:p>
          <a:p>
            <a:pPr marL="398463" indent="-277813">
              <a:lnSpc>
                <a:spcPct val="110000"/>
              </a:lnSpc>
              <a:spcBef>
                <a:spcPts val="600"/>
              </a:spcBef>
              <a:spcAft>
                <a:spcPts val="600"/>
              </a:spcAft>
            </a:pPr>
            <a:r>
              <a:rPr lang="en-US" sz="3300" dirty="0">
                <a:solidFill>
                  <a:srgbClr val="626D2D"/>
                </a:solidFill>
              </a:rPr>
              <a:t>Digital</a:t>
            </a:r>
          </a:p>
          <a:p>
            <a:pPr marL="398463" indent="-277813">
              <a:lnSpc>
                <a:spcPct val="110000"/>
              </a:lnSpc>
              <a:spcBef>
                <a:spcPts val="600"/>
              </a:spcBef>
              <a:spcAft>
                <a:spcPts val="600"/>
              </a:spcAft>
            </a:pPr>
            <a:r>
              <a:rPr lang="en-US" sz="3300" dirty="0">
                <a:solidFill>
                  <a:srgbClr val="626D2D"/>
                </a:solidFill>
              </a:rPr>
              <a:t>Psychological</a:t>
            </a:r>
            <a:endParaRPr lang="en-US" sz="1700" dirty="0"/>
          </a:p>
          <a:p>
            <a:pPr>
              <a:spcBef>
                <a:spcPts val="600"/>
              </a:spcBef>
              <a:spcAft>
                <a:spcPts val="1200"/>
              </a:spcAft>
            </a:pPr>
            <a:endParaRPr lang="en-US" sz="1700" dirty="0"/>
          </a:p>
        </p:txBody>
      </p:sp>
      <p:sp>
        <p:nvSpPr>
          <p:cNvPr id="5" name="Title 1">
            <a:extLst>
              <a:ext uri="{FF2B5EF4-FFF2-40B4-BE49-F238E27FC236}">
                <a16:creationId xmlns:a16="http://schemas.microsoft.com/office/drawing/2014/main" id="{B68096DF-73B3-4D99-9614-1153C941EBFC}"/>
              </a:ext>
            </a:extLst>
          </p:cNvPr>
          <p:cNvSpPr txBox="1">
            <a:spLocks/>
          </p:cNvSpPr>
          <p:nvPr/>
        </p:nvSpPr>
        <p:spPr>
          <a:xfrm>
            <a:off x="371094" y="491154"/>
            <a:ext cx="4433662" cy="7787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26D2D"/>
                </a:solidFill>
                <a:effectLst>
                  <a:outerShdw blurRad="38100" dist="38100" dir="2700000" algn="tl">
                    <a:srgbClr val="000000">
                      <a:alpha val="43137"/>
                    </a:srgbClr>
                  </a:outerShdw>
                </a:effectLst>
              </a:rPr>
              <a:t>Types of Abuse</a:t>
            </a:r>
          </a:p>
        </p:txBody>
      </p:sp>
    </p:spTree>
    <p:extLst>
      <p:ext uri="{BB962C8B-B14F-4D97-AF65-F5344CB8AC3E}">
        <p14:creationId xmlns:p14="http://schemas.microsoft.com/office/powerpoint/2010/main" val="38858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t>
            </a:r>
          </a:p>
        </p:txBody>
      </p:sp>
      <p:sp>
        <p:nvSpPr>
          <p:cNvPr id="4" name="Content Placeholder 1"/>
          <p:cNvSpPr>
            <a:spLocks noGrp="1"/>
          </p:cNvSpPr>
          <p:nvPr>
            <p:ph idx="1"/>
          </p:nvPr>
        </p:nvSpPr>
        <p:spPr>
          <a:xfrm>
            <a:off x="4644190" y="1796716"/>
            <a:ext cx="7218444" cy="4291262"/>
          </a:xfrm>
        </p:spPr>
        <p:txBody>
          <a:bodyPr anchor="t">
            <a:noAutofit/>
          </a:bodyPr>
          <a:lstStyle/>
          <a:p>
            <a:pPr marL="0" indent="0">
              <a:spcBef>
                <a:spcPts val="800"/>
              </a:spcBef>
              <a:spcAft>
                <a:spcPts val="1600"/>
              </a:spcAft>
              <a:buNone/>
            </a:pPr>
            <a:r>
              <a:rPr lang="en-US" altLang="en-US" sz="3600" dirty="0"/>
              <a:t>Physical abuse is any intentional and unwanted contact with you or something close to your body. </a:t>
            </a:r>
          </a:p>
          <a:p>
            <a:pPr marL="0" indent="0">
              <a:spcBef>
                <a:spcPts val="800"/>
              </a:spcBef>
              <a:spcAft>
                <a:spcPts val="1600"/>
              </a:spcAft>
              <a:buNone/>
            </a:pPr>
            <a:r>
              <a:rPr lang="en-US" altLang="en-US" sz="3600" dirty="0"/>
              <a:t>Sometimes abusive behavior does not cause pain or even leave a bruise, but it’s still unhealthy</a:t>
            </a:r>
          </a:p>
        </p:txBody>
      </p:sp>
      <p:pic>
        <p:nvPicPr>
          <p:cNvPr id="5" name="Content Placeholder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89812" y="2184128"/>
            <a:ext cx="3577760" cy="2099114"/>
          </a:xfrm>
          <a:prstGeom prst="rect">
            <a:avLst/>
          </a:prstGeom>
        </p:spPr>
      </p:pic>
      <p:sp>
        <p:nvSpPr>
          <p:cNvPr id="3" name="Slide Number Placeholder 2"/>
          <p:cNvSpPr>
            <a:spLocks noGrp="1"/>
          </p:cNvSpPr>
          <p:nvPr>
            <p:ph type="sldNum" sz="quarter" idx="13"/>
          </p:nvPr>
        </p:nvSpPr>
        <p:spPr>
          <a:xfrm>
            <a:off x="11623911" y="47726"/>
            <a:ext cx="519963" cy="330288"/>
          </a:xfrm>
        </p:spPr>
        <p:txBody>
          <a:bodyPr/>
          <a:lstStyle/>
          <a:p>
            <a:fld id="{48F63A3B-78C7-47BE-AE5E-E10140E04643}" type="slidenum">
              <a:rPr lang="en-US" smtClean="0">
                <a:solidFill>
                  <a:srgbClr val="94A545"/>
                </a:solidFill>
              </a:rPr>
              <a:pPr/>
              <a:t>22</a:t>
            </a:fld>
            <a:endParaRPr lang="en-US" dirty="0">
              <a:solidFill>
                <a:srgbClr val="94A545"/>
              </a:solidFill>
            </a:endParaRPr>
          </a:p>
        </p:txBody>
      </p:sp>
    </p:spTree>
    <p:extLst>
      <p:ext uri="{BB962C8B-B14F-4D97-AF65-F5344CB8AC3E}">
        <p14:creationId xmlns:p14="http://schemas.microsoft.com/office/powerpoint/2010/main" val="2602071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realbrowngirls.com/wp-content/uploads/2015/01/k6581545.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5652"/>
          <a:stretch/>
        </p:blipFill>
        <p:spPr bwMode="auto">
          <a:xfrm>
            <a:off x="0" y="4692316"/>
            <a:ext cx="2243343" cy="216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Sexual</a:t>
            </a:r>
          </a:p>
        </p:txBody>
      </p:sp>
      <p:sp>
        <p:nvSpPr>
          <p:cNvPr id="3" name="Content Placeholder 2"/>
          <p:cNvSpPr>
            <a:spLocks noGrp="1"/>
          </p:cNvSpPr>
          <p:nvPr>
            <p:ph idx="1"/>
          </p:nvPr>
        </p:nvSpPr>
        <p:spPr>
          <a:xfrm>
            <a:off x="469232" y="1323474"/>
            <a:ext cx="11393401" cy="5005137"/>
          </a:xfrm>
        </p:spPr>
        <p:txBody>
          <a:bodyPr>
            <a:normAutofit/>
          </a:bodyPr>
          <a:lstStyle/>
          <a:p>
            <a:pPr marL="0" indent="0">
              <a:buNone/>
              <a:defRPr/>
            </a:pPr>
            <a:r>
              <a:rPr lang="en-US" sz="2800" dirty="0">
                <a:solidFill>
                  <a:srgbClr val="647032"/>
                </a:solidFill>
              </a:rPr>
              <a:t>Sexual abuse refers to any action that pressures or coerces someone to do something sexually they don’t want to do</a:t>
            </a:r>
          </a:p>
          <a:p>
            <a:pPr marL="1263650" indent="-349250">
              <a:spcAft>
                <a:spcPts val="1600"/>
              </a:spcAft>
              <a:defRPr/>
            </a:pPr>
            <a:r>
              <a:rPr lang="en-US" sz="2800" b="1" u="sng" dirty="0">
                <a:solidFill>
                  <a:srgbClr val="647032"/>
                </a:solidFill>
              </a:rPr>
              <a:t>Unwanted</a:t>
            </a:r>
            <a:r>
              <a:rPr lang="en-US" sz="2800" dirty="0">
                <a:solidFill>
                  <a:srgbClr val="647032"/>
                </a:solidFill>
              </a:rPr>
              <a:t> kissing or touching, unwanted rough or violent sexual activity, rape or attempted rape</a:t>
            </a:r>
          </a:p>
          <a:p>
            <a:pPr marL="1263650" indent="-349250">
              <a:spcAft>
                <a:spcPts val="1600"/>
              </a:spcAft>
              <a:defRPr/>
            </a:pPr>
            <a:r>
              <a:rPr lang="en-US" sz="2800" dirty="0">
                <a:solidFill>
                  <a:srgbClr val="647032"/>
                </a:solidFill>
              </a:rPr>
              <a:t>Refusing to use condoms or restricting someone’s access to birth control, keeping someone from protecting themselves from sexually transmitted infections (STIs), </a:t>
            </a:r>
          </a:p>
          <a:p>
            <a:pPr marL="1263650" indent="-349250">
              <a:spcAft>
                <a:spcPts val="1600"/>
              </a:spcAft>
              <a:defRPr/>
            </a:pPr>
            <a:r>
              <a:rPr lang="en-US" sz="2800" dirty="0">
                <a:solidFill>
                  <a:srgbClr val="647032"/>
                </a:solidFill>
              </a:rPr>
              <a:t>Sexual contact with someone who is very drunk, drugged, unconscious, or otherwise unable to give a clear and informed “yes” or “no.”</a:t>
            </a:r>
          </a:p>
        </p:txBody>
      </p:sp>
      <p:sp>
        <p:nvSpPr>
          <p:cNvPr id="6" name="Rectangle 5"/>
          <p:cNvSpPr/>
          <p:nvPr/>
        </p:nvSpPr>
        <p:spPr>
          <a:xfrm>
            <a:off x="4036145" y="6165272"/>
            <a:ext cx="8104717" cy="523220"/>
          </a:xfrm>
          <a:prstGeom prst="rect">
            <a:avLst/>
          </a:prstGeom>
        </p:spPr>
        <p:txBody>
          <a:bodyPr wrap="square">
            <a:spAutoFit/>
          </a:bodyPr>
          <a:lstStyle/>
          <a:p>
            <a:pPr algn="r"/>
            <a:r>
              <a:rPr lang="en-US" sz="1400" dirty="0">
                <a:solidFill>
                  <a:srgbClr val="647032"/>
                </a:solidFill>
              </a:rPr>
              <a:t>2018 NCVRW Resource Guide: Sexual Violence Fact Sheet/2, </a:t>
            </a:r>
            <a:r>
              <a:rPr lang="en-US" sz="1400" dirty="0">
                <a:solidFill>
                  <a:srgbClr val="647032"/>
                </a:solidFill>
                <a:hlinkClick r:id="rId4"/>
              </a:rPr>
              <a:t>https://ovc.ncjrs.gov/ncvrw2018/info_flyers/fact_sheets/2018NCVRW_SexualViolence_508_QC.pdf</a:t>
            </a:r>
            <a:endParaRPr lang="en-US" sz="1400" dirty="0">
              <a:solidFill>
                <a:srgbClr val="647032"/>
              </a:solidFill>
            </a:endParaRPr>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23</a:t>
            </a:fld>
            <a:endParaRPr lang="en-US" dirty="0">
              <a:solidFill>
                <a:srgbClr val="94A545"/>
              </a:solidFill>
            </a:endParaRPr>
          </a:p>
        </p:txBody>
      </p:sp>
    </p:spTree>
    <p:extLst>
      <p:ext uri="{BB962C8B-B14F-4D97-AF65-F5344CB8AC3E}">
        <p14:creationId xmlns:p14="http://schemas.microsoft.com/office/powerpoint/2010/main" val="206893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a:t>
            </a:r>
          </a:p>
        </p:txBody>
      </p:sp>
      <p:sp>
        <p:nvSpPr>
          <p:cNvPr id="3" name="Content Placeholder 2"/>
          <p:cNvSpPr>
            <a:spLocks noGrp="1"/>
          </p:cNvSpPr>
          <p:nvPr>
            <p:ph idx="1"/>
          </p:nvPr>
        </p:nvSpPr>
        <p:spPr/>
        <p:txBody>
          <a:bodyPr/>
          <a:lstStyle/>
          <a:p>
            <a:pPr marL="0" indent="0">
              <a:spcAft>
                <a:spcPts val="0"/>
              </a:spcAft>
              <a:buNone/>
              <a:defRPr/>
            </a:pPr>
            <a:r>
              <a:rPr lang="en-US" dirty="0">
                <a:solidFill>
                  <a:srgbClr val="647032"/>
                </a:solidFill>
              </a:rPr>
              <a:t>Emotional abuse is threatening a partner, or his or her possessions or loved ones, or harming a partner’s sense of self worth to gain and maintain control of the relationship.  </a:t>
            </a:r>
          </a:p>
          <a:p>
            <a:pPr marL="0" indent="0">
              <a:spcAft>
                <a:spcPts val="0"/>
              </a:spcAft>
              <a:buNone/>
              <a:defRPr/>
            </a:pPr>
            <a:endParaRPr lang="en-US" dirty="0">
              <a:solidFill>
                <a:srgbClr val="647032"/>
              </a:solidFill>
            </a:endParaRPr>
          </a:p>
          <a:p>
            <a:pPr marL="0" indent="0">
              <a:spcAft>
                <a:spcPts val="0"/>
              </a:spcAft>
              <a:buNone/>
              <a:defRPr/>
            </a:pPr>
            <a:r>
              <a:rPr lang="en-US" dirty="0">
                <a:solidFill>
                  <a:srgbClr val="647032"/>
                </a:solidFill>
              </a:rPr>
              <a:t>Examples include, but are not limited to: </a:t>
            </a:r>
          </a:p>
          <a:p>
            <a:pPr marL="766214" indent="-304792">
              <a:spcAft>
                <a:spcPts val="0"/>
              </a:spcAft>
              <a:defRPr/>
            </a:pPr>
            <a:r>
              <a:rPr lang="en-US" dirty="0">
                <a:solidFill>
                  <a:srgbClr val="647032"/>
                </a:solidFill>
              </a:rPr>
              <a:t>Name-calling</a:t>
            </a:r>
          </a:p>
          <a:p>
            <a:pPr marL="766214" indent="-304792">
              <a:spcAft>
                <a:spcPts val="0"/>
              </a:spcAft>
              <a:defRPr/>
            </a:pPr>
            <a:r>
              <a:rPr lang="en-US" dirty="0">
                <a:solidFill>
                  <a:srgbClr val="647032"/>
                </a:solidFill>
              </a:rPr>
              <a:t>Intimidation</a:t>
            </a:r>
          </a:p>
          <a:p>
            <a:pPr marL="766214" indent="-304792">
              <a:spcAft>
                <a:spcPts val="0"/>
              </a:spcAft>
              <a:defRPr/>
            </a:pPr>
            <a:r>
              <a:rPr lang="en-US" dirty="0">
                <a:solidFill>
                  <a:srgbClr val="647032"/>
                </a:solidFill>
              </a:rPr>
              <a:t>Isolating a partner from their friends and family</a:t>
            </a:r>
          </a:p>
          <a:p>
            <a:pPr marL="0" indent="0">
              <a:buNone/>
            </a:pPr>
            <a:endParaRPr lang="en-US" dirty="0"/>
          </a:p>
        </p:txBody>
      </p:sp>
      <p:pic>
        <p:nvPicPr>
          <p:cNvPr id="4" name="Picture 4" descr="http://wowowow.com/new/wp-content/uploads/2011_0318_ss_sad-woman-silhouette.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9226" t="906" r="19489"/>
          <a:stretch>
            <a:fillRect/>
          </a:stretch>
        </p:blipFill>
        <p:spPr bwMode="auto">
          <a:xfrm>
            <a:off x="10407317" y="4345379"/>
            <a:ext cx="1784684" cy="251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184900"/>
            <a:ext cx="10744200" cy="502573"/>
          </a:xfrm>
          <a:prstGeom prst="rect">
            <a:avLst/>
          </a:prstGeom>
        </p:spPr>
        <p:txBody>
          <a:bodyPr wrap="square">
            <a:spAutoFit/>
          </a:bodyPr>
          <a:lstStyle/>
          <a:p>
            <a:pPr eaLnBrk="1" hangingPunct="1">
              <a:defRPr/>
            </a:pPr>
            <a:r>
              <a:rPr lang="en-US" sz="1333" dirty="0" err="1">
                <a:solidFill>
                  <a:srgbClr val="647032"/>
                </a:solidFill>
              </a:rPr>
              <a:t>Breiding</a:t>
            </a:r>
            <a:r>
              <a:rPr lang="en-US" sz="1333" dirty="0">
                <a:solidFill>
                  <a:srgbClr val="647032"/>
                </a:solidFill>
              </a:rPr>
              <a:t>, M.J., Chen, J., &amp; Black, M.C. (2014), Henning, K., &amp; </a:t>
            </a:r>
            <a:r>
              <a:rPr lang="en-US" sz="1333" dirty="0" err="1">
                <a:solidFill>
                  <a:srgbClr val="647032"/>
                </a:solidFill>
              </a:rPr>
              <a:t>Klesges</a:t>
            </a:r>
            <a:r>
              <a:rPr lang="en-US" sz="1333" dirty="0">
                <a:solidFill>
                  <a:srgbClr val="647032"/>
                </a:solidFill>
              </a:rPr>
              <a:t>, L.M. (2003). Prevalence and Characteristics of Psychological Abuse Reported by Court -Involved Battered Women. Journal of Interpersonal Violence, 18(8)</a:t>
            </a:r>
          </a:p>
        </p:txBody>
      </p:sp>
      <p:sp>
        <p:nvSpPr>
          <p:cNvPr id="6" name="Slide Number Placeholder 5"/>
          <p:cNvSpPr>
            <a:spLocks noGrp="1"/>
          </p:cNvSpPr>
          <p:nvPr>
            <p:ph type="sldNum" sz="quarter" idx="13"/>
          </p:nvPr>
        </p:nvSpPr>
        <p:spPr/>
        <p:txBody>
          <a:bodyPr/>
          <a:lstStyle/>
          <a:p>
            <a:fld id="{48F63A3B-78C7-47BE-AE5E-E10140E04643}" type="slidenum">
              <a:rPr lang="en-US" smtClean="0">
                <a:solidFill>
                  <a:srgbClr val="94A545"/>
                </a:solidFill>
              </a:rPr>
              <a:pPr/>
              <a:t>24</a:t>
            </a:fld>
            <a:endParaRPr lang="en-US" dirty="0">
              <a:solidFill>
                <a:srgbClr val="94A545"/>
              </a:solidFill>
            </a:endParaRPr>
          </a:p>
        </p:txBody>
      </p:sp>
    </p:spTree>
    <p:extLst>
      <p:ext uri="{BB962C8B-B14F-4D97-AF65-F5344CB8AC3E}">
        <p14:creationId xmlns:p14="http://schemas.microsoft.com/office/powerpoint/2010/main" val="401032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Verbal </a:t>
            </a:r>
          </a:p>
        </p:txBody>
      </p:sp>
      <p:sp>
        <p:nvSpPr>
          <p:cNvPr id="3" name="Content Placeholder 2"/>
          <p:cNvSpPr>
            <a:spLocks noGrp="1"/>
          </p:cNvSpPr>
          <p:nvPr>
            <p:ph idx="1"/>
          </p:nvPr>
        </p:nvSpPr>
        <p:spPr>
          <a:xfrm>
            <a:off x="3200401" y="1347537"/>
            <a:ext cx="8662232" cy="5281862"/>
          </a:xfrm>
        </p:spPr>
        <p:txBody>
          <a:bodyPr>
            <a:normAutofit/>
          </a:bodyPr>
          <a:lstStyle/>
          <a:p>
            <a:pPr marL="0" indent="0">
              <a:buNone/>
              <a:defRPr/>
            </a:pPr>
            <a:r>
              <a:rPr lang="en-US" sz="2800" dirty="0"/>
              <a:t>Verbal abuse refers to the use of language and tone as a means to instill fear and control or subordinate another person for either self-gratification or to impose one’s view or will on another to gain an unfair advantage.</a:t>
            </a:r>
          </a:p>
          <a:p>
            <a:pPr>
              <a:spcBef>
                <a:spcPts val="600"/>
              </a:spcBef>
              <a:spcAft>
                <a:spcPts val="1200"/>
              </a:spcAft>
              <a:buNone/>
              <a:defRPr/>
            </a:pPr>
            <a:r>
              <a:rPr lang="en-US" sz="2800" dirty="0"/>
              <a:t>Examples include: (Yelling)   		                        </a:t>
            </a:r>
            <a:r>
              <a:rPr lang="en-US" sz="2800" b="1" dirty="0"/>
              <a:t>“How could you be so stupid?!”</a:t>
            </a:r>
            <a:endParaRPr lang="en-US" sz="2800" dirty="0"/>
          </a:p>
          <a:p>
            <a:pPr>
              <a:spcBef>
                <a:spcPts val="600"/>
              </a:spcBef>
              <a:spcAft>
                <a:spcPts val="1200"/>
              </a:spcAft>
              <a:buNone/>
              <a:defRPr/>
            </a:pPr>
            <a:r>
              <a:rPr lang="en-US" sz="2800" dirty="0"/>
              <a:t>(Screaming)                                                            </a:t>
            </a:r>
            <a:r>
              <a:rPr lang="en-US" sz="2800" b="1" dirty="0"/>
              <a:t>“Don’t you ever speak while I’m talking!”</a:t>
            </a:r>
            <a:endParaRPr lang="en-US" sz="2800" dirty="0"/>
          </a:p>
          <a:p>
            <a:endParaRPr lang="en-US" dirty="0"/>
          </a:p>
        </p:txBody>
      </p:sp>
      <p:pic>
        <p:nvPicPr>
          <p:cNvPr id="4" name="Picture 2" descr="http://www.guzmansalvadolaw.com/wp-content/uploads/2012/09/1182631_silhouette.jpg"/>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b="5015"/>
          <a:stretch/>
        </p:blipFill>
        <p:spPr bwMode="auto">
          <a:xfrm>
            <a:off x="0" y="3429000"/>
            <a:ext cx="294807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3"/>
          </p:nvPr>
        </p:nvSpPr>
        <p:spPr/>
        <p:txBody>
          <a:bodyPr/>
          <a:lstStyle/>
          <a:p>
            <a:fld id="{48F63A3B-78C7-47BE-AE5E-E10140E04643}" type="slidenum">
              <a:rPr lang="en-US" smtClean="0">
                <a:solidFill>
                  <a:srgbClr val="94A545"/>
                </a:solidFill>
              </a:rPr>
              <a:pPr/>
              <a:t>25</a:t>
            </a:fld>
            <a:endParaRPr lang="en-US" dirty="0">
              <a:solidFill>
                <a:srgbClr val="94A545"/>
              </a:solidFill>
            </a:endParaRPr>
          </a:p>
        </p:txBody>
      </p:sp>
    </p:spTree>
    <p:extLst>
      <p:ext uri="{BB962C8B-B14F-4D97-AF65-F5344CB8AC3E}">
        <p14:creationId xmlns:p14="http://schemas.microsoft.com/office/powerpoint/2010/main" val="343497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a:t>
            </a:r>
          </a:p>
        </p:txBody>
      </p:sp>
      <p:sp>
        <p:nvSpPr>
          <p:cNvPr id="3" name="Content Placeholder 2"/>
          <p:cNvSpPr>
            <a:spLocks noGrp="1"/>
          </p:cNvSpPr>
          <p:nvPr>
            <p:ph idx="1"/>
          </p:nvPr>
        </p:nvSpPr>
        <p:spPr>
          <a:xfrm>
            <a:off x="341191" y="1419725"/>
            <a:ext cx="9282860" cy="4475749"/>
          </a:xfrm>
        </p:spPr>
        <p:txBody>
          <a:bodyPr>
            <a:normAutofit/>
          </a:bodyPr>
          <a:lstStyle/>
          <a:p>
            <a:pPr>
              <a:spcBef>
                <a:spcPts val="600"/>
              </a:spcBef>
              <a:spcAft>
                <a:spcPts val="1200"/>
              </a:spcAft>
            </a:pPr>
            <a:r>
              <a:rPr lang="en-US" altLang="en-US" dirty="0">
                <a:solidFill>
                  <a:srgbClr val="647032"/>
                </a:solidFill>
              </a:rPr>
              <a:t>To limit a partner's access to assets or conceal information and accessibility to the family finances, which diminishes the capacity for the partner to support him/herself </a:t>
            </a:r>
          </a:p>
          <a:p>
            <a:pPr>
              <a:spcBef>
                <a:spcPts val="600"/>
              </a:spcBef>
              <a:spcAft>
                <a:spcPts val="1200"/>
              </a:spcAft>
            </a:pPr>
            <a:r>
              <a:rPr lang="en-US" altLang="en-US" dirty="0">
                <a:solidFill>
                  <a:srgbClr val="647032"/>
                </a:solidFill>
              </a:rPr>
              <a:t>Giving an allowance &amp; monitoring what’s bought, denying access to his/her own paycheck, using the partner’s SS# to obtain credit without the partner’s permission.</a:t>
            </a:r>
          </a:p>
        </p:txBody>
      </p:sp>
      <p:pic>
        <p:nvPicPr>
          <p:cNvPr id="4" name="Picture 2" descr="http://coloringplanet.com/new/uploads/images/6/6476-money_0103.gi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825" b="8185"/>
          <a:stretch>
            <a:fillRect/>
          </a:stretch>
        </p:blipFill>
        <p:spPr bwMode="auto">
          <a:xfrm>
            <a:off x="9745579" y="2302630"/>
            <a:ext cx="1942306" cy="21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78968" y="6178368"/>
            <a:ext cx="8013032" cy="523220"/>
          </a:xfrm>
          <a:prstGeom prst="rect">
            <a:avLst/>
          </a:prstGeom>
        </p:spPr>
        <p:txBody>
          <a:bodyPr wrap="square">
            <a:spAutoFit/>
          </a:bodyPr>
          <a:lstStyle/>
          <a:p>
            <a:pPr algn="r"/>
            <a:r>
              <a:rPr lang="en-US" sz="1400" dirty="0">
                <a:solidFill>
                  <a:srgbClr val="647032"/>
                </a:solidFill>
              </a:rPr>
              <a:t>NCADV, Quick Guide: Economic and Financial Abuse, April 12, 2017,</a:t>
            </a:r>
            <a:endParaRPr lang="en-US" sz="1400" dirty="0">
              <a:solidFill>
                <a:srgbClr val="647032"/>
              </a:solidFill>
              <a:hlinkClick r:id="rId4"/>
            </a:endParaRPr>
          </a:p>
          <a:p>
            <a:pPr algn="r"/>
            <a:r>
              <a:rPr lang="en-US" sz="1400" dirty="0">
                <a:solidFill>
                  <a:srgbClr val="647032"/>
                </a:solidFill>
                <a:hlinkClick r:id="rId4"/>
              </a:rPr>
              <a:t>https://ncadv.org/blog/posts/quick-guide-economic-and-financial-abuse</a:t>
            </a:r>
            <a:endParaRPr lang="en-US" sz="1400" dirty="0">
              <a:solidFill>
                <a:srgbClr val="647032"/>
              </a:solidFill>
            </a:endParaRPr>
          </a:p>
        </p:txBody>
      </p:sp>
      <p:sp>
        <p:nvSpPr>
          <p:cNvPr id="6" name="Slide Number Placeholder 5"/>
          <p:cNvSpPr>
            <a:spLocks noGrp="1"/>
          </p:cNvSpPr>
          <p:nvPr>
            <p:ph type="sldNum" sz="quarter" idx="13"/>
          </p:nvPr>
        </p:nvSpPr>
        <p:spPr/>
        <p:txBody>
          <a:bodyPr/>
          <a:lstStyle/>
          <a:p>
            <a:fld id="{48F63A3B-78C7-47BE-AE5E-E10140E04643}" type="slidenum">
              <a:rPr lang="en-US" smtClean="0">
                <a:solidFill>
                  <a:srgbClr val="94A545"/>
                </a:solidFill>
              </a:rPr>
              <a:pPr/>
              <a:t>26</a:t>
            </a:fld>
            <a:endParaRPr lang="en-US" dirty="0">
              <a:solidFill>
                <a:srgbClr val="94A545"/>
              </a:solidFill>
            </a:endParaRPr>
          </a:p>
        </p:txBody>
      </p:sp>
    </p:spTree>
    <p:extLst>
      <p:ext uri="{BB962C8B-B14F-4D97-AF65-F5344CB8AC3E}">
        <p14:creationId xmlns:p14="http://schemas.microsoft.com/office/powerpoint/2010/main" val="2709254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851" t="5637" r="7215" b="10294"/>
          <a:stretch/>
        </p:blipFill>
        <p:spPr>
          <a:xfrm>
            <a:off x="4836695" y="4596496"/>
            <a:ext cx="3296652" cy="2261504"/>
          </a:xfrm>
          <a:prstGeom prst="rect">
            <a:avLst/>
          </a:prstGeom>
        </p:spPr>
      </p:pic>
      <p:sp>
        <p:nvSpPr>
          <p:cNvPr id="2" name="Title 1"/>
          <p:cNvSpPr>
            <a:spLocks noGrp="1"/>
          </p:cNvSpPr>
          <p:nvPr>
            <p:ph type="title"/>
          </p:nvPr>
        </p:nvSpPr>
        <p:spPr/>
        <p:txBody>
          <a:bodyPr/>
          <a:lstStyle/>
          <a:p>
            <a:r>
              <a:rPr lang="en-US" dirty="0"/>
              <a:t>Digital</a:t>
            </a:r>
          </a:p>
        </p:txBody>
      </p:sp>
      <p:sp>
        <p:nvSpPr>
          <p:cNvPr id="3" name="Content Placeholder 2"/>
          <p:cNvSpPr>
            <a:spLocks noGrp="1"/>
          </p:cNvSpPr>
          <p:nvPr>
            <p:ph idx="1"/>
          </p:nvPr>
        </p:nvSpPr>
        <p:spPr>
          <a:xfrm>
            <a:off x="341192" y="1293783"/>
            <a:ext cx="11521440" cy="4722006"/>
          </a:xfrm>
        </p:spPr>
        <p:txBody>
          <a:bodyPr/>
          <a:lstStyle/>
          <a:p>
            <a:pPr marL="0" indent="0">
              <a:spcAft>
                <a:spcPts val="1600"/>
              </a:spcAft>
              <a:buNone/>
            </a:pPr>
            <a:r>
              <a:rPr lang="en-US" dirty="0"/>
              <a:t>Digital abuse is the use of technologies such as texting and social networking to bully, harass, stalk, or intimidate a partner</a:t>
            </a:r>
          </a:p>
          <a:p>
            <a:pPr>
              <a:spcAft>
                <a:spcPts val="1600"/>
              </a:spcAft>
            </a:pPr>
            <a:r>
              <a:rPr lang="en-US" dirty="0"/>
              <a:t>Dictating who can and cannot be social media friends, using social media sites to keep tabs on partner, constant texts to the point of fear of being away from the phone, and/or looks  through phone frequently.</a:t>
            </a:r>
          </a:p>
          <a:p>
            <a:endParaRPr lang="en-US" dirty="0"/>
          </a:p>
        </p:txBody>
      </p:sp>
      <p:sp>
        <p:nvSpPr>
          <p:cNvPr id="7" name="Slide Number Placeholder 6"/>
          <p:cNvSpPr>
            <a:spLocks noGrp="1"/>
          </p:cNvSpPr>
          <p:nvPr>
            <p:ph type="sldNum" sz="quarter" idx="13"/>
          </p:nvPr>
        </p:nvSpPr>
        <p:spPr/>
        <p:txBody>
          <a:bodyPr/>
          <a:lstStyle/>
          <a:p>
            <a:fld id="{48F63A3B-78C7-47BE-AE5E-E10140E04643}" type="slidenum">
              <a:rPr lang="en-US" smtClean="0">
                <a:solidFill>
                  <a:srgbClr val="94A545"/>
                </a:solidFill>
              </a:rPr>
              <a:pPr/>
              <a:t>27</a:t>
            </a:fld>
            <a:endParaRPr lang="en-US" dirty="0">
              <a:solidFill>
                <a:srgbClr val="94A545"/>
              </a:solidFill>
            </a:endParaRPr>
          </a:p>
        </p:txBody>
      </p:sp>
    </p:spTree>
    <p:extLst>
      <p:ext uri="{BB962C8B-B14F-4D97-AF65-F5344CB8AC3E}">
        <p14:creationId xmlns:p14="http://schemas.microsoft.com/office/powerpoint/2010/main" val="4002243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a:t>
            </a:r>
          </a:p>
        </p:txBody>
      </p:sp>
      <p:sp>
        <p:nvSpPr>
          <p:cNvPr id="3" name="Content Placeholder 2"/>
          <p:cNvSpPr>
            <a:spLocks noGrp="1"/>
          </p:cNvSpPr>
          <p:nvPr>
            <p:ph idx="1"/>
          </p:nvPr>
        </p:nvSpPr>
        <p:spPr/>
        <p:txBody>
          <a:bodyPr>
            <a:normAutofit/>
          </a:bodyPr>
          <a:lstStyle/>
          <a:p>
            <a:pPr marL="0" indent="0">
              <a:spcBef>
                <a:spcPts val="600"/>
              </a:spcBef>
              <a:buNone/>
            </a:pPr>
            <a:r>
              <a:rPr lang="en-US" b="1" dirty="0">
                <a:solidFill>
                  <a:srgbClr val="647032"/>
                </a:solidFill>
              </a:rPr>
              <a:t>Any act</a:t>
            </a:r>
            <a:r>
              <a:rPr lang="en-US" dirty="0">
                <a:solidFill>
                  <a:srgbClr val="647032"/>
                </a:solidFill>
              </a:rPr>
              <a:t>, including confinement, isolation, verbal assault, humiliation, intimidation, </a:t>
            </a:r>
            <a:r>
              <a:rPr lang="en-US" dirty="0" err="1">
                <a:solidFill>
                  <a:srgbClr val="647032"/>
                </a:solidFill>
              </a:rPr>
              <a:t>infantilization</a:t>
            </a:r>
            <a:r>
              <a:rPr lang="en-US" dirty="0">
                <a:solidFill>
                  <a:srgbClr val="647032"/>
                </a:solidFill>
              </a:rPr>
              <a:t>, or any other treatment which may diminish the sense of identity, dignity, and self-worth</a:t>
            </a:r>
          </a:p>
          <a:p>
            <a:pPr marL="0" indent="0">
              <a:spcBef>
                <a:spcPts val="600"/>
              </a:spcBef>
              <a:buNone/>
            </a:pPr>
            <a:r>
              <a:rPr lang="en-US" dirty="0">
                <a:solidFill>
                  <a:srgbClr val="647032"/>
                </a:solidFill>
              </a:rPr>
              <a:t>Such as…</a:t>
            </a:r>
          </a:p>
          <a:p>
            <a:pPr marL="609585">
              <a:spcAft>
                <a:spcPts val="0"/>
              </a:spcAft>
            </a:pPr>
            <a:r>
              <a:rPr lang="en-US" dirty="0">
                <a:solidFill>
                  <a:srgbClr val="647032"/>
                </a:solidFill>
              </a:rPr>
              <a:t>Making them think there’s something wrong                              with them</a:t>
            </a:r>
          </a:p>
          <a:p>
            <a:pPr marL="609585">
              <a:spcAft>
                <a:spcPts val="0"/>
              </a:spcAft>
            </a:pPr>
            <a:r>
              <a:rPr lang="en-US" dirty="0">
                <a:solidFill>
                  <a:srgbClr val="647032"/>
                </a:solidFill>
              </a:rPr>
              <a:t>Giving them the impression that they’re crazy</a:t>
            </a:r>
          </a:p>
          <a:p>
            <a:pPr marL="609585">
              <a:spcAft>
                <a:spcPts val="0"/>
              </a:spcAft>
            </a:pPr>
            <a:r>
              <a:rPr lang="en-US" dirty="0">
                <a:solidFill>
                  <a:srgbClr val="647032"/>
                </a:solidFill>
              </a:rPr>
              <a:t>Imitating or mocking the person</a:t>
            </a:r>
          </a:p>
          <a:p>
            <a:pPr marL="0" indent="0">
              <a:buNone/>
            </a:pPr>
            <a:endParaRPr lang="en-US" dirty="0"/>
          </a:p>
        </p:txBody>
      </p:sp>
      <p:pic>
        <p:nvPicPr>
          <p:cNvPr id="4"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0042" y="4383543"/>
            <a:ext cx="1644953" cy="247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3"/>
          </p:nvPr>
        </p:nvSpPr>
        <p:spPr/>
        <p:txBody>
          <a:bodyPr/>
          <a:lstStyle/>
          <a:p>
            <a:fld id="{48F63A3B-78C7-47BE-AE5E-E10140E04643}" type="slidenum">
              <a:rPr lang="en-US" smtClean="0">
                <a:solidFill>
                  <a:srgbClr val="94A545"/>
                </a:solidFill>
              </a:rPr>
              <a:pPr/>
              <a:t>28</a:t>
            </a:fld>
            <a:endParaRPr lang="en-US" dirty="0">
              <a:solidFill>
                <a:srgbClr val="94A545"/>
              </a:solidFill>
            </a:endParaRPr>
          </a:p>
        </p:txBody>
      </p:sp>
    </p:spTree>
    <p:extLst>
      <p:ext uri="{BB962C8B-B14F-4D97-AF65-F5344CB8AC3E}">
        <p14:creationId xmlns:p14="http://schemas.microsoft.com/office/powerpoint/2010/main" val="148820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Control</a:t>
            </a:r>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29</a:t>
            </a:fld>
            <a:endParaRPr lang="en-US" dirty="0">
              <a:solidFill>
                <a:srgbClr val="94A545"/>
              </a:solidFill>
            </a:endParaRPr>
          </a:p>
        </p:txBody>
      </p:sp>
      <p:pic>
        <p:nvPicPr>
          <p:cNvPr id="7170" name="Picture 2" descr="Domestic Violence | Maricopa, AZ"/>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57"/>
          <a:stretch/>
        </p:blipFill>
        <p:spPr bwMode="auto">
          <a:xfrm>
            <a:off x="3105077" y="1323474"/>
            <a:ext cx="5993669" cy="553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29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11650959" y="-4104"/>
            <a:ext cx="541041" cy="365125"/>
          </a:xfrm>
        </p:spPr>
        <p:txBody>
          <a:bodyPr/>
          <a:lstStyle/>
          <a:p>
            <a:fld id="{48F63A3B-78C7-47BE-AE5E-E10140E04643}" type="slidenum">
              <a:rPr lang="en-US" smtClean="0">
                <a:solidFill>
                  <a:srgbClr val="94A545"/>
                </a:solidFill>
              </a:rPr>
              <a:pPr/>
              <a:t>3</a:t>
            </a:fld>
            <a:endParaRPr lang="en-US" dirty="0">
              <a:solidFill>
                <a:srgbClr val="94A545"/>
              </a:solidFill>
            </a:endParaRPr>
          </a:p>
        </p:txBody>
      </p:sp>
      <p:sp>
        <p:nvSpPr>
          <p:cNvPr id="6" name="Title 1"/>
          <p:cNvSpPr>
            <a:spLocks noGrp="1"/>
          </p:cNvSpPr>
          <p:nvPr>
            <p:ph type="title"/>
          </p:nvPr>
        </p:nvSpPr>
        <p:spPr>
          <a:xfrm>
            <a:off x="390390" y="361021"/>
            <a:ext cx="11458597" cy="841967"/>
          </a:xfrm>
        </p:spPr>
        <p:txBody>
          <a:bodyPr>
            <a:normAutofit/>
          </a:bodyPr>
          <a:lstStyle/>
          <a:p>
            <a:r>
              <a:rPr lang="es-US" dirty="0" err="1">
                <a:solidFill>
                  <a:srgbClr val="6D7A36"/>
                </a:solidFill>
              </a:rPr>
              <a:t>Northeast</a:t>
            </a:r>
            <a:r>
              <a:rPr lang="es-US" dirty="0">
                <a:solidFill>
                  <a:srgbClr val="6D7A36"/>
                </a:solidFill>
              </a:rPr>
              <a:t> &amp; </a:t>
            </a:r>
            <a:r>
              <a:rPr lang="es-US" dirty="0" err="1">
                <a:solidFill>
                  <a:srgbClr val="6D7A36"/>
                </a:solidFill>
              </a:rPr>
              <a:t>Caribbean</a:t>
            </a:r>
            <a:r>
              <a:rPr lang="es-US" dirty="0">
                <a:solidFill>
                  <a:srgbClr val="6D7A36"/>
                </a:solidFill>
              </a:rPr>
              <a:t> PTTC </a:t>
            </a:r>
            <a:r>
              <a:rPr lang="es-US" dirty="0" err="1">
                <a:solidFill>
                  <a:srgbClr val="6D7A36"/>
                </a:solidFill>
              </a:rPr>
              <a:t>Team</a:t>
            </a:r>
            <a:endParaRPr lang="en-US" dirty="0">
              <a:solidFill>
                <a:srgbClr val="6D7A36"/>
              </a:solidFill>
            </a:endParaRPr>
          </a:p>
        </p:txBody>
      </p:sp>
      <p:sp>
        <p:nvSpPr>
          <p:cNvPr id="8" name="Rectangle 7">
            <a:extLst>
              <a:ext uri="{FF2B5EF4-FFF2-40B4-BE49-F238E27FC236}">
                <a16:creationId xmlns:a16="http://schemas.microsoft.com/office/drawing/2014/main" id="{57FFAD48-AFAB-4B64-85F2-C879584651B5}"/>
              </a:ext>
            </a:extLst>
          </p:cNvPr>
          <p:cNvSpPr/>
          <p:nvPr/>
        </p:nvSpPr>
        <p:spPr>
          <a:xfrm>
            <a:off x="128950" y="6119336"/>
            <a:ext cx="12063050" cy="738664"/>
          </a:xfrm>
          <a:prstGeom prst="rect">
            <a:avLst/>
          </a:prstGeom>
        </p:spPr>
        <p:txBody>
          <a:bodyPr wrap="square">
            <a:spAutoFit/>
          </a:bodyPr>
          <a:lstStyle/>
          <a:p>
            <a:pPr lvl="0" algn="ctr" defTabSz="914400">
              <a:spcBef>
                <a:spcPct val="0"/>
              </a:spcBef>
              <a:spcAft>
                <a:spcPts val="1200"/>
              </a:spcAft>
            </a:pPr>
            <a:r>
              <a:rPr lang="en-US" altLang="en-US" sz="1400" dirty="0">
                <a:solidFill>
                  <a:schemeClr val="tx1">
                    <a:lumMod val="50000"/>
                    <a:lumOff val="50000"/>
                  </a:schemeClr>
                </a:solidFill>
              </a:rPr>
              <a:t>This webinar training is provided under New York State Office of Addiction Services and Supports (OASAS) Education and Training Provider Certification Number 0115. Training under a New York State OASAS Provider Certification is acceptable for meeting all or part of the CASAC/CPP/CPS education and training requirements.</a:t>
            </a:r>
          </a:p>
        </p:txBody>
      </p:sp>
      <p:sp>
        <p:nvSpPr>
          <p:cNvPr id="7" name="Content Placeholder 2">
            <a:extLst>
              <a:ext uri="{FF2B5EF4-FFF2-40B4-BE49-F238E27FC236}">
                <a16:creationId xmlns:a16="http://schemas.microsoft.com/office/drawing/2014/main" id="{F09E601C-B753-414B-BD1E-0A858B6C02D9}"/>
              </a:ext>
            </a:extLst>
          </p:cNvPr>
          <p:cNvSpPr txBox="1">
            <a:spLocks noGrp="1"/>
          </p:cNvSpPr>
          <p:nvPr>
            <p:ph idx="1"/>
          </p:nvPr>
        </p:nvSpPr>
        <p:spPr>
          <a:xfrm>
            <a:off x="2348493" y="1419229"/>
            <a:ext cx="8950877" cy="196905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3200" kern="1200">
                <a:solidFill>
                  <a:srgbClr val="00467F"/>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800" kern="1200">
                <a:solidFill>
                  <a:srgbClr val="00467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0"/>
              </a:spcAft>
              <a:buFont typeface="Arial" panose="020B0604020202020204" pitchFamily="34" charset="0"/>
              <a:buNone/>
            </a:pPr>
            <a:r>
              <a:rPr lang="en-US" altLang="en-US" sz="2400" b="1" dirty="0">
                <a:solidFill>
                  <a:srgbClr val="6D7A36"/>
                </a:solidFill>
                <a:latin typeface="Arial" panose="020B0604020202020204" pitchFamily="34" charset="0"/>
                <a:cs typeface="Arial" panose="020B0604020202020204" pitchFamily="34" charset="0"/>
              </a:rPr>
              <a:t>Diana Padilla</a:t>
            </a:r>
          </a:p>
          <a:p>
            <a:pPr marL="0" indent="0">
              <a:spcBef>
                <a:spcPct val="0"/>
              </a:spcBef>
              <a:spcAft>
                <a:spcPts val="0"/>
              </a:spcAft>
              <a:buFont typeface="Arial" panose="020B0604020202020204" pitchFamily="34" charset="0"/>
              <a:buNone/>
            </a:pPr>
            <a:r>
              <a:rPr lang="en-US" altLang="en-US" sz="2400" dirty="0">
                <a:solidFill>
                  <a:srgbClr val="6D7A36"/>
                </a:solidFill>
                <a:latin typeface="Arial" panose="020B0604020202020204" pitchFamily="34" charset="0"/>
                <a:cs typeface="Arial" panose="020B0604020202020204" pitchFamily="34" charset="0"/>
              </a:rPr>
              <a:t>Research Project Manager</a:t>
            </a:r>
          </a:p>
          <a:p>
            <a:pPr marL="0" indent="0">
              <a:spcBef>
                <a:spcPct val="0"/>
              </a:spcBef>
              <a:spcAft>
                <a:spcPts val="0"/>
              </a:spcAft>
              <a:buFont typeface="Arial" panose="020B0604020202020204" pitchFamily="34" charset="0"/>
              <a:buNone/>
            </a:pPr>
            <a:r>
              <a:rPr lang="en-US" altLang="en-US" sz="2400" dirty="0">
                <a:solidFill>
                  <a:srgbClr val="6D7A36"/>
                </a:solidFill>
                <a:latin typeface="Arial" panose="020B0604020202020204" pitchFamily="34" charset="0"/>
                <a:cs typeface="Arial" panose="020B0604020202020204" pitchFamily="34" charset="0"/>
              </a:rPr>
              <a:t>Technical Assistance and Implementation:</a:t>
            </a:r>
          </a:p>
          <a:p>
            <a:pPr marL="0" indent="0">
              <a:spcBef>
                <a:spcPct val="0"/>
              </a:spcBef>
              <a:spcAft>
                <a:spcPts val="0"/>
              </a:spcAft>
              <a:buFont typeface="Arial" panose="020B0604020202020204" pitchFamily="34" charset="0"/>
              <a:buNone/>
            </a:pPr>
            <a:r>
              <a:rPr lang="en-US" altLang="en-US" sz="2400" b="1" dirty="0">
                <a:solidFill>
                  <a:srgbClr val="6D7A36"/>
                </a:solidFill>
                <a:latin typeface="Arial" panose="020B0604020202020204" pitchFamily="34" charset="0"/>
                <a:cs typeface="Arial" panose="020B0604020202020204" pitchFamily="34" charset="0"/>
              </a:rPr>
              <a:t>Screening, Brief Intervention, Referral to Treatment, (SBIRT) </a:t>
            </a:r>
          </a:p>
          <a:p>
            <a:pPr marL="0" indent="0">
              <a:spcBef>
                <a:spcPct val="0"/>
              </a:spcBef>
              <a:spcAft>
                <a:spcPts val="0"/>
              </a:spcAft>
              <a:buFont typeface="Arial" panose="020B0604020202020204" pitchFamily="34" charset="0"/>
              <a:buNone/>
            </a:pPr>
            <a:r>
              <a:rPr lang="en-US" altLang="en-US" sz="2400" b="1" dirty="0">
                <a:solidFill>
                  <a:srgbClr val="6D7A36"/>
                </a:solidFill>
                <a:latin typeface="Arial" panose="020B0604020202020204" pitchFamily="34" charset="0"/>
                <a:cs typeface="Arial" panose="020B0604020202020204" pitchFamily="34" charset="0"/>
              </a:rPr>
              <a:t>Equity &amp; Inclusion</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255" r="20231" b="4914"/>
          <a:stretch/>
        </p:blipFill>
        <p:spPr>
          <a:xfrm>
            <a:off x="9628134" y="3252628"/>
            <a:ext cx="1822222" cy="1983527"/>
          </a:xfrm>
          <a:prstGeom prst="rect">
            <a:avLst/>
          </a:prstGeom>
          <a:ln>
            <a:solidFill>
              <a:schemeClr val="bg2">
                <a:lumMod val="90000"/>
              </a:schemeClr>
            </a:solidFill>
          </a:ln>
          <a:effectLst>
            <a:outerShdw blurRad="50800" dist="38100" dir="18900000" algn="bl" rotWithShape="0">
              <a:schemeClr val="bg1">
                <a:lumMod val="75000"/>
                <a:alpha val="40000"/>
              </a:scheme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478" t="6521" r="19799" b="11279"/>
          <a:stretch/>
        </p:blipFill>
        <p:spPr>
          <a:xfrm>
            <a:off x="2587250" y="4002480"/>
            <a:ext cx="1837449" cy="1929018"/>
          </a:xfrm>
          <a:prstGeom prst="rect">
            <a:avLst/>
          </a:prstGeom>
          <a:effectLst>
            <a:outerShdw blurRad="50800" dist="38100" dir="8100000" algn="tr" rotWithShape="0">
              <a:prstClr val="black">
                <a:alpha val="40000"/>
              </a:prstClr>
            </a:outerShdw>
          </a:effectLst>
        </p:spPr>
      </p:pic>
      <p:sp>
        <p:nvSpPr>
          <p:cNvPr id="12" name="Content Placeholder 2">
            <a:extLst>
              <a:ext uri="{FF2B5EF4-FFF2-40B4-BE49-F238E27FC236}">
                <a16:creationId xmlns:a16="http://schemas.microsoft.com/office/drawing/2014/main" id="{F09E601C-B753-414B-BD1E-0A858B6C02D9}"/>
              </a:ext>
            </a:extLst>
          </p:cNvPr>
          <p:cNvSpPr txBox="1">
            <a:spLocks/>
          </p:cNvSpPr>
          <p:nvPr/>
        </p:nvSpPr>
        <p:spPr>
          <a:xfrm>
            <a:off x="4424699" y="5100501"/>
            <a:ext cx="3055037" cy="8309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Clr>
                <a:schemeClr val="accent1">
                  <a:lumMod val="75000"/>
                </a:schemeClr>
              </a:buClr>
              <a:buFont typeface="Arial" panose="020B0604020202020204" pitchFamily="34" charset="0"/>
              <a:buChar char="•"/>
              <a:defRPr sz="3200" kern="1200" baseline="0">
                <a:solidFill>
                  <a:srgbClr val="00467F"/>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800" kern="1200" baseline="0">
                <a:solidFill>
                  <a:srgbClr val="00467F"/>
                </a:solidFill>
                <a:latin typeface="+mn-lt"/>
                <a:ea typeface="+mn-ea"/>
                <a:cs typeface="+mn-cs"/>
              </a:defRPr>
            </a:lvl2pPr>
            <a:lvl3pPr marL="1143000" indent="-228600" algn="l" defTabSz="914400" rtl="0" eaLnBrk="1" latinLnBrk="0" hangingPunct="1">
              <a:lnSpc>
                <a:spcPct val="90000"/>
              </a:lnSpc>
              <a:spcBef>
                <a:spcPts val="500"/>
              </a:spcBef>
              <a:spcAft>
                <a:spcPts val="2400"/>
              </a:spcAft>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2400"/>
              </a:spcAft>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24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0"/>
              </a:spcAft>
              <a:buFont typeface="Arial" panose="020B0604020202020204" pitchFamily="34" charset="0"/>
              <a:buNone/>
            </a:pPr>
            <a:r>
              <a:rPr lang="en-US" altLang="en-US" sz="2400" b="1" dirty="0">
                <a:solidFill>
                  <a:srgbClr val="6D7A36"/>
                </a:solidFill>
                <a:latin typeface="Arial" panose="020B0604020202020204" pitchFamily="34" charset="0"/>
                <a:cs typeface="Arial" panose="020B0604020202020204" pitchFamily="34" charset="0"/>
              </a:rPr>
              <a:t>Clyde Frederick                                </a:t>
            </a:r>
            <a:r>
              <a:rPr lang="en-US" altLang="en-US" sz="2400" dirty="0">
                <a:solidFill>
                  <a:srgbClr val="6D7A36"/>
                </a:solidFill>
                <a:latin typeface="Arial" panose="020B0604020202020204" pitchFamily="34" charset="0"/>
                <a:cs typeface="Arial" panose="020B0604020202020204" pitchFamily="34" charset="0"/>
              </a:rPr>
              <a:t>Technologist</a:t>
            </a:r>
          </a:p>
        </p:txBody>
      </p:sp>
      <p:sp>
        <p:nvSpPr>
          <p:cNvPr id="13" name="Content Placeholder 2">
            <a:extLst>
              <a:ext uri="{FF2B5EF4-FFF2-40B4-BE49-F238E27FC236}">
                <a16:creationId xmlns:a16="http://schemas.microsoft.com/office/drawing/2014/main" id="{F09E601C-B753-414B-BD1E-0A858B6C02D9}"/>
              </a:ext>
            </a:extLst>
          </p:cNvPr>
          <p:cNvSpPr txBox="1">
            <a:spLocks/>
          </p:cNvSpPr>
          <p:nvPr/>
        </p:nvSpPr>
        <p:spPr>
          <a:xfrm>
            <a:off x="5743196" y="3782215"/>
            <a:ext cx="3858814" cy="8309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Clr>
                <a:schemeClr val="accent1">
                  <a:lumMod val="75000"/>
                </a:schemeClr>
              </a:buClr>
              <a:buFont typeface="Arial" panose="020B0604020202020204" pitchFamily="34" charset="0"/>
              <a:buChar char="•"/>
              <a:defRPr sz="3200" kern="1200" baseline="0">
                <a:solidFill>
                  <a:srgbClr val="00467F"/>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800" kern="1200" baseline="0">
                <a:solidFill>
                  <a:srgbClr val="00467F"/>
                </a:solidFill>
                <a:latin typeface="+mn-lt"/>
                <a:ea typeface="+mn-ea"/>
                <a:cs typeface="+mn-cs"/>
              </a:defRPr>
            </a:lvl2pPr>
            <a:lvl3pPr marL="1143000" indent="-228600" algn="l" defTabSz="914400" rtl="0" eaLnBrk="1" latinLnBrk="0" hangingPunct="1">
              <a:lnSpc>
                <a:spcPct val="90000"/>
              </a:lnSpc>
              <a:spcBef>
                <a:spcPts val="500"/>
              </a:spcBef>
              <a:spcAft>
                <a:spcPts val="2400"/>
              </a:spcAft>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2400"/>
              </a:spcAft>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24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ts val="0"/>
              </a:spcAft>
              <a:buFont typeface="Arial" panose="020B0604020202020204" pitchFamily="34" charset="0"/>
              <a:buNone/>
            </a:pPr>
            <a:r>
              <a:rPr lang="en-US" altLang="en-US" sz="2400" b="1" dirty="0">
                <a:solidFill>
                  <a:srgbClr val="6D7A36"/>
                </a:solidFill>
                <a:latin typeface="Arial" panose="020B0604020202020204" pitchFamily="34" charset="0"/>
                <a:cs typeface="Arial" panose="020B0604020202020204" pitchFamily="34" charset="0"/>
              </a:rPr>
              <a:t>Patricia (Tri) </a:t>
            </a:r>
            <a:r>
              <a:rPr lang="en-US" altLang="en-US" sz="2400" b="1" dirty="0" err="1">
                <a:solidFill>
                  <a:srgbClr val="6D7A36"/>
                </a:solidFill>
                <a:latin typeface="Arial" panose="020B0604020202020204" pitchFamily="34" charset="0"/>
                <a:cs typeface="Arial" panose="020B0604020202020204" pitchFamily="34" charset="0"/>
              </a:rPr>
              <a:t>Chaple</a:t>
            </a:r>
            <a:r>
              <a:rPr lang="en-US" altLang="en-US" sz="2400" b="1" dirty="0">
                <a:solidFill>
                  <a:srgbClr val="6D7A36"/>
                </a:solidFill>
                <a:latin typeface="Arial" panose="020B0604020202020204" pitchFamily="34" charset="0"/>
                <a:cs typeface="Arial" panose="020B0604020202020204" pitchFamily="34" charset="0"/>
              </a:rPr>
              <a:t>                                           </a:t>
            </a:r>
            <a:r>
              <a:rPr lang="en-US" altLang="en-US" sz="2400" dirty="0">
                <a:solidFill>
                  <a:srgbClr val="6D7A36"/>
                </a:solidFill>
                <a:latin typeface="Arial" panose="020B0604020202020204" pitchFamily="34" charset="0"/>
                <a:cs typeface="Arial" panose="020B0604020202020204" pitchFamily="34" charset="0"/>
              </a:rPr>
              <a:t>Project Administrator</a:t>
            </a:r>
          </a:p>
        </p:txBody>
      </p:sp>
      <p:pic>
        <p:nvPicPr>
          <p:cNvPr id="14" name="Picture 13" descr="A person with brown hair&#10;&#10;Description automatically generated with low confidence">
            <a:extLst>
              <a:ext uri="{FF2B5EF4-FFF2-40B4-BE49-F238E27FC236}">
                <a16:creationId xmlns:a16="http://schemas.microsoft.com/office/drawing/2014/main" id="{E290D7EC-28B4-4484-8FEC-729D66FB16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096" y="1568113"/>
            <a:ext cx="1441411" cy="1820168"/>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24426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33DF94-1111-4814-931E-5AE45BFA2E6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96" y="1217932"/>
            <a:ext cx="11609802" cy="1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1644316" y="1356156"/>
            <a:ext cx="9059779" cy="5451830"/>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9316452" y="55814"/>
            <a:ext cx="2827421" cy="425449"/>
          </a:xfrm>
        </p:spPr>
        <p:txBody>
          <a:bodyPr/>
          <a:lstStyle/>
          <a:p>
            <a:fld id="{4997E26A-602C-4328-9D97-A86921648714}" type="slidenum">
              <a:rPr lang="en-US" sz="1600" b="1">
                <a:solidFill>
                  <a:srgbClr val="94A545"/>
                </a:solidFill>
              </a:rPr>
              <a:pPr/>
              <a:t>30</a:t>
            </a:fld>
            <a:endParaRPr lang="en-US" sz="1600" b="1" dirty="0">
              <a:solidFill>
                <a:srgbClr val="94A545"/>
              </a:solidFill>
            </a:endParaRPr>
          </a:p>
        </p:txBody>
      </p:sp>
      <p:sp>
        <p:nvSpPr>
          <p:cNvPr id="7" name="Title 1"/>
          <p:cNvSpPr>
            <a:spLocks noGrp="1"/>
          </p:cNvSpPr>
          <p:nvPr>
            <p:ph type="title"/>
          </p:nvPr>
        </p:nvSpPr>
        <p:spPr>
          <a:xfrm>
            <a:off x="341192" y="284779"/>
            <a:ext cx="11521441" cy="940424"/>
          </a:xfrm>
        </p:spPr>
        <p:txBody>
          <a:bodyPr>
            <a:normAutofit/>
          </a:bodyPr>
          <a:lstStyle/>
          <a:p>
            <a:pPr algn="ctr"/>
            <a:r>
              <a:rPr lang="en-US" sz="4000" dirty="0">
                <a:solidFill>
                  <a:srgbClr val="6D7A36"/>
                </a:solidFill>
                <a:effectLst>
                  <a:outerShdw blurRad="38100" dist="38100" dir="2700000" algn="tl">
                    <a:srgbClr val="000000">
                      <a:alpha val="43137"/>
                    </a:srgbClr>
                  </a:outerShdw>
                </a:effectLst>
              </a:rPr>
              <a:t>Power and Control in LGBTQ+</a:t>
            </a:r>
          </a:p>
        </p:txBody>
      </p:sp>
    </p:spTree>
    <p:extLst>
      <p:ext uri="{BB962C8B-B14F-4D97-AF65-F5344CB8AC3E}">
        <p14:creationId xmlns:p14="http://schemas.microsoft.com/office/powerpoint/2010/main" val="1004721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Stay?</a:t>
            </a:r>
          </a:p>
        </p:txBody>
      </p:sp>
      <p:sp>
        <p:nvSpPr>
          <p:cNvPr id="3" name="Content Placeholder 2"/>
          <p:cNvSpPr>
            <a:spLocks noGrp="1"/>
          </p:cNvSpPr>
          <p:nvPr>
            <p:ph idx="1"/>
          </p:nvPr>
        </p:nvSpPr>
        <p:spPr>
          <a:xfrm>
            <a:off x="341191" y="1347537"/>
            <a:ext cx="11521441" cy="4588042"/>
          </a:xfrm>
        </p:spPr>
        <p:txBody>
          <a:bodyPr>
            <a:normAutofit lnSpcReduction="10000"/>
          </a:bodyPr>
          <a:lstStyle/>
          <a:p>
            <a:pPr marL="349250" indent="-349250">
              <a:spcBef>
                <a:spcPts val="600"/>
              </a:spcBef>
              <a:spcAft>
                <a:spcPts val="1200"/>
              </a:spcAft>
            </a:pPr>
            <a:r>
              <a:rPr lang="en-US" sz="3600" dirty="0"/>
              <a:t>Fear (of leaving, of losing custody, etc.)</a:t>
            </a:r>
          </a:p>
          <a:p>
            <a:pPr marL="349250" indent="-349250">
              <a:spcBef>
                <a:spcPts val="600"/>
              </a:spcBef>
              <a:spcAft>
                <a:spcPts val="1200"/>
              </a:spcAft>
            </a:pPr>
            <a:r>
              <a:rPr lang="en-US" sz="3600" dirty="0"/>
              <a:t>Low self esteem</a:t>
            </a:r>
          </a:p>
          <a:p>
            <a:pPr marL="349250" indent="-349250">
              <a:spcBef>
                <a:spcPts val="600"/>
              </a:spcBef>
              <a:spcAft>
                <a:spcPts val="1200"/>
              </a:spcAft>
            </a:pPr>
            <a:r>
              <a:rPr lang="en-US" sz="3600" dirty="0"/>
              <a:t>Source of income</a:t>
            </a:r>
          </a:p>
          <a:p>
            <a:pPr marL="349250" indent="-349250">
              <a:spcBef>
                <a:spcPts val="600"/>
              </a:spcBef>
              <a:spcAft>
                <a:spcPts val="1200"/>
              </a:spcAft>
            </a:pPr>
            <a:r>
              <a:rPr lang="en-US" sz="3600" dirty="0"/>
              <a:t>Unaware of options or resources</a:t>
            </a:r>
          </a:p>
          <a:p>
            <a:pPr marL="349250" indent="-349250">
              <a:spcBef>
                <a:spcPts val="600"/>
              </a:spcBef>
              <a:spcAft>
                <a:spcPts val="1200"/>
              </a:spcAft>
            </a:pPr>
            <a:r>
              <a:rPr lang="en-US" sz="3600" dirty="0"/>
              <a:t>Traumatic impact</a:t>
            </a:r>
          </a:p>
          <a:p>
            <a:pPr marL="349250" indent="-349250">
              <a:spcBef>
                <a:spcPts val="600"/>
              </a:spcBef>
              <a:spcAft>
                <a:spcPts val="1200"/>
              </a:spcAft>
            </a:pPr>
            <a:r>
              <a:rPr lang="en-US" sz="3600" dirty="0"/>
              <a:t>Others?</a:t>
            </a:r>
          </a:p>
          <a:p>
            <a:endParaRPr lang="en-US" dirty="0"/>
          </a:p>
        </p:txBody>
      </p:sp>
      <p:pic>
        <p:nvPicPr>
          <p:cNvPr id="4" name="Picture 3" descr="Question Mark Blue.jpg"/>
          <p:cNvPicPr>
            <a:picLocks noChangeAspect="1"/>
          </p:cNvPicPr>
          <p:nvPr/>
        </p:nvPicPr>
        <p:blipFill>
          <a:blip r:embed="rId3" cstate="print"/>
          <a:stretch>
            <a:fillRect/>
          </a:stretch>
        </p:blipFill>
        <p:spPr>
          <a:xfrm>
            <a:off x="8834882" y="3237438"/>
            <a:ext cx="2572178" cy="3211488"/>
          </a:xfrm>
          <a:prstGeom prst="rect">
            <a:avLst/>
          </a:prstGeom>
        </p:spPr>
      </p:pic>
      <p:pic>
        <p:nvPicPr>
          <p:cNvPr id="5" name="Picture 4"/>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9962" y="293812"/>
            <a:ext cx="1070579" cy="657475"/>
          </a:xfrm>
          <a:prstGeom prst="rect">
            <a:avLst/>
          </a:prstGeom>
        </p:spPr>
      </p:pic>
      <p:sp>
        <p:nvSpPr>
          <p:cNvPr id="6" name="Slide Number Placeholder 5"/>
          <p:cNvSpPr>
            <a:spLocks noGrp="1"/>
          </p:cNvSpPr>
          <p:nvPr>
            <p:ph type="sldNum" sz="quarter" idx="13"/>
          </p:nvPr>
        </p:nvSpPr>
        <p:spPr>
          <a:xfrm>
            <a:off x="11639953" y="47726"/>
            <a:ext cx="519963" cy="330288"/>
          </a:xfrm>
        </p:spPr>
        <p:txBody>
          <a:bodyPr/>
          <a:lstStyle/>
          <a:p>
            <a:fld id="{48F63A3B-78C7-47BE-AE5E-E10140E04643}" type="slidenum">
              <a:rPr lang="en-US" smtClean="0">
                <a:solidFill>
                  <a:srgbClr val="94A545"/>
                </a:solidFill>
              </a:rPr>
              <a:pPr/>
              <a:t>31</a:t>
            </a:fld>
            <a:endParaRPr lang="en-US" dirty="0">
              <a:solidFill>
                <a:srgbClr val="94A545"/>
              </a:solidFill>
            </a:endParaRPr>
          </a:p>
        </p:txBody>
      </p:sp>
    </p:spTree>
    <p:extLst>
      <p:ext uri="{BB962C8B-B14F-4D97-AF65-F5344CB8AC3E}">
        <p14:creationId xmlns:p14="http://schemas.microsoft.com/office/powerpoint/2010/main" val="33472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Cycle of Abuse</a:t>
            </a:r>
          </a:p>
        </p:txBody>
      </p:sp>
      <p:pic>
        <p:nvPicPr>
          <p:cNvPr id="6" name="Picture 2" descr="http://jacksonville.com/sites/default/files/photos/blogs/5271/cycle_of_abuse.jpg"/>
          <p:cNvPicPr>
            <a:picLocks noGrp="1" noChangeAspect="1" noChangeArrowheads="1"/>
          </p:cNvPicPr>
          <p:nvPr>
            <p:ph sz="quarter" idx="1"/>
          </p:nvPr>
        </p:nvPicPr>
        <p:blipFill rotWithShape="1">
          <a:blip r:embed="rId3" cstate="print"/>
          <a:srcRect b="8649"/>
          <a:stretch/>
        </p:blipFill>
        <p:spPr bwMode="auto">
          <a:xfrm>
            <a:off x="2911643" y="1419546"/>
            <a:ext cx="6124073" cy="5246070"/>
          </a:xfrm>
          <a:prstGeom prst="rect">
            <a:avLst/>
          </a:prstGeom>
          <a:noFill/>
        </p:spPr>
      </p:pic>
      <p:sp>
        <p:nvSpPr>
          <p:cNvPr id="3" name="Slide Number Placeholder 2"/>
          <p:cNvSpPr>
            <a:spLocks noGrp="1"/>
          </p:cNvSpPr>
          <p:nvPr>
            <p:ph type="sldNum" sz="quarter" idx="13"/>
          </p:nvPr>
        </p:nvSpPr>
        <p:spPr/>
        <p:txBody>
          <a:bodyPr/>
          <a:lstStyle/>
          <a:p>
            <a:fld id="{48F63A3B-78C7-47BE-AE5E-E10140E04643}" type="slidenum">
              <a:rPr lang="en-US">
                <a:solidFill>
                  <a:srgbClr val="94A545"/>
                </a:solidFill>
              </a:rPr>
              <a:pPr/>
              <a:t>32</a:t>
            </a:fld>
            <a:endParaRPr lang="en-US" dirty="0">
              <a:solidFill>
                <a:srgbClr val="94A545"/>
              </a:solidFill>
            </a:endParaRPr>
          </a:p>
        </p:txBody>
      </p:sp>
    </p:spTree>
    <p:extLst>
      <p:ext uri="{BB962C8B-B14F-4D97-AF65-F5344CB8AC3E}">
        <p14:creationId xmlns:p14="http://schemas.microsoft.com/office/powerpoint/2010/main" val="1234502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 y="284779"/>
            <a:ext cx="11862633" cy="940424"/>
          </a:xfrm>
        </p:spPr>
        <p:txBody>
          <a:bodyPr>
            <a:noAutofit/>
          </a:bodyPr>
          <a:lstStyle/>
          <a:p>
            <a:pPr>
              <a:defRPr/>
            </a:pPr>
            <a:r>
              <a:rPr lang="en-US" altLang="en-US" dirty="0">
                <a:solidFill>
                  <a:schemeClr val="accent1">
                    <a:lumMod val="75000"/>
                  </a:schemeClr>
                </a:solidFill>
                <a:effectLst>
                  <a:outerShdw blurRad="38100" dist="38100" dir="2700000" algn="tl">
                    <a:srgbClr val="000000"/>
                  </a:outerShdw>
                </a:effectLst>
              </a:rPr>
              <a:t>  </a:t>
            </a:r>
            <a:r>
              <a:rPr lang="en-US" altLang="en-US" dirty="0" err="1">
                <a:solidFill>
                  <a:srgbClr val="626D2D"/>
                </a:solidFill>
              </a:rPr>
              <a:t>Narcisism</a:t>
            </a:r>
            <a:endParaRPr lang="en-US" altLang="en-US" dirty="0">
              <a:solidFill>
                <a:srgbClr val="626D2D"/>
              </a:solidFill>
            </a:endParaRPr>
          </a:p>
        </p:txBody>
      </p:sp>
      <p:sp>
        <p:nvSpPr>
          <p:cNvPr id="61444" name="Content Placeholder 2"/>
          <p:cNvSpPr>
            <a:spLocks noGrp="1"/>
          </p:cNvSpPr>
          <p:nvPr>
            <p:ph idx="1"/>
          </p:nvPr>
        </p:nvSpPr>
        <p:spPr>
          <a:xfrm>
            <a:off x="475741" y="1382233"/>
            <a:ext cx="11281012" cy="4369980"/>
          </a:xfrm>
        </p:spPr>
        <p:txBody>
          <a:bodyPr>
            <a:normAutofit/>
          </a:bodyPr>
          <a:lstStyle/>
          <a:p>
            <a:pPr indent="-255588">
              <a:lnSpc>
                <a:spcPct val="110000"/>
              </a:lnSpc>
              <a:spcBef>
                <a:spcPts val="600"/>
              </a:spcBef>
              <a:spcAft>
                <a:spcPts val="1200"/>
              </a:spcAft>
              <a:buClr>
                <a:srgbClr val="7F7F7F"/>
              </a:buClr>
            </a:pPr>
            <a:r>
              <a:rPr lang="en-US" dirty="0">
                <a:latin typeface="+mj-lt"/>
              </a:rPr>
              <a:t>Abusive people believe that they have the right to control and restrain their partners, and they can enjoy the feeling of exercising power.</a:t>
            </a:r>
          </a:p>
          <a:p>
            <a:pPr indent="-255588">
              <a:lnSpc>
                <a:spcPct val="110000"/>
              </a:lnSpc>
              <a:spcBef>
                <a:spcPts val="600"/>
              </a:spcBef>
              <a:spcAft>
                <a:spcPts val="1200"/>
              </a:spcAft>
              <a:buClr>
                <a:srgbClr val="7F7F7F"/>
              </a:buClr>
            </a:pPr>
            <a:r>
              <a:rPr lang="en-US" dirty="0">
                <a:latin typeface="+mj-lt"/>
              </a:rPr>
              <a:t>They often believe that their own feelings and needs should be the priority in their relationships, using abusive tactics to dismantle equality and make their partners feel less valuable and worthy of respect in the relationship.</a:t>
            </a:r>
          </a:p>
        </p:txBody>
      </p:sp>
      <p:sp>
        <p:nvSpPr>
          <p:cNvPr id="61443"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9pPr>
          </a:lstStyle>
          <a:p>
            <a:pPr>
              <a:spcBef>
                <a:spcPct val="0"/>
              </a:spcBef>
              <a:buFontTx/>
              <a:buNone/>
            </a:pPr>
            <a:fld id="{B8BEE6A8-F6BE-41EB-AA13-A34894123F12}" type="slidenum">
              <a:rPr lang="en-US" altLang="en-US" sz="1800">
                <a:solidFill>
                  <a:srgbClr val="FFFFFF"/>
                </a:solidFill>
                <a:latin typeface="Calibri" pitchFamily="34" charset="0"/>
              </a:rPr>
              <a:pPr>
                <a:spcBef>
                  <a:spcPct val="0"/>
                </a:spcBef>
                <a:buFontTx/>
                <a:buNone/>
              </a:pPr>
              <a:t>33</a:t>
            </a:fld>
            <a:endParaRPr lang="en-US" altLang="en-US" sz="1800" dirty="0">
              <a:solidFill>
                <a:srgbClr val="FFFFFF"/>
              </a:solidFill>
              <a:latin typeface="Calibri" pitchFamily="34" charset="0"/>
            </a:endParaRPr>
          </a:p>
        </p:txBody>
      </p:sp>
      <p:sp>
        <p:nvSpPr>
          <p:cNvPr id="8" name="Slide Number Placeholder 11"/>
          <p:cNvSpPr txBox="1">
            <a:spLocks/>
          </p:cNvSpPr>
          <p:nvPr/>
        </p:nvSpPr>
        <p:spPr>
          <a:xfrm>
            <a:off x="9400674" y="5025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b="1" smtClean="0">
                <a:solidFill>
                  <a:srgbClr val="94A545"/>
                </a:solidFill>
              </a:rPr>
              <a:pPr/>
              <a:t>33</a:t>
            </a:fld>
            <a:endParaRPr lang="en-US" b="1" dirty="0">
              <a:solidFill>
                <a:srgbClr val="94A545"/>
              </a:solidFill>
            </a:endParaRPr>
          </a:p>
        </p:txBody>
      </p:sp>
    </p:spTree>
    <p:extLst>
      <p:ext uri="{BB962C8B-B14F-4D97-AF65-F5344CB8AC3E}">
        <p14:creationId xmlns:p14="http://schemas.microsoft.com/office/powerpoint/2010/main" val="119507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 Physical Symptoms</a:t>
            </a:r>
          </a:p>
        </p:txBody>
      </p:sp>
      <p:sp>
        <p:nvSpPr>
          <p:cNvPr id="3" name="Content Placeholder 2"/>
          <p:cNvSpPr>
            <a:spLocks noGrp="1"/>
          </p:cNvSpPr>
          <p:nvPr>
            <p:ph idx="1"/>
          </p:nvPr>
        </p:nvSpPr>
        <p:spPr>
          <a:xfrm>
            <a:off x="341191" y="1293783"/>
            <a:ext cx="11521441" cy="4673880"/>
          </a:xfrm>
        </p:spPr>
        <p:txBody>
          <a:bodyPr>
            <a:normAutofit/>
          </a:bodyPr>
          <a:lstStyle/>
          <a:p>
            <a:pPr>
              <a:spcBef>
                <a:spcPts val="1200"/>
              </a:spcBef>
              <a:spcAft>
                <a:spcPts val="1200"/>
              </a:spcAft>
            </a:pPr>
            <a:r>
              <a:rPr lang="en-US" dirty="0"/>
              <a:t>The most common injuries are headaches, insomnia, chronic pain, choking sensations, hyperventilation, and gastrointestinal symptoms, chest, back, and pelvic pain.</a:t>
            </a:r>
          </a:p>
          <a:p>
            <a:pPr>
              <a:spcBef>
                <a:spcPts val="1200"/>
              </a:spcBef>
              <a:spcAft>
                <a:spcPts val="1200"/>
              </a:spcAft>
            </a:pPr>
            <a:r>
              <a:rPr lang="en-US" dirty="0"/>
              <a:t>Traumatic brain injury (TBI) and nonfatal strangulation (choking) are often unrecognized forms of IPV and can lead to significant short and long-term neurologic sequelae. </a:t>
            </a:r>
          </a:p>
        </p:txBody>
      </p:sp>
      <p:sp>
        <p:nvSpPr>
          <p:cNvPr id="4" name="Slide Number Placeholder 3"/>
          <p:cNvSpPr>
            <a:spLocks noGrp="1"/>
          </p:cNvSpPr>
          <p:nvPr>
            <p:ph type="sldNum" sz="quarter" idx="13"/>
          </p:nvPr>
        </p:nvSpPr>
        <p:spPr>
          <a:xfrm>
            <a:off x="11710737" y="47726"/>
            <a:ext cx="449179" cy="337284"/>
          </a:xfrm>
        </p:spPr>
        <p:txBody>
          <a:bodyPr/>
          <a:lstStyle/>
          <a:p>
            <a:fld id="{48F63A3B-78C7-47BE-AE5E-E10140E04643}" type="slidenum">
              <a:rPr lang="en-US" smtClean="0">
                <a:solidFill>
                  <a:srgbClr val="94A545"/>
                </a:solidFill>
              </a:rPr>
              <a:pPr/>
              <a:t>34</a:t>
            </a:fld>
            <a:endParaRPr lang="en-US" dirty="0">
              <a:solidFill>
                <a:srgbClr val="94A545"/>
              </a:solidFill>
            </a:endParaRPr>
          </a:p>
        </p:txBody>
      </p:sp>
    </p:spTree>
    <p:extLst>
      <p:ext uri="{BB962C8B-B14F-4D97-AF65-F5344CB8AC3E}">
        <p14:creationId xmlns:p14="http://schemas.microsoft.com/office/powerpoint/2010/main" val="2230873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IPV</a:t>
            </a:r>
          </a:p>
        </p:txBody>
      </p:sp>
      <p:sp>
        <p:nvSpPr>
          <p:cNvPr id="3" name="Content Placeholder 2"/>
          <p:cNvSpPr>
            <a:spLocks noGrp="1"/>
          </p:cNvSpPr>
          <p:nvPr>
            <p:ph idx="1"/>
          </p:nvPr>
        </p:nvSpPr>
        <p:spPr>
          <a:xfrm>
            <a:off x="341192" y="1390035"/>
            <a:ext cx="11521441" cy="4770134"/>
          </a:xfrm>
        </p:spPr>
        <p:txBody>
          <a:bodyPr>
            <a:normAutofit lnSpcReduction="10000"/>
          </a:bodyPr>
          <a:lstStyle/>
          <a:p>
            <a:pPr marL="0" indent="0">
              <a:spcBef>
                <a:spcPts val="600"/>
              </a:spcBef>
              <a:spcAft>
                <a:spcPts val="1200"/>
              </a:spcAft>
              <a:buNone/>
            </a:pPr>
            <a:r>
              <a:rPr lang="en-US" dirty="0"/>
              <a:t>A decade ago, Christina Love was dropped off at a domestic violence shelter in Anchorage, Alaska, fearing her partner might attempt to kill her. </a:t>
            </a:r>
          </a:p>
          <a:p>
            <a:pPr marL="0" indent="0">
              <a:spcBef>
                <a:spcPts val="600"/>
              </a:spcBef>
              <a:spcAft>
                <a:spcPts val="1200"/>
              </a:spcAft>
              <a:buNone/>
            </a:pPr>
            <a:r>
              <a:rPr lang="en-US" dirty="0"/>
              <a:t>There was alcohol on her breath, so the shelter turned her away. Feeling like she had nowhere else to go, she went right back to her partner, who she says sexually assaulted her that very night.</a:t>
            </a:r>
          </a:p>
          <a:p>
            <a:pPr marL="349250" indent="-349250">
              <a:spcBef>
                <a:spcPts val="600"/>
              </a:spcBef>
              <a:spcAft>
                <a:spcPts val="1200"/>
              </a:spcAft>
            </a:pPr>
            <a:r>
              <a:rPr lang="en-US" dirty="0"/>
              <a:t>Love was using substances, both alcohol and heroin, to cope with the trauma of IPV.</a:t>
            </a:r>
          </a:p>
          <a:p>
            <a:pPr marL="0" indent="0">
              <a:buNone/>
            </a:pPr>
            <a:endParaRPr lang="en-US" dirty="0"/>
          </a:p>
        </p:txBody>
      </p:sp>
      <p:pic>
        <p:nvPicPr>
          <p:cNvPr id="4" name="Picture 3"/>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9962" y="293812"/>
            <a:ext cx="1070579" cy="657475"/>
          </a:xfrm>
          <a:prstGeom prst="rect">
            <a:avLst/>
          </a:prstGeom>
        </p:spPr>
      </p:pic>
      <p:sp>
        <p:nvSpPr>
          <p:cNvPr id="5" name="Slide Number Placeholder 4"/>
          <p:cNvSpPr>
            <a:spLocks noGrp="1"/>
          </p:cNvSpPr>
          <p:nvPr>
            <p:ph type="sldNum" sz="quarter" idx="13"/>
          </p:nvPr>
        </p:nvSpPr>
        <p:spPr/>
        <p:txBody>
          <a:bodyPr/>
          <a:lstStyle/>
          <a:p>
            <a:fld id="{48F63A3B-78C7-47BE-AE5E-E10140E04643}" type="slidenum">
              <a:rPr lang="en-US" smtClean="0">
                <a:solidFill>
                  <a:srgbClr val="94A545"/>
                </a:solidFill>
              </a:rPr>
              <a:pPr/>
              <a:t>35</a:t>
            </a:fld>
            <a:endParaRPr lang="en-US" dirty="0">
              <a:solidFill>
                <a:srgbClr val="94A545"/>
              </a:solidFill>
            </a:endParaRPr>
          </a:p>
        </p:txBody>
      </p:sp>
    </p:spTree>
    <p:extLst>
      <p:ext uri="{BB962C8B-B14F-4D97-AF65-F5344CB8AC3E}">
        <p14:creationId xmlns:p14="http://schemas.microsoft.com/office/powerpoint/2010/main" val="135956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 Mental Health, Substance Use</a:t>
            </a:r>
          </a:p>
        </p:txBody>
      </p:sp>
      <p:sp>
        <p:nvSpPr>
          <p:cNvPr id="3" name="Content Placeholder 2"/>
          <p:cNvSpPr>
            <a:spLocks noGrp="1"/>
          </p:cNvSpPr>
          <p:nvPr>
            <p:ph idx="1"/>
          </p:nvPr>
        </p:nvSpPr>
        <p:spPr>
          <a:xfrm>
            <a:off x="431176" y="5159005"/>
            <a:ext cx="11341472" cy="1437385"/>
          </a:xfrm>
        </p:spPr>
        <p:txBody>
          <a:bodyPr>
            <a:normAutofit/>
          </a:bodyPr>
          <a:lstStyle/>
          <a:p>
            <a:pPr marL="0" indent="0">
              <a:buNone/>
            </a:pPr>
            <a:r>
              <a:rPr lang="en-US" sz="2800" dirty="0"/>
              <a:t>Domestic violence can have traumatic mental health and substance use effects, and is prevalent among people accessing mental health and substance use treatment. </a:t>
            </a:r>
          </a:p>
        </p:txBody>
      </p:sp>
      <p:pic>
        <p:nvPicPr>
          <p:cNvPr id="4" name="Picture 3" descr="Screen Shot 2019-09-25 at 12.2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069" y="1534009"/>
            <a:ext cx="3605681" cy="3549076"/>
          </a:xfrm>
          <a:prstGeom prst="rect">
            <a:avLst/>
          </a:prstGeom>
        </p:spPr>
      </p:pic>
      <p:pic>
        <p:nvPicPr>
          <p:cNvPr id="5" name="Picture 4" descr="Screen Shot 2019-09-25 at 12.23.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126" y="1532709"/>
            <a:ext cx="3605681" cy="3550376"/>
          </a:xfrm>
          <a:prstGeom prst="rect">
            <a:avLst/>
          </a:prstGeom>
        </p:spPr>
      </p:pic>
      <p:sp>
        <p:nvSpPr>
          <p:cNvPr id="6" name="Slide Number Placeholder 5"/>
          <p:cNvSpPr>
            <a:spLocks noGrp="1"/>
          </p:cNvSpPr>
          <p:nvPr>
            <p:ph type="sldNum" sz="quarter" idx="13"/>
          </p:nvPr>
        </p:nvSpPr>
        <p:spPr/>
        <p:txBody>
          <a:bodyPr/>
          <a:lstStyle/>
          <a:p>
            <a:fld id="{48F63A3B-78C7-47BE-AE5E-E10140E04643}" type="slidenum">
              <a:rPr lang="en-US" smtClean="0">
                <a:solidFill>
                  <a:srgbClr val="94A545"/>
                </a:solidFill>
              </a:rPr>
              <a:pPr/>
              <a:t>36</a:t>
            </a:fld>
            <a:endParaRPr lang="en-US" dirty="0">
              <a:solidFill>
                <a:srgbClr val="94A545"/>
              </a:solidFill>
            </a:endParaRPr>
          </a:p>
        </p:txBody>
      </p:sp>
      <p:sp>
        <p:nvSpPr>
          <p:cNvPr id="7" name="TextBox 6"/>
          <p:cNvSpPr txBox="1"/>
          <p:nvPr/>
        </p:nvSpPr>
        <p:spPr>
          <a:xfrm>
            <a:off x="341191" y="6334780"/>
            <a:ext cx="11606167" cy="523220"/>
          </a:xfrm>
          <a:prstGeom prst="rect">
            <a:avLst/>
          </a:prstGeom>
          <a:noFill/>
        </p:spPr>
        <p:txBody>
          <a:bodyPr wrap="square" rtlCol="0">
            <a:spAutoFit/>
          </a:bodyPr>
          <a:lstStyle/>
          <a:p>
            <a:pPr algn="r"/>
            <a:r>
              <a:rPr lang="en-US" sz="1400" dirty="0">
                <a:solidFill>
                  <a:srgbClr val="647032"/>
                </a:solidFill>
              </a:rPr>
              <a:t>National Center on Domestic Violence, Trauma, and Mental Health,</a:t>
            </a:r>
            <a:r>
              <a:rPr lang="en-US" sz="1400" dirty="0">
                <a:solidFill>
                  <a:srgbClr val="647032"/>
                </a:solidFill>
                <a:hlinkClick r:id="rId5"/>
              </a:rPr>
              <a:t> </a:t>
            </a:r>
          </a:p>
          <a:p>
            <a:pPr algn="r"/>
            <a:r>
              <a:rPr lang="en-US" sz="1400" dirty="0">
                <a:solidFill>
                  <a:srgbClr val="647032"/>
                </a:solidFill>
                <a:hlinkClick r:id="rId5"/>
              </a:rPr>
              <a:t>https://www.bwjp.org/resource-center/resource-results/national-center-on-domestic-violence-trauma-mental-health.html</a:t>
            </a:r>
            <a:r>
              <a:rPr lang="en-US" sz="1400" dirty="0">
                <a:solidFill>
                  <a:srgbClr val="647032"/>
                </a:solidFill>
              </a:rPr>
              <a:t>  </a:t>
            </a:r>
          </a:p>
        </p:txBody>
      </p:sp>
    </p:spTree>
    <p:extLst>
      <p:ext uri="{BB962C8B-B14F-4D97-AF65-F5344CB8AC3E}">
        <p14:creationId xmlns:p14="http://schemas.microsoft.com/office/powerpoint/2010/main" val="828989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 and Mental Health</a:t>
            </a:r>
          </a:p>
        </p:txBody>
      </p:sp>
      <p:sp>
        <p:nvSpPr>
          <p:cNvPr id="3" name="Content Placeholder 2"/>
          <p:cNvSpPr>
            <a:spLocks noGrp="1"/>
          </p:cNvSpPr>
          <p:nvPr>
            <p:ph idx="1"/>
          </p:nvPr>
        </p:nvSpPr>
        <p:spPr>
          <a:xfrm>
            <a:off x="341191" y="1359567"/>
            <a:ext cx="11521442" cy="4481303"/>
          </a:xfrm>
        </p:spPr>
        <p:txBody>
          <a:bodyPr>
            <a:normAutofit/>
          </a:bodyPr>
          <a:lstStyle/>
          <a:p>
            <a:pPr marL="457200" indent="-457200">
              <a:spcBef>
                <a:spcPts val="600"/>
              </a:spcBef>
              <a:spcAft>
                <a:spcPts val="1200"/>
              </a:spcAft>
            </a:pPr>
            <a:r>
              <a:rPr lang="en-US" sz="3600" dirty="0"/>
              <a:t>Major depressive disorder (MDD)</a:t>
            </a:r>
          </a:p>
          <a:p>
            <a:pPr marL="457200" indent="-457200">
              <a:spcBef>
                <a:spcPts val="600"/>
              </a:spcBef>
              <a:spcAft>
                <a:spcPts val="1200"/>
              </a:spcAft>
            </a:pPr>
            <a:r>
              <a:rPr lang="en-US" sz="3600" dirty="0"/>
              <a:t>Generalized anxiety disorder (GAD</a:t>
            </a:r>
          </a:p>
          <a:p>
            <a:pPr marL="457200" indent="-457200">
              <a:spcBef>
                <a:spcPts val="600"/>
              </a:spcBef>
              <a:spcAft>
                <a:spcPts val="1200"/>
              </a:spcAft>
            </a:pPr>
            <a:r>
              <a:rPr lang="en-US" sz="3600" dirty="0"/>
              <a:t>Posttraumatic stress disorder (PTSD) </a:t>
            </a:r>
          </a:p>
          <a:p>
            <a:pPr marL="457200" indent="-457200">
              <a:spcBef>
                <a:spcPts val="600"/>
              </a:spcBef>
              <a:spcAft>
                <a:spcPts val="1200"/>
              </a:spcAft>
            </a:pPr>
            <a:r>
              <a:rPr lang="en-US" sz="3600" dirty="0"/>
              <a:t>Other substance use and related disorders</a:t>
            </a:r>
          </a:p>
        </p:txBody>
      </p:sp>
      <p:sp>
        <p:nvSpPr>
          <p:cNvPr id="4" name="Slide Number Placeholder 3"/>
          <p:cNvSpPr>
            <a:spLocks noGrp="1"/>
          </p:cNvSpPr>
          <p:nvPr>
            <p:ph type="sldNum" sz="quarter" idx="13"/>
          </p:nvPr>
        </p:nvSpPr>
        <p:spPr>
          <a:xfrm>
            <a:off x="11623911" y="47726"/>
            <a:ext cx="519963" cy="330288"/>
          </a:xfrm>
        </p:spPr>
        <p:txBody>
          <a:bodyPr/>
          <a:lstStyle/>
          <a:p>
            <a:fld id="{48F63A3B-78C7-47BE-AE5E-E10140E04643}" type="slidenum">
              <a:rPr lang="en-US" smtClean="0">
                <a:solidFill>
                  <a:srgbClr val="94A545"/>
                </a:solidFill>
              </a:rPr>
              <a:pPr/>
              <a:t>37</a:t>
            </a:fld>
            <a:endParaRPr lang="en-US" dirty="0">
              <a:solidFill>
                <a:srgbClr val="94A545"/>
              </a:solidFill>
            </a:endParaRPr>
          </a:p>
        </p:txBody>
      </p:sp>
    </p:spTree>
    <p:extLst>
      <p:ext uri="{BB962C8B-B14F-4D97-AF65-F5344CB8AC3E}">
        <p14:creationId xmlns:p14="http://schemas.microsoft.com/office/powerpoint/2010/main" val="2412292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12" y="284779"/>
            <a:ext cx="11936626" cy="940424"/>
          </a:xfrm>
        </p:spPr>
        <p:txBody>
          <a:bodyPr>
            <a:noAutofit/>
          </a:bodyPr>
          <a:lstStyle/>
          <a:p>
            <a:r>
              <a:rPr lang="es-ES" sz="4000" b="0" dirty="0" err="1">
                <a:effectLst>
                  <a:outerShdw blurRad="38100" dist="38100" dir="2700000" algn="tl">
                    <a:srgbClr val="000000">
                      <a:alpha val="43137"/>
                    </a:srgbClr>
                  </a:outerShdw>
                </a:effectLst>
              </a:rPr>
              <a:t>Symptoms</a:t>
            </a:r>
            <a:r>
              <a:rPr lang="es-ES" sz="4000" b="0" dirty="0">
                <a:effectLst>
                  <a:outerShdw blurRad="38100" dist="38100" dir="2700000" algn="tl">
                    <a:srgbClr val="000000">
                      <a:alpha val="43137"/>
                    </a:srgbClr>
                  </a:outerShdw>
                </a:effectLst>
              </a:rPr>
              <a:t> </a:t>
            </a:r>
            <a:r>
              <a:rPr lang="es-ES" sz="4000" b="0" dirty="0" err="1">
                <a:effectLst>
                  <a:outerShdw blurRad="38100" dist="38100" dir="2700000" algn="tl">
                    <a:srgbClr val="000000">
                      <a:alpha val="43137"/>
                    </a:srgbClr>
                  </a:outerShdw>
                </a:effectLst>
              </a:rPr>
              <a:t>of</a:t>
            </a:r>
            <a:r>
              <a:rPr lang="es-ES" sz="4000" b="0" dirty="0">
                <a:effectLst>
                  <a:outerShdw blurRad="38100" dist="38100" dir="2700000" algn="tl">
                    <a:srgbClr val="000000">
                      <a:alpha val="43137"/>
                    </a:srgbClr>
                  </a:outerShdw>
                </a:effectLst>
              </a:rPr>
              <a:t> PTSD</a:t>
            </a:r>
            <a:endParaRPr lang="es-US" sz="4000" b="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1191" y="1371599"/>
            <a:ext cx="11521441" cy="4644189"/>
          </a:xfrm>
        </p:spPr>
        <p:txBody>
          <a:bodyPr>
            <a:normAutofit/>
          </a:bodyPr>
          <a:lstStyle/>
          <a:p>
            <a:pPr marL="396875" indent="-396875">
              <a:spcBef>
                <a:spcPts val="1200"/>
              </a:spcBef>
              <a:spcAft>
                <a:spcPts val="1200"/>
              </a:spcAft>
            </a:pPr>
            <a:r>
              <a:rPr lang="en-US" sz="3600" dirty="0"/>
              <a:t>Fear and anxiety</a:t>
            </a:r>
          </a:p>
          <a:p>
            <a:pPr marL="396875" indent="-396875">
              <a:spcBef>
                <a:spcPts val="1200"/>
              </a:spcBef>
              <a:spcAft>
                <a:spcPts val="1200"/>
              </a:spcAft>
            </a:pPr>
            <a:r>
              <a:rPr lang="en-US" sz="3600" dirty="0"/>
              <a:t>Shame</a:t>
            </a:r>
          </a:p>
          <a:p>
            <a:pPr marL="396875" indent="-396875">
              <a:spcBef>
                <a:spcPts val="1200"/>
              </a:spcBef>
              <a:spcAft>
                <a:spcPts val="1200"/>
              </a:spcAft>
            </a:pPr>
            <a:r>
              <a:rPr lang="en-US" sz="3600" dirty="0"/>
              <a:t>Internalized guilt</a:t>
            </a:r>
          </a:p>
          <a:p>
            <a:pPr marL="396875" indent="-396875">
              <a:spcBef>
                <a:spcPts val="1200"/>
              </a:spcBef>
              <a:spcAft>
                <a:spcPts val="1200"/>
              </a:spcAft>
            </a:pPr>
            <a:r>
              <a:rPr lang="en-US" sz="3600" dirty="0"/>
              <a:t>Nightmares and memories</a:t>
            </a:r>
          </a:p>
          <a:p>
            <a:pPr marL="396875" indent="-396875">
              <a:spcBef>
                <a:spcPts val="1200"/>
              </a:spcBef>
              <a:spcAft>
                <a:spcPts val="1200"/>
              </a:spcAft>
            </a:pPr>
            <a:r>
              <a:rPr lang="en-US" sz="3600" dirty="0" err="1"/>
              <a:t>Hypervigilence</a:t>
            </a:r>
            <a:endParaRPr lang="es-US" sz="3600" dirty="0"/>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38</a:t>
            </a:fld>
            <a:endParaRPr lang="en-US" dirty="0">
              <a:solidFill>
                <a:srgbClr val="94A545"/>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512" y="3729038"/>
            <a:ext cx="5210488" cy="3128962"/>
          </a:xfrm>
          <a:prstGeom prst="rect">
            <a:avLst/>
          </a:prstGeom>
        </p:spPr>
      </p:pic>
    </p:spTree>
    <p:extLst>
      <p:ext uri="{BB962C8B-B14F-4D97-AF65-F5344CB8AC3E}">
        <p14:creationId xmlns:p14="http://schemas.microsoft.com/office/powerpoint/2010/main" val="2370289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550400" y="0"/>
            <a:ext cx="2641600" cy="365760"/>
          </a:xfrm>
          <a:prstGeom prst="rect">
            <a:avLst/>
          </a:prstGeom>
        </p:spPr>
        <p:txBody>
          <a:bodyPr/>
          <a:lstStyle/>
          <a:p>
            <a:fld id="{4997E26A-602C-4328-9D97-A86921648714}" type="slidenum">
              <a:rPr lang="en-US" smtClean="0"/>
              <a:pPr/>
              <a:t>39</a:t>
            </a:fld>
            <a:endParaRPr lang="en-US" dirty="0"/>
          </a:p>
        </p:txBody>
      </p:sp>
      <p:pic>
        <p:nvPicPr>
          <p:cNvPr id="2050" name="Picture 2" descr="Image result for nearological impact of traumatic stress"/>
          <p:cNvPicPr>
            <a:picLocks noChangeAspect="1" noChangeArrowheads="1"/>
          </p:cNvPicPr>
          <p:nvPr/>
        </p:nvPicPr>
        <p:blipFill rotWithShape="1">
          <a:blip r:embed="rId3">
            <a:extLst>
              <a:ext uri="{28A0092B-C50C-407E-A947-70E740481C1C}">
                <a14:useLocalDpi xmlns:a14="http://schemas.microsoft.com/office/drawing/2010/main" val="0"/>
              </a:ext>
            </a:extLst>
          </a:blip>
          <a:srcRect t="23704" b="10899"/>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5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Disclaimer</a:t>
            </a:r>
          </a:p>
        </p:txBody>
      </p:sp>
      <p:sp>
        <p:nvSpPr>
          <p:cNvPr id="7" name="Content Placeholder 6"/>
          <p:cNvSpPr>
            <a:spLocks noGrp="1"/>
          </p:cNvSpPr>
          <p:nvPr>
            <p:ph idx="1"/>
          </p:nvPr>
        </p:nvSpPr>
        <p:spPr>
          <a:xfrm>
            <a:off x="462455" y="1324303"/>
            <a:ext cx="11400178" cy="4355429"/>
          </a:xfrm>
        </p:spPr>
        <p:txBody>
          <a:bodyPr>
            <a:normAutofit/>
          </a:bodyPr>
          <a:lstStyle/>
          <a:p>
            <a:pPr marL="0" indent="0">
              <a:lnSpc>
                <a:spcPct val="100000"/>
              </a:lnSpc>
              <a:spcBef>
                <a:spcPts val="0"/>
              </a:spcBef>
              <a:buNone/>
            </a:pPr>
            <a:r>
              <a:rPr lang="en-US" sz="2800" dirty="0"/>
              <a:t>The development of these training materials was supported by grant TI082504 (PI: M. </a:t>
            </a:r>
            <a:r>
              <a:rPr lang="en-US" sz="2800" dirty="0" err="1"/>
              <a:t>Chaple</a:t>
            </a:r>
            <a:r>
              <a:rPr lang="en-US" sz="2800" dirty="0"/>
              <a:t>) from the Center for Substance Abuse Treatment, Substance Abuse and Mental Health Services Administration (SAMHSA), United States Department of Health and Human Services. The contents are solely the responsibility of the Northeast and Caribbean Addiction Technology Transfer Center, and do not necessarily represent the official views of SAMHSA.</a:t>
            </a:r>
          </a:p>
        </p:txBody>
      </p:sp>
      <p:sp>
        <p:nvSpPr>
          <p:cNvPr id="5" name="Slide Number Placeholder 1">
            <a:extLst>
              <a:ext uri="{FF2B5EF4-FFF2-40B4-BE49-F238E27FC236}">
                <a16:creationId xmlns:a16="http://schemas.microsoft.com/office/drawing/2014/main" id="{44B63937-94D5-DE44-9F89-569677DB0C1E}"/>
              </a:ext>
            </a:extLst>
          </p:cNvPr>
          <p:cNvSpPr>
            <a:spLocks noGrp="1"/>
          </p:cNvSpPr>
          <p:nvPr>
            <p:ph type="sldNum" sz="quarter" idx="13"/>
          </p:nvPr>
        </p:nvSpPr>
        <p:spPr bwMode="auto">
          <a:xfrm>
            <a:off x="11571720" y="27294"/>
            <a:ext cx="581825" cy="316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67">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990575" indent="-380990">
              <a:spcBef>
                <a:spcPct val="20000"/>
              </a:spcBef>
              <a:buFont typeface="Arial" panose="020B0604020202020204" pitchFamily="34" charset="0"/>
              <a:buChar char="–"/>
              <a:defRPr sz="3733">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23962" indent="-304792">
              <a:spcBef>
                <a:spcPct val="20000"/>
              </a:spcBef>
              <a:buFont typeface="Arial" panose="020B0604020202020204" pitchFamily="34" charset="0"/>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133547" indent="-304792">
              <a:spcBef>
                <a:spcPct val="20000"/>
              </a:spcBef>
              <a:buFont typeface="Arial" panose="020B0604020202020204" pitchFamily="34" charset="0"/>
              <a:buChar char="–"/>
              <a:defRPr sz="2667">
                <a:solidFill>
                  <a:schemeClr val="tx1"/>
                </a:solidFill>
                <a:latin typeface="Arial" panose="020B0604020202020204" pitchFamily="34" charset="0"/>
                <a:ea typeface="Arial" panose="020B0604020202020204" pitchFamily="34" charset="0"/>
                <a:cs typeface="Arial" panose="020B0604020202020204" pitchFamily="34" charset="0"/>
              </a:defRPr>
            </a:lvl4pPr>
            <a:lvl5pPr marL="2743131" indent="-304792">
              <a:spcBef>
                <a:spcPct val="20000"/>
              </a:spcBef>
              <a:buFont typeface="Arial" panose="020B0604020202020204" pitchFamily="34" charset="0"/>
              <a:buChar char="»"/>
              <a:defRPr sz="2667">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eaLnBrk="0" fontAlgn="base" hangingPunct="0">
              <a:spcBef>
                <a:spcPct val="20000"/>
              </a:spcBef>
              <a:spcAft>
                <a:spcPct val="0"/>
              </a:spcAft>
              <a:buFont typeface="Arial" panose="020B0604020202020204" pitchFamily="34" charset="0"/>
              <a:buChar char="»"/>
              <a:defRPr sz="2667">
                <a:solidFill>
                  <a:schemeClr val="tx1"/>
                </a:solidFill>
                <a:latin typeface="Arial" panose="020B0604020202020204" pitchFamily="34" charset="0"/>
                <a:ea typeface="Arial" panose="020B0604020202020204" pitchFamily="34" charset="0"/>
                <a:cs typeface="Arial" panose="020B0604020202020204" pitchFamily="34" charset="0"/>
              </a:defRPr>
            </a:lvl6pPr>
            <a:lvl7pPr marL="3962301" indent="-304792" eaLnBrk="0" fontAlgn="base" hangingPunct="0">
              <a:spcBef>
                <a:spcPct val="20000"/>
              </a:spcBef>
              <a:spcAft>
                <a:spcPct val="0"/>
              </a:spcAft>
              <a:buFont typeface="Arial" panose="020B0604020202020204" pitchFamily="34" charset="0"/>
              <a:buChar char="»"/>
              <a:defRPr sz="2667">
                <a:solidFill>
                  <a:schemeClr val="tx1"/>
                </a:solidFill>
                <a:latin typeface="Arial" panose="020B0604020202020204" pitchFamily="34" charset="0"/>
                <a:ea typeface="Arial" panose="020B0604020202020204" pitchFamily="34" charset="0"/>
                <a:cs typeface="Arial" panose="020B0604020202020204" pitchFamily="34" charset="0"/>
              </a:defRPr>
            </a:lvl7pPr>
            <a:lvl8pPr marL="4571886" indent="-304792" eaLnBrk="0" fontAlgn="base" hangingPunct="0">
              <a:spcBef>
                <a:spcPct val="20000"/>
              </a:spcBef>
              <a:spcAft>
                <a:spcPct val="0"/>
              </a:spcAft>
              <a:buFont typeface="Arial" panose="020B0604020202020204" pitchFamily="34" charset="0"/>
              <a:buChar char="»"/>
              <a:defRPr sz="2667">
                <a:solidFill>
                  <a:schemeClr val="tx1"/>
                </a:solidFill>
                <a:latin typeface="Arial" panose="020B0604020202020204" pitchFamily="34" charset="0"/>
                <a:ea typeface="Arial" panose="020B0604020202020204" pitchFamily="34" charset="0"/>
                <a:cs typeface="Arial" panose="020B0604020202020204" pitchFamily="34" charset="0"/>
              </a:defRPr>
            </a:lvl8pPr>
            <a:lvl9pPr marL="5181470" indent="-304792" eaLnBrk="0" fontAlgn="base" hangingPunct="0">
              <a:spcBef>
                <a:spcPct val="20000"/>
              </a:spcBef>
              <a:spcAft>
                <a:spcPct val="0"/>
              </a:spcAft>
              <a:buFont typeface="Arial" panose="020B0604020202020204" pitchFamily="34" charset="0"/>
              <a:buChar char="»"/>
              <a:defRPr sz="2667">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8EA4CD1-A277-479C-BCA2-28E4F22F32CD}" type="slidenum">
              <a:rPr kumimoji="0" lang="en-US" altLang="en-US" sz="1600" i="0" u="none" strike="noStrike" kern="1200" cap="none" spc="0" normalizeH="0" baseline="0" noProof="0">
                <a:ln>
                  <a:noFill/>
                </a:ln>
                <a:solidFill>
                  <a:srgbClr val="94A545"/>
                </a:solidFill>
                <a:effectLst/>
                <a:uLnTx/>
                <a:uFillTx/>
                <a:latin typeface="+mn-lt"/>
                <a:ea typeface="MS PGothic" panose="020B0600070205080204" pitchFamily="34" charset="-128"/>
                <a:cs typeface="Arial" panose="020B060402020202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4</a:t>
            </a:fld>
            <a:endParaRPr kumimoji="0" lang="en-US" altLang="en-US" sz="1600" i="0" u="none" strike="noStrike" kern="1200" cap="none" spc="0" normalizeH="0" baseline="0" noProof="0" dirty="0">
              <a:ln>
                <a:noFill/>
              </a:ln>
              <a:solidFill>
                <a:srgbClr val="94A545"/>
              </a:solidFill>
              <a:effectLst/>
              <a:uLnTx/>
              <a:uFillTx/>
              <a:latin typeface="+mn-lt"/>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64494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Vulnerabilities</a:t>
            </a:r>
          </a:p>
        </p:txBody>
      </p:sp>
      <p:sp>
        <p:nvSpPr>
          <p:cNvPr id="3" name="Content Placeholder 2"/>
          <p:cNvSpPr>
            <a:spLocks noGrp="1"/>
          </p:cNvSpPr>
          <p:nvPr>
            <p:ph idx="1"/>
          </p:nvPr>
        </p:nvSpPr>
        <p:spPr>
          <a:xfrm>
            <a:off x="341191" y="1293783"/>
            <a:ext cx="11521441" cy="4409186"/>
          </a:xfrm>
        </p:spPr>
        <p:txBody>
          <a:bodyPr>
            <a:normAutofit/>
          </a:bodyPr>
          <a:lstStyle/>
          <a:p>
            <a:pPr marL="349250" indent="-349250">
              <a:spcBef>
                <a:spcPts val="1200"/>
              </a:spcBef>
              <a:spcAft>
                <a:spcPts val="1200"/>
              </a:spcAft>
            </a:pPr>
            <a:r>
              <a:rPr lang="en-US" dirty="0">
                <a:solidFill>
                  <a:srgbClr val="647032"/>
                </a:solidFill>
              </a:rPr>
              <a:t>Experiencing a mental health or substance use disorder places individuals at greater risk for being controlled by an abusive partner</a:t>
            </a:r>
          </a:p>
          <a:p>
            <a:pPr marL="349250" indent="-349250">
              <a:spcBef>
                <a:spcPts val="1200"/>
              </a:spcBef>
              <a:spcAft>
                <a:spcPts val="1200"/>
              </a:spcAft>
            </a:pPr>
            <a:r>
              <a:rPr lang="en-US" b="1" dirty="0"/>
              <a:t>Stigma</a:t>
            </a:r>
            <a:r>
              <a:rPr lang="en-US" dirty="0"/>
              <a:t> associated with substance use and mental illness contributes to the effectiveness of abusive tactics and can create barriers for survivors when they seek help </a:t>
            </a:r>
          </a:p>
          <a:p>
            <a:pPr marL="349250" indent="-349250"/>
            <a:endParaRPr lang="en-US" dirty="0">
              <a:solidFill>
                <a:srgbClr val="647032"/>
              </a:solidFill>
            </a:endParaRPr>
          </a:p>
        </p:txBody>
      </p:sp>
      <p:sp>
        <p:nvSpPr>
          <p:cNvPr id="4" name="Slide Number Placeholder 3"/>
          <p:cNvSpPr>
            <a:spLocks noGrp="1"/>
          </p:cNvSpPr>
          <p:nvPr>
            <p:ph type="sldNum" sz="quarter" idx="13"/>
          </p:nvPr>
        </p:nvSpPr>
        <p:spPr>
          <a:xfrm>
            <a:off x="11672037" y="51055"/>
            <a:ext cx="519963" cy="330288"/>
          </a:xfrm>
        </p:spPr>
        <p:txBody>
          <a:bodyPr/>
          <a:lstStyle/>
          <a:p>
            <a:fld id="{48F63A3B-78C7-47BE-AE5E-E10140E04643}" type="slidenum">
              <a:rPr lang="en-US">
                <a:solidFill>
                  <a:srgbClr val="94A545"/>
                </a:solidFill>
              </a:rPr>
              <a:pPr/>
              <a:t>40</a:t>
            </a:fld>
            <a:endParaRPr lang="en-US" dirty="0">
              <a:solidFill>
                <a:srgbClr val="94A545"/>
              </a:solidFill>
            </a:endParaRPr>
          </a:p>
        </p:txBody>
      </p:sp>
    </p:spTree>
    <p:extLst>
      <p:ext uri="{BB962C8B-B14F-4D97-AF65-F5344CB8AC3E}">
        <p14:creationId xmlns:p14="http://schemas.microsoft.com/office/powerpoint/2010/main" val="178218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93" y="54619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2263" y="2926017"/>
            <a:ext cx="9639300" cy="707886"/>
          </a:xfrm>
          <a:prstGeom prst="rect">
            <a:avLst/>
          </a:prstGeom>
          <a:noFill/>
        </p:spPr>
        <p:txBody>
          <a:bodyPr wrap="square" rtlCol="0">
            <a:spAutoFit/>
          </a:bodyPr>
          <a:lstStyle/>
          <a:p>
            <a:pPr algn="ctr"/>
            <a:r>
              <a:rPr lang="en-US" sz="4000" b="1" dirty="0">
                <a:solidFill>
                  <a:srgbClr val="5A652D"/>
                </a:solidFill>
              </a:rPr>
              <a:t>Secondary Prevention</a:t>
            </a:r>
          </a:p>
        </p:txBody>
      </p:sp>
    </p:spTree>
    <p:extLst>
      <p:ext uri="{BB962C8B-B14F-4D97-AF65-F5344CB8AC3E}">
        <p14:creationId xmlns:p14="http://schemas.microsoft.com/office/powerpoint/2010/main" val="372379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6C36A19-DEBF-41F9-A562-6E44523C1DB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12" y="920209"/>
            <a:ext cx="11609802" cy="1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833DF94-1111-4814-931E-5AE45BFA2E6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99" y="5886185"/>
            <a:ext cx="11609802" cy="1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305BAE14-6240-4083-AE84-2619DEE186C0}"/>
              </a:ext>
            </a:extLst>
          </p:cNvPr>
          <p:cNvSpPr txBox="1"/>
          <p:nvPr/>
        </p:nvSpPr>
        <p:spPr>
          <a:xfrm>
            <a:off x="828993" y="1289609"/>
            <a:ext cx="10378440" cy="830997"/>
          </a:xfrm>
          <a:prstGeom prst="rect">
            <a:avLst/>
          </a:prstGeom>
          <a:noFill/>
        </p:spPr>
        <p:txBody>
          <a:bodyPr wrap="square" rtlCol="0">
            <a:spAutoFit/>
          </a:bodyPr>
          <a:lstStyle/>
          <a:p>
            <a:pPr algn="ctr">
              <a:spcBef>
                <a:spcPts val="600"/>
              </a:spcBef>
              <a:spcAft>
                <a:spcPts val="1200"/>
              </a:spcAft>
            </a:pPr>
            <a:r>
              <a:rPr lang="en-US" sz="4800" b="1" dirty="0">
                <a:solidFill>
                  <a:srgbClr val="647032"/>
                </a:solidFill>
              </a:rPr>
              <a:t>Hispanic and </a:t>
            </a:r>
            <a:r>
              <a:rPr lang="en-US" sz="4800" b="1" dirty="0" err="1">
                <a:solidFill>
                  <a:srgbClr val="647032"/>
                </a:solidFill>
              </a:rPr>
              <a:t>Latinx</a:t>
            </a:r>
            <a:endParaRPr lang="en-US" sz="4800" b="1" dirty="0">
              <a:solidFill>
                <a:srgbClr val="647032"/>
              </a:solidFill>
            </a:endParaRPr>
          </a:p>
        </p:txBody>
      </p:sp>
      <p:sp>
        <p:nvSpPr>
          <p:cNvPr id="5" name="Slide Number Placeholder 4"/>
          <p:cNvSpPr>
            <a:spLocks noGrp="1"/>
          </p:cNvSpPr>
          <p:nvPr>
            <p:ph type="sldNum" sz="quarter" idx="12"/>
          </p:nvPr>
        </p:nvSpPr>
        <p:spPr>
          <a:xfrm>
            <a:off x="9420726" y="50229"/>
            <a:ext cx="2743200" cy="365125"/>
          </a:xfrm>
        </p:spPr>
        <p:txBody>
          <a:bodyPr/>
          <a:lstStyle/>
          <a:p>
            <a:fld id="{48F63A3B-78C7-47BE-AE5E-E10140E04643}" type="slidenum">
              <a:rPr lang="en-US" sz="1600" b="1">
                <a:solidFill>
                  <a:srgbClr val="94A545"/>
                </a:solidFill>
              </a:rPr>
              <a:t>42</a:t>
            </a:fld>
            <a:endParaRPr lang="en-US" sz="1600" b="1" dirty="0">
              <a:solidFill>
                <a:srgbClr val="94A545"/>
              </a:solidFill>
            </a:endParaRPr>
          </a:p>
        </p:txBody>
      </p:sp>
      <p:pic>
        <p:nvPicPr>
          <p:cNvPr id="8" name="Picture 4" descr="https://thedailytexan.com/sites/default/files/styles/article_main_image/public/images/2018/02/0202_GeoCasillas_Latinx298.jpg?itok=XXhKBNh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122" y="2240922"/>
            <a:ext cx="4900445" cy="324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84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Hispanic and </a:t>
            </a:r>
            <a:r>
              <a:rPr lang="en-US" dirty="0" err="1"/>
              <a:t>Latinx</a:t>
            </a:r>
            <a:r>
              <a:rPr lang="en-US" dirty="0"/>
              <a:t> Communities Today</a:t>
            </a:r>
          </a:p>
        </p:txBody>
      </p:sp>
      <p:sp>
        <p:nvSpPr>
          <p:cNvPr id="3" name="Content Placeholder 2"/>
          <p:cNvSpPr>
            <a:spLocks noGrp="1"/>
          </p:cNvSpPr>
          <p:nvPr>
            <p:ph idx="1"/>
          </p:nvPr>
        </p:nvSpPr>
        <p:spPr>
          <a:xfrm>
            <a:off x="341191" y="1293782"/>
            <a:ext cx="11521441" cy="4830291"/>
          </a:xfrm>
        </p:spPr>
        <p:txBody>
          <a:bodyPr>
            <a:normAutofit/>
          </a:bodyPr>
          <a:lstStyle/>
          <a:p>
            <a:pPr marL="311143" indent="-311143">
              <a:spcBef>
                <a:spcPts val="1200"/>
              </a:spcBef>
              <a:spcAft>
                <a:spcPts val="1200"/>
              </a:spcAft>
            </a:pPr>
            <a:r>
              <a:rPr lang="en-US" sz="2800" dirty="0"/>
              <a:t>Approximately </a:t>
            </a:r>
            <a:r>
              <a:rPr lang="en-US" sz="2800" b="1" dirty="0"/>
              <a:t>1 </a:t>
            </a:r>
            <a:r>
              <a:rPr lang="en-US" sz="2800" dirty="0"/>
              <a:t>in</a:t>
            </a:r>
            <a:r>
              <a:rPr lang="en-US" sz="2800" b="1" dirty="0"/>
              <a:t> 3</a:t>
            </a:r>
            <a:r>
              <a:rPr lang="en-US" sz="2800" dirty="0"/>
              <a:t> of Latinas have experienced physical violence by an intimate partner in their lifetime, 50% don’t report</a:t>
            </a:r>
          </a:p>
          <a:p>
            <a:pPr marL="311143" indent="-311143">
              <a:spcBef>
                <a:spcPts val="1200"/>
              </a:spcBef>
              <a:spcAft>
                <a:spcPts val="1200"/>
              </a:spcAft>
            </a:pPr>
            <a:r>
              <a:rPr lang="en-US" sz="2800" dirty="0"/>
              <a:t>Depression and psychological distress are strongly associated with IPV</a:t>
            </a:r>
          </a:p>
          <a:p>
            <a:pPr marL="311143" indent="-311143">
              <a:spcBef>
                <a:spcPts val="1200"/>
              </a:spcBef>
              <a:spcAft>
                <a:spcPts val="1200"/>
              </a:spcAft>
            </a:pPr>
            <a:r>
              <a:rPr lang="en-US" sz="2800" dirty="0"/>
              <a:t>Unique cultural and contextual configuration for IPV among Hispanic women</a:t>
            </a:r>
          </a:p>
          <a:p>
            <a:pPr marL="311143" indent="-311143">
              <a:spcBef>
                <a:spcPts val="1200"/>
              </a:spcBef>
              <a:spcAft>
                <a:spcPts val="1200"/>
              </a:spcAft>
            </a:pPr>
            <a:r>
              <a:rPr lang="en-US" sz="2800" dirty="0"/>
              <a:t>Due to barriers like anti-immigrant laws, Latinas are 1/2 as likely to report abuse vs survivors from other ethnic/racial groups</a:t>
            </a:r>
          </a:p>
          <a:p>
            <a:endParaRPr lang="en-US" dirty="0"/>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43</a:t>
            </a:fld>
            <a:endParaRPr lang="en-US" dirty="0">
              <a:solidFill>
                <a:srgbClr val="94A545"/>
              </a:solidFill>
            </a:endParaRPr>
          </a:p>
        </p:txBody>
      </p:sp>
      <p:sp>
        <p:nvSpPr>
          <p:cNvPr id="5" name="TextBox 4"/>
          <p:cNvSpPr txBox="1"/>
          <p:nvPr/>
        </p:nvSpPr>
        <p:spPr>
          <a:xfrm>
            <a:off x="938463" y="6195466"/>
            <a:ext cx="11229345" cy="738664"/>
          </a:xfrm>
          <a:prstGeom prst="rect">
            <a:avLst/>
          </a:prstGeom>
          <a:noFill/>
        </p:spPr>
        <p:txBody>
          <a:bodyPr wrap="square" rtlCol="0">
            <a:spAutoFit/>
          </a:bodyPr>
          <a:lstStyle/>
          <a:p>
            <a:pPr algn="r"/>
            <a:r>
              <a:rPr lang="en-US" sz="1400" dirty="0">
                <a:solidFill>
                  <a:srgbClr val="647032"/>
                </a:solidFill>
              </a:rPr>
              <a:t>Cummings, A. M., Gonzalez-</a:t>
            </a:r>
            <a:r>
              <a:rPr lang="en-US" sz="1400" dirty="0" err="1">
                <a:solidFill>
                  <a:srgbClr val="647032"/>
                </a:solidFill>
              </a:rPr>
              <a:t>Guarda</a:t>
            </a:r>
            <a:r>
              <a:rPr lang="en-US" sz="1400" dirty="0">
                <a:solidFill>
                  <a:srgbClr val="647032"/>
                </a:solidFill>
              </a:rPr>
              <a:t>, R. M., &amp; Sandoval, M. F. (2013). Intimate Partner Violence Among Hispanics: A Review of the Literature. </a:t>
            </a:r>
            <a:r>
              <a:rPr lang="en-US" sz="1400" i="1" dirty="0">
                <a:solidFill>
                  <a:srgbClr val="647032"/>
                </a:solidFill>
              </a:rPr>
              <a:t>Journal of Family Violence</a:t>
            </a:r>
            <a:r>
              <a:rPr lang="en-US" sz="1400" dirty="0">
                <a:solidFill>
                  <a:srgbClr val="647032"/>
                </a:solidFill>
              </a:rPr>
              <a:t>, </a:t>
            </a:r>
            <a:r>
              <a:rPr lang="en-US" sz="1400" i="1" dirty="0">
                <a:solidFill>
                  <a:srgbClr val="647032"/>
                </a:solidFill>
              </a:rPr>
              <a:t>28</a:t>
            </a:r>
            <a:r>
              <a:rPr lang="en-US" sz="1400" dirty="0">
                <a:solidFill>
                  <a:srgbClr val="647032"/>
                </a:solidFill>
              </a:rPr>
              <a:t>(2), 153–171. </a:t>
            </a:r>
            <a:r>
              <a:rPr lang="en-US" sz="1400" dirty="0">
                <a:solidFill>
                  <a:srgbClr val="647032"/>
                </a:solidFill>
                <a:hlinkClick r:id="rId3"/>
              </a:rPr>
              <a:t>http://doi.org/10.1007/s10896-012-9478-5</a:t>
            </a:r>
            <a:r>
              <a:rPr lang="en-US" sz="1400" dirty="0">
                <a:solidFill>
                  <a:srgbClr val="647032"/>
                </a:solidFill>
              </a:rPr>
              <a:t>, </a:t>
            </a:r>
            <a:r>
              <a:rPr lang="en-US" sz="1400" dirty="0" err="1">
                <a:solidFill>
                  <a:srgbClr val="647032"/>
                </a:solidFill>
              </a:rPr>
              <a:t>Encuentro</a:t>
            </a:r>
            <a:r>
              <a:rPr lang="en-US" sz="1400" dirty="0">
                <a:solidFill>
                  <a:srgbClr val="647032"/>
                </a:solidFill>
              </a:rPr>
              <a:t> Latino, Latinos and Domestic Violence Fact Sheet, </a:t>
            </a:r>
            <a:r>
              <a:rPr lang="en-US" sz="1400" dirty="0">
                <a:solidFill>
                  <a:srgbClr val="647032"/>
                </a:solidFill>
                <a:hlinkClick r:id="rId4"/>
              </a:rPr>
              <a:t>www.latinodv.org</a:t>
            </a:r>
            <a:r>
              <a:rPr lang="en-US" sz="1400" dirty="0">
                <a:solidFill>
                  <a:srgbClr val="647032"/>
                </a:solidFill>
              </a:rPr>
              <a:t> </a:t>
            </a:r>
          </a:p>
        </p:txBody>
      </p:sp>
    </p:spTree>
    <p:extLst>
      <p:ext uri="{BB962C8B-B14F-4D97-AF65-F5344CB8AC3E}">
        <p14:creationId xmlns:p14="http://schemas.microsoft.com/office/powerpoint/2010/main" val="304936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044287-2640-4961-AD61-FAF1457FD688}"/>
              </a:ext>
            </a:extLst>
          </p:cNvPr>
          <p:cNvSpPr>
            <a:spLocks noGrp="1"/>
          </p:cNvSpPr>
          <p:nvPr>
            <p:ph idx="1"/>
          </p:nvPr>
        </p:nvSpPr>
        <p:spPr/>
        <p:txBody>
          <a:bodyPr/>
          <a:lstStyle/>
          <a:p>
            <a:pPr marL="393700" indent="-393700"/>
            <a:r>
              <a:rPr lang="en-US" b="0" i="0" dirty="0">
                <a:solidFill>
                  <a:srgbClr val="626D2D"/>
                </a:solidFill>
                <a:effectLst/>
              </a:rPr>
              <a:t>Every person has their own philosophies that speak to how they are and how they live, often founded on values inherent to the community of they identify with.</a:t>
            </a:r>
          </a:p>
          <a:p>
            <a:pPr marL="393700" indent="-393700"/>
            <a:r>
              <a:rPr lang="en-US" dirty="0">
                <a:solidFill>
                  <a:srgbClr val="626D2D"/>
                </a:solidFill>
              </a:rPr>
              <a:t>C</a:t>
            </a:r>
            <a:r>
              <a:rPr lang="en-US" b="0" i="0" dirty="0">
                <a:solidFill>
                  <a:srgbClr val="626D2D"/>
                </a:solidFill>
                <a:effectLst/>
              </a:rPr>
              <a:t>ultural norms with them that influence how they experience and react to domestic violence.</a:t>
            </a:r>
            <a:endParaRPr lang="en-US" dirty="0">
              <a:solidFill>
                <a:srgbClr val="626D2D"/>
              </a:solidFill>
            </a:endParaRPr>
          </a:p>
        </p:txBody>
      </p:sp>
      <p:sp>
        <p:nvSpPr>
          <p:cNvPr id="4" name="Slide Number Placeholder 3">
            <a:extLst>
              <a:ext uri="{FF2B5EF4-FFF2-40B4-BE49-F238E27FC236}">
                <a16:creationId xmlns:a16="http://schemas.microsoft.com/office/drawing/2014/main" id="{AFA2C290-85B1-4E56-AF8A-B6109F27332F}"/>
              </a:ext>
            </a:extLst>
          </p:cNvPr>
          <p:cNvSpPr>
            <a:spLocks noGrp="1"/>
          </p:cNvSpPr>
          <p:nvPr>
            <p:ph type="sldNum" sz="quarter" idx="13"/>
          </p:nvPr>
        </p:nvSpPr>
        <p:spPr/>
        <p:txBody>
          <a:bodyPr/>
          <a:lstStyle/>
          <a:p>
            <a:fld id="{48F63A3B-78C7-47BE-AE5E-E10140E04643}" type="slidenum">
              <a:rPr lang="en-US" smtClean="0">
                <a:solidFill>
                  <a:srgbClr val="94A545"/>
                </a:solidFill>
              </a:rPr>
              <a:pPr/>
              <a:t>44</a:t>
            </a:fld>
            <a:endParaRPr lang="en-US" dirty="0">
              <a:solidFill>
                <a:srgbClr val="94A545"/>
              </a:solidFill>
            </a:endParaRPr>
          </a:p>
        </p:txBody>
      </p:sp>
      <p:sp>
        <p:nvSpPr>
          <p:cNvPr id="5" name="Title 1">
            <a:extLst>
              <a:ext uri="{FF2B5EF4-FFF2-40B4-BE49-F238E27FC236}">
                <a16:creationId xmlns:a16="http://schemas.microsoft.com/office/drawing/2014/main" id="{D0A0BB27-6524-40D1-AC10-3E0EAE47B9A9}"/>
              </a:ext>
            </a:extLst>
          </p:cNvPr>
          <p:cNvSpPr>
            <a:spLocks noGrp="1"/>
          </p:cNvSpPr>
          <p:nvPr>
            <p:ph type="title"/>
          </p:nvPr>
        </p:nvSpPr>
        <p:spPr>
          <a:xfrm>
            <a:off x="341192" y="284779"/>
            <a:ext cx="11521440" cy="940424"/>
          </a:xfrm>
        </p:spPr>
        <p:txBody>
          <a:bodyPr/>
          <a:lstStyle/>
          <a:p>
            <a:r>
              <a:rPr lang="en-US" dirty="0"/>
              <a:t>Cultural Perspectives</a:t>
            </a:r>
          </a:p>
        </p:txBody>
      </p:sp>
    </p:spTree>
    <p:extLst>
      <p:ext uri="{BB962C8B-B14F-4D97-AF65-F5344CB8AC3E}">
        <p14:creationId xmlns:p14="http://schemas.microsoft.com/office/powerpoint/2010/main" val="2460519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sz="4400" b="0" dirty="0" err="1">
                <a:effectLst>
                  <a:outerShdw blurRad="38100" dist="38100" dir="2700000" algn="tl">
                    <a:srgbClr val="000000">
                      <a:alpha val="43137"/>
                    </a:srgbClr>
                  </a:outerShdw>
                </a:effectLst>
              </a:rPr>
              <a:t>Hispanic</a:t>
            </a:r>
            <a:r>
              <a:rPr lang="es-US" sz="4400" b="0" dirty="0">
                <a:effectLst>
                  <a:outerShdw blurRad="38100" dist="38100" dir="2700000" algn="tl">
                    <a:srgbClr val="000000">
                      <a:alpha val="43137"/>
                    </a:srgbClr>
                  </a:outerShdw>
                </a:effectLst>
              </a:rPr>
              <a:t>, Latina, </a:t>
            </a:r>
            <a:r>
              <a:rPr lang="es-US" sz="4400" b="0" dirty="0" err="1">
                <a:effectLst>
                  <a:outerShdw blurRad="38100" dist="38100" dir="2700000" algn="tl">
                    <a:srgbClr val="000000">
                      <a:alpha val="43137"/>
                    </a:srgbClr>
                  </a:outerShdw>
                </a:effectLst>
              </a:rPr>
              <a:t>Latinx</a:t>
            </a:r>
            <a:endParaRPr lang="es-US" sz="4400" b="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1191" y="1293782"/>
            <a:ext cx="11521441" cy="5279439"/>
          </a:xfrm>
        </p:spPr>
        <p:txBody>
          <a:bodyPr>
            <a:normAutofit/>
          </a:bodyPr>
          <a:lstStyle/>
          <a:p>
            <a:pPr marL="342900" indent="-342900">
              <a:spcBef>
                <a:spcPts val="600"/>
              </a:spcBef>
              <a:spcAft>
                <a:spcPts val="1200"/>
              </a:spcAft>
            </a:pPr>
            <a:r>
              <a:rPr lang="en-US" b="1" dirty="0" err="1"/>
              <a:t>Familismo</a:t>
            </a:r>
            <a:r>
              <a:rPr lang="en-US" dirty="0"/>
              <a:t> refers to the importance of the family to its members and who is identified as family. The family unit is the fundamental and central support system for identity.</a:t>
            </a:r>
          </a:p>
          <a:p>
            <a:pPr marL="342900" indent="-342900">
              <a:spcBef>
                <a:spcPts val="600"/>
              </a:spcBef>
              <a:spcAft>
                <a:spcPts val="1200"/>
              </a:spcAft>
            </a:pPr>
            <a:r>
              <a:rPr lang="en-US" b="1" dirty="0"/>
              <a:t>Personalism</a:t>
            </a:r>
            <a:r>
              <a:rPr lang="en-US" dirty="0"/>
              <a:t> is about how one is perceived by the other, the face and face, as well as the formal or informal communication style.</a:t>
            </a:r>
          </a:p>
          <a:p>
            <a:pPr marL="342900" indent="-342900">
              <a:spcBef>
                <a:spcPts val="600"/>
              </a:spcBef>
              <a:spcAft>
                <a:spcPts val="1200"/>
              </a:spcAft>
            </a:pPr>
            <a:r>
              <a:rPr lang="en-US" b="1" dirty="0"/>
              <a:t>Respect </a:t>
            </a:r>
            <a:r>
              <a:rPr lang="en-US" dirty="0"/>
              <a:t>affects many areas of behavior, appropriate deferential behavior towards others based on gender, age, economic situation, etc. (that is, "Doña Serena").</a:t>
            </a:r>
            <a:endParaRPr lang="es-US" dirty="0"/>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45</a:t>
            </a:fld>
            <a:endParaRPr lang="en-US" dirty="0">
              <a:solidFill>
                <a:srgbClr val="94A545"/>
              </a:solidFill>
            </a:endParaRPr>
          </a:p>
        </p:txBody>
      </p:sp>
    </p:spTree>
    <p:extLst>
      <p:ext uri="{BB962C8B-B14F-4D97-AF65-F5344CB8AC3E}">
        <p14:creationId xmlns:p14="http://schemas.microsoft.com/office/powerpoint/2010/main" val="3319567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sz="4400" b="0" dirty="0" err="1">
                <a:effectLst>
                  <a:outerShdw blurRad="38100" dist="38100" dir="2700000" algn="tl">
                    <a:srgbClr val="000000">
                      <a:alpha val="43137"/>
                    </a:srgbClr>
                  </a:outerShdw>
                </a:effectLst>
              </a:rPr>
              <a:t>Gender</a:t>
            </a:r>
            <a:r>
              <a:rPr lang="es-US" sz="4400" b="0" dirty="0">
                <a:effectLst>
                  <a:outerShdw blurRad="38100" dist="38100" dir="2700000" algn="tl">
                    <a:srgbClr val="000000">
                      <a:alpha val="43137"/>
                    </a:srgbClr>
                  </a:outerShdw>
                </a:effectLst>
              </a:rPr>
              <a:t> Role </a:t>
            </a:r>
            <a:r>
              <a:rPr lang="es-US" sz="4400" b="0" dirty="0" err="1">
                <a:effectLst>
                  <a:outerShdw blurRad="38100" dist="38100" dir="2700000" algn="tl">
                    <a:srgbClr val="000000">
                      <a:alpha val="43137"/>
                    </a:srgbClr>
                  </a:outerShdw>
                </a:effectLst>
              </a:rPr>
              <a:t>Expectations</a:t>
            </a:r>
            <a:endParaRPr lang="es-US" sz="4400" b="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1191" y="1456680"/>
            <a:ext cx="11521441" cy="5071119"/>
          </a:xfrm>
        </p:spPr>
        <p:txBody>
          <a:bodyPr>
            <a:normAutofit/>
          </a:bodyPr>
          <a:lstStyle/>
          <a:p>
            <a:pPr marL="341313" indent="-341313">
              <a:spcBef>
                <a:spcPts val="1200"/>
              </a:spcBef>
              <a:spcAft>
                <a:spcPts val="1200"/>
              </a:spcAft>
              <a:tabLst>
                <a:tab pos="403225" algn="l"/>
              </a:tabLst>
            </a:pPr>
            <a:r>
              <a:rPr lang="en-US" b="1" dirty="0"/>
              <a:t>Machismo</a:t>
            </a:r>
            <a:r>
              <a:rPr lang="en-US" dirty="0"/>
              <a:t> underscores male responsibilities, including the provision and protection of the family.</a:t>
            </a:r>
          </a:p>
          <a:p>
            <a:pPr marL="341313" indent="-341313">
              <a:spcBef>
                <a:spcPts val="1200"/>
              </a:spcBef>
              <a:spcAft>
                <a:spcPts val="1200"/>
              </a:spcAft>
              <a:tabLst>
                <a:tab pos="403225" algn="l"/>
              </a:tabLst>
            </a:pPr>
            <a:r>
              <a:rPr lang="en-US" b="1" dirty="0"/>
              <a:t>Marianism</a:t>
            </a:r>
            <a:r>
              <a:rPr lang="en-US" dirty="0"/>
              <a:t> is characteristic of many Latinas who believe that they must be submissive, self-sacrificing and complacent with their partner even in times of conflict.</a:t>
            </a:r>
          </a:p>
          <a:p>
            <a:pPr marL="341313" indent="-341313">
              <a:spcBef>
                <a:spcPts val="1200"/>
              </a:spcBef>
              <a:spcAft>
                <a:spcPts val="1200"/>
              </a:spcAft>
              <a:tabLst>
                <a:tab pos="403225" algn="l"/>
              </a:tabLst>
            </a:pPr>
            <a:r>
              <a:rPr lang="en-US" b="1" dirty="0"/>
              <a:t>Feminism </a:t>
            </a:r>
            <a:r>
              <a:rPr lang="en-US" dirty="0"/>
              <a:t>where women are heads of household and tend to maintain multiple responsibilities.</a:t>
            </a:r>
            <a:endParaRPr lang="es-US" dirty="0"/>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46</a:t>
            </a:fld>
            <a:endParaRPr lang="en-US" dirty="0">
              <a:solidFill>
                <a:srgbClr val="94A545"/>
              </a:solidFill>
            </a:endParaRPr>
          </a:p>
        </p:txBody>
      </p:sp>
    </p:spTree>
    <p:extLst>
      <p:ext uri="{BB962C8B-B14F-4D97-AF65-F5344CB8AC3E}">
        <p14:creationId xmlns:p14="http://schemas.microsoft.com/office/powerpoint/2010/main" val="1596528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sz="4400" b="0" dirty="0" err="1">
                <a:effectLst>
                  <a:outerShdw blurRad="38100" dist="38100" dir="2700000" algn="tl">
                    <a:srgbClr val="000000">
                      <a:alpha val="43137"/>
                    </a:srgbClr>
                  </a:outerShdw>
                </a:effectLst>
              </a:rPr>
              <a:t>Other</a:t>
            </a:r>
            <a:r>
              <a:rPr lang="es-US" sz="4400" b="0" dirty="0">
                <a:effectLst>
                  <a:outerShdw blurRad="38100" dist="38100" dir="2700000" algn="tl">
                    <a:srgbClr val="000000">
                      <a:alpha val="43137"/>
                    </a:srgbClr>
                  </a:outerShdw>
                </a:effectLst>
              </a:rPr>
              <a:t> </a:t>
            </a:r>
            <a:r>
              <a:rPr lang="es-US" sz="4400" b="0" dirty="0" err="1">
                <a:effectLst>
                  <a:outerShdw blurRad="38100" dist="38100" dir="2700000" algn="tl">
                    <a:srgbClr val="000000">
                      <a:alpha val="43137"/>
                    </a:srgbClr>
                  </a:outerShdw>
                </a:effectLst>
              </a:rPr>
              <a:t>Aspects</a:t>
            </a:r>
            <a:r>
              <a:rPr lang="es-US" sz="4400" b="0" dirty="0">
                <a:effectLst>
                  <a:outerShdw blurRad="38100" dist="38100" dir="2700000" algn="tl">
                    <a:srgbClr val="000000">
                      <a:alpha val="43137"/>
                    </a:srgbClr>
                  </a:outerShdw>
                </a:effectLst>
              </a:rPr>
              <a:t> </a:t>
            </a:r>
            <a:r>
              <a:rPr lang="es-US" sz="4400" b="0" dirty="0" err="1">
                <a:effectLst>
                  <a:outerShdw blurRad="38100" dist="38100" dir="2700000" algn="tl">
                    <a:srgbClr val="000000">
                      <a:alpha val="43137"/>
                    </a:srgbClr>
                  </a:outerShdw>
                </a:effectLst>
              </a:rPr>
              <a:t>of</a:t>
            </a:r>
            <a:r>
              <a:rPr lang="es-US" sz="4400" b="0" dirty="0">
                <a:effectLst>
                  <a:outerShdw blurRad="38100" dist="38100" dir="2700000" algn="tl">
                    <a:srgbClr val="000000">
                      <a:alpha val="43137"/>
                    </a:srgbClr>
                  </a:outerShdw>
                </a:effectLst>
              </a:rPr>
              <a:t> Culture </a:t>
            </a:r>
          </a:p>
        </p:txBody>
      </p:sp>
      <p:sp>
        <p:nvSpPr>
          <p:cNvPr id="3" name="Content Placeholder 2"/>
          <p:cNvSpPr>
            <a:spLocks noGrp="1"/>
          </p:cNvSpPr>
          <p:nvPr>
            <p:ph idx="1"/>
          </p:nvPr>
        </p:nvSpPr>
        <p:spPr>
          <a:xfrm>
            <a:off x="341191" y="1345323"/>
            <a:ext cx="11521441" cy="5207875"/>
          </a:xfrm>
        </p:spPr>
        <p:txBody>
          <a:bodyPr>
            <a:noAutofit/>
          </a:bodyPr>
          <a:lstStyle/>
          <a:p>
            <a:pPr marL="341313" indent="-341313">
              <a:spcBef>
                <a:spcPts val="1200"/>
              </a:spcBef>
              <a:spcAft>
                <a:spcPts val="1200"/>
              </a:spcAft>
            </a:pPr>
            <a:r>
              <a:rPr lang="en-US" sz="2800" b="1" dirty="0"/>
              <a:t>Religion</a:t>
            </a:r>
            <a:r>
              <a:rPr lang="en-US" sz="2800" dirty="0"/>
              <a:t> can prevent victims from using services because they believe that the "sanctity of marriage" precludes any steps that may result in divorce or separation.</a:t>
            </a:r>
          </a:p>
          <a:p>
            <a:pPr marL="341313" indent="-341313">
              <a:spcBef>
                <a:spcPts val="1200"/>
              </a:spcBef>
              <a:spcAft>
                <a:spcPts val="1200"/>
              </a:spcAft>
            </a:pPr>
            <a:r>
              <a:rPr lang="en-US" sz="2800" b="1" dirty="0"/>
              <a:t>Acculturation</a:t>
            </a:r>
            <a:r>
              <a:rPr lang="en-US" sz="2800" dirty="0"/>
              <a:t> in some studies indicates that gender-based violence is less prevalent among those with strong ties to traditional Latino cultural values ​​and orientation, and is associated with poor mental health among Latino survivors.</a:t>
            </a:r>
          </a:p>
          <a:p>
            <a:pPr marL="341313" indent="-341313">
              <a:spcBef>
                <a:spcPts val="1200"/>
              </a:spcBef>
              <a:spcAft>
                <a:spcPts val="1200"/>
              </a:spcAft>
            </a:pPr>
            <a:r>
              <a:rPr lang="en-US" sz="2800" b="1" dirty="0"/>
              <a:t>Immigration </a:t>
            </a:r>
            <a:r>
              <a:rPr lang="en-US" sz="2800" dirty="0"/>
              <a:t>talks about possible limitations. Decisions about IVP are deeply affected by their immigration status and the climate of their communities.</a:t>
            </a:r>
            <a:endParaRPr lang="es-US" sz="2800" dirty="0"/>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47</a:t>
            </a:fld>
            <a:endParaRPr lang="en-US" dirty="0">
              <a:solidFill>
                <a:srgbClr val="94A545"/>
              </a:solidFill>
            </a:endParaRPr>
          </a:p>
        </p:txBody>
      </p:sp>
    </p:spTree>
    <p:extLst>
      <p:ext uri="{BB962C8B-B14F-4D97-AF65-F5344CB8AC3E}">
        <p14:creationId xmlns:p14="http://schemas.microsoft.com/office/powerpoint/2010/main" val="503310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93" y="54619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2263" y="2926017"/>
            <a:ext cx="9639300" cy="707886"/>
          </a:xfrm>
          <a:prstGeom prst="rect">
            <a:avLst/>
          </a:prstGeom>
          <a:noFill/>
        </p:spPr>
        <p:txBody>
          <a:bodyPr wrap="square" rtlCol="0">
            <a:spAutoFit/>
          </a:bodyPr>
          <a:lstStyle/>
          <a:p>
            <a:pPr algn="ctr"/>
            <a:r>
              <a:rPr lang="en-US" sz="4000" b="1" dirty="0">
                <a:solidFill>
                  <a:srgbClr val="5A652D"/>
                </a:solidFill>
              </a:rPr>
              <a:t>Secondary Prevention</a:t>
            </a:r>
          </a:p>
        </p:txBody>
      </p:sp>
    </p:spTree>
    <p:extLst>
      <p:ext uri="{BB962C8B-B14F-4D97-AF65-F5344CB8AC3E}">
        <p14:creationId xmlns:p14="http://schemas.microsoft.com/office/powerpoint/2010/main" val="3229853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 Screening Tools</a:t>
            </a:r>
          </a:p>
        </p:txBody>
      </p:sp>
      <p:sp>
        <p:nvSpPr>
          <p:cNvPr id="3" name="Content Placeholder 2"/>
          <p:cNvSpPr>
            <a:spLocks noGrp="1"/>
          </p:cNvSpPr>
          <p:nvPr>
            <p:ph idx="1"/>
          </p:nvPr>
        </p:nvSpPr>
        <p:spPr>
          <a:xfrm>
            <a:off x="341191" y="1314449"/>
            <a:ext cx="11521441" cy="4584327"/>
          </a:xfrm>
        </p:spPr>
        <p:txBody>
          <a:bodyPr>
            <a:normAutofit lnSpcReduction="10000"/>
          </a:bodyPr>
          <a:lstStyle/>
          <a:p>
            <a:pPr marL="0" indent="0">
              <a:spcBef>
                <a:spcPts val="600"/>
              </a:spcBef>
              <a:buNone/>
            </a:pPr>
            <a:r>
              <a:rPr lang="en-US" sz="2800" dirty="0"/>
              <a:t>All of the screening tools evaluated by the USPSTF are directed at patients and can be self-administered or used in a clinician interview format. The 5 tools that showed the most sensitivity and specificity were:</a:t>
            </a:r>
          </a:p>
          <a:p>
            <a:pPr marL="573088" indent="-339725">
              <a:spcBef>
                <a:spcPts val="600"/>
              </a:spcBef>
            </a:pPr>
            <a:r>
              <a:rPr lang="en-US" sz="2800" b="1" dirty="0">
                <a:solidFill>
                  <a:srgbClr val="5A652D"/>
                </a:solidFill>
              </a:rPr>
              <a:t>HITS </a:t>
            </a:r>
            <a:r>
              <a:rPr lang="en-US" sz="2800" dirty="0">
                <a:solidFill>
                  <a:srgbClr val="5A652D"/>
                </a:solidFill>
              </a:rPr>
              <a:t>(Hurt, Insult, Threaten, Scream)</a:t>
            </a:r>
          </a:p>
          <a:p>
            <a:pPr marL="573088" indent="-339725">
              <a:spcBef>
                <a:spcPts val="600"/>
              </a:spcBef>
            </a:pPr>
            <a:r>
              <a:rPr lang="en-US" sz="2800" b="1" dirty="0">
                <a:solidFill>
                  <a:srgbClr val="5A652D"/>
                </a:solidFill>
              </a:rPr>
              <a:t>OVAT </a:t>
            </a:r>
            <a:r>
              <a:rPr lang="en-US" sz="2800" dirty="0">
                <a:solidFill>
                  <a:srgbClr val="5A652D"/>
                </a:solidFill>
              </a:rPr>
              <a:t>(Ingoing Violence Assessment Tool)</a:t>
            </a:r>
          </a:p>
          <a:p>
            <a:pPr marL="573088" indent="-339725">
              <a:spcBef>
                <a:spcPts val="600"/>
              </a:spcBef>
            </a:pPr>
            <a:r>
              <a:rPr lang="en-US" sz="2800" b="1" dirty="0" err="1">
                <a:solidFill>
                  <a:srgbClr val="5A652D"/>
                </a:solidFill>
              </a:rPr>
              <a:t>STaT</a:t>
            </a:r>
            <a:r>
              <a:rPr lang="en-US" sz="2800" b="1" dirty="0">
                <a:solidFill>
                  <a:srgbClr val="5A652D"/>
                </a:solidFill>
              </a:rPr>
              <a:t> </a:t>
            </a:r>
            <a:r>
              <a:rPr lang="en-US" sz="2800" dirty="0">
                <a:solidFill>
                  <a:srgbClr val="5A652D"/>
                </a:solidFill>
              </a:rPr>
              <a:t>(Slapped, Things and Threaten)</a:t>
            </a:r>
          </a:p>
          <a:p>
            <a:pPr marL="573088" indent="-339725">
              <a:spcBef>
                <a:spcPts val="600"/>
              </a:spcBef>
            </a:pPr>
            <a:r>
              <a:rPr lang="en-US" sz="2800" b="1" dirty="0">
                <a:solidFill>
                  <a:srgbClr val="5A652D"/>
                </a:solidFill>
              </a:rPr>
              <a:t>HARK </a:t>
            </a:r>
            <a:r>
              <a:rPr lang="en-US" sz="2800" dirty="0">
                <a:solidFill>
                  <a:srgbClr val="5A652D"/>
                </a:solidFill>
              </a:rPr>
              <a:t>(Humiliation, Afraid, Rape, Kick)</a:t>
            </a:r>
          </a:p>
          <a:p>
            <a:pPr marL="573088" indent="-339725">
              <a:spcBef>
                <a:spcPts val="600"/>
              </a:spcBef>
            </a:pPr>
            <a:r>
              <a:rPr lang="en-US" sz="2800" b="1" dirty="0">
                <a:solidFill>
                  <a:srgbClr val="5A652D"/>
                </a:solidFill>
              </a:rPr>
              <a:t>CTQ-SF </a:t>
            </a:r>
            <a:r>
              <a:rPr lang="en-US" sz="2800" dirty="0">
                <a:solidFill>
                  <a:srgbClr val="5A652D"/>
                </a:solidFill>
              </a:rPr>
              <a:t>(Modified Childhood Trauma Questionnaire–Short Form)</a:t>
            </a:r>
          </a:p>
        </p:txBody>
      </p:sp>
      <p:sp>
        <p:nvSpPr>
          <p:cNvPr id="4" name="Slide Number Placeholder 3"/>
          <p:cNvSpPr>
            <a:spLocks noGrp="1"/>
          </p:cNvSpPr>
          <p:nvPr>
            <p:ph type="sldNum" sz="quarter" idx="13"/>
          </p:nvPr>
        </p:nvSpPr>
        <p:spPr>
          <a:xfrm>
            <a:off x="11602650" y="30389"/>
            <a:ext cx="519963" cy="330288"/>
          </a:xfrm>
        </p:spPr>
        <p:txBody>
          <a:bodyPr/>
          <a:lstStyle/>
          <a:p>
            <a:fld id="{48F63A3B-78C7-47BE-AE5E-E10140E04643}" type="slidenum">
              <a:rPr lang="en-US">
                <a:solidFill>
                  <a:srgbClr val="94A545"/>
                </a:solidFill>
              </a:rPr>
              <a:pPr/>
              <a:t>49</a:t>
            </a:fld>
            <a:endParaRPr lang="en-US" dirty="0">
              <a:solidFill>
                <a:srgbClr val="94A545"/>
              </a:solidFill>
            </a:endParaRPr>
          </a:p>
        </p:txBody>
      </p:sp>
    </p:spTree>
    <p:extLst>
      <p:ext uri="{BB962C8B-B14F-4D97-AF65-F5344CB8AC3E}">
        <p14:creationId xmlns:p14="http://schemas.microsoft.com/office/powerpoint/2010/main" val="100566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779"/>
            <a:ext cx="12192000" cy="940424"/>
          </a:xfrm>
        </p:spPr>
        <p:txBody>
          <a:bodyPr>
            <a:noAutofit/>
          </a:bodyPr>
          <a:lstStyle/>
          <a:p>
            <a:r>
              <a:rPr lang="en-US" dirty="0"/>
              <a:t>Purpose of SAMHSA’S Technology Transfer Centers</a:t>
            </a:r>
          </a:p>
        </p:txBody>
      </p:sp>
      <p:sp>
        <p:nvSpPr>
          <p:cNvPr id="3" name="Content Placeholder 2"/>
          <p:cNvSpPr>
            <a:spLocks noGrp="1"/>
          </p:cNvSpPr>
          <p:nvPr>
            <p:ph idx="1"/>
          </p:nvPr>
        </p:nvSpPr>
        <p:spPr>
          <a:xfrm>
            <a:off x="423205" y="1432131"/>
            <a:ext cx="11345590" cy="4817659"/>
          </a:xfrm>
        </p:spPr>
        <p:txBody>
          <a:bodyPr>
            <a:normAutofit/>
          </a:bodyPr>
          <a:lstStyle/>
          <a:p>
            <a:pPr marL="0" indent="0">
              <a:lnSpc>
                <a:spcPct val="100000"/>
              </a:lnSpc>
              <a:spcBef>
                <a:spcPts val="600"/>
              </a:spcBef>
              <a:spcAft>
                <a:spcPts val="600"/>
              </a:spcAft>
              <a:buNone/>
            </a:pPr>
            <a:r>
              <a:rPr lang="en-US" sz="3600" dirty="0">
                <a:solidFill>
                  <a:srgbClr val="647032"/>
                </a:solidFill>
                <a:latin typeface="Arial" panose="020B0604020202020204" pitchFamily="34" charset="0"/>
                <a:cs typeface="Arial" panose="020B0604020202020204" pitchFamily="34" charset="0"/>
              </a:rPr>
              <a:t>The purpose of the Technology Transfer Centers (TTC) is to develop and strengthen the specialized behavioral healthcare and primary healthcare workforce through development, dissemination, and implementation of Evidence-based Practices (EBPs).</a:t>
            </a:r>
            <a:endParaRPr lang="en-US" sz="3600" dirty="0">
              <a:solidFill>
                <a:srgbClr val="647032"/>
              </a:solidFill>
            </a:endParaRPr>
          </a:p>
        </p:txBody>
      </p:sp>
      <p:sp>
        <p:nvSpPr>
          <p:cNvPr id="5" name="Slide Number Placeholder 11">
            <a:extLst>
              <a:ext uri="{FF2B5EF4-FFF2-40B4-BE49-F238E27FC236}">
                <a16:creationId xmlns:a16="http://schemas.microsoft.com/office/drawing/2014/main" id="{73A712B1-2F47-9A44-9D59-0EEB8DE598C2}"/>
              </a:ext>
            </a:extLst>
          </p:cNvPr>
          <p:cNvSpPr txBox="1">
            <a:spLocks/>
          </p:cNvSpPr>
          <p:nvPr/>
        </p:nvSpPr>
        <p:spPr>
          <a:xfrm>
            <a:off x="11331119" y="27113"/>
            <a:ext cx="840102" cy="359706"/>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b="1" smtClean="0">
                <a:solidFill>
                  <a:srgbClr val="94A545"/>
                </a:solidFill>
              </a:rPr>
              <a:pPr/>
              <a:t>5</a:t>
            </a:fld>
            <a:endParaRPr lang="en-US" b="1" dirty="0">
              <a:solidFill>
                <a:srgbClr val="94A545"/>
              </a:solidFill>
            </a:endParaRPr>
          </a:p>
        </p:txBody>
      </p:sp>
    </p:spTree>
    <p:extLst>
      <p:ext uri="{BB962C8B-B14F-4D97-AF65-F5344CB8AC3E}">
        <p14:creationId xmlns:p14="http://schemas.microsoft.com/office/powerpoint/2010/main" val="2210084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2" y="216198"/>
            <a:ext cx="11521441" cy="940424"/>
          </a:xfrm>
        </p:spPr>
        <p:txBody>
          <a:bodyPr>
            <a:noAutofit/>
          </a:bodyPr>
          <a:lstStyle/>
          <a:p>
            <a:r>
              <a:rPr lang="en-US" sz="3200" dirty="0"/>
              <a:t>Hurt, Insulted, Threatened with Harm and Screamed (HITS) Domestic Violence Screening Tool</a:t>
            </a:r>
          </a:p>
        </p:txBody>
      </p:sp>
      <p:pic>
        <p:nvPicPr>
          <p:cNvPr id="5" name="Content Placeholder 4"/>
          <p:cNvPicPr>
            <a:picLocks noGrp="1" noChangeAspect="1"/>
          </p:cNvPicPr>
          <p:nvPr>
            <p:ph idx="1"/>
          </p:nvPr>
        </p:nvPicPr>
        <p:blipFill>
          <a:blip r:embed="rId2"/>
          <a:stretch>
            <a:fillRect/>
          </a:stretch>
        </p:blipFill>
        <p:spPr>
          <a:xfrm>
            <a:off x="700677" y="1456680"/>
            <a:ext cx="10802470" cy="4660726"/>
          </a:xfrm>
          <a:prstGeom prst="rect">
            <a:avLst/>
          </a:prstGeom>
        </p:spPr>
      </p:pic>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50</a:t>
            </a:fld>
            <a:endParaRPr lang="en-US" dirty="0">
              <a:solidFill>
                <a:srgbClr val="94A545"/>
              </a:solidFill>
            </a:endParaRPr>
          </a:p>
        </p:txBody>
      </p:sp>
    </p:spTree>
    <p:extLst>
      <p:ext uri="{BB962C8B-B14F-4D97-AF65-F5344CB8AC3E}">
        <p14:creationId xmlns:p14="http://schemas.microsoft.com/office/powerpoint/2010/main" val="4254799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Screening for IPV</a:t>
            </a:r>
          </a:p>
        </p:txBody>
      </p:sp>
      <p:sp>
        <p:nvSpPr>
          <p:cNvPr id="3" name="Content Placeholder 2"/>
          <p:cNvSpPr>
            <a:spLocks noGrp="1"/>
          </p:cNvSpPr>
          <p:nvPr>
            <p:ph idx="1"/>
          </p:nvPr>
        </p:nvSpPr>
        <p:spPr>
          <a:xfrm>
            <a:off x="341191" y="1371601"/>
            <a:ext cx="11521441" cy="5201620"/>
          </a:xfrm>
        </p:spPr>
        <p:txBody>
          <a:bodyPr>
            <a:noAutofit/>
          </a:bodyPr>
          <a:lstStyle/>
          <a:p>
            <a:pPr marL="0" indent="0">
              <a:spcBef>
                <a:spcPts val="600"/>
              </a:spcBef>
              <a:spcAft>
                <a:spcPts val="0"/>
              </a:spcAft>
              <a:buNone/>
            </a:pPr>
            <a:r>
              <a:rPr lang="en-US" sz="2400" b="1" dirty="0">
                <a:solidFill>
                  <a:srgbClr val="5A652D"/>
                </a:solidFill>
              </a:rPr>
              <a:t>S</a:t>
            </a:r>
            <a:r>
              <a:rPr lang="en-US" sz="2400" b="1" dirty="0">
                <a:solidFill>
                  <a:srgbClr val="94A545"/>
                </a:solidFill>
              </a:rPr>
              <a:t>tress and safety</a:t>
            </a:r>
          </a:p>
          <a:p>
            <a:pPr lvl="1">
              <a:lnSpc>
                <a:spcPct val="100000"/>
              </a:lnSpc>
              <a:spcBef>
                <a:spcPts val="600"/>
              </a:spcBef>
            </a:pPr>
            <a:r>
              <a:rPr lang="en-US" sz="2400" dirty="0">
                <a:solidFill>
                  <a:srgbClr val="5A652D"/>
                </a:solidFill>
              </a:rPr>
              <a:t>Do you feel safe in your relationship?</a:t>
            </a:r>
          </a:p>
          <a:p>
            <a:pPr marL="0" indent="0">
              <a:spcBef>
                <a:spcPts val="600"/>
              </a:spcBef>
              <a:spcAft>
                <a:spcPts val="0"/>
              </a:spcAft>
              <a:buNone/>
            </a:pPr>
            <a:r>
              <a:rPr lang="en-US" sz="2400" b="1" dirty="0">
                <a:solidFill>
                  <a:srgbClr val="5A652D"/>
                </a:solidFill>
              </a:rPr>
              <a:t>A</a:t>
            </a:r>
            <a:r>
              <a:rPr lang="en-US" sz="2400" b="1" dirty="0">
                <a:solidFill>
                  <a:srgbClr val="85933D"/>
                </a:solidFill>
              </a:rPr>
              <a:t>fraid or Abused</a:t>
            </a:r>
          </a:p>
          <a:p>
            <a:pPr lvl="1">
              <a:lnSpc>
                <a:spcPct val="100000"/>
              </a:lnSpc>
              <a:spcBef>
                <a:spcPts val="600"/>
              </a:spcBef>
            </a:pPr>
            <a:r>
              <a:rPr lang="en-US" sz="2400" dirty="0">
                <a:solidFill>
                  <a:srgbClr val="5A652D"/>
                </a:solidFill>
              </a:rPr>
              <a:t>Has your partner ever threatened you or your children</a:t>
            </a:r>
          </a:p>
          <a:p>
            <a:pPr lvl="1">
              <a:lnSpc>
                <a:spcPct val="100000"/>
              </a:lnSpc>
              <a:spcBef>
                <a:spcPts val="600"/>
              </a:spcBef>
            </a:pPr>
            <a:r>
              <a:rPr lang="en-US" sz="2400" dirty="0">
                <a:solidFill>
                  <a:srgbClr val="5A652D"/>
                </a:solidFill>
              </a:rPr>
              <a:t>Has your partner ever abused you or your children</a:t>
            </a:r>
          </a:p>
          <a:p>
            <a:pPr marL="0" indent="0">
              <a:spcBef>
                <a:spcPts val="600"/>
              </a:spcBef>
              <a:spcAft>
                <a:spcPts val="0"/>
              </a:spcAft>
              <a:buNone/>
            </a:pPr>
            <a:r>
              <a:rPr lang="en-US" sz="2400" b="1" dirty="0">
                <a:solidFill>
                  <a:srgbClr val="5A652D"/>
                </a:solidFill>
              </a:rPr>
              <a:t>F</a:t>
            </a:r>
            <a:r>
              <a:rPr lang="en-US" sz="2400" b="1" dirty="0">
                <a:solidFill>
                  <a:srgbClr val="94A545"/>
                </a:solidFill>
              </a:rPr>
              <a:t>riends and Family</a:t>
            </a:r>
          </a:p>
          <a:p>
            <a:pPr lvl="1">
              <a:lnSpc>
                <a:spcPct val="100000"/>
              </a:lnSpc>
              <a:spcBef>
                <a:spcPts val="600"/>
              </a:spcBef>
            </a:pPr>
            <a:r>
              <a:rPr lang="en-US" sz="2400" dirty="0">
                <a:solidFill>
                  <a:srgbClr val="5A652D"/>
                </a:solidFill>
              </a:rPr>
              <a:t>If you were hurt, would your friends or family know?</a:t>
            </a:r>
          </a:p>
          <a:p>
            <a:pPr lvl="1">
              <a:lnSpc>
                <a:spcPct val="100000"/>
              </a:lnSpc>
              <a:spcBef>
                <a:spcPts val="600"/>
              </a:spcBef>
            </a:pPr>
            <a:r>
              <a:rPr lang="en-US" sz="2400" dirty="0">
                <a:solidFill>
                  <a:srgbClr val="5A652D"/>
                </a:solidFill>
              </a:rPr>
              <a:t>Would they be able to help you?</a:t>
            </a:r>
          </a:p>
          <a:p>
            <a:pPr marL="0" indent="0">
              <a:spcBef>
                <a:spcPts val="600"/>
              </a:spcBef>
              <a:spcAft>
                <a:spcPts val="0"/>
              </a:spcAft>
              <a:buNone/>
            </a:pPr>
            <a:r>
              <a:rPr lang="en-US" sz="2400" b="1" dirty="0">
                <a:solidFill>
                  <a:srgbClr val="5A652D"/>
                </a:solidFill>
              </a:rPr>
              <a:t>E</a:t>
            </a:r>
            <a:r>
              <a:rPr lang="en-US" sz="2400" b="1" dirty="0">
                <a:solidFill>
                  <a:srgbClr val="94A545"/>
                </a:solidFill>
              </a:rPr>
              <a:t>mergency Plan</a:t>
            </a:r>
          </a:p>
          <a:p>
            <a:pPr lvl="1">
              <a:lnSpc>
                <a:spcPct val="100000"/>
              </a:lnSpc>
              <a:spcBef>
                <a:spcPts val="600"/>
              </a:spcBef>
            </a:pPr>
            <a:r>
              <a:rPr lang="en-US" sz="2400" dirty="0">
                <a:solidFill>
                  <a:srgbClr val="5A652D"/>
                </a:solidFill>
              </a:rPr>
              <a:t>Do you have a safe place to go in an emergency?</a:t>
            </a:r>
          </a:p>
          <a:p>
            <a:pPr lvl="1">
              <a:lnSpc>
                <a:spcPct val="100000"/>
              </a:lnSpc>
              <a:spcBef>
                <a:spcPts val="600"/>
              </a:spcBef>
            </a:pPr>
            <a:r>
              <a:rPr lang="en-US" sz="2400" dirty="0">
                <a:solidFill>
                  <a:srgbClr val="5A652D"/>
                </a:solidFill>
              </a:rPr>
              <a:t>Do you need help in locating a shelter?</a:t>
            </a:r>
          </a:p>
          <a:p>
            <a:pPr lvl="1">
              <a:lnSpc>
                <a:spcPct val="100000"/>
              </a:lnSpc>
              <a:spcBef>
                <a:spcPts val="600"/>
              </a:spcBef>
            </a:pPr>
            <a:r>
              <a:rPr lang="en-US" sz="2400" dirty="0">
                <a:solidFill>
                  <a:srgbClr val="5A652D"/>
                </a:solidFill>
              </a:rPr>
              <a:t>Would you like to talk to a counselor about this?</a:t>
            </a:r>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51</a:t>
            </a:fld>
            <a:endParaRPr lang="en-US" dirty="0">
              <a:solidFill>
                <a:srgbClr val="94A545"/>
              </a:solidFill>
            </a:endParaRPr>
          </a:p>
        </p:txBody>
      </p:sp>
    </p:spTree>
    <p:extLst>
      <p:ext uri="{BB962C8B-B14F-4D97-AF65-F5344CB8AC3E}">
        <p14:creationId xmlns:p14="http://schemas.microsoft.com/office/powerpoint/2010/main" val="2256770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Safety Planning</a:t>
            </a:r>
          </a:p>
        </p:txBody>
      </p:sp>
      <p:sp>
        <p:nvSpPr>
          <p:cNvPr id="3" name="Content Placeholder 2"/>
          <p:cNvSpPr>
            <a:spLocks noGrp="1"/>
          </p:cNvSpPr>
          <p:nvPr>
            <p:ph idx="1"/>
          </p:nvPr>
        </p:nvSpPr>
        <p:spPr>
          <a:xfrm>
            <a:off x="341191" y="1371599"/>
            <a:ext cx="11521441" cy="4644189"/>
          </a:xfrm>
        </p:spPr>
        <p:txBody>
          <a:bodyPr>
            <a:noAutofit/>
          </a:bodyPr>
          <a:lstStyle/>
          <a:p>
            <a:pPr marL="342900" indent="-342900">
              <a:spcBef>
                <a:spcPts val="600"/>
              </a:spcBef>
            </a:pPr>
            <a:r>
              <a:rPr lang="en-US" dirty="0"/>
              <a:t>Become familiar with safe places</a:t>
            </a:r>
          </a:p>
          <a:p>
            <a:pPr marL="342900" indent="-342900">
              <a:spcBef>
                <a:spcPts val="600"/>
              </a:spcBef>
            </a:pPr>
            <a:r>
              <a:rPr lang="en-US" dirty="0"/>
              <a:t>Create a code word</a:t>
            </a:r>
          </a:p>
          <a:p>
            <a:pPr marL="342900" indent="-342900">
              <a:spcBef>
                <a:spcPts val="600"/>
              </a:spcBef>
            </a:pPr>
            <a:r>
              <a:rPr lang="en-US" dirty="0"/>
              <a:t>Keep computer safety in mind</a:t>
            </a:r>
          </a:p>
          <a:p>
            <a:pPr marL="342900" indent="-342900">
              <a:spcBef>
                <a:spcPts val="600"/>
              </a:spcBef>
            </a:pPr>
            <a:r>
              <a:rPr lang="en-US" dirty="0"/>
              <a:t>Lean on a support network</a:t>
            </a:r>
          </a:p>
          <a:p>
            <a:pPr marL="342900" indent="-342900">
              <a:spcBef>
                <a:spcPts val="600"/>
              </a:spcBef>
            </a:pPr>
            <a:r>
              <a:rPr lang="en-US" dirty="0"/>
              <a:t>Prepare an excuse</a:t>
            </a:r>
          </a:p>
          <a:p>
            <a:pPr marL="342900" indent="-342900">
              <a:spcBef>
                <a:spcPts val="600"/>
              </a:spcBef>
            </a:pPr>
            <a:r>
              <a:rPr lang="en-US" dirty="0"/>
              <a:t>Stay safe at home</a:t>
            </a:r>
          </a:p>
          <a:p>
            <a:pPr marL="0" indent="0">
              <a:spcBef>
                <a:spcPts val="600"/>
              </a:spcBef>
              <a:buNone/>
            </a:pPr>
            <a:endParaRPr lang="en-US" sz="2800" dirty="0"/>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52</a:t>
            </a:fld>
            <a:endParaRPr lang="en-US" dirty="0">
              <a:solidFill>
                <a:srgbClr val="94A545"/>
              </a:solidFill>
            </a:endParaRPr>
          </a:p>
        </p:txBody>
      </p:sp>
    </p:spTree>
    <p:extLst>
      <p:ext uri="{BB962C8B-B14F-4D97-AF65-F5344CB8AC3E}">
        <p14:creationId xmlns:p14="http://schemas.microsoft.com/office/powerpoint/2010/main" val="933682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Planning When Leaving the Abuser</a:t>
            </a:r>
          </a:p>
        </p:txBody>
      </p:sp>
      <p:sp>
        <p:nvSpPr>
          <p:cNvPr id="3" name="Content Placeholder 2"/>
          <p:cNvSpPr>
            <a:spLocks noGrp="1"/>
          </p:cNvSpPr>
          <p:nvPr>
            <p:ph idx="1"/>
          </p:nvPr>
        </p:nvSpPr>
        <p:spPr>
          <a:xfrm>
            <a:off x="502920" y="1456680"/>
            <a:ext cx="11359712" cy="3915420"/>
          </a:xfrm>
        </p:spPr>
        <p:txBody>
          <a:bodyPr>
            <a:normAutofit/>
          </a:bodyPr>
          <a:lstStyle/>
          <a:p>
            <a:pPr marL="342900" indent="-342900">
              <a:spcBef>
                <a:spcPts val="600"/>
              </a:spcBef>
            </a:pPr>
            <a:r>
              <a:rPr lang="en-US" sz="3600" dirty="0"/>
              <a:t>Make an escape bag</a:t>
            </a:r>
          </a:p>
          <a:p>
            <a:pPr marL="342900" indent="-342900">
              <a:spcBef>
                <a:spcPts val="600"/>
              </a:spcBef>
            </a:pPr>
            <a:r>
              <a:rPr lang="en-US" sz="3600" dirty="0"/>
              <a:t>Plan a destination</a:t>
            </a:r>
          </a:p>
          <a:p>
            <a:pPr marL="342900" indent="-342900">
              <a:spcBef>
                <a:spcPts val="600"/>
              </a:spcBef>
            </a:pPr>
            <a:r>
              <a:rPr lang="en-US" sz="3600" dirty="0"/>
              <a:t>Plan a route</a:t>
            </a:r>
          </a:p>
          <a:p>
            <a:pPr marL="342900" indent="-342900">
              <a:spcBef>
                <a:spcPts val="600"/>
              </a:spcBef>
            </a:pPr>
            <a:r>
              <a:rPr lang="en-US" sz="3600" dirty="0"/>
              <a:t>Prepare your support network</a:t>
            </a:r>
          </a:p>
          <a:p>
            <a:pPr marL="342900" indent="-342900">
              <a:spcBef>
                <a:spcPts val="600"/>
              </a:spcBef>
            </a:pPr>
            <a:r>
              <a:rPr lang="en-US" sz="3600" dirty="0"/>
              <a:t>Important Safety Note</a:t>
            </a:r>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53</a:t>
            </a:fld>
            <a:endParaRPr lang="en-US" dirty="0">
              <a:solidFill>
                <a:srgbClr val="94A545"/>
              </a:solidFill>
            </a:endParaRPr>
          </a:p>
        </p:txBody>
      </p:sp>
      <p:sp>
        <p:nvSpPr>
          <p:cNvPr id="9" name="TextBox 8">
            <a:extLst>
              <a:ext uri="{FF2B5EF4-FFF2-40B4-BE49-F238E27FC236}">
                <a16:creationId xmlns:a16="http://schemas.microsoft.com/office/drawing/2014/main" id="{65863BB5-65D9-4E0D-B63F-E5D222906D13}"/>
              </a:ext>
            </a:extLst>
          </p:cNvPr>
          <p:cNvSpPr txBox="1"/>
          <p:nvPr/>
        </p:nvSpPr>
        <p:spPr>
          <a:xfrm>
            <a:off x="502920" y="5742224"/>
            <a:ext cx="8118764" cy="830997"/>
          </a:xfrm>
          <a:prstGeom prst="rect">
            <a:avLst/>
          </a:prstGeom>
          <a:noFill/>
        </p:spPr>
        <p:txBody>
          <a:bodyPr wrap="square">
            <a:spAutoFit/>
          </a:bodyPr>
          <a:lstStyle/>
          <a:p>
            <a:r>
              <a:rPr lang="en-US" sz="2400" dirty="0">
                <a:solidFill>
                  <a:srgbClr val="6D7A36"/>
                </a:solidFill>
              </a:rPr>
              <a:t>Domestic Violence Personalized Safety Plan</a:t>
            </a:r>
          </a:p>
          <a:p>
            <a:r>
              <a:rPr lang="en-US" sz="2400" dirty="0">
                <a:hlinkClick r:id="rId3"/>
              </a:rPr>
              <a:t>http://www.ncdsv.org/images/dv_safety_plan.pdf</a:t>
            </a:r>
            <a:r>
              <a:rPr lang="en-US" sz="2400" dirty="0"/>
              <a:t> </a:t>
            </a:r>
          </a:p>
        </p:txBody>
      </p:sp>
    </p:spTree>
    <p:extLst>
      <p:ext uri="{BB962C8B-B14F-4D97-AF65-F5344CB8AC3E}">
        <p14:creationId xmlns:p14="http://schemas.microsoft.com/office/powerpoint/2010/main" val="2806913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Starting</a:t>
            </a:r>
          </a:p>
        </p:txBody>
      </p:sp>
      <p:sp>
        <p:nvSpPr>
          <p:cNvPr id="3" name="Content Placeholder 2"/>
          <p:cNvSpPr>
            <a:spLocks noGrp="1"/>
          </p:cNvSpPr>
          <p:nvPr>
            <p:ph idx="1"/>
          </p:nvPr>
        </p:nvSpPr>
        <p:spPr>
          <a:xfrm>
            <a:off x="341191" y="1456679"/>
            <a:ext cx="11521441" cy="3807299"/>
          </a:xfrm>
        </p:spPr>
        <p:txBody>
          <a:bodyPr/>
          <a:lstStyle/>
          <a:p>
            <a:pPr marL="0" indent="0" algn="ctr">
              <a:buNone/>
            </a:pPr>
            <a:r>
              <a:rPr lang="en-US" altLang="en-US" dirty="0">
                <a:solidFill>
                  <a:srgbClr val="5A652D"/>
                </a:solidFill>
              </a:rPr>
              <a:t>What might you need to consider to create an atmosphere of trust and comfortability (trauma informed, culturally responsive, affirming) prior to beginning the screening with a patient? </a:t>
            </a:r>
          </a:p>
          <a:p>
            <a:pPr marL="0" indent="0">
              <a:buNone/>
            </a:pPr>
            <a:endParaRPr lang="en-US" dirty="0"/>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54</a:t>
            </a:fld>
            <a:endParaRPr lang="en-US" dirty="0">
              <a:solidFill>
                <a:srgbClr val="94A545"/>
              </a:solidFill>
            </a:endParaRPr>
          </a:p>
        </p:txBody>
      </p:sp>
      <p:pic>
        <p:nvPicPr>
          <p:cNvPr id="6" name="Picture 5"/>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9962" y="293812"/>
            <a:ext cx="1070579" cy="657475"/>
          </a:xfrm>
          <a:prstGeom prst="rect">
            <a:avLst/>
          </a:prstGeom>
        </p:spPr>
      </p:pic>
    </p:spTree>
    <p:extLst>
      <p:ext uri="{BB962C8B-B14F-4D97-AF65-F5344CB8AC3E}">
        <p14:creationId xmlns:p14="http://schemas.microsoft.com/office/powerpoint/2010/main" val="474846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a:t>
            </a:r>
          </a:p>
        </p:txBody>
      </p:sp>
      <p:sp>
        <p:nvSpPr>
          <p:cNvPr id="3" name="Content Placeholder 2"/>
          <p:cNvSpPr>
            <a:spLocks noGrp="1"/>
          </p:cNvSpPr>
          <p:nvPr>
            <p:ph idx="1"/>
          </p:nvPr>
        </p:nvSpPr>
        <p:spPr>
          <a:xfrm>
            <a:off x="341191" y="1293782"/>
            <a:ext cx="11521441" cy="5270405"/>
          </a:xfrm>
        </p:spPr>
        <p:txBody>
          <a:bodyPr/>
          <a:lstStyle/>
          <a:p>
            <a:pPr marL="0" indent="0">
              <a:buNone/>
            </a:pPr>
            <a:r>
              <a:rPr lang="en-US" dirty="0"/>
              <a:t>When receiving many “no’s” to questions about safety, you may want to add...</a:t>
            </a:r>
          </a:p>
          <a:p>
            <a:endParaRPr lang="en-US" dirty="0"/>
          </a:p>
          <a:p>
            <a:pPr marL="0" indent="0">
              <a:buNone/>
            </a:pPr>
            <a:r>
              <a:rPr lang="en-US" dirty="0"/>
              <a:t>…“I see that you have checked “no” about questions relating to feeling safe with your partner. </a:t>
            </a:r>
          </a:p>
          <a:p>
            <a:pPr marL="0" indent="0">
              <a:buNone/>
            </a:pPr>
            <a:r>
              <a:rPr lang="en-US" dirty="0"/>
              <a:t>Do you have any other questions about this issue? </a:t>
            </a:r>
            <a:r>
              <a:rPr lang="en-US" i="1" dirty="0"/>
              <a:t>(No</a:t>
            </a:r>
            <a:r>
              <a:rPr lang="en-US" dirty="0"/>
              <a:t>) </a:t>
            </a:r>
          </a:p>
          <a:p>
            <a:pPr marL="0" indent="0">
              <a:buNone/>
            </a:pPr>
            <a:endParaRPr lang="en-US" dirty="0"/>
          </a:p>
          <a:p>
            <a:pPr marL="0" indent="0">
              <a:buNone/>
            </a:pPr>
            <a:r>
              <a:rPr lang="en-US" dirty="0"/>
              <a:t>I just want you to know that if anything like this ever does come up, this is a safe place to talk about it and get help.”</a:t>
            </a:r>
          </a:p>
          <a:p>
            <a:endParaRPr lang="en-US" dirty="0"/>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55</a:t>
            </a:fld>
            <a:endParaRPr lang="en-US" dirty="0">
              <a:solidFill>
                <a:srgbClr val="94A545"/>
              </a:solidFill>
            </a:endParaRPr>
          </a:p>
        </p:txBody>
      </p:sp>
      <p:pic>
        <p:nvPicPr>
          <p:cNvPr id="5" name="Picture 4"/>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9962" y="293812"/>
            <a:ext cx="1070579" cy="657475"/>
          </a:xfrm>
          <a:prstGeom prst="rect">
            <a:avLst/>
          </a:prstGeom>
        </p:spPr>
      </p:pic>
    </p:spTree>
    <p:extLst>
      <p:ext uri="{BB962C8B-B14F-4D97-AF65-F5344CB8AC3E}">
        <p14:creationId xmlns:p14="http://schemas.microsoft.com/office/powerpoint/2010/main" val="3684836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Their Needs</a:t>
            </a:r>
          </a:p>
        </p:txBody>
      </p:sp>
      <p:sp>
        <p:nvSpPr>
          <p:cNvPr id="3" name="Content Placeholder 2"/>
          <p:cNvSpPr>
            <a:spLocks noGrp="1"/>
          </p:cNvSpPr>
          <p:nvPr>
            <p:ph idx="1"/>
          </p:nvPr>
        </p:nvSpPr>
        <p:spPr/>
        <p:txBody>
          <a:bodyPr>
            <a:normAutofit/>
          </a:bodyPr>
          <a:lstStyle/>
          <a:p>
            <a:pPr marL="0" indent="0">
              <a:spcBef>
                <a:spcPts val="600"/>
              </a:spcBef>
              <a:buNone/>
            </a:pPr>
            <a:r>
              <a:rPr lang="en-US" b="1" dirty="0"/>
              <a:t>Asking about IPV will enable you to</a:t>
            </a:r>
            <a:r>
              <a:rPr lang="en-US" b="1" dirty="0">
                <a:solidFill>
                  <a:srgbClr val="5A652D"/>
                </a:solidFill>
              </a:rPr>
              <a:t>:</a:t>
            </a:r>
          </a:p>
          <a:p>
            <a:pPr marL="342900" indent="-342900">
              <a:spcBef>
                <a:spcPts val="600"/>
              </a:spcBef>
              <a:spcAft>
                <a:spcPts val="1200"/>
              </a:spcAft>
            </a:pPr>
            <a:r>
              <a:rPr lang="en-US" dirty="0"/>
              <a:t>Better understand your clients’ choices, feelings, and safety issues</a:t>
            </a:r>
          </a:p>
          <a:p>
            <a:pPr marL="342900" indent="-342900">
              <a:spcBef>
                <a:spcPts val="600"/>
              </a:spcBef>
              <a:spcAft>
                <a:spcPts val="1200"/>
              </a:spcAft>
            </a:pPr>
            <a:r>
              <a:rPr lang="en-US" dirty="0"/>
              <a:t>Understand what experiences are contributing to their health problems, mental health problems, or substance abuse</a:t>
            </a:r>
          </a:p>
          <a:p>
            <a:pPr marL="342900" indent="-342900">
              <a:spcBef>
                <a:spcPts val="600"/>
              </a:spcBef>
              <a:spcAft>
                <a:spcPts val="1200"/>
              </a:spcAft>
            </a:pPr>
            <a:r>
              <a:rPr lang="en-US" dirty="0"/>
              <a:t>Help them access services for themselves and their children</a:t>
            </a:r>
          </a:p>
          <a:p>
            <a:pPr marL="342900" indent="-342900">
              <a:spcBef>
                <a:spcPts val="600"/>
              </a:spcBef>
              <a:spcAft>
                <a:spcPts val="1200"/>
              </a:spcAft>
            </a:pPr>
            <a:r>
              <a:rPr lang="en-US" dirty="0"/>
              <a:t>Inform them of their right to be healthy and safe</a:t>
            </a:r>
          </a:p>
          <a:p>
            <a:endParaRPr lang="en-US" dirty="0"/>
          </a:p>
        </p:txBody>
      </p:sp>
      <p:sp>
        <p:nvSpPr>
          <p:cNvPr id="4" name="Slide Number Placeholder 3"/>
          <p:cNvSpPr>
            <a:spLocks noGrp="1"/>
          </p:cNvSpPr>
          <p:nvPr>
            <p:ph type="sldNum" sz="quarter" idx="13"/>
          </p:nvPr>
        </p:nvSpPr>
        <p:spPr>
          <a:xfrm>
            <a:off x="11602650" y="51055"/>
            <a:ext cx="519963" cy="330288"/>
          </a:xfrm>
        </p:spPr>
        <p:txBody>
          <a:bodyPr/>
          <a:lstStyle/>
          <a:p>
            <a:fld id="{48F63A3B-78C7-47BE-AE5E-E10140E04643}" type="slidenum">
              <a:rPr lang="en-US">
                <a:solidFill>
                  <a:srgbClr val="94A545"/>
                </a:solidFill>
              </a:rPr>
              <a:pPr/>
              <a:t>56</a:t>
            </a:fld>
            <a:endParaRPr lang="en-US" dirty="0">
              <a:solidFill>
                <a:srgbClr val="94A545"/>
              </a:solidFill>
            </a:endParaRPr>
          </a:p>
        </p:txBody>
      </p:sp>
    </p:spTree>
    <p:extLst>
      <p:ext uri="{BB962C8B-B14F-4D97-AF65-F5344CB8AC3E}">
        <p14:creationId xmlns:p14="http://schemas.microsoft.com/office/powerpoint/2010/main" val="888157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Care (TIC)</a:t>
            </a:r>
          </a:p>
        </p:txBody>
      </p:sp>
      <p:sp>
        <p:nvSpPr>
          <p:cNvPr id="3" name="Content Placeholder 2"/>
          <p:cNvSpPr>
            <a:spLocks noGrp="1"/>
          </p:cNvSpPr>
          <p:nvPr>
            <p:ph idx="1"/>
          </p:nvPr>
        </p:nvSpPr>
        <p:spPr>
          <a:xfrm>
            <a:off x="341191" y="1337311"/>
            <a:ext cx="11521441" cy="4678478"/>
          </a:xfrm>
        </p:spPr>
        <p:txBody>
          <a:bodyPr/>
          <a:lstStyle/>
          <a:p>
            <a:pPr marL="342900" indent="-342900"/>
            <a:r>
              <a:rPr lang="en-US" dirty="0"/>
              <a:t>Trauma Informed Care is an organizational structure and treatment framework that involves understanding, recognizing, and responding to the effects of all types of trauma. </a:t>
            </a:r>
          </a:p>
          <a:p>
            <a:pPr marL="342900" indent="-342900"/>
            <a:endParaRPr lang="en-US" dirty="0"/>
          </a:p>
          <a:p>
            <a:pPr marL="342900" indent="-342900"/>
            <a:r>
              <a:rPr lang="en-US" dirty="0"/>
              <a:t>TIC also emphasizes physical, psychological, and emotional safety for both consumers and providers, and </a:t>
            </a:r>
            <a:r>
              <a:rPr lang="en-US" b="1" i="1" dirty="0"/>
              <a:t>helps survivors rebuild a sense of control and empowerment.</a:t>
            </a:r>
            <a:endParaRPr lang="en-US" b="1" dirty="0"/>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57</a:t>
            </a:fld>
            <a:endParaRPr lang="en-US" dirty="0">
              <a:solidFill>
                <a:srgbClr val="94A545"/>
              </a:solidFill>
            </a:endParaRPr>
          </a:p>
        </p:txBody>
      </p:sp>
    </p:spTree>
    <p:extLst>
      <p:ext uri="{BB962C8B-B14F-4D97-AF65-F5344CB8AC3E}">
        <p14:creationId xmlns:p14="http://schemas.microsoft.com/office/powerpoint/2010/main" val="3996178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in Practice </a:t>
            </a:r>
          </a:p>
        </p:txBody>
      </p:sp>
      <p:sp>
        <p:nvSpPr>
          <p:cNvPr id="3" name="Content Placeholder 2"/>
          <p:cNvSpPr>
            <a:spLocks noGrp="1"/>
          </p:cNvSpPr>
          <p:nvPr>
            <p:ph idx="1"/>
          </p:nvPr>
        </p:nvSpPr>
        <p:spPr>
          <a:xfrm>
            <a:off x="341191" y="1360169"/>
            <a:ext cx="11521441" cy="4655619"/>
          </a:xfrm>
        </p:spPr>
        <p:txBody>
          <a:bodyPr>
            <a:normAutofit/>
          </a:bodyPr>
          <a:lstStyle/>
          <a:p>
            <a:pPr>
              <a:spcBef>
                <a:spcPts val="600"/>
              </a:spcBef>
              <a:spcAft>
                <a:spcPts val="1200"/>
              </a:spcAft>
            </a:pPr>
            <a:r>
              <a:rPr lang="en-US" sz="3600" dirty="0"/>
              <a:t>Trauma can affect survivors’ experience of services</a:t>
            </a:r>
          </a:p>
          <a:p>
            <a:pPr>
              <a:spcBef>
                <a:spcPts val="600"/>
              </a:spcBef>
              <a:spcAft>
                <a:spcPts val="1200"/>
              </a:spcAft>
            </a:pPr>
            <a:r>
              <a:rPr lang="en-US" sz="3600" dirty="0"/>
              <a:t>Avoidance of trauma triggers </a:t>
            </a:r>
          </a:p>
          <a:p>
            <a:pPr>
              <a:spcBef>
                <a:spcPts val="600"/>
              </a:spcBef>
              <a:spcAft>
                <a:spcPts val="1200"/>
              </a:spcAft>
            </a:pPr>
            <a:r>
              <a:rPr lang="en-US" sz="3600" dirty="0"/>
              <a:t>Reluctance to reach out when trust has been betrayed</a:t>
            </a:r>
          </a:p>
          <a:p>
            <a:pPr>
              <a:spcBef>
                <a:spcPts val="600"/>
              </a:spcBef>
              <a:spcAft>
                <a:spcPts val="1200"/>
              </a:spcAft>
            </a:pPr>
            <a:r>
              <a:rPr lang="en-US" sz="3600" dirty="0"/>
              <a:t>Re-traumatization in clinical settings; misperception of trauma responses and coping strategies</a:t>
            </a:r>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58</a:t>
            </a:fld>
            <a:endParaRPr lang="en-US" dirty="0">
              <a:solidFill>
                <a:srgbClr val="94A545"/>
              </a:solidFill>
            </a:endParaRPr>
          </a:p>
        </p:txBody>
      </p:sp>
    </p:spTree>
    <p:extLst>
      <p:ext uri="{BB962C8B-B14F-4D97-AF65-F5344CB8AC3E}">
        <p14:creationId xmlns:p14="http://schemas.microsoft.com/office/powerpoint/2010/main" val="3881742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Screening and Assessing</a:t>
            </a:r>
          </a:p>
        </p:txBody>
      </p:sp>
      <p:sp>
        <p:nvSpPr>
          <p:cNvPr id="3" name="Content Placeholder 2"/>
          <p:cNvSpPr>
            <a:spLocks noGrp="1"/>
          </p:cNvSpPr>
          <p:nvPr>
            <p:ph idx="1"/>
          </p:nvPr>
        </p:nvSpPr>
        <p:spPr/>
        <p:txBody>
          <a:bodyPr>
            <a:normAutofit/>
          </a:bodyPr>
          <a:lstStyle/>
          <a:p>
            <a:pPr>
              <a:spcBef>
                <a:spcPts val="1200"/>
              </a:spcBef>
              <a:spcAft>
                <a:spcPts val="1200"/>
              </a:spcAft>
            </a:pPr>
            <a:r>
              <a:rPr lang="en-US" sz="2800" b="1" dirty="0"/>
              <a:t>Screening &amp; Assessment with an IPV/Trauma Lens</a:t>
            </a:r>
            <a:r>
              <a:rPr lang="en-US" sz="2800" dirty="0"/>
              <a:t>: Understanding intersections; understanding responses; understanding culture, strengths, resources, options, &amp; supports</a:t>
            </a:r>
          </a:p>
          <a:p>
            <a:pPr>
              <a:spcBef>
                <a:spcPts val="1200"/>
              </a:spcBef>
              <a:spcAft>
                <a:spcPts val="1200"/>
              </a:spcAft>
            </a:pPr>
            <a:r>
              <a:rPr lang="en-US" sz="2800" b="1" dirty="0"/>
              <a:t>TI Approach to Screening &amp; Assessment Relationships and environments we create: </a:t>
            </a:r>
            <a:r>
              <a:rPr lang="en-US" sz="2800" dirty="0"/>
              <a:t>How we connect, how we ask, how we respond, how we partner, what we expect</a:t>
            </a:r>
          </a:p>
          <a:p>
            <a:pPr>
              <a:spcBef>
                <a:spcPts val="1200"/>
              </a:spcBef>
              <a:spcAft>
                <a:spcPts val="1200"/>
              </a:spcAft>
            </a:pPr>
            <a:r>
              <a:rPr lang="en-US" sz="2800" b="1" dirty="0"/>
              <a:t>What does it take to do that? </a:t>
            </a:r>
            <a:r>
              <a:rPr lang="en-US" sz="2800" dirty="0"/>
              <a:t>Understanding trauma, IPV &amp; context; Awareness of own responses; and support to address them including a TI organizational culture &amp; ongoing training &amp; supervision</a:t>
            </a:r>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59</a:t>
            </a:fld>
            <a:endParaRPr lang="en-US" dirty="0">
              <a:solidFill>
                <a:srgbClr val="94A545"/>
              </a:solidFill>
            </a:endParaRPr>
          </a:p>
        </p:txBody>
      </p:sp>
      <p:sp>
        <p:nvSpPr>
          <p:cNvPr id="5" name="Rectangle 4"/>
          <p:cNvSpPr/>
          <p:nvPr/>
        </p:nvSpPr>
        <p:spPr>
          <a:xfrm>
            <a:off x="2084171" y="6169558"/>
            <a:ext cx="10056691" cy="646331"/>
          </a:xfrm>
          <a:prstGeom prst="rect">
            <a:avLst/>
          </a:prstGeom>
        </p:spPr>
        <p:txBody>
          <a:bodyPr wrap="square">
            <a:spAutoFit/>
          </a:bodyPr>
          <a:lstStyle/>
          <a:p>
            <a:pPr algn="r"/>
            <a:r>
              <a:rPr lang="en-US" dirty="0">
                <a:solidFill>
                  <a:srgbClr val="5A652D"/>
                </a:solidFill>
              </a:rPr>
              <a:t>National Center on Domestic Violence, Trauma &amp; Mental Health, </a:t>
            </a:r>
            <a:r>
              <a:rPr lang="en-US" dirty="0">
                <a:solidFill>
                  <a:srgbClr val="5A652D"/>
                </a:solidFill>
                <a:hlinkClick r:id="rId2"/>
              </a:rPr>
              <a:t>http://www.nationalcenterdvtraumamh.org/</a:t>
            </a:r>
            <a:r>
              <a:rPr lang="en-US" dirty="0">
                <a:solidFill>
                  <a:srgbClr val="5A652D"/>
                </a:solidFill>
              </a:rPr>
              <a:t>, retrieved May 2020</a:t>
            </a:r>
          </a:p>
        </p:txBody>
      </p:sp>
    </p:spTree>
    <p:extLst>
      <p:ext uri="{BB962C8B-B14F-4D97-AF65-F5344CB8AC3E}">
        <p14:creationId xmlns:p14="http://schemas.microsoft.com/office/powerpoint/2010/main" val="41707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y silhouette of the top of an umbrella " title="Gray umbrella"/>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26650" t="25125" r="25539" b="54445"/>
          <a:stretch/>
        </p:blipFill>
        <p:spPr>
          <a:xfrm>
            <a:off x="854799" y="111993"/>
            <a:ext cx="10380045" cy="3629151"/>
          </a:xfrm>
          <a:prstGeom prst="rect">
            <a:avLst/>
          </a:prstGeom>
          <a:noFill/>
        </p:spPr>
      </p:pic>
      <p:pic>
        <p:nvPicPr>
          <p:cNvPr id="12" name="Picture Placeholder 9" descr="Logo for the Technology Transfer Centers. Contains in large gray letters TTC, and in smaller letters the words Technology Transfer Centers Funded by Substance Abuse and Mental Health Services Administration. A bar divided into blue, orange, and green sections is below the words. " title="TTC Logo">
            <a:extLst>
              <a:ext uri="{FF2B5EF4-FFF2-40B4-BE49-F238E27FC236}">
                <a16:creationId xmlns:a16="http://schemas.microsoft.com/office/drawing/2014/main" id="{264B07C6-FE5D-F641-A275-8AE1EDAF15FC}"/>
              </a:ext>
            </a:extLst>
          </p:cNvPr>
          <p:cNvPicPr>
            <a:picLocks/>
          </p:cNvPicPr>
          <p:nvPr/>
        </p:nvPicPr>
        <p:blipFill rotWithShape="1">
          <a:blip r:embed="rId4" cstate="print">
            <a:extLst>
              <a:ext uri="{28A0092B-C50C-407E-A947-70E740481C1C}">
                <a14:useLocalDpi xmlns:a14="http://schemas.microsoft.com/office/drawing/2010/main" val="0"/>
              </a:ext>
            </a:extLst>
          </a:blip>
          <a:srcRect l="-1242" t="72587" r="-751" b="-2409"/>
          <a:stretch/>
        </p:blipFill>
        <p:spPr>
          <a:xfrm>
            <a:off x="702355" y="5127575"/>
            <a:ext cx="10649586" cy="236162"/>
          </a:xfrm>
          <a:prstGeom prst="rect">
            <a:avLst/>
          </a:prstGeom>
        </p:spPr>
      </p:pic>
      <p:pic>
        <p:nvPicPr>
          <p:cNvPr id="3" name="Picture 2" descr="Logo with 3 blue silhouettes of people and light blue and white lines fading across the silhouettes and the letters ATTC to the right of it. " title="ATTC Logo">
            <a:extLst>
              <a:ext uri="{FF2B5EF4-FFF2-40B4-BE49-F238E27FC236}">
                <a16:creationId xmlns:a16="http://schemas.microsoft.com/office/drawing/2014/main" id="{169F8CAF-188C-734C-BBFE-192C99DD0915}"/>
              </a:ext>
            </a:extLst>
          </p:cNvPr>
          <p:cNvPicPr>
            <a:picLocks noChangeAspect="1"/>
          </p:cNvPicPr>
          <p:nvPr/>
        </p:nvPicPr>
        <p:blipFill rotWithShape="1">
          <a:blip r:embed="rId5">
            <a:extLst>
              <a:ext uri="{28A0092B-C50C-407E-A947-70E740481C1C}">
                <a14:useLocalDpi xmlns:a14="http://schemas.microsoft.com/office/drawing/2010/main" val="0"/>
              </a:ext>
            </a:extLst>
          </a:blip>
          <a:srcRect r="61079"/>
          <a:stretch/>
        </p:blipFill>
        <p:spPr>
          <a:xfrm>
            <a:off x="1149127" y="4060769"/>
            <a:ext cx="2593906" cy="963277"/>
          </a:xfrm>
          <a:prstGeom prst="rect">
            <a:avLst/>
          </a:prstGeom>
        </p:spPr>
      </p:pic>
      <p:pic>
        <p:nvPicPr>
          <p:cNvPr id="4" name="Picture 3" descr="Logo with three orange silhouettes of people in a grey cricle and the letters MHTTC in grey to the right of it. " title="MHTTC Logo">
            <a:extLst>
              <a:ext uri="{FF2B5EF4-FFF2-40B4-BE49-F238E27FC236}">
                <a16:creationId xmlns:a16="http://schemas.microsoft.com/office/drawing/2014/main" id="{07A5B5B2-C79D-4948-8277-C771CA9434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199" y="4078743"/>
            <a:ext cx="2567243" cy="945303"/>
          </a:xfrm>
          <a:prstGeom prst="rect">
            <a:avLst/>
          </a:prstGeom>
        </p:spPr>
      </p:pic>
      <p:pic>
        <p:nvPicPr>
          <p:cNvPr id="6" name="Picture 5" descr="PTTC logo with green grahic on left side that appear to be a bird's eye view of people around a circle. It is followed by the words PTTC in gray, Prevention Technology Transfer Center Network in green, and Funded by Substance Abuse and Mental Health Services Administration in gray. " title="PTTC Logo">
            <a:extLst>
              <a:ext uri="{FF2B5EF4-FFF2-40B4-BE49-F238E27FC236}">
                <a16:creationId xmlns:a16="http://schemas.microsoft.com/office/drawing/2014/main" id="{2AE7D299-3EE3-1941-BB45-3378EB1779C2}"/>
              </a:ext>
            </a:extLst>
          </p:cNvPr>
          <p:cNvPicPr>
            <a:picLocks noChangeAspect="1"/>
          </p:cNvPicPr>
          <p:nvPr/>
        </p:nvPicPr>
        <p:blipFill rotWithShape="1">
          <a:blip r:embed="rId7">
            <a:extLst>
              <a:ext uri="{28A0092B-C50C-407E-A947-70E740481C1C}">
                <a14:useLocalDpi xmlns:a14="http://schemas.microsoft.com/office/drawing/2010/main" val="0"/>
              </a:ext>
            </a:extLst>
          </a:blip>
          <a:srcRect r="61740"/>
          <a:stretch/>
        </p:blipFill>
        <p:spPr>
          <a:xfrm>
            <a:off x="8299466" y="4011785"/>
            <a:ext cx="2500540" cy="977599"/>
          </a:xfrm>
          <a:prstGeom prst="rect">
            <a:avLst/>
          </a:prstGeom>
        </p:spPr>
      </p:pic>
      <p:pic>
        <p:nvPicPr>
          <p:cNvPr id="9" name="Picture 8">
            <a:extLst>
              <a:ext uri="{FF2B5EF4-FFF2-40B4-BE49-F238E27FC236}">
                <a16:creationId xmlns:a16="http://schemas.microsoft.com/office/drawing/2014/main" id="{84FD20BD-F44E-9B4A-BE8C-58521ADD89D7}"/>
              </a:ext>
            </a:extLst>
          </p:cNvPr>
          <p:cNvPicPr>
            <a:picLocks noChangeAspect="1"/>
          </p:cNvPicPr>
          <p:nvPr/>
        </p:nvPicPr>
        <p:blipFill rotWithShape="1">
          <a:blip r:embed="rId8">
            <a:extLst>
              <a:ext uri="{28A0092B-C50C-407E-A947-70E740481C1C}">
                <a14:useLocalDpi xmlns:a14="http://schemas.microsoft.com/office/drawing/2010/main" val="0"/>
              </a:ext>
            </a:extLst>
          </a:blip>
          <a:srcRect r="78048" b="-10246"/>
          <a:stretch/>
        </p:blipFill>
        <p:spPr>
          <a:xfrm>
            <a:off x="3743033" y="2310062"/>
            <a:ext cx="2301789" cy="770672"/>
          </a:xfrm>
          <a:prstGeom prst="rect">
            <a:avLst/>
          </a:prstGeom>
        </p:spPr>
      </p:pic>
      <p:pic>
        <p:nvPicPr>
          <p:cNvPr id="10" name="Picture 9" descr="Stacked color bars with 8 different colors" title="Stacked Color Bars"/>
          <p:cNvPicPr>
            <a:picLocks noChangeAspect="1"/>
          </p:cNvPicPr>
          <p:nvPr/>
        </p:nvPicPr>
        <p:blipFill rotWithShape="1">
          <a:blip r:embed="rId9" cstate="print">
            <a:extLst>
              <a:ext uri="{28A0092B-C50C-407E-A947-70E740481C1C}">
                <a14:useLocalDpi xmlns:a14="http://schemas.microsoft.com/office/drawing/2010/main" val="0"/>
              </a:ext>
            </a:extLst>
          </a:blip>
          <a:srcRect l="14298" t="16004" r="-704" b="19420"/>
          <a:stretch/>
        </p:blipFill>
        <p:spPr>
          <a:xfrm>
            <a:off x="9680611" y="5606717"/>
            <a:ext cx="2511389" cy="1251284"/>
          </a:xfrm>
          <a:prstGeom prst="rect">
            <a:avLst/>
          </a:prstGeom>
          <a:noFill/>
          <a:ln>
            <a:noFill/>
          </a:ln>
        </p:spPr>
      </p:pic>
      <p:sp>
        <p:nvSpPr>
          <p:cNvPr id="2" name="Slide Number Placeholder 1"/>
          <p:cNvSpPr>
            <a:spLocks noGrp="1"/>
          </p:cNvSpPr>
          <p:nvPr>
            <p:ph type="sldNum" sz="quarter" idx="12"/>
          </p:nvPr>
        </p:nvSpPr>
        <p:spPr>
          <a:xfrm>
            <a:off x="9316112" y="48126"/>
            <a:ext cx="2795678" cy="545432"/>
          </a:xfrm>
        </p:spPr>
        <p:txBody>
          <a:bodyPr/>
          <a:lstStyle/>
          <a:p>
            <a:fld id="{48F63A3B-78C7-47BE-AE5E-E10140E04643}" type="slidenum">
              <a:rPr lang="en-US" sz="1600" b="1" smtClean="0">
                <a:solidFill>
                  <a:srgbClr val="94A545"/>
                </a:solidFill>
              </a:rPr>
              <a:t>6</a:t>
            </a:fld>
            <a:endParaRPr lang="en-US" sz="1600" b="1" dirty="0">
              <a:solidFill>
                <a:srgbClr val="94A545"/>
              </a:solidFill>
            </a:endParaRPr>
          </a:p>
        </p:txBody>
      </p:sp>
    </p:spTree>
    <p:extLst>
      <p:ext uri="{BB962C8B-B14F-4D97-AF65-F5344CB8AC3E}">
        <p14:creationId xmlns:p14="http://schemas.microsoft.com/office/powerpoint/2010/main" val="1730102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93" y="54619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2263" y="2926017"/>
            <a:ext cx="9639300" cy="707886"/>
          </a:xfrm>
          <a:prstGeom prst="rect">
            <a:avLst/>
          </a:prstGeom>
          <a:noFill/>
        </p:spPr>
        <p:txBody>
          <a:bodyPr wrap="square" rtlCol="0">
            <a:spAutoFit/>
          </a:bodyPr>
          <a:lstStyle/>
          <a:p>
            <a:pPr algn="ctr"/>
            <a:r>
              <a:rPr lang="en-US" sz="4000" b="1" dirty="0">
                <a:solidFill>
                  <a:srgbClr val="5A652D"/>
                </a:solidFill>
              </a:rPr>
              <a:t>Tertiary Prevention</a:t>
            </a:r>
          </a:p>
        </p:txBody>
      </p:sp>
    </p:spTree>
    <p:extLst>
      <p:ext uri="{BB962C8B-B14F-4D97-AF65-F5344CB8AC3E}">
        <p14:creationId xmlns:p14="http://schemas.microsoft.com/office/powerpoint/2010/main" val="3736281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 </a:t>
            </a:r>
          </a:p>
        </p:txBody>
      </p:sp>
      <p:sp>
        <p:nvSpPr>
          <p:cNvPr id="3" name="Content Placeholder 2"/>
          <p:cNvSpPr>
            <a:spLocks noGrp="1"/>
          </p:cNvSpPr>
          <p:nvPr>
            <p:ph idx="1"/>
          </p:nvPr>
        </p:nvSpPr>
        <p:spPr/>
        <p:txBody>
          <a:bodyPr/>
          <a:lstStyle/>
          <a:p>
            <a:pPr marL="457200" indent="-457200">
              <a:spcBef>
                <a:spcPts val="600"/>
              </a:spcBef>
              <a:spcAft>
                <a:spcPts val="1200"/>
              </a:spcAft>
            </a:pPr>
            <a:r>
              <a:rPr lang="en-US" dirty="0"/>
              <a:t>Medical services</a:t>
            </a:r>
          </a:p>
          <a:p>
            <a:pPr marL="457200" indent="-457200">
              <a:spcBef>
                <a:spcPts val="600"/>
              </a:spcBef>
              <a:spcAft>
                <a:spcPts val="1200"/>
              </a:spcAft>
            </a:pPr>
            <a:r>
              <a:rPr lang="en-US" dirty="0"/>
              <a:t>Law enforcement agencies</a:t>
            </a:r>
          </a:p>
          <a:p>
            <a:pPr marL="457200" indent="-457200">
              <a:spcBef>
                <a:spcPts val="600"/>
              </a:spcBef>
              <a:spcAft>
                <a:spcPts val="1200"/>
              </a:spcAft>
            </a:pPr>
            <a:r>
              <a:rPr lang="en-US" dirty="0"/>
              <a:t>Legal assistance</a:t>
            </a:r>
          </a:p>
          <a:p>
            <a:pPr marL="457200" indent="-457200">
              <a:spcBef>
                <a:spcPts val="600"/>
              </a:spcBef>
              <a:spcAft>
                <a:spcPts val="1200"/>
              </a:spcAft>
            </a:pPr>
            <a:r>
              <a:rPr lang="en-US" dirty="0"/>
              <a:t>Victim assistance programs</a:t>
            </a:r>
          </a:p>
          <a:p>
            <a:pPr marL="457200" indent="-457200">
              <a:spcBef>
                <a:spcPts val="600"/>
              </a:spcBef>
              <a:spcAft>
                <a:spcPts val="1200"/>
              </a:spcAft>
            </a:pPr>
            <a:r>
              <a:rPr lang="en-US" dirty="0"/>
              <a:t>Support groups</a:t>
            </a:r>
          </a:p>
          <a:p>
            <a:pPr marL="457200" indent="-457200">
              <a:spcBef>
                <a:spcPts val="600"/>
              </a:spcBef>
              <a:spcAft>
                <a:spcPts val="1200"/>
              </a:spcAft>
            </a:pPr>
            <a:r>
              <a:rPr lang="en-US" dirty="0"/>
              <a:t>Others?</a:t>
            </a:r>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61</a:t>
            </a:fld>
            <a:endParaRPr lang="en-US" dirty="0">
              <a:solidFill>
                <a:srgbClr val="94A545"/>
              </a:solidFill>
            </a:endParaRPr>
          </a:p>
        </p:txBody>
      </p:sp>
      <p:pic>
        <p:nvPicPr>
          <p:cNvPr id="14" name="Picture 13"/>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9962" y="293812"/>
            <a:ext cx="1070579" cy="657475"/>
          </a:xfrm>
          <a:prstGeom prst="rect">
            <a:avLst/>
          </a:prstGeom>
        </p:spPr>
      </p:pic>
    </p:spTree>
    <p:extLst>
      <p:ext uri="{BB962C8B-B14F-4D97-AF65-F5344CB8AC3E}">
        <p14:creationId xmlns:p14="http://schemas.microsoft.com/office/powerpoint/2010/main" val="1769353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 Resources</a:t>
            </a:r>
          </a:p>
        </p:txBody>
      </p:sp>
      <p:sp>
        <p:nvSpPr>
          <p:cNvPr id="3" name="Content Placeholder 2"/>
          <p:cNvSpPr>
            <a:spLocks noGrp="1"/>
          </p:cNvSpPr>
          <p:nvPr>
            <p:ph idx="1"/>
          </p:nvPr>
        </p:nvSpPr>
        <p:spPr>
          <a:xfrm>
            <a:off x="341191" y="1293782"/>
            <a:ext cx="11521441" cy="5232747"/>
          </a:xfrm>
        </p:spPr>
        <p:txBody>
          <a:bodyPr>
            <a:normAutofit fontScale="85000" lnSpcReduction="20000"/>
          </a:bodyPr>
          <a:lstStyle/>
          <a:p>
            <a:pPr>
              <a:lnSpc>
                <a:spcPct val="120000"/>
              </a:lnSpc>
            </a:pPr>
            <a:r>
              <a:rPr lang="en-US" sz="3000" dirty="0"/>
              <a:t>National Domestic Violence Hotline, 800.799.SAFE(7233), </a:t>
            </a:r>
            <a:r>
              <a:rPr lang="en-US" sz="3000" dirty="0">
                <a:hlinkClick r:id="rId2"/>
              </a:rPr>
              <a:t>https://www.thehotline.org/help/</a:t>
            </a:r>
            <a:endParaRPr lang="en-US" sz="3000" dirty="0"/>
          </a:p>
          <a:p>
            <a:pPr>
              <a:lnSpc>
                <a:spcPct val="120000"/>
              </a:lnSpc>
            </a:pPr>
            <a:r>
              <a:rPr lang="en-US" sz="3000" dirty="0"/>
              <a:t>Domestic Violence Personalized Safety Plan, </a:t>
            </a:r>
            <a:r>
              <a:rPr lang="en-US" sz="3000" dirty="0">
                <a:hlinkClick r:id="rId3"/>
              </a:rPr>
              <a:t>http://www.ncdsv.org/images/DV_Safety_Plan.pdf</a:t>
            </a:r>
            <a:endParaRPr lang="en-US" sz="3000" dirty="0"/>
          </a:p>
          <a:p>
            <a:pPr>
              <a:lnSpc>
                <a:spcPct val="120000"/>
              </a:lnSpc>
            </a:pPr>
            <a:r>
              <a:rPr lang="en-US" sz="3000" dirty="0">
                <a:solidFill>
                  <a:srgbClr val="5A652D"/>
                </a:solidFill>
              </a:rPr>
              <a:t>National Center on Domestic Violence, Trauma &amp; Mental Health, </a:t>
            </a:r>
            <a:r>
              <a:rPr lang="en-US" sz="3000" dirty="0">
                <a:solidFill>
                  <a:srgbClr val="5A652D"/>
                </a:solidFill>
                <a:hlinkClick r:id="rId4"/>
              </a:rPr>
              <a:t>http://www.nationalcenterdvtraumamh.org/</a:t>
            </a:r>
            <a:r>
              <a:rPr lang="en-US" sz="3000" dirty="0">
                <a:solidFill>
                  <a:srgbClr val="5A652D"/>
                </a:solidFill>
              </a:rPr>
              <a:t>,</a:t>
            </a:r>
          </a:p>
          <a:p>
            <a:pPr fontAlgn="base">
              <a:lnSpc>
                <a:spcPct val="120000"/>
              </a:lnSpc>
            </a:pPr>
            <a:r>
              <a:rPr lang="en-US" sz="3000" u="sng" dirty="0">
                <a:hlinkClick r:id="rId5" tooltip="The National Coalition Against Domestic Violence"/>
              </a:rPr>
              <a:t>The National Coalition Against Domestic Violence</a:t>
            </a:r>
            <a:r>
              <a:rPr lang="en-US" sz="3000" dirty="0"/>
              <a:t>—An advocacy organization working to prevent domestic violence and empower those affected.</a:t>
            </a:r>
          </a:p>
          <a:p>
            <a:pPr fontAlgn="base">
              <a:lnSpc>
                <a:spcPct val="120000"/>
              </a:lnSpc>
            </a:pPr>
            <a:r>
              <a:rPr lang="en-US" sz="3000" dirty="0">
                <a:hlinkClick r:id="rId6" tooltip="The Academy on Violence &amp;amp; Abuse"/>
              </a:rPr>
              <a:t>The Academy on Violence &amp; Abuse</a:t>
            </a:r>
            <a:r>
              <a:rPr lang="en-US" sz="3000" dirty="0"/>
              <a:t>—An interdisciplinary organization of healthcare professionals dedicated to making violence and abuse a core component of medical and related professional education and clinical care.</a:t>
            </a:r>
          </a:p>
          <a:p>
            <a:pPr>
              <a:spcBef>
                <a:spcPts val="600"/>
              </a:spcBef>
            </a:pPr>
            <a:endParaRPr lang="en-US" sz="2800" dirty="0"/>
          </a:p>
          <a:p>
            <a:endParaRPr lang="en-US" sz="2800" dirty="0"/>
          </a:p>
          <a:p>
            <a:endParaRPr lang="en-US" sz="2800" dirty="0"/>
          </a:p>
          <a:p>
            <a:endParaRPr lang="en-US" sz="2800" dirty="0"/>
          </a:p>
        </p:txBody>
      </p:sp>
      <p:sp>
        <p:nvSpPr>
          <p:cNvPr id="4" name="Slide Number Placeholder 3"/>
          <p:cNvSpPr>
            <a:spLocks noGrp="1"/>
          </p:cNvSpPr>
          <p:nvPr>
            <p:ph type="sldNum" sz="quarter" idx="13"/>
          </p:nvPr>
        </p:nvSpPr>
        <p:spPr/>
        <p:txBody>
          <a:bodyPr/>
          <a:lstStyle/>
          <a:p>
            <a:fld id="{48F63A3B-78C7-47BE-AE5E-E10140E04643}" type="slidenum">
              <a:rPr lang="en-US">
                <a:solidFill>
                  <a:srgbClr val="94A545"/>
                </a:solidFill>
              </a:rPr>
              <a:pPr/>
              <a:t>62</a:t>
            </a:fld>
            <a:endParaRPr lang="en-US" dirty="0">
              <a:solidFill>
                <a:srgbClr val="94A545"/>
              </a:solidFill>
            </a:endParaRPr>
          </a:p>
        </p:txBody>
      </p:sp>
    </p:spTree>
    <p:extLst>
      <p:ext uri="{BB962C8B-B14F-4D97-AF65-F5344CB8AC3E}">
        <p14:creationId xmlns:p14="http://schemas.microsoft.com/office/powerpoint/2010/main" val="597987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455" y="1536115"/>
            <a:ext cx="5839760" cy="4908717"/>
          </a:xfrm>
        </p:spPr>
        <p:txBody>
          <a:bodyPr vert="horz" lIns="91440" tIns="45720" rIns="91440" bIns="45720" rtlCol="0">
            <a:noAutofit/>
          </a:bodyPr>
          <a:lstStyle/>
          <a:p>
            <a:pPr marL="0" indent="0" algn="ctr">
              <a:lnSpc>
                <a:spcPct val="90000"/>
              </a:lnSpc>
              <a:spcBef>
                <a:spcPts val="600"/>
              </a:spcBef>
              <a:spcAft>
                <a:spcPts val="1200"/>
              </a:spcAft>
              <a:buNone/>
            </a:pPr>
            <a:r>
              <a:rPr lang="en-US" sz="2600" b="1" i="1" dirty="0"/>
              <a:t>Before you leave!</a:t>
            </a:r>
          </a:p>
          <a:p>
            <a:pPr>
              <a:lnSpc>
                <a:spcPct val="90000"/>
              </a:lnSpc>
              <a:spcBef>
                <a:spcPts val="600"/>
              </a:spcBef>
              <a:spcAft>
                <a:spcPts val="1200"/>
              </a:spcAft>
            </a:pPr>
            <a:r>
              <a:rPr lang="en-US" sz="2400" dirty="0"/>
              <a:t>Complete an online evaluation by scanning the code with the camera on your phone, click on the link that Clyde will put in the chat, write down the link and type in your browser, or email for the link.</a:t>
            </a:r>
          </a:p>
          <a:p>
            <a:pPr>
              <a:lnSpc>
                <a:spcPct val="90000"/>
              </a:lnSpc>
              <a:spcBef>
                <a:spcPts val="600"/>
              </a:spcBef>
              <a:spcAft>
                <a:spcPts val="1200"/>
              </a:spcAft>
            </a:pPr>
            <a:r>
              <a:rPr lang="en-US" sz="2400" dirty="0"/>
              <a:t>Certificates will be sent out within a week with a copy of the slides.</a:t>
            </a:r>
          </a:p>
          <a:p>
            <a:pPr>
              <a:lnSpc>
                <a:spcPct val="90000"/>
              </a:lnSpc>
              <a:spcBef>
                <a:spcPts val="600"/>
              </a:spcBef>
              <a:spcAft>
                <a:spcPts val="1200"/>
              </a:spcAft>
            </a:pPr>
            <a:r>
              <a:rPr lang="en-US" sz="2400" dirty="0"/>
              <a:t>This webinar is approved for 2 hours of CASAC, CPP, CPS credentialing. You must attend the session in its entirety.</a:t>
            </a:r>
          </a:p>
        </p:txBody>
      </p:sp>
      <p:pic>
        <p:nvPicPr>
          <p:cNvPr id="6" name="Picture 5">
            <a:extLst>
              <a:ext uri="{FF2B5EF4-FFF2-40B4-BE49-F238E27FC236}">
                <a16:creationId xmlns:a16="http://schemas.microsoft.com/office/drawing/2014/main" id="{EC31F8E2-D60B-47C0-B661-FAA2D8B7EC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35" r="14118"/>
          <a:stretch/>
        </p:blipFill>
        <p:spPr>
          <a:xfrm>
            <a:off x="5919537" y="10"/>
            <a:ext cx="627246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defRPr/>
            </a:pPr>
            <a:fld id="{48F63A3B-78C7-47BE-AE5E-E10140E04643}" type="slidenum">
              <a:rPr lang="en-US" sz="1200" b="0">
                <a:solidFill>
                  <a:srgbClr val="FFFFFF"/>
                </a:solidFill>
                <a:latin typeface="Calibri" panose="020F0502020204030204"/>
              </a:rPr>
              <a:pPr>
                <a:spcAft>
                  <a:spcPts val="600"/>
                </a:spcAft>
                <a:defRPr/>
              </a:pPr>
              <a:t>63</a:t>
            </a:fld>
            <a:endParaRPr lang="en-US" sz="1200" b="0">
              <a:solidFill>
                <a:srgbClr val="FFFFFF"/>
              </a:solidFill>
              <a:latin typeface="Calibri" panose="020F0502020204030204"/>
            </a:endParaRPr>
          </a:p>
        </p:txBody>
      </p:sp>
      <p:sp>
        <p:nvSpPr>
          <p:cNvPr id="2" name="Title 1"/>
          <p:cNvSpPr>
            <a:spLocks noGrp="1"/>
          </p:cNvSpPr>
          <p:nvPr>
            <p:ph type="title"/>
          </p:nvPr>
        </p:nvSpPr>
        <p:spPr>
          <a:xfrm>
            <a:off x="389455" y="176464"/>
            <a:ext cx="7054515" cy="946484"/>
          </a:xfrm>
        </p:spPr>
        <p:txBody>
          <a:bodyPr vert="horz" lIns="91440" tIns="45720" rIns="91440" bIns="45720" rtlCol="0" anchor="ctr">
            <a:normAutofit/>
          </a:bodyPr>
          <a:lstStyle/>
          <a:p>
            <a:pPr algn="l"/>
            <a:r>
              <a:rPr lang="en-US" sz="4400" dirty="0"/>
              <a:t>Certificate of Completion </a:t>
            </a:r>
          </a:p>
        </p:txBody>
      </p:sp>
    </p:spTree>
    <p:extLst>
      <p:ext uri="{BB962C8B-B14F-4D97-AF65-F5344CB8AC3E}">
        <p14:creationId xmlns:p14="http://schemas.microsoft.com/office/powerpoint/2010/main" val="1607846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and Survey</a:t>
            </a:r>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64</a:t>
            </a:fld>
            <a:endParaRPr lang="en-US" dirty="0">
              <a:solidFill>
                <a:srgbClr val="94A545"/>
              </a:solidFill>
            </a:endParaRPr>
          </a:p>
        </p:txBody>
      </p:sp>
      <p:sp>
        <p:nvSpPr>
          <p:cNvPr id="5" name="Rectangle 4"/>
          <p:cNvSpPr/>
          <p:nvPr/>
        </p:nvSpPr>
        <p:spPr>
          <a:xfrm>
            <a:off x="341193" y="1363113"/>
            <a:ext cx="5220335" cy="1569660"/>
          </a:xfrm>
          <a:prstGeom prst="rect">
            <a:avLst/>
          </a:prstGeom>
        </p:spPr>
        <p:txBody>
          <a:bodyPr wrap="square">
            <a:spAutoFit/>
          </a:bodyPr>
          <a:lstStyle/>
          <a:p>
            <a:pPr algn="ctr">
              <a:defRPr/>
            </a:pPr>
            <a:r>
              <a:rPr lang="en-US" altLang="en-US" sz="2400" b="1" dirty="0">
                <a:solidFill>
                  <a:srgbClr val="697608"/>
                </a:solidFill>
              </a:rPr>
              <a:t>Diana Padilla</a:t>
            </a:r>
          </a:p>
          <a:p>
            <a:pPr algn="ctr">
              <a:defRPr/>
            </a:pPr>
            <a:r>
              <a:rPr lang="en-US" altLang="en-US" sz="2400" dirty="0">
                <a:solidFill>
                  <a:srgbClr val="697608"/>
                </a:solidFill>
              </a:rPr>
              <a:t>Research Project Manager</a:t>
            </a:r>
          </a:p>
          <a:p>
            <a:pPr algn="ctr">
              <a:defRPr/>
            </a:pPr>
            <a:r>
              <a:rPr lang="en-US" altLang="en-US" sz="2400" dirty="0">
                <a:solidFill>
                  <a:srgbClr val="697608"/>
                </a:solidFill>
              </a:rPr>
              <a:t>SBIRT Technical Assistance</a:t>
            </a:r>
          </a:p>
          <a:p>
            <a:pPr algn="ctr">
              <a:defRPr/>
            </a:pPr>
            <a:r>
              <a:rPr lang="en-US" sz="2400" dirty="0">
                <a:solidFill>
                  <a:srgbClr val="00467F"/>
                </a:solidFill>
                <a:hlinkClick r:id="rId3"/>
              </a:rPr>
              <a:t>Diana.Padilla@nyspi.columbia.edu</a:t>
            </a:r>
            <a:endParaRPr lang="en-US" sz="2400" dirty="0">
              <a:solidFill>
                <a:srgbClr val="00467F"/>
              </a:solidFill>
            </a:endParaRPr>
          </a:p>
        </p:txBody>
      </p:sp>
      <p:sp>
        <p:nvSpPr>
          <p:cNvPr id="6" name="Rectangle 5"/>
          <p:cNvSpPr/>
          <p:nvPr/>
        </p:nvSpPr>
        <p:spPr>
          <a:xfrm>
            <a:off x="6101914" y="1363114"/>
            <a:ext cx="5670988" cy="1569660"/>
          </a:xfrm>
          <a:prstGeom prst="rect">
            <a:avLst/>
          </a:prstGeom>
        </p:spPr>
        <p:txBody>
          <a:bodyPr wrap="square">
            <a:spAutoFit/>
          </a:bodyPr>
          <a:lstStyle/>
          <a:p>
            <a:pPr algn="ctr">
              <a:defRPr/>
            </a:pPr>
            <a:r>
              <a:rPr lang="en-US" altLang="en-US" sz="2400" b="1" dirty="0">
                <a:solidFill>
                  <a:srgbClr val="697608"/>
                </a:solidFill>
              </a:rPr>
              <a:t>Clyde Frederick</a:t>
            </a:r>
          </a:p>
          <a:p>
            <a:pPr algn="ctr">
              <a:defRPr/>
            </a:pPr>
            <a:r>
              <a:rPr lang="en-US" altLang="en-US" sz="2400" dirty="0">
                <a:solidFill>
                  <a:srgbClr val="697608"/>
                </a:solidFill>
              </a:rPr>
              <a:t>Technologist</a:t>
            </a:r>
          </a:p>
          <a:p>
            <a:pPr algn="ctr">
              <a:defRPr/>
            </a:pPr>
            <a:r>
              <a:rPr lang="en-US" altLang="en-US" sz="2400" dirty="0" err="1">
                <a:solidFill>
                  <a:srgbClr val="697608"/>
                </a:solidFill>
              </a:rPr>
              <a:t>NeC</a:t>
            </a:r>
            <a:r>
              <a:rPr lang="en-US" altLang="en-US" sz="2400" dirty="0">
                <a:solidFill>
                  <a:srgbClr val="697608"/>
                </a:solidFill>
              </a:rPr>
              <a:t>-ATTC Program Support</a:t>
            </a:r>
          </a:p>
          <a:p>
            <a:pPr algn="ctr">
              <a:defRPr/>
            </a:pPr>
            <a:r>
              <a:rPr lang="en-US" sz="2400" dirty="0">
                <a:solidFill>
                  <a:srgbClr val="00467F"/>
                </a:solidFill>
                <a:hlinkClick r:id="rId4"/>
              </a:rPr>
              <a:t>Clyde.Frederick@nyspi.columbia.ed</a:t>
            </a:r>
            <a:r>
              <a:rPr lang="en-US" sz="2200" dirty="0">
                <a:solidFill>
                  <a:srgbClr val="00467F"/>
                </a:solidFill>
                <a:hlinkClick r:id="rId4"/>
              </a:rPr>
              <a:t>u</a:t>
            </a:r>
            <a:endParaRPr lang="en-US" sz="2200" dirty="0">
              <a:solidFill>
                <a:srgbClr val="00467F"/>
              </a:solidFill>
            </a:endParaRPr>
          </a:p>
        </p:txBody>
      </p:sp>
      <p:sp>
        <p:nvSpPr>
          <p:cNvPr id="7" name="Rectangle 6"/>
          <p:cNvSpPr/>
          <p:nvPr/>
        </p:nvSpPr>
        <p:spPr>
          <a:xfrm>
            <a:off x="307975" y="3020722"/>
            <a:ext cx="11521440" cy="1015663"/>
          </a:xfrm>
          <a:prstGeom prst="rect">
            <a:avLst/>
          </a:prstGeom>
        </p:spPr>
        <p:txBody>
          <a:bodyPr wrap="square">
            <a:spAutoFit/>
          </a:bodyPr>
          <a:lstStyle/>
          <a:p>
            <a:pPr algn="ctr">
              <a:defRPr/>
            </a:pPr>
            <a:r>
              <a:rPr lang="en-US" sz="2000" dirty="0">
                <a:solidFill>
                  <a:srgbClr val="657208"/>
                </a:solidFill>
              </a:rPr>
              <a:t>Division on Substance Use Disorders / New York State Psychiatric Institute</a:t>
            </a:r>
          </a:p>
          <a:p>
            <a:pPr algn="ctr" fontAlgn="base"/>
            <a:r>
              <a:rPr lang="en-US" sz="2000" dirty="0">
                <a:solidFill>
                  <a:srgbClr val="657208"/>
                </a:solidFill>
              </a:rPr>
              <a:t>Department of Psychiatry / Columbia University Medical Center</a:t>
            </a:r>
          </a:p>
          <a:p>
            <a:pPr algn="ctr">
              <a:defRPr/>
            </a:pPr>
            <a:r>
              <a:rPr lang="en-US" sz="2000" b="1" dirty="0">
                <a:solidFill>
                  <a:srgbClr val="657208"/>
                </a:solidFill>
              </a:rPr>
              <a:t>ATTCnetwork.org/</a:t>
            </a:r>
            <a:r>
              <a:rPr lang="en-US" sz="2000" b="1" dirty="0" err="1">
                <a:solidFill>
                  <a:srgbClr val="657208"/>
                </a:solidFill>
              </a:rPr>
              <a:t>northeastcaribbean</a:t>
            </a:r>
            <a:r>
              <a:rPr lang="en-US" sz="2000" dirty="0">
                <a:solidFill>
                  <a:srgbClr val="657208"/>
                </a:solidFill>
              </a:rPr>
              <a:t> </a:t>
            </a:r>
            <a:r>
              <a:rPr lang="en-US" altLang="en-US" sz="2000" dirty="0">
                <a:solidFill>
                  <a:srgbClr val="657208"/>
                </a:solidFill>
              </a:rPr>
              <a:t> </a:t>
            </a:r>
          </a:p>
        </p:txBody>
      </p:sp>
      <p:sp>
        <p:nvSpPr>
          <p:cNvPr id="8" name="TextBox 7"/>
          <p:cNvSpPr txBox="1"/>
          <p:nvPr/>
        </p:nvSpPr>
        <p:spPr>
          <a:xfrm>
            <a:off x="155575" y="4135548"/>
            <a:ext cx="8811756" cy="2646878"/>
          </a:xfrm>
          <a:prstGeom prst="rect">
            <a:avLst/>
          </a:prstGeom>
          <a:noFill/>
        </p:spPr>
        <p:txBody>
          <a:bodyPr wrap="square" numCol="1" rtlCol="0">
            <a:spAutoFit/>
          </a:bodyPr>
          <a:lstStyle/>
          <a:p>
            <a:pPr>
              <a:defRPr/>
            </a:pPr>
            <a:r>
              <a:rPr lang="en-US" i="1" dirty="0">
                <a:solidFill>
                  <a:srgbClr val="657208"/>
                </a:solidFill>
              </a:rPr>
              <a:t>If you are sharing a computer with others, please type your names in the chat box. </a:t>
            </a:r>
          </a:p>
          <a:p>
            <a:pPr>
              <a:spcBef>
                <a:spcPts val="1200"/>
              </a:spcBef>
              <a:spcAft>
                <a:spcPts val="600"/>
              </a:spcAft>
              <a:defRPr/>
            </a:pPr>
            <a:r>
              <a:rPr lang="en-US" dirty="0">
                <a:solidFill>
                  <a:srgbClr val="657208"/>
                </a:solidFill>
                <a:ea typeface="ＭＳ Ｐゴシック" pitchFamily="-111" charset="-128"/>
                <a:cs typeface="Arial"/>
              </a:rPr>
              <a:t>Please fill out your evaluation forms – it will only take a couple of minutes! Just scan the code with the camera on your smart phone, click on the link in the chat box, or type the link into your browser: </a:t>
            </a:r>
            <a:r>
              <a:rPr lang="en-US" sz="1800" b="1" i="0" dirty="0">
                <a:solidFill>
                  <a:srgbClr val="FF0000"/>
                </a:solidFill>
                <a:effectLst/>
                <a:latin typeface="Arial" panose="020B0604020202020204" pitchFamily="34" charset="0"/>
              </a:rPr>
              <a:t>(LINK REMOVED)</a:t>
            </a:r>
          </a:p>
          <a:p>
            <a:pPr>
              <a:spcBef>
                <a:spcPts val="1200"/>
              </a:spcBef>
              <a:spcAft>
                <a:spcPts val="600"/>
              </a:spcAft>
              <a:defRPr/>
            </a:pPr>
            <a:r>
              <a:rPr lang="en-US" i="1" dirty="0">
                <a:solidFill>
                  <a:srgbClr val="657208"/>
                </a:solidFill>
                <a:ea typeface="ＭＳ Ｐゴシック" pitchFamily="-111" charset="-128"/>
                <a:cs typeface="Arial"/>
              </a:rPr>
              <a:t>Don’t worry if you can’t – an email with the link will be sent to you on Monday, along with a copy of the slides.</a:t>
            </a:r>
          </a:p>
          <a:p>
            <a:pPr>
              <a:spcBef>
                <a:spcPts val="1200"/>
              </a:spcBef>
              <a:defRPr/>
            </a:pPr>
            <a:r>
              <a:rPr lang="en-US" dirty="0">
                <a:solidFill>
                  <a:srgbClr val="657208"/>
                </a:solidFill>
                <a:ea typeface="ＭＳ Ｐゴシック" pitchFamily="-111" charset="-128"/>
                <a:cs typeface="Arial"/>
              </a:rPr>
              <a:t>Certificates will be sent within a week.</a:t>
            </a:r>
          </a:p>
        </p:txBody>
      </p:sp>
      <p:pic>
        <p:nvPicPr>
          <p:cNvPr id="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439" b="25572"/>
          <a:stretch/>
        </p:blipFill>
        <p:spPr bwMode="auto">
          <a:xfrm>
            <a:off x="9332420" y="5749041"/>
            <a:ext cx="2709178" cy="100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251459" y="4062389"/>
            <a:ext cx="116111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AutoShape 2" descr="Post-Event QR Co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93C65A51-9F9C-42BD-8628-8F4A0F47AA2F}"/>
              </a:ext>
            </a:extLst>
          </p:cNvPr>
          <p:cNvSpPr/>
          <p:nvPr/>
        </p:nvSpPr>
        <p:spPr>
          <a:xfrm>
            <a:off x="9976338" y="4135549"/>
            <a:ext cx="1796564" cy="158747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QR CODE REMOVED</a:t>
            </a:r>
          </a:p>
        </p:txBody>
      </p:sp>
    </p:spTree>
    <p:extLst>
      <p:ext uri="{BB962C8B-B14F-4D97-AF65-F5344CB8AC3E}">
        <p14:creationId xmlns:p14="http://schemas.microsoft.com/office/powerpoint/2010/main" val="259121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00674" y="59990"/>
            <a:ext cx="2743200" cy="365125"/>
          </a:xfrm>
        </p:spPr>
        <p:txBody>
          <a:bodyPr/>
          <a:lstStyle/>
          <a:p>
            <a:fld id="{48F63A3B-78C7-47BE-AE5E-E10140E04643}" type="slidenum">
              <a:rPr lang="en-US" sz="1600" b="1">
                <a:solidFill>
                  <a:srgbClr val="94A545"/>
                </a:solidFill>
              </a:rPr>
              <a:pPr/>
              <a:t>7</a:t>
            </a:fld>
            <a:endParaRPr lang="en-US" sz="1600" b="1" dirty="0">
              <a:solidFill>
                <a:srgbClr val="94A545"/>
              </a:solidFill>
            </a:endParaRPr>
          </a:p>
        </p:txBody>
      </p:sp>
      <p:pic>
        <p:nvPicPr>
          <p:cNvPr id="4" name="Picture 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45004" y="274637"/>
            <a:ext cx="11301992" cy="6308725"/>
          </a:xfrm>
          <a:prstGeom prst="rect">
            <a:avLst/>
          </a:prstGeom>
        </p:spPr>
      </p:pic>
    </p:spTree>
    <p:extLst>
      <p:ext uri="{BB962C8B-B14F-4D97-AF65-F5344CB8AC3E}">
        <p14:creationId xmlns:p14="http://schemas.microsoft.com/office/powerpoint/2010/main" val="127946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p:txBody>
          <a:bodyPr>
            <a:normAutofit/>
          </a:bodyPr>
          <a:lstStyle/>
          <a:p>
            <a:r>
              <a:rPr lang="en-US" sz="3600" dirty="0"/>
              <a:t>It is possible that the content can trigger feelings, visions of past experiences, etc.</a:t>
            </a:r>
          </a:p>
          <a:p>
            <a:endParaRPr lang="en-US" sz="3600" dirty="0"/>
          </a:p>
          <a:p>
            <a:r>
              <a:rPr lang="en-US" sz="3600" dirty="0"/>
              <a:t>What can you do?</a:t>
            </a:r>
          </a:p>
        </p:txBody>
      </p:sp>
      <p:pic>
        <p:nvPicPr>
          <p:cNvPr id="5" name="Picture 4"/>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9962" y="293812"/>
            <a:ext cx="1070579" cy="657475"/>
          </a:xfrm>
          <a:prstGeom prst="rect">
            <a:avLst/>
          </a:prstGeom>
        </p:spPr>
      </p:pic>
      <p:sp>
        <p:nvSpPr>
          <p:cNvPr id="4" name="Slide Number Placeholder 3"/>
          <p:cNvSpPr>
            <a:spLocks noGrp="1"/>
          </p:cNvSpPr>
          <p:nvPr>
            <p:ph type="sldNum" sz="quarter" idx="13"/>
          </p:nvPr>
        </p:nvSpPr>
        <p:spPr>
          <a:xfrm>
            <a:off x="11623911" y="48126"/>
            <a:ext cx="519963" cy="297804"/>
          </a:xfrm>
        </p:spPr>
        <p:txBody>
          <a:bodyPr/>
          <a:lstStyle/>
          <a:p>
            <a:fld id="{48F63A3B-78C7-47BE-AE5E-E10140E04643}" type="slidenum">
              <a:rPr lang="en-US" smtClean="0">
                <a:solidFill>
                  <a:srgbClr val="94A545"/>
                </a:solidFill>
              </a:rPr>
              <a:pPr/>
              <a:t>8</a:t>
            </a:fld>
            <a:endParaRPr lang="en-US" dirty="0">
              <a:solidFill>
                <a:srgbClr val="94A545"/>
              </a:solidFill>
            </a:endParaRPr>
          </a:p>
        </p:txBody>
      </p:sp>
    </p:spTree>
    <p:extLst>
      <p:ext uri="{BB962C8B-B14F-4D97-AF65-F5344CB8AC3E}">
        <p14:creationId xmlns:p14="http://schemas.microsoft.com/office/powerpoint/2010/main" val="23091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Hotline Call</a:t>
            </a:r>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94A545"/>
                </a:solidFill>
              </a:rPr>
              <a:pPr/>
              <a:t>9</a:t>
            </a:fld>
            <a:endParaRPr lang="en-US" dirty="0">
              <a:solidFill>
                <a:srgbClr val="94A545"/>
              </a:solidFill>
            </a:endParaRPr>
          </a:p>
        </p:txBody>
      </p:sp>
      <p:pic>
        <p:nvPicPr>
          <p:cNvPr id="5" name="Picture 4"/>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9962" y="293812"/>
            <a:ext cx="1070579" cy="657475"/>
          </a:xfrm>
          <a:prstGeom prst="rect">
            <a:avLst/>
          </a:prstGeom>
        </p:spPr>
      </p:pic>
      <p:sp>
        <p:nvSpPr>
          <p:cNvPr id="6" name="Content Placeholder 2"/>
          <p:cNvSpPr>
            <a:spLocks noGrp="1"/>
          </p:cNvSpPr>
          <p:nvPr>
            <p:ph idx="1"/>
          </p:nvPr>
        </p:nvSpPr>
        <p:spPr>
          <a:xfrm>
            <a:off x="341191" y="1355567"/>
            <a:ext cx="11521441" cy="5131730"/>
          </a:xfrm>
        </p:spPr>
        <p:txBody>
          <a:bodyPr>
            <a:normAutofit/>
          </a:bodyPr>
          <a:lstStyle/>
          <a:p>
            <a:pPr marL="0" indent="0">
              <a:spcBef>
                <a:spcPts val="600"/>
              </a:spcBef>
              <a:spcAft>
                <a:spcPts val="1200"/>
              </a:spcAft>
              <a:buNone/>
            </a:pPr>
            <a:r>
              <a:rPr lang="en-US" dirty="0"/>
              <a:t>“Barry is controlling and jealous. He works but I don’t get to see a dime of it, and I have to go to the food pantry a lot. </a:t>
            </a:r>
          </a:p>
          <a:p>
            <a:pPr marL="0" indent="0">
              <a:spcBef>
                <a:spcPts val="600"/>
              </a:spcBef>
              <a:spcAft>
                <a:spcPts val="1200"/>
              </a:spcAft>
              <a:buNone/>
            </a:pPr>
            <a:r>
              <a:rPr lang="en-US" dirty="0"/>
              <a:t>He spends all of our money on liquor and going to bars with his friends. He won’t let me work or leave the house; I don’t have my own keys. He’s the worst when he’s drunk and beats me. I’m tired of it but don’t dare leave because he’ll find me, like he did before.  </a:t>
            </a:r>
          </a:p>
          <a:p>
            <a:pPr marL="0" indent="0">
              <a:spcBef>
                <a:spcPts val="600"/>
              </a:spcBef>
              <a:spcAft>
                <a:spcPts val="1200"/>
              </a:spcAft>
              <a:buNone/>
            </a:pPr>
            <a:r>
              <a:rPr lang="en-US" b="1" i="1" dirty="0"/>
              <a:t>What do I do?</a:t>
            </a:r>
          </a:p>
        </p:txBody>
      </p:sp>
    </p:spTree>
    <p:extLst>
      <p:ext uri="{BB962C8B-B14F-4D97-AF65-F5344CB8AC3E}">
        <p14:creationId xmlns:p14="http://schemas.microsoft.com/office/powerpoint/2010/main" val="307704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2459</TotalTime>
  <Words>8577</Words>
  <Application>Microsoft Macintosh PowerPoint</Application>
  <PresentationFormat>Widescreen</PresentationFormat>
  <Paragraphs>649</Paragraphs>
  <Slides>64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Arial</vt:lpstr>
      <vt:lpstr>Calibri</vt:lpstr>
      <vt:lpstr>Candara</vt:lpstr>
      <vt:lpstr>Georgia</vt:lpstr>
      <vt:lpstr>1_Office Theme</vt:lpstr>
      <vt:lpstr>Intimate Partner Violence Among Hispanic and Latina Populations  </vt:lpstr>
      <vt:lpstr>Certificate of Completion </vt:lpstr>
      <vt:lpstr>Northeast &amp; Caribbean PTTC Team</vt:lpstr>
      <vt:lpstr>Disclaimer</vt:lpstr>
      <vt:lpstr>Purpose of SAMHSA’S Technology Transfer Centers</vt:lpstr>
      <vt:lpstr>PowerPoint Presentation</vt:lpstr>
      <vt:lpstr>PowerPoint Presentation</vt:lpstr>
      <vt:lpstr>What if…?</vt:lpstr>
      <vt:lpstr>Hotline Call</vt:lpstr>
      <vt:lpstr>Intimate Partner Violence (IPV) Prevention</vt:lpstr>
      <vt:lpstr>PowerPoint Presentation</vt:lpstr>
      <vt:lpstr>Evolution of Terms and Inclusivity</vt:lpstr>
      <vt:lpstr>Intimate Partner Violence</vt:lpstr>
      <vt:lpstr>Reported or Documented</vt:lpstr>
      <vt:lpstr>In the News</vt:lpstr>
      <vt:lpstr>IPV in Hispanic and Latinx Communities</vt:lpstr>
      <vt:lpstr> Domestic Violence in Puerto Rico, 2020</vt:lpstr>
      <vt:lpstr>National Lifetime Prevalence Rates of Violence  by Race/Ethnicity</vt:lpstr>
      <vt:lpstr>Hotline Call</vt:lpstr>
      <vt:lpstr>Confinement Risks</vt:lpstr>
      <vt:lpstr>PowerPoint Presentation</vt:lpstr>
      <vt:lpstr>Physical </vt:lpstr>
      <vt:lpstr>Sexual</vt:lpstr>
      <vt:lpstr>Emotional</vt:lpstr>
      <vt:lpstr>Verbal </vt:lpstr>
      <vt:lpstr>Economic</vt:lpstr>
      <vt:lpstr>Digital</vt:lpstr>
      <vt:lpstr>Psychological </vt:lpstr>
      <vt:lpstr>Power and Control</vt:lpstr>
      <vt:lpstr>Power and Control in LGBTQ+</vt:lpstr>
      <vt:lpstr>Why Stay?</vt:lpstr>
      <vt:lpstr>Cycle of Abuse</vt:lpstr>
      <vt:lpstr>  Narcisism</vt:lpstr>
      <vt:lpstr>IPV Physical Symptoms</vt:lpstr>
      <vt:lpstr>Coping with IPV</vt:lpstr>
      <vt:lpstr>IPV, Mental Health, Substance Use</vt:lpstr>
      <vt:lpstr>IPV and Mental Health</vt:lpstr>
      <vt:lpstr>Symptoms of PTSD</vt:lpstr>
      <vt:lpstr>PowerPoint Presentation</vt:lpstr>
      <vt:lpstr>Other Vulnerabilities</vt:lpstr>
      <vt:lpstr>PowerPoint Presentation</vt:lpstr>
      <vt:lpstr>PowerPoint Presentation</vt:lpstr>
      <vt:lpstr>Hispanic and Latinx Communities Today</vt:lpstr>
      <vt:lpstr>Cultural Perspectives</vt:lpstr>
      <vt:lpstr>Hispanic, Latina, Latinx</vt:lpstr>
      <vt:lpstr>Gender Role Expectations</vt:lpstr>
      <vt:lpstr>Other Aspects of Culture </vt:lpstr>
      <vt:lpstr>PowerPoint Presentation</vt:lpstr>
      <vt:lpstr>IPV Screening Tools</vt:lpstr>
      <vt:lpstr>Hurt, Insulted, Threatened with Harm and Screamed (HITS) Domestic Violence Screening Tool</vt:lpstr>
      <vt:lpstr>SAFE Screening for IPV</vt:lpstr>
      <vt:lpstr>Elements of Safety Planning</vt:lpstr>
      <vt:lpstr>Safety Planning When Leaving the Abuser</vt:lpstr>
      <vt:lpstr>Before Starting</vt:lpstr>
      <vt:lpstr>Responses</vt:lpstr>
      <vt:lpstr>Identifying Their Needs</vt:lpstr>
      <vt:lpstr>Trauma Informed Care (TIC)</vt:lpstr>
      <vt:lpstr>Trauma Informed in Practice </vt:lpstr>
      <vt:lpstr>When Screening and Assessing</vt:lpstr>
      <vt:lpstr>PowerPoint Presentation</vt:lpstr>
      <vt:lpstr>Referrals </vt:lpstr>
      <vt:lpstr>IPV Resources</vt:lpstr>
      <vt:lpstr>Certificate of Completion </vt:lpstr>
      <vt:lpstr>Contact and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Language to Change Care Stigma &amp; Substance Use Disorders</dc:title>
  <dc:creator>Chaple, Patricia (NYSPI)</dc:creator>
  <cp:lastModifiedBy>Ally Pexa</cp:lastModifiedBy>
  <cp:revision>202</cp:revision>
  <dcterms:created xsi:type="dcterms:W3CDTF">2020-01-24T16:27:30Z</dcterms:created>
  <dcterms:modified xsi:type="dcterms:W3CDTF">2021-08-04T13:52:59Z</dcterms:modified>
</cp:coreProperties>
</file>