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98" r:id="rId5"/>
    <p:sldMasterId id="2147483720" r:id="rId6"/>
  </p:sldMasterIdLst>
  <p:notesMasterIdLst>
    <p:notesMasterId r:id="rId69"/>
  </p:notesMasterIdLst>
  <p:sldIdLst>
    <p:sldId id="265" r:id="rId7"/>
    <p:sldId id="282" r:id="rId8"/>
    <p:sldId id="286" r:id="rId9"/>
    <p:sldId id="287" r:id="rId10"/>
    <p:sldId id="288" r:id="rId11"/>
    <p:sldId id="291" r:id="rId12"/>
    <p:sldId id="289" r:id="rId13"/>
    <p:sldId id="290" r:id="rId14"/>
    <p:sldId id="294" r:id="rId15"/>
    <p:sldId id="293" r:id="rId16"/>
    <p:sldId id="295" r:id="rId17"/>
    <p:sldId id="296" r:id="rId18"/>
    <p:sldId id="297" r:id="rId19"/>
    <p:sldId id="299" r:id="rId20"/>
    <p:sldId id="298" r:id="rId21"/>
    <p:sldId id="300" r:id="rId22"/>
    <p:sldId id="301" r:id="rId23"/>
    <p:sldId id="309" r:id="rId24"/>
    <p:sldId id="2021" r:id="rId25"/>
    <p:sldId id="306" r:id="rId26"/>
    <p:sldId id="2034" r:id="rId27"/>
    <p:sldId id="2035" r:id="rId28"/>
    <p:sldId id="564" r:id="rId29"/>
    <p:sldId id="2069" r:id="rId30"/>
    <p:sldId id="572" r:id="rId31"/>
    <p:sldId id="603" r:id="rId32"/>
    <p:sldId id="604" r:id="rId33"/>
    <p:sldId id="605" r:id="rId34"/>
    <p:sldId id="606" r:id="rId35"/>
    <p:sldId id="607" r:id="rId36"/>
    <p:sldId id="2009" r:id="rId37"/>
    <p:sldId id="601" r:id="rId38"/>
    <p:sldId id="602" r:id="rId39"/>
    <p:sldId id="2052" r:id="rId40"/>
    <p:sldId id="608" r:id="rId41"/>
    <p:sldId id="609" r:id="rId42"/>
    <p:sldId id="611" r:id="rId43"/>
    <p:sldId id="2073" r:id="rId44"/>
    <p:sldId id="652" r:id="rId45"/>
    <p:sldId id="653" r:id="rId46"/>
    <p:sldId id="654" r:id="rId47"/>
    <p:sldId id="2076" r:id="rId48"/>
    <p:sldId id="656" r:id="rId49"/>
    <p:sldId id="657" r:id="rId50"/>
    <p:sldId id="658" r:id="rId51"/>
    <p:sldId id="2026" r:id="rId52"/>
    <p:sldId id="633" r:id="rId53"/>
    <p:sldId id="634" r:id="rId54"/>
    <p:sldId id="636" r:id="rId55"/>
    <p:sldId id="637" r:id="rId56"/>
    <p:sldId id="2051" r:id="rId57"/>
    <p:sldId id="614" r:id="rId58"/>
    <p:sldId id="2074" r:id="rId59"/>
    <p:sldId id="628" r:id="rId60"/>
    <p:sldId id="630" r:id="rId61"/>
    <p:sldId id="626" r:id="rId62"/>
    <p:sldId id="589" r:id="rId63"/>
    <p:sldId id="2075" r:id="rId64"/>
    <p:sldId id="2042" r:id="rId65"/>
    <p:sldId id="2025" r:id="rId66"/>
    <p:sldId id="302" r:id="rId67"/>
    <p:sldId id="303" r:id="rId68"/>
  </p:sldIdLst>
  <p:sldSz cx="9144000" cy="6858000" type="screen4x3"/>
  <p:notesSz cx="7315200" cy="9601200"/>
  <p:custDataLst>
    <p:tags r:id="rId7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usekeeping" id="{E4CA7054-0697-4C9C-8782-0711A505E406}">
          <p14:sldIdLst>
            <p14:sldId id="265"/>
            <p14:sldId id="282"/>
            <p14:sldId id="286"/>
            <p14:sldId id="287"/>
            <p14:sldId id="288"/>
            <p14:sldId id="291"/>
          </p14:sldIdLst>
        </p14:section>
        <p14:section name="Danya Intro Slides" id="{E2A6F0CE-D4EF-4ECA-AA2D-7D54D8AE7B8D}">
          <p14:sldIdLst>
            <p14:sldId id="289"/>
            <p14:sldId id="290"/>
            <p14:sldId id="294"/>
            <p14:sldId id="293"/>
            <p14:sldId id="295"/>
            <p14:sldId id="296"/>
            <p14:sldId id="297"/>
            <p14:sldId id="299"/>
            <p14:sldId id="298"/>
            <p14:sldId id="300"/>
            <p14:sldId id="301"/>
          </p14:sldIdLst>
        </p14:section>
        <p14:section name="Presenter Slides" id="{205A6A1D-6275-4147-8590-2A6498759209}">
          <p14:sldIdLst>
            <p14:sldId id="309"/>
            <p14:sldId id="2021"/>
            <p14:sldId id="306"/>
            <p14:sldId id="2034"/>
            <p14:sldId id="2035"/>
            <p14:sldId id="564"/>
            <p14:sldId id="2069"/>
            <p14:sldId id="572"/>
            <p14:sldId id="603"/>
            <p14:sldId id="604"/>
            <p14:sldId id="605"/>
            <p14:sldId id="606"/>
            <p14:sldId id="607"/>
            <p14:sldId id="2009"/>
            <p14:sldId id="601"/>
            <p14:sldId id="602"/>
            <p14:sldId id="2052"/>
            <p14:sldId id="608"/>
            <p14:sldId id="609"/>
            <p14:sldId id="611"/>
            <p14:sldId id="2073"/>
            <p14:sldId id="652"/>
            <p14:sldId id="653"/>
            <p14:sldId id="654"/>
            <p14:sldId id="2076"/>
            <p14:sldId id="656"/>
            <p14:sldId id="657"/>
            <p14:sldId id="658"/>
            <p14:sldId id="2026"/>
            <p14:sldId id="633"/>
            <p14:sldId id="634"/>
            <p14:sldId id="636"/>
            <p14:sldId id="637"/>
            <p14:sldId id="2051"/>
            <p14:sldId id="614"/>
            <p14:sldId id="2074"/>
            <p14:sldId id="628"/>
            <p14:sldId id="630"/>
            <p14:sldId id="626"/>
            <p14:sldId id="589"/>
            <p14:sldId id="2075"/>
            <p14:sldId id="2042"/>
            <p14:sldId id="2025"/>
          </p14:sldIdLst>
        </p14:section>
        <p14:section name="End of Webinar" id="{9C536AA3-581A-4A61-A7AF-9A092F0396A3}">
          <p14:sldIdLst>
            <p14:sldId id="302"/>
            <p14:sldId id="3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B4024"/>
    <a:srgbClr val="6C6C70"/>
    <a:srgbClr val="94A545"/>
    <a:srgbClr val="CC4927"/>
    <a:srgbClr val="00467F"/>
    <a:srgbClr val="7D7B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8" autoAdjust="0"/>
    <p:restoredTop sz="85016" autoAdjust="0"/>
  </p:normalViewPr>
  <p:slideViewPr>
    <p:cSldViewPr snapToGrid="0">
      <p:cViewPr varScale="1">
        <p:scale>
          <a:sx n="138" d="100"/>
          <a:sy n="138" d="100"/>
        </p:scale>
        <p:origin x="2352" y="1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9EDB2F0-809C-134C-925F-566299F81A41}" type="datetimeFigureOut">
              <a:rPr lang="en-US" smtClean="0"/>
              <a:t>4/10/2023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mc/articles/PMC283634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reventionsolutions.edc.org/services/resources/policy-strategi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reventionactionalliance.org/about/programs/parents-who-host-lose-the-mos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smonitor.com/USA/Society/2015/0121/L.A.-ban-on-some-alcohol-ads-will-protect-young-people-advocates-sa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reventionsolutions.edc.org/services/resources/policy-strategi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eobrava.wordpress.com/2015/09/11/digital-marketing-services-will-reach-120-billion-by-2020/"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reventionsolutions.edc.org/services/resources/enforcement-strategies-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preventionsolutions.edc.org/services/resources/enforcement-strategies-0#ftnref5" TargetMode="External"/><Relationship Id="rId3" Type="http://schemas.openxmlformats.org/officeDocument/2006/relationships/hyperlink" Target="https://preventionsolutions.edc.org/services/resources/enforcement-strategies-0" TargetMode="External"/><Relationship Id="rId7" Type="http://schemas.openxmlformats.org/officeDocument/2006/relationships/hyperlink" Target="https://preventionsolutions.edc.org/services/resources/enforcement-strategies-0#ftnref4"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preventionsolutions.edc.org/services/resources/enforcement-strategies-0#ftnref3" TargetMode="External"/><Relationship Id="rId5" Type="http://schemas.openxmlformats.org/officeDocument/2006/relationships/hyperlink" Target="https://preventionsolutions.edc.org/services/resources/enforcement-strategies-0#ftnref2" TargetMode="External"/><Relationship Id="rId4" Type="http://schemas.openxmlformats.org/officeDocument/2006/relationships/hyperlink" Target="https://preventionsolutions.edc.org/services/resources/enforcement-strategies-0#ftnref1"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reventionsolutions.edc.org/services/resources/communication-strategi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reventionsolutions.edc.org/services/resources/communication-strategies#ftnref1"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preventionsolutions.edc.org/services/resources/communication-strategies#ftnref4" TargetMode="External"/><Relationship Id="rId5" Type="http://schemas.openxmlformats.org/officeDocument/2006/relationships/hyperlink" Target="https://preventionsolutions.edc.org/services/resources/communication-strategies#ftnref3" TargetMode="External"/><Relationship Id="rId4" Type="http://schemas.openxmlformats.org/officeDocument/2006/relationships/hyperlink" Target="https://preventionsolutions.edc.org/services/resources/communication-strategies#ftnref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robliano.wordpress.com/2012/02/19/ah-to-be-young-agai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reativecommons.org/licenses/by-nd/3.0/"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pg.pubpub.org/pub/z07wkjn0/release/1"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pngimg.com/download/33707"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bond.libguides.com/student-wellness/hom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eoplemattersglobal.com/blog/life-at-work/tips-to-manage-stress-at-work-28365"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ediatrics.aappublications.org/content/138/1/e20161210"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thecommunityguide.org/findings/alcohol-excessive-consumption-electronic-screening-and-brief-interventions-e-sbi"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ourses.lumenlearning.com/wmopen-businesscommunicationmgrs/chapter/business-reports/"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creativecommons.org/licenses/by-nd/3.0/" TargetMode="External"/><Relationship Id="rId5" Type="http://schemas.openxmlformats.org/officeDocument/2006/relationships/hyperlink" Target="https://www.students4bestevidence.net/blog/2015/07/24/nominal-ordinal-numerical-variables/" TargetMode="External"/><Relationship Id="rId4" Type="http://schemas.openxmlformats.org/officeDocument/2006/relationships/hyperlink" Target="https://creativecommons.org/licenses/by/3.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reepngclipart.com/png/64257-dessin-united-money-dollar-cartoon-states-animxe9"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239781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rtl="0">
              <a:lnSpc>
                <a:spcPct val="90000"/>
              </a:lnSpc>
              <a:spcBef>
                <a:spcPts val="0"/>
              </a:spcBef>
              <a:spcAft>
                <a:spcPts val="0"/>
              </a:spcAft>
              <a:buClr>
                <a:schemeClr val="dk1"/>
              </a:buClr>
              <a:buSzPts val="1800"/>
              <a:buFont typeface="Calibri"/>
              <a:buNone/>
            </a:pPr>
            <a:r>
              <a:rPr lang="en-US" sz="1800" b="0" i="0" u="none" strike="noStrike" cap="none" dirty="0">
                <a:solidFill>
                  <a:schemeClr val="dk1"/>
                </a:solidFill>
                <a:latin typeface="+mn-lt"/>
                <a:ea typeface="Calibri"/>
                <a:cs typeface="Calibri"/>
                <a:sym typeface="Calibri"/>
              </a:rPr>
              <a:t>Central East serves</a:t>
            </a:r>
            <a:r>
              <a:rPr lang="en-US" sz="1800" b="0" i="0" u="none" strike="noStrike" cap="none" baseline="0" dirty="0">
                <a:solidFill>
                  <a:schemeClr val="dk1"/>
                </a:solidFill>
                <a:latin typeface="+mn-lt"/>
                <a:ea typeface="Calibri"/>
                <a:cs typeface="Calibri"/>
                <a:sym typeface="Calibri"/>
              </a:rPr>
              <a:t> HHS Region 3 with </a:t>
            </a:r>
            <a:r>
              <a:rPr lang="en-US" sz="1800" b="0" i="0" u="none" strike="noStrike" cap="none" dirty="0">
                <a:solidFill>
                  <a:schemeClr val="dk1"/>
                </a:solidFill>
                <a:latin typeface="+mn-lt"/>
                <a:ea typeface="Calibri"/>
                <a:cs typeface="Calibri"/>
                <a:sym typeface="Calibri"/>
              </a:rPr>
              <a:t>SAMHSA’S </a:t>
            </a:r>
            <a:r>
              <a:rPr lang="en-US" sz="1800" b="0" i="0" u="none" strike="noStrike" cap="none" baseline="0" dirty="0">
                <a:solidFill>
                  <a:schemeClr val="dk1"/>
                </a:solidFill>
                <a:latin typeface="+mn-lt"/>
                <a:ea typeface="Calibri"/>
                <a:cs typeface="Calibri"/>
                <a:sym typeface="Calibri"/>
              </a:rPr>
              <a:t>to d</a:t>
            </a:r>
            <a:r>
              <a:rPr lang="en-US" sz="1800" b="0" i="0" u="none" strike="noStrike" cap="none" dirty="0">
                <a:solidFill>
                  <a:schemeClr val="dk1"/>
                </a:solidFill>
                <a:latin typeface="+mn-lt"/>
                <a:ea typeface="Calibri"/>
                <a:cs typeface="Calibri"/>
                <a:sym typeface="Calibri"/>
              </a:rPr>
              <a:t>evelop &amp; implement reg. approach for workforce dev. Activities</a:t>
            </a:r>
            <a:r>
              <a:rPr lang="en-US" sz="1800" b="0" i="0" u="none" strike="noStrike" cap="none" baseline="0" dirty="0">
                <a:solidFill>
                  <a:schemeClr val="dk1"/>
                </a:solidFill>
                <a:latin typeface="+mn-lt"/>
                <a:ea typeface="Calibri"/>
                <a:cs typeface="Calibri"/>
                <a:sym typeface="Calibri"/>
              </a:rPr>
              <a:t> and c</a:t>
            </a:r>
            <a:r>
              <a:rPr lang="en-US" sz="1800" b="0" i="0" u="none" strike="noStrike" cap="none" dirty="0">
                <a:solidFill>
                  <a:schemeClr val="dk1"/>
                </a:solidFill>
                <a:latin typeface="+mn-lt"/>
                <a:ea typeface="Calibri"/>
                <a:cs typeface="Calibri"/>
                <a:sym typeface="Calibri"/>
              </a:rPr>
              <a:t>ollaborate with SAMHSA Reg. Admins to support the region.</a:t>
            </a:r>
          </a:p>
        </p:txBody>
      </p:sp>
      <p:sp>
        <p:nvSpPr>
          <p:cNvPr id="4" name="Slide Number Placeholder 3"/>
          <p:cNvSpPr>
            <a:spLocks noGrp="1"/>
          </p:cNvSpPr>
          <p:nvPr>
            <p:ph type="sldNum" sz="quarter" idx="5"/>
          </p:nvPr>
        </p:nvSpPr>
        <p:spPr/>
        <p:txBody>
          <a:bodyPr/>
          <a:lstStyle/>
          <a:p>
            <a:fld id="{75407F5E-1248-0D41-AA81-B50EA45314DF}" type="slidenum">
              <a:rPr lang="en-US" smtClean="0"/>
              <a:t>15</a:t>
            </a:fld>
            <a:endParaRPr lang="en-US"/>
          </a:p>
        </p:txBody>
      </p:sp>
    </p:spTree>
    <p:extLst>
      <p:ext uri="{BB962C8B-B14F-4D97-AF65-F5344CB8AC3E}">
        <p14:creationId xmlns:p14="http://schemas.microsoft.com/office/powerpoint/2010/main" val="184729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16</a:t>
            </a:fld>
            <a:endParaRPr lang="en-US"/>
          </a:p>
        </p:txBody>
      </p:sp>
    </p:spTree>
    <p:extLst>
      <p:ext uri="{BB962C8B-B14F-4D97-AF65-F5344CB8AC3E}">
        <p14:creationId xmlns:p14="http://schemas.microsoft.com/office/powerpoint/2010/main" val="302625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18</a:t>
            </a:fld>
            <a:endParaRPr lang="en-US"/>
          </a:p>
        </p:txBody>
      </p:sp>
    </p:spTree>
    <p:extLst>
      <p:ext uri="{BB962C8B-B14F-4D97-AF65-F5344CB8AC3E}">
        <p14:creationId xmlns:p14="http://schemas.microsoft.com/office/powerpoint/2010/main" val="3150993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uk-UA"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8046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Prevention can have many goals, varying in specificity, related to preventing and reducing rates of substance misuse or associated factors</a:t>
            </a:r>
          </a:p>
          <a:p>
            <a:r>
              <a:rPr lang="en-US"/>
              <a:t>When preventionists implement polices/programs/strategies, it is important to know that what we are doing will help us achieve our goals</a:t>
            </a:r>
          </a:p>
          <a:p>
            <a:r>
              <a:rPr lang="en-US"/>
              <a:t>The evidence base for prevention tells us what policies/programs/strategies can have what impacts among which populations</a:t>
            </a:r>
          </a:p>
          <a:p>
            <a:r>
              <a:rPr lang="en-US"/>
              <a:t>Evidence can also mean prevalence data, telling us about the concerns in our communities</a:t>
            </a:r>
          </a:p>
          <a:p>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21</a:t>
            </a:fld>
            <a:endParaRPr lang="en-US"/>
          </a:p>
        </p:txBody>
      </p:sp>
    </p:spTree>
    <p:extLst>
      <p:ext uri="{BB962C8B-B14F-4D97-AF65-F5344CB8AC3E}">
        <p14:creationId xmlns:p14="http://schemas.microsoft.com/office/powerpoint/2010/main" val="2667076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Q. What is your or your agencies’ process for evaluating the evidence of programs?</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Photo Credit: https://</a:t>
            </a:r>
            <a:r>
              <a:rPr lang="en-US" sz="1200" dirty="0" err="1"/>
              <a:t>www.cdc.gov</a:t>
            </a:r>
            <a:r>
              <a:rPr lang="en-US" sz="1200" dirty="0"/>
              <a:t>/</a:t>
            </a:r>
            <a:r>
              <a:rPr lang="en-US" sz="1200" dirty="0" err="1"/>
              <a:t>violenceprevention</a:t>
            </a:r>
            <a:r>
              <a:rPr lang="en-US" sz="1200" dirty="0"/>
              <a:t>/pdf/</a:t>
            </a:r>
            <a:r>
              <a:rPr lang="en-US" sz="1200" dirty="0" err="1"/>
              <a:t>understanding_evidence-a.pdf</a:t>
            </a:r>
            <a:r>
              <a:rPr lang="en-US" sz="1200" dirty="0"/>
              <a:t> (page 8)</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Keep</a:t>
            </a:r>
            <a:r>
              <a:rPr lang="en-US" sz="1200" baseline="0" dirty="0"/>
              <a:t> in mind throughout the planning process</a:t>
            </a: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Puddy, R. W. &amp; Wilkins, N. (2011). Understanding Evidence Part 1: Best Available Research Evidence. A Guide to the Continuum of Evidence of Effectiveness. Atlanta, GA: Centers for Disease Control and Prevention</a:t>
            </a: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At one end of the continuum are programs or strategies that have been </a:t>
            </a:r>
            <a:r>
              <a:rPr lang="en-US" u="none" baseline="0" dirty="0"/>
              <a:t>rigorously evaluated through scientific methods. While caveats exist to all research exist, programs/strategies at this end are the ones we are most confident in saying are effective.</a:t>
            </a:r>
            <a:endParaRPr lang="en-US" baseline="0" dirty="0"/>
          </a:p>
          <a:p>
            <a:pPr marL="171450" indent="-171450">
              <a:buFont typeface="Arial" panose="020B0604020202020204" pitchFamily="34" charset="0"/>
              <a:buChar char="•"/>
            </a:pPr>
            <a:r>
              <a:rPr lang="en-US" baseline="0" dirty="0"/>
              <a:t>At the other end of the continuum are programs or strategies that have not been as thoroughly evaluated; such as not being studied as often, or having studies with less rigorous methodological designs, or only found effective under certain specific circumstances. These are NOT programs/strategies that have been found ineffective though.</a:t>
            </a:r>
          </a:p>
          <a:p>
            <a:pPr marL="171450" indent="-171450">
              <a:buFont typeface="Arial" panose="020B0604020202020204" pitchFamily="34" charset="0"/>
              <a:buChar char="•"/>
            </a:pPr>
            <a:r>
              <a:rPr lang="en-US" baseline="0" dirty="0"/>
              <a:t>Most programs/strategies fall somewhere along this continuum and often there will not be a supported or well-supported program that fits a communities specific needs. That’s okay, and we’ll talk about “best fit” later in this presentation.</a:t>
            </a:r>
          </a:p>
          <a:p>
            <a:endParaRPr lang="en-US" dirty="0"/>
          </a:p>
        </p:txBody>
      </p:sp>
      <p:sp>
        <p:nvSpPr>
          <p:cNvPr id="4" name="Slide Number Placeholder 3"/>
          <p:cNvSpPr>
            <a:spLocks noGrp="1"/>
          </p:cNvSpPr>
          <p:nvPr>
            <p:ph type="sldNum" sz="quarter" idx="5"/>
          </p:nvPr>
        </p:nvSpPr>
        <p:spPr/>
        <p:txBody>
          <a:bodyPr/>
          <a:lstStyle/>
          <a:p>
            <a:fld id="{77DEB464-6EDA-4135-9043-24277FC6E13E}" type="slidenum">
              <a:rPr lang="en-US" smtClean="0"/>
              <a:t>22</a:t>
            </a:fld>
            <a:endParaRPr lang="en-US"/>
          </a:p>
        </p:txBody>
      </p:sp>
    </p:spTree>
    <p:extLst>
      <p:ext uri="{BB962C8B-B14F-4D97-AF65-F5344CB8AC3E}">
        <p14:creationId xmlns:p14="http://schemas.microsoft.com/office/powerpoint/2010/main" val="1456960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Theory of Planned Behavior--beliefs, attitudes, knowledge, to impact decision making. teaching </a:t>
            </a:r>
            <a:r>
              <a:rPr lang="en-US" err="1"/>
              <a:t>lifeskills</a:t>
            </a:r>
            <a:r>
              <a:rPr lang="en-US"/>
              <a:t>...</a:t>
            </a:r>
          </a:p>
          <a:p>
            <a:endParaRPr lang="en-US"/>
          </a:p>
          <a:p>
            <a:r>
              <a:rPr lang="en-US"/>
              <a:t>Environmental Strategies</a:t>
            </a:r>
          </a:p>
          <a:p>
            <a:pPr lvl="1"/>
            <a:r>
              <a:rPr lang="en-US"/>
              <a:t>Policy</a:t>
            </a:r>
          </a:p>
          <a:p>
            <a:pPr lvl="1"/>
            <a:r>
              <a:rPr lang="en-US"/>
              <a:t>Enforcement</a:t>
            </a:r>
          </a:p>
          <a:p>
            <a:pPr lvl="1"/>
            <a:r>
              <a:rPr lang="en-US"/>
              <a:t>Communication</a:t>
            </a:r>
          </a:p>
          <a:p>
            <a:pPr lvl="1"/>
            <a:r>
              <a:rPr lang="en-US"/>
              <a:t>Multi-Component</a:t>
            </a:r>
          </a:p>
          <a:p>
            <a:r>
              <a:rPr lang="en-US"/>
              <a:t>Behavioral Strategies</a:t>
            </a:r>
          </a:p>
          <a:p>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23</a:t>
            </a:fld>
            <a:endParaRPr lang="en-US"/>
          </a:p>
        </p:txBody>
      </p:sp>
    </p:spTree>
    <p:extLst>
      <p:ext uri="{BB962C8B-B14F-4D97-AF65-F5344CB8AC3E}">
        <p14:creationId xmlns:p14="http://schemas.microsoft.com/office/powerpoint/2010/main" val="266469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health.gov</a:t>
            </a:r>
            <a:r>
              <a:rPr lang="en-US" dirty="0"/>
              <a:t>/</a:t>
            </a:r>
            <a:r>
              <a:rPr lang="en-US" dirty="0" err="1"/>
              <a:t>healthypeople</a:t>
            </a:r>
            <a:r>
              <a:rPr lang="en-US" dirty="0"/>
              <a:t>/objectives-and-data/social-determinants-health (also Image Credit)</a:t>
            </a:r>
          </a:p>
          <a:p>
            <a:endParaRPr lang="en-US"/>
          </a:p>
          <a:p>
            <a:r>
              <a:rPr lang="en-US"/>
              <a:t>Funding childcare for working parents</a:t>
            </a:r>
          </a:p>
          <a:p>
            <a:r>
              <a:rPr lang="en-US"/>
              <a:t>Training health care providers on how to better serve populations of need</a:t>
            </a:r>
          </a:p>
          <a:p>
            <a:r>
              <a:rPr lang="en-US"/>
              <a:t>Implementing anti-discrimination workplace training</a:t>
            </a:r>
          </a:p>
          <a:p>
            <a:r>
              <a:rPr lang="en-US"/>
              <a:t>Enforcing anti-pollution regulations</a:t>
            </a:r>
          </a:p>
          <a:p>
            <a:r>
              <a:rPr lang="en-US"/>
              <a:t>Developing new ”green spaces” in the community</a:t>
            </a:r>
          </a:p>
          <a:p>
            <a:r>
              <a:rPr lang="en-US"/>
              <a:t>Expanding school safety programs</a:t>
            </a:r>
          </a:p>
          <a:p>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24</a:t>
            </a:fld>
            <a:endParaRPr lang="en-US"/>
          </a:p>
        </p:txBody>
      </p:sp>
    </p:spTree>
    <p:extLst>
      <p:ext uri="{BB962C8B-B14F-4D97-AF65-F5344CB8AC3E}">
        <p14:creationId xmlns:p14="http://schemas.microsoft.com/office/powerpoint/2010/main" val="313563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https://www.ncbi.nlm.nih.gov/pmc/articles/PMC2836340/</a:t>
            </a:r>
            <a:endParaRPr lang="en-US"/>
          </a:p>
          <a:p>
            <a:endParaRPr lang="en-US"/>
          </a:p>
          <a:p>
            <a:r>
              <a:rPr lang="en-US"/>
              <a:t>Socio-Economic Factors- Social determinants of health: e.g. poverty levels, education levels, etc.</a:t>
            </a:r>
          </a:p>
          <a:p>
            <a:r>
              <a:rPr lang="en-US"/>
              <a:t>Environmental Context- Changes that make the healthy choice the default option, regardless of socio-economic factors: e.g. Raising the MLDA</a:t>
            </a:r>
          </a:p>
          <a:p>
            <a:r>
              <a:rPr lang="en-US"/>
              <a:t>Long-Lasting Protective Interventions- 1-time or infrequent preventive measures: e.g. classic example from other fields: immunization. Within prevention: community awareness raising</a:t>
            </a:r>
          </a:p>
          <a:p>
            <a:r>
              <a:rPr lang="en-US"/>
              <a:t>Clinical Interventions- Interventions to address individual root causes: e.g. reducing stress, providing housing, etc.</a:t>
            </a:r>
          </a:p>
          <a:p>
            <a:r>
              <a:rPr lang="en-US"/>
              <a:t>Counseling and Education- Interventions to effect behavioral change; e.g. education on the risks of substance use</a:t>
            </a:r>
          </a:p>
          <a:p>
            <a:endParaRPr lang="en-US"/>
          </a:p>
          <a:p>
            <a:r>
              <a:rPr lang="en-US"/>
              <a:t>Socio-Economic Factors</a:t>
            </a:r>
          </a:p>
          <a:p>
            <a:pPr lvl="1"/>
            <a:r>
              <a:rPr lang="en-US" sz="2400"/>
              <a:t>Lower socio-economic status associated with higher alcohol risk behavior among adolescents</a:t>
            </a:r>
          </a:p>
          <a:p>
            <a:r>
              <a:rPr lang="en-US"/>
              <a:t>Environmental Context</a:t>
            </a:r>
          </a:p>
          <a:p>
            <a:pPr lvl="1"/>
            <a:r>
              <a:rPr lang="en-US" sz="2400"/>
              <a:t>Excise taxes; retailer education</a:t>
            </a:r>
          </a:p>
          <a:p>
            <a:r>
              <a:rPr lang="en-US"/>
              <a:t>Long-Lasting Protective Interventions</a:t>
            </a:r>
          </a:p>
          <a:p>
            <a:pPr lvl="1"/>
            <a:r>
              <a:rPr lang="en-US" sz="2400"/>
              <a:t>Graphic anti-FASD or anti-DUI campaigns; social norms campaign</a:t>
            </a:r>
          </a:p>
          <a:p>
            <a:r>
              <a:rPr lang="en-US"/>
              <a:t>Clinical Interventions</a:t>
            </a:r>
          </a:p>
          <a:p>
            <a:pPr lvl="1"/>
            <a:r>
              <a:rPr lang="en-US" sz="2400"/>
              <a:t>Teaching peer pressure and stress coping skills</a:t>
            </a:r>
          </a:p>
          <a:p>
            <a:r>
              <a:rPr lang="en-US"/>
              <a:t>Counseling and Education</a:t>
            </a:r>
          </a:p>
          <a:p>
            <a:pPr lvl="1"/>
            <a:r>
              <a:rPr lang="en-US" sz="2400"/>
              <a:t>Education about the risks of </a:t>
            </a:r>
            <a:r>
              <a:rPr lang="en-US"/>
              <a:t>problem alcohol use</a:t>
            </a:r>
            <a:endParaRPr lang="en-US" sz="2400"/>
          </a:p>
          <a:p>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25</a:t>
            </a:fld>
            <a:endParaRPr lang="en-US"/>
          </a:p>
        </p:txBody>
      </p:sp>
    </p:spTree>
    <p:extLst>
      <p:ext uri="{BB962C8B-B14F-4D97-AF65-F5344CB8AC3E}">
        <p14:creationId xmlns:p14="http://schemas.microsoft.com/office/powerpoint/2010/main" val="284363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https://preventionsolutions.edc.org/services/resources/policy-strategies</a:t>
            </a:r>
            <a:endParaRPr lang="en-US" dirty="0"/>
          </a:p>
          <a:p>
            <a:r>
              <a:rPr lang="en-US" dirty="0"/>
              <a:t>https://</a:t>
            </a:r>
            <a:r>
              <a:rPr lang="en-US" dirty="0" err="1"/>
              <a:t>www.collegedrinkingprevention.gov</a:t>
            </a:r>
            <a:r>
              <a:rPr lang="en-US" dirty="0"/>
              <a:t>/</a:t>
            </a:r>
            <a:r>
              <a:rPr lang="en-US" dirty="0" err="1"/>
              <a:t>CollegeAIM</a:t>
            </a:r>
            <a:r>
              <a:rPr lang="en-US" dirty="0"/>
              <a:t>/</a:t>
            </a:r>
            <a:r>
              <a:rPr lang="en-US" dirty="0" err="1"/>
              <a:t>EnvironmentalStrategies</a:t>
            </a:r>
            <a:r>
              <a:rPr lang="en-US" dirty="0"/>
              <a:t>/</a:t>
            </a:r>
            <a:r>
              <a:rPr lang="en-US" dirty="0" err="1"/>
              <a:t>default.aspx</a:t>
            </a:r>
            <a:r>
              <a:rPr lang="en-US" dirty="0"/>
              <a:t> </a:t>
            </a:r>
          </a:p>
          <a:p>
            <a:endParaRPr lang="en-US" dirty="0"/>
          </a:p>
          <a:p>
            <a:r>
              <a:rPr lang="en-US" dirty="0"/>
              <a:t>Q. What are some policies we can implement to achieve these goals?</a:t>
            </a:r>
          </a:p>
        </p:txBody>
      </p:sp>
      <p:sp>
        <p:nvSpPr>
          <p:cNvPr id="4" name="Slide Number Placeholder 3"/>
          <p:cNvSpPr>
            <a:spLocks noGrp="1"/>
          </p:cNvSpPr>
          <p:nvPr>
            <p:ph type="sldNum" sz="quarter" idx="5"/>
          </p:nvPr>
        </p:nvSpPr>
        <p:spPr/>
        <p:txBody>
          <a:bodyPr/>
          <a:lstStyle/>
          <a:p>
            <a:fld id="{77DEB464-6EDA-4135-9043-24277FC6E13E}" type="slidenum">
              <a:rPr lang="en-US" smtClean="0"/>
              <a:t>26</a:t>
            </a:fld>
            <a:endParaRPr lang="en-US"/>
          </a:p>
        </p:txBody>
      </p:sp>
    </p:spTree>
    <p:extLst>
      <p:ext uri="{BB962C8B-B14F-4D97-AF65-F5344CB8AC3E}">
        <p14:creationId xmlns:p14="http://schemas.microsoft.com/office/powerpoint/2010/main" val="820041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PTTC SLIDE</a:t>
            </a:r>
          </a:p>
        </p:txBody>
      </p:sp>
      <p:sp>
        <p:nvSpPr>
          <p:cNvPr id="4" name="Slide Number Placeholder 3"/>
          <p:cNvSpPr>
            <a:spLocks noGrp="1"/>
          </p:cNvSpPr>
          <p:nvPr>
            <p:ph type="sldNum" sz="quarter" idx="5"/>
          </p:nvPr>
        </p:nvSpPr>
        <p:spPr/>
        <p:txBody>
          <a:bodyPr/>
          <a:lstStyle/>
          <a:p>
            <a:fld id="{75407F5E-1248-0D41-AA81-B50EA45314DF}" type="slidenum">
              <a:rPr lang="en-US" smtClean="0"/>
              <a:t>7</a:t>
            </a:fld>
            <a:endParaRPr lang="en-US"/>
          </a:p>
        </p:txBody>
      </p:sp>
    </p:spTree>
    <p:extLst>
      <p:ext uri="{BB962C8B-B14F-4D97-AF65-F5344CB8AC3E}">
        <p14:creationId xmlns:p14="http://schemas.microsoft.com/office/powerpoint/2010/main" val="4497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b="0" i="0" kern="1200" dirty="0">
                <a:solidFill>
                  <a:schemeClr val="tx1"/>
                </a:solidFill>
                <a:effectLst/>
                <a:latin typeface="+mn-lt"/>
                <a:ea typeface="+mn-ea"/>
                <a:cs typeface="+mn-cs"/>
              </a:rPr>
              <a:t>Minimum age of alcohol purchase, sale, and server laws are a suite of alcohol control policies that stipulate the minimum age for alcohol transactions. Minimum age of purchase laws prohibit minors from buying or attempting to buy alcoholic beverages. Minimum age of seller laws specify a minimum age for employees who sell alcoholic beverages in off-premises establishments (e.g., liquor, grocery, and convenience stores). Minimum age of server laws specify a minimum age for employees who serve or dispense alcoholic beverages in on-premises establishments (e.g., bars and restaurants).”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“Minor in possession of alcohol laws prohibit the possession, consumption, or internal possession of alcohol by underage youth.”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“Alcohol restrictions at community events are policies that control the availability and use of alcohol at public venues (e.g., concerts, street fairs, and sporting events). Restrictions can be implemented voluntarily by event organizers or through local legislation.”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“Local licensing or zoning ordinances can limit the location and density (i.e., number within a geographic area) of outlets within a community where alcohol can be legally sold for the buyer to drink on-premise (e.g., bars, restaurants) or off-premise (e.g., liquor stores).”</a:t>
            </a:r>
            <a:endParaRPr lang="en-US" dirty="0"/>
          </a:p>
        </p:txBody>
      </p:sp>
      <p:sp>
        <p:nvSpPr>
          <p:cNvPr id="4" name="Slide Number Placeholder 3"/>
          <p:cNvSpPr>
            <a:spLocks noGrp="1"/>
          </p:cNvSpPr>
          <p:nvPr>
            <p:ph type="sldNum" sz="quarter" idx="5"/>
          </p:nvPr>
        </p:nvSpPr>
        <p:spPr/>
        <p:txBody>
          <a:bodyPr/>
          <a:lstStyle/>
          <a:p>
            <a:fld id="{77DEB464-6EDA-4135-9043-24277FC6E13E}" type="slidenum">
              <a:rPr lang="en-US" smtClean="0"/>
              <a:t>27</a:t>
            </a:fld>
            <a:endParaRPr lang="en-US"/>
          </a:p>
        </p:txBody>
      </p:sp>
    </p:spTree>
    <p:extLst>
      <p:ext uri="{BB962C8B-B14F-4D97-AF65-F5344CB8AC3E}">
        <p14:creationId xmlns:p14="http://schemas.microsoft.com/office/powerpoint/2010/main" val="294349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Image credit: </a:t>
            </a:r>
            <a:r>
              <a:rPr lang="en-US">
                <a:hlinkClick r:id="rId3"/>
              </a:rPr>
              <a:t>https://preventionactionalliance.org/about/programs/parents-who-host-lose-the-most/</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“State laws and/or local ordinances can mandate responsible beverage server/seller training (RBST) designed to provide alcohol outlet owners, managers, and staff with the knowledge and skills needed to serve alcohol responsibly and fulfill the legal requirements of alcohol service.”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“Dram shop liability laws are statutory (i.e., written) provisions that allow licensed drinking establishments (e.g., restaurants, bars, liquor stores) to be held financially liable for serving alcohol to an underage or intoxicated person who later causes injury to a third party.”</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“Social host liability laws impose civil and/or criminal penalties on individuals (social hosts) for underage drinking events held on property they own, lease, or otherwise control.”</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“Beer keg registration requires retailers to tag, sticker, or engrave an identification number on kegs that exceed a specified capacity (two- to eight-gallon minimum depending on the state). Tagged kegs help law enforcement officers identify the liable adult who purchased the keg used in underage drinking situations.”</a:t>
            </a:r>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28</a:t>
            </a:fld>
            <a:endParaRPr lang="en-US"/>
          </a:p>
        </p:txBody>
      </p:sp>
    </p:spTree>
    <p:extLst>
      <p:ext uri="{BB962C8B-B14F-4D97-AF65-F5344CB8AC3E}">
        <p14:creationId xmlns:p14="http://schemas.microsoft.com/office/powerpoint/2010/main" val="2441272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a:t>
            </a:r>
            <a:r>
              <a:rPr lang="en-US">
                <a:hlinkClick r:id="rId3"/>
              </a:rPr>
              <a:t>https://www.csmonitor.com/USA/Society/2015/0121/L.A.-ban-on-some-alcohol-ads-will-protect-young-people-advocates-say</a:t>
            </a:r>
            <a:endParaRPr lang="en-US"/>
          </a:p>
          <a:p>
            <a:endParaRPr lang="en-US"/>
          </a:p>
          <a:p>
            <a:r>
              <a:rPr lang="en-US"/>
              <a:t>“</a:t>
            </a:r>
            <a:r>
              <a:rPr lang="en-US" sz="1200" b="0" i="0" kern="1200">
                <a:solidFill>
                  <a:schemeClr val="tx1"/>
                </a:solidFill>
                <a:effectLst/>
                <a:latin typeface="+mn-lt"/>
                <a:ea typeface="+mn-ea"/>
                <a:cs typeface="+mn-cs"/>
              </a:rPr>
              <a:t>Alcohol advertising restrictions include any policies that limit advertising of alcoholic beverages, particularly advertisements that expose young people to pro-alcohol messages. They can include regulations on electronic media (e.g., radio, television internet), print media (e.g., magazines and newspapers), outdoor billboards, and signs.”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“Happy hour restrictions are policies that reduce or limit alcohol price promotions and specials. Happy hour promotions often attract younger drinkers and encourage binge-drinking by making alcohol less expensive.”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“Alcohol price increases involve raising the unit price of alcohol by raising excise taxes (often included in the price of alcohol) and/or sales taxes (charged in addition to the price of alcohol). The revenue generated from tax increase(s) can be used to support public health and public safety services.”</a:t>
            </a:r>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29</a:t>
            </a:fld>
            <a:endParaRPr lang="en-US"/>
          </a:p>
        </p:txBody>
      </p:sp>
    </p:spTree>
    <p:extLst>
      <p:ext uri="{BB962C8B-B14F-4D97-AF65-F5344CB8AC3E}">
        <p14:creationId xmlns:p14="http://schemas.microsoft.com/office/powerpoint/2010/main" val="1121754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https://preventionsolutions.edc.org/services/resources/policy-strategies</a:t>
            </a:r>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30</a:t>
            </a:fld>
            <a:endParaRPr lang="en-US"/>
          </a:p>
        </p:txBody>
      </p:sp>
    </p:spTree>
    <p:extLst>
      <p:ext uri="{BB962C8B-B14F-4D97-AF65-F5344CB8AC3E}">
        <p14:creationId xmlns:p14="http://schemas.microsoft.com/office/powerpoint/2010/main" val="690051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www.cadca.org</a:t>
            </a:r>
            <a:r>
              <a:rPr lang="en-US" dirty="0"/>
              <a:t>/sites/default/files/resource/files/</a:t>
            </a:r>
            <a:r>
              <a:rPr lang="en-US" dirty="0" err="1"/>
              <a:t>environmentalstrategies.pdf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geobrava.wordpress.com/2015/09/11/digital-marketing-services-will-reach-120-billion-by-2020/"/>
              </a:rPr>
              <a:t>This Photo</a:t>
            </a:r>
            <a:r>
              <a:rPr lang="en-US" sz="1200" dirty="0"/>
              <a:t> by Unknown Author is licensed under </a:t>
            </a:r>
            <a:r>
              <a:rPr lang="en-US" sz="1200" dirty="0">
                <a:hlinkClick r:id="rId4" tooltip="https://creativecommons.org/licenses/by-sa/3.0/"/>
              </a:rPr>
              <a:t>CC BY-SA</a:t>
            </a:r>
            <a:endParaRPr lang="en-US" sz="1200" dirty="0"/>
          </a:p>
          <a:p>
            <a:endParaRPr lang="en-US" dirty="0"/>
          </a:p>
          <a:p>
            <a:r>
              <a:rPr lang="en-US" dirty="0"/>
              <a:t>The “4 Ps of Marketing”</a:t>
            </a:r>
          </a:p>
          <a:p>
            <a:pPr lvl="1"/>
            <a:r>
              <a:rPr lang="en-US" dirty="0"/>
              <a:t>Price, Promotion, Place, Product</a:t>
            </a:r>
          </a:p>
          <a:p>
            <a:pPr lvl="1"/>
            <a:r>
              <a:rPr lang="en-US" dirty="0"/>
              <a:t>Particularly relevant to determining the availability and attractiveness of alcohol to older youth</a:t>
            </a:r>
          </a:p>
          <a:p>
            <a:r>
              <a:rPr lang="en-US" dirty="0"/>
              <a:t>Environmental Scanning is a process of learning about the 4 Ps as part of a needs assessment</a:t>
            </a:r>
          </a:p>
          <a:p>
            <a:pPr lvl="1"/>
            <a:r>
              <a:rPr lang="en-US" dirty="0"/>
              <a:t>And determining the appropriate environmental strategies to address them</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0023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https://preventionsolutions.edc.org/services/resources/enforcement-strategies-0</a:t>
            </a:r>
            <a:endParaRPr lang="en-US"/>
          </a:p>
          <a:p>
            <a:endParaRPr lang="en-US"/>
          </a:p>
          <a:p>
            <a:r>
              <a:rPr lang="en-US"/>
              <a:t>”</a:t>
            </a:r>
            <a:r>
              <a:rPr lang="en-US" sz="1200" b="0" i="0" kern="1200">
                <a:solidFill>
                  <a:schemeClr val="tx1"/>
                </a:solidFill>
                <a:effectLst/>
                <a:latin typeface="+mn-lt"/>
                <a:ea typeface="+mn-ea"/>
                <a:cs typeface="+mn-cs"/>
              </a:rPr>
              <a:t> Alcohol purchase surveys, also known as compliance surveys, use young adults who appear—but are not—underage as decoys to attempt to purchase alcohol from retail stores. This strategy, which can reveal how easily available alcohol is to young people and who is selling it to them, can be used when compliance checks are not possible (e.g., law does not permit underage decoys to buy alcohol, lack of law enforcement capacity).”</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“Compliance checks use underage decoys to attempt to purchase alcohol from retail merchants.”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Undercover law enforcement such as the Cops in Shops program. Also neighborhood patrols and responding to complaint calls about parties and other alcohol consumption.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“Law enforcement officials use sobriety checkpoints to evaluate drivers for signs of alcohol or drug impairment and enforce existing driving under the influence (DUI) or driving while intoxicated (DWI) laws accordingly.”</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“Juvenile Diversion programs are typically for first-time youth offenders who have been arrested for drug or alcohol-related crimes (e.g., driving while intoxicated, underage possession of alcohol, disorderly behavior resulting from intoxication). As an alternative to processing offenders through the court system, resulting in fines or incarceration, diverted youth receive sanctions and services designed to address risk factors that contribute to alcohol-related offenses. Diversion programs vary in length, services provided, and requirements for parent/guardian involvement.”</a:t>
            </a:r>
          </a:p>
        </p:txBody>
      </p:sp>
      <p:sp>
        <p:nvSpPr>
          <p:cNvPr id="4" name="Slide Number Placeholder 3"/>
          <p:cNvSpPr>
            <a:spLocks noGrp="1"/>
          </p:cNvSpPr>
          <p:nvPr>
            <p:ph type="sldNum" sz="quarter" idx="5"/>
          </p:nvPr>
        </p:nvSpPr>
        <p:spPr/>
        <p:txBody>
          <a:bodyPr/>
          <a:lstStyle/>
          <a:p>
            <a:fld id="{77DEB464-6EDA-4135-9043-24277FC6E13E}" type="slidenum">
              <a:rPr lang="en-US" smtClean="0"/>
              <a:t>32</a:t>
            </a:fld>
            <a:endParaRPr lang="en-US"/>
          </a:p>
        </p:txBody>
      </p:sp>
    </p:spTree>
    <p:extLst>
      <p:ext uri="{BB962C8B-B14F-4D97-AF65-F5344CB8AC3E}">
        <p14:creationId xmlns:p14="http://schemas.microsoft.com/office/powerpoint/2010/main" val="3292891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https://preventionsolutions.edc.org/services/resources/enforcement-strategies-0</a:t>
            </a:r>
            <a:endParaRPr lang="en-US"/>
          </a:p>
          <a:p>
            <a:endParaRPr lang="en-US"/>
          </a:p>
          <a:p>
            <a:r>
              <a:rPr lang="en-US"/>
              <a:t>“</a:t>
            </a:r>
            <a:r>
              <a:rPr lang="en-US" sz="1200" b="0" i="0" kern="1200">
                <a:solidFill>
                  <a:schemeClr val="tx1"/>
                </a:solidFill>
                <a:effectLst/>
                <a:latin typeface="+mn-lt"/>
                <a:ea typeface="+mn-ea"/>
                <a:cs typeface="+mn-cs"/>
              </a:rPr>
              <a:t>Research suggests that communities are more likely to reduce underage drinking and its consequences if they:</a:t>
            </a:r>
          </a:p>
          <a:p>
            <a:r>
              <a:rPr lang="en-US" sz="1200" b="1" i="0" kern="1200">
                <a:solidFill>
                  <a:schemeClr val="tx1"/>
                </a:solidFill>
                <a:effectLst/>
                <a:latin typeface="+mn-lt"/>
                <a:ea typeface="+mn-ea"/>
                <a:cs typeface="+mn-cs"/>
              </a:rPr>
              <a:t>Enforce minor-in-possession as well as minimum-age-of-purchase laws using undercover buying operations (e.g., compliance checks).</a:t>
            </a:r>
            <a:r>
              <a:rPr lang="en-US" sz="1200" b="0" i="0" kern="1200">
                <a:solidFill>
                  <a:schemeClr val="tx1"/>
                </a:solidFill>
                <a:effectLst/>
                <a:latin typeface="+mn-lt"/>
                <a:ea typeface="+mn-ea"/>
                <a:cs typeface="+mn-cs"/>
              </a:rPr>
              <a:t> Undercover community buying operations that provide positive and negative feedback to merchants are effective in increasing retailer compliance with underage drinking laws.</a:t>
            </a:r>
            <a:r>
              <a:rPr lang="en-US" sz="1200" b="0" i="0" u="none" strike="noStrike" kern="1200" baseline="30000">
                <a:solidFill>
                  <a:schemeClr val="tx1"/>
                </a:solidFill>
                <a:effectLst/>
                <a:latin typeface="+mn-lt"/>
                <a:ea typeface="+mn-ea"/>
                <a:cs typeface="+mn-cs"/>
                <a:hlinkClick r:id="rId4"/>
              </a:rPr>
              <a:t>1</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Limit driving privileges for those who violate minimum-age purchase and minor-in-possession laws.</a:t>
            </a:r>
            <a:r>
              <a:rPr lang="en-US" sz="1200" b="0" i="0" kern="1200">
                <a:solidFill>
                  <a:schemeClr val="tx1"/>
                </a:solidFill>
                <a:effectLst/>
                <a:latin typeface="+mn-lt"/>
                <a:ea typeface="+mn-ea"/>
                <a:cs typeface="+mn-cs"/>
              </a:rPr>
              <a:t> Suspending the driver’s license of a person under age 21 following a conviction for any alcohol or other drug violation is an effective way to increase compliance with minimum-age of purchase and minor-in-possession laws among youth.</a:t>
            </a:r>
            <a:r>
              <a:rPr lang="en-US" sz="1200" b="0" i="0" u="none" strike="noStrike" kern="1200" baseline="30000">
                <a:solidFill>
                  <a:schemeClr val="tx1"/>
                </a:solidFill>
                <a:effectLst/>
                <a:latin typeface="+mn-lt"/>
                <a:ea typeface="+mn-ea"/>
                <a:cs typeface="+mn-cs"/>
                <a:hlinkClick r:id="rId5"/>
              </a:rPr>
              <a:t>2</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Enforce impaired driving laws.</a:t>
            </a:r>
            <a:r>
              <a:rPr lang="en-US" sz="1200" b="0" i="0" kern="1200">
                <a:solidFill>
                  <a:schemeClr val="tx1"/>
                </a:solidFill>
                <a:effectLst/>
                <a:latin typeface="+mn-lt"/>
                <a:ea typeface="+mn-ea"/>
                <a:cs typeface="+mn-cs"/>
              </a:rPr>
              <a:t> This kind of enforcement is important because it increases public perception of the risk of being caught and punished for driving under the influence of alcohol. Sobriety checkpoints are one example of this kind of public enforcement of underage drinking laws.</a:t>
            </a:r>
            <a:r>
              <a:rPr lang="en-US" sz="1200" b="0" i="0" u="none" strike="noStrike" kern="1200" baseline="30000">
                <a:solidFill>
                  <a:schemeClr val="tx1"/>
                </a:solidFill>
                <a:effectLst/>
                <a:latin typeface="+mn-lt"/>
                <a:ea typeface="+mn-ea"/>
                <a:cs typeface="+mn-cs"/>
                <a:hlinkClick r:id="rId6"/>
              </a:rPr>
              <a:t>3</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Pair enforcement of laws against sales to minors with server training.</a:t>
            </a:r>
            <a:r>
              <a:rPr lang="en-US" sz="1200" b="0" i="0" kern="1200">
                <a:solidFill>
                  <a:schemeClr val="tx1"/>
                </a:solidFill>
                <a:effectLst/>
                <a:latin typeface="+mn-lt"/>
                <a:ea typeface="+mn-ea"/>
                <a:cs typeface="+mn-cs"/>
              </a:rPr>
              <a:t> Such pairing increases the effectiveness of training programs in producing changes in selling and serving practices.</a:t>
            </a:r>
            <a:r>
              <a:rPr lang="en-US" sz="1200" b="0" i="0" u="none" strike="noStrike" kern="1200" baseline="30000">
                <a:solidFill>
                  <a:schemeClr val="tx1"/>
                </a:solidFill>
                <a:effectLst/>
                <a:latin typeface="+mn-lt"/>
                <a:ea typeface="+mn-ea"/>
                <a:cs typeface="+mn-cs"/>
                <a:hlinkClick r:id="rId7"/>
              </a:rPr>
              <a:t>4</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Educate the public about increased enforcement efforts.</a:t>
            </a:r>
            <a:r>
              <a:rPr lang="en-US" sz="1200" b="0" i="0" kern="1200">
                <a:solidFill>
                  <a:schemeClr val="tx1"/>
                </a:solidFill>
                <a:effectLst/>
                <a:latin typeface="+mn-lt"/>
                <a:ea typeface="+mn-ea"/>
                <a:cs typeface="+mn-cs"/>
              </a:rPr>
              <a:t> For policy changes and enforcement to be successful, the public must know what policies they are expected to follow, and the extent to which penalties for violating such policies are appropriately severe and swiftly and consistently implemented.</a:t>
            </a:r>
            <a:r>
              <a:rPr lang="en-US" sz="1200" b="0" i="0" u="none" strike="noStrike" kern="1200" baseline="30000">
                <a:solidFill>
                  <a:schemeClr val="tx1"/>
                </a:solidFill>
                <a:effectLst/>
                <a:latin typeface="+mn-lt"/>
                <a:ea typeface="+mn-ea"/>
                <a:cs typeface="+mn-cs"/>
                <a:hlinkClick r:id="rId8"/>
              </a:rPr>
              <a:t>5</a:t>
            </a:r>
            <a:r>
              <a:rPr lang="en-US" sz="1200" b="0" i="0" u="none" strike="noStrike" kern="1200" baseline="300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7DEB464-6EDA-4135-9043-24277FC6E13E}" type="slidenum">
              <a:rPr lang="en-US" smtClean="0"/>
              <a:t>33</a:t>
            </a:fld>
            <a:endParaRPr lang="en-US"/>
          </a:p>
        </p:txBody>
      </p:sp>
    </p:spTree>
    <p:extLst>
      <p:ext uri="{BB962C8B-B14F-4D97-AF65-F5344CB8AC3E}">
        <p14:creationId xmlns:p14="http://schemas.microsoft.com/office/powerpoint/2010/main" val="3499867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https://preventionsolutions.edc.org/services/resources/communication-strategies</a:t>
            </a:r>
            <a:endParaRPr lang="en-US"/>
          </a:p>
          <a:p>
            <a:endParaRPr lang="en-US"/>
          </a:p>
          <a:p>
            <a:r>
              <a:rPr lang="en-US"/>
              <a:t>“</a:t>
            </a:r>
            <a:r>
              <a:rPr lang="en-US" sz="1200" b="0" i="0" kern="1200">
                <a:solidFill>
                  <a:schemeClr val="tx1"/>
                </a:solidFill>
                <a:effectLst/>
                <a:latin typeface="+mn-lt"/>
                <a:ea typeface="+mn-ea"/>
                <a:cs typeface="+mn-cs"/>
              </a:rPr>
              <a:t>Media and other communications efforts can be used to help change or reinforce community norms concerning tolerance of alcohol sales to, and use by, minors. Policies must correspond with community beliefs about the harm of a particular substance or the "rightness" or "wrongness" of a particular action. For a community to accept, promote, and enforce a particular policy or regulation, there must be some understanding of the problem and a readiness to change based on that understanding.</a:t>
            </a:r>
          </a:p>
          <a:p>
            <a:r>
              <a:rPr lang="en-US" sz="1200" b="0" i="0" kern="1200">
                <a:solidFill>
                  <a:schemeClr val="tx1"/>
                </a:solidFill>
                <a:effectLst/>
                <a:latin typeface="+mn-lt"/>
                <a:ea typeface="+mn-ea"/>
                <a:cs typeface="+mn-cs"/>
              </a:rPr>
              <a:t>For this reason, prevention practitioners frequently employ the local media and use public education strategies to influence community norms. Media can also increase public awareness of specific issues and problems related to underage drinking; attract community support for program efforts; reinforce individual-, family-, and community-level programs for young people and/or their parents; and keep the public informed about program progress. Research suggests that these communication campaigns are more effective when they:</a:t>
            </a:r>
          </a:p>
          <a:p>
            <a:r>
              <a:rPr lang="en-US"/>
              <a:t>“</a:t>
            </a:r>
          </a:p>
        </p:txBody>
      </p:sp>
      <p:sp>
        <p:nvSpPr>
          <p:cNvPr id="4" name="Slide Number Placeholder 3"/>
          <p:cNvSpPr>
            <a:spLocks noGrp="1"/>
          </p:cNvSpPr>
          <p:nvPr>
            <p:ph type="sldNum" sz="quarter" idx="5"/>
          </p:nvPr>
        </p:nvSpPr>
        <p:spPr/>
        <p:txBody>
          <a:bodyPr/>
          <a:lstStyle/>
          <a:p>
            <a:fld id="{77DEB464-6EDA-4135-9043-24277FC6E13E}" type="slidenum">
              <a:rPr lang="en-US" smtClean="0"/>
              <a:t>34</a:t>
            </a:fld>
            <a:endParaRPr lang="en-US"/>
          </a:p>
        </p:txBody>
      </p:sp>
    </p:spTree>
    <p:extLst>
      <p:ext uri="{BB962C8B-B14F-4D97-AF65-F5344CB8AC3E}">
        <p14:creationId xmlns:p14="http://schemas.microsoft.com/office/powerpoint/2010/main" val="251341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sz="1200" b="1" i="0" kern="1200">
                <a:solidFill>
                  <a:schemeClr val="tx1"/>
                </a:solidFill>
                <a:effectLst/>
                <a:latin typeface="+mn-lt"/>
                <a:ea typeface="+mn-ea"/>
                <a:cs typeface="+mn-cs"/>
              </a:rPr>
              <a:t>Are combined with more intensive and interactive prevention approaches.</a:t>
            </a:r>
            <a:r>
              <a:rPr lang="en-US" sz="1200" b="0" i="0" kern="1200">
                <a:solidFill>
                  <a:schemeClr val="tx1"/>
                </a:solidFill>
                <a:effectLst/>
                <a:latin typeface="+mn-lt"/>
                <a:ea typeface="+mn-ea"/>
                <a:cs typeface="+mn-cs"/>
              </a:rPr>
              <a:t> When coupled with other, more intensive and interactive prevention approaches or with policy and enforcement activities, the media can be a useful tool for reaching many people in the surrounding community.</a:t>
            </a:r>
            <a:r>
              <a:rPr lang="en-US" sz="1200" b="0" i="0" u="none" strike="noStrike" kern="1200" baseline="30000">
                <a:solidFill>
                  <a:schemeClr val="tx1"/>
                </a:solidFill>
                <a:effectLst/>
                <a:latin typeface="+mn-lt"/>
                <a:ea typeface="+mn-ea"/>
                <a:cs typeface="+mn-cs"/>
                <a:hlinkClick r:id="rId3"/>
              </a:rPr>
              <a:t>1</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Present messages that appeal to young people’s motives for and perceptions of drinking alcohol.</a:t>
            </a:r>
            <a:r>
              <a:rPr lang="en-US" sz="1200" b="0" i="0" kern="1200">
                <a:solidFill>
                  <a:schemeClr val="tx1"/>
                </a:solidFill>
                <a:effectLst/>
                <a:latin typeface="+mn-lt"/>
                <a:ea typeface="+mn-ea"/>
                <a:cs typeface="+mn-cs"/>
              </a:rPr>
              <a:t> Messages that appeal to or correct young people’s perceptions of risk are more likely to be effective than messages that do not.</a:t>
            </a:r>
            <a:r>
              <a:rPr lang="en-US" sz="1200" b="0" i="0" u="none" strike="noStrike" kern="1200" baseline="30000">
                <a:solidFill>
                  <a:schemeClr val="tx1"/>
                </a:solidFill>
                <a:effectLst/>
                <a:latin typeface="+mn-lt"/>
                <a:ea typeface="+mn-ea"/>
                <a:cs typeface="+mn-cs"/>
                <a:hlinkClick r:id="rId4"/>
              </a:rPr>
              <a:t>2</a:t>
            </a:r>
            <a:r>
              <a:rPr lang="en-US" sz="1200" b="0" i="0" kern="1200">
                <a:solidFill>
                  <a:schemeClr val="tx1"/>
                </a:solidFill>
                <a:effectLst/>
                <a:latin typeface="+mn-lt"/>
                <a:ea typeface="+mn-ea"/>
                <a:cs typeface="+mn-cs"/>
              </a:rPr>
              <a:t> For example, counter-advertising campaigns that disseminate information about the hazards of a product or the industry that promotes it can help reduce alcohol sales and consumption.</a:t>
            </a:r>
          </a:p>
          <a:p>
            <a:r>
              <a:rPr lang="en-US" sz="1200" b="1" i="0" kern="1200">
                <a:solidFill>
                  <a:schemeClr val="tx1"/>
                </a:solidFill>
                <a:effectLst/>
                <a:latin typeface="+mn-lt"/>
                <a:ea typeface="+mn-ea"/>
                <a:cs typeface="+mn-cs"/>
              </a:rPr>
              <a:t>Tailor messages to the audience.</a:t>
            </a:r>
            <a:r>
              <a:rPr lang="en-US" sz="1200" b="0" i="0" kern="1200">
                <a:solidFill>
                  <a:schemeClr val="tx1"/>
                </a:solidFill>
                <a:effectLst/>
                <a:latin typeface="+mn-lt"/>
                <a:ea typeface="+mn-ea"/>
                <a:cs typeface="+mn-cs"/>
              </a:rPr>
              <a:t> "Young people" are not a homogeneous group—they vary by a range of characteristics, including (but not limited to) age, gender, ethnicity, education, social group, and experience. Knowledge of these traits can help prevention practitioners develop and deliver appropriate messages that resonate with the particular audience(s) they are trying to reach.</a:t>
            </a:r>
            <a:r>
              <a:rPr lang="en-US" sz="1200" b="0" i="0" u="none" strike="noStrike" kern="1200" baseline="30000">
                <a:solidFill>
                  <a:schemeClr val="tx1"/>
                </a:solidFill>
                <a:effectLst/>
                <a:latin typeface="+mn-lt"/>
                <a:ea typeface="+mn-ea"/>
                <a:cs typeface="+mn-cs"/>
                <a:hlinkClick r:id="rId5"/>
              </a:rPr>
              <a:t>3</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Place messages where young people are likely to see and hear them.</a:t>
            </a:r>
            <a:r>
              <a:rPr lang="en-US" sz="1200" b="0" i="0" kern="1200">
                <a:solidFill>
                  <a:schemeClr val="tx1"/>
                </a:solidFill>
                <a:effectLst/>
                <a:latin typeface="+mn-lt"/>
                <a:ea typeface="+mn-ea"/>
                <a:cs typeface="+mn-cs"/>
              </a:rPr>
              <a:t> It is strategic to pay for television and radio "spots" in choice airtimes when youth are more likely to view or listen.</a:t>
            </a:r>
            <a:r>
              <a:rPr lang="en-US" sz="1200" b="0" i="0" u="none" strike="noStrike" kern="1200" baseline="30000">
                <a:solidFill>
                  <a:schemeClr val="tx1"/>
                </a:solidFill>
                <a:effectLst/>
                <a:latin typeface="+mn-lt"/>
                <a:ea typeface="+mn-ea"/>
                <a:cs typeface="+mn-cs"/>
                <a:hlinkClick r:id="rId6"/>
              </a:rPr>
              <a:t>4</a:t>
            </a:r>
            <a:r>
              <a:rPr lang="en-US" sz="1200" b="0" i="0" kern="1200">
                <a:solidFill>
                  <a:schemeClr val="tx1"/>
                </a:solidFill>
                <a:effectLst/>
                <a:latin typeface="+mn-lt"/>
                <a:ea typeface="+mn-ea"/>
                <a:cs typeface="+mn-cs"/>
              </a:rPr>
              <a:t> Similarly, new media and social media provide other channels to reach youth with messages about underage drinking.</a:t>
            </a:r>
          </a:p>
          <a:p>
            <a:r>
              <a:rPr lang="en-US"/>
              <a:t>“</a:t>
            </a:r>
          </a:p>
        </p:txBody>
      </p:sp>
      <p:sp>
        <p:nvSpPr>
          <p:cNvPr id="4" name="Slide Number Placeholder 3"/>
          <p:cNvSpPr>
            <a:spLocks noGrp="1"/>
          </p:cNvSpPr>
          <p:nvPr>
            <p:ph type="sldNum" sz="quarter" idx="5"/>
          </p:nvPr>
        </p:nvSpPr>
        <p:spPr/>
        <p:txBody>
          <a:bodyPr/>
          <a:lstStyle/>
          <a:p>
            <a:fld id="{77DEB464-6EDA-4135-9043-24277FC6E13E}" type="slidenum">
              <a:rPr lang="en-US" smtClean="0"/>
              <a:t>35</a:t>
            </a:fld>
            <a:endParaRPr lang="en-US"/>
          </a:p>
        </p:txBody>
      </p:sp>
    </p:spTree>
    <p:extLst>
      <p:ext uri="{BB962C8B-B14F-4D97-AF65-F5344CB8AC3E}">
        <p14:creationId xmlns:p14="http://schemas.microsoft.com/office/powerpoint/2010/main" val="2831105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Border Binge Drinking Reduction Program</a:t>
            </a:r>
          </a:p>
          <a:p>
            <a:r>
              <a:rPr lang="en-US"/>
              <a:t>Midwestern Prevention Project</a:t>
            </a:r>
          </a:p>
          <a:p>
            <a:r>
              <a:rPr lang="en-US"/>
              <a:t>Massachusetts Saving Lives Program</a:t>
            </a:r>
          </a:p>
          <a:p>
            <a:r>
              <a:rPr lang="en-US"/>
              <a:t>Communities Mobilizing for Change on Alcohol</a:t>
            </a:r>
          </a:p>
          <a:p>
            <a:r>
              <a:rPr lang="en-US"/>
              <a:t>Community Trials Intervention to Reduce High-Risk Drinking</a:t>
            </a:r>
          </a:p>
          <a:p>
            <a:endParaRPr lang="en-US"/>
          </a:p>
          <a:p>
            <a:r>
              <a:rPr lang="en-US" sz="1200" b="0" i="0" kern="1200">
                <a:solidFill>
                  <a:schemeClr val="tx1"/>
                </a:solidFill>
                <a:effectLst/>
                <a:latin typeface="+mn-lt"/>
                <a:ea typeface="+mn-ea"/>
                <a:cs typeface="+mn-cs"/>
              </a:rPr>
              <a:t>The Border-Binge Drinking Reduction program is a multi-component program that combines communication, enforcement, and policy strategies to reduce underage drinking and binge drinking in border towns. It aims to prevent U.S. youth under 21 years old from entering another country that has a lower legal drinking age (i.e., Mexico) to gain commercial access to alcohol.</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Midwestern Prevention Project (MPP), also known as Project STAR, is a comprehensive, school-centered, and community-based program for sixth- to eighth-grade students that includes a classroom curriculum, parent education, community organizing, policy development, and media advocacy. Components are introduced sequentially over the span of five years.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Targeting alcohol-related traffic incidents, the Massachusetts Saving Lives program combines community organization efforts with enforcement of underage drinking laws, community events, communication campaigns, environmental modifications, and focused education/trainings.</a:t>
            </a:r>
          </a:p>
          <a:p>
            <a:endParaRPr lang="en-US"/>
          </a:p>
          <a:p>
            <a:r>
              <a:rPr lang="en-US" sz="1200" b="0" i="0" kern="1200">
                <a:solidFill>
                  <a:schemeClr val="tx1"/>
                </a:solidFill>
                <a:effectLst/>
                <a:latin typeface="+mn-lt"/>
                <a:ea typeface="+mn-ea"/>
                <a:cs typeface="+mn-cs"/>
              </a:rPr>
              <a:t>Communities Mobilizing for Change on Alcohol (CMCA) is a multi-step community organizing process, designed by community members (including youth) and led by a part-time community organizer, that combines policy, law enforcement, and communications strategies to prevent underage drinking.</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“Implemented by coalitions over several years, the Community Trials (CT) Intervention to Reduce High-Risk Drinking combines public awareness campaigns, responsible beverage service, and enforcement of existing alcohol laws.”</a:t>
            </a:r>
            <a:br>
              <a:rPr lang="en-US"/>
            </a:br>
            <a:endParaRPr lang="en-US"/>
          </a:p>
          <a:p>
            <a:endParaRPr lang="en-US"/>
          </a:p>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36</a:t>
            </a:fld>
            <a:endParaRPr lang="en-US"/>
          </a:p>
        </p:txBody>
      </p:sp>
    </p:spTree>
    <p:extLst>
      <p:ext uri="{BB962C8B-B14F-4D97-AF65-F5344CB8AC3E}">
        <p14:creationId xmlns:p14="http://schemas.microsoft.com/office/powerpoint/2010/main" val="302025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rtl="0">
              <a:lnSpc>
                <a:spcPct val="90000"/>
              </a:lnSpc>
              <a:spcBef>
                <a:spcPts val="0"/>
              </a:spcBef>
              <a:spcAft>
                <a:spcPts val="0"/>
              </a:spcAft>
              <a:buClr>
                <a:schemeClr val="dk1"/>
              </a:buClr>
              <a:buSzPts val="1800"/>
              <a:buFont typeface="Calibri"/>
              <a:buNone/>
            </a:pPr>
            <a:r>
              <a:rPr lang="en-US" sz="1200" b="0" i="0" kern="1200" dirty="0">
                <a:solidFill>
                  <a:schemeClr val="tx1"/>
                </a:solidFill>
                <a:effectLst/>
                <a:latin typeface="+mn-lt"/>
                <a:ea typeface="+mn-ea"/>
                <a:cs typeface="+mn-cs"/>
              </a:rPr>
              <a:t>The purpose of the Technology Transfer Centers (TTC) is to develop and strengthen the specialized behavioral healthcare and primary healthcare workforce that provides prevention, treatment and recovery support services for substance use disorder (SUD) and mental illness.</a:t>
            </a:r>
            <a:endParaRPr lang="en-US" dirty="0"/>
          </a:p>
          <a:p>
            <a:pPr marL="171450" marR="0" lvl="1" indent="-171450" algn="l" rtl="0">
              <a:lnSpc>
                <a:spcPct val="90000"/>
              </a:lnSpc>
              <a:spcBef>
                <a:spcPts val="0"/>
              </a:spcBef>
              <a:spcAft>
                <a:spcPts val="0"/>
              </a:spcAft>
              <a:buClr>
                <a:schemeClr val="dk1"/>
              </a:buClr>
              <a:buSzPts val="1800"/>
              <a:buFont typeface="Calibri"/>
              <a:buChar char="•"/>
            </a:pPr>
            <a:r>
              <a:rPr lang="en-US" dirty="0"/>
              <a:t>National Coordinating</a:t>
            </a:r>
            <a:r>
              <a:rPr lang="en-US" baseline="0" dirty="0"/>
              <a:t> Office provides n</a:t>
            </a:r>
            <a:r>
              <a:rPr lang="en-US" sz="1200" b="0" i="0" u="none" strike="noStrike" cap="none" dirty="0">
                <a:solidFill>
                  <a:schemeClr val="dk1"/>
                </a:solidFill>
                <a:latin typeface="+mn-lt"/>
                <a:ea typeface="Calibri"/>
                <a:cs typeface="Calibri"/>
                <a:sym typeface="Calibri"/>
              </a:rPr>
              <a:t>etwork wide coordination</a:t>
            </a:r>
            <a:r>
              <a:rPr lang="en-US" sz="1200" b="0" i="0" u="none" strike="noStrike" cap="none" baseline="0" dirty="0">
                <a:solidFill>
                  <a:schemeClr val="dk1"/>
                </a:solidFill>
                <a:latin typeface="+mn-lt"/>
                <a:ea typeface="Calibri"/>
                <a:cs typeface="Calibri"/>
                <a:sym typeface="Calibri"/>
              </a:rPr>
              <a:t> and serves as </a:t>
            </a:r>
            <a:r>
              <a:rPr lang="en-US" sz="1200" b="0" i="0" u="none" strike="noStrike" cap="none" dirty="0">
                <a:solidFill>
                  <a:schemeClr val="dk1"/>
                </a:solidFill>
                <a:latin typeface="+mn-lt"/>
                <a:ea typeface="Calibri"/>
                <a:cs typeface="Calibri"/>
                <a:sym typeface="Calibri"/>
              </a:rPr>
              <a:t>Liaison for national and international focused activities</a:t>
            </a:r>
            <a:endParaRPr lang="en-US" dirty="0"/>
          </a:p>
          <a:p>
            <a:pPr marL="171450" marR="0" lvl="1" indent="-171450" algn="l" rtl="0">
              <a:lnSpc>
                <a:spcPct val="90000"/>
              </a:lnSpc>
              <a:spcBef>
                <a:spcPts val="0"/>
              </a:spcBef>
              <a:spcAft>
                <a:spcPts val="0"/>
              </a:spcAft>
              <a:buClr>
                <a:schemeClr val="dk1"/>
              </a:buClr>
              <a:buSzPts val="1800"/>
              <a:buFont typeface="Calibri"/>
              <a:buChar char="•"/>
            </a:pPr>
            <a:r>
              <a:rPr lang="en-US" dirty="0"/>
              <a:t>National Population Specific</a:t>
            </a:r>
            <a:r>
              <a:rPr lang="en-US" baseline="0" dirty="0"/>
              <a:t> Centers </a:t>
            </a:r>
            <a:r>
              <a:rPr lang="en-US" sz="1800" b="0" i="0" u="none" strike="noStrike" cap="none" dirty="0">
                <a:solidFill>
                  <a:schemeClr val="dk1"/>
                </a:solidFill>
                <a:latin typeface="+mn-lt"/>
                <a:ea typeface="Calibri"/>
                <a:cs typeface="Calibri"/>
                <a:sym typeface="Calibri"/>
              </a:rPr>
              <a:t>Serve as center of excellence/subject matter exp. for specific pops nationally</a:t>
            </a:r>
          </a:p>
        </p:txBody>
      </p:sp>
      <p:sp>
        <p:nvSpPr>
          <p:cNvPr id="4" name="Slide Number Placeholder 3"/>
          <p:cNvSpPr>
            <a:spLocks noGrp="1"/>
          </p:cNvSpPr>
          <p:nvPr>
            <p:ph type="sldNum" sz="quarter" idx="5"/>
          </p:nvPr>
        </p:nvSpPr>
        <p:spPr/>
        <p:txBody>
          <a:bodyPr/>
          <a:lstStyle/>
          <a:p>
            <a:fld id="{75407F5E-1248-0D41-AA81-B50EA45314DF}" type="slidenum">
              <a:rPr lang="en-US" smtClean="0"/>
              <a:t>8</a:t>
            </a:fld>
            <a:endParaRPr lang="en-US"/>
          </a:p>
        </p:txBody>
      </p:sp>
    </p:spTree>
    <p:extLst>
      <p:ext uri="{BB962C8B-B14F-4D97-AF65-F5344CB8AC3E}">
        <p14:creationId xmlns:p14="http://schemas.microsoft.com/office/powerpoint/2010/main" val="1132990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a:effectLst/>
                <a:latin typeface="Calibri" panose="020F0502020204030204" pitchFamily="34" charset="0"/>
                <a:ea typeface="DengXian" panose="02010600030101010101" pitchFamily="2" charset="-122"/>
                <a:cs typeface="Arial" panose="020B0604020202020204" pitchFamily="34" charset="0"/>
              </a:rPr>
              <a:t>Q: </a:t>
            </a:r>
            <a:r>
              <a:rPr lang="en-US" sz="1800" kern="100" dirty="0">
                <a:effectLst/>
                <a:latin typeface="Calibri" panose="020F0502020204030204" pitchFamily="34" charset="0"/>
                <a:ea typeface="DengXian" panose="02010600030101010101" pitchFamily="2" charset="-122"/>
                <a:cs typeface="Arial" panose="020B0604020202020204" pitchFamily="34" charset="0"/>
              </a:rPr>
              <a:t>Are there other environmental strategies you have implemented to prevent underage drinking?</a:t>
            </a:r>
          </a:p>
        </p:txBody>
      </p:sp>
      <p:sp>
        <p:nvSpPr>
          <p:cNvPr id="4" name="Slide Number Placeholder 3"/>
          <p:cNvSpPr>
            <a:spLocks noGrp="1"/>
          </p:cNvSpPr>
          <p:nvPr>
            <p:ph type="sldNum" sz="quarter" idx="5"/>
          </p:nvPr>
        </p:nvSpPr>
        <p:spPr/>
        <p:txBody>
          <a:bodyPr/>
          <a:lstStyle/>
          <a:p>
            <a:fld id="{75407F5E-1248-0D41-AA81-B50EA45314DF}" type="slidenum">
              <a:rPr lang="en-US" smtClean="0"/>
              <a:t>37</a:t>
            </a:fld>
            <a:endParaRPr lang="en-US"/>
          </a:p>
        </p:txBody>
      </p:sp>
    </p:spTree>
    <p:extLst>
      <p:ext uri="{BB962C8B-B14F-4D97-AF65-F5344CB8AC3E}">
        <p14:creationId xmlns:p14="http://schemas.microsoft.com/office/powerpoint/2010/main" val="942082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linkClick r:id="rId3" tooltip="http://robliano.wordpress.com/2012/02/19/ah-to-be-young-again/"/>
              </a:rPr>
              <a:t>This Photo</a:t>
            </a:r>
            <a:r>
              <a:rPr lang="en-US" sz="1200"/>
              <a:t> by Unknown Author is licensed under </a:t>
            </a:r>
            <a:r>
              <a:rPr lang="en-US" sz="1200">
                <a:hlinkClick r:id="rId4" tooltip="https://creativecommons.org/licenses/by-nd/3.0/"/>
              </a:rPr>
              <a:t>CC BY-ND</a:t>
            </a:r>
            <a:endParaRPr lang="en-US" sz="1200"/>
          </a:p>
          <a:p>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38</a:t>
            </a:fld>
            <a:endParaRPr lang="en-US"/>
          </a:p>
        </p:txBody>
      </p:sp>
    </p:spTree>
    <p:extLst>
      <p:ext uri="{BB962C8B-B14F-4D97-AF65-F5344CB8AC3E}">
        <p14:creationId xmlns:p14="http://schemas.microsoft.com/office/powerpoint/2010/main" val="113622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epg.pubpub.org/pub/z07wkjn0/release/1"/>
              </a:rPr>
              <a:t>This Photo</a:t>
            </a:r>
            <a:r>
              <a:rPr lang="en-US" sz="1200" dirty="0"/>
              <a:t> by Unknown Author is licensed under </a:t>
            </a:r>
            <a:r>
              <a:rPr lang="en-US" sz="1200" dirty="0">
                <a:hlinkClick r:id="rId4" tooltip="https://creativecommons.org/licenses/by/3.0/"/>
              </a:rPr>
              <a:t>CC BY</a:t>
            </a:r>
            <a:endParaRPr lang="en-US" sz="1200" dirty="0"/>
          </a:p>
          <a:p>
            <a:endParaRPr lang="en-US" dirty="0"/>
          </a:p>
          <a:p>
            <a:r>
              <a:rPr lang="en-US" dirty="0"/>
              <a:t>Behavioral Strategies</a:t>
            </a:r>
          </a:p>
          <a:p>
            <a:pPr lvl="1"/>
            <a:r>
              <a:rPr lang="en-US" dirty="0"/>
              <a:t>At least 5 model/model + programs for ages 5-14 with alcohol-related outcomes; another 17 promising programs (Blueprints)</a:t>
            </a:r>
          </a:p>
          <a:p>
            <a:r>
              <a:rPr lang="en-US" dirty="0"/>
              <a:t>Environmental Strategies</a:t>
            </a:r>
          </a:p>
          <a:p>
            <a:pPr lvl="1"/>
            <a:r>
              <a:rPr lang="en-US" dirty="0"/>
              <a:t>Most studies of environmental strategies for underage drinking have focused on older youth</a:t>
            </a:r>
          </a:p>
          <a:p>
            <a:pPr lvl="1"/>
            <a:r>
              <a:rPr lang="en-US" dirty="0"/>
              <a:t>Those broadly focused on social determinants of health may likely have an impact though</a:t>
            </a:r>
          </a:p>
          <a:p>
            <a:endParaRPr lang="en-US" dirty="0"/>
          </a:p>
        </p:txBody>
      </p:sp>
      <p:sp>
        <p:nvSpPr>
          <p:cNvPr id="4" name="Slide Number Placeholder 3"/>
          <p:cNvSpPr>
            <a:spLocks noGrp="1"/>
          </p:cNvSpPr>
          <p:nvPr>
            <p:ph type="sldNum" sz="quarter" idx="5"/>
          </p:nvPr>
        </p:nvSpPr>
        <p:spPr/>
        <p:txBody>
          <a:bodyPr/>
          <a:lstStyle/>
          <a:p>
            <a:fld id="{77DEB464-6EDA-4135-9043-24277FC6E13E}" type="slidenum">
              <a:rPr lang="en-US" smtClean="0"/>
              <a:t>39</a:t>
            </a:fld>
            <a:endParaRPr lang="en-US"/>
          </a:p>
        </p:txBody>
      </p:sp>
    </p:spTree>
    <p:extLst>
      <p:ext uri="{BB962C8B-B14F-4D97-AF65-F5344CB8AC3E}">
        <p14:creationId xmlns:p14="http://schemas.microsoft.com/office/powerpoint/2010/main" val="701920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www.blueprintsprograms.org</a:t>
            </a:r>
            <a:r>
              <a:rPr lang="en-US" dirty="0"/>
              <a:t>/programs/28999999/functional-family-therapy-</a:t>
            </a:r>
            <a:r>
              <a:rPr lang="en-US" dirty="0" err="1"/>
              <a:t>fft</a:t>
            </a:r>
            <a:r>
              <a:rPr lang="en-US" dirty="0"/>
              <a:t>/</a:t>
            </a:r>
          </a:p>
          <a:p>
            <a:endParaRPr lang="en-US" dirty="0"/>
          </a:p>
          <a:p>
            <a:r>
              <a:rPr lang="en-US" dirty="0"/>
              <a:t>Short-term, family-based intervention for delinquent youth at risk for institutionalization</a:t>
            </a:r>
          </a:p>
          <a:p>
            <a:pPr lvl="1"/>
            <a:r>
              <a:rPr lang="en-US" sz="2400" dirty="0"/>
              <a:t>Intended to improve within-family attributions, family communication, and supportiveness</a:t>
            </a:r>
          </a:p>
          <a:p>
            <a:pPr lvl="1"/>
            <a:r>
              <a:rPr lang="en-US" sz="2400" dirty="0"/>
              <a:t>And decrease negativity and dysfunctional behavior patterns</a:t>
            </a:r>
          </a:p>
          <a:p>
            <a:r>
              <a:rPr lang="en-US" dirty="0"/>
              <a:t>Implementation requires master’s level therapists with licensed clinical therapist oversight</a:t>
            </a:r>
          </a:p>
          <a:p>
            <a:r>
              <a:rPr lang="en-US" dirty="0"/>
              <a:t>Among other outcomes, found to significantly reduce alcohol use among youth ages 12-14</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1749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www.blueprintsprograms.org</a:t>
            </a:r>
            <a:r>
              <a:rPr lang="en-US" dirty="0"/>
              <a:t>/programs/5999999/</a:t>
            </a:r>
            <a:r>
              <a:rPr lang="en-US" dirty="0" err="1"/>
              <a:t>lifeskills</a:t>
            </a:r>
            <a:r>
              <a:rPr lang="en-US" dirty="0"/>
              <a:t>-training-</a:t>
            </a:r>
            <a:r>
              <a:rPr lang="en-US" dirty="0" err="1"/>
              <a:t>lst</a:t>
            </a:r>
            <a:r>
              <a:rPr lang="en-US" dirty="0"/>
              <a:t>/</a:t>
            </a:r>
          </a:p>
          <a:p>
            <a:endParaRPr lang="en-US" dirty="0"/>
          </a:p>
          <a:p>
            <a:r>
              <a:rPr lang="en-US" dirty="0"/>
              <a:t>Classroom-based universal prevention program for ages 12-14; intended to reduce alcohol, tobacco, and marijuana use, &amp; reduce violence</a:t>
            </a:r>
          </a:p>
          <a:p>
            <a:pPr lvl="1"/>
            <a:r>
              <a:rPr lang="en-US" dirty="0"/>
              <a:t>Focus on teaching self-management skills, social skills, and drug awareness and resistance skills</a:t>
            </a:r>
          </a:p>
          <a:p>
            <a:r>
              <a:rPr lang="en-US" dirty="0"/>
              <a:t>Primary implementers are teachers; should attend a 15-hour training and obtain program materials</a:t>
            </a:r>
          </a:p>
          <a:p>
            <a:r>
              <a:rPr lang="en-US" dirty="0"/>
              <a:t>Among other outcomes, found to significantly reduce alcohol use for up to 6 years post-intervention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465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www.blueprintsprograms.org</a:t>
            </a:r>
            <a:r>
              <a:rPr lang="en-US" dirty="0"/>
              <a:t>/programs/32999999/multisystemic-therapy-</a:t>
            </a:r>
            <a:r>
              <a:rPr lang="en-US" dirty="0" err="1"/>
              <a:t>mst</a:t>
            </a:r>
            <a:r>
              <a:rPr lang="en-US" dirty="0"/>
              <a:t>/</a:t>
            </a:r>
          </a:p>
          <a:p>
            <a:endParaRPr lang="en-US" dirty="0"/>
          </a:p>
          <a:p>
            <a:r>
              <a:rPr lang="en-US" b="0" i="0" u="none" strike="noStrike" dirty="0">
                <a:effectLst/>
              </a:rPr>
              <a:t>An intensive family- and community-based treatment </a:t>
            </a:r>
          </a:p>
          <a:p>
            <a:pPr lvl="1"/>
            <a:r>
              <a:rPr lang="en-US" dirty="0"/>
              <a:t>Seeks to </a:t>
            </a:r>
            <a:r>
              <a:rPr lang="en-US" b="0" i="0" u="none" strike="noStrike" dirty="0">
                <a:effectLst/>
              </a:rPr>
              <a:t>address the multiple causes of serious antisocial behavior in serious juvenile offenders</a:t>
            </a:r>
          </a:p>
          <a:p>
            <a:r>
              <a:rPr lang="en-US" b="0" i="0" u="none" strike="noStrike" dirty="0">
                <a:effectLst/>
              </a:rPr>
              <a:t>A therapist with a caseload of 4 to 6 families, provides most of the mental health services and coordinates access to other important services 3- to 5-month course of treatment</a:t>
            </a:r>
          </a:p>
          <a:p>
            <a:r>
              <a:rPr lang="en-US" dirty="0"/>
              <a:t>MST has demonstrated a variety of positive outcomes related to alcohol risk factors as well as minor reductions in substance use at posttest</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42</a:t>
            </a:fld>
            <a:endParaRPr lang="en-US"/>
          </a:p>
        </p:txBody>
      </p:sp>
    </p:spTree>
    <p:extLst>
      <p:ext uri="{BB962C8B-B14F-4D97-AF65-F5344CB8AC3E}">
        <p14:creationId xmlns:p14="http://schemas.microsoft.com/office/powerpoint/2010/main" val="1684337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www.blueprintsprograms.org</a:t>
            </a:r>
            <a:r>
              <a:rPr lang="en-US" dirty="0"/>
              <a:t>/programs/613999999/new-beginnings-for-children-of-divorce/</a:t>
            </a:r>
          </a:p>
          <a:p>
            <a:endParaRPr lang="en-US" dirty="0"/>
          </a:p>
          <a:p>
            <a:r>
              <a:rPr lang="en-US" dirty="0"/>
              <a:t>Group-based intervention for divorced parents and their children ages 3-11, consists of 10 two-hour sessions</a:t>
            </a:r>
          </a:p>
          <a:p>
            <a:pPr lvl="1"/>
            <a:r>
              <a:rPr lang="en-US" dirty="0"/>
              <a:t>Intended to improve parent-child interactions and decrease child exposure to interparental conflict</a:t>
            </a:r>
          </a:p>
          <a:p>
            <a:r>
              <a:rPr lang="en-US" dirty="0"/>
              <a:t>Implemented by master’s level clinicians</a:t>
            </a:r>
          </a:p>
          <a:p>
            <a:r>
              <a:rPr lang="en-US" dirty="0"/>
              <a:t>Found to significantly improve child resilience and parenting quality measures, which led to various other positive outcomes</a:t>
            </a:r>
          </a:p>
          <a:p>
            <a:pPr lvl="1"/>
            <a:r>
              <a:rPr lang="en-US" dirty="0"/>
              <a:t>Including reduced child participant alcohol use up to 15 years post-intervention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2307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www.blueprintsprograms.org</a:t>
            </a:r>
            <a:r>
              <a:rPr lang="en-US" dirty="0"/>
              <a:t>/programs/182999999/positive-action/</a:t>
            </a:r>
          </a:p>
          <a:p>
            <a:endParaRPr lang="en-US" dirty="0"/>
          </a:p>
          <a:p>
            <a:r>
              <a:rPr lang="en-US" dirty="0"/>
              <a:t>School-based social emotional learning program for grades K-6 and 7-8</a:t>
            </a:r>
          </a:p>
          <a:p>
            <a:pPr lvl="1"/>
            <a:r>
              <a:rPr lang="en-US" dirty="0"/>
              <a:t>Intended to promote positive actions, discourage negative behavior, improve learning, and improve school climate</a:t>
            </a:r>
          </a:p>
          <a:p>
            <a:pPr lvl="1"/>
            <a:r>
              <a:rPr lang="en-US" dirty="0"/>
              <a:t>Consists of classroom and school-wide activities, with grade-specific lessons</a:t>
            </a:r>
          </a:p>
          <a:p>
            <a:r>
              <a:rPr lang="en-US" dirty="0"/>
              <a:t>Implemented by teachers, along with school administration and other school stakeholders</a:t>
            </a:r>
          </a:p>
          <a:p>
            <a:r>
              <a:rPr lang="en-US" dirty="0"/>
              <a:t>Among other outcomes, found to significantly reduce rates of a combined measure of all forms of substance use, including alcohol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6621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Multi-Systemic Therapy- mention</a:t>
            </a:r>
          </a:p>
          <a:p>
            <a:endParaRPr lang="en-US"/>
          </a:p>
          <a:p>
            <a:r>
              <a:rPr lang="en-US"/>
              <a:t>https://</a:t>
            </a:r>
            <a:r>
              <a:rPr lang="en-US" err="1"/>
              <a:t>www.blueprintsprograms.org</a:t>
            </a:r>
            <a:r>
              <a:rPr lang="en-US"/>
              <a:t>/program-search/?</a:t>
            </a:r>
            <a:r>
              <a:rPr lang="en-US" err="1"/>
              <a:t>localPageSize</a:t>
            </a:r>
            <a:r>
              <a:rPr lang="en-US"/>
              <a:t>=5000&amp;age%5B%5D=756&amp;age%5B%5D=757&amp;keywords=alcohol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0369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linkClick r:id="rId3" tooltip="http://pngimg.com/download/33707"/>
              </a:rPr>
              <a:t>This Photo</a:t>
            </a:r>
            <a:r>
              <a:rPr lang="en-US" sz="1200"/>
              <a:t> by Unknown Author is licensed under </a:t>
            </a:r>
            <a:r>
              <a:rPr lang="en-US" sz="1200">
                <a:hlinkClick r:id="rId4" tooltip="https://creativecommons.org/licenses/by-nc/3.0/"/>
              </a:rPr>
              <a:t>CC BY-NC</a:t>
            </a:r>
            <a:endParaRPr lang="en-US" sz="1200"/>
          </a:p>
          <a:p>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46</a:t>
            </a:fld>
            <a:endParaRPr lang="en-US"/>
          </a:p>
        </p:txBody>
      </p:sp>
    </p:spTree>
    <p:extLst>
      <p:ext uri="{BB962C8B-B14F-4D97-AF65-F5344CB8AC3E}">
        <p14:creationId xmlns:p14="http://schemas.microsoft.com/office/powerpoint/2010/main" val="224722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rtl="0">
              <a:lnSpc>
                <a:spcPct val="90000"/>
              </a:lnSpc>
              <a:spcBef>
                <a:spcPts val="0"/>
              </a:spcBef>
              <a:spcAft>
                <a:spcPts val="0"/>
              </a:spcAft>
              <a:buClr>
                <a:schemeClr val="dk1"/>
              </a:buClr>
              <a:buSzPts val="1800"/>
              <a:buFont typeface="Calibri"/>
              <a:buNone/>
            </a:pPr>
            <a:r>
              <a:rPr lang="en-US" sz="1800" b="0" i="0" u="none" strike="noStrike" cap="none" dirty="0">
                <a:solidFill>
                  <a:schemeClr val="dk1"/>
                </a:solidFill>
                <a:latin typeface="+mn-lt"/>
                <a:ea typeface="Calibri"/>
                <a:cs typeface="Calibri"/>
                <a:sym typeface="Calibri"/>
              </a:rPr>
              <a:t>Central East serves</a:t>
            </a:r>
            <a:r>
              <a:rPr lang="en-US" sz="1800" b="0" i="0" u="none" strike="noStrike" cap="none" baseline="0" dirty="0">
                <a:solidFill>
                  <a:schemeClr val="dk1"/>
                </a:solidFill>
                <a:latin typeface="+mn-lt"/>
                <a:ea typeface="Calibri"/>
                <a:cs typeface="Calibri"/>
                <a:sym typeface="Calibri"/>
              </a:rPr>
              <a:t> HHS Region 3 with </a:t>
            </a:r>
            <a:r>
              <a:rPr lang="en-US" sz="1800" b="0" i="0" u="none" strike="noStrike" cap="none" dirty="0">
                <a:solidFill>
                  <a:schemeClr val="dk1"/>
                </a:solidFill>
                <a:latin typeface="+mn-lt"/>
                <a:ea typeface="Calibri"/>
                <a:cs typeface="Calibri"/>
                <a:sym typeface="Calibri"/>
              </a:rPr>
              <a:t>SAMHSA’S </a:t>
            </a:r>
            <a:r>
              <a:rPr lang="en-US" sz="1800" b="0" i="0" u="none" strike="noStrike" cap="none" baseline="0" dirty="0">
                <a:solidFill>
                  <a:schemeClr val="dk1"/>
                </a:solidFill>
                <a:latin typeface="+mn-lt"/>
                <a:ea typeface="Calibri"/>
                <a:cs typeface="Calibri"/>
                <a:sym typeface="Calibri"/>
              </a:rPr>
              <a:t>to d</a:t>
            </a:r>
            <a:r>
              <a:rPr lang="en-US" sz="1800" b="0" i="0" u="none" strike="noStrike" cap="none" dirty="0">
                <a:solidFill>
                  <a:schemeClr val="dk1"/>
                </a:solidFill>
                <a:latin typeface="+mn-lt"/>
                <a:ea typeface="Calibri"/>
                <a:cs typeface="Calibri"/>
                <a:sym typeface="Calibri"/>
              </a:rPr>
              <a:t>evelop &amp; implement reg. approach for workforce dev. Activities</a:t>
            </a:r>
            <a:r>
              <a:rPr lang="en-US" sz="1800" b="0" i="0" u="none" strike="noStrike" cap="none" baseline="0" dirty="0">
                <a:solidFill>
                  <a:schemeClr val="dk1"/>
                </a:solidFill>
                <a:latin typeface="+mn-lt"/>
                <a:ea typeface="Calibri"/>
                <a:cs typeface="Calibri"/>
                <a:sym typeface="Calibri"/>
              </a:rPr>
              <a:t> and c</a:t>
            </a:r>
            <a:r>
              <a:rPr lang="en-US" sz="1800" b="0" i="0" u="none" strike="noStrike" cap="none" dirty="0">
                <a:solidFill>
                  <a:schemeClr val="dk1"/>
                </a:solidFill>
                <a:latin typeface="+mn-lt"/>
                <a:ea typeface="Calibri"/>
                <a:cs typeface="Calibri"/>
                <a:sym typeface="Calibri"/>
              </a:rPr>
              <a:t>ollaborate with SAMHSA Reg. Admins to support the region.</a:t>
            </a:r>
          </a:p>
        </p:txBody>
      </p:sp>
      <p:sp>
        <p:nvSpPr>
          <p:cNvPr id="4" name="Slide Number Placeholder 3"/>
          <p:cNvSpPr>
            <a:spLocks noGrp="1"/>
          </p:cNvSpPr>
          <p:nvPr>
            <p:ph type="sldNum" sz="quarter" idx="5"/>
          </p:nvPr>
        </p:nvSpPr>
        <p:spPr/>
        <p:txBody>
          <a:bodyPr/>
          <a:lstStyle/>
          <a:p>
            <a:fld id="{75407F5E-1248-0D41-AA81-B50EA45314DF}" type="slidenum">
              <a:rPr lang="en-US" smtClean="0"/>
              <a:t>9</a:t>
            </a:fld>
            <a:endParaRPr lang="en-US"/>
          </a:p>
        </p:txBody>
      </p:sp>
    </p:spTree>
    <p:extLst>
      <p:ext uri="{BB962C8B-B14F-4D97-AF65-F5344CB8AC3E}">
        <p14:creationId xmlns:p14="http://schemas.microsoft.com/office/powerpoint/2010/main" val="3021588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bond.libguides.com/student-wellness/home"/>
              </a:rPr>
              <a:t>This Photo</a:t>
            </a:r>
            <a:r>
              <a:rPr lang="en-US" sz="1200" dirty="0"/>
              <a:t> by Unknown Author is licensed under </a:t>
            </a:r>
            <a:r>
              <a:rPr lang="en-US" sz="1200" dirty="0">
                <a:hlinkClick r:id="rId4" tooltip="https://creativecommons.org/licenses/by-sa/3.0/"/>
              </a:rPr>
              <a:t>CC BY-SA</a:t>
            </a:r>
            <a:endParaRPr lang="en-US" sz="1200" dirty="0"/>
          </a:p>
          <a:p>
            <a:r>
              <a:rPr lang="en-US" dirty="0"/>
              <a:t>https://</a:t>
            </a:r>
            <a:r>
              <a:rPr lang="en-US" dirty="0" err="1"/>
              <a:t>www.blueprintsprograms.org</a:t>
            </a:r>
            <a:r>
              <a:rPr lang="en-US" dirty="0"/>
              <a:t>/program-search/?</a:t>
            </a:r>
            <a:r>
              <a:rPr lang="en-US" dirty="0" err="1"/>
              <a:t>localPageSize</a:t>
            </a:r>
            <a:r>
              <a:rPr lang="en-US" dirty="0"/>
              <a:t>=5000&amp;o_alcohol=1&amp;age%5B%5D=754&amp;keywords=alcohol</a:t>
            </a:r>
          </a:p>
          <a:p>
            <a:endParaRPr lang="en-US" dirty="0"/>
          </a:p>
          <a:p>
            <a:r>
              <a:rPr lang="en-US" dirty="0"/>
              <a:t>Behavioral Strategies</a:t>
            </a:r>
          </a:p>
          <a:p>
            <a:pPr lvl="1"/>
            <a:r>
              <a:rPr lang="en-US" dirty="0"/>
              <a:t>At least 10 model or promising programs for emerging adults (ages 19-22) have positive outcomes related to underage alcohol use or associated risk factors (Blueprints)</a:t>
            </a:r>
          </a:p>
          <a:p>
            <a:r>
              <a:rPr lang="en-US" dirty="0"/>
              <a:t>Environmental Strategies</a:t>
            </a:r>
          </a:p>
          <a:p>
            <a:pPr lvl="1"/>
            <a:r>
              <a:rPr lang="en-US" dirty="0"/>
              <a:t>Many environmental strategies with evidence of effectiveness for this age group</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1931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www.blueprintsprograms.org</a:t>
            </a:r>
            <a:r>
              <a:rPr lang="en-US" dirty="0"/>
              <a:t>/programs/203999999/brief-alcohol-screening-and-intervention-for-college-students-basics/</a:t>
            </a:r>
          </a:p>
          <a:p>
            <a:endParaRPr lang="en-US" dirty="0"/>
          </a:p>
          <a:p>
            <a:r>
              <a:rPr lang="en-US" dirty="0"/>
              <a:t>Brief prevention intervention for college students who have begun using alcohol heavily and are at high risk for alcohol use disorder</a:t>
            </a:r>
          </a:p>
          <a:p>
            <a:pPr lvl="1"/>
            <a:r>
              <a:rPr lang="en-US" sz="2400" dirty="0"/>
              <a:t>Intended to help students make better alcohol-related decisions and understand the risks associated with alcohol</a:t>
            </a:r>
          </a:p>
          <a:p>
            <a:r>
              <a:rPr lang="en-US" dirty="0"/>
              <a:t>Conducted over two sessions/interviews with an empathetic, non-confrontational style</a:t>
            </a:r>
          </a:p>
          <a:p>
            <a:r>
              <a:rPr lang="en-US" dirty="0"/>
              <a:t>Implementation requires attending a two-day training and a licensing fee</a:t>
            </a:r>
          </a:p>
          <a:p>
            <a:r>
              <a:rPr lang="en-US" dirty="0"/>
              <a:t>Significantly associated with reductions in alcohol use and associated problems compared to control groups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219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www.blueprintsprograms.org</a:t>
            </a:r>
            <a:r>
              <a:rPr lang="en-US" dirty="0"/>
              <a:t>/programs/444999999/communities-that-care/</a:t>
            </a:r>
          </a:p>
          <a:p>
            <a:endParaRPr lang="en-US" dirty="0"/>
          </a:p>
          <a:p>
            <a:r>
              <a:rPr lang="en-US" dirty="0"/>
              <a:t>Community- and coalition-based prevention system that seeks to mobilize numerous stakeholders to create and follow a community prevention plan</a:t>
            </a:r>
          </a:p>
          <a:p>
            <a:pPr lvl="1"/>
            <a:r>
              <a:rPr lang="en-US" dirty="0"/>
              <a:t>Focuses on building prevention infrastructure and using strategic planning processes to support prevention efforts</a:t>
            </a:r>
          </a:p>
          <a:p>
            <a:r>
              <a:rPr lang="en-US" dirty="0"/>
              <a:t>Requires significant community buy-in and up to 5-10 years before seeing positive outcomes</a:t>
            </a:r>
          </a:p>
          <a:p>
            <a:r>
              <a:rPr lang="en-US" dirty="0"/>
              <a:t>Significantly associated with reductions in alcohol and illicit drug use across all youth</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2475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www.blueprintsprograms.org</a:t>
            </a:r>
            <a:r>
              <a:rPr lang="en-US"/>
              <a:t>/programs/559999999/</a:t>
            </a:r>
            <a:r>
              <a:rPr lang="en-US" err="1"/>
              <a:t>inshape</a:t>
            </a:r>
            <a:r>
              <a:rPr lang="en-US"/>
              <a:t>-prevention-plus-wellness/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01750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ww.peoplemattersglobal.com/blog/life-at-work/tips-to-manage-stress-at-work-28365"/>
              </a:rPr>
              <a:t>This Photo</a:t>
            </a:r>
            <a:r>
              <a:rPr lang="en-US" sz="1200" dirty="0"/>
              <a:t> by Unknown Author is licensed under </a:t>
            </a:r>
            <a:r>
              <a:rPr lang="en-US" sz="1200" dirty="0">
                <a:hlinkClick r:id="rId4" tooltip="https://creativecommons.org/licenses/by-nc-sa/3.0/"/>
              </a:rPr>
              <a:t>CC BY-SA-NC</a:t>
            </a:r>
            <a:endParaRPr lang="en-US" sz="1200" dirty="0"/>
          </a:p>
          <a:p>
            <a:endParaRPr lang="en-US" dirty="0"/>
          </a:p>
          <a:p>
            <a:r>
              <a:rPr lang="en-US" dirty="0" err="1"/>
              <a:t>LifeSet</a:t>
            </a:r>
            <a:endParaRPr lang="en-US" dirty="0"/>
          </a:p>
          <a:p>
            <a:r>
              <a:rPr lang="en-US" dirty="0"/>
              <a:t>Community-based intervention for youth and young adults with history of foster care- or criminal justice system-involvement</a:t>
            </a:r>
          </a:p>
          <a:p>
            <a:pPr lvl="1"/>
            <a:r>
              <a:rPr lang="en-US" dirty="0"/>
              <a:t>Provides independent living and life skills training</a:t>
            </a:r>
          </a:p>
          <a:p>
            <a:r>
              <a:rPr lang="en-US" dirty="0"/>
              <a:t>Implemented directly by the non-profit Youth Villages in multiple states</a:t>
            </a:r>
          </a:p>
          <a:p>
            <a:r>
              <a:rPr lang="en-US" dirty="0"/>
              <a:t>Alcohol-specific outcomes not yet found; however, several risk factors significantly associated with alcohol misuse have shown evidence of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www.blueprintsprograms.org</a:t>
            </a:r>
            <a:r>
              <a:rPr lang="en-US" dirty="0"/>
              <a:t>/programs/1073999999/</a:t>
            </a:r>
            <a:r>
              <a:rPr lang="en-US" dirty="0" err="1"/>
              <a:t>lifeset</a:t>
            </a:r>
            <a:r>
              <a:rPr lang="en-US" dirty="0"/>
              <a:t>/</a:t>
            </a:r>
          </a:p>
          <a:p>
            <a:endParaRPr lang="en-US" dirty="0"/>
          </a:p>
          <a:p>
            <a:endParaRPr lang="en-US" dirty="0"/>
          </a:p>
          <a:p>
            <a:endParaRPr lang="en-US" dirty="0"/>
          </a:p>
          <a:p>
            <a:r>
              <a:rPr lang="en-US" dirty="0"/>
              <a:t>Overcome Social Anxiety</a:t>
            </a:r>
          </a:p>
          <a:p>
            <a:r>
              <a:rPr lang="en-US" dirty="0"/>
              <a:t>Online program for college students seeking to address their social anxiety</a:t>
            </a:r>
          </a:p>
          <a:p>
            <a:pPr lvl="1"/>
            <a:r>
              <a:rPr lang="en-US" dirty="0"/>
              <a:t>Provides cognitive behavioral therapy through individualized modules over 4-6 months</a:t>
            </a:r>
          </a:p>
          <a:p>
            <a:r>
              <a:rPr lang="en-US" dirty="0"/>
              <a:t>Alcohol-specific outcomes not yet found; however, social anxiety found to be significantly reduced among participants</a:t>
            </a:r>
          </a:p>
          <a:p>
            <a:pPr lvl="1"/>
            <a:r>
              <a:rPr lang="en-US" dirty="0"/>
              <a:t>Which can be a risk factor for alcohol misuse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www.blueprintsprograms.org</a:t>
            </a:r>
            <a:r>
              <a:rPr lang="en-US" dirty="0"/>
              <a:t>/programs/1565999999/overcome-social-anxiety/</a:t>
            </a:r>
          </a:p>
          <a:p>
            <a:endParaRPr lang="en-US" dirty="0"/>
          </a:p>
          <a:p>
            <a:r>
              <a:rPr lang="en-US" dirty="0"/>
              <a:t>Teaching Kids to Cope</a:t>
            </a:r>
          </a:p>
          <a:p>
            <a:r>
              <a:rPr lang="en-US" dirty="0"/>
              <a:t>High school classroom-based intervention seeking to reduce depression and stress in late adolescence and early adulthood</a:t>
            </a:r>
          </a:p>
          <a:p>
            <a:pPr lvl="1"/>
            <a:r>
              <a:rPr lang="en-US" dirty="0"/>
              <a:t>10-session, 45-minute psychoeducational group intervention to improve coping skills</a:t>
            </a:r>
          </a:p>
          <a:p>
            <a:r>
              <a:rPr lang="en-US" dirty="0"/>
              <a:t>Implemented by a psychiatric nurse with support from school nurse or guidance counselor</a:t>
            </a:r>
          </a:p>
          <a:p>
            <a:r>
              <a:rPr lang="en-US" dirty="0"/>
              <a:t>Alcohol-specific outcomes not yet found; however, several risk factors significantly associated with alcohol misuse have shown evidence of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www.blueprintsprograms.org</a:t>
            </a:r>
            <a:r>
              <a:rPr lang="en-US" dirty="0"/>
              <a:t>/programs/740999999/teaching-kids-to-cope/</a:t>
            </a:r>
          </a:p>
          <a:p>
            <a:endParaRPr lang="en-US" dirty="0"/>
          </a:p>
          <a:p>
            <a:r>
              <a:rPr lang="en-US" dirty="0"/>
              <a:t>Year Up</a:t>
            </a:r>
          </a:p>
          <a:p>
            <a:r>
              <a:rPr lang="en-US" dirty="0"/>
              <a:t>Training and internship program for young adults ages 18-24 with limited-to-no post-secondary education to obtain high quality jobs</a:t>
            </a:r>
          </a:p>
          <a:p>
            <a:pPr lvl="1"/>
            <a:r>
              <a:rPr lang="en-US" dirty="0"/>
              <a:t>Provides six months of full-time training followed by six-month internships at major employers</a:t>
            </a:r>
          </a:p>
          <a:p>
            <a:r>
              <a:rPr lang="en-US" dirty="0"/>
              <a:t>Program is run by the Year Up non-profit</a:t>
            </a:r>
          </a:p>
          <a:p>
            <a:r>
              <a:rPr lang="en-US" dirty="0"/>
              <a:t>Alcohol-specific outcomes not yet found; however, several risk factors significantly associated with alcohol misuse have shown evidence of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www.blueprintsprograms.org</a:t>
            </a:r>
            <a:r>
              <a:rPr lang="en-US" dirty="0"/>
              <a:t>/programs/1603999999/year-up/</a:t>
            </a:r>
          </a:p>
          <a:p>
            <a:endParaRPr lang="en-US" dirty="0"/>
          </a:p>
          <a:p>
            <a:r>
              <a:rPr lang="en-US" dirty="0" err="1"/>
              <a:t>YouthBuild</a:t>
            </a:r>
            <a:endParaRPr lang="en-US" dirty="0"/>
          </a:p>
          <a:p>
            <a:r>
              <a:rPr lang="en-US" dirty="0"/>
              <a:t>Full-time training and life skills program for youth and young adults ages 16 to 24 who lack a high school diploma or GED equivalent</a:t>
            </a:r>
          </a:p>
          <a:p>
            <a:pPr lvl="1"/>
            <a:r>
              <a:rPr lang="en-US" dirty="0"/>
              <a:t>Multi-component program designed to last 9-24 months</a:t>
            </a:r>
          </a:p>
          <a:p>
            <a:r>
              <a:rPr lang="en-US" dirty="0"/>
              <a:t>Program is run by </a:t>
            </a:r>
            <a:r>
              <a:rPr lang="en-US" dirty="0" err="1"/>
              <a:t>YouthBuild</a:t>
            </a:r>
            <a:r>
              <a:rPr lang="en-US" dirty="0"/>
              <a:t> grantees funded by the US Department of Labor</a:t>
            </a:r>
          </a:p>
          <a:p>
            <a:r>
              <a:rPr lang="en-US" dirty="0"/>
              <a:t>Alcohol-specific outcomes not yet found; however, several protective factors associated with reduced alcohol misuse have shown evidence of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www.blueprintsprograms.org</a:t>
            </a:r>
            <a:r>
              <a:rPr lang="en-US" dirty="0"/>
              <a:t>/programs/567999999/</a:t>
            </a:r>
            <a:r>
              <a:rPr lang="en-US" dirty="0" err="1"/>
              <a:t>youthbuild</a:t>
            </a:r>
            <a:r>
              <a:rPr lang="en-US" dirty="0"/>
              <a:t>/</a:t>
            </a:r>
          </a:p>
          <a:p>
            <a:endParaRPr lang="en-US" dirty="0"/>
          </a:p>
        </p:txBody>
      </p:sp>
      <p:sp>
        <p:nvSpPr>
          <p:cNvPr id="4" name="Slide Number Placeholder 3"/>
          <p:cNvSpPr>
            <a:spLocks noGrp="1"/>
          </p:cNvSpPr>
          <p:nvPr>
            <p:ph type="sldNum" sz="quarter" idx="5"/>
          </p:nvPr>
        </p:nvSpPr>
        <p:spPr/>
        <p:txBody>
          <a:bodyPr/>
          <a:lstStyle/>
          <a:p>
            <a:fld id="{77DEB464-6EDA-4135-9043-24277FC6E13E}" type="slidenum">
              <a:rPr lang="en-US" smtClean="0"/>
              <a:t>51</a:t>
            </a:fld>
            <a:endParaRPr lang="en-US"/>
          </a:p>
        </p:txBody>
      </p:sp>
    </p:spTree>
    <p:extLst>
      <p:ext uri="{BB962C8B-B14F-4D97-AF65-F5344CB8AC3E}">
        <p14:creationId xmlns:p14="http://schemas.microsoft.com/office/powerpoint/2010/main" val="247408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https://pediatrics.aappublications.org/content/138/1/e20161210</a:t>
            </a:r>
            <a:endParaRPr lang="en-US"/>
          </a:p>
          <a:p>
            <a:r>
              <a:rPr lang="en-US">
                <a:hlinkClick r:id="rId4"/>
              </a:rPr>
              <a:t>https://www.thecommunityguide.org/findings/alcohol-excessive-consumption-electronic-screening-and-brief-interventions-e-sbi</a:t>
            </a:r>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52</a:t>
            </a:fld>
            <a:endParaRPr lang="en-US"/>
          </a:p>
        </p:txBody>
      </p:sp>
    </p:spTree>
    <p:extLst>
      <p:ext uri="{BB962C8B-B14F-4D97-AF65-F5344CB8AC3E}">
        <p14:creationId xmlns:p14="http://schemas.microsoft.com/office/powerpoint/2010/main" val="3991582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53</a:t>
            </a:fld>
            <a:endParaRPr lang="en-US"/>
          </a:p>
        </p:txBody>
      </p:sp>
    </p:spTree>
    <p:extLst>
      <p:ext uri="{BB962C8B-B14F-4D97-AF65-F5344CB8AC3E}">
        <p14:creationId xmlns:p14="http://schemas.microsoft.com/office/powerpoint/2010/main" val="1079943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surveys to track key data on:</a:t>
            </a:r>
          </a:p>
          <a:p>
            <a:r>
              <a:rPr lang="en-US"/>
              <a:t>- past-month use </a:t>
            </a:r>
          </a:p>
          <a:p>
            <a:pPr marL="171450" indent="-171450">
              <a:buFontTx/>
              <a:buChar char="-"/>
            </a:pPr>
            <a:r>
              <a:rPr lang="en-US"/>
              <a:t>Past-month binge use </a:t>
            </a:r>
          </a:p>
          <a:p>
            <a:pPr marL="171450" indent="-171450">
              <a:buFontTx/>
              <a:buChar char="-"/>
            </a:pPr>
            <a:r>
              <a:rPr lang="en-US"/>
              <a:t>Age of onset</a:t>
            </a:r>
          </a:p>
          <a:p>
            <a:pPr marL="171450" indent="-171450">
              <a:buFontTx/>
              <a:buChar char="-"/>
            </a:pPr>
            <a:r>
              <a:rPr lang="en-US"/>
              <a:t>Driving after drinking</a:t>
            </a:r>
          </a:p>
          <a:p>
            <a:pPr marL="171450" indent="-171450">
              <a:buFontTx/>
              <a:buChar char="-"/>
            </a:pPr>
            <a:r>
              <a:rPr lang="en-US"/>
              <a:t>Prevalence of alcohol abuse/dependence</a:t>
            </a:r>
          </a:p>
          <a:p>
            <a:endParaRPr lang="en-US"/>
          </a:p>
        </p:txBody>
      </p:sp>
      <p:sp>
        <p:nvSpPr>
          <p:cNvPr id="4" name="Slide Number Placeholder 3"/>
          <p:cNvSpPr>
            <a:spLocks noGrp="1"/>
          </p:cNvSpPr>
          <p:nvPr>
            <p:ph type="sldNum" sz="quarter" idx="5"/>
          </p:nvPr>
        </p:nvSpPr>
        <p:spPr/>
        <p:txBody>
          <a:bodyPr/>
          <a:lstStyle/>
          <a:p>
            <a:fld id="{77DEB464-6EDA-4135-9043-24277FC6E13E}" type="slidenum">
              <a:rPr lang="en-US" smtClean="0"/>
              <a:t>55</a:t>
            </a:fld>
            <a:endParaRPr lang="en-US"/>
          </a:p>
        </p:txBody>
      </p:sp>
    </p:spTree>
    <p:extLst>
      <p:ext uri="{BB962C8B-B14F-4D97-AF65-F5344CB8AC3E}">
        <p14:creationId xmlns:p14="http://schemas.microsoft.com/office/powerpoint/2010/main" val="1103517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STOP Act Report to Congress, there are a number of reports on evidence-based prevention practices</a:t>
            </a:r>
          </a:p>
        </p:txBody>
      </p:sp>
      <p:sp>
        <p:nvSpPr>
          <p:cNvPr id="4" name="Slide Number Placeholder 3"/>
          <p:cNvSpPr>
            <a:spLocks noGrp="1"/>
          </p:cNvSpPr>
          <p:nvPr>
            <p:ph type="sldNum" sz="quarter" idx="5"/>
          </p:nvPr>
        </p:nvSpPr>
        <p:spPr/>
        <p:txBody>
          <a:bodyPr/>
          <a:lstStyle/>
          <a:p>
            <a:fld id="{77DEB464-6EDA-4135-9043-24277FC6E13E}" type="slidenum">
              <a:rPr lang="en-US" smtClean="0"/>
              <a:t>56</a:t>
            </a:fld>
            <a:endParaRPr lang="en-US"/>
          </a:p>
        </p:txBody>
      </p:sp>
    </p:spTree>
    <p:extLst>
      <p:ext uri="{BB962C8B-B14F-4D97-AF65-F5344CB8AC3E}">
        <p14:creationId xmlns:p14="http://schemas.microsoft.com/office/powerpoint/2010/main" val="4185828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courses.lumenlearning.com/wmopen-businesscommunicationmgrs/chapter/business-reports/"/>
              </a:rPr>
              <a:t>This Photo</a:t>
            </a:r>
            <a:r>
              <a:rPr lang="en-US" sz="1200" dirty="0"/>
              <a:t> by Unknown Author is licensed under </a:t>
            </a:r>
            <a:r>
              <a:rPr lang="en-US" sz="1200" dirty="0">
                <a:hlinkClick r:id="rId4" tooltip="https://creativecommons.org/licenses/by/3.0/"/>
              </a:rPr>
              <a:t>CC BY</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5" tooltip="https://www.students4bestevidence.net/blog/2015/07/24/nominal-ordinal-numerical-variables/"/>
              </a:rPr>
              <a:t>This Photo</a:t>
            </a:r>
            <a:r>
              <a:rPr lang="en-US" sz="1200" dirty="0"/>
              <a:t> by Unknown Author is licensed under </a:t>
            </a:r>
            <a:r>
              <a:rPr lang="en-US" sz="1200" dirty="0">
                <a:hlinkClick r:id="rId6" tooltip="https://creativecommons.org/licenses/by-nd/3.0/"/>
              </a:rPr>
              <a:t>CC BY-ND</a:t>
            </a:r>
            <a:endParaRPr lang="en-US" sz="1200" dirty="0"/>
          </a:p>
          <a:p>
            <a:r>
              <a:rPr lang="en-US" dirty="0"/>
              <a:t>https://</a:t>
            </a:r>
            <a:r>
              <a:rPr lang="en-US" dirty="0" err="1"/>
              <a:t>www.stopalcoholabuse.gov</a:t>
            </a:r>
            <a:r>
              <a:rPr lang="en-US" dirty="0"/>
              <a:t>/about-</a:t>
            </a:r>
            <a:r>
              <a:rPr lang="en-US" dirty="0" err="1"/>
              <a:t>iccpud</a:t>
            </a:r>
            <a:r>
              <a:rPr lang="en-US" dirty="0"/>
              <a:t>/data/national-reports/report-to-congress/</a:t>
            </a:r>
            <a:r>
              <a:rPr lang="en-US" dirty="0" err="1"/>
              <a:t>default.aspx</a:t>
            </a:r>
            <a:endParaRPr lang="en-US" dirty="0"/>
          </a:p>
          <a:p>
            <a:endParaRPr lang="en-US" dirty="0"/>
          </a:p>
          <a:p>
            <a:r>
              <a:rPr lang="en-US" dirty="0"/>
              <a:t>Talk about MLDA as a one sentence intro to the STOP ACT</a:t>
            </a:r>
          </a:p>
          <a:p>
            <a:endParaRPr lang="en-US" dirty="0"/>
          </a:p>
          <a:p>
            <a:endParaRPr lang="en-US" dirty="0"/>
          </a:p>
          <a:p>
            <a:r>
              <a:rPr lang="en-US" dirty="0"/>
              <a:t>https://</a:t>
            </a:r>
            <a:r>
              <a:rPr lang="en-US" dirty="0" err="1"/>
              <a:t>www.cadca.org</a:t>
            </a:r>
            <a:r>
              <a:rPr lang="en-US" dirty="0"/>
              <a:t>/stop-act</a:t>
            </a:r>
          </a:p>
          <a:p>
            <a:endParaRPr lang="en-US" dirty="0"/>
          </a:p>
          <a:p>
            <a:r>
              <a:rPr lang="en-US" dirty="0"/>
              <a:t>ICCPUD includes representatives from a number of offices and agencies</a:t>
            </a:r>
          </a:p>
          <a:p>
            <a:r>
              <a:rPr lang="en-US" dirty="0"/>
              <a:t>NIAAA</a:t>
            </a:r>
          </a:p>
          <a:p>
            <a:r>
              <a:rPr lang="en-US" dirty="0"/>
              <a:t>NIDA</a:t>
            </a:r>
          </a:p>
          <a:p>
            <a:r>
              <a:rPr lang="en-US" dirty="0"/>
              <a:t>SAMHSA</a:t>
            </a:r>
          </a:p>
          <a:p>
            <a:r>
              <a:rPr lang="en-US" dirty="0"/>
              <a:t>HHS</a:t>
            </a:r>
          </a:p>
          <a:p>
            <a:r>
              <a:rPr lang="en-US" dirty="0"/>
              <a:t>Dept Ed</a:t>
            </a:r>
          </a:p>
          <a:p>
            <a:r>
              <a:rPr lang="en-US" dirty="0"/>
              <a:t>NHTSA</a:t>
            </a:r>
          </a:p>
          <a:p>
            <a:r>
              <a:rPr lang="en-US" dirty="0"/>
              <a:t>CDC</a:t>
            </a:r>
          </a:p>
          <a:p>
            <a:r>
              <a:rPr lang="en-US" dirty="0"/>
              <a:t>OJJDP</a:t>
            </a:r>
          </a:p>
          <a:p>
            <a:r>
              <a:rPr lang="en-US" dirty="0"/>
              <a:t>ONDCP</a:t>
            </a:r>
          </a:p>
          <a:p>
            <a:endParaRPr lang="en-US" dirty="0"/>
          </a:p>
          <a:p>
            <a:r>
              <a:rPr lang="en-US" sz="1200" dirty="0"/>
              <a:t>National Minimum Drinking Age Act of 1984</a:t>
            </a:r>
            <a:endParaRPr lang="en-US" dirty="0"/>
          </a:p>
          <a:p>
            <a:r>
              <a:rPr lang="en-US" dirty="0"/>
              <a:t>Mandated reduced federal highway funds to states that did not raise their minimum legal drinking ages (MLDAs) to 21. </a:t>
            </a:r>
          </a:p>
          <a:p>
            <a:endParaRPr lang="en-US" dirty="0"/>
          </a:p>
        </p:txBody>
      </p:sp>
      <p:sp>
        <p:nvSpPr>
          <p:cNvPr id="4" name="Slide Number Placeholder 3"/>
          <p:cNvSpPr>
            <a:spLocks noGrp="1"/>
          </p:cNvSpPr>
          <p:nvPr>
            <p:ph type="sldNum" sz="quarter" idx="5"/>
          </p:nvPr>
        </p:nvSpPr>
        <p:spPr/>
        <p:txBody>
          <a:bodyPr/>
          <a:lstStyle/>
          <a:p>
            <a:fld id="{77DEB464-6EDA-4135-9043-24277FC6E13E}" type="slidenum">
              <a:rPr lang="en-US" smtClean="0"/>
              <a:t>57</a:t>
            </a:fld>
            <a:endParaRPr lang="en-US"/>
          </a:p>
        </p:txBody>
      </p:sp>
    </p:spTree>
    <p:extLst>
      <p:ext uri="{BB962C8B-B14F-4D97-AF65-F5344CB8AC3E}">
        <p14:creationId xmlns:p14="http://schemas.microsoft.com/office/powerpoint/2010/main" val="38479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10</a:t>
            </a:fld>
            <a:endParaRPr lang="en-US"/>
          </a:p>
        </p:txBody>
      </p:sp>
    </p:spTree>
    <p:extLst>
      <p:ext uri="{BB962C8B-B14F-4D97-AF65-F5344CB8AC3E}">
        <p14:creationId xmlns:p14="http://schemas.microsoft.com/office/powerpoint/2010/main" val="2590960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ww.freepngclipart.com/png/64257-dessin-united-money-dollar-cartoon-states-animxe9"/>
              </a:rPr>
              <a:t>This Photo</a:t>
            </a:r>
            <a:r>
              <a:rPr lang="en-US" sz="1200" dirty="0"/>
              <a:t> by Unknown Author is licensed under </a:t>
            </a:r>
            <a:r>
              <a:rPr lang="en-US" sz="1200" dirty="0">
                <a:hlinkClick r:id="rId4" tooltip="https://creativecommons.org/licenses/by-nc/3.0/"/>
              </a:rPr>
              <a:t>CC BY-NC</a:t>
            </a:r>
            <a:endParaRPr lang="en-US" sz="1200"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58</a:t>
            </a:fld>
            <a:endParaRPr lang="en-US"/>
          </a:p>
        </p:txBody>
      </p:sp>
    </p:spTree>
    <p:extLst>
      <p:ext uri="{BB962C8B-B14F-4D97-AF65-F5344CB8AC3E}">
        <p14:creationId xmlns:p14="http://schemas.microsoft.com/office/powerpoint/2010/main" val="3273305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60</a:t>
            </a:fld>
            <a:endParaRPr lang="en-US"/>
          </a:p>
        </p:txBody>
      </p:sp>
    </p:spTree>
    <p:extLst>
      <p:ext uri="{BB962C8B-B14F-4D97-AF65-F5344CB8AC3E}">
        <p14:creationId xmlns:p14="http://schemas.microsoft.com/office/powerpoint/2010/main" val="57909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11</a:t>
            </a:fld>
            <a:endParaRPr lang="en-US"/>
          </a:p>
        </p:txBody>
      </p:sp>
    </p:spTree>
    <p:extLst>
      <p:ext uri="{BB962C8B-B14F-4D97-AF65-F5344CB8AC3E}">
        <p14:creationId xmlns:p14="http://schemas.microsoft.com/office/powerpoint/2010/main" val="264511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Central East serves</a:t>
            </a:r>
            <a:r>
              <a:rPr lang="en-US" sz="1200" b="0" i="0" u="none" strike="noStrike" cap="none" baseline="0" dirty="0">
                <a:solidFill>
                  <a:schemeClr val="dk1"/>
                </a:solidFill>
                <a:latin typeface="+mn-lt"/>
                <a:ea typeface="Calibri"/>
                <a:cs typeface="Calibri"/>
                <a:sym typeface="Calibri"/>
              </a:rPr>
              <a:t> HHS Region 3 with </a:t>
            </a:r>
            <a:r>
              <a:rPr lang="en-US" sz="1200" b="0" i="0" u="none" strike="noStrike" cap="none" dirty="0">
                <a:solidFill>
                  <a:schemeClr val="dk1"/>
                </a:solidFill>
                <a:latin typeface="+mn-lt"/>
                <a:ea typeface="Calibri"/>
                <a:cs typeface="Calibri"/>
                <a:sym typeface="Calibri"/>
              </a:rPr>
              <a:t>SAMHSA’S </a:t>
            </a:r>
            <a:r>
              <a:rPr lang="en-US" sz="1200" b="0" i="0" u="none" strike="noStrike" cap="none" baseline="0" dirty="0">
                <a:solidFill>
                  <a:schemeClr val="dk1"/>
                </a:solidFill>
                <a:latin typeface="+mn-lt"/>
                <a:ea typeface="Calibri"/>
                <a:cs typeface="Calibri"/>
                <a:sym typeface="Calibri"/>
              </a:rPr>
              <a:t>to d</a:t>
            </a:r>
            <a:r>
              <a:rPr lang="en-US" sz="1200" b="0" i="0" u="none" strike="noStrike" cap="none" dirty="0">
                <a:solidFill>
                  <a:schemeClr val="dk1"/>
                </a:solidFill>
                <a:latin typeface="+mn-lt"/>
                <a:ea typeface="Calibri"/>
                <a:cs typeface="Calibri"/>
                <a:sym typeface="Calibri"/>
              </a:rPr>
              <a:t>evelop &amp; implement reg. approach for workforce dev. Activities</a:t>
            </a:r>
            <a:r>
              <a:rPr lang="en-US" sz="1200" b="0" i="0" u="none" strike="noStrike" cap="none" baseline="0" dirty="0">
                <a:solidFill>
                  <a:schemeClr val="dk1"/>
                </a:solidFill>
                <a:latin typeface="+mn-lt"/>
                <a:ea typeface="Calibri"/>
                <a:cs typeface="Calibri"/>
                <a:sym typeface="Calibri"/>
              </a:rPr>
              <a:t> and c</a:t>
            </a:r>
            <a:r>
              <a:rPr lang="en-US" sz="1200" b="0" i="0" u="none" strike="noStrike" cap="none" dirty="0">
                <a:solidFill>
                  <a:schemeClr val="dk1"/>
                </a:solidFill>
                <a:latin typeface="+mn-lt"/>
                <a:ea typeface="Calibri"/>
                <a:cs typeface="Calibri"/>
                <a:sym typeface="Calibri"/>
              </a:rPr>
              <a:t>ollaborate with SAMHSA Reg. Admins to support the region.</a:t>
            </a:r>
          </a:p>
        </p:txBody>
      </p:sp>
      <p:sp>
        <p:nvSpPr>
          <p:cNvPr id="4" name="Slide Number Placeholder 3"/>
          <p:cNvSpPr>
            <a:spLocks noGrp="1"/>
          </p:cNvSpPr>
          <p:nvPr>
            <p:ph type="sldNum" sz="quarter" idx="5"/>
          </p:nvPr>
        </p:nvSpPr>
        <p:spPr/>
        <p:txBody>
          <a:bodyPr/>
          <a:lstStyle/>
          <a:p>
            <a:fld id="{75407F5E-1248-0D41-AA81-B50EA45314DF}" type="slidenum">
              <a:rPr lang="en-US" smtClean="0"/>
              <a:t>12</a:t>
            </a:fld>
            <a:endParaRPr lang="en-US"/>
          </a:p>
        </p:txBody>
      </p:sp>
    </p:spTree>
    <p:extLst>
      <p:ext uri="{BB962C8B-B14F-4D97-AF65-F5344CB8AC3E}">
        <p14:creationId xmlns:p14="http://schemas.microsoft.com/office/powerpoint/2010/main" val="281410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rtl="0">
              <a:lnSpc>
                <a:spcPct val="90000"/>
              </a:lnSpc>
              <a:spcBef>
                <a:spcPts val="0"/>
              </a:spcBef>
              <a:spcAft>
                <a:spcPts val="0"/>
              </a:spcAft>
              <a:buClr>
                <a:schemeClr val="dk1"/>
              </a:buClr>
              <a:buSzPts val="1800"/>
              <a:buFont typeface="Calibri"/>
              <a:buNone/>
            </a:pPr>
            <a:r>
              <a:rPr lang="en-US" sz="1800" b="0" i="0" u="none" strike="noStrike" cap="none" dirty="0">
                <a:solidFill>
                  <a:schemeClr val="dk1"/>
                </a:solidFill>
                <a:latin typeface="+mn-lt"/>
                <a:ea typeface="Calibri"/>
                <a:cs typeface="Calibri"/>
                <a:sym typeface="Calibri"/>
              </a:rPr>
              <a:t>Central East serves</a:t>
            </a:r>
            <a:r>
              <a:rPr lang="en-US" sz="1800" b="0" i="0" u="none" strike="noStrike" cap="none" baseline="0" dirty="0">
                <a:solidFill>
                  <a:schemeClr val="dk1"/>
                </a:solidFill>
                <a:latin typeface="+mn-lt"/>
                <a:ea typeface="Calibri"/>
                <a:cs typeface="Calibri"/>
                <a:sym typeface="Calibri"/>
              </a:rPr>
              <a:t> HHS Region 3 with </a:t>
            </a:r>
            <a:r>
              <a:rPr lang="en-US" sz="1800" b="0" i="0" u="none" strike="noStrike" cap="none" dirty="0">
                <a:solidFill>
                  <a:schemeClr val="dk1"/>
                </a:solidFill>
                <a:latin typeface="+mn-lt"/>
                <a:ea typeface="Calibri"/>
                <a:cs typeface="Calibri"/>
                <a:sym typeface="Calibri"/>
              </a:rPr>
              <a:t>SAMHSA’S </a:t>
            </a:r>
            <a:r>
              <a:rPr lang="en-US" sz="1800" b="0" i="0" u="none" strike="noStrike" cap="none" baseline="0" dirty="0">
                <a:solidFill>
                  <a:schemeClr val="dk1"/>
                </a:solidFill>
                <a:latin typeface="+mn-lt"/>
                <a:ea typeface="Calibri"/>
                <a:cs typeface="Calibri"/>
                <a:sym typeface="Calibri"/>
              </a:rPr>
              <a:t>to d</a:t>
            </a:r>
            <a:r>
              <a:rPr lang="en-US" sz="1800" b="0" i="0" u="none" strike="noStrike" cap="none" dirty="0">
                <a:solidFill>
                  <a:schemeClr val="dk1"/>
                </a:solidFill>
                <a:latin typeface="+mn-lt"/>
                <a:ea typeface="Calibri"/>
                <a:cs typeface="Calibri"/>
                <a:sym typeface="Calibri"/>
              </a:rPr>
              <a:t>evelop &amp; implement reg. approach for workforce dev. Activities</a:t>
            </a:r>
            <a:r>
              <a:rPr lang="en-US" sz="1800" b="0" i="0" u="none" strike="noStrike" cap="none" baseline="0" dirty="0">
                <a:solidFill>
                  <a:schemeClr val="dk1"/>
                </a:solidFill>
                <a:latin typeface="+mn-lt"/>
                <a:ea typeface="Calibri"/>
                <a:cs typeface="Calibri"/>
                <a:sym typeface="Calibri"/>
              </a:rPr>
              <a:t> and c</a:t>
            </a:r>
            <a:r>
              <a:rPr lang="en-US" sz="1800" b="0" i="0" u="none" strike="noStrike" cap="none" dirty="0">
                <a:solidFill>
                  <a:schemeClr val="dk1"/>
                </a:solidFill>
                <a:latin typeface="+mn-lt"/>
                <a:ea typeface="Calibri"/>
                <a:cs typeface="Calibri"/>
                <a:sym typeface="Calibri"/>
              </a:rPr>
              <a:t>ollaborate with SAMHSA Reg. Admins to support the region.</a:t>
            </a:r>
          </a:p>
        </p:txBody>
      </p:sp>
      <p:sp>
        <p:nvSpPr>
          <p:cNvPr id="4" name="Slide Number Placeholder 3"/>
          <p:cNvSpPr>
            <a:spLocks noGrp="1"/>
          </p:cNvSpPr>
          <p:nvPr>
            <p:ph type="sldNum" sz="quarter" idx="5"/>
          </p:nvPr>
        </p:nvSpPr>
        <p:spPr/>
        <p:txBody>
          <a:bodyPr/>
          <a:lstStyle/>
          <a:p>
            <a:fld id="{75407F5E-1248-0D41-AA81-B50EA45314DF}" type="slidenum">
              <a:rPr lang="en-US" smtClean="0"/>
              <a:t>13</a:t>
            </a:fld>
            <a:endParaRPr lang="en-US"/>
          </a:p>
        </p:txBody>
      </p:sp>
    </p:spTree>
    <p:extLst>
      <p:ext uri="{BB962C8B-B14F-4D97-AF65-F5344CB8AC3E}">
        <p14:creationId xmlns:p14="http://schemas.microsoft.com/office/powerpoint/2010/main" val="1549633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rtl="0">
              <a:lnSpc>
                <a:spcPct val="90000"/>
              </a:lnSpc>
              <a:spcBef>
                <a:spcPts val="0"/>
              </a:spcBef>
              <a:spcAft>
                <a:spcPts val="0"/>
              </a:spcAft>
              <a:buClr>
                <a:schemeClr val="dk1"/>
              </a:buClr>
              <a:buSzPts val="1800"/>
              <a:buFont typeface="Calibri"/>
              <a:buNone/>
            </a:pPr>
            <a:r>
              <a:rPr lang="en-US" sz="1800" b="0" i="0" u="none" strike="noStrike" cap="none" dirty="0">
                <a:solidFill>
                  <a:schemeClr val="dk1"/>
                </a:solidFill>
                <a:latin typeface="+mn-lt"/>
                <a:ea typeface="Calibri"/>
                <a:cs typeface="Calibri"/>
                <a:sym typeface="Calibri"/>
              </a:rPr>
              <a:t>Central East serves</a:t>
            </a:r>
            <a:r>
              <a:rPr lang="en-US" sz="1800" b="0" i="0" u="none" strike="noStrike" cap="none" baseline="0" dirty="0">
                <a:solidFill>
                  <a:schemeClr val="dk1"/>
                </a:solidFill>
                <a:latin typeface="+mn-lt"/>
                <a:ea typeface="Calibri"/>
                <a:cs typeface="Calibri"/>
                <a:sym typeface="Calibri"/>
              </a:rPr>
              <a:t> HHS Region 3 with </a:t>
            </a:r>
            <a:r>
              <a:rPr lang="en-US" sz="1800" b="0" i="0" u="none" strike="noStrike" cap="none" dirty="0">
                <a:solidFill>
                  <a:schemeClr val="dk1"/>
                </a:solidFill>
                <a:latin typeface="+mn-lt"/>
                <a:ea typeface="Calibri"/>
                <a:cs typeface="Calibri"/>
                <a:sym typeface="Calibri"/>
              </a:rPr>
              <a:t>SAMHSA’S </a:t>
            </a:r>
            <a:r>
              <a:rPr lang="en-US" sz="1800" b="0" i="0" u="none" strike="noStrike" cap="none" baseline="0" dirty="0">
                <a:solidFill>
                  <a:schemeClr val="dk1"/>
                </a:solidFill>
                <a:latin typeface="+mn-lt"/>
                <a:ea typeface="Calibri"/>
                <a:cs typeface="Calibri"/>
                <a:sym typeface="Calibri"/>
              </a:rPr>
              <a:t>to d</a:t>
            </a:r>
            <a:r>
              <a:rPr lang="en-US" sz="1800" b="0" i="0" u="none" strike="noStrike" cap="none" dirty="0">
                <a:solidFill>
                  <a:schemeClr val="dk1"/>
                </a:solidFill>
                <a:latin typeface="+mn-lt"/>
                <a:ea typeface="Calibri"/>
                <a:cs typeface="Calibri"/>
                <a:sym typeface="Calibri"/>
              </a:rPr>
              <a:t>evelop &amp; implement reg. approach for workforce dev. Activities</a:t>
            </a:r>
            <a:r>
              <a:rPr lang="en-US" sz="1800" b="0" i="0" u="none" strike="noStrike" cap="none" baseline="0" dirty="0">
                <a:solidFill>
                  <a:schemeClr val="dk1"/>
                </a:solidFill>
                <a:latin typeface="+mn-lt"/>
                <a:ea typeface="Calibri"/>
                <a:cs typeface="Calibri"/>
                <a:sym typeface="Calibri"/>
              </a:rPr>
              <a:t> and c</a:t>
            </a:r>
            <a:r>
              <a:rPr lang="en-US" sz="1800" b="0" i="0" u="none" strike="noStrike" cap="none" dirty="0">
                <a:solidFill>
                  <a:schemeClr val="dk1"/>
                </a:solidFill>
                <a:latin typeface="+mn-lt"/>
                <a:ea typeface="Calibri"/>
                <a:cs typeface="Calibri"/>
                <a:sym typeface="Calibri"/>
              </a:rPr>
              <a:t>ollaborate with SAMHSA Reg. Admins to support the region.</a:t>
            </a:r>
          </a:p>
        </p:txBody>
      </p:sp>
      <p:sp>
        <p:nvSpPr>
          <p:cNvPr id="4" name="Slide Number Placeholder 3"/>
          <p:cNvSpPr>
            <a:spLocks noGrp="1"/>
          </p:cNvSpPr>
          <p:nvPr>
            <p:ph type="sldNum" sz="quarter" idx="5"/>
          </p:nvPr>
        </p:nvSpPr>
        <p:spPr/>
        <p:txBody>
          <a:bodyPr/>
          <a:lstStyle/>
          <a:p>
            <a:fld id="{75407F5E-1248-0D41-AA81-B50EA45314DF}" type="slidenum">
              <a:rPr lang="en-US" smtClean="0"/>
              <a:t>14</a:t>
            </a:fld>
            <a:endParaRPr lang="en-US"/>
          </a:p>
        </p:txBody>
      </p:sp>
    </p:spTree>
    <p:extLst>
      <p:ext uri="{BB962C8B-B14F-4D97-AF65-F5344CB8AC3E}">
        <p14:creationId xmlns:p14="http://schemas.microsoft.com/office/powerpoint/2010/main" val="4070034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0" y="104414"/>
            <a:ext cx="9144000" cy="914400"/>
          </a:xfrm>
        </p:spPr>
        <p:txBody>
          <a:bodyPr>
            <a:noAutofit/>
          </a:bodyPr>
          <a:lstStyle>
            <a:lvl1pPr algn="ctr">
              <a:defRPr sz="4000" b="1">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2246" y="1245235"/>
            <a:ext cx="8228710" cy="4712437"/>
          </a:xfr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7201674-A195-4645-8BC3-78418DA9B604}"/>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a:extLst>
              <a:ext uri="{FF2B5EF4-FFF2-40B4-BE49-F238E27FC236}">
                <a16:creationId xmlns:a16="http://schemas.microsoft.com/office/drawing/2014/main" id="{60AFBD62-916B-EA4A-9376-3074B9EE0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EBE5C48-E58E-4C0C-A8D8-BCF861FFD0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9" name="Oval 8">
            <a:extLst>
              <a:ext uri="{FF2B5EF4-FFF2-40B4-BE49-F238E27FC236}">
                <a16:creationId xmlns:a16="http://schemas.microsoft.com/office/drawing/2014/main" id="{D48E1A1A-DE8F-41ED-BB99-96F7FD21D2CE}"/>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5661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obe Connect 2">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DB1AA26-5EE8-44E4-8D6F-005B79DDD1C6}"/>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000078CC-4175-43C6-BC05-77B78A02657F}"/>
              </a:ext>
            </a:extLst>
          </p:cNvPr>
          <p:cNvGrpSpPr/>
          <p:nvPr userDrawn="1"/>
        </p:nvGrpSpPr>
        <p:grpSpPr>
          <a:xfrm>
            <a:off x="457199" y="168297"/>
            <a:ext cx="8229601" cy="6260592"/>
            <a:chOff x="457199" y="168297"/>
            <a:chExt cx="8229601" cy="6260592"/>
          </a:xfrm>
        </p:grpSpPr>
        <p:grpSp>
          <p:nvGrpSpPr>
            <p:cNvPr id="6" name="Group 5">
              <a:extLst>
                <a:ext uri="{FF2B5EF4-FFF2-40B4-BE49-F238E27FC236}">
                  <a16:creationId xmlns:a16="http://schemas.microsoft.com/office/drawing/2014/main" id="{73F12DA2-90A8-423A-B061-0D10A5A4F85C}"/>
                </a:ext>
              </a:extLst>
            </p:cNvPr>
            <p:cNvGrpSpPr/>
            <p:nvPr userDrawn="1"/>
          </p:nvGrpSpPr>
          <p:grpSpPr>
            <a:xfrm>
              <a:off x="457199" y="168297"/>
              <a:ext cx="8229601" cy="6260592"/>
              <a:chOff x="457199" y="168297"/>
              <a:chExt cx="8229601" cy="6260592"/>
            </a:xfrm>
          </p:grpSpPr>
          <p:pic>
            <p:nvPicPr>
              <p:cNvPr id="13" name="Picture 12" descr="A screenshot of a social media post&#10;&#10;Description automatically generated">
                <a:extLst>
                  <a:ext uri="{FF2B5EF4-FFF2-40B4-BE49-F238E27FC236}">
                    <a16:creationId xmlns:a16="http://schemas.microsoft.com/office/drawing/2014/main" id="{FFE6C1DF-FCE7-4614-AA33-94575038AB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199" y="168297"/>
                <a:ext cx="8229601" cy="6260592"/>
              </a:xfrm>
              <a:prstGeom prst="rect">
                <a:avLst/>
              </a:prstGeom>
            </p:spPr>
          </p:pic>
          <p:pic>
            <p:nvPicPr>
              <p:cNvPr id="5" name="Picture 4" descr="A picture containing text, businesscard, envelope&#10;&#10;Description automatically generated">
                <a:extLst>
                  <a:ext uri="{FF2B5EF4-FFF2-40B4-BE49-F238E27FC236}">
                    <a16:creationId xmlns:a16="http://schemas.microsoft.com/office/drawing/2014/main" id="{6C6CFA8A-5E80-42FA-BAD3-C67BB049433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116"/>
              <a:stretch/>
            </p:blipFill>
            <p:spPr>
              <a:xfrm>
                <a:off x="507414" y="408856"/>
                <a:ext cx="6155448" cy="4608311"/>
              </a:xfrm>
              <a:prstGeom prst="rect">
                <a:avLst/>
              </a:prstGeom>
            </p:spPr>
          </p:pic>
          <p:sp>
            <p:nvSpPr>
              <p:cNvPr id="17" name="TextBox 16">
                <a:extLst>
                  <a:ext uri="{FF2B5EF4-FFF2-40B4-BE49-F238E27FC236}">
                    <a16:creationId xmlns:a16="http://schemas.microsoft.com/office/drawing/2014/main" id="{998A2F8D-FD16-4C7D-9DA1-76CD0AB64449}"/>
                  </a:ext>
                </a:extLst>
              </p:cNvPr>
              <p:cNvSpPr txBox="1"/>
              <p:nvPr/>
            </p:nvSpPr>
            <p:spPr>
              <a:xfrm>
                <a:off x="2236761" y="471313"/>
                <a:ext cx="2743201" cy="5078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a:ea typeface="+mn-ea"/>
                    <a:cs typeface="+mn-cs"/>
                  </a:rPr>
                  <a:t>Housekeeping</a:t>
                </a:r>
              </a:p>
            </p:txBody>
          </p:sp>
        </p:grpSp>
        <p:sp>
          <p:nvSpPr>
            <p:cNvPr id="11" name="TextBox 10">
              <a:extLst>
                <a:ext uri="{FF2B5EF4-FFF2-40B4-BE49-F238E27FC236}">
                  <a16:creationId xmlns:a16="http://schemas.microsoft.com/office/drawing/2014/main" id="{910F392E-665D-4CC2-ACC5-B58FC3FBA97C}"/>
                </a:ext>
              </a:extLst>
            </p:cNvPr>
            <p:cNvSpPr txBox="1"/>
            <p:nvPr userDrawn="1"/>
          </p:nvSpPr>
          <p:spPr>
            <a:xfrm rot="10800000" flipV="1">
              <a:off x="1041007" y="1513172"/>
              <a:ext cx="5085472" cy="1754326"/>
            </a:xfrm>
            <a:prstGeom prst="rect">
              <a:avLst/>
            </a:prstGeom>
            <a:noFill/>
          </p:spPr>
          <p:txBody>
            <a:bodyPr wrap="square" rtlCol="0">
              <a:spAutoFit/>
            </a:bodyPr>
            <a:lstStyle/>
            <a:p>
              <a:pPr>
                <a:defRPr/>
              </a:pPr>
              <a:r>
                <a:rPr lang="en-US" dirty="0">
                  <a:solidFill>
                    <a:srgbClr val="000000"/>
                  </a:solidFill>
                  <a:latin typeface="Arial" panose="020B0604020202020204"/>
                </a:rPr>
                <a:t>If you have any technical difficulties, you can type your issue in the </a:t>
              </a:r>
              <a:r>
                <a:rPr lang="en-US" b="1" dirty="0">
                  <a:solidFill>
                    <a:srgbClr val="000000"/>
                  </a:solidFill>
                  <a:latin typeface="Arial" panose="020B0604020202020204"/>
                </a:rPr>
                <a:t>Tech Support </a:t>
              </a:r>
              <a:r>
                <a:rPr lang="en-US" dirty="0">
                  <a:solidFill>
                    <a:srgbClr val="000000"/>
                  </a:solidFill>
                  <a:latin typeface="Arial" panose="020B0604020202020204"/>
                </a:rPr>
                <a:t>chat box found below the slides.</a:t>
              </a:r>
            </a:p>
            <a:p>
              <a:pPr>
                <a:defRPr/>
              </a:pPr>
              <a:endParaRPr lang="en-US" dirty="0">
                <a:solidFill>
                  <a:srgbClr val="000000"/>
                </a:solidFill>
                <a:latin typeface="Arial" panose="020B0604020202020204"/>
              </a:endParaRPr>
            </a:p>
            <a:p>
              <a:pPr>
                <a:defRPr/>
              </a:pPr>
              <a:r>
                <a:rPr lang="en-US" dirty="0">
                  <a:solidFill>
                    <a:srgbClr val="000000"/>
                  </a:solidFill>
                  <a:latin typeface="Arial" panose="020B0604020202020204"/>
                </a:rPr>
                <a:t>These messages will only be seen by Tech Support staff.</a:t>
              </a:r>
            </a:p>
          </p:txBody>
        </p:sp>
        <p:sp>
          <p:nvSpPr>
            <p:cNvPr id="14" name="Arrow: Left 13">
              <a:extLst>
                <a:ext uri="{FF2B5EF4-FFF2-40B4-BE49-F238E27FC236}">
                  <a16:creationId xmlns:a16="http://schemas.microsoft.com/office/drawing/2014/main" id="{39883DC5-D033-4C3C-A834-A0B98C58E58A}"/>
                </a:ext>
              </a:extLst>
            </p:cNvPr>
            <p:cNvSpPr/>
            <p:nvPr userDrawn="1"/>
          </p:nvSpPr>
          <p:spPr>
            <a:xfrm rot="16200000">
              <a:off x="2385295" y="4319719"/>
              <a:ext cx="2048723" cy="267286"/>
            </a:xfrm>
            <a:prstGeom prst="leftArrow">
              <a:avLst/>
            </a:prstGeom>
            <a:solidFill>
              <a:srgbClr val="6B4024"/>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4562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obe Connect 3">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DB1AA26-5EE8-44E4-8D6F-005B79DDD1C6}"/>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73F12DA2-90A8-423A-B061-0D10A5A4F85C}"/>
              </a:ext>
            </a:extLst>
          </p:cNvPr>
          <p:cNvGrpSpPr/>
          <p:nvPr userDrawn="1"/>
        </p:nvGrpSpPr>
        <p:grpSpPr>
          <a:xfrm>
            <a:off x="457199" y="168297"/>
            <a:ext cx="8229601" cy="6260592"/>
            <a:chOff x="457199" y="168297"/>
            <a:chExt cx="8229601" cy="6260592"/>
          </a:xfrm>
        </p:grpSpPr>
        <p:pic>
          <p:nvPicPr>
            <p:cNvPr id="13" name="Picture 12" descr="A screenshot of a social media post&#10;&#10;Description automatically generated">
              <a:extLst>
                <a:ext uri="{FF2B5EF4-FFF2-40B4-BE49-F238E27FC236}">
                  <a16:creationId xmlns:a16="http://schemas.microsoft.com/office/drawing/2014/main" id="{FFE6C1DF-FCE7-4614-AA33-94575038AB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199" y="168297"/>
              <a:ext cx="8229601" cy="6260592"/>
            </a:xfrm>
            <a:prstGeom prst="rect">
              <a:avLst/>
            </a:prstGeom>
          </p:spPr>
        </p:pic>
        <p:pic>
          <p:nvPicPr>
            <p:cNvPr id="5" name="Picture 4" descr="A picture containing text, businesscard, envelope&#10;&#10;Description automatically generated">
              <a:extLst>
                <a:ext uri="{FF2B5EF4-FFF2-40B4-BE49-F238E27FC236}">
                  <a16:creationId xmlns:a16="http://schemas.microsoft.com/office/drawing/2014/main" id="{6C6CFA8A-5E80-42FA-BAD3-C67BB049433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116"/>
            <a:stretch/>
          </p:blipFill>
          <p:spPr>
            <a:xfrm>
              <a:off x="507414" y="408856"/>
              <a:ext cx="6155448" cy="4608311"/>
            </a:xfrm>
            <a:prstGeom prst="rect">
              <a:avLst/>
            </a:prstGeom>
          </p:spPr>
        </p:pic>
        <p:sp>
          <p:nvSpPr>
            <p:cNvPr id="17" name="TextBox 16">
              <a:extLst>
                <a:ext uri="{FF2B5EF4-FFF2-40B4-BE49-F238E27FC236}">
                  <a16:creationId xmlns:a16="http://schemas.microsoft.com/office/drawing/2014/main" id="{998A2F8D-FD16-4C7D-9DA1-76CD0AB64449}"/>
                </a:ext>
              </a:extLst>
            </p:cNvPr>
            <p:cNvSpPr txBox="1"/>
            <p:nvPr/>
          </p:nvSpPr>
          <p:spPr>
            <a:xfrm>
              <a:off x="2236761" y="471313"/>
              <a:ext cx="2743201" cy="5078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a:ea typeface="+mn-ea"/>
                  <a:cs typeface="+mn-cs"/>
                </a:rPr>
                <a:t>Housekeeping</a:t>
              </a:r>
            </a:p>
          </p:txBody>
        </p:sp>
      </p:grpSp>
      <p:sp>
        <p:nvSpPr>
          <p:cNvPr id="22" name="Arrow: Left 21">
            <a:extLst>
              <a:ext uri="{FF2B5EF4-FFF2-40B4-BE49-F238E27FC236}">
                <a16:creationId xmlns:a16="http://schemas.microsoft.com/office/drawing/2014/main" id="{83145FA1-D434-4DA0-A792-91E0E039C8AA}"/>
              </a:ext>
            </a:extLst>
          </p:cNvPr>
          <p:cNvSpPr/>
          <p:nvPr userDrawn="1"/>
        </p:nvSpPr>
        <p:spPr>
          <a:xfrm rot="5400000">
            <a:off x="-161606" y="1385932"/>
            <a:ext cx="2180927" cy="267286"/>
          </a:xfrm>
          <a:prstGeom prst="leftArrow">
            <a:avLst/>
          </a:prstGeom>
          <a:solidFill>
            <a:srgbClr val="6B4024"/>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DE82069E-B8AD-487D-83EB-AB7FC6034D77}"/>
              </a:ext>
            </a:extLst>
          </p:cNvPr>
          <p:cNvSpPr txBox="1"/>
          <p:nvPr userDrawn="1"/>
        </p:nvSpPr>
        <p:spPr>
          <a:xfrm rot="10800000" flipV="1">
            <a:off x="3090156" y="1305356"/>
            <a:ext cx="3399673" cy="1077218"/>
          </a:xfrm>
          <a:prstGeom prst="rect">
            <a:avLst/>
          </a:prstGeom>
          <a:noFill/>
        </p:spPr>
        <p:txBody>
          <a:bodyPr wrap="square" rtlCol="0">
            <a:spAutoFit/>
          </a:bodyPr>
          <a:lstStyle/>
          <a:p>
            <a:pPr>
              <a:defRPr/>
            </a:pPr>
            <a:r>
              <a:rPr lang="en-US" sz="1600" dirty="0">
                <a:solidFill>
                  <a:srgbClr val="000000"/>
                </a:solidFill>
                <a:latin typeface="Arial" panose="020B0604020202020204"/>
              </a:rPr>
              <a:t>If you need to adjust your speaker audio, click the dropdown arrow next to the speaker icon and click </a:t>
            </a:r>
            <a:r>
              <a:rPr lang="en-US" sz="1600" b="1" dirty="0">
                <a:solidFill>
                  <a:srgbClr val="000000"/>
                </a:solidFill>
                <a:latin typeface="Arial" panose="020B0604020202020204"/>
              </a:rPr>
              <a:t>Adjust Speaker Volume</a:t>
            </a:r>
            <a:r>
              <a:rPr lang="en-US" sz="1600" dirty="0">
                <a:solidFill>
                  <a:srgbClr val="000000"/>
                </a:solidFill>
                <a:latin typeface="Arial" panose="020B0604020202020204"/>
              </a:rPr>
              <a:t>.</a:t>
            </a:r>
            <a:endParaRPr lang="en-US" sz="1600" dirty="0">
              <a:solidFill>
                <a:srgbClr val="000000"/>
              </a:solidFill>
              <a:highlight>
                <a:srgbClr val="FFFF00"/>
              </a:highlight>
              <a:latin typeface="Arial" panose="020B0604020202020204"/>
            </a:endParaRPr>
          </a:p>
        </p:txBody>
      </p:sp>
      <p:sp>
        <p:nvSpPr>
          <p:cNvPr id="24" name="Arrow: Left 23">
            <a:extLst>
              <a:ext uri="{FF2B5EF4-FFF2-40B4-BE49-F238E27FC236}">
                <a16:creationId xmlns:a16="http://schemas.microsoft.com/office/drawing/2014/main" id="{B5538228-211D-4B69-86F5-546218B8B1BF}"/>
              </a:ext>
            </a:extLst>
          </p:cNvPr>
          <p:cNvSpPr/>
          <p:nvPr userDrawn="1"/>
        </p:nvSpPr>
        <p:spPr>
          <a:xfrm rot="5400000">
            <a:off x="1323806" y="699793"/>
            <a:ext cx="808649" cy="267286"/>
          </a:xfrm>
          <a:prstGeom prst="leftArrow">
            <a:avLst/>
          </a:prstGeom>
          <a:solidFill>
            <a:srgbClr val="6B4024"/>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5" name="Arrow: Left 24">
            <a:extLst>
              <a:ext uri="{FF2B5EF4-FFF2-40B4-BE49-F238E27FC236}">
                <a16:creationId xmlns:a16="http://schemas.microsoft.com/office/drawing/2014/main" id="{E6958680-ECB2-4E91-BEB9-214181F4623F}"/>
              </a:ext>
            </a:extLst>
          </p:cNvPr>
          <p:cNvSpPr/>
          <p:nvPr userDrawn="1"/>
        </p:nvSpPr>
        <p:spPr>
          <a:xfrm rot="18941680">
            <a:off x="920208" y="4485459"/>
            <a:ext cx="1276611" cy="267286"/>
          </a:xfrm>
          <a:prstGeom prst="leftArrow">
            <a:avLst/>
          </a:prstGeom>
          <a:solidFill>
            <a:srgbClr val="6B4024"/>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E5BC897D-1080-4844-8556-C0D47C7FD8EC}"/>
              </a:ext>
            </a:extLst>
          </p:cNvPr>
          <p:cNvSpPr txBox="1"/>
          <p:nvPr userDrawn="1"/>
        </p:nvSpPr>
        <p:spPr>
          <a:xfrm>
            <a:off x="2082015" y="3821585"/>
            <a:ext cx="4487457" cy="1077218"/>
          </a:xfrm>
          <a:prstGeom prst="rect">
            <a:avLst/>
          </a:prstGeom>
          <a:noFill/>
        </p:spPr>
        <p:txBody>
          <a:bodyPr wrap="square" rtlCol="0">
            <a:spAutoFit/>
          </a:bodyPr>
          <a:lstStyle/>
          <a:p>
            <a:pPr>
              <a:defRPr/>
            </a:pPr>
            <a:r>
              <a:rPr lang="en-US" sz="1600" b="1" dirty="0">
                <a:solidFill>
                  <a:srgbClr val="000000"/>
                </a:solidFill>
                <a:latin typeface="Arial" panose="020B0604020202020204"/>
              </a:rPr>
              <a:t>Today’s Audio </a:t>
            </a:r>
            <a:r>
              <a:rPr lang="en-US" sz="1600" dirty="0">
                <a:solidFill>
                  <a:srgbClr val="000000"/>
                </a:solidFill>
                <a:latin typeface="Arial" panose="020B0604020202020204"/>
              </a:rPr>
              <a:t>information is available below the slides. If you are calling in on your phone, please leave your line </a:t>
            </a:r>
            <a:r>
              <a:rPr lang="en-US" sz="1600" u="sng" dirty="0">
                <a:solidFill>
                  <a:srgbClr val="000000"/>
                </a:solidFill>
                <a:latin typeface="Arial" panose="020B0604020202020204"/>
              </a:rPr>
              <a:t>muted</a:t>
            </a:r>
            <a:r>
              <a:rPr lang="en-US" sz="1600" dirty="0">
                <a:solidFill>
                  <a:srgbClr val="000000"/>
                </a:solidFill>
                <a:latin typeface="Arial" panose="020B0604020202020204"/>
              </a:rPr>
              <a:t>.</a:t>
            </a:r>
          </a:p>
          <a:p>
            <a:pPr>
              <a:defRPr/>
            </a:pPr>
            <a:endParaRPr lang="en-US" sz="1600" dirty="0">
              <a:solidFill>
                <a:srgbClr val="000000"/>
              </a:solidFill>
              <a:latin typeface="Arial" panose="020B0604020202020204"/>
            </a:endParaRPr>
          </a:p>
        </p:txBody>
      </p:sp>
      <p:pic>
        <p:nvPicPr>
          <p:cNvPr id="27" name="Picture 26" descr="A screenshot of a cell phone&#10;&#10;Description automatically generated">
            <a:extLst>
              <a:ext uri="{FF2B5EF4-FFF2-40B4-BE49-F238E27FC236}">
                <a16:creationId xmlns:a16="http://schemas.microsoft.com/office/drawing/2014/main" id="{6F337832-4695-4C41-ACD5-00369C732F7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14380" y="2687812"/>
            <a:ext cx="1267630" cy="1115237"/>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C19D5322-7B28-4094-9B0A-E1436873C26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416958" y="1309954"/>
            <a:ext cx="1571639" cy="1178729"/>
          </a:xfrm>
          <a:prstGeom prst="rect">
            <a:avLst/>
          </a:prstGeom>
        </p:spPr>
      </p:pic>
      <p:sp>
        <p:nvSpPr>
          <p:cNvPr id="29" name="TextBox 28">
            <a:extLst>
              <a:ext uri="{FF2B5EF4-FFF2-40B4-BE49-F238E27FC236}">
                <a16:creationId xmlns:a16="http://schemas.microsoft.com/office/drawing/2014/main" id="{0465939B-61B5-49F1-B258-65A868050123}"/>
              </a:ext>
            </a:extLst>
          </p:cNvPr>
          <p:cNvSpPr txBox="1"/>
          <p:nvPr userDrawn="1"/>
        </p:nvSpPr>
        <p:spPr>
          <a:xfrm rot="10800000" flipV="1">
            <a:off x="2108650" y="2713264"/>
            <a:ext cx="4487457" cy="830997"/>
          </a:xfrm>
          <a:prstGeom prst="rect">
            <a:avLst/>
          </a:prstGeom>
          <a:noFill/>
        </p:spPr>
        <p:txBody>
          <a:bodyPr wrap="square" rtlCol="0">
            <a:spAutoFit/>
          </a:bodyPr>
          <a:lstStyle/>
          <a:p>
            <a:pPr>
              <a:defRPr/>
            </a:pPr>
            <a:r>
              <a:rPr lang="en-US" sz="1600" dirty="0">
                <a:solidFill>
                  <a:srgbClr val="000000"/>
                </a:solidFill>
                <a:latin typeface="Arial" panose="020B0604020202020204"/>
              </a:rPr>
              <a:t>If you need to troubleshoot your computer audio you can access the </a:t>
            </a:r>
            <a:r>
              <a:rPr lang="en-US" sz="1600" b="1" dirty="0">
                <a:solidFill>
                  <a:srgbClr val="000000"/>
                </a:solidFill>
                <a:latin typeface="Arial" panose="020B0604020202020204"/>
              </a:rPr>
              <a:t>Audio Setup Wizard </a:t>
            </a:r>
            <a:r>
              <a:rPr lang="en-US" sz="1600" dirty="0">
                <a:solidFill>
                  <a:srgbClr val="000000"/>
                </a:solidFill>
                <a:latin typeface="Arial" panose="020B0604020202020204"/>
              </a:rPr>
              <a:t>by clicking the </a:t>
            </a:r>
            <a:r>
              <a:rPr lang="en-US" sz="1600" i="1" dirty="0">
                <a:solidFill>
                  <a:srgbClr val="000000"/>
                </a:solidFill>
                <a:latin typeface="Arial" panose="020B0604020202020204"/>
              </a:rPr>
              <a:t>Meeting</a:t>
            </a:r>
            <a:r>
              <a:rPr lang="en-US" sz="1600" dirty="0">
                <a:solidFill>
                  <a:srgbClr val="000000"/>
                </a:solidFill>
                <a:latin typeface="Arial" panose="020B0604020202020204"/>
              </a:rPr>
              <a:t> button.</a:t>
            </a:r>
          </a:p>
        </p:txBody>
      </p:sp>
    </p:spTree>
    <p:extLst>
      <p:ext uri="{BB962C8B-B14F-4D97-AF65-F5344CB8AC3E}">
        <p14:creationId xmlns:p14="http://schemas.microsoft.com/office/powerpoint/2010/main" val="206448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oom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201674-A195-4645-8BC3-78418DA9B604}"/>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a:extLst>
              <a:ext uri="{FF2B5EF4-FFF2-40B4-BE49-F238E27FC236}">
                <a16:creationId xmlns:a16="http://schemas.microsoft.com/office/drawing/2014/main" id="{60AFBD62-916B-EA4A-9376-3074B9EE0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F6E048B-5FEF-47F5-8793-9BB289576C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10" name="Oval 9">
            <a:extLst>
              <a:ext uri="{FF2B5EF4-FFF2-40B4-BE49-F238E27FC236}">
                <a16:creationId xmlns:a16="http://schemas.microsoft.com/office/drawing/2014/main" id="{ADB1AA26-5EE8-44E4-8D6F-005B79DDD1C6}"/>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D38F3220-863E-444A-A351-B6C21FB5D70B}"/>
              </a:ext>
            </a:extLst>
          </p:cNvPr>
          <p:cNvSpPr txBox="1"/>
          <p:nvPr userDrawn="1"/>
        </p:nvSpPr>
        <p:spPr>
          <a:xfrm>
            <a:off x="402052" y="2240326"/>
            <a:ext cx="4454250" cy="2155954"/>
          </a:xfrm>
          <a:prstGeom prst="rect">
            <a:avLst/>
          </a:prstGeom>
          <a:noFill/>
        </p:spPr>
        <p:txBody>
          <a:bodyPr wrap="square" rtlCol="0">
            <a:noAutofit/>
          </a:bodyPr>
          <a:lstStyle/>
          <a:p>
            <a:pPr marL="38100" defTabSz="914400">
              <a:spcAft>
                <a:spcPts val="200"/>
              </a:spcAft>
              <a:buClr>
                <a:srgbClr val="000000"/>
              </a:buClr>
              <a:buFont typeface="Arial"/>
              <a:buNone/>
              <a:defRPr/>
            </a:pPr>
            <a:r>
              <a:rPr lang="en-US" sz="2400" dirty="0">
                <a:solidFill>
                  <a:srgbClr val="000000"/>
                </a:solidFill>
                <a:latin typeface="Arial" pitchFamily="34" charset="0"/>
                <a:cs typeface="Helvetica" panose="020B0604020202020204" pitchFamily="34" charset="0"/>
                <a:sym typeface="Arial"/>
              </a:rPr>
              <a:t>If you’re having issues with audio, click on the arrow next to the microphone icon at the bottom of your screen and select “Audio Settings…”</a:t>
            </a:r>
          </a:p>
          <a:p>
            <a:pPr marL="38100" defTabSz="914400">
              <a:spcAft>
                <a:spcPts val="200"/>
              </a:spcAft>
              <a:buClr>
                <a:srgbClr val="000000"/>
              </a:buClr>
              <a:buFont typeface="Arial"/>
              <a:buNone/>
              <a:defRPr/>
            </a:pPr>
            <a:endParaRPr lang="en-US" sz="2400" dirty="0">
              <a:solidFill>
                <a:srgbClr val="000000"/>
              </a:solidFill>
              <a:latin typeface="Arial" pitchFamily="34" charset="0"/>
              <a:cs typeface="Helvetica" panose="020B0604020202020204" pitchFamily="34" charset="0"/>
              <a:sym typeface="Arial"/>
            </a:endParaRPr>
          </a:p>
        </p:txBody>
      </p:sp>
      <p:sp>
        <p:nvSpPr>
          <p:cNvPr id="18" name="TextBox 17">
            <a:extLst>
              <a:ext uri="{FF2B5EF4-FFF2-40B4-BE49-F238E27FC236}">
                <a16:creationId xmlns:a16="http://schemas.microsoft.com/office/drawing/2014/main" id="{13D96B6E-7C6F-44CD-B288-F01CBCC3A7DE}"/>
              </a:ext>
            </a:extLst>
          </p:cNvPr>
          <p:cNvSpPr txBox="1"/>
          <p:nvPr userDrawn="1"/>
        </p:nvSpPr>
        <p:spPr>
          <a:xfrm>
            <a:off x="0" y="0"/>
            <a:ext cx="9144000" cy="914400"/>
          </a:xfrm>
          <a:prstGeom prst="rect">
            <a:avLst/>
          </a:prstGeom>
          <a:noFill/>
        </p:spPr>
        <p:txBody>
          <a:bodyPr wrap="square" rtlCol="0" anchor="ctr" anchorCtr="0">
            <a:noAutofit/>
          </a:bodyPr>
          <a:lstStyle/>
          <a:p>
            <a:pPr algn="ctr"/>
            <a:r>
              <a:rPr lang="en-US" sz="4000" b="1" dirty="0">
                <a:solidFill>
                  <a:srgbClr val="000000"/>
                </a:solidFill>
                <a:latin typeface="Arial" panose="020B0604020202020204"/>
              </a:rPr>
              <a:t>Zoom Audio</a:t>
            </a:r>
          </a:p>
        </p:txBody>
      </p:sp>
      <p:grpSp>
        <p:nvGrpSpPr>
          <p:cNvPr id="19" name="Group 18">
            <a:extLst>
              <a:ext uri="{FF2B5EF4-FFF2-40B4-BE49-F238E27FC236}">
                <a16:creationId xmlns:a16="http://schemas.microsoft.com/office/drawing/2014/main" id="{E99DD657-4CDE-4DD2-AE2D-B71C6A5443C9}"/>
              </a:ext>
            </a:extLst>
          </p:cNvPr>
          <p:cNvGrpSpPr>
            <a:grpSpLocks noChangeAspect="1"/>
          </p:cNvGrpSpPr>
          <p:nvPr userDrawn="1"/>
        </p:nvGrpSpPr>
        <p:grpSpPr>
          <a:xfrm>
            <a:off x="5026182" y="1621472"/>
            <a:ext cx="3583217" cy="3236278"/>
            <a:chOff x="5219970" y="2984500"/>
            <a:chExt cx="2461936" cy="2317116"/>
          </a:xfrm>
        </p:grpSpPr>
        <p:pic>
          <p:nvPicPr>
            <p:cNvPr id="20" name="Picture 19" descr="A screenshot of a computer screen&#10;&#10;Description automatically generated">
              <a:extLst>
                <a:ext uri="{FF2B5EF4-FFF2-40B4-BE49-F238E27FC236}">
                  <a16:creationId xmlns:a16="http://schemas.microsoft.com/office/drawing/2014/main" id="{4F615B57-D916-4064-BF82-CBEB022C00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19970" y="2984500"/>
              <a:ext cx="2461936" cy="2317116"/>
            </a:xfrm>
            <a:prstGeom prst="rect">
              <a:avLst/>
            </a:prstGeom>
          </p:spPr>
        </p:pic>
        <p:pic>
          <p:nvPicPr>
            <p:cNvPr id="21" name="Picture 20" descr="A picture containing meter&#10;&#10;Description automatically generated">
              <a:extLst>
                <a:ext uri="{FF2B5EF4-FFF2-40B4-BE49-F238E27FC236}">
                  <a16:creationId xmlns:a16="http://schemas.microsoft.com/office/drawing/2014/main" id="{EDE6E0D2-C11B-4DE7-9388-26F2B90F564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79464" y="5012130"/>
              <a:ext cx="289486" cy="289486"/>
            </a:xfrm>
            <a:prstGeom prst="rect">
              <a:avLst/>
            </a:prstGeom>
          </p:spPr>
        </p:pic>
      </p:grpSp>
    </p:spTree>
    <p:extLst>
      <p:ext uri="{BB962C8B-B14F-4D97-AF65-F5344CB8AC3E}">
        <p14:creationId xmlns:p14="http://schemas.microsoft.com/office/powerpoint/2010/main" val="644178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oom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201674-A195-4645-8BC3-78418DA9B604}"/>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a:extLst>
              <a:ext uri="{FF2B5EF4-FFF2-40B4-BE49-F238E27FC236}">
                <a16:creationId xmlns:a16="http://schemas.microsoft.com/office/drawing/2014/main" id="{60AFBD62-916B-EA4A-9376-3074B9EE0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F6E048B-5FEF-47F5-8793-9BB289576C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10" name="Oval 9">
            <a:extLst>
              <a:ext uri="{FF2B5EF4-FFF2-40B4-BE49-F238E27FC236}">
                <a16:creationId xmlns:a16="http://schemas.microsoft.com/office/drawing/2014/main" id="{ADB1AA26-5EE8-44E4-8D6F-005B79DDD1C6}"/>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59FE3887-C5D9-46A6-AE12-1C21D893FF71}"/>
              </a:ext>
            </a:extLst>
          </p:cNvPr>
          <p:cNvSpPr txBox="1"/>
          <p:nvPr userDrawn="1"/>
        </p:nvSpPr>
        <p:spPr>
          <a:xfrm>
            <a:off x="384449" y="1273046"/>
            <a:ext cx="8224949" cy="2432838"/>
          </a:xfrm>
          <a:prstGeom prst="rect">
            <a:avLst/>
          </a:prstGeom>
          <a:noFill/>
        </p:spPr>
        <p:txBody>
          <a:bodyPr wrap="square" rtlCol="0">
            <a:noAutofit/>
          </a:bodyPr>
          <a:lstStyle/>
          <a:p>
            <a:pPr marL="38100" defTabSz="914400">
              <a:spcAft>
                <a:spcPts val="200"/>
              </a:spcAft>
              <a:buClr>
                <a:srgbClr val="000000"/>
              </a:buClr>
              <a:buFont typeface="Arial"/>
              <a:buNone/>
              <a:defRPr/>
            </a:pPr>
            <a:r>
              <a:rPr lang="en-US" sz="2800" dirty="0">
                <a:solidFill>
                  <a:srgbClr val="000000"/>
                </a:solidFill>
                <a:latin typeface="Arial" pitchFamily="34" charset="0"/>
                <a:cs typeface="Helvetica" panose="020B0604020202020204" pitchFamily="34" charset="0"/>
                <a:sym typeface="Arial"/>
              </a:rPr>
              <a:t>Viewing the chat: </a:t>
            </a:r>
          </a:p>
          <a:p>
            <a:pPr marL="685800" indent="-342900" defTabSz="914400">
              <a:buClrTx/>
              <a:buFont typeface="Arial" panose="020B0604020202020204" pitchFamily="34" charset="0"/>
              <a:buChar char="•"/>
              <a:defRPr/>
            </a:pPr>
            <a:r>
              <a:rPr lang="en-US" sz="2800" dirty="0">
                <a:solidFill>
                  <a:srgbClr val="000000"/>
                </a:solidFill>
                <a:latin typeface="Arial" pitchFamily="34" charset="0"/>
                <a:cs typeface="Helvetica" panose="020B0604020202020204" pitchFamily="34" charset="0"/>
                <a:sym typeface="Arial"/>
              </a:rPr>
              <a:t>If a presenter or host is sharing their screen and you can’t see the chat, exit full screen in View Options or click Chat      in the bar at the bottom.</a:t>
            </a:r>
          </a:p>
          <a:p>
            <a:pPr marL="685800" defTabSz="914400">
              <a:buClr>
                <a:srgbClr val="CC4927"/>
              </a:buClr>
              <a:buFont typeface="Arial" panose="020B0604020202020204" pitchFamily="34" charset="0"/>
              <a:buNone/>
              <a:defRPr/>
            </a:pPr>
            <a:endParaRPr lang="en-US" sz="2800" dirty="0">
              <a:solidFill>
                <a:srgbClr val="000000"/>
              </a:solidFill>
              <a:latin typeface="Arial" pitchFamily="34" charset="0"/>
              <a:cs typeface="Helvetica" panose="020B0604020202020204" pitchFamily="34" charset="0"/>
              <a:sym typeface="Arial"/>
            </a:endParaRPr>
          </a:p>
        </p:txBody>
      </p:sp>
      <p:sp>
        <p:nvSpPr>
          <p:cNvPr id="24" name="TextBox 23">
            <a:extLst>
              <a:ext uri="{FF2B5EF4-FFF2-40B4-BE49-F238E27FC236}">
                <a16:creationId xmlns:a16="http://schemas.microsoft.com/office/drawing/2014/main" id="{ACACE5B0-F6C3-48DC-A90E-8DC241AABA47}"/>
              </a:ext>
            </a:extLst>
          </p:cNvPr>
          <p:cNvSpPr txBox="1"/>
          <p:nvPr userDrawn="1"/>
        </p:nvSpPr>
        <p:spPr>
          <a:xfrm>
            <a:off x="0" y="0"/>
            <a:ext cx="9144000" cy="914400"/>
          </a:xfrm>
          <a:prstGeom prst="rect">
            <a:avLst/>
          </a:prstGeom>
          <a:noFill/>
        </p:spPr>
        <p:txBody>
          <a:bodyPr wrap="square" rtlCol="0" anchor="ctr" anchorCtr="0">
            <a:noAutofit/>
          </a:bodyPr>
          <a:lstStyle/>
          <a:p>
            <a:pPr algn="ctr"/>
            <a:r>
              <a:rPr lang="en-US" sz="4000" b="1" dirty="0">
                <a:solidFill>
                  <a:srgbClr val="000000"/>
                </a:solidFill>
                <a:latin typeface="Arial" panose="020B0604020202020204"/>
              </a:rPr>
              <a:t>Zoom Chat</a:t>
            </a:r>
          </a:p>
        </p:txBody>
      </p:sp>
      <p:pic>
        <p:nvPicPr>
          <p:cNvPr id="25" name="Picture 24">
            <a:extLst>
              <a:ext uri="{FF2B5EF4-FFF2-40B4-BE49-F238E27FC236}">
                <a16:creationId xmlns:a16="http://schemas.microsoft.com/office/drawing/2014/main" id="{969B4496-31DC-4E22-9CBC-DCD7B3DDB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82327" y="2658180"/>
            <a:ext cx="461645" cy="461645"/>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1F3F484-3E3F-4EB2-A1BB-6574C32D485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585894" y="3705884"/>
            <a:ext cx="4173550" cy="1712595"/>
          </a:xfrm>
          <a:prstGeom prst="rect">
            <a:avLst/>
          </a:prstGeom>
        </p:spPr>
      </p:pic>
    </p:spTree>
    <p:extLst>
      <p:ext uri="{BB962C8B-B14F-4D97-AF65-F5344CB8AC3E}">
        <p14:creationId xmlns:p14="http://schemas.microsoft.com/office/powerpoint/2010/main" val="2895927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oom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201674-A195-4645-8BC3-78418DA9B604}"/>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a:extLst>
              <a:ext uri="{FF2B5EF4-FFF2-40B4-BE49-F238E27FC236}">
                <a16:creationId xmlns:a16="http://schemas.microsoft.com/office/drawing/2014/main" id="{60AFBD62-916B-EA4A-9376-3074B9EE0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F6E048B-5FEF-47F5-8793-9BB289576C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10" name="Oval 9">
            <a:extLst>
              <a:ext uri="{FF2B5EF4-FFF2-40B4-BE49-F238E27FC236}">
                <a16:creationId xmlns:a16="http://schemas.microsoft.com/office/drawing/2014/main" id="{ADB1AA26-5EE8-44E4-8D6F-005B79DDD1C6}"/>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3EE75E8A-93E2-49DB-A0C7-F9A82D0700F3}"/>
              </a:ext>
            </a:extLst>
          </p:cNvPr>
          <p:cNvSpPr txBox="1"/>
          <p:nvPr userDrawn="1"/>
        </p:nvSpPr>
        <p:spPr>
          <a:xfrm>
            <a:off x="384450" y="1053590"/>
            <a:ext cx="5804482" cy="5247982"/>
          </a:xfrm>
          <a:prstGeom prst="rect">
            <a:avLst/>
          </a:prstGeom>
          <a:noFill/>
        </p:spPr>
        <p:txBody>
          <a:bodyPr wrap="square" rtlCol="0">
            <a:noAutofit/>
          </a:bodyPr>
          <a:lstStyle/>
          <a:p>
            <a:pPr marL="38100" defTabSz="914400">
              <a:spcAft>
                <a:spcPts val="200"/>
              </a:spcAft>
              <a:buClr>
                <a:srgbClr val="000000"/>
              </a:buClr>
              <a:buFont typeface="Arial"/>
              <a:buNone/>
              <a:defRPr/>
            </a:pPr>
            <a:r>
              <a:rPr lang="en-US" sz="2400" dirty="0">
                <a:solidFill>
                  <a:srgbClr val="000000"/>
                </a:solidFill>
                <a:latin typeface="Arial" pitchFamily="34" charset="0"/>
                <a:cs typeface="Helvetica" panose="020B0604020202020204" pitchFamily="34" charset="0"/>
                <a:sym typeface="Arial"/>
              </a:rPr>
              <a:t>Questions for Presenters or General Discussion:</a:t>
            </a:r>
          </a:p>
          <a:p>
            <a:pPr marL="685800" indent="-342900" defTabSz="914400">
              <a:buClrTx/>
              <a:buFont typeface="Arial" panose="020B0604020202020204" pitchFamily="34" charset="0"/>
              <a:buChar char="•"/>
              <a:defRPr/>
            </a:pPr>
            <a:r>
              <a:rPr lang="en-US" sz="2400" dirty="0">
                <a:solidFill>
                  <a:srgbClr val="000000"/>
                </a:solidFill>
                <a:latin typeface="Arial" pitchFamily="34" charset="0"/>
                <a:cs typeface="Helvetica" panose="020B0604020202020204" pitchFamily="34" charset="0"/>
                <a:sym typeface="Arial"/>
              </a:rPr>
              <a:t>If you have a question for a presenter or something to add to </a:t>
            </a:r>
          </a:p>
          <a:p>
            <a:pPr marL="685800" defTabSz="914400">
              <a:buClr>
                <a:srgbClr val="CC4927"/>
              </a:buClr>
              <a:buFont typeface="Arial" panose="020B0604020202020204" pitchFamily="34" charset="0"/>
              <a:buNone/>
              <a:defRPr/>
            </a:pPr>
            <a:r>
              <a:rPr lang="en-US" sz="2400" dirty="0">
                <a:solidFill>
                  <a:srgbClr val="000000"/>
                </a:solidFill>
                <a:latin typeface="Arial" pitchFamily="34" charset="0"/>
                <a:cs typeface="Helvetica" panose="020B0604020202020204" pitchFamily="34" charset="0"/>
                <a:sym typeface="Arial"/>
              </a:rPr>
              <a:t>the discussion, please send it in the chat to “Everyone”</a:t>
            </a:r>
          </a:p>
          <a:p>
            <a:pPr marL="38100" defTabSz="914400">
              <a:spcBef>
                <a:spcPts val="1800"/>
              </a:spcBef>
              <a:spcAft>
                <a:spcPts val="500"/>
              </a:spcAft>
              <a:buClr>
                <a:srgbClr val="CC4927"/>
              </a:buClr>
              <a:buFont typeface="Arial" pitchFamily="34" charset="0"/>
              <a:buNone/>
              <a:defRPr/>
            </a:pPr>
            <a:r>
              <a:rPr lang="en-US" sz="2400" dirty="0">
                <a:solidFill>
                  <a:srgbClr val="000000"/>
                </a:solidFill>
                <a:latin typeface="Arial" pitchFamily="34" charset="0"/>
                <a:cs typeface="Helvetica" panose="020B0604020202020204" pitchFamily="34" charset="0"/>
                <a:sym typeface="Arial"/>
              </a:rPr>
              <a:t>Tech Support:</a:t>
            </a:r>
          </a:p>
          <a:p>
            <a:pPr marL="685800" indent="-342900" defTabSz="914400">
              <a:buClrTx/>
              <a:buFont typeface="Arial" panose="020B0604020202020204" pitchFamily="34" charset="0"/>
              <a:buChar char="•"/>
              <a:defRPr/>
            </a:pPr>
            <a:r>
              <a:rPr lang="en-US" sz="2400" dirty="0">
                <a:solidFill>
                  <a:srgbClr val="000000"/>
                </a:solidFill>
                <a:latin typeface="Arial" pitchFamily="34" charset="0"/>
                <a:cs typeface="Helvetica" panose="020B0604020202020204" pitchFamily="34" charset="0"/>
                <a:sym typeface="Arial"/>
              </a:rPr>
              <a:t>If you have a tech question, please, send it privately to a host/co-host (anyone with “TECH” in their name)</a:t>
            </a:r>
          </a:p>
          <a:p>
            <a:pPr marL="685800" indent="-342900" defTabSz="914400">
              <a:buClrTx/>
              <a:buFont typeface="Arial" panose="020B0604020202020204" pitchFamily="34" charset="0"/>
              <a:buChar char="•"/>
              <a:defRPr/>
            </a:pPr>
            <a:r>
              <a:rPr lang="en-US" sz="2400" dirty="0">
                <a:solidFill>
                  <a:srgbClr val="000000"/>
                </a:solidFill>
                <a:latin typeface="Arial" pitchFamily="34" charset="0"/>
                <a:cs typeface="Helvetica" panose="020B0604020202020204" pitchFamily="34" charset="0"/>
                <a:sym typeface="Arial"/>
              </a:rPr>
              <a:t>Tech support is also available by email: webinars@danyainstitute.org</a:t>
            </a:r>
          </a:p>
        </p:txBody>
      </p:sp>
      <p:pic>
        <p:nvPicPr>
          <p:cNvPr id="18" name="Picture 17" descr="A screenshot of a cell phone&#10;&#10;Description automatically generated">
            <a:extLst>
              <a:ext uri="{FF2B5EF4-FFF2-40B4-BE49-F238E27FC236}">
                <a16:creationId xmlns:a16="http://schemas.microsoft.com/office/drawing/2014/main" id="{3EEF37DB-7C2B-420F-89EE-766E58E5335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399218" y="1135307"/>
            <a:ext cx="2152510" cy="2074237"/>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24E3874D-2B86-45D4-AD96-F82917597A4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414701" y="3596743"/>
            <a:ext cx="2121544" cy="2044397"/>
          </a:xfrm>
          <a:prstGeom prst="rect">
            <a:avLst/>
          </a:prstGeom>
        </p:spPr>
      </p:pic>
      <p:sp>
        <p:nvSpPr>
          <p:cNvPr id="20" name="TextBox 19">
            <a:extLst>
              <a:ext uri="{FF2B5EF4-FFF2-40B4-BE49-F238E27FC236}">
                <a16:creationId xmlns:a16="http://schemas.microsoft.com/office/drawing/2014/main" id="{EF7868F2-7B0C-48C7-862F-7B13B3DF1529}"/>
              </a:ext>
            </a:extLst>
          </p:cNvPr>
          <p:cNvSpPr txBox="1"/>
          <p:nvPr userDrawn="1"/>
        </p:nvSpPr>
        <p:spPr>
          <a:xfrm>
            <a:off x="0" y="0"/>
            <a:ext cx="9144000" cy="914400"/>
          </a:xfrm>
          <a:prstGeom prst="rect">
            <a:avLst/>
          </a:prstGeom>
          <a:noFill/>
        </p:spPr>
        <p:txBody>
          <a:bodyPr wrap="square" rtlCol="0" anchor="ctr" anchorCtr="0">
            <a:noAutofit/>
          </a:bodyPr>
          <a:lstStyle/>
          <a:p>
            <a:pPr algn="ctr"/>
            <a:r>
              <a:rPr lang="en-US" sz="4000" b="1" dirty="0">
                <a:solidFill>
                  <a:srgbClr val="000000"/>
                </a:solidFill>
                <a:latin typeface="Arial" panose="020B0604020202020204"/>
              </a:rPr>
              <a:t>Zoom Chat and Tech Support</a:t>
            </a:r>
          </a:p>
        </p:txBody>
      </p:sp>
    </p:spTree>
    <p:extLst>
      <p:ext uri="{BB962C8B-B14F-4D97-AF65-F5344CB8AC3E}">
        <p14:creationId xmlns:p14="http://schemas.microsoft.com/office/powerpoint/2010/main" val="320764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0" y="104414"/>
            <a:ext cx="9144000" cy="914400"/>
          </a:xfrm>
        </p:spPr>
        <p:txBody>
          <a:bodyPr>
            <a:noAutofit/>
          </a:bodyPr>
          <a:lstStyle>
            <a:lvl1pPr algn="ctr">
              <a:defRPr sz="4000" b="1">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512246" y="1245235"/>
            <a:ext cx="8228710" cy="4712437"/>
          </a:xfr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7201674-A195-4645-8BC3-78418DA9B604}"/>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7">
            <a:extLst>
              <a:ext uri="{FF2B5EF4-FFF2-40B4-BE49-F238E27FC236}">
                <a16:creationId xmlns:a16="http://schemas.microsoft.com/office/drawing/2014/main" id="{9EA24D1F-E10B-5945-96DD-C244DFC0DA42}"/>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4" name="Picture 13">
            <a:extLst>
              <a:ext uri="{FF2B5EF4-FFF2-40B4-BE49-F238E27FC236}">
                <a16:creationId xmlns:a16="http://schemas.microsoft.com/office/drawing/2014/main" id="{60AFBD62-916B-EA4A-9376-3074B9EE0C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EBE5C48-E58E-4C0C-A8D8-BCF861FFD04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9" name="Oval 8">
            <a:extLst>
              <a:ext uri="{FF2B5EF4-FFF2-40B4-BE49-F238E27FC236}">
                <a16:creationId xmlns:a16="http://schemas.microsoft.com/office/drawing/2014/main" id="{D48E1A1A-DE8F-41ED-BB99-96F7FD21D2CE}"/>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952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5702" y="3142319"/>
            <a:ext cx="7886700" cy="1039937"/>
          </a:xfrm>
        </p:spPr>
        <p:txBody>
          <a:bodyPr/>
          <a:lstStyle>
            <a:lvl1pPr>
              <a:defRPr>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288220" y="4182257"/>
            <a:ext cx="4224182" cy="2675744"/>
          </a:xfrm>
        </p:spPr>
        <p:txBody>
          <a:bodyPr/>
          <a:lstStyle>
            <a:lvl1pPr>
              <a:defRPr sz="2400">
                <a:solidFill>
                  <a:srgbClr val="000000"/>
                </a:solidFill>
                <a:latin typeface="Arial" panose="020B0604020202020204" pitchFamily="34" charset="0"/>
                <a:cs typeface="Arial" panose="020B0604020202020204" pitchFamily="34" charset="0"/>
              </a:defRPr>
            </a:lvl1pPr>
            <a:lvl2pPr>
              <a:defRPr sz="2200">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7">
            <a:extLst>
              <a:ext uri="{FF2B5EF4-FFF2-40B4-BE49-F238E27FC236}">
                <a16:creationId xmlns:a16="http://schemas.microsoft.com/office/drawing/2014/main" id="{88938D85-D565-EF47-A9B4-B2B1986E931A}"/>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5" name="Picture 4">
            <a:extLst>
              <a:ext uri="{FF2B5EF4-FFF2-40B4-BE49-F238E27FC236}">
                <a16:creationId xmlns:a16="http://schemas.microsoft.com/office/drawing/2014/main" id="{80998AA2-C42C-D942-ADFE-A94197A58F4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5702" y="410748"/>
            <a:ext cx="7886700" cy="2628901"/>
          </a:xfrm>
          <a:prstGeom prst="rect">
            <a:avLst/>
          </a:prstGeom>
        </p:spPr>
      </p:pic>
      <p:sp>
        <p:nvSpPr>
          <p:cNvPr id="14" name="Rectangle 7">
            <a:extLst>
              <a:ext uri="{FF2B5EF4-FFF2-40B4-BE49-F238E27FC236}">
                <a16:creationId xmlns:a16="http://schemas.microsoft.com/office/drawing/2014/main" id="{6C691A8E-147B-804B-8C97-D91EA75D0959}"/>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6" name="Picture 15">
            <a:extLst>
              <a:ext uri="{FF2B5EF4-FFF2-40B4-BE49-F238E27FC236}">
                <a16:creationId xmlns:a16="http://schemas.microsoft.com/office/drawing/2014/main" id="{838B6408-4545-6046-80C6-0C251E6CC5C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spTree>
    <p:extLst>
      <p:ext uri="{BB962C8B-B14F-4D97-AF65-F5344CB8AC3E}">
        <p14:creationId xmlns:p14="http://schemas.microsoft.com/office/powerpoint/2010/main" val="285655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DD8CF64-BF0E-D342-AE7B-773E2375177B}"/>
              </a:ext>
            </a:extLst>
          </p:cNvPr>
          <p:cNvSpPr/>
          <p:nvPr userDrawn="1"/>
        </p:nvSpPr>
        <p:spPr>
          <a:xfrm>
            <a:off x="4288220" y="4287187"/>
            <a:ext cx="4855780" cy="2570813"/>
          </a:xfrm>
          <a:prstGeom prst="rect">
            <a:avLst/>
          </a:prstGeom>
          <a:solidFill>
            <a:srgbClr val="7D7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D291D6-2409-D44E-B03D-AFECCFD7459E}"/>
              </a:ext>
            </a:extLst>
          </p:cNvPr>
          <p:cNvSpPr txBox="1"/>
          <p:nvPr userDrawn="1"/>
        </p:nvSpPr>
        <p:spPr>
          <a:xfrm>
            <a:off x="628650" y="1210581"/>
            <a:ext cx="8053337" cy="2031325"/>
          </a:xfrm>
          <a:prstGeom prst="rect">
            <a:avLst/>
          </a:prstGeom>
          <a:noFill/>
        </p:spPr>
        <p:txBody>
          <a:bodyPr wrap="square" rtlCol="0">
            <a:spAutoFit/>
          </a:bodyPr>
          <a:lstStyle/>
          <a:p>
            <a:r>
              <a:rPr lang="en-US" sz="1400" b="0" i="0" kern="1200" dirty="0">
                <a:solidFill>
                  <a:srgbClr val="000000"/>
                </a:solidFill>
                <a:effectLst/>
                <a:latin typeface="Arial" panose="020B0604020202020204" pitchFamily="34" charset="0"/>
                <a:ea typeface="+mn-ea"/>
                <a:cs typeface="Arial" panose="020B0604020202020204" pitchFamily="34" charset="0"/>
              </a:rPr>
              <a:t>The purpose of the Prevention Technology Transfer Center (PTTC) Network is to improve implementation and delivery of effective substance abuse prevention interventions, and provide training and technical assistance services to the substance abuse prevention field.  It does this by developing and disseminating tools and strategies needed to improve the quality of substance abuse prevention efforts; providing intensive technical assistance and learning resources to prevention professionals in order to improve their understanding of prevention science, epidemiological data, and implementation of evidence-based and promising practices; and, developing tools and resources to engage the next generation of prevention professionals.</a:t>
            </a:r>
            <a:br>
              <a:rPr lang="en-US" sz="1400" dirty="0">
                <a:solidFill>
                  <a:srgbClr val="000000"/>
                </a:solidFill>
                <a:latin typeface="Arial" panose="020B0604020202020204" pitchFamily="34" charset="0"/>
                <a:cs typeface="Arial" panose="020B0604020202020204" pitchFamily="34" charset="0"/>
              </a:rPr>
            </a:br>
            <a:endParaRPr lang="en-US" sz="1400" dirty="0">
              <a:solidFill>
                <a:srgbClr val="00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A0C38B9-B43F-E84C-8019-A94D0F859C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2346" y="6213130"/>
            <a:ext cx="1156949" cy="389412"/>
          </a:xfrm>
          <a:prstGeom prst="rect">
            <a:avLst/>
          </a:prstGeom>
        </p:spPr>
      </p:pic>
      <p:pic>
        <p:nvPicPr>
          <p:cNvPr id="22" name="Picture 21">
            <a:extLst>
              <a:ext uri="{FF2B5EF4-FFF2-40B4-BE49-F238E27FC236}">
                <a16:creationId xmlns:a16="http://schemas.microsoft.com/office/drawing/2014/main" id="{68E2E997-0DA2-1B44-B389-3065F387FF6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751460" y="6142477"/>
            <a:ext cx="729762" cy="643130"/>
          </a:xfrm>
          <a:prstGeom prst="rect">
            <a:avLst/>
          </a:prstGeom>
        </p:spPr>
      </p:pic>
      <p:pic>
        <p:nvPicPr>
          <p:cNvPr id="23" name="Picture 22">
            <a:extLst>
              <a:ext uri="{FF2B5EF4-FFF2-40B4-BE49-F238E27FC236}">
                <a16:creationId xmlns:a16="http://schemas.microsoft.com/office/drawing/2014/main" id="{243CF106-4F01-9F4A-9623-13597723CB3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751460" y="5584424"/>
            <a:ext cx="729762" cy="643130"/>
          </a:xfrm>
          <a:prstGeom prst="rect">
            <a:avLst/>
          </a:prstGeom>
        </p:spPr>
      </p:pic>
      <p:pic>
        <p:nvPicPr>
          <p:cNvPr id="24" name="Picture 23">
            <a:extLst>
              <a:ext uri="{FF2B5EF4-FFF2-40B4-BE49-F238E27FC236}">
                <a16:creationId xmlns:a16="http://schemas.microsoft.com/office/drawing/2014/main" id="{D9064BA6-E420-BB46-A71D-68929390673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4751460" y="4992754"/>
            <a:ext cx="729762" cy="643130"/>
          </a:xfrm>
          <a:prstGeom prst="rect">
            <a:avLst/>
          </a:prstGeom>
        </p:spPr>
      </p:pic>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3" name="Text Placeholder 2">
            <a:extLst>
              <a:ext uri="{FF2B5EF4-FFF2-40B4-BE49-F238E27FC236}">
                <a16:creationId xmlns:a16="http://schemas.microsoft.com/office/drawing/2014/main" id="{5B5771B3-578C-F24A-8B82-88EAC5672D39}"/>
              </a:ext>
            </a:extLst>
          </p:cNvPr>
          <p:cNvSpPr txBox="1">
            <a:spLocks/>
          </p:cNvSpPr>
          <p:nvPr userDrawn="1"/>
        </p:nvSpPr>
        <p:spPr>
          <a:xfrm>
            <a:off x="4752652" y="4527031"/>
            <a:ext cx="2665163" cy="44220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CONNECT WITH US</a:t>
            </a:r>
          </a:p>
        </p:txBody>
      </p:sp>
      <p:pic>
        <p:nvPicPr>
          <p:cNvPr id="34" name="Picture 33">
            <a:extLst>
              <a:ext uri="{FF2B5EF4-FFF2-40B4-BE49-F238E27FC236}">
                <a16:creationId xmlns:a16="http://schemas.microsoft.com/office/drawing/2014/main" id="{0BB9F041-8E85-A74F-9C47-F45EE5AFAB7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23887" y="243840"/>
            <a:ext cx="3299894" cy="686887"/>
          </a:xfrm>
          <a:prstGeom prst="rect">
            <a:avLst/>
          </a:prstGeom>
        </p:spPr>
      </p:pic>
      <p:pic>
        <p:nvPicPr>
          <p:cNvPr id="35" name="Picture 34">
            <a:extLst>
              <a:ext uri="{FF2B5EF4-FFF2-40B4-BE49-F238E27FC236}">
                <a16:creationId xmlns:a16="http://schemas.microsoft.com/office/drawing/2014/main" id="{CF1E1B7A-E747-BC4D-8236-06F110FEA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rot="16200000" flipV="1">
            <a:off x="-847504" y="5622155"/>
            <a:ext cx="2057355" cy="41238"/>
          </a:xfrm>
          <a:prstGeom prst="rect">
            <a:avLst/>
          </a:prstGeom>
        </p:spPr>
      </p:pic>
    </p:spTree>
    <p:extLst>
      <p:ext uri="{BB962C8B-B14F-4D97-AF65-F5344CB8AC3E}">
        <p14:creationId xmlns:p14="http://schemas.microsoft.com/office/powerpoint/2010/main" val="117139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14795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14795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7">
            <a:extLst>
              <a:ext uri="{FF2B5EF4-FFF2-40B4-BE49-F238E27FC236}">
                <a16:creationId xmlns:a16="http://schemas.microsoft.com/office/drawing/2014/main" id="{4A0C9817-B271-8840-9419-43C885351A93}"/>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Rectangle 7">
            <a:extLst>
              <a:ext uri="{FF2B5EF4-FFF2-40B4-BE49-F238E27FC236}">
                <a16:creationId xmlns:a16="http://schemas.microsoft.com/office/drawing/2014/main" id="{CA5335E9-B1A2-084A-A7DB-B1404114CAC8}"/>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7" name="Picture 16">
            <a:extLst>
              <a:ext uri="{FF2B5EF4-FFF2-40B4-BE49-F238E27FC236}">
                <a16:creationId xmlns:a16="http://schemas.microsoft.com/office/drawing/2014/main" id="{180688D2-BAC8-134E-870E-04F4D15740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847504" y="5622155"/>
            <a:ext cx="2057355" cy="41238"/>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94A5AC1D-A31F-4217-BA23-9757570FE2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10" name="Oval 9">
            <a:extLst>
              <a:ext uri="{FF2B5EF4-FFF2-40B4-BE49-F238E27FC236}">
                <a16:creationId xmlns:a16="http://schemas.microsoft.com/office/drawing/2014/main" id="{8AADAB9F-7AB1-49DC-86EE-0C1C5CF4329B}"/>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3203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_White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76925" y="524656"/>
            <a:ext cx="7911055" cy="1156507"/>
          </a:xfrm>
        </p:spPr>
        <p:txBody>
          <a:bodyPr>
            <a:normAutofit/>
          </a:bodyPr>
          <a:lstStyle>
            <a:lvl1pPr>
              <a:defRPr sz="4000" b="1">
                <a:solidFill>
                  <a:srgbClr val="000000"/>
                </a:solidFill>
              </a:defRPr>
            </a:lvl1pPr>
          </a:lstStyle>
          <a:p>
            <a:r>
              <a:rPr lang="en-US" dirty="0"/>
              <a:t>Click to edit Master title style</a:t>
            </a:r>
          </a:p>
        </p:txBody>
      </p:sp>
      <p:sp>
        <p:nvSpPr>
          <p:cNvPr id="12" name="Rectangle 7">
            <a:extLst>
              <a:ext uri="{FF2B5EF4-FFF2-40B4-BE49-F238E27FC236}">
                <a16:creationId xmlns:a16="http://schemas.microsoft.com/office/drawing/2014/main" id="{FAF0C2A5-96A4-5642-B32C-D2B5DC963239}"/>
              </a:ext>
            </a:extLst>
          </p:cNvPr>
          <p:cNvSpPr/>
          <p:nvPr userDrawn="1"/>
        </p:nvSpPr>
        <p:spPr>
          <a:xfrm flipH="1">
            <a:off x="-5898" y="641526"/>
            <a:ext cx="827293" cy="441299"/>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7">
            <a:extLst>
              <a:ext uri="{FF2B5EF4-FFF2-40B4-BE49-F238E27FC236}">
                <a16:creationId xmlns:a16="http://schemas.microsoft.com/office/drawing/2014/main" id="{D0C9A630-8116-5A4D-9FDA-548F13957760}"/>
              </a:ext>
            </a:extLst>
          </p:cNvPr>
          <p:cNvSpPr/>
          <p:nvPr userDrawn="1"/>
        </p:nvSpPr>
        <p:spPr>
          <a:xfrm>
            <a:off x="0" y="0"/>
            <a:ext cx="1762943" cy="1082827"/>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ext Placeholder 2">
            <a:extLst>
              <a:ext uri="{FF2B5EF4-FFF2-40B4-BE49-F238E27FC236}">
                <a16:creationId xmlns:a16="http://schemas.microsoft.com/office/drawing/2014/main" id="{B13FEFC9-EDE3-6F4B-B2A8-A92AAB896197}"/>
              </a:ext>
            </a:extLst>
          </p:cNvPr>
          <p:cNvSpPr>
            <a:spLocks noGrp="1"/>
          </p:cNvSpPr>
          <p:nvPr>
            <p:ph type="body" idx="1"/>
          </p:nvPr>
        </p:nvSpPr>
        <p:spPr>
          <a:xfrm>
            <a:off x="821395" y="2055917"/>
            <a:ext cx="3609411" cy="82391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3">
            <a:extLst>
              <a:ext uri="{FF2B5EF4-FFF2-40B4-BE49-F238E27FC236}">
                <a16:creationId xmlns:a16="http://schemas.microsoft.com/office/drawing/2014/main" id="{1E25026A-0C93-E040-9C15-B6D59ACBD9F2}"/>
              </a:ext>
            </a:extLst>
          </p:cNvPr>
          <p:cNvSpPr>
            <a:spLocks noGrp="1"/>
          </p:cNvSpPr>
          <p:nvPr>
            <p:ph sz="half" idx="2"/>
          </p:nvPr>
        </p:nvSpPr>
        <p:spPr>
          <a:xfrm>
            <a:off x="821395" y="2879829"/>
            <a:ext cx="3609411" cy="368458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EE1F238-CEEA-8A44-AE0D-8285F2626B22}"/>
              </a:ext>
            </a:extLst>
          </p:cNvPr>
          <p:cNvSpPr>
            <a:spLocks noGrp="1"/>
          </p:cNvSpPr>
          <p:nvPr>
            <p:ph type="body" sz="quarter" idx="3"/>
          </p:nvPr>
        </p:nvSpPr>
        <p:spPr>
          <a:xfrm>
            <a:off x="4955615" y="2055917"/>
            <a:ext cx="3887391" cy="82391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5">
            <a:extLst>
              <a:ext uri="{FF2B5EF4-FFF2-40B4-BE49-F238E27FC236}">
                <a16:creationId xmlns:a16="http://schemas.microsoft.com/office/drawing/2014/main" id="{DBEBA944-93FA-2B4A-8284-DB7191E64B10}"/>
              </a:ext>
            </a:extLst>
          </p:cNvPr>
          <p:cNvSpPr>
            <a:spLocks noGrp="1"/>
          </p:cNvSpPr>
          <p:nvPr>
            <p:ph sz="quarter" idx="4"/>
          </p:nvPr>
        </p:nvSpPr>
        <p:spPr>
          <a:xfrm>
            <a:off x="4955615" y="2879829"/>
            <a:ext cx="3887391" cy="368458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Oval 22">
            <a:extLst>
              <a:ext uri="{FF2B5EF4-FFF2-40B4-BE49-F238E27FC236}">
                <a16:creationId xmlns:a16="http://schemas.microsoft.com/office/drawing/2014/main" id="{3CA0726A-FA22-5047-973C-9FA7A3EA3B41}"/>
              </a:ext>
            </a:extLst>
          </p:cNvPr>
          <p:cNvSpPr/>
          <p:nvPr userDrawn="1"/>
        </p:nvSpPr>
        <p:spPr>
          <a:xfrm>
            <a:off x="131241" y="2307945"/>
            <a:ext cx="624670" cy="624670"/>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9CC706-88E1-4147-98D1-F6DDFBAEA85E}"/>
              </a:ext>
            </a:extLst>
          </p:cNvPr>
          <p:cNvSpPr/>
          <p:nvPr userDrawn="1"/>
        </p:nvSpPr>
        <p:spPr>
          <a:xfrm>
            <a:off x="4319997" y="2307945"/>
            <a:ext cx="624670" cy="624670"/>
          </a:xfrm>
          <a:prstGeom prst="ellipse">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8" name="Picture 17">
            <a:extLst>
              <a:ext uri="{FF2B5EF4-FFF2-40B4-BE49-F238E27FC236}">
                <a16:creationId xmlns:a16="http://schemas.microsoft.com/office/drawing/2014/main" id="{035A460B-2094-D84C-BE08-A67E6CDAFC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7965572" y="1082290"/>
            <a:ext cx="2057355" cy="41238"/>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E55F2F32-8713-4DE4-947C-0BB614FC5D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16" name="Oval 15">
            <a:extLst>
              <a:ext uri="{FF2B5EF4-FFF2-40B4-BE49-F238E27FC236}">
                <a16:creationId xmlns:a16="http://schemas.microsoft.com/office/drawing/2014/main" id="{BB87EBEC-A2B4-4197-9DA0-BE45BEE56F73}"/>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944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AF0C2A5-96A4-5642-B32C-D2B5DC963239}"/>
              </a:ext>
            </a:extLst>
          </p:cNvPr>
          <p:cNvSpPr/>
          <p:nvPr userDrawn="1"/>
        </p:nvSpPr>
        <p:spPr>
          <a:xfrm flipH="1">
            <a:off x="-5898" y="641526"/>
            <a:ext cx="827293" cy="441299"/>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Rectangle 7">
            <a:extLst>
              <a:ext uri="{FF2B5EF4-FFF2-40B4-BE49-F238E27FC236}">
                <a16:creationId xmlns:a16="http://schemas.microsoft.com/office/drawing/2014/main" id="{D0C9A630-8116-5A4D-9FDA-548F13957760}"/>
              </a:ext>
            </a:extLst>
          </p:cNvPr>
          <p:cNvSpPr/>
          <p:nvPr userDrawn="1"/>
        </p:nvSpPr>
        <p:spPr>
          <a:xfrm>
            <a:off x="0" y="0"/>
            <a:ext cx="1762943" cy="1082827"/>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8" name="Picture 17">
            <a:extLst>
              <a:ext uri="{FF2B5EF4-FFF2-40B4-BE49-F238E27FC236}">
                <a16:creationId xmlns:a16="http://schemas.microsoft.com/office/drawing/2014/main" id="{035A460B-2094-D84C-BE08-A67E6CDAFC9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7965572" y="1082290"/>
            <a:ext cx="2057355" cy="41238"/>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E55F2F32-8713-4DE4-947C-0BB614FC5D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sp>
        <p:nvSpPr>
          <p:cNvPr id="16" name="Oval 15">
            <a:extLst>
              <a:ext uri="{FF2B5EF4-FFF2-40B4-BE49-F238E27FC236}">
                <a16:creationId xmlns:a16="http://schemas.microsoft.com/office/drawing/2014/main" id="{BB87EBEC-A2B4-4197-9DA0-BE45BEE56F73}"/>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945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alpha val="39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EEE64A-84E7-3441-9BD8-261D109D3C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6929" y="6374013"/>
            <a:ext cx="1156949" cy="389412"/>
          </a:xfrm>
          <a:prstGeom prst="rect">
            <a:avLst/>
          </a:prstGeom>
        </p:spPr>
      </p:pic>
      <p:sp>
        <p:nvSpPr>
          <p:cNvPr id="2" name="Title 1"/>
          <p:cNvSpPr>
            <a:spLocks noGrp="1"/>
          </p:cNvSpPr>
          <p:nvPr>
            <p:ph type="title"/>
          </p:nvPr>
        </p:nvSpPr>
        <p:spPr>
          <a:xfrm>
            <a:off x="803005" y="3618677"/>
            <a:ext cx="7381625" cy="951875"/>
          </a:xfrm>
        </p:spPr>
        <p:txBody>
          <a:bodyPr>
            <a:normAutofit/>
          </a:bodyPr>
          <a:lstStyle>
            <a:lvl1pPr>
              <a:lnSpc>
                <a:spcPct val="100000"/>
              </a:lnSpc>
              <a:defRPr sz="2800">
                <a:solidFill>
                  <a:srgbClr val="000000"/>
                </a:solidFill>
              </a:defRPr>
            </a:lvl1pPr>
          </a:lstStyle>
          <a:p>
            <a:r>
              <a:rPr lang="en-US" dirty="0"/>
              <a:t>Click to edit Master title style</a:t>
            </a:r>
          </a:p>
        </p:txBody>
      </p:sp>
      <p:sp>
        <p:nvSpPr>
          <p:cNvPr id="17" name="Rectangle 7">
            <a:extLst>
              <a:ext uri="{FF2B5EF4-FFF2-40B4-BE49-F238E27FC236}">
                <a16:creationId xmlns:a16="http://schemas.microsoft.com/office/drawing/2014/main" id="{23D587AD-BA70-5D4A-8AAA-F15FB588AC1B}"/>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3" name="Picture 12">
            <a:extLst>
              <a:ext uri="{FF2B5EF4-FFF2-40B4-BE49-F238E27FC236}">
                <a16:creationId xmlns:a16="http://schemas.microsoft.com/office/drawing/2014/main" id="{DACFB6DE-AF77-104C-B312-A44115FBD59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4" b="-8812"/>
          <a:stretch/>
        </p:blipFill>
        <p:spPr>
          <a:xfrm>
            <a:off x="0" y="0"/>
            <a:ext cx="9144000" cy="3794177"/>
          </a:xfrm>
          <a:prstGeom prst="rect">
            <a:avLst/>
          </a:prstGeom>
        </p:spPr>
      </p:pic>
      <p:sp>
        <p:nvSpPr>
          <p:cNvPr id="19" name="Rectangle 7">
            <a:extLst>
              <a:ext uri="{FF2B5EF4-FFF2-40B4-BE49-F238E27FC236}">
                <a16:creationId xmlns:a16="http://schemas.microsoft.com/office/drawing/2014/main" id="{6561F16C-7B12-EF4F-BF71-F8BF0942987D}"/>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2" name="Picture 21">
            <a:extLst>
              <a:ext uri="{FF2B5EF4-FFF2-40B4-BE49-F238E27FC236}">
                <a16:creationId xmlns:a16="http://schemas.microsoft.com/office/drawing/2014/main" id="{1E1F580F-C213-EF40-804A-BFC545122F7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16200000" flipV="1">
            <a:off x="-847504" y="5622155"/>
            <a:ext cx="2057355" cy="41238"/>
          </a:xfrm>
          <a:prstGeom prst="rect">
            <a:avLst/>
          </a:prstGeom>
        </p:spPr>
      </p:pic>
      <p:pic>
        <p:nvPicPr>
          <p:cNvPr id="23" name="Picture 22">
            <a:extLst>
              <a:ext uri="{FF2B5EF4-FFF2-40B4-BE49-F238E27FC236}">
                <a16:creationId xmlns:a16="http://schemas.microsoft.com/office/drawing/2014/main" id="{CC0DB1C9-D8A4-4143-BB1F-3D0CCA3DEBE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501116" y="6108282"/>
            <a:ext cx="3021874" cy="629016"/>
          </a:xfrm>
          <a:prstGeom prst="rect">
            <a:avLst/>
          </a:prstGeom>
        </p:spPr>
      </p:pic>
    </p:spTree>
    <p:extLst>
      <p:ext uri="{BB962C8B-B14F-4D97-AF65-F5344CB8AC3E}">
        <p14:creationId xmlns:p14="http://schemas.microsoft.com/office/powerpoint/2010/main" val="2588167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bby 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F5406E-B8C1-4040-993A-BC0B09586385}"/>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p:cNvSpPr>
            <a:spLocks noGrp="1"/>
          </p:cNvSpPr>
          <p:nvPr>
            <p:ph type="ctrTitle"/>
          </p:nvPr>
        </p:nvSpPr>
        <p:spPr>
          <a:xfrm>
            <a:off x="405517" y="1865506"/>
            <a:ext cx="8348869" cy="1963323"/>
          </a:xfrm>
        </p:spPr>
        <p:txBody>
          <a:bodyPr anchor="ctr" anchorCtr="0">
            <a:noAutofit/>
          </a:bodyPr>
          <a:lstStyle>
            <a:lvl1pPr algn="ctr">
              <a:lnSpc>
                <a:spcPct val="100000"/>
              </a:lnSpc>
              <a:defRPr sz="4000" b="1">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394617" y="3883168"/>
            <a:ext cx="8348869" cy="633046"/>
          </a:xfrm>
        </p:spPr>
        <p:txBody>
          <a:bodyPr anchor="ctr" anchorCtr="0">
            <a:noAutofit/>
          </a:bodyPr>
          <a:lstStyle>
            <a:lvl1pPr marL="0" indent="0" algn="ctr">
              <a:buNone/>
              <a:defRPr sz="2800" b="1">
                <a:solidFill>
                  <a:schemeClr val="tx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7">
            <a:extLst>
              <a:ext uri="{FF2B5EF4-FFF2-40B4-BE49-F238E27FC236}">
                <a16:creationId xmlns:a16="http://schemas.microsoft.com/office/drawing/2014/main" id="{41F719E8-F0D6-0140-882E-E096AABE372B}"/>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a:extLst>
              <a:ext uri="{FF2B5EF4-FFF2-40B4-BE49-F238E27FC236}">
                <a16:creationId xmlns:a16="http://schemas.microsoft.com/office/drawing/2014/main" id="{4A63CBC9-E20A-8245-99BD-DB605651B0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99271" y="6151141"/>
            <a:ext cx="1519977" cy="511602"/>
          </a:xfrm>
          <a:prstGeom prst="rect">
            <a:avLst/>
          </a:prstGeom>
        </p:spPr>
      </p:pic>
      <p:pic>
        <p:nvPicPr>
          <p:cNvPr id="9" name="Picture 8">
            <a:extLst>
              <a:ext uri="{FF2B5EF4-FFF2-40B4-BE49-F238E27FC236}">
                <a16:creationId xmlns:a16="http://schemas.microsoft.com/office/drawing/2014/main" id="{E44A5ACE-9C0F-2B4A-8CC3-93D68996E4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pic>
        <p:nvPicPr>
          <p:cNvPr id="11" name="Picture 10" title="Danya logo">
            <a:extLst>
              <a:ext uri="{FF2B5EF4-FFF2-40B4-BE49-F238E27FC236}">
                <a16:creationId xmlns:a16="http://schemas.microsoft.com/office/drawing/2014/main" id="{AA868991-6FA3-45BC-83A3-EA1BAD4E1C5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197237" y="6151141"/>
            <a:ext cx="2748995" cy="395837"/>
          </a:xfrm>
          <a:prstGeom prst="rect">
            <a:avLst/>
          </a:prstGeom>
        </p:spPr>
      </p:pic>
      <p:pic>
        <p:nvPicPr>
          <p:cNvPr id="13" name="Picture 12">
            <a:extLst>
              <a:ext uri="{FF2B5EF4-FFF2-40B4-BE49-F238E27FC236}">
                <a16:creationId xmlns:a16="http://schemas.microsoft.com/office/drawing/2014/main" id="{267841D5-04EC-4248-A335-FAC94F76BEB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09332" y="195257"/>
            <a:ext cx="6141239" cy="941302"/>
          </a:xfrm>
          <a:prstGeom prst="rect">
            <a:avLst/>
          </a:prstGeom>
        </p:spPr>
      </p:pic>
    </p:spTree>
    <p:extLst>
      <p:ext uri="{BB962C8B-B14F-4D97-AF65-F5344CB8AC3E}">
        <p14:creationId xmlns:p14="http://schemas.microsoft.com/office/powerpoint/2010/main" val="13790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F5406E-B8C1-4040-993A-BC0B09586385}"/>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p:cNvSpPr>
            <a:spLocks noGrp="1"/>
          </p:cNvSpPr>
          <p:nvPr>
            <p:ph type="ctrTitle"/>
          </p:nvPr>
        </p:nvSpPr>
        <p:spPr>
          <a:xfrm>
            <a:off x="405517" y="1865506"/>
            <a:ext cx="8348869" cy="1963323"/>
          </a:xfrm>
        </p:spPr>
        <p:txBody>
          <a:bodyPr anchor="ctr" anchorCtr="0">
            <a:noAutofit/>
          </a:bodyPr>
          <a:lstStyle>
            <a:lvl1pPr algn="ctr">
              <a:lnSpc>
                <a:spcPct val="100000"/>
              </a:lnSpc>
              <a:defRPr sz="4000" b="1">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394617" y="3883168"/>
            <a:ext cx="8348869" cy="633046"/>
          </a:xfrm>
        </p:spPr>
        <p:txBody>
          <a:bodyPr anchor="ctr" anchorCtr="0">
            <a:noAutofit/>
          </a:bodyPr>
          <a:lstStyle>
            <a:lvl1pPr marL="0" indent="0" algn="ctr">
              <a:buNone/>
              <a:defRPr sz="2800" b="1">
                <a:solidFill>
                  <a:schemeClr val="tx1">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7">
            <a:extLst>
              <a:ext uri="{FF2B5EF4-FFF2-40B4-BE49-F238E27FC236}">
                <a16:creationId xmlns:a16="http://schemas.microsoft.com/office/drawing/2014/main" id="{41F719E8-F0D6-0140-882E-E096AABE372B}"/>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a:extLst>
              <a:ext uri="{FF2B5EF4-FFF2-40B4-BE49-F238E27FC236}">
                <a16:creationId xmlns:a16="http://schemas.microsoft.com/office/drawing/2014/main" id="{4A63CBC9-E20A-8245-99BD-DB605651B0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99271" y="6151141"/>
            <a:ext cx="1519977" cy="511602"/>
          </a:xfrm>
          <a:prstGeom prst="rect">
            <a:avLst/>
          </a:prstGeom>
        </p:spPr>
      </p:pic>
      <p:pic>
        <p:nvPicPr>
          <p:cNvPr id="9" name="Picture 8">
            <a:extLst>
              <a:ext uri="{FF2B5EF4-FFF2-40B4-BE49-F238E27FC236}">
                <a16:creationId xmlns:a16="http://schemas.microsoft.com/office/drawing/2014/main" id="{E44A5ACE-9C0F-2B4A-8CC3-93D68996E4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6200000" flipV="1">
            <a:off x="-847504" y="5613446"/>
            <a:ext cx="2057355" cy="41238"/>
          </a:xfrm>
          <a:prstGeom prst="rect">
            <a:avLst/>
          </a:prstGeom>
        </p:spPr>
      </p:pic>
      <p:pic>
        <p:nvPicPr>
          <p:cNvPr id="11" name="Picture 10" title="Danya logo">
            <a:extLst>
              <a:ext uri="{FF2B5EF4-FFF2-40B4-BE49-F238E27FC236}">
                <a16:creationId xmlns:a16="http://schemas.microsoft.com/office/drawing/2014/main" id="{AA868991-6FA3-45BC-83A3-EA1BAD4E1C5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197237" y="6151141"/>
            <a:ext cx="2748995" cy="395837"/>
          </a:xfrm>
          <a:prstGeom prst="rect">
            <a:avLst/>
          </a:prstGeom>
        </p:spPr>
      </p:pic>
      <p:pic>
        <p:nvPicPr>
          <p:cNvPr id="13" name="Picture 12">
            <a:extLst>
              <a:ext uri="{FF2B5EF4-FFF2-40B4-BE49-F238E27FC236}">
                <a16:creationId xmlns:a16="http://schemas.microsoft.com/office/drawing/2014/main" id="{267841D5-04EC-4248-A335-FAC94F76BEB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09332" y="195257"/>
            <a:ext cx="6141239" cy="941302"/>
          </a:xfrm>
          <a:prstGeom prst="rect">
            <a:avLst/>
          </a:prstGeom>
        </p:spPr>
      </p:pic>
    </p:spTree>
    <p:extLst>
      <p:ext uri="{BB962C8B-B14F-4D97-AF65-F5344CB8AC3E}">
        <p14:creationId xmlns:p14="http://schemas.microsoft.com/office/powerpoint/2010/main" val="299389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chnical Information">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CA79F07-E3D7-7345-AB58-6D7D8ACAA00B}"/>
              </a:ext>
            </a:extLst>
          </p:cNvPr>
          <p:cNvSpPr/>
          <p:nvPr userDrawn="1"/>
        </p:nvSpPr>
        <p:spPr>
          <a:xfrm>
            <a:off x="0" y="1245235"/>
            <a:ext cx="9138104" cy="5612765"/>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7">
            <a:extLst>
              <a:ext uri="{FF2B5EF4-FFF2-40B4-BE49-F238E27FC236}">
                <a16:creationId xmlns:a16="http://schemas.microsoft.com/office/drawing/2014/main" id="{C7310555-3852-C94F-989F-E3FE25524CBB}"/>
              </a:ext>
            </a:extLst>
          </p:cNvPr>
          <p:cNvSpPr/>
          <p:nvPr userDrawn="1"/>
        </p:nvSpPr>
        <p:spPr>
          <a:xfrm flipH="1">
            <a:off x="-1" y="4570552"/>
            <a:ext cx="4288221" cy="2287448"/>
          </a:xfrm>
          <a:custGeom>
            <a:avLst/>
            <a:gdLst>
              <a:gd name="connsiteX0" fmla="*/ 0 w 8910083"/>
              <a:gd name="connsiteY0" fmla="*/ 0 h 2275367"/>
              <a:gd name="connsiteX1" fmla="*/ 8910083 w 8910083"/>
              <a:gd name="connsiteY1" fmla="*/ 0 h 2275367"/>
              <a:gd name="connsiteX2" fmla="*/ 8910083 w 8910083"/>
              <a:gd name="connsiteY2" fmla="*/ 2275367 h 2275367"/>
              <a:gd name="connsiteX3" fmla="*/ 0 w 8910083"/>
              <a:gd name="connsiteY3" fmla="*/ 2275367 h 2275367"/>
              <a:gd name="connsiteX4" fmla="*/ 0 w 8910083"/>
              <a:gd name="connsiteY4" fmla="*/ 0 h 2275367"/>
              <a:gd name="connsiteX0" fmla="*/ 0 w 8929334"/>
              <a:gd name="connsiteY0" fmla="*/ 0 h 3757658"/>
              <a:gd name="connsiteX1" fmla="*/ 8910083 w 8929334"/>
              <a:gd name="connsiteY1" fmla="*/ 0 h 3757658"/>
              <a:gd name="connsiteX2" fmla="*/ 8929334 w 8929334"/>
              <a:gd name="connsiteY2" fmla="*/ 3757658 h 3757658"/>
              <a:gd name="connsiteX3" fmla="*/ 0 w 8929334"/>
              <a:gd name="connsiteY3" fmla="*/ 2275367 h 3757658"/>
              <a:gd name="connsiteX4" fmla="*/ 0 w 8929334"/>
              <a:gd name="connsiteY4" fmla="*/ 0 h 3757658"/>
              <a:gd name="connsiteX0" fmla="*/ 0 w 8929334"/>
              <a:gd name="connsiteY0" fmla="*/ 0 h 6876243"/>
              <a:gd name="connsiteX1" fmla="*/ 8910083 w 8929334"/>
              <a:gd name="connsiteY1" fmla="*/ 0 h 6876243"/>
              <a:gd name="connsiteX2" fmla="*/ 8929334 w 8929334"/>
              <a:gd name="connsiteY2" fmla="*/ 3757658 h 6876243"/>
              <a:gd name="connsiteX3" fmla="*/ 2088682 w 8929334"/>
              <a:gd name="connsiteY3" fmla="*/ 6876243 h 6876243"/>
              <a:gd name="connsiteX4" fmla="*/ 0 w 8929334"/>
              <a:gd name="connsiteY4" fmla="*/ 0 h 6876243"/>
              <a:gd name="connsiteX0" fmla="*/ 0 w 8977460"/>
              <a:gd name="connsiteY0" fmla="*/ 4427621 h 6876243"/>
              <a:gd name="connsiteX1" fmla="*/ 8958209 w 8977460"/>
              <a:gd name="connsiteY1" fmla="*/ 0 h 6876243"/>
              <a:gd name="connsiteX2" fmla="*/ 8977460 w 8977460"/>
              <a:gd name="connsiteY2" fmla="*/ 3757658 h 6876243"/>
              <a:gd name="connsiteX3" fmla="*/ 2136808 w 8977460"/>
              <a:gd name="connsiteY3" fmla="*/ 6876243 h 6876243"/>
              <a:gd name="connsiteX4" fmla="*/ 0 w 8977460"/>
              <a:gd name="connsiteY4" fmla="*/ 4427621 h 6876243"/>
              <a:gd name="connsiteX0" fmla="*/ 1 w 8977461"/>
              <a:gd name="connsiteY0" fmla="*/ 4427621 h 6876243"/>
              <a:gd name="connsiteX1" fmla="*/ 8958210 w 8977461"/>
              <a:gd name="connsiteY1" fmla="*/ 0 h 6876243"/>
              <a:gd name="connsiteX2" fmla="*/ 8977461 w 8977461"/>
              <a:gd name="connsiteY2" fmla="*/ 3757658 h 6876243"/>
              <a:gd name="connsiteX3" fmla="*/ 0 w 8977461"/>
              <a:gd name="connsiteY3" fmla="*/ 6876243 h 6876243"/>
              <a:gd name="connsiteX4" fmla="*/ 1 w 8977461"/>
              <a:gd name="connsiteY4" fmla="*/ 4427621 h 6876243"/>
              <a:gd name="connsiteX0" fmla="*/ 1 w 8977461"/>
              <a:gd name="connsiteY0" fmla="*/ 3522846 h 5971468"/>
              <a:gd name="connsiteX1" fmla="*/ 8958210 w 8977461"/>
              <a:gd name="connsiteY1" fmla="*/ 0 h 5971468"/>
              <a:gd name="connsiteX2" fmla="*/ 8977461 w 8977461"/>
              <a:gd name="connsiteY2" fmla="*/ 2852883 h 5971468"/>
              <a:gd name="connsiteX3" fmla="*/ 0 w 8977461"/>
              <a:gd name="connsiteY3" fmla="*/ 5971468 h 5971468"/>
              <a:gd name="connsiteX4" fmla="*/ 1 w 8977461"/>
              <a:gd name="connsiteY4" fmla="*/ 3522846 h 5971468"/>
              <a:gd name="connsiteX0" fmla="*/ 1 w 8977461"/>
              <a:gd name="connsiteY0" fmla="*/ 3373376 h 5821998"/>
              <a:gd name="connsiteX1" fmla="*/ 8958210 w 8977461"/>
              <a:gd name="connsiteY1" fmla="*/ 0 h 5821998"/>
              <a:gd name="connsiteX2" fmla="*/ 8977461 w 8977461"/>
              <a:gd name="connsiteY2" fmla="*/ 2703413 h 5821998"/>
              <a:gd name="connsiteX3" fmla="*/ 0 w 8977461"/>
              <a:gd name="connsiteY3" fmla="*/ 5821998 h 5821998"/>
              <a:gd name="connsiteX4" fmla="*/ 1 w 8977461"/>
              <a:gd name="connsiteY4" fmla="*/ 3373376 h 5821998"/>
              <a:gd name="connsiteX0" fmla="*/ 1 w 8977461"/>
              <a:gd name="connsiteY0" fmla="*/ 3188738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188738 h 5637360"/>
              <a:gd name="connsiteX0" fmla="*/ 1 w 8977461"/>
              <a:gd name="connsiteY0" fmla="*/ 3347000 h 5637360"/>
              <a:gd name="connsiteX1" fmla="*/ 8958210 w 8977461"/>
              <a:gd name="connsiteY1" fmla="*/ 0 h 5637360"/>
              <a:gd name="connsiteX2" fmla="*/ 8977461 w 8977461"/>
              <a:gd name="connsiteY2" fmla="*/ 2518775 h 5637360"/>
              <a:gd name="connsiteX3" fmla="*/ 0 w 8977461"/>
              <a:gd name="connsiteY3" fmla="*/ 5637360 h 5637360"/>
              <a:gd name="connsiteX4" fmla="*/ 1 w 8977461"/>
              <a:gd name="connsiteY4" fmla="*/ 3347000 h 5637360"/>
              <a:gd name="connsiteX0" fmla="*/ 1 w 8983148"/>
              <a:gd name="connsiteY0" fmla="*/ 3340629 h 5630989"/>
              <a:gd name="connsiteX1" fmla="*/ 8983148 w 8983148"/>
              <a:gd name="connsiteY1" fmla="*/ 0 h 5630989"/>
              <a:gd name="connsiteX2" fmla="*/ 8977461 w 8983148"/>
              <a:gd name="connsiteY2" fmla="*/ 2512404 h 5630989"/>
              <a:gd name="connsiteX3" fmla="*/ 0 w 8983148"/>
              <a:gd name="connsiteY3" fmla="*/ 5630989 h 5630989"/>
              <a:gd name="connsiteX4" fmla="*/ 1 w 8983148"/>
              <a:gd name="connsiteY4" fmla="*/ 3340629 h 563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3148" h="5630989">
                <a:moveTo>
                  <a:pt x="1" y="3340629"/>
                </a:moveTo>
                <a:lnTo>
                  <a:pt x="8983148" y="0"/>
                </a:lnTo>
                <a:cubicBezTo>
                  <a:pt x="8981252" y="837468"/>
                  <a:pt x="8979357" y="1674936"/>
                  <a:pt x="8977461" y="2512404"/>
                </a:cubicBezTo>
                <a:lnTo>
                  <a:pt x="0" y="5630989"/>
                </a:lnTo>
                <a:cubicBezTo>
                  <a:pt x="0" y="4814782"/>
                  <a:pt x="1" y="4156836"/>
                  <a:pt x="1" y="3340629"/>
                </a:cubicBezTo>
                <a:close/>
              </a:path>
            </a:pathLst>
          </a:custGeom>
          <a:solidFill>
            <a:srgbClr val="94A545">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5" name="Picture 34">
            <a:extLst>
              <a:ext uri="{FF2B5EF4-FFF2-40B4-BE49-F238E27FC236}">
                <a16:creationId xmlns:a16="http://schemas.microsoft.com/office/drawing/2014/main" id="{CF1E1B7A-E747-BC4D-8236-06F110FEA1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flipV="1">
            <a:off x="-847504" y="5622155"/>
            <a:ext cx="2057355" cy="41238"/>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BA5C7B1-698F-49AE-8F21-831AA24066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2347" y="6070995"/>
            <a:ext cx="2029972" cy="600457"/>
          </a:xfrm>
          <a:prstGeom prst="rect">
            <a:avLst/>
          </a:prstGeom>
        </p:spPr>
      </p:pic>
      <p:pic>
        <p:nvPicPr>
          <p:cNvPr id="32" name="Picture 31">
            <a:extLst>
              <a:ext uri="{FF2B5EF4-FFF2-40B4-BE49-F238E27FC236}">
                <a16:creationId xmlns:a16="http://schemas.microsoft.com/office/drawing/2014/main" id="{86C88415-FC15-4623-B0F9-57EDEDA9078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83171" y="1316553"/>
            <a:ext cx="2701052" cy="909828"/>
          </a:xfrm>
          <a:prstGeom prst="rect">
            <a:avLst/>
          </a:prstGeom>
        </p:spPr>
      </p:pic>
      <p:grpSp>
        <p:nvGrpSpPr>
          <p:cNvPr id="33" name="Group 32">
            <a:extLst>
              <a:ext uri="{FF2B5EF4-FFF2-40B4-BE49-F238E27FC236}">
                <a16:creationId xmlns:a16="http://schemas.microsoft.com/office/drawing/2014/main" id="{95567D23-3E33-40D2-8BEE-101A837AD692}"/>
              </a:ext>
            </a:extLst>
          </p:cNvPr>
          <p:cNvGrpSpPr/>
          <p:nvPr userDrawn="1"/>
        </p:nvGrpSpPr>
        <p:grpSpPr>
          <a:xfrm>
            <a:off x="5905500" y="1291781"/>
            <a:ext cx="2971801" cy="4512182"/>
            <a:chOff x="5905500" y="1291781"/>
            <a:chExt cx="2971801" cy="4512182"/>
          </a:xfrm>
        </p:grpSpPr>
        <p:sp>
          <p:nvSpPr>
            <p:cNvPr id="34" name="TextBox 33">
              <a:extLst>
                <a:ext uri="{FF2B5EF4-FFF2-40B4-BE49-F238E27FC236}">
                  <a16:creationId xmlns:a16="http://schemas.microsoft.com/office/drawing/2014/main" id="{6295B21F-5A2B-499B-B985-FB8629F59E4F}"/>
                </a:ext>
              </a:extLst>
            </p:cNvPr>
            <p:cNvSpPr txBox="1"/>
            <p:nvPr/>
          </p:nvSpPr>
          <p:spPr>
            <a:xfrm>
              <a:off x="5905500" y="1291781"/>
              <a:ext cx="2971801" cy="4512182"/>
            </a:xfrm>
            <a:prstGeom prst="roundRect">
              <a:avLst/>
            </a:prstGeom>
            <a:solidFill>
              <a:srgbClr val="FFFFFF">
                <a:lumMod val="95000"/>
              </a:srgbClr>
            </a:solidFill>
          </p:spPr>
          <p:txBody>
            <a:bodyPr wrap="square" rtlCol="0">
              <a:noAutofit/>
            </a:bodyPr>
            <a:lstStyle/>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8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rPr>
                <a:t>This webinar is now live.</a:t>
              </a: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rPr>
                <a:t>It is being recorded.</a:t>
              </a: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endParaRPr>
            </a:p>
            <a:p>
              <a:pPr marL="38100" marR="0" lvl="0" indent="0" algn="ctr" defTabSz="914400" eaLnBrk="1" fontAlgn="auto" latinLnBrk="0" hangingPunct="1">
                <a:lnSpc>
                  <a:spcPct val="100000"/>
                </a:lnSpc>
                <a:spcBef>
                  <a:spcPts val="0"/>
                </a:spcBef>
                <a:spcAft>
                  <a:spcPts val="20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cs typeface="Helvetica" panose="020B0604020202020204" pitchFamily="34" charset="0"/>
                  <a:sym typeface="Arial"/>
                </a:rPr>
                <a:t>Please remain muted.</a:t>
              </a:r>
            </a:p>
          </p:txBody>
        </p:sp>
        <p:sp>
          <p:nvSpPr>
            <p:cNvPr id="36" name="TextBox 35">
              <a:extLst>
                <a:ext uri="{FF2B5EF4-FFF2-40B4-BE49-F238E27FC236}">
                  <a16:creationId xmlns:a16="http://schemas.microsoft.com/office/drawing/2014/main" id="{4C36E9EE-0662-47C8-872E-16B4BBFC571D}"/>
                </a:ext>
              </a:extLst>
            </p:cNvPr>
            <p:cNvSpPr txBox="1"/>
            <p:nvPr/>
          </p:nvSpPr>
          <p:spPr>
            <a:xfrm>
              <a:off x="6843329" y="1681143"/>
              <a:ext cx="1096142" cy="454343"/>
            </a:xfrm>
            <a:prstGeom prst="roundRect">
              <a:avLst/>
            </a:prstGeom>
            <a:solidFill>
              <a:srgbClr val="000000"/>
            </a:solidFill>
            <a:ln>
              <a:noFill/>
            </a:ln>
            <a:effectLst>
              <a:outerShdw blurRad="50800" dist="38100" dir="8100000" algn="tr" rotWithShape="0">
                <a:prstClr val="black">
                  <a:alpha val="40000"/>
                </a:prstClr>
              </a:outerShdw>
            </a:effectLst>
          </p:spPr>
          <p:txBody>
            <a:bodyPr wrap="square" lIns="0" tIns="0" rIns="0" bIns="0" rtlCol="0" anchor="ctr" anchorCtr="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70" normalizeH="0" baseline="0" noProof="0" dirty="0">
                  <a:ln>
                    <a:noFill/>
                  </a:ln>
                  <a:solidFill>
                    <a:schemeClr val="bg1"/>
                  </a:solidFill>
                  <a:effectLst/>
                  <a:uLnTx/>
                  <a:uFillTx/>
                  <a:latin typeface="Arial" panose="020B0604020202020204"/>
                </a:rPr>
                <a:t>LIVE</a:t>
              </a:r>
            </a:p>
          </p:txBody>
        </p:sp>
        <p:pic>
          <p:nvPicPr>
            <p:cNvPr id="37" name="Picture 36" descr="Icon&#10;&#10;Description automatically generated">
              <a:extLst>
                <a:ext uri="{FF2B5EF4-FFF2-40B4-BE49-F238E27FC236}">
                  <a16:creationId xmlns:a16="http://schemas.microsoft.com/office/drawing/2014/main" id="{82BD8F1F-0466-4DCA-88CB-100DBA58A3F7}"/>
                </a:ext>
              </a:extLst>
            </p:cNvPr>
            <p:cNvPicPr>
              <a:picLocks noChangeAspect="1"/>
            </p:cNvPicPr>
            <p:nvPr/>
          </p:nvPicPr>
          <p:blipFill>
            <a:blip r:embed="rId5">
              <a:biLevel thresh="50000"/>
              <a:extLst>
                <a:ext uri="{28A0092B-C50C-407E-A947-70E740481C1C}">
                  <a14:useLocalDpi xmlns:a14="http://schemas.microsoft.com/office/drawing/2010/main"/>
                </a:ext>
              </a:extLst>
            </a:blip>
            <a:stretch>
              <a:fillRect/>
            </a:stretch>
          </p:blipFill>
          <p:spPr>
            <a:xfrm>
              <a:off x="7046879" y="4203490"/>
              <a:ext cx="689040" cy="689040"/>
            </a:xfrm>
            <a:prstGeom prst="rect">
              <a:avLst/>
            </a:prstGeom>
            <a:effectLst>
              <a:outerShdw blurRad="50800" dist="38100" dir="8100000" algn="tr" rotWithShape="0">
                <a:prstClr val="black">
                  <a:alpha val="40000"/>
                </a:prstClr>
              </a:outerShdw>
            </a:effectLst>
          </p:spPr>
        </p:pic>
        <p:pic>
          <p:nvPicPr>
            <p:cNvPr id="38" name="Picture 37" descr="Icon&#10;&#10;Description automatically generated">
              <a:extLst>
                <a:ext uri="{FF2B5EF4-FFF2-40B4-BE49-F238E27FC236}">
                  <a16:creationId xmlns:a16="http://schemas.microsoft.com/office/drawing/2014/main" id="{92798143-F378-442D-B5EE-B1F8FD75CA3F}"/>
                </a:ext>
              </a:extLst>
            </p:cNvPr>
            <p:cNvPicPr>
              <a:picLocks noChangeAspect="1"/>
            </p:cNvPicPr>
            <p:nvPr/>
          </p:nvPicPr>
          <p:blipFill rotWithShape="1">
            <a:blip r:embed="rId6" cstate="print">
              <a:biLevel thresh="75000"/>
              <a:extLst>
                <a:ext uri="{28A0092B-C50C-407E-A947-70E740481C1C}">
                  <a14:useLocalDpi xmlns:a14="http://schemas.microsoft.com/office/drawing/2010/main"/>
                </a:ext>
              </a:extLst>
            </a:blip>
            <a:srcRect b="35158"/>
            <a:stretch/>
          </p:blipFill>
          <p:spPr>
            <a:xfrm>
              <a:off x="6971573" y="2897262"/>
              <a:ext cx="839653" cy="544452"/>
            </a:xfrm>
            <a:prstGeom prst="rect">
              <a:avLst/>
            </a:prstGeom>
            <a:effectLst>
              <a:outerShdw blurRad="50800" dist="38100" dir="8100000" algn="tr" rotWithShape="0">
                <a:prstClr val="black">
                  <a:alpha val="40000"/>
                </a:prstClr>
              </a:outerShdw>
            </a:effectLst>
          </p:spPr>
        </p:pic>
      </p:grpSp>
      <p:sp>
        <p:nvSpPr>
          <p:cNvPr id="39" name="TextBox 38">
            <a:extLst>
              <a:ext uri="{FF2B5EF4-FFF2-40B4-BE49-F238E27FC236}">
                <a16:creationId xmlns:a16="http://schemas.microsoft.com/office/drawing/2014/main" id="{5D07D085-9487-4916-B452-DD1A8A8BF2D4}"/>
              </a:ext>
            </a:extLst>
          </p:cNvPr>
          <p:cNvSpPr txBox="1"/>
          <p:nvPr userDrawn="1"/>
        </p:nvSpPr>
        <p:spPr>
          <a:xfrm>
            <a:off x="489224" y="2505368"/>
            <a:ext cx="5211591" cy="3188623"/>
          </a:xfrm>
          <a:prstGeom prst="rect">
            <a:avLst/>
          </a:prstGeom>
          <a:noFill/>
        </p:spPr>
        <p:txBody>
          <a:bodyPr wrap="square" rtlCol="0">
            <a:noAutofit/>
          </a:bodyPr>
          <a:lstStyle/>
          <a:p>
            <a:pPr marL="38100" algn="ctr" defTabSz="914400">
              <a:spcAft>
                <a:spcPts val="200"/>
              </a:spcAft>
              <a:buClr>
                <a:srgbClr val="000000"/>
              </a:buClr>
              <a:buFont typeface="Arial"/>
              <a:buNone/>
              <a:defRPr/>
            </a:pPr>
            <a:r>
              <a:rPr lang="en-US" dirty="0">
                <a:solidFill>
                  <a:srgbClr val="000000"/>
                </a:solidFill>
                <a:latin typeface="Arial" panose="020B0604020202020204"/>
                <a:cs typeface="Helvetica" panose="020B0604020202020204" pitchFamily="34" charset="0"/>
                <a:sym typeface="Arial"/>
              </a:rPr>
              <a:t>This training was developed under the Substance Abuse and Mental Health Services Administration’s Prevention Technology Transfer Center task order. Reference # 1H79SP081018.</a:t>
            </a:r>
          </a:p>
          <a:p>
            <a:pPr marL="38100" algn="ctr" defTabSz="914400">
              <a:spcBef>
                <a:spcPts val="1800"/>
              </a:spcBef>
              <a:spcAft>
                <a:spcPts val="500"/>
              </a:spcAft>
              <a:buClr>
                <a:srgbClr val="CC4927"/>
              </a:buClr>
              <a:buFont typeface="Arial" pitchFamily="34" charset="0"/>
              <a:buNone/>
              <a:defRPr/>
            </a:pPr>
            <a:r>
              <a:rPr lang="en-US" dirty="0">
                <a:solidFill>
                  <a:srgbClr val="000000"/>
                </a:solidFill>
                <a:latin typeface="Arial" pitchFamily="34" charset="0"/>
                <a:cs typeface="Helvetica" panose="020B0604020202020204" pitchFamily="34" charset="0"/>
                <a:sym typeface="Arial"/>
              </a:rPr>
              <a:t>For training use only.</a:t>
            </a:r>
          </a:p>
          <a:p>
            <a:pPr marL="38100" algn="ctr" defTabSz="914400">
              <a:spcBef>
                <a:spcPts val="1800"/>
              </a:spcBef>
              <a:buClr>
                <a:srgbClr val="000000"/>
              </a:buClr>
              <a:buFont typeface="Arial"/>
              <a:buNone/>
              <a:defRPr/>
            </a:pPr>
            <a:r>
              <a:rPr lang="en-US" sz="1400" i="1" dirty="0">
                <a:solidFill>
                  <a:srgbClr val="000000"/>
                </a:solidFill>
                <a:latin typeface="Arial" panose="020B0604020202020204"/>
                <a:cs typeface="Arial" pitchFamily="34" charset="0"/>
                <a:sym typeface="Arial"/>
              </a:rPr>
              <a:t>Funding for this presentation was made possible by SAMHSA grant no</a:t>
            </a:r>
            <a:r>
              <a:rPr lang="en-US" sz="1400" i="1" kern="0" dirty="0">
                <a:solidFill>
                  <a:srgbClr val="000000"/>
                </a:solidFill>
                <a:latin typeface="Arial" panose="020B0604020202020204"/>
                <a:cs typeface="Arial"/>
                <a:sym typeface="Arial"/>
              </a:rPr>
              <a:t>. 1H79SP081018. </a:t>
            </a:r>
            <a:r>
              <a:rPr lang="en-US" sz="1400" i="1" dirty="0">
                <a:solidFill>
                  <a:srgbClr val="000000"/>
                </a:solidFill>
                <a:latin typeface="Arial" panose="020B0604020202020204"/>
                <a:cs typeface="Arial" pitchFamily="34" charset="0"/>
                <a:sym typeface="Arial"/>
              </a:rPr>
              <a:t>The views expressed by speakers and moderators do not necessarily reflect the official policies of HHS; nor does mention of trade names, commercial practices, or organizations imply endorsement by the U.S. Government.</a:t>
            </a:r>
          </a:p>
        </p:txBody>
      </p:sp>
      <p:sp>
        <p:nvSpPr>
          <p:cNvPr id="40" name="TextBox 39">
            <a:extLst>
              <a:ext uri="{FF2B5EF4-FFF2-40B4-BE49-F238E27FC236}">
                <a16:creationId xmlns:a16="http://schemas.microsoft.com/office/drawing/2014/main" id="{DAEC3E20-30DB-4C20-AAF6-72CC4556CC0B}"/>
              </a:ext>
            </a:extLst>
          </p:cNvPr>
          <p:cNvSpPr txBox="1"/>
          <p:nvPr userDrawn="1"/>
        </p:nvSpPr>
        <p:spPr>
          <a:xfrm>
            <a:off x="0" y="-8654"/>
            <a:ext cx="9144000" cy="919777"/>
          </a:xfrm>
          <a:prstGeom prst="rect">
            <a:avLst/>
          </a:prstGeom>
          <a:noFill/>
        </p:spPr>
        <p:txBody>
          <a:bodyPr wrap="square" rtlCol="0" anchor="ctr" anchorCtr="1">
            <a:noAutofit/>
          </a:bodyPr>
          <a:lstStyle/>
          <a:p>
            <a:pPr>
              <a:defRPr/>
            </a:pPr>
            <a:r>
              <a:rPr lang="en-US" sz="4000" b="1" dirty="0">
                <a:solidFill>
                  <a:srgbClr val="000000"/>
                </a:solidFill>
                <a:latin typeface="Arial" panose="020B0604020202020204"/>
              </a:rPr>
              <a:t>Technical Information</a:t>
            </a:r>
          </a:p>
        </p:txBody>
      </p:sp>
      <p:sp>
        <p:nvSpPr>
          <p:cNvPr id="41" name="Oval 40">
            <a:extLst>
              <a:ext uri="{FF2B5EF4-FFF2-40B4-BE49-F238E27FC236}">
                <a16:creationId xmlns:a16="http://schemas.microsoft.com/office/drawing/2014/main" id="{B92BABDE-27A7-45C4-AE47-32E750838C1F}"/>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6053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obe Connect 1">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DB1AA26-5EE8-44E4-8D6F-005B79DDD1C6}"/>
              </a:ext>
            </a:extLst>
          </p:cNvPr>
          <p:cNvSpPr/>
          <p:nvPr userDrawn="1"/>
        </p:nvSpPr>
        <p:spPr>
          <a:xfrm>
            <a:off x="8609399" y="6356144"/>
            <a:ext cx="429090" cy="429090"/>
          </a:xfrm>
          <a:prstGeom prst="ellipse">
            <a:avLst/>
          </a:prstGeom>
          <a:solidFill>
            <a:srgbClr val="FFFFFF">
              <a:lumMod val="75000"/>
            </a:srgbClr>
          </a:solidFill>
          <a:ln w="381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fld id="{BABEA7FD-FB85-44B9-8E9D-A6AB6F6A82DC}" type="slidenum">
              <a:rPr kumimoji="0" lang="en-US" sz="1000" b="0" i="0" u="none" strike="noStrike" kern="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73F12DA2-90A8-423A-B061-0D10A5A4F85C}"/>
              </a:ext>
            </a:extLst>
          </p:cNvPr>
          <p:cNvGrpSpPr/>
          <p:nvPr userDrawn="1"/>
        </p:nvGrpSpPr>
        <p:grpSpPr>
          <a:xfrm>
            <a:off x="457199" y="168297"/>
            <a:ext cx="8229601" cy="6260592"/>
            <a:chOff x="457199" y="168297"/>
            <a:chExt cx="8229601" cy="6260592"/>
          </a:xfrm>
        </p:grpSpPr>
        <p:pic>
          <p:nvPicPr>
            <p:cNvPr id="13" name="Picture 12" descr="A screenshot of a social media post&#10;&#10;Description automatically generated">
              <a:extLst>
                <a:ext uri="{FF2B5EF4-FFF2-40B4-BE49-F238E27FC236}">
                  <a16:creationId xmlns:a16="http://schemas.microsoft.com/office/drawing/2014/main" id="{FFE6C1DF-FCE7-4614-AA33-94575038AB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199" y="168297"/>
              <a:ext cx="8229601" cy="6260592"/>
            </a:xfrm>
            <a:prstGeom prst="rect">
              <a:avLst/>
            </a:prstGeom>
          </p:spPr>
        </p:pic>
        <p:pic>
          <p:nvPicPr>
            <p:cNvPr id="5" name="Picture 4" descr="A picture containing text, businesscard, envelope&#10;&#10;Description automatically generated">
              <a:extLst>
                <a:ext uri="{FF2B5EF4-FFF2-40B4-BE49-F238E27FC236}">
                  <a16:creationId xmlns:a16="http://schemas.microsoft.com/office/drawing/2014/main" id="{6C6CFA8A-5E80-42FA-BAD3-C67BB049433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116"/>
            <a:stretch/>
          </p:blipFill>
          <p:spPr>
            <a:xfrm>
              <a:off x="507414" y="408856"/>
              <a:ext cx="6155448" cy="4608311"/>
            </a:xfrm>
            <a:prstGeom prst="rect">
              <a:avLst/>
            </a:prstGeom>
          </p:spPr>
        </p:pic>
        <p:sp>
          <p:nvSpPr>
            <p:cNvPr id="16" name="TextBox 15">
              <a:extLst>
                <a:ext uri="{FF2B5EF4-FFF2-40B4-BE49-F238E27FC236}">
                  <a16:creationId xmlns:a16="http://schemas.microsoft.com/office/drawing/2014/main" id="{26B408C4-A096-47B0-98D6-DAB8E387CA98}"/>
                </a:ext>
              </a:extLst>
            </p:cNvPr>
            <p:cNvSpPr txBox="1"/>
            <p:nvPr/>
          </p:nvSpPr>
          <p:spPr>
            <a:xfrm rot="10800000" flipV="1">
              <a:off x="1081451" y="1505637"/>
              <a:ext cx="4236136"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Chat and Questions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chat box to the right of the presentation is for general discussion. Use this space to…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Interact with other participants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Submit questions for the presenter(s)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Respond to discussion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These messages are public and can be seen by everyone in the room.</a:t>
              </a:r>
            </a:p>
          </p:txBody>
        </p:sp>
        <p:sp>
          <p:nvSpPr>
            <p:cNvPr id="17" name="TextBox 16">
              <a:extLst>
                <a:ext uri="{FF2B5EF4-FFF2-40B4-BE49-F238E27FC236}">
                  <a16:creationId xmlns:a16="http://schemas.microsoft.com/office/drawing/2014/main" id="{998A2F8D-FD16-4C7D-9DA1-76CD0AB64449}"/>
                </a:ext>
              </a:extLst>
            </p:cNvPr>
            <p:cNvSpPr txBox="1"/>
            <p:nvPr/>
          </p:nvSpPr>
          <p:spPr>
            <a:xfrm>
              <a:off x="2236761" y="471313"/>
              <a:ext cx="2743201" cy="5078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Arial" panose="020B0604020202020204"/>
                  <a:ea typeface="+mn-ea"/>
                  <a:cs typeface="+mn-cs"/>
                </a:rPr>
                <a:t>Housekeeping</a:t>
              </a:r>
            </a:p>
          </p:txBody>
        </p:sp>
        <p:sp>
          <p:nvSpPr>
            <p:cNvPr id="15" name="Arrow: Left 14">
              <a:extLst>
                <a:ext uri="{FF2B5EF4-FFF2-40B4-BE49-F238E27FC236}">
                  <a16:creationId xmlns:a16="http://schemas.microsoft.com/office/drawing/2014/main" id="{41294029-FA19-465E-8818-8FF62687AEDF}"/>
                </a:ext>
              </a:extLst>
            </p:cNvPr>
            <p:cNvSpPr/>
            <p:nvPr/>
          </p:nvSpPr>
          <p:spPr>
            <a:xfrm rot="10800000">
              <a:off x="5809957" y="1561514"/>
              <a:ext cx="1259058" cy="267286"/>
            </a:xfrm>
            <a:prstGeom prst="leftArrow">
              <a:avLst/>
            </a:prstGeom>
            <a:solidFill>
              <a:srgbClr val="6B402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168036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2955068"/>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7" r:id="rId3"/>
    <p:sldLayoutId id="2147483714" r:id="rId4"/>
    <p:sldLayoutId id="2147483728" r:id="rId5"/>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9557450"/>
      </p:ext>
    </p:extLst>
  </p:cSld>
  <p:clrMap bg1="lt1" tx1="dk1" bg2="lt2" tx2="dk2" accent1="accent1" accent2="accent2" accent3="accent3" accent4="accent4" accent5="accent5" accent6="accent6" hlink="hlink" folHlink="folHlink"/>
  <p:sldLayoutIdLst>
    <p:sldLayoutId id="2147483699" r:id="rId1"/>
    <p:sldLayoutId id="2147483708" r:id="rId2"/>
    <p:sldLayoutId id="2147483711" r:id="rId3"/>
    <p:sldLayoutId id="2147483701" r:id="rId4"/>
    <p:sldLayoutId id="2147483716" r:id="rId5"/>
    <p:sldLayoutId id="2147483715" r:id="rId6"/>
    <p:sldLayoutId id="2147483717" r:id="rId7"/>
    <p:sldLayoutId id="2147483718" r:id="rId8"/>
    <p:sldLayoutId id="2147483719" r:id="rId9"/>
    <p:sldLayoutId id="2147483730"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1201831"/>
      </p:ext>
    </p:extLst>
  </p:cSld>
  <p:clrMap bg1="lt1" tx1="dk1" bg2="lt2" tx2="dk2" accent1="accent1" accent2="accent2" accent3="accent3" accent4="accent4" accent5="accent5" accent6="accent6" hlink="hlink" folHlink="folHlink"/>
  <p:sldLayoutIdLst>
    <p:sldLayoutId id="2147483724" r:id="rId1"/>
    <p:sldLayoutId id="2147483729" r:id="rId2"/>
  </p:sldLayoutIdLst>
  <p:txStyles>
    <p:titleStyle>
      <a:lvl1pPr algn="l" defTabSz="914400" rtl="0" eaLnBrk="1" latinLnBrk="0" hangingPunct="1">
        <a:lnSpc>
          <a:spcPct val="90000"/>
        </a:lnSpc>
        <a:spcBef>
          <a:spcPct val="0"/>
        </a:spcBef>
        <a:buNone/>
        <a:defRPr sz="4400" kern="1200">
          <a:solidFill>
            <a:srgbClr val="0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10.xml"/><Relationship Id="rId16" Type="http://schemas.openxmlformats.org/officeDocument/2006/relationships/image" Target="../media/image50.svg"/><Relationship Id="rId1" Type="http://schemas.openxmlformats.org/officeDocument/2006/relationships/slideLayout" Target="../slideLayouts/slideLayout1.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26" Type="http://schemas.openxmlformats.org/officeDocument/2006/relationships/image" Target="../media/image76.sv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11.xml"/><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slideLayout" Target="../slideLayouts/slideLayout4.xml"/><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74.sv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svg"/><Relationship Id="rId19" Type="http://schemas.openxmlformats.org/officeDocument/2006/relationships/image" Target="../media/image69.pn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 Id="rId27"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geobrava.wordpress.com/2015/09/11/digital-marketing-services-will-reach-120-billion-by-202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robliano.wordpress.com/2012/02/19/ah-to-be-young-agai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epg.pubpub.org/pub/z07wkjn0/release/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dissolve.com/stock-photo/Portrait-happy-college-students-standing-together-royalty-free-image/101-D187-179-006"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publicdomainpictures.net/en/view-image.php?image=266341&amp;picture=feedback-survey-questionnaire" TargetMode="External"/><Relationship Id="rId5" Type="http://schemas.openxmlformats.org/officeDocument/2006/relationships/image" Target="../media/image96.jpeg"/><Relationship Id="rId4" Type="http://schemas.openxmlformats.org/officeDocument/2006/relationships/hyperlink" Target="https://bond.libguides.com/student-wellness/home"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s://www.peoplemattersglobal.com/blog/life-at-work/tips-to-manage-stress-at-work-28365"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clipground.com/legislation-clipart.html" TargetMode="External"/><Relationship Id="rId5" Type="http://schemas.openxmlformats.org/officeDocument/2006/relationships/image" Target="../media/image99.png"/><Relationship Id="rId4" Type="http://schemas.openxmlformats.org/officeDocument/2006/relationships/hyperlink" Target="https://www.gettyimages.com/detail/illustration/capitol-building-in-washington-dc-royalty-free-illustration/507534778"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hyperlink" Target="https://www.freepngclipart.com/png/64257-dessin-united-money-dollar-cartoon-states-animxe9"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bit.ly/ce-pttc"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mailto:webinars@danyainstitute.org" TargetMode="Externa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hyperlink" Target="mailto:info@danyainstitute.org" TargetMode="External"/><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hyperlink" Target="mailto:dhughes@danyainstitute.org" TargetMode="External"/><Relationship Id="rId5" Type="http://schemas.openxmlformats.org/officeDocument/2006/relationships/hyperlink" Target="http://www.danyainstitute.org/" TargetMode="External"/><Relationship Id="rId4" Type="http://schemas.openxmlformats.org/officeDocument/2006/relationships/hyperlink" Target="http://www.pttcnetwork.org/centraleas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www.samhsa.gov/technology-transfer-centers-ttc" TargetMode="External"/><Relationship Id="rId7" Type="http://schemas.openxmlformats.org/officeDocument/2006/relationships/hyperlink" Target="https://mhttcnetwork.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hyperlink" Target="https://attcnetwork.org/" TargetMode="External"/><Relationship Id="rId10" Type="http://schemas.openxmlformats.org/officeDocument/2006/relationships/image" Target="../media/image29.jpeg"/><Relationship Id="rId4" Type="http://schemas.openxmlformats.org/officeDocument/2006/relationships/image" Target="../media/image26.png"/><Relationship Id="rId9" Type="http://schemas.openxmlformats.org/officeDocument/2006/relationships/hyperlink" Target="https://pttcnetwork.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A3981F-440D-4A1A-8F0A-D579F466DFB9}"/>
              </a:ext>
            </a:extLst>
          </p:cNvPr>
          <p:cNvSpPr>
            <a:spLocks noGrp="1"/>
          </p:cNvSpPr>
          <p:nvPr>
            <p:ph type="ctrTitle"/>
          </p:nvPr>
        </p:nvSpPr>
        <p:spPr>
          <a:xfrm>
            <a:off x="405517" y="1685892"/>
            <a:ext cx="8348869" cy="1963323"/>
          </a:xfrm>
        </p:spPr>
        <p:txBody>
          <a:bodyPr/>
          <a:lstStyle/>
          <a:p>
            <a:r>
              <a:rPr lang="en-US" sz="3600" spc="25" dirty="0">
                <a:solidFill>
                  <a:srgbClr val="000000"/>
                </a:solidFill>
                <a:effectLst/>
                <a:ea typeface="Calibri" panose="020F0502020204030204" pitchFamily="34" charset="0"/>
              </a:rPr>
              <a:t>Preventing Underage Alcohol Use Part 2: Strategies and Recommendations for Prevention</a:t>
            </a:r>
            <a:r>
              <a:rPr lang="en-US" sz="3600" dirty="0">
                <a:effectLst/>
              </a:rPr>
              <a:t> </a:t>
            </a:r>
            <a:endParaRPr lang="en-US" sz="3600" dirty="0"/>
          </a:p>
        </p:txBody>
      </p:sp>
      <p:sp>
        <p:nvSpPr>
          <p:cNvPr id="5" name="Subtitle 4">
            <a:extLst>
              <a:ext uri="{FF2B5EF4-FFF2-40B4-BE49-F238E27FC236}">
                <a16:creationId xmlns:a16="http://schemas.microsoft.com/office/drawing/2014/main" id="{1BE2DD2F-FC1E-4945-A69B-5AB932E927AE}"/>
              </a:ext>
            </a:extLst>
          </p:cNvPr>
          <p:cNvSpPr>
            <a:spLocks noGrp="1"/>
          </p:cNvSpPr>
          <p:nvPr>
            <p:ph type="subTitle" idx="1"/>
          </p:nvPr>
        </p:nvSpPr>
        <p:spPr>
          <a:xfrm>
            <a:off x="405517" y="4805163"/>
            <a:ext cx="8348869" cy="633046"/>
          </a:xfrm>
        </p:spPr>
        <p:txBody>
          <a:bodyPr/>
          <a:lstStyle/>
          <a:p>
            <a:r>
              <a:rPr lang="en-US" dirty="0"/>
              <a:t>While waiting for us to get started, please share in the chat if there are any T/TA topics you are interested in hearing more about from us in the future. </a:t>
            </a:r>
          </a:p>
        </p:txBody>
      </p:sp>
      <p:sp>
        <p:nvSpPr>
          <p:cNvPr id="7" name="TextBox 6">
            <a:extLst>
              <a:ext uri="{FF2B5EF4-FFF2-40B4-BE49-F238E27FC236}">
                <a16:creationId xmlns:a16="http://schemas.microsoft.com/office/drawing/2014/main" id="{D3AD7180-A0A0-4E99-843B-33003A9F12AF}"/>
              </a:ext>
            </a:extLst>
          </p:cNvPr>
          <p:cNvSpPr txBox="1"/>
          <p:nvPr/>
        </p:nvSpPr>
        <p:spPr>
          <a:xfrm>
            <a:off x="382719" y="3474886"/>
            <a:ext cx="8355764" cy="707886"/>
          </a:xfrm>
          <a:prstGeom prst="rect">
            <a:avLst/>
          </a:prstGeom>
          <a:noFill/>
        </p:spPr>
        <p:txBody>
          <a:bodyPr wrap="square" rtlCol="0">
            <a:spAutoFit/>
          </a:bodyPr>
          <a:lstStyle/>
          <a:p>
            <a:pPr algn="ctr" defTabSz="914400">
              <a:spcBef>
                <a:spcPts val="1800"/>
              </a:spcBef>
              <a:defRPr/>
            </a:pPr>
            <a:r>
              <a:rPr lang="en-US" sz="2000" dirty="0">
                <a:solidFill>
                  <a:schemeClr val="tx1">
                    <a:lumMod val="50000"/>
                  </a:schemeClr>
                </a:solidFill>
                <a:latin typeface="Arial" pitchFamily="34" charset="0"/>
                <a:cs typeface="Arial" pitchFamily="34" charset="0"/>
              </a:rPr>
              <a:t>Thank you for joining us today.</a:t>
            </a:r>
          </a:p>
          <a:p>
            <a:pPr algn="ctr" defTabSz="914400">
              <a:defRPr/>
            </a:pPr>
            <a:r>
              <a:rPr lang="en-US" sz="2000" dirty="0">
                <a:solidFill>
                  <a:schemeClr val="tx1">
                    <a:lumMod val="50000"/>
                  </a:schemeClr>
                </a:solidFill>
                <a:latin typeface="Arial" pitchFamily="34" charset="0"/>
                <a:cs typeface="Arial" pitchFamily="34" charset="0"/>
              </a:rPr>
              <a:t>We will begin promptly at </a:t>
            </a:r>
            <a:r>
              <a:rPr lang="en-US" sz="2000" b="1" dirty="0">
                <a:solidFill>
                  <a:schemeClr val="tx1">
                    <a:lumMod val="50000"/>
                  </a:schemeClr>
                </a:solidFill>
                <a:latin typeface="Arial" pitchFamily="34" charset="0"/>
                <a:cs typeface="Arial" pitchFamily="34" charset="0"/>
              </a:rPr>
              <a:t>1PM </a:t>
            </a:r>
            <a:r>
              <a:rPr lang="en-US" sz="2000" dirty="0">
                <a:solidFill>
                  <a:schemeClr val="tx1">
                    <a:lumMod val="50000"/>
                  </a:schemeClr>
                </a:solidFill>
                <a:latin typeface="Arial" pitchFamily="34" charset="0"/>
                <a:cs typeface="Arial" pitchFamily="34" charset="0"/>
              </a:rPr>
              <a:t>Eastern.</a:t>
            </a:r>
            <a:endParaRPr lang="en-US" sz="2800" dirty="0">
              <a:solidFill>
                <a:schemeClr val="tx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15111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ewspaper&#10;&#10;Description automatically generated">
            <a:extLst>
              <a:ext uri="{FF2B5EF4-FFF2-40B4-BE49-F238E27FC236}">
                <a16:creationId xmlns:a16="http://schemas.microsoft.com/office/drawing/2014/main" id="{CA6995C3-D761-480C-8B4D-E49415C432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496" b="2538"/>
          <a:stretch/>
        </p:blipFill>
        <p:spPr>
          <a:xfrm>
            <a:off x="348916" y="1168400"/>
            <a:ext cx="8446168" cy="4749800"/>
          </a:xfrm>
          <a:prstGeom prst="rect">
            <a:avLst/>
          </a:prstGeom>
        </p:spPr>
      </p:pic>
    </p:spTree>
    <p:extLst>
      <p:ext uri="{BB962C8B-B14F-4D97-AF65-F5344CB8AC3E}">
        <p14:creationId xmlns:p14="http://schemas.microsoft.com/office/powerpoint/2010/main" val="1148453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DB71CF5-9BC1-4F17-857B-87F3DC89B3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7759" y="789938"/>
            <a:ext cx="6797041" cy="5097781"/>
          </a:xfrm>
          <a:prstGeom prst="rect">
            <a:avLst/>
          </a:prstGeom>
        </p:spPr>
      </p:pic>
    </p:spTree>
    <p:extLst>
      <p:ext uri="{BB962C8B-B14F-4D97-AF65-F5344CB8AC3E}">
        <p14:creationId xmlns:p14="http://schemas.microsoft.com/office/powerpoint/2010/main" val="2366031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6108-5633-454B-A13F-11C740026FC7}"/>
              </a:ext>
            </a:extLst>
          </p:cNvPr>
          <p:cNvSpPr>
            <a:spLocks noGrp="1"/>
          </p:cNvSpPr>
          <p:nvPr>
            <p:ph type="title"/>
          </p:nvPr>
        </p:nvSpPr>
        <p:spPr/>
        <p:txBody>
          <a:bodyPr/>
          <a:lstStyle/>
          <a:p>
            <a:r>
              <a:rPr lang="en-US" dirty="0"/>
              <a:t>PTTC Mission</a:t>
            </a:r>
          </a:p>
        </p:txBody>
      </p:sp>
      <p:grpSp>
        <p:nvGrpSpPr>
          <p:cNvPr id="62" name="Group 61">
            <a:extLst>
              <a:ext uri="{FF2B5EF4-FFF2-40B4-BE49-F238E27FC236}">
                <a16:creationId xmlns:a16="http://schemas.microsoft.com/office/drawing/2014/main" id="{E4EA85F2-9335-4598-865A-6DD1A5E46515}"/>
              </a:ext>
            </a:extLst>
          </p:cNvPr>
          <p:cNvGrpSpPr/>
          <p:nvPr/>
        </p:nvGrpSpPr>
        <p:grpSpPr>
          <a:xfrm>
            <a:off x="821517" y="2061160"/>
            <a:ext cx="7500965" cy="3164412"/>
            <a:chOff x="450457" y="2035760"/>
            <a:chExt cx="7500965" cy="3164412"/>
          </a:xfrm>
        </p:grpSpPr>
        <p:grpSp>
          <p:nvGrpSpPr>
            <p:cNvPr id="33" name="Group 5">
              <a:extLst>
                <a:ext uri="{FF2B5EF4-FFF2-40B4-BE49-F238E27FC236}">
                  <a16:creationId xmlns:a16="http://schemas.microsoft.com/office/drawing/2014/main" id="{3B3FD2B8-8096-4258-993B-F630AFF14CF3}"/>
                </a:ext>
              </a:extLst>
            </p:cNvPr>
            <p:cNvGrpSpPr/>
            <p:nvPr/>
          </p:nvGrpSpPr>
          <p:grpSpPr>
            <a:xfrm rot="-10800000">
              <a:off x="1494243" y="2054810"/>
              <a:ext cx="6457179" cy="953135"/>
              <a:chOff x="0" y="0"/>
              <a:chExt cx="7674009" cy="1132750"/>
            </a:xfrm>
          </p:grpSpPr>
          <p:sp>
            <p:nvSpPr>
              <p:cNvPr id="34" name="Freeform 6">
                <a:extLst>
                  <a:ext uri="{FF2B5EF4-FFF2-40B4-BE49-F238E27FC236}">
                    <a16:creationId xmlns:a16="http://schemas.microsoft.com/office/drawing/2014/main" id="{BE57A45E-78EC-4189-A285-4C4B4814A083}"/>
                  </a:ext>
                </a:extLst>
              </p:cNvPr>
              <p:cNvSpPr/>
              <p:nvPr/>
            </p:nvSpPr>
            <p:spPr>
              <a:xfrm>
                <a:off x="0" y="0"/>
                <a:ext cx="7674009" cy="1231810"/>
              </a:xfrm>
              <a:custGeom>
                <a:avLst/>
                <a:gdLst/>
                <a:ahLst/>
                <a:cxnLst/>
                <a:rect l="l" t="t" r="r" b="b"/>
                <a:pathLst>
                  <a:path w="7674009" h="1231810">
                    <a:moveTo>
                      <a:pt x="7051709" y="661580"/>
                    </a:moveTo>
                    <a:cubicBezTo>
                      <a:pt x="7051709" y="655230"/>
                      <a:pt x="7052979" y="650150"/>
                      <a:pt x="7052979" y="642530"/>
                    </a:cubicBezTo>
                    <a:lnTo>
                      <a:pt x="7052979" y="490220"/>
                    </a:lnTo>
                    <a:cubicBezTo>
                      <a:pt x="7052979" y="220980"/>
                      <a:pt x="6843429" y="0"/>
                      <a:pt x="6586889" y="0"/>
                    </a:cubicBezTo>
                    <a:lnTo>
                      <a:pt x="467360" y="0"/>
                    </a:lnTo>
                    <a:cubicBezTo>
                      <a:pt x="210820" y="0"/>
                      <a:pt x="0" y="220980"/>
                      <a:pt x="0" y="490220"/>
                    </a:cubicBezTo>
                    <a:lnTo>
                      <a:pt x="0" y="642530"/>
                    </a:lnTo>
                    <a:cubicBezTo>
                      <a:pt x="0" y="911770"/>
                      <a:pt x="209550" y="1132750"/>
                      <a:pt x="466090" y="1132750"/>
                    </a:cubicBezTo>
                    <a:lnTo>
                      <a:pt x="6585619" y="1132750"/>
                    </a:lnTo>
                    <a:cubicBezTo>
                      <a:pt x="6698648" y="1132750"/>
                      <a:pt x="6802789" y="1089570"/>
                      <a:pt x="6882798" y="1019720"/>
                    </a:cubicBezTo>
                    <a:cubicBezTo>
                      <a:pt x="7013608" y="1090840"/>
                      <a:pt x="7326029" y="1231810"/>
                      <a:pt x="7672739" y="1024800"/>
                    </a:cubicBezTo>
                    <a:cubicBezTo>
                      <a:pt x="7674009" y="1024800"/>
                      <a:pt x="7361589" y="1026070"/>
                      <a:pt x="7051709" y="661580"/>
                    </a:cubicBezTo>
                    <a:lnTo>
                      <a:pt x="7051709" y="661580"/>
                    </a:lnTo>
                    <a:close/>
                  </a:path>
                </a:pathLst>
              </a:custGeom>
              <a:solidFill>
                <a:srgbClr val="CC4927"/>
              </a:solidFill>
            </p:spPr>
          </p:sp>
        </p:grpSp>
        <p:grpSp>
          <p:nvGrpSpPr>
            <p:cNvPr id="35" name="Group 7">
              <a:extLst>
                <a:ext uri="{FF2B5EF4-FFF2-40B4-BE49-F238E27FC236}">
                  <a16:creationId xmlns:a16="http://schemas.microsoft.com/office/drawing/2014/main" id="{C183E6DE-7265-4D27-A860-F38DF37D2E3D}"/>
                </a:ext>
              </a:extLst>
            </p:cNvPr>
            <p:cNvGrpSpPr/>
            <p:nvPr/>
          </p:nvGrpSpPr>
          <p:grpSpPr>
            <a:xfrm rot="-10800000">
              <a:off x="1244451" y="3151742"/>
              <a:ext cx="6706970" cy="900757"/>
              <a:chOff x="0" y="0"/>
              <a:chExt cx="7970872" cy="1070501"/>
            </a:xfrm>
          </p:grpSpPr>
          <p:sp>
            <p:nvSpPr>
              <p:cNvPr id="36" name="Freeform 8">
                <a:extLst>
                  <a:ext uri="{FF2B5EF4-FFF2-40B4-BE49-F238E27FC236}">
                    <a16:creationId xmlns:a16="http://schemas.microsoft.com/office/drawing/2014/main" id="{290B41F1-F302-40E8-9E1D-336702838256}"/>
                  </a:ext>
                </a:extLst>
              </p:cNvPr>
              <p:cNvSpPr/>
              <p:nvPr/>
            </p:nvSpPr>
            <p:spPr>
              <a:xfrm>
                <a:off x="0" y="0"/>
                <a:ext cx="7970872" cy="1169561"/>
              </a:xfrm>
              <a:custGeom>
                <a:avLst/>
                <a:gdLst/>
                <a:ahLst/>
                <a:cxnLst/>
                <a:rect l="l" t="t" r="r" b="b"/>
                <a:pathLst>
                  <a:path w="7970872" h="1169561">
                    <a:moveTo>
                      <a:pt x="7348572" y="599331"/>
                    </a:moveTo>
                    <a:cubicBezTo>
                      <a:pt x="7348572" y="592981"/>
                      <a:pt x="7349843" y="587901"/>
                      <a:pt x="7349843" y="580281"/>
                    </a:cubicBezTo>
                    <a:lnTo>
                      <a:pt x="7349843" y="490220"/>
                    </a:lnTo>
                    <a:cubicBezTo>
                      <a:pt x="7349843" y="220980"/>
                      <a:pt x="7140293" y="0"/>
                      <a:pt x="6883753" y="0"/>
                    </a:cubicBezTo>
                    <a:lnTo>
                      <a:pt x="467360" y="0"/>
                    </a:lnTo>
                    <a:cubicBezTo>
                      <a:pt x="210820" y="0"/>
                      <a:pt x="0" y="220980"/>
                      <a:pt x="0" y="490220"/>
                    </a:cubicBezTo>
                    <a:lnTo>
                      <a:pt x="0" y="580281"/>
                    </a:lnTo>
                    <a:cubicBezTo>
                      <a:pt x="0" y="849521"/>
                      <a:pt x="209550" y="1070501"/>
                      <a:pt x="466090" y="1070501"/>
                    </a:cubicBezTo>
                    <a:lnTo>
                      <a:pt x="6882482" y="1070501"/>
                    </a:lnTo>
                    <a:cubicBezTo>
                      <a:pt x="6995513" y="1070501"/>
                      <a:pt x="7099653" y="1027321"/>
                      <a:pt x="7179663" y="957471"/>
                    </a:cubicBezTo>
                    <a:cubicBezTo>
                      <a:pt x="7310472" y="1028591"/>
                      <a:pt x="7622892" y="1169561"/>
                      <a:pt x="7969603" y="962551"/>
                    </a:cubicBezTo>
                    <a:cubicBezTo>
                      <a:pt x="7970872" y="962551"/>
                      <a:pt x="7658453" y="963821"/>
                      <a:pt x="7348572" y="599331"/>
                    </a:cubicBezTo>
                    <a:lnTo>
                      <a:pt x="7348572" y="599331"/>
                    </a:lnTo>
                    <a:close/>
                  </a:path>
                </a:pathLst>
              </a:custGeom>
              <a:solidFill>
                <a:srgbClr val="94A545"/>
              </a:solidFill>
            </p:spPr>
          </p:sp>
        </p:grpSp>
        <p:grpSp>
          <p:nvGrpSpPr>
            <p:cNvPr id="37" name="Group 9">
              <a:extLst>
                <a:ext uri="{FF2B5EF4-FFF2-40B4-BE49-F238E27FC236}">
                  <a16:creationId xmlns:a16="http://schemas.microsoft.com/office/drawing/2014/main" id="{1D8A5623-9D6D-4159-B0A9-BE90A6C911A8}"/>
                </a:ext>
              </a:extLst>
            </p:cNvPr>
            <p:cNvGrpSpPr/>
            <p:nvPr/>
          </p:nvGrpSpPr>
          <p:grpSpPr>
            <a:xfrm rot="-10800000">
              <a:off x="1244451" y="4236708"/>
              <a:ext cx="6706970" cy="942660"/>
              <a:chOff x="0" y="0"/>
              <a:chExt cx="7970872" cy="1120300"/>
            </a:xfrm>
          </p:grpSpPr>
          <p:sp>
            <p:nvSpPr>
              <p:cNvPr id="38" name="Freeform 10">
                <a:extLst>
                  <a:ext uri="{FF2B5EF4-FFF2-40B4-BE49-F238E27FC236}">
                    <a16:creationId xmlns:a16="http://schemas.microsoft.com/office/drawing/2014/main" id="{4DAA134C-31BD-45DA-85B4-1D56F2E3BA07}"/>
                  </a:ext>
                </a:extLst>
              </p:cNvPr>
              <p:cNvSpPr/>
              <p:nvPr/>
            </p:nvSpPr>
            <p:spPr>
              <a:xfrm>
                <a:off x="0" y="0"/>
                <a:ext cx="7970872" cy="1219360"/>
              </a:xfrm>
              <a:custGeom>
                <a:avLst/>
                <a:gdLst/>
                <a:ahLst/>
                <a:cxnLst/>
                <a:rect l="l" t="t" r="r" b="b"/>
                <a:pathLst>
                  <a:path w="7970872" h="1219360">
                    <a:moveTo>
                      <a:pt x="7348572" y="649130"/>
                    </a:moveTo>
                    <a:cubicBezTo>
                      <a:pt x="7348572" y="642780"/>
                      <a:pt x="7349843" y="637700"/>
                      <a:pt x="7349843" y="630080"/>
                    </a:cubicBezTo>
                    <a:lnTo>
                      <a:pt x="7349843" y="490220"/>
                    </a:lnTo>
                    <a:cubicBezTo>
                      <a:pt x="7349843" y="220980"/>
                      <a:pt x="7140293" y="0"/>
                      <a:pt x="6883753" y="0"/>
                    </a:cubicBezTo>
                    <a:lnTo>
                      <a:pt x="467360" y="0"/>
                    </a:lnTo>
                    <a:cubicBezTo>
                      <a:pt x="210820" y="0"/>
                      <a:pt x="0" y="220980"/>
                      <a:pt x="0" y="490220"/>
                    </a:cubicBezTo>
                    <a:lnTo>
                      <a:pt x="0" y="630080"/>
                    </a:lnTo>
                    <a:cubicBezTo>
                      <a:pt x="0" y="899320"/>
                      <a:pt x="209550" y="1120300"/>
                      <a:pt x="466090" y="1120300"/>
                    </a:cubicBezTo>
                    <a:lnTo>
                      <a:pt x="6882482" y="1120300"/>
                    </a:lnTo>
                    <a:cubicBezTo>
                      <a:pt x="6995513" y="1120300"/>
                      <a:pt x="7099653" y="1077120"/>
                      <a:pt x="7179663" y="1007270"/>
                    </a:cubicBezTo>
                    <a:cubicBezTo>
                      <a:pt x="7310472" y="1078390"/>
                      <a:pt x="7622892" y="1219360"/>
                      <a:pt x="7969603" y="1012350"/>
                    </a:cubicBezTo>
                    <a:cubicBezTo>
                      <a:pt x="7970872" y="1012350"/>
                      <a:pt x="7658453" y="1013620"/>
                      <a:pt x="7348572" y="649130"/>
                    </a:cubicBezTo>
                    <a:lnTo>
                      <a:pt x="7348572" y="649130"/>
                    </a:lnTo>
                    <a:close/>
                  </a:path>
                </a:pathLst>
              </a:custGeom>
              <a:solidFill>
                <a:srgbClr val="6A4A62"/>
              </a:solidFill>
            </p:spPr>
          </p:sp>
        </p:grpSp>
        <p:grpSp>
          <p:nvGrpSpPr>
            <p:cNvPr id="39" name="Group 11">
              <a:extLst>
                <a:ext uri="{FF2B5EF4-FFF2-40B4-BE49-F238E27FC236}">
                  <a16:creationId xmlns:a16="http://schemas.microsoft.com/office/drawing/2014/main" id="{AF861AA5-6218-4B11-9343-C1D828E7DD1D}"/>
                </a:ext>
              </a:extLst>
            </p:cNvPr>
            <p:cNvGrpSpPr/>
            <p:nvPr/>
          </p:nvGrpSpPr>
          <p:grpSpPr>
            <a:xfrm>
              <a:off x="450457" y="2035760"/>
              <a:ext cx="3132721" cy="3132721"/>
              <a:chOff x="0" y="0"/>
              <a:chExt cx="8353923" cy="8353923"/>
            </a:xfrm>
          </p:grpSpPr>
          <p:grpSp>
            <p:nvGrpSpPr>
              <p:cNvPr id="40" name="Group 12">
                <a:extLst>
                  <a:ext uri="{FF2B5EF4-FFF2-40B4-BE49-F238E27FC236}">
                    <a16:creationId xmlns:a16="http://schemas.microsoft.com/office/drawing/2014/main" id="{97BF9069-007E-46B0-BDEA-6CA84C82794F}"/>
                  </a:ext>
                </a:extLst>
              </p:cNvPr>
              <p:cNvGrpSpPr/>
              <p:nvPr/>
            </p:nvGrpSpPr>
            <p:grpSpPr>
              <a:xfrm>
                <a:off x="0" y="0"/>
                <a:ext cx="8353923" cy="8353923"/>
                <a:chOff x="0" y="0"/>
                <a:chExt cx="6350000" cy="6350000"/>
              </a:xfrm>
            </p:grpSpPr>
            <p:sp>
              <p:nvSpPr>
                <p:cNvPr id="49" name="Freeform 13">
                  <a:extLst>
                    <a:ext uri="{FF2B5EF4-FFF2-40B4-BE49-F238E27FC236}">
                      <a16:creationId xmlns:a16="http://schemas.microsoft.com/office/drawing/2014/main" id="{BE388A49-EC58-428D-BD6F-EC3E47EFA63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67F"/>
                </a:solidFill>
              </p:spPr>
            </p:sp>
          </p:grpSp>
          <p:grpSp>
            <p:nvGrpSpPr>
              <p:cNvPr id="41" name="Group 40">
                <a:extLst>
                  <a:ext uri="{FF2B5EF4-FFF2-40B4-BE49-F238E27FC236}">
                    <a16:creationId xmlns:a16="http://schemas.microsoft.com/office/drawing/2014/main" id="{E2405BBC-74F4-48A4-AD44-247533ACCEA7}"/>
                  </a:ext>
                </a:extLst>
              </p:cNvPr>
              <p:cNvGrpSpPr/>
              <p:nvPr/>
            </p:nvGrpSpPr>
            <p:grpSpPr>
              <a:xfrm>
                <a:off x="876949" y="897457"/>
                <a:ext cx="6559008" cy="6559008"/>
                <a:chOff x="0" y="0"/>
                <a:chExt cx="6350000" cy="6350000"/>
              </a:xfrm>
            </p:grpSpPr>
            <p:sp>
              <p:nvSpPr>
                <p:cNvPr id="48" name="Freeform 15">
                  <a:extLst>
                    <a:ext uri="{FF2B5EF4-FFF2-40B4-BE49-F238E27FC236}">
                      <a16:creationId xmlns:a16="http://schemas.microsoft.com/office/drawing/2014/main" id="{D0A46E0B-7417-4D94-B62F-A0AA16F17EC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2" name="Group 16">
                <a:extLst>
                  <a:ext uri="{FF2B5EF4-FFF2-40B4-BE49-F238E27FC236}">
                    <a16:creationId xmlns:a16="http://schemas.microsoft.com/office/drawing/2014/main" id="{5993D7CC-C0F2-442D-81D6-7740EC9B7AC8}"/>
                  </a:ext>
                </a:extLst>
              </p:cNvPr>
              <p:cNvGrpSpPr/>
              <p:nvPr/>
            </p:nvGrpSpPr>
            <p:grpSpPr>
              <a:xfrm>
                <a:off x="1658080" y="1678589"/>
                <a:ext cx="4996745" cy="4996745"/>
                <a:chOff x="0" y="0"/>
                <a:chExt cx="6350000" cy="6350000"/>
              </a:xfrm>
            </p:grpSpPr>
            <p:sp>
              <p:nvSpPr>
                <p:cNvPr id="47" name="Freeform 17">
                  <a:extLst>
                    <a:ext uri="{FF2B5EF4-FFF2-40B4-BE49-F238E27FC236}">
                      <a16:creationId xmlns:a16="http://schemas.microsoft.com/office/drawing/2014/main" id="{F91F266B-5E6F-4493-9085-EFF4B669909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67F"/>
                </a:solidFill>
              </p:spPr>
            </p:sp>
          </p:grpSp>
          <p:grpSp>
            <p:nvGrpSpPr>
              <p:cNvPr id="43" name="Group 18">
                <a:extLst>
                  <a:ext uri="{FF2B5EF4-FFF2-40B4-BE49-F238E27FC236}">
                    <a16:creationId xmlns:a16="http://schemas.microsoft.com/office/drawing/2014/main" id="{E7FF9959-9D33-43DC-ACAB-FD338DDF0692}"/>
                  </a:ext>
                </a:extLst>
              </p:cNvPr>
              <p:cNvGrpSpPr/>
              <p:nvPr/>
            </p:nvGrpSpPr>
            <p:grpSpPr>
              <a:xfrm>
                <a:off x="2322834" y="2343343"/>
                <a:ext cx="3667237" cy="3667237"/>
                <a:chOff x="0" y="0"/>
                <a:chExt cx="6350000" cy="6350000"/>
              </a:xfrm>
            </p:grpSpPr>
            <p:sp>
              <p:nvSpPr>
                <p:cNvPr id="46" name="Freeform 19">
                  <a:extLst>
                    <a:ext uri="{FF2B5EF4-FFF2-40B4-BE49-F238E27FC236}">
                      <a16:creationId xmlns:a16="http://schemas.microsoft.com/office/drawing/2014/main" id="{F6AEC575-F0D0-4402-9122-3EE35A1E4BB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4" name="Group 20">
                <a:extLst>
                  <a:ext uri="{FF2B5EF4-FFF2-40B4-BE49-F238E27FC236}">
                    <a16:creationId xmlns:a16="http://schemas.microsoft.com/office/drawing/2014/main" id="{4A9DAE8A-A975-43D7-BE1A-B4B81D0B48F9}"/>
                  </a:ext>
                </a:extLst>
              </p:cNvPr>
              <p:cNvGrpSpPr/>
              <p:nvPr/>
            </p:nvGrpSpPr>
            <p:grpSpPr>
              <a:xfrm>
                <a:off x="2994801" y="3015310"/>
                <a:ext cx="2323303" cy="2323303"/>
                <a:chOff x="0" y="0"/>
                <a:chExt cx="6350000" cy="6350000"/>
              </a:xfrm>
            </p:grpSpPr>
            <p:sp>
              <p:nvSpPr>
                <p:cNvPr id="45" name="Freeform 21">
                  <a:extLst>
                    <a:ext uri="{FF2B5EF4-FFF2-40B4-BE49-F238E27FC236}">
                      <a16:creationId xmlns:a16="http://schemas.microsoft.com/office/drawing/2014/main" id="{07782537-C367-4439-BE37-2F4092D797D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67F"/>
                </a:solidFill>
              </p:spPr>
            </p:sp>
          </p:grpSp>
        </p:grpSp>
        <p:grpSp>
          <p:nvGrpSpPr>
            <p:cNvPr id="50" name="Group 49">
              <a:extLst>
                <a:ext uri="{FF2B5EF4-FFF2-40B4-BE49-F238E27FC236}">
                  <a16:creationId xmlns:a16="http://schemas.microsoft.com/office/drawing/2014/main" id="{9D197F90-283F-47CB-A559-8B0FECC0357C}"/>
                </a:ext>
              </a:extLst>
            </p:cNvPr>
            <p:cNvGrpSpPr>
              <a:grpSpLocks noChangeAspect="1"/>
            </p:cNvGrpSpPr>
            <p:nvPr/>
          </p:nvGrpSpPr>
          <p:grpSpPr>
            <a:xfrm>
              <a:off x="7057855" y="3197494"/>
              <a:ext cx="809253" cy="809253"/>
              <a:chOff x="0" y="0"/>
              <a:chExt cx="6355080" cy="6355080"/>
            </a:xfrm>
          </p:grpSpPr>
          <p:sp>
            <p:nvSpPr>
              <p:cNvPr id="51" name="Freeform 24">
                <a:extLst>
                  <a:ext uri="{FF2B5EF4-FFF2-40B4-BE49-F238E27FC236}">
                    <a16:creationId xmlns:a16="http://schemas.microsoft.com/office/drawing/2014/main" id="{5C170AF9-60FB-4833-95D1-7088B5C73677}"/>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52" name="Group 51">
              <a:extLst>
                <a:ext uri="{FF2B5EF4-FFF2-40B4-BE49-F238E27FC236}">
                  <a16:creationId xmlns:a16="http://schemas.microsoft.com/office/drawing/2014/main" id="{48C5253D-3522-44E9-8B80-6ED4275B6D54}"/>
                </a:ext>
              </a:extLst>
            </p:cNvPr>
            <p:cNvGrpSpPr>
              <a:grpSpLocks noChangeAspect="1"/>
            </p:cNvGrpSpPr>
            <p:nvPr/>
          </p:nvGrpSpPr>
          <p:grpSpPr>
            <a:xfrm>
              <a:off x="7057855" y="2126751"/>
              <a:ext cx="809253" cy="809253"/>
              <a:chOff x="0" y="0"/>
              <a:chExt cx="6355080" cy="6355080"/>
            </a:xfrm>
          </p:grpSpPr>
          <p:sp>
            <p:nvSpPr>
              <p:cNvPr id="53" name="Freeform 26">
                <a:extLst>
                  <a:ext uri="{FF2B5EF4-FFF2-40B4-BE49-F238E27FC236}">
                    <a16:creationId xmlns:a16="http://schemas.microsoft.com/office/drawing/2014/main" id="{0C30D25B-EF2C-42B7-97A8-D415E067B99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54" name="Group 53">
              <a:extLst>
                <a:ext uri="{FF2B5EF4-FFF2-40B4-BE49-F238E27FC236}">
                  <a16:creationId xmlns:a16="http://schemas.microsoft.com/office/drawing/2014/main" id="{B4B77153-6721-4718-A47A-4294506B423D}"/>
                </a:ext>
              </a:extLst>
            </p:cNvPr>
            <p:cNvGrpSpPr>
              <a:grpSpLocks noChangeAspect="1"/>
            </p:cNvGrpSpPr>
            <p:nvPr/>
          </p:nvGrpSpPr>
          <p:grpSpPr>
            <a:xfrm>
              <a:off x="7057855" y="4303412"/>
              <a:ext cx="809253" cy="809253"/>
              <a:chOff x="0" y="0"/>
              <a:chExt cx="6355080" cy="6355080"/>
            </a:xfrm>
          </p:grpSpPr>
          <p:sp>
            <p:nvSpPr>
              <p:cNvPr id="55" name="Freeform 28">
                <a:extLst>
                  <a:ext uri="{FF2B5EF4-FFF2-40B4-BE49-F238E27FC236}">
                    <a16:creationId xmlns:a16="http://schemas.microsoft.com/office/drawing/2014/main" id="{69121A5B-074F-49BA-93AE-94D007240130}"/>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sp>
          <p:nvSpPr>
            <p:cNvPr id="56" name="TextBox 55">
              <a:extLst>
                <a:ext uri="{FF2B5EF4-FFF2-40B4-BE49-F238E27FC236}">
                  <a16:creationId xmlns:a16="http://schemas.microsoft.com/office/drawing/2014/main" id="{D41D1C13-0F63-41DC-8F70-10E93EF152AD}"/>
                </a:ext>
              </a:extLst>
            </p:cNvPr>
            <p:cNvSpPr txBox="1"/>
            <p:nvPr/>
          </p:nvSpPr>
          <p:spPr>
            <a:xfrm>
              <a:off x="7324109" y="2138225"/>
              <a:ext cx="276746" cy="661591"/>
            </a:xfrm>
            <a:prstGeom prst="rect">
              <a:avLst/>
            </a:prstGeom>
          </p:spPr>
          <p:txBody>
            <a:bodyPr lIns="0" tIns="0" rIns="0" bIns="0" rtlCol="0" anchor="t">
              <a:spAutoFit/>
            </a:bodyPr>
            <a:lstStyle/>
            <a:p>
              <a:pPr algn="ctr">
                <a:lnSpc>
                  <a:spcPts val="5485"/>
                </a:lnSpc>
              </a:pPr>
              <a:r>
                <a:rPr lang="en-US" sz="3918">
                  <a:solidFill>
                    <a:srgbClr val="FFFFFF"/>
                  </a:solidFill>
                  <a:latin typeface="Arial 2"/>
                </a:rPr>
                <a:t>1</a:t>
              </a:r>
            </a:p>
          </p:txBody>
        </p:sp>
        <p:sp>
          <p:nvSpPr>
            <p:cNvPr id="57" name="TextBox 56">
              <a:extLst>
                <a:ext uri="{FF2B5EF4-FFF2-40B4-BE49-F238E27FC236}">
                  <a16:creationId xmlns:a16="http://schemas.microsoft.com/office/drawing/2014/main" id="{A5E11C63-9891-4342-9085-6AB51E2C5003}"/>
                </a:ext>
              </a:extLst>
            </p:cNvPr>
            <p:cNvSpPr txBox="1"/>
            <p:nvPr/>
          </p:nvSpPr>
          <p:spPr>
            <a:xfrm>
              <a:off x="7324109" y="3208967"/>
              <a:ext cx="276746" cy="661591"/>
            </a:xfrm>
            <a:prstGeom prst="rect">
              <a:avLst/>
            </a:prstGeom>
          </p:spPr>
          <p:txBody>
            <a:bodyPr lIns="0" tIns="0" rIns="0" bIns="0" rtlCol="0" anchor="t">
              <a:spAutoFit/>
            </a:bodyPr>
            <a:lstStyle/>
            <a:p>
              <a:pPr algn="ctr">
                <a:lnSpc>
                  <a:spcPts val="5485"/>
                </a:lnSpc>
              </a:pPr>
              <a:r>
                <a:rPr lang="en-US" sz="3918">
                  <a:solidFill>
                    <a:srgbClr val="FFFFFF"/>
                  </a:solidFill>
                  <a:latin typeface="Arial 2"/>
                </a:rPr>
                <a:t>2</a:t>
              </a:r>
            </a:p>
          </p:txBody>
        </p:sp>
        <p:sp>
          <p:nvSpPr>
            <p:cNvPr id="58" name="TextBox 57">
              <a:extLst>
                <a:ext uri="{FF2B5EF4-FFF2-40B4-BE49-F238E27FC236}">
                  <a16:creationId xmlns:a16="http://schemas.microsoft.com/office/drawing/2014/main" id="{F1490F5C-56F8-47AC-AAB8-702E7BA7AEE9}"/>
                </a:ext>
              </a:extLst>
            </p:cNvPr>
            <p:cNvSpPr txBox="1"/>
            <p:nvPr/>
          </p:nvSpPr>
          <p:spPr>
            <a:xfrm>
              <a:off x="7324109" y="4314885"/>
              <a:ext cx="276746" cy="661591"/>
            </a:xfrm>
            <a:prstGeom prst="rect">
              <a:avLst/>
            </a:prstGeom>
          </p:spPr>
          <p:txBody>
            <a:bodyPr lIns="0" tIns="0" rIns="0" bIns="0" rtlCol="0" anchor="t">
              <a:spAutoFit/>
            </a:bodyPr>
            <a:lstStyle/>
            <a:p>
              <a:pPr algn="ctr">
                <a:lnSpc>
                  <a:spcPts val="5485"/>
                </a:lnSpc>
              </a:pPr>
              <a:r>
                <a:rPr lang="en-US" sz="3918">
                  <a:solidFill>
                    <a:srgbClr val="FFFFFF"/>
                  </a:solidFill>
                  <a:latin typeface="Arial 2"/>
                </a:rPr>
                <a:t>3</a:t>
              </a:r>
            </a:p>
          </p:txBody>
        </p:sp>
        <p:sp>
          <p:nvSpPr>
            <p:cNvPr id="59" name="TextBox 58">
              <a:extLst>
                <a:ext uri="{FF2B5EF4-FFF2-40B4-BE49-F238E27FC236}">
                  <a16:creationId xmlns:a16="http://schemas.microsoft.com/office/drawing/2014/main" id="{AAAA6A00-5FBF-45B3-851F-D4C424541B1F}"/>
                </a:ext>
              </a:extLst>
            </p:cNvPr>
            <p:cNvSpPr txBox="1"/>
            <p:nvPr/>
          </p:nvSpPr>
          <p:spPr>
            <a:xfrm>
              <a:off x="3433970" y="2350696"/>
              <a:ext cx="3535417" cy="461665"/>
            </a:xfrm>
            <a:prstGeom prst="rect">
              <a:avLst/>
            </a:prstGeom>
          </p:spPr>
          <p:txBody>
            <a:bodyPr wrap="square" lIns="0" tIns="0" rIns="0" bIns="0" rtlCol="0" anchor="t">
              <a:spAutoFit/>
            </a:bodyPr>
            <a:lstStyle/>
            <a:p>
              <a:pPr>
                <a:lnSpc>
                  <a:spcPts val="1820"/>
                </a:lnSpc>
                <a:spcBef>
                  <a:spcPct val="0"/>
                </a:spcBef>
              </a:pPr>
              <a:r>
                <a:rPr lang="en-US" sz="1500" dirty="0">
                  <a:solidFill>
                    <a:srgbClr val="FFFFFF"/>
                  </a:solidFill>
                  <a:latin typeface="Arial" panose="020B0604020202020204"/>
                </a:rPr>
                <a:t>To Strengthen the Capacity of the Workforce</a:t>
              </a:r>
            </a:p>
          </p:txBody>
        </p:sp>
        <p:sp>
          <p:nvSpPr>
            <p:cNvPr id="60" name="TextBox 59">
              <a:extLst>
                <a:ext uri="{FF2B5EF4-FFF2-40B4-BE49-F238E27FC236}">
                  <a16:creationId xmlns:a16="http://schemas.microsoft.com/office/drawing/2014/main" id="{4DF1144F-0623-4E9F-A2D7-E46C78B91D7D}"/>
                </a:ext>
              </a:extLst>
            </p:cNvPr>
            <p:cNvSpPr txBox="1"/>
            <p:nvPr/>
          </p:nvSpPr>
          <p:spPr>
            <a:xfrm>
              <a:off x="3643905" y="3354153"/>
              <a:ext cx="3283513" cy="451342"/>
            </a:xfrm>
            <a:prstGeom prst="rect">
              <a:avLst/>
            </a:prstGeom>
          </p:spPr>
          <p:txBody>
            <a:bodyPr wrap="square" lIns="0" tIns="0" rIns="0" bIns="0" rtlCol="0" anchor="t">
              <a:spAutoFit/>
            </a:bodyPr>
            <a:lstStyle/>
            <a:p>
              <a:pPr>
                <a:lnSpc>
                  <a:spcPts val="1820"/>
                </a:lnSpc>
                <a:spcBef>
                  <a:spcPct val="0"/>
                </a:spcBef>
              </a:pPr>
              <a:r>
                <a:rPr lang="en-US" sz="1400" dirty="0">
                  <a:solidFill>
                    <a:srgbClr val="FFFFFF"/>
                  </a:solidFill>
                  <a:latin typeface="Arial" panose="020B0604020202020204"/>
                </a:rPr>
                <a:t>To Deliver Evidence-Based Prevention Strategies </a:t>
              </a:r>
            </a:p>
          </p:txBody>
        </p:sp>
        <p:sp>
          <p:nvSpPr>
            <p:cNvPr id="61" name="TextBox 60">
              <a:extLst>
                <a:ext uri="{FF2B5EF4-FFF2-40B4-BE49-F238E27FC236}">
                  <a16:creationId xmlns:a16="http://schemas.microsoft.com/office/drawing/2014/main" id="{DBCE774A-CF1C-4A67-B0E0-2260E800EAC7}"/>
                </a:ext>
              </a:extLst>
            </p:cNvPr>
            <p:cNvSpPr txBox="1"/>
            <p:nvPr/>
          </p:nvSpPr>
          <p:spPr>
            <a:xfrm>
              <a:off x="3499707" y="4287165"/>
              <a:ext cx="3707418" cy="913007"/>
            </a:xfrm>
            <a:prstGeom prst="rect">
              <a:avLst/>
            </a:prstGeom>
          </p:spPr>
          <p:txBody>
            <a:bodyPr wrap="square" lIns="0" tIns="0" rIns="0" bIns="0" rtlCol="0" anchor="t">
              <a:spAutoFit/>
            </a:bodyPr>
            <a:lstStyle/>
            <a:p>
              <a:pPr>
                <a:lnSpc>
                  <a:spcPts val="1820"/>
                </a:lnSpc>
                <a:spcBef>
                  <a:spcPct val="0"/>
                </a:spcBef>
              </a:pPr>
              <a:r>
                <a:rPr lang="en-US" sz="1400" dirty="0">
                  <a:solidFill>
                    <a:srgbClr val="FFFFFF"/>
                  </a:solidFill>
                  <a:latin typeface="Arial" panose="020B0604020202020204"/>
                </a:rPr>
                <a:t>Facilitate Opportunities for Preventionists to Pursue New Collaboration Opportunities, which include Developing Prevention Partnerships and Alliances</a:t>
              </a:r>
            </a:p>
          </p:txBody>
        </p:sp>
      </p:grpSp>
    </p:spTree>
    <p:extLst>
      <p:ext uri="{BB962C8B-B14F-4D97-AF65-F5344CB8AC3E}">
        <p14:creationId xmlns:p14="http://schemas.microsoft.com/office/powerpoint/2010/main" val="115329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6108-5633-454B-A13F-11C740026FC7}"/>
              </a:ext>
            </a:extLst>
          </p:cNvPr>
          <p:cNvSpPr>
            <a:spLocks noGrp="1"/>
          </p:cNvSpPr>
          <p:nvPr>
            <p:ph type="title"/>
          </p:nvPr>
        </p:nvSpPr>
        <p:spPr/>
        <p:txBody>
          <a:bodyPr/>
          <a:lstStyle/>
          <a:p>
            <a:r>
              <a:rPr lang="en-US" dirty="0"/>
              <a:t>Central East PTTC Specialty Area</a:t>
            </a:r>
          </a:p>
        </p:txBody>
      </p:sp>
      <p:grpSp>
        <p:nvGrpSpPr>
          <p:cNvPr id="12" name="Group 5">
            <a:extLst>
              <a:ext uri="{FF2B5EF4-FFF2-40B4-BE49-F238E27FC236}">
                <a16:creationId xmlns:a16="http://schemas.microsoft.com/office/drawing/2014/main" id="{FF90AEC4-6733-455A-BCB3-6D5C72E416F0}"/>
              </a:ext>
            </a:extLst>
          </p:cNvPr>
          <p:cNvGrpSpPr/>
          <p:nvPr/>
        </p:nvGrpSpPr>
        <p:grpSpPr>
          <a:xfrm>
            <a:off x="4237526" y="2268571"/>
            <a:ext cx="2899911" cy="2899911"/>
            <a:chOff x="0" y="0"/>
            <a:chExt cx="6350000" cy="6350000"/>
          </a:xfrm>
        </p:grpSpPr>
        <p:sp>
          <p:nvSpPr>
            <p:cNvPr id="13" name="Freeform 6">
              <a:extLst>
                <a:ext uri="{FF2B5EF4-FFF2-40B4-BE49-F238E27FC236}">
                  <a16:creationId xmlns:a16="http://schemas.microsoft.com/office/drawing/2014/main" id="{0C80902A-04E6-4A47-A470-36DC94F19AF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67F">
                <a:alpha val="81961"/>
              </a:srgbClr>
            </a:solidFill>
          </p:spPr>
        </p:sp>
      </p:grpSp>
      <p:grpSp>
        <p:nvGrpSpPr>
          <p:cNvPr id="14" name="Group 7">
            <a:extLst>
              <a:ext uri="{FF2B5EF4-FFF2-40B4-BE49-F238E27FC236}">
                <a16:creationId xmlns:a16="http://schemas.microsoft.com/office/drawing/2014/main" id="{771E7765-B183-4570-A301-CC77423E0085}"/>
              </a:ext>
            </a:extLst>
          </p:cNvPr>
          <p:cNvGrpSpPr/>
          <p:nvPr/>
        </p:nvGrpSpPr>
        <p:grpSpPr>
          <a:xfrm>
            <a:off x="5916615" y="2268571"/>
            <a:ext cx="2899911" cy="2899911"/>
            <a:chOff x="0" y="0"/>
            <a:chExt cx="6350000" cy="6350000"/>
          </a:xfrm>
        </p:grpSpPr>
        <p:sp>
          <p:nvSpPr>
            <p:cNvPr id="15" name="Freeform 8">
              <a:extLst>
                <a:ext uri="{FF2B5EF4-FFF2-40B4-BE49-F238E27FC236}">
                  <a16:creationId xmlns:a16="http://schemas.microsoft.com/office/drawing/2014/main" id="{2583010D-EC54-4E8E-BAC5-4BB87014860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C4927">
                <a:alpha val="81961"/>
              </a:srgbClr>
            </a:solidFill>
          </p:spPr>
        </p:sp>
      </p:grpSp>
      <p:sp>
        <p:nvSpPr>
          <p:cNvPr id="16" name="TextBox 10">
            <a:extLst>
              <a:ext uri="{FF2B5EF4-FFF2-40B4-BE49-F238E27FC236}">
                <a16:creationId xmlns:a16="http://schemas.microsoft.com/office/drawing/2014/main" id="{1E220FF0-5AED-457B-91A6-9A96D3C2D050}"/>
              </a:ext>
            </a:extLst>
          </p:cNvPr>
          <p:cNvSpPr txBox="1"/>
          <p:nvPr/>
        </p:nvSpPr>
        <p:spPr>
          <a:xfrm>
            <a:off x="4451281" y="3394127"/>
            <a:ext cx="1363654" cy="610006"/>
          </a:xfrm>
          <a:prstGeom prst="rect">
            <a:avLst/>
          </a:prstGeom>
        </p:spPr>
        <p:txBody>
          <a:bodyPr wrap="square" lIns="0" tIns="0" rIns="0" bIns="0" rtlCol="0" anchor="t">
            <a:spAutoFit/>
          </a:bodyPr>
          <a:lstStyle/>
          <a:p>
            <a:pPr algn="ctr">
              <a:lnSpc>
                <a:spcPts val="2290"/>
              </a:lnSpc>
            </a:pPr>
            <a:r>
              <a:rPr lang="en-US" sz="2000" dirty="0">
                <a:solidFill>
                  <a:srgbClr val="FFFFFF"/>
                </a:solidFill>
                <a:latin typeface="Arial" panose="020B0604020202020204"/>
              </a:rPr>
              <a:t>Primary </a:t>
            </a:r>
            <a:r>
              <a:rPr lang="en-US" sz="2000" dirty="0">
                <a:solidFill>
                  <a:srgbClr val="FFFFFF"/>
                </a:solidFill>
                <a:latin typeface="Arial" panose="020B0604020202020204"/>
                <a:cs typeface="Calibri" panose="020F0502020204030204" pitchFamily="34" charset="0"/>
              </a:rPr>
              <a:t>Care</a:t>
            </a:r>
          </a:p>
        </p:txBody>
      </p:sp>
      <p:sp>
        <p:nvSpPr>
          <p:cNvPr id="17" name="TextBox 11">
            <a:extLst>
              <a:ext uri="{FF2B5EF4-FFF2-40B4-BE49-F238E27FC236}">
                <a16:creationId xmlns:a16="http://schemas.microsoft.com/office/drawing/2014/main" id="{AE301B33-A277-4220-A261-E1B611679B71}"/>
              </a:ext>
            </a:extLst>
          </p:cNvPr>
          <p:cNvSpPr txBox="1"/>
          <p:nvPr/>
        </p:nvSpPr>
        <p:spPr>
          <a:xfrm>
            <a:off x="7239117" y="3571048"/>
            <a:ext cx="1414546" cy="294953"/>
          </a:xfrm>
          <a:prstGeom prst="rect">
            <a:avLst/>
          </a:prstGeom>
        </p:spPr>
        <p:txBody>
          <a:bodyPr wrap="square" lIns="0" tIns="0" rIns="0" bIns="0" rtlCol="0" anchor="t">
            <a:spAutoFit/>
          </a:bodyPr>
          <a:lstStyle/>
          <a:p>
            <a:pPr algn="ctr">
              <a:lnSpc>
                <a:spcPts val="2290"/>
              </a:lnSpc>
            </a:pPr>
            <a:r>
              <a:rPr lang="en-US" dirty="0">
                <a:solidFill>
                  <a:srgbClr val="FFFFFF"/>
                </a:solidFill>
                <a:latin typeface="Arial" panose="020B0604020202020204"/>
                <a:cs typeface="Calibri" panose="020F0502020204030204" pitchFamily="34" charset="0"/>
              </a:rPr>
              <a:t>Prevention</a:t>
            </a:r>
          </a:p>
        </p:txBody>
      </p:sp>
      <p:sp>
        <p:nvSpPr>
          <p:cNvPr id="18" name="TextBox 13">
            <a:extLst>
              <a:ext uri="{FF2B5EF4-FFF2-40B4-BE49-F238E27FC236}">
                <a16:creationId xmlns:a16="http://schemas.microsoft.com/office/drawing/2014/main" id="{1266318E-A7A1-445F-85DD-F2AA4E8340F8}"/>
              </a:ext>
            </a:extLst>
          </p:cNvPr>
          <p:cNvSpPr txBox="1"/>
          <p:nvPr/>
        </p:nvSpPr>
        <p:spPr>
          <a:xfrm>
            <a:off x="6079478" y="3421811"/>
            <a:ext cx="943339" cy="554639"/>
          </a:xfrm>
          <a:prstGeom prst="rect">
            <a:avLst/>
          </a:prstGeom>
        </p:spPr>
        <p:txBody>
          <a:bodyPr lIns="0" tIns="0" rIns="0" bIns="0" rtlCol="0" anchor="t">
            <a:spAutoFit/>
          </a:bodyPr>
          <a:lstStyle/>
          <a:p>
            <a:pPr algn="ctr">
              <a:lnSpc>
                <a:spcPts val="2155"/>
              </a:lnSpc>
            </a:pPr>
            <a:r>
              <a:rPr lang="en-US" sz="1600" dirty="0">
                <a:solidFill>
                  <a:srgbClr val="FFFFFF"/>
                </a:solidFill>
                <a:latin typeface="Arial" panose="020B0604020202020204" pitchFamily="34" charset="0"/>
                <a:cs typeface="Arial" panose="020B0604020202020204" pitchFamily="34" charset="0"/>
              </a:rPr>
              <a:t>Reducing Stigma</a:t>
            </a:r>
          </a:p>
        </p:txBody>
      </p:sp>
      <p:sp>
        <p:nvSpPr>
          <p:cNvPr id="19" name="TextBox 12">
            <a:extLst>
              <a:ext uri="{FF2B5EF4-FFF2-40B4-BE49-F238E27FC236}">
                <a16:creationId xmlns:a16="http://schemas.microsoft.com/office/drawing/2014/main" id="{41D77FB9-F0AB-4F7B-85CE-92ACBD450314}"/>
              </a:ext>
            </a:extLst>
          </p:cNvPr>
          <p:cNvSpPr txBox="1"/>
          <p:nvPr/>
        </p:nvSpPr>
        <p:spPr>
          <a:xfrm>
            <a:off x="115976" y="2721361"/>
            <a:ext cx="3971627" cy="1994329"/>
          </a:xfrm>
          <a:prstGeom prst="rect">
            <a:avLst/>
          </a:prstGeom>
        </p:spPr>
        <p:txBody>
          <a:bodyPr lIns="0" tIns="0" rIns="0" bIns="0" rtlCol="0" anchor="t">
            <a:spAutoFit/>
          </a:bodyPr>
          <a:lstStyle/>
          <a:p>
            <a:pPr algn="ctr">
              <a:lnSpc>
                <a:spcPts val="4020"/>
              </a:lnSpc>
            </a:pPr>
            <a:r>
              <a:rPr lang="en-US" sz="2422" dirty="0">
                <a:solidFill>
                  <a:srgbClr val="000000"/>
                </a:solidFill>
                <a:latin typeface="Arial" panose="020B0604020202020204"/>
              </a:rPr>
              <a:t>Engaging and Collaborating with Primary Care Providers for Substance Use Prevention</a:t>
            </a:r>
          </a:p>
        </p:txBody>
      </p:sp>
    </p:spTree>
    <p:extLst>
      <p:ext uri="{BB962C8B-B14F-4D97-AF65-F5344CB8AC3E}">
        <p14:creationId xmlns:p14="http://schemas.microsoft.com/office/powerpoint/2010/main" val="178378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E58E-CAEC-41B2-904E-ED196A232C9E}"/>
              </a:ext>
            </a:extLst>
          </p:cNvPr>
          <p:cNvSpPr>
            <a:spLocks noGrp="1"/>
          </p:cNvSpPr>
          <p:nvPr>
            <p:ph type="title"/>
          </p:nvPr>
        </p:nvSpPr>
        <p:spPr/>
        <p:txBody>
          <a:bodyPr/>
          <a:lstStyle/>
          <a:p>
            <a:r>
              <a:rPr lang="en-US" dirty="0"/>
              <a:t>Eligibility</a:t>
            </a:r>
          </a:p>
        </p:txBody>
      </p:sp>
      <p:grpSp>
        <p:nvGrpSpPr>
          <p:cNvPr id="38" name="Group 37">
            <a:extLst>
              <a:ext uri="{FF2B5EF4-FFF2-40B4-BE49-F238E27FC236}">
                <a16:creationId xmlns:a16="http://schemas.microsoft.com/office/drawing/2014/main" id="{418C3AAB-83B6-413A-BC7F-C7588C7BFACF}"/>
              </a:ext>
            </a:extLst>
          </p:cNvPr>
          <p:cNvGrpSpPr/>
          <p:nvPr/>
        </p:nvGrpSpPr>
        <p:grpSpPr>
          <a:xfrm>
            <a:off x="1111014" y="1951893"/>
            <a:ext cx="6921973" cy="3393951"/>
            <a:chOff x="1111014" y="1951893"/>
            <a:chExt cx="6921973" cy="3393951"/>
          </a:xfrm>
        </p:grpSpPr>
        <p:pic>
          <p:nvPicPr>
            <p:cNvPr id="21" name="Picture 5">
              <a:extLst>
                <a:ext uri="{FF2B5EF4-FFF2-40B4-BE49-F238E27FC236}">
                  <a16:creationId xmlns:a16="http://schemas.microsoft.com/office/drawing/2014/main" id="{70B730C8-F469-4B53-8FAB-149C340623F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2386249">
              <a:off x="2082013" y="2579187"/>
              <a:ext cx="1368929" cy="704999"/>
            </a:xfrm>
            <a:prstGeom prst="rect">
              <a:avLst/>
            </a:prstGeom>
          </p:spPr>
        </p:pic>
        <p:pic>
          <p:nvPicPr>
            <p:cNvPr id="22" name="Picture 6">
              <a:extLst>
                <a:ext uri="{FF2B5EF4-FFF2-40B4-BE49-F238E27FC236}">
                  <a16:creationId xmlns:a16="http://schemas.microsoft.com/office/drawing/2014/main" id="{B0B7F616-1678-4CAB-9855-4DE4C08BAB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1879944">
              <a:off x="2065653" y="4095273"/>
              <a:ext cx="1368929" cy="704999"/>
            </a:xfrm>
            <a:prstGeom prst="rect">
              <a:avLst/>
            </a:prstGeom>
          </p:spPr>
        </p:pic>
        <p:pic>
          <p:nvPicPr>
            <p:cNvPr id="23" name="Picture 7">
              <a:extLst>
                <a:ext uri="{FF2B5EF4-FFF2-40B4-BE49-F238E27FC236}">
                  <a16:creationId xmlns:a16="http://schemas.microsoft.com/office/drawing/2014/main" id="{A675B719-AF10-432F-960A-7C3FFC45551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8208503">
              <a:off x="5716002" y="2611963"/>
              <a:ext cx="1368929" cy="704999"/>
            </a:xfrm>
            <a:prstGeom prst="rect">
              <a:avLst/>
            </a:prstGeom>
          </p:spPr>
        </p:pic>
        <p:pic>
          <p:nvPicPr>
            <p:cNvPr id="24" name="Picture 8">
              <a:extLst>
                <a:ext uri="{FF2B5EF4-FFF2-40B4-BE49-F238E27FC236}">
                  <a16:creationId xmlns:a16="http://schemas.microsoft.com/office/drawing/2014/main" id="{927EC479-6D62-4BC6-9DD1-770B59E2E07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9162491">
              <a:off x="5686388" y="4065359"/>
              <a:ext cx="1368929" cy="704999"/>
            </a:xfrm>
            <a:prstGeom prst="rect">
              <a:avLst/>
            </a:prstGeom>
          </p:spPr>
        </p:pic>
        <p:pic>
          <p:nvPicPr>
            <p:cNvPr id="25" name="Picture 9">
              <a:extLst>
                <a:ext uri="{FF2B5EF4-FFF2-40B4-BE49-F238E27FC236}">
                  <a16:creationId xmlns:a16="http://schemas.microsoft.com/office/drawing/2014/main" id="{141D67D3-DB1C-4B90-A11E-AEF955AAA9E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3341355" y="2770489"/>
              <a:ext cx="2336215" cy="2153565"/>
            </a:xfrm>
            <a:prstGeom prst="rect">
              <a:avLst/>
            </a:prstGeom>
          </p:spPr>
        </p:pic>
        <p:grpSp>
          <p:nvGrpSpPr>
            <p:cNvPr id="26" name="Group 10">
              <a:extLst>
                <a:ext uri="{FF2B5EF4-FFF2-40B4-BE49-F238E27FC236}">
                  <a16:creationId xmlns:a16="http://schemas.microsoft.com/office/drawing/2014/main" id="{9CC02275-C477-406A-BE18-9F4451D4DDD1}"/>
                </a:ext>
              </a:extLst>
            </p:cNvPr>
            <p:cNvGrpSpPr/>
            <p:nvPr/>
          </p:nvGrpSpPr>
          <p:grpSpPr>
            <a:xfrm>
              <a:off x="1143733" y="1951893"/>
              <a:ext cx="1742316" cy="1073124"/>
              <a:chOff x="0" y="0"/>
              <a:chExt cx="3107376" cy="1913890"/>
            </a:xfrm>
          </p:grpSpPr>
          <p:sp>
            <p:nvSpPr>
              <p:cNvPr id="27" name="Freeform 11">
                <a:extLst>
                  <a:ext uri="{FF2B5EF4-FFF2-40B4-BE49-F238E27FC236}">
                    <a16:creationId xmlns:a16="http://schemas.microsoft.com/office/drawing/2014/main" id="{D2EF214C-6EF3-43FF-9BA4-FAD408119F08}"/>
                  </a:ext>
                </a:extLst>
              </p:cNvPr>
              <p:cNvSpPr/>
              <p:nvPr/>
            </p:nvSpPr>
            <p:spPr>
              <a:xfrm>
                <a:off x="0" y="0"/>
                <a:ext cx="3107376" cy="1913890"/>
              </a:xfrm>
              <a:custGeom>
                <a:avLst/>
                <a:gdLst/>
                <a:ahLst/>
                <a:cxnLst/>
                <a:rect l="l" t="t" r="r" b="b"/>
                <a:pathLst>
                  <a:path w="3107376" h="1913890">
                    <a:moveTo>
                      <a:pt x="2982916" y="1913890"/>
                    </a:moveTo>
                    <a:lnTo>
                      <a:pt x="124460" y="1913890"/>
                    </a:lnTo>
                    <a:cubicBezTo>
                      <a:pt x="55880" y="1913890"/>
                      <a:pt x="0" y="1858010"/>
                      <a:pt x="0" y="1789430"/>
                    </a:cubicBezTo>
                    <a:lnTo>
                      <a:pt x="0" y="124460"/>
                    </a:lnTo>
                    <a:cubicBezTo>
                      <a:pt x="0" y="55880"/>
                      <a:pt x="55880" y="0"/>
                      <a:pt x="124460" y="0"/>
                    </a:cubicBezTo>
                    <a:lnTo>
                      <a:pt x="2982916" y="0"/>
                    </a:lnTo>
                    <a:cubicBezTo>
                      <a:pt x="3051496" y="0"/>
                      <a:pt x="3107376" y="55880"/>
                      <a:pt x="3107376" y="124460"/>
                    </a:cubicBezTo>
                    <a:lnTo>
                      <a:pt x="3107376" y="1789430"/>
                    </a:lnTo>
                    <a:cubicBezTo>
                      <a:pt x="3107376" y="1858010"/>
                      <a:pt x="3051496" y="1913890"/>
                      <a:pt x="2982916" y="1913890"/>
                    </a:cubicBezTo>
                    <a:close/>
                  </a:path>
                </a:pathLst>
              </a:custGeom>
              <a:solidFill>
                <a:srgbClr val="00467F"/>
              </a:solidFill>
            </p:spPr>
          </p:sp>
        </p:grpSp>
        <p:grpSp>
          <p:nvGrpSpPr>
            <p:cNvPr id="28" name="Group 13">
              <a:extLst>
                <a:ext uri="{FF2B5EF4-FFF2-40B4-BE49-F238E27FC236}">
                  <a16:creationId xmlns:a16="http://schemas.microsoft.com/office/drawing/2014/main" id="{8769105D-9200-4019-BC12-09D0EB9E7453}"/>
                </a:ext>
              </a:extLst>
            </p:cNvPr>
            <p:cNvGrpSpPr/>
            <p:nvPr/>
          </p:nvGrpSpPr>
          <p:grpSpPr>
            <a:xfrm>
              <a:off x="6269595" y="2036225"/>
              <a:ext cx="1742316" cy="1073124"/>
              <a:chOff x="0" y="0"/>
              <a:chExt cx="3107376" cy="1913890"/>
            </a:xfrm>
          </p:grpSpPr>
          <p:sp>
            <p:nvSpPr>
              <p:cNvPr id="29" name="Freeform 14">
                <a:extLst>
                  <a:ext uri="{FF2B5EF4-FFF2-40B4-BE49-F238E27FC236}">
                    <a16:creationId xmlns:a16="http://schemas.microsoft.com/office/drawing/2014/main" id="{71066A9F-336B-45C0-B6FF-7CA50755E056}"/>
                  </a:ext>
                </a:extLst>
              </p:cNvPr>
              <p:cNvSpPr/>
              <p:nvPr/>
            </p:nvSpPr>
            <p:spPr>
              <a:xfrm>
                <a:off x="0" y="0"/>
                <a:ext cx="3107376" cy="1913890"/>
              </a:xfrm>
              <a:custGeom>
                <a:avLst/>
                <a:gdLst/>
                <a:ahLst/>
                <a:cxnLst/>
                <a:rect l="l" t="t" r="r" b="b"/>
                <a:pathLst>
                  <a:path w="3107376" h="1913890">
                    <a:moveTo>
                      <a:pt x="2982916" y="1913890"/>
                    </a:moveTo>
                    <a:lnTo>
                      <a:pt x="124460" y="1913890"/>
                    </a:lnTo>
                    <a:cubicBezTo>
                      <a:pt x="55880" y="1913890"/>
                      <a:pt x="0" y="1858010"/>
                      <a:pt x="0" y="1789430"/>
                    </a:cubicBezTo>
                    <a:lnTo>
                      <a:pt x="0" y="124460"/>
                    </a:lnTo>
                    <a:cubicBezTo>
                      <a:pt x="0" y="55880"/>
                      <a:pt x="55880" y="0"/>
                      <a:pt x="124460" y="0"/>
                    </a:cubicBezTo>
                    <a:lnTo>
                      <a:pt x="2982916" y="0"/>
                    </a:lnTo>
                    <a:cubicBezTo>
                      <a:pt x="3051496" y="0"/>
                      <a:pt x="3107376" y="55880"/>
                      <a:pt x="3107376" y="124460"/>
                    </a:cubicBezTo>
                    <a:lnTo>
                      <a:pt x="3107376" y="1789430"/>
                    </a:lnTo>
                    <a:cubicBezTo>
                      <a:pt x="3107376" y="1858010"/>
                      <a:pt x="3051496" y="1913890"/>
                      <a:pt x="2982916" y="1913890"/>
                    </a:cubicBezTo>
                    <a:close/>
                  </a:path>
                </a:pathLst>
              </a:custGeom>
              <a:solidFill>
                <a:srgbClr val="94A545"/>
              </a:solidFill>
            </p:spPr>
          </p:sp>
        </p:grpSp>
        <p:grpSp>
          <p:nvGrpSpPr>
            <p:cNvPr id="30" name="Group 15">
              <a:extLst>
                <a:ext uri="{FF2B5EF4-FFF2-40B4-BE49-F238E27FC236}">
                  <a16:creationId xmlns:a16="http://schemas.microsoft.com/office/drawing/2014/main" id="{6BDADFDE-D7A2-4C79-8D65-BC0E202843AB}"/>
                </a:ext>
              </a:extLst>
            </p:cNvPr>
            <p:cNvGrpSpPr/>
            <p:nvPr/>
          </p:nvGrpSpPr>
          <p:grpSpPr>
            <a:xfrm>
              <a:off x="1139781" y="4272720"/>
              <a:ext cx="1742316" cy="1073124"/>
              <a:chOff x="0" y="0"/>
              <a:chExt cx="3107376" cy="1913890"/>
            </a:xfrm>
          </p:grpSpPr>
          <p:sp>
            <p:nvSpPr>
              <p:cNvPr id="31" name="Freeform 16">
                <a:extLst>
                  <a:ext uri="{FF2B5EF4-FFF2-40B4-BE49-F238E27FC236}">
                    <a16:creationId xmlns:a16="http://schemas.microsoft.com/office/drawing/2014/main" id="{98C05A42-B5D6-435A-BB33-4DA5B5FEBA3E}"/>
                  </a:ext>
                </a:extLst>
              </p:cNvPr>
              <p:cNvSpPr/>
              <p:nvPr/>
            </p:nvSpPr>
            <p:spPr>
              <a:xfrm>
                <a:off x="0" y="0"/>
                <a:ext cx="3107376" cy="1913890"/>
              </a:xfrm>
              <a:custGeom>
                <a:avLst/>
                <a:gdLst/>
                <a:ahLst/>
                <a:cxnLst/>
                <a:rect l="l" t="t" r="r" b="b"/>
                <a:pathLst>
                  <a:path w="3107376" h="1913890">
                    <a:moveTo>
                      <a:pt x="2982916" y="1913890"/>
                    </a:moveTo>
                    <a:lnTo>
                      <a:pt x="124460" y="1913890"/>
                    </a:lnTo>
                    <a:cubicBezTo>
                      <a:pt x="55880" y="1913890"/>
                      <a:pt x="0" y="1858010"/>
                      <a:pt x="0" y="1789430"/>
                    </a:cubicBezTo>
                    <a:lnTo>
                      <a:pt x="0" y="124460"/>
                    </a:lnTo>
                    <a:cubicBezTo>
                      <a:pt x="0" y="55880"/>
                      <a:pt x="55880" y="0"/>
                      <a:pt x="124460" y="0"/>
                    </a:cubicBezTo>
                    <a:lnTo>
                      <a:pt x="2982916" y="0"/>
                    </a:lnTo>
                    <a:cubicBezTo>
                      <a:pt x="3051496" y="0"/>
                      <a:pt x="3107376" y="55880"/>
                      <a:pt x="3107376" y="124460"/>
                    </a:cubicBezTo>
                    <a:lnTo>
                      <a:pt x="3107376" y="1789430"/>
                    </a:lnTo>
                    <a:cubicBezTo>
                      <a:pt x="3107376" y="1858010"/>
                      <a:pt x="3051496" y="1913890"/>
                      <a:pt x="2982916" y="1913890"/>
                    </a:cubicBezTo>
                    <a:close/>
                  </a:path>
                </a:pathLst>
              </a:custGeom>
              <a:solidFill>
                <a:srgbClr val="CC4927"/>
              </a:solidFill>
            </p:spPr>
          </p:sp>
        </p:grpSp>
        <p:grpSp>
          <p:nvGrpSpPr>
            <p:cNvPr id="32" name="Group 17">
              <a:extLst>
                <a:ext uri="{FF2B5EF4-FFF2-40B4-BE49-F238E27FC236}">
                  <a16:creationId xmlns:a16="http://schemas.microsoft.com/office/drawing/2014/main" id="{9DCC2D67-8DBA-4C44-8C9D-4116F3E04ECE}"/>
                </a:ext>
              </a:extLst>
            </p:cNvPr>
            <p:cNvGrpSpPr/>
            <p:nvPr/>
          </p:nvGrpSpPr>
          <p:grpSpPr>
            <a:xfrm>
              <a:off x="6269595" y="4272720"/>
              <a:ext cx="1742316" cy="1073124"/>
              <a:chOff x="0" y="0"/>
              <a:chExt cx="3107376" cy="1913890"/>
            </a:xfrm>
          </p:grpSpPr>
          <p:sp>
            <p:nvSpPr>
              <p:cNvPr id="33" name="Freeform 18">
                <a:extLst>
                  <a:ext uri="{FF2B5EF4-FFF2-40B4-BE49-F238E27FC236}">
                    <a16:creationId xmlns:a16="http://schemas.microsoft.com/office/drawing/2014/main" id="{F6378EBC-CEF0-4D38-AA54-924920EEA141}"/>
                  </a:ext>
                </a:extLst>
              </p:cNvPr>
              <p:cNvSpPr/>
              <p:nvPr/>
            </p:nvSpPr>
            <p:spPr>
              <a:xfrm>
                <a:off x="0" y="0"/>
                <a:ext cx="3107376" cy="1913890"/>
              </a:xfrm>
              <a:custGeom>
                <a:avLst/>
                <a:gdLst/>
                <a:ahLst/>
                <a:cxnLst/>
                <a:rect l="l" t="t" r="r" b="b"/>
                <a:pathLst>
                  <a:path w="3107376" h="1913890">
                    <a:moveTo>
                      <a:pt x="2982916" y="1913890"/>
                    </a:moveTo>
                    <a:lnTo>
                      <a:pt x="124460" y="1913890"/>
                    </a:lnTo>
                    <a:cubicBezTo>
                      <a:pt x="55880" y="1913890"/>
                      <a:pt x="0" y="1858010"/>
                      <a:pt x="0" y="1789430"/>
                    </a:cubicBezTo>
                    <a:lnTo>
                      <a:pt x="0" y="124460"/>
                    </a:lnTo>
                    <a:cubicBezTo>
                      <a:pt x="0" y="55880"/>
                      <a:pt x="55880" y="0"/>
                      <a:pt x="124460" y="0"/>
                    </a:cubicBezTo>
                    <a:lnTo>
                      <a:pt x="2982916" y="0"/>
                    </a:lnTo>
                    <a:cubicBezTo>
                      <a:pt x="3051496" y="0"/>
                      <a:pt x="3107376" y="55880"/>
                      <a:pt x="3107376" y="124460"/>
                    </a:cubicBezTo>
                    <a:lnTo>
                      <a:pt x="3107376" y="1789430"/>
                    </a:lnTo>
                    <a:cubicBezTo>
                      <a:pt x="3107376" y="1858010"/>
                      <a:pt x="3051496" y="1913890"/>
                      <a:pt x="2982916" y="1913890"/>
                    </a:cubicBezTo>
                    <a:close/>
                  </a:path>
                </a:pathLst>
              </a:custGeom>
              <a:solidFill>
                <a:srgbClr val="6A4A62"/>
              </a:solidFill>
            </p:spPr>
          </p:sp>
        </p:grpSp>
        <p:sp>
          <p:nvSpPr>
            <p:cNvPr id="34" name="TextBox 19">
              <a:extLst>
                <a:ext uri="{FF2B5EF4-FFF2-40B4-BE49-F238E27FC236}">
                  <a16:creationId xmlns:a16="http://schemas.microsoft.com/office/drawing/2014/main" id="{5A68862A-F0A0-46D8-86A1-D38C832708FF}"/>
                </a:ext>
              </a:extLst>
            </p:cNvPr>
            <p:cNvSpPr txBox="1"/>
            <p:nvPr/>
          </p:nvSpPr>
          <p:spPr>
            <a:xfrm>
              <a:off x="1126720" y="2100147"/>
              <a:ext cx="1742316" cy="753348"/>
            </a:xfrm>
            <a:prstGeom prst="rect">
              <a:avLst/>
            </a:prstGeom>
          </p:spPr>
          <p:txBody>
            <a:bodyPr lIns="0" tIns="0" rIns="0" bIns="0" rtlCol="0" anchor="t">
              <a:spAutoFit/>
            </a:bodyPr>
            <a:lstStyle/>
            <a:p>
              <a:pPr algn="ctr">
                <a:lnSpc>
                  <a:spcPts val="1986"/>
                </a:lnSpc>
                <a:spcBef>
                  <a:spcPct val="0"/>
                </a:spcBef>
              </a:pPr>
              <a:r>
                <a:rPr lang="en-US" sz="1419" dirty="0">
                  <a:solidFill>
                    <a:srgbClr val="FFFFFF"/>
                  </a:solidFill>
                  <a:latin typeface="Arial" panose="020B0604020202020204"/>
                  <a:cs typeface="Calibri" panose="020F0502020204030204" pitchFamily="34" charset="0"/>
                </a:rPr>
                <a:t>Consistent with Regional, State and Local Needs</a:t>
              </a:r>
            </a:p>
          </p:txBody>
        </p:sp>
        <p:sp>
          <p:nvSpPr>
            <p:cNvPr id="35" name="TextBox 20">
              <a:extLst>
                <a:ext uri="{FF2B5EF4-FFF2-40B4-BE49-F238E27FC236}">
                  <a16:creationId xmlns:a16="http://schemas.microsoft.com/office/drawing/2014/main" id="{F49FD132-0D5A-4108-AC2E-0DDED843427B}"/>
                </a:ext>
              </a:extLst>
            </p:cNvPr>
            <p:cNvSpPr txBox="1"/>
            <p:nvPr/>
          </p:nvSpPr>
          <p:spPr>
            <a:xfrm>
              <a:off x="6290671" y="2409714"/>
              <a:ext cx="1742316" cy="240387"/>
            </a:xfrm>
            <a:prstGeom prst="rect">
              <a:avLst/>
            </a:prstGeom>
          </p:spPr>
          <p:txBody>
            <a:bodyPr lIns="0" tIns="0" rIns="0" bIns="0" rtlCol="0" anchor="t">
              <a:spAutoFit/>
            </a:bodyPr>
            <a:lstStyle/>
            <a:p>
              <a:pPr algn="ctr">
                <a:lnSpc>
                  <a:spcPts val="1986"/>
                </a:lnSpc>
                <a:spcBef>
                  <a:spcPct val="0"/>
                </a:spcBef>
              </a:pPr>
              <a:r>
                <a:rPr lang="en-US" sz="1419" dirty="0">
                  <a:solidFill>
                    <a:srgbClr val="FFFFFF"/>
                  </a:solidFill>
                  <a:latin typeface="Arial" panose="020B0604020202020204"/>
                  <a:cs typeface="Calibri" panose="020F0502020204030204" pitchFamily="34" charset="0"/>
                </a:rPr>
                <a:t>No Cost</a:t>
              </a:r>
            </a:p>
          </p:txBody>
        </p:sp>
        <p:sp>
          <p:nvSpPr>
            <p:cNvPr id="36" name="TextBox 21">
              <a:extLst>
                <a:ext uri="{FF2B5EF4-FFF2-40B4-BE49-F238E27FC236}">
                  <a16:creationId xmlns:a16="http://schemas.microsoft.com/office/drawing/2014/main" id="{D4D8DE9C-F6D3-4B7D-8173-F176B6B8BA22}"/>
                </a:ext>
              </a:extLst>
            </p:cNvPr>
            <p:cNvSpPr txBox="1"/>
            <p:nvPr/>
          </p:nvSpPr>
          <p:spPr>
            <a:xfrm>
              <a:off x="1111014" y="4646209"/>
              <a:ext cx="1742316" cy="240387"/>
            </a:xfrm>
            <a:prstGeom prst="rect">
              <a:avLst/>
            </a:prstGeom>
          </p:spPr>
          <p:txBody>
            <a:bodyPr lIns="0" tIns="0" rIns="0" bIns="0" rtlCol="0" anchor="t">
              <a:spAutoFit/>
            </a:bodyPr>
            <a:lstStyle/>
            <a:p>
              <a:pPr algn="ctr">
                <a:lnSpc>
                  <a:spcPts val="1986"/>
                </a:lnSpc>
                <a:spcBef>
                  <a:spcPct val="0"/>
                </a:spcBef>
              </a:pPr>
              <a:r>
                <a:rPr lang="en-US" sz="1419" dirty="0">
                  <a:solidFill>
                    <a:srgbClr val="FFFFFF"/>
                  </a:solidFill>
                  <a:latin typeface="Arial" panose="020B0604020202020204"/>
                  <a:cs typeface="Calibri" panose="020F0502020204030204" pitchFamily="34" charset="0"/>
                </a:rPr>
                <a:t>Data Driven</a:t>
              </a:r>
            </a:p>
          </p:txBody>
        </p:sp>
        <p:sp>
          <p:nvSpPr>
            <p:cNvPr id="37" name="TextBox 22">
              <a:extLst>
                <a:ext uri="{FF2B5EF4-FFF2-40B4-BE49-F238E27FC236}">
                  <a16:creationId xmlns:a16="http://schemas.microsoft.com/office/drawing/2014/main" id="{1C110451-B6A5-4F9B-A279-720B939C0322}"/>
                </a:ext>
              </a:extLst>
            </p:cNvPr>
            <p:cNvSpPr txBox="1"/>
            <p:nvPr/>
          </p:nvSpPr>
          <p:spPr>
            <a:xfrm>
              <a:off x="6290671" y="4414434"/>
              <a:ext cx="1742316" cy="746743"/>
            </a:xfrm>
            <a:prstGeom prst="rect">
              <a:avLst/>
            </a:prstGeom>
          </p:spPr>
          <p:txBody>
            <a:bodyPr lIns="0" tIns="0" rIns="0" bIns="0" rtlCol="0" anchor="t">
              <a:spAutoFit/>
            </a:bodyPr>
            <a:lstStyle/>
            <a:p>
              <a:pPr algn="ctr">
                <a:lnSpc>
                  <a:spcPts val="1986"/>
                </a:lnSpc>
                <a:spcBef>
                  <a:spcPct val="0"/>
                </a:spcBef>
              </a:pPr>
              <a:r>
                <a:rPr lang="en-US" sz="1419" dirty="0">
                  <a:solidFill>
                    <a:srgbClr val="FFFFFF"/>
                  </a:solidFill>
                  <a:latin typeface="Arial" panose="020B0604020202020204"/>
                  <a:cs typeface="Calibri" panose="020F0502020204030204" pitchFamily="34" charset="0"/>
                </a:rPr>
                <a:t>EBPs provided by Subject Matter Experts</a:t>
              </a:r>
            </a:p>
          </p:txBody>
        </p:sp>
      </p:grpSp>
    </p:spTree>
    <p:extLst>
      <p:ext uri="{BB962C8B-B14F-4D97-AF65-F5344CB8AC3E}">
        <p14:creationId xmlns:p14="http://schemas.microsoft.com/office/powerpoint/2010/main" val="2176120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50">
            <a:extLst>
              <a:ext uri="{FF2B5EF4-FFF2-40B4-BE49-F238E27FC236}">
                <a16:creationId xmlns:a16="http://schemas.microsoft.com/office/drawing/2014/main" id="{EEE690E9-5C28-4A2F-8DDD-95216979520B}"/>
              </a:ext>
            </a:extLst>
          </p:cNvPr>
          <p:cNvSpPr>
            <a:spLocks noGrp="1"/>
          </p:cNvSpPr>
          <p:nvPr>
            <p:ph type="title"/>
          </p:nvPr>
        </p:nvSpPr>
        <p:spPr/>
        <p:txBody>
          <a:bodyPr/>
          <a:lstStyle/>
          <a:p>
            <a:r>
              <a:rPr lang="en-US" dirty="0"/>
              <a:t>PTTC Focus Areas</a:t>
            </a:r>
          </a:p>
        </p:txBody>
      </p:sp>
      <p:grpSp>
        <p:nvGrpSpPr>
          <p:cNvPr id="2" name="Group 1">
            <a:extLst>
              <a:ext uri="{FF2B5EF4-FFF2-40B4-BE49-F238E27FC236}">
                <a16:creationId xmlns:a16="http://schemas.microsoft.com/office/drawing/2014/main" id="{79802560-8FF4-4F82-BE6D-57CAABFD4732}"/>
              </a:ext>
            </a:extLst>
          </p:cNvPr>
          <p:cNvGrpSpPr/>
          <p:nvPr/>
        </p:nvGrpSpPr>
        <p:grpSpPr>
          <a:xfrm>
            <a:off x="254372" y="1853366"/>
            <a:ext cx="8799584" cy="3700726"/>
            <a:chOff x="254372" y="1853366"/>
            <a:chExt cx="8799584" cy="3700726"/>
          </a:xfrm>
        </p:grpSpPr>
        <p:grpSp>
          <p:nvGrpSpPr>
            <p:cNvPr id="150" name="Group 149">
              <a:extLst>
                <a:ext uri="{FF2B5EF4-FFF2-40B4-BE49-F238E27FC236}">
                  <a16:creationId xmlns:a16="http://schemas.microsoft.com/office/drawing/2014/main" id="{691B6B4F-3ACE-405B-ADC1-F5ABBEBAC3BC}"/>
                </a:ext>
              </a:extLst>
            </p:cNvPr>
            <p:cNvGrpSpPr/>
            <p:nvPr/>
          </p:nvGrpSpPr>
          <p:grpSpPr>
            <a:xfrm>
              <a:off x="254372" y="1853366"/>
              <a:ext cx="8799584" cy="3700726"/>
              <a:chOff x="254372" y="1853366"/>
              <a:chExt cx="8799584" cy="3700726"/>
            </a:xfrm>
          </p:grpSpPr>
          <p:grpSp>
            <p:nvGrpSpPr>
              <p:cNvPr id="101" name="Group 5">
                <a:extLst>
                  <a:ext uri="{FF2B5EF4-FFF2-40B4-BE49-F238E27FC236}">
                    <a16:creationId xmlns:a16="http://schemas.microsoft.com/office/drawing/2014/main" id="{219198E3-A187-4B43-ACC9-063CB1442F30}"/>
                  </a:ext>
                </a:extLst>
              </p:cNvPr>
              <p:cNvGrpSpPr/>
              <p:nvPr/>
            </p:nvGrpSpPr>
            <p:grpSpPr>
              <a:xfrm>
                <a:off x="295466" y="1894461"/>
                <a:ext cx="1727937" cy="1727937"/>
                <a:chOff x="0" y="0"/>
                <a:chExt cx="6350000" cy="6350000"/>
              </a:xfrm>
            </p:grpSpPr>
            <p:sp>
              <p:nvSpPr>
                <p:cNvPr id="102" name="Freeform 6">
                  <a:extLst>
                    <a:ext uri="{FF2B5EF4-FFF2-40B4-BE49-F238E27FC236}">
                      <a16:creationId xmlns:a16="http://schemas.microsoft.com/office/drawing/2014/main" id="{ABC34E03-FEF6-4FCD-822F-4F20B7E5C4B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67F"/>
                </a:solidFill>
              </p:spPr>
            </p:sp>
          </p:grpSp>
          <p:grpSp>
            <p:nvGrpSpPr>
              <p:cNvPr id="103" name="Group 7">
                <a:extLst>
                  <a:ext uri="{FF2B5EF4-FFF2-40B4-BE49-F238E27FC236}">
                    <a16:creationId xmlns:a16="http://schemas.microsoft.com/office/drawing/2014/main" id="{98BF1700-99BA-4B79-9F26-E647AD4E5C40}"/>
                  </a:ext>
                </a:extLst>
              </p:cNvPr>
              <p:cNvGrpSpPr/>
              <p:nvPr/>
            </p:nvGrpSpPr>
            <p:grpSpPr>
              <a:xfrm>
                <a:off x="2635279" y="1934860"/>
                <a:ext cx="1698725" cy="1698725"/>
                <a:chOff x="0" y="0"/>
                <a:chExt cx="6350000" cy="6350000"/>
              </a:xfrm>
            </p:grpSpPr>
            <p:sp>
              <p:nvSpPr>
                <p:cNvPr id="104" name="Freeform 8">
                  <a:extLst>
                    <a:ext uri="{FF2B5EF4-FFF2-40B4-BE49-F238E27FC236}">
                      <a16:creationId xmlns:a16="http://schemas.microsoft.com/office/drawing/2014/main" id="{CB739176-3BD4-4C3E-B8E4-2DDE6D7CDC7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C4927"/>
                </a:solidFill>
              </p:spPr>
            </p:sp>
          </p:grpSp>
          <p:grpSp>
            <p:nvGrpSpPr>
              <p:cNvPr id="105" name="Group 9">
                <a:extLst>
                  <a:ext uri="{FF2B5EF4-FFF2-40B4-BE49-F238E27FC236}">
                    <a16:creationId xmlns:a16="http://schemas.microsoft.com/office/drawing/2014/main" id="{9959B33E-509D-4578-A124-81019A758893}"/>
                  </a:ext>
                </a:extLst>
              </p:cNvPr>
              <p:cNvGrpSpPr/>
              <p:nvPr/>
            </p:nvGrpSpPr>
            <p:grpSpPr>
              <a:xfrm>
                <a:off x="3683440" y="3704159"/>
                <a:ext cx="1710014" cy="1710014"/>
                <a:chOff x="0" y="0"/>
                <a:chExt cx="6350000" cy="6350000"/>
              </a:xfrm>
            </p:grpSpPr>
            <p:sp>
              <p:nvSpPr>
                <p:cNvPr id="106" name="Freeform 10">
                  <a:extLst>
                    <a:ext uri="{FF2B5EF4-FFF2-40B4-BE49-F238E27FC236}">
                      <a16:creationId xmlns:a16="http://schemas.microsoft.com/office/drawing/2014/main" id="{27FF261B-281A-43DB-925B-DEA2045A8C3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4A62"/>
                </a:solidFill>
              </p:spPr>
            </p:sp>
          </p:grpSp>
          <p:grpSp>
            <p:nvGrpSpPr>
              <p:cNvPr id="107" name="Group 11">
                <a:extLst>
                  <a:ext uri="{FF2B5EF4-FFF2-40B4-BE49-F238E27FC236}">
                    <a16:creationId xmlns:a16="http://schemas.microsoft.com/office/drawing/2014/main" id="{F764BC4E-E727-4C10-86F2-052292ECF74A}"/>
                  </a:ext>
                </a:extLst>
              </p:cNvPr>
              <p:cNvGrpSpPr/>
              <p:nvPr/>
            </p:nvGrpSpPr>
            <p:grpSpPr>
              <a:xfrm>
                <a:off x="5120309" y="1934774"/>
                <a:ext cx="1695102" cy="1695102"/>
                <a:chOff x="0" y="0"/>
                <a:chExt cx="6350000" cy="6350000"/>
              </a:xfrm>
            </p:grpSpPr>
            <p:sp>
              <p:nvSpPr>
                <p:cNvPr id="108" name="Freeform 12">
                  <a:extLst>
                    <a:ext uri="{FF2B5EF4-FFF2-40B4-BE49-F238E27FC236}">
                      <a16:creationId xmlns:a16="http://schemas.microsoft.com/office/drawing/2014/main" id="{E53A32F7-06C7-4B9F-962A-6EB07146D68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4A545"/>
                </a:solidFill>
              </p:spPr>
            </p:sp>
          </p:grpSp>
          <p:grpSp>
            <p:nvGrpSpPr>
              <p:cNvPr id="109" name="Group 13">
                <a:extLst>
                  <a:ext uri="{FF2B5EF4-FFF2-40B4-BE49-F238E27FC236}">
                    <a16:creationId xmlns:a16="http://schemas.microsoft.com/office/drawing/2014/main" id="{67911662-ACB1-4482-B492-E46CDF49D3B5}"/>
                  </a:ext>
                </a:extLst>
              </p:cNvPr>
              <p:cNvGrpSpPr/>
              <p:nvPr/>
            </p:nvGrpSpPr>
            <p:grpSpPr>
              <a:xfrm>
                <a:off x="7354710" y="2046683"/>
                <a:ext cx="1659773" cy="1659773"/>
                <a:chOff x="0" y="0"/>
                <a:chExt cx="6350000" cy="6350000"/>
              </a:xfrm>
            </p:grpSpPr>
            <p:sp>
              <p:nvSpPr>
                <p:cNvPr id="110" name="Freeform 14">
                  <a:extLst>
                    <a:ext uri="{FF2B5EF4-FFF2-40B4-BE49-F238E27FC236}">
                      <a16:creationId xmlns:a16="http://schemas.microsoft.com/office/drawing/2014/main" id="{D2DA27DB-039A-4A06-A8F9-6E1F62E490B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2CEE6"/>
                </a:solidFill>
              </p:spPr>
            </p:sp>
          </p:grpSp>
          <p:grpSp>
            <p:nvGrpSpPr>
              <p:cNvPr id="111" name="Group 15">
                <a:extLst>
                  <a:ext uri="{FF2B5EF4-FFF2-40B4-BE49-F238E27FC236}">
                    <a16:creationId xmlns:a16="http://schemas.microsoft.com/office/drawing/2014/main" id="{669762C7-3317-426B-B2E8-F924A227DDAE}"/>
                  </a:ext>
                </a:extLst>
              </p:cNvPr>
              <p:cNvGrpSpPr/>
              <p:nvPr/>
            </p:nvGrpSpPr>
            <p:grpSpPr>
              <a:xfrm>
                <a:off x="1144175" y="3704253"/>
                <a:ext cx="1720958" cy="1720958"/>
                <a:chOff x="0" y="0"/>
                <a:chExt cx="6350000" cy="6350000"/>
              </a:xfrm>
            </p:grpSpPr>
            <p:sp>
              <p:nvSpPr>
                <p:cNvPr id="112" name="Freeform 16">
                  <a:extLst>
                    <a:ext uri="{FF2B5EF4-FFF2-40B4-BE49-F238E27FC236}">
                      <a16:creationId xmlns:a16="http://schemas.microsoft.com/office/drawing/2014/main" id="{DAFEE50C-5DEE-4CAB-A693-181BE893CF2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F3A25"/>
                </a:solidFill>
              </p:spPr>
            </p:sp>
          </p:grpSp>
          <p:grpSp>
            <p:nvGrpSpPr>
              <p:cNvPr id="113" name="Group 17">
                <a:extLst>
                  <a:ext uri="{FF2B5EF4-FFF2-40B4-BE49-F238E27FC236}">
                    <a16:creationId xmlns:a16="http://schemas.microsoft.com/office/drawing/2014/main" id="{53488F9D-14DE-4B04-9ED0-3864A7C1EE1C}"/>
                  </a:ext>
                </a:extLst>
              </p:cNvPr>
              <p:cNvGrpSpPr/>
              <p:nvPr/>
            </p:nvGrpSpPr>
            <p:grpSpPr>
              <a:xfrm>
                <a:off x="6147699" y="3822567"/>
                <a:ext cx="1618764" cy="1618764"/>
                <a:chOff x="0" y="0"/>
                <a:chExt cx="6350000" cy="6350000"/>
              </a:xfrm>
            </p:grpSpPr>
            <p:sp>
              <p:nvSpPr>
                <p:cNvPr id="114" name="Freeform 18">
                  <a:extLst>
                    <a:ext uri="{FF2B5EF4-FFF2-40B4-BE49-F238E27FC236}">
                      <a16:creationId xmlns:a16="http://schemas.microsoft.com/office/drawing/2014/main" id="{DFACC066-067A-42E3-87FC-4B06D3587BA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6666"/>
                </a:solidFill>
              </p:spPr>
            </p:sp>
          </p:grpSp>
          <p:pic>
            <p:nvPicPr>
              <p:cNvPr id="115" name="Picture 19">
                <a:extLst>
                  <a:ext uri="{FF2B5EF4-FFF2-40B4-BE49-F238E27FC236}">
                    <a16:creationId xmlns:a16="http://schemas.microsoft.com/office/drawing/2014/main" id="{DB36F3D8-0F0D-4C5D-A24C-6AFB3E258E9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54372" y="1853366"/>
                <a:ext cx="1810125" cy="1810125"/>
              </a:xfrm>
              <a:prstGeom prst="rect">
                <a:avLst/>
              </a:prstGeom>
            </p:spPr>
          </p:pic>
          <p:grpSp>
            <p:nvGrpSpPr>
              <p:cNvPr id="116" name="Group 20">
                <a:extLst>
                  <a:ext uri="{FF2B5EF4-FFF2-40B4-BE49-F238E27FC236}">
                    <a16:creationId xmlns:a16="http://schemas.microsoft.com/office/drawing/2014/main" id="{BFEFCCB4-3228-4A10-BE62-DCB344D68B79}"/>
                  </a:ext>
                </a:extLst>
              </p:cNvPr>
              <p:cNvGrpSpPr/>
              <p:nvPr/>
            </p:nvGrpSpPr>
            <p:grpSpPr>
              <a:xfrm>
                <a:off x="254372" y="3111184"/>
                <a:ext cx="690340" cy="690340"/>
                <a:chOff x="0" y="0"/>
                <a:chExt cx="6350000" cy="6350000"/>
              </a:xfrm>
            </p:grpSpPr>
            <p:sp>
              <p:nvSpPr>
                <p:cNvPr id="117" name="Freeform 21">
                  <a:extLst>
                    <a:ext uri="{FF2B5EF4-FFF2-40B4-BE49-F238E27FC236}">
                      <a16:creationId xmlns:a16="http://schemas.microsoft.com/office/drawing/2014/main" id="{B4D751A8-1341-4207-99D8-7D1CF4E4302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sp>
          </p:grpSp>
          <p:pic>
            <p:nvPicPr>
              <p:cNvPr id="118" name="Picture 22">
                <a:extLst>
                  <a:ext uri="{FF2B5EF4-FFF2-40B4-BE49-F238E27FC236}">
                    <a16:creationId xmlns:a16="http://schemas.microsoft.com/office/drawing/2014/main" id="{03781453-7B39-442F-888D-775C8CF905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574680" y="1894461"/>
                <a:ext cx="1819923" cy="1819923"/>
              </a:xfrm>
              <a:prstGeom prst="rect">
                <a:avLst/>
              </a:prstGeom>
            </p:spPr>
          </p:pic>
          <p:grpSp>
            <p:nvGrpSpPr>
              <p:cNvPr id="119" name="Group 23">
                <a:extLst>
                  <a:ext uri="{FF2B5EF4-FFF2-40B4-BE49-F238E27FC236}">
                    <a16:creationId xmlns:a16="http://schemas.microsoft.com/office/drawing/2014/main" id="{0C8FD125-3A28-4BAA-9BD3-B14A69E98422}"/>
                  </a:ext>
                </a:extLst>
              </p:cNvPr>
              <p:cNvGrpSpPr/>
              <p:nvPr/>
            </p:nvGrpSpPr>
            <p:grpSpPr>
              <a:xfrm>
                <a:off x="2574680" y="3086627"/>
                <a:ext cx="678669" cy="678669"/>
                <a:chOff x="0" y="0"/>
                <a:chExt cx="6350000" cy="6350000"/>
              </a:xfrm>
            </p:grpSpPr>
            <p:sp>
              <p:nvSpPr>
                <p:cNvPr id="120" name="Freeform 24">
                  <a:extLst>
                    <a:ext uri="{FF2B5EF4-FFF2-40B4-BE49-F238E27FC236}">
                      <a16:creationId xmlns:a16="http://schemas.microsoft.com/office/drawing/2014/main" id="{BB269C6D-B5C7-4123-9A34-2835BC595D7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sp>
          </p:grpSp>
          <p:pic>
            <p:nvPicPr>
              <p:cNvPr id="121" name="Picture 25">
                <a:extLst>
                  <a:ext uri="{FF2B5EF4-FFF2-40B4-BE49-F238E27FC236}">
                    <a16:creationId xmlns:a16="http://schemas.microsoft.com/office/drawing/2014/main" id="{C56D7DF7-1F86-41F7-98A0-94FB0A892F1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120309" y="1894461"/>
                <a:ext cx="1775728" cy="1775728"/>
              </a:xfrm>
              <a:prstGeom prst="rect">
                <a:avLst/>
              </a:prstGeom>
            </p:spPr>
          </p:pic>
          <p:grpSp>
            <p:nvGrpSpPr>
              <p:cNvPr id="122" name="Group 26">
                <a:extLst>
                  <a:ext uri="{FF2B5EF4-FFF2-40B4-BE49-F238E27FC236}">
                    <a16:creationId xmlns:a16="http://schemas.microsoft.com/office/drawing/2014/main" id="{F948DCC4-1723-47C2-962D-A67A015B6F98}"/>
                  </a:ext>
                </a:extLst>
              </p:cNvPr>
              <p:cNvGrpSpPr/>
              <p:nvPr/>
            </p:nvGrpSpPr>
            <p:grpSpPr>
              <a:xfrm>
                <a:off x="5120309" y="3111184"/>
                <a:ext cx="677222" cy="677222"/>
                <a:chOff x="0" y="0"/>
                <a:chExt cx="6350000" cy="6350000"/>
              </a:xfrm>
            </p:grpSpPr>
            <p:sp>
              <p:nvSpPr>
                <p:cNvPr id="123" name="Freeform 27">
                  <a:extLst>
                    <a:ext uri="{FF2B5EF4-FFF2-40B4-BE49-F238E27FC236}">
                      <a16:creationId xmlns:a16="http://schemas.microsoft.com/office/drawing/2014/main" id="{B480D697-F33B-466B-9A23-6DAB9238CD9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sp>
          </p:grpSp>
          <p:pic>
            <p:nvPicPr>
              <p:cNvPr id="124" name="Picture 28">
                <a:extLst>
                  <a:ext uri="{FF2B5EF4-FFF2-40B4-BE49-F238E27FC236}">
                    <a16:creationId xmlns:a16="http://schemas.microsoft.com/office/drawing/2014/main" id="{4A172FE6-72F0-422B-8082-6DD2A9BCA72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7315237" y="1967737"/>
                <a:ext cx="1738719" cy="1738719"/>
              </a:xfrm>
              <a:prstGeom prst="rect">
                <a:avLst/>
              </a:prstGeom>
            </p:spPr>
          </p:pic>
          <p:grpSp>
            <p:nvGrpSpPr>
              <p:cNvPr id="125" name="Group 29">
                <a:extLst>
                  <a:ext uri="{FF2B5EF4-FFF2-40B4-BE49-F238E27FC236}">
                    <a16:creationId xmlns:a16="http://schemas.microsoft.com/office/drawing/2014/main" id="{3BF2BF66-66FE-4B2A-9456-CD16DCDC2468}"/>
                  </a:ext>
                </a:extLst>
              </p:cNvPr>
              <p:cNvGrpSpPr/>
              <p:nvPr/>
            </p:nvGrpSpPr>
            <p:grpSpPr>
              <a:xfrm>
                <a:off x="7354710" y="3198575"/>
                <a:ext cx="663107" cy="663107"/>
                <a:chOff x="0" y="0"/>
                <a:chExt cx="6350000" cy="6350000"/>
              </a:xfrm>
            </p:grpSpPr>
            <p:sp>
              <p:nvSpPr>
                <p:cNvPr id="126" name="Freeform 30">
                  <a:extLst>
                    <a:ext uri="{FF2B5EF4-FFF2-40B4-BE49-F238E27FC236}">
                      <a16:creationId xmlns:a16="http://schemas.microsoft.com/office/drawing/2014/main" id="{C98C8F4A-3C43-4292-A66C-0F68349CE84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sp>
          </p:grpSp>
          <p:pic>
            <p:nvPicPr>
              <p:cNvPr id="127" name="Picture 31">
                <a:extLst>
                  <a:ext uri="{FF2B5EF4-FFF2-40B4-BE49-F238E27FC236}">
                    <a16:creationId xmlns:a16="http://schemas.microsoft.com/office/drawing/2014/main" id="{9A362C03-C539-4864-8CA1-7A69D4FE693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103247" y="3622397"/>
                <a:ext cx="1802814" cy="1802814"/>
              </a:xfrm>
              <a:prstGeom prst="rect">
                <a:avLst/>
              </a:prstGeom>
            </p:spPr>
          </p:pic>
          <p:grpSp>
            <p:nvGrpSpPr>
              <p:cNvPr id="128" name="Group 32">
                <a:extLst>
                  <a:ext uri="{FF2B5EF4-FFF2-40B4-BE49-F238E27FC236}">
                    <a16:creationId xmlns:a16="http://schemas.microsoft.com/office/drawing/2014/main" id="{747FDD0F-30B8-4584-A81B-8CF31D4D7BFC}"/>
                  </a:ext>
                </a:extLst>
              </p:cNvPr>
              <p:cNvGrpSpPr/>
              <p:nvPr/>
            </p:nvGrpSpPr>
            <p:grpSpPr>
              <a:xfrm>
                <a:off x="997300" y="4794813"/>
                <a:ext cx="687551" cy="687551"/>
                <a:chOff x="0" y="0"/>
                <a:chExt cx="6350000" cy="6350000"/>
              </a:xfrm>
            </p:grpSpPr>
            <p:sp>
              <p:nvSpPr>
                <p:cNvPr id="129" name="Freeform 33">
                  <a:extLst>
                    <a:ext uri="{FF2B5EF4-FFF2-40B4-BE49-F238E27FC236}">
                      <a16:creationId xmlns:a16="http://schemas.microsoft.com/office/drawing/2014/main" id="{7853B117-ED1D-420A-AE1E-739A48038F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sp>
          </p:grpSp>
          <p:pic>
            <p:nvPicPr>
              <p:cNvPr id="130" name="Picture 34">
                <a:extLst>
                  <a:ext uri="{FF2B5EF4-FFF2-40B4-BE49-F238E27FC236}">
                    <a16:creationId xmlns:a16="http://schemas.microsoft.com/office/drawing/2014/main" id="{62C184DE-30C4-41CD-86C3-DEB0C52ABA4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642772" y="3663491"/>
                <a:ext cx="1791349" cy="1791349"/>
              </a:xfrm>
              <a:prstGeom prst="rect">
                <a:avLst/>
              </a:prstGeom>
            </p:spPr>
          </p:pic>
          <p:grpSp>
            <p:nvGrpSpPr>
              <p:cNvPr id="131" name="Group 35">
                <a:extLst>
                  <a:ext uri="{FF2B5EF4-FFF2-40B4-BE49-F238E27FC236}">
                    <a16:creationId xmlns:a16="http://schemas.microsoft.com/office/drawing/2014/main" id="{36FB1872-368D-48A8-9630-78A1854DA689}"/>
                  </a:ext>
                </a:extLst>
              </p:cNvPr>
              <p:cNvGrpSpPr/>
              <p:nvPr/>
            </p:nvGrpSpPr>
            <p:grpSpPr>
              <a:xfrm>
                <a:off x="3484641" y="4868116"/>
                <a:ext cx="683179" cy="683179"/>
                <a:chOff x="0" y="0"/>
                <a:chExt cx="6350000" cy="6350000"/>
              </a:xfrm>
            </p:grpSpPr>
            <p:sp>
              <p:nvSpPr>
                <p:cNvPr id="132" name="Freeform 36">
                  <a:extLst>
                    <a:ext uri="{FF2B5EF4-FFF2-40B4-BE49-F238E27FC236}">
                      <a16:creationId xmlns:a16="http://schemas.microsoft.com/office/drawing/2014/main" id="{D16C2F51-5B08-4290-8082-CB75D39031B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sp>
          </p:grpSp>
          <p:pic>
            <p:nvPicPr>
              <p:cNvPr id="133" name="Picture 37">
                <a:extLst>
                  <a:ext uri="{FF2B5EF4-FFF2-40B4-BE49-F238E27FC236}">
                    <a16:creationId xmlns:a16="http://schemas.microsoft.com/office/drawing/2014/main" id="{EE935BFD-14F9-4F60-9DE8-9D7EE51B155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6147699" y="3784069"/>
                <a:ext cx="1695759" cy="1695759"/>
              </a:xfrm>
              <a:prstGeom prst="rect">
                <a:avLst/>
              </a:prstGeom>
            </p:spPr>
          </p:pic>
          <p:grpSp>
            <p:nvGrpSpPr>
              <p:cNvPr id="134" name="Group 38">
                <a:extLst>
                  <a:ext uri="{FF2B5EF4-FFF2-40B4-BE49-F238E27FC236}">
                    <a16:creationId xmlns:a16="http://schemas.microsoft.com/office/drawing/2014/main" id="{5D3A5268-AAEE-4DE3-9256-D91F3A08E7C8}"/>
                  </a:ext>
                </a:extLst>
              </p:cNvPr>
              <p:cNvGrpSpPr/>
              <p:nvPr/>
            </p:nvGrpSpPr>
            <p:grpSpPr>
              <a:xfrm>
                <a:off x="5948616" y="4907369"/>
                <a:ext cx="646723" cy="646723"/>
                <a:chOff x="0" y="0"/>
                <a:chExt cx="6350000" cy="6350000"/>
              </a:xfrm>
            </p:grpSpPr>
            <p:sp>
              <p:nvSpPr>
                <p:cNvPr id="135" name="Freeform 39">
                  <a:extLst>
                    <a:ext uri="{FF2B5EF4-FFF2-40B4-BE49-F238E27FC236}">
                      <a16:creationId xmlns:a16="http://schemas.microsoft.com/office/drawing/2014/main" id="{27C54082-F4F9-4E5B-97A7-33804A7F47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A6A6"/>
                </a:solidFill>
              </p:spPr>
            </p:sp>
          </p:grpSp>
          <p:pic>
            <p:nvPicPr>
              <p:cNvPr id="136" name="Picture 40">
                <a:extLst>
                  <a:ext uri="{FF2B5EF4-FFF2-40B4-BE49-F238E27FC236}">
                    <a16:creationId xmlns:a16="http://schemas.microsoft.com/office/drawing/2014/main" id="{AB8659E4-7851-4993-95E2-491CEFC3939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111530" y="4868116"/>
                <a:ext cx="540946" cy="540946"/>
              </a:xfrm>
              <a:prstGeom prst="rect">
                <a:avLst/>
              </a:prstGeom>
            </p:spPr>
          </p:pic>
          <p:pic>
            <p:nvPicPr>
              <p:cNvPr id="138" name="Picture 42">
                <a:extLst>
                  <a:ext uri="{FF2B5EF4-FFF2-40B4-BE49-F238E27FC236}">
                    <a16:creationId xmlns:a16="http://schemas.microsoft.com/office/drawing/2014/main" id="{676DA6F4-65AC-4653-B439-96230CFCF5F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6072924" y="5005493"/>
                <a:ext cx="398106" cy="450474"/>
              </a:xfrm>
              <a:prstGeom prst="rect">
                <a:avLst/>
              </a:prstGeom>
            </p:spPr>
          </p:pic>
          <p:pic>
            <p:nvPicPr>
              <p:cNvPr id="139" name="Picture 43">
                <a:extLst>
                  <a:ext uri="{FF2B5EF4-FFF2-40B4-BE49-F238E27FC236}">
                    <a16:creationId xmlns:a16="http://schemas.microsoft.com/office/drawing/2014/main" id="{913F3DE8-9168-4C2C-924D-A95260428B8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5190589" y="3230126"/>
                <a:ext cx="536662" cy="440063"/>
              </a:xfrm>
              <a:prstGeom prst="rect">
                <a:avLst/>
              </a:prstGeom>
            </p:spPr>
          </p:pic>
          <p:pic>
            <p:nvPicPr>
              <p:cNvPr id="140" name="Picture 44">
                <a:extLst>
                  <a:ext uri="{FF2B5EF4-FFF2-40B4-BE49-F238E27FC236}">
                    <a16:creationId xmlns:a16="http://schemas.microsoft.com/office/drawing/2014/main" id="{3AEE6E88-E78B-427B-99D5-30EE88BCA98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7422849" y="3320873"/>
                <a:ext cx="526828" cy="418828"/>
              </a:xfrm>
              <a:prstGeom prst="rect">
                <a:avLst/>
              </a:prstGeom>
            </p:spPr>
          </p:pic>
          <p:pic>
            <p:nvPicPr>
              <p:cNvPr id="141" name="Picture 45">
                <a:extLst>
                  <a:ext uri="{FF2B5EF4-FFF2-40B4-BE49-F238E27FC236}">
                    <a16:creationId xmlns:a16="http://schemas.microsoft.com/office/drawing/2014/main" id="{43A6C8B9-93F8-40D0-975D-0F15F2254CC4}"/>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295466" y="3260849"/>
                <a:ext cx="579341" cy="402642"/>
              </a:xfrm>
              <a:prstGeom prst="rect">
                <a:avLst/>
              </a:prstGeom>
            </p:spPr>
          </p:pic>
          <p:pic>
            <p:nvPicPr>
              <p:cNvPr id="142" name="Picture 46">
                <a:extLst>
                  <a:ext uri="{FF2B5EF4-FFF2-40B4-BE49-F238E27FC236}">
                    <a16:creationId xmlns:a16="http://schemas.microsoft.com/office/drawing/2014/main" id="{B02663D7-238E-4F90-9D3B-CB382A090A54}"/>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2619225" y="3129495"/>
                <a:ext cx="589579" cy="504090"/>
              </a:xfrm>
              <a:prstGeom prst="rect">
                <a:avLst/>
              </a:prstGeom>
            </p:spPr>
          </p:pic>
          <p:sp>
            <p:nvSpPr>
              <p:cNvPr id="143" name="TextBox 48">
                <a:extLst>
                  <a:ext uri="{FF2B5EF4-FFF2-40B4-BE49-F238E27FC236}">
                    <a16:creationId xmlns:a16="http://schemas.microsoft.com/office/drawing/2014/main" id="{5A91BBC9-72DF-44AD-BA80-670A9877C564}"/>
                  </a:ext>
                </a:extLst>
              </p:cNvPr>
              <p:cNvSpPr txBox="1"/>
              <p:nvPr/>
            </p:nvSpPr>
            <p:spPr>
              <a:xfrm>
                <a:off x="415142" y="2299877"/>
                <a:ext cx="1488584" cy="710194"/>
              </a:xfrm>
              <a:prstGeom prst="rect">
                <a:avLst/>
              </a:prstGeom>
            </p:spPr>
            <p:txBody>
              <a:bodyPr wrap="square" lIns="0" tIns="0" rIns="0" bIns="0" rtlCol="0" anchor="t">
                <a:spAutoFit/>
              </a:bodyPr>
              <a:lstStyle/>
              <a:p>
                <a:pPr algn="ctr">
                  <a:lnSpc>
                    <a:spcPts val="1925"/>
                  </a:lnSpc>
                  <a:spcBef>
                    <a:spcPct val="0"/>
                  </a:spcBef>
                </a:pPr>
                <a:r>
                  <a:rPr lang="en-US" sz="1400" dirty="0">
                    <a:solidFill>
                      <a:srgbClr val="FFFFFF"/>
                    </a:solidFill>
                    <a:latin typeface="Arial" panose="020B0604020202020204"/>
                  </a:rPr>
                  <a:t>Opioid/ Harm Reduction Strategies</a:t>
                </a:r>
              </a:p>
            </p:txBody>
          </p:sp>
          <p:sp>
            <p:nvSpPr>
              <p:cNvPr id="144" name="TextBox 49">
                <a:extLst>
                  <a:ext uri="{FF2B5EF4-FFF2-40B4-BE49-F238E27FC236}">
                    <a16:creationId xmlns:a16="http://schemas.microsoft.com/office/drawing/2014/main" id="{8226815A-C88E-4D85-B93B-B8A70F850C7A}"/>
                  </a:ext>
                </a:extLst>
              </p:cNvPr>
              <p:cNvSpPr txBox="1"/>
              <p:nvPr/>
            </p:nvSpPr>
            <p:spPr>
              <a:xfrm>
                <a:off x="2142392" y="2583969"/>
                <a:ext cx="2684499" cy="243656"/>
              </a:xfrm>
              <a:prstGeom prst="rect">
                <a:avLst/>
              </a:prstGeom>
            </p:spPr>
            <p:txBody>
              <a:bodyPr wrap="square" lIns="0" tIns="0" rIns="0" bIns="0" rtlCol="0" anchor="t">
                <a:spAutoFit/>
              </a:bodyPr>
              <a:lstStyle/>
              <a:p>
                <a:pPr algn="ctr">
                  <a:lnSpc>
                    <a:spcPts val="1892"/>
                  </a:lnSpc>
                  <a:spcBef>
                    <a:spcPct val="0"/>
                  </a:spcBef>
                </a:pPr>
                <a:r>
                  <a:rPr lang="en-US" sz="1600" dirty="0">
                    <a:solidFill>
                      <a:srgbClr val="FFFFFF"/>
                    </a:solidFill>
                    <a:latin typeface="Arial" panose="020B0604020202020204"/>
                  </a:rPr>
                  <a:t>Trauma</a:t>
                </a:r>
              </a:p>
            </p:txBody>
          </p:sp>
          <p:sp>
            <p:nvSpPr>
              <p:cNvPr id="145" name="TextBox 50">
                <a:extLst>
                  <a:ext uri="{FF2B5EF4-FFF2-40B4-BE49-F238E27FC236}">
                    <a16:creationId xmlns:a16="http://schemas.microsoft.com/office/drawing/2014/main" id="{E7FE4331-F7A7-4CB0-9FB2-C72DAEDD20AF}"/>
                  </a:ext>
                </a:extLst>
              </p:cNvPr>
              <p:cNvSpPr txBox="1"/>
              <p:nvPr/>
            </p:nvSpPr>
            <p:spPr>
              <a:xfrm>
                <a:off x="5279979" y="2427444"/>
                <a:ext cx="1456387" cy="472117"/>
              </a:xfrm>
              <a:prstGeom prst="rect">
                <a:avLst/>
              </a:prstGeom>
            </p:spPr>
            <p:txBody>
              <a:bodyPr wrap="square" lIns="0" tIns="0" rIns="0" bIns="0" rtlCol="0" anchor="t">
                <a:spAutoFit/>
              </a:bodyPr>
              <a:lstStyle/>
              <a:p>
                <a:pPr algn="ctr">
                  <a:lnSpc>
                    <a:spcPts val="1888"/>
                  </a:lnSpc>
                  <a:spcBef>
                    <a:spcPct val="0"/>
                  </a:spcBef>
                </a:pPr>
                <a:r>
                  <a:rPr lang="en-US" sz="1400" dirty="0">
                    <a:solidFill>
                      <a:srgbClr val="FFFFFF"/>
                    </a:solidFill>
                    <a:latin typeface="Arial" panose="020B0604020202020204"/>
                  </a:rPr>
                  <a:t>Youth Vaping/Tobacco</a:t>
                </a:r>
              </a:p>
            </p:txBody>
          </p:sp>
          <p:sp>
            <p:nvSpPr>
              <p:cNvPr id="146" name="TextBox 51">
                <a:extLst>
                  <a:ext uri="{FF2B5EF4-FFF2-40B4-BE49-F238E27FC236}">
                    <a16:creationId xmlns:a16="http://schemas.microsoft.com/office/drawing/2014/main" id="{08BB116F-A15D-4687-917E-D714FA6076C4}"/>
                  </a:ext>
                </a:extLst>
              </p:cNvPr>
              <p:cNvSpPr txBox="1"/>
              <p:nvPr/>
            </p:nvSpPr>
            <p:spPr>
              <a:xfrm>
                <a:off x="7521846" y="2527993"/>
                <a:ext cx="1297614" cy="448649"/>
              </a:xfrm>
              <a:prstGeom prst="rect">
                <a:avLst/>
              </a:prstGeom>
            </p:spPr>
            <p:txBody>
              <a:bodyPr wrap="square" lIns="0" tIns="0" rIns="0" bIns="0" rtlCol="0" anchor="t">
                <a:spAutoFit/>
              </a:bodyPr>
              <a:lstStyle/>
              <a:p>
                <a:pPr algn="ctr">
                  <a:lnSpc>
                    <a:spcPts val="1849"/>
                  </a:lnSpc>
                  <a:spcBef>
                    <a:spcPct val="0"/>
                  </a:spcBef>
                </a:pPr>
                <a:r>
                  <a:rPr lang="en-US" sz="1400" dirty="0">
                    <a:solidFill>
                      <a:srgbClr val="FFFFFF"/>
                    </a:solidFill>
                    <a:latin typeface="Arial" panose="020B0604020202020204"/>
                  </a:rPr>
                  <a:t>Youth Alcohol and Suicide</a:t>
                </a:r>
              </a:p>
            </p:txBody>
          </p:sp>
          <p:sp>
            <p:nvSpPr>
              <p:cNvPr id="147" name="TextBox 52">
                <a:extLst>
                  <a:ext uri="{FF2B5EF4-FFF2-40B4-BE49-F238E27FC236}">
                    <a16:creationId xmlns:a16="http://schemas.microsoft.com/office/drawing/2014/main" id="{00D646B5-5B11-4B7E-8055-1911571E7456}"/>
                  </a:ext>
                </a:extLst>
              </p:cNvPr>
              <p:cNvSpPr txBox="1"/>
              <p:nvPr/>
            </p:nvSpPr>
            <p:spPr>
              <a:xfrm>
                <a:off x="1412240" y="4024298"/>
                <a:ext cx="1226829" cy="974626"/>
              </a:xfrm>
              <a:prstGeom prst="rect">
                <a:avLst/>
              </a:prstGeom>
            </p:spPr>
            <p:txBody>
              <a:bodyPr wrap="square" lIns="0" tIns="0" rIns="0" bIns="0" rtlCol="0" anchor="t">
                <a:spAutoFit/>
              </a:bodyPr>
              <a:lstStyle/>
              <a:p>
                <a:pPr algn="ctr">
                  <a:lnSpc>
                    <a:spcPts val="1917"/>
                  </a:lnSpc>
                  <a:spcBef>
                    <a:spcPct val="0"/>
                  </a:spcBef>
                </a:pPr>
                <a:r>
                  <a:rPr lang="en-US" sz="1350" dirty="0">
                    <a:solidFill>
                      <a:srgbClr val="FFFFFF"/>
                    </a:solidFill>
                    <a:latin typeface="Arial" panose="020B0604020202020204"/>
                  </a:rPr>
                  <a:t>Health equity and the elimination of disparities</a:t>
                </a:r>
              </a:p>
            </p:txBody>
          </p:sp>
          <p:sp>
            <p:nvSpPr>
              <p:cNvPr id="148" name="TextBox 53">
                <a:extLst>
                  <a:ext uri="{FF2B5EF4-FFF2-40B4-BE49-F238E27FC236}">
                    <a16:creationId xmlns:a16="http://schemas.microsoft.com/office/drawing/2014/main" id="{FC44EB05-1489-471E-9A9D-5D01CD5C4A08}"/>
                  </a:ext>
                </a:extLst>
              </p:cNvPr>
              <p:cNvSpPr txBox="1"/>
              <p:nvPr/>
            </p:nvSpPr>
            <p:spPr>
              <a:xfrm>
                <a:off x="3886701" y="4078133"/>
                <a:ext cx="1341064" cy="974626"/>
              </a:xfrm>
              <a:prstGeom prst="rect">
                <a:avLst/>
              </a:prstGeom>
            </p:spPr>
            <p:txBody>
              <a:bodyPr wrap="square" lIns="0" tIns="0" rIns="0" bIns="0" rtlCol="0" anchor="t">
                <a:spAutoFit/>
              </a:bodyPr>
              <a:lstStyle/>
              <a:p>
                <a:pPr algn="ctr">
                  <a:lnSpc>
                    <a:spcPts val="1907"/>
                  </a:lnSpc>
                  <a:spcBef>
                    <a:spcPct val="0"/>
                  </a:spcBef>
                </a:pPr>
                <a:r>
                  <a:rPr lang="en-US" sz="1400" dirty="0">
                    <a:solidFill>
                      <a:srgbClr val="FFFFFF"/>
                    </a:solidFill>
                    <a:latin typeface="Arial" panose="020B0604020202020204"/>
                  </a:rPr>
                  <a:t>Suicide prevention and substance use overdoses</a:t>
                </a:r>
              </a:p>
            </p:txBody>
          </p:sp>
          <p:sp>
            <p:nvSpPr>
              <p:cNvPr id="149" name="TextBox 54">
                <a:extLst>
                  <a:ext uri="{FF2B5EF4-FFF2-40B4-BE49-F238E27FC236}">
                    <a16:creationId xmlns:a16="http://schemas.microsoft.com/office/drawing/2014/main" id="{1A385901-BE11-4385-A132-FA056216E4F8}"/>
                  </a:ext>
                </a:extLst>
              </p:cNvPr>
              <p:cNvSpPr txBox="1"/>
              <p:nvPr/>
            </p:nvSpPr>
            <p:spPr>
              <a:xfrm>
                <a:off x="6367347" y="4337127"/>
                <a:ext cx="1219886" cy="472117"/>
              </a:xfrm>
              <a:prstGeom prst="rect">
                <a:avLst/>
              </a:prstGeom>
            </p:spPr>
            <p:txBody>
              <a:bodyPr wrap="square" lIns="0" tIns="0" rIns="0" bIns="0" rtlCol="0" anchor="t">
                <a:spAutoFit/>
              </a:bodyPr>
              <a:lstStyle/>
              <a:p>
                <a:pPr algn="ctr">
                  <a:lnSpc>
                    <a:spcPts val="1890"/>
                  </a:lnSpc>
                  <a:spcBef>
                    <a:spcPct val="0"/>
                  </a:spcBef>
                </a:pPr>
                <a:r>
                  <a:rPr lang="en-US" sz="1400" dirty="0">
                    <a:solidFill>
                      <a:srgbClr val="FFFFFF"/>
                    </a:solidFill>
                    <a:latin typeface="Arial" panose="020B0604020202020204"/>
                  </a:rPr>
                  <a:t>Workforce Development</a:t>
                </a:r>
              </a:p>
            </p:txBody>
          </p:sp>
        </p:grpSp>
        <p:pic>
          <p:nvPicPr>
            <p:cNvPr id="53" name="Picture 46">
              <a:extLst>
                <a:ext uri="{FF2B5EF4-FFF2-40B4-BE49-F238E27FC236}">
                  <a16:creationId xmlns:a16="http://schemas.microsoft.com/office/drawing/2014/main" id="{AF914ADB-84C4-4516-BD09-37279CCF5108}"/>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5375" b="49999"/>
            <a:stretch>
              <a:fillRect/>
            </a:stretch>
          </p:blipFill>
          <p:spPr>
            <a:xfrm>
              <a:off x="3564092" y="5014577"/>
              <a:ext cx="545918" cy="410634"/>
            </a:xfrm>
            <a:prstGeom prst="rect">
              <a:avLst/>
            </a:prstGeom>
          </p:spPr>
        </p:pic>
      </p:grpSp>
    </p:spTree>
    <p:extLst>
      <p:ext uri="{BB962C8B-B14F-4D97-AF65-F5344CB8AC3E}">
        <p14:creationId xmlns:p14="http://schemas.microsoft.com/office/powerpoint/2010/main" val="3351752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6ECAFC-D834-4B84-8C88-723AA5D87F8F}"/>
              </a:ext>
            </a:extLst>
          </p:cNvPr>
          <p:cNvGrpSpPr/>
          <p:nvPr/>
        </p:nvGrpSpPr>
        <p:grpSpPr>
          <a:xfrm>
            <a:off x="148701" y="856590"/>
            <a:ext cx="8810021" cy="5125167"/>
            <a:chOff x="273072" y="1047033"/>
            <a:chExt cx="8810021" cy="5125167"/>
          </a:xfrm>
        </p:grpSpPr>
        <p:pic>
          <p:nvPicPr>
            <p:cNvPr id="57" name="Picture 4">
              <a:extLst>
                <a:ext uri="{FF2B5EF4-FFF2-40B4-BE49-F238E27FC236}">
                  <a16:creationId xmlns:a16="http://schemas.microsoft.com/office/drawing/2014/main" id="{35CAE536-DA40-4229-AEB7-AE84C56F34E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835996" y="1186078"/>
              <a:ext cx="1920826" cy="1651442"/>
            </a:xfrm>
            <a:prstGeom prst="rect">
              <a:avLst/>
            </a:prstGeom>
          </p:spPr>
        </p:pic>
        <p:pic>
          <p:nvPicPr>
            <p:cNvPr id="58" name="Picture 5">
              <a:extLst>
                <a:ext uri="{FF2B5EF4-FFF2-40B4-BE49-F238E27FC236}">
                  <a16:creationId xmlns:a16="http://schemas.microsoft.com/office/drawing/2014/main" id="{70CE5E10-4A6B-4F63-ACD9-05BA5355037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3389597" y="1277475"/>
              <a:ext cx="800887" cy="800887"/>
            </a:xfrm>
            <a:prstGeom prst="rect">
              <a:avLst/>
            </a:prstGeom>
          </p:spPr>
        </p:pic>
        <p:pic>
          <p:nvPicPr>
            <p:cNvPr id="59" name="Picture 6">
              <a:extLst>
                <a:ext uri="{FF2B5EF4-FFF2-40B4-BE49-F238E27FC236}">
                  <a16:creationId xmlns:a16="http://schemas.microsoft.com/office/drawing/2014/main" id="{829CF1BF-537F-44EF-89CD-2E20BDE7426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2835996" y="4309253"/>
              <a:ext cx="1920826" cy="1651442"/>
            </a:xfrm>
            <a:prstGeom prst="rect">
              <a:avLst/>
            </a:prstGeom>
          </p:spPr>
        </p:pic>
        <p:pic>
          <p:nvPicPr>
            <p:cNvPr id="60" name="Picture 7">
              <a:extLst>
                <a:ext uri="{FF2B5EF4-FFF2-40B4-BE49-F238E27FC236}">
                  <a16:creationId xmlns:a16="http://schemas.microsoft.com/office/drawing/2014/main" id="{F45322DE-2F8C-4411-924C-D1970BFBF63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4651410" y="1181725"/>
              <a:ext cx="1920826" cy="1651442"/>
            </a:xfrm>
            <a:prstGeom prst="rect">
              <a:avLst/>
            </a:prstGeom>
          </p:spPr>
        </p:pic>
        <p:pic>
          <p:nvPicPr>
            <p:cNvPr id="61" name="Picture 8">
              <a:extLst>
                <a:ext uri="{FF2B5EF4-FFF2-40B4-BE49-F238E27FC236}">
                  <a16:creationId xmlns:a16="http://schemas.microsoft.com/office/drawing/2014/main" id="{667BFE5C-520B-4775-9A5B-5E7D162EA9F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4651798" y="4304902"/>
              <a:ext cx="1920826" cy="1651442"/>
            </a:xfrm>
            <a:prstGeom prst="rect">
              <a:avLst/>
            </a:prstGeom>
          </p:spPr>
        </p:pic>
        <p:pic>
          <p:nvPicPr>
            <p:cNvPr id="62" name="Picture 9">
              <a:extLst>
                <a:ext uri="{FF2B5EF4-FFF2-40B4-BE49-F238E27FC236}">
                  <a16:creationId xmlns:a16="http://schemas.microsoft.com/office/drawing/2014/main" id="{0042B475-8904-440F-9FC0-10BEF75F561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983538" y="2771527"/>
              <a:ext cx="1920826" cy="1651442"/>
            </a:xfrm>
            <a:prstGeom prst="rect">
              <a:avLst/>
            </a:prstGeom>
          </p:spPr>
        </p:pic>
        <p:pic>
          <p:nvPicPr>
            <p:cNvPr id="63" name="Picture 10">
              <a:extLst>
                <a:ext uri="{FF2B5EF4-FFF2-40B4-BE49-F238E27FC236}">
                  <a16:creationId xmlns:a16="http://schemas.microsoft.com/office/drawing/2014/main" id="{B6FE79C0-D62F-4701-BA98-6BBA1E911C6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5538090" y="2752073"/>
              <a:ext cx="1920826" cy="1651442"/>
            </a:xfrm>
            <a:prstGeom prst="rect">
              <a:avLst/>
            </a:prstGeom>
          </p:spPr>
        </p:pic>
        <p:pic>
          <p:nvPicPr>
            <p:cNvPr id="64" name="Picture 11">
              <a:extLst>
                <a:ext uri="{FF2B5EF4-FFF2-40B4-BE49-F238E27FC236}">
                  <a16:creationId xmlns:a16="http://schemas.microsoft.com/office/drawing/2014/main" id="{8CFB4FE7-2C5A-42E1-BCF0-DA3C7A69E15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6461665" y="4386066"/>
              <a:ext cx="1920826" cy="1651442"/>
            </a:xfrm>
            <a:prstGeom prst="rect">
              <a:avLst/>
            </a:prstGeom>
          </p:spPr>
        </p:pic>
        <p:pic>
          <p:nvPicPr>
            <p:cNvPr id="65" name="Picture 12">
              <a:extLst>
                <a:ext uri="{FF2B5EF4-FFF2-40B4-BE49-F238E27FC236}">
                  <a16:creationId xmlns:a16="http://schemas.microsoft.com/office/drawing/2014/main" id="{1D53A966-14AF-413B-B350-0A83473ACE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6461665" y="1181725"/>
              <a:ext cx="1920826" cy="1651442"/>
            </a:xfrm>
            <a:prstGeom prst="rect">
              <a:avLst/>
            </a:prstGeom>
          </p:spPr>
        </p:pic>
        <p:pic>
          <p:nvPicPr>
            <p:cNvPr id="66" name="Picture 13">
              <a:extLst>
                <a:ext uri="{FF2B5EF4-FFF2-40B4-BE49-F238E27FC236}">
                  <a16:creationId xmlns:a16="http://schemas.microsoft.com/office/drawing/2014/main" id="{2F15F304-C349-4336-847D-77423E039D7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7287386" y="2750772"/>
              <a:ext cx="1920826" cy="1651442"/>
            </a:xfrm>
            <a:prstGeom prst="rect">
              <a:avLst/>
            </a:prstGeom>
          </p:spPr>
        </p:pic>
        <p:pic>
          <p:nvPicPr>
            <p:cNvPr id="67" name="Picture 14">
              <a:extLst>
                <a:ext uri="{FF2B5EF4-FFF2-40B4-BE49-F238E27FC236}">
                  <a16:creationId xmlns:a16="http://schemas.microsoft.com/office/drawing/2014/main" id="{244D8DA7-4F23-4698-9131-414F226068A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095954" y="4386066"/>
              <a:ext cx="1920826" cy="1651442"/>
            </a:xfrm>
            <a:prstGeom prst="rect">
              <a:avLst/>
            </a:prstGeom>
          </p:spPr>
        </p:pic>
        <p:pic>
          <p:nvPicPr>
            <p:cNvPr id="68" name="Picture 15">
              <a:extLst>
                <a:ext uri="{FF2B5EF4-FFF2-40B4-BE49-F238E27FC236}">
                  <a16:creationId xmlns:a16="http://schemas.microsoft.com/office/drawing/2014/main" id="{4491EC03-38E8-4A4E-985E-2B4296735E9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095954" y="1181725"/>
              <a:ext cx="1920826" cy="1651442"/>
            </a:xfrm>
            <a:prstGeom prst="rect">
              <a:avLst/>
            </a:prstGeom>
          </p:spPr>
        </p:pic>
        <p:pic>
          <p:nvPicPr>
            <p:cNvPr id="69" name="Picture 16">
              <a:extLst>
                <a:ext uri="{FF2B5EF4-FFF2-40B4-BE49-F238E27FC236}">
                  <a16:creationId xmlns:a16="http://schemas.microsoft.com/office/drawing/2014/main" id="{6B4F6294-1AB3-49A9-95BC-7A7999B61AB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8380" y="2771527"/>
              <a:ext cx="1920826" cy="1651442"/>
            </a:xfrm>
            <a:prstGeom prst="rect">
              <a:avLst/>
            </a:prstGeom>
          </p:spPr>
        </p:pic>
        <p:pic>
          <p:nvPicPr>
            <p:cNvPr id="70" name="Picture 17">
              <a:extLst>
                <a:ext uri="{FF2B5EF4-FFF2-40B4-BE49-F238E27FC236}">
                  <a16:creationId xmlns:a16="http://schemas.microsoft.com/office/drawing/2014/main" id="{80A13237-90C9-4AC1-AD75-7095A1227FF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1598989" y="1370645"/>
              <a:ext cx="927058" cy="811176"/>
            </a:xfrm>
            <a:prstGeom prst="rect">
              <a:avLst/>
            </a:prstGeom>
          </p:spPr>
        </p:pic>
        <p:pic>
          <p:nvPicPr>
            <p:cNvPr id="71" name="Picture 18">
              <a:extLst>
                <a:ext uri="{FF2B5EF4-FFF2-40B4-BE49-F238E27FC236}">
                  <a16:creationId xmlns:a16="http://schemas.microsoft.com/office/drawing/2014/main" id="{C24E6DA9-A459-4591-A1C8-A0CC6209ABE6}"/>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7870193" y="2925385"/>
              <a:ext cx="890943" cy="886489"/>
            </a:xfrm>
            <a:prstGeom prst="rect">
              <a:avLst/>
            </a:prstGeom>
          </p:spPr>
        </p:pic>
        <p:pic>
          <p:nvPicPr>
            <p:cNvPr id="72" name="Picture 19">
              <a:extLst>
                <a:ext uri="{FF2B5EF4-FFF2-40B4-BE49-F238E27FC236}">
                  <a16:creationId xmlns:a16="http://schemas.microsoft.com/office/drawing/2014/main" id="{1A2C9460-39EE-416E-9F03-691743114A8B}"/>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1661629" y="4357562"/>
              <a:ext cx="801696" cy="941786"/>
            </a:xfrm>
            <a:prstGeom prst="rect">
              <a:avLst/>
            </a:prstGeom>
          </p:spPr>
        </p:pic>
        <p:pic>
          <p:nvPicPr>
            <p:cNvPr id="73" name="Picture 20">
              <a:extLst>
                <a:ext uri="{FF2B5EF4-FFF2-40B4-BE49-F238E27FC236}">
                  <a16:creationId xmlns:a16="http://schemas.microsoft.com/office/drawing/2014/main" id="{9625FEA8-3E93-4960-830F-8C7364C95D03}"/>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5168240" y="4457122"/>
              <a:ext cx="858983" cy="858983"/>
            </a:xfrm>
            <a:prstGeom prst="rect">
              <a:avLst/>
            </a:prstGeom>
          </p:spPr>
        </p:pic>
        <p:pic>
          <p:nvPicPr>
            <p:cNvPr id="74" name="Picture 21">
              <a:extLst>
                <a:ext uri="{FF2B5EF4-FFF2-40B4-BE49-F238E27FC236}">
                  <a16:creationId xmlns:a16="http://schemas.microsoft.com/office/drawing/2014/main" id="{D91B1F99-32B3-47D1-89D2-E7AC967CF36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7132104" y="4457122"/>
              <a:ext cx="701089" cy="809337"/>
            </a:xfrm>
            <a:prstGeom prst="rect">
              <a:avLst/>
            </a:prstGeom>
          </p:spPr>
        </p:pic>
        <p:pic>
          <p:nvPicPr>
            <p:cNvPr id="75" name="Picture 22">
              <a:extLst>
                <a:ext uri="{FF2B5EF4-FFF2-40B4-BE49-F238E27FC236}">
                  <a16:creationId xmlns:a16="http://schemas.microsoft.com/office/drawing/2014/main" id="{C1D77BD2-2D49-4BF1-BC7B-367BA9D3AE02}"/>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5193939" y="1305018"/>
              <a:ext cx="882008" cy="738682"/>
            </a:xfrm>
            <a:prstGeom prst="rect">
              <a:avLst/>
            </a:prstGeom>
          </p:spPr>
        </p:pic>
        <p:pic>
          <p:nvPicPr>
            <p:cNvPr id="76" name="Picture 23">
              <a:extLst>
                <a:ext uri="{FF2B5EF4-FFF2-40B4-BE49-F238E27FC236}">
                  <a16:creationId xmlns:a16="http://schemas.microsoft.com/office/drawing/2014/main" id="{A71F3995-334C-4336-A209-75B9C9FCAB14}"/>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p:blipFill>
          <p:spPr>
            <a:xfrm>
              <a:off x="6079344" y="2767258"/>
              <a:ext cx="847735" cy="847735"/>
            </a:xfrm>
            <a:prstGeom prst="rect">
              <a:avLst/>
            </a:prstGeom>
          </p:spPr>
        </p:pic>
        <p:pic>
          <p:nvPicPr>
            <p:cNvPr id="77" name="Picture 24">
              <a:extLst>
                <a:ext uri="{FF2B5EF4-FFF2-40B4-BE49-F238E27FC236}">
                  <a16:creationId xmlns:a16="http://schemas.microsoft.com/office/drawing/2014/main" id="{F3358AEE-472D-4745-83C9-0EED2B3EA143}"/>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p:blipFill>
          <p:spPr>
            <a:xfrm>
              <a:off x="2495802" y="2818399"/>
              <a:ext cx="936961" cy="778849"/>
            </a:xfrm>
            <a:prstGeom prst="rect">
              <a:avLst/>
            </a:prstGeom>
          </p:spPr>
        </p:pic>
        <p:pic>
          <p:nvPicPr>
            <p:cNvPr id="89" name="Picture 36">
              <a:extLst>
                <a:ext uri="{FF2B5EF4-FFF2-40B4-BE49-F238E27FC236}">
                  <a16:creationId xmlns:a16="http://schemas.microsoft.com/office/drawing/2014/main" id="{2AA33628-07DE-4504-A763-36D18A7C972F}"/>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a:fillRect/>
            </a:stretch>
          </p:blipFill>
          <p:spPr>
            <a:xfrm>
              <a:off x="6948020" y="1389081"/>
              <a:ext cx="922173" cy="793069"/>
            </a:xfrm>
            <a:prstGeom prst="rect">
              <a:avLst/>
            </a:prstGeom>
          </p:spPr>
        </p:pic>
        <p:pic>
          <p:nvPicPr>
            <p:cNvPr id="90" name="Picture 37">
              <a:extLst>
                <a:ext uri="{FF2B5EF4-FFF2-40B4-BE49-F238E27FC236}">
                  <a16:creationId xmlns:a16="http://schemas.microsoft.com/office/drawing/2014/main" id="{FAA884BE-6651-4C94-8BE6-5EB0590BFA18}"/>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a:fillRect/>
            </a:stretch>
          </p:blipFill>
          <p:spPr>
            <a:xfrm>
              <a:off x="3313071" y="4312948"/>
              <a:ext cx="867450" cy="973297"/>
            </a:xfrm>
            <a:prstGeom prst="rect">
              <a:avLst/>
            </a:prstGeom>
          </p:spPr>
        </p:pic>
        <p:sp>
          <p:nvSpPr>
            <p:cNvPr id="92" name="TextBox 39">
              <a:extLst>
                <a:ext uri="{FF2B5EF4-FFF2-40B4-BE49-F238E27FC236}">
                  <a16:creationId xmlns:a16="http://schemas.microsoft.com/office/drawing/2014/main" id="{66B6515D-930E-48BE-92FC-308471285FF9}"/>
                </a:ext>
              </a:extLst>
            </p:cNvPr>
            <p:cNvSpPr txBox="1"/>
            <p:nvPr/>
          </p:nvSpPr>
          <p:spPr>
            <a:xfrm>
              <a:off x="2152218" y="3691492"/>
              <a:ext cx="1588770" cy="577081"/>
            </a:xfrm>
            <a:prstGeom prst="rect">
              <a:avLst/>
            </a:prstGeom>
          </p:spPr>
          <p:txBody>
            <a:bodyPr wrap="square" lIns="0" tIns="0" rIns="0" bIns="0" rtlCol="0" anchor="t">
              <a:spAutoFit/>
            </a:bodyPr>
            <a:lstStyle/>
            <a:p>
              <a:pPr algn="ctr">
                <a:lnSpc>
                  <a:spcPts val="1477"/>
                </a:lnSpc>
              </a:pPr>
              <a:r>
                <a:rPr lang="en-US" sz="1252" b="1" dirty="0">
                  <a:solidFill>
                    <a:srgbClr val="FFFFFF"/>
                  </a:solidFill>
                  <a:latin typeface="Arial" panose="020B0604020202020204"/>
                </a:rPr>
                <a:t>Facilitate Prevention Partnership &amp; Alliances</a:t>
              </a:r>
            </a:p>
          </p:txBody>
        </p:sp>
        <p:sp>
          <p:nvSpPr>
            <p:cNvPr id="93" name="TextBox 40">
              <a:extLst>
                <a:ext uri="{FF2B5EF4-FFF2-40B4-BE49-F238E27FC236}">
                  <a16:creationId xmlns:a16="http://schemas.microsoft.com/office/drawing/2014/main" id="{741CFC06-0AB4-4D0A-8B72-D6736F209F42}"/>
                </a:ext>
              </a:extLst>
            </p:cNvPr>
            <p:cNvSpPr txBox="1"/>
            <p:nvPr/>
          </p:nvSpPr>
          <p:spPr>
            <a:xfrm>
              <a:off x="3022449" y="5290666"/>
              <a:ext cx="1614007" cy="436017"/>
            </a:xfrm>
            <a:prstGeom prst="rect">
              <a:avLst/>
            </a:prstGeom>
          </p:spPr>
          <p:txBody>
            <a:bodyPr lIns="0" tIns="0" rIns="0" bIns="0" rtlCol="0" anchor="t">
              <a:spAutoFit/>
            </a:bodyPr>
            <a:lstStyle/>
            <a:p>
              <a:pPr algn="ctr">
                <a:lnSpc>
                  <a:spcPts val="1718"/>
                </a:lnSpc>
              </a:pPr>
              <a:r>
                <a:rPr lang="en-US" sz="1455" b="1" dirty="0">
                  <a:solidFill>
                    <a:srgbClr val="FFFFFF"/>
                  </a:solidFill>
                  <a:latin typeface="Arial" panose="020B0604020202020204"/>
                </a:rPr>
                <a:t>Literature Searches</a:t>
              </a:r>
            </a:p>
          </p:txBody>
        </p:sp>
        <p:sp>
          <p:nvSpPr>
            <p:cNvPr id="94" name="TextBox 41">
              <a:extLst>
                <a:ext uri="{FF2B5EF4-FFF2-40B4-BE49-F238E27FC236}">
                  <a16:creationId xmlns:a16="http://schemas.microsoft.com/office/drawing/2014/main" id="{C57BDEA9-D282-43C4-A6B7-DB5AD9AC0420}"/>
                </a:ext>
              </a:extLst>
            </p:cNvPr>
            <p:cNvSpPr txBox="1"/>
            <p:nvPr/>
          </p:nvSpPr>
          <p:spPr>
            <a:xfrm>
              <a:off x="1259490" y="5343723"/>
              <a:ext cx="1591445" cy="384721"/>
            </a:xfrm>
            <a:prstGeom prst="rect">
              <a:avLst/>
            </a:prstGeom>
          </p:spPr>
          <p:txBody>
            <a:bodyPr lIns="0" tIns="0" rIns="0" bIns="0" rtlCol="0" anchor="t">
              <a:spAutoFit/>
            </a:bodyPr>
            <a:lstStyle/>
            <a:p>
              <a:pPr algn="ctr">
                <a:lnSpc>
                  <a:spcPts val="1539"/>
                </a:lnSpc>
              </a:pPr>
              <a:r>
                <a:rPr lang="en-US" sz="1304" b="1" dirty="0">
                  <a:solidFill>
                    <a:srgbClr val="FFFFFF"/>
                  </a:solidFill>
                  <a:latin typeface="Arial" panose="020B0604020202020204"/>
                </a:rPr>
                <a:t>Technology Driven Models</a:t>
              </a:r>
            </a:p>
          </p:txBody>
        </p:sp>
        <p:sp>
          <p:nvSpPr>
            <p:cNvPr id="95" name="TextBox 42">
              <a:extLst>
                <a:ext uri="{FF2B5EF4-FFF2-40B4-BE49-F238E27FC236}">
                  <a16:creationId xmlns:a16="http://schemas.microsoft.com/office/drawing/2014/main" id="{BE8B47B4-10C4-4DCC-9D0D-5104FAA80050}"/>
                </a:ext>
              </a:extLst>
            </p:cNvPr>
            <p:cNvSpPr txBox="1"/>
            <p:nvPr/>
          </p:nvSpPr>
          <p:spPr>
            <a:xfrm>
              <a:off x="2979823" y="2175170"/>
              <a:ext cx="1591987" cy="461665"/>
            </a:xfrm>
            <a:prstGeom prst="rect">
              <a:avLst/>
            </a:prstGeom>
          </p:spPr>
          <p:txBody>
            <a:bodyPr wrap="square" lIns="0" tIns="0" rIns="0" bIns="0" rtlCol="0" anchor="t">
              <a:spAutoFit/>
            </a:bodyPr>
            <a:lstStyle/>
            <a:p>
              <a:pPr algn="ctr">
                <a:lnSpc>
                  <a:spcPts val="1757"/>
                </a:lnSpc>
              </a:pPr>
              <a:r>
                <a:rPr lang="en-US" sz="1489" b="1" dirty="0">
                  <a:solidFill>
                    <a:srgbClr val="FFFFFF"/>
                  </a:solidFill>
                  <a:latin typeface="Arial" panose="020B0604020202020204"/>
                </a:rPr>
                <a:t>Technical Assistance</a:t>
              </a:r>
            </a:p>
          </p:txBody>
        </p:sp>
        <p:sp>
          <p:nvSpPr>
            <p:cNvPr id="96" name="TextBox 43">
              <a:extLst>
                <a:ext uri="{FF2B5EF4-FFF2-40B4-BE49-F238E27FC236}">
                  <a16:creationId xmlns:a16="http://schemas.microsoft.com/office/drawing/2014/main" id="{56D1827D-85C2-4028-8666-1A6AF4584BFF}"/>
                </a:ext>
              </a:extLst>
            </p:cNvPr>
            <p:cNvSpPr txBox="1"/>
            <p:nvPr/>
          </p:nvSpPr>
          <p:spPr>
            <a:xfrm>
              <a:off x="4907621" y="2158843"/>
              <a:ext cx="1408405" cy="461665"/>
            </a:xfrm>
            <a:prstGeom prst="rect">
              <a:avLst/>
            </a:prstGeom>
          </p:spPr>
          <p:txBody>
            <a:bodyPr lIns="0" tIns="0" rIns="0" bIns="0" rtlCol="0" anchor="t">
              <a:spAutoFit/>
            </a:bodyPr>
            <a:lstStyle/>
            <a:p>
              <a:pPr algn="ctr">
                <a:lnSpc>
                  <a:spcPts val="1757"/>
                </a:lnSpc>
              </a:pPr>
              <a:r>
                <a:rPr lang="en-US" sz="1489" b="1" dirty="0">
                  <a:solidFill>
                    <a:srgbClr val="FFFFFF"/>
                  </a:solidFill>
                  <a:latin typeface="Arial" panose="020B0604020202020204"/>
                </a:rPr>
                <a:t>Skill Based Training</a:t>
              </a:r>
            </a:p>
          </p:txBody>
        </p:sp>
        <p:sp>
          <p:nvSpPr>
            <p:cNvPr id="97" name="TextBox 44">
              <a:extLst>
                <a:ext uri="{FF2B5EF4-FFF2-40B4-BE49-F238E27FC236}">
                  <a16:creationId xmlns:a16="http://schemas.microsoft.com/office/drawing/2014/main" id="{96DF0AED-105A-480D-9DB7-7B1CB771EF6F}"/>
                </a:ext>
              </a:extLst>
            </p:cNvPr>
            <p:cNvSpPr txBox="1"/>
            <p:nvPr/>
          </p:nvSpPr>
          <p:spPr>
            <a:xfrm>
              <a:off x="5588191" y="3755042"/>
              <a:ext cx="1789478" cy="384721"/>
            </a:xfrm>
            <a:prstGeom prst="rect">
              <a:avLst/>
            </a:prstGeom>
          </p:spPr>
          <p:txBody>
            <a:bodyPr lIns="0" tIns="0" rIns="0" bIns="0" rtlCol="0" anchor="t">
              <a:spAutoFit/>
            </a:bodyPr>
            <a:lstStyle/>
            <a:p>
              <a:pPr algn="ctr">
                <a:lnSpc>
                  <a:spcPts val="1508"/>
                </a:lnSpc>
              </a:pPr>
              <a:r>
                <a:rPr lang="en-US" sz="1279" b="1" dirty="0">
                  <a:solidFill>
                    <a:srgbClr val="FFFFFF"/>
                  </a:solidFill>
                  <a:latin typeface="Arial" panose="020B0604020202020204"/>
                </a:rPr>
                <a:t>Research Learning Collaborative</a:t>
              </a:r>
            </a:p>
          </p:txBody>
        </p:sp>
        <p:sp>
          <p:nvSpPr>
            <p:cNvPr id="98" name="TextBox 45">
              <a:extLst>
                <a:ext uri="{FF2B5EF4-FFF2-40B4-BE49-F238E27FC236}">
                  <a16:creationId xmlns:a16="http://schemas.microsoft.com/office/drawing/2014/main" id="{4B2540D9-F309-4189-8F05-EE2C1AF988E4}"/>
                </a:ext>
              </a:extLst>
            </p:cNvPr>
            <p:cNvSpPr txBox="1"/>
            <p:nvPr/>
          </p:nvSpPr>
          <p:spPr>
            <a:xfrm>
              <a:off x="6688809" y="5307176"/>
              <a:ext cx="1495243" cy="436017"/>
            </a:xfrm>
            <a:prstGeom prst="rect">
              <a:avLst/>
            </a:prstGeom>
          </p:spPr>
          <p:txBody>
            <a:bodyPr lIns="0" tIns="0" rIns="0" bIns="0" rtlCol="0" anchor="t">
              <a:spAutoFit/>
            </a:bodyPr>
            <a:lstStyle/>
            <a:p>
              <a:pPr algn="ctr">
                <a:lnSpc>
                  <a:spcPts val="1718"/>
                </a:lnSpc>
              </a:pPr>
              <a:r>
                <a:rPr lang="en-US" sz="1455" b="1" dirty="0">
                  <a:solidFill>
                    <a:srgbClr val="FFFFFF"/>
                  </a:solidFill>
                  <a:latin typeface="Arial" panose="020B0604020202020204"/>
                </a:rPr>
                <a:t>Research Publication</a:t>
              </a:r>
            </a:p>
          </p:txBody>
        </p:sp>
        <p:sp>
          <p:nvSpPr>
            <p:cNvPr id="99" name="TextBox 46">
              <a:extLst>
                <a:ext uri="{FF2B5EF4-FFF2-40B4-BE49-F238E27FC236}">
                  <a16:creationId xmlns:a16="http://schemas.microsoft.com/office/drawing/2014/main" id="{C1675719-768B-4C69-9880-358FD8C27763}"/>
                </a:ext>
              </a:extLst>
            </p:cNvPr>
            <p:cNvSpPr txBox="1"/>
            <p:nvPr/>
          </p:nvSpPr>
          <p:spPr>
            <a:xfrm>
              <a:off x="4952842" y="5399596"/>
              <a:ext cx="1376479" cy="218008"/>
            </a:xfrm>
            <a:prstGeom prst="rect">
              <a:avLst/>
            </a:prstGeom>
          </p:spPr>
          <p:txBody>
            <a:bodyPr lIns="0" tIns="0" rIns="0" bIns="0" rtlCol="0" anchor="t">
              <a:spAutoFit/>
            </a:bodyPr>
            <a:lstStyle/>
            <a:p>
              <a:pPr algn="ctr">
                <a:lnSpc>
                  <a:spcPts val="1718"/>
                </a:lnSpc>
              </a:pPr>
              <a:r>
                <a:rPr lang="en-US" sz="1455" b="1" dirty="0">
                  <a:solidFill>
                    <a:srgbClr val="FFFFFF"/>
                  </a:solidFill>
                  <a:latin typeface="Arial" panose="020B0604020202020204"/>
                </a:rPr>
                <a:t>Virtual Meeting</a:t>
              </a:r>
            </a:p>
          </p:txBody>
        </p:sp>
        <p:sp>
          <p:nvSpPr>
            <p:cNvPr id="100" name="TextBox 47">
              <a:extLst>
                <a:ext uri="{FF2B5EF4-FFF2-40B4-BE49-F238E27FC236}">
                  <a16:creationId xmlns:a16="http://schemas.microsoft.com/office/drawing/2014/main" id="{2F08BD0A-1CE0-4CE6-BF2C-64B36EA17A9D}"/>
                </a:ext>
              </a:extLst>
            </p:cNvPr>
            <p:cNvSpPr txBox="1"/>
            <p:nvPr/>
          </p:nvSpPr>
          <p:spPr>
            <a:xfrm>
              <a:off x="1228337" y="2277927"/>
              <a:ext cx="1653752" cy="216598"/>
            </a:xfrm>
            <a:prstGeom prst="rect">
              <a:avLst/>
            </a:prstGeom>
          </p:spPr>
          <p:txBody>
            <a:bodyPr lIns="0" tIns="0" rIns="0" bIns="0" rtlCol="0" anchor="t">
              <a:spAutoFit/>
            </a:bodyPr>
            <a:lstStyle/>
            <a:p>
              <a:pPr algn="ctr">
                <a:lnSpc>
                  <a:spcPts val="1757"/>
                </a:lnSpc>
              </a:pPr>
              <a:r>
                <a:rPr lang="en-US" sz="1489" b="1" dirty="0">
                  <a:solidFill>
                    <a:srgbClr val="FFFFFF"/>
                  </a:solidFill>
                  <a:latin typeface="Arial" panose="020B0604020202020204"/>
                </a:rPr>
                <a:t>Online Courses</a:t>
              </a:r>
            </a:p>
          </p:txBody>
        </p:sp>
        <p:sp>
          <p:nvSpPr>
            <p:cNvPr id="101" name="TextBox 48">
              <a:extLst>
                <a:ext uri="{FF2B5EF4-FFF2-40B4-BE49-F238E27FC236}">
                  <a16:creationId xmlns:a16="http://schemas.microsoft.com/office/drawing/2014/main" id="{BD422E72-6B9B-46A8-B23C-E801AFFD1B31}"/>
                </a:ext>
              </a:extLst>
            </p:cNvPr>
            <p:cNvSpPr txBox="1"/>
            <p:nvPr/>
          </p:nvSpPr>
          <p:spPr>
            <a:xfrm>
              <a:off x="379500" y="3941701"/>
              <a:ext cx="1408405" cy="216598"/>
            </a:xfrm>
            <a:prstGeom prst="rect">
              <a:avLst/>
            </a:prstGeom>
          </p:spPr>
          <p:txBody>
            <a:bodyPr lIns="0" tIns="0" rIns="0" bIns="0" rtlCol="0" anchor="t">
              <a:spAutoFit/>
            </a:bodyPr>
            <a:lstStyle/>
            <a:p>
              <a:pPr algn="ctr">
                <a:lnSpc>
                  <a:spcPts val="1757"/>
                </a:lnSpc>
              </a:pPr>
              <a:r>
                <a:rPr lang="en-US" sz="1489" b="1" dirty="0">
                  <a:solidFill>
                    <a:srgbClr val="FFFFFF"/>
                  </a:solidFill>
                  <a:latin typeface="Arial" panose="020B0604020202020204"/>
                </a:rPr>
                <a:t>Toolkits</a:t>
              </a:r>
            </a:p>
          </p:txBody>
        </p:sp>
        <p:sp>
          <p:nvSpPr>
            <p:cNvPr id="102" name="TextBox 49">
              <a:extLst>
                <a:ext uri="{FF2B5EF4-FFF2-40B4-BE49-F238E27FC236}">
                  <a16:creationId xmlns:a16="http://schemas.microsoft.com/office/drawing/2014/main" id="{20EBAD2E-782A-4F7A-9C12-D881A927AC11}"/>
                </a:ext>
              </a:extLst>
            </p:cNvPr>
            <p:cNvSpPr txBox="1"/>
            <p:nvPr/>
          </p:nvSpPr>
          <p:spPr>
            <a:xfrm>
              <a:off x="6717875" y="2270299"/>
              <a:ext cx="1408405" cy="216598"/>
            </a:xfrm>
            <a:prstGeom prst="rect">
              <a:avLst/>
            </a:prstGeom>
          </p:spPr>
          <p:txBody>
            <a:bodyPr lIns="0" tIns="0" rIns="0" bIns="0" rtlCol="0" anchor="t">
              <a:spAutoFit/>
            </a:bodyPr>
            <a:lstStyle/>
            <a:p>
              <a:pPr algn="ctr">
                <a:lnSpc>
                  <a:spcPts val="1757"/>
                </a:lnSpc>
              </a:pPr>
              <a:r>
                <a:rPr lang="en-US" sz="1489" b="1" dirty="0">
                  <a:solidFill>
                    <a:srgbClr val="FFFFFF"/>
                  </a:solidFill>
                  <a:latin typeface="Arial" panose="020B0604020202020204"/>
                </a:rPr>
                <a:t>Webinar</a:t>
              </a:r>
            </a:p>
          </p:txBody>
        </p:sp>
        <p:sp>
          <p:nvSpPr>
            <p:cNvPr id="103" name="TextBox 50">
              <a:extLst>
                <a:ext uri="{FF2B5EF4-FFF2-40B4-BE49-F238E27FC236}">
                  <a16:creationId xmlns:a16="http://schemas.microsoft.com/office/drawing/2014/main" id="{BE6A3043-AB6D-43DD-B30B-4B6C63E2B7A9}"/>
                </a:ext>
              </a:extLst>
            </p:cNvPr>
            <p:cNvSpPr txBox="1"/>
            <p:nvPr/>
          </p:nvSpPr>
          <p:spPr>
            <a:xfrm>
              <a:off x="7412334" y="3909234"/>
              <a:ext cx="1670759" cy="228909"/>
            </a:xfrm>
            <a:prstGeom prst="rect">
              <a:avLst/>
            </a:prstGeom>
          </p:spPr>
          <p:txBody>
            <a:bodyPr lIns="0" tIns="0" rIns="0" bIns="0" rtlCol="0" anchor="t">
              <a:spAutoFit/>
            </a:bodyPr>
            <a:lstStyle/>
            <a:p>
              <a:pPr algn="ctr">
                <a:lnSpc>
                  <a:spcPts val="1867"/>
                </a:lnSpc>
              </a:pPr>
              <a:r>
                <a:rPr lang="en-US" sz="1582" b="1" dirty="0">
                  <a:solidFill>
                    <a:srgbClr val="FFFFFF"/>
                  </a:solidFill>
                  <a:latin typeface="Arial" panose="020B0604020202020204"/>
                </a:rPr>
                <a:t>Newsletter</a:t>
              </a:r>
            </a:p>
          </p:txBody>
        </p:sp>
      </p:grpSp>
      <p:sp>
        <p:nvSpPr>
          <p:cNvPr id="54" name="TextBox 53">
            <a:extLst>
              <a:ext uri="{FF2B5EF4-FFF2-40B4-BE49-F238E27FC236}">
                <a16:creationId xmlns:a16="http://schemas.microsoft.com/office/drawing/2014/main" id="{BB9D4B0F-FB33-4368-8DF4-A93A3F378155}"/>
              </a:ext>
            </a:extLst>
          </p:cNvPr>
          <p:cNvSpPr txBox="1"/>
          <p:nvPr/>
        </p:nvSpPr>
        <p:spPr>
          <a:xfrm>
            <a:off x="2009559" y="71637"/>
            <a:ext cx="5508812" cy="695062"/>
          </a:xfrm>
          <a:prstGeom prst="rect">
            <a:avLst/>
          </a:prstGeom>
          <a:noFill/>
        </p:spPr>
        <p:txBody>
          <a:bodyPr wrap="square">
            <a:spAutoFit/>
          </a:bodyPr>
          <a:lstStyle/>
          <a:p>
            <a:pPr algn="ctr">
              <a:lnSpc>
                <a:spcPts val="4689"/>
              </a:lnSpc>
            </a:pPr>
            <a:r>
              <a:rPr lang="en-US" sz="4000" b="1" dirty="0">
                <a:solidFill>
                  <a:srgbClr val="000000"/>
                </a:solidFill>
                <a:latin typeface="Arial" panose="020B0604020202020204"/>
              </a:rPr>
              <a:t>Services Available </a:t>
            </a:r>
          </a:p>
        </p:txBody>
      </p:sp>
      <p:pic>
        <p:nvPicPr>
          <p:cNvPr id="40" name="Google Shape;400;p35">
            <a:extLst>
              <a:ext uri="{FF2B5EF4-FFF2-40B4-BE49-F238E27FC236}">
                <a16:creationId xmlns:a16="http://schemas.microsoft.com/office/drawing/2014/main" id="{B15E8549-3815-4519-8EC7-77834CA92A4D}"/>
              </a:ext>
            </a:extLst>
          </p:cNvPr>
          <p:cNvPicPr preferRelativeResize="0"/>
          <p:nvPr/>
        </p:nvPicPr>
        <p:blipFill>
          <a:blip r:embed="rId27">
            <a:alphaModFix/>
          </a:blip>
          <a:stretch>
            <a:fillRect/>
          </a:stretch>
        </p:blipFill>
        <p:spPr>
          <a:xfrm>
            <a:off x="582820" y="2704131"/>
            <a:ext cx="910400" cy="947825"/>
          </a:xfrm>
          <a:prstGeom prst="rect">
            <a:avLst/>
          </a:prstGeom>
          <a:noFill/>
          <a:ln>
            <a:noFill/>
          </a:ln>
        </p:spPr>
      </p:pic>
    </p:spTree>
    <p:extLst>
      <p:ext uri="{BB962C8B-B14F-4D97-AF65-F5344CB8AC3E}">
        <p14:creationId xmlns:p14="http://schemas.microsoft.com/office/powerpoint/2010/main" val="929917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304D-136B-4829-A664-0B5423517D45}"/>
              </a:ext>
            </a:extLst>
          </p:cNvPr>
          <p:cNvSpPr>
            <a:spLocks noGrp="1"/>
          </p:cNvSpPr>
          <p:nvPr>
            <p:ph type="title"/>
          </p:nvPr>
        </p:nvSpPr>
        <p:spPr/>
        <p:txBody>
          <a:bodyPr/>
          <a:lstStyle/>
          <a:p>
            <a:r>
              <a:rPr lang="en-US" dirty="0"/>
              <a:t>Other Resources in Region 3</a:t>
            </a:r>
          </a:p>
        </p:txBody>
      </p:sp>
      <p:pic>
        <p:nvPicPr>
          <p:cNvPr id="6" name="Picture 1-CEATTC logo" title="Central East ATTC logo">
            <a:extLst>
              <a:ext uri="{FF2B5EF4-FFF2-40B4-BE49-F238E27FC236}">
                <a16:creationId xmlns:a16="http://schemas.microsoft.com/office/drawing/2014/main" id="{0ACB93B6-45E7-49F3-A6AC-8B175EDFC7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480" y="1338072"/>
            <a:ext cx="8321040" cy="1481227"/>
          </a:xfrm>
          <a:prstGeom prst="rect">
            <a:avLst/>
          </a:prstGeom>
        </p:spPr>
      </p:pic>
      <p:pic>
        <p:nvPicPr>
          <p:cNvPr id="7" name="CE-MHTTC logo" descr="Central East MHTTC logo">
            <a:extLst>
              <a:ext uri="{FF2B5EF4-FFF2-40B4-BE49-F238E27FC236}">
                <a16:creationId xmlns:a16="http://schemas.microsoft.com/office/drawing/2014/main" id="{0EC24C28-EEA2-4016-A232-819478E4B9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480" y="3441193"/>
            <a:ext cx="8321040" cy="1244205"/>
          </a:xfrm>
          <a:prstGeom prst="rect">
            <a:avLst/>
          </a:prstGeom>
        </p:spPr>
      </p:pic>
    </p:spTree>
    <p:extLst>
      <p:ext uri="{BB962C8B-B14F-4D97-AF65-F5344CB8AC3E}">
        <p14:creationId xmlns:p14="http://schemas.microsoft.com/office/powerpoint/2010/main" val="149690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2A73-CF5B-44ED-8950-4C15FB1F3F43}"/>
              </a:ext>
            </a:extLst>
          </p:cNvPr>
          <p:cNvSpPr>
            <a:spLocks noGrp="1"/>
          </p:cNvSpPr>
          <p:nvPr>
            <p:ph type="ctrTitle"/>
          </p:nvPr>
        </p:nvSpPr>
        <p:spPr>
          <a:xfrm>
            <a:off x="394616" y="1465677"/>
            <a:ext cx="8348869" cy="1963323"/>
          </a:xfrm>
        </p:spPr>
        <p:txBody>
          <a:bodyPr/>
          <a:lstStyle/>
          <a:p>
            <a:pPr marL="38100">
              <a:spcBef>
                <a:spcPts val="0"/>
              </a:spcBef>
              <a:buClr>
                <a:srgbClr val="CC4927"/>
              </a:buClr>
              <a:defRPr/>
            </a:pPr>
            <a:r>
              <a:rPr lang="en-US" sz="3600" spc="25" dirty="0">
                <a:solidFill>
                  <a:srgbClr val="000000"/>
                </a:solidFill>
                <a:effectLst/>
                <a:ea typeface="Calibri" panose="020F0502020204030204" pitchFamily="34" charset="0"/>
              </a:rPr>
              <a:t>Preventing Underage Alcohol Use Part 2: Strategies and Recommendations for Prevention</a:t>
            </a:r>
            <a:r>
              <a:rPr lang="en-US" sz="3600" dirty="0">
                <a:effectLst/>
              </a:rPr>
              <a:t> </a:t>
            </a:r>
            <a:endParaRPr lang="en-US" sz="3600" dirty="0"/>
          </a:p>
        </p:txBody>
      </p:sp>
      <p:sp>
        <p:nvSpPr>
          <p:cNvPr id="7" name="Subtitle 6">
            <a:extLst>
              <a:ext uri="{FF2B5EF4-FFF2-40B4-BE49-F238E27FC236}">
                <a16:creationId xmlns:a16="http://schemas.microsoft.com/office/drawing/2014/main" id="{CC33DD79-E2A3-4F6A-B8F4-893F220DF6E4}"/>
              </a:ext>
            </a:extLst>
          </p:cNvPr>
          <p:cNvSpPr txBox="1">
            <a:spLocks/>
          </p:cNvSpPr>
          <p:nvPr/>
        </p:nvSpPr>
        <p:spPr>
          <a:xfrm>
            <a:off x="1368650" y="5023609"/>
            <a:ext cx="6400800" cy="447673"/>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2800" kern="1200">
                <a:solidFill>
                  <a:srgbClr val="919195"/>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April 27, 2023</a:t>
            </a:r>
          </a:p>
        </p:txBody>
      </p:sp>
      <p:sp>
        <p:nvSpPr>
          <p:cNvPr id="8" name="Google Shape;54;p7">
            <a:extLst>
              <a:ext uri="{FF2B5EF4-FFF2-40B4-BE49-F238E27FC236}">
                <a16:creationId xmlns:a16="http://schemas.microsoft.com/office/drawing/2014/main" id="{0E309D51-4864-E944-B2E2-6B53B60A2402}"/>
              </a:ext>
            </a:extLst>
          </p:cNvPr>
          <p:cNvSpPr txBox="1">
            <a:spLocks/>
          </p:cNvSpPr>
          <p:nvPr/>
        </p:nvSpPr>
        <p:spPr>
          <a:xfrm>
            <a:off x="252248" y="3697741"/>
            <a:ext cx="4467759" cy="1325868"/>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lumMod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buClr>
                <a:srgbClr val="919195"/>
              </a:buClr>
              <a:buSzPts val="2000"/>
            </a:pPr>
            <a:r>
              <a:rPr lang="en-US" sz="1800" dirty="0">
                <a:solidFill>
                  <a:srgbClr val="000000"/>
                </a:solidFill>
              </a:rPr>
              <a:t>Josh </a:t>
            </a:r>
            <a:r>
              <a:rPr lang="en-US" sz="1800" dirty="0" err="1">
                <a:solidFill>
                  <a:srgbClr val="000000"/>
                </a:solidFill>
              </a:rPr>
              <a:t>Esrick</a:t>
            </a:r>
            <a:endParaRPr lang="en-US" sz="1800" dirty="0">
              <a:solidFill>
                <a:srgbClr val="000000"/>
              </a:solidFill>
            </a:endParaRPr>
          </a:p>
          <a:p>
            <a:pPr>
              <a:spcBef>
                <a:spcPts val="400"/>
              </a:spcBef>
              <a:buClr>
                <a:srgbClr val="919195"/>
              </a:buClr>
              <a:buSzPts val="2000"/>
            </a:pPr>
            <a:r>
              <a:rPr lang="en-US" sz="1800" b="0" dirty="0">
                <a:solidFill>
                  <a:srgbClr val="000000"/>
                </a:solidFill>
              </a:rPr>
              <a:t>PTTC Prevention Specialist</a:t>
            </a:r>
          </a:p>
          <a:p>
            <a:pPr marL="0" marR="0">
              <a:spcBef>
                <a:spcPts val="0"/>
              </a:spcBef>
              <a:spcAft>
                <a:spcPts val="0"/>
              </a:spcAft>
            </a:pPr>
            <a:r>
              <a:rPr lang="en-US" sz="1800" b="0" dirty="0">
                <a:solidFill>
                  <a:srgbClr val="000000"/>
                </a:solidFill>
                <a:effectLst/>
                <a:ea typeface="DengXian" panose="02010600030101010101" pitchFamily="2" charset="-122"/>
              </a:rPr>
              <a:t>Chief of Training and Technical Assistance</a:t>
            </a:r>
            <a:endParaRPr lang="en-US" sz="1800" b="0" dirty="0">
              <a:effectLst/>
              <a:ea typeface="DengXian" panose="02010600030101010101" pitchFamily="2" charset="-122"/>
            </a:endParaRPr>
          </a:p>
          <a:p>
            <a:pPr>
              <a:spcBef>
                <a:spcPts val="400"/>
              </a:spcBef>
              <a:buClr>
                <a:srgbClr val="919195"/>
              </a:buClr>
              <a:buSzPts val="2000"/>
            </a:pPr>
            <a:r>
              <a:rPr lang="en-US" sz="1800" b="0" dirty="0">
                <a:solidFill>
                  <a:srgbClr val="000000"/>
                </a:solidFill>
              </a:rPr>
              <a:t>Carnevale Associates, LLC</a:t>
            </a:r>
          </a:p>
        </p:txBody>
      </p:sp>
      <p:sp>
        <p:nvSpPr>
          <p:cNvPr id="9" name="Google Shape;54;p7">
            <a:extLst>
              <a:ext uri="{FF2B5EF4-FFF2-40B4-BE49-F238E27FC236}">
                <a16:creationId xmlns:a16="http://schemas.microsoft.com/office/drawing/2014/main" id="{55BBB193-F013-3C43-AD27-4F2CE33CD70B}"/>
              </a:ext>
            </a:extLst>
          </p:cNvPr>
          <p:cNvSpPr txBox="1">
            <a:spLocks/>
          </p:cNvSpPr>
          <p:nvPr/>
        </p:nvSpPr>
        <p:spPr>
          <a:xfrm>
            <a:off x="4720008" y="3697741"/>
            <a:ext cx="3791108" cy="1325868"/>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spcBef>
                <a:spcPct val="20000"/>
              </a:spcBef>
              <a:buFont typeface="Arial" pitchFamily="34" charset="0"/>
              <a:buNone/>
              <a:defRPr sz="2800" kern="1200">
                <a:solidFill>
                  <a:srgbClr val="919195"/>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00"/>
              </a:spcBef>
              <a:buClr>
                <a:srgbClr val="919195"/>
              </a:buClr>
              <a:buSzPts val="2000"/>
            </a:pPr>
            <a:r>
              <a:rPr lang="en-US" sz="1800" b="1" dirty="0">
                <a:solidFill>
                  <a:srgbClr val="000000"/>
                </a:solidFill>
              </a:rPr>
              <a:t>Emily Patton</a:t>
            </a:r>
          </a:p>
          <a:p>
            <a:pPr>
              <a:spcBef>
                <a:spcPts val="400"/>
              </a:spcBef>
              <a:buClr>
                <a:srgbClr val="919195"/>
              </a:buClr>
              <a:buSzPts val="2000"/>
            </a:pPr>
            <a:r>
              <a:rPr lang="en-US" sz="1800" dirty="0">
                <a:solidFill>
                  <a:srgbClr val="000000"/>
                </a:solidFill>
              </a:rPr>
              <a:t>Senior Research Associate</a:t>
            </a:r>
          </a:p>
          <a:p>
            <a:pPr>
              <a:spcBef>
                <a:spcPts val="400"/>
              </a:spcBef>
              <a:buClr>
                <a:srgbClr val="919195"/>
              </a:buClr>
              <a:buSzPts val="2000"/>
            </a:pPr>
            <a:r>
              <a:rPr lang="en-US" sz="1800" dirty="0">
                <a:solidFill>
                  <a:srgbClr val="000000"/>
                </a:solidFill>
              </a:rPr>
              <a:t>Carnevale Associates, LLC</a:t>
            </a:r>
          </a:p>
        </p:txBody>
      </p:sp>
    </p:spTree>
    <p:extLst>
      <p:ext uri="{BB962C8B-B14F-4D97-AF65-F5344CB8AC3E}">
        <p14:creationId xmlns:p14="http://schemas.microsoft.com/office/powerpoint/2010/main" val="417541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Presenters</a:t>
            </a:r>
          </a:p>
        </p:txBody>
      </p:sp>
      <p:sp>
        <p:nvSpPr>
          <p:cNvPr id="6" name="Text Placeholder 2">
            <a:extLst>
              <a:ext uri="{FF2B5EF4-FFF2-40B4-BE49-F238E27FC236}">
                <a16:creationId xmlns:a16="http://schemas.microsoft.com/office/drawing/2014/main" id="{82E7A3D9-EBB9-C043-B6DA-D1AD54FEC8C8}"/>
              </a:ext>
            </a:extLst>
          </p:cNvPr>
          <p:cNvSpPr>
            <a:spLocks noGrp="1"/>
          </p:cNvSpPr>
          <p:nvPr>
            <p:ph idx="1"/>
          </p:nvPr>
        </p:nvSpPr>
        <p:spPr>
          <a:xfrm>
            <a:off x="462266" y="4893078"/>
            <a:ext cx="4109734" cy="865251"/>
          </a:xfrm>
        </p:spPr>
        <p:txBody>
          <a:bodyPr>
            <a:normAutofit/>
          </a:bodyPr>
          <a:lstStyle/>
          <a:p>
            <a:pPr marL="38100" indent="0" algn="ctr">
              <a:buNone/>
            </a:pPr>
            <a:r>
              <a:rPr lang="en-US"/>
              <a:t>Josh Esrick</a:t>
            </a:r>
          </a:p>
        </p:txBody>
      </p:sp>
      <p:sp>
        <p:nvSpPr>
          <p:cNvPr id="8" name="Text Placeholder 2">
            <a:extLst>
              <a:ext uri="{FF2B5EF4-FFF2-40B4-BE49-F238E27FC236}">
                <a16:creationId xmlns:a16="http://schemas.microsoft.com/office/drawing/2014/main" id="{5AAE4CCF-8118-4E4B-AB5A-4DCD88D92220}"/>
              </a:ext>
            </a:extLst>
          </p:cNvPr>
          <p:cNvSpPr txBox="1">
            <a:spLocks/>
          </p:cNvSpPr>
          <p:nvPr/>
        </p:nvSpPr>
        <p:spPr>
          <a:xfrm>
            <a:off x="4249013" y="4901861"/>
            <a:ext cx="4109734" cy="8652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C4927"/>
              </a:buClr>
              <a:buFont typeface="Arial" pitchFamily="34" charset="0"/>
              <a:buChar char="•"/>
              <a:defRPr sz="3000" kern="1200">
                <a:solidFill>
                  <a:srgbClr val="00467F"/>
                </a:solidFill>
                <a:latin typeface="Arial" pitchFamily="34" charset="0"/>
                <a:ea typeface="+mn-ea"/>
                <a:cs typeface="Arial" pitchFamily="34" charset="0"/>
              </a:defRPr>
            </a:lvl1pPr>
            <a:lvl2pPr marL="742950" indent="-285750" algn="l" defTabSz="914400" rtl="0" eaLnBrk="1" latinLnBrk="0" hangingPunct="1">
              <a:spcBef>
                <a:spcPct val="20000"/>
              </a:spcBef>
              <a:buClr>
                <a:srgbClr val="919195"/>
              </a:buClr>
              <a:buFont typeface="Arial" pitchFamily="34" charset="0"/>
              <a:buChar char="–"/>
              <a:defRPr sz="2800" kern="1200">
                <a:solidFill>
                  <a:srgbClr val="00467F"/>
                </a:solidFill>
                <a:latin typeface="Arial" pitchFamily="34" charset="0"/>
                <a:ea typeface="+mn-ea"/>
                <a:cs typeface="Arial" pitchFamily="34" charset="0"/>
              </a:defRPr>
            </a:lvl2pPr>
            <a:lvl3pPr marL="1143000" indent="-228600" algn="l" defTabSz="914400" rtl="0" eaLnBrk="1" latinLnBrk="0" hangingPunct="1">
              <a:spcBef>
                <a:spcPct val="20000"/>
              </a:spcBef>
              <a:buClr>
                <a:srgbClr val="94A545"/>
              </a:buClr>
              <a:buFont typeface="Arial" pitchFamily="34" charset="0"/>
              <a:buChar char="•"/>
              <a:defRPr sz="2400" kern="1200">
                <a:solidFill>
                  <a:srgbClr val="00467F"/>
                </a:solidFill>
                <a:latin typeface="Arial" pitchFamily="34" charset="0"/>
                <a:ea typeface="+mn-ea"/>
                <a:cs typeface="Arial" pitchFamily="34" charset="0"/>
              </a:defRPr>
            </a:lvl3pPr>
            <a:lvl4pPr marL="1600200" indent="-228600" algn="l" defTabSz="914400" rtl="0" eaLnBrk="1" latinLnBrk="0" hangingPunct="1">
              <a:spcBef>
                <a:spcPct val="20000"/>
              </a:spcBef>
              <a:buClr>
                <a:srgbClr val="6A4A62"/>
              </a:buClr>
              <a:buFont typeface="Arial" pitchFamily="34" charset="0"/>
              <a:buChar char="–"/>
              <a:defRPr sz="1800" kern="1200">
                <a:solidFill>
                  <a:srgbClr val="00467F"/>
                </a:solidFill>
                <a:latin typeface="Arial" pitchFamily="34" charset="0"/>
                <a:ea typeface="+mn-ea"/>
                <a:cs typeface="Arial" pitchFamily="34" charset="0"/>
              </a:defRPr>
            </a:lvl4pPr>
            <a:lvl5pPr marL="2057400" indent="-228600" algn="l" defTabSz="914400" rtl="0" eaLnBrk="1" latinLnBrk="0" hangingPunct="1">
              <a:spcBef>
                <a:spcPct val="20000"/>
              </a:spcBef>
              <a:buClr>
                <a:srgbClr val="B2CEE7"/>
              </a:buClr>
              <a:buFont typeface="Arial" pitchFamily="34" charset="0"/>
              <a:buChar char="»"/>
              <a:defRPr sz="1600" kern="1200">
                <a:solidFill>
                  <a:srgbClr val="00467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100" indent="0" algn="ctr">
              <a:buFont typeface="Arial" pitchFamily="34" charset="0"/>
              <a:buNone/>
            </a:pPr>
            <a:r>
              <a:rPr lang="en-US">
                <a:solidFill>
                  <a:srgbClr val="000000"/>
                </a:solidFill>
              </a:rPr>
              <a:t>Emily Patton</a:t>
            </a:r>
          </a:p>
          <a:p>
            <a:pPr marL="38100" indent="0" algn="ctr">
              <a:buFont typeface="Arial" pitchFamily="34" charset="0"/>
              <a:buNone/>
            </a:pPr>
            <a:endParaRPr lang="en-US" sz="2600" i="1">
              <a:solidFill>
                <a:srgbClr val="000000"/>
              </a:solidFill>
            </a:endParaRPr>
          </a:p>
        </p:txBody>
      </p:sp>
      <p:pic>
        <p:nvPicPr>
          <p:cNvPr id="9" name="Picture 8">
            <a:extLst>
              <a:ext uri="{FF2B5EF4-FFF2-40B4-BE49-F238E27FC236}">
                <a16:creationId xmlns:a16="http://schemas.microsoft.com/office/drawing/2014/main" id="{220A30F5-F717-6743-8B08-C5EB415B9E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7837" y="1372530"/>
            <a:ext cx="2403649" cy="3429000"/>
          </a:xfrm>
          <a:prstGeom prst="rect">
            <a:avLst/>
          </a:prstGeom>
          <a:ln w="28575">
            <a:solidFill>
              <a:schemeClr val="accent1"/>
            </a:solidFill>
          </a:ln>
          <a:effectLst>
            <a:outerShdw blurRad="50800" dist="38100" dir="8100000" algn="tr" rotWithShape="0">
              <a:prstClr val="black">
                <a:alpha val="40000"/>
              </a:prstClr>
            </a:outerShdw>
          </a:effectLst>
        </p:spPr>
      </p:pic>
      <p:pic>
        <p:nvPicPr>
          <p:cNvPr id="5" name="Picture 4" descr="A person smiling for the camera&#10;&#10;Description automatically generated">
            <a:extLst>
              <a:ext uri="{FF2B5EF4-FFF2-40B4-BE49-F238E27FC236}">
                <a16:creationId xmlns:a16="http://schemas.microsoft.com/office/drawing/2014/main" id="{51753A1A-92FA-A946-B248-59FBB794DB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3958" y="1372529"/>
            <a:ext cx="2285134" cy="3429001"/>
          </a:xfrm>
          <a:prstGeom prst="rect">
            <a:avLst/>
          </a:prstGeom>
          <a:ln w="28575">
            <a:solidFill>
              <a:schemeClr val="accent1"/>
            </a:solidFill>
          </a:ln>
          <a:effectLst>
            <a:outerShdw blurRad="50800" dist="38100" dir="8100000" algn="tr" rotWithShape="0">
              <a:prstClr val="black">
                <a:alpha val="40000"/>
              </a:prstClr>
            </a:outerShdw>
          </a:effectLst>
        </p:spPr>
      </p:pic>
      <p:pic>
        <p:nvPicPr>
          <p:cNvPr id="3" name="Picture 2" descr="A person with red lipstick&#10;&#10;Description automatically generated with medium confidence">
            <a:extLst>
              <a:ext uri="{FF2B5EF4-FFF2-40B4-BE49-F238E27FC236}">
                <a16:creationId xmlns:a16="http://schemas.microsoft.com/office/drawing/2014/main" id="{4FDADE72-A626-23F4-3147-2E161D8166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2055" y="1356757"/>
            <a:ext cx="2403649" cy="3429000"/>
          </a:xfrm>
          <a:prstGeom prst="rect">
            <a:avLst/>
          </a:prstGeom>
          <a:ln w="19050">
            <a:solidFill>
              <a:srgbClr val="002060"/>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21103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284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0A10-8F10-4E55-8BD0-629F9DBC228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D6ED6221-369C-4471-9C24-BF9B4CA08587}"/>
              </a:ext>
            </a:extLst>
          </p:cNvPr>
          <p:cNvSpPr>
            <a:spLocks noGrp="1"/>
          </p:cNvSpPr>
          <p:nvPr>
            <p:ph idx="1"/>
          </p:nvPr>
        </p:nvSpPr>
        <p:spPr/>
        <p:txBody>
          <a:bodyPr>
            <a:normAutofit fontScale="92500" lnSpcReduction="10000"/>
          </a:bodyPr>
          <a:lstStyle/>
          <a:p>
            <a:pPr>
              <a:spcBef>
                <a:spcPts val="0"/>
              </a:spcBef>
            </a:pPr>
            <a:r>
              <a:rPr lang="en-US" sz="3200" dirty="0">
                <a:effectLst/>
                <a:ea typeface="Calibri" panose="020F0502020204030204" pitchFamily="34" charset="0"/>
              </a:rPr>
              <a:t>Recognize the importance of providing evidence-based alcohol misuse prevention strategies </a:t>
            </a:r>
          </a:p>
          <a:p>
            <a:pPr>
              <a:spcBef>
                <a:spcPts val="0"/>
              </a:spcBef>
            </a:pPr>
            <a:r>
              <a:rPr lang="en-US" sz="3200" dirty="0">
                <a:effectLst/>
                <a:ea typeface="Calibri" panose="020F0502020204030204" pitchFamily="34" charset="0"/>
              </a:rPr>
              <a:t>Describe evidence-based environmental strategies for preventing underage alcohol use</a:t>
            </a:r>
          </a:p>
          <a:p>
            <a:pPr>
              <a:spcBef>
                <a:spcPts val="0"/>
              </a:spcBef>
            </a:pPr>
            <a:r>
              <a:rPr lang="en-US" sz="3200" dirty="0">
                <a:effectLst/>
                <a:ea typeface="Calibri" panose="020F0502020204030204" pitchFamily="34" charset="0"/>
              </a:rPr>
              <a:t>Describe evidence-based behavioral strategies for preventing underage alcohol use among early a</a:t>
            </a:r>
            <a:r>
              <a:rPr lang="en-US" sz="3200" dirty="0"/>
              <a:t>dolescents</a:t>
            </a:r>
            <a:r>
              <a:rPr lang="en-US" sz="3200" dirty="0">
                <a:effectLst/>
                <a:ea typeface="Calibri" panose="020F0502020204030204" pitchFamily="34" charset="0"/>
              </a:rPr>
              <a:t> and college-age youth</a:t>
            </a:r>
          </a:p>
          <a:p>
            <a:pPr>
              <a:spcBef>
                <a:spcPts val="0"/>
              </a:spcBef>
            </a:pPr>
            <a:r>
              <a:rPr lang="en-US" sz="3200" dirty="0">
                <a:effectLst/>
                <a:ea typeface="Calibri" panose="020F0502020204030204" pitchFamily="34" charset="0"/>
              </a:rPr>
              <a:t>Identify Federal prevention efforts to address underage alcohol use</a:t>
            </a:r>
          </a:p>
        </p:txBody>
      </p:sp>
    </p:spTree>
    <p:extLst>
      <p:ext uri="{BB962C8B-B14F-4D97-AF65-F5344CB8AC3E}">
        <p14:creationId xmlns:p14="http://schemas.microsoft.com/office/powerpoint/2010/main" val="2380182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167A-A658-8945-96FE-C6E61BA19F8E}"/>
              </a:ext>
            </a:extLst>
          </p:cNvPr>
          <p:cNvSpPr>
            <a:spLocks noGrp="1"/>
          </p:cNvSpPr>
          <p:nvPr>
            <p:ph type="title"/>
          </p:nvPr>
        </p:nvSpPr>
        <p:spPr/>
        <p:txBody>
          <a:bodyPr>
            <a:normAutofit/>
          </a:bodyPr>
          <a:lstStyle/>
          <a:p>
            <a:r>
              <a:rPr lang="en-US" dirty="0"/>
              <a:t>The Importance of Evidence</a:t>
            </a:r>
          </a:p>
        </p:txBody>
      </p:sp>
      <p:sp>
        <p:nvSpPr>
          <p:cNvPr id="3" name="Content Placeholder 2">
            <a:extLst>
              <a:ext uri="{FF2B5EF4-FFF2-40B4-BE49-F238E27FC236}">
                <a16:creationId xmlns:a16="http://schemas.microsoft.com/office/drawing/2014/main" id="{1D90B15D-1964-6743-BFAC-4207010F95E1}"/>
              </a:ext>
            </a:extLst>
          </p:cNvPr>
          <p:cNvSpPr>
            <a:spLocks noGrp="1"/>
          </p:cNvSpPr>
          <p:nvPr>
            <p:ph idx="1"/>
          </p:nvPr>
        </p:nvSpPr>
        <p:spPr/>
        <p:txBody>
          <a:bodyPr>
            <a:normAutofit/>
          </a:bodyPr>
          <a:lstStyle/>
          <a:p>
            <a:r>
              <a:rPr lang="en-US" sz="3200" dirty="0"/>
              <a:t>Part I discussed the continued need for underage alcohol use prevention services</a:t>
            </a:r>
          </a:p>
          <a:p>
            <a:r>
              <a:rPr lang="en-US" sz="3200" dirty="0"/>
              <a:t>Need to ensure that the interventions we implement have the greatest possible likelihood of success</a:t>
            </a:r>
          </a:p>
          <a:p>
            <a:r>
              <a:rPr lang="en-US" sz="3200" dirty="0"/>
              <a:t>Strength of evidence varies significantly</a:t>
            </a:r>
          </a:p>
          <a:p>
            <a:r>
              <a:rPr lang="en-US" sz="3200" dirty="0"/>
              <a:t>Many EBPs for underage alcohol use exist</a:t>
            </a:r>
          </a:p>
        </p:txBody>
      </p:sp>
    </p:spTree>
    <p:extLst>
      <p:ext uri="{BB962C8B-B14F-4D97-AF65-F5344CB8AC3E}">
        <p14:creationId xmlns:p14="http://schemas.microsoft.com/office/powerpoint/2010/main" val="3483877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007B-637F-0445-8A7E-1EB3C8974DC8}"/>
              </a:ext>
            </a:extLst>
          </p:cNvPr>
          <p:cNvSpPr>
            <a:spLocks noGrp="1"/>
          </p:cNvSpPr>
          <p:nvPr>
            <p:ph type="title"/>
          </p:nvPr>
        </p:nvSpPr>
        <p:spPr/>
        <p:txBody>
          <a:bodyPr/>
          <a:lstStyle/>
          <a:p>
            <a:r>
              <a:rPr lang="en-US"/>
              <a:t>Continuum of Evidence (CDC)</a:t>
            </a:r>
          </a:p>
        </p:txBody>
      </p:sp>
      <p:pic>
        <p:nvPicPr>
          <p:cNvPr id="5" name="Picture 1" descr="Low to High;&#10;Photo Credit: https://www.cdc.gov/violenceprevention/pdf/understanding_evidence-a.pdf (page 8)" title="Effectiveness scale">
            <a:extLst>
              <a:ext uri="{FF2B5EF4-FFF2-40B4-BE49-F238E27FC236}">
                <a16:creationId xmlns:a16="http://schemas.microsoft.com/office/drawing/2014/main" id="{F2E59869-1A06-5040-84FE-3A15B26E2892}"/>
              </a:ext>
            </a:extLst>
          </p:cNvPr>
          <p:cNvPicPr>
            <a:picLocks noChangeAspect="1"/>
          </p:cNvPicPr>
          <p:nvPr/>
        </p:nvPicPr>
        <p:blipFill>
          <a:blip r:embed="rId3"/>
          <a:stretch>
            <a:fillRect/>
          </a:stretch>
        </p:blipFill>
        <p:spPr>
          <a:xfrm>
            <a:off x="140701" y="1387253"/>
            <a:ext cx="8862597" cy="4083493"/>
          </a:xfrm>
          <a:prstGeom prst="rect">
            <a:avLst/>
          </a:prstGeom>
        </p:spPr>
      </p:pic>
    </p:spTree>
    <p:extLst>
      <p:ext uri="{BB962C8B-B14F-4D97-AF65-F5344CB8AC3E}">
        <p14:creationId xmlns:p14="http://schemas.microsoft.com/office/powerpoint/2010/main" val="774795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0D4F3-54E5-0947-9022-77FBEC83FE93}"/>
              </a:ext>
            </a:extLst>
          </p:cNvPr>
          <p:cNvSpPr>
            <a:spLocks noGrp="1"/>
          </p:cNvSpPr>
          <p:nvPr>
            <p:ph type="title"/>
          </p:nvPr>
        </p:nvSpPr>
        <p:spPr/>
        <p:txBody>
          <a:bodyPr>
            <a:normAutofit fontScale="90000"/>
          </a:bodyPr>
          <a:lstStyle/>
          <a:p>
            <a:r>
              <a:rPr lang="en-US"/>
              <a:t>Environmental vs. Behavioral Strategies</a:t>
            </a:r>
          </a:p>
        </p:txBody>
      </p:sp>
      <p:sp>
        <p:nvSpPr>
          <p:cNvPr id="3" name="Content Placeholder 2">
            <a:extLst>
              <a:ext uri="{FF2B5EF4-FFF2-40B4-BE49-F238E27FC236}">
                <a16:creationId xmlns:a16="http://schemas.microsoft.com/office/drawing/2014/main" id="{453412DE-C60C-F347-B6BB-2B397C29E8C0}"/>
              </a:ext>
            </a:extLst>
          </p:cNvPr>
          <p:cNvSpPr>
            <a:spLocks noGrp="1"/>
          </p:cNvSpPr>
          <p:nvPr>
            <p:ph idx="1"/>
          </p:nvPr>
        </p:nvSpPr>
        <p:spPr>
          <a:xfrm>
            <a:off x="457200" y="1113091"/>
            <a:ext cx="8229600" cy="5176520"/>
          </a:xfrm>
        </p:spPr>
        <p:txBody>
          <a:bodyPr>
            <a:normAutofit/>
          </a:bodyPr>
          <a:lstStyle/>
          <a:p>
            <a:r>
              <a:rPr lang="en-US" dirty="0"/>
              <a:t>Environmental strategies seek to change the environment and context away from supporting use</a:t>
            </a:r>
          </a:p>
          <a:p>
            <a:pPr lvl="1"/>
            <a:r>
              <a:rPr lang="en-US" dirty="0"/>
              <a:t>E.g., Increased compliance checks on alcohol retailers to ensure they are not selling to youth</a:t>
            </a:r>
          </a:p>
          <a:p>
            <a:r>
              <a:rPr lang="en-US" dirty="0"/>
              <a:t>Behavioral strategies seek to impact individuals’ knowledge, skills, and behaviors related to their risk of substance use</a:t>
            </a:r>
          </a:p>
          <a:p>
            <a:pPr lvl="1"/>
            <a:r>
              <a:rPr lang="en-US" dirty="0"/>
              <a:t>E.g., A course that teaches life skills to high school students to reduce underage alcohol use</a:t>
            </a:r>
          </a:p>
          <a:p>
            <a:pPr lvl="1"/>
            <a:endParaRPr lang="en-US" dirty="0"/>
          </a:p>
        </p:txBody>
      </p:sp>
    </p:spTree>
    <p:extLst>
      <p:ext uri="{BB962C8B-B14F-4D97-AF65-F5344CB8AC3E}">
        <p14:creationId xmlns:p14="http://schemas.microsoft.com/office/powerpoint/2010/main" val="3181684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D454-C70A-B842-800A-228971AFC796}"/>
              </a:ext>
            </a:extLst>
          </p:cNvPr>
          <p:cNvSpPr>
            <a:spLocks noGrp="1"/>
          </p:cNvSpPr>
          <p:nvPr>
            <p:ph type="title"/>
          </p:nvPr>
        </p:nvSpPr>
        <p:spPr/>
        <p:txBody>
          <a:bodyPr>
            <a:normAutofit fontScale="90000"/>
          </a:bodyPr>
          <a:lstStyle/>
          <a:p>
            <a:r>
              <a:rPr lang="en-US" dirty="0"/>
              <a:t>And Don’t Forget the Social Determinants of Health!</a:t>
            </a:r>
          </a:p>
        </p:txBody>
      </p:sp>
      <p:pic>
        <p:nvPicPr>
          <p:cNvPr id="6" name="Content Placeholder 5" descr="Diagram&#10;&#10;Description automatically generated">
            <a:extLst>
              <a:ext uri="{FF2B5EF4-FFF2-40B4-BE49-F238E27FC236}">
                <a16:creationId xmlns:a16="http://schemas.microsoft.com/office/drawing/2014/main" id="{2CAC8DF6-03C2-6842-BC8E-BBC5BC5F522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807973" y="1364488"/>
            <a:ext cx="4041058" cy="4440723"/>
          </a:xfrm>
        </p:spPr>
      </p:pic>
      <p:sp>
        <p:nvSpPr>
          <p:cNvPr id="7" name="TextBox 6">
            <a:extLst>
              <a:ext uri="{FF2B5EF4-FFF2-40B4-BE49-F238E27FC236}">
                <a16:creationId xmlns:a16="http://schemas.microsoft.com/office/drawing/2014/main" id="{FD09C436-7351-E943-AF70-4E0DC05136A0}"/>
              </a:ext>
            </a:extLst>
          </p:cNvPr>
          <p:cNvSpPr txBox="1"/>
          <p:nvPr/>
        </p:nvSpPr>
        <p:spPr>
          <a:xfrm>
            <a:off x="57517" y="1650227"/>
            <a:ext cx="4927438"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Some of the environmental strategies we’ll cover today address some SDOH</a:t>
            </a:r>
          </a:p>
          <a:p>
            <a:pPr marL="342900"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Many other potential interventions exist with a high likelihood of success due to their impact on known risk factors</a:t>
            </a:r>
          </a:p>
          <a:p>
            <a:pPr marL="342900" indent="-342900">
              <a:buFont typeface="Arial" panose="020B0604020202020204" pitchFamily="34" charset="0"/>
              <a:buChar char="•"/>
            </a:pPr>
            <a:r>
              <a:rPr lang="en-US" sz="2400" dirty="0">
                <a:solidFill>
                  <a:srgbClr val="000000"/>
                </a:solidFill>
                <a:latin typeface="Arial" panose="020B0604020202020204" pitchFamily="34" charset="0"/>
                <a:cs typeface="Arial" panose="020B0604020202020204" pitchFamily="34" charset="0"/>
              </a:rPr>
              <a:t>But they often haven’t been studied to verify an impact on underage alcohol use</a:t>
            </a:r>
          </a:p>
        </p:txBody>
      </p:sp>
    </p:spTree>
    <p:extLst>
      <p:ext uri="{BB962C8B-B14F-4D97-AF65-F5344CB8AC3E}">
        <p14:creationId xmlns:p14="http://schemas.microsoft.com/office/powerpoint/2010/main" val="35489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1C33-3A6C-A848-AFE6-6001C4A1ABD7}"/>
              </a:ext>
            </a:extLst>
          </p:cNvPr>
          <p:cNvSpPr>
            <a:spLocks noGrp="1"/>
          </p:cNvSpPr>
          <p:nvPr>
            <p:ph type="title"/>
          </p:nvPr>
        </p:nvSpPr>
        <p:spPr/>
        <p:txBody>
          <a:bodyPr>
            <a:noAutofit/>
          </a:bodyPr>
          <a:lstStyle/>
          <a:p>
            <a:r>
              <a:rPr lang="en-US" sz="3200"/>
              <a:t>Modeling An Approach (Frieden, 2010) </a:t>
            </a:r>
          </a:p>
        </p:txBody>
      </p:sp>
      <p:sp>
        <p:nvSpPr>
          <p:cNvPr id="8" name="Triangle 7">
            <a:extLst>
              <a:ext uri="{FF2B5EF4-FFF2-40B4-BE49-F238E27FC236}">
                <a16:creationId xmlns:a16="http://schemas.microsoft.com/office/drawing/2014/main" id="{85BA6D3E-2042-FE48-8474-EF42E404D9C8}"/>
              </a:ext>
            </a:extLst>
          </p:cNvPr>
          <p:cNvSpPr/>
          <p:nvPr/>
        </p:nvSpPr>
        <p:spPr>
          <a:xfrm>
            <a:off x="1084882" y="1193369"/>
            <a:ext cx="6261316" cy="4726983"/>
          </a:xfrm>
          <a:prstGeom prst="triangl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BCD34EE-9E77-D045-B79E-CFA4E717FDAE}"/>
              </a:ext>
            </a:extLst>
          </p:cNvPr>
          <p:cNvCxnSpPr/>
          <p:nvPr/>
        </p:nvCxnSpPr>
        <p:spPr>
          <a:xfrm>
            <a:off x="1642820" y="5129939"/>
            <a:ext cx="5176434"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722951-0A46-0945-9F87-8D8DB665594A}"/>
              </a:ext>
            </a:extLst>
          </p:cNvPr>
          <p:cNvCxnSpPr>
            <a:cxnSpLocks/>
          </p:cNvCxnSpPr>
          <p:nvPr/>
        </p:nvCxnSpPr>
        <p:spPr>
          <a:xfrm>
            <a:off x="2107769" y="4355024"/>
            <a:ext cx="423103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FB2891-0028-7B41-8EC6-209CA15401BD}"/>
              </a:ext>
            </a:extLst>
          </p:cNvPr>
          <p:cNvCxnSpPr/>
          <p:nvPr/>
        </p:nvCxnSpPr>
        <p:spPr>
          <a:xfrm>
            <a:off x="2696705" y="3429000"/>
            <a:ext cx="305316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640203-C50E-9B44-88DE-990E27C18F44}"/>
              </a:ext>
            </a:extLst>
          </p:cNvPr>
          <p:cNvCxnSpPr/>
          <p:nvPr/>
        </p:nvCxnSpPr>
        <p:spPr>
          <a:xfrm>
            <a:off x="3316637" y="2557220"/>
            <a:ext cx="181330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6D489CF-75E1-C644-931E-DD00C2769B54}"/>
              </a:ext>
            </a:extLst>
          </p:cNvPr>
          <p:cNvSpPr txBox="1"/>
          <p:nvPr/>
        </p:nvSpPr>
        <p:spPr>
          <a:xfrm>
            <a:off x="1642820" y="5300420"/>
            <a:ext cx="5176434" cy="369332"/>
          </a:xfrm>
          <a:prstGeom prst="rect">
            <a:avLst/>
          </a:prstGeom>
          <a:noFill/>
        </p:spPr>
        <p:txBody>
          <a:bodyPr wrap="square" rtlCol="0">
            <a:spAutoFit/>
          </a:bodyPr>
          <a:lstStyle/>
          <a:p>
            <a:pPr algn="ctr"/>
            <a:r>
              <a:rPr lang="en-US" dirty="0">
                <a:solidFill>
                  <a:srgbClr val="000000"/>
                </a:solidFill>
              </a:rPr>
              <a:t>Socio-Economic Factors</a:t>
            </a:r>
          </a:p>
        </p:txBody>
      </p:sp>
      <p:sp>
        <p:nvSpPr>
          <p:cNvPr id="19" name="TextBox 18">
            <a:extLst>
              <a:ext uri="{FF2B5EF4-FFF2-40B4-BE49-F238E27FC236}">
                <a16:creationId xmlns:a16="http://schemas.microsoft.com/office/drawing/2014/main" id="{39306568-3124-FD44-825E-89A9CC011F15}"/>
              </a:ext>
            </a:extLst>
          </p:cNvPr>
          <p:cNvSpPr txBox="1"/>
          <p:nvPr/>
        </p:nvSpPr>
        <p:spPr>
          <a:xfrm>
            <a:off x="3223647" y="4525505"/>
            <a:ext cx="3161654" cy="369332"/>
          </a:xfrm>
          <a:prstGeom prst="rect">
            <a:avLst/>
          </a:prstGeom>
          <a:noFill/>
        </p:spPr>
        <p:txBody>
          <a:bodyPr wrap="square" rtlCol="0">
            <a:spAutoFit/>
          </a:bodyPr>
          <a:lstStyle/>
          <a:p>
            <a:r>
              <a:rPr lang="en-US" dirty="0">
                <a:solidFill>
                  <a:srgbClr val="000000"/>
                </a:solidFill>
              </a:rPr>
              <a:t>Environmental Context</a:t>
            </a:r>
          </a:p>
        </p:txBody>
      </p:sp>
      <p:sp>
        <p:nvSpPr>
          <p:cNvPr id="20" name="TextBox 19">
            <a:extLst>
              <a:ext uri="{FF2B5EF4-FFF2-40B4-BE49-F238E27FC236}">
                <a16:creationId xmlns:a16="http://schemas.microsoft.com/office/drawing/2014/main" id="{7A62CC0B-4CC6-A849-90E3-99060A7391C2}"/>
              </a:ext>
            </a:extLst>
          </p:cNvPr>
          <p:cNvSpPr txBox="1"/>
          <p:nvPr/>
        </p:nvSpPr>
        <p:spPr>
          <a:xfrm>
            <a:off x="2867185" y="3688597"/>
            <a:ext cx="2882685" cy="646331"/>
          </a:xfrm>
          <a:prstGeom prst="rect">
            <a:avLst/>
          </a:prstGeom>
          <a:noFill/>
        </p:spPr>
        <p:txBody>
          <a:bodyPr wrap="square" rtlCol="0">
            <a:spAutoFit/>
          </a:bodyPr>
          <a:lstStyle/>
          <a:p>
            <a:pPr algn="ctr"/>
            <a:r>
              <a:rPr lang="en-US" dirty="0">
                <a:solidFill>
                  <a:srgbClr val="000000"/>
                </a:solidFill>
              </a:rPr>
              <a:t>Long-Lasting Protective Interventions</a:t>
            </a:r>
          </a:p>
        </p:txBody>
      </p:sp>
      <p:sp>
        <p:nvSpPr>
          <p:cNvPr id="21" name="TextBox 20">
            <a:extLst>
              <a:ext uri="{FF2B5EF4-FFF2-40B4-BE49-F238E27FC236}">
                <a16:creationId xmlns:a16="http://schemas.microsoft.com/office/drawing/2014/main" id="{2C0B9ED4-32ED-3044-8D17-DE0933F470B3}"/>
              </a:ext>
            </a:extLst>
          </p:cNvPr>
          <p:cNvSpPr txBox="1"/>
          <p:nvPr/>
        </p:nvSpPr>
        <p:spPr>
          <a:xfrm>
            <a:off x="3425125" y="2743200"/>
            <a:ext cx="1704814" cy="646331"/>
          </a:xfrm>
          <a:prstGeom prst="rect">
            <a:avLst/>
          </a:prstGeom>
          <a:noFill/>
        </p:spPr>
        <p:txBody>
          <a:bodyPr wrap="square" rtlCol="0">
            <a:spAutoFit/>
          </a:bodyPr>
          <a:lstStyle/>
          <a:p>
            <a:pPr algn="ctr"/>
            <a:r>
              <a:rPr lang="en-US" dirty="0">
                <a:solidFill>
                  <a:srgbClr val="000000"/>
                </a:solidFill>
              </a:rPr>
              <a:t>Clinical Interventions</a:t>
            </a:r>
          </a:p>
        </p:txBody>
      </p:sp>
      <p:sp>
        <p:nvSpPr>
          <p:cNvPr id="22" name="TextBox 21">
            <a:extLst>
              <a:ext uri="{FF2B5EF4-FFF2-40B4-BE49-F238E27FC236}">
                <a16:creationId xmlns:a16="http://schemas.microsoft.com/office/drawing/2014/main" id="{F2B018D8-A14F-2048-9BBF-734234FAE18A}"/>
              </a:ext>
            </a:extLst>
          </p:cNvPr>
          <p:cNvSpPr txBox="1"/>
          <p:nvPr/>
        </p:nvSpPr>
        <p:spPr>
          <a:xfrm>
            <a:off x="3657599" y="1796409"/>
            <a:ext cx="1146875" cy="738664"/>
          </a:xfrm>
          <a:prstGeom prst="rect">
            <a:avLst/>
          </a:prstGeom>
          <a:noFill/>
        </p:spPr>
        <p:txBody>
          <a:bodyPr wrap="square" rtlCol="0">
            <a:spAutoFit/>
          </a:bodyPr>
          <a:lstStyle/>
          <a:p>
            <a:pPr algn="ctr"/>
            <a:r>
              <a:rPr lang="en-US" sz="1400" dirty="0">
                <a:solidFill>
                  <a:srgbClr val="000000"/>
                </a:solidFill>
              </a:rPr>
              <a:t>Counseling and Education</a:t>
            </a:r>
          </a:p>
        </p:txBody>
      </p:sp>
      <p:cxnSp>
        <p:nvCxnSpPr>
          <p:cNvPr id="24" name="Straight Arrow Connector 23">
            <a:extLst>
              <a:ext uri="{FF2B5EF4-FFF2-40B4-BE49-F238E27FC236}">
                <a16:creationId xmlns:a16="http://schemas.microsoft.com/office/drawing/2014/main" id="{63F092F5-9D3F-3647-80DF-BBA10D0491E5}"/>
              </a:ext>
            </a:extLst>
          </p:cNvPr>
          <p:cNvCxnSpPr/>
          <p:nvPr/>
        </p:nvCxnSpPr>
        <p:spPr>
          <a:xfrm>
            <a:off x="759417" y="1193369"/>
            <a:ext cx="0" cy="4476383"/>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39E788B-D04F-CF47-840A-E4DF790CA7FF}"/>
              </a:ext>
            </a:extLst>
          </p:cNvPr>
          <p:cNvCxnSpPr/>
          <p:nvPr/>
        </p:nvCxnSpPr>
        <p:spPr>
          <a:xfrm flipV="1">
            <a:off x="7702658" y="1394847"/>
            <a:ext cx="0" cy="441701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AE910E9-16FC-6244-9578-F938C4713164}"/>
              </a:ext>
            </a:extLst>
          </p:cNvPr>
          <p:cNvSpPr txBox="1"/>
          <p:nvPr/>
        </p:nvSpPr>
        <p:spPr>
          <a:xfrm>
            <a:off x="6168326" y="1542871"/>
            <a:ext cx="1503336" cy="923330"/>
          </a:xfrm>
          <a:prstGeom prst="rect">
            <a:avLst/>
          </a:prstGeom>
          <a:noFill/>
          <a:ln>
            <a:noFill/>
          </a:ln>
        </p:spPr>
        <p:txBody>
          <a:bodyPr wrap="square" rtlCol="0">
            <a:spAutoFit/>
          </a:bodyPr>
          <a:lstStyle/>
          <a:p>
            <a:r>
              <a:rPr lang="en-US" dirty="0">
                <a:solidFill>
                  <a:srgbClr val="000000"/>
                </a:solidFill>
              </a:rPr>
              <a:t>Greater Individual Effort Needed</a:t>
            </a:r>
          </a:p>
        </p:txBody>
      </p:sp>
      <p:sp>
        <p:nvSpPr>
          <p:cNvPr id="28" name="TextBox 27">
            <a:extLst>
              <a:ext uri="{FF2B5EF4-FFF2-40B4-BE49-F238E27FC236}">
                <a16:creationId xmlns:a16="http://schemas.microsoft.com/office/drawing/2014/main" id="{EBC0773B-83EE-FE44-8523-57A3741D74BA}"/>
              </a:ext>
            </a:extLst>
          </p:cNvPr>
          <p:cNvSpPr txBox="1"/>
          <p:nvPr/>
        </p:nvSpPr>
        <p:spPr>
          <a:xfrm>
            <a:off x="759418" y="3273862"/>
            <a:ext cx="1332854" cy="923330"/>
          </a:xfrm>
          <a:prstGeom prst="rect">
            <a:avLst/>
          </a:prstGeom>
          <a:noFill/>
        </p:spPr>
        <p:txBody>
          <a:bodyPr wrap="square" rtlCol="0">
            <a:spAutoFit/>
          </a:bodyPr>
          <a:lstStyle/>
          <a:p>
            <a:r>
              <a:rPr lang="en-US" dirty="0">
                <a:solidFill>
                  <a:srgbClr val="000000"/>
                </a:solidFill>
              </a:rPr>
              <a:t>Greater Population Impact</a:t>
            </a:r>
          </a:p>
        </p:txBody>
      </p:sp>
    </p:spTree>
    <p:extLst>
      <p:ext uri="{BB962C8B-B14F-4D97-AF65-F5344CB8AC3E}">
        <p14:creationId xmlns:p14="http://schemas.microsoft.com/office/powerpoint/2010/main" val="23520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2463-040D-1941-A9C1-74126C68382F}"/>
              </a:ext>
            </a:extLst>
          </p:cNvPr>
          <p:cNvSpPr>
            <a:spLocks noGrp="1"/>
          </p:cNvSpPr>
          <p:nvPr>
            <p:ph type="title"/>
          </p:nvPr>
        </p:nvSpPr>
        <p:spPr/>
        <p:txBody>
          <a:bodyPr/>
          <a:lstStyle/>
          <a:p>
            <a:r>
              <a:rPr lang="en-US"/>
              <a:t>Environmental: Policy Changes </a:t>
            </a:r>
          </a:p>
        </p:txBody>
      </p:sp>
      <p:sp>
        <p:nvSpPr>
          <p:cNvPr id="3" name="Content Placeholder 2">
            <a:extLst>
              <a:ext uri="{FF2B5EF4-FFF2-40B4-BE49-F238E27FC236}">
                <a16:creationId xmlns:a16="http://schemas.microsoft.com/office/drawing/2014/main" id="{8E90D4CF-E24A-CA47-90FC-DA0D4356D5DD}"/>
              </a:ext>
            </a:extLst>
          </p:cNvPr>
          <p:cNvSpPr>
            <a:spLocks noGrp="1"/>
          </p:cNvSpPr>
          <p:nvPr>
            <p:ph idx="1"/>
          </p:nvPr>
        </p:nvSpPr>
        <p:spPr>
          <a:xfrm>
            <a:off x="457645" y="1072781"/>
            <a:ext cx="8228710" cy="4712437"/>
          </a:xfrm>
        </p:spPr>
        <p:txBody>
          <a:bodyPr/>
          <a:lstStyle/>
          <a:p>
            <a:r>
              <a:rPr lang="en-US" dirty="0"/>
              <a:t>Many different policies exist, with a variety of goals (SAMHSA):</a:t>
            </a:r>
          </a:p>
          <a:p>
            <a:pPr lvl="1"/>
            <a:r>
              <a:rPr lang="en-US" dirty="0"/>
              <a:t>Prevent youth from obtaining alcohol</a:t>
            </a:r>
          </a:p>
          <a:p>
            <a:pPr lvl="1"/>
            <a:r>
              <a:rPr lang="en-US" dirty="0"/>
              <a:t>Deter adults from selling or providing alcohol to youth</a:t>
            </a:r>
          </a:p>
          <a:p>
            <a:pPr lvl="1"/>
            <a:r>
              <a:rPr lang="en-US" dirty="0"/>
              <a:t>Make alcohol less attractive to youth</a:t>
            </a:r>
          </a:p>
          <a:p>
            <a:pPr lvl="1"/>
            <a:endParaRPr lang="en-US" dirty="0"/>
          </a:p>
        </p:txBody>
      </p:sp>
      <p:pic>
        <p:nvPicPr>
          <p:cNvPr id="6" name="Picture 5" descr="Illuminated San Francisco City Hall">
            <a:extLst>
              <a:ext uri="{FF2B5EF4-FFF2-40B4-BE49-F238E27FC236}">
                <a16:creationId xmlns:a16="http://schemas.microsoft.com/office/drawing/2014/main" id="{AF1AC4D6-49A3-794C-A909-F4ED2332E3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64148" y="3429000"/>
            <a:ext cx="4215704" cy="2811842"/>
          </a:xfrm>
          <a:prstGeom prst="rect">
            <a:avLst/>
          </a:prstGeom>
        </p:spPr>
      </p:pic>
    </p:spTree>
    <p:extLst>
      <p:ext uri="{BB962C8B-B14F-4D97-AF65-F5344CB8AC3E}">
        <p14:creationId xmlns:p14="http://schemas.microsoft.com/office/powerpoint/2010/main" val="1641895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EB75-8B3C-2745-AD80-EB17686ACCB1}"/>
              </a:ext>
            </a:extLst>
          </p:cNvPr>
          <p:cNvSpPr>
            <a:spLocks noGrp="1"/>
          </p:cNvSpPr>
          <p:nvPr>
            <p:ph type="title"/>
          </p:nvPr>
        </p:nvSpPr>
        <p:spPr/>
        <p:txBody>
          <a:bodyPr>
            <a:normAutofit fontScale="90000"/>
          </a:bodyPr>
          <a:lstStyle/>
          <a:p>
            <a:r>
              <a:rPr lang="en-US"/>
              <a:t>Preventing Youth from Obtaining Alcohol</a:t>
            </a:r>
          </a:p>
        </p:txBody>
      </p:sp>
      <p:sp>
        <p:nvSpPr>
          <p:cNvPr id="3" name="Content Placeholder 2">
            <a:extLst>
              <a:ext uri="{FF2B5EF4-FFF2-40B4-BE49-F238E27FC236}">
                <a16:creationId xmlns:a16="http://schemas.microsoft.com/office/drawing/2014/main" id="{83368C87-D43A-D343-AA3C-C448B1E54EFD}"/>
              </a:ext>
            </a:extLst>
          </p:cNvPr>
          <p:cNvSpPr>
            <a:spLocks noGrp="1"/>
          </p:cNvSpPr>
          <p:nvPr>
            <p:ph idx="1"/>
          </p:nvPr>
        </p:nvSpPr>
        <p:spPr/>
        <p:txBody>
          <a:bodyPr/>
          <a:lstStyle/>
          <a:p>
            <a:r>
              <a:rPr lang="en-US" dirty="0"/>
              <a:t>Minimum-age-of-purchase and of-possession laws</a:t>
            </a:r>
          </a:p>
          <a:p>
            <a:r>
              <a:rPr lang="en-US" dirty="0"/>
              <a:t>Alcohol home delivery restrictions</a:t>
            </a:r>
          </a:p>
          <a:p>
            <a:r>
              <a:rPr lang="en-US" dirty="0"/>
              <a:t>Restricted alcohol availability at community events</a:t>
            </a:r>
          </a:p>
          <a:p>
            <a:r>
              <a:rPr lang="en-US" dirty="0"/>
              <a:t>Location or density restrictions on retailers</a:t>
            </a:r>
          </a:p>
          <a:p>
            <a:r>
              <a:rPr lang="en-US" dirty="0"/>
              <a:t>ID sales check requirements</a:t>
            </a:r>
          </a:p>
        </p:txBody>
      </p:sp>
    </p:spTree>
    <p:extLst>
      <p:ext uri="{BB962C8B-B14F-4D97-AF65-F5344CB8AC3E}">
        <p14:creationId xmlns:p14="http://schemas.microsoft.com/office/powerpoint/2010/main" val="39393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D347-EDA4-604D-AC5F-2ADE0FF3E0F3}"/>
              </a:ext>
            </a:extLst>
          </p:cNvPr>
          <p:cNvSpPr>
            <a:spLocks noGrp="1"/>
          </p:cNvSpPr>
          <p:nvPr>
            <p:ph type="title"/>
          </p:nvPr>
        </p:nvSpPr>
        <p:spPr/>
        <p:txBody>
          <a:bodyPr>
            <a:noAutofit/>
          </a:bodyPr>
          <a:lstStyle/>
          <a:p>
            <a:r>
              <a:rPr lang="en-US" sz="3200"/>
              <a:t>Deter Adults From Providing Access</a:t>
            </a:r>
          </a:p>
        </p:txBody>
      </p:sp>
      <p:sp>
        <p:nvSpPr>
          <p:cNvPr id="3" name="Content Placeholder 2">
            <a:extLst>
              <a:ext uri="{FF2B5EF4-FFF2-40B4-BE49-F238E27FC236}">
                <a16:creationId xmlns:a16="http://schemas.microsoft.com/office/drawing/2014/main" id="{7D1C6B6D-4F38-2A42-8724-0C0FE44E67A9}"/>
              </a:ext>
            </a:extLst>
          </p:cNvPr>
          <p:cNvSpPr>
            <a:spLocks noGrp="1"/>
          </p:cNvSpPr>
          <p:nvPr>
            <p:ph idx="1"/>
          </p:nvPr>
        </p:nvSpPr>
        <p:spPr/>
        <p:txBody>
          <a:bodyPr/>
          <a:lstStyle/>
          <a:p>
            <a:r>
              <a:rPr lang="en-US" dirty="0"/>
              <a:t>Responsible beverage retailer/seller training requirements</a:t>
            </a:r>
          </a:p>
          <a:p>
            <a:r>
              <a:rPr lang="en-US" dirty="0"/>
              <a:t>Dram shop liability laws</a:t>
            </a:r>
          </a:p>
          <a:p>
            <a:r>
              <a:rPr lang="en-US" dirty="0"/>
              <a:t>Educating retailers/sellers about enforcement efforts</a:t>
            </a:r>
          </a:p>
          <a:p>
            <a:pPr marL="0" indent="0">
              <a:buNone/>
            </a:pPr>
            <a:r>
              <a:rPr lang="en-US" dirty="0"/>
              <a:t>------</a:t>
            </a:r>
          </a:p>
          <a:p>
            <a:r>
              <a:rPr lang="en-US" dirty="0"/>
              <a:t>Social host liability laws</a:t>
            </a:r>
          </a:p>
          <a:p>
            <a:r>
              <a:rPr lang="en-US" dirty="0"/>
              <a:t>Beer keg registration</a:t>
            </a:r>
          </a:p>
        </p:txBody>
      </p:sp>
      <p:pic>
        <p:nvPicPr>
          <p:cNvPr id="5" name="Content Placeholder 4">
            <a:extLst>
              <a:ext uri="{FF2B5EF4-FFF2-40B4-BE49-F238E27FC236}">
                <a16:creationId xmlns:a16="http://schemas.microsoft.com/office/drawing/2014/main" id="{B8F79EBD-F34B-8D49-BCF7-5F8D6FFDB4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65766" y="3428999"/>
            <a:ext cx="3501715" cy="2352415"/>
          </a:xfrm>
          <a:prstGeom prst="rect">
            <a:avLst/>
          </a:prstGeom>
          <a:ln w="76200">
            <a:noFill/>
          </a:ln>
        </p:spPr>
      </p:pic>
    </p:spTree>
    <p:extLst>
      <p:ext uri="{BB962C8B-B14F-4D97-AF65-F5344CB8AC3E}">
        <p14:creationId xmlns:p14="http://schemas.microsoft.com/office/powerpoint/2010/main" val="2964516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48F9-9F9D-034B-9F78-0705CF88A765}"/>
              </a:ext>
            </a:extLst>
          </p:cNvPr>
          <p:cNvSpPr>
            <a:spLocks noGrp="1"/>
          </p:cNvSpPr>
          <p:nvPr>
            <p:ph type="title"/>
          </p:nvPr>
        </p:nvSpPr>
        <p:spPr/>
        <p:txBody>
          <a:bodyPr/>
          <a:lstStyle/>
          <a:p>
            <a:r>
              <a:rPr lang="en-US"/>
              <a:t>Making Alcohol Less Attractive</a:t>
            </a:r>
          </a:p>
        </p:txBody>
      </p:sp>
      <p:sp>
        <p:nvSpPr>
          <p:cNvPr id="3" name="Content Placeholder 2">
            <a:extLst>
              <a:ext uri="{FF2B5EF4-FFF2-40B4-BE49-F238E27FC236}">
                <a16:creationId xmlns:a16="http://schemas.microsoft.com/office/drawing/2014/main" id="{AE88E79E-3D7A-0D46-9C53-0A4174D287AC}"/>
              </a:ext>
            </a:extLst>
          </p:cNvPr>
          <p:cNvSpPr>
            <a:spLocks noGrp="1"/>
          </p:cNvSpPr>
          <p:nvPr>
            <p:ph idx="1"/>
          </p:nvPr>
        </p:nvSpPr>
        <p:spPr>
          <a:xfrm>
            <a:off x="457645" y="1072781"/>
            <a:ext cx="8228710" cy="4712437"/>
          </a:xfrm>
        </p:spPr>
        <p:txBody>
          <a:bodyPr/>
          <a:lstStyle/>
          <a:p>
            <a:r>
              <a:rPr lang="en-US" dirty="0"/>
              <a:t>Advertising restrictions</a:t>
            </a:r>
          </a:p>
          <a:p>
            <a:r>
              <a:rPr lang="en-US" dirty="0"/>
              <a:t>Happy hour restrictions</a:t>
            </a:r>
          </a:p>
          <a:p>
            <a:r>
              <a:rPr lang="en-US" dirty="0"/>
              <a:t>Price increases</a:t>
            </a:r>
          </a:p>
          <a:p>
            <a:r>
              <a:rPr lang="en-US" dirty="0"/>
              <a:t>Education about enforcement activities</a:t>
            </a:r>
          </a:p>
          <a:p>
            <a:r>
              <a:rPr lang="en-US" dirty="0"/>
              <a:t>Sanctions for violating policies</a:t>
            </a:r>
          </a:p>
          <a:p>
            <a:r>
              <a:rPr lang="en-US" dirty="0"/>
              <a:t>Campus policies</a:t>
            </a:r>
          </a:p>
          <a:p>
            <a:endParaRPr lang="en-US" dirty="0"/>
          </a:p>
        </p:txBody>
      </p:sp>
      <p:pic>
        <p:nvPicPr>
          <p:cNvPr id="5" name="Picture 4">
            <a:extLst>
              <a:ext uri="{FF2B5EF4-FFF2-40B4-BE49-F238E27FC236}">
                <a16:creationId xmlns:a16="http://schemas.microsoft.com/office/drawing/2014/main" id="{21E15FBF-F17B-1E4C-AE30-AF46D74E921B}"/>
              </a:ext>
            </a:extLst>
          </p:cNvPr>
          <p:cNvPicPr>
            <a:picLocks noChangeAspect="1"/>
          </p:cNvPicPr>
          <p:nvPr/>
        </p:nvPicPr>
        <p:blipFill>
          <a:blip r:embed="rId3"/>
          <a:stretch>
            <a:fillRect/>
          </a:stretch>
        </p:blipFill>
        <p:spPr>
          <a:xfrm>
            <a:off x="4572000" y="3999057"/>
            <a:ext cx="3740727" cy="2493818"/>
          </a:xfrm>
          <a:prstGeom prst="rect">
            <a:avLst/>
          </a:prstGeom>
        </p:spPr>
      </p:pic>
    </p:spTree>
    <p:extLst>
      <p:ext uri="{BB962C8B-B14F-4D97-AF65-F5344CB8AC3E}">
        <p14:creationId xmlns:p14="http://schemas.microsoft.com/office/powerpoint/2010/main" val="299258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118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2A21-26DD-064A-90E5-811359C7FC3E}"/>
              </a:ext>
            </a:extLst>
          </p:cNvPr>
          <p:cNvSpPr>
            <a:spLocks noGrp="1"/>
          </p:cNvSpPr>
          <p:nvPr>
            <p:ph type="title"/>
          </p:nvPr>
        </p:nvSpPr>
        <p:spPr/>
        <p:txBody>
          <a:bodyPr>
            <a:noAutofit/>
          </a:bodyPr>
          <a:lstStyle/>
          <a:p>
            <a:r>
              <a:rPr lang="en-US" sz="3200"/>
              <a:t>Recommendations to Improve Effectiveness</a:t>
            </a:r>
          </a:p>
        </p:txBody>
      </p:sp>
      <p:sp>
        <p:nvSpPr>
          <p:cNvPr id="3" name="Content Placeholder 2">
            <a:extLst>
              <a:ext uri="{FF2B5EF4-FFF2-40B4-BE49-F238E27FC236}">
                <a16:creationId xmlns:a16="http://schemas.microsoft.com/office/drawing/2014/main" id="{90F18B76-2826-4243-AD12-7E1D985AF195}"/>
              </a:ext>
            </a:extLst>
          </p:cNvPr>
          <p:cNvSpPr>
            <a:spLocks noGrp="1"/>
          </p:cNvSpPr>
          <p:nvPr>
            <p:ph idx="1"/>
          </p:nvPr>
        </p:nvSpPr>
        <p:spPr/>
        <p:txBody>
          <a:bodyPr/>
          <a:lstStyle/>
          <a:p>
            <a:r>
              <a:rPr lang="en-US"/>
              <a:t>Make sure adults are held accountable for providing underage access</a:t>
            </a:r>
          </a:p>
          <a:p>
            <a:r>
              <a:rPr lang="en-US"/>
              <a:t>Ensure there are deterrents against use and incentives for not using</a:t>
            </a:r>
          </a:p>
          <a:p>
            <a:r>
              <a:rPr lang="en-US"/>
              <a:t>Restrict alcohol access generally in settings where youth may have access</a:t>
            </a:r>
          </a:p>
          <a:p>
            <a:r>
              <a:rPr lang="en-US"/>
              <a:t>Provide education on enforcement efforts and policy changes</a:t>
            </a:r>
          </a:p>
        </p:txBody>
      </p:sp>
    </p:spTree>
    <p:extLst>
      <p:ext uri="{BB962C8B-B14F-4D97-AF65-F5344CB8AC3E}">
        <p14:creationId xmlns:p14="http://schemas.microsoft.com/office/powerpoint/2010/main" val="2640038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3989-0741-714F-9175-E0F43D7871C7}"/>
              </a:ext>
            </a:extLst>
          </p:cNvPr>
          <p:cNvSpPr>
            <a:spLocks noGrp="1"/>
          </p:cNvSpPr>
          <p:nvPr>
            <p:ph type="title"/>
          </p:nvPr>
        </p:nvSpPr>
        <p:spPr/>
        <p:txBody>
          <a:bodyPr/>
          <a:lstStyle/>
          <a:p>
            <a:r>
              <a:rPr lang="en-US"/>
              <a:t>Environmental Scanning (CADCA)</a:t>
            </a:r>
          </a:p>
        </p:txBody>
      </p:sp>
      <p:sp>
        <p:nvSpPr>
          <p:cNvPr id="3" name="Text Placeholder 2">
            <a:extLst>
              <a:ext uri="{FF2B5EF4-FFF2-40B4-BE49-F238E27FC236}">
                <a16:creationId xmlns:a16="http://schemas.microsoft.com/office/drawing/2014/main" id="{D907BEE6-B6FA-EE41-9FA3-5C3505B152D8}"/>
              </a:ext>
            </a:extLst>
          </p:cNvPr>
          <p:cNvSpPr>
            <a:spLocks noGrp="1"/>
          </p:cNvSpPr>
          <p:nvPr>
            <p:ph type="body" idx="1"/>
          </p:nvPr>
        </p:nvSpPr>
        <p:spPr>
          <a:xfrm>
            <a:off x="364936" y="1228906"/>
            <a:ext cx="4696921" cy="4712437"/>
          </a:xfrm>
        </p:spPr>
        <p:txBody>
          <a:bodyPr>
            <a:normAutofit fontScale="92500"/>
          </a:bodyPr>
          <a:lstStyle/>
          <a:p>
            <a:r>
              <a:rPr lang="en-US" sz="3200" dirty="0"/>
              <a:t>The “4 Ps of Marketing”</a:t>
            </a:r>
          </a:p>
          <a:p>
            <a:pPr lvl="1"/>
            <a:r>
              <a:rPr lang="en-US" sz="2800" dirty="0"/>
              <a:t>Price, Promotion, Place, Product</a:t>
            </a:r>
          </a:p>
          <a:p>
            <a:r>
              <a:rPr lang="en-US" sz="3200" dirty="0"/>
              <a:t>Environmental Scanning is a process of learning about the 4 Ps as part of a needs assessment</a:t>
            </a:r>
          </a:p>
          <a:p>
            <a:pPr lvl="1"/>
            <a:r>
              <a:rPr lang="en-US" sz="2800" dirty="0"/>
              <a:t>And determining the appropriate environmental strategies to address them</a:t>
            </a:r>
          </a:p>
          <a:p>
            <a:endParaRPr lang="en-US" sz="3200" dirty="0"/>
          </a:p>
        </p:txBody>
      </p:sp>
      <p:pic>
        <p:nvPicPr>
          <p:cNvPr id="5" name="Picture 4" descr="Graphical user interface&#10;&#10;Description automatically generated with low confidence">
            <a:extLst>
              <a:ext uri="{FF2B5EF4-FFF2-40B4-BE49-F238E27FC236}">
                <a16:creationId xmlns:a16="http://schemas.microsoft.com/office/drawing/2014/main" id="{01387326-BF9C-226C-A69A-FED658923EBB}"/>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210499" y="1718582"/>
            <a:ext cx="3568565" cy="3420836"/>
          </a:xfrm>
          <a:prstGeom prst="rect">
            <a:avLst/>
          </a:prstGeom>
        </p:spPr>
      </p:pic>
    </p:spTree>
    <p:extLst>
      <p:ext uri="{BB962C8B-B14F-4D97-AF65-F5344CB8AC3E}">
        <p14:creationId xmlns:p14="http://schemas.microsoft.com/office/powerpoint/2010/main" val="557174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6576-3035-E349-89D8-825AEFDBD066}"/>
              </a:ext>
            </a:extLst>
          </p:cNvPr>
          <p:cNvSpPr>
            <a:spLocks noGrp="1"/>
          </p:cNvSpPr>
          <p:nvPr>
            <p:ph type="title"/>
          </p:nvPr>
        </p:nvSpPr>
        <p:spPr/>
        <p:txBody>
          <a:bodyPr>
            <a:normAutofit fontScale="90000"/>
          </a:bodyPr>
          <a:lstStyle/>
          <a:p>
            <a:r>
              <a:rPr lang="en-US"/>
              <a:t>Environmental: Enforcement Strategies</a:t>
            </a:r>
          </a:p>
        </p:txBody>
      </p:sp>
      <p:sp>
        <p:nvSpPr>
          <p:cNvPr id="3" name="Content Placeholder 2">
            <a:extLst>
              <a:ext uri="{FF2B5EF4-FFF2-40B4-BE49-F238E27FC236}">
                <a16:creationId xmlns:a16="http://schemas.microsoft.com/office/drawing/2014/main" id="{66B226A9-6194-5D4F-AFBC-A5FE6A39D703}"/>
              </a:ext>
            </a:extLst>
          </p:cNvPr>
          <p:cNvSpPr>
            <a:spLocks noGrp="1"/>
          </p:cNvSpPr>
          <p:nvPr>
            <p:ph idx="1"/>
          </p:nvPr>
        </p:nvSpPr>
        <p:spPr/>
        <p:txBody>
          <a:bodyPr/>
          <a:lstStyle/>
          <a:p>
            <a:r>
              <a:rPr lang="en-US"/>
              <a:t>Numerous laws and regulations exist to prevent underage alcohol use; enforcement improves their effectiveness (SAMHSA)</a:t>
            </a:r>
          </a:p>
          <a:p>
            <a:pPr lvl="1"/>
            <a:r>
              <a:rPr lang="en-US"/>
              <a:t>Retailer compliance surveys</a:t>
            </a:r>
          </a:p>
          <a:p>
            <a:pPr lvl="1"/>
            <a:r>
              <a:rPr lang="en-US"/>
              <a:t>Compliance sales checks</a:t>
            </a:r>
          </a:p>
          <a:p>
            <a:pPr lvl="1"/>
            <a:r>
              <a:rPr lang="en-US"/>
              <a:t>Police enforcement</a:t>
            </a:r>
          </a:p>
          <a:p>
            <a:pPr lvl="1"/>
            <a:r>
              <a:rPr lang="en-US"/>
              <a:t>Sobriety checkpoints</a:t>
            </a:r>
          </a:p>
          <a:p>
            <a:pPr lvl="1"/>
            <a:r>
              <a:rPr lang="en-US"/>
              <a:t>Juvenile diversion programs</a:t>
            </a:r>
          </a:p>
          <a:p>
            <a:pPr lvl="1"/>
            <a:endParaRPr lang="en-US"/>
          </a:p>
          <a:p>
            <a:pPr lvl="1"/>
            <a:endParaRPr lang="en-US"/>
          </a:p>
        </p:txBody>
      </p:sp>
      <p:pic>
        <p:nvPicPr>
          <p:cNvPr id="6" name="Picture 5" descr="Policewoman smiling in front of policecar">
            <a:extLst>
              <a:ext uri="{FF2B5EF4-FFF2-40B4-BE49-F238E27FC236}">
                <a16:creationId xmlns:a16="http://schemas.microsoft.com/office/drawing/2014/main" id="{D8635505-FEB3-084E-B764-90D7F9E4DA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6119" y="3564835"/>
            <a:ext cx="3017990" cy="2011993"/>
          </a:xfrm>
          <a:prstGeom prst="rect">
            <a:avLst/>
          </a:prstGeom>
        </p:spPr>
      </p:pic>
    </p:spTree>
    <p:extLst>
      <p:ext uri="{BB962C8B-B14F-4D97-AF65-F5344CB8AC3E}">
        <p14:creationId xmlns:p14="http://schemas.microsoft.com/office/powerpoint/2010/main" val="36134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26A7C-A962-904A-97CE-9AC3CAF9A7C0}"/>
              </a:ext>
            </a:extLst>
          </p:cNvPr>
          <p:cNvSpPr>
            <a:spLocks noGrp="1"/>
          </p:cNvSpPr>
          <p:nvPr>
            <p:ph type="title"/>
          </p:nvPr>
        </p:nvSpPr>
        <p:spPr/>
        <p:txBody>
          <a:bodyPr>
            <a:noAutofit/>
          </a:bodyPr>
          <a:lstStyle/>
          <a:p>
            <a:r>
              <a:rPr lang="en-US" sz="3200"/>
              <a:t>Recommendations to Improve Effectiveness</a:t>
            </a:r>
          </a:p>
        </p:txBody>
      </p:sp>
      <p:sp>
        <p:nvSpPr>
          <p:cNvPr id="3" name="Content Placeholder 2">
            <a:extLst>
              <a:ext uri="{FF2B5EF4-FFF2-40B4-BE49-F238E27FC236}">
                <a16:creationId xmlns:a16="http://schemas.microsoft.com/office/drawing/2014/main" id="{2D438019-3BCA-6743-A58D-68A0C9FC6B1F}"/>
              </a:ext>
            </a:extLst>
          </p:cNvPr>
          <p:cNvSpPr>
            <a:spLocks noGrp="1"/>
          </p:cNvSpPr>
          <p:nvPr>
            <p:ph idx="1"/>
          </p:nvPr>
        </p:nvSpPr>
        <p:spPr>
          <a:xfrm>
            <a:off x="457645" y="1072781"/>
            <a:ext cx="8228710" cy="4712437"/>
          </a:xfrm>
        </p:spPr>
        <p:txBody>
          <a:bodyPr>
            <a:normAutofit/>
          </a:bodyPr>
          <a:lstStyle/>
          <a:p>
            <a:r>
              <a:rPr lang="en-US" dirty="0"/>
              <a:t>Address community concerns about law enforcement</a:t>
            </a:r>
          </a:p>
          <a:p>
            <a:r>
              <a:rPr lang="en-US" dirty="0"/>
              <a:t>Address loosening enforcement due to COVID</a:t>
            </a:r>
          </a:p>
          <a:p>
            <a:r>
              <a:rPr lang="en-US" dirty="0"/>
              <a:t>Enforce minor-in-possession laws </a:t>
            </a:r>
          </a:p>
          <a:p>
            <a:r>
              <a:rPr lang="en-US" dirty="0"/>
              <a:t>Enforce impaired driving laws</a:t>
            </a:r>
          </a:p>
          <a:p>
            <a:r>
              <a:rPr lang="en-US" dirty="0"/>
              <a:t>Implement zero tolerance driving laws</a:t>
            </a:r>
          </a:p>
          <a:p>
            <a:r>
              <a:rPr lang="en-US" dirty="0"/>
              <a:t>Educate the community about enforcement efforts</a:t>
            </a:r>
          </a:p>
          <a:p>
            <a:r>
              <a:rPr lang="en-US" dirty="0"/>
              <a:t>Expand complementary prevention efforts, such as beverage server training</a:t>
            </a:r>
          </a:p>
        </p:txBody>
      </p:sp>
    </p:spTree>
    <p:extLst>
      <p:ext uri="{BB962C8B-B14F-4D97-AF65-F5344CB8AC3E}">
        <p14:creationId xmlns:p14="http://schemas.microsoft.com/office/powerpoint/2010/main" val="1304462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D8C8-B290-D649-94D6-EFB520DED8DF}"/>
              </a:ext>
            </a:extLst>
          </p:cNvPr>
          <p:cNvSpPr>
            <a:spLocks noGrp="1"/>
          </p:cNvSpPr>
          <p:nvPr>
            <p:ph type="title"/>
          </p:nvPr>
        </p:nvSpPr>
        <p:spPr/>
        <p:txBody>
          <a:bodyPr>
            <a:noAutofit/>
          </a:bodyPr>
          <a:lstStyle/>
          <a:p>
            <a:r>
              <a:rPr lang="en-US" sz="3200"/>
              <a:t>Environmental: Communication Strategies</a:t>
            </a:r>
          </a:p>
        </p:txBody>
      </p:sp>
      <p:sp>
        <p:nvSpPr>
          <p:cNvPr id="3" name="Content Placeholder 2">
            <a:extLst>
              <a:ext uri="{FF2B5EF4-FFF2-40B4-BE49-F238E27FC236}">
                <a16:creationId xmlns:a16="http://schemas.microsoft.com/office/drawing/2014/main" id="{2AADB6A5-0E1E-5B43-998D-848052EBD28F}"/>
              </a:ext>
            </a:extLst>
          </p:cNvPr>
          <p:cNvSpPr>
            <a:spLocks noGrp="1"/>
          </p:cNvSpPr>
          <p:nvPr>
            <p:ph idx="1"/>
          </p:nvPr>
        </p:nvSpPr>
        <p:spPr/>
        <p:txBody>
          <a:bodyPr/>
          <a:lstStyle/>
          <a:p>
            <a:r>
              <a:rPr lang="en-US" dirty="0"/>
              <a:t>Efforts to change negative community norms and reinforce positive norms related to preventing underage alcohol use (SAMHSA)</a:t>
            </a:r>
          </a:p>
          <a:p>
            <a:pPr lvl="1"/>
            <a:r>
              <a:rPr lang="en-US" sz="2800" dirty="0"/>
              <a:t>Media advocacy</a:t>
            </a:r>
          </a:p>
          <a:p>
            <a:pPr lvl="1"/>
            <a:r>
              <a:rPr lang="en-US" sz="2800" dirty="0"/>
              <a:t>Social norms campaigns</a:t>
            </a:r>
          </a:p>
          <a:p>
            <a:pPr lvl="1"/>
            <a:r>
              <a:rPr lang="en-US" sz="2800" dirty="0"/>
              <a:t>Counter-advertising</a:t>
            </a:r>
          </a:p>
          <a:p>
            <a:pPr lvl="1"/>
            <a:r>
              <a:rPr lang="en-US" sz="2800" dirty="0"/>
              <a:t>Marketing campaigns</a:t>
            </a:r>
          </a:p>
        </p:txBody>
      </p:sp>
      <p:pic>
        <p:nvPicPr>
          <p:cNvPr id="6" name="Picture 5" descr="Hand holding a blue telephone">
            <a:extLst>
              <a:ext uri="{FF2B5EF4-FFF2-40B4-BE49-F238E27FC236}">
                <a16:creationId xmlns:a16="http://schemas.microsoft.com/office/drawing/2014/main" id="{206A0726-0639-9444-B74A-6F1882C2E9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0667" y="3429001"/>
            <a:ext cx="3654247" cy="2436164"/>
          </a:xfrm>
          <a:prstGeom prst="rect">
            <a:avLst/>
          </a:prstGeom>
        </p:spPr>
      </p:pic>
    </p:spTree>
    <p:extLst>
      <p:ext uri="{BB962C8B-B14F-4D97-AF65-F5344CB8AC3E}">
        <p14:creationId xmlns:p14="http://schemas.microsoft.com/office/powerpoint/2010/main" val="2789002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BC00-4181-EF42-A589-35ADCA7013F1}"/>
              </a:ext>
            </a:extLst>
          </p:cNvPr>
          <p:cNvSpPr>
            <a:spLocks noGrp="1"/>
          </p:cNvSpPr>
          <p:nvPr>
            <p:ph type="title"/>
          </p:nvPr>
        </p:nvSpPr>
        <p:spPr/>
        <p:txBody>
          <a:bodyPr>
            <a:noAutofit/>
          </a:bodyPr>
          <a:lstStyle/>
          <a:p>
            <a:r>
              <a:rPr lang="en-US" sz="3200"/>
              <a:t>Recommendations to Improve Effectiveness</a:t>
            </a:r>
          </a:p>
        </p:txBody>
      </p:sp>
      <p:sp>
        <p:nvSpPr>
          <p:cNvPr id="3" name="Content Placeholder 2">
            <a:extLst>
              <a:ext uri="{FF2B5EF4-FFF2-40B4-BE49-F238E27FC236}">
                <a16:creationId xmlns:a16="http://schemas.microsoft.com/office/drawing/2014/main" id="{4270FE9E-8858-1846-A75C-010842D22EE7}"/>
              </a:ext>
            </a:extLst>
          </p:cNvPr>
          <p:cNvSpPr>
            <a:spLocks noGrp="1"/>
          </p:cNvSpPr>
          <p:nvPr>
            <p:ph idx="1"/>
          </p:nvPr>
        </p:nvSpPr>
        <p:spPr/>
        <p:txBody>
          <a:bodyPr/>
          <a:lstStyle/>
          <a:p>
            <a:r>
              <a:rPr lang="en-US" dirty="0"/>
              <a:t>Combine with more intensive and interactive efforts</a:t>
            </a:r>
          </a:p>
          <a:p>
            <a:r>
              <a:rPr lang="en-US" dirty="0"/>
              <a:t>Present messages that appeal to youth and directly counter their perceptions of alcohol</a:t>
            </a:r>
          </a:p>
          <a:p>
            <a:r>
              <a:rPr lang="en-US" dirty="0"/>
              <a:t>Tailor messages to different groups</a:t>
            </a:r>
          </a:p>
          <a:p>
            <a:pPr lvl="1"/>
            <a:r>
              <a:rPr lang="en-US" dirty="0"/>
              <a:t>“Underage youth” are NOT homogenous</a:t>
            </a:r>
          </a:p>
          <a:p>
            <a:r>
              <a:rPr lang="en-US" dirty="0"/>
              <a:t>Place messages where youth are likely to encounter them</a:t>
            </a:r>
          </a:p>
        </p:txBody>
      </p:sp>
      <p:sp>
        <p:nvSpPr>
          <p:cNvPr id="4" name="Slide Number Placeholder 3">
            <a:extLst>
              <a:ext uri="{FF2B5EF4-FFF2-40B4-BE49-F238E27FC236}">
                <a16:creationId xmlns:a16="http://schemas.microsoft.com/office/drawing/2014/main" id="{005F55C4-2680-3B44-BC7D-D9F8CFB57F59}"/>
              </a:ext>
            </a:extLst>
          </p:cNvPr>
          <p:cNvSpPr>
            <a:spLocks noGrp="1"/>
          </p:cNvSpPr>
          <p:nvPr>
            <p:ph type="sldNum" sz="quarter" idx="10"/>
          </p:nvPr>
        </p:nvSpPr>
        <p:spPr>
          <a:xfrm>
            <a:off x="3543300" y="6492875"/>
            <a:ext cx="20574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817DAC-DD37-4B14-88BC-F0126504E3A9}" type="slidenum">
              <a:rPr lang="en-US" smtClean="0"/>
              <a:pPr/>
              <a:t>35</a:t>
            </a:fld>
            <a:endParaRPr lang="en-US"/>
          </a:p>
        </p:txBody>
      </p:sp>
    </p:spTree>
    <p:extLst>
      <p:ext uri="{BB962C8B-B14F-4D97-AF65-F5344CB8AC3E}">
        <p14:creationId xmlns:p14="http://schemas.microsoft.com/office/powerpoint/2010/main" val="2281536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01DF-510D-DC4A-AF9D-8A7BB6EF4A0C}"/>
              </a:ext>
            </a:extLst>
          </p:cNvPr>
          <p:cNvSpPr>
            <a:spLocks noGrp="1"/>
          </p:cNvSpPr>
          <p:nvPr>
            <p:ph type="title"/>
          </p:nvPr>
        </p:nvSpPr>
        <p:spPr/>
        <p:txBody>
          <a:bodyPr/>
          <a:lstStyle/>
          <a:p>
            <a:r>
              <a:rPr lang="en-US"/>
              <a:t>Multi-Component Strategies</a:t>
            </a:r>
          </a:p>
        </p:txBody>
      </p:sp>
      <p:sp>
        <p:nvSpPr>
          <p:cNvPr id="3" name="Content Placeholder 2">
            <a:extLst>
              <a:ext uri="{FF2B5EF4-FFF2-40B4-BE49-F238E27FC236}">
                <a16:creationId xmlns:a16="http://schemas.microsoft.com/office/drawing/2014/main" id="{27C32C20-8705-8842-ABD7-2D10CE00D194}"/>
              </a:ext>
            </a:extLst>
          </p:cNvPr>
          <p:cNvSpPr>
            <a:spLocks noGrp="1"/>
          </p:cNvSpPr>
          <p:nvPr>
            <p:ph idx="1"/>
          </p:nvPr>
        </p:nvSpPr>
        <p:spPr/>
        <p:txBody>
          <a:bodyPr/>
          <a:lstStyle/>
          <a:p>
            <a:r>
              <a:rPr lang="en-US"/>
              <a:t>Efforts to combine behavioral strategies with environmental strategies</a:t>
            </a:r>
          </a:p>
          <a:p>
            <a:r>
              <a:rPr lang="en-US"/>
              <a:t>Rely on bringing different sectors of the community together to collaborate</a:t>
            </a:r>
          </a:p>
          <a:p>
            <a:r>
              <a:rPr lang="en-US"/>
              <a:t>Take a public health approach to preventing underage alcohol use</a:t>
            </a:r>
          </a:p>
        </p:txBody>
      </p:sp>
      <p:pic>
        <p:nvPicPr>
          <p:cNvPr id="6" name="Picture 5" descr="Close-up of machine gears">
            <a:extLst>
              <a:ext uri="{FF2B5EF4-FFF2-40B4-BE49-F238E27FC236}">
                <a16:creationId xmlns:a16="http://schemas.microsoft.com/office/drawing/2014/main" id="{F0079841-3CF7-DC4B-9DE7-DB1D02DF83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8047" y="4187686"/>
            <a:ext cx="3607905" cy="2405270"/>
          </a:xfrm>
          <a:prstGeom prst="rect">
            <a:avLst/>
          </a:prstGeom>
        </p:spPr>
      </p:pic>
    </p:spTree>
    <p:extLst>
      <p:ext uri="{BB962C8B-B14F-4D97-AF65-F5344CB8AC3E}">
        <p14:creationId xmlns:p14="http://schemas.microsoft.com/office/powerpoint/2010/main" val="1841407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2455-7E57-7D46-B027-65BBE3876168}"/>
              </a:ext>
            </a:extLst>
          </p:cNvPr>
          <p:cNvSpPr>
            <a:spLocks noGrp="1"/>
          </p:cNvSpPr>
          <p:nvPr>
            <p:ph type="title"/>
          </p:nvPr>
        </p:nvSpPr>
        <p:spPr/>
        <p:txBody>
          <a:bodyPr>
            <a:noAutofit/>
          </a:bodyPr>
          <a:lstStyle/>
          <a:p>
            <a:r>
              <a:rPr lang="en-US" sz="3200"/>
              <a:t>Recommendations to Improve Effectiveness</a:t>
            </a:r>
          </a:p>
        </p:txBody>
      </p:sp>
      <p:sp>
        <p:nvSpPr>
          <p:cNvPr id="3" name="Content Placeholder 2">
            <a:extLst>
              <a:ext uri="{FF2B5EF4-FFF2-40B4-BE49-F238E27FC236}">
                <a16:creationId xmlns:a16="http://schemas.microsoft.com/office/drawing/2014/main" id="{BF83AA59-A5B6-984A-B0B1-EE0AC5B99147}"/>
              </a:ext>
            </a:extLst>
          </p:cNvPr>
          <p:cNvSpPr>
            <a:spLocks noGrp="1"/>
          </p:cNvSpPr>
          <p:nvPr>
            <p:ph idx="1"/>
          </p:nvPr>
        </p:nvSpPr>
        <p:spPr/>
        <p:txBody>
          <a:bodyPr/>
          <a:lstStyle/>
          <a:p>
            <a:r>
              <a:rPr lang="en-US"/>
              <a:t>Focus on complimentary strategies</a:t>
            </a:r>
          </a:p>
          <a:p>
            <a:r>
              <a:rPr lang="en-US"/>
              <a:t>Coordinate with other prevention efforts</a:t>
            </a:r>
          </a:p>
          <a:p>
            <a:r>
              <a:rPr lang="en-US"/>
              <a:t>Collaborate with experts and other stakeholders</a:t>
            </a:r>
          </a:p>
          <a:p>
            <a:r>
              <a:rPr lang="en-US"/>
              <a:t>Focus on preventing adult problem alcohol use as well</a:t>
            </a:r>
          </a:p>
        </p:txBody>
      </p:sp>
    </p:spTree>
    <p:extLst>
      <p:ext uri="{BB962C8B-B14F-4D97-AF65-F5344CB8AC3E}">
        <p14:creationId xmlns:p14="http://schemas.microsoft.com/office/powerpoint/2010/main" val="52401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15ED-9D26-E340-AB9A-BB2D2CC31A4C}"/>
              </a:ext>
            </a:extLst>
          </p:cNvPr>
          <p:cNvSpPr>
            <a:spLocks noGrp="1"/>
          </p:cNvSpPr>
          <p:nvPr>
            <p:ph type="title"/>
          </p:nvPr>
        </p:nvSpPr>
        <p:spPr>
          <a:xfrm>
            <a:off x="0" y="256814"/>
            <a:ext cx="9144000" cy="914400"/>
          </a:xfrm>
        </p:spPr>
        <p:txBody>
          <a:bodyPr>
            <a:normAutofit fontScale="90000"/>
          </a:bodyPr>
          <a:lstStyle/>
          <a:p>
            <a:r>
              <a:rPr lang="en-US" dirty="0"/>
              <a:t>Prevention Strategies for Early Adolescents</a:t>
            </a:r>
          </a:p>
        </p:txBody>
      </p:sp>
      <p:pic>
        <p:nvPicPr>
          <p:cNvPr id="3" name="Picture 2" descr="A collage of a person jumping&#10;&#10;Description automatically generated with low confidence">
            <a:extLst>
              <a:ext uri="{FF2B5EF4-FFF2-40B4-BE49-F238E27FC236}">
                <a16:creationId xmlns:a16="http://schemas.microsoft.com/office/drawing/2014/main" id="{DA7D8F87-C686-D7A2-96DD-D675677CD96B}"/>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579949" y="1333242"/>
            <a:ext cx="5984102" cy="4488077"/>
          </a:xfrm>
          <a:prstGeom prst="rect">
            <a:avLst/>
          </a:prstGeom>
        </p:spPr>
      </p:pic>
    </p:spTree>
    <p:extLst>
      <p:ext uri="{BB962C8B-B14F-4D97-AF65-F5344CB8AC3E}">
        <p14:creationId xmlns:p14="http://schemas.microsoft.com/office/powerpoint/2010/main" val="2365334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F7FB-ACBF-0F42-AC78-AEC8ED61902A}"/>
              </a:ext>
            </a:extLst>
          </p:cNvPr>
          <p:cNvSpPr>
            <a:spLocks noGrp="1"/>
          </p:cNvSpPr>
          <p:nvPr>
            <p:ph type="title"/>
          </p:nvPr>
        </p:nvSpPr>
        <p:spPr/>
        <p:txBody>
          <a:bodyPr>
            <a:noAutofit/>
          </a:bodyPr>
          <a:lstStyle/>
          <a:p>
            <a:r>
              <a:rPr lang="en-US" sz="2800" dirty="0"/>
              <a:t>Evidence-Based Behavioral Strategies (Blueprints)</a:t>
            </a:r>
          </a:p>
        </p:txBody>
      </p:sp>
      <p:sp>
        <p:nvSpPr>
          <p:cNvPr id="3" name="Text Placeholder 2">
            <a:extLst>
              <a:ext uri="{FF2B5EF4-FFF2-40B4-BE49-F238E27FC236}">
                <a16:creationId xmlns:a16="http://schemas.microsoft.com/office/drawing/2014/main" id="{8D4FE96A-9DE5-5346-9FF2-E24C4CE61B48}"/>
              </a:ext>
            </a:extLst>
          </p:cNvPr>
          <p:cNvSpPr>
            <a:spLocks noGrp="1"/>
          </p:cNvSpPr>
          <p:nvPr>
            <p:ph type="body" idx="1"/>
          </p:nvPr>
        </p:nvSpPr>
        <p:spPr>
          <a:xfrm>
            <a:off x="319930" y="1365882"/>
            <a:ext cx="4878269" cy="4674859"/>
          </a:xfrm>
        </p:spPr>
        <p:txBody>
          <a:bodyPr>
            <a:normAutofit/>
          </a:bodyPr>
          <a:lstStyle/>
          <a:p>
            <a:r>
              <a:rPr lang="en-US" sz="3800" dirty="0"/>
              <a:t>Functional Family Therapy</a:t>
            </a:r>
          </a:p>
          <a:p>
            <a:r>
              <a:rPr lang="en-US" sz="3800" dirty="0" err="1"/>
              <a:t>LifeSkills</a:t>
            </a:r>
            <a:r>
              <a:rPr lang="en-US" sz="3800" dirty="0"/>
              <a:t> Training</a:t>
            </a:r>
          </a:p>
          <a:p>
            <a:r>
              <a:rPr lang="en-US" sz="3800" dirty="0"/>
              <a:t>Multisystemic Therapy (MST)</a:t>
            </a:r>
          </a:p>
          <a:p>
            <a:r>
              <a:rPr lang="en-US" sz="3800" dirty="0"/>
              <a:t>New Beginnings</a:t>
            </a:r>
          </a:p>
          <a:p>
            <a:r>
              <a:rPr lang="en-US" sz="3800" dirty="0"/>
              <a:t>Positive Action</a:t>
            </a:r>
          </a:p>
        </p:txBody>
      </p:sp>
      <p:pic>
        <p:nvPicPr>
          <p:cNvPr id="6" name="Picture 5" descr="A group of children lying on the grass&#10;&#10;Description automatically generated with medium confidence">
            <a:extLst>
              <a:ext uri="{FF2B5EF4-FFF2-40B4-BE49-F238E27FC236}">
                <a16:creationId xmlns:a16="http://schemas.microsoft.com/office/drawing/2014/main" id="{796BAE9C-3598-2D56-EEE4-324F094EA9F9}"/>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625894" y="1985860"/>
            <a:ext cx="4332127" cy="2886279"/>
          </a:xfrm>
          <a:prstGeom prst="rect">
            <a:avLst/>
          </a:prstGeom>
        </p:spPr>
      </p:pic>
    </p:spTree>
    <p:extLst>
      <p:ext uri="{BB962C8B-B14F-4D97-AF65-F5344CB8AC3E}">
        <p14:creationId xmlns:p14="http://schemas.microsoft.com/office/powerpoint/2010/main" val="3124492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681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F833-5A47-BC49-A770-F65719566673}"/>
              </a:ext>
            </a:extLst>
          </p:cNvPr>
          <p:cNvSpPr>
            <a:spLocks noGrp="1"/>
          </p:cNvSpPr>
          <p:nvPr>
            <p:ph type="title"/>
          </p:nvPr>
        </p:nvSpPr>
        <p:spPr/>
        <p:txBody>
          <a:bodyPr/>
          <a:lstStyle/>
          <a:p>
            <a:r>
              <a:rPr lang="en-US" dirty="0"/>
              <a:t>Functional Family Therapy</a:t>
            </a:r>
          </a:p>
        </p:txBody>
      </p:sp>
      <p:sp>
        <p:nvSpPr>
          <p:cNvPr id="3" name="Text Placeholder 2">
            <a:extLst>
              <a:ext uri="{FF2B5EF4-FFF2-40B4-BE49-F238E27FC236}">
                <a16:creationId xmlns:a16="http://schemas.microsoft.com/office/drawing/2014/main" id="{69006AF2-F64C-0040-BF7A-3C3428479E59}"/>
              </a:ext>
            </a:extLst>
          </p:cNvPr>
          <p:cNvSpPr>
            <a:spLocks noGrp="1"/>
          </p:cNvSpPr>
          <p:nvPr>
            <p:ph type="body" idx="1"/>
          </p:nvPr>
        </p:nvSpPr>
        <p:spPr>
          <a:xfrm>
            <a:off x="683387" y="1236328"/>
            <a:ext cx="7472425" cy="4712437"/>
          </a:xfrm>
        </p:spPr>
        <p:txBody>
          <a:bodyPr>
            <a:normAutofit/>
          </a:bodyPr>
          <a:lstStyle/>
          <a:p>
            <a:r>
              <a:rPr lang="en-US" dirty="0"/>
              <a:t>Short-term, family-based intervention for adolescents with justice-involvement at risk for institutionalization</a:t>
            </a:r>
          </a:p>
          <a:p>
            <a:r>
              <a:rPr lang="en-US" dirty="0"/>
              <a:t>Implementation requires master’s level therapists with licensed clinical therapist oversight</a:t>
            </a:r>
          </a:p>
          <a:p>
            <a:r>
              <a:rPr lang="en-US" dirty="0"/>
              <a:t>Among other outcomes, found to significantly reduce alcohol use among early adolescents</a:t>
            </a:r>
          </a:p>
        </p:txBody>
      </p:sp>
    </p:spTree>
    <p:extLst>
      <p:ext uri="{BB962C8B-B14F-4D97-AF65-F5344CB8AC3E}">
        <p14:creationId xmlns:p14="http://schemas.microsoft.com/office/powerpoint/2010/main" val="2052674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AB6A-0D1F-A44E-A452-9336633C32C9}"/>
              </a:ext>
            </a:extLst>
          </p:cNvPr>
          <p:cNvSpPr>
            <a:spLocks noGrp="1"/>
          </p:cNvSpPr>
          <p:nvPr>
            <p:ph type="title"/>
          </p:nvPr>
        </p:nvSpPr>
        <p:spPr/>
        <p:txBody>
          <a:bodyPr/>
          <a:lstStyle/>
          <a:p>
            <a:r>
              <a:rPr lang="en-US" err="1"/>
              <a:t>LifeSkills</a:t>
            </a:r>
            <a:r>
              <a:rPr lang="en-US"/>
              <a:t> Training</a:t>
            </a:r>
          </a:p>
        </p:txBody>
      </p:sp>
      <p:sp>
        <p:nvSpPr>
          <p:cNvPr id="3" name="Text Placeholder 2">
            <a:extLst>
              <a:ext uri="{FF2B5EF4-FFF2-40B4-BE49-F238E27FC236}">
                <a16:creationId xmlns:a16="http://schemas.microsoft.com/office/drawing/2014/main" id="{0C0BAE07-0A32-9F4F-9B15-2D204DDE00BA}"/>
              </a:ext>
            </a:extLst>
          </p:cNvPr>
          <p:cNvSpPr>
            <a:spLocks noGrp="1"/>
          </p:cNvSpPr>
          <p:nvPr>
            <p:ph type="body" idx="1"/>
          </p:nvPr>
        </p:nvSpPr>
        <p:spPr>
          <a:xfrm>
            <a:off x="635319" y="1316355"/>
            <a:ext cx="7873361" cy="4757874"/>
          </a:xfrm>
        </p:spPr>
        <p:txBody>
          <a:bodyPr>
            <a:normAutofit/>
          </a:bodyPr>
          <a:lstStyle/>
          <a:p>
            <a:r>
              <a:rPr lang="en-US" dirty="0"/>
              <a:t>Classroom-based universal prevention program for ages 12-14; intended to reduce alcohol, tobacco, and marijuana use, &amp; reduce violence</a:t>
            </a:r>
          </a:p>
          <a:p>
            <a:r>
              <a:rPr lang="en-US" dirty="0"/>
              <a:t>Primary implementers are teachers; should attend a 15-hour training and obtain program materials</a:t>
            </a:r>
          </a:p>
          <a:p>
            <a:r>
              <a:rPr lang="en-US" dirty="0"/>
              <a:t>Among other outcomes, found to significantly reduce alcohol use for up to 6 years post-intervention</a:t>
            </a:r>
          </a:p>
        </p:txBody>
      </p:sp>
    </p:spTree>
    <p:extLst>
      <p:ext uri="{BB962C8B-B14F-4D97-AF65-F5344CB8AC3E}">
        <p14:creationId xmlns:p14="http://schemas.microsoft.com/office/powerpoint/2010/main" val="4281573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353A7-A0E7-270F-BE76-739A1F79C216}"/>
              </a:ext>
            </a:extLst>
          </p:cNvPr>
          <p:cNvSpPr>
            <a:spLocks noGrp="1"/>
          </p:cNvSpPr>
          <p:nvPr>
            <p:ph type="title"/>
          </p:nvPr>
        </p:nvSpPr>
        <p:spPr/>
        <p:txBody>
          <a:bodyPr/>
          <a:lstStyle/>
          <a:p>
            <a:r>
              <a:rPr lang="en-US" dirty="0"/>
              <a:t>Multisystemic Therapy</a:t>
            </a:r>
          </a:p>
        </p:txBody>
      </p:sp>
      <p:sp>
        <p:nvSpPr>
          <p:cNvPr id="3" name="Content Placeholder 2">
            <a:extLst>
              <a:ext uri="{FF2B5EF4-FFF2-40B4-BE49-F238E27FC236}">
                <a16:creationId xmlns:a16="http://schemas.microsoft.com/office/drawing/2014/main" id="{00BB044F-A2E3-9C50-CBF1-D9810C2C94C3}"/>
              </a:ext>
            </a:extLst>
          </p:cNvPr>
          <p:cNvSpPr>
            <a:spLocks noGrp="1"/>
          </p:cNvSpPr>
          <p:nvPr>
            <p:ph idx="1"/>
          </p:nvPr>
        </p:nvSpPr>
        <p:spPr>
          <a:xfrm>
            <a:off x="778637" y="1310549"/>
            <a:ext cx="7586725" cy="4712437"/>
          </a:xfrm>
        </p:spPr>
        <p:txBody>
          <a:bodyPr>
            <a:normAutofit/>
          </a:bodyPr>
          <a:lstStyle/>
          <a:p>
            <a:r>
              <a:rPr lang="en-US" b="0" i="0" u="none" strike="noStrike" dirty="0">
                <a:effectLst/>
              </a:rPr>
              <a:t>An intensive family- and community-based intervention</a:t>
            </a:r>
          </a:p>
          <a:p>
            <a:r>
              <a:rPr lang="en-US" b="0" i="0" u="none" strike="noStrike" dirty="0">
                <a:effectLst/>
              </a:rPr>
              <a:t>A therapist with a caseload of 4 to 6 families, provides most of the mental health services and coordinates access to other important services</a:t>
            </a:r>
          </a:p>
          <a:p>
            <a:r>
              <a:rPr lang="en-US" dirty="0"/>
              <a:t>MST has demonstrated a variety of positive outcomes related to alcohol risk factors as well as minor reductions in substance use at post-test</a:t>
            </a:r>
          </a:p>
        </p:txBody>
      </p:sp>
    </p:spTree>
    <p:extLst>
      <p:ext uri="{BB962C8B-B14F-4D97-AF65-F5344CB8AC3E}">
        <p14:creationId xmlns:p14="http://schemas.microsoft.com/office/powerpoint/2010/main" val="2865865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64B4-8E83-3143-BC24-66C96BC88A9D}"/>
              </a:ext>
            </a:extLst>
          </p:cNvPr>
          <p:cNvSpPr>
            <a:spLocks noGrp="1"/>
          </p:cNvSpPr>
          <p:nvPr>
            <p:ph type="title"/>
          </p:nvPr>
        </p:nvSpPr>
        <p:spPr/>
        <p:txBody>
          <a:bodyPr/>
          <a:lstStyle/>
          <a:p>
            <a:r>
              <a:rPr lang="en-US"/>
              <a:t>New Beginnings</a:t>
            </a:r>
          </a:p>
        </p:txBody>
      </p:sp>
      <p:sp>
        <p:nvSpPr>
          <p:cNvPr id="3" name="Text Placeholder 2">
            <a:extLst>
              <a:ext uri="{FF2B5EF4-FFF2-40B4-BE49-F238E27FC236}">
                <a16:creationId xmlns:a16="http://schemas.microsoft.com/office/drawing/2014/main" id="{37CBA8A5-5D67-F24B-A10A-3B6AD0F97989}"/>
              </a:ext>
            </a:extLst>
          </p:cNvPr>
          <p:cNvSpPr>
            <a:spLocks noGrp="1"/>
          </p:cNvSpPr>
          <p:nvPr>
            <p:ph type="body" idx="1"/>
          </p:nvPr>
        </p:nvSpPr>
        <p:spPr>
          <a:xfrm>
            <a:off x="865414" y="1208313"/>
            <a:ext cx="7413171" cy="5048795"/>
          </a:xfrm>
        </p:spPr>
        <p:txBody>
          <a:bodyPr>
            <a:normAutofit/>
          </a:bodyPr>
          <a:lstStyle/>
          <a:p>
            <a:r>
              <a:rPr lang="en-US" dirty="0"/>
              <a:t>Group-based intervention for divorced parents and their children ages 3-11, consists of 10 two-hour sessions</a:t>
            </a:r>
          </a:p>
          <a:p>
            <a:r>
              <a:rPr lang="en-US" dirty="0"/>
              <a:t>Implemented by master’s level clinicians</a:t>
            </a:r>
          </a:p>
          <a:p>
            <a:r>
              <a:rPr lang="en-US" dirty="0"/>
              <a:t>Found to significantly improve child resilience and parenting quality measures, which led to various other positive outcomes</a:t>
            </a:r>
          </a:p>
          <a:p>
            <a:pPr lvl="1"/>
            <a:r>
              <a:rPr lang="en-US" dirty="0"/>
              <a:t>Including reduced child participant alcohol use up to 15 years post-intervention</a:t>
            </a:r>
          </a:p>
        </p:txBody>
      </p:sp>
    </p:spTree>
    <p:extLst>
      <p:ext uri="{BB962C8B-B14F-4D97-AF65-F5344CB8AC3E}">
        <p14:creationId xmlns:p14="http://schemas.microsoft.com/office/powerpoint/2010/main" val="2601324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56F0-6B9B-0C40-88AB-CEDC4A55D9F5}"/>
              </a:ext>
            </a:extLst>
          </p:cNvPr>
          <p:cNvSpPr>
            <a:spLocks noGrp="1"/>
          </p:cNvSpPr>
          <p:nvPr>
            <p:ph type="title"/>
          </p:nvPr>
        </p:nvSpPr>
        <p:spPr/>
        <p:txBody>
          <a:bodyPr/>
          <a:lstStyle/>
          <a:p>
            <a:r>
              <a:rPr lang="en-US"/>
              <a:t>Positive Action</a:t>
            </a:r>
          </a:p>
        </p:txBody>
      </p:sp>
      <p:sp>
        <p:nvSpPr>
          <p:cNvPr id="3" name="Text Placeholder 2">
            <a:extLst>
              <a:ext uri="{FF2B5EF4-FFF2-40B4-BE49-F238E27FC236}">
                <a16:creationId xmlns:a16="http://schemas.microsoft.com/office/drawing/2014/main" id="{C1FBBF58-CE94-1B48-83E8-E7B91059A2A4}"/>
              </a:ext>
            </a:extLst>
          </p:cNvPr>
          <p:cNvSpPr>
            <a:spLocks noGrp="1"/>
          </p:cNvSpPr>
          <p:nvPr>
            <p:ph type="body" idx="1"/>
          </p:nvPr>
        </p:nvSpPr>
        <p:spPr>
          <a:xfrm>
            <a:off x="816428" y="1231086"/>
            <a:ext cx="7511143" cy="4993005"/>
          </a:xfrm>
        </p:spPr>
        <p:txBody>
          <a:bodyPr>
            <a:normAutofit/>
          </a:bodyPr>
          <a:lstStyle/>
          <a:p>
            <a:r>
              <a:rPr lang="en-US" dirty="0"/>
              <a:t>School-based social emotional learning program for grades K-6 and 7-8</a:t>
            </a:r>
          </a:p>
          <a:p>
            <a:r>
              <a:rPr lang="en-US" dirty="0"/>
              <a:t>Implemented by teachers, along with school administration and other school stakeholders</a:t>
            </a:r>
          </a:p>
          <a:p>
            <a:r>
              <a:rPr lang="en-US" dirty="0"/>
              <a:t>Among other outcomes, found to significantly reduce rates of a combined measure of all forms of substance use, including alcohol</a:t>
            </a:r>
          </a:p>
          <a:p>
            <a:endParaRPr lang="en-US" dirty="0"/>
          </a:p>
        </p:txBody>
      </p:sp>
    </p:spTree>
    <p:extLst>
      <p:ext uri="{BB962C8B-B14F-4D97-AF65-F5344CB8AC3E}">
        <p14:creationId xmlns:p14="http://schemas.microsoft.com/office/powerpoint/2010/main" val="667697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48EE-177F-654D-8D4D-488DA58341AE}"/>
              </a:ext>
            </a:extLst>
          </p:cNvPr>
          <p:cNvSpPr>
            <a:spLocks noGrp="1"/>
          </p:cNvSpPr>
          <p:nvPr>
            <p:ph type="title"/>
          </p:nvPr>
        </p:nvSpPr>
        <p:spPr/>
        <p:txBody>
          <a:bodyPr/>
          <a:lstStyle/>
          <a:p>
            <a:r>
              <a:rPr lang="en-US"/>
              <a:t>Promising Programs</a:t>
            </a:r>
          </a:p>
        </p:txBody>
      </p:sp>
      <p:sp>
        <p:nvSpPr>
          <p:cNvPr id="3" name="Text Placeholder 2">
            <a:extLst>
              <a:ext uri="{FF2B5EF4-FFF2-40B4-BE49-F238E27FC236}">
                <a16:creationId xmlns:a16="http://schemas.microsoft.com/office/drawing/2014/main" id="{837FDBFF-F15D-824D-BAB5-A27B337F5C69}"/>
              </a:ext>
            </a:extLst>
          </p:cNvPr>
          <p:cNvSpPr>
            <a:spLocks noGrp="1"/>
          </p:cNvSpPr>
          <p:nvPr>
            <p:ph type="body" idx="1"/>
          </p:nvPr>
        </p:nvSpPr>
        <p:spPr>
          <a:xfrm>
            <a:off x="437882" y="1316355"/>
            <a:ext cx="4395375" cy="4572000"/>
          </a:xfrm>
        </p:spPr>
        <p:txBody>
          <a:bodyPr>
            <a:normAutofit fontScale="92500"/>
          </a:bodyPr>
          <a:lstStyle/>
          <a:p>
            <a:r>
              <a:rPr lang="en-US" dirty="0"/>
              <a:t>Be Proud! Be Responsible!</a:t>
            </a:r>
          </a:p>
          <a:p>
            <a:r>
              <a:rPr lang="en-US" dirty="0"/>
              <a:t>Big Brothers Big Sisters of America</a:t>
            </a:r>
          </a:p>
          <a:p>
            <a:r>
              <a:rPr lang="en-US" dirty="0"/>
              <a:t>Communities That Care</a:t>
            </a:r>
          </a:p>
          <a:p>
            <a:r>
              <a:rPr lang="en-US" dirty="0"/>
              <a:t>EFFEKT</a:t>
            </a:r>
          </a:p>
          <a:p>
            <a:r>
              <a:rPr lang="en-US" dirty="0" err="1"/>
              <a:t>Familias</a:t>
            </a:r>
            <a:r>
              <a:rPr lang="en-US" dirty="0"/>
              <a:t> </a:t>
            </a:r>
            <a:r>
              <a:rPr lang="en-US" dirty="0" err="1"/>
              <a:t>Unidas</a:t>
            </a:r>
            <a:endParaRPr lang="en-US" dirty="0"/>
          </a:p>
          <a:p>
            <a:r>
              <a:rPr lang="en-US" dirty="0"/>
              <a:t>Fostering Healthy Futures for Preteens (FHF-P)</a:t>
            </a:r>
          </a:p>
          <a:p>
            <a:r>
              <a:rPr lang="en-US" dirty="0"/>
              <a:t>Good Behavior Game</a:t>
            </a:r>
          </a:p>
          <a:p>
            <a:r>
              <a:rPr lang="en-US" dirty="0"/>
              <a:t>Guiding Good Choices</a:t>
            </a:r>
          </a:p>
          <a:p>
            <a:endParaRPr lang="en-US" dirty="0"/>
          </a:p>
        </p:txBody>
      </p:sp>
      <p:sp>
        <p:nvSpPr>
          <p:cNvPr id="6" name="Text Placeholder 2">
            <a:extLst>
              <a:ext uri="{FF2B5EF4-FFF2-40B4-BE49-F238E27FC236}">
                <a16:creationId xmlns:a16="http://schemas.microsoft.com/office/drawing/2014/main" id="{82E64307-2EFB-4344-8EA0-8EAE39C0092A}"/>
              </a:ext>
            </a:extLst>
          </p:cNvPr>
          <p:cNvSpPr txBox="1">
            <a:spLocks/>
          </p:cNvSpPr>
          <p:nvPr/>
        </p:nvSpPr>
        <p:spPr>
          <a:xfrm>
            <a:off x="4748625" y="1310347"/>
            <a:ext cx="4395375" cy="457200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CC4927"/>
              </a:buClr>
              <a:buSzPts val="2800"/>
              <a:buFont typeface="Arial"/>
              <a:buChar char="•"/>
              <a:defRPr sz="2800" b="0" i="0" u="none" strike="noStrike" cap="none">
                <a:solidFill>
                  <a:srgbClr val="00467F"/>
                </a:solidFill>
                <a:latin typeface="Arial"/>
                <a:ea typeface="Arial"/>
                <a:cs typeface="Arial"/>
                <a:sym typeface="Arial"/>
              </a:defRPr>
            </a:lvl1pPr>
            <a:lvl2pPr marL="914400" marR="0" lvl="1" indent="-406400" algn="l" rtl="0">
              <a:lnSpc>
                <a:spcPct val="100000"/>
              </a:lnSpc>
              <a:spcBef>
                <a:spcPts val="560"/>
              </a:spcBef>
              <a:spcAft>
                <a:spcPts val="0"/>
              </a:spcAft>
              <a:buClr>
                <a:srgbClr val="919195"/>
              </a:buClr>
              <a:buSzPts val="2800"/>
              <a:buFont typeface="Arial"/>
              <a:buChar char="–"/>
              <a:defRPr sz="2800" b="0" i="0" u="none" strike="noStrike" cap="none">
                <a:solidFill>
                  <a:srgbClr val="00467F"/>
                </a:solidFill>
                <a:latin typeface="Arial"/>
                <a:ea typeface="Arial"/>
                <a:cs typeface="Arial"/>
                <a:sym typeface="Arial"/>
              </a:defRPr>
            </a:lvl2pPr>
            <a:lvl3pPr marL="1371600" marR="0" lvl="2" indent="-381000" algn="l" rtl="0">
              <a:lnSpc>
                <a:spcPct val="100000"/>
              </a:lnSpc>
              <a:spcBef>
                <a:spcPts val="480"/>
              </a:spcBef>
              <a:spcAft>
                <a:spcPts val="0"/>
              </a:spcAft>
              <a:buClr>
                <a:srgbClr val="94A545"/>
              </a:buClr>
              <a:buSzPts val="2400"/>
              <a:buFont typeface="Arial"/>
              <a:buChar char="•"/>
              <a:defRPr sz="2400" b="0" i="0" u="none" strike="noStrike" cap="none">
                <a:solidFill>
                  <a:srgbClr val="00467F"/>
                </a:solidFill>
                <a:latin typeface="Arial"/>
                <a:ea typeface="Arial"/>
                <a:cs typeface="Arial"/>
                <a:sym typeface="Arial"/>
              </a:defRPr>
            </a:lvl3pPr>
            <a:lvl4pPr marL="1828800" marR="0" lvl="3" indent="-342900" algn="l" rtl="0">
              <a:lnSpc>
                <a:spcPct val="100000"/>
              </a:lnSpc>
              <a:spcBef>
                <a:spcPts val="360"/>
              </a:spcBef>
              <a:spcAft>
                <a:spcPts val="0"/>
              </a:spcAft>
              <a:buClr>
                <a:srgbClr val="6A4A62"/>
              </a:buClr>
              <a:buSzPts val="1800"/>
              <a:buFont typeface="Arial"/>
              <a:buChar char="–"/>
              <a:defRPr sz="1800" b="0" i="0" u="none" strike="noStrike" cap="none">
                <a:solidFill>
                  <a:srgbClr val="00467F"/>
                </a:solidFill>
                <a:latin typeface="Arial"/>
                <a:ea typeface="Arial"/>
                <a:cs typeface="Arial"/>
                <a:sym typeface="Arial"/>
              </a:defRPr>
            </a:lvl4pPr>
            <a:lvl5pPr marL="2286000" marR="0" lvl="4" indent="-330200" algn="l" rtl="0">
              <a:lnSpc>
                <a:spcPct val="100000"/>
              </a:lnSpc>
              <a:spcBef>
                <a:spcPts val="320"/>
              </a:spcBef>
              <a:spcAft>
                <a:spcPts val="0"/>
              </a:spcAft>
              <a:buClr>
                <a:srgbClr val="B2CEE7"/>
              </a:buClr>
              <a:buSzPts val="1600"/>
              <a:buFont typeface="Arial"/>
              <a:buChar char="»"/>
              <a:defRPr sz="1600" b="0" i="0" u="none" strike="noStrike" cap="none">
                <a:solidFill>
                  <a:srgbClr val="00467F"/>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a:buClr>
                <a:srgbClr val="000000"/>
              </a:buClr>
            </a:pPr>
            <a:r>
              <a:rPr lang="en-US" dirty="0">
                <a:solidFill>
                  <a:srgbClr val="000000"/>
                </a:solidFill>
              </a:rPr>
              <a:t>Incredible Years- Parent</a:t>
            </a:r>
          </a:p>
          <a:p>
            <a:pPr>
              <a:buClr>
                <a:srgbClr val="000000"/>
              </a:buClr>
            </a:pPr>
            <a:r>
              <a:rPr lang="en-US" dirty="0">
                <a:solidFill>
                  <a:srgbClr val="000000"/>
                </a:solidFill>
              </a:rPr>
              <a:t>Learning Together</a:t>
            </a:r>
          </a:p>
          <a:p>
            <a:pPr>
              <a:buClr>
                <a:srgbClr val="000000"/>
              </a:buClr>
            </a:pPr>
            <a:r>
              <a:rPr lang="en-US" dirty="0">
                <a:solidFill>
                  <a:srgbClr val="000000"/>
                </a:solidFill>
              </a:rPr>
              <a:t>Positive Family Support</a:t>
            </a:r>
          </a:p>
          <a:p>
            <a:pPr>
              <a:buClr>
                <a:srgbClr val="000000"/>
              </a:buClr>
            </a:pPr>
            <a:r>
              <a:rPr lang="en-US" dirty="0">
                <a:solidFill>
                  <a:srgbClr val="000000"/>
                </a:solidFill>
              </a:rPr>
              <a:t>PROSPER</a:t>
            </a:r>
          </a:p>
          <a:p>
            <a:pPr>
              <a:buClr>
                <a:srgbClr val="000000"/>
              </a:buClr>
            </a:pPr>
            <a:r>
              <a:rPr lang="en-US" dirty="0">
                <a:solidFill>
                  <a:srgbClr val="000000"/>
                </a:solidFill>
              </a:rPr>
              <a:t>Raising Healthy Children</a:t>
            </a:r>
          </a:p>
          <a:p>
            <a:pPr>
              <a:buClr>
                <a:srgbClr val="000000"/>
              </a:buClr>
            </a:pPr>
            <a:r>
              <a:rPr lang="en-US" dirty="0" err="1">
                <a:solidFill>
                  <a:srgbClr val="000000"/>
                </a:solidFill>
              </a:rPr>
              <a:t>RealTeen</a:t>
            </a:r>
            <a:endParaRPr lang="en-US" dirty="0">
              <a:solidFill>
                <a:srgbClr val="000000"/>
              </a:solidFill>
            </a:endParaRPr>
          </a:p>
          <a:p>
            <a:pPr>
              <a:buClr>
                <a:srgbClr val="000000"/>
              </a:buClr>
            </a:pPr>
            <a:r>
              <a:rPr lang="en-US" dirty="0">
                <a:solidFill>
                  <a:srgbClr val="000000"/>
                </a:solidFill>
              </a:rPr>
              <a:t>Safe Dates</a:t>
            </a:r>
          </a:p>
          <a:p>
            <a:pPr>
              <a:buClr>
                <a:srgbClr val="000000"/>
              </a:buClr>
            </a:pPr>
            <a:r>
              <a:rPr lang="en-US" dirty="0">
                <a:solidFill>
                  <a:srgbClr val="000000"/>
                </a:solidFill>
              </a:rPr>
              <a:t>Strengthening Families 10-14</a:t>
            </a:r>
          </a:p>
          <a:p>
            <a:pPr>
              <a:buClr>
                <a:srgbClr val="000000"/>
              </a:buClr>
            </a:pPr>
            <a:r>
              <a:rPr lang="en-US" dirty="0">
                <a:solidFill>
                  <a:srgbClr val="000000"/>
                </a:solidFill>
              </a:rPr>
              <a:t>Strong African American Families Program</a:t>
            </a:r>
          </a:p>
          <a:p>
            <a:endParaRPr lang="en-US" dirty="0"/>
          </a:p>
        </p:txBody>
      </p:sp>
    </p:spTree>
    <p:extLst>
      <p:ext uri="{BB962C8B-B14F-4D97-AF65-F5344CB8AC3E}">
        <p14:creationId xmlns:p14="http://schemas.microsoft.com/office/powerpoint/2010/main" val="933790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2398-0D48-6949-9A7B-A445F93966BE}"/>
              </a:ext>
            </a:extLst>
          </p:cNvPr>
          <p:cNvSpPr>
            <a:spLocks noGrp="1"/>
          </p:cNvSpPr>
          <p:nvPr>
            <p:ph type="title"/>
          </p:nvPr>
        </p:nvSpPr>
        <p:spPr/>
        <p:txBody>
          <a:bodyPr>
            <a:noAutofit/>
          </a:bodyPr>
          <a:lstStyle/>
          <a:p>
            <a:r>
              <a:rPr lang="en-US" sz="3300"/>
              <a:t>Prevention Strategies for College-Age Youth</a:t>
            </a:r>
          </a:p>
        </p:txBody>
      </p:sp>
      <p:pic>
        <p:nvPicPr>
          <p:cNvPr id="9" name="Picture 8" descr="A group of people posing for a photo&#10;&#10;Description automatically generated">
            <a:extLst>
              <a:ext uri="{FF2B5EF4-FFF2-40B4-BE49-F238E27FC236}">
                <a16:creationId xmlns:a16="http://schemas.microsoft.com/office/drawing/2014/main" id="{6582C3EB-07B9-BEDE-5DB8-F5C4E08B75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03960" y="1310640"/>
            <a:ext cx="6736080" cy="4490720"/>
          </a:xfrm>
          <a:prstGeom prst="rect">
            <a:avLst/>
          </a:prstGeom>
        </p:spPr>
      </p:pic>
    </p:spTree>
    <p:extLst>
      <p:ext uri="{BB962C8B-B14F-4D97-AF65-F5344CB8AC3E}">
        <p14:creationId xmlns:p14="http://schemas.microsoft.com/office/powerpoint/2010/main" val="3661827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C6A5-8E60-FA47-94FE-28C0A442DF9D}"/>
              </a:ext>
            </a:extLst>
          </p:cNvPr>
          <p:cNvSpPr>
            <a:spLocks noGrp="1"/>
          </p:cNvSpPr>
          <p:nvPr>
            <p:ph type="title"/>
          </p:nvPr>
        </p:nvSpPr>
        <p:spPr/>
        <p:txBody>
          <a:bodyPr/>
          <a:lstStyle/>
          <a:p>
            <a:r>
              <a:rPr lang="en-US"/>
              <a:t>Behavioral Strategies</a:t>
            </a:r>
          </a:p>
        </p:txBody>
      </p:sp>
      <p:sp>
        <p:nvSpPr>
          <p:cNvPr id="3" name="Text Placeholder 2">
            <a:extLst>
              <a:ext uri="{FF2B5EF4-FFF2-40B4-BE49-F238E27FC236}">
                <a16:creationId xmlns:a16="http://schemas.microsoft.com/office/drawing/2014/main" id="{7F1E7E53-297D-D342-843E-A60CEC7DBA1E}"/>
              </a:ext>
            </a:extLst>
          </p:cNvPr>
          <p:cNvSpPr>
            <a:spLocks noGrp="1"/>
          </p:cNvSpPr>
          <p:nvPr>
            <p:ph type="body" idx="1"/>
          </p:nvPr>
        </p:nvSpPr>
        <p:spPr/>
        <p:txBody>
          <a:bodyPr/>
          <a:lstStyle/>
          <a:p>
            <a:r>
              <a:rPr lang="en-US"/>
              <a:t>Brief Alcohol Screening and Intervention for College Students (BASICS)</a:t>
            </a:r>
          </a:p>
          <a:p>
            <a:r>
              <a:rPr lang="en-US"/>
              <a:t>Communities That Care</a:t>
            </a:r>
          </a:p>
          <a:p>
            <a:r>
              <a:rPr lang="en-US" err="1"/>
              <a:t>InShape</a:t>
            </a:r>
            <a:r>
              <a:rPr lang="en-US"/>
              <a:t> Prevention Plus Wellness</a:t>
            </a:r>
          </a:p>
          <a:p>
            <a:r>
              <a:rPr lang="en-US" dirty="0"/>
              <a:t>Strategies found to address risk factors</a:t>
            </a:r>
          </a:p>
        </p:txBody>
      </p:sp>
      <p:pic>
        <p:nvPicPr>
          <p:cNvPr id="7" name="Picture 6" descr="A picture containing text, pool ball, clipart, room&#10;&#10;Description automatically generated">
            <a:extLst>
              <a:ext uri="{FF2B5EF4-FFF2-40B4-BE49-F238E27FC236}">
                <a16:creationId xmlns:a16="http://schemas.microsoft.com/office/drawing/2014/main" id="{D8E48265-584E-C24F-B792-770B9D161749}"/>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358953" y="4233594"/>
            <a:ext cx="4912963" cy="133348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6DAE29F8-144D-82F7-7594-B840FE502904}"/>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72084" y="3912322"/>
            <a:ext cx="1846356" cy="1976033"/>
          </a:xfrm>
          <a:prstGeom prst="rect">
            <a:avLst/>
          </a:prstGeom>
        </p:spPr>
      </p:pic>
    </p:spTree>
    <p:extLst>
      <p:ext uri="{BB962C8B-B14F-4D97-AF65-F5344CB8AC3E}">
        <p14:creationId xmlns:p14="http://schemas.microsoft.com/office/powerpoint/2010/main" val="4016592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7CD4-D60C-D149-9C40-613234FD7D70}"/>
              </a:ext>
            </a:extLst>
          </p:cNvPr>
          <p:cNvSpPr>
            <a:spLocks noGrp="1"/>
          </p:cNvSpPr>
          <p:nvPr>
            <p:ph type="title"/>
          </p:nvPr>
        </p:nvSpPr>
        <p:spPr/>
        <p:txBody>
          <a:bodyPr/>
          <a:lstStyle/>
          <a:p>
            <a:r>
              <a:rPr lang="en-US"/>
              <a:t>BASICS</a:t>
            </a:r>
          </a:p>
        </p:txBody>
      </p:sp>
      <p:sp>
        <p:nvSpPr>
          <p:cNvPr id="3" name="Text Placeholder 2">
            <a:extLst>
              <a:ext uri="{FF2B5EF4-FFF2-40B4-BE49-F238E27FC236}">
                <a16:creationId xmlns:a16="http://schemas.microsoft.com/office/drawing/2014/main" id="{AFC04A30-A009-304A-ABED-8DCBA6BB7971}"/>
              </a:ext>
            </a:extLst>
          </p:cNvPr>
          <p:cNvSpPr>
            <a:spLocks noGrp="1"/>
          </p:cNvSpPr>
          <p:nvPr>
            <p:ph type="body" idx="1"/>
          </p:nvPr>
        </p:nvSpPr>
        <p:spPr>
          <a:xfrm>
            <a:off x="987878" y="1159329"/>
            <a:ext cx="7168243" cy="5069114"/>
          </a:xfrm>
        </p:spPr>
        <p:txBody>
          <a:bodyPr>
            <a:normAutofit/>
          </a:bodyPr>
          <a:lstStyle/>
          <a:p>
            <a:r>
              <a:rPr lang="en-US" dirty="0"/>
              <a:t>Brief prevention intervention for college students who have begun using alcohol heavily and are at high risk for alcohol use disorder</a:t>
            </a:r>
          </a:p>
          <a:p>
            <a:r>
              <a:rPr lang="en-US" dirty="0"/>
              <a:t>Conducted over two sessions/interviews with an empathetic, non-confrontational style</a:t>
            </a:r>
          </a:p>
          <a:p>
            <a:r>
              <a:rPr lang="en-US" dirty="0"/>
              <a:t>Significantly associated with reductions in alcohol use and associated problems compared to control groups</a:t>
            </a:r>
          </a:p>
          <a:p>
            <a:endParaRPr lang="en-US" dirty="0"/>
          </a:p>
        </p:txBody>
      </p:sp>
    </p:spTree>
    <p:extLst>
      <p:ext uri="{BB962C8B-B14F-4D97-AF65-F5344CB8AC3E}">
        <p14:creationId xmlns:p14="http://schemas.microsoft.com/office/powerpoint/2010/main" val="2925101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07DA-60C0-C341-BB0B-DC0DB8391B62}"/>
              </a:ext>
            </a:extLst>
          </p:cNvPr>
          <p:cNvSpPr>
            <a:spLocks noGrp="1"/>
          </p:cNvSpPr>
          <p:nvPr>
            <p:ph type="title"/>
          </p:nvPr>
        </p:nvSpPr>
        <p:spPr/>
        <p:txBody>
          <a:bodyPr/>
          <a:lstStyle/>
          <a:p>
            <a:r>
              <a:rPr lang="en-US"/>
              <a:t>Communities That Care</a:t>
            </a:r>
          </a:p>
        </p:txBody>
      </p:sp>
      <p:sp>
        <p:nvSpPr>
          <p:cNvPr id="3" name="Text Placeholder 2">
            <a:extLst>
              <a:ext uri="{FF2B5EF4-FFF2-40B4-BE49-F238E27FC236}">
                <a16:creationId xmlns:a16="http://schemas.microsoft.com/office/drawing/2014/main" id="{B7CD2022-ECD5-8543-B22B-AAFC3A89CB8D}"/>
              </a:ext>
            </a:extLst>
          </p:cNvPr>
          <p:cNvSpPr>
            <a:spLocks noGrp="1"/>
          </p:cNvSpPr>
          <p:nvPr>
            <p:ph type="body" idx="1"/>
          </p:nvPr>
        </p:nvSpPr>
        <p:spPr>
          <a:xfrm>
            <a:off x="767443" y="1289956"/>
            <a:ext cx="7609114" cy="4778829"/>
          </a:xfrm>
        </p:spPr>
        <p:txBody>
          <a:bodyPr>
            <a:normAutofit/>
          </a:bodyPr>
          <a:lstStyle/>
          <a:p>
            <a:r>
              <a:rPr lang="en-US" dirty="0"/>
              <a:t>Community- and coalition-based prevention system that seeks to mobilize numerous stakeholders to create and follow a community prevention plan</a:t>
            </a:r>
          </a:p>
          <a:p>
            <a:r>
              <a:rPr lang="en-US" dirty="0"/>
              <a:t>Requires significant community buy-in and up to 5-10 years before seeing positive outcomes</a:t>
            </a:r>
          </a:p>
          <a:p>
            <a:r>
              <a:rPr lang="en-US" dirty="0"/>
              <a:t>Significantly associated with reductions in alcohol and illicit drug use across all youth</a:t>
            </a:r>
          </a:p>
          <a:p>
            <a:endParaRPr lang="en-US" dirty="0"/>
          </a:p>
        </p:txBody>
      </p:sp>
    </p:spTree>
    <p:extLst>
      <p:ext uri="{BB962C8B-B14F-4D97-AF65-F5344CB8AC3E}">
        <p14:creationId xmlns:p14="http://schemas.microsoft.com/office/powerpoint/2010/main" val="977608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466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29B4F-B36E-A74B-B31D-CC0616BD9EF1}"/>
              </a:ext>
            </a:extLst>
          </p:cNvPr>
          <p:cNvSpPr>
            <a:spLocks noGrp="1"/>
          </p:cNvSpPr>
          <p:nvPr>
            <p:ph type="title"/>
          </p:nvPr>
        </p:nvSpPr>
        <p:spPr/>
        <p:txBody>
          <a:bodyPr/>
          <a:lstStyle/>
          <a:p>
            <a:r>
              <a:rPr lang="en-US" err="1"/>
              <a:t>InShape</a:t>
            </a:r>
            <a:r>
              <a:rPr lang="en-US"/>
              <a:t> Prevention Plus Wellness</a:t>
            </a:r>
          </a:p>
        </p:txBody>
      </p:sp>
      <p:sp>
        <p:nvSpPr>
          <p:cNvPr id="3" name="Text Placeholder 2">
            <a:extLst>
              <a:ext uri="{FF2B5EF4-FFF2-40B4-BE49-F238E27FC236}">
                <a16:creationId xmlns:a16="http://schemas.microsoft.com/office/drawing/2014/main" id="{DCAA28E5-8FCD-6A48-94CE-D1AA7CF638BC}"/>
              </a:ext>
            </a:extLst>
          </p:cNvPr>
          <p:cNvSpPr>
            <a:spLocks noGrp="1"/>
          </p:cNvSpPr>
          <p:nvPr>
            <p:ph type="body" idx="1"/>
          </p:nvPr>
        </p:nvSpPr>
        <p:spPr>
          <a:xfrm>
            <a:off x="775607" y="1159328"/>
            <a:ext cx="7592786" cy="4923971"/>
          </a:xfrm>
        </p:spPr>
        <p:txBody>
          <a:bodyPr>
            <a:normAutofit/>
          </a:bodyPr>
          <a:lstStyle/>
          <a:p>
            <a:r>
              <a:rPr lang="en-US" dirty="0"/>
              <a:t>Brief prevention intervention for college students focused on promoting active and healthy lifestyles</a:t>
            </a:r>
          </a:p>
          <a:p>
            <a:pPr lvl="1"/>
            <a:r>
              <a:rPr lang="en-US" dirty="0"/>
              <a:t>Emphasizes the positive health benefits of exercise and activity and the negative health consequences of alcohol, tobacco, and illicit drug use</a:t>
            </a:r>
          </a:p>
          <a:p>
            <a:r>
              <a:rPr lang="en-US" dirty="0"/>
              <a:t>Implementers are required to attend a 4-hour training and pass a short exam</a:t>
            </a:r>
          </a:p>
          <a:p>
            <a:r>
              <a:rPr lang="en-US" dirty="0"/>
              <a:t>Significantly associated with reductions in use and heavy use of alcohol</a:t>
            </a:r>
          </a:p>
        </p:txBody>
      </p:sp>
    </p:spTree>
    <p:extLst>
      <p:ext uri="{BB962C8B-B14F-4D97-AF65-F5344CB8AC3E}">
        <p14:creationId xmlns:p14="http://schemas.microsoft.com/office/powerpoint/2010/main" val="522521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05E84-C423-F349-9C44-5B21146775C2}"/>
              </a:ext>
            </a:extLst>
          </p:cNvPr>
          <p:cNvSpPr>
            <a:spLocks noGrp="1"/>
          </p:cNvSpPr>
          <p:nvPr>
            <p:ph type="title"/>
          </p:nvPr>
        </p:nvSpPr>
        <p:spPr>
          <a:xfrm>
            <a:off x="0" y="189079"/>
            <a:ext cx="9144000" cy="914400"/>
          </a:xfrm>
        </p:spPr>
        <p:txBody>
          <a:bodyPr>
            <a:normAutofit fontScale="90000"/>
          </a:bodyPr>
          <a:lstStyle/>
          <a:p>
            <a:r>
              <a:rPr lang="en-US" dirty="0"/>
              <a:t>Strategies Found to Address Risk Factors</a:t>
            </a:r>
          </a:p>
        </p:txBody>
      </p:sp>
      <p:sp>
        <p:nvSpPr>
          <p:cNvPr id="3" name="Content Placeholder 2">
            <a:extLst>
              <a:ext uri="{FF2B5EF4-FFF2-40B4-BE49-F238E27FC236}">
                <a16:creationId xmlns:a16="http://schemas.microsoft.com/office/drawing/2014/main" id="{68532E5F-81CD-4A4B-AF9A-905D81D2D9ED}"/>
              </a:ext>
            </a:extLst>
          </p:cNvPr>
          <p:cNvSpPr>
            <a:spLocks noGrp="1"/>
          </p:cNvSpPr>
          <p:nvPr>
            <p:ph idx="1"/>
          </p:nvPr>
        </p:nvSpPr>
        <p:spPr>
          <a:xfrm>
            <a:off x="422383" y="1421974"/>
            <a:ext cx="4149617" cy="4572000"/>
          </a:xfrm>
        </p:spPr>
        <p:txBody>
          <a:bodyPr/>
          <a:lstStyle/>
          <a:p>
            <a:r>
              <a:rPr lang="en-US" sz="3600" dirty="0" err="1"/>
              <a:t>LifeSet</a:t>
            </a:r>
            <a:endParaRPr lang="en-US" sz="3600" dirty="0"/>
          </a:p>
          <a:p>
            <a:r>
              <a:rPr lang="en-US" sz="3600" dirty="0"/>
              <a:t>Overcome Social Anxiety</a:t>
            </a:r>
          </a:p>
          <a:p>
            <a:r>
              <a:rPr lang="en-US" sz="3600" dirty="0"/>
              <a:t>Teaching Kids to Cope</a:t>
            </a:r>
          </a:p>
          <a:p>
            <a:r>
              <a:rPr lang="en-US" sz="3600" dirty="0"/>
              <a:t>Year Up</a:t>
            </a:r>
          </a:p>
          <a:p>
            <a:r>
              <a:rPr lang="en-US" sz="3600" dirty="0" err="1"/>
              <a:t>YouthBuild</a:t>
            </a:r>
            <a:endParaRPr lang="en-US" sz="3600" dirty="0"/>
          </a:p>
          <a:p>
            <a:endParaRPr lang="en-US" dirty="0"/>
          </a:p>
        </p:txBody>
      </p:sp>
      <p:pic>
        <p:nvPicPr>
          <p:cNvPr id="4" name="Picture 3" descr="A picture containing text&#10;&#10;Description automatically generated">
            <a:extLst>
              <a:ext uri="{FF2B5EF4-FFF2-40B4-BE49-F238E27FC236}">
                <a16:creationId xmlns:a16="http://schemas.microsoft.com/office/drawing/2014/main" id="{1B6FFF22-E43E-4494-5F96-FC00912E3B67}"/>
              </a:ext>
            </a:extLst>
          </p:cNvPr>
          <p:cNvPicPr>
            <a:picLocks noChangeAspect="1"/>
          </p:cNvPicPr>
          <p:nvPr/>
        </p:nvPicPr>
        <p:blipFill rotWithShape="1">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734507" y="1869485"/>
            <a:ext cx="3987110" cy="3119029"/>
          </a:xfrm>
          <a:prstGeom prst="rect">
            <a:avLst/>
          </a:prstGeom>
        </p:spPr>
      </p:pic>
    </p:spTree>
    <p:extLst>
      <p:ext uri="{BB962C8B-B14F-4D97-AF65-F5344CB8AC3E}">
        <p14:creationId xmlns:p14="http://schemas.microsoft.com/office/powerpoint/2010/main" val="4194921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1795-A2BA-E541-9D10-7F65FEFB957C}"/>
              </a:ext>
            </a:extLst>
          </p:cNvPr>
          <p:cNvSpPr>
            <a:spLocks noGrp="1"/>
          </p:cNvSpPr>
          <p:nvPr>
            <p:ph type="title"/>
          </p:nvPr>
        </p:nvSpPr>
        <p:spPr/>
        <p:txBody>
          <a:bodyPr>
            <a:noAutofit/>
          </a:bodyPr>
          <a:lstStyle/>
          <a:p>
            <a:r>
              <a:rPr lang="en-US" sz="2800"/>
              <a:t>Screening, Brief Intervention, Referral to Treatment</a:t>
            </a:r>
          </a:p>
        </p:txBody>
      </p:sp>
      <p:sp>
        <p:nvSpPr>
          <p:cNvPr id="3" name="Content Placeholder 2">
            <a:extLst>
              <a:ext uri="{FF2B5EF4-FFF2-40B4-BE49-F238E27FC236}">
                <a16:creationId xmlns:a16="http://schemas.microsoft.com/office/drawing/2014/main" id="{2C83ADF4-4427-CE48-9903-9920E0FE75B0}"/>
              </a:ext>
            </a:extLst>
          </p:cNvPr>
          <p:cNvSpPr>
            <a:spLocks noGrp="1"/>
          </p:cNvSpPr>
          <p:nvPr>
            <p:ph idx="1"/>
          </p:nvPr>
        </p:nvSpPr>
        <p:spPr>
          <a:xfrm>
            <a:off x="617313" y="1018814"/>
            <a:ext cx="7909373" cy="5258979"/>
          </a:xfrm>
        </p:spPr>
        <p:txBody>
          <a:bodyPr>
            <a:normAutofit/>
          </a:bodyPr>
          <a:lstStyle/>
          <a:p>
            <a:r>
              <a:rPr lang="en-US" sz="3200" dirty="0"/>
              <a:t>Evidence supports both in-person (SBIRT) and virtual (e-SBI) as indicated prevention interventions (</a:t>
            </a:r>
            <a:r>
              <a:rPr lang="en-US" sz="3200" i="1" dirty="0"/>
              <a:t>Pediatrics, </a:t>
            </a:r>
            <a:r>
              <a:rPr lang="en-US" sz="3200" dirty="0"/>
              <a:t>2016)</a:t>
            </a:r>
          </a:p>
          <a:p>
            <a:pPr lvl="1"/>
            <a:r>
              <a:rPr lang="en-US" sz="2800" dirty="0"/>
              <a:t>Screen for excessive alcohol consumption</a:t>
            </a:r>
          </a:p>
          <a:p>
            <a:pPr lvl="1"/>
            <a:r>
              <a:rPr lang="en-US" sz="2800" dirty="0"/>
              <a:t>Deliver a brief intervention</a:t>
            </a:r>
          </a:p>
          <a:p>
            <a:pPr lvl="2"/>
            <a:r>
              <a:rPr lang="en-US" sz="2400" dirty="0"/>
              <a:t>Common elements are using motivational interviewing techniques and providing a comparison to average peer alcohol consumption</a:t>
            </a:r>
          </a:p>
          <a:p>
            <a:pPr lvl="1"/>
            <a:r>
              <a:rPr lang="en-US" sz="2800" dirty="0"/>
              <a:t>Provide a referral to a treatment provider if appropriate</a:t>
            </a:r>
          </a:p>
        </p:txBody>
      </p:sp>
    </p:spTree>
    <p:extLst>
      <p:ext uri="{BB962C8B-B14F-4D97-AF65-F5344CB8AC3E}">
        <p14:creationId xmlns:p14="http://schemas.microsoft.com/office/powerpoint/2010/main" val="4161329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2005-B5D4-E245-8406-A38CF1655461}"/>
              </a:ext>
            </a:extLst>
          </p:cNvPr>
          <p:cNvSpPr>
            <a:spLocks noGrp="1"/>
          </p:cNvSpPr>
          <p:nvPr>
            <p:ph type="title"/>
          </p:nvPr>
        </p:nvSpPr>
        <p:spPr/>
        <p:txBody>
          <a:bodyPr>
            <a:noAutofit/>
          </a:bodyPr>
          <a:lstStyle/>
          <a:p>
            <a:r>
              <a:rPr lang="en-US" sz="3600" dirty="0"/>
              <a:t>Federal Prevention Efforts</a:t>
            </a:r>
          </a:p>
        </p:txBody>
      </p:sp>
      <p:sp>
        <p:nvSpPr>
          <p:cNvPr id="3" name="Content Placeholder 2">
            <a:extLst>
              <a:ext uri="{FF2B5EF4-FFF2-40B4-BE49-F238E27FC236}">
                <a16:creationId xmlns:a16="http://schemas.microsoft.com/office/drawing/2014/main" id="{EA07EFD4-FEEA-1846-A89E-71D0DCBED75A}"/>
              </a:ext>
            </a:extLst>
          </p:cNvPr>
          <p:cNvSpPr>
            <a:spLocks noGrp="1"/>
          </p:cNvSpPr>
          <p:nvPr>
            <p:ph idx="1"/>
          </p:nvPr>
        </p:nvSpPr>
        <p:spPr>
          <a:xfrm>
            <a:off x="706189" y="1625816"/>
            <a:ext cx="4260374" cy="4572000"/>
          </a:xfrm>
        </p:spPr>
        <p:txBody>
          <a:bodyPr>
            <a:normAutofit/>
          </a:bodyPr>
          <a:lstStyle/>
          <a:p>
            <a:r>
              <a:rPr lang="en-US" sz="3200" dirty="0"/>
              <a:t>Research support</a:t>
            </a:r>
          </a:p>
          <a:p>
            <a:r>
              <a:rPr lang="en-US" sz="3200" dirty="0"/>
              <a:t>Surveillance systems</a:t>
            </a:r>
          </a:p>
          <a:p>
            <a:r>
              <a:rPr lang="en-US" sz="3200" dirty="0"/>
              <a:t>Outreach &amp; education</a:t>
            </a:r>
          </a:p>
          <a:p>
            <a:r>
              <a:rPr lang="en-US" sz="3200" dirty="0"/>
              <a:t>Legislation</a:t>
            </a:r>
          </a:p>
          <a:p>
            <a:r>
              <a:rPr lang="en-US" sz="3200" dirty="0"/>
              <a:t>Funding</a:t>
            </a:r>
          </a:p>
        </p:txBody>
      </p:sp>
      <p:pic>
        <p:nvPicPr>
          <p:cNvPr id="4" name="Picture 3">
            <a:extLst>
              <a:ext uri="{FF2B5EF4-FFF2-40B4-BE49-F238E27FC236}">
                <a16:creationId xmlns:a16="http://schemas.microsoft.com/office/drawing/2014/main" id="{DF495E04-1524-F3D3-F385-122E832EB07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49431" y="1366869"/>
            <a:ext cx="2197100" cy="3111500"/>
          </a:xfrm>
          <a:prstGeom prst="rect">
            <a:avLst/>
          </a:prstGeom>
        </p:spPr>
      </p:pic>
      <p:pic>
        <p:nvPicPr>
          <p:cNvPr id="6" name="Picture 5">
            <a:extLst>
              <a:ext uri="{FF2B5EF4-FFF2-40B4-BE49-F238E27FC236}">
                <a16:creationId xmlns:a16="http://schemas.microsoft.com/office/drawing/2014/main" id="{B179E7D6-C314-68B0-74F9-DB417682493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35737" y="5078311"/>
            <a:ext cx="2210794" cy="1779689"/>
          </a:xfrm>
          <a:prstGeom prst="rect">
            <a:avLst/>
          </a:prstGeom>
        </p:spPr>
      </p:pic>
    </p:spTree>
    <p:extLst>
      <p:ext uri="{BB962C8B-B14F-4D97-AF65-F5344CB8AC3E}">
        <p14:creationId xmlns:p14="http://schemas.microsoft.com/office/powerpoint/2010/main" val="3052840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2005-B5D4-E245-8406-A38CF1655461}"/>
              </a:ext>
            </a:extLst>
          </p:cNvPr>
          <p:cNvSpPr>
            <a:spLocks noGrp="1"/>
          </p:cNvSpPr>
          <p:nvPr>
            <p:ph type="title"/>
          </p:nvPr>
        </p:nvSpPr>
        <p:spPr/>
        <p:txBody>
          <a:bodyPr>
            <a:noAutofit/>
          </a:bodyPr>
          <a:lstStyle/>
          <a:p>
            <a:r>
              <a:rPr lang="en-US" sz="3600"/>
              <a:t>Research</a:t>
            </a:r>
            <a:r>
              <a:rPr lang="en-US" sz="3600" dirty="0"/>
              <a:t> Support</a:t>
            </a:r>
            <a:endParaRPr lang="en-US" sz="3600"/>
          </a:p>
        </p:txBody>
      </p:sp>
      <p:sp>
        <p:nvSpPr>
          <p:cNvPr id="3" name="Content Placeholder 2">
            <a:extLst>
              <a:ext uri="{FF2B5EF4-FFF2-40B4-BE49-F238E27FC236}">
                <a16:creationId xmlns:a16="http://schemas.microsoft.com/office/drawing/2014/main" id="{EA07EFD4-FEEA-1846-A89E-71D0DCBED75A}"/>
              </a:ext>
            </a:extLst>
          </p:cNvPr>
          <p:cNvSpPr>
            <a:spLocks noGrp="1"/>
          </p:cNvSpPr>
          <p:nvPr>
            <p:ph idx="1"/>
          </p:nvPr>
        </p:nvSpPr>
        <p:spPr/>
        <p:txBody>
          <a:bodyPr>
            <a:normAutofit/>
          </a:bodyPr>
          <a:lstStyle/>
          <a:p>
            <a:r>
              <a:rPr lang="en-US" sz="2400"/>
              <a:t>Established the National Institute on Alcohol Abuse and Alcoholism (NIAAA) – 1970 </a:t>
            </a:r>
          </a:p>
          <a:p>
            <a:r>
              <a:rPr lang="en-US" sz="2400"/>
              <a:t>Created the Substance Abuse and Mental Health Services Administration (SAMHSA) – 1992</a:t>
            </a:r>
          </a:p>
          <a:p>
            <a:r>
              <a:rPr lang="en-US" sz="2400"/>
              <a:t>Mandated that DOJ, through OJJDP, establish and implement the Enforcing the Underage Drinking Laws (EUDL) program – 1998 </a:t>
            </a:r>
          </a:p>
          <a:p>
            <a:r>
              <a:rPr lang="en-US" sz="2400"/>
              <a:t>Directed the HHS Secretary to establish the Interagency Coordinating Committee on the Prevention of Underage Drinking (ICCPUD) – 2004  </a:t>
            </a:r>
          </a:p>
        </p:txBody>
      </p:sp>
    </p:spTree>
    <p:extLst>
      <p:ext uri="{BB962C8B-B14F-4D97-AF65-F5344CB8AC3E}">
        <p14:creationId xmlns:p14="http://schemas.microsoft.com/office/powerpoint/2010/main" val="1089360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14195A-B9F1-0640-BB98-7060B82476B0}"/>
              </a:ext>
            </a:extLst>
          </p:cNvPr>
          <p:cNvSpPr>
            <a:spLocks noGrp="1"/>
          </p:cNvSpPr>
          <p:nvPr>
            <p:ph idx="1"/>
          </p:nvPr>
        </p:nvSpPr>
        <p:spPr/>
        <p:txBody>
          <a:bodyPr/>
          <a:lstStyle/>
          <a:p>
            <a:r>
              <a:rPr lang="en-US" sz="2400"/>
              <a:t>Annual national surveys:</a:t>
            </a:r>
          </a:p>
          <a:p>
            <a:pPr lvl="1"/>
            <a:r>
              <a:rPr lang="en-US" sz="2400"/>
              <a:t>Monitoring the Future (NIDA)</a:t>
            </a:r>
          </a:p>
          <a:p>
            <a:pPr lvl="1"/>
            <a:r>
              <a:rPr lang="en-US" sz="2400"/>
              <a:t>National Survey on Drug Use and Health (SAMHSA)</a:t>
            </a:r>
          </a:p>
          <a:p>
            <a:pPr lvl="1"/>
            <a:r>
              <a:rPr lang="en-US" sz="2400"/>
              <a:t>Youth Risk Behavior Survey (CDC)</a:t>
            </a:r>
          </a:p>
          <a:p>
            <a:r>
              <a:rPr lang="en-US" sz="2400" dirty="0"/>
              <a:t>Data hubs</a:t>
            </a:r>
          </a:p>
          <a:p>
            <a:pPr lvl="1"/>
            <a:r>
              <a:rPr lang="en-US" sz="2400" dirty="0"/>
              <a:t>Alcohol Policy Information System</a:t>
            </a:r>
          </a:p>
          <a:p>
            <a:pPr lvl="1"/>
            <a:r>
              <a:rPr lang="en-US" sz="2400" dirty="0"/>
              <a:t>Interagency Coordinating Committee on the Prevention of Underage Drinking</a:t>
            </a:r>
          </a:p>
          <a:p>
            <a:pPr lvl="1"/>
            <a:r>
              <a:rPr lang="en-US" sz="2400" dirty="0"/>
              <a:t>SAMHSA, CDC, NIAAA sites</a:t>
            </a:r>
          </a:p>
        </p:txBody>
      </p:sp>
      <p:sp>
        <p:nvSpPr>
          <p:cNvPr id="5" name="Title 1">
            <a:extLst>
              <a:ext uri="{FF2B5EF4-FFF2-40B4-BE49-F238E27FC236}">
                <a16:creationId xmlns:a16="http://schemas.microsoft.com/office/drawing/2014/main" id="{E20A3B31-6DCA-B44F-ADD7-2621096B667F}"/>
              </a:ext>
            </a:extLst>
          </p:cNvPr>
          <p:cNvSpPr>
            <a:spLocks noGrp="1"/>
          </p:cNvSpPr>
          <p:nvPr>
            <p:ph type="title"/>
          </p:nvPr>
        </p:nvSpPr>
        <p:spPr/>
        <p:txBody>
          <a:bodyPr>
            <a:noAutofit/>
          </a:bodyPr>
          <a:lstStyle/>
          <a:p>
            <a:r>
              <a:rPr lang="en-US" sz="3600"/>
              <a:t>Surveillance </a:t>
            </a:r>
            <a:r>
              <a:rPr lang="en-US" sz="3600" dirty="0"/>
              <a:t>Systems</a:t>
            </a:r>
            <a:endParaRPr lang="en-US" sz="3600"/>
          </a:p>
        </p:txBody>
      </p:sp>
    </p:spTree>
    <p:extLst>
      <p:ext uri="{BB962C8B-B14F-4D97-AF65-F5344CB8AC3E}">
        <p14:creationId xmlns:p14="http://schemas.microsoft.com/office/powerpoint/2010/main" val="3130727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5F21-0FBB-464C-8B81-DDFF12E74EA2}"/>
              </a:ext>
            </a:extLst>
          </p:cNvPr>
          <p:cNvSpPr>
            <a:spLocks noGrp="1"/>
          </p:cNvSpPr>
          <p:nvPr>
            <p:ph type="title"/>
          </p:nvPr>
        </p:nvSpPr>
        <p:spPr/>
        <p:txBody>
          <a:bodyPr>
            <a:noAutofit/>
          </a:bodyPr>
          <a:lstStyle/>
          <a:p>
            <a:r>
              <a:rPr lang="en-US" sz="3600"/>
              <a:t>Education</a:t>
            </a:r>
            <a:r>
              <a:rPr lang="en-US" sz="3600" dirty="0"/>
              <a:t> and Outreach Efforts</a:t>
            </a:r>
            <a:endParaRPr lang="en-US" sz="3600"/>
          </a:p>
        </p:txBody>
      </p:sp>
      <p:sp>
        <p:nvSpPr>
          <p:cNvPr id="3" name="Content Placeholder 2">
            <a:extLst>
              <a:ext uri="{FF2B5EF4-FFF2-40B4-BE49-F238E27FC236}">
                <a16:creationId xmlns:a16="http://schemas.microsoft.com/office/drawing/2014/main" id="{E283AB56-E35B-6042-A4D9-95C9FBD25B1E}"/>
              </a:ext>
            </a:extLst>
          </p:cNvPr>
          <p:cNvSpPr>
            <a:spLocks noGrp="1"/>
          </p:cNvSpPr>
          <p:nvPr>
            <p:ph idx="1"/>
          </p:nvPr>
        </p:nvSpPr>
        <p:spPr>
          <a:xfrm>
            <a:off x="457645" y="1072781"/>
            <a:ext cx="8228710" cy="4712437"/>
          </a:xfrm>
        </p:spPr>
        <p:txBody>
          <a:bodyPr>
            <a:noAutofit/>
          </a:bodyPr>
          <a:lstStyle/>
          <a:p>
            <a:r>
              <a:rPr lang="en-US" sz="2400" dirty="0"/>
              <a:t>Facing Addiction in America: The Surgeon General’s Report on Alcohol, Drugs and Health (2016)</a:t>
            </a:r>
          </a:p>
          <a:p>
            <a:r>
              <a:rPr lang="en-US" sz="2400" dirty="0"/>
              <a:t>The Surgeon General’s Call to Action to Prevent and Reduce Underage Drinking (2007) </a:t>
            </a:r>
          </a:p>
          <a:p>
            <a:r>
              <a:rPr lang="en-US" sz="2400" dirty="0"/>
              <a:t>The Community Preventive Services Task Force Guide to Community Preventive Services: Preventing Excessive Alcohol Consumption (2016)</a:t>
            </a:r>
          </a:p>
          <a:p>
            <a:r>
              <a:rPr lang="en-US" sz="2400" dirty="0"/>
              <a:t>Reducing Underage Drinking: A Collective Responsibility (NRC &amp; IOM, 2004) </a:t>
            </a:r>
          </a:p>
          <a:p>
            <a:r>
              <a:rPr lang="en-US" sz="2400" dirty="0"/>
              <a:t>Call to Action: Changing the Culture of Drinking at U.S. Colleges (NIAAA, 2002) and </a:t>
            </a:r>
            <a:r>
              <a:rPr lang="en-US" sz="2400" dirty="0" err="1"/>
              <a:t>CollegeAIM</a:t>
            </a:r>
            <a:r>
              <a:rPr lang="en-US" sz="2400" dirty="0"/>
              <a:t>: College Alcohol Intervention Matrix (NIAAA, n.d.)</a:t>
            </a:r>
          </a:p>
        </p:txBody>
      </p:sp>
    </p:spTree>
    <p:extLst>
      <p:ext uri="{BB962C8B-B14F-4D97-AF65-F5344CB8AC3E}">
        <p14:creationId xmlns:p14="http://schemas.microsoft.com/office/powerpoint/2010/main" val="537304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25BC-949A-6047-92E2-3B7406804E9E}"/>
              </a:ext>
            </a:extLst>
          </p:cNvPr>
          <p:cNvSpPr>
            <a:spLocks noGrp="1"/>
          </p:cNvSpPr>
          <p:nvPr>
            <p:ph type="title"/>
          </p:nvPr>
        </p:nvSpPr>
        <p:spPr/>
        <p:txBody>
          <a:bodyPr/>
          <a:lstStyle/>
          <a:p>
            <a:r>
              <a:rPr lang="en-US" dirty="0"/>
              <a:t>Legislation- STOP Act</a:t>
            </a:r>
          </a:p>
        </p:txBody>
      </p:sp>
      <p:sp>
        <p:nvSpPr>
          <p:cNvPr id="3" name="Content Placeholder 2">
            <a:extLst>
              <a:ext uri="{FF2B5EF4-FFF2-40B4-BE49-F238E27FC236}">
                <a16:creationId xmlns:a16="http://schemas.microsoft.com/office/drawing/2014/main" id="{6437D475-8B92-2E4B-8808-2BD64491A835}"/>
              </a:ext>
            </a:extLst>
          </p:cNvPr>
          <p:cNvSpPr>
            <a:spLocks noGrp="1"/>
          </p:cNvSpPr>
          <p:nvPr>
            <p:ph idx="1"/>
          </p:nvPr>
        </p:nvSpPr>
        <p:spPr>
          <a:xfrm>
            <a:off x="395030" y="1265827"/>
            <a:ext cx="4470884" cy="4712437"/>
          </a:xfrm>
        </p:spPr>
        <p:txBody>
          <a:bodyPr>
            <a:normAutofit fontScale="92500"/>
          </a:bodyPr>
          <a:lstStyle/>
          <a:p>
            <a:r>
              <a:rPr lang="en-US" sz="3200" dirty="0"/>
              <a:t>Created an interagency coordinating committee in 2004 to report on prevention efforts</a:t>
            </a:r>
          </a:p>
          <a:p>
            <a:r>
              <a:rPr lang="en-US" sz="3200" dirty="0"/>
              <a:t>Requires annual reports:</a:t>
            </a:r>
          </a:p>
          <a:p>
            <a:pPr lvl="1"/>
            <a:r>
              <a:rPr lang="en-US" sz="2800" dirty="0"/>
              <a:t>STOP Act Report to Congress</a:t>
            </a:r>
          </a:p>
          <a:p>
            <a:pPr lvl="1"/>
            <a:r>
              <a:rPr lang="en-US" sz="2800" dirty="0"/>
              <a:t>Reports on state prevention and enforcement activities</a:t>
            </a:r>
          </a:p>
          <a:p>
            <a:endParaRPr lang="en-US" sz="3200" dirty="0"/>
          </a:p>
        </p:txBody>
      </p:sp>
      <p:pic>
        <p:nvPicPr>
          <p:cNvPr id="4" name="Picture 3" descr="Graphical user interface&#10;&#10;Description automatically generated">
            <a:extLst>
              <a:ext uri="{FF2B5EF4-FFF2-40B4-BE49-F238E27FC236}">
                <a16:creationId xmlns:a16="http://schemas.microsoft.com/office/drawing/2014/main" id="{3BD82638-B086-1BF2-CC66-54F520BB45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8337" y="1245235"/>
            <a:ext cx="3570634" cy="4551408"/>
          </a:xfrm>
          <a:prstGeom prst="rect">
            <a:avLst/>
          </a:prstGeom>
        </p:spPr>
      </p:pic>
    </p:spTree>
    <p:extLst>
      <p:ext uri="{BB962C8B-B14F-4D97-AF65-F5344CB8AC3E}">
        <p14:creationId xmlns:p14="http://schemas.microsoft.com/office/powerpoint/2010/main" val="3713942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1F1C-27A0-4148-9C0B-3214A6306BDE}"/>
              </a:ext>
            </a:extLst>
          </p:cNvPr>
          <p:cNvSpPr>
            <a:spLocks noGrp="1"/>
          </p:cNvSpPr>
          <p:nvPr>
            <p:ph type="title"/>
          </p:nvPr>
        </p:nvSpPr>
        <p:spPr>
          <a:xfrm>
            <a:off x="-1091635" y="247558"/>
            <a:ext cx="9144000" cy="914400"/>
          </a:xfrm>
        </p:spPr>
        <p:txBody>
          <a:bodyPr/>
          <a:lstStyle/>
          <a:p>
            <a:r>
              <a:rPr lang="en-US" dirty="0"/>
              <a:t>Funding Authorizations</a:t>
            </a:r>
          </a:p>
        </p:txBody>
      </p:sp>
      <p:sp>
        <p:nvSpPr>
          <p:cNvPr id="3" name="Content Placeholder 2">
            <a:extLst>
              <a:ext uri="{FF2B5EF4-FFF2-40B4-BE49-F238E27FC236}">
                <a16:creationId xmlns:a16="http://schemas.microsoft.com/office/drawing/2014/main" id="{117FFB37-59B4-CE4D-B46A-D88AEA93702E}"/>
              </a:ext>
            </a:extLst>
          </p:cNvPr>
          <p:cNvSpPr>
            <a:spLocks noGrp="1"/>
          </p:cNvSpPr>
          <p:nvPr>
            <p:ph idx="1"/>
          </p:nvPr>
        </p:nvSpPr>
        <p:spPr>
          <a:xfrm>
            <a:off x="512246" y="1245235"/>
            <a:ext cx="5526604" cy="5041265"/>
          </a:xfrm>
        </p:spPr>
        <p:txBody>
          <a:bodyPr/>
          <a:lstStyle/>
          <a:p>
            <a:r>
              <a:rPr lang="en-US" dirty="0"/>
              <a:t>SAMHSA</a:t>
            </a:r>
          </a:p>
          <a:p>
            <a:r>
              <a:rPr lang="en-US" dirty="0"/>
              <a:t>Department of Justice: OJJDP</a:t>
            </a:r>
          </a:p>
          <a:p>
            <a:r>
              <a:rPr lang="en-US" dirty="0"/>
              <a:t>National Institutes of Health: NIAAA</a:t>
            </a:r>
          </a:p>
          <a:p>
            <a:r>
              <a:rPr lang="en-US" dirty="0"/>
              <a:t>Centers for Disease Control and Prevention</a:t>
            </a:r>
          </a:p>
          <a:p>
            <a:r>
              <a:rPr lang="en-US" dirty="0"/>
              <a:t>Department of Education</a:t>
            </a:r>
          </a:p>
          <a:p>
            <a:r>
              <a:rPr lang="en-US" dirty="0"/>
              <a:t>Department of Transportation</a:t>
            </a:r>
          </a:p>
          <a:p>
            <a:r>
              <a:rPr lang="en-US" dirty="0"/>
              <a:t>…and others!</a:t>
            </a:r>
          </a:p>
          <a:p>
            <a:endParaRPr lang="en-US" dirty="0"/>
          </a:p>
        </p:txBody>
      </p:sp>
      <p:pic>
        <p:nvPicPr>
          <p:cNvPr id="4" name="Picture 3" descr="Logo&#10;&#10;Description automatically generated">
            <a:extLst>
              <a:ext uri="{FF2B5EF4-FFF2-40B4-BE49-F238E27FC236}">
                <a16:creationId xmlns:a16="http://schemas.microsoft.com/office/drawing/2014/main" id="{5F3FFBD7-70BE-EFAA-DD9A-B6EE8E7CD9BD}"/>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21116562">
            <a:off x="6429876" y="1542488"/>
            <a:ext cx="2078878" cy="3438144"/>
          </a:xfrm>
          <a:prstGeom prst="rect">
            <a:avLst/>
          </a:prstGeom>
        </p:spPr>
      </p:pic>
    </p:spTree>
    <p:extLst>
      <p:ext uri="{BB962C8B-B14F-4D97-AF65-F5344CB8AC3E}">
        <p14:creationId xmlns:p14="http://schemas.microsoft.com/office/powerpoint/2010/main" val="1293040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AD827-93F0-75BB-BE85-1F655EF312E5}"/>
              </a:ext>
            </a:extLst>
          </p:cNvPr>
          <p:cNvSpPr>
            <a:spLocks noGrp="1"/>
          </p:cNvSpPr>
          <p:nvPr>
            <p:ph type="title"/>
          </p:nvPr>
        </p:nvSpPr>
        <p:spPr>
          <a:xfrm>
            <a:off x="628650" y="-142874"/>
            <a:ext cx="7886700" cy="1325563"/>
          </a:xfrm>
        </p:spPr>
        <p:txBody>
          <a:bodyPr/>
          <a:lstStyle/>
          <a:p>
            <a:pPr algn="ctr"/>
            <a:r>
              <a:rPr lang="en-US" dirty="0"/>
              <a:t>Conclusion</a:t>
            </a:r>
          </a:p>
        </p:txBody>
      </p:sp>
      <p:sp>
        <p:nvSpPr>
          <p:cNvPr id="3" name="Content Placeholder 2">
            <a:extLst>
              <a:ext uri="{FF2B5EF4-FFF2-40B4-BE49-F238E27FC236}">
                <a16:creationId xmlns:a16="http://schemas.microsoft.com/office/drawing/2014/main" id="{2C3840D5-6D5E-163B-A373-7E79AC992A73}"/>
              </a:ext>
            </a:extLst>
          </p:cNvPr>
          <p:cNvSpPr>
            <a:spLocks noGrp="1"/>
          </p:cNvSpPr>
          <p:nvPr>
            <p:ph sz="half" idx="1"/>
          </p:nvPr>
        </p:nvSpPr>
        <p:spPr>
          <a:xfrm>
            <a:off x="628650" y="1182690"/>
            <a:ext cx="8182841" cy="4638490"/>
          </a:xfrm>
        </p:spPr>
        <p:txBody>
          <a:bodyPr/>
          <a:lstStyle/>
          <a:p>
            <a:r>
              <a:rPr lang="en-US" dirty="0"/>
              <a:t>Many potential EBPs to address underage alcohol use</a:t>
            </a:r>
          </a:p>
          <a:p>
            <a:r>
              <a:rPr lang="en-US" dirty="0"/>
              <a:t>Need to use strategic planning to determine which are best fit for your needs</a:t>
            </a:r>
          </a:p>
          <a:p>
            <a:r>
              <a:rPr lang="en-US" dirty="0"/>
              <a:t>And select EBPs that can fit together into a comprehensive approach</a:t>
            </a:r>
          </a:p>
          <a:p>
            <a:r>
              <a:rPr lang="en-US" dirty="0"/>
              <a:t>This involves weighing the evidence behind strategies, understanding your own capacity, and analyzing the needs of the community</a:t>
            </a:r>
          </a:p>
        </p:txBody>
      </p:sp>
    </p:spTree>
    <p:extLst>
      <p:ext uri="{BB962C8B-B14F-4D97-AF65-F5344CB8AC3E}">
        <p14:creationId xmlns:p14="http://schemas.microsoft.com/office/powerpoint/2010/main" val="3092193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B1C7E0-94CD-4E24-A6B6-26A16E45BC21}"/>
              </a:ext>
            </a:extLst>
          </p:cNvPr>
          <p:cNvSpPr>
            <a:spLocks noGrp="1"/>
          </p:cNvSpPr>
          <p:nvPr>
            <p:ph type="title"/>
          </p:nvPr>
        </p:nvSpPr>
        <p:spPr/>
        <p:txBody>
          <a:bodyPr/>
          <a:lstStyle/>
          <a:p>
            <a:r>
              <a:rPr lang="en-US" dirty="0"/>
              <a:t>Housekeeping</a:t>
            </a:r>
          </a:p>
        </p:txBody>
      </p:sp>
      <p:sp>
        <p:nvSpPr>
          <p:cNvPr id="16" name="Content Placeholder 2">
            <a:extLst>
              <a:ext uri="{FF2B5EF4-FFF2-40B4-BE49-F238E27FC236}">
                <a16:creationId xmlns:a16="http://schemas.microsoft.com/office/drawing/2014/main" id="{97DA7A73-2A05-4209-890E-FC57A0F44EA0}"/>
              </a:ext>
            </a:extLst>
          </p:cNvPr>
          <p:cNvSpPr txBox="1">
            <a:spLocks/>
          </p:cNvSpPr>
          <p:nvPr/>
        </p:nvSpPr>
        <p:spPr>
          <a:xfrm>
            <a:off x="475200" y="1754472"/>
            <a:ext cx="7254997" cy="774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C4927"/>
              </a:buClr>
              <a:buFont typeface="Arial" pitchFamily="34" charset="0"/>
              <a:buChar char="•"/>
              <a:defRPr sz="2800" kern="1200">
                <a:solidFill>
                  <a:srgbClr val="00467F"/>
                </a:solidFill>
                <a:latin typeface="Arial" pitchFamily="34" charset="0"/>
                <a:ea typeface="+mn-ea"/>
                <a:cs typeface="Arial" pitchFamily="34" charset="0"/>
              </a:defRPr>
            </a:lvl1pPr>
            <a:lvl2pPr marL="742950" indent="-285750" algn="l" defTabSz="914400" rtl="0" eaLnBrk="1" latinLnBrk="0" hangingPunct="1">
              <a:spcBef>
                <a:spcPct val="20000"/>
              </a:spcBef>
              <a:buClr>
                <a:srgbClr val="919195"/>
              </a:buClr>
              <a:buFont typeface="Arial" pitchFamily="34" charset="0"/>
              <a:buChar char="–"/>
              <a:defRPr sz="2800" kern="1200">
                <a:solidFill>
                  <a:srgbClr val="00467F"/>
                </a:solidFill>
                <a:latin typeface="Arial" pitchFamily="34" charset="0"/>
                <a:ea typeface="+mn-ea"/>
                <a:cs typeface="Arial" pitchFamily="34" charset="0"/>
              </a:defRPr>
            </a:lvl2pPr>
            <a:lvl3pPr marL="1143000" indent="-228600" algn="l" defTabSz="914400" rtl="0" eaLnBrk="1" latinLnBrk="0" hangingPunct="1">
              <a:spcBef>
                <a:spcPct val="20000"/>
              </a:spcBef>
              <a:buClr>
                <a:srgbClr val="94A545"/>
              </a:buClr>
              <a:buFont typeface="Arial" pitchFamily="34" charset="0"/>
              <a:buChar char="•"/>
              <a:defRPr sz="2400" kern="1200">
                <a:solidFill>
                  <a:srgbClr val="00467F"/>
                </a:solidFill>
                <a:latin typeface="Arial" pitchFamily="34" charset="0"/>
                <a:ea typeface="+mn-ea"/>
                <a:cs typeface="Arial" pitchFamily="34" charset="0"/>
              </a:defRPr>
            </a:lvl3pPr>
            <a:lvl4pPr marL="1600200" indent="-228600" algn="l" defTabSz="914400" rtl="0" eaLnBrk="1" latinLnBrk="0" hangingPunct="1">
              <a:spcBef>
                <a:spcPct val="20000"/>
              </a:spcBef>
              <a:buClr>
                <a:srgbClr val="6A4A62"/>
              </a:buClr>
              <a:buFont typeface="Arial" pitchFamily="34" charset="0"/>
              <a:buChar char="–"/>
              <a:defRPr sz="1800" kern="1200">
                <a:solidFill>
                  <a:srgbClr val="00467F"/>
                </a:solidFill>
                <a:latin typeface="Arial" pitchFamily="34" charset="0"/>
                <a:ea typeface="+mn-ea"/>
                <a:cs typeface="Arial" pitchFamily="34" charset="0"/>
              </a:defRPr>
            </a:lvl4pPr>
            <a:lvl5pPr marL="2057400" indent="-228600" algn="l" defTabSz="914400" rtl="0" eaLnBrk="1" latinLnBrk="0" hangingPunct="1">
              <a:spcBef>
                <a:spcPct val="20000"/>
              </a:spcBef>
              <a:buClr>
                <a:srgbClr val="B2CEE7"/>
              </a:buClr>
              <a:buFont typeface="Arial" pitchFamily="34" charset="0"/>
              <a:buChar char="»"/>
              <a:defRPr sz="1600" kern="1200">
                <a:solidFill>
                  <a:srgbClr val="00467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CC4927"/>
              </a:buClr>
              <a:buSzTx/>
              <a:buFont typeface="Arial" pitchFamily="34" charset="0"/>
              <a:buNone/>
              <a:tabLst/>
              <a:defRPr/>
            </a:pPr>
            <a:r>
              <a:rPr kumimoji="0" lang="en-US" altLang="en-US" sz="3200" b="1" i="0" u="sng" strike="noStrike" kern="1200" cap="none" spc="0" normalizeH="0" baseline="0" noProof="0">
                <a:ln>
                  <a:noFill/>
                </a:ln>
                <a:solidFill>
                  <a:srgbClr val="000000"/>
                </a:solidFill>
                <a:effectLst/>
                <a:uLnTx/>
                <a:uFillTx/>
                <a:latin typeface="Arial" pitchFamily="34" charset="0"/>
                <a:ea typeface="+mn-ea"/>
                <a:cs typeface="Arial" pitchFamily="34" charset="0"/>
              </a:rPr>
              <a:t>After</a:t>
            </a:r>
            <a:r>
              <a:rPr kumimoji="0" lang="en-US" altLang="en-US" sz="3200" b="1" i="0" u="none" strike="noStrike" kern="1200" cap="none" spc="0" normalizeH="0" baseline="0" noProof="0">
                <a:ln>
                  <a:noFill/>
                </a:ln>
                <a:solidFill>
                  <a:srgbClr val="000000"/>
                </a:solidFill>
                <a:effectLst/>
                <a:uLnTx/>
                <a:uFillTx/>
                <a:latin typeface="Arial" pitchFamily="34" charset="0"/>
                <a:ea typeface="+mn-ea"/>
                <a:cs typeface="Arial" pitchFamily="34" charset="0"/>
              </a:rPr>
              <a:t> the webinar:</a:t>
            </a:r>
            <a:endParaRPr kumimoji="0" lang="en-US" alt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17" name="Group 16">
            <a:extLst>
              <a:ext uri="{FF2B5EF4-FFF2-40B4-BE49-F238E27FC236}">
                <a16:creationId xmlns:a16="http://schemas.microsoft.com/office/drawing/2014/main" id="{702971AA-9C80-43D3-825C-52488F2D06DD}"/>
              </a:ext>
            </a:extLst>
          </p:cNvPr>
          <p:cNvGrpSpPr/>
          <p:nvPr/>
        </p:nvGrpSpPr>
        <p:grpSpPr>
          <a:xfrm>
            <a:off x="777659" y="220153"/>
            <a:ext cx="8141259" cy="5018797"/>
            <a:chOff x="777659" y="220153"/>
            <a:chExt cx="8141259" cy="5018797"/>
          </a:xfrm>
        </p:grpSpPr>
        <p:sp>
          <p:nvSpPr>
            <p:cNvPr id="18" name="Oval 17">
              <a:extLst>
                <a:ext uri="{FF2B5EF4-FFF2-40B4-BE49-F238E27FC236}">
                  <a16:creationId xmlns:a16="http://schemas.microsoft.com/office/drawing/2014/main" id="{AA8547B5-0700-4AE2-A2D2-5E85820FF334}"/>
                </a:ext>
              </a:extLst>
            </p:cNvPr>
            <p:cNvSpPr>
              <a:spLocks noChangeAspect="1"/>
            </p:cNvSpPr>
            <p:nvPr/>
          </p:nvSpPr>
          <p:spPr>
            <a:xfrm>
              <a:off x="6934155" y="220153"/>
              <a:ext cx="1984763" cy="1985965"/>
            </a:xfrm>
            <a:prstGeom prst="ellipse">
              <a:avLst/>
            </a:prstGeom>
            <a:solidFill>
              <a:schemeClr val="bg1">
                <a:lumMod val="95000"/>
              </a:schemeClr>
            </a:solidFill>
            <a:ln w="25400" cap="flat" cmpd="sng" algn="ctr">
              <a:solidFill>
                <a:schemeClr val="accent3"/>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000000"/>
                  </a:solidFill>
                  <a:effectLst/>
                  <a:uLnTx/>
                  <a:uFillTx/>
                  <a:latin typeface="Arial" panose="020B0604020202020204"/>
                  <a:ea typeface="+mn-ea"/>
                  <a:cs typeface="+mn-cs"/>
                </a:rPr>
                <a:t>Webinar Recording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a:ea typeface="+mn-ea"/>
                  <a:cs typeface="+mn-cs"/>
                </a:rPr>
                <a:t>available online in 4-6 weeks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bit.ly/</a:t>
              </a:r>
              <a:r>
                <a:rPr kumimoji="0" lang="en-US" altLang="en-US" sz="1600" b="0" i="0" u="none" strike="noStrike" kern="0" cap="none" spc="0" normalizeH="0" baseline="0" noProof="0" dirty="0" err="1">
                  <a:ln>
                    <a:noFill/>
                  </a:ln>
                  <a:solidFill>
                    <a:srgbClr val="000000"/>
                  </a:solidFill>
                  <a:effectLst/>
                  <a:uLnTx/>
                  <a:uFillTx/>
                  <a:latin typeface="Arial" panose="020B0604020202020204"/>
                  <a:ea typeface="+mn-ea"/>
                  <a:cs typeface="+mn-cs"/>
                  <a:hlinkClick r:id="rId2">
                    <a:extLst>
                      <a:ext uri="{A12FA001-AC4F-418D-AE19-62706E023703}">
                        <ahyp:hlinkClr xmlns:ahyp="http://schemas.microsoft.com/office/drawing/2018/hyperlinkcolor" val="tx"/>
                      </a:ext>
                    </a:extLst>
                  </a:hlinkClick>
                </a:rPr>
                <a:t>ce-pttc</a:t>
              </a:r>
              <a:endParaRPr kumimoji="0" lang="en-US" altLang="en-US" sz="16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 name="Rectangle: Rounded Corners 18">
              <a:extLst>
                <a:ext uri="{FF2B5EF4-FFF2-40B4-BE49-F238E27FC236}">
                  <a16:creationId xmlns:a16="http://schemas.microsoft.com/office/drawing/2014/main" id="{19E3BD2A-E3C1-4F99-B20E-109B637819D5}"/>
                </a:ext>
              </a:extLst>
            </p:cNvPr>
            <p:cNvSpPr>
              <a:spLocks noChangeAspect="1"/>
            </p:cNvSpPr>
            <p:nvPr/>
          </p:nvSpPr>
          <p:spPr>
            <a:xfrm>
              <a:off x="5837487" y="2567328"/>
              <a:ext cx="2560656" cy="2671621"/>
            </a:xfrm>
            <a:prstGeom prst="roundRect">
              <a:avLst/>
            </a:prstGeom>
            <a:solidFill>
              <a:schemeClr val="bg1">
                <a:lumMod val="95000"/>
              </a:schemeClr>
            </a:solidFill>
            <a:ln w="25400" cap="flat" cmpd="sng" algn="ctr">
              <a:solidFill>
                <a:schemeClr val="accent3"/>
              </a:solidFill>
              <a:prstDash val="solid"/>
            </a:ln>
            <a:effectLst/>
          </p:spPr>
          <p:txBody>
            <a:bodyPr lIns="91440" tIns="91440" rIns="91440" bIns="91440" rtlCol="0" anchor="ct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Arial" panose="020B0604020202020204"/>
                  <a:ea typeface="+mn-ea"/>
                  <a:cs typeface="+mn-cs"/>
                </a:rPr>
                <a:t>Resource Page</a:t>
              </a:r>
            </a:p>
            <a:p>
              <a:pPr marL="231775" marR="0" lvl="0" indent="-231775" defTabSz="914400" eaLnBrk="1" fontAlgn="auto" latinLnBrk="0" hangingPunct="1">
                <a:lnSpc>
                  <a:spcPct val="100000"/>
                </a:lnSpc>
                <a:spcBef>
                  <a:spcPts val="0"/>
                </a:spcBef>
                <a:spcAft>
                  <a:spcPts val="600"/>
                </a:spcAft>
                <a:buClrTx/>
                <a:buSzTx/>
                <a:buFont typeface="+mj-lt"/>
                <a:buAutoNum type="arabicPeriod"/>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a:ea typeface="+mn-ea"/>
                  <a:cs typeface="+mn-cs"/>
                </a:rPr>
                <a:t>List of resources shared today</a:t>
              </a:r>
              <a:endParaRPr kumimoji="0" lang="en-US" altLang="en-US" sz="16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231775" marR="0" lvl="0" indent="-231775" defTabSz="914400" eaLnBrk="1" fontAlgn="auto" latinLnBrk="0" hangingPunct="1">
                <a:lnSpc>
                  <a:spcPct val="100000"/>
                </a:lnSpc>
                <a:spcBef>
                  <a:spcPts val="0"/>
                </a:spcBef>
                <a:spcAft>
                  <a:spcPts val="600"/>
                </a:spcAft>
                <a:buClrTx/>
                <a:buSzTx/>
                <a:buFont typeface="+mj-lt"/>
                <a:buAutoNum type="arabicPeriod"/>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a:ea typeface="+mn-ea"/>
                  <a:cs typeface="+mn-cs"/>
                </a:rPr>
                <a:t>PowerPoint slides</a:t>
              </a:r>
              <a:endParaRPr kumimoji="0" lang="en-US" altLang="en-US" sz="1600" b="0" i="0" u="none" strike="noStrike" kern="0" cap="none" spc="0" normalizeH="0" baseline="0" noProof="0" dirty="0">
                <a:ln>
                  <a:noFill/>
                </a:ln>
                <a:solidFill>
                  <a:srgbClr val="000000"/>
                </a:solidFill>
                <a:effectLst/>
                <a:uLnTx/>
                <a:uFillTx/>
                <a:latin typeface="Arial" panose="020B0604020202020204"/>
                <a:ea typeface="+mn-ea"/>
                <a:cs typeface="+mn-cs"/>
              </a:endParaRPr>
            </a:p>
            <a:p>
              <a:pPr marL="231775" marR="0" lvl="0" indent="-231775" defTabSz="914400" eaLnBrk="1" fontAlgn="auto" latinLnBrk="0" hangingPunct="1">
                <a:lnSpc>
                  <a:spcPct val="100000"/>
                </a:lnSpc>
                <a:spcBef>
                  <a:spcPts val="0"/>
                </a:spcBef>
                <a:spcAft>
                  <a:spcPts val="600"/>
                </a:spcAft>
                <a:buClrTx/>
                <a:buSzTx/>
                <a:buFont typeface="+mj-lt"/>
                <a:buAutoNum type="arabicPeriod"/>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a:ea typeface="+mn-ea"/>
                  <a:cs typeface="+mn-cs"/>
                </a:rPr>
                <a:t>Link to request Certificate of Attendance</a:t>
              </a:r>
              <a:endParaRPr kumimoji="0" lang="en-US" altLang="en-US" sz="16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F21F10D5-9423-4D23-A41F-EF4E343D770C}"/>
                </a:ext>
              </a:extLst>
            </p:cNvPr>
            <p:cNvGrpSpPr/>
            <p:nvPr/>
          </p:nvGrpSpPr>
          <p:grpSpPr>
            <a:xfrm>
              <a:off x="3511797" y="3202230"/>
              <a:ext cx="2152209" cy="1229094"/>
              <a:chOff x="3511797" y="3202230"/>
              <a:chExt cx="2152209" cy="1229094"/>
            </a:xfrm>
          </p:grpSpPr>
          <p:sp>
            <p:nvSpPr>
              <p:cNvPr id="24" name="Arrow: Left 23">
                <a:extLst>
                  <a:ext uri="{FF2B5EF4-FFF2-40B4-BE49-F238E27FC236}">
                    <a16:creationId xmlns:a16="http://schemas.microsoft.com/office/drawing/2014/main" id="{FE80DB95-BF42-46D7-8EA2-43268CCD20CC}"/>
                  </a:ext>
                </a:extLst>
              </p:cNvPr>
              <p:cNvSpPr/>
              <p:nvPr/>
            </p:nvSpPr>
            <p:spPr>
              <a:xfrm rot="10800000">
                <a:off x="3511797" y="3202230"/>
                <a:ext cx="2152209" cy="1229094"/>
              </a:xfrm>
              <a:prstGeom prst="leftArrow">
                <a:avLst/>
              </a:prstGeom>
              <a:solidFill>
                <a:srgbClr val="6B4024"/>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mn-ea"/>
                  <a:cs typeface="+mn-cs"/>
                </a:endParaRPr>
              </a:p>
            </p:txBody>
          </p:sp>
          <p:sp>
            <p:nvSpPr>
              <p:cNvPr id="25" name="Content Placeholder 2">
                <a:extLst>
                  <a:ext uri="{FF2B5EF4-FFF2-40B4-BE49-F238E27FC236}">
                    <a16:creationId xmlns:a16="http://schemas.microsoft.com/office/drawing/2014/main" id="{28B29FE8-F011-4747-AB09-9D2D0A2B396E}"/>
                  </a:ext>
                </a:extLst>
              </p:cNvPr>
              <p:cNvSpPr txBox="1">
                <a:spLocks/>
              </p:cNvSpPr>
              <p:nvPr/>
            </p:nvSpPr>
            <p:spPr>
              <a:xfrm>
                <a:off x="3557368" y="3630977"/>
                <a:ext cx="1878371" cy="484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CC4927"/>
                  </a:buClr>
                  <a:buFont typeface="Arial" pitchFamily="34" charset="0"/>
                  <a:buChar char="•"/>
                  <a:defRPr sz="2800" kern="1200">
                    <a:solidFill>
                      <a:srgbClr val="00467F"/>
                    </a:solidFill>
                    <a:latin typeface="Arial" pitchFamily="34" charset="0"/>
                    <a:ea typeface="+mn-ea"/>
                    <a:cs typeface="Arial" pitchFamily="34" charset="0"/>
                  </a:defRPr>
                </a:lvl1pPr>
                <a:lvl2pPr marL="742950" indent="-285750" algn="l" defTabSz="914400" rtl="0" eaLnBrk="1" latinLnBrk="0" hangingPunct="1">
                  <a:spcBef>
                    <a:spcPct val="20000"/>
                  </a:spcBef>
                  <a:buClr>
                    <a:srgbClr val="919195"/>
                  </a:buClr>
                  <a:buFont typeface="Arial" pitchFamily="34" charset="0"/>
                  <a:buChar char="–"/>
                  <a:defRPr sz="2800" kern="1200">
                    <a:solidFill>
                      <a:srgbClr val="00467F"/>
                    </a:solidFill>
                    <a:latin typeface="Arial" pitchFamily="34" charset="0"/>
                    <a:ea typeface="+mn-ea"/>
                    <a:cs typeface="Arial" pitchFamily="34" charset="0"/>
                  </a:defRPr>
                </a:lvl2pPr>
                <a:lvl3pPr marL="1143000" indent="-228600" algn="l" defTabSz="914400" rtl="0" eaLnBrk="1" latinLnBrk="0" hangingPunct="1">
                  <a:spcBef>
                    <a:spcPct val="20000"/>
                  </a:spcBef>
                  <a:buClr>
                    <a:srgbClr val="94A545"/>
                  </a:buClr>
                  <a:buFont typeface="Arial" pitchFamily="34" charset="0"/>
                  <a:buChar char="•"/>
                  <a:defRPr sz="2400" kern="1200">
                    <a:solidFill>
                      <a:srgbClr val="00467F"/>
                    </a:solidFill>
                    <a:latin typeface="Arial" pitchFamily="34" charset="0"/>
                    <a:ea typeface="+mn-ea"/>
                    <a:cs typeface="Arial" pitchFamily="34" charset="0"/>
                  </a:defRPr>
                </a:lvl3pPr>
                <a:lvl4pPr marL="1600200" indent="-228600" algn="l" defTabSz="914400" rtl="0" eaLnBrk="1" latinLnBrk="0" hangingPunct="1">
                  <a:spcBef>
                    <a:spcPct val="20000"/>
                  </a:spcBef>
                  <a:buClr>
                    <a:srgbClr val="6A4A62"/>
                  </a:buClr>
                  <a:buFont typeface="Arial" pitchFamily="34" charset="0"/>
                  <a:buChar char="–"/>
                  <a:defRPr sz="1800" kern="1200">
                    <a:solidFill>
                      <a:srgbClr val="00467F"/>
                    </a:solidFill>
                    <a:latin typeface="Arial" pitchFamily="34" charset="0"/>
                    <a:ea typeface="+mn-ea"/>
                    <a:cs typeface="Arial" pitchFamily="34" charset="0"/>
                  </a:defRPr>
                </a:lvl4pPr>
                <a:lvl5pPr marL="2057400" indent="-228600" algn="l" defTabSz="914400" rtl="0" eaLnBrk="1" latinLnBrk="0" hangingPunct="1">
                  <a:spcBef>
                    <a:spcPct val="20000"/>
                  </a:spcBef>
                  <a:buClr>
                    <a:srgbClr val="B2CEE7"/>
                  </a:buClr>
                  <a:buFont typeface="Arial" pitchFamily="34" charset="0"/>
                  <a:buChar char="»"/>
                  <a:defRPr sz="1600" kern="1200">
                    <a:solidFill>
                      <a:srgbClr val="00467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CC4927"/>
                  </a:buClr>
                  <a:buSzTx/>
                  <a:buFont typeface="Arial" pitchFamily="34" charset="0"/>
                  <a:buNone/>
                  <a:tabLst/>
                  <a:defRPr/>
                </a:pPr>
                <a:r>
                  <a:rPr kumimoji="0" lang="en-US" altLang="en-US" sz="16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to gain access to</a:t>
                </a:r>
              </a:p>
            </p:txBody>
          </p:sp>
        </p:grpSp>
        <p:grpSp>
          <p:nvGrpSpPr>
            <p:cNvPr id="21" name="Group 20">
              <a:extLst>
                <a:ext uri="{FF2B5EF4-FFF2-40B4-BE49-F238E27FC236}">
                  <a16:creationId xmlns:a16="http://schemas.microsoft.com/office/drawing/2014/main" id="{F65AE9DA-F6D7-4E3F-A599-7CBA3FAB9325}"/>
                </a:ext>
              </a:extLst>
            </p:cNvPr>
            <p:cNvGrpSpPr/>
            <p:nvPr/>
          </p:nvGrpSpPr>
          <p:grpSpPr>
            <a:xfrm>
              <a:off x="777659" y="2567329"/>
              <a:ext cx="2560656" cy="2671621"/>
              <a:chOff x="777659" y="2567329"/>
              <a:chExt cx="2560656" cy="2671621"/>
            </a:xfrm>
          </p:grpSpPr>
          <p:sp>
            <p:nvSpPr>
              <p:cNvPr id="22" name="Rectangle: Rounded Corners 21">
                <a:extLst>
                  <a:ext uri="{FF2B5EF4-FFF2-40B4-BE49-F238E27FC236}">
                    <a16:creationId xmlns:a16="http://schemas.microsoft.com/office/drawing/2014/main" id="{EDAD9979-667C-41EE-806D-1582329293DA}"/>
                  </a:ext>
                </a:extLst>
              </p:cNvPr>
              <p:cNvSpPr>
                <a:spLocks noChangeAspect="1"/>
              </p:cNvSpPr>
              <p:nvPr/>
            </p:nvSpPr>
            <p:spPr>
              <a:xfrm>
                <a:off x="777659" y="2567329"/>
                <a:ext cx="2560656" cy="2671621"/>
              </a:xfrm>
              <a:prstGeom prst="roundRect">
                <a:avLst/>
              </a:prstGeom>
              <a:solidFill>
                <a:schemeClr val="bg1">
                  <a:lumMod val="95000"/>
                </a:schemeClr>
              </a:solidFill>
              <a:ln w="25400" cap="flat" cmpd="sng" algn="ctr">
                <a:solidFill>
                  <a:schemeClr val="accent3"/>
                </a:solidFill>
                <a:prstDash val="solid"/>
              </a:ln>
              <a:effectLst/>
            </p:spPr>
            <p:txBody>
              <a:bodyPr lIns="91440" tIns="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a:ea typeface="+mn-ea"/>
                    <a:cs typeface="+mn-cs"/>
                  </a:rPr>
                  <a:t>Complete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a:ea typeface="+mn-ea"/>
                    <a:cs typeface="+mn-cs"/>
                  </a:rPr>
                  <a:t>brief, 10-question </a:t>
                </a:r>
                <a:r>
                  <a:rPr kumimoji="0" lang="en-US" altLang="en-US" sz="2000" b="1" i="0" u="none" strike="noStrike" kern="0" cap="none" spc="0" normalizeH="0" baseline="0" noProof="0" dirty="0">
                    <a:ln>
                      <a:noFill/>
                    </a:ln>
                    <a:solidFill>
                      <a:srgbClr val="000000"/>
                    </a:solidFill>
                    <a:effectLst/>
                    <a:uLnTx/>
                    <a:uFillTx/>
                    <a:latin typeface="Arial" panose="020B0604020202020204"/>
                    <a:ea typeface="+mn-ea"/>
                    <a:cs typeface="+mn-cs"/>
                  </a:rPr>
                  <a:t>Evaluation Form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pic>
            <p:nvPicPr>
              <p:cNvPr id="23" name="Picture 22" descr="A picture containing graphics, drawing&#10;&#10;Description automatically generated">
                <a:extLst>
                  <a:ext uri="{FF2B5EF4-FFF2-40B4-BE49-F238E27FC236}">
                    <a16:creationId xmlns:a16="http://schemas.microsoft.com/office/drawing/2014/main" id="{54683EC0-116C-43E7-9621-8A9E9C3037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979459">
                <a:off x="1530955" y="3902832"/>
                <a:ext cx="1054060" cy="1054060"/>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684721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EDEB-B379-4CD7-9DB1-78E5C4130DA3}"/>
              </a:ext>
            </a:extLst>
          </p:cNvPr>
          <p:cNvSpPr>
            <a:spLocks noGrp="1"/>
          </p:cNvSpPr>
          <p:nvPr>
            <p:ph type="title"/>
          </p:nvPr>
        </p:nvSpPr>
        <p:spPr>
          <a:xfrm>
            <a:off x="881187" y="4373589"/>
            <a:ext cx="7381625" cy="951875"/>
          </a:xfrm>
        </p:spPr>
        <p:txBody>
          <a:bodyPr>
            <a:normAutofit fontScale="90000"/>
          </a:bodyPr>
          <a:lstStyle/>
          <a:p>
            <a:pPr algn="ctr"/>
            <a:r>
              <a:rPr lang="en-US"/>
              <a:t>Josh Esrick &amp; Emily Patton</a:t>
            </a:r>
            <a:br>
              <a:rPr lang="en-US"/>
            </a:br>
            <a:r>
              <a:rPr lang="en-US" err="1"/>
              <a:t>jesrick@danyainstitute.org</a:t>
            </a:r>
            <a:br>
              <a:rPr lang="en-US"/>
            </a:br>
            <a:r>
              <a:rPr lang="en-US" err="1"/>
              <a:t>Emily@Carnevaleassociates.com</a:t>
            </a:r>
            <a:endParaRPr lang="en-US"/>
          </a:p>
        </p:txBody>
      </p:sp>
    </p:spTree>
    <p:extLst>
      <p:ext uri="{BB962C8B-B14F-4D97-AF65-F5344CB8AC3E}">
        <p14:creationId xmlns:p14="http://schemas.microsoft.com/office/powerpoint/2010/main" val="2462465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1BE8-948A-42AF-A699-835A54F18A4A}"/>
              </a:ext>
            </a:extLst>
          </p:cNvPr>
          <p:cNvSpPr>
            <a:spLocks noGrp="1"/>
          </p:cNvSpPr>
          <p:nvPr>
            <p:ph type="title"/>
          </p:nvPr>
        </p:nvSpPr>
        <p:spPr>
          <a:xfrm>
            <a:off x="0" y="178842"/>
            <a:ext cx="9144000" cy="914400"/>
          </a:xfrm>
        </p:spPr>
        <p:txBody>
          <a:bodyPr/>
          <a:lstStyle/>
          <a:p>
            <a:r>
              <a:rPr lang="en-US" sz="4400" dirty="0"/>
              <a:t>Evaluation</a:t>
            </a:r>
            <a:br>
              <a:rPr lang="en-US" dirty="0"/>
            </a:br>
            <a:r>
              <a:rPr lang="en-US" sz="2800" i="1" dirty="0"/>
              <a:t>Your feedback is important!</a:t>
            </a:r>
            <a:endParaRPr lang="en-US" i="1" dirty="0"/>
          </a:p>
        </p:txBody>
      </p:sp>
      <p:sp>
        <p:nvSpPr>
          <p:cNvPr id="3" name="Content Placeholder 2">
            <a:extLst>
              <a:ext uri="{FF2B5EF4-FFF2-40B4-BE49-F238E27FC236}">
                <a16:creationId xmlns:a16="http://schemas.microsoft.com/office/drawing/2014/main" id="{5FA0D500-BD37-4DEC-93D0-1B43DB2C1448}"/>
              </a:ext>
            </a:extLst>
          </p:cNvPr>
          <p:cNvSpPr>
            <a:spLocks noGrp="1"/>
          </p:cNvSpPr>
          <p:nvPr>
            <p:ph idx="1"/>
          </p:nvPr>
        </p:nvSpPr>
        <p:spPr>
          <a:xfrm>
            <a:off x="512246" y="1415359"/>
            <a:ext cx="8228710" cy="4712437"/>
          </a:xfrm>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600" b="1" i="0" u="none" strike="noStrike" kern="1200" cap="none" spc="0" normalizeH="0" baseline="0" noProof="0" dirty="0">
              <a:ln>
                <a:noFill/>
              </a:ln>
              <a:solidFill>
                <a:srgbClr val="919195"/>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Evaluation Form</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To complete the evaluation form, go to https://ttc-gpra.org/P?s=211581</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Resources Page and Slides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Upon completion of the evaluation form, your browser will redirect to the Resources Page for today’s webinar, which will include a PDF of the PowerPoint slides.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Certificate of Attendance / Contact Hour</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To request a certificate: complete the evaluation form and then click on the red Request Certificate button located at the top of the Resources Page. Certificates must be requested within 1 week of the webinar, and will be processed within 30 days.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Recording</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A recording of today's webinar will be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en-US"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rPr>
              <a:t>available online in 4-6 weeks.</a:t>
            </a:r>
          </a:p>
        </p:txBody>
      </p:sp>
      <p:sp>
        <p:nvSpPr>
          <p:cNvPr id="5" name="Rectangle: Rounded Corners 4">
            <a:hlinkClick r:id="rId2" tooltip="Click here to send an email to webinars@danyainstitute.org"/>
            <a:extLst>
              <a:ext uri="{FF2B5EF4-FFF2-40B4-BE49-F238E27FC236}">
                <a16:creationId xmlns:a16="http://schemas.microsoft.com/office/drawing/2014/main" id="{27C9EFB7-0380-4ED0-BED3-6C95733B329C}"/>
              </a:ext>
            </a:extLst>
          </p:cNvPr>
          <p:cNvSpPr/>
          <p:nvPr/>
        </p:nvSpPr>
        <p:spPr>
          <a:xfrm>
            <a:off x="5139084" y="5178155"/>
            <a:ext cx="3369521" cy="1501003"/>
          </a:xfrm>
          <a:prstGeom prst="roundRect">
            <a:avLst/>
          </a:prstGeom>
          <a:noFill/>
          <a:ln w="25400" cap="flat" cmpd="sng" algn="ctr">
            <a:solidFill>
              <a:srgbClr val="6B4024"/>
            </a:solidFill>
            <a:prstDash val="solid"/>
          </a:ln>
          <a:effectLst/>
        </p:spPr>
        <p:txBody>
          <a:bodyPr lIns="91440" tIns="91440" rIns="91440" bIns="91440" rtlCol="0" anchor="ctr"/>
          <a:lstStyle/>
          <a:p>
            <a:pPr algn="ctr" defTabSz="914400">
              <a:defRPr/>
            </a:pPr>
            <a:r>
              <a:rPr lang="en-US" sz="1400" kern="0" dirty="0">
                <a:solidFill>
                  <a:srgbClr val="000000"/>
                </a:solidFill>
                <a:latin typeface="Arial"/>
                <a:sym typeface="Arial"/>
              </a:rPr>
              <a:t>If you have any issues accessing the evaluation, resources page, or slides,</a:t>
            </a:r>
          </a:p>
          <a:p>
            <a:pPr algn="ctr" defTabSz="914400">
              <a:defRPr/>
            </a:pPr>
            <a:r>
              <a:rPr lang="en-US" sz="1400" kern="0" dirty="0">
                <a:solidFill>
                  <a:srgbClr val="000000"/>
                </a:solidFill>
                <a:latin typeface="Arial"/>
                <a:sym typeface="Arial"/>
              </a:rPr>
              <a:t>please send an email to</a:t>
            </a:r>
          </a:p>
          <a:p>
            <a:pPr algn="ctr" defTabSz="914400">
              <a:defRPr/>
            </a:pPr>
            <a:endParaRPr lang="en-US" sz="200" kern="0" dirty="0">
              <a:solidFill>
                <a:srgbClr val="000000"/>
              </a:solidFill>
              <a:latin typeface="Arial"/>
              <a:sym typeface="Arial"/>
            </a:endParaRPr>
          </a:p>
          <a:p>
            <a:pPr algn="ctr" defTabSz="914400">
              <a:defRPr/>
            </a:pPr>
            <a:r>
              <a:rPr lang="en-US" sz="1600" b="1" kern="0" dirty="0">
                <a:solidFill>
                  <a:srgbClr val="000000"/>
                </a:solidFill>
                <a:latin typeface="Cambria" panose="02040503050406030204" pitchFamily="18" charset="0"/>
                <a:ea typeface="Cambria" panose="02040503050406030204" pitchFamily="18" charset="0"/>
                <a:sym typeface="Arial"/>
                <a:hlinkClick r:id="rId2">
                  <a:extLst>
                    <a:ext uri="{A12FA001-AC4F-418D-AE19-62706E023703}">
                      <ahyp:hlinkClr xmlns:ahyp="http://schemas.microsoft.com/office/drawing/2018/hyperlinkcolor" val="tx"/>
                    </a:ext>
                  </a:extLst>
                </a:hlinkClick>
              </a:rPr>
              <a:t>webinars@danyainstitute.org</a:t>
            </a:r>
            <a:endParaRPr lang="en-US" sz="1600" b="1" kern="0" dirty="0">
              <a:solidFill>
                <a:srgbClr val="000000"/>
              </a:solidFill>
              <a:latin typeface="Cambria" panose="02040503050406030204" pitchFamily="18" charset="0"/>
              <a:ea typeface="Cambria" panose="02040503050406030204" pitchFamily="18" charset="0"/>
              <a:sym typeface="Arial"/>
            </a:endParaRPr>
          </a:p>
        </p:txBody>
      </p:sp>
      <p:pic>
        <p:nvPicPr>
          <p:cNvPr id="7" name="Picture 6" descr="Shape, square&#10;&#10;Description automatically generated">
            <a:extLst>
              <a:ext uri="{FF2B5EF4-FFF2-40B4-BE49-F238E27FC236}">
                <a16:creationId xmlns:a16="http://schemas.microsoft.com/office/drawing/2014/main" id="{2DEB1D2A-3213-4290-BE2A-35D3A1891C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07569" y="302901"/>
            <a:ext cx="933387" cy="1209980"/>
          </a:xfrm>
          <a:prstGeom prst="rect">
            <a:avLst/>
          </a:prstGeom>
        </p:spPr>
      </p:pic>
      <p:pic>
        <p:nvPicPr>
          <p:cNvPr id="6" name="Picture 5" descr="Qr code&#10;&#10;Description automatically generated">
            <a:extLst>
              <a:ext uri="{FF2B5EF4-FFF2-40B4-BE49-F238E27FC236}">
                <a16:creationId xmlns:a16="http://schemas.microsoft.com/office/drawing/2014/main" id="{E42C8C64-EBB4-58D6-C795-35AFD22B6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457" y="408708"/>
            <a:ext cx="751609" cy="751609"/>
          </a:xfrm>
          <a:prstGeom prst="rect">
            <a:avLst/>
          </a:prstGeom>
        </p:spPr>
      </p:pic>
    </p:spTree>
    <p:extLst>
      <p:ext uri="{BB962C8B-B14F-4D97-AF65-F5344CB8AC3E}">
        <p14:creationId xmlns:p14="http://schemas.microsoft.com/office/powerpoint/2010/main" val="3996217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17EB-F446-43E6-9346-507470D23B0D}"/>
              </a:ext>
            </a:extLst>
          </p:cNvPr>
          <p:cNvSpPr>
            <a:spLocks noGrp="1"/>
          </p:cNvSpPr>
          <p:nvPr>
            <p:ph type="title"/>
          </p:nvPr>
        </p:nvSpPr>
        <p:spPr/>
        <p:txBody>
          <a:bodyPr/>
          <a:lstStyle/>
          <a:p>
            <a:r>
              <a:rPr lang="en-US" dirty="0"/>
              <a:t>Contact Us</a:t>
            </a:r>
          </a:p>
        </p:txBody>
      </p:sp>
      <p:grpSp>
        <p:nvGrpSpPr>
          <p:cNvPr id="10" name="Group 9">
            <a:extLst>
              <a:ext uri="{FF2B5EF4-FFF2-40B4-BE49-F238E27FC236}">
                <a16:creationId xmlns:a16="http://schemas.microsoft.com/office/drawing/2014/main" id="{265EB3C4-3EDB-4792-B03F-646171E2B98E}"/>
              </a:ext>
            </a:extLst>
          </p:cNvPr>
          <p:cNvGrpSpPr/>
          <p:nvPr/>
        </p:nvGrpSpPr>
        <p:grpSpPr>
          <a:xfrm>
            <a:off x="1447799" y="1993429"/>
            <a:ext cx="6248400" cy="1088233"/>
            <a:chOff x="1470215" y="2133600"/>
            <a:chExt cx="6248400" cy="1088233"/>
          </a:xfrm>
        </p:grpSpPr>
        <p:pic>
          <p:nvPicPr>
            <p:cNvPr id="11" name="Danya Institute logo" descr="Image of Danya Institute logo" title="Danya Institute logo">
              <a:extLst>
                <a:ext uri="{FF2B5EF4-FFF2-40B4-BE49-F238E27FC236}">
                  <a16:creationId xmlns:a16="http://schemas.microsoft.com/office/drawing/2014/main" id="{B1996C0B-ED26-4605-8D23-4A1A15DF03F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74730" y="2215993"/>
              <a:ext cx="419454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a:extLst>
                <a:ext uri="{FF2B5EF4-FFF2-40B4-BE49-F238E27FC236}">
                  <a16:creationId xmlns:a16="http://schemas.microsoft.com/office/drawing/2014/main" id="{841642D0-1285-4546-979B-B21A3768FEE3}"/>
                </a:ext>
              </a:extLst>
            </p:cNvPr>
            <p:cNvSpPr txBox="1">
              <a:spLocks noChangeArrowheads="1"/>
            </p:cNvSpPr>
            <p:nvPr/>
          </p:nvSpPr>
          <p:spPr bwMode="auto">
            <a:xfrm>
              <a:off x="1470215" y="2133600"/>
              <a:ext cx="6248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ea typeface="ＭＳ Ｐゴシック" pitchFamily="34" charset="-128"/>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ea typeface="ＭＳ Ｐゴシック" pitchFamily="34" charset="-128"/>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ea typeface="ＭＳ Ｐゴシック" pitchFamily="34" charset="-128"/>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ea typeface="ＭＳ Ｐゴシック" pitchFamily="34" charset="-128"/>
                </a:defRPr>
              </a:lvl4pPr>
              <a:lvl5pPr marL="2057400" indent="-228600" eaLnBrk="0" hangingPunct="0">
                <a:spcBef>
                  <a:spcPct val="20000"/>
                </a:spcBef>
                <a:buClr>
                  <a:srgbClr val="8FB08C"/>
                </a:buClr>
                <a:buChar char="•"/>
                <a:defRPr>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9pPr>
            </a:lstStyle>
            <a:p>
              <a:pPr algn="ctr" defTabSz="914400" eaLnBrk="1" hangingPunct="1">
                <a:spcBef>
                  <a:spcPct val="0"/>
                </a:spcBef>
                <a:buClrTx/>
                <a:buSzTx/>
                <a:buFont typeface="Wingdings 2" pitchFamily="18" charset="2"/>
                <a:buNone/>
                <a:defRPr/>
              </a:pPr>
              <a:r>
                <a:rPr lang="en-US" altLang="en-US" sz="1600" b="1" i="1" dirty="0">
                  <a:solidFill>
                    <a:srgbClr val="000000"/>
                  </a:solidFill>
                  <a:latin typeface="Palatino Linotype" pitchFamily="18" charset="0"/>
                  <a:cs typeface="Arial"/>
                  <a:sym typeface="Arial"/>
                </a:rPr>
                <a:t>a program managed by</a:t>
              </a:r>
            </a:p>
          </p:txBody>
        </p:sp>
      </p:grpSp>
      <p:sp>
        <p:nvSpPr>
          <p:cNvPr id="13" name="TextBox 4">
            <a:extLst>
              <a:ext uri="{FF2B5EF4-FFF2-40B4-BE49-F238E27FC236}">
                <a16:creationId xmlns:a16="http://schemas.microsoft.com/office/drawing/2014/main" id="{0360A41B-F4F5-4181-A2DB-5E86D0500466}"/>
              </a:ext>
            </a:extLst>
          </p:cNvPr>
          <p:cNvSpPr txBox="1"/>
          <p:nvPr/>
        </p:nvSpPr>
        <p:spPr>
          <a:xfrm>
            <a:off x="200300" y="5174653"/>
            <a:ext cx="8757112" cy="738664"/>
          </a:xfrm>
          <a:prstGeom prst="rect">
            <a:avLst/>
          </a:prstGeom>
          <a:noFill/>
        </p:spPr>
        <p:txBody>
          <a:bodyPr wrap="square" rtlCol="0">
            <a:spAutoFit/>
          </a:bodyPr>
          <a:lstStyle/>
          <a:p>
            <a:pPr algn="ctr" defTabSz="914400">
              <a:buFont typeface="Arial"/>
              <a:buNone/>
              <a:defRPr/>
            </a:pPr>
            <a:r>
              <a:rPr lang="en-US" sz="1400" i="1" dirty="0">
                <a:solidFill>
                  <a:srgbClr val="000000"/>
                </a:solidFill>
                <a:latin typeface="Arial"/>
                <a:cs typeface="Arial"/>
                <a:sym typeface="Arial"/>
              </a:rPr>
              <a:t>Funding for this presentation was made possible by SAMHSA grant no. 1H79SP081018. The views expressed by speakers and moderators do not necessarily reflect the official policies of HHS; nor does mention of trade names, commercial practices, or organizations imply endorsement by the U.S. Government.</a:t>
            </a:r>
            <a:endParaRPr lang="en-US" sz="1400" dirty="0">
              <a:solidFill>
                <a:srgbClr val="000000"/>
              </a:solidFill>
              <a:latin typeface="Arial"/>
              <a:cs typeface="Arial"/>
              <a:sym typeface="Arial"/>
            </a:endParaRPr>
          </a:p>
        </p:txBody>
      </p:sp>
      <p:pic>
        <p:nvPicPr>
          <p:cNvPr id="14" name="Picture 13">
            <a:extLst>
              <a:ext uri="{FF2B5EF4-FFF2-40B4-BE49-F238E27FC236}">
                <a16:creationId xmlns:a16="http://schemas.microsoft.com/office/drawing/2014/main" id="{50289E84-0EC7-40E5-86FC-BF20EEE421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4579" y="1141982"/>
            <a:ext cx="5874841" cy="898419"/>
          </a:xfrm>
          <a:prstGeom prst="rect">
            <a:avLst/>
          </a:prstGeom>
        </p:spPr>
      </p:pic>
      <p:graphicFrame>
        <p:nvGraphicFramePr>
          <p:cNvPr id="15" name="Table 14">
            <a:extLst>
              <a:ext uri="{FF2B5EF4-FFF2-40B4-BE49-F238E27FC236}">
                <a16:creationId xmlns:a16="http://schemas.microsoft.com/office/drawing/2014/main" id="{E208456F-3B8E-45B9-8F5E-21D8DBB0D565}"/>
              </a:ext>
            </a:extLst>
          </p:cNvPr>
          <p:cNvGraphicFramePr>
            <a:graphicFrameLocks noGrp="1"/>
          </p:cNvGraphicFramePr>
          <p:nvPr>
            <p:extLst>
              <p:ext uri="{D42A27DB-BD31-4B8C-83A1-F6EECF244321}">
                <p14:modId xmlns:p14="http://schemas.microsoft.com/office/powerpoint/2010/main" val="2597302466"/>
              </p:ext>
            </p:extLst>
          </p:nvPr>
        </p:nvGraphicFramePr>
        <p:xfrm>
          <a:off x="346969" y="3115069"/>
          <a:ext cx="8494892" cy="1860785"/>
        </p:xfrm>
        <a:graphic>
          <a:graphicData uri="http://schemas.openxmlformats.org/drawingml/2006/table">
            <a:tbl>
              <a:tblPr firstRow="1" bandRow="1"/>
              <a:tblGrid>
                <a:gridCol w="4247446">
                  <a:extLst>
                    <a:ext uri="{9D8B030D-6E8A-4147-A177-3AD203B41FA5}">
                      <a16:colId xmlns:a16="http://schemas.microsoft.com/office/drawing/2014/main" val="2707151897"/>
                    </a:ext>
                  </a:extLst>
                </a:gridCol>
                <a:gridCol w="4247446">
                  <a:extLst>
                    <a:ext uri="{9D8B030D-6E8A-4147-A177-3AD203B41FA5}">
                      <a16:colId xmlns:a16="http://schemas.microsoft.com/office/drawing/2014/main" val="1977464084"/>
                    </a:ext>
                  </a:extLst>
                </a:gridCol>
              </a:tblGrid>
              <a:tr h="26404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eaLnBrk="1" hangingPunct="1">
                        <a:spcBef>
                          <a:spcPct val="0"/>
                        </a:spcBef>
                        <a:buClrTx/>
                        <a:buSzTx/>
                        <a:buNone/>
                        <a:defRPr/>
                      </a:pPr>
                      <a:r>
                        <a:rPr lang="en-US" sz="2000" kern="1200" dirty="0">
                          <a:solidFill>
                            <a:srgbClr val="000000"/>
                          </a:solidFill>
                          <a:latin typeface="Arial" panose="020B0604020202020204" pitchFamily="34" charset="0"/>
                          <a:cs typeface="Arial" panose="020B0604020202020204" pitchFamily="34" charset="0"/>
                        </a:rPr>
                        <a:t>Central East PTTC website:</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eaLnBrk="1" hangingPunct="1">
                        <a:spcBef>
                          <a:spcPts val="0"/>
                        </a:spcBef>
                        <a:buClrTx/>
                        <a:buSzTx/>
                        <a:buNone/>
                        <a:defRPr/>
                      </a:pPr>
                      <a:r>
                        <a:rPr lang="en-US" altLang="en-US" sz="2000" kern="1200" dirty="0" err="1">
                          <a:solidFill>
                            <a:srgbClr val="000000"/>
                          </a:solidFill>
                          <a:latin typeface="Arial" panose="020B0604020202020204" pitchFamily="34" charset="0"/>
                          <a:cs typeface="Arial" panose="020B0604020202020204" pitchFamily="34" charset="0"/>
                        </a:rPr>
                        <a:t>Danya</a:t>
                      </a:r>
                      <a:r>
                        <a:rPr lang="en-US" altLang="en-US" sz="2000" kern="1200" dirty="0">
                          <a:solidFill>
                            <a:srgbClr val="000000"/>
                          </a:solidFill>
                          <a:latin typeface="Arial" panose="020B0604020202020204" pitchFamily="34" charset="0"/>
                          <a:cs typeface="Arial" panose="020B0604020202020204" pitchFamily="34" charset="0"/>
                        </a:rPr>
                        <a:t> Institute website:</a:t>
                      </a: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47399305"/>
                  </a:ext>
                </a:extLst>
              </a:tr>
              <a:tr h="60348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R="0" algn="ctr" rtl="0" eaLnBrk="1" hangingPunct="1">
                        <a:spcBef>
                          <a:spcPct val="0"/>
                        </a:spcBef>
                        <a:buClrTx/>
                        <a:buSzTx/>
                        <a:buFont typeface="Wingdings 2" pitchFamily="18" charset="2"/>
                        <a:buNone/>
                        <a:defRPr/>
                      </a:pPr>
                      <a:r>
                        <a:rPr 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hlinkClick r:id="rId4">
                            <a:extLst>
                              <a:ext uri="{A12FA001-AC4F-418D-AE19-62706E023703}">
                                <ahyp:hlinkClr xmlns:ahyp="http://schemas.microsoft.com/office/drawing/2018/hyperlinkcolor" val="tx"/>
                              </a:ext>
                            </a:extLst>
                          </a:hlinkClick>
                        </a:rPr>
                        <a:t>www.pttcnetwork.org/centraleast</a:t>
                      </a:r>
                      <a:endParaRPr 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300"/>
                        </a:spcAft>
                        <a:buClrTx/>
                        <a:buSzTx/>
                        <a:buFont typeface="Wingdings 2" pitchFamily="18" charset="2"/>
                        <a:buNone/>
                        <a:tabLst/>
                        <a:defRPr/>
                      </a:pPr>
                      <a:r>
                        <a:rPr lang="en-US" alt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hlinkClick r:id="rId5">
                            <a:extLst>
                              <a:ext uri="{A12FA001-AC4F-418D-AE19-62706E023703}">
                                <ahyp:hlinkClr xmlns:ahyp="http://schemas.microsoft.com/office/drawing/2018/hyperlinkcolor" val="tx"/>
                              </a:ext>
                            </a:extLst>
                          </a:hlinkClick>
                        </a:rPr>
                        <a:t>www.danyainstitute.org</a:t>
                      </a:r>
                      <a:endParaRPr lang="en-US" alt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71160581"/>
                  </a:ext>
                </a:extLst>
              </a:tr>
              <a:tr h="28525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kern="1200" dirty="0">
                          <a:solidFill>
                            <a:srgbClr val="000000"/>
                          </a:solidFill>
                          <a:latin typeface="Arial" panose="020B0604020202020204" pitchFamily="34" charset="0"/>
                          <a:cs typeface="Arial" panose="020B0604020202020204" pitchFamily="34" charset="0"/>
                        </a:rPr>
                        <a:t>Deborah Nixon-Hughes, Director:</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kern="1200" dirty="0" err="1">
                          <a:solidFill>
                            <a:srgbClr val="000000"/>
                          </a:solidFill>
                          <a:latin typeface="Arial" panose="020B0604020202020204" pitchFamily="34" charset="0"/>
                          <a:cs typeface="Arial" panose="020B0604020202020204" pitchFamily="34" charset="0"/>
                        </a:rPr>
                        <a:t>Danya</a:t>
                      </a:r>
                      <a:r>
                        <a:rPr lang="en-US" altLang="en-US" sz="2000" kern="1200" dirty="0">
                          <a:solidFill>
                            <a:srgbClr val="000000"/>
                          </a:solidFill>
                          <a:latin typeface="Arial" panose="020B0604020202020204" pitchFamily="34" charset="0"/>
                          <a:cs typeface="Arial" panose="020B0604020202020204" pitchFamily="34" charset="0"/>
                        </a:rPr>
                        <a:t> Institute email and phone:</a:t>
                      </a: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92654615"/>
                  </a:ext>
                </a:extLst>
              </a:tr>
              <a:tr h="37084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hlinkClick r:id="rId6">
                            <a:extLst>
                              <a:ext uri="{A12FA001-AC4F-418D-AE19-62706E023703}">
                                <ahyp:hlinkClr xmlns:ahyp="http://schemas.microsoft.com/office/drawing/2018/hyperlinkcolor" val="tx"/>
                              </a:ext>
                            </a:extLst>
                          </a:hlinkClick>
                        </a:rPr>
                        <a:t>dhughes@danyainstitute.org</a:t>
                      </a:r>
                      <a:endParaRPr lang="en-US" alt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R="0" algn="ctr" rtl="0" eaLnBrk="1" hangingPunct="1">
                        <a:lnSpc>
                          <a:spcPct val="100000"/>
                        </a:lnSpc>
                        <a:spcBef>
                          <a:spcPts val="0"/>
                        </a:spcBef>
                        <a:spcAft>
                          <a:spcPts val="300"/>
                        </a:spcAft>
                        <a:buClrTx/>
                        <a:buSzTx/>
                        <a:buFont typeface="Wingdings 2" pitchFamily="18" charset="2"/>
                        <a:buNone/>
                        <a:defRPr/>
                      </a:pPr>
                      <a:r>
                        <a:rPr lang="en-US" alt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hlinkClick r:id="rId7">
                            <a:extLst>
                              <a:ext uri="{A12FA001-AC4F-418D-AE19-62706E023703}">
                                <ahyp:hlinkClr xmlns:ahyp="http://schemas.microsoft.com/office/drawing/2018/hyperlinkcolor" val="tx"/>
                              </a:ext>
                            </a:extLst>
                          </a:hlinkClick>
                        </a:rPr>
                        <a:t>info@danyainstitute.org</a:t>
                      </a:r>
                      <a:endParaRPr lang="en-US" alt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endParaRPr>
                    </a:p>
                    <a:p>
                      <a:pPr marR="0" algn="ctr" rtl="0" eaLnBrk="1" hangingPunct="1">
                        <a:lnSpc>
                          <a:spcPct val="100000"/>
                        </a:lnSpc>
                        <a:spcBef>
                          <a:spcPts val="0"/>
                        </a:spcBef>
                        <a:spcAft>
                          <a:spcPts val="600"/>
                        </a:spcAft>
                        <a:buClrTx/>
                        <a:buSzTx/>
                        <a:buFont typeface="Wingdings 2" pitchFamily="18" charset="2"/>
                        <a:buNone/>
                        <a:defRPr/>
                      </a:pPr>
                      <a:r>
                        <a:rPr lang="en-US" altLang="en-US" sz="2000" b="0" i="0" u="none" strike="noStrike" kern="1200" cap="none" dirty="0">
                          <a:solidFill>
                            <a:srgbClr val="000000"/>
                          </a:solidFill>
                          <a:latin typeface="Arial" panose="020B0604020202020204" pitchFamily="34" charset="0"/>
                          <a:ea typeface="ＭＳ Ｐゴシック" pitchFamily="34" charset="-128"/>
                          <a:cs typeface="Arial" panose="020B0604020202020204" pitchFamily="34" charset="0"/>
                          <a:sym typeface="Arial"/>
                        </a:rPr>
                        <a:t>(240) 645-1145</a:t>
                      </a: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97150790"/>
                  </a:ext>
                </a:extLst>
              </a:tr>
            </a:tbl>
          </a:graphicData>
        </a:graphic>
      </p:graphicFrame>
    </p:spTree>
    <p:extLst>
      <p:ext uri="{BB962C8B-B14F-4D97-AF65-F5344CB8AC3E}">
        <p14:creationId xmlns:p14="http://schemas.microsoft.com/office/powerpoint/2010/main" val="2337513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89EB-32ED-4889-86C8-2B3C5DC4DCD0}"/>
              </a:ext>
            </a:extLst>
          </p:cNvPr>
          <p:cNvSpPr>
            <a:spLocks noGrp="1"/>
          </p:cNvSpPr>
          <p:nvPr>
            <p:ph type="title"/>
          </p:nvPr>
        </p:nvSpPr>
        <p:spPr/>
        <p:txBody>
          <a:bodyPr/>
          <a:lstStyle/>
          <a:p>
            <a:r>
              <a:rPr lang="en-US" dirty="0"/>
              <a:t>Welcome</a:t>
            </a:r>
          </a:p>
        </p:txBody>
      </p:sp>
      <p:graphicFrame>
        <p:nvGraphicFramePr>
          <p:cNvPr id="5" name="Table 6">
            <a:extLst>
              <a:ext uri="{FF2B5EF4-FFF2-40B4-BE49-F238E27FC236}">
                <a16:creationId xmlns:a16="http://schemas.microsoft.com/office/drawing/2014/main" id="{6B9B3BDE-CFE3-457B-8EC7-0E3067455E85}"/>
              </a:ext>
            </a:extLst>
          </p:cNvPr>
          <p:cNvGraphicFramePr>
            <a:graphicFrameLocks noGrp="1"/>
          </p:cNvGraphicFramePr>
          <p:nvPr>
            <p:extLst>
              <p:ext uri="{D42A27DB-BD31-4B8C-83A1-F6EECF244321}">
                <p14:modId xmlns:p14="http://schemas.microsoft.com/office/powerpoint/2010/main" val="739968407"/>
              </p:ext>
            </p:extLst>
          </p:nvPr>
        </p:nvGraphicFramePr>
        <p:xfrm>
          <a:off x="414454" y="1088136"/>
          <a:ext cx="8315092" cy="4645241"/>
        </p:xfrm>
        <a:graphic>
          <a:graphicData uri="http://schemas.openxmlformats.org/drawingml/2006/table">
            <a:tbl>
              <a:tblPr firstRow="1" bandRow="1"/>
              <a:tblGrid>
                <a:gridCol w="4157546">
                  <a:extLst>
                    <a:ext uri="{9D8B030D-6E8A-4147-A177-3AD203B41FA5}">
                      <a16:colId xmlns:a16="http://schemas.microsoft.com/office/drawing/2014/main" val="1474416582"/>
                    </a:ext>
                  </a:extLst>
                </a:gridCol>
                <a:gridCol w="4157546">
                  <a:extLst>
                    <a:ext uri="{9D8B030D-6E8A-4147-A177-3AD203B41FA5}">
                      <a16:colId xmlns:a16="http://schemas.microsoft.com/office/drawing/2014/main" val="2578443065"/>
                    </a:ext>
                  </a:extLst>
                </a:gridCol>
              </a:tblGrid>
              <a:tr h="660805">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38100" marR="0" lvl="0" indent="0" algn="ctr" defTabSz="914400" rtl="0" eaLnBrk="1" fontAlgn="auto" latinLnBrk="0" hangingPunct="1">
                        <a:lnSpc>
                          <a:spcPct val="100000"/>
                        </a:lnSpc>
                        <a:spcBef>
                          <a:spcPts val="0"/>
                        </a:spcBef>
                        <a:spcAft>
                          <a:spcPts val="0"/>
                        </a:spcAft>
                        <a:buClr>
                          <a:srgbClr val="CC4927"/>
                        </a:buClr>
                        <a:buSzTx/>
                        <a:buFont typeface="Arial" pitchFamily="34" charset="0"/>
                        <a:buNone/>
                        <a:tabLst/>
                        <a:defRPr/>
                      </a:pPr>
                      <a:r>
                        <a:rPr kumimoji="0" lang="en-US" sz="2800" b="1" i="0" u="none" strike="noStrike" kern="1200" cap="none" spc="-100" normalizeH="0" baseline="0" noProof="0" dirty="0">
                          <a:ln>
                            <a:noFill/>
                          </a:ln>
                          <a:solidFill>
                            <a:srgbClr val="000000"/>
                          </a:solidFill>
                          <a:effectLst/>
                          <a:uLnTx/>
                          <a:uFillTx/>
                          <a:latin typeface="Arial" pitchFamily="34" charset="0"/>
                          <a:ea typeface="+mn-ea"/>
                          <a:cs typeface="Arial" pitchFamily="34" charset="0"/>
                        </a:rPr>
                        <a:t>Central East PTTC Webinar</a:t>
                      </a:r>
                    </a:p>
                  </a:txBody>
                  <a:tcPr marL="0" marR="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2763872646"/>
                  </a:ext>
                </a:extLst>
              </a:tr>
              <a:tr h="1855948">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38100" marR="0" lvl="0" indent="0" algn="ctr" defTabSz="914400" rtl="0" eaLnBrk="1" fontAlgn="auto" latinLnBrk="0" hangingPunct="1">
                        <a:lnSpc>
                          <a:spcPct val="100000"/>
                        </a:lnSpc>
                        <a:spcBef>
                          <a:spcPts val="0"/>
                        </a:spcBef>
                        <a:spcAft>
                          <a:spcPts val="0"/>
                        </a:spcAft>
                        <a:buClr>
                          <a:srgbClr val="CC4927"/>
                        </a:buClr>
                        <a:buSzTx/>
                        <a:buFont typeface="Arial" pitchFamily="34" charset="0"/>
                        <a:buNone/>
                        <a:tabLst/>
                        <a:defRPr/>
                      </a:pPr>
                      <a:r>
                        <a:rPr lang="en-US" sz="3600" b="1" spc="25" dirty="0">
                          <a:solidFill>
                            <a:srgbClr val="000000"/>
                          </a:solidFill>
                          <a:effectLst/>
                          <a:ea typeface="Calibri" panose="020F0502020204030204" pitchFamily="34" charset="0"/>
                        </a:rPr>
                        <a:t>Preventing Underage Alcohol Use Part 2: Strategies and Recommendations for Prevention</a:t>
                      </a:r>
                      <a:r>
                        <a:rPr lang="en-US" sz="3600" b="1" dirty="0">
                          <a:effectLst/>
                        </a:rPr>
                        <a:t>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657714061"/>
                  </a:ext>
                </a:extLst>
              </a:tr>
              <a:tr h="721538">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38100" marR="0" lvl="0" indent="0" algn="ctr" defTabSz="914400" rtl="0" eaLnBrk="1" fontAlgn="auto" latinLnBrk="0" hangingPunct="1">
                        <a:lnSpc>
                          <a:spcPct val="100000"/>
                        </a:lnSpc>
                        <a:spcBef>
                          <a:spcPct val="20000"/>
                        </a:spcBef>
                        <a:spcAft>
                          <a:spcPts val="0"/>
                        </a:spcAft>
                        <a:buClr>
                          <a:srgbClr val="CC4927"/>
                        </a:buClr>
                        <a:buSzTx/>
                        <a:buFont typeface="Arial" pitchFamily="34" charset="0"/>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The Central East PTTC is housed at the Danya Institute in Silver Spring, MD</a:t>
                      </a:r>
                    </a:p>
                  </a:txBody>
                  <a:tcPr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409965418"/>
                  </a:ext>
                </a:extLst>
              </a:tr>
              <a:tr h="140695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38100" marR="0" lvl="0" indent="0" algn="ctr" defTabSz="914400" rtl="0" eaLnBrk="1" fontAlgn="auto" latinLnBrk="0" hangingPunct="1">
                        <a:lnSpc>
                          <a:spcPct val="100000"/>
                        </a:lnSpc>
                        <a:spcBef>
                          <a:spcPts val="0"/>
                        </a:spcBef>
                        <a:spcAft>
                          <a:spcPts val="0"/>
                        </a:spcAft>
                        <a:buClr>
                          <a:srgbClr val="CC4927"/>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Oscar Morgan</a:t>
                      </a:r>
                    </a:p>
                    <a:p>
                      <a:pPr marL="38100" marR="0" lvl="0" indent="0" algn="ctr" defTabSz="914400" rtl="0" eaLnBrk="1" fontAlgn="auto" latinLnBrk="0" hangingPunct="1">
                        <a:lnSpc>
                          <a:spcPct val="100000"/>
                        </a:lnSpc>
                        <a:spcBef>
                          <a:spcPts val="0"/>
                        </a:spcBef>
                        <a:spcAft>
                          <a:spcPts val="0"/>
                        </a:spcAft>
                        <a:buClr>
                          <a:srgbClr val="CC4927"/>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Executive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Director</a:t>
                      </a:r>
                    </a:p>
                  </a:txBody>
                  <a:tcPr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38100" marR="0" lvl="0" indent="0" algn="ctr" defTabSz="914400" rtl="0" eaLnBrk="1" fontAlgn="auto" latinLnBrk="0" hangingPunct="1">
                        <a:lnSpc>
                          <a:spcPct val="100000"/>
                        </a:lnSpc>
                        <a:spcBef>
                          <a:spcPts val="0"/>
                        </a:spcBef>
                        <a:spcAft>
                          <a:spcPts val="0"/>
                        </a:spcAft>
                        <a:buClr>
                          <a:srgbClr val="CC4927"/>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Deborah Nixon Hughes</a:t>
                      </a:r>
                    </a:p>
                    <a:p>
                      <a:pPr marL="38100" marR="0" lvl="0" indent="0" algn="ctr" defTabSz="914400" rtl="0" eaLnBrk="1" fontAlgn="auto" latinLnBrk="0" hangingPunct="1">
                        <a:lnSpc>
                          <a:spcPct val="100000"/>
                        </a:lnSpc>
                        <a:spcBef>
                          <a:spcPts val="0"/>
                        </a:spcBef>
                        <a:spcAft>
                          <a:spcPts val="0"/>
                        </a:spcAft>
                        <a:buClr>
                          <a:srgbClr val="CC4927"/>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Project Director</a:t>
                      </a:r>
                    </a:p>
                  </a:txBody>
                  <a:tcPr anchor="b">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16711236"/>
                  </a:ext>
                </a:extLst>
              </a:tr>
            </a:tbl>
          </a:graphicData>
        </a:graphic>
      </p:graphicFrame>
    </p:spTree>
    <p:extLst>
      <p:ext uri="{BB962C8B-B14F-4D97-AF65-F5344CB8AC3E}">
        <p14:creationId xmlns:p14="http://schemas.microsoft.com/office/powerpoint/2010/main" val="179180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TC logo">
            <a:hlinkClick r:id="rId3"/>
            <a:extLst>
              <a:ext uri="{FF2B5EF4-FFF2-40B4-BE49-F238E27FC236}">
                <a16:creationId xmlns:a16="http://schemas.microsoft.com/office/drawing/2014/main" id="{84B59E15-1D44-457A-ADC4-3D75F748B166}"/>
              </a:ext>
            </a:extLst>
          </p:cNvPr>
          <p:cNvPicPr preferRelativeResize="0"/>
          <p:nvPr/>
        </p:nvPicPr>
        <p:blipFill rotWithShape="1">
          <a:blip r:embed="rId4" cstate="print">
            <a:alphaModFix/>
            <a:extLst>
              <a:ext uri="{28A0092B-C50C-407E-A947-70E740481C1C}">
                <a14:useLocalDpi xmlns:a14="http://schemas.microsoft.com/office/drawing/2010/main"/>
              </a:ext>
            </a:extLst>
          </a:blip>
          <a:srcRect b="26574"/>
          <a:stretch/>
        </p:blipFill>
        <p:spPr>
          <a:xfrm>
            <a:off x="681355" y="318370"/>
            <a:ext cx="7950170" cy="625128"/>
          </a:xfrm>
          <a:prstGeom prst="rect">
            <a:avLst/>
          </a:prstGeom>
          <a:noFill/>
          <a:ln>
            <a:noFill/>
          </a:ln>
        </p:spPr>
      </p:pic>
      <p:grpSp>
        <p:nvGrpSpPr>
          <p:cNvPr id="17" name="Google Shape;180;p29">
            <a:extLst>
              <a:ext uri="{FF2B5EF4-FFF2-40B4-BE49-F238E27FC236}">
                <a16:creationId xmlns:a16="http://schemas.microsoft.com/office/drawing/2014/main" id="{835887BA-D3F9-4200-B621-90983525E878}"/>
              </a:ext>
            </a:extLst>
          </p:cNvPr>
          <p:cNvGrpSpPr/>
          <p:nvPr/>
        </p:nvGrpSpPr>
        <p:grpSpPr>
          <a:xfrm>
            <a:off x="533400" y="2133600"/>
            <a:ext cx="2510155" cy="2864016"/>
            <a:chOff x="2054352" y="3316941"/>
            <a:chExt cx="2510155" cy="2864016"/>
          </a:xfrm>
        </p:grpSpPr>
        <p:sp>
          <p:nvSpPr>
            <p:cNvPr id="19" name="Google Shape;185;p29">
              <a:extLst>
                <a:ext uri="{FF2B5EF4-FFF2-40B4-BE49-F238E27FC236}">
                  <a16:creationId xmlns:a16="http://schemas.microsoft.com/office/drawing/2014/main" id="{BDBF25A1-9C9B-449C-9847-4CF1FB80DA64}"/>
                </a:ext>
              </a:extLst>
            </p:cNvPr>
            <p:cNvSpPr/>
            <p:nvPr/>
          </p:nvSpPr>
          <p:spPr>
            <a:xfrm>
              <a:off x="2054352" y="3316941"/>
              <a:ext cx="2510155" cy="2864016"/>
            </a:xfrm>
            <a:prstGeom prst="roundRect">
              <a:avLst>
                <a:gd name="adj" fmla="val 16667"/>
              </a:avLst>
            </a:prstGeom>
            <a:solidFill>
              <a:schemeClr val="bg1"/>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defRPr/>
              </a:pPr>
              <a:endParaRPr kern="0" dirty="0">
                <a:solidFill>
                  <a:srgbClr val="000000"/>
                </a:solidFill>
                <a:ea typeface="Calibri"/>
                <a:cs typeface="Calibri"/>
                <a:sym typeface="Calibri"/>
              </a:endParaRPr>
            </a:p>
          </p:txBody>
        </p:sp>
        <p:grpSp>
          <p:nvGrpSpPr>
            <p:cNvPr id="18" name="Google Shape;181;p29">
              <a:extLst>
                <a:ext uri="{FF2B5EF4-FFF2-40B4-BE49-F238E27FC236}">
                  <a16:creationId xmlns:a16="http://schemas.microsoft.com/office/drawing/2014/main" id="{52252CC1-08E0-433B-8B6F-5A0937661604}"/>
                </a:ext>
              </a:extLst>
            </p:cNvPr>
            <p:cNvGrpSpPr/>
            <p:nvPr/>
          </p:nvGrpSpPr>
          <p:grpSpPr>
            <a:xfrm>
              <a:off x="2205355" y="3466293"/>
              <a:ext cx="2177669" cy="2607877"/>
              <a:chOff x="606552" y="3050585"/>
              <a:chExt cx="2177669" cy="2607877"/>
            </a:xfrm>
          </p:grpSpPr>
          <p:pic>
            <p:nvPicPr>
              <p:cNvPr id="20" name="Google Shape;182;p29">
                <a:hlinkClick r:id="rId5"/>
                <a:extLst>
                  <a:ext uri="{FF2B5EF4-FFF2-40B4-BE49-F238E27FC236}">
                    <a16:creationId xmlns:a16="http://schemas.microsoft.com/office/drawing/2014/main" id="{6B8EC973-FCC1-4E5B-AA90-670CA09BC4F9}"/>
                  </a:ext>
                </a:extLst>
              </p:cNvPr>
              <p:cNvPicPr preferRelativeResize="0"/>
              <p:nvPr/>
            </p:nvPicPr>
            <p:blipFill>
              <a:blip r:embed="rId6" cstate="print">
                <a:extLst>
                  <a:ext uri="{28A0092B-C50C-407E-A947-70E740481C1C}">
                    <a14:useLocalDpi xmlns:a14="http://schemas.microsoft.com/office/drawing/2010/main"/>
                  </a:ext>
                </a:extLst>
              </a:blip>
              <a:stretch>
                <a:fillRect/>
              </a:stretch>
            </p:blipFill>
            <p:spPr>
              <a:xfrm>
                <a:off x="643128" y="3050585"/>
                <a:ext cx="1996465" cy="740710"/>
              </a:xfrm>
              <a:prstGeom prst="rect">
                <a:avLst/>
              </a:prstGeom>
              <a:noFill/>
              <a:ln>
                <a:noFill/>
              </a:ln>
            </p:spPr>
          </p:pic>
          <p:pic>
            <p:nvPicPr>
              <p:cNvPr id="21" name="Google Shape;183;p29">
                <a:hlinkClick r:id="rId7"/>
                <a:extLst>
                  <a:ext uri="{FF2B5EF4-FFF2-40B4-BE49-F238E27FC236}">
                    <a16:creationId xmlns:a16="http://schemas.microsoft.com/office/drawing/2014/main" id="{71D1A593-6BF2-4429-BB35-0D11FC592040}"/>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12648" y="3935093"/>
                <a:ext cx="2171573" cy="779687"/>
              </a:xfrm>
              <a:prstGeom prst="rect">
                <a:avLst/>
              </a:prstGeom>
              <a:noFill/>
              <a:ln>
                <a:noFill/>
              </a:ln>
            </p:spPr>
          </p:pic>
          <p:pic>
            <p:nvPicPr>
              <p:cNvPr id="22" name="Google Shape;184;p29">
                <a:hlinkClick r:id="rId9"/>
                <a:extLst>
                  <a:ext uri="{FF2B5EF4-FFF2-40B4-BE49-F238E27FC236}">
                    <a16:creationId xmlns:a16="http://schemas.microsoft.com/office/drawing/2014/main" id="{019212FC-818E-4508-A31F-2C45A813A86C}"/>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06552" y="4853916"/>
                <a:ext cx="2168525" cy="804546"/>
              </a:xfrm>
              <a:prstGeom prst="rect">
                <a:avLst/>
              </a:prstGeom>
              <a:noFill/>
              <a:ln>
                <a:noFill/>
              </a:ln>
            </p:spPr>
          </p:pic>
        </p:grpSp>
      </p:grpSp>
      <p:sp>
        <p:nvSpPr>
          <p:cNvPr id="23" name="Google Shape;186;p29">
            <a:extLst>
              <a:ext uri="{FF2B5EF4-FFF2-40B4-BE49-F238E27FC236}">
                <a16:creationId xmlns:a16="http://schemas.microsoft.com/office/drawing/2014/main" id="{99B71CCF-90D7-460C-8DC8-3B1B2E717BFA}"/>
              </a:ext>
            </a:extLst>
          </p:cNvPr>
          <p:cNvSpPr/>
          <p:nvPr/>
        </p:nvSpPr>
        <p:spPr>
          <a:xfrm>
            <a:off x="3194558" y="2173941"/>
            <a:ext cx="533400" cy="2823675"/>
          </a:xfrm>
          <a:prstGeom prst="leftBrace">
            <a:avLst>
              <a:gd name="adj1" fmla="val 8333"/>
              <a:gd name="adj2" fmla="val 50000"/>
            </a:avLst>
          </a:prstGeom>
          <a:no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algn="ctr" defTabSz="914400">
              <a:buClr>
                <a:srgbClr val="000000"/>
              </a:buClr>
              <a:buFont typeface="Arial"/>
              <a:buNone/>
              <a:defRPr/>
            </a:pPr>
            <a:endParaRPr kern="0" dirty="0">
              <a:solidFill>
                <a:srgbClr val="000000"/>
              </a:solidFill>
              <a:ea typeface="Calibri"/>
              <a:cs typeface="Calibri"/>
              <a:sym typeface="Calibri"/>
            </a:endParaRPr>
          </a:p>
        </p:txBody>
      </p:sp>
      <p:sp>
        <p:nvSpPr>
          <p:cNvPr id="29" name="TextBox 28">
            <a:extLst>
              <a:ext uri="{FF2B5EF4-FFF2-40B4-BE49-F238E27FC236}">
                <a16:creationId xmlns:a16="http://schemas.microsoft.com/office/drawing/2014/main" id="{770AB6EF-4989-41CB-BACD-9E83540A62EC}"/>
              </a:ext>
            </a:extLst>
          </p:cNvPr>
          <p:cNvSpPr txBox="1"/>
          <p:nvPr/>
        </p:nvSpPr>
        <p:spPr>
          <a:xfrm>
            <a:off x="1824355" y="1298742"/>
            <a:ext cx="507886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Each </a:t>
            </a:r>
            <a:r>
              <a:rPr kumimoji="0" lang="en-US" sz="24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hlinkClick r:id="rId3">
                  <a:extLst>
                    <a:ext uri="{A12FA001-AC4F-418D-AE19-62706E023703}">
                      <ahyp:hlinkClr xmlns:ahyp="http://schemas.microsoft.com/office/drawing/2018/hyperlinkcolor" val="tx"/>
                    </a:ext>
                  </a:extLst>
                </a:hlinkClick>
              </a:rPr>
              <a:t>TTC Network</a:t>
            </a:r>
            <a:r>
              <a:rPr kumimoji="0" lang="en-US" sz="24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includes 13 centers.</a:t>
            </a:r>
          </a:p>
        </p:txBody>
      </p:sp>
      <p:sp>
        <p:nvSpPr>
          <p:cNvPr id="30" name="TextBox 29">
            <a:extLst>
              <a:ext uri="{FF2B5EF4-FFF2-40B4-BE49-F238E27FC236}">
                <a16:creationId xmlns:a16="http://schemas.microsoft.com/office/drawing/2014/main" id="{B0C48AE9-C56F-4476-A454-6A0218270053}"/>
              </a:ext>
            </a:extLst>
          </p:cNvPr>
          <p:cNvSpPr txBox="1"/>
          <p:nvPr/>
        </p:nvSpPr>
        <p:spPr>
          <a:xfrm>
            <a:off x="3489959" y="2275487"/>
            <a:ext cx="4572000" cy="461665"/>
          </a:xfrm>
          <a:prstGeom prst="rect">
            <a:avLst/>
          </a:prstGeom>
          <a:noFill/>
        </p:spPr>
        <p:txBody>
          <a:bodyPr wrap="square">
            <a:spAutoFit/>
          </a:bodyPr>
          <a:lstStyle/>
          <a:p>
            <a:pPr defTabSz="914400">
              <a:buClr>
                <a:srgbClr val="000000"/>
              </a:buClr>
              <a:buFont typeface="Arial"/>
              <a:buNone/>
              <a:defRPr/>
            </a:pPr>
            <a:r>
              <a:rPr lang="en-US" sz="2400" kern="0" dirty="0">
                <a:solidFill>
                  <a:srgbClr val="000000"/>
                </a:solidFill>
                <a:ea typeface="Calibri"/>
                <a:cs typeface="Calibri"/>
                <a:sym typeface="Calibri"/>
              </a:rPr>
              <a:t>Network Coordinating Office</a:t>
            </a:r>
          </a:p>
        </p:txBody>
      </p:sp>
      <p:sp>
        <p:nvSpPr>
          <p:cNvPr id="31" name="TextBox 30">
            <a:extLst>
              <a:ext uri="{FF2B5EF4-FFF2-40B4-BE49-F238E27FC236}">
                <a16:creationId xmlns:a16="http://schemas.microsoft.com/office/drawing/2014/main" id="{674C674B-3D21-470F-A5FD-8087D40668D5}"/>
              </a:ext>
            </a:extLst>
          </p:cNvPr>
          <p:cNvSpPr txBox="1"/>
          <p:nvPr/>
        </p:nvSpPr>
        <p:spPr>
          <a:xfrm>
            <a:off x="3488389" y="2879457"/>
            <a:ext cx="4791557" cy="830997"/>
          </a:xfrm>
          <a:prstGeom prst="rect">
            <a:avLst/>
          </a:prstGeom>
          <a:noFill/>
        </p:spPr>
        <p:txBody>
          <a:bodyPr wrap="square">
            <a:spAutoFit/>
          </a:bodyPr>
          <a:lstStyle/>
          <a:p>
            <a:pPr defTabSz="914400">
              <a:buClr>
                <a:srgbClr val="000000"/>
              </a:buClr>
              <a:buFont typeface="Arial"/>
              <a:buNone/>
              <a:defRPr/>
            </a:pPr>
            <a:r>
              <a:rPr lang="en-US" sz="2400" kern="0" dirty="0">
                <a:solidFill>
                  <a:srgbClr val="000000"/>
                </a:solidFill>
                <a:ea typeface="Calibri"/>
                <a:cs typeface="Calibri"/>
                <a:sym typeface="Calibri"/>
              </a:rPr>
              <a:t>National American Indian and Alaska Native Center</a:t>
            </a:r>
          </a:p>
        </p:txBody>
      </p:sp>
      <p:sp>
        <p:nvSpPr>
          <p:cNvPr id="33" name="TextBox 32">
            <a:extLst>
              <a:ext uri="{FF2B5EF4-FFF2-40B4-BE49-F238E27FC236}">
                <a16:creationId xmlns:a16="http://schemas.microsoft.com/office/drawing/2014/main" id="{FD3E8D0D-F6F2-4A17-9129-86347D860EC1}"/>
              </a:ext>
            </a:extLst>
          </p:cNvPr>
          <p:cNvSpPr txBox="1"/>
          <p:nvPr/>
        </p:nvSpPr>
        <p:spPr>
          <a:xfrm>
            <a:off x="3461259" y="3828886"/>
            <a:ext cx="4653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National Hispanic and Latino Center</a:t>
            </a:r>
          </a:p>
        </p:txBody>
      </p:sp>
      <p:sp>
        <p:nvSpPr>
          <p:cNvPr id="35" name="TextBox 34">
            <a:extLst>
              <a:ext uri="{FF2B5EF4-FFF2-40B4-BE49-F238E27FC236}">
                <a16:creationId xmlns:a16="http://schemas.microsoft.com/office/drawing/2014/main" id="{E0C8C2B3-12FB-48FE-B2A3-0A2921959A21}"/>
              </a:ext>
            </a:extLst>
          </p:cNvPr>
          <p:cNvSpPr txBox="1"/>
          <p:nvPr/>
        </p:nvSpPr>
        <p:spPr>
          <a:xfrm>
            <a:off x="3488389" y="4429164"/>
            <a:ext cx="52603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10 Regional Centers </a:t>
            </a:r>
            <a:r>
              <a:rPr kumimoji="0" lang="en-US" sz="18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(aligned with HHS regions)</a:t>
            </a:r>
            <a:endParaRPr kumimoji="0" lang="en-US" sz="2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Tree>
    <p:extLst>
      <p:ext uri="{BB962C8B-B14F-4D97-AF65-F5344CB8AC3E}">
        <p14:creationId xmlns:p14="http://schemas.microsoft.com/office/powerpoint/2010/main" val="114015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6108-5633-454B-A13F-11C740026FC7}"/>
              </a:ext>
            </a:extLst>
          </p:cNvPr>
          <p:cNvSpPr>
            <a:spLocks noGrp="1"/>
          </p:cNvSpPr>
          <p:nvPr>
            <p:ph type="title" idx="4294967295"/>
          </p:nvPr>
        </p:nvSpPr>
        <p:spPr>
          <a:xfrm>
            <a:off x="0" y="104775"/>
            <a:ext cx="9144000" cy="914400"/>
          </a:xfrm>
        </p:spPr>
        <p:txBody>
          <a:bodyPr>
            <a:normAutofit/>
          </a:bodyPr>
          <a:lstStyle/>
          <a:p>
            <a:pPr algn="ctr"/>
            <a:r>
              <a:rPr lang="en-US" sz="4000" b="1" dirty="0">
                <a:solidFill>
                  <a:srgbClr val="000000"/>
                </a:solidFill>
              </a:rPr>
              <a:t>Central East Region</a:t>
            </a:r>
          </a:p>
        </p:txBody>
      </p:sp>
      <p:sp>
        <p:nvSpPr>
          <p:cNvPr id="4" name="TextBox 3">
            <a:extLst>
              <a:ext uri="{FF2B5EF4-FFF2-40B4-BE49-F238E27FC236}">
                <a16:creationId xmlns:a16="http://schemas.microsoft.com/office/drawing/2014/main" id="{87EB94B7-8798-4315-B9BB-82AB9491BB0D}"/>
              </a:ext>
            </a:extLst>
          </p:cNvPr>
          <p:cNvSpPr txBox="1">
            <a:spLocks noChangeArrowheads="1"/>
          </p:cNvSpPr>
          <p:nvPr/>
        </p:nvSpPr>
        <p:spPr bwMode="auto">
          <a:xfrm>
            <a:off x="2743200" y="1261971"/>
            <a:ext cx="3657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85000"/>
              <a:buFont typeface="Wingdings 2" pitchFamily="18" charset="2"/>
              <a:buChar char=""/>
              <a:defRPr sz="2700">
                <a:solidFill>
                  <a:schemeClr val="tx1"/>
                </a:solidFill>
                <a:latin typeface="Georgia" pitchFamily="18" charset="0"/>
                <a:ea typeface="ＭＳ Ｐゴシック" pitchFamily="34" charset="-128"/>
              </a:defRPr>
            </a:lvl1pPr>
            <a:lvl2pPr marL="742950" indent="-285750" eaLnBrk="0" hangingPunct="0">
              <a:spcBef>
                <a:spcPct val="20000"/>
              </a:spcBef>
              <a:buClr>
                <a:schemeClr val="accent2"/>
              </a:buClr>
              <a:buSzPct val="70000"/>
              <a:buFont typeface="Wingdings" pitchFamily="2" charset="2"/>
              <a:buChar char=""/>
              <a:defRPr sz="2200">
                <a:solidFill>
                  <a:schemeClr val="tx2"/>
                </a:solidFill>
                <a:latin typeface="Georgia" pitchFamily="18" charset="0"/>
                <a:ea typeface="ＭＳ Ｐゴシック" pitchFamily="34" charset="-128"/>
              </a:defRPr>
            </a:lvl2pPr>
            <a:lvl3pPr marL="1143000" indent="-228600" eaLnBrk="0" hangingPunct="0">
              <a:spcBef>
                <a:spcPct val="20000"/>
              </a:spcBef>
              <a:buClr>
                <a:srgbClr val="8CADAE"/>
              </a:buClr>
              <a:buSzPct val="75000"/>
              <a:buFont typeface="Wingdings 2" pitchFamily="18" charset="2"/>
              <a:buChar char=""/>
              <a:defRPr sz="2000">
                <a:solidFill>
                  <a:schemeClr val="tx1"/>
                </a:solidFill>
                <a:latin typeface="Georgia" pitchFamily="18" charset="0"/>
                <a:ea typeface="ＭＳ Ｐゴシック" pitchFamily="34" charset="-128"/>
              </a:defRPr>
            </a:lvl3pPr>
            <a:lvl4pPr marL="1600200" indent="-228600" eaLnBrk="0" hangingPunct="0">
              <a:spcBef>
                <a:spcPct val="20000"/>
              </a:spcBef>
              <a:buClr>
                <a:srgbClr val="8C7B70"/>
              </a:buClr>
              <a:buSzPct val="70000"/>
              <a:buFont typeface="Wingdings" pitchFamily="2" charset="2"/>
              <a:buChar char=""/>
              <a:defRPr sz="2000">
                <a:solidFill>
                  <a:schemeClr val="tx2"/>
                </a:solidFill>
                <a:latin typeface="Georgia" pitchFamily="18" charset="0"/>
                <a:ea typeface="ＭＳ Ｐゴシック" pitchFamily="34" charset="-128"/>
              </a:defRPr>
            </a:lvl4pPr>
            <a:lvl5pPr marL="2057400" indent="-228600" eaLnBrk="0" hangingPunct="0">
              <a:spcBef>
                <a:spcPct val="20000"/>
              </a:spcBef>
              <a:buClr>
                <a:srgbClr val="8FB08C"/>
              </a:buClr>
              <a:buChar char="•"/>
              <a:defRPr>
                <a:solidFill>
                  <a:schemeClr val="tx1"/>
                </a:solidFill>
                <a:latin typeface="Georgia" pitchFamily="18" charset="0"/>
                <a:ea typeface="ＭＳ Ｐゴシック" pitchFamily="34" charset="-128"/>
              </a:defRPr>
            </a:lvl5pPr>
            <a:lvl6pPr marL="25146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6pPr>
            <a:lvl7pPr marL="29718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7pPr>
            <a:lvl8pPr marL="34290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8pPr>
            <a:lvl9pPr marL="3886200" indent="-228600" eaLnBrk="0" fontAlgn="base" hangingPunct="0">
              <a:spcBef>
                <a:spcPct val="20000"/>
              </a:spcBef>
              <a:spcAft>
                <a:spcPct val="0"/>
              </a:spcAft>
              <a:buClr>
                <a:srgbClr val="8FB08C"/>
              </a:buClr>
              <a:buChar char="•"/>
              <a:defRPr>
                <a:solidFill>
                  <a:schemeClr val="tx1"/>
                </a:solidFill>
                <a:latin typeface="Georgia" pitchFamily="18" charset="0"/>
                <a:ea typeface="ＭＳ Ｐゴシック" pitchFamily="34" charset="-128"/>
              </a:defRPr>
            </a:lvl9pPr>
          </a:lstStyle>
          <a:p>
            <a:pPr algn="ctr" eaLnBrk="1" hangingPunct="1">
              <a:spcBef>
                <a:spcPct val="0"/>
              </a:spcBef>
              <a:spcAft>
                <a:spcPts val="600"/>
              </a:spcAft>
              <a:buClrTx/>
              <a:buSzTx/>
              <a:buFontTx/>
              <a:buNone/>
            </a:pPr>
            <a:r>
              <a:rPr lang="en-US" altLang="en-US" sz="3600" b="1" dirty="0">
                <a:solidFill>
                  <a:srgbClr val="000000"/>
                </a:solidFill>
                <a:latin typeface="Arial" panose="020B0604020202020204" pitchFamily="34" charset="0"/>
                <a:cs typeface="Arial" panose="020B0604020202020204" pitchFamily="34" charset="0"/>
              </a:rPr>
              <a:t>HHS REGION 3</a:t>
            </a:r>
          </a:p>
        </p:txBody>
      </p:sp>
      <p:pic>
        <p:nvPicPr>
          <p:cNvPr id="5" name="HHS Region 3 photo">
            <a:extLst>
              <a:ext uri="{FF2B5EF4-FFF2-40B4-BE49-F238E27FC236}">
                <a16:creationId xmlns:a16="http://schemas.microsoft.com/office/drawing/2014/main" id="{16A207F2-8CAC-4F88-99F8-E4BD96EBC3D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781735" y="2151098"/>
            <a:ext cx="5867400" cy="345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175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heme/theme1.xml><?xml version="1.0" encoding="utf-8"?>
<a:theme xmlns:a="http://schemas.openxmlformats.org/drawingml/2006/main" name="*PRESENTER LAYOUTS*">
  <a:themeElements>
    <a:clrScheme name="TTC">
      <a:dk1>
        <a:srgbClr val="919195"/>
      </a:dk1>
      <a:lt1>
        <a:sysClr val="window" lastClr="FFFFFF"/>
      </a:lt1>
      <a:dk2>
        <a:srgbClr val="CC4927"/>
      </a:dk2>
      <a:lt2>
        <a:srgbClr val="94A545"/>
      </a:lt2>
      <a:accent1>
        <a:srgbClr val="00467F"/>
      </a:accent1>
      <a:accent2>
        <a:srgbClr val="B2CEE7"/>
      </a:accent2>
      <a:accent3>
        <a:srgbClr val="4F3A25"/>
      </a:accent3>
      <a:accent4>
        <a:srgbClr val="F2E18C"/>
      </a:accent4>
      <a:accent5>
        <a:srgbClr val="6A4A62"/>
      </a:accent5>
      <a:accent6>
        <a:srgbClr val="F79646"/>
      </a:accent6>
      <a:hlink>
        <a:srgbClr val="94A545"/>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min Layouts">
  <a:themeElements>
    <a:clrScheme name="TTC">
      <a:dk1>
        <a:srgbClr val="919195"/>
      </a:dk1>
      <a:lt1>
        <a:sysClr val="window" lastClr="FFFFFF"/>
      </a:lt1>
      <a:dk2>
        <a:srgbClr val="CC4927"/>
      </a:dk2>
      <a:lt2>
        <a:srgbClr val="94A545"/>
      </a:lt2>
      <a:accent1>
        <a:srgbClr val="00467F"/>
      </a:accent1>
      <a:accent2>
        <a:srgbClr val="B2CEE7"/>
      </a:accent2>
      <a:accent3>
        <a:srgbClr val="4F3A25"/>
      </a:accent3>
      <a:accent4>
        <a:srgbClr val="F2E18C"/>
      </a:accent4>
      <a:accent5>
        <a:srgbClr val="6A4A62"/>
      </a:accent5>
      <a:accent6>
        <a:srgbClr val="F79646"/>
      </a:accent6>
      <a:hlink>
        <a:srgbClr val="94A545"/>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ecial">
  <a:themeElements>
    <a:clrScheme name="TTC">
      <a:dk1>
        <a:srgbClr val="919195"/>
      </a:dk1>
      <a:lt1>
        <a:sysClr val="window" lastClr="FFFFFF"/>
      </a:lt1>
      <a:dk2>
        <a:srgbClr val="CC4927"/>
      </a:dk2>
      <a:lt2>
        <a:srgbClr val="94A545"/>
      </a:lt2>
      <a:accent1>
        <a:srgbClr val="00467F"/>
      </a:accent1>
      <a:accent2>
        <a:srgbClr val="B2CEE7"/>
      </a:accent2>
      <a:accent3>
        <a:srgbClr val="4F3A25"/>
      </a:accent3>
      <a:accent4>
        <a:srgbClr val="F2E18C"/>
      </a:accent4>
      <a:accent5>
        <a:srgbClr val="6A4A62"/>
      </a:accent5>
      <a:accent6>
        <a:srgbClr val="F79646"/>
      </a:accent6>
      <a:hlink>
        <a:srgbClr val="94A545"/>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580530158D3344A1C03F630A770281" ma:contentTypeVersion="15" ma:contentTypeDescription="Create a new document." ma:contentTypeScope="" ma:versionID="b2900851e39c198773395b53d3111692">
  <xsd:schema xmlns:xsd="http://www.w3.org/2001/XMLSchema" xmlns:xs="http://www.w3.org/2001/XMLSchema" xmlns:p="http://schemas.microsoft.com/office/2006/metadata/properties" xmlns:ns2="e929de26-cfa6-4b35-8f5c-3734c47dd5e5" xmlns:ns3="25ed054f-0d43-4e55-99f2-b37f7c23fdb9" targetNamespace="http://schemas.microsoft.com/office/2006/metadata/properties" ma:root="true" ma:fieldsID="83c9f1319f7d6265211a441a1f946c52" ns2:_="" ns3:_="">
    <xsd:import namespace="e929de26-cfa6-4b35-8f5c-3734c47dd5e5"/>
    <xsd:import namespace="25ed054f-0d43-4e55-99f2-b37f7c23fd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EventHashCode" minOccurs="0"/>
                <xsd:element ref="ns2:MediaServiceGenerationTim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29de26-cfa6-4b35-8f5c-3734c47dd5e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3f933c5-cfb7-4319-8c33-d8d5af6f13f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ed054f-0d43-4e55-99f2-b37f7c23fd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b424c5-4929-4c1f-a0a6-b2a4d81fc6e6}" ma:internalName="TaxCatchAll" ma:showField="CatchAllData" ma:web="25ed054f-0d43-4e55-99f2-b37f7c23fd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033E6B-7949-4EB1-8659-91329ABB7B89}">
  <ds:schemaRefs>
    <ds:schemaRef ds:uri="25ed054f-0d43-4e55-99f2-b37f7c23fdb9"/>
    <ds:schemaRef ds:uri="e929de26-cfa6-4b35-8f5c-3734c47dd5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1A6493-004C-4024-83A1-64ABCF9E141E}">
  <ds:schemaRefs>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e929de26-cfa6-4b35-8f5c-3734c47dd5e5"/>
    <ds:schemaRef ds:uri="http://purl.org/dc/elements/1.1/"/>
    <ds:schemaRef ds:uri="http://schemas.openxmlformats.org/package/2006/metadata/core-properties"/>
    <ds:schemaRef ds:uri="25ed054f-0d43-4e55-99f2-b37f7c23fdb9"/>
    <ds:schemaRef ds:uri="http://www.w3.org/XML/1998/namespace"/>
  </ds:schemaRefs>
</ds:datastoreItem>
</file>

<file path=customXml/itemProps3.xml><?xml version="1.0" encoding="utf-8"?>
<ds:datastoreItem xmlns:ds="http://schemas.openxmlformats.org/officeDocument/2006/customXml" ds:itemID="{61689FE0-9F58-4EE4-8987-570E97765B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13574</TotalTime>
  <Words>6461</Words>
  <Application>Microsoft Office PowerPoint</Application>
  <PresentationFormat>On-screen Show (4:3)</PresentationFormat>
  <Paragraphs>662</Paragraphs>
  <Slides>62</Slides>
  <Notes>51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62</vt:i4>
      </vt:variant>
    </vt:vector>
  </HeadingPairs>
  <TitlesOfParts>
    <vt:vector size="71" baseType="lpstr">
      <vt:lpstr>Arial</vt:lpstr>
      <vt:lpstr>Arial 2</vt:lpstr>
      <vt:lpstr>Calibri</vt:lpstr>
      <vt:lpstr>Cambria</vt:lpstr>
      <vt:lpstr>Palatino Linotype</vt:lpstr>
      <vt:lpstr>Wingdings 2</vt:lpstr>
      <vt:lpstr>*PRESENTER LAYOUTS*</vt:lpstr>
      <vt:lpstr>Admin Layouts</vt:lpstr>
      <vt:lpstr>Special</vt:lpstr>
      <vt:lpstr>Preventing Underage Alcohol Use Part 2: Strategies and Recommendations for Prevention </vt:lpstr>
      <vt:lpstr>PowerPoint Presentation</vt:lpstr>
      <vt:lpstr>PowerPoint Presentation</vt:lpstr>
      <vt:lpstr>PowerPoint Presentation</vt:lpstr>
      <vt:lpstr>PowerPoint Presentation</vt:lpstr>
      <vt:lpstr>Housekeeping</vt:lpstr>
      <vt:lpstr>Welcome</vt:lpstr>
      <vt:lpstr>PowerPoint Presentation</vt:lpstr>
      <vt:lpstr>Central East Region</vt:lpstr>
      <vt:lpstr>PowerPoint Presentation</vt:lpstr>
      <vt:lpstr>PowerPoint Presentation</vt:lpstr>
      <vt:lpstr>PTTC Mission</vt:lpstr>
      <vt:lpstr>Central East PTTC Specialty Area</vt:lpstr>
      <vt:lpstr>Eligibility</vt:lpstr>
      <vt:lpstr>PTTC Focus Areas</vt:lpstr>
      <vt:lpstr>PowerPoint Presentation</vt:lpstr>
      <vt:lpstr>Other Resources in Region 3</vt:lpstr>
      <vt:lpstr>Preventing Underage Alcohol Use Part 2: Strategies and Recommendations for Prevention </vt:lpstr>
      <vt:lpstr>Presenters</vt:lpstr>
      <vt:lpstr>Learning Objectives</vt:lpstr>
      <vt:lpstr>The Importance of Evidence</vt:lpstr>
      <vt:lpstr>Continuum of Evidence (CDC)</vt:lpstr>
      <vt:lpstr>Environmental vs. Behavioral Strategies</vt:lpstr>
      <vt:lpstr>And Don’t Forget the Social Determinants of Health!</vt:lpstr>
      <vt:lpstr>Modeling An Approach (Frieden, 2010) </vt:lpstr>
      <vt:lpstr>Environmental: Policy Changes </vt:lpstr>
      <vt:lpstr>Preventing Youth from Obtaining Alcohol</vt:lpstr>
      <vt:lpstr>Deter Adults From Providing Access</vt:lpstr>
      <vt:lpstr>Making Alcohol Less Attractive</vt:lpstr>
      <vt:lpstr>Recommendations to Improve Effectiveness</vt:lpstr>
      <vt:lpstr>Environmental Scanning (CADCA)</vt:lpstr>
      <vt:lpstr>Environmental: Enforcement Strategies</vt:lpstr>
      <vt:lpstr>Recommendations to Improve Effectiveness</vt:lpstr>
      <vt:lpstr>Environmental: Communication Strategies</vt:lpstr>
      <vt:lpstr>Recommendations to Improve Effectiveness</vt:lpstr>
      <vt:lpstr>Multi-Component Strategies</vt:lpstr>
      <vt:lpstr>Recommendations to Improve Effectiveness</vt:lpstr>
      <vt:lpstr>Prevention Strategies for Early Adolescents</vt:lpstr>
      <vt:lpstr>Evidence-Based Behavioral Strategies (Blueprints)</vt:lpstr>
      <vt:lpstr>Functional Family Therapy</vt:lpstr>
      <vt:lpstr>LifeSkills Training</vt:lpstr>
      <vt:lpstr>Multisystemic Therapy</vt:lpstr>
      <vt:lpstr>New Beginnings</vt:lpstr>
      <vt:lpstr>Positive Action</vt:lpstr>
      <vt:lpstr>Promising Programs</vt:lpstr>
      <vt:lpstr>Prevention Strategies for College-Age Youth</vt:lpstr>
      <vt:lpstr>Behavioral Strategies</vt:lpstr>
      <vt:lpstr>BASICS</vt:lpstr>
      <vt:lpstr>Communities That Care</vt:lpstr>
      <vt:lpstr>InShape Prevention Plus Wellness</vt:lpstr>
      <vt:lpstr>Strategies Found to Address Risk Factors</vt:lpstr>
      <vt:lpstr>Screening, Brief Intervention, Referral to Treatment</vt:lpstr>
      <vt:lpstr>Federal Prevention Efforts</vt:lpstr>
      <vt:lpstr>Research Support</vt:lpstr>
      <vt:lpstr>Surveillance Systems</vt:lpstr>
      <vt:lpstr>Education and Outreach Efforts</vt:lpstr>
      <vt:lpstr>Legislation- STOP Act</vt:lpstr>
      <vt:lpstr>Funding Authorizations</vt:lpstr>
      <vt:lpstr>Conclusion</vt:lpstr>
      <vt:lpstr>Josh Esrick &amp; Emily Patton jesrick@danyainstitute.org Emily@Carnevaleassociates.com</vt:lpstr>
      <vt:lpstr>Evaluation Your feedback is important!</vt:lpstr>
      <vt:lpstr>Contact Us</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Barker, Kendra L</dc:creator>
  <cp:lastModifiedBy>Grace McManus</cp:lastModifiedBy>
  <cp:revision>123</cp:revision>
  <cp:lastPrinted>2022-03-05T02:59:19Z</cp:lastPrinted>
  <dcterms:created xsi:type="dcterms:W3CDTF">2017-10-19T14:29:41Z</dcterms:created>
  <dcterms:modified xsi:type="dcterms:W3CDTF">2023-04-10T16:36:10Z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6C20144C-0AD0-4CE7-9B12-88696D45CBD6</vt:lpwstr>
  </property>
  <property fmtid="{D5CDD505-2E9C-101B-9397-08002B2CF9AE}" pid="3" name="ArticulatePath">
    <vt:lpwstr>508_compliant_basic_slides_mg</vt:lpwstr>
  </property>
  <property fmtid="{D5CDD505-2E9C-101B-9397-08002B2CF9AE}" pid="4" name="ContentTypeId">
    <vt:lpwstr>0x010100A6580530158D3344A1C03F630A770281</vt:lpwstr>
  </property>
</Properties>
</file>