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360" r:id="rId3"/>
    <p:sldId id="428" r:id="rId4"/>
    <p:sldId id="433" r:id="rId5"/>
    <p:sldId id="426" r:id="rId6"/>
    <p:sldId id="427" r:id="rId7"/>
    <p:sldId id="431" r:id="rId8"/>
    <p:sldId id="429" r:id="rId9"/>
    <p:sldId id="430" r:id="rId10"/>
    <p:sldId id="425" r:id="rId11"/>
    <p:sldId id="424" r:id="rId12"/>
    <p:sldId id="432" r:id="rId13"/>
    <p:sldId id="434" r:id="rId14"/>
  </p:sldIdLst>
  <p:sldSz cx="18288000" cy="10287000"/>
  <p:notesSz cx="6858000" cy="9144000"/>
  <p:embeddedFontLst>
    <p:embeddedFont>
      <p:font typeface="Arialle" panose="020B0604020202020204" charset="0"/>
      <p:regular r:id="rId16"/>
    </p:embeddedFont>
    <p:embeddedFont>
      <p:font typeface="Arialle Bold" panose="020B0604020202020204" charset="0"/>
      <p:regular r:id="rId17"/>
      <p:bold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4A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0" autoAdjust="0"/>
    <p:restoredTop sz="88494" autoAdjust="0"/>
  </p:normalViewPr>
  <p:slideViewPr>
    <p:cSldViewPr>
      <p:cViewPr varScale="1">
        <p:scale>
          <a:sx n="68" d="100"/>
          <a:sy n="68" d="100"/>
        </p:scale>
        <p:origin x="90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17.08.2023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https://youtu.be/JL2XMiOO0Fg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683362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https://youtu.be/JL2XMiOO0Fg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685368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969474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021203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This program was developed in partnership with the New England Prevention Technology Transfer Center with funded support from the Substance Abuse and Mental Health Service Administration.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4222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06470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https://youtu.be/JL2XMiOO0Fg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204265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90846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60498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https://youtu.be/JL2XMiOO0Fg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345678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https://youtu.be/JL2XMiOO0Fg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01563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https://youtu.be/JL2XMiOO0Fg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45329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9.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www.researchgate.net/publication/237605869_The_Institute_of_Medicine_Framework_and_its_implication_for_the_advancement_of_prevention_policy_programs_and_practic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sv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2664" y="-35935"/>
            <a:ext cx="1561364" cy="854492"/>
          </a:xfrm>
          <a:custGeom>
            <a:avLst/>
            <a:gdLst/>
            <a:ahLst/>
            <a:cxnLst/>
            <a:rect l="l" t="t" r="r" b="b"/>
            <a:pathLst>
              <a:path w="1561364" h="854492">
                <a:moveTo>
                  <a:pt x="0" y="0"/>
                </a:moveTo>
                <a:lnTo>
                  <a:pt x="1561364" y="0"/>
                </a:lnTo>
                <a:lnTo>
                  <a:pt x="1561364" y="854492"/>
                </a:lnTo>
                <a:lnTo>
                  <a:pt x="0" y="8544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506200" y="8456097"/>
            <a:ext cx="4821987" cy="1604406"/>
          </a:xfrm>
          <a:custGeom>
            <a:avLst/>
            <a:gdLst/>
            <a:ahLst/>
            <a:cxnLst/>
            <a:rect l="l" t="t" r="r" b="b"/>
            <a:pathLst>
              <a:path w="4821987" h="1604406">
                <a:moveTo>
                  <a:pt x="0" y="0"/>
                </a:moveTo>
                <a:lnTo>
                  <a:pt x="4821987" y="0"/>
                </a:lnTo>
                <a:lnTo>
                  <a:pt x="4821987" y="1604406"/>
                </a:lnTo>
                <a:lnTo>
                  <a:pt x="0" y="1604406"/>
                </a:lnTo>
                <a:lnTo>
                  <a:pt x="0" y="0"/>
                </a:lnTo>
                <a:close/>
              </a:path>
            </a:pathLst>
          </a:custGeom>
          <a:blipFill>
            <a:blip r:embed="rId5"/>
            <a:stretch>
              <a:fillRect/>
            </a:stretch>
          </a:blipFill>
        </p:spPr>
      </p:sp>
      <p:sp>
        <p:nvSpPr>
          <p:cNvPr id="4" name="Freeform 4"/>
          <p:cNvSpPr/>
          <p:nvPr/>
        </p:nvSpPr>
        <p:spPr>
          <a:xfrm>
            <a:off x="5613311" y="8831113"/>
            <a:ext cx="2531481" cy="854375"/>
          </a:xfrm>
          <a:custGeom>
            <a:avLst/>
            <a:gdLst/>
            <a:ahLst/>
            <a:cxnLst/>
            <a:rect l="l" t="t" r="r" b="b"/>
            <a:pathLst>
              <a:path w="2531481" h="854375">
                <a:moveTo>
                  <a:pt x="0" y="0"/>
                </a:moveTo>
                <a:lnTo>
                  <a:pt x="2531482" y="0"/>
                </a:lnTo>
                <a:lnTo>
                  <a:pt x="2531482" y="854374"/>
                </a:lnTo>
                <a:lnTo>
                  <a:pt x="0" y="854374"/>
                </a:lnTo>
                <a:lnTo>
                  <a:pt x="0" y="0"/>
                </a:lnTo>
                <a:close/>
              </a:path>
            </a:pathLst>
          </a:custGeom>
          <a:blipFill>
            <a:blip r:embed="rId6"/>
            <a:stretch>
              <a:fillRect/>
            </a:stretch>
          </a:blipFill>
        </p:spPr>
      </p:sp>
      <p:sp>
        <p:nvSpPr>
          <p:cNvPr id="5" name="AutoShape 5"/>
          <p:cNvSpPr/>
          <p:nvPr/>
        </p:nvSpPr>
        <p:spPr>
          <a:xfrm>
            <a:off x="648339" y="8408472"/>
            <a:ext cx="7741982" cy="0"/>
          </a:xfrm>
          <a:prstGeom prst="line">
            <a:avLst/>
          </a:prstGeom>
          <a:ln w="47625" cap="flat">
            <a:solidFill>
              <a:srgbClr val="CC4927"/>
            </a:solidFill>
            <a:prstDash val="solid"/>
            <a:headEnd type="none" w="sm" len="sm"/>
            <a:tailEnd type="none" w="sm" len="sm"/>
          </a:ln>
        </p:spPr>
      </p:sp>
      <p:grpSp>
        <p:nvGrpSpPr>
          <p:cNvPr id="6" name="Group 6"/>
          <p:cNvGrpSpPr>
            <a:grpSpLocks noChangeAspect="1"/>
          </p:cNvGrpSpPr>
          <p:nvPr/>
        </p:nvGrpSpPr>
        <p:grpSpPr>
          <a:xfrm>
            <a:off x="8833708" y="1271499"/>
            <a:ext cx="8425592" cy="7136972"/>
            <a:chOff x="0" y="0"/>
            <a:chExt cx="2374900" cy="2011680"/>
          </a:xfrm>
        </p:grpSpPr>
        <p:sp>
          <p:nvSpPr>
            <p:cNvPr id="7" name="Freeform 7"/>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blipFill>
              <a:blip r:embed="rId7"/>
              <a:stretch>
                <a:fillRect l="-6467" r="-6467"/>
              </a:stretch>
            </a:blipFill>
          </p:spPr>
        </p:sp>
      </p:grpSp>
      <p:sp>
        <p:nvSpPr>
          <p:cNvPr id="8" name="TextBox 8"/>
          <p:cNvSpPr txBox="1"/>
          <p:nvPr/>
        </p:nvSpPr>
        <p:spPr>
          <a:xfrm>
            <a:off x="762000" y="1655437"/>
            <a:ext cx="9929945" cy="4447500"/>
          </a:xfrm>
          <a:prstGeom prst="rect">
            <a:avLst/>
          </a:prstGeom>
        </p:spPr>
        <p:txBody>
          <a:bodyPr lIns="0" tIns="0" rIns="0" bIns="0" rtlCol="0" anchor="t">
            <a:spAutoFit/>
          </a:bodyPr>
          <a:lstStyle/>
          <a:p>
            <a:pPr>
              <a:lnSpc>
                <a:spcPts val="11761"/>
              </a:lnSpc>
            </a:pPr>
            <a:r>
              <a:rPr lang="en-US" sz="9801" dirty="0">
                <a:solidFill>
                  <a:srgbClr val="00467F"/>
                </a:solidFill>
                <a:latin typeface="Arialle Bold"/>
              </a:rPr>
              <a:t>Recovery </a:t>
            </a:r>
          </a:p>
          <a:p>
            <a:pPr>
              <a:lnSpc>
                <a:spcPts val="11761"/>
              </a:lnSpc>
            </a:pPr>
            <a:r>
              <a:rPr lang="en-US" sz="9801" dirty="0">
                <a:solidFill>
                  <a:srgbClr val="00467F"/>
                </a:solidFill>
                <a:latin typeface="Arialle Bold"/>
              </a:rPr>
              <a:t>and </a:t>
            </a:r>
          </a:p>
          <a:p>
            <a:pPr>
              <a:lnSpc>
                <a:spcPts val="11761"/>
              </a:lnSpc>
            </a:pPr>
            <a:r>
              <a:rPr lang="en-US" sz="9801" dirty="0">
                <a:solidFill>
                  <a:srgbClr val="00467F"/>
                </a:solidFill>
                <a:latin typeface="Arialle Bold"/>
              </a:rPr>
              <a:t>Prevention </a:t>
            </a:r>
          </a:p>
        </p:txBody>
      </p:sp>
      <p:sp>
        <p:nvSpPr>
          <p:cNvPr id="9" name="TextBox 9"/>
          <p:cNvSpPr txBox="1"/>
          <p:nvPr/>
        </p:nvSpPr>
        <p:spPr>
          <a:xfrm>
            <a:off x="867238" y="6450653"/>
            <a:ext cx="7830064" cy="898404"/>
          </a:xfrm>
          <a:prstGeom prst="rect">
            <a:avLst/>
          </a:prstGeom>
        </p:spPr>
        <p:txBody>
          <a:bodyPr lIns="0" tIns="0" rIns="0" bIns="0" rtlCol="0" anchor="t">
            <a:spAutoFit/>
          </a:bodyPr>
          <a:lstStyle/>
          <a:p>
            <a:pPr>
              <a:lnSpc>
                <a:spcPts val="7275"/>
              </a:lnSpc>
              <a:spcBef>
                <a:spcPct val="0"/>
              </a:spcBef>
            </a:pPr>
            <a:r>
              <a:rPr lang="en-US" sz="5196">
                <a:solidFill>
                  <a:srgbClr val="94A545"/>
                </a:solidFill>
                <a:latin typeface="Arialle Bold"/>
              </a:rPr>
              <a:t>A Family Guide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6565" y="8631437"/>
            <a:ext cx="18304650" cy="1655563"/>
            <a:chOff x="0" y="0"/>
            <a:chExt cx="24772366" cy="2382418"/>
          </a:xfrm>
        </p:grpSpPr>
        <p:sp>
          <p:nvSpPr>
            <p:cNvPr id="9" name="AutoShape 9"/>
            <p:cNvSpPr/>
            <p:nvPr/>
          </p:nvSpPr>
          <p:spPr>
            <a:xfrm>
              <a:off x="0" y="212875"/>
              <a:ext cx="24772366" cy="2169543"/>
            </a:xfrm>
            <a:prstGeom prst="rect">
              <a:avLst/>
            </a:prstGeom>
            <a:solidFill>
              <a:srgbClr val="94A545"/>
            </a:solidFill>
          </p:spPr>
        </p:sp>
        <p:sp>
          <p:nvSpPr>
            <p:cNvPr id="10" name="TextBox 10"/>
            <p:cNvSpPr txBox="1"/>
            <p:nvPr/>
          </p:nvSpPr>
          <p:spPr>
            <a:xfrm>
              <a:off x="2126710" y="1228245"/>
              <a:ext cx="4234915" cy="328461"/>
            </a:xfrm>
            <a:prstGeom prst="rect">
              <a:avLst/>
            </a:prstGeom>
          </p:spPr>
          <p:txBody>
            <a:bodyPr lIns="0" tIns="0" rIns="0" bIns="0" rtlCol="0" anchor="t">
              <a:spAutoFit/>
            </a:bodyPr>
            <a:lstStyle/>
            <a:p>
              <a:pPr algn="ctr">
                <a:lnSpc>
                  <a:spcPts val="2041"/>
                </a:lnSpc>
                <a:spcBef>
                  <a:spcPct val="0"/>
                </a:spcBef>
              </a:pPr>
              <a:r>
                <a:rPr lang="en-US" sz="1458">
                  <a:solidFill>
                    <a:srgbClr val="94A545"/>
                  </a:solidFill>
                  <a:latin typeface="Arialle"/>
                </a:rPr>
                <a:t>alternative to suspension program</a:t>
              </a:r>
            </a:p>
          </p:txBody>
        </p:sp>
        <p:sp>
          <p:nvSpPr>
            <p:cNvPr id="13" name="Freeform 13"/>
            <p:cNvSpPr/>
            <p:nvPr/>
          </p:nvSpPr>
          <p:spPr>
            <a:xfrm>
              <a:off x="16950723" y="0"/>
              <a:ext cx="6971107" cy="2323702"/>
            </a:xfrm>
            <a:custGeom>
              <a:avLst/>
              <a:gdLst/>
              <a:ahLst/>
              <a:cxnLst/>
              <a:rect l="l" t="t" r="r" b="b"/>
              <a:pathLst>
                <a:path w="6971107" h="2323702">
                  <a:moveTo>
                    <a:pt x="0" y="0"/>
                  </a:moveTo>
                  <a:lnTo>
                    <a:pt x="6971107" y="0"/>
                  </a:lnTo>
                  <a:lnTo>
                    <a:pt x="6971107" y="2323702"/>
                  </a:lnTo>
                  <a:lnTo>
                    <a:pt x="0" y="2323702"/>
                  </a:lnTo>
                  <a:lnTo>
                    <a:pt x="0" y="0"/>
                  </a:lnTo>
                  <a:close/>
                </a:path>
              </a:pathLst>
            </a:custGeom>
            <a:blipFill>
              <a:blip r:embed="rId3"/>
              <a:stretch>
                <a:fillRect/>
              </a:stretch>
            </a:blipFill>
          </p:spPr>
        </p:sp>
        <p:sp>
          <p:nvSpPr>
            <p:cNvPr id="14" name="AutoShape 14"/>
            <p:cNvSpPr/>
            <p:nvPr/>
          </p:nvSpPr>
          <p:spPr>
            <a:xfrm>
              <a:off x="0" y="212874"/>
              <a:ext cx="24772252" cy="33073"/>
            </a:xfrm>
            <a:prstGeom prst="line">
              <a:avLst/>
            </a:prstGeom>
            <a:ln w="127000" cap="flat">
              <a:solidFill>
                <a:srgbClr val="00467F"/>
              </a:solidFill>
              <a:prstDash val="solid"/>
              <a:headEnd type="none" w="sm" len="sm"/>
              <a:tailEnd type="none" w="sm" len="sm"/>
            </a:ln>
          </p:spPr>
        </p:sp>
      </p:grpSp>
      <p:sp>
        <p:nvSpPr>
          <p:cNvPr id="16" name="TextBox 16"/>
          <p:cNvSpPr txBox="1"/>
          <p:nvPr/>
        </p:nvSpPr>
        <p:spPr>
          <a:xfrm>
            <a:off x="1028700" y="1165247"/>
            <a:ext cx="8787976" cy="1762125"/>
          </a:xfrm>
          <a:prstGeom prst="rect">
            <a:avLst/>
          </a:prstGeom>
        </p:spPr>
        <p:txBody>
          <a:bodyPr lIns="0" tIns="0" rIns="0" bIns="0" rtlCol="0" anchor="t">
            <a:spAutoFit/>
          </a:bodyPr>
          <a:lstStyle/>
          <a:p>
            <a:pPr algn="ctr">
              <a:lnSpc>
                <a:spcPts val="6837"/>
              </a:lnSpc>
              <a:spcBef>
                <a:spcPct val="0"/>
              </a:spcBef>
            </a:pPr>
            <a:r>
              <a:rPr lang="en-US" sz="5698" dirty="0">
                <a:solidFill>
                  <a:srgbClr val="FFFFFF"/>
                </a:solidFill>
                <a:latin typeface="Arialle"/>
              </a:rPr>
              <a:t>How Common Is It To Have A</a:t>
            </a:r>
          </a:p>
        </p:txBody>
      </p:sp>
      <p:cxnSp>
        <p:nvCxnSpPr>
          <p:cNvPr id="3" name="Straight Connector 2">
            <a:extLst>
              <a:ext uri="{FF2B5EF4-FFF2-40B4-BE49-F238E27FC236}">
                <a16:creationId xmlns:a16="http://schemas.microsoft.com/office/drawing/2014/main" id="{7A9F95A6-EC74-1105-2508-D9830BA30CFB}"/>
              </a:ext>
            </a:extLst>
          </p:cNvPr>
          <p:cNvCxnSpPr>
            <a:cxnSpLocks/>
          </p:cNvCxnSpPr>
          <p:nvPr/>
        </p:nvCxnSpPr>
        <p:spPr>
          <a:xfrm>
            <a:off x="-16565" y="-24181"/>
            <a:ext cx="18304565" cy="24181"/>
          </a:xfrm>
          <a:prstGeom prst="line">
            <a:avLst/>
          </a:prstGeom>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FB4E370A-0715-0561-FC39-9B7A8B516790}"/>
              </a:ext>
            </a:extLst>
          </p:cNvPr>
          <p:cNvSpPr txBox="1"/>
          <p:nvPr/>
        </p:nvSpPr>
        <p:spPr>
          <a:xfrm>
            <a:off x="63364" y="2729929"/>
            <a:ext cx="3854931" cy="800219"/>
          </a:xfrm>
          <a:prstGeom prst="rect">
            <a:avLst/>
          </a:prstGeom>
          <a:noFill/>
        </p:spPr>
        <p:txBody>
          <a:bodyPr wrap="square" rtlCol="0">
            <a:spAutoFit/>
          </a:bodyPr>
          <a:lstStyle/>
          <a:p>
            <a:pPr algn="ctr"/>
            <a:endParaRPr lang="en-US" sz="2800" b="1" dirty="0">
              <a:solidFill>
                <a:schemeClr val="tx2"/>
              </a:solidFill>
              <a:latin typeface="Arialle" panose="020B0604020202020204" charset="0"/>
              <a:ea typeface="Arialle" panose="020B0604020202020204" charset="0"/>
              <a:cs typeface="Arialle" panose="020B0604020202020204" charset="0"/>
            </a:endParaRPr>
          </a:p>
          <a:p>
            <a:endParaRPr lang="en-US" dirty="0"/>
          </a:p>
        </p:txBody>
      </p:sp>
      <p:grpSp>
        <p:nvGrpSpPr>
          <p:cNvPr id="4" name="Group 3">
            <a:extLst>
              <a:ext uri="{FF2B5EF4-FFF2-40B4-BE49-F238E27FC236}">
                <a16:creationId xmlns:a16="http://schemas.microsoft.com/office/drawing/2014/main" id="{AFA48526-F7EF-0058-F1F6-554A16B8D159}"/>
              </a:ext>
            </a:extLst>
          </p:cNvPr>
          <p:cNvGrpSpPr/>
          <p:nvPr/>
        </p:nvGrpSpPr>
        <p:grpSpPr>
          <a:xfrm>
            <a:off x="457200" y="9156429"/>
            <a:ext cx="4581799" cy="735688"/>
            <a:chOff x="861565" y="9087871"/>
            <a:chExt cx="4581799" cy="735688"/>
          </a:xfrm>
        </p:grpSpPr>
        <p:sp>
          <p:nvSpPr>
            <p:cNvPr id="7" name="Freeform 12">
              <a:extLst>
                <a:ext uri="{FF2B5EF4-FFF2-40B4-BE49-F238E27FC236}">
                  <a16:creationId xmlns:a16="http://schemas.microsoft.com/office/drawing/2014/main" id="{D9CB0A92-6830-47A3-DF71-AC05D38B599D}"/>
                </a:ext>
              </a:extLst>
            </p:cNvPr>
            <p:cNvSpPr/>
            <p:nvPr/>
          </p:nvSpPr>
          <p:spPr>
            <a:xfrm>
              <a:off x="861565" y="9182092"/>
              <a:ext cx="641467" cy="641467"/>
            </a:xfrm>
            <a:custGeom>
              <a:avLst/>
              <a:gdLst/>
              <a:ahLst/>
              <a:cxnLst/>
              <a:rect l="l" t="t" r="r" b="b"/>
              <a:pathLst>
                <a:path w="641467" h="641467">
                  <a:moveTo>
                    <a:pt x="0" y="0"/>
                  </a:moveTo>
                  <a:lnTo>
                    <a:pt x="641467" y="0"/>
                  </a:lnTo>
                  <a:lnTo>
                    <a:pt x="641467" y="641467"/>
                  </a:lnTo>
                  <a:lnTo>
                    <a:pt x="0" y="641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TextBox 15">
              <a:extLst>
                <a:ext uri="{FF2B5EF4-FFF2-40B4-BE49-F238E27FC236}">
                  <a16:creationId xmlns:a16="http://schemas.microsoft.com/office/drawing/2014/main" id="{E6AB51BF-DDDF-7F6D-FEDE-C827C8E39E8B}"/>
                </a:ext>
              </a:extLst>
            </p:cNvPr>
            <p:cNvSpPr txBox="1"/>
            <p:nvPr/>
          </p:nvSpPr>
          <p:spPr>
            <a:xfrm>
              <a:off x="1544619" y="9087871"/>
              <a:ext cx="3898745" cy="493324"/>
            </a:xfrm>
            <a:prstGeom prst="rect">
              <a:avLst/>
            </a:prstGeom>
          </p:spPr>
          <p:txBody>
            <a:bodyPr lIns="0" tIns="0" rIns="0" bIns="0" rtlCol="0" anchor="t">
              <a:spAutoFit/>
            </a:bodyPr>
            <a:lstStyle/>
            <a:p>
              <a:pPr>
                <a:lnSpc>
                  <a:spcPts val="3843"/>
                </a:lnSpc>
                <a:spcBef>
                  <a:spcPct val="0"/>
                </a:spcBef>
              </a:pPr>
              <a:r>
                <a:rPr lang="en-US" sz="2745" spc="-175" dirty="0">
                  <a:solidFill>
                    <a:srgbClr val="FFFFFF"/>
                  </a:solidFill>
                  <a:latin typeface="Arialle"/>
                </a:rPr>
                <a:t>Recovery and Prevention</a:t>
              </a:r>
            </a:p>
          </p:txBody>
        </p:sp>
      </p:grpSp>
      <p:pic>
        <p:nvPicPr>
          <p:cNvPr id="20" name="Picture 19">
            <a:extLst>
              <a:ext uri="{FF2B5EF4-FFF2-40B4-BE49-F238E27FC236}">
                <a16:creationId xmlns:a16="http://schemas.microsoft.com/office/drawing/2014/main" id="{0ADB4C59-5E84-9BD2-BA3A-5D81271B298C}"/>
              </a:ext>
            </a:extLst>
          </p:cNvPr>
          <p:cNvPicPr>
            <a:picLocks noChangeAspect="1"/>
          </p:cNvPicPr>
          <p:nvPr/>
        </p:nvPicPr>
        <p:blipFill>
          <a:blip r:embed="rId6"/>
          <a:stretch>
            <a:fillRect/>
          </a:stretch>
        </p:blipFill>
        <p:spPr>
          <a:xfrm>
            <a:off x="6641213" y="4645835"/>
            <a:ext cx="4554481" cy="2554845"/>
          </a:xfrm>
          <a:prstGeom prst="rect">
            <a:avLst/>
          </a:prstGeom>
        </p:spPr>
      </p:pic>
      <p:pic>
        <p:nvPicPr>
          <p:cNvPr id="5" name="Picture 4">
            <a:extLst>
              <a:ext uri="{FF2B5EF4-FFF2-40B4-BE49-F238E27FC236}">
                <a16:creationId xmlns:a16="http://schemas.microsoft.com/office/drawing/2014/main" id="{AFEE1B69-5999-1DC9-9B9D-C2B4197BB404}"/>
              </a:ext>
            </a:extLst>
          </p:cNvPr>
          <p:cNvPicPr>
            <a:picLocks noChangeAspect="1"/>
          </p:cNvPicPr>
          <p:nvPr/>
        </p:nvPicPr>
        <p:blipFill>
          <a:blip r:embed="rId7"/>
          <a:stretch>
            <a:fillRect/>
          </a:stretch>
        </p:blipFill>
        <p:spPr>
          <a:xfrm>
            <a:off x="12508563" y="4719716"/>
            <a:ext cx="4536897" cy="2514149"/>
          </a:xfrm>
          <a:prstGeom prst="rect">
            <a:avLst/>
          </a:prstGeom>
        </p:spPr>
      </p:pic>
      <p:pic>
        <p:nvPicPr>
          <p:cNvPr id="12" name="Picture 11">
            <a:extLst>
              <a:ext uri="{FF2B5EF4-FFF2-40B4-BE49-F238E27FC236}">
                <a16:creationId xmlns:a16="http://schemas.microsoft.com/office/drawing/2014/main" id="{927AE631-499B-CB07-EDEC-AA64CA7DB1F0}"/>
              </a:ext>
            </a:extLst>
          </p:cNvPr>
          <p:cNvPicPr>
            <a:picLocks noChangeAspect="1"/>
          </p:cNvPicPr>
          <p:nvPr/>
        </p:nvPicPr>
        <p:blipFill>
          <a:blip r:embed="rId8"/>
          <a:stretch>
            <a:fillRect/>
          </a:stretch>
        </p:blipFill>
        <p:spPr>
          <a:xfrm>
            <a:off x="560623" y="4713268"/>
            <a:ext cx="4530784" cy="2492286"/>
          </a:xfrm>
          <a:prstGeom prst="rect">
            <a:avLst/>
          </a:prstGeom>
        </p:spPr>
      </p:pic>
      <p:sp>
        <p:nvSpPr>
          <p:cNvPr id="15" name="TextBox 14">
            <a:extLst>
              <a:ext uri="{FF2B5EF4-FFF2-40B4-BE49-F238E27FC236}">
                <a16:creationId xmlns:a16="http://schemas.microsoft.com/office/drawing/2014/main" id="{CEDF4D84-0C2F-20B9-1EE4-F6BE9190FAE1}"/>
              </a:ext>
            </a:extLst>
          </p:cNvPr>
          <p:cNvSpPr txBox="1"/>
          <p:nvPr/>
        </p:nvSpPr>
        <p:spPr>
          <a:xfrm>
            <a:off x="3089626" y="1661588"/>
            <a:ext cx="13150505"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Practical Strategies For Prevention And Support</a:t>
            </a:r>
          </a:p>
        </p:txBody>
      </p:sp>
      <p:sp>
        <p:nvSpPr>
          <p:cNvPr id="17" name="Rectangle 16">
            <a:extLst>
              <a:ext uri="{FF2B5EF4-FFF2-40B4-BE49-F238E27FC236}">
                <a16:creationId xmlns:a16="http://schemas.microsoft.com/office/drawing/2014/main" id="{5B738CF3-3223-5428-9FCE-137F918FB711}"/>
              </a:ext>
            </a:extLst>
          </p:cNvPr>
          <p:cNvSpPr/>
          <p:nvPr/>
        </p:nvSpPr>
        <p:spPr>
          <a:xfrm>
            <a:off x="560623" y="4713268"/>
            <a:ext cx="4530784" cy="249228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EDD783E-4B7C-621B-76F6-4B0C09C178F5}"/>
              </a:ext>
            </a:extLst>
          </p:cNvPr>
          <p:cNvSpPr/>
          <p:nvPr/>
        </p:nvSpPr>
        <p:spPr>
          <a:xfrm>
            <a:off x="6641213" y="4670139"/>
            <a:ext cx="4554482" cy="253541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C4E044B-9EA6-CB63-0689-957EE38B9ACD}"/>
              </a:ext>
            </a:extLst>
          </p:cNvPr>
          <p:cNvSpPr/>
          <p:nvPr/>
        </p:nvSpPr>
        <p:spPr>
          <a:xfrm>
            <a:off x="12508563" y="4698452"/>
            <a:ext cx="4530784" cy="25354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2637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6565" y="8631437"/>
            <a:ext cx="18304650" cy="1655563"/>
            <a:chOff x="0" y="0"/>
            <a:chExt cx="24772366" cy="2382418"/>
          </a:xfrm>
        </p:grpSpPr>
        <p:sp>
          <p:nvSpPr>
            <p:cNvPr id="9" name="AutoShape 9"/>
            <p:cNvSpPr/>
            <p:nvPr/>
          </p:nvSpPr>
          <p:spPr>
            <a:xfrm>
              <a:off x="0" y="212875"/>
              <a:ext cx="24772366" cy="2169543"/>
            </a:xfrm>
            <a:prstGeom prst="rect">
              <a:avLst/>
            </a:prstGeom>
            <a:solidFill>
              <a:srgbClr val="94A545"/>
            </a:solidFill>
          </p:spPr>
        </p:sp>
        <p:sp>
          <p:nvSpPr>
            <p:cNvPr id="10" name="TextBox 10"/>
            <p:cNvSpPr txBox="1"/>
            <p:nvPr/>
          </p:nvSpPr>
          <p:spPr>
            <a:xfrm>
              <a:off x="2126710" y="1228245"/>
              <a:ext cx="4234915" cy="328461"/>
            </a:xfrm>
            <a:prstGeom prst="rect">
              <a:avLst/>
            </a:prstGeom>
          </p:spPr>
          <p:txBody>
            <a:bodyPr lIns="0" tIns="0" rIns="0" bIns="0" rtlCol="0" anchor="t">
              <a:spAutoFit/>
            </a:bodyPr>
            <a:lstStyle/>
            <a:p>
              <a:pPr algn="ctr">
                <a:lnSpc>
                  <a:spcPts val="2041"/>
                </a:lnSpc>
                <a:spcBef>
                  <a:spcPct val="0"/>
                </a:spcBef>
              </a:pPr>
              <a:r>
                <a:rPr lang="en-US" sz="1458">
                  <a:solidFill>
                    <a:srgbClr val="94A545"/>
                  </a:solidFill>
                  <a:latin typeface="Arialle"/>
                </a:rPr>
                <a:t>alternative to suspension program</a:t>
              </a:r>
            </a:p>
          </p:txBody>
        </p:sp>
        <p:sp>
          <p:nvSpPr>
            <p:cNvPr id="13" name="Freeform 13"/>
            <p:cNvSpPr/>
            <p:nvPr/>
          </p:nvSpPr>
          <p:spPr>
            <a:xfrm>
              <a:off x="16950723" y="0"/>
              <a:ext cx="6971107" cy="2323702"/>
            </a:xfrm>
            <a:custGeom>
              <a:avLst/>
              <a:gdLst/>
              <a:ahLst/>
              <a:cxnLst/>
              <a:rect l="l" t="t" r="r" b="b"/>
              <a:pathLst>
                <a:path w="6971107" h="2323702">
                  <a:moveTo>
                    <a:pt x="0" y="0"/>
                  </a:moveTo>
                  <a:lnTo>
                    <a:pt x="6971107" y="0"/>
                  </a:lnTo>
                  <a:lnTo>
                    <a:pt x="6971107" y="2323702"/>
                  </a:lnTo>
                  <a:lnTo>
                    <a:pt x="0" y="2323702"/>
                  </a:lnTo>
                  <a:lnTo>
                    <a:pt x="0" y="0"/>
                  </a:lnTo>
                  <a:close/>
                </a:path>
              </a:pathLst>
            </a:custGeom>
            <a:blipFill>
              <a:blip r:embed="rId3"/>
              <a:stretch>
                <a:fillRect/>
              </a:stretch>
            </a:blipFill>
          </p:spPr>
        </p:sp>
        <p:sp>
          <p:nvSpPr>
            <p:cNvPr id="14" name="AutoShape 14"/>
            <p:cNvSpPr/>
            <p:nvPr/>
          </p:nvSpPr>
          <p:spPr>
            <a:xfrm>
              <a:off x="0" y="212874"/>
              <a:ext cx="24772252" cy="33073"/>
            </a:xfrm>
            <a:prstGeom prst="line">
              <a:avLst/>
            </a:prstGeom>
            <a:ln w="127000" cap="flat">
              <a:solidFill>
                <a:srgbClr val="00467F"/>
              </a:solidFill>
              <a:prstDash val="solid"/>
              <a:headEnd type="none" w="sm" len="sm"/>
              <a:tailEnd type="none" w="sm" len="sm"/>
            </a:ln>
          </p:spPr>
        </p:sp>
      </p:grpSp>
      <p:sp>
        <p:nvSpPr>
          <p:cNvPr id="16" name="TextBox 16"/>
          <p:cNvSpPr txBox="1"/>
          <p:nvPr/>
        </p:nvSpPr>
        <p:spPr>
          <a:xfrm>
            <a:off x="1028700" y="1165247"/>
            <a:ext cx="8787976" cy="1762125"/>
          </a:xfrm>
          <a:prstGeom prst="rect">
            <a:avLst/>
          </a:prstGeom>
        </p:spPr>
        <p:txBody>
          <a:bodyPr lIns="0" tIns="0" rIns="0" bIns="0" rtlCol="0" anchor="t">
            <a:spAutoFit/>
          </a:bodyPr>
          <a:lstStyle/>
          <a:p>
            <a:pPr algn="ctr">
              <a:lnSpc>
                <a:spcPts val="6837"/>
              </a:lnSpc>
              <a:spcBef>
                <a:spcPct val="0"/>
              </a:spcBef>
            </a:pPr>
            <a:r>
              <a:rPr lang="en-US" sz="5698" dirty="0">
                <a:solidFill>
                  <a:srgbClr val="FFFFFF"/>
                </a:solidFill>
                <a:latin typeface="Arialle"/>
              </a:rPr>
              <a:t>How Common Is It To Have A</a:t>
            </a:r>
          </a:p>
        </p:txBody>
      </p:sp>
      <p:cxnSp>
        <p:nvCxnSpPr>
          <p:cNvPr id="3" name="Straight Connector 2">
            <a:extLst>
              <a:ext uri="{FF2B5EF4-FFF2-40B4-BE49-F238E27FC236}">
                <a16:creationId xmlns:a16="http://schemas.microsoft.com/office/drawing/2014/main" id="{7A9F95A6-EC74-1105-2508-D9830BA30CFB}"/>
              </a:ext>
            </a:extLst>
          </p:cNvPr>
          <p:cNvCxnSpPr>
            <a:cxnSpLocks/>
          </p:cNvCxnSpPr>
          <p:nvPr/>
        </p:nvCxnSpPr>
        <p:spPr>
          <a:xfrm>
            <a:off x="-16565" y="-24181"/>
            <a:ext cx="18304565" cy="24181"/>
          </a:xfrm>
          <a:prstGeom prst="line">
            <a:avLst/>
          </a:prstGeom>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FB4E370A-0715-0561-FC39-9B7A8B516790}"/>
              </a:ext>
            </a:extLst>
          </p:cNvPr>
          <p:cNvSpPr txBox="1"/>
          <p:nvPr/>
        </p:nvSpPr>
        <p:spPr>
          <a:xfrm>
            <a:off x="63364" y="2729929"/>
            <a:ext cx="3854931" cy="800219"/>
          </a:xfrm>
          <a:prstGeom prst="rect">
            <a:avLst/>
          </a:prstGeom>
          <a:noFill/>
        </p:spPr>
        <p:txBody>
          <a:bodyPr wrap="square" rtlCol="0">
            <a:spAutoFit/>
          </a:bodyPr>
          <a:lstStyle/>
          <a:p>
            <a:pPr algn="ctr"/>
            <a:endParaRPr lang="en-US" sz="2800" b="1" dirty="0">
              <a:solidFill>
                <a:schemeClr val="tx2"/>
              </a:solidFill>
              <a:latin typeface="Arialle" panose="020B0604020202020204" charset="0"/>
              <a:ea typeface="Arialle" panose="020B0604020202020204" charset="0"/>
              <a:cs typeface="Arialle" panose="020B0604020202020204" charset="0"/>
            </a:endParaRPr>
          </a:p>
          <a:p>
            <a:endParaRPr lang="en-US" dirty="0"/>
          </a:p>
        </p:txBody>
      </p:sp>
      <p:grpSp>
        <p:nvGrpSpPr>
          <p:cNvPr id="4" name="Group 3">
            <a:extLst>
              <a:ext uri="{FF2B5EF4-FFF2-40B4-BE49-F238E27FC236}">
                <a16:creationId xmlns:a16="http://schemas.microsoft.com/office/drawing/2014/main" id="{AFA48526-F7EF-0058-F1F6-554A16B8D159}"/>
              </a:ext>
            </a:extLst>
          </p:cNvPr>
          <p:cNvGrpSpPr/>
          <p:nvPr/>
        </p:nvGrpSpPr>
        <p:grpSpPr>
          <a:xfrm>
            <a:off x="457200" y="9156429"/>
            <a:ext cx="4581799" cy="735688"/>
            <a:chOff x="861565" y="9087871"/>
            <a:chExt cx="4581799" cy="735688"/>
          </a:xfrm>
        </p:grpSpPr>
        <p:sp>
          <p:nvSpPr>
            <p:cNvPr id="7" name="Freeform 12">
              <a:extLst>
                <a:ext uri="{FF2B5EF4-FFF2-40B4-BE49-F238E27FC236}">
                  <a16:creationId xmlns:a16="http://schemas.microsoft.com/office/drawing/2014/main" id="{D9CB0A92-6830-47A3-DF71-AC05D38B599D}"/>
                </a:ext>
              </a:extLst>
            </p:cNvPr>
            <p:cNvSpPr/>
            <p:nvPr/>
          </p:nvSpPr>
          <p:spPr>
            <a:xfrm>
              <a:off x="861565" y="9182092"/>
              <a:ext cx="641467" cy="641467"/>
            </a:xfrm>
            <a:custGeom>
              <a:avLst/>
              <a:gdLst/>
              <a:ahLst/>
              <a:cxnLst/>
              <a:rect l="l" t="t" r="r" b="b"/>
              <a:pathLst>
                <a:path w="641467" h="641467">
                  <a:moveTo>
                    <a:pt x="0" y="0"/>
                  </a:moveTo>
                  <a:lnTo>
                    <a:pt x="641467" y="0"/>
                  </a:lnTo>
                  <a:lnTo>
                    <a:pt x="641467" y="641467"/>
                  </a:lnTo>
                  <a:lnTo>
                    <a:pt x="0" y="641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TextBox 15">
              <a:extLst>
                <a:ext uri="{FF2B5EF4-FFF2-40B4-BE49-F238E27FC236}">
                  <a16:creationId xmlns:a16="http://schemas.microsoft.com/office/drawing/2014/main" id="{E6AB51BF-DDDF-7F6D-FEDE-C827C8E39E8B}"/>
                </a:ext>
              </a:extLst>
            </p:cNvPr>
            <p:cNvSpPr txBox="1"/>
            <p:nvPr/>
          </p:nvSpPr>
          <p:spPr>
            <a:xfrm>
              <a:off x="1544619" y="9087871"/>
              <a:ext cx="3898745" cy="493324"/>
            </a:xfrm>
            <a:prstGeom prst="rect">
              <a:avLst/>
            </a:prstGeom>
          </p:spPr>
          <p:txBody>
            <a:bodyPr lIns="0" tIns="0" rIns="0" bIns="0" rtlCol="0" anchor="t">
              <a:spAutoFit/>
            </a:bodyPr>
            <a:lstStyle/>
            <a:p>
              <a:pPr>
                <a:lnSpc>
                  <a:spcPts val="3843"/>
                </a:lnSpc>
                <a:spcBef>
                  <a:spcPct val="0"/>
                </a:spcBef>
              </a:pPr>
              <a:r>
                <a:rPr lang="en-US" sz="2745" spc="-175" dirty="0">
                  <a:solidFill>
                    <a:srgbClr val="FFFFFF"/>
                  </a:solidFill>
                  <a:latin typeface="Arialle"/>
                </a:rPr>
                <a:t>Recovery and Prevention</a:t>
              </a:r>
            </a:p>
          </p:txBody>
        </p:sp>
      </p:grpSp>
      <p:pic>
        <p:nvPicPr>
          <p:cNvPr id="22" name="Picture 21">
            <a:extLst>
              <a:ext uri="{FF2B5EF4-FFF2-40B4-BE49-F238E27FC236}">
                <a16:creationId xmlns:a16="http://schemas.microsoft.com/office/drawing/2014/main" id="{23FD0726-314F-BEE2-B7A7-ACEFED99FD73}"/>
              </a:ext>
            </a:extLst>
          </p:cNvPr>
          <p:cNvPicPr>
            <a:picLocks noChangeAspect="1"/>
          </p:cNvPicPr>
          <p:nvPr/>
        </p:nvPicPr>
        <p:blipFill>
          <a:blip r:embed="rId6"/>
          <a:stretch>
            <a:fillRect/>
          </a:stretch>
        </p:blipFill>
        <p:spPr>
          <a:xfrm>
            <a:off x="4038600" y="2298019"/>
            <a:ext cx="9822285" cy="5490051"/>
          </a:xfrm>
          <a:prstGeom prst="rect">
            <a:avLst/>
          </a:prstGeom>
        </p:spPr>
      </p:pic>
      <p:sp>
        <p:nvSpPr>
          <p:cNvPr id="25" name="TextBox 24">
            <a:extLst>
              <a:ext uri="{FF2B5EF4-FFF2-40B4-BE49-F238E27FC236}">
                <a16:creationId xmlns:a16="http://schemas.microsoft.com/office/drawing/2014/main" id="{5ECF4776-0E1D-9D7E-97C4-5CD8A7F8B51C}"/>
              </a:ext>
            </a:extLst>
          </p:cNvPr>
          <p:cNvSpPr txBox="1"/>
          <p:nvPr/>
        </p:nvSpPr>
        <p:spPr>
          <a:xfrm>
            <a:off x="2133600" y="800100"/>
            <a:ext cx="15240000"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Useful Tools Families Can Access After The Presentation</a:t>
            </a:r>
          </a:p>
        </p:txBody>
      </p:sp>
      <p:sp>
        <p:nvSpPr>
          <p:cNvPr id="26" name="Rectangle 25">
            <a:extLst>
              <a:ext uri="{FF2B5EF4-FFF2-40B4-BE49-F238E27FC236}">
                <a16:creationId xmlns:a16="http://schemas.microsoft.com/office/drawing/2014/main" id="{79BE79A1-7F35-08B7-668A-BB9737F3CA43}"/>
              </a:ext>
            </a:extLst>
          </p:cNvPr>
          <p:cNvSpPr/>
          <p:nvPr/>
        </p:nvSpPr>
        <p:spPr>
          <a:xfrm>
            <a:off x="4038599" y="2552700"/>
            <a:ext cx="9822286" cy="52524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5721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6565" y="8631437"/>
            <a:ext cx="18304650" cy="1655563"/>
            <a:chOff x="0" y="0"/>
            <a:chExt cx="24772366" cy="2382418"/>
          </a:xfrm>
        </p:grpSpPr>
        <p:sp>
          <p:nvSpPr>
            <p:cNvPr id="9" name="AutoShape 9"/>
            <p:cNvSpPr/>
            <p:nvPr/>
          </p:nvSpPr>
          <p:spPr>
            <a:xfrm>
              <a:off x="0" y="212875"/>
              <a:ext cx="24772366" cy="2169543"/>
            </a:xfrm>
            <a:prstGeom prst="rect">
              <a:avLst/>
            </a:prstGeom>
            <a:solidFill>
              <a:srgbClr val="94A545"/>
            </a:solidFill>
          </p:spPr>
        </p:sp>
        <p:sp>
          <p:nvSpPr>
            <p:cNvPr id="10" name="TextBox 10"/>
            <p:cNvSpPr txBox="1"/>
            <p:nvPr/>
          </p:nvSpPr>
          <p:spPr>
            <a:xfrm>
              <a:off x="2126710" y="1228245"/>
              <a:ext cx="4234915" cy="328461"/>
            </a:xfrm>
            <a:prstGeom prst="rect">
              <a:avLst/>
            </a:prstGeom>
          </p:spPr>
          <p:txBody>
            <a:bodyPr lIns="0" tIns="0" rIns="0" bIns="0" rtlCol="0" anchor="t">
              <a:spAutoFit/>
            </a:bodyPr>
            <a:lstStyle/>
            <a:p>
              <a:pPr algn="ctr">
                <a:lnSpc>
                  <a:spcPts val="2041"/>
                </a:lnSpc>
                <a:spcBef>
                  <a:spcPct val="0"/>
                </a:spcBef>
              </a:pPr>
              <a:r>
                <a:rPr lang="en-US" sz="1458">
                  <a:solidFill>
                    <a:srgbClr val="94A545"/>
                  </a:solidFill>
                  <a:latin typeface="Arialle"/>
                </a:rPr>
                <a:t>alternative to suspension program</a:t>
              </a:r>
            </a:p>
          </p:txBody>
        </p:sp>
        <p:sp>
          <p:nvSpPr>
            <p:cNvPr id="13" name="Freeform 13"/>
            <p:cNvSpPr/>
            <p:nvPr/>
          </p:nvSpPr>
          <p:spPr>
            <a:xfrm>
              <a:off x="16950723" y="0"/>
              <a:ext cx="6971107" cy="2323702"/>
            </a:xfrm>
            <a:custGeom>
              <a:avLst/>
              <a:gdLst/>
              <a:ahLst/>
              <a:cxnLst/>
              <a:rect l="l" t="t" r="r" b="b"/>
              <a:pathLst>
                <a:path w="6971107" h="2323702">
                  <a:moveTo>
                    <a:pt x="0" y="0"/>
                  </a:moveTo>
                  <a:lnTo>
                    <a:pt x="6971107" y="0"/>
                  </a:lnTo>
                  <a:lnTo>
                    <a:pt x="6971107" y="2323702"/>
                  </a:lnTo>
                  <a:lnTo>
                    <a:pt x="0" y="2323702"/>
                  </a:lnTo>
                  <a:lnTo>
                    <a:pt x="0" y="0"/>
                  </a:lnTo>
                  <a:close/>
                </a:path>
              </a:pathLst>
            </a:custGeom>
            <a:blipFill>
              <a:blip r:embed="rId3"/>
              <a:stretch>
                <a:fillRect/>
              </a:stretch>
            </a:blipFill>
          </p:spPr>
        </p:sp>
        <p:sp>
          <p:nvSpPr>
            <p:cNvPr id="14" name="AutoShape 14"/>
            <p:cNvSpPr/>
            <p:nvPr/>
          </p:nvSpPr>
          <p:spPr>
            <a:xfrm>
              <a:off x="0" y="212874"/>
              <a:ext cx="24772252" cy="33073"/>
            </a:xfrm>
            <a:prstGeom prst="line">
              <a:avLst/>
            </a:prstGeom>
            <a:ln w="127000" cap="flat">
              <a:solidFill>
                <a:srgbClr val="00467F"/>
              </a:solidFill>
              <a:prstDash val="solid"/>
              <a:headEnd type="none" w="sm" len="sm"/>
              <a:tailEnd type="none" w="sm" len="sm"/>
            </a:ln>
          </p:spPr>
        </p:sp>
      </p:grpSp>
      <p:cxnSp>
        <p:nvCxnSpPr>
          <p:cNvPr id="3" name="Straight Connector 2">
            <a:extLst>
              <a:ext uri="{FF2B5EF4-FFF2-40B4-BE49-F238E27FC236}">
                <a16:creationId xmlns:a16="http://schemas.microsoft.com/office/drawing/2014/main" id="{7A9F95A6-EC74-1105-2508-D9830BA30CFB}"/>
              </a:ext>
            </a:extLst>
          </p:cNvPr>
          <p:cNvCxnSpPr>
            <a:cxnSpLocks/>
          </p:cNvCxnSpPr>
          <p:nvPr/>
        </p:nvCxnSpPr>
        <p:spPr>
          <a:xfrm>
            <a:off x="-16565" y="-24181"/>
            <a:ext cx="18304565" cy="24181"/>
          </a:xfrm>
          <a:prstGeom prst="line">
            <a:avLst/>
          </a:prstGeom>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FB4E370A-0715-0561-FC39-9B7A8B516790}"/>
              </a:ext>
            </a:extLst>
          </p:cNvPr>
          <p:cNvSpPr txBox="1"/>
          <p:nvPr/>
        </p:nvSpPr>
        <p:spPr>
          <a:xfrm>
            <a:off x="63364" y="2729929"/>
            <a:ext cx="3854931" cy="800219"/>
          </a:xfrm>
          <a:prstGeom prst="rect">
            <a:avLst/>
          </a:prstGeom>
          <a:noFill/>
        </p:spPr>
        <p:txBody>
          <a:bodyPr wrap="square" rtlCol="0">
            <a:spAutoFit/>
          </a:bodyPr>
          <a:lstStyle/>
          <a:p>
            <a:pPr algn="ctr"/>
            <a:endParaRPr lang="en-US" sz="2800" b="1" dirty="0">
              <a:solidFill>
                <a:schemeClr val="tx2"/>
              </a:solidFill>
              <a:latin typeface="Arialle" panose="020B0604020202020204" charset="0"/>
              <a:ea typeface="Arialle" panose="020B0604020202020204" charset="0"/>
              <a:cs typeface="Arialle" panose="020B0604020202020204" charset="0"/>
            </a:endParaRPr>
          </a:p>
          <a:p>
            <a:endParaRPr lang="en-US" dirty="0"/>
          </a:p>
        </p:txBody>
      </p:sp>
      <p:grpSp>
        <p:nvGrpSpPr>
          <p:cNvPr id="4" name="Group 3">
            <a:extLst>
              <a:ext uri="{FF2B5EF4-FFF2-40B4-BE49-F238E27FC236}">
                <a16:creationId xmlns:a16="http://schemas.microsoft.com/office/drawing/2014/main" id="{AFA48526-F7EF-0058-F1F6-554A16B8D159}"/>
              </a:ext>
            </a:extLst>
          </p:cNvPr>
          <p:cNvGrpSpPr/>
          <p:nvPr/>
        </p:nvGrpSpPr>
        <p:grpSpPr>
          <a:xfrm>
            <a:off x="457200" y="9156429"/>
            <a:ext cx="4581799" cy="735688"/>
            <a:chOff x="861565" y="9087871"/>
            <a:chExt cx="4581799" cy="735688"/>
          </a:xfrm>
        </p:grpSpPr>
        <p:sp>
          <p:nvSpPr>
            <p:cNvPr id="7" name="Freeform 12">
              <a:extLst>
                <a:ext uri="{FF2B5EF4-FFF2-40B4-BE49-F238E27FC236}">
                  <a16:creationId xmlns:a16="http://schemas.microsoft.com/office/drawing/2014/main" id="{D9CB0A92-6830-47A3-DF71-AC05D38B599D}"/>
                </a:ext>
              </a:extLst>
            </p:cNvPr>
            <p:cNvSpPr/>
            <p:nvPr/>
          </p:nvSpPr>
          <p:spPr>
            <a:xfrm>
              <a:off x="861565" y="9182092"/>
              <a:ext cx="641467" cy="641467"/>
            </a:xfrm>
            <a:custGeom>
              <a:avLst/>
              <a:gdLst/>
              <a:ahLst/>
              <a:cxnLst/>
              <a:rect l="l" t="t" r="r" b="b"/>
              <a:pathLst>
                <a:path w="641467" h="641467">
                  <a:moveTo>
                    <a:pt x="0" y="0"/>
                  </a:moveTo>
                  <a:lnTo>
                    <a:pt x="641467" y="0"/>
                  </a:lnTo>
                  <a:lnTo>
                    <a:pt x="641467" y="641467"/>
                  </a:lnTo>
                  <a:lnTo>
                    <a:pt x="0" y="641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TextBox 15">
              <a:extLst>
                <a:ext uri="{FF2B5EF4-FFF2-40B4-BE49-F238E27FC236}">
                  <a16:creationId xmlns:a16="http://schemas.microsoft.com/office/drawing/2014/main" id="{E6AB51BF-DDDF-7F6D-FEDE-C827C8E39E8B}"/>
                </a:ext>
              </a:extLst>
            </p:cNvPr>
            <p:cNvSpPr txBox="1"/>
            <p:nvPr/>
          </p:nvSpPr>
          <p:spPr>
            <a:xfrm>
              <a:off x="1544619" y="9087871"/>
              <a:ext cx="3898745" cy="493324"/>
            </a:xfrm>
            <a:prstGeom prst="rect">
              <a:avLst/>
            </a:prstGeom>
          </p:spPr>
          <p:txBody>
            <a:bodyPr lIns="0" tIns="0" rIns="0" bIns="0" rtlCol="0" anchor="t">
              <a:spAutoFit/>
            </a:bodyPr>
            <a:lstStyle/>
            <a:p>
              <a:pPr>
                <a:lnSpc>
                  <a:spcPts val="3843"/>
                </a:lnSpc>
                <a:spcBef>
                  <a:spcPct val="0"/>
                </a:spcBef>
              </a:pPr>
              <a:r>
                <a:rPr lang="en-US" sz="2745" spc="-175" dirty="0">
                  <a:solidFill>
                    <a:srgbClr val="FFFFFF"/>
                  </a:solidFill>
                  <a:latin typeface="Arialle"/>
                </a:rPr>
                <a:t>Recovery and Prevention</a:t>
              </a:r>
            </a:p>
          </p:txBody>
        </p:sp>
      </p:grpSp>
      <p:pic>
        <p:nvPicPr>
          <p:cNvPr id="12" name="Picture 11">
            <a:extLst>
              <a:ext uri="{FF2B5EF4-FFF2-40B4-BE49-F238E27FC236}">
                <a16:creationId xmlns:a16="http://schemas.microsoft.com/office/drawing/2014/main" id="{3EB99BBC-9C0F-7CCE-2FC6-EF15E1C813E4}"/>
              </a:ext>
            </a:extLst>
          </p:cNvPr>
          <p:cNvPicPr>
            <a:picLocks noChangeAspect="1"/>
          </p:cNvPicPr>
          <p:nvPr/>
        </p:nvPicPr>
        <p:blipFill>
          <a:blip r:embed="rId6"/>
          <a:stretch>
            <a:fillRect/>
          </a:stretch>
        </p:blipFill>
        <p:spPr>
          <a:xfrm>
            <a:off x="13513111" y="1835707"/>
            <a:ext cx="4146501" cy="5354811"/>
          </a:xfrm>
          <a:prstGeom prst="rect">
            <a:avLst/>
          </a:prstGeom>
        </p:spPr>
      </p:pic>
      <p:sp>
        <p:nvSpPr>
          <p:cNvPr id="5" name="TextBox 4">
            <a:extLst>
              <a:ext uri="{FF2B5EF4-FFF2-40B4-BE49-F238E27FC236}">
                <a16:creationId xmlns:a16="http://schemas.microsoft.com/office/drawing/2014/main" id="{B1BF018C-52BE-DE94-3292-7497334DB94D}"/>
              </a:ext>
            </a:extLst>
          </p:cNvPr>
          <p:cNvSpPr txBox="1"/>
          <p:nvPr/>
        </p:nvSpPr>
        <p:spPr>
          <a:xfrm>
            <a:off x="1401738" y="1245277"/>
            <a:ext cx="9214338"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Both Presentations Can Be Used With A Person In SUD Treatment OR Their Adult Family Member</a:t>
            </a:r>
          </a:p>
        </p:txBody>
      </p:sp>
      <p:sp>
        <p:nvSpPr>
          <p:cNvPr id="15" name="TextBox 14">
            <a:extLst>
              <a:ext uri="{FF2B5EF4-FFF2-40B4-BE49-F238E27FC236}">
                <a16:creationId xmlns:a16="http://schemas.microsoft.com/office/drawing/2014/main" id="{C9CAE665-1759-1A28-E4AE-73B4995795EB}"/>
              </a:ext>
            </a:extLst>
          </p:cNvPr>
          <p:cNvSpPr txBox="1"/>
          <p:nvPr/>
        </p:nvSpPr>
        <p:spPr>
          <a:xfrm>
            <a:off x="1407600" y="3851864"/>
            <a:ext cx="13168472" cy="1569660"/>
          </a:xfrm>
          <a:prstGeom prst="rect">
            <a:avLst/>
          </a:prstGeom>
          <a:noFill/>
        </p:spPr>
        <p:txBody>
          <a:bodyPr wrap="square">
            <a:spAutoFit/>
          </a:bodyPr>
          <a:lstStyle/>
          <a:p>
            <a:r>
              <a:rPr lang="en-US" sz="3200" dirty="0">
                <a:latin typeface="Arial" panose="020B0604020202020204" pitchFamily="34" charset="0"/>
                <a:cs typeface="Arial" panose="020B0604020202020204" pitchFamily="34" charset="0"/>
              </a:rPr>
              <a:t>Both Presentations Have Notes On Choice Points </a:t>
            </a:r>
          </a:p>
          <a:p>
            <a:r>
              <a:rPr lang="en-US" sz="3200" dirty="0">
                <a:latin typeface="Arial" panose="020B0604020202020204" pitchFamily="34" charset="0"/>
                <a:cs typeface="Arial" panose="020B0604020202020204" pitchFamily="34" charset="0"/>
              </a:rPr>
              <a:t>And Suggestions For Implementation In A Clinical Setting, </a:t>
            </a:r>
          </a:p>
          <a:p>
            <a:r>
              <a:rPr lang="en-US" sz="3200" dirty="0">
                <a:latin typeface="Arial" panose="020B0604020202020204" pitchFamily="34" charset="0"/>
                <a:cs typeface="Arial" panose="020B0604020202020204" pitchFamily="34" charset="0"/>
              </a:rPr>
              <a:t>Written With Multiple Audiences In Mind </a:t>
            </a:r>
          </a:p>
        </p:txBody>
      </p:sp>
      <p:sp>
        <p:nvSpPr>
          <p:cNvPr id="17" name="TextBox 16">
            <a:extLst>
              <a:ext uri="{FF2B5EF4-FFF2-40B4-BE49-F238E27FC236}">
                <a16:creationId xmlns:a16="http://schemas.microsoft.com/office/drawing/2014/main" id="{93F8CA7A-34F4-CE09-9D9C-ACDD1B4447CE}"/>
              </a:ext>
            </a:extLst>
          </p:cNvPr>
          <p:cNvSpPr txBox="1"/>
          <p:nvPr/>
        </p:nvSpPr>
        <p:spPr>
          <a:xfrm>
            <a:off x="1401738" y="6651909"/>
            <a:ext cx="10260036"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Both Presentations Have Corresponding Handouts That Can Be Share Electronically with Attendees</a:t>
            </a:r>
          </a:p>
        </p:txBody>
      </p:sp>
    </p:spTree>
    <p:extLst>
      <p:ext uri="{BB962C8B-B14F-4D97-AF65-F5344CB8AC3E}">
        <p14:creationId xmlns:p14="http://schemas.microsoft.com/office/powerpoint/2010/main" val="1054564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6565" y="8631437"/>
            <a:ext cx="18304650" cy="1655563"/>
            <a:chOff x="0" y="0"/>
            <a:chExt cx="24772366" cy="2382418"/>
          </a:xfrm>
        </p:grpSpPr>
        <p:sp>
          <p:nvSpPr>
            <p:cNvPr id="9" name="AutoShape 9"/>
            <p:cNvSpPr/>
            <p:nvPr/>
          </p:nvSpPr>
          <p:spPr>
            <a:xfrm>
              <a:off x="0" y="212875"/>
              <a:ext cx="24772366" cy="2169543"/>
            </a:xfrm>
            <a:prstGeom prst="rect">
              <a:avLst/>
            </a:prstGeom>
            <a:solidFill>
              <a:srgbClr val="94A545"/>
            </a:solidFill>
          </p:spPr>
        </p:sp>
        <p:sp>
          <p:nvSpPr>
            <p:cNvPr id="10" name="TextBox 10"/>
            <p:cNvSpPr txBox="1"/>
            <p:nvPr/>
          </p:nvSpPr>
          <p:spPr>
            <a:xfrm>
              <a:off x="2126710" y="1228245"/>
              <a:ext cx="4234915" cy="328461"/>
            </a:xfrm>
            <a:prstGeom prst="rect">
              <a:avLst/>
            </a:prstGeom>
          </p:spPr>
          <p:txBody>
            <a:bodyPr lIns="0" tIns="0" rIns="0" bIns="0" rtlCol="0" anchor="t">
              <a:spAutoFit/>
            </a:bodyPr>
            <a:lstStyle/>
            <a:p>
              <a:pPr algn="ctr">
                <a:lnSpc>
                  <a:spcPts val="2041"/>
                </a:lnSpc>
                <a:spcBef>
                  <a:spcPct val="0"/>
                </a:spcBef>
              </a:pPr>
              <a:r>
                <a:rPr lang="en-US" sz="1458">
                  <a:solidFill>
                    <a:srgbClr val="94A545"/>
                  </a:solidFill>
                  <a:latin typeface="Arialle"/>
                </a:rPr>
                <a:t>alternative to suspension program</a:t>
              </a:r>
            </a:p>
          </p:txBody>
        </p:sp>
        <p:sp>
          <p:nvSpPr>
            <p:cNvPr id="13" name="Freeform 13"/>
            <p:cNvSpPr/>
            <p:nvPr/>
          </p:nvSpPr>
          <p:spPr>
            <a:xfrm>
              <a:off x="16950723" y="0"/>
              <a:ext cx="6971107" cy="2323702"/>
            </a:xfrm>
            <a:custGeom>
              <a:avLst/>
              <a:gdLst/>
              <a:ahLst/>
              <a:cxnLst/>
              <a:rect l="l" t="t" r="r" b="b"/>
              <a:pathLst>
                <a:path w="6971107" h="2323702">
                  <a:moveTo>
                    <a:pt x="0" y="0"/>
                  </a:moveTo>
                  <a:lnTo>
                    <a:pt x="6971107" y="0"/>
                  </a:lnTo>
                  <a:lnTo>
                    <a:pt x="6971107" y="2323702"/>
                  </a:lnTo>
                  <a:lnTo>
                    <a:pt x="0" y="2323702"/>
                  </a:lnTo>
                  <a:lnTo>
                    <a:pt x="0" y="0"/>
                  </a:lnTo>
                  <a:close/>
                </a:path>
              </a:pathLst>
            </a:custGeom>
            <a:blipFill>
              <a:blip r:embed="rId3"/>
              <a:stretch>
                <a:fillRect/>
              </a:stretch>
            </a:blipFill>
          </p:spPr>
        </p:sp>
        <p:sp>
          <p:nvSpPr>
            <p:cNvPr id="14" name="AutoShape 14"/>
            <p:cNvSpPr/>
            <p:nvPr/>
          </p:nvSpPr>
          <p:spPr>
            <a:xfrm>
              <a:off x="0" y="212874"/>
              <a:ext cx="24772252" cy="33073"/>
            </a:xfrm>
            <a:prstGeom prst="line">
              <a:avLst/>
            </a:prstGeom>
            <a:ln w="127000" cap="flat">
              <a:solidFill>
                <a:srgbClr val="00467F"/>
              </a:solidFill>
              <a:prstDash val="solid"/>
              <a:headEnd type="none" w="sm" len="sm"/>
              <a:tailEnd type="none" w="sm" len="sm"/>
            </a:ln>
          </p:spPr>
        </p:sp>
      </p:grpSp>
      <p:cxnSp>
        <p:nvCxnSpPr>
          <p:cNvPr id="3" name="Straight Connector 2">
            <a:extLst>
              <a:ext uri="{FF2B5EF4-FFF2-40B4-BE49-F238E27FC236}">
                <a16:creationId xmlns:a16="http://schemas.microsoft.com/office/drawing/2014/main" id="{7A9F95A6-EC74-1105-2508-D9830BA30CFB}"/>
              </a:ext>
            </a:extLst>
          </p:cNvPr>
          <p:cNvCxnSpPr>
            <a:cxnSpLocks/>
          </p:cNvCxnSpPr>
          <p:nvPr/>
        </p:nvCxnSpPr>
        <p:spPr>
          <a:xfrm>
            <a:off x="-16565" y="-24181"/>
            <a:ext cx="18304565" cy="24181"/>
          </a:xfrm>
          <a:prstGeom prst="line">
            <a:avLst/>
          </a:prstGeom>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FB4E370A-0715-0561-FC39-9B7A8B516790}"/>
              </a:ext>
            </a:extLst>
          </p:cNvPr>
          <p:cNvSpPr txBox="1"/>
          <p:nvPr/>
        </p:nvSpPr>
        <p:spPr>
          <a:xfrm>
            <a:off x="63364" y="2729929"/>
            <a:ext cx="3854931" cy="800219"/>
          </a:xfrm>
          <a:prstGeom prst="rect">
            <a:avLst/>
          </a:prstGeom>
          <a:noFill/>
        </p:spPr>
        <p:txBody>
          <a:bodyPr wrap="square" rtlCol="0">
            <a:spAutoFit/>
          </a:bodyPr>
          <a:lstStyle/>
          <a:p>
            <a:pPr algn="ctr"/>
            <a:endParaRPr lang="en-US" sz="2800" b="1" dirty="0">
              <a:solidFill>
                <a:schemeClr val="tx2"/>
              </a:solidFill>
              <a:latin typeface="Arialle" panose="020B0604020202020204" charset="0"/>
              <a:ea typeface="Arialle" panose="020B0604020202020204" charset="0"/>
              <a:cs typeface="Arialle" panose="020B0604020202020204" charset="0"/>
            </a:endParaRPr>
          </a:p>
          <a:p>
            <a:endParaRPr lang="en-US" dirty="0"/>
          </a:p>
        </p:txBody>
      </p:sp>
      <p:grpSp>
        <p:nvGrpSpPr>
          <p:cNvPr id="4" name="Group 3">
            <a:extLst>
              <a:ext uri="{FF2B5EF4-FFF2-40B4-BE49-F238E27FC236}">
                <a16:creationId xmlns:a16="http://schemas.microsoft.com/office/drawing/2014/main" id="{AFA48526-F7EF-0058-F1F6-554A16B8D159}"/>
              </a:ext>
            </a:extLst>
          </p:cNvPr>
          <p:cNvGrpSpPr/>
          <p:nvPr/>
        </p:nvGrpSpPr>
        <p:grpSpPr>
          <a:xfrm>
            <a:off x="457200" y="9156429"/>
            <a:ext cx="4581799" cy="735688"/>
            <a:chOff x="861565" y="9087871"/>
            <a:chExt cx="4581799" cy="735688"/>
          </a:xfrm>
        </p:grpSpPr>
        <p:sp>
          <p:nvSpPr>
            <p:cNvPr id="7" name="Freeform 12">
              <a:extLst>
                <a:ext uri="{FF2B5EF4-FFF2-40B4-BE49-F238E27FC236}">
                  <a16:creationId xmlns:a16="http://schemas.microsoft.com/office/drawing/2014/main" id="{D9CB0A92-6830-47A3-DF71-AC05D38B599D}"/>
                </a:ext>
              </a:extLst>
            </p:cNvPr>
            <p:cNvSpPr/>
            <p:nvPr/>
          </p:nvSpPr>
          <p:spPr>
            <a:xfrm>
              <a:off x="861565" y="9182092"/>
              <a:ext cx="641467" cy="641467"/>
            </a:xfrm>
            <a:custGeom>
              <a:avLst/>
              <a:gdLst/>
              <a:ahLst/>
              <a:cxnLst/>
              <a:rect l="l" t="t" r="r" b="b"/>
              <a:pathLst>
                <a:path w="641467" h="641467">
                  <a:moveTo>
                    <a:pt x="0" y="0"/>
                  </a:moveTo>
                  <a:lnTo>
                    <a:pt x="641467" y="0"/>
                  </a:lnTo>
                  <a:lnTo>
                    <a:pt x="641467" y="641467"/>
                  </a:lnTo>
                  <a:lnTo>
                    <a:pt x="0" y="641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TextBox 15">
              <a:extLst>
                <a:ext uri="{FF2B5EF4-FFF2-40B4-BE49-F238E27FC236}">
                  <a16:creationId xmlns:a16="http://schemas.microsoft.com/office/drawing/2014/main" id="{E6AB51BF-DDDF-7F6D-FEDE-C827C8E39E8B}"/>
                </a:ext>
              </a:extLst>
            </p:cNvPr>
            <p:cNvSpPr txBox="1"/>
            <p:nvPr/>
          </p:nvSpPr>
          <p:spPr>
            <a:xfrm>
              <a:off x="1544619" y="9087871"/>
              <a:ext cx="3898745" cy="493324"/>
            </a:xfrm>
            <a:prstGeom prst="rect">
              <a:avLst/>
            </a:prstGeom>
          </p:spPr>
          <p:txBody>
            <a:bodyPr lIns="0" tIns="0" rIns="0" bIns="0" rtlCol="0" anchor="t">
              <a:spAutoFit/>
            </a:bodyPr>
            <a:lstStyle/>
            <a:p>
              <a:pPr>
                <a:lnSpc>
                  <a:spcPts val="3843"/>
                </a:lnSpc>
                <a:spcBef>
                  <a:spcPct val="0"/>
                </a:spcBef>
              </a:pPr>
              <a:r>
                <a:rPr lang="en-US" sz="2745" spc="-175" dirty="0">
                  <a:solidFill>
                    <a:srgbClr val="FFFFFF"/>
                  </a:solidFill>
                  <a:latin typeface="Arialle"/>
                </a:rPr>
                <a:t>Recovery and Prevention</a:t>
              </a:r>
            </a:p>
          </p:txBody>
        </p:sp>
      </p:grpSp>
      <p:sp>
        <p:nvSpPr>
          <p:cNvPr id="25" name="TextBox 24">
            <a:extLst>
              <a:ext uri="{FF2B5EF4-FFF2-40B4-BE49-F238E27FC236}">
                <a16:creationId xmlns:a16="http://schemas.microsoft.com/office/drawing/2014/main" id="{5ECF4776-0E1D-9D7E-97C4-5CD8A7F8B51C}"/>
              </a:ext>
            </a:extLst>
          </p:cNvPr>
          <p:cNvSpPr txBox="1"/>
          <p:nvPr/>
        </p:nvSpPr>
        <p:spPr>
          <a:xfrm>
            <a:off x="800100" y="1401811"/>
            <a:ext cx="16687799" cy="6740307"/>
          </a:xfrm>
          <a:prstGeom prst="rect">
            <a:avLst/>
          </a:prstGeom>
          <a:noFill/>
        </p:spPr>
        <p:txBody>
          <a:bodyPr wrap="square" rtlCol="0">
            <a:spAutoFit/>
          </a:bodyPr>
          <a:lstStyle/>
          <a:p>
            <a:pPr algn="ctr"/>
            <a:r>
              <a:rPr lang="en-US" sz="7200" dirty="0">
                <a:latin typeface="Arial" panose="020B0604020202020204" pitchFamily="34" charset="0"/>
                <a:cs typeface="Arial" panose="020B0604020202020204" pitchFamily="34" charset="0"/>
              </a:rPr>
              <a:t>Thank You For The Work That YOU Do!</a:t>
            </a:r>
          </a:p>
          <a:p>
            <a:pPr algn="ctr"/>
            <a:endParaRPr lang="en-US" sz="7200" dirty="0">
              <a:latin typeface="Arial" panose="020B0604020202020204" pitchFamily="34" charset="0"/>
              <a:cs typeface="Arial" panose="020B0604020202020204" pitchFamily="34" charset="0"/>
            </a:endParaRPr>
          </a:p>
          <a:p>
            <a:pPr algn="ctr"/>
            <a:endParaRPr lang="en-US" sz="7200" dirty="0">
              <a:latin typeface="Arial" panose="020B0604020202020204" pitchFamily="34" charset="0"/>
              <a:cs typeface="Arial" panose="020B0604020202020204" pitchFamily="34" charset="0"/>
            </a:endParaRPr>
          </a:p>
          <a:p>
            <a:pPr algn="ctr"/>
            <a:endParaRPr lang="en-US" sz="7200" dirty="0">
              <a:latin typeface="Arial" panose="020B0604020202020204" pitchFamily="34" charset="0"/>
              <a:cs typeface="Arial" panose="020B0604020202020204" pitchFamily="34" charset="0"/>
            </a:endParaRPr>
          </a:p>
          <a:p>
            <a:pPr algn="ctr"/>
            <a:r>
              <a:rPr lang="en-US" sz="7200" dirty="0">
                <a:latin typeface="Arial" panose="020B0604020202020204" pitchFamily="34" charset="0"/>
                <a:cs typeface="Arial" panose="020B0604020202020204" pitchFamily="34" charset="0"/>
              </a:rPr>
              <a:t>I Hope This Product Is Helpful For Your Work And For The People You Serve!</a:t>
            </a:r>
          </a:p>
        </p:txBody>
      </p:sp>
      <p:sp>
        <p:nvSpPr>
          <p:cNvPr id="2" name="Heart 1">
            <a:extLst>
              <a:ext uri="{FF2B5EF4-FFF2-40B4-BE49-F238E27FC236}">
                <a16:creationId xmlns:a16="http://schemas.microsoft.com/office/drawing/2014/main" id="{3FE1B941-50C1-5FBA-F49B-84740FEEDE66}"/>
              </a:ext>
            </a:extLst>
          </p:cNvPr>
          <p:cNvSpPr/>
          <p:nvPr/>
        </p:nvSpPr>
        <p:spPr>
          <a:xfrm>
            <a:off x="7863182" y="3463443"/>
            <a:ext cx="1905000" cy="1680057"/>
          </a:xfrm>
          <a:prstGeom prst="hear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3422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959469"/>
            <a:ext cx="9569493" cy="3184031"/>
          </a:xfrm>
          <a:custGeom>
            <a:avLst/>
            <a:gdLst/>
            <a:ahLst/>
            <a:cxnLst/>
            <a:rect l="l" t="t" r="r" b="b"/>
            <a:pathLst>
              <a:path w="9569493" h="3184031">
                <a:moveTo>
                  <a:pt x="0" y="0"/>
                </a:moveTo>
                <a:lnTo>
                  <a:pt x="9569493" y="0"/>
                </a:lnTo>
                <a:lnTo>
                  <a:pt x="9569493" y="3184031"/>
                </a:lnTo>
                <a:lnTo>
                  <a:pt x="0" y="3184031"/>
                </a:lnTo>
                <a:lnTo>
                  <a:pt x="0" y="0"/>
                </a:lnTo>
                <a:close/>
              </a:path>
            </a:pathLst>
          </a:custGeom>
          <a:blipFill>
            <a:blip r:embed="rId3"/>
            <a:stretch>
              <a:fillRect/>
            </a:stretch>
          </a:blipFill>
        </p:spPr>
      </p:sp>
      <p:sp>
        <p:nvSpPr>
          <p:cNvPr id="3" name="Freeform 3"/>
          <p:cNvSpPr/>
          <p:nvPr/>
        </p:nvSpPr>
        <p:spPr>
          <a:xfrm>
            <a:off x="11421988" y="2801086"/>
            <a:ext cx="4446807" cy="1500797"/>
          </a:xfrm>
          <a:custGeom>
            <a:avLst/>
            <a:gdLst/>
            <a:ahLst/>
            <a:cxnLst/>
            <a:rect l="l" t="t" r="r" b="b"/>
            <a:pathLst>
              <a:path w="4446807" h="1500797">
                <a:moveTo>
                  <a:pt x="0" y="0"/>
                </a:moveTo>
                <a:lnTo>
                  <a:pt x="4446807" y="0"/>
                </a:lnTo>
                <a:lnTo>
                  <a:pt x="4446807" y="1500797"/>
                </a:lnTo>
                <a:lnTo>
                  <a:pt x="0" y="1500797"/>
                </a:lnTo>
                <a:lnTo>
                  <a:pt x="0" y="0"/>
                </a:lnTo>
                <a:close/>
              </a:path>
            </a:pathLst>
          </a:custGeom>
          <a:blipFill>
            <a:blip r:embed="rId4"/>
            <a:stretch>
              <a:fillRect/>
            </a:stretch>
          </a:blipFill>
        </p:spPr>
      </p:sp>
      <p:sp>
        <p:nvSpPr>
          <p:cNvPr id="8" name="AutoShape 8"/>
          <p:cNvSpPr/>
          <p:nvPr/>
        </p:nvSpPr>
        <p:spPr>
          <a:xfrm>
            <a:off x="-16565" y="8791094"/>
            <a:ext cx="18304565" cy="1627157"/>
          </a:xfrm>
          <a:prstGeom prst="rect">
            <a:avLst/>
          </a:prstGeom>
          <a:solidFill>
            <a:srgbClr val="94A545"/>
          </a:solidFill>
        </p:spPr>
      </p:sp>
      <p:sp>
        <p:nvSpPr>
          <p:cNvPr id="9" name="Freeform 9"/>
          <p:cNvSpPr/>
          <p:nvPr/>
        </p:nvSpPr>
        <p:spPr>
          <a:xfrm>
            <a:off x="12541420" y="8631437"/>
            <a:ext cx="5228330" cy="1742777"/>
          </a:xfrm>
          <a:custGeom>
            <a:avLst/>
            <a:gdLst/>
            <a:ahLst/>
            <a:cxnLst/>
            <a:rect l="l" t="t" r="r" b="b"/>
            <a:pathLst>
              <a:path w="5228330" h="1742777">
                <a:moveTo>
                  <a:pt x="0" y="0"/>
                </a:moveTo>
                <a:lnTo>
                  <a:pt x="5228330" y="0"/>
                </a:lnTo>
                <a:lnTo>
                  <a:pt x="5228330" y="1742777"/>
                </a:lnTo>
                <a:lnTo>
                  <a:pt x="0" y="1742777"/>
                </a:lnTo>
                <a:lnTo>
                  <a:pt x="0" y="0"/>
                </a:lnTo>
                <a:close/>
              </a:path>
            </a:pathLst>
          </a:custGeom>
          <a:blipFill>
            <a:blip r:embed="rId5"/>
            <a:stretch>
              <a:fillRect/>
            </a:stretch>
          </a:blipFill>
        </p:spPr>
      </p:sp>
      <p:sp>
        <p:nvSpPr>
          <p:cNvPr id="10" name="AutoShape 10"/>
          <p:cNvSpPr/>
          <p:nvPr/>
        </p:nvSpPr>
        <p:spPr>
          <a:xfrm>
            <a:off x="0" y="8747057"/>
            <a:ext cx="18288000" cy="74682"/>
          </a:xfrm>
          <a:prstGeom prst="line">
            <a:avLst/>
          </a:prstGeom>
          <a:ln w="95250" cap="flat">
            <a:solidFill>
              <a:srgbClr val="00467F"/>
            </a:solidFill>
            <a:prstDash val="solid"/>
            <a:headEnd type="none" w="sm" len="sm"/>
            <a:tailEnd type="none" w="sm" len="sm"/>
          </a:ln>
        </p:spPr>
      </p:sp>
      <p:sp>
        <p:nvSpPr>
          <p:cNvPr id="13" name="TextBox 13"/>
          <p:cNvSpPr txBox="1"/>
          <p:nvPr/>
        </p:nvSpPr>
        <p:spPr>
          <a:xfrm>
            <a:off x="1423410" y="9543095"/>
            <a:ext cx="3176186" cy="255870"/>
          </a:xfrm>
          <a:prstGeom prst="rect">
            <a:avLst/>
          </a:prstGeom>
        </p:spPr>
        <p:txBody>
          <a:bodyPr lIns="0" tIns="0" rIns="0" bIns="0" rtlCol="0" anchor="t">
            <a:spAutoFit/>
          </a:bodyPr>
          <a:lstStyle/>
          <a:p>
            <a:pPr algn="ctr">
              <a:lnSpc>
                <a:spcPts val="2041"/>
              </a:lnSpc>
              <a:spcBef>
                <a:spcPct val="0"/>
              </a:spcBef>
            </a:pPr>
            <a:r>
              <a:rPr lang="en-US" sz="1458" dirty="0">
                <a:solidFill>
                  <a:srgbClr val="94A545"/>
                </a:solidFill>
                <a:latin typeface="Arialle"/>
              </a:rPr>
              <a:t>A Family Guide</a:t>
            </a:r>
          </a:p>
        </p:txBody>
      </p:sp>
      <p:sp>
        <p:nvSpPr>
          <p:cNvPr id="14" name="TextBox 14"/>
          <p:cNvSpPr txBox="1"/>
          <p:nvPr/>
        </p:nvSpPr>
        <p:spPr>
          <a:xfrm>
            <a:off x="1182298" y="5331210"/>
            <a:ext cx="15923403" cy="1866900"/>
          </a:xfrm>
          <a:prstGeom prst="rect">
            <a:avLst/>
          </a:prstGeom>
        </p:spPr>
        <p:txBody>
          <a:bodyPr lIns="0" tIns="0" rIns="0" bIns="0" rtlCol="0" anchor="t">
            <a:spAutoFit/>
          </a:bodyPr>
          <a:lstStyle/>
          <a:p>
            <a:pPr marL="0" lvl="0" indent="0" algn="ctr">
              <a:lnSpc>
                <a:spcPts val="2999"/>
              </a:lnSpc>
              <a:spcBef>
                <a:spcPct val="0"/>
              </a:spcBef>
            </a:pPr>
            <a:r>
              <a:rPr lang="en-US" sz="2499">
                <a:solidFill>
                  <a:srgbClr val="00467F"/>
                </a:solidFill>
                <a:latin typeface="Arialle"/>
              </a:rPr>
              <a:t>This product is developed by Pamela Mulready under the 2023 New England Prevention Technology Transfer Center (PTTC) Research and Design (RAD) Fellowship Program. The New England PTTC and this program are supported by SAMHSA of the U.S. Department of Health and Human Services (HHS). The contents are those of the author and do not necessarily represent the official views of, nor an endorsement, by SAMHSA/HHS, or the U.S. Government. SAMHSA Cooperative Agreement #5H79SP081020-05.</a:t>
            </a:r>
          </a:p>
        </p:txBody>
      </p:sp>
      <p:grpSp>
        <p:nvGrpSpPr>
          <p:cNvPr id="4" name="Group 3">
            <a:extLst>
              <a:ext uri="{FF2B5EF4-FFF2-40B4-BE49-F238E27FC236}">
                <a16:creationId xmlns:a16="http://schemas.microsoft.com/office/drawing/2014/main" id="{57C8A67D-24F0-4FD3-A715-2EBCB832BFDB}"/>
              </a:ext>
            </a:extLst>
          </p:cNvPr>
          <p:cNvGrpSpPr/>
          <p:nvPr/>
        </p:nvGrpSpPr>
        <p:grpSpPr>
          <a:xfrm>
            <a:off x="861565" y="9087871"/>
            <a:ext cx="4581799" cy="735688"/>
            <a:chOff x="861565" y="9087871"/>
            <a:chExt cx="4581799" cy="735688"/>
          </a:xfrm>
        </p:grpSpPr>
        <p:sp>
          <p:nvSpPr>
            <p:cNvPr id="12" name="Freeform 12"/>
            <p:cNvSpPr/>
            <p:nvPr/>
          </p:nvSpPr>
          <p:spPr>
            <a:xfrm>
              <a:off x="861565" y="9182092"/>
              <a:ext cx="641467" cy="641467"/>
            </a:xfrm>
            <a:custGeom>
              <a:avLst/>
              <a:gdLst/>
              <a:ahLst/>
              <a:cxnLst/>
              <a:rect l="l" t="t" r="r" b="b"/>
              <a:pathLst>
                <a:path w="641467" h="641467">
                  <a:moveTo>
                    <a:pt x="0" y="0"/>
                  </a:moveTo>
                  <a:lnTo>
                    <a:pt x="641467" y="0"/>
                  </a:lnTo>
                  <a:lnTo>
                    <a:pt x="641467" y="641467"/>
                  </a:lnTo>
                  <a:lnTo>
                    <a:pt x="0" y="6414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TextBox 15"/>
            <p:cNvSpPr txBox="1"/>
            <p:nvPr/>
          </p:nvSpPr>
          <p:spPr>
            <a:xfrm>
              <a:off x="1544619" y="9087871"/>
              <a:ext cx="3898745" cy="445571"/>
            </a:xfrm>
            <a:prstGeom prst="rect">
              <a:avLst/>
            </a:prstGeom>
          </p:spPr>
          <p:txBody>
            <a:bodyPr lIns="0" tIns="0" rIns="0" bIns="0" rtlCol="0" anchor="t">
              <a:spAutoFit/>
            </a:bodyPr>
            <a:lstStyle/>
            <a:p>
              <a:pPr>
                <a:lnSpc>
                  <a:spcPts val="3843"/>
                </a:lnSpc>
                <a:spcBef>
                  <a:spcPct val="0"/>
                </a:spcBef>
              </a:pPr>
              <a:r>
                <a:rPr lang="en-US" sz="2745" spc="-175">
                  <a:solidFill>
                    <a:srgbClr val="FFFFFF"/>
                  </a:solidFill>
                  <a:latin typeface="Arialle"/>
                </a:rPr>
                <a:t>Recovery and Prevention</a:t>
              </a:r>
              <a:endParaRPr lang="en-US" sz="2745" spc="-175" dirty="0">
                <a:solidFill>
                  <a:srgbClr val="FFFFFF"/>
                </a:solidFill>
                <a:latin typeface="Arialle"/>
              </a:endParaRPr>
            </a:p>
          </p:txBody>
        </p:sp>
      </p:grpSp>
      <p:cxnSp>
        <p:nvCxnSpPr>
          <p:cNvPr id="17" name="Straight Connector 16">
            <a:extLst>
              <a:ext uri="{FF2B5EF4-FFF2-40B4-BE49-F238E27FC236}">
                <a16:creationId xmlns:a16="http://schemas.microsoft.com/office/drawing/2014/main" id="{ECEA8732-7170-C988-E2C6-0B0CEFC0B7A4}"/>
              </a:ext>
            </a:extLst>
          </p:cNvPr>
          <p:cNvCxnSpPr>
            <a:cxnSpLocks/>
          </p:cNvCxnSpPr>
          <p:nvPr/>
        </p:nvCxnSpPr>
        <p:spPr>
          <a:xfrm>
            <a:off x="-16565" y="-24181"/>
            <a:ext cx="18304565" cy="24181"/>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2648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6565" y="8631437"/>
            <a:ext cx="18304650" cy="1655563"/>
            <a:chOff x="0" y="0"/>
            <a:chExt cx="24772366" cy="2382418"/>
          </a:xfrm>
        </p:grpSpPr>
        <p:sp>
          <p:nvSpPr>
            <p:cNvPr id="9" name="AutoShape 9"/>
            <p:cNvSpPr/>
            <p:nvPr/>
          </p:nvSpPr>
          <p:spPr>
            <a:xfrm>
              <a:off x="0" y="212875"/>
              <a:ext cx="24772366" cy="2169543"/>
            </a:xfrm>
            <a:prstGeom prst="rect">
              <a:avLst/>
            </a:prstGeom>
            <a:solidFill>
              <a:srgbClr val="94A545"/>
            </a:solidFill>
          </p:spPr>
        </p:sp>
        <p:sp>
          <p:nvSpPr>
            <p:cNvPr id="10" name="TextBox 10"/>
            <p:cNvSpPr txBox="1"/>
            <p:nvPr/>
          </p:nvSpPr>
          <p:spPr>
            <a:xfrm>
              <a:off x="2126710" y="1228245"/>
              <a:ext cx="4234915" cy="328461"/>
            </a:xfrm>
            <a:prstGeom prst="rect">
              <a:avLst/>
            </a:prstGeom>
          </p:spPr>
          <p:txBody>
            <a:bodyPr lIns="0" tIns="0" rIns="0" bIns="0" rtlCol="0" anchor="t">
              <a:spAutoFit/>
            </a:bodyPr>
            <a:lstStyle/>
            <a:p>
              <a:pPr algn="ctr">
                <a:lnSpc>
                  <a:spcPts val="2041"/>
                </a:lnSpc>
                <a:spcBef>
                  <a:spcPct val="0"/>
                </a:spcBef>
              </a:pPr>
              <a:r>
                <a:rPr lang="en-US" sz="1458">
                  <a:solidFill>
                    <a:srgbClr val="94A545"/>
                  </a:solidFill>
                  <a:latin typeface="Arialle"/>
                </a:rPr>
                <a:t>alternative to suspension program</a:t>
              </a:r>
            </a:p>
          </p:txBody>
        </p:sp>
        <p:sp>
          <p:nvSpPr>
            <p:cNvPr id="13" name="Freeform 13"/>
            <p:cNvSpPr/>
            <p:nvPr/>
          </p:nvSpPr>
          <p:spPr>
            <a:xfrm>
              <a:off x="16950723" y="0"/>
              <a:ext cx="6971107" cy="2323702"/>
            </a:xfrm>
            <a:custGeom>
              <a:avLst/>
              <a:gdLst/>
              <a:ahLst/>
              <a:cxnLst/>
              <a:rect l="l" t="t" r="r" b="b"/>
              <a:pathLst>
                <a:path w="6971107" h="2323702">
                  <a:moveTo>
                    <a:pt x="0" y="0"/>
                  </a:moveTo>
                  <a:lnTo>
                    <a:pt x="6971107" y="0"/>
                  </a:lnTo>
                  <a:lnTo>
                    <a:pt x="6971107" y="2323702"/>
                  </a:lnTo>
                  <a:lnTo>
                    <a:pt x="0" y="2323702"/>
                  </a:lnTo>
                  <a:lnTo>
                    <a:pt x="0" y="0"/>
                  </a:lnTo>
                  <a:close/>
                </a:path>
              </a:pathLst>
            </a:custGeom>
            <a:blipFill>
              <a:blip r:embed="rId3"/>
              <a:stretch>
                <a:fillRect/>
              </a:stretch>
            </a:blipFill>
          </p:spPr>
        </p:sp>
        <p:sp>
          <p:nvSpPr>
            <p:cNvPr id="14" name="AutoShape 14"/>
            <p:cNvSpPr/>
            <p:nvPr/>
          </p:nvSpPr>
          <p:spPr>
            <a:xfrm>
              <a:off x="0" y="212874"/>
              <a:ext cx="24772252" cy="33073"/>
            </a:xfrm>
            <a:prstGeom prst="line">
              <a:avLst/>
            </a:prstGeom>
            <a:ln w="127000" cap="flat">
              <a:solidFill>
                <a:srgbClr val="00467F"/>
              </a:solidFill>
              <a:prstDash val="solid"/>
              <a:headEnd type="none" w="sm" len="sm"/>
              <a:tailEnd type="none" w="sm" len="sm"/>
            </a:ln>
          </p:spPr>
        </p:sp>
      </p:grpSp>
      <p:cxnSp>
        <p:nvCxnSpPr>
          <p:cNvPr id="3" name="Straight Connector 2">
            <a:extLst>
              <a:ext uri="{FF2B5EF4-FFF2-40B4-BE49-F238E27FC236}">
                <a16:creationId xmlns:a16="http://schemas.microsoft.com/office/drawing/2014/main" id="{7A9F95A6-EC74-1105-2508-D9830BA30CFB}"/>
              </a:ext>
            </a:extLst>
          </p:cNvPr>
          <p:cNvCxnSpPr>
            <a:cxnSpLocks/>
          </p:cNvCxnSpPr>
          <p:nvPr/>
        </p:nvCxnSpPr>
        <p:spPr>
          <a:xfrm>
            <a:off x="-16565" y="-24181"/>
            <a:ext cx="18304565" cy="24181"/>
          </a:xfrm>
          <a:prstGeom prst="line">
            <a:avLst/>
          </a:prstGeom>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FB4E370A-0715-0561-FC39-9B7A8B516790}"/>
              </a:ext>
            </a:extLst>
          </p:cNvPr>
          <p:cNvSpPr txBox="1"/>
          <p:nvPr/>
        </p:nvSpPr>
        <p:spPr>
          <a:xfrm>
            <a:off x="63364" y="2729929"/>
            <a:ext cx="3854931" cy="800219"/>
          </a:xfrm>
          <a:prstGeom prst="rect">
            <a:avLst/>
          </a:prstGeom>
          <a:noFill/>
        </p:spPr>
        <p:txBody>
          <a:bodyPr wrap="square" rtlCol="0">
            <a:spAutoFit/>
          </a:bodyPr>
          <a:lstStyle/>
          <a:p>
            <a:pPr algn="ctr"/>
            <a:endParaRPr lang="en-US" sz="2800" b="1" dirty="0">
              <a:solidFill>
                <a:schemeClr val="tx2"/>
              </a:solidFill>
              <a:latin typeface="Arialle" panose="020B0604020202020204" charset="0"/>
              <a:ea typeface="Arialle" panose="020B0604020202020204" charset="0"/>
              <a:cs typeface="Arialle" panose="020B0604020202020204" charset="0"/>
            </a:endParaRPr>
          </a:p>
          <a:p>
            <a:endParaRPr lang="en-US" dirty="0"/>
          </a:p>
        </p:txBody>
      </p:sp>
      <p:grpSp>
        <p:nvGrpSpPr>
          <p:cNvPr id="4" name="Group 3">
            <a:extLst>
              <a:ext uri="{FF2B5EF4-FFF2-40B4-BE49-F238E27FC236}">
                <a16:creationId xmlns:a16="http://schemas.microsoft.com/office/drawing/2014/main" id="{AFA48526-F7EF-0058-F1F6-554A16B8D159}"/>
              </a:ext>
            </a:extLst>
          </p:cNvPr>
          <p:cNvGrpSpPr/>
          <p:nvPr/>
        </p:nvGrpSpPr>
        <p:grpSpPr>
          <a:xfrm>
            <a:off x="457200" y="9156429"/>
            <a:ext cx="4581799" cy="735688"/>
            <a:chOff x="861565" y="9087871"/>
            <a:chExt cx="4581799" cy="735688"/>
          </a:xfrm>
        </p:grpSpPr>
        <p:sp>
          <p:nvSpPr>
            <p:cNvPr id="7" name="Freeform 12">
              <a:extLst>
                <a:ext uri="{FF2B5EF4-FFF2-40B4-BE49-F238E27FC236}">
                  <a16:creationId xmlns:a16="http://schemas.microsoft.com/office/drawing/2014/main" id="{D9CB0A92-6830-47A3-DF71-AC05D38B599D}"/>
                </a:ext>
              </a:extLst>
            </p:cNvPr>
            <p:cNvSpPr/>
            <p:nvPr/>
          </p:nvSpPr>
          <p:spPr>
            <a:xfrm>
              <a:off x="861565" y="9182092"/>
              <a:ext cx="641467" cy="641467"/>
            </a:xfrm>
            <a:custGeom>
              <a:avLst/>
              <a:gdLst/>
              <a:ahLst/>
              <a:cxnLst/>
              <a:rect l="l" t="t" r="r" b="b"/>
              <a:pathLst>
                <a:path w="641467" h="641467">
                  <a:moveTo>
                    <a:pt x="0" y="0"/>
                  </a:moveTo>
                  <a:lnTo>
                    <a:pt x="641467" y="0"/>
                  </a:lnTo>
                  <a:lnTo>
                    <a:pt x="641467" y="641467"/>
                  </a:lnTo>
                  <a:lnTo>
                    <a:pt x="0" y="641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TextBox 15">
              <a:extLst>
                <a:ext uri="{FF2B5EF4-FFF2-40B4-BE49-F238E27FC236}">
                  <a16:creationId xmlns:a16="http://schemas.microsoft.com/office/drawing/2014/main" id="{E6AB51BF-DDDF-7F6D-FEDE-C827C8E39E8B}"/>
                </a:ext>
              </a:extLst>
            </p:cNvPr>
            <p:cNvSpPr txBox="1"/>
            <p:nvPr/>
          </p:nvSpPr>
          <p:spPr>
            <a:xfrm>
              <a:off x="1544619" y="9087871"/>
              <a:ext cx="3898745" cy="493324"/>
            </a:xfrm>
            <a:prstGeom prst="rect">
              <a:avLst/>
            </a:prstGeom>
          </p:spPr>
          <p:txBody>
            <a:bodyPr lIns="0" tIns="0" rIns="0" bIns="0" rtlCol="0" anchor="t">
              <a:spAutoFit/>
            </a:bodyPr>
            <a:lstStyle/>
            <a:p>
              <a:pPr>
                <a:lnSpc>
                  <a:spcPts val="3843"/>
                </a:lnSpc>
                <a:spcBef>
                  <a:spcPct val="0"/>
                </a:spcBef>
              </a:pPr>
              <a:r>
                <a:rPr lang="en-US" sz="2745" spc="-175" dirty="0">
                  <a:solidFill>
                    <a:srgbClr val="FFFFFF"/>
                  </a:solidFill>
                  <a:latin typeface="Arialle"/>
                </a:rPr>
                <a:t>Recovery and Prevention</a:t>
              </a:r>
            </a:p>
          </p:txBody>
        </p:sp>
      </p:grpSp>
      <p:sp>
        <p:nvSpPr>
          <p:cNvPr id="25" name="TextBox 24">
            <a:extLst>
              <a:ext uri="{FF2B5EF4-FFF2-40B4-BE49-F238E27FC236}">
                <a16:creationId xmlns:a16="http://schemas.microsoft.com/office/drawing/2014/main" id="{5ECF4776-0E1D-9D7E-97C4-5CD8A7F8B51C}"/>
              </a:ext>
            </a:extLst>
          </p:cNvPr>
          <p:cNvSpPr txBox="1"/>
          <p:nvPr/>
        </p:nvSpPr>
        <p:spPr>
          <a:xfrm>
            <a:off x="1524000" y="806721"/>
            <a:ext cx="15240000" cy="769441"/>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50A58CFB-1684-2B86-B0FA-D83041B28736}"/>
              </a:ext>
            </a:extLst>
          </p:cNvPr>
          <p:cNvSpPr txBox="1"/>
          <p:nvPr/>
        </p:nvSpPr>
        <p:spPr>
          <a:xfrm>
            <a:off x="2743200" y="2729929"/>
            <a:ext cx="12801600" cy="6063198"/>
          </a:xfrm>
          <a:prstGeom prst="rect">
            <a:avLst/>
          </a:prstGeom>
          <a:noFill/>
        </p:spPr>
        <p:txBody>
          <a:bodyPr wrap="square">
            <a:spAutoFit/>
          </a:bodyPr>
          <a:lstStyle/>
          <a:p>
            <a:pPr algn="ctr" rtl="0">
              <a:spcBef>
                <a:spcPts val="0"/>
              </a:spcBef>
              <a:spcAft>
                <a:spcPts val="0"/>
              </a:spcAft>
            </a:pPr>
            <a:br>
              <a:rPr lang="en-US" b="0" dirty="0">
                <a:effectLst/>
              </a:rPr>
            </a:br>
            <a:br>
              <a:rPr lang="en-US" b="0" dirty="0">
                <a:effectLst/>
              </a:rPr>
            </a:br>
            <a:br>
              <a:rPr lang="en-US" b="0" dirty="0">
                <a:effectLst/>
              </a:rPr>
            </a:br>
            <a:br>
              <a:rPr lang="en-US" b="0" dirty="0">
                <a:effectLst/>
              </a:rPr>
            </a:br>
            <a:r>
              <a:rPr lang="en-US" sz="2000" b="0" i="0" dirty="0">
                <a:solidFill>
                  <a:srgbClr val="222222"/>
                </a:solidFill>
                <a:effectLst/>
                <a:latin typeface="Arial" panose="020B0604020202020204" pitchFamily="34" charset="0"/>
              </a:rPr>
              <a:t>Pamela </a:t>
            </a:r>
            <a:r>
              <a:rPr lang="en-US" sz="2000" b="0" i="0" dirty="0" err="1">
                <a:solidFill>
                  <a:srgbClr val="222222"/>
                </a:solidFill>
                <a:effectLst/>
                <a:latin typeface="Arial" panose="020B0604020202020204" pitchFamily="34" charset="0"/>
              </a:rPr>
              <a:t>Mulready</a:t>
            </a:r>
            <a:r>
              <a:rPr lang="en-US" sz="2000" b="0" i="0" dirty="0">
                <a:solidFill>
                  <a:srgbClr val="222222"/>
                </a:solidFill>
                <a:effectLst/>
                <a:latin typeface="Arial" panose="020B0604020202020204" pitchFamily="34" charset="0"/>
              </a:rPr>
              <a:t>, MS, </a:t>
            </a:r>
            <a:r>
              <a:rPr lang="en-US" sz="2000" b="0" i="0" dirty="0" err="1">
                <a:solidFill>
                  <a:srgbClr val="222222"/>
                </a:solidFill>
                <a:effectLst/>
                <a:latin typeface="Arial" panose="020B0604020202020204" pitchFamily="34" charset="0"/>
              </a:rPr>
              <a:t>LPC</a:t>
            </a:r>
            <a:r>
              <a:rPr lang="en-US" sz="2000" b="0" i="0" dirty="0">
                <a:solidFill>
                  <a:srgbClr val="222222"/>
                </a:solidFill>
                <a:effectLst/>
                <a:latin typeface="Arial" panose="020B0604020202020204" pitchFamily="34" charset="0"/>
              </a:rPr>
              <a:t>, </a:t>
            </a:r>
            <a:r>
              <a:rPr lang="en-US" sz="2000" b="0" i="0" dirty="0" err="1">
                <a:solidFill>
                  <a:srgbClr val="222222"/>
                </a:solidFill>
                <a:effectLst/>
                <a:latin typeface="Arial" panose="020B0604020202020204" pitchFamily="34" charset="0"/>
              </a:rPr>
              <a:t>LADC</a:t>
            </a:r>
            <a:r>
              <a:rPr lang="en-US" sz="2000" b="0" i="0" dirty="0">
                <a:solidFill>
                  <a:srgbClr val="222222"/>
                </a:solidFill>
                <a:effectLst/>
                <a:latin typeface="Arial" panose="020B0604020202020204" pitchFamily="34" charset="0"/>
              </a:rPr>
              <a:t>, RSS has worked in behavioral health direct care as well as in the fields of prevention and recovery support. She specializes in providing trauma-informed therapy for individuals with co-occurring substance use and mental health conditions. She has also worked as a clinical supervisor in multiple settings and has provided support to teams of therapists facilitating Intensive Outpatient Programming. Pam has been employed as an Alcohol and Other Drug Education Specialist in multiple collegiate communities and currently works in a nonprofit setting in both the fields of recovery and prevention. She is passionate about promoting mental health and substance recovery supports/resources, particularly for the young adult population.  Pam enjoys witnessing others cultivate joy and meaning in their lives through the process of engaging in peer recovery support communities.</a:t>
            </a:r>
          </a:p>
          <a:p>
            <a:pPr algn="ctr" rtl="0">
              <a:spcBef>
                <a:spcPts val="0"/>
              </a:spcBef>
              <a:spcAft>
                <a:spcPts val="0"/>
              </a:spcAft>
            </a:pPr>
            <a:endParaRPr lang="en-US" sz="2000" dirty="0">
              <a:solidFill>
                <a:srgbClr val="222222"/>
              </a:solidFill>
              <a:latin typeface="Arial" panose="020B0604020202020204" pitchFamily="34" charset="0"/>
            </a:endParaRPr>
          </a:p>
          <a:p>
            <a:pPr algn="ctr" rtl="0">
              <a:spcBef>
                <a:spcPts val="0"/>
              </a:spcBef>
              <a:spcAft>
                <a:spcPts val="0"/>
              </a:spcAft>
            </a:pPr>
            <a:endParaRPr lang="en-US" sz="2000" dirty="0">
              <a:solidFill>
                <a:srgbClr val="222222"/>
              </a:solidFill>
              <a:latin typeface="Arial" panose="020B0604020202020204" pitchFamily="34" charset="0"/>
            </a:endParaRPr>
          </a:p>
          <a:p>
            <a:pPr algn="ctr" rtl="0">
              <a:spcBef>
                <a:spcPts val="0"/>
              </a:spcBef>
              <a:spcAft>
                <a:spcPts val="0"/>
              </a:spcAft>
            </a:pPr>
            <a:r>
              <a:rPr lang="en-US" sz="2000" dirty="0">
                <a:solidFill>
                  <a:srgbClr val="222222"/>
                </a:solidFill>
                <a:latin typeface="Arial" panose="020B0604020202020204" pitchFamily="34" charset="0"/>
              </a:rPr>
              <a:t>Pam is grateful for this opportunity.</a:t>
            </a:r>
          </a:p>
          <a:p>
            <a:pPr algn="ctr" rtl="0">
              <a:spcBef>
                <a:spcPts val="0"/>
              </a:spcBef>
              <a:spcAft>
                <a:spcPts val="0"/>
              </a:spcAft>
            </a:pPr>
            <a:endParaRPr lang="en-US" sz="2000" dirty="0">
              <a:solidFill>
                <a:srgbClr val="222222"/>
              </a:solidFill>
              <a:latin typeface="Arial" panose="020B0604020202020204" pitchFamily="34" charset="0"/>
            </a:endParaRPr>
          </a:p>
          <a:p>
            <a:pPr algn="ctr" rtl="0">
              <a:spcBef>
                <a:spcPts val="0"/>
              </a:spcBef>
              <a:spcAft>
                <a:spcPts val="0"/>
              </a:spcAft>
            </a:pPr>
            <a:r>
              <a:rPr lang="en-US" sz="2000" dirty="0">
                <a:solidFill>
                  <a:srgbClr val="222222"/>
                </a:solidFill>
                <a:latin typeface="Arial" panose="020B0604020202020204" pitchFamily="34" charset="0"/>
              </a:rPr>
              <a:t>Email: pam153153@gmail.com</a:t>
            </a:r>
            <a:br>
              <a:rPr lang="en-US" sz="2800" dirty="0"/>
            </a:br>
            <a:endParaRPr lang="en-US" sz="2800" dirty="0"/>
          </a:p>
        </p:txBody>
      </p:sp>
      <p:sp>
        <p:nvSpPr>
          <p:cNvPr id="6" name="TextBox 5">
            <a:extLst>
              <a:ext uri="{FF2B5EF4-FFF2-40B4-BE49-F238E27FC236}">
                <a16:creationId xmlns:a16="http://schemas.microsoft.com/office/drawing/2014/main" id="{0AD5FA69-86AD-1B73-DC38-E6C03A959914}"/>
              </a:ext>
            </a:extLst>
          </p:cNvPr>
          <p:cNvSpPr txBox="1"/>
          <p:nvPr/>
        </p:nvSpPr>
        <p:spPr>
          <a:xfrm>
            <a:off x="4419600" y="1268285"/>
            <a:ext cx="9214338" cy="769441"/>
          </a:xfrm>
          <a:prstGeom prst="rect">
            <a:avLst/>
          </a:prstGeom>
          <a:noFill/>
        </p:spPr>
        <p:txBody>
          <a:bodyPr wrap="square">
            <a:spAutoFit/>
          </a:bodyPr>
          <a:lstStyle/>
          <a:p>
            <a:pPr algn="ctr"/>
            <a:r>
              <a:rPr lang="en-US" sz="4400" dirty="0">
                <a:latin typeface="Arial" panose="020B0604020202020204" pitchFamily="34" charset="0"/>
                <a:cs typeface="Arial" panose="020B0604020202020204" pitchFamily="34" charset="0"/>
              </a:rPr>
              <a:t>About The Product Developer</a:t>
            </a:r>
          </a:p>
        </p:txBody>
      </p:sp>
    </p:spTree>
    <p:extLst>
      <p:ext uri="{BB962C8B-B14F-4D97-AF65-F5344CB8AC3E}">
        <p14:creationId xmlns:p14="http://schemas.microsoft.com/office/powerpoint/2010/main" val="4207679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6565" y="8631437"/>
            <a:ext cx="18304650" cy="1655563"/>
            <a:chOff x="0" y="0"/>
            <a:chExt cx="24772366" cy="2382418"/>
          </a:xfrm>
        </p:grpSpPr>
        <p:sp>
          <p:nvSpPr>
            <p:cNvPr id="9" name="AutoShape 9"/>
            <p:cNvSpPr/>
            <p:nvPr/>
          </p:nvSpPr>
          <p:spPr>
            <a:xfrm>
              <a:off x="0" y="212875"/>
              <a:ext cx="24772366" cy="2169543"/>
            </a:xfrm>
            <a:prstGeom prst="rect">
              <a:avLst/>
            </a:prstGeom>
            <a:solidFill>
              <a:srgbClr val="94A545"/>
            </a:solidFill>
          </p:spPr>
        </p:sp>
        <p:sp>
          <p:nvSpPr>
            <p:cNvPr id="10" name="TextBox 10"/>
            <p:cNvSpPr txBox="1"/>
            <p:nvPr/>
          </p:nvSpPr>
          <p:spPr>
            <a:xfrm>
              <a:off x="2126710" y="1228245"/>
              <a:ext cx="4234915" cy="328461"/>
            </a:xfrm>
            <a:prstGeom prst="rect">
              <a:avLst/>
            </a:prstGeom>
          </p:spPr>
          <p:txBody>
            <a:bodyPr lIns="0" tIns="0" rIns="0" bIns="0" rtlCol="0" anchor="t">
              <a:spAutoFit/>
            </a:bodyPr>
            <a:lstStyle/>
            <a:p>
              <a:pPr algn="ctr">
                <a:lnSpc>
                  <a:spcPts val="2041"/>
                </a:lnSpc>
                <a:spcBef>
                  <a:spcPct val="0"/>
                </a:spcBef>
              </a:pPr>
              <a:r>
                <a:rPr lang="en-US" sz="1458">
                  <a:solidFill>
                    <a:srgbClr val="94A545"/>
                  </a:solidFill>
                  <a:latin typeface="Arialle"/>
                </a:rPr>
                <a:t>alternative to suspension program</a:t>
              </a:r>
            </a:p>
          </p:txBody>
        </p:sp>
        <p:sp>
          <p:nvSpPr>
            <p:cNvPr id="13" name="Freeform 13"/>
            <p:cNvSpPr/>
            <p:nvPr/>
          </p:nvSpPr>
          <p:spPr>
            <a:xfrm>
              <a:off x="16950723" y="0"/>
              <a:ext cx="6971107" cy="2323702"/>
            </a:xfrm>
            <a:custGeom>
              <a:avLst/>
              <a:gdLst/>
              <a:ahLst/>
              <a:cxnLst/>
              <a:rect l="l" t="t" r="r" b="b"/>
              <a:pathLst>
                <a:path w="6971107" h="2323702">
                  <a:moveTo>
                    <a:pt x="0" y="0"/>
                  </a:moveTo>
                  <a:lnTo>
                    <a:pt x="6971107" y="0"/>
                  </a:lnTo>
                  <a:lnTo>
                    <a:pt x="6971107" y="2323702"/>
                  </a:lnTo>
                  <a:lnTo>
                    <a:pt x="0" y="2323702"/>
                  </a:lnTo>
                  <a:lnTo>
                    <a:pt x="0" y="0"/>
                  </a:lnTo>
                  <a:close/>
                </a:path>
              </a:pathLst>
            </a:custGeom>
            <a:blipFill>
              <a:blip r:embed="rId3"/>
              <a:stretch>
                <a:fillRect/>
              </a:stretch>
            </a:blipFill>
          </p:spPr>
        </p:sp>
        <p:sp>
          <p:nvSpPr>
            <p:cNvPr id="14" name="AutoShape 14"/>
            <p:cNvSpPr/>
            <p:nvPr/>
          </p:nvSpPr>
          <p:spPr>
            <a:xfrm>
              <a:off x="0" y="212874"/>
              <a:ext cx="24772252" cy="33073"/>
            </a:xfrm>
            <a:prstGeom prst="line">
              <a:avLst/>
            </a:prstGeom>
            <a:ln w="127000" cap="flat">
              <a:solidFill>
                <a:srgbClr val="00467F"/>
              </a:solidFill>
              <a:prstDash val="solid"/>
              <a:headEnd type="none" w="sm" len="sm"/>
              <a:tailEnd type="none" w="sm" len="sm"/>
            </a:ln>
          </p:spPr>
        </p:sp>
      </p:grpSp>
      <p:cxnSp>
        <p:nvCxnSpPr>
          <p:cNvPr id="3" name="Straight Connector 2">
            <a:extLst>
              <a:ext uri="{FF2B5EF4-FFF2-40B4-BE49-F238E27FC236}">
                <a16:creationId xmlns:a16="http://schemas.microsoft.com/office/drawing/2014/main" id="{7A9F95A6-EC74-1105-2508-D9830BA30CFB}"/>
              </a:ext>
            </a:extLst>
          </p:cNvPr>
          <p:cNvCxnSpPr>
            <a:cxnSpLocks/>
          </p:cNvCxnSpPr>
          <p:nvPr/>
        </p:nvCxnSpPr>
        <p:spPr>
          <a:xfrm>
            <a:off x="-16565" y="-24181"/>
            <a:ext cx="18304565" cy="24181"/>
          </a:xfrm>
          <a:prstGeom prst="line">
            <a:avLst/>
          </a:prstGeom>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FB4E370A-0715-0561-FC39-9B7A8B516790}"/>
              </a:ext>
            </a:extLst>
          </p:cNvPr>
          <p:cNvSpPr txBox="1"/>
          <p:nvPr/>
        </p:nvSpPr>
        <p:spPr>
          <a:xfrm>
            <a:off x="63364" y="2729929"/>
            <a:ext cx="3854931" cy="800219"/>
          </a:xfrm>
          <a:prstGeom prst="rect">
            <a:avLst/>
          </a:prstGeom>
          <a:noFill/>
        </p:spPr>
        <p:txBody>
          <a:bodyPr wrap="square" rtlCol="0">
            <a:spAutoFit/>
          </a:bodyPr>
          <a:lstStyle/>
          <a:p>
            <a:pPr algn="ctr"/>
            <a:endParaRPr lang="en-US" sz="2800" b="1" dirty="0">
              <a:solidFill>
                <a:schemeClr val="tx2"/>
              </a:solidFill>
              <a:latin typeface="Arialle" panose="020B0604020202020204" charset="0"/>
              <a:ea typeface="Arialle" panose="020B0604020202020204" charset="0"/>
              <a:cs typeface="Arialle" panose="020B0604020202020204" charset="0"/>
            </a:endParaRPr>
          </a:p>
          <a:p>
            <a:endParaRPr lang="en-US" dirty="0"/>
          </a:p>
        </p:txBody>
      </p:sp>
      <p:grpSp>
        <p:nvGrpSpPr>
          <p:cNvPr id="4" name="Group 3">
            <a:extLst>
              <a:ext uri="{FF2B5EF4-FFF2-40B4-BE49-F238E27FC236}">
                <a16:creationId xmlns:a16="http://schemas.microsoft.com/office/drawing/2014/main" id="{AFA48526-F7EF-0058-F1F6-554A16B8D159}"/>
              </a:ext>
            </a:extLst>
          </p:cNvPr>
          <p:cNvGrpSpPr/>
          <p:nvPr/>
        </p:nvGrpSpPr>
        <p:grpSpPr>
          <a:xfrm>
            <a:off x="457200" y="9156429"/>
            <a:ext cx="4581799" cy="735688"/>
            <a:chOff x="861565" y="9087871"/>
            <a:chExt cx="4581799" cy="735688"/>
          </a:xfrm>
        </p:grpSpPr>
        <p:sp>
          <p:nvSpPr>
            <p:cNvPr id="7" name="Freeform 12">
              <a:extLst>
                <a:ext uri="{FF2B5EF4-FFF2-40B4-BE49-F238E27FC236}">
                  <a16:creationId xmlns:a16="http://schemas.microsoft.com/office/drawing/2014/main" id="{D9CB0A92-6830-47A3-DF71-AC05D38B599D}"/>
                </a:ext>
              </a:extLst>
            </p:cNvPr>
            <p:cNvSpPr/>
            <p:nvPr/>
          </p:nvSpPr>
          <p:spPr>
            <a:xfrm>
              <a:off x="861565" y="9182092"/>
              <a:ext cx="641467" cy="641467"/>
            </a:xfrm>
            <a:custGeom>
              <a:avLst/>
              <a:gdLst/>
              <a:ahLst/>
              <a:cxnLst/>
              <a:rect l="l" t="t" r="r" b="b"/>
              <a:pathLst>
                <a:path w="641467" h="641467">
                  <a:moveTo>
                    <a:pt x="0" y="0"/>
                  </a:moveTo>
                  <a:lnTo>
                    <a:pt x="641467" y="0"/>
                  </a:lnTo>
                  <a:lnTo>
                    <a:pt x="641467" y="641467"/>
                  </a:lnTo>
                  <a:lnTo>
                    <a:pt x="0" y="641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TextBox 15">
              <a:extLst>
                <a:ext uri="{FF2B5EF4-FFF2-40B4-BE49-F238E27FC236}">
                  <a16:creationId xmlns:a16="http://schemas.microsoft.com/office/drawing/2014/main" id="{E6AB51BF-DDDF-7F6D-FEDE-C827C8E39E8B}"/>
                </a:ext>
              </a:extLst>
            </p:cNvPr>
            <p:cNvSpPr txBox="1"/>
            <p:nvPr/>
          </p:nvSpPr>
          <p:spPr>
            <a:xfrm>
              <a:off x="1544619" y="9087871"/>
              <a:ext cx="3898745" cy="493324"/>
            </a:xfrm>
            <a:prstGeom prst="rect">
              <a:avLst/>
            </a:prstGeom>
          </p:spPr>
          <p:txBody>
            <a:bodyPr lIns="0" tIns="0" rIns="0" bIns="0" rtlCol="0" anchor="t">
              <a:spAutoFit/>
            </a:bodyPr>
            <a:lstStyle/>
            <a:p>
              <a:pPr>
                <a:lnSpc>
                  <a:spcPts val="3843"/>
                </a:lnSpc>
                <a:spcBef>
                  <a:spcPct val="0"/>
                </a:spcBef>
              </a:pPr>
              <a:r>
                <a:rPr lang="en-US" sz="2745" spc="-175" dirty="0">
                  <a:solidFill>
                    <a:srgbClr val="FFFFFF"/>
                  </a:solidFill>
                  <a:latin typeface="Arialle"/>
                </a:rPr>
                <a:t>Recovery and Prevention</a:t>
              </a:r>
            </a:p>
          </p:txBody>
        </p:sp>
      </p:grpSp>
      <p:sp>
        <p:nvSpPr>
          <p:cNvPr id="25" name="TextBox 24">
            <a:extLst>
              <a:ext uri="{FF2B5EF4-FFF2-40B4-BE49-F238E27FC236}">
                <a16:creationId xmlns:a16="http://schemas.microsoft.com/office/drawing/2014/main" id="{5ECF4776-0E1D-9D7E-97C4-5CD8A7F8B51C}"/>
              </a:ext>
            </a:extLst>
          </p:cNvPr>
          <p:cNvSpPr txBox="1"/>
          <p:nvPr/>
        </p:nvSpPr>
        <p:spPr>
          <a:xfrm>
            <a:off x="1524000" y="806721"/>
            <a:ext cx="15240000" cy="769441"/>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Product Description</a:t>
            </a:r>
          </a:p>
        </p:txBody>
      </p:sp>
      <p:sp>
        <p:nvSpPr>
          <p:cNvPr id="5" name="TextBox 4">
            <a:extLst>
              <a:ext uri="{FF2B5EF4-FFF2-40B4-BE49-F238E27FC236}">
                <a16:creationId xmlns:a16="http://schemas.microsoft.com/office/drawing/2014/main" id="{50A58CFB-1684-2B86-B0FA-D83041B28736}"/>
              </a:ext>
            </a:extLst>
          </p:cNvPr>
          <p:cNvSpPr txBox="1"/>
          <p:nvPr/>
        </p:nvSpPr>
        <p:spPr>
          <a:xfrm>
            <a:off x="2895600" y="1110602"/>
            <a:ext cx="12801600" cy="7663636"/>
          </a:xfrm>
          <a:prstGeom prst="rect">
            <a:avLst/>
          </a:prstGeom>
          <a:noFill/>
        </p:spPr>
        <p:txBody>
          <a:bodyPr wrap="square">
            <a:spAutoFit/>
          </a:bodyPr>
          <a:lstStyle/>
          <a:p>
            <a:pPr algn="ctr" rtl="0">
              <a:spcBef>
                <a:spcPts val="0"/>
              </a:spcBef>
              <a:spcAft>
                <a:spcPts val="0"/>
              </a:spcAft>
            </a:pPr>
            <a:br>
              <a:rPr lang="en-US" b="0" dirty="0">
                <a:effectLst/>
              </a:rPr>
            </a:br>
            <a:br>
              <a:rPr lang="en-US" b="0" dirty="0">
                <a:effectLst/>
              </a:rPr>
            </a:br>
            <a:br>
              <a:rPr lang="en-US" b="0" dirty="0">
                <a:effectLst/>
              </a:rPr>
            </a:br>
            <a:br>
              <a:rPr lang="en-US" b="0" dirty="0">
                <a:effectLst/>
              </a:rPr>
            </a:br>
            <a:r>
              <a:rPr lang="en-US" sz="2800" b="0" i="0" dirty="0">
                <a:solidFill>
                  <a:srgbClr val="283C46"/>
                </a:solidFill>
                <a:effectLst/>
                <a:latin typeface="Arial" panose="020B0604020202020204" pitchFamily="34" charset="0"/>
                <a:cs typeface="Arial" panose="020B0604020202020204" pitchFamily="34" charset="0"/>
              </a:rPr>
              <a:t>A practical resource to be shared by clinicians with individuals in treatment for substance use disorder. This toolkit will provide the person in treatment with resources from the disciplines of prevention and peer recovery support. </a:t>
            </a:r>
          </a:p>
          <a:p>
            <a:pPr algn="ctr" rtl="0">
              <a:spcBef>
                <a:spcPts val="0"/>
              </a:spcBef>
              <a:spcAft>
                <a:spcPts val="0"/>
              </a:spcAft>
            </a:pPr>
            <a:endParaRPr lang="en-US" sz="2800" dirty="0">
              <a:solidFill>
                <a:srgbClr val="283C46"/>
              </a:solidFill>
              <a:latin typeface="Arial" panose="020B0604020202020204" pitchFamily="34" charset="0"/>
              <a:cs typeface="Arial" panose="020B0604020202020204" pitchFamily="34" charset="0"/>
            </a:endParaRPr>
          </a:p>
          <a:p>
            <a:pPr algn="ctr" rtl="0">
              <a:spcBef>
                <a:spcPts val="0"/>
              </a:spcBef>
              <a:spcAft>
                <a:spcPts val="0"/>
              </a:spcAft>
            </a:pPr>
            <a:r>
              <a:rPr lang="en-US" sz="2800" b="0" i="0" dirty="0">
                <a:solidFill>
                  <a:srgbClr val="283C46"/>
                </a:solidFill>
                <a:effectLst/>
                <a:latin typeface="Arial" panose="020B0604020202020204" pitchFamily="34" charset="0"/>
                <a:cs typeface="Arial" panose="020B0604020202020204" pitchFamily="34" charset="0"/>
              </a:rPr>
              <a:t>It will assist in increasing the family’s awareness of applicable prevention information and strategies and will also educate about various levels of clinical and peer support that are available in the community.</a:t>
            </a:r>
          </a:p>
          <a:p>
            <a:pPr algn="ctr" rtl="0">
              <a:spcBef>
                <a:spcPts val="0"/>
              </a:spcBef>
              <a:spcAft>
                <a:spcPts val="0"/>
              </a:spcAft>
            </a:pPr>
            <a:endParaRPr lang="en-US" sz="2800" dirty="0">
              <a:solidFill>
                <a:srgbClr val="283C46"/>
              </a:solidFill>
              <a:latin typeface="Arial" panose="020B0604020202020204" pitchFamily="34" charset="0"/>
              <a:cs typeface="Arial" panose="020B0604020202020204" pitchFamily="34" charset="0"/>
            </a:endParaRPr>
          </a:p>
          <a:p>
            <a:pPr algn="ctr" rtl="0">
              <a:spcBef>
                <a:spcPts val="0"/>
              </a:spcBef>
              <a:spcAft>
                <a:spcPts val="0"/>
              </a:spcAft>
            </a:pPr>
            <a:endParaRPr lang="en-US" sz="2800" dirty="0">
              <a:solidFill>
                <a:srgbClr val="283C46"/>
              </a:solidFill>
              <a:latin typeface="Arial" panose="020B0604020202020204" pitchFamily="34" charset="0"/>
              <a:cs typeface="Arial" panose="020B0604020202020204" pitchFamily="34" charset="0"/>
            </a:endParaRPr>
          </a:p>
          <a:p>
            <a:pPr algn="ctr" rtl="0">
              <a:spcBef>
                <a:spcPts val="0"/>
              </a:spcBef>
              <a:spcAft>
                <a:spcPts val="0"/>
              </a:spcAft>
            </a:pPr>
            <a:r>
              <a:rPr lang="en-US" sz="2800" dirty="0">
                <a:solidFill>
                  <a:srgbClr val="283C46"/>
                </a:solidFill>
                <a:latin typeface="Arial" panose="020B0604020202020204" pitchFamily="34" charset="0"/>
                <a:cs typeface="Arial" panose="020B0604020202020204" pitchFamily="34" charset="0"/>
              </a:rPr>
              <a:t>The product is in 2 presentation slide decks and a corresponding</a:t>
            </a:r>
          </a:p>
          <a:p>
            <a:pPr algn="ctr" rtl="0">
              <a:spcBef>
                <a:spcPts val="0"/>
              </a:spcBef>
              <a:spcAft>
                <a:spcPts val="0"/>
              </a:spcAft>
            </a:pPr>
            <a:r>
              <a:rPr lang="en-US" sz="2800" dirty="0">
                <a:solidFill>
                  <a:srgbClr val="283C46"/>
                </a:solidFill>
                <a:latin typeface="Arial" panose="020B0604020202020204" pitchFamily="34" charset="0"/>
                <a:cs typeface="Arial" panose="020B0604020202020204" pitchFamily="34" charset="0"/>
              </a:rPr>
              <a:t> resource guide</a:t>
            </a:r>
          </a:p>
          <a:p>
            <a:pPr algn="ctr" rtl="0">
              <a:spcBef>
                <a:spcPts val="0"/>
              </a:spcBef>
              <a:spcAft>
                <a:spcPts val="0"/>
              </a:spcAft>
            </a:pPr>
            <a:endParaRPr lang="en-US" sz="2800" dirty="0">
              <a:solidFill>
                <a:srgbClr val="283C46"/>
              </a:solidFill>
              <a:latin typeface="Arial" panose="020B0604020202020204" pitchFamily="34" charset="0"/>
              <a:cs typeface="Arial" panose="020B0604020202020204" pitchFamily="34" charset="0"/>
            </a:endParaRPr>
          </a:p>
          <a:p>
            <a:pPr algn="ctr" rtl="0">
              <a:spcBef>
                <a:spcPts val="0"/>
              </a:spcBef>
              <a:spcAft>
                <a:spcPts val="0"/>
              </a:spcAft>
            </a:pPr>
            <a:r>
              <a:rPr lang="en-US" sz="2800" dirty="0">
                <a:solidFill>
                  <a:srgbClr val="283C46"/>
                </a:solidFill>
                <a:latin typeface="Arial" panose="020B0604020202020204" pitchFamily="34" charset="0"/>
                <a:cs typeface="Arial" panose="020B0604020202020204" pitchFamily="34" charset="0"/>
              </a:rPr>
              <a:t>One presentation focuses on family recovery</a:t>
            </a:r>
          </a:p>
          <a:p>
            <a:pPr algn="ctr" rtl="0">
              <a:spcBef>
                <a:spcPts val="0"/>
              </a:spcBef>
              <a:spcAft>
                <a:spcPts val="0"/>
              </a:spcAft>
            </a:pPr>
            <a:r>
              <a:rPr lang="en-US" sz="2800" dirty="0">
                <a:solidFill>
                  <a:srgbClr val="283C46"/>
                </a:solidFill>
                <a:latin typeface="Arial" panose="020B0604020202020204" pitchFamily="34" charset="0"/>
                <a:cs typeface="Arial" panose="020B0604020202020204" pitchFamily="34" charset="0"/>
              </a:rPr>
              <a:t>One presentation focuses on substance use prevention for families</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208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6565" y="8631437"/>
            <a:ext cx="18304650" cy="1655563"/>
            <a:chOff x="0" y="0"/>
            <a:chExt cx="24772366" cy="2382418"/>
          </a:xfrm>
        </p:grpSpPr>
        <p:sp>
          <p:nvSpPr>
            <p:cNvPr id="9" name="AutoShape 9"/>
            <p:cNvSpPr/>
            <p:nvPr/>
          </p:nvSpPr>
          <p:spPr>
            <a:xfrm>
              <a:off x="0" y="212875"/>
              <a:ext cx="24772366" cy="2169543"/>
            </a:xfrm>
            <a:prstGeom prst="rect">
              <a:avLst/>
            </a:prstGeom>
            <a:solidFill>
              <a:srgbClr val="94A545"/>
            </a:solidFill>
          </p:spPr>
        </p:sp>
        <p:sp>
          <p:nvSpPr>
            <p:cNvPr id="10" name="TextBox 10"/>
            <p:cNvSpPr txBox="1"/>
            <p:nvPr/>
          </p:nvSpPr>
          <p:spPr>
            <a:xfrm>
              <a:off x="2126710" y="1228245"/>
              <a:ext cx="4234915" cy="328461"/>
            </a:xfrm>
            <a:prstGeom prst="rect">
              <a:avLst/>
            </a:prstGeom>
          </p:spPr>
          <p:txBody>
            <a:bodyPr lIns="0" tIns="0" rIns="0" bIns="0" rtlCol="0" anchor="t">
              <a:spAutoFit/>
            </a:bodyPr>
            <a:lstStyle/>
            <a:p>
              <a:pPr algn="ctr">
                <a:lnSpc>
                  <a:spcPts val="2041"/>
                </a:lnSpc>
                <a:spcBef>
                  <a:spcPct val="0"/>
                </a:spcBef>
              </a:pPr>
              <a:r>
                <a:rPr lang="en-US" sz="1458">
                  <a:solidFill>
                    <a:srgbClr val="94A545"/>
                  </a:solidFill>
                  <a:latin typeface="Arialle"/>
                </a:rPr>
                <a:t>alternative to suspension program</a:t>
              </a:r>
            </a:p>
          </p:txBody>
        </p:sp>
        <p:sp>
          <p:nvSpPr>
            <p:cNvPr id="13" name="Freeform 13"/>
            <p:cNvSpPr/>
            <p:nvPr/>
          </p:nvSpPr>
          <p:spPr>
            <a:xfrm>
              <a:off x="16950723" y="0"/>
              <a:ext cx="6971107" cy="2323702"/>
            </a:xfrm>
            <a:custGeom>
              <a:avLst/>
              <a:gdLst/>
              <a:ahLst/>
              <a:cxnLst/>
              <a:rect l="l" t="t" r="r" b="b"/>
              <a:pathLst>
                <a:path w="6971107" h="2323702">
                  <a:moveTo>
                    <a:pt x="0" y="0"/>
                  </a:moveTo>
                  <a:lnTo>
                    <a:pt x="6971107" y="0"/>
                  </a:lnTo>
                  <a:lnTo>
                    <a:pt x="6971107" y="2323702"/>
                  </a:lnTo>
                  <a:lnTo>
                    <a:pt x="0" y="2323702"/>
                  </a:lnTo>
                  <a:lnTo>
                    <a:pt x="0" y="0"/>
                  </a:lnTo>
                  <a:close/>
                </a:path>
              </a:pathLst>
            </a:custGeom>
            <a:blipFill>
              <a:blip r:embed="rId3"/>
              <a:stretch>
                <a:fillRect/>
              </a:stretch>
            </a:blipFill>
          </p:spPr>
        </p:sp>
        <p:sp>
          <p:nvSpPr>
            <p:cNvPr id="14" name="AutoShape 14"/>
            <p:cNvSpPr/>
            <p:nvPr/>
          </p:nvSpPr>
          <p:spPr>
            <a:xfrm>
              <a:off x="0" y="212874"/>
              <a:ext cx="24772252" cy="33073"/>
            </a:xfrm>
            <a:prstGeom prst="line">
              <a:avLst/>
            </a:prstGeom>
            <a:ln w="127000" cap="flat">
              <a:solidFill>
                <a:srgbClr val="00467F"/>
              </a:solidFill>
              <a:prstDash val="solid"/>
              <a:headEnd type="none" w="sm" len="sm"/>
              <a:tailEnd type="none" w="sm" len="sm"/>
            </a:ln>
          </p:spPr>
        </p:sp>
      </p:grpSp>
      <p:cxnSp>
        <p:nvCxnSpPr>
          <p:cNvPr id="3" name="Straight Connector 2">
            <a:extLst>
              <a:ext uri="{FF2B5EF4-FFF2-40B4-BE49-F238E27FC236}">
                <a16:creationId xmlns:a16="http://schemas.microsoft.com/office/drawing/2014/main" id="{7A9F95A6-EC74-1105-2508-D9830BA30CFB}"/>
              </a:ext>
            </a:extLst>
          </p:cNvPr>
          <p:cNvCxnSpPr>
            <a:cxnSpLocks/>
          </p:cNvCxnSpPr>
          <p:nvPr/>
        </p:nvCxnSpPr>
        <p:spPr>
          <a:xfrm>
            <a:off x="-16565" y="-24181"/>
            <a:ext cx="18304565" cy="24181"/>
          </a:xfrm>
          <a:prstGeom prst="line">
            <a:avLst/>
          </a:prstGeom>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FB4E370A-0715-0561-FC39-9B7A8B516790}"/>
              </a:ext>
            </a:extLst>
          </p:cNvPr>
          <p:cNvSpPr txBox="1"/>
          <p:nvPr/>
        </p:nvSpPr>
        <p:spPr>
          <a:xfrm>
            <a:off x="63364" y="2729929"/>
            <a:ext cx="3854931" cy="800219"/>
          </a:xfrm>
          <a:prstGeom prst="rect">
            <a:avLst/>
          </a:prstGeom>
          <a:noFill/>
        </p:spPr>
        <p:txBody>
          <a:bodyPr wrap="square" rtlCol="0">
            <a:spAutoFit/>
          </a:bodyPr>
          <a:lstStyle/>
          <a:p>
            <a:pPr algn="ctr"/>
            <a:endParaRPr lang="en-US" sz="2800" b="1" dirty="0">
              <a:solidFill>
                <a:schemeClr val="tx2"/>
              </a:solidFill>
              <a:latin typeface="Arialle" panose="020B0604020202020204" charset="0"/>
              <a:ea typeface="Arialle" panose="020B0604020202020204" charset="0"/>
              <a:cs typeface="Arialle" panose="020B0604020202020204" charset="0"/>
            </a:endParaRPr>
          </a:p>
          <a:p>
            <a:endParaRPr lang="en-US" dirty="0"/>
          </a:p>
        </p:txBody>
      </p:sp>
      <p:grpSp>
        <p:nvGrpSpPr>
          <p:cNvPr id="4" name="Group 3">
            <a:extLst>
              <a:ext uri="{FF2B5EF4-FFF2-40B4-BE49-F238E27FC236}">
                <a16:creationId xmlns:a16="http://schemas.microsoft.com/office/drawing/2014/main" id="{AFA48526-F7EF-0058-F1F6-554A16B8D159}"/>
              </a:ext>
            </a:extLst>
          </p:cNvPr>
          <p:cNvGrpSpPr/>
          <p:nvPr/>
        </p:nvGrpSpPr>
        <p:grpSpPr>
          <a:xfrm>
            <a:off x="457200" y="9156429"/>
            <a:ext cx="4581799" cy="735688"/>
            <a:chOff x="861565" y="9087871"/>
            <a:chExt cx="4581799" cy="735688"/>
          </a:xfrm>
        </p:grpSpPr>
        <p:sp>
          <p:nvSpPr>
            <p:cNvPr id="7" name="Freeform 12">
              <a:extLst>
                <a:ext uri="{FF2B5EF4-FFF2-40B4-BE49-F238E27FC236}">
                  <a16:creationId xmlns:a16="http://schemas.microsoft.com/office/drawing/2014/main" id="{D9CB0A92-6830-47A3-DF71-AC05D38B599D}"/>
                </a:ext>
              </a:extLst>
            </p:cNvPr>
            <p:cNvSpPr/>
            <p:nvPr/>
          </p:nvSpPr>
          <p:spPr>
            <a:xfrm>
              <a:off x="861565" y="9182092"/>
              <a:ext cx="641467" cy="641467"/>
            </a:xfrm>
            <a:custGeom>
              <a:avLst/>
              <a:gdLst/>
              <a:ahLst/>
              <a:cxnLst/>
              <a:rect l="l" t="t" r="r" b="b"/>
              <a:pathLst>
                <a:path w="641467" h="641467">
                  <a:moveTo>
                    <a:pt x="0" y="0"/>
                  </a:moveTo>
                  <a:lnTo>
                    <a:pt x="641467" y="0"/>
                  </a:lnTo>
                  <a:lnTo>
                    <a:pt x="641467" y="641467"/>
                  </a:lnTo>
                  <a:lnTo>
                    <a:pt x="0" y="641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TextBox 15">
              <a:extLst>
                <a:ext uri="{FF2B5EF4-FFF2-40B4-BE49-F238E27FC236}">
                  <a16:creationId xmlns:a16="http://schemas.microsoft.com/office/drawing/2014/main" id="{E6AB51BF-DDDF-7F6D-FEDE-C827C8E39E8B}"/>
                </a:ext>
              </a:extLst>
            </p:cNvPr>
            <p:cNvSpPr txBox="1"/>
            <p:nvPr/>
          </p:nvSpPr>
          <p:spPr>
            <a:xfrm>
              <a:off x="1544619" y="9087871"/>
              <a:ext cx="3898745" cy="493324"/>
            </a:xfrm>
            <a:prstGeom prst="rect">
              <a:avLst/>
            </a:prstGeom>
          </p:spPr>
          <p:txBody>
            <a:bodyPr lIns="0" tIns="0" rIns="0" bIns="0" rtlCol="0" anchor="t">
              <a:spAutoFit/>
            </a:bodyPr>
            <a:lstStyle/>
            <a:p>
              <a:pPr>
                <a:lnSpc>
                  <a:spcPts val="3843"/>
                </a:lnSpc>
                <a:spcBef>
                  <a:spcPct val="0"/>
                </a:spcBef>
              </a:pPr>
              <a:r>
                <a:rPr lang="en-US" sz="2745" spc="-175" dirty="0">
                  <a:solidFill>
                    <a:srgbClr val="FFFFFF"/>
                  </a:solidFill>
                  <a:latin typeface="Arialle"/>
                </a:rPr>
                <a:t>Recovery and Prevention</a:t>
              </a:r>
            </a:p>
          </p:txBody>
        </p:sp>
      </p:grpSp>
      <p:sp>
        <p:nvSpPr>
          <p:cNvPr id="25" name="TextBox 24">
            <a:extLst>
              <a:ext uri="{FF2B5EF4-FFF2-40B4-BE49-F238E27FC236}">
                <a16:creationId xmlns:a16="http://schemas.microsoft.com/office/drawing/2014/main" id="{5ECF4776-0E1D-9D7E-97C4-5CD8A7F8B51C}"/>
              </a:ext>
            </a:extLst>
          </p:cNvPr>
          <p:cNvSpPr txBox="1"/>
          <p:nvPr/>
        </p:nvSpPr>
        <p:spPr>
          <a:xfrm>
            <a:off x="1524000" y="806721"/>
            <a:ext cx="15240000" cy="2123658"/>
          </a:xfrm>
          <a:prstGeom prst="rect">
            <a:avLst/>
          </a:prstGeom>
          <a:noFill/>
        </p:spPr>
        <p:txBody>
          <a:bodyPr wrap="square" rtlCol="0">
            <a:spAutoFit/>
          </a:bodyPr>
          <a:lstStyle/>
          <a:p>
            <a:pPr algn="ctr"/>
            <a:r>
              <a:rPr lang="en-US" sz="4400" b="0" i="0" u="none" strike="noStrike" dirty="0">
                <a:solidFill>
                  <a:srgbClr val="1F497D"/>
                </a:solidFill>
                <a:effectLst/>
                <a:latin typeface="Arial" panose="020B0604020202020204" pitchFamily="34" charset="0"/>
              </a:rPr>
              <a:t>Research shows that families can greatly influence the treatment of any illness, including substance use disorders</a:t>
            </a:r>
            <a:endParaRPr lang="en-US" sz="4400" b="0" dirty="0">
              <a:effectLst/>
            </a:endParaRPr>
          </a:p>
          <a:p>
            <a:pPr algn="ctr"/>
            <a:endParaRPr lang="en-US" sz="4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0A58CFB-1684-2B86-B0FA-D83041B28736}"/>
              </a:ext>
            </a:extLst>
          </p:cNvPr>
          <p:cNvSpPr txBox="1"/>
          <p:nvPr/>
        </p:nvSpPr>
        <p:spPr>
          <a:xfrm>
            <a:off x="2559416" y="423163"/>
            <a:ext cx="12801600" cy="8617744"/>
          </a:xfrm>
          <a:prstGeom prst="rect">
            <a:avLst/>
          </a:prstGeom>
          <a:noFill/>
        </p:spPr>
        <p:txBody>
          <a:bodyPr wrap="square">
            <a:spAutoFit/>
          </a:bodyPr>
          <a:lstStyle/>
          <a:p>
            <a:pPr algn="ctr" rtl="0">
              <a:spcBef>
                <a:spcPts val="0"/>
              </a:spcBef>
              <a:spcAft>
                <a:spcPts val="0"/>
              </a:spcAft>
            </a:pPr>
            <a:br>
              <a:rPr lang="en-US" b="0" dirty="0">
                <a:effectLst/>
              </a:rPr>
            </a:br>
            <a:br>
              <a:rPr lang="en-US" b="0" dirty="0">
                <a:effectLst/>
              </a:rPr>
            </a:br>
            <a:br>
              <a:rPr lang="en-US" b="0" dirty="0">
                <a:effectLst/>
              </a:rPr>
            </a:br>
            <a:br>
              <a:rPr lang="en-US" b="0" dirty="0">
                <a:effectLst/>
              </a:rPr>
            </a:br>
            <a:br>
              <a:rPr lang="en-US" b="0" dirty="0">
                <a:effectLst/>
              </a:rPr>
            </a:br>
            <a:br>
              <a:rPr lang="en-US" b="0" dirty="0">
                <a:effectLst/>
              </a:rPr>
            </a:br>
            <a:br>
              <a:rPr lang="en-US" b="0" dirty="0">
                <a:effectLst/>
              </a:rPr>
            </a:br>
            <a:br>
              <a:rPr lang="en-US" b="0" dirty="0">
                <a:effectLst/>
              </a:rPr>
            </a:br>
            <a:br>
              <a:rPr lang="en-US" b="0" dirty="0">
                <a:effectLst/>
              </a:rPr>
            </a:br>
            <a:r>
              <a:rPr lang="en-US" sz="2800" b="0" i="0" u="none" strike="noStrike" dirty="0">
                <a:solidFill>
                  <a:srgbClr val="000000"/>
                </a:solidFill>
                <a:effectLst/>
                <a:latin typeface="Arial" panose="020B0604020202020204" pitchFamily="34" charset="0"/>
              </a:rPr>
              <a:t>Family involvement on any level can:</a:t>
            </a:r>
          </a:p>
          <a:p>
            <a:pPr rtl="0">
              <a:spcBef>
                <a:spcPts val="0"/>
              </a:spcBef>
              <a:spcAft>
                <a:spcPts val="0"/>
              </a:spcAft>
            </a:pPr>
            <a:endParaRPr lang="en-US" sz="2800" b="0" dirty="0">
              <a:effectLst/>
            </a:endParaRPr>
          </a:p>
          <a:p>
            <a:pPr rtl="0">
              <a:spcBef>
                <a:spcPts val="0"/>
              </a:spcBef>
              <a:spcAft>
                <a:spcPts val="0"/>
              </a:spcAft>
            </a:pPr>
            <a:r>
              <a:rPr lang="en-US" sz="2800" b="0" i="0" u="none" strike="noStrike" dirty="0">
                <a:solidFill>
                  <a:srgbClr val="000000"/>
                </a:solidFill>
                <a:effectLst/>
                <a:latin typeface="Arial" panose="020B0604020202020204" pitchFamily="34" charset="0"/>
              </a:rPr>
              <a:t>•Motivate people with substance use disorder to receive or continue treatment/recovery</a:t>
            </a:r>
          </a:p>
          <a:p>
            <a:pPr rtl="0">
              <a:spcBef>
                <a:spcPts val="0"/>
              </a:spcBef>
              <a:spcAft>
                <a:spcPts val="0"/>
              </a:spcAft>
            </a:pPr>
            <a:endParaRPr lang="en-US" sz="2800" b="0" dirty="0">
              <a:effectLst/>
            </a:endParaRPr>
          </a:p>
          <a:p>
            <a:pPr rtl="0">
              <a:spcBef>
                <a:spcPts val="0"/>
              </a:spcBef>
              <a:spcAft>
                <a:spcPts val="0"/>
              </a:spcAft>
            </a:pPr>
            <a:r>
              <a:rPr lang="en-US" sz="2800" b="0" i="0" u="none" strike="noStrike" dirty="0">
                <a:solidFill>
                  <a:srgbClr val="000000"/>
                </a:solidFill>
                <a:effectLst/>
                <a:latin typeface="Arial" panose="020B0604020202020204" pitchFamily="34" charset="0"/>
              </a:rPr>
              <a:t>•Improve overall family functioning</a:t>
            </a:r>
          </a:p>
          <a:p>
            <a:pPr rtl="0">
              <a:spcBef>
                <a:spcPts val="0"/>
              </a:spcBef>
              <a:spcAft>
                <a:spcPts val="0"/>
              </a:spcAft>
            </a:pPr>
            <a:endParaRPr lang="en-US" sz="2800" b="0" dirty="0">
              <a:effectLst/>
            </a:endParaRPr>
          </a:p>
          <a:p>
            <a:pPr rtl="0">
              <a:spcBef>
                <a:spcPts val="0"/>
              </a:spcBef>
              <a:spcAft>
                <a:spcPts val="0"/>
              </a:spcAft>
            </a:pPr>
            <a:r>
              <a:rPr lang="en-US" sz="2800" b="0" i="0" u="none" strike="noStrike" dirty="0">
                <a:solidFill>
                  <a:srgbClr val="000000"/>
                </a:solidFill>
                <a:effectLst/>
                <a:latin typeface="Arial" panose="020B0604020202020204" pitchFamily="34" charset="0"/>
              </a:rPr>
              <a:t>•Foster healing for family members affected by the consequences of substance use</a:t>
            </a:r>
          </a:p>
          <a:p>
            <a:pPr rtl="0">
              <a:spcBef>
                <a:spcPts val="0"/>
              </a:spcBef>
              <a:spcAft>
                <a:spcPts val="0"/>
              </a:spcAft>
            </a:pPr>
            <a:endParaRPr lang="en-US" sz="2800" b="0" dirty="0">
              <a:effectLst/>
            </a:endParaRPr>
          </a:p>
          <a:p>
            <a:pPr rtl="0">
              <a:spcBef>
                <a:spcPts val="0"/>
              </a:spcBef>
              <a:spcAft>
                <a:spcPts val="0"/>
              </a:spcAft>
            </a:pPr>
            <a:r>
              <a:rPr lang="en-US" sz="2800" b="0" i="0" u="none" strike="noStrike" dirty="0">
                <a:solidFill>
                  <a:srgbClr val="000000"/>
                </a:solidFill>
                <a:effectLst/>
                <a:latin typeface="Arial" panose="020B0604020202020204" pitchFamily="34" charset="0"/>
              </a:rPr>
              <a:t>•Reduce risk to children and adolescents of developing substance use disorder and other life challenges</a:t>
            </a:r>
            <a:endParaRPr lang="en-US" sz="2800" b="0" dirty="0">
              <a:effectLst/>
            </a:endParaRPr>
          </a:p>
          <a:p>
            <a:br>
              <a:rPr lang="en-US" sz="2800" dirty="0"/>
            </a:br>
            <a:endParaRPr lang="en-US" sz="2800" dirty="0"/>
          </a:p>
        </p:txBody>
      </p:sp>
    </p:spTree>
    <p:extLst>
      <p:ext uri="{BB962C8B-B14F-4D97-AF65-F5344CB8AC3E}">
        <p14:creationId xmlns:p14="http://schemas.microsoft.com/office/powerpoint/2010/main" val="2530730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6565" y="8631437"/>
            <a:ext cx="18304650" cy="1655563"/>
            <a:chOff x="0" y="0"/>
            <a:chExt cx="24772366" cy="2382418"/>
          </a:xfrm>
        </p:grpSpPr>
        <p:sp>
          <p:nvSpPr>
            <p:cNvPr id="9" name="AutoShape 9"/>
            <p:cNvSpPr/>
            <p:nvPr/>
          </p:nvSpPr>
          <p:spPr>
            <a:xfrm>
              <a:off x="0" y="212875"/>
              <a:ext cx="24772366" cy="2169543"/>
            </a:xfrm>
            <a:prstGeom prst="rect">
              <a:avLst/>
            </a:prstGeom>
            <a:solidFill>
              <a:srgbClr val="94A545"/>
            </a:solidFill>
          </p:spPr>
        </p:sp>
        <p:sp>
          <p:nvSpPr>
            <p:cNvPr id="10" name="TextBox 10"/>
            <p:cNvSpPr txBox="1"/>
            <p:nvPr/>
          </p:nvSpPr>
          <p:spPr>
            <a:xfrm>
              <a:off x="2126710" y="1228245"/>
              <a:ext cx="4234915" cy="328461"/>
            </a:xfrm>
            <a:prstGeom prst="rect">
              <a:avLst/>
            </a:prstGeom>
          </p:spPr>
          <p:txBody>
            <a:bodyPr lIns="0" tIns="0" rIns="0" bIns="0" rtlCol="0" anchor="t">
              <a:spAutoFit/>
            </a:bodyPr>
            <a:lstStyle/>
            <a:p>
              <a:pPr algn="ctr">
                <a:lnSpc>
                  <a:spcPts val="2041"/>
                </a:lnSpc>
                <a:spcBef>
                  <a:spcPct val="0"/>
                </a:spcBef>
              </a:pPr>
              <a:r>
                <a:rPr lang="en-US" sz="1458">
                  <a:solidFill>
                    <a:srgbClr val="94A545"/>
                  </a:solidFill>
                  <a:latin typeface="Arialle"/>
                </a:rPr>
                <a:t>alternative to suspension program</a:t>
              </a:r>
            </a:p>
          </p:txBody>
        </p:sp>
        <p:sp>
          <p:nvSpPr>
            <p:cNvPr id="13" name="Freeform 13"/>
            <p:cNvSpPr/>
            <p:nvPr/>
          </p:nvSpPr>
          <p:spPr>
            <a:xfrm>
              <a:off x="16950723" y="0"/>
              <a:ext cx="6971107" cy="2323702"/>
            </a:xfrm>
            <a:custGeom>
              <a:avLst/>
              <a:gdLst/>
              <a:ahLst/>
              <a:cxnLst/>
              <a:rect l="l" t="t" r="r" b="b"/>
              <a:pathLst>
                <a:path w="6971107" h="2323702">
                  <a:moveTo>
                    <a:pt x="0" y="0"/>
                  </a:moveTo>
                  <a:lnTo>
                    <a:pt x="6971107" y="0"/>
                  </a:lnTo>
                  <a:lnTo>
                    <a:pt x="6971107" y="2323702"/>
                  </a:lnTo>
                  <a:lnTo>
                    <a:pt x="0" y="2323702"/>
                  </a:lnTo>
                  <a:lnTo>
                    <a:pt x="0" y="0"/>
                  </a:lnTo>
                  <a:close/>
                </a:path>
              </a:pathLst>
            </a:custGeom>
            <a:blipFill>
              <a:blip r:embed="rId3"/>
              <a:stretch>
                <a:fillRect/>
              </a:stretch>
            </a:blipFill>
          </p:spPr>
        </p:sp>
        <p:sp>
          <p:nvSpPr>
            <p:cNvPr id="14" name="AutoShape 14"/>
            <p:cNvSpPr/>
            <p:nvPr/>
          </p:nvSpPr>
          <p:spPr>
            <a:xfrm>
              <a:off x="0" y="212874"/>
              <a:ext cx="24772252" cy="33073"/>
            </a:xfrm>
            <a:prstGeom prst="line">
              <a:avLst/>
            </a:prstGeom>
            <a:ln w="127000" cap="flat">
              <a:solidFill>
                <a:srgbClr val="00467F"/>
              </a:solidFill>
              <a:prstDash val="solid"/>
              <a:headEnd type="none" w="sm" len="sm"/>
              <a:tailEnd type="none" w="sm" len="sm"/>
            </a:ln>
          </p:spPr>
        </p:sp>
      </p:grpSp>
      <p:cxnSp>
        <p:nvCxnSpPr>
          <p:cNvPr id="3" name="Straight Connector 2">
            <a:extLst>
              <a:ext uri="{FF2B5EF4-FFF2-40B4-BE49-F238E27FC236}">
                <a16:creationId xmlns:a16="http://schemas.microsoft.com/office/drawing/2014/main" id="{7A9F95A6-EC74-1105-2508-D9830BA30CFB}"/>
              </a:ext>
            </a:extLst>
          </p:cNvPr>
          <p:cNvCxnSpPr>
            <a:cxnSpLocks/>
          </p:cNvCxnSpPr>
          <p:nvPr/>
        </p:nvCxnSpPr>
        <p:spPr>
          <a:xfrm>
            <a:off x="-16565" y="-24181"/>
            <a:ext cx="18304565" cy="24181"/>
          </a:xfrm>
          <a:prstGeom prst="line">
            <a:avLst/>
          </a:prstGeom>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FB4E370A-0715-0561-FC39-9B7A8B516790}"/>
              </a:ext>
            </a:extLst>
          </p:cNvPr>
          <p:cNvSpPr txBox="1"/>
          <p:nvPr/>
        </p:nvSpPr>
        <p:spPr>
          <a:xfrm>
            <a:off x="63364" y="2729929"/>
            <a:ext cx="3854931" cy="800219"/>
          </a:xfrm>
          <a:prstGeom prst="rect">
            <a:avLst/>
          </a:prstGeom>
          <a:noFill/>
        </p:spPr>
        <p:txBody>
          <a:bodyPr wrap="square" rtlCol="0">
            <a:spAutoFit/>
          </a:bodyPr>
          <a:lstStyle/>
          <a:p>
            <a:pPr algn="ctr"/>
            <a:endParaRPr lang="en-US" sz="2800" b="1" dirty="0">
              <a:solidFill>
                <a:schemeClr val="tx2"/>
              </a:solidFill>
              <a:latin typeface="Arialle" panose="020B0604020202020204" charset="0"/>
              <a:ea typeface="Arialle" panose="020B0604020202020204" charset="0"/>
              <a:cs typeface="Arialle" panose="020B0604020202020204" charset="0"/>
            </a:endParaRPr>
          </a:p>
          <a:p>
            <a:endParaRPr lang="en-US" dirty="0"/>
          </a:p>
        </p:txBody>
      </p:sp>
      <p:grpSp>
        <p:nvGrpSpPr>
          <p:cNvPr id="4" name="Group 3">
            <a:extLst>
              <a:ext uri="{FF2B5EF4-FFF2-40B4-BE49-F238E27FC236}">
                <a16:creationId xmlns:a16="http://schemas.microsoft.com/office/drawing/2014/main" id="{AFA48526-F7EF-0058-F1F6-554A16B8D159}"/>
              </a:ext>
            </a:extLst>
          </p:cNvPr>
          <p:cNvGrpSpPr/>
          <p:nvPr/>
        </p:nvGrpSpPr>
        <p:grpSpPr>
          <a:xfrm>
            <a:off x="457200" y="9156429"/>
            <a:ext cx="4581799" cy="735688"/>
            <a:chOff x="861565" y="9087871"/>
            <a:chExt cx="4581799" cy="735688"/>
          </a:xfrm>
        </p:grpSpPr>
        <p:sp>
          <p:nvSpPr>
            <p:cNvPr id="7" name="Freeform 12">
              <a:extLst>
                <a:ext uri="{FF2B5EF4-FFF2-40B4-BE49-F238E27FC236}">
                  <a16:creationId xmlns:a16="http://schemas.microsoft.com/office/drawing/2014/main" id="{D9CB0A92-6830-47A3-DF71-AC05D38B599D}"/>
                </a:ext>
              </a:extLst>
            </p:cNvPr>
            <p:cNvSpPr/>
            <p:nvPr/>
          </p:nvSpPr>
          <p:spPr>
            <a:xfrm>
              <a:off x="861565" y="9182092"/>
              <a:ext cx="641467" cy="641467"/>
            </a:xfrm>
            <a:custGeom>
              <a:avLst/>
              <a:gdLst/>
              <a:ahLst/>
              <a:cxnLst/>
              <a:rect l="l" t="t" r="r" b="b"/>
              <a:pathLst>
                <a:path w="641467" h="641467">
                  <a:moveTo>
                    <a:pt x="0" y="0"/>
                  </a:moveTo>
                  <a:lnTo>
                    <a:pt x="641467" y="0"/>
                  </a:lnTo>
                  <a:lnTo>
                    <a:pt x="641467" y="641467"/>
                  </a:lnTo>
                  <a:lnTo>
                    <a:pt x="0" y="641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TextBox 15">
              <a:extLst>
                <a:ext uri="{FF2B5EF4-FFF2-40B4-BE49-F238E27FC236}">
                  <a16:creationId xmlns:a16="http://schemas.microsoft.com/office/drawing/2014/main" id="{E6AB51BF-DDDF-7F6D-FEDE-C827C8E39E8B}"/>
                </a:ext>
              </a:extLst>
            </p:cNvPr>
            <p:cNvSpPr txBox="1"/>
            <p:nvPr/>
          </p:nvSpPr>
          <p:spPr>
            <a:xfrm>
              <a:off x="1544619" y="9087871"/>
              <a:ext cx="3898745" cy="493324"/>
            </a:xfrm>
            <a:prstGeom prst="rect">
              <a:avLst/>
            </a:prstGeom>
          </p:spPr>
          <p:txBody>
            <a:bodyPr lIns="0" tIns="0" rIns="0" bIns="0" rtlCol="0" anchor="t">
              <a:spAutoFit/>
            </a:bodyPr>
            <a:lstStyle/>
            <a:p>
              <a:pPr>
                <a:lnSpc>
                  <a:spcPts val="3843"/>
                </a:lnSpc>
                <a:spcBef>
                  <a:spcPct val="0"/>
                </a:spcBef>
              </a:pPr>
              <a:r>
                <a:rPr lang="en-US" sz="2745" spc="-175" dirty="0">
                  <a:solidFill>
                    <a:srgbClr val="FFFFFF"/>
                  </a:solidFill>
                  <a:latin typeface="Arialle"/>
                </a:rPr>
                <a:t>Recovery and Prevention</a:t>
              </a:r>
            </a:p>
          </p:txBody>
        </p:sp>
      </p:grpSp>
      <p:pic>
        <p:nvPicPr>
          <p:cNvPr id="1026" name="Picture 2">
            <a:extLst>
              <a:ext uri="{FF2B5EF4-FFF2-40B4-BE49-F238E27FC236}">
                <a16:creationId xmlns:a16="http://schemas.microsoft.com/office/drawing/2014/main" id="{92B8C1FE-BAA5-230A-0099-2BB8A18868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636567"/>
            <a:ext cx="8333085" cy="46581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4BE8C51-3A56-28E1-EC6E-BFA4D3E8BE1E}"/>
              </a:ext>
            </a:extLst>
          </p:cNvPr>
          <p:cNvSpPr txBox="1"/>
          <p:nvPr/>
        </p:nvSpPr>
        <p:spPr>
          <a:xfrm>
            <a:off x="4910797" y="7892773"/>
            <a:ext cx="9214338" cy="738664"/>
          </a:xfrm>
          <a:prstGeom prst="rect">
            <a:avLst/>
          </a:prstGeom>
          <a:noFill/>
        </p:spPr>
        <p:txBody>
          <a:bodyPr wrap="square">
            <a:spAutoFit/>
          </a:bodyPr>
          <a:lstStyle/>
          <a:p>
            <a:r>
              <a:rPr lang="en-US" sz="1400" dirty="0"/>
              <a:t>Springer, John &amp; Phillips, Joël. (2007). The Institute of Medicine Framework and its implication for the advancement of prevention policy, programs and practice. Retrieved from </a:t>
            </a:r>
            <a:r>
              <a:rPr lang="en-US" sz="1400" dirty="0">
                <a:hlinkClick r:id="rId7"/>
              </a:rPr>
              <a:t>(PDF) The Institute of Medicine Framework and its implication for the advancement of prevention policy, programs and practice (researchgate.net)</a:t>
            </a:r>
            <a:endParaRPr lang="en-US" sz="1400" dirty="0"/>
          </a:p>
        </p:txBody>
      </p:sp>
      <p:sp>
        <p:nvSpPr>
          <p:cNvPr id="12" name="TextBox 11">
            <a:extLst>
              <a:ext uri="{FF2B5EF4-FFF2-40B4-BE49-F238E27FC236}">
                <a16:creationId xmlns:a16="http://schemas.microsoft.com/office/drawing/2014/main" id="{4BD03D7B-FBE7-9EC2-87A5-C72186BE1291}"/>
              </a:ext>
            </a:extLst>
          </p:cNvPr>
          <p:cNvSpPr txBox="1"/>
          <p:nvPr/>
        </p:nvSpPr>
        <p:spPr>
          <a:xfrm>
            <a:off x="2963517" y="706668"/>
            <a:ext cx="12344400" cy="1077218"/>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Clinical Treatment Settings Can Benefit From Implementing The Tools And Wisdom From Other Portions Of The Continuum Of Care</a:t>
            </a:r>
          </a:p>
        </p:txBody>
      </p:sp>
    </p:spTree>
    <p:extLst>
      <p:ext uri="{BB962C8B-B14F-4D97-AF65-F5344CB8AC3E}">
        <p14:creationId xmlns:p14="http://schemas.microsoft.com/office/powerpoint/2010/main" val="570431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6565" y="8631437"/>
            <a:ext cx="18304650" cy="1655563"/>
            <a:chOff x="0" y="0"/>
            <a:chExt cx="24772366" cy="2382418"/>
          </a:xfrm>
        </p:grpSpPr>
        <p:sp>
          <p:nvSpPr>
            <p:cNvPr id="9" name="AutoShape 9"/>
            <p:cNvSpPr/>
            <p:nvPr/>
          </p:nvSpPr>
          <p:spPr>
            <a:xfrm>
              <a:off x="0" y="212875"/>
              <a:ext cx="24772366" cy="2169543"/>
            </a:xfrm>
            <a:prstGeom prst="rect">
              <a:avLst/>
            </a:prstGeom>
            <a:solidFill>
              <a:srgbClr val="94A545"/>
            </a:solidFill>
          </p:spPr>
        </p:sp>
        <p:sp>
          <p:nvSpPr>
            <p:cNvPr id="10" name="TextBox 10"/>
            <p:cNvSpPr txBox="1"/>
            <p:nvPr/>
          </p:nvSpPr>
          <p:spPr>
            <a:xfrm>
              <a:off x="2126710" y="1228245"/>
              <a:ext cx="4234915" cy="328461"/>
            </a:xfrm>
            <a:prstGeom prst="rect">
              <a:avLst/>
            </a:prstGeom>
          </p:spPr>
          <p:txBody>
            <a:bodyPr lIns="0" tIns="0" rIns="0" bIns="0" rtlCol="0" anchor="t">
              <a:spAutoFit/>
            </a:bodyPr>
            <a:lstStyle/>
            <a:p>
              <a:pPr algn="ctr">
                <a:lnSpc>
                  <a:spcPts val="2041"/>
                </a:lnSpc>
                <a:spcBef>
                  <a:spcPct val="0"/>
                </a:spcBef>
              </a:pPr>
              <a:r>
                <a:rPr lang="en-US" sz="1458">
                  <a:solidFill>
                    <a:srgbClr val="94A545"/>
                  </a:solidFill>
                  <a:latin typeface="Arialle"/>
                </a:rPr>
                <a:t>alternative to suspension program</a:t>
              </a:r>
            </a:p>
          </p:txBody>
        </p:sp>
        <p:sp>
          <p:nvSpPr>
            <p:cNvPr id="13" name="Freeform 13"/>
            <p:cNvSpPr/>
            <p:nvPr/>
          </p:nvSpPr>
          <p:spPr>
            <a:xfrm>
              <a:off x="16950723" y="0"/>
              <a:ext cx="6971107" cy="2323702"/>
            </a:xfrm>
            <a:custGeom>
              <a:avLst/>
              <a:gdLst/>
              <a:ahLst/>
              <a:cxnLst/>
              <a:rect l="l" t="t" r="r" b="b"/>
              <a:pathLst>
                <a:path w="6971107" h="2323702">
                  <a:moveTo>
                    <a:pt x="0" y="0"/>
                  </a:moveTo>
                  <a:lnTo>
                    <a:pt x="6971107" y="0"/>
                  </a:lnTo>
                  <a:lnTo>
                    <a:pt x="6971107" y="2323702"/>
                  </a:lnTo>
                  <a:lnTo>
                    <a:pt x="0" y="2323702"/>
                  </a:lnTo>
                  <a:lnTo>
                    <a:pt x="0" y="0"/>
                  </a:lnTo>
                  <a:close/>
                </a:path>
              </a:pathLst>
            </a:custGeom>
            <a:blipFill>
              <a:blip r:embed="rId3"/>
              <a:stretch>
                <a:fillRect/>
              </a:stretch>
            </a:blipFill>
          </p:spPr>
        </p:sp>
        <p:sp>
          <p:nvSpPr>
            <p:cNvPr id="14" name="AutoShape 14"/>
            <p:cNvSpPr/>
            <p:nvPr/>
          </p:nvSpPr>
          <p:spPr>
            <a:xfrm>
              <a:off x="0" y="212874"/>
              <a:ext cx="24772252" cy="33073"/>
            </a:xfrm>
            <a:prstGeom prst="line">
              <a:avLst/>
            </a:prstGeom>
            <a:ln w="127000" cap="flat">
              <a:solidFill>
                <a:srgbClr val="00467F"/>
              </a:solidFill>
              <a:prstDash val="solid"/>
              <a:headEnd type="none" w="sm" len="sm"/>
              <a:tailEnd type="none" w="sm" len="sm"/>
            </a:ln>
          </p:spPr>
        </p:sp>
      </p:grpSp>
      <p:cxnSp>
        <p:nvCxnSpPr>
          <p:cNvPr id="3" name="Straight Connector 2">
            <a:extLst>
              <a:ext uri="{FF2B5EF4-FFF2-40B4-BE49-F238E27FC236}">
                <a16:creationId xmlns:a16="http://schemas.microsoft.com/office/drawing/2014/main" id="{7A9F95A6-EC74-1105-2508-D9830BA30CFB}"/>
              </a:ext>
            </a:extLst>
          </p:cNvPr>
          <p:cNvCxnSpPr>
            <a:cxnSpLocks/>
          </p:cNvCxnSpPr>
          <p:nvPr/>
        </p:nvCxnSpPr>
        <p:spPr>
          <a:xfrm>
            <a:off x="-16565" y="-24181"/>
            <a:ext cx="18304565" cy="24181"/>
          </a:xfrm>
          <a:prstGeom prst="line">
            <a:avLst/>
          </a:prstGeom>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FB4E370A-0715-0561-FC39-9B7A8B516790}"/>
              </a:ext>
            </a:extLst>
          </p:cNvPr>
          <p:cNvSpPr txBox="1"/>
          <p:nvPr/>
        </p:nvSpPr>
        <p:spPr>
          <a:xfrm>
            <a:off x="63364" y="2729929"/>
            <a:ext cx="3854931" cy="800219"/>
          </a:xfrm>
          <a:prstGeom prst="rect">
            <a:avLst/>
          </a:prstGeom>
          <a:noFill/>
        </p:spPr>
        <p:txBody>
          <a:bodyPr wrap="square" rtlCol="0">
            <a:spAutoFit/>
          </a:bodyPr>
          <a:lstStyle/>
          <a:p>
            <a:pPr algn="ctr"/>
            <a:endParaRPr lang="en-US" sz="2800" b="1" dirty="0">
              <a:solidFill>
                <a:schemeClr val="tx2"/>
              </a:solidFill>
              <a:latin typeface="Arialle" panose="020B0604020202020204" charset="0"/>
              <a:ea typeface="Arialle" panose="020B0604020202020204" charset="0"/>
              <a:cs typeface="Arialle" panose="020B0604020202020204" charset="0"/>
            </a:endParaRPr>
          </a:p>
          <a:p>
            <a:endParaRPr lang="en-US" dirty="0"/>
          </a:p>
        </p:txBody>
      </p:sp>
      <p:grpSp>
        <p:nvGrpSpPr>
          <p:cNvPr id="4" name="Group 3">
            <a:extLst>
              <a:ext uri="{FF2B5EF4-FFF2-40B4-BE49-F238E27FC236}">
                <a16:creationId xmlns:a16="http://schemas.microsoft.com/office/drawing/2014/main" id="{AFA48526-F7EF-0058-F1F6-554A16B8D159}"/>
              </a:ext>
            </a:extLst>
          </p:cNvPr>
          <p:cNvGrpSpPr/>
          <p:nvPr/>
        </p:nvGrpSpPr>
        <p:grpSpPr>
          <a:xfrm>
            <a:off x="457200" y="9156429"/>
            <a:ext cx="4581799" cy="735688"/>
            <a:chOff x="861565" y="9087871"/>
            <a:chExt cx="4581799" cy="735688"/>
          </a:xfrm>
        </p:grpSpPr>
        <p:sp>
          <p:nvSpPr>
            <p:cNvPr id="7" name="Freeform 12">
              <a:extLst>
                <a:ext uri="{FF2B5EF4-FFF2-40B4-BE49-F238E27FC236}">
                  <a16:creationId xmlns:a16="http://schemas.microsoft.com/office/drawing/2014/main" id="{D9CB0A92-6830-47A3-DF71-AC05D38B599D}"/>
                </a:ext>
              </a:extLst>
            </p:cNvPr>
            <p:cNvSpPr/>
            <p:nvPr/>
          </p:nvSpPr>
          <p:spPr>
            <a:xfrm>
              <a:off x="861565" y="9182092"/>
              <a:ext cx="641467" cy="641467"/>
            </a:xfrm>
            <a:custGeom>
              <a:avLst/>
              <a:gdLst/>
              <a:ahLst/>
              <a:cxnLst/>
              <a:rect l="l" t="t" r="r" b="b"/>
              <a:pathLst>
                <a:path w="641467" h="641467">
                  <a:moveTo>
                    <a:pt x="0" y="0"/>
                  </a:moveTo>
                  <a:lnTo>
                    <a:pt x="641467" y="0"/>
                  </a:lnTo>
                  <a:lnTo>
                    <a:pt x="641467" y="641467"/>
                  </a:lnTo>
                  <a:lnTo>
                    <a:pt x="0" y="641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TextBox 15">
              <a:extLst>
                <a:ext uri="{FF2B5EF4-FFF2-40B4-BE49-F238E27FC236}">
                  <a16:creationId xmlns:a16="http://schemas.microsoft.com/office/drawing/2014/main" id="{E6AB51BF-DDDF-7F6D-FEDE-C827C8E39E8B}"/>
                </a:ext>
              </a:extLst>
            </p:cNvPr>
            <p:cNvSpPr txBox="1"/>
            <p:nvPr/>
          </p:nvSpPr>
          <p:spPr>
            <a:xfrm>
              <a:off x="1544619" y="9087871"/>
              <a:ext cx="3898745" cy="493324"/>
            </a:xfrm>
            <a:prstGeom prst="rect">
              <a:avLst/>
            </a:prstGeom>
          </p:spPr>
          <p:txBody>
            <a:bodyPr lIns="0" tIns="0" rIns="0" bIns="0" rtlCol="0" anchor="t">
              <a:spAutoFit/>
            </a:bodyPr>
            <a:lstStyle/>
            <a:p>
              <a:pPr>
                <a:lnSpc>
                  <a:spcPts val="3843"/>
                </a:lnSpc>
                <a:spcBef>
                  <a:spcPct val="0"/>
                </a:spcBef>
              </a:pPr>
              <a:r>
                <a:rPr lang="en-US" sz="2745" spc="-175" dirty="0">
                  <a:solidFill>
                    <a:srgbClr val="FFFFFF"/>
                  </a:solidFill>
                  <a:latin typeface="Arialle"/>
                </a:rPr>
                <a:t>Recovery and Prevention</a:t>
              </a:r>
            </a:p>
          </p:txBody>
        </p:sp>
      </p:grpSp>
      <p:sp>
        <p:nvSpPr>
          <p:cNvPr id="25" name="TextBox 24">
            <a:extLst>
              <a:ext uri="{FF2B5EF4-FFF2-40B4-BE49-F238E27FC236}">
                <a16:creationId xmlns:a16="http://schemas.microsoft.com/office/drawing/2014/main" id="{5ECF4776-0E1D-9D7E-97C4-5CD8A7F8B51C}"/>
              </a:ext>
            </a:extLst>
          </p:cNvPr>
          <p:cNvSpPr txBox="1"/>
          <p:nvPr/>
        </p:nvSpPr>
        <p:spPr>
          <a:xfrm>
            <a:off x="182217" y="66129"/>
            <a:ext cx="17907000" cy="1754326"/>
          </a:xfrm>
          <a:prstGeom prst="rect">
            <a:avLst/>
          </a:prstGeom>
          <a:noFill/>
        </p:spPr>
        <p:txBody>
          <a:bodyPr wrap="square" rtlCol="0">
            <a:spAutoFit/>
          </a:bodyPr>
          <a:lstStyle/>
          <a:p>
            <a:pPr algn="ct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Themed Sections Can Be Used Over The Course Of Treatment</a:t>
            </a:r>
          </a:p>
          <a:p>
            <a:pPr algn="ctr"/>
            <a:r>
              <a:rPr lang="en-US" sz="3600" dirty="0">
                <a:latin typeface="Arial" panose="020B0604020202020204" pitchFamily="34" charset="0"/>
                <a:cs typeface="Arial" panose="020B0604020202020204" pitchFamily="34" charset="0"/>
              </a:rPr>
              <a:t> In The Family Recovery Presentation</a:t>
            </a:r>
          </a:p>
        </p:txBody>
      </p:sp>
      <p:pic>
        <p:nvPicPr>
          <p:cNvPr id="6" name="Picture 5">
            <a:extLst>
              <a:ext uri="{FF2B5EF4-FFF2-40B4-BE49-F238E27FC236}">
                <a16:creationId xmlns:a16="http://schemas.microsoft.com/office/drawing/2014/main" id="{14FE0FC8-41E2-828E-B5C8-D41B765577AC}"/>
              </a:ext>
            </a:extLst>
          </p:cNvPr>
          <p:cNvPicPr>
            <a:picLocks noChangeAspect="1"/>
          </p:cNvPicPr>
          <p:nvPr/>
        </p:nvPicPr>
        <p:blipFill>
          <a:blip r:embed="rId6"/>
          <a:stretch>
            <a:fillRect/>
          </a:stretch>
        </p:blipFill>
        <p:spPr>
          <a:xfrm>
            <a:off x="903676" y="2365212"/>
            <a:ext cx="3592124" cy="3360375"/>
          </a:xfrm>
          <a:prstGeom prst="rect">
            <a:avLst/>
          </a:prstGeom>
        </p:spPr>
      </p:pic>
      <p:pic>
        <p:nvPicPr>
          <p:cNvPr id="16" name="Picture 15">
            <a:extLst>
              <a:ext uri="{FF2B5EF4-FFF2-40B4-BE49-F238E27FC236}">
                <a16:creationId xmlns:a16="http://schemas.microsoft.com/office/drawing/2014/main" id="{24B8250A-9DBB-E896-D30F-CBDF97BC04CA}"/>
              </a:ext>
            </a:extLst>
          </p:cNvPr>
          <p:cNvPicPr>
            <a:picLocks noChangeAspect="1"/>
          </p:cNvPicPr>
          <p:nvPr/>
        </p:nvPicPr>
        <p:blipFill>
          <a:blip r:embed="rId7"/>
          <a:stretch>
            <a:fillRect/>
          </a:stretch>
        </p:blipFill>
        <p:spPr>
          <a:xfrm>
            <a:off x="7696282" y="2436098"/>
            <a:ext cx="3591534" cy="3083407"/>
          </a:xfrm>
          <a:prstGeom prst="rect">
            <a:avLst/>
          </a:prstGeom>
        </p:spPr>
      </p:pic>
      <p:pic>
        <p:nvPicPr>
          <p:cNvPr id="21" name="Picture 20">
            <a:extLst>
              <a:ext uri="{FF2B5EF4-FFF2-40B4-BE49-F238E27FC236}">
                <a16:creationId xmlns:a16="http://schemas.microsoft.com/office/drawing/2014/main" id="{59768070-4111-5BEF-5831-6398B0C64CD7}"/>
              </a:ext>
            </a:extLst>
          </p:cNvPr>
          <p:cNvPicPr>
            <a:picLocks noChangeAspect="1"/>
          </p:cNvPicPr>
          <p:nvPr/>
        </p:nvPicPr>
        <p:blipFill>
          <a:blip r:embed="rId8"/>
          <a:stretch>
            <a:fillRect/>
          </a:stretch>
        </p:blipFill>
        <p:spPr>
          <a:xfrm>
            <a:off x="13775205" y="2365212"/>
            <a:ext cx="3591534" cy="3260275"/>
          </a:xfrm>
          <a:prstGeom prst="rect">
            <a:avLst/>
          </a:prstGeom>
        </p:spPr>
      </p:pic>
      <p:pic>
        <p:nvPicPr>
          <p:cNvPr id="23" name="Picture 22">
            <a:extLst>
              <a:ext uri="{FF2B5EF4-FFF2-40B4-BE49-F238E27FC236}">
                <a16:creationId xmlns:a16="http://schemas.microsoft.com/office/drawing/2014/main" id="{43DD7794-9775-57FA-1AC1-B25B69AADA16}"/>
              </a:ext>
            </a:extLst>
          </p:cNvPr>
          <p:cNvPicPr>
            <a:picLocks noChangeAspect="1"/>
          </p:cNvPicPr>
          <p:nvPr/>
        </p:nvPicPr>
        <p:blipFill>
          <a:blip r:embed="rId9"/>
          <a:stretch>
            <a:fillRect/>
          </a:stretch>
        </p:blipFill>
        <p:spPr>
          <a:xfrm>
            <a:off x="4090769" y="5334294"/>
            <a:ext cx="3592124" cy="3280808"/>
          </a:xfrm>
          <a:prstGeom prst="rect">
            <a:avLst/>
          </a:prstGeom>
        </p:spPr>
      </p:pic>
      <p:pic>
        <p:nvPicPr>
          <p:cNvPr id="26" name="Picture 25">
            <a:extLst>
              <a:ext uri="{FF2B5EF4-FFF2-40B4-BE49-F238E27FC236}">
                <a16:creationId xmlns:a16="http://schemas.microsoft.com/office/drawing/2014/main" id="{DE4DFC78-5959-C97C-5B97-4C599928AEE6}"/>
              </a:ext>
            </a:extLst>
          </p:cNvPr>
          <p:cNvPicPr>
            <a:picLocks noChangeAspect="1"/>
          </p:cNvPicPr>
          <p:nvPr/>
        </p:nvPicPr>
        <p:blipFill>
          <a:blip r:embed="rId10"/>
          <a:stretch>
            <a:fillRect/>
          </a:stretch>
        </p:blipFill>
        <p:spPr>
          <a:xfrm>
            <a:off x="10605109" y="5421652"/>
            <a:ext cx="3591534" cy="2994840"/>
          </a:xfrm>
          <a:prstGeom prst="rect">
            <a:avLst/>
          </a:prstGeom>
        </p:spPr>
      </p:pic>
    </p:spTree>
    <p:extLst>
      <p:ext uri="{BB962C8B-B14F-4D97-AF65-F5344CB8AC3E}">
        <p14:creationId xmlns:p14="http://schemas.microsoft.com/office/powerpoint/2010/main" val="1616594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6565" y="8631437"/>
            <a:ext cx="18304650" cy="1655563"/>
            <a:chOff x="0" y="0"/>
            <a:chExt cx="24772366" cy="2382418"/>
          </a:xfrm>
        </p:grpSpPr>
        <p:sp>
          <p:nvSpPr>
            <p:cNvPr id="9" name="AutoShape 9"/>
            <p:cNvSpPr/>
            <p:nvPr/>
          </p:nvSpPr>
          <p:spPr>
            <a:xfrm>
              <a:off x="0" y="212875"/>
              <a:ext cx="24772366" cy="2169543"/>
            </a:xfrm>
            <a:prstGeom prst="rect">
              <a:avLst/>
            </a:prstGeom>
            <a:solidFill>
              <a:srgbClr val="94A545"/>
            </a:solidFill>
          </p:spPr>
        </p:sp>
        <p:sp>
          <p:nvSpPr>
            <p:cNvPr id="10" name="TextBox 10"/>
            <p:cNvSpPr txBox="1"/>
            <p:nvPr/>
          </p:nvSpPr>
          <p:spPr>
            <a:xfrm>
              <a:off x="2126710" y="1228245"/>
              <a:ext cx="4234915" cy="328461"/>
            </a:xfrm>
            <a:prstGeom prst="rect">
              <a:avLst/>
            </a:prstGeom>
          </p:spPr>
          <p:txBody>
            <a:bodyPr lIns="0" tIns="0" rIns="0" bIns="0" rtlCol="0" anchor="t">
              <a:spAutoFit/>
            </a:bodyPr>
            <a:lstStyle/>
            <a:p>
              <a:pPr algn="ctr">
                <a:lnSpc>
                  <a:spcPts val="2041"/>
                </a:lnSpc>
                <a:spcBef>
                  <a:spcPct val="0"/>
                </a:spcBef>
              </a:pPr>
              <a:r>
                <a:rPr lang="en-US" sz="1458">
                  <a:solidFill>
                    <a:srgbClr val="94A545"/>
                  </a:solidFill>
                  <a:latin typeface="Arialle"/>
                </a:rPr>
                <a:t>alternative to suspension program</a:t>
              </a:r>
            </a:p>
          </p:txBody>
        </p:sp>
        <p:sp>
          <p:nvSpPr>
            <p:cNvPr id="13" name="Freeform 13"/>
            <p:cNvSpPr/>
            <p:nvPr/>
          </p:nvSpPr>
          <p:spPr>
            <a:xfrm>
              <a:off x="16950723" y="0"/>
              <a:ext cx="6971107" cy="2323702"/>
            </a:xfrm>
            <a:custGeom>
              <a:avLst/>
              <a:gdLst/>
              <a:ahLst/>
              <a:cxnLst/>
              <a:rect l="l" t="t" r="r" b="b"/>
              <a:pathLst>
                <a:path w="6971107" h="2323702">
                  <a:moveTo>
                    <a:pt x="0" y="0"/>
                  </a:moveTo>
                  <a:lnTo>
                    <a:pt x="6971107" y="0"/>
                  </a:lnTo>
                  <a:lnTo>
                    <a:pt x="6971107" y="2323702"/>
                  </a:lnTo>
                  <a:lnTo>
                    <a:pt x="0" y="2323702"/>
                  </a:lnTo>
                  <a:lnTo>
                    <a:pt x="0" y="0"/>
                  </a:lnTo>
                  <a:close/>
                </a:path>
              </a:pathLst>
            </a:custGeom>
            <a:blipFill>
              <a:blip r:embed="rId3"/>
              <a:stretch>
                <a:fillRect/>
              </a:stretch>
            </a:blipFill>
          </p:spPr>
        </p:sp>
        <p:sp>
          <p:nvSpPr>
            <p:cNvPr id="14" name="AutoShape 14"/>
            <p:cNvSpPr/>
            <p:nvPr/>
          </p:nvSpPr>
          <p:spPr>
            <a:xfrm>
              <a:off x="0" y="212874"/>
              <a:ext cx="24772252" cy="33073"/>
            </a:xfrm>
            <a:prstGeom prst="line">
              <a:avLst/>
            </a:prstGeom>
            <a:ln w="127000" cap="flat">
              <a:solidFill>
                <a:srgbClr val="00467F"/>
              </a:solidFill>
              <a:prstDash val="solid"/>
              <a:headEnd type="none" w="sm" len="sm"/>
              <a:tailEnd type="none" w="sm" len="sm"/>
            </a:ln>
          </p:spPr>
        </p:sp>
      </p:grpSp>
      <p:cxnSp>
        <p:nvCxnSpPr>
          <p:cNvPr id="3" name="Straight Connector 2">
            <a:extLst>
              <a:ext uri="{FF2B5EF4-FFF2-40B4-BE49-F238E27FC236}">
                <a16:creationId xmlns:a16="http://schemas.microsoft.com/office/drawing/2014/main" id="{7A9F95A6-EC74-1105-2508-D9830BA30CFB}"/>
              </a:ext>
            </a:extLst>
          </p:cNvPr>
          <p:cNvCxnSpPr>
            <a:cxnSpLocks/>
          </p:cNvCxnSpPr>
          <p:nvPr/>
        </p:nvCxnSpPr>
        <p:spPr>
          <a:xfrm>
            <a:off x="-16565" y="-24181"/>
            <a:ext cx="18304565" cy="24181"/>
          </a:xfrm>
          <a:prstGeom prst="line">
            <a:avLst/>
          </a:prstGeom>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FB4E370A-0715-0561-FC39-9B7A8B516790}"/>
              </a:ext>
            </a:extLst>
          </p:cNvPr>
          <p:cNvSpPr txBox="1"/>
          <p:nvPr/>
        </p:nvSpPr>
        <p:spPr>
          <a:xfrm>
            <a:off x="63364" y="2729929"/>
            <a:ext cx="3854931" cy="800219"/>
          </a:xfrm>
          <a:prstGeom prst="rect">
            <a:avLst/>
          </a:prstGeom>
          <a:noFill/>
        </p:spPr>
        <p:txBody>
          <a:bodyPr wrap="square" rtlCol="0">
            <a:spAutoFit/>
          </a:bodyPr>
          <a:lstStyle/>
          <a:p>
            <a:pPr algn="ctr"/>
            <a:endParaRPr lang="en-US" sz="2800" b="1" dirty="0">
              <a:solidFill>
                <a:schemeClr val="tx2"/>
              </a:solidFill>
              <a:latin typeface="Arialle" panose="020B0604020202020204" charset="0"/>
              <a:ea typeface="Arialle" panose="020B0604020202020204" charset="0"/>
              <a:cs typeface="Arialle" panose="020B0604020202020204" charset="0"/>
            </a:endParaRPr>
          </a:p>
          <a:p>
            <a:endParaRPr lang="en-US" dirty="0"/>
          </a:p>
        </p:txBody>
      </p:sp>
      <p:grpSp>
        <p:nvGrpSpPr>
          <p:cNvPr id="4" name="Group 3">
            <a:extLst>
              <a:ext uri="{FF2B5EF4-FFF2-40B4-BE49-F238E27FC236}">
                <a16:creationId xmlns:a16="http://schemas.microsoft.com/office/drawing/2014/main" id="{AFA48526-F7EF-0058-F1F6-554A16B8D159}"/>
              </a:ext>
            </a:extLst>
          </p:cNvPr>
          <p:cNvGrpSpPr/>
          <p:nvPr/>
        </p:nvGrpSpPr>
        <p:grpSpPr>
          <a:xfrm>
            <a:off x="457200" y="9156429"/>
            <a:ext cx="4581799" cy="735688"/>
            <a:chOff x="861565" y="9087871"/>
            <a:chExt cx="4581799" cy="735688"/>
          </a:xfrm>
        </p:grpSpPr>
        <p:sp>
          <p:nvSpPr>
            <p:cNvPr id="7" name="Freeform 12">
              <a:extLst>
                <a:ext uri="{FF2B5EF4-FFF2-40B4-BE49-F238E27FC236}">
                  <a16:creationId xmlns:a16="http://schemas.microsoft.com/office/drawing/2014/main" id="{D9CB0A92-6830-47A3-DF71-AC05D38B599D}"/>
                </a:ext>
              </a:extLst>
            </p:cNvPr>
            <p:cNvSpPr/>
            <p:nvPr/>
          </p:nvSpPr>
          <p:spPr>
            <a:xfrm>
              <a:off x="861565" y="9182092"/>
              <a:ext cx="641467" cy="641467"/>
            </a:xfrm>
            <a:custGeom>
              <a:avLst/>
              <a:gdLst/>
              <a:ahLst/>
              <a:cxnLst/>
              <a:rect l="l" t="t" r="r" b="b"/>
              <a:pathLst>
                <a:path w="641467" h="641467">
                  <a:moveTo>
                    <a:pt x="0" y="0"/>
                  </a:moveTo>
                  <a:lnTo>
                    <a:pt x="641467" y="0"/>
                  </a:lnTo>
                  <a:lnTo>
                    <a:pt x="641467" y="641467"/>
                  </a:lnTo>
                  <a:lnTo>
                    <a:pt x="0" y="641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TextBox 15">
              <a:extLst>
                <a:ext uri="{FF2B5EF4-FFF2-40B4-BE49-F238E27FC236}">
                  <a16:creationId xmlns:a16="http://schemas.microsoft.com/office/drawing/2014/main" id="{E6AB51BF-DDDF-7F6D-FEDE-C827C8E39E8B}"/>
                </a:ext>
              </a:extLst>
            </p:cNvPr>
            <p:cNvSpPr txBox="1"/>
            <p:nvPr/>
          </p:nvSpPr>
          <p:spPr>
            <a:xfrm>
              <a:off x="1544619" y="9087871"/>
              <a:ext cx="3898745" cy="493324"/>
            </a:xfrm>
            <a:prstGeom prst="rect">
              <a:avLst/>
            </a:prstGeom>
          </p:spPr>
          <p:txBody>
            <a:bodyPr lIns="0" tIns="0" rIns="0" bIns="0" rtlCol="0" anchor="t">
              <a:spAutoFit/>
            </a:bodyPr>
            <a:lstStyle/>
            <a:p>
              <a:pPr>
                <a:lnSpc>
                  <a:spcPts val="3843"/>
                </a:lnSpc>
                <a:spcBef>
                  <a:spcPct val="0"/>
                </a:spcBef>
              </a:pPr>
              <a:r>
                <a:rPr lang="en-US" sz="2745" spc="-175" dirty="0">
                  <a:solidFill>
                    <a:srgbClr val="FFFFFF"/>
                  </a:solidFill>
                  <a:latin typeface="Arialle"/>
                </a:rPr>
                <a:t>Recovery and Prevention</a:t>
              </a:r>
            </a:p>
          </p:txBody>
        </p:sp>
      </p:grpSp>
      <p:sp>
        <p:nvSpPr>
          <p:cNvPr id="25" name="TextBox 24">
            <a:extLst>
              <a:ext uri="{FF2B5EF4-FFF2-40B4-BE49-F238E27FC236}">
                <a16:creationId xmlns:a16="http://schemas.microsoft.com/office/drawing/2014/main" id="{5ECF4776-0E1D-9D7E-97C4-5CD8A7F8B51C}"/>
              </a:ext>
            </a:extLst>
          </p:cNvPr>
          <p:cNvSpPr txBox="1"/>
          <p:nvPr/>
        </p:nvSpPr>
        <p:spPr>
          <a:xfrm>
            <a:off x="2133600" y="1099931"/>
            <a:ext cx="15240000"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Interactive Elements To Help Participants Engage Fully</a:t>
            </a:r>
          </a:p>
        </p:txBody>
      </p:sp>
      <p:pic>
        <p:nvPicPr>
          <p:cNvPr id="5" name="Picture 4">
            <a:extLst>
              <a:ext uri="{FF2B5EF4-FFF2-40B4-BE49-F238E27FC236}">
                <a16:creationId xmlns:a16="http://schemas.microsoft.com/office/drawing/2014/main" id="{50D582CB-62F8-705B-473B-185F515E9F52}"/>
              </a:ext>
            </a:extLst>
          </p:cNvPr>
          <p:cNvPicPr>
            <a:picLocks noChangeAspect="1"/>
          </p:cNvPicPr>
          <p:nvPr/>
        </p:nvPicPr>
        <p:blipFill>
          <a:blip r:embed="rId6"/>
          <a:stretch>
            <a:fillRect/>
          </a:stretch>
        </p:blipFill>
        <p:spPr>
          <a:xfrm>
            <a:off x="914400" y="3579507"/>
            <a:ext cx="7259756" cy="4084672"/>
          </a:xfrm>
          <a:prstGeom prst="rect">
            <a:avLst/>
          </a:prstGeom>
        </p:spPr>
      </p:pic>
      <p:pic>
        <p:nvPicPr>
          <p:cNvPr id="15" name="Picture 14">
            <a:extLst>
              <a:ext uri="{FF2B5EF4-FFF2-40B4-BE49-F238E27FC236}">
                <a16:creationId xmlns:a16="http://schemas.microsoft.com/office/drawing/2014/main" id="{A3E3DA15-0DF2-B74F-64F3-F11DFE189D0F}"/>
              </a:ext>
            </a:extLst>
          </p:cNvPr>
          <p:cNvPicPr>
            <a:picLocks noChangeAspect="1"/>
          </p:cNvPicPr>
          <p:nvPr/>
        </p:nvPicPr>
        <p:blipFill>
          <a:blip r:embed="rId7"/>
          <a:stretch>
            <a:fillRect/>
          </a:stretch>
        </p:blipFill>
        <p:spPr>
          <a:xfrm>
            <a:off x="9943597" y="3579508"/>
            <a:ext cx="7287232" cy="4084671"/>
          </a:xfrm>
          <a:prstGeom prst="rect">
            <a:avLst/>
          </a:prstGeom>
        </p:spPr>
      </p:pic>
      <p:sp>
        <p:nvSpPr>
          <p:cNvPr id="17" name="Rectangle 16">
            <a:extLst>
              <a:ext uri="{FF2B5EF4-FFF2-40B4-BE49-F238E27FC236}">
                <a16:creationId xmlns:a16="http://schemas.microsoft.com/office/drawing/2014/main" id="{2C81B099-7658-8D6B-9D5C-8C591EC10E9E}"/>
              </a:ext>
            </a:extLst>
          </p:cNvPr>
          <p:cNvSpPr/>
          <p:nvPr/>
        </p:nvSpPr>
        <p:spPr>
          <a:xfrm>
            <a:off x="914400" y="3602489"/>
            <a:ext cx="7259756" cy="406168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2561858-6474-2CF6-C96A-A5143F8E3B65}"/>
              </a:ext>
            </a:extLst>
          </p:cNvPr>
          <p:cNvSpPr/>
          <p:nvPr/>
        </p:nvSpPr>
        <p:spPr>
          <a:xfrm>
            <a:off x="9943597" y="3602488"/>
            <a:ext cx="7259756" cy="406168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55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6565" y="8631437"/>
            <a:ext cx="18304650" cy="1655563"/>
            <a:chOff x="0" y="0"/>
            <a:chExt cx="24772366" cy="2382418"/>
          </a:xfrm>
        </p:grpSpPr>
        <p:sp>
          <p:nvSpPr>
            <p:cNvPr id="9" name="AutoShape 9"/>
            <p:cNvSpPr/>
            <p:nvPr/>
          </p:nvSpPr>
          <p:spPr>
            <a:xfrm>
              <a:off x="0" y="212875"/>
              <a:ext cx="24772366" cy="2169543"/>
            </a:xfrm>
            <a:prstGeom prst="rect">
              <a:avLst/>
            </a:prstGeom>
            <a:solidFill>
              <a:srgbClr val="94A545"/>
            </a:solidFill>
          </p:spPr>
        </p:sp>
        <p:sp>
          <p:nvSpPr>
            <p:cNvPr id="10" name="TextBox 10"/>
            <p:cNvSpPr txBox="1"/>
            <p:nvPr/>
          </p:nvSpPr>
          <p:spPr>
            <a:xfrm>
              <a:off x="2126710" y="1228245"/>
              <a:ext cx="4234915" cy="328461"/>
            </a:xfrm>
            <a:prstGeom prst="rect">
              <a:avLst/>
            </a:prstGeom>
          </p:spPr>
          <p:txBody>
            <a:bodyPr lIns="0" tIns="0" rIns="0" bIns="0" rtlCol="0" anchor="t">
              <a:spAutoFit/>
            </a:bodyPr>
            <a:lstStyle/>
            <a:p>
              <a:pPr algn="ctr">
                <a:lnSpc>
                  <a:spcPts val="2041"/>
                </a:lnSpc>
                <a:spcBef>
                  <a:spcPct val="0"/>
                </a:spcBef>
              </a:pPr>
              <a:r>
                <a:rPr lang="en-US" sz="1458">
                  <a:solidFill>
                    <a:srgbClr val="94A545"/>
                  </a:solidFill>
                  <a:latin typeface="Arialle"/>
                </a:rPr>
                <a:t>alternative to suspension program</a:t>
              </a:r>
            </a:p>
          </p:txBody>
        </p:sp>
        <p:sp>
          <p:nvSpPr>
            <p:cNvPr id="13" name="Freeform 13"/>
            <p:cNvSpPr/>
            <p:nvPr/>
          </p:nvSpPr>
          <p:spPr>
            <a:xfrm>
              <a:off x="16950723" y="0"/>
              <a:ext cx="6971107" cy="2323702"/>
            </a:xfrm>
            <a:custGeom>
              <a:avLst/>
              <a:gdLst/>
              <a:ahLst/>
              <a:cxnLst/>
              <a:rect l="l" t="t" r="r" b="b"/>
              <a:pathLst>
                <a:path w="6971107" h="2323702">
                  <a:moveTo>
                    <a:pt x="0" y="0"/>
                  </a:moveTo>
                  <a:lnTo>
                    <a:pt x="6971107" y="0"/>
                  </a:lnTo>
                  <a:lnTo>
                    <a:pt x="6971107" y="2323702"/>
                  </a:lnTo>
                  <a:lnTo>
                    <a:pt x="0" y="2323702"/>
                  </a:lnTo>
                  <a:lnTo>
                    <a:pt x="0" y="0"/>
                  </a:lnTo>
                  <a:close/>
                </a:path>
              </a:pathLst>
            </a:custGeom>
            <a:blipFill>
              <a:blip r:embed="rId3"/>
              <a:stretch>
                <a:fillRect/>
              </a:stretch>
            </a:blipFill>
          </p:spPr>
        </p:sp>
        <p:sp>
          <p:nvSpPr>
            <p:cNvPr id="14" name="AutoShape 14"/>
            <p:cNvSpPr/>
            <p:nvPr/>
          </p:nvSpPr>
          <p:spPr>
            <a:xfrm>
              <a:off x="0" y="212874"/>
              <a:ext cx="24772252" cy="33073"/>
            </a:xfrm>
            <a:prstGeom prst="line">
              <a:avLst/>
            </a:prstGeom>
            <a:ln w="127000" cap="flat">
              <a:solidFill>
                <a:srgbClr val="00467F"/>
              </a:solidFill>
              <a:prstDash val="solid"/>
              <a:headEnd type="none" w="sm" len="sm"/>
              <a:tailEnd type="none" w="sm" len="sm"/>
            </a:ln>
          </p:spPr>
        </p:sp>
      </p:grpSp>
      <p:cxnSp>
        <p:nvCxnSpPr>
          <p:cNvPr id="3" name="Straight Connector 2">
            <a:extLst>
              <a:ext uri="{FF2B5EF4-FFF2-40B4-BE49-F238E27FC236}">
                <a16:creationId xmlns:a16="http://schemas.microsoft.com/office/drawing/2014/main" id="{7A9F95A6-EC74-1105-2508-D9830BA30CFB}"/>
              </a:ext>
            </a:extLst>
          </p:cNvPr>
          <p:cNvCxnSpPr>
            <a:cxnSpLocks/>
          </p:cNvCxnSpPr>
          <p:nvPr/>
        </p:nvCxnSpPr>
        <p:spPr>
          <a:xfrm>
            <a:off x="-16565" y="-24181"/>
            <a:ext cx="18304565" cy="24181"/>
          </a:xfrm>
          <a:prstGeom prst="line">
            <a:avLst/>
          </a:prstGeom>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FB4E370A-0715-0561-FC39-9B7A8B516790}"/>
              </a:ext>
            </a:extLst>
          </p:cNvPr>
          <p:cNvSpPr txBox="1"/>
          <p:nvPr/>
        </p:nvSpPr>
        <p:spPr>
          <a:xfrm>
            <a:off x="63364" y="2729929"/>
            <a:ext cx="3854931" cy="800219"/>
          </a:xfrm>
          <a:prstGeom prst="rect">
            <a:avLst/>
          </a:prstGeom>
          <a:noFill/>
        </p:spPr>
        <p:txBody>
          <a:bodyPr wrap="square" rtlCol="0">
            <a:spAutoFit/>
          </a:bodyPr>
          <a:lstStyle/>
          <a:p>
            <a:pPr algn="ctr"/>
            <a:endParaRPr lang="en-US" sz="2800" b="1" dirty="0">
              <a:solidFill>
                <a:schemeClr val="tx2"/>
              </a:solidFill>
              <a:latin typeface="Arialle" panose="020B0604020202020204" charset="0"/>
              <a:ea typeface="Arialle" panose="020B0604020202020204" charset="0"/>
              <a:cs typeface="Arialle" panose="020B0604020202020204" charset="0"/>
            </a:endParaRPr>
          </a:p>
          <a:p>
            <a:endParaRPr lang="en-US" dirty="0"/>
          </a:p>
        </p:txBody>
      </p:sp>
      <p:grpSp>
        <p:nvGrpSpPr>
          <p:cNvPr id="4" name="Group 3">
            <a:extLst>
              <a:ext uri="{FF2B5EF4-FFF2-40B4-BE49-F238E27FC236}">
                <a16:creationId xmlns:a16="http://schemas.microsoft.com/office/drawing/2014/main" id="{AFA48526-F7EF-0058-F1F6-554A16B8D159}"/>
              </a:ext>
            </a:extLst>
          </p:cNvPr>
          <p:cNvGrpSpPr/>
          <p:nvPr/>
        </p:nvGrpSpPr>
        <p:grpSpPr>
          <a:xfrm>
            <a:off x="457200" y="9156429"/>
            <a:ext cx="4581799" cy="735688"/>
            <a:chOff x="861565" y="9087871"/>
            <a:chExt cx="4581799" cy="735688"/>
          </a:xfrm>
        </p:grpSpPr>
        <p:sp>
          <p:nvSpPr>
            <p:cNvPr id="7" name="Freeform 12">
              <a:extLst>
                <a:ext uri="{FF2B5EF4-FFF2-40B4-BE49-F238E27FC236}">
                  <a16:creationId xmlns:a16="http://schemas.microsoft.com/office/drawing/2014/main" id="{D9CB0A92-6830-47A3-DF71-AC05D38B599D}"/>
                </a:ext>
              </a:extLst>
            </p:cNvPr>
            <p:cNvSpPr/>
            <p:nvPr/>
          </p:nvSpPr>
          <p:spPr>
            <a:xfrm>
              <a:off x="861565" y="9182092"/>
              <a:ext cx="641467" cy="641467"/>
            </a:xfrm>
            <a:custGeom>
              <a:avLst/>
              <a:gdLst/>
              <a:ahLst/>
              <a:cxnLst/>
              <a:rect l="l" t="t" r="r" b="b"/>
              <a:pathLst>
                <a:path w="641467" h="641467">
                  <a:moveTo>
                    <a:pt x="0" y="0"/>
                  </a:moveTo>
                  <a:lnTo>
                    <a:pt x="641467" y="0"/>
                  </a:lnTo>
                  <a:lnTo>
                    <a:pt x="641467" y="641467"/>
                  </a:lnTo>
                  <a:lnTo>
                    <a:pt x="0" y="641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TextBox 15">
              <a:extLst>
                <a:ext uri="{FF2B5EF4-FFF2-40B4-BE49-F238E27FC236}">
                  <a16:creationId xmlns:a16="http://schemas.microsoft.com/office/drawing/2014/main" id="{E6AB51BF-DDDF-7F6D-FEDE-C827C8E39E8B}"/>
                </a:ext>
              </a:extLst>
            </p:cNvPr>
            <p:cNvSpPr txBox="1"/>
            <p:nvPr/>
          </p:nvSpPr>
          <p:spPr>
            <a:xfrm>
              <a:off x="1544619" y="9087871"/>
              <a:ext cx="3898745" cy="493324"/>
            </a:xfrm>
            <a:prstGeom prst="rect">
              <a:avLst/>
            </a:prstGeom>
          </p:spPr>
          <p:txBody>
            <a:bodyPr lIns="0" tIns="0" rIns="0" bIns="0" rtlCol="0" anchor="t">
              <a:spAutoFit/>
            </a:bodyPr>
            <a:lstStyle/>
            <a:p>
              <a:pPr>
                <a:lnSpc>
                  <a:spcPts val="3843"/>
                </a:lnSpc>
                <a:spcBef>
                  <a:spcPct val="0"/>
                </a:spcBef>
              </a:pPr>
              <a:r>
                <a:rPr lang="en-US" sz="2745" spc="-175" dirty="0">
                  <a:solidFill>
                    <a:srgbClr val="FFFFFF"/>
                  </a:solidFill>
                  <a:latin typeface="Arialle"/>
                </a:rPr>
                <a:t>Recovery and Prevention</a:t>
              </a:r>
            </a:p>
          </p:txBody>
        </p:sp>
      </p:grpSp>
      <p:sp>
        <p:nvSpPr>
          <p:cNvPr id="25" name="TextBox 24">
            <a:extLst>
              <a:ext uri="{FF2B5EF4-FFF2-40B4-BE49-F238E27FC236}">
                <a16:creationId xmlns:a16="http://schemas.microsoft.com/office/drawing/2014/main" id="{5ECF4776-0E1D-9D7E-97C4-5CD8A7F8B51C}"/>
              </a:ext>
            </a:extLst>
          </p:cNvPr>
          <p:cNvSpPr txBox="1"/>
          <p:nvPr/>
        </p:nvSpPr>
        <p:spPr>
          <a:xfrm>
            <a:off x="3828111" y="1092137"/>
            <a:ext cx="12971847"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Clickable Links To Go Directly To Resources</a:t>
            </a:r>
          </a:p>
        </p:txBody>
      </p:sp>
      <p:sp>
        <p:nvSpPr>
          <p:cNvPr id="17" name="Rectangle 16">
            <a:extLst>
              <a:ext uri="{FF2B5EF4-FFF2-40B4-BE49-F238E27FC236}">
                <a16:creationId xmlns:a16="http://schemas.microsoft.com/office/drawing/2014/main" id="{2C81B099-7658-8D6B-9D5C-8C591EC10E9E}"/>
              </a:ext>
            </a:extLst>
          </p:cNvPr>
          <p:cNvSpPr/>
          <p:nvPr/>
        </p:nvSpPr>
        <p:spPr>
          <a:xfrm>
            <a:off x="914400" y="3602489"/>
            <a:ext cx="7259756" cy="406168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2561858-6474-2CF6-C96A-A5143F8E3B65}"/>
              </a:ext>
            </a:extLst>
          </p:cNvPr>
          <p:cNvSpPr/>
          <p:nvPr/>
        </p:nvSpPr>
        <p:spPr>
          <a:xfrm>
            <a:off x="9943597" y="3648454"/>
            <a:ext cx="7259756" cy="401572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522629-4775-AF67-9A36-1458E9F78C36}"/>
              </a:ext>
            </a:extLst>
          </p:cNvPr>
          <p:cNvPicPr>
            <a:picLocks noChangeAspect="1"/>
          </p:cNvPicPr>
          <p:nvPr/>
        </p:nvPicPr>
        <p:blipFill>
          <a:blip r:embed="rId6"/>
          <a:stretch>
            <a:fillRect/>
          </a:stretch>
        </p:blipFill>
        <p:spPr>
          <a:xfrm>
            <a:off x="914400" y="3602488"/>
            <a:ext cx="7259756" cy="4061689"/>
          </a:xfrm>
          <a:prstGeom prst="rect">
            <a:avLst/>
          </a:prstGeom>
        </p:spPr>
      </p:pic>
      <p:pic>
        <p:nvPicPr>
          <p:cNvPr id="16" name="Picture 15">
            <a:extLst>
              <a:ext uri="{FF2B5EF4-FFF2-40B4-BE49-F238E27FC236}">
                <a16:creationId xmlns:a16="http://schemas.microsoft.com/office/drawing/2014/main" id="{F9EAE79E-4AFE-0BAA-56C6-7E61E255D76C}"/>
              </a:ext>
            </a:extLst>
          </p:cNvPr>
          <p:cNvPicPr>
            <a:picLocks noChangeAspect="1"/>
          </p:cNvPicPr>
          <p:nvPr/>
        </p:nvPicPr>
        <p:blipFill>
          <a:blip r:embed="rId7"/>
          <a:stretch>
            <a:fillRect/>
          </a:stretch>
        </p:blipFill>
        <p:spPr>
          <a:xfrm>
            <a:off x="9954148" y="3648453"/>
            <a:ext cx="7249205" cy="4015723"/>
          </a:xfrm>
          <a:prstGeom prst="rect">
            <a:avLst/>
          </a:prstGeom>
        </p:spPr>
      </p:pic>
    </p:spTree>
    <p:extLst>
      <p:ext uri="{BB962C8B-B14F-4D97-AF65-F5344CB8AC3E}">
        <p14:creationId xmlns:p14="http://schemas.microsoft.com/office/powerpoint/2010/main" val="1835623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5494</TotalTime>
  <Words>849</Words>
  <Application>Microsoft Office PowerPoint</Application>
  <PresentationFormat>Custom</PresentationFormat>
  <Paragraphs>114</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Arialle Bold</vt:lpstr>
      <vt:lpstr>Calibri</vt:lpstr>
      <vt:lpstr>Arial</vt:lpstr>
      <vt:lpstr>Arialle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RAD powerpoint</dc:title>
  <cp:lastModifiedBy>Jenn</cp:lastModifiedBy>
  <cp:revision>46</cp:revision>
  <dcterms:created xsi:type="dcterms:W3CDTF">2006-08-16T00:00:00Z</dcterms:created>
  <dcterms:modified xsi:type="dcterms:W3CDTF">2023-08-17T06:00:44Z</dcterms:modified>
  <dc:identifier>DAFqHLfVtTo</dc:identifier>
</cp:coreProperties>
</file>