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360" r:id="rId3"/>
    <p:sldId id="438" r:id="rId4"/>
    <p:sldId id="432" r:id="rId5"/>
    <p:sldId id="433" r:id="rId6"/>
    <p:sldId id="428" r:id="rId7"/>
    <p:sldId id="389" r:id="rId8"/>
    <p:sldId id="434" r:id="rId9"/>
    <p:sldId id="387" r:id="rId10"/>
    <p:sldId id="382" r:id="rId11"/>
    <p:sldId id="333" r:id="rId12"/>
    <p:sldId id="384" r:id="rId13"/>
    <p:sldId id="385" r:id="rId14"/>
    <p:sldId id="426" r:id="rId15"/>
    <p:sldId id="386" r:id="rId16"/>
    <p:sldId id="334" r:id="rId17"/>
    <p:sldId id="413" r:id="rId18"/>
    <p:sldId id="427" r:id="rId19"/>
    <p:sldId id="435" r:id="rId20"/>
    <p:sldId id="415" r:id="rId21"/>
    <p:sldId id="436" r:id="rId22"/>
    <p:sldId id="417" r:id="rId23"/>
    <p:sldId id="419" r:id="rId24"/>
    <p:sldId id="391" r:id="rId25"/>
    <p:sldId id="392" r:id="rId26"/>
    <p:sldId id="393" r:id="rId27"/>
    <p:sldId id="394" r:id="rId28"/>
    <p:sldId id="395" r:id="rId29"/>
    <p:sldId id="396" r:id="rId30"/>
    <p:sldId id="397" r:id="rId31"/>
    <p:sldId id="398" r:id="rId32"/>
    <p:sldId id="400" r:id="rId33"/>
    <p:sldId id="420" r:id="rId34"/>
    <p:sldId id="380" r:id="rId35"/>
    <p:sldId id="401" r:id="rId36"/>
    <p:sldId id="437" r:id="rId37"/>
    <p:sldId id="402" r:id="rId38"/>
    <p:sldId id="403" r:id="rId39"/>
    <p:sldId id="399" r:id="rId40"/>
    <p:sldId id="404" r:id="rId41"/>
    <p:sldId id="416" r:id="rId42"/>
    <p:sldId id="412" r:id="rId43"/>
    <p:sldId id="410" r:id="rId44"/>
    <p:sldId id="425" r:id="rId45"/>
    <p:sldId id="421" r:id="rId46"/>
    <p:sldId id="423" r:id="rId47"/>
    <p:sldId id="422" r:id="rId48"/>
    <p:sldId id="430" r:id="rId49"/>
    <p:sldId id="429" r:id="rId50"/>
    <p:sldId id="414" r:id="rId51"/>
  </p:sldIdLst>
  <p:sldSz cx="18288000" cy="10287000"/>
  <p:notesSz cx="6858000" cy="9144000"/>
  <p:embeddedFontLst>
    <p:embeddedFont>
      <p:font typeface="Arialle" panose="020B0604020202020204" charset="0"/>
      <p:regular r:id="rId53"/>
    </p:embeddedFont>
    <p:embeddedFont>
      <p:font typeface="Arialle Bold" panose="020B0604020202020204" charset="0"/>
      <p:regular r:id="rId54"/>
      <p:bold r:id="rId55"/>
    </p:embeddedFont>
    <p:embeddedFont>
      <p:font typeface="Calibri" panose="020F050202020403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88494" autoAdjust="0"/>
  </p:normalViewPr>
  <p:slideViewPr>
    <p:cSldViewPr>
      <p:cViewPr varScale="1">
        <p:scale>
          <a:sx n="75" d="100"/>
          <a:sy n="75" d="100"/>
        </p:scale>
        <p:origin x="48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baseline="0" dirty="0"/>
              <a:t>  Percentage Of People In The US That Drank Any Alcohol In 2021</a:t>
            </a:r>
            <a:endParaRPr lang="en-US" sz="3600" dirty="0"/>
          </a:p>
        </c:rich>
      </c:tx>
      <c:layout>
        <c:manualLayout>
          <c:xMode val="edge"/>
          <c:yMode val="edge"/>
          <c:x val="0.12180563985462584"/>
          <c:y val="4.3282454417010487E-3"/>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Any Alcohol Use In The Past Year</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F8CD-4822-8FE1-7445FF10830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8CD-4822-8FE1-7445FF10830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BEA-42B2-AF5D-6B47218CF4B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BEA-42B2-AF5D-6B47218CF4B6}"/>
              </c:ext>
            </c:extLst>
          </c:dPt>
          <c:dLbls>
            <c:dLbl>
              <c:idx val="0"/>
              <c:layout>
                <c:manualLayout>
                  <c:x val="-0.17285570468950917"/>
                  <c:y val="-0.14124071394731694"/>
                </c:manualLayout>
              </c:layout>
              <c:tx>
                <c:rich>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r>
                      <a:rPr lang="en-US" sz="3600" dirty="0"/>
                      <a:t>62%</a:t>
                    </a:r>
                  </a:p>
                </c:rich>
              </c:tx>
              <c:spPr>
                <a:noFill/>
                <a:ln>
                  <a:noFill/>
                </a:ln>
                <a:effectLst/>
              </c:spPr>
              <c:txPr>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30400548031490754"/>
                      <c:h val="0.21422615578249413"/>
                    </c:manualLayout>
                  </c15:layout>
                  <c15:showDataLabelsRange val="0"/>
                </c:ext>
                <c:ext xmlns:c16="http://schemas.microsoft.com/office/drawing/2014/chart" uri="{C3380CC4-5D6E-409C-BE32-E72D297353CC}">
                  <c16:uniqueId val="{00000002-F8CD-4822-8FE1-7445FF108302}"/>
                </c:ext>
              </c:extLst>
            </c:dLbl>
            <c:dLbl>
              <c:idx val="1"/>
              <c:layout>
                <c:manualLayout>
                  <c:x val="0.16705760646320114"/>
                  <c:y val="0.16328426795463369"/>
                </c:manualLayout>
              </c:layout>
              <c:tx>
                <c:rich>
                  <a:bodyPr/>
                  <a:lstStyle/>
                  <a:p>
                    <a:r>
                      <a:rPr lang="en-US" dirty="0"/>
                      <a:t>38%</a:t>
                    </a:r>
                  </a:p>
                </c:rich>
              </c:tx>
              <c:dLblPos val="bestFit"/>
              <c:showLegendKey val="0"/>
              <c:showVal val="1"/>
              <c:showCatName val="0"/>
              <c:showSerName val="0"/>
              <c:showPercent val="1"/>
              <c:showBubbleSize val="0"/>
              <c:extLst>
                <c:ext xmlns:c15="http://schemas.microsoft.com/office/drawing/2012/chart" uri="{CE6537A1-D6FC-4f65-9D91-7224C49458BB}">
                  <c15:layout>
                    <c:manualLayout>
                      <c:w val="0.34410996671222366"/>
                      <c:h val="0.2802043605958659"/>
                    </c:manualLayout>
                  </c15:layout>
                  <c15:showDataLabelsRange val="0"/>
                </c:ext>
                <c:ext xmlns:c16="http://schemas.microsoft.com/office/drawing/2014/chart" uri="{C3380CC4-5D6E-409C-BE32-E72D297353CC}">
                  <c16:uniqueId val="{00000001-F8CD-4822-8FE1-7445FF108302}"/>
                </c:ext>
              </c:extLst>
            </c:dLbl>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2"/>
                <c:pt idx="0">
                  <c:v>Any Use</c:v>
                </c:pt>
                <c:pt idx="1">
                  <c:v>No Use</c:v>
                </c:pt>
              </c:strCache>
            </c:strRef>
          </c:cat>
          <c:val>
            <c:numRef>
              <c:f>Sheet1!$B$2:$B$5</c:f>
              <c:numCache>
                <c:formatCode>0%</c:formatCode>
                <c:ptCount val="4"/>
                <c:pt idx="0" formatCode="0.00%">
                  <c:v>0.62</c:v>
                </c:pt>
                <c:pt idx="1">
                  <c:v>0.38</c:v>
                </c:pt>
              </c:numCache>
            </c:numRef>
          </c:val>
          <c:extLst>
            <c:ext xmlns:c16="http://schemas.microsoft.com/office/drawing/2014/chart" uri="{C3380CC4-5D6E-409C-BE32-E72D297353CC}">
              <c16:uniqueId val="{00000000-F8CD-4822-8FE1-7445FF10830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US Underage Youth (Ages 12 to 20) And</a:t>
            </a:r>
            <a:r>
              <a:rPr lang="en-US" sz="3600" baseline="0" dirty="0"/>
              <a:t> </a:t>
            </a:r>
            <a:r>
              <a:rPr lang="en-US" sz="3600" dirty="0"/>
              <a:t>Alcohol Use In 2021</a:t>
            </a:r>
          </a:p>
        </c:rich>
      </c:tx>
      <c:layout>
        <c:manualLayout>
          <c:xMode val="edge"/>
          <c:yMode val="edge"/>
          <c:x val="9.8316503723588133E-2"/>
          <c:y val="8.113858046181556E-2"/>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827680769978795"/>
          <c:y val="0.33302430885772477"/>
          <c:w val="0.59002115126688892"/>
          <c:h val="0.62872157807861451"/>
        </c:manualLayout>
      </c:layout>
      <c:pieChart>
        <c:varyColors val="1"/>
        <c:ser>
          <c:idx val="0"/>
          <c:order val="0"/>
          <c:tx>
            <c:strRef>
              <c:f>Sheet1!$B$1</c:f>
              <c:strCache>
                <c:ptCount val="1"/>
                <c:pt idx="0">
                  <c:v>Percentage Of US Underage Youth (Ages 12 to 20) That Drank Any Alcohol In 2021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F8CD-4822-8FE1-7445FF10830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8CD-4822-8FE1-7445FF10830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BEA-42B2-AF5D-6B47218CF4B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BEA-42B2-AF5D-6B47218CF4B6}"/>
              </c:ext>
            </c:extLst>
          </c:dPt>
          <c:dLbls>
            <c:dLbl>
              <c:idx val="0"/>
              <c:layout>
                <c:manualLayout>
                  <c:x val="-0.45489504112821111"/>
                  <c:y val="0.3687643949877798"/>
                </c:manualLayout>
              </c:layout>
              <c:tx>
                <c:rich>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r>
                      <a:rPr lang="en-US" sz="3600" dirty="0"/>
                      <a:t>62%</a:t>
                    </a:r>
                  </a:p>
                </c:rich>
              </c:tx>
              <c:spPr>
                <a:noFill/>
                <a:ln>
                  <a:noFill/>
                </a:ln>
                <a:effectLst/>
              </c:spPr>
              <c:txPr>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30400548031490754"/>
                      <c:h val="0.21422615578249413"/>
                    </c:manualLayout>
                  </c15:layout>
                  <c15:showDataLabelsRange val="0"/>
                </c:ext>
                <c:ext xmlns:c16="http://schemas.microsoft.com/office/drawing/2014/chart" uri="{C3380CC4-5D6E-409C-BE32-E72D297353CC}">
                  <c16:uniqueId val="{00000002-F8CD-4822-8FE1-7445FF108302}"/>
                </c:ext>
              </c:extLst>
            </c:dLbl>
            <c:dLbl>
              <c:idx val="1"/>
              <c:layout>
                <c:manualLayout>
                  <c:x val="0.44738758636655157"/>
                  <c:y val="-0.33502273725026638"/>
                </c:manualLayout>
              </c:layout>
              <c:tx>
                <c:rich>
                  <a:bodyPr/>
                  <a:lstStyle/>
                  <a:p>
                    <a:r>
                      <a:rPr lang="en-US" dirty="0"/>
                      <a:t>38%</a:t>
                    </a:r>
                  </a:p>
                </c:rich>
              </c:tx>
              <c:dLblPos val="bestFit"/>
              <c:showLegendKey val="0"/>
              <c:showVal val="1"/>
              <c:showCatName val="0"/>
              <c:showSerName val="0"/>
              <c:showPercent val="1"/>
              <c:showBubbleSize val="0"/>
              <c:extLst>
                <c:ext xmlns:c15="http://schemas.microsoft.com/office/drawing/2012/chart" uri="{CE6537A1-D6FC-4f65-9D91-7224C49458BB}">
                  <c15:layout>
                    <c:manualLayout>
                      <c:w val="0.34410996671222366"/>
                      <c:h val="0.2802043605958659"/>
                    </c:manualLayout>
                  </c15:layout>
                  <c15:showDataLabelsRange val="0"/>
                </c:ext>
                <c:ext xmlns:c16="http://schemas.microsoft.com/office/drawing/2014/chart" uri="{C3380CC4-5D6E-409C-BE32-E72D297353CC}">
                  <c16:uniqueId val="{00000001-F8CD-4822-8FE1-7445FF108302}"/>
                </c:ext>
              </c:extLst>
            </c:dLbl>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2"/>
                <c:pt idx="0">
                  <c:v>Any Alcohol Use</c:v>
                </c:pt>
                <c:pt idx="1">
                  <c:v>No Alcohol Use</c:v>
                </c:pt>
              </c:strCache>
            </c:strRef>
          </c:cat>
          <c:val>
            <c:numRef>
              <c:f>Sheet1!$B$2:$B$5</c:f>
              <c:numCache>
                <c:formatCode>0%</c:formatCode>
                <c:ptCount val="4"/>
                <c:pt idx="0" formatCode="0.00%">
                  <c:v>0.28499999999999998</c:v>
                </c:pt>
                <c:pt idx="1">
                  <c:v>0.71499999999999997</c:v>
                </c:pt>
              </c:numCache>
            </c:numRef>
          </c:val>
          <c:extLst>
            <c:ext xmlns:c16="http://schemas.microsoft.com/office/drawing/2014/chart" uri="{C3380CC4-5D6E-409C-BE32-E72D297353CC}">
              <c16:uniqueId val="{00000000-F8CD-4822-8FE1-7445FF10830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12859275612575538"/>
          <c:y val="0.92990548366467196"/>
          <c:w val="0.72134606450275107"/>
          <c:h val="5.599402731718893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 Of People In The</a:t>
            </a:r>
            <a:r>
              <a:rPr lang="en-US" sz="3600" baseline="0" dirty="0"/>
              <a:t> US With </a:t>
            </a:r>
            <a:r>
              <a:rPr lang="en-US" sz="3600" dirty="0"/>
              <a:t>Any Illicit</a:t>
            </a:r>
            <a:r>
              <a:rPr lang="en-US" sz="3600" baseline="0" dirty="0"/>
              <a:t> Drug Use In 2021</a:t>
            </a:r>
            <a:endParaRPr lang="en-US" sz="3600" dirty="0"/>
          </a:p>
        </c:rich>
      </c:tx>
      <c:layout>
        <c:manualLayout>
          <c:xMode val="edge"/>
          <c:yMode val="edge"/>
          <c:x val="0.13953856051630159"/>
          <c:y val="3.0604935417487981E-2"/>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Any Illicit Use In The Past Year</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FFC-4BCD-94B8-1104C83A41B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FFC-4BCD-94B8-1104C83A41B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FFC-4BCD-94B8-1104C83A41B1}"/>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FFC-4BCD-94B8-1104C83A41B1}"/>
              </c:ext>
            </c:extLst>
          </c:dPt>
          <c:dLbls>
            <c:dLbl>
              <c:idx val="0"/>
              <c:layout>
                <c:manualLayout>
                  <c:x val="-0.20493929380736214"/>
                  <c:y val="0.1974204959634806"/>
                </c:manualLayout>
              </c:layout>
              <c:tx>
                <c:rich>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r>
                      <a:rPr lang="en-US" sz="3600" dirty="0"/>
                      <a:t>21.9%</a:t>
                    </a:r>
                  </a:p>
                </c:rich>
              </c:tx>
              <c:spPr>
                <a:noFill/>
                <a:ln>
                  <a:noFill/>
                </a:ln>
                <a:effectLst/>
              </c:spPr>
              <c:txPr>
                <a:bodyPr rot="0" spcFirstLastPara="1" vertOverflow="ellipsis" vert="horz" wrap="square" lIns="38100" tIns="19050" rIns="38100" bIns="19050" anchor="ctr" anchorCtr="1">
                  <a:noAutofit/>
                </a:bodyPr>
                <a:lstStyle/>
                <a:p>
                  <a:pPr>
                    <a:defRPr sz="4400" b="0" i="0" u="none" strike="noStrike" kern="1200" baseline="0">
                      <a:solidFill>
                        <a:schemeClr val="lt1">
                          <a:lumMod val="8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30400548031490754"/>
                      <c:h val="0.21422615578249413"/>
                    </c:manualLayout>
                  </c15:layout>
                  <c15:showDataLabelsRange val="0"/>
                </c:ext>
                <c:ext xmlns:c16="http://schemas.microsoft.com/office/drawing/2014/chart" uri="{C3380CC4-5D6E-409C-BE32-E72D297353CC}">
                  <c16:uniqueId val="{00000001-0FFC-4BCD-94B8-1104C83A41B1}"/>
                </c:ext>
              </c:extLst>
            </c:dLbl>
            <c:dLbl>
              <c:idx val="1"/>
              <c:layout>
                <c:manualLayout>
                  <c:x val="0.26330837381675976"/>
                  <c:y val="-0.11926829331647978"/>
                </c:manualLayout>
              </c:layout>
              <c:tx>
                <c:rich>
                  <a:bodyPr/>
                  <a:lstStyle/>
                  <a:p>
                    <a:r>
                      <a:rPr lang="en-US" dirty="0"/>
                      <a:t>78.1%</a:t>
                    </a:r>
                  </a:p>
                </c:rich>
              </c:tx>
              <c:dLblPos val="bestFit"/>
              <c:showLegendKey val="0"/>
              <c:showVal val="1"/>
              <c:showCatName val="0"/>
              <c:showSerName val="0"/>
              <c:showPercent val="1"/>
              <c:showBubbleSize val="0"/>
              <c:extLst>
                <c:ext xmlns:c15="http://schemas.microsoft.com/office/drawing/2012/chart" uri="{CE6537A1-D6FC-4f65-9D91-7224C49458BB}">
                  <c15:layout>
                    <c:manualLayout>
                      <c:w val="0.34410996671222366"/>
                      <c:h val="0.2802043605958659"/>
                    </c:manualLayout>
                  </c15:layout>
                  <c15:showDataLabelsRange val="0"/>
                </c:ext>
                <c:ext xmlns:c16="http://schemas.microsoft.com/office/drawing/2014/chart" uri="{C3380CC4-5D6E-409C-BE32-E72D297353CC}">
                  <c16:uniqueId val="{00000003-0FFC-4BCD-94B8-1104C83A41B1}"/>
                </c:ext>
              </c:extLst>
            </c:dLbl>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2"/>
                <c:pt idx="0">
                  <c:v>Any Use</c:v>
                </c:pt>
                <c:pt idx="1">
                  <c:v>No Use</c:v>
                </c:pt>
              </c:strCache>
            </c:strRef>
          </c:cat>
          <c:val>
            <c:numRef>
              <c:f>Sheet1!$B$2:$B$5</c:f>
              <c:numCache>
                <c:formatCode>0%</c:formatCode>
                <c:ptCount val="4"/>
                <c:pt idx="0" formatCode="0.00%">
                  <c:v>0.22</c:v>
                </c:pt>
                <c:pt idx="1">
                  <c:v>0.78</c:v>
                </c:pt>
              </c:numCache>
            </c:numRef>
          </c:val>
          <c:extLst>
            <c:ext xmlns:c16="http://schemas.microsoft.com/office/drawing/2014/chart" uri="{C3380CC4-5D6E-409C-BE32-E72D297353CC}">
              <c16:uniqueId val="{00000008-0FFC-4BCD-94B8-1104C83A41B1}"/>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rtal.ct.gov/-/media/DMHAS/Publications/LanguageofRecoverypdf.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ida.nih.gov/publications/research-reports/marijuana/marijuana-safe-effective-medicin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nida.nih.gov/sites/default/files/mj_parents_facts_brochure.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dc.gov/healthyyouth/protective/factsheets/parentengagement_parents.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3372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Source: </a:t>
            </a:r>
            <a:r>
              <a:rPr lang="en-US" b="0" i="0" dirty="0" err="1">
                <a:solidFill>
                  <a:srgbClr val="2A3652"/>
                </a:solidFill>
                <a:effectLst/>
              </a:rPr>
              <a:t>Samhsa</a:t>
            </a:r>
            <a:r>
              <a:rPr lang="en-US" b="0" i="0" dirty="0">
                <a:solidFill>
                  <a:srgbClr val="2A3652"/>
                </a:solidFill>
                <a:effectLst/>
              </a:rPr>
              <a:t> announces National Survey on Drug Use and Health (NSDUH) results detailing mental illness and substance use levels in 2021. SAMHSA. (2023b, January 4).</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9265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solidFill>
                  <a:schemeClr val="tx2"/>
                </a:solidFill>
                <a:latin typeface="Arialle" panose="020B0604020202020204" charset="0"/>
                <a:ea typeface="Arialle" panose="020B0604020202020204" charset="0"/>
                <a:cs typeface="Arialle" panose="020B0604020202020204" charset="0"/>
              </a:rPr>
              <a:t>Many states have laws that ensure that substance use alone is not a sufficient reason to contact child protective services, this helps people feel safer to access substance use treatment when pregnant.</a:t>
            </a:r>
          </a:p>
          <a:p>
            <a:r>
              <a:rPr lang="en-US" sz="1200" dirty="0">
                <a:solidFill>
                  <a:schemeClr val="tx2"/>
                </a:solidFill>
                <a:latin typeface="Arialle" panose="020B0604020202020204" charset="0"/>
                <a:ea typeface="Arialle" panose="020B0604020202020204" charset="0"/>
                <a:cs typeface="Arialle" panose="020B0604020202020204" charset="0"/>
              </a:rPr>
              <a:t>Highlighting use during pregnancy on this slide provides an opportunity to inform attendees that help is available if they or a loved one is ever in this situation in the future. If you are aware of programs that specifically treat this population in your area, that would be helpful to share.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2186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1571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Attendees may feel any of the statistics presented are inaccurate. We can acknowledge that it is common to believe “everyone is drinking” however we can also emphasize that these statistics are from large-scale studies of diverse cross-sections of people and that over time many of the rates stay in a similar range despite year-to-year differences. We encourage attendees to consider that people often assume what is typical for their close family and friends is typical for all people and often this can skew their perceptions. </a:t>
            </a:r>
          </a:p>
          <a:p>
            <a:r>
              <a:rPr lang="en-US" dirty="0"/>
              <a:t>Source: </a:t>
            </a:r>
            <a:r>
              <a:rPr lang="en-US" b="0" i="0" dirty="0" err="1">
                <a:solidFill>
                  <a:srgbClr val="2A3652"/>
                </a:solidFill>
                <a:effectLst/>
              </a:rPr>
              <a:t>Samhsa</a:t>
            </a:r>
            <a:r>
              <a:rPr lang="en-US" b="0" i="0" dirty="0">
                <a:solidFill>
                  <a:srgbClr val="2A3652"/>
                </a:solidFill>
                <a:effectLst/>
              </a:rPr>
              <a:t> announces National Survey on Drug Use and Health (NSDUH) results detailing mental illness and substance use levels in 2021. SAMHSA. (2023b, January 4).</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811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solidFill>
                  <a:schemeClr val="tx2"/>
                </a:solidFill>
                <a:latin typeface="Arial" panose="020B0604020202020204" pitchFamily="34" charset="0"/>
                <a:ea typeface="Arialle" panose="020B0604020202020204" charset="0"/>
                <a:cs typeface="Arial" panose="020B0604020202020204" pitchFamily="34" charset="0"/>
              </a:rPr>
              <a:t>In this research il</a:t>
            </a:r>
            <a:r>
              <a:rPr lang="en-US" sz="1200" b="0" i="0" dirty="0">
                <a:solidFill>
                  <a:schemeClr val="tx2"/>
                </a:solidFill>
                <a:effectLst/>
                <a:latin typeface="Arial" panose="020B0604020202020204" pitchFamily="34" charset="0"/>
                <a:cs typeface="Arial" panose="020B0604020202020204" pitchFamily="34" charset="0"/>
              </a:rPr>
              <a:t>licit drug use included any use of marijuana or hashish, cocaine, crack, heroin, hallucinogens, inhalants, or methamphetamine, as well as use of prescription drugs including pain relievers, tranquilizers, stimulants, and sedatives in any way other than as directed by a health care provider.</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054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notable here that the vast majority of people in 2021, over the age of 12, did not use any illicit substances. </a:t>
            </a:r>
            <a:r>
              <a:rPr lang="en-US" sz="1200" dirty="0">
                <a:solidFill>
                  <a:schemeClr val="tx2"/>
                </a:solidFill>
                <a:latin typeface="Arial" panose="020B0604020202020204" pitchFamily="34" charset="0"/>
                <a:ea typeface="Arialle" panose="020B0604020202020204" charset="0"/>
                <a:cs typeface="Arial" panose="020B0604020202020204" pitchFamily="34" charset="0"/>
              </a:rPr>
              <a:t>In this research il</a:t>
            </a:r>
            <a:r>
              <a:rPr lang="en-US" sz="1200" b="0" i="0" dirty="0">
                <a:solidFill>
                  <a:schemeClr val="tx2"/>
                </a:solidFill>
                <a:effectLst/>
                <a:latin typeface="Arial" panose="020B0604020202020204" pitchFamily="34" charset="0"/>
                <a:cs typeface="Arial" panose="020B0604020202020204" pitchFamily="34" charset="0"/>
              </a:rPr>
              <a:t>licit drug use included any use of marijuana or hashish, cocaine, crack, heroin, hallucinogens, inhalants, or methamphetamine, as well as use of prescription drugs including pain relievers, tranquilizers, stimulants, and sedatives in any way other than as directed by a health 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2"/>
                </a:solidFill>
                <a:effectLst/>
                <a:latin typeface="Arial" panose="020B0604020202020204" pitchFamily="34" charset="0"/>
                <a:cs typeface="Arial" panose="020B0604020202020204" pitchFamily="34" charset="0"/>
              </a:rPr>
              <a:t>While cannabis might be the most common substance used in this category, we also have to consider this data represents misuse of opioids as well. The statistic about lifetime misuse of opioids by high school students is worth noting, particularly due to the commonly mistaken belief that opioids are not a significant concern for the youth age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2"/>
                </a:solidFill>
                <a:effectLst/>
                <a:latin typeface="Arial" panose="020B0604020202020204" pitchFamily="34" charset="0"/>
                <a:cs typeface="Arial" panose="020B0604020202020204" pitchFamily="34" charset="0"/>
              </a:rPr>
              <a:t>Source: </a:t>
            </a:r>
            <a:r>
              <a:rPr lang="en-US" b="0" i="0" dirty="0" err="1">
                <a:solidFill>
                  <a:srgbClr val="2A3652"/>
                </a:solidFill>
                <a:effectLst/>
              </a:rPr>
              <a:t>Samhsa</a:t>
            </a:r>
            <a:r>
              <a:rPr lang="en-US" b="0" i="0" dirty="0">
                <a:solidFill>
                  <a:srgbClr val="2A3652"/>
                </a:solidFill>
                <a:effectLst/>
              </a:rPr>
              <a:t> announces National Survey on Drug Use and Health (NSDUH) results detailing mental illness and substance use levels in 2021. SAMHSA. (2023b, January 4).</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31821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Social media has changed the amount and variety of substances that a young person may have access to and this combined with the increase in counterfeit pills that contain fentanyl puts young people at increased risk.</a:t>
            </a:r>
          </a:p>
          <a:p>
            <a:r>
              <a:rPr lang="en-US" dirty="0"/>
              <a:t>Attendees will benefit from knowing that counterfeit pills are often indistinguishable from prescription medications and that any powder can be pressed into the form of a pill, with markings on it to mimic specific types of pills. </a:t>
            </a:r>
          </a:p>
          <a:p>
            <a:endParaRPr lang="en-US" dirty="0"/>
          </a:p>
          <a:p>
            <a:pPr algn="l"/>
            <a:r>
              <a:rPr lang="en-US" dirty="0"/>
              <a:t>Source 1:</a:t>
            </a:r>
            <a:r>
              <a:rPr lang="en-US" b="0" i="0" dirty="0">
                <a:solidFill>
                  <a:srgbClr val="333333"/>
                </a:solidFill>
                <a:effectLst/>
                <a:latin typeface="Guardian TextSans Web"/>
              </a:rPr>
              <a:t>Friedman J, </a:t>
            </a:r>
            <a:r>
              <a:rPr lang="en-US" b="0" i="0" dirty="0" err="1">
                <a:solidFill>
                  <a:srgbClr val="333333"/>
                </a:solidFill>
                <a:effectLst/>
                <a:latin typeface="Guardian TextSans Web"/>
              </a:rPr>
              <a:t>Godvin</a:t>
            </a:r>
            <a:r>
              <a:rPr lang="en-US" b="0" i="0" dirty="0">
                <a:solidFill>
                  <a:srgbClr val="333333"/>
                </a:solidFill>
                <a:effectLst/>
                <a:latin typeface="Guardian TextSans Web"/>
              </a:rPr>
              <a:t> M, Shover CL, Gone JP, Hansen H, </a:t>
            </a:r>
            <a:r>
              <a:rPr lang="en-US" b="0" i="0" dirty="0" err="1">
                <a:solidFill>
                  <a:srgbClr val="333333"/>
                </a:solidFill>
                <a:effectLst/>
                <a:latin typeface="Guardian TextSans Web"/>
              </a:rPr>
              <a:t>Schriger</a:t>
            </a:r>
            <a:r>
              <a:rPr lang="en-US" b="0" i="0" dirty="0">
                <a:solidFill>
                  <a:srgbClr val="333333"/>
                </a:solidFill>
                <a:effectLst/>
                <a:latin typeface="Guardian TextSans Web"/>
              </a:rPr>
              <a:t> DL. Trends in Drug Overdose Deaths Among US Adolescents, January 2010 to June 2021. </a:t>
            </a:r>
            <a:r>
              <a:rPr lang="en-US" b="0" i="1" dirty="0">
                <a:solidFill>
                  <a:srgbClr val="333333"/>
                </a:solidFill>
                <a:effectLst/>
                <a:latin typeface="Guardian TextSans Web"/>
              </a:rPr>
              <a:t>JAMA.</a:t>
            </a:r>
            <a:r>
              <a:rPr lang="en-US" b="0" i="0" dirty="0">
                <a:solidFill>
                  <a:srgbClr val="333333"/>
                </a:solidFill>
                <a:effectLst/>
                <a:latin typeface="Guardian TextSans Web"/>
              </a:rPr>
              <a:t> 2022;327(14):1398–1400. doi:10.1001/jama.2022.2847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2:</a:t>
            </a:r>
            <a:r>
              <a:rPr lang="en-US" dirty="0">
                <a:effectLst/>
              </a:rPr>
              <a:t>Centers for Disease Control and Prevention. (2023a, March 16). </a:t>
            </a:r>
            <a:r>
              <a:rPr lang="en-US" i="1" dirty="0">
                <a:effectLst/>
              </a:rPr>
              <a:t>Weekly report</a:t>
            </a:r>
            <a:r>
              <a:rPr lang="en-US" dirty="0">
                <a:effectLst/>
              </a:rPr>
              <a:t>. Centers for Disease Control and Prevention. https://www.cdc.gov/mmwr/index2022.html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3: </a:t>
            </a:r>
            <a:r>
              <a:rPr lang="en-US" b="0" i="0" dirty="0">
                <a:solidFill>
                  <a:srgbClr val="2A3652"/>
                </a:solidFill>
                <a:effectLst/>
              </a:rPr>
              <a:t>DEA. (n.d.). One Pill Can Kill Initiative. https://www.dea.gov/sites/default/files/2022-03/20220208-DEA_OPCK%20Overview%20and%20Key%20Results.pdf</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1778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link above leads to the full handout (which is partially pictured here). It may be useful for parents to see the emoji codes that are used to purchase substances on social media however these may be well-known to people with SUD and may be a trigger, thus they are not pictured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713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800" dirty="0"/>
              <a:t>It is helpful for parents to see this visual with the pills and candy side by side so they recognize how similar they may look to children and may be more motivated to place dangerous items out of reach. There are other handouts on that website that may be useful, with tips we may not have thought of about such things as traveling safely with mediations/vitamins and how to childproof a grandparent’s home for when children visit.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2937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This program was developed in partnership with the New England Prevention Technology Transfer Center with funded support from the Substance Abuse and Mental Health Service Administration.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42228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video is a bit repetitive however we should know that this is based on useful health promotion practices including having a simple message and helping people retain it through repetition. Attendees can be encouraged to keep the poison control hotline number readily available at home or programmed into their phones in case of emergency.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7570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Attendees can be encouraged to consider lockboxes or </a:t>
            </a:r>
            <a:r>
              <a:rPr lang="en-US" dirty="0" err="1"/>
              <a:t>lockbags</a:t>
            </a:r>
            <a:r>
              <a:rPr lang="en-US" dirty="0"/>
              <a:t> to securely store edibles or any other substance that children should not have access to. As shown in the video, often cannabis edibles packaging mimics other treats which can be confusing to children. This slide provides an opportunity to talk about accidental ingestion in general and to remind anyone that during active use it is imperative that drugs are out of reach of children and that anything that touches a drug, including items used to prepare drugs, be cleaned or hidden. Particularly, coffee tables and other surfaces within reach of children need to be cleaned. We can also remind attendees that pets can be harmed by access to substances including edibles as well. </a:t>
            </a:r>
          </a:p>
          <a:p>
            <a:r>
              <a:rPr lang="en-US" dirty="0"/>
              <a:t>Cannabis edibles are metabolized by the body differently than other forms of cannabis and can take 30 minutes to an hour or longer to start producing a noticeable effect. Often the amount recommended by the manufacturer to be consumed is a small fraction of what would typically be eaten of a similar candy or baked good (think one to two gummy bears versus the handful or two that someone might otherwise eat). Teens and young adults can have frightening experiences of panic and psychosis if using edibles, particularly if taking an extremely large dose by accident, and should be discouraged from underage use altogether. A parent may choose to provide this harm reduction information if they suspect their child is starting to use or become more interested in cannabis products.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774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this slide, we can acknowledge that if someone has a substance use disorder, it may sound absurd to flush medications. If it is challenging to afford medications, it can also sound absurd to dispose of them.</a:t>
            </a:r>
          </a:p>
          <a:p>
            <a:r>
              <a:rPr lang="en-US" dirty="0"/>
              <a:t>However, flushing or otherwise disposing of certain pills and other substances has prevented children from accessing substances and also has prevented many relapses. The flush list is a more recent addition to the disposal recommendations. Attendees may have heard in recent years to never flush medications so it is good to be aware the guidance has been updated, but only for these specific medications on the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612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Often people assume any mention of suicide will mean they will be taken automatically to a hospital against their will so discussing the actual screening and safety planning process can empower people to be honest about their feelings. People may not have engaged in safety planning before and thus may not be aware that this can be an option, if appropriate, for them to remain safely in the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5078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2857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this slide is important to highlight that “more likely to develop” does not mean that this happens automatically. It can be motivating to view ourselves as able to acknowledge and reduce risks through taking action, such as using some of the prevention skills from this presentation and working on one’s own recovery. </a:t>
            </a:r>
          </a:p>
          <a:p>
            <a:endParaRPr lang="en-US" dirty="0"/>
          </a:p>
          <a:p>
            <a:r>
              <a:rPr lang="en-US" dirty="0"/>
              <a:t>Sources: </a:t>
            </a:r>
          </a:p>
          <a:p>
            <a:r>
              <a:rPr lang="en-US" b="0" i="0" dirty="0">
                <a:solidFill>
                  <a:srgbClr val="2A3652"/>
                </a:solidFill>
                <a:effectLst/>
              </a:rPr>
              <a:t>SAMHSA. (n.d.). “talk. they hear you.”® campaign. https://www.samhsa.gov/talk-they-hear-you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Children living with parents who have a substance use disorder. (n.d.). https://www.samhsa.gov/data/sites/default/files/report_3223/ShortReport-3223.html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Centers for Disease Control and Prevention. (2022a, April 19). </a:t>
            </a:r>
            <a:r>
              <a:rPr lang="en-US" i="1" dirty="0">
                <a:effectLst/>
              </a:rPr>
              <a:t>Alcohol questions and answers</a:t>
            </a:r>
            <a:r>
              <a:rPr lang="en-US" dirty="0">
                <a:effectLst/>
              </a:rPr>
              <a:t>. Centers for Disease Control and Prevention. https://www.cdc.gov/alcohol/faqs.htm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46056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can be used to reinforce the information that starting substances earlier places young people at overall greater risk for SUD so delaying use can have a very beneficial impact for their overall brain development and lowering their risk of future dependence on a substance. We can also carefully acknowledge that using substances at young ages can be dangerous for reasons other than dependence including risk of accident, injury, alcohol poisoning, or assault. We tread lightly on this topic as it is frightening to think of in relation to young people that we care about and may bring up memories of trauma related to substance use. It may be useful to transition that information into a discussion of how to speak with children about being able to call their parent/guardian, no matter what, if they feel like they need to leave a situation. Providing action steps can be reassuring and help people feel more in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effectLst/>
              </a:rPr>
              <a:t>SourceL</a:t>
            </a:r>
            <a:r>
              <a:rPr lang="en-US" i="1" dirty="0">
                <a:effectLst/>
              </a:rPr>
              <a:t> “talk. they hear you.”® campaign</a:t>
            </a:r>
            <a:r>
              <a:rPr lang="en-US" dirty="0">
                <a:effectLst/>
              </a:rPr>
              <a:t>. SAMHSA. (n.d.). https://www.samhsa.gov/talk-they-hear-you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2338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i="1" dirty="0">
                <a:effectLst/>
              </a:rPr>
              <a:t>Why you should talk with your child about alcohol and other drugs</a:t>
            </a:r>
            <a:r>
              <a:rPr lang="en-US" dirty="0">
                <a:effectLst/>
              </a:rPr>
              <a:t>. SAMHSA. (n.d.-e). https://www.samhsa.gov/talk-they-hear-you/parent-resources/why-you-should-talk-your-child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14331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provides an opportunity to acknowledge how much messaging there is in the media about alcohol and increasingly about cannabis as well. We can encourage families to consider how they speak about other things their children may view that are not in keeping with family values or are dangerous. They have an opportunity to share their own messaging about substance use when it comes up organically due to advertising or movies/television, just as they might when violence, swearing, or dangerous stunts are being shown.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7739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Source “talk. they hear you.”® campaign</a:t>
            </a:r>
            <a:r>
              <a:rPr lang="en-US" dirty="0">
                <a:effectLst/>
              </a:rPr>
              <a:t>. SAMHSA. (n.d.). https://www.samhsa.gov/talk-they-hear-you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9570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Please note: Throughout the presentation the term substance use disorder is used. Although this may not be the language that is most comfortable for all, this was done to ensure continuity between the various resource materials, statistics, videos, and the slides. If attendees prefer to use different language when speaking about their own or a family member’s recovery, it is best to honor that and it can be a great discussion point. There are many resources online discussing “the language of recovery” that can be shared with attendees. One such resource can be found here </a:t>
            </a:r>
            <a:r>
              <a:rPr lang="en-US" sz="1200" b="0" i="0" u="sng" strike="noStrike" kern="1200" baseline="0" dirty="0">
                <a:solidFill>
                  <a:schemeClr val="tx1"/>
                </a:solidFill>
                <a:latin typeface="+mn-lt"/>
                <a:ea typeface="+mn-ea"/>
                <a:cs typeface="+mn-cs"/>
                <a:hlinkClick r:id="rId3"/>
              </a:rPr>
              <a:t>LanguageofRecovery.pdf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3252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80035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Often people believe it is pointless to speak with children about substance use or that it is a given that children will eventually experiment with substances. This slide is a chance to highlight for attendees that they do not have to think of themselves as powerless in this equation and that speaking in appropriate ways with children about substances can have a protective influence.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75922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Source: “talk. they hear you.”® campaign</a:t>
            </a:r>
            <a:r>
              <a:rPr lang="en-US" dirty="0">
                <a:effectLst/>
              </a:rPr>
              <a:t>. SAMHSA. (n.d.). https://www.samhsa.gov/talk-they-hear-you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26011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Source: “talk. they hear you.”® campaign</a:t>
            </a:r>
            <a:r>
              <a:rPr lang="en-US" dirty="0">
                <a:effectLst/>
              </a:rPr>
              <a:t>. SAMHSA. (n.d.). https://www.samhsa.gov/talk-they-hear-you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71169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85441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may be challenging for attendees as this information is contrary to what is in the popular discourse and, especially in advertising. People may have a lot of false information from advertising that they fervently believe is factual and we can encourage research on quality health information sites. There is a very comprehensive link is on the slide 37 that all clinicians should read to better understand the research on cannabis. We would be wise to avoid debating whether cannabis is more or less harmful than alcohol, which can be a popular comment when cannabis is mentioned. It is also wise to avoid any debates about a person’s belief that cannabis is beneficial. We are able to share that further research is needed as there are still a lot of unknowns, which can lessen debate. People may equate legal status and the legislation of medical marijuana in some places as an endorsement of it being overall a helpful and/or harmless substance. This page below is a good resource to better understand beneficial medications that are derived from the cannabis plant versus the broad range of products that have been legislatively deemed as medical without FDA testing or approval. It can be helpful to acknowledge that further research may indeed prove there are more benefits however this would not mean that it is without harm or universally helpful for all. </a:t>
            </a:r>
          </a:p>
          <a:p>
            <a:r>
              <a:rPr lang="en-US" dirty="0">
                <a:hlinkClick r:id="rId3"/>
              </a:rPr>
              <a:t>Is marijuana safe and effective as medicine? | National Institute on Drug Abuse (NIDA) (nih.gov)</a:t>
            </a:r>
            <a:endParaRPr lang="en-US" dirty="0"/>
          </a:p>
          <a:p>
            <a:endParaRPr lang="en-US" dirty="0"/>
          </a:p>
          <a:p>
            <a:r>
              <a:rPr lang="en-US" dirty="0"/>
              <a:t>It will be helpful to keep the focus on how it impacts youth and the developing brain specifically, which is different from adults. </a:t>
            </a:r>
          </a:p>
          <a:p>
            <a:r>
              <a:rPr lang="en-US" dirty="0"/>
              <a:t>Attendees may need to hear that, similar to how some people develop a dependence on alcohol and others don’t, cannabis can impact some people’s lives very strongly and others may not be as affected. It may not be their personal experience that cannabis was particularly harmful from their point of view however this doesn’t mean everyone experiences it that way. For many clients in SUD treatment, they may have a history of using substances that have a much more noticeable impact on their mind and body than cannabis therefore may not think much of its impact on them. It can be helpful to acknowledge that cannabis is not typically as life-altering as fentanyl, yet this doesn’t mean it’s harmless either (particularly for youth). This can be a good place to educate attendees about the symptoms of cannabis withdrawal as well, a list can be found on this page along with other information about cannabis aimed at parents </a:t>
            </a:r>
            <a:r>
              <a:rPr lang="en-US" dirty="0">
                <a:hlinkClick r:id="rId4"/>
              </a:rPr>
              <a:t>mj_parents_facts_brochure.pdf (nih.gov)</a:t>
            </a:r>
            <a:endParaRPr lang="en-US" dirty="0"/>
          </a:p>
          <a:p>
            <a:endParaRPr lang="en-US" dirty="0"/>
          </a:p>
          <a:p>
            <a:r>
              <a:rPr lang="en-US" dirty="0"/>
              <a:t>Source: Substance Abuse and Mental Health Services Administration (SAMHSA). Preventing Marijuana Use Among Youth. SAMHSA Publication No. PEP21-06-01-001. Rockville, MD: National Mental Health and Substance Use Policy Laboratory. Substance Abuse and Mental Health Services Administration, 2021.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38843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Dr. Huberman is a professor of neurobiology from Stanford. This is a short clip of a much larger episode. If attendees are intrigued by the positive effects he mentions for adults with very occasional use, they should be directed to find the full episode where he presents a comprehensive view of research and acknowledges there are some conflicting research results in this area. Although that may naturally be of interest to attendees, we can discuss that substance use is not something we would promote in our positions however they are free to gather more information from this full episode. The value of this clip is in the strong research that indicates the detrimental impacts of cannabis on developing brains, specifically. It is also a useful clip due to Dr. Huberman being a respected authority in the medical field as well as in public opinion, which may help attendees take this information under consideration rather than dismissing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71724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Source: “talk. they hear you.”® campaign</a:t>
            </a:r>
            <a:r>
              <a:rPr lang="en-US" dirty="0">
                <a:effectLst/>
              </a:rPr>
              <a:t>. SAMHSA. (n.d.). https://www.samhsa.gov/talk-they-hear-you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59576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92826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9533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Many people may not be familiar with prevention as a field. We can discuss that many community education events and also the messaging that we encounter on billboards, in public service announcements, on social media, and in print are often created and promoted by a substance use prevention professionals. We can also share that they provide the quality, well-researched information that schools and nonprofits use to help encourage the public to make healthy choices. Prevention professionals also have training on how to share science-based information in a way that has the greatest positive impact.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0353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Source:</a:t>
            </a:r>
          </a:p>
          <a:p>
            <a:r>
              <a:rPr lang="en-US" dirty="0"/>
              <a:t>Substance Abuse and Mental Health Services Administration (SAMHSA): Reducing Vaping Among Youth and Young Adults. SAMHSA Publication No. PEP20-06-01-003. Rockville, MD: National Mental Health and Substance Use Policy Laboratory, Substance Abuse and Mental Health Services Administration, 2020.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44059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Showing the Smokefree resources may assist attendees in seeing the potential value of the website for themselves, loved ones, or teens.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75516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presentation has shared a lot research-based suggestions for families. A significant amount of the resources for speaking with youth are easily accessed by families through the use of this app.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12996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a:t>
            </a:r>
            <a:r>
              <a:rPr lang="en-US" dirty="0">
                <a:effectLst/>
              </a:rPr>
              <a:t>Centers for Disease Control and Prevention. (2023a, March 16). </a:t>
            </a:r>
            <a:r>
              <a:rPr lang="en-US" i="1" dirty="0">
                <a:effectLst/>
              </a:rPr>
              <a:t>Weekly report</a:t>
            </a:r>
            <a:r>
              <a:rPr lang="en-US" dirty="0">
                <a:effectLst/>
              </a:rPr>
              <a:t>. Centers for Disease Control and Prevention. https://www.cdc.gov/mmwr/index2022.html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95329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800" b="0" i="0" u="sng" strike="noStrike" dirty="0">
                <a:solidFill>
                  <a:srgbClr val="1155CC"/>
                </a:solidFill>
                <a:effectLst/>
                <a:latin typeface="Arial" panose="020B0604020202020204" pitchFamily="34" charset="0"/>
                <a:hlinkClick r:id="rId3"/>
              </a:rPr>
              <a:t>https://www.cdc.gov/healthyyouth/protective/factsheets/parentengagement_parents.htm</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301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3387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8357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04254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57106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673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 of these bullet points may be worth brief discussion if the group is open to it. It may be helpful to ask if anyone would like to volunteer to share one thing on the list that resonated with them. This list also may bring up feelings of guilt and shame for many so there is a choice point, depending on your group dynamics, whether to let this evolve into a discussion or to continue on after touching on these points only briefly.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25432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decisional balance sheet or cost-benefit analysis is a great motivational tool. On this slide, we can review/introduce this as a general tool for making decisions as well as use it to see the clear benefits of prevention conversations while acknowledging that they are sometimes awkward to have. One can also label things on the list as likely to be short-term or long-term, which will further reinforce the potential long-term benefit of the child’s well-being versus the short-term discomfort of having these conversations.</a:t>
            </a:r>
          </a:p>
          <a:p>
            <a:r>
              <a:rPr lang="en-US" dirty="0"/>
              <a:t>It is best to complete this as a group for this topic.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0571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Attendees may be of an age where they were exposed to emotionally manipulative messaging as well as exaggerated claims about what substances would do to them. For this reason, having a good laugh at the classic “This is your brain on drugs” commercial may help provide some humorous relief and can simultaneously acknowledge that some of what was done historically wasn’t very impactful.</a:t>
            </a:r>
          </a:p>
          <a:p>
            <a:r>
              <a:rPr lang="en-US" dirty="0"/>
              <a:t>It is important to contrast this with the field now, which has developed campaigns that emphasize both factual information and empowering youth.</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922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9283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People may benefit from the clinician offering some simple examples like brushing their teeth or eating vegetables. It may be useful to only have a few people volunteer information to make this point, many attendees may have had traumatic experiences or been neglected as children and may not easily be able to reflect on health-promoting behaviors that were encouraged. We can also rephrase this question to ask for an example of a healthy behavior or routine they have now and then be curious how they learned to do that or how they learned that it was important.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9067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6669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hyperlink" Target="https://youtu.be/YefKGTu_Xf8" TargetMode="External"/><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youtu.be/YefKGTu_Xf8" TargetMode="External"/><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youtu.be/YefKGTu_Xf8" TargetMode="External"/><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youtu.be/YefKGTu_Xf8"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hyperlink" Target="https://www.dea.gov/sites/default/files/2022-03/20220208-DEA_Social%20Media%20Drug%20Trafficking%20Threat%20Overview.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hyperlink" Target="https://upandaway.org/en/resource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20.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H1rJ_s7vYi4?feature=oembed" TargetMode="Externa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youtu.be/H1rJ_s7vYi4"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dC8M3iPNxm4?feature=oembed" TargetMode="Externa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youtu.be/dC8M3iPNxm4"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da.gov/drugs/disposal-unused-medicines-what-you-should-know/drug-disposal-fdas-flush-list-certain-medicines#FlushList" TargetMode="External"/><Relationship Id="rId3" Type="http://schemas.openxmlformats.org/officeDocument/2006/relationships/notesSlide" Target="../notesSlides/notesSlide22.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2kAklblMi24?feature=oembed" TargetMode="Externa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hyperlink" Target="https://youtu.be/2kAklblMi24" TargetMode="External"/><Relationship Id="rId4" Type="http://schemas.openxmlformats.org/officeDocument/2006/relationships/image" Target="../media/image7.png"/><Relationship Id="rId9"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9.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hyperlink" Target="https://youtu.be/lMlnLSLpW2Y" TargetMode="External"/><Relationship Id="rId3" Type="http://schemas.openxmlformats.org/officeDocument/2006/relationships/notesSlide" Target="../notesSlides/notesSlide36.xml"/><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lMlnLSLpW2Y?feature=oembed" TargetMode="Externa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nida.nih.gov/publications/research-reports/marijuana/letter-director"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sv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39.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nSy3jQdTpcc?feature=oembed" TargetMode="External"/><Relationship Id="rId6" Type="http://schemas.openxmlformats.org/officeDocument/2006/relationships/image" Target="../media/image11.svg"/><Relationship Id="rId11" Type="http://schemas.openxmlformats.org/officeDocument/2006/relationships/hyperlink" Target="https://youtu.be/nSy3jQdTpcc" TargetMode="External"/><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samhsa.gov/find-help/prevention"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wmf"/><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oleObject" Target="../embeddings/oleObject1.bin"/><Relationship Id="rId17" Type="http://schemas.openxmlformats.org/officeDocument/2006/relationships/hyperlink" Target="https://youtu.be/uEi-AeBwzgQ" TargetMode="External"/><Relationship Id="rId2" Type="http://schemas.openxmlformats.org/officeDocument/2006/relationships/video" Target="https://www.youtube.com/embed/uEi-AeBwzgQ?feature=oembed" TargetMode="External"/><Relationship Id="rId16" Type="http://schemas.openxmlformats.org/officeDocument/2006/relationships/hyperlink" Target="https://smokefree.gov/tools-tips/apps/quitstart" TargetMode="Externa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hyperlink" Target="https://teen.smokefree.gov/" TargetMode="External"/><Relationship Id="rId5" Type="http://schemas.openxmlformats.org/officeDocument/2006/relationships/image" Target="../media/image7.png"/><Relationship Id="rId15" Type="http://schemas.openxmlformats.org/officeDocument/2006/relationships/image" Target="../media/image38.jpeg"/><Relationship Id="rId10" Type="http://schemas.openxmlformats.org/officeDocument/2006/relationships/image" Target="../media/image36.png"/><Relationship Id="rId4" Type="http://schemas.openxmlformats.org/officeDocument/2006/relationships/notesSlide" Target="../notesSlides/notesSlide41.xml"/><Relationship Id="rId9" Type="http://schemas.openxmlformats.org/officeDocument/2006/relationships/hyperlink" Target="https://e-cigarettes.surgeongeneral.gov/documents/SGR_ECig_ParentTipSheet_508.pdf" TargetMode="External"/><Relationship Id="rId1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2.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JL2XMiOO0Fg?feature=oembed" TargetMode="External"/><Relationship Id="rId6" Type="http://schemas.openxmlformats.org/officeDocument/2006/relationships/image" Target="../media/image11.svg"/><Relationship Id="rId11" Type="http://schemas.openxmlformats.org/officeDocument/2006/relationships/hyperlink" Target="https://www.samhsa.gov/talk-they-hear-you/parent-resources" TargetMode="External"/><Relationship Id="rId5" Type="http://schemas.openxmlformats.org/officeDocument/2006/relationships/image" Target="../media/image10.png"/><Relationship Id="rId10" Type="http://schemas.openxmlformats.org/officeDocument/2006/relationships/hyperlink" Target="https://youtu.be/JL2XMiOO0Fg" TargetMode="External"/><Relationship Id="rId4" Type="http://schemas.openxmlformats.org/officeDocument/2006/relationships/image" Target="../media/image7.png"/><Relationship Id="rId9" Type="http://schemas.openxmlformats.org/officeDocument/2006/relationships/image" Target="../media/image9.sv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hyperlink" Target="https://www.cdc.gov/healthyyouth/protective/factsheets/parental_monitoring_factsheet.htm" TargetMode="External"/><Relationship Id="rId3" Type="http://schemas.openxmlformats.org/officeDocument/2006/relationships/image" Target="../media/image7.png"/><Relationship Id="rId7" Type="http://schemas.openxmlformats.org/officeDocument/2006/relationships/hyperlink" Target="https://www.cdc.gov/healthyyouth/protective/factsheets/parentengagement_parents.htm"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hyperlink" Target="https://page.search-institute.org/40-developmental-asset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4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hBiTv3pdso8?feature=oembed" TargetMode="Externa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hyperlink" Target="https://drugfree.org/supportmeetings/" TargetMode="External"/><Relationship Id="rId4" Type="http://schemas.openxmlformats.org/officeDocument/2006/relationships/image" Target="../media/image7.png"/><Relationship Id="rId9" Type="http://schemas.openxmlformats.org/officeDocument/2006/relationships/hyperlink" Target="https://youtu.be/hBiTv3pdso8"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hyperlink" Target="https://drugfree.org/treatment-and-recovery/" TargetMode="External"/><Relationship Id="rId3" Type="http://schemas.openxmlformats.org/officeDocument/2006/relationships/notesSlide" Target="../notesSlides/notesSlide46.xml"/><Relationship Id="rId7" Type="http://schemas.openxmlformats.org/officeDocument/2006/relationships/image" Target="../media/image8.png"/><Relationship Id="rId12" Type="http://schemas.openxmlformats.org/officeDocument/2006/relationships/hyperlink" Target="https://www.samhsa.gov/families" TargetMode="External"/><Relationship Id="rId2" Type="http://schemas.openxmlformats.org/officeDocument/2006/relationships/slideLayout" Target="../slideLayouts/slideLayout7.xml"/><Relationship Id="rId1" Type="http://schemas.openxmlformats.org/officeDocument/2006/relationships/video" Target="https://www.youtube.com/embed/PrJn2wtPgLo?feature=oembed" TargetMode="External"/><Relationship Id="rId6" Type="http://schemas.openxmlformats.org/officeDocument/2006/relationships/image" Target="../media/image11.svg"/><Relationship Id="rId11" Type="http://schemas.openxmlformats.org/officeDocument/2006/relationships/hyperlink" Target="https://www.samhsa.gov/find-help/national-helpline" TargetMode="External"/><Relationship Id="rId5" Type="http://schemas.openxmlformats.org/officeDocument/2006/relationships/image" Target="../media/image10.png"/><Relationship Id="rId10" Type="http://schemas.openxmlformats.org/officeDocument/2006/relationships/hyperlink" Target="https://www.nami.org/About-Mental-Illness/Warning-Signs-and-Symptoms" TargetMode="External"/><Relationship Id="rId4" Type="http://schemas.openxmlformats.org/officeDocument/2006/relationships/image" Target="../media/image7.png"/><Relationship Id="rId9" Type="http://schemas.openxmlformats.org/officeDocument/2006/relationships/image" Target="../media/image41.jpeg"/><Relationship Id="rId14" Type="http://schemas.openxmlformats.org/officeDocument/2006/relationships/hyperlink" Target="https://drugfree.org/article/how-worried-should-i-b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7.png"/><Relationship Id="rId7" Type="http://schemas.openxmlformats.org/officeDocument/2006/relationships/hyperlink" Target="https://drugfree.org/wp-content/uploads/2021/10/Help-Hope-by-Text-B2C-Flyer_101221.pdf"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hyperlink" Target="https://palgroup.org/" TargetMode="External"/><Relationship Id="rId3" Type="http://schemas.openxmlformats.org/officeDocument/2006/relationships/image" Target="../media/image7.png"/><Relationship Id="rId7" Type="http://schemas.openxmlformats.org/officeDocument/2006/relationships/hyperlink" Target="https://familiesanonymous.or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hyperlink" Target="https://helpingfamilieshelp.com/" TargetMode="External"/><Relationship Id="rId4" Type="http://schemas.openxmlformats.org/officeDocument/2006/relationships/image" Target="../media/image8.png"/><Relationship Id="rId9" Type="http://schemas.openxmlformats.org/officeDocument/2006/relationships/hyperlink" Target="https://www.smartrecovery.org/family/"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s://youtu.be/YefKGTu_Xf8" TargetMode="External"/><Relationship Id="rId5" Type="http://schemas.openxmlformats.org/officeDocument/2006/relationships/image" Target="../media/image11.sv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hyperlink" Target="https://www.samhsa.gov/sites/default/files/talk-with-your-child-about-alcohol-drug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https://www.ncbi.nlm.nih.gov/books/NBK571063/"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6.xml"/><Relationship Id="rId7" Type="http://schemas.openxmlformats.org/officeDocument/2006/relationships/hyperlink" Target="https://youtu.be/YefKGTu_Xf8" TargetMode="External"/><Relationship Id="rId2" Type="http://schemas.openxmlformats.org/officeDocument/2006/relationships/slideLayout" Target="../slideLayouts/slideLayout7.xml"/><Relationship Id="rId1" Type="http://schemas.openxmlformats.org/officeDocument/2006/relationships/video" Target="https://www.youtube.com/embed/LfAWHiJqDq4?feature=oembed" TargetMode="External"/><Relationship Id="rId6" Type="http://schemas.openxmlformats.org/officeDocument/2006/relationships/image" Target="../media/image11.svg"/><Relationship Id="rId11" Type="http://schemas.openxmlformats.org/officeDocument/2006/relationships/hyperlink" Target="https://youtu.be/LfAWHiJqDq4" TargetMode="External"/><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2664" y="-35935"/>
            <a:ext cx="1561364" cy="854492"/>
          </a:xfrm>
          <a:custGeom>
            <a:avLst/>
            <a:gdLst/>
            <a:ahLst/>
            <a:cxnLst/>
            <a:rect l="l" t="t" r="r" b="b"/>
            <a:pathLst>
              <a:path w="1561364" h="854492">
                <a:moveTo>
                  <a:pt x="0" y="0"/>
                </a:moveTo>
                <a:lnTo>
                  <a:pt x="1561364" y="0"/>
                </a:lnTo>
                <a:lnTo>
                  <a:pt x="1561364" y="854492"/>
                </a:lnTo>
                <a:lnTo>
                  <a:pt x="0" y="854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6200" y="8456097"/>
            <a:ext cx="4821987" cy="1604406"/>
          </a:xfrm>
          <a:custGeom>
            <a:avLst/>
            <a:gdLst/>
            <a:ahLst/>
            <a:cxnLst/>
            <a:rect l="l" t="t" r="r" b="b"/>
            <a:pathLst>
              <a:path w="4821987" h="1604406">
                <a:moveTo>
                  <a:pt x="0" y="0"/>
                </a:moveTo>
                <a:lnTo>
                  <a:pt x="4821987" y="0"/>
                </a:lnTo>
                <a:lnTo>
                  <a:pt x="4821987" y="1604406"/>
                </a:lnTo>
                <a:lnTo>
                  <a:pt x="0" y="1604406"/>
                </a:lnTo>
                <a:lnTo>
                  <a:pt x="0" y="0"/>
                </a:lnTo>
                <a:close/>
              </a:path>
            </a:pathLst>
          </a:custGeom>
          <a:blipFill>
            <a:blip r:embed="rId5"/>
            <a:stretch>
              <a:fillRect/>
            </a:stretch>
          </a:blipFill>
        </p:spPr>
      </p:sp>
      <p:sp>
        <p:nvSpPr>
          <p:cNvPr id="4" name="Freeform 4"/>
          <p:cNvSpPr/>
          <p:nvPr/>
        </p:nvSpPr>
        <p:spPr>
          <a:xfrm>
            <a:off x="5613311" y="8831113"/>
            <a:ext cx="2531481" cy="854375"/>
          </a:xfrm>
          <a:custGeom>
            <a:avLst/>
            <a:gdLst/>
            <a:ahLst/>
            <a:cxnLst/>
            <a:rect l="l" t="t" r="r" b="b"/>
            <a:pathLst>
              <a:path w="2531481" h="854375">
                <a:moveTo>
                  <a:pt x="0" y="0"/>
                </a:moveTo>
                <a:lnTo>
                  <a:pt x="2531482" y="0"/>
                </a:lnTo>
                <a:lnTo>
                  <a:pt x="2531482" y="854374"/>
                </a:lnTo>
                <a:lnTo>
                  <a:pt x="0" y="854374"/>
                </a:lnTo>
                <a:lnTo>
                  <a:pt x="0" y="0"/>
                </a:lnTo>
                <a:close/>
              </a:path>
            </a:pathLst>
          </a:custGeom>
          <a:blipFill>
            <a:blip r:embed="rId6"/>
            <a:stretch>
              <a:fillRect/>
            </a:stretch>
          </a:blipFill>
        </p:spPr>
      </p:sp>
      <p:sp>
        <p:nvSpPr>
          <p:cNvPr id="5" name="AutoShape 5"/>
          <p:cNvSpPr/>
          <p:nvPr/>
        </p:nvSpPr>
        <p:spPr>
          <a:xfrm>
            <a:off x="648339" y="8408472"/>
            <a:ext cx="7741982" cy="0"/>
          </a:xfrm>
          <a:prstGeom prst="line">
            <a:avLst/>
          </a:prstGeom>
          <a:ln w="47625" cap="flat">
            <a:solidFill>
              <a:srgbClr val="CC4927"/>
            </a:solidFill>
            <a:prstDash val="solid"/>
            <a:headEnd type="none" w="sm" len="sm"/>
            <a:tailEnd type="none" w="sm" len="sm"/>
          </a:ln>
        </p:spPr>
      </p:sp>
      <p:grpSp>
        <p:nvGrpSpPr>
          <p:cNvPr id="6" name="Group 6"/>
          <p:cNvGrpSpPr>
            <a:grpSpLocks noChangeAspect="1"/>
          </p:cNvGrpSpPr>
          <p:nvPr/>
        </p:nvGrpSpPr>
        <p:grpSpPr>
          <a:xfrm>
            <a:off x="8833708" y="1271499"/>
            <a:ext cx="8425592" cy="7136972"/>
            <a:chOff x="0" y="0"/>
            <a:chExt cx="2374900" cy="2011680"/>
          </a:xfrm>
        </p:grpSpPr>
        <p:sp>
          <p:nvSpPr>
            <p:cNvPr id="7" name="Freeform 7"/>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7"/>
              <a:stretch>
                <a:fillRect l="-6467" r="-6467"/>
              </a:stretch>
            </a:blipFill>
          </p:spPr>
        </p:sp>
      </p:grpSp>
      <p:sp>
        <p:nvSpPr>
          <p:cNvPr id="8" name="TextBox 8"/>
          <p:cNvSpPr txBox="1"/>
          <p:nvPr/>
        </p:nvSpPr>
        <p:spPr>
          <a:xfrm>
            <a:off x="762000" y="1655437"/>
            <a:ext cx="9929945" cy="2934265"/>
          </a:xfrm>
          <a:prstGeom prst="rect">
            <a:avLst/>
          </a:prstGeom>
        </p:spPr>
        <p:txBody>
          <a:bodyPr lIns="0" tIns="0" rIns="0" bIns="0" rtlCol="0" anchor="t">
            <a:spAutoFit/>
          </a:bodyPr>
          <a:lstStyle/>
          <a:p>
            <a:pPr>
              <a:lnSpc>
                <a:spcPts val="11761"/>
              </a:lnSpc>
            </a:pPr>
            <a:r>
              <a:rPr lang="en-US" sz="9801" dirty="0">
                <a:solidFill>
                  <a:srgbClr val="00467F"/>
                </a:solidFill>
                <a:latin typeface="Arialle Bold"/>
              </a:rPr>
              <a:t> </a:t>
            </a:r>
          </a:p>
          <a:p>
            <a:pPr>
              <a:lnSpc>
                <a:spcPts val="11761"/>
              </a:lnSpc>
            </a:pPr>
            <a:r>
              <a:rPr lang="en-US" sz="9801" dirty="0">
                <a:solidFill>
                  <a:srgbClr val="00467F"/>
                </a:solidFill>
                <a:latin typeface="Arialle Bold"/>
              </a:rPr>
              <a:t>Prevention </a:t>
            </a:r>
          </a:p>
        </p:txBody>
      </p:sp>
      <p:sp>
        <p:nvSpPr>
          <p:cNvPr id="9" name="TextBox 9"/>
          <p:cNvSpPr txBox="1"/>
          <p:nvPr/>
        </p:nvSpPr>
        <p:spPr>
          <a:xfrm>
            <a:off x="762000" y="6450653"/>
            <a:ext cx="7830064" cy="898404"/>
          </a:xfrm>
          <a:prstGeom prst="rect">
            <a:avLst/>
          </a:prstGeom>
        </p:spPr>
        <p:txBody>
          <a:bodyPr lIns="0" tIns="0" rIns="0" bIns="0" rtlCol="0" anchor="t">
            <a:spAutoFit/>
          </a:bodyPr>
          <a:lstStyle/>
          <a:p>
            <a:pPr>
              <a:lnSpc>
                <a:spcPts val="7275"/>
              </a:lnSpc>
              <a:spcBef>
                <a:spcPct val="0"/>
              </a:spcBef>
            </a:pPr>
            <a:r>
              <a:rPr lang="en-US" sz="5196" dirty="0">
                <a:solidFill>
                  <a:srgbClr val="94A545"/>
                </a:solidFill>
                <a:latin typeface="Arialle Bold"/>
              </a:rPr>
              <a:t>A Family Guide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AB29646B-3F37-E1AC-BF49-D0E3131ED023}"/>
              </a:ext>
            </a:extLst>
          </p:cNvPr>
          <p:cNvGrpSpPr/>
          <p:nvPr/>
        </p:nvGrpSpPr>
        <p:grpSpPr>
          <a:xfrm>
            <a:off x="7094860" y="2611869"/>
            <a:ext cx="4098281" cy="3112888"/>
            <a:chOff x="6551568" y="2561926"/>
            <a:chExt cx="4098281" cy="3112888"/>
          </a:xfrm>
        </p:grpSpPr>
        <p:sp>
          <p:nvSpPr>
            <p:cNvPr id="3" name="Freeform 19">
              <a:extLst>
                <a:ext uri="{FF2B5EF4-FFF2-40B4-BE49-F238E27FC236}">
                  <a16:creationId xmlns:a16="http://schemas.microsoft.com/office/drawing/2014/main" id="{D09F2DD5-68DB-BA15-082B-30D128286EB6}"/>
                </a:ext>
              </a:extLst>
            </p:cNvPr>
            <p:cNvSpPr/>
            <p:nvPr/>
          </p:nvSpPr>
          <p:spPr>
            <a:xfrm>
              <a:off x="6551568" y="2561926"/>
              <a:ext cx="4098281" cy="311288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TextBox 1">
              <a:extLst>
                <a:ext uri="{FF2B5EF4-FFF2-40B4-BE49-F238E27FC236}">
                  <a16:creationId xmlns:a16="http://schemas.microsoft.com/office/drawing/2014/main" id="{90812932-134C-2E06-3418-91D3934E2A33}"/>
                </a:ext>
              </a:extLst>
            </p:cNvPr>
            <p:cNvSpPr txBox="1"/>
            <p:nvPr/>
          </p:nvSpPr>
          <p:spPr>
            <a:xfrm>
              <a:off x="6660340" y="2843270"/>
              <a:ext cx="3899459" cy="2831544"/>
            </a:xfrm>
            <a:prstGeom prst="rect">
              <a:avLst/>
            </a:prstGeom>
            <a:noFill/>
          </p:spPr>
          <p:txBody>
            <a:bodyPr wrap="square" rtlCol="0">
              <a:spAutoFit/>
            </a:bodyPr>
            <a:lstStyle/>
            <a:p>
              <a:pPr algn="ctr"/>
              <a:r>
                <a:rPr lang="en-US" sz="3200" dirty="0">
                  <a:solidFill>
                    <a:schemeClr val="tx2"/>
                  </a:solidFill>
                  <a:latin typeface="Arialle" panose="020B0604020202020204" charset="0"/>
                  <a:ea typeface="Arialle" panose="020B0604020202020204" charset="0"/>
                  <a:cs typeface="Arialle" panose="020B0604020202020204" charset="0"/>
                </a:rPr>
                <a:t>Approximately What Percentage</a:t>
              </a:r>
              <a:r>
                <a:rPr lang="en-US" sz="3200" baseline="0" dirty="0">
                  <a:solidFill>
                    <a:schemeClr val="tx2"/>
                  </a:solidFill>
                  <a:latin typeface="Arialle" panose="020B0604020202020204" charset="0"/>
                  <a:ea typeface="Arialle" panose="020B0604020202020204" charset="0"/>
                  <a:cs typeface="Arialle" panose="020B0604020202020204" charset="0"/>
                </a:rPr>
                <a:t> Of People In The US D</a:t>
              </a:r>
              <a:r>
                <a:rPr lang="en-US" sz="3200" dirty="0">
                  <a:solidFill>
                    <a:schemeClr val="tx2"/>
                  </a:solidFill>
                  <a:latin typeface="Arialle" panose="020B0604020202020204" charset="0"/>
                  <a:ea typeface="Arialle" panose="020B0604020202020204" charset="0"/>
                  <a:cs typeface="Arialle" panose="020B0604020202020204" charset="0"/>
                </a:rPr>
                <a:t>rank Any Alcohol</a:t>
              </a:r>
              <a:r>
                <a:rPr lang="en-US" sz="3200" baseline="0" dirty="0">
                  <a:solidFill>
                    <a:schemeClr val="tx2"/>
                  </a:solidFill>
                  <a:latin typeface="Arialle" panose="020B0604020202020204" charset="0"/>
                  <a:ea typeface="Arialle" panose="020B0604020202020204" charset="0"/>
                  <a:cs typeface="Arialle" panose="020B0604020202020204" charset="0"/>
                </a:rPr>
                <a:t> </a:t>
              </a:r>
              <a:r>
                <a:rPr lang="en-US" sz="3200" dirty="0">
                  <a:solidFill>
                    <a:schemeClr val="tx2"/>
                  </a:solidFill>
                  <a:latin typeface="Arialle" panose="020B0604020202020204" charset="0"/>
                  <a:ea typeface="Arialle" panose="020B0604020202020204" charset="0"/>
                  <a:cs typeface="Arialle" panose="020B0604020202020204" charset="0"/>
                </a:rPr>
                <a:t>In 2021?</a:t>
              </a:r>
            </a:p>
            <a:p>
              <a:endParaRPr lang="en-US" dirty="0"/>
            </a:p>
          </p:txBody>
        </p:sp>
      </p:grpSp>
      <p:grpSp>
        <p:nvGrpSpPr>
          <p:cNvPr id="23" name="Group 22">
            <a:extLst>
              <a:ext uri="{FF2B5EF4-FFF2-40B4-BE49-F238E27FC236}">
                <a16:creationId xmlns:a16="http://schemas.microsoft.com/office/drawing/2014/main" id="{C928C387-91DE-15F2-7423-756BD41366BA}"/>
              </a:ext>
            </a:extLst>
          </p:cNvPr>
          <p:cNvGrpSpPr/>
          <p:nvPr/>
        </p:nvGrpSpPr>
        <p:grpSpPr>
          <a:xfrm>
            <a:off x="3314064" y="6212441"/>
            <a:ext cx="11659872" cy="2042996"/>
            <a:chOff x="2744830" y="5646165"/>
            <a:chExt cx="11659872" cy="2042996"/>
          </a:xfrm>
        </p:grpSpPr>
        <p:sp>
          <p:nvSpPr>
            <p:cNvPr id="4" name="Freeform 19">
              <a:extLst>
                <a:ext uri="{FF2B5EF4-FFF2-40B4-BE49-F238E27FC236}">
                  <a16:creationId xmlns:a16="http://schemas.microsoft.com/office/drawing/2014/main" id="{098927B4-E5C0-46EC-910D-BC35EF123A03}"/>
                </a:ext>
              </a:extLst>
            </p:cNvPr>
            <p:cNvSpPr/>
            <p:nvPr/>
          </p:nvSpPr>
          <p:spPr>
            <a:xfrm>
              <a:off x="274483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19">
              <a:extLst>
                <a:ext uri="{FF2B5EF4-FFF2-40B4-BE49-F238E27FC236}">
                  <a16:creationId xmlns:a16="http://schemas.microsoft.com/office/drawing/2014/main" id="{B2D34CD2-CF73-05F5-D902-1C67E6A5CDE6}"/>
                </a:ext>
              </a:extLst>
            </p:cNvPr>
            <p:cNvSpPr/>
            <p:nvPr/>
          </p:nvSpPr>
          <p:spPr>
            <a:xfrm>
              <a:off x="586740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19">
              <a:extLst>
                <a:ext uri="{FF2B5EF4-FFF2-40B4-BE49-F238E27FC236}">
                  <a16:creationId xmlns:a16="http://schemas.microsoft.com/office/drawing/2014/main" id="{65A4CFFB-A92C-B964-051B-9A54802750FC}"/>
                </a:ext>
              </a:extLst>
            </p:cNvPr>
            <p:cNvSpPr/>
            <p:nvPr/>
          </p:nvSpPr>
          <p:spPr>
            <a:xfrm>
              <a:off x="9081894" y="5646165"/>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9">
              <a:extLst>
                <a:ext uri="{FF2B5EF4-FFF2-40B4-BE49-F238E27FC236}">
                  <a16:creationId xmlns:a16="http://schemas.microsoft.com/office/drawing/2014/main" id="{E3F0E904-F954-3AE7-9324-A34EB5F76FA5}"/>
                </a:ext>
              </a:extLst>
            </p:cNvPr>
            <p:cNvSpPr/>
            <p:nvPr/>
          </p:nvSpPr>
          <p:spPr>
            <a:xfrm>
              <a:off x="12039600" y="5662028"/>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0">
              <a:extLst>
                <a:ext uri="{FF2B5EF4-FFF2-40B4-BE49-F238E27FC236}">
                  <a16:creationId xmlns:a16="http://schemas.microsoft.com/office/drawing/2014/main" id="{7DEDF7FD-88C1-6B67-6752-01F50B04DA09}"/>
                </a:ext>
              </a:extLst>
            </p:cNvPr>
            <p:cNvSpPr txBox="1"/>
            <p:nvPr/>
          </p:nvSpPr>
          <p:spPr>
            <a:xfrm>
              <a:off x="3139798" y="6194308"/>
              <a:ext cx="1721278"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15%</a:t>
              </a:r>
            </a:p>
          </p:txBody>
        </p:sp>
        <p:sp>
          <p:nvSpPr>
            <p:cNvPr id="14" name="TextBox 13">
              <a:extLst>
                <a:ext uri="{FF2B5EF4-FFF2-40B4-BE49-F238E27FC236}">
                  <a16:creationId xmlns:a16="http://schemas.microsoft.com/office/drawing/2014/main" id="{8A647920-EBE1-F430-0B1E-BD19519F8C5C}"/>
                </a:ext>
              </a:extLst>
            </p:cNvPr>
            <p:cNvSpPr txBox="1"/>
            <p:nvPr/>
          </p:nvSpPr>
          <p:spPr>
            <a:xfrm>
              <a:off x="12485940" y="6210171"/>
              <a:ext cx="1918762"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62%</a:t>
              </a:r>
            </a:p>
          </p:txBody>
        </p:sp>
        <p:sp>
          <p:nvSpPr>
            <p:cNvPr id="16" name="TextBox 15">
              <a:extLst>
                <a:ext uri="{FF2B5EF4-FFF2-40B4-BE49-F238E27FC236}">
                  <a16:creationId xmlns:a16="http://schemas.microsoft.com/office/drawing/2014/main" id="{1B8C0418-F53E-E230-4A47-14F591ABE4F8}"/>
                </a:ext>
              </a:extLst>
            </p:cNvPr>
            <p:cNvSpPr txBox="1"/>
            <p:nvPr/>
          </p:nvSpPr>
          <p:spPr>
            <a:xfrm>
              <a:off x="9578447" y="6180872"/>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33%</a:t>
              </a:r>
            </a:p>
            <a:p>
              <a:endParaRPr lang="en-US" dirty="0"/>
            </a:p>
          </p:txBody>
        </p:sp>
        <p:sp>
          <p:nvSpPr>
            <p:cNvPr id="18" name="TextBox 17">
              <a:extLst>
                <a:ext uri="{FF2B5EF4-FFF2-40B4-BE49-F238E27FC236}">
                  <a16:creationId xmlns:a16="http://schemas.microsoft.com/office/drawing/2014/main" id="{539D98CF-7199-4910-8A3D-748F30470D2D}"/>
                </a:ext>
              </a:extLst>
            </p:cNvPr>
            <p:cNvSpPr txBox="1"/>
            <p:nvPr/>
          </p:nvSpPr>
          <p:spPr>
            <a:xfrm>
              <a:off x="6179247" y="6180873"/>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88%</a:t>
              </a:r>
            </a:p>
            <a:p>
              <a:endParaRPr lang="en-US" dirty="0"/>
            </a:p>
          </p:txBody>
        </p:sp>
      </p:grpSp>
      <p:grpSp>
        <p:nvGrpSpPr>
          <p:cNvPr id="19" name="Group 18">
            <a:extLst>
              <a:ext uri="{FF2B5EF4-FFF2-40B4-BE49-F238E27FC236}">
                <a16:creationId xmlns:a16="http://schemas.microsoft.com/office/drawing/2014/main" id="{2ACCB73C-A6E3-C8B7-903A-982C3326648C}"/>
              </a:ext>
            </a:extLst>
          </p:cNvPr>
          <p:cNvGrpSpPr/>
          <p:nvPr/>
        </p:nvGrpSpPr>
        <p:grpSpPr>
          <a:xfrm>
            <a:off x="6491112" y="263737"/>
            <a:ext cx="5305776" cy="1930268"/>
            <a:chOff x="5715000" y="326355"/>
            <a:chExt cx="6071509" cy="2183668"/>
          </a:xfrm>
        </p:grpSpPr>
        <p:sp>
          <p:nvSpPr>
            <p:cNvPr id="20" name="TextBox 19">
              <a:extLst>
                <a:ext uri="{FF2B5EF4-FFF2-40B4-BE49-F238E27FC236}">
                  <a16:creationId xmlns:a16="http://schemas.microsoft.com/office/drawing/2014/main" id="{B715E9CB-5F7F-1FCF-1090-93301F392B77}"/>
                </a:ext>
              </a:extLst>
            </p:cNvPr>
            <p:cNvSpPr txBox="1"/>
            <p:nvPr/>
          </p:nvSpPr>
          <p:spPr>
            <a:xfrm>
              <a:off x="5715000" y="326355"/>
              <a:ext cx="6071509" cy="2183668"/>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dirty="0"/>
            </a:p>
          </p:txBody>
        </p:sp>
        <p:pic>
          <p:nvPicPr>
            <p:cNvPr id="22" name="Graphic 21" descr="Help with solid fill">
              <a:extLst>
                <a:ext uri="{FF2B5EF4-FFF2-40B4-BE49-F238E27FC236}">
                  <a16:creationId xmlns:a16="http://schemas.microsoft.com/office/drawing/2014/main" id="{09C99809-A645-033D-CF32-B162E4BA42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65192" y="402303"/>
              <a:ext cx="2031772" cy="2031772"/>
            </a:xfrm>
            <a:prstGeom prst="rect">
              <a:avLst/>
            </a:prstGeom>
          </p:spPr>
        </p:pic>
      </p:grpSp>
    </p:spTree>
    <p:extLst>
      <p:ext uri="{BB962C8B-B14F-4D97-AF65-F5344CB8AC3E}">
        <p14:creationId xmlns:p14="http://schemas.microsoft.com/office/powerpoint/2010/main" val="62046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631437"/>
            <a:ext cx="18288553" cy="1786814"/>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0" y="212873"/>
              <a:ext cx="24771617" cy="67055"/>
            </a:xfrm>
            <a:prstGeom prst="line">
              <a:avLst/>
            </a:prstGeom>
            <a:ln w="127000" cap="flat">
              <a:solidFill>
                <a:srgbClr val="00467F"/>
              </a:solidFill>
              <a:prstDash val="solid"/>
              <a:headEnd type="none" w="sm" len="sm"/>
              <a:tailEnd type="none" w="sm" len="sm"/>
            </a:ln>
          </p:spPr>
        </p:sp>
      </p:gr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1264"/>
              </a:lnSpc>
            </a:pPr>
            <a:endParaRPr lang="en-US" sz="2603" dirty="0">
              <a:solidFill>
                <a:srgbClr val="000000"/>
              </a:solidFill>
              <a:latin typeface="Arialle Bold"/>
              <a:hlinkClick r:id="rId4" tooltip="https://youtu.be/YefKGTu_Xf8"/>
            </a:endParaRPr>
          </a:p>
          <a:p>
            <a:pPr algn="ctr">
              <a:lnSpc>
                <a:spcPts val="2200"/>
              </a:lnSpc>
            </a:pPr>
            <a:endParaRPr lang="en-US" sz="2603" dirty="0">
              <a:solidFill>
                <a:srgbClr val="000000"/>
              </a:solidFill>
              <a:latin typeface="Arialle Bold"/>
              <a:hlinkClick r:id="rId4" tooltip="https://youtu.be/YefKGTu_Xf8"/>
            </a:endParaRPr>
          </a:p>
        </p:txBody>
      </p:sp>
      <p:graphicFrame>
        <p:nvGraphicFramePr>
          <p:cNvPr id="18" name="Chart 17">
            <a:extLst>
              <a:ext uri="{FF2B5EF4-FFF2-40B4-BE49-F238E27FC236}">
                <a16:creationId xmlns:a16="http://schemas.microsoft.com/office/drawing/2014/main" id="{EA0F73AA-26AB-0376-982F-CFFAAF31C657}"/>
              </a:ext>
            </a:extLst>
          </p:cNvPr>
          <p:cNvGraphicFramePr/>
          <p:nvPr>
            <p:extLst>
              <p:ext uri="{D42A27DB-BD31-4B8C-83A1-F6EECF244321}">
                <p14:modId xmlns:p14="http://schemas.microsoft.com/office/powerpoint/2010/main" val="556651362"/>
              </p:ext>
            </p:extLst>
          </p:nvPr>
        </p:nvGraphicFramePr>
        <p:xfrm>
          <a:off x="5691282" y="342746"/>
          <a:ext cx="6905434" cy="8254554"/>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oup 9">
            <a:extLst>
              <a:ext uri="{FF2B5EF4-FFF2-40B4-BE49-F238E27FC236}">
                <a16:creationId xmlns:a16="http://schemas.microsoft.com/office/drawing/2014/main" id="{C012EB33-BB94-F195-F8C6-92EBCA15AD96}"/>
              </a:ext>
            </a:extLst>
          </p:cNvPr>
          <p:cNvGrpSpPr/>
          <p:nvPr/>
        </p:nvGrpSpPr>
        <p:grpSpPr>
          <a:xfrm>
            <a:off x="292941" y="2485476"/>
            <a:ext cx="5105400" cy="4406522"/>
            <a:chOff x="317348" y="2485476"/>
            <a:chExt cx="5105400" cy="4406522"/>
          </a:xfrm>
        </p:grpSpPr>
        <p:sp>
          <p:nvSpPr>
            <p:cNvPr id="19" name="Freeform 19"/>
            <p:cNvSpPr/>
            <p:nvPr/>
          </p:nvSpPr>
          <p:spPr>
            <a:xfrm>
              <a:off x="317348" y="2485476"/>
              <a:ext cx="5105400" cy="44065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3">
              <a:extLst>
                <a:ext uri="{FF2B5EF4-FFF2-40B4-BE49-F238E27FC236}">
                  <a16:creationId xmlns:a16="http://schemas.microsoft.com/office/drawing/2014/main" id="{88C95987-3FEC-C165-8AC3-417FAC73F7E9}"/>
                </a:ext>
              </a:extLst>
            </p:cNvPr>
            <p:cNvSpPr txBox="1"/>
            <p:nvPr/>
          </p:nvSpPr>
          <p:spPr>
            <a:xfrm>
              <a:off x="441619" y="3641930"/>
              <a:ext cx="4819704" cy="1938992"/>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ea typeface="Arialle" panose="020B0604020202020204" charset="0"/>
                  <a:cs typeface="Arial" panose="020B0604020202020204" pitchFamily="34" charset="0"/>
                </a:rPr>
                <a:t>Note: </a:t>
              </a:r>
            </a:p>
            <a:p>
              <a:pPr algn="ctr"/>
              <a:endParaRPr lang="en-US" sz="2400" b="1" dirty="0">
                <a:solidFill>
                  <a:schemeClr val="tx2"/>
                </a:solidFill>
                <a:latin typeface="Arial" panose="020B0604020202020204" pitchFamily="34" charset="0"/>
                <a:ea typeface="Arialle" panose="020B0604020202020204" charset="0"/>
                <a:cs typeface="Arial" panose="020B0604020202020204" pitchFamily="34" charset="0"/>
              </a:endParaRPr>
            </a:p>
            <a:p>
              <a:pPr algn="ctr"/>
              <a:r>
                <a:rPr lang="en-US" sz="2400" b="1" dirty="0">
                  <a:solidFill>
                    <a:schemeClr val="tx2"/>
                  </a:solidFill>
                  <a:latin typeface="Arial" panose="020B0604020202020204" pitchFamily="34" charset="0"/>
                  <a:ea typeface="Arialle" panose="020B0604020202020204" charset="0"/>
                  <a:cs typeface="Arial" panose="020B0604020202020204" pitchFamily="34" charset="0"/>
                </a:rPr>
                <a:t>ANY alcohol use is considered unhealthy for people under the age of 21. </a:t>
              </a:r>
              <a:endParaRPr lang="en-US" sz="2400" dirty="0">
                <a:solidFill>
                  <a:schemeClr val="tx2"/>
                </a:solidFill>
                <a:latin typeface="Arialle" panose="020B0604020202020204" charset="0"/>
                <a:ea typeface="Arialle" panose="020B0604020202020204" charset="0"/>
                <a:cs typeface="Arialle" panose="020B0604020202020204" charset="0"/>
              </a:endParaRPr>
            </a:p>
          </p:txBody>
        </p:sp>
      </p:grpSp>
      <p:grpSp>
        <p:nvGrpSpPr>
          <p:cNvPr id="2" name="Group 1">
            <a:extLst>
              <a:ext uri="{FF2B5EF4-FFF2-40B4-BE49-F238E27FC236}">
                <a16:creationId xmlns:a16="http://schemas.microsoft.com/office/drawing/2014/main" id="{D1943EE5-D8D7-C6FB-560D-578922E047D4}"/>
              </a:ext>
            </a:extLst>
          </p:cNvPr>
          <p:cNvGrpSpPr/>
          <p:nvPr/>
        </p:nvGrpSpPr>
        <p:grpSpPr>
          <a:xfrm>
            <a:off x="861565" y="9087871"/>
            <a:ext cx="4581799" cy="735688"/>
            <a:chOff x="861565" y="9087871"/>
            <a:chExt cx="4581799" cy="735688"/>
          </a:xfrm>
        </p:grpSpPr>
        <p:sp>
          <p:nvSpPr>
            <p:cNvPr id="3" name="Freeform 12">
              <a:extLst>
                <a:ext uri="{FF2B5EF4-FFF2-40B4-BE49-F238E27FC236}">
                  <a16:creationId xmlns:a16="http://schemas.microsoft.com/office/drawing/2014/main" id="{4C54A789-CB01-C7AD-0908-755614DEF9CA}"/>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TextBox 15">
              <a:extLst>
                <a:ext uri="{FF2B5EF4-FFF2-40B4-BE49-F238E27FC236}">
                  <a16:creationId xmlns:a16="http://schemas.microsoft.com/office/drawing/2014/main" id="{B03070BE-1C27-E98B-C5BE-580F937F8D21}"/>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grpSp>
        <p:nvGrpSpPr>
          <p:cNvPr id="6" name="Group 5">
            <a:extLst>
              <a:ext uri="{FF2B5EF4-FFF2-40B4-BE49-F238E27FC236}">
                <a16:creationId xmlns:a16="http://schemas.microsoft.com/office/drawing/2014/main" id="{142CB981-BA5E-4478-F3E5-0065F29FBF49}"/>
              </a:ext>
            </a:extLst>
          </p:cNvPr>
          <p:cNvGrpSpPr/>
          <p:nvPr/>
        </p:nvGrpSpPr>
        <p:grpSpPr>
          <a:xfrm>
            <a:off x="12889658" y="2480969"/>
            <a:ext cx="5105400" cy="4406522"/>
            <a:chOff x="12887526" y="2480969"/>
            <a:chExt cx="5105400" cy="4406522"/>
          </a:xfrm>
        </p:grpSpPr>
        <p:sp>
          <p:nvSpPr>
            <p:cNvPr id="16" name="Freeform 19">
              <a:extLst>
                <a:ext uri="{FF2B5EF4-FFF2-40B4-BE49-F238E27FC236}">
                  <a16:creationId xmlns:a16="http://schemas.microsoft.com/office/drawing/2014/main" id="{F0D69348-536B-E328-C20E-4B3990892622}"/>
                </a:ext>
              </a:extLst>
            </p:cNvPr>
            <p:cNvSpPr/>
            <p:nvPr/>
          </p:nvSpPr>
          <p:spPr>
            <a:xfrm>
              <a:off x="12887526" y="2480969"/>
              <a:ext cx="5105400" cy="44065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a:extLst>
                <a:ext uri="{FF2B5EF4-FFF2-40B4-BE49-F238E27FC236}">
                  <a16:creationId xmlns:a16="http://schemas.microsoft.com/office/drawing/2014/main" id="{BBD5AEB8-209C-0CF3-AABC-5CA529A3D947}"/>
                </a:ext>
              </a:extLst>
            </p:cNvPr>
            <p:cNvSpPr txBox="1"/>
            <p:nvPr/>
          </p:nvSpPr>
          <p:spPr>
            <a:xfrm>
              <a:off x="13411385" y="2882095"/>
              <a:ext cx="4057682" cy="3693319"/>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ea typeface="Arialle" panose="020B0604020202020204" charset="0"/>
                  <a:cs typeface="Arial" panose="020B0604020202020204" pitchFamily="34" charset="0"/>
                </a:rPr>
                <a:t>Why? </a:t>
              </a:r>
            </a:p>
            <a:p>
              <a:pPr algn="ctr"/>
              <a:endParaRPr lang="en-US" sz="2400" b="1" dirty="0">
                <a:solidFill>
                  <a:schemeClr val="tx2"/>
                </a:solidFill>
                <a:latin typeface="Arial" panose="020B0604020202020204" pitchFamily="34" charset="0"/>
                <a:ea typeface="Arialle" panose="020B0604020202020204" charset="0"/>
                <a:cs typeface="Arial" panose="020B0604020202020204" pitchFamily="34" charset="0"/>
              </a:endParaRPr>
            </a:p>
            <a:p>
              <a:pPr algn="ctr"/>
              <a:r>
                <a:rPr lang="en-US" sz="2400" b="1" dirty="0">
                  <a:solidFill>
                    <a:schemeClr val="tx2"/>
                  </a:solidFill>
                  <a:latin typeface="Arial" panose="020B0604020202020204" pitchFamily="34" charset="0"/>
                  <a:ea typeface="Arialle" panose="020B0604020202020204" charset="0"/>
                  <a:cs typeface="Arial" panose="020B0604020202020204" pitchFamily="34" charset="0"/>
                </a:rPr>
                <a:t>Any alcohol use is considered unhealthy for people under the age of 21 because the brain continues to develop and mature into a person’s mid to late 20s.</a:t>
              </a:r>
            </a:p>
            <a:p>
              <a:endParaRPr lang="en-US" dirty="0"/>
            </a:p>
          </p:txBody>
        </p:sp>
      </p:grpSp>
      <p:sp>
        <p:nvSpPr>
          <p:cNvPr id="14" name="TextBox 13">
            <a:extLst>
              <a:ext uri="{FF2B5EF4-FFF2-40B4-BE49-F238E27FC236}">
                <a16:creationId xmlns:a16="http://schemas.microsoft.com/office/drawing/2014/main" id="{77B2AA96-E360-75A5-8234-F85635159942}"/>
              </a:ext>
            </a:extLst>
          </p:cNvPr>
          <p:cNvSpPr txBox="1"/>
          <p:nvPr/>
        </p:nvSpPr>
        <p:spPr>
          <a:xfrm>
            <a:off x="12574417" y="8421759"/>
            <a:ext cx="918087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Source: </a:t>
            </a:r>
            <a:r>
              <a:rPr lang="en-US" sz="1400" b="0" i="0" dirty="0">
                <a:effectLst/>
                <a:latin typeface="Arial" panose="020B0604020202020204" pitchFamily="34" charset="0"/>
                <a:cs typeface="Arial" panose="020B0604020202020204" pitchFamily="34" charset="0"/>
              </a:rPr>
              <a:t>NSDUH</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157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631437"/>
            <a:ext cx="18288553" cy="1786814"/>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0" y="212873"/>
              <a:ext cx="24771617" cy="67055"/>
            </a:xfrm>
            <a:prstGeom prst="line">
              <a:avLst/>
            </a:prstGeom>
            <a:ln w="127000" cap="flat">
              <a:solidFill>
                <a:srgbClr val="00467F"/>
              </a:solidFill>
              <a:prstDash val="solid"/>
              <a:headEnd type="none" w="sm" len="sm"/>
              <a:tailEnd type="none" w="sm" len="sm"/>
            </a:ln>
          </p:spPr>
        </p:sp>
      </p:gr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grpSp>
        <p:nvGrpSpPr>
          <p:cNvPr id="6" name="Group 5">
            <a:extLst>
              <a:ext uri="{FF2B5EF4-FFF2-40B4-BE49-F238E27FC236}">
                <a16:creationId xmlns:a16="http://schemas.microsoft.com/office/drawing/2014/main" id="{3A2C29BB-E516-C384-63F3-9277795DAB2D}"/>
              </a:ext>
            </a:extLst>
          </p:cNvPr>
          <p:cNvGrpSpPr/>
          <p:nvPr/>
        </p:nvGrpSpPr>
        <p:grpSpPr>
          <a:xfrm>
            <a:off x="6598907" y="95559"/>
            <a:ext cx="5090186" cy="1603163"/>
            <a:chOff x="5715000" y="326355"/>
            <a:chExt cx="6071509" cy="2183668"/>
          </a:xfrm>
        </p:grpSpPr>
        <p:sp>
          <p:nvSpPr>
            <p:cNvPr id="10" name="TextBox 9">
              <a:extLst>
                <a:ext uri="{FF2B5EF4-FFF2-40B4-BE49-F238E27FC236}">
                  <a16:creationId xmlns:a16="http://schemas.microsoft.com/office/drawing/2014/main" id="{7C1D1C66-4B9B-C442-9906-238AAC1ED7A3}"/>
                </a:ext>
              </a:extLst>
            </p:cNvPr>
            <p:cNvSpPr txBox="1"/>
            <p:nvPr/>
          </p:nvSpPr>
          <p:spPr>
            <a:xfrm>
              <a:off x="5715000" y="326355"/>
              <a:ext cx="6071509" cy="2183668"/>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dirty="0"/>
            </a:p>
          </p:txBody>
        </p:sp>
        <p:pic>
          <p:nvPicPr>
            <p:cNvPr id="11" name="Graphic 10" descr="Help with solid fill">
              <a:extLst>
                <a:ext uri="{FF2B5EF4-FFF2-40B4-BE49-F238E27FC236}">
                  <a16:creationId xmlns:a16="http://schemas.microsoft.com/office/drawing/2014/main" id="{6463FB73-3AAD-6331-FB71-E3C898CC41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5192" y="402303"/>
              <a:ext cx="2031772" cy="2031772"/>
            </a:xfrm>
            <a:prstGeom prst="rect">
              <a:avLst/>
            </a:prstGeom>
          </p:spPr>
        </p:pic>
      </p:grpSp>
      <p:grpSp>
        <p:nvGrpSpPr>
          <p:cNvPr id="20" name="Group 19">
            <a:extLst>
              <a:ext uri="{FF2B5EF4-FFF2-40B4-BE49-F238E27FC236}">
                <a16:creationId xmlns:a16="http://schemas.microsoft.com/office/drawing/2014/main" id="{622A5C96-B091-0491-952A-687D1A56266B}"/>
              </a:ext>
            </a:extLst>
          </p:cNvPr>
          <p:cNvGrpSpPr/>
          <p:nvPr/>
        </p:nvGrpSpPr>
        <p:grpSpPr>
          <a:xfrm>
            <a:off x="5218743" y="1855362"/>
            <a:ext cx="7850514" cy="2023143"/>
            <a:chOff x="6551568" y="2561926"/>
            <a:chExt cx="4098281" cy="3112887"/>
          </a:xfrm>
        </p:grpSpPr>
        <p:sp>
          <p:nvSpPr>
            <p:cNvPr id="21" name="Freeform 19">
              <a:extLst>
                <a:ext uri="{FF2B5EF4-FFF2-40B4-BE49-F238E27FC236}">
                  <a16:creationId xmlns:a16="http://schemas.microsoft.com/office/drawing/2014/main" id="{0EAB40B2-8C19-7DE4-E0B2-5CE40E55D210}"/>
                </a:ext>
              </a:extLst>
            </p:cNvPr>
            <p:cNvSpPr/>
            <p:nvPr/>
          </p:nvSpPr>
          <p:spPr>
            <a:xfrm>
              <a:off x="6551568" y="2561926"/>
              <a:ext cx="4098281" cy="311288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1">
              <a:extLst>
                <a:ext uri="{FF2B5EF4-FFF2-40B4-BE49-F238E27FC236}">
                  <a16:creationId xmlns:a16="http://schemas.microsoft.com/office/drawing/2014/main" id="{6A7FF93D-1E08-6BB8-6A12-FE639D8F1E60}"/>
                </a:ext>
              </a:extLst>
            </p:cNvPr>
            <p:cNvSpPr txBox="1"/>
            <p:nvPr/>
          </p:nvSpPr>
          <p:spPr>
            <a:xfrm>
              <a:off x="6660340" y="2843270"/>
              <a:ext cx="3899459" cy="369332"/>
            </a:xfrm>
            <a:prstGeom prst="rect">
              <a:avLst/>
            </a:prstGeom>
            <a:noFill/>
          </p:spPr>
          <p:txBody>
            <a:bodyPr wrap="square" rtlCol="0">
              <a:spAutoFit/>
            </a:bodyPr>
            <a:lstStyle/>
            <a:p>
              <a:endParaRPr lang="en-US" dirty="0"/>
            </a:p>
          </p:txBody>
        </p:sp>
      </p:grpSp>
      <p:sp>
        <p:nvSpPr>
          <p:cNvPr id="14" name="TextBox 13">
            <a:extLst>
              <a:ext uri="{FF2B5EF4-FFF2-40B4-BE49-F238E27FC236}">
                <a16:creationId xmlns:a16="http://schemas.microsoft.com/office/drawing/2014/main" id="{5586432E-7081-009A-E807-4830A163D120}"/>
              </a:ext>
            </a:extLst>
          </p:cNvPr>
          <p:cNvSpPr txBox="1"/>
          <p:nvPr/>
        </p:nvSpPr>
        <p:spPr>
          <a:xfrm>
            <a:off x="5448300" y="1967539"/>
            <a:ext cx="7391400" cy="1754326"/>
          </a:xfrm>
          <a:prstGeom prst="rect">
            <a:avLst/>
          </a:prstGeom>
          <a:noFill/>
        </p:spPr>
        <p:txBody>
          <a:bodyPr wrap="square" rtlCol="0">
            <a:spAutoFit/>
          </a:bodyPr>
          <a:lstStyle/>
          <a:p>
            <a:pPr algn="ctr"/>
            <a:r>
              <a:rPr lang="en-US" sz="3600" dirty="0">
                <a:solidFill>
                  <a:schemeClr val="tx2"/>
                </a:solidFill>
                <a:latin typeface="Arialle" panose="020B0604020202020204" charset="0"/>
                <a:ea typeface="Arialle" panose="020B0604020202020204" charset="0"/>
                <a:cs typeface="Arialle" panose="020B0604020202020204" charset="0"/>
              </a:rPr>
              <a:t>Who Should Not Drink Any Alcohol, According To The Current Dietary Guidelines For Americans?</a:t>
            </a:r>
          </a:p>
        </p:txBody>
      </p:sp>
      <p:sp>
        <p:nvSpPr>
          <p:cNvPr id="15" name="TextBox 14">
            <a:extLst>
              <a:ext uri="{FF2B5EF4-FFF2-40B4-BE49-F238E27FC236}">
                <a16:creationId xmlns:a16="http://schemas.microsoft.com/office/drawing/2014/main" id="{635D0267-09B0-6064-DA27-A24C63A14EC1}"/>
              </a:ext>
            </a:extLst>
          </p:cNvPr>
          <p:cNvSpPr txBox="1"/>
          <p:nvPr/>
        </p:nvSpPr>
        <p:spPr>
          <a:xfrm>
            <a:off x="2963959" y="4177278"/>
            <a:ext cx="12360083" cy="3108543"/>
          </a:xfrm>
          <a:prstGeom prst="rect">
            <a:avLst/>
          </a:prstGeom>
          <a:noFill/>
        </p:spPr>
        <p:txBody>
          <a:bodyPr wrap="square" rtlCol="0">
            <a:spAutoFit/>
          </a:bodyPr>
          <a:lstStyle/>
          <a:p>
            <a:pPr algn="l"/>
            <a:r>
              <a:rPr lang="en-US" sz="2800" dirty="0">
                <a:solidFill>
                  <a:schemeClr val="tx2"/>
                </a:solidFill>
                <a:latin typeface="Arialle" panose="020B0604020202020204" charset="0"/>
                <a:ea typeface="Arialle" panose="020B0604020202020204" charset="0"/>
                <a:cs typeface="Arialle" panose="020B0604020202020204" charset="0"/>
              </a:rPr>
              <a:t>S</a:t>
            </a:r>
            <a:r>
              <a:rPr lang="en-US" sz="2800" b="0" i="0" dirty="0">
                <a:solidFill>
                  <a:schemeClr val="tx2"/>
                </a:solidFill>
                <a:effectLst/>
                <a:latin typeface="Arialle" panose="020B0604020202020204" charset="0"/>
                <a:ea typeface="Arialle" panose="020B0604020202020204" charset="0"/>
                <a:cs typeface="Arialle" panose="020B0604020202020204" charset="0"/>
              </a:rPr>
              <a:t>ome people who should not drink alcoholic beverages at all include:</a:t>
            </a:r>
          </a:p>
          <a:p>
            <a:pPr algn="l"/>
            <a:endParaRPr lang="en-US" sz="2800" b="0" i="0" dirty="0">
              <a:solidFill>
                <a:schemeClr val="tx2"/>
              </a:solidFill>
              <a:effectLst/>
              <a:latin typeface="Arialle" panose="020B0604020202020204" charset="0"/>
              <a:ea typeface="Arialle" panose="020B0604020202020204" charset="0"/>
              <a:cs typeface="Arialle" panose="020B0604020202020204" charset="0"/>
            </a:endParaRPr>
          </a:p>
          <a:p>
            <a:pPr algn="l">
              <a:buFont typeface="Arial" panose="020B0604020202020204" pitchFamily="34" charset="0"/>
              <a:buChar char="•"/>
            </a:pPr>
            <a:r>
              <a:rPr lang="en-US" sz="2800" b="0" i="0" dirty="0">
                <a:solidFill>
                  <a:schemeClr val="tx2"/>
                </a:solidFill>
                <a:effectLst/>
                <a:latin typeface="Arialle" panose="020B0604020202020204" charset="0"/>
                <a:ea typeface="Arialle" panose="020B0604020202020204" charset="0"/>
                <a:cs typeface="Arialle" panose="020B0604020202020204" charset="0"/>
              </a:rPr>
              <a:t>people who </a:t>
            </a:r>
            <a:r>
              <a:rPr lang="en-US" sz="2800" dirty="0">
                <a:solidFill>
                  <a:schemeClr val="tx2"/>
                </a:solidFill>
                <a:latin typeface="Arialle" panose="020B0604020202020204" charset="0"/>
                <a:ea typeface="Arialle" panose="020B0604020202020204" charset="0"/>
                <a:cs typeface="Arialle" panose="020B0604020202020204" charset="0"/>
              </a:rPr>
              <a:t>a</a:t>
            </a:r>
            <a:r>
              <a:rPr lang="en-US" sz="2800" b="0" i="0" dirty="0">
                <a:solidFill>
                  <a:schemeClr val="tx2"/>
                </a:solidFill>
                <a:effectLst/>
                <a:latin typeface="Arialle" panose="020B0604020202020204" charset="0"/>
                <a:ea typeface="Arialle" panose="020B0604020202020204" charset="0"/>
                <a:cs typeface="Arialle" panose="020B0604020202020204" charset="0"/>
              </a:rPr>
              <a:t>re pregnant or might become pregnant.</a:t>
            </a:r>
            <a:r>
              <a:rPr lang="en-US" sz="2800" b="0" i="0" dirty="0">
                <a:solidFill>
                  <a:schemeClr val="accent6"/>
                </a:solidFill>
                <a:effectLst/>
                <a:latin typeface="Arialle" panose="020B0604020202020204" charset="0"/>
                <a:ea typeface="Arialle" panose="020B0604020202020204" charset="0"/>
                <a:cs typeface="Arialle" panose="020B0604020202020204" charset="0"/>
              </a:rPr>
              <a:t>* </a:t>
            </a:r>
          </a:p>
          <a:p>
            <a:pPr algn="l">
              <a:buFont typeface="Arial" panose="020B0604020202020204" pitchFamily="34" charset="0"/>
              <a:buChar char="•"/>
            </a:pPr>
            <a:r>
              <a:rPr lang="en-US" sz="2800" b="0" i="0" dirty="0">
                <a:solidFill>
                  <a:schemeClr val="tx2"/>
                </a:solidFill>
                <a:effectLst/>
                <a:latin typeface="Arialle" panose="020B0604020202020204" charset="0"/>
                <a:ea typeface="Arialle" panose="020B0604020202020204" charset="0"/>
                <a:cs typeface="Arialle" panose="020B0604020202020204" charset="0"/>
              </a:rPr>
              <a:t>people who are under the legal age for drinking.</a:t>
            </a:r>
          </a:p>
          <a:p>
            <a:pPr algn="l">
              <a:buFont typeface="Arial" panose="020B0604020202020204" pitchFamily="34" charset="0"/>
              <a:buChar char="•"/>
            </a:pPr>
            <a:r>
              <a:rPr lang="en-US" sz="2800" b="0" i="0" dirty="0">
                <a:solidFill>
                  <a:schemeClr val="tx2"/>
                </a:solidFill>
                <a:effectLst/>
                <a:latin typeface="Arialle" panose="020B0604020202020204" charset="0"/>
                <a:ea typeface="Arialle" panose="020B0604020202020204" charset="0"/>
                <a:cs typeface="Arialle" panose="020B0604020202020204" charset="0"/>
              </a:rPr>
              <a:t>people with certain medical conditions or taking certain medications that can  interact with alcohol.</a:t>
            </a:r>
          </a:p>
          <a:p>
            <a:pPr algn="l">
              <a:buFont typeface="Arial" panose="020B0604020202020204" pitchFamily="34" charset="0"/>
              <a:buChar char="•"/>
            </a:pPr>
            <a:r>
              <a:rPr lang="en-US" sz="2800" b="0" i="0" dirty="0">
                <a:solidFill>
                  <a:schemeClr val="tx2"/>
                </a:solidFill>
                <a:effectLst/>
                <a:latin typeface="Arialle" panose="020B0604020202020204" charset="0"/>
                <a:ea typeface="Arialle" panose="020B0604020202020204" charset="0"/>
                <a:cs typeface="Arialle" panose="020B0604020202020204" charset="0"/>
              </a:rPr>
              <a:t>people who are recovering from an alcohol use disorder.</a:t>
            </a:r>
            <a:endParaRPr lang="en-US" dirty="0"/>
          </a:p>
        </p:txBody>
      </p:sp>
      <p:sp>
        <p:nvSpPr>
          <p:cNvPr id="17" name="TextBox 16">
            <a:extLst>
              <a:ext uri="{FF2B5EF4-FFF2-40B4-BE49-F238E27FC236}">
                <a16:creationId xmlns:a16="http://schemas.microsoft.com/office/drawing/2014/main" id="{148B29C6-84FF-0C46-B49D-693C876AFD18}"/>
              </a:ext>
            </a:extLst>
          </p:cNvPr>
          <p:cNvSpPr txBox="1"/>
          <p:nvPr/>
        </p:nvSpPr>
        <p:spPr>
          <a:xfrm>
            <a:off x="0" y="8116626"/>
            <a:ext cx="18288000" cy="461665"/>
          </a:xfrm>
          <a:prstGeom prst="rect">
            <a:avLst/>
          </a:prstGeom>
          <a:noFill/>
        </p:spPr>
        <p:txBody>
          <a:bodyPr wrap="square" rtlCol="0">
            <a:spAutoFit/>
          </a:bodyPr>
          <a:lstStyle/>
          <a:p>
            <a:pPr algn="ctr"/>
            <a:r>
              <a:rPr lang="en-US" sz="2400" dirty="0">
                <a:solidFill>
                  <a:schemeClr val="accent6"/>
                </a:solidFill>
                <a:latin typeface="Arialle" panose="020B0604020202020204" charset="0"/>
                <a:ea typeface="Arialle" panose="020B0604020202020204" charset="0"/>
                <a:cs typeface="Arialle" panose="020B0604020202020204" charset="0"/>
              </a:rPr>
              <a:t>* </a:t>
            </a:r>
            <a:r>
              <a:rPr lang="en-US" sz="2400" dirty="0">
                <a:solidFill>
                  <a:schemeClr val="tx2"/>
                </a:solidFill>
                <a:latin typeface="Arialle" panose="020B0604020202020204" charset="0"/>
                <a:ea typeface="Arialle" panose="020B0604020202020204" charset="0"/>
                <a:cs typeface="Arialle" panose="020B0604020202020204" charset="0"/>
              </a:rPr>
              <a:t>Note: There are often specialized counseling and medical programs that can help people who are pregnant and using substances.</a:t>
            </a:r>
          </a:p>
        </p:txBody>
      </p:sp>
      <p:grpSp>
        <p:nvGrpSpPr>
          <p:cNvPr id="2" name="Group 1">
            <a:extLst>
              <a:ext uri="{FF2B5EF4-FFF2-40B4-BE49-F238E27FC236}">
                <a16:creationId xmlns:a16="http://schemas.microsoft.com/office/drawing/2014/main" id="{B290E8CF-5D59-AE02-F51D-D7C424E04E4B}"/>
              </a:ext>
            </a:extLst>
          </p:cNvPr>
          <p:cNvGrpSpPr/>
          <p:nvPr/>
        </p:nvGrpSpPr>
        <p:grpSpPr>
          <a:xfrm>
            <a:off x="627368" y="9261973"/>
            <a:ext cx="4581799" cy="735688"/>
            <a:chOff x="861565" y="9087871"/>
            <a:chExt cx="4581799" cy="735688"/>
          </a:xfrm>
        </p:grpSpPr>
        <p:sp>
          <p:nvSpPr>
            <p:cNvPr id="3" name="Freeform 12">
              <a:extLst>
                <a:ext uri="{FF2B5EF4-FFF2-40B4-BE49-F238E27FC236}">
                  <a16:creationId xmlns:a16="http://schemas.microsoft.com/office/drawing/2014/main" id="{F398A831-92F0-CE10-55AE-3C3C21B54296}"/>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TextBox 15">
              <a:extLst>
                <a:ext uri="{FF2B5EF4-FFF2-40B4-BE49-F238E27FC236}">
                  <a16:creationId xmlns:a16="http://schemas.microsoft.com/office/drawing/2014/main" id="{87A75236-2316-0EF8-BB0F-355E965E6C29}"/>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Tree>
    <p:extLst>
      <p:ext uri="{BB962C8B-B14F-4D97-AF65-F5344CB8AC3E}">
        <p14:creationId xmlns:p14="http://schemas.microsoft.com/office/powerpoint/2010/main" val="29666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 calcmode="lin" valueType="num">
                                      <p:cBhvr additive="base">
                                        <p:cTn id="1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 calcmode="lin" valueType="num">
                                      <p:cBhvr additive="base">
                                        <p:cTn id="1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 calcmode="lin" valueType="num">
                                      <p:cBhvr additive="base">
                                        <p:cTn id="19"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anim calcmode="lin" valueType="num">
                                      <p:cBhvr additive="base">
                                        <p:cTn id="2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AB29646B-3F37-E1AC-BF49-D0E3131ED023}"/>
              </a:ext>
            </a:extLst>
          </p:cNvPr>
          <p:cNvGrpSpPr/>
          <p:nvPr/>
        </p:nvGrpSpPr>
        <p:grpSpPr>
          <a:xfrm>
            <a:off x="6946582" y="2585396"/>
            <a:ext cx="4098281" cy="3365843"/>
            <a:chOff x="6551568" y="2561926"/>
            <a:chExt cx="4098281" cy="3365843"/>
          </a:xfrm>
        </p:grpSpPr>
        <p:sp>
          <p:nvSpPr>
            <p:cNvPr id="3" name="Freeform 19">
              <a:extLst>
                <a:ext uri="{FF2B5EF4-FFF2-40B4-BE49-F238E27FC236}">
                  <a16:creationId xmlns:a16="http://schemas.microsoft.com/office/drawing/2014/main" id="{D09F2DD5-68DB-BA15-082B-30D128286EB6}"/>
                </a:ext>
              </a:extLst>
            </p:cNvPr>
            <p:cNvSpPr/>
            <p:nvPr/>
          </p:nvSpPr>
          <p:spPr>
            <a:xfrm>
              <a:off x="6551568" y="2561926"/>
              <a:ext cx="4098281" cy="311288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TextBox 1">
              <a:extLst>
                <a:ext uri="{FF2B5EF4-FFF2-40B4-BE49-F238E27FC236}">
                  <a16:creationId xmlns:a16="http://schemas.microsoft.com/office/drawing/2014/main" id="{90812932-134C-2E06-3418-91D3934E2A33}"/>
                </a:ext>
              </a:extLst>
            </p:cNvPr>
            <p:cNvSpPr txBox="1"/>
            <p:nvPr/>
          </p:nvSpPr>
          <p:spPr>
            <a:xfrm>
              <a:off x="6650978" y="2603782"/>
              <a:ext cx="3899459" cy="3323987"/>
            </a:xfrm>
            <a:prstGeom prst="rect">
              <a:avLst/>
            </a:prstGeom>
            <a:noFill/>
          </p:spPr>
          <p:txBody>
            <a:bodyPr wrap="square" rtlCol="0">
              <a:spAutoFit/>
            </a:bodyPr>
            <a:lstStyle/>
            <a:p>
              <a:pPr algn="ctr"/>
              <a:r>
                <a:rPr lang="en-US" sz="3200" dirty="0">
                  <a:solidFill>
                    <a:schemeClr val="tx2"/>
                  </a:solidFill>
                  <a:latin typeface="Arialle" panose="020B0604020202020204" charset="0"/>
                  <a:ea typeface="Arialle" panose="020B0604020202020204" charset="0"/>
                  <a:cs typeface="Arialle" panose="020B0604020202020204" charset="0"/>
                </a:rPr>
                <a:t>Approximately What Percentage Of Underage Youth In The US Did Not Drink Any Alcohol In 2021</a:t>
              </a:r>
            </a:p>
            <a:p>
              <a:endParaRPr lang="en-US" dirty="0"/>
            </a:p>
          </p:txBody>
        </p:sp>
      </p:grpSp>
      <p:grpSp>
        <p:nvGrpSpPr>
          <p:cNvPr id="23" name="Group 22">
            <a:extLst>
              <a:ext uri="{FF2B5EF4-FFF2-40B4-BE49-F238E27FC236}">
                <a16:creationId xmlns:a16="http://schemas.microsoft.com/office/drawing/2014/main" id="{C928C387-91DE-15F2-7423-756BD41366BA}"/>
              </a:ext>
            </a:extLst>
          </p:cNvPr>
          <p:cNvGrpSpPr/>
          <p:nvPr/>
        </p:nvGrpSpPr>
        <p:grpSpPr>
          <a:xfrm>
            <a:off x="3314064" y="6212441"/>
            <a:ext cx="11659872" cy="2042996"/>
            <a:chOff x="2744830" y="5646165"/>
            <a:chExt cx="11659872" cy="2042996"/>
          </a:xfrm>
        </p:grpSpPr>
        <p:sp>
          <p:nvSpPr>
            <p:cNvPr id="4" name="Freeform 19">
              <a:extLst>
                <a:ext uri="{FF2B5EF4-FFF2-40B4-BE49-F238E27FC236}">
                  <a16:creationId xmlns:a16="http://schemas.microsoft.com/office/drawing/2014/main" id="{098927B4-E5C0-46EC-910D-BC35EF123A03}"/>
                </a:ext>
              </a:extLst>
            </p:cNvPr>
            <p:cNvSpPr/>
            <p:nvPr/>
          </p:nvSpPr>
          <p:spPr>
            <a:xfrm>
              <a:off x="274483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19">
              <a:extLst>
                <a:ext uri="{FF2B5EF4-FFF2-40B4-BE49-F238E27FC236}">
                  <a16:creationId xmlns:a16="http://schemas.microsoft.com/office/drawing/2014/main" id="{B2D34CD2-CF73-05F5-D902-1C67E6A5CDE6}"/>
                </a:ext>
              </a:extLst>
            </p:cNvPr>
            <p:cNvSpPr/>
            <p:nvPr/>
          </p:nvSpPr>
          <p:spPr>
            <a:xfrm>
              <a:off x="586740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19">
              <a:extLst>
                <a:ext uri="{FF2B5EF4-FFF2-40B4-BE49-F238E27FC236}">
                  <a16:creationId xmlns:a16="http://schemas.microsoft.com/office/drawing/2014/main" id="{65A4CFFB-A92C-B964-051B-9A54802750FC}"/>
                </a:ext>
              </a:extLst>
            </p:cNvPr>
            <p:cNvSpPr/>
            <p:nvPr/>
          </p:nvSpPr>
          <p:spPr>
            <a:xfrm>
              <a:off x="9081894" y="5646165"/>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9">
              <a:extLst>
                <a:ext uri="{FF2B5EF4-FFF2-40B4-BE49-F238E27FC236}">
                  <a16:creationId xmlns:a16="http://schemas.microsoft.com/office/drawing/2014/main" id="{E3F0E904-F954-3AE7-9324-A34EB5F76FA5}"/>
                </a:ext>
              </a:extLst>
            </p:cNvPr>
            <p:cNvSpPr/>
            <p:nvPr/>
          </p:nvSpPr>
          <p:spPr>
            <a:xfrm>
              <a:off x="12039600" y="5662028"/>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0">
              <a:extLst>
                <a:ext uri="{FF2B5EF4-FFF2-40B4-BE49-F238E27FC236}">
                  <a16:creationId xmlns:a16="http://schemas.microsoft.com/office/drawing/2014/main" id="{7DEDF7FD-88C1-6B67-6752-01F50B04DA09}"/>
                </a:ext>
              </a:extLst>
            </p:cNvPr>
            <p:cNvSpPr txBox="1"/>
            <p:nvPr/>
          </p:nvSpPr>
          <p:spPr>
            <a:xfrm>
              <a:off x="3139798" y="6194308"/>
              <a:ext cx="1721278"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20%</a:t>
              </a:r>
            </a:p>
          </p:txBody>
        </p:sp>
        <p:sp>
          <p:nvSpPr>
            <p:cNvPr id="14" name="TextBox 13">
              <a:extLst>
                <a:ext uri="{FF2B5EF4-FFF2-40B4-BE49-F238E27FC236}">
                  <a16:creationId xmlns:a16="http://schemas.microsoft.com/office/drawing/2014/main" id="{8A647920-EBE1-F430-0B1E-BD19519F8C5C}"/>
                </a:ext>
              </a:extLst>
            </p:cNvPr>
            <p:cNvSpPr txBox="1"/>
            <p:nvPr/>
          </p:nvSpPr>
          <p:spPr>
            <a:xfrm>
              <a:off x="12485940" y="6210171"/>
              <a:ext cx="1918762"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32%</a:t>
              </a:r>
            </a:p>
          </p:txBody>
        </p:sp>
        <p:sp>
          <p:nvSpPr>
            <p:cNvPr id="16" name="TextBox 15">
              <a:extLst>
                <a:ext uri="{FF2B5EF4-FFF2-40B4-BE49-F238E27FC236}">
                  <a16:creationId xmlns:a16="http://schemas.microsoft.com/office/drawing/2014/main" id="{1B8C0418-F53E-E230-4A47-14F591ABE4F8}"/>
                </a:ext>
              </a:extLst>
            </p:cNvPr>
            <p:cNvSpPr txBox="1"/>
            <p:nvPr/>
          </p:nvSpPr>
          <p:spPr>
            <a:xfrm>
              <a:off x="9578447" y="6180872"/>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62%</a:t>
              </a:r>
            </a:p>
            <a:p>
              <a:endParaRPr lang="en-US" dirty="0"/>
            </a:p>
          </p:txBody>
        </p:sp>
        <p:sp>
          <p:nvSpPr>
            <p:cNvPr id="18" name="TextBox 17">
              <a:extLst>
                <a:ext uri="{FF2B5EF4-FFF2-40B4-BE49-F238E27FC236}">
                  <a16:creationId xmlns:a16="http://schemas.microsoft.com/office/drawing/2014/main" id="{539D98CF-7199-4910-8A3D-748F30470D2D}"/>
                </a:ext>
              </a:extLst>
            </p:cNvPr>
            <p:cNvSpPr txBox="1"/>
            <p:nvPr/>
          </p:nvSpPr>
          <p:spPr>
            <a:xfrm>
              <a:off x="6179247" y="6180873"/>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85%</a:t>
              </a:r>
            </a:p>
            <a:p>
              <a:endParaRPr lang="en-US" dirty="0"/>
            </a:p>
          </p:txBody>
        </p:sp>
      </p:grpSp>
      <p:grpSp>
        <p:nvGrpSpPr>
          <p:cNvPr id="19" name="Group 18">
            <a:extLst>
              <a:ext uri="{FF2B5EF4-FFF2-40B4-BE49-F238E27FC236}">
                <a16:creationId xmlns:a16="http://schemas.microsoft.com/office/drawing/2014/main" id="{2ACCB73C-A6E3-C8B7-903A-982C3326648C}"/>
              </a:ext>
            </a:extLst>
          </p:cNvPr>
          <p:cNvGrpSpPr/>
          <p:nvPr/>
        </p:nvGrpSpPr>
        <p:grpSpPr>
          <a:xfrm>
            <a:off x="6491112" y="263737"/>
            <a:ext cx="5305776" cy="1930268"/>
            <a:chOff x="5715000" y="326355"/>
            <a:chExt cx="6071509" cy="2183668"/>
          </a:xfrm>
        </p:grpSpPr>
        <p:sp>
          <p:nvSpPr>
            <p:cNvPr id="20" name="TextBox 19">
              <a:extLst>
                <a:ext uri="{FF2B5EF4-FFF2-40B4-BE49-F238E27FC236}">
                  <a16:creationId xmlns:a16="http://schemas.microsoft.com/office/drawing/2014/main" id="{B715E9CB-5F7F-1FCF-1090-93301F392B77}"/>
                </a:ext>
              </a:extLst>
            </p:cNvPr>
            <p:cNvSpPr txBox="1"/>
            <p:nvPr/>
          </p:nvSpPr>
          <p:spPr>
            <a:xfrm>
              <a:off x="5715000" y="326355"/>
              <a:ext cx="6071509" cy="2183668"/>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dirty="0"/>
            </a:p>
          </p:txBody>
        </p:sp>
        <p:pic>
          <p:nvPicPr>
            <p:cNvPr id="22" name="Graphic 21" descr="Help with solid fill">
              <a:extLst>
                <a:ext uri="{FF2B5EF4-FFF2-40B4-BE49-F238E27FC236}">
                  <a16:creationId xmlns:a16="http://schemas.microsoft.com/office/drawing/2014/main" id="{09C99809-A645-033D-CF32-B162E4BA42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65192" y="402303"/>
              <a:ext cx="2031772" cy="2031772"/>
            </a:xfrm>
            <a:prstGeom prst="rect">
              <a:avLst/>
            </a:prstGeom>
          </p:spPr>
        </p:pic>
      </p:grpSp>
    </p:spTree>
    <p:extLst>
      <p:ext uri="{BB962C8B-B14F-4D97-AF65-F5344CB8AC3E}">
        <p14:creationId xmlns:p14="http://schemas.microsoft.com/office/powerpoint/2010/main" val="4171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631437"/>
            <a:ext cx="18288553" cy="1786814"/>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0" y="212873"/>
              <a:ext cx="24771617" cy="67055"/>
            </a:xfrm>
            <a:prstGeom prst="line">
              <a:avLst/>
            </a:prstGeom>
            <a:ln w="127000" cap="flat">
              <a:solidFill>
                <a:srgbClr val="00467F"/>
              </a:solidFill>
              <a:prstDash val="solid"/>
              <a:headEnd type="none" w="sm" len="sm"/>
              <a:tailEnd type="none" w="sm" len="sm"/>
            </a:ln>
          </p:spPr>
        </p:sp>
      </p:grpSp>
      <p:sp>
        <p:nvSpPr>
          <p:cNvPr id="19" name="Freeform 19"/>
          <p:cNvSpPr/>
          <p:nvPr/>
        </p:nvSpPr>
        <p:spPr>
          <a:xfrm>
            <a:off x="299056" y="2080825"/>
            <a:ext cx="5105400" cy="44065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2200"/>
              </a:lnSpc>
            </a:pPr>
            <a:endParaRPr lang="en-US" sz="2603" dirty="0">
              <a:solidFill>
                <a:srgbClr val="000000"/>
              </a:solidFill>
              <a:latin typeface="Arialle Bold"/>
              <a:hlinkClick r:id="rId6" tooltip="https://youtu.be/YefKGTu_Xf8"/>
            </a:endParaRPr>
          </a:p>
        </p:txBody>
      </p:sp>
      <p:sp>
        <p:nvSpPr>
          <p:cNvPr id="15" name="TextBox 14">
            <a:extLst>
              <a:ext uri="{FF2B5EF4-FFF2-40B4-BE49-F238E27FC236}">
                <a16:creationId xmlns:a16="http://schemas.microsoft.com/office/drawing/2014/main" id="{450EE8D0-CB08-F08F-DDFB-015A076BB8CD}"/>
              </a:ext>
            </a:extLst>
          </p:cNvPr>
          <p:cNvSpPr txBox="1"/>
          <p:nvPr/>
        </p:nvSpPr>
        <p:spPr>
          <a:xfrm>
            <a:off x="745343" y="2952317"/>
            <a:ext cx="4212826" cy="3046988"/>
          </a:xfrm>
          <a:prstGeom prst="rect">
            <a:avLst/>
          </a:prstGeom>
          <a:noFill/>
        </p:spPr>
        <p:txBody>
          <a:bodyPr wrap="square" rtlCol="0">
            <a:spAutoFit/>
          </a:bodyPr>
          <a:lstStyle/>
          <a:p>
            <a:pPr algn="ctr"/>
            <a:r>
              <a:rPr lang="en-US" sz="2800" b="1" dirty="0">
                <a:solidFill>
                  <a:schemeClr val="tx2"/>
                </a:solidFill>
                <a:latin typeface="Arial" panose="020B0604020202020204" pitchFamily="34" charset="0"/>
                <a:ea typeface="Arialle" panose="020B0604020202020204" charset="0"/>
                <a:cs typeface="Arial" panose="020B0604020202020204" pitchFamily="34" charset="0"/>
              </a:rPr>
              <a:t>Research shows that most people overestimate how many of their peers are engaging in unhealthy behaviors. </a:t>
            </a:r>
          </a:p>
          <a:p>
            <a:pPr algn="ctr"/>
            <a:endParaRPr lang="en-US" sz="2400" b="1" dirty="0">
              <a:solidFill>
                <a:schemeClr val="tx2"/>
              </a:solidFill>
              <a:latin typeface="Arialle" panose="020B0604020202020204" charset="0"/>
              <a:ea typeface="Arialle" panose="020B0604020202020204" charset="0"/>
              <a:cs typeface="Arialle" panose="020B0604020202020204" charset="0"/>
            </a:endParaRPr>
          </a:p>
        </p:txBody>
      </p:sp>
      <p:graphicFrame>
        <p:nvGraphicFramePr>
          <p:cNvPr id="18" name="Chart 17">
            <a:extLst>
              <a:ext uri="{FF2B5EF4-FFF2-40B4-BE49-F238E27FC236}">
                <a16:creationId xmlns:a16="http://schemas.microsoft.com/office/drawing/2014/main" id="{EA0F73AA-26AB-0376-982F-CFFAAF31C657}"/>
              </a:ext>
            </a:extLst>
          </p:cNvPr>
          <p:cNvGraphicFramePr/>
          <p:nvPr/>
        </p:nvGraphicFramePr>
        <p:xfrm>
          <a:off x="5594601" y="651272"/>
          <a:ext cx="7098798" cy="7403605"/>
        </p:xfrm>
        <a:graphic>
          <a:graphicData uri="http://schemas.openxmlformats.org/drawingml/2006/chart">
            <c:chart xmlns:c="http://schemas.openxmlformats.org/drawingml/2006/chart" xmlns:r="http://schemas.openxmlformats.org/officeDocument/2006/relationships" r:id="rId7"/>
          </a:graphicData>
        </a:graphic>
      </p:graphicFrame>
      <p:grpSp>
        <p:nvGrpSpPr>
          <p:cNvPr id="2" name="Group 1">
            <a:extLst>
              <a:ext uri="{FF2B5EF4-FFF2-40B4-BE49-F238E27FC236}">
                <a16:creationId xmlns:a16="http://schemas.microsoft.com/office/drawing/2014/main" id="{8647A0DE-2978-E6C5-8051-1A72FB1A0355}"/>
              </a:ext>
            </a:extLst>
          </p:cNvPr>
          <p:cNvGrpSpPr/>
          <p:nvPr/>
        </p:nvGrpSpPr>
        <p:grpSpPr>
          <a:xfrm>
            <a:off x="828596" y="9307950"/>
            <a:ext cx="4581799" cy="735688"/>
            <a:chOff x="861565" y="9087871"/>
            <a:chExt cx="4581799" cy="735688"/>
          </a:xfrm>
        </p:grpSpPr>
        <p:sp>
          <p:nvSpPr>
            <p:cNvPr id="3" name="Freeform 12">
              <a:extLst>
                <a:ext uri="{FF2B5EF4-FFF2-40B4-BE49-F238E27FC236}">
                  <a16:creationId xmlns:a16="http://schemas.microsoft.com/office/drawing/2014/main" id="{ED815AF5-9CFB-F130-9DA2-6320D640A67E}"/>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TextBox 15">
              <a:extLst>
                <a:ext uri="{FF2B5EF4-FFF2-40B4-BE49-F238E27FC236}">
                  <a16:creationId xmlns:a16="http://schemas.microsoft.com/office/drawing/2014/main" id="{D67ACFD0-F35C-A022-430E-09B6349C48C8}"/>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11" name="Freeform 19">
            <a:extLst>
              <a:ext uri="{FF2B5EF4-FFF2-40B4-BE49-F238E27FC236}">
                <a16:creationId xmlns:a16="http://schemas.microsoft.com/office/drawing/2014/main" id="{E4E2BF7B-F8AF-8E26-D203-9125E7C6C0B3}"/>
              </a:ext>
            </a:extLst>
          </p:cNvPr>
          <p:cNvSpPr/>
          <p:nvPr/>
        </p:nvSpPr>
        <p:spPr>
          <a:xfrm>
            <a:off x="12921969" y="2181309"/>
            <a:ext cx="5105400" cy="44065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75777A29-565A-A587-EA5C-2BB8FC1CA19F}"/>
              </a:ext>
            </a:extLst>
          </p:cNvPr>
          <p:cNvSpPr txBox="1"/>
          <p:nvPr/>
        </p:nvSpPr>
        <p:spPr>
          <a:xfrm>
            <a:off x="13528147" y="3036266"/>
            <a:ext cx="3893043" cy="2677656"/>
          </a:xfrm>
          <a:prstGeom prst="rect">
            <a:avLst/>
          </a:prstGeom>
          <a:noFill/>
        </p:spPr>
        <p:txBody>
          <a:bodyPr wrap="square">
            <a:spAutoFit/>
          </a:bodyPr>
          <a:lstStyle/>
          <a:p>
            <a:pPr algn="ctr"/>
            <a:r>
              <a:rPr lang="en-US" sz="2800" b="1" dirty="0">
                <a:solidFill>
                  <a:schemeClr val="tx2"/>
                </a:solidFill>
                <a:latin typeface="Arial" panose="020B0604020202020204" pitchFamily="34" charset="0"/>
                <a:ea typeface="Arialle" panose="020B0604020202020204" charset="0"/>
                <a:cs typeface="Arial" panose="020B0604020202020204" pitchFamily="34" charset="0"/>
              </a:rPr>
              <a:t>Helping youth learn about the healthy behavior of their peers can help them make better choices for themselves.</a:t>
            </a:r>
          </a:p>
        </p:txBody>
      </p:sp>
      <p:sp>
        <p:nvSpPr>
          <p:cNvPr id="6" name="TextBox 5">
            <a:extLst>
              <a:ext uri="{FF2B5EF4-FFF2-40B4-BE49-F238E27FC236}">
                <a16:creationId xmlns:a16="http://schemas.microsoft.com/office/drawing/2014/main" id="{7FCAEF3A-CCB1-C049-85AE-1CC28B8BAFEB}"/>
              </a:ext>
            </a:extLst>
          </p:cNvPr>
          <p:cNvSpPr txBox="1"/>
          <p:nvPr/>
        </p:nvSpPr>
        <p:spPr>
          <a:xfrm>
            <a:off x="8102964" y="8132312"/>
            <a:ext cx="9180870"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Source: </a:t>
            </a:r>
            <a:r>
              <a:rPr lang="en-US" sz="1600" b="0" i="0" dirty="0">
                <a:solidFill>
                  <a:srgbClr val="2A3652"/>
                </a:solidFill>
                <a:effectLst/>
                <a:latin typeface="Arial" panose="020B0604020202020204" pitchFamily="34" charset="0"/>
                <a:cs typeface="Arial" panose="020B0604020202020204" pitchFamily="34" charset="0"/>
              </a:rPr>
              <a:t>NSDUH</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04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AB29646B-3F37-E1AC-BF49-D0E3131ED023}"/>
              </a:ext>
            </a:extLst>
          </p:cNvPr>
          <p:cNvGrpSpPr/>
          <p:nvPr/>
        </p:nvGrpSpPr>
        <p:grpSpPr>
          <a:xfrm>
            <a:off x="6781800" y="2611869"/>
            <a:ext cx="4098281" cy="3112888"/>
            <a:chOff x="6551568" y="2561926"/>
            <a:chExt cx="4098281" cy="3112888"/>
          </a:xfrm>
        </p:grpSpPr>
        <p:sp>
          <p:nvSpPr>
            <p:cNvPr id="3" name="Freeform 19">
              <a:extLst>
                <a:ext uri="{FF2B5EF4-FFF2-40B4-BE49-F238E27FC236}">
                  <a16:creationId xmlns:a16="http://schemas.microsoft.com/office/drawing/2014/main" id="{D09F2DD5-68DB-BA15-082B-30D128286EB6}"/>
                </a:ext>
              </a:extLst>
            </p:cNvPr>
            <p:cNvSpPr/>
            <p:nvPr/>
          </p:nvSpPr>
          <p:spPr>
            <a:xfrm>
              <a:off x="6551568" y="2561926"/>
              <a:ext cx="4098281" cy="311288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TextBox 1">
              <a:extLst>
                <a:ext uri="{FF2B5EF4-FFF2-40B4-BE49-F238E27FC236}">
                  <a16:creationId xmlns:a16="http://schemas.microsoft.com/office/drawing/2014/main" id="{90812932-134C-2E06-3418-91D3934E2A33}"/>
                </a:ext>
              </a:extLst>
            </p:cNvPr>
            <p:cNvSpPr txBox="1"/>
            <p:nvPr/>
          </p:nvSpPr>
          <p:spPr>
            <a:xfrm>
              <a:off x="6660340" y="2843270"/>
              <a:ext cx="3899459" cy="2831544"/>
            </a:xfrm>
            <a:prstGeom prst="rect">
              <a:avLst/>
            </a:prstGeom>
            <a:noFill/>
          </p:spPr>
          <p:txBody>
            <a:bodyPr wrap="square" rtlCol="0">
              <a:spAutoFit/>
            </a:bodyPr>
            <a:lstStyle/>
            <a:p>
              <a:pPr algn="ctr"/>
              <a:r>
                <a:rPr lang="en-US" sz="3200" dirty="0">
                  <a:solidFill>
                    <a:schemeClr val="tx2"/>
                  </a:solidFill>
                  <a:latin typeface="Arialle" panose="020B0604020202020204" charset="0"/>
                  <a:ea typeface="Arialle" panose="020B0604020202020204" charset="0"/>
                  <a:cs typeface="Arialle" panose="020B0604020202020204" charset="0"/>
                </a:rPr>
                <a:t>Approximately What Percentage</a:t>
              </a:r>
              <a:r>
                <a:rPr lang="en-US" sz="3200" baseline="0" dirty="0">
                  <a:solidFill>
                    <a:schemeClr val="tx2"/>
                  </a:solidFill>
                  <a:latin typeface="Arialle" panose="020B0604020202020204" charset="0"/>
                  <a:ea typeface="Arialle" panose="020B0604020202020204" charset="0"/>
                  <a:cs typeface="Arialle" panose="020B0604020202020204" charset="0"/>
                </a:rPr>
                <a:t> Of People In The US Used </a:t>
              </a:r>
              <a:r>
                <a:rPr lang="en-US" sz="3200" dirty="0">
                  <a:solidFill>
                    <a:schemeClr val="tx2"/>
                  </a:solidFill>
                  <a:latin typeface="Arialle" panose="020B0604020202020204" charset="0"/>
                  <a:ea typeface="Arialle" panose="020B0604020202020204" charset="0"/>
                  <a:cs typeface="Arialle" panose="020B0604020202020204" charset="0"/>
                </a:rPr>
                <a:t>Any Illicit Drug</a:t>
              </a:r>
              <a:r>
                <a:rPr lang="en-US" sz="3200" baseline="0" dirty="0">
                  <a:solidFill>
                    <a:schemeClr val="tx2"/>
                  </a:solidFill>
                  <a:latin typeface="Arialle" panose="020B0604020202020204" charset="0"/>
                  <a:ea typeface="Arialle" panose="020B0604020202020204" charset="0"/>
                  <a:cs typeface="Arialle" panose="020B0604020202020204" charset="0"/>
                </a:rPr>
                <a:t> </a:t>
              </a:r>
              <a:r>
                <a:rPr lang="en-US" sz="3200" dirty="0">
                  <a:solidFill>
                    <a:schemeClr val="tx2"/>
                  </a:solidFill>
                  <a:latin typeface="Arialle" panose="020B0604020202020204" charset="0"/>
                  <a:ea typeface="Arialle" panose="020B0604020202020204" charset="0"/>
                  <a:cs typeface="Arialle" panose="020B0604020202020204" charset="0"/>
                </a:rPr>
                <a:t>In 2021?</a:t>
              </a:r>
            </a:p>
            <a:p>
              <a:endParaRPr lang="en-US" dirty="0"/>
            </a:p>
          </p:txBody>
        </p:sp>
      </p:grpSp>
      <p:grpSp>
        <p:nvGrpSpPr>
          <p:cNvPr id="23" name="Group 22">
            <a:extLst>
              <a:ext uri="{FF2B5EF4-FFF2-40B4-BE49-F238E27FC236}">
                <a16:creationId xmlns:a16="http://schemas.microsoft.com/office/drawing/2014/main" id="{C928C387-91DE-15F2-7423-756BD41366BA}"/>
              </a:ext>
            </a:extLst>
          </p:cNvPr>
          <p:cNvGrpSpPr/>
          <p:nvPr/>
        </p:nvGrpSpPr>
        <p:grpSpPr>
          <a:xfrm>
            <a:off x="2895600" y="6212441"/>
            <a:ext cx="11659872" cy="2042996"/>
            <a:chOff x="2744830" y="5646165"/>
            <a:chExt cx="11659872" cy="2042996"/>
          </a:xfrm>
        </p:grpSpPr>
        <p:sp>
          <p:nvSpPr>
            <p:cNvPr id="4" name="Freeform 19">
              <a:extLst>
                <a:ext uri="{FF2B5EF4-FFF2-40B4-BE49-F238E27FC236}">
                  <a16:creationId xmlns:a16="http://schemas.microsoft.com/office/drawing/2014/main" id="{098927B4-E5C0-46EC-910D-BC35EF123A03}"/>
                </a:ext>
              </a:extLst>
            </p:cNvPr>
            <p:cNvSpPr/>
            <p:nvPr/>
          </p:nvSpPr>
          <p:spPr>
            <a:xfrm>
              <a:off x="274483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19">
              <a:extLst>
                <a:ext uri="{FF2B5EF4-FFF2-40B4-BE49-F238E27FC236}">
                  <a16:creationId xmlns:a16="http://schemas.microsoft.com/office/drawing/2014/main" id="{B2D34CD2-CF73-05F5-D902-1C67E6A5CDE6}"/>
                </a:ext>
              </a:extLst>
            </p:cNvPr>
            <p:cNvSpPr/>
            <p:nvPr/>
          </p:nvSpPr>
          <p:spPr>
            <a:xfrm>
              <a:off x="5867400" y="5669544"/>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19">
              <a:extLst>
                <a:ext uri="{FF2B5EF4-FFF2-40B4-BE49-F238E27FC236}">
                  <a16:creationId xmlns:a16="http://schemas.microsoft.com/office/drawing/2014/main" id="{65A4CFFB-A92C-B964-051B-9A54802750FC}"/>
                </a:ext>
              </a:extLst>
            </p:cNvPr>
            <p:cNvSpPr/>
            <p:nvPr/>
          </p:nvSpPr>
          <p:spPr>
            <a:xfrm>
              <a:off x="9081894" y="5646165"/>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9">
              <a:extLst>
                <a:ext uri="{FF2B5EF4-FFF2-40B4-BE49-F238E27FC236}">
                  <a16:creationId xmlns:a16="http://schemas.microsoft.com/office/drawing/2014/main" id="{E3F0E904-F954-3AE7-9324-A34EB5F76FA5}"/>
                </a:ext>
              </a:extLst>
            </p:cNvPr>
            <p:cNvSpPr/>
            <p:nvPr/>
          </p:nvSpPr>
          <p:spPr>
            <a:xfrm>
              <a:off x="12039600" y="5662028"/>
              <a:ext cx="2208170" cy="2019617"/>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0">
              <a:extLst>
                <a:ext uri="{FF2B5EF4-FFF2-40B4-BE49-F238E27FC236}">
                  <a16:creationId xmlns:a16="http://schemas.microsoft.com/office/drawing/2014/main" id="{7DEDF7FD-88C1-6B67-6752-01F50B04DA09}"/>
                </a:ext>
              </a:extLst>
            </p:cNvPr>
            <p:cNvSpPr txBox="1"/>
            <p:nvPr/>
          </p:nvSpPr>
          <p:spPr>
            <a:xfrm>
              <a:off x="3139798" y="6194308"/>
              <a:ext cx="1721278"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44%</a:t>
              </a:r>
            </a:p>
          </p:txBody>
        </p:sp>
        <p:sp>
          <p:nvSpPr>
            <p:cNvPr id="14" name="TextBox 13">
              <a:extLst>
                <a:ext uri="{FF2B5EF4-FFF2-40B4-BE49-F238E27FC236}">
                  <a16:creationId xmlns:a16="http://schemas.microsoft.com/office/drawing/2014/main" id="{8A647920-EBE1-F430-0B1E-BD19519F8C5C}"/>
                </a:ext>
              </a:extLst>
            </p:cNvPr>
            <p:cNvSpPr txBox="1"/>
            <p:nvPr/>
          </p:nvSpPr>
          <p:spPr>
            <a:xfrm>
              <a:off x="12485940" y="6210171"/>
              <a:ext cx="1918762" cy="923330"/>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7%</a:t>
              </a:r>
            </a:p>
          </p:txBody>
        </p:sp>
        <p:sp>
          <p:nvSpPr>
            <p:cNvPr id="16" name="TextBox 15">
              <a:extLst>
                <a:ext uri="{FF2B5EF4-FFF2-40B4-BE49-F238E27FC236}">
                  <a16:creationId xmlns:a16="http://schemas.microsoft.com/office/drawing/2014/main" id="{1B8C0418-F53E-E230-4A47-14F591ABE4F8}"/>
                </a:ext>
              </a:extLst>
            </p:cNvPr>
            <p:cNvSpPr txBox="1"/>
            <p:nvPr/>
          </p:nvSpPr>
          <p:spPr>
            <a:xfrm>
              <a:off x="9424330" y="6140442"/>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22%</a:t>
              </a:r>
            </a:p>
            <a:p>
              <a:endParaRPr lang="en-US" dirty="0"/>
            </a:p>
          </p:txBody>
        </p:sp>
        <p:sp>
          <p:nvSpPr>
            <p:cNvPr id="18" name="TextBox 17">
              <a:extLst>
                <a:ext uri="{FF2B5EF4-FFF2-40B4-BE49-F238E27FC236}">
                  <a16:creationId xmlns:a16="http://schemas.microsoft.com/office/drawing/2014/main" id="{539D98CF-7199-4910-8A3D-748F30470D2D}"/>
                </a:ext>
              </a:extLst>
            </p:cNvPr>
            <p:cNvSpPr txBox="1"/>
            <p:nvPr/>
          </p:nvSpPr>
          <p:spPr>
            <a:xfrm>
              <a:off x="6179247" y="6180873"/>
              <a:ext cx="1841264" cy="1200329"/>
            </a:xfrm>
            <a:prstGeom prst="rect">
              <a:avLst/>
            </a:prstGeom>
            <a:noFill/>
          </p:spPr>
          <p:txBody>
            <a:bodyPr wrap="square" rtlCol="0">
              <a:spAutoFit/>
            </a:bodyPr>
            <a:lstStyle/>
            <a:p>
              <a:r>
                <a:rPr lang="en-US" sz="5400" dirty="0">
                  <a:solidFill>
                    <a:schemeClr val="tx2"/>
                  </a:solidFill>
                  <a:latin typeface="Arialle" panose="020B0604020202020204" charset="0"/>
                  <a:ea typeface="Arialle" panose="020B0604020202020204" charset="0"/>
                  <a:cs typeface="Arialle" panose="020B0604020202020204" charset="0"/>
                </a:rPr>
                <a:t>88%</a:t>
              </a:r>
            </a:p>
            <a:p>
              <a:endParaRPr lang="en-US" dirty="0"/>
            </a:p>
          </p:txBody>
        </p:sp>
      </p:grpSp>
      <p:grpSp>
        <p:nvGrpSpPr>
          <p:cNvPr id="19" name="Group 18">
            <a:extLst>
              <a:ext uri="{FF2B5EF4-FFF2-40B4-BE49-F238E27FC236}">
                <a16:creationId xmlns:a16="http://schemas.microsoft.com/office/drawing/2014/main" id="{2ACCB73C-A6E3-C8B7-903A-982C3326648C}"/>
              </a:ext>
            </a:extLst>
          </p:cNvPr>
          <p:cNvGrpSpPr/>
          <p:nvPr/>
        </p:nvGrpSpPr>
        <p:grpSpPr>
          <a:xfrm>
            <a:off x="6187414" y="263737"/>
            <a:ext cx="5305776" cy="1930268"/>
            <a:chOff x="5715000" y="326355"/>
            <a:chExt cx="6071509" cy="2183668"/>
          </a:xfrm>
        </p:grpSpPr>
        <p:sp>
          <p:nvSpPr>
            <p:cNvPr id="20" name="TextBox 19">
              <a:extLst>
                <a:ext uri="{FF2B5EF4-FFF2-40B4-BE49-F238E27FC236}">
                  <a16:creationId xmlns:a16="http://schemas.microsoft.com/office/drawing/2014/main" id="{B715E9CB-5F7F-1FCF-1090-93301F392B77}"/>
                </a:ext>
              </a:extLst>
            </p:cNvPr>
            <p:cNvSpPr txBox="1"/>
            <p:nvPr/>
          </p:nvSpPr>
          <p:spPr>
            <a:xfrm>
              <a:off x="5715000" y="326355"/>
              <a:ext cx="6071509" cy="2183668"/>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dirty="0"/>
            </a:p>
          </p:txBody>
        </p:sp>
        <p:pic>
          <p:nvPicPr>
            <p:cNvPr id="22" name="Graphic 21" descr="Help with solid fill">
              <a:extLst>
                <a:ext uri="{FF2B5EF4-FFF2-40B4-BE49-F238E27FC236}">
                  <a16:creationId xmlns:a16="http://schemas.microsoft.com/office/drawing/2014/main" id="{09C99809-A645-033D-CF32-B162E4BA42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65192" y="402303"/>
              <a:ext cx="2031772" cy="2031772"/>
            </a:xfrm>
            <a:prstGeom prst="rect">
              <a:avLst/>
            </a:prstGeom>
          </p:spPr>
        </p:pic>
      </p:grpSp>
    </p:spTree>
    <p:extLst>
      <p:ext uri="{BB962C8B-B14F-4D97-AF65-F5344CB8AC3E}">
        <p14:creationId xmlns:p14="http://schemas.microsoft.com/office/powerpoint/2010/main" val="12313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562029"/>
            <a:ext cx="18304565" cy="1724971"/>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1" y="212874"/>
              <a:ext cx="24749947" cy="0"/>
            </a:xfrm>
            <a:prstGeom prst="line">
              <a:avLst/>
            </a:prstGeom>
            <a:ln w="127000" cap="flat">
              <a:solidFill>
                <a:srgbClr val="00467F"/>
              </a:solidFill>
              <a:prstDash val="solid"/>
              <a:headEnd type="none" w="sm" len="sm"/>
              <a:tailEnd type="none" w="sm" len="sm"/>
            </a:ln>
          </p:spPr>
        </p:sp>
      </p:grpSp>
      <p:sp>
        <p:nvSpPr>
          <p:cNvPr id="19" name="Freeform 19"/>
          <p:cNvSpPr/>
          <p:nvPr/>
        </p:nvSpPr>
        <p:spPr>
          <a:xfrm>
            <a:off x="1098667" y="590867"/>
            <a:ext cx="7747161" cy="7143433"/>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2200"/>
              </a:lnSpc>
            </a:pPr>
            <a:endParaRPr lang="en-US" sz="2603" dirty="0">
              <a:solidFill>
                <a:srgbClr val="000000"/>
              </a:solidFill>
              <a:latin typeface="Arialle Bold"/>
              <a:hlinkClick r:id="rId6" tooltip="https://youtu.be/YefKGTu_Xf8"/>
            </a:endParaRPr>
          </a:p>
        </p:txBody>
      </p:sp>
      <p:sp>
        <p:nvSpPr>
          <p:cNvPr id="15" name="TextBox 14">
            <a:extLst>
              <a:ext uri="{FF2B5EF4-FFF2-40B4-BE49-F238E27FC236}">
                <a16:creationId xmlns:a16="http://schemas.microsoft.com/office/drawing/2014/main" id="{450EE8D0-CB08-F08F-DDFB-015A076BB8CD}"/>
              </a:ext>
            </a:extLst>
          </p:cNvPr>
          <p:cNvSpPr txBox="1"/>
          <p:nvPr/>
        </p:nvSpPr>
        <p:spPr>
          <a:xfrm>
            <a:off x="1376930" y="1863108"/>
            <a:ext cx="7139428" cy="4985980"/>
          </a:xfrm>
          <a:prstGeom prst="rect">
            <a:avLst/>
          </a:prstGeom>
          <a:noFill/>
        </p:spPr>
        <p:txBody>
          <a:bodyPr wrap="square" rtlCol="0">
            <a:spAutoFit/>
          </a:bodyPr>
          <a:lstStyle/>
          <a:p>
            <a:pPr algn="ctr"/>
            <a:endParaRPr lang="en-US" sz="2800" dirty="0"/>
          </a:p>
          <a:p>
            <a:pPr algn="ctr"/>
            <a:r>
              <a:rPr lang="en-US" sz="2800" b="1" u="sng" dirty="0">
                <a:solidFill>
                  <a:schemeClr val="tx2"/>
                </a:solidFill>
                <a:latin typeface="Arial" panose="020B0604020202020204" pitchFamily="34" charset="0"/>
                <a:cs typeface="Arial" panose="020B0604020202020204" pitchFamily="34" charset="0"/>
              </a:rPr>
              <a:t>2 Facts From Recent Research</a:t>
            </a:r>
          </a:p>
          <a:p>
            <a:pPr algn="ctr"/>
            <a:endParaRPr lang="en-US" sz="2800" b="1" u="sng" dirty="0">
              <a:solidFill>
                <a:schemeClr val="tx2"/>
              </a:solidFill>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p>
            <a:pPr algn="ctr"/>
            <a:r>
              <a:rPr lang="en-US" sz="2400" b="1" i="0" dirty="0">
                <a:solidFill>
                  <a:schemeClr val="tx2"/>
                </a:solidFill>
                <a:effectLst/>
                <a:latin typeface="Arial" panose="020B0604020202020204" pitchFamily="34" charset="0"/>
                <a:ea typeface="Arialle" panose="020B0604020202020204" charset="0"/>
                <a:cs typeface="Arial" panose="020B0604020202020204" pitchFamily="34" charset="0"/>
              </a:rPr>
              <a:t>The most commonly used illicit drug was cannabis in 2021. </a:t>
            </a:r>
          </a:p>
          <a:p>
            <a:pPr algn="ctr"/>
            <a:endParaRPr lang="en-US" sz="2400" b="1"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lgn="ctr"/>
            <a:r>
              <a:rPr lang="en-US" sz="2400" b="1" dirty="0">
                <a:solidFill>
                  <a:schemeClr val="tx2"/>
                </a:solidFill>
                <a:latin typeface="Arial" panose="020B0604020202020204" pitchFamily="34" charset="0"/>
                <a:cs typeface="Arial" panose="020B0604020202020204" pitchFamily="34" charset="0"/>
              </a:rPr>
              <a:t>In 2021, 12% of high school students reported that within their lifetime they had taken prescription pain medicine, without a doctor’s prescription or differently than how a doctor told them to use it</a:t>
            </a:r>
            <a:r>
              <a:rPr lang="en-US" sz="2400" dirty="0"/>
              <a:t>.</a:t>
            </a:r>
            <a:endParaRPr lang="en-US" sz="2400" b="1" dirty="0">
              <a:solidFill>
                <a:schemeClr val="tx2"/>
              </a:solidFill>
              <a:latin typeface="Arial" panose="020B0604020202020204" pitchFamily="34" charset="0"/>
              <a:ea typeface="Arialle" panose="020B0604020202020204" charset="0"/>
              <a:cs typeface="Arial" panose="020B0604020202020204" pitchFamily="34" charset="0"/>
            </a:endParaRPr>
          </a:p>
          <a:p>
            <a:pPr algn="ctr"/>
            <a:endParaRPr lang="en-US" sz="2400" b="1" dirty="0">
              <a:solidFill>
                <a:schemeClr val="tx2"/>
              </a:solidFill>
              <a:latin typeface="Arialle" panose="020B0604020202020204" charset="0"/>
              <a:ea typeface="Arialle" panose="020B0604020202020204" charset="0"/>
              <a:cs typeface="Arialle" panose="020B0604020202020204" charset="0"/>
            </a:endParaRPr>
          </a:p>
        </p:txBody>
      </p:sp>
      <p:graphicFrame>
        <p:nvGraphicFramePr>
          <p:cNvPr id="33" name="Chart 32">
            <a:extLst>
              <a:ext uri="{FF2B5EF4-FFF2-40B4-BE49-F238E27FC236}">
                <a16:creationId xmlns:a16="http://schemas.microsoft.com/office/drawing/2014/main" id="{FAA40F9D-31F1-FC4D-0F1C-D3109F00A46D}"/>
              </a:ext>
            </a:extLst>
          </p:cNvPr>
          <p:cNvGraphicFramePr/>
          <p:nvPr>
            <p:extLst>
              <p:ext uri="{D42A27DB-BD31-4B8C-83A1-F6EECF244321}">
                <p14:modId xmlns:p14="http://schemas.microsoft.com/office/powerpoint/2010/main" val="3886277110"/>
              </p:ext>
            </p:extLst>
          </p:nvPr>
        </p:nvGraphicFramePr>
        <p:xfrm>
          <a:off x="10010628" y="745058"/>
          <a:ext cx="5867400" cy="7012390"/>
        </p:xfrm>
        <a:graphic>
          <a:graphicData uri="http://schemas.openxmlformats.org/drawingml/2006/chart">
            <c:chart xmlns:c="http://schemas.openxmlformats.org/drawingml/2006/chart" xmlns:r="http://schemas.openxmlformats.org/officeDocument/2006/relationships" r:id="rId7"/>
          </a:graphicData>
        </a:graphic>
      </p:graphicFrame>
      <p:cxnSp>
        <p:nvCxnSpPr>
          <p:cNvPr id="20" name="Straight Connector 19">
            <a:extLst>
              <a:ext uri="{FF2B5EF4-FFF2-40B4-BE49-F238E27FC236}">
                <a16:creationId xmlns:a16="http://schemas.microsoft.com/office/drawing/2014/main" id="{6423AEF5-CCB2-04E2-1927-0B71040E6E4A}"/>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A88BBB0B-55CF-E45F-F1A4-61A92D66E8C7}"/>
              </a:ext>
            </a:extLst>
          </p:cNvPr>
          <p:cNvGrpSpPr/>
          <p:nvPr/>
        </p:nvGrpSpPr>
        <p:grpSpPr>
          <a:xfrm>
            <a:off x="457200" y="9083486"/>
            <a:ext cx="4581799" cy="735688"/>
            <a:chOff x="861565" y="9087871"/>
            <a:chExt cx="4581799" cy="735688"/>
          </a:xfrm>
        </p:grpSpPr>
        <p:sp>
          <p:nvSpPr>
            <p:cNvPr id="3" name="Freeform 12">
              <a:extLst>
                <a:ext uri="{FF2B5EF4-FFF2-40B4-BE49-F238E27FC236}">
                  <a16:creationId xmlns:a16="http://schemas.microsoft.com/office/drawing/2014/main" id="{44C98992-0C8A-A9EA-9145-19A64AEBA461}"/>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TextBox 15">
              <a:extLst>
                <a:ext uri="{FF2B5EF4-FFF2-40B4-BE49-F238E27FC236}">
                  <a16:creationId xmlns:a16="http://schemas.microsoft.com/office/drawing/2014/main" id="{CED50FBC-251C-E0E3-2C6E-5169079F7860}"/>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5" name="TextBox 4">
            <a:extLst>
              <a:ext uri="{FF2B5EF4-FFF2-40B4-BE49-F238E27FC236}">
                <a16:creationId xmlns:a16="http://schemas.microsoft.com/office/drawing/2014/main" id="{820B6028-6DB8-3B26-771F-D439B1721498}"/>
              </a:ext>
            </a:extLst>
          </p:cNvPr>
          <p:cNvSpPr txBox="1"/>
          <p:nvPr/>
        </p:nvSpPr>
        <p:spPr>
          <a:xfrm>
            <a:off x="12344400" y="7851961"/>
            <a:ext cx="2057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a:t>
            </a:r>
            <a:r>
              <a:rPr lang="en-US" sz="1400" b="0" i="0" dirty="0">
                <a:solidFill>
                  <a:srgbClr val="2A3652"/>
                </a:solidFill>
                <a:effectLst/>
                <a:latin typeface="Arial" panose="020B0604020202020204" pitchFamily="34" charset="0"/>
                <a:cs typeface="Arial" panose="020B0604020202020204" pitchFamily="34" charset="0"/>
              </a:rPr>
              <a:t>NSDUH</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33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562029"/>
            <a:ext cx="18304565" cy="1724971"/>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1" y="212874"/>
              <a:ext cx="24749947" cy="0"/>
            </a:xfrm>
            <a:prstGeom prst="line">
              <a:avLst/>
            </a:prstGeom>
            <a:ln w="127000" cap="flat">
              <a:solidFill>
                <a:srgbClr val="00467F"/>
              </a:solidFill>
              <a:prstDash val="solid"/>
              <a:headEnd type="none" w="sm" len="sm"/>
              <a:tailEnd type="none" w="sm" len="sm"/>
            </a:ln>
          </p:spPr>
        </p:sp>
      </p:grpSp>
      <p:sp>
        <p:nvSpPr>
          <p:cNvPr id="19" name="Freeform 19"/>
          <p:cNvSpPr/>
          <p:nvPr/>
        </p:nvSpPr>
        <p:spPr>
          <a:xfrm>
            <a:off x="934122" y="1201792"/>
            <a:ext cx="7747161" cy="5484669"/>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2200"/>
              </a:lnSpc>
            </a:pPr>
            <a:endParaRPr lang="en-US" sz="2603" dirty="0">
              <a:solidFill>
                <a:srgbClr val="000000"/>
              </a:solidFill>
              <a:latin typeface="Arialle Bold"/>
              <a:hlinkClick r:id="rId6" tooltip="https://youtu.be/YefKGTu_Xf8"/>
            </a:endParaRPr>
          </a:p>
        </p:txBody>
      </p:sp>
      <p:sp>
        <p:nvSpPr>
          <p:cNvPr id="15" name="TextBox 14">
            <a:extLst>
              <a:ext uri="{FF2B5EF4-FFF2-40B4-BE49-F238E27FC236}">
                <a16:creationId xmlns:a16="http://schemas.microsoft.com/office/drawing/2014/main" id="{450EE8D0-CB08-F08F-DDFB-015A076BB8CD}"/>
              </a:ext>
            </a:extLst>
          </p:cNvPr>
          <p:cNvSpPr txBox="1"/>
          <p:nvPr/>
        </p:nvSpPr>
        <p:spPr>
          <a:xfrm>
            <a:off x="1571449" y="1593450"/>
            <a:ext cx="6525390" cy="5632311"/>
          </a:xfrm>
          <a:prstGeom prst="rect">
            <a:avLst/>
          </a:prstGeom>
          <a:noFill/>
        </p:spPr>
        <p:txBody>
          <a:bodyPr wrap="square" rtlCol="0">
            <a:spAutoFit/>
          </a:bodyPr>
          <a:lstStyle/>
          <a:p>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In 2021, fentanyl and fentanyl-related substances were identified in 77.14% of adolescent overdose deaths.</a:t>
            </a:r>
          </a:p>
          <a:p>
            <a:pPr algn="ctr"/>
            <a:endPar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endParaRPr>
          </a:p>
          <a:p>
            <a:r>
              <a:rPr lang="en-US" sz="2000" b="1" dirty="0">
                <a:solidFill>
                  <a:schemeClr val="tx2"/>
                </a:solidFill>
                <a:latin typeface="Arial" panose="020B0604020202020204" pitchFamily="34" charset="0"/>
                <a:ea typeface="Arialle" panose="020B0604020202020204" charset="0"/>
                <a:cs typeface="Arial" panose="020B0604020202020204" pitchFamily="34" charset="0"/>
              </a:rPr>
              <a:t>Other substances which caused adolescent overdose deaths:</a:t>
            </a:r>
          </a:p>
          <a:p>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marL="457200" indent="-457200">
              <a:buFontTx/>
              <a:buChar char="-"/>
            </a:pPr>
            <a:r>
              <a:rPr lang="en-US" sz="2000" b="1" dirty="0">
                <a:solidFill>
                  <a:schemeClr val="tx2"/>
                </a:solidFill>
                <a:latin typeface="Arial" panose="020B0604020202020204" pitchFamily="34" charset="0"/>
                <a:ea typeface="Arialle" panose="020B0604020202020204" charset="0"/>
                <a:cs typeface="Arial" panose="020B0604020202020204" pitchFamily="34" charset="0"/>
              </a:rPr>
              <a:t>1</a:t>
            </a: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3.26% were benzodiazepines [pills like Xanax</a:t>
            </a:r>
            <a:r>
              <a:rPr lang="en-US" sz="2000" b="1" dirty="0">
                <a:solidFill>
                  <a:schemeClr val="tx2"/>
                </a:solidFill>
                <a:latin typeface="Arial" panose="020B0604020202020204" pitchFamily="34" charset="0"/>
                <a:ea typeface="Arialle" panose="020B0604020202020204" charset="0"/>
                <a:cs typeface="Arial" panose="020B0604020202020204" pitchFamily="34" charset="0"/>
              </a:rPr>
              <a:t>]</a:t>
            </a:r>
          </a:p>
          <a:p>
            <a:pPr marL="457200" indent="-457200">
              <a:buFontTx/>
              <a:buChar char="-"/>
            </a:pP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9.77% were methamphetamine</a:t>
            </a:r>
          </a:p>
          <a:p>
            <a:pPr marL="457200" indent="-457200">
              <a:buFontTx/>
              <a:buChar char="-"/>
            </a:pP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7.33% were cocaine</a:t>
            </a:r>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marL="457200" indent="-457200">
              <a:buFontTx/>
              <a:buChar char="-"/>
            </a:pP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5.76% were prescription opioids</a:t>
            </a:r>
          </a:p>
          <a:p>
            <a:pPr marL="457200" indent="-457200">
              <a:buFontTx/>
              <a:buChar char="-"/>
            </a:pP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2.27% were heroin </a:t>
            </a:r>
            <a:r>
              <a:rPr lang="en-US" sz="800" b="1" i="0" dirty="0">
                <a:solidFill>
                  <a:schemeClr val="tx2"/>
                </a:solidFill>
                <a:effectLst/>
                <a:latin typeface="Arial" panose="020B0604020202020204" pitchFamily="34" charset="0"/>
                <a:ea typeface="Arialle" panose="020B0604020202020204" charset="0"/>
                <a:cs typeface="Arial" panose="020B0604020202020204" pitchFamily="34" charset="0"/>
              </a:rPr>
              <a:t>1</a:t>
            </a:r>
          </a:p>
          <a:p>
            <a:pPr marL="457200" indent="-457200">
              <a:buFontTx/>
              <a:buChar char="-"/>
            </a:pPr>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marL="457200" indent="-457200">
              <a:buFontTx/>
              <a:buChar char="-"/>
            </a:pPr>
            <a:r>
              <a:rPr lang="en-US" sz="2000" b="1" i="0" dirty="0">
                <a:solidFill>
                  <a:schemeClr val="tx2"/>
                </a:solidFill>
                <a:effectLst/>
                <a:latin typeface="Arial" panose="020B0604020202020204" pitchFamily="34" charset="0"/>
                <a:cs typeface="Arial" panose="020B0604020202020204" pitchFamily="34" charset="0"/>
              </a:rPr>
              <a:t>Among persons aged 14–18 years, overdose deaths increased 94% from 2019 to 2020 and 20% from 2020 to 2021 </a:t>
            </a:r>
            <a:r>
              <a:rPr lang="en-US" sz="800" b="1" dirty="0">
                <a:solidFill>
                  <a:schemeClr val="tx2"/>
                </a:solidFill>
                <a:latin typeface="Arial" panose="020B0604020202020204" pitchFamily="34" charset="0"/>
                <a:cs typeface="Arial" panose="020B0604020202020204" pitchFamily="34" charset="0"/>
              </a:rPr>
              <a:t>2</a:t>
            </a:r>
            <a:endParaRPr lang="en-US" sz="800" b="1" i="0" dirty="0">
              <a:solidFill>
                <a:schemeClr val="tx2"/>
              </a:solidFill>
              <a:effectLst/>
              <a:latin typeface="Arial" panose="020B0604020202020204" pitchFamily="34" charset="0"/>
              <a:ea typeface="Arialle" panose="020B0604020202020204" charset="0"/>
              <a:cs typeface="Arial" panose="020B0604020202020204" pitchFamily="34" charset="0"/>
            </a:endParaRPr>
          </a:p>
          <a:p>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6423AEF5-CCB2-04E2-1927-0B71040E6E4A}"/>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2" name="Freeform 19">
            <a:extLst>
              <a:ext uri="{FF2B5EF4-FFF2-40B4-BE49-F238E27FC236}">
                <a16:creationId xmlns:a16="http://schemas.microsoft.com/office/drawing/2014/main" id="{94A2C3DD-28DB-792C-5E50-2D3D9EE14C36}"/>
              </a:ext>
            </a:extLst>
          </p:cNvPr>
          <p:cNvSpPr/>
          <p:nvPr/>
        </p:nvSpPr>
        <p:spPr>
          <a:xfrm>
            <a:off x="9630165" y="2257939"/>
            <a:ext cx="7747161" cy="3755236"/>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Arrow: Right 2">
            <a:extLst>
              <a:ext uri="{FF2B5EF4-FFF2-40B4-BE49-F238E27FC236}">
                <a16:creationId xmlns:a16="http://schemas.microsoft.com/office/drawing/2014/main" id="{5648E964-5219-652B-2650-9F57EA0181BE}"/>
              </a:ext>
            </a:extLst>
          </p:cNvPr>
          <p:cNvSpPr/>
          <p:nvPr/>
        </p:nvSpPr>
        <p:spPr>
          <a:xfrm>
            <a:off x="8794061" y="3826488"/>
            <a:ext cx="559714" cy="2806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ED1138-A06B-7541-9240-A76182F5A992}"/>
              </a:ext>
            </a:extLst>
          </p:cNvPr>
          <p:cNvSpPr txBox="1"/>
          <p:nvPr/>
        </p:nvSpPr>
        <p:spPr>
          <a:xfrm>
            <a:off x="10083861" y="2559612"/>
            <a:ext cx="6839768" cy="3170099"/>
          </a:xfrm>
          <a:prstGeom prst="rect">
            <a:avLst/>
          </a:prstGeom>
          <a:noFill/>
        </p:spPr>
        <p:txBody>
          <a:bodyPr wrap="square" rtlCol="0">
            <a:spAutoFit/>
          </a:bodyPr>
          <a:lstStyle/>
          <a:p>
            <a:pPr marL="342900" indent="-342900">
              <a:buFont typeface="Arial" panose="020B0604020202020204" pitchFamily="34" charset="0"/>
              <a:buChar char="•"/>
            </a:pPr>
            <a:r>
              <a:rPr lang="en-US" sz="2000" b="1" i="0" dirty="0">
                <a:solidFill>
                  <a:schemeClr val="tx2"/>
                </a:solidFill>
                <a:effectLst/>
                <a:latin typeface="Arial" panose="020B0604020202020204" pitchFamily="34" charset="0"/>
                <a:ea typeface="Arialle" panose="020B0604020202020204" charset="0"/>
                <a:cs typeface="Arial" panose="020B0604020202020204" pitchFamily="34" charset="0"/>
              </a:rPr>
              <a:t>Since 2015, fentanyl has been increasingly added to counterfeit pills that resemble prescription medications. </a:t>
            </a:r>
          </a:p>
          <a:p>
            <a:pPr marL="342900" indent="-342900">
              <a:buFont typeface="Arial" panose="020B0604020202020204" pitchFamily="34" charset="0"/>
              <a:buChar char="•"/>
            </a:pPr>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b="1" dirty="0">
                <a:solidFill>
                  <a:schemeClr val="tx2"/>
                </a:solidFill>
                <a:latin typeface="Arial" panose="020B0604020202020204" pitchFamily="34" charset="0"/>
                <a:ea typeface="Arialle" panose="020B0604020202020204" charset="0"/>
                <a:cs typeface="Arial" panose="020B0604020202020204" pitchFamily="34" charset="0"/>
              </a:rPr>
              <a:t>Research shows that youth commonly believe pills are safer to use than other drugs.</a:t>
            </a:r>
          </a:p>
          <a:p>
            <a:pPr marL="342900" indent="-342900">
              <a:buFont typeface="Arial" panose="020B0604020202020204" pitchFamily="34" charset="0"/>
              <a:buChar char="•"/>
            </a:pPr>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b="1" dirty="0">
                <a:solidFill>
                  <a:schemeClr val="tx2"/>
                </a:solidFill>
                <a:latin typeface="Arial" panose="020B0604020202020204" pitchFamily="34" charset="0"/>
                <a:ea typeface="Arialle" panose="020B0604020202020204" charset="0"/>
                <a:cs typeface="Arial" panose="020B0604020202020204" pitchFamily="34" charset="0"/>
              </a:rPr>
              <a:t>DEA lab testing in recent years showed that 6 out of every 10 counterfeit pills with fentanyl contain a potentially lethal dose. </a:t>
            </a:r>
            <a:r>
              <a:rPr lang="en-US" sz="800" b="1" dirty="0">
                <a:solidFill>
                  <a:schemeClr val="tx2"/>
                </a:solidFill>
                <a:latin typeface="Arial" panose="020B0604020202020204" pitchFamily="34" charset="0"/>
                <a:ea typeface="Arialle" panose="020B0604020202020204" charset="0"/>
                <a:cs typeface="Arial" panose="020B0604020202020204" pitchFamily="34" charset="0"/>
              </a:rPr>
              <a:t>3</a:t>
            </a:r>
          </a:p>
        </p:txBody>
      </p:sp>
      <p:sp>
        <p:nvSpPr>
          <p:cNvPr id="5" name="TextBox 4">
            <a:extLst>
              <a:ext uri="{FF2B5EF4-FFF2-40B4-BE49-F238E27FC236}">
                <a16:creationId xmlns:a16="http://schemas.microsoft.com/office/drawing/2014/main" id="{5FBC5710-F6C4-F695-708D-DF77C0204C7A}"/>
              </a:ext>
            </a:extLst>
          </p:cNvPr>
          <p:cNvSpPr txBox="1"/>
          <p:nvPr/>
        </p:nvSpPr>
        <p:spPr>
          <a:xfrm>
            <a:off x="2019300" y="7282355"/>
            <a:ext cx="14249400" cy="954107"/>
          </a:xfrm>
          <a:prstGeom prst="rect">
            <a:avLst/>
          </a:prstGeom>
          <a:noFill/>
        </p:spPr>
        <p:txBody>
          <a:bodyPr wrap="square" rtlCol="0">
            <a:spAutoFit/>
          </a:bodyPr>
          <a:lstStyle/>
          <a:p>
            <a:pPr algn="ctr"/>
            <a:r>
              <a:rPr lang="en-US" sz="2800" b="1" i="0" dirty="0">
                <a:solidFill>
                  <a:schemeClr val="tx2"/>
                </a:solidFill>
                <a:effectLst/>
                <a:latin typeface="Arial" panose="020B0604020202020204" pitchFamily="34" charset="0"/>
                <a:ea typeface="Arialle" panose="020B0604020202020204" charset="0"/>
                <a:cs typeface="Arial" panose="020B0604020202020204" pitchFamily="34" charset="0"/>
              </a:rPr>
              <a:t>It is critical to educate young people that pills purchased via social media, given to </a:t>
            </a:r>
            <a:r>
              <a:rPr lang="en-US" sz="2800" b="1" dirty="0">
                <a:solidFill>
                  <a:schemeClr val="tx2"/>
                </a:solidFill>
                <a:latin typeface="Arial" panose="020B0604020202020204" pitchFamily="34" charset="0"/>
                <a:ea typeface="Arialle" panose="020B0604020202020204" charset="0"/>
                <a:cs typeface="Arial" panose="020B0604020202020204" pitchFamily="34" charset="0"/>
              </a:rPr>
              <a:t>them </a:t>
            </a:r>
            <a:r>
              <a:rPr lang="en-US" sz="2800" b="1" i="0" dirty="0">
                <a:solidFill>
                  <a:schemeClr val="tx2"/>
                </a:solidFill>
                <a:effectLst/>
                <a:latin typeface="Arial" panose="020B0604020202020204" pitchFamily="34" charset="0"/>
                <a:ea typeface="Arialle" panose="020B0604020202020204" charset="0"/>
                <a:cs typeface="Arial" panose="020B0604020202020204" pitchFamily="34" charset="0"/>
              </a:rPr>
              <a:t>by a friend, or obtained from an unknown source may contain fentanyl.</a:t>
            </a:r>
            <a:endParaRPr lang="en-US" sz="2800" b="1" dirty="0">
              <a:solidFill>
                <a:schemeClr val="tx2"/>
              </a:solidFill>
              <a:latin typeface="Arial" panose="020B0604020202020204" pitchFamily="34" charset="0"/>
              <a:ea typeface="Arialle" panose="020B0604020202020204" charset="0"/>
              <a:cs typeface="Arial" panose="020B0604020202020204" pitchFamily="34" charset="0"/>
            </a:endParaRPr>
          </a:p>
        </p:txBody>
      </p:sp>
      <p:sp>
        <p:nvSpPr>
          <p:cNvPr id="10" name="TextBox 9">
            <a:extLst>
              <a:ext uri="{FF2B5EF4-FFF2-40B4-BE49-F238E27FC236}">
                <a16:creationId xmlns:a16="http://schemas.microsoft.com/office/drawing/2014/main" id="{056C3785-5282-8693-E810-C799CADB325F}"/>
              </a:ext>
            </a:extLst>
          </p:cNvPr>
          <p:cNvSpPr txBox="1"/>
          <p:nvPr/>
        </p:nvSpPr>
        <p:spPr>
          <a:xfrm>
            <a:off x="4447542" y="233771"/>
            <a:ext cx="9392916" cy="461665"/>
          </a:xfrm>
          <a:prstGeom prst="rect">
            <a:avLst/>
          </a:prstGeom>
          <a:noFill/>
        </p:spPr>
        <p:txBody>
          <a:bodyPr wrap="square">
            <a:spAutoFit/>
          </a:bodyPr>
          <a:lstStyle/>
          <a:p>
            <a:pPr algn="ctr"/>
            <a:r>
              <a:rPr lang="en-US" sz="2400" b="1" dirty="0">
                <a:solidFill>
                  <a:schemeClr val="tx2"/>
                </a:solidFill>
                <a:latin typeface="Arial" panose="020B0604020202020204" pitchFamily="34" charset="0"/>
                <a:ea typeface="Arialle" panose="020B0604020202020204" charset="0"/>
                <a:cs typeface="Arial" panose="020B0604020202020204" pitchFamily="34" charset="0"/>
              </a:rPr>
              <a:t>There Has Been An Increase In The Rate Of Youth Overdoses</a:t>
            </a:r>
          </a:p>
        </p:txBody>
      </p:sp>
      <p:grpSp>
        <p:nvGrpSpPr>
          <p:cNvPr id="11" name="Group 10">
            <a:extLst>
              <a:ext uri="{FF2B5EF4-FFF2-40B4-BE49-F238E27FC236}">
                <a16:creationId xmlns:a16="http://schemas.microsoft.com/office/drawing/2014/main" id="{D6A0F76B-A1F9-DF1F-375E-3818BCFB3A37}"/>
              </a:ext>
            </a:extLst>
          </p:cNvPr>
          <p:cNvGrpSpPr/>
          <p:nvPr/>
        </p:nvGrpSpPr>
        <p:grpSpPr>
          <a:xfrm>
            <a:off x="611905" y="9163088"/>
            <a:ext cx="4581799" cy="735688"/>
            <a:chOff x="861565" y="9087871"/>
            <a:chExt cx="4581799" cy="735688"/>
          </a:xfrm>
        </p:grpSpPr>
        <p:sp>
          <p:nvSpPr>
            <p:cNvPr id="14" name="Freeform 12">
              <a:extLst>
                <a:ext uri="{FF2B5EF4-FFF2-40B4-BE49-F238E27FC236}">
                  <a16:creationId xmlns:a16="http://schemas.microsoft.com/office/drawing/2014/main" id="{DA9EE6BB-B9BB-FC9E-93E1-5ED47563E633}"/>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5">
              <a:extLst>
                <a:ext uri="{FF2B5EF4-FFF2-40B4-BE49-F238E27FC236}">
                  <a16:creationId xmlns:a16="http://schemas.microsoft.com/office/drawing/2014/main" id="{5534037C-0611-9889-C78A-D6E7CB0E202A}"/>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Tree>
    <p:extLst>
      <p:ext uri="{BB962C8B-B14F-4D97-AF65-F5344CB8AC3E}">
        <p14:creationId xmlns:p14="http://schemas.microsoft.com/office/powerpoint/2010/main" val="96668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txBody>
          <a:bodyPr/>
          <a:lstStyle/>
          <a:p>
            <a:endParaRPr lang="en-US" dirty="0"/>
          </a:p>
        </p:txBody>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922" y="2027762"/>
            <a:ext cx="5941166" cy="5941166"/>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191795" y="277553"/>
            <a:ext cx="7859420"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Speak With Your Loved Ones About Counterfeit Pills AND About The Risks Of Taking Any Pills Not Prescribed To Them</a:t>
            </a:r>
          </a:p>
        </p:txBody>
      </p:sp>
      <p:sp>
        <p:nvSpPr>
          <p:cNvPr id="4" name="TextBox 3">
            <a:extLst>
              <a:ext uri="{FF2B5EF4-FFF2-40B4-BE49-F238E27FC236}">
                <a16:creationId xmlns:a16="http://schemas.microsoft.com/office/drawing/2014/main" id="{77ED7AB4-9A4A-F85F-04DB-CE1636F6B717}"/>
              </a:ext>
            </a:extLst>
          </p:cNvPr>
          <p:cNvSpPr txBox="1"/>
          <p:nvPr/>
        </p:nvSpPr>
        <p:spPr>
          <a:xfrm>
            <a:off x="2819400" y="7904301"/>
            <a:ext cx="2944836" cy="369332"/>
          </a:xfrm>
          <a:prstGeom prst="rect">
            <a:avLst/>
          </a:prstGeom>
          <a:noFill/>
        </p:spPr>
        <p:txBody>
          <a:bodyPr wrap="square">
            <a:spAutoFit/>
          </a:bodyPr>
          <a:lstStyle/>
          <a:p>
            <a:r>
              <a:rPr lang="en-US" dirty="0">
                <a:hlinkClick r:id="rId7"/>
              </a:rPr>
              <a:t>Social Media Drug Trafficking </a:t>
            </a:r>
            <a:endParaRPr lang="en-US" dirty="0"/>
          </a:p>
        </p:txBody>
      </p:sp>
      <p:pic>
        <p:nvPicPr>
          <p:cNvPr id="16" name="Picture 15">
            <a:extLst>
              <a:ext uri="{FF2B5EF4-FFF2-40B4-BE49-F238E27FC236}">
                <a16:creationId xmlns:a16="http://schemas.microsoft.com/office/drawing/2014/main" id="{27DE6326-3C29-D22F-E1AE-7D3A49CDD457}"/>
              </a:ext>
            </a:extLst>
          </p:cNvPr>
          <p:cNvPicPr>
            <a:picLocks noChangeAspect="1"/>
          </p:cNvPicPr>
          <p:nvPr/>
        </p:nvPicPr>
        <p:blipFill>
          <a:blip r:embed="rId8"/>
          <a:stretch>
            <a:fillRect/>
          </a:stretch>
        </p:blipFill>
        <p:spPr>
          <a:xfrm>
            <a:off x="8153400" y="195238"/>
            <a:ext cx="9830028" cy="8500856"/>
          </a:xfrm>
          <a:prstGeom prst="rect">
            <a:avLst/>
          </a:prstGeom>
        </p:spPr>
      </p:pic>
    </p:spTree>
    <p:extLst>
      <p:ext uri="{BB962C8B-B14F-4D97-AF65-F5344CB8AC3E}">
        <p14:creationId xmlns:p14="http://schemas.microsoft.com/office/powerpoint/2010/main" val="272070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11658600" y="3656891"/>
            <a:ext cx="5638800"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678" y="1630570"/>
            <a:ext cx="6213560" cy="6213560"/>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4800600" y="230338"/>
            <a:ext cx="8686800" cy="523220"/>
          </a:xfrm>
          <a:prstGeom prst="rect">
            <a:avLst/>
          </a:prstGeom>
          <a:noFill/>
        </p:spPr>
        <p:txBody>
          <a:bodyPr wrap="square" rtlCol="0">
            <a:spAutoFit/>
          </a:bodyPr>
          <a:lstStyle/>
          <a:p>
            <a:r>
              <a:rPr lang="en-US" sz="2800" b="1" dirty="0"/>
              <a:t>Learn How To Securely Store Medications and Substances</a:t>
            </a:r>
          </a:p>
        </p:txBody>
      </p:sp>
      <p:sp>
        <p:nvSpPr>
          <p:cNvPr id="5" name="Rectangle 4">
            <a:extLst>
              <a:ext uri="{FF2B5EF4-FFF2-40B4-BE49-F238E27FC236}">
                <a16:creationId xmlns:a16="http://schemas.microsoft.com/office/drawing/2014/main" id="{AC65E786-C911-B95A-8AEC-1C0605101E65}"/>
              </a:ext>
            </a:extLst>
          </p:cNvPr>
          <p:cNvSpPr/>
          <p:nvPr/>
        </p:nvSpPr>
        <p:spPr>
          <a:xfrm>
            <a:off x="8523056" y="7461266"/>
            <a:ext cx="3810000" cy="11327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0" i="0" u="sng" strike="noStrike" dirty="0">
                <a:solidFill>
                  <a:srgbClr val="1155CC"/>
                </a:solidFill>
                <a:effectLst/>
                <a:latin typeface="Arial" panose="020B0604020202020204" pitchFamily="34" charset="0"/>
                <a:hlinkClick r:id="rId7"/>
              </a:rPr>
              <a:t>Candy flyer and other materials from Up and Away</a:t>
            </a:r>
            <a:endParaRPr lang="en-US" dirty="0"/>
          </a:p>
        </p:txBody>
      </p:sp>
      <p:pic>
        <p:nvPicPr>
          <p:cNvPr id="11" name="Picture 10">
            <a:extLst>
              <a:ext uri="{FF2B5EF4-FFF2-40B4-BE49-F238E27FC236}">
                <a16:creationId xmlns:a16="http://schemas.microsoft.com/office/drawing/2014/main" id="{C62DBDF3-2F57-4F9B-1D63-27CC9D3C37E7}"/>
              </a:ext>
            </a:extLst>
          </p:cNvPr>
          <p:cNvPicPr>
            <a:picLocks noChangeAspect="1"/>
          </p:cNvPicPr>
          <p:nvPr/>
        </p:nvPicPr>
        <p:blipFill>
          <a:blip r:embed="rId8"/>
          <a:stretch>
            <a:fillRect/>
          </a:stretch>
        </p:blipFill>
        <p:spPr>
          <a:xfrm>
            <a:off x="8491025" y="991686"/>
            <a:ext cx="3874062" cy="6338607"/>
          </a:xfrm>
          <a:prstGeom prst="rect">
            <a:avLst/>
          </a:prstGeom>
        </p:spPr>
      </p:pic>
    </p:spTree>
    <p:extLst>
      <p:ext uri="{BB962C8B-B14F-4D97-AF65-F5344CB8AC3E}">
        <p14:creationId xmlns:p14="http://schemas.microsoft.com/office/powerpoint/2010/main" val="414152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1565" y="232948"/>
            <a:ext cx="9569493" cy="3184031"/>
          </a:xfrm>
          <a:custGeom>
            <a:avLst/>
            <a:gdLst/>
            <a:ahLst/>
            <a:cxnLst/>
            <a:rect l="l" t="t" r="r" b="b"/>
            <a:pathLst>
              <a:path w="9569493" h="3184031">
                <a:moveTo>
                  <a:pt x="0" y="0"/>
                </a:moveTo>
                <a:lnTo>
                  <a:pt x="9569493" y="0"/>
                </a:lnTo>
                <a:lnTo>
                  <a:pt x="9569493" y="3184031"/>
                </a:lnTo>
                <a:lnTo>
                  <a:pt x="0" y="3184031"/>
                </a:lnTo>
                <a:lnTo>
                  <a:pt x="0" y="0"/>
                </a:lnTo>
                <a:close/>
              </a:path>
            </a:pathLst>
          </a:custGeom>
          <a:blipFill>
            <a:blip r:embed="rId3"/>
            <a:stretch>
              <a:fillRect/>
            </a:stretch>
          </a:blipFill>
        </p:spPr>
      </p:sp>
      <p:sp>
        <p:nvSpPr>
          <p:cNvPr id="3" name="Freeform 3"/>
          <p:cNvSpPr/>
          <p:nvPr/>
        </p:nvSpPr>
        <p:spPr>
          <a:xfrm>
            <a:off x="11734800" y="1074564"/>
            <a:ext cx="4446807" cy="1500797"/>
          </a:xfrm>
          <a:custGeom>
            <a:avLst/>
            <a:gdLst/>
            <a:ahLst/>
            <a:cxnLst/>
            <a:rect l="l" t="t" r="r" b="b"/>
            <a:pathLst>
              <a:path w="4446807" h="1500797">
                <a:moveTo>
                  <a:pt x="0" y="0"/>
                </a:moveTo>
                <a:lnTo>
                  <a:pt x="4446807" y="0"/>
                </a:lnTo>
                <a:lnTo>
                  <a:pt x="4446807" y="1500797"/>
                </a:lnTo>
                <a:lnTo>
                  <a:pt x="0" y="1500797"/>
                </a:lnTo>
                <a:lnTo>
                  <a:pt x="0" y="0"/>
                </a:lnTo>
                <a:close/>
              </a:path>
            </a:pathLst>
          </a:custGeom>
          <a:blipFill>
            <a:blip r:embed="rId4"/>
            <a:stretch>
              <a:fillRect/>
            </a:stretch>
          </a:blipFill>
        </p:spPr>
      </p:sp>
      <p:sp>
        <p:nvSpPr>
          <p:cNvPr id="8" name="AutoShape 8"/>
          <p:cNvSpPr/>
          <p:nvPr/>
        </p:nvSpPr>
        <p:spPr>
          <a:xfrm>
            <a:off x="-16565" y="8791094"/>
            <a:ext cx="18304565" cy="1627157"/>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5"/>
            <a:stretch>
              <a:fillRect/>
            </a:stretch>
          </a:blipFill>
        </p:spPr>
      </p:sp>
      <p:sp>
        <p:nvSpPr>
          <p:cNvPr id="10" name="AutoShape 10"/>
          <p:cNvSpPr/>
          <p:nvPr/>
        </p:nvSpPr>
        <p:spPr>
          <a:xfrm>
            <a:off x="0" y="8747057"/>
            <a:ext cx="18288000" cy="74682"/>
          </a:xfrm>
          <a:prstGeom prst="line">
            <a:avLst/>
          </a:prstGeom>
          <a:ln w="95250" cap="flat">
            <a:solidFill>
              <a:srgbClr val="00467F"/>
            </a:solidFill>
            <a:prstDash val="solid"/>
            <a:headEnd type="none" w="sm" len="sm"/>
            <a:tailEnd type="none" w="sm" len="sm"/>
          </a:ln>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4" name="TextBox 14"/>
          <p:cNvSpPr txBox="1"/>
          <p:nvPr/>
        </p:nvSpPr>
        <p:spPr>
          <a:xfrm>
            <a:off x="1416036" y="3281785"/>
            <a:ext cx="15923403" cy="5747599"/>
          </a:xfrm>
          <a:prstGeom prst="rect">
            <a:avLst/>
          </a:prstGeom>
        </p:spPr>
        <p:txBody>
          <a:bodyPr lIns="0" tIns="0" rIns="0" bIns="0" rtlCol="0" anchor="t">
            <a:spAutoFit/>
          </a:bodyPr>
          <a:lstStyle/>
          <a:p>
            <a:pPr marL="0" lvl="0" indent="0" algn="ctr">
              <a:lnSpc>
                <a:spcPts val="2999"/>
              </a:lnSpc>
              <a:spcBef>
                <a:spcPct val="0"/>
              </a:spcBef>
            </a:pPr>
            <a:r>
              <a:rPr lang="en-US" sz="2800" dirty="0">
                <a:solidFill>
                  <a:srgbClr val="00467F"/>
                </a:solidFill>
                <a:latin typeface="Arial" panose="020B0604020202020204" pitchFamily="34" charset="0"/>
                <a:cs typeface="Arial" panose="020B0604020202020204" pitchFamily="34" charset="0"/>
              </a:rPr>
              <a:t>This product is developed by Pamela </a:t>
            </a:r>
            <a:r>
              <a:rPr lang="en-US" sz="2800" dirty="0" err="1">
                <a:solidFill>
                  <a:srgbClr val="00467F"/>
                </a:solidFill>
                <a:latin typeface="Arial" panose="020B0604020202020204" pitchFamily="34" charset="0"/>
                <a:cs typeface="Arial" panose="020B0604020202020204" pitchFamily="34" charset="0"/>
              </a:rPr>
              <a:t>Mulready</a:t>
            </a:r>
            <a:r>
              <a:rPr lang="en-US" sz="2800" dirty="0">
                <a:solidFill>
                  <a:srgbClr val="00467F"/>
                </a:solidFill>
                <a:latin typeface="Arial" panose="020B0604020202020204" pitchFamily="34" charset="0"/>
                <a:cs typeface="Arial" panose="020B0604020202020204" pitchFamily="34" charset="0"/>
              </a:rPr>
              <a:t> under the 2023 New England Prevention Technology Transfer Center (</a:t>
            </a:r>
            <a:r>
              <a:rPr lang="en-US" sz="2800" dirty="0" err="1">
                <a:solidFill>
                  <a:srgbClr val="00467F"/>
                </a:solidFill>
                <a:latin typeface="Arial" panose="020B0604020202020204" pitchFamily="34" charset="0"/>
                <a:cs typeface="Arial" panose="020B0604020202020204" pitchFamily="34" charset="0"/>
              </a:rPr>
              <a:t>PTTC</a:t>
            </a:r>
            <a:r>
              <a:rPr lang="en-US" sz="2800" dirty="0">
                <a:solidFill>
                  <a:srgbClr val="00467F"/>
                </a:solidFill>
                <a:latin typeface="Arial" panose="020B0604020202020204" pitchFamily="34" charset="0"/>
                <a:cs typeface="Arial" panose="020B0604020202020204" pitchFamily="34" charset="0"/>
              </a:rPr>
              <a:t>) Research and Design (RAD) Fellowship Program. The New England </a:t>
            </a:r>
            <a:r>
              <a:rPr lang="en-US" sz="2800" dirty="0" err="1">
                <a:solidFill>
                  <a:srgbClr val="00467F"/>
                </a:solidFill>
                <a:latin typeface="Arial" panose="020B0604020202020204" pitchFamily="34" charset="0"/>
                <a:cs typeface="Arial" panose="020B0604020202020204" pitchFamily="34" charset="0"/>
              </a:rPr>
              <a:t>PTTC</a:t>
            </a:r>
            <a:r>
              <a:rPr lang="en-US" sz="2800" dirty="0">
                <a:solidFill>
                  <a:srgbClr val="00467F"/>
                </a:solidFill>
                <a:latin typeface="Arial" panose="020B0604020202020204" pitchFamily="34" charset="0"/>
                <a:cs typeface="Arial" panose="020B0604020202020204" pitchFamily="34" charset="0"/>
              </a:rPr>
              <a:t> and this program are supported by SAMHSA of the U.S. Department of Health and Human Services (HHS). The contents are those of the author and do not necessarily represent the official views of, nor an endorsement, by SAMHSA/HHS, or the U.S. Government. SAMHSA Cooperative Agreement #5H79SP081020-05.</a:t>
            </a:r>
          </a:p>
          <a:p>
            <a:pPr marL="0" lvl="0" indent="0" algn="ctr">
              <a:lnSpc>
                <a:spcPts val="2999"/>
              </a:lnSpc>
              <a:spcBef>
                <a:spcPct val="0"/>
              </a:spcBef>
            </a:pPr>
            <a:endParaRPr lang="en-US" sz="2800" dirty="0">
              <a:solidFill>
                <a:srgbClr val="00467F"/>
              </a:solidFill>
              <a:latin typeface="Arial" panose="020B0604020202020204" pitchFamily="34" charset="0"/>
              <a:cs typeface="Arial" panose="020B0604020202020204" pitchFamily="34" charset="0"/>
            </a:endParaRPr>
          </a:p>
          <a:p>
            <a:pPr marL="0" lvl="0" indent="0" algn="ctr">
              <a:lnSpc>
                <a:spcPts val="2999"/>
              </a:lnSpc>
              <a:spcBef>
                <a:spcPct val="0"/>
              </a:spcBef>
            </a:pPr>
            <a:endParaRPr lang="en-US" sz="2800" dirty="0">
              <a:solidFill>
                <a:schemeClr val="tx2"/>
              </a:solidFill>
              <a:latin typeface="Arial" panose="020B0604020202020204" pitchFamily="34" charset="0"/>
              <a:cs typeface="Arial" panose="020B0604020202020204" pitchFamily="34" charset="0"/>
            </a:endParaRPr>
          </a:p>
          <a:p>
            <a:pPr marL="0" lvl="0" indent="0" algn="ctr">
              <a:lnSpc>
                <a:spcPts val="2999"/>
              </a:lnSpc>
              <a:spcBef>
                <a:spcPct val="0"/>
              </a:spcBef>
            </a:pPr>
            <a:r>
              <a:rPr lang="en-US" sz="2800" b="0" i="0" dirty="0">
                <a:solidFill>
                  <a:schemeClr val="tx2"/>
                </a:solidFill>
                <a:effectLst/>
                <a:latin typeface="Arial" panose="020B0604020202020204" pitchFamily="34" charset="0"/>
                <a:cs typeface="Arial" panose="020B0604020202020204" pitchFamily="34" charset="0"/>
              </a:rPr>
              <a:t> </a:t>
            </a:r>
            <a:r>
              <a:rPr lang="en-US" sz="2800" b="0" i="0" dirty="0">
                <a:solidFill>
                  <a:schemeClr val="tx2"/>
                </a:solidFill>
                <a:effectLst/>
                <a:latin typeface="Arial" panose="020B0604020202020204" pitchFamily="34" charset="0"/>
                <a:ea typeface="Arialle" panose="020B0604020202020204" charset="0"/>
                <a:cs typeface="Arial" panose="020B0604020202020204" pitchFamily="34" charset="0"/>
              </a:rPr>
              <a:t>Please note: </a:t>
            </a:r>
            <a:r>
              <a:rPr lang="en-US" sz="2800" dirty="0">
                <a:solidFill>
                  <a:schemeClr val="tx2"/>
                </a:solidFill>
                <a:latin typeface="Arial" panose="020B0604020202020204" pitchFamily="34" charset="0"/>
                <a:ea typeface="Arialle" panose="020B0604020202020204" charset="0"/>
                <a:cs typeface="Arial" panose="020B0604020202020204" pitchFamily="34" charset="0"/>
              </a:rPr>
              <a:t>M</a:t>
            </a:r>
            <a:r>
              <a:rPr lang="en-US" sz="2800" b="0" i="0" dirty="0">
                <a:solidFill>
                  <a:schemeClr val="tx2"/>
                </a:solidFill>
                <a:effectLst/>
                <a:latin typeface="Arial" panose="020B0604020202020204" pitchFamily="34" charset="0"/>
                <a:ea typeface="Arialle" panose="020B0604020202020204" charset="0"/>
                <a:cs typeface="Arial" panose="020B0604020202020204" pitchFamily="34" charset="0"/>
              </a:rPr>
              <a:t>aterial sourced from .gov domain websites is otherwise available on each specific agency’s website for no charge. </a:t>
            </a:r>
          </a:p>
          <a:p>
            <a:pPr marL="0" lvl="0" indent="0" algn="ctr">
              <a:lnSpc>
                <a:spcPts val="2999"/>
              </a:lnSpc>
              <a:spcBef>
                <a:spcPct val="0"/>
              </a:spcBef>
            </a:pPr>
            <a:endParaRPr lang="en-US" sz="2800" b="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marL="0" lvl="0" indent="0" algn="ctr">
              <a:lnSpc>
                <a:spcPts val="2999"/>
              </a:lnSpc>
              <a:spcBef>
                <a:spcPct val="0"/>
              </a:spcBef>
            </a:pPr>
            <a:r>
              <a:rPr lang="en-US" sz="2800" dirty="0">
                <a:solidFill>
                  <a:schemeClr val="tx2"/>
                </a:solidFill>
                <a:latin typeface="Arial" panose="020B0604020202020204" pitchFamily="34" charset="0"/>
                <a:ea typeface="Arialle" panose="020B0604020202020204" charset="0"/>
                <a:cs typeface="Arial" panose="020B0604020202020204" pitchFamily="34" charset="0"/>
              </a:rPr>
              <a:t>References for this PowerPoint are contained in the associated supplemental material: Substance Use Recovery And Prevention For Families In Treatment: A Guide For Therapist, Clients, And Families</a:t>
            </a:r>
          </a:p>
          <a:p>
            <a:pPr marL="0" lvl="0" indent="0" algn="ctr">
              <a:lnSpc>
                <a:spcPts val="2999"/>
              </a:lnSpc>
              <a:spcBef>
                <a:spcPct val="0"/>
              </a:spcBef>
            </a:pPr>
            <a:endParaRPr lang="en-US" sz="2499" dirty="0">
              <a:solidFill>
                <a:srgbClr val="00467F"/>
              </a:solidFill>
              <a:latin typeface="Arialle"/>
            </a:endParaRPr>
          </a:p>
        </p:txBody>
      </p:sp>
      <p:grpSp>
        <p:nvGrpSpPr>
          <p:cNvPr id="4" name="Group 3">
            <a:extLst>
              <a:ext uri="{FF2B5EF4-FFF2-40B4-BE49-F238E27FC236}">
                <a16:creationId xmlns:a16="http://schemas.microsoft.com/office/drawing/2014/main" id="{57C8A67D-24F0-4FD3-A715-2EBCB832BFDB}"/>
              </a:ext>
            </a:extLst>
          </p:cNvPr>
          <p:cNvGrpSpPr/>
          <p:nvPr/>
        </p:nvGrpSpPr>
        <p:grpSpPr>
          <a:xfrm>
            <a:off x="861565" y="9087871"/>
            <a:ext cx="4581799" cy="735688"/>
            <a:chOff x="861565" y="9087871"/>
            <a:chExt cx="4581799" cy="735688"/>
          </a:xfrm>
        </p:grpSpPr>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endParaRPr lang="en-US" sz="2745" spc="-175" dirty="0">
                <a:solidFill>
                  <a:srgbClr val="FFFFFF"/>
                </a:solidFill>
                <a:latin typeface="Arialle"/>
              </a:endParaRPr>
            </a:p>
          </p:txBody>
        </p:sp>
      </p:grpSp>
      <p:cxnSp>
        <p:nvCxnSpPr>
          <p:cNvPr id="17" name="Straight Connector 16">
            <a:extLst>
              <a:ext uri="{FF2B5EF4-FFF2-40B4-BE49-F238E27FC236}">
                <a16:creationId xmlns:a16="http://schemas.microsoft.com/office/drawing/2014/main" id="{ECEA8732-7170-C988-E2C6-0B0CEFC0B7A4}"/>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26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4"/>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11658600" y="3656891"/>
            <a:ext cx="5638800"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1693790"/>
            <a:ext cx="5941166" cy="5941166"/>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4800600" y="602803"/>
            <a:ext cx="8686800" cy="523220"/>
          </a:xfrm>
          <a:prstGeom prst="rect">
            <a:avLst/>
          </a:prstGeom>
          <a:noFill/>
        </p:spPr>
        <p:txBody>
          <a:bodyPr wrap="square" rtlCol="0">
            <a:spAutoFit/>
          </a:bodyPr>
          <a:lstStyle/>
          <a:p>
            <a:pPr algn="ctr"/>
            <a:r>
              <a:rPr lang="en-US" sz="2800" b="1" dirty="0"/>
              <a:t>Learn How To Securely Store Medications and Substances</a:t>
            </a:r>
          </a:p>
        </p:txBody>
      </p:sp>
      <p:pic>
        <p:nvPicPr>
          <p:cNvPr id="26" name="Online Media 25" title="Up and Away Parent Testimonial: Sugey and Carlos (2023 update)">
            <a:hlinkClick r:id="" action="ppaction://media"/>
            <a:extLst>
              <a:ext uri="{FF2B5EF4-FFF2-40B4-BE49-F238E27FC236}">
                <a16:creationId xmlns:a16="http://schemas.microsoft.com/office/drawing/2014/main" id="{1FD17722-08E3-E054-E9AD-58F78DCFFB01}"/>
              </a:ext>
            </a:extLst>
          </p:cNvPr>
          <p:cNvPicPr>
            <a:picLocks noRot="1" noChangeAspect="1"/>
          </p:cNvPicPr>
          <p:nvPr>
            <a:videoFile r:link="rId1"/>
          </p:nvPr>
        </p:nvPicPr>
        <p:blipFill>
          <a:blip r:embed="rId8"/>
          <a:stretch>
            <a:fillRect/>
          </a:stretch>
        </p:blipFill>
        <p:spPr>
          <a:xfrm>
            <a:off x="6782062" y="1693790"/>
            <a:ext cx="10515338" cy="5941166"/>
          </a:xfrm>
          <a:prstGeom prst="rect">
            <a:avLst/>
          </a:prstGeom>
        </p:spPr>
      </p:pic>
      <p:sp>
        <p:nvSpPr>
          <p:cNvPr id="7" name="TextBox 6">
            <a:extLst>
              <a:ext uri="{FF2B5EF4-FFF2-40B4-BE49-F238E27FC236}">
                <a16:creationId xmlns:a16="http://schemas.microsoft.com/office/drawing/2014/main" id="{A6F44EBD-8B33-70F6-5CEF-3E3A7A402745}"/>
              </a:ext>
            </a:extLst>
          </p:cNvPr>
          <p:cNvSpPr txBox="1"/>
          <p:nvPr/>
        </p:nvSpPr>
        <p:spPr>
          <a:xfrm>
            <a:off x="10875039" y="8092337"/>
            <a:ext cx="2329384" cy="369332"/>
          </a:xfrm>
          <a:prstGeom prst="rect">
            <a:avLst/>
          </a:prstGeom>
          <a:noFill/>
        </p:spPr>
        <p:txBody>
          <a:bodyPr wrap="square">
            <a:spAutoFit/>
          </a:bodyPr>
          <a:lstStyle/>
          <a:p>
            <a:pPr algn="ctr"/>
            <a:r>
              <a:rPr lang="en-US" dirty="0">
                <a:hlinkClick r:id="rId9"/>
              </a:rPr>
              <a:t>Video: Up and Away</a:t>
            </a:r>
            <a:endParaRPr lang="en-US" dirty="0"/>
          </a:p>
        </p:txBody>
      </p:sp>
    </p:spTree>
    <p:extLst>
      <p:ext uri="{BB962C8B-B14F-4D97-AF65-F5344CB8AC3E}">
        <p14:creationId xmlns:p14="http://schemas.microsoft.com/office/powerpoint/2010/main" val="21820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4"/>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11658600" y="3656891"/>
            <a:ext cx="5638800"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4" y="1260065"/>
            <a:ext cx="5941166" cy="5941166"/>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5067300" y="475557"/>
            <a:ext cx="81534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Learn How To Securely Store Substances</a:t>
            </a:r>
          </a:p>
        </p:txBody>
      </p:sp>
      <p:pic>
        <p:nvPicPr>
          <p:cNvPr id="27" name="Online Media 26" title="Cannabis edibles can poison children">
            <a:hlinkClick r:id="" action="ppaction://media"/>
            <a:extLst>
              <a:ext uri="{FF2B5EF4-FFF2-40B4-BE49-F238E27FC236}">
                <a16:creationId xmlns:a16="http://schemas.microsoft.com/office/drawing/2014/main" id="{E1FF6E7D-B345-8439-0936-F00153AE6FC0}"/>
              </a:ext>
            </a:extLst>
          </p:cNvPr>
          <p:cNvPicPr>
            <a:picLocks noRot="1" noChangeAspect="1"/>
          </p:cNvPicPr>
          <p:nvPr>
            <a:videoFile r:link="rId1"/>
          </p:nvPr>
        </p:nvPicPr>
        <p:blipFill>
          <a:blip r:embed="rId8"/>
          <a:stretch>
            <a:fillRect/>
          </a:stretch>
        </p:blipFill>
        <p:spPr>
          <a:xfrm>
            <a:off x="7315200" y="2171700"/>
            <a:ext cx="9360331" cy="5288587"/>
          </a:xfrm>
          <a:prstGeom prst="rect">
            <a:avLst/>
          </a:prstGeom>
        </p:spPr>
      </p:pic>
      <p:sp>
        <p:nvSpPr>
          <p:cNvPr id="4" name="TextBox 3">
            <a:extLst>
              <a:ext uri="{FF2B5EF4-FFF2-40B4-BE49-F238E27FC236}">
                <a16:creationId xmlns:a16="http://schemas.microsoft.com/office/drawing/2014/main" id="{439992A6-0D3C-CEDD-BEBE-AF931F5AD3BD}"/>
              </a:ext>
            </a:extLst>
          </p:cNvPr>
          <p:cNvSpPr txBox="1"/>
          <p:nvPr/>
        </p:nvSpPr>
        <p:spPr>
          <a:xfrm>
            <a:off x="10433265" y="7752731"/>
            <a:ext cx="3124200" cy="369332"/>
          </a:xfrm>
          <a:prstGeom prst="rect">
            <a:avLst/>
          </a:prstGeom>
          <a:noFill/>
        </p:spPr>
        <p:txBody>
          <a:bodyPr wrap="square">
            <a:spAutoFit/>
          </a:bodyPr>
          <a:lstStyle/>
          <a:p>
            <a:pPr algn="ctr"/>
            <a:r>
              <a:rPr lang="en-US" dirty="0">
                <a:hlinkClick r:id="rId9"/>
              </a:rPr>
              <a:t>Cannabis edibles video</a:t>
            </a:r>
            <a:endParaRPr lang="en-US" dirty="0"/>
          </a:p>
        </p:txBody>
      </p:sp>
    </p:spTree>
    <p:extLst>
      <p:ext uri="{BB962C8B-B14F-4D97-AF65-F5344CB8AC3E}">
        <p14:creationId xmlns:p14="http://schemas.microsoft.com/office/powerpoint/2010/main" val="32655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4"/>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5" y="1260065"/>
            <a:ext cx="5941166" cy="5941166"/>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7378700" y="487295"/>
            <a:ext cx="8915400" cy="523220"/>
          </a:xfrm>
          <a:prstGeom prst="rect">
            <a:avLst/>
          </a:prstGeom>
          <a:noFill/>
        </p:spPr>
        <p:txBody>
          <a:bodyPr wrap="square" rtlCol="0">
            <a:spAutoFit/>
          </a:bodyPr>
          <a:lstStyle/>
          <a:p>
            <a:r>
              <a:rPr lang="en-US" sz="2800" dirty="0"/>
              <a:t>Learn How To Dispose of Unwanted Or Expired Medications</a:t>
            </a:r>
          </a:p>
        </p:txBody>
      </p:sp>
      <p:sp>
        <p:nvSpPr>
          <p:cNvPr id="5" name="Rectangle 4">
            <a:extLst>
              <a:ext uri="{FF2B5EF4-FFF2-40B4-BE49-F238E27FC236}">
                <a16:creationId xmlns:a16="http://schemas.microsoft.com/office/drawing/2014/main" id="{AC65E786-C911-B95A-8AEC-1C0605101E65}"/>
              </a:ext>
            </a:extLst>
          </p:cNvPr>
          <p:cNvSpPr/>
          <p:nvPr/>
        </p:nvSpPr>
        <p:spPr>
          <a:xfrm>
            <a:off x="8603408" y="6988162"/>
            <a:ext cx="6465984" cy="10007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TextBox 19">
            <a:extLst>
              <a:ext uri="{FF2B5EF4-FFF2-40B4-BE49-F238E27FC236}">
                <a16:creationId xmlns:a16="http://schemas.microsoft.com/office/drawing/2014/main" id="{BED643F7-A482-E383-9D1D-CE68FB649717}"/>
              </a:ext>
            </a:extLst>
          </p:cNvPr>
          <p:cNvSpPr txBox="1"/>
          <p:nvPr/>
        </p:nvSpPr>
        <p:spPr>
          <a:xfrm>
            <a:off x="8755031" y="7383489"/>
            <a:ext cx="6162739" cy="369332"/>
          </a:xfrm>
          <a:prstGeom prst="rect">
            <a:avLst/>
          </a:prstGeom>
          <a:noFill/>
        </p:spPr>
        <p:txBody>
          <a:bodyPr wrap="square">
            <a:spAutoFit/>
          </a:bodyPr>
          <a:lstStyle/>
          <a:p>
            <a:pPr algn="ctr"/>
            <a:r>
              <a:rPr lang="en-US" dirty="0">
                <a:hlinkClick r:id="rId8"/>
              </a:rPr>
              <a:t>Drug Disposal: FDA’s Flush List for Certain Medicines | FDA</a:t>
            </a:r>
            <a:endParaRPr lang="en-US" dirty="0"/>
          </a:p>
        </p:txBody>
      </p:sp>
      <p:pic>
        <p:nvPicPr>
          <p:cNvPr id="6" name="Online Media 5" title="How to Safely Dispose of Unused or Expired Medicine">
            <a:hlinkClick r:id="" action="ppaction://media"/>
            <a:extLst>
              <a:ext uri="{FF2B5EF4-FFF2-40B4-BE49-F238E27FC236}">
                <a16:creationId xmlns:a16="http://schemas.microsoft.com/office/drawing/2014/main" id="{83A5787F-7D8B-E873-B267-70FBF9918804}"/>
              </a:ext>
            </a:extLst>
          </p:cNvPr>
          <p:cNvPicPr>
            <a:picLocks noRot="1" noChangeAspect="1"/>
          </p:cNvPicPr>
          <p:nvPr>
            <a:videoFile r:link="rId1"/>
          </p:nvPr>
        </p:nvPicPr>
        <p:blipFill>
          <a:blip r:embed="rId9"/>
          <a:stretch>
            <a:fillRect/>
          </a:stretch>
        </p:blipFill>
        <p:spPr>
          <a:xfrm>
            <a:off x="7848600" y="1479333"/>
            <a:ext cx="7975600" cy="4506214"/>
          </a:xfrm>
          <a:prstGeom prst="rect">
            <a:avLst/>
          </a:prstGeom>
        </p:spPr>
      </p:pic>
      <p:sp>
        <p:nvSpPr>
          <p:cNvPr id="4" name="TextBox 3">
            <a:extLst>
              <a:ext uri="{FF2B5EF4-FFF2-40B4-BE49-F238E27FC236}">
                <a16:creationId xmlns:a16="http://schemas.microsoft.com/office/drawing/2014/main" id="{296FDB65-B8B6-434A-D8FF-5AE64D8F2D0B}"/>
              </a:ext>
            </a:extLst>
          </p:cNvPr>
          <p:cNvSpPr txBox="1"/>
          <p:nvPr/>
        </p:nvSpPr>
        <p:spPr>
          <a:xfrm>
            <a:off x="10975890" y="6213581"/>
            <a:ext cx="1721020" cy="369332"/>
          </a:xfrm>
          <a:prstGeom prst="rect">
            <a:avLst/>
          </a:prstGeom>
          <a:noFill/>
        </p:spPr>
        <p:txBody>
          <a:bodyPr wrap="square">
            <a:spAutoFit/>
          </a:bodyPr>
          <a:lstStyle/>
          <a:p>
            <a:pPr algn="ctr"/>
            <a:r>
              <a:rPr lang="en-US" dirty="0">
                <a:hlinkClick r:id="rId10"/>
              </a:rPr>
              <a:t>Disposal Video</a:t>
            </a:r>
            <a:endParaRPr lang="en-US" dirty="0"/>
          </a:p>
        </p:txBody>
      </p:sp>
    </p:spTree>
    <p:extLst>
      <p:ext uri="{BB962C8B-B14F-4D97-AF65-F5344CB8AC3E}">
        <p14:creationId xmlns:p14="http://schemas.microsoft.com/office/powerpoint/2010/main" val="2238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5" y="1963619"/>
            <a:ext cx="5237611" cy="5237611"/>
          </a:xfrm>
          <a:prstGeom prst="rect">
            <a:avLst/>
          </a:prstGeom>
        </p:spPr>
      </p:pic>
      <p:sp>
        <p:nvSpPr>
          <p:cNvPr id="3" name="TextBox 2">
            <a:extLst>
              <a:ext uri="{FF2B5EF4-FFF2-40B4-BE49-F238E27FC236}">
                <a16:creationId xmlns:a16="http://schemas.microsoft.com/office/drawing/2014/main" id="{A300F3F9-C2DF-0B95-295F-C03716E9B1BB}"/>
              </a:ext>
            </a:extLst>
          </p:cNvPr>
          <p:cNvSpPr txBox="1"/>
          <p:nvPr/>
        </p:nvSpPr>
        <p:spPr>
          <a:xfrm>
            <a:off x="8716536" y="122802"/>
            <a:ext cx="86868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Learn How To Access Help </a:t>
            </a:r>
          </a:p>
        </p:txBody>
      </p:sp>
      <p:sp>
        <p:nvSpPr>
          <p:cNvPr id="4" name="TextBox 3">
            <a:extLst>
              <a:ext uri="{FF2B5EF4-FFF2-40B4-BE49-F238E27FC236}">
                <a16:creationId xmlns:a16="http://schemas.microsoft.com/office/drawing/2014/main" id="{6F1CA089-37DC-4824-07E7-07237DAC0FE7}"/>
              </a:ext>
            </a:extLst>
          </p:cNvPr>
          <p:cNvSpPr txBox="1"/>
          <p:nvPr/>
        </p:nvSpPr>
        <p:spPr>
          <a:xfrm>
            <a:off x="5786511" y="1090598"/>
            <a:ext cx="11978550" cy="3293209"/>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Flushing or otherwise disposing of certain pills and other substances has prevented many relapses and can be done with a sponsor or other trusted person involved.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Many people have thoughts of suicide that are related to medications. It’s important that you speak with someone you trust if you are having these thoughts. This can help you secure or dispose of pills or other items that could be life-threatening in the future.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therapist can form a plan with you to help you decrease or cope with these thoughts and stay safe or can help you access emergency care or inpatient treatment if that is the safest option.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If you don’t feel like you can talk to the people in your life at any given moment, you can contact 988 or Crisis Text Line 24/7</a:t>
            </a:r>
          </a:p>
          <a:p>
            <a:r>
              <a:rPr lang="en-US" sz="1600" dirty="0">
                <a:latin typeface="Arial" panose="020B0604020202020204" pitchFamily="34" charset="0"/>
                <a:cs typeface="Arial" panose="020B0604020202020204" pitchFamily="34" charset="0"/>
              </a:rPr>
              <a:t>You can also ask them how to help someone else in your life who may be having suicidal thoughts.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Substance use disorder and a family history of substance use disorder can be some of the risk factors for suicide.</a:t>
            </a:r>
          </a:p>
        </p:txBody>
      </p:sp>
      <p:pic>
        <p:nvPicPr>
          <p:cNvPr id="11" name="Picture 10" descr="A close-up of a phone&#10;&#10;Description automatically generated">
            <a:extLst>
              <a:ext uri="{FF2B5EF4-FFF2-40B4-BE49-F238E27FC236}">
                <a16:creationId xmlns:a16="http://schemas.microsoft.com/office/drawing/2014/main" id="{7EC9E1CA-2DFF-A12B-1605-967C96A57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8471" y="4750335"/>
            <a:ext cx="3745524" cy="3767557"/>
          </a:xfrm>
          <a:prstGeom prst="rect">
            <a:avLst/>
          </a:prstGeom>
        </p:spPr>
      </p:pic>
      <p:pic>
        <p:nvPicPr>
          <p:cNvPr id="19" name="Picture 18" descr="A red and white screen with white text&#10;&#10;Description automatically generated">
            <a:extLst>
              <a:ext uri="{FF2B5EF4-FFF2-40B4-BE49-F238E27FC236}">
                <a16:creationId xmlns:a16="http://schemas.microsoft.com/office/drawing/2014/main" id="{5E1E7DC9-0E0B-E98A-6DEF-C8719C4706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41420" y="4761352"/>
            <a:ext cx="3745525" cy="3745525"/>
          </a:xfrm>
          <a:prstGeom prst="rect">
            <a:avLst/>
          </a:prstGeom>
        </p:spPr>
      </p:pic>
    </p:spTree>
    <p:extLst>
      <p:ext uri="{BB962C8B-B14F-4D97-AF65-F5344CB8AC3E}">
        <p14:creationId xmlns:p14="http://schemas.microsoft.com/office/powerpoint/2010/main" val="340211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4" name="Picture 3" descr="A yellow block with a question mark on it&#10;&#10;Description automatically generated">
            <a:extLst>
              <a:ext uri="{FF2B5EF4-FFF2-40B4-BE49-F238E27FC236}">
                <a16:creationId xmlns:a16="http://schemas.microsoft.com/office/drawing/2014/main" id="{41798B2D-8225-D4DC-5112-FAEBB055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448" y="107133"/>
            <a:ext cx="8539104" cy="8539104"/>
          </a:xfrm>
          <a:prstGeom prst="rect">
            <a:avLst/>
          </a:prstGeom>
        </p:spPr>
      </p:pic>
    </p:spTree>
    <p:extLst>
      <p:ext uri="{BB962C8B-B14F-4D97-AF65-F5344CB8AC3E}">
        <p14:creationId xmlns:p14="http://schemas.microsoft.com/office/powerpoint/2010/main" val="266647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5" name="Freeform 19">
            <a:extLst>
              <a:ext uri="{FF2B5EF4-FFF2-40B4-BE49-F238E27FC236}">
                <a16:creationId xmlns:a16="http://schemas.microsoft.com/office/drawing/2014/main" id="{095FB031-407E-C82E-EA3F-38B887ACB5CB}"/>
              </a:ext>
            </a:extLst>
          </p:cNvPr>
          <p:cNvSpPr/>
          <p:nvPr/>
        </p:nvSpPr>
        <p:spPr>
          <a:xfrm>
            <a:off x="10116184" y="2167436"/>
            <a:ext cx="7339589" cy="4728059"/>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5">
            <a:extLst>
              <a:ext uri="{FF2B5EF4-FFF2-40B4-BE49-F238E27FC236}">
                <a16:creationId xmlns:a16="http://schemas.microsoft.com/office/drawing/2014/main" id="{7D71CD1D-4913-8E20-4C03-43D61155D0A9}"/>
              </a:ext>
            </a:extLst>
          </p:cNvPr>
          <p:cNvSpPr txBox="1"/>
          <p:nvPr/>
        </p:nvSpPr>
        <p:spPr>
          <a:xfrm>
            <a:off x="10471278" y="2548824"/>
            <a:ext cx="6629400" cy="4093428"/>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2"/>
                </a:solidFill>
                <a:latin typeface="Arialle" panose="020B0604020202020204" charset="0"/>
                <a:ea typeface="Arialle" panose="020B0604020202020204" charset="0"/>
                <a:cs typeface="Arialle" panose="020B0604020202020204" charset="0"/>
              </a:rPr>
              <a:t>This does mean, however, that 10% of children have tried alcohol at the age of 12.</a:t>
            </a:r>
          </a:p>
          <a:p>
            <a:pPr marL="342900" indent="-342900">
              <a:buFont typeface="Arial" panose="020B0604020202020204" pitchFamily="34" charset="0"/>
              <a:buChar char="•"/>
            </a:pPr>
            <a:endParaRPr lang="en-US" sz="2000" b="1" dirty="0">
              <a:solidFill>
                <a:schemeClr val="tx2"/>
              </a:solidFill>
              <a:latin typeface="Arialle" panose="020B0604020202020204" charset="0"/>
              <a:ea typeface="Arialle" panose="020B0604020202020204" charset="0"/>
              <a:cs typeface="Arialle" panose="020B0604020202020204" charset="0"/>
            </a:endParaRPr>
          </a:p>
          <a:p>
            <a:pPr marL="342900" indent="-342900">
              <a:buFont typeface="Arial" panose="020B0604020202020204" pitchFamily="34" charset="0"/>
              <a:buChar char="•"/>
            </a:pPr>
            <a:r>
              <a:rPr lang="en-US" sz="2000" b="1" dirty="0">
                <a:solidFill>
                  <a:schemeClr val="tx2"/>
                </a:solidFill>
                <a:latin typeface="Arialle" panose="020B0604020202020204" charset="0"/>
                <a:ea typeface="Arialle" panose="020B0604020202020204" charset="0"/>
                <a:cs typeface="Arialle" panose="020B0604020202020204" charset="0"/>
              </a:rPr>
              <a:t>B</a:t>
            </a:r>
            <a:r>
              <a:rPr lang="en-US" sz="2000" b="1" i="0" dirty="0">
                <a:solidFill>
                  <a:schemeClr val="tx2"/>
                </a:solidFill>
                <a:effectLst/>
                <a:latin typeface="Arialle" panose="020B0604020202020204" charset="0"/>
                <a:ea typeface="Arialle" panose="020B0604020202020204" charset="0"/>
                <a:cs typeface="Arialle" panose="020B0604020202020204" charset="0"/>
              </a:rPr>
              <a:t>y age 15, that number jumps to 50 percent. </a:t>
            </a:r>
            <a:endParaRPr lang="en-US" sz="2000" b="1" dirty="0">
              <a:solidFill>
                <a:schemeClr val="tx2"/>
              </a:solidFill>
              <a:latin typeface="Arialle" panose="020B0604020202020204" charset="0"/>
              <a:ea typeface="Arialle" panose="020B0604020202020204" charset="0"/>
              <a:cs typeface="Arialle" panose="020B0604020202020204" charset="0"/>
            </a:endParaRPr>
          </a:p>
          <a:p>
            <a:pPr marL="342900" indent="-342900">
              <a:buFont typeface="Arial" panose="020B0604020202020204" pitchFamily="34" charset="0"/>
              <a:buChar char="•"/>
            </a:pPr>
            <a:endParaRPr lang="en-US" sz="2000" dirty="0">
              <a:latin typeface="Arialle" panose="020B0604020202020204" charset="0"/>
              <a:ea typeface="Arialle" panose="020B0604020202020204" charset="0"/>
              <a:cs typeface="Arialle" panose="020B0604020202020204" charset="0"/>
            </a:endParaRPr>
          </a:p>
          <a:p>
            <a:pPr marL="342900" indent="-342900">
              <a:buFont typeface="Arial" panose="020B0604020202020204" pitchFamily="34" charset="0"/>
              <a:buChar char="•"/>
            </a:pPr>
            <a:r>
              <a:rPr lang="en-US" sz="2000" b="1" i="0" dirty="0">
                <a:solidFill>
                  <a:schemeClr val="tx2"/>
                </a:solidFill>
                <a:effectLst/>
                <a:latin typeface="Arialle" panose="020B0604020202020204" charset="0"/>
                <a:ea typeface="Arialle" panose="020B0604020202020204" charset="0"/>
                <a:cs typeface="Arialle" panose="020B0604020202020204" charset="0"/>
              </a:rPr>
              <a:t>Research has also shown that people who use alcohol before age 15 are six times more likely to become alcohol dependent than adults who begin drinking at age 21.</a:t>
            </a:r>
          </a:p>
          <a:p>
            <a:pPr marL="342900" indent="-342900">
              <a:buFont typeface="Arial" panose="020B0604020202020204" pitchFamily="34" charset="0"/>
              <a:buChar char="•"/>
            </a:pPr>
            <a:endParaRPr lang="en-US" sz="2000" b="1" dirty="0">
              <a:solidFill>
                <a:schemeClr val="tx2"/>
              </a:solidFill>
              <a:latin typeface="Arialle" panose="020B0604020202020204" charset="0"/>
              <a:ea typeface="Arialle" panose="020B0604020202020204" charset="0"/>
              <a:cs typeface="Arialle" panose="020B0604020202020204" charset="0"/>
            </a:endParaRPr>
          </a:p>
          <a:p>
            <a:pPr marL="342900" indent="-342900">
              <a:buFont typeface="Arial" panose="020B0604020202020204" pitchFamily="34" charset="0"/>
              <a:buChar char="•"/>
            </a:pPr>
            <a:r>
              <a:rPr lang="en-US" sz="2000" b="1" dirty="0">
                <a:solidFill>
                  <a:schemeClr val="tx2"/>
                </a:solidFill>
                <a:latin typeface="Arialle" panose="020B0604020202020204" charset="0"/>
                <a:ea typeface="Arialle" panose="020B0604020202020204" charset="0"/>
                <a:cs typeface="Arialle" panose="020B0604020202020204" charset="0"/>
              </a:rPr>
              <a:t>Children who are exposed to substance use disorders in their homes are more likely to develop substance use disorders themselves.</a:t>
            </a:r>
          </a:p>
        </p:txBody>
      </p:sp>
      <p:pic>
        <p:nvPicPr>
          <p:cNvPr id="3" name="Picture 2" descr="A yellow sign with a check mark on it&#10;&#10;Description automatically generated">
            <a:extLst>
              <a:ext uri="{FF2B5EF4-FFF2-40B4-BE49-F238E27FC236}">
                <a16:creationId xmlns:a16="http://schemas.microsoft.com/office/drawing/2014/main" id="{E01C5956-785C-EC7C-58E4-78A770E92F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94" y="210623"/>
            <a:ext cx="8345604" cy="8345604"/>
          </a:xfrm>
          <a:prstGeom prst="rect">
            <a:avLst/>
          </a:prstGeom>
        </p:spPr>
      </p:pic>
      <p:sp>
        <p:nvSpPr>
          <p:cNvPr id="2" name="TextBox 1">
            <a:extLst>
              <a:ext uri="{FF2B5EF4-FFF2-40B4-BE49-F238E27FC236}">
                <a16:creationId xmlns:a16="http://schemas.microsoft.com/office/drawing/2014/main" id="{BC9AF824-AB0F-D746-66D8-7BC197B2422B}"/>
              </a:ext>
            </a:extLst>
          </p:cNvPr>
          <p:cNvSpPr txBox="1"/>
          <p:nvPr/>
        </p:nvSpPr>
        <p:spPr>
          <a:xfrm>
            <a:off x="12954000" y="6903187"/>
            <a:ext cx="5228330"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Sources: CDC, SAMHSA</a:t>
            </a:r>
          </a:p>
        </p:txBody>
      </p:sp>
    </p:spTree>
    <p:extLst>
      <p:ext uri="{BB962C8B-B14F-4D97-AF65-F5344CB8AC3E}">
        <p14:creationId xmlns:p14="http://schemas.microsoft.com/office/powerpoint/2010/main" val="3900512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9127405" y="698151"/>
            <a:ext cx="7568189" cy="3724096"/>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Encourage Youth To </a:t>
            </a:r>
          </a:p>
          <a:p>
            <a:pPr algn="ctr"/>
            <a:r>
              <a:rPr lang="en-US" sz="6000" b="1" dirty="0">
                <a:solidFill>
                  <a:schemeClr val="tx2"/>
                </a:solidFill>
                <a:latin typeface="Arial" panose="020B0604020202020204" pitchFamily="34" charset="0"/>
                <a:ea typeface="Arialle" panose="020B0604020202020204" charset="0"/>
                <a:cs typeface="Arial" panose="020B0604020202020204" pitchFamily="34" charset="0"/>
              </a:rPr>
              <a:t>Delay</a:t>
            </a:r>
          </a:p>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 Any Decision To Try Drinking Until They Are Older</a:t>
            </a:r>
          </a:p>
        </p:txBody>
      </p:sp>
      <p:sp>
        <p:nvSpPr>
          <p:cNvPr id="2" name="TextBox 1">
            <a:extLst>
              <a:ext uri="{FF2B5EF4-FFF2-40B4-BE49-F238E27FC236}">
                <a16:creationId xmlns:a16="http://schemas.microsoft.com/office/drawing/2014/main" id="{A01C6B5C-4AA6-C688-DED9-E802E5CEBBF2}"/>
              </a:ext>
            </a:extLst>
          </p:cNvPr>
          <p:cNvSpPr txBox="1"/>
          <p:nvPr/>
        </p:nvSpPr>
        <p:spPr>
          <a:xfrm>
            <a:off x="8534400" y="4340246"/>
            <a:ext cx="8991600" cy="2492990"/>
          </a:xfrm>
          <a:prstGeom prst="rect">
            <a:avLst/>
          </a:prstGeom>
          <a:noFill/>
        </p:spPr>
        <p:txBody>
          <a:bodyPr wrap="square" rtlCol="0">
            <a:spAutoFit/>
          </a:bodyPr>
          <a:lstStyle/>
          <a:p>
            <a:pPr marL="342900" indent="-342900">
              <a:buFont typeface="Arial" panose="020B0604020202020204" pitchFamily="34" charset="0"/>
              <a:buChar char="•"/>
            </a:pPr>
            <a:endParaRPr lang="en-US" sz="2600" b="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600" b="0" i="0" dirty="0">
                <a:solidFill>
                  <a:schemeClr val="tx2"/>
                </a:solidFill>
                <a:effectLst/>
                <a:latin typeface="Arial" panose="020B0604020202020204" pitchFamily="34" charset="0"/>
                <a:ea typeface="Arialle" panose="020B0604020202020204" charset="0"/>
                <a:cs typeface="Arial" panose="020B0604020202020204" pitchFamily="34" charset="0"/>
              </a:rPr>
              <a:t>Do not give alcohol to your children. </a:t>
            </a:r>
          </a:p>
          <a:p>
            <a:endParaRPr lang="en-US" sz="26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600" b="0" i="0" dirty="0">
                <a:solidFill>
                  <a:schemeClr val="tx2"/>
                </a:solidFill>
                <a:effectLst/>
                <a:latin typeface="Arial" panose="020B0604020202020204" pitchFamily="34" charset="0"/>
                <a:ea typeface="Arialle" panose="020B0604020202020204" charset="0"/>
                <a:cs typeface="Arial" panose="020B0604020202020204" pitchFamily="34" charset="0"/>
              </a:rPr>
              <a:t>Set clear rules, including rules about alcohol use. </a:t>
            </a:r>
          </a:p>
          <a:p>
            <a:pPr marL="285750" indent="-285750">
              <a:buFont typeface="Arial" panose="020B0604020202020204" pitchFamily="34" charset="0"/>
              <a:buChar char="•"/>
            </a:pPr>
            <a:endParaRPr lang="en-US" sz="2600" b="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lgn="l">
              <a:buFont typeface="Arial" panose="020B0604020202020204" pitchFamily="34" charset="0"/>
              <a:buChar char="•"/>
            </a:pPr>
            <a:r>
              <a:rPr lang="en-US" sz="2600" b="0" i="0" dirty="0">
                <a:solidFill>
                  <a:schemeClr val="tx2"/>
                </a:solidFill>
                <a:effectLst/>
                <a:latin typeface="Arial" panose="020B0604020202020204" pitchFamily="34" charset="0"/>
                <a:ea typeface="Arialle" panose="020B0604020202020204" charset="0"/>
                <a:cs typeface="Arial" panose="020B0604020202020204" pitchFamily="34" charset="0"/>
              </a:rPr>
              <a:t>   Help your children find ways to have fun without alcohol.</a:t>
            </a:r>
            <a:endParaRPr lang="en-US" sz="2400" dirty="0"/>
          </a:p>
        </p:txBody>
      </p:sp>
      <p:sp>
        <p:nvSpPr>
          <p:cNvPr id="3" name="TextBox 2">
            <a:extLst>
              <a:ext uri="{FF2B5EF4-FFF2-40B4-BE49-F238E27FC236}">
                <a16:creationId xmlns:a16="http://schemas.microsoft.com/office/drawing/2014/main" id="{38993049-661E-E51E-ABBF-CB690EEAF226}"/>
              </a:ext>
            </a:extLst>
          </p:cNvPr>
          <p:cNvSpPr txBox="1"/>
          <p:nvPr/>
        </p:nvSpPr>
        <p:spPr>
          <a:xfrm>
            <a:off x="12023169" y="8369827"/>
            <a:ext cx="235202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09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descr="A yellow block with a question mark on it&#10;&#10;Description automatically generated">
            <a:extLst>
              <a:ext uri="{FF2B5EF4-FFF2-40B4-BE49-F238E27FC236}">
                <a16:creationId xmlns:a16="http://schemas.microsoft.com/office/drawing/2014/main" id="{EB1FD82A-DE6D-69B6-58CE-B06FC7ED0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4856" y="82423"/>
            <a:ext cx="8518288" cy="8518288"/>
          </a:xfrm>
          <a:prstGeom prst="rect">
            <a:avLst/>
          </a:prstGeom>
        </p:spPr>
      </p:pic>
    </p:spTree>
    <p:extLst>
      <p:ext uri="{BB962C8B-B14F-4D97-AF65-F5344CB8AC3E}">
        <p14:creationId xmlns:p14="http://schemas.microsoft.com/office/powerpoint/2010/main" val="1869880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4" name="Picture 3" descr="A yellow sign with a red circle on it&#10;&#10;Description automatically generated">
            <a:extLst>
              <a:ext uri="{FF2B5EF4-FFF2-40B4-BE49-F238E27FC236}">
                <a16:creationId xmlns:a16="http://schemas.microsoft.com/office/drawing/2014/main" id="{E1213AC3-2FE6-8D88-7E11-FD2F6C886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0598" y="134890"/>
            <a:ext cx="8506804" cy="8506804"/>
          </a:xfrm>
          <a:prstGeom prst="rect">
            <a:avLst/>
          </a:prstGeom>
        </p:spPr>
      </p:pic>
    </p:spTree>
    <p:extLst>
      <p:ext uri="{BB962C8B-B14F-4D97-AF65-F5344CB8AC3E}">
        <p14:creationId xmlns:p14="http://schemas.microsoft.com/office/powerpoint/2010/main" val="1333116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9125243" y="310354"/>
            <a:ext cx="7568189" cy="2462213"/>
          </a:xfrm>
          <a:prstGeom prst="rect">
            <a:avLst/>
          </a:prstGeom>
          <a:noFill/>
        </p:spPr>
        <p:txBody>
          <a:bodyPr wrap="square" rtlCol="0">
            <a:spAutoFit/>
          </a:bodyPr>
          <a:lstStyle/>
          <a:p>
            <a:pPr algn="ctr"/>
            <a:r>
              <a:rPr lang="en-US" sz="4400" b="1" dirty="0">
                <a:solidFill>
                  <a:schemeClr val="tx2"/>
                </a:solidFill>
                <a:latin typeface="Arialle" panose="020B0604020202020204" charset="0"/>
                <a:ea typeface="Arialle" panose="020B0604020202020204" charset="0"/>
                <a:cs typeface="Arialle" panose="020B0604020202020204" charset="0"/>
              </a:rPr>
              <a:t>Begin Conversations About Alcohol And Substances </a:t>
            </a:r>
          </a:p>
          <a:p>
            <a:pPr algn="ctr"/>
            <a:r>
              <a:rPr lang="en-US" sz="6600" b="1" dirty="0">
                <a:solidFill>
                  <a:schemeClr val="tx2"/>
                </a:solidFill>
                <a:latin typeface="Arialle" panose="020B0604020202020204" charset="0"/>
                <a:ea typeface="Arialle" panose="020B0604020202020204" charset="0"/>
                <a:cs typeface="Arialle" panose="020B0604020202020204" charset="0"/>
              </a:rPr>
              <a:t>Early</a:t>
            </a:r>
          </a:p>
        </p:txBody>
      </p:sp>
      <p:sp>
        <p:nvSpPr>
          <p:cNvPr id="2" name="TextBox 1">
            <a:extLst>
              <a:ext uri="{FF2B5EF4-FFF2-40B4-BE49-F238E27FC236}">
                <a16:creationId xmlns:a16="http://schemas.microsoft.com/office/drawing/2014/main" id="{A01C6B5C-4AA6-C688-DED9-E802E5CEBBF2}"/>
              </a:ext>
            </a:extLst>
          </p:cNvPr>
          <p:cNvSpPr txBox="1"/>
          <p:nvPr/>
        </p:nvSpPr>
        <p:spPr>
          <a:xfrm>
            <a:off x="8335435" y="1944110"/>
            <a:ext cx="9147804" cy="7109639"/>
          </a:xfrm>
          <a:prstGeom prst="rect">
            <a:avLst/>
          </a:prstGeom>
          <a:noFill/>
        </p:spPr>
        <p:txBody>
          <a:bodyPr wrap="square" rtlCol="0">
            <a:spAutoFit/>
          </a:bodyPr>
          <a:lstStyle/>
          <a:p>
            <a:pPr marL="342900" indent="-342900">
              <a:buFont typeface="Arial" panose="020B0604020202020204" pitchFamily="34" charset="0"/>
              <a:buChar char="•"/>
            </a:pPr>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6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  Don’t wait until your child is in high school to start conversations about alcohol.</a:t>
            </a:r>
          </a:p>
          <a:p>
            <a:endParaRPr lang="en-US" sz="260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dirty="0">
                <a:solidFill>
                  <a:schemeClr val="tx2"/>
                </a:solidFill>
                <a:latin typeface="Arial" panose="020B0604020202020204" pitchFamily="34" charset="0"/>
                <a:ea typeface="Arialle" panose="020B0604020202020204" charset="0"/>
                <a:cs typeface="Arial" panose="020B0604020202020204" pitchFamily="34" charset="0"/>
              </a:rPr>
              <a:t>  Think about how you’ll start the conversation – take into account your child’s age and maturity level. </a:t>
            </a:r>
          </a:p>
          <a:p>
            <a:endParaRPr lang="en-US" sz="260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  Consider if your children should attend parties where ther</a:t>
            </a:r>
            <a:r>
              <a:rPr lang="en-US" sz="2600" dirty="0">
                <a:solidFill>
                  <a:schemeClr val="tx2"/>
                </a:solidFill>
                <a:latin typeface="Arial" panose="020B0604020202020204" pitchFamily="34" charset="0"/>
                <a:ea typeface="Arialle" panose="020B0604020202020204" charset="0"/>
                <a:cs typeface="Arial" panose="020B0604020202020204" pitchFamily="34" charset="0"/>
              </a:rPr>
              <a:t>e is likely to be a lot of alcohol use</a:t>
            </a:r>
          </a:p>
          <a:p>
            <a:endParaRPr lang="en-US" sz="260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  If anyone in </a:t>
            </a:r>
            <a:r>
              <a:rPr lang="en-US" sz="2600" dirty="0">
                <a:solidFill>
                  <a:schemeClr val="tx2"/>
                </a:solidFill>
                <a:latin typeface="Arial" panose="020B0604020202020204" pitchFamily="34" charset="0"/>
                <a:ea typeface="Arialle" panose="020B0604020202020204" charset="0"/>
                <a:cs typeface="Arial" panose="020B0604020202020204" pitchFamily="34" charset="0"/>
              </a:rPr>
              <a:t>your home </a:t>
            </a: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drinks, they can positively influence your child by drinking in moderation. However, families should consider if any drinking at home promotes their family recovery and prevention goals.</a:t>
            </a:r>
          </a:p>
          <a:p>
            <a:endParaRPr lang="en-US" sz="2000" b="1" i="0" dirty="0">
              <a:solidFill>
                <a:schemeClr val="tx2"/>
              </a:solidFill>
              <a:effectLst/>
              <a:latin typeface="Arialle" panose="020B0604020202020204" charset="0"/>
              <a:ea typeface="Arialle" panose="020B0604020202020204" charset="0"/>
              <a:cs typeface="Arialle" panose="020B0604020202020204" charset="0"/>
            </a:endParaRPr>
          </a:p>
          <a:p>
            <a:endParaRPr lang="en-US" sz="2400" dirty="0"/>
          </a:p>
        </p:txBody>
      </p:sp>
      <p:sp>
        <p:nvSpPr>
          <p:cNvPr id="3" name="TextBox 2">
            <a:extLst>
              <a:ext uri="{FF2B5EF4-FFF2-40B4-BE49-F238E27FC236}">
                <a16:creationId xmlns:a16="http://schemas.microsoft.com/office/drawing/2014/main" id="{8F4BF270-6E3C-8DE3-6821-67A40C38B376}"/>
              </a:ext>
            </a:extLst>
          </p:cNvPr>
          <p:cNvSpPr txBox="1"/>
          <p:nvPr/>
        </p:nvSpPr>
        <p:spPr>
          <a:xfrm>
            <a:off x="10668000" y="8343900"/>
            <a:ext cx="2819400" cy="58477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a:p>
            <a:endParaRPr lang="en-US" dirty="0"/>
          </a:p>
        </p:txBody>
      </p:sp>
    </p:spTree>
    <p:extLst>
      <p:ext uri="{BB962C8B-B14F-4D97-AF65-F5344CB8AC3E}">
        <p14:creationId xmlns:p14="http://schemas.microsoft.com/office/powerpoint/2010/main" val="343392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6565" y="8791094"/>
            <a:ext cx="18304565" cy="1627157"/>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47057"/>
            <a:ext cx="18288000" cy="74682"/>
          </a:xfrm>
          <a:prstGeom prst="line">
            <a:avLst/>
          </a:prstGeom>
          <a:ln w="95250" cap="flat">
            <a:solidFill>
              <a:srgbClr val="00467F"/>
            </a:solidFill>
            <a:prstDash val="solid"/>
            <a:headEnd type="none" w="sm" len="sm"/>
            <a:tailEnd type="none" w="sm" len="sm"/>
          </a:ln>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grpSp>
        <p:nvGrpSpPr>
          <p:cNvPr id="4" name="Group 3">
            <a:extLst>
              <a:ext uri="{FF2B5EF4-FFF2-40B4-BE49-F238E27FC236}">
                <a16:creationId xmlns:a16="http://schemas.microsoft.com/office/drawing/2014/main" id="{57C8A67D-24F0-4FD3-A715-2EBCB832BFDB}"/>
              </a:ext>
            </a:extLst>
          </p:cNvPr>
          <p:cNvGrpSpPr/>
          <p:nvPr/>
        </p:nvGrpSpPr>
        <p:grpSpPr>
          <a:xfrm>
            <a:off x="861565" y="9087871"/>
            <a:ext cx="4581799" cy="735688"/>
            <a:chOff x="861565" y="9087871"/>
            <a:chExt cx="4581799" cy="735688"/>
          </a:xfrm>
        </p:grpSpPr>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endParaRPr lang="en-US" sz="2745" spc="-175" dirty="0">
                <a:solidFill>
                  <a:srgbClr val="FFFFFF"/>
                </a:solidFill>
                <a:latin typeface="Arialle"/>
              </a:endParaRPr>
            </a:p>
          </p:txBody>
        </p:sp>
      </p:grpSp>
      <p:cxnSp>
        <p:nvCxnSpPr>
          <p:cNvPr id="17" name="Straight Connector 16">
            <a:extLst>
              <a:ext uri="{FF2B5EF4-FFF2-40B4-BE49-F238E27FC236}">
                <a16:creationId xmlns:a16="http://schemas.microsoft.com/office/drawing/2014/main" id="{ECEA8732-7170-C988-E2C6-0B0CEFC0B7A4}"/>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2EB44AFD-9A38-4061-80C6-831950BC5597}"/>
              </a:ext>
            </a:extLst>
          </p:cNvPr>
          <p:cNvSpPr txBox="1"/>
          <p:nvPr/>
        </p:nvSpPr>
        <p:spPr>
          <a:xfrm>
            <a:off x="6324600" y="276343"/>
            <a:ext cx="11658600" cy="861774"/>
          </a:xfrm>
          <a:prstGeom prst="rect">
            <a:avLst/>
          </a:prstGeom>
          <a:noFill/>
        </p:spPr>
        <p:txBody>
          <a:bodyPr wrap="square" rtlCol="0">
            <a:spAutoFit/>
          </a:bodyPr>
          <a:lstStyle/>
          <a:p>
            <a:r>
              <a:rPr lang="en-US" sz="3200" dirty="0">
                <a:solidFill>
                  <a:schemeClr val="tx2"/>
                </a:solidFill>
                <a:latin typeface="Arial" panose="020B0604020202020204" pitchFamily="34" charset="0"/>
                <a:cs typeface="Arial" panose="020B0604020202020204" pitchFamily="34" charset="0"/>
              </a:rPr>
              <a:t>A Note For Clinical Teams</a:t>
            </a:r>
          </a:p>
          <a:p>
            <a:endParaRPr lang="en-US" dirty="0"/>
          </a:p>
        </p:txBody>
      </p:sp>
      <p:sp>
        <p:nvSpPr>
          <p:cNvPr id="6" name="TextBox 5">
            <a:extLst>
              <a:ext uri="{FF2B5EF4-FFF2-40B4-BE49-F238E27FC236}">
                <a16:creationId xmlns:a16="http://schemas.microsoft.com/office/drawing/2014/main" id="{1E284AC1-B25A-467D-9D4F-B501269574F3}"/>
              </a:ext>
            </a:extLst>
          </p:cNvPr>
          <p:cNvSpPr txBox="1"/>
          <p:nvPr/>
        </p:nvSpPr>
        <p:spPr>
          <a:xfrm>
            <a:off x="1182298" y="1446984"/>
            <a:ext cx="16002000" cy="71404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This large slide deck is meant to be a wealth of resources for you, clients, and family members. One may show amount of the slide deck that is fitting for the setting and situation on any given day. </a:t>
            </a:r>
          </a:p>
          <a:p>
            <a:endParaRPr lang="en-US" sz="2000" dirty="0">
              <a:latin typeface="Arial" panose="020B0604020202020204" pitchFamily="34" charset="0"/>
              <a:cs typeface="Arial" panose="020B0604020202020204" pitchFamily="34" charset="0"/>
            </a:endParaRPr>
          </a:p>
          <a:p>
            <a:r>
              <a:rPr lang="en-US" sz="2000" b="1" u="sng" dirty="0">
                <a:latin typeface="Arial" panose="020B0604020202020204" pitchFamily="34" charset="0"/>
                <a:cs typeface="Arial" panose="020B0604020202020204" pitchFamily="34" charset="0"/>
              </a:rPr>
              <a:t>This full PTTC Fellowship Project contains: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PowerPoint slide deck about recovery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PowerPoint slide deck about prevention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resource guide that can be shared directly with clients and families which contains clickable links to all the resources in both slide decks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 is recommended that you discuss with your team how to best implement these materials. They are written in such a way that they can be shown to either adult clients in substance use disorder treatment or family members however is it is not recommended that they attend presentations together.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Each slide deck has guidance and suggestions in the notes section of the slides to help you best utilize the information in such a way that attendees are both receptive to the material and have the best learning outcomes.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resource guide can be emailed, placed on a website to be downloaded, or a QR code can be created for ease of access.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If you find these materials useful and/or would like to discuss ways in which they can be better implemented, please feel free to contact me at </a:t>
            </a:r>
            <a:r>
              <a:rPr lang="en-US" sz="2000" u="sng" dirty="0">
                <a:latin typeface="Arial" panose="020B0604020202020204" pitchFamily="34" charset="0"/>
                <a:cs typeface="Arial" panose="020B0604020202020204" pitchFamily="34" charset="0"/>
              </a:rPr>
              <a:t>pam153153@gmail.com</a:t>
            </a:r>
            <a:r>
              <a:rPr lang="en-US" sz="2000" dirty="0">
                <a:latin typeface="Arial" panose="020B0604020202020204" pitchFamily="34" charset="0"/>
                <a:cs typeface="Arial" panose="020B0604020202020204" pitchFamily="34" charset="0"/>
              </a:rPr>
              <a:t> Collaboration is most welcome to help promote quality recovery and prevention information being disseminated to the community. </a:t>
            </a:r>
          </a:p>
          <a:p>
            <a:endParaRPr lang="en-US" sz="2000" dirty="0"/>
          </a:p>
          <a:p>
            <a:endParaRPr lang="en-US" dirty="0"/>
          </a:p>
        </p:txBody>
      </p:sp>
    </p:spTree>
    <p:extLst>
      <p:ext uri="{BB962C8B-B14F-4D97-AF65-F5344CB8AC3E}">
        <p14:creationId xmlns:p14="http://schemas.microsoft.com/office/powerpoint/2010/main" val="316413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3" name="Picture 2" descr="A yellow block with a question mark on it&#10;&#10;Description automatically generated">
            <a:extLst>
              <a:ext uri="{FF2B5EF4-FFF2-40B4-BE49-F238E27FC236}">
                <a16:creationId xmlns:a16="http://schemas.microsoft.com/office/drawing/2014/main" id="{E41B751A-4B33-E45E-E7FB-CADDB5B7D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736" y="184203"/>
            <a:ext cx="8342529" cy="8342529"/>
          </a:xfrm>
          <a:prstGeom prst="rect">
            <a:avLst/>
          </a:prstGeom>
        </p:spPr>
      </p:pic>
    </p:spTree>
    <p:extLst>
      <p:ext uri="{BB962C8B-B14F-4D97-AF65-F5344CB8AC3E}">
        <p14:creationId xmlns:p14="http://schemas.microsoft.com/office/powerpoint/2010/main" val="73272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4" name="Picture 3" descr="A yellow sign with a check mark on it&#10;&#10;Description automatically generated">
            <a:extLst>
              <a:ext uri="{FF2B5EF4-FFF2-40B4-BE49-F238E27FC236}">
                <a16:creationId xmlns:a16="http://schemas.microsoft.com/office/drawing/2014/main" id="{FFB37F44-4A66-F67E-3645-EE11AE9F7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5809" y="122508"/>
            <a:ext cx="8536383" cy="8536383"/>
          </a:xfrm>
          <a:prstGeom prst="rect">
            <a:avLst/>
          </a:prstGeom>
        </p:spPr>
      </p:pic>
    </p:spTree>
    <p:extLst>
      <p:ext uri="{BB962C8B-B14F-4D97-AF65-F5344CB8AC3E}">
        <p14:creationId xmlns:p14="http://schemas.microsoft.com/office/powerpoint/2010/main" val="2154625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8686800" y="466369"/>
            <a:ext cx="7568189" cy="3477875"/>
          </a:xfrm>
          <a:prstGeom prst="rect">
            <a:avLst/>
          </a:prstGeom>
          <a:noFill/>
        </p:spPr>
        <p:txBody>
          <a:bodyPr wrap="square" rtlCol="0">
            <a:spAutoFit/>
          </a:bodyPr>
          <a:lstStyle/>
          <a:p>
            <a:pPr algn="ctr"/>
            <a:r>
              <a:rPr lang="en-US" sz="4400" b="1" dirty="0">
                <a:solidFill>
                  <a:schemeClr val="tx2"/>
                </a:solidFill>
                <a:latin typeface="Arialle" panose="020B0604020202020204" charset="0"/>
                <a:ea typeface="Arialle" panose="020B0604020202020204" charset="0"/>
                <a:cs typeface="Arialle" panose="020B0604020202020204" charset="0"/>
              </a:rPr>
              <a:t>Have Conversations About Alcohol And Other Drugs</a:t>
            </a:r>
          </a:p>
          <a:p>
            <a:pPr algn="ctr"/>
            <a:r>
              <a:rPr lang="en-US" sz="6600" b="1" dirty="0">
                <a:solidFill>
                  <a:schemeClr val="tx2"/>
                </a:solidFill>
                <a:latin typeface="Arialle" panose="020B0604020202020204" charset="0"/>
                <a:ea typeface="Arialle" panose="020B0604020202020204" charset="0"/>
                <a:cs typeface="Arialle" panose="020B0604020202020204" charset="0"/>
              </a:rPr>
              <a:t>Often</a:t>
            </a:r>
          </a:p>
          <a:p>
            <a:pPr algn="ctr"/>
            <a:endParaRPr lang="en-US" sz="6600" b="1" dirty="0">
              <a:solidFill>
                <a:schemeClr val="tx2"/>
              </a:solidFill>
              <a:latin typeface="Arialle" panose="020B0604020202020204" charset="0"/>
              <a:ea typeface="Arialle" panose="020B0604020202020204" charset="0"/>
              <a:cs typeface="Arialle" panose="020B0604020202020204" charset="0"/>
            </a:endParaRPr>
          </a:p>
        </p:txBody>
      </p:sp>
      <p:sp>
        <p:nvSpPr>
          <p:cNvPr id="2" name="TextBox 1">
            <a:extLst>
              <a:ext uri="{FF2B5EF4-FFF2-40B4-BE49-F238E27FC236}">
                <a16:creationId xmlns:a16="http://schemas.microsoft.com/office/drawing/2014/main" id="{A01C6B5C-4AA6-C688-DED9-E802E5CEBBF2}"/>
              </a:ext>
            </a:extLst>
          </p:cNvPr>
          <p:cNvSpPr txBox="1"/>
          <p:nvPr/>
        </p:nvSpPr>
        <p:spPr>
          <a:xfrm>
            <a:off x="8458200" y="2099589"/>
            <a:ext cx="9144000" cy="6370975"/>
          </a:xfrm>
          <a:prstGeom prst="rect">
            <a:avLst/>
          </a:prstGeom>
          <a:noFill/>
        </p:spPr>
        <p:txBody>
          <a:bodyPr wrap="square" rtlCol="0">
            <a:spAutoFit/>
          </a:bodyPr>
          <a:lstStyle/>
          <a:p>
            <a:pPr marL="342900" indent="-342900">
              <a:buFont typeface="Arial" panose="020B0604020202020204" pitchFamily="34" charset="0"/>
              <a:buChar char="•"/>
            </a:pPr>
            <a:endParaRPr lang="en-US" sz="2400" b="0" i="0">
              <a:solidFill>
                <a:schemeClr val="tx2"/>
              </a:solidFill>
              <a:effectLst/>
              <a:latin typeface="Arialle" panose="020B0604020202020204" charset="0"/>
              <a:ea typeface="Arialle" panose="020B0604020202020204" charset="0"/>
              <a:cs typeface="Arialle" panose="020B0604020202020204" charset="0"/>
            </a:endParaRPr>
          </a:p>
          <a:p>
            <a:endParaRPr lang="en-US" sz="2400" b="0" i="0">
              <a:solidFill>
                <a:schemeClr val="tx2"/>
              </a:solidFill>
              <a:effectLst/>
              <a:latin typeface="Arialle" panose="020B0604020202020204" charset="0"/>
              <a:ea typeface="Arialle" panose="020B0604020202020204" charset="0"/>
              <a:cs typeface="Arialle" panose="020B0604020202020204" charset="0"/>
            </a:endParaRPr>
          </a:p>
          <a:p>
            <a:endParaRPr lang="en-US" sz="240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sz="2600" i="0">
                <a:solidFill>
                  <a:schemeClr val="tx2"/>
                </a:solidFill>
                <a:effectLst/>
                <a:latin typeface="Arialle" panose="020B0604020202020204" charset="0"/>
                <a:ea typeface="Arialle" panose="020B0604020202020204" charset="0"/>
                <a:cs typeface="Arialle" panose="020B0604020202020204" charset="0"/>
              </a:rPr>
              <a:t>  </a:t>
            </a:r>
            <a:r>
              <a:rPr lang="en-US" sz="2600" i="0">
                <a:solidFill>
                  <a:schemeClr val="tx2"/>
                </a:solidFill>
                <a:effectLst/>
                <a:latin typeface="Arial" panose="020B0604020202020204" pitchFamily="34" charset="0"/>
                <a:ea typeface="Arialle" panose="020B0604020202020204" charset="0"/>
                <a:cs typeface="Arial" panose="020B0604020202020204" pitchFamily="34" charset="0"/>
              </a:rPr>
              <a:t>It is important to have ongoing conversations throughout their childhood, adolescence, and young adult years.  </a:t>
            </a:r>
          </a:p>
          <a:p>
            <a:pPr>
              <a:buFont typeface="Arial" panose="020B0604020202020204" pitchFamily="34" charset="0"/>
              <a:buChar char="•"/>
            </a:pPr>
            <a:endParaRPr lang="en-US" sz="2600" i="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endParaRPr lang="en-US" sz="260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a:solidFill>
                  <a:schemeClr val="tx2"/>
                </a:solidFill>
                <a:effectLst/>
                <a:latin typeface="Arial" panose="020B0604020202020204" pitchFamily="34" charset="0"/>
                <a:ea typeface="Arialle" panose="020B0604020202020204" charset="0"/>
                <a:cs typeface="Arial" panose="020B0604020202020204" pitchFamily="34" charset="0"/>
              </a:rPr>
              <a:t>  Short, frequent discussions can have a real impact on your child's decisions about substances.</a:t>
            </a:r>
          </a:p>
          <a:p>
            <a:pPr>
              <a:buFont typeface="Arial" panose="020B0604020202020204" pitchFamily="34" charset="0"/>
              <a:buChar char="•"/>
            </a:pPr>
            <a:endParaRPr lang="en-US" sz="2600" i="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endParaRPr lang="en-US" sz="260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a:solidFill>
                  <a:schemeClr val="tx2"/>
                </a:solidFill>
                <a:effectLst/>
                <a:latin typeface="Arial" panose="020B0604020202020204" pitchFamily="34" charset="0"/>
                <a:ea typeface="Arialle" panose="020B0604020202020204" charset="0"/>
                <a:cs typeface="Arial" panose="020B0604020202020204" pitchFamily="34" charset="0"/>
              </a:rPr>
              <a:t>  Get into the habit of chatting with your child every day. It will make it easier to have serious conversations about things like substances and will make your child more comfortable coming to you for advice.</a:t>
            </a:r>
          </a:p>
          <a:p>
            <a:pPr algn="l"/>
            <a:endParaRPr lang="en-US" sz="2400" dirty="0"/>
          </a:p>
        </p:txBody>
      </p:sp>
      <p:sp>
        <p:nvSpPr>
          <p:cNvPr id="3" name="TextBox 2">
            <a:extLst>
              <a:ext uri="{FF2B5EF4-FFF2-40B4-BE49-F238E27FC236}">
                <a16:creationId xmlns:a16="http://schemas.microsoft.com/office/drawing/2014/main" id="{DC9B516D-41FE-5731-2072-6BE22DBE0EBF}"/>
              </a:ext>
            </a:extLst>
          </p:cNvPr>
          <p:cNvSpPr txBox="1"/>
          <p:nvPr/>
        </p:nvSpPr>
        <p:spPr>
          <a:xfrm>
            <a:off x="11506200" y="8291875"/>
            <a:ext cx="2514600" cy="58477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a:p>
            <a:endParaRPr lang="en-US" dirty="0"/>
          </a:p>
        </p:txBody>
      </p:sp>
    </p:spTree>
    <p:extLst>
      <p:ext uri="{BB962C8B-B14F-4D97-AF65-F5344CB8AC3E}">
        <p14:creationId xmlns:p14="http://schemas.microsoft.com/office/powerpoint/2010/main" val="2363391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8686800" y="466369"/>
            <a:ext cx="7568189" cy="3477875"/>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Have Conversations About Alcohol And Other Drugs</a:t>
            </a:r>
          </a:p>
          <a:p>
            <a:pPr algn="ctr"/>
            <a:r>
              <a:rPr lang="en-US" sz="6600" b="1" dirty="0">
                <a:solidFill>
                  <a:schemeClr val="tx2"/>
                </a:solidFill>
                <a:latin typeface="Arial" panose="020B0604020202020204" pitchFamily="34" charset="0"/>
                <a:ea typeface="Arialle" panose="020B0604020202020204" charset="0"/>
                <a:cs typeface="Arial" panose="020B0604020202020204" pitchFamily="34" charset="0"/>
              </a:rPr>
              <a:t>Often</a:t>
            </a:r>
          </a:p>
          <a:p>
            <a:pPr algn="ctr"/>
            <a:endParaRPr lang="en-US" sz="6600" b="1" dirty="0">
              <a:solidFill>
                <a:schemeClr val="tx2"/>
              </a:solidFill>
              <a:latin typeface="Arialle" panose="020B0604020202020204" charset="0"/>
              <a:ea typeface="Arialle" panose="020B0604020202020204" charset="0"/>
              <a:cs typeface="Arialle" panose="020B0604020202020204" charset="0"/>
            </a:endParaRPr>
          </a:p>
        </p:txBody>
      </p:sp>
      <p:sp>
        <p:nvSpPr>
          <p:cNvPr id="2" name="TextBox 1">
            <a:extLst>
              <a:ext uri="{FF2B5EF4-FFF2-40B4-BE49-F238E27FC236}">
                <a16:creationId xmlns:a16="http://schemas.microsoft.com/office/drawing/2014/main" id="{A01C6B5C-4AA6-C688-DED9-E802E5CEBBF2}"/>
              </a:ext>
            </a:extLst>
          </p:cNvPr>
          <p:cNvSpPr txBox="1"/>
          <p:nvPr/>
        </p:nvSpPr>
        <p:spPr>
          <a:xfrm>
            <a:off x="8451784" y="2142471"/>
            <a:ext cx="9296400" cy="6401753"/>
          </a:xfrm>
          <a:prstGeom prst="rect">
            <a:avLst/>
          </a:prstGeom>
          <a:noFill/>
        </p:spPr>
        <p:txBody>
          <a:bodyPr wrap="square" rtlCol="0">
            <a:spAutoFit/>
          </a:bodyPr>
          <a:lstStyle/>
          <a:p>
            <a:pPr marL="342900" indent="-342900">
              <a:buFont typeface="Arial" panose="020B0604020202020204" pitchFamily="34" charset="0"/>
              <a:buChar char="•"/>
            </a:pPr>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6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  Having lots of little talks takes the pressure off trying to get all of the information out in one lengthy discussion, and your child will be less likely to tune you out.</a:t>
            </a:r>
          </a:p>
          <a:p>
            <a:pPr>
              <a:buFont typeface="Arial" panose="020B0604020202020204" pitchFamily="34" charset="0"/>
              <a:buChar char="•"/>
            </a:pPr>
            <a:endParaRPr lang="en-US" sz="26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endParaRPr lang="en-US" sz="26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dirty="0">
                <a:solidFill>
                  <a:schemeClr val="tx2"/>
                </a:solidFill>
                <a:latin typeface="Arial" panose="020B0604020202020204" pitchFamily="34" charset="0"/>
                <a:ea typeface="Arialle" panose="020B0604020202020204" charset="0"/>
                <a:cs typeface="Arial" panose="020B0604020202020204" pitchFamily="34" charset="0"/>
              </a:rPr>
              <a:t>  I</a:t>
            </a:r>
            <a:r>
              <a:rPr lang="en-US" sz="2600" i="0" dirty="0">
                <a:solidFill>
                  <a:schemeClr val="tx2"/>
                </a:solidFill>
                <a:effectLst/>
                <a:latin typeface="Arial" panose="020B0604020202020204" pitchFamily="34" charset="0"/>
                <a:ea typeface="Arialle" panose="020B0604020202020204" charset="0"/>
                <a:cs typeface="Arial" panose="020B0604020202020204" pitchFamily="34" charset="0"/>
              </a:rPr>
              <a:t>t's also important to hear their point of view. Give your child the opportunity to ask you questions and listen to what they have to say. </a:t>
            </a:r>
          </a:p>
          <a:p>
            <a:endParaRPr lang="en-US" sz="2600" i="0" dirty="0">
              <a:solidFill>
                <a:schemeClr val="tx2"/>
              </a:solidFill>
              <a:effectLst/>
              <a:latin typeface="Arial" panose="020B0604020202020204" pitchFamily="34" charset="0"/>
              <a:ea typeface="Arialle" panose="020B0604020202020204" charset="0"/>
              <a:cs typeface="Arial" panose="020B0604020202020204" pitchFamily="34" charset="0"/>
            </a:endParaRPr>
          </a:p>
          <a:p>
            <a:endParaRPr lang="en-US" sz="2600" i="0" dirty="0">
              <a:solidFill>
                <a:schemeClr val="tx2"/>
              </a:solidFill>
              <a:effectLst/>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600" dirty="0">
                <a:solidFill>
                  <a:schemeClr val="tx2"/>
                </a:solidFill>
                <a:latin typeface="Arial" panose="020B0604020202020204" pitchFamily="34" charset="0"/>
                <a:ea typeface="Arialle" panose="020B0604020202020204" charset="0"/>
                <a:cs typeface="Arial" panose="020B0604020202020204" pitchFamily="34" charset="0"/>
              </a:rPr>
              <a:t>  Use everyday opportunities to talk with them: in the car, during dinner, or while watching TV.</a:t>
            </a:r>
          </a:p>
          <a:p>
            <a:pPr algn="l"/>
            <a:endParaRPr lang="en-US" sz="2400" dirty="0"/>
          </a:p>
        </p:txBody>
      </p:sp>
      <p:sp>
        <p:nvSpPr>
          <p:cNvPr id="5" name="TextBox 4">
            <a:extLst>
              <a:ext uri="{FF2B5EF4-FFF2-40B4-BE49-F238E27FC236}">
                <a16:creationId xmlns:a16="http://schemas.microsoft.com/office/drawing/2014/main" id="{1318334C-ECC0-DF1A-5845-C940AD2B6A09}"/>
              </a:ext>
            </a:extLst>
          </p:cNvPr>
          <p:cNvSpPr txBox="1"/>
          <p:nvPr/>
        </p:nvSpPr>
        <p:spPr>
          <a:xfrm>
            <a:off x="13604287" y="2247899"/>
            <a:ext cx="1828800" cy="461665"/>
          </a:xfrm>
          <a:prstGeom prst="rect">
            <a:avLst/>
          </a:prstGeom>
          <a:noFill/>
        </p:spPr>
        <p:txBody>
          <a:bodyPr wrap="square" rtlCol="0">
            <a:spAutoFit/>
          </a:bodyPr>
          <a:lstStyle/>
          <a:p>
            <a:r>
              <a:rPr lang="en-US" sz="2400" dirty="0">
                <a:solidFill>
                  <a:schemeClr val="tx2"/>
                </a:solidFill>
              </a:rPr>
              <a:t>Continued</a:t>
            </a:r>
          </a:p>
        </p:txBody>
      </p:sp>
      <p:sp>
        <p:nvSpPr>
          <p:cNvPr id="3" name="TextBox 2">
            <a:extLst>
              <a:ext uri="{FF2B5EF4-FFF2-40B4-BE49-F238E27FC236}">
                <a16:creationId xmlns:a16="http://schemas.microsoft.com/office/drawing/2014/main" id="{C882A70E-9830-67C6-319E-B0FB95E058FE}"/>
              </a:ext>
            </a:extLst>
          </p:cNvPr>
          <p:cNvSpPr txBox="1"/>
          <p:nvPr/>
        </p:nvSpPr>
        <p:spPr>
          <a:xfrm>
            <a:off x="11496368" y="8218499"/>
            <a:ext cx="2438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p:txBody>
      </p:sp>
    </p:spTree>
    <p:extLst>
      <p:ext uri="{BB962C8B-B14F-4D97-AF65-F5344CB8AC3E}">
        <p14:creationId xmlns:p14="http://schemas.microsoft.com/office/powerpoint/2010/main" val="4130390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grpSp>
        <p:nvGrpSpPr>
          <p:cNvPr id="2" name="Group 1">
            <a:extLst>
              <a:ext uri="{FF2B5EF4-FFF2-40B4-BE49-F238E27FC236}">
                <a16:creationId xmlns:a16="http://schemas.microsoft.com/office/drawing/2014/main" id="{2B8582AF-6E31-955A-9824-9B4982C8F6F7}"/>
              </a:ext>
            </a:extLst>
          </p:cNvPr>
          <p:cNvGrpSpPr/>
          <p:nvPr/>
        </p:nvGrpSpPr>
        <p:grpSpPr>
          <a:xfrm>
            <a:off x="628388" y="9140515"/>
            <a:ext cx="4581799" cy="735688"/>
            <a:chOff x="861565" y="9087871"/>
            <a:chExt cx="4581799" cy="735688"/>
          </a:xfrm>
        </p:grpSpPr>
        <p:sp>
          <p:nvSpPr>
            <p:cNvPr id="5" name="Freeform 12">
              <a:extLst>
                <a:ext uri="{FF2B5EF4-FFF2-40B4-BE49-F238E27FC236}">
                  <a16:creationId xmlns:a16="http://schemas.microsoft.com/office/drawing/2014/main" id="{A7C417C9-AE23-03BA-5DD8-4EB087113C33}"/>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15">
              <a:extLst>
                <a:ext uri="{FF2B5EF4-FFF2-40B4-BE49-F238E27FC236}">
                  <a16:creationId xmlns:a16="http://schemas.microsoft.com/office/drawing/2014/main" id="{A5E5B78A-B3F8-21E6-B86C-2C443E4D0CE4}"/>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11" name="Picture 10" descr="A yellow block with a question mark on it&#10;&#10;Description automatically generated">
            <a:extLst>
              <a:ext uri="{FF2B5EF4-FFF2-40B4-BE49-F238E27FC236}">
                <a16:creationId xmlns:a16="http://schemas.microsoft.com/office/drawing/2014/main" id="{0FA2F84A-F5DC-BB06-D539-DD6F67343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765" y="134965"/>
            <a:ext cx="8496471" cy="8496471"/>
          </a:xfrm>
          <a:prstGeom prst="rect">
            <a:avLst/>
          </a:prstGeom>
        </p:spPr>
      </p:pic>
    </p:spTree>
    <p:extLst>
      <p:ext uri="{BB962C8B-B14F-4D97-AF65-F5344CB8AC3E}">
        <p14:creationId xmlns:p14="http://schemas.microsoft.com/office/powerpoint/2010/main" val="3729844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sp>
        <p:nvSpPr>
          <p:cNvPr id="6" name="Freeform 19">
            <a:extLst>
              <a:ext uri="{FF2B5EF4-FFF2-40B4-BE49-F238E27FC236}">
                <a16:creationId xmlns:a16="http://schemas.microsoft.com/office/drawing/2014/main" id="{839E14F5-BF22-0D01-A38B-0E6E3DF8C6D0}"/>
              </a:ext>
            </a:extLst>
          </p:cNvPr>
          <p:cNvSpPr/>
          <p:nvPr/>
        </p:nvSpPr>
        <p:spPr>
          <a:xfrm>
            <a:off x="9121612" y="127688"/>
            <a:ext cx="8305800" cy="8406703"/>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C3199C75-60AB-1849-D0A7-EE9A12BA4CA3}"/>
              </a:ext>
            </a:extLst>
          </p:cNvPr>
          <p:cNvSpPr txBox="1"/>
          <p:nvPr/>
        </p:nvSpPr>
        <p:spPr>
          <a:xfrm>
            <a:off x="9739451" y="1424752"/>
            <a:ext cx="7162800" cy="71096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Many cannabis products typically have THC concentrations of 40 to 90 percent or greater. The use of high-potency products is associated with a greater risk of both psychosis and cannabis use disorder.</a:t>
            </a:r>
          </a:p>
          <a:p>
            <a:pPr marL="342900" indent="-342900">
              <a:buFont typeface="Arial" panose="020B0604020202020204" pitchFamily="34" charset="0"/>
              <a:buChar char="•"/>
            </a:pPr>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Despite common belief, repeated cannabis use can lead to cannabis use disorder for some people. This simply means that people can have trouble quitting, even though it is having a negative impact on their lives. </a:t>
            </a:r>
          </a:p>
          <a:p>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Cannabis affects adolescents much differently than adults because their brains are still developing.</a:t>
            </a:r>
          </a:p>
          <a:p>
            <a:pPr marL="342900" indent="-342900">
              <a:buFont typeface="Arial" panose="020B0604020202020204" pitchFamily="34" charset="0"/>
              <a:buChar char="•"/>
            </a:pPr>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Recent studies suggest cannabis use is associated with higher rates of depression and suicide, especially among youth.</a:t>
            </a:r>
          </a:p>
          <a:p>
            <a:pPr marL="342900" indent="-342900">
              <a:buFont typeface="Arial" panose="020B0604020202020204" pitchFamily="34" charset="0"/>
              <a:buChar char="•"/>
            </a:pPr>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Frequent cannabis use between the ages of 14 and 21 is associated with lower rates of high school and college graduation, lower rates of income by the age of 25, and lower levels of relationship and life satisfaction.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497FC2D7-24C4-2799-0D67-079474265BB4}"/>
              </a:ext>
            </a:extLst>
          </p:cNvPr>
          <p:cNvSpPr txBox="1"/>
          <p:nvPr/>
        </p:nvSpPr>
        <p:spPr>
          <a:xfrm>
            <a:off x="11233200" y="612098"/>
            <a:ext cx="4547024" cy="523220"/>
          </a:xfrm>
          <a:prstGeom prst="rect">
            <a:avLst/>
          </a:prstGeom>
          <a:noFill/>
        </p:spPr>
        <p:txBody>
          <a:bodyPr wrap="square" rtlCol="0">
            <a:spAutoFit/>
          </a:bodyPr>
          <a:lstStyle/>
          <a:p>
            <a:r>
              <a:rPr lang="en-US" sz="2800" dirty="0">
                <a:solidFill>
                  <a:schemeClr val="tx2"/>
                </a:solidFill>
                <a:latin typeface="Arial" panose="020B0604020202020204" pitchFamily="34" charset="0"/>
                <a:ea typeface="Arialle" panose="020B0604020202020204" charset="0"/>
                <a:cs typeface="Arial" panose="020B0604020202020204" pitchFamily="34" charset="0"/>
              </a:rPr>
              <a:t>Cannabis Is </a:t>
            </a:r>
            <a:r>
              <a:rPr lang="en-US" sz="2800" u="sng" dirty="0">
                <a:solidFill>
                  <a:schemeClr val="tx2"/>
                </a:solidFill>
                <a:latin typeface="Arial" panose="020B0604020202020204" pitchFamily="34" charset="0"/>
                <a:ea typeface="Arialle" panose="020B0604020202020204" charset="0"/>
                <a:cs typeface="Arial" panose="020B0604020202020204" pitchFamily="34" charset="0"/>
              </a:rPr>
              <a:t>Different</a:t>
            </a:r>
            <a:r>
              <a:rPr lang="en-US" sz="2800" dirty="0">
                <a:solidFill>
                  <a:schemeClr val="tx2"/>
                </a:solidFill>
                <a:latin typeface="Arial" panose="020B0604020202020204" pitchFamily="34" charset="0"/>
                <a:ea typeface="Arialle" panose="020B0604020202020204" charset="0"/>
                <a:cs typeface="Arial" panose="020B0604020202020204" pitchFamily="34" charset="0"/>
              </a:rPr>
              <a:t> Now</a:t>
            </a:r>
          </a:p>
        </p:txBody>
      </p:sp>
      <p:grpSp>
        <p:nvGrpSpPr>
          <p:cNvPr id="2" name="Group 1">
            <a:extLst>
              <a:ext uri="{FF2B5EF4-FFF2-40B4-BE49-F238E27FC236}">
                <a16:creationId xmlns:a16="http://schemas.microsoft.com/office/drawing/2014/main" id="{832CB415-6B0A-A7A4-F739-D9F49EDEC5E1}"/>
              </a:ext>
            </a:extLst>
          </p:cNvPr>
          <p:cNvGrpSpPr/>
          <p:nvPr/>
        </p:nvGrpSpPr>
        <p:grpSpPr>
          <a:xfrm>
            <a:off x="828596" y="9307950"/>
            <a:ext cx="4581799" cy="735688"/>
            <a:chOff x="861565" y="9087871"/>
            <a:chExt cx="4581799" cy="735688"/>
          </a:xfrm>
        </p:grpSpPr>
        <p:sp>
          <p:nvSpPr>
            <p:cNvPr id="4" name="Freeform 12">
              <a:extLst>
                <a:ext uri="{FF2B5EF4-FFF2-40B4-BE49-F238E27FC236}">
                  <a16:creationId xmlns:a16="http://schemas.microsoft.com/office/drawing/2014/main" id="{7CA5F77F-4553-EA79-EFC5-E006BF62B9E8}"/>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5">
              <a:extLst>
                <a:ext uri="{FF2B5EF4-FFF2-40B4-BE49-F238E27FC236}">
                  <a16:creationId xmlns:a16="http://schemas.microsoft.com/office/drawing/2014/main" id="{F550C6E9-6068-9CE2-475D-6F32F5B64D04}"/>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15" name="Picture 14" descr="A yellow sign with a red circle on it&#10;&#10;Description automatically generated">
            <a:extLst>
              <a:ext uri="{FF2B5EF4-FFF2-40B4-BE49-F238E27FC236}">
                <a16:creationId xmlns:a16="http://schemas.microsoft.com/office/drawing/2014/main" id="{C9A8C4B1-B0D9-19D7-300F-1F5154D6A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961" y="129446"/>
            <a:ext cx="8469696" cy="8469696"/>
          </a:xfrm>
          <a:prstGeom prst="rect">
            <a:avLst/>
          </a:prstGeom>
        </p:spPr>
      </p:pic>
      <p:sp>
        <p:nvSpPr>
          <p:cNvPr id="5" name="TextBox 4">
            <a:extLst>
              <a:ext uri="{FF2B5EF4-FFF2-40B4-BE49-F238E27FC236}">
                <a16:creationId xmlns:a16="http://schemas.microsoft.com/office/drawing/2014/main" id="{F20B1766-C7DC-09A3-4C71-519DCE180840}"/>
              </a:ext>
            </a:extLst>
          </p:cNvPr>
          <p:cNvSpPr txBox="1"/>
          <p:nvPr/>
        </p:nvSpPr>
        <p:spPr>
          <a:xfrm>
            <a:off x="12478012" y="8477548"/>
            <a:ext cx="2057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p:txBody>
      </p:sp>
    </p:spTree>
    <p:extLst>
      <p:ext uri="{BB962C8B-B14F-4D97-AF65-F5344CB8AC3E}">
        <p14:creationId xmlns:p14="http://schemas.microsoft.com/office/powerpoint/2010/main" val="1172768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4"/>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90812932-134C-2E06-3418-91D3934E2A33}"/>
              </a:ext>
            </a:extLst>
          </p:cNvPr>
          <p:cNvSpPr txBox="1"/>
          <p:nvPr/>
        </p:nvSpPr>
        <p:spPr>
          <a:xfrm>
            <a:off x="6715999" y="1335754"/>
            <a:ext cx="3348645" cy="2800767"/>
          </a:xfrm>
          <a:prstGeom prst="rect">
            <a:avLst/>
          </a:prstGeom>
          <a:noFill/>
        </p:spPr>
        <p:txBody>
          <a:bodyPr wrap="square" rtlCol="0">
            <a:spAutoFit/>
          </a:bodyPr>
          <a:lstStyle/>
          <a:p>
            <a:pPr algn="ctr"/>
            <a:r>
              <a:rPr lang="en-US" sz="4400" dirty="0">
                <a:solidFill>
                  <a:schemeClr val="bg1"/>
                </a:solidFill>
                <a:latin typeface="Arialle" panose="020B0604020202020204" charset="0"/>
                <a:ea typeface="Arialle" panose="020B0604020202020204" charset="0"/>
                <a:cs typeface="Arialle" panose="020B0604020202020204" charset="0"/>
              </a:rPr>
              <a:t>Is This A Myth </a:t>
            </a:r>
          </a:p>
          <a:p>
            <a:pPr algn="ctr"/>
            <a:r>
              <a:rPr lang="en-US" sz="4400" dirty="0">
                <a:solidFill>
                  <a:schemeClr val="bg1"/>
                </a:solidFill>
                <a:latin typeface="Arialle" panose="020B0604020202020204" charset="0"/>
                <a:ea typeface="Arialle" panose="020B0604020202020204" charset="0"/>
                <a:cs typeface="Arialle" panose="020B0604020202020204" charset="0"/>
              </a:rPr>
              <a:t>OR A FACT?</a:t>
            </a:r>
          </a:p>
        </p:txBody>
      </p:sp>
      <p:pic>
        <p:nvPicPr>
          <p:cNvPr id="3" name="Online Media 2" title="Effects of Cannabis (Marijuana) on Adolescent &amp; Young Adult Brain | Dr. Andrew Huberman">
            <a:hlinkClick r:id="" action="ppaction://media"/>
            <a:extLst>
              <a:ext uri="{FF2B5EF4-FFF2-40B4-BE49-F238E27FC236}">
                <a16:creationId xmlns:a16="http://schemas.microsoft.com/office/drawing/2014/main" id="{D2CA7E6B-A121-83D3-C277-67C200D65E06}"/>
              </a:ext>
            </a:extLst>
          </p:cNvPr>
          <p:cNvPicPr>
            <a:picLocks noRot="1" noChangeAspect="1"/>
          </p:cNvPicPr>
          <p:nvPr>
            <a:videoFile r:link="rId1"/>
          </p:nvPr>
        </p:nvPicPr>
        <p:blipFill>
          <a:blip r:embed="rId7"/>
          <a:stretch>
            <a:fillRect/>
          </a:stretch>
        </p:blipFill>
        <p:spPr>
          <a:xfrm>
            <a:off x="4254500" y="1694697"/>
            <a:ext cx="9779000" cy="5525135"/>
          </a:xfrm>
          <a:prstGeom prst="rect">
            <a:avLst/>
          </a:prstGeom>
        </p:spPr>
      </p:pic>
      <p:sp>
        <p:nvSpPr>
          <p:cNvPr id="6" name="TextBox 5">
            <a:extLst>
              <a:ext uri="{FF2B5EF4-FFF2-40B4-BE49-F238E27FC236}">
                <a16:creationId xmlns:a16="http://schemas.microsoft.com/office/drawing/2014/main" id="{169923C8-0D01-131D-01EC-AB6ED2EDCC6D}"/>
              </a:ext>
            </a:extLst>
          </p:cNvPr>
          <p:cNvSpPr txBox="1"/>
          <p:nvPr/>
        </p:nvSpPr>
        <p:spPr>
          <a:xfrm>
            <a:off x="7391400" y="7578775"/>
            <a:ext cx="3505200" cy="369332"/>
          </a:xfrm>
          <a:prstGeom prst="rect">
            <a:avLst/>
          </a:prstGeom>
          <a:noFill/>
        </p:spPr>
        <p:txBody>
          <a:bodyPr wrap="square">
            <a:spAutoFit/>
          </a:bodyPr>
          <a:lstStyle/>
          <a:p>
            <a:pPr algn="ctr"/>
            <a:r>
              <a:rPr lang="en-US" dirty="0">
                <a:hlinkClick r:id="rId8"/>
              </a:rPr>
              <a:t>Video about cannabis</a:t>
            </a:r>
            <a:endParaRPr lang="en-US" dirty="0"/>
          </a:p>
        </p:txBody>
      </p:sp>
    </p:spTree>
    <p:extLst>
      <p:ext uri="{BB962C8B-B14F-4D97-AF65-F5344CB8AC3E}">
        <p14:creationId xmlns:p14="http://schemas.microsoft.com/office/powerpoint/2010/main" val="40088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9525000" y="276791"/>
            <a:ext cx="7568189" cy="2462213"/>
          </a:xfrm>
          <a:prstGeom prst="rect">
            <a:avLst/>
          </a:prstGeom>
          <a:noFill/>
        </p:spPr>
        <p:txBody>
          <a:bodyPr wrap="square" rtlCol="0">
            <a:spAutoFit/>
          </a:bodyPr>
          <a:lstStyle/>
          <a:p>
            <a:pPr algn="ctr"/>
            <a:r>
              <a:rPr lang="en-US" sz="6600" b="1" dirty="0">
                <a:solidFill>
                  <a:schemeClr val="tx2"/>
                </a:solidFill>
                <a:latin typeface="Arial" panose="020B0604020202020204" pitchFamily="34" charset="0"/>
                <a:ea typeface="Arialle" panose="020B0604020202020204" charset="0"/>
                <a:cs typeface="Arial" panose="020B0604020202020204" pitchFamily="34" charset="0"/>
              </a:rPr>
              <a:t>Educate </a:t>
            </a:r>
          </a:p>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Yourself and Your Family About Cannabis</a:t>
            </a:r>
          </a:p>
        </p:txBody>
      </p:sp>
      <p:sp>
        <p:nvSpPr>
          <p:cNvPr id="2" name="TextBox 1">
            <a:extLst>
              <a:ext uri="{FF2B5EF4-FFF2-40B4-BE49-F238E27FC236}">
                <a16:creationId xmlns:a16="http://schemas.microsoft.com/office/drawing/2014/main" id="{A01C6B5C-4AA6-C688-DED9-E802E5CEBBF2}"/>
              </a:ext>
            </a:extLst>
          </p:cNvPr>
          <p:cNvSpPr txBox="1"/>
          <p:nvPr/>
        </p:nvSpPr>
        <p:spPr>
          <a:xfrm>
            <a:off x="8354834" y="2148797"/>
            <a:ext cx="9414916" cy="6370975"/>
          </a:xfrm>
          <a:prstGeom prst="rect">
            <a:avLst/>
          </a:prstGeom>
          <a:noFill/>
        </p:spPr>
        <p:txBody>
          <a:bodyPr wrap="square" rtlCol="0">
            <a:spAutoFit/>
          </a:bodyPr>
          <a:lstStyle/>
          <a:p>
            <a:pPr marL="342900" indent="-342900">
              <a:buFont typeface="Arial" panose="020B0604020202020204" pitchFamily="34" charset="0"/>
              <a:buChar char="•"/>
            </a:pPr>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400"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sz="2400" dirty="0">
                <a:solidFill>
                  <a:schemeClr val="tx2"/>
                </a:solidFill>
                <a:latin typeface="Arial" panose="020B0604020202020204" pitchFamily="34" charset="0"/>
                <a:ea typeface="Arialle" panose="020B0604020202020204" charset="0"/>
                <a:cs typeface="Arial" panose="020B0604020202020204" pitchFamily="34" charset="0"/>
              </a:rPr>
              <a:t>  Share with your children that cannabis being legal for adults (in certain places) doesn’t mean it’s safe for children.</a:t>
            </a:r>
          </a:p>
          <a:p>
            <a:endParaRPr lang="en-US" sz="24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400" dirty="0">
                <a:solidFill>
                  <a:schemeClr val="tx2"/>
                </a:solidFill>
                <a:latin typeface="Arial" panose="020B0604020202020204" pitchFamily="34" charset="0"/>
                <a:ea typeface="Arialle" panose="020B0604020202020204" charset="0"/>
                <a:cs typeface="Arial" panose="020B0604020202020204" pitchFamily="34" charset="0"/>
              </a:rPr>
              <a:t>  Discourage underage use and driving while under the influence of anything. It is not true that people drive more carefully while high.</a:t>
            </a:r>
          </a:p>
          <a:p>
            <a:endParaRPr lang="en-US" sz="24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400" i="0" dirty="0">
                <a:solidFill>
                  <a:schemeClr val="tx2"/>
                </a:solidFill>
                <a:effectLst/>
                <a:latin typeface="Arial" panose="020B0604020202020204" pitchFamily="34" charset="0"/>
                <a:ea typeface="Arialle" panose="020B0604020202020204" charset="0"/>
                <a:cs typeface="Arial" panose="020B0604020202020204" pitchFamily="34" charset="0"/>
              </a:rPr>
              <a:t>  </a:t>
            </a:r>
            <a:r>
              <a:rPr lang="en-US" sz="2400" dirty="0">
                <a:solidFill>
                  <a:schemeClr val="tx2"/>
                </a:solidFill>
                <a:latin typeface="Arial" panose="020B0604020202020204" pitchFamily="34" charset="0"/>
                <a:ea typeface="Arialle" panose="020B0604020202020204" charset="0"/>
                <a:cs typeface="Arial" panose="020B0604020202020204" pitchFamily="34" charset="0"/>
              </a:rPr>
              <a:t>Parental use and beliefs about cannabis use also strongly influence youth behavior. Youth whose parents do not believe cannabis use is risky are 1.5 times more likely to use when compared with youth whose parents hold more negative beliefs.</a:t>
            </a:r>
          </a:p>
          <a:p>
            <a:endParaRPr lang="en-US" sz="2400" dirty="0">
              <a:solidFill>
                <a:schemeClr val="tx2"/>
              </a:solidFill>
              <a:latin typeface="Arial" panose="020B0604020202020204" pitchFamily="34" charset="0"/>
              <a:ea typeface="Arialle" panose="020B0604020202020204" charset="0"/>
              <a:cs typeface="Arial" panose="020B0604020202020204" pitchFamily="34" charset="0"/>
            </a:endParaRPr>
          </a:p>
          <a:p>
            <a:pPr>
              <a:buFont typeface="Arial" panose="020B0604020202020204" pitchFamily="34" charset="0"/>
              <a:buChar char="•"/>
            </a:pPr>
            <a:r>
              <a:rPr lang="en-US" sz="2400" i="0" dirty="0">
                <a:solidFill>
                  <a:schemeClr val="tx2"/>
                </a:solidFill>
                <a:effectLst/>
                <a:latin typeface="Arial" panose="020B0604020202020204" pitchFamily="34" charset="0"/>
                <a:ea typeface="Arialle" panose="020B0604020202020204" charset="0"/>
                <a:cs typeface="Arial" panose="020B0604020202020204" pitchFamily="34" charset="0"/>
              </a:rPr>
              <a:t>  </a:t>
            </a:r>
            <a:r>
              <a:rPr lang="en-US" sz="2400" dirty="0">
                <a:solidFill>
                  <a:schemeClr val="tx2"/>
                </a:solidFill>
                <a:latin typeface="Arial" panose="020B0604020202020204" pitchFamily="34" charset="0"/>
                <a:ea typeface="Arialle" panose="020B0604020202020204" charset="0"/>
                <a:cs typeface="Arial" panose="020B0604020202020204" pitchFamily="34" charset="0"/>
              </a:rPr>
              <a:t>Adopting no-tolerance rules around youth cannabis use and greater parental monitoring are also associated with decreased cannabis use.</a:t>
            </a:r>
          </a:p>
          <a:p>
            <a:pPr algn="ctr"/>
            <a:r>
              <a:rPr lang="en-US" sz="2400" dirty="0">
                <a:hlinkClick r:id="rId7"/>
              </a:rPr>
              <a:t>Comprehensive Information About Cannabis </a:t>
            </a:r>
            <a:endParaRPr lang="en-US" sz="2400" dirty="0">
              <a:solidFill>
                <a:schemeClr val="tx2"/>
              </a:solidFill>
              <a:latin typeface="Arial" panose="020B0604020202020204" pitchFamily="34" charset="0"/>
              <a:ea typeface="Arialle" panose="020B0604020202020204" charset="0"/>
              <a:cs typeface="Arial" panose="020B0604020202020204" pitchFamily="34" charset="0"/>
            </a:endParaRPr>
          </a:p>
        </p:txBody>
      </p:sp>
    </p:spTree>
    <p:extLst>
      <p:ext uri="{BB962C8B-B14F-4D97-AF65-F5344CB8AC3E}">
        <p14:creationId xmlns:p14="http://schemas.microsoft.com/office/powerpoint/2010/main" val="3487577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90812932-134C-2E06-3418-91D3934E2A33}"/>
              </a:ext>
            </a:extLst>
          </p:cNvPr>
          <p:cNvSpPr txBox="1"/>
          <p:nvPr/>
        </p:nvSpPr>
        <p:spPr>
          <a:xfrm>
            <a:off x="6715999" y="1335754"/>
            <a:ext cx="3348645" cy="2800767"/>
          </a:xfrm>
          <a:prstGeom prst="rect">
            <a:avLst/>
          </a:prstGeom>
          <a:noFill/>
        </p:spPr>
        <p:txBody>
          <a:bodyPr wrap="square" rtlCol="0">
            <a:spAutoFit/>
          </a:bodyPr>
          <a:lstStyle/>
          <a:p>
            <a:pPr algn="ctr"/>
            <a:r>
              <a:rPr lang="en-US" sz="4400" dirty="0">
                <a:solidFill>
                  <a:schemeClr val="bg1"/>
                </a:solidFill>
                <a:latin typeface="Arialle" panose="020B0604020202020204" charset="0"/>
                <a:ea typeface="Arialle" panose="020B0604020202020204" charset="0"/>
                <a:cs typeface="Arialle" panose="020B0604020202020204" charset="0"/>
              </a:rPr>
              <a:t>Is This A Myth </a:t>
            </a:r>
          </a:p>
          <a:p>
            <a:pPr algn="ctr"/>
            <a:r>
              <a:rPr lang="en-US" sz="4400" dirty="0">
                <a:solidFill>
                  <a:schemeClr val="bg1"/>
                </a:solidFill>
                <a:latin typeface="Arialle" panose="020B0604020202020204" charset="0"/>
                <a:ea typeface="Arialle" panose="020B0604020202020204" charset="0"/>
                <a:cs typeface="Arialle" panose="020B0604020202020204" charset="0"/>
              </a:rPr>
              <a:t>OR A FACT?</a:t>
            </a:r>
          </a:p>
        </p:txBody>
      </p:sp>
      <p:pic>
        <p:nvPicPr>
          <p:cNvPr id="5" name="Picture 4" descr="A yellow block with a question mark on it&#10;&#10;Description automatically generated">
            <a:extLst>
              <a:ext uri="{FF2B5EF4-FFF2-40B4-BE49-F238E27FC236}">
                <a16:creationId xmlns:a16="http://schemas.microsoft.com/office/drawing/2014/main" id="{8F2A16CE-8AC7-F17A-1986-8BACFE99E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271" y="173522"/>
            <a:ext cx="8419457" cy="8419457"/>
          </a:xfrm>
          <a:prstGeom prst="rect">
            <a:avLst/>
          </a:prstGeom>
        </p:spPr>
      </p:pic>
    </p:spTree>
    <p:extLst>
      <p:ext uri="{BB962C8B-B14F-4D97-AF65-F5344CB8AC3E}">
        <p14:creationId xmlns:p14="http://schemas.microsoft.com/office/powerpoint/2010/main" val="160803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4"/>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5" name="Freeform 19">
            <a:extLst>
              <a:ext uri="{FF2B5EF4-FFF2-40B4-BE49-F238E27FC236}">
                <a16:creationId xmlns:a16="http://schemas.microsoft.com/office/drawing/2014/main" id="{252B449F-4538-08FA-8AAE-20DDAA1AC0C6}"/>
              </a:ext>
            </a:extLst>
          </p:cNvPr>
          <p:cNvSpPr/>
          <p:nvPr/>
        </p:nvSpPr>
        <p:spPr>
          <a:xfrm>
            <a:off x="9743764" y="658610"/>
            <a:ext cx="7587647" cy="3447099"/>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5">
            <a:extLst>
              <a:ext uri="{FF2B5EF4-FFF2-40B4-BE49-F238E27FC236}">
                <a16:creationId xmlns:a16="http://schemas.microsoft.com/office/drawing/2014/main" id="{966F249C-8B63-F674-70A0-84FAA8A8AE26}"/>
              </a:ext>
            </a:extLst>
          </p:cNvPr>
          <p:cNvSpPr txBox="1"/>
          <p:nvPr/>
        </p:nvSpPr>
        <p:spPr>
          <a:xfrm>
            <a:off x="10358311" y="645194"/>
            <a:ext cx="6358552" cy="3447098"/>
          </a:xfrm>
          <a:prstGeom prst="rect">
            <a:avLst/>
          </a:prstGeom>
          <a:noFill/>
        </p:spPr>
        <p:txBody>
          <a:bodyPr wrap="square" rtlCol="0">
            <a:spAutoFit/>
          </a:bodyPr>
          <a:lstStyle/>
          <a:p>
            <a:pPr marL="342900" indent="-342900">
              <a:buFont typeface="Arial" panose="020B0604020202020204" pitchFamily="34" charset="0"/>
              <a:buChar char="•"/>
            </a:pPr>
            <a:endParaRPr lang="en-US" sz="2000" dirty="0">
              <a:solidFill>
                <a:schemeClr val="tx2"/>
              </a:solidFill>
              <a:latin typeface="Arialle" panose="020B0604020202020204" charset="0"/>
              <a:ea typeface="Arialle" panose="020B0604020202020204" charset="0"/>
              <a:cs typeface="Arialle" panose="020B060402020202020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When surveyed, many youth don’t even know they are using nicotine in e-cigarettes/vapes.</a:t>
            </a:r>
          </a:p>
          <a:p>
            <a:pPr marL="342900" indent="-342900">
              <a:buFont typeface="Arial" panose="020B0604020202020204" pitchFamily="34" charset="0"/>
              <a:buChar char="•"/>
            </a:pPr>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buFont typeface="Arial" panose="020B0604020202020204" pitchFamily="34" charset="0"/>
              <a:buChar char="•"/>
            </a:pPr>
            <a:r>
              <a:rPr lang="en-US" sz="2000" dirty="0">
                <a:solidFill>
                  <a:schemeClr val="tx2"/>
                </a:solidFill>
                <a:latin typeface="Arial" panose="020B0604020202020204" pitchFamily="34" charset="0"/>
                <a:ea typeface="Arialle" panose="020B0604020202020204" charset="0"/>
                <a:cs typeface="Arial" panose="020B0604020202020204" pitchFamily="34" charset="0"/>
              </a:rPr>
              <a:t>Nicotine disrupts normal functioning in the young brain which can </a:t>
            </a:r>
            <a:r>
              <a:rPr lang="en-US" sz="2000" b="0" i="0" dirty="0">
                <a:solidFill>
                  <a:schemeClr val="tx2"/>
                </a:solidFill>
                <a:effectLst/>
                <a:latin typeface="Arial" panose="020B0604020202020204" pitchFamily="34" charset="0"/>
                <a:ea typeface="Arialle" panose="020B0604020202020204" charset="0"/>
                <a:cs typeface="Arial" panose="020B0604020202020204" pitchFamily="34" charset="0"/>
              </a:rPr>
              <a:t>make it harder for them to concentrate, learn, and control their impulses.</a:t>
            </a:r>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endParaRPr lang="en-US" sz="2000" dirty="0">
              <a:solidFill>
                <a:schemeClr val="tx2"/>
              </a:solidFill>
              <a:latin typeface="Arial" panose="020B0604020202020204" pitchFamily="34" charset="0"/>
              <a:ea typeface="Arialle" panose="020B0604020202020204" charset="0"/>
              <a:cs typeface="Arial" panose="020B0604020202020204" pitchFamily="34" charset="0"/>
            </a:endParaRPr>
          </a:p>
          <a:p>
            <a:pPr marL="342900" indent="-342900" algn="l">
              <a:buFont typeface="Arial" panose="020B0604020202020204" pitchFamily="34" charset="0"/>
              <a:buChar char="•"/>
            </a:pPr>
            <a:r>
              <a:rPr lang="en-US" sz="2000" b="0" i="0" dirty="0">
                <a:solidFill>
                  <a:schemeClr val="tx2"/>
                </a:solidFill>
                <a:effectLst/>
                <a:latin typeface="Arial" panose="020B0604020202020204" pitchFamily="34" charset="0"/>
                <a:ea typeface="Arialle" panose="020B0604020202020204" charset="0"/>
                <a:cs typeface="Arial" panose="020B0604020202020204" pitchFamily="34" charset="0"/>
              </a:rPr>
              <a:t>Using nicotine </a:t>
            </a:r>
            <a:r>
              <a:rPr lang="en-US" sz="2000" dirty="0">
                <a:solidFill>
                  <a:schemeClr val="tx2"/>
                </a:solidFill>
                <a:latin typeface="Arial" panose="020B0604020202020204" pitchFamily="34" charset="0"/>
                <a:ea typeface="Arialle" panose="020B0604020202020204" charset="0"/>
                <a:cs typeface="Arial" panose="020B0604020202020204" pitchFamily="34" charset="0"/>
              </a:rPr>
              <a:t>as a youth </a:t>
            </a:r>
            <a:r>
              <a:rPr lang="en-US" sz="2000" b="0" i="0" dirty="0">
                <a:solidFill>
                  <a:schemeClr val="tx2"/>
                </a:solidFill>
                <a:effectLst/>
                <a:latin typeface="Arial" panose="020B0604020202020204" pitchFamily="34" charset="0"/>
                <a:ea typeface="Arialle" panose="020B0604020202020204" charset="0"/>
                <a:cs typeface="Arial" panose="020B0604020202020204" pitchFamily="34" charset="0"/>
              </a:rPr>
              <a:t>can also rewire </a:t>
            </a:r>
            <a:r>
              <a:rPr lang="en-US" sz="2000" dirty="0">
                <a:solidFill>
                  <a:schemeClr val="tx2"/>
                </a:solidFill>
                <a:latin typeface="Arial" panose="020B0604020202020204" pitchFamily="34" charset="0"/>
                <a:ea typeface="Arialle" panose="020B0604020202020204" charset="0"/>
                <a:cs typeface="Arial" panose="020B0604020202020204" pitchFamily="34" charset="0"/>
              </a:rPr>
              <a:t>the brain </a:t>
            </a:r>
            <a:r>
              <a:rPr lang="en-US" sz="2000" b="0" i="0" dirty="0">
                <a:solidFill>
                  <a:schemeClr val="tx2"/>
                </a:solidFill>
                <a:effectLst/>
                <a:latin typeface="Arial" panose="020B0604020202020204" pitchFamily="34" charset="0"/>
                <a:ea typeface="Arialle" panose="020B0604020202020204" charset="0"/>
                <a:cs typeface="Arial" panose="020B0604020202020204" pitchFamily="34" charset="0"/>
              </a:rPr>
              <a:t>to become more easily addicted to other drugs.</a:t>
            </a:r>
          </a:p>
          <a:p>
            <a:endParaRPr lang="en-US" dirty="0"/>
          </a:p>
        </p:txBody>
      </p:sp>
      <p:sp>
        <p:nvSpPr>
          <p:cNvPr id="7" name="TextBox 6">
            <a:extLst>
              <a:ext uri="{FF2B5EF4-FFF2-40B4-BE49-F238E27FC236}">
                <a16:creationId xmlns:a16="http://schemas.microsoft.com/office/drawing/2014/main" id="{FD8D14EC-8473-DBA1-0472-167B14D730AC}"/>
              </a:ext>
            </a:extLst>
          </p:cNvPr>
          <p:cNvSpPr txBox="1"/>
          <p:nvPr/>
        </p:nvSpPr>
        <p:spPr>
          <a:xfrm>
            <a:off x="10641987" y="108763"/>
            <a:ext cx="5791200" cy="461665"/>
          </a:xfrm>
          <a:prstGeom prst="rect">
            <a:avLst/>
          </a:prstGeom>
          <a:noFill/>
        </p:spPr>
        <p:txBody>
          <a:bodyPr wrap="square" rtlCol="0">
            <a:spAutoFit/>
          </a:bodyPr>
          <a:lstStyle/>
          <a:p>
            <a:r>
              <a:rPr lang="en-US" sz="2400" b="1" dirty="0">
                <a:solidFill>
                  <a:schemeClr val="tx2"/>
                </a:solidFill>
                <a:latin typeface="Arial" panose="020B0604020202020204" pitchFamily="34" charset="0"/>
                <a:ea typeface="Arialle" panose="020B0604020202020204" charset="0"/>
                <a:cs typeface="Arial" panose="020B0604020202020204" pitchFamily="34" charset="0"/>
              </a:rPr>
              <a:t>Concerns About E-Cigarettes/Nicotine</a:t>
            </a:r>
          </a:p>
        </p:txBody>
      </p:sp>
      <p:grpSp>
        <p:nvGrpSpPr>
          <p:cNvPr id="24" name="Group 23">
            <a:extLst>
              <a:ext uri="{FF2B5EF4-FFF2-40B4-BE49-F238E27FC236}">
                <a16:creationId xmlns:a16="http://schemas.microsoft.com/office/drawing/2014/main" id="{072FB8F2-2E16-4929-9510-94E56BF2CDE6}"/>
              </a:ext>
            </a:extLst>
          </p:cNvPr>
          <p:cNvGrpSpPr/>
          <p:nvPr/>
        </p:nvGrpSpPr>
        <p:grpSpPr>
          <a:xfrm>
            <a:off x="457200" y="9154021"/>
            <a:ext cx="4581799" cy="735688"/>
            <a:chOff x="861565" y="9087871"/>
            <a:chExt cx="4581799" cy="735688"/>
          </a:xfrm>
        </p:grpSpPr>
        <p:sp>
          <p:nvSpPr>
            <p:cNvPr id="25" name="Freeform 12">
              <a:extLst>
                <a:ext uri="{FF2B5EF4-FFF2-40B4-BE49-F238E27FC236}">
                  <a16:creationId xmlns:a16="http://schemas.microsoft.com/office/drawing/2014/main" id="{EFAFFD94-531C-03D3-C034-F7C1C029686F}"/>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TextBox 15">
              <a:extLst>
                <a:ext uri="{FF2B5EF4-FFF2-40B4-BE49-F238E27FC236}">
                  <a16:creationId xmlns:a16="http://schemas.microsoft.com/office/drawing/2014/main" id="{B5B800AE-B43F-FF4C-B540-ACC9C2B11491}"/>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2" name="Online Media 1" title="Pediatricians’ Overview of Vaping">
            <a:hlinkClick r:id="" action="ppaction://media"/>
            <a:extLst>
              <a:ext uri="{FF2B5EF4-FFF2-40B4-BE49-F238E27FC236}">
                <a16:creationId xmlns:a16="http://schemas.microsoft.com/office/drawing/2014/main" id="{A45DF677-C211-8DD7-108A-E3B7C847E22E}"/>
              </a:ext>
            </a:extLst>
          </p:cNvPr>
          <p:cNvPicPr>
            <a:picLocks noRot="1" noChangeAspect="1"/>
          </p:cNvPicPr>
          <p:nvPr>
            <a:videoFile r:link="rId1"/>
          </p:nvPr>
        </p:nvPicPr>
        <p:blipFill>
          <a:blip r:embed="rId9"/>
          <a:stretch>
            <a:fillRect/>
          </a:stretch>
        </p:blipFill>
        <p:spPr>
          <a:xfrm>
            <a:off x="10187086" y="4351764"/>
            <a:ext cx="6701002" cy="3786066"/>
          </a:xfrm>
          <a:prstGeom prst="rect">
            <a:avLst/>
          </a:prstGeom>
        </p:spPr>
      </p:pic>
      <p:pic>
        <p:nvPicPr>
          <p:cNvPr id="11" name="Picture 10" descr="A yellow sign with a check mark on it&#10;&#10;Description automatically generated">
            <a:extLst>
              <a:ext uri="{FF2B5EF4-FFF2-40B4-BE49-F238E27FC236}">
                <a16:creationId xmlns:a16="http://schemas.microsoft.com/office/drawing/2014/main" id="{68AD2E17-FD8B-DD58-53C1-77AC308080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933" y="214382"/>
            <a:ext cx="8239012" cy="8239012"/>
          </a:xfrm>
          <a:prstGeom prst="rect">
            <a:avLst/>
          </a:prstGeom>
        </p:spPr>
      </p:pic>
      <p:sp>
        <p:nvSpPr>
          <p:cNvPr id="15" name="TextBox 14">
            <a:hlinkClick r:id="rId11"/>
            <a:extLst>
              <a:ext uri="{FF2B5EF4-FFF2-40B4-BE49-F238E27FC236}">
                <a16:creationId xmlns:a16="http://schemas.microsoft.com/office/drawing/2014/main" id="{31EA752D-5809-378E-26B9-1C0245755B6E}"/>
              </a:ext>
            </a:extLst>
          </p:cNvPr>
          <p:cNvSpPr txBox="1"/>
          <p:nvPr/>
        </p:nvSpPr>
        <p:spPr>
          <a:xfrm>
            <a:off x="11535299" y="8198001"/>
            <a:ext cx="4004577" cy="375552"/>
          </a:xfrm>
          <a:prstGeom prst="rect">
            <a:avLst/>
          </a:prstGeom>
          <a:noFill/>
        </p:spPr>
        <p:txBody>
          <a:bodyPr wrap="square">
            <a:spAutoFit/>
          </a:bodyPr>
          <a:lstStyle/>
          <a:p>
            <a:pPr marL="0" marR="0" algn="ctr">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hlinkClick r:id="rId11"/>
              </a:rPr>
              <a:t>Video pediatrician about vaping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3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51C60025-A6D6-3CA8-2E71-3D8A7593A6B8}"/>
              </a:ext>
            </a:extLst>
          </p:cNvPr>
          <p:cNvSpPr txBox="1"/>
          <p:nvPr/>
        </p:nvSpPr>
        <p:spPr>
          <a:xfrm>
            <a:off x="4536831" y="1495906"/>
            <a:ext cx="9214338" cy="1089529"/>
          </a:xfrm>
          <a:prstGeom prst="rect">
            <a:avLst/>
          </a:prstGeom>
          <a:noFill/>
        </p:spPr>
        <p:txBody>
          <a:bodyPr wrap="square">
            <a:spAutoFit/>
          </a:bodyPr>
          <a:lstStyle/>
          <a:p>
            <a:pPr algn="ctr">
              <a:lnSpc>
                <a:spcPct val="90000"/>
              </a:lnSpc>
              <a:spcBef>
                <a:spcPct val="0"/>
              </a:spcBef>
              <a:spcAft>
                <a:spcPts val="600"/>
              </a:spcAft>
            </a:pPr>
            <a:r>
              <a:rPr lang="en-US" sz="7200" kern="1200" dirty="0">
                <a:latin typeface="Arial" panose="020B0604020202020204" pitchFamily="34" charset="0"/>
                <a:ea typeface="+mj-ea"/>
                <a:cs typeface="Arial" panose="020B0604020202020204" pitchFamily="34" charset="0"/>
              </a:rPr>
              <a:t>What Is Prevention?</a:t>
            </a:r>
          </a:p>
        </p:txBody>
      </p:sp>
      <p:sp>
        <p:nvSpPr>
          <p:cNvPr id="5" name="TextBox 4">
            <a:extLst>
              <a:ext uri="{FF2B5EF4-FFF2-40B4-BE49-F238E27FC236}">
                <a16:creationId xmlns:a16="http://schemas.microsoft.com/office/drawing/2014/main" id="{0B535925-86D1-63EF-CDC5-CC48BA7FCCA0}"/>
              </a:ext>
            </a:extLst>
          </p:cNvPr>
          <p:cNvSpPr txBox="1"/>
          <p:nvPr/>
        </p:nvSpPr>
        <p:spPr>
          <a:xfrm>
            <a:off x="3913749" y="3251047"/>
            <a:ext cx="10460502" cy="4579715"/>
          </a:xfrm>
          <a:prstGeom prst="rect">
            <a:avLst/>
          </a:prstGeom>
          <a:noFill/>
        </p:spPr>
        <p:txBody>
          <a:bodyPr wrap="square">
            <a:spAutoFit/>
          </a:bodyPr>
          <a:lstStyle/>
          <a:p>
            <a:pPr algn="ctr">
              <a:lnSpc>
                <a:spcPct val="90000"/>
              </a:lnSpc>
              <a:spcAft>
                <a:spcPts val="600"/>
              </a:spcAft>
            </a:pPr>
            <a:r>
              <a:rPr lang="en-US" sz="5400" b="0" i="0" dirty="0">
                <a:solidFill>
                  <a:schemeClr val="tx2"/>
                </a:solidFill>
                <a:effectLst/>
                <a:latin typeface="Arial" panose="020B0604020202020204" pitchFamily="34" charset="0"/>
                <a:ea typeface="Arialle" panose="020B0604020202020204" charset="0"/>
                <a:cs typeface="Arial" panose="020B0604020202020204" pitchFamily="34" charset="0"/>
              </a:rPr>
              <a:t>“Prevention activities work to educate and support individuals and communities to prevent the use and misuse of drugs and the development of substance use disorders.”</a:t>
            </a:r>
          </a:p>
        </p:txBody>
      </p:sp>
      <p:sp>
        <p:nvSpPr>
          <p:cNvPr id="2" name="TextBox 1">
            <a:extLst>
              <a:ext uri="{FF2B5EF4-FFF2-40B4-BE49-F238E27FC236}">
                <a16:creationId xmlns:a16="http://schemas.microsoft.com/office/drawing/2014/main" id="{D3370457-8C8E-7494-B602-80C54B1363C2}"/>
              </a:ext>
            </a:extLst>
          </p:cNvPr>
          <p:cNvSpPr txBox="1"/>
          <p:nvPr/>
        </p:nvSpPr>
        <p:spPr>
          <a:xfrm>
            <a:off x="6096000" y="8267700"/>
            <a:ext cx="7391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a:t>
            </a:r>
            <a:r>
              <a:rPr lang="en-US" sz="1400" dirty="0">
                <a:latin typeface="Arial" panose="020B0604020202020204" pitchFamily="34" charset="0"/>
                <a:cs typeface="Arial" panose="020B0604020202020204" pitchFamily="34" charset="0"/>
                <a:hlinkClick r:id="rId6"/>
              </a:rPr>
              <a:t>Prevention of Substance Use and Mental Disorders | SAMHSA</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88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8984457" y="-24181"/>
            <a:ext cx="8706288" cy="2462213"/>
          </a:xfrm>
          <a:prstGeom prst="rect">
            <a:avLst/>
          </a:prstGeom>
          <a:noFill/>
        </p:spPr>
        <p:txBody>
          <a:bodyPr wrap="square" rtlCol="0">
            <a:spAutoFit/>
          </a:bodyPr>
          <a:lstStyle/>
          <a:p>
            <a:pPr algn="ctr"/>
            <a:r>
              <a:rPr lang="en-US" sz="6600" b="1" dirty="0">
                <a:solidFill>
                  <a:schemeClr val="tx2"/>
                </a:solidFill>
                <a:latin typeface="Arialle" panose="020B0604020202020204" charset="0"/>
                <a:ea typeface="Arialle" panose="020B0604020202020204" charset="0"/>
                <a:cs typeface="Arialle" panose="020B0604020202020204" charset="0"/>
              </a:rPr>
              <a:t> Know </a:t>
            </a:r>
          </a:p>
          <a:p>
            <a:pPr algn="ctr"/>
            <a:r>
              <a:rPr lang="en-US" sz="4400" b="1" dirty="0">
                <a:solidFill>
                  <a:schemeClr val="tx2"/>
                </a:solidFill>
                <a:latin typeface="Arialle" panose="020B0604020202020204" charset="0"/>
                <a:ea typeface="Arialle" panose="020B0604020202020204" charset="0"/>
                <a:cs typeface="Arialle" panose="020B0604020202020204" charset="0"/>
              </a:rPr>
              <a:t>That E-cigs And All Nicotine Products Are Harmful For Youth</a:t>
            </a:r>
          </a:p>
        </p:txBody>
      </p:sp>
      <p:sp>
        <p:nvSpPr>
          <p:cNvPr id="2" name="TextBox 1">
            <a:extLst>
              <a:ext uri="{FF2B5EF4-FFF2-40B4-BE49-F238E27FC236}">
                <a16:creationId xmlns:a16="http://schemas.microsoft.com/office/drawing/2014/main" id="{A01C6B5C-4AA6-C688-DED9-E802E5CEBBF2}"/>
              </a:ext>
            </a:extLst>
          </p:cNvPr>
          <p:cNvSpPr txBox="1"/>
          <p:nvPr/>
        </p:nvSpPr>
        <p:spPr>
          <a:xfrm>
            <a:off x="8804560" y="1714500"/>
            <a:ext cx="9066082" cy="9417963"/>
          </a:xfrm>
          <a:prstGeom prst="rect">
            <a:avLst/>
          </a:prstGeom>
          <a:noFill/>
        </p:spPr>
        <p:txBody>
          <a:bodyPr wrap="square" rtlCol="0">
            <a:spAutoFit/>
          </a:bodyPr>
          <a:lstStyle/>
          <a:p>
            <a:pPr marL="342900" indent="-342900">
              <a:buFont typeface="Arial" panose="020B0604020202020204" pitchFamily="34" charset="0"/>
              <a:buChar char="•"/>
            </a:pPr>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400" b="0" i="0" dirty="0">
              <a:solidFill>
                <a:schemeClr val="tx2"/>
              </a:solidFill>
              <a:effectLst/>
              <a:latin typeface="Arialle" panose="020B0604020202020204" charset="0"/>
              <a:ea typeface="Arialle" panose="020B0604020202020204" charset="0"/>
              <a:cs typeface="Arialle" panose="020B0604020202020204" charset="0"/>
            </a:endParaRPr>
          </a:p>
          <a:p>
            <a:endParaRPr lang="en-US" sz="2000"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Recognize that youth do not see e-cigs as harmful and this puts them at greater risk.</a:t>
            </a:r>
          </a:p>
          <a:p>
            <a:pPr>
              <a:buFont typeface="Arial" panose="020B0604020202020204" pitchFamily="34" charset="0"/>
              <a:buChar char="•"/>
            </a:pPr>
            <a:endParaRPr lang="en-US" b="1" i="0" dirty="0">
              <a:solidFill>
                <a:schemeClr val="tx2"/>
              </a:solidFill>
              <a:effectLst/>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a:t>
            </a:r>
            <a:r>
              <a:rPr lang="en-US" b="1" dirty="0">
                <a:solidFill>
                  <a:schemeClr val="tx2"/>
                </a:solidFill>
                <a:latin typeface="Arialle" panose="020B0604020202020204" charset="0"/>
                <a:ea typeface="Arialle" panose="020B0604020202020204" charset="0"/>
                <a:cs typeface="Arialle" panose="020B0604020202020204" charset="0"/>
              </a:rPr>
              <a:t>  L</a:t>
            </a:r>
            <a:r>
              <a:rPr lang="en-US" b="1" i="0" dirty="0">
                <a:solidFill>
                  <a:schemeClr val="tx2"/>
                </a:solidFill>
                <a:effectLst/>
                <a:latin typeface="Arialle" panose="020B0604020202020204" charset="0"/>
                <a:ea typeface="Arialle" panose="020B0604020202020204" charset="0"/>
                <a:cs typeface="Arialle" panose="020B0604020202020204" charset="0"/>
              </a:rPr>
              <a:t>ook for opportunities to share your knowledge and your concerns about nicotine use.</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Know most 15 to 17-year-olds borrow vaping devices, get to know their friends and </a:t>
            </a:r>
            <a:r>
              <a:rPr lang="en-US" b="1" dirty="0">
                <a:solidFill>
                  <a:schemeClr val="tx2"/>
                </a:solidFill>
                <a:latin typeface="Arialle" panose="020B0604020202020204" charset="0"/>
                <a:ea typeface="Arialle" panose="020B0604020202020204" charset="0"/>
                <a:cs typeface="Arialle" panose="020B0604020202020204" charset="0"/>
              </a:rPr>
              <a:t>potential influences, and discuss any concerns.</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Be aware that behaviors now may not just be temporary, current research shows that 3 out of 4 teen smokers will smoke as adults.</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dirty="0">
                <a:solidFill>
                  <a:schemeClr val="tx2"/>
                </a:solidFill>
                <a:latin typeface="Arialle" panose="020B0604020202020204" charset="0"/>
                <a:ea typeface="Arialle" panose="020B0604020202020204" charset="0"/>
                <a:cs typeface="Arialle" panose="020B0604020202020204" charset="0"/>
              </a:rPr>
              <a:t>   Set a good example by being tobacco-free now or in the future when you can.</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Offer free quit resources to a teen who seems to be struggling with addiction.</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i="0" dirty="0">
                <a:solidFill>
                  <a:schemeClr val="tx2"/>
                </a:solidFill>
                <a:effectLst/>
                <a:latin typeface="Arialle" panose="020B0604020202020204" charset="0"/>
                <a:ea typeface="Arialle" panose="020B0604020202020204" charset="0"/>
                <a:cs typeface="Arialle" panose="020B0604020202020204" charset="0"/>
              </a:rPr>
              <a:t>   Some kids are buying e-cigarettes online and having them delivered without their parent's knowledge. FDA has taken action to remove these products from the marketplace, however, the risk still remains.</a:t>
            </a:r>
          </a:p>
          <a:p>
            <a:pPr>
              <a:buFont typeface="Arial" panose="020B0604020202020204" pitchFamily="34" charset="0"/>
              <a:buChar char="•"/>
            </a:pPr>
            <a:endParaRPr lang="en-US"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r>
              <a:rPr lang="en-US" b="1" dirty="0">
                <a:solidFill>
                  <a:schemeClr val="tx2"/>
                </a:solidFill>
                <a:latin typeface="Arialle" panose="020B0604020202020204" charset="0"/>
                <a:ea typeface="Arialle" panose="020B0604020202020204" charset="0"/>
                <a:cs typeface="Arialle" panose="020B0604020202020204" charset="0"/>
              </a:rPr>
              <a:t>   K</a:t>
            </a:r>
            <a:r>
              <a:rPr lang="en-US" b="1" i="0" dirty="0">
                <a:solidFill>
                  <a:schemeClr val="tx2"/>
                </a:solidFill>
                <a:effectLst/>
                <a:latin typeface="Arialle" panose="020B0604020202020204" charset="0"/>
                <a:ea typeface="Arialle" panose="020B0604020202020204" charset="0"/>
                <a:cs typeface="Arialle" panose="020B0604020202020204" charset="0"/>
              </a:rPr>
              <a:t>now what current e-cigarette products look like and be aware they can hide in plain sight.</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endParaRPr lang="en-US" sz="2000" b="1" dirty="0">
              <a:solidFill>
                <a:schemeClr val="tx2"/>
              </a:solidFill>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endParaRPr lang="en-US" sz="2000" b="1" i="0" dirty="0">
              <a:solidFill>
                <a:schemeClr val="tx2"/>
              </a:solidFill>
              <a:effectLst/>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endParaRPr lang="en-US" sz="2000" b="1" i="0" dirty="0">
              <a:solidFill>
                <a:schemeClr val="tx2"/>
              </a:solidFill>
              <a:effectLst/>
              <a:latin typeface="Arialle" panose="020B0604020202020204" charset="0"/>
              <a:ea typeface="Arialle" panose="020B0604020202020204" charset="0"/>
              <a:cs typeface="Arialle" panose="020B0604020202020204" charset="0"/>
            </a:endParaRPr>
          </a:p>
          <a:p>
            <a:pPr>
              <a:buFont typeface="Arial" panose="020B0604020202020204" pitchFamily="34" charset="0"/>
              <a:buChar char="•"/>
            </a:pPr>
            <a:endParaRPr lang="en-US" sz="2000" b="1" dirty="0">
              <a:solidFill>
                <a:schemeClr val="tx2"/>
              </a:solidFill>
              <a:latin typeface="Arialle" panose="020B0604020202020204" charset="0"/>
              <a:ea typeface="Arialle" panose="020B0604020202020204" charset="0"/>
              <a:cs typeface="Arialle" panose="020B0604020202020204" charset="0"/>
            </a:endParaRPr>
          </a:p>
        </p:txBody>
      </p:sp>
      <p:sp>
        <p:nvSpPr>
          <p:cNvPr id="3" name="TextBox 2">
            <a:extLst>
              <a:ext uri="{FF2B5EF4-FFF2-40B4-BE49-F238E27FC236}">
                <a16:creationId xmlns:a16="http://schemas.microsoft.com/office/drawing/2014/main" id="{606A5401-9C6E-43BA-CF33-A2F66D7FFC73}"/>
              </a:ext>
            </a:extLst>
          </p:cNvPr>
          <p:cNvSpPr txBox="1"/>
          <p:nvPr/>
        </p:nvSpPr>
        <p:spPr>
          <a:xfrm>
            <a:off x="12440528" y="8362267"/>
            <a:ext cx="29718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SAMHSA</a:t>
            </a:r>
          </a:p>
        </p:txBody>
      </p:sp>
    </p:spTree>
    <p:extLst>
      <p:ext uri="{BB962C8B-B14F-4D97-AF65-F5344CB8AC3E}">
        <p14:creationId xmlns:p14="http://schemas.microsoft.com/office/powerpoint/2010/main" val="724336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5"/>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135" y="2222392"/>
            <a:ext cx="4795065" cy="4795065"/>
          </a:xfrm>
          <a:prstGeom prst="rect">
            <a:avLst/>
          </a:prstGeom>
        </p:spPr>
      </p:pic>
      <p:sp>
        <p:nvSpPr>
          <p:cNvPr id="5" name="TextBox 4">
            <a:extLst>
              <a:ext uri="{FF2B5EF4-FFF2-40B4-BE49-F238E27FC236}">
                <a16:creationId xmlns:a16="http://schemas.microsoft.com/office/drawing/2014/main" id="{5FA5F7EB-CC9B-4BF6-2FB5-1B136AE6DF4C}"/>
              </a:ext>
            </a:extLst>
          </p:cNvPr>
          <p:cNvSpPr txBox="1"/>
          <p:nvPr/>
        </p:nvSpPr>
        <p:spPr>
          <a:xfrm>
            <a:off x="15452215" y="4767985"/>
            <a:ext cx="2511081" cy="1200329"/>
          </a:xfrm>
          <a:prstGeom prst="rect">
            <a:avLst/>
          </a:prstGeom>
          <a:noFill/>
        </p:spPr>
        <p:txBody>
          <a:bodyPr wrap="square">
            <a:spAutoFit/>
          </a:bodyPr>
          <a:lstStyle/>
          <a:p>
            <a:pPr algn="ctr"/>
            <a:r>
              <a:rPr lang="en-US" dirty="0">
                <a:hlinkClick r:id="rId9"/>
              </a:rPr>
              <a:t>Talk with Your Teen About E-cigarettes: A Tip Sheet for Parents (surgeongeneral.gov)</a:t>
            </a:r>
            <a:endParaRPr lang="en-US" dirty="0"/>
          </a:p>
        </p:txBody>
      </p:sp>
      <p:pic>
        <p:nvPicPr>
          <p:cNvPr id="7" name="Picture 6">
            <a:extLst>
              <a:ext uri="{FF2B5EF4-FFF2-40B4-BE49-F238E27FC236}">
                <a16:creationId xmlns:a16="http://schemas.microsoft.com/office/drawing/2014/main" id="{34E3E547-AA57-F727-573E-0D938CE01ADF}"/>
              </a:ext>
            </a:extLst>
          </p:cNvPr>
          <p:cNvPicPr>
            <a:picLocks noChangeAspect="1"/>
          </p:cNvPicPr>
          <p:nvPr/>
        </p:nvPicPr>
        <p:blipFill>
          <a:blip r:embed="rId10"/>
          <a:stretch>
            <a:fillRect/>
          </a:stretch>
        </p:blipFill>
        <p:spPr>
          <a:xfrm>
            <a:off x="15790258" y="2284649"/>
            <a:ext cx="1894616" cy="2459088"/>
          </a:xfrm>
          <a:prstGeom prst="rect">
            <a:avLst/>
          </a:prstGeom>
        </p:spPr>
      </p:pic>
      <p:sp>
        <p:nvSpPr>
          <p:cNvPr id="16" name="TextBox 15">
            <a:extLst>
              <a:ext uri="{FF2B5EF4-FFF2-40B4-BE49-F238E27FC236}">
                <a16:creationId xmlns:a16="http://schemas.microsoft.com/office/drawing/2014/main" id="{22034F15-E6A5-BCB0-D112-091CD772F5B1}"/>
              </a:ext>
            </a:extLst>
          </p:cNvPr>
          <p:cNvSpPr txBox="1"/>
          <p:nvPr/>
        </p:nvSpPr>
        <p:spPr>
          <a:xfrm>
            <a:off x="16357738" y="8085169"/>
            <a:ext cx="1869357" cy="369332"/>
          </a:xfrm>
          <a:prstGeom prst="rect">
            <a:avLst/>
          </a:prstGeom>
          <a:noFill/>
        </p:spPr>
        <p:txBody>
          <a:bodyPr wrap="square">
            <a:spAutoFit/>
          </a:bodyPr>
          <a:lstStyle/>
          <a:p>
            <a:r>
              <a:rPr lang="en-US" dirty="0">
                <a:hlinkClick r:id="rId11"/>
              </a:rPr>
              <a:t>Smokefree Teen</a:t>
            </a:r>
            <a:endParaRPr lang="en-US" dirty="0"/>
          </a:p>
        </p:txBody>
      </p:sp>
      <p:graphicFrame>
        <p:nvGraphicFramePr>
          <p:cNvPr id="20" name="Object 19">
            <a:extLst>
              <a:ext uri="{FF2B5EF4-FFF2-40B4-BE49-F238E27FC236}">
                <a16:creationId xmlns:a16="http://schemas.microsoft.com/office/drawing/2014/main" id="{2D80E5AD-1725-5D20-E849-AF9E939CF19A}"/>
              </a:ext>
            </a:extLst>
          </p:cNvPr>
          <p:cNvGraphicFramePr>
            <a:graphicFrameLocks noChangeAspect="1"/>
          </p:cNvGraphicFramePr>
          <p:nvPr>
            <p:extLst>
              <p:ext uri="{D42A27DB-BD31-4B8C-83A1-F6EECF244321}">
                <p14:modId xmlns:p14="http://schemas.microsoft.com/office/powerpoint/2010/main" val="1162539627"/>
              </p:ext>
            </p:extLst>
          </p:nvPr>
        </p:nvGraphicFramePr>
        <p:xfrm>
          <a:off x="13496567" y="5143500"/>
          <a:ext cx="1788983" cy="527955"/>
        </p:xfrm>
        <a:graphic>
          <a:graphicData uri="http://schemas.openxmlformats.org/presentationml/2006/ole">
            <mc:AlternateContent xmlns:mc="http://schemas.openxmlformats.org/markup-compatibility/2006">
              <mc:Choice xmlns:v="urn:schemas-microsoft-com:vml" Requires="v">
                <p:oleObj spid="_x0000_s1027" name="Packager Shell Object" showAsIcon="1" r:id="rId12" imgW="2377080" imgH="604800" progId="Package">
                  <p:embed/>
                </p:oleObj>
              </mc:Choice>
              <mc:Fallback>
                <p:oleObj name="Packager Shell Object" showAsIcon="1" r:id="rId12" imgW="2377080" imgH="604800" progId="Package">
                  <p:embed/>
                  <p:pic>
                    <p:nvPicPr>
                      <p:cNvPr id="0" name=""/>
                      <p:cNvPicPr/>
                      <p:nvPr/>
                    </p:nvPicPr>
                    <p:blipFill>
                      <a:blip r:embed="rId13"/>
                      <a:stretch>
                        <a:fillRect/>
                      </a:stretch>
                    </p:blipFill>
                    <p:spPr>
                      <a:xfrm>
                        <a:off x="13496567" y="5143500"/>
                        <a:ext cx="1788983" cy="527955"/>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920BBB30-27A5-FD05-2599-6DB1C4EA0BFA}"/>
              </a:ext>
            </a:extLst>
          </p:cNvPr>
          <p:cNvPicPr>
            <a:picLocks noChangeAspect="1"/>
          </p:cNvPicPr>
          <p:nvPr/>
        </p:nvPicPr>
        <p:blipFill>
          <a:blip r:embed="rId14"/>
          <a:stretch>
            <a:fillRect/>
          </a:stretch>
        </p:blipFill>
        <p:spPr>
          <a:xfrm>
            <a:off x="13449708" y="2285693"/>
            <a:ext cx="1961362" cy="2528452"/>
          </a:xfrm>
          <a:prstGeom prst="rect">
            <a:avLst/>
          </a:prstGeom>
        </p:spPr>
      </p:pic>
      <p:sp>
        <p:nvSpPr>
          <p:cNvPr id="26" name="TextBox 25">
            <a:extLst>
              <a:ext uri="{FF2B5EF4-FFF2-40B4-BE49-F238E27FC236}">
                <a16:creationId xmlns:a16="http://schemas.microsoft.com/office/drawing/2014/main" id="{921273DE-84B2-507C-E165-0982D03C474A}"/>
              </a:ext>
            </a:extLst>
          </p:cNvPr>
          <p:cNvSpPr txBox="1"/>
          <p:nvPr/>
        </p:nvSpPr>
        <p:spPr>
          <a:xfrm>
            <a:off x="4599596" y="49367"/>
            <a:ext cx="9383150" cy="2369880"/>
          </a:xfrm>
          <a:prstGeom prst="rect">
            <a:avLst/>
          </a:prstGeom>
          <a:noFill/>
        </p:spPr>
        <p:txBody>
          <a:bodyPr wrap="square">
            <a:spAutoFit/>
          </a:bodyPr>
          <a:lstStyle/>
          <a:p>
            <a:pPr algn="ctr"/>
            <a:r>
              <a:rPr lang="en-US" sz="6000" b="1" dirty="0">
                <a:solidFill>
                  <a:schemeClr val="tx2"/>
                </a:solidFill>
                <a:latin typeface="Arial" panose="020B0604020202020204" pitchFamily="34" charset="0"/>
                <a:ea typeface="Arialle" panose="020B0604020202020204" charset="0"/>
                <a:cs typeface="Arial" panose="020B0604020202020204" pitchFamily="34" charset="0"/>
              </a:rPr>
              <a:t>Learn</a:t>
            </a:r>
          </a:p>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About Nicotine/Vaping Education </a:t>
            </a:r>
          </a:p>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And Resources for Quitting </a:t>
            </a:r>
          </a:p>
        </p:txBody>
      </p:sp>
      <p:pic>
        <p:nvPicPr>
          <p:cNvPr id="27" name="Online Media 26" title="Resources Available to Address E-Cigarette Use in Youth">
            <a:hlinkClick r:id="" action="ppaction://media"/>
            <a:extLst>
              <a:ext uri="{FF2B5EF4-FFF2-40B4-BE49-F238E27FC236}">
                <a16:creationId xmlns:a16="http://schemas.microsoft.com/office/drawing/2014/main" id="{E152342F-B223-03BA-585C-84F885208D0D}"/>
              </a:ext>
            </a:extLst>
          </p:cNvPr>
          <p:cNvPicPr>
            <a:picLocks noRot="1" noChangeAspect="1"/>
          </p:cNvPicPr>
          <p:nvPr>
            <a:videoFile r:link="rId2"/>
          </p:nvPr>
        </p:nvPicPr>
        <p:blipFill>
          <a:blip r:embed="rId15"/>
          <a:stretch>
            <a:fillRect/>
          </a:stretch>
        </p:blipFill>
        <p:spPr>
          <a:xfrm>
            <a:off x="5433778" y="2817352"/>
            <a:ext cx="7395504" cy="4178460"/>
          </a:xfrm>
          <a:prstGeom prst="rect">
            <a:avLst/>
          </a:prstGeom>
        </p:spPr>
      </p:pic>
      <p:sp>
        <p:nvSpPr>
          <p:cNvPr id="28" name="TextBox 27">
            <a:extLst>
              <a:ext uri="{FF2B5EF4-FFF2-40B4-BE49-F238E27FC236}">
                <a16:creationId xmlns:a16="http://schemas.microsoft.com/office/drawing/2014/main" id="{12643A3F-E2B5-533A-1B17-D6EC605A5F01}"/>
              </a:ext>
            </a:extLst>
          </p:cNvPr>
          <p:cNvSpPr txBox="1"/>
          <p:nvPr/>
        </p:nvSpPr>
        <p:spPr>
          <a:xfrm>
            <a:off x="5405096" y="7946670"/>
            <a:ext cx="7452869" cy="646331"/>
          </a:xfrm>
          <a:prstGeom prst="rect">
            <a:avLst/>
          </a:prstGeom>
          <a:noFill/>
        </p:spPr>
        <p:txBody>
          <a:bodyPr wrap="square" rtlCol="0">
            <a:spAutoFit/>
          </a:bodyPr>
          <a:lstStyle/>
          <a:p>
            <a:pPr algn="ctr"/>
            <a:r>
              <a:rPr lang="en-US" dirty="0" err="1"/>
              <a:t>Quitlines</a:t>
            </a:r>
            <a:r>
              <a:rPr lang="en-US" dirty="0"/>
              <a:t> have counselors trained to help you or anyone you love quit, call this number to be connected  </a:t>
            </a:r>
            <a:r>
              <a:rPr lang="en-US" b="1" dirty="0">
                <a:solidFill>
                  <a:schemeClr val="accent6">
                    <a:lumMod val="75000"/>
                  </a:schemeClr>
                </a:solidFill>
              </a:rPr>
              <a:t>1 800 784 8669</a:t>
            </a:r>
          </a:p>
        </p:txBody>
      </p:sp>
      <p:sp>
        <p:nvSpPr>
          <p:cNvPr id="29" name="TextBox 28">
            <a:extLst>
              <a:ext uri="{FF2B5EF4-FFF2-40B4-BE49-F238E27FC236}">
                <a16:creationId xmlns:a16="http://schemas.microsoft.com/office/drawing/2014/main" id="{678FEE10-D3E7-49F4-AC9C-E25776629230}"/>
              </a:ext>
            </a:extLst>
          </p:cNvPr>
          <p:cNvSpPr txBox="1"/>
          <p:nvPr/>
        </p:nvSpPr>
        <p:spPr>
          <a:xfrm>
            <a:off x="13302547" y="7990306"/>
            <a:ext cx="2758350" cy="369332"/>
          </a:xfrm>
          <a:prstGeom prst="rect">
            <a:avLst/>
          </a:prstGeom>
          <a:noFill/>
        </p:spPr>
        <p:txBody>
          <a:bodyPr wrap="square" rtlCol="0">
            <a:spAutoFit/>
          </a:bodyPr>
          <a:lstStyle/>
          <a:p>
            <a:r>
              <a:rPr lang="en-US" dirty="0" err="1">
                <a:hlinkClick r:id="rId16"/>
              </a:rPr>
              <a:t>quitSTART</a:t>
            </a:r>
            <a:r>
              <a:rPr lang="en-US" dirty="0">
                <a:hlinkClick r:id="rId16"/>
              </a:rPr>
              <a:t> | Smokefree</a:t>
            </a:r>
            <a:endParaRPr lang="en-US" dirty="0"/>
          </a:p>
        </p:txBody>
      </p:sp>
      <p:sp>
        <p:nvSpPr>
          <p:cNvPr id="30" name="TextBox 29">
            <a:extLst>
              <a:ext uri="{FF2B5EF4-FFF2-40B4-BE49-F238E27FC236}">
                <a16:creationId xmlns:a16="http://schemas.microsoft.com/office/drawing/2014/main" id="{F2FAA512-0125-C3FC-6A96-1C39E7CC5029}"/>
              </a:ext>
            </a:extLst>
          </p:cNvPr>
          <p:cNvSpPr txBox="1"/>
          <p:nvPr/>
        </p:nvSpPr>
        <p:spPr>
          <a:xfrm>
            <a:off x="13384922" y="6972062"/>
            <a:ext cx="2190777" cy="923330"/>
          </a:xfrm>
          <a:prstGeom prst="rect">
            <a:avLst/>
          </a:prstGeom>
          <a:noFill/>
        </p:spPr>
        <p:txBody>
          <a:bodyPr wrap="square" rtlCol="0">
            <a:spAutoFit/>
          </a:bodyPr>
          <a:lstStyle/>
          <a:p>
            <a:pPr algn="ctr"/>
            <a:r>
              <a:rPr lang="en-US" dirty="0" err="1"/>
              <a:t>quitSTART</a:t>
            </a:r>
            <a:r>
              <a:rPr lang="en-US" dirty="0"/>
              <a:t> is an app with all the tools for quitting </a:t>
            </a:r>
          </a:p>
        </p:txBody>
      </p:sp>
      <p:sp>
        <p:nvSpPr>
          <p:cNvPr id="31" name="TextBox 30">
            <a:extLst>
              <a:ext uri="{FF2B5EF4-FFF2-40B4-BE49-F238E27FC236}">
                <a16:creationId xmlns:a16="http://schemas.microsoft.com/office/drawing/2014/main" id="{6EA0121B-00D0-6CEF-F936-6FF69F3303F8}"/>
              </a:ext>
            </a:extLst>
          </p:cNvPr>
          <p:cNvSpPr txBox="1"/>
          <p:nvPr/>
        </p:nvSpPr>
        <p:spPr>
          <a:xfrm>
            <a:off x="16274775" y="6675488"/>
            <a:ext cx="1615350" cy="1477328"/>
          </a:xfrm>
          <a:prstGeom prst="rect">
            <a:avLst/>
          </a:prstGeom>
          <a:noFill/>
        </p:spPr>
        <p:txBody>
          <a:bodyPr wrap="square" rtlCol="0">
            <a:spAutoFit/>
          </a:bodyPr>
          <a:lstStyle/>
          <a:p>
            <a:pPr algn="ctr"/>
            <a:r>
              <a:rPr lang="en-US" dirty="0"/>
              <a:t>There are resources for teens and everyone on smokefree.gov</a:t>
            </a:r>
          </a:p>
        </p:txBody>
      </p:sp>
      <p:sp>
        <p:nvSpPr>
          <p:cNvPr id="3" name="TextBox 2">
            <a:extLst>
              <a:ext uri="{FF2B5EF4-FFF2-40B4-BE49-F238E27FC236}">
                <a16:creationId xmlns:a16="http://schemas.microsoft.com/office/drawing/2014/main" id="{CCAA66F4-94B0-9605-2D8B-F6C66CF0DEC7}"/>
              </a:ext>
            </a:extLst>
          </p:cNvPr>
          <p:cNvSpPr txBox="1"/>
          <p:nvPr/>
        </p:nvSpPr>
        <p:spPr>
          <a:xfrm>
            <a:off x="6312531" y="7167466"/>
            <a:ext cx="5637999" cy="369332"/>
          </a:xfrm>
          <a:prstGeom prst="rect">
            <a:avLst/>
          </a:prstGeom>
          <a:noFill/>
        </p:spPr>
        <p:txBody>
          <a:bodyPr wrap="square">
            <a:spAutoFit/>
          </a:bodyPr>
          <a:lstStyle/>
          <a:p>
            <a:pPr algn="ctr"/>
            <a:r>
              <a:rPr lang="en-US" dirty="0">
                <a:hlinkClick r:id="rId17"/>
              </a:rPr>
              <a:t>Video pediatrician speaks about youth nicotine cessation</a:t>
            </a:r>
            <a:endParaRPr lang="en-US" dirty="0"/>
          </a:p>
        </p:txBody>
      </p:sp>
      <p:sp>
        <p:nvSpPr>
          <p:cNvPr id="4" name="Rectangle 3">
            <a:extLst>
              <a:ext uri="{FF2B5EF4-FFF2-40B4-BE49-F238E27FC236}">
                <a16:creationId xmlns:a16="http://schemas.microsoft.com/office/drawing/2014/main" id="{C4B9A946-B9D5-69AB-FA4D-6BFAF5180B1C}"/>
              </a:ext>
            </a:extLst>
          </p:cNvPr>
          <p:cNvSpPr/>
          <p:nvPr/>
        </p:nvSpPr>
        <p:spPr>
          <a:xfrm>
            <a:off x="13335000" y="2094855"/>
            <a:ext cx="4648200" cy="39631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DE3B435-E4D2-1941-11D8-D7752BE8AE88}"/>
              </a:ext>
            </a:extLst>
          </p:cNvPr>
          <p:cNvSpPr/>
          <p:nvPr/>
        </p:nvSpPr>
        <p:spPr>
          <a:xfrm>
            <a:off x="13302546" y="6610462"/>
            <a:ext cx="4710671" cy="18693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0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4"/>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sp>
        <p:nvSpPr>
          <p:cNvPr id="5" name="Freeform 19">
            <a:extLst>
              <a:ext uri="{FF2B5EF4-FFF2-40B4-BE49-F238E27FC236}">
                <a16:creationId xmlns:a16="http://schemas.microsoft.com/office/drawing/2014/main" id="{252B449F-4538-08FA-8AAE-20DDAA1AC0C6}"/>
              </a:ext>
            </a:extLst>
          </p:cNvPr>
          <p:cNvSpPr/>
          <p:nvPr/>
        </p:nvSpPr>
        <p:spPr>
          <a:xfrm>
            <a:off x="1028700" y="1577389"/>
            <a:ext cx="6194588" cy="5758126"/>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Online Media 1" title="New “Talk. They Hear You.” Campaign Mobile Application">
            <a:hlinkClick r:id="" action="ppaction://media"/>
            <a:extLst>
              <a:ext uri="{FF2B5EF4-FFF2-40B4-BE49-F238E27FC236}">
                <a16:creationId xmlns:a16="http://schemas.microsoft.com/office/drawing/2014/main" id="{04BBA779-7BB1-F6BC-2784-051CCFDEACB7}"/>
              </a:ext>
            </a:extLst>
          </p:cNvPr>
          <p:cNvPicPr>
            <a:picLocks noRot="1" noChangeAspect="1"/>
          </p:cNvPicPr>
          <p:nvPr>
            <a:videoFile r:link="rId1"/>
          </p:nvPr>
        </p:nvPicPr>
        <p:blipFill>
          <a:blip r:embed="rId7"/>
          <a:stretch>
            <a:fillRect/>
          </a:stretch>
        </p:blipFill>
        <p:spPr>
          <a:xfrm>
            <a:off x="8382000" y="2158767"/>
            <a:ext cx="8661400" cy="4893691"/>
          </a:xfrm>
          <a:prstGeom prst="rect">
            <a:avLst/>
          </a:prstGeom>
        </p:spPr>
      </p:pic>
      <p:sp>
        <p:nvSpPr>
          <p:cNvPr id="6" name="TextBox 5">
            <a:extLst>
              <a:ext uri="{FF2B5EF4-FFF2-40B4-BE49-F238E27FC236}">
                <a16:creationId xmlns:a16="http://schemas.microsoft.com/office/drawing/2014/main" id="{908D3A77-BF0F-5A02-2C48-9E05A570364A}"/>
              </a:ext>
            </a:extLst>
          </p:cNvPr>
          <p:cNvSpPr txBox="1"/>
          <p:nvPr/>
        </p:nvSpPr>
        <p:spPr>
          <a:xfrm>
            <a:off x="1959109" y="2528143"/>
            <a:ext cx="4333771" cy="4524315"/>
          </a:xfrm>
          <a:prstGeom prst="rect">
            <a:avLst/>
          </a:prstGeom>
          <a:noFill/>
        </p:spPr>
        <p:txBody>
          <a:bodyPr wrap="square" rtlCol="0">
            <a:spAutoFit/>
          </a:bodyPr>
          <a:lstStyle/>
          <a:p>
            <a:pPr algn="ctr"/>
            <a:r>
              <a:rPr lang="en-US" sz="2800" b="1" i="0" dirty="0">
                <a:solidFill>
                  <a:schemeClr val="tx2"/>
                </a:solidFill>
                <a:effectLst/>
                <a:latin typeface="Arialle" panose="020B0604020202020204" charset="0"/>
                <a:ea typeface="Arialle" panose="020B0604020202020204" charset="0"/>
                <a:cs typeface="Arialle" panose="020B0604020202020204" charset="0"/>
              </a:rPr>
              <a:t>SAMHSA’s  “Talk. They Hear You.” campaign mobile app helps parents and caregivers learn how to turn everyday situations into opportunities to talk with their children about alcohol and other drugs.  </a:t>
            </a:r>
          </a:p>
          <a:p>
            <a:endParaRPr lang="en-US" dirty="0">
              <a:solidFill>
                <a:srgbClr val="FFFFFF"/>
              </a:solidFill>
              <a:latin typeface="Roboto" panose="02000000000000000000" pitchFamily="2" charset="0"/>
            </a:endParaRPr>
          </a:p>
          <a:p>
            <a:endParaRPr lang="en-US" b="0" i="0" dirty="0">
              <a:solidFill>
                <a:srgbClr val="FFFFFF"/>
              </a:solidFill>
              <a:effectLst/>
              <a:latin typeface="Roboto" panose="02000000000000000000" pitchFamily="2" charset="0"/>
            </a:endParaRPr>
          </a:p>
        </p:txBody>
      </p:sp>
      <p:grpSp>
        <p:nvGrpSpPr>
          <p:cNvPr id="4" name="Group 3">
            <a:extLst>
              <a:ext uri="{FF2B5EF4-FFF2-40B4-BE49-F238E27FC236}">
                <a16:creationId xmlns:a16="http://schemas.microsoft.com/office/drawing/2014/main" id="{AFA48526-F7EF-0058-F1F6-554A16B8D159}"/>
              </a:ext>
            </a:extLst>
          </p:cNvPr>
          <p:cNvGrpSpPr/>
          <p:nvPr/>
        </p:nvGrpSpPr>
        <p:grpSpPr>
          <a:xfrm>
            <a:off x="457200" y="9156429"/>
            <a:ext cx="4581799" cy="735688"/>
            <a:chOff x="861565" y="9087871"/>
            <a:chExt cx="4581799" cy="735688"/>
          </a:xfrm>
        </p:grpSpPr>
        <p:sp>
          <p:nvSpPr>
            <p:cNvPr id="7" name="Freeform 12">
              <a:extLst>
                <a:ext uri="{FF2B5EF4-FFF2-40B4-BE49-F238E27FC236}">
                  <a16:creationId xmlns:a16="http://schemas.microsoft.com/office/drawing/2014/main" id="{D9CB0A92-6830-47A3-DF71-AC05D38B599D}"/>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5">
              <a:extLst>
                <a:ext uri="{FF2B5EF4-FFF2-40B4-BE49-F238E27FC236}">
                  <a16:creationId xmlns:a16="http://schemas.microsoft.com/office/drawing/2014/main" id="{E6AB51BF-DDDF-7F6D-FEDE-C827C8E39E8B}"/>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12" name="TextBox 11">
            <a:hlinkClick r:id="rId10"/>
            <a:extLst>
              <a:ext uri="{FF2B5EF4-FFF2-40B4-BE49-F238E27FC236}">
                <a16:creationId xmlns:a16="http://schemas.microsoft.com/office/drawing/2014/main" id="{2C45C8AB-9B23-F6DC-F6F7-84F56B9F511A}"/>
              </a:ext>
            </a:extLst>
          </p:cNvPr>
          <p:cNvSpPr txBox="1"/>
          <p:nvPr/>
        </p:nvSpPr>
        <p:spPr>
          <a:xfrm>
            <a:off x="10706124" y="8087643"/>
            <a:ext cx="4013153" cy="369332"/>
          </a:xfrm>
          <a:prstGeom prst="rect">
            <a:avLst/>
          </a:prstGeom>
          <a:noFill/>
        </p:spPr>
        <p:txBody>
          <a:bodyPr wrap="square">
            <a:spAutoFit/>
          </a:bodyPr>
          <a:lstStyle/>
          <a:p>
            <a:r>
              <a:rPr lang="en-US" dirty="0">
                <a:hlinkClick r:id="rId11"/>
              </a:rPr>
              <a:t>Parent &amp; Caregiver Resources | SAMHSA</a:t>
            </a:r>
            <a:endParaRPr lang="en-US" dirty="0"/>
          </a:p>
        </p:txBody>
      </p:sp>
      <p:sp>
        <p:nvSpPr>
          <p:cNvPr id="15" name="Rectangle 14">
            <a:extLst>
              <a:ext uri="{FF2B5EF4-FFF2-40B4-BE49-F238E27FC236}">
                <a16:creationId xmlns:a16="http://schemas.microsoft.com/office/drawing/2014/main" id="{486F1C05-E49F-A0C0-B1AC-2D35C52BE50B}"/>
              </a:ext>
            </a:extLst>
          </p:cNvPr>
          <p:cNvSpPr/>
          <p:nvPr/>
        </p:nvSpPr>
        <p:spPr>
          <a:xfrm>
            <a:off x="10502900" y="7990783"/>
            <a:ext cx="4419600" cy="5630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AD021E-0F08-860A-5E33-DC1065332A99}"/>
              </a:ext>
            </a:extLst>
          </p:cNvPr>
          <p:cNvSpPr txBox="1"/>
          <p:nvPr/>
        </p:nvSpPr>
        <p:spPr>
          <a:xfrm>
            <a:off x="10289163" y="7173149"/>
            <a:ext cx="4847075" cy="369332"/>
          </a:xfrm>
          <a:prstGeom prst="rect">
            <a:avLst/>
          </a:prstGeom>
          <a:noFill/>
        </p:spPr>
        <p:txBody>
          <a:bodyPr wrap="square">
            <a:spAutoFit/>
          </a:bodyPr>
          <a:lstStyle/>
          <a:p>
            <a:pPr algn="ctr"/>
            <a:r>
              <a:rPr lang="en-US" dirty="0">
                <a:hlinkClick r:id="rId10"/>
              </a:rPr>
              <a:t>Video about the Talk They Hear You Campaign</a:t>
            </a:r>
            <a:endParaRPr lang="en-US" dirty="0"/>
          </a:p>
        </p:txBody>
      </p:sp>
    </p:spTree>
    <p:extLst>
      <p:ext uri="{BB962C8B-B14F-4D97-AF65-F5344CB8AC3E}">
        <p14:creationId xmlns:p14="http://schemas.microsoft.com/office/powerpoint/2010/main" val="145145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grpSp>
        <p:nvGrpSpPr>
          <p:cNvPr id="17" name="Group 16">
            <a:extLst>
              <a:ext uri="{FF2B5EF4-FFF2-40B4-BE49-F238E27FC236}">
                <a16:creationId xmlns:a16="http://schemas.microsoft.com/office/drawing/2014/main" id="{6AEA37B7-AAD6-A2BF-8DBF-C7568E354D32}"/>
              </a:ext>
            </a:extLst>
          </p:cNvPr>
          <p:cNvGrpSpPr/>
          <p:nvPr/>
        </p:nvGrpSpPr>
        <p:grpSpPr>
          <a:xfrm>
            <a:off x="543875" y="295303"/>
            <a:ext cx="8328188" cy="8376623"/>
            <a:chOff x="457200" y="295303"/>
            <a:chExt cx="8328188" cy="8376623"/>
          </a:xfrm>
        </p:grpSpPr>
        <p:sp>
          <p:nvSpPr>
            <p:cNvPr id="4" name="Freeform 19">
              <a:extLst>
                <a:ext uri="{FF2B5EF4-FFF2-40B4-BE49-F238E27FC236}">
                  <a16:creationId xmlns:a16="http://schemas.microsoft.com/office/drawing/2014/main" id="{F1FF5F51-DE36-9AC6-D743-E85CAC298899}"/>
                </a:ext>
              </a:extLst>
            </p:cNvPr>
            <p:cNvSpPr/>
            <p:nvPr/>
          </p:nvSpPr>
          <p:spPr>
            <a:xfrm>
              <a:off x="457200" y="1615075"/>
              <a:ext cx="8328188" cy="7056851"/>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a:extLst>
                <a:ext uri="{FF2B5EF4-FFF2-40B4-BE49-F238E27FC236}">
                  <a16:creationId xmlns:a16="http://schemas.microsoft.com/office/drawing/2014/main" id="{EC679CA6-BA67-259C-DCAC-2D3184BBE346}"/>
                </a:ext>
              </a:extLst>
            </p:cNvPr>
            <p:cNvSpPr txBox="1"/>
            <p:nvPr/>
          </p:nvSpPr>
          <p:spPr>
            <a:xfrm>
              <a:off x="785562" y="3158341"/>
              <a:ext cx="7671465" cy="3970318"/>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le" panose="020B0604020202020204" charset="0"/>
                  <a:ea typeface="Arialle" panose="020B0604020202020204" charset="0"/>
                  <a:cs typeface="Arialle" panose="020B0604020202020204" charset="0"/>
                </a:rPr>
                <a:t>  </a:t>
              </a: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Family history of substance use</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Favorable parental attitudes toward the behavior</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Poor parental monitoring</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Family rejection of sexual orientation or gender</a:t>
              </a:r>
            </a:p>
            <a:p>
              <a:pPr rtl="0" fontAlgn="base">
                <a:spcBef>
                  <a:spcPts val="0"/>
                </a:spcBef>
                <a:spcAft>
                  <a:spcPts val="0"/>
                </a:spcAft>
                <a:buFont typeface="Arial" panose="020B0604020202020204" pitchFamily="34" charset="0"/>
                <a:buChar char="•"/>
              </a:pPr>
              <a:r>
                <a:rPr lang="en-US" sz="2600" dirty="0">
                  <a:solidFill>
                    <a:schemeClr val="tx2"/>
                  </a:solidFill>
                  <a:latin typeface="Arial" panose="020B0604020202020204" pitchFamily="34" charset="0"/>
                  <a:ea typeface="Arialle" panose="020B0604020202020204" charset="0"/>
                  <a:cs typeface="Arial" panose="020B0604020202020204" pitchFamily="34" charset="0"/>
                </a:rPr>
                <a:t>  </a:t>
              </a: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Association with peers who use substances</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Lack of school connectedness</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Low academic achievement</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Childhood sexual abuse</a:t>
              </a:r>
            </a:p>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  Mental health issues</a:t>
              </a:r>
            </a:p>
            <a:p>
              <a:endParaRPr lang="en-US" dirty="0">
                <a:latin typeface="Arialle" panose="020B0604020202020204" charset="0"/>
                <a:ea typeface="Arialle" panose="020B0604020202020204" charset="0"/>
                <a:cs typeface="Arialle" panose="020B0604020202020204" charset="0"/>
              </a:endParaRPr>
            </a:p>
          </p:txBody>
        </p:sp>
        <p:sp>
          <p:nvSpPr>
            <p:cNvPr id="12" name="TextBox 11">
              <a:extLst>
                <a:ext uri="{FF2B5EF4-FFF2-40B4-BE49-F238E27FC236}">
                  <a16:creationId xmlns:a16="http://schemas.microsoft.com/office/drawing/2014/main" id="{B2C28AF9-D7E8-588B-1898-04DF79C0C664}"/>
                </a:ext>
              </a:extLst>
            </p:cNvPr>
            <p:cNvSpPr txBox="1"/>
            <p:nvPr/>
          </p:nvSpPr>
          <p:spPr>
            <a:xfrm>
              <a:off x="1306594" y="295303"/>
              <a:ext cx="6629400" cy="1231106"/>
            </a:xfrm>
            <a:prstGeom prst="rect">
              <a:avLst/>
            </a:prstGeom>
            <a:noFill/>
          </p:spPr>
          <p:txBody>
            <a:bodyPr wrap="square" rtlCol="0">
              <a:spAutoFit/>
            </a:bodyPr>
            <a:lstStyle/>
            <a:p>
              <a:pPr algn="ctr"/>
              <a:r>
                <a:rPr lang="en-US" sz="2800" dirty="0">
                  <a:solidFill>
                    <a:srgbClr val="333333"/>
                  </a:solidFill>
                  <a:latin typeface="Arial" panose="020B0604020202020204" pitchFamily="34" charset="0"/>
                  <a:ea typeface="Arialle" panose="020B0604020202020204" charset="0"/>
                  <a:cs typeface="Arial" panose="020B0604020202020204" pitchFamily="34" charset="0"/>
                </a:rPr>
                <a:t>Some R</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isk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F</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actors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F</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or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Y</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outh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H</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igh-Risk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S</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ubstance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U</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se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C</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an </a:t>
              </a:r>
              <a:r>
                <a:rPr lang="en-US" sz="2800" dirty="0">
                  <a:solidFill>
                    <a:srgbClr val="333333"/>
                  </a:solidFill>
                  <a:latin typeface="Arial" panose="020B0604020202020204" pitchFamily="34" charset="0"/>
                  <a:ea typeface="Arialle" panose="020B0604020202020204" charset="0"/>
                  <a:cs typeface="Arial" panose="020B0604020202020204" pitchFamily="34" charset="0"/>
                </a:rPr>
                <a:t>I</a:t>
              </a: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nclude:</a:t>
              </a:r>
              <a:endParaRPr lang="en-US" sz="2800" b="0" dirty="0">
                <a:effectLst/>
                <a:latin typeface="Arial" panose="020B0604020202020204" pitchFamily="34" charset="0"/>
                <a:ea typeface="Arialle" panose="020B0604020202020204" charset="0"/>
                <a:cs typeface="Arial" panose="020B0604020202020204" pitchFamily="34" charset="0"/>
              </a:endParaRPr>
            </a:p>
            <a:p>
              <a:endParaRPr lang="en-US" dirty="0"/>
            </a:p>
          </p:txBody>
        </p:sp>
      </p:grpSp>
      <p:grpSp>
        <p:nvGrpSpPr>
          <p:cNvPr id="7" name="Group 6">
            <a:extLst>
              <a:ext uri="{FF2B5EF4-FFF2-40B4-BE49-F238E27FC236}">
                <a16:creationId xmlns:a16="http://schemas.microsoft.com/office/drawing/2014/main" id="{AC0E458E-2895-F7D3-0F75-91B4DBBAE4FB}"/>
              </a:ext>
            </a:extLst>
          </p:cNvPr>
          <p:cNvGrpSpPr/>
          <p:nvPr/>
        </p:nvGrpSpPr>
        <p:grpSpPr>
          <a:xfrm>
            <a:off x="9415938" y="256341"/>
            <a:ext cx="8328188" cy="8415585"/>
            <a:chOff x="9197812" y="256341"/>
            <a:chExt cx="8328188" cy="8415585"/>
          </a:xfrm>
        </p:grpSpPr>
        <p:sp>
          <p:nvSpPr>
            <p:cNvPr id="15" name="Freeform 19">
              <a:extLst>
                <a:ext uri="{FF2B5EF4-FFF2-40B4-BE49-F238E27FC236}">
                  <a16:creationId xmlns:a16="http://schemas.microsoft.com/office/drawing/2014/main" id="{BA4790E2-A221-7E0C-09E7-0FCE7B3CA47C}"/>
                </a:ext>
              </a:extLst>
            </p:cNvPr>
            <p:cNvSpPr/>
            <p:nvPr/>
          </p:nvSpPr>
          <p:spPr>
            <a:xfrm>
              <a:off x="9197812" y="1615075"/>
              <a:ext cx="8328188" cy="7056851"/>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9" name="TextBox 18">
              <a:extLst>
                <a:ext uri="{FF2B5EF4-FFF2-40B4-BE49-F238E27FC236}">
                  <a16:creationId xmlns:a16="http://schemas.microsoft.com/office/drawing/2014/main" id="{FD476950-F495-F914-212C-CB6206A53808}"/>
                </a:ext>
              </a:extLst>
            </p:cNvPr>
            <p:cNvSpPr txBox="1"/>
            <p:nvPr/>
          </p:nvSpPr>
          <p:spPr>
            <a:xfrm>
              <a:off x="9781124" y="2435066"/>
              <a:ext cx="7161565" cy="5416868"/>
            </a:xfrm>
            <a:prstGeom prst="rect">
              <a:avLst/>
            </a:prstGeom>
            <a:noFill/>
          </p:spPr>
          <p:txBody>
            <a:bodyPr wrap="square" rtlCol="0">
              <a:spAutoFit/>
            </a:bodyPr>
            <a:lstStyle/>
            <a:p>
              <a:pPr algn="ctr" rtl="0">
                <a:spcBef>
                  <a:spcPts val="0"/>
                </a:spcBef>
                <a:spcAft>
                  <a:spcPts val="0"/>
                </a:spcAft>
              </a:pPr>
              <a:r>
                <a:rPr lang="en-US" sz="2400" b="1"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Research has improved our understanding of factors that help buffer youth from a variety of risky behaviors, including substance use.</a:t>
              </a:r>
            </a:p>
            <a:p>
              <a:pPr algn="ctr" rtl="0">
                <a:spcBef>
                  <a:spcPts val="0"/>
                </a:spcBef>
                <a:spcAft>
                  <a:spcPts val="0"/>
                </a:spcAft>
              </a:pPr>
              <a:endParaRPr lang="en-US" sz="2400" b="1" dirty="0">
                <a:solidFill>
                  <a:schemeClr val="tx2"/>
                </a:solidFill>
                <a:effectLst/>
                <a:latin typeface="Arial" panose="020B0604020202020204" pitchFamily="34" charset="0"/>
                <a:ea typeface="Arialle" panose="020B0604020202020204" charset="0"/>
                <a:cs typeface="Arial" panose="020B0604020202020204" pitchFamily="34" charset="0"/>
              </a:endParaRPr>
            </a:p>
            <a:p>
              <a:pPr algn="ctr" rtl="0">
                <a:spcBef>
                  <a:spcPts val="0"/>
                </a:spcBef>
                <a:spcAft>
                  <a:spcPts val="1200"/>
                </a:spcAft>
              </a:pPr>
              <a:r>
                <a:rPr lang="en-US" sz="2400" b="1" i="0" u="none" strike="noStrike" dirty="0">
                  <a:solidFill>
                    <a:schemeClr val="tx2"/>
                  </a:solidFill>
                  <a:effectLst/>
                  <a:latin typeface="Arial" panose="020B0604020202020204" pitchFamily="34" charset="0"/>
                  <a:ea typeface="Arialle" panose="020B0604020202020204" charset="0"/>
                  <a:cs typeface="Arial" panose="020B0604020202020204" pitchFamily="34" charset="0"/>
                </a:rPr>
                <a:t>These are known as protective factors. Some protective factors for high-risk substance use include:</a:t>
              </a:r>
              <a:endParaRPr lang="en-US" sz="2400" b="1" dirty="0">
                <a:solidFill>
                  <a:schemeClr val="tx2"/>
                </a:solidFill>
                <a:effectLst/>
                <a:latin typeface="Arial" panose="020B0604020202020204" pitchFamily="34" charset="0"/>
                <a:ea typeface="Arialle" panose="020B0604020202020204" charset="0"/>
                <a:cs typeface="Arial" panose="020B0604020202020204" pitchFamily="34" charset="0"/>
              </a:endParaRPr>
            </a:p>
            <a:p>
              <a:endParaRPr lang="en-US" sz="2800" b="0" i="0" u="none" strike="noStrike" dirty="0">
                <a:solidFill>
                  <a:schemeClr val="tx2"/>
                </a:solidFill>
                <a:effectLst/>
                <a:latin typeface="Arial" panose="020B0604020202020204" pitchFamily="34" charset="0"/>
                <a:cs typeface="Arial" panose="020B0604020202020204" pitchFamily="34" charset="0"/>
              </a:endParaRPr>
            </a:p>
            <a:p>
              <a:pPr rtl="0" fontAlgn="base">
                <a:spcBef>
                  <a:spcPts val="0"/>
                </a:spcBef>
                <a:spcAft>
                  <a:spcPts val="0"/>
                </a:spcAft>
                <a:buFont typeface="Arial" panose="020B0604020202020204" pitchFamily="34" charset="0"/>
                <a:buChar char="•"/>
              </a:pPr>
              <a:r>
                <a:rPr lang="en-US" sz="2800" b="0" i="0" u="none" strike="noStrike" dirty="0">
                  <a:solidFill>
                    <a:schemeClr val="tx2"/>
                  </a:solidFill>
                  <a:effectLst/>
                  <a:latin typeface="Arial" panose="020B0604020202020204" pitchFamily="34" charset="0"/>
                  <a:cs typeface="Arial" panose="020B0604020202020204" pitchFamily="34" charset="0"/>
                </a:rPr>
                <a:t>  Parent or family engagement</a:t>
              </a:r>
            </a:p>
            <a:p>
              <a:pPr rtl="0" fontAlgn="base">
                <a:spcBef>
                  <a:spcPts val="0"/>
                </a:spcBef>
                <a:spcAft>
                  <a:spcPts val="0"/>
                </a:spcAft>
                <a:buFont typeface="Arial" panose="020B0604020202020204" pitchFamily="34" charset="0"/>
                <a:buChar char="•"/>
              </a:pPr>
              <a:r>
                <a:rPr lang="en-US" sz="2800" b="0" i="0" u="none" strike="noStrike" dirty="0">
                  <a:solidFill>
                    <a:schemeClr val="tx2"/>
                  </a:solidFill>
                  <a:effectLst/>
                  <a:latin typeface="Arial" panose="020B0604020202020204" pitchFamily="34" charset="0"/>
                  <a:cs typeface="Arial" panose="020B0604020202020204" pitchFamily="34" charset="0"/>
                </a:rPr>
                <a:t>  Family support</a:t>
              </a:r>
            </a:p>
            <a:p>
              <a:pPr rtl="0" fontAlgn="base">
                <a:spcBef>
                  <a:spcPts val="0"/>
                </a:spcBef>
                <a:spcAft>
                  <a:spcPts val="0"/>
                </a:spcAft>
                <a:buFont typeface="Arial" panose="020B0604020202020204" pitchFamily="34" charset="0"/>
                <a:buChar char="•"/>
              </a:pPr>
              <a:r>
                <a:rPr lang="en-US" sz="2800" b="0" i="0" u="none" strike="noStrike" dirty="0">
                  <a:solidFill>
                    <a:schemeClr val="tx2"/>
                  </a:solidFill>
                  <a:effectLst/>
                  <a:latin typeface="Arial" panose="020B0604020202020204" pitchFamily="34" charset="0"/>
                  <a:cs typeface="Arial" panose="020B0604020202020204" pitchFamily="34" charset="0"/>
                </a:rPr>
                <a:t>  Parental disapproval of substance use</a:t>
              </a:r>
            </a:p>
            <a:p>
              <a:pPr rtl="0" fontAlgn="base">
                <a:spcBef>
                  <a:spcPts val="0"/>
                </a:spcBef>
                <a:spcAft>
                  <a:spcPts val="0"/>
                </a:spcAft>
                <a:buFont typeface="Arial" panose="020B0604020202020204" pitchFamily="34" charset="0"/>
                <a:buChar char="•"/>
              </a:pPr>
              <a:r>
                <a:rPr lang="en-US" sz="2800" b="0" i="0" u="none" strike="noStrike" dirty="0">
                  <a:solidFill>
                    <a:schemeClr val="tx2"/>
                  </a:solidFill>
                  <a:effectLst/>
                  <a:latin typeface="Arial" panose="020B0604020202020204" pitchFamily="34" charset="0"/>
                  <a:cs typeface="Arial" panose="020B0604020202020204" pitchFamily="34" charset="0"/>
                </a:rPr>
                <a:t>  Parental monitoring</a:t>
              </a:r>
            </a:p>
            <a:p>
              <a:pPr rtl="0" fontAlgn="base">
                <a:spcBef>
                  <a:spcPts val="0"/>
                </a:spcBef>
                <a:spcAft>
                  <a:spcPts val="0"/>
                </a:spcAft>
                <a:buFont typeface="Arial" panose="020B0604020202020204" pitchFamily="34" charset="0"/>
                <a:buChar char="•"/>
              </a:pPr>
              <a:r>
                <a:rPr lang="en-US" sz="2800" b="0" i="0" u="none" strike="noStrike" dirty="0">
                  <a:solidFill>
                    <a:schemeClr val="tx2"/>
                  </a:solidFill>
                  <a:effectLst/>
                  <a:latin typeface="Arial" panose="020B0604020202020204" pitchFamily="34" charset="0"/>
                  <a:cs typeface="Arial" panose="020B0604020202020204" pitchFamily="34" charset="0"/>
                </a:rPr>
                <a:t>  School connectedness</a:t>
              </a:r>
            </a:p>
          </p:txBody>
        </p:sp>
        <p:sp>
          <p:nvSpPr>
            <p:cNvPr id="20" name="TextBox 19">
              <a:extLst>
                <a:ext uri="{FF2B5EF4-FFF2-40B4-BE49-F238E27FC236}">
                  <a16:creationId xmlns:a16="http://schemas.microsoft.com/office/drawing/2014/main" id="{4A3F8120-B6F4-DFAA-59E6-7679CE324775}"/>
                </a:ext>
              </a:extLst>
            </p:cNvPr>
            <p:cNvSpPr txBox="1"/>
            <p:nvPr/>
          </p:nvSpPr>
          <p:spPr>
            <a:xfrm>
              <a:off x="10390724" y="256341"/>
              <a:ext cx="5942365" cy="954107"/>
            </a:xfrm>
            <a:prstGeom prst="rect">
              <a:avLst/>
            </a:prstGeom>
            <a:noFill/>
          </p:spPr>
          <p:txBody>
            <a:bodyPr wrap="square" rtlCol="0">
              <a:spAutoFit/>
            </a:bodyPr>
            <a:lstStyle/>
            <a:p>
              <a:pPr algn="ctr"/>
              <a:r>
                <a:rPr lang="en-US" sz="2800" b="0" i="0" u="none" strike="noStrike" dirty="0">
                  <a:solidFill>
                    <a:srgbClr val="333333"/>
                  </a:solidFill>
                  <a:effectLst/>
                  <a:latin typeface="Arial" panose="020B0604020202020204" pitchFamily="34" charset="0"/>
                  <a:ea typeface="Arialle" panose="020B0604020202020204" charset="0"/>
                  <a:cs typeface="Arial" panose="020B0604020202020204" pitchFamily="34" charset="0"/>
                </a:rPr>
                <a:t>High-Risk Substance Use Prevention Strategies</a:t>
              </a:r>
              <a:endParaRPr lang="en-US" sz="2800" dirty="0">
                <a:latin typeface="Arial" panose="020B0604020202020204" pitchFamily="34" charset="0"/>
                <a:ea typeface="Arialle" panose="020B0604020202020204" charset="0"/>
                <a:cs typeface="Arial" panose="020B0604020202020204" pitchFamily="34" charset="0"/>
              </a:endParaRPr>
            </a:p>
          </p:txBody>
        </p:sp>
      </p:grpSp>
      <p:grpSp>
        <p:nvGrpSpPr>
          <p:cNvPr id="2" name="Group 1">
            <a:extLst>
              <a:ext uri="{FF2B5EF4-FFF2-40B4-BE49-F238E27FC236}">
                <a16:creationId xmlns:a16="http://schemas.microsoft.com/office/drawing/2014/main" id="{04C06F86-FEA8-ADB2-0D90-CF40E0D343AD}"/>
              </a:ext>
            </a:extLst>
          </p:cNvPr>
          <p:cNvGrpSpPr/>
          <p:nvPr/>
        </p:nvGrpSpPr>
        <p:grpSpPr>
          <a:xfrm>
            <a:off x="435282" y="9156429"/>
            <a:ext cx="4581799" cy="735688"/>
            <a:chOff x="861565" y="9087871"/>
            <a:chExt cx="4581799" cy="735688"/>
          </a:xfrm>
        </p:grpSpPr>
        <p:sp>
          <p:nvSpPr>
            <p:cNvPr id="5" name="Freeform 12">
              <a:extLst>
                <a:ext uri="{FF2B5EF4-FFF2-40B4-BE49-F238E27FC236}">
                  <a16:creationId xmlns:a16="http://schemas.microsoft.com/office/drawing/2014/main" id="{668EEDF6-3971-28B0-4370-D056410DCE13}"/>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15">
              <a:extLst>
                <a:ext uri="{FF2B5EF4-FFF2-40B4-BE49-F238E27FC236}">
                  <a16:creationId xmlns:a16="http://schemas.microsoft.com/office/drawing/2014/main" id="{8BADA3C2-72CD-B803-4B2B-66CAEEE2AA0D}"/>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Tree>
    <p:extLst>
      <p:ext uri="{BB962C8B-B14F-4D97-AF65-F5344CB8AC3E}">
        <p14:creationId xmlns:p14="http://schemas.microsoft.com/office/powerpoint/2010/main" val="3883036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5029200" y="171492"/>
            <a:ext cx="8229600" cy="2630528"/>
          </a:xfrm>
          <a:prstGeom prst="rect">
            <a:avLst/>
          </a:prstGeom>
        </p:spPr>
        <p:txBody>
          <a:bodyPr wrap="square" lIns="0" tIns="0" rIns="0" bIns="0" rtlCol="0" anchor="t">
            <a:spAutoFit/>
          </a:bodyPr>
          <a:lstStyle/>
          <a:p>
            <a:pPr algn="ctr"/>
            <a:r>
              <a:rPr lang="en-US" sz="5400" dirty="0">
                <a:solidFill>
                  <a:schemeClr val="tx2"/>
                </a:solidFill>
                <a:latin typeface="Arial" panose="020B0604020202020204" pitchFamily="34" charset="0"/>
                <a:cs typeface="Arial" panose="020B0604020202020204" pitchFamily="34" charset="0"/>
              </a:rPr>
              <a:t>Get Ideas </a:t>
            </a:r>
          </a:p>
          <a:p>
            <a:pPr algn="ctr"/>
            <a:r>
              <a:rPr lang="en-US" sz="5698" dirty="0">
                <a:solidFill>
                  <a:schemeClr val="tx2"/>
                </a:solidFill>
                <a:latin typeface="Arial" panose="020B0604020202020204" pitchFamily="34" charset="0"/>
                <a:cs typeface="Arial" panose="020B0604020202020204" pitchFamily="34" charset="0"/>
              </a:rPr>
              <a:t>For Increasing Protective Factors</a:t>
            </a:r>
            <a:endParaRPr lang="en-US" sz="5698" dirty="0">
              <a:solidFill>
                <a:srgbClr val="FFFFFF"/>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sp>
        <p:nvSpPr>
          <p:cNvPr id="11" name="TextBox 10">
            <a:extLst>
              <a:ext uri="{FF2B5EF4-FFF2-40B4-BE49-F238E27FC236}">
                <a16:creationId xmlns:a16="http://schemas.microsoft.com/office/drawing/2014/main" id="{EC679CA6-BA67-259C-DCAC-2D3184BBE346}"/>
              </a:ext>
            </a:extLst>
          </p:cNvPr>
          <p:cNvSpPr txBox="1"/>
          <p:nvPr/>
        </p:nvSpPr>
        <p:spPr>
          <a:xfrm>
            <a:off x="662505" y="3011412"/>
            <a:ext cx="7643295" cy="492443"/>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2600" b="0" i="0" u="none" strike="noStrike" dirty="0">
                <a:solidFill>
                  <a:schemeClr val="tx2"/>
                </a:solidFill>
                <a:effectLst/>
                <a:latin typeface="Arialle" panose="020B0604020202020204" charset="0"/>
                <a:ea typeface="Arialle" panose="020B0604020202020204" charset="0"/>
                <a:cs typeface="Arialle" panose="020B0604020202020204" charset="0"/>
              </a:rPr>
              <a:t>  </a:t>
            </a:r>
            <a:endParaRPr lang="en-US" dirty="0">
              <a:latin typeface="Arialle" panose="020B0604020202020204" charset="0"/>
              <a:ea typeface="Arialle" panose="020B0604020202020204" charset="0"/>
              <a:cs typeface="Arialle" panose="020B0604020202020204" charset="0"/>
            </a:endParaRPr>
          </a:p>
        </p:txBody>
      </p:sp>
      <p:grpSp>
        <p:nvGrpSpPr>
          <p:cNvPr id="2" name="Group 1">
            <a:extLst>
              <a:ext uri="{FF2B5EF4-FFF2-40B4-BE49-F238E27FC236}">
                <a16:creationId xmlns:a16="http://schemas.microsoft.com/office/drawing/2014/main" id="{04C06F86-FEA8-ADB2-0D90-CF40E0D343AD}"/>
              </a:ext>
            </a:extLst>
          </p:cNvPr>
          <p:cNvGrpSpPr/>
          <p:nvPr/>
        </p:nvGrpSpPr>
        <p:grpSpPr>
          <a:xfrm>
            <a:off x="435282" y="9156429"/>
            <a:ext cx="4581799" cy="735688"/>
            <a:chOff x="861565" y="9087871"/>
            <a:chExt cx="4581799" cy="735688"/>
          </a:xfrm>
        </p:grpSpPr>
        <p:sp>
          <p:nvSpPr>
            <p:cNvPr id="5" name="Freeform 12">
              <a:extLst>
                <a:ext uri="{FF2B5EF4-FFF2-40B4-BE49-F238E27FC236}">
                  <a16:creationId xmlns:a16="http://schemas.microsoft.com/office/drawing/2014/main" id="{668EEDF6-3971-28B0-4370-D056410DCE13}"/>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15">
              <a:extLst>
                <a:ext uri="{FF2B5EF4-FFF2-40B4-BE49-F238E27FC236}">
                  <a16:creationId xmlns:a16="http://schemas.microsoft.com/office/drawing/2014/main" id="{8BADA3C2-72CD-B803-4B2B-66CAEEE2AA0D}"/>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7" name="Picture 6" descr="A yellow and blue triangle with a light bulb and a black arrow&#10;&#10;Description automatically generated">
            <a:extLst>
              <a:ext uri="{FF2B5EF4-FFF2-40B4-BE49-F238E27FC236}">
                <a16:creationId xmlns:a16="http://schemas.microsoft.com/office/drawing/2014/main" id="{8FCF0CF3-A82E-80DA-A8FF-4A2E9AA08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0" y="1862587"/>
            <a:ext cx="4795065" cy="4795065"/>
          </a:xfrm>
          <a:prstGeom prst="rect">
            <a:avLst/>
          </a:prstGeom>
        </p:spPr>
      </p:pic>
      <p:sp>
        <p:nvSpPr>
          <p:cNvPr id="21" name="TextBox 20">
            <a:extLst>
              <a:ext uri="{FF2B5EF4-FFF2-40B4-BE49-F238E27FC236}">
                <a16:creationId xmlns:a16="http://schemas.microsoft.com/office/drawing/2014/main" id="{43D0CAB6-1AD6-A29F-780D-BB7A8748A69A}"/>
              </a:ext>
            </a:extLst>
          </p:cNvPr>
          <p:cNvSpPr txBox="1"/>
          <p:nvPr/>
        </p:nvSpPr>
        <p:spPr>
          <a:xfrm>
            <a:off x="6387313" y="4174004"/>
            <a:ext cx="3021036" cy="1938992"/>
          </a:xfrm>
          <a:prstGeom prst="rect">
            <a:avLst/>
          </a:prstGeom>
          <a:noFill/>
        </p:spPr>
        <p:txBody>
          <a:bodyPr wrap="square">
            <a:spAutoFit/>
          </a:bodyPr>
          <a:lstStyle/>
          <a:p>
            <a:pPr algn="ctr"/>
            <a:r>
              <a:rPr lang="en-US" sz="2400" dirty="0">
                <a:hlinkClick r:id="rId7"/>
              </a:rPr>
              <a:t>Ways to Engage in Your Child’s School to Support Student Health and Learning | DASH | CDC</a:t>
            </a:r>
            <a:endParaRPr lang="en-US" sz="2400" dirty="0"/>
          </a:p>
        </p:txBody>
      </p:sp>
      <p:sp>
        <p:nvSpPr>
          <p:cNvPr id="23" name="TextBox 22">
            <a:extLst>
              <a:ext uri="{FF2B5EF4-FFF2-40B4-BE49-F238E27FC236}">
                <a16:creationId xmlns:a16="http://schemas.microsoft.com/office/drawing/2014/main" id="{114686FF-3D22-7F35-65CF-0F51D5FE0889}"/>
              </a:ext>
            </a:extLst>
          </p:cNvPr>
          <p:cNvSpPr txBox="1"/>
          <p:nvPr/>
        </p:nvSpPr>
        <p:spPr>
          <a:xfrm>
            <a:off x="13582515" y="4728002"/>
            <a:ext cx="3173436" cy="830997"/>
          </a:xfrm>
          <a:prstGeom prst="rect">
            <a:avLst/>
          </a:prstGeom>
          <a:noFill/>
        </p:spPr>
        <p:txBody>
          <a:bodyPr wrap="square">
            <a:spAutoFit/>
          </a:bodyPr>
          <a:lstStyle/>
          <a:p>
            <a:pPr algn="ctr"/>
            <a:r>
              <a:rPr lang="en-US" sz="2400" dirty="0">
                <a:hlinkClick r:id="rId8"/>
              </a:rPr>
              <a:t>Parental monitoring | DASH | CDC</a:t>
            </a:r>
            <a:endParaRPr lang="en-US" sz="2400" dirty="0"/>
          </a:p>
        </p:txBody>
      </p:sp>
      <p:sp>
        <p:nvSpPr>
          <p:cNvPr id="27" name="TextBox 26">
            <a:extLst>
              <a:ext uri="{FF2B5EF4-FFF2-40B4-BE49-F238E27FC236}">
                <a16:creationId xmlns:a16="http://schemas.microsoft.com/office/drawing/2014/main" id="{DE00B976-81CD-F8FD-C402-E09FF63F48E8}"/>
              </a:ext>
            </a:extLst>
          </p:cNvPr>
          <p:cNvSpPr txBox="1"/>
          <p:nvPr/>
        </p:nvSpPr>
        <p:spPr>
          <a:xfrm>
            <a:off x="10235153" y="4174004"/>
            <a:ext cx="2958313" cy="1938992"/>
          </a:xfrm>
          <a:prstGeom prst="rect">
            <a:avLst/>
          </a:prstGeom>
          <a:noFill/>
        </p:spPr>
        <p:txBody>
          <a:bodyPr wrap="square">
            <a:spAutoFit/>
          </a:bodyPr>
          <a:lstStyle/>
          <a:p>
            <a:pPr algn="ctr"/>
            <a:r>
              <a:rPr lang="en-US" sz="2400" dirty="0">
                <a:hlinkClick r:id="rId9"/>
              </a:rPr>
              <a:t>Free Download: 40 Developmental Assets© in English and Spanish (search-institute.org)</a:t>
            </a:r>
            <a:endParaRPr lang="en-US" sz="2400" dirty="0"/>
          </a:p>
        </p:txBody>
      </p:sp>
      <p:sp>
        <p:nvSpPr>
          <p:cNvPr id="4" name="Rectangle 3">
            <a:extLst>
              <a:ext uri="{FF2B5EF4-FFF2-40B4-BE49-F238E27FC236}">
                <a16:creationId xmlns:a16="http://schemas.microsoft.com/office/drawing/2014/main" id="{AB0722BD-0554-B518-3CC2-EDE2DF171861}"/>
              </a:ext>
            </a:extLst>
          </p:cNvPr>
          <p:cNvSpPr/>
          <p:nvPr/>
        </p:nvSpPr>
        <p:spPr>
          <a:xfrm>
            <a:off x="5791200" y="3335182"/>
            <a:ext cx="11353800" cy="36166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83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4"/>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18" name="TextBox 17">
            <a:extLst>
              <a:ext uri="{FF2B5EF4-FFF2-40B4-BE49-F238E27FC236}">
                <a16:creationId xmlns:a16="http://schemas.microsoft.com/office/drawing/2014/main" id="{263D865D-8EF0-8E15-942E-99502D64E7D6}"/>
              </a:ext>
            </a:extLst>
          </p:cNvPr>
          <p:cNvSpPr txBox="1"/>
          <p:nvPr/>
        </p:nvSpPr>
        <p:spPr>
          <a:xfrm>
            <a:off x="9005834" y="-17517"/>
            <a:ext cx="8672566" cy="3139321"/>
          </a:xfrm>
          <a:prstGeom prst="rect">
            <a:avLst/>
          </a:prstGeom>
          <a:noFill/>
        </p:spPr>
        <p:txBody>
          <a:bodyPr wrap="square" rtlCol="0">
            <a:spAutoFit/>
          </a:bodyPr>
          <a:lstStyle/>
          <a:p>
            <a:pPr algn="ctr"/>
            <a:r>
              <a:rPr lang="en-US" sz="6600" b="1" dirty="0">
                <a:solidFill>
                  <a:schemeClr val="tx2"/>
                </a:solidFill>
                <a:latin typeface="Arialle" panose="020B0604020202020204" charset="0"/>
                <a:ea typeface="Arialle" panose="020B0604020202020204" charset="0"/>
                <a:cs typeface="Arialle" panose="020B0604020202020204" charset="0"/>
              </a:rPr>
              <a:t> Learn </a:t>
            </a:r>
            <a:endParaRPr lang="en-US" sz="6600" b="1" dirty="0">
              <a:solidFill>
                <a:schemeClr val="tx2"/>
              </a:solidFill>
              <a:latin typeface="Arial" panose="020B0604020202020204" pitchFamily="34" charset="0"/>
              <a:ea typeface="Arialle" panose="020B0604020202020204" charset="0"/>
              <a:cs typeface="Arial" panose="020B0604020202020204" pitchFamily="34" charset="0"/>
            </a:endParaRPr>
          </a:p>
          <a:p>
            <a:pPr algn="ctr"/>
            <a:r>
              <a:rPr lang="en-US" sz="4400" b="1" dirty="0">
                <a:solidFill>
                  <a:schemeClr val="tx2"/>
                </a:solidFill>
                <a:latin typeface="Arial" panose="020B0604020202020204" pitchFamily="34" charset="0"/>
                <a:ea typeface="Arialle" panose="020B0604020202020204" charset="0"/>
                <a:cs typeface="Arial" panose="020B0604020202020204" pitchFamily="34" charset="0"/>
              </a:rPr>
              <a:t>About Tools For Parent’s Concerned About Their Children’s Substance Use</a:t>
            </a:r>
          </a:p>
        </p:txBody>
      </p:sp>
      <p:pic>
        <p:nvPicPr>
          <p:cNvPr id="3" name="Online Media 2" title="Peer-To-Peer Parent Support If Your Child Struggles With Addiction | Partnership to End Addiction">
            <a:hlinkClick r:id="" action="ppaction://media"/>
            <a:extLst>
              <a:ext uri="{FF2B5EF4-FFF2-40B4-BE49-F238E27FC236}">
                <a16:creationId xmlns:a16="http://schemas.microsoft.com/office/drawing/2014/main" id="{DE201415-562F-0068-9872-9F7ADB29CF45}"/>
              </a:ext>
            </a:extLst>
          </p:cNvPr>
          <p:cNvPicPr>
            <a:picLocks noRot="1" noChangeAspect="1"/>
          </p:cNvPicPr>
          <p:nvPr>
            <a:videoFile r:link="rId1"/>
          </p:nvPr>
        </p:nvPicPr>
        <p:blipFill>
          <a:blip r:embed="rId8"/>
          <a:stretch>
            <a:fillRect/>
          </a:stretch>
        </p:blipFill>
        <p:spPr>
          <a:xfrm>
            <a:off x="9749287" y="3277616"/>
            <a:ext cx="7185660" cy="4075684"/>
          </a:xfrm>
          <a:prstGeom prst="rect">
            <a:avLst/>
          </a:prstGeom>
        </p:spPr>
      </p:pic>
      <p:sp>
        <p:nvSpPr>
          <p:cNvPr id="6" name="TextBox 5">
            <a:extLst>
              <a:ext uri="{FF2B5EF4-FFF2-40B4-BE49-F238E27FC236}">
                <a16:creationId xmlns:a16="http://schemas.microsoft.com/office/drawing/2014/main" id="{B852B527-F0A3-6384-6E7A-D159B0B77525}"/>
              </a:ext>
            </a:extLst>
          </p:cNvPr>
          <p:cNvSpPr txBox="1"/>
          <p:nvPr/>
        </p:nvSpPr>
        <p:spPr>
          <a:xfrm>
            <a:off x="11722424" y="7510344"/>
            <a:ext cx="3239386" cy="369332"/>
          </a:xfrm>
          <a:prstGeom prst="rect">
            <a:avLst/>
          </a:prstGeom>
          <a:noFill/>
        </p:spPr>
        <p:txBody>
          <a:bodyPr wrap="square">
            <a:spAutoFit/>
          </a:bodyPr>
          <a:lstStyle/>
          <a:p>
            <a:pPr algn="ctr"/>
            <a:r>
              <a:rPr lang="en-US" dirty="0">
                <a:hlinkClick r:id="rId9"/>
              </a:rPr>
              <a:t>Video about parent coaches</a:t>
            </a:r>
            <a:endParaRPr lang="en-US" dirty="0"/>
          </a:p>
        </p:txBody>
      </p:sp>
      <p:grpSp>
        <p:nvGrpSpPr>
          <p:cNvPr id="4" name="Group 3">
            <a:extLst>
              <a:ext uri="{FF2B5EF4-FFF2-40B4-BE49-F238E27FC236}">
                <a16:creationId xmlns:a16="http://schemas.microsoft.com/office/drawing/2014/main" id="{922130AA-F12B-4D98-E108-ABEF0B797504}"/>
              </a:ext>
            </a:extLst>
          </p:cNvPr>
          <p:cNvGrpSpPr/>
          <p:nvPr/>
        </p:nvGrpSpPr>
        <p:grpSpPr>
          <a:xfrm>
            <a:off x="10560817" y="8032078"/>
            <a:ext cx="5562600" cy="369332"/>
            <a:chOff x="6362700" y="4958834"/>
            <a:chExt cx="5562600" cy="369332"/>
          </a:xfrm>
        </p:grpSpPr>
        <p:sp>
          <p:nvSpPr>
            <p:cNvPr id="5" name="TextBox 4">
              <a:extLst>
                <a:ext uri="{FF2B5EF4-FFF2-40B4-BE49-F238E27FC236}">
                  <a16:creationId xmlns:a16="http://schemas.microsoft.com/office/drawing/2014/main" id="{F075724A-4F1E-AD6A-A4F9-2C29F4EF4770}"/>
                </a:ext>
              </a:extLst>
            </p:cNvPr>
            <p:cNvSpPr txBox="1"/>
            <p:nvPr/>
          </p:nvSpPr>
          <p:spPr>
            <a:xfrm>
              <a:off x="6438900" y="4958834"/>
              <a:ext cx="5410200" cy="369332"/>
            </a:xfrm>
            <a:prstGeom prst="rect">
              <a:avLst/>
            </a:prstGeom>
            <a:noFill/>
          </p:spPr>
          <p:txBody>
            <a:bodyPr wrap="square">
              <a:spAutoFit/>
            </a:bodyPr>
            <a:lstStyle/>
            <a:p>
              <a:pPr algn="ctr"/>
              <a:r>
                <a:rPr lang="en-US" dirty="0">
                  <a:hlinkClick r:id="rId10"/>
                </a:rPr>
                <a:t>Meetings - Partnership to End Addiction (drugfree.org)</a:t>
              </a:r>
              <a:endParaRPr lang="en-US" dirty="0"/>
            </a:p>
          </p:txBody>
        </p:sp>
        <p:sp>
          <p:nvSpPr>
            <p:cNvPr id="7" name="Rectangle 6">
              <a:extLst>
                <a:ext uri="{FF2B5EF4-FFF2-40B4-BE49-F238E27FC236}">
                  <a16:creationId xmlns:a16="http://schemas.microsoft.com/office/drawing/2014/main" id="{3AC45723-2097-EF4E-5134-67F90787717D}"/>
                </a:ext>
              </a:extLst>
            </p:cNvPr>
            <p:cNvSpPr/>
            <p:nvPr/>
          </p:nvSpPr>
          <p:spPr>
            <a:xfrm>
              <a:off x="6362700" y="4958834"/>
              <a:ext cx="5562600"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0" name="TextBox 10"/>
            <p:cNvSpPr txBox="1"/>
            <p:nvPr/>
          </p:nvSpPr>
          <p:spPr>
            <a:xfrm>
              <a:off x="2126710" y="1228245"/>
              <a:ext cx="4234915" cy="32846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alternative to suspension program</a:t>
              </a:r>
            </a:p>
          </p:txBody>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4"/>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sp>
        <p:nvSpPr>
          <p:cNvPr id="5" name="Freeform 19">
            <a:extLst>
              <a:ext uri="{FF2B5EF4-FFF2-40B4-BE49-F238E27FC236}">
                <a16:creationId xmlns:a16="http://schemas.microsoft.com/office/drawing/2014/main" id="{252B449F-4538-08FA-8AAE-20DDAA1AC0C6}"/>
              </a:ext>
            </a:extLst>
          </p:cNvPr>
          <p:cNvSpPr/>
          <p:nvPr/>
        </p:nvSpPr>
        <p:spPr>
          <a:xfrm>
            <a:off x="11064712" y="1638300"/>
            <a:ext cx="6194588" cy="6687604"/>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3">
            <a:extLst>
              <a:ext uri="{FF2B5EF4-FFF2-40B4-BE49-F238E27FC236}">
                <a16:creationId xmlns:a16="http://schemas.microsoft.com/office/drawing/2014/main" id="{AFA48526-F7EF-0058-F1F6-554A16B8D159}"/>
              </a:ext>
            </a:extLst>
          </p:cNvPr>
          <p:cNvGrpSpPr/>
          <p:nvPr/>
        </p:nvGrpSpPr>
        <p:grpSpPr>
          <a:xfrm>
            <a:off x="457200" y="9156429"/>
            <a:ext cx="4581799" cy="735688"/>
            <a:chOff x="861565" y="9087871"/>
            <a:chExt cx="4581799" cy="735688"/>
          </a:xfrm>
        </p:grpSpPr>
        <p:sp>
          <p:nvSpPr>
            <p:cNvPr id="7" name="Freeform 12">
              <a:extLst>
                <a:ext uri="{FF2B5EF4-FFF2-40B4-BE49-F238E27FC236}">
                  <a16:creationId xmlns:a16="http://schemas.microsoft.com/office/drawing/2014/main" id="{D9CB0A92-6830-47A3-DF71-AC05D38B599D}"/>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5">
              <a:extLst>
                <a:ext uri="{FF2B5EF4-FFF2-40B4-BE49-F238E27FC236}">
                  <a16:creationId xmlns:a16="http://schemas.microsoft.com/office/drawing/2014/main" id="{E6AB51BF-DDDF-7F6D-FEDE-C827C8E39E8B}"/>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12" name="Online Media 11" title="Think A Family Member Has A Substance Use Disorder? Talk to Them :30">
            <a:hlinkClick r:id="" action="ppaction://media"/>
            <a:extLst>
              <a:ext uri="{FF2B5EF4-FFF2-40B4-BE49-F238E27FC236}">
                <a16:creationId xmlns:a16="http://schemas.microsoft.com/office/drawing/2014/main" id="{FF8907BF-D1BF-F9A0-AAF2-DD489AC179A1}"/>
              </a:ext>
            </a:extLst>
          </p:cNvPr>
          <p:cNvPicPr>
            <a:picLocks noRot="1" noChangeAspect="1"/>
          </p:cNvPicPr>
          <p:nvPr>
            <a:videoFile r:link="rId1"/>
          </p:nvPr>
        </p:nvPicPr>
        <p:blipFill>
          <a:blip r:embed="rId9"/>
          <a:stretch>
            <a:fillRect/>
          </a:stretch>
        </p:blipFill>
        <p:spPr>
          <a:xfrm>
            <a:off x="594671" y="1835607"/>
            <a:ext cx="9844729" cy="5562272"/>
          </a:xfrm>
          <a:prstGeom prst="rect">
            <a:avLst/>
          </a:prstGeom>
        </p:spPr>
      </p:pic>
      <p:sp>
        <p:nvSpPr>
          <p:cNvPr id="15" name="TextBox 14">
            <a:extLst>
              <a:ext uri="{FF2B5EF4-FFF2-40B4-BE49-F238E27FC236}">
                <a16:creationId xmlns:a16="http://schemas.microsoft.com/office/drawing/2014/main" id="{38D6DA8D-A908-339C-B762-2C53F92BF80B}"/>
              </a:ext>
            </a:extLst>
          </p:cNvPr>
          <p:cNvSpPr txBox="1"/>
          <p:nvPr/>
        </p:nvSpPr>
        <p:spPr>
          <a:xfrm>
            <a:off x="12039600" y="2181169"/>
            <a:ext cx="4572000" cy="830997"/>
          </a:xfrm>
          <a:prstGeom prst="rect">
            <a:avLst/>
          </a:prstGeom>
          <a:noFill/>
        </p:spPr>
        <p:txBody>
          <a:bodyPr wrap="square" rtlCol="0">
            <a:spAutoFit/>
          </a:bodyPr>
          <a:lstStyle/>
          <a:p>
            <a:r>
              <a:rPr lang="en-US" sz="2400" dirty="0">
                <a:hlinkClick r:id="rId10"/>
              </a:rPr>
              <a:t>Know the Warning Signs | NAMI: National Alliance on Mental Illness</a:t>
            </a:r>
            <a:endParaRPr lang="en-US" sz="2400" dirty="0"/>
          </a:p>
        </p:txBody>
      </p:sp>
      <p:sp>
        <p:nvSpPr>
          <p:cNvPr id="17" name="TextBox 16">
            <a:extLst>
              <a:ext uri="{FF2B5EF4-FFF2-40B4-BE49-F238E27FC236}">
                <a16:creationId xmlns:a16="http://schemas.microsoft.com/office/drawing/2014/main" id="{5FF1A3D2-D67A-B159-7B31-6671E66F72EC}"/>
              </a:ext>
            </a:extLst>
          </p:cNvPr>
          <p:cNvSpPr txBox="1"/>
          <p:nvPr/>
        </p:nvSpPr>
        <p:spPr>
          <a:xfrm>
            <a:off x="12039600" y="6920016"/>
            <a:ext cx="4735594" cy="830997"/>
          </a:xfrm>
          <a:prstGeom prst="rect">
            <a:avLst/>
          </a:prstGeom>
          <a:noFill/>
        </p:spPr>
        <p:txBody>
          <a:bodyPr wrap="square" rtlCol="0">
            <a:spAutoFit/>
          </a:bodyPr>
          <a:lstStyle/>
          <a:p>
            <a:r>
              <a:rPr lang="en-US" sz="2400" dirty="0">
                <a:hlinkClick r:id="rId11"/>
              </a:rPr>
              <a:t>SAMHSA’s National Helpline | SAMHSA</a:t>
            </a:r>
            <a:endParaRPr lang="en-US" sz="2400" dirty="0"/>
          </a:p>
        </p:txBody>
      </p:sp>
      <p:sp>
        <p:nvSpPr>
          <p:cNvPr id="19" name="TextBox 18">
            <a:extLst>
              <a:ext uri="{FF2B5EF4-FFF2-40B4-BE49-F238E27FC236}">
                <a16:creationId xmlns:a16="http://schemas.microsoft.com/office/drawing/2014/main" id="{923591B2-A17A-FE6C-8BB5-080767613E5C}"/>
              </a:ext>
            </a:extLst>
          </p:cNvPr>
          <p:cNvSpPr txBox="1"/>
          <p:nvPr/>
        </p:nvSpPr>
        <p:spPr>
          <a:xfrm>
            <a:off x="12039600" y="5313692"/>
            <a:ext cx="4191000" cy="1200329"/>
          </a:xfrm>
          <a:prstGeom prst="rect">
            <a:avLst/>
          </a:prstGeom>
          <a:noFill/>
        </p:spPr>
        <p:txBody>
          <a:bodyPr wrap="square" rtlCol="0">
            <a:spAutoFit/>
          </a:bodyPr>
          <a:lstStyle/>
          <a:p>
            <a:r>
              <a:rPr lang="en-US" sz="2400" dirty="0">
                <a:hlinkClick r:id="rId12"/>
              </a:rPr>
              <a:t>Resources for Families Coping with Mental and Substance Use Disorders | SAMHSA</a:t>
            </a:r>
            <a:endParaRPr lang="en-US" sz="2400" dirty="0"/>
          </a:p>
        </p:txBody>
      </p:sp>
      <p:sp>
        <p:nvSpPr>
          <p:cNvPr id="20" name="TextBox 19">
            <a:extLst>
              <a:ext uri="{FF2B5EF4-FFF2-40B4-BE49-F238E27FC236}">
                <a16:creationId xmlns:a16="http://schemas.microsoft.com/office/drawing/2014/main" id="{38F9C4F6-389B-0CD4-2C40-1E1470F41236}"/>
              </a:ext>
            </a:extLst>
          </p:cNvPr>
          <p:cNvSpPr txBox="1"/>
          <p:nvPr/>
        </p:nvSpPr>
        <p:spPr>
          <a:xfrm>
            <a:off x="12039600" y="4245295"/>
            <a:ext cx="4191000" cy="830997"/>
          </a:xfrm>
          <a:prstGeom prst="rect">
            <a:avLst/>
          </a:prstGeom>
          <a:noFill/>
        </p:spPr>
        <p:txBody>
          <a:bodyPr wrap="square" rtlCol="0">
            <a:spAutoFit/>
          </a:bodyPr>
          <a:lstStyle/>
          <a:p>
            <a:r>
              <a:rPr lang="en-US" sz="2400" dirty="0">
                <a:hlinkClick r:id="rId13"/>
              </a:rPr>
              <a:t>Treatment &amp; Recovery: Creating A Plan</a:t>
            </a:r>
            <a:endParaRPr lang="en-US" sz="2400" dirty="0"/>
          </a:p>
        </p:txBody>
      </p:sp>
      <p:sp>
        <p:nvSpPr>
          <p:cNvPr id="21" name="TextBox 20">
            <a:extLst>
              <a:ext uri="{FF2B5EF4-FFF2-40B4-BE49-F238E27FC236}">
                <a16:creationId xmlns:a16="http://schemas.microsoft.com/office/drawing/2014/main" id="{6F96A194-4959-A773-8CCE-C5CD958BAF17}"/>
              </a:ext>
            </a:extLst>
          </p:cNvPr>
          <p:cNvSpPr txBox="1"/>
          <p:nvPr/>
        </p:nvSpPr>
        <p:spPr>
          <a:xfrm>
            <a:off x="12039600" y="3218319"/>
            <a:ext cx="4191000" cy="830997"/>
          </a:xfrm>
          <a:prstGeom prst="rect">
            <a:avLst/>
          </a:prstGeom>
          <a:noFill/>
        </p:spPr>
        <p:txBody>
          <a:bodyPr wrap="square" rtlCol="0">
            <a:spAutoFit/>
          </a:bodyPr>
          <a:lstStyle/>
          <a:p>
            <a:r>
              <a:rPr lang="en-US" sz="2400" dirty="0">
                <a:hlinkClick r:id="rId14"/>
              </a:rPr>
              <a:t>Substance Use: How Worried Should I Be </a:t>
            </a:r>
            <a:endParaRPr lang="en-US" sz="2400" dirty="0"/>
          </a:p>
        </p:txBody>
      </p:sp>
      <p:sp>
        <p:nvSpPr>
          <p:cNvPr id="22" name="TextBox 21">
            <a:extLst>
              <a:ext uri="{FF2B5EF4-FFF2-40B4-BE49-F238E27FC236}">
                <a16:creationId xmlns:a16="http://schemas.microsoft.com/office/drawing/2014/main" id="{B467EE33-B567-A8FD-161C-FE1B14F8F88F}"/>
              </a:ext>
            </a:extLst>
          </p:cNvPr>
          <p:cNvSpPr txBox="1"/>
          <p:nvPr/>
        </p:nvSpPr>
        <p:spPr>
          <a:xfrm>
            <a:off x="4343400" y="419160"/>
            <a:ext cx="9601200" cy="646331"/>
          </a:xfrm>
          <a:prstGeom prst="rect">
            <a:avLst/>
          </a:prstGeom>
          <a:noFill/>
        </p:spPr>
        <p:txBody>
          <a:bodyPr wrap="square" rtlCol="0">
            <a:spAutoFit/>
          </a:bodyPr>
          <a:lstStyle/>
          <a:p>
            <a:pPr algn="ctr"/>
            <a:r>
              <a:rPr lang="en-US" sz="3600" dirty="0"/>
              <a:t>Notice When Someone May Need Support</a:t>
            </a:r>
          </a:p>
        </p:txBody>
      </p:sp>
    </p:spTree>
    <p:extLst>
      <p:ext uri="{BB962C8B-B14F-4D97-AF65-F5344CB8AC3E}">
        <p14:creationId xmlns:p14="http://schemas.microsoft.com/office/powerpoint/2010/main" val="332771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7" name="TextBox 6">
            <a:extLst>
              <a:ext uri="{FF2B5EF4-FFF2-40B4-BE49-F238E27FC236}">
                <a16:creationId xmlns:a16="http://schemas.microsoft.com/office/drawing/2014/main" id="{B4CE1229-A092-A000-6DA0-4B745A84B5CF}"/>
              </a:ext>
            </a:extLst>
          </p:cNvPr>
          <p:cNvSpPr txBox="1"/>
          <p:nvPr/>
        </p:nvSpPr>
        <p:spPr>
          <a:xfrm>
            <a:off x="15773400" y="4252373"/>
            <a:ext cx="2316480" cy="369332"/>
          </a:xfrm>
          <a:prstGeom prst="rect">
            <a:avLst/>
          </a:prstGeom>
          <a:noFill/>
        </p:spPr>
        <p:txBody>
          <a:bodyPr wrap="square">
            <a:spAutoFit/>
          </a:bodyPr>
          <a:lstStyle/>
          <a:p>
            <a:r>
              <a:rPr lang="en-US" sz="1800" b="0" i="0" u="sng" strike="noStrike" dirty="0">
                <a:solidFill>
                  <a:srgbClr val="1155CC"/>
                </a:solidFill>
                <a:effectLst/>
                <a:latin typeface="Arial" panose="020B0604020202020204" pitchFamily="34" charset="0"/>
                <a:hlinkClick r:id="rId7"/>
              </a:rPr>
              <a:t>Help-Hope-by-Text</a:t>
            </a:r>
            <a:endParaRPr lang="en-US" dirty="0"/>
          </a:p>
        </p:txBody>
      </p:sp>
      <p:pic>
        <p:nvPicPr>
          <p:cNvPr id="3" name="Picture 2" descr="A hand holding a phone&#10;&#10;Description automatically generated">
            <a:extLst>
              <a:ext uri="{FF2B5EF4-FFF2-40B4-BE49-F238E27FC236}">
                <a16:creationId xmlns:a16="http://schemas.microsoft.com/office/drawing/2014/main" id="{E9752F89-5E08-1994-4853-DB24AFE63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200" y="309552"/>
            <a:ext cx="6448425" cy="8331593"/>
          </a:xfrm>
          <a:prstGeom prst="rect">
            <a:avLst/>
          </a:prstGeom>
        </p:spPr>
      </p:pic>
    </p:spTree>
    <p:extLst>
      <p:ext uri="{BB962C8B-B14F-4D97-AF65-F5344CB8AC3E}">
        <p14:creationId xmlns:p14="http://schemas.microsoft.com/office/powerpoint/2010/main" val="302262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a:off x="0" y="8783839"/>
            <a:ext cx="18288000" cy="28828"/>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a:solidFill>
                  <a:srgbClr val="94A545"/>
                </a:solidFill>
                <a:latin typeface="Arialle"/>
              </a:rPr>
              <a:t>A Family Guide</a:t>
            </a:r>
          </a:p>
        </p:txBody>
      </p:sp>
      <p:sp>
        <p:nvSpPr>
          <p:cNvPr id="14" name="TextBox 14"/>
          <p:cNvSpPr txBox="1"/>
          <p:nvPr/>
        </p:nvSpPr>
        <p:spPr>
          <a:xfrm>
            <a:off x="-288205" y="3015795"/>
            <a:ext cx="12109384" cy="1515671"/>
          </a:xfrm>
          <a:prstGeom prst="rect">
            <a:avLst/>
          </a:prstGeom>
        </p:spPr>
        <p:txBody>
          <a:bodyPr wrap="square" lIns="0" tIns="0" rIns="0" bIns="0" rtlCol="0" anchor="t">
            <a:spAutoFit/>
          </a:bodyPr>
          <a:lstStyle/>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a:p>
            <a:pPr marL="0" lvl="0" indent="0" algn="ctr">
              <a:lnSpc>
                <a:spcPts val="2999"/>
              </a:lnSpc>
              <a:spcBef>
                <a:spcPct val="0"/>
              </a:spcBef>
            </a:pPr>
            <a:endParaRPr lang="en-US" sz="2499" dirty="0">
              <a:solidFill>
                <a:srgbClr val="00467F"/>
              </a:solidFill>
              <a:latin typeface="Arialle"/>
            </a:endParaRPr>
          </a:p>
        </p:txBody>
      </p:sp>
      <p:sp>
        <p:nvSpPr>
          <p:cNvPr id="15" name="TextBox 15"/>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a:solidFill>
                  <a:srgbClr val="FFFFFF"/>
                </a:solidFill>
                <a:latin typeface="Arialle"/>
              </a:rPr>
              <a:t>Recovery and Prevention</a:t>
            </a:r>
          </a:p>
        </p:txBody>
      </p:sp>
      <p:cxnSp>
        <p:nvCxnSpPr>
          <p:cNvPr id="43" name="Straight Connector 42">
            <a:extLst>
              <a:ext uri="{FF2B5EF4-FFF2-40B4-BE49-F238E27FC236}">
                <a16:creationId xmlns:a16="http://schemas.microsoft.com/office/drawing/2014/main" id="{2D62D43F-0A3F-1C15-025C-845192F40571}"/>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pic>
        <p:nvPicPr>
          <p:cNvPr id="17" name="Picture 16" descr="A yellow and blue triangle with a light bulb and a black arrow&#10;&#10;Description automatically generated">
            <a:extLst>
              <a:ext uri="{FF2B5EF4-FFF2-40B4-BE49-F238E27FC236}">
                <a16:creationId xmlns:a16="http://schemas.microsoft.com/office/drawing/2014/main" id="{E6328ACE-4935-660F-79A9-0E1323ADE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02466"/>
            <a:ext cx="6858000" cy="6858000"/>
          </a:xfrm>
          <a:prstGeom prst="rect">
            <a:avLst/>
          </a:prstGeom>
        </p:spPr>
      </p:pic>
      <p:sp>
        <p:nvSpPr>
          <p:cNvPr id="3" name="TextBox 2">
            <a:extLst>
              <a:ext uri="{FF2B5EF4-FFF2-40B4-BE49-F238E27FC236}">
                <a16:creationId xmlns:a16="http://schemas.microsoft.com/office/drawing/2014/main" id="{65D807E6-6989-9174-80AC-55DBF338F3A5}"/>
              </a:ext>
            </a:extLst>
          </p:cNvPr>
          <p:cNvSpPr txBox="1"/>
          <p:nvPr/>
        </p:nvSpPr>
        <p:spPr>
          <a:xfrm>
            <a:off x="8733972" y="219887"/>
            <a:ext cx="7801428" cy="3231654"/>
          </a:xfrm>
          <a:prstGeom prst="rect">
            <a:avLst/>
          </a:prstGeom>
          <a:noFill/>
        </p:spPr>
        <p:txBody>
          <a:bodyPr wrap="square">
            <a:spAutoFit/>
          </a:bodyPr>
          <a:lstStyle/>
          <a:p>
            <a:pPr algn="ctr"/>
            <a:r>
              <a:rPr lang="en-US" sz="6000" b="1" dirty="0">
                <a:solidFill>
                  <a:schemeClr val="tx2"/>
                </a:solidFill>
                <a:latin typeface="Arial" panose="020B0604020202020204" pitchFamily="34" charset="0"/>
                <a:ea typeface="Arialle" panose="020B0604020202020204" charset="0"/>
                <a:cs typeface="Arial" panose="020B0604020202020204" pitchFamily="34" charset="0"/>
              </a:rPr>
              <a:t>Find Support </a:t>
            </a:r>
          </a:p>
          <a:p>
            <a:pPr algn="ctr"/>
            <a:r>
              <a:rPr lang="en-US" sz="4800" b="1" dirty="0">
                <a:solidFill>
                  <a:schemeClr val="tx2"/>
                </a:solidFill>
                <a:latin typeface="Arial" panose="020B0604020202020204" pitchFamily="34" charset="0"/>
                <a:ea typeface="Arialle" panose="020B0604020202020204" charset="0"/>
                <a:cs typeface="Arial" panose="020B0604020202020204" pitchFamily="34" charset="0"/>
              </a:rPr>
              <a:t>For People Concerned About A Loved One’s Substance Use</a:t>
            </a:r>
          </a:p>
        </p:txBody>
      </p:sp>
      <p:sp>
        <p:nvSpPr>
          <p:cNvPr id="4" name="TextBox 3">
            <a:extLst>
              <a:ext uri="{FF2B5EF4-FFF2-40B4-BE49-F238E27FC236}">
                <a16:creationId xmlns:a16="http://schemas.microsoft.com/office/drawing/2014/main" id="{9CF86F66-628B-BA4F-C8AF-2FB62625795A}"/>
              </a:ext>
            </a:extLst>
          </p:cNvPr>
          <p:cNvSpPr txBox="1"/>
          <p:nvPr/>
        </p:nvSpPr>
        <p:spPr>
          <a:xfrm>
            <a:off x="9472386" y="4167170"/>
            <a:ext cx="6324600" cy="461665"/>
          </a:xfrm>
          <a:prstGeom prst="rect">
            <a:avLst/>
          </a:prstGeom>
          <a:noFill/>
        </p:spPr>
        <p:txBody>
          <a:bodyPr wrap="square" rtlCol="0">
            <a:spAutoFit/>
          </a:bodyPr>
          <a:lstStyle/>
          <a:p>
            <a:pPr lvl="0" algn="ctr"/>
            <a:r>
              <a:rPr lang="en-US" sz="2400" dirty="0">
                <a:latin typeface="Arialle" panose="020B0604020202020204" charset="0"/>
                <a:ea typeface="Arialle" panose="020B0604020202020204" charset="0"/>
                <a:cs typeface="Arialle" panose="020B0604020202020204" charset="0"/>
                <a:hlinkClick r:id="rId7"/>
              </a:rPr>
              <a:t>Families Anonymous</a:t>
            </a:r>
            <a:endParaRPr lang="en-US" sz="2400" dirty="0"/>
          </a:p>
        </p:txBody>
      </p:sp>
      <p:sp>
        <p:nvSpPr>
          <p:cNvPr id="6" name="TextBox 5">
            <a:extLst>
              <a:ext uri="{FF2B5EF4-FFF2-40B4-BE49-F238E27FC236}">
                <a16:creationId xmlns:a16="http://schemas.microsoft.com/office/drawing/2014/main" id="{621E1274-FDA5-D09A-861A-6C8048AA89F8}"/>
              </a:ext>
            </a:extLst>
          </p:cNvPr>
          <p:cNvSpPr txBox="1"/>
          <p:nvPr/>
        </p:nvSpPr>
        <p:spPr>
          <a:xfrm>
            <a:off x="8764067" y="6064112"/>
            <a:ext cx="7741239" cy="830997"/>
          </a:xfrm>
          <a:prstGeom prst="rect">
            <a:avLst/>
          </a:prstGeom>
          <a:noFill/>
        </p:spPr>
        <p:txBody>
          <a:bodyPr wrap="square" rtlCol="0">
            <a:spAutoFit/>
          </a:bodyPr>
          <a:lstStyle/>
          <a:p>
            <a:r>
              <a:rPr lang="en-US" sz="2400" dirty="0">
                <a:hlinkClick r:id="rId8"/>
              </a:rPr>
              <a:t>Parents of Addicted Loved Ones | Support Group for Parents, Spouses, Family of Addicted Loved One</a:t>
            </a:r>
            <a:endParaRPr lang="en-US" sz="2400" dirty="0"/>
          </a:p>
        </p:txBody>
      </p:sp>
      <p:sp>
        <p:nvSpPr>
          <p:cNvPr id="18" name="TextBox 17">
            <a:extLst>
              <a:ext uri="{FF2B5EF4-FFF2-40B4-BE49-F238E27FC236}">
                <a16:creationId xmlns:a16="http://schemas.microsoft.com/office/drawing/2014/main" id="{4B3F8104-0071-AF6D-5B7A-119BE2729F6E}"/>
              </a:ext>
            </a:extLst>
          </p:cNvPr>
          <p:cNvSpPr txBox="1"/>
          <p:nvPr/>
        </p:nvSpPr>
        <p:spPr>
          <a:xfrm>
            <a:off x="7971972" y="5187869"/>
            <a:ext cx="9325428" cy="461665"/>
          </a:xfrm>
          <a:prstGeom prst="rect">
            <a:avLst/>
          </a:prstGeom>
          <a:noFill/>
        </p:spPr>
        <p:txBody>
          <a:bodyPr wrap="square">
            <a:spAutoFit/>
          </a:bodyPr>
          <a:lstStyle/>
          <a:p>
            <a:pPr algn="ctr"/>
            <a:r>
              <a:rPr lang="en-US" sz="2400" dirty="0">
                <a:hlinkClick r:id="rId9"/>
              </a:rPr>
              <a:t>SMART</a:t>
            </a:r>
            <a:r>
              <a:rPr lang="en-US" dirty="0">
                <a:hlinkClick r:id="rId9"/>
              </a:rPr>
              <a:t> Recovery Family &amp; Friends | Addiction Help for Family Members</a:t>
            </a:r>
            <a:endParaRPr lang="en-US" dirty="0"/>
          </a:p>
        </p:txBody>
      </p:sp>
      <p:sp>
        <p:nvSpPr>
          <p:cNvPr id="19" name="TextBox 18">
            <a:extLst>
              <a:ext uri="{FF2B5EF4-FFF2-40B4-BE49-F238E27FC236}">
                <a16:creationId xmlns:a16="http://schemas.microsoft.com/office/drawing/2014/main" id="{0FCB8655-6A56-D277-78C6-C8D119201398}"/>
              </a:ext>
            </a:extLst>
          </p:cNvPr>
          <p:cNvSpPr txBox="1"/>
          <p:nvPr/>
        </p:nvSpPr>
        <p:spPr>
          <a:xfrm>
            <a:off x="11072586" y="7467630"/>
            <a:ext cx="3124200" cy="461665"/>
          </a:xfrm>
          <a:prstGeom prst="rect">
            <a:avLst/>
          </a:prstGeom>
          <a:noFill/>
        </p:spPr>
        <p:txBody>
          <a:bodyPr wrap="square" rtlCol="0">
            <a:spAutoFit/>
          </a:bodyPr>
          <a:lstStyle/>
          <a:p>
            <a:pPr algn="ctr"/>
            <a:r>
              <a:rPr lang="en-US" sz="2400" dirty="0" err="1">
                <a:hlinkClick r:id="rId10"/>
              </a:rPr>
              <a:t>Helpingfamilieshelp</a:t>
            </a:r>
            <a:endParaRPr lang="en-US" sz="2400" dirty="0"/>
          </a:p>
        </p:txBody>
      </p:sp>
    </p:spTree>
    <p:extLst>
      <p:ext uri="{BB962C8B-B14F-4D97-AF65-F5344CB8AC3E}">
        <p14:creationId xmlns:p14="http://schemas.microsoft.com/office/powerpoint/2010/main" val="3397200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631437"/>
            <a:ext cx="18288553" cy="1786814"/>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3" name="AutoShape 13"/>
            <p:cNvSpPr/>
            <p:nvPr/>
          </p:nvSpPr>
          <p:spPr>
            <a:xfrm>
              <a:off x="0" y="212873"/>
              <a:ext cx="24771617" cy="67055"/>
            </a:xfrm>
            <a:prstGeom prst="line">
              <a:avLst/>
            </a:prstGeom>
            <a:ln w="127000" cap="flat">
              <a:solidFill>
                <a:srgbClr val="00467F"/>
              </a:solidFill>
              <a:prstDash val="solid"/>
              <a:headEnd type="none" w="sm" len="sm"/>
              <a:tailEnd type="none" w="sm" len="sm"/>
            </a:ln>
          </p:spPr>
        </p:sp>
      </p:grpSp>
      <p:sp>
        <p:nvSpPr>
          <p:cNvPr id="19" name="Freeform 19"/>
          <p:cNvSpPr/>
          <p:nvPr/>
        </p:nvSpPr>
        <p:spPr>
          <a:xfrm>
            <a:off x="9296400" y="2078889"/>
            <a:ext cx="7620000" cy="61292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1264"/>
              </a:lnSpc>
            </a:pPr>
            <a:endParaRPr lang="en-US" sz="2603" dirty="0">
              <a:solidFill>
                <a:srgbClr val="000000"/>
              </a:solidFill>
              <a:latin typeface="Arialle Bold"/>
              <a:hlinkClick r:id="rId6" tooltip="https://youtu.be/YefKGTu_Xf8"/>
            </a:endParaRPr>
          </a:p>
          <a:p>
            <a:pPr algn="ctr">
              <a:lnSpc>
                <a:spcPts val="2200"/>
              </a:lnSpc>
            </a:pPr>
            <a:endParaRPr lang="en-US" sz="2603" dirty="0">
              <a:solidFill>
                <a:srgbClr val="000000"/>
              </a:solidFill>
              <a:latin typeface="Arialle Bold"/>
              <a:hlinkClick r:id="rId6" tooltip="https://youtu.be/YefKGTu_Xf8"/>
            </a:endParaRPr>
          </a:p>
        </p:txBody>
      </p:sp>
      <p:grpSp>
        <p:nvGrpSpPr>
          <p:cNvPr id="2" name="Group 1">
            <a:extLst>
              <a:ext uri="{FF2B5EF4-FFF2-40B4-BE49-F238E27FC236}">
                <a16:creationId xmlns:a16="http://schemas.microsoft.com/office/drawing/2014/main" id="{8647A0DE-2978-E6C5-8051-1A72FB1A0355}"/>
              </a:ext>
            </a:extLst>
          </p:cNvPr>
          <p:cNvGrpSpPr/>
          <p:nvPr/>
        </p:nvGrpSpPr>
        <p:grpSpPr>
          <a:xfrm>
            <a:off x="828596" y="9307950"/>
            <a:ext cx="4581799" cy="735688"/>
            <a:chOff x="861565" y="9087871"/>
            <a:chExt cx="4581799" cy="735688"/>
          </a:xfrm>
        </p:grpSpPr>
        <p:sp>
          <p:nvSpPr>
            <p:cNvPr id="3" name="Freeform 12">
              <a:extLst>
                <a:ext uri="{FF2B5EF4-FFF2-40B4-BE49-F238E27FC236}">
                  <a16:creationId xmlns:a16="http://schemas.microsoft.com/office/drawing/2014/main" id="{ED815AF5-9CFB-F130-9DA2-6320D640A67E}"/>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TextBox 15">
              <a:extLst>
                <a:ext uri="{FF2B5EF4-FFF2-40B4-BE49-F238E27FC236}">
                  <a16:creationId xmlns:a16="http://schemas.microsoft.com/office/drawing/2014/main" id="{D67ACFD0-F35C-A022-430E-09B6349C48C8}"/>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15" name="TextBox 14">
            <a:extLst>
              <a:ext uri="{FF2B5EF4-FFF2-40B4-BE49-F238E27FC236}">
                <a16:creationId xmlns:a16="http://schemas.microsoft.com/office/drawing/2014/main" id="{AC8907BC-D89E-D5A3-0A64-971ABBFCB131}"/>
              </a:ext>
            </a:extLst>
          </p:cNvPr>
          <p:cNvSpPr txBox="1"/>
          <p:nvPr/>
        </p:nvSpPr>
        <p:spPr>
          <a:xfrm>
            <a:off x="9921776" y="494124"/>
            <a:ext cx="6369249" cy="769441"/>
          </a:xfrm>
          <a:prstGeom prst="rect">
            <a:avLst/>
          </a:prstGeom>
          <a:noFill/>
        </p:spPr>
        <p:txBody>
          <a:bodyPr wrap="square" rtlCol="0">
            <a:spAutoFit/>
          </a:bodyPr>
          <a:lstStyle/>
          <a:p>
            <a:pPr algn="ctr"/>
            <a:r>
              <a:rPr lang="en-US" sz="4400" dirty="0">
                <a:solidFill>
                  <a:schemeClr val="tx2"/>
                </a:solidFill>
                <a:latin typeface="Arial" panose="020B0604020202020204" pitchFamily="34" charset="0"/>
                <a:cs typeface="Arial" panose="020B0604020202020204" pitchFamily="34" charset="0"/>
              </a:rPr>
              <a:t>What Is Your Why?</a:t>
            </a:r>
            <a:endParaRPr lang="en-US" sz="2400" dirty="0"/>
          </a:p>
        </p:txBody>
      </p:sp>
      <p:sp>
        <p:nvSpPr>
          <p:cNvPr id="20" name="TextBox 19">
            <a:extLst>
              <a:ext uri="{FF2B5EF4-FFF2-40B4-BE49-F238E27FC236}">
                <a16:creationId xmlns:a16="http://schemas.microsoft.com/office/drawing/2014/main" id="{B0B1CC29-7461-C3D6-9FED-8C5B55955698}"/>
              </a:ext>
            </a:extLst>
          </p:cNvPr>
          <p:cNvSpPr txBox="1"/>
          <p:nvPr/>
        </p:nvSpPr>
        <p:spPr>
          <a:xfrm>
            <a:off x="1969070" y="7745427"/>
            <a:ext cx="4018860" cy="923330"/>
          </a:xfrm>
          <a:prstGeom prst="rect">
            <a:avLst/>
          </a:prstGeom>
          <a:noFill/>
        </p:spPr>
        <p:txBody>
          <a:bodyPr wrap="square">
            <a:spAutoFit/>
          </a:bodyPr>
          <a:lstStyle/>
          <a:p>
            <a:pPr algn="ctr"/>
            <a:r>
              <a:rPr lang="en-US" dirty="0">
                <a:hlinkClick r:id="rId9"/>
              </a:rPr>
              <a:t>Why You Should Talk With Your Child About Alcohol and Other Drugs (samhsa.gov)</a:t>
            </a:r>
            <a:endParaRPr lang="en-US" dirty="0"/>
          </a:p>
        </p:txBody>
      </p:sp>
      <p:pic>
        <p:nvPicPr>
          <p:cNvPr id="6" name="Picture 5">
            <a:extLst>
              <a:ext uri="{FF2B5EF4-FFF2-40B4-BE49-F238E27FC236}">
                <a16:creationId xmlns:a16="http://schemas.microsoft.com/office/drawing/2014/main" id="{4CA0210C-3235-11C4-57B6-13121F0E1627}"/>
              </a:ext>
            </a:extLst>
          </p:cNvPr>
          <p:cNvPicPr>
            <a:picLocks noChangeAspect="1"/>
          </p:cNvPicPr>
          <p:nvPr/>
        </p:nvPicPr>
        <p:blipFill>
          <a:blip r:embed="rId10"/>
          <a:stretch>
            <a:fillRect/>
          </a:stretch>
        </p:blipFill>
        <p:spPr>
          <a:xfrm>
            <a:off x="1394515" y="382587"/>
            <a:ext cx="5663787" cy="7303304"/>
          </a:xfrm>
          <a:prstGeom prst="rect">
            <a:avLst/>
          </a:prstGeom>
        </p:spPr>
      </p:pic>
      <p:sp>
        <p:nvSpPr>
          <p:cNvPr id="16" name="TextBox 15">
            <a:extLst>
              <a:ext uri="{FF2B5EF4-FFF2-40B4-BE49-F238E27FC236}">
                <a16:creationId xmlns:a16="http://schemas.microsoft.com/office/drawing/2014/main" id="{63B80864-39A4-F23E-A079-A644333FE752}"/>
              </a:ext>
            </a:extLst>
          </p:cNvPr>
          <p:cNvSpPr txBox="1"/>
          <p:nvPr/>
        </p:nvSpPr>
        <p:spPr>
          <a:xfrm>
            <a:off x="9867901" y="3127564"/>
            <a:ext cx="6476999" cy="4031873"/>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What are your hopes for the children in your life?</a:t>
            </a:r>
          </a:p>
          <a:p>
            <a:pPr algn="ctr"/>
            <a:endParaRPr lang="en-US" sz="3200" dirty="0">
              <a:latin typeface="Arial" panose="020B0604020202020204" pitchFamily="34" charset="0"/>
              <a:cs typeface="Arial" panose="020B0604020202020204" pitchFamily="34" charset="0"/>
            </a:endParaRPr>
          </a:p>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How can preventing and/or addressing underage use of substances help support your hopes and their life goals?</a:t>
            </a:r>
            <a:endParaRPr lang="en-US" sz="4400" dirty="0"/>
          </a:p>
        </p:txBody>
      </p:sp>
    </p:spTree>
    <p:extLst>
      <p:ext uri="{BB962C8B-B14F-4D97-AF65-F5344CB8AC3E}">
        <p14:creationId xmlns:p14="http://schemas.microsoft.com/office/powerpoint/2010/main" val="1810151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51C60025-A6D6-3CA8-2E71-3D8A7593A6B8}"/>
              </a:ext>
            </a:extLst>
          </p:cNvPr>
          <p:cNvSpPr txBox="1"/>
          <p:nvPr/>
        </p:nvSpPr>
        <p:spPr>
          <a:xfrm>
            <a:off x="2133600" y="550743"/>
            <a:ext cx="14020800" cy="1421928"/>
          </a:xfrm>
          <a:prstGeom prst="rect">
            <a:avLst/>
          </a:prstGeom>
          <a:noFill/>
        </p:spPr>
        <p:txBody>
          <a:bodyPr wrap="square">
            <a:spAutoFit/>
          </a:bodyPr>
          <a:lstStyle/>
          <a:p>
            <a:pPr algn="ctr">
              <a:lnSpc>
                <a:spcPct val="90000"/>
              </a:lnSpc>
              <a:spcAft>
                <a:spcPts val="600"/>
              </a:spcAft>
            </a:pPr>
            <a:r>
              <a:rPr lang="en-US" sz="4800" b="1" dirty="0">
                <a:solidFill>
                  <a:schemeClr val="tx2"/>
                </a:solidFill>
                <a:latin typeface="Arial" panose="020B0604020202020204" pitchFamily="34" charset="0"/>
                <a:ea typeface="Arialle" panose="020B0604020202020204" charset="0"/>
                <a:cs typeface="Arial" panose="020B0604020202020204" pitchFamily="34" charset="0"/>
              </a:rPr>
              <a:t>Sometimes it challenging to think about trying to prevent harm from substance use. </a:t>
            </a:r>
          </a:p>
        </p:txBody>
      </p:sp>
      <p:sp>
        <p:nvSpPr>
          <p:cNvPr id="6" name="Freeform 19">
            <a:extLst>
              <a:ext uri="{FF2B5EF4-FFF2-40B4-BE49-F238E27FC236}">
                <a16:creationId xmlns:a16="http://schemas.microsoft.com/office/drawing/2014/main" id="{3863544B-22EA-78F3-E121-0BBFB6BA158F}"/>
              </a:ext>
            </a:extLst>
          </p:cNvPr>
          <p:cNvSpPr/>
          <p:nvPr/>
        </p:nvSpPr>
        <p:spPr>
          <a:xfrm>
            <a:off x="4057650" y="2269447"/>
            <a:ext cx="10172700" cy="6064865"/>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TextBox 3">
            <a:extLst>
              <a:ext uri="{FF2B5EF4-FFF2-40B4-BE49-F238E27FC236}">
                <a16:creationId xmlns:a16="http://schemas.microsoft.com/office/drawing/2014/main" id="{2ADB32C1-0458-CA87-C1EA-597BE83BDFE5}"/>
              </a:ext>
            </a:extLst>
          </p:cNvPr>
          <p:cNvSpPr txBox="1"/>
          <p:nvPr/>
        </p:nvSpPr>
        <p:spPr>
          <a:xfrm>
            <a:off x="4736633" y="2639612"/>
            <a:ext cx="8814734" cy="5324535"/>
          </a:xfrm>
          <a:prstGeom prst="rect">
            <a:avLst/>
          </a:prstGeom>
          <a:noFill/>
        </p:spPr>
        <p:txBody>
          <a:bodyPr wrap="square">
            <a:spAutoFit/>
          </a:bodyPr>
          <a:lstStyle/>
          <a:p>
            <a:pPr>
              <a:lnSpc>
                <a:spcPct val="90000"/>
              </a:lnSpc>
              <a:spcAft>
                <a:spcPts val="600"/>
              </a:spcAft>
            </a:pPr>
            <a:r>
              <a:rPr lang="en-US" sz="2000" b="1" dirty="0">
                <a:solidFill>
                  <a:schemeClr val="tx2"/>
                </a:solidFill>
                <a:latin typeface="Arial" panose="020B0604020202020204" pitchFamily="34" charset="0"/>
                <a:ea typeface="Arialle" panose="020B0604020202020204" charset="0"/>
                <a:cs typeface="Arial" panose="020B0604020202020204" pitchFamily="34" charset="0"/>
              </a:rPr>
              <a:t>We may :</a:t>
            </a:r>
          </a:p>
          <a:p>
            <a:pPr>
              <a:lnSpc>
                <a:spcPct val="90000"/>
              </a:lnSpc>
              <a:spcAft>
                <a:spcPts val="600"/>
              </a:spcAft>
            </a:pPr>
            <a:endParaRPr lang="en-US" sz="2000" b="1" dirty="0">
              <a:solidFill>
                <a:schemeClr val="tx2"/>
              </a:solidFill>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have a lot of feelings about our own and/or our partner’s use</a:t>
            </a:r>
          </a:p>
          <a:p>
            <a:pPr>
              <a:lnSpc>
                <a:spcPct val="90000"/>
              </a:lnSpc>
              <a:spcAft>
                <a:spcPts val="600"/>
              </a:spcAft>
            </a:pPr>
            <a:endParaRPr lang="en-US" sz="2000" dirty="0">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have difficult thoughts about our own substance use as a young person</a:t>
            </a:r>
          </a:p>
          <a:p>
            <a:pPr indent="-228600">
              <a:lnSpc>
                <a:spcPct val="90000"/>
              </a:lnSpc>
              <a:spcAft>
                <a:spcPts val="600"/>
              </a:spcAft>
              <a:buFont typeface="Arial" panose="020B0604020202020204" pitchFamily="34" charset="0"/>
              <a:buChar char="•"/>
            </a:pPr>
            <a:endParaRPr lang="en-US" sz="2000" dirty="0">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feel angry, in retrospect, with our parents not discouraging our use</a:t>
            </a:r>
          </a:p>
          <a:p>
            <a:pPr indent="-228600">
              <a:lnSpc>
                <a:spcPct val="90000"/>
              </a:lnSpc>
              <a:spcAft>
                <a:spcPts val="600"/>
              </a:spcAft>
              <a:buFont typeface="Arial" panose="020B0604020202020204" pitchFamily="34" charset="0"/>
              <a:buChar char="•"/>
            </a:pPr>
            <a:endParaRPr lang="en-US" sz="2000" dirty="0">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feel like we have no right to tell children not to do something we’ve done</a:t>
            </a:r>
          </a:p>
          <a:p>
            <a:pPr>
              <a:lnSpc>
                <a:spcPct val="90000"/>
              </a:lnSpc>
              <a:spcAft>
                <a:spcPts val="600"/>
              </a:spcAft>
            </a:pPr>
            <a:r>
              <a:rPr lang="en-US" sz="2000" dirty="0">
                <a:latin typeface="Arial" panose="020B0604020202020204" pitchFamily="34" charset="0"/>
                <a:ea typeface="Arialle" panose="020B0604020202020204" charset="0"/>
                <a:cs typeface="Arial" panose="020B0604020202020204" pitchFamily="34" charset="0"/>
              </a:rPr>
              <a:t> </a:t>
            </a: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not want to hear how substance use has impacted children in our home</a:t>
            </a:r>
          </a:p>
          <a:p>
            <a:pPr>
              <a:lnSpc>
                <a:spcPct val="90000"/>
              </a:lnSpc>
              <a:spcAft>
                <a:spcPts val="600"/>
              </a:spcAft>
            </a:pPr>
            <a:endParaRPr lang="en-US" sz="2000" dirty="0">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have no idea what information is helpful or how to begin to share it</a:t>
            </a:r>
          </a:p>
          <a:p>
            <a:pPr>
              <a:lnSpc>
                <a:spcPct val="90000"/>
              </a:lnSpc>
              <a:spcAft>
                <a:spcPts val="600"/>
              </a:spcAft>
            </a:pPr>
            <a:endParaRPr lang="en-US" sz="2000" dirty="0">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000" dirty="0">
                <a:latin typeface="Arial" panose="020B0604020202020204" pitchFamily="34" charset="0"/>
                <a:ea typeface="Arialle" panose="020B0604020202020204" charset="0"/>
                <a:cs typeface="Arial" panose="020B0604020202020204" pitchFamily="34" charset="0"/>
              </a:rPr>
              <a:t>think children won’t listen or that talking about it won’t make any difference</a:t>
            </a:r>
          </a:p>
        </p:txBody>
      </p:sp>
    </p:spTree>
    <p:extLst>
      <p:ext uri="{BB962C8B-B14F-4D97-AF65-F5344CB8AC3E}">
        <p14:creationId xmlns:p14="http://schemas.microsoft.com/office/powerpoint/2010/main" val="2063357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6565" y="8631437"/>
            <a:ext cx="18304650" cy="1655563"/>
            <a:chOff x="0" y="0"/>
            <a:chExt cx="24772366" cy="2382418"/>
          </a:xfrm>
        </p:grpSpPr>
        <p:sp>
          <p:nvSpPr>
            <p:cNvPr id="9" name="AutoShape 9"/>
            <p:cNvSpPr/>
            <p:nvPr/>
          </p:nvSpPr>
          <p:spPr>
            <a:xfrm>
              <a:off x="0" y="212875"/>
              <a:ext cx="24772366" cy="2169543"/>
            </a:xfrm>
            <a:prstGeom prst="rect">
              <a:avLst/>
            </a:prstGeom>
            <a:solidFill>
              <a:srgbClr val="94A545"/>
            </a:solidFill>
          </p:spPr>
        </p:sp>
        <p:sp>
          <p:nvSpPr>
            <p:cNvPr id="13" name="Freeform 13"/>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4" name="AutoShape 14"/>
            <p:cNvSpPr/>
            <p:nvPr/>
          </p:nvSpPr>
          <p:spPr>
            <a:xfrm>
              <a:off x="0" y="212874"/>
              <a:ext cx="24772252" cy="33073"/>
            </a:xfrm>
            <a:prstGeom prst="line">
              <a:avLst/>
            </a:prstGeom>
            <a:ln w="127000" cap="flat">
              <a:solidFill>
                <a:srgbClr val="00467F"/>
              </a:solidFill>
              <a:prstDash val="solid"/>
              <a:headEnd type="none" w="sm" len="sm"/>
              <a:tailEnd type="none" w="sm" len="sm"/>
            </a:ln>
          </p:spPr>
        </p:sp>
      </p:grpSp>
      <p:sp>
        <p:nvSpPr>
          <p:cNvPr id="16" name="TextBox 16"/>
          <p:cNvSpPr txBox="1"/>
          <p:nvPr/>
        </p:nvSpPr>
        <p:spPr>
          <a:xfrm>
            <a:off x="1028700" y="1165247"/>
            <a:ext cx="8787976" cy="1762125"/>
          </a:xfrm>
          <a:prstGeom prst="rect">
            <a:avLst/>
          </a:prstGeom>
        </p:spPr>
        <p:txBody>
          <a:bodyPr lIns="0" tIns="0" rIns="0" bIns="0" rtlCol="0" anchor="t">
            <a:spAutoFit/>
          </a:bodyPr>
          <a:lstStyle/>
          <a:p>
            <a:pPr algn="ctr">
              <a:lnSpc>
                <a:spcPts val="6837"/>
              </a:lnSpc>
              <a:spcBef>
                <a:spcPct val="0"/>
              </a:spcBef>
            </a:pPr>
            <a:r>
              <a:rPr lang="en-US" sz="5698" dirty="0">
                <a:solidFill>
                  <a:srgbClr val="FFFFFF"/>
                </a:solidFill>
                <a:latin typeface="Arialle"/>
              </a:rPr>
              <a:t>How Common Is It To Have A</a:t>
            </a:r>
          </a:p>
        </p:txBody>
      </p:sp>
      <p:cxnSp>
        <p:nvCxnSpPr>
          <p:cNvPr id="3" name="Straight Connector 2">
            <a:extLst>
              <a:ext uri="{FF2B5EF4-FFF2-40B4-BE49-F238E27FC236}">
                <a16:creationId xmlns:a16="http://schemas.microsoft.com/office/drawing/2014/main" id="{7A9F95A6-EC74-1105-2508-D9830BA30CFB}"/>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FB4E370A-0715-0561-FC39-9B7A8B516790}"/>
              </a:ext>
            </a:extLst>
          </p:cNvPr>
          <p:cNvSpPr txBox="1"/>
          <p:nvPr/>
        </p:nvSpPr>
        <p:spPr>
          <a:xfrm>
            <a:off x="63364" y="2729929"/>
            <a:ext cx="3854931" cy="800219"/>
          </a:xfrm>
          <a:prstGeom prst="rect">
            <a:avLst/>
          </a:prstGeom>
          <a:noFill/>
        </p:spPr>
        <p:txBody>
          <a:bodyPr wrap="square" rtlCol="0">
            <a:spAutoFit/>
          </a:bodyPr>
          <a:lstStyle/>
          <a:p>
            <a:pPr algn="ctr"/>
            <a:endParaRPr lang="en-US" sz="2800" b="1" dirty="0">
              <a:solidFill>
                <a:schemeClr val="tx2"/>
              </a:solidFill>
              <a:latin typeface="Arialle" panose="020B0604020202020204" charset="0"/>
              <a:ea typeface="Arialle" panose="020B0604020202020204" charset="0"/>
              <a:cs typeface="Arialle" panose="020B0604020202020204" charset="0"/>
            </a:endParaRPr>
          </a:p>
          <a:p>
            <a:endParaRPr lang="en-US" dirty="0"/>
          </a:p>
        </p:txBody>
      </p:sp>
      <p:sp>
        <p:nvSpPr>
          <p:cNvPr id="6" name="TextBox 5">
            <a:extLst>
              <a:ext uri="{FF2B5EF4-FFF2-40B4-BE49-F238E27FC236}">
                <a16:creationId xmlns:a16="http://schemas.microsoft.com/office/drawing/2014/main" id="{908D3A77-BF0F-5A02-2C48-9E05A570364A}"/>
              </a:ext>
            </a:extLst>
          </p:cNvPr>
          <p:cNvSpPr txBox="1"/>
          <p:nvPr/>
        </p:nvSpPr>
        <p:spPr>
          <a:xfrm>
            <a:off x="1751409" y="2528143"/>
            <a:ext cx="4333771" cy="646331"/>
          </a:xfrm>
          <a:prstGeom prst="rect">
            <a:avLst/>
          </a:prstGeom>
          <a:noFill/>
        </p:spPr>
        <p:txBody>
          <a:bodyPr wrap="square" rtlCol="0">
            <a:spAutoFit/>
          </a:bodyPr>
          <a:lstStyle/>
          <a:p>
            <a:endParaRPr lang="en-US" dirty="0">
              <a:solidFill>
                <a:schemeClr val="tx2"/>
              </a:solidFill>
              <a:latin typeface="Arialle" panose="020B0604020202020204" charset="0"/>
              <a:ea typeface="Arialle" panose="020B0604020202020204" charset="0"/>
              <a:cs typeface="Arialle" panose="020B0604020202020204" charset="0"/>
            </a:endParaRPr>
          </a:p>
          <a:p>
            <a:endParaRPr lang="en-US" b="0" i="0" dirty="0">
              <a:solidFill>
                <a:srgbClr val="FFFFFF"/>
              </a:solidFill>
              <a:effectLst/>
              <a:latin typeface="Roboto" panose="02000000000000000000" pitchFamily="2" charset="0"/>
            </a:endParaRPr>
          </a:p>
        </p:txBody>
      </p:sp>
      <p:grpSp>
        <p:nvGrpSpPr>
          <p:cNvPr id="4" name="Group 3">
            <a:extLst>
              <a:ext uri="{FF2B5EF4-FFF2-40B4-BE49-F238E27FC236}">
                <a16:creationId xmlns:a16="http://schemas.microsoft.com/office/drawing/2014/main" id="{9F697B5C-2A60-611E-5CC0-A00D785350C7}"/>
              </a:ext>
            </a:extLst>
          </p:cNvPr>
          <p:cNvGrpSpPr/>
          <p:nvPr/>
        </p:nvGrpSpPr>
        <p:grpSpPr>
          <a:xfrm>
            <a:off x="606114" y="9121753"/>
            <a:ext cx="4581799" cy="735688"/>
            <a:chOff x="861565" y="9087871"/>
            <a:chExt cx="4581799" cy="735688"/>
          </a:xfrm>
        </p:grpSpPr>
        <p:sp>
          <p:nvSpPr>
            <p:cNvPr id="7" name="Freeform 12">
              <a:extLst>
                <a:ext uri="{FF2B5EF4-FFF2-40B4-BE49-F238E27FC236}">
                  <a16:creationId xmlns:a16="http://schemas.microsoft.com/office/drawing/2014/main" id="{A2CF59AC-395E-FB8D-CC2C-D31991FFA7E0}"/>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5">
              <a:extLst>
                <a:ext uri="{FF2B5EF4-FFF2-40B4-BE49-F238E27FC236}">
                  <a16:creationId xmlns:a16="http://schemas.microsoft.com/office/drawing/2014/main" id="{08799D8D-6FA4-5532-0245-F276F182B65D}"/>
                </a:ext>
              </a:extLst>
            </p:cNvPr>
            <p:cNvSpPr txBox="1"/>
            <p:nvPr/>
          </p:nvSpPr>
          <p:spPr>
            <a:xfrm>
              <a:off x="1544619" y="9087871"/>
              <a:ext cx="3898745" cy="493324"/>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pic>
        <p:nvPicPr>
          <p:cNvPr id="1026" name="Picture 2">
            <a:extLst>
              <a:ext uri="{FF2B5EF4-FFF2-40B4-BE49-F238E27FC236}">
                <a16:creationId xmlns:a16="http://schemas.microsoft.com/office/drawing/2014/main" id="{024DC08E-CCC7-EE74-DEBB-BCB781649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144120"/>
            <a:ext cx="7010400" cy="82686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ED1D552-ED52-87CB-4E91-2DFEC3C2D05C}"/>
              </a:ext>
            </a:extLst>
          </p:cNvPr>
          <p:cNvSpPr txBox="1"/>
          <p:nvPr/>
        </p:nvSpPr>
        <p:spPr>
          <a:xfrm>
            <a:off x="12126922" y="8203168"/>
            <a:ext cx="3330557" cy="369332"/>
          </a:xfrm>
          <a:prstGeom prst="rect">
            <a:avLst/>
          </a:prstGeom>
          <a:noFill/>
        </p:spPr>
        <p:txBody>
          <a:bodyPr wrap="square">
            <a:spAutoFit/>
          </a:bodyPr>
          <a:lstStyle/>
          <a:p>
            <a:pPr algn="ctr"/>
            <a:r>
              <a:rPr lang="en-US" dirty="0">
                <a:hlinkClick r:id="rId7"/>
              </a:rPr>
              <a:t>Decisional Balance Worksheet </a:t>
            </a:r>
            <a:endParaRPr lang="en-US" dirty="0"/>
          </a:p>
        </p:txBody>
      </p:sp>
      <p:sp>
        <p:nvSpPr>
          <p:cNvPr id="15" name="Freeform 19">
            <a:extLst>
              <a:ext uri="{FF2B5EF4-FFF2-40B4-BE49-F238E27FC236}">
                <a16:creationId xmlns:a16="http://schemas.microsoft.com/office/drawing/2014/main" id="{F8087BD1-A16A-68F9-7E78-FFF978E269A0}"/>
              </a:ext>
            </a:extLst>
          </p:cNvPr>
          <p:cNvSpPr/>
          <p:nvPr/>
        </p:nvSpPr>
        <p:spPr>
          <a:xfrm>
            <a:off x="1447800" y="1714500"/>
            <a:ext cx="7620000" cy="6129222"/>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6">
            <a:extLst>
              <a:ext uri="{FF2B5EF4-FFF2-40B4-BE49-F238E27FC236}">
                <a16:creationId xmlns:a16="http://schemas.microsoft.com/office/drawing/2014/main" id="{6306C88B-5B8A-0525-F01E-21A5B8E3332C}"/>
              </a:ext>
            </a:extLst>
          </p:cNvPr>
          <p:cNvSpPr txBox="1"/>
          <p:nvPr/>
        </p:nvSpPr>
        <p:spPr>
          <a:xfrm>
            <a:off x="2312037" y="2363065"/>
            <a:ext cx="5891527" cy="4832092"/>
          </a:xfrm>
          <a:prstGeom prst="rect">
            <a:avLst/>
          </a:prstGeom>
          <a:noFill/>
        </p:spPr>
        <p:txBody>
          <a:bodyPr wrap="square" rtlCol="0">
            <a:spAutoFit/>
          </a:bodyPr>
          <a:lstStyle/>
          <a:p>
            <a:pPr algn="ctr"/>
            <a:r>
              <a:rPr lang="en-US" sz="2800" dirty="0">
                <a:solidFill>
                  <a:schemeClr val="tx2"/>
                </a:solidFill>
                <a:latin typeface="Arial" panose="020B0604020202020204" pitchFamily="34" charset="0"/>
                <a:cs typeface="Arial" panose="020B0604020202020204" pitchFamily="34" charset="0"/>
              </a:rPr>
              <a:t>It can be uncomfortable to have certain conversations with our children. Yet, many of these conversations are critical for their development and happiness. </a:t>
            </a:r>
          </a:p>
          <a:p>
            <a:pPr algn="ctr"/>
            <a:endParaRPr lang="en-US" sz="2800" dirty="0">
              <a:solidFill>
                <a:schemeClr val="tx2"/>
              </a:solidFill>
              <a:latin typeface="Arial" panose="020B0604020202020204" pitchFamily="34" charset="0"/>
              <a:cs typeface="Arial" panose="020B0604020202020204" pitchFamily="34" charset="0"/>
            </a:endParaRPr>
          </a:p>
          <a:p>
            <a:pPr algn="ctr"/>
            <a:r>
              <a:rPr lang="en-US" sz="2800" dirty="0">
                <a:solidFill>
                  <a:schemeClr val="tx2"/>
                </a:solidFill>
                <a:latin typeface="Arial" panose="020B0604020202020204" pitchFamily="34" charset="0"/>
                <a:cs typeface="Arial" panose="020B0604020202020204" pitchFamily="34" charset="0"/>
              </a:rPr>
              <a:t>Let’s complete a decisional balance sheet as a group using “Having Prevention Conversations With A Young Person In My Life” as a change we are considering. </a:t>
            </a:r>
          </a:p>
        </p:txBody>
      </p:sp>
    </p:spTree>
    <p:extLst>
      <p:ext uri="{BB962C8B-B14F-4D97-AF65-F5344CB8AC3E}">
        <p14:creationId xmlns:p14="http://schemas.microsoft.com/office/powerpoint/2010/main" val="3886404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8631437"/>
            <a:ext cx="18288553" cy="1786814"/>
            <a:chOff x="0" y="0"/>
            <a:chExt cx="24772366" cy="2382418"/>
          </a:xfrm>
        </p:grpSpPr>
        <p:sp>
          <p:nvSpPr>
            <p:cNvPr id="8" name="AutoShape 8"/>
            <p:cNvSpPr/>
            <p:nvPr/>
          </p:nvSpPr>
          <p:spPr>
            <a:xfrm>
              <a:off x="0" y="212875"/>
              <a:ext cx="24772366" cy="2169543"/>
            </a:xfrm>
            <a:prstGeom prst="rect">
              <a:avLst/>
            </a:prstGeom>
            <a:solidFill>
              <a:srgbClr val="94A545"/>
            </a:solidFill>
          </p:spPr>
        </p:sp>
        <p:sp>
          <p:nvSpPr>
            <p:cNvPr id="9" name="TextBox 9"/>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alternative to suspension program</a:t>
              </a:r>
            </a:p>
          </p:txBody>
        </p:sp>
        <p:sp>
          <p:nvSpPr>
            <p:cNvPr id="12" name="Freeform 12"/>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4"/>
              <a:stretch>
                <a:fillRect/>
              </a:stretch>
            </a:blipFill>
          </p:spPr>
        </p:sp>
        <p:sp>
          <p:nvSpPr>
            <p:cNvPr id="13" name="AutoShape 13"/>
            <p:cNvSpPr/>
            <p:nvPr/>
          </p:nvSpPr>
          <p:spPr>
            <a:xfrm>
              <a:off x="0" y="212873"/>
              <a:ext cx="24771617" cy="67055"/>
            </a:xfrm>
            <a:prstGeom prst="line">
              <a:avLst/>
            </a:prstGeom>
            <a:ln w="127000" cap="flat">
              <a:solidFill>
                <a:srgbClr val="00467F"/>
              </a:solidFill>
              <a:prstDash val="solid"/>
              <a:headEnd type="none" w="sm" len="sm"/>
              <a:tailEnd type="none" w="sm" len="sm"/>
            </a:ln>
          </p:spPr>
        </p:sp>
      </p:grpSp>
      <p:sp>
        <p:nvSpPr>
          <p:cNvPr id="19" name="Freeform 19"/>
          <p:cNvSpPr/>
          <p:nvPr/>
        </p:nvSpPr>
        <p:spPr>
          <a:xfrm>
            <a:off x="9394924" y="1352165"/>
            <a:ext cx="8305800" cy="7067935"/>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23"/>
          <p:cNvSpPr txBox="1"/>
          <p:nvPr/>
        </p:nvSpPr>
        <p:spPr>
          <a:xfrm>
            <a:off x="1394515" y="4470023"/>
            <a:ext cx="4580379" cy="2589748"/>
          </a:xfrm>
          <a:prstGeom prst="rect">
            <a:avLst/>
          </a:prstGeom>
        </p:spPr>
        <p:txBody>
          <a:bodyPr lIns="0" tIns="0" rIns="0" bIns="0" rtlCol="0" anchor="t">
            <a:spAutoFit/>
          </a:bodyPr>
          <a:lstStyle/>
          <a:p>
            <a:pPr algn="ctr">
              <a:lnSpc>
                <a:spcPts val="3656"/>
              </a:lnSpc>
            </a:pPr>
            <a:endParaRPr dirty="0"/>
          </a:p>
          <a:p>
            <a:pPr algn="ctr">
              <a:lnSpc>
                <a:spcPts val="3656"/>
              </a:lnSpc>
            </a:pPr>
            <a:endParaRPr dirty="0"/>
          </a:p>
          <a:p>
            <a:pPr algn="ctr">
              <a:lnSpc>
                <a:spcPts val="3656"/>
              </a:lnSpc>
            </a:pPr>
            <a:endParaRPr dirty="0"/>
          </a:p>
          <a:p>
            <a:pPr algn="ctr">
              <a:lnSpc>
                <a:spcPts val="3656"/>
              </a:lnSpc>
            </a:pPr>
            <a:endParaRPr lang="en-US" sz="2612" dirty="0">
              <a:solidFill>
                <a:srgbClr val="000000"/>
              </a:solidFill>
              <a:latin typeface="Arialle Bold"/>
            </a:endParaRPr>
          </a:p>
          <a:p>
            <a:pPr algn="ctr">
              <a:lnSpc>
                <a:spcPts val="6362"/>
              </a:lnSpc>
            </a:pPr>
            <a:endParaRPr lang="en-US" sz="2612" dirty="0">
              <a:solidFill>
                <a:srgbClr val="000000"/>
              </a:solidFill>
              <a:latin typeface="Arialle Bold"/>
            </a:endParaRPr>
          </a:p>
        </p:txBody>
      </p:sp>
      <p:sp>
        <p:nvSpPr>
          <p:cNvPr id="25" name="TextBox 25"/>
          <p:cNvSpPr txBox="1"/>
          <p:nvPr/>
        </p:nvSpPr>
        <p:spPr>
          <a:xfrm>
            <a:off x="11909146" y="2565085"/>
            <a:ext cx="4225810" cy="1787990"/>
          </a:xfrm>
          <a:prstGeom prst="rect">
            <a:avLst/>
          </a:prstGeom>
        </p:spPr>
        <p:txBody>
          <a:bodyPr lIns="0" tIns="0" rIns="0" bIns="0" rtlCol="0" anchor="t">
            <a:spAutoFit/>
          </a:bodyPr>
          <a:lstStyle/>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1264"/>
              </a:lnSpc>
            </a:pPr>
            <a:endParaRPr lang="en-US" sz="2603" dirty="0">
              <a:solidFill>
                <a:srgbClr val="000000"/>
              </a:solidFill>
              <a:latin typeface="Arialle Bold"/>
              <a:hlinkClick r:id="rId7" tooltip="https://youtu.be/YefKGTu_Xf8"/>
            </a:endParaRPr>
          </a:p>
          <a:p>
            <a:pPr algn="ctr">
              <a:lnSpc>
                <a:spcPts val="2200"/>
              </a:lnSpc>
            </a:pPr>
            <a:endParaRPr lang="en-US" sz="2603" dirty="0">
              <a:solidFill>
                <a:srgbClr val="000000"/>
              </a:solidFill>
              <a:latin typeface="Arialle Bold"/>
              <a:hlinkClick r:id="rId7" tooltip="https://youtu.be/YefKGTu_Xf8"/>
            </a:endParaRPr>
          </a:p>
        </p:txBody>
      </p:sp>
      <p:pic>
        <p:nvPicPr>
          <p:cNvPr id="11" name="Online Media 10" title="This is Your Brain on Drugs PSA (1987)">
            <a:hlinkClick r:id="" action="ppaction://media"/>
            <a:extLst>
              <a:ext uri="{FF2B5EF4-FFF2-40B4-BE49-F238E27FC236}">
                <a16:creationId xmlns:a16="http://schemas.microsoft.com/office/drawing/2014/main" id="{1130023A-BA61-8CBF-43C5-A55B07299886}"/>
              </a:ext>
            </a:extLst>
          </p:cNvPr>
          <p:cNvPicPr>
            <a:picLocks noRot="1" noChangeAspect="1"/>
          </p:cNvPicPr>
          <p:nvPr>
            <a:videoFile r:link="rId1"/>
          </p:nvPr>
        </p:nvPicPr>
        <p:blipFill>
          <a:blip r:embed="rId8"/>
          <a:stretch>
            <a:fillRect/>
          </a:stretch>
        </p:blipFill>
        <p:spPr>
          <a:xfrm>
            <a:off x="1175602" y="2194794"/>
            <a:ext cx="7289800" cy="5467350"/>
          </a:xfrm>
          <a:prstGeom prst="rect">
            <a:avLst/>
          </a:prstGeom>
        </p:spPr>
      </p:pic>
      <p:sp>
        <p:nvSpPr>
          <p:cNvPr id="14" name="TextBox 13">
            <a:extLst>
              <a:ext uri="{FF2B5EF4-FFF2-40B4-BE49-F238E27FC236}">
                <a16:creationId xmlns:a16="http://schemas.microsoft.com/office/drawing/2014/main" id="{B8280F9F-A67D-86E3-3D59-23E5893259F1}"/>
              </a:ext>
            </a:extLst>
          </p:cNvPr>
          <p:cNvSpPr txBox="1"/>
          <p:nvPr/>
        </p:nvSpPr>
        <p:spPr>
          <a:xfrm>
            <a:off x="2143322" y="354391"/>
            <a:ext cx="14001356" cy="584775"/>
          </a:xfrm>
          <a:prstGeom prst="rect">
            <a:avLst/>
          </a:prstGeom>
          <a:noFill/>
        </p:spPr>
        <p:txBody>
          <a:bodyPr wrap="square" rtlCol="0">
            <a:spAutoFit/>
          </a:bodyPr>
          <a:lstStyle/>
          <a:p>
            <a:pPr algn="ctr"/>
            <a:r>
              <a:rPr lang="en-US" sz="3200" dirty="0">
                <a:solidFill>
                  <a:schemeClr val="tx2"/>
                </a:solidFill>
                <a:latin typeface="Arial" panose="020B0604020202020204" pitchFamily="34" charset="0"/>
                <a:cs typeface="Arial" panose="020B0604020202020204" pitchFamily="34" charset="0"/>
              </a:rPr>
              <a:t>Prevention Science And Messaging Have Come A Long Way In 30+ Years</a:t>
            </a:r>
            <a:r>
              <a:rPr lang="en-US" sz="3200" dirty="0">
                <a:solidFill>
                  <a:schemeClr val="tx2"/>
                </a:solidFill>
              </a:rPr>
              <a:t>!</a:t>
            </a:r>
          </a:p>
        </p:txBody>
      </p:sp>
      <p:sp>
        <p:nvSpPr>
          <p:cNvPr id="15" name="TextBox 14">
            <a:extLst>
              <a:ext uri="{FF2B5EF4-FFF2-40B4-BE49-F238E27FC236}">
                <a16:creationId xmlns:a16="http://schemas.microsoft.com/office/drawing/2014/main" id="{AC8907BC-D89E-D5A3-0A64-971ABBFCB131}"/>
              </a:ext>
            </a:extLst>
          </p:cNvPr>
          <p:cNvSpPr txBox="1"/>
          <p:nvPr/>
        </p:nvSpPr>
        <p:spPr>
          <a:xfrm>
            <a:off x="10004524" y="1885311"/>
            <a:ext cx="7086601" cy="6001643"/>
          </a:xfrm>
          <a:prstGeom prst="rect">
            <a:avLst/>
          </a:prstGeom>
          <a:noFill/>
        </p:spPr>
        <p:txBody>
          <a:bodyPr wrap="square" rtlCol="0">
            <a:spAutoFit/>
          </a:bodyPr>
          <a:lstStyle/>
          <a:p>
            <a:pPr algn="ctr"/>
            <a:r>
              <a:rPr lang="en-US" sz="2400" dirty="0">
                <a:solidFill>
                  <a:schemeClr val="tx2"/>
                </a:solidFill>
                <a:latin typeface="Arial" panose="020B0604020202020204" pitchFamily="34" charset="0"/>
                <a:cs typeface="Arial" panose="020B0604020202020204" pitchFamily="34" charset="0"/>
              </a:rPr>
              <a:t>Many of us have seen and laughed at this commercial. Research shows that using scare tactics doesn’t prevent substance use. </a:t>
            </a:r>
          </a:p>
          <a:p>
            <a:pPr algn="ctr"/>
            <a:endParaRPr lang="en-US" sz="2400" dirty="0">
              <a:solidFill>
                <a:schemeClr val="tx2"/>
              </a:solidFill>
              <a:latin typeface="Arial" panose="020B0604020202020204" pitchFamily="34" charset="0"/>
              <a:cs typeface="Arial" panose="020B0604020202020204" pitchFamily="34" charset="0"/>
            </a:endParaRPr>
          </a:p>
          <a:p>
            <a:pPr algn="ctr"/>
            <a:r>
              <a:rPr lang="en-US" sz="2400" dirty="0">
                <a:solidFill>
                  <a:schemeClr val="tx2"/>
                </a:solidFill>
                <a:latin typeface="Arial" panose="020B0604020202020204" pitchFamily="34" charset="0"/>
                <a:cs typeface="Arial" panose="020B0604020202020204" pitchFamily="34" charset="0"/>
              </a:rPr>
              <a:t>Modern-day research now tells us what to say and how to say it so that our messaging has the best chance of influencing young people to lead healthy lives.</a:t>
            </a:r>
          </a:p>
          <a:p>
            <a:pPr algn="ctr"/>
            <a:endParaRPr lang="en-US" sz="2400" dirty="0">
              <a:solidFill>
                <a:schemeClr val="tx2"/>
              </a:solidFill>
              <a:latin typeface="Arial" panose="020B0604020202020204" pitchFamily="34" charset="0"/>
              <a:cs typeface="Arial" panose="020B0604020202020204" pitchFamily="34" charset="0"/>
            </a:endParaRPr>
          </a:p>
          <a:p>
            <a:pPr algn="ctr"/>
            <a:r>
              <a:rPr lang="en-US" sz="2400" dirty="0">
                <a:solidFill>
                  <a:schemeClr val="tx2"/>
                </a:solidFill>
                <a:latin typeface="Arial" panose="020B0604020202020204" pitchFamily="34" charset="0"/>
                <a:cs typeface="Arial" panose="020B0604020202020204" pitchFamily="34" charset="0"/>
              </a:rPr>
              <a:t>We hope this presentation gives you better quality substance use prevention information than what you might have heard as a kid.</a:t>
            </a:r>
          </a:p>
          <a:p>
            <a:pPr algn="ctr"/>
            <a:endParaRPr lang="en-US" sz="2400" dirty="0">
              <a:solidFill>
                <a:schemeClr val="tx2"/>
              </a:solidFill>
              <a:latin typeface="Arial" panose="020B0604020202020204" pitchFamily="34" charset="0"/>
              <a:cs typeface="Arial" panose="020B0604020202020204" pitchFamily="34" charset="0"/>
            </a:endParaRPr>
          </a:p>
          <a:p>
            <a:pPr algn="ctr"/>
            <a:r>
              <a:rPr lang="en-US" sz="2400" dirty="0">
                <a:solidFill>
                  <a:schemeClr val="tx2"/>
                </a:solidFill>
                <a:latin typeface="Arial" panose="020B0604020202020204" pitchFamily="34" charset="0"/>
                <a:cs typeface="Arial" panose="020B0604020202020204" pitchFamily="34" charset="0"/>
              </a:rPr>
              <a:t>We also hope that you will use some of the practical tools included to help the young people in your life.</a:t>
            </a:r>
            <a:endParaRPr lang="en-US" dirty="0"/>
          </a:p>
        </p:txBody>
      </p:sp>
      <p:grpSp>
        <p:nvGrpSpPr>
          <p:cNvPr id="16" name="Group 15">
            <a:extLst>
              <a:ext uri="{FF2B5EF4-FFF2-40B4-BE49-F238E27FC236}">
                <a16:creationId xmlns:a16="http://schemas.microsoft.com/office/drawing/2014/main" id="{FD3A8D31-C309-E241-B354-691B583794AE}"/>
              </a:ext>
            </a:extLst>
          </p:cNvPr>
          <p:cNvGrpSpPr/>
          <p:nvPr/>
        </p:nvGrpSpPr>
        <p:grpSpPr>
          <a:xfrm>
            <a:off x="381000" y="9061990"/>
            <a:ext cx="4581799" cy="735688"/>
            <a:chOff x="861565" y="9087871"/>
            <a:chExt cx="4581799" cy="735688"/>
          </a:xfrm>
        </p:grpSpPr>
        <p:sp>
          <p:nvSpPr>
            <p:cNvPr id="17" name="Freeform 12">
              <a:extLst>
                <a:ext uri="{FF2B5EF4-FFF2-40B4-BE49-F238E27FC236}">
                  <a16:creationId xmlns:a16="http://schemas.microsoft.com/office/drawing/2014/main" id="{87ACE9D5-5BBE-E344-AEDE-D20EAD2C07EC}"/>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5">
              <a:extLst>
                <a:ext uri="{FF2B5EF4-FFF2-40B4-BE49-F238E27FC236}">
                  <a16:creationId xmlns:a16="http://schemas.microsoft.com/office/drawing/2014/main" id="{E1AF76C1-0992-3541-8227-A6E1CF0A9470}"/>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3" name="TextBox 2">
            <a:extLst>
              <a:ext uri="{FF2B5EF4-FFF2-40B4-BE49-F238E27FC236}">
                <a16:creationId xmlns:a16="http://schemas.microsoft.com/office/drawing/2014/main" id="{90D5EB6E-39DF-099F-1204-B97AF6B0533E}"/>
              </a:ext>
            </a:extLst>
          </p:cNvPr>
          <p:cNvSpPr txBox="1"/>
          <p:nvPr/>
        </p:nvSpPr>
        <p:spPr>
          <a:xfrm>
            <a:off x="3038044" y="7837346"/>
            <a:ext cx="3438956" cy="369332"/>
          </a:xfrm>
          <a:prstGeom prst="rect">
            <a:avLst/>
          </a:prstGeom>
          <a:noFill/>
        </p:spPr>
        <p:txBody>
          <a:bodyPr wrap="square">
            <a:spAutoFit/>
          </a:bodyPr>
          <a:lstStyle/>
          <a:p>
            <a:r>
              <a:rPr lang="en-US" dirty="0">
                <a:hlinkClick r:id="rId11"/>
              </a:rPr>
              <a:t>Video: This is your brain on drugs</a:t>
            </a:r>
            <a:endParaRPr lang="en-US" dirty="0"/>
          </a:p>
        </p:txBody>
      </p:sp>
      <p:cxnSp>
        <p:nvCxnSpPr>
          <p:cNvPr id="2" name="Straight Connector 1">
            <a:extLst>
              <a:ext uri="{FF2B5EF4-FFF2-40B4-BE49-F238E27FC236}">
                <a16:creationId xmlns:a16="http://schemas.microsoft.com/office/drawing/2014/main" id="{2C802C69-B604-E7A7-90F8-0B3963A74E1C}"/>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79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8" name="Freeform 19">
            <a:extLst>
              <a:ext uri="{FF2B5EF4-FFF2-40B4-BE49-F238E27FC236}">
                <a16:creationId xmlns:a16="http://schemas.microsoft.com/office/drawing/2014/main" id="{DE947F0D-B37F-21AD-5324-621D9CAC1B4B}"/>
              </a:ext>
            </a:extLst>
          </p:cNvPr>
          <p:cNvSpPr/>
          <p:nvPr/>
        </p:nvSpPr>
        <p:spPr>
          <a:xfrm>
            <a:off x="701733" y="2247900"/>
            <a:ext cx="5086350" cy="4951075"/>
          </a:xfrm>
          <a:custGeom>
            <a:avLst/>
            <a:gdLst/>
            <a:ahLst/>
            <a:cxnLst/>
            <a:rect l="l" t="t" r="r" b="b"/>
            <a:pathLst>
              <a:path w="5953184" h="2492896">
                <a:moveTo>
                  <a:pt x="0" y="0"/>
                </a:moveTo>
                <a:lnTo>
                  <a:pt x="5953184" y="0"/>
                </a:lnTo>
                <a:lnTo>
                  <a:pt x="5953184" y="2492896"/>
                </a:lnTo>
                <a:lnTo>
                  <a:pt x="0" y="2492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F85D38A9-A5CE-F8A6-5BEB-5C2841038765}"/>
              </a:ext>
            </a:extLst>
          </p:cNvPr>
          <p:cNvSpPr txBox="1"/>
          <p:nvPr/>
        </p:nvSpPr>
        <p:spPr>
          <a:xfrm>
            <a:off x="6760331" y="6206643"/>
            <a:ext cx="5753782" cy="231129"/>
          </a:xfrm>
          <a:prstGeom prst="rect">
            <a:avLst/>
          </a:prstGeom>
        </p:spPr>
        <p:txBody>
          <a:bodyPr vert="horz" lIns="91440" tIns="45720" rIns="91440" bIns="45720" rtlCol="0" anchor="ctr">
            <a:normAutofit fontScale="25000" lnSpcReduction="20000"/>
          </a:bodyPr>
          <a:lstStyle/>
          <a:p>
            <a:pPr algn="ctr">
              <a:lnSpc>
                <a:spcPct val="90000"/>
              </a:lnSpc>
              <a:spcAft>
                <a:spcPts val="600"/>
              </a:spcAft>
            </a:pPr>
            <a:endParaRPr lang="en-US" sz="2400" dirty="0">
              <a:latin typeface="Arialle" panose="020B0604020202020204" charset="0"/>
              <a:ea typeface="Arialle" panose="020B0604020202020204" charset="0"/>
              <a:cs typeface="Arialle" panose="020B0604020202020204" charset="0"/>
            </a:endParaRPr>
          </a:p>
          <a:p>
            <a:pPr>
              <a:lnSpc>
                <a:spcPct val="90000"/>
              </a:lnSpc>
              <a:spcAft>
                <a:spcPts val="600"/>
              </a:spcAft>
            </a:pPr>
            <a:endParaRPr lang="en-US" sz="24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nSpc>
                <a:spcPct val="90000"/>
              </a:lnSpc>
              <a:spcAft>
                <a:spcPts val="600"/>
              </a:spcAft>
            </a:pPr>
            <a:endParaRPr lang="en-US" sz="4400" dirty="0">
              <a:latin typeface="Arialle" panose="020B0604020202020204" charset="0"/>
              <a:ea typeface="Arialle" panose="020B0604020202020204" charset="0"/>
              <a:cs typeface="Arialle" panose="020B0604020202020204" charset="0"/>
            </a:endParaRPr>
          </a:p>
          <a:p>
            <a:pPr indent="-228600">
              <a:lnSpc>
                <a:spcPct val="90000"/>
              </a:lnSpc>
              <a:spcAft>
                <a:spcPts val="600"/>
              </a:spcAft>
              <a:buFont typeface="Arial" panose="020B0604020202020204" pitchFamily="34" charset="0"/>
              <a:buChar char="•"/>
            </a:pPr>
            <a:endParaRPr lang="en-US" dirty="0"/>
          </a:p>
        </p:txBody>
      </p:sp>
      <p:grpSp>
        <p:nvGrpSpPr>
          <p:cNvPr id="9" name="Group 9"/>
          <p:cNvGrpSpPr/>
          <p:nvPr/>
        </p:nvGrpSpPr>
        <p:grpSpPr>
          <a:xfrm>
            <a:off x="0" y="8631437"/>
            <a:ext cx="18288553" cy="1655563"/>
            <a:chOff x="0" y="0"/>
            <a:chExt cx="24772366" cy="2382418"/>
          </a:xfrm>
        </p:grpSpPr>
        <p:sp>
          <p:nvSpPr>
            <p:cNvPr id="10" name="AutoShape 10"/>
            <p:cNvSpPr/>
            <p:nvPr/>
          </p:nvSpPr>
          <p:spPr>
            <a:xfrm>
              <a:off x="0" y="212875"/>
              <a:ext cx="24772366" cy="2169543"/>
            </a:xfrm>
            <a:prstGeom prst="rect">
              <a:avLst/>
            </a:prstGeom>
            <a:solidFill>
              <a:srgbClr val="94A545"/>
            </a:solidFill>
          </p:spPr>
        </p:sp>
        <p:sp>
          <p:nvSpPr>
            <p:cNvPr id="11" name="TextBox 11"/>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spcAft>
                  <a:spcPts val="600"/>
                </a:spcAft>
              </a:pPr>
              <a:r>
                <a:rPr lang="en-US" sz="1458">
                  <a:solidFill>
                    <a:srgbClr val="94A545"/>
                  </a:solidFill>
                  <a:latin typeface="Arialle"/>
                </a:rPr>
                <a:t>alternative to suspension program</a:t>
              </a:r>
            </a:p>
          </p:txBody>
        </p:sp>
        <p:sp>
          <p:nvSpPr>
            <p:cNvPr id="14" name="Freeform 14"/>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5"/>
              <a:stretch>
                <a:fillRect/>
              </a:stretch>
            </a:blipFill>
          </p:spPr>
        </p:sp>
        <p:sp>
          <p:nvSpPr>
            <p:cNvPr id="15" name="AutoShape 15"/>
            <p:cNvSpPr/>
            <p:nvPr/>
          </p:nvSpPr>
          <p:spPr>
            <a:xfrm>
              <a:off x="0" y="104392"/>
              <a:ext cx="24771617" cy="36822"/>
            </a:xfrm>
            <a:prstGeom prst="line">
              <a:avLst/>
            </a:prstGeom>
            <a:ln w="127000" cap="flat">
              <a:solidFill>
                <a:srgbClr val="00467F"/>
              </a:solidFill>
              <a:prstDash val="solid"/>
              <a:headEnd type="none" w="sm" len="sm"/>
              <a:tailEnd type="none" w="sm" len="sm"/>
            </a:ln>
          </p:spPr>
        </p:sp>
      </p:grpSp>
      <p:cxnSp>
        <p:nvCxnSpPr>
          <p:cNvPr id="4" name="Straight Connector 3">
            <a:extLst>
              <a:ext uri="{FF2B5EF4-FFF2-40B4-BE49-F238E27FC236}">
                <a16:creationId xmlns:a16="http://schemas.microsoft.com/office/drawing/2014/main" id="{AEA1EB3D-6C8B-D515-EBC8-19BB99BC0795}"/>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896B724E-879C-F721-538F-13AA003ADFCF}"/>
              </a:ext>
            </a:extLst>
          </p:cNvPr>
          <p:cNvSpPr txBox="1"/>
          <p:nvPr/>
        </p:nvSpPr>
        <p:spPr>
          <a:xfrm>
            <a:off x="1022466" y="2666897"/>
            <a:ext cx="4463933" cy="4113080"/>
          </a:xfrm>
          <a:prstGeom prst="rect">
            <a:avLst/>
          </a:prstGeom>
        </p:spPr>
        <p:txBody>
          <a:bodyPr vert="horz" lIns="91440" tIns="45720" rIns="91440" bIns="45720" rtlCol="0" anchor="ctr">
            <a:normAutofit lnSpcReduction="10000"/>
          </a:bodyPr>
          <a:lstStyle/>
          <a:p>
            <a:pPr algn="ctr">
              <a:lnSpc>
                <a:spcPct val="90000"/>
              </a:lnSpc>
              <a:spcAft>
                <a:spcPts val="600"/>
              </a:spcAft>
            </a:pPr>
            <a:r>
              <a:rPr lang="en-US" sz="3600" b="1" u="sng" dirty="0">
                <a:solidFill>
                  <a:schemeClr val="tx2"/>
                </a:solidFill>
                <a:latin typeface="Arial" panose="020B0604020202020204" pitchFamily="34" charset="0"/>
                <a:ea typeface="Arialle" panose="020B0604020202020204" charset="0"/>
                <a:cs typeface="Arial" panose="020B0604020202020204" pitchFamily="34" charset="0"/>
              </a:rPr>
              <a:t>What Is Prevention?</a:t>
            </a:r>
          </a:p>
          <a:p>
            <a:pPr algn="ctr">
              <a:lnSpc>
                <a:spcPct val="90000"/>
              </a:lnSpc>
              <a:spcAft>
                <a:spcPts val="600"/>
              </a:spcAft>
            </a:pPr>
            <a:endParaRPr lang="en-US" sz="3600" dirty="0">
              <a:solidFill>
                <a:schemeClr val="tx2"/>
              </a:solidFill>
              <a:latin typeface="Arial" panose="020B0604020202020204" pitchFamily="34" charset="0"/>
              <a:ea typeface="Arialle" panose="020B0604020202020204" charset="0"/>
              <a:cs typeface="Arial" panose="020B0604020202020204" pitchFamily="34" charset="0"/>
            </a:endParaRPr>
          </a:p>
          <a:p>
            <a:pPr algn="ctr">
              <a:lnSpc>
                <a:spcPct val="90000"/>
              </a:lnSpc>
              <a:spcAft>
                <a:spcPts val="600"/>
              </a:spcAft>
            </a:pPr>
            <a:r>
              <a:rPr lang="en-US" sz="3600" dirty="0">
                <a:solidFill>
                  <a:schemeClr val="tx2"/>
                </a:solidFill>
                <a:latin typeface="Arial" panose="020B0604020202020204" pitchFamily="34" charset="0"/>
                <a:ea typeface="Arialle" panose="020B0604020202020204" charset="0"/>
                <a:cs typeface="Arial" panose="020B0604020202020204" pitchFamily="34" charset="0"/>
              </a:rPr>
              <a:t>It’s s</a:t>
            </a:r>
            <a:r>
              <a:rPr lang="en-US" sz="3600" kern="1200" dirty="0">
                <a:solidFill>
                  <a:schemeClr val="tx2"/>
                </a:solidFill>
                <a:latin typeface="Arial" panose="020B0604020202020204" pitchFamily="34" charset="0"/>
                <a:ea typeface="Arialle" panose="020B0604020202020204" charset="0"/>
                <a:cs typeface="Arial" panose="020B0604020202020204" pitchFamily="34" charset="0"/>
              </a:rPr>
              <a:t>omething </a:t>
            </a:r>
            <a:r>
              <a:rPr lang="en-US" sz="3600" dirty="0">
                <a:solidFill>
                  <a:schemeClr val="tx2"/>
                </a:solidFill>
                <a:latin typeface="Arial" panose="020B0604020202020204" pitchFamily="34" charset="0"/>
                <a:ea typeface="Arialle" panose="020B0604020202020204" charset="0"/>
                <a:cs typeface="Arial" panose="020B0604020202020204" pitchFamily="34" charset="0"/>
              </a:rPr>
              <a:t>you already do as a routine part of your everyday parenting and self-care!</a:t>
            </a:r>
            <a:endParaRPr lang="en-US" sz="3600" kern="1200" dirty="0">
              <a:solidFill>
                <a:srgbClr val="FFFFFF"/>
              </a:solidFill>
              <a:latin typeface="Arial" panose="020B0604020202020204" pitchFamily="34" charset="0"/>
              <a:ea typeface="+mj-ea"/>
              <a:cs typeface="Arial" panose="020B0604020202020204" pitchFamily="34" charset="0"/>
            </a:endParaRPr>
          </a:p>
        </p:txBody>
      </p:sp>
      <p:grpSp>
        <p:nvGrpSpPr>
          <p:cNvPr id="20" name="Group 19">
            <a:extLst>
              <a:ext uri="{FF2B5EF4-FFF2-40B4-BE49-F238E27FC236}">
                <a16:creationId xmlns:a16="http://schemas.microsoft.com/office/drawing/2014/main" id="{869F9A7B-E05A-E74E-87D2-FF4EF9DF9D2B}"/>
              </a:ext>
            </a:extLst>
          </p:cNvPr>
          <p:cNvGrpSpPr/>
          <p:nvPr/>
        </p:nvGrpSpPr>
        <p:grpSpPr>
          <a:xfrm>
            <a:off x="381000" y="9061990"/>
            <a:ext cx="4581799" cy="735688"/>
            <a:chOff x="861565" y="9087871"/>
            <a:chExt cx="4581799" cy="735688"/>
          </a:xfrm>
        </p:grpSpPr>
        <p:sp>
          <p:nvSpPr>
            <p:cNvPr id="21" name="Freeform 12">
              <a:extLst>
                <a:ext uri="{FF2B5EF4-FFF2-40B4-BE49-F238E27FC236}">
                  <a16:creationId xmlns:a16="http://schemas.microsoft.com/office/drawing/2014/main" id="{22D22624-717D-DC4E-9623-CD8267C1A537}"/>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15">
              <a:extLst>
                <a:ext uri="{FF2B5EF4-FFF2-40B4-BE49-F238E27FC236}">
                  <a16:creationId xmlns:a16="http://schemas.microsoft.com/office/drawing/2014/main" id="{631E92AA-630D-3F4E-BCBC-D1BD416C7550}"/>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6" name="TextBox 5">
            <a:extLst>
              <a:ext uri="{FF2B5EF4-FFF2-40B4-BE49-F238E27FC236}">
                <a16:creationId xmlns:a16="http://schemas.microsoft.com/office/drawing/2014/main" id="{FB557D80-80AE-7BD3-49DA-C33CBCE3B9D7}"/>
              </a:ext>
            </a:extLst>
          </p:cNvPr>
          <p:cNvSpPr txBox="1"/>
          <p:nvPr/>
        </p:nvSpPr>
        <p:spPr>
          <a:xfrm>
            <a:off x="6395108" y="764915"/>
            <a:ext cx="11359492" cy="7174272"/>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endParaRPr lang="en-US" sz="3200" dirty="0">
              <a:latin typeface="Arialle" panose="020B0604020202020204" charset="0"/>
              <a:ea typeface="Arialle" panose="020B0604020202020204" charset="0"/>
              <a:cs typeface="Arialle" panose="020B0604020202020204" charset="0"/>
            </a:endParaRPr>
          </a:p>
          <a:p>
            <a:pPr>
              <a:lnSpc>
                <a:spcPct val="90000"/>
              </a:lnSpc>
              <a:spcAft>
                <a:spcPts val="600"/>
              </a:spcAft>
            </a:pPr>
            <a:r>
              <a:rPr lang="en-US" sz="3200" dirty="0">
                <a:solidFill>
                  <a:schemeClr val="tx2"/>
                </a:solidFill>
                <a:latin typeface="Arialle" panose="020B0604020202020204" charset="0"/>
                <a:ea typeface="Arialle" panose="020B0604020202020204" charset="0"/>
                <a:cs typeface="Arialle" panose="020B0604020202020204" charset="0"/>
              </a:rPr>
              <a:t>	</a:t>
            </a:r>
            <a:r>
              <a:rPr lang="en-US" sz="2400" dirty="0">
                <a:solidFill>
                  <a:schemeClr val="tx2"/>
                </a:solidFill>
                <a:latin typeface="Arial" panose="020B0604020202020204" pitchFamily="34" charset="0"/>
                <a:ea typeface="Arialle" panose="020B0604020202020204" charset="0"/>
                <a:cs typeface="Arial" panose="020B0604020202020204" pitchFamily="34" charset="0"/>
              </a:rPr>
              <a:t>	</a:t>
            </a:r>
            <a:r>
              <a:rPr lang="en-US" sz="2600" dirty="0">
                <a:solidFill>
                  <a:schemeClr val="tx2"/>
                </a:solidFill>
                <a:latin typeface="Arial" panose="020B0604020202020204" pitchFamily="34" charset="0"/>
                <a:ea typeface="Arialle" panose="020B0604020202020204" charset="0"/>
                <a:cs typeface="Arial" panose="020B0604020202020204" pitchFamily="34" charset="0"/>
              </a:rPr>
              <a:t>         </a:t>
            </a:r>
            <a:r>
              <a:rPr lang="en-US" sz="2600" b="1" dirty="0">
                <a:solidFill>
                  <a:schemeClr val="tx2"/>
                </a:solidFill>
                <a:latin typeface="Arial" panose="020B0604020202020204" pitchFamily="34" charset="0"/>
                <a:ea typeface="Arialle" panose="020B0604020202020204" charset="0"/>
                <a:cs typeface="Arial" panose="020B0604020202020204" pitchFamily="34" charset="0"/>
              </a:rPr>
              <a:t>We encourage youth to:</a:t>
            </a:r>
          </a:p>
          <a:p>
            <a:pPr>
              <a:lnSpc>
                <a:spcPct val="90000"/>
              </a:lnSpc>
              <a:spcAft>
                <a:spcPts val="600"/>
              </a:spcAft>
            </a:pPr>
            <a:endParaRPr lang="en-US" sz="2600" b="1" dirty="0">
              <a:solidFill>
                <a:schemeClr val="tx2"/>
              </a:solidFill>
              <a:latin typeface="Arial" panose="020B0604020202020204" pitchFamily="34" charset="0"/>
              <a:ea typeface="Arialle" panose="020B060402020202020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use sunscreen to prevent sunburns</a:t>
            </a:r>
          </a:p>
          <a:p>
            <a:pPr indent="-2286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limit junk food to prevent stomachaches and long-term illness</a:t>
            </a:r>
          </a:p>
          <a:p>
            <a:pPr indent="-2286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go to bed on time to prevent crankiness and being overtired the next day</a:t>
            </a:r>
          </a:p>
          <a:p>
            <a:pPr indent="-2286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manage feelings of anger so they don’t yell at others and hurt relationships</a:t>
            </a:r>
          </a:p>
          <a:p>
            <a:pPr>
              <a:lnSpc>
                <a:spcPct val="90000"/>
              </a:lnSpc>
              <a:spcAft>
                <a:spcPts val="600"/>
              </a:spcAft>
            </a:pPr>
            <a:endParaRPr lang="en-US" sz="2600" dirty="0">
              <a:latin typeface="Arial" panose="020B0604020202020204" pitchFamily="34" charset="0"/>
              <a:ea typeface="Arialle" panose="020B0604020202020204" charset="0"/>
              <a:cs typeface="Arial" panose="020B0604020202020204" pitchFamily="34" charset="0"/>
            </a:endParaRPr>
          </a:p>
          <a:p>
            <a:pPr>
              <a:lnSpc>
                <a:spcPct val="90000"/>
              </a:lnSpc>
              <a:spcAft>
                <a:spcPts val="600"/>
              </a:spcAft>
            </a:pPr>
            <a:r>
              <a:rPr lang="en-US" sz="2600" b="1" dirty="0">
                <a:solidFill>
                  <a:schemeClr val="tx2"/>
                </a:solidFill>
                <a:latin typeface="Arial" panose="020B0604020202020204" pitchFamily="34" charset="0"/>
                <a:ea typeface="Arialle" panose="020B0604020202020204" charset="0"/>
                <a:cs typeface="Arial" panose="020B0604020202020204" pitchFamily="34" charset="0"/>
              </a:rPr>
              <a:t>			     	    Notice: </a:t>
            </a:r>
          </a:p>
          <a:p>
            <a:pPr>
              <a:lnSpc>
                <a:spcPct val="90000"/>
              </a:lnSpc>
              <a:spcAft>
                <a:spcPts val="600"/>
              </a:spcAft>
            </a:pPr>
            <a:endParaRPr lang="en-US" sz="2600" b="1" dirty="0">
              <a:solidFill>
                <a:schemeClr val="tx2"/>
              </a:solidFill>
              <a:latin typeface="Arial" panose="020B0604020202020204" pitchFamily="34" charset="0"/>
              <a:ea typeface="Arialle" panose="020B0604020202020204" charset="0"/>
              <a:cs typeface="Arial" panose="020B0604020202020204" pitchFamily="34" charset="0"/>
            </a:endParaRPr>
          </a:p>
          <a:p>
            <a:pPr marL="457200" indent="-4572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We feel comfortable encouraging children to do all these things…</a:t>
            </a:r>
          </a:p>
          <a:p>
            <a:pPr>
              <a:lnSpc>
                <a:spcPct val="90000"/>
              </a:lnSpc>
              <a:spcAft>
                <a:spcPts val="600"/>
              </a:spcAft>
            </a:pPr>
            <a:r>
              <a:rPr lang="en-US" sz="2600" dirty="0">
                <a:latin typeface="Arial" panose="020B0604020202020204" pitchFamily="34" charset="0"/>
                <a:ea typeface="Arialle" panose="020B0604020202020204" charset="0"/>
                <a:cs typeface="Arial" panose="020B0604020202020204" pitchFamily="34" charset="0"/>
              </a:rPr>
              <a:t>     despite potentially not doing them perfectly ourselves</a:t>
            </a:r>
          </a:p>
          <a:p>
            <a:pPr marL="457200" indent="-457200">
              <a:lnSpc>
                <a:spcPct val="90000"/>
              </a:lnSpc>
              <a:spcAft>
                <a:spcPts val="600"/>
              </a:spcAft>
              <a:buFont typeface="Arial" panose="020B0604020202020204" pitchFamily="34" charset="0"/>
              <a:buChar char="•"/>
            </a:pPr>
            <a:endParaRPr lang="en-US" sz="2600" dirty="0">
              <a:latin typeface="Arial" panose="020B0604020202020204" pitchFamily="34" charset="0"/>
              <a:ea typeface="Arialle" panose="020B0604020202020204" charset="0"/>
              <a:cs typeface="Arial" panose="020B0604020202020204" pitchFamily="34" charset="0"/>
            </a:endParaRPr>
          </a:p>
          <a:p>
            <a:pPr marL="457200" indent="-457200">
              <a:lnSpc>
                <a:spcPct val="90000"/>
              </a:lnSpc>
              <a:spcAft>
                <a:spcPts val="600"/>
              </a:spcAft>
              <a:buFont typeface="Arial" panose="020B0604020202020204" pitchFamily="34" charset="0"/>
              <a:buChar char="•"/>
            </a:pPr>
            <a:r>
              <a:rPr lang="en-US" sz="2600" dirty="0">
                <a:latin typeface="Arial" panose="020B0604020202020204" pitchFamily="34" charset="0"/>
                <a:ea typeface="Arialle" panose="020B0604020202020204" charset="0"/>
                <a:cs typeface="Arial" panose="020B0604020202020204" pitchFamily="34" charset="0"/>
              </a:rPr>
              <a:t>Children may not appreciate hearing any of these suggestions but we</a:t>
            </a:r>
          </a:p>
          <a:p>
            <a:pPr>
              <a:lnSpc>
                <a:spcPct val="90000"/>
              </a:lnSpc>
              <a:spcAft>
                <a:spcPts val="600"/>
              </a:spcAft>
            </a:pPr>
            <a:r>
              <a:rPr lang="en-US" sz="2600" dirty="0">
                <a:latin typeface="Arial" panose="020B0604020202020204" pitchFamily="34" charset="0"/>
                <a:ea typeface="Arialle" panose="020B0604020202020204" charset="0"/>
                <a:cs typeface="Arial" panose="020B0604020202020204" pitchFamily="34" charset="0"/>
              </a:rPr>
              <a:t>     have the life experience to know that we are preventing harm, </a:t>
            </a:r>
          </a:p>
          <a:p>
            <a:pPr>
              <a:lnSpc>
                <a:spcPct val="90000"/>
              </a:lnSpc>
              <a:spcAft>
                <a:spcPts val="600"/>
              </a:spcAft>
            </a:pPr>
            <a:r>
              <a:rPr lang="en-US" sz="2600" dirty="0">
                <a:latin typeface="Arial" panose="020B0604020202020204" pitchFamily="34" charset="0"/>
                <a:ea typeface="Arialle" panose="020B0604020202020204" charset="0"/>
                <a:cs typeface="Arial" panose="020B0604020202020204" pitchFamily="34" charset="0"/>
              </a:rPr>
              <a:t>     even if it creates short-term discomfort for children AND the adults</a:t>
            </a:r>
            <a:endParaRPr lang="en-US" sz="2800" dirty="0">
              <a:latin typeface="Arialle" panose="020B0604020202020204" charset="0"/>
              <a:ea typeface="Arialle" panose="020B0604020202020204" charset="0"/>
              <a:cs typeface="Arialle" panose="020B0604020202020204" charset="0"/>
            </a:endParaRPr>
          </a:p>
        </p:txBody>
      </p:sp>
    </p:spTree>
    <p:extLst>
      <p:ext uri="{BB962C8B-B14F-4D97-AF65-F5344CB8AC3E}">
        <p14:creationId xmlns:p14="http://schemas.microsoft.com/office/powerpoint/2010/main" val="237231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5D38A9-A5CE-F8A6-5BEB-5C2841038765}"/>
              </a:ext>
            </a:extLst>
          </p:cNvPr>
          <p:cNvSpPr txBox="1"/>
          <p:nvPr/>
        </p:nvSpPr>
        <p:spPr>
          <a:xfrm>
            <a:off x="6760331" y="6206643"/>
            <a:ext cx="5753782" cy="231129"/>
          </a:xfrm>
          <a:prstGeom prst="rect">
            <a:avLst/>
          </a:prstGeom>
        </p:spPr>
        <p:txBody>
          <a:bodyPr vert="horz" lIns="91440" tIns="45720" rIns="91440" bIns="45720" rtlCol="0" anchor="ctr">
            <a:normAutofit fontScale="25000" lnSpcReduction="20000"/>
          </a:bodyPr>
          <a:lstStyle/>
          <a:p>
            <a:pPr algn="ctr">
              <a:lnSpc>
                <a:spcPct val="90000"/>
              </a:lnSpc>
              <a:spcAft>
                <a:spcPts val="600"/>
              </a:spcAft>
            </a:pPr>
            <a:endParaRPr lang="en-US" sz="2400" dirty="0">
              <a:latin typeface="Arialle" panose="020B0604020202020204" charset="0"/>
              <a:ea typeface="Arialle" panose="020B0604020202020204" charset="0"/>
              <a:cs typeface="Arialle" panose="020B0604020202020204" charset="0"/>
            </a:endParaRPr>
          </a:p>
          <a:p>
            <a:pPr>
              <a:lnSpc>
                <a:spcPct val="90000"/>
              </a:lnSpc>
              <a:spcAft>
                <a:spcPts val="600"/>
              </a:spcAft>
            </a:pPr>
            <a:endParaRPr lang="en-US" sz="24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endParaRPr lang="en-US" sz="3200" dirty="0">
              <a:latin typeface="Arialle" panose="020B0604020202020204" charset="0"/>
              <a:ea typeface="Arialle" panose="020B0604020202020204" charset="0"/>
              <a:cs typeface="Arialle" panose="020B0604020202020204" charset="0"/>
            </a:endParaRPr>
          </a:p>
          <a:p>
            <a:pPr>
              <a:lnSpc>
                <a:spcPct val="90000"/>
              </a:lnSpc>
              <a:spcAft>
                <a:spcPts val="600"/>
              </a:spcAft>
            </a:pPr>
            <a:endParaRPr lang="en-US" sz="4400" dirty="0">
              <a:latin typeface="Arialle" panose="020B0604020202020204" charset="0"/>
              <a:ea typeface="Arialle" panose="020B0604020202020204" charset="0"/>
              <a:cs typeface="Arialle" panose="020B0604020202020204" charset="0"/>
            </a:endParaRPr>
          </a:p>
          <a:p>
            <a:pPr indent="-228600">
              <a:lnSpc>
                <a:spcPct val="90000"/>
              </a:lnSpc>
              <a:spcAft>
                <a:spcPts val="600"/>
              </a:spcAft>
              <a:buFont typeface="Arial" panose="020B0604020202020204" pitchFamily="34" charset="0"/>
              <a:buChar char="•"/>
            </a:pPr>
            <a:endParaRPr lang="en-US" dirty="0"/>
          </a:p>
        </p:txBody>
      </p:sp>
      <p:grpSp>
        <p:nvGrpSpPr>
          <p:cNvPr id="9" name="Group 9"/>
          <p:cNvGrpSpPr/>
          <p:nvPr/>
        </p:nvGrpSpPr>
        <p:grpSpPr>
          <a:xfrm>
            <a:off x="0" y="8631437"/>
            <a:ext cx="18288553" cy="1655563"/>
            <a:chOff x="0" y="0"/>
            <a:chExt cx="24772366" cy="2382418"/>
          </a:xfrm>
        </p:grpSpPr>
        <p:sp>
          <p:nvSpPr>
            <p:cNvPr id="10" name="AutoShape 10"/>
            <p:cNvSpPr/>
            <p:nvPr/>
          </p:nvSpPr>
          <p:spPr>
            <a:xfrm>
              <a:off x="0" y="212875"/>
              <a:ext cx="24772366" cy="2169543"/>
            </a:xfrm>
            <a:prstGeom prst="rect">
              <a:avLst/>
            </a:prstGeom>
            <a:solidFill>
              <a:srgbClr val="94A545"/>
            </a:solidFill>
          </p:spPr>
        </p:sp>
        <p:sp>
          <p:nvSpPr>
            <p:cNvPr id="11" name="TextBox 11"/>
            <p:cNvSpPr txBox="1"/>
            <p:nvPr/>
          </p:nvSpPr>
          <p:spPr>
            <a:xfrm>
              <a:off x="2126710" y="1228245"/>
              <a:ext cx="4234915" cy="328461"/>
            </a:xfrm>
            <a:prstGeom prst="rect">
              <a:avLst/>
            </a:prstGeom>
          </p:spPr>
          <p:txBody>
            <a:bodyPr lIns="0" tIns="0" rIns="0" bIns="0" rtlCol="0" anchor="t">
              <a:spAutoFit/>
            </a:bodyPr>
            <a:lstStyle/>
            <a:p>
              <a:pPr algn="ctr">
                <a:lnSpc>
                  <a:spcPts val="2041"/>
                </a:lnSpc>
                <a:spcBef>
                  <a:spcPct val="0"/>
                </a:spcBef>
                <a:spcAft>
                  <a:spcPts val="600"/>
                </a:spcAft>
              </a:pPr>
              <a:r>
                <a:rPr lang="en-US" sz="1458">
                  <a:solidFill>
                    <a:srgbClr val="94A545"/>
                  </a:solidFill>
                  <a:latin typeface="Arialle"/>
                </a:rPr>
                <a:t>alternative to suspension program</a:t>
              </a:r>
            </a:p>
          </p:txBody>
        </p:sp>
        <p:sp>
          <p:nvSpPr>
            <p:cNvPr id="14" name="Freeform 14"/>
            <p:cNvSpPr/>
            <p:nvPr/>
          </p:nvSpPr>
          <p:spPr>
            <a:xfrm>
              <a:off x="16950723" y="0"/>
              <a:ext cx="6971107" cy="2323702"/>
            </a:xfrm>
            <a:custGeom>
              <a:avLst/>
              <a:gdLst/>
              <a:ahLst/>
              <a:cxnLst/>
              <a:rect l="l" t="t" r="r" b="b"/>
              <a:pathLst>
                <a:path w="6971107" h="2323702">
                  <a:moveTo>
                    <a:pt x="0" y="0"/>
                  </a:moveTo>
                  <a:lnTo>
                    <a:pt x="6971107" y="0"/>
                  </a:lnTo>
                  <a:lnTo>
                    <a:pt x="6971107" y="2323702"/>
                  </a:lnTo>
                  <a:lnTo>
                    <a:pt x="0" y="2323702"/>
                  </a:lnTo>
                  <a:lnTo>
                    <a:pt x="0" y="0"/>
                  </a:lnTo>
                  <a:close/>
                </a:path>
              </a:pathLst>
            </a:custGeom>
            <a:blipFill>
              <a:blip r:embed="rId3"/>
              <a:stretch>
                <a:fillRect/>
              </a:stretch>
            </a:blipFill>
          </p:spPr>
        </p:sp>
        <p:sp>
          <p:nvSpPr>
            <p:cNvPr id="15" name="AutoShape 15"/>
            <p:cNvSpPr/>
            <p:nvPr/>
          </p:nvSpPr>
          <p:spPr>
            <a:xfrm>
              <a:off x="0" y="104392"/>
              <a:ext cx="24771617" cy="36822"/>
            </a:xfrm>
            <a:prstGeom prst="line">
              <a:avLst/>
            </a:prstGeom>
            <a:ln w="127000" cap="flat">
              <a:solidFill>
                <a:srgbClr val="00467F"/>
              </a:solidFill>
              <a:prstDash val="solid"/>
              <a:headEnd type="none" w="sm" len="sm"/>
              <a:tailEnd type="none" w="sm" len="sm"/>
            </a:ln>
          </p:spPr>
        </p:sp>
      </p:grpSp>
      <p:cxnSp>
        <p:nvCxnSpPr>
          <p:cNvPr id="4" name="Straight Connector 3">
            <a:extLst>
              <a:ext uri="{FF2B5EF4-FFF2-40B4-BE49-F238E27FC236}">
                <a16:creationId xmlns:a16="http://schemas.microsoft.com/office/drawing/2014/main" id="{AEA1EB3D-6C8B-D515-EBC8-19BB99BC0795}"/>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grpSp>
        <p:nvGrpSpPr>
          <p:cNvPr id="20" name="Group 19">
            <a:extLst>
              <a:ext uri="{FF2B5EF4-FFF2-40B4-BE49-F238E27FC236}">
                <a16:creationId xmlns:a16="http://schemas.microsoft.com/office/drawing/2014/main" id="{869F9A7B-E05A-E74E-87D2-FF4EF9DF9D2B}"/>
              </a:ext>
            </a:extLst>
          </p:cNvPr>
          <p:cNvGrpSpPr/>
          <p:nvPr/>
        </p:nvGrpSpPr>
        <p:grpSpPr>
          <a:xfrm>
            <a:off x="381000" y="9061990"/>
            <a:ext cx="4581799" cy="735688"/>
            <a:chOff x="861565" y="9087871"/>
            <a:chExt cx="4581799" cy="735688"/>
          </a:xfrm>
        </p:grpSpPr>
        <p:sp>
          <p:nvSpPr>
            <p:cNvPr id="21" name="Freeform 12">
              <a:extLst>
                <a:ext uri="{FF2B5EF4-FFF2-40B4-BE49-F238E27FC236}">
                  <a16:creationId xmlns:a16="http://schemas.microsoft.com/office/drawing/2014/main" id="{22D22624-717D-DC4E-9623-CD8267C1A537}"/>
                </a:ext>
              </a:extLst>
            </p:cNvPr>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15">
              <a:extLst>
                <a:ext uri="{FF2B5EF4-FFF2-40B4-BE49-F238E27FC236}">
                  <a16:creationId xmlns:a16="http://schemas.microsoft.com/office/drawing/2014/main" id="{631E92AA-630D-3F4E-BCBC-D1BD416C7550}"/>
                </a:ext>
              </a:extLst>
            </p:cNvPr>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grpSp>
      <p:sp>
        <p:nvSpPr>
          <p:cNvPr id="6" name="TextBox 5">
            <a:extLst>
              <a:ext uri="{FF2B5EF4-FFF2-40B4-BE49-F238E27FC236}">
                <a16:creationId xmlns:a16="http://schemas.microsoft.com/office/drawing/2014/main" id="{FB557D80-80AE-7BD3-49DA-C33CBCE3B9D7}"/>
              </a:ext>
            </a:extLst>
          </p:cNvPr>
          <p:cNvSpPr txBox="1"/>
          <p:nvPr/>
        </p:nvSpPr>
        <p:spPr>
          <a:xfrm>
            <a:off x="3039189" y="3522732"/>
            <a:ext cx="12209622" cy="4416594"/>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endParaRPr lang="en-US" sz="3200" dirty="0">
              <a:latin typeface="Arialle" panose="020B0604020202020204" charset="0"/>
              <a:ea typeface="Arialle" panose="020B0604020202020204" charset="0"/>
              <a:cs typeface="Arialle" panose="020B0604020202020204" charset="0"/>
            </a:endParaRPr>
          </a:p>
          <a:p>
            <a:pPr algn="ctr">
              <a:lnSpc>
                <a:spcPct val="90000"/>
              </a:lnSpc>
              <a:spcAft>
                <a:spcPts val="600"/>
              </a:spcAft>
            </a:pPr>
            <a:r>
              <a:rPr lang="en-US" sz="5400" dirty="0">
                <a:solidFill>
                  <a:schemeClr val="tx2"/>
                </a:solidFill>
                <a:latin typeface="Arial" panose="020B0604020202020204" pitchFamily="34" charset="0"/>
                <a:ea typeface="Arialle" panose="020B0604020202020204" charset="0"/>
                <a:cs typeface="Arial" panose="020B0604020202020204" pitchFamily="34" charset="0"/>
              </a:rPr>
              <a:t>What is a healthy behavior that you were encouraged to have as a child that you are grateful for now?</a:t>
            </a:r>
          </a:p>
          <a:p>
            <a:pPr algn="ctr">
              <a:lnSpc>
                <a:spcPct val="90000"/>
              </a:lnSpc>
              <a:spcAft>
                <a:spcPts val="600"/>
              </a:spcAft>
            </a:pPr>
            <a:endParaRPr lang="en-US" sz="3200" dirty="0">
              <a:solidFill>
                <a:schemeClr val="tx2"/>
              </a:solidFill>
              <a:latin typeface="Arial" panose="020B0604020202020204" pitchFamily="34" charset="0"/>
              <a:ea typeface="Arialle" panose="020B0604020202020204" charset="0"/>
              <a:cs typeface="Arial" panose="020B0604020202020204" pitchFamily="34" charset="0"/>
            </a:endParaRPr>
          </a:p>
          <a:p>
            <a:pPr algn="ctr">
              <a:lnSpc>
                <a:spcPct val="90000"/>
              </a:lnSpc>
              <a:spcAft>
                <a:spcPts val="600"/>
              </a:spcAft>
            </a:pPr>
            <a:endParaRPr lang="en-US" sz="3200" dirty="0">
              <a:solidFill>
                <a:schemeClr val="tx2"/>
              </a:solidFill>
              <a:latin typeface="Arial" panose="020B0604020202020204" pitchFamily="34" charset="0"/>
              <a:ea typeface="Arialle" panose="020B0604020202020204" charset="0"/>
              <a:cs typeface="Arial" panose="020B0604020202020204" pitchFamily="34" charset="0"/>
            </a:endParaRPr>
          </a:p>
          <a:p>
            <a:pPr algn="ctr">
              <a:lnSpc>
                <a:spcPct val="90000"/>
              </a:lnSpc>
              <a:spcAft>
                <a:spcPts val="600"/>
              </a:spcAft>
            </a:pPr>
            <a:endParaRPr lang="en-US" sz="3200" dirty="0">
              <a:solidFill>
                <a:schemeClr val="tx2"/>
              </a:solidFill>
              <a:latin typeface="Arial" panose="020B0604020202020204" pitchFamily="34" charset="0"/>
              <a:ea typeface="Arialle" panose="020B0604020202020204" charset="0"/>
              <a:cs typeface="Arial" panose="020B0604020202020204" pitchFamily="34" charset="0"/>
            </a:endParaRPr>
          </a:p>
        </p:txBody>
      </p:sp>
      <p:grpSp>
        <p:nvGrpSpPr>
          <p:cNvPr id="3" name="Group 2">
            <a:extLst>
              <a:ext uri="{FF2B5EF4-FFF2-40B4-BE49-F238E27FC236}">
                <a16:creationId xmlns:a16="http://schemas.microsoft.com/office/drawing/2014/main" id="{1D9AFA82-90D2-A41A-5A8A-5F386BB80467}"/>
              </a:ext>
            </a:extLst>
          </p:cNvPr>
          <p:cNvGrpSpPr/>
          <p:nvPr/>
        </p:nvGrpSpPr>
        <p:grpSpPr>
          <a:xfrm>
            <a:off x="6491112" y="263737"/>
            <a:ext cx="5305776" cy="1930268"/>
            <a:chOff x="5715000" y="326355"/>
            <a:chExt cx="6071509" cy="2183668"/>
          </a:xfrm>
        </p:grpSpPr>
        <p:sp>
          <p:nvSpPr>
            <p:cNvPr id="7" name="TextBox 6">
              <a:extLst>
                <a:ext uri="{FF2B5EF4-FFF2-40B4-BE49-F238E27FC236}">
                  <a16:creationId xmlns:a16="http://schemas.microsoft.com/office/drawing/2014/main" id="{BE0B618D-FB51-BEEA-F199-618FC3854FE9}"/>
                </a:ext>
              </a:extLst>
            </p:cNvPr>
            <p:cNvSpPr txBox="1"/>
            <p:nvPr/>
          </p:nvSpPr>
          <p:spPr>
            <a:xfrm>
              <a:off x="5715000" y="326355"/>
              <a:ext cx="6071509" cy="2183668"/>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n-US" dirty="0"/>
            </a:p>
          </p:txBody>
        </p:sp>
        <p:pic>
          <p:nvPicPr>
            <p:cNvPr id="12" name="Graphic 11" descr="Help with solid fill">
              <a:extLst>
                <a:ext uri="{FF2B5EF4-FFF2-40B4-BE49-F238E27FC236}">
                  <a16:creationId xmlns:a16="http://schemas.microsoft.com/office/drawing/2014/main" id="{5F4B17D7-978E-DF31-E13C-A38871783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5192" y="402303"/>
              <a:ext cx="2031772" cy="2031772"/>
            </a:xfrm>
            <a:prstGeom prst="rect">
              <a:avLst/>
            </a:prstGeom>
          </p:spPr>
        </p:pic>
      </p:grpSp>
    </p:spTree>
    <p:extLst>
      <p:ext uri="{BB962C8B-B14F-4D97-AF65-F5344CB8AC3E}">
        <p14:creationId xmlns:p14="http://schemas.microsoft.com/office/powerpoint/2010/main" val="2591340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a:off x="1" y="8791095"/>
            <a:ext cx="18288000" cy="1495906"/>
          </a:xfrm>
          <a:prstGeom prst="rect">
            <a:avLst/>
          </a:prstGeom>
          <a:solidFill>
            <a:srgbClr val="94A545"/>
          </a:solidFill>
        </p:spPr>
      </p:sp>
      <p:sp>
        <p:nvSpPr>
          <p:cNvPr id="9" name="Freeform 9"/>
          <p:cNvSpPr/>
          <p:nvPr/>
        </p:nvSpPr>
        <p:spPr>
          <a:xfrm>
            <a:off x="12541420" y="8631437"/>
            <a:ext cx="5228330" cy="1742777"/>
          </a:xfrm>
          <a:custGeom>
            <a:avLst/>
            <a:gdLst/>
            <a:ahLst/>
            <a:cxnLst/>
            <a:rect l="l" t="t" r="r" b="b"/>
            <a:pathLst>
              <a:path w="5228330" h="1742777">
                <a:moveTo>
                  <a:pt x="0" y="0"/>
                </a:moveTo>
                <a:lnTo>
                  <a:pt x="5228330" y="0"/>
                </a:lnTo>
                <a:lnTo>
                  <a:pt x="5228330" y="1742777"/>
                </a:lnTo>
                <a:lnTo>
                  <a:pt x="0" y="1742777"/>
                </a:lnTo>
                <a:lnTo>
                  <a:pt x="0" y="0"/>
                </a:lnTo>
                <a:close/>
              </a:path>
            </a:pathLst>
          </a:custGeom>
          <a:blipFill>
            <a:blip r:embed="rId3"/>
            <a:stretch>
              <a:fillRect/>
            </a:stretch>
          </a:blipFill>
        </p:spPr>
      </p:sp>
      <p:sp>
        <p:nvSpPr>
          <p:cNvPr id="10" name="AutoShape 10"/>
          <p:cNvSpPr/>
          <p:nvPr/>
        </p:nvSpPr>
        <p:spPr>
          <a:xfrm flipV="1">
            <a:off x="-16565" y="8766501"/>
            <a:ext cx="18288000" cy="24593"/>
          </a:xfrm>
          <a:prstGeom prst="line">
            <a:avLst/>
          </a:prstGeom>
          <a:ln w="95250" cap="flat">
            <a:solidFill>
              <a:srgbClr val="00467F"/>
            </a:solidFill>
            <a:prstDash val="solid"/>
            <a:headEnd type="none" w="sm" len="sm"/>
            <a:tailEnd type="none" w="sm" len="sm"/>
          </a:ln>
        </p:spPr>
      </p:sp>
      <p:sp>
        <p:nvSpPr>
          <p:cNvPr id="12" name="Freeform 12"/>
          <p:cNvSpPr/>
          <p:nvPr/>
        </p:nvSpPr>
        <p:spPr>
          <a:xfrm>
            <a:off x="861565" y="9182092"/>
            <a:ext cx="641467" cy="641467"/>
          </a:xfrm>
          <a:custGeom>
            <a:avLst/>
            <a:gdLst/>
            <a:ahLst/>
            <a:cxnLst/>
            <a:rect l="l" t="t" r="r" b="b"/>
            <a:pathLst>
              <a:path w="641467" h="641467">
                <a:moveTo>
                  <a:pt x="0" y="0"/>
                </a:moveTo>
                <a:lnTo>
                  <a:pt x="641467" y="0"/>
                </a:lnTo>
                <a:lnTo>
                  <a:pt x="641467" y="641467"/>
                </a:lnTo>
                <a:lnTo>
                  <a:pt x="0" y="64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423410" y="9543095"/>
            <a:ext cx="3176186" cy="255870"/>
          </a:xfrm>
          <a:prstGeom prst="rect">
            <a:avLst/>
          </a:prstGeom>
        </p:spPr>
        <p:txBody>
          <a:bodyPr lIns="0" tIns="0" rIns="0" bIns="0" rtlCol="0" anchor="t">
            <a:spAutoFit/>
          </a:bodyPr>
          <a:lstStyle/>
          <a:p>
            <a:pPr algn="ctr">
              <a:lnSpc>
                <a:spcPts val="2041"/>
              </a:lnSpc>
              <a:spcBef>
                <a:spcPct val="0"/>
              </a:spcBef>
            </a:pPr>
            <a:r>
              <a:rPr lang="en-US" sz="1458" dirty="0">
                <a:solidFill>
                  <a:srgbClr val="94A545"/>
                </a:solidFill>
                <a:latin typeface="Arialle"/>
              </a:rPr>
              <a:t>A Family Guide</a:t>
            </a:r>
          </a:p>
        </p:txBody>
      </p:sp>
      <p:sp>
        <p:nvSpPr>
          <p:cNvPr id="15" name="TextBox 15"/>
          <p:cNvSpPr txBox="1"/>
          <p:nvPr/>
        </p:nvSpPr>
        <p:spPr>
          <a:xfrm>
            <a:off x="1544619" y="9087871"/>
            <a:ext cx="3898745" cy="445571"/>
          </a:xfrm>
          <a:prstGeom prst="rect">
            <a:avLst/>
          </a:prstGeom>
        </p:spPr>
        <p:txBody>
          <a:bodyPr lIns="0" tIns="0" rIns="0" bIns="0" rtlCol="0" anchor="t">
            <a:spAutoFit/>
          </a:bodyPr>
          <a:lstStyle/>
          <a:p>
            <a:pPr>
              <a:lnSpc>
                <a:spcPts val="3843"/>
              </a:lnSpc>
              <a:spcBef>
                <a:spcPct val="0"/>
              </a:spcBef>
            </a:pPr>
            <a:r>
              <a:rPr lang="en-US" sz="2745" spc="-175" dirty="0">
                <a:solidFill>
                  <a:srgbClr val="FFFFFF"/>
                </a:solidFill>
                <a:latin typeface="Arialle"/>
              </a:rPr>
              <a:t>Recovery and Prevention</a:t>
            </a:r>
          </a:p>
        </p:txBody>
      </p:sp>
      <p:cxnSp>
        <p:nvCxnSpPr>
          <p:cNvPr id="17" name="Straight Connector 16">
            <a:extLst>
              <a:ext uri="{FF2B5EF4-FFF2-40B4-BE49-F238E27FC236}">
                <a16:creationId xmlns:a16="http://schemas.microsoft.com/office/drawing/2014/main" id="{ABB97801-22DD-2A7A-5E93-EFC22DFE3D09}"/>
              </a:ext>
            </a:extLst>
          </p:cNvPr>
          <p:cNvCxnSpPr>
            <a:cxnSpLocks/>
          </p:cNvCxnSpPr>
          <p:nvPr/>
        </p:nvCxnSpPr>
        <p:spPr>
          <a:xfrm>
            <a:off x="-16565" y="-24181"/>
            <a:ext cx="18304565" cy="24181"/>
          </a:xfrm>
          <a:prstGeom prst="line">
            <a:avLst/>
          </a:prstGeom>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7D1D85AE-E42F-4B2B-252A-026C15CAE368}"/>
              </a:ext>
            </a:extLst>
          </p:cNvPr>
          <p:cNvSpPr txBox="1"/>
          <p:nvPr/>
        </p:nvSpPr>
        <p:spPr>
          <a:xfrm>
            <a:off x="2209906" y="1724075"/>
            <a:ext cx="13868189" cy="5293757"/>
          </a:xfrm>
          <a:prstGeom prst="rect">
            <a:avLst/>
          </a:prstGeom>
          <a:noFill/>
        </p:spPr>
        <p:txBody>
          <a:bodyPr wrap="square" rtlCol="0">
            <a:spAutoFit/>
          </a:bodyPr>
          <a:lstStyle/>
          <a:p>
            <a:pPr algn="ctr"/>
            <a:r>
              <a:rPr lang="en-US" sz="8000" dirty="0">
                <a:solidFill>
                  <a:srgbClr val="00467F"/>
                </a:solidFill>
                <a:latin typeface="Arialle"/>
              </a:rPr>
              <a:t>Let’s Learn About:</a:t>
            </a:r>
          </a:p>
          <a:p>
            <a:pPr algn="ctr"/>
            <a:r>
              <a:rPr lang="en-US" sz="8000" dirty="0">
                <a:solidFill>
                  <a:srgbClr val="00467F"/>
                </a:solidFill>
                <a:latin typeface="Arialle"/>
              </a:rPr>
              <a:t> Substance Use Rates, Substance Use Prevention,</a:t>
            </a:r>
          </a:p>
          <a:p>
            <a:pPr algn="ctr"/>
            <a:r>
              <a:rPr lang="en-US" sz="8000" dirty="0">
                <a:solidFill>
                  <a:srgbClr val="00467F"/>
                </a:solidFill>
                <a:latin typeface="Arialle"/>
              </a:rPr>
              <a:t>Youth and Families</a:t>
            </a:r>
          </a:p>
          <a:p>
            <a:endParaRPr lang="en-US" dirty="0"/>
          </a:p>
        </p:txBody>
      </p:sp>
    </p:spTree>
    <p:extLst>
      <p:ext uri="{BB962C8B-B14F-4D97-AF65-F5344CB8AC3E}">
        <p14:creationId xmlns:p14="http://schemas.microsoft.com/office/powerpoint/2010/main" val="3906279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6223</TotalTime>
  <Words>7085</Words>
  <Application>Microsoft Office PowerPoint</Application>
  <PresentationFormat>Custom</PresentationFormat>
  <Paragraphs>745</Paragraphs>
  <Slides>50</Slides>
  <Notes>50</Notes>
  <HiddenSlides>0</HiddenSlides>
  <MMClips>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8" baseType="lpstr">
      <vt:lpstr>Arialle Bold</vt:lpstr>
      <vt:lpstr>Arialle</vt:lpstr>
      <vt:lpstr>Roboto</vt:lpstr>
      <vt:lpstr>Arial</vt:lpstr>
      <vt:lpstr>Guardian TextSans Web</vt:lpstr>
      <vt:lpstr>Calibri</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RAD powerpoint</dc:title>
  <cp:lastModifiedBy>Mulready, Pamela A</cp:lastModifiedBy>
  <cp:revision>51</cp:revision>
  <dcterms:created xsi:type="dcterms:W3CDTF">2006-08-16T00:00:00Z</dcterms:created>
  <dcterms:modified xsi:type="dcterms:W3CDTF">2023-08-24T16:52:20Z</dcterms:modified>
  <dc:identifier>DAFqHLfVtTo</dc:identifier>
</cp:coreProperties>
</file>