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95" r:id="rId2"/>
  </p:sldMasterIdLst>
  <p:notesMasterIdLst>
    <p:notesMasterId r:id="rId13"/>
  </p:notesMasterIdLst>
  <p:sldIdLst>
    <p:sldId id="286" r:id="rId3"/>
    <p:sldId id="288" r:id="rId4"/>
    <p:sldId id="278" r:id="rId5"/>
    <p:sldId id="279" r:id="rId6"/>
    <p:sldId id="280" r:id="rId7"/>
    <p:sldId id="281" r:id="rId8"/>
    <p:sldId id="282" r:id="rId9"/>
    <p:sldId id="283" r:id="rId10"/>
    <p:sldId id="284" r:id="rId11"/>
    <p:sldId id="27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3A4B"/>
    <a:srgbClr val="94A543"/>
    <a:srgbClr val="8F8E90"/>
    <a:srgbClr val="6A7731"/>
    <a:srgbClr val="859F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762" autoAdjust="0"/>
    <p:restoredTop sz="61628" autoAdjust="0"/>
  </p:normalViewPr>
  <p:slideViewPr>
    <p:cSldViewPr snapToGrid="0" snapToObjects="1">
      <p:cViewPr varScale="1">
        <p:scale>
          <a:sx n="56" d="100"/>
          <a:sy n="56" d="100"/>
        </p:scale>
        <p:origin x="546"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2E1BF2-8A5C-42F2-B1FC-687654EE8577}" type="datetimeFigureOut">
              <a:rPr lang="en-US" smtClean="0"/>
              <a:t>3/24/2020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DD3FCC-D2CA-4AB6-914B-F07DC3987E4C}" type="slidenum">
              <a:rPr lang="en-US" smtClean="0"/>
              <a:t>‹#›</a:t>
            </a:fld>
            <a:endParaRPr lang="en-US"/>
          </a:p>
        </p:txBody>
      </p:sp>
    </p:spTree>
    <p:extLst>
      <p:ext uri="{BB962C8B-B14F-4D97-AF65-F5344CB8AC3E}">
        <p14:creationId xmlns:p14="http://schemas.microsoft.com/office/powerpoint/2010/main" val="1328292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doi.org/10.1080/15564880701263049"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C00000"/>
                </a:solidFill>
                <a:highlight>
                  <a:srgbClr val="FFFF00"/>
                </a:highlight>
              </a:rPr>
              <a:t>NOTE:  need NW</a:t>
            </a:r>
            <a:r>
              <a:rPr lang="en-US" baseline="0" dirty="0">
                <a:solidFill>
                  <a:srgbClr val="C00000"/>
                </a:solidFill>
                <a:highlight>
                  <a:srgbClr val="FFFF00"/>
                </a:highlight>
              </a:rPr>
              <a:t> PTTC branding for this and next </a:t>
            </a:r>
            <a:r>
              <a:rPr lang="en-US" baseline="0" dirty="0" smtClean="0">
                <a:solidFill>
                  <a:srgbClr val="C00000"/>
                </a:solidFill>
                <a:highlight>
                  <a:srgbClr val="FFFF00"/>
                </a:highlight>
              </a:rPr>
              <a:t>slide</a:t>
            </a:r>
            <a:endParaRPr lang="en-US" dirty="0"/>
          </a:p>
          <a:p>
            <a:r>
              <a:rPr lang="en-US" dirty="0"/>
              <a:t>These slides can</a:t>
            </a:r>
            <a:r>
              <a:rPr lang="en-US" baseline="0" dirty="0"/>
              <a:t> be used as a stand-alone overview of the Social Development Strategy as a strategy that any adult can use to build protection in the lives of young people.</a:t>
            </a:r>
          </a:p>
          <a:p>
            <a:endParaRPr lang="en-US" baseline="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0DD3FCC-D2CA-4AB6-914B-F07DC3987E4C}" type="slidenum">
              <a:rPr lang="en-US" smtClean="0"/>
              <a:t>1</a:t>
            </a:fld>
            <a:endParaRPr lang="en-US"/>
          </a:p>
        </p:txBody>
      </p:sp>
    </p:spTree>
    <p:extLst>
      <p:ext uri="{BB962C8B-B14F-4D97-AF65-F5344CB8AC3E}">
        <p14:creationId xmlns:p14="http://schemas.microsoft.com/office/powerpoint/2010/main" val="1197485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DD3FCC-D2CA-4AB6-914B-F07DC3987E4C}" type="slidenum">
              <a:rPr lang="en-US" smtClean="0"/>
              <a:t>10</a:t>
            </a:fld>
            <a:endParaRPr lang="en-US"/>
          </a:p>
        </p:txBody>
      </p:sp>
    </p:spTree>
    <p:extLst>
      <p:ext uri="{BB962C8B-B14F-4D97-AF65-F5344CB8AC3E}">
        <p14:creationId xmlns:p14="http://schemas.microsoft.com/office/powerpoint/2010/main" val="4171957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slides can</a:t>
            </a:r>
            <a:r>
              <a:rPr lang="en-US" baseline="0" dirty="0" smtClean="0"/>
              <a:t> be used as a stand-alone overview of the Social Development Strategy, or incorporated into other presentations or materials.  Citing the Northwest PTTC and the Social Development Research Group as the author of these slides is greatly appreciated, noting that all content is derived from federally funded research projects including the landmark prevention science longitudinal study, the Seattle Social Development Project (SSDP), which began in 1981 with an intervention in early elementary school and has followed those students ever since to document the impact of promoting the Social Development Strategy early in their lives.  See for example: </a:t>
            </a:r>
          </a:p>
          <a:p>
            <a:endParaRPr lang="en-US" baseline="0" dirty="0" smtClean="0"/>
          </a:p>
          <a:p>
            <a:pPr marL="171450" indent="-171450">
              <a:buFont typeface="Arial" panose="020B0604020202020204" pitchFamily="34" charset="0"/>
              <a:buChar char="•"/>
            </a:pPr>
            <a:r>
              <a:rPr lang="en-US" baseline="0" dirty="0" err="1" smtClean="0"/>
              <a:t>Kosterman</a:t>
            </a:r>
            <a:r>
              <a:rPr lang="en-US" baseline="0" dirty="0" smtClean="0"/>
              <a:t>, Rick, Haggerty, Kevin P., Hawkins, J. David (2010). Long-term effects of social development intervention. </a:t>
            </a:r>
            <a:r>
              <a:rPr lang="en-US" i="1" baseline="0" dirty="0" smtClean="0"/>
              <a:t>Better: Evidence-Based Education</a:t>
            </a:r>
            <a:r>
              <a:rPr lang="en-US" baseline="0" dirty="0" smtClean="0"/>
              <a:t>, 2(2), 6-7.</a:t>
            </a:r>
          </a:p>
          <a:p>
            <a:pPr marL="171450" indent="-171450">
              <a:buFont typeface="Arial" panose="020B0604020202020204" pitchFamily="34" charset="0"/>
              <a:buChar char="•"/>
            </a:pPr>
            <a:r>
              <a:rPr lang="en-US" b="0" i="0" dirty="0" smtClean="0">
                <a:solidFill>
                  <a:srgbClr val="303030"/>
                </a:solidFill>
                <a:effectLst/>
                <a:latin typeface="arial" panose="020B0604020202020204" pitchFamily="34" charset="0"/>
              </a:rPr>
              <a:t>Hawkins JD, </a:t>
            </a:r>
            <a:r>
              <a:rPr lang="en-US" b="0" i="0" dirty="0" err="1" smtClean="0">
                <a:solidFill>
                  <a:srgbClr val="303030"/>
                </a:solidFill>
                <a:effectLst/>
                <a:latin typeface="arial" panose="020B0604020202020204" pitchFamily="34" charset="0"/>
              </a:rPr>
              <a:t>Kosterman</a:t>
            </a:r>
            <a:r>
              <a:rPr lang="en-US" b="0" i="0" dirty="0" smtClean="0">
                <a:solidFill>
                  <a:srgbClr val="303030"/>
                </a:solidFill>
                <a:effectLst/>
                <a:latin typeface="arial" panose="020B0604020202020204" pitchFamily="34" charset="0"/>
              </a:rPr>
              <a:t> R, Catalano RF, Hill KG, Abbott RD. Effects of social development intervention in childhood 15 years later. </a:t>
            </a:r>
            <a:r>
              <a:rPr lang="en-US" b="0" i="1" dirty="0" smtClean="0">
                <a:solidFill>
                  <a:srgbClr val="303030"/>
                </a:solidFill>
                <a:effectLst/>
                <a:latin typeface="arial" panose="020B0604020202020204" pitchFamily="34" charset="0"/>
              </a:rPr>
              <a:t>Arch </a:t>
            </a:r>
            <a:r>
              <a:rPr lang="en-US" b="0" i="1" dirty="0" err="1" smtClean="0">
                <a:solidFill>
                  <a:srgbClr val="303030"/>
                </a:solidFill>
                <a:effectLst/>
                <a:latin typeface="arial" panose="020B0604020202020204" pitchFamily="34" charset="0"/>
              </a:rPr>
              <a:t>Pediatr</a:t>
            </a:r>
            <a:r>
              <a:rPr lang="en-US" b="0" i="1" dirty="0" smtClean="0">
                <a:solidFill>
                  <a:srgbClr val="303030"/>
                </a:solidFill>
                <a:effectLst/>
                <a:latin typeface="arial" panose="020B0604020202020204" pitchFamily="34" charset="0"/>
              </a:rPr>
              <a:t> </a:t>
            </a:r>
            <a:r>
              <a:rPr lang="en-US" b="0" i="1" dirty="0" err="1" smtClean="0">
                <a:solidFill>
                  <a:srgbClr val="303030"/>
                </a:solidFill>
                <a:effectLst/>
                <a:latin typeface="arial" panose="020B0604020202020204" pitchFamily="34" charset="0"/>
              </a:rPr>
              <a:t>Adolesc</a:t>
            </a:r>
            <a:r>
              <a:rPr lang="en-US" b="0" i="1" dirty="0" smtClean="0">
                <a:solidFill>
                  <a:srgbClr val="303030"/>
                </a:solidFill>
                <a:effectLst/>
                <a:latin typeface="arial" panose="020B0604020202020204" pitchFamily="34" charset="0"/>
              </a:rPr>
              <a:t> Med</a:t>
            </a:r>
            <a:r>
              <a:rPr lang="en-US" b="0" i="0" dirty="0" smtClean="0">
                <a:solidFill>
                  <a:srgbClr val="303030"/>
                </a:solidFill>
                <a:effectLst/>
                <a:latin typeface="arial" panose="020B0604020202020204" pitchFamily="34" charset="0"/>
              </a:rPr>
              <a:t>. 2008;162(12):1133–1141. doi:10.1001/archpedi.162.12.1133</a:t>
            </a:r>
            <a:endParaRPr lang="en-US" baseline="0" dirty="0" smtClean="0"/>
          </a:p>
          <a:p>
            <a:pPr marL="171450" indent="-171450">
              <a:buFont typeface="Arial" panose="020B0604020202020204" pitchFamily="34" charset="0"/>
              <a:buChar char="•"/>
            </a:pPr>
            <a:r>
              <a:rPr lang="en-US" b="0" i="0" dirty="0" smtClean="0">
                <a:solidFill>
                  <a:srgbClr val="333333"/>
                </a:solidFill>
                <a:effectLst/>
                <a:latin typeface="Open Sans"/>
              </a:rPr>
              <a:t>J. David Hawkins, Brian H. Smith, Karl G. Hill, Rick </a:t>
            </a:r>
            <a:r>
              <a:rPr lang="en-US" b="0" i="0" dirty="0" err="1" smtClean="0">
                <a:solidFill>
                  <a:srgbClr val="333333"/>
                </a:solidFill>
                <a:effectLst/>
                <a:latin typeface="Open Sans"/>
              </a:rPr>
              <a:t>Kosterman</a:t>
            </a:r>
            <a:r>
              <a:rPr lang="en-US" b="0" i="0" dirty="0" smtClean="0">
                <a:solidFill>
                  <a:srgbClr val="333333"/>
                </a:solidFill>
                <a:effectLst/>
                <a:latin typeface="Open Sans"/>
              </a:rPr>
              <a:t>, Richard F. Catalano &amp; Robert D. Abbott (2007) Promoting Social Development and Preventing Health and Behavior Problems during the Elementary Grades: Results from the Seattle Social Development Project, Victims &amp; Offenders, 2:2, 161-181, DOI: </a:t>
            </a:r>
            <a:r>
              <a:rPr lang="en-US" b="0" i="0" u="sng" dirty="0" smtClean="0">
                <a:solidFill>
                  <a:srgbClr val="333333"/>
                </a:solidFill>
                <a:effectLst/>
                <a:latin typeface="Open Sans"/>
                <a:hlinkClick r:id="rId3"/>
              </a:rPr>
              <a:t>10.1080/15564880701263049</a:t>
            </a:r>
            <a:endParaRPr lang="en-US" b="0" i="0" u="sng" dirty="0" smtClean="0">
              <a:solidFill>
                <a:srgbClr val="333333"/>
              </a:solidFill>
              <a:effectLst/>
              <a:latin typeface="Open Sans"/>
            </a:endParaRPr>
          </a:p>
          <a:p>
            <a:pPr marL="171450" indent="-171450">
              <a:buFont typeface="Arial" panose="020B0604020202020204" pitchFamily="34" charset="0"/>
              <a:buChar char="•"/>
            </a:pPr>
            <a:r>
              <a:rPr lang="en-US" b="0" i="0" dirty="0" smtClean="0">
                <a:solidFill>
                  <a:srgbClr val="333333"/>
                </a:solidFill>
                <a:effectLst/>
                <a:latin typeface="Guardian TextSans Web"/>
              </a:rPr>
              <a:t>Hawkins JD, </a:t>
            </a:r>
            <a:r>
              <a:rPr lang="en-US" b="0" i="0" dirty="0" err="1" smtClean="0">
                <a:solidFill>
                  <a:srgbClr val="333333"/>
                </a:solidFill>
                <a:effectLst/>
                <a:latin typeface="Guardian TextSans Web"/>
              </a:rPr>
              <a:t>Kosterman</a:t>
            </a:r>
            <a:r>
              <a:rPr lang="en-US" b="0" i="0" dirty="0" smtClean="0">
                <a:solidFill>
                  <a:srgbClr val="333333"/>
                </a:solidFill>
                <a:effectLst/>
                <a:latin typeface="Guardian TextSans Web"/>
              </a:rPr>
              <a:t> R, Catalano RF, Hill KG, Abbott RD. Promoting Positive Adult Functioning Through Social Development Intervention in Childhood: Long-term Effects From the Seattle Social Development Project. </a:t>
            </a:r>
            <a:r>
              <a:rPr lang="en-US" b="0" i="1" dirty="0" smtClean="0">
                <a:solidFill>
                  <a:srgbClr val="333333"/>
                </a:solidFill>
                <a:effectLst/>
                <a:latin typeface="Guardian TextSans Web"/>
              </a:rPr>
              <a:t>Arch </a:t>
            </a:r>
            <a:r>
              <a:rPr lang="en-US" b="0" i="1" dirty="0" err="1" smtClean="0">
                <a:solidFill>
                  <a:srgbClr val="333333"/>
                </a:solidFill>
                <a:effectLst/>
                <a:latin typeface="Guardian TextSans Web"/>
              </a:rPr>
              <a:t>Pediatr</a:t>
            </a:r>
            <a:r>
              <a:rPr lang="en-US" b="0" i="1" dirty="0" smtClean="0">
                <a:solidFill>
                  <a:srgbClr val="333333"/>
                </a:solidFill>
                <a:effectLst/>
                <a:latin typeface="Guardian TextSans Web"/>
              </a:rPr>
              <a:t> </a:t>
            </a:r>
            <a:r>
              <a:rPr lang="en-US" b="0" i="1" dirty="0" err="1" smtClean="0">
                <a:solidFill>
                  <a:srgbClr val="333333"/>
                </a:solidFill>
                <a:effectLst/>
                <a:latin typeface="Guardian TextSans Web"/>
              </a:rPr>
              <a:t>Adolesc</a:t>
            </a:r>
            <a:r>
              <a:rPr lang="en-US" b="0" i="1" dirty="0" smtClean="0">
                <a:solidFill>
                  <a:srgbClr val="333333"/>
                </a:solidFill>
                <a:effectLst/>
                <a:latin typeface="Guardian TextSans Web"/>
              </a:rPr>
              <a:t> Med.</a:t>
            </a:r>
            <a:r>
              <a:rPr lang="en-US" b="0" i="0" dirty="0" smtClean="0">
                <a:solidFill>
                  <a:srgbClr val="333333"/>
                </a:solidFill>
                <a:effectLst/>
                <a:latin typeface="Guardian TextSans Web"/>
              </a:rPr>
              <a:t> 2005;159(1):25–31. doi:10.1001/archpedi.159.1.25</a:t>
            </a:r>
            <a:endParaRPr lang="en-US" b="0" i="0" u="sng" dirty="0" smtClean="0">
              <a:solidFill>
                <a:srgbClr val="333333"/>
              </a:solidFill>
              <a:effectLst/>
              <a:latin typeface="Open San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D0DD3FCC-D2CA-4AB6-914B-F07DC3987E4C}" type="slidenum">
              <a:rPr lang="en-US" smtClean="0"/>
              <a:t>2</a:t>
            </a:fld>
            <a:endParaRPr lang="en-US"/>
          </a:p>
        </p:txBody>
      </p:sp>
    </p:spTree>
    <p:extLst>
      <p:ext uri="{BB962C8B-B14F-4D97-AF65-F5344CB8AC3E}">
        <p14:creationId xmlns:p14="http://schemas.microsoft.com/office/powerpoint/2010/main" val="3029390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activate protection, to enhance healthy development, and to prevent a problem before it happens, we know in the field</a:t>
            </a:r>
            <a:r>
              <a:rPr lang="en-US" baseline="0" dirty="0"/>
              <a:t> of prevention science that we must </a:t>
            </a:r>
            <a:r>
              <a:rPr lang="en-US" dirty="0"/>
              <a:t>Address the Predictors – this is what is meant by A Risk And Protection Focused Approach To Prevention</a:t>
            </a:r>
          </a:p>
          <a:p>
            <a:endParaRPr lang="en-US" dirty="0"/>
          </a:p>
          <a:p>
            <a:r>
              <a:rPr lang="en-US" dirty="0"/>
              <a:t>Research has identified two types of predictors for healthy youth development: </a:t>
            </a:r>
          </a:p>
          <a:p>
            <a:pPr marL="171450" indent="-171450">
              <a:buFont typeface="Arial" panose="020B0604020202020204" pitchFamily="34" charset="0"/>
              <a:buChar char="•"/>
            </a:pPr>
            <a:r>
              <a:rPr lang="en-US" dirty="0"/>
              <a:t>Risk Factors (including Adverse Child Experiences) and Protective Factors</a:t>
            </a:r>
          </a:p>
          <a:p>
            <a:endParaRPr lang="en-US" dirty="0"/>
          </a:p>
          <a:p>
            <a:r>
              <a:rPr lang="en-US" dirty="0"/>
              <a:t>Th</a:t>
            </a:r>
            <a:r>
              <a:rPr lang="en-US" b="1" dirty="0"/>
              <a:t>e Social Development Strategy (SDS) </a:t>
            </a:r>
            <a:r>
              <a:rPr lang="en-US" dirty="0"/>
              <a:t>is a tool for enhancing five factors that are proven to build protection, and organizes these protective factors into a strategy for action that anyone can use in their daily interactions with young people.</a:t>
            </a:r>
          </a:p>
          <a:p>
            <a:r>
              <a:rPr lang="en-US" dirty="0"/>
              <a:t>The SDS is as simple as 5 fingers on one hand.   First, let’s review the overall theory.  And then we’ll go a little deeper into each component.</a:t>
            </a:r>
          </a:p>
          <a:p>
            <a:r>
              <a:rPr lang="en-US" b="1" dirty="0"/>
              <a:t>The first component of the SDS is: Opportunities</a:t>
            </a:r>
            <a:r>
              <a:rPr lang="en-US" baseline="0" dirty="0"/>
              <a:t> (point to the sign on the graphic)</a:t>
            </a:r>
            <a:endParaRPr lang="en-US" dirty="0"/>
          </a:p>
          <a:p>
            <a:pPr marL="171450" indent="-171450">
              <a:buFont typeface="Arial" panose="020B0604020202020204" pitchFamily="34" charset="0"/>
              <a:buChar char="•"/>
            </a:pPr>
            <a:r>
              <a:rPr lang="en-US" dirty="0"/>
              <a:t>If you want to increase healthy behaviors among young people the first thing you need to do is provide opportunities. (Developmentally appropriate opportunities for active involvement.)  </a:t>
            </a:r>
          </a:p>
          <a:p>
            <a:r>
              <a:rPr lang="en-US" b="1" dirty="0"/>
              <a:t>The second component? Skills!</a:t>
            </a:r>
            <a:r>
              <a:rPr lang="en-US" b="1" baseline="0" dirty="0"/>
              <a:t> </a:t>
            </a:r>
            <a:r>
              <a:rPr lang="en-US" baseline="0" dirty="0"/>
              <a:t>(</a:t>
            </a:r>
            <a:r>
              <a:rPr lang="en-US" dirty="0"/>
              <a:t>point to ‘Skills’ sign on the slide):</a:t>
            </a:r>
          </a:p>
          <a:p>
            <a:pPr marL="171450" indent="-171450">
              <a:buFont typeface="Arial" panose="020B0604020202020204" pitchFamily="34" charset="0"/>
              <a:buChar char="•"/>
            </a:pPr>
            <a:r>
              <a:rPr lang="en-US" dirty="0"/>
              <a:t>The second element of the SDS is skills. Young people need the skills to be successful in the opportunities they have.</a:t>
            </a:r>
          </a:p>
          <a:p>
            <a:r>
              <a:rPr lang="en-US" b="1" dirty="0"/>
              <a:t>The 3</a:t>
            </a:r>
            <a:r>
              <a:rPr lang="en-US" b="1" baseline="30000" dirty="0"/>
              <a:t>rd</a:t>
            </a:r>
            <a:r>
              <a:rPr lang="en-US" b="1" dirty="0"/>
              <a:t> SDS component is recognition </a:t>
            </a:r>
            <a:r>
              <a:rPr lang="en-US" dirty="0"/>
              <a:t>(point to ‘recognition’ sign</a:t>
            </a:r>
            <a:r>
              <a:rPr lang="en-US" baseline="0" dirty="0"/>
              <a:t> on the slide)</a:t>
            </a:r>
            <a:r>
              <a:rPr lang="en-US" dirty="0"/>
              <a:t>:</a:t>
            </a:r>
          </a:p>
          <a:p>
            <a:pPr marL="171450" indent="-171450">
              <a:buFont typeface="Arial" panose="020B0604020202020204" pitchFamily="34" charset="0"/>
              <a:buChar char="•"/>
            </a:pPr>
            <a:r>
              <a:rPr lang="en-US" dirty="0"/>
              <a:t>The third element of the SDS is recognition.  </a:t>
            </a:r>
          </a:p>
          <a:p>
            <a:pPr marL="171450" indent="-171450">
              <a:buFont typeface="Arial" panose="020B0604020202020204" pitchFamily="34" charset="0"/>
              <a:buChar char="•"/>
            </a:pPr>
            <a:r>
              <a:rPr lang="en-US" dirty="0"/>
              <a:t>Providing recognition for improvement, effort, and achievement.</a:t>
            </a:r>
          </a:p>
          <a:p>
            <a:pPr marL="171450" indent="-171450">
              <a:buFont typeface="Arial" panose="020B0604020202020204" pitchFamily="34" charset="0"/>
              <a:buChar char="•"/>
            </a:pPr>
            <a:r>
              <a:rPr lang="en-US" dirty="0"/>
              <a:t>Recognition is important because it leads to the </a:t>
            </a:r>
            <a:r>
              <a:rPr lang="en-US" b="1" dirty="0"/>
              <a:t>fourth element of the SDS …</a:t>
            </a:r>
          </a:p>
          <a:p>
            <a:r>
              <a:rPr lang="en-US" b="1" dirty="0"/>
              <a:t>Which is Bonding</a:t>
            </a:r>
            <a:r>
              <a:rPr lang="en-US" b="1" baseline="0" dirty="0"/>
              <a:t> </a:t>
            </a:r>
            <a:r>
              <a:rPr lang="en-US" baseline="0" dirty="0"/>
              <a:t>(</a:t>
            </a:r>
            <a:r>
              <a:rPr lang="en-US" dirty="0"/>
              <a:t>point to ‘Bonding’ grouping on the slide):</a:t>
            </a:r>
          </a:p>
          <a:p>
            <a:pPr marL="171450" indent="-171450">
              <a:buFont typeface="Arial" panose="020B0604020202020204" pitchFamily="34" charset="0"/>
              <a:buChar char="•"/>
            </a:pPr>
            <a:r>
              <a:rPr lang="en-US" dirty="0"/>
              <a:t>Bonding is</a:t>
            </a:r>
            <a:r>
              <a:rPr lang="en-US" baseline="0" dirty="0"/>
              <a:t> a</a:t>
            </a:r>
            <a:r>
              <a:rPr lang="en-US" dirty="0"/>
              <a:t> sense of emotional closeness and attachment who provided those opportunity skills and recognition. </a:t>
            </a:r>
          </a:p>
          <a:p>
            <a:pPr marL="171450" indent="-171450">
              <a:buFont typeface="Arial" panose="020B0604020202020204" pitchFamily="34" charset="0"/>
              <a:buChar char="•"/>
            </a:pPr>
            <a:r>
              <a:rPr lang="en-US" dirty="0"/>
              <a:t>Bonding</a:t>
            </a:r>
            <a:r>
              <a:rPr lang="en-US" baseline="0" dirty="0"/>
              <a:t> will happen in any of the domains where a young person experiences the first three components.  It can happen in a community, within a family, a school or among friends/peer groups (point to each symbol on the slide while referencing these domains).</a:t>
            </a:r>
            <a:r>
              <a:rPr lang="en-US" dirty="0"/>
              <a:t>  </a:t>
            </a:r>
          </a:p>
          <a:p>
            <a:pPr marL="171450" indent="-171450">
              <a:buFont typeface="Arial" panose="020B0604020202020204" pitchFamily="34" charset="0"/>
              <a:buChar char="•"/>
            </a:pPr>
            <a:r>
              <a:rPr lang="en-US" dirty="0"/>
              <a:t>Bonding is important because it provides the motivation to live by the </a:t>
            </a:r>
            <a:r>
              <a:rPr lang="en-US" b="1" dirty="0"/>
              <a:t>fifth element …</a:t>
            </a:r>
          </a:p>
          <a:p>
            <a:r>
              <a:rPr lang="en-US" b="1" dirty="0"/>
              <a:t>Which is clear standards</a:t>
            </a:r>
            <a:r>
              <a:rPr lang="en-US" b="1" baseline="0" dirty="0"/>
              <a:t> </a:t>
            </a:r>
            <a:r>
              <a:rPr lang="en-US" baseline="0" dirty="0"/>
              <a:t>(</a:t>
            </a:r>
            <a:r>
              <a:rPr lang="en-US" dirty="0"/>
              <a:t>point to the ‘Clear Standards’ notation on the slide):</a:t>
            </a:r>
          </a:p>
          <a:p>
            <a:pPr marL="171450" indent="-171450">
              <a:buFont typeface="Arial" panose="020B0604020202020204" pitchFamily="34" charset="0"/>
              <a:buChar char="•"/>
            </a:pPr>
            <a:r>
              <a:rPr lang="en-US" dirty="0"/>
              <a:t>It’s essential that we adults communicate clear and consistent standards for our youths’ behaviors – and when those youth feel a sense of attachment and commitment to us, they are more likely to abide by those clearly communicated standards.    </a:t>
            </a:r>
          </a:p>
          <a:p>
            <a:pPr marL="171450" indent="-171450">
              <a:buFont typeface="Arial" panose="020B0604020202020204" pitchFamily="34" charset="0"/>
              <a:buChar char="•"/>
            </a:pPr>
            <a:r>
              <a:rPr lang="en-US" dirty="0"/>
              <a:t>When</a:t>
            </a:r>
            <a:r>
              <a:rPr lang="en-US" baseline="0" dirty="0"/>
              <a:t> youth follow those clear standards, they will be more likely to have the healthy behaviors we’re advocating for them!</a:t>
            </a:r>
            <a:endParaRPr lang="en-US" dirty="0"/>
          </a:p>
          <a:p>
            <a:endParaRPr lang="en-US" dirty="0"/>
          </a:p>
          <a:p>
            <a:r>
              <a:rPr lang="en-US" dirty="0"/>
              <a:t>So the KEY to the Social Development Strategy is:  that Offering Opportunities, Building Skills, and Giving Recognition is the FOUNDATION of Creating Bonding…which opens a young person to work with Clear Standards &amp; Have Healthy Behaviors!</a:t>
            </a:r>
          </a:p>
          <a:p>
            <a:endParaRPr lang="en-US" dirty="0"/>
          </a:p>
          <a:p>
            <a:r>
              <a:rPr lang="en-US" dirty="0"/>
              <a:t>Finally, Let’s Look at </a:t>
            </a:r>
            <a:r>
              <a:rPr lang="en-US" b="1" dirty="0"/>
              <a:t>Individual Characteristics </a:t>
            </a:r>
            <a:r>
              <a:rPr lang="en-US" dirty="0"/>
              <a:t>(point</a:t>
            </a:r>
            <a:r>
              <a:rPr lang="en-US" baseline="0" dirty="0"/>
              <a:t> to the phrase at the bottom of the slide)</a:t>
            </a:r>
            <a:r>
              <a:rPr lang="en-US" dirty="0"/>
              <a:t>:  </a:t>
            </a:r>
          </a:p>
          <a:p>
            <a:r>
              <a:rPr lang="en-US" dirty="0"/>
              <a:t>As we activate each of these 5 elements of the SDS,</a:t>
            </a:r>
            <a:r>
              <a:rPr lang="en-US" baseline="0" dirty="0"/>
              <a:t> we always need to keep individual characteristics in mind.</a:t>
            </a:r>
          </a:p>
          <a:p>
            <a:r>
              <a:rPr lang="en-US" baseline="0" dirty="0"/>
              <a:t>For example, </a:t>
            </a:r>
          </a:p>
          <a:p>
            <a:pPr marL="171450" indent="-171450">
              <a:buFont typeface="Arial" panose="020B0604020202020204" pitchFamily="34" charset="0"/>
              <a:buChar char="•"/>
            </a:pPr>
            <a:r>
              <a:rPr lang="en-US" dirty="0"/>
              <a:t>Does offering opportunities set up for individual characteristics?</a:t>
            </a:r>
          </a:p>
          <a:p>
            <a:pPr marL="171450" indent="-171450">
              <a:buFont typeface="Arial" panose="020B0604020202020204" pitchFamily="34" charset="0"/>
              <a:buChar char="•"/>
            </a:pPr>
            <a:r>
              <a:rPr lang="en-US" dirty="0"/>
              <a:t>Do you only offer sports when a young person is interested in music?</a:t>
            </a:r>
          </a:p>
          <a:p>
            <a:pPr marL="171450" indent="-171450">
              <a:buFont typeface="Arial" panose="020B0604020202020204" pitchFamily="34" charset="0"/>
              <a:buChar char="•"/>
            </a:pPr>
            <a:r>
              <a:rPr lang="en-US" dirty="0"/>
              <a:t>At each step, we recognize</a:t>
            </a:r>
            <a:r>
              <a:rPr lang="en-US" baseline="0" dirty="0"/>
              <a:t> that </a:t>
            </a:r>
            <a:r>
              <a:rPr lang="en-US" dirty="0"/>
              <a:t>opportunity skills and recognition need to be provided in ways that take into account individual children differences and cultural differences. </a:t>
            </a:r>
          </a:p>
        </p:txBody>
      </p:sp>
      <p:sp>
        <p:nvSpPr>
          <p:cNvPr id="4" name="Slide Number Placeholder 3"/>
          <p:cNvSpPr>
            <a:spLocks noGrp="1"/>
          </p:cNvSpPr>
          <p:nvPr>
            <p:ph type="sldNum" sz="quarter" idx="10"/>
          </p:nvPr>
        </p:nvSpPr>
        <p:spPr/>
        <p:txBody>
          <a:bodyPr/>
          <a:lstStyle/>
          <a:p>
            <a:fld id="{F914FBC3-1781-4007-B07F-0F7079B9B19C}" type="slidenum">
              <a:rPr lang="en-US" smtClean="0"/>
              <a:t>3</a:t>
            </a:fld>
            <a:endParaRPr lang="en-US"/>
          </a:p>
        </p:txBody>
      </p:sp>
    </p:spTree>
    <p:extLst>
      <p:ext uri="{BB962C8B-B14F-4D97-AF65-F5344CB8AC3E}">
        <p14:creationId xmlns:p14="http://schemas.microsoft.com/office/powerpoint/2010/main" val="2313805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now let’s dive a little deeper into each of these 5 components of the SDS</a:t>
            </a:r>
          </a:p>
          <a:p>
            <a:r>
              <a:rPr lang="en-US" dirty="0"/>
              <a:t>If you want to increase healthy behaviors among young people the </a:t>
            </a:r>
            <a:r>
              <a:rPr lang="en-US" b="1" dirty="0"/>
              <a:t>first thing you need to do is provide opportunities</a:t>
            </a:r>
            <a:r>
              <a:rPr lang="en-US" dirty="0"/>
              <a:t>.</a:t>
            </a:r>
          </a:p>
          <a:p>
            <a:r>
              <a:rPr lang="en-US" dirty="0"/>
              <a:t>Opportunities</a:t>
            </a:r>
            <a:r>
              <a:rPr lang="en-US" baseline="0" dirty="0"/>
              <a:t> must be developmentally appropriate for the age, abilities and interests of the young person.</a:t>
            </a:r>
          </a:p>
          <a:p>
            <a:endParaRPr lang="en-US" baseline="0" dirty="0"/>
          </a:p>
          <a:p>
            <a:r>
              <a:rPr lang="en-US" baseline="0" dirty="0"/>
              <a:t>There are many examples of enhancing opportunity structures at home, school, and in the community. AND, we should consider the developmental age and whether the opportunities are appropriate. </a:t>
            </a:r>
          </a:p>
          <a:p>
            <a:endParaRPr lang="en-US" baseline="0" dirty="0"/>
          </a:p>
          <a:p>
            <a:r>
              <a:rPr lang="en-US" baseline="0" dirty="0"/>
              <a:t>For example, it may not be appropriate to provide cooking classes on a hot stove to 5-year-olds, but opportunities to learn about and choose healthy snacks might be more age appropriate. </a:t>
            </a:r>
          </a:p>
          <a:p>
            <a:endParaRPr lang="en-US" baseline="0" dirty="0"/>
          </a:p>
          <a:p>
            <a:r>
              <a:rPr lang="en-US" baseline="0" dirty="0"/>
              <a:t>Opportunities also need to be meaningful. For example, engaging teens as change agents in a community coalition without providing them with a meaningful voice may not be motivating and may further alienate teens. </a:t>
            </a:r>
          </a:p>
          <a:p>
            <a:endParaRPr lang="en-US" baseline="0" dirty="0"/>
          </a:p>
          <a:p>
            <a:r>
              <a:rPr lang="en-US" baseline="0" dirty="0"/>
              <a:t>It is also important to match opportunities to the young person’s individual characteristics and interests (e.g., providing an opportunity to be on a basketball team may not be meaningful to all 13-year-olds). Finally, opportunities must be challenging enough to be motivating but not so challenging that they become frustrating.</a:t>
            </a:r>
          </a:p>
          <a:p>
            <a:endParaRPr lang="en-US" baseline="0" dirty="0"/>
          </a:p>
          <a:p>
            <a:r>
              <a:rPr lang="en-US" baseline="0" dirty="0"/>
              <a:t>Examples? – you can ask your audience to think of some other examples.  Here is a list that parents might do:</a:t>
            </a:r>
          </a:p>
          <a:p>
            <a:pPr marL="171450" indent="-171450">
              <a:buFont typeface="Arial" panose="020B0604020202020204" pitchFamily="34" charset="0"/>
              <a:buChar char="•"/>
            </a:pPr>
            <a:r>
              <a:rPr lang="en-US" dirty="0"/>
              <a:t>Picking up your infant</a:t>
            </a:r>
          </a:p>
          <a:p>
            <a:pPr marL="171450" indent="-171450">
              <a:buFont typeface="Arial" panose="020B0604020202020204" pitchFamily="34" charset="0"/>
              <a:buChar char="•"/>
            </a:pPr>
            <a:r>
              <a:rPr lang="en-US" dirty="0"/>
              <a:t>Reading to your preschooler</a:t>
            </a:r>
          </a:p>
          <a:p>
            <a:pPr marL="171450" indent="-171450">
              <a:buFont typeface="Arial" panose="020B0604020202020204" pitchFamily="34" charset="0"/>
              <a:buChar char="•"/>
            </a:pPr>
            <a:r>
              <a:rPr lang="en-US" dirty="0"/>
              <a:t>Involving your child in decisions about chores</a:t>
            </a:r>
          </a:p>
          <a:p>
            <a:pPr marL="171450" indent="-171450">
              <a:buFont typeface="Arial" panose="020B0604020202020204" pitchFamily="34" charset="0"/>
              <a:buChar char="•"/>
            </a:pPr>
            <a:r>
              <a:rPr lang="en-US" dirty="0"/>
              <a:t>Participating in sport, social, musical, and educational time with your child </a:t>
            </a:r>
          </a:p>
          <a:p>
            <a:pPr marL="171450" indent="-171450">
              <a:buFont typeface="Arial" panose="020B0604020202020204" pitchFamily="34" charset="0"/>
              <a:buChar char="•"/>
            </a:pPr>
            <a:r>
              <a:rPr lang="en-US" dirty="0"/>
              <a:t>Engaging your teen in decisions about curfew</a:t>
            </a:r>
          </a:p>
          <a:p>
            <a:pPr marL="171450" indent="-171450">
              <a:buFont typeface="Arial" panose="020B0604020202020204" pitchFamily="34" charset="0"/>
              <a:buChar char="•"/>
            </a:pPr>
            <a:r>
              <a:rPr lang="en-US" dirty="0"/>
              <a:t>Volunteering with your teen for a cause you agree on</a:t>
            </a:r>
          </a:p>
          <a:p>
            <a:endParaRPr lang="en-US" dirty="0"/>
          </a:p>
          <a:p>
            <a:r>
              <a:rPr lang="en-US" dirty="0"/>
              <a:t>Remember! When providing opportunities:</a:t>
            </a:r>
          </a:p>
          <a:p>
            <a:pPr marL="171450" indent="-171450">
              <a:buFont typeface="Arial" panose="020B0604020202020204" pitchFamily="34" charset="0"/>
              <a:buChar char="•"/>
            </a:pPr>
            <a:r>
              <a:rPr lang="en-US" dirty="0"/>
              <a:t>Build on individual characteristics</a:t>
            </a:r>
          </a:p>
          <a:p>
            <a:pPr marL="171450" indent="-171450">
              <a:buFont typeface="Arial" panose="020B0604020202020204" pitchFamily="34" charset="0"/>
              <a:buChar char="•"/>
            </a:pPr>
            <a:r>
              <a:rPr lang="en-US" dirty="0"/>
              <a:t>Make them meaningful and age-appropriate</a:t>
            </a:r>
          </a:p>
          <a:p>
            <a:pPr marL="171450" indent="-171450">
              <a:buFont typeface="Arial" panose="020B0604020202020204" pitchFamily="34" charset="0"/>
              <a:buChar char="•"/>
            </a:pPr>
            <a:r>
              <a:rPr lang="en-US" dirty="0"/>
              <a:t>Fit a young person’s interests and abilities </a:t>
            </a:r>
          </a:p>
          <a:p>
            <a:pPr marL="171450" indent="-171450">
              <a:buFont typeface="Arial" panose="020B0604020202020204" pitchFamily="34" charset="0"/>
              <a:buChar char="•"/>
            </a:pPr>
            <a:r>
              <a:rPr lang="en-US" dirty="0"/>
              <a:t>Show young people that they are valued.</a:t>
            </a:r>
          </a:p>
          <a:p>
            <a:endParaRPr lang="en-US" dirty="0"/>
          </a:p>
        </p:txBody>
      </p:sp>
      <p:sp>
        <p:nvSpPr>
          <p:cNvPr id="4" name="Slide Number Placeholder 3"/>
          <p:cNvSpPr>
            <a:spLocks noGrp="1"/>
          </p:cNvSpPr>
          <p:nvPr>
            <p:ph type="sldNum" sz="quarter" idx="10"/>
          </p:nvPr>
        </p:nvSpPr>
        <p:spPr/>
        <p:txBody>
          <a:bodyPr/>
          <a:lstStyle/>
          <a:p>
            <a:fld id="{F914FBC3-1781-4007-B07F-0F7079B9B19C}" type="slidenum">
              <a:rPr lang="en-US" smtClean="0"/>
              <a:t>4</a:t>
            </a:fld>
            <a:endParaRPr lang="en-US"/>
          </a:p>
        </p:txBody>
      </p:sp>
    </p:spTree>
    <p:extLst>
      <p:ext uri="{BB962C8B-B14F-4D97-AF65-F5344CB8AC3E}">
        <p14:creationId xmlns:p14="http://schemas.microsoft.com/office/powerpoint/2010/main" val="2791247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element of the SDS is </a:t>
            </a:r>
            <a:r>
              <a:rPr lang="en-US" b="1" dirty="0"/>
              <a:t>skills. </a:t>
            </a:r>
            <a:r>
              <a:rPr lang="en-US" dirty="0"/>
              <a:t>Young people need the skills to be successful in the opportunities they have.</a:t>
            </a:r>
          </a:p>
          <a:p>
            <a:r>
              <a:rPr lang="en-US" dirty="0"/>
              <a:t>Whether providing a comprehensive program within a school or working with youths on an individual basis, there are several important practice considerations we have learned about  teaching youth skills. </a:t>
            </a:r>
          </a:p>
          <a:p>
            <a:endParaRPr lang="en-US" dirty="0"/>
          </a:p>
          <a:p>
            <a:r>
              <a:rPr lang="en-US" dirty="0"/>
              <a:t>First, be intentional and realistic. The skill should identified and be appropriate for the youth’s abilities. Children learn best and are willing to keep on trying when they gain success quickly. Just because one child learned a skill at a particular age, that does not mean that another child will necessarily be ready to learn that skill at the same age. </a:t>
            </a:r>
          </a:p>
          <a:p>
            <a:endParaRPr lang="en-US" dirty="0"/>
          </a:p>
          <a:p>
            <a:r>
              <a:rPr lang="en-US" dirty="0"/>
              <a:t>Second, motivate the young person to learn the skill.  Help them understand why this skill is great for them to have; reflect and reinforce their own statements about the value of the skill.</a:t>
            </a:r>
          </a:p>
          <a:p>
            <a:endParaRPr lang="en-US" dirty="0"/>
          </a:p>
          <a:p>
            <a:r>
              <a:rPr lang="en-US" dirty="0"/>
              <a:t>Third, start small. If you want a child to learn a complicated skill, break the skill into small steps and teach one part at a time. For example, if you want children to learn how to clean their rooms, start by teaching them how to put away their toys. Once children have mastered this skill, teach them how to fold and put away clothes or make the bed. Children’s inability or lack of readiness to learn a certain skill may be the result of adult failures to break a difficult task up into manageable steps and teach those steps one at a time. </a:t>
            </a:r>
          </a:p>
          <a:p>
            <a:endParaRPr lang="en-US" dirty="0"/>
          </a:p>
          <a:p>
            <a:r>
              <a:rPr lang="en-US" dirty="0"/>
              <a:t>Fourth, make sure to model, then practice. Demonstrate the skill you are teaching. Professional ball players first see the skill, then practice, practice, practice. Creating natural opportunities to practice is important. Finally, build on success. Provide new challenges as success occurs. If children experience 100% success 100% of the time, they may have a tendency to give up the first time they encounter something difficult. On the other hand, if children experience frequent failures, they can become so discouraged they will stop even trying.</a:t>
            </a:r>
          </a:p>
          <a:p>
            <a:endParaRPr lang="en-US" dirty="0"/>
          </a:p>
          <a:p>
            <a:r>
              <a:rPr lang="en-US" dirty="0"/>
              <a:t>Examples?</a:t>
            </a:r>
          </a:p>
          <a:p>
            <a:pPr marL="171450" indent="-171450">
              <a:buFont typeface="Arial" panose="020B0604020202020204" pitchFamily="34" charset="0"/>
              <a:buChar char="•"/>
            </a:pPr>
            <a:r>
              <a:rPr lang="en-US" dirty="0"/>
              <a:t>Practice</a:t>
            </a:r>
            <a:r>
              <a:rPr lang="en-US" baseline="0" dirty="0"/>
              <a:t> reading &amp; writing together – can build reading skills, study skills as well as social interaction skills</a:t>
            </a:r>
          </a:p>
          <a:p>
            <a:pPr marL="171450" indent="-171450">
              <a:buFont typeface="Arial" panose="020B0604020202020204" pitchFamily="34" charset="0"/>
              <a:buChar char="•"/>
            </a:pPr>
            <a:r>
              <a:rPr lang="en-US" baseline="0" dirty="0"/>
              <a:t>Asking teen about curfew –  communication and negotiation skills</a:t>
            </a:r>
          </a:p>
          <a:p>
            <a:endParaRPr lang="en-US" dirty="0"/>
          </a:p>
          <a:p>
            <a:r>
              <a:rPr lang="en-US" dirty="0"/>
              <a:t>When teaching skills:</a:t>
            </a:r>
          </a:p>
          <a:p>
            <a:pPr marL="171450" indent="-171450">
              <a:buFont typeface="Arial" panose="020B0604020202020204" pitchFamily="34" charset="0"/>
              <a:buChar char="•"/>
            </a:pPr>
            <a:r>
              <a:rPr lang="en-US" dirty="0"/>
              <a:t>Take advantage of chances to teach needed skills</a:t>
            </a:r>
          </a:p>
          <a:p>
            <a:pPr marL="171450" indent="-171450">
              <a:buFont typeface="Arial" panose="020B0604020202020204" pitchFamily="34" charset="0"/>
              <a:buChar char="•"/>
            </a:pPr>
            <a:r>
              <a:rPr lang="en-US" dirty="0"/>
              <a:t>Motivate the youth to want to learn the skill</a:t>
            </a:r>
          </a:p>
          <a:p>
            <a:pPr marL="171450" indent="-171450">
              <a:buFont typeface="Arial" panose="020B0604020202020204" pitchFamily="34" charset="0"/>
              <a:buChar char="•"/>
            </a:pPr>
            <a:r>
              <a:rPr lang="en-US" dirty="0"/>
              <a:t>Break skills into small steps</a:t>
            </a:r>
          </a:p>
          <a:p>
            <a:pPr marL="171450" indent="-171450">
              <a:buFont typeface="Arial" panose="020B0604020202020204" pitchFamily="34" charset="0"/>
              <a:buChar char="•"/>
            </a:pPr>
            <a:r>
              <a:rPr lang="en-US" dirty="0"/>
              <a:t>Model the steps</a:t>
            </a:r>
          </a:p>
          <a:p>
            <a:pPr marL="171450" indent="-171450">
              <a:buFont typeface="Arial" panose="020B0604020202020204" pitchFamily="34" charset="0"/>
              <a:buChar char="•"/>
            </a:pPr>
            <a:r>
              <a:rPr lang="en-US" dirty="0"/>
              <a:t>Practice together.</a:t>
            </a:r>
          </a:p>
          <a:p>
            <a:endParaRPr lang="en-US" dirty="0"/>
          </a:p>
        </p:txBody>
      </p:sp>
      <p:sp>
        <p:nvSpPr>
          <p:cNvPr id="4" name="Slide Number Placeholder 3"/>
          <p:cNvSpPr>
            <a:spLocks noGrp="1"/>
          </p:cNvSpPr>
          <p:nvPr>
            <p:ph type="sldNum" sz="quarter" idx="10"/>
          </p:nvPr>
        </p:nvSpPr>
        <p:spPr/>
        <p:txBody>
          <a:bodyPr/>
          <a:lstStyle/>
          <a:p>
            <a:fld id="{F914FBC3-1781-4007-B07F-0F7079B9B19C}" type="slidenum">
              <a:rPr lang="en-US" smtClean="0"/>
              <a:t>5</a:t>
            </a:fld>
            <a:endParaRPr lang="en-US"/>
          </a:p>
        </p:txBody>
      </p:sp>
    </p:spTree>
    <p:extLst>
      <p:ext uri="{BB962C8B-B14F-4D97-AF65-F5344CB8AC3E}">
        <p14:creationId xmlns:p14="http://schemas.microsoft.com/office/powerpoint/2010/main" val="3046062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element of the SDS is </a:t>
            </a:r>
            <a:r>
              <a:rPr lang="en-US" b="1" dirty="0"/>
              <a:t>recognition.  </a:t>
            </a:r>
          </a:p>
          <a:p>
            <a:r>
              <a:rPr lang="en-US" dirty="0"/>
              <a:t>Providing recognition for improvement, effort, and achievement.</a:t>
            </a:r>
          </a:p>
          <a:p>
            <a:r>
              <a:rPr lang="en-US" dirty="0"/>
              <a:t>There are several practice considerations we have learned about  providing recognition,. </a:t>
            </a:r>
          </a:p>
          <a:p>
            <a:endParaRPr lang="en-US" dirty="0"/>
          </a:p>
          <a:p>
            <a:r>
              <a:rPr lang="en-US" dirty="0"/>
              <a:t>It is helpful to consider that some youths are not going to feel comfortable receiving an award at an all-school assembly or in front of a large crowd. Knowing that a youth has a fear of being in front of crowds is important when providing feedback that will be meaningful and rewarding. For some, a quiet word or a note is more meaningful; for others, bring on the assembly and news articles! </a:t>
            </a:r>
          </a:p>
          <a:p>
            <a:endParaRPr lang="en-US" dirty="0"/>
          </a:p>
          <a:p>
            <a:r>
              <a:rPr lang="en-US" dirty="0"/>
              <a:t>For educators and social workers implementing youth-centered approaches, this means that recognizing effort is critical. Recognition is most effective when it is specific to a skill or talent the student is developing. For instance, a teacher might say, “Maria, I can see your hard work to control your anger when you are mad. It has really improved. Your hard work is paying off.” </a:t>
            </a:r>
          </a:p>
          <a:p>
            <a:endParaRPr lang="en-US" dirty="0"/>
          </a:p>
          <a:p>
            <a:r>
              <a:rPr lang="en-US" dirty="0"/>
              <a:t>When recognizing either accomplishments or effort, it is important to be specific and positive. Notice what children are doing well, and recognize it. Encourage children for trying or getting started and course correct where necessary. For example, “It was great you got started on the dishes tonight without my asking.” When youths are recognized for their skillful involvements, it promotes strong bonds, which provide the motivation to contribute to and follow healthy beliefs and clear standards.</a:t>
            </a:r>
          </a:p>
          <a:p>
            <a:endParaRPr lang="en-US" dirty="0"/>
          </a:p>
          <a:p>
            <a:r>
              <a:rPr lang="en-US" dirty="0"/>
              <a:t>Examples?</a:t>
            </a:r>
          </a:p>
          <a:p>
            <a:pPr marL="171450" indent="-171450">
              <a:buFont typeface="Arial" panose="020B0604020202020204" pitchFamily="34" charset="0"/>
              <a:buChar char="•"/>
            </a:pPr>
            <a:r>
              <a:rPr lang="en-US" dirty="0"/>
              <a:t>Thank</a:t>
            </a:r>
            <a:r>
              <a:rPr lang="en-US" baseline="0" dirty="0"/>
              <a:t> you for listening without interrupting!</a:t>
            </a:r>
          </a:p>
          <a:p>
            <a:pPr marL="171450" indent="-171450">
              <a:buFont typeface="Arial" panose="020B0604020202020204" pitchFamily="34" charset="0"/>
              <a:buChar char="•"/>
            </a:pPr>
            <a:r>
              <a:rPr lang="en-US" baseline="0" dirty="0"/>
              <a:t>You really worked hard on that last assignment!</a:t>
            </a:r>
            <a:endParaRPr lang="en-US" dirty="0"/>
          </a:p>
          <a:p>
            <a:endParaRPr lang="en-US" dirty="0"/>
          </a:p>
          <a:p>
            <a:r>
              <a:rPr lang="en-US" dirty="0"/>
              <a:t>Recognition is important because it leads to the fourth element of the SDS</a:t>
            </a:r>
          </a:p>
        </p:txBody>
      </p:sp>
      <p:sp>
        <p:nvSpPr>
          <p:cNvPr id="4" name="Slide Number Placeholder 3"/>
          <p:cNvSpPr>
            <a:spLocks noGrp="1"/>
          </p:cNvSpPr>
          <p:nvPr>
            <p:ph type="sldNum" sz="quarter" idx="10"/>
          </p:nvPr>
        </p:nvSpPr>
        <p:spPr/>
        <p:txBody>
          <a:bodyPr/>
          <a:lstStyle/>
          <a:p>
            <a:fld id="{F914FBC3-1781-4007-B07F-0F7079B9B19C}" type="slidenum">
              <a:rPr lang="en-US" smtClean="0"/>
              <a:t>6</a:t>
            </a:fld>
            <a:endParaRPr lang="en-US"/>
          </a:p>
        </p:txBody>
      </p:sp>
    </p:spTree>
    <p:extLst>
      <p:ext uri="{BB962C8B-B14F-4D97-AF65-F5344CB8AC3E}">
        <p14:creationId xmlns:p14="http://schemas.microsoft.com/office/powerpoint/2010/main" val="2876095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4</a:t>
            </a:r>
            <a:r>
              <a:rPr lang="en-US" b="1" baseline="30000" dirty="0"/>
              <a:t>th</a:t>
            </a:r>
            <a:r>
              <a:rPr lang="en-US" b="1" dirty="0"/>
              <a:t> element is bonding.</a:t>
            </a:r>
            <a:r>
              <a:rPr lang="en-US" dirty="0"/>
              <a:t>  Bonding is a sense of emotional closeness and attachment to those who provided those opportunities, skills and recognition. </a:t>
            </a:r>
          </a:p>
          <a:p>
            <a:r>
              <a:rPr lang="en-US" dirty="0"/>
              <a:t>This synergy of opportunities, skills, and recognition begins the process of bonding. Every day, when a child consistently experiences such moment-to-moment interactions, bonding is strengthened, and that bond acts as a motivator to follow family, school or community norms and values.</a:t>
            </a:r>
          </a:p>
          <a:p>
            <a:r>
              <a:rPr lang="en-US" dirty="0"/>
              <a:t>Family and community bonding is a source of strength, especially in communities of color, and it may vary based on the cultural and racial background of the community. Such variations may need to be responsive to the individuals or communities being addressed</a:t>
            </a:r>
          </a:p>
          <a:p>
            <a:endParaRPr lang="en-US" dirty="0"/>
          </a:p>
          <a:p>
            <a:r>
              <a:rPr lang="en-US" dirty="0"/>
              <a:t>Bonding is important because it </a:t>
            </a:r>
            <a:r>
              <a:rPr lang="en-US" b="1" dirty="0"/>
              <a:t>provides the motivation to live by the fifth element </a:t>
            </a:r>
          </a:p>
          <a:p>
            <a:endParaRPr lang="en-US" dirty="0"/>
          </a:p>
        </p:txBody>
      </p:sp>
      <p:sp>
        <p:nvSpPr>
          <p:cNvPr id="4" name="Slide Number Placeholder 3"/>
          <p:cNvSpPr>
            <a:spLocks noGrp="1"/>
          </p:cNvSpPr>
          <p:nvPr>
            <p:ph type="sldNum" sz="quarter" idx="10"/>
          </p:nvPr>
        </p:nvSpPr>
        <p:spPr/>
        <p:txBody>
          <a:bodyPr/>
          <a:lstStyle/>
          <a:p>
            <a:fld id="{F914FBC3-1781-4007-B07F-0F7079B9B19C}" type="slidenum">
              <a:rPr lang="en-US" smtClean="0"/>
              <a:t>7</a:t>
            </a:fld>
            <a:endParaRPr lang="en-US"/>
          </a:p>
        </p:txBody>
      </p:sp>
    </p:spTree>
    <p:extLst>
      <p:ext uri="{BB962C8B-B14F-4D97-AF65-F5344CB8AC3E}">
        <p14:creationId xmlns:p14="http://schemas.microsoft.com/office/powerpoint/2010/main" val="1371798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fifth element of the SDS is clear standards for healthy behavior.  </a:t>
            </a:r>
            <a:r>
              <a:rPr lang="en-US" dirty="0"/>
              <a:t>It’s essential that we adults provide clear and consistent standards for our youths’ behaviors – and when those youth feel a sense of attachment and commitment to us, they are more likely to abide by those clearly communicated standards. </a:t>
            </a:r>
          </a:p>
          <a:p>
            <a:endParaRPr lang="en-US" dirty="0"/>
          </a:p>
          <a:p>
            <a:r>
              <a:rPr lang="en-US" dirty="0"/>
              <a:t>Clear standards can be provided in all domains in which children live: at home, in school, and in the community</a:t>
            </a:r>
          </a:p>
          <a:p>
            <a:endParaRPr lang="en-US" dirty="0"/>
          </a:p>
          <a:p>
            <a:r>
              <a:rPr lang="en-US" dirty="0"/>
              <a:t>As communities work to promote youth protection, it is important to understand and address issues of inequality that might constrain young people from feeling connected or bonded to positive adults</a:t>
            </a:r>
          </a:p>
          <a:p>
            <a:endParaRPr lang="en-US" dirty="0"/>
          </a:p>
          <a:p>
            <a:r>
              <a:rPr lang="en-US" dirty="0"/>
              <a:t>Examples? Ask your audience to imagine what the clear standards might be from each picture on this slide – in family, school and community.</a:t>
            </a:r>
          </a:p>
          <a:p>
            <a:r>
              <a:rPr lang="en-US" dirty="0"/>
              <a:t>Ask them to think of more!</a:t>
            </a:r>
          </a:p>
          <a:p>
            <a:endParaRPr lang="en-US" dirty="0"/>
          </a:p>
          <a:p>
            <a:endParaRPr lang="en-US" dirty="0"/>
          </a:p>
        </p:txBody>
      </p:sp>
      <p:sp>
        <p:nvSpPr>
          <p:cNvPr id="4" name="Slide Number Placeholder 3"/>
          <p:cNvSpPr>
            <a:spLocks noGrp="1"/>
          </p:cNvSpPr>
          <p:nvPr>
            <p:ph type="sldNum" sz="quarter" idx="10"/>
          </p:nvPr>
        </p:nvSpPr>
        <p:spPr/>
        <p:txBody>
          <a:bodyPr/>
          <a:lstStyle/>
          <a:p>
            <a:fld id="{F914FBC3-1781-4007-B07F-0F7079B9B19C}" type="slidenum">
              <a:rPr lang="en-US" smtClean="0"/>
              <a:t>8</a:t>
            </a:fld>
            <a:endParaRPr lang="en-US"/>
          </a:p>
        </p:txBody>
      </p:sp>
    </p:spTree>
    <p:extLst>
      <p:ext uri="{BB962C8B-B14F-4D97-AF65-F5344CB8AC3E}">
        <p14:creationId xmlns:p14="http://schemas.microsoft.com/office/powerpoint/2010/main" val="2181680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youth follow those clear standards, they will be more likely to have the healthy behaviors we’re advocating for them!</a:t>
            </a:r>
            <a:endParaRPr lang="en-US" dirty="0"/>
          </a:p>
          <a:p>
            <a:endParaRPr lang="en-US" dirty="0"/>
          </a:p>
          <a:p>
            <a:r>
              <a:rPr lang="en-US" dirty="0"/>
              <a:t>So the KEY to the Social Development Strategy is:  that Offering Opportunities, Building Skills, and Giving Recognition is the FOUNDATION of Creating Bonding…which opens a young person to work with Clear Standards &amp; Have Healthy Behaviors!</a:t>
            </a:r>
          </a:p>
          <a:p>
            <a:endParaRPr lang="en-US" dirty="0"/>
          </a:p>
          <a:p>
            <a:r>
              <a:rPr lang="en-US" dirty="0"/>
              <a:t>And we can</a:t>
            </a:r>
            <a:r>
              <a:rPr lang="en-US" baseline="0" dirty="0"/>
              <a:t> k</a:t>
            </a:r>
            <a:r>
              <a:rPr lang="en-US" dirty="0"/>
              <a:t>eep in mind that opportunity skills and recognition need to be provided in ways that take into account individual children differences and cultural differences. </a:t>
            </a:r>
          </a:p>
          <a:p>
            <a:endParaRPr lang="en-US" dirty="0"/>
          </a:p>
          <a:p>
            <a:r>
              <a:rPr lang="en-US" dirty="0"/>
              <a:t>Please</a:t>
            </a:r>
            <a:r>
              <a:rPr lang="en-US" baseline="0" dirty="0"/>
              <a:t> know that building these protections has been proven to create more protective environments and to enhance young people’s healthy development in myriad measures – over the long term as they developed into young adults and parents themselves.  You can learn more about these studies on the Communities That Care website on the tab discussing the Social Development Strategy  -- and see some references in the next slide (https://www.communitiesthatcare.net/how-ctc-works/social-development-strategy/ ) and on the SDRG website section discussing the Seattle Social Development Project (http://www.sdrg.org/projectdetail.asp?frmPSelect=37&amp;Status=1&amp;New+Entry=View+Details )</a:t>
            </a:r>
            <a:endParaRPr lang="en-US" dirty="0"/>
          </a:p>
        </p:txBody>
      </p:sp>
      <p:sp>
        <p:nvSpPr>
          <p:cNvPr id="4" name="Slide Number Placeholder 3"/>
          <p:cNvSpPr>
            <a:spLocks noGrp="1"/>
          </p:cNvSpPr>
          <p:nvPr>
            <p:ph type="sldNum" sz="quarter" idx="10"/>
          </p:nvPr>
        </p:nvSpPr>
        <p:spPr/>
        <p:txBody>
          <a:bodyPr/>
          <a:lstStyle/>
          <a:p>
            <a:fld id="{F914FBC3-1781-4007-B07F-0F7079B9B19C}"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8645963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E05C73-507C-3E44-942E-BC7B83C0129E}"/>
              </a:ext>
            </a:extLst>
          </p:cNvPr>
          <p:cNvSpPr/>
          <p:nvPr userDrawn="1"/>
        </p:nvSpPr>
        <p:spPr>
          <a:xfrm>
            <a:off x="1" y="0"/>
            <a:ext cx="12192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29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609600"/>
            <a:ext cx="10972800" cy="808038"/>
          </a:xfrm>
          <a:prstGeom prst="rect">
            <a:avLst/>
          </a:prstGeom>
        </p:spPr>
        <p:txBody>
          <a:bodyPr vert="horz"/>
          <a:lstStyle>
            <a:lvl1pPr>
              <a:defRPr>
                <a:solidFill>
                  <a:srgbClr val="593A4B"/>
                </a:solidFill>
              </a:defRPr>
            </a:lvl1pPr>
          </a:lstStyle>
          <a:p>
            <a:r>
              <a:rPr lang="en-US" dirty="0"/>
              <a:t>Disclaimer</a:t>
            </a:r>
          </a:p>
        </p:txBody>
      </p:sp>
      <p:sp>
        <p:nvSpPr>
          <p:cNvPr id="3" name="TextBox 2"/>
          <p:cNvSpPr txBox="1"/>
          <p:nvPr userDrawn="1"/>
        </p:nvSpPr>
        <p:spPr>
          <a:xfrm>
            <a:off x="609600" y="1910080"/>
            <a:ext cx="10972800" cy="3816430"/>
          </a:xfrm>
          <a:prstGeom prst="rect">
            <a:avLst/>
          </a:prstGeom>
          <a:noFill/>
        </p:spPr>
        <p:txBody>
          <a:bodyPr wrap="square" rtlCol="0">
            <a:spAutoFit/>
          </a:bodyPr>
          <a:lstStyle/>
          <a:p>
            <a:pPr marL="45720" indent="0" algn="ctr">
              <a:buNone/>
            </a:pPr>
            <a:r>
              <a:rPr lang="en-US" sz="2800" kern="1200" dirty="0">
                <a:solidFill>
                  <a:schemeClr val="tx1"/>
                </a:solidFill>
                <a:latin typeface="+mn-lt"/>
                <a:ea typeface="+mn-ea"/>
                <a:cs typeface="Helvetica" panose="020B0604020202020204" pitchFamily="34" charset="0"/>
              </a:rPr>
              <a:t>The views expressed in this webinar do not necessarily represent the views, policies, and positions of the Substance Abuse and Mental Health Services Administration or the U.S. Department of Health and Human Services.</a:t>
            </a:r>
          </a:p>
          <a:p>
            <a:pPr marL="45720" indent="0" algn="ctr">
              <a:buNone/>
            </a:pPr>
            <a:endParaRPr lang="en-US" sz="2800" kern="1200" dirty="0">
              <a:solidFill>
                <a:schemeClr val="tx1"/>
              </a:solidFill>
              <a:latin typeface="+mn-lt"/>
              <a:ea typeface="+mn-ea"/>
              <a:cs typeface="Helvetica" panose="020B0604020202020204" pitchFamily="34" charset="0"/>
            </a:endParaRPr>
          </a:p>
          <a:p>
            <a:pPr marL="45720" indent="0" algn="ctr">
              <a:buNone/>
            </a:pPr>
            <a:r>
              <a:rPr lang="en-US" sz="2800" kern="1200" dirty="0">
                <a:solidFill>
                  <a:schemeClr val="tx1"/>
                </a:solidFill>
                <a:latin typeface="+mn-lt"/>
                <a:ea typeface="+mn-ea"/>
                <a:cs typeface="Helvetica" panose="020B0604020202020204" pitchFamily="34" charset="0"/>
              </a:rPr>
              <a:t>This webinar is being recorded and archived, and will be available for viewing after the webinar. Please contact the webinar facilitator if you have any concerns or questions.</a:t>
            </a:r>
          </a:p>
          <a:p>
            <a:endParaRPr lang="en-US" dirty="0"/>
          </a:p>
        </p:txBody>
      </p:sp>
    </p:spTree>
    <p:extLst>
      <p:ext uri="{BB962C8B-B14F-4D97-AF65-F5344CB8AC3E}">
        <p14:creationId xmlns:p14="http://schemas.microsoft.com/office/powerpoint/2010/main" val="4091097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37810"/>
            <a:ext cx="10515601" cy="940424"/>
          </a:xfrm>
        </p:spPr>
        <p:txBody>
          <a:bodyPr/>
          <a:lstStyle/>
          <a:p>
            <a:r>
              <a:rPr lang="en-US" dirty="0"/>
              <a:t>Click to edit Master title style</a:t>
            </a:r>
          </a:p>
        </p:txBody>
      </p:sp>
      <p:sp>
        <p:nvSpPr>
          <p:cNvPr id="3" name="Content Placeholder 2"/>
          <p:cNvSpPr>
            <a:spLocks noGrp="1"/>
          </p:cNvSpPr>
          <p:nvPr>
            <p:ph idx="1"/>
          </p:nvPr>
        </p:nvSpPr>
        <p:spPr>
          <a:xfrm>
            <a:off x="838200" y="1335279"/>
            <a:ext cx="10515600" cy="39486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p:cNvSpPr>
            <a:spLocks noGrp="1" noChangeAspect="1"/>
          </p:cNvSpPr>
          <p:nvPr>
            <p:ph type="pic" sz="quarter" idx="10" hasCustomPrompt="1"/>
          </p:nvPr>
        </p:nvSpPr>
        <p:spPr>
          <a:xfrm>
            <a:off x="838200" y="5959909"/>
            <a:ext cx="4447117" cy="788987"/>
          </a:xfrm>
        </p:spPr>
        <p:txBody>
          <a:bodyPr>
            <a:noAutofit/>
          </a:bodyPr>
          <a:lstStyle>
            <a:lvl1pPr>
              <a:defRPr sz="1500" baseline="0"/>
            </a:lvl1pPr>
          </a:lstStyle>
          <a:p>
            <a:r>
              <a:rPr lang="en-US" dirty="0"/>
              <a:t>If second slide, put your logo on actual slide here (Master) with alt text.</a:t>
            </a:r>
          </a:p>
        </p:txBody>
      </p:sp>
      <p:sp>
        <p:nvSpPr>
          <p:cNvPr id="7" name="Picture Placeholder 6"/>
          <p:cNvSpPr>
            <a:spLocks noGrp="1" noChangeAspect="1"/>
          </p:cNvSpPr>
          <p:nvPr>
            <p:ph type="pic" sz="quarter" idx="11" hasCustomPrompt="1"/>
          </p:nvPr>
        </p:nvSpPr>
        <p:spPr>
          <a:xfrm>
            <a:off x="7440086" y="5923396"/>
            <a:ext cx="4751916" cy="862012"/>
          </a:xfrm>
        </p:spPr>
        <p:txBody>
          <a:bodyPr>
            <a:noAutofit/>
          </a:bodyPr>
          <a:lstStyle>
            <a:lvl1pPr>
              <a:defRPr sz="1500" baseline="0"/>
            </a:lvl1pPr>
          </a:lstStyle>
          <a:p>
            <a:r>
              <a:rPr lang="en-US" dirty="0"/>
              <a:t>If this is your second slide, put the PTTC stacked bars here (Master) with alt text.</a:t>
            </a:r>
          </a:p>
        </p:txBody>
      </p:sp>
    </p:spTree>
    <p:custDataLst>
      <p:tags r:id="rId1"/>
    </p:custDataLst>
    <p:extLst>
      <p:ext uri="{BB962C8B-B14F-4D97-AF65-F5344CB8AC3E}">
        <p14:creationId xmlns:p14="http://schemas.microsoft.com/office/powerpoint/2010/main" val="74733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127" y="6369627"/>
            <a:ext cx="1661509" cy="45520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53154" y="6459373"/>
            <a:ext cx="2444536" cy="365462"/>
          </a:xfrm>
          <a:prstGeom prst="rect">
            <a:avLst/>
          </a:prstGeom>
        </p:spPr>
      </p:pic>
      <p:sp>
        <p:nvSpPr>
          <p:cNvPr id="9" name="Title 1"/>
          <p:cNvSpPr>
            <a:spLocks noGrp="1"/>
          </p:cNvSpPr>
          <p:nvPr>
            <p:ph type="title"/>
          </p:nvPr>
        </p:nvSpPr>
        <p:spPr>
          <a:xfrm>
            <a:off x="1024128" y="585216"/>
            <a:ext cx="9720072" cy="1499616"/>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434425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a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E05C73-507C-3E44-942E-BC7B83C0129E}"/>
              </a:ext>
            </a:extLst>
          </p:cNvPr>
          <p:cNvSpPr/>
          <p:nvPr userDrawn="1"/>
        </p:nvSpPr>
        <p:spPr>
          <a:xfrm>
            <a:off x="1" y="0"/>
            <a:ext cx="12192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510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EA552-3C95-3F4C-A9AC-9A51E1FC2801}"/>
              </a:ext>
            </a:extLst>
          </p:cNvPr>
          <p:cNvSpPr>
            <a:spLocks noGrp="1"/>
          </p:cNvSpPr>
          <p:nvPr>
            <p:ph type="title" hasCustomPrompt="1"/>
          </p:nvPr>
        </p:nvSpPr>
        <p:spPr>
          <a:xfrm>
            <a:off x="787400" y="1317625"/>
            <a:ext cx="10515600" cy="2314575"/>
          </a:xfrm>
          <a:prstGeom prst="rect">
            <a:avLst/>
          </a:prstGeom>
        </p:spPr>
        <p:txBody>
          <a:bodyPr/>
          <a:lstStyle>
            <a:lvl1pPr algn="ctr">
              <a:defRPr>
                <a:solidFill>
                  <a:srgbClr val="000000"/>
                </a:solidFill>
              </a:defRPr>
            </a:lvl1pPr>
          </a:lstStyle>
          <a:p>
            <a:r>
              <a:rPr lang="en-US" dirty="0"/>
              <a:t>Section title slide</a:t>
            </a:r>
          </a:p>
        </p:txBody>
      </p:sp>
      <p:pic>
        <p:nvPicPr>
          <p:cNvPr id="3" name="Picture 2" descr="MHTTC Stacked Color Bars" title="MHTTC Stacked Color Bars">
            <a:extLst>
              <a:ext uri="{FF2B5EF4-FFF2-40B4-BE49-F238E27FC236}">
                <a16:creationId xmlns:a16="http://schemas.microsoft.com/office/drawing/2014/main" id="{DE032502-72F9-F347-8E60-1881AE9F7A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2801" y="4869217"/>
            <a:ext cx="5029200" cy="2514599"/>
          </a:xfrm>
          <a:prstGeom prst="rect">
            <a:avLst/>
          </a:prstGeom>
          <a:noFill/>
          <a:ln>
            <a:noFill/>
          </a:ln>
        </p:spPr>
      </p:pic>
    </p:spTree>
    <p:extLst>
      <p:ext uri="{BB962C8B-B14F-4D97-AF65-F5344CB8AC3E}">
        <p14:creationId xmlns:p14="http://schemas.microsoft.com/office/powerpoint/2010/main" val="34127630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with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553761"/>
            <a:ext cx="10515600" cy="995915"/>
          </a:xfrm>
          <a:prstGeom prst="rect">
            <a:avLst/>
          </a:prstGeom>
        </p:spPr>
        <p:txBody>
          <a:bodyPr/>
          <a:lstStyle>
            <a:lvl1pPr>
              <a:defRPr b="1">
                <a:solidFill>
                  <a:srgbClr val="00000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828800"/>
            <a:ext cx="10515600" cy="4391025"/>
          </a:xfrm>
          <a:prstGeom prst="rect">
            <a:avLst/>
          </a:prstGeom>
        </p:spPr>
        <p:txBody>
          <a:bodyPr/>
          <a:lstStyle>
            <a:lvl1pPr>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5261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Picture / Top Title">
    <p:spTree>
      <p:nvGrpSpPr>
        <p:cNvPr id="1" name=""/>
        <p:cNvGrpSpPr/>
        <p:nvPr/>
      </p:nvGrpSpPr>
      <p:grpSpPr>
        <a:xfrm>
          <a:off x="0" y="0"/>
          <a:ext cx="0" cy="0"/>
          <a:chOff x="0" y="0"/>
          <a:chExt cx="0" cy="0"/>
        </a:xfrm>
      </p:grpSpPr>
      <p:sp>
        <p:nvSpPr>
          <p:cNvPr id="2" name="Title 1"/>
          <p:cNvSpPr>
            <a:spLocks noGrp="1"/>
          </p:cNvSpPr>
          <p:nvPr>
            <p:ph type="title"/>
          </p:nvPr>
        </p:nvSpPr>
        <p:spPr>
          <a:xfrm>
            <a:off x="647700" y="760266"/>
            <a:ext cx="10795000" cy="1205058"/>
          </a:xfrm>
          <a:prstGeom prst="rect">
            <a:avLst/>
          </a:prstGeom>
        </p:spPr>
        <p:txBody>
          <a:bodyPr/>
          <a:lstStyle>
            <a:lvl1pPr>
              <a:defRPr b="1">
                <a:solidFill>
                  <a:srgbClr val="000000"/>
                </a:solidFill>
              </a:defRPr>
            </a:lvl1pPr>
          </a:lstStyle>
          <a:p>
            <a:r>
              <a:rPr lang="en-US" dirty="0"/>
              <a:t>Click to edit Master title style</a:t>
            </a:r>
          </a:p>
        </p:txBody>
      </p:sp>
      <p:sp>
        <p:nvSpPr>
          <p:cNvPr id="3" name="Content Placeholder 2"/>
          <p:cNvSpPr>
            <a:spLocks noGrp="1"/>
          </p:cNvSpPr>
          <p:nvPr>
            <p:ph sz="half" idx="1"/>
          </p:nvPr>
        </p:nvSpPr>
        <p:spPr>
          <a:xfrm>
            <a:off x="647700" y="2115989"/>
            <a:ext cx="5181600" cy="4137173"/>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6">
            <a:extLst>
              <a:ext uri="{FF2B5EF4-FFF2-40B4-BE49-F238E27FC236}">
                <a16:creationId xmlns:a16="http://schemas.microsoft.com/office/drawing/2014/main" id="{135352DC-40B4-534D-84AD-0C95E7BEDA09}"/>
              </a:ext>
            </a:extLst>
          </p:cNvPr>
          <p:cNvSpPr>
            <a:spLocks noGrp="1"/>
          </p:cNvSpPr>
          <p:nvPr>
            <p:ph type="pic" sz="quarter" idx="10"/>
          </p:nvPr>
        </p:nvSpPr>
        <p:spPr>
          <a:xfrm>
            <a:off x="6200775" y="2273300"/>
            <a:ext cx="5048250" cy="3848100"/>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17276036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tent with Columns">
    <p:spTree>
      <p:nvGrpSpPr>
        <p:cNvPr id="1" name=""/>
        <p:cNvGrpSpPr/>
        <p:nvPr/>
      </p:nvGrpSpPr>
      <p:grpSpPr>
        <a:xfrm>
          <a:off x="0" y="0"/>
          <a:ext cx="0" cy="0"/>
          <a:chOff x="0" y="0"/>
          <a:chExt cx="0" cy="0"/>
        </a:xfrm>
      </p:grpSpPr>
      <p:sp>
        <p:nvSpPr>
          <p:cNvPr id="2" name="Title 1"/>
          <p:cNvSpPr>
            <a:spLocks noGrp="1"/>
          </p:cNvSpPr>
          <p:nvPr>
            <p:ph type="title"/>
          </p:nvPr>
        </p:nvSpPr>
        <p:spPr>
          <a:xfrm>
            <a:off x="839788" y="717478"/>
            <a:ext cx="10515600" cy="1205057"/>
          </a:xfrm>
          <a:prstGeom prst="rect">
            <a:avLst/>
          </a:prstGeom>
        </p:spPr>
        <p:txBody>
          <a:bodyPr/>
          <a:lstStyle>
            <a:lvl1pPr>
              <a:defRPr b="1">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839788" y="2010714"/>
            <a:ext cx="5157787" cy="749011"/>
          </a:xfrm>
          <a:prstGeom prst="rect">
            <a:avLst/>
          </a:prstGeo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964657"/>
            <a:ext cx="5157787" cy="3349625"/>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2010714"/>
            <a:ext cx="5183188" cy="749011"/>
          </a:xfrm>
          <a:prstGeom prst="rect">
            <a:avLst/>
          </a:prstGeo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64657"/>
            <a:ext cx="5183188" cy="3349625"/>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2645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1_Content with Column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DB5AEF-0EA5-8047-BCC5-7EBFBF4E3826}"/>
              </a:ext>
            </a:extLst>
          </p:cNvPr>
          <p:cNvPicPr>
            <a:picLocks noChangeAspect="1"/>
          </p:cNvPicPr>
          <p:nvPr userDrawn="1"/>
        </p:nvPicPr>
        <p:blipFill rotWithShape="1">
          <a:blip r:embed="rId2"/>
          <a:srcRect b="85492"/>
          <a:stretch/>
        </p:blipFill>
        <p:spPr>
          <a:xfrm>
            <a:off x="0" y="-7144"/>
            <a:ext cx="12204700" cy="996012"/>
          </a:xfrm>
          <a:prstGeom prst="rect">
            <a:avLst/>
          </a:prstGeom>
        </p:spPr>
      </p:pic>
      <p:sp>
        <p:nvSpPr>
          <p:cNvPr id="2" name="Title 1"/>
          <p:cNvSpPr>
            <a:spLocks noGrp="1"/>
          </p:cNvSpPr>
          <p:nvPr>
            <p:ph type="title"/>
          </p:nvPr>
        </p:nvSpPr>
        <p:spPr>
          <a:xfrm>
            <a:off x="839788" y="1193800"/>
            <a:ext cx="10515600" cy="830335"/>
          </a:xfrm>
          <a:prstGeom prst="rect">
            <a:avLst/>
          </a:prstGeom>
        </p:spPr>
        <p:txBody>
          <a:bodyPr/>
          <a:lstStyle>
            <a:lvl1pPr>
              <a:defRPr b="1">
                <a:solidFill>
                  <a:srgbClr val="000000"/>
                </a:solidFill>
              </a:defRPr>
            </a:lvl1pPr>
          </a:lstStyle>
          <a:p>
            <a:r>
              <a:rPr lang="en-US" dirty="0"/>
              <a:t>Click to edit Master title style</a:t>
            </a:r>
          </a:p>
        </p:txBody>
      </p:sp>
      <p:sp>
        <p:nvSpPr>
          <p:cNvPr id="3" name="Text Placeholder 2"/>
          <p:cNvSpPr>
            <a:spLocks noGrp="1"/>
          </p:cNvSpPr>
          <p:nvPr>
            <p:ph type="body" idx="1"/>
          </p:nvPr>
        </p:nvSpPr>
        <p:spPr>
          <a:xfrm>
            <a:off x="839788" y="2112314"/>
            <a:ext cx="5157787" cy="749011"/>
          </a:xfrm>
          <a:prstGeom prst="rect">
            <a:avLst/>
          </a:prstGeo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3066257"/>
            <a:ext cx="5157787" cy="3349625"/>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2112314"/>
            <a:ext cx="5183188" cy="749011"/>
          </a:xfrm>
          <a:prstGeom prst="rect">
            <a:avLst/>
          </a:prstGeo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66257"/>
            <a:ext cx="5183188" cy="3349625"/>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3029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picture left">
    <p:spTree>
      <p:nvGrpSpPr>
        <p:cNvPr id="1" name=""/>
        <p:cNvGrpSpPr/>
        <p:nvPr/>
      </p:nvGrpSpPr>
      <p:grpSpPr>
        <a:xfrm>
          <a:off x="0" y="0"/>
          <a:ext cx="0" cy="0"/>
          <a:chOff x="0" y="0"/>
          <a:chExt cx="0" cy="0"/>
        </a:xfrm>
      </p:grpSpPr>
      <p:sp>
        <p:nvSpPr>
          <p:cNvPr id="2" name="Title 1"/>
          <p:cNvSpPr>
            <a:spLocks noGrp="1"/>
          </p:cNvSpPr>
          <p:nvPr>
            <p:ph type="title"/>
          </p:nvPr>
        </p:nvSpPr>
        <p:spPr>
          <a:xfrm>
            <a:off x="7347744" y="678083"/>
            <a:ext cx="4326731" cy="944500"/>
          </a:xfrm>
          <a:prstGeom prst="rect">
            <a:avLst/>
          </a:prstGeom>
        </p:spPr>
        <p:txBody>
          <a:bodyPr anchor="b"/>
          <a:lstStyle>
            <a:lvl1pPr>
              <a:defRPr sz="3200">
                <a:solidFill>
                  <a:srgbClr val="000000"/>
                </a:solidFill>
              </a:defRPr>
            </a:lvl1pPr>
          </a:lstStyle>
          <a:p>
            <a:r>
              <a:rPr lang="en-US" dirty="0"/>
              <a:t>Click to edit Master title style</a:t>
            </a:r>
          </a:p>
        </p:txBody>
      </p:sp>
      <p:sp>
        <p:nvSpPr>
          <p:cNvPr id="4" name="Text Placeholder 3"/>
          <p:cNvSpPr>
            <a:spLocks noGrp="1"/>
          </p:cNvSpPr>
          <p:nvPr>
            <p:ph type="body" sz="half" idx="2"/>
          </p:nvPr>
        </p:nvSpPr>
        <p:spPr>
          <a:xfrm>
            <a:off x="7347743" y="1747604"/>
            <a:ext cx="4326731" cy="4640495"/>
          </a:xfrm>
          <a:prstGeom prst="rect">
            <a:avLst/>
          </a:prstGeom>
        </p:spPr>
        <p:txBody>
          <a:bodyPr/>
          <a:lstStyle>
            <a:lvl1pPr marL="0" indent="0">
              <a:buNone/>
              <a:defRPr sz="1600">
                <a:solidFill>
                  <a:srgbClr val="0000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Picture Placeholder 6">
            <a:extLst>
              <a:ext uri="{FF2B5EF4-FFF2-40B4-BE49-F238E27FC236}">
                <a16:creationId xmlns:a16="http://schemas.microsoft.com/office/drawing/2014/main" id="{FD797737-B270-864F-868C-9C6577EEF964}"/>
              </a:ext>
            </a:extLst>
          </p:cNvPr>
          <p:cNvSpPr>
            <a:spLocks noGrp="1"/>
          </p:cNvSpPr>
          <p:nvPr>
            <p:ph type="pic" sz="quarter" idx="13"/>
          </p:nvPr>
        </p:nvSpPr>
        <p:spPr>
          <a:xfrm>
            <a:off x="743161" y="820132"/>
            <a:ext cx="5867772" cy="5329989"/>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00845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EA552-3C95-3F4C-A9AC-9A51E1FC2801}"/>
              </a:ext>
            </a:extLst>
          </p:cNvPr>
          <p:cNvSpPr>
            <a:spLocks noGrp="1"/>
          </p:cNvSpPr>
          <p:nvPr>
            <p:ph type="title" hasCustomPrompt="1"/>
          </p:nvPr>
        </p:nvSpPr>
        <p:spPr>
          <a:xfrm>
            <a:off x="787400" y="1317625"/>
            <a:ext cx="10515600" cy="2314575"/>
          </a:xfrm>
          <a:prstGeom prst="rect">
            <a:avLst/>
          </a:prstGeom>
        </p:spPr>
        <p:txBody>
          <a:bodyPr/>
          <a:lstStyle>
            <a:lvl1pPr algn="ctr">
              <a:defRPr>
                <a:solidFill>
                  <a:srgbClr val="593A4B"/>
                </a:solidFill>
              </a:defRPr>
            </a:lvl1pPr>
          </a:lstStyle>
          <a:p>
            <a:r>
              <a:rPr lang="en-US" dirty="0"/>
              <a:t>Section title slide</a:t>
            </a:r>
          </a:p>
        </p:txBody>
      </p:sp>
      <p:pic>
        <p:nvPicPr>
          <p:cNvPr id="3" name="Picture 2" descr="MHTTC Stacked Color Bars" title="MHTTC Stacked Color Bars">
            <a:extLst>
              <a:ext uri="{FF2B5EF4-FFF2-40B4-BE49-F238E27FC236}">
                <a16:creationId xmlns:a16="http://schemas.microsoft.com/office/drawing/2014/main" id="{DE032502-72F9-F347-8E60-1881AE9F7A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2801" y="4869217"/>
            <a:ext cx="5029200" cy="2514599"/>
          </a:xfrm>
          <a:prstGeom prst="rect">
            <a:avLst/>
          </a:prstGeom>
          <a:noFill/>
          <a:ln>
            <a:noFill/>
          </a:ln>
        </p:spPr>
      </p:pic>
    </p:spTree>
    <p:extLst>
      <p:ext uri="{BB962C8B-B14F-4D97-AF65-F5344CB8AC3E}">
        <p14:creationId xmlns:p14="http://schemas.microsoft.com/office/powerpoint/2010/main" val="1329650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picture right">
    <p:spTree>
      <p:nvGrpSpPr>
        <p:cNvPr id="1" name=""/>
        <p:cNvGrpSpPr/>
        <p:nvPr/>
      </p:nvGrpSpPr>
      <p:grpSpPr>
        <a:xfrm>
          <a:off x="0" y="0"/>
          <a:ext cx="0" cy="0"/>
          <a:chOff x="0" y="0"/>
          <a:chExt cx="0" cy="0"/>
        </a:xfrm>
      </p:grpSpPr>
      <p:sp>
        <p:nvSpPr>
          <p:cNvPr id="2" name="Title 1"/>
          <p:cNvSpPr>
            <a:spLocks noGrp="1"/>
          </p:cNvSpPr>
          <p:nvPr>
            <p:ph type="title"/>
          </p:nvPr>
        </p:nvSpPr>
        <p:spPr>
          <a:xfrm>
            <a:off x="839788" y="683293"/>
            <a:ext cx="4326731" cy="947006"/>
          </a:xfrm>
          <a:prstGeom prst="rect">
            <a:avLst/>
          </a:prstGeom>
        </p:spPr>
        <p:txBody>
          <a:bodyPr anchor="b"/>
          <a:lstStyle>
            <a:lvl1pPr>
              <a:defRPr sz="3200">
                <a:solidFill>
                  <a:srgbClr val="000000"/>
                </a:solidFill>
              </a:defRPr>
            </a:lvl1pPr>
          </a:lstStyle>
          <a:p>
            <a:r>
              <a:rPr lang="en-US" dirty="0"/>
              <a:t>Click to edit Master title style</a:t>
            </a:r>
          </a:p>
        </p:txBody>
      </p:sp>
      <p:sp>
        <p:nvSpPr>
          <p:cNvPr id="4" name="Text Placeholder 3"/>
          <p:cNvSpPr>
            <a:spLocks noGrp="1"/>
          </p:cNvSpPr>
          <p:nvPr>
            <p:ph type="body" sz="half" idx="2"/>
          </p:nvPr>
        </p:nvSpPr>
        <p:spPr>
          <a:xfrm>
            <a:off x="839788" y="1769739"/>
            <a:ext cx="4326731" cy="4586611"/>
          </a:xfrm>
          <a:prstGeom prst="rect">
            <a:avLst/>
          </a:prstGeom>
        </p:spPr>
        <p:txBody>
          <a:bodyPr/>
          <a:lstStyle>
            <a:lvl1pPr marL="0" indent="0">
              <a:buNone/>
              <a:defRPr sz="1600">
                <a:solidFill>
                  <a:srgbClr val="0000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Picture Placeholder 6">
            <a:extLst>
              <a:ext uri="{FF2B5EF4-FFF2-40B4-BE49-F238E27FC236}">
                <a16:creationId xmlns:a16="http://schemas.microsoft.com/office/drawing/2014/main" id="{FD797737-B270-864F-868C-9C6577EEF964}"/>
              </a:ext>
            </a:extLst>
          </p:cNvPr>
          <p:cNvSpPr>
            <a:spLocks noGrp="1"/>
          </p:cNvSpPr>
          <p:nvPr>
            <p:ph type="pic" sz="quarter" idx="13"/>
          </p:nvPr>
        </p:nvSpPr>
        <p:spPr>
          <a:xfrm>
            <a:off x="5701928" y="889000"/>
            <a:ext cx="5801891" cy="5256432"/>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725316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BD6F6-29DA-224A-A88E-ACF369D4C77D}"/>
              </a:ext>
            </a:extLst>
          </p:cNvPr>
          <p:cNvSpPr>
            <a:spLocks noGrp="1"/>
          </p:cNvSpPr>
          <p:nvPr>
            <p:ph type="title" hasCustomPrompt="1"/>
          </p:nvPr>
        </p:nvSpPr>
        <p:spPr>
          <a:xfrm>
            <a:off x="838200" y="2193925"/>
            <a:ext cx="10515600" cy="1325563"/>
          </a:xfrm>
          <a:prstGeom prst="rect">
            <a:avLst/>
          </a:prstGeom>
        </p:spPr>
        <p:txBody>
          <a:bodyPr/>
          <a:lstStyle>
            <a:lvl1pPr algn="ctr">
              <a:defRPr>
                <a:solidFill>
                  <a:srgbClr val="000000"/>
                </a:solidFill>
              </a:defRPr>
            </a:lvl1pPr>
          </a:lstStyle>
          <a:p>
            <a:r>
              <a:rPr lang="en-US" dirty="0"/>
              <a:t>Thank you!</a:t>
            </a:r>
          </a:p>
        </p:txBody>
      </p:sp>
      <p:pic>
        <p:nvPicPr>
          <p:cNvPr id="3" name="Picture 2" descr="MHTTC Stacked Color Bars" title="MHTTC Stacked Color Bars">
            <a:extLst>
              <a:ext uri="{FF2B5EF4-FFF2-40B4-BE49-F238E27FC236}">
                <a16:creationId xmlns:a16="http://schemas.microsoft.com/office/drawing/2014/main" id="{3115CA4E-F7AD-3842-85A1-6D7DA72725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2801" y="4869217"/>
            <a:ext cx="5029200" cy="2514599"/>
          </a:xfrm>
          <a:prstGeom prst="rect">
            <a:avLst/>
          </a:prstGeom>
          <a:noFill/>
          <a:ln>
            <a:noFill/>
          </a:ln>
        </p:spPr>
      </p:pic>
      <p:pic>
        <p:nvPicPr>
          <p:cNvPr id="5" name="Picture 4">
            <a:extLst>
              <a:ext uri="{FF2B5EF4-FFF2-40B4-BE49-F238E27FC236}">
                <a16:creationId xmlns:a16="http://schemas.microsoft.com/office/drawing/2014/main" id="{6BB44B9B-BC3B-5B4B-9D3D-183AE143FE5D}"/>
              </a:ext>
            </a:extLst>
          </p:cNvPr>
          <p:cNvPicPr>
            <a:picLocks noChangeAspect="1"/>
          </p:cNvPicPr>
          <p:nvPr userDrawn="1"/>
        </p:nvPicPr>
        <p:blipFill>
          <a:blip r:embed="rId3"/>
          <a:stretch>
            <a:fillRect/>
          </a:stretch>
        </p:blipFill>
        <p:spPr>
          <a:xfrm>
            <a:off x="2286001" y="742950"/>
            <a:ext cx="7391400" cy="1130300"/>
          </a:xfrm>
          <a:prstGeom prst="rect">
            <a:avLst/>
          </a:prstGeom>
        </p:spPr>
      </p:pic>
    </p:spTree>
    <p:extLst>
      <p:ext uri="{BB962C8B-B14F-4D97-AF65-F5344CB8AC3E}">
        <p14:creationId xmlns:p14="http://schemas.microsoft.com/office/powerpoint/2010/main" val="3303250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 with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553761"/>
            <a:ext cx="10515600" cy="995915"/>
          </a:xfrm>
          <a:prstGeom prst="rect">
            <a:avLst/>
          </a:prstGeom>
        </p:spPr>
        <p:txBody>
          <a:bodyPr/>
          <a:lstStyle>
            <a:lvl1pPr>
              <a:defRPr b="0">
                <a:solidFill>
                  <a:srgbClr val="593A4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8200" y="1828800"/>
            <a:ext cx="10515600" cy="4391025"/>
          </a:xfrm>
          <a:prstGeom prst="rect">
            <a:avLst/>
          </a:prstGeom>
        </p:spPr>
        <p:txBody>
          <a:bodyPr/>
          <a:lstStyle>
            <a:lvl1pPr>
              <a:defRPr>
                <a:solidFill>
                  <a:srgbClr val="000000"/>
                </a:solidFill>
                <a:latin typeface="Arial" panose="020B0604020202020204" pitchFamily="34" charset="0"/>
                <a:cs typeface="Arial" panose="020B0604020202020204" pitchFamily="34" charset="0"/>
              </a:defRPr>
            </a:lvl1pPr>
            <a:lvl2pPr>
              <a:defRPr>
                <a:solidFill>
                  <a:srgbClr val="000000"/>
                </a:solidFill>
                <a:latin typeface="Arial" panose="020B0604020202020204" pitchFamily="34" charset="0"/>
                <a:cs typeface="Arial" panose="020B0604020202020204" pitchFamily="34" charset="0"/>
              </a:defRPr>
            </a:lvl2pPr>
            <a:lvl3pPr>
              <a:defRPr>
                <a:solidFill>
                  <a:srgbClr val="000000"/>
                </a:solidFill>
                <a:latin typeface="Arial" panose="020B0604020202020204" pitchFamily="34" charset="0"/>
                <a:cs typeface="Arial" panose="020B0604020202020204" pitchFamily="34" charset="0"/>
              </a:defRPr>
            </a:lvl3pPr>
            <a:lvl4pPr>
              <a:defRPr>
                <a:solidFill>
                  <a:srgbClr val="000000"/>
                </a:solidFill>
                <a:latin typeface="Arial" panose="020B0604020202020204" pitchFamily="34" charset="0"/>
                <a:cs typeface="Arial" panose="020B0604020202020204" pitchFamily="34" charset="0"/>
              </a:defRPr>
            </a:lvl4pPr>
            <a:lvl5pPr>
              <a:defRPr>
                <a:solidFill>
                  <a:srgbClr val="000000"/>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7564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Picture / Top Title">
    <p:spTree>
      <p:nvGrpSpPr>
        <p:cNvPr id="1" name=""/>
        <p:cNvGrpSpPr/>
        <p:nvPr/>
      </p:nvGrpSpPr>
      <p:grpSpPr>
        <a:xfrm>
          <a:off x="0" y="0"/>
          <a:ext cx="0" cy="0"/>
          <a:chOff x="0" y="0"/>
          <a:chExt cx="0" cy="0"/>
        </a:xfrm>
      </p:grpSpPr>
      <p:sp>
        <p:nvSpPr>
          <p:cNvPr id="2" name="Title 1"/>
          <p:cNvSpPr>
            <a:spLocks noGrp="1"/>
          </p:cNvSpPr>
          <p:nvPr>
            <p:ph type="title"/>
          </p:nvPr>
        </p:nvSpPr>
        <p:spPr>
          <a:xfrm>
            <a:off x="647700" y="760266"/>
            <a:ext cx="10795000" cy="1205058"/>
          </a:xfrm>
          <a:prstGeom prst="rect">
            <a:avLst/>
          </a:prstGeom>
        </p:spPr>
        <p:txBody>
          <a:bodyPr/>
          <a:lstStyle>
            <a:lvl1pPr>
              <a:defRPr b="0">
                <a:solidFill>
                  <a:srgbClr val="593A4B"/>
                </a:solidFill>
              </a:defRPr>
            </a:lvl1pPr>
          </a:lstStyle>
          <a:p>
            <a:r>
              <a:rPr lang="en-US" dirty="0"/>
              <a:t>Click to edit Master title style</a:t>
            </a:r>
          </a:p>
        </p:txBody>
      </p:sp>
      <p:sp>
        <p:nvSpPr>
          <p:cNvPr id="3" name="Content Placeholder 2"/>
          <p:cNvSpPr>
            <a:spLocks noGrp="1"/>
          </p:cNvSpPr>
          <p:nvPr>
            <p:ph sz="half" idx="1"/>
          </p:nvPr>
        </p:nvSpPr>
        <p:spPr>
          <a:xfrm>
            <a:off x="647700" y="2115989"/>
            <a:ext cx="5181600" cy="4137173"/>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6">
            <a:extLst>
              <a:ext uri="{FF2B5EF4-FFF2-40B4-BE49-F238E27FC236}">
                <a16:creationId xmlns:a16="http://schemas.microsoft.com/office/drawing/2014/main" id="{135352DC-40B4-534D-84AD-0C95E7BEDA09}"/>
              </a:ext>
            </a:extLst>
          </p:cNvPr>
          <p:cNvSpPr>
            <a:spLocks noGrp="1"/>
          </p:cNvSpPr>
          <p:nvPr>
            <p:ph type="pic" sz="quarter" idx="10"/>
          </p:nvPr>
        </p:nvSpPr>
        <p:spPr>
          <a:xfrm>
            <a:off x="6200775" y="2273300"/>
            <a:ext cx="5048250" cy="3848100"/>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4167350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tent with Columns">
    <p:spTree>
      <p:nvGrpSpPr>
        <p:cNvPr id="1" name=""/>
        <p:cNvGrpSpPr/>
        <p:nvPr/>
      </p:nvGrpSpPr>
      <p:grpSpPr>
        <a:xfrm>
          <a:off x="0" y="0"/>
          <a:ext cx="0" cy="0"/>
          <a:chOff x="0" y="0"/>
          <a:chExt cx="0" cy="0"/>
        </a:xfrm>
      </p:grpSpPr>
      <p:sp>
        <p:nvSpPr>
          <p:cNvPr id="2" name="Title 1"/>
          <p:cNvSpPr>
            <a:spLocks noGrp="1"/>
          </p:cNvSpPr>
          <p:nvPr>
            <p:ph type="title"/>
          </p:nvPr>
        </p:nvSpPr>
        <p:spPr>
          <a:xfrm>
            <a:off x="839788" y="717478"/>
            <a:ext cx="10515600" cy="1205057"/>
          </a:xfrm>
          <a:prstGeom prst="rect">
            <a:avLst/>
          </a:prstGeom>
        </p:spPr>
        <p:txBody>
          <a:bodyPr/>
          <a:lstStyle>
            <a:lvl1pPr>
              <a:defRPr b="0">
                <a:solidFill>
                  <a:srgbClr val="593A4B"/>
                </a:solidFill>
              </a:defRPr>
            </a:lvl1pPr>
          </a:lstStyle>
          <a:p>
            <a:r>
              <a:rPr lang="en-US" dirty="0"/>
              <a:t>Click to edit Master title style</a:t>
            </a:r>
          </a:p>
        </p:txBody>
      </p:sp>
      <p:sp>
        <p:nvSpPr>
          <p:cNvPr id="3" name="Text Placeholder 2"/>
          <p:cNvSpPr>
            <a:spLocks noGrp="1"/>
          </p:cNvSpPr>
          <p:nvPr>
            <p:ph type="body" idx="1"/>
          </p:nvPr>
        </p:nvSpPr>
        <p:spPr>
          <a:xfrm>
            <a:off x="839788" y="2010714"/>
            <a:ext cx="5157787" cy="749011"/>
          </a:xfrm>
          <a:prstGeom prst="rect">
            <a:avLst/>
          </a:prstGeom>
        </p:spPr>
        <p:txBody>
          <a:bodyPr anchor="b"/>
          <a:lstStyle>
            <a:lvl1pPr marL="0" indent="0">
              <a:buNone/>
              <a:defRPr sz="24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964657"/>
            <a:ext cx="5157787" cy="3349625"/>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2010714"/>
            <a:ext cx="5183188" cy="749011"/>
          </a:xfrm>
          <a:prstGeom prst="rect">
            <a:avLst/>
          </a:prstGeom>
        </p:spPr>
        <p:txBody>
          <a:bodyPr anchor="b"/>
          <a:lstStyle>
            <a:lvl1pPr marL="0" indent="0">
              <a:buNone/>
              <a:defRPr sz="24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64657"/>
            <a:ext cx="5183188" cy="3349625"/>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9304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Content with Columns">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DB5AEF-0EA5-8047-BCC5-7EBFBF4E3826}"/>
              </a:ext>
            </a:extLst>
          </p:cNvPr>
          <p:cNvPicPr>
            <a:picLocks noChangeAspect="1"/>
          </p:cNvPicPr>
          <p:nvPr userDrawn="1"/>
        </p:nvPicPr>
        <p:blipFill rotWithShape="1">
          <a:blip r:embed="rId2"/>
          <a:srcRect b="85492"/>
          <a:stretch/>
        </p:blipFill>
        <p:spPr>
          <a:xfrm>
            <a:off x="0" y="-7144"/>
            <a:ext cx="12204700" cy="996012"/>
          </a:xfrm>
          <a:prstGeom prst="rect">
            <a:avLst/>
          </a:prstGeom>
        </p:spPr>
      </p:pic>
      <p:sp>
        <p:nvSpPr>
          <p:cNvPr id="2" name="Title 1"/>
          <p:cNvSpPr>
            <a:spLocks noGrp="1"/>
          </p:cNvSpPr>
          <p:nvPr>
            <p:ph type="title"/>
          </p:nvPr>
        </p:nvSpPr>
        <p:spPr>
          <a:xfrm>
            <a:off x="839788" y="1193800"/>
            <a:ext cx="10515600" cy="830335"/>
          </a:xfrm>
          <a:prstGeom prst="rect">
            <a:avLst/>
          </a:prstGeom>
        </p:spPr>
        <p:txBody>
          <a:bodyPr/>
          <a:lstStyle>
            <a:lvl1pPr>
              <a:defRPr b="0">
                <a:solidFill>
                  <a:srgbClr val="593A4B"/>
                </a:solidFill>
              </a:defRPr>
            </a:lvl1pPr>
          </a:lstStyle>
          <a:p>
            <a:r>
              <a:rPr lang="en-US" dirty="0"/>
              <a:t>Click to edit Master title style</a:t>
            </a:r>
          </a:p>
        </p:txBody>
      </p:sp>
      <p:sp>
        <p:nvSpPr>
          <p:cNvPr id="3" name="Text Placeholder 2"/>
          <p:cNvSpPr>
            <a:spLocks noGrp="1"/>
          </p:cNvSpPr>
          <p:nvPr>
            <p:ph type="body" idx="1"/>
          </p:nvPr>
        </p:nvSpPr>
        <p:spPr>
          <a:xfrm>
            <a:off x="839788" y="2112314"/>
            <a:ext cx="5157787" cy="749011"/>
          </a:xfrm>
          <a:prstGeom prst="rect">
            <a:avLst/>
          </a:prstGeom>
        </p:spPr>
        <p:txBody>
          <a:bodyPr anchor="b"/>
          <a:lstStyle>
            <a:lvl1pPr marL="0" indent="0">
              <a:buNone/>
              <a:defRPr sz="24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3066257"/>
            <a:ext cx="5157787" cy="3349625"/>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2112314"/>
            <a:ext cx="5183188" cy="749011"/>
          </a:xfrm>
          <a:prstGeom prst="rect">
            <a:avLst/>
          </a:prstGeom>
        </p:spPr>
        <p:txBody>
          <a:bodyPr anchor="b"/>
          <a:lstStyle>
            <a:lvl1pPr marL="0" indent="0">
              <a:buNone/>
              <a:defRPr sz="24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66257"/>
            <a:ext cx="5183188" cy="3349625"/>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57835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picture left">
    <p:spTree>
      <p:nvGrpSpPr>
        <p:cNvPr id="1" name=""/>
        <p:cNvGrpSpPr/>
        <p:nvPr/>
      </p:nvGrpSpPr>
      <p:grpSpPr>
        <a:xfrm>
          <a:off x="0" y="0"/>
          <a:ext cx="0" cy="0"/>
          <a:chOff x="0" y="0"/>
          <a:chExt cx="0" cy="0"/>
        </a:xfrm>
      </p:grpSpPr>
      <p:sp>
        <p:nvSpPr>
          <p:cNvPr id="2" name="Title 1"/>
          <p:cNvSpPr>
            <a:spLocks noGrp="1"/>
          </p:cNvSpPr>
          <p:nvPr>
            <p:ph type="title"/>
          </p:nvPr>
        </p:nvSpPr>
        <p:spPr>
          <a:xfrm>
            <a:off x="7347744" y="678083"/>
            <a:ext cx="4326731" cy="944500"/>
          </a:xfrm>
          <a:prstGeom prst="rect">
            <a:avLst/>
          </a:prstGeom>
        </p:spPr>
        <p:txBody>
          <a:bodyPr anchor="b"/>
          <a:lstStyle>
            <a:lvl1pPr>
              <a:defRPr sz="3200">
                <a:solidFill>
                  <a:srgbClr val="593A4B"/>
                </a:solidFill>
              </a:defRPr>
            </a:lvl1pPr>
          </a:lstStyle>
          <a:p>
            <a:r>
              <a:rPr lang="en-US" dirty="0"/>
              <a:t>Click to edit Master title style</a:t>
            </a:r>
          </a:p>
        </p:txBody>
      </p:sp>
      <p:sp>
        <p:nvSpPr>
          <p:cNvPr id="4" name="Text Placeholder 3"/>
          <p:cNvSpPr>
            <a:spLocks noGrp="1"/>
          </p:cNvSpPr>
          <p:nvPr>
            <p:ph type="body" sz="half" idx="2"/>
          </p:nvPr>
        </p:nvSpPr>
        <p:spPr>
          <a:xfrm>
            <a:off x="7347743" y="1747604"/>
            <a:ext cx="4326731" cy="4640495"/>
          </a:xfrm>
          <a:prstGeom prst="rect">
            <a:avLst/>
          </a:prstGeom>
        </p:spPr>
        <p:txBody>
          <a:bodyPr/>
          <a:lstStyle>
            <a:lvl1pPr marL="0" indent="0">
              <a:buNone/>
              <a:defRPr sz="1600">
                <a:solidFill>
                  <a:srgbClr val="0000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Picture Placeholder 6">
            <a:extLst>
              <a:ext uri="{FF2B5EF4-FFF2-40B4-BE49-F238E27FC236}">
                <a16:creationId xmlns:a16="http://schemas.microsoft.com/office/drawing/2014/main" id="{FD797737-B270-864F-868C-9C6577EEF964}"/>
              </a:ext>
            </a:extLst>
          </p:cNvPr>
          <p:cNvSpPr>
            <a:spLocks noGrp="1"/>
          </p:cNvSpPr>
          <p:nvPr>
            <p:ph type="pic" sz="quarter" idx="13"/>
          </p:nvPr>
        </p:nvSpPr>
        <p:spPr>
          <a:xfrm>
            <a:off x="743161" y="820132"/>
            <a:ext cx="5867772" cy="5329989"/>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92520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picture right">
    <p:spTree>
      <p:nvGrpSpPr>
        <p:cNvPr id="1" name=""/>
        <p:cNvGrpSpPr/>
        <p:nvPr/>
      </p:nvGrpSpPr>
      <p:grpSpPr>
        <a:xfrm>
          <a:off x="0" y="0"/>
          <a:ext cx="0" cy="0"/>
          <a:chOff x="0" y="0"/>
          <a:chExt cx="0" cy="0"/>
        </a:xfrm>
      </p:grpSpPr>
      <p:sp>
        <p:nvSpPr>
          <p:cNvPr id="2" name="Title 1"/>
          <p:cNvSpPr>
            <a:spLocks noGrp="1"/>
          </p:cNvSpPr>
          <p:nvPr>
            <p:ph type="title"/>
          </p:nvPr>
        </p:nvSpPr>
        <p:spPr>
          <a:xfrm>
            <a:off x="839788" y="683293"/>
            <a:ext cx="4326731" cy="947006"/>
          </a:xfrm>
          <a:prstGeom prst="rect">
            <a:avLst/>
          </a:prstGeom>
        </p:spPr>
        <p:txBody>
          <a:bodyPr anchor="b"/>
          <a:lstStyle>
            <a:lvl1pPr>
              <a:defRPr sz="3200">
                <a:solidFill>
                  <a:srgbClr val="593A4B"/>
                </a:solidFill>
              </a:defRPr>
            </a:lvl1pPr>
          </a:lstStyle>
          <a:p>
            <a:r>
              <a:rPr lang="en-US" dirty="0"/>
              <a:t>Click to edit Master title style</a:t>
            </a:r>
          </a:p>
        </p:txBody>
      </p:sp>
      <p:sp>
        <p:nvSpPr>
          <p:cNvPr id="4" name="Text Placeholder 3"/>
          <p:cNvSpPr>
            <a:spLocks noGrp="1"/>
          </p:cNvSpPr>
          <p:nvPr>
            <p:ph type="body" sz="half" idx="2"/>
          </p:nvPr>
        </p:nvSpPr>
        <p:spPr>
          <a:xfrm>
            <a:off x="839788" y="1769739"/>
            <a:ext cx="4326731" cy="4586611"/>
          </a:xfrm>
          <a:prstGeom prst="rect">
            <a:avLst/>
          </a:prstGeom>
        </p:spPr>
        <p:txBody>
          <a:bodyPr/>
          <a:lstStyle>
            <a:lvl1pPr marL="0" indent="0">
              <a:buNone/>
              <a:defRPr sz="1600">
                <a:solidFill>
                  <a:srgbClr val="00000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Picture Placeholder 6">
            <a:extLst>
              <a:ext uri="{FF2B5EF4-FFF2-40B4-BE49-F238E27FC236}">
                <a16:creationId xmlns:a16="http://schemas.microsoft.com/office/drawing/2014/main" id="{FD797737-B270-864F-868C-9C6577EEF964}"/>
              </a:ext>
            </a:extLst>
          </p:cNvPr>
          <p:cNvSpPr>
            <a:spLocks noGrp="1"/>
          </p:cNvSpPr>
          <p:nvPr>
            <p:ph type="pic" sz="quarter" idx="13"/>
          </p:nvPr>
        </p:nvSpPr>
        <p:spPr>
          <a:xfrm>
            <a:off x="5701928" y="889000"/>
            <a:ext cx="5801891" cy="5256432"/>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840881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BD6F6-29DA-224A-A88E-ACF369D4C77D}"/>
              </a:ext>
            </a:extLst>
          </p:cNvPr>
          <p:cNvSpPr>
            <a:spLocks noGrp="1"/>
          </p:cNvSpPr>
          <p:nvPr>
            <p:ph type="title" hasCustomPrompt="1"/>
          </p:nvPr>
        </p:nvSpPr>
        <p:spPr>
          <a:xfrm>
            <a:off x="838200" y="2361326"/>
            <a:ext cx="10515600" cy="1458120"/>
          </a:xfrm>
          <a:prstGeom prst="rect">
            <a:avLst/>
          </a:prstGeom>
        </p:spPr>
        <p:txBody>
          <a:bodyPr/>
          <a:lstStyle>
            <a:lvl1pPr algn="ctr">
              <a:defRPr sz="8800">
                <a:solidFill>
                  <a:srgbClr val="593A4B"/>
                </a:solidFill>
              </a:defRPr>
            </a:lvl1pPr>
          </a:lstStyle>
          <a:p>
            <a:r>
              <a:rPr lang="en-US" dirty="0"/>
              <a:t>Thank you!</a:t>
            </a:r>
          </a:p>
        </p:txBody>
      </p:sp>
      <p:pic>
        <p:nvPicPr>
          <p:cNvPr id="3" name="Picture 2" descr="MHTTC Stacked Color Bars" title="MHTTC Stacked Color Bars">
            <a:extLst>
              <a:ext uri="{FF2B5EF4-FFF2-40B4-BE49-F238E27FC236}">
                <a16:creationId xmlns:a16="http://schemas.microsoft.com/office/drawing/2014/main" id="{3115CA4E-F7AD-3842-85A1-6D7DA72725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62801" y="4869217"/>
            <a:ext cx="5029200" cy="2514599"/>
          </a:xfrm>
          <a:prstGeom prst="rect">
            <a:avLst/>
          </a:prstGeom>
          <a:noFill/>
          <a:ln>
            <a:noFill/>
          </a:ln>
        </p:spPr>
      </p:pic>
      <p:pic>
        <p:nvPicPr>
          <p:cNvPr id="4" name="Picture 3" descr="PTTC.PSW.2color PM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3172" y="481676"/>
            <a:ext cx="9120328" cy="1397924"/>
          </a:xfrm>
          <a:prstGeom prst="rect">
            <a:avLst/>
          </a:prstGeom>
        </p:spPr>
      </p:pic>
      <p:pic>
        <p:nvPicPr>
          <p:cNvPr id="6" name="Picture 5" descr="casat_logo_we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5120" y="5823712"/>
            <a:ext cx="1706880" cy="810768"/>
          </a:xfrm>
          <a:prstGeom prst="rect">
            <a:avLst/>
          </a:prstGeom>
        </p:spPr>
      </p:pic>
    </p:spTree>
    <p:extLst>
      <p:ext uri="{BB962C8B-B14F-4D97-AF65-F5344CB8AC3E}">
        <p14:creationId xmlns:p14="http://schemas.microsoft.com/office/powerpoint/2010/main" val="3860250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pn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FC5788-1B6A-C04A-9665-C7D6AEF414FF}"/>
              </a:ext>
            </a:extLst>
          </p:cNvPr>
          <p:cNvPicPr>
            <a:picLocks noChangeAspect="1"/>
          </p:cNvPicPr>
          <p:nvPr userDrawn="1"/>
        </p:nvPicPr>
        <p:blipFill>
          <a:blip r:embed="rId14"/>
          <a:stretch>
            <a:fillRect/>
          </a:stretch>
        </p:blipFill>
        <p:spPr>
          <a:xfrm>
            <a:off x="0" y="0"/>
            <a:ext cx="12192000" cy="142875"/>
          </a:xfrm>
          <a:prstGeom prst="rect">
            <a:avLst/>
          </a:prstGeom>
        </p:spPr>
      </p:pic>
    </p:spTree>
    <p:extLst>
      <p:ext uri="{BB962C8B-B14F-4D97-AF65-F5344CB8AC3E}">
        <p14:creationId xmlns:p14="http://schemas.microsoft.com/office/powerpoint/2010/main" val="3908835706"/>
      </p:ext>
    </p:extLst>
  </p:cSld>
  <p:clrMap bg1="lt1" tx1="dk1" bg2="lt2" tx2="dk2" accent1="accent1" accent2="accent2" accent3="accent3" accent4="accent4" accent5="accent5" accent6="accent6" hlink="hlink" folHlink="folHlink"/>
  <p:sldLayoutIdLst>
    <p:sldLayoutId id="2147483673" r:id="rId1"/>
    <p:sldLayoutId id="2147483688" r:id="rId2"/>
    <p:sldLayoutId id="2147483685" r:id="rId3"/>
    <p:sldLayoutId id="2147483684" r:id="rId4"/>
    <p:sldLayoutId id="2147483677" r:id="rId5"/>
    <p:sldLayoutId id="2147483689" r:id="rId6"/>
    <p:sldLayoutId id="2147483680" r:id="rId7"/>
    <p:sldLayoutId id="2147483687" r:id="rId8"/>
    <p:sldLayoutId id="2147483690" r:id="rId9"/>
    <p:sldLayoutId id="2147483691" r:id="rId10"/>
    <p:sldLayoutId id="2147483693" r:id="rId11"/>
    <p:sldLayoutId id="214748369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FC5788-1B6A-C04A-9665-C7D6AEF414FF}"/>
              </a:ext>
            </a:extLst>
          </p:cNvPr>
          <p:cNvPicPr>
            <a:picLocks noChangeAspect="1"/>
          </p:cNvPicPr>
          <p:nvPr userDrawn="1"/>
        </p:nvPicPr>
        <p:blipFill>
          <a:blip r:embed="rId11"/>
          <a:stretch>
            <a:fillRect/>
          </a:stretch>
        </p:blipFill>
        <p:spPr>
          <a:xfrm>
            <a:off x="0" y="0"/>
            <a:ext cx="12192000" cy="142875"/>
          </a:xfrm>
          <a:prstGeom prst="rect">
            <a:avLst/>
          </a:prstGeom>
        </p:spPr>
      </p:pic>
    </p:spTree>
    <p:extLst>
      <p:ext uri="{BB962C8B-B14F-4D97-AF65-F5344CB8AC3E}">
        <p14:creationId xmlns:p14="http://schemas.microsoft.com/office/powerpoint/2010/main" val="395802713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hyperlink" Target="https://www.communitiesthatcare.net/how-ctc-works/social-development-strategy/"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hyperlink" Target="https://doi.org/10.1080/15564880701263049" TargetMode="External"/><Relationship Id="rId4" Type="http://schemas.openxmlformats.org/officeDocument/2006/relationships/hyperlink" Target="http://www.sdrg.org/projectdetail.asp?frmPSelect=37&amp;Status=1&amp;New+Entry=View+Detail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 </a:t>
            </a:r>
          </a:p>
        </p:txBody>
      </p:sp>
      <p:pic>
        <p:nvPicPr>
          <p:cNvPr id="8" name="Title 1" descr="Slide Decks for You Logo" title="Slide Decks for You"/>
          <p:cNvPicPr>
            <a:picLocks noChangeAspect="1"/>
          </p:cNvPicPr>
          <p:nvPr/>
        </p:nvPicPr>
        <p:blipFill>
          <a:blip r:embed="rId3"/>
          <a:stretch>
            <a:fillRect/>
          </a:stretch>
        </p:blipFill>
        <p:spPr>
          <a:xfrm>
            <a:off x="2289890" y="1930299"/>
            <a:ext cx="6744382" cy="3808608"/>
          </a:xfrm>
          <a:prstGeom prst="rect">
            <a:avLst/>
          </a:prstGeom>
        </p:spPr>
      </p:pic>
      <p:sp>
        <p:nvSpPr>
          <p:cNvPr id="9" name="Content Placeholder 7" descr="This product was funded under a cooperative agreement from the Substance Abuse and Mental Health Services Administration (SAMHSA) (Grant Number:  H79SP081015). All material, except that taken directly from copyrighted sources, is in the public domain and may be used and reprinted for training purposes without special permission. However, any content used should be attributed to the Pacific Southwest Prevention Technology Transfer Center.&#10;" title="Disclaimer text.">
            <a:extLst>
              <a:ext uri="{FF2B5EF4-FFF2-40B4-BE49-F238E27FC236}">
                <a16:creationId xmlns:a16="http://schemas.microsoft.com/office/drawing/2014/main" id="{B16FE70C-BC4E-594C-80D6-494BABBD9C19}"/>
              </a:ext>
            </a:extLst>
          </p:cNvPr>
          <p:cNvSpPr txBox="1">
            <a:spLocks/>
          </p:cNvSpPr>
          <p:nvPr/>
        </p:nvSpPr>
        <p:spPr>
          <a:xfrm>
            <a:off x="110836" y="5935900"/>
            <a:ext cx="11970327" cy="8112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smtClean="0">
                <a:solidFill>
                  <a:prstClr val="black"/>
                </a:solidFill>
              </a:rPr>
              <a:t>This product was funded under a cooperative agreement from the Substance Abuse and Mental Health Services Administration (SAMHSA) </a:t>
            </a:r>
            <a:r>
              <a:rPr lang="en-US" sz="1200" dirty="0" smtClean="0"/>
              <a:t>(Grant </a:t>
            </a:r>
            <a:r>
              <a:rPr lang="en-US" sz="1200" dirty="0" smtClean="0"/>
              <a:t>Number:</a:t>
            </a:r>
            <a:r>
              <a:rPr lang="en-US" dirty="0"/>
              <a:t> </a:t>
            </a:r>
            <a:r>
              <a:rPr lang="en-US" sz="1100" b="1" dirty="0" smtClean="0"/>
              <a:t>H79SP080995</a:t>
            </a:r>
            <a:r>
              <a:rPr lang="en-US" sz="1100" dirty="0" smtClean="0"/>
              <a:t> </a:t>
            </a:r>
            <a:r>
              <a:rPr lang="en-US" sz="1100" dirty="0" smtClean="0"/>
              <a:t>). </a:t>
            </a:r>
            <a:r>
              <a:rPr lang="en-US" sz="1200" dirty="0" smtClean="0"/>
              <a:t>All material, except that taken d</a:t>
            </a:r>
            <a:r>
              <a:rPr lang="en-US" sz="1200" dirty="0" smtClean="0">
                <a:solidFill>
                  <a:prstClr val="black"/>
                </a:solidFill>
              </a:rPr>
              <a:t>irectly from copyrighted sources, is in the public domain and may be used and reprinted for training purposes without special permission. However, any content used should be attributed to the Northwest Prevention Technology Transfer Center.</a:t>
            </a:r>
          </a:p>
          <a:p>
            <a:pPr marL="45720" indent="0" algn="ctr">
              <a:buFont typeface="Arial" panose="020B0604020202020204" pitchFamily="34" charset="0"/>
              <a:buNone/>
            </a:pPr>
            <a:endParaRPr lang="en-US" sz="1200" dirty="0">
              <a:cs typeface="Helvetica" panose="020B0604020202020204"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032" y="335104"/>
            <a:ext cx="7728211" cy="1433227"/>
          </a:xfrm>
          <a:prstGeom prst="rect">
            <a:avLst/>
          </a:prstGeom>
        </p:spPr>
      </p:pic>
    </p:spTree>
    <p:extLst>
      <p:ext uri="{BB962C8B-B14F-4D97-AF65-F5344CB8AC3E}">
        <p14:creationId xmlns:p14="http://schemas.microsoft.com/office/powerpoint/2010/main" val="2211710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References</a:t>
            </a:r>
          </a:p>
        </p:txBody>
      </p:sp>
      <p:sp>
        <p:nvSpPr>
          <p:cNvPr id="7" name="Content Placeholder 6"/>
          <p:cNvSpPr>
            <a:spLocks noGrp="1"/>
          </p:cNvSpPr>
          <p:nvPr>
            <p:ph idx="1"/>
          </p:nvPr>
        </p:nvSpPr>
        <p:spPr>
          <a:xfrm>
            <a:off x="838200" y="1306286"/>
            <a:ext cx="10515600" cy="5268685"/>
          </a:xfrm>
        </p:spPr>
        <p:txBody>
          <a:bodyPr>
            <a:normAutofit/>
          </a:bodyPr>
          <a:lstStyle/>
          <a:p>
            <a:r>
              <a:rPr lang="en-US" sz="1600" dirty="0">
                <a:hlinkClick r:id="rId3"/>
              </a:rPr>
              <a:t>https://www.communitiesthatcare.net/how-ctc-works/social-development-strategy/</a:t>
            </a:r>
            <a:endParaRPr lang="en-US" sz="1600" dirty="0"/>
          </a:p>
          <a:p>
            <a:r>
              <a:rPr lang="en-US" sz="1600" dirty="0"/>
              <a:t>  SDRG website section discussing the Seattle Social Development Project (</a:t>
            </a:r>
            <a:r>
              <a:rPr lang="en-US" sz="1600" dirty="0">
                <a:hlinkClick r:id="rId4"/>
              </a:rPr>
              <a:t>http://www.sdrg.org/projectdetail.asp?frmPSelect=37&amp;Status=1&amp;New+Entry=View+Details</a:t>
            </a:r>
            <a:r>
              <a:rPr lang="en-US" sz="1600" dirty="0"/>
              <a:t> )</a:t>
            </a:r>
          </a:p>
          <a:p>
            <a:r>
              <a:rPr lang="en-US" sz="1600" dirty="0"/>
              <a:t>Kevin P. Haggerty and Kristin J. </a:t>
            </a:r>
            <a:r>
              <a:rPr lang="en-US" sz="1600" dirty="0" err="1"/>
              <a:t>McCowan</a:t>
            </a:r>
            <a:r>
              <a:rPr lang="en-US" sz="1600" dirty="0"/>
              <a:t>, Using the Social Development Strategy to Unleash the Power of Prevention Journal of the Society for Social Work and Research 2018 9:4, 741-763</a:t>
            </a:r>
          </a:p>
          <a:p>
            <a:pPr marL="171450" indent="-171450"/>
            <a:r>
              <a:rPr lang="en-US" sz="1600" dirty="0"/>
              <a:t>Kim, B. K. Elizabeth, </a:t>
            </a:r>
            <a:r>
              <a:rPr lang="en-US" sz="1600" dirty="0" err="1"/>
              <a:t>Gloppen</a:t>
            </a:r>
            <a:r>
              <a:rPr lang="en-US" sz="1600" dirty="0"/>
              <a:t>, Kari M., Rhew, Isaac C., Oesterle, Sabrina, Hawkins, J. David (2015). Effects of the Communities That Care prevention system on youth reports of protective factors. Prevention Science, 16(5), 652‐662. </a:t>
            </a:r>
          </a:p>
          <a:p>
            <a:pPr marL="171450" indent="-171450"/>
            <a:r>
              <a:rPr lang="en-US" sz="1600" dirty="0"/>
              <a:t>Kosterman, Rick, Haggerty, Kevin P., Hawkins, J. David (2010). Long-term effects of social development intervention. </a:t>
            </a:r>
            <a:r>
              <a:rPr lang="en-US" sz="1600" i="1" dirty="0"/>
              <a:t>Better: Evidence-Based Education</a:t>
            </a:r>
            <a:r>
              <a:rPr lang="en-US" sz="1600" dirty="0"/>
              <a:t>, 2(2), 6-7.</a:t>
            </a:r>
          </a:p>
          <a:p>
            <a:pPr marL="171450" indent="-171450"/>
            <a:r>
              <a:rPr lang="en-US" sz="1600" dirty="0">
                <a:solidFill>
                  <a:srgbClr val="303030"/>
                </a:solidFill>
                <a:latin typeface="arial" panose="020B0604020202020204" pitchFamily="34" charset="0"/>
              </a:rPr>
              <a:t>Hawkins JD, Kosterman R, Catalano RF, Hill KG, Abbott RD. Effects of social development intervention in childhood 15 years later. </a:t>
            </a:r>
            <a:r>
              <a:rPr lang="en-US" sz="1600" i="1" dirty="0">
                <a:solidFill>
                  <a:srgbClr val="303030"/>
                </a:solidFill>
                <a:latin typeface="arial" panose="020B0604020202020204" pitchFamily="34" charset="0"/>
              </a:rPr>
              <a:t>Arch </a:t>
            </a:r>
            <a:r>
              <a:rPr lang="en-US" sz="1600" i="1" dirty="0" err="1">
                <a:solidFill>
                  <a:srgbClr val="303030"/>
                </a:solidFill>
                <a:latin typeface="arial" panose="020B0604020202020204" pitchFamily="34" charset="0"/>
              </a:rPr>
              <a:t>Pediatr</a:t>
            </a:r>
            <a:r>
              <a:rPr lang="en-US" sz="1600" i="1" dirty="0">
                <a:solidFill>
                  <a:srgbClr val="303030"/>
                </a:solidFill>
                <a:latin typeface="arial" panose="020B0604020202020204" pitchFamily="34" charset="0"/>
              </a:rPr>
              <a:t> </a:t>
            </a:r>
            <a:r>
              <a:rPr lang="en-US" sz="1600" i="1" dirty="0" err="1">
                <a:solidFill>
                  <a:srgbClr val="303030"/>
                </a:solidFill>
                <a:latin typeface="arial" panose="020B0604020202020204" pitchFamily="34" charset="0"/>
              </a:rPr>
              <a:t>Adolesc</a:t>
            </a:r>
            <a:r>
              <a:rPr lang="en-US" sz="1600" i="1" dirty="0">
                <a:solidFill>
                  <a:srgbClr val="303030"/>
                </a:solidFill>
                <a:latin typeface="arial" panose="020B0604020202020204" pitchFamily="34" charset="0"/>
              </a:rPr>
              <a:t> Med</a:t>
            </a:r>
            <a:r>
              <a:rPr lang="en-US" sz="1600" dirty="0">
                <a:solidFill>
                  <a:srgbClr val="303030"/>
                </a:solidFill>
                <a:latin typeface="arial" panose="020B0604020202020204" pitchFamily="34" charset="0"/>
              </a:rPr>
              <a:t>. 2008;162(12):1133–1141. doi:10.1001/archpedi.162.12.1133</a:t>
            </a:r>
            <a:endParaRPr lang="en-US" sz="1600" dirty="0"/>
          </a:p>
          <a:p>
            <a:pPr marL="171450" indent="-171450"/>
            <a:r>
              <a:rPr lang="en-US" sz="1600" dirty="0">
                <a:solidFill>
                  <a:srgbClr val="333333"/>
                </a:solidFill>
                <a:latin typeface="Open Sans"/>
              </a:rPr>
              <a:t>J. David Hawkins, Brian H. Smith, Karl G. Hill, Rick Kosterman, Richard F. Catalano &amp; Robert D. Abbott (2007) Promoting Social Development and Preventing Health and Behavior Problems during the Elementary Grades: Results from the Seattle Social Development Project, Victims &amp; Offenders, 2:2, 161-181, DOI: </a:t>
            </a:r>
            <a:r>
              <a:rPr lang="en-US" sz="1600" u="sng" dirty="0">
                <a:solidFill>
                  <a:srgbClr val="333333"/>
                </a:solidFill>
                <a:latin typeface="Open Sans"/>
                <a:hlinkClick r:id="rId5"/>
              </a:rPr>
              <a:t>10.1080/15564880701263049</a:t>
            </a:r>
            <a:endParaRPr lang="en-US" sz="1600" u="sng" dirty="0">
              <a:solidFill>
                <a:srgbClr val="333333"/>
              </a:solidFill>
              <a:latin typeface="Open Sans"/>
            </a:endParaRPr>
          </a:p>
          <a:p>
            <a:pPr marL="171450" indent="-171450"/>
            <a:r>
              <a:rPr lang="en-US" sz="1600" dirty="0">
                <a:solidFill>
                  <a:srgbClr val="333333"/>
                </a:solidFill>
                <a:latin typeface="Guardian TextSans Web"/>
              </a:rPr>
              <a:t>Hawkins JD, Kosterman R, Catalano RF, Hill KG, Abbott RD. Promoting Positive Adult Functioning Through Social Development Intervention in Childhood: Long-term Effects From the Seattle Social Development Project. </a:t>
            </a:r>
            <a:r>
              <a:rPr lang="en-US" sz="1600" i="1" dirty="0">
                <a:solidFill>
                  <a:srgbClr val="333333"/>
                </a:solidFill>
                <a:latin typeface="Guardian TextSans Web"/>
              </a:rPr>
              <a:t>Arch </a:t>
            </a:r>
            <a:r>
              <a:rPr lang="en-US" sz="1600" i="1" dirty="0" err="1">
                <a:solidFill>
                  <a:srgbClr val="333333"/>
                </a:solidFill>
                <a:latin typeface="Guardian TextSans Web"/>
              </a:rPr>
              <a:t>Pediatr</a:t>
            </a:r>
            <a:r>
              <a:rPr lang="en-US" sz="1600" i="1" dirty="0">
                <a:solidFill>
                  <a:srgbClr val="333333"/>
                </a:solidFill>
                <a:latin typeface="Guardian TextSans Web"/>
              </a:rPr>
              <a:t> </a:t>
            </a:r>
            <a:r>
              <a:rPr lang="en-US" sz="1600" i="1" dirty="0" err="1">
                <a:solidFill>
                  <a:srgbClr val="333333"/>
                </a:solidFill>
                <a:latin typeface="Guardian TextSans Web"/>
              </a:rPr>
              <a:t>Adolesc</a:t>
            </a:r>
            <a:r>
              <a:rPr lang="en-US" sz="1600" i="1" dirty="0">
                <a:solidFill>
                  <a:srgbClr val="333333"/>
                </a:solidFill>
                <a:latin typeface="Guardian TextSans Web"/>
              </a:rPr>
              <a:t> Med.</a:t>
            </a:r>
            <a:r>
              <a:rPr lang="en-US" sz="1600" dirty="0">
                <a:solidFill>
                  <a:srgbClr val="333333"/>
                </a:solidFill>
                <a:latin typeface="Guardian TextSans Web"/>
              </a:rPr>
              <a:t> 2005;159(1):25–31. doi:10.1001/archpedi.159.1.25</a:t>
            </a:r>
            <a:endParaRPr lang="en-US" sz="1600" u="sng" dirty="0">
              <a:solidFill>
                <a:srgbClr val="333333"/>
              </a:solidFill>
              <a:latin typeface="Open Sans"/>
            </a:endParaRPr>
          </a:p>
        </p:txBody>
      </p:sp>
    </p:spTree>
    <p:extLst>
      <p:ext uri="{BB962C8B-B14F-4D97-AF65-F5344CB8AC3E}">
        <p14:creationId xmlns:p14="http://schemas.microsoft.com/office/powerpoint/2010/main" val="1405405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29C9E2F-5184-804A-8C95-A0A30DC2E5D8}"/>
              </a:ext>
            </a:extLst>
          </p:cNvPr>
          <p:cNvSpPr txBox="1"/>
          <p:nvPr/>
        </p:nvSpPr>
        <p:spPr>
          <a:xfrm>
            <a:off x="258793" y="4545366"/>
            <a:ext cx="11197087" cy="954107"/>
          </a:xfrm>
          <a:prstGeom prst="rect">
            <a:avLst/>
          </a:prstGeom>
          <a:noFill/>
        </p:spPr>
        <p:txBody>
          <a:bodyPr wrap="square" rtlCol="0">
            <a:spAutoFit/>
          </a:bodyPr>
          <a:lstStyle/>
          <a:p>
            <a:r>
              <a:rPr lang="en-US" sz="2800" dirty="0">
                <a:solidFill>
                  <a:srgbClr val="593A4B"/>
                </a:solidFill>
                <a:cs typeface="Arial" panose="020B0604020202020204" pitchFamily="34" charset="0"/>
              </a:rPr>
              <a:t>The Social Development Strategy: </a:t>
            </a:r>
          </a:p>
          <a:p>
            <a:r>
              <a:rPr lang="en-US" sz="2800" dirty="0">
                <a:solidFill>
                  <a:srgbClr val="593A4B"/>
                </a:solidFill>
                <a:cs typeface="Arial" panose="020B0604020202020204" pitchFamily="34" charset="0"/>
              </a:rPr>
              <a:t>5 Proven Keys to Raising Healthy, Successful </a:t>
            </a:r>
            <a:r>
              <a:rPr lang="en-US" sz="2800" dirty="0" smtClean="0">
                <a:solidFill>
                  <a:srgbClr val="593A4B"/>
                </a:solidFill>
                <a:cs typeface="Arial" panose="020B0604020202020204" pitchFamily="34" charset="0"/>
              </a:rPr>
              <a:t>Youth</a:t>
            </a:r>
            <a:endParaRPr lang="en-US" sz="2800" dirty="0">
              <a:solidFill>
                <a:srgbClr val="593A4B"/>
              </a:solidFill>
              <a:cs typeface="Arial" panose="020B0604020202020204" pitchFamily="34" charset="0"/>
            </a:endParaRPr>
          </a:p>
        </p:txBody>
      </p:sp>
    </p:spTree>
    <p:extLst>
      <p:ext uri="{BB962C8B-B14F-4D97-AF65-F5344CB8AC3E}">
        <p14:creationId xmlns:p14="http://schemas.microsoft.com/office/powerpoint/2010/main" val="2504419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7F48B8-2F2F-4ADC-A376-62704557444A}"/>
              </a:ext>
            </a:extLst>
          </p:cNvPr>
          <p:cNvSpPr>
            <a:spLocks noGrp="1"/>
          </p:cNvSpPr>
          <p:nvPr>
            <p:ph type="title"/>
          </p:nvPr>
        </p:nvSpPr>
        <p:spPr/>
        <p:txBody>
          <a:bodyPr/>
          <a:lstStyle/>
          <a:p>
            <a:r>
              <a:rPr lang="en-US" dirty="0"/>
              <a:t>Social Development Strategy</a:t>
            </a:r>
          </a:p>
        </p:txBody>
      </p:sp>
      <p:sp>
        <p:nvSpPr>
          <p:cNvPr id="2" name="TextBox 1">
            <a:extLst>
              <a:ext uri="{FF2B5EF4-FFF2-40B4-BE49-F238E27FC236}">
                <a16:creationId xmlns:a16="http://schemas.microsoft.com/office/drawing/2014/main" id="{76B25F63-0EE0-4F8F-AA52-3C5EEB7D7C71}"/>
              </a:ext>
            </a:extLst>
          </p:cNvPr>
          <p:cNvSpPr txBox="1"/>
          <p:nvPr/>
        </p:nvSpPr>
        <p:spPr>
          <a:xfrm>
            <a:off x="764498" y="314636"/>
            <a:ext cx="5469767" cy="584775"/>
          </a:xfrm>
          <a:prstGeom prst="rect">
            <a:avLst/>
          </a:prstGeom>
          <a:noFill/>
        </p:spPr>
        <p:txBody>
          <a:bodyPr wrap="none" rtlCol="0">
            <a:spAutoFit/>
          </a:bodyPr>
          <a:lstStyle/>
          <a:p>
            <a:r>
              <a:rPr lang="en-US" sz="3200" dirty="0"/>
              <a:t>Social Development Strategy</a:t>
            </a:r>
          </a:p>
        </p:txBody>
      </p:sp>
      <p:pic>
        <p:nvPicPr>
          <p:cNvPr id="7" name="Picture 6" descr="Graphic showing components of the Social Development Strategy: Opportunities, Skills, Recognition, Bonding, Clear Standards and Individual Characteristics"/>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pic>
        <p:nvPicPr>
          <p:cNvPr id="10" name="Picture 9">
            <a:extLst>
              <a:ext uri="{C183D7F6-B498-43B3-948B-1728B52AA6E4}">
                <adec:decorative xmlns=""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27" y="6369627"/>
            <a:ext cx="1661509" cy="455208"/>
          </a:xfrm>
          <a:prstGeom prst="rect">
            <a:avLst/>
          </a:prstGeom>
        </p:spPr>
      </p:pic>
      <p:pic>
        <p:nvPicPr>
          <p:cNvPr id="11" name="Picture 10" descr="Graphic showing components of the Social Development Strategy: Opportunities, Skills, Recognition, Bonding, Clear Standards and Individual Characteristics"/>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3154" y="6459373"/>
            <a:ext cx="2444536" cy="365462"/>
          </a:xfrm>
          <a:prstGeom prst="rect">
            <a:avLst/>
          </a:prstGeom>
        </p:spPr>
      </p:pic>
    </p:spTree>
    <p:extLst>
      <p:ext uri="{BB962C8B-B14F-4D97-AF65-F5344CB8AC3E}">
        <p14:creationId xmlns:p14="http://schemas.microsoft.com/office/powerpoint/2010/main" val="119313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Hand counting number one by lifting thumb"/>
          <p:cNvPicPr>
            <a:picLocks noChangeAspect="1"/>
          </p:cNvPicPr>
          <p:nvPr/>
        </p:nvPicPr>
        <p:blipFill rotWithShape="1">
          <a:blip r:embed="rId3">
            <a:extLst>
              <a:ext uri="{28A0092B-C50C-407E-A947-70E740481C1C}">
                <a14:useLocalDpi xmlns:a14="http://schemas.microsoft.com/office/drawing/2010/main" val="0"/>
              </a:ext>
            </a:extLst>
          </a:blip>
          <a:srcRect l="-12024" t="3150" r="79110" b="-3150"/>
          <a:stretch/>
        </p:blipFill>
        <p:spPr>
          <a:xfrm flipH="1">
            <a:off x="647291" y="1427064"/>
            <a:ext cx="4183233" cy="4773168"/>
          </a:xfrm>
          <a:prstGeom prst="rect">
            <a:avLst/>
          </a:prstGeom>
        </p:spPr>
      </p:pic>
      <p:sp>
        <p:nvSpPr>
          <p:cNvPr id="6" name="Title 1"/>
          <p:cNvSpPr>
            <a:spLocks noGrp="1"/>
          </p:cNvSpPr>
          <p:nvPr>
            <p:ph type="title"/>
          </p:nvPr>
        </p:nvSpPr>
        <p:spPr>
          <a:xfrm>
            <a:off x="293298" y="537889"/>
            <a:ext cx="11507638" cy="995915"/>
          </a:xfrm>
        </p:spPr>
        <p:txBody>
          <a:bodyPr/>
          <a:lstStyle/>
          <a:p>
            <a:r>
              <a:rPr lang="en-US" dirty="0"/>
              <a:t>SDS: </a:t>
            </a:r>
            <a:r>
              <a:rPr lang="en-US" cap="none" dirty="0"/>
              <a:t>Five key protective factors</a:t>
            </a:r>
            <a:br>
              <a:rPr lang="en-US" cap="none" dirty="0"/>
            </a:br>
            <a:r>
              <a:rPr lang="en-US" cap="none" dirty="0"/>
              <a:t>Opportunities</a:t>
            </a:r>
            <a:endParaRPr lang="en-US" sz="3200" spc="-150" dirty="0"/>
          </a:p>
        </p:txBody>
      </p:sp>
      <p:sp>
        <p:nvSpPr>
          <p:cNvPr id="19" name="Content Placeholder 2"/>
          <p:cNvSpPr txBox="1">
            <a:spLocks/>
          </p:cNvSpPr>
          <p:nvPr/>
        </p:nvSpPr>
        <p:spPr>
          <a:xfrm>
            <a:off x="1451583" y="1823050"/>
            <a:ext cx="3862589" cy="878287"/>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274320" indent="-274320">
              <a:lnSpc>
                <a:spcPct val="100000"/>
              </a:lnSpc>
              <a:spcBef>
                <a:spcPts val="0"/>
              </a:spcBef>
              <a:spcAft>
                <a:spcPts val="0"/>
              </a:spcAft>
              <a:buFont typeface="Arial" panose="020B0604020202020204" pitchFamily="34" charset="0"/>
              <a:buChar char="•"/>
            </a:pPr>
            <a:r>
              <a:rPr lang="en-US" sz="3200" b="1" dirty="0">
                <a:latin typeface="Calibri" panose="020F0502020204030204" pitchFamily="34" charset="0"/>
              </a:rPr>
              <a:t>Opportunities</a:t>
            </a:r>
          </a:p>
        </p:txBody>
      </p:sp>
      <p:pic>
        <p:nvPicPr>
          <p:cNvPr id="2" name="Picture 1" descr="dad showing toddler how to work a toy helicopter"/>
          <p:cNvPicPr>
            <a:picLocks noChangeAspect="1"/>
          </p:cNvPicPr>
          <p:nvPr/>
        </p:nvPicPr>
        <p:blipFill>
          <a:blip r:embed="rId4"/>
          <a:stretch>
            <a:fillRect/>
          </a:stretch>
        </p:blipFill>
        <p:spPr>
          <a:xfrm>
            <a:off x="4003616" y="2524391"/>
            <a:ext cx="2725697" cy="1809217"/>
          </a:xfrm>
          <a:prstGeom prst="rect">
            <a:avLst/>
          </a:prstGeom>
        </p:spPr>
      </p:pic>
      <p:pic>
        <p:nvPicPr>
          <p:cNvPr id="3" name="Picture 2" descr="elementary school aged girl doing an art project"/>
          <p:cNvPicPr>
            <a:picLocks noChangeAspect="1"/>
          </p:cNvPicPr>
          <p:nvPr/>
        </p:nvPicPr>
        <p:blipFill>
          <a:blip r:embed="rId5"/>
          <a:stretch>
            <a:fillRect/>
          </a:stretch>
        </p:blipFill>
        <p:spPr>
          <a:xfrm>
            <a:off x="6410355" y="1912654"/>
            <a:ext cx="2549577" cy="1696741"/>
          </a:xfrm>
          <a:prstGeom prst="rect">
            <a:avLst/>
          </a:prstGeom>
        </p:spPr>
      </p:pic>
      <p:pic>
        <p:nvPicPr>
          <p:cNvPr id="4" name="Picture 3" descr="adult working with adolescents on a community service project"/>
          <p:cNvPicPr>
            <a:picLocks noChangeAspect="1"/>
          </p:cNvPicPr>
          <p:nvPr/>
        </p:nvPicPr>
        <p:blipFill>
          <a:blip r:embed="rId6"/>
          <a:stretch>
            <a:fillRect/>
          </a:stretch>
        </p:blipFill>
        <p:spPr>
          <a:xfrm>
            <a:off x="8620431" y="2761025"/>
            <a:ext cx="2871367" cy="1912571"/>
          </a:xfrm>
          <a:prstGeom prst="rect">
            <a:avLst/>
          </a:prstGeom>
        </p:spPr>
      </p:pic>
      <p:sp>
        <p:nvSpPr>
          <p:cNvPr id="5" name="Rectangle 4">
            <a:extLst>
              <a:ext uri="{FF2B5EF4-FFF2-40B4-BE49-F238E27FC236}">
                <a16:creationId xmlns:a16="http://schemas.microsoft.com/office/drawing/2014/main" id="{E4580C90-73B9-4026-B85B-3EC8F5D29BCB}"/>
              </a:ext>
            </a:extLst>
          </p:cNvPr>
          <p:cNvSpPr/>
          <p:nvPr/>
        </p:nvSpPr>
        <p:spPr>
          <a:xfrm>
            <a:off x="3594794" y="4673596"/>
            <a:ext cx="6096000" cy="1815882"/>
          </a:xfrm>
          <a:prstGeom prst="rect">
            <a:avLst/>
          </a:prstGeom>
        </p:spPr>
        <p:txBody>
          <a:bodyPr>
            <a:spAutoFit/>
          </a:bodyPr>
          <a:lstStyle/>
          <a:p>
            <a:r>
              <a:rPr lang="en-US" sz="2400" b="1" dirty="0"/>
              <a:t>When providing opportunities:</a:t>
            </a:r>
          </a:p>
          <a:p>
            <a:pPr marL="285750" indent="-285750">
              <a:buFont typeface="Arial" panose="020B0604020202020204" pitchFamily="34" charset="0"/>
              <a:buChar char="•"/>
            </a:pPr>
            <a:r>
              <a:rPr lang="en-US" sz="2200" dirty="0"/>
              <a:t>Build on individual characteristics</a:t>
            </a:r>
          </a:p>
          <a:p>
            <a:pPr marL="285750" indent="-285750">
              <a:buFont typeface="Arial" panose="020B0604020202020204" pitchFamily="34" charset="0"/>
              <a:buChar char="•"/>
            </a:pPr>
            <a:r>
              <a:rPr lang="en-US" sz="2200" dirty="0"/>
              <a:t>Make them meaningful and age-appropriate</a:t>
            </a:r>
          </a:p>
          <a:p>
            <a:pPr marL="285750" indent="-285750">
              <a:buFont typeface="Arial" panose="020B0604020202020204" pitchFamily="34" charset="0"/>
              <a:buChar char="•"/>
            </a:pPr>
            <a:r>
              <a:rPr lang="en-US" sz="2200" dirty="0"/>
              <a:t>Fit a young person’s interests and abilities </a:t>
            </a:r>
          </a:p>
          <a:p>
            <a:pPr marL="285750" indent="-285750">
              <a:buFont typeface="Arial" panose="020B0604020202020204" pitchFamily="34" charset="0"/>
              <a:buChar char="•"/>
            </a:pPr>
            <a:r>
              <a:rPr lang="en-US" sz="2200" dirty="0"/>
              <a:t>Show young people that they are valued.</a:t>
            </a:r>
          </a:p>
        </p:txBody>
      </p:sp>
    </p:spTree>
    <p:extLst>
      <p:ext uri="{BB962C8B-B14F-4D97-AF65-F5344CB8AC3E}">
        <p14:creationId xmlns:p14="http://schemas.microsoft.com/office/powerpoint/2010/main" val="180567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counting number two by lifting thumb and forefinger"/>
          <p:cNvPicPr>
            <a:picLocks noChangeAspect="1"/>
          </p:cNvPicPr>
          <p:nvPr/>
        </p:nvPicPr>
        <p:blipFill rotWithShape="1">
          <a:blip r:embed="rId3">
            <a:extLst>
              <a:ext uri="{28A0092B-C50C-407E-A947-70E740481C1C}">
                <a14:useLocalDpi xmlns:a14="http://schemas.microsoft.com/office/drawing/2010/main" val="0"/>
              </a:ext>
            </a:extLst>
          </a:blip>
          <a:srcRect l="20869" r="59420"/>
          <a:stretch/>
        </p:blipFill>
        <p:spPr>
          <a:xfrm flipH="1">
            <a:off x="261959" y="1335024"/>
            <a:ext cx="2505205" cy="4773168"/>
          </a:xfrm>
          <a:prstGeom prst="rect">
            <a:avLst/>
          </a:prstGeom>
        </p:spPr>
      </p:pic>
      <p:sp>
        <p:nvSpPr>
          <p:cNvPr id="6" name="Title 1"/>
          <p:cNvSpPr>
            <a:spLocks noGrp="1"/>
          </p:cNvSpPr>
          <p:nvPr>
            <p:ph type="title"/>
          </p:nvPr>
        </p:nvSpPr>
        <p:spPr/>
        <p:txBody>
          <a:bodyPr/>
          <a:lstStyle/>
          <a:p>
            <a:r>
              <a:rPr lang="en-US" dirty="0"/>
              <a:t>SDS: </a:t>
            </a:r>
            <a:r>
              <a:rPr lang="en-US" cap="none" dirty="0"/>
              <a:t>Five key protective factors</a:t>
            </a:r>
            <a:br>
              <a:rPr lang="en-US" cap="none" dirty="0"/>
            </a:br>
            <a:r>
              <a:rPr lang="en-US" cap="none" dirty="0"/>
              <a:t>Skills</a:t>
            </a:r>
            <a:endParaRPr lang="en-US" sz="3200" spc="-150" dirty="0"/>
          </a:p>
        </p:txBody>
      </p:sp>
      <p:sp>
        <p:nvSpPr>
          <p:cNvPr id="19" name="Content Placeholder 2"/>
          <p:cNvSpPr txBox="1">
            <a:spLocks/>
          </p:cNvSpPr>
          <p:nvPr/>
        </p:nvSpPr>
        <p:spPr>
          <a:xfrm>
            <a:off x="2767164" y="1965034"/>
            <a:ext cx="3862589" cy="1756574"/>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274320" indent="-274320">
              <a:lnSpc>
                <a:spcPct val="100000"/>
              </a:lnSpc>
              <a:spcBef>
                <a:spcPts val="0"/>
              </a:spcBef>
              <a:spcAft>
                <a:spcPts val="0"/>
              </a:spcAft>
              <a:buFont typeface="Arial" panose="020B0604020202020204" pitchFamily="34" charset="0"/>
              <a:buChar char="•"/>
            </a:pPr>
            <a:r>
              <a:rPr lang="en-US" sz="3200" dirty="0">
                <a:latin typeface="Calibri" panose="020F0502020204030204" pitchFamily="34" charset="0"/>
              </a:rPr>
              <a:t>Opportunities</a:t>
            </a:r>
          </a:p>
          <a:p>
            <a:pPr marL="274320" indent="-274320">
              <a:lnSpc>
                <a:spcPct val="100000"/>
              </a:lnSpc>
              <a:spcBef>
                <a:spcPts val="0"/>
              </a:spcBef>
              <a:spcAft>
                <a:spcPts val="0"/>
              </a:spcAft>
              <a:buFont typeface="Arial" panose="020B0604020202020204" pitchFamily="34" charset="0"/>
              <a:buChar char="•"/>
            </a:pPr>
            <a:r>
              <a:rPr lang="en-US" sz="3200" b="1" dirty="0">
                <a:latin typeface="Calibri" panose="020F0502020204030204" pitchFamily="34" charset="0"/>
              </a:rPr>
              <a:t>Skills</a:t>
            </a:r>
          </a:p>
        </p:txBody>
      </p:sp>
      <p:pic>
        <p:nvPicPr>
          <p:cNvPr id="3" name="Picture 2" descr="Father working with elementary school aged son to do homewor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4260" y="3580204"/>
            <a:ext cx="3146333" cy="2096937"/>
          </a:xfrm>
          <a:prstGeom prst="rect">
            <a:avLst/>
          </a:prstGeom>
        </p:spPr>
      </p:pic>
      <p:pic>
        <p:nvPicPr>
          <p:cNvPr id="7" name="Picture 6" descr="Mom talking with middle school aged daughte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1214" y="1549676"/>
            <a:ext cx="3392586" cy="2259726"/>
          </a:xfrm>
          <a:prstGeom prst="rect">
            <a:avLst/>
          </a:prstGeom>
        </p:spPr>
      </p:pic>
      <p:sp>
        <p:nvSpPr>
          <p:cNvPr id="2" name="Rectangle 1">
            <a:extLst>
              <a:ext uri="{FF2B5EF4-FFF2-40B4-BE49-F238E27FC236}">
                <a16:creationId xmlns:a16="http://schemas.microsoft.com/office/drawing/2014/main" id="{D2C01AA5-2F47-49DF-8F91-F12ED8571511}"/>
              </a:ext>
            </a:extLst>
          </p:cNvPr>
          <p:cNvSpPr/>
          <p:nvPr/>
        </p:nvSpPr>
        <p:spPr>
          <a:xfrm>
            <a:off x="6232623" y="4153857"/>
            <a:ext cx="5697418" cy="2154436"/>
          </a:xfrm>
          <a:prstGeom prst="rect">
            <a:avLst/>
          </a:prstGeom>
        </p:spPr>
        <p:txBody>
          <a:bodyPr wrap="square">
            <a:spAutoFit/>
          </a:bodyPr>
          <a:lstStyle/>
          <a:p>
            <a:r>
              <a:rPr lang="en-US" sz="2400" b="1" dirty="0"/>
              <a:t>When teaching skills:</a:t>
            </a:r>
          </a:p>
          <a:p>
            <a:pPr marL="285750" indent="-285750">
              <a:buFont typeface="Arial" panose="020B0604020202020204" pitchFamily="34" charset="0"/>
              <a:buChar char="•"/>
            </a:pPr>
            <a:r>
              <a:rPr lang="en-US" sz="2200" dirty="0"/>
              <a:t>Be intentional and realistic</a:t>
            </a:r>
          </a:p>
          <a:p>
            <a:pPr marL="285750" indent="-285750">
              <a:buFont typeface="Arial" panose="020B0604020202020204" pitchFamily="34" charset="0"/>
              <a:buChar char="•"/>
            </a:pPr>
            <a:r>
              <a:rPr lang="en-US" sz="2200" dirty="0"/>
              <a:t>Motivate the youth to want to learn the skill</a:t>
            </a:r>
          </a:p>
          <a:p>
            <a:pPr marL="285750" indent="-285750">
              <a:buFont typeface="Arial" panose="020B0604020202020204" pitchFamily="34" charset="0"/>
              <a:buChar char="•"/>
            </a:pPr>
            <a:r>
              <a:rPr lang="en-US" sz="2200" dirty="0"/>
              <a:t>Start small: break skills into small steps</a:t>
            </a:r>
          </a:p>
          <a:p>
            <a:pPr marL="285750" indent="-285750">
              <a:buFont typeface="Arial" panose="020B0604020202020204" pitchFamily="34" charset="0"/>
              <a:buChar char="•"/>
            </a:pPr>
            <a:r>
              <a:rPr lang="en-US" sz="2200" dirty="0"/>
              <a:t>Model the steps &amp; practice together</a:t>
            </a:r>
          </a:p>
        </p:txBody>
      </p:sp>
    </p:spTree>
    <p:extLst>
      <p:ext uri="{BB962C8B-B14F-4D97-AF65-F5344CB8AC3E}">
        <p14:creationId xmlns:p14="http://schemas.microsoft.com/office/powerpoint/2010/main" val="321797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and counting number three by lifting thumb, forefinger and middle finger"/>
          <p:cNvPicPr>
            <a:picLocks noChangeAspect="1"/>
          </p:cNvPicPr>
          <p:nvPr/>
        </p:nvPicPr>
        <p:blipFill rotWithShape="1">
          <a:blip r:embed="rId3">
            <a:extLst>
              <a:ext uri="{28A0092B-C50C-407E-A947-70E740481C1C}">
                <a14:useLocalDpi xmlns:a14="http://schemas.microsoft.com/office/drawing/2010/main" val="0"/>
              </a:ext>
            </a:extLst>
          </a:blip>
          <a:srcRect l="40679" r="40201"/>
          <a:stretch/>
        </p:blipFill>
        <p:spPr>
          <a:xfrm flipH="1">
            <a:off x="410549" y="1335024"/>
            <a:ext cx="2430050" cy="4773168"/>
          </a:xfrm>
          <a:prstGeom prst="rect">
            <a:avLst/>
          </a:prstGeom>
        </p:spPr>
      </p:pic>
      <p:sp>
        <p:nvSpPr>
          <p:cNvPr id="6" name="Title 1"/>
          <p:cNvSpPr>
            <a:spLocks noGrp="1"/>
          </p:cNvSpPr>
          <p:nvPr>
            <p:ph type="title"/>
          </p:nvPr>
        </p:nvSpPr>
        <p:spPr/>
        <p:txBody>
          <a:bodyPr/>
          <a:lstStyle/>
          <a:p>
            <a:r>
              <a:rPr lang="en-US" dirty="0"/>
              <a:t>SDS: </a:t>
            </a:r>
            <a:r>
              <a:rPr lang="en-US" cap="none" dirty="0"/>
              <a:t>Five key protective factors</a:t>
            </a:r>
            <a:br>
              <a:rPr lang="en-US" cap="none" dirty="0"/>
            </a:br>
            <a:r>
              <a:rPr lang="en-US" cap="none" dirty="0"/>
              <a:t>Recognition</a:t>
            </a:r>
            <a:endParaRPr lang="en-US" sz="3200" spc="-150" dirty="0"/>
          </a:p>
        </p:txBody>
      </p:sp>
      <p:sp>
        <p:nvSpPr>
          <p:cNvPr id="19" name="Content Placeholder 2"/>
          <p:cNvSpPr txBox="1">
            <a:spLocks/>
          </p:cNvSpPr>
          <p:nvPr/>
        </p:nvSpPr>
        <p:spPr>
          <a:xfrm>
            <a:off x="3246121" y="2095359"/>
            <a:ext cx="4200132" cy="3252497"/>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274320" indent="-274320">
              <a:lnSpc>
                <a:spcPct val="100000"/>
              </a:lnSpc>
              <a:spcBef>
                <a:spcPts val="0"/>
              </a:spcBef>
              <a:spcAft>
                <a:spcPts val="0"/>
              </a:spcAft>
              <a:buFont typeface="Arial" panose="020B0604020202020204" pitchFamily="34" charset="0"/>
              <a:buChar char="•"/>
            </a:pPr>
            <a:r>
              <a:rPr lang="en-US" sz="3200" dirty="0">
                <a:latin typeface="Calibri" panose="020F0502020204030204" pitchFamily="34" charset="0"/>
              </a:rPr>
              <a:t>Opportunities</a:t>
            </a:r>
          </a:p>
          <a:p>
            <a:pPr marL="274320" indent="-274320">
              <a:lnSpc>
                <a:spcPct val="100000"/>
              </a:lnSpc>
              <a:spcBef>
                <a:spcPts val="0"/>
              </a:spcBef>
              <a:spcAft>
                <a:spcPts val="0"/>
              </a:spcAft>
              <a:buFont typeface="Arial" panose="020B0604020202020204" pitchFamily="34" charset="0"/>
              <a:buChar char="•"/>
            </a:pPr>
            <a:r>
              <a:rPr lang="en-US" sz="3200" dirty="0">
                <a:latin typeface="Calibri" panose="020F0502020204030204" pitchFamily="34" charset="0"/>
              </a:rPr>
              <a:t>Skills</a:t>
            </a:r>
          </a:p>
          <a:p>
            <a:pPr marL="274320" indent="-274320">
              <a:lnSpc>
                <a:spcPct val="100000"/>
              </a:lnSpc>
              <a:spcBef>
                <a:spcPts val="0"/>
              </a:spcBef>
              <a:spcAft>
                <a:spcPts val="0"/>
              </a:spcAft>
              <a:buFont typeface="Arial" panose="020B0604020202020204" pitchFamily="34" charset="0"/>
              <a:buChar char="•"/>
            </a:pPr>
            <a:r>
              <a:rPr lang="en-US" sz="3200" b="1" dirty="0">
                <a:latin typeface="Calibri" panose="020F0502020204030204" pitchFamily="34" charset="0"/>
              </a:rPr>
              <a:t>Recognition – for improvement, effort and achievement!</a:t>
            </a:r>
          </a:p>
        </p:txBody>
      </p:sp>
      <p:pic>
        <p:nvPicPr>
          <p:cNvPr id="2" name="Picture 1" descr="Mom giving high five to elementary school aged daughter"/>
          <p:cNvPicPr>
            <a:picLocks noChangeAspect="1"/>
          </p:cNvPicPr>
          <p:nvPr/>
        </p:nvPicPr>
        <p:blipFill>
          <a:blip r:embed="rId4"/>
          <a:stretch>
            <a:fillRect/>
          </a:stretch>
        </p:blipFill>
        <p:spPr>
          <a:xfrm>
            <a:off x="7995503" y="1429925"/>
            <a:ext cx="3376283" cy="2438712"/>
          </a:xfrm>
          <a:prstGeom prst="rect">
            <a:avLst/>
          </a:prstGeom>
        </p:spPr>
      </p:pic>
      <p:sp>
        <p:nvSpPr>
          <p:cNvPr id="3" name="Rectangle 2">
            <a:extLst>
              <a:ext uri="{FF2B5EF4-FFF2-40B4-BE49-F238E27FC236}">
                <a16:creationId xmlns:a16="http://schemas.microsoft.com/office/drawing/2014/main" id="{1DBD23B2-94D4-4348-8BBB-E14537FE6AE7}"/>
              </a:ext>
            </a:extLst>
          </p:cNvPr>
          <p:cNvSpPr/>
          <p:nvPr/>
        </p:nvSpPr>
        <p:spPr>
          <a:xfrm>
            <a:off x="7076911" y="4414320"/>
            <a:ext cx="5213469" cy="2215991"/>
          </a:xfrm>
          <a:prstGeom prst="rect">
            <a:avLst/>
          </a:prstGeom>
        </p:spPr>
        <p:txBody>
          <a:bodyPr wrap="square">
            <a:spAutoFit/>
          </a:bodyPr>
          <a:lstStyle/>
          <a:p>
            <a:pPr marL="342900" indent="-342900">
              <a:buFont typeface="Arial" panose="020B0604020202020204" pitchFamily="34" charset="0"/>
              <a:buChar char="•"/>
            </a:pPr>
            <a:r>
              <a:rPr lang="en-US" sz="2400" dirty="0"/>
              <a:t>Recognize a skill or talent the young person is developing</a:t>
            </a:r>
          </a:p>
          <a:p>
            <a:pPr marL="342900" indent="-342900">
              <a:buFont typeface="Arial" panose="020B0604020202020204" pitchFamily="34" charset="0"/>
              <a:buChar char="•"/>
            </a:pPr>
            <a:r>
              <a:rPr lang="en-US" sz="2400" dirty="0"/>
              <a:t>Be </a:t>
            </a:r>
            <a:r>
              <a:rPr lang="en-US" sz="2400" b="1" dirty="0"/>
              <a:t>specific</a:t>
            </a:r>
            <a:r>
              <a:rPr lang="en-US" sz="2400" dirty="0"/>
              <a:t> and </a:t>
            </a:r>
            <a:r>
              <a:rPr lang="en-US" sz="2400" b="1" dirty="0"/>
              <a:t>positive</a:t>
            </a:r>
          </a:p>
          <a:p>
            <a:pPr marL="342900" indent="-342900">
              <a:buFont typeface="Arial" panose="020B0604020202020204" pitchFamily="34" charset="0"/>
              <a:buChar char="•"/>
            </a:pPr>
            <a:r>
              <a:rPr lang="en-US" sz="2400" dirty="0"/>
              <a:t>Encourage children for trying or getting started</a:t>
            </a:r>
          </a:p>
          <a:p>
            <a:endParaRPr lang="en-US" dirty="0"/>
          </a:p>
        </p:txBody>
      </p:sp>
    </p:spTree>
    <p:extLst>
      <p:ext uri="{BB962C8B-B14F-4D97-AF65-F5344CB8AC3E}">
        <p14:creationId xmlns:p14="http://schemas.microsoft.com/office/powerpoint/2010/main" val="292821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nd counting number four by lifting  all fingers except thumb"/>
          <p:cNvPicPr>
            <a:picLocks noChangeAspect="1"/>
          </p:cNvPicPr>
          <p:nvPr/>
        </p:nvPicPr>
        <p:blipFill rotWithShape="1">
          <a:blip r:embed="rId3">
            <a:extLst>
              <a:ext uri="{28A0092B-C50C-407E-A947-70E740481C1C}">
                <a14:useLocalDpi xmlns:a14="http://schemas.microsoft.com/office/drawing/2010/main" val="0"/>
              </a:ext>
            </a:extLst>
          </a:blip>
          <a:srcRect l="60193" r="24334"/>
          <a:stretch/>
        </p:blipFill>
        <p:spPr>
          <a:xfrm flipH="1">
            <a:off x="827814" y="1145821"/>
            <a:ext cx="2024272" cy="4913175"/>
          </a:xfrm>
          <a:prstGeom prst="rect">
            <a:avLst/>
          </a:prstGeom>
        </p:spPr>
      </p:pic>
      <p:sp>
        <p:nvSpPr>
          <p:cNvPr id="6" name="Title 1"/>
          <p:cNvSpPr>
            <a:spLocks noGrp="1"/>
          </p:cNvSpPr>
          <p:nvPr>
            <p:ph type="title"/>
          </p:nvPr>
        </p:nvSpPr>
        <p:spPr/>
        <p:txBody>
          <a:bodyPr/>
          <a:lstStyle/>
          <a:p>
            <a:r>
              <a:rPr lang="en-US" dirty="0"/>
              <a:t>SDS: </a:t>
            </a:r>
            <a:r>
              <a:rPr lang="en-US" cap="none" dirty="0"/>
              <a:t>Five key protective factors</a:t>
            </a:r>
            <a:br>
              <a:rPr lang="en-US" cap="none" dirty="0"/>
            </a:br>
            <a:r>
              <a:rPr lang="en-US" cap="none" dirty="0"/>
              <a:t>Bonding</a:t>
            </a:r>
            <a:endParaRPr lang="en-US" sz="3200" spc="-150" dirty="0"/>
          </a:p>
        </p:txBody>
      </p:sp>
      <p:sp>
        <p:nvSpPr>
          <p:cNvPr id="19" name="Content Placeholder 2"/>
          <p:cNvSpPr txBox="1">
            <a:spLocks/>
          </p:cNvSpPr>
          <p:nvPr/>
        </p:nvSpPr>
        <p:spPr>
          <a:xfrm>
            <a:off x="3469363" y="2352430"/>
            <a:ext cx="3862589" cy="3252497"/>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274320" indent="-274320">
              <a:lnSpc>
                <a:spcPct val="100000"/>
              </a:lnSpc>
              <a:spcBef>
                <a:spcPts val="0"/>
              </a:spcBef>
              <a:spcAft>
                <a:spcPts val="0"/>
              </a:spcAft>
              <a:buFont typeface="Arial" panose="020B0604020202020204" pitchFamily="34" charset="0"/>
              <a:buChar char="•"/>
            </a:pPr>
            <a:r>
              <a:rPr lang="en-US" sz="3200" dirty="0">
                <a:latin typeface="Calibri" panose="020F0502020204030204" pitchFamily="34" charset="0"/>
              </a:rPr>
              <a:t>Opportunities</a:t>
            </a:r>
          </a:p>
          <a:p>
            <a:pPr marL="274320" indent="-274320">
              <a:lnSpc>
                <a:spcPct val="100000"/>
              </a:lnSpc>
              <a:spcBef>
                <a:spcPts val="0"/>
              </a:spcBef>
              <a:spcAft>
                <a:spcPts val="0"/>
              </a:spcAft>
              <a:buFont typeface="Arial" panose="020B0604020202020204" pitchFamily="34" charset="0"/>
              <a:buChar char="•"/>
            </a:pPr>
            <a:r>
              <a:rPr lang="en-US" sz="3200" dirty="0">
                <a:latin typeface="Calibri" panose="020F0502020204030204" pitchFamily="34" charset="0"/>
              </a:rPr>
              <a:t>Skills</a:t>
            </a:r>
          </a:p>
          <a:p>
            <a:pPr marL="274320" indent="-274320">
              <a:lnSpc>
                <a:spcPct val="100000"/>
              </a:lnSpc>
              <a:spcBef>
                <a:spcPts val="0"/>
              </a:spcBef>
              <a:spcAft>
                <a:spcPts val="0"/>
              </a:spcAft>
              <a:buFont typeface="Arial" panose="020B0604020202020204" pitchFamily="34" charset="0"/>
              <a:buChar char="•"/>
            </a:pPr>
            <a:r>
              <a:rPr lang="en-US" sz="3200" dirty="0">
                <a:latin typeface="Calibri" panose="020F0502020204030204" pitchFamily="34" charset="0"/>
              </a:rPr>
              <a:t>Recognition</a:t>
            </a:r>
          </a:p>
          <a:p>
            <a:pPr marL="274320" indent="-274320">
              <a:lnSpc>
                <a:spcPct val="100000"/>
              </a:lnSpc>
              <a:spcBef>
                <a:spcPts val="0"/>
              </a:spcBef>
              <a:spcAft>
                <a:spcPts val="0"/>
              </a:spcAft>
              <a:buFont typeface="Arial" panose="020B0604020202020204" pitchFamily="34" charset="0"/>
              <a:buChar char="•"/>
            </a:pPr>
            <a:r>
              <a:rPr lang="en-US" sz="3200" b="1" dirty="0">
                <a:latin typeface="Calibri" panose="020F0502020204030204" pitchFamily="34" charset="0"/>
              </a:rPr>
              <a:t>Bonding – a sense of belonging!</a:t>
            </a:r>
          </a:p>
        </p:txBody>
      </p:sp>
      <p:pic>
        <p:nvPicPr>
          <p:cNvPr id="2" name="Picture 1" descr="team of elementary school aged children celebrating"/>
          <p:cNvPicPr>
            <a:picLocks noChangeAspect="1"/>
          </p:cNvPicPr>
          <p:nvPr/>
        </p:nvPicPr>
        <p:blipFill>
          <a:blip r:embed="rId4"/>
          <a:stretch>
            <a:fillRect/>
          </a:stretch>
        </p:blipFill>
        <p:spPr>
          <a:xfrm>
            <a:off x="7449085" y="1447648"/>
            <a:ext cx="3702812" cy="2472842"/>
          </a:xfrm>
          <a:prstGeom prst="rect">
            <a:avLst/>
          </a:prstGeom>
        </p:spPr>
      </p:pic>
      <p:pic>
        <p:nvPicPr>
          <p:cNvPr id="3" name="Picture 2" descr="mom and teenaged daughter smiling"/>
          <p:cNvPicPr>
            <a:picLocks noChangeAspect="1"/>
          </p:cNvPicPr>
          <p:nvPr/>
        </p:nvPicPr>
        <p:blipFill>
          <a:blip r:embed="rId5"/>
          <a:stretch>
            <a:fillRect/>
          </a:stretch>
        </p:blipFill>
        <p:spPr>
          <a:xfrm>
            <a:off x="7453358" y="3920490"/>
            <a:ext cx="3698539" cy="2461412"/>
          </a:xfrm>
          <a:prstGeom prst="rect">
            <a:avLst/>
          </a:prstGeom>
        </p:spPr>
      </p:pic>
    </p:spTree>
    <p:extLst>
      <p:ext uri="{BB962C8B-B14F-4D97-AF65-F5344CB8AC3E}">
        <p14:creationId xmlns:p14="http://schemas.microsoft.com/office/powerpoint/2010/main" val="3294492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and showing number 5 by lifting all fingers and thumb"/>
          <p:cNvPicPr>
            <a:picLocks noChangeAspect="1"/>
          </p:cNvPicPr>
          <p:nvPr/>
        </p:nvPicPr>
        <p:blipFill rotWithShape="1">
          <a:blip r:embed="rId3">
            <a:extLst>
              <a:ext uri="{28A0092B-C50C-407E-A947-70E740481C1C}">
                <a14:useLocalDpi xmlns:a14="http://schemas.microsoft.com/office/drawing/2010/main" val="0"/>
              </a:ext>
            </a:extLst>
          </a:blip>
          <a:srcRect l="76553"/>
          <a:stretch/>
        </p:blipFill>
        <p:spPr>
          <a:xfrm flipH="1">
            <a:off x="399651" y="1414689"/>
            <a:ext cx="2727626" cy="4368891"/>
          </a:xfrm>
          <a:prstGeom prst="rect">
            <a:avLst/>
          </a:prstGeom>
        </p:spPr>
      </p:pic>
      <p:sp>
        <p:nvSpPr>
          <p:cNvPr id="6" name="Title 1"/>
          <p:cNvSpPr>
            <a:spLocks noGrp="1"/>
          </p:cNvSpPr>
          <p:nvPr>
            <p:ph type="title"/>
          </p:nvPr>
        </p:nvSpPr>
        <p:spPr>
          <a:xfrm>
            <a:off x="399651" y="339108"/>
            <a:ext cx="8564467" cy="995915"/>
          </a:xfrm>
        </p:spPr>
        <p:txBody>
          <a:bodyPr/>
          <a:lstStyle/>
          <a:p>
            <a:r>
              <a:rPr lang="en-US" dirty="0"/>
              <a:t>SDS : </a:t>
            </a:r>
            <a:r>
              <a:rPr lang="en-US" cap="none" dirty="0"/>
              <a:t>Five key protective factors</a:t>
            </a:r>
            <a:br>
              <a:rPr lang="en-US" cap="none" dirty="0"/>
            </a:br>
            <a:r>
              <a:rPr lang="en-US" cap="none" dirty="0"/>
              <a:t>Clear standards</a:t>
            </a:r>
            <a:endParaRPr lang="en-US" sz="3200" spc="-150" dirty="0"/>
          </a:p>
        </p:txBody>
      </p:sp>
      <p:sp>
        <p:nvSpPr>
          <p:cNvPr id="19" name="Content Placeholder 2"/>
          <p:cNvSpPr txBox="1">
            <a:spLocks/>
          </p:cNvSpPr>
          <p:nvPr/>
        </p:nvSpPr>
        <p:spPr>
          <a:xfrm>
            <a:off x="3252193" y="2175024"/>
            <a:ext cx="3862589" cy="3252497"/>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274320" indent="-274320">
              <a:lnSpc>
                <a:spcPct val="100000"/>
              </a:lnSpc>
              <a:spcBef>
                <a:spcPts val="0"/>
              </a:spcBef>
              <a:spcAft>
                <a:spcPts val="0"/>
              </a:spcAft>
              <a:buFont typeface="Arial" panose="020B0604020202020204" pitchFamily="34" charset="0"/>
              <a:buChar char="•"/>
            </a:pPr>
            <a:r>
              <a:rPr lang="en-US" sz="3200" dirty="0">
                <a:latin typeface="Calibri" panose="020F0502020204030204" pitchFamily="34" charset="0"/>
              </a:rPr>
              <a:t>Opportunities</a:t>
            </a:r>
          </a:p>
          <a:p>
            <a:pPr marL="274320" indent="-274320">
              <a:lnSpc>
                <a:spcPct val="100000"/>
              </a:lnSpc>
              <a:spcBef>
                <a:spcPts val="0"/>
              </a:spcBef>
              <a:spcAft>
                <a:spcPts val="0"/>
              </a:spcAft>
              <a:buFont typeface="Arial" panose="020B0604020202020204" pitchFamily="34" charset="0"/>
              <a:buChar char="•"/>
            </a:pPr>
            <a:r>
              <a:rPr lang="en-US" sz="3200" dirty="0">
                <a:latin typeface="Calibri" panose="020F0502020204030204" pitchFamily="34" charset="0"/>
              </a:rPr>
              <a:t>Skills</a:t>
            </a:r>
          </a:p>
          <a:p>
            <a:pPr marL="274320" indent="-274320">
              <a:lnSpc>
                <a:spcPct val="100000"/>
              </a:lnSpc>
              <a:spcBef>
                <a:spcPts val="0"/>
              </a:spcBef>
              <a:spcAft>
                <a:spcPts val="0"/>
              </a:spcAft>
              <a:buFont typeface="Arial" panose="020B0604020202020204" pitchFamily="34" charset="0"/>
              <a:buChar char="•"/>
            </a:pPr>
            <a:r>
              <a:rPr lang="en-US" sz="3200" dirty="0">
                <a:latin typeface="Calibri" panose="020F0502020204030204" pitchFamily="34" charset="0"/>
              </a:rPr>
              <a:t>Recognition</a:t>
            </a:r>
          </a:p>
          <a:p>
            <a:pPr marL="274320" indent="-274320">
              <a:lnSpc>
                <a:spcPct val="100000"/>
              </a:lnSpc>
              <a:spcBef>
                <a:spcPts val="0"/>
              </a:spcBef>
              <a:spcAft>
                <a:spcPts val="0"/>
              </a:spcAft>
              <a:buFont typeface="Arial" panose="020B0604020202020204" pitchFamily="34" charset="0"/>
              <a:buChar char="•"/>
            </a:pPr>
            <a:r>
              <a:rPr lang="en-US" sz="3200" dirty="0">
                <a:latin typeface="Calibri" panose="020F0502020204030204" pitchFamily="34" charset="0"/>
              </a:rPr>
              <a:t>Bonding</a:t>
            </a:r>
          </a:p>
          <a:p>
            <a:pPr marL="274320" indent="-274320">
              <a:lnSpc>
                <a:spcPct val="100000"/>
              </a:lnSpc>
              <a:spcBef>
                <a:spcPts val="0"/>
              </a:spcBef>
              <a:spcAft>
                <a:spcPts val="0"/>
              </a:spcAft>
              <a:buFont typeface="Arial" panose="020B0604020202020204" pitchFamily="34" charset="0"/>
              <a:buChar char="•"/>
            </a:pPr>
            <a:r>
              <a:rPr lang="en-US" sz="3200" b="1" dirty="0">
                <a:latin typeface="Calibri" panose="020F0502020204030204" pitchFamily="34" charset="0"/>
              </a:rPr>
              <a:t>Clear Standards for Healthy Behavior</a:t>
            </a:r>
          </a:p>
        </p:txBody>
      </p:sp>
      <p:pic>
        <p:nvPicPr>
          <p:cNvPr id="2" name="Picture 1" descr="Don't Drink and Drive sign"/>
          <p:cNvPicPr>
            <a:picLocks noChangeAspect="1"/>
          </p:cNvPicPr>
          <p:nvPr/>
        </p:nvPicPr>
        <p:blipFill>
          <a:blip r:embed="rId4"/>
          <a:stretch>
            <a:fillRect/>
          </a:stretch>
        </p:blipFill>
        <p:spPr>
          <a:xfrm>
            <a:off x="8727769" y="4852072"/>
            <a:ext cx="2977415" cy="1718967"/>
          </a:xfrm>
          <a:prstGeom prst="rect">
            <a:avLst/>
          </a:prstGeom>
        </p:spPr>
      </p:pic>
      <p:pic>
        <p:nvPicPr>
          <p:cNvPr id="4" name="Picture 3" descr="family on their front stoop"/>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3306" y="326327"/>
            <a:ext cx="2777387" cy="1848698"/>
          </a:xfrm>
          <a:prstGeom prst="rect">
            <a:avLst/>
          </a:prstGeom>
        </p:spPr>
      </p:pic>
      <p:pic>
        <p:nvPicPr>
          <p:cNvPr id="5" name="Picture 4" descr="teacher in elementary classroom showing students a turtl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4356" y="2602611"/>
            <a:ext cx="3030828" cy="2017395"/>
          </a:xfrm>
          <a:prstGeom prst="rect">
            <a:avLst/>
          </a:prstGeom>
        </p:spPr>
      </p:pic>
    </p:spTree>
    <p:extLst>
      <p:ext uri="{BB962C8B-B14F-4D97-AF65-F5344CB8AC3E}">
        <p14:creationId xmlns:p14="http://schemas.microsoft.com/office/powerpoint/2010/main" val="221192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CDD74-4BCF-40E3-ACE2-D7233E019796}"/>
              </a:ext>
            </a:extLst>
          </p:cNvPr>
          <p:cNvSpPr>
            <a:spLocks noGrp="1"/>
          </p:cNvSpPr>
          <p:nvPr>
            <p:ph type="title"/>
          </p:nvPr>
        </p:nvSpPr>
        <p:spPr/>
        <p:txBody>
          <a:bodyPr/>
          <a:lstStyle/>
          <a:p>
            <a:r>
              <a:rPr lang="en-US" dirty="0"/>
              <a:t>Social Development Strategy</a:t>
            </a:r>
          </a:p>
        </p:txBody>
      </p:sp>
      <p:sp>
        <p:nvSpPr>
          <p:cNvPr id="5" name="TextBox 4">
            <a:extLst>
              <a:ext uri="{FF2B5EF4-FFF2-40B4-BE49-F238E27FC236}">
                <a16:creationId xmlns:a16="http://schemas.microsoft.com/office/drawing/2014/main" id="{31510F10-7C24-4C1F-9153-CB8EE4BBFBB2}"/>
              </a:ext>
            </a:extLst>
          </p:cNvPr>
          <p:cNvSpPr txBox="1"/>
          <p:nvPr/>
        </p:nvSpPr>
        <p:spPr>
          <a:xfrm>
            <a:off x="764498" y="314636"/>
            <a:ext cx="5469767" cy="584775"/>
          </a:xfrm>
          <a:prstGeom prst="rect">
            <a:avLst/>
          </a:prstGeom>
          <a:noFill/>
        </p:spPr>
        <p:txBody>
          <a:bodyPr wrap="none" rtlCol="0">
            <a:spAutoFit/>
          </a:bodyPr>
          <a:lstStyle/>
          <a:p>
            <a:r>
              <a:rPr lang="en-US" sz="3200" dirty="0"/>
              <a:t>Social Development Strategy</a:t>
            </a:r>
          </a:p>
        </p:txBody>
      </p:sp>
      <p:pic>
        <p:nvPicPr>
          <p:cNvPr id="7" name="Picture 6" descr="Graphic showing components of the Social Development Strategy: Opportunities, Skills, Recognition, Bonding, Clear Standards and Individual Characteristics"/>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pic>
        <p:nvPicPr>
          <p:cNvPr id="10" name="Picture 9">
            <a:extLst>
              <a:ext uri="{C183D7F6-B498-43B3-948B-1728B52AA6E4}">
                <adec:decorative xmlns=""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27" y="6369627"/>
            <a:ext cx="1661509" cy="455208"/>
          </a:xfrm>
          <a:prstGeom prst="rect">
            <a:avLst/>
          </a:prstGeom>
        </p:spPr>
      </p:pic>
      <p:pic>
        <p:nvPicPr>
          <p:cNvPr id="11" name="Picture 10">
            <a:extLst>
              <a:ext uri="{C183D7F6-B498-43B3-948B-1728B52AA6E4}">
                <adec:decorative xmlns=""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53154" y="6459373"/>
            <a:ext cx="2444536" cy="365462"/>
          </a:xfrm>
          <a:prstGeom prst="rect">
            <a:avLst/>
          </a:prstGeom>
        </p:spPr>
      </p:pic>
    </p:spTree>
    <p:extLst>
      <p:ext uri="{BB962C8B-B14F-4D97-AF65-F5344CB8AC3E}">
        <p14:creationId xmlns:p14="http://schemas.microsoft.com/office/powerpoint/2010/main" val="266137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{7329663E-23EC-AC46-BA93-14E0BA74C330}tf10001060</Template>
  <TotalTime>1578</TotalTime>
  <Words>2723</Words>
  <Application>Microsoft Office PowerPoint</Application>
  <PresentationFormat>Widescreen</PresentationFormat>
  <Paragraphs>182</Paragraphs>
  <Slides>10</Slides>
  <Notes>10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Arial</vt:lpstr>
      <vt:lpstr>Arial</vt:lpstr>
      <vt:lpstr>Calibri</vt:lpstr>
      <vt:lpstr>Guardian TextSans Web</vt:lpstr>
      <vt:lpstr>Helvetica</vt:lpstr>
      <vt:lpstr>Open Sans</vt:lpstr>
      <vt:lpstr>Office Theme</vt:lpstr>
      <vt:lpstr>1_Office Theme</vt:lpstr>
      <vt:lpstr> </vt:lpstr>
      <vt:lpstr>PowerPoint Presentation</vt:lpstr>
      <vt:lpstr>Social Development Strategy</vt:lpstr>
      <vt:lpstr>SDS: Five key protective factors Opportunities</vt:lpstr>
      <vt:lpstr>SDS: Five key protective factors Skills</vt:lpstr>
      <vt:lpstr>SDS: Five key protective factors Recognition</vt:lpstr>
      <vt:lpstr>SDS: Five key protective factors Bonding</vt:lpstr>
      <vt:lpstr>SDS : Five key protective factors Clear standards</vt:lpstr>
      <vt:lpstr>Social Development Strategy</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Michelle Frye-spray</cp:lastModifiedBy>
  <cp:revision>95</cp:revision>
  <dcterms:created xsi:type="dcterms:W3CDTF">2019-01-25T17:01:19Z</dcterms:created>
  <dcterms:modified xsi:type="dcterms:W3CDTF">2020-03-24T22:29:35Z</dcterms:modified>
</cp:coreProperties>
</file>