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3"/>
  </p:notesMasterIdLst>
  <p:sldIdLst>
    <p:sldId id="277" r:id="rId2"/>
    <p:sldId id="256" r:id="rId3"/>
    <p:sldId id="273" r:id="rId4"/>
    <p:sldId id="274" r:id="rId5"/>
    <p:sldId id="267" r:id="rId6"/>
    <p:sldId id="268" r:id="rId7"/>
    <p:sldId id="269" r:id="rId8"/>
    <p:sldId id="270" r:id="rId9"/>
    <p:sldId id="271" r:id="rId10"/>
    <p:sldId id="276"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A4B"/>
    <a:srgbClr val="94A543"/>
    <a:srgbClr val="8F8E90"/>
    <a:srgbClr val="6A7731"/>
    <a:srgbClr val="859F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82" autoAdjust="0"/>
    <p:restoredTop sz="29818" autoAdjust="0"/>
  </p:normalViewPr>
  <p:slideViewPr>
    <p:cSldViewPr snapToGrid="0" snapToObjects="1">
      <p:cViewPr varScale="1">
        <p:scale>
          <a:sx n="17" d="100"/>
          <a:sy n="17" d="100"/>
        </p:scale>
        <p:origin x="145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1BF2-8A5C-42F2-B1FC-687654EE8577}"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D3FCC-D2CA-4AB6-914B-F07DC3987E4C}" type="slidenum">
              <a:rPr lang="en-US" smtClean="0"/>
              <a:t>‹#›</a:t>
            </a:fld>
            <a:endParaRPr lang="en-US"/>
          </a:p>
        </p:txBody>
      </p:sp>
    </p:spTree>
    <p:extLst>
      <p:ext uri="{BB962C8B-B14F-4D97-AF65-F5344CB8AC3E}">
        <p14:creationId xmlns:p14="http://schemas.microsoft.com/office/powerpoint/2010/main" val="132829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p.edu/content/about-the-national-academies-pres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p.edu/content/about-the-national-academies-pres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qg-Qk4agpyk&amp;t=8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slides can</a:t>
            </a:r>
            <a:r>
              <a:rPr lang="en-US" baseline="0" dirty="0" smtClean="0"/>
              <a:t> be used as a stand-alone overview of the updated “Spectrum of Behavioral Health Services” (formerly, and still often referred to as the “Continuum of Care” or “Continuum of Mental, Emotional, and Behavioral Services”) or incorporated into other presentations or materials.  Citing the Pacific Southwest PTTC as the author of these slides is greatly appreciated, noting that all content is derived from the various Institute of Medicine/National Research Council/National Academies of Sciences, Engineering, and Medicine reports on this topic.  </a:t>
            </a:r>
          </a:p>
          <a:p>
            <a:endParaRPr lang="en-US" baseline="0" dirty="0" smtClean="0"/>
          </a:p>
          <a:p>
            <a:r>
              <a:rPr lang="en-US" baseline="0" dirty="0" smtClean="0"/>
              <a:t>One note:  The Institute of Medicine changed names and is now referred to as the National Academies of Sciences, Engineering, and Medicine in 2015. </a:t>
            </a:r>
            <a:r>
              <a:rPr lang="en-US" sz="1200" b="0" i="0" kern="1200" dirty="0" smtClean="0">
                <a:solidFill>
                  <a:schemeClr val="tx1"/>
                </a:solidFill>
                <a:effectLst/>
                <a:latin typeface="+mn-lt"/>
                <a:ea typeface="+mn-ea"/>
                <a:cs typeface="+mn-cs"/>
              </a:rPr>
              <a:t>The National Academies of Sciences, Engineering, and Medicine are private, nonprofit institutions that provide expert advice on some of the most pressing challenges facing the nation and the world. </a:t>
            </a:r>
            <a:r>
              <a:rPr lang="en-US" dirty="0" smtClean="0">
                <a:hlinkClick r:id="rId3"/>
              </a:rPr>
              <a:t>https://www.nap.edu/content/about-the-national-academies-press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a:t>
            </a:fld>
            <a:endParaRPr lang="en-US"/>
          </a:p>
        </p:txBody>
      </p:sp>
    </p:spTree>
    <p:extLst>
      <p:ext uri="{BB962C8B-B14F-4D97-AF65-F5344CB8AC3E}">
        <p14:creationId xmlns:p14="http://schemas.microsoft.com/office/powerpoint/2010/main" val="174064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Once again, here is the complete and full Spectrum of MEB Interventions.  The report authors acknowledge</a:t>
            </a:r>
            <a:r>
              <a:rPr lang="en-US" sz="1200" baseline="0" dirty="0" smtClean="0">
                <a:latin typeface="Arial" panose="020B0604020202020204" pitchFamily="34" charset="0"/>
                <a:cs typeface="Arial" panose="020B0604020202020204" pitchFamily="34" charset="0"/>
              </a:rPr>
              <a:t> that to truly improve the mental, emotional, and behavioral health of our youth, young people, and all future generations, we need a </a:t>
            </a:r>
            <a:r>
              <a:rPr lang="en-US" sz="1200" b="1" baseline="0" dirty="0" smtClean="0">
                <a:latin typeface="Arial" panose="020B0604020202020204" pitchFamily="34" charset="0"/>
                <a:cs typeface="Arial" panose="020B0604020202020204" pitchFamily="34" charset="0"/>
              </a:rPr>
              <a:t>comprehensive</a:t>
            </a:r>
            <a:r>
              <a:rPr lang="en-US" sz="1200" baseline="0" dirty="0" smtClean="0">
                <a:latin typeface="Arial" panose="020B0604020202020204" pitchFamily="34" charset="0"/>
                <a:cs typeface="Arial" panose="020B0604020202020204" pitchFamily="34" charset="0"/>
              </a:rPr>
              <a:t> set of services ranging from promotion through prevention, treatment, and maintenance available.  These services should be </a:t>
            </a:r>
            <a:r>
              <a:rPr lang="en-US" sz="1200" b="1" baseline="0" dirty="0" smtClean="0">
                <a:latin typeface="Arial" panose="020B0604020202020204" pitchFamily="34" charset="0"/>
                <a:cs typeface="Arial" panose="020B0604020202020204" pitchFamily="34" charset="0"/>
              </a:rPr>
              <a:t>evidence-based, accessible, and without stigma</a:t>
            </a:r>
            <a:r>
              <a:rPr lang="en-US" sz="1200" baseline="0" dirty="0" smtClean="0">
                <a:latin typeface="Arial" panose="020B0604020202020204" pitchFamily="34" charset="0"/>
                <a:cs typeface="Arial" panose="020B0604020202020204" pitchFamily="34" charset="0"/>
              </a:rPr>
              <a:t>.  However, these experts </a:t>
            </a:r>
            <a:r>
              <a:rPr lang="en-US" sz="1200" dirty="0" smtClean="0">
                <a:latin typeface="Arial" panose="020B0604020202020204" pitchFamily="34" charset="0"/>
                <a:cs typeface="Arial" panose="020B0604020202020204" pitchFamily="34" charset="0"/>
              </a:rPr>
              <a:t>continue to argue for increased promotion</a:t>
            </a:r>
            <a:r>
              <a:rPr lang="en-US" sz="1200" baseline="0" dirty="0" smtClean="0">
                <a:latin typeface="Arial" panose="020B0604020202020204" pitchFamily="34" charset="0"/>
                <a:cs typeface="Arial" panose="020B0604020202020204" pitchFamily="34" charset="0"/>
              </a:rPr>
              <a:t> and prevention services, community promotion and universal prevention in particular, as demonstrated in the updated Spectrum so that we make a </a:t>
            </a:r>
            <a:r>
              <a:rPr lang="en-US" sz="1200" baseline="0" dirty="0" smtClean="0">
                <a:latin typeface="Arial" panose="020B0604020202020204" pitchFamily="34" charset="0"/>
                <a:cs typeface="Arial" panose="020B0604020202020204" pitchFamily="34" charset="0"/>
              </a:rPr>
              <a:t>the maximum </a:t>
            </a:r>
            <a:r>
              <a:rPr lang="en-US" sz="1200" baseline="0" dirty="0" smtClean="0">
                <a:latin typeface="Arial" panose="020B0604020202020204" pitchFamily="34" charset="0"/>
                <a:cs typeface="Arial" panose="020B0604020202020204" pitchFamily="34" charset="0"/>
              </a:rPr>
              <a:t>impact </a:t>
            </a:r>
            <a:r>
              <a:rPr lang="en-US" sz="1200" baseline="0" dirty="0" smtClean="0">
                <a:latin typeface="Arial" panose="020B0604020202020204" pitchFamily="34" charset="0"/>
                <a:cs typeface="Arial" panose="020B0604020202020204" pitchFamily="34" charset="0"/>
              </a:rPr>
              <a:t>to reduce </a:t>
            </a:r>
            <a:r>
              <a:rPr lang="en-US" sz="1200" baseline="0" dirty="0" smtClean="0">
                <a:latin typeface="Arial" panose="020B0604020202020204" pitchFamily="34" charset="0"/>
                <a:cs typeface="Arial" panose="020B0604020202020204" pitchFamily="34" charset="0"/>
              </a:rPr>
              <a:t>the </a:t>
            </a:r>
            <a:r>
              <a:rPr lang="en-US" sz="1200" baseline="0" dirty="0" smtClean="0">
                <a:latin typeface="Arial" panose="020B0604020202020204" pitchFamily="34" charset="0"/>
                <a:cs typeface="Arial" panose="020B0604020202020204" pitchFamily="34" charset="0"/>
              </a:rPr>
              <a:t>prevalence </a:t>
            </a:r>
            <a:r>
              <a:rPr lang="en-US" sz="1200" baseline="0" dirty="0" smtClean="0">
                <a:latin typeface="Arial" panose="020B0604020202020204" pitchFamily="34" charset="0"/>
                <a:cs typeface="Arial" panose="020B0604020202020204" pitchFamily="34" charset="0"/>
              </a:rPr>
              <a:t>of mental, emotional, and behavioral health disorders and create a society where all are healthy and well.  </a:t>
            </a:r>
            <a:endParaRPr lang="en-US" sz="120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10</a:t>
            </a:fld>
            <a:endParaRPr lang="en-US"/>
          </a:p>
        </p:txBody>
      </p:sp>
    </p:spTree>
    <p:extLst>
      <p:ext uri="{BB962C8B-B14F-4D97-AF65-F5344CB8AC3E}">
        <p14:creationId xmlns:p14="http://schemas.microsoft.com/office/powerpoint/2010/main" val="230785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11</a:t>
            </a:fld>
            <a:endParaRPr lang="en-US"/>
          </a:p>
        </p:txBody>
      </p:sp>
    </p:spTree>
    <p:extLst>
      <p:ext uri="{BB962C8B-B14F-4D97-AF65-F5344CB8AC3E}">
        <p14:creationId xmlns:p14="http://schemas.microsoft.com/office/powerpoint/2010/main" val="417195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slides can</a:t>
            </a:r>
            <a:r>
              <a:rPr lang="en-US" baseline="0" dirty="0" smtClean="0"/>
              <a:t> be used as a stand-alone overview of the updated “Spectrum of Behavioral Health Services” (formerly, and still often referred to as the “Continuum of Care” or “Continuum of Mental, Emotional, and Behavioral Services”) or incorporated into other presentations or materials.  Citing the Pacific Southwest PTTC as the author of these slides is greatly appreciated, noting that all content is derived from the various Institute of Medicine/National Research Council/National Academies of Sciences, Engineering, and Medicine reports on this topic.  </a:t>
            </a:r>
          </a:p>
          <a:p>
            <a:endParaRPr lang="en-US" baseline="0" dirty="0" smtClean="0"/>
          </a:p>
          <a:p>
            <a:r>
              <a:rPr lang="en-US" baseline="0" dirty="0" smtClean="0"/>
              <a:t>One note:  The Institute of Medicine changed names and is now referred to as the National Academies of Sciences, Engineering, and Medicine in 2015. </a:t>
            </a:r>
            <a:r>
              <a:rPr lang="en-US" sz="1200" b="0" i="0" kern="1200" dirty="0" smtClean="0">
                <a:solidFill>
                  <a:schemeClr val="tx1"/>
                </a:solidFill>
                <a:effectLst/>
                <a:latin typeface="+mn-lt"/>
                <a:ea typeface="+mn-ea"/>
                <a:cs typeface="+mn-cs"/>
              </a:rPr>
              <a:t>The National Academies of Sciences, Engineering, and Medicine are private, nonprofit institutions that provide expert advice on some of the most pressing challenges facing the nation and the world. </a:t>
            </a:r>
            <a:r>
              <a:rPr lang="en-US" dirty="0" smtClean="0">
                <a:hlinkClick r:id="rId3"/>
              </a:rPr>
              <a:t>https://www.nap.edu/content/about-the-national-academies-press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2</a:t>
            </a:fld>
            <a:endParaRPr lang="en-US"/>
          </a:p>
        </p:txBody>
      </p:sp>
    </p:spTree>
    <p:extLst>
      <p:ext uri="{BB962C8B-B14F-4D97-AF65-F5344CB8AC3E}">
        <p14:creationId xmlns:p14="http://schemas.microsoft.com/office/powerpoint/2010/main" val="116380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1994</a:t>
            </a:r>
            <a:r>
              <a:rPr lang="en-US" dirty="0" smtClean="0"/>
              <a:t>, the Institute</a:t>
            </a:r>
            <a:r>
              <a:rPr lang="en-US" baseline="0" dirty="0" smtClean="0"/>
              <a:t> of Medicine (IOM) released its seminal report: “Reducing Risks for Mental Disorders: Frontiers for Preventive and Intervention Research.”  This report included substance use disorders/preventing substance use misuse as a component and focused on recent research demonstrating that understanding risk factors was key to reducing mental disorders and aided the field of prevention science in taking a giant leap forward into improving how we select, implement, and evaluate evidence-based interventions.</a:t>
            </a:r>
          </a:p>
          <a:p>
            <a:endParaRPr lang="en-US" baseline="0" dirty="0" smtClean="0"/>
          </a:p>
          <a:p>
            <a:r>
              <a:rPr lang="en-US" b="1" baseline="0" dirty="0" smtClean="0"/>
              <a:t>In 2009</a:t>
            </a:r>
            <a:r>
              <a:rPr lang="en-US" baseline="0" dirty="0" smtClean="0"/>
              <a:t>, the IOM released a long-awaited report “Preventing Mental, Emotional, and Behavioral Disorders Among Young People: Progress and Possibilities” demonstrating the number of mental, emotional, and behavioral disorders that are, in fact, preventable. </a:t>
            </a:r>
            <a:r>
              <a:rPr lang="en-US" sz="1200" b="0" i="0" u="none" strike="noStrike" kern="1200" baseline="0" dirty="0" smtClean="0">
                <a:solidFill>
                  <a:schemeClr val="tx1"/>
                </a:solidFill>
                <a:latin typeface="+mn-lt"/>
                <a:ea typeface="+mn-ea"/>
                <a:cs typeface="+mn-cs"/>
              </a:rPr>
              <a:t>“the term ‘mental, emotional, and behavioral</a:t>
            </a:r>
          </a:p>
          <a:p>
            <a:r>
              <a:rPr lang="en-US" sz="1200" b="0" i="0" u="none" strike="noStrike" kern="1200" baseline="0" dirty="0" smtClean="0">
                <a:solidFill>
                  <a:schemeClr val="tx1"/>
                </a:solidFill>
                <a:latin typeface="+mn-lt"/>
                <a:ea typeface="+mn-ea"/>
                <a:cs typeface="+mn-cs"/>
              </a:rPr>
              <a:t>disorders’…encompasses both disorders diagnosable using </a:t>
            </a:r>
            <a:r>
              <a:rPr lang="en-US" sz="1200" b="0" i="1" u="none" strike="noStrike" kern="1200" baseline="0" dirty="0" smtClean="0">
                <a:solidFill>
                  <a:schemeClr val="tx1"/>
                </a:solidFill>
                <a:latin typeface="+mn-lt"/>
                <a:ea typeface="+mn-ea"/>
                <a:cs typeface="+mn-cs"/>
              </a:rPr>
              <a:t>Diagnostic and Statistical Manual of Mental Disorders, 4th Edition </a:t>
            </a:r>
            <a:r>
              <a:rPr lang="en-US" sz="1200" b="0" i="0" u="none" strike="noStrike" kern="1200" baseline="0" dirty="0" smtClean="0">
                <a:solidFill>
                  <a:schemeClr val="tx1"/>
                </a:solidFill>
                <a:latin typeface="+mn-lt"/>
                <a:ea typeface="+mn-ea"/>
                <a:cs typeface="+mn-cs"/>
              </a:rPr>
              <a:t>(DSM-IV) criteria and the problem behaviors associated with them, such as violence, aggression, and antisocial behavior. Many mental, emotional, and behavioral disorders of youth exist on a continuum…. The </a:t>
            </a:r>
            <a:r>
              <a:rPr lang="en-US" sz="1200" b="0" i="0" u="none" strike="noStrike" kern="1200" baseline="0" dirty="0" smtClean="0">
                <a:solidFill>
                  <a:schemeClr val="tx1"/>
                </a:solidFill>
                <a:latin typeface="+mn-lt"/>
                <a:ea typeface="+mn-ea"/>
                <a:cs typeface="+mn-cs"/>
              </a:rPr>
              <a:t>term encompasses </a:t>
            </a:r>
            <a:r>
              <a:rPr lang="en-US" sz="1200" b="0" i="0" u="none" strike="noStrike" kern="1200" baseline="0" dirty="0" smtClean="0">
                <a:solidFill>
                  <a:schemeClr val="tx1"/>
                </a:solidFill>
                <a:latin typeface="+mn-lt"/>
                <a:ea typeface="+mn-ea"/>
                <a:cs typeface="+mn-cs"/>
              </a:rPr>
              <a:t>mental illness and substance abuse, while including a somewhat broader range of concerns associated with problem behaviors and conditions in youth” (National Research Council and Institute of Medicine, 2009, p. xv).</a:t>
            </a:r>
            <a:r>
              <a:rPr lang="en-US" baseline="0" dirty="0" smtClean="0"/>
              <a:t> It highlighted the vast amount of research conducted since the initial 1994 report, demonstrated that billions of dollars can be saved with effectively implementing evidence-based interventions, and demonstrated the need to devote significantly more resources to both prevention research and prevention interventions. </a:t>
            </a:r>
            <a:r>
              <a:rPr lang="en-US" sz="1200" b="0" i="0" u="none" strike="noStrike" kern="1200" baseline="0" dirty="0" smtClean="0">
                <a:solidFill>
                  <a:schemeClr val="tx1"/>
                </a:solidFill>
                <a:latin typeface="+mn-lt"/>
                <a:ea typeface="+mn-ea"/>
                <a:cs typeface="+mn-cs"/>
              </a:rPr>
              <a:t>It describes evidence regarding interventions for improving the MEB outcomes of children and youth, points to the need to make those interventions available on a large scale, and emphasizes several key points:</a:t>
            </a:r>
          </a:p>
          <a:p>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Prevention requires a paradigm shift.</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Mental health and physical health are inseparable.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Successful prevention is inherently interdisciplinary.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MEB disorders are developmental.</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Coordinated community-level systems are needed to support young people.</a:t>
            </a:r>
          </a:p>
          <a:p>
            <a:endParaRPr lang="en-US" baseline="0" dirty="0" smtClean="0"/>
          </a:p>
          <a:p>
            <a:r>
              <a:rPr lang="en-US" b="1" baseline="0" dirty="0" smtClean="0"/>
              <a:t>In 2019</a:t>
            </a:r>
            <a:r>
              <a:rPr lang="en-US" baseline="0" dirty="0" smtClean="0"/>
              <a:t>, the National Academics of Sciences, Engineering, and Medicine (</a:t>
            </a:r>
            <a:r>
              <a:rPr lang="en-US" baseline="0" dirty="0" smtClean="0"/>
              <a:t>noting </a:t>
            </a:r>
            <a:r>
              <a:rPr lang="en-US" baseline="0" dirty="0" smtClean="0"/>
              <a:t>that the IOM changed to this name in 2015) released its third report in this series and continued with the same definition of “Mental, emotional, and behavioral health disorders” as in 2009.  From the report summary: “</a:t>
            </a:r>
            <a:r>
              <a:rPr lang="en-US" sz="1200" b="0" i="0" kern="1200" dirty="0" smtClean="0">
                <a:solidFill>
                  <a:schemeClr val="tx1"/>
                </a:solidFill>
                <a:effectLst/>
                <a:latin typeface="+mn-lt"/>
                <a:ea typeface="+mn-ea"/>
                <a:cs typeface="+mn-cs"/>
              </a:rPr>
              <a:t>Over the last decade, a growing body of research has significantly strengthened understanding of healthy MEB development and the factors that influence it, as well as how it can be fostered. Yet, the United States has not taken full advantage of this growing knowledge base. Ten years later, the nation still is not effectively mitigating risks for poor MEB health outcomes; these risks remain prevalent, and available data show no significant reductions in their prevalence.”</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DD3FCC-D2CA-4AB6-914B-F07DC3987E4C}" type="slidenum">
              <a:rPr lang="en-US" smtClean="0"/>
              <a:t>3</a:t>
            </a:fld>
            <a:endParaRPr lang="en-US"/>
          </a:p>
        </p:txBody>
      </p:sp>
    </p:spTree>
    <p:extLst>
      <p:ext uri="{BB962C8B-B14F-4D97-AF65-F5344CB8AC3E}">
        <p14:creationId xmlns:p14="http://schemas.microsoft.com/office/powerpoint/2010/main" val="351375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Note to presenter:</a:t>
            </a:r>
            <a:r>
              <a:rPr lang="en-US" b="0" i="1" baseline="0" dirty="0" smtClean="0"/>
              <a:t>  This slide is to just highlight the changes from the original spectrum of services in 1994 to 2009, and to then highlight additional changes from 2009 to 2019.  For in-depth definitions of terminology and explanations </a:t>
            </a:r>
            <a:r>
              <a:rPr lang="en-US" b="0" i="1" baseline="0" dirty="0" smtClean="0"/>
              <a:t>is presented in the following slides</a:t>
            </a:r>
            <a:r>
              <a:rPr lang="en-US" b="0" i="1" baseline="0" dirty="0" smtClean="0"/>
              <a:t>.  </a:t>
            </a:r>
            <a:endParaRPr lang="en-US" b="1" i="1" dirty="0" smtClean="0"/>
          </a:p>
          <a:p>
            <a:endParaRPr lang="en-US" dirty="0" smtClean="0"/>
          </a:p>
          <a:p>
            <a:r>
              <a:rPr lang="en-US" dirty="0" smtClean="0"/>
              <a:t>The original spectrum of behavioral health services was proposed in 1994 to demonstrate that we need a comprehensive set of interventions</a:t>
            </a:r>
            <a:r>
              <a:rPr lang="en-US" baseline="0" dirty="0" smtClean="0"/>
              <a:t> that span across focus areas to address the increasing problems of mental, emotional, and behavioral health disorders</a:t>
            </a:r>
            <a:r>
              <a:rPr lang="en-US" dirty="0" smtClean="0"/>
              <a:t>.  It </a:t>
            </a:r>
            <a:r>
              <a:rPr lang="en-US" dirty="0" smtClean="0"/>
              <a:t>subdivided</a:t>
            </a:r>
            <a:r>
              <a:rPr lang="en-US" baseline="0" dirty="0" smtClean="0"/>
              <a:t> </a:t>
            </a:r>
            <a:r>
              <a:rPr lang="en-US" baseline="0" dirty="0" smtClean="0"/>
              <a:t>Prevention, Treatment, and Maintenance into several </a:t>
            </a:r>
            <a:r>
              <a:rPr lang="en-US" baseline="0" dirty="0" smtClean="0"/>
              <a:t>segments.  </a:t>
            </a:r>
            <a:r>
              <a:rPr lang="en-US" baseline="0" dirty="0" smtClean="0"/>
              <a:t>Prevention services included services designed for universal, selective, and indicated populations.   </a:t>
            </a:r>
            <a:r>
              <a:rPr lang="en-US" baseline="0" dirty="0" smtClean="0"/>
              <a:t>Note: </a:t>
            </a:r>
            <a:r>
              <a:rPr lang="en-US" i="1" baseline="0" dirty="0" smtClean="0"/>
              <a:t>These </a:t>
            </a:r>
            <a:r>
              <a:rPr lang="en-US" i="1" baseline="0" dirty="0" smtClean="0"/>
              <a:t>will be defined later in the slide deck.</a:t>
            </a:r>
          </a:p>
          <a:p>
            <a:endParaRPr lang="en-US" baseline="0" dirty="0" smtClean="0"/>
          </a:p>
          <a:p>
            <a:r>
              <a:rPr lang="en-US" baseline="0" dirty="0" smtClean="0"/>
              <a:t>Based on more research conducted between 1994 and 2009, the report authors added an additional segment, “promotion.”  Importantly, “promotion” was </a:t>
            </a:r>
            <a:r>
              <a:rPr lang="en-US" i="1" baseline="0" dirty="0" smtClean="0"/>
              <a:t>also</a:t>
            </a:r>
            <a:r>
              <a:rPr lang="en-US" i="0" baseline="0" dirty="0" smtClean="0"/>
              <a:t> added across the </a:t>
            </a:r>
            <a:r>
              <a:rPr lang="en-US" i="0" baseline="0" dirty="0" smtClean="0"/>
              <a:t>bottom of the continuum </a:t>
            </a:r>
            <a:r>
              <a:rPr lang="en-US" i="0" baseline="0" dirty="0" smtClean="0"/>
              <a:t>to demonstrate that promotion services must not only be offered in general but must be incorporated into all other types of services, from universal prevention services through after-care and rehabilitation services.  </a:t>
            </a:r>
          </a:p>
          <a:p>
            <a:endParaRPr lang="en-US" i="0" baseline="0" dirty="0" smtClean="0"/>
          </a:p>
          <a:p>
            <a:r>
              <a:rPr lang="en-US" i="0" baseline="0" dirty="0" smtClean="0"/>
              <a:t>So with research conducted since 2009, how did this multi-disciplinary team of prevention science experts update this important figure? </a:t>
            </a:r>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4</a:t>
            </a:fld>
            <a:endParaRPr lang="en-US"/>
          </a:p>
        </p:txBody>
      </p:sp>
    </p:spTree>
    <p:extLst>
      <p:ext uri="{BB962C8B-B14F-4D97-AF65-F5344CB8AC3E}">
        <p14:creationId xmlns:p14="http://schemas.microsoft.com/office/powerpoint/2010/main" val="247982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title of the image has shifted</a:t>
            </a:r>
            <a:r>
              <a:rPr lang="en-US" sz="1400" baseline="0" dirty="0" smtClean="0">
                <a:latin typeface="Arial" panose="020B0604020202020204" pitchFamily="34" charset="0"/>
                <a:cs typeface="Arial" panose="020B0604020202020204" pitchFamily="34" charset="0"/>
              </a:rPr>
              <a:t> over time, </a:t>
            </a:r>
            <a:r>
              <a:rPr lang="en-US" sz="1400" baseline="0" dirty="0" smtClean="0">
                <a:latin typeface="Arial" panose="020B0604020202020204" pitchFamily="34" charset="0"/>
                <a:cs typeface="Arial" panose="020B0604020202020204" pitchFamily="34" charset="0"/>
              </a:rPr>
              <a:t>referred </a:t>
            </a:r>
            <a:r>
              <a:rPr lang="en-US" sz="1400" baseline="0" dirty="0" smtClean="0">
                <a:latin typeface="Arial" panose="020B0604020202020204" pitchFamily="34" charset="0"/>
                <a:cs typeface="Arial" panose="020B0604020202020204" pitchFamily="34" charset="0"/>
              </a:rPr>
              <a:t>to as a “continuum of care” in 2009, and now a “Spectrum of Mental, Emotional, and Behavioral Interventions” in 2019.  Rather than focusing on the name change, it is much more important for prevention practitioners to understand what </a:t>
            </a:r>
            <a:r>
              <a:rPr lang="en-US" sz="1400" baseline="0" dirty="0" smtClean="0">
                <a:latin typeface="Arial" panose="020B0604020202020204" pitchFamily="34" charset="0"/>
                <a:cs typeface="Arial" panose="020B0604020202020204" pitchFamily="34" charset="0"/>
              </a:rPr>
              <a:t>this </a:t>
            </a:r>
            <a:r>
              <a:rPr lang="en-US" sz="1400" baseline="0" dirty="0" smtClean="0">
                <a:latin typeface="Arial" panose="020B0604020202020204" pitchFamily="34" charset="0"/>
                <a:cs typeface="Arial" panose="020B0604020202020204" pitchFamily="34" charset="0"/>
              </a:rPr>
              <a:t>change means and how prevention practitioners can apply this tool.  </a:t>
            </a:r>
          </a:p>
          <a:p>
            <a:endParaRPr lang="en-US" sz="1400" baseline="0" dirty="0" smtClean="0">
              <a:latin typeface="Arial" panose="020B0604020202020204" pitchFamily="34" charset="0"/>
              <a:cs typeface="Arial" panose="020B0604020202020204" pitchFamily="34" charset="0"/>
            </a:endParaRPr>
          </a:p>
          <a:p>
            <a:r>
              <a:rPr lang="en-US" sz="1400" baseline="0" dirty="0" smtClean="0">
                <a:latin typeface="Arial" panose="020B0604020202020204" pitchFamily="34" charset="0"/>
                <a:cs typeface="Arial" panose="020B0604020202020204" pitchFamily="34" charset="0"/>
              </a:rPr>
              <a:t>There are 2 very noteworthy changes to the model: </a:t>
            </a:r>
          </a:p>
          <a:p>
            <a:pPr marL="342900" indent="-342900">
              <a:buAutoNum type="arabicParenR"/>
            </a:pPr>
            <a:r>
              <a:rPr lang="en-US" sz="1400" baseline="0" dirty="0" smtClean="0">
                <a:latin typeface="Arial" panose="020B0604020202020204" pitchFamily="34" charset="0"/>
                <a:cs typeface="Arial" panose="020B0604020202020204" pitchFamily="34" charset="0"/>
              </a:rPr>
              <a:t>Promotion has been divided from 1 segment into 3 segments:  Societal promotion, Community promotion, and Individual and Family promotion.  This is based on the understanding that we need an increase </a:t>
            </a:r>
            <a:r>
              <a:rPr lang="en-US" sz="1400" baseline="0" dirty="0" smtClean="0">
                <a:latin typeface="Arial" panose="020B0604020202020204" pitchFamily="34" charset="0"/>
                <a:cs typeface="Arial" panose="020B0604020202020204" pitchFamily="34" charset="0"/>
              </a:rPr>
              <a:t>in </a:t>
            </a:r>
            <a:r>
              <a:rPr lang="en-US" sz="1400" baseline="0" dirty="0" smtClean="0">
                <a:latin typeface="Arial" panose="020B0604020202020204" pitchFamily="34" charset="0"/>
                <a:cs typeface="Arial" panose="020B0604020202020204" pitchFamily="34" charset="0"/>
              </a:rPr>
              <a:t>promotion services and they should be focused on different levels of influence on health and well-being.  </a:t>
            </a:r>
          </a:p>
          <a:p>
            <a:pPr marL="342900" indent="-342900">
              <a:buAutoNum type="arabicParenR"/>
            </a:pPr>
            <a:r>
              <a:rPr lang="en-US" sz="1400" baseline="0" dirty="0" smtClean="0">
                <a:latin typeface="Arial" panose="020B0604020202020204" pitchFamily="34" charset="0"/>
                <a:cs typeface="Arial" panose="020B0604020202020204" pitchFamily="34" charset="0"/>
              </a:rPr>
              <a:t>The authors adjusted the size of the segments, with the larger segments reflecting where more MEB interventions needs to be focused when developing and implementing a comprehensive, community prevention plan to prevent MEBs.  </a:t>
            </a:r>
          </a:p>
          <a:p>
            <a:pPr marL="342900" indent="-342900">
              <a:buAutoNum type="arabicParenR"/>
            </a:pPr>
            <a:endParaRPr lang="en-US" sz="1400" baseline="0" dirty="0" smtClean="0">
              <a:latin typeface="Arial" panose="020B0604020202020204" pitchFamily="34" charset="0"/>
              <a:cs typeface="Arial" panose="020B0604020202020204" pitchFamily="34" charset="0"/>
            </a:endParaRPr>
          </a:p>
          <a:p>
            <a:pPr marL="0" indent="0">
              <a:buNone/>
            </a:pPr>
            <a:r>
              <a:rPr lang="en-US" sz="1400" baseline="0" dirty="0" smtClean="0">
                <a:latin typeface="Arial" panose="020B0604020202020204" pitchFamily="34" charset="0"/>
                <a:cs typeface="Arial" panose="020B0604020202020204" pitchFamily="34" charset="0"/>
              </a:rPr>
              <a:t>In other words, these authors argue that while we need MEB interventions in every category along the spectrum, and every intervention should incorporate promotion within it, we need a greater proportion of interventions to focus on Promotion and Prevention. </a:t>
            </a:r>
          </a:p>
          <a:p>
            <a:pPr marL="0" indent="0">
              <a:buNone/>
            </a:pPr>
            <a:endParaRPr lang="en-US" sz="1400" baseline="0" dirty="0" smtClean="0">
              <a:latin typeface="Arial" panose="020B0604020202020204" pitchFamily="34" charset="0"/>
              <a:cs typeface="Arial" panose="020B0604020202020204" pitchFamily="34" charset="0"/>
            </a:endParaRPr>
          </a:p>
          <a:p>
            <a:pPr marL="0" indent="0">
              <a:buNone/>
            </a:pPr>
            <a:r>
              <a:rPr lang="en-US" sz="1400" baseline="0" dirty="0" smtClean="0">
                <a:latin typeface="Arial" panose="020B0604020202020204" pitchFamily="34" charset="0"/>
                <a:cs typeface="Arial" panose="020B0604020202020204" pitchFamily="34" charset="0"/>
              </a:rPr>
              <a:t>Let’s take a closer look at each section and segment within, and talk through what exactly each of these include.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5</a:t>
            </a:fld>
            <a:endParaRPr lang="en-US"/>
          </a:p>
        </p:txBody>
      </p:sp>
    </p:spTree>
    <p:extLst>
      <p:ext uri="{BB962C8B-B14F-4D97-AF65-F5344CB8AC3E}">
        <p14:creationId xmlns:p14="http://schemas.microsoft.com/office/powerpoint/2010/main" val="395620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Promotion</a:t>
            </a:r>
            <a:r>
              <a:rPr lang="en-US" sz="1200" kern="1200" dirty="0" smtClean="0">
                <a:solidFill>
                  <a:schemeClr val="tx1"/>
                </a:solidFill>
                <a:effectLst/>
                <a:latin typeface="+mn-lt"/>
                <a:ea typeface="+mn-ea"/>
                <a:cs typeface="+mn-cs"/>
              </a:rPr>
              <a:t> involves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interventions </a:t>
            </a:r>
            <a:r>
              <a:rPr lang="en-US" sz="1200" kern="1200" dirty="0" smtClean="0">
                <a:solidFill>
                  <a:schemeClr val="tx1"/>
                </a:solidFill>
                <a:effectLst/>
                <a:latin typeface="+mn-lt"/>
                <a:ea typeface="+mn-ea"/>
                <a:cs typeface="+mn-cs"/>
              </a:rPr>
              <a:t>(programs</a:t>
            </a:r>
            <a:r>
              <a:rPr lang="en-US" sz="1200" kern="1200" dirty="0" smtClean="0">
                <a:solidFill>
                  <a:schemeClr val="tx1"/>
                </a:solidFill>
                <a:effectLst/>
                <a:latin typeface="+mn-lt"/>
                <a:ea typeface="+mn-ea"/>
                <a:cs typeface="+mn-cs"/>
              </a:rPr>
              <a:t>, practices, </a:t>
            </a:r>
            <a:r>
              <a:rPr lang="en-US" sz="1200"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environmental strategies) that enable people “to increase control over, and to improve, their health.”</a:t>
            </a:r>
            <a:r>
              <a:rPr lang="en-US" sz="1200" kern="1200" baseline="30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It includes strategies</a:t>
            </a:r>
            <a:r>
              <a:rPr lang="en-US" sz="1200" kern="1200" baseline="0" dirty="0" smtClean="0">
                <a:solidFill>
                  <a:schemeClr val="tx1"/>
                </a:solidFill>
                <a:effectLst/>
                <a:latin typeface="+mn-lt"/>
                <a:ea typeface="+mn-ea"/>
                <a:cs typeface="+mn-cs"/>
              </a:rPr>
              <a:t> that develop skills-based positive attributes, such as self-regulation, self-efficacy, goal setting, and positive relationships that promote MEB development. </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focus of promotion is on general </a:t>
            </a:r>
            <a:r>
              <a:rPr lang="en-US" sz="1200" b="1" kern="1200" dirty="0" smtClean="0">
                <a:solidFill>
                  <a:schemeClr val="tx1"/>
                </a:solidFill>
                <a:effectLst/>
                <a:latin typeface="+mn-lt"/>
                <a:ea typeface="+mn-ea"/>
                <a:cs typeface="+mn-cs"/>
              </a:rPr>
              <a:t>well-being</a:t>
            </a:r>
            <a:r>
              <a:rPr lang="en-US" sz="1200" kern="1200" dirty="0" smtClean="0">
                <a:solidFill>
                  <a:schemeClr val="tx1"/>
                </a:solidFill>
                <a:effectLst/>
                <a:latin typeface="+mn-lt"/>
                <a:ea typeface="+mn-ea"/>
                <a:cs typeface="+mn-cs"/>
              </a:rPr>
              <a:t>, with the goal of enhancing people’s ability to:</a:t>
            </a:r>
            <a:r>
              <a:rPr lang="en-US" sz="1200" kern="1200" baseline="30000" dirty="0" smtClean="0">
                <a:solidFill>
                  <a:schemeClr val="tx1"/>
                </a:solidFill>
                <a:effectLst/>
                <a:latin typeface="+mn-lt"/>
                <a:ea typeface="+mn-ea"/>
                <a:cs typeface="+mn-cs"/>
              </a:rPr>
              <a:t>2</a:t>
            </a:r>
          </a:p>
          <a:p>
            <a:pPr lvl="0"/>
            <a:r>
              <a:rPr lang="en-US" sz="1200" kern="1200" dirty="0" smtClean="0">
                <a:solidFill>
                  <a:schemeClr val="tx1"/>
                </a:solidFill>
                <a:effectLst/>
                <a:latin typeface="+mn-lt"/>
                <a:ea typeface="+mn-ea"/>
                <a:cs typeface="+mn-cs"/>
              </a:rPr>
              <a:t>“Achieve developmentally appropriate tasks”</a:t>
            </a:r>
          </a:p>
          <a:p>
            <a:pPr lvl="0"/>
            <a:r>
              <a:rPr lang="en-US" sz="1200" kern="1200" dirty="0" smtClean="0">
                <a:solidFill>
                  <a:schemeClr val="tx1"/>
                </a:solidFill>
                <a:effectLst/>
                <a:latin typeface="+mn-lt"/>
                <a:ea typeface="+mn-ea"/>
                <a:cs typeface="+mn-cs"/>
              </a:rPr>
              <a:t>Acquire “a positive sense of self-esteem, mastery, </a:t>
            </a:r>
            <a:r>
              <a:rPr lang="en-US" sz="1200" kern="1200" dirty="0" smtClean="0">
                <a:solidFill>
                  <a:schemeClr val="tx1"/>
                </a:solidFill>
                <a:effectLst/>
                <a:latin typeface="+mn-lt"/>
                <a:ea typeface="+mn-ea"/>
                <a:cs typeface="+mn-cs"/>
              </a:rPr>
              <a:t>well-being, </a:t>
            </a:r>
            <a:r>
              <a:rPr lang="en-US" sz="1200" kern="1200" dirty="0" smtClean="0">
                <a:solidFill>
                  <a:schemeClr val="tx1"/>
                </a:solidFill>
                <a:effectLst/>
                <a:latin typeface="+mn-lt"/>
                <a:ea typeface="+mn-ea"/>
                <a:cs typeface="+mn-cs"/>
              </a:rPr>
              <a:t>and social inclusion”</a:t>
            </a:r>
          </a:p>
          <a:p>
            <a:pPr lvl="0"/>
            <a:r>
              <a:rPr lang="en-US" sz="1200" kern="1200" dirty="0" smtClean="0">
                <a:solidFill>
                  <a:schemeClr val="tx1"/>
                </a:solidFill>
                <a:effectLst/>
                <a:latin typeface="+mn-lt"/>
                <a:ea typeface="+mn-ea"/>
                <a:cs typeface="+mn-cs"/>
              </a:rPr>
              <a:t>“Strengthen their ability to cope with adversity”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National Prevention Strategy concurs. Emotional well-being “allows people to realize their full potential, cope with the stresses of life, and make meaningful contributions to their community.” Further, since childhood experiences can have a lasting impact on a person’s life, promoting wellness in the early years can help “build a foundation for overall health.”</a:t>
            </a:r>
            <a:r>
              <a:rPr lang="en-US" sz="1200" kern="1200" baseline="30000" dirty="0" smtClean="0">
                <a:solidFill>
                  <a:schemeClr val="tx1"/>
                </a:solidFill>
                <a:effectLst/>
                <a:latin typeface="+mn-lt"/>
                <a:ea typeface="+mn-ea"/>
                <a:cs typeface="+mn-cs"/>
              </a:rPr>
              <a:t> 5</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 key difference between promotion and prevention is that promotion focuses on building </a:t>
            </a:r>
            <a:r>
              <a:rPr lang="en-US" sz="1200" i="1" kern="1200" baseline="0" dirty="0" smtClean="0">
                <a:solidFill>
                  <a:schemeClr val="tx1"/>
                </a:solidFill>
                <a:effectLst/>
                <a:latin typeface="+mn-lt"/>
                <a:ea typeface="+mn-ea"/>
                <a:cs typeface="+mn-cs"/>
              </a:rPr>
              <a:t>general health and well-being </a:t>
            </a:r>
            <a:r>
              <a:rPr lang="en-US" sz="1200" i="0" kern="1200" baseline="0" dirty="0" smtClean="0">
                <a:solidFill>
                  <a:schemeClr val="tx1"/>
                </a:solidFill>
                <a:effectLst/>
                <a:latin typeface="+mn-lt"/>
                <a:ea typeface="+mn-ea"/>
                <a:cs typeface="+mn-cs"/>
              </a:rPr>
              <a:t>and is not disorder-specific.  Prevention interventions focus on impacting risk/protective factors that influences specific disorders, diseases, or problematic behaviors such as preventing cardiovascular disease, binge-drinking, or depression.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updated Spectrum of MEB Interventions  divides promotion into three focus areas: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Societal</a:t>
            </a:r>
            <a:r>
              <a:rPr lang="en-US" sz="1200" kern="1200" baseline="0" dirty="0" smtClean="0">
                <a:solidFill>
                  <a:schemeClr val="tx1"/>
                </a:solidFill>
                <a:effectLst/>
                <a:latin typeface="+mn-lt"/>
                <a:ea typeface="+mn-ea"/>
                <a:cs typeface="+mn-cs"/>
              </a:rPr>
              <a:t>: Interventions (programs, policies, strategies) that promote health and well-being at the societal level.  This includes economic factors, media, discrimination, and other broad factors.  </a:t>
            </a:r>
          </a:p>
          <a:p>
            <a:pPr marL="628650" lvl="1" indent="-171450">
              <a:buFont typeface="Arial" panose="020B0604020202020204" pitchFamily="34" charset="0"/>
              <a:buChar char="•"/>
            </a:pPr>
            <a:r>
              <a:rPr lang="en-US" sz="1200" i="1" kern="1200" baseline="0" dirty="0" smtClean="0">
                <a:solidFill>
                  <a:schemeClr val="tx1"/>
                </a:solidFill>
                <a:effectLst/>
                <a:latin typeface="+mn-lt"/>
                <a:ea typeface="+mn-ea"/>
                <a:cs typeface="+mn-cs"/>
              </a:rPr>
              <a:t>Examples:   Policies that address poverty, structural racism, discriminatory lending policies for home loans impacting housing</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Community</a:t>
            </a:r>
            <a:r>
              <a:rPr lang="en-US" sz="1200" kern="1200" baseline="0" dirty="0" smtClean="0">
                <a:solidFill>
                  <a:schemeClr val="tx1"/>
                </a:solidFill>
                <a:effectLst/>
                <a:latin typeface="+mn-lt"/>
                <a:ea typeface="+mn-ea"/>
                <a:cs typeface="+mn-cs"/>
              </a:rPr>
              <a:t>: Interventions (programs, policies, strategies) that promote health and well-being at the community level.  This includes the settings within communities, such as schools, workplaces, other places where people gather in a community.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baseline="0" dirty="0" smtClean="0">
                <a:solidFill>
                  <a:schemeClr val="tx1"/>
                </a:solidFill>
                <a:effectLst/>
                <a:latin typeface="+mn-lt"/>
                <a:ea typeface="+mn-ea"/>
                <a:cs typeface="+mn-cs"/>
              </a:rPr>
              <a:t>Examples: </a:t>
            </a:r>
            <a:r>
              <a:rPr lang="en-US" sz="1200" i="1" kern="1200" dirty="0" smtClean="0">
                <a:solidFill>
                  <a:schemeClr val="tx1"/>
                </a:solidFill>
                <a:effectLst/>
                <a:latin typeface="+mn-lt"/>
                <a:ea typeface="+mn-ea"/>
                <a:cs typeface="+mn-cs"/>
              </a:rPr>
              <a:t>community-level </a:t>
            </a:r>
            <a:r>
              <a:rPr lang="en-US" sz="1200" i="1" kern="1200" dirty="0" smtClean="0">
                <a:solidFill>
                  <a:schemeClr val="tx1"/>
                </a:solidFill>
                <a:effectLst/>
                <a:latin typeface="+mn-lt"/>
                <a:ea typeface="+mn-ea"/>
                <a:cs typeface="+mn-cs"/>
              </a:rPr>
              <a:t>policies that promote access to early childhood education; policies</a:t>
            </a:r>
            <a:r>
              <a:rPr lang="en-US" sz="1200" i="1" kern="1200" baseline="0" dirty="0" smtClean="0">
                <a:solidFill>
                  <a:schemeClr val="tx1"/>
                </a:solidFill>
                <a:effectLst/>
                <a:latin typeface="+mn-lt"/>
                <a:ea typeface="+mn-ea"/>
                <a:cs typeface="+mn-cs"/>
              </a:rPr>
              <a:t> and practices supporting authoritative, positive school climate; </a:t>
            </a:r>
            <a:r>
              <a:rPr lang="en-US" sz="1200" i="1" kern="1200" baseline="0" dirty="0" smtClean="0">
                <a:solidFill>
                  <a:schemeClr val="tx1"/>
                </a:solidFill>
                <a:effectLst/>
                <a:latin typeface="+mn-lt"/>
                <a:ea typeface="+mn-ea"/>
                <a:cs typeface="+mn-cs"/>
              </a:rPr>
              <a:t>community access </a:t>
            </a:r>
            <a:r>
              <a:rPr lang="en-US" sz="1200" i="1" kern="1200" baseline="0" dirty="0" smtClean="0">
                <a:solidFill>
                  <a:schemeClr val="tx1"/>
                </a:solidFill>
                <a:effectLst/>
                <a:latin typeface="+mn-lt"/>
                <a:ea typeface="+mn-ea"/>
                <a:cs typeface="+mn-cs"/>
              </a:rPr>
              <a:t>to affordable, healthy foods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Individual and Family</a:t>
            </a:r>
            <a:r>
              <a:rPr lang="en-US" sz="1200" kern="1200" baseline="0" dirty="0" smtClean="0">
                <a:solidFill>
                  <a:schemeClr val="tx1"/>
                </a:solidFill>
                <a:effectLst/>
                <a:latin typeface="+mn-lt"/>
                <a:ea typeface="+mn-ea"/>
                <a:cs typeface="+mn-cs"/>
              </a:rPr>
              <a:t>: Interventions (programs, policies, strategies) that promote health and well-being at the individual, peer, family, and other relationship levels.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baseline="0" dirty="0" smtClean="0">
                <a:solidFill>
                  <a:schemeClr val="tx1"/>
                </a:solidFill>
                <a:effectLst/>
                <a:latin typeface="+mn-lt"/>
                <a:ea typeface="+mn-ea"/>
                <a:cs typeface="+mn-cs"/>
              </a:rPr>
              <a:t>Examples: Policies that support paid family leave; </a:t>
            </a:r>
            <a:r>
              <a:rPr lang="en-US" sz="1200" i="1" kern="1200" dirty="0" smtClean="0">
                <a:solidFill>
                  <a:schemeClr val="tx1"/>
                </a:solidFill>
                <a:effectLst/>
                <a:latin typeface="+mn-lt"/>
                <a:ea typeface="+mn-ea"/>
                <a:cs typeface="+mn-cs"/>
              </a:rPr>
              <a:t>implementation or enforcement of anti-bullying policies in schools, Programs that build social-emotional learning</a:t>
            </a:r>
            <a:endParaRPr lang="en-US" sz="1200" i="1"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the community segment is slightly larger, suggesting that a good starting point for communities wishing to increase their health promotion should start with this level while</a:t>
            </a:r>
            <a:r>
              <a:rPr lang="en-US" sz="1200" kern="1200" baseline="0" dirty="0" smtClean="0">
                <a:solidFill>
                  <a:schemeClr val="tx1"/>
                </a:solidFill>
                <a:effectLst/>
                <a:latin typeface="+mn-lt"/>
                <a:ea typeface="+mn-ea"/>
                <a:cs typeface="+mn-cs"/>
              </a:rPr>
              <a:t> being sure to building promotion add societal and individual/family levels for a comprehensive, impact prevention plan.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baseline="30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World Health Organization.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Health promotion</a:t>
            </a:r>
            <a:r>
              <a:rPr lang="en-US" sz="1200" kern="1200" dirty="0" smtClean="0">
                <a:solidFill>
                  <a:schemeClr val="tx1"/>
                </a:solidFill>
                <a:effectLst/>
                <a:latin typeface="+mn-lt"/>
                <a:ea typeface="+mn-ea"/>
                <a:cs typeface="+mn-cs"/>
              </a:rPr>
              <a:t> [Website]. Retrieved from www.who.int/topics/health_promotion/en</a:t>
            </a:r>
          </a:p>
          <a:p>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2019 report</a:t>
            </a:r>
          </a:p>
          <a:p>
            <a:r>
              <a:rPr lang="en-US" sz="1200" kern="1200" baseline="300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National Prevention Council. (2011).</a:t>
            </a:r>
            <a:r>
              <a:rPr lang="en-US" sz="1200" i="1" kern="1200" dirty="0" smtClean="0">
                <a:solidFill>
                  <a:schemeClr val="tx1"/>
                </a:solidFill>
                <a:effectLst/>
                <a:latin typeface="+mn-lt"/>
                <a:ea typeface="+mn-ea"/>
                <a:cs typeface="+mn-cs"/>
              </a:rPr>
              <a:t> National prevention strategy: America’s plan for better health and wellness. </a:t>
            </a:r>
            <a:r>
              <a:rPr lang="en-US" sz="1200" kern="1200" dirty="0" smtClean="0">
                <a:solidFill>
                  <a:schemeClr val="tx1"/>
                </a:solidFill>
                <a:effectLst/>
                <a:latin typeface="+mn-lt"/>
                <a:ea typeface="+mn-ea"/>
                <a:cs typeface="+mn-cs"/>
              </a:rPr>
              <a:t>Washington, DC: U.S. Department of Health and Human Services, Office of the Surgeon General.</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6</a:t>
            </a:fld>
            <a:endParaRPr lang="en-US"/>
          </a:p>
        </p:txBody>
      </p:sp>
    </p:spTree>
    <p:extLst>
      <p:ext uri="{BB962C8B-B14F-4D97-AF65-F5344CB8AC3E}">
        <p14:creationId xmlns:p14="http://schemas.microsoft.com/office/powerpoint/2010/main" val="186310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Prevention</a:t>
            </a:r>
            <a:r>
              <a:rPr lang="en-US" sz="1200" kern="1200" dirty="0" smtClean="0">
                <a:solidFill>
                  <a:schemeClr val="tx1"/>
                </a:solidFill>
                <a:effectLst/>
                <a:latin typeface="+mn-lt"/>
                <a:ea typeface="+mn-ea"/>
                <a:cs typeface="+mn-cs"/>
              </a:rPr>
              <a:t> focuses on interventions that occur </a:t>
            </a:r>
            <a:r>
              <a:rPr lang="en-US" sz="1200" i="1" kern="1200" dirty="0" smtClean="0">
                <a:solidFill>
                  <a:schemeClr val="tx1"/>
                </a:solidFill>
                <a:effectLst/>
                <a:latin typeface="+mn-lt"/>
                <a:ea typeface="+mn-ea"/>
                <a:cs typeface="+mn-cs"/>
              </a:rPr>
              <a:t>prior to the onset of a disorder </a:t>
            </a:r>
            <a:r>
              <a:rPr lang="en-US" sz="1200" kern="1200" dirty="0" smtClean="0">
                <a:solidFill>
                  <a:schemeClr val="tx1"/>
                </a:solidFill>
                <a:effectLst/>
                <a:latin typeface="+mn-lt"/>
                <a:ea typeface="+mn-ea"/>
                <a:cs typeface="+mn-cs"/>
              </a:rPr>
              <a:t>and which are intended to prevent the occurrence of the disorder or reduce risk for the disorder. Prevention is also about striving to optimize well-being.</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National Prevention Strategy states that “preventing drug abuse and excessive alcohol use improves quality of life, academic performance, workplace productivity, and military preparedness; reduces crime and criminal justice expenses, and motor vehicle crashes and fatalities; and lowers health care costs for acute and chronic conditions. Excessive alcohol use includes binge drinking, underage drinking, drinking while pregnant, and alcohol impaired driving. Drug abuse includes inappropriate use of pharmaceuticals and any use of illicit drugs.”</a:t>
            </a:r>
            <a:r>
              <a:rPr lang="en-US" sz="1200" kern="1200" baseline="30000" dirty="0" smtClean="0">
                <a:solidFill>
                  <a:schemeClr val="tx1"/>
                </a:solidFill>
                <a:effectLst/>
                <a:latin typeface="+mn-lt"/>
                <a:ea typeface="+mn-ea"/>
                <a:cs typeface="+mn-cs"/>
              </a:rPr>
              <a:t> 5</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Preventive interventions, according to the Institute of Medicine, can be designed to address three </a:t>
            </a:r>
            <a:r>
              <a:rPr lang="en-US" sz="1200" kern="1200" dirty="0" smtClean="0">
                <a:solidFill>
                  <a:schemeClr val="tx1"/>
                </a:solidFill>
                <a:effectLst/>
                <a:latin typeface="+mn-lt"/>
                <a:ea typeface="+mn-ea"/>
                <a:cs typeface="+mn-cs"/>
              </a:rPr>
              <a:t>population levels: </a:t>
            </a:r>
            <a:r>
              <a:rPr lang="en-US" sz="1200" kern="1200" dirty="0" smtClean="0">
                <a:solidFill>
                  <a:schemeClr val="tx1"/>
                </a:solidFill>
                <a:effectLst/>
                <a:latin typeface="+mn-lt"/>
                <a:ea typeface="+mn-ea"/>
                <a:cs typeface="+mn-cs"/>
              </a:rPr>
              <a:t>universal, selective, and indicated.</a:t>
            </a:r>
            <a:r>
              <a:rPr lang="en-US" sz="1200" kern="1200" baseline="30000" dirty="0" smtClean="0">
                <a:solidFill>
                  <a:schemeClr val="tx1"/>
                </a:solidFill>
                <a:effectLst/>
                <a:latin typeface="+mn-lt"/>
                <a:ea typeface="+mn-ea"/>
                <a:cs typeface="+mn-cs"/>
              </a:rPr>
              <a:t> 2</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rPr>
              <a:t>Universal</a:t>
            </a:r>
            <a:r>
              <a:rPr lang="en-US" sz="1200" kern="1200" dirty="0" smtClean="0">
                <a:solidFill>
                  <a:schemeClr val="tx1"/>
                </a:solidFill>
                <a:effectLst/>
                <a:latin typeface="+mn-lt"/>
                <a:ea typeface="+mn-ea"/>
                <a:cs typeface="+mn-cs"/>
              </a:rPr>
              <a:t> preventive interventions focus on the “general public or a population subgroup that have not been identified on the basis of risk.”  </a:t>
            </a:r>
          </a:p>
          <a:p>
            <a:pPr marL="628650" lvl="1" indent="-171450">
              <a:buFont typeface="Arial" panose="020B0604020202020204" pitchFamily="34" charset="0"/>
              <a:buChar char="•"/>
            </a:pPr>
            <a:r>
              <a:rPr lang="en-US" sz="1200" i="1" kern="1200" dirty="0" smtClean="0">
                <a:solidFill>
                  <a:schemeClr val="tx1"/>
                </a:solidFill>
                <a:effectLst/>
                <a:latin typeface="+mn-lt"/>
                <a:ea typeface="+mn-ea"/>
                <a:cs typeface="+mn-cs"/>
              </a:rPr>
              <a:t>Examples: education for physicians on prescription drug misuse, skill-based educational curriculum for all middle school </a:t>
            </a:r>
            <a:r>
              <a:rPr lang="en-US" sz="1200" i="1" kern="1200" dirty="0" smtClean="0">
                <a:solidFill>
                  <a:schemeClr val="tx1"/>
                </a:solidFill>
                <a:effectLst/>
                <a:latin typeface="+mn-lt"/>
                <a:ea typeface="+mn-ea"/>
                <a:cs typeface="+mn-cs"/>
              </a:rPr>
              <a:t>students</a:t>
            </a:r>
          </a:p>
          <a:p>
            <a:pPr marL="628650" lvl="1" indent="-171450">
              <a:buFont typeface="Arial" panose="020B0604020202020204" pitchFamily="34" charset="0"/>
              <a:buChar char="•"/>
            </a:pPr>
            <a:r>
              <a:rPr lang="en-US" sz="1200" i="0" kern="1200" dirty="0" smtClean="0">
                <a:solidFill>
                  <a:schemeClr val="tx1"/>
                </a:solidFill>
                <a:effectLst/>
                <a:latin typeface="+mn-lt"/>
                <a:ea typeface="+mn-ea"/>
                <a:cs typeface="+mn-cs"/>
              </a:rPr>
              <a:t>This requires that you have specifically defined your population group and are clear on exactly who you are trying to reach. A Universal strategy should be equally appropriate for</a:t>
            </a:r>
            <a:r>
              <a:rPr lang="en-US" sz="1200" i="0" kern="1200" baseline="0" dirty="0" smtClean="0">
                <a:solidFill>
                  <a:schemeClr val="tx1"/>
                </a:solidFill>
                <a:effectLst/>
                <a:latin typeface="+mn-lt"/>
                <a:ea typeface="+mn-ea"/>
                <a:cs typeface="+mn-cs"/>
              </a:rPr>
              <a:t> anyone within your defined population group.</a:t>
            </a:r>
            <a:endParaRPr lang="en-US" sz="120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rPr>
              <a:t>Selective</a:t>
            </a:r>
            <a:r>
              <a:rPr lang="en-US" sz="1200" kern="1200" dirty="0" smtClean="0">
                <a:solidFill>
                  <a:schemeClr val="tx1"/>
                </a:solidFill>
                <a:effectLst/>
                <a:latin typeface="+mn-lt"/>
                <a:ea typeface="+mn-ea"/>
                <a:cs typeface="+mn-cs"/>
              </a:rPr>
              <a:t> preventive interventions focus on individuals or subgroups of </a:t>
            </a: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defiend</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population “whose </a:t>
            </a:r>
            <a:r>
              <a:rPr lang="en-US" sz="1200" b="1" kern="1200" dirty="0" smtClean="0">
                <a:solidFill>
                  <a:schemeClr val="tx1"/>
                </a:solidFill>
                <a:effectLst/>
                <a:latin typeface="+mn-lt"/>
                <a:ea typeface="+mn-ea"/>
                <a:cs typeface="+mn-cs"/>
              </a:rPr>
              <a:t>risk</a:t>
            </a:r>
            <a:r>
              <a:rPr lang="en-US" sz="1200" kern="1200" dirty="0" smtClean="0">
                <a:solidFill>
                  <a:schemeClr val="tx1"/>
                </a:solidFill>
                <a:effectLst/>
                <a:latin typeface="+mn-lt"/>
                <a:ea typeface="+mn-ea"/>
                <a:cs typeface="+mn-cs"/>
              </a:rPr>
              <a:t> of developing behavioral health disorders is significantly higher than average.” </a:t>
            </a:r>
          </a:p>
          <a:p>
            <a:pPr marL="628650" lvl="1" indent="-171450">
              <a:buFont typeface="Arial" panose="020B0604020202020204" pitchFamily="34" charset="0"/>
              <a:buChar char="•"/>
            </a:pPr>
            <a:r>
              <a:rPr lang="en-US" sz="1200" i="1" kern="1200" dirty="0" smtClean="0">
                <a:solidFill>
                  <a:schemeClr val="tx1"/>
                </a:solidFill>
                <a:effectLst/>
                <a:latin typeface="+mn-lt"/>
                <a:ea typeface="+mn-ea"/>
                <a:cs typeface="+mn-cs"/>
              </a:rPr>
              <a:t>Examples: prevention education for new immigrant families living in poverty with young children, and peer support groups for adults with a history of family mental illness and/or substance abuse, educational</a:t>
            </a:r>
            <a:r>
              <a:rPr lang="en-US" sz="1200" i="1" kern="1200" baseline="0" dirty="0" smtClean="0">
                <a:solidFill>
                  <a:schemeClr val="tx1"/>
                </a:solidFill>
                <a:effectLst/>
                <a:latin typeface="+mn-lt"/>
                <a:ea typeface="+mn-ea"/>
                <a:cs typeface="+mn-cs"/>
              </a:rPr>
              <a:t> curriculum for students with one or more parent incarcerated</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smtClean="0">
                <a:solidFill>
                  <a:schemeClr val="tx1"/>
                </a:solidFill>
                <a:effectLst/>
                <a:latin typeface="+mn-lt"/>
                <a:ea typeface="+mn-ea"/>
                <a:cs typeface="+mn-cs"/>
              </a:rPr>
              <a:t>Indicated</a:t>
            </a:r>
            <a:r>
              <a:rPr lang="en-US" sz="1200" kern="1200" dirty="0" smtClean="0">
                <a:solidFill>
                  <a:schemeClr val="tx1"/>
                </a:solidFill>
                <a:effectLst/>
                <a:latin typeface="+mn-lt"/>
                <a:ea typeface="+mn-ea"/>
                <a:cs typeface="+mn-cs"/>
              </a:rPr>
              <a:t> preventive interventions focus on “high-risk individuals who are identified as having minimal but detectable signs or symptoms” that foreshadow behavioral health disorders, “but who do not meet diagnostic levels at the current time.” </a:t>
            </a:r>
          </a:p>
          <a:p>
            <a:pPr marL="628650" lvl="1" indent="-171450">
              <a:buFont typeface="Arial" panose="020B0604020202020204" pitchFamily="34" charset="0"/>
              <a:buChar char="•"/>
            </a:pPr>
            <a:r>
              <a:rPr lang="en-US" sz="1200" i="1" kern="1200" dirty="0" smtClean="0">
                <a:solidFill>
                  <a:schemeClr val="tx1"/>
                </a:solidFill>
                <a:effectLst/>
                <a:latin typeface="+mn-lt"/>
                <a:ea typeface="+mn-ea"/>
                <a:cs typeface="+mn-cs"/>
              </a:rPr>
              <a:t>Examples: information and referral for young adults who violate campus or community policies on alcohol and drugs; and screening, consultation, and referral for families of older adults admitted to emergency rooms with potential alcohol-related injuries</a:t>
            </a:r>
            <a:r>
              <a:rPr lang="en-US" sz="1400" dirty="0" smtClean="0">
                <a:effectLst/>
              </a:rPr>
              <a:t> </a:t>
            </a:r>
            <a:endParaRPr lang="en-US" sz="14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US" sz="1400" kern="1200" dirty="0" smtClean="0">
              <a:solidFill>
                <a:schemeClr val="tx1"/>
              </a:solidFill>
              <a:effectLst/>
              <a:latin typeface="+mn-lt"/>
              <a:ea typeface="+mn-ea"/>
              <a:cs typeface="+mn-cs"/>
            </a:endParaRPr>
          </a:p>
          <a:p>
            <a:pPr marL="457200" lvl="1" indent="0">
              <a:buFont typeface="Arial" panose="020B0604020202020204" pitchFamily="34" charset="0"/>
              <a:buNone/>
            </a:pPr>
            <a:r>
              <a:rPr lang="en-US" sz="1400" kern="1200" dirty="0" smtClean="0">
                <a:solidFill>
                  <a:schemeClr val="tx1"/>
                </a:solidFill>
                <a:effectLst/>
                <a:latin typeface="+mn-lt"/>
                <a:ea typeface="+mn-ea"/>
                <a:cs typeface="+mn-cs"/>
              </a:rPr>
              <a:t>*Note that the “Universal” segment is larger than selective or indicated. This does not mean that selective or indicated are unimportant.</a:t>
            </a:r>
            <a:r>
              <a:rPr lang="en-US" sz="1400" kern="1200" baseline="0" dirty="0" smtClean="0">
                <a:solidFill>
                  <a:schemeClr val="tx1"/>
                </a:solidFill>
                <a:effectLst/>
                <a:latin typeface="+mn-lt"/>
                <a:ea typeface="+mn-ea"/>
                <a:cs typeface="+mn-cs"/>
              </a:rPr>
              <a:t> However, research demonstrates that universal programs have a greater impact on changing overall substance misuse rates. This is partly because a universal program naturally includes those within the selective or indicated subgroups. Also, because a large proportion of people who engage in problematic behavior are actually lower risk and come from the universal population but are </a:t>
            </a:r>
            <a:r>
              <a:rPr lang="en-US" sz="1400" i="1" kern="1200" baseline="0" dirty="0" smtClean="0">
                <a:solidFill>
                  <a:schemeClr val="tx1"/>
                </a:solidFill>
                <a:effectLst/>
                <a:latin typeface="+mn-lt"/>
                <a:ea typeface="+mn-ea"/>
                <a:cs typeface="+mn-cs"/>
              </a:rPr>
              <a:t>not</a:t>
            </a:r>
            <a:r>
              <a:rPr lang="en-US" sz="1400" i="0" kern="1200" baseline="0" dirty="0" smtClean="0">
                <a:solidFill>
                  <a:schemeClr val="tx1"/>
                </a:solidFill>
                <a:effectLst/>
                <a:latin typeface="+mn-lt"/>
                <a:ea typeface="+mn-ea"/>
                <a:cs typeface="+mn-cs"/>
              </a:rPr>
              <a:t> within a selective or indicated population necessarily, so ONLY focusing on those at high risk actually leave out a greater percentage of people who will eventually go on to engage in problematic behaviors.  </a:t>
            </a:r>
            <a:r>
              <a:rPr lang="en-US" sz="1400" i="1" kern="1200" baseline="0" dirty="0" smtClean="0">
                <a:solidFill>
                  <a:schemeClr val="tx1"/>
                </a:solidFill>
                <a:effectLst/>
                <a:latin typeface="+mn-lt"/>
                <a:ea typeface="+mn-ea"/>
                <a:cs typeface="+mn-cs"/>
              </a:rPr>
              <a:t>For more information, </a:t>
            </a:r>
            <a:r>
              <a:rPr lang="en-US" sz="1400" i="0" kern="1200" baseline="0" dirty="0" smtClean="0">
                <a:solidFill>
                  <a:schemeClr val="tx1"/>
                </a:solidFill>
                <a:effectLst/>
                <a:latin typeface="+mn-lt"/>
                <a:ea typeface="+mn-ea"/>
                <a:cs typeface="+mn-cs"/>
              </a:rPr>
              <a:t>see The Prevention Paradox video on YouTube:   </a:t>
            </a:r>
            <a:r>
              <a:rPr lang="en-US" sz="1400" dirty="0" smtClean="0">
                <a:hlinkClick r:id="rId3"/>
              </a:rPr>
              <a:t>https://www.youtube.com/watch?v=qg-Qk4agpyk&amp;t=8s</a:t>
            </a:r>
            <a:r>
              <a:rPr lang="en-US" sz="1400" dirty="0" smtClean="0"/>
              <a:t> for an alcohol-specific example, and the video “Prevention Paradox:</a:t>
            </a:r>
            <a:r>
              <a:rPr lang="en-US" sz="1400" baseline="0" dirty="0" smtClean="0"/>
              <a:t> Why We are Failing to Prevent Disease” for a more generic but equally relevant example. </a:t>
            </a:r>
            <a:endParaRPr lang="en-US" sz="1400" kern="1200" dirty="0" smtClean="0">
              <a:solidFill>
                <a:schemeClr val="tx1"/>
              </a:solidFill>
              <a:effectLst/>
              <a:latin typeface="+mn-lt"/>
              <a:ea typeface="+mn-ea"/>
              <a:cs typeface="+mn-cs"/>
            </a:endParaRPr>
          </a:p>
          <a:p>
            <a:pPr marL="457200" lvl="1" indent="0">
              <a:buFont typeface="Arial" panose="020B0604020202020204" pitchFamily="34" charset="0"/>
              <a:buNone/>
            </a:pPr>
            <a:endParaRPr lang="en-US" sz="14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National Research Council and Institute of Medicine. (2009). </a:t>
            </a:r>
            <a:r>
              <a:rPr lang="en-US" sz="1200" i="1" kern="1200" dirty="0" smtClean="0">
                <a:solidFill>
                  <a:schemeClr val="tx1"/>
                </a:solidFill>
                <a:effectLst/>
                <a:latin typeface="+mn-lt"/>
                <a:ea typeface="+mn-ea"/>
                <a:cs typeface="+mn-cs"/>
              </a:rPr>
              <a:t>Preventing mental, emotional, and behavioral disorders among young people: Progress and possibilities</a:t>
            </a:r>
            <a:r>
              <a:rPr lang="en-US" sz="1200" kern="1200" dirty="0" smtClean="0">
                <a:solidFill>
                  <a:schemeClr val="tx1"/>
                </a:solidFill>
                <a:effectLst/>
                <a:latin typeface="+mn-lt"/>
                <a:ea typeface="+mn-ea"/>
                <a:cs typeface="+mn-cs"/>
              </a:rPr>
              <a:t> (O’Connell, M. E., Boat, T., &amp; Warner, K. E., Eds.) Washington, DC: National Academies Press.</a:t>
            </a:r>
          </a:p>
          <a:p>
            <a:r>
              <a:rPr lang="en-US" sz="1200" kern="1200" baseline="300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National Prevention Council. (2011). </a:t>
            </a:r>
            <a:r>
              <a:rPr lang="en-US" sz="1200" i="1" kern="1200" dirty="0" smtClean="0">
                <a:solidFill>
                  <a:schemeClr val="tx1"/>
                </a:solidFill>
                <a:effectLst/>
                <a:latin typeface="+mn-lt"/>
                <a:ea typeface="+mn-ea"/>
                <a:cs typeface="+mn-cs"/>
              </a:rPr>
              <a:t>National prevention strategy: America’s plan for better health and wellness.</a:t>
            </a:r>
            <a:r>
              <a:rPr lang="en-US" sz="1200" kern="1200" dirty="0" smtClean="0">
                <a:solidFill>
                  <a:schemeClr val="tx1"/>
                </a:solidFill>
                <a:effectLst/>
                <a:latin typeface="+mn-lt"/>
                <a:ea typeface="+mn-ea"/>
                <a:cs typeface="+mn-cs"/>
              </a:rPr>
              <a:t> Washington, DC: U.S. Department of Health and Human Services, Office of the Surgeon General.</a:t>
            </a:r>
          </a:p>
          <a:p>
            <a:r>
              <a:rPr lang="en-US" sz="1200" kern="1200" dirty="0" smtClean="0">
                <a:solidFill>
                  <a:schemeClr val="tx1"/>
                </a:solidFill>
                <a:effectLst/>
                <a:latin typeface="+mn-lt"/>
                <a:ea typeface="+mn-ea"/>
                <a:cs typeface="+mn-cs"/>
              </a:rPr>
              <a:t>National Research Council and Institute of Medicine. (2009). </a:t>
            </a:r>
            <a:r>
              <a:rPr lang="en-US" sz="1200" i="1" kern="1200" dirty="0" smtClean="0">
                <a:solidFill>
                  <a:schemeClr val="tx1"/>
                </a:solidFill>
                <a:effectLst/>
                <a:latin typeface="+mn-lt"/>
                <a:ea typeface="+mn-ea"/>
                <a:cs typeface="+mn-cs"/>
              </a:rPr>
              <a:t>Preventing mental, emotional, and behavioral disorders among young people: Progress and possibilities</a:t>
            </a:r>
            <a:r>
              <a:rPr lang="en-US" sz="1200" kern="1200" dirty="0" smtClean="0">
                <a:solidFill>
                  <a:schemeClr val="tx1"/>
                </a:solidFill>
                <a:effectLst/>
                <a:latin typeface="+mn-lt"/>
                <a:ea typeface="+mn-ea"/>
                <a:cs typeface="+mn-cs"/>
              </a:rPr>
              <a:t> (O’Connell, M. E., Boat, T., &amp; Warner, K. E., Eds.) Washington, DC: National Academies Press.</a:t>
            </a: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i="1" dirty="0" smtClean="0">
                <a:latin typeface="Arial" panose="020B0604020202020204" pitchFamily="34" charset="0"/>
                <a:cs typeface="Arial" panose="020B0604020202020204" pitchFamily="34" charset="0"/>
              </a:rPr>
              <a:t>Optional: </a:t>
            </a:r>
            <a:r>
              <a:rPr lang="en-US" sz="1400" dirty="0" smtClean="0">
                <a:latin typeface="Arial" panose="020B0604020202020204" pitchFamily="34" charset="0"/>
                <a:cs typeface="Arial" panose="020B0604020202020204" pitchFamily="34" charset="0"/>
              </a:rPr>
              <a:t>Why</a:t>
            </a:r>
            <a:r>
              <a:rPr lang="en-US" sz="1400" baseline="0" dirty="0" smtClean="0">
                <a:latin typeface="Arial" panose="020B0604020202020204" pitchFamily="34" charset="0"/>
                <a:cs typeface="Arial" panose="020B0604020202020204" pitchFamily="34" charset="0"/>
              </a:rPr>
              <a:t> might the authors place greater importance on Universal strategies over Selective and Indicated?  For information on this, consider the “Prevention Paradox” and learn more about it by sharing this video.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7</a:t>
            </a:fld>
            <a:endParaRPr lang="en-US"/>
          </a:p>
        </p:txBody>
      </p:sp>
    </p:spTree>
    <p:extLst>
      <p:ext uri="{BB962C8B-B14F-4D97-AF65-F5344CB8AC3E}">
        <p14:creationId xmlns:p14="http://schemas.microsoft.com/office/powerpoint/2010/main" val="1854860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Treatment </a:t>
            </a:r>
            <a:r>
              <a:rPr lang="en-US" sz="1200" kern="1200" dirty="0" smtClean="0">
                <a:solidFill>
                  <a:schemeClr val="tx1"/>
                </a:solidFill>
                <a:effectLst/>
                <a:latin typeface="+mn-lt"/>
                <a:ea typeface="+mn-ea"/>
                <a:cs typeface="+mn-cs"/>
              </a:rPr>
              <a:t>interventions include case identification and standard forms of treatment (e.g., detoxification, outpatient treatment, in-patient treatment, medication-assisted treatment).</a:t>
            </a:r>
            <a:r>
              <a:rPr lang="en-US" sz="1200" kern="1200" baseline="300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2</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Treatment becomes necessary</a:t>
            </a:r>
            <a:r>
              <a:rPr lang="en-US" sz="1200" kern="1200" baseline="0" dirty="0" smtClean="0">
                <a:solidFill>
                  <a:schemeClr val="tx1"/>
                </a:solidFill>
                <a:effectLst/>
                <a:latin typeface="+mn-lt"/>
                <a:ea typeface="+mn-ea"/>
                <a:cs typeface="+mn-cs"/>
              </a:rPr>
              <a:t> when someone is diagnosed with a Mental, Emotional, or Behavioral Health Disorder.  Unlike most prevention strategies, treatment works mostly at the individual level, and might incorporate family into the treatment program. Successful treatment moves people into “maintenance” of their treatment strategies that are working for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Universal prevention strategies, such as strong laws and policies restricting alcohol (such as limiting hours and/or days of sales) do benefit people in treatment, though.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National Research Council and Institute of Medicine. (2009). </a:t>
            </a:r>
            <a:r>
              <a:rPr lang="en-US" sz="1200" i="1" kern="1200" dirty="0" smtClean="0">
                <a:solidFill>
                  <a:schemeClr val="tx1"/>
                </a:solidFill>
                <a:effectLst/>
                <a:latin typeface="+mn-lt"/>
                <a:ea typeface="+mn-ea"/>
                <a:cs typeface="+mn-cs"/>
              </a:rPr>
              <a:t>Preventing mental, emotional, and behavioral disorders among young people: Progress and possibilities</a:t>
            </a:r>
            <a:r>
              <a:rPr lang="en-US" sz="1200" kern="1200" dirty="0" smtClean="0">
                <a:solidFill>
                  <a:schemeClr val="tx1"/>
                </a:solidFill>
                <a:effectLst/>
                <a:latin typeface="+mn-lt"/>
                <a:ea typeface="+mn-ea"/>
                <a:cs typeface="+mn-cs"/>
              </a:rPr>
              <a:t> (O’Connell, M. E., Boat, T., &amp; Warner, K. E., Eds.) Washington, DC: National Academies Press.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199716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Maintenance</a:t>
            </a:r>
            <a:r>
              <a:rPr lang="en-US" sz="1200" kern="1200" dirty="0" smtClean="0">
                <a:solidFill>
                  <a:schemeClr val="tx1"/>
                </a:solidFill>
                <a:effectLst/>
                <a:latin typeface="+mn-lt"/>
                <a:ea typeface="+mn-ea"/>
                <a:cs typeface="+mn-cs"/>
              </a:rPr>
              <a:t> includes interventions that focus on compliance with </a:t>
            </a:r>
            <a:r>
              <a:rPr lang="en-US" sz="1200" i="1" kern="1200" dirty="0" smtClean="0">
                <a:solidFill>
                  <a:schemeClr val="tx1"/>
                </a:solidFill>
                <a:effectLst/>
                <a:latin typeface="+mn-lt"/>
                <a:ea typeface="+mn-ea"/>
                <a:cs typeface="+mn-cs"/>
              </a:rPr>
              <a:t>long-term treatment </a:t>
            </a:r>
            <a:r>
              <a:rPr lang="en-US" sz="1200" kern="1200" dirty="0" smtClean="0">
                <a:solidFill>
                  <a:schemeClr val="tx1"/>
                </a:solidFill>
                <a:effectLst/>
                <a:latin typeface="+mn-lt"/>
                <a:ea typeface="+mn-ea"/>
                <a:cs typeface="+mn-cs"/>
              </a:rPr>
              <a:t>to reduce relapse and recurrence and </a:t>
            </a:r>
            <a:r>
              <a:rPr lang="en-US" sz="1200" i="1" kern="1200" dirty="0" smtClean="0">
                <a:solidFill>
                  <a:schemeClr val="tx1"/>
                </a:solidFill>
                <a:effectLst/>
                <a:latin typeface="+mn-lt"/>
                <a:ea typeface="+mn-ea"/>
                <a:cs typeface="+mn-cs"/>
              </a:rPr>
              <a:t>after-care</a:t>
            </a:r>
            <a:r>
              <a:rPr lang="en-US" sz="1200" kern="1200" dirty="0" smtClean="0">
                <a:solidFill>
                  <a:schemeClr val="tx1"/>
                </a:solidFill>
                <a:effectLst/>
                <a:latin typeface="+mn-lt"/>
                <a:ea typeface="+mn-ea"/>
                <a:cs typeface="+mn-cs"/>
              </a:rPr>
              <a:t>, including rehabilitation and recovery support.</a:t>
            </a:r>
            <a:r>
              <a:rPr lang="en-US" sz="1200" kern="1200" baseline="300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2,6</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Recovery is a process of change through which individuals improve their health and wellness, live a self-directed life, and strive to reach their full </a:t>
            </a:r>
            <a:r>
              <a:rPr lang="en-US" sz="1200" kern="1200" dirty="0" smtClean="0">
                <a:solidFill>
                  <a:schemeClr val="tx1"/>
                </a:solidFill>
                <a:effectLst/>
                <a:latin typeface="+mn-lt"/>
                <a:ea typeface="+mn-ea"/>
                <a:cs typeface="+mn-cs"/>
              </a:rPr>
              <a:t>potential.</a:t>
            </a:r>
            <a:r>
              <a:rPr lang="en-US" sz="1400" kern="1200" baseline="30000" dirty="0" smtClean="0">
                <a:solidFill>
                  <a:schemeClr val="tx1"/>
                </a:solidFill>
                <a:effectLst/>
                <a:latin typeface="+mn-lt"/>
                <a:ea typeface="+mn-ea"/>
                <a:cs typeface="+mn-cs"/>
              </a:rPr>
              <a:t>7</a:t>
            </a:r>
          </a:p>
          <a:p>
            <a:endParaRPr lang="en-US" sz="1400" kern="1200" baseline="300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Again, certain universal policy strategies actually benefit those in long-term recovery, as well. </a:t>
            </a:r>
            <a:endParaRPr lang="en-US" sz="12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National Research Council and Institute of Medicine. (2009). </a:t>
            </a:r>
            <a:r>
              <a:rPr lang="en-US" sz="1200" i="1" kern="1200" dirty="0" smtClean="0">
                <a:solidFill>
                  <a:schemeClr val="tx1"/>
                </a:solidFill>
                <a:effectLst/>
                <a:latin typeface="+mn-lt"/>
                <a:ea typeface="+mn-ea"/>
                <a:cs typeface="+mn-cs"/>
              </a:rPr>
              <a:t>Preventing mental, emotional, and behavioral disorders among young people: Progress and possibilities</a:t>
            </a:r>
            <a:r>
              <a:rPr lang="en-US" sz="1200" kern="1200" dirty="0" smtClean="0">
                <a:solidFill>
                  <a:schemeClr val="tx1"/>
                </a:solidFill>
                <a:effectLst/>
                <a:latin typeface="+mn-lt"/>
                <a:ea typeface="+mn-ea"/>
                <a:cs typeface="+mn-cs"/>
              </a:rPr>
              <a:t> (O’Connell, M. E., Boat, T., &amp; Warner, K. E., Eds.) Washington, DC: National Academies Press</a:t>
            </a:r>
          </a:p>
          <a:p>
            <a:r>
              <a:rPr lang="en-US" sz="1400" kern="1200" baseline="30000" dirty="0" smtClean="0">
                <a:solidFill>
                  <a:schemeClr val="tx1"/>
                </a:solidFill>
                <a:effectLst/>
                <a:latin typeface="+mn-lt"/>
                <a:ea typeface="+mn-ea"/>
                <a:cs typeface="+mn-cs"/>
              </a:rPr>
              <a:t>6</a:t>
            </a:r>
            <a:r>
              <a:rPr lang="en-US" sz="1200" kern="1200" dirty="0" smtClean="0">
                <a:solidFill>
                  <a:schemeClr val="tx1"/>
                </a:solidFill>
                <a:effectLst/>
                <a:latin typeface="+mn-lt"/>
                <a:ea typeface="+mn-ea"/>
                <a:cs typeface="+mn-cs"/>
              </a:rPr>
              <a:t>Compton, M. T. (2009). </a:t>
            </a:r>
            <a:r>
              <a:rPr lang="en-US" sz="1200" i="1" kern="1200" dirty="0" smtClean="0">
                <a:solidFill>
                  <a:schemeClr val="tx1"/>
                </a:solidFill>
                <a:effectLst/>
                <a:latin typeface="+mn-lt"/>
                <a:ea typeface="+mn-ea"/>
                <a:cs typeface="+mn-cs"/>
              </a:rPr>
              <a:t>Clinical manual of prevention in mental health</a:t>
            </a:r>
            <a:r>
              <a:rPr lang="en-US" sz="1200" kern="1200" dirty="0" smtClean="0">
                <a:solidFill>
                  <a:schemeClr val="tx1"/>
                </a:solidFill>
                <a:effectLst/>
                <a:latin typeface="+mn-lt"/>
                <a:ea typeface="+mn-ea"/>
                <a:cs typeface="+mn-cs"/>
              </a:rPr>
              <a:t> (1st ed.). Arlington, VA: American Psychiatric Publishing, Inc.;  </a:t>
            </a:r>
          </a:p>
          <a:p>
            <a:r>
              <a:rPr lang="en-US" sz="1200" kern="1200" baseline="300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Substance Abuse and Mental Health Services Administration. (2012). SAMHSA's Working Definition of Recovery. Rockville, MD: Substance Abuse and Mental Health Services Administration. Retrieved from http://store.samhsa.gov/product/SAMHSA-s-Working-Definition-of-Recovery/PEP12-RECDEF</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2834690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09600"/>
            <a:ext cx="10972800" cy="808038"/>
          </a:xfrm>
          <a:prstGeom prst="rect">
            <a:avLst/>
          </a:prstGeom>
        </p:spPr>
        <p:txBody>
          <a:bodyPr vert="horz"/>
          <a:lstStyle>
            <a:lvl1pPr>
              <a:defRPr>
                <a:solidFill>
                  <a:srgbClr val="593A4B"/>
                </a:solidFill>
              </a:defRPr>
            </a:lvl1pPr>
          </a:lstStyle>
          <a:p>
            <a:r>
              <a:rPr lang="en-US" dirty="0" smtClean="0"/>
              <a:t>Disclaimer</a:t>
            </a:r>
            <a:endParaRPr lang="en-US" dirty="0"/>
          </a:p>
        </p:txBody>
      </p:sp>
      <p:sp>
        <p:nvSpPr>
          <p:cNvPr id="3" name="TextBox 2"/>
          <p:cNvSpPr txBox="1"/>
          <p:nvPr userDrawn="1"/>
        </p:nvSpPr>
        <p:spPr>
          <a:xfrm>
            <a:off x="609600" y="1910080"/>
            <a:ext cx="10972800" cy="3816430"/>
          </a:xfrm>
          <a:prstGeom prst="rect">
            <a:avLst/>
          </a:prstGeom>
          <a:noFill/>
        </p:spPr>
        <p:txBody>
          <a:bodyPr wrap="square" rtlCol="0">
            <a:spAutoFit/>
          </a:bodyPr>
          <a:lstStyle/>
          <a:p>
            <a:pPr marL="45720" indent="0" algn="ctr">
              <a:buNone/>
            </a:pPr>
            <a:r>
              <a:rPr lang="en-US" sz="2800" kern="1200" dirty="0" smtClean="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800" kern="1200" dirty="0" smtClean="0">
              <a:solidFill>
                <a:schemeClr val="tx1"/>
              </a:solidFill>
              <a:latin typeface="+mn-lt"/>
              <a:ea typeface="+mn-ea"/>
              <a:cs typeface="Helvetica" panose="020B0604020202020204" pitchFamily="34" charset="0"/>
            </a:endParaRPr>
          </a:p>
          <a:p>
            <a:pPr marL="45720" indent="0" algn="ctr">
              <a:buNone/>
            </a:pPr>
            <a:r>
              <a:rPr lang="en-US" sz="2800" kern="1200" dirty="0" smtClean="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a:p>
            <a:endParaRPr lang="en-US" dirty="0"/>
          </a:p>
        </p:txBody>
      </p:sp>
    </p:spTree>
    <p:extLst>
      <p:ext uri="{BB962C8B-B14F-4D97-AF65-F5344CB8AC3E}">
        <p14:creationId xmlns:p14="http://schemas.microsoft.com/office/powerpoint/2010/main" val="409109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10"/>
            <a:ext cx="10515601"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838200" y="5959909"/>
            <a:ext cx="4447117"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6" y="5923396"/>
            <a:ext cx="4751916" cy="862012"/>
          </a:xfrm>
        </p:spPr>
        <p:txBody>
          <a:bodyPr>
            <a:noAutofit/>
          </a:bodyPr>
          <a:lstStyle>
            <a:lvl1pPr>
              <a:defRPr sz="1500"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7473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593A4B"/>
                </a:solidFill>
              </a:defRPr>
            </a:lvl1pPr>
          </a:lstStyle>
          <a:p>
            <a:r>
              <a:rPr lang="en-US" dirty="0"/>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132965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56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dirty="0"/>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5" y="2273300"/>
            <a:ext cx="5048250" cy="38481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16735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30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1123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0662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123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662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8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25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683293"/>
            <a:ext cx="4326731" cy="947006"/>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839788" y="1769739"/>
            <a:ext cx="4326731" cy="4586611"/>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5701928" y="889000"/>
            <a:ext cx="5801891" cy="5256432"/>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408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D6F6-29DA-224A-A88E-ACF369D4C77D}"/>
              </a:ext>
            </a:extLst>
          </p:cNvPr>
          <p:cNvSpPr>
            <a:spLocks noGrp="1"/>
          </p:cNvSpPr>
          <p:nvPr>
            <p:ph type="title" hasCustomPrompt="1"/>
          </p:nvPr>
        </p:nvSpPr>
        <p:spPr>
          <a:xfrm>
            <a:off x="838200" y="2361326"/>
            <a:ext cx="10515600" cy="1458120"/>
          </a:xfrm>
          <a:prstGeom prst="rect">
            <a:avLst/>
          </a:prstGeom>
        </p:spPr>
        <p:txBody>
          <a:bodyPr/>
          <a:lstStyle>
            <a:lvl1pPr algn="ctr">
              <a:defRPr sz="8800">
                <a:solidFill>
                  <a:srgbClr val="593A4B"/>
                </a:solidFill>
              </a:defRPr>
            </a:lvl1pPr>
          </a:lstStyle>
          <a:p>
            <a:r>
              <a:rPr lang="en-US" dirty="0"/>
              <a:t>Thank you!</a:t>
            </a:r>
          </a:p>
        </p:txBody>
      </p:sp>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4" name="Picture 3" descr="PTTC.PSW.2color PM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172" y="481676"/>
            <a:ext cx="9120328" cy="1397924"/>
          </a:xfrm>
          <a:prstGeom prst="rect">
            <a:avLst/>
          </a:prstGeom>
        </p:spPr>
      </p:pic>
      <p:pic>
        <p:nvPicPr>
          <p:cNvPr id="6" name="Picture 5" descr="casat_logo_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120" y="5823712"/>
            <a:ext cx="1706880" cy="810768"/>
          </a:xfrm>
          <a:prstGeom prst="rect">
            <a:avLst/>
          </a:prstGeom>
        </p:spPr>
      </p:pic>
    </p:spTree>
    <p:extLst>
      <p:ext uri="{BB962C8B-B14F-4D97-AF65-F5344CB8AC3E}">
        <p14:creationId xmlns:p14="http://schemas.microsoft.com/office/powerpoint/2010/main" val="386025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3"/>
          <a:stretch>
            <a:fillRect/>
          </a:stretch>
        </p:blipFill>
        <p:spPr>
          <a:xfrm>
            <a:off x="0" y="0"/>
            <a:ext cx="12192000" cy="142875"/>
          </a:xfrm>
          <a:prstGeom prst="rect">
            <a:avLst/>
          </a:prstGeom>
        </p:spPr>
      </p:pic>
    </p:spTree>
    <p:extLst>
      <p:ext uri="{BB962C8B-B14F-4D97-AF65-F5344CB8AC3E}">
        <p14:creationId xmlns:p14="http://schemas.microsoft.com/office/powerpoint/2010/main" val="3908835706"/>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85" r:id="rId3"/>
    <p:sldLayoutId id="2147483684" r:id="rId4"/>
    <p:sldLayoutId id="2147483677" r:id="rId5"/>
    <p:sldLayoutId id="2147483689" r:id="rId6"/>
    <p:sldLayoutId id="2147483680" r:id="rId7"/>
    <p:sldLayoutId id="2147483687"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who.int/topics/health_promotion/e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pic>
        <p:nvPicPr>
          <p:cNvPr id="7" name="Picture 6" descr="Pacific Southwest PTTC Logo with image of people huddling. Pacific Southwest (HHS Region 9)  Prevention Technology Transfer Center Network, funded by Substance Abuse and Mental Health Administration" title="Pacific Southwest PTT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252" y="774128"/>
            <a:ext cx="7397496" cy="1133856"/>
          </a:xfrm>
          <a:prstGeom prst="rect">
            <a:avLst/>
          </a:prstGeom>
        </p:spPr>
      </p:pic>
      <p:pic>
        <p:nvPicPr>
          <p:cNvPr id="8" name="Title 1" descr="Slide Decks for You Logo" title="Slide Decks for You"/>
          <p:cNvPicPr>
            <a:picLocks noChangeAspect="1"/>
          </p:cNvPicPr>
          <p:nvPr/>
        </p:nvPicPr>
        <p:blipFill>
          <a:blip r:embed="rId4"/>
          <a:stretch>
            <a:fillRect/>
          </a:stretch>
        </p:blipFill>
        <p:spPr>
          <a:xfrm>
            <a:off x="2883408" y="1773784"/>
            <a:ext cx="6157494" cy="3511600"/>
          </a:xfrm>
          <a:prstGeom prst="rect">
            <a:avLst/>
          </a:prstGeom>
        </p:spPr>
      </p:pic>
      <p:sp>
        <p:nvSpPr>
          <p:cNvPr id="9" name="Content Placeholder 7" descr="This product was funded under a cooperative agreement from the Substance Abuse and Mental Health Services Administration (SAMHSA) (Grant Number:  H79SP081015). All material, except that taken directly from copyrighted sources, is in the public domain and may be used and reprinted for training purposes without special permission. However, any content used should be attributed to the Pacific Southwest Prevention Technology Transfer Center.&#10;" title="Disclaimer text.">
            <a:extLst>
              <a:ext uri="{FF2B5EF4-FFF2-40B4-BE49-F238E27FC236}">
                <a16:creationId xmlns:a16="http://schemas.microsoft.com/office/drawing/2014/main" id="{B16FE70C-BC4E-594C-80D6-494BABBD9C19}"/>
              </a:ext>
            </a:extLst>
          </p:cNvPr>
          <p:cNvSpPr txBox="1">
            <a:spLocks/>
          </p:cNvSpPr>
          <p:nvPr/>
        </p:nvSpPr>
        <p:spPr>
          <a:xfrm>
            <a:off x="2397252" y="5432805"/>
            <a:ext cx="5062327" cy="127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solidFill>
                  <a:prstClr val="black"/>
                </a:solidFill>
              </a:rPr>
              <a:t>This product was funded under a cooperative agreement from the Substance Abuse and Mental Health Services Administration (SAMHSA) </a:t>
            </a:r>
            <a:r>
              <a:rPr lang="en-US" sz="1200" dirty="0" smtClean="0"/>
              <a:t>(Grant Number:  H79SP081015). All material, except that taken d</a:t>
            </a:r>
            <a:r>
              <a:rPr lang="en-US" sz="1200" dirty="0" smtClean="0">
                <a:solidFill>
                  <a:prstClr val="black"/>
                </a:solidFill>
              </a:rPr>
              <a:t>irectly from copyrighted sources, is in the public domain and may be used and reprinted for training purposes without special permission. However, any content used should be attributed to the Pacific Southwest Prevention Technology Transfer Center.</a:t>
            </a:r>
          </a:p>
          <a:p>
            <a:pPr marL="45720" indent="0" algn="ctr">
              <a:buFont typeface="Arial" panose="020B0604020202020204" pitchFamily="34" charset="0"/>
              <a:buNone/>
            </a:pPr>
            <a:endParaRPr lang="en-US" sz="1200" dirty="0">
              <a:cs typeface="Helvetica" panose="020B0604020202020204" pitchFamily="34" charset="0"/>
            </a:endParaRPr>
          </a:p>
        </p:txBody>
      </p:sp>
      <p:pic>
        <p:nvPicPr>
          <p:cNvPr id="10" name="Picture 9" descr="CASAT at the University of Nevada, Reno" title="CASAT 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678" y="5692681"/>
            <a:ext cx="1664014" cy="750249"/>
          </a:xfrm>
          <a:prstGeom prst="rect">
            <a:avLst/>
          </a:prstGeom>
          <a:noFill/>
        </p:spPr>
      </p:pic>
    </p:spTree>
    <p:extLst>
      <p:ext uri="{BB962C8B-B14F-4D97-AF65-F5344CB8AC3E}">
        <p14:creationId xmlns:p14="http://schemas.microsoft.com/office/powerpoint/2010/main" val="30064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of MEB </a:t>
            </a:r>
            <a:r>
              <a:rPr lang="en-US" dirty="0" smtClean="0"/>
              <a:t>Interventions</a:t>
            </a:r>
            <a:r>
              <a:rPr lang="en-US" baseline="30000" dirty="0" smtClean="0"/>
              <a:t>3</a:t>
            </a:r>
            <a:endParaRPr lang="en-US" baseline="30000" dirty="0"/>
          </a:p>
        </p:txBody>
      </p:sp>
      <p:pic>
        <p:nvPicPr>
          <p:cNvPr id="4" name="Content Placeholder 3" descr="A fan with four sections including Promotion, Prevention, Treatment, and Maintenance. Promotion is a divided into 3 segments: Societal, Community, Individual/Family.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Promotion also spans along the length of the fan continuum." title="2019 Spectrum of MEB Interventions"/>
          <p:cNvPicPr>
            <a:picLocks noGrp="1" noChangeAspect="1"/>
          </p:cNvPicPr>
          <p:nvPr>
            <p:ph idx="1"/>
          </p:nvPr>
        </p:nvPicPr>
        <p:blipFill rotWithShape="1">
          <a:blip r:embed="rId3">
            <a:extLst>
              <a:ext uri="{28A0092B-C50C-407E-A947-70E740481C1C}">
                <a14:useLocalDpi xmlns:a14="http://schemas.microsoft.com/office/drawing/2010/main" val="0"/>
              </a:ext>
            </a:extLst>
          </a:blip>
          <a:srcRect b="10065"/>
          <a:stretch/>
        </p:blipFill>
        <p:spPr>
          <a:xfrm>
            <a:off x="1844907" y="1443352"/>
            <a:ext cx="8502186" cy="4941950"/>
          </a:xfrm>
        </p:spPr>
      </p:pic>
    </p:spTree>
    <p:extLst>
      <p:ext uri="{BB962C8B-B14F-4D97-AF65-F5344CB8AC3E}">
        <p14:creationId xmlns:p14="http://schemas.microsoft.com/office/powerpoint/2010/main" val="356139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lstStyle/>
          <a:p>
            <a:pPr marL="463550" indent="-463550">
              <a:buNone/>
            </a:pPr>
            <a:r>
              <a:rPr lang="en-US" sz="1600" baseline="30000" dirty="0" smtClean="0"/>
              <a:t>1</a:t>
            </a:r>
            <a:r>
              <a:rPr lang="en-US" sz="1600" dirty="0" smtClean="0"/>
              <a:t>Institute of Medicine (1994). </a:t>
            </a:r>
            <a:r>
              <a:rPr lang="en-US" sz="1600" i="1" dirty="0" smtClean="0"/>
              <a:t>Reducing Risks for Mental Disorders: Frontiers for Preventive Intervention Research</a:t>
            </a:r>
            <a:r>
              <a:rPr lang="en-US" sz="1600" dirty="0" smtClean="0"/>
              <a:t>. Washington</a:t>
            </a:r>
            <a:r>
              <a:rPr lang="en-US" sz="1600" dirty="0"/>
              <a:t>, DC: National Academies Press.</a:t>
            </a:r>
          </a:p>
          <a:p>
            <a:pPr marL="463550" indent="-463550">
              <a:buNone/>
            </a:pPr>
            <a:r>
              <a:rPr lang="en-US" sz="1600" baseline="30000" dirty="0" smtClean="0"/>
              <a:t>2</a:t>
            </a:r>
            <a:r>
              <a:rPr lang="en-US" sz="1600" dirty="0" smtClean="0"/>
              <a:t>National </a:t>
            </a:r>
            <a:r>
              <a:rPr lang="en-US" sz="1600" dirty="0"/>
              <a:t>Research Council and Institute of Medicine. (2009). </a:t>
            </a:r>
            <a:r>
              <a:rPr lang="en-US" sz="1600" i="1" dirty="0"/>
              <a:t>Preventing </a:t>
            </a:r>
            <a:r>
              <a:rPr lang="en-US" sz="1600" i="1" dirty="0" smtClean="0"/>
              <a:t>Mental, Emotional, and Behavioral Disorders among Young People: </a:t>
            </a:r>
            <a:r>
              <a:rPr lang="en-US" sz="1600" i="1" dirty="0"/>
              <a:t>Progress and </a:t>
            </a:r>
            <a:r>
              <a:rPr lang="en-US" sz="1600" i="1" dirty="0" smtClean="0"/>
              <a:t>Possibilities. </a:t>
            </a:r>
            <a:r>
              <a:rPr lang="en-US" sz="1600" dirty="0" smtClean="0"/>
              <a:t>Washington</a:t>
            </a:r>
            <a:r>
              <a:rPr lang="en-US" sz="1600" dirty="0"/>
              <a:t>, DC: National Academies Press</a:t>
            </a:r>
            <a:r>
              <a:rPr lang="en-US" sz="1600" dirty="0" smtClean="0"/>
              <a:t>.</a:t>
            </a:r>
          </a:p>
          <a:p>
            <a:pPr marL="463550" indent="-463550">
              <a:buNone/>
            </a:pPr>
            <a:r>
              <a:rPr lang="en-US" sz="1600" baseline="30000" dirty="0"/>
              <a:t>3</a:t>
            </a:r>
            <a:r>
              <a:rPr lang="en-US" sz="1600" dirty="0"/>
              <a:t>National Academies of Sciences, Engineering, and Medicine </a:t>
            </a:r>
            <a:r>
              <a:rPr lang="en-US" sz="1600" dirty="0" smtClean="0"/>
              <a:t>(2019). </a:t>
            </a:r>
            <a:r>
              <a:rPr lang="en-US" sz="1600" i="1" dirty="0" smtClean="0"/>
              <a:t>Fostering Healthy </a:t>
            </a:r>
            <a:r>
              <a:rPr lang="en-US" sz="1600" i="1" dirty="0"/>
              <a:t>Mental, Emotional, and Behavioral Development in Children and Youth: </a:t>
            </a:r>
            <a:r>
              <a:rPr lang="en-US" sz="1600" i="1" dirty="0" smtClean="0"/>
              <a:t>A National </a:t>
            </a:r>
            <a:r>
              <a:rPr lang="en-US" sz="1600" i="1" dirty="0"/>
              <a:t>Agenda</a:t>
            </a:r>
            <a:r>
              <a:rPr lang="en-US" sz="1600" dirty="0"/>
              <a:t>. Washington, DC: The National Academies Press</a:t>
            </a:r>
            <a:r>
              <a:rPr lang="en-US" sz="1600" dirty="0" smtClean="0"/>
              <a:t>. https</a:t>
            </a:r>
            <a:r>
              <a:rPr lang="en-US" sz="1600" dirty="0"/>
              <a:t>://doi.org/10.17226/25201.</a:t>
            </a:r>
          </a:p>
          <a:p>
            <a:pPr marL="463550" indent="-463550">
              <a:buNone/>
            </a:pPr>
            <a:r>
              <a:rPr lang="en-US" sz="1600" baseline="30000" dirty="0" smtClean="0">
                <a:solidFill>
                  <a:schemeClr val="tx1"/>
                </a:solidFill>
              </a:rPr>
              <a:t>4</a:t>
            </a:r>
            <a:r>
              <a:rPr lang="en-US" sz="1600" dirty="0" smtClean="0">
                <a:solidFill>
                  <a:schemeClr val="tx1"/>
                </a:solidFill>
              </a:rPr>
              <a:t>World </a:t>
            </a:r>
            <a:r>
              <a:rPr lang="en-US" sz="1600" dirty="0">
                <a:solidFill>
                  <a:schemeClr val="tx1"/>
                </a:solidFill>
              </a:rPr>
              <a:t>Health Organization. (</a:t>
            </a:r>
            <a:r>
              <a:rPr lang="en-US" sz="1600" dirty="0" err="1">
                <a:solidFill>
                  <a:schemeClr val="tx1"/>
                </a:solidFill>
              </a:rPr>
              <a:t>n.d.</a:t>
            </a:r>
            <a:r>
              <a:rPr lang="en-US" sz="1600" dirty="0">
                <a:solidFill>
                  <a:schemeClr val="tx1"/>
                </a:solidFill>
              </a:rPr>
              <a:t>) </a:t>
            </a:r>
            <a:r>
              <a:rPr lang="en-US" sz="1600" i="1" dirty="0">
                <a:solidFill>
                  <a:schemeClr val="tx1"/>
                </a:solidFill>
              </a:rPr>
              <a:t>Health promotion</a:t>
            </a:r>
            <a:r>
              <a:rPr lang="en-US" sz="1600" dirty="0">
                <a:solidFill>
                  <a:schemeClr val="tx1"/>
                </a:solidFill>
              </a:rPr>
              <a:t> [</a:t>
            </a:r>
            <a:r>
              <a:rPr lang="en-US" sz="1600" dirty="0">
                <a:solidFill>
                  <a:schemeClr val="tx1"/>
                </a:solidFill>
                <a:hlinkClick r:id="rId3"/>
              </a:rPr>
              <a:t>Website</a:t>
            </a:r>
            <a:r>
              <a:rPr lang="en-US" sz="1600" dirty="0">
                <a:solidFill>
                  <a:schemeClr val="tx1"/>
                </a:solidFill>
              </a:rPr>
              <a:t>]. </a:t>
            </a:r>
            <a:endParaRPr lang="en-US" sz="1600" dirty="0" smtClean="0">
              <a:solidFill>
                <a:schemeClr val="tx1"/>
              </a:solidFill>
            </a:endParaRPr>
          </a:p>
          <a:p>
            <a:pPr marL="463550" indent="-463550">
              <a:buNone/>
            </a:pPr>
            <a:r>
              <a:rPr lang="en-US" sz="1600" baseline="30000" dirty="0" smtClean="0">
                <a:solidFill>
                  <a:schemeClr val="tx1"/>
                </a:solidFill>
              </a:rPr>
              <a:t>5</a:t>
            </a:r>
            <a:r>
              <a:rPr lang="en-US" sz="1600" dirty="0" smtClean="0">
                <a:solidFill>
                  <a:schemeClr val="tx1"/>
                </a:solidFill>
              </a:rPr>
              <a:t>National </a:t>
            </a:r>
            <a:r>
              <a:rPr lang="en-US" sz="1600" dirty="0">
                <a:solidFill>
                  <a:schemeClr val="tx1"/>
                </a:solidFill>
              </a:rPr>
              <a:t>Prevention Council. (2011). </a:t>
            </a:r>
            <a:r>
              <a:rPr lang="en-US" sz="1600" i="1" dirty="0">
                <a:solidFill>
                  <a:schemeClr val="tx1"/>
                </a:solidFill>
              </a:rPr>
              <a:t>National </a:t>
            </a:r>
            <a:r>
              <a:rPr lang="en-US" sz="1600" i="1" dirty="0" smtClean="0">
                <a:solidFill>
                  <a:schemeClr val="tx1"/>
                </a:solidFill>
              </a:rPr>
              <a:t>Prevention Strategy: America’s Plan for Better Health and Wellness.</a:t>
            </a:r>
            <a:r>
              <a:rPr lang="en-US" sz="1600" dirty="0" smtClean="0">
                <a:solidFill>
                  <a:schemeClr val="tx1"/>
                </a:solidFill>
              </a:rPr>
              <a:t> Washington</a:t>
            </a:r>
            <a:r>
              <a:rPr lang="en-US" sz="1600" dirty="0">
                <a:solidFill>
                  <a:schemeClr val="tx1"/>
                </a:solidFill>
              </a:rPr>
              <a:t>, DC: U.S. Department of Health and Human Services, Office of the Surgeon General</a:t>
            </a:r>
            <a:r>
              <a:rPr lang="en-US" sz="1600" dirty="0" smtClean="0">
                <a:solidFill>
                  <a:schemeClr val="tx1"/>
                </a:solidFill>
              </a:rPr>
              <a:t>.</a:t>
            </a:r>
          </a:p>
          <a:p>
            <a:pPr marL="463550" indent="-463550">
              <a:buNone/>
            </a:pPr>
            <a:r>
              <a:rPr lang="en-US" sz="1600" baseline="30000" dirty="0">
                <a:solidFill>
                  <a:schemeClr val="tx1"/>
                </a:solidFill>
              </a:rPr>
              <a:t>6</a:t>
            </a:r>
            <a:r>
              <a:rPr lang="en-US" sz="1600" dirty="0">
                <a:solidFill>
                  <a:schemeClr val="tx1"/>
                </a:solidFill>
              </a:rPr>
              <a:t>Compton, M. T. (2009). </a:t>
            </a:r>
            <a:r>
              <a:rPr lang="en-US" sz="1600" i="1" dirty="0">
                <a:solidFill>
                  <a:schemeClr val="tx1"/>
                </a:solidFill>
              </a:rPr>
              <a:t>Clinical </a:t>
            </a:r>
            <a:r>
              <a:rPr lang="en-US" sz="1600" i="1" dirty="0" smtClean="0">
                <a:solidFill>
                  <a:schemeClr val="tx1"/>
                </a:solidFill>
              </a:rPr>
              <a:t>Manual of Prevention in Mental Health</a:t>
            </a:r>
            <a:r>
              <a:rPr lang="en-US" sz="1600" dirty="0" smtClean="0">
                <a:solidFill>
                  <a:schemeClr val="tx1"/>
                </a:solidFill>
              </a:rPr>
              <a:t> (</a:t>
            </a:r>
            <a:r>
              <a:rPr lang="en-US" sz="1600" dirty="0">
                <a:solidFill>
                  <a:schemeClr val="tx1"/>
                </a:solidFill>
              </a:rPr>
              <a:t>1st ed.). Arlington, VA: American Psychiatric Publishing, Inc</a:t>
            </a:r>
            <a:r>
              <a:rPr lang="en-US" sz="1600" dirty="0" smtClean="0">
                <a:solidFill>
                  <a:schemeClr val="tx1"/>
                </a:solidFill>
              </a:rPr>
              <a:t>.  </a:t>
            </a:r>
            <a:endParaRPr lang="en-US" sz="1600" dirty="0">
              <a:solidFill>
                <a:schemeClr val="tx1"/>
              </a:solidFill>
            </a:endParaRPr>
          </a:p>
          <a:p>
            <a:pPr marL="463550" indent="-463550">
              <a:buNone/>
            </a:pPr>
            <a:r>
              <a:rPr lang="en-US" sz="1600" baseline="30000" dirty="0">
                <a:solidFill>
                  <a:schemeClr val="tx1"/>
                </a:solidFill>
              </a:rPr>
              <a:t>7</a:t>
            </a:r>
            <a:r>
              <a:rPr lang="en-US" sz="1600" dirty="0">
                <a:solidFill>
                  <a:schemeClr val="tx1"/>
                </a:solidFill>
              </a:rPr>
              <a:t>Substance Abuse and Mental Health Services Administration. (2012). SAMHSA's Working Definition of Recovery. Rockville, MD: Substance Abuse and Mental Health Services Administration. Retrieved from http://</a:t>
            </a:r>
            <a:r>
              <a:rPr lang="en-US" sz="1600" dirty="0" smtClean="0">
                <a:solidFill>
                  <a:schemeClr val="tx1"/>
                </a:solidFill>
              </a:rPr>
              <a:t>store.samhsa.gov/product/SAMHSA-s-Working-Definition-of-Recovery/PEP12-RECDEF</a:t>
            </a:r>
            <a:endParaRPr lang="en-US" sz="1600" dirty="0"/>
          </a:p>
        </p:txBody>
      </p:sp>
    </p:spTree>
    <p:extLst>
      <p:ext uri="{BB962C8B-B14F-4D97-AF65-F5344CB8AC3E}">
        <p14:creationId xmlns:p14="http://schemas.microsoft.com/office/powerpoint/2010/main" val="1405405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Slide Title: Understanding the Spectrum of Behavioral Health Services, Developed by the Pacific Southwest PTTC" title="Slide Title: Understanding the Spectrum of Behavioral Health Services">
            <a:extLst>
              <a:ext uri="{FF2B5EF4-FFF2-40B4-BE49-F238E27FC236}">
                <a16:creationId xmlns:a16="http://schemas.microsoft.com/office/drawing/2014/main" id="{629C9E2F-5184-804A-8C95-A0A30DC2E5D8}"/>
              </a:ext>
            </a:extLst>
          </p:cNvPr>
          <p:cNvSpPr txBox="1"/>
          <p:nvPr/>
        </p:nvSpPr>
        <p:spPr>
          <a:xfrm>
            <a:off x="609600" y="4292600"/>
            <a:ext cx="7528560" cy="2154436"/>
          </a:xfrm>
          <a:prstGeom prst="rect">
            <a:avLst/>
          </a:prstGeom>
          <a:noFill/>
        </p:spPr>
        <p:txBody>
          <a:bodyPr wrap="square" rtlCol="0">
            <a:spAutoFit/>
          </a:bodyPr>
          <a:lstStyle/>
          <a:p>
            <a:r>
              <a:rPr lang="en-US" sz="4400" dirty="0" smtClean="0">
                <a:solidFill>
                  <a:srgbClr val="593A4B"/>
                </a:solidFill>
                <a:latin typeface="Arial" panose="020B0604020202020204" pitchFamily="34" charset="0"/>
                <a:cs typeface="Arial" panose="020B0604020202020204" pitchFamily="34" charset="0"/>
              </a:rPr>
              <a:t>Understanding the Spectrum of Behavioral Health Services</a:t>
            </a:r>
          </a:p>
          <a:p>
            <a:endParaRPr lang="en-US" sz="2800" dirty="0" smtClean="0">
              <a:latin typeface="Arial" panose="020B0604020202020204" pitchFamily="34" charset="0"/>
              <a:cs typeface="Arial" panose="020B0604020202020204" pitchFamily="34" charset="0"/>
            </a:endParaRPr>
          </a:p>
          <a:p>
            <a:r>
              <a:rPr lang="en-US" sz="1800" i="1" dirty="0" smtClean="0">
                <a:latin typeface="Arial" panose="020B0604020202020204" pitchFamily="34" charset="0"/>
                <a:cs typeface="Arial" panose="020B0604020202020204" pitchFamily="34" charset="0"/>
              </a:rPr>
              <a:t>Developed by the Pacific Southwest PTTC, 2019</a:t>
            </a:r>
            <a:endParaRPr lang="en-US"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910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Years of Prevention Science</a:t>
            </a:r>
            <a:endParaRPr lang="en-US" dirty="0"/>
          </a:p>
        </p:txBody>
      </p:sp>
      <p:pic>
        <p:nvPicPr>
          <p:cNvPr id="11" name="Picture 10" descr="Image of 1994 Cover of the report Reducing Risks for Mental Disorders: Frontiers for Preventive and Intervention Research" title="1994 book cover"/>
          <p:cNvPicPr>
            <a:picLocks noChangeAspect="1"/>
          </p:cNvPicPr>
          <p:nvPr/>
        </p:nvPicPr>
        <p:blipFill>
          <a:blip r:embed="rId3"/>
          <a:stretch>
            <a:fillRect/>
          </a:stretch>
        </p:blipFill>
        <p:spPr>
          <a:xfrm>
            <a:off x="1080345" y="1709927"/>
            <a:ext cx="2766105" cy="4281297"/>
          </a:xfrm>
          <a:prstGeom prst="rect">
            <a:avLst/>
          </a:prstGeom>
        </p:spPr>
      </p:pic>
      <p:sp>
        <p:nvSpPr>
          <p:cNvPr id="9" name="TextBox 8"/>
          <p:cNvSpPr txBox="1"/>
          <p:nvPr/>
        </p:nvSpPr>
        <p:spPr>
          <a:xfrm>
            <a:off x="1688592" y="6258806"/>
            <a:ext cx="1463040" cy="369332"/>
          </a:xfrm>
          <a:prstGeom prst="rect">
            <a:avLst/>
          </a:prstGeom>
          <a:noFill/>
        </p:spPr>
        <p:txBody>
          <a:bodyPr wrap="square" rtlCol="0">
            <a:spAutoFit/>
          </a:bodyPr>
          <a:lstStyle/>
          <a:p>
            <a:pPr algn="ctr"/>
            <a:r>
              <a:rPr lang="en-US" dirty="0" smtClean="0"/>
              <a:t>1994</a:t>
            </a:r>
            <a:r>
              <a:rPr lang="en-US" baseline="30000" dirty="0" smtClean="0"/>
              <a:t>1</a:t>
            </a:r>
            <a:endParaRPr lang="en-US" baseline="30000" dirty="0"/>
          </a:p>
        </p:txBody>
      </p:sp>
      <p:pic>
        <p:nvPicPr>
          <p:cNvPr id="10" name="Picture 9" descr="2009 cover of the report Preventing Mental, Emotional, and Behavioral Disorders Among Young People: Progress and Possibilities " title="2009 book cover"/>
          <p:cNvPicPr>
            <a:picLocks noChangeAspect="1"/>
          </p:cNvPicPr>
          <p:nvPr/>
        </p:nvPicPr>
        <p:blipFill>
          <a:blip r:embed="rId4"/>
          <a:stretch>
            <a:fillRect/>
          </a:stretch>
        </p:blipFill>
        <p:spPr>
          <a:xfrm>
            <a:off x="4655650" y="1709925"/>
            <a:ext cx="2679532" cy="4281297"/>
          </a:xfrm>
          <a:prstGeom prst="rect">
            <a:avLst/>
          </a:prstGeom>
        </p:spPr>
      </p:pic>
      <p:sp>
        <p:nvSpPr>
          <p:cNvPr id="8" name="TextBox 7"/>
          <p:cNvSpPr txBox="1"/>
          <p:nvPr/>
        </p:nvSpPr>
        <p:spPr>
          <a:xfrm>
            <a:off x="5263896" y="6258806"/>
            <a:ext cx="1463040" cy="369332"/>
          </a:xfrm>
          <a:prstGeom prst="rect">
            <a:avLst/>
          </a:prstGeom>
          <a:noFill/>
        </p:spPr>
        <p:txBody>
          <a:bodyPr wrap="square" rtlCol="0">
            <a:spAutoFit/>
          </a:bodyPr>
          <a:lstStyle/>
          <a:p>
            <a:pPr algn="ctr"/>
            <a:r>
              <a:rPr lang="en-US" dirty="0" smtClean="0"/>
              <a:t>2009</a:t>
            </a:r>
            <a:r>
              <a:rPr lang="en-US" baseline="30000" dirty="0" smtClean="0"/>
              <a:t>2</a:t>
            </a:r>
            <a:endParaRPr lang="en-US" dirty="0"/>
          </a:p>
        </p:txBody>
      </p:sp>
      <p:pic>
        <p:nvPicPr>
          <p:cNvPr id="6" name="Content Placeholder 5" descr="Book cover of 2019 report &quot;Fostering Healthy Mental, Emotional, and Behavioral Development in Children and Youth: A National Agenda&quot;" title="2019 Book cover"/>
          <p:cNvPicPr>
            <a:picLocks noGrp="1" noChangeAspect="1"/>
          </p:cNvPicPr>
          <p:nvPr>
            <p:ph idx="1"/>
          </p:nvPr>
        </p:nvPicPr>
        <p:blipFill>
          <a:blip r:embed="rId5"/>
          <a:stretch>
            <a:fillRect/>
          </a:stretch>
        </p:blipFill>
        <p:spPr>
          <a:xfrm>
            <a:off x="8144381" y="1709928"/>
            <a:ext cx="2854197" cy="4281296"/>
          </a:xfrm>
          <a:prstGeom prst="rect">
            <a:avLst/>
          </a:prstGeom>
        </p:spPr>
      </p:pic>
      <p:sp>
        <p:nvSpPr>
          <p:cNvPr id="7" name="TextBox 6"/>
          <p:cNvSpPr txBox="1"/>
          <p:nvPr/>
        </p:nvSpPr>
        <p:spPr>
          <a:xfrm>
            <a:off x="9052560" y="6291072"/>
            <a:ext cx="1463040" cy="369332"/>
          </a:xfrm>
          <a:prstGeom prst="rect">
            <a:avLst/>
          </a:prstGeom>
          <a:noFill/>
        </p:spPr>
        <p:txBody>
          <a:bodyPr wrap="square" rtlCol="0">
            <a:spAutoFit/>
          </a:bodyPr>
          <a:lstStyle/>
          <a:p>
            <a:pPr algn="ctr"/>
            <a:r>
              <a:rPr lang="en-US" dirty="0" smtClean="0"/>
              <a:t>2019</a:t>
            </a:r>
            <a:r>
              <a:rPr lang="en-US" baseline="30000" dirty="0" smtClean="0"/>
              <a:t>3</a:t>
            </a:r>
            <a:endParaRPr lang="en-US" dirty="0"/>
          </a:p>
        </p:txBody>
      </p:sp>
    </p:spTree>
    <p:extLst>
      <p:ext uri="{BB962C8B-B14F-4D97-AF65-F5344CB8AC3E}">
        <p14:creationId xmlns:p14="http://schemas.microsoft.com/office/powerpoint/2010/main" val="3068010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the Spectrum/Continuum</a:t>
            </a:r>
            <a:endParaRPr lang="en-US" dirty="0"/>
          </a:p>
        </p:txBody>
      </p:sp>
      <p:pic>
        <p:nvPicPr>
          <p:cNvPr id="4" name="Content Placeholder 3" descr="A fan with three sections including Prevention, Treatment, and Maintenance.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 title="1994 Continuum of Care"/>
          <p:cNvPicPr>
            <a:picLocks noGrp="1" noChangeAspect="1"/>
          </p:cNvPicPr>
          <p:nvPr>
            <p:ph idx="1"/>
          </p:nvPr>
        </p:nvPicPr>
        <p:blipFill>
          <a:blip r:embed="rId3"/>
          <a:stretch>
            <a:fillRect/>
          </a:stretch>
        </p:blipFill>
        <p:spPr>
          <a:xfrm>
            <a:off x="597831" y="2249425"/>
            <a:ext cx="5329958" cy="2890266"/>
          </a:xfrm>
          <a:prstGeom prst="rect">
            <a:avLst/>
          </a:prstGeom>
        </p:spPr>
      </p:pic>
      <p:sp>
        <p:nvSpPr>
          <p:cNvPr id="8" name="TextBox 7"/>
          <p:cNvSpPr txBox="1"/>
          <p:nvPr/>
        </p:nvSpPr>
        <p:spPr>
          <a:xfrm>
            <a:off x="2522128" y="5614416"/>
            <a:ext cx="1463040" cy="369332"/>
          </a:xfrm>
          <a:prstGeom prst="rect">
            <a:avLst/>
          </a:prstGeom>
          <a:noFill/>
        </p:spPr>
        <p:txBody>
          <a:bodyPr wrap="square" rtlCol="0">
            <a:spAutoFit/>
          </a:bodyPr>
          <a:lstStyle/>
          <a:p>
            <a:pPr algn="ctr"/>
            <a:r>
              <a:rPr lang="en-US" dirty="0" smtClean="0"/>
              <a:t>1994</a:t>
            </a:r>
            <a:r>
              <a:rPr lang="en-US" baseline="30000" dirty="0" smtClean="0"/>
              <a:t>1</a:t>
            </a:r>
            <a:endParaRPr lang="en-US" baseline="30000" dirty="0"/>
          </a:p>
        </p:txBody>
      </p:sp>
      <p:pic>
        <p:nvPicPr>
          <p:cNvPr id="6" name="Picture 5" descr="A fan with four sections including Promotion, Prevention, Treatment, and Maintenance. Promotion is a single segment.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Promotion also spans along the length of the fan continuum." title="2009 Continuum of Care"/>
          <p:cNvPicPr>
            <a:picLocks noChangeAspect="1"/>
          </p:cNvPicPr>
          <p:nvPr/>
        </p:nvPicPr>
        <p:blipFill rotWithShape="1">
          <a:blip r:embed="rId4"/>
          <a:srcRect l="8775" t="9402" r="7104" b="57893"/>
          <a:stretch/>
        </p:blipFill>
        <p:spPr>
          <a:xfrm>
            <a:off x="6138671" y="2249425"/>
            <a:ext cx="5770045" cy="3364991"/>
          </a:xfrm>
          <a:prstGeom prst="rect">
            <a:avLst/>
          </a:prstGeom>
        </p:spPr>
      </p:pic>
      <p:sp>
        <p:nvSpPr>
          <p:cNvPr id="9" name="TextBox 8"/>
          <p:cNvSpPr txBox="1"/>
          <p:nvPr/>
        </p:nvSpPr>
        <p:spPr>
          <a:xfrm>
            <a:off x="8292173" y="5614416"/>
            <a:ext cx="1463040" cy="369332"/>
          </a:xfrm>
          <a:prstGeom prst="rect">
            <a:avLst/>
          </a:prstGeom>
          <a:noFill/>
        </p:spPr>
        <p:txBody>
          <a:bodyPr wrap="square" rtlCol="0">
            <a:spAutoFit/>
          </a:bodyPr>
          <a:lstStyle/>
          <a:p>
            <a:pPr algn="ctr"/>
            <a:r>
              <a:rPr lang="en-US" dirty="0" smtClean="0"/>
              <a:t>2009</a:t>
            </a:r>
            <a:r>
              <a:rPr lang="en-US" baseline="30000" dirty="0" smtClean="0"/>
              <a:t>2</a:t>
            </a:r>
            <a:endParaRPr lang="en-US" dirty="0"/>
          </a:p>
        </p:txBody>
      </p:sp>
    </p:spTree>
    <p:extLst>
      <p:ext uri="{BB962C8B-B14F-4D97-AF65-F5344CB8AC3E}">
        <p14:creationId xmlns:p14="http://schemas.microsoft.com/office/powerpoint/2010/main" val="1434855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4036"/>
            <a:ext cx="10515600" cy="995915"/>
          </a:xfrm>
        </p:spPr>
        <p:txBody>
          <a:bodyPr>
            <a:normAutofit fontScale="90000"/>
          </a:bodyPr>
          <a:lstStyle/>
          <a:p>
            <a:r>
              <a:rPr lang="en-US" dirty="0" smtClean="0"/>
              <a:t>2019: Spectrum of Mental, Emotional, and Behavioral (MEB) Interventions</a:t>
            </a:r>
            <a:r>
              <a:rPr lang="en-US" baseline="30000" dirty="0" smtClean="0"/>
              <a:t>3</a:t>
            </a:r>
            <a:endParaRPr lang="en-US" baseline="30000" dirty="0"/>
          </a:p>
        </p:txBody>
      </p:sp>
      <p:pic>
        <p:nvPicPr>
          <p:cNvPr id="3" name="Picture 2" descr="A fan with four sections including Promotion, Prevention, Treatment, and Maintenance. Promotion is a divided into 3 segments: Societal, Community, Individual/Family.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Promotion also spans along the length of the fan continuum." title="2019 Spectrum of MEB Disorders">
            <a:extLst>
              <a:ext uri="{FF2B5EF4-FFF2-40B4-BE49-F238E27FC236}">
                <a16:creationId xmlns:a16="http://schemas.microsoft.com/office/drawing/2014/main" id="{D46BB77B-8162-6A40-AA16-9943CDCC90C0}"/>
              </a:ext>
            </a:extLst>
          </p:cNvPr>
          <p:cNvPicPr>
            <a:picLocks noChangeAspect="1"/>
          </p:cNvPicPr>
          <p:nvPr/>
        </p:nvPicPr>
        <p:blipFill>
          <a:blip r:embed="rId4"/>
          <a:stretch>
            <a:fillRect/>
          </a:stretch>
        </p:blipFill>
        <p:spPr>
          <a:xfrm>
            <a:off x="2351432" y="1806263"/>
            <a:ext cx="7823200" cy="5194300"/>
          </a:xfrm>
          <a:prstGeom prst="rect">
            <a:avLst/>
          </a:prstGeom>
        </p:spPr>
      </p:pic>
      <p:sp>
        <p:nvSpPr>
          <p:cNvPr id="32" name="TextBox 31">
            <a:extLst>
              <a:ext uri="{FF2B5EF4-FFF2-40B4-BE49-F238E27FC236}">
                <a16:creationId xmlns:a16="http://schemas.microsoft.com/office/drawing/2014/main" id="{6F3542B9-D699-B447-B87E-9B934CB7AEA7}"/>
              </a:ext>
            </a:extLst>
          </p:cNvPr>
          <p:cNvSpPr txBox="1"/>
          <p:nvPr/>
        </p:nvSpPr>
        <p:spPr>
          <a:xfrm>
            <a:off x="5291933" y="6297155"/>
            <a:ext cx="16081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PROMOTION</a:t>
            </a:r>
          </a:p>
        </p:txBody>
      </p:sp>
      <p:grpSp>
        <p:nvGrpSpPr>
          <p:cNvPr id="4" name="Group 3" descr="A fan with four sections including Promotion, Prevention, Treatment, and Maintenance. Promotion is a divided into 3 segments: Societal, Community, Individual/Family.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Promotion also spans along the length of the fan continuum." title="Names of MEB Segments">
            <a:extLst>
              <a:ext uri="{FF2B5EF4-FFF2-40B4-BE49-F238E27FC236}">
                <a16:creationId xmlns:a16="http://schemas.microsoft.com/office/drawing/2014/main" id="{20097B51-3986-E545-93E1-6A526D9FB533}"/>
              </a:ext>
            </a:extLst>
          </p:cNvPr>
          <p:cNvGrpSpPr/>
          <p:nvPr/>
        </p:nvGrpSpPr>
        <p:grpSpPr>
          <a:xfrm>
            <a:off x="2721643" y="2332557"/>
            <a:ext cx="6748711" cy="3325048"/>
            <a:chOff x="2682845" y="1969798"/>
            <a:chExt cx="6748711" cy="3226580"/>
          </a:xfrm>
        </p:grpSpPr>
        <p:sp>
          <p:nvSpPr>
            <p:cNvPr id="33" name="TextBox 32">
              <a:extLst>
                <a:ext uri="{FF2B5EF4-FFF2-40B4-BE49-F238E27FC236}">
                  <a16:creationId xmlns:a16="http://schemas.microsoft.com/office/drawing/2014/main" id="{AB1E31A4-50B0-DC44-BB71-E0ABD9544895}"/>
                </a:ext>
              </a:extLst>
            </p:cNvPr>
            <p:cNvSpPr txBox="1"/>
            <p:nvPr/>
          </p:nvSpPr>
          <p:spPr>
            <a:xfrm>
              <a:off x="2682845" y="4857824"/>
              <a:ext cx="91242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Societal</a:t>
              </a:r>
            </a:p>
          </p:txBody>
        </p:sp>
        <p:sp>
          <p:nvSpPr>
            <p:cNvPr id="37" name="TextBox 36">
              <a:extLst>
                <a:ext uri="{FF2B5EF4-FFF2-40B4-BE49-F238E27FC236}">
                  <a16:creationId xmlns:a16="http://schemas.microsoft.com/office/drawing/2014/main" id="{E83D2D35-1671-D643-B359-7FCD6DF76857}"/>
                </a:ext>
              </a:extLst>
            </p:cNvPr>
            <p:cNvSpPr txBox="1"/>
            <p:nvPr/>
          </p:nvSpPr>
          <p:spPr>
            <a:xfrm rot="1101163">
              <a:off x="2890109" y="4031915"/>
              <a:ext cx="122180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Community</a:t>
              </a:r>
            </a:p>
          </p:txBody>
        </p:sp>
        <p:sp>
          <p:nvSpPr>
            <p:cNvPr id="38" name="TextBox 37">
              <a:extLst>
                <a:ext uri="{FF2B5EF4-FFF2-40B4-BE49-F238E27FC236}">
                  <a16:creationId xmlns:a16="http://schemas.microsoft.com/office/drawing/2014/main" id="{EC6CB0C4-E4FC-9747-81ED-376C17882971}"/>
                </a:ext>
              </a:extLst>
            </p:cNvPr>
            <p:cNvSpPr txBox="1"/>
            <p:nvPr/>
          </p:nvSpPr>
          <p:spPr>
            <a:xfrm rot="2696799">
              <a:off x="3436786" y="3375283"/>
              <a:ext cx="190308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Individual &amp; Family</a:t>
              </a:r>
            </a:p>
          </p:txBody>
        </p:sp>
        <p:sp>
          <p:nvSpPr>
            <p:cNvPr id="40" name="TextBox 39">
              <a:extLst>
                <a:ext uri="{FF2B5EF4-FFF2-40B4-BE49-F238E27FC236}">
                  <a16:creationId xmlns:a16="http://schemas.microsoft.com/office/drawing/2014/main" id="{A54C1349-7B02-B24F-91FC-FBAB0E07B2C2}"/>
                </a:ext>
              </a:extLst>
            </p:cNvPr>
            <p:cNvSpPr txBox="1"/>
            <p:nvPr/>
          </p:nvSpPr>
          <p:spPr>
            <a:xfrm rot="4047873">
              <a:off x="4540157" y="2474963"/>
              <a:ext cx="103746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Universal</a:t>
              </a:r>
            </a:p>
          </p:txBody>
        </p:sp>
        <p:sp>
          <p:nvSpPr>
            <p:cNvPr id="41" name="TextBox 40">
              <a:extLst>
                <a:ext uri="{FF2B5EF4-FFF2-40B4-BE49-F238E27FC236}">
                  <a16:creationId xmlns:a16="http://schemas.microsoft.com/office/drawing/2014/main" id="{1B68C4DA-7B7A-EE49-B46C-F8BAB6F9ED79}"/>
                </a:ext>
              </a:extLst>
            </p:cNvPr>
            <p:cNvSpPr txBox="1"/>
            <p:nvPr/>
          </p:nvSpPr>
          <p:spPr>
            <a:xfrm rot="5400000">
              <a:off x="5508153" y="2308032"/>
              <a:ext cx="101502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Selective</a:t>
              </a:r>
            </a:p>
          </p:txBody>
        </p:sp>
        <p:sp>
          <p:nvSpPr>
            <p:cNvPr id="42" name="TextBox 41">
              <a:extLst>
                <a:ext uri="{FF2B5EF4-FFF2-40B4-BE49-F238E27FC236}">
                  <a16:creationId xmlns:a16="http://schemas.microsoft.com/office/drawing/2014/main" id="{0C19DA76-A5B0-F147-B5B9-09DB8EAB9712}"/>
                </a:ext>
              </a:extLst>
            </p:cNvPr>
            <p:cNvSpPr txBox="1"/>
            <p:nvPr/>
          </p:nvSpPr>
          <p:spPr>
            <a:xfrm rot="6152232">
              <a:off x="6144737" y="2379348"/>
              <a:ext cx="101662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Indicated</a:t>
              </a:r>
            </a:p>
          </p:txBody>
        </p:sp>
        <p:sp>
          <p:nvSpPr>
            <p:cNvPr id="45" name="TextBox 44">
              <a:extLst>
                <a:ext uri="{FF2B5EF4-FFF2-40B4-BE49-F238E27FC236}">
                  <a16:creationId xmlns:a16="http://schemas.microsoft.com/office/drawing/2014/main" id="{D916F519-B288-E74A-8CD0-F503F6654EBE}"/>
                </a:ext>
              </a:extLst>
            </p:cNvPr>
            <p:cNvSpPr txBox="1"/>
            <p:nvPr/>
          </p:nvSpPr>
          <p:spPr>
            <a:xfrm rot="17885293">
              <a:off x="6264723" y="2976858"/>
              <a:ext cx="1871026"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Case Identification</a:t>
              </a:r>
            </a:p>
          </p:txBody>
        </p:sp>
        <p:sp>
          <p:nvSpPr>
            <p:cNvPr id="44" name="TextBox 43">
              <a:extLst>
                <a:ext uri="{FF2B5EF4-FFF2-40B4-BE49-F238E27FC236}">
                  <a16:creationId xmlns:a16="http://schemas.microsoft.com/office/drawing/2014/main" id="{05D59366-D17A-E14D-A935-46E23C65D57B}"/>
                </a:ext>
              </a:extLst>
            </p:cNvPr>
            <p:cNvSpPr txBox="1"/>
            <p:nvPr/>
          </p:nvSpPr>
          <p:spPr>
            <a:xfrm rot="19011640">
              <a:off x="6571523" y="3558361"/>
              <a:ext cx="2276970"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Treatment of Disorders</a:t>
              </a:r>
            </a:p>
          </p:txBody>
        </p:sp>
        <p:sp>
          <p:nvSpPr>
            <p:cNvPr id="43" name="TextBox 42">
              <a:extLst>
                <a:ext uri="{FF2B5EF4-FFF2-40B4-BE49-F238E27FC236}">
                  <a16:creationId xmlns:a16="http://schemas.microsoft.com/office/drawing/2014/main" id="{1B19240B-F028-1A42-AFF5-F02423785AA1}"/>
                </a:ext>
              </a:extLst>
            </p:cNvPr>
            <p:cNvSpPr txBox="1"/>
            <p:nvPr/>
          </p:nvSpPr>
          <p:spPr>
            <a:xfrm rot="20244474">
              <a:off x="7186550" y="4177274"/>
              <a:ext cx="2103333"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Long-term Treatment</a:t>
              </a:r>
            </a:p>
          </p:txBody>
        </p:sp>
        <p:sp>
          <p:nvSpPr>
            <p:cNvPr id="34" name="TextBox 33">
              <a:extLst>
                <a:ext uri="{FF2B5EF4-FFF2-40B4-BE49-F238E27FC236}">
                  <a16:creationId xmlns:a16="http://schemas.microsoft.com/office/drawing/2014/main" id="{C8ED150F-500C-0C4C-8447-FCB7066FFC2D}"/>
                </a:ext>
              </a:extLst>
            </p:cNvPr>
            <p:cNvSpPr txBox="1"/>
            <p:nvPr/>
          </p:nvSpPr>
          <p:spPr>
            <a:xfrm>
              <a:off x="8344399" y="4857824"/>
              <a:ext cx="1087157"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After-care</a:t>
              </a:r>
            </a:p>
          </p:txBody>
        </p:sp>
      </p:grpSp>
    </p:spTree>
    <p:custDataLst>
      <p:tags r:id="rId1"/>
    </p:custDataLst>
    <p:extLst>
      <p:ext uri="{BB962C8B-B14F-4D97-AF65-F5344CB8AC3E}">
        <p14:creationId xmlns:p14="http://schemas.microsoft.com/office/powerpoint/2010/main" val="237536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t>
            </a:r>
            <a:r>
              <a:rPr lang="en-US" baseline="30000" dirty="0" smtClean="0"/>
              <a:t>3,4,5</a:t>
            </a:r>
            <a:endParaRPr lang="en-US" baseline="30000" dirty="0"/>
          </a:p>
        </p:txBody>
      </p:sp>
      <p:pic>
        <p:nvPicPr>
          <p:cNvPr id="5" name="Picture 4" descr="A fan with four sections including Promotion, Prevention, Treatment, and Maintenance. Promotion is a divided into 3 segments: Societal, Community, Individual/Family. The prevention section of the fan is divided into 3 segments: Universal, Selective, and Indicated. Treatment is divided into 2 segments: Case Management and Standard Treatment for Known Disorders. Maintenance is divided into Compliance with Long-term Treatment to Reduce Relapse and Recurrance and After-care including Rehabilitation.  Promotion also spans along the length of the fan continuum." title="2019 Spectrum of MEB Disorders: Promotion Segments Highlighted">
            <a:extLst>
              <a:ext uri="{FF2B5EF4-FFF2-40B4-BE49-F238E27FC236}">
                <a16:creationId xmlns:a16="http://schemas.microsoft.com/office/drawing/2014/main" id="{4006D80B-D0A9-4844-A7F2-7F7A19FFE90E}"/>
              </a:ext>
            </a:extLst>
          </p:cNvPr>
          <p:cNvPicPr>
            <a:picLocks noChangeAspect="1"/>
          </p:cNvPicPr>
          <p:nvPr/>
        </p:nvPicPr>
        <p:blipFill>
          <a:blip r:embed="rId4"/>
          <a:stretch>
            <a:fillRect/>
          </a:stretch>
        </p:blipFill>
        <p:spPr>
          <a:xfrm>
            <a:off x="2252075" y="1215749"/>
            <a:ext cx="7823200" cy="5194300"/>
          </a:xfrm>
          <a:prstGeom prst="rect">
            <a:avLst/>
          </a:prstGeom>
        </p:spPr>
      </p:pic>
      <p:sp>
        <p:nvSpPr>
          <p:cNvPr id="32" name="TextBox 31" descr="Promotion runs across the whole MEB Spectrum" title="Promotion">
            <a:extLst>
              <a:ext uri="{FF2B5EF4-FFF2-40B4-BE49-F238E27FC236}">
                <a16:creationId xmlns:a16="http://schemas.microsoft.com/office/drawing/2014/main" id="{6F3542B9-D699-B447-B87E-9B934CB7AEA7}"/>
              </a:ext>
            </a:extLst>
          </p:cNvPr>
          <p:cNvSpPr txBox="1"/>
          <p:nvPr/>
        </p:nvSpPr>
        <p:spPr>
          <a:xfrm>
            <a:off x="5291933" y="5730669"/>
            <a:ext cx="16081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PROMOTION</a:t>
            </a:r>
          </a:p>
        </p:txBody>
      </p:sp>
      <p:grpSp>
        <p:nvGrpSpPr>
          <p:cNvPr id="4" name="Group 3" title="Promotion Section highlighted">
            <a:extLst>
              <a:ext uri="{FF2B5EF4-FFF2-40B4-BE49-F238E27FC236}">
                <a16:creationId xmlns:a16="http://schemas.microsoft.com/office/drawing/2014/main" id="{20097B51-3986-E545-93E1-6A526D9FB533}"/>
              </a:ext>
            </a:extLst>
          </p:cNvPr>
          <p:cNvGrpSpPr/>
          <p:nvPr/>
        </p:nvGrpSpPr>
        <p:grpSpPr>
          <a:xfrm>
            <a:off x="2670965" y="3319709"/>
            <a:ext cx="2668906" cy="1786461"/>
            <a:chOff x="2670965" y="3375283"/>
            <a:chExt cx="2668906" cy="1733556"/>
          </a:xfrm>
        </p:grpSpPr>
        <p:sp>
          <p:nvSpPr>
            <p:cNvPr id="33" name="TextBox 32" descr="Societal segment of promotion" title="Societal promotion">
              <a:extLst>
                <a:ext uri="{FF2B5EF4-FFF2-40B4-BE49-F238E27FC236}">
                  <a16:creationId xmlns:a16="http://schemas.microsoft.com/office/drawing/2014/main" id="{AB1E31A4-50B0-DC44-BB71-E0ABD9544895}"/>
                </a:ext>
              </a:extLst>
            </p:cNvPr>
            <p:cNvSpPr txBox="1"/>
            <p:nvPr/>
          </p:nvSpPr>
          <p:spPr>
            <a:xfrm rot="173792">
              <a:off x="2670965" y="4770285"/>
              <a:ext cx="91242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Societal</a:t>
              </a:r>
            </a:p>
          </p:txBody>
        </p:sp>
        <p:sp>
          <p:nvSpPr>
            <p:cNvPr id="37" name="TextBox 36" descr="Community segment of promotion" title="Commnity ">
              <a:extLst>
                <a:ext uri="{FF2B5EF4-FFF2-40B4-BE49-F238E27FC236}">
                  <a16:creationId xmlns:a16="http://schemas.microsoft.com/office/drawing/2014/main" id="{E83D2D35-1671-D643-B359-7FCD6DF76857}"/>
                </a:ext>
              </a:extLst>
            </p:cNvPr>
            <p:cNvSpPr txBox="1"/>
            <p:nvPr/>
          </p:nvSpPr>
          <p:spPr>
            <a:xfrm rot="1101163">
              <a:off x="2890109" y="4031915"/>
              <a:ext cx="122180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Community</a:t>
              </a:r>
            </a:p>
          </p:txBody>
        </p:sp>
        <p:sp>
          <p:nvSpPr>
            <p:cNvPr id="38" name="TextBox 37" descr="Individual and Family segment of promotion" title="Individual and Family">
              <a:extLst>
                <a:ext uri="{FF2B5EF4-FFF2-40B4-BE49-F238E27FC236}">
                  <a16:creationId xmlns:a16="http://schemas.microsoft.com/office/drawing/2014/main" id="{EC6CB0C4-E4FC-9747-81ED-376C17882971}"/>
                </a:ext>
              </a:extLst>
            </p:cNvPr>
            <p:cNvSpPr txBox="1"/>
            <p:nvPr/>
          </p:nvSpPr>
          <p:spPr>
            <a:xfrm rot="2696799">
              <a:off x="3436786" y="3375283"/>
              <a:ext cx="190308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Individual &amp; Family</a:t>
              </a:r>
            </a:p>
          </p:txBody>
        </p:sp>
      </p:grpSp>
    </p:spTree>
    <p:custDataLst>
      <p:tags r:id="rId1"/>
    </p:custDataLst>
    <p:extLst>
      <p:ext uri="{BB962C8B-B14F-4D97-AF65-F5344CB8AC3E}">
        <p14:creationId xmlns:p14="http://schemas.microsoft.com/office/powerpoint/2010/main" val="3468625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r>
              <a:rPr lang="en-US" baseline="30000" dirty="0" smtClean="0"/>
              <a:t>2,5</a:t>
            </a:r>
            <a:endParaRPr lang="en-US" baseline="30000" dirty="0"/>
          </a:p>
        </p:txBody>
      </p:sp>
      <p:pic>
        <p:nvPicPr>
          <p:cNvPr id="3" name="Picture 2" descr="A fan with four sections including Promotion, Prevention, Treatment, and Maintenance, highlighting the prevention segment. The prevention section of the fan is divided into 3 segments: Universal, Selective, and Indicated. " title="2019 Spectrum of MEB Disorders: Prevention Segments Highlighted">
            <a:extLst>
              <a:ext uri="{FF2B5EF4-FFF2-40B4-BE49-F238E27FC236}">
                <a16:creationId xmlns:a16="http://schemas.microsoft.com/office/drawing/2014/main" id="{C9BE5142-CF02-8445-92EF-3DA598D1B913}"/>
              </a:ext>
            </a:extLst>
          </p:cNvPr>
          <p:cNvPicPr>
            <a:picLocks noChangeAspect="1"/>
          </p:cNvPicPr>
          <p:nvPr/>
        </p:nvPicPr>
        <p:blipFill>
          <a:blip r:embed="rId4"/>
          <a:stretch>
            <a:fillRect/>
          </a:stretch>
        </p:blipFill>
        <p:spPr>
          <a:xfrm>
            <a:off x="2273341" y="1274074"/>
            <a:ext cx="7823200" cy="5194300"/>
          </a:xfrm>
          <a:prstGeom prst="rect">
            <a:avLst/>
          </a:prstGeom>
        </p:spPr>
      </p:pic>
      <p:sp>
        <p:nvSpPr>
          <p:cNvPr id="32" name="TextBox 31" descr="Promotion runs across all components of the MEB Spectrum" title="Promotion">
            <a:extLst>
              <a:ext uri="{FF2B5EF4-FFF2-40B4-BE49-F238E27FC236}">
                <a16:creationId xmlns:a16="http://schemas.microsoft.com/office/drawing/2014/main" id="{6F3542B9-D699-B447-B87E-9B934CB7AEA7}"/>
              </a:ext>
            </a:extLst>
          </p:cNvPr>
          <p:cNvSpPr txBox="1"/>
          <p:nvPr/>
        </p:nvSpPr>
        <p:spPr>
          <a:xfrm>
            <a:off x="5291933" y="5794273"/>
            <a:ext cx="16081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PROMOTION</a:t>
            </a:r>
          </a:p>
        </p:txBody>
      </p:sp>
      <p:grpSp>
        <p:nvGrpSpPr>
          <p:cNvPr id="4" name="Group 3" descr="The prevention section highlighted: Universal, Selective, Indicated" title="Highlight of Prevention Section of MEB Spectrum">
            <a:extLst>
              <a:ext uri="{FF2B5EF4-FFF2-40B4-BE49-F238E27FC236}">
                <a16:creationId xmlns:a16="http://schemas.microsoft.com/office/drawing/2014/main" id="{20097B51-3986-E545-93E1-6A526D9FB533}"/>
              </a:ext>
            </a:extLst>
          </p:cNvPr>
          <p:cNvGrpSpPr/>
          <p:nvPr/>
        </p:nvGrpSpPr>
        <p:grpSpPr>
          <a:xfrm>
            <a:off x="4889612" y="1871330"/>
            <a:ext cx="1932715" cy="1229586"/>
            <a:chOff x="4889612" y="1969798"/>
            <a:chExt cx="1932715" cy="1193173"/>
          </a:xfrm>
        </p:grpSpPr>
        <p:sp>
          <p:nvSpPr>
            <p:cNvPr id="40" name="TextBox 39" descr="Universal Prevention" title="Universal Prevention">
              <a:extLst>
                <a:ext uri="{FF2B5EF4-FFF2-40B4-BE49-F238E27FC236}">
                  <a16:creationId xmlns:a16="http://schemas.microsoft.com/office/drawing/2014/main" id="{A54C1349-7B02-B24F-91FC-FBAB0E07B2C2}"/>
                </a:ext>
              </a:extLst>
            </p:cNvPr>
            <p:cNvSpPr txBox="1"/>
            <p:nvPr/>
          </p:nvSpPr>
          <p:spPr>
            <a:xfrm rot="4047873">
              <a:off x="4540157" y="2474963"/>
              <a:ext cx="103746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Universal</a:t>
              </a:r>
            </a:p>
          </p:txBody>
        </p:sp>
        <p:sp>
          <p:nvSpPr>
            <p:cNvPr id="41" name="TextBox 40" descr="Selective Prevention" title="Selective Prevention">
              <a:extLst>
                <a:ext uri="{FF2B5EF4-FFF2-40B4-BE49-F238E27FC236}">
                  <a16:creationId xmlns:a16="http://schemas.microsoft.com/office/drawing/2014/main" id="{1B68C4DA-7B7A-EE49-B46C-F8BAB6F9ED79}"/>
                </a:ext>
              </a:extLst>
            </p:cNvPr>
            <p:cNvSpPr txBox="1"/>
            <p:nvPr/>
          </p:nvSpPr>
          <p:spPr>
            <a:xfrm rot="5400000">
              <a:off x="5508153" y="2308032"/>
              <a:ext cx="101502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Selective</a:t>
              </a:r>
            </a:p>
          </p:txBody>
        </p:sp>
        <p:sp>
          <p:nvSpPr>
            <p:cNvPr id="42" name="TextBox 41" descr="Indicated Prevention" title="Indicated Prevention">
              <a:extLst>
                <a:ext uri="{FF2B5EF4-FFF2-40B4-BE49-F238E27FC236}">
                  <a16:creationId xmlns:a16="http://schemas.microsoft.com/office/drawing/2014/main" id="{0C19DA76-A5B0-F147-B5B9-09DB8EAB9712}"/>
                </a:ext>
              </a:extLst>
            </p:cNvPr>
            <p:cNvSpPr txBox="1"/>
            <p:nvPr/>
          </p:nvSpPr>
          <p:spPr>
            <a:xfrm rot="6152232">
              <a:off x="6144737" y="2379348"/>
              <a:ext cx="101662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Indicated</a:t>
              </a:r>
            </a:p>
          </p:txBody>
        </p:sp>
      </p:grpSp>
    </p:spTree>
    <p:custDataLst>
      <p:tags r:id="rId1"/>
    </p:custDataLst>
    <p:extLst>
      <p:ext uri="{BB962C8B-B14F-4D97-AF65-F5344CB8AC3E}">
        <p14:creationId xmlns:p14="http://schemas.microsoft.com/office/powerpoint/2010/main" val="3171350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r>
              <a:rPr lang="en-US" baseline="30000" dirty="0" smtClean="0"/>
              <a:t>2</a:t>
            </a:r>
            <a:endParaRPr lang="en-US" baseline="30000" dirty="0"/>
          </a:p>
        </p:txBody>
      </p:sp>
      <p:pic>
        <p:nvPicPr>
          <p:cNvPr id="5" name="Picture 4" descr="A fan with four sections including Promotion, Prevention, Treatment, and Maintenance, highlighting the treatment segment. The treatment section of the fan is divided into 2 segments: Case identification and Treatment of disorders. " title="2019 Spectrum of MEB Interventions: Treatment Segments highlighted">
            <a:extLst>
              <a:ext uri="{FF2B5EF4-FFF2-40B4-BE49-F238E27FC236}">
                <a16:creationId xmlns:a16="http://schemas.microsoft.com/office/drawing/2014/main" id="{6B9B01B1-44D1-764D-9457-8B1FD827D3CF}"/>
              </a:ext>
            </a:extLst>
          </p:cNvPr>
          <p:cNvPicPr>
            <a:picLocks noChangeAspect="1"/>
          </p:cNvPicPr>
          <p:nvPr/>
        </p:nvPicPr>
        <p:blipFill>
          <a:blip r:embed="rId4"/>
          <a:stretch>
            <a:fillRect/>
          </a:stretch>
        </p:blipFill>
        <p:spPr>
          <a:xfrm>
            <a:off x="2362434" y="1196055"/>
            <a:ext cx="7823200" cy="5194300"/>
          </a:xfrm>
          <a:prstGeom prst="rect">
            <a:avLst/>
          </a:prstGeom>
        </p:spPr>
      </p:pic>
      <p:sp>
        <p:nvSpPr>
          <p:cNvPr id="32" name="TextBox 31" descr="Promotion runs across the entire spectrum of MEB" title="Promotion">
            <a:extLst>
              <a:ext uri="{FF2B5EF4-FFF2-40B4-BE49-F238E27FC236}">
                <a16:creationId xmlns:a16="http://schemas.microsoft.com/office/drawing/2014/main" id="{6F3542B9-D699-B447-B87E-9B934CB7AEA7}"/>
              </a:ext>
            </a:extLst>
          </p:cNvPr>
          <p:cNvSpPr txBox="1"/>
          <p:nvPr/>
        </p:nvSpPr>
        <p:spPr>
          <a:xfrm>
            <a:off x="5291933" y="5794273"/>
            <a:ext cx="16081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PROMOTION</a:t>
            </a:r>
          </a:p>
        </p:txBody>
      </p:sp>
      <p:grpSp>
        <p:nvGrpSpPr>
          <p:cNvPr id="4" name="Group 3" descr="Treatment section of MEB spectrum highlighted, including Case Identification and Treatment of Disorders" title="Treatment section highlighted">
            <a:extLst>
              <a:ext uri="{FF2B5EF4-FFF2-40B4-BE49-F238E27FC236}">
                <a16:creationId xmlns:a16="http://schemas.microsoft.com/office/drawing/2014/main" id="{20097B51-3986-E545-93E1-6A526D9FB533}"/>
              </a:ext>
            </a:extLst>
          </p:cNvPr>
          <p:cNvGrpSpPr/>
          <p:nvPr/>
        </p:nvGrpSpPr>
        <p:grpSpPr>
          <a:xfrm>
            <a:off x="6571523" y="2119504"/>
            <a:ext cx="2276970" cy="1928126"/>
            <a:chOff x="6571523" y="2210622"/>
            <a:chExt cx="2276970" cy="1871026"/>
          </a:xfrm>
        </p:grpSpPr>
        <p:sp>
          <p:nvSpPr>
            <p:cNvPr id="45" name="TextBox 44" descr=" Case Identification segment highlighted" title="Case Identification ">
              <a:extLst>
                <a:ext uri="{FF2B5EF4-FFF2-40B4-BE49-F238E27FC236}">
                  <a16:creationId xmlns:a16="http://schemas.microsoft.com/office/drawing/2014/main" id="{D916F519-B288-E74A-8CD0-F503F6654EBE}"/>
                </a:ext>
              </a:extLst>
            </p:cNvPr>
            <p:cNvSpPr txBox="1"/>
            <p:nvPr/>
          </p:nvSpPr>
          <p:spPr>
            <a:xfrm rot="17885293">
              <a:off x="6264723" y="2976858"/>
              <a:ext cx="1871026"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Case Identification</a:t>
              </a:r>
            </a:p>
          </p:txBody>
        </p:sp>
        <p:sp>
          <p:nvSpPr>
            <p:cNvPr id="44" name="TextBox 43" descr="Treatment of Disorders segment" title="Treatment of Disorders">
              <a:extLst>
                <a:ext uri="{FF2B5EF4-FFF2-40B4-BE49-F238E27FC236}">
                  <a16:creationId xmlns:a16="http://schemas.microsoft.com/office/drawing/2014/main" id="{05D59366-D17A-E14D-A935-46E23C65D57B}"/>
                </a:ext>
              </a:extLst>
            </p:cNvPr>
            <p:cNvSpPr txBox="1"/>
            <p:nvPr/>
          </p:nvSpPr>
          <p:spPr>
            <a:xfrm rot="19011640">
              <a:off x="6571523" y="3558361"/>
              <a:ext cx="2276970"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Treatment of Disorders</a:t>
              </a:r>
            </a:p>
          </p:txBody>
        </p:sp>
      </p:grpSp>
    </p:spTree>
    <p:custDataLst>
      <p:tags r:id="rId1"/>
    </p:custDataLst>
    <p:extLst>
      <p:ext uri="{BB962C8B-B14F-4D97-AF65-F5344CB8AC3E}">
        <p14:creationId xmlns:p14="http://schemas.microsoft.com/office/powerpoint/2010/main" val="1247716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r>
              <a:rPr lang="en-US" baseline="30000" dirty="0" smtClean="0"/>
              <a:t>2,6,7</a:t>
            </a:r>
            <a:endParaRPr lang="en-US" baseline="30000" dirty="0"/>
          </a:p>
        </p:txBody>
      </p:sp>
      <p:pic>
        <p:nvPicPr>
          <p:cNvPr id="3" name="Picture 2" descr="A fan with four sections including Promotion, Prevention, Treatment, and Maintenance, highlighting the Maintenance segment. The Maintenance section of the fan is divided into 2 segments: Long-term Treatment and After-care" title="2019 Spectrum of MEB Interventions: Maintenance Segments highlighted">
            <a:extLst>
              <a:ext uri="{FF2B5EF4-FFF2-40B4-BE49-F238E27FC236}">
                <a16:creationId xmlns:a16="http://schemas.microsoft.com/office/drawing/2014/main" id="{BAE14F55-A45C-E644-94EA-7F480100551C}"/>
              </a:ext>
            </a:extLst>
          </p:cNvPr>
          <p:cNvPicPr>
            <a:picLocks noChangeAspect="1"/>
          </p:cNvPicPr>
          <p:nvPr/>
        </p:nvPicPr>
        <p:blipFill>
          <a:blip r:embed="rId4"/>
          <a:stretch>
            <a:fillRect/>
          </a:stretch>
        </p:blipFill>
        <p:spPr>
          <a:xfrm>
            <a:off x="2252075" y="1274074"/>
            <a:ext cx="7823200" cy="5194300"/>
          </a:xfrm>
          <a:prstGeom prst="rect">
            <a:avLst/>
          </a:prstGeom>
        </p:spPr>
      </p:pic>
      <p:sp>
        <p:nvSpPr>
          <p:cNvPr id="32" name="TextBox 31" descr="Promotion runs across entire Spectrum of MEB interventions" title="Promotion">
            <a:extLst>
              <a:ext uri="{FF2B5EF4-FFF2-40B4-BE49-F238E27FC236}">
                <a16:creationId xmlns:a16="http://schemas.microsoft.com/office/drawing/2014/main" id="{6F3542B9-D699-B447-B87E-9B934CB7AEA7}"/>
              </a:ext>
            </a:extLst>
          </p:cNvPr>
          <p:cNvSpPr txBox="1"/>
          <p:nvPr/>
        </p:nvSpPr>
        <p:spPr>
          <a:xfrm>
            <a:off x="5291933" y="5794273"/>
            <a:ext cx="16081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PROMOTION</a:t>
            </a:r>
          </a:p>
        </p:txBody>
      </p:sp>
      <p:grpSp>
        <p:nvGrpSpPr>
          <p:cNvPr id="4" name="Group 3" descr="Maintenance Section of MEB Spectrum, including Long-term Treatment and After-care" title="Maintenance Section of MEB Spectrum">
            <a:extLst>
              <a:ext uri="{FF2B5EF4-FFF2-40B4-BE49-F238E27FC236}">
                <a16:creationId xmlns:a16="http://schemas.microsoft.com/office/drawing/2014/main" id="{20097B51-3986-E545-93E1-6A526D9FB533}"/>
              </a:ext>
            </a:extLst>
          </p:cNvPr>
          <p:cNvGrpSpPr/>
          <p:nvPr/>
        </p:nvGrpSpPr>
        <p:grpSpPr>
          <a:xfrm>
            <a:off x="7186550" y="4146174"/>
            <a:ext cx="2160987" cy="913959"/>
            <a:chOff x="7186550" y="4177274"/>
            <a:chExt cx="2160987" cy="886893"/>
          </a:xfrm>
        </p:grpSpPr>
        <p:sp>
          <p:nvSpPr>
            <p:cNvPr id="43" name="TextBox 42" descr="Long-term Treatment segment within Maintenance section" title="Long-term Treatment segment">
              <a:extLst>
                <a:ext uri="{FF2B5EF4-FFF2-40B4-BE49-F238E27FC236}">
                  <a16:creationId xmlns:a16="http://schemas.microsoft.com/office/drawing/2014/main" id="{1B19240B-F028-1A42-AFF5-F02423785AA1}"/>
                </a:ext>
              </a:extLst>
            </p:cNvPr>
            <p:cNvSpPr txBox="1"/>
            <p:nvPr/>
          </p:nvSpPr>
          <p:spPr>
            <a:xfrm rot="20244474">
              <a:off x="7186550" y="4177274"/>
              <a:ext cx="2103333"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Long-term Treatment</a:t>
              </a:r>
            </a:p>
          </p:txBody>
        </p:sp>
        <p:sp>
          <p:nvSpPr>
            <p:cNvPr id="34" name="TextBox 33" descr="After-care segment within Maintenance" title="After-care segment">
              <a:extLst>
                <a:ext uri="{FF2B5EF4-FFF2-40B4-BE49-F238E27FC236}">
                  <a16:creationId xmlns:a16="http://schemas.microsoft.com/office/drawing/2014/main" id="{C8ED150F-500C-0C4C-8447-FCB7066FFC2D}"/>
                </a:ext>
              </a:extLst>
            </p:cNvPr>
            <p:cNvSpPr txBox="1"/>
            <p:nvPr/>
          </p:nvSpPr>
          <p:spPr>
            <a:xfrm rot="20994164">
              <a:off x="8260380" y="4725613"/>
              <a:ext cx="1087157"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After-care</a:t>
              </a:r>
            </a:p>
          </p:txBody>
        </p:sp>
      </p:grpSp>
    </p:spTree>
    <p:custDataLst>
      <p:tags r:id="rId1"/>
    </p:custDataLst>
    <p:extLst>
      <p:ext uri="{BB962C8B-B14F-4D97-AF65-F5344CB8AC3E}">
        <p14:creationId xmlns:p14="http://schemas.microsoft.com/office/powerpoint/2010/main" val="40691855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{7329663E-23EC-AC46-BA93-14E0BA74C330}tf10001060</Template>
  <TotalTime>1331</TotalTime>
  <Words>3378</Words>
  <Application>Microsoft Office PowerPoint</Application>
  <PresentationFormat>Widescreen</PresentationFormat>
  <Paragraphs>164</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Helvetica</vt:lpstr>
      <vt:lpstr>Office Theme</vt:lpstr>
      <vt:lpstr> </vt:lpstr>
      <vt:lpstr>PowerPoint Presentation</vt:lpstr>
      <vt:lpstr>25 Years of Prevention Science</vt:lpstr>
      <vt:lpstr>Evolution of the Spectrum/Continuum</vt:lpstr>
      <vt:lpstr>2019: Spectrum of Mental, Emotional, and Behavioral (MEB) Interventions3</vt:lpstr>
      <vt:lpstr>Promotion3,4,5</vt:lpstr>
      <vt:lpstr>Prevention2,5</vt:lpstr>
      <vt:lpstr>Treatment2</vt:lpstr>
      <vt:lpstr>Maintenance2,6,7</vt:lpstr>
      <vt:lpstr>Spectrum of MEB Interventions3</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Alyssa K O'hair</cp:lastModifiedBy>
  <cp:revision>74</cp:revision>
  <dcterms:created xsi:type="dcterms:W3CDTF">2019-01-25T17:01:19Z</dcterms:created>
  <dcterms:modified xsi:type="dcterms:W3CDTF">2020-06-04T17:03:26Z</dcterms:modified>
</cp:coreProperties>
</file>