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15"/>
  </p:notesMasterIdLst>
  <p:handoutMasterIdLst>
    <p:handoutMasterId r:id="rId16"/>
  </p:handoutMasterIdLst>
  <p:sldIdLst>
    <p:sldId id="303" r:id="rId2"/>
    <p:sldId id="591" r:id="rId3"/>
    <p:sldId id="336" r:id="rId4"/>
    <p:sldId id="599" r:id="rId5"/>
    <p:sldId id="458" r:id="rId6"/>
    <p:sldId id="592" r:id="rId7"/>
    <p:sldId id="593" r:id="rId8"/>
    <p:sldId id="594" r:id="rId9"/>
    <p:sldId id="595" r:id="rId10"/>
    <p:sldId id="596" r:id="rId11"/>
    <p:sldId id="597" r:id="rId12"/>
    <p:sldId id="598" r:id="rId13"/>
    <p:sldId id="308" r:id="rId14"/>
  </p:sldIdLst>
  <p:sldSz cx="9144000" cy="6858000" type="screen4x3"/>
  <p:notesSz cx="7077075" cy="9077325"/>
  <p:custDataLst>
    <p:tags r:id="rId1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80" userDrawn="1">
          <p15:clr>
            <a:srgbClr val="A4A3A4"/>
          </p15:clr>
        </p15:guide>
        <p15:guide id="2" pos="566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ker, Kendra L" initials="BKL" lastIdx="1" clrIdx="0"/>
  <p:cmAuthor id="2" name="Klevgaard, Chuck" initials="KC" lastIdx="1" clrIdx="1">
    <p:extLst>
      <p:ext uri="{19B8F6BF-5375-455C-9EA6-DF929625EA0E}">
        <p15:presenceInfo xmlns:p15="http://schemas.microsoft.com/office/powerpoint/2012/main" userId="S::cklevgaard@edc.org::d8fce81f-4555-471f-a4fb-1a9f35999c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7F"/>
    <a:srgbClr val="CC4927"/>
    <a:srgbClr val="94A545"/>
    <a:srgbClr val="CD4828"/>
    <a:srgbClr val="ED7D31"/>
    <a:srgbClr val="7F7F7F"/>
    <a:srgbClr val="BF9000"/>
    <a:srgbClr val="4C89C0"/>
    <a:srgbClr val="ADB9CA"/>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40" autoAdjust="0"/>
    <p:restoredTop sz="71293" autoAdjust="0"/>
  </p:normalViewPr>
  <p:slideViewPr>
    <p:cSldViewPr snapToGrid="0">
      <p:cViewPr varScale="1">
        <p:scale>
          <a:sx n="85" d="100"/>
          <a:sy n="85" d="100"/>
        </p:scale>
        <p:origin x="2776" y="168"/>
      </p:cViewPr>
      <p:guideLst>
        <p:guide orient="horz" pos="2280"/>
        <p:guide pos="5664"/>
      </p:guideLst>
    </p:cSldViewPr>
  </p:slideViewPr>
  <p:outlineViewPr>
    <p:cViewPr>
      <p:scale>
        <a:sx n="33" d="100"/>
        <a:sy n="33" d="100"/>
      </p:scale>
      <p:origin x="0" y="-496"/>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2" d="100"/>
          <a:sy n="62" d="100"/>
        </p:scale>
        <p:origin x="333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6FBF7F-327B-45FE-8537-933AE5693E67}"/>
              </a:ext>
            </a:extLst>
          </p:cNvPr>
          <p:cNvSpPr>
            <a:spLocks noGrp="1"/>
          </p:cNvSpPr>
          <p:nvPr>
            <p:ph type="hdr" sz="quarter"/>
          </p:nvPr>
        </p:nvSpPr>
        <p:spPr>
          <a:xfrm>
            <a:off x="0" y="1"/>
            <a:ext cx="3067040" cy="454767"/>
          </a:xfrm>
          <a:prstGeom prst="rect">
            <a:avLst/>
          </a:prstGeom>
        </p:spPr>
        <p:txBody>
          <a:bodyPr vert="horz" lIns="87316" tIns="43658" rIns="87316" bIns="43658" rtlCol="0"/>
          <a:lstStyle>
            <a:lvl1pPr algn="l">
              <a:defRPr sz="1100"/>
            </a:lvl1pPr>
          </a:lstStyle>
          <a:p>
            <a:r>
              <a:rPr lang="en-US" dirty="0"/>
              <a:t>The Strategic Use of Media Advocacy</a:t>
            </a:r>
          </a:p>
        </p:txBody>
      </p:sp>
      <p:sp>
        <p:nvSpPr>
          <p:cNvPr id="4" name="Footer Placeholder 3">
            <a:extLst>
              <a:ext uri="{FF2B5EF4-FFF2-40B4-BE49-F238E27FC236}">
                <a16:creationId xmlns:a16="http://schemas.microsoft.com/office/drawing/2014/main" id="{19F69901-E779-4CB8-B0C3-F3E050A2E83F}"/>
              </a:ext>
            </a:extLst>
          </p:cNvPr>
          <p:cNvSpPr>
            <a:spLocks noGrp="1"/>
          </p:cNvSpPr>
          <p:nvPr>
            <p:ph type="ftr" sz="quarter" idx="2"/>
          </p:nvPr>
        </p:nvSpPr>
        <p:spPr>
          <a:xfrm>
            <a:off x="0" y="8622559"/>
            <a:ext cx="3067040" cy="454766"/>
          </a:xfrm>
          <a:prstGeom prst="rect">
            <a:avLst/>
          </a:prstGeom>
        </p:spPr>
        <p:txBody>
          <a:bodyPr vert="horz" lIns="87316" tIns="43658" rIns="87316" bIns="43658" rtlCol="0" anchor="b"/>
          <a:lstStyle>
            <a:lvl1pPr algn="l">
              <a:defRPr sz="1100"/>
            </a:lvl1pPr>
          </a:lstStyle>
          <a:p>
            <a:r>
              <a:rPr lang="en-US" dirty="0"/>
              <a:t>Chuck Klevgaard</a:t>
            </a:r>
          </a:p>
        </p:txBody>
      </p:sp>
      <p:sp>
        <p:nvSpPr>
          <p:cNvPr id="5" name="Slide Number Placeholder 4">
            <a:extLst>
              <a:ext uri="{FF2B5EF4-FFF2-40B4-BE49-F238E27FC236}">
                <a16:creationId xmlns:a16="http://schemas.microsoft.com/office/drawing/2014/main" id="{361450E1-A75E-4937-81B8-68EE3CF95B6A}"/>
              </a:ext>
            </a:extLst>
          </p:cNvPr>
          <p:cNvSpPr>
            <a:spLocks noGrp="1"/>
          </p:cNvSpPr>
          <p:nvPr>
            <p:ph type="sldNum" sz="quarter" idx="3"/>
          </p:nvPr>
        </p:nvSpPr>
        <p:spPr>
          <a:xfrm>
            <a:off x="4008500" y="8622559"/>
            <a:ext cx="3067040" cy="454766"/>
          </a:xfrm>
          <a:prstGeom prst="rect">
            <a:avLst/>
          </a:prstGeom>
        </p:spPr>
        <p:txBody>
          <a:bodyPr vert="horz" lIns="87316" tIns="43658" rIns="87316" bIns="43658" rtlCol="0" anchor="b"/>
          <a:lstStyle>
            <a:lvl1pPr algn="r">
              <a:defRPr sz="1100"/>
            </a:lvl1pPr>
          </a:lstStyle>
          <a:p>
            <a:fld id="{49D1E58C-E802-482B-929B-CE9B9A8BEA5A}" type="slidenum">
              <a:rPr lang="en-US" smtClean="0"/>
              <a:t>‹#›</a:t>
            </a:fld>
            <a:endParaRPr lang="en-US"/>
          </a:p>
        </p:txBody>
      </p:sp>
    </p:spTree>
    <p:extLst>
      <p:ext uri="{BB962C8B-B14F-4D97-AF65-F5344CB8AC3E}">
        <p14:creationId xmlns:p14="http://schemas.microsoft.com/office/powerpoint/2010/main" val="3058161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66733" cy="455442"/>
          </a:xfrm>
          <a:prstGeom prst="rect">
            <a:avLst/>
          </a:prstGeom>
        </p:spPr>
        <p:txBody>
          <a:bodyPr vert="horz" lIns="92302" tIns="46151" rIns="92302" bIns="46151" rtlCol="0"/>
          <a:lstStyle>
            <a:lvl1pPr algn="l">
              <a:defRPr sz="1200"/>
            </a:lvl1pPr>
          </a:lstStyle>
          <a:p>
            <a:endParaRPr lang="en-US" dirty="0"/>
          </a:p>
        </p:txBody>
      </p:sp>
      <p:sp>
        <p:nvSpPr>
          <p:cNvPr id="3" name="Date Placeholder 2"/>
          <p:cNvSpPr>
            <a:spLocks noGrp="1"/>
          </p:cNvSpPr>
          <p:nvPr>
            <p:ph type="dt" idx="1"/>
          </p:nvPr>
        </p:nvSpPr>
        <p:spPr>
          <a:xfrm>
            <a:off x="4008704" y="1"/>
            <a:ext cx="3066733" cy="455442"/>
          </a:xfrm>
          <a:prstGeom prst="rect">
            <a:avLst/>
          </a:prstGeom>
        </p:spPr>
        <p:txBody>
          <a:bodyPr vert="horz" lIns="92302" tIns="46151" rIns="92302" bIns="46151" rtlCol="0"/>
          <a:lstStyle>
            <a:lvl1pPr algn="r">
              <a:defRPr sz="1200"/>
            </a:lvl1pPr>
          </a:lstStyle>
          <a:p>
            <a:fld id="{D9EDB2F0-809C-134C-925F-566299F81A41}" type="datetimeFigureOut">
              <a:rPr lang="en-US" smtClean="0"/>
              <a:t>10/23/20</a:t>
            </a:fld>
            <a:endParaRPr lang="en-US" dirty="0"/>
          </a:p>
        </p:txBody>
      </p:sp>
      <p:sp>
        <p:nvSpPr>
          <p:cNvPr id="4" name="Slide Image Placeholder 3"/>
          <p:cNvSpPr>
            <a:spLocks noGrp="1" noRot="1" noChangeAspect="1"/>
          </p:cNvSpPr>
          <p:nvPr>
            <p:ph type="sldImg" idx="2"/>
          </p:nvPr>
        </p:nvSpPr>
        <p:spPr>
          <a:xfrm>
            <a:off x="1497013" y="1135063"/>
            <a:ext cx="4083050" cy="3062287"/>
          </a:xfrm>
          <a:prstGeom prst="rect">
            <a:avLst/>
          </a:prstGeom>
          <a:noFill/>
          <a:ln w="12700">
            <a:solidFill>
              <a:prstClr val="black"/>
            </a:solidFill>
          </a:ln>
        </p:spPr>
        <p:txBody>
          <a:bodyPr vert="horz" lIns="92302" tIns="46151" rIns="92302" bIns="46151" rtlCol="0" anchor="ctr"/>
          <a:lstStyle/>
          <a:p>
            <a:endParaRPr lang="en-US" dirty="0"/>
          </a:p>
        </p:txBody>
      </p:sp>
      <p:sp>
        <p:nvSpPr>
          <p:cNvPr id="5" name="Notes Placeholder 4"/>
          <p:cNvSpPr>
            <a:spLocks noGrp="1"/>
          </p:cNvSpPr>
          <p:nvPr>
            <p:ph type="body" sz="quarter" idx="3"/>
          </p:nvPr>
        </p:nvSpPr>
        <p:spPr>
          <a:xfrm>
            <a:off x="707708" y="4368463"/>
            <a:ext cx="5661660" cy="3574197"/>
          </a:xfrm>
          <a:prstGeom prst="rect">
            <a:avLst/>
          </a:prstGeom>
        </p:spPr>
        <p:txBody>
          <a:bodyPr vert="horz" lIns="92302" tIns="46151" rIns="92302" bIns="4615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21884"/>
            <a:ext cx="3066733" cy="455441"/>
          </a:xfrm>
          <a:prstGeom prst="rect">
            <a:avLst/>
          </a:prstGeom>
        </p:spPr>
        <p:txBody>
          <a:bodyPr vert="horz" lIns="92302" tIns="46151" rIns="92302" bIns="4615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4" y="8621884"/>
            <a:ext cx="3066733" cy="455441"/>
          </a:xfrm>
          <a:prstGeom prst="rect">
            <a:avLst/>
          </a:prstGeom>
        </p:spPr>
        <p:txBody>
          <a:bodyPr vert="horz" lIns="92302" tIns="46151" rIns="92302" bIns="46151" rtlCol="0" anchor="b"/>
          <a:lstStyle>
            <a:lvl1pPr algn="r">
              <a:defRPr sz="1200"/>
            </a:lvl1pPr>
          </a:lstStyle>
          <a:p>
            <a:fld id="{75407F5E-1248-0D41-AA81-B50EA45314DF}" type="slidenum">
              <a:rPr lang="en-US" smtClean="0"/>
              <a:t>‹#›</a:t>
            </a:fld>
            <a:endParaRPr lang="en-US" dirty="0"/>
          </a:p>
        </p:txBody>
      </p:sp>
    </p:spTree>
    <p:extLst>
      <p:ext uri="{BB962C8B-B14F-4D97-AF65-F5344CB8AC3E}">
        <p14:creationId xmlns:p14="http://schemas.microsoft.com/office/powerpoint/2010/main" val="89596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DA85EC71-52D1-43BA-84E0-4C0CA7F9BC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6A041C35-1724-4094-B56B-939EE0BFD87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10000"/>
              </a:lnSpc>
              <a:spcBef>
                <a:spcPct val="0"/>
              </a:spcBef>
            </a:pPr>
            <a:r>
              <a:rPr lang="en-US" altLang="en-US" sz="1400" b="1" dirty="0">
                <a:latin typeface="Arial" panose="020B0604020202020204" pitchFamily="34" charset="0"/>
                <a:cs typeface="Arial" panose="020B0604020202020204" pitchFamily="34" charset="0"/>
              </a:rPr>
              <a:t>This slide serves as a placeholder for you to insert basic information on </a:t>
            </a:r>
            <a:r>
              <a:rPr lang="en-US" altLang="en-US" sz="1400" b="1">
                <a:latin typeface="Arial" panose="020B0604020202020204" pitchFamily="34" charset="0"/>
                <a:cs typeface="Arial" panose="020B0604020202020204" pitchFamily="34" charset="0"/>
              </a:rPr>
              <a:t>stigma from </a:t>
            </a:r>
            <a:r>
              <a:rPr lang="en-US" altLang="en-US" sz="1400" b="1" dirty="0">
                <a:latin typeface="Arial" panose="020B0604020202020204" pitchFamily="34" charset="0"/>
                <a:cs typeface="Arial" panose="020B0604020202020204" pitchFamily="34" charset="0"/>
              </a:rPr>
              <a:t>the “Stigma basics slide deck” </a:t>
            </a:r>
          </a:p>
          <a:p>
            <a:pPr eaLnBrk="1" hangingPunct="1">
              <a:spcBef>
                <a:spcPct val="0"/>
              </a:spcBef>
            </a:pPr>
            <a:endParaRPr lang="en-US" altLang="en-US" dirty="0"/>
          </a:p>
        </p:txBody>
      </p:sp>
      <p:sp>
        <p:nvSpPr>
          <p:cNvPr id="37892" name="Slide Number Placeholder 3">
            <a:extLst>
              <a:ext uri="{FF2B5EF4-FFF2-40B4-BE49-F238E27FC236}">
                <a16:creationId xmlns:a16="http://schemas.microsoft.com/office/drawing/2014/main" id="{38A63DF9-8BC5-4A0A-AA4C-135F2E08C9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defTabSz="457200" eaLnBrk="0" fontAlgn="base" hangingPunct="0">
              <a:spcBef>
                <a:spcPct val="0"/>
              </a:spcBef>
              <a:spcAft>
                <a:spcPct val="0"/>
              </a:spcAft>
              <a:defRPr>
                <a:solidFill>
                  <a:schemeClr val="tx1"/>
                </a:solidFill>
                <a:latin typeface="Calibri" panose="020F0502020204030204" pitchFamily="34" charset="0"/>
              </a:defRPr>
            </a:lvl6pPr>
            <a:lvl7pPr marL="3009900" indent="-231775" defTabSz="457200" eaLnBrk="0" fontAlgn="base" hangingPunct="0">
              <a:spcBef>
                <a:spcPct val="0"/>
              </a:spcBef>
              <a:spcAft>
                <a:spcPct val="0"/>
              </a:spcAft>
              <a:defRPr>
                <a:solidFill>
                  <a:schemeClr val="tx1"/>
                </a:solidFill>
                <a:latin typeface="Calibri" panose="020F0502020204030204" pitchFamily="34" charset="0"/>
              </a:defRPr>
            </a:lvl7pPr>
            <a:lvl8pPr marL="3467100" indent="-231775" defTabSz="457200" eaLnBrk="0" fontAlgn="base" hangingPunct="0">
              <a:spcBef>
                <a:spcPct val="0"/>
              </a:spcBef>
              <a:spcAft>
                <a:spcPct val="0"/>
              </a:spcAft>
              <a:defRPr>
                <a:solidFill>
                  <a:schemeClr val="tx1"/>
                </a:solidFill>
                <a:latin typeface="Calibri" panose="020F0502020204030204" pitchFamily="34" charset="0"/>
              </a:defRPr>
            </a:lvl8pPr>
            <a:lvl9pPr marL="3924300" indent="-231775" defTabSz="457200" eaLnBrk="0" fontAlgn="base" hangingPunct="0">
              <a:spcBef>
                <a:spcPct val="0"/>
              </a:spcBef>
              <a:spcAft>
                <a:spcPct val="0"/>
              </a:spcAft>
              <a:defRPr>
                <a:solidFill>
                  <a:schemeClr val="tx1"/>
                </a:solidFill>
                <a:latin typeface="Calibri" panose="020F0502020204030204" pitchFamily="34" charset="0"/>
              </a:defRPr>
            </a:lvl9pPr>
          </a:lstStyle>
          <a:p>
            <a:fld id="{8378B1E9-5338-4C48-9FCB-F7C1A84DCABB}"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Font typeface="+mj-lt"/>
              <a:buAutoNum type="arabicPeriod"/>
            </a:pPr>
            <a:r>
              <a:rPr lang="en-US" b="0" i="0" dirty="0">
                <a:solidFill>
                  <a:srgbClr val="575B64"/>
                </a:solidFill>
                <a:effectLst/>
                <a:latin typeface="InterFace"/>
              </a:rPr>
              <a:t>Increase trainings about mental health and SUDs for all personnel and professionals working across the criminal justice system.   </a:t>
            </a:r>
          </a:p>
          <a:p>
            <a:pPr marL="228600" indent="-228600" algn="l">
              <a:buFont typeface="+mj-lt"/>
              <a:buAutoNum type="arabicPeriod"/>
            </a:pPr>
            <a:r>
              <a:rPr lang="en-US" b="0" i="0" dirty="0">
                <a:solidFill>
                  <a:srgbClr val="575B64"/>
                </a:solidFill>
                <a:effectLst/>
                <a:latin typeface="InterFace"/>
              </a:rPr>
              <a:t>Examine the arrests of people with mental illness and SUDs.</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10</a:t>
            </a:fld>
            <a:endParaRPr lang="en-US" dirty="0"/>
          </a:p>
        </p:txBody>
      </p:sp>
    </p:spTree>
    <p:extLst>
      <p:ext uri="{BB962C8B-B14F-4D97-AF65-F5344CB8AC3E}">
        <p14:creationId xmlns:p14="http://schemas.microsoft.com/office/powerpoint/2010/main" val="1580877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Font typeface="+mj-lt"/>
              <a:buAutoNum type="arabicPeriod"/>
            </a:pPr>
            <a:r>
              <a:rPr lang="en-US" b="0" i="0" dirty="0">
                <a:solidFill>
                  <a:srgbClr val="575B64"/>
                </a:solidFill>
                <a:effectLst/>
                <a:latin typeface="InterFace"/>
              </a:rPr>
              <a:t>Establish county-level mental health programs and courts to address stigma, negative attitudes, and prejudice towards people with mental illness and substance use disorder.   </a:t>
            </a:r>
          </a:p>
          <a:p>
            <a:pPr marL="228600" indent="-228600" algn="l">
              <a:buFont typeface="+mj-lt"/>
              <a:buAutoNum type="arabicPeriod"/>
            </a:pPr>
            <a:r>
              <a:rPr lang="en-US" b="0" i="0" dirty="0">
                <a:solidFill>
                  <a:srgbClr val="575B64"/>
                </a:solidFill>
                <a:effectLst/>
                <a:latin typeface="InterFace"/>
              </a:rPr>
              <a:t>Engage community stakeholders in building mental health and SUD awareness, including landlords, employers, healthcare providers, and groups within the criminal justice system.    </a:t>
            </a:r>
          </a:p>
          <a:p>
            <a:pPr marL="228600" indent="-228600" algn="l">
              <a:buFont typeface="+mj-lt"/>
              <a:buAutoNum type="arabicPeriod"/>
            </a:pPr>
            <a:r>
              <a:rPr lang="en-US" b="0" i="0" dirty="0">
                <a:solidFill>
                  <a:srgbClr val="575B64"/>
                </a:solidFill>
                <a:effectLst/>
                <a:latin typeface="InterFace"/>
              </a:rPr>
              <a:t>Increase awareness of stereotypes within court systems, including negative attitudes towards people with mental health illness and SUD and the use of stigmatizing language.</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11</a:t>
            </a:fld>
            <a:endParaRPr lang="en-US" dirty="0"/>
          </a:p>
        </p:txBody>
      </p:sp>
    </p:spTree>
    <p:extLst>
      <p:ext uri="{BB962C8B-B14F-4D97-AF65-F5344CB8AC3E}">
        <p14:creationId xmlns:p14="http://schemas.microsoft.com/office/powerpoint/2010/main" val="989844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75B64"/>
                </a:solidFill>
                <a:effectLst/>
                <a:latin typeface="InterFace"/>
              </a:rPr>
              <a:t>Establish county-level mental health programs and courts to address stigma, negative attitudes, and prejudice towards people with mental illness and substance use disorder. </a:t>
            </a:r>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12</a:t>
            </a:fld>
            <a:endParaRPr lang="en-US" dirty="0"/>
          </a:p>
        </p:txBody>
      </p:sp>
    </p:spTree>
    <p:extLst>
      <p:ext uri="{BB962C8B-B14F-4D97-AF65-F5344CB8AC3E}">
        <p14:creationId xmlns:p14="http://schemas.microsoft.com/office/powerpoint/2010/main" val="781940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DD0EC7E3-19BE-4490-ACE7-9759EDC9D5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E4314F6-4C0D-49A0-A14C-170BAEA40D48}"/>
              </a:ext>
            </a:extLst>
          </p:cNvPr>
          <p:cNvSpPr>
            <a:spLocks noGrp="1"/>
          </p:cNvSpPr>
          <p:nvPr>
            <p:ph type="body" idx="1"/>
          </p:nvPr>
        </p:nvSpPr>
        <p:spPr/>
        <p:txBody>
          <a:bodyPr/>
          <a:lstStyle/>
          <a:p>
            <a:pPr marL="228600" indent="-228600">
              <a:buFont typeface="+mj-lt"/>
              <a:buAutoNum type="arabicPeriod"/>
              <a:defRPr/>
            </a:pPr>
            <a:r>
              <a:rPr lang="en-US" dirty="0"/>
              <a:t>Introduce Yourself</a:t>
            </a:r>
          </a:p>
          <a:p>
            <a:pPr marL="228600" indent="-228600">
              <a:buFont typeface="+mj-lt"/>
              <a:buAutoNum type="arabicPeriod"/>
              <a:defRPr/>
            </a:pPr>
            <a:endParaRPr lang="en-US" dirty="0"/>
          </a:p>
          <a:p>
            <a:pPr marL="228600" indent="-228600">
              <a:buFont typeface="+mj-lt"/>
              <a:buAutoNum type="arabicPeriod"/>
              <a:defRPr/>
            </a:pPr>
            <a:r>
              <a:rPr lang="en-US" dirty="0"/>
              <a:t>Welcome participants to the Webinar, Training, Learning Opportunity</a:t>
            </a:r>
          </a:p>
          <a:p>
            <a:pPr marL="228600" indent="-228600">
              <a:buFont typeface="+mj-lt"/>
              <a:buAutoNum type="arabicPeriod"/>
              <a:defRPr/>
            </a:pPr>
            <a:endParaRPr lang="en-US" b="1" dirty="0">
              <a:solidFill>
                <a:srgbClr val="CC4927"/>
              </a:solidFill>
            </a:endParaRPr>
          </a:p>
          <a:p>
            <a:pPr marL="171450" indent="-171450">
              <a:buFont typeface="Wingdings" panose="05000000000000000000" pitchFamily="2" charset="2"/>
              <a:buChar char="ü"/>
              <a:defRPr/>
            </a:pPr>
            <a:r>
              <a:rPr lang="en-US" b="1" i="1" dirty="0">
                <a:solidFill>
                  <a:srgbClr val="CC4927"/>
                </a:solidFill>
              </a:rPr>
              <a:t>Say something about what addressing stigma means to you or Why you believe its important to have this dialogue</a:t>
            </a:r>
          </a:p>
        </p:txBody>
      </p:sp>
      <p:sp>
        <p:nvSpPr>
          <p:cNvPr id="39940" name="Slide Number Placeholder 3">
            <a:extLst>
              <a:ext uri="{FF2B5EF4-FFF2-40B4-BE49-F238E27FC236}">
                <a16:creationId xmlns:a16="http://schemas.microsoft.com/office/drawing/2014/main" id="{E97791F9-8A3D-4501-9509-D035817E495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A68B029B-D4B7-45A1-BD4B-841A7BA8C807}" type="slidenum">
              <a:rPr lang="en-US" altLang="en-US" smtClean="0"/>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CA0A693B-C639-4BBB-8EE5-38501F54F9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A3108C80-E4E0-4DC1-87C4-AE31114A51B7}"/>
              </a:ext>
            </a:extLst>
          </p:cNvPr>
          <p:cNvSpPr>
            <a:spLocks noGrp="1" noChangeArrowheads="1"/>
          </p:cNvSpPr>
          <p:nvPr>
            <p:ph type="body" idx="1"/>
          </p:nvPr>
        </p:nvSpPr>
        <p:spPr bwMode="auto"/>
        <p:txBody>
          <a:bodyPr wrap="square" numCol="1" anchor="t" anchorCtr="0" compatLnSpc="1">
            <a:prstTxWarp prst="textNoShape">
              <a:avLst/>
            </a:prstTxWarp>
          </a:bodyPr>
          <a:lstStyle/>
          <a:p>
            <a:pPr marL="228600" indent="-228600">
              <a:buFont typeface="+mj-lt"/>
              <a:buAutoNum type="arabicPeriod"/>
              <a:defRPr/>
            </a:pPr>
            <a:r>
              <a:rPr lang="en-US" altLang="en-US" b="1" dirty="0"/>
              <a:t>Quickly Review the Objectives for Today</a:t>
            </a:r>
          </a:p>
          <a:p>
            <a:pPr>
              <a:defRPr/>
            </a:pPr>
            <a:endParaRPr lang="en-US" altLang="en-US" dirty="0"/>
          </a:p>
          <a:p>
            <a:pPr marL="457200" indent="-457200" eaLnBrk="1" hangingPunct="1">
              <a:buFont typeface="Wingdings" panose="05000000000000000000" pitchFamily="2" charset="2"/>
              <a:buChar char="ü"/>
              <a:defRPr/>
            </a:pPr>
            <a:r>
              <a:rPr lang="en-US" altLang="en-US" sz="1200" dirty="0"/>
              <a:t>Describe why addressing stigma within criminal justice systems is important </a:t>
            </a:r>
          </a:p>
          <a:p>
            <a:pPr marL="457200" indent="-457200" eaLnBrk="1" hangingPunct="1">
              <a:buFont typeface="Wingdings" panose="05000000000000000000" pitchFamily="2" charset="2"/>
              <a:buChar char="ü"/>
              <a:defRPr/>
            </a:pPr>
            <a:r>
              <a:rPr lang="en-US" altLang="en-US" sz="1200" dirty="0"/>
              <a:t>List the potential impact of stigma and the role that criminal justice can play</a:t>
            </a:r>
          </a:p>
          <a:p>
            <a:pPr marL="457200" indent="-457200" eaLnBrk="1" hangingPunct="1">
              <a:buFont typeface="Wingdings" panose="05000000000000000000" pitchFamily="2" charset="2"/>
              <a:buChar char="ü"/>
              <a:defRPr/>
            </a:pPr>
            <a:r>
              <a:rPr lang="en-US" altLang="en-US" sz="1200" dirty="0"/>
              <a:t>List strategies for engaging criminal justice leaders in the prevention and reduction of stigma</a:t>
            </a:r>
          </a:p>
          <a:p>
            <a:pPr>
              <a:defRPr/>
            </a:pPr>
            <a:endParaRPr lang="en-US" altLang="en-US" dirty="0"/>
          </a:p>
        </p:txBody>
      </p:sp>
      <p:sp>
        <p:nvSpPr>
          <p:cNvPr id="41988" name="Slide Number Placeholder 3">
            <a:extLst>
              <a:ext uri="{FF2B5EF4-FFF2-40B4-BE49-F238E27FC236}">
                <a16:creationId xmlns:a16="http://schemas.microsoft.com/office/drawing/2014/main" id="{BA513122-175E-4D56-BA5F-CDE39A3EFF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7927642-BA0A-440F-8A2F-FFA48B4D6B42}"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44AEA9E5-973A-4E94-BE23-27A7559DA2A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C520BEEA-90E5-4506-B236-EC24E6ECEF6F}"/>
              </a:ext>
            </a:extLst>
          </p:cNvPr>
          <p:cNvSpPr>
            <a:spLocks noGrp="1" noChangeArrowheads="1"/>
          </p:cNvSpPr>
          <p:nvPr>
            <p:ph type="body" idx="1"/>
          </p:nvPr>
        </p:nvSpPr>
        <p:spPr bwMode="auto"/>
        <p:txBody>
          <a:bodyPr wrap="square" numCol="1" anchor="t" anchorCtr="0" compatLnSpc="1">
            <a:prstTxWarp prst="textNoShape">
              <a:avLst/>
            </a:prstTxWarp>
          </a:bodyPr>
          <a:lstStyle/>
          <a:p>
            <a:pPr marL="228600" indent="-228600">
              <a:buFont typeface="+mj-lt"/>
              <a:buAutoNum type="arabicPeriod"/>
              <a:defRPr/>
            </a:pPr>
            <a:r>
              <a:rPr lang="en-US" altLang="en-US" dirty="0"/>
              <a:t>Make the Point that Behavioral Health workers have not been singled out as the cause or the only solution to addressing stigma.</a:t>
            </a:r>
          </a:p>
          <a:p>
            <a:pPr marL="228600" indent="-228600">
              <a:buFont typeface="+mj-lt"/>
              <a:buAutoNum type="arabicPeriod"/>
              <a:defRPr/>
            </a:pPr>
            <a:r>
              <a:rPr lang="en-US" altLang="en-US" dirty="0"/>
              <a:t>The purpose of todays discussion is to identify opportunities rather than blame.</a:t>
            </a:r>
          </a:p>
          <a:p>
            <a:pPr>
              <a:defRPr/>
            </a:pPr>
            <a:endParaRPr lang="en-US" altLang="en-US" dirty="0"/>
          </a:p>
          <a:p>
            <a:pPr>
              <a:defRPr/>
            </a:pPr>
            <a:r>
              <a:rPr lang="en-US" altLang="en-US" b="1" i="1" dirty="0"/>
              <a:t>Encourage the leaders or faith partners to listen and share what they are thinking, learning and doing including</a:t>
            </a:r>
          </a:p>
          <a:p>
            <a:pPr>
              <a:defRPr/>
            </a:pPr>
            <a:r>
              <a:rPr lang="en-US" altLang="en-US" b="1" i="1" dirty="0"/>
              <a:t>Invite them to share what segments that have seen addressing stigma in a positive way </a:t>
            </a:r>
          </a:p>
          <a:p>
            <a:pPr>
              <a:defRPr/>
            </a:pPr>
            <a:endParaRPr lang="en-US" altLang="en-US" dirty="0"/>
          </a:p>
          <a:p>
            <a:pPr>
              <a:defRPr/>
            </a:pPr>
            <a:endParaRPr lang="en-US" altLang="en-US" dirty="0"/>
          </a:p>
        </p:txBody>
      </p:sp>
      <p:sp>
        <p:nvSpPr>
          <p:cNvPr id="44036" name="Slide Number Placeholder 3">
            <a:extLst>
              <a:ext uri="{FF2B5EF4-FFF2-40B4-BE49-F238E27FC236}">
                <a16:creationId xmlns:a16="http://schemas.microsoft.com/office/drawing/2014/main" id="{47011577-0DA6-4494-AA7A-8FBB10BD7C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A9FE5CE-7A23-4A2B-ABBB-B0B7C5387E70}" type="slidenum">
              <a:rPr lang="en-US" altLang="en-US" smtClean="0"/>
              <a:pPr/>
              <a:t>4</a:t>
            </a:fld>
            <a:endParaRPr lang="en-US" altLang="en-US"/>
          </a:p>
        </p:txBody>
      </p:sp>
    </p:spTree>
    <p:extLst>
      <p:ext uri="{BB962C8B-B14F-4D97-AF65-F5344CB8AC3E}">
        <p14:creationId xmlns:p14="http://schemas.microsoft.com/office/powerpoint/2010/main" val="1839117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EB1E38F9-90BD-4BCA-A3CC-3A80D8D7FF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405AA6E-9144-46E0-A67A-6FA1698A8102}"/>
              </a:ext>
            </a:extLst>
          </p:cNvPr>
          <p:cNvSpPr>
            <a:spLocks noGrp="1"/>
          </p:cNvSpPr>
          <p:nvPr>
            <p:ph type="body" idx="1"/>
          </p:nvPr>
        </p:nvSpPr>
        <p:spPr/>
        <p:txBody>
          <a:bodyPr/>
          <a:lstStyle/>
          <a:p>
            <a:pPr marL="228600" indent="-228600">
              <a:buFont typeface="+mj-lt"/>
              <a:buAutoNum type="arabicPeriod"/>
              <a:defRPr/>
            </a:pPr>
            <a:r>
              <a:rPr lang="en-US" b="1" dirty="0"/>
              <a:t>Present the importance of cross cutting principles as we approach this work and the potential specifically for the criminal justice system</a:t>
            </a:r>
          </a:p>
          <a:p>
            <a:pPr marL="0" indent="0" eaLnBrk="1" hangingPunct="1">
              <a:lnSpc>
                <a:spcPct val="110000"/>
              </a:lnSpc>
              <a:buFont typeface="Arial" panose="020B0604020202020204" pitchFamily="34" charset="0"/>
              <a:buNone/>
            </a:pPr>
            <a:r>
              <a:rPr lang="en-US" altLang="en-US" sz="1200" dirty="0">
                <a:solidFill>
                  <a:srgbClr val="575B64"/>
                </a:solidFill>
              </a:rPr>
              <a:t>Stigma disproportionately influences health outcomes and mental well-being for individuals with mental health or substance use disorder (SUD).  Fear of being judged and/or discriminated against can prevent people from getting the help they need. Stigma is complex due to various societal and research definitions, including it comes in many different forms. </a:t>
            </a:r>
          </a:p>
          <a:p>
            <a:pPr marL="0" indent="0" eaLnBrk="1" hangingPunct="1">
              <a:lnSpc>
                <a:spcPct val="110000"/>
              </a:lnSpc>
              <a:buFont typeface="Arial" panose="020B0604020202020204" pitchFamily="34" charset="0"/>
              <a:buNone/>
            </a:pPr>
            <a:endParaRPr lang="en-US" altLang="en-US" sz="1200" dirty="0">
              <a:solidFill>
                <a:srgbClr val="575B64"/>
              </a:solidFill>
            </a:endParaRPr>
          </a:p>
          <a:p>
            <a:pPr marL="0" indent="0" eaLnBrk="1" hangingPunct="1">
              <a:buFont typeface="Arial" panose="020B0604020202020204" pitchFamily="34" charset="0"/>
              <a:buNone/>
            </a:pPr>
            <a:r>
              <a:rPr lang="en-US" altLang="en-US" sz="1400" b="1" i="1" dirty="0">
                <a:solidFill>
                  <a:srgbClr val="CD4828"/>
                </a:solidFill>
                <a:latin typeface="Palatino "/>
              </a:rPr>
              <a:t>2. Stigma is not limited to one setting or condition, rather it is cross-cutting in all communities and populations.</a:t>
            </a:r>
          </a:p>
          <a:p>
            <a:pPr marL="0" indent="0">
              <a:buFont typeface="+mj-lt"/>
              <a:buNone/>
              <a:defRPr/>
            </a:pPr>
            <a:endParaRPr lang="en-US" b="1" dirty="0"/>
          </a:p>
          <a:p>
            <a:pPr marL="0" indent="0">
              <a:buFont typeface="+mj-lt"/>
              <a:buNone/>
              <a:defRPr/>
            </a:pPr>
            <a:r>
              <a:rPr lang="en-US" b="1" dirty="0">
                <a:solidFill>
                  <a:schemeClr val="tx1"/>
                </a:solidFill>
                <a:latin typeface="+mn-lt"/>
              </a:rPr>
              <a:t>3. </a:t>
            </a:r>
            <a:r>
              <a:rPr lang="en-US" b="1" dirty="0">
                <a:solidFill>
                  <a:srgbClr val="575B64"/>
                </a:solidFill>
                <a:latin typeface="InterFace"/>
              </a:rPr>
              <a:t>The best approach to stop or prevent stigma is through cross-cutting practices such as: </a:t>
            </a:r>
          </a:p>
          <a:p>
            <a:pPr>
              <a:buFont typeface="Arial" panose="020B0604020202020204" pitchFamily="34" charset="0"/>
              <a:buChar char="•"/>
              <a:defRPr/>
            </a:pPr>
            <a:endParaRPr lang="en-US" dirty="0">
              <a:solidFill>
                <a:srgbClr val="575B64"/>
              </a:solidFill>
              <a:latin typeface="InterFace"/>
            </a:endParaRPr>
          </a:p>
          <a:p>
            <a:pPr marL="171450" indent="-171450">
              <a:buFont typeface="Wingdings" panose="05000000000000000000" pitchFamily="2" charset="2"/>
              <a:buChar char="ü"/>
              <a:defRPr/>
            </a:pPr>
            <a:r>
              <a:rPr lang="en-US" dirty="0">
                <a:solidFill>
                  <a:srgbClr val="575B64"/>
                </a:solidFill>
                <a:latin typeface="InterFace"/>
              </a:rPr>
              <a:t>Increase awareness and knowledge about SUD and mental health </a:t>
            </a:r>
          </a:p>
          <a:p>
            <a:pPr marL="171450" indent="-171450">
              <a:buFont typeface="Wingdings" panose="05000000000000000000" pitchFamily="2" charset="2"/>
              <a:buChar char="ü"/>
              <a:defRPr/>
            </a:pPr>
            <a:r>
              <a:rPr lang="en-US" dirty="0">
                <a:solidFill>
                  <a:srgbClr val="575B64"/>
                </a:solidFill>
                <a:latin typeface="InterFace"/>
              </a:rPr>
              <a:t>Educate about stigmatizing language and its impact on population health </a:t>
            </a:r>
          </a:p>
          <a:p>
            <a:pPr marL="171450" indent="-171450">
              <a:buFont typeface="Wingdings" panose="05000000000000000000" pitchFamily="2" charset="2"/>
              <a:buChar char="ü"/>
              <a:defRPr/>
            </a:pPr>
            <a:r>
              <a:rPr lang="en-US" dirty="0">
                <a:solidFill>
                  <a:srgbClr val="575B64"/>
                </a:solidFill>
                <a:latin typeface="InterFace"/>
              </a:rPr>
              <a:t>Enhance support and resources to entities who are working with SUD and mental health populations </a:t>
            </a:r>
          </a:p>
          <a:p>
            <a:pPr marL="171450" indent="-171450">
              <a:buFont typeface="Wingdings" panose="05000000000000000000" pitchFamily="2" charset="2"/>
              <a:buChar char="ü"/>
              <a:defRPr/>
            </a:pPr>
            <a:r>
              <a:rPr lang="en-US" dirty="0">
                <a:solidFill>
                  <a:srgbClr val="575B64"/>
                </a:solidFill>
                <a:latin typeface="InterFace"/>
              </a:rPr>
              <a:t>Engage various community partners and stakeholders in conversations about SUD and mental health </a:t>
            </a:r>
          </a:p>
          <a:p>
            <a:pPr marL="171450" indent="-171450">
              <a:buFont typeface="Wingdings" panose="05000000000000000000" pitchFamily="2" charset="2"/>
              <a:buChar char="ü"/>
              <a:defRPr/>
            </a:pPr>
            <a:r>
              <a:rPr lang="en-US" dirty="0">
                <a:solidFill>
                  <a:srgbClr val="575B64"/>
                </a:solidFill>
                <a:latin typeface="InterFace"/>
              </a:rPr>
              <a:t>Provide opportunities to interact with people with substance use or mental health disorders (contact-based education programs)</a:t>
            </a:r>
          </a:p>
          <a:p>
            <a:pPr marL="171450" indent="-171450">
              <a:buFont typeface="Wingdings" panose="05000000000000000000" pitchFamily="2" charset="2"/>
              <a:buChar char="ü"/>
              <a:defRPr/>
            </a:pPr>
            <a:r>
              <a:rPr lang="en-US" dirty="0">
                <a:solidFill>
                  <a:srgbClr val="575B64"/>
                </a:solidFill>
                <a:latin typeface="InterFace"/>
              </a:rPr>
              <a:t>Promote peer programs in which people who have disclosed their conditions offer their experience and expertise to individuals and families, programs that range from informal peer-led programs to peer specialized services in health services systems." (National Academies Press, 2016) </a:t>
            </a:r>
          </a:p>
          <a:p>
            <a:pPr>
              <a:defRPr/>
            </a:pPr>
            <a:endParaRPr lang="en-US" dirty="0"/>
          </a:p>
        </p:txBody>
      </p:sp>
      <p:sp>
        <p:nvSpPr>
          <p:cNvPr id="46084" name="Slide Number Placeholder 3">
            <a:extLst>
              <a:ext uri="{FF2B5EF4-FFF2-40B4-BE49-F238E27FC236}">
                <a16:creationId xmlns:a16="http://schemas.microsoft.com/office/drawing/2014/main" id="{57B1A471-2027-4FF2-8AD3-AC6BAE1005F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AC58FC3-E26B-4E92-9650-BF26B27E8A6C}"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141FF350-4129-45D8-93D9-6C718BBBA83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57F090D4-376B-429F-9E09-9E6A2744D3CF}"/>
              </a:ext>
            </a:extLst>
          </p:cNvPr>
          <p:cNvSpPr>
            <a:spLocks noGrp="1" noChangeArrowheads="1"/>
          </p:cNvSpPr>
          <p:nvPr>
            <p:ph type="body" idx="1"/>
          </p:nvPr>
        </p:nvSpPr>
        <p:spPr bwMode="auto"/>
        <p:txBody>
          <a:bodyPr wrap="square" numCol="1" anchor="t" anchorCtr="0" compatLnSpc="1">
            <a:prstTxWarp prst="textNoShape">
              <a:avLst/>
            </a:prstTxWarp>
          </a:bodyPr>
          <a:lstStyle/>
          <a:p>
            <a:pPr marL="228600" indent="-228600">
              <a:buFont typeface="+mj-lt"/>
              <a:buAutoNum type="arabicPeriod"/>
              <a:defRPr/>
            </a:pPr>
            <a:r>
              <a:rPr lang="en-US" altLang="en-US" b="1" dirty="0">
                <a:solidFill>
                  <a:srgbClr val="575B64"/>
                </a:solidFill>
                <a:latin typeface="InterFace"/>
              </a:rPr>
              <a:t>Lets get started by looking at why to look at stigma through a criminal justice lens</a:t>
            </a:r>
          </a:p>
          <a:p>
            <a:pPr marL="228600" indent="-228600">
              <a:buFont typeface="+mj-lt"/>
              <a:buAutoNum type="arabicPeriod"/>
              <a:defRPr/>
            </a:pPr>
            <a:r>
              <a:rPr lang="en-US" b="0" i="0" dirty="0">
                <a:solidFill>
                  <a:srgbClr val="575B64"/>
                </a:solidFill>
                <a:effectLst/>
                <a:latin typeface="InterFace"/>
              </a:rPr>
              <a:t>People with mental health and SUDs are overrepresented in the criminal justice system. More than half of all inmates in the U.S. have a mental illness. Individuals with mental illness are more likely to experience multiple arrests and incarcerations. </a:t>
            </a:r>
          </a:p>
          <a:p>
            <a:pPr marL="228600" indent="-228600">
              <a:buFont typeface="+mj-lt"/>
              <a:buAutoNum type="arabicPeriod"/>
              <a:defRPr/>
            </a:pPr>
            <a:r>
              <a:rPr lang="en-US" b="0" i="0" dirty="0">
                <a:solidFill>
                  <a:srgbClr val="575B64"/>
                </a:solidFill>
                <a:effectLst/>
                <a:latin typeface="InterFace"/>
              </a:rPr>
              <a:t>In most states, people with mental illness reside in prisons or jails than in state-operated psychiatric facilities. </a:t>
            </a:r>
          </a:p>
          <a:p>
            <a:pPr marL="228600" indent="-228600">
              <a:buFont typeface="+mj-lt"/>
              <a:buAutoNum type="arabicPeriod"/>
              <a:defRPr/>
            </a:pPr>
            <a:r>
              <a:rPr lang="en-US" b="0" i="0" dirty="0">
                <a:solidFill>
                  <a:srgbClr val="575B64"/>
                </a:solidFill>
                <a:effectLst/>
                <a:latin typeface="InterFace"/>
              </a:rPr>
              <a:t>Up to 70% of youth in state and local  juvenile justice systems have a mental illness.</a:t>
            </a:r>
          </a:p>
        </p:txBody>
      </p:sp>
      <p:sp>
        <p:nvSpPr>
          <p:cNvPr id="48132" name="Slide Number Placeholder 3">
            <a:extLst>
              <a:ext uri="{FF2B5EF4-FFF2-40B4-BE49-F238E27FC236}">
                <a16:creationId xmlns:a16="http://schemas.microsoft.com/office/drawing/2014/main" id="{AD2E9C42-CAB5-45C3-BFF8-FD0DC64560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61AB4FB-5298-4780-A3B0-A7BE8EE9D710}" type="slidenum">
              <a:rPr lang="en-US" altLang="en-US" smtClean="0"/>
              <a:pPr/>
              <a:t>6</a:t>
            </a:fld>
            <a:endParaRPr lang="en-US" altLang="en-US"/>
          </a:p>
        </p:txBody>
      </p:sp>
    </p:spTree>
    <p:extLst>
      <p:ext uri="{BB962C8B-B14F-4D97-AF65-F5344CB8AC3E}">
        <p14:creationId xmlns:p14="http://schemas.microsoft.com/office/powerpoint/2010/main" val="196254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dirty="0"/>
              <a:t>People with mental illness reside in prisons or jails more often than in state-operated psychiatric facilities. </a:t>
            </a:r>
          </a:p>
          <a:p>
            <a:pPr marL="228600" indent="-228600">
              <a:buFont typeface="+mj-lt"/>
              <a:buAutoNum type="arabicPeriod"/>
            </a:pPr>
            <a:r>
              <a:rPr lang="en-US" sz="1200" dirty="0"/>
              <a:t>Individuals with mental illness are more likely to experience multiple arrests and incarcerations. </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7</a:t>
            </a:fld>
            <a:endParaRPr lang="en-US" dirty="0"/>
          </a:p>
        </p:txBody>
      </p:sp>
    </p:spTree>
    <p:extLst>
      <p:ext uri="{BB962C8B-B14F-4D97-AF65-F5344CB8AC3E}">
        <p14:creationId xmlns:p14="http://schemas.microsoft.com/office/powerpoint/2010/main" val="194072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Lets take a look at the potential impact</a:t>
            </a:r>
          </a:p>
          <a:p>
            <a:pPr marL="228600" indent="-228600" algn="l">
              <a:buFont typeface="+mj-lt"/>
              <a:buAutoNum type="arabicPeriod"/>
            </a:pPr>
            <a:r>
              <a:rPr lang="en-US" b="0" i="0" dirty="0">
                <a:solidFill>
                  <a:srgbClr val="575B64"/>
                </a:solidFill>
                <a:effectLst/>
                <a:latin typeface="InterFace"/>
              </a:rPr>
              <a:t>Societal stereotypes, prejudice, and isolating people to control substance use promotes shame and structural stigmatization due to antidrug and harsh criminal sentences.    </a:t>
            </a:r>
          </a:p>
          <a:p>
            <a:pPr marL="228600" indent="-228600" algn="l">
              <a:buFont typeface="+mj-lt"/>
              <a:buAutoNum type="arabicPeriod"/>
            </a:pPr>
            <a:r>
              <a:rPr lang="en-US" b="0" i="0" dirty="0">
                <a:solidFill>
                  <a:srgbClr val="575B64"/>
                </a:solidFill>
                <a:effectLst/>
                <a:latin typeface="InterFace"/>
              </a:rPr>
              <a:t>Overrepresentation of people with mental illness and SUD in the criminal justice system is both a source and a consequence of stigma. </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8</a:t>
            </a:fld>
            <a:endParaRPr lang="en-US" dirty="0"/>
          </a:p>
        </p:txBody>
      </p:sp>
    </p:spTree>
    <p:extLst>
      <p:ext uri="{BB962C8B-B14F-4D97-AF65-F5344CB8AC3E}">
        <p14:creationId xmlns:p14="http://schemas.microsoft.com/office/powerpoint/2010/main" val="518883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Font typeface="+mj-lt"/>
              <a:buAutoNum type="arabicPeriod"/>
            </a:pPr>
            <a:r>
              <a:rPr lang="en-US" b="0" i="0" dirty="0">
                <a:solidFill>
                  <a:srgbClr val="575B64"/>
                </a:solidFill>
                <a:effectLst/>
                <a:latin typeface="InterFace"/>
              </a:rPr>
              <a:t>SUDs are treated as a moral and criminal issue rather than a health condition, which may worsen the effects of incarceration. </a:t>
            </a:r>
          </a:p>
          <a:p>
            <a:pPr marL="228600" indent="-228600" algn="l">
              <a:buFont typeface="+mj-lt"/>
              <a:buAutoNum type="arabicPeriod"/>
            </a:pPr>
            <a:r>
              <a:rPr lang="en-US" b="0" i="0" dirty="0">
                <a:solidFill>
                  <a:srgbClr val="575B64"/>
                </a:solidFill>
                <a:effectLst/>
                <a:latin typeface="InterFace"/>
              </a:rPr>
              <a:t>Structural stigma plays a role in the disproportionate representation of people with mental illness in the criminal justice system.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i="0" dirty="0">
                <a:solidFill>
                  <a:srgbClr val="575B64"/>
                </a:solidFill>
                <a:effectLst/>
                <a:latin typeface="InterFace"/>
              </a:rPr>
              <a:t>Perceived and structural stigma plays a specific role in the criminal justice system. Structural stigma arises when policies reinforce public stigma and restrict the behavior of the stigmatized group. In contrast, perceived stigma refers to perceptions of the public's stigmatizing attitudes and negative stereotypes toward a group. Both types of stigma are thought to affect self-esteem and self-efficacy (the belief that one can make a positive behavioral change), which, in turn, influence expectations about future interactions with society, mental health, behavior, and coping. </a:t>
            </a:r>
            <a:endParaRPr lang="en-US" altLang="en-US" b="1" i="1" dirty="0">
              <a:solidFill>
                <a:srgbClr val="575B64"/>
              </a:solidFill>
              <a:latin typeface="InterFace"/>
            </a:endParaRPr>
          </a:p>
          <a:p>
            <a:pPr marL="228600" indent="-228600" algn="l">
              <a:buFont typeface="+mj-lt"/>
              <a:buAutoNum type="arabicPeriod"/>
            </a:pPr>
            <a:endParaRPr lang="en-US" b="0" i="0" dirty="0">
              <a:solidFill>
                <a:srgbClr val="575B64"/>
              </a:solidFill>
              <a:effectLst/>
              <a:latin typeface="InterFace"/>
            </a:endParaRPr>
          </a:p>
          <a:p>
            <a:pPr marL="0" indent="0" algn="l">
              <a:buFont typeface="+mj-lt"/>
              <a:buNone/>
            </a:pPr>
            <a:endParaRPr lang="en-US" b="0" i="0" dirty="0">
              <a:solidFill>
                <a:srgbClr val="575B64"/>
              </a:solidFill>
              <a:effectLst/>
              <a:latin typeface="InterFace"/>
            </a:endParaRP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9</a:t>
            </a:fld>
            <a:endParaRPr lang="en-US" dirty="0"/>
          </a:p>
        </p:txBody>
      </p:sp>
    </p:spTree>
    <p:extLst>
      <p:ext uri="{BB962C8B-B14F-4D97-AF65-F5344CB8AC3E}">
        <p14:creationId xmlns:p14="http://schemas.microsoft.com/office/powerpoint/2010/main" val="34432304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2601119"/>
            <a:ext cx="6858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a:extLst>
              <a:ext uri="{FF2B5EF4-FFF2-40B4-BE49-F238E27FC236}">
                <a16:creationId xmlns:a16="http://schemas.microsoft.com/office/drawing/2014/main" id="{BF66F426-52A0-2B49-BE22-440D523AEB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
        <p:nvSpPr>
          <p:cNvPr id="8" name="Rectangle 7">
            <a:extLst>
              <a:ext uri="{FF2B5EF4-FFF2-40B4-BE49-F238E27FC236}">
                <a16:creationId xmlns:a16="http://schemas.microsoft.com/office/drawing/2014/main" id="{0FF5406E-B8C1-4040-993A-BC0B09586385}"/>
              </a:ext>
            </a:extLst>
          </p:cNvPr>
          <p:cNvSpPr/>
          <p:nvPr userDrawn="1"/>
        </p:nvSpPr>
        <p:spPr>
          <a:xfrm>
            <a:off x="233916" y="0"/>
            <a:ext cx="8910083" cy="2275367"/>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14916" y="180752"/>
            <a:ext cx="7772400" cy="1913861"/>
          </a:xfrm>
        </p:spPr>
        <p:txBody>
          <a:bodyPr anchor="b"/>
          <a:lstStyle>
            <a:lvl1pPr algn="ctr">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36197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400568"/>
            <a:ext cx="78867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628650" y="4791740"/>
            <a:ext cx="7886700" cy="155534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p:txBody>
      </p:sp>
      <p:pic>
        <p:nvPicPr>
          <p:cNvPr id="7" name="Picture 6">
            <a:extLst>
              <a:ext uri="{FF2B5EF4-FFF2-40B4-BE49-F238E27FC236}">
                <a16:creationId xmlns:a16="http://schemas.microsoft.com/office/drawing/2014/main" id="{8C0C4172-21AF-ED49-A9D1-16722572B1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
        <p:nvSpPr>
          <p:cNvPr id="8" name="Rectangle 7">
            <a:extLst>
              <a:ext uri="{FF2B5EF4-FFF2-40B4-BE49-F238E27FC236}">
                <a16:creationId xmlns:a16="http://schemas.microsoft.com/office/drawing/2014/main" id="{9F93BA47-03B2-C149-9981-7F0E5366A475}"/>
              </a:ext>
            </a:extLst>
          </p:cNvPr>
          <p:cNvSpPr/>
          <p:nvPr userDrawn="1"/>
        </p:nvSpPr>
        <p:spPr>
          <a:xfrm>
            <a:off x="233916" y="2291316"/>
            <a:ext cx="8910083" cy="2275367"/>
          </a:xfrm>
          <a:prstGeom prst="rect">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5661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400568"/>
            <a:ext cx="78867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628650" y="2607082"/>
            <a:ext cx="7886700" cy="155534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p:txBody>
      </p:sp>
      <p:pic>
        <p:nvPicPr>
          <p:cNvPr id="7" name="Picture 6">
            <a:extLst>
              <a:ext uri="{FF2B5EF4-FFF2-40B4-BE49-F238E27FC236}">
                <a16:creationId xmlns:a16="http://schemas.microsoft.com/office/drawing/2014/main" id="{8C0C4172-21AF-ED49-A9D1-16722572B1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
        <p:nvSpPr>
          <p:cNvPr id="8" name="Rectangle 7">
            <a:extLst>
              <a:ext uri="{FF2B5EF4-FFF2-40B4-BE49-F238E27FC236}">
                <a16:creationId xmlns:a16="http://schemas.microsoft.com/office/drawing/2014/main" id="{9F93BA47-03B2-C149-9981-7F0E5366A475}"/>
              </a:ext>
            </a:extLst>
          </p:cNvPr>
          <p:cNvSpPr/>
          <p:nvPr userDrawn="1"/>
        </p:nvSpPr>
        <p:spPr>
          <a:xfrm>
            <a:off x="233917" y="4582634"/>
            <a:ext cx="8910083" cy="2275367"/>
          </a:xfrm>
          <a:prstGeom prst="rect">
            <a:avLst/>
          </a:prstGeom>
          <a:solidFill>
            <a:srgbClr val="94A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7929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7" name="Picture 6">
            <a:extLst>
              <a:ext uri="{FF2B5EF4-FFF2-40B4-BE49-F238E27FC236}">
                <a16:creationId xmlns:a16="http://schemas.microsoft.com/office/drawing/2014/main" id="{81219C43-5E02-6044-9418-B0EB02ABBF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464352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hasCustomPrompt="1"/>
          </p:nvPr>
        </p:nvSpPr>
        <p:spPr>
          <a:xfrm>
            <a:off x="628650" y="1825625"/>
            <a:ext cx="3886200" cy="4351338"/>
          </a:xfrm>
        </p:spPr>
        <p:txBody>
          <a:bodyPr/>
          <a:lstStyle/>
          <a:p>
            <a:pPr lvl="0"/>
            <a:r>
              <a:rPr lang="en-US" dirty="0"/>
              <a:t>Edit Master text styles</a:t>
            </a:r>
          </a:p>
          <a:p>
            <a:pPr lvl="1"/>
            <a:r>
              <a:rPr lang="en-US" dirty="0"/>
              <a:t>Second level</a:t>
            </a:r>
          </a:p>
        </p:txBody>
      </p:sp>
      <p:sp>
        <p:nvSpPr>
          <p:cNvPr id="4" name="Content Placeholder 3"/>
          <p:cNvSpPr>
            <a:spLocks noGrp="1"/>
          </p:cNvSpPr>
          <p:nvPr>
            <p:ph sz="half" idx="2" hasCustomPrompt="1"/>
          </p:nvPr>
        </p:nvSpPr>
        <p:spPr>
          <a:xfrm>
            <a:off x="4629150" y="1825625"/>
            <a:ext cx="3886200" cy="4351338"/>
          </a:xfrm>
        </p:spPr>
        <p:txBody>
          <a:bodyPr/>
          <a:lstStyle/>
          <a:p>
            <a:pPr lvl="0"/>
            <a:r>
              <a:rPr lang="en-US" dirty="0"/>
              <a:t>Edit Master text styles</a:t>
            </a:r>
          </a:p>
          <a:p>
            <a:pPr lvl="1"/>
            <a:r>
              <a:rPr lang="en-US" dirty="0"/>
              <a:t>Second level</a:t>
            </a:r>
          </a:p>
        </p:txBody>
      </p:sp>
      <p:pic>
        <p:nvPicPr>
          <p:cNvPr id="8" name="Picture 7">
            <a:extLst>
              <a:ext uri="{FF2B5EF4-FFF2-40B4-BE49-F238E27FC236}">
                <a16:creationId xmlns:a16="http://schemas.microsoft.com/office/drawing/2014/main" id="{5F0E848A-F81C-D246-9AB3-6DBBE7C3ED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68320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half" idx="2" hasCustomPrompt="1"/>
          </p:nvPr>
        </p:nvSpPr>
        <p:spPr>
          <a:xfrm>
            <a:off x="628650" y="1825625"/>
            <a:ext cx="7886700" cy="4351338"/>
          </a:xfrm>
        </p:spPr>
        <p:txBody>
          <a:bodyPr/>
          <a:lstStyle/>
          <a:p>
            <a:pPr lvl="0"/>
            <a:r>
              <a:rPr lang="en-US" dirty="0"/>
              <a:t>Edit Master text styles</a:t>
            </a:r>
          </a:p>
          <a:p>
            <a:pPr lvl="1"/>
            <a:r>
              <a:rPr lang="en-US" dirty="0"/>
              <a:t>Second level</a:t>
            </a:r>
          </a:p>
        </p:txBody>
      </p:sp>
      <p:pic>
        <p:nvPicPr>
          <p:cNvPr id="8" name="Picture 7">
            <a:extLst>
              <a:ext uri="{FF2B5EF4-FFF2-40B4-BE49-F238E27FC236}">
                <a16:creationId xmlns:a16="http://schemas.microsoft.com/office/drawing/2014/main" id="{5F0E848A-F81C-D246-9AB3-6DBBE7C3ED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405578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hasCustomPrompt="1"/>
          </p:nvPr>
        </p:nvSpPr>
        <p:spPr>
          <a:xfrm>
            <a:off x="629842" y="2505075"/>
            <a:ext cx="3868340" cy="3684588"/>
          </a:xfrm>
        </p:spPr>
        <p:txBody>
          <a:bodyPr/>
          <a:lstStyle/>
          <a:p>
            <a:pPr lvl="0"/>
            <a:r>
              <a:rPr lang="en-US" dirty="0"/>
              <a:t>Edit Master text styles</a:t>
            </a:r>
          </a:p>
          <a:p>
            <a:pPr lvl="1"/>
            <a:r>
              <a:rPr lang="en-US" dirty="0"/>
              <a:t>Second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hasCustomPrompt="1"/>
          </p:nvPr>
        </p:nvSpPr>
        <p:spPr>
          <a:xfrm>
            <a:off x="4629150" y="2505075"/>
            <a:ext cx="3887391" cy="3684588"/>
          </a:xfrm>
        </p:spPr>
        <p:txBody>
          <a:bodyPr/>
          <a:lstStyle/>
          <a:p>
            <a:pPr lvl="0"/>
            <a:r>
              <a:rPr lang="en-US" dirty="0"/>
              <a:t>Edit Master text styles</a:t>
            </a:r>
          </a:p>
          <a:p>
            <a:pPr lvl="1"/>
            <a:r>
              <a:rPr lang="en-US" dirty="0"/>
              <a:t>Second level</a:t>
            </a:r>
          </a:p>
        </p:txBody>
      </p:sp>
      <p:sp>
        <p:nvSpPr>
          <p:cNvPr id="7" name="Date Placeholder 6"/>
          <p:cNvSpPr>
            <a:spLocks noGrp="1"/>
          </p:cNvSpPr>
          <p:nvPr>
            <p:ph type="dt" sz="half" idx="10"/>
          </p:nvPr>
        </p:nvSpPr>
        <p:spPr/>
        <p:txBody>
          <a:bodyPr/>
          <a:lstStyle/>
          <a:p>
            <a:fld id="{C764DE79-268F-4C1A-8933-263129D2AF90}" type="datetimeFigureOut">
              <a:rPr lang="en-US" smtClean="0"/>
              <a:t>10/23/20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pic>
        <p:nvPicPr>
          <p:cNvPr id="10" name="Picture 9">
            <a:extLst>
              <a:ext uri="{FF2B5EF4-FFF2-40B4-BE49-F238E27FC236}">
                <a16:creationId xmlns:a16="http://schemas.microsoft.com/office/drawing/2014/main" id="{A4A31513-B406-9747-A795-32046017D7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238900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78228"/>
          </a:xfrm>
        </p:spPr>
        <p:txBody>
          <a:bodyPr>
            <a:normAutofit/>
          </a:bodyPr>
          <a:lstStyle>
            <a:lvl1pPr>
              <a:defRPr sz="28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10/23/20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pic>
        <p:nvPicPr>
          <p:cNvPr id="6" name="Picture 5">
            <a:extLst>
              <a:ext uri="{FF2B5EF4-FFF2-40B4-BE49-F238E27FC236}">
                <a16:creationId xmlns:a16="http://schemas.microsoft.com/office/drawing/2014/main" id="{2B72CA59-033F-7842-94CD-CEE790F056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559444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10/23/20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pic>
        <p:nvPicPr>
          <p:cNvPr id="5" name="Picture 4">
            <a:extLst>
              <a:ext uri="{FF2B5EF4-FFF2-40B4-BE49-F238E27FC236}">
                <a16:creationId xmlns:a16="http://schemas.microsoft.com/office/drawing/2014/main" id="{CC0DE899-D318-9E4A-8314-D43374F4B8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1958623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10/23/20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407295506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95" r:id="rId3"/>
    <p:sldLayoutId id="2147483684" r:id="rId4"/>
    <p:sldLayoutId id="2147483685" r:id="rId5"/>
    <p:sldLayoutId id="2147483696" r:id="rId6"/>
    <p:sldLayoutId id="2147483686" r:id="rId7"/>
    <p:sldLayoutId id="2147483687" r:id="rId8"/>
    <p:sldLayoutId id="2147483688"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4.jpeg"/></Relationships>
</file>

<file path=ppt/slides/_rels/slide1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46.jpeg"/></Relationships>
</file>

<file path=ppt/slides/_rels/slide1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4.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9.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jpeg"/></Relationships>
</file>

<file path=ppt/slides/_rels/slide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6.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4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Slide Number Placeholder 1">
            <a:extLst>
              <a:ext uri="{FF2B5EF4-FFF2-40B4-BE49-F238E27FC236}">
                <a16:creationId xmlns:a16="http://schemas.microsoft.com/office/drawing/2014/main" id="{F8A8600E-B1CB-41D1-AED3-962BC727355E}"/>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200" kern="1200">
                <a:solidFill>
                  <a:srgbClr val="898989"/>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fld id="{9174808A-C7D1-4EBD-82AE-03FB5EB0610D}" type="slidenum">
              <a:rPr lang="en-US" altLang="en-US" smtClean="0"/>
              <a:pPr>
                <a:defRPr/>
              </a:pPr>
              <a:t>1</a:t>
            </a:fld>
            <a:endParaRPr lang="en-US" altLang="en-US">
              <a:solidFill>
                <a:srgbClr val="898989"/>
              </a:solidFill>
            </a:endParaRPr>
          </a:p>
        </p:txBody>
      </p:sp>
      <p:sp>
        <p:nvSpPr>
          <p:cNvPr id="8193" name="Title 1">
            <a:extLst>
              <a:ext uri="{FF2B5EF4-FFF2-40B4-BE49-F238E27FC236}">
                <a16:creationId xmlns:a16="http://schemas.microsoft.com/office/drawing/2014/main" id="{3E71D165-2B49-47F5-A9D0-2EFEA7745908}"/>
              </a:ext>
            </a:extLst>
          </p:cNvPr>
          <p:cNvSpPr>
            <a:spLocks noGrp="1" noChangeArrowheads="1"/>
          </p:cNvSpPr>
          <p:nvPr>
            <p:ph type="ctrTitle" idx="4294967295"/>
          </p:nvPr>
        </p:nvSpPr>
        <p:spPr>
          <a:xfrm>
            <a:off x="1166813" y="968375"/>
            <a:ext cx="7977187" cy="4213225"/>
          </a:xfrm>
        </p:spPr>
        <p:txBody>
          <a:bodyPr rtlCol="0">
            <a:normAutofit/>
          </a:bodyPr>
          <a:lstStyle/>
          <a:p>
            <a:pPr algn="l" eaLnBrk="1" fontAlgn="auto" hangingPunct="1">
              <a:lnSpc>
                <a:spcPct val="100000"/>
              </a:lnSpc>
              <a:spcAft>
                <a:spcPts val="0"/>
              </a:spcAft>
              <a:defRPr/>
            </a:pPr>
            <a:br>
              <a:rPr lang="en-US" altLang="en-US" sz="3100" b="1" dirty="0">
                <a:latin typeface="Arial" panose="020B0604020202020204" pitchFamily="34" charset="0"/>
                <a:cs typeface="Arial" panose="020B0604020202020204" pitchFamily="34" charset="0"/>
              </a:rPr>
            </a:br>
            <a:r>
              <a:rPr lang="en-US" altLang="en-US" sz="3100" dirty="0">
                <a:latin typeface="Arial" panose="020B0604020202020204" pitchFamily="34" charset="0"/>
                <a:cs typeface="Arial" panose="020B0604020202020204" pitchFamily="34" charset="0"/>
              </a:rPr>
              <a:t>Preventing and Reducing Stigma:                Evidence-based Practices Across                 Community Sectors Series</a:t>
            </a:r>
            <a:br>
              <a:rPr lang="en-US" altLang="en-US" sz="3100" dirty="0">
                <a:latin typeface="Arial" panose="020B0604020202020204" pitchFamily="34" charset="0"/>
                <a:cs typeface="Arial" panose="020B0604020202020204" pitchFamily="34" charset="0"/>
              </a:rPr>
            </a:br>
            <a:br>
              <a:rPr lang="en-US" altLang="en-US" sz="3100" dirty="0">
                <a:latin typeface="Arial" panose="020B0604020202020204" pitchFamily="34" charset="0"/>
                <a:cs typeface="Arial" panose="020B0604020202020204" pitchFamily="34" charset="0"/>
              </a:rPr>
            </a:br>
            <a:br>
              <a:rPr lang="en-US" altLang="en-US" sz="1800" dirty="0">
                <a:highlight>
                  <a:srgbClr val="C0C0C0"/>
                </a:highlight>
                <a:latin typeface="Arial" panose="020B0604020202020204" pitchFamily="34" charset="0"/>
                <a:cs typeface="Arial" panose="020B0604020202020204" pitchFamily="34" charset="0"/>
              </a:rPr>
            </a:br>
            <a:endParaRPr lang="en-US" altLang="en-US" sz="1800" dirty="0"/>
          </a:p>
        </p:txBody>
      </p:sp>
      <p:sp>
        <p:nvSpPr>
          <p:cNvPr id="39939" name="TextBox 1">
            <a:extLst>
              <a:ext uri="{FF2B5EF4-FFF2-40B4-BE49-F238E27FC236}">
                <a16:creationId xmlns:a16="http://schemas.microsoft.com/office/drawing/2014/main" id="{15B2A9B1-4EC9-47E8-AA69-FCA3A37C657F}"/>
              </a:ext>
            </a:extLst>
          </p:cNvPr>
          <p:cNvSpPr txBox="1">
            <a:spLocks noChangeArrowheads="1"/>
          </p:cNvSpPr>
          <p:nvPr/>
        </p:nvSpPr>
        <p:spPr bwMode="auto">
          <a:xfrm>
            <a:off x="1166648" y="5289648"/>
            <a:ext cx="6398830" cy="1200329"/>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dirty="0">
                <a:highlight>
                  <a:srgbClr val="C0C0C0"/>
                </a:highlight>
                <a:latin typeface="Arial" panose="020B0604020202020204" pitchFamily="34" charset="0"/>
                <a:cs typeface="Arial" panose="020B0604020202020204" pitchFamily="34" charset="0"/>
              </a:rPr>
              <a:t>Presenter</a:t>
            </a:r>
          </a:p>
          <a:p>
            <a:pPr eaLnBrk="1" hangingPunct="1">
              <a:defRPr/>
            </a:pPr>
            <a:r>
              <a:rPr lang="en-US" altLang="en-US" sz="2400" dirty="0">
                <a:highlight>
                  <a:srgbClr val="C0C0C0"/>
                </a:highlight>
                <a:latin typeface="Arial" panose="020B0604020202020204" pitchFamily="34" charset="0"/>
                <a:cs typeface="Arial" panose="020B0604020202020204" pitchFamily="34" charset="0"/>
              </a:rPr>
              <a:t>Organization</a:t>
            </a:r>
          </a:p>
          <a:p>
            <a:pPr eaLnBrk="1" hangingPunct="1">
              <a:defRPr/>
            </a:pPr>
            <a:r>
              <a:rPr lang="en-US" altLang="en-US" sz="2400" dirty="0">
                <a:highlight>
                  <a:srgbClr val="C0C0C0"/>
                </a:highlight>
                <a:latin typeface="Arial" panose="020B0604020202020204" pitchFamily="34" charset="0"/>
                <a:cs typeface="Arial" panose="020B0604020202020204" pitchFamily="34" charset="0"/>
              </a:rPr>
              <a:t>Date</a:t>
            </a:r>
          </a:p>
        </p:txBody>
      </p:sp>
      <p:pic>
        <p:nvPicPr>
          <p:cNvPr id="3" name="Picture 2" descr="A picture containing text&#10;&#10;Description automatically generated">
            <a:extLst>
              <a:ext uri="{FF2B5EF4-FFF2-40B4-BE49-F238E27FC236}">
                <a16:creationId xmlns:a16="http://schemas.microsoft.com/office/drawing/2014/main" id="{7416884B-72A9-4E2E-BA71-548BC8F302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2088" y="5186002"/>
            <a:ext cx="3600175" cy="1100815"/>
          </a:xfrm>
          <a:prstGeom prst="rect">
            <a:avLst/>
          </a:prstGeom>
        </p:spPr>
      </p:pic>
      <p:pic>
        <p:nvPicPr>
          <p:cNvPr id="4" name="Picture 3" descr="Great Lakes PTTC Logo ">
            <a:extLst>
              <a:ext uri="{FF2B5EF4-FFF2-40B4-BE49-F238E27FC236}">
                <a16:creationId xmlns:a16="http://schemas.microsoft.com/office/drawing/2014/main" id="{913BCB47-D112-D64E-85CF-FB312FC098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6300" y="200065"/>
            <a:ext cx="7391400" cy="1130300"/>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The Conference, Lecture, Lecture Hall">
            <a:extLst>
              <a:ext uri="{FF2B5EF4-FFF2-40B4-BE49-F238E27FC236}">
                <a16:creationId xmlns:a16="http://schemas.microsoft.com/office/drawing/2014/main" id="{48C0C04D-64F1-4EDB-B973-68121FF3F4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73" r="-2" b="5462"/>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Analysis, Analytics, Business, Charts">
            <a:extLst>
              <a:ext uri="{FF2B5EF4-FFF2-40B4-BE49-F238E27FC236}">
                <a16:creationId xmlns:a16="http://schemas.microsoft.com/office/drawing/2014/main" id="{8FE4C454-A46A-4765-A0E2-A4831703EC1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037" r="-2" b="-2"/>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2" name="Freeform: Shape 11">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4DDCB495-2F75-4996-A057-B988993E5E42}"/>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200" b="1" kern="1200" dirty="0">
                <a:solidFill>
                  <a:schemeClr val="tx1"/>
                </a:solidFill>
              </a:rPr>
              <a:t>Criminal Justice</a:t>
            </a:r>
            <a:br>
              <a:rPr lang="en-US" sz="3000" kern="1200" dirty="0">
                <a:solidFill>
                  <a:schemeClr val="tx1"/>
                </a:solidFill>
                <a:latin typeface="+mj-lt"/>
                <a:ea typeface="+mj-ea"/>
                <a:cs typeface="+mj-cs"/>
              </a:rPr>
            </a:br>
            <a:r>
              <a:rPr lang="en-US" sz="3000" b="1" i="1" kern="1200" dirty="0">
                <a:solidFill>
                  <a:srgbClr val="00467F"/>
                </a:solidFill>
                <a:latin typeface="Palatino "/>
                <a:cs typeface="+mj-cs"/>
              </a:rPr>
              <a:t>What Can We Do </a:t>
            </a:r>
          </a:p>
        </p:txBody>
      </p:sp>
      <p:sp>
        <p:nvSpPr>
          <p:cNvPr id="16" name="Rectangle 15">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A7C905B1-4471-4CC4-B8A7-BEE58F7583DD}"/>
              </a:ext>
            </a:extLst>
          </p:cNvPr>
          <p:cNvSpPr>
            <a:spLocks noGrp="1"/>
          </p:cNvSpPr>
          <p:nvPr>
            <p:ph sz="half" idx="2"/>
          </p:nvPr>
        </p:nvSpPr>
        <p:spPr>
          <a:xfrm>
            <a:off x="336042" y="2512611"/>
            <a:ext cx="3624602" cy="3664351"/>
          </a:xfrm>
        </p:spPr>
        <p:txBody>
          <a:bodyPr vert="horz" lIns="91440" tIns="45720" rIns="91440" bIns="45720" rtlCol="0">
            <a:normAutofit/>
          </a:bodyPr>
          <a:lstStyle/>
          <a:p>
            <a:pPr marL="0" indent="0">
              <a:buNone/>
            </a:pPr>
            <a:r>
              <a:rPr lang="en-US" sz="2400" b="1" dirty="0">
                <a:solidFill>
                  <a:srgbClr val="00467F"/>
                </a:solidFill>
              </a:rPr>
              <a:t>Increase trainings </a:t>
            </a:r>
            <a:r>
              <a:rPr lang="en-US" sz="2400" dirty="0"/>
              <a:t>about mental health and SUDs for all personnel </a:t>
            </a:r>
          </a:p>
          <a:p>
            <a:pPr marL="0" indent="0">
              <a:spcBef>
                <a:spcPts val="2400"/>
              </a:spcBef>
              <a:buNone/>
            </a:pPr>
            <a:r>
              <a:rPr lang="en-US" sz="2400" b="1" dirty="0">
                <a:solidFill>
                  <a:srgbClr val="00467F"/>
                </a:solidFill>
              </a:rPr>
              <a:t>Examine data </a:t>
            </a:r>
            <a:r>
              <a:rPr lang="en-US" sz="2400" dirty="0"/>
              <a:t>on the arrests of people with mental illness and SUDs.</a:t>
            </a:r>
          </a:p>
          <a:p>
            <a:pPr marL="0" indent="0">
              <a:buNone/>
            </a:pPr>
            <a:endParaRPr lang="en-US" sz="2400" dirty="0"/>
          </a:p>
          <a:p>
            <a:pPr marL="0" indent="0">
              <a:buNone/>
            </a:pPr>
            <a:endParaRPr lang="en-US" sz="2400" dirty="0"/>
          </a:p>
        </p:txBody>
      </p:sp>
      <p:pic>
        <p:nvPicPr>
          <p:cNvPr id="7" name="Graphic 6" descr="Weights Uneven">
            <a:extLst>
              <a:ext uri="{FF2B5EF4-FFF2-40B4-BE49-F238E27FC236}">
                <a16:creationId xmlns:a16="http://schemas.microsoft.com/office/drawing/2014/main" id="{988B967E-8168-42C5-97E8-FCD91AAC1F0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23135" y="5621867"/>
            <a:ext cx="854858" cy="854858"/>
          </a:xfrm>
          <a:prstGeom prst="rect">
            <a:avLst/>
          </a:prstGeom>
        </p:spPr>
      </p:pic>
    </p:spTree>
    <p:extLst>
      <p:ext uri="{BB962C8B-B14F-4D97-AF65-F5344CB8AC3E}">
        <p14:creationId xmlns:p14="http://schemas.microsoft.com/office/powerpoint/2010/main" val="3708239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Man looking out window">
            <a:extLst>
              <a:ext uri="{FF2B5EF4-FFF2-40B4-BE49-F238E27FC236}">
                <a16:creationId xmlns:a16="http://schemas.microsoft.com/office/drawing/2014/main" id="{350CEDED-28E9-41B8-AF4F-99C2781098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691" r="-2" b="-2"/>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6148" name="Picture 4" descr="Stack of papers, judge's gavel">
            <a:extLst>
              <a:ext uri="{FF2B5EF4-FFF2-40B4-BE49-F238E27FC236}">
                <a16:creationId xmlns:a16="http://schemas.microsoft.com/office/drawing/2014/main" id="{0119B92C-6FE2-41C5-97E8-C3F768C5B17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453" r="-2" b="3236"/>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5" name="Freeform: Shape 7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7FF91003-1B53-4F5C-A723-742A9B3E0E03}"/>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200" b="1" i="1" kern="1200" dirty="0">
                <a:solidFill>
                  <a:srgbClr val="00467F"/>
                </a:solidFill>
                <a:latin typeface="Palatino "/>
                <a:cs typeface="+mj-cs"/>
              </a:rPr>
              <a:t>What Can We Do</a:t>
            </a:r>
          </a:p>
        </p:txBody>
      </p:sp>
      <p:sp>
        <p:nvSpPr>
          <p:cNvPr id="79" name="Rectangle 7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81" name="Rectangle 8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EA945ACE-AAA5-4156-AD44-3011401FDE1E}"/>
              </a:ext>
            </a:extLst>
          </p:cNvPr>
          <p:cNvSpPr>
            <a:spLocks noGrp="1"/>
          </p:cNvSpPr>
          <p:nvPr>
            <p:ph sz="half" idx="2"/>
          </p:nvPr>
        </p:nvSpPr>
        <p:spPr>
          <a:xfrm>
            <a:off x="336042" y="2512611"/>
            <a:ext cx="3624602" cy="3664351"/>
          </a:xfrm>
        </p:spPr>
        <p:txBody>
          <a:bodyPr vert="horz" lIns="91440" tIns="45720" rIns="91440" bIns="45720" rtlCol="0">
            <a:normAutofit/>
          </a:bodyPr>
          <a:lstStyle/>
          <a:p>
            <a:pPr marL="0" indent="0" algn="l">
              <a:buNone/>
            </a:pPr>
            <a:r>
              <a:rPr lang="en-US" sz="2400" b="1" i="0" dirty="0">
                <a:solidFill>
                  <a:srgbClr val="00467F"/>
                </a:solidFill>
                <a:effectLst/>
              </a:rPr>
              <a:t>Engage community stakeholders </a:t>
            </a:r>
            <a:r>
              <a:rPr lang="en-US" sz="2400" b="0" i="0" dirty="0">
                <a:effectLst/>
              </a:rPr>
              <a:t>in building mental health and SUD awareness.</a:t>
            </a:r>
          </a:p>
          <a:p>
            <a:pPr marL="0" indent="0" algn="l">
              <a:spcBef>
                <a:spcPts val="1800"/>
              </a:spcBef>
              <a:buNone/>
            </a:pPr>
            <a:r>
              <a:rPr lang="en-US" sz="2400" b="1" i="0" dirty="0">
                <a:solidFill>
                  <a:srgbClr val="00467F"/>
                </a:solidFill>
                <a:effectLst/>
              </a:rPr>
              <a:t>Increase awareness </a:t>
            </a:r>
            <a:r>
              <a:rPr lang="en-US" sz="2400" b="0" i="0" dirty="0">
                <a:effectLst/>
              </a:rPr>
              <a:t>of stereotypes within court systems.</a:t>
            </a:r>
          </a:p>
          <a:p>
            <a:pPr marL="0" indent="0">
              <a:buNone/>
            </a:pPr>
            <a:endParaRPr lang="en-US" sz="2400" dirty="0"/>
          </a:p>
        </p:txBody>
      </p:sp>
      <p:pic>
        <p:nvPicPr>
          <p:cNvPr id="4" name="Graphic 3" descr="Weights Uneven">
            <a:extLst>
              <a:ext uri="{FF2B5EF4-FFF2-40B4-BE49-F238E27FC236}">
                <a16:creationId xmlns:a16="http://schemas.microsoft.com/office/drawing/2014/main" id="{9052B2F0-B853-4A7B-B315-05D39EC835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23135" y="5621867"/>
            <a:ext cx="854858" cy="854858"/>
          </a:xfrm>
          <a:prstGeom prst="rect">
            <a:avLst/>
          </a:prstGeom>
        </p:spPr>
      </p:pic>
    </p:spTree>
    <p:extLst>
      <p:ext uri="{BB962C8B-B14F-4D97-AF65-F5344CB8AC3E}">
        <p14:creationId xmlns:p14="http://schemas.microsoft.com/office/powerpoint/2010/main" val="691424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Courthouse, Laporte County, Indiana">
            <a:extLst>
              <a:ext uri="{FF2B5EF4-FFF2-40B4-BE49-F238E27FC236}">
                <a16:creationId xmlns:a16="http://schemas.microsoft.com/office/drawing/2014/main" id="{C63254B7-6E30-4D5F-9965-887D1B0B04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202" r="2" b="12081"/>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Man and woman shaking hands next to a judge's gavel">
            <a:extLst>
              <a:ext uri="{FF2B5EF4-FFF2-40B4-BE49-F238E27FC236}">
                <a16:creationId xmlns:a16="http://schemas.microsoft.com/office/drawing/2014/main" id="{DD78A843-B405-4E4A-8B5C-5CAEE4BDE7C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691" r="-2" b="-2"/>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2" name="Freeform: Shape 11">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82BCF835-660D-4672-93BE-08F5ECB8901E}"/>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200" b="1" i="1" kern="1200" dirty="0">
                <a:solidFill>
                  <a:srgbClr val="00467F"/>
                </a:solidFill>
                <a:latin typeface="Palatino "/>
                <a:cs typeface="+mj-cs"/>
              </a:rPr>
              <a:t>We Can…</a:t>
            </a:r>
          </a:p>
        </p:txBody>
      </p:sp>
      <p:sp>
        <p:nvSpPr>
          <p:cNvPr id="16" name="Rectangle 15">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DF2A6EFF-7E10-403F-B928-37E4BE8F4590}"/>
              </a:ext>
            </a:extLst>
          </p:cNvPr>
          <p:cNvSpPr>
            <a:spLocks noGrp="1"/>
          </p:cNvSpPr>
          <p:nvPr>
            <p:ph sz="half" idx="2"/>
          </p:nvPr>
        </p:nvSpPr>
        <p:spPr>
          <a:xfrm>
            <a:off x="336042" y="2512611"/>
            <a:ext cx="3624602" cy="3664351"/>
          </a:xfrm>
        </p:spPr>
        <p:txBody>
          <a:bodyPr vert="horz" lIns="91440" tIns="45720" rIns="91440" bIns="45720" rtlCol="0">
            <a:normAutofit/>
          </a:bodyPr>
          <a:lstStyle/>
          <a:p>
            <a:pPr marL="0" indent="0">
              <a:buNone/>
            </a:pPr>
            <a:r>
              <a:rPr lang="en-US" sz="2400" b="0" i="0" dirty="0">
                <a:effectLst/>
              </a:rPr>
              <a:t>Establish county-level mental health programs and courts to address stigma, negative attitudes, and prejudice towards people with mental illness and substance use disorder. </a:t>
            </a:r>
            <a:endParaRPr lang="en-US" sz="2400" dirty="0"/>
          </a:p>
          <a:p>
            <a:pPr marL="0" indent="0">
              <a:buNone/>
            </a:pPr>
            <a:endParaRPr lang="en-US" sz="2400" dirty="0"/>
          </a:p>
        </p:txBody>
      </p:sp>
    </p:spTree>
    <p:extLst>
      <p:ext uri="{BB962C8B-B14F-4D97-AF65-F5344CB8AC3E}">
        <p14:creationId xmlns:p14="http://schemas.microsoft.com/office/powerpoint/2010/main" val="2065135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F87C5-8015-448A-9D8C-444D780C8D14}"/>
              </a:ext>
            </a:extLst>
          </p:cNvPr>
          <p:cNvSpPr>
            <a:spLocks noGrp="1"/>
          </p:cNvSpPr>
          <p:nvPr>
            <p:ph type="title"/>
          </p:nvPr>
        </p:nvSpPr>
        <p:spPr>
          <a:xfrm>
            <a:off x="531668" y="1722872"/>
            <a:ext cx="7886700" cy="1325563"/>
          </a:xfrm>
        </p:spPr>
        <p:txBody>
          <a:bodyPr/>
          <a:lstStyle/>
          <a:p>
            <a:pPr algn="ctr"/>
            <a:br>
              <a:rPr lang="en-US" dirty="0">
                <a:solidFill>
                  <a:schemeClr val="bg1"/>
                </a:solidFill>
              </a:rPr>
            </a:br>
            <a:r>
              <a:rPr lang="en-US" dirty="0">
                <a:solidFill>
                  <a:schemeClr val="bg1"/>
                </a:solidFill>
              </a:rPr>
              <a:t>Questions</a:t>
            </a:r>
          </a:p>
        </p:txBody>
      </p:sp>
      <p:pic>
        <p:nvPicPr>
          <p:cNvPr id="6" name="Picture 5" descr="Great Lakes PTTC logo ">
            <a:extLst>
              <a:ext uri="{FF2B5EF4-FFF2-40B4-BE49-F238E27FC236}">
                <a16:creationId xmlns:a16="http://schemas.microsoft.com/office/drawing/2014/main" id="{1E8F43FF-B45B-D44C-9835-092B2CA02E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318" y="5142356"/>
            <a:ext cx="7391400" cy="1130300"/>
          </a:xfrm>
          <a:prstGeom prst="rect">
            <a:avLst/>
          </a:prstGeom>
        </p:spPr>
      </p:pic>
    </p:spTree>
    <p:extLst>
      <p:ext uri="{BB962C8B-B14F-4D97-AF65-F5344CB8AC3E}">
        <p14:creationId xmlns:p14="http://schemas.microsoft.com/office/powerpoint/2010/main" val="9091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a:extLst>
              <a:ext uri="{FF2B5EF4-FFF2-40B4-BE49-F238E27FC236}">
                <a16:creationId xmlns:a16="http://schemas.microsoft.com/office/drawing/2014/main" id="{1BF86337-4D31-4FD2-B3C2-02A07236B7D4}"/>
              </a:ext>
            </a:extLst>
          </p:cNvPr>
          <p:cNvSpPr>
            <a:spLocks noGrp="1" noChangeArrowheads="1"/>
          </p:cNvSpPr>
          <p:nvPr>
            <p:ph type="ctrTitle"/>
          </p:nvPr>
        </p:nvSpPr>
        <p:spPr>
          <a:xfrm>
            <a:off x="685800" y="606425"/>
            <a:ext cx="7772400" cy="1290638"/>
          </a:xfrm>
        </p:spPr>
        <p:txBody>
          <a:bodyPr/>
          <a:lstStyle/>
          <a:p>
            <a:r>
              <a:rPr lang="en-US" altLang="en-US" sz="3600" b="1"/>
              <a:t>Preventing and Reducing Stigma </a:t>
            </a:r>
            <a:r>
              <a:rPr lang="en-US" altLang="en-US" sz="3600"/>
              <a:t>Cross Sector Slide Deck </a:t>
            </a:r>
          </a:p>
        </p:txBody>
      </p:sp>
      <p:sp>
        <p:nvSpPr>
          <p:cNvPr id="38916" name="Subtitle 2">
            <a:extLst>
              <a:ext uri="{FF2B5EF4-FFF2-40B4-BE49-F238E27FC236}">
                <a16:creationId xmlns:a16="http://schemas.microsoft.com/office/drawing/2014/main" id="{D9AA6766-6A98-4597-8A12-841AA14D7A61}"/>
              </a:ext>
            </a:extLst>
          </p:cNvPr>
          <p:cNvSpPr>
            <a:spLocks noGrp="1" noChangeArrowheads="1"/>
          </p:cNvSpPr>
          <p:nvPr>
            <p:ph type="subTitle" idx="1"/>
          </p:nvPr>
        </p:nvSpPr>
        <p:spPr>
          <a:xfrm>
            <a:off x="1143000" y="2601913"/>
            <a:ext cx="6858000" cy="1654175"/>
          </a:xfrm>
        </p:spPr>
        <p:txBody>
          <a:bodyPr/>
          <a:lstStyle/>
          <a:p>
            <a:r>
              <a:rPr lang="en-US" altLang="en-US" sz="4400" b="1" dirty="0"/>
              <a:t>Criminal Justice</a:t>
            </a:r>
          </a:p>
          <a:p>
            <a:r>
              <a:rPr lang="en-US" altLang="en-US" sz="2800" b="1" i="1" dirty="0">
                <a:solidFill>
                  <a:srgbClr val="CC4927"/>
                </a:solidFill>
                <a:latin typeface="Palatino "/>
              </a:rPr>
              <a:t>Impact and Evidence-based Strategies for Preventing and Reducing Stigma</a:t>
            </a:r>
          </a:p>
        </p:txBody>
      </p:sp>
      <p:pic>
        <p:nvPicPr>
          <p:cNvPr id="3" name="Picture 2" descr="Picture of a jail cell. ">
            <a:extLst>
              <a:ext uri="{FF2B5EF4-FFF2-40B4-BE49-F238E27FC236}">
                <a16:creationId xmlns:a16="http://schemas.microsoft.com/office/drawing/2014/main" id="{C4E754EB-9241-4FDE-ABFC-34908D12C2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60" r="43609" b="7675"/>
          <a:stretch/>
        </p:blipFill>
        <p:spPr bwMode="auto">
          <a:xfrm>
            <a:off x="263876" y="4663440"/>
            <a:ext cx="2015957" cy="2194560"/>
          </a:xfrm>
          <a:prstGeom prst="rect">
            <a:avLst/>
          </a:prstGeom>
          <a:noFill/>
          <a:ln>
            <a:solidFill>
              <a:schemeClr val="bg1">
                <a:lumMod val="95000"/>
              </a:schemeClr>
            </a:solidFill>
          </a:ln>
          <a:extLst>
            <a:ext uri="{909E8E84-426E-40DD-AFC4-6F175D3DCCD1}">
              <a14:hiddenFill xmlns:a14="http://schemas.microsoft.com/office/drawing/2010/main">
                <a:solidFill>
                  <a:srgbClr val="FFFFFF"/>
                </a:solidFill>
              </a14:hiddenFill>
            </a:ext>
          </a:extLst>
        </p:spPr>
      </p:pic>
      <p:pic>
        <p:nvPicPr>
          <p:cNvPr id="4" name="Picture 2" descr="Fence, Freedom, Prison, Hands, Fingers">
            <a:extLst>
              <a:ext uri="{FF2B5EF4-FFF2-40B4-BE49-F238E27FC236}">
                <a16:creationId xmlns:a16="http://schemas.microsoft.com/office/drawing/2014/main" id="{35D03240-D1F9-42E0-AE2C-B412ED9BDB5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496" r="19302" b="7341"/>
          <a:stretch/>
        </p:blipFill>
        <p:spPr bwMode="auto">
          <a:xfrm>
            <a:off x="2328577" y="4663440"/>
            <a:ext cx="2295251" cy="2194560"/>
          </a:xfrm>
          <a:prstGeom prst="rect">
            <a:avLst/>
          </a:prstGeom>
          <a:noFill/>
          <a:ln>
            <a:solidFill>
              <a:schemeClr val="bg1">
                <a:lumMod val="95000"/>
              </a:schemeClr>
            </a:solidFill>
          </a:ln>
          <a:extLst>
            <a:ext uri="{909E8E84-426E-40DD-AFC4-6F175D3DCCD1}">
              <a14:hiddenFill xmlns:a14="http://schemas.microsoft.com/office/drawing/2010/main">
                <a:solidFill>
                  <a:srgbClr val="FFFFFF"/>
                </a:solidFill>
              </a14:hiddenFill>
            </a:ext>
          </a:extLst>
        </p:spPr>
      </p:pic>
      <p:pic>
        <p:nvPicPr>
          <p:cNvPr id="5" name="Picture 2" descr="The Conference, Lecture, Lecture Hall">
            <a:extLst>
              <a:ext uri="{FF2B5EF4-FFF2-40B4-BE49-F238E27FC236}">
                <a16:creationId xmlns:a16="http://schemas.microsoft.com/office/drawing/2014/main" id="{610D24E1-8F54-46C3-BD49-10C07C1B67F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2410" t="2573" r="-3" b="5462"/>
          <a:stretch/>
        </p:blipFill>
        <p:spPr bwMode="auto">
          <a:xfrm>
            <a:off x="4672572" y="4663440"/>
            <a:ext cx="2416440" cy="2194560"/>
          </a:xfrm>
          <a:prstGeom prst="rect">
            <a:avLst/>
          </a:prstGeom>
          <a:noFill/>
          <a:ln>
            <a:solidFill>
              <a:schemeClr val="bg1">
                <a:lumMod val="95000"/>
              </a:schemeClr>
            </a:solidFill>
          </a:ln>
          <a:extLst>
            <a:ext uri="{909E8E84-426E-40DD-AFC4-6F175D3DCCD1}">
              <a14:hiddenFill xmlns:a14="http://schemas.microsoft.com/office/drawing/2010/main">
                <a:solidFill>
                  <a:srgbClr val="FFFFFF"/>
                </a:solidFill>
              </a14:hiddenFill>
            </a:ext>
          </a:extLst>
        </p:spPr>
      </p:pic>
      <p:pic>
        <p:nvPicPr>
          <p:cNvPr id="6" name="Picture 5" descr="Analysis, Analytics, Business, Charts">
            <a:extLst>
              <a:ext uri="{FF2B5EF4-FFF2-40B4-BE49-F238E27FC236}">
                <a16:creationId xmlns:a16="http://schemas.microsoft.com/office/drawing/2014/main" id="{9167ED82-FB19-4806-B07E-BEEA18CD6FE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5941" t="8037" r="19181" b="-2"/>
          <a:stretch/>
        </p:blipFill>
        <p:spPr bwMode="auto">
          <a:xfrm>
            <a:off x="7139816" y="4663440"/>
            <a:ext cx="1961852" cy="2194560"/>
          </a:xfrm>
          <a:prstGeom prst="rect">
            <a:avLst/>
          </a:prstGeom>
          <a:noFill/>
          <a:ln>
            <a:solidFill>
              <a:schemeClr val="bg1">
                <a:lumMod val="95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a:extLst>
              <a:ext uri="{FF2B5EF4-FFF2-40B4-BE49-F238E27FC236}">
                <a16:creationId xmlns:a16="http://schemas.microsoft.com/office/drawing/2014/main" id="{2E7A016D-1F5C-4A5A-BC3B-1F2F18B08ED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fld id="{F3A7E237-F875-47F8-839C-D2FFC1B7DA9A}" type="slidenum">
              <a:rPr lang="en-US" altLang="en-US" sz="1100" smtClean="0">
                <a:solidFill>
                  <a:srgbClr val="FFFFFF"/>
                </a:solidFill>
              </a:rPr>
              <a:pPr>
                <a:lnSpc>
                  <a:spcPct val="100000"/>
                </a:lnSpc>
                <a:spcBef>
                  <a:spcPct val="0"/>
                </a:spcBef>
                <a:buFontTx/>
                <a:buNone/>
              </a:pPr>
              <a:t>3</a:t>
            </a:fld>
            <a:endParaRPr lang="en-US" altLang="en-US" sz="1100">
              <a:solidFill>
                <a:srgbClr val="FFFFFF"/>
              </a:solidFill>
            </a:endParaRPr>
          </a:p>
        </p:txBody>
      </p:sp>
      <p:sp>
        <p:nvSpPr>
          <p:cNvPr id="40963" name="Title 1">
            <a:extLst>
              <a:ext uri="{FF2B5EF4-FFF2-40B4-BE49-F238E27FC236}">
                <a16:creationId xmlns:a16="http://schemas.microsoft.com/office/drawing/2014/main" id="{19399CFD-AF0A-445D-A408-EDA647593F94}"/>
              </a:ext>
            </a:extLst>
          </p:cNvPr>
          <p:cNvSpPr>
            <a:spLocks noGrp="1" noChangeArrowheads="1"/>
          </p:cNvSpPr>
          <p:nvPr>
            <p:ph type="ctrTitle" idx="4294967295"/>
          </p:nvPr>
        </p:nvSpPr>
        <p:spPr>
          <a:xfrm>
            <a:off x="1054100" y="552450"/>
            <a:ext cx="7175500" cy="1528763"/>
          </a:xfrm>
        </p:spPr>
        <p:txBody>
          <a:bodyPr/>
          <a:lstStyle/>
          <a:p>
            <a:pPr eaLnBrk="1" hangingPunct="1"/>
            <a:r>
              <a:rPr lang="en-US" altLang="en-US" sz="3600"/>
              <a:t>Learning Objectives</a:t>
            </a:r>
            <a:br>
              <a:rPr lang="en-US" altLang="en-US" sz="3600"/>
            </a:br>
            <a:r>
              <a:rPr lang="en-US" altLang="en-US" sz="3100" i="1">
                <a:solidFill>
                  <a:srgbClr val="91993C"/>
                </a:solidFill>
                <a:latin typeface="Palatino "/>
              </a:rPr>
              <a:t>Participants will be able to: </a:t>
            </a:r>
          </a:p>
        </p:txBody>
      </p:sp>
      <p:sp>
        <p:nvSpPr>
          <p:cNvPr id="43012" name="Subtitle 2">
            <a:extLst>
              <a:ext uri="{FF2B5EF4-FFF2-40B4-BE49-F238E27FC236}">
                <a16:creationId xmlns:a16="http://schemas.microsoft.com/office/drawing/2014/main" id="{FE3F8CD2-B978-4816-AB33-D55257CBC8E8}"/>
              </a:ext>
            </a:extLst>
          </p:cNvPr>
          <p:cNvSpPr>
            <a:spLocks noGrp="1" noChangeArrowheads="1"/>
          </p:cNvSpPr>
          <p:nvPr>
            <p:ph type="subTitle" idx="4294967295"/>
          </p:nvPr>
        </p:nvSpPr>
        <p:spPr>
          <a:xfrm>
            <a:off x="1054100" y="2324100"/>
            <a:ext cx="7461250" cy="3981450"/>
          </a:xfrm>
        </p:spPr>
        <p:txBody>
          <a:bodyPr/>
          <a:lstStyle/>
          <a:p>
            <a:pPr marL="457200" indent="-457200" eaLnBrk="1" hangingPunct="1">
              <a:buFont typeface="Wingdings" panose="05000000000000000000" pitchFamily="2" charset="2"/>
              <a:buChar char="§"/>
              <a:defRPr/>
            </a:pPr>
            <a:r>
              <a:rPr lang="en-US" altLang="en-US" sz="3200" dirty="0"/>
              <a:t>Describe why addressing stigma within criminal justice systems is important </a:t>
            </a:r>
          </a:p>
          <a:p>
            <a:pPr marL="457200" indent="-457200" eaLnBrk="1" hangingPunct="1">
              <a:buFont typeface="Wingdings" panose="05000000000000000000" pitchFamily="2" charset="2"/>
              <a:buChar char="§"/>
              <a:defRPr/>
            </a:pPr>
            <a:r>
              <a:rPr lang="en-US" altLang="en-US" sz="3200" dirty="0"/>
              <a:t>List the potential impact of stigma and the role that criminal justice can play</a:t>
            </a:r>
          </a:p>
          <a:p>
            <a:pPr marL="457200" indent="-457200" eaLnBrk="1" hangingPunct="1">
              <a:buFont typeface="Wingdings" panose="05000000000000000000" pitchFamily="2" charset="2"/>
              <a:buChar char="§"/>
              <a:defRPr/>
            </a:pPr>
            <a:r>
              <a:rPr lang="en-US" altLang="en-US" sz="3200" dirty="0"/>
              <a:t>List strategies for engaging criminal justice leaders in the prevention and reduction of stigma</a:t>
            </a:r>
          </a:p>
          <a:p>
            <a:pPr eaLnBrk="1" hangingPunct="1">
              <a:buFont typeface="Wingdings" panose="05000000000000000000" pitchFamily="2" charset="2"/>
              <a:buChar char="§"/>
              <a:defRPr/>
            </a:pPr>
            <a:endParaRPr lang="en-US"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A close up of a necklace&#10;&#10;Description automatically generated">
            <a:extLst>
              <a:ext uri="{FF2B5EF4-FFF2-40B4-BE49-F238E27FC236}">
                <a16:creationId xmlns:a16="http://schemas.microsoft.com/office/drawing/2014/main" id="{AC8431E6-6C01-41E6-895E-71F208EA3D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12469"/>
          <a:stretch>
            <a:fillRect/>
          </a:stretch>
        </p:blipFill>
        <p:spPr bwMode="auto">
          <a:xfrm>
            <a:off x="3290888" y="2282825"/>
            <a:ext cx="2809875"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itle 1">
            <a:extLst>
              <a:ext uri="{FF2B5EF4-FFF2-40B4-BE49-F238E27FC236}">
                <a16:creationId xmlns:a16="http://schemas.microsoft.com/office/drawing/2014/main" id="{3EE921FD-4E34-42A3-AAB6-154EF3785451}"/>
              </a:ext>
            </a:extLst>
          </p:cNvPr>
          <p:cNvSpPr>
            <a:spLocks noGrp="1" noChangeArrowheads="1"/>
          </p:cNvSpPr>
          <p:nvPr>
            <p:ph type="title" idx="4294967295"/>
          </p:nvPr>
        </p:nvSpPr>
        <p:spPr>
          <a:xfrm>
            <a:off x="195263" y="236538"/>
            <a:ext cx="8948737" cy="485775"/>
          </a:xfrm>
        </p:spPr>
        <p:txBody>
          <a:bodyPr>
            <a:normAutofit fontScale="90000"/>
          </a:bodyPr>
          <a:lstStyle/>
          <a:p>
            <a:pPr algn="ctr" eaLnBrk="1" hangingPunct="1"/>
            <a:r>
              <a:rPr lang="en-US" altLang="en-US" sz="3200" dirty="0"/>
              <a:t>A Role for Every Sector</a:t>
            </a:r>
          </a:p>
        </p:txBody>
      </p:sp>
      <p:sp>
        <p:nvSpPr>
          <p:cNvPr id="6" name="Oval 5" descr="Image of a briefcase, representing healthcare.">
            <a:extLst>
              <a:ext uri="{FF2B5EF4-FFF2-40B4-BE49-F238E27FC236}">
                <a16:creationId xmlns:a16="http://schemas.microsoft.com/office/drawing/2014/main" id="{142F099F-5E22-4E33-A775-972A4FC8E73F}"/>
              </a:ext>
            </a:extLst>
          </p:cNvPr>
          <p:cNvSpPr/>
          <p:nvPr/>
        </p:nvSpPr>
        <p:spPr>
          <a:xfrm>
            <a:off x="2998788" y="4752975"/>
            <a:ext cx="650875"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descr="Image of a law enforcement officer.">
            <a:extLst>
              <a:ext uri="{FF2B5EF4-FFF2-40B4-BE49-F238E27FC236}">
                <a16:creationId xmlns:a16="http://schemas.microsoft.com/office/drawing/2014/main" id="{02C0CFC6-97A1-4DEE-B9CE-7FA53FED4F93}"/>
              </a:ext>
            </a:extLst>
          </p:cNvPr>
          <p:cNvSpPr/>
          <p:nvPr/>
        </p:nvSpPr>
        <p:spPr>
          <a:xfrm>
            <a:off x="3862388" y="1450975"/>
            <a:ext cx="652462" cy="652463"/>
          </a:xfrm>
          <a:prstGeom prst="ellipse">
            <a:avLst/>
          </a:prstGeom>
          <a:noFill/>
          <a:ln w="53975">
            <a:solidFill>
              <a:srgbClr val="3754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descr="Image of a courthouse, representing policy makers.">
            <a:extLst>
              <a:ext uri="{FF2B5EF4-FFF2-40B4-BE49-F238E27FC236}">
                <a16:creationId xmlns:a16="http://schemas.microsoft.com/office/drawing/2014/main" id="{7B771A49-7DAE-41D8-A0C6-574EB3C7AC42}"/>
              </a:ext>
            </a:extLst>
          </p:cNvPr>
          <p:cNvSpPr/>
          <p:nvPr/>
        </p:nvSpPr>
        <p:spPr>
          <a:xfrm>
            <a:off x="2492375" y="2870200"/>
            <a:ext cx="650875" cy="652463"/>
          </a:xfrm>
          <a:prstGeom prst="ellipse">
            <a:avLst/>
          </a:prstGeom>
          <a:noFill/>
          <a:ln w="53975">
            <a:solidFill>
              <a:srgbClr val="CD48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descr="Image of two figures sitting at a table, representing behavioral health.">
            <a:extLst>
              <a:ext uri="{FF2B5EF4-FFF2-40B4-BE49-F238E27FC236}">
                <a16:creationId xmlns:a16="http://schemas.microsoft.com/office/drawing/2014/main" id="{E11B5C7E-5BE0-4FBB-B8F7-9CE08892F2EE}"/>
              </a:ext>
            </a:extLst>
          </p:cNvPr>
          <p:cNvSpPr/>
          <p:nvPr/>
        </p:nvSpPr>
        <p:spPr>
          <a:xfrm>
            <a:off x="2476500" y="3865563"/>
            <a:ext cx="652463" cy="650875"/>
          </a:xfrm>
          <a:prstGeom prst="ellipse">
            <a:avLst/>
          </a:prstGeom>
          <a:noFill/>
          <a:ln w="53975">
            <a:solidFill>
              <a:srgbClr val="3754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descr="Image of a set of scales, representing criminal justice.">
            <a:extLst>
              <a:ext uri="{FF2B5EF4-FFF2-40B4-BE49-F238E27FC236}">
                <a16:creationId xmlns:a16="http://schemas.microsoft.com/office/drawing/2014/main" id="{B5283309-E37D-463D-9126-5F53B4685AA6}"/>
              </a:ext>
            </a:extLst>
          </p:cNvPr>
          <p:cNvSpPr/>
          <p:nvPr/>
        </p:nvSpPr>
        <p:spPr>
          <a:xfrm>
            <a:off x="4857750" y="1450975"/>
            <a:ext cx="652463" cy="650875"/>
          </a:xfrm>
          <a:prstGeom prst="ellipse">
            <a:avLst/>
          </a:prstGeom>
          <a:noFill/>
          <a:ln w="53975">
            <a:solidFill>
              <a:srgbClr val="CD48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descr="Image of a building, representing education.">
            <a:extLst>
              <a:ext uri="{FF2B5EF4-FFF2-40B4-BE49-F238E27FC236}">
                <a16:creationId xmlns:a16="http://schemas.microsoft.com/office/drawing/2014/main" id="{F8BE5AF8-7FC9-457A-A30D-3A00E875DC9F}"/>
              </a:ext>
            </a:extLst>
          </p:cNvPr>
          <p:cNvSpPr/>
          <p:nvPr/>
        </p:nvSpPr>
        <p:spPr>
          <a:xfrm>
            <a:off x="5788025" y="1995488"/>
            <a:ext cx="652463"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descr="Image of a figure making a presentation, representing prevention.">
            <a:extLst>
              <a:ext uri="{FF2B5EF4-FFF2-40B4-BE49-F238E27FC236}">
                <a16:creationId xmlns:a16="http://schemas.microsoft.com/office/drawing/2014/main" id="{83F9FA39-649B-4B11-9BDD-1D5FB7A6AA5E}"/>
              </a:ext>
            </a:extLst>
          </p:cNvPr>
          <p:cNvSpPr/>
          <p:nvPr/>
        </p:nvSpPr>
        <p:spPr>
          <a:xfrm>
            <a:off x="2971800" y="2001838"/>
            <a:ext cx="650875"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a:extLst>
              <a:ext uri="{FF2B5EF4-FFF2-40B4-BE49-F238E27FC236}">
                <a16:creationId xmlns:a16="http://schemas.microsoft.com/office/drawing/2014/main" id="{D3D7ECE4-94A4-49D7-A7FE-C8D69EBD3C00}"/>
              </a:ext>
            </a:extLst>
          </p:cNvPr>
          <p:cNvSpPr/>
          <p:nvPr/>
        </p:nvSpPr>
        <p:spPr>
          <a:xfrm>
            <a:off x="3598863" y="2609850"/>
            <a:ext cx="2157412" cy="2159000"/>
          </a:xfrm>
          <a:prstGeom prst="ellipse">
            <a:avLst/>
          </a:prstGeom>
          <a:solidFill>
            <a:schemeClr val="bg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a:lstStyle/>
          <a:p>
            <a:pPr algn="ctr">
              <a:spcBef>
                <a:spcPts val="600"/>
              </a:spcBef>
              <a:defRPr/>
            </a:pPr>
            <a:r>
              <a:rPr lang="en-US" sz="1400" b="1" dirty="0">
                <a:solidFill>
                  <a:schemeClr val="tx1"/>
                </a:solidFill>
              </a:rPr>
              <a:t>Preventing  </a:t>
            </a:r>
          </a:p>
          <a:p>
            <a:pPr algn="ctr">
              <a:defRPr/>
            </a:pPr>
            <a:r>
              <a:rPr lang="en-US" sz="1400" b="1" dirty="0">
                <a:solidFill>
                  <a:schemeClr val="tx1"/>
                </a:solidFill>
              </a:rPr>
              <a:t>&amp; Reducing Stigma</a:t>
            </a:r>
          </a:p>
        </p:txBody>
      </p:sp>
      <p:sp>
        <p:nvSpPr>
          <p:cNvPr id="14" name="Arrow: Right 13">
            <a:extLst>
              <a:ext uri="{FF2B5EF4-FFF2-40B4-BE49-F238E27FC236}">
                <a16:creationId xmlns:a16="http://schemas.microsoft.com/office/drawing/2014/main" id="{17195BFB-D05F-44CC-8774-D5CADEFD2CDB}"/>
              </a:ext>
              <a:ext uri="{C183D7F6-B498-43B3-948B-1728B52AA6E4}">
                <adec:decorative xmlns:adec="http://schemas.microsoft.com/office/drawing/2017/decorative" val="1"/>
              </a:ext>
            </a:extLst>
          </p:cNvPr>
          <p:cNvSpPr/>
          <p:nvPr/>
        </p:nvSpPr>
        <p:spPr>
          <a:xfrm rot="19111829">
            <a:off x="3556000" y="4738688"/>
            <a:ext cx="147638" cy="136525"/>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TextBox 16">
            <a:extLst>
              <a:ext uri="{FF2B5EF4-FFF2-40B4-BE49-F238E27FC236}">
                <a16:creationId xmlns:a16="http://schemas.microsoft.com/office/drawing/2014/main" id="{7C3373BB-6F20-4B7C-BC57-2D9EE3F7317E}"/>
              </a:ext>
            </a:extLst>
          </p:cNvPr>
          <p:cNvSpPr txBox="1">
            <a:spLocks noChangeArrowheads="1"/>
          </p:cNvSpPr>
          <p:nvPr/>
        </p:nvSpPr>
        <p:spPr bwMode="auto">
          <a:xfrm>
            <a:off x="722313" y="3865563"/>
            <a:ext cx="1516062" cy="76993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Behavioral Health</a:t>
            </a:r>
          </a:p>
          <a:p>
            <a:pPr algn="r">
              <a:lnSpc>
                <a:spcPts val="1200"/>
              </a:lnSpc>
              <a:defRPr/>
            </a:pPr>
            <a:r>
              <a:rPr lang="en-US" altLang="en-US" sz="1100" i="1" dirty="0">
                <a:solidFill>
                  <a:schemeClr val="tx1">
                    <a:lumMod val="85000"/>
                    <a:lumOff val="15000"/>
                  </a:schemeClr>
                </a:solidFill>
              </a:rPr>
              <a:t>Clinicians working in treatment and mental health Settings</a:t>
            </a:r>
          </a:p>
        </p:txBody>
      </p:sp>
      <p:sp>
        <p:nvSpPr>
          <p:cNvPr id="23" name="TextBox 27">
            <a:extLst>
              <a:ext uri="{FF2B5EF4-FFF2-40B4-BE49-F238E27FC236}">
                <a16:creationId xmlns:a16="http://schemas.microsoft.com/office/drawing/2014/main" id="{46D54C87-CE20-46FD-A569-AC628134BD90}"/>
              </a:ext>
            </a:extLst>
          </p:cNvPr>
          <p:cNvSpPr txBox="1">
            <a:spLocks noChangeArrowheads="1"/>
          </p:cNvSpPr>
          <p:nvPr/>
        </p:nvSpPr>
        <p:spPr bwMode="auto">
          <a:xfrm>
            <a:off x="1019175" y="4992688"/>
            <a:ext cx="1836738" cy="76993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Healthcare</a:t>
            </a:r>
          </a:p>
          <a:p>
            <a:pPr algn="r">
              <a:lnSpc>
                <a:spcPts val="1200"/>
              </a:lnSpc>
              <a:defRPr/>
            </a:pPr>
            <a:r>
              <a:rPr lang="en-US" altLang="en-US" sz="1100" i="1" dirty="0">
                <a:solidFill>
                  <a:schemeClr val="tx1">
                    <a:lumMod val="85000"/>
                    <a:lumOff val="15000"/>
                  </a:schemeClr>
                </a:solidFill>
              </a:rPr>
              <a:t>Professionals working in healthcare or community health centers</a:t>
            </a:r>
          </a:p>
        </p:txBody>
      </p:sp>
      <p:pic>
        <p:nvPicPr>
          <p:cNvPr id="43024" name="Graphic 56320" descr="Police icon">
            <a:extLst>
              <a:ext uri="{FF2B5EF4-FFF2-40B4-BE49-F238E27FC236}">
                <a16:creationId xmlns:a16="http://schemas.microsoft.com/office/drawing/2014/main" id="{D6C7F484-8960-4A49-91DD-2335824464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5575" y="15541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5" name="Graphic 56323" descr="Scales of justice">
            <a:extLst>
              <a:ext uri="{FF2B5EF4-FFF2-40B4-BE49-F238E27FC236}">
                <a16:creationId xmlns:a16="http://schemas.microsoft.com/office/drawing/2014/main" id="{1EFE6A61-3EAE-4133-98A2-63B9F681316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67288" y="152717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6" name="Graphic 56325" descr="Icon of a courthouse building ">
            <a:extLst>
              <a:ext uri="{FF2B5EF4-FFF2-40B4-BE49-F238E27FC236}">
                <a16:creationId xmlns:a16="http://schemas.microsoft.com/office/drawing/2014/main" id="{8923C0CF-219C-4A8B-85C7-8057817F1A5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89213" y="29384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7" name="Graphic 56327" descr="Classroom icon">
            <a:extLst>
              <a:ext uri="{FF2B5EF4-FFF2-40B4-BE49-F238E27FC236}">
                <a16:creationId xmlns:a16="http://schemas.microsoft.com/office/drawing/2014/main" id="{36727A93-6788-4192-A95F-60032F7E2C5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70225" y="208597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40">
            <a:extLst>
              <a:ext uri="{FF2B5EF4-FFF2-40B4-BE49-F238E27FC236}">
                <a16:creationId xmlns:a16="http://schemas.microsoft.com/office/drawing/2014/main" id="{6A72C99E-89C6-436D-89BD-0FE76DB67A7D}"/>
              </a:ext>
            </a:extLst>
          </p:cNvPr>
          <p:cNvSpPr txBox="1">
            <a:spLocks noChangeArrowheads="1"/>
          </p:cNvSpPr>
          <p:nvPr/>
        </p:nvSpPr>
        <p:spPr bwMode="auto">
          <a:xfrm>
            <a:off x="722313" y="2797175"/>
            <a:ext cx="1604962"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Policy Makers</a:t>
            </a:r>
          </a:p>
          <a:p>
            <a:pPr algn="r">
              <a:lnSpc>
                <a:spcPts val="1200"/>
              </a:lnSpc>
              <a:defRPr/>
            </a:pPr>
            <a:r>
              <a:rPr lang="en-US" altLang="en-US" sz="1100" i="1" dirty="0">
                <a:solidFill>
                  <a:schemeClr val="tx1">
                    <a:lumMod val="85000"/>
                    <a:lumOff val="15000"/>
                  </a:schemeClr>
                </a:solidFill>
              </a:rPr>
              <a:t>State and Local Government Officials</a:t>
            </a:r>
          </a:p>
        </p:txBody>
      </p:sp>
      <p:sp>
        <p:nvSpPr>
          <p:cNvPr id="29" name="TextBox 41">
            <a:extLst>
              <a:ext uri="{FF2B5EF4-FFF2-40B4-BE49-F238E27FC236}">
                <a16:creationId xmlns:a16="http://schemas.microsoft.com/office/drawing/2014/main" id="{7D1E1A6A-DF4B-432A-B45D-94A9854DA797}"/>
              </a:ext>
            </a:extLst>
          </p:cNvPr>
          <p:cNvSpPr txBox="1">
            <a:spLocks noChangeArrowheads="1"/>
          </p:cNvSpPr>
          <p:nvPr/>
        </p:nvSpPr>
        <p:spPr bwMode="auto">
          <a:xfrm>
            <a:off x="1122363" y="1890713"/>
            <a:ext cx="1760537"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Prevention</a:t>
            </a:r>
          </a:p>
          <a:p>
            <a:pPr algn="r">
              <a:lnSpc>
                <a:spcPts val="1200"/>
              </a:lnSpc>
              <a:defRPr/>
            </a:pPr>
            <a:r>
              <a:rPr lang="en-US" altLang="en-US" sz="1100" i="1" dirty="0">
                <a:solidFill>
                  <a:schemeClr val="tx1">
                    <a:lumMod val="85000"/>
                    <a:lumOff val="15000"/>
                  </a:schemeClr>
                </a:solidFill>
              </a:rPr>
              <a:t>Community level prevention practitioners </a:t>
            </a:r>
          </a:p>
        </p:txBody>
      </p:sp>
      <p:sp>
        <p:nvSpPr>
          <p:cNvPr id="30" name="TextBox 42">
            <a:extLst>
              <a:ext uri="{FF2B5EF4-FFF2-40B4-BE49-F238E27FC236}">
                <a16:creationId xmlns:a16="http://schemas.microsoft.com/office/drawing/2014/main" id="{0F625AF8-93CD-4B29-BF89-FDC7CAC82999}"/>
              </a:ext>
            </a:extLst>
          </p:cNvPr>
          <p:cNvSpPr txBox="1">
            <a:spLocks noChangeArrowheads="1"/>
          </p:cNvSpPr>
          <p:nvPr/>
        </p:nvSpPr>
        <p:spPr bwMode="auto">
          <a:xfrm>
            <a:off x="1741488" y="1050925"/>
            <a:ext cx="2095500" cy="614363"/>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Law Enforcement</a:t>
            </a:r>
          </a:p>
          <a:p>
            <a:pPr algn="r">
              <a:lnSpc>
                <a:spcPts val="1200"/>
              </a:lnSpc>
              <a:defRPr/>
            </a:pPr>
            <a:r>
              <a:rPr lang="en-US" altLang="en-US" sz="1100" i="1" dirty="0">
                <a:solidFill>
                  <a:schemeClr val="tx1">
                    <a:lumMod val="85000"/>
                    <a:lumOff val="15000"/>
                  </a:schemeClr>
                </a:solidFill>
              </a:rPr>
              <a:t>Police and other professionals engaged in enforcement</a:t>
            </a:r>
          </a:p>
        </p:txBody>
      </p:sp>
      <p:sp>
        <p:nvSpPr>
          <p:cNvPr id="31" name="TextBox 43">
            <a:extLst>
              <a:ext uri="{FF2B5EF4-FFF2-40B4-BE49-F238E27FC236}">
                <a16:creationId xmlns:a16="http://schemas.microsoft.com/office/drawing/2014/main" id="{3F2D546C-F06B-41AA-ADF1-37CAC90E15DB}"/>
              </a:ext>
            </a:extLst>
          </p:cNvPr>
          <p:cNvSpPr txBox="1">
            <a:spLocks noChangeArrowheads="1"/>
          </p:cNvSpPr>
          <p:nvPr/>
        </p:nvSpPr>
        <p:spPr bwMode="auto">
          <a:xfrm>
            <a:off x="5637213" y="1050925"/>
            <a:ext cx="1489075"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Criminal Justice</a:t>
            </a:r>
          </a:p>
          <a:p>
            <a:pPr>
              <a:lnSpc>
                <a:spcPts val="1200"/>
              </a:lnSpc>
              <a:defRPr/>
            </a:pPr>
            <a:r>
              <a:rPr lang="en-US" altLang="en-US" sz="1100" i="1" dirty="0">
                <a:solidFill>
                  <a:schemeClr val="tx1">
                    <a:lumMod val="85000"/>
                    <a:lumOff val="15000"/>
                  </a:schemeClr>
                </a:solidFill>
              </a:rPr>
              <a:t>Judges, Courts, Probation and Jails</a:t>
            </a:r>
          </a:p>
        </p:txBody>
      </p:sp>
      <p:sp>
        <p:nvSpPr>
          <p:cNvPr id="32" name="TextBox 44">
            <a:extLst>
              <a:ext uri="{FF2B5EF4-FFF2-40B4-BE49-F238E27FC236}">
                <a16:creationId xmlns:a16="http://schemas.microsoft.com/office/drawing/2014/main" id="{D5404553-50C3-40B5-A896-ACEB29DAA38F}"/>
              </a:ext>
            </a:extLst>
          </p:cNvPr>
          <p:cNvSpPr txBox="1">
            <a:spLocks noChangeArrowheads="1"/>
          </p:cNvSpPr>
          <p:nvPr/>
        </p:nvSpPr>
        <p:spPr bwMode="auto">
          <a:xfrm>
            <a:off x="6526213" y="1890713"/>
            <a:ext cx="1939925"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Education</a:t>
            </a:r>
          </a:p>
          <a:p>
            <a:pPr>
              <a:lnSpc>
                <a:spcPts val="1200"/>
              </a:lnSpc>
              <a:defRPr/>
            </a:pPr>
            <a:r>
              <a:rPr lang="en-US" altLang="en-US" sz="1100" i="1" dirty="0">
                <a:solidFill>
                  <a:schemeClr val="tx1">
                    <a:lumMod val="85000"/>
                    <a:lumOff val="15000"/>
                  </a:schemeClr>
                </a:solidFill>
              </a:rPr>
              <a:t>Professionals in school and higher education settings.</a:t>
            </a:r>
          </a:p>
        </p:txBody>
      </p:sp>
      <p:pic>
        <p:nvPicPr>
          <p:cNvPr id="43033" name="Graphic 56329" descr="Schoolhouse">
            <a:extLst>
              <a:ext uri="{FF2B5EF4-FFF2-40B4-BE49-F238E27FC236}">
                <a16:creationId xmlns:a16="http://schemas.microsoft.com/office/drawing/2014/main" id="{CC322A64-F3B8-4846-9F9E-F8ACAF82D13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80100" y="20589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4" name="Graphic 56331" descr="First aid kit">
            <a:extLst>
              <a:ext uri="{FF2B5EF4-FFF2-40B4-BE49-F238E27FC236}">
                <a16:creationId xmlns:a16="http://schemas.microsoft.com/office/drawing/2014/main" id="{3FFA479F-B001-4045-BF37-4FD834702B5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14675" y="48355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Oval 34" descr="Image of an ambulance, representing first responders.">
            <a:extLst>
              <a:ext uri="{FF2B5EF4-FFF2-40B4-BE49-F238E27FC236}">
                <a16:creationId xmlns:a16="http://schemas.microsoft.com/office/drawing/2014/main" id="{16FAA6FC-4418-4A83-95F9-7CC4F6ED9B5E}"/>
              </a:ext>
            </a:extLst>
          </p:cNvPr>
          <p:cNvSpPr/>
          <p:nvPr/>
        </p:nvSpPr>
        <p:spPr>
          <a:xfrm>
            <a:off x="6262688" y="2852738"/>
            <a:ext cx="652462" cy="652462"/>
          </a:xfrm>
          <a:prstGeom prst="ellipse">
            <a:avLst/>
          </a:prstGeom>
          <a:noFill/>
          <a:ln w="53975">
            <a:solidFill>
              <a:srgbClr val="3754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Oval 35" descr="Image of many hands coming together in a  circle, representing faith leaders.">
            <a:extLst>
              <a:ext uri="{FF2B5EF4-FFF2-40B4-BE49-F238E27FC236}">
                <a16:creationId xmlns:a16="http://schemas.microsoft.com/office/drawing/2014/main" id="{3C19DBA5-48D1-4D27-922F-D0988A3F5CAD}"/>
              </a:ext>
            </a:extLst>
          </p:cNvPr>
          <p:cNvSpPr/>
          <p:nvPr/>
        </p:nvSpPr>
        <p:spPr>
          <a:xfrm>
            <a:off x="6305550" y="3889375"/>
            <a:ext cx="652463" cy="650875"/>
          </a:xfrm>
          <a:prstGeom prst="ellipse">
            <a:avLst/>
          </a:prstGeom>
          <a:noFill/>
          <a:ln w="53975">
            <a:solidFill>
              <a:srgbClr val="CD48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Oval 36" descr="Image of a business card, representing business.">
            <a:extLst>
              <a:ext uri="{FF2B5EF4-FFF2-40B4-BE49-F238E27FC236}">
                <a16:creationId xmlns:a16="http://schemas.microsoft.com/office/drawing/2014/main" id="{94D18FCB-7261-402F-92EF-5A485764C832}"/>
              </a:ext>
            </a:extLst>
          </p:cNvPr>
          <p:cNvSpPr/>
          <p:nvPr/>
        </p:nvSpPr>
        <p:spPr>
          <a:xfrm>
            <a:off x="5748338" y="4757738"/>
            <a:ext cx="652462"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TextBox 40">
            <a:extLst>
              <a:ext uri="{FF2B5EF4-FFF2-40B4-BE49-F238E27FC236}">
                <a16:creationId xmlns:a16="http://schemas.microsoft.com/office/drawing/2014/main" id="{ED86184E-0C19-4D4A-8687-0686E4009639}"/>
              </a:ext>
            </a:extLst>
          </p:cNvPr>
          <p:cNvSpPr txBox="1">
            <a:spLocks noChangeArrowheads="1"/>
          </p:cNvSpPr>
          <p:nvPr/>
        </p:nvSpPr>
        <p:spPr bwMode="auto">
          <a:xfrm>
            <a:off x="7005638" y="2797175"/>
            <a:ext cx="1939925" cy="769938"/>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First Responders</a:t>
            </a:r>
          </a:p>
          <a:p>
            <a:pPr>
              <a:lnSpc>
                <a:spcPts val="1200"/>
              </a:lnSpc>
              <a:defRPr/>
            </a:pPr>
            <a:r>
              <a:rPr lang="en-US" altLang="en-US" sz="1100" i="1" dirty="0">
                <a:solidFill>
                  <a:schemeClr val="tx1">
                    <a:lumMod val="85000"/>
                    <a:lumOff val="15000"/>
                  </a:schemeClr>
                </a:solidFill>
              </a:rPr>
              <a:t>Professionals such as EMT’s who are among those first to provide assistance</a:t>
            </a:r>
          </a:p>
        </p:txBody>
      </p:sp>
      <p:sp>
        <p:nvSpPr>
          <p:cNvPr id="42" name="TextBox 41">
            <a:extLst>
              <a:ext uri="{FF2B5EF4-FFF2-40B4-BE49-F238E27FC236}">
                <a16:creationId xmlns:a16="http://schemas.microsoft.com/office/drawing/2014/main" id="{532CE368-CA45-4C1D-B235-07A4EE5CA0A8}"/>
              </a:ext>
            </a:extLst>
          </p:cNvPr>
          <p:cNvSpPr txBox="1">
            <a:spLocks noChangeArrowheads="1"/>
          </p:cNvSpPr>
          <p:nvPr/>
        </p:nvSpPr>
        <p:spPr bwMode="auto">
          <a:xfrm>
            <a:off x="6629400" y="4992688"/>
            <a:ext cx="1604963" cy="4619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Business</a:t>
            </a:r>
          </a:p>
          <a:p>
            <a:pPr>
              <a:lnSpc>
                <a:spcPts val="1200"/>
              </a:lnSpc>
              <a:defRPr/>
            </a:pPr>
            <a:r>
              <a:rPr lang="en-US" altLang="en-US" sz="1100" i="1" dirty="0">
                <a:solidFill>
                  <a:schemeClr val="tx1">
                    <a:lumMod val="85000"/>
                    <a:lumOff val="15000"/>
                  </a:schemeClr>
                </a:solidFill>
              </a:rPr>
              <a:t>Workplace Settings</a:t>
            </a:r>
          </a:p>
        </p:txBody>
      </p:sp>
      <p:sp>
        <p:nvSpPr>
          <p:cNvPr id="43" name="TextBox 42">
            <a:extLst>
              <a:ext uri="{FF2B5EF4-FFF2-40B4-BE49-F238E27FC236}">
                <a16:creationId xmlns:a16="http://schemas.microsoft.com/office/drawing/2014/main" id="{CC2B398F-5FF6-4999-828A-16F30F13561E}"/>
              </a:ext>
            </a:extLst>
          </p:cNvPr>
          <p:cNvSpPr txBox="1">
            <a:spLocks noChangeArrowheads="1"/>
          </p:cNvSpPr>
          <p:nvPr/>
        </p:nvSpPr>
        <p:spPr bwMode="auto">
          <a:xfrm>
            <a:off x="7158038" y="3865563"/>
            <a:ext cx="1604962" cy="76993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Faith Leaders</a:t>
            </a:r>
          </a:p>
          <a:p>
            <a:pPr>
              <a:lnSpc>
                <a:spcPts val="1200"/>
              </a:lnSpc>
              <a:defRPr/>
            </a:pPr>
            <a:r>
              <a:rPr lang="en-US" altLang="en-US" sz="1100" i="1" dirty="0">
                <a:solidFill>
                  <a:schemeClr val="tx1">
                    <a:lumMod val="85000"/>
                    <a:lumOff val="15000"/>
                  </a:schemeClr>
                </a:solidFill>
              </a:rPr>
              <a:t>People within faith institutions guiding or leading others. </a:t>
            </a:r>
          </a:p>
        </p:txBody>
      </p:sp>
      <p:pic>
        <p:nvPicPr>
          <p:cNvPr id="44" name="Graphic 29" descr="Farm scene">
            <a:extLst>
              <a:ext uri="{FF2B5EF4-FFF2-40B4-BE49-F238E27FC236}">
                <a16:creationId xmlns:a16="http://schemas.microsoft.com/office/drawing/2014/main" id="{8B0D93A0-B4B9-48B2-A0F1-62E30CF36AAA}"/>
              </a:ext>
            </a:extLst>
          </p:cNvPr>
          <p:cNvPicPr>
            <a:picLocks noChangeAspect="1" noChangeArrowheads="1"/>
          </p:cNvPicPr>
          <p:nvPr/>
        </p:nvPicPr>
        <p:blipFill>
          <a:blip r:embed="rId10">
            <a:duotone>
              <a:schemeClr val="accent3">
                <a:shade val="45000"/>
                <a:satMod val="135000"/>
              </a:schemeClr>
              <a:prstClr val="white"/>
            </a:duotone>
          </a:blip>
          <a:srcRect/>
          <a:stretch>
            <a:fillRect/>
          </a:stretch>
        </p:blipFill>
        <p:spPr bwMode="auto">
          <a:xfrm>
            <a:off x="3924665" y="4031873"/>
            <a:ext cx="371957" cy="371957"/>
          </a:xfrm>
          <a:prstGeom prst="rect">
            <a:avLst/>
          </a:prstGeom>
          <a:noFill/>
          <a:ln>
            <a:noFill/>
          </a:ln>
          <a:effectLst>
            <a:outerShdw blurRad="50800" dist="38100" dir="2700000" algn="tl" rotWithShape="0">
              <a:prstClr val="black">
                <a:alpha val="40000"/>
              </a:prstClr>
            </a:outerShdw>
          </a:effectLst>
        </p:spPr>
      </p:pic>
      <p:pic>
        <p:nvPicPr>
          <p:cNvPr id="46" name="Graphic 38" descr="Gender">
            <a:extLst>
              <a:ext uri="{FF2B5EF4-FFF2-40B4-BE49-F238E27FC236}">
                <a16:creationId xmlns:a16="http://schemas.microsoft.com/office/drawing/2014/main" id="{722727D1-10EF-4FC7-9388-8957F40A6A91}"/>
              </a:ext>
            </a:extLst>
          </p:cNvPr>
          <p:cNvPicPr>
            <a:picLocks noChangeAspect="1" noChangeArrowheads="1"/>
          </p:cNvPicPr>
          <p:nvPr/>
        </p:nvPicPr>
        <p:blipFill>
          <a:blip r:embed="rId11">
            <a:duotone>
              <a:schemeClr val="accent3">
                <a:shade val="45000"/>
                <a:satMod val="135000"/>
              </a:schemeClr>
              <a:prstClr val="white"/>
            </a:duotone>
          </a:blip>
          <a:srcRect/>
          <a:stretch>
            <a:fillRect/>
          </a:stretch>
        </p:blipFill>
        <p:spPr bwMode="auto">
          <a:xfrm>
            <a:off x="3821520" y="3489078"/>
            <a:ext cx="452282" cy="454911"/>
          </a:xfrm>
          <a:prstGeom prst="rect">
            <a:avLst/>
          </a:prstGeom>
          <a:noFill/>
          <a:ln>
            <a:noFill/>
          </a:ln>
          <a:effectLst>
            <a:outerShdw blurRad="50800" dist="38100" dir="2700000" algn="tl" rotWithShape="0">
              <a:prstClr val="black">
                <a:alpha val="40000"/>
              </a:prstClr>
            </a:outerShdw>
          </a:effectLst>
        </p:spPr>
      </p:pic>
      <p:pic>
        <p:nvPicPr>
          <p:cNvPr id="47" name="Graphic 40" descr="Group of men">
            <a:extLst>
              <a:ext uri="{FF2B5EF4-FFF2-40B4-BE49-F238E27FC236}">
                <a16:creationId xmlns:a16="http://schemas.microsoft.com/office/drawing/2014/main" id="{8A7BBE7D-829E-4166-934B-8F4D17A8E659}"/>
              </a:ext>
            </a:extLst>
          </p:cNvPr>
          <p:cNvPicPr>
            <a:picLocks noChangeAspect="1" noChangeArrowheads="1"/>
          </p:cNvPicPr>
          <p:nvPr/>
        </p:nvPicPr>
        <p:blipFill>
          <a:blip r:embed="rId12">
            <a:duotone>
              <a:schemeClr val="accent3">
                <a:shade val="45000"/>
                <a:satMod val="135000"/>
              </a:schemeClr>
              <a:prstClr val="white"/>
            </a:duotone>
          </a:blip>
          <a:srcRect/>
          <a:stretch>
            <a:fillRect/>
          </a:stretch>
        </p:blipFill>
        <p:spPr bwMode="auto">
          <a:xfrm>
            <a:off x="4436067" y="3486155"/>
            <a:ext cx="463648" cy="466344"/>
          </a:xfrm>
          <a:prstGeom prst="rect">
            <a:avLst/>
          </a:prstGeom>
          <a:noFill/>
          <a:ln>
            <a:noFill/>
          </a:ln>
          <a:effectLst>
            <a:outerShdw blurRad="50800" dist="38100" dir="2700000" algn="tl" rotWithShape="0">
              <a:prstClr val="black">
                <a:alpha val="40000"/>
              </a:prstClr>
            </a:outerShdw>
          </a:effectLst>
        </p:spPr>
      </p:pic>
      <p:grpSp>
        <p:nvGrpSpPr>
          <p:cNvPr id="52" name="Group 51" descr="Image of a small child with a balloon, and an older figure with a cane.">
            <a:extLst>
              <a:ext uri="{FF2B5EF4-FFF2-40B4-BE49-F238E27FC236}">
                <a16:creationId xmlns:a16="http://schemas.microsoft.com/office/drawing/2014/main" id="{883FE3DF-4F88-4195-96E4-C3E50AF84F96}"/>
              </a:ext>
            </a:extLst>
          </p:cNvPr>
          <p:cNvGrpSpPr/>
          <p:nvPr/>
        </p:nvGrpSpPr>
        <p:grpSpPr>
          <a:xfrm>
            <a:off x="4936584" y="3469095"/>
            <a:ext cx="628715" cy="466344"/>
            <a:chOff x="4336372" y="3729548"/>
            <a:chExt cx="642238" cy="446167"/>
          </a:xfrm>
          <a:effectLst>
            <a:outerShdw blurRad="50800" dist="38100" dir="2700000" algn="tl" rotWithShape="0">
              <a:prstClr val="black">
                <a:alpha val="40000"/>
              </a:prstClr>
            </a:outerShdw>
          </a:effectLst>
        </p:grpSpPr>
        <p:pic>
          <p:nvPicPr>
            <p:cNvPr id="48" name="Graphic 44" descr="Man with cane">
              <a:extLst>
                <a:ext uri="{FF2B5EF4-FFF2-40B4-BE49-F238E27FC236}">
                  <a16:creationId xmlns:a16="http://schemas.microsoft.com/office/drawing/2014/main" id="{4A4BECE1-8629-44B9-9FDA-D592747F69F1}"/>
                </a:ext>
              </a:extLst>
            </p:cNvPr>
            <p:cNvPicPr>
              <a:picLocks noChangeAspect="1" noChangeArrowheads="1"/>
            </p:cNvPicPr>
            <p:nvPr/>
          </p:nvPicPr>
          <p:blipFill rotWithShape="1">
            <a:blip r:embed="rId13">
              <a:duotone>
                <a:schemeClr val="accent3">
                  <a:shade val="45000"/>
                  <a:satMod val="135000"/>
                </a:schemeClr>
                <a:prstClr val="white"/>
              </a:duotone>
            </a:blip>
            <a:srcRect b="10935"/>
            <a:stretch/>
          </p:blipFill>
          <p:spPr bwMode="auto">
            <a:xfrm>
              <a:off x="4584989" y="3797142"/>
              <a:ext cx="393621" cy="350576"/>
            </a:xfrm>
            <a:prstGeom prst="rect">
              <a:avLst/>
            </a:prstGeom>
            <a:noFill/>
            <a:ln>
              <a:noFill/>
            </a:ln>
          </p:spPr>
        </p:pic>
        <p:pic>
          <p:nvPicPr>
            <p:cNvPr id="49" name="Graphic 48" descr="Child with balloon">
              <a:extLst>
                <a:ext uri="{FF2B5EF4-FFF2-40B4-BE49-F238E27FC236}">
                  <a16:creationId xmlns:a16="http://schemas.microsoft.com/office/drawing/2014/main" id="{90326DB2-3070-43B8-AD30-2638D969177A}"/>
                </a:ext>
              </a:extLst>
            </p:cNvPr>
            <p:cNvPicPr>
              <a:picLocks noChangeAspect="1" noChangeArrowheads="1"/>
            </p:cNvPicPr>
            <p:nvPr/>
          </p:nvPicPr>
          <p:blipFill>
            <a:blip r:embed="rId14">
              <a:duotone>
                <a:schemeClr val="accent3">
                  <a:shade val="45000"/>
                  <a:satMod val="135000"/>
                </a:schemeClr>
                <a:prstClr val="white"/>
              </a:duotone>
            </a:blip>
            <a:srcRect/>
            <a:stretch>
              <a:fillRect/>
            </a:stretch>
          </p:blipFill>
          <p:spPr bwMode="auto">
            <a:xfrm>
              <a:off x="4336372" y="3803793"/>
              <a:ext cx="348549" cy="350576"/>
            </a:xfrm>
            <a:prstGeom prst="rect">
              <a:avLst/>
            </a:prstGeom>
            <a:noFill/>
            <a:ln>
              <a:noFill/>
            </a:ln>
          </p:spPr>
        </p:pic>
        <p:pic>
          <p:nvPicPr>
            <p:cNvPr id="50" name="Graphic 52" descr="Gender">
              <a:extLst>
                <a:ext uri="{FF2B5EF4-FFF2-40B4-BE49-F238E27FC236}">
                  <a16:creationId xmlns:a16="http://schemas.microsoft.com/office/drawing/2014/main" id="{A1A79A12-A66B-475D-BBE2-8C28B78ADB30}"/>
                </a:ext>
              </a:extLst>
            </p:cNvPr>
            <p:cNvPicPr>
              <a:picLocks noChangeAspect="1" noChangeArrowheads="1"/>
            </p:cNvPicPr>
            <p:nvPr/>
          </p:nvPicPr>
          <p:blipFill rotWithShape="1">
            <a:blip r:embed="rId11">
              <a:duotone>
                <a:schemeClr val="accent3">
                  <a:shade val="45000"/>
                  <a:satMod val="135000"/>
                </a:schemeClr>
                <a:prstClr val="white"/>
              </a:duotone>
            </a:blip>
            <a:srcRect l="42587" r="42895"/>
            <a:stretch/>
          </p:blipFill>
          <p:spPr bwMode="auto">
            <a:xfrm>
              <a:off x="4604477" y="3729548"/>
              <a:ext cx="65152" cy="446167"/>
            </a:xfrm>
            <a:prstGeom prst="rect">
              <a:avLst/>
            </a:prstGeom>
            <a:noFill/>
            <a:ln>
              <a:noFill/>
            </a:ln>
          </p:spPr>
        </p:pic>
      </p:grpSp>
      <p:pic>
        <p:nvPicPr>
          <p:cNvPr id="51" name="Graphic 54" descr="Two Men">
            <a:extLst>
              <a:ext uri="{FF2B5EF4-FFF2-40B4-BE49-F238E27FC236}">
                <a16:creationId xmlns:a16="http://schemas.microsoft.com/office/drawing/2014/main" id="{ADF29727-364E-438F-ACC4-D0981114CBD5}"/>
              </a:ext>
            </a:extLst>
          </p:cNvPr>
          <p:cNvPicPr>
            <a:picLocks noChangeAspect="1" noChangeArrowheads="1"/>
          </p:cNvPicPr>
          <p:nvPr/>
        </p:nvPicPr>
        <p:blipFill>
          <a:blip r:embed="rId15">
            <a:duotone>
              <a:schemeClr val="accent3">
                <a:shade val="45000"/>
                <a:satMod val="135000"/>
              </a:schemeClr>
              <a:prstClr val="white"/>
            </a:duotone>
          </a:blip>
          <a:srcRect/>
          <a:stretch>
            <a:fillRect/>
          </a:stretch>
        </p:blipFill>
        <p:spPr bwMode="auto">
          <a:xfrm>
            <a:off x="5086025" y="3973099"/>
            <a:ext cx="430411" cy="430411"/>
          </a:xfrm>
          <a:prstGeom prst="rect">
            <a:avLst/>
          </a:prstGeom>
          <a:noFill/>
          <a:ln>
            <a:noFill/>
          </a:ln>
          <a:effectLst>
            <a:outerShdw blurRad="50800" dist="38100" dir="2700000" algn="tl" rotWithShape="0">
              <a:prstClr val="black">
                <a:alpha val="40000"/>
              </a:prstClr>
            </a:outerShdw>
          </a:effectLst>
        </p:spPr>
      </p:pic>
      <p:cxnSp>
        <p:nvCxnSpPr>
          <p:cNvPr id="54" name="Straight Connector 53">
            <a:extLst>
              <a:ext uri="{FF2B5EF4-FFF2-40B4-BE49-F238E27FC236}">
                <a16:creationId xmlns:a16="http://schemas.microsoft.com/office/drawing/2014/main" id="{55D9B163-541D-4EEF-9C71-7F57B97896B8}"/>
              </a:ext>
              <a:ext uri="{C183D7F6-B498-43B3-948B-1728B52AA6E4}">
                <adec:decorative xmlns:adec="http://schemas.microsoft.com/office/drawing/2017/decorative" val="1"/>
              </a:ext>
            </a:extLst>
          </p:cNvPr>
          <p:cNvCxnSpPr/>
          <p:nvPr/>
        </p:nvCxnSpPr>
        <p:spPr>
          <a:xfrm>
            <a:off x="3897313" y="3956050"/>
            <a:ext cx="15938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11020DB-E5DD-4628-8139-892523E13B69}"/>
              </a:ext>
              <a:ext uri="{C183D7F6-B498-43B3-948B-1728B52AA6E4}">
                <adec:decorative xmlns:adec="http://schemas.microsoft.com/office/drawing/2017/decorative" val="1"/>
              </a:ext>
            </a:extLst>
          </p:cNvPr>
          <p:cNvCxnSpPr/>
          <p:nvPr/>
        </p:nvCxnSpPr>
        <p:spPr>
          <a:xfrm flipV="1">
            <a:off x="4367213" y="3492500"/>
            <a:ext cx="0" cy="4048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A301B92-0F0E-4241-94A7-6677E9D45CD8}"/>
              </a:ext>
              <a:ext uri="{C183D7F6-B498-43B3-948B-1728B52AA6E4}">
                <adec:decorative xmlns:adec="http://schemas.microsoft.com/office/drawing/2017/decorative" val="1"/>
              </a:ext>
            </a:extLst>
          </p:cNvPr>
          <p:cNvCxnSpPr/>
          <p:nvPr/>
        </p:nvCxnSpPr>
        <p:spPr>
          <a:xfrm flipV="1">
            <a:off x="4994275" y="3494088"/>
            <a:ext cx="0" cy="40322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CC770AE-7410-43D4-8AD5-34E2008C61F2}"/>
              </a:ext>
              <a:ext uri="{C183D7F6-B498-43B3-948B-1728B52AA6E4}">
                <adec:decorative xmlns:adec="http://schemas.microsoft.com/office/drawing/2017/decorative" val="1"/>
              </a:ext>
            </a:extLst>
          </p:cNvPr>
          <p:cNvCxnSpPr/>
          <p:nvPr/>
        </p:nvCxnSpPr>
        <p:spPr>
          <a:xfrm flipV="1">
            <a:off x="4370388" y="3892550"/>
            <a:ext cx="0" cy="4048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Arrow: Right 59">
            <a:extLst>
              <a:ext uri="{FF2B5EF4-FFF2-40B4-BE49-F238E27FC236}">
                <a16:creationId xmlns:a16="http://schemas.microsoft.com/office/drawing/2014/main" id="{0967EF72-E464-4AE3-8EC6-AAE576CFDDDC}"/>
              </a:ext>
              <a:ext uri="{C183D7F6-B498-43B3-948B-1728B52AA6E4}">
                <adec:decorative xmlns:adec="http://schemas.microsoft.com/office/drawing/2017/decorative" val="1"/>
              </a:ext>
            </a:extLst>
          </p:cNvPr>
          <p:cNvSpPr/>
          <p:nvPr/>
        </p:nvSpPr>
        <p:spPr>
          <a:xfrm rot="2786528">
            <a:off x="3525044" y="2516981"/>
            <a:ext cx="147638" cy="136525"/>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Oval 60">
            <a:extLst>
              <a:ext uri="{FF2B5EF4-FFF2-40B4-BE49-F238E27FC236}">
                <a16:creationId xmlns:a16="http://schemas.microsoft.com/office/drawing/2014/main" id="{5A62A40B-5BEA-4652-9AAD-69CF116EC1E8}"/>
              </a:ext>
              <a:ext uri="{C183D7F6-B498-43B3-948B-1728B52AA6E4}">
                <adec:decorative xmlns:adec="http://schemas.microsoft.com/office/drawing/2017/decorative" val="1"/>
              </a:ext>
            </a:extLst>
          </p:cNvPr>
          <p:cNvSpPr/>
          <p:nvPr/>
        </p:nvSpPr>
        <p:spPr>
          <a:xfrm>
            <a:off x="3627438" y="2617788"/>
            <a:ext cx="185737" cy="182562"/>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2" name="Arrow: Right 61">
            <a:extLst>
              <a:ext uri="{FF2B5EF4-FFF2-40B4-BE49-F238E27FC236}">
                <a16:creationId xmlns:a16="http://schemas.microsoft.com/office/drawing/2014/main" id="{B4F4BDBD-6D78-406C-A9EC-CEAD2A56CADA}"/>
              </a:ext>
              <a:ext uri="{C183D7F6-B498-43B3-948B-1728B52AA6E4}">
                <adec:decorative xmlns:adec="http://schemas.microsoft.com/office/drawing/2017/decorative" val="1"/>
              </a:ext>
            </a:extLst>
          </p:cNvPr>
          <p:cNvSpPr/>
          <p:nvPr/>
        </p:nvSpPr>
        <p:spPr>
          <a:xfrm rot="8435861">
            <a:off x="5743575" y="2541588"/>
            <a:ext cx="147638" cy="134937"/>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Oval 62">
            <a:extLst>
              <a:ext uri="{FF2B5EF4-FFF2-40B4-BE49-F238E27FC236}">
                <a16:creationId xmlns:a16="http://schemas.microsoft.com/office/drawing/2014/main" id="{0D0849FA-57B3-4ECE-9E7B-5BF8B3F35B3B}"/>
              </a:ext>
              <a:ext uri="{C183D7F6-B498-43B3-948B-1728B52AA6E4}">
                <adec:decorative xmlns:adec="http://schemas.microsoft.com/office/drawing/2017/decorative" val="1"/>
              </a:ext>
            </a:extLst>
          </p:cNvPr>
          <p:cNvSpPr/>
          <p:nvPr/>
        </p:nvSpPr>
        <p:spPr>
          <a:xfrm>
            <a:off x="5588000" y="2625725"/>
            <a:ext cx="185738" cy="182563"/>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4" name="Arrow: Right 63">
            <a:extLst>
              <a:ext uri="{FF2B5EF4-FFF2-40B4-BE49-F238E27FC236}">
                <a16:creationId xmlns:a16="http://schemas.microsoft.com/office/drawing/2014/main" id="{C35EED7A-F25D-4FA3-BD5D-1ED640B64E57}"/>
              </a:ext>
              <a:ext uri="{C183D7F6-B498-43B3-948B-1728B52AA6E4}">
                <adec:decorative xmlns:adec="http://schemas.microsoft.com/office/drawing/2017/decorative" val="1"/>
              </a:ext>
            </a:extLst>
          </p:cNvPr>
          <p:cNvSpPr/>
          <p:nvPr/>
        </p:nvSpPr>
        <p:spPr>
          <a:xfrm rot="13823380">
            <a:off x="5685632" y="4747419"/>
            <a:ext cx="147637" cy="136525"/>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Arrow: Right 65">
            <a:extLst>
              <a:ext uri="{FF2B5EF4-FFF2-40B4-BE49-F238E27FC236}">
                <a16:creationId xmlns:a16="http://schemas.microsoft.com/office/drawing/2014/main" id="{61192A94-A731-4272-BE09-78F5DFA27893}"/>
              </a:ext>
              <a:ext uri="{C183D7F6-B498-43B3-948B-1728B52AA6E4}">
                <adec:decorative xmlns:adec="http://schemas.microsoft.com/office/drawing/2017/decorative" val="1"/>
              </a:ext>
            </a:extLst>
          </p:cNvPr>
          <p:cNvSpPr/>
          <p:nvPr/>
        </p:nvSpPr>
        <p:spPr>
          <a:xfrm rot="11870600">
            <a:off x="6135688" y="4032250"/>
            <a:ext cx="147637" cy="134938"/>
          </a:xfrm>
          <a:prstGeom prst="rightArrow">
            <a:avLst/>
          </a:prstGeom>
          <a:solidFill>
            <a:srgbClr val="CD4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Oval 66">
            <a:extLst>
              <a:ext uri="{FF2B5EF4-FFF2-40B4-BE49-F238E27FC236}">
                <a16:creationId xmlns:a16="http://schemas.microsoft.com/office/drawing/2014/main" id="{BA21C9F7-068E-4FC7-8BB7-2ADCDC5991A3}"/>
              </a:ext>
              <a:ext uri="{C183D7F6-B498-43B3-948B-1728B52AA6E4}">
                <adec:decorative xmlns:adec="http://schemas.microsoft.com/office/drawing/2017/decorative" val="1"/>
              </a:ext>
            </a:extLst>
          </p:cNvPr>
          <p:cNvSpPr/>
          <p:nvPr/>
        </p:nvSpPr>
        <p:spPr>
          <a:xfrm>
            <a:off x="5937250" y="3968750"/>
            <a:ext cx="185738" cy="184150"/>
          </a:xfrm>
          <a:prstGeom prst="ellipse">
            <a:avLst/>
          </a:prstGeom>
          <a:solidFill>
            <a:srgbClr val="CD482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8" name="Arrow: Right 67">
            <a:extLst>
              <a:ext uri="{FF2B5EF4-FFF2-40B4-BE49-F238E27FC236}">
                <a16:creationId xmlns:a16="http://schemas.microsoft.com/office/drawing/2014/main" id="{742C3184-D50C-4FB0-8862-104F7EEDD409}"/>
              </a:ext>
              <a:ext uri="{C183D7F6-B498-43B3-948B-1728B52AA6E4}">
                <adec:decorative xmlns:adec="http://schemas.microsoft.com/office/drawing/2017/decorative" val="1"/>
              </a:ext>
            </a:extLst>
          </p:cNvPr>
          <p:cNvSpPr/>
          <p:nvPr/>
        </p:nvSpPr>
        <p:spPr>
          <a:xfrm rot="10331684">
            <a:off x="6126163" y="3186113"/>
            <a:ext cx="147637" cy="134937"/>
          </a:xfrm>
          <a:prstGeom prst="rightArrow">
            <a:avLst/>
          </a:prstGeom>
          <a:solidFill>
            <a:srgbClr val="37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Oval 68">
            <a:extLst>
              <a:ext uri="{FF2B5EF4-FFF2-40B4-BE49-F238E27FC236}">
                <a16:creationId xmlns:a16="http://schemas.microsoft.com/office/drawing/2014/main" id="{C8B22C03-F09C-47A1-B0CB-E4CE810F04F4}"/>
              </a:ext>
              <a:ext uri="{C183D7F6-B498-43B3-948B-1728B52AA6E4}">
                <adec:decorative xmlns:adec="http://schemas.microsoft.com/office/drawing/2017/decorative" val="1"/>
              </a:ext>
            </a:extLst>
          </p:cNvPr>
          <p:cNvSpPr/>
          <p:nvPr/>
        </p:nvSpPr>
        <p:spPr>
          <a:xfrm>
            <a:off x="5932488" y="3195638"/>
            <a:ext cx="185737" cy="182562"/>
          </a:xfrm>
          <a:prstGeom prst="ellipse">
            <a:avLst/>
          </a:prstGeom>
          <a:solidFill>
            <a:srgbClr val="3754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0" name="Arrow: Right 69">
            <a:extLst>
              <a:ext uri="{FF2B5EF4-FFF2-40B4-BE49-F238E27FC236}">
                <a16:creationId xmlns:a16="http://schemas.microsoft.com/office/drawing/2014/main" id="{D4DE4C36-7EE5-48DE-82F1-8D4A56936D7B}"/>
              </a:ext>
              <a:ext uri="{C183D7F6-B498-43B3-948B-1728B52AA6E4}">
                <adec:decorative xmlns:adec="http://schemas.microsoft.com/office/drawing/2017/decorative" val="1"/>
              </a:ext>
            </a:extLst>
          </p:cNvPr>
          <p:cNvSpPr/>
          <p:nvPr/>
        </p:nvSpPr>
        <p:spPr>
          <a:xfrm rot="6444498">
            <a:off x="5011738" y="2101850"/>
            <a:ext cx="147638" cy="134937"/>
          </a:xfrm>
          <a:prstGeom prst="rightArrow">
            <a:avLst/>
          </a:prstGeom>
          <a:solidFill>
            <a:srgbClr val="CD4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Oval 70">
            <a:extLst>
              <a:ext uri="{FF2B5EF4-FFF2-40B4-BE49-F238E27FC236}">
                <a16:creationId xmlns:a16="http://schemas.microsoft.com/office/drawing/2014/main" id="{16460E22-F955-4A1B-9CD3-FE957845D4D7}"/>
              </a:ext>
              <a:ext uri="{C183D7F6-B498-43B3-948B-1728B52AA6E4}">
                <adec:decorative xmlns:adec="http://schemas.microsoft.com/office/drawing/2017/decorative" val="1"/>
              </a:ext>
            </a:extLst>
          </p:cNvPr>
          <p:cNvSpPr/>
          <p:nvPr/>
        </p:nvSpPr>
        <p:spPr>
          <a:xfrm>
            <a:off x="4937125" y="2244725"/>
            <a:ext cx="185738" cy="184150"/>
          </a:xfrm>
          <a:prstGeom prst="ellipse">
            <a:avLst/>
          </a:prstGeom>
          <a:solidFill>
            <a:srgbClr val="CD482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2" name="Arrow: Right 71">
            <a:extLst>
              <a:ext uri="{FF2B5EF4-FFF2-40B4-BE49-F238E27FC236}">
                <a16:creationId xmlns:a16="http://schemas.microsoft.com/office/drawing/2014/main" id="{5992D2B5-9EAE-485E-A9A9-A7FDCE14A837}"/>
              </a:ext>
              <a:ext uri="{C183D7F6-B498-43B3-948B-1728B52AA6E4}">
                <adec:decorative xmlns:adec="http://schemas.microsoft.com/office/drawing/2017/decorative" val="1"/>
              </a:ext>
            </a:extLst>
          </p:cNvPr>
          <p:cNvSpPr/>
          <p:nvPr/>
        </p:nvSpPr>
        <p:spPr>
          <a:xfrm rot="960925">
            <a:off x="3117850" y="3251200"/>
            <a:ext cx="147638" cy="136525"/>
          </a:xfrm>
          <a:prstGeom prst="rightArrow">
            <a:avLst/>
          </a:prstGeom>
          <a:solidFill>
            <a:srgbClr val="CD4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Oval 72">
            <a:extLst>
              <a:ext uri="{FF2B5EF4-FFF2-40B4-BE49-F238E27FC236}">
                <a16:creationId xmlns:a16="http://schemas.microsoft.com/office/drawing/2014/main" id="{041ABB26-48EE-43AD-A667-E66EC6A4C303}"/>
              </a:ext>
              <a:ext uri="{C183D7F6-B498-43B3-948B-1728B52AA6E4}">
                <adec:decorative xmlns:adec="http://schemas.microsoft.com/office/drawing/2017/decorative" val="1"/>
              </a:ext>
            </a:extLst>
          </p:cNvPr>
          <p:cNvSpPr/>
          <p:nvPr/>
        </p:nvSpPr>
        <p:spPr>
          <a:xfrm>
            <a:off x="3267075" y="3267075"/>
            <a:ext cx="185738" cy="182563"/>
          </a:xfrm>
          <a:prstGeom prst="ellipse">
            <a:avLst/>
          </a:prstGeom>
          <a:solidFill>
            <a:srgbClr val="CD482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4" name="Arrow: Right 73">
            <a:extLst>
              <a:ext uri="{FF2B5EF4-FFF2-40B4-BE49-F238E27FC236}">
                <a16:creationId xmlns:a16="http://schemas.microsoft.com/office/drawing/2014/main" id="{54E6BD20-7ED2-4F61-B695-DA84C28DFCB7}"/>
              </a:ext>
              <a:ext uri="{C183D7F6-B498-43B3-948B-1728B52AA6E4}">
                <adec:decorative xmlns:adec="http://schemas.microsoft.com/office/drawing/2017/decorative" val="1"/>
              </a:ext>
            </a:extLst>
          </p:cNvPr>
          <p:cNvSpPr/>
          <p:nvPr/>
        </p:nvSpPr>
        <p:spPr>
          <a:xfrm rot="20527281">
            <a:off x="3149600" y="4035425"/>
            <a:ext cx="147638" cy="134938"/>
          </a:xfrm>
          <a:prstGeom prst="rightArrow">
            <a:avLst/>
          </a:prstGeom>
          <a:solidFill>
            <a:srgbClr val="37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Oval 74">
            <a:extLst>
              <a:ext uri="{FF2B5EF4-FFF2-40B4-BE49-F238E27FC236}">
                <a16:creationId xmlns:a16="http://schemas.microsoft.com/office/drawing/2014/main" id="{02589F8C-0703-4BFC-AEBF-0A440EFA9D52}"/>
              </a:ext>
              <a:ext uri="{C183D7F6-B498-43B3-948B-1728B52AA6E4}">
                <adec:decorative xmlns:adec="http://schemas.microsoft.com/office/drawing/2017/decorative" val="1"/>
              </a:ext>
            </a:extLst>
          </p:cNvPr>
          <p:cNvSpPr/>
          <p:nvPr/>
        </p:nvSpPr>
        <p:spPr>
          <a:xfrm>
            <a:off x="3302000" y="3968750"/>
            <a:ext cx="185738" cy="184150"/>
          </a:xfrm>
          <a:prstGeom prst="ellipse">
            <a:avLst/>
          </a:prstGeom>
          <a:solidFill>
            <a:srgbClr val="3754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6" name="Arrow: Right 75">
            <a:extLst>
              <a:ext uri="{FF2B5EF4-FFF2-40B4-BE49-F238E27FC236}">
                <a16:creationId xmlns:a16="http://schemas.microsoft.com/office/drawing/2014/main" id="{D4304534-FC02-4542-B171-7B369BBFEF1F}"/>
              </a:ext>
              <a:ext uri="{C183D7F6-B498-43B3-948B-1728B52AA6E4}">
                <adec:decorative xmlns:adec="http://schemas.microsoft.com/office/drawing/2017/decorative" val="1"/>
              </a:ext>
            </a:extLst>
          </p:cNvPr>
          <p:cNvSpPr/>
          <p:nvPr/>
        </p:nvSpPr>
        <p:spPr>
          <a:xfrm rot="4440122">
            <a:off x="4211638" y="2120900"/>
            <a:ext cx="147638" cy="134937"/>
          </a:xfrm>
          <a:prstGeom prst="rightArrow">
            <a:avLst/>
          </a:prstGeom>
          <a:solidFill>
            <a:srgbClr val="37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Oval 76">
            <a:extLst>
              <a:ext uri="{FF2B5EF4-FFF2-40B4-BE49-F238E27FC236}">
                <a16:creationId xmlns:a16="http://schemas.microsoft.com/office/drawing/2014/main" id="{2F0AFDCC-EBCC-4342-8467-0DE98383BB34}"/>
              </a:ext>
              <a:ext uri="{C183D7F6-B498-43B3-948B-1728B52AA6E4}">
                <adec:decorative xmlns:adec="http://schemas.microsoft.com/office/drawing/2017/decorative" val="1"/>
              </a:ext>
            </a:extLst>
          </p:cNvPr>
          <p:cNvSpPr/>
          <p:nvPr/>
        </p:nvSpPr>
        <p:spPr>
          <a:xfrm>
            <a:off x="4237038" y="2270125"/>
            <a:ext cx="185737" cy="182563"/>
          </a:xfrm>
          <a:prstGeom prst="ellipse">
            <a:avLst/>
          </a:prstGeom>
          <a:solidFill>
            <a:srgbClr val="3754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3067" name="Graphic 82" descr="Ambulance">
            <a:extLst>
              <a:ext uri="{FF2B5EF4-FFF2-40B4-BE49-F238E27FC236}">
                <a16:creationId xmlns:a16="http://schemas.microsoft.com/office/drawing/2014/main" id="{D757782B-6C75-43B8-B03D-BE86818203B7}"/>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362700" y="2959100"/>
            <a:ext cx="4540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8" name="Graphic 90" descr="Employee badge">
            <a:extLst>
              <a:ext uri="{FF2B5EF4-FFF2-40B4-BE49-F238E27FC236}">
                <a16:creationId xmlns:a16="http://schemas.microsoft.com/office/drawing/2014/main" id="{1F284E47-5433-4F4C-921E-0F0799D13AB3}"/>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848350" y="4816475"/>
            <a:ext cx="485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9" name="Graphic 92" descr="Cheers">
            <a:extLst>
              <a:ext uri="{FF2B5EF4-FFF2-40B4-BE49-F238E27FC236}">
                <a16:creationId xmlns:a16="http://schemas.microsoft.com/office/drawing/2014/main" id="{ED33801A-E847-4A0A-96BA-81B2169413B8}"/>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375400" y="3981450"/>
            <a:ext cx="4921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70" name="Picture 100" descr="A close up of a necklace&#10;&#10;Description automatically generated">
            <a:extLst>
              <a:ext uri="{FF2B5EF4-FFF2-40B4-BE49-F238E27FC236}">
                <a16:creationId xmlns:a16="http://schemas.microsoft.com/office/drawing/2014/main" id="{0079D8FC-D51F-4232-8E7E-DFCFE7278EE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r="63167"/>
          <a:stretch>
            <a:fillRect/>
          </a:stretch>
        </p:blipFill>
        <p:spPr bwMode="auto">
          <a:xfrm rot="-1367520">
            <a:off x="5372100" y="4765675"/>
            <a:ext cx="4667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 name="Straight Connector 102">
            <a:extLst>
              <a:ext uri="{FF2B5EF4-FFF2-40B4-BE49-F238E27FC236}">
                <a16:creationId xmlns:a16="http://schemas.microsoft.com/office/drawing/2014/main" id="{9B668FA8-F154-4280-A0CC-EE02C5721E3B}"/>
              </a:ext>
              <a:ext uri="{C183D7F6-B498-43B3-948B-1728B52AA6E4}">
                <adec:decorative xmlns:adec="http://schemas.microsoft.com/office/drawing/2017/decorative" val="1"/>
              </a:ext>
            </a:extLst>
          </p:cNvPr>
          <p:cNvCxnSpPr/>
          <p:nvPr/>
        </p:nvCxnSpPr>
        <p:spPr>
          <a:xfrm>
            <a:off x="6035675" y="5965825"/>
            <a:ext cx="3017838"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3072" name="Picture 103" descr="A close up of a necklace&#10;&#10;Description automatically generated">
            <a:extLst>
              <a:ext uri="{FF2B5EF4-FFF2-40B4-BE49-F238E27FC236}">
                <a16:creationId xmlns:a16="http://schemas.microsoft.com/office/drawing/2014/main" id="{56F486D7-2F65-46DF-A141-18E666AE235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l="-2" r="62862"/>
          <a:stretch>
            <a:fillRect/>
          </a:stretch>
        </p:blipFill>
        <p:spPr bwMode="auto">
          <a:xfrm rot="981873" flipH="1">
            <a:off x="3614738" y="4733925"/>
            <a:ext cx="455612"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5" name="Straight Connector 104">
            <a:extLst>
              <a:ext uri="{FF2B5EF4-FFF2-40B4-BE49-F238E27FC236}">
                <a16:creationId xmlns:a16="http://schemas.microsoft.com/office/drawing/2014/main" id="{8D3E5F3B-4C4F-4932-88E4-F590F8D37BEE}"/>
              </a:ext>
              <a:ext uri="{C183D7F6-B498-43B3-948B-1728B52AA6E4}">
                <adec:decorative xmlns:adec="http://schemas.microsoft.com/office/drawing/2017/decorative" val="1"/>
              </a:ext>
            </a:extLst>
          </p:cNvPr>
          <p:cNvCxnSpPr>
            <a:cxnSpLocks/>
          </p:cNvCxnSpPr>
          <p:nvPr/>
        </p:nvCxnSpPr>
        <p:spPr>
          <a:xfrm flipH="1">
            <a:off x="246063" y="5976938"/>
            <a:ext cx="32004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0DFED94F-1674-4FE4-BE3D-A56B9ADD0A51}"/>
              </a:ext>
              <a:ext uri="{C183D7F6-B498-43B3-948B-1728B52AA6E4}">
                <adec:decorative xmlns:adec="http://schemas.microsoft.com/office/drawing/2017/decorative" val="1"/>
              </a:ext>
            </a:extLst>
          </p:cNvPr>
          <p:cNvSpPr/>
          <p:nvPr/>
        </p:nvSpPr>
        <p:spPr>
          <a:xfrm>
            <a:off x="3652838" y="4606925"/>
            <a:ext cx="185737" cy="182563"/>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5" name="Oval 64">
            <a:extLst>
              <a:ext uri="{FF2B5EF4-FFF2-40B4-BE49-F238E27FC236}">
                <a16:creationId xmlns:a16="http://schemas.microsoft.com/office/drawing/2014/main" id="{E23F2F83-CCA9-4EE2-83AA-23E46CE52102}"/>
              </a:ext>
              <a:ext uri="{C183D7F6-B498-43B3-948B-1728B52AA6E4}">
                <adec:decorative xmlns:adec="http://schemas.microsoft.com/office/drawing/2017/decorative" val="1"/>
              </a:ext>
            </a:extLst>
          </p:cNvPr>
          <p:cNvSpPr/>
          <p:nvPr/>
        </p:nvSpPr>
        <p:spPr>
          <a:xfrm>
            <a:off x="5529263" y="4606925"/>
            <a:ext cx="185737" cy="182563"/>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3076" name="Graphic 15" descr="Arrow Straight">
            <a:extLst>
              <a:ext uri="{FF2B5EF4-FFF2-40B4-BE49-F238E27FC236}">
                <a16:creationId xmlns:a16="http://schemas.microsoft.com/office/drawing/2014/main" id="{86616A9A-9383-46BA-8C3E-2C0692561608}"/>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2275" y="452437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77" name="TextBox 16">
            <a:extLst>
              <a:ext uri="{FF2B5EF4-FFF2-40B4-BE49-F238E27FC236}">
                <a16:creationId xmlns:a16="http://schemas.microsoft.com/office/drawing/2014/main" id="{D92AA23F-7491-4040-9B2E-635C20E47365}"/>
              </a:ext>
            </a:extLst>
          </p:cNvPr>
          <p:cNvSpPr txBox="1">
            <a:spLocks noChangeArrowheads="1"/>
          </p:cNvSpPr>
          <p:nvPr/>
        </p:nvSpPr>
        <p:spPr bwMode="auto">
          <a:xfrm>
            <a:off x="2911475" y="6184900"/>
            <a:ext cx="3717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sz="2000" b="1">
                <a:latin typeface="Calibri" panose="020F0502020204030204" pitchFamily="34" charset="0"/>
              </a:rPr>
              <a:t>EMPOWERMENT and RESILIENCE</a:t>
            </a:r>
          </a:p>
        </p:txBody>
      </p:sp>
      <p:pic>
        <p:nvPicPr>
          <p:cNvPr id="43078" name="Graphic 36" descr="Target Audience">
            <a:extLst>
              <a:ext uri="{FF2B5EF4-FFF2-40B4-BE49-F238E27FC236}">
                <a16:creationId xmlns:a16="http://schemas.microsoft.com/office/drawing/2014/main" id="{EEC77A8C-5731-4204-888B-2A982FC4E677}"/>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506913" y="4005263"/>
            <a:ext cx="4302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2" name="Straight Connector 81">
            <a:extLst>
              <a:ext uri="{FF2B5EF4-FFF2-40B4-BE49-F238E27FC236}">
                <a16:creationId xmlns:a16="http://schemas.microsoft.com/office/drawing/2014/main" id="{9A90908D-6316-4B7C-A5FB-E3BF761DA610}"/>
              </a:ext>
              <a:ext uri="{C183D7F6-B498-43B3-948B-1728B52AA6E4}">
                <adec:decorative xmlns:adec="http://schemas.microsoft.com/office/drawing/2017/decorative" val="1"/>
              </a:ext>
            </a:extLst>
          </p:cNvPr>
          <p:cNvCxnSpPr/>
          <p:nvPr/>
        </p:nvCxnSpPr>
        <p:spPr>
          <a:xfrm flipV="1">
            <a:off x="4994275" y="3867150"/>
            <a:ext cx="0" cy="4048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Graphic 2" descr="Tools">
            <a:extLst>
              <a:ext uri="{FF2B5EF4-FFF2-40B4-BE49-F238E27FC236}">
                <a16:creationId xmlns:a16="http://schemas.microsoft.com/office/drawing/2014/main" id="{998C659D-026F-4682-BD66-24584F4E9B86}"/>
              </a:ext>
            </a:extLst>
          </p:cNvPr>
          <p:cNvPicPr>
            <a:picLocks noChangeAspect="1"/>
          </p:cNvPicPr>
          <p:nvPr/>
        </p:nvPicPr>
        <p:blipFill>
          <a:blip r:embed="rId22"/>
          <a:stretch>
            <a:fillRect/>
          </a:stretch>
        </p:blipFill>
        <p:spPr>
          <a:xfrm>
            <a:off x="4397375" y="5527675"/>
            <a:ext cx="566738" cy="566738"/>
          </a:xfrm>
          <a:prstGeom prst="rect">
            <a:avLst/>
          </a:prstGeom>
          <a:effectLst>
            <a:outerShdw blurRad="50800" dist="38100" dir="2700000" algn="tl" rotWithShape="0">
              <a:prstClr val="black">
                <a:alpha val="40000"/>
              </a:prstClr>
            </a:outerShdw>
          </a:effectLst>
        </p:spPr>
      </p:pic>
      <p:pic>
        <p:nvPicPr>
          <p:cNvPr id="78" name="Graphic 25" descr="Boardroom">
            <a:extLst>
              <a:ext uri="{FF2B5EF4-FFF2-40B4-BE49-F238E27FC236}">
                <a16:creationId xmlns:a16="http://schemas.microsoft.com/office/drawing/2014/main" id="{A34F30B7-0D96-A348-83A4-08CD22942840}"/>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492374" y="3855334"/>
            <a:ext cx="684915" cy="684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0794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EAF38DC-B069-4F74-89ED-92C7579C3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Woman in business attire holding eye glasses.">
            <a:extLst>
              <a:ext uri="{FF2B5EF4-FFF2-40B4-BE49-F238E27FC236}">
                <a16:creationId xmlns:a16="http://schemas.microsoft.com/office/drawing/2014/main" id="{52DF52BB-1AE7-4723-9907-7D46AF10B4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356" r="31092" b="-1"/>
          <a:stretch/>
        </p:blipFill>
        <p:spPr bwMode="auto">
          <a:xfrm>
            <a:off x="3662267" y="10"/>
            <a:ext cx="5481733"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75" name="Freeform: Shape 74">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142"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058" name="Title 1">
            <a:extLst>
              <a:ext uri="{FF2B5EF4-FFF2-40B4-BE49-F238E27FC236}">
                <a16:creationId xmlns:a16="http://schemas.microsoft.com/office/drawing/2014/main" id="{FA064889-BD18-49EA-872F-DF74C705ED03}"/>
              </a:ext>
            </a:extLst>
          </p:cNvPr>
          <p:cNvSpPr>
            <a:spLocks noGrp="1" noChangeArrowheads="1"/>
          </p:cNvSpPr>
          <p:nvPr>
            <p:ph type="title"/>
          </p:nvPr>
        </p:nvSpPr>
        <p:spPr>
          <a:xfrm>
            <a:off x="281178" y="856488"/>
            <a:ext cx="3744468" cy="1173761"/>
          </a:xfrm>
        </p:spPr>
        <p:txBody>
          <a:bodyPr vert="horz" lIns="91440" tIns="45720" rIns="91440" bIns="45720" rtlCol="0" anchor="b">
            <a:normAutofit fontScale="90000"/>
          </a:bodyPr>
          <a:lstStyle/>
          <a:p>
            <a:r>
              <a:rPr lang="en-US" altLang="en-US" sz="3000" b="1" dirty="0"/>
              <a:t>A Role for Everyone</a:t>
            </a:r>
            <a:br>
              <a:rPr lang="en-US" altLang="en-US" sz="3000" b="1" dirty="0"/>
            </a:br>
            <a:endParaRPr lang="en-US" altLang="en-US" sz="3000" b="1" dirty="0"/>
          </a:p>
        </p:txBody>
      </p:sp>
      <p:sp>
        <p:nvSpPr>
          <p:cNvPr id="79" name="Rectangle 78">
            <a:extLst>
              <a:ext uri="{FF2B5EF4-FFF2-40B4-BE49-F238E27FC236}">
                <a16:creationId xmlns:a16="http://schemas.microsoft.com/office/drawing/2014/main" id="{7A0CBFF4-EA32-4FE2-BA6B-8F3A6E6ED1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322386"/>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1" name="Rectangle 80">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326" y="2185062"/>
            <a:ext cx="373761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5060" name="Content Placeholder 2">
            <a:extLst>
              <a:ext uri="{FF2B5EF4-FFF2-40B4-BE49-F238E27FC236}">
                <a16:creationId xmlns:a16="http://schemas.microsoft.com/office/drawing/2014/main" id="{DEB4B9D5-71C1-4913-9160-BB89F3832FFD}"/>
              </a:ext>
            </a:extLst>
          </p:cNvPr>
          <p:cNvSpPr>
            <a:spLocks noGrp="1" noChangeArrowheads="1"/>
          </p:cNvSpPr>
          <p:nvPr>
            <p:ph sz="half" idx="2"/>
          </p:nvPr>
        </p:nvSpPr>
        <p:spPr>
          <a:xfrm>
            <a:off x="281178" y="2522949"/>
            <a:ext cx="3799332" cy="3402363"/>
          </a:xfrm>
        </p:spPr>
        <p:txBody>
          <a:bodyPr vert="horz" lIns="91440" tIns="45720" rIns="91440" bIns="45720" rtlCol="0" anchor="t">
            <a:noAutofit/>
          </a:bodyPr>
          <a:lstStyle/>
          <a:p>
            <a:pPr marL="0" indent="0">
              <a:buNone/>
            </a:pPr>
            <a:r>
              <a:rPr lang="en-US" altLang="en-US" sz="2400" dirty="0"/>
              <a:t>Stigma disproportionately influences health outcomes and mental well-being for individuals with mental health or substance use disorder. </a:t>
            </a:r>
          </a:p>
          <a:p>
            <a:pPr marL="0" indent="0">
              <a:buNone/>
            </a:pPr>
            <a:r>
              <a:rPr lang="en-US" altLang="en-US" sz="2400" i="1" dirty="0"/>
              <a:t>Stigma is not limited to one setting or condition; it is cross-cutting in all communities and populations.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2" descr="Free Images : wood, tool, hammer, symbol, balance, business, measure,  scale, weight, lighting, measurement, wine bottle, product, decision,  brass, innocence, wooden, liberty, 3d, order, system, court, government,  lawyer, legal, courtroom, judge, crime,">
            <a:extLst>
              <a:ext uri="{FF2B5EF4-FFF2-40B4-BE49-F238E27FC236}">
                <a16:creationId xmlns:a16="http://schemas.microsoft.com/office/drawing/2014/main" id="{1EC22CBF-8A7D-4443-ACB6-262EA9A29E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872" b="10175"/>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2" name="Picture 10" descr="the regional court of hamburg, criminal justice building, germany, district  court, hamburg, architecture, court, old building, district court court,  building | Pikist">
            <a:extLst>
              <a:ext uri="{FF2B5EF4-FFF2-40B4-BE49-F238E27FC236}">
                <a16:creationId xmlns:a16="http://schemas.microsoft.com/office/drawing/2014/main" id="{B39F5699-63D3-47E2-A440-508D4F4A67A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7756"/>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4" name="Freeform: Shape 73">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6" name="Freeform: Shape 75">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7106" name="Title 3">
            <a:extLst>
              <a:ext uri="{FF2B5EF4-FFF2-40B4-BE49-F238E27FC236}">
                <a16:creationId xmlns:a16="http://schemas.microsoft.com/office/drawing/2014/main" id="{BFC50859-27C5-4C71-B98E-2D540136167B}"/>
              </a:ext>
            </a:extLst>
          </p:cNvPr>
          <p:cNvSpPr>
            <a:spLocks noGrp="1" noChangeArrowheads="1"/>
          </p:cNvSpPr>
          <p:nvPr>
            <p:ph type="title"/>
          </p:nvPr>
        </p:nvSpPr>
        <p:spPr>
          <a:xfrm>
            <a:off x="336042" y="1078992"/>
            <a:ext cx="3624601" cy="1024128"/>
          </a:xfrm>
        </p:spPr>
        <p:txBody>
          <a:bodyPr vert="horz" lIns="91440" tIns="45720" rIns="91440" bIns="45720" rtlCol="0" anchor="ctr">
            <a:normAutofit fontScale="90000"/>
          </a:bodyPr>
          <a:lstStyle/>
          <a:p>
            <a:r>
              <a:rPr lang="en-US" altLang="en-US" sz="3600" b="1" kern="1200" dirty="0">
                <a:solidFill>
                  <a:schemeClr val="tx1"/>
                </a:solidFill>
              </a:rPr>
              <a:t>Criminal Justice</a:t>
            </a:r>
            <a:br>
              <a:rPr lang="en-US" altLang="en-US" sz="2800" kern="1200" dirty="0">
                <a:solidFill>
                  <a:schemeClr val="tx1"/>
                </a:solidFill>
                <a:latin typeface="+mj-lt"/>
                <a:ea typeface="+mj-ea"/>
                <a:cs typeface="+mj-cs"/>
              </a:rPr>
            </a:br>
            <a:r>
              <a:rPr lang="en-US" altLang="en-US" sz="3300" b="1" i="1" kern="1200" dirty="0">
                <a:solidFill>
                  <a:srgbClr val="94A545"/>
                </a:solidFill>
                <a:latin typeface="Palatino "/>
                <a:cs typeface="+mj-cs"/>
              </a:rPr>
              <a:t>Why it Matters</a:t>
            </a:r>
            <a:br>
              <a:rPr lang="en-US" altLang="en-US" sz="2800" b="1" kern="1200" dirty="0">
                <a:solidFill>
                  <a:schemeClr val="tx1"/>
                </a:solidFill>
                <a:latin typeface="+mj-lt"/>
                <a:ea typeface="+mj-ea"/>
                <a:cs typeface="+mj-cs"/>
              </a:rPr>
            </a:br>
            <a:endParaRPr lang="en-US" altLang="en-US" sz="2800" b="1" kern="1200" dirty="0">
              <a:solidFill>
                <a:schemeClr val="tx1"/>
              </a:solidFill>
              <a:latin typeface="+mj-lt"/>
              <a:ea typeface="+mj-ea"/>
              <a:cs typeface="+mj-cs"/>
            </a:endParaRPr>
          </a:p>
        </p:txBody>
      </p:sp>
      <p:sp>
        <p:nvSpPr>
          <p:cNvPr id="78" name="Rectangle 77">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80" name="Rectangle 79">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Rectangle 81">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7107" name="Content Placeholder 4">
            <a:extLst>
              <a:ext uri="{FF2B5EF4-FFF2-40B4-BE49-F238E27FC236}">
                <a16:creationId xmlns:a16="http://schemas.microsoft.com/office/drawing/2014/main" id="{B7935B50-C1B7-40E1-B680-AEF3CF25799E}"/>
              </a:ext>
            </a:extLst>
          </p:cNvPr>
          <p:cNvSpPr>
            <a:spLocks noGrp="1" noChangeArrowheads="1"/>
          </p:cNvSpPr>
          <p:nvPr>
            <p:ph sz="half" idx="2"/>
          </p:nvPr>
        </p:nvSpPr>
        <p:spPr>
          <a:xfrm>
            <a:off x="336042" y="2444879"/>
            <a:ext cx="3624602" cy="3664351"/>
          </a:xfrm>
        </p:spPr>
        <p:txBody>
          <a:bodyPr vert="horz" lIns="91440" tIns="45720" rIns="91440" bIns="45720" rtlCol="0">
            <a:noAutofit/>
          </a:bodyPr>
          <a:lstStyle/>
          <a:p>
            <a:pPr marL="0" indent="0">
              <a:buNone/>
              <a:defRPr/>
            </a:pPr>
            <a:r>
              <a:rPr lang="en-US" sz="2400" b="0" i="0" dirty="0">
                <a:effectLst/>
              </a:rPr>
              <a:t>People with mental health and SUDs are overrepresented in the criminal justice system. </a:t>
            </a:r>
          </a:p>
          <a:p>
            <a:pPr marL="0" indent="0">
              <a:buNone/>
              <a:defRPr/>
            </a:pPr>
            <a:r>
              <a:rPr lang="en-US" sz="2400" b="0" i="0" dirty="0">
                <a:effectLst/>
              </a:rPr>
              <a:t>More than half of all inmates in the U.S. have a mental illness. </a:t>
            </a:r>
          </a:p>
        </p:txBody>
      </p:sp>
      <p:pic>
        <p:nvPicPr>
          <p:cNvPr id="7" name="Graphic 6" descr="Weights Uneven">
            <a:extLst>
              <a:ext uri="{FF2B5EF4-FFF2-40B4-BE49-F238E27FC236}">
                <a16:creationId xmlns:a16="http://schemas.microsoft.com/office/drawing/2014/main" id="{7C652FAD-A68E-4735-8728-29DDF8A126C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23135" y="5621867"/>
            <a:ext cx="854858" cy="854858"/>
          </a:xfrm>
          <a:prstGeom prst="rect">
            <a:avLst/>
          </a:prstGeom>
        </p:spPr>
      </p:pic>
      <p:pic>
        <p:nvPicPr>
          <p:cNvPr id="3" name="Picture 2" descr="Almost 30,000 kids under age 10 arrested in US from 2013-2017">
            <a:extLst>
              <a:ext uri="{FF2B5EF4-FFF2-40B4-BE49-F238E27FC236}">
                <a16:creationId xmlns:a16="http://schemas.microsoft.com/office/drawing/2014/main" id="{55A5EC52-8981-4344-BF96-3CBB11381C5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4768" r="30519"/>
          <a:stretch/>
        </p:blipFill>
        <p:spPr bwMode="auto">
          <a:xfrm>
            <a:off x="6372137" y="3493008"/>
            <a:ext cx="2775113" cy="336499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6735620B-2453-48E7-BC38-1940CD97AD4F}"/>
              </a:ext>
              <a:ext uri="{C183D7F6-B498-43B3-948B-1728B52AA6E4}">
                <adec:decorative xmlns:adec="http://schemas.microsoft.com/office/drawing/2017/decorative" val="1"/>
              </a:ext>
            </a:extLst>
          </p:cNvPr>
          <p:cNvCxnSpPr/>
          <p:nvPr/>
        </p:nvCxnSpPr>
        <p:spPr>
          <a:xfrm>
            <a:off x="6372137" y="3493008"/>
            <a:ext cx="0" cy="3364992"/>
          </a:xfrm>
          <a:prstGeom prst="line">
            <a:avLst/>
          </a:prstGeom>
          <a:ln w="133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3457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Jail,prisoner,captive,police,crime - free image from needpix.com">
            <a:extLst>
              <a:ext uri="{FF2B5EF4-FFF2-40B4-BE49-F238E27FC236}">
                <a16:creationId xmlns:a16="http://schemas.microsoft.com/office/drawing/2014/main" id="{40489AFA-53CE-441D-BB73-4AD6175680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951" b="7096"/>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9" name="Picture 8" descr="Royalty-free arrested photos free download | Pxfuel">
            <a:extLst>
              <a:ext uri="{FF2B5EF4-FFF2-40B4-BE49-F238E27FC236}">
                <a16:creationId xmlns:a16="http://schemas.microsoft.com/office/drawing/2014/main" id="{F373D65F-9549-4144-9935-2BF08567893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470" b="1"/>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6" name="Freeform: Shape 15">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A25ED80E-2DA1-480E-88C3-5957BF1305C7}"/>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200" b="1" i="1" kern="1200" dirty="0">
                <a:solidFill>
                  <a:srgbClr val="94A545"/>
                </a:solidFill>
                <a:latin typeface="Palatino "/>
                <a:cs typeface="+mj-cs"/>
              </a:rPr>
              <a:t>Why it Matters</a:t>
            </a:r>
          </a:p>
        </p:txBody>
      </p:sp>
      <p:sp>
        <p:nvSpPr>
          <p:cNvPr id="20" name="Rectangle 19">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2" name="Rectangle 21">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728FBEB-27C0-441E-9364-4180A595FAC4}"/>
              </a:ext>
            </a:extLst>
          </p:cNvPr>
          <p:cNvSpPr>
            <a:spLocks noGrp="1"/>
          </p:cNvSpPr>
          <p:nvPr>
            <p:ph sz="half" idx="2"/>
          </p:nvPr>
        </p:nvSpPr>
        <p:spPr>
          <a:xfrm>
            <a:off x="336041" y="2360214"/>
            <a:ext cx="4066625" cy="3664351"/>
          </a:xfrm>
        </p:spPr>
        <p:txBody>
          <a:bodyPr vert="horz" lIns="91440" tIns="45720" rIns="91440" bIns="45720" rtlCol="0">
            <a:normAutofit/>
          </a:bodyPr>
          <a:lstStyle/>
          <a:p>
            <a:pPr marL="0" indent="0">
              <a:buNone/>
            </a:pPr>
            <a:r>
              <a:rPr lang="en-US" sz="2400" dirty="0"/>
              <a:t>People with mental illness reside in prisons or jails more often than in state-operated psychiatric facilities. </a:t>
            </a:r>
          </a:p>
          <a:p>
            <a:pPr marL="0" indent="0">
              <a:buNone/>
            </a:pPr>
            <a:r>
              <a:rPr lang="en-US" sz="2400" dirty="0"/>
              <a:t>Individuals with mental illness are more likely to experience multiple arrests and incarcerations. </a:t>
            </a:r>
          </a:p>
          <a:p>
            <a:pPr marL="0" indent="0">
              <a:buNone/>
            </a:pPr>
            <a:endParaRPr lang="en-US" sz="2400" dirty="0"/>
          </a:p>
        </p:txBody>
      </p:sp>
      <p:pic>
        <p:nvPicPr>
          <p:cNvPr id="11" name="Graphic 10" descr="Weights Uneven">
            <a:extLst>
              <a:ext uri="{FF2B5EF4-FFF2-40B4-BE49-F238E27FC236}">
                <a16:creationId xmlns:a16="http://schemas.microsoft.com/office/drawing/2014/main" id="{4F33DAF0-6880-4A3F-ABAE-00F67E209E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23135" y="5621867"/>
            <a:ext cx="854858" cy="854858"/>
          </a:xfrm>
          <a:prstGeom prst="rect">
            <a:avLst/>
          </a:prstGeom>
        </p:spPr>
      </p:pic>
    </p:spTree>
    <p:extLst>
      <p:ext uri="{BB962C8B-B14F-4D97-AF65-F5344CB8AC3E}">
        <p14:creationId xmlns:p14="http://schemas.microsoft.com/office/powerpoint/2010/main" val="423782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Fence, Freedom, Prison, Hands, Fingers">
            <a:extLst>
              <a:ext uri="{FF2B5EF4-FFF2-40B4-BE49-F238E27FC236}">
                <a16:creationId xmlns:a16="http://schemas.microsoft.com/office/drawing/2014/main" id="{8F0DB32B-6E57-4F9B-8FD5-5F1A18AD02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7341"/>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Picture of a prison ward and jail cells">
            <a:extLst>
              <a:ext uri="{FF2B5EF4-FFF2-40B4-BE49-F238E27FC236}">
                <a16:creationId xmlns:a16="http://schemas.microsoft.com/office/drawing/2014/main" id="{D2C260A5-4D42-491B-92E9-692CF92168A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60" r="-2" b="7675"/>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2" name="Freeform: Shape 11">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76D73734-AF5D-4C3D-8298-37E332B824C0}"/>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200" b="1" dirty="0"/>
              <a:t>Criminal Justice</a:t>
            </a:r>
            <a:br>
              <a:rPr lang="en-US" sz="3000" i="1" dirty="0">
                <a:solidFill>
                  <a:srgbClr val="94A545"/>
                </a:solidFill>
                <a:latin typeface="Palatino "/>
              </a:rPr>
            </a:br>
            <a:r>
              <a:rPr lang="en-US" sz="3000" b="1" i="1" kern="1200" dirty="0">
                <a:solidFill>
                  <a:srgbClr val="CC4927"/>
                </a:solidFill>
                <a:latin typeface="Palatino "/>
              </a:rPr>
              <a:t>What’s the Impact </a:t>
            </a:r>
          </a:p>
        </p:txBody>
      </p:sp>
      <p:sp>
        <p:nvSpPr>
          <p:cNvPr id="16" name="Rectangle 15">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F833DC81-478A-45B9-93C8-824E405934D3}"/>
              </a:ext>
            </a:extLst>
          </p:cNvPr>
          <p:cNvSpPr>
            <a:spLocks noGrp="1"/>
          </p:cNvSpPr>
          <p:nvPr>
            <p:ph sz="half" idx="2"/>
          </p:nvPr>
        </p:nvSpPr>
        <p:spPr>
          <a:xfrm>
            <a:off x="336042" y="2512611"/>
            <a:ext cx="3624602" cy="3664351"/>
          </a:xfrm>
        </p:spPr>
        <p:txBody>
          <a:bodyPr vert="horz" lIns="91440" tIns="45720" rIns="91440" bIns="45720" rtlCol="0">
            <a:normAutofit/>
          </a:bodyPr>
          <a:lstStyle/>
          <a:p>
            <a:pPr marL="0" indent="0">
              <a:buNone/>
            </a:pPr>
            <a:r>
              <a:rPr lang="en-US" sz="2400" dirty="0"/>
              <a:t>Societal stereotypes, prejudice, and isolating people to control substance use promotes shame and structural stigmatization due to antidrug and harsh criminal sentences.    </a:t>
            </a:r>
          </a:p>
          <a:p>
            <a:pPr marL="0" indent="0">
              <a:buNone/>
            </a:pPr>
            <a:endParaRPr lang="en-US" sz="1700" dirty="0">
              <a:latin typeface="+mn-lt"/>
              <a:cs typeface="+mn-cs"/>
            </a:endParaRPr>
          </a:p>
        </p:txBody>
      </p:sp>
      <p:pic>
        <p:nvPicPr>
          <p:cNvPr id="7" name="Graphic 6" descr="Weights Uneven">
            <a:extLst>
              <a:ext uri="{FF2B5EF4-FFF2-40B4-BE49-F238E27FC236}">
                <a16:creationId xmlns:a16="http://schemas.microsoft.com/office/drawing/2014/main" id="{A0AED4F8-EFE0-4398-88F0-F23C58E76D7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23135" y="5621867"/>
            <a:ext cx="854858" cy="854858"/>
          </a:xfrm>
          <a:prstGeom prst="rect">
            <a:avLst/>
          </a:prstGeom>
        </p:spPr>
      </p:pic>
    </p:spTree>
    <p:extLst>
      <p:ext uri="{BB962C8B-B14F-4D97-AF65-F5344CB8AC3E}">
        <p14:creationId xmlns:p14="http://schemas.microsoft.com/office/powerpoint/2010/main" val="229338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4" name="Picture 8" descr="Justice isn't blind, she carries a big stick | Jason Rosenberg | Flickr">
            <a:extLst>
              <a:ext uri="{FF2B5EF4-FFF2-40B4-BE49-F238E27FC236}">
                <a16:creationId xmlns:a16="http://schemas.microsoft.com/office/drawing/2014/main" id="{8EB18785-A178-4054-91A0-2AE1D2D86A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064" r="-2" b="13087"/>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Depressed sad man free image">
            <a:extLst>
              <a:ext uri="{FF2B5EF4-FFF2-40B4-BE49-F238E27FC236}">
                <a16:creationId xmlns:a16="http://schemas.microsoft.com/office/drawing/2014/main" id="{6D86094F-DD89-4CE7-86C4-4BE5D4F39CC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754" r="2" b="2"/>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9" name="Freeform: Shape 78">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1" name="Freeform: Shape 80">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52A8FBCF-F65D-4714-8FFC-517D7F0D7666}"/>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200" b="1" i="1" kern="1200" dirty="0">
                <a:solidFill>
                  <a:srgbClr val="CC4927"/>
                </a:solidFill>
                <a:latin typeface="Palatino "/>
                <a:cs typeface="+mj-cs"/>
              </a:rPr>
              <a:t>What’s the Impact</a:t>
            </a:r>
          </a:p>
        </p:txBody>
      </p:sp>
      <p:sp>
        <p:nvSpPr>
          <p:cNvPr id="83" name="Rectangle 82">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85" name="Rectangle 84">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Rectangle 86">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00891081-968E-4ABE-AD18-F436A4ACDA54}"/>
              </a:ext>
            </a:extLst>
          </p:cNvPr>
          <p:cNvSpPr>
            <a:spLocks noGrp="1"/>
          </p:cNvSpPr>
          <p:nvPr>
            <p:ph sz="half" idx="2"/>
          </p:nvPr>
        </p:nvSpPr>
        <p:spPr>
          <a:xfrm>
            <a:off x="336042" y="2394080"/>
            <a:ext cx="3624602" cy="3664351"/>
          </a:xfrm>
        </p:spPr>
        <p:txBody>
          <a:bodyPr vert="horz" lIns="91440" tIns="45720" rIns="91440" bIns="45720" rtlCol="0">
            <a:normAutofit/>
          </a:bodyPr>
          <a:lstStyle/>
          <a:p>
            <a:pPr marL="0" indent="0">
              <a:buNone/>
            </a:pPr>
            <a:r>
              <a:rPr lang="en-US" sz="2400" dirty="0"/>
              <a:t>Structural stigma plays a role in the disproportional representation.</a:t>
            </a:r>
          </a:p>
          <a:p>
            <a:pPr marL="0" indent="0">
              <a:buNone/>
            </a:pPr>
            <a:r>
              <a:rPr lang="en-US" sz="2400" dirty="0"/>
              <a:t>SUDs are treated as a moral and criminal issue rather than a health condition, which may worsen the effects of incarceration.  </a:t>
            </a:r>
          </a:p>
        </p:txBody>
      </p:sp>
      <p:pic>
        <p:nvPicPr>
          <p:cNvPr id="7" name="Graphic 6" descr="Weights Uneven">
            <a:extLst>
              <a:ext uri="{FF2B5EF4-FFF2-40B4-BE49-F238E27FC236}">
                <a16:creationId xmlns:a16="http://schemas.microsoft.com/office/drawing/2014/main" id="{EA71B845-16E7-40C7-A7BF-0E4C9B80E9B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23135" y="5621867"/>
            <a:ext cx="854858" cy="854858"/>
          </a:xfrm>
          <a:prstGeom prst="rect">
            <a:avLst/>
          </a:prstGeom>
        </p:spPr>
      </p:pic>
    </p:spTree>
    <p:extLst>
      <p:ext uri="{BB962C8B-B14F-4D97-AF65-F5344CB8AC3E}">
        <p14:creationId xmlns:p14="http://schemas.microsoft.com/office/powerpoint/2010/main" val="40730893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DESIGN_ID_OFFICE THEME" val="ZDFfUi8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1313</Words>
  <Application>Microsoft Macintosh PowerPoint</Application>
  <PresentationFormat>On-screen Show (4:3)</PresentationFormat>
  <Paragraphs>120</Paragraphs>
  <Slides>13</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InterFace</vt:lpstr>
      <vt:lpstr>Arial</vt:lpstr>
      <vt:lpstr>Calibri</vt:lpstr>
      <vt:lpstr>Calibri Light</vt:lpstr>
      <vt:lpstr>Palatino </vt:lpstr>
      <vt:lpstr>Wingdings</vt:lpstr>
      <vt:lpstr>Office Theme</vt:lpstr>
      <vt:lpstr> Preventing and Reducing Stigma:                Evidence-based Practices Across                 Community Sectors Series   </vt:lpstr>
      <vt:lpstr>Preventing and Reducing Stigma Cross Sector Slide Deck </vt:lpstr>
      <vt:lpstr>Learning Objectives Participants will be able to: </vt:lpstr>
      <vt:lpstr>A Role for Every Sector</vt:lpstr>
      <vt:lpstr>A Role for Everyone </vt:lpstr>
      <vt:lpstr>Criminal Justice Why it Matters </vt:lpstr>
      <vt:lpstr>Why it Matters</vt:lpstr>
      <vt:lpstr>Criminal Justice What’s the Impact </vt:lpstr>
      <vt:lpstr>What’s the Impact</vt:lpstr>
      <vt:lpstr>Criminal Justice What Can We Do </vt:lpstr>
      <vt:lpstr>What Can We Do</vt:lpstr>
      <vt:lpstr>We Can…</vt:lpstr>
      <vt:lpst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Preventing and Reducing Stigma:                Evidence-based Practices Across                 Community Sectors Series  &lt;Insert Introduction to Stigma Slides Here&gt; https://pttcnetwork.org/centers/great-lakes-pttc/preventing-and-reducing-stigma </dc:title>
  <dc:creator>Klevgaard, Chuck</dc:creator>
  <cp:lastModifiedBy>Maureen Fitzgerald</cp:lastModifiedBy>
  <cp:revision>8</cp:revision>
  <dcterms:created xsi:type="dcterms:W3CDTF">2020-10-21T13:58:52Z</dcterms:created>
  <dcterms:modified xsi:type="dcterms:W3CDTF">2020-10-23T22:51:18Z</dcterms:modified>
</cp:coreProperties>
</file>