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8"/>
  </p:notesMasterIdLst>
  <p:sldIdLst>
    <p:sldId id="260" r:id="rId2"/>
    <p:sldId id="332" r:id="rId3"/>
    <p:sldId id="1001" r:id="rId4"/>
    <p:sldId id="333" r:id="rId5"/>
    <p:sldId id="432" r:id="rId6"/>
    <p:sldId id="278" r:id="rId7"/>
    <p:sldId id="296" r:id="rId8"/>
    <p:sldId id="277" r:id="rId9"/>
    <p:sldId id="281" r:id="rId10"/>
    <p:sldId id="433" r:id="rId11"/>
    <p:sldId id="276" r:id="rId12"/>
    <p:sldId id="263" r:id="rId13"/>
    <p:sldId id="264" r:id="rId14"/>
    <p:sldId id="265" r:id="rId15"/>
    <p:sldId id="266" r:id="rId16"/>
    <p:sldId id="268" r:id="rId17"/>
    <p:sldId id="299" r:id="rId18"/>
    <p:sldId id="300" r:id="rId19"/>
    <p:sldId id="303" r:id="rId20"/>
    <p:sldId id="285" r:id="rId21"/>
    <p:sldId id="289" r:id="rId22"/>
    <p:sldId id="290" r:id="rId23"/>
    <p:sldId id="291" r:id="rId24"/>
    <p:sldId id="292" r:id="rId25"/>
    <p:sldId id="293" r:id="rId26"/>
    <p:sldId id="294" r:id="rId27"/>
    <p:sldId id="295" r:id="rId28"/>
    <p:sldId id="286" r:id="rId29"/>
    <p:sldId id="287" r:id="rId30"/>
    <p:sldId id="288" r:id="rId31"/>
    <p:sldId id="331" r:id="rId32"/>
    <p:sldId id="297" r:id="rId33"/>
    <p:sldId id="301" r:id="rId34"/>
    <p:sldId id="302" r:id="rId35"/>
    <p:sldId id="267" r:id="rId36"/>
    <p:sldId id="305" r:id="rId37"/>
  </p:sldIdLst>
  <p:sldSz cx="9144000" cy="6858000" type="screen4x3"/>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A5EA9-5029-E54D-8D09-CBEECB9D0FAD}" v="4" dt="2020-11-09T15:05:50.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85" autoAdjust="0"/>
    <p:restoredTop sz="73741" autoAdjust="0"/>
  </p:normalViewPr>
  <p:slideViewPr>
    <p:cSldViewPr snapToGrid="0">
      <p:cViewPr varScale="1">
        <p:scale>
          <a:sx n="92" d="100"/>
          <a:sy n="92" d="100"/>
        </p:scale>
        <p:origin x="3288" y="19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Gagnon" userId="49bc62a9-7284-4192-bdd2-745015dde012" providerId="ADAL" clId="{FD5A5EA9-5029-E54D-8D09-CBEECB9D0FAD}"/>
    <pc:docChg chg="addSld modSld">
      <pc:chgData name="Scott Gagnon" userId="49bc62a9-7284-4192-bdd2-745015dde012" providerId="ADAL" clId="{FD5A5EA9-5029-E54D-8D09-CBEECB9D0FAD}" dt="2020-11-09T15:05:50.077" v="2"/>
      <pc:docMkLst>
        <pc:docMk/>
      </pc:docMkLst>
      <pc:sldChg chg="modSp add">
        <pc:chgData name="Scott Gagnon" userId="49bc62a9-7284-4192-bdd2-745015dde012" providerId="ADAL" clId="{FD5A5EA9-5029-E54D-8D09-CBEECB9D0FAD}" dt="2020-11-09T15:05:50.077" v="2"/>
        <pc:sldMkLst>
          <pc:docMk/>
          <pc:sldMk cId="414001657" sldId="1001"/>
        </pc:sldMkLst>
        <pc:spChg chg="mod">
          <ac:chgData name="Scott Gagnon" userId="49bc62a9-7284-4192-bdd2-745015dde012" providerId="ADAL" clId="{FD5A5EA9-5029-E54D-8D09-CBEECB9D0FAD}" dt="2020-11-09T15:05:50.077" v="2"/>
          <ac:spMkLst>
            <pc:docMk/>
            <pc:sldMk cId="414001657" sldId="1001"/>
            <ac:spMk id="2" creationId="{76F553EC-4987-2B42-8735-FA54E4E8D9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11/9/20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s27f7Jzy2k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0-8PvNOdBy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CO" dirty="0">
                <a:latin typeface="Arial" panose="020B0604020202020204" pitchFamily="34" charset="0"/>
                <a:cs typeface="Arial" panose="020B0604020202020204" pitchFamily="34" charset="0"/>
              </a:rPr>
              <a:t>El uso de sustancias activa las vías de recompensa del cerebro. En esta imagen, los puntos amarillos indican dónde diferentes sustancias adictivas afectan la neurotransmisión. Si bien las sustancias afectan diferentes ubicaciones y tienen diferentes mecanismos de activación (p. Ej., El alcohol activa el globo pálido, que se conecta con la vía de recompensa), todas aumentan la actividad de la vía de recompensa al inundar el núcleo accumbens con dopamina, que luego actúa sobre la neurotransmisión del núcleo accumbens a otros partes del cerebro.</a:t>
            </a:r>
          </a:p>
          <a:p>
            <a:endParaRPr lang="es-CO" dirty="0">
              <a:latin typeface="Arial" panose="020B0604020202020204" pitchFamily="34" charset="0"/>
              <a:cs typeface="Arial" panose="020B0604020202020204" pitchFamily="34" charset="0"/>
            </a:endParaRPr>
          </a:p>
          <a:p>
            <a:r>
              <a:rPr lang="es-CO" dirty="0">
                <a:latin typeface="Arial" panose="020B0604020202020204" pitchFamily="34" charset="0"/>
                <a:cs typeface="Arial" panose="020B0604020202020204" pitchFamily="34" charset="0"/>
              </a:rPr>
              <a:t>Imagen</a:t>
            </a:r>
          </a:p>
          <a:p>
            <a:endParaRPr lang="es-CO" dirty="0">
              <a:latin typeface="Arial" panose="020B0604020202020204" pitchFamily="34" charset="0"/>
              <a:cs typeface="Arial" panose="020B0604020202020204" pitchFamily="34" charset="0"/>
            </a:endParaRPr>
          </a:p>
          <a:p>
            <a:r>
              <a:rPr lang="es-CO" dirty="0" err="1">
                <a:latin typeface="Arial" panose="020B0604020202020204" pitchFamily="34" charset="0"/>
                <a:cs typeface="Arial" panose="020B0604020202020204" pitchFamily="34" charset="0"/>
              </a:rPr>
              <a:t>Source</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The</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National</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Institute</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on</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Drug</a:t>
            </a:r>
            <a:r>
              <a:rPr lang="es-CO" dirty="0">
                <a:latin typeface="Arial" panose="020B0604020202020204" pitchFamily="34" charset="0"/>
                <a:cs typeface="Arial" panose="020B0604020202020204" pitchFamily="34" charset="0"/>
              </a:rPr>
              <a:t> Abuse. </a:t>
            </a:r>
            <a:r>
              <a:rPr lang="es-CO" dirty="0" err="1">
                <a:latin typeface="Arial" panose="020B0604020202020204" pitchFamily="34" charset="0"/>
                <a:cs typeface="Arial" panose="020B0604020202020204" pitchFamily="34" charset="0"/>
              </a:rPr>
              <a:t>The</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Neurobiology</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of</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Drug</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Addiction</a:t>
            </a:r>
            <a:r>
              <a:rPr lang="es-CO" dirty="0">
                <a:latin typeface="Arial" panose="020B0604020202020204" pitchFamily="34" charset="0"/>
                <a:cs typeface="Arial" panose="020B0604020202020204" pitchFamily="34" charset="0"/>
              </a:rPr>
              <a:t> - 7: </a:t>
            </a:r>
            <a:r>
              <a:rPr lang="es-CO" dirty="0" err="1">
                <a:latin typeface="Arial" panose="020B0604020202020204" pitchFamily="34" charset="0"/>
                <a:cs typeface="Arial" panose="020B0604020202020204" pitchFamily="34" charset="0"/>
              </a:rPr>
              <a:t>Summary</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addictive</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drugs</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activate</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the</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reward</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system</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via</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increasing</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dopamine</a:t>
            </a:r>
            <a:r>
              <a:rPr lang="es-CO" dirty="0">
                <a:latin typeface="Arial" panose="020B0604020202020204" pitchFamily="34" charset="0"/>
                <a:cs typeface="Arial" panose="020B0604020202020204" pitchFamily="34" charset="0"/>
              </a:rPr>
              <a:t> </a:t>
            </a:r>
            <a:r>
              <a:rPr lang="es-CO" dirty="0" err="1">
                <a:latin typeface="Arial" panose="020B0604020202020204" pitchFamily="34" charset="0"/>
                <a:cs typeface="Arial" panose="020B0604020202020204" pitchFamily="34" charset="0"/>
              </a:rPr>
              <a:t>neurotransmission</a:t>
            </a:r>
            <a:r>
              <a:rPr lang="es-CO" dirty="0">
                <a:latin typeface="Arial" panose="020B0604020202020204" pitchFamily="34" charset="0"/>
                <a:cs typeface="Arial" panose="020B0604020202020204" pitchFamily="34" charset="0"/>
              </a:rPr>
              <a:t>. 2007. https://www.drugabuse.gov/publications/teaching-packets/neurobiology-drug-addiction/section-iv-action-cocaine/7-summary-addictive-drugs-activate-reward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2886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701675" y="4416425"/>
            <a:ext cx="5817878" cy="4183063"/>
          </a:xfrm>
        </p:spPr>
        <p:txBody>
          <a:bodyPr>
            <a:noAutofit/>
          </a:bodyPr>
          <a:lstStyle/>
          <a:p>
            <a:r>
              <a:rPr lang="es-ES" dirty="0"/>
              <a:t>La dopamina es un neurotransmisor natural en el cerebro que crea una sensación de felicidad y euforia. Se libera automáticamente al comer o beber agua, dos cosas que son necesarias para nuestra supervivencia. La dopamina es parte de lo que se conoce como el "sistema de recompensas” El placer; los resultados de la dopamina nos instan a repetir los comportamientos asociados con estos sentimientos.</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s-ES" dirty="0"/>
              <a:t>La mayoría de las drogas que se abusan, incluida la cocaína, la marihuana, la heroína, el alcohol y la nicotina, hacen que el cerebro elimine grandes cantidades de dopamina, hasta diez veces más que la cantidad normal. Esto desencadena el sistema de recompensas que proporciona a la persona sentimientos de euforia fuerte. Esto explica el por qué las personas que abusan de las drogas lo hacen una y otra vez.</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s-ES" dirty="0"/>
              <a:t>A medida que continúa el abuso de sustancias, el cerebro finalmente se adapta a la inundación de dopamina al producir mucho menos dopamina. Esto disminuye los sentimientos de placer, que puede obligar a una persona a usar drogas con mayor frecuencia o en grandes cantidades para sentirse normal nuevamente.</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s-ES" dirty="0"/>
              <a:t>Con estos cambios en la estructura y función del cerebro, con el tiempo, el abuso eventualmente conduce a la adicción. Debido a que altera el funcionamiento del cerebro, la adicción se considera una enfermedad crónica que se caracteriza por un comportamiento compulsivo relacionado con las drogas a pesar de las consecuencias negativas. </a:t>
            </a:r>
            <a:endParaRPr lang="en-US" sz="1200" b="0" i="0" u="none" strike="noStrike" kern="1200" baseline="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361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dirty="0"/>
              <a:t>"Los endocannabinoides son los neurotransmisores más prolíficos del cuerpo humano". </a:t>
            </a:r>
            <a:r>
              <a:rPr lang="en-US" sz="1200" dirty="0">
                <a:latin typeface="Arial" panose="020B0604020202020204" pitchFamily="34" charset="0"/>
                <a:cs typeface="Arial" panose="020B0604020202020204" pitchFamily="34" charset="0"/>
              </a:rPr>
              <a:t>(Inaba &amp; Cohen, 2012. 6.4)</a:t>
            </a:r>
          </a:p>
          <a:p>
            <a:endParaRPr lang="en-US" sz="1200" dirty="0">
              <a:latin typeface="Arial" panose="020B0604020202020204" pitchFamily="34" charset="0"/>
              <a:cs typeface="Arial" panose="020B0604020202020204" pitchFamily="34" charset="0"/>
            </a:endParaRPr>
          </a:p>
          <a:p>
            <a:r>
              <a:rPr lang="es-ES" dirty="0"/>
              <a:t>Los químicos cannabinoides se pueden encontrar en el cerebro y en el cuerpo, incluyendo el área del hígado y el área de la ingle. Son una parte importante del funcionamiento general y el bienestar a través de su asociación con la recuperación del estrés, el equilibrio energético, la modulación inmune, la ingesta de alimentos, etc. (consulte el gráfico del lado derecho)</a:t>
            </a:r>
          </a:p>
          <a:p>
            <a:endParaRPr lang="en-US" sz="1200" dirty="0">
              <a:latin typeface="Arial" panose="020B0604020202020204" pitchFamily="34" charset="0"/>
              <a:cs typeface="Arial" panose="020B0604020202020204" pitchFamily="34" charset="0"/>
            </a:endParaRPr>
          </a:p>
          <a:p>
            <a:pPr marL="652658" marR="0" lvl="1" indent="-17799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dirty="0"/>
              <a:t>Si se encuentra en el cerebro, la llamamos Cannabinoides endógenos.</a:t>
            </a:r>
          </a:p>
          <a:p>
            <a:pPr marL="1109858" lvl="2" indent="-177998">
              <a:buFont typeface="Arial" panose="020B0604020202020204" pitchFamily="34" charset="0"/>
              <a:buChar char="•"/>
            </a:pPr>
            <a:r>
              <a:rPr lang="es-ES" dirty="0"/>
              <a:t>Nuestros cerebros tienen receptores que sugieren que hay al menos cinco tipos de cannabinoides endógenos, incluidos OAE, LPI, NADA, anandamida y 2-AG. Estas sustancias químicas se unen a los receptores neuronales utilizando diferentes vías.</a:t>
            </a:r>
          </a:p>
          <a:p>
            <a:pPr marL="1109858" lvl="2" indent="-177998">
              <a:buFont typeface="Arial" panose="020B0604020202020204" pitchFamily="34" charset="0"/>
              <a:buChar char="•"/>
            </a:pPr>
            <a:endParaRPr lang="es-ES" sz="1200" dirty="0">
              <a:latin typeface="Arial" panose="020B0604020202020204" pitchFamily="34" charset="0"/>
              <a:cs typeface="Arial" panose="020B0604020202020204" pitchFamily="34" charset="0"/>
            </a:endParaRPr>
          </a:p>
          <a:p>
            <a:pPr marL="1109858" lvl="2" indent="-177998">
              <a:buFont typeface="Arial" panose="020B0604020202020204" pitchFamily="34" charset="0"/>
              <a:buChar char="•"/>
            </a:pPr>
            <a:r>
              <a:rPr lang="es-ES" dirty="0"/>
              <a:t>Anandamida (AEA): 10 veces más frecuente que las endorfinas</a:t>
            </a:r>
          </a:p>
          <a:p>
            <a:pPr marL="1109858" lvl="2" indent="-177998">
              <a:buFont typeface="Arial" panose="020B0604020202020204" pitchFamily="34" charset="0"/>
              <a:buChar char="•"/>
            </a:pPr>
            <a:r>
              <a:rPr lang="es-ES" dirty="0"/>
              <a:t>Aumenta / disminuye la sensibilidad de la mente a las entradas sensoriales – estrés</a:t>
            </a:r>
          </a:p>
          <a:p>
            <a:pPr marL="1109858" lvl="2" indent="-177998">
              <a:buFont typeface="Arial" panose="020B0604020202020204" pitchFamily="34" charset="0"/>
              <a:buChar char="•"/>
            </a:pPr>
            <a:r>
              <a:rPr lang="es-ES" dirty="0"/>
              <a:t>Pocos en el tronco encefálico: menor potencial de sobredosis</a:t>
            </a:r>
          </a:p>
          <a:p>
            <a:pPr marL="1109858" lvl="2" indent="-177998">
              <a:buFont typeface="Arial" panose="020B0604020202020204" pitchFamily="34" charset="0"/>
              <a:buChar char="•"/>
            </a:pPr>
            <a:r>
              <a:rPr lang="en-US" sz="1200" b="0" i="0" kern="1200" dirty="0">
                <a:solidFill>
                  <a:schemeClr val="tx1"/>
                </a:solidFill>
                <a:effectLst/>
                <a:latin typeface="+mn-lt"/>
                <a:ea typeface="+mn-ea"/>
                <a:cs typeface="+mn-cs"/>
              </a:rPr>
              <a:t>2-araquidonoilglicerol (2-AG): más frecuente en el cerebro</a:t>
            </a:r>
          </a:p>
          <a:p>
            <a:pPr marL="1109858" lvl="2" indent="-177998">
              <a:buFont typeface="Arial" panose="020B0604020202020204" pitchFamily="34" charset="0"/>
              <a:buChar char="•"/>
            </a:pPr>
            <a:r>
              <a:rPr lang="es-ES" dirty="0"/>
              <a:t>Puede ser importante en el trauma cerebral para reducir el edema</a:t>
            </a:r>
          </a:p>
          <a:p>
            <a:pPr marL="1109858" lvl="2" indent="-177998">
              <a:buFont typeface="Arial" panose="020B0604020202020204" pitchFamily="34" charset="0"/>
              <a:buChar char="•"/>
            </a:pPr>
            <a:r>
              <a:rPr lang="es-ES" dirty="0"/>
              <a:t>Puede desempeñar un papel en el apetito, el sistema inmunitario y el dolor.</a:t>
            </a:r>
          </a:p>
          <a:p>
            <a:pPr marL="1109858" lvl="2"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s-ES" dirty="0"/>
              <a:t>En este momento, sabemos de dos receptores endocannabinoides.</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CB</a:t>
            </a:r>
            <a:r>
              <a:rPr lang="en-US" sz="1200" baseline="-25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 : </a:t>
            </a:r>
            <a:r>
              <a:rPr lang="en-US" sz="1200" b="0" i="0" kern="1200" dirty="0">
                <a:solidFill>
                  <a:schemeClr val="tx1"/>
                </a:solidFill>
                <a:effectLst/>
                <a:latin typeface="+mn-lt"/>
                <a:ea typeface="+mn-ea"/>
                <a:cs typeface="+mn-cs"/>
              </a:rPr>
              <a:t>Cerebro, Músculos, Gastrointestinal - Efectos de comportamiento: Analgesia, Apetito, los </a:t>
            </a:r>
            <a:r>
              <a:rPr lang="en-US" sz="1200" b="0" i="0" kern="1200" dirty="0" err="1">
                <a:solidFill>
                  <a:schemeClr val="tx1"/>
                </a:solidFill>
                <a:effectLst/>
                <a:latin typeface="+mn-lt"/>
                <a:ea typeface="+mn-ea"/>
                <a:cs typeface="+mn-cs"/>
              </a:rPr>
              <a:t>déficits</a:t>
            </a:r>
            <a:r>
              <a:rPr lang="en-US" sz="1200" b="0" i="0" kern="1200" dirty="0">
                <a:solidFill>
                  <a:schemeClr val="tx1"/>
                </a:solidFill>
                <a:effectLst/>
                <a:latin typeface="+mn-lt"/>
                <a:ea typeface="+mn-ea"/>
                <a:cs typeface="+mn-cs"/>
              </a:rPr>
              <a:t> motores / la </a:t>
            </a:r>
            <a:r>
              <a:rPr lang="en-US" sz="1200" b="0" i="0" kern="1200" dirty="0" err="1">
                <a:solidFill>
                  <a:schemeClr val="tx1"/>
                </a:solidFill>
                <a:effectLst/>
                <a:latin typeface="+mn-lt"/>
                <a:ea typeface="+mn-ea"/>
                <a:cs typeface="+mn-cs"/>
              </a:rPr>
              <a:t>espasticidad</a:t>
            </a:r>
            <a:r>
              <a:rPr lang="en-US" sz="1200" b="0" i="0" kern="1200" dirty="0">
                <a:solidFill>
                  <a:schemeClr val="tx1"/>
                </a:solidFill>
                <a:effectLst/>
                <a:latin typeface="+mn-lt"/>
                <a:ea typeface="+mn-ea"/>
                <a:cs typeface="+mn-cs"/>
              </a:rPr>
              <a:t>, Deterioro cognitivo</a:t>
            </a:r>
          </a:p>
          <a:p>
            <a:pPr marL="742950" lvl="1"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CB</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 </a:t>
            </a:r>
            <a:r>
              <a:rPr lang="es-ES" dirty="0"/>
              <a:t>Cerebro (sistema de recompensa - neuronas DA en el VTA), sistema inmunitario (las amígdalas, el bazo, la glándula Timo)</a:t>
            </a:r>
            <a:endParaRPr lang="en-US" sz="1200" dirty="0">
              <a:latin typeface="Arial" panose="020B0604020202020204" pitchFamily="34" charset="0"/>
              <a:cs typeface="Arial" panose="020B0604020202020204" pitchFamily="34" charset="0"/>
            </a:endParaRP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914400" lvl="2" indent="0">
              <a:buFont typeface="Arial" panose="020B0604020202020204" pitchFamily="34" charset="0"/>
              <a:buNone/>
            </a:pPr>
            <a:r>
              <a:rPr lang="en-US" sz="1200" dirty="0">
                <a:latin typeface="Arial" panose="020B0604020202020204" pitchFamily="34" charset="0"/>
                <a:cs typeface="Arial" panose="020B0604020202020204" pitchFamily="34" charset="0"/>
              </a:rPr>
              <a:t>Imagenes</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r>
              <a:rPr lang="es-ES" dirty="0"/>
              <a:t>Foto derecha</a:t>
            </a:r>
            <a:r>
              <a:rPr lang="en-US" sz="1200" dirty="0">
                <a:latin typeface="Arial" panose="020B0604020202020204" pitchFamily="34" charset="0"/>
                <a:cs typeface="Arial" panose="020B0604020202020204" pitchFamily="34" charset="0"/>
              </a:rPr>
              <a:t>:</a:t>
            </a:r>
            <a:r>
              <a:rPr lang="en-US" sz="1200" baseline="0" dirty="0">
                <a:latin typeface="Arial" panose="020B0604020202020204" pitchFamily="34" charset="0"/>
                <a:cs typeface="Arial" panose="020B0604020202020204" pitchFamily="34" charset="0"/>
              </a:rPr>
              <a:t>  Taken from h</a:t>
            </a:r>
            <a:r>
              <a:rPr lang="en-US" sz="1200" dirty="0">
                <a:latin typeface="Arial" panose="020B0604020202020204" pitchFamily="34" charset="0"/>
                <a:cs typeface="Arial" panose="020B0604020202020204" pitchFamily="34" charset="0"/>
              </a:rPr>
              <a:t>ttps://youtu.be/RwTCJkMwOxw, 1:49min.</a:t>
            </a:r>
          </a:p>
          <a:p>
            <a:pPr marL="91440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1936506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dirty="0"/>
              <a:t>Los sitios receptores de cannabinoides cerebrales se encuentran en varias partes diferentes del cerebro. Una sustancia química que se produce endógenamente (es decir, que se produce en el cerebro) se llama anandamida, descubierta en 1992. La estructura química del THC es similar a la sustancia química cerebral anandamida. La similitud en la estructura permite que el cuerpo reconozca las drogas y altere la comunicación cerebral normal.</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s-ES" dirty="0"/>
              <a:t>El THC se adhiere a estos receptores de neurotransmisores que están diseñados para que el químico natural se adhiera, pero el medicamento se adhiere allí, y tal vez en una cantidad mayor de lo que sería el curso de la naturaleza al responder a un estímulo.</a:t>
            </a:r>
          </a:p>
          <a:p>
            <a:pPr lvl="0"/>
            <a:endParaRPr lang="en-US" sz="1200" kern="1200" dirty="0">
              <a:solidFill>
                <a:schemeClr val="tx1"/>
              </a:solidFill>
              <a:effectLst/>
              <a:latin typeface="Arial" panose="020B0604020202020204" pitchFamily="34" charset="0"/>
              <a:ea typeface="+mn-ea"/>
              <a:cs typeface="Arial" panose="020B0604020202020204" pitchFamily="34" charset="0"/>
            </a:endParaRPr>
          </a:p>
          <a:p>
            <a:pPr lvl="0"/>
            <a:r>
              <a:rPr lang="es-ES" dirty="0"/>
              <a:t>En 1994 encontraron otro químico 2-AG</a:t>
            </a:r>
          </a:p>
          <a:p>
            <a:pPr lvl="0"/>
            <a:endParaRPr lang="es-E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Imagenes</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Images de NIDA</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398624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a:p>
            <a:r>
              <a:rPr lang="es-ES" dirty="0"/>
              <a:t>Los químicos cannabinoides se pueden encontrar en el cerebro y en el cuerpo (áreas amarillas en la diapositiva de NIDA). Estos modulan la actividad neurona / cerebro en múltiples partes del cerebro.</a:t>
            </a:r>
          </a:p>
          <a:p>
            <a:endParaRPr lang="en-US" sz="1200" dirty="0">
              <a:latin typeface="Arial" panose="020B0604020202020204" pitchFamily="34" charset="0"/>
              <a:cs typeface="Arial" panose="020B0604020202020204" pitchFamily="34" charset="0"/>
            </a:endParaRPr>
          </a:p>
          <a:p>
            <a:r>
              <a:rPr lang="es-ES" dirty="0"/>
              <a:t>La concentración más alta de receptores cerebrales se encuentra en el NaCC, el hipocampo, la amígdala y el cerebelo.</a:t>
            </a:r>
            <a:endParaRPr lang="en-US" sz="1200" dirty="0">
              <a:latin typeface="Arial" panose="020B0604020202020204" pitchFamily="34" charset="0"/>
              <a:cs typeface="Arial" panose="020B0604020202020204" pitchFamily="34" charset="0"/>
            </a:endParaRPr>
          </a:p>
          <a:p>
            <a:pPr marL="635198" lvl="1" indent="-177998">
              <a:buFont typeface="Arial" panose="020B0604020202020204" pitchFamily="34" charset="0"/>
              <a:buChar char="•"/>
            </a:pPr>
            <a:r>
              <a:rPr lang="es-ES" dirty="0"/>
              <a:t>Núcleo accumbens</a:t>
            </a:r>
          </a:p>
          <a:p>
            <a:pPr marL="1092398" lvl="2" indent="-177998">
              <a:buFont typeface="Arial" panose="020B0604020202020204" pitchFamily="34" charset="0"/>
              <a:buChar char="•"/>
            </a:pPr>
            <a:r>
              <a:rPr lang="es-ES" dirty="0"/>
              <a:t>Centro de recompensas</a:t>
            </a:r>
          </a:p>
          <a:p>
            <a:pPr marL="1092398" lvl="2" indent="-177998">
              <a:buFont typeface="Arial" panose="020B0604020202020204" pitchFamily="34" charset="0"/>
              <a:buChar char="•"/>
            </a:pPr>
            <a:r>
              <a:rPr lang="en-US" sz="1200" dirty="0">
                <a:latin typeface="Arial" panose="020B0604020202020204" pitchFamily="34" charset="0"/>
                <a:cs typeface="Arial" panose="020B0604020202020204" pitchFamily="34" charset="0"/>
              </a:rPr>
              <a:t>Motivation</a:t>
            </a:r>
          </a:p>
          <a:p>
            <a:pPr marL="635198" lvl="1" indent="-177998">
              <a:buFont typeface="Arial" panose="020B0604020202020204" pitchFamily="34" charset="0"/>
              <a:buChar char="•"/>
            </a:pPr>
            <a:r>
              <a:rPr lang="es-ES" dirty="0"/>
              <a:t>Hipocampo</a:t>
            </a:r>
          </a:p>
          <a:p>
            <a:pPr marL="1092398" lvl="2" indent="-177998">
              <a:buFont typeface="Arial" panose="020B0604020202020204" pitchFamily="34" charset="0"/>
              <a:buChar char="•"/>
            </a:pPr>
            <a:r>
              <a:rPr lang="es-ES" dirty="0"/>
              <a:t>Memoria</a:t>
            </a:r>
          </a:p>
          <a:p>
            <a:pPr marL="1092398" lvl="2" indent="-177998">
              <a:buFont typeface="Arial" panose="020B0604020202020204" pitchFamily="34" charset="0"/>
              <a:buChar char="•"/>
            </a:pPr>
            <a:r>
              <a:rPr lang="es-ES" dirty="0"/>
              <a:t>Navegación y orientación espacial.</a:t>
            </a:r>
            <a:endParaRPr lang="en-US" sz="1200" dirty="0">
              <a:latin typeface="Arial" panose="020B0604020202020204" pitchFamily="34" charset="0"/>
              <a:cs typeface="Arial" panose="020B0604020202020204" pitchFamily="34" charset="0"/>
            </a:endParaRPr>
          </a:p>
          <a:p>
            <a:pPr marL="1092398" lvl="2"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35198" lvl="1" indent="-177998">
              <a:buFont typeface="Arial" panose="020B0604020202020204" pitchFamily="34" charset="0"/>
              <a:buChar char="•"/>
            </a:pPr>
            <a:r>
              <a:rPr lang="es-ES" dirty="0"/>
              <a:t>Amígdala</a:t>
            </a:r>
          </a:p>
          <a:p>
            <a:pPr marL="1092398" lvl="2" indent="-177998">
              <a:buFont typeface="Arial" panose="020B0604020202020204" pitchFamily="34" charset="0"/>
              <a:buChar char="•"/>
            </a:pPr>
            <a:r>
              <a:rPr lang="es-ES" dirty="0"/>
              <a:t>Miedo, emociones, novedad</a:t>
            </a:r>
          </a:p>
          <a:p>
            <a:pPr marL="1092398" lvl="2" indent="-177998">
              <a:buFont typeface="Arial" panose="020B0604020202020204" pitchFamily="34" charset="0"/>
              <a:buChar char="•"/>
            </a:pPr>
            <a:r>
              <a:rPr lang="es-ES" dirty="0"/>
              <a:t>Memoria emocional</a:t>
            </a:r>
          </a:p>
          <a:p>
            <a:pPr marL="1092398" lvl="2"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35198" lvl="1" indent="-177998">
              <a:buFont typeface="Arial" panose="020B0604020202020204" pitchFamily="34" charset="0"/>
              <a:buChar char="•"/>
            </a:pPr>
            <a:r>
              <a:rPr lang="es-ES" dirty="0"/>
              <a:t>Cerebelo</a:t>
            </a:r>
          </a:p>
          <a:p>
            <a:pPr marL="1092398" lvl="2" indent="-177998">
              <a:buFont typeface="Arial" panose="020B0604020202020204" pitchFamily="34" charset="0"/>
              <a:buChar char="•"/>
            </a:pPr>
            <a:r>
              <a:rPr lang="es-ES" dirty="0"/>
              <a:t>Coordinación, movimiento fino, equilibrio.</a:t>
            </a:r>
          </a:p>
          <a:p>
            <a:pPr marL="1092398" lvl="2"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652658" lvl="1" indent="-177998">
              <a:buFont typeface="Arial" panose="020B0604020202020204" pitchFamily="34" charset="0"/>
              <a:buChar char="•"/>
            </a:pPr>
            <a:r>
              <a:rPr lang="es-ES" dirty="0"/>
              <a:t>Hipotálamo</a:t>
            </a:r>
          </a:p>
          <a:p>
            <a:pPr marL="1109858" lvl="2" indent="-177998">
              <a:buFont typeface="Arial" panose="020B0604020202020204" pitchFamily="34" charset="0"/>
              <a:buChar char="•"/>
            </a:pPr>
            <a:r>
              <a:rPr lang="es-ES" dirty="0"/>
              <a:t>Ingeniera para la liberación de hormonas, hambre, otras funciones corporales.</a:t>
            </a: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br>
              <a:rPr lang="en-US" dirty="0"/>
            </a:br>
            <a:r>
              <a:rPr lang="en-US" dirty="0"/>
              <a:t>Video de NIDA: </a:t>
            </a:r>
            <a:r>
              <a:rPr lang="en-US" sz="1200" b="0" i="0" kern="1200" dirty="0">
                <a:solidFill>
                  <a:schemeClr val="tx1"/>
                </a:solidFill>
                <a:effectLst/>
                <a:latin typeface="+mn-lt"/>
                <a:ea typeface="+mn-ea"/>
                <a:cs typeface="+mn-cs"/>
              </a:rPr>
              <a:t>El circuito de recompensa: cómo responde el cerebro a la marihuana</a:t>
            </a:r>
          </a:p>
          <a:p>
            <a:r>
              <a:rPr lang="en-US" sz="1200" dirty="0">
                <a:latin typeface="Arial" panose="020B0604020202020204" pitchFamily="34" charset="0"/>
                <a:cs typeface="Arial" panose="020B0604020202020204" pitchFamily="34" charset="0"/>
                <a:hlinkClick r:id="rId3"/>
              </a:rPr>
              <a:t>https://youtu.be/s27f7Jzy2k0</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baseline="0" dirty="0">
                <a:latin typeface="Arial" panose="020B0604020202020204" pitchFamily="34" charset="0"/>
                <a:cs typeface="Arial" panose="020B0604020202020204" pitchFamily="34" charset="0"/>
              </a:rPr>
              <a:t>Referencia</a:t>
            </a: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r>
              <a:rPr lang="en-US" sz="1200" kern="1200" baseline="30000" dirty="0">
                <a:solidFill>
                  <a:schemeClr val="tx1"/>
                </a:solidFill>
                <a:effectLst/>
                <a:latin typeface="Arial" panose="020B0604020202020204" pitchFamily="34" charset="0"/>
                <a:cs typeface="Arial" panose="020B0604020202020204" pitchFamily="34" charset="0"/>
              </a:rPr>
              <a:t>1</a:t>
            </a:r>
            <a:r>
              <a:rPr lang="en-US" sz="1200" kern="1200" dirty="0">
                <a:solidFill>
                  <a:schemeClr val="tx1"/>
                </a:solidFill>
                <a:effectLst/>
                <a:latin typeface="Arial" panose="020B0604020202020204" pitchFamily="34" charset="0"/>
                <a:cs typeface="Arial" panose="020B0604020202020204" pitchFamily="34" charset="0"/>
              </a:rPr>
              <a:t>Zhang, H. Y., et al. (2014). Cannabinoid CB2 receptors modulate midbrain dopamine neuronal activity and dopamine-related behavior in mice. </a:t>
            </a:r>
            <a:r>
              <a:rPr lang="en-US" sz="1200" i="1" kern="1200" dirty="0">
                <a:solidFill>
                  <a:schemeClr val="tx1"/>
                </a:solidFill>
                <a:effectLst/>
                <a:latin typeface="Arial" panose="020B0604020202020204" pitchFamily="34" charset="0"/>
                <a:cs typeface="Arial" panose="020B0604020202020204" pitchFamily="34" charset="0"/>
              </a:rPr>
              <a:t>Proceeding of the National Academy of Sciences, 111</a:t>
            </a:r>
            <a:r>
              <a:rPr lang="en-US" sz="1200" kern="1200" dirty="0">
                <a:solidFill>
                  <a:schemeClr val="tx1"/>
                </a:solidFill>
                <a:effectLst/>
                <a:latin typeface="Arial" panose="020B0604020202020204" pitchFamily="34" charset="0"/>
                <a:cs typeface="Arial" panose="020B0604020202020204" pitchFamily="34" charset="0"/>
              </a:rPr>
              <a:t>(46), E5007-15.  doi: 10.1073/pnas.1413210111.Epub 2014 Nov 3.</a:t>
            </a:r>
          </a:p>
          <a:p>
            <a:r>
              <a:rPr lang="en-US" sz="1200" kern="1200" dirty="0">
                <a:solidFill>
                  <a:schemeClr val="tx1"/>
                </a:solidFill>
                <a:effectLst/>
                <a:latin typeface="Arial" panose="020B0604020202020204" pitchFamily="34" charset="0"/>
                <a:cs typeface="Arial" panose="020B0604020202020204" pitchFamily="34" charset="0"/>
              </a:rPr>
              <a:t>Ait-Daoud Tiouririne, N. (n.d.). A review on medical marijuana</a:t>
            </a:r>
            <a:r>
              <a:rPr lang="en-US" sz="1200" i="1" kern="1200" dirty="0">
                <a:solidFill>
                  <a:schemeClr val="tx1"/>
                </a:solidFill>
                <a:effectLst/>
                <a:latin typeface="Arial" panose="020B0604020202020204" pitchFamily="34" charset="0"/>
                <a:cs typeface="Arial" panose="020B0604020202020204" pitchFamily="34" charset="0"/>
              </a:rPr>
              <a:t>. Virginia Summer Institute for Addiction Studies, Williamsburg, VA. </a:t>
            </a:r>
            <a:r>
              <a:rPr lang="en-US" sz="1200" kern="1200" dirty="0">
                <a:solidFill>
                  <a:schemeClr val="tx1"/>
                </a:solidFill>
                <a:effectLst/>
                <a:latin typeface="Arial" panose="020B0604020202020204" pitchFamily="34" charset="0"/>
                <a:cs typeface="Arial" panose="020B0604020202020204" pitchFamily="34" charset="0"/>
              </a:rPr>
              <a:t>Retrieved from http://www.vsias.org/wp-content/uploads/2015/07/VSIAS_July-14-2015_AitDaoud_Review-of-Medical-Marijuana.pptx</a:t>
            </a:r>
          </a:p>
          <a:p>
            <a:endParaRPr lang="en-US" sz="1200" kern="1200" dirty="0">
              <a:solidFill>
                <a:schemeClr val="tx1"/>
              </a:solidFill>
              <a:effectLst/>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cs typeface="Arial" panose="020B0604020202020204" pitchFamily="34" charset="0"/>
              </a:rPr>
              <a:t>Imagen</a:t>
            </a:r>
          </a:p>
          <a:p>
            <a:endParaRPr lang="en-US" sz="120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Fotografia:</a:t>
            </a:r>
            <a:r>
              <a:rPr lang="en-US" sz="1200" baseline="0" dirty="0">
                <a:latin typeface="Arial" panose="020B0604020202020204" pitchFamily="34" charset="0"/>
                <a:cs typeface="Arial" panose="020B0604020202020204" pitchFamily="34" charset="0"/>
              </a:rPr>
              <a:t>  </a:t>
            </a:r>
            <a:r>
              <a:rPr lang="es-ES" dirty="0"/>
              <a:t>La ciencia y la política de la marihuana</a:t>
            </a:r>
            <a:r>
              <a:rPr lang="en-US" sz="1200" baseline="0" dirty="0">
                <a:latin typeface="Arial" panose="020B0604020202020204" pitchFamily="34" charset="0"/>
                <a:cs typeface="Arial" panose="020B0604020202020204" pitchFamily="34" charset="0"/>
              </a:rPr>
              <a:t>, https://youtu.be/WsuP5VUoKYM </a:t>
            </a:r>
            <a:endParaRPr lang="en-US" sz="1200" dirty="0">
              <a:latin typeface="Arial" panose="020B0604020202020204" pitchFamily="34" charset="0"/>
              <a:cs typeface="Arial" panose="020B0604020202020204" pitchFamily="34" charset="0"/>
            </a:endParaRPr>
          </a:p>
          <a:p>
            <a:endParaRPr lang="en-US" sz="1200" kern="1200" dirty="0">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aseline="0" dirty="0">
              <a:latin typeface="Arial" panose="020B0604020202020204" pitchFamily="34" charset="0"/>
              <a:cs typeface="Arial" panose="020B0604020202020204" pitchFamily="34" charset="0"/>
            </a:endParaRPr>
          </a:p>
          <a:p>
            <a:pPr marL="177998" indent="-17799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3469847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dirty="0"/>
              <a:t>Diapositiva de transición </a:t>
            </a:r>
          </a:p>
          <a:p>
            <a:r>
              <a:rPr lang="es-ES" dirty="0"/>
              <a:t>Esta diapositiva le brinda una explicación más detallada de las áreas particulares (áreas relacionadas con la planificación, la toma de decisiones, las funciones básicas) que tienen altas concentraciones de receptores de cannabinoides</a:t>
            </a:r>
          </a:p>
          <a:p>
            <a:endParaRPr lang="es-ES" sz="1200" kern="1200" dirty="0">
              <a:solidFill>
                <a:schemeClr val="tx1"/>
              </a:solidFill>
              <a:effectLst/>
              <a:latin typeface="Arial" panose="020B0604020202020204" pitchFamily="34" charset="0"/>
              <a:ea typeface="+mn-ea"/>
              <a:cs typeface="Arial" panose="020B0604020202020204" pitchFamily="34" charset="0"/>
            </a:endParaRPr>
          </a:p>
          <a:p>
            <a:r>
              <a:rPr lang="es-ES" dirty="0"/>
              <a:t>2 periodos durante el desarrollo que parecen ser críticos en el desarrollo y funcionamiento del cerebro </a:t>
            </a:r>
          </a:p>
          <a:p>
            <a:pPr marL="228600" indent="-228600">
              <a:buAutoNum type="alphaLcParenR"/>
            </a:pPr>
            <a:r>
              <a:rPr lang="es-ES" dirty="0"/>
              <a:t>en el útero durante los primeros años de vida de un niño </a:t>
            </a:r>
          </a:p>
          <a:p>
            <a:pPr marL="228600" indent="-228600">
              <a:buAutoNum type="alphaLcParenR"/>
            </a:pPr>
            <a:r>
              <a:rPr lang="es-ES" dirty="0"/>
              <a:t>La adolescencia: el cerebro pasa por un período crítico de desarrollo donde poda las conexiones para ser más eficiente, algunas partes continúan desarrollándose y la comunicación entre las partes se vuelve más eficiente. Mielinización: no está completamente completa hasta los 25 años.</a:t>
            </a:r>
          </a:p>
          <a:p>
            <a:r>
              <a:rPr lang="es-ES" dirty="0"/>
              <a:t>Diferentes impactos si alguien comienza a fumar marihuana después de los 25 años cuando el cerebro está completamente desarrollado frente a un niño de 13 años, especialmente si comienza a fumar regularmente y en exceso, cuando el cerebro está experimentando cambios muy dramáticos.</a:t>
            </a:r>
          </a:p>
          <a:p>
            <a:endParaRPr lang="es-E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kern="1200" baseline="0" dirty="0">
                <a:solidFill>
                  <a:schemeClr val="tx1"/>
                </a:solidFill>
                <a:effectLst/>
                <a:latin typeface="Arial" panose="020B0604020202020204" pitchFamily="34" charset="0"/>
                <a:ea typeface="+mn-ea"/>
                <a:cs typeface="Arial" panose="020B0604020202020204" pitchFamily="34" charset="0"/>
              </a:rPr>
              <a:t>Imagen</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Foto (Creative</a:t>
            </a:r>
            <a:r>
              <a:rPr lang="en-US" baseline="0" dirty="0">
                <a:latin typeface="Arial" panose="020B0604020202020204" pitchFamily="34" charset="0"/>
                <a:cs typeface="Arial" panose="020B0604020202020204" pitchFamily="34" charset="0"/>
              </a:rPr>
              <a:t> Commons insert): https://www.shroomery.org/10272/A-nice-historical-overview-of-cannabanoid-research</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255311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
            <a:br>
              <a:rPr lang="en-US" dirty="0"/>
            </a:br>
            <a:r>
              <a:rPr lang="en-US" sz="1200" b="0" i="0" kern="1200" dirty="0">
                <a:solidFill>
                  <a:schemeClr val="tx1"/>
                </a:solidFill>
                <a:effectLst/>
                <a:latin typeface="+mn-lt"/>
                <a:ea typeface="+mn-ea"/>
                <a:cs typeface="+mn-cs"/>
              </a:rPr>
              <a:t>El consumo regular de cannabis durante la adolescencia interfiere con la función y el desarrollo del sistema cerebral. El consumo regular de cannabis iniciado temprano en la vida puede dar lugar a alteraciones cognitivas y de comportamiento como:</a:t>
            </a:r>
          </a:p>
          <a:p>
            <a:pPr marL="45720"/>
            <a:r>
              <a:rPr lang="es-ES" sz="2400" dirty="0"/>
              <a:t>Bajo rendimiento académico </a:t>
            </a:r>
          </a:p>
          <a:p>
            <a:pPr marL="45720"/>
            <a:r>
              <a:rPr lang="es-ES" sz="2400" dirty="0"/>
              <a:t>Déficit de atención, procesamiento de información y memoria.</a:t>
            </a:r>
          </a:p>
          <a:p>
            <a:pPr marL="45720"/>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Por ejemplo, el hipocampo es muy importante para procesar y codificar; la memoria se verá afectada al menos  a corto plazo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Una advertencia con respecto a la investigaión que asocia el uso de marihuana y el rendimiento académico: los jóvenes podrían estar usando otras sustancias (alcohol, estimulantes, tabaco, etc.) y / o tener factores de riesgo adicionales, por lo que deben analizar el diseño del estudio para asegurarse de que sea lo suficientemente sofisticado para darse cuenta de estas otras posibles explicaciones de los resultados del estudio. Esta es un área difícil de estudiar, pero en los próximos 5-10 años, podemos esperar mejorar continuamente la calidad de los estudios para ayudar a aprender más sobre el impacto del uso de la marihuana y su impacto en la salud humana en general.</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Referencias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Batalla, A., Bhattacharyya, S., Yucel, M., Fusar-Poli, P., Crippa, J.A., Nogue, S., … Marin-Santos, R. (2013). Structural and functional imaging studies in chronic cannabis users: A systematic review of adolescent and adult findings.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PLoS One, 8</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(2), e55821.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Bossong, M.G., Jansma, J.M., van Hell, H.H., Jager, G., Oudman, E., Sliasi, E., … Ramsey, N.F. (2012). Effects of delta 9-tetrahydrocannabinol on human working memory function.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Biological Psychiatry, 71, </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693–699.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Imagen</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Getty images: dv1644042</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3636868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dirty="0"/>
              <a:t>Las imágenes cerebrales de adolescentes que usaron cannabis revelaron diferencias en el tamaño (tanto aumenta como disminuye), conectividad y calidad de varias estructuras cerebrales, en comparación con los no usuarios. </a:t>
            </a:r>
          </a:p>
          <a:p>
            <a:r>
              <a:rPr lang="es-ES" dirty="0"/>
              <a:t>Cuanto antes los individuos comenzaran su uso regular, más deterioradas estaban las conexiones nerviosas en el cerebro. </a:t>
            </a:r>
          </a:p>
          <a:p>
            <a:r>
              <a:rPr lang="es-ES" dirty="0"/>
              <a:t>Aquellos que comenzaron a usar cannabis a una edad posterior no experimentaron los mismos efectos negativos.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br>
              <a:rPr lang="en-US" dirty="0"/>
            </a:br>
            <a:r>
              <a:rPr lang="en-US" sz="1200" b="0" i="0" kern="1200" dirty="0">
                <a:solidFill>
                  <a:schemeClr val="tx1"/>
                </a:solidFill>
                <a:effectLst/>
                <a:latin typeface="+mn-lt"/>
                <a:ea typeface="+mn-ea"/>
                <a:cs typeface="+mn-cs"/>
              </a:rPr>
              <a:t>La conectividad no está completamente madura hasta los 25 años. Cualquier cosa que hagamos que interfiera con el desarrollo de esa conectividad puede impidir su desarrollo. Esas estructuras del cerebro medio (amígdala, hipocampo, accumbens nucleares, estructuras cerebrales muy básicas de tipo animal) pueden dominar sus tendencias y acciones si el funcionamiento de la corteza prefrontal de orden superior no envía mensajes para dominar esos impulsos y ayudarlo a tomar una mejor decisión. Si esas conexiones no se forman, es posible que esté operando más desde la mitad de su cerebro sin que los aspectos de funcionamiento superior del cerebro superen esos impulsos y reacciones más básicos.</a:t>
            </a:r>
          </a:p>
          <a:p>
            <a:endParaRPr lang="en-US" baseline="0" dirty="0">
              <a:latin typeface="Arial" panose="020B0604020202020204" pitchFamily="34" charset="0"/>
              <a:cs typeface="Arial" panose="020B0604020202020204" pitchFamily="34" charset="0"/>
            </a:endParaRPr>
          </a:p>
          <a:p>
            <a:r>
              <a:rPr lang="es-ES" dirty="0"/>
              <a:t>El aumento de la conectividad cerebral es una tarea de desarrollo primordial durante los adolescentes. </a:t>
            </a:r>
          </a:p>
          <a:p>
            <a:r>
              <a:rPr lang="es-ES" dirty="0"/>
              <a:t>Cuanto antes los individuos comienzan su uso regular, más deterioradas estaban las conexiones nerviosas en el cerebro. Aquellos que comenzaron a usar cannabis a una edad posterior no experimentaron los mismos efectos negativos.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Referencias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Schacht,J.P., Hutchison, K.E., &amp; Filbey, F.M. (2012). Associations between cannabinoid receptor-1 (CNR1) variation and hippocampus and amygdala volumes in heavy cannabis users.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Neuropsychopharmacology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37</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2368–2376.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Houck, J. M., Bryan, A. D., &amp; Feldstein Ewing, S. W. (2013). Functional connectivity and cannabis use in high-risk adolescents.</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The American Journal of Drug and Alcohol Dependence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39(6)</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414–423.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Orr, C., Morioka, R., Behan, B., Datwani, S., Doucet, M., Ivanovic, J., … Garavan, H. (2013). Altered resting-state connectivity in adolescent cannabis users.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American Journal of Drug and Alcohol Abuse</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39</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(6), 372–381.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dirty="0"/>
          </a:p>
        </p:txBody>
      </p:sp>
    </p:spTree>
    <p:extLst>
      <p:ext uri="{BB962C8B-B14F-4D97-AF65-F5344CB8AC3E}">
        <p14:creationId xmlns:p14="http://schemas.microsoft.com/office/powerpoint/2010/main" val="4002355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aumento de la actividad muestra que el cerebro tiene que trabajar más para completar una tarea y recurrir a otras estructuras del cerebro que normalmente no estarían involucradas. Estas diferencias se observaron en regiones cerebrales críticas para el funcionamiento ejecutivo (por ejemplo, planificación y toma de decisiones, y establecimiento y cumplimiento de objetivos), que son necesarias para el éxito futuro.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s-ES" dirty="0"/>
              <a:t>La ciencia del cerebro está comenzando a revelar que la adolescencia es un momento muy peligroso para que un adolescente use sustancias, incluido el cannabis.</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Referencias</a:t>
            </a:r>
          </a:p>
          <a:p>
            <a:endParaRPr lang="en-US" sz="1200" b="0" i="0" u="none" strike="noStrike" kern="1200" baseline="0" noProof="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Smith, A.M., Longo, C.A., Fried, P.A., Hogan, M.J., &amp; Cameron, I. (2010). Effects of cannabis on visuospatial working memory: An fMRI study in young adults.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Psychopharmacology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210</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(3), 429–438.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Smith, A.M., Zunini, R.A., Anderson, C.D., Longo, C.A., Cameron, I., Hogan, M.J., &amp; Fried, P.A. (2011). Impact of cannabis on response inhibition: An fMRI study in young adults.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Journal of Behavioural and Brain Sciences</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1</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24–33.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Hatchard, T., Fried, P.A., Hogan, M.J., Cameron, I., &amp; Smith, A.M. (2014). Does regular cannabis use impact cognitive interference? An fMRI investigation in young adults using the Counting Stroop task.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Journal of Addiction Research and Therapy</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sz="1200" b="0" i="1" u="none" strike="noStrike" kern="1200" baseline="0" dirty="0">
                <a:solidFill>
                  <a:schemeClr val="tx1"/>
                </a:solidFill>
                <a:latin typeface="Arial" panose="020B0604020202020204" pitchFamily="34" charset="0"/>
                <a:ea typeface="+mn-ea"/>
                <a:cs typeface="Arial" panose="020B0604020202020204" pitchFamily="34" charset="0"/>
              </a:rPr>
              <a:t>5</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(4), 197–203. </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dirty="0"/>
          </a:p>
        </p:txBody>
      </p:sp>
    </p:spTree>
    <p:extLst>
      <p:ext uri="{BB962C8B-B14F-4D97-AF65-F5344CB8AC3E}">
        <p14:creationId xmlns:p14="http://schemas.microsoft.com/office/powerpoint/2010/main" val="443368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a:t>La farmacocinética, que a veces se define como los efectos del organismo sobre el fármaco, se refiere al movimiento de los medicamentos hacia el interior, a través del organismo y hacia el exterior de este, es decir, el curso temporal de su absorción, biodisponibilidad, distribución, metabolismo y excreción.</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19</a:t>
            </a:fld>
            <a:endParaRPr lang="en-US" dirty="0"/>
          </a:p>
        </p:txBody>
      </p:sp>
    </p:spTree>
    <p:extLst>
      <p:ext uri="{BB962C8B-B14F-4D97-AF65-F5344CB8AC3E}">
        <p14:creationId xmlns:p14="http://schemas.microsoft.com/office/powerpoint/2010/main" val="422133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s-ES" dirty="0"/>
              <a:t>Al comienzo de su presentación, proporcione un breve reconocimiento al grupo de trabajo sobre el riesgo de marihuana de la red PTTC que desarrolló esta plataforma de diapositivas. </a:t>
            </a:r>
          </a:p>
          <a:p>
            <a:endParaRPr lang="es-ES" dirty="0"/>
          </a:p>
          <a:p>
            <a:r>
              <a:rPr lang="es-CO" dirty="0"/>
              <a:t>Esta plataforma de diapositivas se creó en colaboración con el Grupo de Trabajo de Prevención del Riesgo de Marihuana de la Red de Centros de Capacitación y Asistencia Técnica. </a:t>
            </a:r>
            <a:r>
              <a:rPr lang="es-ES" dirty="0"/>
              <a:t>Esta diapositiva enumera los 7 centros que sirven en el grupo de trabajo.</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E6794C7-3788-6040-A55F-E1D994D8F7FD}" type="slidenum">
              <a:rPr lang="en-US" smtClean="0"/>
              <a:t>2</a:t>
            </a:fld>
            <a:endParaRPr lang="en-US" dirty="0"/>
          </a:p>
        </p:txBody>
      </p:sp>
    </p:spTree>
    <p:extLst>
      <p:ext uri="{BB962C8B-B14F-4D97-AF65-F5344CB8AC3E}">
        <p14:creationId xmlns:p14="http://schemas.microsoft.com/office/powerpoint/2010/main" val="179187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20</a:t>
            </a:fld>
            <a:endParaRPr lang="en-US" dirty="0"/>
          </a:p>
        </p:txBody>
      </p:sp>
    </p:spTree>
    <p:extLst>
      <p:ext uri="{BB962C8B-B14F-4D97-AF65-F5344CB8AC3E}">
        <p14:creationId xmlns:p14="http://schemas.microsoft.com/office/powerpoint/2010/main" val="3378249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dirty="0"/>
              <a:t>¿Cómo se usa el cannabis? La farmacocinética es un término que abarca cómo tomamos sustancias, dónde se almacena la sustancia en nuestros cuerpos, cómo metabolizamos o descomponemos la sustancia y cómo nos deshacemos de ella. </a:t>
            </a:r>
            <a:r>
              <a:rPr lang="es-ES" b="1" dirty="0"/>
              <a:t>(NOTA: esta definición se repite en las dos diapositivas siguientes, para que no suene repetitivo, no es necesario repetirla en cada diapositiva, pero será útil tener esta definición a mano en las diapositivas posteriores si hay alguna confusión en su audiencia.)</a:t>
            </a:r>
          </a:p>
          <a:p>
            <a:endParaRPr lang="en-US" sz="1200" kern="1200" dirty="0">
              <a:solidFill>
                <a:schemeClr val="tx1"/>
              </a:solidFill>
              <a:latin typeface="Arial" panose="020B0604020202020204" pitchFamily="34" charset="0"/>
              <a:ea typeface="+mn-ea"/>
              <a:cs typeface="Arial" panose="020B0604020202020204" pitchFamily="34" charset="0"/>
            </a:endParaRPr>
          </a:p>
          <a:p>
            <a:r>
              <a:rPr lang="es-ES" dirty="0"/>
              <a:t>Primero, hablaremos sobre cómo ingerimos la droga .</a:t>
            </a:r>
          </a:p>
          <a:p>
            <a:endParaRPr lang="en-US" sz="1200" kern="1200" dirty="0">
              <a:solidFill>
                <a:schemeClr val="tx1"/>
              </a:solidFill>
              <a:latin typeface="Arial" panose="020B0604020202020204" pitchFamily="34" charset="0"/>
              <a:ea typeface="+mn-ea"/>
              <a:cs typeface="Arial" panose="020B0604020202020204" pitchFamily="34" charset="0"/>
            </a:endParaRPr>
          </a:p>
          <a:p>
            <a:pPr marL="356015" indent="-356015">
              <a:buFont typeface="Arial" panose="020B0604020202020204" pitchFamily="34" charset="0"/>
              <a:buChar char="•"/>
            </a:pPr>
            <a:r>
              <a:rPr lang="es-ES" dirty="0"/>
              <a:t>Ingestión oral</a:t>
            </a:r>
          </a:p>
          <a:p>
            <a:pPr marL="356015" indent="-356015">
              <a:buFont typeface="Arial" panose="020B0604020202020204" pitchFamily="34" charset="0"/>
              <a:buChar char="•"/>
            </a:pPr>
            <a:r>
              <a:rPr lang="es-ES" dirty="0"/>
              <a:t>El tiempo de efecto depende de varios factores, incluida la concentración del fármaco y el metabolismo individual.</a:t>
            </a:r>
            <a:r>
              <a:rPr lang="en-US" sz="1200" kern="1200" baseline="0" dirty="0">
                <a:solidFill>
                  <a:schemeClr val="tx1"/>
                </a:solidFill>
                <a:latin typeface="Arial" panose="020B0604020202020204" pitchFamily="34" charset="0"/>
                <a:ea typeface="+mn-ea"/>
                <a:cs typeface="Arial" panose="020B0604020202020204" pitchFamily="34" charset="0"/>
              </a:rPr>
              <a:t> (</a:t>
            </a:r>
            <a:r>
              <a:rPr lang="en-US" sz="1200" kern="1200" dirty="0">
                <a:solidFill>
                  <a:prstClr val="black"/>
                </a:solidFill>
                <a:latin typeface="Arial" panose="020B0604020202020204" pitchFamily="34" charset="0"/>
                <a:ea typeface="+mn-ea"/>
                <a:cs typeface="Arial" panose="020B0604020202020204" pitchFamily="34" charset="0"/>
              </a:rPr>
              <a:t>Inaba, D. S., &amp; Cohen, W. E.</a:t>
            </a:r>
            <a:r>
              <a:rPr lang="en-US" sz="1200" kern="1200" baseline="0" dirty="0">
                <a:solidFill>
                  <a:prstClr val="black"/>
                </a:solidFill>
                <a:latin typeface="Arial" panose="020B0604020202020204" pitchFamily="34" charset="0"/>
                <a:ea typeface="+mn-ea"/>
                <a:cs typeface="Arial" panose="020B0604020202020204" pitchFamily="34" charset="0"/>
              </a:rPr>
              <a:t> (2014). </a:t>
            </a:r>
            <a:r>
              <a:rPr lang="en-US" sz="1200" i="1" kern="1200" baseline="0" dirty="0">
                <a:solidFill>
                  <a:prstClr val="black"/>
                </a:solidFill>
                <a:latin typeface="Arial" panose="020B0604020202020204" pitchFamily="34" charset="0"/>
                <a:ea typeface="+mn-ea"/>
                <a:cs typeface="Arial" panose="020B0604020202020204" pitchFamily="34" charset="0"/>
              </a:rPr>
              <a:t>Uppers, downers, all arounders: Physical and mental effects of psychoactive drugs </a:t>
            </a:r>
            <a:r>
              <a:rPr lang="en-US" sz="1200" i="0" kern="1200" baseline="0" dirty="0">
                <a:solidFill>
                  <a:prstClr val="black"/>
                </a:solidFill>
                <a:latin typeface="Arial" panose="020B0604020202020204" pitchFamily="34" charset="0"/>
                <a:ea typeface="+mn-ea"/>
                <a:cs typeface="Arial" panose="020B0604020202020204" pitchFamily="34" charset="0"/>
              </a:rPr>
              <a:t>(Chapter 6). Medford, Or: CNS Productions, Inc. </a:t>
            </a:r>
          </a:p>
          <a:p>
            <a:pPr marL="771366" lvl="1" indent="-296678">
              <a:buFont typeface="Arial" panose="020B0604020202020204" pitchFamily="34" charset="0"/>
              <a:buChar char="•"/>
            </a:pPr>
            <a:r>
              <a:rPr lang="es-CO" sz="1200" b="0" i="0" kern="1200" noProof="0" dirty="0">
                <a:solidFill>
                  <a:schemeClr val="tx1"/>
                </a:solidFill>
                <a:effectLst/>
                <a:latin typeface="+mn-lt"/>
                <a:ea typeface="+mn-ea"/>
                <a:cs typeface="+mn-cs"/>
              </a:rPr>
              <a:t>Tiempo para sentirse </a:t>
            </a:r>
            <a:r>
              <a:rPr lang="es-CO" sz="1200" b="0" i="0" kern="1200" noProof="0" dirty="0" err="1">
                <a:solidFill>
                  <a:schemeClr val="tx1"/>
                </a:solidFill>
                <a:effectLst/>
                <a:latin typeface="+mn-lt"/>
                <a:ea typeface="+mn-ea"/>
                <a:cs typeface="+mn-cs"/>
              </a:rPr>
              <a:t>drogago</a:t>
            </a:r>
            <a:r>
              <a:rPr lang="es-CO" sz="1200" b="0" i="0" kern="1200" noProof="0" dirty="0">
                <a:solidFill>
                  <a:schemeClr val="tx1"/>
                </a:solidFill>
                <a:effectLst/>
                <a:latin typeface="+mn-lt"/>
                <a:ea typeface="+mn-ea"/>
                <a:cs typeface="+mn-cs"/>
              </a:rPr>
              <a:t> (</a:t>
            </a:r>
            <a:r>
              <a:rPr lang="es-CO" sz="1200" b="0" i="0" kern="1200" noProof="0" dirty="0" err="1">
                <a:solidFill>
                  <a:schemeClr val="tx1"/>
                </a:solidFill>
                <a:effectLst/>
                <a:latin typeface="+mn-lt"/>
                <a:ea typeface="+mn-ea"/>
                <a:cs typeface="+mn-cs"/>
              </a:rPr>
              <a:t>high</a:t>
            </a:r>
            <a:r>
              <a:rPr lang="es-CO" sz="1200" b="0" i="0" kern="1200" noProof="0" dirty="0">
                <a:solidFill>
                  <a:schemeClr val="tx1"/>
                </a:solidFill>
                <a:effectLst/>
                <a:latin typeface="+mn-lt"/>
                <a:ea typeface="+mn-ea"/>
                <a:cs typeface="+mn-cs"/>
              </a:rPr>
              <a:t>) entre 1 y 2 horas. El sentimiento puede durar 4-8 horas</a:t>
            </a:r>
          </a:p>
          <a:p>
            <a:pPr marL="771366" lvl="1" indent="-296678">
              <a:buFont typeface="Arial" panose="020B0604020202020204" pitchFamily="34" charset="0"/>
              <a:buChar char="•"/>
            </a:pPr>
            <a:r>
              <a:rPr lang="es-ES" dirty="0"/>
              <a:t>Los niveles máximos de THC en la sangre pueden tomar de 1 a 5 horas</a:t>
            </a:r>
          </a:p>
          <a:p>
            <a:pPr marL="771366" lvl="1" indent="-296678">
              <a:buFont typeface="Arial" panose="020B0604020202020204" pitchFamily="34" charset="0"/>
              <a:buChar char="•"/>
            </a:pPr>
            <a:r>
              <a:rPr lang="es-ES" dirty="0"/>
              <a:t>La biodisponibilidad es baja debido al metabolismo de primer paso: 6-7% (Huestis, 2007 - dice que la biodisponibilidad es 10% -20%)</a:t>
            </a: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r>
              <a:rPr lang="en-US" sz="1200" kern="1200" baseline="0" dirty="0">
                <a:solidFill>
                  <a:schemeClr val="tx1"/>
                </a:solidFill>
                <a:latin typeface="Arial" panose="020B0604020202020204" pitchFamily="34" charset="0"/>
                <a:ea typeface="+mn-ea"/>
                <a:cs typeface="Arial" panose="020B0604020202020204" pitchFamily="34" charset="0"/>
              </a:rPr>
              <a:t>Referencias </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9 Koob, G. F. &amp; Le Moal,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r>
              <a:rPr lang="en-US" sz="1200" kern="1200" baseline="30000" dirty="0">
                <a:solidFill>
                  <a:schemeClr val="tx1"/>
                </a:solidFill>
                <a:latin typeface="Arial" panose="020B0604020202020204" pitchFamily="34" charset="0"/>
                <a:ea typeface="+mn-ea"/>
                <a:cs typeface="Arial" panose="020B0604020202020204" pitchFamily="34" charset="0"/>
              </a:rPr>
              <a:t>10 </a:t>
            </a:r>
            <a:r>
              <a:rPr lang="en-US" sz="1200" kern="1200" baseline="0" dirty="0">
                <a:solidFill>
                  <a:schemeClr val="tx1"/>
                </a:solidFill>
                <a:latin typeface="Arial" panose="020B0604020202020204" pitchFamily="34" charset="0"/>
                <a:ea typeface="+mn-ea"/>
                <a:cs typeface="Arial" panose="020B0604020202020204" pitchFamily="34" charset="0"/>
              </a:rPr>
              <a:t>Francis, M. (2016). The different methods of cannabis ingestion. </a:t>
            </a:r>
            <a:r>
              <a:rPr lang="en-US" sz="1200" i="1" kern="1200" baseline="0" dirty="0">
                <a:solidFill>
                  <a:schemeClr val="tx1"/>
                </a:solidFill>
                <a:latin typeface="Arial" panose="020B0604020202020204" pitchFamily="34" charset="0"/>
                <a:ea typeface="+mn-ea"/>
                <a:cs typeface="Arial" panose="020B0604020202020204" pitchFamily="34" charset="0"/>
              </a:rPr>
              <a:t>Crescolabs. </a:t>
            </a:r>
            <a:r>
              <a:rPr lang="en-US" sz="1200" i="0" kern="1200" baseline="0" dirty="0">
                <a:solidFill>
                  <a:schemeClr val="tx1"/>
                </a:solidFill>
                <a:latin typeface="Arial" panose="020B0604020202020204" pitchFamily="34" charset="0"/>
                <a:ea typeface="+mn-ea"/>
                <a:cs typeface="Arial" panose="020B0604020202020204" pitchFamily="34" charset="0"/>
              </a:rPr>
              <a:t>Retrieved from http://www.crescolabs.com/cannabis-ingestion-methods/ </a:t>
            </a:r>
            <a:r>
              <a:rPr lang="en-US" sz="1200" kern="1200" baseline="30000" dirty="0">
                <a:solidFill>
                  <a:schemeClr val="tx1"/>
                </a:solidFill>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30000" dirty="0">
                <a:solidFill>
                  <a:schemeClr val="tx1"/>
                </a:solidFill>
                <a:latin typeface="Arial" panose="020B0604020202020204" pitchFamily="34" charset="0"/>
                <a:ea typeface="+mn-ea"/>
                <a:cs typeface="Arial" panose="020B0604020202020204" pitchFamily="34" charset="0"/>
              </a:rPr>
              <a:t>11 </a:t>
            </a:r>
            <a:r>
              <a:rPr lang="en-US" sz="1200" i="0" kern="1200" baseline="0" dirty="0">
                <a:solidFill>
                  <a:schemeClr val="tx1"/>
                </a:solidFill>
                <a:latin typeface="Arial" panose="020B0604020202020204" pitchFamily="34" charset="0"/>
                <a:ea typeface="+mn-ea"/>
                <a:cs typeface="Arial" panose="020B0604020202020204" pitchFamily="34" charset="0"/>
              </a:rPr>
              <a:t>Gaston, T. E., &amp;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pPr marL="474688" lvl="1" indent="0">
              <a:buFont typeface="Arial" panose="020B0604020202020204" pitchFamily="34" charset="0"/>
              <a:buNone/>
            </a:pPr>
            <a:r>
              <a:rPr lang="en-US" sz="1200" kern="1200" baseline="0" dirty="0">
                <a:solidFill>
                  <a:schemeClr val="tx1"/>
                </a:solidFill>
                <a:latin typeface="Arial" panose="020B0604020202020204" pitchFamily="34" charset="0"/>
                <a:ea typeface="+mn-ea"/>
                <a:cs typeface="Arial" panose="020B0604020202020204" pitchFamily="34" charset="0"/>
              </a:rPr>
              <a:t>Imagenes</a:t>
            </a:r>
          </a:p>
          <a:p>
            <a:pPr marL="474688" lvl="1" indent="0">
              <a:buFont typeface="Arial" panose="020B0604020202020204" pitchFamily="34" charset="0"/>
              <a:buNone/>
            </a:pPr>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n-US" sz="1200" kern="1200" dirty="0">
                <a:solidFill>
                  <a:schemeClr val="tx1"/>
                </a:solidFill>
                <a:latin typeface="Arial" panose="020B0604020202020204" pitchFamily="34" charset="0"/>
                <a:ea typeface="+mn-ea"/>
                <a:cs typeface="Arial" panose="020B0604020202020204" pitchFamily="34" charset="0"/>
              </a:rPr>
              <a:t>Top Photo</a:t>
            </a:r>
            <a:r>
              <a:rPr lang="en-US" sz="1200" kern="1200" baseline="0" dirty="0">
                <a:solidFill>
                  <a:schemeClr val="tx1"/>
                </a:solidFill>
                <a:latin typeface="Arial" panose="020B0604020202020204" pitchFamily="34" charset="0"/>
                <a:ea typeface="+mn-ea"/>
                <a:cs typeface="Arial" panose="020B0604020202020204" pitchFamily="34" charset="0"/>
              </a:rPr>
              <a:t> (Creative Commons insert): https://www.medicaljane.com/review/green-hornet-medicated-gummies-from-cheeba-chews/ </a:t>
            </a:r>
          </a:p>
          <a:p>
            <a:r>
              <a:rPr lang="en-US" sz="1200" kern="1200" baseline="0" dirty="0">
                <a:solidFill>
                  <a:schemeClr val="tx1"/>
                </a:solidFill>
                <a:latin typeface="Arial" panose="020B0604020202020204" pitchFamily="34" charset="0"/>
                <a:ea typeface="+mn-ea"/>
                <a:cs typeface="Arial" panose="020B0604020202020204" pitchFamily="34" charset="0"/>
              </a:rPr>
              <a:t>Middle Photo (Creative Commons insert): https://www.medicaljane.com/review/dr-roberts-big-bang-brownie-review/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Bottom Photo (Creative Commons insert): https://www.flickr.com/photos/jeepersmedia/17141035868 </a:t>
            </a:r>
          </a:p>
          <a:p>
            <a:pPr marL="474688" lvl="1" indent="0">
              <a:buFont typeface="Arial" panose="020B0604020202020204" pitchFamily="34" charset="0"/>
              <a:buNone/>
            </a:pPr>
            <a:endParaRPr lang="en-US" sz="1200" kern="1200" dirty="0">
              <a:solidFill>
                <a:schemeClr val="tx1"/>
              </a:solidFill>
              <a:latin typeface="Arial" panose="020B0604020202020204" pitchFamily="34" charset="0"/>
              <a:ea typeface="+mn-ea"/>
              <a:cs typeface="Arial" panose="020B0604020202020204" pitchFamily="34" charset="0"/>
            </a:endParaRPr>
          </a:p>
          <a:p>
            <a:pPr marL="830702" lvl="1" indent="-356015">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8008" indent="-178008">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21</a:t>
            </a:fld>
            <a:endParaRPr lang="en-US" dirty="0"/>
          </a:p>
        </p:txBody>
      </p:sp>
    </p:spTree>
    <p:extLst>
      <p:ext uri="{BB962C8B-B14F-4D97-AF65-F5344CB8AC3E}">
        <p14:creationId xmlns:p14="http://schemas.microsoft.com/office/powerpoint/2010/main" val="862890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dirty="0"/>
              <a:t>¿Cómo se usa el cannabis? La farmacocinética es un término que abarca cómo tomamos sustancias, dónde se almacena la sustancia en nuestros cuerpos, cómo metabolizamos o descomponemos la sustancia y cómo nos deshacemos de ella. </a:t>
            </a:r>
            <a:r>
              <a:rPr lang="es-ES" b="1" dirty="0"/>
              <a:t>(NOTA: esta definición se repite en las dos diapositivas siguientes, para que no suene repetitivo, no es necesario repetirla en cada diapositiva, pero será útil tener esta definición a mano en las diapositivas posteriores si hay alguna confusión en su audiencia.)</a:t>
            </a:r>
          </a:p>
          <a:p>
            <a:endParaRPr lang="en-US" sz="1200" b="1"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Primero, hablaremos sobre cómo ingerimos </a:t>
            </a:r>
            <a:r>
              <a:rPr lang="es-ES" sz="1200" dirty="0"/>
              <a:t>la droga.</a:t>
            </a:r>
            <a:r>
              <a:rPr lang="es-ES" dirty="0"/>
              <a:t>.</a:t>
            </a:r>
          </a:p>
          <a:p>
            <a:pPr marL="474687" lvl="1" indent="0">
              <a:buFont typeface="Arial" panose="020B0604020202020204" pitchFamily="34" charset="0"/>
              <a:buNone/>
            </a:pPr>
            <a:endParaRPr lang="en-US" sz="1200" kern="1200" dirty="0">
              <a:solidFill>
                <a:schemeClr val="tx1"/>
              </a:solidFill>
              <a:latin typeface="Arial" panose="020B0604020202020204" pitchFamily="34" charset="0"/>
              <a:ea typeface="+mn-ea"/>
              <a:cs typeface="Arial" panose="020B0604020202020204" pitchFamily="34" charset="0"/>
            </a:endParaRPr>
          </a:p>
          <a:p>
            <a:pPr marL="356015" indent="-356015">
              <a:buFont typeface="Arial" panose="020B0604020202020204" pitchFamily="34" charset="0"/>
              <a:buChar char="•"/>
            </a:pPr>
            <a:r>
              <a:rPr lang="es-ES" dirty="0"/>
              <a:t>Otras rutas: / mucosa</a:t>
            </a:r>
          </a:p>
          <a:p>
            <a:pPr marL="356015" indent="-356015">
              <a:buFont typeface="Arial" panose="020B0604020202020204" pitchFamily="34" charset="0"/>
              <a:buChar char="•"/>
            </a:pPr>
            <a:r>
              <a:rPr lang="en-US" sz="1200" b="0" i="0" kern="1200" dirty="0">
                <a:solidFill>
                  <a:schemeClr val="tx1"/>
                </a:solidFill>
                <a:effectLst/>
                <a:latin typeface="+mn-lt"/>
                <a:ea typeface="+mn-ea"/>
                <a:cs typeface="+mn-cs"/>
              </a:rPr>
              <a:t>Mucosa: sublingual y oftálmica</a:t>
            </a:r>
            <a:r>
              <a:rPr lang="en-US" sz="1200" kern="1200" baseline="30000" dirty="0">
                <a:solidFill>
                  <a:prstClr val="black"/>
                </a:solidFill>
                <a:latin typeface="Arial" panose="020B0604020202020204" pitchFamily="34" charset="0"/>
                <a:ea typeface="+mn-ea"/>
                <a:cs typeface="Arial" panose="020B0604020202020204" pitchFamily="34" charset="0"/>
              </a:rPr>
              <a:t>x &amp; xx</a:t>
            </a:r>
            <a:endParaRPr lang="en-US" sz="1200" kern="1200" dirty="0">
              <a:solidFill>
                <a:prstClr val="black"/>
              </a:solidFill>
              <a:latin typeface="Arial" panose="020B0604020202020204" pitchFamily="34" charset="0"/>
              <a:ea typeface="+mn-ea"/>
              <a:cs typeface="Arial" panose="020B0604020202020204" pitchFamily="34" charset="0"/>
            </a:endParaRPr>
          </a:p>
          <a:p>
            <a:pPr marL="971550" lvl="2" indent="-171450" algn="l" defTabSz="685800">
              <a:lnSpc>
                <a:spcPct val="150000"/>
              </a:lnSpc>
              <a:spcBef>
                <a:spcPts val="375"/>
              </a:spcBef>
              <a:buFont typeface="Arial" panose="020B0604020202020204" pitchFamily="34" charset="0"/>
              <a:buChar char="•"/>
            </a:pPr>
            <a:r>
              <a:rPr lang="es-ES" dirty="0"/>
              <a:t>Inicio en 5-30 minutos</a:t>
            </a:r>
          </a:p>
          <a:p>
            <a:pPr marL="971550" lvl="2" indent="-171450" algn="l" defTabSz="685800">
              <a:lnSpc>
                <a:spcPct val="150000"/>
              </a:lnSpc>
              <a:spcBef>
                <a:spcPts val="375"/>
              </a:spcBef>
              <a:buFont typeface="Arial" panose="020B0604020202020204" pitchFamily="34" charset="0"/>
              <a:buChar char="•"/>
            </a:pPr>
            <a:r>
              <a:rPr lang="es-ES" dirty="0"/>
              <a:t>Los efectos pueden durar de 2 a 4 horas.</a:t>
            </a:r>
          </a:p>
          <a:p>
            <a:pPr marL="971550" lvl="2" indent="-171450" algn="l" defTabSz="685800">
              <a:lnSpc>
                <a:spcPct val="150000"/>
              </a:lnSpc>
              <a:spcBef>
                <a:spcPts val="375"/>
              </a:spcBef>
              <a:buFont typeface="Arial" panose="020B0604020202020204" pitchFamily="34" charset="0"/>
              <a:buChar char="•"/>
            </a:pPr>
            <a:r>
              <a:rPr lang="en-US" sz="1200" b="0" i="0" kern="1200" dirty="0">
                <a:solidFill>
                  <a:schemeClr val="tx1"/>
                </a:solidFill>
                <a:effectLst/>
                <a:latin typeface="+mn-lt"/>
                <a:ea typeface="+mn-ea"/>
                <a:cs typeface="+mn-cs"/>
              </a:rPr>
              <a:t>Biodisponibilidad: 6% - 40%</a:t>
            </a:r>
          </a:p>
          <a:p>
            <a:pPr marL="971550" lvl="2" indent="-171450" algn="l" defTabSz="685800">
              <a:lnSpc>
                <a:spcPct val="150000"/>
              </a:lnSpc>
              <a:spcBef>
                <a:spcPts val="375"/>
              </a:spcBef>
              <a:buFont typeface="Arial" panose="020B0604020202020204" pitchFamily="34" charset="0"/>
              <a:buChar char="•"/>
            </a:pPr>
            <a:r>
              <a:rPr lang="es-ES" dirty="0"/>
              <a:t>Sativex: sublingual para la EM</a:t>
            </a:r>
            <a:endParaRPr lang="en-US" sz="1200" kern="1200" dirty="0">
              <a:solidFill>
                <a:prstClr val="black"/>
              </a:solidFill>
              <a:latin typeface="Arial" panose="020B0604020202020204" pitchFamily="34" charset="0"/>
              <a:ea typeface="+mn-ea"/>
              <a:cs typeface="Arial" panose="020B0604020202020204" pitchFamily="34" charset="0"/>
            </a:endParaRP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800100" lvl="2" indent="0" algn="l" defTabSz="685800">
              <a:lnSpc>
                <a:spcPct val="150000"/>
              </a:lnSpc>
              <a:spcBef>
                <a:spcPts val="375"/>
              </a:spcBef>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Referencias </a:t>
            </a:r>
          </a:p>
          <a:p>
            <a:pPr marL="971550" lvl="2" indent="-171450" algn="l" defTabSz="685800">
              <a:lnSpc>
                <a:spcPct val="150000"/>
              </a:lnSpc>
              <a:spcBef>
                <a:spcPts val="375"/>
              </a:spcBef>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Arial" panose="020B0604020202020204" pitchFamily="34" charset="0"/>
                <a:ea typeface="+mn-ea"/>
                <a:cs typeface="Arial" panose="020B0604020202020204" pitchFamily="34" charset="0"/>
              </a:rPr>
              <a:t>Koob, G. F. &amp; Le Moal,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Francis, M. (2016). The different methods of cannabis ingestion. </a:t>
            </a:r>
            <a:r>
              <a:rPr lang="en-US" sz="1200" i="1" kern="1200" baseline="0" dirty="0">
                <a:solidFill>
                  <a:schemeClr val="tx1"/>
                </a:solidFill>
                <a:latin typeface="Arial" panose="020B0604020202020204" pitchFamily="34" charset="0"/>
                <a:ea typeface="+mn-ea"/>
                <a:cs typeface="Arial" panose="020B0604020202020204" pitchFamily="34" charset="0"/>
              </a:rPr>
              <a:t>Crescolabs. </a:t>
            </a:r>
            <a:r>
              <a:rPr lang="en-US" sz="1200" i="0" kern="1200" baseline="0" dirty="0">
                <a:solidFill>
                  <a:schemeClr val="tx1"/>
                </a:solidFill>
                <a:latin typeface="Arial" panose="020B0604020202020204" pitchFamily="34" charset="0"/>
                <a:ea typeface="+mn-ea"/>
                <a:cs typeface="Arial" panose="020B0604020202020204" pitchFamily="34" charset="0"/>
              </a:rPr>
              <a:t>Retrieved from http://www.crescolabs.com/cannabis-ingestion-methods/  </a:t>
            </a:r>
          </a:p>
          <a:p>
            <a:pPr marL="800100" lvl="2" indent="0" algn="l" defTabSz="685800">
              <a:lnSpc>
                <a:spcPct val="150000"/>
              </a:lnSpc>
              <a:spcBef>
                <a:spcPts val="375"/>
              </a:spcBef>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r>
              <a:rPr lang="en-US" dirty="0">
                <a:latin typeface="Arial" panose="020B0604020202020204" pitchFamily="34" charset="0"/>
                <a:cs typeface="Arial" panose="020B0604020202020204" pitchFamily="34" charset="0"/>
              </a:rPr>
              <a:t>Imagenes </a:t>
            </a:r>
          </a:p>
          <a:p>
            <a:endParaRPr lang="en-US" dirty="0">
              <a:latin typeface="Arial" panose="020B0604020202020204" pitchFamily="34" charset="0"/>
              <a:cs typeface="Arial" panose="020B0604020202020204" pitchFamily="34" charset="0"/>
            </a:endParaRPr>
          </a:p>
          <a:p>
            <a:r>
              <a:rPr lang="es-ES" dirty="0"/>
              <a:t>Foto izquierda </a:t>
            </a:r>
            <a:r>
              <a:rPr lang="en-US" sz="1200" kern="1200" baseline="0" dirty="0">
                <a:solidFill>
                  <a:schemeClr val="tx1"/>
                </a:solidFill>
                <a:latin typeface="Arial" panose="020B0604020202020204" pitchFamily="34" charset="0"/>
                <a:ea typeface="+mn-ea"/>
                <a:cs typeface="Arial" panose="020B0604020202020204" pitchFamily="34" charset="0"/>
              </a:rPr>
              <a:t>(Creative Commons insert): https://www.medicaljane.com/review/review-cbd-balance-one-tincture-from-the-venice-cookie-co/ </a:t>
            </a:r>
          </a:p>
          <a:p>
            <a:r>
              <a:rPr lang="es-ES" dirty="0"/>
              <a:t>Foto derecha</a:t>
            </a:r>
            <a:r>
              <a:rPr lang="en-US" sz="1200" kern="1200" dirty="0">
                <a:solidFill>
                  <a:schemeClr val="tx1"/>
                </a:solidFill>
                <a:latin typeface="Arial" panose="020B0604020202020204" pitchFamily="34" charset="0"/>
                <a:ea typeface="+mn-ea"/>
                <a:cs typeface="Arial" panose="020B0604020202020204" pitchFamily="34" charset="0"/>
              </a:rPr>
              <a:t> (Creative Commons insert): https://www.medicaljane.com/category/cannabis-classroom/consuming-cannabis/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22</a:t>
            </a:fld>
            <a:endParaRPr lang="en-US" dirty="0"/>
          </a:p>
        </p:txBody>
      </p:sp>
    </p:spTree>
    <p:extLst>
      <p:ext uri="{BB962C8B-B14F-4D97-AF65-F5344CB8AC3E}">
        <p14:creationId xmlns:p14="http://schemas.microsoft.com/office/powerpoint/2010/main" val="4195578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sz="1100" dirty="0"/>
              <a:t>¿Cómo se usa el cannabis? La farmacocinética es un término que abarca cómo tomamos sustancias, dónde se almacena la sustancia en nuestros cuerpos, cómo metabolizamos o descomponemos la sustancia y cómo nos deshacemos de ella. </a:t>
            </a:r>
            <a:r>
              <a:rPr lang="es-ES" sz="1100" b="1" dirty="0"/>
              <a:t>(NOTA: esta definición se repite en las dos diapositivas siguientes, para que no suene repetitivo, no es necesario repetirla en cada diapositiva, pero será útil tener esta definición a mano en las diapositivas posteriores si hay alguna confusión en su audiencia.)</a:t>
            </a:r>
          </a:p>
          <a:p>
            <a:endParaRPr lang="en-US" sz="1100" b="1" kern="1200" dirty="0">
              <a:solidFill>
                <a:schemeClr val="tx1"/>
              </a:solidFill>
              <a:latin typeface="Arial" panose="020B0604020202020204" pitchFamily="34" charset="0"/>
              <a:ea typeface="+mn-ea"/>
              <a:cs typeface="Arial" panose="020B0604020202020204" pitchFamily="34" charset="0"/>
            </a:endParaRPr>
          </a:p>
          <a:p>
            <a:r>
              <a:rPr lang="es-ES" sz="1100" dirty="0"/>
              <a:t>Primero, hablaremos sobre cómo ingerimos la droga.</a:t>
            </a:r>
          </a:p>
          <a:p>
            <a:pPr marL="474687" lvl="1" indent="0">
              <a:buFont typeface="Arial" panose="020B0604020202020204" pitchFamily="34" charset="0"/>
              <a:buNone/>
            </a:pPr>
            <a:endParaRPr lang="en-US" sz="1100" dirty="0"/>
          </a:p>
          <a:p>
            <a:pPr marL="356015" indent="-356015">
              <a:buFont typeface="Arial" panose="020B0604020202020204" pitchFamily="34" charset="0"/>
              <a:buChar char="•"/>
            </a:pPr>
            <a:r>
              <a:rPr lang="es-ES" sz="1100" dirty="0"/>
              <a:t>Otras rutas: transdérmica, oftálmica</a:t>
            </a:r>
          </a:p>
          <a:p>
            <a:pPr marL="813215" lvl="1" indent="-356015">
              <a:buFont typeface="Arial" panose="020B0604020202020204" pitchFamily="34" charset="0"/>
              <a:buChar char="•"/>
            </a:pPr>
            <a:r>
              <a:rPr lang="es-ES" sz="1100" dirty="0"/>
              <a:t>Parche transdérmico antes de la quimioterapia - Inicio</a:t>
            </a:r>
            <a:endParaRPr lang="en-US" dirty="0"/>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Referencia</a:t>
            </a:r>
          </a:p>
          <a:p>
            <a:endParaRPr lang="en-US" sz="11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Koob, G. F. &amp; Le Moal, M. (2006). </a:t>
            </a:r>
            <a:r>
              <a:rPr lang="en-US" sz="1100" i="1" baseline="0" dirty="0">
                <a:latin typeface="Arial" panose="020B0604020202020204" pitchFamily="34" charset="0"/>
                <a:cs typeface="Arial" panose="020B0604020202020204" pitchFamily="34" charset="0"/>
              </a:rPr>
              <a:t>Neurobiology of addiction </a:t>
            </a:r>
            <a:r>
              <a:rPr lang="en-US" sz="1100" i="0" baseline="0" dirty="0">
                <a:latin typeface="Arial" panose="020B0604020202020204" pitchFamily="34" charset="0"/>
                <a:cs typeface="Arial" panose="020B0604020202020204" pitchFamily="34" charset="0"/>
              </a:rPr>
              <a:t>(Chapter 7). Boston, MA: Elsevier Inc. ISBN-13: 978-0-12-419239-3.</a:t>
            </a:r>
            <a:endParaRPr lang="en-US" sz="1100" baseline="3000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Francis, M. (2016). The different methods of cannabis ingestion. </a:t>
            </a:r>
            <a:r>
              <a:rPr lang="en-US" sz="1100" i="1" baseline="0" dirty="0">
                <a:latin typeface="Arial" panose="020B0604020202020204" pitchFamily="34" charset="0"/>
                <a:cs typeface="Arial" panose="020B0604020202020204" pitchFamily="34" charset="0"/>
              </a:rPr>
              <a:t>Crescolabs. </a:t>
            </a:r>
            <a:r>
              <a:rPr lang="en-US" sz="1100" i="0" baseline="0" dirty="0">
                <a:latin typeface="Arial" panose="020B0604020202020204" pitchFamily="34" charset="0"/>
                <a:cs typeface="Arial" panose="020B0604020202020204" pitchFamily="34" charset="0"/>
              </a:rPr>
              <a:t>Retrieved from http://www.crescolabs.com/cannabis-ingestion-methods/ </a:t>
            </a:r>
          </a:p>
          <a:p>
            <a:r>
              <a:rPr lang="en-US" sz="1100" baseline="0" dirty="0">
                <a:latin typeface="Arial" panose="020B0604020202020204" pitchFamily="34" charset="0"/>
                <a:cs typeface="Arial" panose="020B0604020202020204" pitchFamily="34" charset="0"/>
              </a:rPr>
              <a:t>Schachter, S. (2016). Mary’s medicinals review: Transdermal patch, CBD capsules &amp; more. Retrieved from http://blog.getnugg.com/marys-medicinals-review-transdermal-patch/  </a:t>
            </a: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Imagenes</a:t>
            </a:r>
          </a:p>
          <a:p>
            <a:endParaRPr lang="en-US" sz="1100" baseline="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 sz="1100" dirty="0"/>
              <a:t>Foto superior </a:t>
            </a:r>
            <a:r>
              <a:rPr lang="en-US" sz="1100" baseline="0" dirty="0">
                <a:latin typeface="Arial" panose="020B0604020202020204" pitchFamily="34" charset="0"/>
                <a:cs typeface="Arial" panose="020B0604020202020204" pitchFamily="34" charset="0"/>
              </a:rPr>
              <a:t>(Creative Commons insert): https://www.shroomery.org/forums/showflat.php/Number/20411041</a:t>
            </a:r>
          </a:p>
          <a:p>
            <a:br>
              <a:rPr lang="en-US" sz="1100" dirty="0"/>
            </a:br>
            <a:r>
              <a:rPr lang="en-US" sz="1200" b="0" i="0" kern="1200" dirty="0">
                <a:solidFill>
                  <a:schemeClr val="tx1"/>
                </a:solidFill>
                <a:effectLst/>
                <a:latin typeface="+mn-lt"/>
                <a:ea typeface="+mn-ea"/>
                <a:cs typeface="+mn-cs"/>
              </a:rPr>
              <a:t>Foto inferior </a:t>
            </a:r>
            <a:r>
              <a:rPr lang="en-US" sz="1100" dirty="0">
                <a:latin typeface="Arial" panose="020B0604020202020204" pitchFamily="34" charset="0"/>
                <a:cs typeface="Arial" panose="020B0604020202020204" pitchFamily="34" charset="0"/>
              </a:rPr>
              <a:t>(Creative Commons insert): https://en.wikipedia.org/wiki/Cannabinol </a:t>
            </a:r>
          </a:p>
          <a:p>
            <a:endParaRPr lang="en-US" sz="1100" baseline="0" dirty="0">
              <a:latin typeface="Arial" panose="020B0604020202020204" pitchFamily="34" charset="0"/>
              <a:cs typeface="Arial" panose="020B0604020202020204" pitchFamily="34" charset="0"/>
            </a:endParaRPr>
          </a:p>
          <a:p>
            <a:endParaRPr lang="en-US" sz="1100" baseline="0" dirty="0"/>
          </a:p>
          <a:p>
            <a:endParaRPr lang="en-US" sz="1100" dirty="0"/>
          </a:p>
        </p:txBody>
      </p:sp>
      <p:sp>
        <p:nvSpPr>
          <p:cNvPr id="4" name="Slide Number Placeholder 3"/>
          <p:cNvSpPr>
            <a:spLocks noGrp="1"/>
          </p:cNvSpPr>
          <p:nvPr>
            <p:ph type="sldNum" sz="quarter" idx="10"/>
          </p:nvPr>
        </p:nvSpPr>
        <p:spPr/>
        <p:txBody>
          <a:bodyPr/>
          <a:lstStyle/>
          <a:p>
            <a:fld id="{FF5E95F4-032D-4A7F-A7A8-491945E3D412}" type="slidenum">
              <a:rPr lang="en-US" smtClean="0"/>
              <a:t>23</a:t>
            </a:fld>
            <a:endParaRPr lang="en-US" dirty="0"/>
          </a:p>
        </p:txBody>
      </p:sp>
    </p:spTree>
    <p:extLst>
      <p:ext uri="{BB962C8B-B14F-4D97-AF65-F5344CB8AC3E}">
        <p14:creationId xmlns:p14="http://schemas.microsoft.com/office/powerpoint/2010/main" val="713010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sz="1200" dirty="0"/>
              <a:t>¿Cómo se usa el cannabis? La farmacocinética es un término que abarca cómo tomamos sustancias, dónde se almacena la sustancia en nuestros cuerpos, cómo metabolizamos o descomponemos la sustancia y cómo nos deshacemos de ella. </a:t>
            </a:r>
          </a:p>
          <a:p>
            <a:endParaRPr lang="es-ES" sz="1200" dirty="0"/>
          </a:p>
          <a:p>
            <a:r>
              <a:rPr lang="es-ES" sz="1200" dirty="0"/>
              <a:t>Primero, hablaremos sobre cómo ingerimos la droga.</a:t>
            </a:r>
          </a:p>
          <a:p>
            <a:endParaRPr lang="en-US" sz="1200" kern="1200" dirty="0">
              <a:solidFill>
                <a:schemeClr val="tx1"/>
              </a:solidFill>
              <a:latin typeface="Arial" panose="020B0604020202020204" pitchFamily="34" charset="0"/>
              <a:ea typeface="+mn-ea"/>
              <a:cs typeface="Arial" panose="020B0604020202020204" pitchFamily="34" charset="0"/>
            </a:endParaRPr>
          </a:p>
          <a:p>
            <a:pPr marL="171450" lvl="0" indent="-171450" defTabSz="685800">
              <a:buFont typeface="Arial" panose="020B0604020202020204" pitchFamily="34" charset="0"/>
              <a:buChar char="•"/>
            </a:pPr>
            <a:r>
              <a:rPr lang="es-ES" dirty="0"/>
              <a:t>Vías de absorción - Rectal</a:t>
            </a:r>
            <a:r>
              <a:rPr lang="en-US" sz="1200" kern="1200" dirty="0">
                <a:solidFill>
                  <a:prstClr val="black"/>
                </a:solidFill>
                <a:latin typeface="Arial" panose="020B0604020202020204" pitchFamily="34" charset="0"/>
                <a:ea typeface="+mn-ea"/>
                <a:cs typeface="Arial" panose="020B0604020202020204" pitchFamily="34" charset="0"/>
              </a:rPr>
              <a:t> </a:t>
            </a:r>
            <a:r>
              <a:rPr lang="en-US" sz="1200" kern="1200" baseline="30000" dirty="0">
                <a:solidFill>
                  <a:prstClr val="black"/>
                </a:solidFill>
                <a:latin typeface="Arial" panose="020B0604020202020204" pitchFamily="34" charset="0"/>
                <a:ea typeface="+mn-ea"/>
                <a:cs typeface="Arial" panose="020B0604020202020204" pitchFamily="34" charset="0"/>
              </a:rPr>
              <a:t>X ,</a:t>
            </a:r>
            <a:r>
              <a:rPr lang="en-US" sz="1200" kern="1200" dirty="0">
                <a:solidFill>
                  <a:prstClr val="black"/>
                </a:solidFill>
                <a:latin typeface="Arial" panose="020B0604020202020204" pitchFamily="34" charset="0"/>
                <a:ea typeface="+mn-ea"/>
                <a:cs typeface="Arial" panose="020B0604020202020204" pitchFamily="34" charset="0"/>
              </a:rPr>
              <a:t> </a:t>
            </a:r>
            <a:r>
              <a:rPr lang="en-US" sz="1200" kern="1200" baseline="30000" dirty="0">
                <a:solidFill>
                  <a:prstClr val="black"/>
                </a:solidFill>
                <a:latin typeface="Arial" panose="020B0604020202020204" pitchFamily="34" charset="0"/>
                <a:ea typeface="+mn-ea"/>
                <a:cs typeface="Arial" panose="020B0604020202020204" pitchFamily="34" charset="0"/>
              </a:rPr>
              <a:t>XX, xxx </a:t>
            </a:r>
          </a:p>
          <a:p>
            <a:pPr marL="514350" lvl="1" indent="-171450" algn="l" defTabSz="685800">
              <a:buFont typeface="Arial" panose="020B0604020202020204" pitchFamily="34" charset="0"/>
              <a:buChar char="•"/>
            </a:pPr>
            <a:r>
              <a:rPr lang="en-US" sz="1200" b="0" i="0" kern="1200" dirty="0">
                <a:solidFill>
                  <a:schemeClr val="tx1"/>
                </a:solidFill>
                <a:effectLst/>
                <a:latin typeface="+mn-lt"/>
                <a:ea typeface="+mn-ea"/>
                <a:cs typeface="+mn-cs"/>
              </a:rPr>
              <a:t>El inicio del effecto es más rápido por via rectal que el oral</a:t>
            </a:r>
          </a:p>
          <a:p>
            <a:pPr marL="514350" lvl="1" indent="-171450" algn="l" defTabSz="685800">
              <a:buFont typeface="Arial" panose="020B0604020202020204" pitchFamily="34" charset="0"/>
              <a:buChar char="•"/>
            </a:pPr>
            <a:r>
              <a:rPr lang="es-ES" dirty="0"/>
              <a:t>Efectos pico dentro de 2-8 horas</a:t>
            </a:r>
          </a:p>
          <a:p>
            <a:pPr marL="514350" lvl="1" indent="-171450" algn="l" defTabSz="685800">
              <a:buFont typeface="Arial" panose="020B0604020202020204" pitchFamily="34" charset="0"/>
              <a:buChar char="•"/>
            </a:pPr>
            <a:r>
              <a:rPr lang="es-ES" dirty="0"/>
              <a:t>Biodisponibilidad: 13.5% a 100%</a:t>
            </a:r>
          </a:p>
          <a:p>
            <a:pPr marL="514350" lvl="1" indent="-171450" algn="l" defTabSz="685800">
              <a:buFont typeface="Arial" panose="020B0604020202020204" pitchFamily="34" charset="0"/>
              <a:buChar char="•"/>
            </a:pPr>
            <a:r>
              <a:rPr lang="es-ES" dirty="0"/>
              <a:t>Evita el metabolismo de primer paso</a:t>
            </a:r>
          </a:p>
          <a:p>
            <a:pPr marL="514350" lvl="1" indent="-171450" algn="l" defTabSz="685800">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228600" lvl="1" indent="-228600" algn="l" defTabSz="685800">
              <a:buFont typeface="Arial" panose="020B0604020202020204" pitchFamily="34" charset="0"/>
              <a:buChar char="•"/>
            </a:pPr>
            <a:r>
              <a:rPr lang="es-ES" dirty="0"/>
              <a:t>Supositorios de Marinol para la espasticidad</a:t>
            </a:r>
          </a:p>
          <a:p>
            <a:pPr marL="228600" lvl="1" indent="-228600" algn="l" defTabSz="685800">
              <a:buFont typeface="Arial" panose="020B0604020202020204" pitchFamily="34" charset="0"/>
              <a:buChar char="•"/>
            </a:pPr>
            <a:endParaRPr lang="en-US" sz="1200" kern="1200" dirty="0">
              <a:solidFill>
                <a:prstClr val="black"/>
              </a:solidFill>
              <a:latin typeface="Arial" panose="020B0604020202020204" pitchFamily="34" charset="0"/>
              <a:ea typeface="+mn-ea"/>
              <a:cs typeface="Arial" panose="020B0604020202020204" pitchFamily="34" charset="0"/>
            </a:endParaRPr>
          </a:p>
          <a:p>
            <a:pPr marL="0" lvl="1" indent="0" algn="l" defTabSz="685800">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Referencia</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baseline="0" dirty="0">
                <a:solidFill>
                  <a:schemeClr val="tx1"/>
                </a:solidFill>
                <a:latin typeface="Arial" panose="020B0604020202020204" pitchFamily="34" charset="0"/>
                <a:ea typeface="+mn-ea"/>
                <a:cs typeface="Arial" panose="020B0604020202020204" pitchFamily="34" charset="0"/>
              </a:rPr>
              <a:t>Englund, A., Stone, J. M., &amp; Morrison, P. D. (2012). Cannabis in the arm: What can we learn from intravenous cannabinoid studies? </a:t>
            </a:r>
            <a:r>
              <a:rPr lang="en-US" sz="1200" i="1" kern="1200" baseline="0" dirty="0">
                <a:solidFill>
                  <a:schemeClr val="tx1"/>
                </a:solidFill>
                <a:latin typeface="Arial" panose="020B0604020202020204" pitchFamily="34" charset="0"/>
                <a:ea typeface="+mn-ea"/>
                <a:cs typeface="Arial" panose="020B0604020202020204" pitchFamily="34" charset="0"/>
              </a:rPr>
              <a:t>Current Pharmaceutical Design, 18</a:t>
            </a:r>
            <a:r>
              <a:rPr lang="en-US" sz="1200" i="0" kern="1200" baseline="0" dirty="0">
                <a:solidFill>
                  <a:schemeClr val="tx1"/>
                </a:solidFill>
                <a:latin typeface="Arial" panose="020B0604020202020204" pitchFamily="34" charset="0"/>
                <a:ea typeface="+mn-ea"/>
                <a:cs typeface="Arial" panose="020B0604020202020204" pitchFamily="34" charset="0"/>
              </a:rPr>
              <a:t>(32)</a:t>
            </a:r>
            <a:r>
              <a:rPr lang="en-US" sz="1200" i="1" kern="1200" baseline="0" dirty="0">
                <a:solidFill>
                  <a:schemeClr val="tx1"/>
                </a:solidFill>
                <a:latin typeface="Arial" panose="020B0604020202020204" pitchFamily="34" charset="0"/>
                <a:ea typeface="+mn-ea"/>
                <a:cs typeface="Arial" panose="020B0604020202020204" pitchFamily="34" charset="0"/>
              </a:rPr>
              <a:t>, </a:t>
            </a:r>
            <a:r>
              <a:rPr lang="en-US" sz="1200" i="0" kern="1200" baseline="0" dirty="0">
                <a:solidFill>
                  <a:schemeClr val="tx1"/>
                </a:solidFill>
                <a:latin typeface="Arial" panose="020B0604020202020204" pitchFamily="34" charset="0"/>
                <a:ea typeface="+mn-ea"/>
                <a:cs typeface="Arial" panose="020B0604020202020204" pitchFamily="34" charset="0"/>
              </a:rPr>
              <a:t>4906-4914.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Arial" panose="020B0604020202020204" pitchFamily="34" charset="0"/>
                <a:ea typeface="+mn-ea"/>
                <a:cs typeface="Arial" panose="020B0604020202020204" pitchFamily="34" charset="0"/>
              </a:rPr>
              <a:t>Koob, G. F. &amp; Le Moal, M. (2006). </a:t>
            </a:r>
            <a:r>
              <a:rPr lang="en-US" sz="1200" i="1" kern="1200" baseline="0" dirty="0">
                <a:solidFill>
                  <a:schemeClr val="tx1"/>
                </a:solidFill>
                <a:latin typeface="Arial" panose="020B0604020202020204" pitchFamily="34" charset="0"/>
                <a:ea typeface="+mn-ea"/>
                <a:cs typeface="Arial" panose="020B0604020202020204" pitchFamily="34" charset="0"/>
              </a:rPr>
              <a:t>Neurobiology of addiction </a:t>
            </a:r>
            <a:r>
              <a:rPr lang="en-US" sz="1200" i="0" kern="1200" baseline="0" dirty="0">
                <a:solidFill>
                  <a:schemeClr val="tx1"/>
                </a:solidFill>
                <a:latin typeface="Arial" panose="020B0604020202020204" pitchFamily="34" charset="0"/>
                <a:ea typeface="+mn-ea"/>
                <a:cs typeface="Arial" panose="020B0604020202020204" pitchFamily="34" charset="0"/>
              </a:rPr>
              <a:t>(Chapter 7). Boston, MA: Elsevier Inc. ISBN-13: 978-0-12-419239-3.</a:t>
            </a:r>
            <a:endParaRPr lang="en-US" sz="1200" kern="1200" baseline="300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Arial" panose="020B0604020202020204" pitchFamily="34" charset="0"/>
                <a:ea typeface="+mn-ea"/>
                <a:cs typeface="Arial" panose="020B0604020202020204" pitchFamily="34" charset="0"/>
              </a:rPr>
              <a:t>Gaston, T. E., &amp;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lvl="1" indent="0" algn="l" defTabSz="685800">
              <a:buFont typeface="Arial" panose="020B0604020202020204" pitchFamily="34" charset="0"/>
              <a:buNone/>
            </a:pPr>
            <a:r>
              <a:rPr lang="en-US" sz="1200" kern="1200" dirty="0">
                <a:solidFill>
                  <a:prstClr val="black"/>
                </a:solidFill>
                <a:latin typeface="Arial" panose="020B0604020202020204" pitchFamily="34" charset="0"/>
                <a:ea typeface="+mn-ea"/>
                <a:cs typeface="Arial" panose="020B0604020202020204" pitchFamily="34" charset="0"/>
              </a:rPr>
              <a:t>Imagn</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1"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latin typeface="Arial" panose="020B0604020202020204" pitchFamily="34" charset="0"/>
                <a:ea typeface="+mn-ea"/>
                <a:cs typeface="Arial" panose="020B0604020202020204" pitchFamily="34" charset="0"/>
              </a:rPr>
              <a:t>Foto (Creative Commons</a:t>
            </a:r>
            <a:r>
              <a:rPr lang="en-US" sz="1200" kern="1200" baseline="0" dirty="0">
                <a:solidFill>
                  <a:schemeClr val="tx1"/>
                </a:solidFill>
                <a:latin typeface="Arial" panose="020B0604020202020204" pitchFamily="34" charset="0"/>
                <a:ea typeface="+mn-ea"/>
                <a:cs typeface="Arial" panose="020B0604020202020204" pitchFamily="34" charset="0"/>
              </a:rPr>
              <a:t> insert): http://themoderatevoice.com/know-marijuana-suppositories/</a:t>
            </a:r>
          </a:p>
          <a:p>
            <a:pPr marL="0" lvl="1" indent="0" algn="l" defTabSz="685800">
              <a:buFont typeface="Arial" panose="020B0604020202020204" pitchFamily="34" charset="0"/>
              <a:buNone/>
            </a:pPr>
            <a:endParaRPr lang="en-US" sz="1200" kern="1200" dirty="0">
              <a:solidFill>
                <a:prstClr val="black"/>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24</a:t>
            </a:fld>
            <a:endParaRPr lang="en-US" dirty="0"/>
          </a:p>
        </p:txBody>
      </p:sp>
    </p:spTree>
    <p:extLst>
      <p:ext uri="{BB962C8B-B14F-4D97-AF65-F5344CB8AC3E}">
        <p14:creationId xmlns:p14="http://schemas.microsoft.com/office/powerpoint/2010/main" val="2257884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sz="1200" dirty="0"/>
              <a:t>¿Cómo se usa el cannabis? La farmacocinética es un término que abarca cómo tomamos sustancias, dónde se almacena la sustancia en nuestros cuerpos, cómo metabolizamos o descomponemos la sustancia y cómo nos deshacemos de ella. </a:t>
            </a:r>
          </a:p>
          <a:p>
            <a:endParaRPr lang="es-ES" sz="1200" dirty="0"/>
          </a:p>
          <a:p>
            <a:r>
              <a:rPr lang="es-ES" sz="1200" dirty="0"/>
              <a:t>Primero, hablaremos sobre cómo tomamos la droga.</a:t>
            </a:r>
          </a:p>
          <a:p>
            <a:endParaRPr lang="en-US" sz="1200" dirty="0">
              <a:latin typeface="Arial" panose="020B0604020202020204" pitchFamily="34" charset="0"/>
              <a:cs typeface="Arial" panose="020B0604020202020204" pitchFamily="34" charset="0"/>
            </a:endParaRPr>
          </a:p>
          <a:p>
            <a:pPr marL="356015" indent="-356015">
              <a:buFont typeface="Arial" panose="020B0604020202020204" pitchFamily="34" charset="0"/>
              <a:buChar char="•"/>
            </a:pPr>
            <a:r>
              <a:rPr lang="en-US" sz="1200" b="0" i="0" kern="1200" dirty="0">
                <a:solidFill>
                  <a:schemeClr val="tx1"/>
                </a:solidFill>
                <a:effectLst/>
                <a:latin typeface="+mn-lt"/>
                <a:ea typeface="+mn-ea"/>
                <a:cs typeface="+mn-cs"/>
              </a:rPr>
              <a:t>Otras rutas: </a:t>
            </a:r>
            <a:r>
              <a:rPr lang="en-US" sz="1200" b="0" i="0" kern="1200" dirty="0" err="1">
                <a:solidFill>
                  <a:schemeClr val="tx1"/>
                </a:solidFill>
                <a:effectLst/>
                <a:latin typeface="+mn-lt"/>
                <a:ea typeface="+mn-ea"/>
                <a:cs typeface="+mn-cs"/>
              </a:rPr>
              <a:t>intravenosa</a:t>
            </a:r>
            <a:endParaRPr lang="en-US" sz="1200" b="0" i="0" kern="1200" dirty="0">
              <a:solidFill>
                <a:schemeClr val="tx1"/>
              </a:solidFill>
              <a:effectLst/>
              <a:latin typeface="+mn-lt"/>
              <a:ea typeface="+mn-ea"/>
              <a:cs typeface="+mn-cs"/>
            </a:endParaRPr>
          </a:p>
          <a:p>
            <a:pPr marL="813215" lvl="1" indent="-356015">
              <a:buFont typeface="Arial" panose="020B0604020202020204" pitchFamily="34" charset="0"/>
              <a:buChar char="•"/>
            </a:pPr>
            <a:r>
              <a:rPr lang="es-CO" sz="1200" b="0" i="0" kern="1200" dirty="0">
                <a:solidFill>
                  <a:schemeClr val="tx1"/>
                </a:solidFill>
                <a:effectLst/>
                <a:latin typeface="+mn-lt"/>
                <a:ea typeface="+mn-ea"/>
                <a:cs typeface="+mn-cs"/>
              </a:rPr>
              <a:t>Inicio en &lt;5 minutos. </a:t>
            </a:r>
          </a:p>
          <a:p>
            <a:pPr marL="813215" lvl="1" indent="-356015">
              <a:buFont typeface="Arial" panose="020B0604020202020204" pitchFamily="34" charset="0"/>
              <a:buChar char="•"/>
            </a:pPr>
            <a:r>
              <a:rPr lang="es-CO" sz="1200" b="0" i="0" kern="1200" dirty="0">
                <a:solidFill>
                  <a:schemeClr val="tx1"/>
                </a:solidFill>
                <a:effectLst/>
                <a:latin typeface="+mn-lt"/>
                <a:ea typeface="+mn-ea"/>
                <a:cs typeface="+mn-cs"/>
              </a:rPr>
              <a:t>Biodisponibilidad: 100% </a:t>
            </a:r>
          </a:p>
          <a:p>
            <a:pPr marL="813215" lvl="1" indent="-356015">
              <a:buFont typeface="Arial" panose="020B0604020202020204" pitchFamily="34" charset="0"/>
              <a:buChar char="•"/>
            </a:pPr>
            <a:r>
              <a:rPr lang="es-CO" sz="1200" b="0" i="0" kern="1200" dirty="0">
                <a:solidFill>
                  <a:schemeClr val="tx1"/>
                </a:solidFill>
                <a:effectLst/>
                <a:latin typeface="+mn-lt"/>
                <a:ea typeface="+mn-ea"/>
                <a:cs typeface="+mn-cs"/>
              </a:rPr>
              <a:t>Evita el metabolismo de primer paso </a:t>
            </a:r>
            <a:endParaRPr lang="en-US" sz="1200" b="0" i="0" kern="1200" dirty="0">
              <a:solidFill>
                <a:schemeClr val="tx1"/>
              </a:solidFill>
              <a:effectLst/>
              <a:latin typeface="+mn-lt"/>
              <a:ea typeface="+mn-ea"/>
              <a:cs typeface="+mn-cs"/>
            </a:endParaRPr>
          </a:p>
          <a:p>
            <a:pPr marL="813215" lvl="1" indent="-356015">
              <a:buFont typeface="Arial" panose="020B0604020202020204" pitchFamily="34" charset="0"/>
              <a:buChar char="•"/>
            </a:pPr>
            <a:r>
              <a:rPr lang="en-US" sz="1200" b="0" i="0" kern="1200" dirty="0" err="1">
                <a:solidFill>
                  <a:schemeClr val="tx1"/>
                </a:solidFill>
                <a:effectLst/>
                <a:latin typeface="+mn-lt"/>
                <a:ea typeface="+mn-ea"/>
                <a:cs typeface="+mn-cs"/>
              </a:rPr>
              <a:t>Intravenosa</a:t>
            </a:r>
            <a:r>
              <a:rPr lang="en-US" sz="1200" b="0" i="0" kern="1200" dirty="0">
                <a:solidFill>
                  <a:schemeClr val="tx1"/>
                </a:solidFill>
                <a:effectLst/>
                <a:latin typeface="+mn-lt"/>
                <a:ea typeface="+mn-ea"/>
                <a:cs typeface="+mn-cs"/>
              </a:rPr>
              <a:t> resultó en paranoia aguda, síntomas similares a la esquizofrenia, déficits cognitivos</a:t>
            </a:r>
          </a:p>
          <a:p>
            <a:pPr marL="813215" lvl="1" indent="-356015">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Referencia</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baseline="0" dirty="0">
                <a:latin typeface="Arial" panose="020B0604020202020204" pitchFamily="34" charset="0"/>
                <a:cs typeface="Arial" panose="020B0604020202020204" pitchFamily="34" charset="0"/>
              </a:rPr>
              <a:t>Englund, A., Stone, J., and Morrison, P. (2012). Cannabis in the arm: What can we learn from intravenous cannabinoid studies? </a:t>
            </a:r>
            <a:r>
              <a:rPr lang="en-US" sz="1200" i="1" baseline="0" dirty="0">
                <a:latin typeface="Arial" panose="020B0604020202020204" pitchFamily="34" charset="0"/>
                <a:cs typeface="Arial" panose="020B0604020202020204" pitchFamily="34" charset="0"/>
              </a:rPr>
              <a:t>Current Pharmaceutical Design, 18</a:t>
            </a:r>
            <a:r>
              <a:rPr lang="en-US" sz="1200" i="0" baseline="0" dirty="0">
                <a:latin typeface="Arial" panose="020B0604020202020204" pitchFamily="34" charset="0"/>
                <a:cs typeface="Arial" panose="020B0604020202020204" pitchFamily="34" charset="0"/>
              </a:rPr>
              <a:t>(32)</a:t>
            </a:r>
            <a:r>
              <a:rPr lang="en-US" sz="1200" i="1" baseline="0" dirty="0">
                <a:latin typeface="Arial" panose="020B0604020202020204" pitchFamily="34" charset="0"/>
                <a:cs typeface="Arial" panose="020B0604020202020204" pitchFamily="34" charset="0"/>
              </a:rPr>
              <a:t>, </a:t>
            </a:r>
            <a:r>
              <a:rPr lang="en-US" sz="1200" i="0" baseline="0" dirty="0">
                <a:latin typeface="Arial" panose="020B0604020202020204" pitchFamily="34" charset="0"/>
                <a:cs typeface="Arial" panose="020B0604020202020204" pitchFamily="34" charset="0"/>
              </a:rPr>
              <a:t>4906-4914.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baseline="0" dirty="0">
                <a:latin typeface="Arial" panose="020B0604020202020204" pitchFamily="34" charset="0"/>
                <a:cs typeface="Arial" panose="020B0604020202020204" pitchFamily="34" charset="0"/>
              </a:rPr>
              <a:t>Gaston, T., and Friedman, D. (2017). Pharmacology of cannabinoids in the treatment of epilepsy. </a:t>
            </a:r>
            <a:r>
              <a:rPr lang="en-US" sz="1200" i="1" baseline="0" dirty="0">
                <a:latin typeface="Arial" panose="020B0604020202020204" pitchFamily="34" charset="0"/>
                <a:cs typeface="Arial" panose="020B0604020202020204" pitchFamily="34" charset="0"/>
              </a:rPr>
              <a:t>Epilepsy &amp; Behavior, 70, </a:t>
            </a:r>
            <a:r>
              <a:rPr lang="en-US" sz="1200" i="0" baseline="0" dirty="0">
                <a:latin typeface="Arial" panose="020B0604020202020204" pitchFamily="34" charset="0"/>
                <a:cs typeface="Arial" panose="020B0604020202020204" pitchFamily="34" charset="0"/>
              </a:rPr>
              <a:t>313-318. </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panose="020B0604020202020204" pitchFamily="34" charset="0"/>
                <a:cs typeface="Arial" panose="020B0604020202020204" pitchFamily="34" charset="0"/>
              </a:rPr>
              <a:t>Koob, G. , and Le Moal, M. (2006). </a:t>
            </a:r>
            <a:r>
              <a:rPr lang="en-US" sz="1200" i="1" baseline="0" dirty="0">
                <a:latin typeface="Arial" panose="020B0604020202020204" pitchFamily="34" charset="0"/>
                <a:cs typeface="Arial" panose="020B0604020202020204" pitchFamily="34" charset="0"/>
              </a:rPr>
              <a:t>Neurobiology of addiction </a:t>
            </a:r>
            <a:r>
              <a:rPr lang="en-US" sz="1200" i="0" baseline="0" dirty="0">
                <a:latin typeface="Arial" panose="020B0604020202020204" pitchFamily="34" charset="0"/>
                <a:cs typeface="Arial" panose="020B0604020202020204" pitchFamily="34" charset="0"/>
              </a:rPr>
              <a:t>(Chapter 7). Boston, MA: Elsevier Inc. ISBN-13: 978-0-12-419239-3.</a:t>
            </a:r>
            <a:endParaRPr lang="en-US" sz="1200" baseline="300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Imagen</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latin typeface="Arial" panose="020B0604020202020204" pitchFamily="34" charset="0"/>
                <a:cs typeface="Arial" panose="020B0604020202020204" pitchFamily="34" charset="0"/>
              </a:rPr>
              <a:t>Foto https://theconversation.com/preventive-drug-could-reduce-hiv-transmission-among-injecting-drug-users-15166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25</a:t>
            </a:fld>
            <a:endParaRPr lang="en-US" dirty="0"/>
          </a:p>
        </p:txBody>
      </p:sp>
    </p:spTree>
    <p:extLst>
      <p:ext uri="{BB962C8B-B14F-4D97-AF65-F5344CB8AC3E}">
        <p14:creationId xmlns:p14="http://schemas.microsoft.com/office/powerpoint/2010/main" val="17777667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defTabSz="514350">
              <a:lnSpc>
                <a:spcPct val="150000"/>
              </a:lnSpc>
              <a:spcBef>
                <a:spcPts val="750"/>
              </a:spcBef>
              <a:buFont typeface="Arial" panose="020B0604020202020204" pitchFamily="34" charset="0"/>
              <a:buChar char="•"/>
            </a:pPr>
            <a:r>
              <a:rPr lang="es-ES" dirty="0"/>
              <a:t>Tabaquismo / inhalación: Bongs gravity, vapeo y dabbing (aceite de butano (HMO, 710, mantequilla, cera, aceite de miel, </a:t>
            </a:r>
            <a:r>
              <a:rPr lang="en-US" sz="1200" kern="1200" dirty="0">
                <a:solidFill>
                  <a:prstClr val="black"/>
                </a:solidFill>
                <a:latin typeface="Arial" panose="020B0604020202020204" pitchFamily="34" charset="0"/>
                <a:ea typeface="+mn-ea"/>
                <a:cs typeface="Arial" panose="020B0604020202020204" pitchFamily="34" charset="0"/>
              </a:rPr>
              <a:t>Shatter)</a:t>
            </a:r>
          </a:p>
          <a:p>
            <a:pPr marL="514350" lvl="1" indent="-171450" algn="l" defTabSz="514350">
              <a:lnSpc>
                <a:spcPct val="150000"/>
              </a:lnSpc>
              <a:spcBef>
                <a:spcPts val="375"/>
              </a:spcBef>
              <a:buFont typeface="Arial" panose="020B0604020202020204" pitchFamily="34" charset="0"/>
              <a:buChar char="•"/>
            </a:pPr>
            <a:r>
              <a:rPr lang="es-ES" dirty="0"/>
              <a:t>Inicio: entrega rápida al torrente sanguíneo</a:t>
            </a:r>
          </a:p>
          <a:p>
            <a:pPr marL="514350" lvl="1" indent="-171450" algn="l" defTabSz="514350">
              <a:lnSpc>
                <a:spcPct val="150000"/>
              </a:lnSpc>
              <a:spcBef>
                <a:spcPts val="375"/>
              </a:spcBef>
              <a:buFont typeface="Arial" panose="020B0604020202020204" pitchFamily="34" charset="0"/>
              <a:buChar char="•"/>
            </a:pPr>
            <a:r>
              <a:rPr lang="es-ES" dirty="0"/>
              <a:t>El efecto dura 2-3 horas.</a:t>
            </a:r>
          </a:p>
          <a:p>
            <a:pPr marL="514350" lvl="1" indent="-171450" algn="l" defTabSz="514350">
              <a:lnSpc>
                <a:spcPct val="150000"/>
              </a:lnSpc>
              <a:spcBef>
                <a:spcPts val="375"/>
              </a:spcBef>
              <a:buFont typeface="Arial" panose="020B0604020202020204" pitchFamily="34" charset="0"/>
              <a:buChar char="•"/>
            </a:pPr>
            <a:r>
              <a:rPr lang="en-US" sz="1200" b="0" i="0" kern="1200" dirty="0">
                <a:solidFill>
                  <a:schemeClr val="tx1"/>
                </a:solidFill>
                <a:effectLst/>
                <a:latin typeface="+mn-lt"/>
                <a:ea typeface="+mn-ea"/>
                <a:cs typeface="+mn-cs"/>
              </a:rPr>
              <a:t>Biodisponibilidad: 2-56% x - Alta variabilidad debido al número, duración, espaciado de bocanadas, tiempo de espera, volumen de inhalación</a:t>
            </a:r>
            <a:r>
              <a:rPr lang="en-US" sz="1200" kern="1200" baseline="0" dirty="0">
                <a:solidFill>
                  <a:prstClr val="black"/>
                </a:solidFill>
                <a:latin typeface="Arial" panose="020B0604020202020204" pitchFamily="34" charset="0"/>
                <a:ea typeface="+mn-ea"/>
                <a:cs typeface="Arial" panose="020B0604020202020204" pitchFamily="34" charset="0"/>
              </a:rPr>
              <a:t>. </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514350">
              <a:lnSpc>
                <a:spcPct val="150000"/>
              </a:lnSpc>
              <a:spcBef>
                <a:spcPts val="375"/>
              </a:spcBef>
              <a:buFont typeface="Arial" panose="020B0604020202020204" pitchFamily="34" charset="0"/>
              <a:buChar char="•"/>
            </a:pPr>
            <a:r>
              <a:rPr lang="es-ES" dirty="0"/>
              <a:t>Emisiones&gt; 100 compuestos altamente cancerígenos y más de 2000 compuestos en total</a:t>
            </a:r>
            <a:endParaRPr lang="en-US" sz="1200" kern="1200" baseline="30000" dirty="0">
              <a:solidFill>
                <a:schemeClr val="tx1"/>
              </a:solidFill>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Referencias </a:t>
            </a:r>
          </a:p>
          <a:p>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a:solidFill>
                  <a:schemeClr val="tx1"/>
                </a:solidFill>
                <a:latin typeface="Arial" panose="020B0604020202020204" pitchFamily="34" charset="0"/>
                <a:ea typeface="+mn-ea"/>
                <a:cs typeface="Arial" panose="020B0604020202020204" pitchFamily="34" charset="0"/>
              </a:rPr>
              <a:t>Gaston, T., and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latin typeface="Arial" panose="020B0604020202020204" pitchFamily="34" charset="0"/>
              <a:ea typeface="+mn-ea"/>
              <a:cs typeface="Arial" panose="020B0604020202020204" pitchFamily="34" charset="0"/>
            </a:endParaRPr>
          </a:p>
          <a:p>
            <a:r>
              <a:rPr lang="en-US" sz="1200" kern="1200" baseline="0" dirty="0">
                <a:solidFill>
                  <a:schemeClr val="tx1"/>
                </a:solidFill>
                <a:latin typeface="Arial" panose="020B0604020202020204" pitchFamily="34" charset="0"/>
                <a:ea typeface="+mn-ea"/>
                <a:cs typeface="Arial" panose="020B0604020202020204" pitchFamily="34" charset="0"/>
              </a:rPr>
              <a:t>Huestis, M. (2007). Human cannabinoid pharmacokinetics. </a:t>
            </a:r>
            <a:r>
              <a:rPr lang="en-US" sz="1200" i="1" kern="1200" baseline="0" dirty="0">
                <a:solidFill>
                  <a:schemeClr val="tx1"/>
                </a:solidFill>
                <a:latin typeface="Arial" panose="020B0604020202020204" pitchFamily="34" charset="0"/>
                <a:ea typeface="+mn-ea"/>
                <a:cs typeface="Arial" panose="020B0604020202020204" pitchFamily="34" charset="0"/>
              </a:rPr>
              <a:t>Chemistry &amp; Biodiversity, 4</a:t>
            </a:r>
            <a:r>
              <a:rPr lang="en-US" sz="1200" i="0" kern="1200" baseline="0" dirty="0">
                <a:solidFill>
                  <a:schemeClr val="tx1"/>
                </a:solidFill>
                <a:latin typeface="Arial" panose="020B0604020202020204" pitchFamily="34" charset="0"/>
                <a:ea typeface="+mn-ea"/>
                <a:cs typeface="Arial" panose="020B0604020202020204" pitchFamily="34" charset="0"/>
              </a:rPr>
              <a:t>(8), 1770-1804. doi: 10.1002/cbdv.200790152.</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Imagenes </a:t>
            </a:r>
          </a:p>
          <a:p>
            <a:endParaRPr lang="en-US" dirty="0">
              <a:latin typeface="Arial" panose="020B0604020202020204" pitchFamily="34" charset="0"/>
              <a:cs typeface="Arial" panose="020B0604020202020204" pitchFamily="34" charset="0"/>
            </a:endParaRPr>
          </a:p>
          <a:p>
            <a:r>
              <a:rPr lang="es-ES" dirty="0"/>
              <a:t>Foto superior </a:t>
            </a:r>
            <a:r>
              <a:rPr lang="en-US" sz="1200" kern="1200" baseline="0" dirty="0">
                <a:solidFill>
                  <a:schemeClr val="tx1"/>
                </a:solidFill>
                <a:latin typeface="Arial" panose="020B0604020202020204" pitchFamily="34" charset="0"/>
                <a:ea typeface="+mn-ea"/>
                <a:cs typeface="Arial" panose="020B0604020202020204" pitchFamily="34" charset="0"/>
              </a:rPr>
              <a:t>(Creative Commons License): https://en.wikipedia.org/wiki/Hash_oil </a:t>
            </a:r>
          </a:p>
          <a:p>
            <a:endParaRPr lang="en-US" sz="1200" kern="1200" baseline="0" dirty="0">
              <a:solidFill>
                <a:schemeClr val="tx1"/>
              </a:solidFill>
              <a:latin typeface="Arial" panose="020B0604020202020204" pitchFamily="34" charset="0"/>
              <a:ea typeface="+mn-ea"/>
              <a:cs typeface="Arial" panose="020B0604020202020204" pitchFamily="34" charset="0"/>
            </a:endParaRPr>
          </a:p>
          <a:p>
            <a:r>
              <a:rPr lang="es-ES" dirty="0"/>
              <a:t>Foto inferior </a:t>
            </a:r>
            <a:r>
              <a:rPr lang="en-US" sz="1200" kern="1200" baseline="0" dirty="0">
                <a:solidFill>
                  <a:schemeClr val="tx1"/>
                </a:solidFill>
                <a:latin typeface="Arial" panose="020B0604020202020204" pitchFamily="34" charset="0"/>
                <a:ea typeface="+mn-ea"/>
                <a:cs typeface="Arial" panose="020B0604020202020204" pitchFamily="34" charset="0"/>
              </a:rPr>
              <a:t>(Creative Commons License): https://www.medicaljane.com/2014/04/02/x-tracted-implements-the-science-of-producing-quality-cannabis-concentrates/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26</a:t>
            </a:fld>
            <a:endParaRPr lang="en-US" dirty="0"/>
          </a:p>
        </p:txBody>
      </p:sp>
    </p:spTree>
    <p:extLst>
      <p:ext uri="{BB962C8B-B14F-4D97-AF65-F5344CB8AC3E}">
        <p14:creationId xmlns:p14="http://schemas.microsoft.com/office/powerpoint/2010/main" val="850456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CO" dirty="0"/>
              <a:t>Los tejidos extrahepáticos captan la mayor parte de los aminoácidos y el excedente se utiliza en el hígado para la síntesis de proteínas o se degrada en este órgano. Los </a:t>
            </a:r>
            <a:r>
              <a:rPr lang="es-ES" dirty="0"/>
              <a:t>Tejidos extrahepáticos: intestino delgado, sangre periférica, médula ósea y mastocitos en concentraciones decrecientes, con las concentraciones más bajas en el cerebro, el páncreas, la vesícula biliar, los riñones, la piel, las glándulas salivales y los testículos.</a:t>
            </a:r>
          </a:p>
          <a:p>
            <a:endParaRPr lang="en-US" dirty="0"/>
          </a:p>
          <a:p>
            <a:r>
              <a:rPr lang="es-ES" dirty="0"/>
              <a:t>Farmacocinética: absorción, distribución, metabolismo y eliminación de un fármaco.</a:t>
            </a:r>
          </a:p>
          <a:p>
            <a:r>
              <a:rPr lang="en-US" baseline="0" dirty="0"/>
              <a:t>. </a:t>
            </a:r>
          </a:p>
          <a:p>
            <a:r>
              <a:rPr lang="en-US" baseline="0" dirty="0"/>
              <a:t>Referencia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Huestis, M. (2007). Human cannabinoid pharmacokinetics. </a:t>
            </a:r>
            <a:r>
              <a:rPr lang="en-US" sz="1200" i="1" kern="1200" dirty="0">
                <a:solidFill>
                  <a:schemeClr val="tx1"/>
                </a:solidFill>
                <a:effectLst/>
                <a:latin typeface="+mn-lt"/>
                <a:ea typeface="+mn-ea"/>
                <a:cs typeface="+mn-cs"/>
              </a:rPr>
              <a:t>Chemistry &amp; Biodiversity, 4</a:t>
            </a:r>
            <a:r>
              <a:rPr lang="en-US" sz="1200" kern="1200" dirty="0">
                <a:solidFill>
                  <a:schemeClr val="tx1"/>
                </a:solidFill>
                <a:effectLst/>
                <a:latin typeface="+mn-lt"/>
                <a:ea typeface="+mn-ea"/>
                <a:cs typeface="+mn-cs"/>
              </a:rPr>
              <a:t>(8), 1770-1804. doi: 10.1002/cbdv.200790152.</a:t>
            </a:r>
          </a:p>
          <a:p>
            <a:endParaRPr lang="en-US" baseline="0" dirty="0"/>
          </a:p>
          <a:p>
            <a:r>
              <a:rPr lang="en-US" baseline="0" dirty="0"/>
              <a:t>Imagen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Foto (Creative Commons Insert): https://gl.wikipedia.org/wiki/Ficheiro:Digestive_system_simplified.svg</a:t>
            </a:r>
          </a:p>
          <a:p>
            <a:endParaRPr lang="en-US" dirty="0"/>
          </a:p>
          <a:p>
            <a:endParaRPr lang="en-US" dirty="0"/>
          </a:p>
        </p:txBody>
      </p:sp>
      <p:sp>
        <p:nvSpPr>
          <p:cNvPr id="4" name="Slide Number Placeholder 3"/>
          <p:cNvSpPr>
            <a:spLocks noGrp="1"/>
          </p:cNvSpPr>
          <p:nvPr>
            <p:ph type="sldNum" sz="quarter" idx="10"/>
          </p:nvPr>
        </p:nvSpPr>
        <p:spPr/>
        <p:txBody>
          <a:bodyPr/>
          <a:lstStyle/>
          <a:p>
            <a:fld id="{FF5E95F4-032D-4A7F-A7A8-491945E3D412}" type="slidenum">
              <a:rPr lang="en-US" smtClean="0"/>
              <a:t>27</a:t>
            </a:fld>
            <a:endParaRPr lang="en-US" dirty="0"/>
          </a:p>
        </p:txBody>
      </p:sp>
    </p:spTree>
    <p:extLst>
      <p:ext uri="{BB962C8B-B14F-4D97-AF65-F5344CB8AC3E}">
        <p14:creationId xmlns:p14="http://schemas.microsoft.com/office/powerpoint/2010/main" val="817743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Farmacocinética: absorción, distribución, metabolismo y eliminación de un </a:t>
            </a:r>
            <a:r>
              <a:rPr lang="en-US" sz="1200" b="0" i="0" kern="1200" dirty="0" err="1">
                <a:solidFill>
                  <a:schemeClr val="tx1"/>
                </a:solidFill>
                <a:effectLst/>
                <a:latin typeface="+mn-lt"/>
                <a:ea typeface="+mn-ea"/>
                <a:cs typeface="+mn-cs"/>
              </a:rPr>
              <a:t>fármaco</a:t>
            </a:r>
            <a:r>
              <a:rPr lang="en-US" sz="1200" b="0" i="0" kern="1200" dirty="0">
                <a:solidFill>
                  <a:schemeClr val="tx1"/>
                </a:solidFill>
                <a:effectLst/>
                <a:latin typeface="+mn-lt"/>
                <a:ea typeface="+mn-ea"/>
                <a:cs typeface="+mn-cs"/>
              </a:rPr>
              <a:t>. </a:t>
            </a:r>
            <a:r>
              <a:rPr lang="es-CO" sz="1200" b="0" i="0" kern="1200" dirty="0">
                <a:solidFill>
                  <a:schemeClr val="tx1"/>
                </a:solidFill>
                <a:effectLst/>
                <a:latin typeface="+mn-lt"/>
                <a:ea typeface="+mn-ea"/>
                <a:cs typeface="+mn-cs"/>
              </a:rPr>
              <a:t>Absorción oral - Metabolismo de primer paso - Hígado (CYP 450 y otras enzimas) y tejidos extrahepáticos: convierte el THC en&gt; 100 metabolitos, algunos de los cuales son psicoactivos </a:t>
            </a:r>
          </a:p>
          <a:p>
            <a:endParaRPr lang="es-CO" sz="1200" b="0" i="0" kern="1200" dirty="0">
              <a:solidFill>
                <a:schemeClr val="tx1"/>
              </a:solidFill>
              <a:effectLst/>
              <a:latin typeface="+mn-lt"/>
              <a:ea typeface="+mn-ea"/>
              <a:cs typeface="+mn-cs"/>
            </a:endParaRPr>
          </a:p>
          <a:p>
            <a:r>
              <a:rPr lang="es-CO" sz="1200" b="0" i="0" kern="1200" dirty="0">
                <a:solidFill>
                  <a:schemeClr val="tx1"/>
                </a:solidFill>
                <a:effectLst/>
                <a:latin typeface="+mn-lt"/>
                <a:ea typeface="+mn-ea"/>
                <a:cs typeface="+mn-cs"/>
              </a:rPr>
              <a:t>Mucosa, rectal, dérmica, inhalación e intravenosa: evite el sistema digestivo para que el medicamento se absorba directamente en el sistema</a:t>
            </a:r>
          </a:p>
          <a:p>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Referencias</a:t>
            </a:r>
          </a:p>
          <a:p>
            <a:endParaRPr lang="en-US"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baseline="0" dirty="0">
                <a:latin typeface="Arial" panose="020B0604020202020204" pitchFamily="34" charset="0"/>
                <a:cs typeface="Arial" panose="020B0604020202020204" pitchFamily="34" charset="0"/>
              </a:rPr>
              <a:t>Gaston, T., and Friedman, D. (2017). Pharmacology of cannabinoids in the treatment of epilepsy. </a:t>
            </a:r>
            <a:r>
              <a:rPr lang="en-US" sz="1200" i="1" baseline="0" dirty="0">
                <a:latin typeface="Arial" panose="020B0604020202020204" pitchFamily="34" charset="0"/>
                <a:cs typeface="Arial" panose="020B0604020202020204" pitchFamily="34" charset="0"/>
              </a:rPr>
              <a:t>Epilepsy &amp; Behavior, 70, </a:t>
            </a:r>
            <a:r>
              <a:rPr lang="en-US" sz="1200" i="0" baseline="0" dirty="0">
                <a:latin typeface="Arial" panose="020B0604020202020204" pitchFamily="34" charset="0"/>
                <a:cs typeface="Arial" panose="020B0604020202020204" pitchFamily="34" charset="0"/>
              </a:rPr>
              <a:t>313-318.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baseline="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Imagen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Foto (Creative Commons Insert): http://fatimaisit.wikispaces.com/pancreas+and+liver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28</a:t>
            </a:fld>
            <a:endParaRPr lang="en-US" dirty="0"/>
          </a:p>
        </p:txBody>
      </p:sp>
    </p:spTree>
    <p:extLst>
      <p:ext uri="{BB962C8B-B14F-4D97-AF65-F5344CB8AC3E}">
        <p14:creationId xmlns:p14="http://schemas.microsoft.com/office/powerpoint/2010/main" val="3332463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dirty="0"/>
              <a:t>La excreción y eliminación varía según el componente de marihuana:</a:t>
            </a:r>
          </a:p>
          <a:p>
            <a:pPr marL="171450" lvl="0" indent="-171450" defTabSz="685800">
              <a:buFont typeface="Arial" panose="020B0604020202020204" pitchFamily="34" charset="0"/>
              <a:buChar cha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171450" lvl="0" indent="-171450" defTabSz="685800">
              <a:buFont typeface="Arial" panose="020B0604020202020204" pitchFamily="34" charset="0"/>
              <a:buChar char="•"/>
            </a:pPr>
            <a:r>
              <a:rPr lang="en-US" sz="1200" kern="1200" baseline="0" dirty="0">
                <a:solidFill>
                  <a:prstClr val="black"/>
                </a:solidFill>
                <a:latin typeface="Arial" panose="020B0604020202020204" pitchFamily="34" charset="0"/>
                <a:ea typeface="+mn-ea"/>
                <a:cs typeface="Arial" panose="020B0604020202020204" pitchFamily="34" charset="0"/>
              </a:rPr>
              <a:t>THC</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s-ES" dirty="0"/>
              <a:t>Heces (65% de metabolitos)</a:t>
            </a:r>
            <a:r>
              <a:rPr lang="en-US" sz="1200" kern="1200" baseline="30000" dirty="0">
                <a:solidFill>
                  <a:prstClr val="black"/>
                </a:solidFill>
                <a:latin typeface="Arial" panose="020B0604020202020204" pitchFamily="34" charset="0"/>
                <a:ea typeface="+mn-ea"/>
                <a:cs typeface="Arial" panose="020B0604020202020204" pitchFamily="34" charset="0"/>
              </a:rPr>
              <a:t>x</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s-ES" dirty="0"/>
              <a:t>Orina (25% de metabolitos)</a:t>
            </a:r>
          </a:p>
          <a:p>
            <a:pPr marL="514350" lvl="1" indent="-171450" algn="l" defTabSz="685800">
              <a:buFont typeface="Arial" panose="020B0604020202020204" pitchFamily="34" charset="0"/>
              <a:buChar char="•"/>
            </a:pPr>
            <a:r>
              <a:rPr lang="es-ES" dirty="0"/>
              <a:t>La vida media es de alrededor de 25-36 horas.</a:t>
            </a:r>
          </a:p>
          <a:p>
            <a:pPr marL="514350" lvl="1" indent="-171450" algn="l" defTabSz="685800">
              <a:buFont typeface="Arial" panose="020B0604020202020204" pitchFamily="34" charset="0"/>
              <a:buChar char="•"/>
            </a:pPr>
            <a:endParaRPr lang="es-ES" sz="1200" kern="1200" baseline="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kern="1200" baseline="0" dirty="0">
                <a:solidFill>
                  <a:prstClr val="black"/>
                </a:solidFill>
                <a:latin typeface="Arial" panose="020B0604020202020204" pitchFamily="34" charset="0"/>
                <a:ea typeface="+mn-ea"/>
                <a:cs typeface="Arial" panose="020B0604020202020204" pitchFamily="34" charset="0"/>
              </a:rPr>
              <a:t>CBD</a:t>
            </a:r>
          </a:p>
          <a:p>
            <a:pPr marL="514350" lvl="1" indent="-171450" algn="l" defTabSz="685800">
              <a:buFont typeface="Arial" panose="020B0604020202020204" pitchFamily="34" charset="0"/>
              <a:buChar char="•"/>
            </a:pPr>
            <a:r>
              <a:rPr lang="es-ES" dirty="0"/>
              <a:t>Heces (principalmente</a:t>
            </a:r>
            <a:r>
              <a:rPr lang="en-US" sz="1200" kern="1200" dirty="0">
                <a:solidFill>
                  <a:prstClr val="black"/>
                </a:solidFill>
                <a:latin typeface="Arial" panose="020B0604020202020204" pitchFamily="34" charset="0"/>
                <a:ea typeface="+mn-ea"/>
                <a:cs typeface="Arial" panose="020B0604020202020204" pitchFamily="34" charset="0"/>
              </a:rPr>
              <a:t>)</a:t>
            </a:r>
            <a:r>
              <a:rPr lang="en-US" sz="1200" kern="1200" baseline="30000" dirty="0">
                <a:solidFill>
                  <a:prstClr val="black"/>
                </a:solidFill>
                <a:latin typeface="Arial" panose="020B0604020202020204" pitchFamily="34" charset="0"/>
                <a:ea typeface="+mn-ea"/>
                <a:cs typeface="Arial" panose="020B0604020202020204" pitchFamily="34" charset="0"/>
              </a:rPr>
              <a:t>x</a:t>
            </a:r>
            <a:endParaRPr lang="en-US" sz="1200" kern="120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n-US" sz="1200" b="0" i="0" kern="1200" dirty="0">
                <a:solidFill>
                  <a:schemeClr val="tx1"/>
                </a:solidFill>
                <a:effectLst/>
                <a:latin typeface="+mn-lt"/>
                <a:ea typeface="+mn-ea"/>
                <a:cs typeface="+mn-cs"/>
              </a:rPr>
              <a:t>Orina (pequeña cantidad de metabolitos en la orina)</a:t>
            </a:r>
          </a:p>
          <a:p>
            <a:pPr marL="514350" lvl="1" indent="-171450" algn="l" defTabSz="685800">
              <a:buFont typeface="Arial" panose="020B0604020202020204" pitchFamily="34" charset="0"/>
              <a:buChar char="•"/>
            </a:pPr>
            <a:r>
              <a:rPr lang="es-ES" dirty="0"/>
              <a:t>La vida media es de aproximadamente 18-32 horas.</a:t>
            </a:r>
            <a:endParaRPr lang="en-US" sz="1200" kern="1200" baseline="0" dirty="0">
              <a:solidFill>
                <a:prstClr val="black"/>
              </a:solidFill>
              <a:latin typeface="Arial" panose="020B0604020202020204" pitchFamily="34" charset="0"/>
              <a:ea typeface="+mn-ea"/>
              <a:cs typeface="Arial" panose="020B0604020202020204" pitchFamily="34" charset="0"/>
            </a:endParaRPr>
          </a:p>
          <a:p>
            <a:pPr marL="514350" lvl="1" indent="-171450" algn="l" defTabSz="685800">
              <a:buFont typeface="Arial" panose="020B0604020202020204" pitchFamily="34" charset="0"/>
              <a:buChar char="•"/>
            </a:pPr>
            <a:r>
              <a:rPr lang="es-ES" dirty="0"/>
              <a:t>Sudor</a:t>
            </a:r>
          </a:p>
          <a:p>
            <a:pPr marL="514350" lvl="1" indent="-171450" algn="l" defTabSz="685800">
              <a:buFont typeface="Arial" panose="020B0604020202020204" pitchFamily="34" charset="0"/>
              <a:buChar char="•"/>
            </a:pPr>
            <a:r>
              <a:rPr lang="en-US" sz="1200" b="0" i="0" kern="1200" dirty="0">
                <a:solidFill>
                  <a:schemeClr val="tx1"/>
                </a:solidFill>
                <a:effectLst/>
                <a:latin typeface="+mn-lt"/>
                <a:ea typeface="+mn-ea"/>
                <a:cs typeface="+mn-cs"/>
              </a:rPr>
              <a:t>Fluido oral (p. Ej., Saliva)</a:t>
            </a:r>
          </a:p>
          <a:p>
            <a:pPr marL="514350" lvl="1" indent="-171450" algn="l" defTabSz="685800">
              <a:buFont typeface="Arial" panose="020B0604020202020204" pitchFamily="34" charset="0"/>
              <a:buChar char="•"/>
            </a:pPr>
            <a:r>
              <a:rPr lang="es-ES" dirty="0"/>
              <a:t>Cabello</a:t>
            </a:r>
          </a:p>
          <a:p>
            <a:pPr marL="514350" lvl="1" indent="-171450" algn="l" defTabSz="6858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Referencias</a:t>
            </a:r>
          </a:p>
          <a:p>
            <a:endParaRPr lang="en-US" sz="1200" kern="120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i="0" kern="1200" baseline="30000" dirty="0">
                <a:solidFill>
                  <a:schemeClr val="tx1"/>
                </a:solidFill>
                <a:latin typeface="Arial" panose="020B0604020202020204" pitchFamily="34" charset="0"/>
                <a:ea typeface="+mn-ea"/>
                <a:cs typeface="Arial" panose="020B0604020202020204" pitchFamily="34" charset="0"/>
              </a:rPr>
              <a:t>28</a:t>
            </a:r>
            <a:r>
              <a:rPr lang="en-US" sz="1200" i="0" kern="1200" baseline="0" dirty="0">
                <a:solidFill>
                  <a:schemeClr val="tx1"/>
                </a:solidFill>
                <a:latin typeface="Arial" panose="020B0604020202020204" pitchFamily="34" charset="0"/>
                <a:ea typeface="+mn-ea"/>
                <a:cs typeface="Arial" panose="020B0604020202020204" pitchFamily="34" charset="0"/>
              </a:rPr>
              <a:t>Gaston, T., and Friedman, D. (2017). Pharmacology of cannabinoids in the treatment of epilepsy. </a:t>
            </a:r>
            <a:r>
              <a:rPr lang="en-US" sz="1200" i="1" kern="1200" baseline="0" dirty="0">
                <a:solidFill>
                  <a:schemeClr val="tx1"/>
                </a:solidFill>
                <a:latin typeface="Arial" panose="020B0604020202020204" pitchFamily="34" charset="0"/>
                <a:ea typeface="+mn-ea"/>
                <a:cs typeface="Arial" panose="020B0604020202020204" pitchFamily="34" charset="0"/>
              </a:rPr>
              <a:t>Epilepsy &amp; Behavior, 70, </a:t>
            </a:r>
            <a:r>
              <a:rPr lang="en-US" sz="1200" i="0" kern="1200" baseline="0" dirty="0">
                <a:solidFill>
                  <a:schemeClr val="tx1"/>
                </a:solidFill>
                <a:latin typeface="Arial" panose="020B0604020202020204" pitchFamily="34" charset="0"/>
                <a:ea typeface="+mn-ea"/>
                <a:cs typeface="Arial" panose="020B0604020202020204" pitchFamily="34" charset="0"/>
              </a:rPr>
              <a:t>313-318. </a:t>
            </a:r>
          </a:p>
          <a:p>
            <a:pPr marL="0" marR="0" lvl="0" indent="0" algn="l" defTabSz="457200" rtl="0" eaLnBrk="1" fontAlgn="auto" latinLnBrk="0" hangingPunct="1">
              <a:buClrTx/>
              <a:buSzTx/>
              <a:buFontTx/>
              <a:buNone/>
              <a:tabLst/>
              <a:defRPr/>
            </a:pPr>
            <a:endParaRPr lang="en-US" sz="1200" i="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29</a:t>
            </a:r>
            <a:r>
              <a:rPr lang="en-US" sz="1200" kern="1200" baseline="0" dirty="0">
                <a:solidFill>
                  <a:prstClr val="black"/>
                </a:solidFill>
                <a:latin typeface="Arial" panose="020B0604020202020204" pitchFamily="34" charset="0"/>
                <a:ea typeface="+mn-ea"/>
                <a:cs typeface="Arial" panose="020B0604020202020204" pitchFamily="34" charset="0"/>
              </a:rPr>
              <a:t>Musshoff, F., &amp; Madea, B. (2006). Review of biologic matrices (Urine, blood, hair) as indicators of recent or ongoing cannabis use. </a:t>
            </a:r>
            <a:r>
              <a:rPr lang="en-US" sz="1200" i="1" kern="1200" baseline="0" dirty="0">
                <a:solidFill>
                  <a:prstClr val="black"/>
                </a:solidFill>
                <a:latin typeface="Arial" panose="020B0604020202020204" pitchFamily="34" charset="0"/>
                <a:ea typeface="+mn-ea"/>
                <a:cs typeface="Arial" panose="020B0604020202020204" pitchFamily="34" charset="0"/>
              </a:rPr>
              <a:t>Therapeutic Drug Monitoring, 28</a:t>
            </a:r>
            <a:r>
              <a:rPr lang="en-US" sz="1200" i="0" kern="1200" baseline="0" dirty="0">
                <a:solidFill>
                  <a:prstClr val="black"/>
                </a:solidFill>
                <a:latin typeface="Arial" panose="020B0604020202020204" pitchFamily="34" charset="0"/>
                <a:ea typeface="+mn-ea"/>
                <a:cs typeface="Arial" panose="020B0604020202020204" pitchFamily="34" charset="0"/>
              </a:rPr>
              <a:t>(2)</a:t>
            </a:r>
            <a:r>
              <a:rPr lang="en-US" sz="1200" i="1" kern="1200" baseline="0" dirty="0">
                <a:solidFill>
                  <a:prstClr val="black"/>
                </a:solidFill>
                <a:latin typeface="Arial" panose="020B0604020202020204" pitchFamily="34" charset="0"/>
                <a:ea typeface="+mn-ea"/>
                <a:cs typeface="Arial" panose="020B0604020202020204" pitchFamily="34" charset="0"/>
              </a:rPr>
              <a:t>, </a:t>
            </a:r>
            <a:r>
              <a:rPr lang="en-US" sz="1200" i="0" kern="1200" baseline="0" dirty="0">
                <a:solidFill>
                  <a:prstClr val="black"/>
                </a:solidFill>
                <a:latin typeface="Arial" panose="020B0604020202020204" pitchFamily="34" charset="0"/>
                <a:ea typeface="+mn-ea"/>
                <a:cs typeface="Arial" panose="020B0604020202020204" pitchFamily="34" charset="0"/>
              </a:rPr>
              <a:t>155-163.</a:t>
            </a:r>
          </a:p>
          <a:p>
            <a:pPr marL="0" marR="0" lvl="0" indent="0" algn="l" defTabSz="457200" rtl="0" eaLnBrk="1" fontAlgn="auto" latinLnBrk="0" hangingPunct="1">
              <a:buClrTx/>
              <a:buSzTx/>
              <a:buFontTx/>
              <a:buNone/>
              <a:tabLst/>
              <a:defRPr/>
            </a:pPr>
            <a:endParaRPr lang="en-US" sz="120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30</a:t>
            </a:r>
            <a:r>
              <a:rPr lang="en-US" sz="1200" kern="1200" baseline="0" dirty="0">
                <a:solidFill>
                  <a:prstClr val="black"/>
                </a:solidFill>
                <a:latin typeface="Arial" panose="020B0604020202020204" pitchFamily="34" charset="0"/>
                <a:ea typeface="+mn-ea"/>
                <a:cs typeface="Arial" panose="020B0604020202020204" pitchFamily="34" charset="0"/>
              </a:rPr>
              <a:t>Kintz, P., Cirimele, V., &amp; Ludes, B. (2000). Detection of cannabis in oral fluid (saliva) and forehead wipes (sweat) from impaired drivers. </a:t>
            </a:r>
            <a:r>
              <a:rPr lang="en-US" sz="1200" i="1" kern="1200" baseline="0" dirty="0">
                <a:solidFill>
                  <a:prstClr val="black"/>
                </a:solidFill>
                <a:latin typeface="Arial" panose="020B0604020202020204" pitchFamily="34" charset="0"/>
                <a:ea typeface="+mn-ea"/>
                <a:cs typeface="Arial" panose="020B0604020202020204" pitchFamily="34" charset="0"/>
              </a:rPr>
              <a:t>Journal of Analytical Toxicology, 24, 557-561</a:t>
            </a:r>
          </a:p>
          <a:p>
            <a:pPr marL="0" marR="0" lvl="0" indent="0" algn="l" defTabSz="457200" rtl="0" eaLnBrk="1" fontAlgn="auto" latinLnBrk="0" hangingPunct="1">
              <a:buClrTx/>
              <a:buSzTx/>
              <a:buFontTx/>
              <a:buNone/>
              <a:tabLst/>
              <a:defRP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31</a:t>
            </a:r>
            <a:r>
              <a:rPr lang="en-US" sz="1200" kern="1200" baseline="0" dirty="0">
                <a:solidFill>
                  <a:prstClr val="black"/>
                </a:solidFill>
                <a:latin typeface="Arial" panose="020B0604020202020204" pitchFamily="34" charset="0"/>
                <a:ea typeface="+mn-ea"/>
                <a:cs typeface="Arial" panose="020B0604020202020204" pitchFamily="34" charset="0"/>
              </a:rPr>
              <a:t>Kintz, P., Cirimele, V., &amp; Ludes, B. (2000). Detection of cannabis in oral fluid (saliva) and forehead wipes (sweat) from impaired drivers. </a:t>
            </a:r>
            <a:r>
              <a:rPr lang="en-US" sz="1200" i="1" kern="1200" baseline="0" dirty="0">
                <a:solidFill>
                  <a:prstClr val="black"/>
                </a:solidFill>
                <a:latin typeface="Arial" panose="020B0604020202020204" pitchFamily="34" charset="0"/>
                <a:ea typeface="+mn-ea"/>
                <a:cs typeface="Arial" panose="020B0604020202020204" pitchFamily="34" charset="0"/>
              </a:rPr>
              <a:t>Journal of Analytical Toxicology, 24, 557-561</a:t>
            </a:r>
          </a:p>
          <a:p>
            <a:pPr marL="0" marR="0" lvl="0" indent="0" algn="l" defTabSz="457200" rtl="0" eaLnBrk="1" fontAlgn="auto" latinLnBrk="0" hangingPunct="1">
              <a:buClrTx/>
              <a:buSzTx/>
              <a:buFontTx/>
              <a:buNone/>
              <a:tabLst/>
              <a:defRPr/>
            </a:pPr>
            <a:endParaRPr lang="en-US" sz="1200" kern="120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kern="1200" baseline="30000" dirty="0">
                <a:solidFill>
                  <a:prstClr val="black"/>
                </a:solidFill>
                <a:latin typeface="Arial" panose="020B0604020202020204" pitchFamily="34" charset="0"/>
                <a:ea typeface="+mn-ea"/>
                <a:cs typeface="Arial" panose="020B0604020202020204" pitchFamily="34" charset="0"/>
              </a:rPr>
              <a:t>32</a:t>
            </a:r>
            <a:r>
              <a:rPr lang="en-US" sz="1200" kern="1200" baseline="0" dirty="0">
                <a:solidFill>
                  <a:prstClr val="black"/>
                </a:solidFill>
                <a:latin typeface="Arial" panose="020B0604020202020204" pitchFamily="34" charset="0"/>
                <a:ea typeface="+mn-ea"/>
                <a:cs typeface="Arial" panose="020B0604020202020204" pitchFamily="34" charset="0"/>
              </a:rPr>
              <a:t>Musshoff, F., &amp; Madea, B. (2006). Review of biologic matrices (Urine, blood, hair) as indicators of recent or ongoing cannabis use. </a:t>
            </a:r>
            <a:r>
              <a:rPr lang="en-US" sz="1200" i="1" kern="1200" baseline="0" dirty="0">
                <a:solidFill>
                  <a:prstClr val="black"/>
                </a:solidFill>
                <a:latin typeface="Arial" panose="020B0604020202020204" pitchFamily="34" charset="0"/>
                <a:ea typeface="+mn-ea"/>
                <a:cs typeface="Arial" panose="020B0604020202020204" pitchFamily="34" charset="0"/>
              </a:rPr>
              <a:t>Therapeutic Drug Monitoring, 28</a:t>
            </a:r>
            <a:r>
              <a:rPr lang="en-US" sz="1200" i="0" kern="1200" baseline="0" dirty="0">
                <a:solidFill>
                  <a:prstClr val="black"/>
                </a:solidFill>
                <a:latin typeface="Arial" panose="020B0604020202020204" pitchFamily="34" charset="0"/>
                <a:ea typeface="+mn-ea"/>
                <a:cs typeface="Arial" panose="020B0604020202020204" pitchFamily="34" charset="0"/>
              </a:rPr>
              <a:t>(2)</a:t>
            </a:r>
            <a:r>
              <a:rPr lang="en-US" sz="1200" i="1" kern="1200" baseline="0" dirty="0">
                <a:solidFill>
                  <a:prstClr val="black"/>
                </a:solidFill>
                <a:latin typeface="Arial" panose="020B0604020202020204" pitchFamily="34" charset="0"/>
                <a:ea typeface="+mn-ea"/>
                <a:cs typeface="Arial" panose="020B0604020202020204" pitchFamily="34" charset="0"/>
              </a:rPr>
              <a:t>, </a:t>
            </a:r>
            <a:r>
              <a:rPr lang="en-US" sz="1200" i="0" kern="1200" baseline="0" dirty="0">
                <a:solidFill>
                  <a:prstClr val="black"/>
                </a:solidFill>
                <a:latin typeface="Arial" panose="020B0604020202020204" pitchFamily="34" charset="0"/>
                <a:ea typeface="+mn-ea"/>
                <a:cs typeface="Arial" panose="020B0604020202020204" pitchFamily="34" charset="0"/>
              </a:rPr>
              <a:t>155-163.</a:t>
            </a:r>
          </a:p>
          <a:p>
            <a:pPr marL="0" marR="0" lvl="0" indent="0" algn="l" defTabSz="457200" rtl="0" eaLnBrk="1" fontAlgn="auto" latinLnBrk="0" hangingPunct="1">
              <a:buClrTx/>
              <a:buSzTx/>
              <a:buFontTx/>
              <a:buNone/>
              <a:tabLst/>
              <a:defRPr/>
            </a:pPr>
            <a:endParaRPr lang="en-US" sz="1200" i="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buClrTx/>
              <a:buSzTx/>
              <a:buFontTx/>
              <a:buNone/>
              <a:tabLst/>
              <a:defRPr/>
            </a:pPr>
            <a:r>
              <a:rPr lang="en-US" sz="1200" i="0" kern="1200" baseline="0" dirty="0">
                <a:solidFill>
                  <a:prstClr val="black"/>
                </a:solidFill>
                <a:latin typeface="Arial" panose="020B0604020202020204" pitchFamily="34" charset="0"/>
                <a:ea typeface="+mn-ea"/>
                <a:cs typeface="Arial" panose="020B0604020202020204" pitchFamily="34" charset="0"/>
              </a:rPr>
              <a:t>Imagen </a:t>
            </a:r>
          </a:p>
          <a:p>
            <a:pPr marL="0" marR="0" lvl="0" indent="0" algn="l" defTabSz="457200" rtl="0" eaLnBrk="1" fontAlgn="auto" latinLnBrk="0" hangingPunct="1">
              <a:buClrTx/>
              <a:buSzTx/>
              <a:buFontTx/>
              <a:buNone/>
              <a:tabLst/>
              <a:defRPr/>
            </a:pPr>
            <a:endParaRPr lang="en-US" sz="1200" i="0" kern="1200" baseline="0" dirty="0">
              <a:solidFill>
                <a:prstClr val="black"/>
              </a:solidFill>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Arial" panose="020B0604020202020204" pitchFamily="34" charset="0"/>
                <a:ea typeface="+mn-ea"/>
                <a:cs typeface="Arial" panose="020B0604020202020204" pitchFamily="34" charset="0"/>
              </a:rPr>
              <a:t>Foto (Creative Commons Insert): https://www.flickr.com/photos/mitopencourseware/3971218827/</a:t>
            </a:r>
          </a:p>
          <a:p>
            <a:pPr marL="0" marR="0" lvl="0" indent="0" algn="l" defTabSz="457200" rtl="0" eaLnBrk="1" fontAlgn="auto" latinLnBrk="0" hangingPunct="1">
              <a:buClrTx/>
              <a:buSzTx/>
              <a:buFontTx/>
              <a:buNone/>
              <a:tabLst/>
              <a:defRPr/>
            </a:pPr>
            <a:endParaRPr lang="en-US" sz="1200" kern="1200" baseline="0" dirty="0">
              <a:solidFill>
                <a:prstClr val="black"/>
              </a:solidFill>
              <a:latin typeface="Arial" panose="020B0604020202020204" pitchFamily="34" charset="0"/>
              <a:ea typeface="+mn-ea"/>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F5E95F4-032D-4A7F-A7A8-491945E3D412}" type="slidenum">
              <a:rPr lang="en-US" smtClean="0"/>
              <a:t>29</a:t>
            </a:fld>
            <a:endParaRPr lang="en-US" dirty="0"/>
          </a:p>
        </p:txBody>
      </p:sp>
    </p:spTree>
    <p:extLst>
      <p:ext uri="{BB962C8B-B14F-4D97-AF65-F5344CB8AC3E}">
        <p14:creationId xmlns:p14="http://schemas.microsoft.com/office/powerpoint/2010/main" val="401042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75" name="Google Shape;575;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677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dirty="0"/>
              <a:t>Tejidos extrahepáticos: vesícula biliar, páncreas, intestino / duodeno </a:t>
            </a:r>
          </a:p>
          <a:p>
            <a:endParaRPr lang="es-ES" dirty="0"/>
          </a:p>
          <a:p>
            <a:r>
              <a:rPr lang="es-ES" dirty="0"/>
              <a:t>Tenga en cuenta que Inaba y Cohen afirman que el THC puede estar en el cuerpo del usuario crónico por hasta 3 meses, con cantidades residuales que continúan interrumpiendo las funciones físicas, mentales y emocionales (p. 6.39)</a:t>
            </a:r>
            <a:endParaRPr lang="en-US" baseline="0" dirty="0"/>
          </a:p>
          <a:p>
            <a:endParaRPr lang="en-US" baseline="0" dirty="0"/>
          </a:p>
          <a:p>
            <a:r>
              <a:rPr lang="en-US" baseline="0" dirty="0"/>
              <a:t>Referenceias</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30000" dirty="0"/>
              <a:t>33</a:t>
            </a:r>
            <a:r>
              <a:rPr lang="en-US" sz="1200" baseline="0" dirty="0"/>
              <a:t>Koob, G., and Le Moal, M. (2006). </a:t>
            </a:r>
            <a:r>
              <a:rPr lang="en-US" sz="1200" i="1" baseline="0" dirty="0"/>
              <a:t>Neurobiology of addiction </a:t>
            </a:r>
            <a:r>
              <a:rPr lang="en-US" sz="1200" i="0" baseline="0" dirty="0"/>
              <a:t>(Chapter 7). Boston, MA: Elsevier Inc. ISBN-13: 978-0-12-419239-3.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30000" dirty="0"/>
              <a:t>33</a:t>
            </a:r>
            <a:r>
              <a:rPr lang="en-US" sz="1200" baseline="0" dirty="0"/>
              <a:t>Koob, G., and Le Moal, M. (2006). </a:t>
            </a:r>
            <a:r>
              <a:rPr lang="en-US" sz="1200" i="1" baseline="0" dirty="0"/>
              <a:t>Neurobiology of addiction </a:t>
            </a:r>
            <a:r>
              <a:rPr lang="en-US" sz="1200" i="0" baseline="0" dirty="0"/>
              <a:t>(Chapter 7). Boston, MA: Elsevier Inc. ISBN-13: 978-0-12-419239-3.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30000" dirty="0"/>
          </a:p>
          <a:p>
            <a:r>
              <a:rPr lang="en-US" sz="1200" baseline="30000" dirty="0"/>
              <a:t>34</a:t>
            </a:r>
            <a:r>
              <a:rPr lang="en-US" sz="1200" baseline="0" dirty="0"/>
              <a:t>Lowe, R., Abraham, T., Darwin, W., Herning, R., Lud Cadet, J., and Huestis, M. (2009). Extended urinary </a:t>
            </a:r>
            <a:r>
              <a:rPr lang="el-GR" sz="1200" baseline="0" dirty="0"/>
              <a:t>Δ</a:t>
            </a:r>
            <a:r>
              <a:rPr lang="en-US" sz="1200" baseline="0" dirty="0"/>
              <a:t>9-Tetrahydrocannabinol excretion in chronic cannabis users precludes use as a biomarker of new drug exposure. </a:t>
            </a:r>
            <a:r>
              <a:rPr lang="en-US" sz="1200" i="1" baseline="0" dirty="0"/>
              <a:t>Drug &amp; Alcohol Dependence, 105</a:t>
            </a:r>
            <a:r>
              <a:rPr lang="en-US" sz="1200" i="0" baseline="0" dirty="0"/>
              <a:t>(1-2), 24-32. doi: 10.1016/j.drugalcdep.2009.05.027.</a:t>
            </a:r>
          </a:p>
          <a:p>
            <a:endParaRPr lang="en-US" sz="1200" i="0"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FF5E95F4-032D-4A7F-A7A8-491945E3D412}" type="slidenum">
              <a:rPr lang="en-US" smtClean="0"/>
              <a:t>30</a:t>
            </a:fld>
            <a:endParaRPr lang="en-US" dirty="0"/>
          </a:p>
        </p:txBody>
      </p:sp>
    </p:spTree>
    <p:extLst>
      <p:ext uri="{BB962C8B-B14F-4D97-AF65-F5344CB8AC3E}">
        <p14:creationId xmlns:p14="http://schemas.microsoft.com/office/powerpoint/2010/main" val="36878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s-ES" dirty="0"/>
              <a:t>La red PTTC tiene recursos adicionales de capacitación y asistencia técnica disponibles. Esto incluye otras herramientas y recursos sobre la marihuana y la prevención de la marihuana.</a:t>
            </a:r>
          </a:p>
          <a:p>
            <a:endParaRPr lang="en-US" dirty="0">
              <a:latin typeface="Arial" panose="020B0604020202020204" pitchFamily="34" charset="0"/>
              <a:cs typeface="Arial" panose="020B0604020202020204" pitchFamily="34" charset="0"/>
            </a:endParaRPr>
          </a:p>
          <a:p>
            <a:r>
              <a:rPr lang="es-ES" dirty="0"/>
              <a:t>Anime a su audiencia a visitar el sitio web de la red PTTC para obtener más información. Señale específicamente el PTTC que sirve a su región y proporcione su sitio web e información de contacto.</a:t>
            </a:r>
            <a:endParaRPr lang="en-US" dirty="0">
              <a:latin typeface="Arial" panose="020B0604020202020204" pitchFamily="34" charset="0"/>
              <a:cs typeface="Arial" panose="020B0604020202020204" pitchFamily="34" charset="0"/>
            </a:endParaRPr>
          </a:p>
          <a:p>
            <a:br>
              <a:rPr lang="en-US" dirty="0"/>
            </a:br>
            <a:r>
              <a:rPr lang="en-US" sz="1200" b="0" i="0" kern="1200" dirty="0">
                <a:solidFill>
                  <a:schemeClr val="tx1"/>
                </a:solidFill>
                <a:effectLst/>
                <a:latin typeface="+mn-lt"/>
                <a:ea typeface="+mn-ea"/>
                <a:cs typeface="+mn-cs"/>
              </a:rPr>
              <a:t>Los servicios PTTC son accesibles para todos los que trabajan en la prevención en sus comunidades.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E6794C7-3788-6040-A55F-E1D994D8F7FD}" type="slidenum">
              <a:rPr lang="en-US" smtClean="0"/>
              <a:t>31</a:t>
            </a:fld>
            <a:endParaRPr lang="en-US" dirty="0"/>
          </a:p>
        </p:txBody>
      </p:sp>
    </p:spTree>
    <p:extLst>
      <p:ext uri="{BB962C8B-B14F-4D97-AF65-F5344CB8AC3E}">
        <p14:creationId xmlns:p14="http://schemas.microsoft.com/office/powerpoint/2010/main" val="4179513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dirty="0"/>
              <a:t>Comprendiendo el sistema endocannabinoide </a:t>
            </a:r>
          </a:p>
          <a:p>
            <a:r>
              <a:rPr lang="es-ES" dirty="0"/>
              <a:t>Conferencia NIDA</a:t>
            </a:r>
          </a:p>
          <a:p>
            <a:r>
              <a:rPr lang="en-US" dirty="0"/>
              <a:t>https://youtu.be/3sEwoJv_NRc</a:t>
            </a:r>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dirty="0"/>
          </a:p>
        </p:txBody>
      </p:sp>
    </p:spTree>
    <p:extLst>
      <p:ext uri="{BB962C8B-B14F-4D97-AF65-F5344CB8AC3E}">
        <p14:creationId xmlns:p14="http://schemas.microsoft.com/office/powerpoint/2010/main" val="1581334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36</a:t>
            </a:fld>
            <a:endParaRPr lang="en-US" dirty="0"/>
          </a:p>
        </p:txBody>
      </p:sp>
    </p:spTree>
    <p:extLst>
      <p:ext uri="{BB962C8B-B14F-4D97-AF65-F5344CB8AC3E}">
        <p14:creationId xmlns:p14="http://schemas.microsoft.com/office/powerpoint/2010/main" val="54908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[Proporcione un breve resumen del propósito de la Red PTTC, que financió y creó esta plataforma de diapositivas, la cual ofrece otros servicios de capacitación en prevención y asistencia técnica.]</a:t>
            </a:r>
          </a:p>
          <a:p>
            <a:endParaRPr lang="en-US" dirty="0"/>
          </a:p>
          <a:p>
            <a:r>
              <a:rPr lang="es-ES" dirty="0"/>
              <a:t>El propósito de la Red de Centros de Transferencia de Tecnología de Prevención , o PTTC, es mejorar la implementación y entrega de intervenciones efectivas de prevención de trastornos por uso de sustancias.</a:t>
            </a:r>
            <a:endParaRPr lang="en-US" dirty="0"/>
          </a:p>
          <a:p>
            <a:br>
              <a:rPr lang="en-US" dirty="0"/>
            </a:br>
            <a:r>
              <a:rPr lang="en-US" sz="1200" b="0" i="0" kern="1200" dirty="0">
                <a:solidFill>
                  <a:schemeClr val="tx1"/>
                </a:solidFill>
                <a:effectLst/>
                <a:latin typeface="+mn-lt"/>
                <a:ea typeface="+mn-ea"/>
                <a:cs typeface="+mn-cs"/>
              </a:rPr>
              <a:t>Los PTTC brindan servicios de capacitación y asistencia técnica al campo de la prevención del trastorno por uso de sustancias. Los servicios son:</a:t>
            </a:r>
          </a:p>
          <a:p>
            <a:endParaRPr lang="en-US" sz="1200" b="0" i="0" kern="1200" dirty="0">
              <a:solidFill>
                <a:schemeClr val="tx1"/>
              </a:solidFill>
              <a:effectLst/>
              <a:latin typeface="+mn-lt"/>
              <a:ea typeface="+mn-ea"/>
              <a:cs typeface="+mn-cs"/>
            </a:endParaRPr>
          </a:p>
          <a:p>
            <a:r>
              <a:rPr lang="es-ES" dirty="0"/>
              <a:t>Diseñada para satisfacer las necesidades de los destinatarios</a:t>
            </a:r>
          </a:p>
          <a:p>
            <a:r>
              <a:rPr lang="es-ES" dirty="0"/>
              <a:t>Basado en la ciencia de la prevención y utiliza prácticas prometedoras y basadas en evidencia. </a:t>
            </a:r>
          </a:p>
          <a:p>
            <a:r>
              <a:rPr lang="es-ES" dirty="0"/>
              <a:t>Aproveche la experiencia y los recursos disponibles a través de alianzas dentro y en todas las regiones del HHS y la red PTTC.</a:t>
            </a:r>
            <a:endParaRPr lang="en-US" dirty="0"/>
          </a:p>
        </p:txBody>
      </p:sp>
      <p:sp>
        <p:nvSpPr>
          <p:cNvPr id="4" name="Slide Number Placeholder 3"/>
          <p:cNvSpPr>
            <a:spLocks noGrp="1"/>
          </p:cNvSpPr>
          <p:nvPr>
            <p:ph type="sldNum" sz="quarter" idx="5"/>
          </p:nvPr>
        </p:nvSpPr>
        <p:spPr/>
        <p:txBody>
          <a:bodyPr/>
          <a:lstStyle/>
          <a:p>
            <a:fld id="{1E6794C7-3788-6040-A55F-E1D994D8F7FD}" type="slidenum">
              <a:rPr lang="en-US" smtClean="0"/>
              <a:t>4</a:t>
            </a:fld>
            <a:endParaRPr lang="en-US" dirty="0"/>
          </a:p>
        </p:txBody>
      </p:sp>
    </p:spTree>
    <p:extLst>
      <p:ext uri="{BB962C8B-B14F-4D97-AF65-F5344CB8AC3E}">
        <p14:creationId xmlns:p14="http://schemas.microsoft.com/office/powerpoint/2010/main" val="727750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 red PTTC consta de 10 centros regionales de transferencia de tecnología de prevención, o PTTC. </a:t>
            </a:r>
          </a:p>
          <a:p>
            <a:endParaRPr lang="es-ES" dirty="0"/>
          </a:p>
          <a:p>
            <a:r>
              <a:rPr lang="es-ES" b="1" dirty="0"/>
              <a:t>[Es posible que desee resaltar y mencionar el PTTC que sirve a su región.]</a:t>
            </a:r>
          </a:p>
          <a:p>
            <a:endParaRPr lang="es-ES" dirty="0"/>
          </a:p>
          <a:p>
            <a:r>
              <a:rPr lang="es-ES" dirty="0"/>
              <a:t>La red también consta de dos centros especializados nacionales: </a:t>
            </a:r>
            <a:r>
              <a:rPr lang="es-CO" dirty="0"/>
              <a:t>El Centro Nacional Hispano Latino de Capacitación y Asistencia Técnica en Prevención y  El Centro Nacional de Capacitación y Asistencia Técnica en Prevención para comunidades Indígenas Americanas y Nativos de Alaska.</a:t>
            </a:r>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dirty="0"/>
          </a:p>
        </p:txBody>
      </p:sp>
    </p:spTree>
    <p:extLst>
      <p:ext uri="{BB962C8B-B14F-4D97-AF65-F5344CB8AC3E}">
        <p14:creationId xmlns:p14="http://schemas.microsoft.com/office/powerpoint/2010/main" val="308742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ES" dirty="0"/>
              <a:t>La adolescencia, la fase de la vida humana entre la niñez y la edad adulta, es un momento de transición sorprendente y puede ser un momento muy positivo para la juventud.</a:t>
            </a:r>
          </a:p>
          <a:p>
            <a:endParaRPr lang="en-US" baseline="0" dirty="0">
              <a:latin typeface="Arial" panose="020B0604020202020204" pitchFamily="34" charset="0"/>
              <a:cs typeface="Arial" panose="020B0604020202020204" pitchFamily="34" charset="0"/>
            </a:endParaRPr>
          </a:p>
          <a:p>
            <a:r>
              <a:rPr lang="es-ES" dirty="0"/>
              <a:t>Es un momento en el que los jóvenes buscan nuevas experiencias, asumen riesgos y aprenden a manejar emociones fuertes. Todo esto ayuda a las personas a pasar de la niñez a la edad adulta y puede proporcionar excelentes experiencias de aprendizaje.</a:t>
            </a:r>
          </a:p>
          <a:p>
            <a:endParaRPr lang="en-US" baseline="0" dirty="0">
              <a:latin typeface="Arial" panose="020B0604020202020204" pitchFamily="34" charset="0"/>
              <a:cs typeface="Arial" panose="020B0604020202020204" pitchFamily="34" charset="0"/>
            </a:endParaRPr>
          </a:p>
          <a:p>
            <a:r>
              <a:rPr lang="es-ES" dirty="0"/>
              <a:t>También es un momento en que el cerebro no está completamente desarrollado, por lo que pasar por estos procesos también tiene el potencial de causar daño a la salud de los adolescentes. Por ejemplo, un riesgo que un adolescente podría correr es no usar el cinturón de seguridad al conducir o tener relaciones sexuales sin protección.</a:t>
            </a:r>
          </a:p>
          <a:p>
            <a:endParaRPr lang="es-ES" dirty="0"/>
          </a:p>
          <a:p>
            <a:r>
              <a:rPr lang="es-ES" dirty="0"/>
              <a:t>[transición a la siguiente diapositiva] La investigación en la psicología del desarrollo y en la neurociencia demuestra una extensa reorganización del cerebro durante la adolescencia que ayuda a explicar por qué esta fase natural y positiva del desarrollo incluye el potencial de un daño extenso.</a:t>
            </a:r>
            <a:endParaRPr lang="en-US" baseline="0" dirty="0">
              <a:latin typeface="Arial" panose="020B0604020202020204" pitchFamily="34" charset="0"/>
              <a:cs typeface="Arial" panose="020B0604020202020204" pitchFamily="34" charset="0"/>
            </a:endParaRPr>
          </a:p>
          <a:p>
            <a:br>
              <a:rPr lang="en-US" dirty="0"/>
            </a:br>
            <a:r>
              <a:rPr lang="en-US" sz="1200" b="0" i="0" kern="1200" dirty="0">
                <a:solidFill>
                  <a:schemeClr val="tx1"/>
                </a:solidFill>
                <a:effectLst/>
                <a:latin typeface="+mn-lt"/>
                <a:ea typeface="+mn-ea"/>
                <a:cs typeface="+mn-cs"/>
              </a:rPr>
              <a:t>Referencia</a:t>
            </a:r>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  </a:t>
            </a:r>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sz="1200" b="0" i="0" kern="1200" dirty="0">
                <a:solidFill>
                  <a:schemeClr val="tx1"/>
                </a:solidFill>
                <a:effectLst/>
                <a:latin typeface="Arial" panose="020B0604020202020204" pitchFamily="34" charset="0"/>
                <a:ea typeface="+mn-ea"/>
                <a:cs typeface="Arial" panose="020B0604020202020204" pitchFamily="34" charset="0"/>
              </a:rPr>
              <a:t>Konrad, K., Firk, C., &amp; Uhlhaas, P. J. (2013). Brain development during adolescence: neuroscientific insights into this developmental period. </a:t>
            </a:r>
            <a:r>
              <a:rPr lang="en-US" sz="1200" b="0" i="1" kern="1200" dirty="0">
                <a:solidFill>
                  <a:schemeClr val="tx1"/>
                </a:solidFill>
                <a:effectLst/>
                <a:latin typeface="Arial" panose="020B0604020202020204" pitchFamily="34" charset="0"/>
                <a:ea typeface="+mn-ea"/>
                <a:cs typeface="Arial" panose="020B0604020202020204" pitchFamily="34" charset="0"/>
              </a:rPr>
              <a:t>Deutsches Arzteblatt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br>
              <a:rPr lang="en-US" dirty="0"/>
            </a:br>
            <a:r>
              <a:rPr lang="en-US" sz="1200" b="0" i="0" kern="1200" dirty="0">
                <a:solidFill>
                  <a:schemeClr val="tx1"/>
                </a:solidFill>
                <a:effectLst/>
                <a:latin typeface="+mn-lt"/>
                <a:ea typeface="+mn-ea"/>
                <a:cs typeface="+mn-cs"/>
              </a:rPr>
              <a:t>Imagen</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Getty images: 976595402</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dirty="0"/>
          </a:p>
        </p:txBody>
      </p:sp>
    </p:spTree>
    <p:extLst>
      <p:ext uri="{BB962C8B-B14F-4D97-AF65-F5344CB8AC3E}">
        <p14:creationId xmlns:p14="http://schemas.microsoft.com/office/powerpoint/2010/main" val="16536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Partes y Regiones del Cerebro Humano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El Cerebro </a:t>
            </a:r>
            <a:r>
              <a:rPr lang="es-CO" dirty="0"/>
              <a:t>está dividido en dos hemisferios cerebrales.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 Corteza</a:t>
            </a:r>
            <a:r>
              <a:rPr lang="es-CO" dirty="0"/>
              <a:t>(o córtex) cerebral es la parte del cerebro que es rugosa y llena de pliegues.</a:t>
            </a:r>
            <a:r>
              <a:rPr lang="es-ES" dirty="0"/>
              <a:t>: 4 regiones: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u="sng" dirty="0"/>
              <a:t>El Lóbulo frontal: </a:t>
            </a:r>
            <a:r>
              <a:rPr lang="es-ES" dirty="0"/>
              <a:t>personalidad / emociones, habilidades de pensamiento superiores como resolución de problemas y control de movimiento. Continúa desarrollándose hasta mediados de los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El </a:t>
            </a:r>
            <a:r>
              <a:rPr lang="en-US" sz="1200" b="0" i="0" u="sng" kern="1200" dirty="0" err="1">
                <a:solidFill>
                  <a:schemeClr val="tx1"/>
                </a:solidFill>
                <a:effectLst/>
                <a:latin typeface="+mn-lt"/>
                <a:ea typeface="+mn-ea"/>
                <a:cs typeface="+mn-cs"/>
              </a:rPr>
              <a:t>Lóbulo</a:t>
            </a:r>
            <a:r>
              <a:rPr lang="en-US" sz="1200" b="0" i="0" u="sng" kern="1200" dirty="0">
                <a:solidFill>
                  <a:schemeClr val="tx1"/>
                </a:solidFill>
                <a:effectLst/>
                <a:latin typeface="+mn-lt"/>
                <a:ea typeface="+mn-ea"/>
                <a:cs typeface="+mn-cs"/>
              </a:rPr>
              <a:t> temporal</a:t>
            </a:r>
            <a:r>
              <a:rPr lang="en-US" sz="1200" b="0" i="0" kern="1200" dirty="0">
                <a:solidFill>
                  <a:schemeClr val="tx1"/>
                </a:solidFill>
                <a:effectLst/>
                <a:latin typeface="+mn-lt"/>
                <a:ea typeface="+mn-ea"/>
                <a:cs typeface="+mn-cs"/>
              </a:rPr>
              <a:t>: ayuda a procesar la audición y otros sentidos, el lenguaje y la lectura</a:t>
            </a:r>
            <a:br>
              <a:rPr lang="en-US" dirty="0"/>
            </a:br>
            <a:r>
              <a:rPr lang="en-US" sz="1200" b="0" i="0" u="none" kern="1200" dirty="0">
                <a:solidFill>
                  <a:schemeClr val="tx1"/>
                </a:solidFill>
                <a:effectLst/>
                <a:latin typeface="+mn-lt"/>
                <a:ea typeface="+mn-ea"/>
                <a:cs typeface="+mn-cs"/>
              </a:rPr>
              <a:t>El </a:t>
            </a:r>
            <a:r>
              <a:rPr lang="en-US" sz="1200" b="0" i="0" u="sng" kern="1200" dirty="0" err="1">
                <a:solidFill>
                  <a:schemeClr val="tx1"/>
                </a:solidFill>
                <a:effectLst/>
                <a:latin typeface="+mn-lt"/>
                <a:ea typeface="+mn-ea"/>
                <a:cs typeface="+mn-cs"/>
              </a:rPr>
              <a:t>Lóbulo</a:t>
            </a:r>
            <a:r>
              <a:rPr lang="en-US" sz="1200" b="0" i="0" u="sng" kern="1200" dirty="0">
                <a:solidFill>
                  <a:schemeClr val="tx1"/>
                </a:solidFill>
                <a:effectLst/>
                <a:latin typeface="+mn-lt"/>
                <a:ea typeface="+mn-ea"/>
                <a:cs typeface="+mn-cs"/>
              </a:rPr>
              <a:t> parietal: </a:t>
            </a:r>
            <a:r>
              <a:rPr lang="en-US" sz="1200" b="0" i="0" kern="1200" dirty="0">
                <a:solidFill>
                  <a:schemeClr val="tx1"/>
                </a:solidFill>
                <a:effectLst/>
                <a:latin typeface="+mn-lt"/>
                <a:ea typeface="+mn-ea"/>
                <a:cs typeface="+mn-cs"/>
              </a:rPr>
              <a:t>sentidos, atención, lenguaje.</a:t>
            </a:r>
            <a:br>
              <a:rPr lang="en-US" dirty="0"/>
            </a:br>
            <a:r>
              <a:rPr lang="en-US" dirty="0"/>
              <a:t>El </a:t>
            </a:r>
            <a:r>
              <a:rPr lang="en-US" sz="1200" b="0" i="0" u="sng" kern="1200" dirty="0" err="1">
                <a:solidFill>
                  <a:schemeClr val="tx1"/>
                </a:solidFill>
                <a:effectLst/>
                <a:latin typeface="+mn-lt"/>
                <a:ea typeface="+mn-ea"/>
                <a:cs typeface="+mn-cs"/>
              </a:rPr>
              <a:t>Lóbulo</a:t>
            </a:r>
            <a:r>
              <a:rPr lang="en-US" sz="1200" b="0" i="0" u="sng" kern="1200" dirty="0">
                <a:solidFill>
                  <a:schemeClr val="tx1"/>
                </a:solidFill>
                <a:effectLst/>
                <a:latin typeface="+mn-lt"/>
                <a:ea typeface="+mn-ea"/>
                <a:cs typeface="+mn-cs"/>
              </a:rPr>
              <a:t> occipital</a:t>
            </a:r>
            <a:r>
              <a:rPr lang="en-US" sz="1200" b="0" i="0" kern="1200" dirty="0">
                <a:solidFill>
                  <a:schemeClr val="tx1"/>
                </a:solidFill>
                <a:effectLst/>
                <a:latin typeface="+mn-lt"/>
                <a:ea typeface="+mn-ea"/>
                <a:cs typeface="+mn-cs"/>
              </a:rPr>
              <a:t>: los ojos ven, </a:t>
            </a:r>
            <a:r>
              <a:rPr lang="en-US" sz="1200" b="0" i="0" kern="1200" dirty="0" err="1">
                <a:solidFill>
                  <a:schemeClr val="tx1"/>
                </a:solidFill>
                <a:effectLst/>
                <a:latin typeface="+mn-lt"/>
                <a:ea typeface="+mn-ea"/>
                <a:cs typeface="+mn-cs"/>
              </a:rPr>
              <a:t>cosas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figuras</a:t>
            </a:r>
            <a:r>
              <a:rPr lang="en-US" sz="1200" b="0" i="0" kern="1200" dirty="0">
                <a:solidFill>
                  <a:schemeClr val="tx1"/>
                </a:solidFill>
                <a:effectLst/>
                <a:latin typeface="+mn-lt"/>
                <a:ea typeface="+mn-ea"/>
                <a:cs typeface="+mn-cs"/>
              </a:rPr>
              <a:t> y colores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u="sng" dirty="0"/>
              <a:t>El Tálamo: </a:t>
            </a:r>
            <a:r>
              <a:rPr lang="es-ES" dirty="0"/>
              <a:t>transmite información sensorial y motora al córtex, ayuda con la conciencia, el sueño y el estado de alerta. Llevan 12 pares de nervios craneales.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u="sng" dirty="0"/>
              <a:t>El Cerebelo:</a:t>
            </a:r>
            <a:r>
              <a:rPr lang="es-ES" dirty="0"/>
              <a:t> papel clave en el control de movimiento, la coordinación y la navegación espacial.</a:t>
            </a: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Debajo está </a:t>
            </a:r>
            <a:r>
              <a:rPr lang="es-ES" u="sng" dirty="0"/>
              <a:t>el tronco encefálico: </a:t>
            </a:r>
            <a:r>
              <a:rPr lang="es-ES" dirty="0"/>
              <a:t>conecta el cerebro con la médula espinal. </a:t>
            </a:r>
            <a:r>
              <a:rPr lang="es-ES" u="sng" dirty="0"/>
              <a:t>El Tronco encefálico </a:t>
            </a:r>
            <a:r>
              <a:rPr lang="es-ES" dirty="0"/>
              <a:t>incluye protuberancias que ayudan a controlar la respiración y el bulbo raquídeo que regula los reflejos cardíacos y corporales.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u="sng" dirty="0"/>
              <a:t>El Sistema límbico</a:t>
            </a:r>
            <a:r>
              <a:rPr lang="es-ES" dirty="0"/>
              <a:t>: debajo de la corteza. Procesa emociones e impulsos; contiene el circuito de recompensa que produce dopamina. Incluye la amígdala (procesa emociones) y </a:t>
            </a:r>
            <a:r>
              <a:rPr lang="es-ES" u="sng" dirty="0"/>
              <a:t>El Hipocampo </a:t>
            </a:r>
            <a:r>
              <a:rPr lang="es-ES" dirty="0"/>
              <a:t>(indexador de memoria)</a:t>
            </a:r>
            <a:br>
              <a:rPr lang="en-US" dirty="0"/>
            </a:br>
            <a:r>
              <a:rPr lang="en-US" sz="1200" b="0" i="0" u="sng" kern="1200" dirty="0">
                <a:solidFill>
                  <a:schemeClr val="tx1"/>
                </a:solidFill>
                <a:effectLst/>
                <a:latin typeface="+mn-lt"/>
                <a:ea typeface="+mn-ea"/>
                <a:cs typeface="+mn-cs"/>
              </a:rPr>
              <a:t>Hipotálamo, </a:t>
            </a:r>
            <a:r>
              <a:rPr lang="en-US" sz="1200" b="0" i="0" u="sng" kern="1200" dirty="0" err="1">
                <a:solidFill>
                  <a:schemeClr val="tx1"/>
                </a:solidFill>
                <a:effectLst/>
                <a:latin typeface="+mn-lt"/>
                <a:ea typeface="+mn-ea"/>
                <a:cs typeface="+mn-cs"/>
              </a:rPr>
              <a:t>hipófisis</a:t>
            </a:r>
            <a:r>
              <a:rPr lang="en-US" sz="1200" b="0" i="0" u="sng" kern="1200" dirty="0">
                <a:solidFill>
                  <a:schemeClr val="tx1"/>
                </a:solidFill>
                <a:effectLst/>
                <a:latin typeface="+mn-lt"/>
                <a:ea typeface="+mn-ea"/>
                <a:cs typeface="+mn-cs"/>
              </a:rPr>
              <a:t>, glándulas pineales</a:t>
            </a:r>
            <a:r>
              <a:rPr lang="en-US" sz="1200" b="0" i="0" kern="1200" dirty="0">
                <a:solidFill>
                  <a:schemeClr val="tx1"/>
                </a:solidFill>
                <a:effectLst/>
                <a:latin typeface="+mn-lt"/>
                <a:ea typeface="+mn-ea"/>
                <a:cs typeface="+mn-cs"/>
              </a:rPr>
              <a:t>: libera hormonas clave</a:t>
            </a:r>
            <a:endParaRPr lang="en-US" dirty="0">
              <a:latin typeface="Arial" panose="020B0604020202020204" pitchFamily="34" charset="0"/>
              <a:cs typeface="Arial" panose="020B0604020202020204" pitchFamily="34" charset="0"/>
            </a:endParaRPr>
          </a:p>
          <a:p>
            <a:r>
              <a:rPr lang="es-ES" dirty="0"/>
              <a:t>Este video de cinco minutos proporciona una visión general de los científicos del Instituto Nacional sobre el Abuso de Drogas (NIDA) y explica los principales componentes y funciones del cerebro humano. La adolescencia es un período de desarrollo cerebral significativo, con cambios sustanciales tanto en la estructura cerebral como en la función cerebral. El video es in inglés.</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Imagen</a:t>
            </a:r>
          </a:p>
          <a:p>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Getty image:</a:t>
            </a:r>
            <a:r>
              <a:rPr lang="en-US" baseline="0" dirty="0">
                <a:latin typeface="Arial" panose="020B0604020202020204" pitchFamily="34" charset="0"/>
                <a:cs typeface="Arial" panose="020B0604020202020204" pitchFamily="34" charset="0"/>
              </a:rPr>
              <a:t> 500676458</a:t>
            </a:r>
          </a:p>
          <a:p>
            <a:endParaRPr lang="en-US" baseline="0" dirty="0">
              <a:latin typeface="Arial" panose="020B0604020202020204" pitchFamily="34" charset="0"/>
              <a:cs typeface="Arial" panose="020B0604020202020204" pitchFamily="34" charset="0"/>
            </a:endParaRPr>
          </a:p>
          <a:p>
            <a:br>
              <a:rPr lang="en-US" dirty="0"/>
            </a:br>
            <a:r>
              <a:rPr lang="en-US" sz="1200" b="0" i="0" kern="1200" dirty="0">
                <a:solidFill>
                  <a:schemeClr val="tx1"/>
                </a:solidFill>
                <a:effectLst/>
                <a:latin typeface="+mn-lt"/>
                <a:ea typeface="+mn-ea"/>
                <a:cs typeface="+mn-cs"/>
              </a:rPr>
              <a:t>Vídeo</a:t>
            </a:r>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hlinkClick r:id="rId3"/>
              </a:rPr>
              <a:t>https://www.youtube.com/watch?v=0-8PvNOdByc</a:t>
            </a:r>
            <a:endParaRPr lang="en-US"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dirty="0"/>
          </a:p>
        </p:txBody>
      </p:sp>
    </p:spTree>
    <p:extLst>
      <p:ext uri="{BB962C8B-B14F-4D97-AF65-F5344CB8AC3E}">
        <p14:creationId xmlns:p14="http://schemas.microsoft.com/office/powerpoint/2010/main" val="16786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Autofit/>
          </a:bodyPr>
          <a:lstStyle/>
          <a:p>
            <a:r>
              <a:rPr lang="es-ES" dirty="0"/>
              <a:t>Esta imagen demuestra cómo el cerebro continúa cambiando entre los 5 y los 20 años. El azul indica las áreas del cerebro que se han desarrollado completamente; mientras que el verde indica áreas que aún se están desarrollando. En un niño pequeño, observe cuánto del cerebro es verde; incluso los jóvenes de 15 años tienen un poco de verde, lo que nos dice que muchas partes de su cerebro aún están madurando (Konrad y Uhlhaas, 2013).</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s-ES" dirty="0"/>
              <a:t>Si bien el cerebro está completamente desarrollado poco después del nacimiento, el desarrollo y la maduración del cerebro continúan ocurriendo. Sin embargo, no ocurre de manera uniforme a lo largo de nuestra vida o de manera uniforme dentro del cerebro. Hay períodos específicos de tiempo en los que ocurre más desarrollo en comparación con otros períodos de tiempo. La adolescencia es uno de los puntos en el tiempo donde ocurren los cambios más dinámicos en el cerebro.</a:t>
            </a:r>
          </a:p>
          <a:p>
            <a:endParaRPr lang="es-ES" sz="1200" b="1" dirty="0">
              <a:latin typeface="Arial" panose="020B0604020202020204" pitchFamily="34" charset="0"/>
              <a:cs typeface="Arial" panose="020B0604020202020204" pitchFamily="34" charset="0"/>
            </a:endParaRPr>
          </a:p>
          <a:p>
            <a:r>
              <a:rPr lang="es-ES" b="1" dirty="0"/>
              <a:t>Estructura del cerebro </a:t>
            </a:r>
          </a:p>
          <a:p>
            <a:r>
              <a:rPr lang="es-ES" dirty="0"/>
              <a:t>La materia gris madura desde la parte posterior del cerebro hasta la parte frontal del cerebro, por lo que las áreas del cerebro responsables de las tareas sensoriales y motoras se desarrollan antes que las áreas del cerebro responsables del control del comportamiento, la planificación y la evaluación de riesgos. Los cambios en la materia gris están relacionados con la poda sináptica. Las sinapsis que "sobreviven" la adolescencia son las sinapsis que más se usan. ("¡Úselo o piérdalo!") Otros mecanismos celulares también pueden explicar los cambios en la materia gris durante la adolescencia, como el aumento de la mielinización.</a:t>
            </a:r>
          </a:p>
          <a:p>
            <a:endParaRPr lang="en-US" sz="1200" baseline="0" dirty="0">
              <a:latin typeface="Arial" panose="020B0604020202020204" pitchFamily="34" charset="0"/>
              <a:cs typeface="Arial" panose="020B0604020202020204" pitchFamily="34" charset="0"/>
            </a:endParaRPr>
          </a:p>
          <a:p>
            <a:r>
              <a:rPr lang="es-ES" dirty="0"/>
              <a:t>La materia blanca está compuesta de axones mielinizados que conducen rápidamente información neuronal. La materia aumenta a lo largo del desarrollo y se mueve de las áreas inferiores a las superiores del cerebro, y  de las áreas posteriores a las secciones anteriores del cerebro.</a:t>
            </a:r>
          </a:p>
          <a:p>
            <a:endParaRPr lang="es-ES" dirty="0"/>
          </a:p>
          <a:p>
            <a:r>
              <a:rPr lang="es-ES" dirty="0"/>
              <a:t>Los estudios longitudinales (estudios realizados durante varios años) con muestras grandes muestran que los cerebros humanos se reorganizan de varias maneras durante la adolescencia:</a:t>
            </a:r>
          </a:p>
          <a:p>
            <a:endParaRPr lang="es-ES" dirty="0"/>
          </a:p>
          <a:p>
            <a:pPr marL="228600" indent="-228600">
              <a:buAutoNum type="alphaLcParenR"/>
            </a:pPr>
            <a:r>
              <a:rPr lang="es-ES" dirty="0"/>
              <a:t>Se eliminan muchas sinapsis </a:t>
            </a:r>
          </a:p>
          <a:p>
            <a:pPr marL="228600" indent="-228600">
              <a:buAutoNum type="alphaLcParenR"/>
            </a:pPr>
            <a:r>
              <a:rPr lang="es-ES" dirty="0"/>
              <a:t>La materia blanca aumenta a medida que la materia gris disminuye en volumen </a:t>
            </a:r>
          </a:p>
          <a:p>
            <a:pPr marL="228600" indent="-228600">
              <a:buAutoNum type="alphaLcParenR"/>
            </a:pPr>
            <a:r>
              <a:rPr lang="es-ES" dirty="0"/>
              <a:t>Los sistemas de neurotransmisores cambian</a:t>
            </a:r>
          </a:p>
          <a:p>
            <a:pPr marL="228600" indent="-228600">
              <a:buAutoNum type="alphaLcParenR"/>
            </a:pPr>
            <a:endParaRPr lang="es-ES" dirty="0"/>
          </a:p>
          <a:p>
            <a:pPr marL="0" indent="0">
              <a:buFontTx/>
              <a:buNone/>
            </a:pPr>
            <a:r>
              <a:rPr lang="es-ES" dirty="0"/>
              <a:t>Todos estos cambios resultan en cambios en el funcionamiento cognitivo y la regulación emocional que a menudo se observa entre los adolescentes.</a:t>
            </a:r>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s-ES" dirty="0"/>
              <a:t>La prevención durante la juventud es especialmente crítica. Mientras más </a:t>
            </a:r>
            <a:r>
              <a:rPr lang="es-ES" dirty="0" err="1"/>
              <a:t>jóven</a:t>
            </a:r>
            <a:r>
              <a:rPr lang="es-ES" dirty="0"/>
              <a:t> sean las personas cuando inician el uso de sustancias, mayor es la posibilidad de que desarrollen un abuso o una  dependencia más problemática. Mientras que algunas drogas son más adictivas fisiológicamente que otras, la dependencia no ocurre instantáneamente. A menudo, el comportamiento y los síntomas que indican la posibilidad de un trastorno por uso de sustancias comienzan a manifestarse de dos o cuatro años antes de que aparezca el trastorno. Esto indica que hay una ventana de oportunidad crítica para que ocurra la prevención.</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s-ES" dirty="0"/>
              <a:t>Referencia</a:t>
            </a:r>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Konrad, K., Firk, C., &amp; Uhlhaas, P. J. (2013). Brain development during adolescence: neuroscientific insights into this developmental period. </a:t>
            </a:r>
            <a:r>
              <a:rPr lang="en-US" sz="1200" b="0" i="1" kern="1200" dirty="0">
                <a:solidFill>
                  <a:schemeClr val="tx1"/>
                </a:solidFill>
                <a:effectLst/>
                <a:latin typeface="Arial" panose="020B0604020202020204" pitchFamily="34" charset="0"/>
                <a:ea typeface="+mn-ea"/>
                <a:cs typeface="Arial" panose="020B0604020202020204" pitchFamily="34" charset="0"/>
              </a:rPr>
              <a:t>Deutsches Arzteblatt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sz="1200" dirty="0">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r>
              <a:rPr lang="es-ES" b="1" dirty="0"/>
              <a:t>Mención de fotografía</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Tau, G. Z. &amp; Peterson, B. S. (2009) Normal development of brain cells.  </a:t>
            </a:r>
            <a:r>
              <a:rPr lang="en-US" sz="1200" i="1" dirty="0">
                <a:latin typeface="Arial" panose="020B0604020202020204" pitchFamily="34" charset="0"/>
                <a:cs typeface="Arial" panose="020B0604020202020204" pitchFamily="34" charset="0"/>
              </a:rPr>
              <a:t>Neuropsychopharmacology, 35</a:t>
            </a:r>
            <a:r>
              <a:rPr lang="en-US" sz="1200" dirty="0">
                <a:latin typeface="Arial" panose="020B0604020202020204" pitchFamily="34" charset="0"/>
                <a:cs typeface="Arial" panose="020B0604020202020204" pitchFamily="34" charset="0"/>
              </a:rPr>
              <a:t>(1), 147-168. doi:10.1038/npp.2009.115 </a:t>
            </a:r>
          </a:p>
          <a:p>
            <a:r>
              <a:rPr lang="en-US" sz="1200" b="0" i="0" u="none" strike="noStrike" kern="1200" baseline="0" dirty="0">
                <a:solidFill>
                  <a:schemeClr val="tx1"/>
                </a:solidFill>
                <a:latin typeface="Arial" panose="020B0604020202020204" pitchFamily="34" charset="0"/>
                <a:cs typeface="Arial" panose="020B0604020202020204" pitchFamily="34" charset="0"/>
              </a:rPr>
              <a:t>From Tau et al (2009):</a:t>
            </a:r>
          </a:p>
          <a:p>
            <a:endParaRPr lang="en-US" sz="1200" b="0" i="0" u="none" strike="noStrike" kern="1200" baseline="0" dirty="0">
              <a:solidFill>
                <a:schemeClr val="tx1"/>
              </a:solidFill>
              <a:latin typeface="Arial" panose="020B0604020202020204" pitchFamily="34" charset="0"/>
              <a:cs typeface="Arial" panose="020B0604020202020204" pitchFamily="34" charset="0"/>
            </a:endParaRPr>
          </a:p>
          <a:p>
            <a:br>
              <a:rPr lang="en-US" dirty="0"/>
            </a:br>
            <a:r>
              <a:rPr lang="en-US" sz="1200" b="0" i="0" kern="1200" dirty="0">
                <a:solidFill>
                  <a:schemeClr val="tx1"/>
                </a:solidFill>
                <a:effectLst/>
                <a:latin typeface="+mn-lt"/>
                <a:ea typeface="+mn-ea"/>
                <a:cs typeface="+mn-cs"/>
              </a:rPr>
              <a:t>“Maduración de la materia gris en todo el desarrollo. Vistas lateral derecha y superior del cerebro que muestran la secuencia dinámica de cambios temporales en el volumen de materia gris sobre la superficie cortical. Las imágenes representan datos modelados de 52 escáneres de resonancia magnética anatómica de 13 individuos de 4 a 21 años de edad, cada uno escaneado cuatro veces a intervalos de aproximadamente 2 años. La escala de colores representa unidades de volumen de materia gris. Reproducido con permiso de Gogtay et al (2004) (Copyright 2004) National Academy of Sciences, EE. UU.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74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5009">
              <a:defRPr sz="2400">
                <a:solidFill>
                  <a:srgbClr val="FFFFFF"/>
                </a:solidFill>
                <a:latin typeface="Arial" pitchFamily="34" charset="0"/>
              </a:defRPr>
            </a:lvl1pPr>
            <a:lvl2pPr marL="757066" indent="-291179" defTabSz="935009">
              <a:defRPr sz="2400">
                <a:solidFill>
                  <a:srgbClr val="FFFFFF"/>
                </a:solidFill>
                <a:latin typeface="Arial" pitchFamily="34" charset="0"/>
              </a:defRPr>
            </a:lvl2pPr>
            <a:lvl3pPr marL="1164717" indent="-232943" defTabSz="935009">
              <a:defRPr sz="2400">
                <a:solidFill>
                  <a:srgbClr val="FFFFFF"/>
                </a:solidFill>
                <a:latin typeface="Arial" pitchFamily="34" charset="0"/>
              </a:defRPr>
            </a:lvl3pPr>
            <a:lvl4pPr marL="1630604" indent="-232943" defTabSz="935009">
              <a:defRPr sz="2400">
                <a:solidFill>
                  <a:srgbClr val="FFFFFF"/>
                </a:solidFill>
                <a:latin typeface="Arial" pitchFamily="34" charset="0"/>
              </a:defRPr>
            </a:lvl4pPr>
            <a:lvl5pPr marL="2096491" indent="-232943" defTabSz="935009">
              <a:defRPr sz="2400">
                <a:solidFill>
                  <a:srgbClr val="FFFFFF"/>
                </a:solidFill>
                <a:latin typeface="Arial" pitchFamily="34" charset="0"/>
              </a:defRPr>
            </a:lvl5pPr>
            <a:lvl6pPr marL="2562377"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3028264"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94151"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960038" indent="-232943" algn="ctr" defTabSz="935009"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fld id="{6BBF2E48-D3AB-40E5-8B16-FE85CC822F9E}" type="slidenum">
              <a:rPr lang="en-US" sz="1000">
                <a:solidFill>
                  <a:schemeClr val="tx1"/>
                </a:solidFill>
                <a:latin typeface="Times New Roman" pitchFamily="18" charset="0"/>
              </a:rPr>
              <a:pPr/>
              <a:t>9</a:t>
            </a:fld>
            <a:endParaRPr lang="en-US" sz="1000" dirty="0">
              <a:solidFill>
                <a:schemeClr val="tx1"/>
              </a:solidFill>
              <a:latin typeface="Times New Roman" pitchFamily="18" charset="0"/>
            </a:endParaRPr>
          </a:p>
        </p:txBody>
      </p:sp>
      <p:sp>
        <p:nvSpPr>
          <p:cNvPr id="66564" name="Rectangle 7"/>
          <p:cNvSpPr txBox="1">
            <a:spLocks noGrp="1" noChangeArrowheads="1"/>
          </p:cNvSpPr>
          <p:nvPr/>
        </p:nvSpPr>
        <p:spPr bwMode="auto">
          <a:xfrm>
            <a:off x="3970761" y="8829356"/>
            <a:ext cx="3038052" cy="465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47" tIns="46724" rIns="93447" bIns="46724" anchor="b"/>
          <a:lstStyle>
            <a:lvl1pPr defTabSz="917575">
              <a:defRPr sz="2400">
                <a:solidFill>
                  <a:srgbClr val="FFFFFF"/>
                </a:solidFill>
                <a:latin typeface="Arial" pitchFamily="34" charset="0"/>
              </a:defRPr>
            </a:lvl1pPr>
            <a:lvl2pPr marL="742950" indent="-285750" defTabSz="917575">
              <a:defRPr sz="2400">
                <a:solidFill>
                  <a:srgbClr val="FFFFFF"/>
                </a:solidFill>
                <a:latin typeface="Arial" pitchFamily="34" charset="0"/>
              </a:defRPr>
            </a:lvl2pPr>
            <a:lvl3pPr marL="1143000" indent="-228600" defTabSz="917575">
              <a:defRPr sz="2400">
                <a:solidFill>
                  <a:srgbClr val="FFFFFF"/>
                </a:solidFill>
                <a:latin typeface="Arial" pitchFamily="34" charset="0"/>
              </a:defRPr>
            </a:lvl3pPr>
            <a:lvl4pPr marL="1600200" indent="-228600" defTabSz="917575">
              <a:defRPr sz="2400">
                <a:solidFill>
                  <a:srgbClr val="FFFFFF"/>
                </a:solidFill>
                <a:latin typeface="Arial" pitchFamily="34" charset="0"/>
              </a:defRPr>
            </a:lvl4pPr>
            <a:lvl5pPr marL="2057400" indent="-228600" defTabSz="917575">
              <a:defRPr sz="2400">
                <a:solidFill>
                  <a:srgbClr val="FFFFFF"/>
                </a:solidFill>
                <a:latin typeface="Arial" pitchFamily="34" charset="0"/>
              </a:defRPr>
            </a:lvl5pPr>
            <a:lvl6pPr marL="25146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6pPr>
            <a:lvl7pPr marL="29718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7pPr>
            <a:lvl8pPr marL="34290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8pPr>
            <a:lvl9pPr marL="3886200" indent="-228600" algn="ctr" defTabSz="917575" eaLnBrk="0" fontAlgn="base" hangingPunct="0">
              <a:lnSpc>
                <a:spcPct val="90000"/>
              </a:lnSpc>
              <a:spcBef>
                <a:spcPct val="30000"/>
              </a:spcBef>
              <a:spcAft>
                <a:spcPct val="0"/>
              </a:spcAft>
              <a:buClr>
                <a:srgbClr val="FAFD00"/>
              </a:buClr>
              <a:buSzPct val="100000"/>
              <a:defRPr sz="2400">
                <a:solidFill>
                  <a:srgbClr val="FFFFFF"/>
                </a:solidFill>
                <a:latin typeface="Arial" pitchFamily="34" charset="0"/>
              </a:defRPr>
            </a:lvl9pPr>
          </a:lstStyle>
          <a:p>
            <a:pPr algn="r" eaLnBrk="1" hangingPunct="1">
              <a:lnSpc>
                <a:spcPct val="100000"/>
              </a:lnSpc>
              <a:spcBef>
                <a:spcPct val="0"/>
              </a:spcBef>
              <a:buClrTx/>
              <a:buSzTx/>
            </a:pPr>
            <a:fld id="{D6C1C30D-BBB6-40E7-92D4-726B4EE50172}" type="slidenum">
              <a:rPr lang="en-US" sz="1200">
                <a:solidFill>
                  <a:schemeClr val="tx1"/>
                </a:solidFill>
              </a:rPr>
              <a:pPr algn="r" eaLnBrk="1" hangingPunct="1">
                <a:lnSpc>
                  <a:spcPct val="100000"/>
                </a:lnSpc>
                <a:spcBef>
                  <a:spcPct val="0"/>
                </a:spcBef>
                <a:buClrTx/>
                <a:buSzTx/>
              </a:pPr>
              <a:t>9</a:t>
            </a:fld>
            <a:endParaRPr lang="en-US" sz="1200" dirty="0">
              <a:solidFill>
                <a:schemeClr val="tx1"/>
              </a:solidFill>
            </a:endParaRPr>
          </a:p>
        </p:txBody>
      </p:sp>
      <p:sp>
        <p:nvSpPr>
          <p:cNvPr id="66565" name="Rectangle 2"/>
          <p:cNvSpPr>
            <a:spLocks noGrp="1" noRot="1" noChangeAspect="1" noChangeArrowheads="1" noTextEdit="1"/>
          </p:cNvSpPr>
          <p:nvPr>
            <p:ph type="sldImg"/>
          </p:nvPr>
        </p:nvSpPr>
        <p:spPr>
          <a:xfrm>
            <a:off x="1181100" y="696913"/>
            <a:ext cx="4649788" cy="3486150"/>
          </a:xfrm>
          <a:ln/>
        </p:spPr>
      </p:sp>
      <p:sp>
        <p:nvSpPr>
          <p:cNvPr id="66566" name="Rectangle 3"/>
          <p:cNvSpPr>
            <a:spLocks noGrp="1" noChangeArrowheads="1"/>
          </p:cNvSpPr>
          <p:nvPr>
            <p:ph type="body" idx="1"/>
          </p:nvPr>
        </p:nvSpPr>
        <p:spPr>
          <a:xfrm>
            <a:off x="934299" y="4416268"/>
            <a:ext cx="5141807" cy="418274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447" tIns="46724" rIns="93447" bIns="46724"/>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dirty="0"/>
              <a:t>Para entender lo que mostraba la exploración en la última diapositiva, necesitamos entender cuáles son las diferentes partes del control del cerebro.</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dirty="0"/>
              <a:t>Las partes posteriores del cerebro que se desarrollan primero incluyen el cerebelo y los lóbulos occipitales y son importantes para que tengamos coordinación física, equilibrio y capacidad para evaluar visualmente nuestro entorno. Es por eso que generalmente aprendemos a caminar alrededor de la edad de 1 o 2 años.</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br>
              <a:rPr lang="en-US" dirty="0"/>
            </a:br>
            <a:r>
              <a:rPr lang="en-US" sz="1200" b="0" i="0" kern="1200" dirty="0">
                <a:solidFill>
                  <a:schemeClr val="tx1"/>
                </a:solidFill>
                <a:effectLst/>
                <a:latin typeface="+mn-lt"/>
                <a:ea typeface="+mn-ea"/>
                <a:cs typeface="+mn-cs"/>
              </a:rPr>
              <a:t>El lóbulo temporal, que incluye la amígdala y el núcleo accumbens, se desarrolla rápidamente durante la infancia y la </a:t>
            </a:r>
            <a:r>
              <a:rPr lang="en-US" sz="1200" b="0" i="0" kern="1200" dirty="0" err="1">
                <a:solidFill>
                  <a:schemeClr val="tx1"/>
                </a:solidFill>
                <a:effectLst/>
                <a:latin typeface="+mn-lt"/>
                <a:ea typeface="+mn-ea"/>
                <a:cs typeface="+mn-cs"/>
              </a:rPr>
              <a:t>adolescencia</a:t>
            </a:r>
            <a:r>
              <a:rPr lang="en-US" sz="1200" b="0" i="0" kern="1200" dirty="0">
                <a:solidFill>
                  <a:schemeClr val="tx1"/>
                </a:solidFill>
                <a:effectLst/>
                <a:latin typeface="+mn-lt"/>
                <a:ea typeface="+mn-ea"/>
                <a:cs typeface="+mn-cs"/>
              </a:rPr>
              <a:t> media.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i="0" kern="1200" dirty="0">
                <a:solidFill>
                  <a:schemeClr val="tx1"/>
                </a:solidFill>
                <a:effectLst/>
                <a:latin typeface="+mn-lt"/>
                <a:ea typeface="+mn-ea"/>
                <a:cs typeface="+mn-cs"/>
              </a:rPr>
              <a:t>La amígdala es responsable de nuestras emociones y de registrar si algo se siente placentero o doloroso (por ejemplo, los "terribles dos" y los </a:t>
            </a:r>
            <a:r>
              <a:rPr lang="en-US" sz="1200" b="0" i="0" kern="1200" dirty="0" err="1">
                <a:solidFill>
                  <a:schemeClr val="tx1"/>
                </a:solidFill>
                <a:effectLst/>
                <a:latin typeface="+mn-lt"/>
                <a:ea typeface="+mn-ea"/>
                <a:cs typeface="+mn-cs"/>
              </a:rPr>
              <a:t>arrebates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enojo</a:t>
            </a:r>
            <a:r>
              <a:rPr lang="en-US" sz="1200" b="0" i="0" kern="1200" dirty="0">
                <a:solidFill>
                  <a:schemeClr val="tx1"/>
                </a:solidFill>
                <a:effectLst/>
                <a:latin typeface="+mn-lt"/>
                <a:ea typeface="+mn-ea"/>
                <a:cs typeface="+mn-cs"/>
              </a:rPr>
              <a:t> de los años preescolares demuestran el comienzo de su desarrollo). El núcleo accumbens se encuentra cerca de la amígdala y es parte del sistema de recompensa. Controla nuestro deseo de participar en actividades que nos brindan placer (por ejemplo, </a:t>
            </a:r>
            <a:r>
              <a:rPr lang="en-US" sz="1200" b="0" i="0" kern="1200" dirty="0" err="1">
                <a:solidFill>
                  <a:schemeClr val="tx1"/>
                </a:solidFill>
                <a:effectLst/>
                <a:latin typeface="+mn-lt"/>
                <a:ea typeface="+mn-ea"/>
                <a:cs typeface="+mn-cs"/>
              </a:rPr>
              <a:t>cuando</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ofrecen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recompensas</a:t>
            </a:r>
            <a:r>
              <a:rPr lang="en-US" sz="1200" b="0" i="0" kern="1200" dirty="0">
                <a:solidFill>
                  <a:schemeClr val="tx1"/>
                </a:solidFill>
                <a:effectLst/>
                <a:latin typeface="+mn-lt"/>
                <a:ea typeface="+mn-ea"/>
                <a:cs typeface="+mn-cs"/>
              </a:rPr>
              <a:t> a través del </a:t>
            </a:r>
            <a:r>
              <a:rPr lang="en-US" sz="1200" b="0" i="0" kern="1200" dirty="0" err="1">
                <a:solidFill>
                  <a:schemeClr val="tx1"/>
                </a:solidFill>
                <a:effectLst/>
                <a:latin typeface="+mn-lt"/>
                <a:ea typeface="+mn-ea"/>
                <a:cs typeface="+mn-cs"/>
              </a:rPr>
              <a:t>refuerzo</a:t>
            </a:r>
            <a:r>
              <a:rPr lang="en-US" sz="1200" b="0" i="0" kern="1200" dirty="0">
                <a:solidFill>
                  <a:schemeClr val="tx1"/>
                </a:solidFill>
                <a:effectLst/>
                <a:latin typeface="+mn-lt"/>
                <a:ea typeface="+mn-ea"/>
                <a:cs typeface="+mn-cs"/>
              </a:rPr>
              <a:t> positive </a:t>
            </a:r>
            <a:r>
              <a:rPr lang="en-US" sz="1200" b="0" i="0" kern="1200" dirty="0" err="1">
                <a:solidFill>
                  <a:schemeClr val="tx1"/>
                </a:solidFill>
                <a:effectLst/>
                <a:latin typeface="+mn-lt"/>
                <a:ea typeface="+mn-ea"/>
                <a:cs typeface="+mn-cs"/>
              </a:rPr>
              <a:t>como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cuando</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obtenien</a:t>
            </a:r>
            <a:r>
              <a:rPr lang="en-US" sz="1200" b="0" i="0" kern="1200" dirty="0">
                <a:solidFill>
                  <a:schemeClr val="tx1"/>
                </a:solidFill>
                <a:effectLst/>
                <a:latin typeface="+mn-lt"/>
                <a:ea typeface="+mn-ea"/>
                <a:cs typeface="+mn-cs"/>
              </a:rPr>
              <a:t> buenas calificaciones, etc. son efectivas en la escuela primaria y secundaria). La corteza prefrontal, que es parte del lóbulo frontal, madura al final y es responsable del control de los impulsos (Konrad y Uhlhaas, 2013).</a:t>
            </a:r>
            <a:r>
              <a:rPr lang="en-US"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s-ES" dirty="0"/>
              <a:t>La reorganización del cerebro, de atrás hacia adelante y de procesos inferiores a superiores, nos ayuda a comprender los cambios cognitivos y emocionales que los adolescentes muestran durante este período de su vida.</a:t>
            </a:r>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a:p>
            <a:r>
              <a:rPr lang="es-ES" dirty="0"/>
              <a:t>Las funciones ejecutivas clave progresan, como los procesos cognitivos que controlan el pensamiento y el comportamiento. Esto permite a los adolescentes adaptarse a situaciones más complejas con el tiempo.</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Otras habilidades social-afectivas mejoran</a:t>
            </a:r>
            <a:r>
              <a:rPr lang="en-US" sz="1200" b="0" i="0" kern="1200" dirty="0">
                <a:solidFill>
                  <a:schemeClr val="tx1"/>
                </a:solidFill>
                <a:effectLst/>
                <a:latin typeface="+mn-lt"/>
                <a:ea typeface="+mn-ea"/>
                <a:cs typeface="+mn-cs"/>
              </a:rPr>
              <a:t>, como la empatía y la capacidad de imaginarse a uno mismo en la posición de otro. La activación focal del cerebro mejora con el tiempo, lo que significa que las regiones del cerebro que son más relevantes para una tarea determinada se activan y se activan menos áreas irrelevantes.</a:t>
            </a:r>
          </a:p>
          <a:p>
            <a:r>
              <a:rPr lang="en-US" baseline="0" dirty="0">
                <a:latin typeface="Arial" panose="020B0604020202020204" pitchFamily="34" charset="0"/>
                <a:cs typeface="Arial" panose="020B0604020202020204" pitchFamily="34" charset="0"/>
              </a:rPr>
              <a:t> </a:t>
            </a:r>
          </a:p>
          <a:p>
            <a:r>
              <a:rPr lang="es-ES" sz="1200" b="0" i="0" kern="1200" dirty="0">
                <a:solidFill>
                  <a:schemeClr val="tx1"/>
                </a:solidFill>
                <a:effectLst/>
                <a:latin typeface="+mn-lt"/>
                <a:ea typeface="+mn-ea"/>
                <a:cs typeface="+mn-cs"/>
              </a:rPr>
              <a:t>Los cambios en la estructura del cerebro </a:t>
            </a:r>
            <a:r>
              <a:rPr lang="es-ES" sz="1200" b="1" i="0" kern="1200" dirty="0">
                <a:solidFill>
                  <a:schemeClr val="tx1"/>
                </a:solidFill>
                <a:effectLst/>
                <a:latin typeface="+mn-lt"/>
                <a:ea typeface="+mn-ea"/>
                <a:cs typeface="+mn-cs"/>
              </a:rPr>
              <a:t>no están completamente impulsados ​​por la biología.</a:t>
            </a:r>
            <a:r>
              <a:rPr lang="es-ES" sz="1200" b="0" i="0" kern="1200" dirty="0">
                <a:solidFill>
                  <a:schemeClr val="tx1"/>
                </a:solidFill>
                <a:effectLst/>
                <a:latin typeface="+mn-lt"/>
                <a:ea typeface="+mn-ea"/>
                <a:cs typeface="+mn-cs"/>
              </a:rPr>
              <a:t> Algunas investigaciones demuestran una fuerte interacción entre factores genéticos y demandas ambientales. Por ejemplo, la regulación del afecto y las estructuras cerebrales relevantes que lo atienden están influenciadas por las interacciones entre padres e hijos.</a:t>
            </a:r>
          </a:p>
          <a:p>
            <a:br>
              <a:rPr lang="es-ES" dirty="0"/>
            </a:b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Arial" panose="020B0604020202020204" pitchFamily="34" charset="0"/>
                <a:ea typeface="+mn-ea"/>
                <a:cs typeface="Arial" panose="020B0604020202020204" pitchFamily="34" charset="0"/>
              </a:rPr>
              <a:t>Referencia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Konrad, K., Firk, C., &amp; Uhlhaas, P. J. (2013). Brain development during adolescence: neuroscientific insights into this developmental period. </a:t>
            </a:r>
            <a:r>
              <a:rPr lang="en-US" sz="1200" b="0" i="1" kern="1200" dirty="0">
                <a:solidFill>
                  <a:schemeClr val="tx1"/>
                </a:solidFill>
                <a:effectLst/>
                <a:latin typeface="Arial" panose="020B0604020202020204" pitchFamily="34" charset="0"/>
                <a:ea typeface="+mn-ea"/>
                <a:cs typeface="Arial" panose="020B0604020202020204" pitchFamily="34" charset="0"/>
              </a:rPr>
              <a:t>Deutsches Arzteblatt international</a:t>
            </a:r>
            <a:r>
              <a:rPr lang="en-US" sz="1200" b="0" i="0"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110</a:t>
            </a:r>
            <a:r>
              <a:rPr lang="en-US" sz="1200" b="0" i="0" kern="1200" dirty="0">
                <a:solidFill>
                  <a:schemeClr val="tx1"/>
                </a:solidFill>
                <a:effectLst/>
                <a:latin typeface="Arial" panose="020B0604020202020204" pitchFamily="34" charset="0"/>
                <a:ea typeface="+mn-ea"/>
                <a:cs typeface="Arial" panose="020B0604020202020204" pitchFamily="34" charset="0"/>
              </a:rPr>
              <a:t>(25), 425–431. doi:10.3238/arztebl.2013.0425.</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latin typeface="Arial" panose="020B0604020202020204" pitchFamily="34" charset="0"/>
              <a:cs typeface="Arial" panose="020B0604020202020204" pitchFamily="34" charset="0"/>
            </a:endParaRPr>
          </a:p>
          <a:p>
            <a:pPr marL="0" indent="0">
              <a:buFont typeface="Arial" pitchFamily="34" charse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60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94720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648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0349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3375"/>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5" y="4"/>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PTTC Stacked bars here on actual first slide (not in Master).  Don’t forget to add alt text.</a:t>
            </a:r>
          </a:p>
        </p:txBody>
      </p:sp>
    </p:spTree>
    <p:custDataLst>
      <p:tags r:id="rId1"/>
    </p:custDataLst>
    <p:extLst>
      <p:ext uri="{BB962C8B-B14F-4D97-AF65-F5344CB8AC3E}">
        <p14:creationId xmlns:p14="http://schemas.microsoft.com/office/powerpoint/2010/main" val="318206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 y="2310"/>
            <a:ext cx="9143999" cy="1041248"/>
          </a:xfrm>
        </p:spPr>
        <p:txBody>
          <a:bodyPr anchor="b">
            <a:normAutofit/>
          </a:bodyPr>
          <a:lstStyle>
            <a:lvl1pPr>
              <a:defRPr sz="2475"/>
            </a:lvl1pPr>
          </a:lstStyle>
          <a:p>
            <a:r>
              <a:rPr lang="en-US" dirty="0"/>
              <a:t>Click to edit Master title style</a:t>
            </a:r>
          </a:p>
        </p:txBody>
      </p:sp>
      <p:sp>
        <p:nvSpPr>
          <p:cNvPr id="11" name="Text Placeholder 10"/>
          <p:cNvSpPr>
            <a:spLocks noGrp="1"/>
          </p:cNvSpPr>
          <p:nvPr>
            <p:ph type="body" sz="quarter" idx="11"/>
          </p:nvPr>
        </p:nvSpPr>
        <p:spPr>
          <a:xfrm>
            <a:off x="563149" y="3526027"/>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9" y="1668652"/>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dirty="0"/>
          </a:p>
        </p:txBody>
      </p:sp>
      <p:sp>
        <p:nvSpPr>
          <p:cNvPr id="8" name="Picture Placeholder 7"/>
          <p:cNvSpPr>
            <a:spLocks noGrp="1" noChangeAspect="1"/>
          </p:cNvSpPr>
          <p:nvPr>
            <p:ph type="pic" sz="quarter" idx="15" hasCustomPrompt="1"/>
          </p:nvPr>
        </p:nvSpPr>
        <p:spPr>
          <a:xfrm>
            <a:off x="563149" y="5769430"/>
            <a:ext cx="3927475" cy="706437"/>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281439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9"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3"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9"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6"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1"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3"/>
            <a:ext cx="2487302" cy="1658201"/>
          </a:xfrm>
          <a:prstGeom prst="rect">
            <a:avLst/>
          </a:prstGeom>
          <a:noFill/>
          <a:ln>
            <a:noFill/>
          </a:ln>
        </p:spPr>
      </p:pic>
    </p:spTree>
    <p:custDataLst>
      <p:tags r:id="rId1"/>
    </p:custDataLst>
    <p:extLst>
      <p:ext uri="{BB962C8B-B14F-4D97-AF65-F5344CB8AC3E}">
        <p14:creationId xmlns:p14="http://schemas.microsoft.com/office/powerpoint/2010/main" val="2663786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076" y="560832"/>
            <a:ext cx="7886468" cy="357898"/>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6" y="1360457"/>
            <a:ext cx="3887157"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29386"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6" y="5953675"/>
            <a:ext cx="3927475" cy="706437"/>
          </a:xfrm>
        </p:spPr>
        <p:txBody>
          <a:bodyPr/>
          <a:lstStyle>
            <a:lvl1pPr>
              <a:defRPr baseline="0"/>
            </a:lvl1pPr>
          </a:lstStyle>
          <a:p>
            <a:r>
              <a:rPr lang="en-US" dirty="0"/>
              <a:t>Your logo on Master slide</a:t>
            </a:r>
          </a:p>
        </p:txBody>
      </p:sp>
    </p:spTree>
    <p:custDataLst>
      <p:tags r:id="rId1"/>
    </p:custDataLst>
    <p:extLst>
      <p:ext uri="{BB962C8B-B14F-4D97-AF65-F5344CB8AC3E}">
        <p14:creationId xmlns:p14="http://schemas.microsoft.com/office/powerpoint/2010/main" val="2203130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0"/>
        <p:cNvGrpSpPr/>
        <p:nvPr/>
      </p:nvGrpSpPr>
      <p:grpSpPr>
        <a:xfrm>
          <a:off x="0" y="0"/>
          <a:ext cx="0" cy="0"/>
          <a:chOff x="0" y="0"/>
          <a:chExt cx="0" cy="0"/>
        </a:xfrm>
      </p:grpSpPr>
      <p:sp>
        <p:nvSpPr>
          <p:cNvPr id="21" name="Google Shape;21;p67"/>
          <p:cNvSpPr txBox="1">
            <a:spLocks noGrp="1"/>
          </p:cNvSpPr>
          <p:nvPr>
            <p:ph type="title"/>
          </p:nvPr>
        </p:nvSpPr>
        <p:spPr>
          <a:xfrm>
            <a:off x="501336" y="266298"/>
            <a:ext cx="8090887" cy="112021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67"/>
          <p:cNvSpPr txBox="1">
            <a:spLocks noGrp="1"/>
          </p:cNvSpPr>
          <p:nvPr>
            <p:ph type="body" idx="1"/>
          </p:nvPr>
        </p:nvSpPr>
        <p:spPr>
          <a:xfrm>
            <a:off x="501336" y="155707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 name="Google Shape;23;p67"/>
          <p:cNvSpPr txBox="1">
            <a:spLocks noGrp="1"/>
          </p:cNvSpPr>
          <p:nvPr>
            <p:ph type="body" idx="2"/>
          </p:nvPr>
        </p:nvSpPr>
        <p:spPr>
          <a:xfrm>
            <a:off x="4706023" y="155707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67"/>
          <p:cNvSpPr>
            <a:spLocks noGrp="1"/>
          </p:cNvSpPr>
          <p:nvPr>
            <p:ph type="pic" idx="3"/>
          </p:nvPr>
        </p:nvSpPr>
        <p:spPr>
          <a:xfrm>
            <a:off x="501337" y="5864994"/>
            <a:ext cx="4132079" cy="42796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21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298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2755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927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0633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7525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768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7772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8234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11/9/20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1392784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hyperlink" Target="https://youtu.be/s27f7Jzy2k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8.jp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hyperlink" Target="mailto:pierluigi@nlbha.org" TargetMode="Externa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hyperlink" Target="mailto:priscila@nlbha.org" TargetMode="External"/><Relationship Id="rId4" Type="http://schemas.openxmlformats.org/officeDocument/2006/relationships/hyperlink" Target="mailto:dmzelaya@nlbha.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ttcnetwork.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hyperlink" Target="http://www.vsias.org/wp-content/uploads/2015/07/VSIAS_July-14-2015_AitDaoud_Review-of-Medical-Marijuana.ppt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yeAN26kJuTQ"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youtu.be/EpfnDijz2d8"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0-8PvNOdByc"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728" y="1827441"/>
            <a:ext cx="7772400" cy="1179658"/>
          </a:xfrm>
        </p:spPr>
        <p:txBody>
          <a:bodyPr>
            <a:normAutofit/>
          </a:bodyPr>
          <a:lstStyle/>
          <a:p>
            <a:r>
              <a:rPr lang="es-ES" sz="3200" dirty="0"/>
              <a:t>El Cannabis Y El Cerebro Adolescente</a:t>
            </a:r>
            <a:endParaRPr lang="en-US" sz="3200" dirty="0"/>
          </a:p>
        </p:txBody>
      </p:sp>
      <p:sp>
        <p:nvSpPr>
          <p:cNvPr id="3" name="Subtitle 2"/>
          <p:cNvSpPr>
            <a:spLocks noGrp="1"/>
          </p:cNvSpPr>
          <p:nvPr>
            <p:ph type="subTitle" idx="1"/>
          </p:nvPr>
        </p:nvSpPr>
        <p:spPr/>
        <p:txBody>
          <a:bodyPr>
            <a:normAutofit/>
          </a:bodyPr>
          <a:lstStyle/>
          <a:p>
            <a:r>
              <a:rPr lang="es-CO" sz="2000" dirty="0"/>
              <a:t>Información clave para que los profesionales de la prevención la compartan con personas interesadas y las comunidades clave</a:t>
            </a:r>
            <a:endParaRPr lang="en-US" sz="2000" dirty="0">
              <a:latin typeface="Arial"/>
            </a:endParaRPr>
          </a:p>
        </p:txBody>
      </p:sp>
      <p:pic>
        <p:nvPicPr>
          <p:cNvPr id="7" name="Picture Placeholder 6" descr="MHTTC stacked color bars"/>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20215" r="-1568" b="20777"/>
          <a:stretch/>
        </p:blipFill>
        <p:spPr>
          <a:xfrm>
            <a:off x="5353879" y="5318307"/>
            <a:ext cx="3882887" cy="1539693"/>
          </a:xfr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665" y="5612957"/>
            <a:ext cx="2653649" cy="89386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7117" y="44155"/>
            <a:ext cx="6172200" cy="1783286"/>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45" y="5933150"/>
            <a:ext cx="8142096" cy="165189"/>
          </a:xfrm>
          <a:prstGeom prst="rect">
            <a:avLst/>
          </a:prstGeom>
        </p:spPr>
      </p:pic>
      <p:pic>
        <p:nvPicPr>
          <p:cNvPr id="8" name="Picture 7">
            <a:extLst>
              <a:ext uri="{FF2B5EF4-FFF2-40B4-BE49-F238E27FC236}">
                <a16:creationId xmlns:a16="http://schemas.microsoft.com/office/drawing/2014/main" id="{E9ADA54B-4566-487B-B288-9DCBF349B169}"/>
              </a:ext>
            </a:extLst>
          </p:cNvPr>
          <p:cNvPicPr>
            <a:picLocks noChangeAspect="1"/>
          </p:cNvPicPr>
          <p:nvPr/>
        </p:nvPicPr>
        <p:blipFill>
          <a:blip r:embed="rId4"/>
          <a:stretch>
            <a:fillRect/>
          </a:stretch>
        </p:blipFill>
        <p:spPr>
          <a:xfrm>
            <a:off x="898960" y="143962"/>
            <a:ext cx="7466665" cy="5606228"/>
          </a:xfrm>
          <a:prstGeom prst="rect">
            <a:avLst/>
          </a:prstGeom>
        </p:spPr>
      </p:pic>
      <p:sp>
        <p:nvSpPr>
          <p:cNvPr id="9" name="TextBox 8">
            <a:extLst>
              <a:ext uri="{FF2B5EF4-FFF2-40B4-BE49-F238E27FC236}">
                <a16:creationId xmlns:a16="http://schemas.microsoft.com/office/drawing/2014/main" id="{847F877E-62BA-4DE7-9C4F-D6D5BA053C78}"/>
              </a:ext>
            </a:extLst>
          </p:cNvPr>
          <p:cNvSpPr txBox="1"/>
          <p:nvPr/>
        </p:nvSpPr>
        <p:spPr>
          <a:xfrm>
            <a:off x="2457099" y="5056840"/>
            <a:ext cx="1823190" cy="523220"/>
          </a:xfrm>
          <a:prstGeom prst="rect">
            <a:avLst/>
          </a:prstGeom>
          <a:noFill/>
        </p:spPr>
        <p:txBody>
          <a:bodyPr wrap="square" rtlCol="0">
            <a:spAutoFit/>
          </a:bodyPr>
          <a:lstStyle/>
          <a:p>
            <a:pPr algn="ctr"/>
            <a:r>
              <a:rPr lang="en-US" sz="1400" b="1" dirty="0">
                <a:solidFill>
                  <a:schemeClr val="bg1"/>
                </a:solidFill>
              </a:rPr>
              <a:t>The National Institute on Drug Abuse (2007)</a:t>
            </a:r>
          </a:p>
        </p:txBody>
      </p:sp>
    </p:spTree>
    <p:extLst>
      <p:ext uri="{BB962C8B-B14F-4D97-AF65-F5344CB8AC3E}">
        <p14:creationId xmlns:p14="http://schemas.microsoft.com/office/powerpoint/2010/main" val="2396721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is image from ThinkstockPhotos-481213142.jpg,, is the transmission of neural receptors. " title="Neural transmiss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84" y="2073958"/>
            <a:ext cx="2380737" cy="2832911"/>
          </a:xfrm>
          <a:prstGeom prst="rect">
            <a:avLst/>
          </a:prstGeom>
        </p:spPr>
      </p:pic>
      <p:sp>
        <p:nvSpPr>
          <p:cNvPr id="2" name="Title 1"/>
          <p:cNvSpPr>
            <a:spLocks noGrp="1"/>
          </p:cNvSpPr>
          <p:nvPr>
            <p:ph type="title"/>
          </p:nvPr>
        </p:nvSpPr>
        <p:spPr>
          <a:xfrm>
            <a:off x="873787" y="333345"/>
            <a:ext cx="7075848" cy="875163"/>
          </a:xfrm>
        </p:spPr>
        <p:txBody>
          <a:bodyPr/>
          <a:lstStyle/>
          <a:p>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Adicci</a:t>
            </a:r>
            <a:r>
              <a:rPr lang="es-ES" dirty="0">
                <a:latin typeface="Arial" panose="020B0604020202020204" pitchFamily="34" charset="0"/>
                <a:cs typeface="Arial" panose="020B0604020202020204" pitchFamily="34" charset="0"/>
              </a:rPr>
              <a:t>ó</a:t>
            </a:r>
            <a:r>
              <a:rPr lang="en-US" dirty="0">
                <a:latin typeface="Arial" panose="020B0604020202020204" pitchFamily="34" charset="0"/>
                <a:cs typeface="Arial" panose="020B0604020202020204" pitchFamily="34" charset="0"/>
              </a:rPr>
              <a:t>n y el Cerebro </a:t>
            </a:r>
          </a:p>
        </p:txBody>
      </p:sp>
      <p:sp>
        <p:nvSpPr>
          <p:cNvPr id="4" name="Rectangle 1">
            <a:extLst>
              <a:ext uri="{FF2B5EF4-FFF2-40B4-BE49-F238E27FC236}">
                <a16:creationId xmlns:a16="http://schemas.microsoft.com/office/drawing/2014/main" id="{9D41A1B8-46C3-3841-BFAE-B186D2320149}"/>
              </a:ext>
            </a:extLst>
          </p:cNvPr>
          <p:cNvSpPr>
            <a:spLocks noChangeArrowheads="1"/>
          </p:cNvSpPr>
          <p:nvPr/>
        </p:nvSpPr>
        <p:spPr bwMode="auto">
          <a:xfrm>
            <a:off x="0" y="-109954"/>
            <a:ext cx="65" cy="67710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222222"/>
              </a:solidFill>
              <a:effectLst/>
              <a:latin typeface="Robot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92B3F3CC-2217-1B4C-94CA-C5AB53180D04}"/>
              </a:ext>
            </a:extLst>
          </p:cNvPr>
          <p:cNvSpPr>
            <a:spLocks noChangeArrowheads="1"/>
          </p:cNvSpPr>
          <p:nvPr/>
        </p:nvSpPr>
        <p:spPr bwMode="auto">
          <a:xfrm>
            <a:off x="152400" y="1809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3">
            <a:extLst>
              <a:ext uri="{FF2B5EF4-FFF2-40B4-BE49-F238E27FC236}">
                <a16:creationId xmlns:a16="http://schemas.microsoft.com/office/drawing/2014/main" id="{AA5AC2E7-41AF-CB4E-BD7D-157B6CE4EED9}"/>
              </a:ext>
            </a:extLst>
          </p:cNvPr>
          <p:cNvSpPr>
            <a:spLocks noChangeArrowheads="1"/>
          </p:cNvSpPr>
          <p:nvPr/>
        </p:nvSpPr>
        <p:spPr bwMode="auto">
          <a:xfrm>
            <a:off x="304800" y="333345"/>
            <a:ext cx="65" cy="40011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B01CF23E-958D-4E1C-AAA0-490310B06233}"/>
              </a:ext>
            </a:extLst>
          </p:cNvPr>
          <p:cNvPicPr>
            <a:picLocks noChangeAspect="1"/>
          </p:cNvPicPr>
          <p:nvPr/>
        </p:nvPicPr>
        <p:blipFill>
          <a:blip r:embed="rId4"/>
          <a:stretch>
            <a:fillRect/>
          </a:stretch>
        </p:blipFill>
        <p:spPr>
          <a:xfrm>
            <a:off x="3563064" y="1491064"/>
            <a:ext cx="5492972" cy="4176122"/>
          </a:xfrm>
          <a:prstGeom prst="rect">
            <a:avLst/>
          </a:prstGeom>
        </p:spPr>
      </p:pic>
    </p:spTree>
    <p:extLst>
      <p:ext uri="{BB962C8B-B14F-4D97-AF65-F5344CB8AC3E}">
        <p14:creationId xmlns:p14="http://schemas.microsoft.com/office/powerpoint/2010/main" val="204784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30076" y="437322"/>
            <a:ext cx="8107244" cy="1230721"/>
          </a:xfrm>
        </p:spPr>
        <p:txBody>
          <a:bodyPr>
            <a:noAutofit/>
          </a:bodyPr>
          <a:lstStyle/>
          <a:p>
            <a:r>
              <a:rPr lang="en-US" dirty="0"/>
              <a:t>Hecho en el cerebro: endocannabinoides endógenos</a:t>
            </a:r>
            <a:endParaRPr lang="en-US" sz="40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0C9AD95-2374-4CC0-8B4B-9DA4F4500FC3}"/>
              </a:ext>
            </a:extLst>
          </p:cNvPr>
          <p:cNvPicPr>
            <a:picLocks noChangeAspect="1"/>
          </p:cNvPicPr>
          <p:nvPr/>
        </p:nvPicPr>
        <p:blipFill>
          <a:blip r:embed="rId3"/>
          <a:stretch>
            <a:fillRect/>
          </a:stretch>
        </p:blipFill>
        <p:spPr>
          <a:xfrm>
            <a:off x="549188" y="1833149"/>
            <a:ext cx="3220096" cy="4028636"/>
          </a:xfrm>
          <a:prstGeom prst="rect">
            <a:avLst/>
          </a:prstGeom>
        </p:spPr>
      </p:pic>
      <p:pic>
        <p:nvPicPr>
          <p:cNvPr id="17" name="Picture 16">
            <a:extLst>
              <a:ext uri="{FF2B5EF4-FFF2-40B4-BE49-F238E27FC236}">
                <a16:creationId xmlns:a16="http://schemas.microsoft.com/office/drawing/2014/main" id="{8E78C9A6-C6D2-4F6F-8A52-948A30D9FE9C}"/>
              </a:ext>
            </a:extLst>
          </p:cNvPr>
          <p:cNvPicPr>
            <a:picLocks noChangeAspect="1"/>
          </p:cNvPicPr>
          <p:nvPr/>
        </p:nvPicPr>
        <p:blipFill>
          <a:blip r:embed="rId4"/>
          <a:stretch>
            <a:fillRect/>
          </a:stretch>
        </p:blipFill>
        <p:spPr>
          <a:xfrm>
            <a:off x="4296747" y="1833148"/>
            <a:ext cx="4811703" cy="3857967"/>
          </a:xfrm>
          <a:prstGeom prst="rect">
            <a:avLst/>
          </a:prstGeom>
        </p:spPr>
      </p:pic>
    </p:spTree>
    <p:extLst>
      <p:ext uri="{BB962C8B-B14F-4D97-AF65-F5344CB8AC3E}">
        <p14:creationId xmlns:p14="http://schemas.microsoft.com/office/powerpoint/2010/main" val="139020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7817" y="269273"/>
            <a:ext cx="7315200" cy="1298986"/>
          </a:xfrm>
        </p:spPr>
        <p:txBody>
          <a:bodyPr>
            <a:noAutofit/>
          </a:bodyPr>
          <a:lstStyle/>
          <a:p>
            <a:r>
              <a:rPr lang="es-ES" sz="4000" dirty="0"/>
              <a:t>Los Endocannabinoides y el THC</a:t>
            </a:r>
            <a:endParaRPr lang="en-US" sz="4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939" y="5649508"/>
            <a:ext cx="2276061" cy="1517374"/>
          </a:xfrm>
          <a:prstGeom prst="rect">
            <a:avLst/>
          </a:prstGeom>
        </p:spPr>
      </p:pic>
      <p:pic>
        <p:nvPicPr>
          <p:cNvPr id="6" name="Picture 5">
            <a:extLst>
              <a:ext uri="{FF2B5EF4-FFF2-40B4-BE49-F238E27FC236}">
                <a16:creationId xmlns:a16="http://schemas.microsoft.com/office/drawing/2014/main" id="{9569739B-E059-4C5C-82E6-F809BCAFE0A6}"/>
              </a:ext>
            </a:extLst>
          </p:cNvPr>
          <p:cNvPicPr>
            <a:picLocks noChangeAspect="1"/>
          </p:cNvPicPr>
          <p:nvPr/>
        </p:nvPicPr>
        <p:blipFill>
          <a:blip r:embed="rId4"/>
          <a:stretch>
            <a:fillRect/>
          </a:stretch>
        </p:blipFill>
        <p:spPr>
          <a:xfrm>
            <a:off x="1750794" y="1227897"/>
            <a:ext cx="5889246" cy="4657748"/>
          </a:xfrm>
          <a:prstGeom prst="rect">
            <a:avLst/>
          </a:prstGeom>
        </p:spPr>
      </p:pic>
    </p:spTree>
    <p:extLst>
      <p:ext uri="{BB962C8B-B14F-4D97-AF65-F5344CB8AC3E}">
        <p14:creationId xmlns:p14="http://schemas.microsoft.com/office/powerpoint/2010/main" val="348196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40" y="212135"/>
            <a:ext cx="8222120" cy="902488"/>
          </a:xfrm>
        </p:spPr>
        <p:txBody>
          <a:bodyPr>
            <a:normAutofit fontScale="90000"/>
          </a:bodyPr>
          <a:lstStyle/>
          <a:p>
            <a:r>
              <a:rPr lang="es-ES" sz="3200" dirty="0"/>
              <a:t>Sitios de Receptores de Cannabinoides Cerebrales</a:t>
            </a:r>
            <a:endParaRPr lang="en-US" sz="2800" baseline="300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810851" y="1708369"/>
            <a:ext cx="3291975" cy="2204960"/>
          </a:xfrm>
        </p:spPr>
        <p:txBody>
          <a:bodyPr>
            <a:normAutofit lnSpcReduction="10000"/>
          </a:bodyPr>
          <a:lstStyle/>
          <a:p>
            <a:pPr marL="342900">
              <a:lnSpc>
                <a:spcPct val="110000"/>
              </a:lnSpc>
              <a:spcBef>
                <a:spcPts val="563"/>
              </a:spcBef>
            </a:pPr>
            <a:r>
              <a:rPr lang="es-ES" sz="1800" dirty="0"/>
              <a:t>El Núcleo accumbens</a:t>
            </a:r>
          </a:p>
          <a:p>
            <a:pPr marL="342900">
              <a:lnSpc>
                <a:spcPct val="110000"/>
              </a:lnSpc>
              <a:spcBef>
                <a:spcPts val="563"/>
              </a:spcBef>
            </a:pPr>
            <a:r>
              <a:rPr lang="es-ES" sz="1800" dirty="0"/>
              <a:t>El Hipocampo </a:t>
            </a:r>
          </a:p>
          <a:p>
            <a:pPr marL="342900">
              <a:lnSpc>
                <a:spcPct val="110000"/>
              </a:lnSpc>
              <a:spcBef>
                <a:spcPts val="563"/>
              </a:spcBef>
            </a:pPr>
            <a:r>
              <a:rPr lang="es-ES" sz="1800" dirty="0"/>
              <a:t>La Amígdala </a:t>
            </a:r>
          </a:p>
          <a:p>
            <a:pPr marL="342900">
              <a:lnSpc>
                <a:spcPct val="110000"/>
              </a:lnSpc>
              <a:spcBef>
                <a:spcPts val="563"/>
              </a:spcBef>
            </a:pPr>
            <a:r>
              <a:rPr lang="es-ES" sz="1800" dirty="0"/>
              <a:t>El Hipotálamo </a:t>
            </a:r>
          </a:p>
          <a:p>
            <a:pPr marL="342900">
              <a:lnSpc>
                <a:spcPct val="110000"/>
              </a:lnSpc>
              <a:spcBef>
                <a:spcPts val="563"/>
              </a:spcBef>
            </a:pPr>
            <a:r>
              <a:rPr lang="es-ES" sz="1800" dirty="0"/>
              <a:t>La Médula </a:t>
            </a:r>
          </a:p>
          <a:p>
            <a:pPr marL="342900">
              <a:lnSpc>
                <a:spcPct val="110000"/>
              </a:lnSpc>
              <a:spcBef>
                <a:spcPts val="563"/>
              </a:spcBef>
            </a:pPr>
            <a:r>
              <a:rPr lang="es-ES" sz="1800" dirty="0"/>
              <a:t>El Cerebelo</a:t>
            </a:r>
            <a:endParaRPr lang="en-US" dirty="0"/>
          </a:p>
        </p:txBody>
      </p:sp>
      <p:pic>
        <p:nvPicPr>
          <p:cNvPr id="6" name="Content Placeholder 4" descr="This lateral image shows the receptor sites of the brain for cannabinoids and their function. " title="Lateral view of the brain"/>
          <p:cNvPicPr>
            <a:picLocks noGrp="1" noChangeAspect="1"/>
          </p:cNvPicPr>
          <p:nvPr>
            <p:ph sz="quarter" idx="4"/>
          </p:nvPr>
        </p:nvPicPr>
        <p:blipFill>
          <a:blip r:embed="rId3"/>
          <a:stretch>
            <a:fillRect/>
          </a:stretch>
        </p:blipFill>
        <p:spPr>
          <a:xfrm>
            <a:off x="4705351" y="1711780"/>
            <a:ext cx="3975197" cy="3459053"/>
          </a:xfrm>
          <a:prstGeom prst="rect">
            <a:avLst/>
          </a:prstGeom>
        </p:spPr>
      </p:pic>
      <p:sp>
        <p:nvSpPr>
          <p:cNvPr id="7" name="TextBox 6"/>
          <p:cNvSpPr txBox="1"/>
          <p:nvPr/>
        </p:nvSpPr>
        <p:spPr>
          <a:xfrm>
            <a:off x="600094" y="4756426"/>
            <a:ext cx="3502732" cy="1200329"/>
          </a:xfrm>
          <a:prstGeom prst="rect">
            <a:avLst/>
          </a:prstGeom>
          <a:noFill/>
        </p:spPr>
        <p:txBody>
          <a:bodyPr wrap="square" rtlCol="0">
            <a:spAutoFit/>
          </a:bodyPr>
          <a:lstStyle/>
          <a:p>
            <a:r>
              <a:rPr lang="es-CO" dirty="0">
                <a:hlinkClick r:id="rId4"/>
              </a:rPr>
              <a:t>Haga clic aquí para ver el video de NIDA titulado: </a:t>
            </a:r>
            <a:r>
              <a:rPr lang="es-ES" dirty="0"/>
              <a:t> circuito de recompensa: cómo responde el cerebro a la marihuana</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822268" y="3936412"/>
            <a:ext cx="3790967" cy="600164"/>
          </a:xfrm>
          <a:prstGeom prst="rect">
            <a:avLst/>
          </a:prstGeom>
        </p:spPr>
        <p:txBody>
          <a:bodyPr wrap="square">
            <a:spAutoFit/>
          </a:bodyPr>
          <a:lstStyle/>
          <a:p>
            <a:r>
              <a:rPr lang="en-US" sz="1650" dirty="0">
                <a:latin typeface="Arial" panose="020B0604020202020204" pitchFamily="34" charset="0"/>
                <a:cs typeface="Arial" panose="020B0604020202020204" pitchFamily="34" charset="0"/>
              </a:rPr>
              <a:t>(Zhang, H., et al., 2014; Ait-Daoud Tiouririne, N. (n.d.).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499" y="6013930"/>
            <a:ext cx="8048396" cy="163288"/>
          </a:xfrm>
          <a:prstGeom prst="rect">
            <a:avLst/>
          </a:prstGeom>
        </p:spPr>
      </p:pic>
      <p:sp>
        <p:nvSpPr>
          <p:cNvPr id="9" name="TextBox 8">
            <a:extLst>
              <a:ext uri="{FF2B5EF4-FFF2-40B4-BE49-F238E27FC236}">
                <a16:creationId xmlns:a16="http://schemas.microsoft.com/office/drawing/2014/main" id="{D016DA26-8E6E-014C-BD84-4E36B7D05CD3}"/>
              </a:ext>
            </a:extLst>
          </p:cNvPr>
          <p:cNvSpPr txBox="1"/>
          <p:nvPr/>
        </p:nvSpPr>
        <p:spPr>
          <a:xfrm>
            <a:off x="4894729" y="1881564"/>
            <a:ext cx="1032853" cy="276999"/>
          </a:xfrm>
          <a:prstGeom prst="rect">
            <a:avLst/>
          </a:prstGeom>
          <a:solidFill>
            <a:schemeClr val="tx1"/>
          </a:solidFill>
        </p:spPr>
        <p:txBody>
          <a:bodyPr wrap="square" rtlCol="0">
            <a:spAutoFit/>
          </a:bodyPr>
          <a:lstStyle/>
          <a:p>
            <a:r>
              <a:rPr lang="es-ES" sz="1200" b="1" dirty="0">
                <a:solidFill>
                  <a:schemeClr val="bg1"/>
                </a:solidFill>
              </a:rPr>
              <a:t>Movimiento</a:t>
            </a:r>
            <a:endParaRPr lang="en-US" sz="1200" b="1" dirty="0">
              <a:solidFill>
                <a:schemeClr val="bg1"/>
              </a:solidFill>
            </a:endParaRPr>
          </a:p>
        </p:txBody>
      </p:sp>
      <p:sp>
        <p:nvSpPr>
          <p:cNvPr id="10" name="TextBox 9">
            <a:extLst>
              <a:ext uri="{FF2B5EF4-FFF2-40B4-BE49-F238E27FC236}">
                <a16:creationId xmlns:a16="http://schemas.microsoft.com/office/drawing/2014/main" id="{CA337744-B2A2-7546-98DA-654C3D678A08}"/>
              </a:ext>
            </a:extLst>
          </p:cNvPr>
          <p:cNvSpPr txBox="1"/>
          <p:nvPr/>
        </p:nvSpPr>
        <p:spPr>
          <a:xfrm>
            <a:off x="7632401" y="1893612"/>
            <a:ext cx="1032853" cy="276999"/>
          </a:xfrm>
          <a:prstGeom prst="rect">
            <a:avLst/>
          </a:prstGeom>
          <a:solidFill>
            <a:schemeClr val="tx1"/>
          </a:solidFill>
        </p:spPr>
        <p:txBody>
          <a:bodyPr wrap="square" rtlCol="0">
            <a:spAutoFit/>
          </a:bodyPr>
          <a:lstStyle/>
          <a:p>
            <a:r>
              <a:rPr lang="es-ES" sz="1200" b="1" dirty="0">
                <a:solidFill>
                  <a:schemeClr val="bg1"/>
                </a:solidFill>
              </a:rPr>
              <a:t>Sensaciones</a:t>
            </a:r>
            <a:endParaRPr lang="en-US" sz="1200" b="1" dirty="0">
              <a:solidFill>
                <a:schemeClr val="bg1"/>
              </a:solidFill>
            </a:endParaRPr>
          </a:p>
        </p:txBody>
      </p:sp>
      <p:sp>
        <p:nvSpPr>
          <p:cNvPr id="11" name="TextBox 10">
            <a:extLst>
              <a:ext uri="{FF2B5EF4-FFF2-40B4-BE49-F238E27FC236}">
                <a16:creationId xmlns:a16="http://schemas.microsoft.com/office/drawing/2014/main" id="{BF6024AA-137C-7C4C-8A87-B9CFDC816F0C}"/>
              </a:ext>
            </a:extLst>
          </p:cNvPr>
          <p:cNvSpPr txBox="1"/>
          <p:nvPr/>
        </p:nvSpPr>
        <p:spPr>
          <a:xfrm>
            <a:off x="8051982" y="2736709"/>
            <a:ext cx="591904" cy="276999"/>
          </a:xfrm>
          <a:prstGeom prst="rect">
            <a:avLst/>
          </a:prstGeom>
          <a:solidFill>
            <a:schemeClr val="tx1"/>
          </a:solidFill>
        </p:spPr>
        <p:txBody>
          <a:bodyPr wrap="square" rtlCol="0">
            <a:spAutoFit/>
          </a:bodyPr>
          <a:lstStyle/>
          <a:p>
            <a:r>
              <a:rPr lang="es-ES" sz="1200" b="1" dirty="0">
                <a:solidFill>
                  <a:schemeClr val="bg1"/>
                </a:solidFill>
              </a:rPr>
              <a:t>Visión</a:t>
            </a:r>
            <a:endParaRPr lang="en-US" sz="1200" b="1" dirty="0">
              <a:solidFill>
                <a:schemeClr val="bg1"/>
              </a:solidFill>
            </a:endParaRPr>
          </a:p>
        </p:txBody>
      </p:sp>
      <p:sp>
        <p:nvSpPr>
          <p:cNvPr id="12" name="TextBox 11">
            <a:extLst>
              <a:ext uri="{FF2B5EF4-FFF2-40B4-BE49-F238E27FC236}">
                <a16:creationId xmlns:a16="http://schemas.microsoft.com/office/drawing/2014/main" id="{9F071711-66F4-6C46-9B7A-0D56165D574C}"/>
              </a:ext>
            </a:extLst>
          </p:cNvPr>
          <p:cNvSpPr txBox="1"/>
          <p:nvPr/>
        </p:nvSpPr>
        <p:spPr>
          <a:xfrm>
            <a:off x="7611033" y="4561992"/>
            <a:ext cx="1032853" cy="276999"/>
          </a:xfrm>
          <a:prstGeom prst="rect">
            <a:avLst/>
          </a:prstGeom>
          <a:solidFill>
            <a:schemeClr val="tx1"/>
          </a:solidFill>
        </p:spPr>
        <p:txBody>
          <a:bodyPr wrap="square" rtlCol="0">
            <a:spAutoFit/>
          </a:bodyPr>
          <a:lstStyle/>
          <a:p>
            <a:r>
              <a:rPr lang="es-ES" sz="1200" b="1" dirty="0">
                <a:solidFill>
                  <a:schemeClr val="bg1"/>
                </a:solidFill>
              </a:rPr>
              <a:t>Coordinación</a:t>
            </a:r>
            <a:endParaRPr lang="en-US" sz="1200" b="1" dirty="0">
              <a:solidFill>
                <a:schemeClr val="bg1"/>
              </a:solidFill>
            </a:endParaRPr>
          </a:p>
        </p:txBody>
      </p:sp>
      <p:sp>
        <p:nvSpPr>
          <p:cNvPr id="13" name="TextBox 12">
            <a:extLst>
              <a:ext uri="{FF2B5EF4-FFF2-40B4-BE49-F238E27FC236}">
                <a16:creationId xmlns:a16="http://schemas.microsoft.com/office/drawing/2014/main" id="{FD529EB2-EEBE-7540-A95A-9F1EF441308D}"/>
              </a:ext>
            </a:extLst>
          </p:cNvPr>
          <p:cNvSpPr txBox="1"/>
          <p:nvPr/>
        </p:nvSpPr>
        <p:spPr>
          <a:xfrm>
            <a:off x="5909592" y="4381083"/>
            <a:ext cx="783357" cy="276999"/>
          </a:xfrm>
          <a:prstGeom prst="rect">
            <a:avLst/>
          </a:prstGeom>
          <a:solidFill>
            <a:schemeClr val="tx1"/>
          </a:solidFill>
        </p:spPr>
        <p:txBody>
          <a:bodyPr wrap="square" rtlCol="0">
            <a:spAutoFit/>
          </a:bodyPr>
          <a:lstStyle/>
          <a:p>
            <a:r>
              <a:rPr lang="es-ES" sz="1200" b="1" dirty="0">
                <a:solidFill>
                  <a:schemeClr val="bg1"/>
                </a:solidFill>
              </a:rPr>
              <a:t>Memoria</a:t>
            </a:r>
            <a:endParaRPr lang="en-US" sz="1200" b="1" dirty="0">
              <a:solidFill>
                <a:schemeClr val="bg1"/>
              </a:solidFill>
            </a:endParaRPr>
          </a:p>
        </p:txBody>
      </p:sp>
      <p:sp>
        <p:nvSpPr>
          <p:cNvPr id="14" name="TextBox 13">
            <a:extLst>
              <a:ext uri="{FF2B5EF4-FFF2-40B4-BE49-F238E27FC236}">
                <a16:creationId xmlns:a16="http://schemas.microsoft.com/office/drawing/2014/main" id="{C6256023-C199-BC4A-A92E-D433BD74A7F0}"/>
              </a:ext>
            </a:extLst>
          </p:cNvPr>
          <p:cNvSpPr txBox="1"/>
          <p:nvPr/>
        </p:nvSpPr>
        <p:spPr>
          <a:xfrm>
            <a:off x="4916109" y="4163981"/>
            <a:ext cx="1011474" cy="276999"/>
          </a:xfrm>
          <a:prstGeom prst="rect">
            <a:avLst/>
          </a:prstGeom>
          <a:solidFill>
            <a:schemeClr val="tx1"/>
          </a:solidFill>
        </p:spPr>
        <p:txBody>
          <a:bodyPr wrap="square" rtlCol="0">
            <a:spAutoFit/>
          </a:bodyPr>
          <a:lstStyle/>
          <a:p>
            <a:r>
              <a:rPr lang="es-ES" sz="1200" b="1" dirty="0">
                <a:solidFill>
                  <a:schemeClr val="bg1"/>
                </a:solidFill>
              </a:rPr>
              <a:t>Recompensa</a:t>
            </a:r>
            <a:endParaRPr lang="en-US" sz="1200" b="1" dirty="0">
              <a:solidFill>
                <a:schemeClr val="bg1"/>
              </a:solidFill>
            </a:endParaRPr>
          </a:p>
        </p:txBody>
      </p:sp>
      <p:sp>
        <p:nvSpPr>
          <p:cNvPr id="15" name="TextBox 14">
            <a:extLst>
              <a:ext uri="{FF2B5EF4-FFF2-40B4-BE49-F238E27FC236}">
                <a16:creationId xmlns:a16="http://schemas.microsoft.com/office/drawing/2014/main" id="{9724D2A7-4810-D44A-AC17-F5B5B34AD8C3}"/>
              </a:ext>
            </a:extLst>
          </p:cNvPr>
          <p:cNvSpPr txBox="1"/>
          <p:nvPr/>
        </p:nvSpPr>
        <p:spPr>
          <a:xfrm>
            <a:off x="4819251" y="3774829"/>
            <a:ext cx="871544" cy="461665"/>
          </a:xfrm>
          <a:prstGeom prst="rect">
            <a:avLst/>
          </a:prstGeom>
          <a:solidFill>
            <a:schemeClr val="tx1"/>
          </a:solidFill>
        </p:spPr>
        <p:txBody>
          <a:bodyPr wrap="square" rtlCol="0">
            <a:spAutoFit/>
          </a:bodyPr>
          <a:lstStyle/>
          <a:p>
            <a:r>
              <a:rPr lang="es-ES" sz="1200" b="1" dirty="0">
                <a:solidFill>
                  <a:schemeClr val="bg1"/>
                </a:solidFill>
              </a:rPr>
              <a:t>Juicio</a:t>
            </a:r>
            <a:endParaRPr lang="en-US" sz="1200" b="1" dirty="0">
              <a:solidFill>
                <a:schemeClr val="bg1"/>
              </a:solidFill>
            </a:endParaRPr>
          </a:p>
          <a:p>
            <a:endParaRPr lang="en-US" sz="1200" b="1" dirty="0">
              <a:solidFill>
                <a:schemeClr val="bg1"/>
              </a:solidFill>
            </a:endParaRPr>
          </a:p>
        </p:txBody>
      </p:sp>
    </p:spTree>
    <p:extLst>
      <p:ext uri="{BB962C8B-B14F-4D97-AF65-F5344CB8AC3E}">
        <p14:creationId xmlns:p14="http://schemas.microsoft.com/office/powerpoint/2010/main" val="3361628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Donde Actúa la Marihuana</a:t>
            </a:r>
            <a:endParaRPr lang="en-US" dirty="0">
              <a:solidFill>
                <a:schemeClr val="bg1"/>
              </a:solidFill>
            </a:endParaRPr>
          </a:p>
        </p:txBody>
      </p:sp>
      <p:pic>
        <p:nvPicPr>
          <p:cNvPr id="15" name="Picture 14">
            <a:extLst>
              <a:ext uri="{FF2B5EF4-FFF2-40B4-BE49-F238E27FC236}">
                <a16:creationId xmlns:a16="http://schemas.microsoft.com/office/drawing/2014/main" id="{92E8B687-89C2-4910-8123-AF80163AC1CC}"/>
              </a:ext>
            </a:extLst>
          </p:cNvPr>
          <p:cNvPicPr>
            <a:picLocks noChangeAspect="1"/>
          </p:cNvPicPr>
          <p:nvPr/>
        </p:nvPicPr>
        <p:blipFill>
          <a:blip r:embed="rId3"/>
          <a:stretch>
            <a:fillRect/>
          </a:stretch>
        </p:blipFill>
        <p:spPr>
          <a:xfrm>
            <a:off x="551339" y="831879"/>
            <a:ext cx="8041321" cy="5194242"/>
          </a:xfrm>
          <a:prstGeom prst="rect">
            <a:avLst/>
          </a:prstGeom>
        </p:spPr>
      </p:pic>
    </p:spTree>
    <p:extLst>
      <p:ext uri="{BB962C8B-B14F-4D97-AF65-F5344CB8AC3E}">
        <p14:creationId xmlns:p14="http://schemas.microsoft.com/office/powerpoint/2010/main" val="1173127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253" y="284936"/>
            <a:ext cx="8078978" cy="730441"/>
          </a:xfrm>
        </p:spPr>
        <p:txBody>
          <a:bodyPr>
            <a:noAutofit/>
          </a:bodyPr>
          <a:lstStyle/>
          <a:p>
            <a:r>
              <a:rPr lang="es-ES" sz="4000" dirty="0"/>
              <a:t>El Cannabis y el Cerebro Adolescente</a:t>
            </a:r>
            <a:endParaRPr lang="en-US" sz="4000" dirty="0">
              <a:latin typeface="Arial" panose="020B0604020202020204" pitchFamily="34" charset="0"/>
              <a:cs typeface="Arial" panose="020B0604020202020204" pitchFamily="34" charset="0"/>
            </a:endParaRPr>
          </a:p>
        </p:txBody>
      </p:sp>
      <p:sp>
        <p:nvSpPr>
          <p:cNvPr id="3" name="Text Placeholder 2"/>
          <p:cNvSpPr>
            <a:spLocks noGrp="1"/>
          </p:cNvSpPr>
          <p:nvPr>
            <p:ph sz="half" idx="2"/>
          </p:nvPr>
        </p:nvSpPr>
        <p:spPr>
          <a:xfrm>
            <a:off x="463826" y="1877592"/>
            <a:ext cx="3964784" cy="3084639"/>
          </a:xfrm>
        </p:spPr>
        <p:txBody>
          <a:bodyPr>
            <a:normAutofit/>
          </a:bodyPr>
          <a:lstStyle/>
          <a:p>
            <a:pPr marL="34290"/>
            <a:r>
              <a:rPr lang="en-US" sz="1800" dirty="0"/>
              <a:t>El consumo regular de cannabis temprano en la vida puede ocasionar deficiencias tales como:</a:t>
            </a:r>
            <a:r>
              <a:rPr lang="en-US" sz="1800" dirty="0">
                <a:latin typeface="Arial" panose="020B0604020202020204" pitchFamily="34" charset="0"/>
                <a:cs typeface="Arial" panose="020B0604020202020204" pitchFamily="34" charset="0"/>
              </a:rPr>
              <a:t>	</a:t>
            </a:r>
          </a:p>
          <a:p>
            <a:pPr marL="350044" lvl="1" indent="-342900"/>
            <a:r>
              <a:rPr lang="es-ES" sz="1800" dirty="0"/>
              <a:t>Bajo rendimiento académico</a:t>
            </a:r>
            <a:endParaRPr lang="en-US" sz="1800" dirty="0">
              <a:latin typeface="Arial" panose="020B0604020202020204" pitchFamily="34" charset="0"/>
              <a:cs typeface="Arial" panose="020B0604020202020204" pitchFamily="34" charset="0"/>
            </a:endParaRPr>
          </a:p>
          <a:p>
            <a:pPr marL="350044" lvl="1" indent="-342900"/>
            <a:r>
              <a:rPr lang="en-US" sz="1800" dirty="0"/>
              <a:t>Déficit de atención, procesamiento de información y memoria.</a:t>
            </a:r>
          </a:p>
        </p:txBody>
      </p:sp>
      <p:pic>
        <p:nvPicPr>
          <p:cNvPr id="4" name="Content Placeholder 3" descr="This image is a depiction of effects of Cannabis on the adolescent brain. " title="Classroom Image"/>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3309" y="1904909"/>
            <a:ext cx="4073735" cy="3057323"/>
          </a:xfrm>
        </p:spPr>
      </p:pic>
      <p:sp>
        <p:nvSpPr>
          <p:cNvPr id="5" name="Rectangle 4"/>
          <p:cNvSpPr/>
          <p:nvPr/>
        </p:nvSpPr>
        <p:spPr>
          <a:xfrm>
            <a:off x="512164" y="5242723"/>
            <a:ext cx="3868108"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(Batalla, A,et.al., 2013; Bossong, M., et.al., 2012</a:t>
            </a:r>
            <a:r>
              <a:rPr lang="en-US" sz="2400" dirty="0">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9229652C-AED4-48BE-B16C-21A7508DCD50}"/>
              </a:ext>
            </a:extLst>
          </p:cNvPr>
          <p:cNvPicPr>
            <a:picLocks noChangeAspect="1"/>
          </p:cNvPicPr>
          <p:nvPr/>
        </p:nvPicPr>
        <p:blipFill>
          <a:blip r:embed="rId4"/>
          <a:stretch>
            <a:fillRect/>
          </a:stretch>
        </p:blipFill>
        <p:spPr>
          <a:xfrm>
            <a:off x="1237121" y="6143920"/>
            <a:ext cx="7163421" cy="146317"/>
          </a:xfrm>
          <a:prstGeom prst="rect">
            <a:avLst/>
          </a:prstGeom>
        </p:spPr>
      </p:pic>
    </p:spTree>
    <p:extLst>
      <p:ext uri="{BB962C8B-B14F-4D97-AF65-F5344CB8AC3E}">
        <p14:creationId xmlns:p14="http://schemas.microsoft.com/office/powerpoint/2010/main" val="1981634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200" dirty="0"/>
              <a:t>Diferencias Cerebrales en Adolescentes Que Usan Cannabis: Estructural</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0736" y="1767092"/>
            <a:ext cx="8526920" cy="3878334"/>
          </a:xfrm>
        </p:spPr>
        <p:txBody>
          <a:bodyPr>
            <a:noAutofit/>
          </a:bodyPr>
          <a:lstStyle/>
          <a:p>
            <a:pPr lvl="0"/>
            <a:r>
              <a:rPr lang="es-ES" sz="2400" dirty="0"/>
              <a:t>Las diferencias estructurales son evidentes en las imágenes cerebrales de los adolescentes que han usado cannabis en comparación con los que no lo han usado. Estas diferencias incluyen:</a:t>
            </a:r>
          </a:p>
          <a:p>
            <a:pPr lvl="1"/>
            <a:r>
              <a:rPr lang="en-US" sz="2000" dirty="0"/>
              <a:t>Tamaño (tanto aumenta como disminuye)</a:t>
            </a:r>
          </a:p>
          <a:p>
            <a:pPr lvl="1"/>
            <a:r>
              <a:rPr lang="es-ES" sz="2000" dirty="0"/>
              <a:t>Conectividad</a:t>
            </a:r>
          </a:p>
          <a:p>
            <a:pPr lvl="1"/>
            <a:r>
              <a:rPr lang="es-ES" sz="2000" dirty="0"/>
              <a:t>Calidad de varias estructuras cerebrales.</a:t>
            </a:r>
          </a:p>
          <a:p>
            <a:pPr lvl="1"/>
            <a:r>
              <a:rPr lang="es-ES" sz="2000" dirty="0"/>
              <a:t>Cuanto antes los individuos comenzaron su uso regular, más deterioradas estaban las conexiones nerviosas en el cerebro. Aquellos que comenzaron a usar cannabis a una edad posterior no experimentaron los mismos efectos negativos</a:t>
            </a:r>
            <a:r>
              <a:rPr lang="en-US" sz="2000" dirty="0">
                <a:cs typeface="Arial" panose="020B0604020202020204" pitchFamily="34" charset="0"/>
              </a:rPr>
              <a:t> (Schacht,J., et.al., 2013</a:t>
            </a:r>
            <a:r>
              <a:rPr lang="en-US" sz="2000" dirty="0"/>
              <a:t>)</a:t>
            </a:r>
            <a:r>
              <a:rPr lang="en-US" sz="2000" dirty="0">
                <a:cs typeface="Arial" panose="020B060402020202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860" y="6072523"/>
            <a:ext cx="7162280" cy="145310"/>
          </a:xfrm>
          <a:prstGeom prst="rect">
            <a:avLst/>
          </a:prstGeom>
        </p:spPr>
      </p:pic>
    </p:spTree>
    <p:extLst>
      <p:ext uri="{BB962C8B-B14F-4D97-AF65-F5344CB8AC3E}">
        <p14:creationId xmlns:p14="http://schemas.microsoft.com/office/powerpoint/2010/main" val="1263384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600" dirty="0"/>
              <a:t>Diferencias cerebrales en adolescentes que usan cannabis: Funcional</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02297"/>
            <a:ext cx="7773228" cy="3776868"/>
          </a:xfrm>
        </p:spPr>
        <p:txBody>
          <a:bodyPr>
            <a:normAutofit/>
          </a:bodyPr>
          <a:lstStyle/>
          <a:p>
            <a:pPr lvl="1"/>
            <a:r>
              <a:rPr lang="es-ES" sz="2200" dirty="0"/>
              <a:t>También se encuentran diferencias funcionales en las imágenes cerebrales de adolescentes que usan cannabis en comparación con aquellos que no lo hacen, particularmente una mayor actividad al completar tareas:</a:t>
            </a:r>
          </a:p>
          <a:p>
            <a:pPr lvl="1"/>
            <a:r>
              <a:rPr lang="es-ES" sz="2200" dirty="0"/>
              <a:t>Esta mayor actividad indica que el cerebro estaba trabajando más duro para realizar una tarea.</a:t>
            </a:r>
          </a:p>
          <a:p>
            <a:pPr lvl="1"/>
            <a:r>
              <a:rPr lang="es-ES" dirty="0"/>
              <a:t>Estas diferencias se observaron en regiones cerebrales críticas para el funcionamiento ejecutivo (por ejemplo, planificación y toma de decisiones, establecimiento y cumplimiento de objetivos) </a:t>
            </a:r>
            <a:r>
              <a:rPr lang="en-US" dirty="0">
                <a:cs typeface="Arial" panose="020B0604020202020204" pitchFamily="34" charset="0"/>
              </a:rPr>
              <a:t>(Smith, A., et.al., 2010; Smith, A., et.al., 2011; Hatchard, T., et.al.,2014).</a:t>
            </a:r>
          </a:p>
          <a:p>
            <a:pPr lvl="1"/>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782" y="5193015"/>
            <a:ext cx="3230218" cy="2153479"/>
          </a:xfrm>
          <a:prstGeom prst="rect">
            <a:avLst/>
          </a:prstGeom>
        </p:spPr>
      </p:pic>
    </p:spTree>
    <p:extLst>
      <p:ext uri="{BB962C8B-B14F-4D97-AF65-F5344CB8AC3E}">
        <p14:creationId xmlns:p14="http://schemas.microsoft.com/office/powerpoint/2010/main" val="1539737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97764" y="2535637"/>
            <a:ext cx="5317435" cy="1008638"/>
          </a:xfrm>
        </p:spPr>
        <p:txBody>
          <a:bodyPr>
            <a:normAutofit/>
          </a:bodyPr>
          <a:lstStyle/>
          <a:p>
            <a:r>
              <a:rPr lang="es-ES" sz="4400" b="1" dirty="0"/>
              <a:t>La Farmacocinética</a:t>
            </a:r>
            <a:endParaRPr lang="en-US" sz="4400" b="1" dirty="0">
              <a:latin typeface="Arial" panose="020B0604020202020204" pitchFamily="34" charset="0"/>
              <a:cs typeface="Arial" panose="020B0604020202020204" pitchFamily="34" charset="0"/>
            </a:endParaRPr>
          </a:p>
        </p:txBody>
      </p:sp>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2801" b="22801"/>
          <a:stretch>
            <a:fillRect/>
          </a:stretch>
        </p:blipFill>
        <p:spPr>
          <a:xfrm>
            <a:off x="5148469" y="5409118"/>
            <a:ext cx="3995531" cy="1448882"/>
          </a:xfrm>
        </p:spPr>
      </p:pic>
    </p:spTree>
    <p:extLst>
      <p:ext uri="{BB962C8B-B14F-4D97-AF65-F5344CB8AC3E}">
        <p14:creationId xmlns:p14="http://schemas.microsoft.com/office/powerpoint/2010/main" val="346625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79" y="46496"/>
            <a:ext cx="7886700" cy="616592"/>
          </a:xfrm>
        </p:spPr>
        <p:txBody>
          <a:bodyPr>
            <a:normAutofit fontScale="90000"/>
          </a:bodyPr>
          <a:lstStyle/>
          <a:p>
            <a:r>
              <a:rPr lang="es-ES" dirty="0"/>
              <a:t>Agradecimientos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5976" y="921670"/>
            <a:ext cx="8813022" cy="5263682"/>
          </a:xfrm>
        </p:spPr>
        <p:txBody>
          <a:bodyPr>
            <a:normAutofit fontScale="92500" lnSpcReduction="10000"/>
          </a:bodyPr>
          <a:lstStyle/>
          <a:p>
            <a:pPr marL="0" indent="0" algn="l">
              <a:buNone/>
            </a:pPr>
            <a:r>
              <a:rPr lang="es-CO" sz="1800" b="0" i="0" dirty="0">
                <a:solidFill>
                  <a:srgbClr val="323130"/>
                </a:solidFill>
                <a:effectLst/>
                <a:latin typeface="Arial" panose="020B0604020202020204" pitchFamily="34" charset="0"/>
              </a:rPr>
              <a:t>Esta plataforma de diapositivas se creó en colaboración con el Grupo de Trabajo de Prevención del Riesgo de Marihuana de la Red de Centros de Capacitación y Asistencia Técnica, compuesto por los siguientes Centros de Prevención: </a:t>
            </a:r>
            <a:endParaRPr lang="es-CO" sz="1800" b="0" i="0" dirty="0">
              <a:solidFill>
                <a:srgbClr val="323130"/>
              </a:solidFill>
              <a:effectLst/>
              <a:latin typeface="Times New Roman" panose="02020603050405020304" pitchFamily="18" charset="0"/>
            </a:endParaRPr>
          </a:p>
          <a:p>
            <a:r>
              <a:rPr lang="es-CO" sz="1700" b="0" i="0" dirty="0">
                <a:solidFill>
                  <a:srgbClr val="000000"/>
                </a:solidFill>
                <a:effectLst/>
                <a:latin typeface="Arial" panose="020B0604020202020204" pitchFamily="34" charset="0"/>
              </a:rPr>
              <a:t>Centro de Capacitación y Asistencia Técnica en Prevención de la Región 1 (New </a:t>
            </a:r>
            <a:r>
              <a:rPr lang="es-CO" sz="1700" b="0" i="0" dirty="0" err="1">
                <a:solidFill>
                  <a:srgbClr val="000000"/>
                </a:solidFill>
                <a:effectLst/>
                <a:latin typeface="Arial" panose="020B0604020202020204" pitchFamily="34" charset="0"/>
              </a:rPr>
              <a:t>England</a:t>
            </a:r>
            <a:r>
              <a:rPr lang="es-CO" sz="1700" b="0" i="0" dirty="0">
                <a:solidFill>
                  <a:srgbClr val="000000"/>
                </a:solidFill>
                <a:effectLst/>
                <a:latin typeface="Arial" panose="020B0604020202020204" pitchFamily="34" charset="0"/>
              </a:rPr>
              <a:t> PTTC HHS </a:t>
            </a:r>
            <a:r>
              <a:rPr lang="es-CO" sz="1700" b="0" i="0" dirty="0" err="1">
                <a:solidFill>
                  <a:srgbClr val="000000"/>
                </a:solidFill>
                <a:effectLst/>
                <a:latin typeface="Arial" panose="020B0604020202020204" pitchFamily="34" charset="0"/>
              </a:rPr>
              <a:t>Region</a:t>
            </a:r>
            <a:r>
              <a:rPr lang="es-CO" sz="1700" b="0" i="0" dirty="0">
                <a:solidFill>
                  <a:srgbClr val="000000"/>
                </a:solidFill>
                <a:effectLst/>
                <a:latin typeface="Arial" panose="020B0604020202020204" pitchFamily="34" charset="0"/>
              </a:rPr>
              <a:t> 1 en inglés)  </a:t>
            </a:r>
            <a:endParaRPr lang="es-CO" sz="17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s-CO" sz="1700" b="0" i="0" dirty="0">
                <a:solidFill>
                  <a:srgbClr val="000000"/>
                </a:solidFill>
                <a:effectLst/>
                <a:latin typeface="Arial" panose="020B0604020202020204" pitchFamily="34" charset="0"/>
              </a:rPr>
              <a:t>Centro de Capacitación y Asistencia Técnica en Prevención de la Región 5 (Great </a:t>
            </a:r>
            <a:r>
              <a:rPr lang="es-CO" sz="1700" b="0" i="0" dirty="0" err="1">
                <a:solidFill>
                  <a:srgbClr val="000000"/>
                </a:solidFill>
                <a:effectLst/>
                <a:latin typeface="Arial" panose="020B0604020202020204" pitchFamily="34" charset="0"/>
              </a:rPr>
              <a:t>Lakes</a:t>
            </a:r>
            <a:r>
              <a:rPr lang="es-CO" sz="1700" b="0" i="0" dirty="0">
                <a:solidFill>
                  <a:srgbClr val="000000"/>
                </a:solidFill>
                <a:effectLst/>
                <a:latin typeface="Arial" panose="020B0604020202020204" pitchFamily="34" charset="0"/>
              </a:rPr>
              <a:t> PTTC HHS </a:t>
            </a:r>
            <a:r>
              <a:rPr lang="es-CO" sz="1700" b="0" i="0" dirty="0" err="1">
                <a:solidFill>
                  <a:srgbClr val="000000"/>
                </a:solidFill>
                <a:effectLst/>
                <a:latin typeface="Arial" panose="020B0604020202020204" pitchFamily="34" charset="0"/>
              </a:rPr>
              <a:t>Region</a:t>
            </a:r>
            <a:r>
              <a:rPr lang="es-CO" sz="1700" b="0" i="0" dirty="0">
                <a:solidFill>
                  <a:srgbClr val="000000"/>
                </a:solidFill>
                <a:effectLst/>
                <a:latin typeface="Arial" panose="020B0604020202020204" pitchFamily="34" charset="0"/>
              </a:rPr>
              <a:t> 5 en inglés)  </a:t>
            </a:r>
            <a:endParaRPr lang="es-CO" sz="17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s-CO" sz="1700" b="0" i="0" dirty="0">
                <a:solidFill>
                  <a:srgbClr val="000000"/>
                </a:solidFill>
                <a:effectLst/>
                <a:latin typeface="Arial" panose="020B0604020202020204" pitchFamily="34" charset="0"/>
              </a:rPr>
              <a:t>Centro de Capacitación y Asistencia Técnica en Prevención de la Región 9 (</a:t>
            </a:r>
            <a:r>
              <a:rPr lang="es-CO" sz="1700" b="0" i="0" dirty="0" err="1">
                <a:solidFill>
                  <a:srgbClr val="000000"/>
                </a:solidFill>
                <a:effectLst/>
                <a:latin typeface="Arial" panose="020B0604020202020204" pitchFamily="34" charset="0"/>
              </a:rPr>
              <a:t>Pacific</a:t>
            </a:r>
            <a:r>
              <a:rPr lang="es-CO" sz="1700" b="0" i="0" dirty="0">
                <a:solidFill>
                  <a:srgbClr val="000000"/>
                </a:solidFill>
                <a:effectLst/>
                <a:latin typeface="Arial" panose="020B0604020202020204" pitchFamily="34" charset="0"/>
              </a:rPr>
              <a:t> </a:t>
            </a:r>
            <a:r>
              <a:rPr lang="es-CO" sz="1700" b="0" i="0" dirty="0" err="1">
                <a:solidFill>
                  <a:srgbClr val="000000"/>
                </a:solidFill>
                <a:effectLst/>
                <a:latin typeface="Arial" panose="020B0604020202020204" pitchFamily="34" charset="0"/>
              </a:rPr>
              <a:t>Southwest</a:t>
            </a:r>
            <a:r>
              <a:rPr lang="es-CO" sz="1700" b="0" i="0" dirty="0">
                <a:solidFill>
                  <a:srgbClr val="000000"/>
                </a:solidFill>
                <a:effectLst/>
                <a:latin typeface="Arial" panose="020B0604020202020204" pitchFamily="34" charset="0"/>
              </a:rPr>
              <a:t> PTTC HHS </a:t>
            </a:r>
            <a:r>
              <a:rPr lang="es-CO" sz="1700" b="0" i="0" dirty="0" err="1">
                <a:solidFill>
                  <a:srgbClr val="000000"/>
                </a:solidFill>
                <a:effectLst/>
                <a:latin typeface="Arial" panose="020B0604020202020204" pitchFamily="34" charset="0"/>
              </a:rPr>
              <a:t>Region</a:t>
            </a:r>
            <a:r>
              <a:rPr lang="es-CO" sz="1700" b="0" i="0" dirty="0">
                <a:solidFill>
                  <a:srgbClr val="000000"/>
                </a:solidFill>
                <a:effectLst/>
                <a:latin typeface="Arial" panose="020B0604020202020204" pitchFamily="34" charset="0"/>
              </a:rPr>
              <a:t> 9 en inglés)  </a:t>
            </a:r>
            <a:endParaRPr lang="es-CO" sz="17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s-CO" sz="1700" b="0" i="0" dirty="0">
                <a:solidFill>
                  <a:srgbClr val="000000"/>
                </a:solidFill>
                <a:effectLst/>
                <a:latin typeface="Arial" panose="020B0604020202020204" pitchFamily="34" charset="0"/>
              </a:rPr>
              <a:t>Centro de Capacitación y Asistencia Técnica en Prevención de la Región 10 (</a:t>
            </a:r>
            <a:r>
              <a:rPr lang="es-CO" sz="1700" b="0" i="0" dirty="0" err="1">
                <a:solidFill>
                  <a:srgbClr val="000000"/>
                </a:solidFill>
                <a:effectLst/>
                <a:latin typeface="Arial" panose="020B0604020202020204" pitchFamily="34" charset="0"/>
              </a:rPr>
              <a:t>Northwest</a:t>
            </a:r>
            <a:r>
              <a:rPr lang="es-CO" sz="1700" b="0" i="0" dirty="0">
                <a:solidFill>
                  <a:srgbClr val="000000"/>
                </a:solidFill>
                <a:effectLst/>
                <a:latin typeface="Arial" panose="020B0604020202020204" pitchFamily="34" charset="0"/>
              </a:rPr>
              <a:t> PTTC HHS </a:t>
            </a:r>
            <a:r>
              <a:rPr lang="es-CO" sz="1700" b="0" i="0" dirty="0" err="1">
                <a:solidFill>
                  <a:srgbClr val="000000"/>
                </a:solidFill>
                <a:effectLst/>
                <a:latin typeface="Arial" panose="020B0604020202020204" pitchFamily="34" charset="0"/>
              </a:rPr>
              <a:t>Region</a:t>
            </a:r>
            <a:r>
              <a:rPr lang="es-CO" sz="1700" b="0" i="0" dirty="0">
                <a:solidFill>
                  <a:srgbClr val="000000"/>
                </a:solidFill>
                <a:effectLst/>
                <a:latin typeface="Arial" panose="020B0604020202020204" pitchFamily="34" charset="0"/>
              </a:rPr>
              <a:t> 10 en inglés)  </a:t>
            </a:r>
            <a:endParaRPr lang="es-CO" sz="17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s-CO" sz="1700" b="0" i="0" dirty="0">
                <a:solidFill>
                  <a:srgbClr val="000000"/>
                </a:solidFill>
                <a:effectLst/>
                <a:latin typeface="Arial" panose="020B0604020202020204" pitchFamily="34" charset="0"/>
              </a:rPr>
              <a:t>Centro Nacional de Capacitación y Asistencia Técnica en Prevención para comunidades Indígenas Americanas y Nativos de Alaska (</a:t>
            </a:r>
            <a:r>
              <a:rPr lang="es-CO" sz="1700" b="0" i="0" dirty="0" err="1">
                <a:solidFill>
                  <a:srgbClr val="000000"/>
                </a:solidFill>
                <a:effectLst/>
                <a:latin typeface="Arial" panose="020B0604020202020204" pitchFamily="34" charset="0"/>
              </a:rPr>
              <a:t>National</a:t>
            </a:r>
            <a:r>
              <a:rPr lang="es-CO" sz="1700" b="0" i="0" dirty="0">
                <a:solidFill>
                  <a:srgbClr val="000000"/>
                </a:solidFill>
                <a:effectLst/>
                <a:latin typeface="Arial" panose="020B0604020202020204" pitchFamily="34" charset="0"/>
              </a:rPr>
              <a:t> American </a:t>
            </a:r>
            <a:r>
              <a:rPr lang="es-CO" sz="1700" b="0" i="0" dirty="0" err="1">
                <a:solidFill>
                  <a:srgbClr val="000000"/>
                </a:solidFill>
                <a:effectLst/>
                <a:latin typeface="Arial" panose="020B0604020202020204" pitchFamily="34" charset="0"/>
              </a:rPr>
              <a:t>Indian</a:t>
            </a:r>
            <a:r>
              <a:rPr lang="es-CO" sz="1700" b="0" i="0" dirty="0">
                <a:solidFill>
                  <a:srgbClr val="000000"/>
                </a:solidFill>
                <a:effectLst/>
                <a:latin typeface="Arial" panose="020B0604020202020204" pitchFamily="34" charset="0"/>
              </a:rPr>
              <a:t> and Alaska </a:t>
            </a:r>
            <a:r>
              <a:rPr lang="es-CO" sz="1700" b="0" i="0" dirty="0" err="1">
                <a:solidFill>
                  <a:srgbClr val="000000"/>
                </a:solidFill>
                <a:effectLst/>
                <a:latin typeface="Arial" panose="020B0604020202020204" pitchFamily="34" charset="0"/>
              </a:rPr>
              <a:t>Native</a:t>
            </a:r>
            <a:r>
              <a:rPr lang="es-CO" sz="1700" b="0" i="0" dirty="0">
                <a:solidFill>
                  <a:srgbClr val="000000"/>
                </a:solidFill>
                <a:effectLst/>
                <a:latin typeface="Arial" panose="020B0604020202020204" pitchFamily="34" charset="0"/>
              </a:rPr>
              <a:t> PTTC en inglés)  </a:t>
            </a:r>
            <a:endParaRPr lang="es-CO" sz="17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s-CO" sz="1700" b="0" i="0" dirty="0">
                <a:solidFill>
                  <a:srgbClr val="000000"/>
                </a:solidFill>
                <a:effectLst/>
                <a:latin typeface="Arial" panose="020B0604020202020204" pitchFamily="34" charset="0"/>
              </a:rPr>
              <a:t>Centro Nacional Hispano Latino de Capacitación y Asistencia Técnica en Prevención (</a:t>
            </a:r>
            <a:r>
              <a:rPr lang="es-CO" sz="1700" b="0" i="0" dirty="0" err="1">
                <a:solidFill>
                  <a:srgbClr val="000000"/>
                </a:solidFill>
                <a:effectLst/>
                <a:latin typeface="Arial" panose="020B0604020202020204" pitchFamily="34" charset="0"/>
              </a:rPr>
              <a:t>National</a:t>
            </a:r>
            <a:r>
              <a:rPr lang="es-CO" sz="1700" b="0" i="0" dirty="0">
                <a:solidFill>
                  <a:srgbClr val="000000"/>
                </a:solidFill>
                <a:effectLst/>
                <a:latin typeface="Arial" panose="020B0604020202020204" pitchFamily="34" charset="0"/>
              </a:rPr>
              <a:t> </a:t>
            </a:r>
            <a:r>
              <a:rPr lang="es-CO" sz="1700" b="0" i="0" dirty="0" err="1">
                <a:solidFill>
                  <a:srgbClr val="000000"/>
                </a:solidFill>
                <a:effectLst/>
                <a:latin typeface="Arial" panose="020B0604020202020204" pitchFamily="34" charset="0"/>
              </a:rPr>
              <a:t>Hispanic</a:t>
            </a:r>
            <a:r>
              <a:rPr lang="es-CO" sz="1700" b="0" i="0" dirty="0">
                <a:solidFill>
                  <a:srgbClr val="000000"/>
                </a:solidFill>
                <a:effectLst/>
                <a:latin typeface="Arial" panose="020B0604020202020204" pitchFamily="34" charset="0"/>
              </a:rPr>
              <a:t> and Latino PTTC en inglés) </a:t>
            </a:r>
            <a:endParaRPr lang="es-CO" sz="17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s-CO" sz="1700" b="0" i="0" dirty="0">
                <a:solidFill>
                  <a:srgbClr val="000000"/>
                </a:solidFill>
                <a:effectLst/>
                <a:latin typeface="Arial" panose="020B0604020202020204" pitchFamily="34" charset="0"/>
              </a:rPr>
              <a:t>Oficina de Coordinación de la Red de los Centros de Capacitación y Asistencia Técnica en Prevención (PTTC Network </a:t>
            </a:r>
            <a:r>
              <a:rPr lang="es-CO" sz="1700" b="0" i="0" dirty="0" err="1">
                <a:solidFill>
                  <a:srgbClr val="000000"/>
                </a:solidFill>
                <a:effectLst/>
                <a:latin typeface="Arial" panose="020B0604020202020204" pitchFamily="34" charset="0"/>
              </a:rPr>
              <a:t>Coordinating</a:t>
            </a:r>
            <a:r>
              <a:rPr lang="es-CO" sz="1700" b="0" i="0" dirty="0">
                <a:solidFill>
                  <a:srgbClr val="000000"/>
                </a:solidFill>
                <a:effectLst/>
                <a:latin typeface="Arial" panose="020B0604020202020204" pitchFamily="34" charset="0"/>
              </a:rPr>
              <a:t> Office en inglés)  </a:t>
            </a:r>
            <a:endParaRPr lang="es-CO" sz="1700" dirty="0">
              <a:solidFill>
                <a:srgbClr val="000000"/>
              </a:solidFill>
              <a:latin typeface="Calibri" panose="020F0502020204030204" pitchFamily="34" charset="0"/>
            </a:endParaRPr>
          </a:p>
          <a:p>
            <a:pPr marL="0" indent="0" algn="l">
              <a:buNone/>
            </a:pPr>
            <a:r>
              <a:rPr lang="es-CO" sz="1800" b="0" i="0" dirty="0">
                <a:solidFill>
                  <a:srgbClr val="000000"/>
                </a:solidFill>
                <a:effectLst/>
                <a:latin typeface="Arial" panose="020B0604020202020204" pitchFamily="34" charset="0"/>
              </a:rPr>
              <a:t>La Red de los Centros de Capacitación y Asistencia Técnica en Prevención está financiada por la Administración de Servicios de Salud Mental y Abuso de Sustancias. </a:t>
            </a:r>
            <a:endParaRPr lang="es-CO" sz="1800" b="0" i="0" dirty="0">
              <a:solidFill>
                <a:srgbClr val="000000"/>
              </a:solidFill>
              <a:effectLst/>
              <a:latin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28" y="6443934"/>
            <a:ext cx="7910719" cy="160495"/>
          </a:xfrm>
          <a:prstGeom prst="rect">
            <a:avLst/>
          </a:prstGeom>
        </p:spPr>
      </p:pic>
    </p:spTree>
    <p:extLst>
      <p:ext uri="{BB962C8B-B14F-4D97-AF65-F5344CB8AC3E}">
        <p14:creationId xmlns:p14="http://schemas.microsoft.com/office/powerpoint/2010/main" val="213211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La Farmacocinética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5831" y="1834295"/>
            <a:ext cx="8066916" cy="3189409"/>
          </a:xfrm>
        </p:spPr>
        <p:txBody>
          <a:bodyPr>
            <a:normAutofit/>
          </a:bodyPr>
          <a:lstStyle/>
          <a:p>
            <a:r>
              <a:rPr lang="es-ES" sz="2400" dirty="0"/>
              <a:t>La Farmacocinética es un término que abarca:</a:t>
            </a:r>
          </a:p>
          <a:p>
            <a:pPr lvl="1"/>
            <a:r>
              <a:rPr lang="es-CO" sz="2000" dirty="0"/>
              <a:t>cómo tomamos sustancias</a:t>
            </a:r>
          </a:p>
          <a:p>
            <a:pPr lvl="1"/>
            <a:r>
              <a:rPr lang="es-CO" sz="2000" dirty="0"/>
              <a:t>donde la sustancia se almacena en nuestros cuerpos</a:t>
            </a:r>
          </a:p>
          <a:p>
            <a:pPr lvl="1"/>
            <a:r>
              <a:rPr lang="es-CO" sz="2000" dirty="0"/>
              <a:t>cómo metabolizamos o descomponemos la sustancia, y</a:t>
            </a:r>
          </a:p>
          <a:p>
            <a:pPr lvl="1"/>
            <a:r>
              <a:rPr lang="es-CO" sz="2000" dirty="0"/>
              <a:t>cómo nos deshacemos de la sustancia</a:t>
            </a:r>
          </a:p>
          <a:p>
            <a:pPr marL="457200" lvl="1" indent="0">
              <a:buNone/>
            </a:pPr>
            <a:endParaRPr lang="es-ES" sz="2000" dirty="0"/>
          </a:p>
          <a:p>
            <a:r>
              <a:rPr lang="es-ES" sz="2400" dirty="0"/>
              <a:t>Varía según la ruta de administración.</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50" y="4581111"/>
            <a:ext cx="4286250" cy="2857500"/>
          </a:xfrm>
          <a:prstGeom prst="rect">
            <a:avLst/>
          </a:prstGeom>
        </p:spPr>
      </p:pic>
    </p:spTree>
    <p:extLst>
      <p:ext uri="{BB962C8B-B14F-4D97-AF65-F5344CB8AC3E}">
        <p14:creationId xmlns:p14="http://schemas.microsoft.com/office/powerpoint/2010/main" val="2031652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01" y="689174"/>
            <a:ext cx="5750885" cy="1386021"/>
          </a:xfrm>
        </p:spPr>
        <p:txBody>
          <a:bodyPr>
            <a:noAutofit/>
          </a:bodyPr>
          <a:lstStyle/>
          <a:p>
            <a:r>
              <a:rPr lang="es-ES" sz="2800" b="1" dirty="0"/>
              <a:t>Vías de absorción: oral (comestibles, tinturas y bebidas)</a:t>
            </a:r>
            <a:br>
              <a:rPr lang="en-US" sz="2700" dirty="0"/>
            </a:br>
            <a:endParaRPr lang="en-US" sz="2700" dirty="0"/>
          </a:p>
        </p:txBody>
      </p:sp>
      <p:sp>
        <p:nvSpPr>
          <p:cNvPr id="3" name="Content Placeholder 2"/>
          <p:cNvSpPr>
            <a:spLocks noGrp="1"/>
          </p:cNvSpPr>
          <p:nvPr>
            <p:ph idx="1"/>
          </p:nvPr>
        </p:nvSpPr>
        <p:spPr>
          <a:xfrm>
            <a:off x="392031" y="2089969"/>
            <a:ext cx="5700425" cy="2583008"/>
          </a:xfrm>
        </p:spPr>
        <p:txBody>
          <a:bodyPr>
            <a:noAutofit/>
          </a:bodyPr>
          <a:lstStyle/>
          <a:p>
            <a:pPr lvl="1"/>
            <a:r>
              <a:rPr lang="en-US" dirty="0"/>
              <a:t>Inicio del efecto retrasado: 60-120 min.</a:t>
            </a:r>
          </a:p>
          <a:p>
            <a:pPr lvl="1"/>
            <a:r>
              <a:rPr lang="es-ES" dirty="0"/>
              <a:t>Los efectos pueden durar de 4 a 8 horas</a:t>
            </a:r>
          </a:p>
          <a:p>
            <a:pPr lvl="1"/>
            <a:r>
              <a:rPr lang="en-US" dirty="0"/>
              <a:t>Los niveles máximos de THC en sangre pueden tomar de 2 a 5 horas</a:t>
            </a:r>
          </a:p>
          <a:p>
            <a:pPr lvl="1"/>
            <a:r>
              <a:rPr lang="es-ES" dirty="0"/>
              <a:t>Biodisponibilidad (baja): 6% - 7%</a:t>
            </a:r>
            <a:endParaRPr lang="en-US" dirty="0"/>
          </a:p>
        </p:txBody>
      </p:sp>
      <p:pic>
        <p:nvPicPr>
          <p:cNvPr id="6" name="Picture 5" descr="This images is of a cannabis infused brownie used as a way to ingest cannabis. &#10;&#10;Medical Jane Medical &lt;strong&gt;Marijuana&lt;/strong&gt; Reviews Edibles &lt;strong&gt;Brownies&lt;/strong&gt;" title="Cannabis infused brownies"/>
          <p:cNvPicPr>
            <a:picLocks noChangeAspect="1"/>
          </p:cNvPicPr>
          <p:nvPr/>
        </p:nvPicPr>
        <p:blipFill rotWithShape="1">
          <a:blip r:embed="rId3" cstate="print">
            <a:extLst>
              <a:ext uri="{28A0092B-C50C-407E-A947-70E740481C1C}">
                <a14:useLocalDpi xmlns:a14="http://schemas.microsoft.com/office/drawing/2010/main" val="0"/>
              </a:ext>
            </a:extLst>
          </a:blip>
          <a:srcRect l="2006" r="3" b="3"/>
          <a:stretch/>
        </p:blipFill>
        <p:spPr>
          <a:xfrm>
            <a:off x="6264317" y="2517718"/>
            <a:ext cx="2487110" cy="1453017"/>
          </a:xfrm>
          <a:prstGeom prst="rect">
            <a:avLst/>
          </a:prstGeom>
        </p:spPr>
      </p:pic>
      <p:pic>
        <p:nvPicPr>
          <p:cNvPr id="5" name="Picture 4" descr="This image is of Green Hornet brand cannabis infused gummies. &#10;&#10;... &lt;strong&gt;gummies&lt;/strong&gt;. Infused with 275 milligrams of finished &lt;strong&gt;cannabis&lt;/strong&gt; extract, the" title="Green Hornet Gummies"/>
          <p:cNvPicPr>
            <a:picLocks noChangeAspect="1"/>
          </p:cNvPicPr>
          <p:nvPr/>
        </p:nvPicPr>
        <p:blipFill rotWithShape="1">
          <a:blip r:embed="rId4" cstate="print">
            <a:extLst>
              <a:ext uri="{28A0092B-C50C-407E-A947-70E740481C1C}">
                <a14:useLocalDpi xmlns:a14="http://schemas.microsoft.com/office/drawing/2010/main" val="0"/>
              </a:ext>
            </a:extLst>
          </a:blip>
          <a:srcRect r="2009" b="3"/>
          <a:stretch/>
        </p:blipFill>
        <p:spPr>
          <a:xfrm>
            <a:off x="6264316" y="1051450"/>
            <a:ext cx="2503868" cy="1462808"/>
          </a:xfrm>
          <a:prstGeom prst="rect">
            <a:avLst/>
          </a:prstGeom>
        </p:spPr>
      </p:pic>
      <p:pic>
        <p:nvPicPr>
          <p:cNvPr id="4" name="Picture 3" descr="This image is of cannabis infused energy drinks.&#10;&#10;&lt;strong&gt;Cannabis&lt;/strong&gt; Energy &lt;strong&gt;Drink&lt;/strong&gt; | &lt;strong&gt;Cannabis&lt;/strong&gt; Energy &lt;strong&gt;Drink&lt;/strong&gt; Hemp &lt;strong&gt;Beverage&lt;/strong&gt; ..." title="Cannabis Energy Drinks"/>
          <p:cNvPicPr>
            <a:picLocks noChangeAspect="1"/>
          </p:cNvPicPr>
          <p:nvPr/>
        </p:nvPicPr>
        <p:blipFill rotWithShape="1">
          <a:blip r:embed="rId5" cstate="print">
            <a:extLst>
              <a:ext uri="{28A0092B-C50C-407E-A947-70E740481C1C}">
                <a14:useLocalDpi xmlns:a14="http://schemas.microsoft.com/office/drawing/2010/main" val="0"/>
              </a:ext>
            </a:extLst>
          </a:blip>
          <a:srcRect t="15945" r="-1" b="6265"/>
          <a:stretch/>
        </p:blipFill>
        <p:spPr>
          <a:xfrm>
            <a:off x="6264317" y="3962740"/>
            <a:ext cx="2487652" cy="1446497"/>
          </a:xfrm>
          <a:prstGeom prst="rect">
            <a:avLst/>
          </a:prstGeom>
        </p:spPr>
      </p:pic>
      <p:sp>
        <p:nvSpPr>
          <p:cNvPr id="7" name="Rectangle 6"/>
          <p:cNvSpPr/>
          <p:nvPr/>
        </p:nvSpPr>
        <p:spPr>
          <a:xfrm>
            <a:off x="628651" y="5487282"/>
            <a:ext cx="5391232"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(Koob, G., and Le Moal, M. ,2006; Francis, M., 2016; Gaston, T., and  Friedman, D., 2017).</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224" y="6088546"/>
            <a:ext cx="7838337" cy="159026"/>
          </a:xfrm>
          <a:prstGeom prst="rect">
            <a:avLst/>
          </a:prstGeom>
        </p:spPr>
      </p:pic>
    </p:spTree>
    <p:extLst>
      <p:ext uri="{BB962C8B-B14F-4D97-AF65-F5344CB8AC3E}">
        <p14:creationId xmlns:p14="http://schemas.microsoft.com/office/powerpoint/2010/main" val="396153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834" y="305984"/>
            <a:ext cx="8132527" cy="1398494"/>
          </a:xfrm>
        </p:spPr>
        <p:txBody>
          <a:bodyPr>
            <a:normAutofit/>
          </a:bodyPr>
          <a:lstStyle/>
          <a:p>
            <a:r>
              <a:rPr lang="es-ES" sz="2800" b="1" dirty="0"/>
              <a:t>Vías de absorción: transmucosa: sublingual, intranasal y oftálmica</a:t>
            </a:r>
            <a:endParaRPr lang="en-US" sz="2700" b="1" baseline="30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61836" y="1402058"/>
            <a:ext cx="4543466" cy="3266761"/>
          </a:xfrm>
        </p:spPr>
        <p:txBody>
          <a:bodyPr>
            <a:normAutofit fontScale="40000" lnSpcReduction="20000"/>
          </a:bodyPr>
          <a:lstStyle/>
          <a:p>
            <a:pPr marL="800100" lvl="2" indent="0" defTabSz="685800">
              <a:lnSpc>
                <a:spcPct val="150000"/>
              </a:lnSpc>
              <a:spcBef>
                <a:spcPts val="375"/>
              </a:spcBef>
              <a:buNone/>
            </a:pPr>
            <a:r>
              <a:rPr lang="es-ES" sz="4900" dirty="0"/>
              <a:t>Inicio en 5-30 minutos</a:t>
            </a:r>
          </a:p>
          <a:p>
            <a:pPr marL="800100" lvl="2" indent="0" defTabSz="685800">
              <a:lnSpc>
                <a:spcPct val="150000"/>
              </a:lnSpc>
              <a:spcBef>
                <a:spcPts val="375"/>
              </a:spcBef>
              <a:buNone/>
            </a:pPr>
            <a:r>
              <a:rPr lang="es-ES" sz="4900" dirty="0"/>
              <a:t>Los efectos pueden durar de 2 a 4 horas.</a:t>
            </a:r>
          </a:p>
          <a:p>
            <a:pPr marL="800100" lvl="2" indent="0" defTabSz="685800">
              <a:lnSpc>
                <a:spcPct val="150000"/>
              </a:lnSpc>
              <a:spcBef>
                <a:spcPts val="375"/>
              </a:spcBef>
              <a:buNone/>
            </a:pPr>
            <a:r>
              <a:rPr lang="en-US" sz="4900" dirty="0"/>
              <a:t>Biodisponibilidad: 6% - 40%</a:t>
            </a:r>
          </a:p>
          <a:p>
            <a:pPr marL="800100" lvl="2" indent="0" defTabSz="685800">
              <a:lnSpc>
                <a:spcPct val="150000"/>
              </a:lnSpc>
              <a:spcBef>
                <a:spcPts val="375"/>
              </a:spcBef>
              <a:buNone/>
            </a:pPr>
            <a:r>
              <a:rPr lang="en-US" sz="4900" dirty="0"/>
              <a:t>Evita el metabolismo de primer paso</a:t>
            </a:r>
          </a:p>
          <a:p>
            <a:pPr marL="800100" lvl="2" indent="0" defTabSz="685800">
              <a:lnSpc>
                <a:spcPct val="150000"/>
              </a:lnSpc>
              <a:spcBef>
                <a:spcPts val="375"/>
              </a:spcBef>
              <a:buNone/>
            </a:pPr>
            <a:r>
              <a:rPr lang="es-ES" sz="4900" dirty="0"/>
              <a:t>Sativex: sublingual para la EM</a:t>
            </a:r>
            <a:endParaRPr lang="en-US" sz="4900" dirty="0">
              <a:solidFill>
                <a:prstClr val="black"/>
              </a:solidFill>
              <a:latin typeface="Arial" panose="020B0604020202020204" pitchFamily="34" charset="0"/>
              <a:cs typeface="Arial" panose="020B0604020202020204" pitchFamily="34" charset="0"/>
            </a:endParaRPr>
          </a:p>
          <a:p>
            <a:pPr marL="971550" lvl="2" indent="-171450" defTabSz="685800">
              <a:lnSpc>
                <a:spcPct val="150000"/>
              </a:lnSpc>
              <a:spcBef>
                <a:spcPts val="375"/>
              </a:spcBef>
            </a:pPr>
            <a:endParaRPr lang="en-US" sz="1200" dirty="0">
              <a:solidFill>
                <a:prstClr val="black"/>
              </a:solidFill>
              <a:latin typeface="Arial" panose="020B0604020202020204" pitchFamily="34" charset="0"/>
              <a:cs typeface="Arial" panose="020B0604020202020204" pitchFamily="34" charset="0"/>
            </a:endParaRPr>
          </a:p>
          <a:p>
            <a:endParaRPr lang="en-US" dirty="0"/>
          </a:p>
        </p:txBody>
      </p:sp>
      <p:pic>
        <p:nvPicPr>
          <p:cNvPr id="5" name="Picture 4" descr="This image shows a CBD oil used with a dropper to ingest the cannabis by dropping the oil on the tongue. &#10;&#10;CBD Balance One &lt;strong&gt;Tincture&lt;/strong&gt;: A 1:1 &lt;strong&gt;THC&lt;/strong&gt;-to-CBD Sublingual Formula" title="CBD Oil"/>
          <p:cNvPicPr>
            <a:picLocks noChangeAspect="1"/>
          </p:cNvPicPr>
          <p:nvPr/>
        </p:nvPicPr>
        <p:blipFill rotWithShape="1">
          <a:blip r:embed="rId3" cstate="print">
            <a:extLst>
              <a:ext uri="{28A0092B-C50C-407E-A947-70E740481C1C}">
                <a14:useLocalDpi xmlns:a14="http://schemas.microsoft.com/office/drawing/2010/main" val="0"/>
              </a:ext>
            </a:extLst>
          </a:blip>
          <a:srcRect l="17119" r="7923" b="-4"/>
          <a:stretch/>
        </p:blipFill>
        <p:spPr>
          <a:xfrm>
            <a:off x="266039" y="2309370"/>
            <a:ext cx="2586666" cy="1975682"/>
          </a:xfrm>
          <a:prstGeom prst="rect">
            <a:avLst/>
          </a:prstGeom>
        </p:spPr>
      </p:pic>
      <p:pic>
        <p:nvPicPr>
          <p:cNvPr id="4" name="Picture 3" descr="This cannabis product is sprayed on the tongue like a breath spray for a quick acting ingestion process. &#10;&#10;Basic Overview Of Various &lt;strong&gt;Cannabis&lt;/strong&gt; Consumption Methods" title="Man using a spray cannabis product"/>
          <p:cNvPicPr>
            <a:picLocks noChangeAspect="1"/>
          </p:cNvPicPr>
          <p:nvPr/>
        </p:nvPicPr>
        <p:blipFill rotWithShape="1">
          <a:blip r:embed="rId4">
            <a:extLst>
              <a:ext uri="{28A0092B-C50C-407E-A947-70E740481C1C}">
                <a14:useLocalDpi xmlns:a14="http://schemas.microsoft.com/office/drawing/2010/main" val="0"/>
              </a:ext>
            </a:extLst>
          </a:blip>
          <a:srcRect r="-1" b="10210"/>
          <a:stretch/>
        </p:blipFill>
        <p:spPr>
          <a:xfrm>
            <a:off x="6605302" y="2197177"/>
            <a:ext cx="2325308" cy="2087876"/>
          </a:xfrm>
          <a:prstGeom prst="rect">
            <a:avLst/>
          </a:prstGeom>
        </p:spPr>
      </p:pic>
      <p:sp>
        <p:nvSpPr>
          <p:cNvPr id="7" name="Rectangle 6"/>
          <p:cNvSpPr/>
          <p:nvPr/>
        </p:nvSpPr>
        <p:spPr>
          <a:xfrm>
            <a:off x="418181" y="5865870"/>
            <a:ext cx="5141147"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(Koob, G., and Le Moal, M., 2006; Francis, M., 2016) </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2363" y="5380382"/>
            <a:ext cx="2761637" cy="1841091"/>
          </a:xfrm>
          <a:prstGeom prst="rect">
            <a:avLst/>
          </a:prstGeom>
        </p:spPr>
      </p:pic>
    </p:spTree>
    <p:extLst>
      <p:ext uri="{BB962C8B-B14F-4D97-AF65-F5344CB8AC3E}">
        <p14:creationId xmlns:p14="http://schemas.microsoft.com/office/powerpoint/2010/main" val="357173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74" y="578911"/>
            <a:ext cx="7886700" cy="420992"/>
          </a:xfrm>
        </p:spPr>
        <p:txBody>
          <a:bodyPr>
            <a:normAutofit fontScale="90000"/>
          </a:bodyPr>
          <a:lstStyle/>
          <a:p>
            <a:br>
              <a:rPr lang="en-US" dirty="0"/>
            </a:br>
            <a:endParaRPr lang="en-US" dirty="0"/>
          </a:p>
        </p:txBody>
      </p:sp>
      <p:sp>
        <p:nvSpPr>
          <p:cNvPr id="3" name="Content Placeholder 2"/>
          <p:cNvSpPr>
            <a:spLocks noGrp="1"/>
          </p:cNvSpPr>
          <p:nvPr>
            <p:ph idx="1"/>
          </p:nvPr>
        </p:nvSpPr>
        <p:spPr>
          <a:xfrm>
            <a:off x="403907" y="1754966"/>
            <a:ext cx="4678585" cy="3002158"/>
          </a:xfrm>
        </p:spPr>
        <p:txBody>
          <a:bodyPr>
            <a:normAutofit fontScale="92500"/>
          </a:bodyPr>
          <a:lstStyle/>
          <a:p>
            <a:pPr lvl="1"/>
            <a:r>
              <a:rPr lang="es-ES" sz="2200" dirty="0"/>
              <a:t>Inicio en aproximadamente 30 minutos </a:t>
            </a:r>
          </a:p>
          <a:p>
            <a:pPr lvl="1"/>
            <a:r>
              <a:rPr lang="es-ES" sz="2200" dirty="0"/>
              <a:t>Los efectos pueden durar 48 horas </a:t>
            </a:r>
          </a:p>
          <a:p>
            <a:pPr lvl="1"/>
            <a:r>
              <a:rPr lang="es-ES" sz="2200" dirty="0"/>
              <a:t>Biodisponibilidad: no disponible </a:t>
            </a:r>
          </a:p>
          <a:p>
            <a:pPr lvl="1"/>
            <a:r>
              <a:rPr lang="es-ES" sz="2200" dirty="0"/>
              <a:t>Evita el metabolismo de primer paso</a:t>
            </a:r>
          </a:p>
          <a:p>
            <a:pPr lvl="1"/>
            <a:endParaRPr lang="es-ES" sz="2000" dirty="0">
              <a:latin typeface="Arial" panose="020B0604020202020204" pitchFamily="34" charset="0"/>
              <a:cs typeface="Arial" panose="020B0604020202020204" pitchFamily="34" charset="0"/>
            </a:endParaRPr>
          </a:p>
          <a:p>
            <a:pPr lvl="1"/>
            <a:r>
              <a:rPr lang="es-ES" sz="2200" dirty="0"/>
              <a:t>Parches transdérmicos 10mg - CBD, CBN, THC, CBD / THC 20mg - THC Indica, THC Sativa</a:t>
            </a:r>
            <a:endParaRPr lang="en-US" sz="2200" dirty="0"/>
          </a:p>
        </p:txBody>
      </p:sp>
      <p:pic>
        <p:nvPicPr>
          <p:cNvPr id="4" name="Picture 3" descr="Transdermal patches, used just like the anti-pain patches sold over the counter absorb through the skin. The images shown on this slide show cannabis infused patches.&#10;&#10;Cannabinol 10 mg &lt;strong&gt;transdermal&lt;/strong&gt; &lt;strong&gt;patches&lt;/strong&gt; sold at marijuana dispensaries in ..." title="Transdermal patch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487" y="1754966"/>
            <a:ext cx="2201274" cy="1931118"/>
          </a:xfrm>
          <a:prstGeom prst="rect">
            <a:avLst/>
          </a:prstGeom>
        </p:spPr>
      </p:pic>
      <p:pic>
        <p:nvPicPr>
          <p:cNvPr id="5" name="Picture 4" descr="The transdermal patches are not the only transdermal product, there are also topical roll-ons, shown in this image with the patches.&#10;&#10;enjoy the high from edibles much more than smoking. - The Pub ..." title="Transdermal patches and roll-ons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488" y="3686084"/>
            <a:ext cx="3127717" cy="1626413"/>
          </a:xfrm>
          <a:prstGeom prst="rect">
            <a:avLst/>
          </a:prstGeom>
        </p:spPr>
      </p:pic>
      <p:sp>
        <p:nvSpPr>
          <p:cNvPr id="6" name="Rectangle 5"/>
          <p:cNvSpPr/>
          <p:nvPr/>
        </p:nvSpPr>
        <p:spPr>
          <a:xfrm>
            <a:off x="526774" y="5733418"/>
            <a:ext cx="5189628"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(Koob, G., and Le Moal, M., 2006; Francis, M., 2016; Schachter, S., 2016)</a:t>
            </a:r>
          </a:p>
        </p:txBody>
      </p:sp>
      <p:sp>
        <p:nvSpPr>
          <p:cNvPr id="7" name="TextBox 6">
            <a:extLst>
              <a:ext uri="{FF2B5EF4-FFF2-40B4-BE49-F238E27FC236}">
                <a16:creationId xmlns:a16="http://schemas.microsoft.com/office/drawing/2014/main" id="{922BA87E-2678-FC4A-9097-59F9F5F737A4}"/>
              </a:ext>
            </a:extLst>
          </p:cNvPr>
          <p:cNvSpPr txBox="1"/>
          <p:nvPr/>
        </p:nvSpPr>
        <p:spPr>
          <a:xfrm>
            <a:off x="1260603" y="726349"/>
            <a:ext cx="7477559" cy="523220"/>
          </a:xfrm>
          <a:prstGeom prst="rect">
            <a:avLst/>
          </a:prstGeom>
          <a:noFill/>
        </p:spPr>
        <p:txBody>
          <a:bodyPr wrap="square" rtlCol="0">
            <a:spAutoFit/>
          </a:bodyPr>
          <a:lstStyle/>
          <a:p>
            <a:r>
              <a:rPr lang="es-ES" sz="2800" dirty="0"/>
              <a:t>Rutas de absorción - transdérmica</a:t>
            </a:r>
            <a:endParaRPr lang="en-US" sz="2800" dirty="0"/>
          </a:p>
        </p:txBody>
      </p:sp>
    </p:spTree>
    <p:extLst>
      <p:ext uri="{BB962C8B-B14F-4D97-AF65-F5344CB8AC3E}">
        <p14:creationId xmlns:p14="http://schemas.microsoft.com/office/powerpoint/2010/main" val="3976701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Rutas de Absorción - Rectal</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4636" y="2126122"/>
            <a:ext cx="4969540" cy="2693062"/>
          </a:xfrm>
        </p:spPr>
        <p:txBody>
          <a:bodyPr>
            <a:normAutofit/>
          </a:bodyPr>
          <a:lstStyle/>
          <a:p>
            <a:pPr lvl="1"/>
            <a:r>
              <a:rPr lang="es-ES" sz="2000" dirty="0"/>
              <a:t>El inicio de rectal es más rápido que el oral </a:t>
            </a:r>
          </a:p>
          <a:p>
            <a:pPr lvl="1"/>
            <a:r>
              <a:rPr lang="es-ES" sz="2000" dirty="0"/>
              <a:t>Efectos pico dentro de 2-8 horas </a:t>
            </a:r>
          </a:p>
          <a:p>
            <a:pPr lvl="1"/>
            <a:r>
              <a:rPr lang="es-ES" sz="2000" dirty="0"/>
              <a:t>Biodisponibilidad: 13.5% </a:t>
            </a:r>
          </a:p>
          <a:p>
            <a:pPr lvl="1"/>
            <a:r>
              <a:rPr lang="es-ES" sz="2000" dirty="0"/>
              <a:t>Evita el metabolismo de primer paso </a:t>
            </a:r>
          </a:p>
          <a:p>
            <a:pPr lvl="1"/>
            <a:r>
              <a:rPr lang="es-ES" sz="2000" dirty="0"/>
              <a:t>Supositorios de Marinol para la espasticidad</a:t>
            </a:r>
            <a:endParaRPr lang="en-US" dirty="0"/>
          </a:p>
        </p:txBody>
      </p:sp>
      <p:pic>
        <p:nvPicPr>
          <p:cNvPr id="4" name="Picture 3" descr="The image above shows suppositories infused with cannabis for absorption through the rectum. &#10;&#10;What You Should Know About &lt;strong&gt;Marijuana&lt;/strong&gt; Suppositories – The Moderate ..." title="Suppositori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255" y="2187378"/>
            <a:ext cx="3661833" cy="2059781"/>
          </a:xfrm>
          <a:prstGeom prst="rect">
            <a:avLst/>
          </a:prstGeom>
        </p:spPr>
      </p:pic>
      <p:sp>
        <p:nvSpPr>
          <p:cNvPr id="6" name="Rectangle 5"/>
          <p:cNvSpPr/>
          <p:nvPr/>
        </p:nvSpPr>
        <p:spPr>
          <a:xfrm>
            <a:off x="813774" y="5514314"/>
            <a:ext cx="4705528"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(Koob, G., Le Moal, M., 2006; Gaston, T., and Friedman, D., 2017; Englund, A., Stone, J., and Morrison, P., 2012)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130" y="5449282"/>
            <a:ext cx="2633870" cy="1755914"/>
          </a:xfrm>
          <a:prstGeom prst="rect">
            <a:avLst/>
          </a:prstGeom>
        </p:spPr>
      </p:pic>
    </p:spTree>
    <p:extLst>
      <p:ext uri="{BB962C8B-B14F-4D97-AF65-F5344CB8AC3E}">
        <p14:creationId xmlns:p14="http://schemas.microsoft.com/office/powerpoint/2010/main" val="957640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164" y="60175"/>
            <a:ext cx="7886700" cy="1325563"/>
          </a:xfrm>
        </p:spPr>
        <p:txBody>
          <a:bodyPr>
            <a:normAutofit/>
          </a:bodyPr>
          <a:lstStyle/>
          <a:p>
            <a:r>
              <a:rPr lang="en-US" dirty="0" err="1"/>
              <a:t>Vías</a:t>
            </a:r>
            <a:r>
              <a:rPr lang="en-US" dirty="0"/>
              <a:t> de Absorción: Intravenosa</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0734" y="1430503"/>
            <a:ext cx="4577609" cy="3899356"/>
          </a:xfrm>
        </p:spPr>
        <p:txBody>
          <a:bodyPr>
            <a:normAutofit/>
          </a:bodyPr>
          <a:lstStyle/>
          <a:p>
            <a:pPr lvl="1"/>
            <a:r>
              <a:rPr lang="es-ES" sz="2200" dirty="0"/>
              <a:t>Inicio en &lt;5 minutos. </a:t>
            </a:r>
          </a:p>
          <a:p>
            <a:pPr lvl="1"/>
            <a:r>
              <a:rPr lang="es-ES" sz="2200" dirty="0"/>
              <a:t>Biodisponibilidad: 100% </a:t>
            </a:r>
          </a:p>
          <a:p>
            <a:pPr lvl="1"/>
            <a:r>
              <a:rPr lang="es-ES" sz="2200" dirty="0"/>
              <a:t>Evita el metabolismo de primer paso </a:t>
            </a:r>
          </a:p>
          <a:p>
            <a:pPr lvl="1"/>
            <a:r>
              <a:rPr lang="es-ES" sz="2200" dirty="0"/>
              <a:t>Intravenosa resultó en paranoia aguda, síntomas similares a la esquizofrenia, déficits cognitivos</a:t>
            </a:r>
          </a:p>
          <a:p>
            <a:pPr lvl="1"/>
            <a:endParaRPr lang="es-ES" sz="2200" dirty="0">
              <a:latin typeface="Calibri" panose="020F0502020204030204" pitchFamily="34" charset="0"/>
              <a:cs typeface="Calibri" panose="020F0502020204030204" pitchFamily="34" charset="0"/>
            </a:endParaRPr>
          </a:p>
          <a:p>
            <a:pPr marL="457200" lvl="1" indent="0">
              <a:buNone/>
            </a:pPr>
            <a:r>
              <a:rPr lang="en-US" sz="1200" dirty="0">
                <a:latin typeface="Calibri" panose="020F0502020204030204" pitchFamily="34" charset="0"/>
                <a:cs typeface="Calibri" panose="020F0502020204030204" pitchFamily="34" charset="0"/>
              </a:rPr>
              <a:t>(Koob, G., and Le Moal, M., 2006; Gaston, T., and Friedman, D., 2017; Englund, A., Stone, J., and Morrison, P., 2012).</a:t>
            </a:r>
          </a:p>
          <a:p>
            <a:pPr lvl="1"/>
            <a:endParaRPr lang="en-US" sz="2100" dirty="0">
              <a:latin typeface="Arial" panose="020B0604020202020204" pitchFamily="34" charset="0"/>
              <a:cs typeface="Arial" panose="020B0604020202020204" pitchFamily="34" charset="0"/>
            </a:endParaRPr>
          </a:p>
          <a:p>
            <a:endParaRPr lang="en-US" sz="2400" dirty="0"/>
          </a:p>
        </p:txBody>
      </p:sp>
      <p:pic>
        <p:nvPicPr>
          <p:cNvPr id="4" name="Picture 3" descr="Hypodermic needles like the image shown here are used to bypass the first-pass metabolism to get the drug directly to the blood stream. &#10;&#10;&#10;... &lt;strong&gt;drug&lt;/strong&gt; could reduce HIV transmission among injecting &lt;strong&gt;drug&lt;/strong&gt; users" title="Hypodermic Need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834" y="2005104"/>
            <a:ext cx="3690771" cy="21419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180" y="5765987"/>
            <a:ext cx="7652170" cy="155249"/>
          </a:xfrm>
          <a:prstGeom prst="rect">
            <a:avLst/>
          </a:prstGeom>
        </p:spPr>
      </p:pic>
    </p:spTree>
    <p:extLst>
      <p:ext uri="{BB962C8B-B14F-4D97-AF65-F5344CB8AC3E}">
        <p14:creationId xmlns:p14="http://schemas.microsoft.com/office/powerpoint/2010/main" val="129608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54" y="286102"/>
            <a:ext cx="8285698" cy="1142648"/>
          </a:xfrm>
        </p:spPr>
        <p:txBody>
          <a:bodyPr>
            <a:normAutofit/>
          </a:bodyPr>
          <a:lstStyle/>
          <a:p>
            <a:r>
              <a:rPr lang="es-ES" sz="3600" dirty="0"/>
              <a:t>Rutas de Absorción: Tabaquismo / Inhalación</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4881" y="1834410"/>
            <a:ext cx="6105284" cy="3594840"/>
          </a:xfrm>
        </p:spPr>
        <p:txBody>
          <a:bodyPr>
            <a:normAutofit lnSpcReduction="10000"/>
          </a:bodyPr>
          <a:lstStyle/>
          <a:p>
            <a:pPr lvl="1"/>
            <a:r>
              <a:rPr lang="en-US" sz="2800" dirty="0"/>
              <a:t>Bongs Gravity, Vapeo y Dabbing</a:t>
            </a:r>
          </a:p>
          <a:p>
            <a:pPr lvl="1"/>
            <a:r>
              <a:rPr lang="es-ES" sz="2800" dirty="0"/>
              <a:t>Aceite de Hash Butano</a:t>
            </a:r>
          </a:p>
          <a:p>
            <a:pPr lvl="2"/>
            <a:br>
              <a:rPr lang="en-US" sz="1600" dirty="0"/>
            </a:br>
            <a:r>
              <a:rPr lang="en-US" dirty="0"/>
              <a:t>(BHO, 710, mantequilla, cera, aceite de miel, shatter)</a:t>
            </a:r>
          </a:p>
          <a:p>
            <a:pPr lvl="2"/>
            <a:r>
              <a:rPr lang="es-ES" sz="1800" dirty="0"/>
              <a:t>Inicio: niveles plasmáticos máximos en 6-10 minutos</a:t>
            </a:r>
          </a:p>
          <a:p>
            <a:pPr lvl="2"/>
            <a:br>
              <a:rPr lang="en-US" sz="1800" dirty="0"/>
            </a:br>
            <a:r>
              <a:rPr lang="en-US" dirty="0"/>
              <a:t>El efecto dura 2-3 horas.</a:t>
            </a:r>
          </a:p>
          <a:p>
            <a:pPr lvl="2"/>
            <a:r>
              <a:rPr lang="es-ES" sz="1800" dirty="0"/>
              <a:t>Biodisponibilidad: 2-56%</a:t>
            </a:r>
          </a:p>
          <a:p>
            <a:pPr lvl="2"/>
            <a:r>
              <a:rPr lang="es-ES" sz="1800" dirty="0"/>
              <a:t>Emisiones&gt; 100 compuestos altamente de cancerígenos y más de 2000 compuestos en total</a:t>
            </a:r>
            <a:endParaRPr lang="en-US" dirty="0">
              <a:latin typeface="Arial" panose="020B0604020202020204" pitchFamily="34" charset="0"/>
              <a:cs typeface="Arial" panose="020B0604020202020204" pitchFamily="34" charset="0"/>
            </a:endParaRPr>
          </a:p>
        </p:txBody>
      </p:sp>
      <p:pic>
        <p:nvPicPr>
          <p:cNvPr id="4" name="Picture 3" descr="The hash oil shown in the top image is introduced to the body through gravity bongs, vaping and dabbing. The onset of effects is 6-10 minutes with a duratio of 2-3 hours. &#10;&#10;images edit &lt;strong&gt;butane&lt;/strong&gt; extract &lt;strong&gt;butane&lt;/strong&gt; honey &lt;strong&gt;oil&lt;/strong&gt;" title="Hash 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086" y="2003248"/>
            <a:ext cx="2222759" cy="1667069"/>
          </a:xfrm>
          <a:prstGeom prst="rect">
            <a:avLst/>
          </a:prstGeom>
        </p:spPr>
      </p:pic>
      <p:pic>
        <p:nvPicPr>
          <p:cNvPr id="5" name="Picture 4" descr="The image on the bottom is of a brand of cannabis concentrates with the same effect/reaction time and duration as the hash oil. &#10;&#10;Next on the team’s list of priorities is each batch’s terpene and ..." title="Cannabis Concentrat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495" y="3853197"/>
            <a:ext cx="2251504" cy="1576053"/>
          </a:xfrm>
          <a:prstGeom prst="rect">
            <a:avLst/>
          </a:prstGeom>
        </p:spPr>
      </p:pic>
      <p:sp>
        <p:nvSpPr>
          <p:cNvPr id="6" name="Rectangle 5"/>
          <p:cNvSpPr/>
          <p:nvPr/>
        </p:nvSpPr>
        <p:spPr>
          <a:xfrm>
            <a:off x="933057" y="5767398"/>
            <a:ext cx="4929051"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(Gaston, T., and Friedman, D., 2017; Huestis, M., 2007)</a:t>
            </a:r>
          </a:p>
        </p:txBody>
      </p:sp>
    </p:spTree>
    <p:extLst>
      <p:ext uri="{BB962C8B-B14F-4D97-AF65-F5344CB8AC3E}">
        <p14:creationId xmlns:p14="http://schemas.microsoft.com/office/powerpoint/2010/main" val="3138678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Distribución</a:t>
            </a:r>
            <a:endParaRPr lang="en-US" baseline="30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7077" y="1711397"/>
            <a:ext cx="4443341" cy="3658219"/>
          </a:xfrm>
        </p:spPr>
        <p:txBody>
          <a:bodyPr>
            <a:normAutofit fontScale="92500" lnSpcReduction="10000"/>
          </a:bodyPr>
          <a:lstStyle/>
          <a:p>
            <a:pPr lvl="1"/>
            <a:r>
              <a:rPr lang="en-US" dirty="0"/>
              <a:t>Lipofílico: absorbido rápidamente por el corazón, el hígado, el cerebro y los pulmones </a:t>
            </a:r>
          </a:p>
          <a:p>
            <a:pPr lvl="1"/>
            <a:r>
              <a:rPr lang="en-US" dirty="0"/>
              <a:t>Las concentraciones residuales permanecen en el cerebro, después de que ya no están en la sangre. </a:t>
            </a:r>
          </a:p>
          <a:p>
            <a:pPr lvl="1"/>
            <a:r>
              <a:rPr lang="en-US" dirty="0"/>
              <a:t>El THC cruza rápidamente la placenta </a:t>
            </a:r>
          </a:p>
          <a:p>
            <a:pPr lvl="1"/>
            <a:r>
              <a:rPr lang="en-US" dirty="0"/>
              <a:t>El THC se cruza en la leche materna</a:t>
            </a:r>
          </a:p>
        </p:txBody>
      </p:sp>
      <p:sp>
        <p:nvSpPr>
          <p:cNvPr id="5" name="Rectangle 4"/>
          <p:cNvSpPr/>
          <p:nvPr/>
        </p:nvSpPr>
        <p:spPr>
          <a:xfrm>
            <a:off x="951198" y="5534103"/>
            <a:ext cx="2638466" cy="415498"/>
          </a:xfrm>
          <a:prstGeom prst="rect">
            <a:avLst/>
          </a:prstGeom>
        </p:spPr>
        <p:txBody>
          <a:bodyPr wrap="square">
            <a:spAutoFit/>
          </a:bodyPr>
          <a:lstStyle/>
          <a:p>
            <a:r>
              <a:rPr lang="en-US" sz="2100" dirty="0">
                <a:latin typeface="Arial" panose="020B0604020202020204" pitchFamily="34" charset="0"/>
                <a:cs typeface="Arial" panose="020B0604020202020204" pitchFamily="34" charset="0"/>
              </a:rPr>
              <a:t>(Huestis, M., 2007)</a:t>
            </a:r>
          </a:p>
        </p:txBody>
      </p:sp>
      <p:pic>
        <p:nvPicPr>
          <p:cNvPr id="22" name="Picture 21">
            <a:extLst>
              <a:ext uri="{FF2B5EF4-FFF2-40B4-BE49-F238E27FC236}">
                <a16:creationId xmlns:a16="http://schemas.microsoft.com/office/drawing/2014/main" id="{09B63BC6-D896-4FFB-9181-1BCD1D8E6217}"/>
              </a:ext>
            </a:extLst>
          </p:cNvPr>
          <p:cNvPicPr>
            <a:picLocks noChangeAspect="1"/>
          </p:cNvPicPr>
          <p:nvPr/>
        </p:nvPicPr>
        <p:blipFill>
          <a:blip r:embed="rId3"/>
          <a:stretch>
            <a:fillRect/>
          </a:stretch>
        </p:blipFill>
        <p:spPr>
          <a:xfrm>
            <a:off x="4966108" y="681266"/>
            <a:ext cx="3974937" cy="4852837"/>
          </a:xfrm>
          <a:prstGeom prst="rect">
            <a:avLst/>
          </a:prstGeom>
        </p:spPr>
      </p:pic>
    </p:spTree>
    <p:extLst>
      <p:ext uri="{BB962C8B-B14F-4D97-AF65-F5344CB8AC3E}">
        <p14:creationId xmlns:p14="http://schemas.microsoft.com/office/powerpoint/2010/main" val="3120939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01" y="117534"/>
            <a:ext cx="7886700" cy="994172"/>
          </a:xfrm>
        </p:spPr>
        <p:txBody>
          <a:bodyPr>
            <a:normAutofit/>
          </a:bodyPr>
          <a:lstStyle/>
          <a:p>
            <a:r>
              <a:rPr lang="es-ES" sz="3200" dirty="0"/>
              <a:t>La Absorción Depende de la Ruta de Admisión</a:t>
            </a:r>
            <a:endParaRPr lang="en-US" sz="3000" dirty="0">
              <a:latin typeface="Arial" panose="020B0604020202020204" pitchFamily="34" charset="0"/>
              <a:cs typeface="Arial" panose="020B0604020202020204" pitchFamily="34" charset="0"/>
            </a:endParaRPr>
          </a:p>
        </p:txBody>
      </p:sp>
      <p:sp>
        <p:nvSpPr>
          <p:cNvPr id="4" name="Text Placeholder 3"/>
          <p:cNvSpPr>
            <a:spLocks noGrp="1"/>
          </p:cNvSpPr>
          <p:nvPr>
            <p:ph sz="half" idx="2"/>
          </p:nvPr>
        </p:nvSpPr>
        <p:spPr>
          <a:xfrm>
            <a:off x="4629150" y="2040007"/>
            <a:ext cx="4067589" cy="3449966"/>
          </a:xfrm>
        </p:spPr>
        <p:txBody>
          <a:bodyPr>
            <a:normAutofit/>
          </a:bodyPr>
          <a:lstStyle/>
          <a:p>
            <a:pPr lvl="2"/>
            <a:r>
              <a:rPr lang="es-ES" sz="1800" dirty="0"/>
              <a:t>Absorción oral - Metabolismo de primer paso - Hígado (CYP 450 y otras enzimas) y tejidos extrahepáticos: convierte el THC en&gt; 100 metabolitos, algunos de los cuales son psicoactivos </a:t>
            </a:r>
          </a:p>
          <a:p>
            <a:pPr lvl="2"/>
            <a:r>
              <a:rPr lang="es-ES" sz="1800" dirty="0"/>
              <a:t>Mucosa, rectal, dérmica, inhalación e intravenosa: evite el sistema digestivo para que el medicamento se absorba directamente en el sistema</a:t>
            </a:r>
            <a:endParaRPr lang="en-US" dirty="0"/>
          </a:p>
        </p:txBody>
      </p:sp>
      <p:sp>
        <p:nvSpPr>
          <p:cNvPr id="3" name="Rectangle 2"/>
          <p:cNvSpPr/>
          <p:nvPr/>
        </p:nvSpPr>
        <p:spPr>
          <a:xfrm>
            <a:off x="5444189" y="5489972"/>
            <a:ext cx="3386024" cy="430887"/>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(Gaston, T., and Friedman, D., 2017; Huestis, M., 2007)</a:t>
            </a:r>
          </a:p>
        </p:txBody>
      </p:sp>
      <p:pic>
        <p:nvPicPr>
          <p:cNvPr id="9" name="Picture 8">
            <a:extLst>
              <a:ext uri="{FF2B5EF4-FFF2-40B4-BE49-F238E27FC236}">
                <a16:creationId xmlns:a16="http://schemas.microsoft.com/office/drawing/2014/main" id="{86806A4D-2D4B-4311-9C9C-4CE7EF5D440A}"/>
              </a:ext>
            </a:extLst>
          </p:cNvPr>
          <p:cNvPicPr>
            <a:picLocks noChangeAspect="1"/>
          </p:cNvPicPr>
          <p:nvPr/>
        </p:nvPicPr>
        <p:blipFill>
          <a:blip r:embed="rId3"/>
          <a:stretch>
            <a:fillRect/>
          </a:stretch>
        </p:blipFill>
        <p:spPr>
          <a:xfrm>
            <a:off x="599994" y="1573665"/>
            <a:ext cx="4529032" cy="4075420"/>
          </a:xfrm>
          <a:prstGeom prst="rect">
            <a:avLst/>
          </a:prstGeom>
        </p:spPr>
      </p:pic>
    </p:spTree>
    <p:extLst>
      <p:ext uri="{BB962C8B-B14F-4D97-AF65-F5344CB8AC3E}">
        <p14:creationId xmlns:p14="http://schemas.microsoft.com/office/powerpoint/2010/main" val="307533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0" y="305945"/>
            <a:ext cx="6100568" cy="1200150"/>
          </a:xfrm>
        </p:spPr>
        <p:txBody>
          <a:bodyPr>
            <a:normAutofit/>
          </a:bodyPr>
          <a:lstStyle/>
          <a:p>
            <a:r>
              <a:rPr lang="es-ES" sz="4400" dirty="0"/>
              <a:t>Excreción y Eliminación</a:t>
            </a:r>
            <a:br>
              <a:rPr lang="en-US" sz="3000" dirty="0"/>
            </a:br>
            <a:endParaRPr lang="en-US" sz="3000" dirty="0"/>
          </a:p>
        </p:txBody>
      </p:sp>
      <p:sp>
        <p:nvSpPr>
          <p:cNvPr id="4" name="Text Placeholder 3"/>
          <p:cNvSpPr>
            <a:spLocks noGrp="1"/>
          </p:cNvSpPr>
          <p:nvPr>
            <p:ph type="body" sz="half" idx="2"/>
          </p:nvPr>
        </p:nvSpPr>
        <p:spPr>
          <a:xfrm>
            <a:off x="504884" y="1698384"/>
            <a:ext cx="4184074" cy="2621173"/>
          </a:xfrm>
        </p:spPr>
        <p:txBody>
          <a:bodyPr>
            <a:normAutofit/>
          </a:bodyPr>
          <a:lstStyle/>
          <a:p>
            <a:pPr marL="685800" lvl="1" indent="-342900">
              <a:buFont typeface="Arial" panose="020B0604020202020204" pitchFamily="34" charset="0"/>
              <a:buChar char="•"/>
            </a:pPr>
            <a:r>
              <a:rPr lang="es-ES" sz="2400" dirty="0"/>
              <a:t>Heces (primaria) </a:t>
            </a:r>
          </a:p>
          <a:p>
            <a:pPr marL="685800" lvl="1" indent="-342900">
              <a:buFont typeface="Arial" panose="020B0604020202020204" pitchFamily="34" charset="0"/>
              <a:buChar char="•"/>
            </a:pPr>
            <a:r>
              <a:rPr lang="es-ES" sz="2400" dirty="0"/>
              <a:t>Orina (secundaria) </a:t>
            </a:r>
          </a:p>
          <a:p>
            <a:pPr marL="685800" lvl="1" indent="-342900">
              <a:buFont typeface="Arial" panose="020B0604020202020204" pitchFamily="34" charset="0"/>
              <a:buChar char="•"/>
            </a:pPr>
            <a:r>
              <a:rPr lang="es-ES" sz="2400" dirty="0"/>
              <a:t>Sudor </a:t>
            </a:r>
          </a:p>
          <a:p>
            <a:pPr marL="685800" lvl="1" indent="-342900">
              <a:buFont typeface="Arial" panose="020B0604020202020204" pitchFamily="34" charset="0"/>
              <a:buChar char="•"/>
            </a:pPr>
            <a:r>
              <a:rPr lang="es-ES" sz="2400" dirty="0"/>
              <a:t>Fluido oral (p. Ej., Saliva) </a:t>
            </a:r>
          </a:p>
          <a:p>
            <a:pPr marL="685800" lvl="1" indent="-342900">
              <a:buFont typeface="Arial" panose="020B0604020202020204" pitchFamily="34" charset="0"/>
              <a:buChar char="•"/>
            </a:pPr>
            <a:r>
              <a:rPr lang="es-ES" sz="2400" dirty="0"/>
              <a:t>Cabello</a:t>
            </a:r>
            <a:endParaRPr lang="en-US" dirty="0"/>
          </a:p>
        </p:txBody>
      </p:sp>
      <p:sp>
        <p:nvSpPr>
          <p:cNvPr id="3" name="Rectangle 2"/>
          <p:cNvSpPr/>
          <p:nvPr/>
        </p:nvSpPr>
        <p:spPr>
          <a:xfrm>
            <a:off x="700844" y="5004993"/>
            <a:ext cx="7424207" cy="461665"/>
          </a:xfrm>
          <a:prstGeom prst="rect">
            <a:avLst/>
          </a:prstGeom>
        </p:spPr>
        <p:txBody>
          <a:bodyPr wrap="square">
            <a:spAutoFit/>
          </a:bodyPr>
          <a:lstStyle/>
          <a:p>
            <a:pPr lvl="0">
              <a:defRPr/>
            </a:pPr>
            <a:r>
              <a:rPr lang="en-US" sz="1200" dirty="0">
                <a:latin typeface="Arial" panose="020B0604020202020204" pitchFamily="34" charset="0"/>
                <a:cs typeface="Arial" panose="020B0604020202020204" pitchFamily="34" charset="0"/>
              </a:rPr>
              <a:t>(Gaston, T., and Friedman, D., 2017; </a:t>
            </a:r>
            <a:r>
              <a:rPr lang="en-US" sz="1200" dirty="0" err="1">
                <a:solidFill>
                  <a:prstClr val="black"/>
                </a:solidFill>
                <a:latin typeface="Arial" panose="020B0604020202020204" pitchFamily="34" charset="0"/>
                <a:cs typeface="Arial" panose="020B0604020202020204" pitchFamily="34" charset="0"/>
              </a:rPr>
              <a:t>Musshoff</a:t>
            </a:r>
            <a:r>
              <a:rPr lang="en-US" sz="1200" dirty="0">
                <a:solidFill>
                  <a:prstClr val="black"/>
                </a:solidFill>
                <a:latin typeface="Arial" panose="020B0604020202020204" pitchFamily="34" charset="0"/>
                <a:cs typeface="Arial" panose="020B0604020202020204" pitchFamily="34" charset="0"/>
              </a:rPr>
              <a:t>, F., and </a:t>
            </a:r>
            <a:r>
              <a:rPr lang="en-US" sz="1200" dirty="0" err="1">
                <a:solidFill>
                  <a:prstClr val="black"/>
                </a:solidFill>
                <a:latin typeface="Arial" panose="020B0604020202020204" pitchFamily="34" charset="0"/>
                <a:cs typeface="Arial" panose="020B0604020202020204" pitchFamily="34" charset="0"/>
              </a:rPr>
              <a:t>Madea</a:t>
            </a:r>
            <a:r>
              <a:rPr lang="en-US" sz="1200" dirty="0">
                <a:solidFill>
                  <a:prstClr val="black"/>
                </a:solidFill>
                <a:latin typeface="Arial" panose="020B0604020202020204" pitchFamily="34" charset="0"/>
                <a:cs typeface="Arial" panose="020B0604020202020204" pitchFamily="34" charset="0"/>
              </a:rPr>
              <a:t>, B., 2006; </a:t>
            </a:r>
            <a:r>
              <a:rPr lang="en-US" sz="1200" dirty="0" err="1">
                <a:solidFill>
                  <a:prstClr val="black"/>
                </a:solidFill>
                <a:latin typeface="Arial" panose="020B0604020202020204" pitchFamily="34" charset="0"/>
                <a:cs typeface="Arial" panose="020B0604020202020204" pitchFamily="34" charset="0"/>
              </a:rPr>
              <a:t>Kintz</a:t>
            </a:r>
            <a:r>
              <a:rPr lang="en-US" sz="1200" dirty="0">
                <a:solidFill>
                  <a:prstClr val="black"/>
                </a:solidFill>
                <a:latin typeface="Arial" panose="020B0604020202020204" pitchFamily="34" charset="0"/>
                <a:cs typeface="Arial" panose="020B0604020202020204" pitchFamily="34" charset="0"/>
              </a:rPr>
              <a:t>, P., </a:t>
            </a:r>
            <a:r>
              <a:rPr lang="en-US" sz="1200" dirty="0" err="1">
                <a:solidFill>
                  <a:prstClr val="black"/>
                </a:solidFill>
                <a:latin typeface="Arial" panose="020B0604020202020204" pitchFamily="34" charset="0"/>
                <a:cs typeface="Arial" panose="020B0604020202020204" pitchFamily="34" charset="0"/>
              </a:rPr>
              <a:t>Cirimele</a:t>
            </a:r>
            <a:r>
              <a:rPr lang="en-US" sz="1200" dirty="0">
                <a:solidFill>
                  <a:prstClr val="black"/>
                </a:solidFill>
                <a:latin typeface="Arial" panose="020B0604020202020204" pitchFamily="34" charset="0"/>
                <a:cs typeface="Arial" panose="020B0604020202020204" pitchFamily="34" charset="0"/>
              </a:rPr>
              <a:t>, V., and Ludes, B., 2000)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6062" y="5658948"/>
            <a:ext cx="6708989" cy="136114"/>
          </a:xfrm>
          <a:prstGeom prst="rect">
            <a:avLst/>
          </a:prstGeom>
        </p:spPr>
      </p:pic>
      <p:pic>
        <p:nvPicPr>
          <p:cNvPr id="7" name="Picture 6" descr="Dealing with Heat and Eczema - Battle Ecze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466" y="2546904"/>
            <a:ext cx="3415181" cy="990053"/>
          </a:xfrm>
          <a:prstGeom prst="rect">
            <a:avLst/>
          </a:prstGeom>
        </p:spPr>
      </p:pic>
    </p:spTree>
    <p:extLst>
      <p:ext uri="{BB962C8B-B14F-4D97-AF65-F5344CB8AC3E}">
        <p14:creationId xmlns:p14="http://schemas.microsoft.com/office/powerpoint/2010/main" val="154347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6F553EC-4987-2B42-8735-FA54E4E8D9AC}"/>
              </a:ext>
            </a:extLst>
          </p:cNvPr>
          <p:cNvSpPr txBox="1">
            <a:spLocks/>
          </p:cNvSpPr>
          <p:nvPr/>
        </p:nvSpPr>
        <p:spPr>
          <a:xfrm>
            <a:off x="161272" y="450929"/>
            <a:ext cx="8821455" cy="4264337"/>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s-CO" sz="2000" dirty="0">
                <a:latin typeface="Arial" panose="020B0604020202020204" pitchFamily="34" charset="0"/>
                <a:cs typeface="Arial" panose="020B0604020202020204" pitchFamily="34" charset="0"/>
              </a:rPr>
              <a:t>La traducción y adaptación cultural de este producto al español y al portugués fue proporcionada por el Centro Nacional Hispano-Latino de Capacitación y Asistencia Técnica en Prevención (NHL-PTTC). Si tiene preguntas o necesita información adicional, comuníquese con:</a:t>
            </a:r>
          </a:p>
          <a:p>
            <a:pPr marL="0" indent="0" algn="ctr">
              <a:lnSpc>
                <a:spcPct val="100000"/>
              </a:lnSpc>
              <a:spcBef>
                <a:spcPts val="0"/>
              </a:spcBef>
              <a:buNone/>
            </a:pPr>
            <a:endParaRPr lang="en-US" sz="1800"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1650" dirty="0" err="1">
                <a:latin typeface="Arial" panose="020B0604020202020204" pitchFamily="34" charset="0"/>
                <a:cs typeface="Arial" panose="020B0604020202020204" pitchFamily="34" charset="0"/>
              </a:rPr>
              <a:t>Pierluigi</a:t>
            </a:r>
            <a:r>
              <a:rPr lang="en-US" sz="1650" dirty="0">
                <a:latin typeface="Arial" panose="020B0604020202020204" pitchFamily="34" charset="0"/>
                <a:cs typeface="Arial" panose="020B0604020202020204" pitchFamily="34" charset="0"/>
              </a:rPr>
              <a:t> Mancini, PhD, MAC, Director</a:t>
            </a:r>
          </a:p>
          <a:p>
            <a:pPr marL="0" indent="0" algn="ctr">
              <a:lnSpc>
                <a:spcPct val="100000"/>
              </a:lnSpc>
              <a:spcBef>
                <a:spcPts val="0"/>
              </a:spcBef>
              <a:buNone/>
            </a:pPr>
            <a:r>
              <a:rPr lang="en-US" sz="1650" dirty="0">
                <a:latin typeface="Arial" panose="020B0604020202020204" pitchFamily="34" charset="0"/>
                <a:cs typeface="Arial" panose="020B0604020202020204" pitchFamily="34" charset="0"/>
                <a:hlinkClick r:id="rId3"/>
              </a:rPr>
              <a:t>pierluigi@nlbha.org</a:t>
            </a:r>
            <a:endParaRPr lang="en-US" sz="1650"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1650" dirty="0">
                <a:latin typeface="Arial" panose="020B0604020202020204" pitchFamily="34" charset="0"/>
                <a:cs typeface="Arial" panose="020B0604020202020204" pitchFamily="34" charset="0"/>
              </a:rPr>
              <a:t>678-883-6118	</a:t>
            </a:r>
          </a:p>
          <a:p>
            <a:pPr marL="0" indent="0" algn="ctr">
              <a:lnSpc>
                <a:spcPct val="100000"/>
              </a:lnSpc>
              <a:spcBef>
                <a:spcPts val="0"/>
              </a:spcBef>
              <a:buNone/>
            </a:pPr>
            <a:endParaRPr lang="en-US" sz="1650"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1650" dirty="0" err="1">
                <a:latin typeface="Arial" panose="020B0604020202020204" pitchFamily="34" charset="0"/>
                <a:cs typeface="Arial" panose="020B0604020202020204" pitchFamily="34" charset="0"/>
              </a:rPr>
              <a:t>Dolka</a:t>
            </a:r>
            <a:r>
              <a:rPr lang="en-US" sz="1650" dirty="0">
                <a:latin typeface="Arial" panose="020B0604020202020204" pitchFamily="34" charset="0"/>
                <a:cs typeface="Arial" panose="020B0604020202020204" pitchFamily="34" charset="0"/>
              </a:rPr>
              <a:t> Michelle Zelaya, CPS, </a:t>
            </a:r>
            <a:r>
              <a:rPr lang="en-US" sz="1650" dirty="0" err="1">
                <a:latin typeface="Arial" panose="020B0604020202020204" pitchFamily="34" charset="0"/>
                <a:cs typeface="Arial" panose="020B0604020202020204" pitchFamily="34" charset="0"/>
              </a:rPr>
              <a:t>Coordinadora</a:t>
            </a:r>
            <a:endParaRPr lang="en-US" sz="1650"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1650" dirty="0">
                <a:latin typeface="Arial" panose="020B0604020202020204" pitchFamily="34" charset="0"/>
                <a:cs typeface="Arial" panose="020B0604020202020204" pitchFamily="34" charset="0"/>
                <a:hlinkClick r:id="rId4"/>
              </a:rPr>
              <a:t>dmzelaya@nlbha.org</a:t>
            </a:r>
            <a:r>
              <a:rPr lang="en-US" sz="1650" dirty="0">
                <a:latin typeface="Arial" panose="020B0604020202020204" pitchFamily="34" charset="0"/>
                <a:cs typeface="Arial" panose="020B0604020202020204" pitchFamily="34" charset="0"/>
              </a:rPr>
              <a:t> </a:t>
            </a:r>
          </a:p>
          <a:p>
            <a:pPr marL="0" indent="0" algn="ctr">
              <a:lnSpc>
                <a:spcPct val="100000"/>
              </a:lnSpc>
              <a:spcBef>
                <a:spcPts val="0"/>
              </a:spcBef>
              <a:buNone/>
            </a:pPr>
            <a:r>
              <a:rPr lang="en-US" sz="1650" dirty="0">
                <a:latin typeface="Arial" panose="020B0604020202020204" pitchFamily="34" charset="0"/>
                <a:cs typeface="Arial" panose="020B0604020202020204" pitchFamily="34" charset="0"/>
              </a:rPr>
              <a:t>678-832-7033 </a:t>
            </a:r>
          </a:p>
          <a:p>
            <a:pPr marL="0" indent="0" algn="ctr">
              <a:lnSpc>
                <a:spcPct val="100000"/>
              </a:lnSpc>
              <a:spcBef>
                <a:spcPts val="0"/>
              </a:spcBef>
              <a:buNone/>
            </a:pPr>
            <a:endParaRPr lang="en-US" sz="1650"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1650" dirty="0">
                <a:latin typeface="Arial" panose="020B0604020202020204" pitchFamily="34" charset="0"/>
                <a:cs typeface="Arial" panose="020B0604020202020204" pitchFamily="34" charset="0"/>
              </a:rPr>
              <a:t>Priscila </a:t>
            </a:r>
            <a:r>
              <a:rPr lang="en-US" sz="1650" dirty="0" err="1">
                <a:latin typeface="Arial" panose="020B0604020202020204" pitchFamily="34" charset="0"/>
                <a:cs typeface="Arial" panose="020B0604020202020204" pitchFamily="34" charset="0"/>
              </a:rPr>
              <a:t>Giamassi</a:t>
            </a:r>
            <a:r>
              <a:rPr lang="en-US" sz="1650" dirty="0">
                <a:latin typeface="Arial" panose="020B0604020202020204" pitchFamily="34" charset="0"/>
                <a:cs typeface="Arial" panose="020B0604020202020204" pitchFamily="34" charset="0"/>
              </a:rPr>
              <a:t>, MPM, CPA, </a:t>
            </a:r>
            <a:r>
              <a:rPr lang="es-CO" sz="1650" dirty="0">
                <a:latin typeface="Arial" panose="020B0604020202020204" pitchFamily="34" charset="0"/>
                <a:cs typeface="Arial" panose="020B0604020202020204" pitchFamily="34" charset="0"/>
              </a:rPr>
              <a:t>Asistente Administrativa Ejecutiva</a:t>
            </a:r>
          </a:p>
          <a:p>
            <a:pPr marL="0" indent="0" algn="ctr">
              <a:lnSpc>
                <a:spcPct val="100000"/>
              </a:lnSpc>
              <a:spcBef>
                <a:spcPts val="0"/>
              </a:spcBef>
              <a:buNone/>
            </a:pPr>
            <a:r>
              <a:rPr lang="en-US" sz="1650" dirty="0">
                <a:latin typeface="Arial" panose="020B0604020202020204" pitchFamily="34" charset="0"/>
                <a:cs typeface="Arial" panose="020B0604020202020204" pitchFamily="34" charset="0"/>
                <a:hlinkClick r:id="rId5"/>
              </a:rPr>
              <a:t>priscila@nlbha.org</a:t>
            </a:r>
            <a:endParaRPr lang="en-US" sz="1650" dirty="0">
              <a:latin typeface="Arial" panose="020B0604020202020204" pitchFamily="34" charset="0"/>
              <a:cs typeface="Arial" panose="020B0604020202020204" pitchFamily="34" charset="0"/>
            </a:endParaRPr>
          </a:p>
          <a:p>
            <a:pPr marL="0" indent="0" algn="ctr">
              <a:buNone/>
            </a:pPr>
            <a:r>
              <a:rPr lang="en-US" sz="1650">
                <a:latin typeface="Arial" panose="020B0604020202020204" pitchFamily="34" charset="0"/>
                <a:cs typeface="Arial" panose="020B0604020202020204" pitchFamily="34" charset="0"/>
              </a:rPr>
              <a:t>678-822-1308</a:t>
            </a:r>
          </a:p>
          <a:p>
            <a:pPr marL="0" indent="0">
              <a:buNone/>
            </a:pPr>
            <a:endParaRPr lang="en-US" sz="1350" dirty="0"/>
          </a:p>
          <a:p>
            <a:pPr marL="0" indent="0">
              <a:buNone/>
            </a:pPr>
            <a:endParaRPr lang="en-US" sz="2100" dirty="0"/>
          </a:p>
        </p:txBody>
      </p:sp>
      <p:pic>
        <p:nvPicPr>
          <p:cNvPr id="6" name="Picture 5" descr="Graphical user interface, text, application&#10;&#10;Description automatically generated">
            <a:extLst>
              <a:ext uri="{FF2B5EF4-FFF2-40B4-BE49-F238E27FC236}">
                <a16:creationId xmlns:a16="http://schemas.microsoft.com/office/drawing/2014/main" id="{E921ED89-EB5E-5E43-BE2D-348D4D8636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272" y="5887232"/>
            <a:ext cx="4821988" cy="73738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BEA71502-3D43-D34B-A42B-320F724231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8495" y="5511146"/>
            <a:ext cx="3085505" cy="1489554"/>
          </a:xfrm>
          <a:prstGeom prst="rect">
            <a:avLst/>
          </a:prstGeom>
        </p:spPr>
      </p:pic>
    </p:spTree>
    <p:extLst>
      <p:ext uri="{BB962C8B-B14F-4D97-AF65-F5344CB8AC3E}">
        <p14:creationId xmlns:p14="http://schemas.microsoft.com/office/powerpoint/2010/main" val="414001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Dejar de Fumar y Detectar Uso</a:t>
            </a:r>
            <a:endParaRPr lang="en-US"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628650" y="1940695"/>
            <a:ext cx="7713544" cy="3263504"/>
          </a:xfrm>
        </p:spPr>
        <p:txBody>
          <a:bodyPr>
            <a:normAutofit/>
          </a:bodyPr>
          <a:lstStyle/>
          <a:p>
            <a:pPr lvl="0"/>
            <a:r>
              <a:rPr lang="es-ES" sz="2000" dirty="0"/>
              <a:t>Vida media del THC en plasma y orina: 20-60 horas</a:t>
            </a:r>
          </a:p>
          <a:p>
            <a:pPr lvl="0"/>
            <a:r>
              <a:rPr lang="es-ES" sz="2000" dirty="0"/>
              <a:t> Vida media de eliminación de los metabolitos: 5-6 días. </a:t>
            </a:r>
          </a:p>
          <a:p>
            <a:pPr lvl="0"/>
            <a:r>
              <a:rPr lang="es-ES" sz="2000" dirty="0"/>
              <a:t>Usuario crónico: aún puede ser detectable por&gt; 1 mes </a:t>
            </a:r>
          </a:p>
          <a:p>
            <a:pPr lvl="0"/>
            <a:r>
              <a:rPr lang="es-ES" sz="2000" dirty="0"/>
              <a:t>Causa: liberación lenta del almacenamiento de lípidos</a:t>
            </a:r>
          </a:p>
          <a:p>
            <a:pPr lvl="0"/>
            <a:r>
              <a:rPr lang="es-ES" sz="2000" dirty="0"/>
              <a:t>Se une a las lipoproteínas</a:t>
            </a:r>
          </a:p>
          <a:p>
            <a:pPr lvl="1"/>
            <a:r>
              <a:rPr lang="es-ES" sz="2000" dirty="0"/>
              <a:t>Los órganos humanos que contienen más grasa (y por lo tanto almacenan más THC) son el cerebro y los órganos reproductivos (ovarios o testículos).</a:t>
            </a:r>
            <a:endParaRPr lang="en-US" sz="2000" dirty="0"/>
          </a:p>
          <a:p>
            <a:endParaRPr lang="en-US" dirty="0"/>
          </a:p>
        </p:txBody>
      </p:sp>
      <p:sp>
        <p:nvSpPr>
          <p:cNvPr id="3" name="Rectangle 2"/>
          <p:cNvSpPr/>
          <p:nvPr/>
        </p:nvSpPr>
        <p:spPr>
          <a:xfrm>
            <a:off x="404741" y="5454205"/>
            <a:ext cx="8161361"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(Koob, G., and Le Moal, M., 2006; Lowe, R., Abraham, T., Darwin, W., Herning, R., Lud Cadet, J., and Huestis, M., 2009).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36" t="-4906" r="1" b="20275"/>
          <a:stretch/>
        </p:blipFill>
        <p:spPr>
          <a:xfrm>
            <a:off x="6751837" y="5454205"/>
            <a:ext cx="2392163" cy="1403795"/>
          </a:xfrm>
          <a:prstGeom prst="rect">
            <a:avLst/>
          </a:prstGeom>
        </p:spPr>
      </p:pic>
    </p:spTree>
    <p:extLst>
      <p:ext uri="{BB962C8B-B14F-4D97-AF65-F5344CB8AC3E}">
        <p14:creationId xmlns:p14="http://schemas.microsoft.com/office/powerpoint/2010/main" val="4193745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Recursos PTTC</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4392" y="1690689"/>
            <a:ext cx="8695215" cy="3190547"/>
          </a:xfrm>
        </p:spPr>
        <p:txBody>
          <a:bodyPr>
            <a:normAutofit/>
          </a:bodyPr>
          <a:lstStyle/>
          <a:p>
            <a:pPr marL="0" indent="0">
              <a:buNone/>
            </a:pPr>
            <a:endParaRPr lang="en-US" sz="1050" dirty="0">
              <a:latin typeface="Calibri" pitchFamily="34" charset="0"/>
              <a:cs typeface="Calibri" pitchFamily="34" charset="0"/>
            </a:endParaRPr>
          </a:p>
          <a:p>
            <a:pPr>
              <a:buNone/>
            </a:pPr>
            <a:r>
              <a:rPr lang="en-US" dirty="0"/>
              <a:t>	</a:t>
            </a:r>
            <a:r>
              <a:rPr lang="es-CO" dirty="0"/>
              <a:t>Para más recursos de capacitación en prevención y asistencia técnica, incluidos recursos para la prevención de la marihuana, están disponibles en la Red de Centros de Capacitación y Asistencia Técnica para la Prevención de SAMHSA </a:t>
            </a:r>
          </a:p>
          <a:p>
            <a:pPr>
              <a:buNone/>
            </a:pPr>
            <a:r>
              <a:rPr lang="en-US" dirty="0"/>
              <a:t>	Visite: </a:t>
            </a:r>
            <a:r>
              <a:rPr lang="en-US" dirty="0">
                <a:hlinkClick r:id="rId3"/>
              </a:rPr>
              <a:t>www.pttcnetwork.org</a:t>
            </a:r>
            <a:r>
              <a:rPr lang="en-US" dirty="0"/>
              <a:t>  para obtener más información.</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32136" y="5352384"/>
            <a:ext cx="7679728" cy="155809"/>
          </a:xfrm>
          <a:prstGeom prst="rect">
            <a:avLst/>
          </a:prstGeom>
        </p:spPr>
      </p:pic>
      <p:pic>
        <p:nvPicPr>
          <p:cNvPr id="5" name="Picture Placeholder 7">
            <a:extLst>
              <a:ext uri="{FF2B5EF4-FFF2-40B4-BE49-F238E27FC236}">
                <a16:creationId xmlns:a16="http://schemas.microsoft.com/office/drawing/2014/main" id="{59A8517D-5C23-8C41-A6FC-7675F4EF7E10}"/>
              </a:ext>
            </a:extLst>
          </p:cNvPr>
          <p:cNvPicPr>
            <a:picLocks noChangeAspect="1"/>
          </p:cNvPicPr>
          <p:nvPr/>
        </p:nvPicPr>
        <p:blipFill>
          <a:blip r:embed="rId5">
            <a:extLst>
              <a:ext uri="{28A0092B-C50C-407E-A947-70E740481C1C}">
                <a14:useLocalDpi xmlns:a14="http://schemas.microsoft.com/office/drawing/2010/main" val="0"/>
              </a:ext>
            </a:extLst>
          </a:blip>
          <a:srcRect t="16784" b="16784"/>
          <a:stretch>
            <a:fillRect/>
          </a:stretch>
        </p:blipFill>
        <p:spPr>
          <a:xfrm>
            <a:off x="1227552" y="5127904"/>
            <a:ext cx="6618684" cy="1465660"/>
          </a:xfrm>
          <a:prstGeom prst="rect">
            <a:avLst/>
          </a:prstGeom>
        </p:spPr>
      </p:pic>
    </p:spTree>
    <p:extLst>
      <p:ext uri="{BB962C8B-B14F-4D97-AF65-F5344CB8AC3E}">
        <p14:creationId xmlns:p14="http://schemas.microsoft.com/office/powerpoint/2010/main" val="33092361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5722"/>
            <a:ext cx="7886700" cy="739502"/>
          </a:xfrm>
        </p:spPr>
        <p:txBody>
          <a:bodyPr/>
          <a:lstStyle/>
          <a:p>
            <a:r>
              <a:rPr lang="es-CO" dirty="0">
                <a:latin typeface="Arial" panose="020B0604020202020204" pitchFamily="34" charset="0"/>
                <a:cs typeface="Arial" panose="020B0604020202020204" pitchFamily="34" charset="0"/>
              </a:rPr>
              <a:t>Referencias, I</a:t>
            </a:r>
          </a:p>
        </p:txBody>
      </p:sp>
      <p:sp>
        <p:nvSpPr>
          <p:cNvPr id="3" name="Content Placeholder 2"/>
          <p:cNvSpPr>
            <a:spLocks noGrp="1"/>
          </p:cNvSpPr>
          <p:nvPr>
            <p:ph idx="1"/>
          </p:nvPr>
        </p:nvSpPr>
        <p:spPr>
          <a:xfrm>
            <a:off x="628650" y="1870597"/>
            <a:ext cx="7886700" cy="3828197"/>
          </a:xfrm>
        </p:spPr>
        <p:txBody>
          <a:bodyPr>
            <a:normAutofit fontScale="92500" lnSpcReduction="10000"/>
          </a:bodyPr>
          <a:lstStyle/>
          <a:p>
            <a:pPr marL="348854" indent="-348854">
              <a:buNone/>
            </a:pPr>
            <a:r>
              <a:rPr lang="en-US" sz="1050" dirty="0">
                <a:latin typeface="Arial" panose="020B0604020202020204" pitchFamily="34" charset="0"/>
                <a:cs typeface="Arial" panose="020B0604020202020204" pitchFamily="34" charset="0"/>
              </a:rPr>
              <a:t>Ait-Daoud Tiouririne, N. (n.d.). A review on medical marijuana. Virginia Summer Institute for Addiction Studies, Williamsburg, VA. Retrieved from </a:t>
            </a:r>
            <a:r>
              <a:rPr lang="en-US" sz="1050" dirty="0">
                <a:latin typeface="Arial" panose="020B0604020202020204" pitchFamily="34" charset="0"/>
                <a:cs typeface="Arial" panose="020B0604020202020204" pitchFamily="34" charset="0"/>
                <a:hlinkClick r:id="rId2"/>
              </a:rPr>
              <a:t>http://www.vsias.org/wp-content/uploads/2015/07/VSIAS_July-14-2015_AitDaoud_Review-of-Medical-Marijuana.pptx</a:t>
            </a:r>
            <a:endParaRPr lang="en-US" sz="1050" dirty="0">
              <a:latin typeface="Arial" panose="020B0604020202020204" pitchFamily="34" charset="0"/>
              <a:cs typeface="Arial" panose="020B0604020202020204" pitchFamily="34" charset="0"/>
            </a:endParaRPr>
          </a:p>
          <a:p>
            <a:pPr marL="348854" indent="-348854">
              <a:buNone/>
            </a:pPr>
            <a:r>
              <a:rPr lang="en-US" sz="1050" dirty="0">
                <a:latin typeface="Arial" panose="020B0604020202020204" pitchFamily="34" charset="0"/>
                <a:cs typeface="Arial" panose="020B0604020202020204" pitchFamily="34" charset="0"/>
              </a:rPr>
              <a:t>Batalla, A., Bhattacharyya, S., Yucel, M., Fusar-Poli, P., Crippa, J.A., Nogue, S., … Marin-Santos, R. (2013). Structural and functional imaging studies in chronic cannabis users: A systematic review of adolescent and adult findings. PLoS One, 8(2), e55821. </a:t>
            </a:r>
          </a:p>
          <a:p>
            <a:pPr marL="348854" indent="-348854">
              <a:buNone/>
            </a:pPr>
            <a:r>
              <a:rPr lang="en-US" sz="1050" dirty="0">
                <a:latin typeface="Arial" panose="020B0604020202020204" pitchFamily="34" charset="0"/>
                <a:cs typeface="Arial" panose="020B0604020202020204" pitchFamily="34" charset="0"/>
              </a:rPr>
              <a:t>Bossong, M.G., Jansma, J.M., van Hell, H.H., Jager, G., Oudman, E., Sliasi, E., … Ramsey, N.F. (2012). Effects of delta 9-tetrahydrocannabinol on human working memory function. Biological Psychiatry, 71, 693–699. </a:t>
            </a:r>
          </a:p>
          <a:p>
            <a:pPr marL="348854" indent="-348854">
              <a:buNone/>
            </a:pPr>
            <a:r>
              <a:rPr lang="en-US" sz="1050" dirty="0">
                <a:latin typeface="Arial" panose="020B0604020202020204" pitchFamily="34" charset="0"/>
                <a:cs typeface="Arial" panose="020B0604020202020204" pitchFamily="34" charset="0"/>
              </a:rPr>
              <a:t>Englund, A., Stone, J. M., &amp; Morrison, P. D. (2012). Cannabis in the arm: What can we learn from intravenous cannabinoid studies? Current Pharmaceutical Design, 18(32), 4906-4914. </a:t>
            </a:r>
          </a:p>
          <a:p>
            <a:pPr marL="348854" indent="-348854">
              <a:buNone/>
            </a:pPr>
            <a:r>
              <a:rPr lang="en-US" sz="1050" dirty="0">
                <a:latin typeface="Arial" panose="020B0604020202020204" pitchFamily="34" charset="0"/>
                <a:cs typeface="Arial" panose="020B0604020202020204" pitchFamily="34" charset="0"/>
              </a:rPr>
              <a:t>Francis, M. (2016). The different methods of cannabis ingestion. Crescolabs. Retrieved from http://www.crescolabs.com/cannabis-ingestion-methods/  </a:t>
            </a:r>
          </a:p>
          <a:p>
            <a:pPr marL="348854" indent="-348854">
              <a:buNone/>
            </a:pPr>
            <a:r>
              <a:rPr lang="en-US" sz="1050" dirty="0">
                <a:latin typeface="Arial" panose="020B0604020202020204" pitchFamily="34" charset="0"/>
                <a:cs typeface="Arial" panose="020B0604020202020204" pitchFamily="34" charset="0"/>
              </a:rPr>
              <a:t>Gaston, T. E., &amp; Friedman, D. (2017). Pharmacology of cannabinoids in the treatment of epilepsy. Epilepsy &amp; Behavior, 70, 313-318. </a:t>
            </a:r>
          </a:p>
          <a:p>
            <a:pPr marL="348854" indent="-348854">
              <a:buNone/>
            </a:pPr>
            <a:r>
              <a:rPr lang="en-US" sz="1050" dirty="0">
                <a:latin typeface="Arial" panose="020B0604020202020204" pitchFamily="34" charset="0"/>
                <a:cs typeface="Arial" panose="020B0604020202020204" pitchFamily="34" charset="0"/>
              </a:rPr>
              <a:t>Hatchard, T., Fried, P.A., Hogan, M.J., Cameron, I., &amp; Smith, A.M. (2014). Does regular cannabis use impact cognitive interference? An fMRI investigation in young adults using the Counting Stroop task. Journal of Addiction Research and Therapy, 5(4), 197–203. </a:t>
            </a:r>
          </a:p>
          <a:p>
            <a:pPr marL="348854" indent="-348854">
              <a:buNone/>
            </a:pPr>
            <a:r>
              <a:rPr lang="en-US" sz="1050" dirty="0">
                <a:latin typeface="Arial" panose="020B0604020202020204" pitchFamily="34" charset="0"/>
                <a:cs typeface="Arial" panose="020B0604020202020204" pitchFamily="34" charset="0"/>
              </a:rPr>
              <a:t>Houck, J. M., Bryan, A. D., &amp; Feldstein Ewing, S. W. (2013). Functional connectivity and cannabis use in high-risk adolescents. The American Journal of Drug and Alcohol Dependence, 39(6), 414–423. </a:t>
            </a:r>
          </a:p>
          <a:p>
            <a:pPr marL="348854" indent="-348854">
              <a:buNone/>
            </a:pPr>
            <a:r>
              <a:rPr lang="en-US" sz="1050" dirty="0">
                <a:latin typeface="Arial" panose="020B0604020202020204" pitchFamily="34" charset="0"/>
                <a:cs typeface="Arial" panose="020B0604020202020204" pitchFamily="34" charset="0"/>
              </a:rPr>
              <a:t>Huestis, M. S. (2007). Human cannabinoid pharmacokinetics. Chemistry &amp; Biodiversity, 4(8), 1770-1804. doi: 10.1002/cbdv.200790152</a:t>
            </a:r>
          </a:p>
          <a:p>
            <a:pPr marL="348854" indent="-348854">
              <a:buNone/>
            </a:pPr>
            <a:r>
              <a:rPr lang="en-US" sz="1050" dirty="0">
                <a:latin typeface="Arial" panose="020B0604020202020204" pitchFamily="34" charset="0"/>
                <a:cs typeface="Arial" panose="020B0604020202020204" pitchFamily="34" charset="0"/>
              </a:rPr>
              <a:t>Inaba, D. &amp; Cohen, W. E. (2012). Uppers, Downers, All Arounders: Physical and Mental Effects of Psychoactive Drugs. Langara College: Vancouver, B.C.</a:t>
            </a:r>
          </a:p>
        </p:txBody>
      </p:sp>
    </p:spTree>
    <p:extLst>
      <p:ext uri="{BB962C8B-B14F-4D97-AF65-F5344CB8AC3E}">
        <p14:creationId xmlns:p14="http://schemas.microsoft.com/office/powerpoint/2010/main" val="1973710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6942"/>
            <a:ext cx="7886700" cy="759974"/>
          </a:xfrm>
        </p:spPr>
        <p:txBody>
          <a:bodyPr/>
          <a:lstStyle/>
          <a:p>
            <a:r>
              <a:rPr lang="en-US" dirty="0">
                <a:latin typeface="Arial" panose="020B0604020202020204" pitchFamily="34" charset="0"/>
                <a:cs typeface="Arial" panose="020B0604020202020204" pitchFamily="34" charset="0"/>
              </a:rPr>
              <a:t>Referencias, II</a:t>
            </a:r>
          </a:p>
        </p:txBody>
      </p:sp>
      <p:sp>
        <p:nvSpPr>
          <p:cNvPr id="3" name="Content Placeholder 2"/>
          <p:cNvSpPr>
            <a:spLocks noGrp="1"/>
          </p:cNvSpPr>
          <p:nvPr>
            <p:ph idx="1"/>
          </p:nvPr>
        </p:nvSpPr>
        <p:spPr>
          <a:xfrm>
            <a:off x="628650" y="1891068"/>
            <a:ext cx="7886700" cy="3838433"/>
          </a:xfrm>
        </p:spPr>
        <p:txBody>
          <a:bodyPr>
            <a:noAutofit/>
          </a:bodyPr>
          <a:lstStyle/>
          <a:p>
            <a:pPr marL="342900" indent="-342900">
              <a:buNone/>
            </a:pPr>
            <a:r>
              <a:rPr lang="en-US" sz="1050" dirty="0">
                <a:latin typeface="Arial" panose="020B0604020202020204" pitchFamily="34" charset="0"/>
                <a:cs typeface="Arial" panose="020B0604020202020204" pitchFamily="34" charset="0"/>
              </a:rPr>
              <a:t>Kintz, P., Cirimele, V., &amp; Ludes, B. (2000). Detection of cannabis in oral fluid (saliva) and forehead wipes (sweat) from impaired drivers. Journal of Analytical Toxicology, 24, 557-561.</a:t>
            </a:r>
          </a:p>
          <a:p>
            <a:pPr marL="342900" indent="-342900">
              <a:buNone/>
            </a:pPr>
            <a:r>
              <a:rPr lang="en-US" sz="1050" dirty="0">
                <a:latin typeface="Arial" panose="020B0604020202020204" pitchFamily="34" charset="0"/>
                <a:cs typeface="Arial" panose="020B0604020202020204" pitchFamily="34" charset="0"/>
              </a:rPr>
              <a:t>Konrad, K., Firk, C., &amp; Uhlhaas, P. J. (2013). Brain development during adolescence: neuroscientific insights into this developmental period. Deutsches Arzteblatt international, 110(25), 425–431. doi:10.3238/arztebl.2013.0425.</a:t>
            </a:r>
          </a:p>
          <a:p>
            <a:pPr marL="342900" indent="-342900">
              <a:buNone/>
            </a:pPr>
            <a:r>
              <a:rPr lang="en-US" sz="1050" dirty="0">
                <a:latin typeface="Arial" panose="020B0604020202020204" pitchFamily="34" charset="0"/>
                <a:cs typeface="Arial" panose="020B0604020202020204" pitchFamily="34" charset="0"/>
              </a:rPr>
              <a:t>Koob, G. F. &amp; Le Moal, M. (2006). Neurobiology of addiction (Chapter 7). Boston, MA: Elsevier Inc. ISBN-13: 978-0-12-419239-3.</a:t>
            </a:r>
          </a:p>
          <a:p>
            <a:pPr marL="342900" indent="-342900">
              <a:buNone/>
            </a:pPr>
            <a:r>
              <a:rPr lang="en-US" sz="1050" dirty="0">
                <a:latin typeface="Arial" panose="020B0604020202020204" pitchFamily="34" charset="0"/>
                <a:cs typeface="Arial" panose="020B0604020202020204" pitchFamily="34" charset="0"/>
              </a:rPr>
              <a:t>Lowe, R. H., Abraham, T. T., Darwin, W. D., Herning, R., Lud Cadet, J., &amp; Huestis, M. A. (2009). Extended urinary </a:t>
            </a:r>
            <a:r>
              <a:rPr lang="el-GR" sz="1050" dirty="0">
                <a:latin typeface="Arial" panose="020B0604020202020204" pitchFamily="34" charset="0"/>
                <a:cs typeface="Arial" panose="020B0604020202020204" pitchFamily="34" charset="0"/>
              </a:rPr>
              <a:t>Δ9-</a:t>
            </a:r>
            <a:r>
              <a:rPr lang="en-US" sz="1050" dirty="0">
                <a:latin typeface="Arial" panose="020B0604020202020204" pitchFamily="34" charset="0"/>
                <a:cs typeface="Arial" panose="020B0604020202020204" pitchFamily="34" charset="0"/>
              </a:rPr>
              <a:t>Tetrahydrocannabinol excretion in chronic cannabis users precludes use as a biomarker of new drug exposure. Drug &amp; Alcohol Dependence, 105(1-2), 24-32. doi: 10.1016/j.drugalcdep.2009.05.027.</a:t>
            </a:r>
          </a:p>
          <a:p>
            <a:pPr marL="342900" indent="-342900">
              <a:buNone/>
            </a:pPr>
            <a:r>
              <a:rPr lang="en-US" sz="1050" dirty="0">
                <a:latin typeface="Arial" panose="020B0604020202020204" pitchFamily="34" charset="0"/>
                <a:cs typeface="Arial" panose="020B0604020202020204" pitchFamily="34" charset="0"/>
              </a:rPr>
              <a:t>Musshoff, F., &amp; Madea, B. (2006). Review of biologic matrices (Urine, blood, hair) as indicators of recent or ongoing cannabis use. Therapeutic Drug Monitoring, 28(2), 155-163.</a:t>
            </a:r>
          </a:p>
          <a:p>
            <a:pPr marL="342900" indent="-342900">
              <a:buNone/>
            </a:pPr>
            <a:r>
              <a:rPr lang="en-US" sz="1050" dirty="0">
                <a:latin typeface="Arial" panose="020B0604020202020204" pitchFamily="34" charset="0"/>
                <a:cs typeface="Arial" panose="020B0604020202020204" pitchFamily="34" charset="0"/>
              </a:rPr>
              <a:t>Orr, C., Morioka, R., Behan, B., Datwani, S., Doucet, M., Ivanovic, J., … Garavan, H. (2013). Altered resting-state connectivity in adolescent cannabis users. American Journal of Drug and Alcohol Abuse, 39(6), 372–381. </a:t>
            </a:r>
          </a:p>
          <a:p>
            <a:pPr marL="342900" indent="-342900">
              <a:buNone/>
            </a:pPr>
            <a:r>
              <a:rPr lang="en-US" sz="1050" dirty="0">
                <a:latin typeface="Arial" panose="020B0604020202020204" pitchFamily="34" charset="0"/>
                <a:cs typeface="Arial" panose="020B0604020202020204" pitchFamily="34" charset="0"/>
              </a:rPr>
              <a:t>Schachter, S. (2016). Mary’s medicinals review: Transdermal patch, CBD capsules &amp; more. Retrieved from http://blog.getnugg.com/marys-medicinals-review-transdermal-patch/ </a:t>
            </a:r>
          </a:p>
          <a:p>
            <a:pPr marL="342900" indent="-342900">
              <a:buNone/>
            </a:pPr>
            <a:r>
              <a:rPr lang="en-US" sz="1050" dirty="0">
                <a:latin typeface="Arial" panose="020B0604020202020204" pitchFamily="34" charset="0"/>
                <a:cs typeface="Arial" panose="020B0604020202020204" pitchFamily="34" charset="0"/>
              </a:rPr>
              <a:t>Schacht, J.P., Hutchison, K.E., &amp; Filbey, F.M. (2012). Associations between cannabinoid receptor-1 (CNR1) variation and hippocampus and amygdala volumes in heavy cannabis users. Neuropsychopharmacology, 37, 2368–2376. </a:t>
            </a:r>
          </a:p>
          <a:p>
            <a:pPr marL="342900" indent="-342900">
              <a:buNone/>
            </a:pPr>
            <a:r>
              <a:rPr lang="en-US" sz="1050" dirty="0">
                <a:latin typeface="Arial" panose="020B0604020202020204" pitchFamily="34" charset="0"/>
                <a:cs typeface="Arial" panose="020B0604020202020204" pitchFamily="34" charset="0"/>
              </a:rPr>
              <a:t>Smith, A.M., Longo, C.A., Fried, P.A., Hogan, M.J., &amp; Cameron, I. (2010). Effects of cannabis on visuospatial working memory: An fMRI study in young adults. Psychopharmacology, 210(3), 429–438. </a:t>
            </a:r>
          </a:p>
          <a:p>
            <a:pPr marL="342900" indent="-342900">
              <a:buNone/>
            </a:pPr>
            <a:endParaRPr lang="en-US" sz="1050" dirty="0"/>
          </a:p>
        </p:txBody>
      </p:sp>
    </p:spTree>
    <p:extLst>
      <p:ext uri="{BB962C8B-B14F-4D97-AF65-F5344CB8AC3E}">
        <p14:creationId xmlns:p14="http://schemas.microsoft.com/office/powerpoint/2010/main" val="1510287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Referencias, III</a:t>
            </a:r>
          </a:p>
        </p:txBody>
      </p:sp>
      <p:sp>
        <p:nvSpPr>
          <p:cNvPr id="3" name="Content Placeholder 2"/>
          <p:cNvSpPr>
            <a:spLocks noGrp="1"/>
          </p:cNvSpPr>
          <p:nvPr>
            <p:ph idx="1"/>
          </p:nvPr>
        </p:nvSpPr>
        <p:spPr/>
        <p:txBody>
          <a:bodyPr>
            <a:normAutofit/>
          </a:bodyPr>
          <a:lstStyle/>
          <a:p>
            <a:pPr marL="342900" indent="-342900">
              <a:buNone/>
            </a:pPr>
            <a:r>
              <a:rPr lang="en-US" sz="1200" dirty="0"/>
              <a:t>Smith, A.M., Zunini, R.A., Anderson, C.D., Longo, C.A., Cameron, I., Hogan, M.J., &amp; Fried, P.A. (2011). Impact of cannabis on response inhibition: An fMRI study in young adults. Journal of Behavioural and Brain Sciences, 1, 24–33. </a:t>
            </a:r>
          </a:p>
          <a:p>
            <a:pPr marL="342900" indent="-342900">
              <a:buNone/>
            </a:pPr>
            <a:r>
              <a:rPr lang="en-US" sz="1200" dirty="0"/>
              <a:t>The National Institute on Drug Abuse. The Neurobiology of Drug Addiction - 7: Summary: addictive drugs activate the reward system via increasing dopamine neurotransmission. 2007. https://www.drugabuse.gov/publications/teaching-packets/neurobiology-drug-addiction/section-iv-action-cocaine/7-summary-addictive-drugs-activate-reward</a:t>
            </a:r>
          </a:p>
          <a:p>
            <a:pPr marL="342900" indent="-342900">
              <a:buNone/>
            </a:pPr>
            <a:r>
              <a:rPr lang="en-US" sz="1200" dirty="0"/>
              <a:t>­Zhang, H. Y., et al. (2014). Cannabinoid CB2 receptors modulate midbrain dopamine neuronal activity and dopamine-related behavior in mice. </a:t>
            </a:r>
            <a:r>
              <a:rPr lang="en-US" sz="1200" i="1" dirty="0"/>
              <a:t>Proceeding of the National Academy of Sciences, 111</a:t>
            </a:r>
            <a:r>
              <a:rPr lang="en-US" sz="1200" dirty="0"/>
              <a:t>(46), E5007-15.  doi: 10.1073/pnas.1413210111.Epub 2014 Nov 3.</a:t>
            </a:r>
          </a:p>
          <a:p>
            <a:endParaRPr lang="en-US" dirty="0"/>
          </a:p>
        </p:txBody>
      </p:sp>
    </p:spTree>
    <p:extLst>
      <p:ext uri="{BB962C8B-B14F-4D97-AF65-F5344CB8AC3E}">
        <p14:creationId xmlns:p14="http://schemas.microsoft.com/office/powerpoint/2010/main" val="1275578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Videos Adicionales de NIDA</a:t>
            </a:r>
            <a:endParaRPr lang="en-US" dirty="0"/>
          </a:p>
        </p:txBody>
      </p:sp>
      <p:sp>
        <p:nvSpPr>
          <p:cNvPr id="3" name="Content Placeholder 2"/>
          <p:cNvSpPr>
            <a:spLocks noGrp="1"/>
          </p:cNvSpPr>
          <p:nvPr>
            <p:ph idx="1"/>
          </p:nvPr>
        </p:nvSpPr>
        <p:spPr/>
        <p:txBody>
          <a:bodyPr>
            <a:normAutofit/>
          </a:bodyPr>
          <a:lstStyle/>
          <a:p>
            <a:r>
              <a:rPr lang="en-US" dirty="0"/>
              <a:t>El sistema de dopamina</a:t>
            </a:r>
          </a:p>
          <a:p>
            <a:pPr marL="0" indent="0">
              <a:buNone/>
            </a:pPr>
            <a:r>
              <a:rPr lang="en-US" dirty="0">
                <a:hlinkClick r:id="rId3"/>
              </a:rPr>
              <a:t>https://youtu.be/yeAN26kJuTQ</a:t>
            </a:r>
            <a:endParaRPr lang="en-US" dirty="0"/>
          </a:p>
          <a:p>
            <a:endParaRPr lang="en-US" dirty="0"/>
          </a:p>
          <a:p>
            <a:r>
              <a:rPr lang="es-ES" dirty="0"/>
              <a:t>Desarrollo del cerebro adolescente</a:t>
            </a:r>
          </a:p>
          <a:p>
            <a:pPr marL="0" indent="0">
              <a:buNone/>
            </a:pPr>
            <a:r>
              <a:rPr lang="en-US" dirty="0">
                <a:hlinkClick r:id="rId4"/>
              </a:rPr>
              <a:t>https://youtu.be/EpfnDijz2d8</a:t>
            </a:r>
            <a:endParaRPr lang="en-US" dirty="0"/>
          </a:p>
          <a:p>
            <a:endParaRPr lang="en-US" dirty="0"/>
          </a:p>
          <a:p>
            <a:endParaRPr lang="en-US" dirty="0"/>
          </a:p>
        </p:txBody>
      </p:sp>
    </p:spTree>
    <p:extLst>
      <p:ext uri="{BB962C8B-B14F-4D97-AF65-F5344CB8AC3E}">
        <p14:creationId xmlns:p14="http://schemas.microsoft.com/office/powerpoint/2010/main" val="2817577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994163"/>
            <a:ext cx="7692887" cy="550112"/>
          </a:xfrm>
        </p:spPr>
        <p:txBody>
          <a:bodyPr>
            <a:normAutofit/>
          </a:bodyPr>
          <a:lstStyle/>
          <a:p>
            <a:r>
              <a:rPr lang="es-ES" sz="3200" b="1" dirty="0"/>
              <a:t>El Cannabis y el Cerebro Adolescente</a:t>
            </a:r>
            <a:endParaRPr lang="en-US" sz="3200" b="1" dirty="0"/>
          </a:p>
        </p:txBody>
      </p:sp>
      <p:pic>
        <p:nvPicPr>
          <p:cNvPr id="8" name="Picture Placeholder 7"/>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6784" b="16784"/>
          <a:stretch>
            <a:fillRect/>
          </a:stretch>
        </p:blipFill>
        <p:spPr>
          <a:xfrm>
            <a:off x="685801" y="288707"/>
            <a:ext cx="7776072" cy="1721955"/>
          </a:xfrm>
        </p:spPr>
      </p:pic>
      <p:pic>
        <p:nvPicPr>
          <p:cNvPr id="7" name="Picture Placeholder 6" descr="MHTTC stacked color bars"/>
          <p:cNvPicPr>
            <a:picLocks noGrp="1" noChangeAspect="1"/>
          </p:cNvPicPr>
          <p:nvPr>
            <p:ph type="pic" sz="quarter" idx="11"/>
          </p:nvPr>
        </p:nvPicPr>
        <p:blipFill rotWithShape="1">
          <a:blip r:embed="rId5">
            <a:extLst>
              <a:ext uri="{28A0092B-C50C-407E-A947-70E740481C1C}">
                <a14:useLocalDpi xmlns:a14="http://schemas.microsoft.com/office/drawing/2010/main" val="0"/>
              </a:ext>
            </a:extLst>
          </a:blip>
          <a:srcRect t="20215" r="679" b="20777"/>
          <a:stretch/>
        </p:blipFill>
        <p:spPr>
          <a:xfrm>
            <a:off x="5254487" y="5318307"/>
            <a:ext cx="3889513" cy="1539693"/>
          </a:xfr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170" y="5388753"/>
            <a:ext cx="2938253" cy="989728"/>
          </a:xfrm>
          <a:prstGeom prst="rect">
            <a:avLst/>
          </a:prstGeom>
        </p:spPr>
      </p:pic>
    </p:spTree>
    <p:custDataLst>
      <p:tags r:id="rId1"/>
    </p:custDataLst>
    <p:extLst>
      <p:ext uri="{BB962C8B-B14F-4D97-AF65-F5344CB8AC3E}">
        <p14:creationId xmlns:p14="http://schemas.microsoft.com/office/powerpoint/2010/main" val="15599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62" y="32547"/>
            <a:ext cx="7886700" cy="947571"/>
          </a:xfrm>
        </p:spPr>
        <p:txBody>
          <a:bodyPr>
            <a:normAutofit fontScale="90000"/>
          </a:bodyPr>
          <a:lstStyle/>
          <a:p>
            <a:br>
              <a:rPr lang="en-US" dirty="0"/>
            </a:br>
            <a:r>
              <a:rPr lang="en-US" b="1" dirty="0"/>
              <a:t>Propósito</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6947" y="1345590"/>
            <a:ext cx="8114898" cy="4104692"/>
          </a:xfrm>
        </p:spPr>
        <p:txBody>
          <a:bodyPr>
            <a:noAutofit/>
          </a:bodyPr>
          <a:lstStyle/>
          <a:p>
            <a:pPr marL="0" indent="0">
              <a:buNone/>
            </a:pPr>
            <a:r>
              <a:rPr lang="es-ES" sz="2000" dirty="0"/>
              <a:t>Mejorar la implementación y entrega de intervenciones efectivas de prevención del abuso de sustancias</a:t>
            </a:r>
            <a:endParaRPr lang="en-US" sz="2000" dirty="0">
              <a:latin typeface="Arial" panose="020B0604020202020204" pitchFamily="34" charset="0"/>
              <a:cs typeface="Arial" panose="020B0604020202020204" pitchFamily="34" charset="0"/>
            </a:endParaRPr>
          </a:p>
          <a:p>
            <a:pPr marL="0" indent="0">
              <a:buNone/>
            </a:pPr>
            <a:endParaRPr lang="es-ES" sz="2000" dirty="0"/>
          </a:p>
          <a:p>
            <a:pPr marL="0" indent="0">
              <a:buNone/>
            </a:pPr>
            <a:r>
              <a:rPr lang="es-ES" sz="2000" dirty="0"/>
              <a:t>Brindar servicios de capacitación y asistencia técnica en el campo de la prevención del abuso de sustancias.</a:t>
            </a:r>
          </a:p>
          <a:p>
            <a:r>
              <a:rPr lang="en-US" sz="2000" dirty="0" err="1"/>
              <a:t>Diseñada</a:t>
            </a:r>
            <a:r>
              <a:rPr lang="en-US" sz="2000" dirty="0"/>
              <a:t> para satisfacer las necesidades de los destinatarios y el campo de la prevención.</a:t>
            </a:r>
          </a:p>
          <a:p>
            <a:r>
              <a:rPr lang="es-ES" sz="2000" dirty="0"/>
              <a:t>Basado en la ciencia de la prevención y el uso de prácticas prometedoras y basadas en evidencia.</a:t>
            </a:r>
          </a:p>
          <a:p>
            <a:r>
              <a:rPr lang="es-ES" sz="2000" dirty="0"/>
              <a:t>Aprovechando la experiencia y los recursos disponibles a través de las alianzas formadas dentro y a través de las regiones del HHS y la red PTTC.</a:t>
            </a:r>
            <a:endParaRPr lang="en-US" sz="2000" dirty="0"/>
          </a:p>
        </p:txBody>
      </p:sp>
      <p:pic>
        <p:nvPicPr>
          <p:cNvPr id="5" name="Picture 4" descr="Stacked color bars with 8 different colors" title="Stacked Color Bars"/>
          <p:cNvPicPr>
            <a:picLocks noChangeAspect="1"/>
          </p:cNvPicPr>
          <p:nvPr/>
        </p:nvPicPr>
        <p:blipFill rotWithShape="1">
          <a:blip r:embed="rId3" cstate="print">
            <a:extLst>
              <a:ext uri="{28A0092B-C50C-407E-A947-70E740481C1C}">
                <a14:useLocalDpi xmlns:a14="http://schemas.microsoft.com/office/drawing/2010/main" val="0"/>
              </a:ext>
            </a:extLst>
          </a:blip>
          <a:srcRect l="-33333" t="-1161" b="1161"/>
          <a:stretch/>
        </p:blipFill>
        <p:spPr>
          <a:xfrm>
            <a:off x="6656698" y="5858080"/>
            <a:ext cx="2487302" cy="1243651"/>
          </a:xfrm>
          <a:prstGeom prst="rect">
            <a:avLst/>
          </a:prstGeom>
          <a:noFill/>
          <a:ln>
            <a:noFill/>
          </a:ln>
        </p:spPr>
      </p:pic>
      <p:sp>
        <p:nvSpPr>
          <p:cNvPr id="6" name="Oval 5">
            <a:extLst>
              <a:ext uri="{FF2B5EF4-FFF2-40B4-BE49-F238E27FC236}">
                <a16:creationId xmlns:a16="http://schemas.microsoft.com/office/drawing/2014/main" id="{8AFE6C7A-2FB2-C746-BE7D-70CDD38F6BA6}"/>
              </a:ext>
            </a:extLst>
          </p:cNvPr>
          <p:cNvSpPr/>
          <p:nvPr/>
        </p:nvSpPr>
        <p:spPr>
          <a:xfrm>
            <a:off x="259293" y="2485982"/>
            <a:ext cx="559988" cy="56477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Green circle with white circle and curved line to create a silhouette of a person" title="Green Person Icon">
            <a:extLst>
              <a:ext uri="{FF2B5EF4-FFF2-40B4-BE49-F238E27FC236}">
                <a16:creationId xmlns:a16="http://schemas.microsoft.com/office/drawing/2014/main" id="{FA850042-904A-BE44-8EC7-65E40AF22A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5" y="2494389"/>
            <a:ext cx="491652" cy="439418"/>
          </a:xfrm>
          <a:prstGeom prst="rect">
            <a:avLst/>
          </a:prstGeom>
        </p:spPr>
      </p:pic>
      <p:sp>
        <p:nvSpPr>
          <p:cNvPr id="8" name="Oval 7">
            <a:extLst>
              <a:ext uri="{FF2B5EF4-FFF2-40B4-BE49-F238E27FC236}">
                <a16:creationId xmlns:a16="http://schemas.microsoft.com/office/drawing/2014/main" id="{B89E90A8-E57B-CB4C-B776-5C076F72C7B9}"/>
              </a:ext>
            </a:extLst>
          </p:cNvPr>
          <p:cNvSpPr/>
          <p:nvPr/>
        </p:nvSpPr>
        <p:spPr>
          <a:xfrm>
            <a:off x="295774" y="1431602"/>
            <a:ext cx="564776" cy="56477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Green circle with two white overlapping ovals. Each oval contains a white dot." title="Green Atomic Icon">
            <a:extLst>
              <a:ext uri="{FF2B5EF4-FFF2-40B4-BE49-F238E27FC236}">
                <a16:creationId xmlns:a16="http://schemas.microsoft.com/office/drawing/2014/main" id="{3FABDC2C-E34B-D04E-9CE6-2D507588C4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17" y="1549337"/>
            <a:ext cx="418690" cy="329307"/>
          </a:xfrm>
          <a:prstGeom prst="rect">
            <a:avLst/>
          </a:prstGeom>
        </p:spPr>
      </p:pic>
      <p:pic>
        <p:nvPicPr>
          <p:cNvPr id="4" name="Picture 3"/>
          <p:cNvPicPr>
            <a:picLocks noChangeAspect="1"/>
          </p:cNvPicPr>
          <p:nvPr/>
        </p:nvPicPr>
        <p:blipFill>
          <a:blip r:embed="rId6"/>
          <a:stretch>
            <a:fillRect/>
          </a:stretch>
        </p:blipFill>
        <p:spPr>
          <a:xfrm>
            <a:off x="628650" y="5638407"/>
            <a:ext cx="5950212" cy="883997"/>
          </a:xfrm>
          <a:prstGeom prst="rect">
            <a:avLst/>
          </a:prstGeom>
        </p:spPr>
      </p:pic>
    </p:spTree>
    <p:extLst>
      <p:ext uri="{BB962C8B-B14F-4D97-AF65-F5344CB8AC3E}">
        <p14:creationId xmlns:p14="http://schemas.microsoft.com/office/powerpoint/2010/main" val="270881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p of the United States with states color-coded by HHS region. Each region is noted with the location of its PTTC Center. The location of National Centers are also noted on the map. " title="US Map of PTTC Network">
            <a:extLst>
              <a:ext uri="{FF2B5EF4-FFF2-40B4-BE49-F238E27FC236}">
                <a16:creationId xmlns:a16="http://schemas.microsoft.com/office/drawing/2014/main" id="{8DE87595-A01B-1D40-91B2-18E4B4E37F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640" y="426721"/>
            <a:ext cx="8818323" cy="6052456"/>
          </a:xfrm>
          <a:prstGeom prst="rect">
            <a:avLst/>
          </a:prstGeom>
        </p:spPr>
      </p:pic>
    </p:spTree>
    <p:extLst>
      <p:ext uri="{BB962C8B-B14F-4D97-AF65-F5344CB8AC3E}">
        <p14:creationId xmlns:p14="http://schemas.microsoft.com/office/powerpoint/2010/main" val="332378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51624" y="447922"/>
            <a:ext cx="6113299" cy="780936"/>
          </a:xfrm>
        </p:spPr>
        <p:txBody>
          <a:bodyPr>
            <a:noAutofit/>
          </a:bodyPr>
          <a:lstStyle/>
          <a:p>
            <a:r>
              <a:rPr lang="es-ES" sz="4000" b="1" dirty="0"/>
              <a:t>Desarrollo del Adolescente</a:t>
            </a:r>
            <a:endParaRPr lang="en-US" sz="4000" b="1" dirty="0">
              <a:latin typeface="Arial" panose="020B0604020202020204" pitchFamily="34" charset="0"/>
              <a:cs typeface="Arial" panose="020B0604020202020204" pitchFamily="34" charset="0"/>
            </a:endParaRPr>
          </a:p>
        </p:txBody>
      </p:sp>
      <p:pic>
        <p:nvPicPr>
          <p:cNvPr id="2" name="Content Placeholder 1" descr="This image is an average group of teens enjoying their time together." title="Adolescent Development"/>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1745239" y="1768726"/>
            <a:ext cx="5964244" cy="3977227"/>
          </a:xfr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866" t="13867" r="-712" b="-4267"/>
          <a:stretch/>
        </p:blipFill>
        <p:spPr>
          <a:xfrm>
            <a:off x="6779202" y="5806937"/>
            <a:ext cx="2371845" cy="1446142"/>
          </a:xfrm>
          <a:prstGeom prst="rect">
            <a:avLst/>
          </a:prstGeom>
        </p:spPr>
      </p:pic>
    </p:spTree>
    <p:extLst>
      <p:ext uri="{BB962C8B-B14F-4D97-AF65-F5344CB8AC3E}">
        <p14:creationId xmlns:p14="http://schemas.microsoft.com/office/powerpoint/2010/main" val="100040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962" y="135652"/>
            <a:ext cx="8459717" cy="780936"/>
          </a:xfrm>
        </p:spPr>
        <p:txBody>
          <a:bodyPr>
            <a:noAutofit/>
          </a:bodyPr>
          <a:lstStyle/>
          <a:p>
            <a:br>
              <a:rPr lang="en-US" sz="3200" dirty="0"/>
            </a:br>
            <a:r>
              <a:rPr lang="en-US" sz="3600" b="1" dirty="0"/>
              <a:t>Partes del Cerebro Humano y sus Funciones</a:t>
            </a:r>
            <a:endParaRPr lang="en-US" sz="3600" b="1" dirty="0">
              <a:latin typeface="Arial" panose="020B0604020202020204" pitchFamily="34" charset="0"/>
              <a:cs typeface="Arial" panose="020B0604020202020204" pitchFamily="34" charset="0"/>
            </a:endParaRPr>
          </a:p>
        </p:txBody>
      </p:sp>
      <p:sp>
        <p:nvSpPr>
          <p:cNvPr id="6" name="TextBox 5"/>
          <p:cNvSpPr txBox="1"/>
          <p:nvPr/>
        </p:nvSpPr>
        <p:spPr>
          <a:xfrm>
            <a:off x="6420908" y="4716465"/>
            <a:ext cx="2500797" cy="938719"/>
          </a:xfrm>
          <a:prstGeom prst="rect">
            <a:avLst/>
          </a:prstGeom>
          <a:noFill/>
        </p:spPr>
        <p:txBody>
          <a:bodyPr wrap="square" rtlCol="0">
            <a:spAutoFit/>
          </a:bodyPr>
          <a:lstStyle/>
          <a:p>
            <a:r>
              <a:rPr lang="es-ES" sz="1400" dirty="0"/>
              <a:t>El cerebro humano: estructuras y funciones principales</a:t>
            </a:r>
          </a:p>
          <a:p>
            <a:r>
              <a:rPr lang="es-CO" sz="1350" dirty="0">
                <a:latin typeface="Arial" panose="020B0604020202020204" pitchFamily="34" charset="0"/>
                <a:cs typeface="Arial" panose="020B0604020202020204" pitchFamily="34" charset="0"/>
                <a:hlinkClick r:id="rId3"/>
              </a:rPr>
              <a:t>Haga </a:t>
            </a:r>
            <a:r>
              <a:rPr lang="es-CO" sz="1350" dirty="0" err="1">
                <a:latin typeface="Arial" panose="020B0604020202020204" pitchFamily="34" charset="0"/>
                <a:cs typeface="Arial" panose="020B0604020202020204" pitchFamily="34" charset="0"/>
                <a:hlinkClick r:id="rId3"/>
              </a:rPr>
              <a:t>cliq</a:t>
            </a:r>
            <a:r>
              <a:rPr lang="es-CO" sz="1350" dirty="0">
                <a:latin typeface="Arial" panose="020B0604020202020204" pitchFamily="34" charset="0"/>
                <a:cs typeface="Arial" panose="020B0604020202020204" pitchFamily="34" charset="0"/>
                <a:hlinkClick r:id="rId3"/>
              </a:rPr>
              <a:t> aquí para ver un Video sobre el tema (inglés)</a:t>
            </a:r>
            <a:endParaRPr lang="en-US" sz="135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245" y="5933150"/>
            <a:ext cx="8142096" cy="165189"/>
          </a:xfrm>
          <a:prstGeom prst="rect">
            <a:avLst/>
          </a:prstGeom>
        </p:spPr>
      </p:pic>
      <p:pic>
        <p:nvPicPr>
          <p:cNvPr id="13" name="Picture 12">
            <a:extLst>
              <a:ext uri="{FF2B5EF4-FFF2-40B4-BE49-F238E27FC236}">
                <a16:creationId xmlns:a16="http://schemas.microsoft.com/office/drawing/2014/main" id="{84010EBC-5195-4661-8BE2-7A10CC75F4CE}"/>
              </a:ext>
            </a:extLst>
          </p:cNvPr>
          <p:cNvPicPr>
            <a:picLocks noChangeAspect="1"/>
          </p:cNvPicPr>
          <p:nvPr/>
        </p:nvPicPr>
        <p:blipFill>
          <a:blip r:embed="rId5"/>
          <a:stretch>
            <a:fillRect/>
          </a:stretch>
        </p:blipFill>
        <p:spPr>
          <a:xfrm>
            <a:off x="122830" y="1326043"/>
            <a:ext cx="6166529" cy="4051175"/>
          </a:xfrm>
          <a:prstGeom prst="rect">
            <a:avLst/>
          </a:prstGeom>
        </p:spPr>
      </p:pic>
    </p:spTree>
    <p:extLst>
      <p:ext uri="{BB962C8B-B14F-4D97-AF65-F5344CB8AC3E}">
        <p14:creationId xmlns:p14="http://schemas.microsoft.com/office/powerpoint/2010/main" val="2912213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77024" y="244834"/>
            <a:ext cx="7098712" cy="780936"/>
          </a:xfrm>
        </p:spPr>
        <p:txBody>
          <a:bodyPr>
            <a:normAutofit fontScale="90000"/>
          </a:bodyPr>
          <a:lstStyle/>
          <a:p>
            <a:r>
              <a:rPr lang="es-ES" sz="4000" b="1" dirty="0"/>
              <a:t>Cambios en la Estructura del Cerebro</a:t>
            </a:r>
            <a:endParaRPr lang="en-US" sz="4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AD7EF15-6BAA-4B6E-813C-ED0E8842BCC5}"/>
              </a:ext>
            </a:extLst>
          </p:cNvPr>
          <p:cNvPicPr>
            <a:picLocks noChangeAspect="1"/>
          </p:cNvPicPr>
          <p:nvPr/>
        </p:nvPicPr>
        <p:blipFill>
          <a:blip r:embed="rId3"/>
          <a:stretch>
            <a:fillRect/>
          </a:stretch>
        </p:blipFill>
        <p:spPr>
          <a:xfrm>
            <a:off x="382410" y="1663379"/>
            <a:ext cx="8379179" cy="3884435"/>
          </a:xfrm>
          <a:prstGeom prst="rect">
            <a:avLst/>
          </a:prstGeom>
        </p:spPr>
      </p:pic>
    </p:spTree>
    <p:extLst>
      <p:ext uri="{BB962C8B-B14F-4D97-AF65-F5344CB8AC3E}">
        <p14:creationId xmlns:p14="http://schemas.microsoft.com/office/powerpoint/2010/main" val="115711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19"/>
          <p:cNvSpPr>
            <a:spLocks noChangeArrowheads="1"/>
          </p:cNvSpPr>
          <p:nvPr/>
        </p:nvSpPr>
        <p:spPr bwMode="auto">
          <a:xfrm>
            <a:off x="3231920" y="5767211"/>
            <a:ext cx="220765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0"/>
              </a:spcBef>
            </a:pPr>
            <a:r>
              <a:rPr lang="es-ES" sz="900" dirty="0"/>
              <a:t>Diapositiva adaptada de </a:t>
            </a:r>
            <a:r>
              <a:rPr lang="en-US" sz="825" dirty="0">
                <a:latin typeface="Arial" panose="020B0604020202020204" pitchFamily="34" charset="0"/>
                <a:cs typeface="Arial" panose="020B0604020202020204" pitchFamily="34" charset="0"/>
              </a:rPr>
              <a:t>Ken Winters, PhD</a:t>
            </a:r>
            <a:r>
              <a:rPr lang="en-US" sz="825" dirty="0"/>
              <a:t>.</a:t>
            </a:r>
          </a:p>
        </p:txBody>
      </p:sp>
      <p:sp>
        <p:nvSpPr>
          <p:cNvPr id="3" name="Title 2"/>
          <p:cNvSpPr>
            <a:spLocks noGrp="1"/>
          </p:cNvSpPr>
          <p:nvPr>
            <p:ph type="title"/>
          </p:nvPr>
        </p:nvSpPr>
        <p:spPr>
          <a:xfrm>
            <a:off x="347260" y="245139"/>
            <a:ext cx="8449480" cy="780936"/>
          </a:xfrm>
        </p:spPr>
        <p:txBody>
          <a:bodyPr>
            <a:normAutofit/>
          </a:bodyPr>
          <a:lstStyle/>
          <a:p>
            <a:pPr algn="ctr"/>
            <a:r>
              <a:rPr lang="es-ES" sz="4000" b="1" dirty="0"/>
              <a:t>Cambios en la función cerebral</a:t>
            </a:r>
            <a:endParaRPr lang="en-US" sz="40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377139" y="6176918"/>
            <a:ext cx="8449480" cy="159975"/>
          </a:xfrm>
          <a:prstGeom prst="rect">
            <a:avLst/>
          </a:prstGeom>
        </p:spPr>
      </p:pic>
      <p:pic>
        <p:nvPicPr>
          <p:cNvPr id="5" name="Picture 4">
            <a:extLst>
              <a:ext uri="{FF2B5EF4-FFF2-40B4-BE49-F238E27FC236}">
                <a16:creationId xmlns:a16="http://schemas.microsoft.com/office/drawing/2014/main" id="{2DD91283-3ED3-49FA-A0C2-FA5BEFB3742B}"/>
              </a:ext>
            </a:extLst>
          </p:cNvPr>
          <p:cNvPicPr>
            <a:picLocks noChangeAspect="1"/>
          </p:cNvPicPr>
          <p:nvPr/>
        </p:nvPicPr>
        <p:blipFill>
          <a:blip r:embed="rId4"/>
          <a:stretch>
            <a:fillRect/>
          </a:stretch>
        </p:blipFill>
        <p:spPr>
          <a:xfrm>
            <a:off x="1135348" y="971460"/>
            <a:ext cx="7284986" cy="4616876"/>
          </a:xfrm>
          <a:prstGeom prst="rect">
            <a:avLst/>
          </a:prstGeom>
        </p:spPr>
      </p:pic>
    </p:spTree>
    <p:extLst>
      <p:ext uri="{BB962C8B-B14F-4D97-AF65-F5344CB8AC3E}">
        <p14:creationId xmlns:p14="http://schemas.microsoft.com/office/powerpoint/2010/main" val="2693211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16235</TotalTime>
  <Words>9439</Words>
  <Application>Microsoft Macintosh PowerPoint</Application>
  <PresentationFormat>On-screen Show (4:3)</PresentationFormat>
  <Paragraphs>653</Paragraphs>
  <Slides>36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Roboto</vt:lpstr>
      <vt:lpstr>Times New Roman</vt:lpstr>
      <vt:lpstr>Office Theme</vt:lpstr>
      <vt:lpstr>El Cannabis Y El Cerebro Adolescente</vt:lpstr>
      <vt:lpstr>Agradecimientos</vt:lpstr>
      <vt:lpstr>PowerPoint Presentation</vt:lpstr>
      <vt:lpstr> Propósito</vt:lpstr>
      <vt:lpstr>PowerPoint Presentation</vt:lpstr>
      <vt:lpstr>Desarrollo del Adolescente</vt:lpstr>
      <vt:lpstr> Partes del Cerebro Humano y sus Funciones</vt:lpstr>
      <vt:lpstr>Cambios en la Estructura del Cerebro</vt:lpstr>
      <vt:lpstr>Cambios en la función cerebral</vt:lpstr>
      <vt:lpstr>PowerPoint Presentation</vt:lpstr>
      <vt:lpstr>La Adicción y el Cerebro </vt:lpstr>
      <vt:lpstr>Hecho en el cerebro: endocannabinoides endógenos</vt:lpstr>
      <vt:lpstr>Los Endocannabinoides y el THC</vt:lpstr>
      <vt:lpstr>Sitios de Receptores de Cannabinoides Cerebrales</vt:lpstr>
      <vt:lpstr>Donde Actúa la Marihuana</vt:lpstr>
      <vt:lpstr>El Cannabis y el Cerebro Adolescente</vt:lpstr>
      <vt:lpstr>Diferencias Cerebrales en Adolescentes Que Usan Cannabis: Estructural</vt:lpstr>
      <vt:lpstr>Diferencias cerebrales en adolescentes que usan cannabis: Funcional</vt:lpstr>
      <vt:lpstr>La Farmacocinética</vt:lpstr>
      <vt:lpstr>La Farmacocinética</vt:lpstr>
      <vt:lpstr>Vías de absorción: oral (comestibles, tinturas y bebidas) </vt:lpstr>
      <vt:lpstr>Vías de absorción: transmucosa: sublingual, intranasal y oftálmica</vt:lpstr>
      <vt:lpstr> </vt:lpstr>
      <vt:lpstr>Rutas de Absorción - Rectal</vt:lpstr>
      <vt:lpstr>Vías de Absorción: Intravenosa</vt:lpstr>
      <vt:lpstr>Rutas de Absorción: Tabaquismo / Inhalación</vt:lpstr>
      <vt:lpstr>Distribución</vt:lpstr>
      <vt:lpstr>La Absorción Depende de la Ruta de Admisión</vt:lpstr>
      <vt:lpstr>Excreción y Eliminación </vt:lpstr>
      <vt:lpstr>Dejar de Fumar y Detectar Uso</vt:lpstr>
      <vt:lpstr>Recursos PTTC</vt:lpstr>
      <vt:lpstr>Referencias, I</vt:lpstr>
      <vt:lpstr>Referencias, II</vt:lpstr>
      <vt:lpstr>Referencias, III</vt:lpstr>
      <vt:lpstr>Videos Adicionales de NIDA</vt:lpstr>
      <vt:lpstr>El Cannabis y el Cerebro Adolescente</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Scott Gagnon</cp:lastModifiedBy>
  <cp:revision>246</cp:revision>
  <dcterms:created xsi:type="dcterms:W3CDTF">2017-10-19T14:29:41Z</dcterms:created>
  <dcterms:modified xsi:type="dcterms:W3CDTF">2020-11-09T15:05:56Z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