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3" r:id="rId4"/>
  </p:sldMasterIdLst>
  <p:notesMasterIdLst>
    <p:notesMasterId r:id="rId34"/>
  </p:notesMasterIdLst>
  <p:sldIdLst>
    <p:sldId id="595" r:id="rId5"/>
    <p:sldId id="273" r:id="rId6"/>
    <p:sldId id="275" r:id="rId7"/>
    <p:sldId id="614" r:id="rId8"/>
    <p:sldId id="597" r:id="rId9"/>
    <p:sldId id="336" r:id="rId10"/>
    <p:sldId id="337" r:id="rId11"/>
    <p:sldId id="365" r:id="rId12"/>
    <p:sldId id="474" r:id="rId13"/>
    <p:sldId id="371" r:id="rId14"/>
    <p:sldId id="600" r:id="rId15"/>
    <p:sldId id="599" r:id="rId16"/>
    <p:sldId id="359" r:id="rId17"/>
    <p:sldId id="257" r:id="rId18"/>
    <p:sldId id="579" r:id="rId19"/>
    <p:sldId id="580" r:id="rId20"/>
    <p:sldId id="601" r:id="rId21"/>
    <p:sldId id="582" r:id="rId22"/>
    <p:sldId id="432" r:id="rId23"/>
    <p:sldId id="439" r:id="rId24"/>
    <p:sldId id="568" r:id="rId25"/>
    <p:sldId id="583" r:id="rId26"/>
    <p:sldId id="459" r:id="rId27"/>
    <p:sldId id="598" r:id="rId28"/>
    <p:sldId id="473" r:id="rId29"/>
    <p:sldId id="611" r:id="rId30"/>
    <p:sldId id="610" r:id="rId31"/>
    <p:sldId id="608" r:id="rId32"/>
    <p:sldId id="61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CC4927"/>
    <a:srgbClr val="605B55"/>
    <a:srgbClr val="111927"/>
    <a:srgbClr val="444227"/>
    <a:srgbClr val="E6E6E6"/>
    <a:srgbClr val="91993C"/>
    <a:srgbClr val="514D45"/>
    <a:srgbClr val="E8663B"/>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3469" autoAdjust="0"/>
  </p:normalViewPr>
  <p:slideViewPr>
    <p:cSldViewPr snapToGrid="0" showGuides="1">
      <p:cViewPr varScale="1">
        <p:scale>
          <a:sx n="88" d="100"/>
          <a:sy n="88" d="100"/>
        </p:scale>
        <p:origin x="1760" y="176"/>
      </p:cViewPr>
      <p:guideLst>
        <p:guide orient="horz" pos="2184"/>
        <p:guide pos="2880"/>
      </p:guideLst>
    </p:cSldViewPr>
  </p:slideViewPr>
  <p:outlineViewPr>
    <p:cViewPr>
      <p:scale>
        <a:sx n="33" d="100"/>
        <a:sy n="33" d="100"/>
      </p:scale>
      <p:origin x="0" y="-533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18A3D-8BD0-4F48-A11C-EE1E5D375B24}" type="doc">
      <dgm:prSet loTypeId="urn:microsoft.com/office/officeart/2005/8/layout/hList7" loCatId="list" qsTypeId="urn:microsoft.com/office/officeart/2005/8/quickstyle/simple1" qsCatId="simple" csTypeId="urn:microsoft.com/office/officeart/2005/8/colors/accent1_2" csCatId="accent1" phldr="1"/>
      <dgm:spPr/>
    </dgm:pt>
    <dgm:pt modelId="{DEE70DF4-05AD-4015-9043-982BFCB2CD5F}">
      <dgm:prSet phldrT="[Text]" custT="1"/>
      <dgm:spPr>
        <a:solidFill>
          <a:srgbClr val="37547C"/>
        </a:solidFill>
      </dgm:spPr>
      <dgm:t>
        <a:bodyPr/>
        <a:lstStyle/>
        <a:p>
          <a:r>
            <a:rPr lang="en-US" sz="3300" b="1" dirty="0">
              <a:latin typeface="Arial" panose="020B0604020202020204" pitchFamily="34" charset="0"/>
              <a:cs typeface="Arial" panose="020B0604020202020204" pitchFamily="34" charset="0"/>
            </a:rPr>
            <a:t>Stereotypes</a:t>
          </a:r>
        </a:p>
        <a:p>
          <a:r>
            <a:rPr lang="en-US" sz="3600" i="1" dirty="0">
              <a:latin typeface="Arial" panose="020B0604020202020204" pitchFamily="34" charset="0"/>
              <a:cs typeface="Arial" panose="020B0604020202020204" pitchFamily="34" charset="0"/>
            </a:rPr>
            <a:t>Ideas</a:t>
          </a:r>
        </a:p>
      </dgm:t>
    </dgm:pt>
    <dgm:pt modelId="{27378561-9E9E-47BE-A3D9-57AE85DCDF4A}" type="parTrans" cxnId="{42499982-B885-4953-A744-8E9833C6C476}">
      <dgm:prSet/>
      <dgm:spPr/>
      <dgm:t>
        <a:bodyPr/>
        <a:lstStyle/>
        <a:p>
          <a:endParaRPr lang="en-US"/>
        </a:p>
      </dgm:t>
    </dgm:pt>
    <dgm:pt modelId="{437E01AC-4D75-4518-9FDA-C646B41DA25C}" type="sibTrans" cxnId="{42499982-B885-4953-A744-8E9833C6C476}">
      <dgm:prSet/>
      <dgm:spPr/>
      <dgm:t>
        <a:bodyPr/>
        <a:lstStyle/>
        <a:p>
          <a:endParaRPr lang="en-US"/>
        </a:p>
      </dgm:t>
    </dgm:pt>
    <dgm:pt modelId="{5583BA8E-C675-4667-A74E-65836F85BEFD}">
      <dgm:prSet phldrT="[Text]" custT="1"/>
      <dgm:spPr>
        <a:solidFill>
          <a:srgbClr val="91993C"/>
        </a:solidFill>
      </dgm:spPr>
      <dgm:t>
        <a:bodyPr/>
        <a:lstStyle/>
        <a:p>
          <a:r>
            <a:rPr lang="en-US" sz="2800" b="1" dirty="0">
              <a:latin typeface="Arial" panose="020B0604020202020204" pitchFamily="34" charset="0"/>
              <a:cs typeface="Arial" panose="020B0604020202020204" pitchFamily="34" charset="0"/>
            </a:rPr>
            <a:t>Discrimination</a:t>
          </a:r>
          <a:r>
            <a:rPr lang="en-US" sz="2800" dirty="0"/>
            <a:t> </a:t>
          </a:r>
          <a:r>
            <a:rPr lang="en-US" sz="3600" i="1" dirty="0"/>
            <a:t>Actions</a:t>
          </a:r>
        </a:p>
      </dgm:t>
    </dgm:pt>
    <dgm:pt modelId="{FB954AD6-40B7-4226-9331-01AC2649BEAA}" type="parTrans" cxnId="{E979D73F-E0DA-4270-BF62-33F9CE0A51C7}">
      <dgm:prSet/>
      <dgm:spPr/>
      <dgm:t>
        <a:bodyPr/>
        <a:lstStyle/>
        <a:p>
          <a:endParaRPr lang="en-US"/>
        </a:p>
      </dgm:t>
    </dgm:pt>
    <dgm:pt modelId="{EE79EBAA-2F74-4AA1-BCCB-1FBD22C883E3}" type="sibTrans" cxnId="{E979D73F-E0DA-4270-BF62-33F9CE0A51C7}">
      <dgm:prSet/>
      <dgm:spPr/>
      <dgm:t>
        <a:bodyPr/>
        <a:lstStyle/>
        <a:p>
          <a:endParaRPr lang="en-US"/>
        </a:p>
      </dgm:t>
    </dgm:pt>
    <dgm:pt modelId="{774FB131-7F6F-491C-B9CB-60D0D46AB98F}">
      <dgm:prSet phldrT="[Text]" custT="1"/>
      <dgm:spPr>
        <a:solidFill>
          <a:srgbClr val="CD4828"/>
        </a:solidFill>
      </dgm:spPr>
      <dgm:t>
        <a:bodyPr/>
        <a:lstStyle/>
        <a:p>
          <a:r>
            <a:rPr lang="en-US" sz="3300" b="1" i="0" dirty="0">
              <a:latin typeface="Arial" panose="020B0604020202020204" pitchFamily="34" charset="0"/>
              <a:cs typeface="Arial" panose="020B0604020202020204" pitchFamily="34" charset="0"/>
            </a:rPr>
            <a:t>Prejudice</a:t>
          </a:r>
        </a:p>
        <a:p>
          <a:r>
            <a:rPr lang="en-US" sz="3600" i="1" dirty="0"/>
            <a:t>Beliefs</a:t>
          </a:r>
        </a:p>
      </dgm:t>
    </dgm:pt>
    <dgm:pt modelId="{EFBAF4CF-6B90-40E6-B6CB-DD4AE50F09F6}" type="sibTrans" cxnId="{06B78430-C823-4429-AEEC-A35F9E2E8749}">
      <dgm:prSet/>
      <dgm:spPr/>
      <dgm:t>
        <a:bodyPr/>
        <a:lstStyle/>
        <a:p>
          <a:endParaRPr lang="en-US"/>
        </a:p>
      </dgm:t>
    </dgm:pt>
    <dgm:pt modelId="{81A13C29-035C-4EBA-A298-ADCB30C69A25}" type="parTrans" cxnId="{06B78430-C823-4429-AEEC-A35F9E2E8749}">
      <dgm:prSet/>
      <dgm:spPr/>
      <dgm:t>
        <a:bodyPr/>
        <a:lstStyle/>
        <a:p>
          <a:endParaRPr lang="en-US"/>
        </a:p>
      </dgm:t>
    </dgm:pt>
    <dgm:pt modelId="{53D33CD5-0206-481A-806F-8D7EA8F741FF}" type="pres">
      <dgm:prSet presAssocID="{A4218A3D-8BD0-4F48-A11C-EE1E5D375B24}" presName="Name0" presStyleCnt="0">
        <dgm:presLayoutVars>
          <dgm:dir/>
          <dgm:resizeHandles val="exact"/>
        </dgm:presLayoutVars>
      </dgm:prSet>
      <dgm:spPr/>
    </dgm:pt>
    <dgm:pt modelId="{6FF71F42-844A-4B75-8678-1ADC1F4A3C50}" type="pres">
      <dgm:prSet presAssocID="{A4218A3D-8BD0-4F48-A11C-EE1E5D375B24}" presName="fgShape" presStyleLbl="fgShp" presStyleIdx="0" presStyleCnt="1"/>
      <dgm:spPr>
        <a:gradFill flip="none" rotWithShape="1">
          <a:gsLst>
            <a:gs pos="0">
              <a:srgbClr val="00467F"/>
            </a:gs>
            <a:gs pos="49000">
              <a:schemeClr val="accent2">
                <a:lumMod val="20000"/>
                <a:lumOff val="80000"/>
              </a:schemeClr>
            </a:gs>
            <a:gs pos="100000">
              <a:srgbClr val="91993C"/>
            </a:gs>
          </a:gsLst>
          <a:lin ang="600000" scaled="0"/>
          <a:tileRect/>
        </a:gradFill>
        <a:effectLst>
          <a:outerShdw blurRad="50800" dist="38100" dir="2700000" algn="tl" rotWithShape="0">
            <a:prstClr val="black">
              <a:alpha val="40000"/>
            </a:prstClr>
          </a:outerShdw>
        </a:effectLst>
      </dgm:spPr>
    </dgm:pt>
    <dgm:pt modelId="{A76552BE-3233-4F21-B9CD-93C27ECE3D72}" type="pres">
      <dgm:prSet presAssocID="{A4218A3D-8BD0-4F48-A11C-EE1E5D375B24}" presName="linComp" presStyleCnt="0"/>
      <dgm:spPr/>
    </dgm:pt>
    <dgm:pt modelId="{1DF43541-D026-4528-A5BE-939AAF2FC980}" type="pres">
      <dgm:prSet presAssocID="{DEE70DF4-05AD-4015-9043-982BFCB2CD5F}" presName="compNode" presStyleCnt="0"/>
      <dgm:spPr/>
    </dgm:pt>
    <dgm:pt modelId="{36D2383D-20EE-417A-B1BC-F8446FE3024E}" type="pres">
      <dgm:prSet presAssocID="{DEE70DF4-05AD-4015-9043-982BFCB2CD5F}" presName="bkgdShape" presStyleLbl="node1" presStyleIdx="0" presStyleCnt="3"/>
      <dgm:spPr/>
    </dgm:pt>
    <dgm:pt modelId="{A98C4858-5C77-4E39-A7D1-C8DAB1B6699A}" type="pres">
      <dgm:prSet presAssocID="{DEE70DF4-05AD-4015-9043-982BFCB2CD5F}" presName="nodeTx" presStyleLbl="node1" presStyleIdx="0" presStyleCnt="3">
        <dgm:presLayoutVars>
          <dgm:bulletEnabled val="1"/>
        </dgm:presLayoutVars>
      </dgm:prSet>
      <dgm:spPr/>
    </dgm:pt>
    <dgm:pt modelId="{219CABC4-5191-4015-9D0A-0036471F0F22}" type="pres">
      <dgm:prSet presAssocID="{DEE70DF4-05AD-4015-9043-982BFCB2CD5F}" presName="invisiNode" presStyleLbl="node1" presStyleIdx="0" presStyleCnt="3"/>
      <dgm:spPr/>
    </dgm:pt>
    <dgm:pt modelId="{753AD1D2-1230-4C06-8350-337EF340C521}" type="pres">
      <dgm:prSet presAssocID="{DEE70DF4-05AD-4015-9043-982BFCB2CD5F}" presName="imagNod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tretch>
            <a:fillRect/>
          </a:stretch>
        </a:blipFill>
      </dgm:spPr>
    </dgm:pt>
    <dgm:pt modelId="{CD9569F3-DC66-41F8-8A44-4C4517C72BC0}" type="pres">
      <dgm:prSet presAssocID="{437E01AC-4D75-4518-9FDA-C646B41DA25C}" presName="sibTrans" presStyleLbl="sibTrans2D1" presStyleIdx="0" presStyleCnt="0"/>
      <dgm:spPr/>
    </dgm:pt>
    <dgm:pt modelId="{8822AF25-4395-4BB0-A4F1-D4302C2ACDF0}" type="pres">
      <dgm:prSet presAssocID="{774FB131-7F6F-491C-B9CB-60D0D46AB98F}" presName="compNode" presStyleCnt="0"/>
      <dgm:spPr/>
    </dgm:pt>
    <dgm:pt modelId="{77923BFE-4F7B-4820-81E8-99594DF8BA29}" type="pres">
      <dgm:prSet presAssocID="{774FB131-7F6F-491C-B9CB-60D0D46AB98F}" presName="bkgdShape" presStyleLbl="node1" presStyleIdx="1" presStyleCnt="3"/>
      <dgm:spPr/>
    </dgm:pt>
    <dgm:pt modelId="{310F89E6-40D7-4358-9B4F-77626FD2E9AC}" type="pres">
      <dgm:prSet presAssocID="{774FB131-7F6F-491C-B9CB-60D0D46AB98F}" presName="nodeTx" presStyleLbl="node1" presStyleIdx="1" presStyleCnt="3">
        <dgm:presLayoutVars>
          <dgm:bulletEnabled val="1"/>
        </dgm:presLayoutVars>
      </dgm:prSet>
      <dgm:spPr/>
    </dgm:pt>
    <dgm:pt modelId="{B4DEF608-E32F-43BC-B17C-9890D6ECF8C5}" type="pres">
      <dgm:prSet presAssocID="{774FB131-7F6F-491C-B9CB-60D0D46AB98F}" presName="invisiNode" presStyleLbl="node1" presStyleIdx="1" presStyleCnt="3"/>
      <dgm:spPr/>
    </dgm:pt>
    <dgm:pt modelId="{2A2EF5A5-C724-4014-B9ED-ED3756652EB2}" type="pres">
      <dgm:prSet presAssocID="{774FB131-7F6F-491C-B9CB-60D0D46AB98F}" presName="imagNod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tretch>
            <a:fillRect/>
          </a:stretch>
        </a:blipFill>
      </dgm:spPr>
    </dgm:pt>
    <dgm:pt modelId="{3E1C1987-ED36-4490-9FB9-67204A435FEE}" type="pres">
      <dgm:prSet presAssocID="{EFBAF4CF-6B90-40E6-B6CB-DD4AE50F09F6}" presName="sibTrans" presStyleLbl="sibTrans2D1" presStyleIdx="0" presStyleCnt="0"/>
      <dgm:spPr/>
    </dgm:pt>
    <dgm:pt modelId="{A0872AC4-07D4-4ED9-B103-98D56998A0DC}" type="pres">
      <dgm:prSet presAssocID="{5583BA8E-C675-4667-A74E-65836F85BEFD}" presName="compNode" presStyleCnt="0"/>
      <dgm:spPr/>
    </dgm:pt>
    <dgm:pt modelId="{D5ED7F1F-32A0-41B2-B87D-974AB558F3D5}" type="pres">
      <dgm:prSet presAssocID="{5583BA8E-C675-4667-A74E-65836F85BEFD}" presName="bkgdShape" presStyleLbl="node1" presStyleIdx="2" presStyleCnt="3"/>
      <dgm:spPr/>
    </dgm:pt>
    <dgm:pt modelId="{63D1D908-8DD2-4C64-874A-1A5E8149712E}" type="pres">
      <dgm:prSet presAssocID="{5583BA8E-C675-4667-A74E-65836F85BEFD}" presName="nodeTx" presStyleLbl="node1" presStyleIdx="2" presStyleCnt="3">
        <dgm:presLayoutVars>
          <dgm:bulletEnabled val="1"/>
        </dgm:presLayoutVars>
      </dgm:prSet>
      <dgm:spPr/>
    </dgm:pt>
    <dgm:pt modelId="{90A5CF4D-2A3F-4BB9-BECD-149A1D609247}" type="pres">
      <dgm:prSet presAssocID="{5583BA8E-C675-4667-A74E-65836F85BEFD}" presName="invisiNode" presStyleLbl="node1" presStyleIdx="2" presStyleCnt="3"/>
      <dgm:spPr/>
    </dgm:pt>
    <dgm:pt modelId="{0C0B39DB-8141-4358-8856-445825889F45}" type="pres">
      <dgm:prSet presAssocID="{5583BA8E-C675-4667-A74E-65836F85BEFD}" presName="imagNod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tretch>
            <a:fillRect/>
          </a:stretch>
        </a:blipFill>
      </dgm:spPr>
    </dgm:pt>
  </dgm:ptLst>
  <dgm:cxnLst>
    <dgm:cxn modelId="{06B78430-C823-4429-AEEC-A35F9E2E8749}" srcId="{A4218A3D-8BD0-4F48-A11C-EE1E5D375B24}" destId="{774FB131-7F6F-491C-B9CB-60D0D46AB98F}" srcOrd="1" destOrd="0" parTransId="{81A13C29-035C-4EBA-A298-ADCB30C69A25}" sibTransId="{EFBAF4CF-6B90-40E6-B6CB-DD4AE50F09F6}"/>
    <dgm:cxn modelId="{E3E6B73E-D144-456F-B911-6B1899F9C64A}" type="presOf" srcId="{DEE70DF4-05AD-4015-9043-982BFCB2CD5F}" destId="{36D2383D-20EE-417A-B1BC-F8446FE3024E}" srcOrd="0" destOrd="0" presId="urn:microsoft.com/office/officeart/2005/8/layout/hList7"/>
    <dgm:cxn modelId="{E979D73F-E0DA-4270-BF62-33F9CE0A51C7}" srcId="{A4218A3D-8BD0-4F48-A11C-EE1E5D375B24}" destId="{5583BA8E-C675-4667-A74E-65836F85BEFD}" srcOrd="2" destOrd="0" parTransId="{FB954AD6-40B7-4226-9331-01AC2649BEAA}" sibTransId="{EE79EBAA-2F74-4AA1-BCCB-1FBD22C883E3}"/>
    <dgm:cxn modelId="{1D1BEA54-64F4-49A1-858E-110148EB0E21}" type="presOf" srcId="{774FB131-7F6F-491C-B9CB-60D0D46AB98F}" destId="{77923BFE-4F7B-4820-81E8-99594DF8BA29}" srcOrd="0" destOrd="0" presId="urn:microsoft.com/office/officeart/2005/8/layout/hList7"/>
    <dgm:cxn modelId="{7A825668-2221-4AFA-9B75-1780DF65B914}" type="presOf" srcId="{DEE70DF4-05AD-4015-9043-982BFCB2CD5F}" destId="{A98C4858-5C77-4E39-A7D1-C8DAB1B6699A}" srcOrd="1" destOrd="0" presId="urn:microsoft.com/office/officeart/2005/8/layout/hList7"/>
    <dgm:cxn modelId="{4714A869-BAC8-4217-8296-1E41D90BD39D}" type="presOf" srcId="{5583BA8E-C675-4667-A74E-65836F85BEFD}" destId="{D5ED7F1F-32A0-41B2-B87D-974AB558F3D5}" srcOrd="0" destOrd="0" presId="urn:microsoft.com/office/officeart/2005/8/layout/hList7"/>
    <dgm:cxn modelId="{4BF1027B-A017-44DB-8DC6-DF9EEBEDB235}" type="presOf" srcId="{5583BA8E-C675-4667-A74E-65836F85BEFD}" destId="{63D1D908-8DD2-4C64-874A-1A5E8149712E}" srcOrd="1" destOrd="0" presId="urn:microsoft.com/office/officeart/2005/8/layout/hList7"/>
    <dgm:cxn modelId="{42499982-B885-4953-A744-8E9833C6C476}" srcId="{A4218A3D-8BD0-4F48-A11C-EE1E5D375B24}" destId="{DEE70DF4-05AD-4015-9043-982BFCB2CD5F}" srcOrd="0" destOrd="0" parTransId="{27378561-9E9E-47BE-A3D9-57AE85DCDF4A}" sibTransId="{437E01AC-4D75-4518-9FDA-C646B41DA25C}"/>
    <dgm:cxn modelId="{5D9ABD88-91EC-40AD-BC42-D3229315AB7C}" type="presOf" srcId="{EFBAF4CF-6B90-40E6-B6CB-DD4AE50F09F6}" destId="{3E1C1987-ED36-4490-9FB9-67204A435FEE}" srcOrd="0" destOrd="0" presId="urn:microsoft.com/office/officeart/2005/8/layout/hList7"/>
    <dgm:cxn modelId="{4FC84B8C-DC9A-4C4F-8B4B-57E578511234}" type="presOf" srcId="{437E01AC-4D75-4518-9FDA-C646B41DA25C}" destId="{CD9569F3-DC66-41F8-8A44-4C4517C72BC0}" srcOrd="0" destOrd="0" presId="urn:microsoft.com/office/officeart/2005/8/layout/hList7"/>
    <dgm:cxn modelId="{E3528C99-9C71-4834-80F3-750CE740CC4B}" type="presOf" srcId="{A4218A3D-8BD0-4F48-A11C-EE1E5D375B24}" destId="{53D33CD5-0206-481A-806F-8D7EA8F741FF}" srcOrd="0" destOrd="0" presId="urn:microsoft.com/office/officeart/2005/8/layout/hList7"/>
    <dgm:cxn modelId="{BAFF3CEE-25BE-4A4B-BA9C-4F82DFB59DA5}" type="presOf" srcId="{774FB131-7F6F-491C-B9CB-60D0D46AB98F}" destId="{310F89E6-40D7-4358-9B4F-77626FD2E9AC}" srcOrd="1" destOrd="0" presId="urn:microsoft.com/office/officeart/2005/8/layout/hList7"/>
    <dgm:cxn modelId="{27F84666-9663-46B1-94A4-48BDDC0BF653}" type="presParOf" srcId="{53D33CD5-0206-481A-806F-8D7EA8F741FF}" destId="{6FF71F42-844A-4B75-8678-1ADC1F4A3C50}" srcOrd="0" destOrd="0" presId="urn:microsoft.com/office/officeart/2005/8/layout/hList7"/>
    <dgm:cxn modelId="{1F92B812-E8C9-43D7-9D46-1F701AD0DD61}" type="presParOf" srcId="{53D33CD5-0206-481A-806F-8D7EA8F741FF}" destId="{A76552BE-3233-4F21-B9CD-93C27ECE3D72}" srcOrd="1" destOrd="0" presId="urn:microsoft.com/office/officeart/2005/8/layout/hList7"/>
    <dgm:cxn modelId="{CEF690BD-21B7-4BF7-96F3-F895E6A5528E}" type="presParOf" srcId="{A76552BE-3233-4F21-B9CD-93C27ECE3D72}" destId="{1DF43541-D026-4528-A5BE-939AAF2FC980}" srcOrd="0" destOrd="0" presId="urn:microsoft.com/office/officeart/2005/8/layout/hList7"/>
    <dgm:cxn modelId="{90C257EF-7562-4506-96E6-743FB3C346F6}" type="presParOf" srcId="{1DF43541-D026-4528-A5BE-939AAF2FC980}" destId="{36D2383D-20EE-417A-B1BC-F8446FE3024E}" srcOrd="0" destOrd="0" presId="urn:microsoft.com/office/officeart/2005/8/layout/hList7"/>
    <dgm:cxn modelId="{B4C9D37D-8D1A-4E85-9890-CCF2C1460EFD}" type="presParOf" srcId="{1DF43541-D026-4528-A5BE-939AAF2FC980}" destId="{A98C4858-5C77-4E39-A7D1-C8DAB1B6699A}" srcOrd="1" destOrd="0" presId="urn:microsoft.com/office/officeart/2005/8/layout/hList7"/>
    <dgm:cxn modelId="{839A332E-64DA-4AE3-8BF4-2B35211F85BB}" type="presParOf" srcId="{1DF43541-D026-4528-A5BE-939AAF2FC980}" destId="{219CABC4-5191-4015-9D0A-0036471F0F22}" srcOrd="2" destOrd="0" presId="urn:microsoft.com/office/officeart/2005/8/layout/hList7"/>
    <dgm:cxn modelId="{8D02D496-DE33-45FA-80FF-D997CBF1C836}" type="presParOf" srcId="{1DF43541-D026-4528-A5BE-939AAF2FC980}" destId="{753AD1D2-1230-4C06-8350-337EF340C521}" srcOrd="3" destOrd="0" presId="urn:microsoft.com/office/officeart/2005/8/layout/hList7"/>
    <dgm:cxn modelId="{709EF8F1-18B9-45FA-B1E3-3C35D672EA1E}" type="presParOf" srcId="{A76552BE-3233-4F21-B9CD-93C27ECE3D72}" destId="{CD9569F3-DC66-41F8-8A44-4C4517C72BC0}" srcOrd="1" destOrd="0" presId="urn:microsoft.com/office/officeart/2005/8/layout/hList7"/>
    <dgm:cxn modelId="{5F211E37-E016-4AFC-A6C1-95C30110F90A}" type="presParOf" srcId="{A76552BE-3233-4F21-B9CD-93C27ECE3D72}" destId="{8822AF25-4395-4BB0-A4F1-D4302C2ACDF0}" srcOrd="2" destOrd="0" presId="urn:microsoft.com/office/officeart/2005/8/layout/hList7"/>
    <dgm:cxn modelId="{9D43BD68-F758-4A21-93FC-E7B0C879350C}" type="presParOf" srcId="{8822AF25-4395-4BB0-A4F1-D4302C2ACDF0}" destId="{77923BFE-4F7B-4820-81E8-99594DF8BA29}" srcOrd="0" destOrd="0" presId="urn:microsoft.com/office/officeart/2005/8/layout/hList7"/>
    <dgm:cxn modelId="{356784C7-FA5E-4A69-9828-FD3F6E9B5D78}" type="presParOf" srcId="{8822AF25-4395-4BB0-A4F1-D4302C2ACDF0}" destId="{310F89E6-40D7-4358-9B4F-77626FD2E9AC}" srcOrd="1" destOrd="0" presId="urn:microsoft.com/office/officeart/2005/8/layout/hList7"/>
    <dgm:cxn modelId="{15EDD6C4-278D-4141-9A9C-CB8A968301BB}" type="presParOf" srcId="{8822AF25-4395-4BB0-A4F1-D4302C2ACDF0}" destId="{B4DEF608-E32F-43BC-B17C-9890D6ECF8C5}" srcOrd="2" destOrd="0" presId="urn:microsoft.com/office/officeart/2005/8/layout/hList7"/>
    <dgm:cxn modelId="{E3122738-2AAA-4168-AF1D-2AF9586346B5}" type="presParOf" srcId="{8822AF25-4395-4BB0-A4F1-D4302C2ACDF0}" destId="{2A2EF5A5-C724-4014-B9ED-ED3756652EB2}" srcOrd="3" destOrd="0" presId="urn:microsoft.com/office/officeart/2005/8/layout/hList7"/>
    <dgm:cxn modelId="{C453BCE1-AB80-4B24-84DD-46333401DAD3}" type="presParOf" srcId="{A76552BE-3233-4F21-B9CD-93C27ECE3D72}" destId="{3E1C1987-ED36-4490-9FB9-67204A435FEE}" srcOrd="3" destOrd="0" presId="urn:microsoft.com/office/officeart/2005/8/layout/hList7"/>
    <dgm:cxn modelId="{C5ADC441-4A62-4034-B218-C044745C4BE2}" type="presParOf" srcId="{A76552BE-3233-4F21-B9CD-93C27ECE3D72}" destId="{A0872AC4-07D4-4ED9-B103-98D56998A0DC}" srcOrd="4" destOrd="0" presId="urn:microsoft.com/office/officeart/2005/8/layout/hList7"/>
    <dgm:cxn modelId="{106EFCD4-9D07-4740-9DD6-218E7F1CA684}" type="presParOf" srcId="{A0872AC4-07D4-4ED9-B103-98D56998A0DC}" destId="{D5ED7F1F-32A0-41B2-B87D-974AB558F3D5}" srcOrd="0" destOrd="0" presId="urn:microsoft.com/office/officeart/2005/8/layout/hList7"/>
    <dgm:cxn modelId="{FF411C59-8B52-4F15-B523-4C32903687DC}" type="presParOf" srcId="{A0872AC4-07D4-4ED9-B103-98D56998A0DC}" destId="{63D1D908-8DD2-4C64-874A-1A5E8149712E}" srcOrd="1" destOrd="0" presId="urn:microsoft.com/office/officeart/2005/8/layout/hList7"/>
    <dgm:cxn modelId="{C7F67E89-D72B-4511-B0BC-0DAD9DB911AB}" type="presParOf" srcId="{A0872AC4-07D4-4ED9-B103-98D56998A0DC}" destId="{90A5CF4D-2A3F-4BB9-BECD-149A1D609247}" srcOrd="2" destOrd="0" presId="urn:microsoft.com/office/officeart/2005/8/layout/hList7"/>
    <dgm:cxn modelId="{A3C1E8EB-AA44-4A45-A272-E13760A17AA2}" type="presParOf" srcId="{A0872AC4-07D4-4ED9-B103-98D56998A0DC}" destId="{0C0B39DB-8141-4358-8856-445825889F4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2383D-20EE-417A-B1BC-F8446FE3024E}">
      <dsp:nvSpPr>
        <dsp:cNvPr id="0" name=""/>
        <dsp:cNvSpPr/>
      </dsp:nvSpPr>
      <dsp:spPr>
        <a:xfrm>
          <a:off x="1846" y="0"/>
          <a:ext cx="2872786" cy="5033960"/>
        </a:xfrm>
        <a:prstGeom prst="roundRect">
          <a:avLst>
            <a:gd name="adj" fmla="val 10000"/>
          </a:avLst>
        </a:prstGeom>
        <a:solidFill>
          <a:srgbClr val="3754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Arial" panose="020B0604020202020204" pitchFamily="34" charset="0"/>
              <a:cs typeface="Arial" panose="020B0604020202020204" pitchFamily="34" charset="0"/>
            </a:rPr>
            <a:t>Stereotypes</a:t>
          </a:r>
        </a:p>
        <a:p>
          <a:pPr marL="0" lvl="0" indent="0" algn="ctr" defTabSz="1466850">
            <a:lnSpc>
              <a:spcPct val="90000"/>
            </a:lnSpc>
            <a:spcBef>
              <a:spcPct val="0"/>
            </a:spcBef>
            <a:spcAft>
              <a:spcPct val="35000"/>
            </a:spcAft>
            <a:buNone/>
          </a:pPr>
          <a:r>
            <a:rPr lang="en-US" sz="3600" i="1" kern="1200" dirty="0">
              <a:latin typeface="Arial" panose="020B0604020202020204" pitchFamily="34" charset="0"/>
              <a:cs typeface="Arial" panose="020B0604020202020204" pitchFamily="34" charset="0"/>
            </a:rPr>
            <a:t>Ideas</a:t>
          </a:r>
        </a:p>
      </dsp:txBody>
      <dsp:txXfrm>
        <a:off x="1846" y="2013584"/>
        <a:ext cx="2872786" cy="2013584"/>
      </dsp:txXfrm>
    </dsp:sp>
    <dsp:sp modelId="{753AD1D2-1230-4C06-8350-337EF340C521}">
      <dsp:nvSpPr>
        <dsp:cNvPr id="0" name=""/>
        <dsp:cNvSpPr/>
      </dsp:nvSpPr>
      <dsp:spPr>
        <a:xfrm>
          <a:off x="600085" y="302037"/>
          <a:ext cx="1676309" cy="1676309"/>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923BFE-4F7B-4820-81E8-99594DF8BA29}">
      <dsp:nvSpPr>
        <dsp:cNvPr id="0" name=""/>
        <dsp:cNvSpPr/>
      </dsp:nvSpPr>
      <dsp:spPr>
        <a:xfrm>
          <a:off x="2960816" y="0"/>
          <a:ext cx="2872786" cy="5033960"/>
        </a:xfrm>
        <a:prstGeom prst="roundRect">
          <a:avLst>
            <a:gd name="adj" fmla="val 10000"/>
          </a:avLst>
        </a:prstGeom>
        <a:solidFill>
          <a:srgbClr val="CD48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i="0" kern="1200" dirty="0">
              <a:latin typeface="Arial" panose="020B0604020202020204" pitchFamily="34" charset="0"/>
              <a:cs typeface="Arial" panose="020B0604020202020204" pitchFamily="34" charset="0"/>
            </a:rPr>
            <a:t>Prejudice</a:t>
          </a:r>
        </a:p>
        <a:p>
          <a:pPr marL="0" lvl="0" indent="0" algn="ctr" defTabSz="1466850">
            <a:lnSpc>
              <a:spcPct val="90000"/>
            </a:lnSpc>
            <a:spcBef>
              <a:spcPct val="0"/>
            </a:spcBef>
            <a:spcAft>
              <a:spcPct val="35000"/>
            </a:spcAft>
            <a:buNone/>
          </a:pPr>
          <a:r>
            <a:rPr lang="en-US" sz="3600" i="1" kern="1200" dirty="0"/>
            <a:t>Beliefs</a:t>
          </a:r>
        </a:p>
      </dsp:txBody>
      <dsp:txXfrm>
        <a:off x="2960816" y="2013584"/>
        <a:ext cx="2872786" cy="2013584"/>
      </dsp:txXfrm>
    </dsp:sp>
    <dsp:sp modelId="{2A2EF5A5-C724-4014-B9ED-ED3756652EB2}">
      <dsp:nvSpPr>
        <dsp:cNvPr id="0" name=""/>
        <dsp:cNvSpPr/>
      </dsp:nvSpPr>
      <dsp:spPr>
        <a:xfrm>
          <a:off x="3559055" y="302037"/>
          <a:ext cx="1676309" cy="1676309"/>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ED7F1F-32A0-41B2-B87D-974AB558F3D5}">
      <dsp:nvSpPr>
        <dsp:cNvPr id="0" name=""/>
        <dsp:cNvSpPr/>
      </dsp:nvSpPr>
      <dsp:spPr>
        <a:xfrm>
          <a:off x="5919786" y="0"/>
          <a:ext cx="2872786" cy="5033960"/>
        </a:xfrm>
        <a:prstGeom prst="roundRect">
          <a:avLst>
            <a:gd name="adj" fmla="val 10000"/>
          </a:avLst>
        </a:prstGeom>
        <a:solidFill>
          <a:srgbClr val="9199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Discrimination</a:t>
          </a:r>
          <a:r>
            <a:rPr lang="en-US" sz="2800" kern="1200" dirty="0"/>
            <a:t> </a:t>
          </a:r>
          <a:r>
            <a:rPr lang="en-US" sz="3600" i="1" kern="1200" dirty="0"/>
            <a:t>Actions</a:t>
          </a:r>
        </a:p>
      </dsp:txBody>
      <dsp:txXfrm>
        <a:off x="5919786" y="2013584"/>
        <a:ext cx="2872786" cy="2013584"/>
      </dsp:txXfrm>
    </dsp:sp>
    <dsp:sp modelId="{0C0B39DB-8141-4358-8856-445825889F45}">
      <dsp:nvSpPr>
        <dsp:cNvPr id="0" name=""/>
        <dsp:cNvSpPr/>
      </dsp:nvSpPr>
      <dsp:spPr>
        <a:xfrm>
          <a:off x="6518025" y="302037"/>
          <a:ext cx="1676309" cy="1676309"/>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F71F42-844A-4B75-8678-1ADC1F4A3C50}">
      <dsp:nvSpPr>
        <dsp:cNvPr id="0" name=""/>
        <dsp:cNvSpPr/>
      </dsp:nvSpPr>
      <dsp:spPr>
        <a:xfrm>
          <a:off x="351776" y="4027168"/>
          <a:ext cx="8090866" cy="755094"/>
        </a:xfrm>
        <a:prstGeom prst="leftRightArrow">
          <a:avLst/>
        </a:prstGeom>
        <a:gradFill flip="none" rotWithShape="1">
          <a:gsLst>
            <a:gs pos="0">
              <a:srgbClr val="00467F"/>
            </a:gs>
            <a:gs pos="49000">
              <a:schemeClr val="accent2">
                <a:lumMod val="20000"/>
                <a:lumOff val="80000"/>
              </a:schemeClr>
            </a:gs>
            <a:gs pos="100000">
              <a:srgbClr val="91993C"/>
            </a:gs>
          </a:gsLst>
          <a:lin ang="600000" scaled="0"/>
          <a:tileRect/>
        </a:gra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F67FC-61AB-4258-A3FE-B0B53970572D}" type="datetimeFigureOut">
              <a:rPr lang="en-US" smtClean="0"/>
              <a:t>11/10/20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68B0F-D69C-4828-BC66-34B028F6BC84}" type="slidenum">
              <a:rPr lang="en-US" smtClean="0"/>
              <a:t>‹#›</a:t>
            </a:fld>
            <a:endParaRPr lang="en-US"/>
          </a:p>
        </p:txBody>
      </p:sp>
    </p:spTree>
    <p:extLst>
      <p:ext uri="{BB962C8B-B14F-4D97-AF65-F5344CB8AC3E}">
        <p14:creationId xmlns:p14="http://schemas.microsoft.com/office/powerpoint/2010/main" val="215804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ecoveryanswers.org/addiction-ar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CF799AF-AE69-4D37-B410-7CF2A5843C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3272B4C-050D-4AFE-8995-68D0FDEA4B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10000"/>
              </a:lnSpc>
              <a:spcBef>
                <a:spcPct val="0"/>
              </a:spcBef>
              <a:spcAft>
                <a:spcPts val="0"/>
              </a:spcAft>
              <a:buClrTx/>
              <a:buSzTx/>
              <a:buFontTx/>
              <a:buNone/>
              <a:tabLst/>
              <a:defRPr/>
            </a:pPr>
            <a:r>
              <a:rPr lang="en-US" sz="1400" dirty="0"/>
              <a:t>Welcome to this recorded webinar on Preventing and Reducing Stigma </a:t>
            </a:r>
          </a:p>
          <a:p>
            <a:pPr marL="0" marR="0" lvl="0" indent="0" algn="l" defTabSz="914400" rtl="0" eaLnBrk="1" fontAlgn="auto" latinLnBrk="0" hangingPunct="1">
              <a:lnSpc>
                <a:spcPct val="110000"/>
              </a:lnSpc>
              <a:spcBef>
                <a:spcPct val="0"/>
              </a:spcBef>
              <a:spcAft>
                <a:spcPts val="0"/>
              </a:spcAft>
              <a:buClrTx/>
              <a:buSzTx/>
              <a:buFontTx/>
              <a:buNone/>
              <a:tabLst/>
              <a:defRPr/>
            </a:pPr>
            <a:endParaRPr lang="en-US" sz="1400" dirty="0"/>
          </a:p>
          <a:p>
            <a:pPr marL="0" marR="0" lvl="0" indent="0" algn="l" defTabSz="914400" rtl="0" eaLnBrk="1" fontAlgn="auto" latinLnBrk="0" hangingPunct="1">
              <a:lnSpc>
                <a:spcPct val="110000"/>
              </a:lnSpc>
              <a:spcBef>
                <a:spcPct val="0"/>
              </a:spcBef>
              <a:spcAft>
                <a:spcPts val="0"/>
              </a:spcAft>
              <a:buClrTx/>
              <a:buSzTx/>
              <a:buFontTx/>
              <a:buNone/>
              <a:tabLst/>
              <a:defRPr/>
            </a:pPr>
            <a:r>
              <a:rPr lang="en-US" sz="1400" dirty="0"/>
              <a:t>You may be listening today simply to increase your understanding of stigma and how to reduce it,  others of you may be listening as trainers or community mobilizers to prepare yourselves to take action that include making presentations of your own </a:t>
            </a:r>
          </a:p>
          <a:p>
            <a:pPr marL="0" marR="0" lvl="0" indent="0" algn="l" defTabSz="914400" rtl="0" eaLnBrk="1" fontAlgn="auto" latinLnBrk="0" hangingPunct="1">
              <a:lnSpc>
                <a:spcPct val="110000"/>
              </a:lnSpc>
              <a:spcBef>
                <a:spcPct val="0"/>
              </a:spcBef>
              <a:spcAft>
                <a:spcPts val="0"/>
              </a:spcAft>
              <a:buClrTx/>
              <a:buSzTx/>
              <a:buFontTx/>
              <a:buNone/>
              <a:tabLst/>
              <a:defRPr/>
            </a:pPr>
            <a:endParaRPr lang="en-US" sz="1400" dirty="0"/>
          </a:p>
          <a:p>
            <a:pPr marL="0" marR="0" lvl="0" indent="0" algn="l" defTabSz="914400" rtl="0" eaLnBrk="1" fontAlgn="auto" latinLnBrk="0" hangingPunct="1">
              <a:lnSpc>
                <a:spcPct val="110000"/>
              </a:lnSpc>
              <a:spcBef>
                <a:spcPct val="0"/>
              </a:spcBef>
              <a:spcAft>
                <a:spcPts val="0"/>
              </a:spcAft>
              <a:buClrTx/>
              <a:buSzTx/>
              <a:buFontTx/>
              <a:buNone/>
              <a:tabLst/>
              <a:defRPr/>
            </a:pPr>
            <a:r>
              <a:rPr lang="en-US" sz="1400" dirty="0"/>
              <a:t>For those of you who are trainers, keep know that the slides you are about to see can be downloaded and customized  for your own use. </a:t>
            </a:r>
          </a:p>
          <a:p>
            <a:pPr marL="0" marR="0" lvl="0" indent="0" algn="l" defTabSz="914400" rtl="0" eaLnBrk="1" fontAlgn="auto" latinLnBrk="0" hangingPunct="1">
              <a:lnSpc>
                <a:spcPct val="110000"/>
              </a:lnSpc>
              <a:spcBef>
                <a:spcPct val="0"/>
              </a:spcBef>
              <a:spcAft>
                <a:spcPts val="0"/>
              </a:spcAft>
              <a:buClrTx/>
              <a:buSzTx/>
              <a:buFontTx/>
              <a:buNone/>
              <a:tabLst/>
              <a:defRPr/>
            </a:pPr>
            <a:r>
              <a:rPr lang="en-US" sz="1400" dirty="0"/>
              <a:t>As you can see on this title, you can add your local organization or town, and who is presenting </a:t>
            </a:r>
          </a:p>
          <a:p>
            <a:pPr marL="0" marR="0" lvl="0" indent="0" algn="l" defTabSz="914400" rtl="0" eaLnBrk="1" fontAlgn="auto" latinLnBrk="0" hangingPunct="1">
              <a:lnSpc>
                <a:spcPct val="110000"/>
              </a:lnSpc>
              <a:spcBef>
                <a:spcPct val="0"/>
              </a:spcBef>
              <a:spcAft>
                <a:spcPts val="0"/>
              </a:spcAft>
              <a:buClrTx/>
              <a:buSzTx/>
              <a:buFontTx/>
              <a:buNone/>
              <a:tabLst/>
              <a:defRPr/>
            </a:pPr>
            <a:endParaRPr lang="en-US" sz="1400" dirty="0"/>
          </a:p>
          <a:p>
            <a:pPr marL="0" marR="0" lvl="0" indent="0" algn="l" defTabSz="914400" rtl="0" eaLnBrk="1" fontAlgn="auto" latinLnBrk="0" hangingPunct="1">
              <a:lnSpc>
                <a:spcPct val="110000"/>
              </a:lnSpc>
              <a:spcBef>
                <a:spcPct val="0"/>
              </a:spcBef>
              <a:spcAft>
                <a:spcPts val="0"/>
              </a:spcAft>
              <a:buClrTx/>
              <a:buSzTx/>
              <a:buFontTx/>
              <a:buNone/>
              <a:tabLst/>
              <a:defRPr/>
            </a:pPr>
            <a:r>
              <a:rPr lang="en-US" sz="1400" dirty="0"/>
              <a:t>In addition, you will find slide sets focused on individual community sectors or types of professionals such as criminal justice or prevention specialists</a:t>
            </a:r>
          </a:p>
          <a:p>
            <a:pPr marL="0" marR="0" lvl="0" indent="0" algn="l" defTabSz="914400" rtl="0" eaLnBrk="1" fontAlgn="auto" latinLnBrk="0" hangingPunct="1">
              <a:lnSpc>
                <a:spcPct val="110000"/>
              </a:lnSpc>
              <a:spcBef>
                <a:spcPct val="0"/>
              </a:spcBef>
              <a:spcAft>
                <a:spcPts val="0"/>
              </a:spcAft>
              <a:buClrTx/>
              <a:buSzTx/>
              <a:buFontTx/>
              <a:buNone/>
              <a:tabLst/>
              <a:defRPr/>
            </a:pPr>
            <a:endParaRPr lang="en-US" sz="1400" dirty="0"/>
          </a:p>
          <a:p>
            <a:pPr marL="0" marR="0" lvl="0" indent="0" algn="l" defTabSz="914400" rtl="0" eaLnBrk="1" fontAlgn="auto" latinLnBrk="0" hangingPunct="1">
              <a:lnSpc>
                <a:spcPct val="110000"/>
              </a:lnSpc>
              <a:spcBef>
                <a:spcPct val="0"/>
              </a:spcBef>
              <a:spcAft>
                <a:spcPts val="0"/>
              </a:spcAft>
              <a:buClrTx/>
              <a:buSzTx/>
              <a:buFontTx/>
              <a:buNone/>
              <a:tabLst/>
              <a:defRPr/>
            </a:pPr>
            <a:r>
              <a:rPr lang="en-US" sz="1400" dirty="0"/>
              <a:t>We are so glad you joined us to learn about this important topic. </a:t>
            </a:r>
          </a:p>
          <a:p>
            <a:pPr eaLnBrk="1" hangingPunct="1">
              <a:lnSpc>
                <a:spcPct val="110000"/>
              </a:lnSpc>
              <a:spcBef>
                <a:spcPct val="0"/>
              </a:spcBef>
            </a:pPr>
            <a:endParaRPr lang="en-US" altLang="en-US" sz="1400" b="1" dirty="0">
              <a:latin typeface="Arial" panose="020B0604020202020204" pitchFamily="34" charset="0"/>
              <a:cs typeface="Arial" panose="020B0604020202020204" pitchFamily="34" charset="0"/>
            </a:endParaRPr>
          </a:p>
          <a:p>
            <a:pPr eaLnBrk="1" hangingPunct="1">
              <a:lnSpc>
                <a:spcPct val="110000"/>
              </a:lnSpc>
              <a:spcBef>
                <a:spcPct val="0"/>
              </a:spcBef>
            </a:pPr>
            <a:r>
              <a:rPr lang="en-US" altLang="en-US" sz="1400" b="1" dirty="0">
                <a:latin typeface="Arial" panose="020B0604020202020204" pitchFamily="34" charset="0"/>
                <a:cs typeface="Arial" panose="020B0604020202020204" pitchFamily="34" charset="0"/>
              </a:rPr>
              <a:t>This slide serves as a placeholder for you to insert basic information on stigma form the “Stigma basics slide deck” </a:t>
            </a:r>
          </a:p>
          <a:p>
            <a:pPr eaLnBrk="1" hangingPunct="1">
              <a:spcBef>
                <a:spcPct val="0"/>
              </a:spcBef>
            </a:pPr>
            <a:endParaRPr lang="en-US" altLang="en-US" dirty="0"/>
          </a:p>
        </p:txBody>
      </p:sp>
      <p:sp>
        <p:nvSpPr>
          <p:cNvPr id="39940" name="Slide Number Placeholder 3">
            <a:extLst>
              <a:ext uri="{FF2B5EF4-FFF2-40B4-BE49-F238E27FC236}">
                <a16:creationId xmlns:a16="http://schemas.microsoft.com/office/drawing/2014/main" id="{1A92EA51-818B-4F7E-9403-477EBC44B4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AB813FA-6A9D-4D75-A293-6899FB5494F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will move into a discussion about the impact that the three levels of stigma can have on recovery</a:t>
            </a:r>
          </a:p>
          <a:p>
            <a:endParaRPr lang="en-US" dirty="0"/>
          </a:p>
          <a:p>
            <a:r>
              <a:rPr lang="en-US" dirty="0"/>
              <a:t>Stigma can..</a:t>
            </a:r>
          </a:p>
          <a:p>
            <a:endParaRPr lang="en-US" dirty="0"/>
          </a:p>
          <a:p>
            <a:pPr marL="171450" indent="-171450">
              <a:spcBef>
                <a:spcPts val="3000"/>
              </a:spcBef>
              <a:buFont typeface="Wingdings" panose="05000000000000000000" pitchFamily="2" charset="2"/>
              <a:buChar char="ü"/>
              <a:defRPr/>
            </a:pPr>
            <a:r>
              <a:rPr lang="en-US" altLang="en-US" sz="1200" b="1" dirty="0"/>
              <a:t>Reduce</a:t>
            </a:r>
            <a:r>
              <a:rPr lang="en-US" altLang="en-US" sz="1200" dirty="0"/>
              <a:t> willingness to seek professional help</a:t>
            </a:r>
          </a:p>
          <a:p>
            <a:pPr marL="171450" indent="-171450">
              <a:spcBef>
                <a:spcPts val="1800"/>
              </a:spcBef>
              <a:buFont typeface="Wingdings" panose="05000000000000000000" pitchFamily="2" charset="2"/>
              <a:buChar char="ü"/>
              <a:defRPr/>
            </a:pPr>
            <a:r>
              <a:rPr lang="en-US" altLang="en-US" sz="1200" b="1" dirty="0"/>
              <a:t>Cause</a:t>
            </a:r>
            <a:r>
              <a:rPr lang="en-US" altLang="en-US" sz="1200" dirty="0"/>
              <a:t> reluctance to attend treatment, resulting of some in the noncompletion of treatment </a:t>
            </a:r>
          </a:p>
          <a:p>
            <a:pPr marL="171450" indent="-171450">
              <a:spcBef>
                <a:spcPts val="1800"/>
              </a:spcBef>
              <a:buFont typeface="Wingdings" panose="05000000000000000000" pitchFamily="2" charset="2"/>
              <a:buChar char="ü"/>
              <a:defRPr/>
            </a:pPr>
            <a:r>
              <a:rPr lang="en-US" altLang="en-US" sz="1200" b="1" dirty="0"/>
              <a:t>Limit</a:t>
            </a:r>
            <a:r>
              <a:rPr lang="en-US" altLang="en-US" sz="1200" dirty="0"/>
              <a:t> access to healthcare, housing, and employment</a:t>
            </a:r>
          </a:p>
          <a:p>
            <a:endParaRPr lang="en-US" dirty="0"/>
          </a:p>
        </p:txBody>
      </p:sp>
      <p:sp>
        <p:nvSpPr>
          <p:cNvPr id="4" name="Slide Number Placeholder 3"/>
          <p:cNvSpPr>
            <a:spLocks noGrp="1"/>
          </p:cNvSpPr>
          <p:nvPr>
            <p:ph type="sldNum" sz="quarter" idx="5"/>
          </p:nvPr>
        </p:nvSpPr>
        <p:spPr/>
        <p:txBody>
          <a:bodyPr/>
          <a:lstStyle/>
          <a:p>
            <a:fld id="{69968B0F-D69C-4828-BC66-34B028F6BC84}" type="slidenum">
              <a:rPr lang="en-US" smtClean="0"/>
              <a:t>11</a:t>
            </a:fld>
            <a:endParaRPr lang="en-US"/>
          </a:p>
        </p:txBody>
      </p:sp>
    </p:spTree>
    <p:extLst>
      <p:ext uri="{BB962C8B-B14F-4D97-AF65-F5344CB8AC3E}">
        <p14:creationId xmlns:p14="http://schemas.microsoft.com/office/powerpoint/2010/main" val="64703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addition to impacts on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Research indicates that stigma contributes to a host of adverse outcomes for stigmatized populations including people with mental health substance use disorders, The impact of stigma </a:t>
            </a:r>
            <a:r>
              <a:rPr lang="en-US" b="0" i="0" dirty="0">
                <a:solidFill>
                  <a:srgbClr val="000000"/>
                </a:solidFill>
                <a:effectLst/>
                <a:latin typeface="Times New Roman" panose="02020603050405020304" pitchFamily="18" charset="0"/>
              </a:rPr>
              <a:t>both disadvantages the stigmatized individuals and is a major source of stress in their lives.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In face many argue that stigma is in fact a central driver of morbidity and mortality at a population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And Emerging evidence indicates that stigma can be discussed as a fundamental cause of health inequalities.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So here’s how to talk about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Let people know that because Stigma does this through a few mechanisms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0" i="0" dirty="0">
                <a:solidFill>
                  <a:srgbClr val="000000"/>
                </a:solidFill>
                <a:effectLst/>
                <a:latin typeface="Times New Roman" panose="02020603050405020304" pitchFamily="18" charset="0"/>
              </a:rPr>
              <a:t>Stigma influences several physical and mental health outcomes that affect millions of people in the United States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0" i="0" dirty="0">
                <a:solidFill>
                  <a:srgbClr val="000000"/>
                </a:solidFill>
                <a:effectLst/>
                <a:latin typeface="Times New Roman" panose="02020603050405020304" pitchFamily="18" charset="0"/>
              </a:rPr>
              <a:t>Further It disrupts or inhibits access to multiple resources—structural, interpersonal, and psychological—that could otherwise be used to avoid or minimize poor health</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u="none" dirty="0"/>
              <a:t>Diminished self-esteem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u="none" dirty="0"/>
              <a:t>Can affect personal relationships at a time they are needed most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u="none" dirty="0"/>
              <a:t>Increase involvement in risky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Inequalities between stigmatized and non- stigmatized groups are by no means inevitable, We will talk later in this recording about what can all do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i="0" u="none"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Stigma as a Fundamental Cause of Population Health Inequalities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https://www.ncbi.nlm.nih.gov/pmc/articles/PMC3682466/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u="none" dirty="0"/>
          </a:p>
          <a:p>
            <a:endParaRPr lang="en-US" dirty="0"/>
          </a:p>
        </p:txBody>
      </p:sp>
      <p:sp>
        <p:nvSpPr>
          <p:cNvPr id="4" name="Slide Number Placeholder 3"/>
          <p:cNvSpPr>
            <a:spLocks noGrp="1"/>
          </p:cNvSpPr>
          <p:nvPr>
            <p:ph type="sldNum" sz="quarter" idx="5"/>
          </p:nvPr>
        </p:nvSpPr>
        <p:spPr/>
        <p:txBody>
          <a:bodyPr/>
          <a:lstStyle/>
          <a:p>
            <a:fld id="{69968B0F-D69C-4828-BC66-34B028F6BC84}" type="slidenum">
              <a:rPr lang="en-US" smtClean="0"/>
              <a:t>12</a:t>
            </a:fld>
            <a:endParaRPr lang="en-US"/>
          </a:p>
        </p:txBody>
      </p:sp>
    </p:spTree>
    <p:extLst>
      <p:ext uri="{BB962C8B-B14F-4D97-AF65-F5344CB8AC3E}">
        <p14:creationId xmlns:p14="http://schemas.microsoft.com/office/powerpoint/2010/main" val="63484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clarify what we mean by person first language</a:t>
            </a:r>
          </a:p>
          <a:p>
            <a:endParaRPr lang="en-US" dirty="0"/>
          </a:p>
          <a:p>
            <a:r>
              <a:rPr lang="en-US" dirty="0"/>
              <a:t>The language we use to discuss mental health and substance use disorders (SUDs) either formally, as part of our organization or professions messaging, or informally, in conversations with colleagues and stakeholders, can either increase or decrease stigma. </a:t>
            </a:r>
          </a:p>
          <a:p>
            <a:r>
              <a:rPr lang="en-US" dirty="0"/>
              <a:t>In the context of the growing opioid crisis, the language we use becomes particularly important as many of us now find ourselves working in partnership with people who actively misuse substances. </a:t>
            </a:r>
          </a:p>
          <a:p>
            <a:endParaRPr lang="en-US" dirty="0"/>
          </a:p>
          <a:p>
            <a:r>
              <a:rPr lang="en-US" dirty="0"/>
              <a:t>Remembering that Public stigma is driven by stereotypes about people, in this case with opioid use disorders, such as their perceived dangerousness or perceived moral failings, which translate into negative attitudes toward people with opioid use disorders.  Unchecked these stereotypes can  become encoded in cultural norms, laws, and lead to discriminatory policies.</a:t>
            </a:r>
          </a:p>
          <a:p>
            <a:endParaRPr lang="en-US" dirty="0"/>
          </a:p>
          <a:p>
            <a:r>
              <a:rPr lang="en-US" b="1" dirty="0"/>
              <a:t>Here’s how this can happen</a:t>
            </a:r>
          </a:p>
          <a:p>
            <a:r>
              <a:rPr lang="en-US" dirty="0"/>
              <a:t>One community I have worked with recently provides an example</a:t>
            </a:r>
          </a:p>
          <a:p>
            <a:r>
              <a:rPr lang="en-US" dirty="0"/>
              <a:t>In this small town local leaders came up with what I think is a discriminatory policy solution in response to both compassion and real resource fatigue</a:t>
            </a:r>
          </a:p>
          <a:p>
            <a:r>
              <a:rPr lang="en-US" dirty="0"/>
              <a:t>After years of dedicating resources through first responders administering naloxone as large part of their day realized they were doing overdose reversals with some of the same individuals again and again.  </a:t>
            </a:r>
          </a:p>
          <a:p>
            <a:endParaRPr lang="en-US" dirty="0"/>
          </a:p>
          <a:p>
            <a:r>
              <a:rPr lang="en-US" b="1" dirty="0"/>
              <a:t>The solution</a:t>
            </a:r>
            <a:r>
              <a:rPr lang="en-US" dirty="0"/>
              <a:t> was to set a limit on how many times and under what conditions local first responders would administer naloxone.  One aspect of this proposed policy was to require individuals to give back and perform community service if they had a second or third overdose reversal.    I don’t think we would treat others this way.  This policy seemed grounded in a negative inaccurate belief or stereotype about individuals with OUD.  Implies that they have control and that’s its somehow their fault.  Two of the most pervasive conditions that we must work against in the perpetuation of stigma.</a:t>
            </a:r>
          </a:p>
          <a:p>
            <a:endParaRPr lang="en-US" dirty="0"/>
          </a:p>
          <a:p>
            <a:r>
              <a:rPr lang="en-US" b="1" dirty="0"/>
              <a:t>Before we leave this conversatio</a:t>
            </a:r>
            <a:r>
              <a:rPr lang="en-US" dirty="0"/>
              <a:t>n  Now take a moment to consider the significant challenges in rural America in relation to the opioid crisis.  Limited resource, access to opioid specific treatment, and the geography the distance people are from one another.   Are there other solutions we could offer these local leaders.   We will talk about how address public stigma later in this recording.</a:t>
            </a:r>
          </a:p>
        </p:txBody>
      </p:sp>
      <p:sp>
        <p:nvSpPr>
          <p:cNvPr id="4" name="Slide Number Placeholder 3"/>
          <p:cNvSpPr>
            <a:spLocks noGrp="1"/>
          </p:cNvSpPr>
          <p:nvPr>
            <p:ph type="sldNum" sz="quarter" idx="5"/>
          </p:nvPr>
        </p:nvSpPr>
        <p:spPr/>
        <p:txBody>
          <a:bodyPr/>
          <a:lstStyle/>
          <a:p>
            <a:fld id="{69968B0F-D69C-4828-BC66-34B028F6BC84}" type="slidenum">
              <a:rPr lang="en-US" smtClean="0"/>
              <a:t>13</a:t>
            </a:fld>
            <a:endParaRPr lang="en-US"/>
          </a:p>
        </p:txBody>
      </p:sp>
    </p:spTree>
    <p:extLst>
      <p:ext uri="{BB962C8B-B14F-4D97-AF65-F5344CB8AC3E}">
        <p14:creationId xmlns:p14="http://schemas.microsoft.com/office/powerpoint/2010/main" val="125531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Back up is that position statement we talked about at the beginning.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This serves as a great example of some simple steps you can take.  Consider developing a position of your coalition, your agency, your organization and then disseminate that message through all the channels already in place.  That can include your agency brochures and all your training materials.</a:t>
            </a:r>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14</a:t>
            </a:fld>
            <a:endParaRPr lang="en-US" dirty="0"/>
          </a:p>
        </p:txBody>
      </p:sp>
    </p:spTree>
    <p:extLst>
      <p:ext uri="{BB962C8B-B14F-4D97-AF65-F5344CB8AC3E}">
        <p14:creationId xmlns:p14="http://schemas.microsoft.com/office/powerpoint/2010/main" val="18232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8" eaLnBrk="1" hangingPunct="1"/>
            <a:r>
              <a:rPr lang="en-US" altLang="en-US" sz="1200" dirty="0">
                <a:latin typeface="+mn-lt"/>
                <a:cs typeface="+mn-cs"/>
              </a:rPr>
              <a:t>Blame – are they responsible for causing their problem/disorder</a:t>
            </a:r>
          </a:p>
          <a:p>
            <a:pPr marL="465138" eaLnBrk="1" hangingPunct="1"/>
            <a:r>
              <a:rPr lang="en-US" altLang="en-US" sz="1200" dirty="0">
                <a:latin typeface="+mn-lt"/>
                <a:cs typeface="+mn-cs"/>
              </a:rPr>
              <a:t>Prognostic pessimism/optimism – will they even recover “be normal”, “trustworthy”</a:t>
            </a:r>
          </a:p>
          <a:p>
            <a:pPr marL="465138" eaLnBrk="1" hangingPunct="1"/>
            <a:r>
              <a:rPr lang="en-US" altLang="en-US" sz="1200" dirty="0">
                <a:latin typeface="+mn-lt"/>
                <a:cs typeface="+mn-cs"/>
              </a:rPr>
              <a:t>Social Distance – would I have them marry into my family, share an apartment with them, have them as a babysitter?</a:t>
            </a:r>
          </a:p>
          <a:p>
            <a:pPr marL="465138" eaLnBrk="1" hangingPunct="1"/>
            <a:r>
              <a:rPr lang="en-US" altLang="en-US" sz="1200" dirty="0">
                <a:latin typeface="+mn-lt"/>
                <a:cs typeface="+mn-cs"/>
              </a:rPr>
              <a:t>Dangerousness – are they unpredictably volatile, a threat to my/other safety?</a:t>
            </a:r>
          </a:p>
          <a:p>
            <a:endParaRPr lang="en-US" dirty="0"/>
          </a:p>
        </p:txBody>
      </p:sp>
      <p:sp>
        <p:nvSpPr>
          <p:cNvPr id="4" name="Slide Number Placeholder 3"/>
          <p:cNvSpPr>
            <a:spLocks noGrp="1"/>
          </p:cNvSpPr>
          <p:nvPr>
            <p:ph type="sldNum" sz="quarter" idx="5"/>
          </p:nvPr>
        </p:nvSpPr>
        <p:spPr/>
        <p:txBody>
          <a:bodyPr/>
          <a:lstStyle/>
          <a:p>
            <a:fld id="{69968B0F-D69C-4828-BC66-34B028F6BC84}" type="slidenum">
              <a:rPr lang="en-US" smtClean="0"/>
              <a:t>15</a:t>
            </a:fld>
            <a:endParaRPr lang="en-US"/>
          </a:p>
        </p:txBody>
      </p:sp>
    </p:spTree>
    <p:extLst>
      <p:ext uri="{BB962C8B-B14F-4D97-AF65-F5344CB8AC3E}">
        <p14:creationId xmlns:p14="http://schemas.microsoft.com/office/powerpoint/2010/main" val="137853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30818DE-6808-4290-8472-9A28D89E6C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E24EB06F-0240-4B04-9CDF-6E50252B99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9400" indent="0" eaLnBrk="1" hangingPunct="1">
              <a:buNone/>
              <a:defRPr/>
            </a:pPr>
            <a:r>
              <a:rPr lang="en-US" sz="1200" dirty="0">
                <a:latin typeface="+mn-lt"/>
                <a:cs typeface="+mn-cs"/>
              </a:rPr>
              <a:t>Compared to other psychiatric disorders,             SUD is more stigmatized</a:t>
            </a:r>
          </a:p>
          <a:p>
            <a:pPr marL="508000" eaLnBrk="1" hangingPunct="1">
              <a:defRPr/>
            </a:pPr>
            <a:r>
              <a:rPr lang="en-US" sz="1200" dirty="0">
                <a:latin typeface="+mn-lt"/>
                <a:cs typeface="+mn-cs"/>
              </a:rPr>
              <a:t>Compared to other psychiatric disorders, people with SUD are perceived as more to blame for their disorder</a:t>
            </a:r>
          </a:p>
          <a:p>
            <a:pPr marL="508000" eaLnBrk="1" hangingPunct="1">
              <a:defRPr/>
            </a:pPr>
            <a:r>
              <a:rPr lang="en-US" sz="1200" dirty="0">
                <a:latin typeface="+mn-lt"/>
                <a:cs typeface="+mn-cs"/>
              </a:rPr>
              <a:t>Patients themselves who hold more stigmatizing beliefs about SUD are less likely to seek treatment</a:t>
            </a:r>
          </a:p>
          <a:p>
            <a:pPr marL="508000" eaLnBrk="1" hangingPunct="1">
              <a:defRPr/>
            </a:pPr>
            <a:r>
              <a:rPr lang="en-US" sz="1200" dirty="0">
                <a:latin typeface="+mn-lt"/>
                <a:cs typeface="+mn-cs"/>
              </a:rPr>
              <a:t>Describing SUD as treatable helps</a:t>
            </a:r>
          </a:p>
          <a:p>
            <a:endParaRPr lang="en-US" altLang="en-US" dirty="0"/>
          </a:p>
          <a:p>
            <a:r>
              <a:rPr lang="en-US" altLang="en-US" dirty="0"/>
              <a:t>A large body of research indicates that this stigma is persistent, pervasive, and rooted in the belief that addiction is a personal choice reflecting a lack of willpower and a moral failing. Though the severity of the stigma varies with the particular drug being used, evidence shows that stigmatizing beliefs underlie views about addiction in general.</a:t>
            </a:r>
          </a:p>
        </p:txBody>
      </p:sp>
      <p:sp>
        <p:nvSpPr>
          <p:cNvPr id="58372" name="Slide Number Placeholder 3">
            <a:extLst>
              <a:ext uri="{FF2B5EF4-FFF2-40B4-BE49-F238E27FC236}">
                <a16:creationId xmlns:a16="http://schemas.microsoft.com/office/drawing/2014/main" id="{D11B3A5D-75A3-4345-AAA8-60D6246F1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5D826B2-55C7-4B32-BD5E-EEFD3F7A089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spcBef>
                <a:spcPct val="0"/>
              </a:spcBef>
              <a:spcAft>
                <a:spcPts val="600"/>
              </a:spcAft>
              <a:buClrTx/>
              <a:buSzTx/>
              <a:buFontTx/>
              <a:buNone/>
              <a:tabLst/>
              <a:defRPr/>
            </a:pPr>
            <a:r>
              <a:rPr kumimoji="0" lang="en-US" b="1" i="0" u="none" strike="noStrike" kern="1200" cap="all" spc="0" normalizeH="0" baseline="0" noProof="0" dirty="0">
                <a:ln>
                  <a:noFill/>
                </a:ln>
                <a:solidFill>
                  <a:srgbClr val="FFFFFF"/>
                </a:solidFill>
                <a:effectLst/>
                <a:uLnTx/>
                <a:uFillTx/>
                <a:latin typeface="Arial" panose="020B0604020202020204" pitchFamily="34" charset="0"/>
                <a:cs typeface="Arial" panose="020B0604020202020204" pitchFamily="34" charset="0"/>
              </a:rPr>
              <a:t>JOHN F. KELLY, PH.D., ABPP</a:t>
            </a: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457200" rtl="0" eaLnBrk="0" fontAlgn="base" latinLnBrk="0" hangingPunct="0">
              <a:spcBef>
                <a:spcPct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Founder and Director of the Recovery Research Institute (RRI) at Massachusetts General Hospital</a:t>
            </a:r>
          </a:p>
          <a:p>
            <a:pPr marL="0" marR="0" lvl="0" indent="0" algn="l" defTabSz="457200" rtl="0" eaLnBrk="0" fontAlgn="base" latinLnBrk="0" hangingPunct="0">
              <a:spcBef>
                <a:spcPct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457200" rtl="0" eaLnBrk="0" fontAlgn="base" latinLnBrk="0" hangingPunct="0">
              <a:spcBef>
                <a:spcPct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Kelly has helped us to understand the impact of the word abuse and in particular how it leads the use of term abuser</a:t>
            </a:r>
          </a:p>
          <a:p>
            <a:pPr marL="0" indent="0" eaLnBrk="1" hangingPunct="1">
              <a:buNone/>
            </a:pPr>
            <a:endParaRPr lang="en-US" altLang="en-US" sz="1200" dirty="0"/>
          </a:p>
          <a:p>
            <a:pPr marL="0" indent="0" eaLnBrk="1" hangingPunct="1">
              <a:buNone/>
            </a:pPr>
            <a:r>
              <a:rPr lang="en-US" altLang="en-US" sz="1200" dirty="0"/>
              <a:t>The word ‘abuser' implies volitional acts of willful misconduct, and is associated with things like child abuse," </a:t>
            </a:r>
          </a:p>
          <a:p>
            <a:pPr marL="0" indent="0" eaLnBrk="1" hangingPunct="1">
              <a:buNone/>
            </a:pPr>
            <a:endParaRPr lang="en-US" altLang="en-US" sz="1200" dirty="0"/>
          </a:p>
          <a:p>
            <a:pPr marL="0" indent="0" eaLnBrk="1" hangingPunct="1">
              <a:buNone/>
            </a:pPr>
            <a:r>
              <a:rPr lang="en-US" altLang="en-US" sz="1200" dirty="0"/>
              <a:t>‘substance use disorder' conveys something very different — a medical disorder. </a:t>
            </a:r>
          </a:p>
          <a:p>
            <a:pPr marL="0" indent="0" eaLnBrk="1" hangingPunct="1">
              <a:buNone/>
            </a:pPr>
            <a:endParaRPr lang="en-US" altLang="en-US" sz="1200" b="1" i="1" dirty="0">
              <a:solidFill>
                <a:srgbClr val="CC4927"/>
              </a:solidFill>
              <a:latin typeface="Palatino "/>
            </a:endParaRPr>
          </a:p>
          <a:p>
            <a:pPr marL="0" indent="0" eaLnBrk="1" hangingPunct="1">
              <a:buNone/>
            </a:pPr>
            <a:r>
              <a:rPr lang="en-US" altLang="en-US" sz="1200" b="1" i="1" dirty="0">
                <a:solidFill>
                  <a:srgbClr val="CC4927"/>
                </a:solidFill>
                <a:latin typeface="Palatino "/>
              </a:rPr>
              <a:t>Substance use is the only thing we talk about this way.</a:t>
            </a:r>
          </a:p>
          <a:p>
            <a:r>
              <a:rPr lang="en-US" dirty="0"/>
              <a:t>He often cites the example that People with eating-related conditions are always referred to as “having an eating disorder”, never as “food abusers”.</a:t>
            </a:r>
          </a:p>
        </p:txBody>
      </p:sp>
      <p:sp>
        <p:nvSpPr>
          <p:cNvPr id="4" name="Slide Number Placeholder 3"/>
          <p:cNvSpPr>
            <a:spLocks noGrp="1"/>
          </p:cNvSpPr>
          <p:nvPr>
            <p:ph type="sldNum" sz="quarter" idx="5"/>
          </p:nvPr>
        </p:nvSpPr>
        <p:spPr/>
        <p:txBody>
          <a:bodyPr/>
          <a:lstStyle/>
          <a:p>
            <a:fld id="{69968B0F-D69C-4828-BC66-34B028F6BC84}" type="slidenum">
              <a:rPr lang="en-US" smtClean="0"/>
              <a:t>17</a:t>
            </a:fld>
            <a:endParaRPr lang="en-US"/>
          </a:p>
        </p:txBody>
      </p:sp>
    </p:spTree>
    <p:extLst>
      <p:ext uri="{BB962C8B-B14F-4D97-AF65-F5344CB8AC3E}">
        <p14:creationId xmlns:p14="http://schemas.microsoft.com/office/powerpoint/2010/main" val="1660921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54BC1D1-3161-4648-90B9-EF0C729F6E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88D0CD5B-75BA-4CD5-A88F-969E388C91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None/>
              <a:defRPr/>
            </a:pPr>
            <a:r>
              <a:rPr lang="en-US" sz="1200" dirty="0"/>
              <a:t>Now lets take a look at what Kelly Found:</a:t>
            </a:r>
          </a:p>
          <a:p>
            <a:pPr marL="0" indent="0" eaLnBrk="1" hangingPunct="1">
              <a:buNone/>
              <a:defRPr/>
            </a:pPr>
            <a:endParaRPr lang="en-US" sz="1200" dirty="0"/>
          </a:p>
          <a:p>
            <a:pPr marL="0" indent="0" eaLnBrk="1" hangingPunct="1">
              <a:buNone/>
              <a:defRPr/>
            </a:pPr>
            <a:r>
              <a:rPr lang="en-US" altLang="en-US" dirty="0">
                <a:solidFill>
                  <a:srgbClr val="000000"/>
                </a:solidFill>
                <a:latin typeface="&amp;quot"/>
              </a:rPr>
              <a:t>In the study, he surveyed more than 500 mental health care providers. Each clinician read one of two vignettes about a character with a substance use problem who was in a court-mandated treatment program but had relapsed and had positive urine tests. The vignettes were identical except that in one, the character was described as a "substance abuser" and in the other as someone with a "substance use disorder." He found that the clinicians who read the vignette about the "substance abuser" were significantly more likely to say that the character was personally responsible for his actions and should be punished for them (</a:t>
            </a:r>
            <a:r>
              <a:rPr lang="en-US" altLang="en-US" i="1" dirty="0">
                <a:solidFill>
                  <a:srgbClr val="000000"/>
                </a:solidFill>
                <a:latin typeface="&amp;quot"/>
              </a:rPr>
              <a:t>International Journal of Drug Policy</a:t>
            </a:r>
            <a:r>
              <a:rPr lang="en-US" altLang="en-US" dirty="0">
                <a:solidFill>
                  <a:srgbClr val="000000"/>
                </a:solidFill>
                <a:latin typeface="&amp;quot"/>
              </a:rPr>
              <a:t>, 2010).</a:t>
            </a:r>
          </a:p>
          <a:p>
            <a:endParaRPr lang="en-US" altLang="en-US" dirty="0">
              <a:solidFill>
                <a:srgbClr val="000000"/>
              </a:solidFill>
              <a:latin typeface="&amp;quot"/>
            </a:endParaRPr>
          </a:p>
          <a:p>
            <a:r>
              <a:rPr lang="en-US" altLang="en-US" dirty="0">
                <a:solidFill>
                  <a:srgbClr val="000000"/>
                </a:solidFill>
                <a:latin typeface="&amp;quot"/>
              </a:rPr>
              <a:t>Participants in the study also felt that substance abuser as compared to the individual with a substance use disorder  was  </a:t>
            </a:r>
          </a:p>
          <a:p>
            <a:endParaRPr lang="en-US" altLang="en-US" dirty="0">
              <a:solidFill>
                <a:srgbClr val="000000"/>
              </a:solidFill>
              <a:latin typeface="&amp;quot"/>
            </a:endParaRPr>
          </a:p>
          <a:p>
            <a:r>
              <a:rPr lang="en-US" altLang="en-US" dirty="0">
                <a:solidFill>
                  <a:srgbClr val="000000"/>
                </a:solidFill>
                <a:latin typeface="&amp;quot"/>
              </a:rPr>
              <a:t>Less likely to benefit from treatment,  more likely to benefit from punishment, be socially threatening , and more likely to be blamed and more able to control their use without help.  Take a moment and think about all the implications of those beliefs and how they could contribute to all three levels of stigma we talked about earlier </a:t>
            </a:r>
          </a:p>
          <a:p>
            <a:endParaRPr lang="en-US" altLang="en-US" dirty="0">
              <a:solidFill>
                <a:srgbClr val="000000"/>
              </a:solidFill>
              <a:latin typeface="&amp;quot"/>
            </a:endParaRPr>
          </a:p>
          <a:p>
            <a:r>
              <a:rPr lang="en-US" altLang="en-US" dirty="0">
                <a:solidFill>
                  <a:srgbClr val="000000"/>
                </a:solidFill>
                <a:latin typeface="&amp;quot"/>
              </a:rPr>
              <a:t>Kelly suggests, in addition to "substance use disorder," using such non-stigmatizing words as "misuse," "hazardous use," "harmful use" and "unhealthy use."</a:t>
            </a:r>
          </a:p>
          <a:p>
            <a:endParaRPr lang="en-US" altLang="en-US" dirty="0"/>
          </a:p>
          <a:p>
            <a:pPr marL="0" indent="0" eaLnBrk="1" hangingPunct="1">
              <a:buNone/>
              <a:defRPr/>
            </a:pPr>
            <a:r>
              <a:rPr lang="en-US" sz="1200" dirty="0"/>
              <a:t>https://www.recoveryanswers.org/research-post/the-real-stigma-of-substance-use-disorders/</a:t>
            </a:r>
          </a:p>
          <a:p>
            <a:pPr marL="0" indent="0" eaLnBrk="1" hangingPunct="1">
              <a:buNone/>
              <a:defRPr/>
            </a:pPr>
            <a:endParaRPr lang="en-US" altLang="en-US" sz="1200" dirty="0">
              <a:solidFill>
                <a:srgbClr val="000000"/>
              </a:solidFill>
              <a:latin typeface="&amp;quot"/>
            </a:endParaRPr>
          </a:p>
          <a:p>
            <a:endParaRPr lang="en-US" altLang="en-US" dirty="0"/>
          </a:p>
        </p:txBody>
      </p:sp>
      <p:sp>
        <p:nvSpPr>
          <p:cNvPr id="62468" name="Slide Number Placeholder 3">
            <a:extLst>
              <a:ext uri="{FF2B5EF4-FFF2-40B4-BE49-F238E27FC236}">
                <a16:creationId xmlns:a16="http://schemas.microsoft.com/office/drawing/2014/main" id="{F3F51EB9-A6CE-4909-972C-FB59C4A3AB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6BC6840-9E06-43DD-B679-4ACB6A12B16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graph showing what we just talked about comparing the use of labels.</a:t>
            </a:r>
          </a:p>
          <a:p>
            <a:endParaRPr lang="en-US" dirty="0"/>
          </a:p>
          <a:p>
            <a:r>
              <a:rPr lang="en-US" dirty="0"/>
              <a:t>Look that significant differences where participants landed on punishment and exoneration.</a:t>
            </a:r>
          </a:p>
          <a:p>
            <a:r>
              <a:rPr lang="en-US" dirty="0"/>
              <a:t>And self regulation,  almost twice as likely to believe that abuser could self regulate as opposed to an individual with a disorder</a:t>
            </a:r>
          </a:p>
        </p:txBody>
      </p:sp>
      <p:sp>
        <p:nvSpPr>
          <p:cNvPr id="4" name="Slide Number Placeholder 3"/>
          <p:cNvSpPr>
            <a:spLocks noGrp="1"/>
          </p:cNvSpPr>
          <p:nvPr>
            <p:ph type="sldNum" sz="quarter" idx="5"/>
          </p:nvPr>
        </p:nvSpPr>
        <p:spPr/>
        <p:txBody>
          <a:bodyPr/>
          <a:lstStyle/>
          <a:p>
            <a:fld id="{69968B0F-D69C-4828-BC66-34B028F6BC84}" type="slidenum">
              <a:rPr lang="en-US" smtClean="0"/>
              <a:t>19</a:t>
            </a:fld>
            <a:endParaRPr lang="en-US"/>
          </a:p>
        </p:txBody>
      </p:sp>
    </p:spTree>
    <p:extLst>
      <p:ext uri="{BB962C8B-B14F-4D97-AF65-F5344CB8AC3E}">
        <p14:creationId xmlns:p14="http://schemas.microsoft.com/office/powerpoint/2010/main" val="4278643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149DDE2-E968-4EC0-83AC-CF18973311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640172D5-0059-4764-B98C-FCF327ABB6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image presents us with a way of thinking about conditions in our community</a:t>
            </a:r>
          </a:p>
          <a:p>
            <a:endParaRPr lang="en-US" altLang="en-US" dirty="0"/>
          </a:p>
          <a:p>
            <a:r>
              <a:rPr lang="en-US" altLang="en-US" dirty="0"/>
              <a:t>Starting on the right  If people in our community believe that individuals with substance use disorders are at fault and could stop if they wanted to – we are likely to see lots of public stigma, prejudice and discrimination.</a:t>
            </a:r>
          </a:p>
          <a:p>
            <a:endParaRPr lang="en-US" altLang="en-US" dirty="0"/>
          </a:p>
          <a:p>
            <a:r>
              <a:rPr lang="en-US" altLang="en-US" dirty="0"/>
              <a:t>If we can increase community members understanding of addiction thereby reducing perceived fault and control, we can expect to see less public stigma and </a:t>
            </a:r>
            <a:r>
              <a:rPr lang="en-US" altLang="en-US" dirty="0" err="1"/>
              <a:t>sdiscrimination</a:t>
            </a:r>
            <a:r>
              <a:rPr lang="en-US" altLang="en-US" dirty="0"/>
              <a:t>  </a:t>
            </a:r>
          </a:p>
          <a:p>
            <a:endParaRPr lang="en-US" altLang="en-US" dirty="0"/>
          </a:p>
          <a:p>
            <a:r>
              <a:rPr lang="en-US" altLang="en-US" dirty="0"/>
              <a:t>Clearly increasing the use of person first language can play a significant role in shifting community conditions in the right direction </a:t>
            </a:r>
          </a:p>
          <a:p>
            <a:endParaRPr lang="en-US" altLang="en-US" dirty="0"/>
          </a:p>
          <a:p>
            <a:endParaRPr lang="en-US" altLang="en-US" dirty="0"/>
          </a:p>
        </p:txBody>
      </p:sp>
      <p:sp>
        <p:nvSpPr>
          <p:cNvPr id="65540" name="Slide Number Placeholder 3">
            <a:extLst>
              <a:ext uri="{FF2B5EF4-FFF2-40B4-BE49-F238E27FC236}">
                <a16:creationId xmlns:a16="http://schemas.microsoft.com/office/drawing/2014/main" id="{F6F53214-4BC9-4E88-A772-6B958350B2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AF34580-4909-403F-BAE7-4E531C35CE4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InterFace"/>
              </a:rPr>
              <a:t>The Great Lakes Prevention Technology Transfer Center (Great Lakes PTTC) is located at the University of Wisconsin-Madison Center for Health Enhancement Systems Studies (CHESS).</a:t>
            </a:r>
          </a:p>
          <a:p>
            <a:pPr algn="l"/>
            <a:endParaRPr lang="en-US" b="0" i="0" dirty="0">
              <a:solidFill>
                <a:srgbClr val="FFFFFF"/>
              </a:solidFill>
              <a:effectLst/>
              <a:latin typeface="InterFace"/>
            </a:endParaRPr>
          </a:p>
          <a:p>
            <a:pPr algn="l"/>
            <a:r>
              <a:rPr lang="en-US" b="0" i="0" dirty="0">
                <a:solidFill>
                  <a:srgbClr val="FFFFFF"/>
                </a:solidFill>
                <a:effectLst/>
                <a:latin typeface="InterFace"/>
              </a:rPr>
              <a:t>We are funded by the Substance Abuse and Mental Health Services Administration (SAMHSA) to provide training and technical assistance services to the substance use prevention field including professionals/pre-professionals, organizations, and others in the prevention community.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435946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513FA1C-EEC4-47EE-8DE4-97BADDF83D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AD3F0679-8328-4394-B02F-B396306C07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Present your colleagues with information about language and offer alternatives for non stigmatizing language</a:t>
            </a:r>
          </a:p>
          <a:p>
            <a:endParaRPr lang="en-US" altLang="en-US" dirty="0"/>
          </a:p>
          <a:p>
            <a:r>
              <a:rPr lang="en-US" altLang="en-US" dirty="0"/>
              <a:t>Which of the stigmatizing words have you heard used where you live or work.</a:t>
            </a:r>
          </a:p>
          <a:p>
            <a:endParaRPr lang="en-US" altLang="en-US" dirty="0"/>
          </a:p>
          <a:p>
            <a:r>
              <a:rPr lang="en-US" altLang="en-US" dirty="0"/>
              <a:t>Remember we talked about earlier that often the use of stigmatizing language is not intentional </a:t>
            </a:r>
          </a:p>
          <a:p>
            <a:r>
              <a:rPr lang="en-US" altLang="en-US" dirty="0"/>
              <a:t>IT bears repeating that we don’t want to put ourselves in the position of enforcers of political correctness.</a:t>
            </a:r>
          </a:p>
          <a:p>
            <a:r>
              <a:rPr lang="en-US" altLang="en-US" dirty="0"/>
              <a:t>At the same time we all need to take a role in reframing the conversations and language that perpetuates stigma.</a:t>
            </a:r>
          </a:p>
          <a:p>
            <a:endParaRPr lang="en-US" altLang="en-US" dirty="0"/>
          </a:p>
          <a:p>
            <a:r>
              <a:rPr lang="en-US" altLang="en-US" dirty="0"/>
              <a:t>As we talked about,  pulling someone aside discreetly, privately to remind them about the importance of language is often more productive that embarrassing someone. .  </a:t>
            </a:r>
          </a:p>
        </p:txBody>
      </p:sp>
      <p:sp>
        <p:nvSpPr>
          <p:cNvPr id="67588" name="Slide Number Placeholder 3">
            <a:extLst>
              <a:ext uri="{FF2B5EF4-FFF2-40B4-BE49-F238E27FC236}">
                <a16:creationId xmlns:a16="http://schemas.microsoft.com/office/drawing/2014/main" id="{6BBA6932-B8E0-407B-8CA1-B23D38C27C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1ACD67-DCE3-4E18-A793-61A684251ACA}"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1449B8A-114C-47E3-96D3-61E4F09EE3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C0BDE786-E264-4B74-97FB-0A2B6018AC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Palatino "/>
                <a:ea typeface="+mn-ea"/>
                <a:cs typeface="+mn-cs"/>
              </a:rPr>
              <a:t>The Recovery Research Institute's glossary of addiction-related term flags several entries with a “stigma alert” based on research that suggests they induce bias.  A sampling: </a:t>
            </a:r>
          </a:p>
          <a:p>
            <a:endParaRPr lang="en-US" altLang="en-US" dirty="0">
              <a:solidFill>
                <a:srgbClr val="000000"/>
              </a:solidFill>
              <a:latin typeface="Dinamit"/>
            </a:endParaRPr>
          </a:p>
          <a:p>
            <a:r>
              <a:rPr lang="en-US" altLang="en-US" dirty="0">
                <a:solidFill>
                  <a:srgbClr val="000000"/>
                </a:solidFill>
                <a:latin typeface="Dinamit"/>
              </a:rPr>
              <a:t>John Kelly helped to create the </a:t>
            </a:r>
            <a:r>
              <a:rPr lang="en-US" altLang="en-US" dirty="0">
                <a:solidFill>
                  <a:srgbClr val="000000"/>
                </a:solidFill>
                <a:latin typeface="Dinamit"/>
                <a:hlinkClick r:id="rId3"/>
              </a:rPr>
              <a:t>Addiction-</a:t>
            </a:r>
            <a:r>
              <a:rPr lang="en-US" altLang="en-US" dirty="0" err="1">
                <a:solidFill>
                  <a:srgbClr val="000000"/>
                </a:solidFill>
                <a:latin typeface="Dinamit"/>
                <a:hlinkClick r:id="rId3"/>
              </a:rPr>
              <a:t>ary</a:t>
            </a:r>
            <a:r>
              <a:rPr lang="en-US" altLang="en-US" dirty="0">
                <a:solidFill>
                  <a:srgbClr val="000000"/>
                </a:solidFill>
                <a:latin typeface="Dinamit"/>
              </a:rPr>
              <a:t>, a glossary of addiction-related terms to help medical professionals and the general public modify their language about addiction. Graphic by Rebecca Coleman/Harvard Staff</a:t>
            </a:r>
            <a:endParaRPr lang="en-US" altLang="en-US" dirty="0"/>
          </a:p>
        </p:txBody>
      </p:sp>
      <p:sp>
        <p:nvSpPr>
          <p:cNvPr id="69636" name="Slide Number Placeholder 3">
            <a:extLst>
              <a:ext uri="{FF2B5EF4-FFF2-40B4-BE49-F238E27FC236}">
                <a16:creationId xmlns:a16="http://schemas.microsoft.com/office/drawing/2014/main" id="{2C079ABD-FC4F-410E-B100-E39AC20223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7A3BBCF-D00F-470D-9A0C-58D7B013748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in the home stretch.</a:t>
            </a:r>
          </a:p>
          <a:p>
            <a:endParaRPr lang="en-US" dirty="0"/>
          </a:p>
          <a:p>
            <a:r>
              <a:rPr lang="en-US" dirty="0"/>
              <a:t>Before we talk about evidence based strategies, we think its important to identify what we call cross cutting practices.</a:t>
            </a:r>
          </a:p>
          <a:p>
            <a:r>
              <a:rPr lang="en-US" dirty="0"/>
              <a:t>These are based on principles that drive our work on stigma prevention </a:t>
            </a:r>
          </a:p>
          <a:p>
            <a:endParaRPr lang="en-US" dirty="0"/>
          </a:p>
          <a:p>
            <a:r>
              <a:rPr lang="en-US" dirty="0"/>
              <a:t>Things we can all do regardless of what we do where we work include the following </a:t>
            </a:r>
          </a:p>
          <a:p>
            <a:endParaRPr lang="en-US" dirty="0"/>
          </a:p>
          <a:p>
            <a:pPr marL="0" indent="0" eaLnBrk="1" fontAlgn="auto" hangingPunct="1">
              <a:spcAft>
                <a:spcPts val="0"/>
              </a:spcAft>
              <a:buFont typeface="Arial" panose="020B0604020202020204" pitchFamily="34" charset="0"/>
              <a:buNone/>
              <a:defRPr/>
            </a:pPr>
            <a:r>
              <a:rPr lang="en-US" sz="1200" b="1" dirty="0"/>
              <a:t>Increase</a:t>
            </a:r>
            <a:r>
              <a:rPr lang="en-US" sz="1200" dirty="0"/>
              <a:t> awareness and knowledge about SUD and mental health </a:t>
            </a:r>
          </a:p>
          <a:p>
            <a:pPr marL="0" indent="0" eaLnBrk="1" fontAlgn="auto" hangingPunct="1">
              <a:spcBef>
                <a:spcPts val="1800"/>
              </a:spcBef>
              <a:spcAft>
                <a:spcPts val="0"/>
              </a:spcAft>
              <a:buFont typeface="Arial" panose="020B0604020202020204" pitchFamily="34" charset="0"/>
              <a:buNone/>
              <a:defRPr/>
            </a:pPr>
            <a:r>
              <a:rPr lang="en-US" sz="1200" b="1" dirty="0"/>
              <a:t>Educate</a:t>
            </a:r>
            <a:r>
              <a:rPr lang="en-US" sz="1200" dirty="0"/>
              <a:t> about stigmatizing language and its impact on population health </a:t>
            </a:r>
          </a:p>
          <a:p>
            <a:endParaRPr lang="en-US" dirty="0"/>
          </a:p>
          <a:p>
            <a:endParaRPr lang="en-US" dirty="0"/>
          </a:p>
        </p:txBody>
      </p:sp>
      <p:sp>
        <p:nvSpPr>
          <p:cNvPr id="4" name="Slide Number Placeholder 3"/>
          <p:cNvSpPr>
            <a:spLocks noGrp="1"/>
          </p:cNvSpPr>
          <p:nvPr>
            <p:ph type="sldNum" sz="quarter" idx="5"/>
          </p:nvPr>
        </p:nvSpPr>
        <p:spPr/>
        <p:txBody>
          <a:bodyPr/>
          <a:lstStyle/>
          <a:p>
            <a:fld id="{69968B0F-D69C-4828-BC66-34B028F6BC84}" type="slidenum">
              <a:rPr lang="en-US" smtClean="0"/>
              <a:t>23</a:t>
            </a:fld>
            <a:endParaRPr lang="en-US"/>
          </a:p>
        </p:txBody>
      </p:sp>
    </p:spTree>
    <p:extLst>
      <p:ext uri="{BB962C8B-B14F-4D97-AF65-F5344CB8AC3E}">
        <p14:creationId xmlns:p14="http://schemas.microsoft.com/office/powerpoint/2010/main" val="169747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we can</a:t>
            </a:r>
          </a:p>
          <a:p>
            <a:r>
              <a:rPr lang="en-US" dirty="0"/>
              <a:t> </a:t>
            </a:r>
          </a:p>
          <a:p>
            <a:pPr marL="0" indent="0" eaLnBrk="1" fontAlgn="auto" hangingPunct="1">
              <a:spcAft>
                <a:spcPts val="0"/>
              </a:spcAft>
              <a:buFont typeface="Arial" panose="020B0604020202020204" pitchFamily="34" charset="0"/>
              <a:buNone/>
              <a:defRPr/>
            </a:pPr>
            <a:r>
              <a:rPr lang="en-US" sz="1200" b="1" dirty="0"/>
              <a:t>Enhance</a:t>
            </a:r>
            <a:r>
              <a:rPr lang="en-US" sz="1200" dirty="0"/>
              <a:t> support and resources to entities who are working with SUD and mental health populations </a:t>
            </a:r>
          </a:p>
          <a:p>
            <a:pPr marL="0" indent="0" eaLnBrk="1" fontAlgn="auto" hangingPunct="1">
              <a:spcBef>
                <a:spcPts val="1800"/>
              </a:spcBef>
              <a:spcAft>
                <a:spcPts val="0"/>
              </a:spcAft>
              <a:buFont typeface="Arial" panose="020B0604020202020204" pitchFamily="34" charset="0"/>
              <a:buNone/>
              <a:defRPr/>
            </a:pPr>
            <a:r>
              <a:rPr lang="en-US" sz="1200" b="1" dirty="0"/>
              <a:t>Engage</a:t>
            </a:r>
            <a:r>
              <a:rPr lang="en-US" sz="1200" dirty="0"/>
              <a:t> various community partners and stakeholders in conversations about SUD and mental health </a:t>
            </a:r>
          </a:p>
          <a:p>
            <a:endParaRPr lang="en-US" dirty="0"/>
          </a:p>
        </p:txBody>
      </p:sp>
      <p:sp>
        <p:nvSpPr>
          <p:cNvPr id="4" name="Slide Number Placeholder 3"/>
          <p:cNvSpPr>
            <a:spLocks noGrp="1"/>
          </p:cNvSpPr>
          <p:nvPr>
            <p:ph type="sldNum" sz="quarter" idx="5"/>
          </p:nvPr>
        </p:nvSpPr>
        <p:spPr/>
        <p:txBody>
          <a:bodyPr/>
          <a:lstStyle/>
          <a:p>
            <a:fld id="{69968B0F-D69C-4828-BC66-34B028F6BC84}" type="slidenum">
              <a:rPr lang="en-US" smtClean="0"/>
              <a:t>24</a:t>
            </a:fld>
            <a:endParaRPr lang="en-US"/>
          </a:p>
        </p:txBody>
      </p:sp>
    </p:spTree>
    <p:extLst>
      <p:ext uri="{BB962C8B-B14F-4D97-AF65-F5344CB8AC3E}">
        <p14:creationId xmlns:p14="http://schemas.microsoft.com/office/powerpoint/2010/main" val="2541871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can all work to</a:t>
            </a:r>
          </a:p>
          <a:p>
            <a:endParaRPr lang="en-US" dirty="0"/>
          </a:p>
          <a:p>
            <a:pPr marL="0" indent="0" eaLnBrk="1" fontAlgn="auto" hangingPunct="1">
              <a:spcAft>
                <a:spcPts val="0"/>
              </a:spcAft>
              <a:buFont typeface="Arial" panose="020B0604020202020204" pitchFamily="34" charset="0"/>
              <a:buNone/>
              <a:defRPr/>
            </a:pPr>
            <a:r>
              <a:rPr lang="en-US" sz="1200" b="1" dirty="0"/>
              <a:t>Provide</a:t>
            </a:r>
            <a:r>
              <a:rPr lang="en-US" sz="1200" dirty="0"/>
              <a:t> opportunities to interact with people with substance use or mental health disorders</a:t>
            </a:r>
          </a:p>
          <a:p>
            <a:pPr marL="0" indent="0" eaLnBrk="1" fontAlgn="auto" hangingPunct="1">
              <a:spcAft>
                <a:spcPts val="0"/>
              </a:spcAft>
              <a:buFont typeface="Arial" panose="020B0604020202020204" pitchFamily="34" charset="0"/>
              <a:buNone/>
              <a:defRPr/>
            </a:pPr>
            <a:r>
              <a:rPr lang="en-US" sz="1200" dirty="0"/>
              <a:t> </a:t>
            </a:r>
          </a:p>
          <a:p>
            <a:pPr marL="0" indent="0" eaLnBrk="1" fontAlgn="auto" hangingPunct="1">
              <a:spcAft>
                <a:spcPts val="0"/>
              </a:spcAft>
              <a:buFont typeface="Arial" panose="020B0604020202020204" pitchFamily="34" charset="0"/>
              <a:buNone/>
              <a:defRPr/>
            </a:pPr>
            <a:r>
              <a:rPr lang="en-US" b="1" i="0" dirty="0">
                <a:solidFill>
                  <a:srgbClr val="222222"/>
                </a:solidFill>
                <a:effectLst/>
                <a:latin typeface="Roboto"/>
              </a:rPr>
              <a:t>Contact</a:t>
            </a:r>
            <a:r>
              <a:rPr lang="en-US" b="0" i="0" dirty="0">
                <a:solidFill>
                  <a:srgbClr val="222222"/>
                </a:solidFill>
                <a:effectLst/>
                <a:latin typeface="Roboto"/>
              </a:rPr>
              <a:t>-</a:t>
            </a:r>
            <a:r>
              <a:rPr lang="en-US" b="1" i="0" dirty="0">
                <a:solidFill>
                  <a:srgbClr val="222222"/>
                </a:solidFill>
                <a:effectLst/>
                <a:latin typeface="Roboto"/>
              </a:rPr>
              <a:t>based education</a:t>
            </a:r>
            <a:r>
              <a:rPr lang="en-US" b="0" i="0" dirty="0">
                <a:solidFill>
                  <a:srgbClr val="222222"/>
                </a:solidFill>
                <a:effectLst/>
                <a:latin typeface="Roboto"/>
              </a:rPr>
              <a:t> uses social </a:t>
            </a:r>
            <a:r>
              <a:rPr lang="en-US" b="1" i="0" dirty="0">
                <a:solidFill>
                  <a:srgbClr val="222222"/>
                </a:solidFill>
                <a:effectLst/>
                <a:latin typeface="Roboto"/>
              </a:rPr>
              <a:t>contact</a:t>
            </a:r>
            <a:r>
              <a:rPr lang="en-US" b="0" i="0" dirty="0">
                <a:solidFill>
                  <a:srgbClr val="222222"/>
                </a:solidFill>
                <a:effectLst/>
                <a:latin typeface="Roboto"/>
              </a:rPr>
              <a:t> as a way to improve relations, and dispel stereotypes, among groups that are experiencing </a:t>
            </a:r>
            <a:r>
              <a:rPr lang="en-US" b="1" i="0" dirty="0">
                <a:solidFill>
                  <a:srgbClr val="222222"/>
                </a:solidFill>
                <a:effectLst/>
                <a:latin typeface="Roboto"/>
              </a:rPr>
              <a:t>stigma</a:t>
            </a:r>
            <a:r>
              <a:rPr lang="en-US" b="0" i="0" dirty="0">
                <a:solidFill>
                  <a:srgbClr val="222222"/>
                </a:solidFill>
                <a:effectLst/>
                <a:latin typeface="Roboto"/>
              </a:rPr>
              <a:t> and discrimination </a:t>
            </a:r>
          </a:p>
          <a:p>
            <a:pPr marL="0" indent="0" eaLnBrk="1" fontAlgn="auto" hangingPunct="1">
              <a:spcAft>
                <a:spcPts val="0"/>
              </a:spcAft>
              <a:buFont typeface="Arial" panose="020B0604020202020204" pitchFamily="34" charset="0"/>
              <a:buNone/>
              <a:defRPr/>
            </a:pPr>
            <a:endParaRPr lang="en-US" b="0" i="0" dirty="0">
              <a:solidFill>
                <a:srgbClr val="222222"/>
              </a:solidFill>
              <a:effectLst/>
              <a:latin typeface="Roboto"/>
            </a:endParaRPr>
          </a:p>
          <a:p>
            <a:pPr marL="0" indent="0" eaLnBrk="1" fontAlgn="auto" hangingPunct="1">
              <a:spcAft>
                <a:spcPts val="0"/>
              </a:spcAft>
              <a:buFont typeface="Arial" panose="020B0604020202020204" pitchFamily="34" charset="0"/>
              <a:buNone/>
              <a:defRPr/>
            </a:pPr>
            <a:r>
              <a:rPr lang="en-US" b="1" i="0" dirty="0">
                <a:solidFill>
                  <a:srgbClr val="222222"/>
                </a:solidFill>
                <a:effectLst/>
                <a:latin typeface="Roboto"/>
              </a:rPr>
              <a:t>Stigma</a:t>
            </a:r>
            <a:r>
              <a:rPr lang="en-US" b="0" i="0" dirty="0">
                <a:solidFill>
                  <a:srgbClr val="222222"/>
                </a:solidFill>
                <a:effectLst/>
                <a:latin typeface="Roboto"/>
              </a:rPr>
              <a:t> is reduced by providing an opportunity for interpersonal </a:t>
            </a:r>
            <a:r>
              <a:rPr lang="en-US" b="1" i="0" dirty="0">
                <a:solidFill>
                  <a:srgbClr val="222222"/>
                </a:solidFill>
                <a:effectLst/>
                <a:latin typeface="Roboto"/>
              </a:rPr>
              <a:t>contact</a:t>
            </a:r>
            <a:r>
              <a:rPr lang="en-US" b="0" i="0" dirty="0">
                <a:solidFill>
                  <a:srgbClr val="222222"/>
                </a:solidFill>
                <a:effectLst/>
                <a:latin typeface="Roboto"/>
              </a:rPr>
              <a:t> between people who have a mental or substance use disorder and audiences who may be stigmatizing towards them or simply who need to work with them in culturally relevant and non stigmatizing ways</a:t>
            </a:r>
            <a:endParaRPr lang="en-US" sz="1200" dirty="0"/>
          </a:p>
          <a:p>
            <a:pPr marL="0" indent="0" eaLnBrk="1" fontAlgn="auto" hangingPunct="1">
              <a:spcAft>
                <a:spcPts val="0"/>
              </a:spcAft>
              <a:buFont typeface="Arial" panose="020B0604020202020204" pitchFamily="34" charset="0"/>
              <a:buNone/>
              <a:defRPr/>
            </a:pPr>
            <a:endParaRPr lang="en-US" sz="1200" dirty="0"/>
          </a:p>
          <a:p>
            <a:pPr marL="0" indent="0" eaLnBrk="1" fontAlgn="auto" hangingPunct="1">
              <a:spcBef>
                <a:spcPts val="1200"/>
              </a:spcBef>
              <a:spcAft>
                <a:spcPts val="0"/>
              </a:spcAft>
              <a:buFont typeface="Arial" panose="020B0604020202020204" pitchFamily="34" charset="0"/>
              <a:buNone/>
              <a:defRPr/>
            </a:pPr>
            <a:r>
              <a:rPr lang="en-US" sz="1200" b="1" dirty="0"/>
              <a:t>Promote</a:t>
            </a:r>
            <a:r>
              <a:rPr lang="en-US" sz="1200" dirty="0"/>
              <a:t> peer programs in which people who have disclosed their conditions offer their experience and expertise. </a:t>
            </a:r>
          </a:p>
          <a:p>
            <a:pPr marL="0" indent="0" eaLnBrk="1" fontAlgn="auto" hangingPunct="1">
              <a:spcBef>
                <a:spcPts val="1200"/>
              </a:spcBef>
              <a:spcAft>
                <a:spcPts val="0"/>
              </a:spcAft>
              <a:buFont typeface="Arial" panose="020B0604020202020204" pitchFamily="34" charset="0"/>
              <a:buNone/>
              <a:defRPr/>
            </a:pPr>
            <a:endParaRPr lang="en-US" sz="1200" dirty="0"/>
          </a:p>
          <a:p>
            <a:pPr marL="0" indent="0" eaLnBrk="1" fontAlgn="auto" hangingPunct="1">
              <a:spcBef>
                <a:spcPts val="1200"/>
              </a:spcBef>
              <a:spcAft>
                <a:spcPts val="0"/>
              </a:spcAft>
              <a:buFont typeface="Arial" panose="020B0604020202020204" pitchFamily="34" charset="0"/>
              <a:buNone/>
              <a:defRPr/>
            </a:pPr>
            <a:r>
              <a:rPr lang="en-US" sz="1200" dirty="0"/>
              <a:t>Quick but important caveat.  </a:t>
            </a:r>
            <a:r>
              <a:rPr lang="en-US" dirty="0"/>
              <a:t>Involvement of those individuals needs to be preceded by opportunities to guide participants who are considering disclosure to make informed decisions considering the risks and benefits of disclosure. </a:t>
            </a:r>
          </a:p>
          <a:p>
            <a:pPr marL="0" indent="0" eaLnBrk="1" fontAlgn="auto" hangingPunct="1">
              <a:spcBef>
                <a:spcPts val="1200"/>
              </a:spcBef>
              <a:spcAft>
                <a:spcPts val="0"/>
              </a:spcAft>
              <a:buFont typeface="Arial" panose="020B0604020202020204" pitchFamily="34" charset="0"/>
              <a:buNone/>
              <a:defRPr/>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69968B0F-D69C-4828-BC66-34B028F6BC84}" type="slidenum">
              <a:rPr lang="en-US" smtClean="0"/>
              <a:t>25</a:t>
            </a:fld>
            <a:endParaRPr lang="en-US"/>
          </a:p>
        </p:txBody>
      </p:sp>
    </p:spTree>
    <p:extLst>
      <p:ext uri="{BB962C8B-B14F-4D97-AF65-F5344CB8AC3E}">
        <p14:creationId xmlns:p14="http://schemas.microsoft.com/office/powerpoint/2010/main" val="1602700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altLang="en-US" dirty="0"/>
              <a:t>We will take a look at strategies at three levels Structural, Public, and Self Stigma</a:t>
            </a:r>
          </a:p>
          <a:p>
            <a:pPr marL="0" marR="0" lvl="0" indent="0" algn="l" defTabSz="457200" rtl="0" eaLnBrk="0" fontAlgn="base" latinLnBrk="0" hangingPunct="0">
              <a:lnSpc>
                <a:spcPct val="100000"/>
              </a:lnSpc>
              <a:spcBef>
                <a:spcPct val="0"/>
              </a:spcBef>
              <a:spcAft>
                <a:spcPct val="0"/>
              </a:spcAft>
              <a:buClrTx/>
              <a:buSzTx/>
              <a:buFontTx/>
              <a:buNone/>
              <a:tabLst/>
              <a:defRPr/>
            </a:pPr>
            <a:endParaRPr lang="en-US" altLang="en-US" dirty="0"/>
          </a:p>
          <a:p>
            <a:pPr marL="0" marR="0" lvl="0" indent="0" algn="l" defTabSz="457200" rtl="0" eaLnBrk="0" fontAlgn="base" latinLnBrk="0" hangingPunct="0">
              <a:lnSpc>
                <a:spcPct val="100000"/>
              </a:lnSpc>
              <a:spcBef>
                <a:spcPct val="0"/>
              </a:spcBef>
              <a:spcAft>
                <a:spcPct val="0"/>
              </a:spcAft>
              <a:buClrTx/>
              <a:buSzTx/>
              <a:buFontTx/>
              <a:buNone/>
              <a:tabLst/>
              <a:defRPr/>
            </a:pPr>
            <a:r>
              <a:rPr lang="en-US" altLang="en-US" dirty="0"/>
              <a:t>You recall that talked earlier about structural stigma as Prejudice and discrimination by policies, laws, and constitutional practice; also called institutionalized stigma at the societal level or community level</a:t>
            </a:r>
          </a:p>
          <a:p>
            <a:pPr marL="0" marR="0" lvl="0" indent="0" algn="l" defTabSz="457200" rtl="0" eaLnBrk="0" fontAlgn="base" latinLnBrk="0" hangingPunct="0">
              <a:lnSpc>
                <a:spcPct val="100000"/>
              </a:lnSpc>
              <a:spcBef>
                <a:spcPct val="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Targets of structural stigma would include legislators, institutions, and policy makers of systems and organizations that fund and regulate the places and situations where discrimination</a:t>
            </a:r>
          </a:p>
          <a:p>
            <a:pPr marL="0" marR="0" lvl="0" indent="0" algn="l" defTabSz="457200" rtl="0" eaLnBrk="0" fontAlgn="base" latinLnBrk="0" hangingPunct="0">
              <a:lnSpc>
                <a:spcPct val="100000"/>
              </a:lnSpc>
              <a:spcBef>
                <a:spcPct val="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The interventions that would be appropriate for this level are legal, policy, advocacy, and professional education strategies.</a:t>
            </a:r>
          </a:p>
          <a:p>
            <a:pPr marL="0" marR="0" lvl="0" indent="0" algn="l" defTabSz="457200" rtl="0" eaLnBrk="0" fontAlgn="base" latinLnBrk="0" hangingPunct="0">
              <a:lnSpc>
                <a:spcPct val="100000"/>
              </a:lnSpc>
              <a:spcBef>
                <a:spcPct val="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Strategies would be aimed at changing decision-making processes, policies, and regulations that support discrimination against people with mental and substance use disorders. </a:t>
            </a:r>
          </a:p>
        </p:txBody>
      </p:sp>
      <p:sp>
        <p:nvSpPr>
          <p:cNvPr id="4" name="Slide Number Placeholder 3"/>
          <p:cNvSpPr>
            <a:spLocks noGrp="1"/>
          </p:cNvSpPr>
          <p:nvPr>
            <p:ph type="sldNum" sz="quarter" idx="5"/>
          </p:nvPr>
        </p:nvSpPr>
        <p:spPr/>
        <p:txBody>
          <a:bodyPr/>
          <a:lstStyle/>
          <a:p>
            <a:fld id="{69968B0F-D69C-4828-BC66-34B028F6BC84}" type="slidenum">
              <a:rPr lang="en-US" smtClean="0"/>
              <a:t>26</a:t>
            </a:fld>
            <a:endParaRPr lang="en-US"/>
          </a:p>
        </p:txBody>
      </p:sp>
    </p:spTree>
    <p:extLst>
      <p:ext uri="{BB962C8B-B14F-4D97-AF65-F5344CB8AC3E}">
        <p14:creationId xmlns:p14="http://schemas.microsoft.com/office/powerpoint/2010/main" val="480460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turn to Public stigma</a:t>
            </a:r>
          </a:p>
          <a:p>
            <a:endParaRPr lang="en-US" dirty="0"/>
          </a:p>
          <a:p>
            <a:r>
              <a:rPr lang="en-US" altLang="en-US" dirty="0"/>
              <a:t>We talked about this as Stereotypes, prejudice, and discrimination </a:t>
            </a:r>
            <a:r>
              <a:rPr lang="en-US" altLang="en-US" b="1" dirty="0"/>
              <a:t>endorsed by the general population  </a:t>
            </a:r>
            <a:r>
              <a:rPr lang="en-US" altLang="en-US" dirty="0">
                <a:solidFill>
                  <a:srgbClr val="000000"/>
                </a:solidFill>
                <a:latin typeface="Times New Roman" panose="02020603050405020304" pitchFamily="18" charset="0"/>
              </a:rPr>
              <a:t>a set of negative attitudes and beliefs that motivate individuals to fear, reject, avoid, and discriminate against people with mental illness. </a:t>
            </a:r>
            <a:endParaRPr lang="en-US" dirty="0"/>
          </a:p>
          <a:p>
            <a:endParaRPr lang="en-US" dirty="0"/>
          </a:p>
          <a:p>
            <a:r>
              <a:rPr lang="en-US" dirty="0"/>
              <a:t>Targets for interventions to reduce public stigma include the general public and landlords, employers, health care providers, and groups within the criminal justice system. </a:t>
            </a:r>
          </a:p>
          <a:p>
            <a:endParaRPr lang="en-US" dirty="0"/>
          </a:p>
          <a:p>
            <a:r>
              <a:rPr lang="en-US" dirty="0"/>
              <a:t>The corresponding interventions would be aimed at changing behaviors and interactions from discrimination, fear, neglect, and sometimes abuse to extending support, high-quality treatment, and equal opportunities for housing, employment, and personal success. </a:t>
            </a:r>
          </a:p>
          <a:p>
            <a:endParaRPr lang="en-US" dirty="0"/>
          </a:p>
          <a:p>
            <a:r>
              <a:rPr lang="en-US" dirty="0"/>
              <a:t>Examples of such interventions include use of media for mass messaging to dispel myths regarding behavioral health disorders and treatment, education to counter the lack of knowledge about disorders and treatment, contact with people with behavioral disorders, and protest strategies against discrimination. </a:t>
            </a:r>
          </a:p>
        </p:txBody>
      </p:sp>
      <p:sp>
        <p:nvSpPr>
          <p:cNvPr id="4" name="Slide Number Placeholder 3"/>
          <p:cNvSpPr>
            <a:spLocks noGrp="1"/>
          </p:cNvSpPr>
          <p:nvPr>
            <p:ph type="sldNum" sz="quarter" idx="5"/>
          </p:nvPr>
        </p:nvSpPr>
        <p:spPr/>
        <p:txBody>
          <a:bodyPr/>
          <a:lstStyle/>
          <a:p>
            <a:fld id="{69968B0F-D69C-4828-BC66-34B028F6BC84}" type="slidenum">
              <a:rPr lang="en-US" smtClean="0"/>
              <a:t>27</a:t>
            </a:fld>
            <a:endParaRPr lang="en-US"/>
          </a:p>
        </p:txBody>
      </p:sp>
    </p:spTree>
    <p:extLst>
      <p:ext uri="{BB962C8B-B14F-4D97-AF65-F5344CB8AC3E}">
        <p14:creationId xmlns:p14="http://schemas.microsoft.com/office/powerpoint/2010/main" val="3366054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dive into self stigma</a:t>
            </a:r>
          </a:p>
          <a:p>
            <a:pPr marL="0" indent="0">
              <a:buFont typeface="Calibri Light" panose="020F0302020204030204" pitchFamily="34" charset="0"/>
              <a:buNone/>
            </a:pPr>
            <a:endParaRPr lang="en-US" altLang="en-US" b="0" dirty="0"/>
          </a:p>
          <a:p>
            <a:pPr marL="0" indent="0">
              <a:buFont typeface="Calibri Light" panose="020F0302020204030204" pitchFamily="34" charset="0"/>
              <a:buNone/>
            </a:pPr>
            <a:r>
              <a:rPr lang="en-US" altLang="en-US" b="1" dirty="0"/>
              <a:t>Personal or Self stigma  </a:t>
            </a:r>
            <a:r>
              <a:rPr lang="en-US" altLang="en-US" dirty="0"/>
              <a:t>Internalization of public stigma can lead to Shame/guilt  and  Lowered self-esteem .</a:t>
            </a:r>
          </a:p>
          <a:p>
            <a:pPr marL="0" indent="0">
              <a:buFont typeface="Calibri Light" panose="020F0302020204030204" pitchFamily="34" charset="0"/>
              <a:buNone/>
            </a:pPr>
            <a:r>
              <a:rPr lang="en-US" altLang="en-US" dirty="0"/>
              <a:t>For some self stigma can lead to a lack of problem acknowledgment (I am a bad person rather than an individual with a disorder that needs treatment) This can result in  Delays in help-seeking, Less treatment engagement, and the creation barriers for recovery</a:t>
            </a:r>
          </a:p>
          <a:p>
            <a:endParaRPr lang="en-US" dirty="0"/>
          </a:p>
          <a:p>
            <a:r>
              <a:rPr lang="en-US" dirty="0"/>
              <a:t>The general effects of self-stigma and the “why try” effect may be diminished by interventions that target individuals with behavioral disorders. </a:t>
            </a:r>
          </a:p>
          <a:p>
            <a:endParaRPr lang="en-US" dirty="0"/>
          </a:p>
          <a:p>
            <a:r>
              <a:rPr lang="en-US" dirty="0"/>
              <a:t>Interventions would focus on promoting self-esteem and self-efficacy; empowerment through peer support, mentoring, and education to dispel myths and increase social and coping skills; and education to encourage treatment engagement </a:t>
            </a:r>
          </a:p>
          <a:p>
            <a:endParaRPr lang="en-US" dirty="0"/>
          </a:p>
          <a:p>
            <a:r>
              <a:rPr lang="en-US" dirty="0"/>
              <a:t>For many individuals, disclosure may be an initial step in the process of reducing self-stigma when it can be done in a safe and strategic manner</a:t>
            </a:r>
          </a:p>
        </p:txBody>
      </p:sp>
      <p:sp>
        <p:nvSpPr>
          <p:cNvPr id="4" name="Slide Number Placeholder 3"/>
          <p:cNvSpPr>
            <a:spLocks noGrp="1"/>
          </p:cNvSpPr>
          <p:nvPr>
            <p:ph type="sldNum" sz="quarter" idx="5"/>
          </p:nvPr>
        </p:nvSpPr>
        <p:spPr/>
        <p:txBody>
          <a:bodyPr/>
          <a:lstStyle/>
          <a:p>
            <a:fld id="{69968B0F-D69C-4828-BC66-34B028F6BC84}" type="slidenum">
              <a:rPr lang="en-US" smtClean="0"/>
              <a:t>28</a:t>
            </a:fld>
            <a:endParaRPr lang="en-US"/>
          </a:p>
        </p:txBody>
      </p:sp>
    </p:spTree>
    <p:extLst>
      <p:ext uri="{BB962C8B-B14F-4D97-AF65-F5344CB8AC3E}">
        <p14:creationId xmlns:p14="http://schemas.microsoft.com/office/powerpoint/2010/main" val="1628644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CF799AF-AE69-4D37-B410-7CF2A5843C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3272B4C-050D-4AFE-8995-68D0FDEA4B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10000"/>
              </a:lnSpc>
              <a:spcBef>
                <a:spcPct val="0"/>
              </a:spcBef>
              <a:spcAft>
                <a:spcPts val="0"/>
              </a:spcAft>
              <a:buClrTx/>
              <a:buSzTx/>
              <a:buFontTx/>
              <a:buNone/>
              <a:tabLst/>
              <a:defRPr/>
            </a:pPr>
            <a:r>
              <a:rPr lang="en-US" sz="1400" dirty="0"/>
              <a:t>Welcome to this recorded webinar on Preventing and Reducing Stigma </a:t>
            </a:r>
          </a:p>
          <a:p>
            <a:pPr marL="0" marR="0" lvl="0" indent="0" algn="l" defTabSz="914400" rtl="0" eaLnBrk="1" fontAlgn="auto" latinLnBrk="0" hangingPunct="1">
              <a:lnSpc>
                <a:spcPct val="110000"/>
              </a:lnSpc>
              <a:spcBef>
                <a:spcPct val="0"/>
              </a:spcBef>
              <a:spcAft>
                <a:spcPts val="0"/>
              </a:spcAft>
              <a:buClrTx/>
              <a:buSzTx/>
              <a:buFontTx/>
              <a:buNone/>
              <a:tabLst/>
              <a:defRPr/>
            </a:pPr>
            <a:endParaRPr lang="en-US" sz="1400" dirty="0"/>
          </a:p>
          <a:p>
            <a:pPr marL="0" marR="0" lvl="0" indent="0" algn="l" defTabSz="914400" rtl="0" eaLnBrk="1" fontAlgn="auto" latinLnBrk="0" hangingPunct="1">
              <a:lnSpc>
                <a:spcPct val="110000"/>
              </a:lnSpc>
              <a:spcBef>
                <a:spcPct val="0"/>
              </a:spcBef>
              <a:spcAft>
                <a:spcPts val="0"/>
              </a:spcAft>
              <a:buClrTx/>
              <a:buSzTx/>
              <a:buFontTx/>
              <a:buNone/>
              <a:tabLst/>
              <a:defRPr/>
            </a:pPr>
            <a:r>
              <a:rPr lang="en-US" sz="1400" dirty="0"/>
              <a:t>You may be listening today simply to increase your understanding of stigma and how to reduce it,  others of you may be listening as trainers or community mobilizers to prepare yourselves to take action that include making presentations of your own </a:t>
            </a:r>
          </a:p>
          <a:p>
            <a:pPr marL="0" marR="0" lvl="0" indent="0" algn="l" defTabSz="914400" rtl="0" eaLnBrk="1" fontAlgn="auto" latinLnBrk="0" hangingPunct="1">
              <a:lnSpc>
                <a:spcPct val="110000"/>
              </a:lnSpc>
              <a:spcBef>
                <a:spcPct val="0"/>
              </a:spcBef>
              <a:spcAft>
                <a:spcPts val="0"/>
              </a:spcAft>
              <a:buClrTx/>
              <a:buSzTx/>
              <a:buFontTx/>
              <a:buNone/>
              <a:tabLst/>
              <a:defRPr/>
            </a:pPr>
            <a:endParaRPr lang="en-US" sz="1400" dirty="0"/>
          </a:p>
          <a:p>
            <a:pPr marL="0" marR="0" lvl="0" indent="0" algn="l" defTabSz="914400" rtl="0" eaLnBrk="1" fontAlgn="auto" latinLnBrk="0" hangingPunct="1">
              <a:lnSpc>
                <a:spcPct val="110000"/>
              </a:lnSpc>
              <a:spcBef>
                <a:spcPct val="0"/>
              </a:spcBef>
              <a:spcAft>
                <a:spcPts val="0"/>
              </a:spcAft>
              <a:buClrTx/>
              <a:buSzTx/>
              <a:buFontTx/>
              <a:buNone/>
              <a:tabLst/>
              <a:defRPr/>
            </a:pPr>
            <a:r>
              <a:rPr lang="en-US" sz="1400" dirty="0"/>
              <a:t>For those of you who are trainers, keep know that the slides you are about to see can be downloaded and customized  for your own use. </a:t>
            </a:r>
          </a:p>
          <a:p>
            <a:pPr marL="0" marR="0" lvl="0" indent="0" algn="l" defTabSz="914400" rtl="0" eaLnBrk="1" fontAlgn="auto" latinLnBrk="0" hangingPunct="1">
              <a:lnSpc>
                <a:spcPct val="110000"/>
              </a:lnSpc>
              <a:spcBef>
                <a:spcPct val="0"/>
              </a:spcBef>
              <a:spcAft>
                <a:spcPts val="0"/>
              </a:spcAft>
              <a:buClrTx/>
              <a:buSzTx/>
              <a:buFontTx/>
              <a:buNone/>
              <a:tabLst/>
              <a:defRPr/>
            </a:pPr>
            <a:r>
              <a:rPr lang="en-US" sz="1400" dirty="0"/>
              <a:t>As you can see on this title, you can add your local organization or town, and who is presenting </a:t>
            </a:r>
          </a:p>
          <a:p>
            <a:pPr marL="0" marR="0" lvl="0" indent="0" algn="l" defTabSz="914400" rtl="0" eaLnBrk="1" fontAlgn="auto" latinLnBrk="0" hangingPunct="1">
              <a:lnSpc>
                <a:spcPct val="110000"/>
              </a:lnSpc>
              <a:spcBef>
                <a:spcPct val="0"/>
              </a:spcBef>
              <a:spcAft>
                <a:spcPts val="0"/>
              </a:spcAft>
              <a:buClrTx/>
              <a:buSzTx/>
              <a:buFontTx/>
              <a:buNone/>
              <a:tabLst/>
              <a:defRPr/>
            </a:pPr>
            <a:endParaRPr lang="en-US" sz="1400" dirty="0"/>
          </a:p>
          <a:p>
            <a:pPr marL="0" marR="0" lvl="0" indent="0" algn="l" defTabSz="914400" rtl="0" eaLnBrk="1" fontAlgn="auto" latinLnBrk="0" hangingPunct="1">
              <a:lnSpc>
                <a:spcPct val="110000"/>
              </a:lnSpc>
              <a:spcBef>
                <a:spcPct val="0"/>
              </a:spcBef>
              <a:spcAft>
                <a:spcPts val="0"/>
              </a:spcAft>
              <a:buClrTx/>
              <a:buSzTx/>
              <a:buFontTx/>
              <a:buNone/>
              <a:tabLst/>
              <a:defRPr/>
            </a:pPr>
            <a:r>
              <a:rPr lang="en-US" sz="1400" dirty="0"/>
              <a:t>In addition, you will find slide sets focused on individual community sectors or types of professionals such as criminal justice or prevention specialists</a:t>
            </a:r>
          </a:p>
          <a:p>
            <a:pPr marL="0" marR="0" lvl="0" indent="0" algn="l" defTabSz="914400" rtl="0" eaLnBrk="1" fontAlgn="auto" latinLnBrk="0" hangingPunct="1">
              <a:lnSpc>
                <a:spcPct val="110000"/>
              </a:lnSpc>
              <a:spcBef>
                <a:spcPct val="0"/>
              </a:spcBef>
              <a:spcAft>
                <a:spcPts val="0"/>
              </a:spcAft>
              <a:buClrTx/>
              <a:buSzTx/>
              <a:buFontTx/>
              <a:buNone/>
              <a:tabLst/>
              <a:defRPr/>
            </a:pPr>
            <a:endParaRPr lang="en-US" sz="1400" dirty="0"/>
          </a:p>
          <a:p>
            <a:pPr marL="0" marR="0" lvl="0" indent="0" algn="l" defTabSz="914400" rtl="0" eaLnBrk="1" fontAlgn="auto" latinLnBrk="0" hangingPunct="1">
              <a:lnSpc>
                <a:spcPct val="110000"/>
              </a:lnSpc>
              <a:spcBef>
                <a:spcPct val="0"/>
              </a:spcBef>
              <a:spcAft>
                <a:spcPts val="0"/>
              </a:spcAft>
              <a:buClrTx/>
              <a:buSzTx/>
              <a:buFontTx/>
              <a:buNone/>
              <a:tabLst/>
              <a:defRPr/>
            </a:pPr>
            <a:r>
              <a:rPr lang="en-US" sz="1400" dirty="0"/>
              <a:t>We are so glad you joined us to learn about this important topic. </a:t>
            </a:r>
          </a:p>
          <a:p>
            <a:pPr eaLnBrk="1" hangingPunct="1">
              <a:lnSpc>
                <a:spcPct val="110000"/>
              </a:lnSpc>
              <a:spcBef>
                <a:spcPct val="0"/>
              </a:spcBef>
            </a:pPr>
            <a:endParaRPr lang="en-US" altLang="en-US" sz="1400" b="1" dirty="0">
              <a:latin typeface="Arial" panose="020B0604020202020204" pitchFamily="34" charset="0"/>
              <a:cs typeface="Arial" panose="020B0604020202020204" pitchFamily="34" charset="0"/>
            </a:endParaRPr>
          </a:p>
          <a:p>
            <a:pPr eaLnBrk="1" hangingPunct="1">
              <a:lnSpc>
                <a:spcPct val="110000"/>
              </a:lnSpc>
              <a:spcBef>
                <a:spcPct val="0"/>
              </a:spcBef>
            </a:pPr>
            <a:r>
              <a:rPr lang="en-US" altLang="en-US" sz="1400" b="1" dirty="0">
                <a:latin typeface="Arial" panose="020B0604020202020204" pitchFamily="34" charset="0"/>
                <a:cs typeface="Arial" panose="020B0604020202020204" pitchFamily="34" charset="0"/>
              </a:rPr>
              <a:t>This slide serves as a placeholder for you to insert basic information on stigma form the “Stigma basics slide deck” </a:t>
            </a:r>
          </a:p>
          <a:p>
            <a:pPr eaLnBrk="1" hangingPunct="1">
              <a:spcBef>
                <a:spcPct val="0"/>
              </a:spcBef>
            </a:pPr>
            <a:endParaRPr lang="en-US" altLang="en-US" dirty="0"/>
          </a:p>
        </p:txBody>
      </p:sp>
      <p:sp>
        <p:nvSpPr>
          <p:cNvPr id="39940" name="Slide Number Placeholder 3">
            <a:extLst>
              <a:ext uri="{FF2B5EF4-FFF2-40B4-BE49-F238E27FC236}">
                <a16:creationId xmlns:a16="http://schemas.microsoft.com/office/drawing/2014/main" id="{1A92EA51-818B-4F7E-9403-477EBC44B4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AB813FA-6A9D-4D75-A293-6899FB5494F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828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4</a:t>
            </a:fld>
            <a:endParaRPr lang="en-US" dirty="0"/>
          </a:p>
        </p:txBody>
      </p:sp>
    </p:spTree>
    <p:extLst>
      <p:ext uri="{BB962C8B-B14F-4D97-AF65-F5344CB8AC3E}">
        <p14:creationId xmlns:p14="http://schemas.microsoft.com/office/powerpoint/2010/main" val="137483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PTTC Network uses affirming language to promote the application of evidence based practice.</a:t>
            </a:r>
          </a:p>
          <a:p>
            <a:endParaRPr lang="en-US" dirty="0"/>
          </a:p>
          <a:p>
            <a:r>
              <a:rPr lang="en-US" dirty="0"/>
              <a:t>You will learn more in this recorded webinar about the importance of language to inspire hope and put people first </a:t>
            </a:r>
          </a:p>
        </p:txBody>
      </p:sp>
      <p:sp>
        <p:nvSpPr>
          <p:cNvPr id="4" name="Slide Number Placeholder 3"/>
          <p:cNvSpPr>
            <a:spLocks noGrp="1"/>
          </p:cNvSpPr>
          <p:nvPr>
            <p:ph type="sldNum" sz="quarter" idx="5"/>
          </p:nvPr>
        </p:nvSpPr>
        <p:spPr/>
        <p:txBody>
          <a:bodyPr/>
          <a:lstStyle/>
          <a:p>
            <a:fld id="{69968B0F-D69C-4828-BC66-34B028F6BC84}" type="slidenum">
              <a:rPr lang="en-US" smtClean="0"/>
              <a:t>5</a:t>
            </a:fld>
            <a:endParaRPr lang="en-US"/>
          </a:p>
        </p:txBody>
      </p:sp>
    </p:spTree>
    <p:extLst>
      <p:ext uri="{BB962C8B-B14F-4D97-AF65-F5344CB8AC3E}">
        <p14:creationId xmlns:p14="http://schemas.microsoft.com/office/powerpoint/2010/main" val="123134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9390D6E-82B8-4DF0-A3C1-CD0F407FA3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E871C53A-45FD-4239-ADB0-0EF1C1E211D1}"/>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t>Okay Lets get started,  as a result of listening to this recorded webinar today you will be able to</a:t>
            </a:r>
          </a:p>
          <a:p>
            <a:pPr>
              <a:defRPr/>
            </a:pPr>
            <a:endParaRPr lang="en-US" altLang="en-US" dirty="0"/>
          </a:p>
          <a:p>
            <a:pPr marL="171450" indent="-171450">
              <a:buFont typeface="Wingdings" panose="05000000000000000000" pitchFamily="2" charset="2"/>
              <a:buChar char="ü"/>
              <a:defRPr/>
            </a:pPr>
            <a:r>
              <a:rPr lang="en-US" altLang="en-US" dirty="0"/>
              <a:t>Describe common components and three levels of stigma</a:t>
            </a:r>
          </a:p>
          <a:p>
            <a:pPr marL="171450" indent="-171450" eaLnBrk="1" hangingPunct="1">
              <a:buFont typeface="Wingdings" panose="05000000000000000000" pitchFamily="2" charset="2"/>
              <a:buChar char="ü"/>
              <a:defRPr/>
            </a:pPr>
            <a:r>
              <a:rPr lang="en-US" altLang="en-US" dirty="0"/>
              <a:t>Describe the importance of non-stigmatizing language</a:t>
            </a:r>
          </a:p>
          <a:p>
            <a:pPr marL="171450" indent="-171450" eaLnBrk="1" hangingPunct="1">
              <a:buFont typeface="Wingdings" panose="05000000000000000000" pitchFamily="2" charset="2"/>
              <a:buChar char="ü"/>
              <a:defRPr/>
            </a:pPr>
            <a:r>
              <a:rPr lang="en-US" altLang="en-US" dirty="0"/>
              <a:t>List cross-cutting practices for preventing or reducing stigma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en-US" dirty="0"/>
              <a:t>List evidence-based strategies for stigma prevention or reduction</a:t>
            </a:r>
          </a:p>
          <a:p>
            <a:pPr marL="0" indent="0" eaLnBrk="1" hangingPunct="1">
              <a:buFont typeface="Wingdings" panose="05000000000000000000" pitchFamily="2" charset="2"/>
              <a:buNone/>
              <a:defRPr/>
            </a:pPr>
            <a:endParaRPr lang="en-US" altLang="en-US" dirty="0"/>
          </a:p>
          <a:p>
            <a:pPr>
              <a:defRPr/>
            </a:pPr>
            <a:endParaRPr lang="en-US" altLang="en-US" dirty="0"/>
          </a:p>
        </p:txBody>
      </p:sp>
      <p:sp>
        <p:nvSpPr>
          <p:cNvPr id="41988" name="Slide Number Placeholder 3">
            <a:extLst>
              <a:ext uri="{FF2B5EF4-FFF2-40B4-BE49-F238E27FC236}">
                <a16:creationId xmlns:a16="http://schemas.microsoft.com/office/drawing/2014/main" id="{C023973A-F52E-4DF0-8A1F-5017FA48B1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030A5CC-CC34-46A8-88EA-CDBC6BD2F11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370A44F-8667-4888-A0FA-CFE5EF9DF7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25324DC-14A6-49A5-87F2-92928B29C702}"/>
              </a:ext>
            </a:extLst>
          </p:cNvPr>
          <p:cNvSpPr>
            <a:spLocks noGrp="1"/>
          </p:cNvSpPr>
          <p:nvPr>
            <p:ph type="body" idx="1"/>
          </p:nvPr>
        </p:nvSpPr>
        <p:spPr/>
        <p:txBody>
          <a:bodyPr/>
          <a:lstStyle/>
          <a:p>
            <a:pPr marL="0" indent="0">
              <a:buFont typeface="+mj-lt"/>
              <a:buNone/>
              <a:defRPr/>
            </a:pPr>
            <a:r>
              <a:rPr lang="en-US" altLang="en-US" sz="1100" dirty="0">
                <a:solidFill>
                  <a:srgbClr val="575B64"/>
                </a:solidFill>
                <a:latin typeface="InterFace"/>
              </a:rPr>
              <a:t>Its important to clarify what we are talking about.  We encourage everybody to take the time to  introduce a basic definition.  </a:t>
            </a:r>
          </a:p>
          <a:p>
            <a:pPr marL="0" indent="0">
              <a:buFont typeface="+mj-lt"/>
              <a:buNone/>
              <a:defRPr/>
            </a:pPr>
            <a:endParaRPr lang="en-US" altLang="en-US" sz="1100" dirty="0">
              <a:solidFill>
                <a:srgbClr val="575B64"/>
              </a:solidFill>
              <a:latin typeface="InterFace"/>
            </a:endParaRPr>
          </a:p>
          <a:p>
            <a:pPr marL="0" indent="0">
              <a:buFont typeface="+mj-lt"/>
              <a:buNone/>
              <a:defRPr/>
            </a:pPr>
            <a:r>
              <a:rPr lang="en-US" altLang="en-US" sz="1100" dirty="0">
                <a:solidFill>
                  <a:srgbClr val="575B64"/>
                </a:solidFill>
                <a:latin typeface="InterFace"/>
              </a:rPr>
              <a:t>This can create stimulate conversation,  provide a foundation for common language, and increase community-wide literacy on this topic of stigma.  </a:t>
            </a:r>
          </a:p>
          <a:p>
            <a:pPr marL="0" indent="0">
              <a:buFont typeface="+mj-lt"/>
              <a:buNone/>
              <a:defRPr/>
            </a:pPr>
            <a:endParaRPr lang="en-US" altLang="en-US" sz="1100" dirty="0">
              <a:solidFill>
                <a:srgbClr val="575B64"/>
              </a:solidFill>
              <a:latin typeface="InterFace"/>
            </a:endParaRPr>
          </a:p>
          <a:p>
            <a:pPr marL="0" indent="0">
              <a:buFont typeface="+mj-lt"/>
              <a:buNone/>
              <a:defRPr/>
            </a:pPr>
            <a:r>
              <a:rPr lang="en-US" altLang="en-US" sz="1100" dirty="0">
                <a:solidFill>
                  <a:srgbClr val="575B64"/>
                </a:solidFill>
                <a:latin typeface="InterFace"/>
              </a:rPr>
              <a:t>This definition comes to us from John Kelly and Casandra </a:t>
            </a:r>
            <a:r>
              <a:rPr lang="en-US" altLang="en-US" sz="1100" dirty="0" err="1">
                <a:solidFill>
                  <a:srgbClr val="575B64"/>
                </a:solidFill>
                <a:latin typeface="InterFace"/>
              </a:rPr>
              <a:t>westerhoff</a:t>
            </a:r>
            <a:r>
              <a:rPr lang="en-US" altLang="en-US" sz="1100" dirty="0">
                <a:solidFill>
                  <a:srgbClr val="575B64"/>
                </a:solidFill>
                <a:latin typeface="InterFace"/>
              </a:rPr>
              <a:t>, two important researchers in the field and major contributors to our current understanding of the importance of language.   You will hear more about that later in this recoding. </a:t>
            </a:r>
          </a:p>
          <a:p>
            <a:pPr marL="0" indent="0">
              <a:buFont typeface="+mj-lt"/>
              <a:buNone/>
              <a:defRPr/>
            </a:pPr>
            <a:endParaRPr lang="en-US" altLang="en-US" sz="1100" dirty="0">
              <a:solidFill>
                <a:srgbClr val="575B64"/>
              </a:solidFill>
              <a:latin typeface="InterFace"/>
            </a:endParaRPr>
          </a:p>
          <a:p>
            <a:pPr marL="0" indent="0">
              <a:buFont typeface="+mj-lt"/>
              <a:buNone/>
              <a:defRPr/>
            </a:pPr>
            <a:r>
              <a:rPr lang="en-US" altLang="en-US" sz="1100" dirty="0">
                <a:solidFill>
                  <a:srgbClr val="575B64"/>
                </a:solidFill>
                <a:latin typeface="InterFace"/>
              </a:rPr>
              <a:t>So a basic definition states: </a:t>
            </a:r>
          </a:p>
          <a:p>
            <a:pPr marL="0" indent="0">
              <a:buFont typeface="+mj-lt"/>
              <a:buNone/>
              <a:defRPr/>
            </a:pPr>
            <a:endParaRPr lang="en-US" altLang="en-US" sz="1100" dirty="0">
              <a:solidFill>
                <a:srgbClr val="575B64"/>
              </a:solidFill>
              <a:latin typeface="InterFace"/>
            </a:endParaRPr>
          </a:p>
          <a:p>
            <a:pPr marL="0" indent="0">
              <a:buFont typeface="+mj-lt"/>
              <a:buNone/>
              <a:defRPr/>
            </a:pPr>
            <a:r>
              <a:rPr lang="en-US" altLang="en-US" sz="1100" dirty="0">
                <a:solidFill>
                  <a:srgbClr val="575B64"/>
                </a:solidFill>
                <a:latin typeface="InterFace"/>
              </a:rPr>
              <a:t>“</a:t>
            </a:r>
            <a:r>
              <a:rPr lang="en-US" altLang="en-US" dirty="0">
                <a:latin typeface="InterFace"/>
              </a:rPr>
              <a:t>Stigma can be understood as an attribute, behavior, or reputation that is socially discrediting, and substance-related problems appear to be particularly susceptible to stigma.”</a:t>
            </a:r>
          </a:p>
          <a:p>
            <a:pPr marL="0" indent="0">
              <a:buFont typeface="+mj-lt"/>
              <a:buNone/>
              <a:defRPr/>
            </a:pPr>
            <a:endParaRPr lang="en-US" altLang="en-US" dirty="0">
              <a:latin typeface="InterFace"/>
            </a:endParaRPr>
          </a:p>
          <a:p>
            <a:pPr marL="0" indent="0">
              <a:buFont typeface="+mj-lt"/>
              <a:buNone/>
              <a:defRPr/>
            </a:pPr>
            <a:r>
              <a:rPr lang="en-US" altLang="en-US" dirty="0">
                <a:latin typeface="InterFace"/>
              </a:rPr>
              <a:t>Now take a minute to assess how this definition squares with your own beliefs</a:t>
            </a:r>
          </a:p>
          <a:p>
            <a:pPr marL="228600" indent="-228600">
              <a:buFont typeface="+mj-lt"/>
              <a:buAutoNum type="arabicPeriod"/>
              <a:defRPr/>
            </a:pPr>
            <a:endParaRPr lang="en-US" altLang="en-US" dirty="0">
              <a:latin typeface="InterFace"/>
            </a:endParaRPr>
          </a:p>
          <a:p>
            <a:pPr marL="228600" indent="-228600">
              <a:buFont typeface="Wingdings" panose="05000000000000000000" pitchFamily="2" charset="2"/>
              <a:buChar char="ü"/>
              <a:defRPr/>
            </a:pPr>
            <a:r>
              <a:rPr lang="en-US" altLang="en-US" b="1" i="1" dirty="0">
                <a:latin typeface="InterFace"/>
              </a:rPr>
              <a:t>Tip: Invite people to react to this definition. In particular, please comment on the language in this definition that squares with what you  believe.</a:t>
            </a:r>
          </a:p>
          <a:p>
            <a:pPr marL="171450" indent="-171450">
              <a:buFont typeface="Wingdings" panose="05000000000000000000" pitchFamily="2" charset="2"/>
              <a:buChar char="ü"/>
              <a:defRPr/>
            </a:pPr>
            <a:endParaRPr lang="en-US" altLang="en-US" sz="1100" b="1" i="1" dirty="0">
              <a:solidFill>
                <a:srgbClr val="575B64"/>
              </a:solidFill>
              <a:latin typeface="InterFace"/>
            </a:endParaRPr>
          </a:p>
          <a:p>
            <a:pPr>
              <a:defRPr/>
            </a:pPr>
            <a:endParaRPr lang="en-US" dirty="0"/>
          </a:p>
        </p:txBody>
      </p:sp>
      <p:sp>
        <p:nvSpPr>
          <p:cNvPr id="44036" name="Slide Number Placeholder 3">
            <a:extLst>
              <a:ext uri="{FF2B5EF4-FFF2-40B4-BE49-F238E27FC236}">
                <a16:creationId xmlns:a16="http://schemas.microsoft.com/office/drawing/2014/main" id="{C3EC5CCB-FE94-4AD7-821F-993698E877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4BD822C-BA24-4186-A526-4E14937A28B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2A464BC-6044-4F47-BBA9-9CE89E2D1B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7FEE01D2-A676-4391-AB6E-9D6B10915A37}"/>
              </a:ext>
            </a:extLst>
          </p:cNvPr>
          <p:cNvSpPr>
            <a:spLocks noGrp="1" noChangeArrowheads="1"/>
          </p:cNvSpPr>
          <p:nvPr>
            <p:ph type="body" idx="1"/>
          </p:nvPr>
        </p:nvSpPr>
        <p:spPr bwMode="auto"/>
        <p:txBody>
          <a:bodyPr wrap="square" numCol="1" anchor="t" anchorCtr="0" compatLnSpc="1">
            <a:prstTxWarp prst="textNoShape">
              <a:avLst/>
            </a:prstTxWarp>
          </a:bodyPr>
          <a:lstStyle/>
          <a:p>
            <a:pPr>
              <a:buFont typeface="+mj-lt"/>
              <a:buNone/>
              <a:defRPr/>
            </a:pPr>
            <a:r>
              <a:rPr lang="en-US" b="1" i="1" dirty="0">
                <a:solidFill>
                  <a:srgbClr val="000000"/>
                </a:solidFill>
                <a:latin typeface="Times New Roman" panose="02020603050405020304" pitchFamily="18" charset="0"/>
              </a:rPr>
              <a:t>Lets now look at stigma as components</a:t>
            </a:r>
          </a:p>
          <a:p>
            <a:pPr>
              <a:buFont typeface="+mj-lt"/>
              <a:buNone/>
              <a:defRPr/>
            </a:pPr>
            <a:endParaRPr lang="en-US" dirty="0">
              <a:solidFill>
                <a:srgbClr val="000000"/>
              </a:solidFill>
              <a:latin typeface="Times New Roman" panose="02020603050405020304" pitchFamily="18" charset="0"/>
            </a:endParaRPr>
          </a:p>
          <a:p>
            <a:pPr marL="228600" indent="-228600">
              <a:buFont typeface="+mj-lt"/>
              <a:buAutoNum type="arabicPeriod"/>
              <a:defRPr/>
            </a:pPr>
            <a:r>
              <a:rPr lang="en-US" b="1" dirty="0">
                <a:solidFill>
                  <a:srgbClr val="000000"/>
                </a:solidFill>
                <a:latin typeface="Times New Roman" panose="02020603050405020304" pitchFamily="18" charset="0"/>
              </a:rPr>
              <a:t>Stereotypes:</a:t>
            </a:r>
            <a:r>
              <a:rPr lang="en-US" dirty="0">
                <a:solidFill>
                  <a:srgbClr val="000000"/>
                </a:solidFill>
                <a:latin typeface="Times New Roman" panose="02020603050405020304" pitchFamily="18" charset="0"/>
              </a:rPr>
              <a:t> </a:t>
            </a:r>
            <a:r>
              <a:rPr lang="en-US" dirty="0"/>
              <a:t>Ideas and attitudes assigned to </a:t>
            </a:r>
            <a:r>
              <a:rPr lang="en-US" b="1" dirty="0"/>
              <a:t>labeled</a:t>
            </a:r>
            <a:r>
              <a:rPr lang="en-US" dirty="0"/>
              <a:t> social entities </a:t>
            </a:r>
          </a:p>
          <a:p>
            <a:pPr marL="228600" indent="-228600">
              <a:buFont typeface="+mj-lt"/>
              <a:buAutoNum type="arabicPeriod"/>
              <a:defRPr/>
            </a:pPr>
            <a:r>
              <a:rPr lang="en-US" b="1" dirty="0">
                <a:solidFill>
                  <a:srgbClr val="000000"/>
                </a:solidFill>
                <a:latin typeface="Times New Roman" panose="02020603050405020304" pitchFamily="18" charset="0"/>
              </a:rPr>
              <a:t>Prejudice: </a:t>
            </a:r>
            <a:r>
              <a:rPr lang="en-US" dirty="0"/>
              <a:t>Endorsement of negative beliefs and attitudes within those stereotypes </a:t>
            </a:r>
          </a:p>
          <a:p>
            <a:pPr marL="228600" indent="-228600">
              <a:buFont typeface="+mj-lt"/>
              <a:buAutoNum type="arabicPeriod"/>
              <a:defRPr/>
            </a:pPr>
            <a:r>
              <a:rPr lang="en-US" b="1" dirty="0"/>
              <a:t>Discrimination</a:t>
            </a:r>
            <a:r>
              <a:rPr lang="en-US" dirty="0"/>
              <a:t> Behaviors that </a:t>
            </a:r>
            <a:r>
              <a:rPr lang="en-US" b="1" dirty="0"/>
              <a:t>act </a:t>
            </a:r>
            <a:r>
              <a:rPr lang="en-US" dirty="0"/>
              <a:t>to endorse and reinforce stereotypes, and disadvantage those labeled </a:t>
            </a:r>
          </a:p>
          <a:p>
            <a:pPr marL="0" indent="0">
              <a:buFont typeface="+mj-lt"/>
              <a:buNone/>
              <a:defRPr/>
            </a:pPr>
            <a:endParaRPr lang="en-US" altLang="en-US" dirty="0"/>
          </a:p>
          <a:p>
            <a:pPr marL="0" indent="0">
              <a:buFont typeface="+mj-lt"/>
              <a:buNone/>
              <a:defRPr/>
            </a:pPr>
            <a:endParaRPr lang="en-US" altLang="en-US" dirty="0"/>
          </a:p>
          <a:p>
            <a:pPr marL="0" indent="0">
              <a:buFont typeface="+mj-lt"/>
              <a:buNone/>
              <a:defRPr/>
            </a:pPr>
            <a:r>
              <a:rPr lang="en-US" dirty="0"/>
              <a:t>Stigma is frequently conferred through labels, which are at times </a:t>
            </a:r>
            <a:r>
              <a:rPr lang="en-US" b="1" dirty="0"/>
              <a:t>officially sanctioned </a:t>
            </a:r>
            <a:r>
              <a:rPr lang="en-US" dirty="0"/>
              <a:t>terms encoded by official agents of (e.g., “mentally ill” by the medical profession, “criminal” by the justice system)  intentional or not this perpetuates negative beliefs.  </a:t>
            </a:r>
          </a:p>
          <a:p>
            <a:pPr marL="0" indent="0">
              <a:buFont typeface="+mj-lt"/>
              <a:buNone/>
              <a:defRPr/>
            </a:pPr>
            <a:endParaRPr lang="en-US" dirty="0"/>
          </a:p>
          <a:p>
            <a:pPr marL="0" indent="0">
              <a:buFont typeface="+mj-lt"/>
              <a:buNone/>
              <a:defRPr/>
            </a:pPr>
            <a:r>
              <a:rPr lang="en-US" dirty="0"/>
              <a:t>It also happens </a:t>
            </a:r>
            <a:r>
              <a:rPr lang="en-US" b="1" dirty="0"/>
              <a:t>informally</a:t>
            </a:r>
            <a:r>
              <a:rPr lang="en-US" dirty="0"/>
              <a:t> (e.g., anyone referring to an entire race of individua's as “lazy”) sets up the negative belief and leading to prejudice.</a:t>
            </a:r>
          </a:p>
          <a:p>
            <a:pPr marL="0" indent="0">
              <a:buFont typeface="+mj-lt"/>
              <a:buNone/>
              <a:defRPr/>
            </a:pPr>
            <a:endParaRPr lang="en-US" dirty="0"/>
          </a:p>
          <a:p>
            <a:pPr marL="0" indent="0">
              <a:buFont typeface="+mj-lt"/>
              <a:buNone/>
              <a:defRPr/>
            </a:pPr>
            <a:r>
              <a:rPr lang="en-US" dirty="0"/>
              <a:t>To be clear    labels produce </a:t>
            </a:r>
            <a:r>
              <a:rPr lang="en-US" b="1" dirty="0"/>
              <a:t>stereotypes</a:t>
            </a:r>
            <a:r>
              <a:rPr lang="en-US" dirty="0"/>
              <a:t>    with variable levels of negative social consequences of </a:t>
            </a:r>
            <a:r>
              <a:rPr lang="en-US" b="1" dirty="0"/>
              <a:t>prejudice </a:t>
            </a:r>
            <a:r>
              <a:rPr lang="en-US" dirty="0"/>
              <a:t> often leading to  </a:t>
            </a:r>
            <a:r>
              <a:rPr lang="en-US" b="1" dirty="0"/>
              <a:t>discrimination</a:t>
            </a:r>
            <a:endParaRPr lang="en-US" dirty="0"/>
          </a:p>
          <a:p>
            <a:pPr marL="0" indent="0">
              <a:buFont typeface="+mj-lt"/>
              <a:buNone/>
              <a:defRPr/>
            </a:pPr>
            <a:endParaRPr lang="en-US"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en-US" dirty="0"/>
              <a:t>The word stigma itself is sometimes debated,  some see it as </a:t>
            </a:r>
            <a:r>
              <a:rPr lang="en-US" dirty="0"/>
              <a:t>“a victim word, and prefer “discrimination as a better word for framing the issue”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tLang="en-US" dirty="0"/>
              <a:t>While I would agree that its important that all of us play a role in shaping perceptions, I think its also important to bring people together,  meaning don’t get hung up about political correctness.  Instead focus on where you and a colleague can agree.  Be gentle with folks who use stigmatizing language,  its almost always unintentional.  A gentle reminder about language in private is always more productive than a public reprimand. </a:t>
            </a:r>
          </a:p>
          <a:p>
            <a:pPr marL="0" indent="0">
              <a:buFont typeface="+mj-lt"/>
              <a:buNone/>
              <a:defRPr/>
            </a:pPr>
            <a:endParaRPr lang="en-US" dirty="0"/>
          </a:p>
          <a:p>
            <a:pPr marL="0" indent="0">
              <a:buFont typeface="+mj-lt"/>
              <a:buNone/>
              <a:defRPr/>
            </a:pPr>
            <a:endParaRPr lang="en-US" altLang="en-US" dirty="0"/>
          </a:p>
          <a:p>
            <a:pPr marL="228600" indent="-228600">
              <a:buFont typeface="+mj-lt"/>
              <a:buAutoNum type="arabicPeriod"/>
              <a:defRPr/>
            </a:pPr>
            <a:endParaRPr lang="en-US" altLang="en-US" dirty="0"/>
          </a:p>
          <a:p>
            <a:pPr>
              <a:buFont typeface="+mj-lt"/>
              <a:buNone/>
              <a:defRPr/>
            </a:pPr>
            <a:endParaRPr lang="en-US" altLang="en-US" dirty="0"/>
          </a:p>
          <a:p>
            <a:pPr>
              <a:buFont typeface="+mj-lt"/>
              <a:buNone/>
              <a:defRPr/>
            </a:pPr>
            <a:endParaRPr lang="en-US" altLang="en-US" dirty="0"/>
          </a:p>
        </p:txBody>
      </p:sp>
      <p:sp>
        <p:nvSpPr>
          <p:cNvPr id="46084" name="Slide Number Placeholder 3">
            <a:extLst>
              <a:ext uri="{FF2B5EF4-FFF2-40B4-BE49-F238E27FC236}">
                <a16:creationId xmlns:a16="http://schemas.microsoft.com/office/drawing/2014/main" id="{412D184A-8524-4DCC-AACE-446A8E6287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A04623-38FA-4589-8CEB-E7FFEC3278C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E2FC0C9-95E8-46D3-B23E-ACF62DD11E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E66588C-21B5-4C29-805D-DE50A751CC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Calibri Light" panose="020F0302020204030204" pitchFamily="34" charset="0"/>
              <a:buNone/>
            </a:pPr>
            <a:r>
              <a:rPr lang="en-US" altLang="en-US" dirty="0"/>
              <a:t>Stigma happens on various levels or sometimes described as layers in somewhat of an ecological model</a:t>
            </a:r>
          </a:p>
          <a:p>
            <a:pPr marL="228600" indent="-228600">
              <a:buFont typeface="Calibri Light" panose="020F0302020204030204" pitchFamily="34" charset="0"/>
              <a:buAutoNum type="arabicPeriod"/>
            </a:pPr>
            <a:endParaRPr lang="en-US" altLang="en-US" dirty="0"/>
          </a:p>
          <a:p>
            <a:pPr marL="228600" marR="0" lvl="0" indent="-228600" algn="l" defTabSz="914400" rtl="0" eaLnBrk="0" fontAlgn="base" latinLnBrk="0" hangingPunct="0">
              <a:lnSpc>
                <a:spcPct val="100000"/>
              </a:lnSpc>
              <a:spcBef>
                <a:spcPct val="30000"/>
              </a:spcBef>
              <a:spcAft>
                <a:spcPct val="0"/>
              </a:spcAft>
              <a:buClrTx/>
              <a:buSzTx/>
              <a:buFont typeface="Calibri Light" panose="020F0302020204030204" pitchFamily="34" charset="0"/>
              <a:buAutoNum type="arabicPeriod"/>
              <a:tabLst/>
              <a:defRPr/>
            </a:pPr>
            <a:r>
              <a:rPr lang="en-US" altLang="en-US" b="1" dirty="0"/>
              <a:t>Structural Stigma</a:t>
            </a:r>
            <a:r>
              <a:rPr lang="en-US" altLang="en-US" dirty="0"/>
              <a:t>: Prejudice and discrimination by policies, laws, and constitutional practice; also called institutionalized stigma at the societal level or community level</a:t>
            </a:r>
          </a:p>
          <a:p>
            <a:pPr marL="0" marR="0" lvl="0" indent="0" algn="l" defTabSz="914400" rtl="0" eaLnBrk="0" fontAlgn="base" latinLnBrk="0" hangingPunct="0">
              <a:lnSpc>
                <a:spcPct val="100000"/>
              </a:lnSpc>
              <a:spcBef>
                <a:spcPct val="30000"/>
              </a:spcBef>
              <a:spcAft>
                <a:spcPct val="0"/>
              </a:spcAft>
              <a:buClrTx/>
              <a:buSzTx/>
              <a:buFont typeface="Calibri Light" panose="020F0302020204030204" pitchFamily="34" charset="0"/>
              <a:buNone/>
              <a:tabLst/>
              <a:defRPr/>
            </a:pPr>
            <a:endParaRPr lang="en-US" altLang="en-US" dirty="0"/>
          </a:p>
          <a:p>
            <a:pPr marL="228600" marR="0" lvl="0" indent="-228600" algn="l" defTabSz="914400" rtl="0" eaLnBrk="0" fontAlgn="base" latinLnBrk="0" hangingPunct="0">
              <a:lnSpc>
                <a:spcPct val="100000"/>
              </a:lnSpc>
              <a:spcBef>
                <a:spcPct val="30000"/>
              </a:spcBef>
              <a:spcAft>
                <a:spcPct val="0"/>
              </a:spcAft>
              <a:buClrTx/>
              <a:buSzTx/>
              <a:buFont typeface="Calibri Light" panose="020F0302020204030204" pitchFamily="34" charset="0"/>
              <a:buAutoNum type="arabicPeriod"/>
              <a:tabLst/>
              <a:defRPr/>
            </a:pPr>
            <a:r>
              <a:rPr lang="en-US" altLang="en-US" b="1" dirty="0"/>
              <a:t>Public Stigma</a:t>
            </a:r>
            <a:r>
              <a:rPr lang="en-US" altLang="en-US" dirty="0"/>
              <a:t>: Stereotypes, prejudice, and discrimination </a:t>
            </a:r>
            <a:r>
              <a:rPr lang="en-US" altLang="en-US" b="1" dirty="0"/>
              <a:t>endorsed by the general population  </a:t>
            </a:r>
            <a:r>
              <a:rPr lang="en-US" altLang="en-US" dirty="0">
                <a:solidFill>
                  <a:srgbClr val="000000"/>
                </a:solidFill>
                <a:latin typeface="Times New Roman" panose="02020603050405020304" pitchFamily="18" charset="0"/>
              </a:rPr>
              <a:t>a set of negative attitudes and beliefs that motivate individuals to fear, reject, avoid, and discriminate against people with mental illness.  Unchecked public stigma almost always leads to discrimination</a:t>
            </a:r>
          </a:p>
          <a:p>
            <a:pPr marL="685800" marR="0" lvl="1" indent="-228600" algn="l" defTabSz="914400" rtl="0" eaLnBrk="0" fontAlgn="base" latinLnBrk="0" hangingPunct="0">
              <a:lnSpc>
                <a:spcPct val="100000"/>
              </a:lnSpc>
              <a:spcBef>
                <a:spcPct val="30000"/>
              </a:spcBef>
              <a:spcAft>
                <a:spcPct val="0"/>
              </a:spcAft>
              <a:buClrTx/>
              <a:buSzTx/>
              <a:buFont typeface="Calibri Light" panose="020F0302020204030204" pitchFamily="34" charset="0"/>
              <a:buAutoNum type="arabicPeriod"/>
              <a:tabLst/>
              <a:defRPr/>
            </a:pPr>
            <a:endParaRPr lang="en-US" altLang="en-US" dirty="0">
              <a:solidFill>
                <a:srgbClr val="000000"/>
              </a:solidFill>
              <a:latin typeface="Times New Roman" panose="02020603050405020304" pitchFamily="18" charset="0"/>
            </a:endParaRPr>
          </a:p>
          <a:p>
            <a:pPr marL="457200" marR="0" lvl="1" indent="0" algn="l" defTabSz="914400" rtl="0" eaLnBrk="0" fontAlgn="base" latinLnBrk="0" hangingPunct="0">
              <a:lnSpc>
                <a:spcPct val="100000"/>
              </a:lnSpc>
              <a:spcBef>
                <a:spcPct val="30000"/>
              </a:spcBef>
              <a:spcAft>
                <a:spcPct val="0"/>
              </a:spcAft>
              <a:buClrTx/>
              <a:buSzTx/>
              <a:buFont typeface="Calibri Light" panose="020F0302020204030204" pitchFamily="34" charset="0"/>
              <a:buNone/>
              <a:tabLst/>
              <a:defRPr/>
            </a:pPr>
            <a:r>
              <a:rPr lang="en-US" altLang="en-US" b="1" dirty="0"/>
              <a:t>Public stigma can lead to</a:t>
            </a:r>
            <a:r>
              <a:rPr lang="en-US" altLang="en-US" dirty="0"/>
              <a:t>: − Differential public and political support for treatment policies − Differential public and political support for criminal justice preferences − Barriers to employment/education/training − Reduced housing and social support − Increased social distance (social isolation)</a:t>
            </a:r>
          </a:p>
          <a:p>
            <a:pPr marL="0" marR="0" lvl="0" indent="0" algn="l" defTabSz="914400" rtl="0" eaLnBrk="0" fontAlgn="base" latinLnBrk="0" hangingPunct="0">
              <a:lnSpc>
                <a:spcPct val="100000"/>
              </a:lnSpc>
              <a:spcBef>
                <a:spcPct val="30000"/>
              </a:spcBef>
              <a:spcAft>
                <a:spcPct val="0"/>
              </a:spcAft>
              <a:buClrTx/>
              <a:buSzTx/>
              <a:buFont typeface="Calibri Light" panose="020F0302020204030204" pitchFamily="34" charset="0"/>
              <a:buNone/>
              <a:tabLst/>
              <a:defRPr/>
            </a:pPr>
            <a:endParaRPr lang="en-US" altLang="en-US" b="1" dirty="0"/>
          </a:p>
          <a:p>
            <a:pPr marL="228600" indent="-228600">
              <a:buFont typeface="Calibri Light" panose="020F0302020204030204" pitchFamily="34" charset="0"/>
              <a:buAutoNum type="arabicPeriod"/>
            </a:pPr>
            <a:r>
              <a:rPr lang="en-US" altLang="en-US" b="1" dirty="0"/>
              <a:t>Personal or Self stigma  </a:t>
            </a:r>
            <a:r>
              <a:rPr lang="en-US" altLang="en-US" dirty="0"/>
              <a:t>Internalization of public stigma can lead to Shame/guilt  and  Lowered self-esteem </a:t>
            </a:r>
          </a:p>
          <a:p>
            <a:pPr marL="914400" lvl="2" indent="0">
              <a:buFont typeface="Calibri Light" panose="020F0302020204030204" pitchFamily="34" charset="0"/>
              <a:buNone/>
            </a:pPr>
            <a:r>
              <a:rPr lang="en-US" altLang="en-US" dirty="0"/>
              <a:t>For some self stigma can lead to a lack of problem acknowledgment (I am a bad person rather than an individual with a disorder that needs treatment) This can result in  Delays in help-seeking, Less treatment engagement, and the creation barriers for recovery</a:t>
            </a:r>
          </a:p>
          <a:p>
            <a:pPr marL="228600" indent="-228600">
              <a:buFont typeface="Calibri Light" panose="020F0302020204030204" pitchFamily="34" charset="0"/>
              <a:buAutoNum type="arabicPeriod"/>
            </a:pPr>
            <a:endParaRPr lang="en-US" altLang="en-US" dirty="0"/>
          </a:p>
          <a:p>
            <a:pPr marL="0" indent="0">
              <a:buFont typeface="Calibri Light" panose="020F0302020204030204" pitchFamily="34" charset="0"/>
              <a:buNone/>
            </a:pPr>
            <a:r>
              <a:rPr lang="en-US" altLang="en-US" b="1" dirty="0"/>
              <a:t>All three levels have an impact on successful we can be with treatment outcomes and support in recovery </a:t>
            </a:r>
          </a:p>
        </p:txBody>
      </p:sp>
      <p:sp>
        <p:nvSpPr>
          <p:cNvPr id="48132" name="Slide Number Placeholder 3">
            <a:extLst>
              <a:ext uri="{FF2B5EF4-FFF2-40B4-BE49-F238E27FC236}">
                <a16:creationId xmlns:a16="http://schemas.microsoft.com/office/drawing/2014/main" id="{EA91C598-FA7A-4725-8206-3CC07DA661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7E7CA35-BD9C-458D-8786-AAEF8046082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A228B1A-7126-4F8E-A0C9-748B59EACA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9607496-6173-40C7-B175-F65C71F2D8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505151"/>
                </a:solidFill>
                <a:latin typeface="MuseoSans-300"/>
              </a:rPr>
              <a:t>Its sometimes helpful to provide colleague with a few examples</a:t>
            </a:r>
          </a:p>
          <a:p>
            <a:endParaRPr lang="en-US" altLang="en-US" dirty="0">
              <a:solidFill>
                <a:srgbClr val="505151"/>
              </a:solidFill>
              <a:latin typeface="MuseoSans-300"/>
            </a:endParaRPr>
          </a:p>
          <a:p>
            <a:r>
              <a:rPr lang="en-US" altLang="en-US" dirty="0">
                <a:solidFill>
                  <a:srgbClr val="505151"/>
                </a:solidFill>
                <a:latin typeface="MuseoSans-300"/>
              </a:rPr>
              <a:t>Structural stigma exists in public and private institutions, including businesses, the courts, government at all levels, professional groups, school systems, social service agencies, and universities. </a:t>
            </a:r>
            <a:r>
              <a:rPr lang="en-US" altLang="en-US" b="1" dirty="0">
                <a:solidFill>
                  <a:srgbClr val="505151"/>
                </a:solidFill>
                <a:latin typeface="MuseoSans-300"/>
              </a:rPr>
              <a:t>Stigma at the structural level can appear to endorse discrimination, which contributes to public and self-stigma</a:t>
            </a:r>
            <a:r>
              <a:rPr lang="en-US" altLang="en-US" dirty="0">
                <a:solidFill>
                  <a:srgbClr val="505151"/>
                </a:solidFill>
                <a:latin typeface="MuseoSans-300"/>
              </a:rPr>
              <a:t>. </a:t>
            </a:r>
          </a:p>
          <a:p>
            <a:r>
              <a:rPr lang="en-US" altLang="en-US" dirty="0">
                <a:solidFill>
                  <a:srgbClr val="505151"/>
                </a:solidFill>
                <a:latin typeface="MuseoSans-300"/>
              </a:rPr>
              <a:t>	Examples include limits on exercising one’s civil rights, such as serving on a jury or holding a political office, and discriminatory hiring or admissions policies 	based on stereotypes. People with mental and substance use disorders are overrepresented in the criminal justice system, which is both a consequence and a 	source of stigma.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solidFill>
                  <a:srgbClr val="505151"/>
                </a:solidFill>
                <a:latin typeface="MuseoSans-300"/>
              </a:rPr>
              <a:t>	Another example is </a:t>
            </a:r>
            <a:r>
              <a:rPr lang="en-US" altLang="en-US" sz="1200" i="1" dirty="0">
                <a:solidFill>
                  <a:srgbClr val="CB4928"/>
                </a:solidFill>
              </a:rPr>
              <a:t>State health agency boards who make decisions about populations and strategies with no representation of individuals with lived experience</a:t>
            </a:r>
            <a:endParaRPr lang="en-US" altLang="en-US" dirty="0">
              <a:solidFill>
                <a:srgbClr val="505151"/>
              </a:solidFill>
              <a:latin typeface="MuseoSans-300"/>
            </a:endParaRPr>
          </a:p>
          <a:p>
            <a:endParaRPr lang="en-US" altLang="en-US" dirty="0">
              <a:solidFill>
                <a:srgbClr val="505151"/>
              </a:solidFill>
              <a:latin typeface="MuseoSans-300"/>
            </a:endParaRPr>
          </a:p>
          <a:p>
            <a:r>
              <a:rPr lang="en-US" altLang="en-US" dirty="0">
                <a:solidFill>
                  <a:srgbClr val="505151"/>
                </a:solidFill>
                <a:latin typeface="MuseoSans-300"/>
              </a:rPr>
              <a:t>Public stigma is operationalized through the behaviors of individuals and groups of all kinds in society. Relevant groups include educators, employers, health care providers, journalists, police, judges, policy makers, and legislators. With their broad reach, the media have a strong influence on stigma at every level. Despite ongoing and successful efforts to educate media professionals about behavioral disorders, stereotypes of violently mentally ill people are perpetuated in media and social media reports of incidents of mass violence and in public discourse about mental illness. </a:t>
            </a:r>
            <a:r>
              <a:rPr lang="en-US" altLang="en-US" b="1" i="1" dirty="0">
                <a:solidFill>
                  <a:srgbClr val="505151"/>
                </a:solidFill>
                <a:latin typeface="MuseoSans-300"/>
              </a:rPr>
              <a:t>Social media can be a source of stigma or a means of promoting affirming attitudes</a:t>
            </a:r>
            <a:r>
              <a:rPr lang="en-US" altLang="en-US" dirty="0">
                <a:solidFill>
                  <a:srgbClr val="505151"/>
                </a:solidFill>
                <a:latin typeface="MuseoSans-300"/>
              </a:rPr>
              <a:t>. </a:t>
            </a:r>
          </a:p>
          <a:p>
            <a:r>
              <a:rPr lang="en-US" altLang="en-US" dirty="0">
                <a:solidFill>
                  <a:srgbClr val="505151"/>
                </a:solidFill>
                <a:latin typeface="MuseoSans-300"/>
              </a:rPr>
              <a:t>	Example might be the existence of attitudes in your neighborhood regarding the presence of drug activity </a:t>
            </a:r>
          </a:p>
          <a:p>
            <a:r>
              <a:rPr lang="en-US" altLang="en-US" dirty="0">
                <a:solidFill>
                  <a:srgbClr val="505151"/>
                </a:solidFill>
                <a:latin typeface="MuseoSans-300"/>
              </a:rPr>
              <a:t>	I recently saw a news article showing a GIS map showing neighborhood hots spots for overdose and a heat map to reported crime</a:t>
            </a:r>
          </a:p>
          <a:p>
            <a:r>
              <a:rPr lang="en-US" altLang="en-US" dirty="0">
                <a:solidFill>
                  <a:srgbClr val="505151"/>
                </a:solidFill>
                <a:latin typeface="MuseoSans-300"/>
              </a:rPr>
              <a:t>	Sort of unintentional, but without any context that article could perpetuate fear or even create or strengthen existing  stereotypes that individuals with opioid 	use disorders are dangerous</a:t>
            </a:r>
          </a:p>
          <a:p>
            <a:endParaRPr lang="en-US" altLang="en-US" dirty="0">
              <a:solidFill>
                <a:srgbClr val="505151"/>
              </a:solidFill>
              <a:latin typeface="MuseoSans-300"/>
            </a:endParaRPr>
          </a:p>
          <a:p>
            <a:r>
              <a:rPr lang="en-US" altLang="en-US" dirty="0">
                <a:solidFill>
                  <a:srgbClr val="505151"/>
                </a:solidFill>
                <a:latin typeface="MuseoSans-300"/>
              </a:rPr>
              <a:t>Self-stigma reduces self-efficacy and can discourage people from disclosing their conditions for fear of being labeled and subjected to discrimination.   Take time with your colleagues to talk about the damage that self stigma can do.</a:t>
            </a:r>
          </a:p>
          <a:p>
            <a:endParaRPr lang="en-US" altLang="en-US" dirty="0">
              <a:solidFill>
                <a:srgbClr val="505151"/>
              </a:solidFill>
              <a:latin typeface="MuseoSans-300"/>
            </a:endParaRPr>
          </a:p>
          <a:p>
            <a:r>
              <a:rPr lang="en-US" altLang="en-US" dirty="0">
                <a:solidFill>
                  <a:srgbClr val="505151"/>
                </a:solidFill>
                <a:latin typeface="MuseoSans-300"/>
              </a:rPr>
              <a:t>	For example Label avoidance in turn discourages help and as we mentioned a moment ago reduces treatment-seeking on the part of people with mental and 	substance use disorders and their families. </a:t>
            </a:r>
          </a:p>
          <a:p>
            <a:r>
              <a:rPr lang="en-US" altLang="en-US" dirty="0">
                <a:solidFill>
                  <a:srgbClr val="505151"/>
                </a:solidFill>
                <a:latin typeface="MuseoSans-300"/>
              </a:rPr>
              <a:t>	This avoidance creates a barrier to early diagnosis and treatment, adding to the heavy social burden of untreated mental and substance use disorders, 	including chronic disease; costs related to victimization, crime, and incarceration; lost productivity; and premature death. </a:t>
            </a:r>
          </a:p>
          <a:p>
            <a:endParaRPr lang="en-US" altLang="en-US" dirty="0"/>
          </a:p>
        </p:txBody>
      </p:sp>
      <p:sp>
        <p:nvSpPr>
          <p:cNvPr id="50180" name="Slide Number Placeholder 3">
            <a:extLst>
              <a:ext uri="{FF2B5EF4-FFF2-40B4-BE49-F238E27FC236}">
                <a16:creationId xmlns:a16="http://schemas.microsoft.com/office/drawing/2014/main" id="{61EF40BA-731A-43FB-99BE-B809C29D33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BE409E9-9A73-447C-9E88-9FAA1A3A63E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E65015-B52A-4CA5-B73F-1AD02186E06F}"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41AE9-4933-4B50-BCA6-3925E2D1831F}" type="slidenum">
              <a:rPr lang="en-US" smtClean="0"/>
              <a:t>‹#›</a:t>
            </a:fld>
            <a:endParaRPr lang="en-US"/>
          </a:p>
        </p:txBody>
      </p:sp>
    </p:spTree>
    <p:extLst>
      <p:ext uri="{BB962C8B-B14F-4D97-AF65-F5344CB8AC3E}">
        <p14:creationId xmlns:p14="http://schemas.microsoft.com/office/powerpoint/2010/main" val="247230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E65015-B52A-4CA5-B73F-1AD02186E06F}"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41AE9-4933-4B50-BCA6-3925E2D1831F}" type="slidenum">
              <a:rPr lang="en-US" smtClean="0"/>
              <a:t>‹#›</a:t>
            </a:fld>
            <a:endParaRPr lang="en-US"/>
          </a:p>
        </p:txBody>
      </p:sp>
    </p:spTree>
    <p:extLst>
      <p:ext uri="{BB962C8B-B14F-4D97-AF65-F5344CB8AC3E}">
        <p14:creationId xmlns:p14="http://schemas.microsoft.com/office/powerpoint/2010/main" val="409340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E65015-B52A-4CA5-B73F-1AD02186E06F}"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41AE9-4933-4B50-BCA6-3925E2D1831F}" type="slidenum">
              <a:rPr lang="en-US" smtClean="0"/>
              <a:t>‹#›</a:t>
            </a:fld>
            <a:endParaRPr lang="en-US"/>
          </a:p>
        </p:txBody>
      </p:sp>
    </p:spTree>
    <p:extLst>
      <p:ext uri="{BB962C8B-B14F-4D97-AF65-F5344CB8AC3E}">
        <p14:creationId xmlns:p14="http://schemas.microsoft.com/office/powerpoint/2010/main" val="421697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BD15E62-C515-438B-B5BC-579BD0024CC9}"/>
              </a:ext>
            </a:extLst>
          </p:cNvPr>
          <p:cNvSpPr>
            <a:spLocks noGrp="1"/>
          </p:cNvSpPr>
          <p:nvPr>
            <p:ph type="dt" sz="half" idx="10"/>
          </p:nvPr>
        </p:nvSpPr>
        <p:spPr/>
        <p:txBody>
          <a:bodyPr/>
          <a:lstStyle>
            <a:lvl1pPr>
              <a:defRPr/>
            </a:lvl1pPr>
          </a:lstStyle>
          <a:p>
            <a:pPr>
              <a:defRPr/>
            </a:pPr>
            <a:fld id="{D70A346E-8DB1-4CDF-880D-55E40D7AF93E}" type="datetime1">
              <a:rPr lang="en-US"/>
              <a:pPr>
                <a:defRPr/>
              </a:pPr>
              <a:t>11/10/20</a:t>
            </a:fld>
            <a:endParaRPr lang="en-US"/>
          </a:p>
        </p:txBody>
      </p:sp>
      <p:sp>
        <p:nvSpPr>
          <p:cNvPr id="4" name="Footer Placeholder 4">
            <a:extLst>
              <a:ext uri="{FF2B5EF4-FFF2-40B4-BE49-F238E27FC236}">
                <a16:creationId xmlns:a16="http://schemas.microsoft.com/office/drawing/2014/main" id="{2FFC459B-745F-43B8-9CAA-2F0DA399B55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F84129-A6E4-45DC-A050-BA494D5D7C09}"/>
              </a:ext>
            </a:extLst>
          </p:cNvPr>
          <p:cNvSpPr>
            <a:spLocks noGrp="1"/>
          </p:cNvSpPr>
          <p:nvPr>
            <p:ph type="sldNum" sz="quarter" idx="12"/>
          </p:nvPr>
        </p:nvSpPr>
        <p:spPr/>
        <p:txBody>
          <a:bodyPr/>
          <a:lstStyle>
            <a:lvl1pPr>
              <a:defRPr/>
            </a:lvl1pPr>
          </a:lstStyle>
          <a:p>
            <a:pPr>
              <a:defRPr/>
            </a:pPr>
            <a:fld id="{05EAF579-521C-46AD-8211-DC1657A860BF}" type="slidenum">
              <a:rPr lang="en-US" altLang="en-US"/>
              <a:pPr>
                <a:defRPr/>
              </a:pPr>
              <a:t>‹#›</a:t>
            </a:fld>
            <a:endParaRPr lang="en-US" altLang="en-US"/>
          </a:p>
        </p:txBody>
      </p:sp>
    </p:spTree>
    <p:extLst>
      <p:ext uri="{BB962C8B-B14F-4D97-AF65-F5344CB8AC3E}">
        <p14:creationId xmlns:p14="http://schemas.microsoft.com/office/powerpoint/2010/main" val="723046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880509E-4260-4AE1-A8D1-9B3230EDB29F}"/>
              </a:ext>
            </a:extLst>
          </p:cNvPr>
          <p:cNvSpPr>
            <a:spLocks noGrp="1"/>
          </p:cNvSpPr>
          <p:nvPr>
            <p:ph type="dt" sz="half" idx="10"/>
          </p:nvPr>
        </p:nvSpPr>
        <p:spPr/>
        <p:txBody>
          <a:bodyPr/>
          <a:lstStyle>
            <a:lvl1pPr>
              <a:defRPr/>
            </a:lvl1pPr>
          </a:lstStyle>
          <a:p>
            <a:pPr>
              <a:defRPr/>
            </a:pPr>
            <a:fld id="{D70A346E-8DB1-4CDF-880D-55E40D7AF93E}" type="datetime1">
              <a:rPr lang="en-US"/>
              <a:pPr>
                <a:defRPr/>
              </a:pPr>
              <a:t>11/10/20</a:t>
            </a:fld>
            <a:endParaRPr lang="en-US"/>
          </a:p>
        </p:txBody>
      </p:sp>
      <p:sp>
        <p:nvSpPr>
          <p:cNvPr id="3" name="Footer Placeholder 4">
            <a:extLst>
              <a:ext uri="{FF2B5EF4-FFF2-40B4-BE49-F238E27FC236}">
                <a16:creationId xmlns:a16="http://schemas.microsoft.com/office/drawing/2014/main" id="{67CC7397-3180-4786-997D-0029B91C723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89F2455-B9C6-4C08-95D5-1CA14483D5A7}"/>
              </a:ext>
            </a:extLst>
          </p:cNvPr>
          <p:cNvSpPr>
            <a:spLocks noGrp="1"/>
          </p:cNvSpPr>
          <p:nvPr>
            <p:ph type="sldNum" sz="quarter" idx="12"/>
          </p:nvPr>
        </p:nvSpPr>
        <p:spPr/>
        <p:txBody>
          <a:bodyPr/>
          <a:lstStyle>
            <a:lvl1pPr>
              <a:defRPr/>
            </a:lvl1pPr>
          </a:lstStyle>
          <a:p>
            <a:pPr>
              <a:defRPr/>
            </a:pPr>
            <a:fld id="{CAEE8C99-48C7-4F91-8893-F2D6297DB273}" type="slidenum">
              <a:rPr lang="en-US" altLang="en-US"/>
              <a:pPr>
                <a:defRPr/>
              </a:pPr>
              <a:t>‹#›</a:t>
            </a:fld>
            <a:endParaRPr lang="en-US" altLang="en-US"/>
          </a:p>
        </p:txBody>
      </p:sp>
    </p:spTree>
    <p:extLst>
      <p:ext uri="{BB962C8B-B14F-4D97-AF65-F5344CB8AC3E}">
        <p14:creationId xmlns:p14="http://schemas.microsoft.com/office/powerpoint/2010/main" val="3574131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900281-9D20-4E51-9ACE-B121630FCB9D}"/>
              </a:ext>
            </a:extLst>
          </p:cNvPr>
          <p:cNvSpPr>
            <a:spLocks noGrp="1"/>
          </p:cNvSpPr>
          <p:nvPr>
            <p:ph type="dt" sz="half" idx="10"/>
          </p:nvPr>
        </p:nvSpPr>
        <p:spPr/>
        <p:txBody>
          <a:bodyPr/>
          <a:lstStyle>
            <a:lvl1pPr>
              <a:defRPr/>
            </a:lvl1pPr>
          </a:lstStyle>
          <a:p>
            <a:pPr>
              <a:defRPr/>
            </a:pPr>
            <a:fld id="{D70A346E-8DB1-4CDF-880D-55E40D7AF93E}" type="datetime1">
              <a:rPr lang="en-US"/>
              <a:pPr>
                <a:defRPr/>
              </a:pPr>
              <a:t>11/10/20</a:t>
            </a:fld>
            <a:endParaRPr lang="en-US"/>
          </a:p>
        </p:txBody>
      </p:sp>
      <p:sp>
        <p:nvSpPr>
          <p:cNvPr id="3" name="Footer Placeholder 4">
            <a:extLst>
              <a:ext uri="{FF2B5EF4-FFF2-40B4-BE49-F238E27FC236}">
                <a16:creationId xmlns:a16="http://schemas.microsoft.com/office/drawing/2014/main" id="{07FE259D-E60C-4A16-AE3E-B609DA602F1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18A3325-27FA-47F0-9A96-9A79B34514BB}"/>
              </a:ext>
            </a:extLst>
          </p:cNvPr>
          <p:cNvSpPr>
            <a:spLocks noGrp="1"/>
          </p:cNvSpPr>
          <p:nvPr>
            <p:ph type="sldNum" sz="quarter" idx="12"/>
          </p:nvPr>
        </p:nvSpPr>
        <p:spPr/>
        <p:txBody>
          <a:bodyPr/>
          <a:lstStyle>
            <a:lvl1pPr>
              <a:defRPr/>
            </a:lvl1pPr>
          </a:lstStyle>
          <a:p>
            <a:pPr>
              <a:defRPr/>
            </a:pPr>
            <a:fld id="{A0E2EECB-F273-43AB-A946-91FBD23A685B}" type="slidenum">
              <a:rPr lang="en-US" altLang="en-US"/>
              <a:pPr>
                <a:defRPr/>
              </a:pPr>
              <a:t>‹#›</a:t>
            </a:fld>
            <a:endParaRPr lang="en-US" altLang="en-US"/>
          </a:p>
        </p:txBody>
      </p:sp>
    </p:spTree>
    <p:extLst>
      <p:ext uri="{BB962C8B-B14F-4D97-AF65-F5344CB8AC3E}">
        <p14:creationId xmlns:p14="http://schemas.microsoft.com/office/powerpoint/2010/main" val="245943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AC5F1CD-12B9-4BBC-9185-5079441CBC8D}"/>
              </a:ext>
            </a:extLst>
          </p:cNvPr>
          <p:cNvSpPr>
            <a:spLocks noGrp="1"/>
          </p:cNvSpPr>
          <p:nvPr>
            <p:ph type="dt" sz="half" idx="10"/>
          </p:nvPr>
        </p:nvSpPr>
        <p:spPr/>
        <p:txBody>
          <a:bodyPr/>
          <a:lstStyle>
            <a:lvl1pPr>
              <a:defRPr/>
            </a:lvl1pPr>
          </a:lstStyle>
          <a:p>
            <a:pPr>
              <a:defRPr/>
            </a:pPr>
            <a:fld id="{D70A346E-8DB1-4CDF-880D-55E40D7AF93E}" type="datetime1">
              <a:rPr lang="en-US"/>
              <a:pPr>
                <a:defRPr/>
              </a:pPr>
              <a:t>11/10/20</a:t>
            </a:fld>
            <a:endParaRPr lang="en-US"/>
          </a:p>
        </p:txBody>
      </p:sp>
      <p:sp>
        <p:nvSpPr>
          <p:cNvPr id="6" name="Footer Placeholder 4">
            <a:extLst>
              <a:ext uri="{FF2B5EF4-FFF2-40B4-BE49-F238E27FC236}">
                <a16:creationId xmlns:a16="http://schemas.microsoft.com/office/drawing/2014/main" id="{CE79C498-09B6-472D-BF25-D0E636AC03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47AD32-305F-45F6-9C08-4A9BFF5F5A52}"/>
              </a:ext>
            </a:extLst>
          </p:cNvPr>
          <p:cNvSpPr>
            <a:spLocks noGrp="1"/>
          </p:cNvSpPr>
          <p:nvPr>
            <p:ph type="sldNum" sz="quarter" idx="12"/>
          </p:nvPr>
        </p:nvSpPr>
        <p:spPr/>
        <p:txBody>
          <a:bodyPr/>
          <a:lstStyle>
            <a:lvl1pPr>
              <a:defRPr/>
            </a:lvl1pPr>
          </a:lstStyle>
          <a:p>
            <a:pPr>
              <a:defRPr/>
            </a:pPr>
            <a:fld id="{B8963B62-E87B-4783-876D-CB85227A912F}" type="slidenum">
              <a:rPr lang="en-US" altLang="en-US"/>
              <a:pPr>
                <a:defRPr/>
              </a:pPr>
              <a:t>‹#›</a:t>
            </a:fld>
            <a:endParaRPr lang="en-US" altLang="en-US"/>
          </a:p>
        </p:txBody>
      </p:sp>
    </p:spTree>
    <p:extLst>
      <p:ext uri="{BB962C8B-B14F-4D97-AF65-F5344CB8AC3E}">
        <p14:creationId xmlns:p14="http://schemas.microsoft.com/office/powerpoint/2010/main" val="1333865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C0C00B5-CDE8-475F-927D-361B5D642128}"/>
              </a:ext>
            </a:extLst>
          </p:cNvPr>
          <p:cNvSpPr>
            <a:spLocks noGrp="1"/>
          </p:cNvSpPr>
          <p:nvPr>
            <p:ph type="dt" sz="half" idx="10"/>
          </p:nvPr>
        </p:nvSpPr>
        <p:spPr/>
        <p:txBody>
          <a:bodyPr/>
          <a:lstStyle>
            <a:lvl1pPr>
              <a:defRPr/>
            </a:lvl1pPr>
          </a:lstStyle>
          <a:p>
            <a:pPr>
              <a:defRPr/>
            </a:pPr>
            <a:fld id="{D70A346E-8DB1-4CDF-880D-55E40D7AF93E}" type="datetime1">
              <a:rPr lang="en-US"/>
              <a:pPr>
                <a:defRPr/>
              </a:pPr>
              <a:t>11/10/20</a:t>
            </a:fld>
            <a:endParaRPr lang="en-US"/>
          </a:p>
        </p:txBody>
      </p:sp>
      <p:sp>
        <p:nvSpPr>
          <p:cNvPr id="6" name="Footer Placeholder 4">
            <a:extLst>
              <a:ext uri="{FF2B5EF4-FFF2-40B4-BE49-F238E27FC236}">
                <a16:creationId xmlns:a16="http://schemas.microsoft.com/office/drawing/2014/main" id="{E34781D4-A636-4402-B75D-2B2DBADB90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8808E8-0144-4C49-9E31-AAD4A54CEF86}"/>
              </a:ext>
            </a:extLst>
          </p:cNvPr>
          <p:cNvSpPr>
            <a:spLocks noGrp="1"/>
          </p:cNvSpPr>
          <p:nvPr>
            <p:ph type="sldNum" sz="quarter" idx="12"/>
          </p:nvPr>
        </p:nvSpPr>
        <p:spPr/>
        <p:txBody>
          <a:bodyPr/>
          <a:lstStyle>
            <a:lvl1pPr>
              <a:defRPr/>
            </a:lvl1pPr>
          </a:lstStyle>
          <a:p>
            <a:pPr>
              <a:defRPr/>
            </a:pPr>
            <a:fld id="{DECF60AA-7E3D-4658-A19F-6A4290FE931C}" type="slidenum">
              <a:rPr lang="en-US" altLang="en-US"/>
              <a:pPr>
                <a:defRPr/>
              </a:pPr>
              <a:t>‹#›</a:t>
            </a:fld>
            <a:endParaRPr lang="en-US" altLang="en-US"/>
          </a:p>
        </p:txBody>
      </p:sp>
    </p:spTree>
    <p:extLst>
      <p:ext uri="{BB962C8B-B14F-4D97-AF65-F5344CB8AC3E}">
        <p14:creationId xmlns:p14="http://schemas.microsoft.com/office/powerpoint/2010/main" val="1180037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D53F605-E29F-4966-9F64-98ED411BD26C}"/>
              </a:ext>
            </a:extLst>
          </p:cNvPr>
          <p:cNvSpPr>
            <a:spLocks noGrp="1"/>
          </p:cNvSpPr>
          <p:nvPr>
            <p:ph type="dt" sz="half" idx="10"/>
          </p:nvPr>
        </p:nvSpPr>
        <p:spPr/>
        <p:txBody>
          <a:bodyPr/>
          <a:lstStyle>
            <a:lvl1pPr>
              <a:defRPr/>
            </a:lvl1pPr>
          </a:lstStyle>
          <a:p>
            <a:pPr>
              <a:defRPr/>
            </a:pPr>
            <a:fld id="{D70A346E-8DB1-4CDF-880D-55E40D7AF93E}" type="datetime1">
              <a:rPr lang="en-US"/>
              <a:pPr>
                <a:defRPr/>
              </a:pPr>
              <a:t>11/10/20</a:t>
            </a:fld>
            <a:endParaRPr lang="en-US"/>
          </a:p>
        </p:txBody>
      </p:sp>
      <p:sp>
        <p:nvSpPr>
          <p:cNvPr id="5" name="Footer Placeholder 4">
            <a:extLst>
              <a:ext uri="{FF2B5EF4-FFF2-40B4-BE49-F238E27FC236}">
                <a16:creationId xmlns:a16="http://schemas.microsoft.com/office/drawing/2014/main" id="{9FC2E2B0-937E-4FA6-AF7B-35E7B2D2A9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5CAE67-CB95-4DE1-AA35-4A03E872D023}"/>
              </a:ext>
            </a:extLst>
          </p:cNvPr>
          <p:cNvSpPr>
            <a:spLocks noGrp="1"/>
          </p:cNvSpPr>
          <p:nvPr>
            <p:ph type="sldNum" sz="quarter" idx="12"/>
          </p:nvPr>
        </p:nvSpPr>
        <p:spPr/>
        <p:txBody>
          <a:bodyPr/>
          <a:lstStyle>
            <a:lvl1pPr>
              <a:defRPr/>
            </a:lvl1pPr>
          </a:lstStyle>
          <a:p>
            <a:pPr>
              <a:defRPr/>
            </a:pPr>
            <a:fld id="{C2DEAC8C-E97D-4DF2-B5F1-CCFCD6301B84}" type="slidenum">
              <a:rPr lang="en-US" altLang="en-US"/>
              <a:pPr>
                <a:defRPr/>
              </a:pPr>
              <a:t>‹#›</a:t>
            </a:fld>
            <a:endParaRPr lang="en-US" altLang="en-US"/>
          </a:p>
        </p:txBody>
      </p:sp>
    </p:spTree>
    <p:extLst>
      <p:ext uri="{BB962C8B-B14F-4D97-AF65-F5344CB8AC3E}">
        <p14:creationId xmlns:p14="http://schemas.microsoft.com/office/powerpoint/2010/main" val="2000874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00A3441-45A5-4E10-9EC8-F42E1CFAEB12}"/>
              </a:ext>
            </a:extLst>
          </p:cNvPr>
          <p:cNvSpPr>
            <a:spLocks noGrp="1"/>
          </p:cNvSpPr>
          <p:nvPr>
            <p:ph type="dt" sz="half" idx="10"/>
          </p:nvPr>
        </p:nvSpPr>
        <p:spPr/>
        <p:txBody>
          <a:bodyPr/>
          <a:lstStyle>
            <a:lvl1pPr>
              <a:defRPr/>
            </a:lvl1pPr>
          </a:lstStyle>
          <a:p>
            <a:pPr>
              <a:defRPr/>
            </a:pPr>
            <a:fld id="{D70A346E-8DB1-4CDF-880D-55E40D7AF93E}" type="datetime1">
              <a:rPr lang="en-US"/>
              <a:pPr>
                <a:defRPr/>
              </a:pPr>
              <a:t>11/10/20</a:t>
            </a:fld>
            <a:endParaRPr lang="en-US"/>
          </a:p>
        </p:txBody>
      </p:sp>
      <p:sp>
        <p:nvSpPr>
          <p:cNvPr id="5" name="Footer Placeholder 4">
            <a:extLst>
              <a:ext uri="{FF2B5EF4-FFF2-40B4-BE49-F238E27FC236}">
                <a16:creationId xmlns:a16="http://schemas.microsoft.com/office/drawing/2014/main" id="{0DCBBE90-9102-438F-B0AE-D07F9C8DA0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3B0A8A-6DA8-4FE9-AF8C-E6642ABBC46C}"/>
              </a:ext>
            </a:extLst>
          </p:cNvPr>
          <p:cNvSpPr>
            <a:spLocks noGrp="1"/>
          </p:cNvSpPr>
          <p:nvPr>
            <p:ph type="sldNum" sz="quarter" idx="12"/>
          </p:nvPr>
        </p:nvSpPr>
        <p:spPr/>
        <p:txBody>
          <a:bodyPr/>
          <a:lstStyle>
            <a:lvl1pPr>
              <a:defRPr/>
            </a:lvl1pPr>
          </a:lstStyle>
          <a:p>
            <a:pPr>
              <a:defRPr/>
            </a:pPr>
            <a:fld id="{22D983D5-0558-4DF4-86B2-E4AEDD09D26E}" type="slidenum">
              <a:rPr lang="en-US" altLang="en-US"/>
              <a:pPr>
                <a:defRPr/>
              </a:pPr>
              <a:t>‹#›</a:t>
            </a:fld>
            <a:endParaRPr lang="en-US" altLang="en-US"/>
          </a:p>
        </p:txBody>
      </p:sp>
    </p:spTree>
    <p:extLst>
      <p:ext uri="{BB962C8B-B14F-4D97-AF65-F5344CB8AC3E}">
        <p14:creationId xmlns:p14="http://schemas.microsoft.com/office/powerpoint/2010/main" val="2985461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02201"/>
          </a:xfrm>
        </p:spPr>
        <p:txBody>
          <a:bodyPr/>
          <a:lstStyle/>
          <a:p>
            <a:r>
              <a:rPr lang="en-US"/>
              <a:t>Click to edit Master title style</a:t>
            </a:r>
          </a:p>
        </p:txBody>
      </p:sp>
      <p:sp>
        <p:nvSpPr>
          <p:cNvPr id="3" name="Date Placeholder 3">
            <a:extLst>
              <a:ext uri="{FF2B5EF4-FFF2-40B4-BE49-F238E27FC236}">
                <a16:creationId xmlns:a16="http://schemas.microsoft.com/office/drawing/2014/main" id="{6D6724B1-A0C3-40CA-BD1C-AD7AD26A4A27}"/>
              </a:ext>
            </a:extLst>
          </p:cNvPr>
          <p:cNvSpPr>
            <a:spLocks noGrp="1"/>
          </p:cNvSpPr>
          <p:nvPr>
            <p:ph type="dt" sz="half" idx="10"/>
          </p:nvPr>
        </p:nvSpPr>
        <p:spPr/>
        <p:txBody>
          <a:bodyPr/>
          <a:lstStyle>
            <a:lvl1pPr>
              <a:defRPr/>
            </a:lvl1pPr>
          </a:lstStyle>
          <a:p>
            <a:pPr>
              <a:defRPr/>
            </a:pPr>
            <a:fld id="{D70A346E-8DB1-4CDF-880D-55E40D7AF93E}" type="datetime1">
              <a:rPr lang="en-US"/>
              <a:pPr>
                <a:defRPr/>
              </a:pPr>
              <a:t>11/10/20</a:t>
            </a:fld>
            <a:endParaRPr lang="en-US"/>
          </a:p>
        </p:txBody>
      </p:sp>
      <p:sp>
        <p:nvSpPr>
          <p:cNvPr id="4" name="Footer Placeholder 4">
            <a:extLst>
              <a:ext uri="{FF2B5EF4-FFF2-40B4-BE49-F238E27FC236}">
                <a16:creationId xmlns:a16="http://schemas.microsoft.com/office/drawing/2014/main" id="{F97F86B3-C146-4986-AA29-4A3B67DFB8D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07EBA5F-20F8-4F4E-B128-A9F74C67F840}"/>
              </a:ext>
            </a:extLst>
          </p:cNvPr>
          <p:cNvSpPr>
            <a:spLocks noGrp="1"/>
          </p:cNvSpPr>
          <p:nvPr>
            <p:ph type="sldNum" sz="quarter" idx="12"/>
          </p:nvPr>
        </p:nvSpPr>
        <p:spPr/>
        <p:txBody>
          <a:bodyPr/>
          <a:lstStyle>
            <a:lvl1pPr>
              <a:defRPr/>
            </a:lvl1pPr>
          </a:lstStyle>
          <a:p>
            <a:pPr>
              <a:defRPr/>
            </a:pPr>
            <a:fld id="{98B849BF-702F-440A-B1D4-645762A18AEF}" type="slidenum">
              <a:rPr lang="en-US" altLang="en-US"/>
              <a:pPr>
                <a:defRPr/>
              </a:pPr>
              <a:t>‹#›</a:t>
            </a:fld>
            <a:endParaRPr lang="en-US" altLang="en-US"/>
          </a:p>
        </p:txBody>
      </p:sp>
    </p:spTree>
    <p:extLst>
      <p:ext uri="{BB962C8B-B14F-4D97-AF65-F5344CB8AC3E}">
        <p14:creationId xmlns:p14="http://schemas.microsoft.com/office/powerpoint/2010/main" val="267253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E65015-B52A-4CA5-B73F-1AD02186E06F}"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41AE9-4933-4B50-BCA6-3925E2D1831F}" type="slidenum">
              <a:rPr lang="en-US" smtClean="0"/>
              <a:t>‹#›</a:t>
            </a:fld>
            <a:endParaRPr lang="en-US"/>
          </a:p>
        </p:txBody>
      </p:sp>
    </p:spTree>
    <p:extLst>
      <p:ext uri="{BB962C8B-B14F-4D97-AF65-F5344CB8AC3E}">
        <p14:creationId xmlns:p14="http://schemas.microsoft.com/office/powerpoint/2010/main" val="1339348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50E28602-DA4E-40EE-98E8-453C4D29AF5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548438" y="5791200"/>
            <a:ext cx="259556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49707" y="1713490"/>
            <a:ext cx="3657600" cy="345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1"/>
          </p:nvPr>
        </p:nvSpPr>
        <p:spPr>
          <a:xfrm>
            <a:off x="5246762" y="1713490"/>
            <a:ext cx="3570685" cy="3454400"/>
          </a:xfrm>
          <a:prstGeom prst="rect">
            <a:avLst/>
          </a:prstGeom>
        </p:spPr>
        <p:txBody>
          <a:bodyPr rtlCol="0">
            <a:normAutofit/>
          </a:bodyPr>
          <a:lstStyle/>
          <a:p>
            <a:pPr lvl="0"/>
            <a:endParaRPr lang="en-US" noProof="0"/>
          </a:p>
        </p:txBody>
      </p:sp>
      <p:sp>
        <p:nvSpPr>
          <p:cNvPr id="5" name="Picture Placeholder 7"/>
          <p:cNvSpPr>
            <a:spLocks noGrp="1"/>
          </p:cNvSpPr>
          <p:nvPr>
            <p:ph type="pic" sz="quarter" idx="12"/>
          </p:nvPr>
        </p:nvSpPr>
        <p:spPr>
          <a:xfrm>
            <a:off x="114300" y="6151563"/>
            <a:ext cx="3927475" cy="706437"/>
          </a:xfrm>
          <a:prstGeom prst="rect">
            <a:avLst/>
          </a:prstGeo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2143573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1F578954-C6F2-4BA5-93F3-B119391089E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481763" y="5775325"/>
            <a:ext cx="266223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1336" y="155707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6023" y="1557075"/>
            <a:ext cx="38862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p:nvPr>
        </p:nvSpPr>
        <p:spPr>
          <a:xfrm>
            <a:off x="114300" y="6151563"/>
            <a:ext cx="3927475" cy="706437"/>
          </a:xfrm>
          <a:prstGeom prst="rect">
            <a:avLst/>
          </a:prstGeo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2133057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49118F8A-6825-4415-87F3-38EF3DED3E20}"/>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115050" y="5791200"/>
            <a:ext cx="30289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308"/>
            <a:ext cx="9143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283369" y="3526023"/>
            <a:ext cx="3092054" cy="139382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283369" y="1668648"/>
            <a:ext cx="3092054" cy="139382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5801916" y="1668643"/>
            <a:ext cx="2677716" cy="1392918"/>
          </a:xfrm>
          <a:prstGeom prst="rect">
            <a:avLst/>
          </a:prstGeom>
        </p:spPr>
        <p:txBody>
          <a:bodyPr rtlCol="0">
            <a:normAutofit/>
          </a:bodyPr>
          <a:lstStyle/>
          <a:p>
            <a:pPr lvl="0"/>
            <a:endParaRPr lang="en-US" noProof="0"/>
          </a:p>
        </p:txBody>
      </p:sp>
      <p:sp>
        <p:nvSpPr>
          <p:cNvPr id="17" name="Picture Placeholder 16"/>
          <p:cNvSpPr>
            <a:spLocks noGrp="1"/>
          </p:cNvSpPr>
          <p:nvPr>
            <p:ph type="pic" sz="quarter" idx="14"/>
          </p:nvPr>
        </p:nvSpPr>
        <p:spPr>
          <a:xfrm>
            <a:off x="5801916" y="3526018"/>
            <a:ext cx="2681478" cy="1389888"/>
          </a:xfrm>
          <a:prstGeom prst="rect">
            <a:avLst/>
          </a:prstGeom>
        </p:spPr>
        <p:txBody>
          <a:bodyPr rtlCol="0">
            <a:normAutofit/>
          </a:bodyPr>
          <a:lstStyle/>
          <a:p>
            <a:pPr lvl="0"/>
            <a:endParaRPr lang="en-US" noProof="0"/>
          </a:p>
        </p:txBody>
      </p:sp>
      <p:sp>
        <p:nvSpPr>
          <p:cNvPr id="8" name="Picture Placeholder 7"/>
          <p:cNvSpPr>
            <a:spLocks noGrp="1"/>
          </p:cNvSpPr>
          <p:nvPr>
            <p:ph type="pic" sz="quarter" idx="15"/>
          </p:nvPr>
        </p:nvSpPr>
        <p:spPr>
          <a:xfrm>
            <a:off x="114300" y="6151563"/>
            <a:ext cx="3927475" cy="706437"/>
          </a:xfrm>
          <a:prstGeom prst="rect">
            <a:avLst/>
          </a:prstGeo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137264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BBD959-19F2-407A-9F12-2ADA56AE6074}"/>
              </a:ext>
            </a:extLst>
          </p:cNvPr>
          <p:cNvSpPr>
            <a:spLocks noGrp="1"/>
          </p:cNvSpPr>
          <p:nvPr>
            <p:ph type="dt" sz="half" idx="10"/>
          </p:nvPr>
        </p:nvSpPr>
        <p:spPr/>
        <p:txBody>
          <a:bodyPr/>
          <a:lstStyle>
            <a:lvl1pPr>
              <a:defRPr/>
            </a:lvl1pPr>
          </a:lstStyle>
          <a:p>
            <a:pPr>
              <a:defRPr/>
            </a:pPr>
            <a:fld id="{D70A346E-8DB1-4CDF-880D-55E40D7AF93E}" type="datetime1">
              <a:rPr lang="en-US"/>
              <a:pPr>
                <a:defRPr/>
              </a:pPr>
              <a:t>11/10/20</a:t>
            </a:fld>
            <a:endParaRPr lang="en-US"/>
          </a:p>
        </p:txBody>
      </p:sp>
      <p:sp>
        <p:nvSpPr>
          <p:cNvPr id="5" name="Footer Placeholder 4">
            <a:extLst>
              <a:ext uri="{FF2B5EF4-FFF2-40B4-BE49-F238E27FC236}">
                <a16:creationId xmlns:a16="http://schemas.microsoft.com/office/drawing/2014/main" id="{D8652B4C-F821-4F26-BFA5-0B6C0809B3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D23658-BAF5-4B49-96EE-31BC47366174}"/>
              </a:ext>
            </a:extLst>
          </p:cNvPr>
          <p:cNvSpPr>
            <a:spLocks noGrp="1"/>
          </p:cNvSpPr>
          <p:nvPr>
            <p:ph type="sldNum" sz="quarter" idx="12"/>
          </p:nvPr>
        </p:nvSpPr>
        <p:spPr/>
        <p:txBody>
          <a:bodyPr/>
          <a:lstStyle>
            <a:lvl1pPr>
              <a:defRPr/>
            </a:lvl1pPr>
          </a:lstStyle>
          <a:p>
            <a:pPr>
              <a:defRPr/>
            </a:pPr>
            <a:fld id="{6E8EB825-3C31-4228-982C-4B9708A83C71}" type="slidenum">
              <a:rPr lang="en-US" altLang="en-US"/>
              <a:pPr>
                <a:defRPr/>
              </a:pPr>
              <a:t>‹#›</a:t>
            </a:fld>
            <a:endParaRPr lang="en-US" altLang="en-US"/>
          </a:p>
        </p:txBody>
      </p:sp>
    </p:spTree>
    <p:extLst>
      <p:ext uri="{BB962C8B-B14F-4D97-AF65-F5344CB8AC3E}">
        <p14:creationId xmlns:p14="http://schemas.microsoft.com/office/powerpoint/2010/main" val="861101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900192-32AD-49C6-9479-5AFD9ADECC19}"/>
              </a:ext>
            </a:extLst>
          </p:cNvPr>
          <p:cNvSpPr>
            <a:spLocks noGrp="1"/>
          </p:cNvSpPr>
          <p:nvPr>
            <p:ph type="dt" sz="half" idx="10"/>
          </p:nvPr>
        </p:nvSpPr>
        <p:spPr/>
        <p:txBody>
          <a:bodyPr/>
          <a:lstStyle>
            <a:lvl1pPr>
              <a:defRPr/>
            </a:lvl1pPr>
          </a:lstStyle>
          <a:p>
            <a:pPr>
              <a:defRPr/>
            </a:pPr>
            <a:fld id="{D70A346E-8DB1-4CDF-880D-55E40D7AF93E}" type="datetime1">
              <a:rPr lang="en-US"/>
              <a:pPr>
                <a:defRPr/>
              </a:pPr>
              <a:t>11/10/20</a:t>
            </a:fld>
            <a:endParaRPr lang="en-US"/>
          </a:p>
        </p:txBody>
      </p:sp>
      <p:sp>
        <p:nvSpPr>
          <p:cNvPr id="5" name="Footer Placeholder 4">
            <a:extLst>
              <a:ext uri="{FF2B5EF4-FFF2-40B4-BE49-F238E27FC236}">
                <a16:creationId xmlns:a16="http://schemas.microsoft.com/office/drawing/2014/main" id="{AFB1842E-B9E8-4323-8EE2-CCFF3C5258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2E7ABB-6F60-4D48-92AD-E00FE4FACBCD}"/>
              </a:ext>
            </a:extLst>
          </p:cNvPr>
          <p:cNvSpPr>
            <a:spLocks noGrp="1"/>
          </p:cNvSpPr>
          <p:nvPr>
            <p:ph type="sldNum" sz="quarter" idx="12"/>
          </p:nvPr>
        </p:nvSpPr>
        <p:spPr/>
        <p:txBody>
          <a:bodyPr/>
          <a:lstStyle>
            <a:lvl1pPr>
              <a:defRPr/>
            </a:lvl1pPr>
          </a:lstStyle>
          <a:p>
            <a:pPr>
              <a:defRPr/>
            </a:pPr>
            <a:fld id="{5B7BA857-A88B-4E07-98CA-AF428D129A56}" type="slidenum">
              <a:rPr lang="en-US" altLang="en-US"/>
              <a:pPr>
                <a:defRPr/>
              </a:pPr>
              <a:t>‹#›</a:t>
            </a:fld>
            <a:endParaRPr lang="en-US" altLang="en-US"/>
          </a:p>
        </p:txBody>
      </p:sp>
    </p:spTree>
    <p:extLst>
      <p:ext uri="{BB962C8B-B14F-4D97-AF65-F5344CB8AC3E}">
        <p14:creationId xmlns:p14="http://schemas.microsoft.com/office/powerpoint/2010/main" val="3386847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ata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5"/>
            <a:ext cx="8229600" cy="727371"/>
          </a:xfrm>
        </p:spPr>
        <p:txBody>
          <a:bodyPr anchor="t"/>
          <a:lstStyle>
            <a:lvl1pPr>
              <a:defRPr sz="3000">
                <a:solidFill>
                  <a:srgbClr val="355474"/>
                </a:solidFill>
              </a:defRPr>
            </a:lvl1pPr>
          </a:lstStyle>
          <a:p>
            <a:r>
              <a:rPr lang="en-US"/>
              <a:t>Click to edit Master title style</a:t>
            </a:r>
            <a:endParaRPr lang="en-US" dirty="0"/>
          </a:p>
        </p:txBody>
      </p:sp>
      <p:sp>
        <p:nvSpPr>
          <p:cNvPr id="8" name="Content Placeholder 2"/>
          <p:cNvSpPr>
            <a:spLocks noGrp="1"/>
          </p:cNvSpPr>
          <p:nvPr>
            <p:ph idx="13"/>
          </p:nvPr>
        </p:nvSpPr>
        <p:spPr>
          <a:xfrm>
            <a:off x="430176" y="2185500"/>
            <a:ext cx="8229600" cy="348663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CFFEDB95-B2A9-4D6B-86D1-02F34BE21F2F}"/>
              </a:ext>
            </a:extLst>
          </p:cNvPr>
          <p:cNvSpPr>
            <a:spLocks noGrp="1"/>
          </p:cNvSpPr>
          <p:nvPr>
            <p:ph type="sldNum" sz="quarter" idx="14"/>
          </p:nvPr>
        </p:nvSpPr>
        <p:spPr>
          <a:xfrm>
            <a:off x="6553200" y="6356350"/>
            <a:ext cx="2133600" cy="365125"/>
          </a:xfrm>
        </p:spPr>
        <p:txBody>
          <a:bodyPr anchor="b"/>
          <a:lstStyle>
            <a:lvl1pPr>
              <a:defRPr sz="1100" b="1">
                <a:solidFill>
                  <a:srgbClr val="FFFFFF"/>
                </a:solidFill>
                <a:latin typeface="Arial" panose="020B0604020202020204" pitchFamily="34" charset="0"/>
                <a:cs typeface="Arial" panose="020B0604020202020204" pitchFamily="34" charset="0"/>
              </a:defRPr>
            </a:lvl1pPr>
          </a:lstStyle>
          <a:p>
            <a:pPr>
              <a:defRPr/>
            </a:pPr>
            <a:fld id="{790811EC-62F2-4A88-A132-AB2CE45D4745}" type="slidenum">
              <a:rPr lang="en-US" altLang="en-US"/>
              <a:pPr>
                <a:defRPr/>
              </a:pPr>
              <a:t>‹#›</a:t>
            </a:fld>
            <a:endParaRPr lang="en-US" altLang="en-US"/>
          </a:p>
        </p:txBody>
      </p:sp>
    </p:spTree>
    <p:extLst>
      <p:ext uri="{BB962C8B-B14F-4D97-AF65-F5344CB8AC3E}">
        <p14:creationId xmlns:p14="http://schemas.microsoft.com/office/powerpoint/2010/main" val="2808579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099E881-C79C-40A1-9A95-AC38D23D43B8}"/>
              </a:ext>
            </a:extLst>
          </p:cNvPr>
          <p:cNvSpPr>
            <a:spLocks noGrp="1"/>
          </p:cNvSpPr>
          <p:nvPr>
            <p:ph type="dt" sz="half" idx="10"/>
          </p:nvPr>
        </p:nvSpPr>
        <p:spPr/>
        <p:txBody>
          <a:bodyPr/>
          <a:lstStyle>
            <a:lvl1pPr>
              <a:defRPr/>
            </a:lvl1pPr>
          </a:lstStyle>
          <a:p>
            <a:pPr>
              <a:defRPr/>
            </a:pPr>
            <a:fld id="{D70A346E-8DB1-4CDF-880D-55E40D7AF93E}" type="datetime1">
              <a:rPr lang="en-US"/>
              <a:pPr>
                <a:defRPr/>
              </a:pPr>
              <a:t>11/10/20</a:t>
            </a:fld>
            <a:endParaRPr lang="en-US"/>
          </a:p>
        </p:txBody>
      </p:sp>
      <p:sp>
        <p:nvSpPr>
          <p:cNvPr id="8" name="Footer Placeholder 4">
            <a:extLst>
              <a:ext uri="{FF2B5EF4-FFF2-40B4-BE49-F238E27FC236}">
                <a16:creationId xmlns:a16="http://schemas.microsoft.com/office/drawing/2014/main" id="{E1F07841-DD25-43F0-B5FC-E303AEF146D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A257CE-B8F7-4832-94A7-285BCFE15B73}"/>
              </a:ext>
            </a:extLst>
          </p:cNvPr>
          <p:cNvSpPr>
            <a:spLocks noGrp="1"/>
          </p:cNvSpPr>
          <p:nvPr>
            <p:ph type="sldNum" sz="quarter" idx="12"/>
          </p:nvPr>
        </p:nvSpPr>
        <p:spPr/>
        <p:txBody>
          <a:bodyPr/>
          <a:lstStyle>
            <a:lvl1pPr>
              <a:defRPr/>
            </a:lvl1pPr>
          </a:lstStyle>
          <a:p>
            <a:pPr>
              <a:defRPr/>
            </a:pPr>
            <a:fld id="{44BA6F25-9BE1-4CF8-84A9-E2AA8C2AFC2F}" type="slidenum">
              <a:rPr lang="en-US" altLang="en-US"/>
              <a:pPr>
                <a:defRPr/>
              </a:pPr>
              <a:t>‹#›</a:t>
            </a:fld>
            <a:endParaRPr lang="en-US" altLang="en-US"/>
          </a:p>
        </p:txBody>
      </p:sp>
    </p:spTree>
    <p:extLst>
      <p:ext uri="{BB962C8B-B14F-4D97-AF65-F5344CB8AC3E}">
        <p14:creationId xmlns:p14="http://schemas.microsoft.com/office/powerpoint/2010/main" val="3488417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CDA5296-DC16-4537-A1FD-E0926DF81B59}"/>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037BE7A-7367-4DDB-A346-B950A01AB4FB}"/>
              </a:ext>
            </a:extLst>
          </p:cNvPr>
          <p:cNvSpPr/>
          <p:nvPr userDrawn="1"/>
        </p:nvSpPr>
        <p:spPr>
          <a:xfrm>
            <a:off x="233363" y="0"/>
            <a:ext cx="8910637" cy="2274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86992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D7D1197-06F0-4C33-974D-4F972606F317}"/>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18E657D-E9E6-46CB-8043-18DDB6D536AA}"/>
              </a:ext>
            </a:extLst>
          </p:cNvPr>
          <p:cNvSpPr/>
          <p:nvPr userDrawn="1"/>
        </p:nvSpPr>
        <p:spPr>
          <a:xfrm>
            <a:off x="233363" y="2290763"/>
            <a:ext cx="8910637" cy="2276475"/>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999567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66E9391-87D3-48D2-9388-2D2A3C4BC1E2}"/>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AFA1132-4FED-49AC-B826-35F5C53A10C6}"/>
              </a:ext>
            </a:extLst>
          </p:cNvPr>
          <p:cNvSpPr/>
          <p:nvPr userDrawn="1"/>
        </p:nvSpPr>
        <p:spPr>
          <a:xfrm>
            <a:off x="233363" y="4583113"/>
            <a:ext cx="8910637" cy="227488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65875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E65015-B52A-4CA5-B73F-1AD02186E06F}"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41AE9-4933-4B50-BCA6-3925E2D1831F}" type="slidenum">
              <a:rPr lang="en-US" smtClean="0"/>
              <a:t>‹#›</a:t>
            </a:fld>
            <a:endParaRPr lang="en-US"/>
          </a:p>
        </p:txBody>
      </p:sp>
    </p:spTree>
    <p:extLst>
      <p:ext uri="{BB962C8B-B14F-4D97-AF65-F5344CB8AC3E}">
        <p14:creationId xmlns:p14="http://schemas.microsoft.com/office/powerpoint/2010/main" val="2454402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870ED29-7E7E-48C0-ABC8-BAA64C8E1C5F}"/>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F3BFF37-E89A-4551-9338-D0E478F87A28}"/>
              </a:ext>
            </a:extLst>
          </p:cNvPr>
          <p:cNvSpPr/>
          <p:nvPr userDrawn="1"/>
        </p:nvSpPr>
        <p:spPr>
          <a:xfrm>
            <a:off x="233363" y="4583113"/>
            <a:ext cx="8910637" cy="22748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846166030"/>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A389138-76F4-4FBA-901C-7E8DEB44372A}"/>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01888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F14B0A4-44F6-4DE3-AE07-02561C766476}"/>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38259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8E58F12-798B-4E04-8F95-46DB6AEB14A1}"/>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p:nvPr>
        </p:nvSpPr>
        <p:spPr>
          <a:xfrm>
            <a:off x="628650" y="1825625"/>
            <a:ext cx="7886700" cy="4351338"/>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8354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038DD1-2A39-45D7-8768-2FC68E80413F}"/>
              </a:ext>
            </a:extLst>
          </p:cNvPr>
          <p:cNvPicPr>
            <a:picLocks noChangeAspect="1" noChangeArrowheads="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p:spPr>
      </p:pic>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p:nvPr>
        </p:nvSpPr>
        <p:spPr>
          <a:xfrm>
            <a:off x="628650" y="1825625"/>
            <a:ext cx="7886700" cy="4351338"/>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05489512"/>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3F8E26-3104-42D4-B0A6-174D195B7B9A}"/>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p:txBody>
      </p:sp>
      <p:sp>
        <p:nvSpPr>
          <p:cNvPr id="8" name="Date Placeholder 6">
            <a:extLst>
              <a:ext uri="{FF2B5EF4-FFF2-40B4-BE49-F238E27FC236}">
                <a16:creationId xmlns:a16="http://schemas.microsoft.com/office/drawing/2014/main" id="{115CA009-E7DF-42AA-9B6F-2C2810A694FE}"/>
              </a:ext>
            </a:extLst>
          </p:cNvPr>
          <p:cNvSpPr>
            <a:spLocks noGrp="1"/>
          </p:cNvSpPr>
          <p:nvPr>
            <p:ph type="dt" sz="half" idx="10"/>
          </p:nvPr>
        </p:nvSpPr>
        <p:spPr/>
        <p:txBody>
          <a:bodyPr/>
          <a:lstStyle>
            <a:lvl1pPr>
              <a:defRPr/>
            </a:lvl1pPr>
          </a:lstStyle>
          <a:p>
            <a:pPr>
              <a:defRPr/>
            </a:pPr>
            <a:fld id="{F446B3F4-A8DA-4F8F-8C74-34F43E51BD25}" type="datetimeFigureOut">
              <a:rPr lang="en-US"/>
              <a:pPr>
                <a:defRPr/>
              </a:pPr>
              <a:t>11/10/20</a:t>
            </a:fld>
            <a:endParaRPr lang="en-US" dirty="0"/>
          </a:p>
        </p:txBody>
      </p:sp>
      <p:sp>
        <p:nvSpPr>
          <p:cNvPr id="9" name="Footer Placeholder 7">
            <a:extLst>
              <a:ext uri="{FF2B5EF4-FFF2-40B4-BE49-F238E27FC236}">
                <a16:creationId xmlns:a16="http://schemas.microsoft.com/office/drawing/2014/main" id="{2DF71D3F-FE7E-400E-8EDD-CFA28165E47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5E03538F-A4FD-41C6-AF2D-D030A2335F10}"/>
              </a:ext>
            </a:extLst>
          </p:cNvPr>
          <p:cNvSpPr>
            <a:spLocks noGrp="1"/>
          </p:cNvSpPr>
          <p:nvPr>
            <p:ph type="sldNum" sz="quarter" idx="12"/>
          </p:nvPr>
        </p:nvSpPr>
        <p:spPr/>
        <p:txBody>
          <a:bodyPr/>
          <a:lstStyle>
            <a:lvl1pPr>
              <a:defRPr/>
            </a:lvl1pPr>
          </a:lstStyle>
          <a:p>
            <a:pPr>
              <a:defRPr/>
            </a:pPr>
            <a:fld id="{5CB7DD7F-467C-4B27-ABE3-9C25A3666D82}" type="slidenum">
              <a:rPr lang="en-US"/>
              <a:pPr>
                <a:defRPr/>
              </a:pPr>
              <a:t>‹#›</a:t>
            </a:fld>
            <a:endParaRPr lang="en-US" dirty="0"/>
          </a:p>
        </p:txBody>
      </p:sp>
    </p:spTree>
    <p:extLst>
      <p:ext uri="{BB962C8B-B14F-4D97-AF65-F5344CB8AC3E}">
        <p14:creationId xmlns:p14="http://schemas.microsoft.com/office/powerpoint/2010/main" val="4263300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A21E0CE-1F21-488E-91B1-BBC7607F5F02}"/>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24E6DD62-6A75-47A2-A8DE-474EC8582021}"/>
              </a:ext>
            </a:extLst>
          </p:cNvPr>
          <p:cNvSpPr>
            <a:spLocks noGrp="1"/>
          </p:cNvSpPr>
          <p:nvPr>
            <p:ph type="dt" sz="half" idx="10"/>
          </p:nvPr>
        </p:nvSpPr>
        <p:spPr/>
        <p:txBody>
          <a:bodyPr/>
          <a:lstStyle>
            <a:lvl1pPr>
              <a:defRPr/>
            </a:lvl1pPr>
          </a:lstStyle>
          <a:p>
            <a:pPr>
              <a:defRPr/>
            </a:pPr>
            <a:fld id="{2B6A86A7-2FF9-488B-B5B7-E36BB6A262F3}" type="datetimeFigureOut">
              <a:rPr lang="en-US"/>
              <a:pPr>
                <a:defRPr/>
              </a:pPr>
              <a:t>11/10/20</a:t>
            </a:fld>
            <a:endParaRPr lang="en-US" dirty="0"/>
          </a:p>
        </p:txBody>
      </p:sp>
      <p:sp>
        <p:nvSpPr>
          <p:cNvPr id="5" name="Footer Placeholder 3">
            <a:extLst>
              <a:ext uri="{FF2B5EF4-FFF2-40B4-BE49-F238E27FC236}">
                <a16:creationId xmlns:a16="http://schemas.microsoft.com/office/drawing/2014/main" id="{864BCA20-77B6-401E-B738-F2692B1720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855209D3-F133-436A-98C8-6D8B5E36BE07}"/>
              </a:ext>
            </a:extLst>
          </p:cNvPr>
          <p:cNvSpPr>
            <a:spLocks noGrp="1"/>
          </p:cNvSpPr>
          <p:nvPr>
            <p:ph type="sldNum" sz="quarter" idx="12"/>
          </p:nvPr>
        </p:nvSpPr>
        <p:spPr/>
        <p:txBody>
          <a:bodyPr/>
          <a:lstStyle>
            <a:lvl1pPr>
              <a:defRPr/>
            </a:lvl1pPr>
          </a:lstStyle>
          <a:p>
            <a:pPr>
              <a:defRPr/>
            </a:pPr>
            <a:fld id="{48BC84C7-0900-45C4-BDE9-3CABE3688B46}" type="slidenum">
              <a:rPr lang="en-US"/>
              <a:pPr>
                <a:defRPr/>
              </a:pPr>
              <a:t>‹#›</a:t>
            </a:fld>
            <a:endParaRPr lang="en-US" dirty="0"/>
          </a:p>
        </p:txBody>
      </p:sp>
    </p:spTree>
    <p:extLst>
      <p:ext uri="{BB962C8B-B14F-4D97-AF65-F5344CB8AC3E}">
        <p14:creationId xmlns:p14="http://schemas.microsoft.com/office/powerpoint/2010/main" val="3254918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3849A7B-0275-4CB8-9F7B-A5070E48A81A}"/>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C7F9D0EF-7EEA-4A1F-B4FD-E64829575E9B}"/>
              </a:ext>
            </a:extLst>
          </p:cNvPr>
          <p:cNvSpPr>
            <a:spLocks noGrp="1"/>
          </p:cNvSpPr>
          <p:nvPr>
            <p:ph type="dt" sz="half" idx="10"/>
          </p:nvPr>
        </p:nvSpPr>
        <p:spPr/>
        <p:txBody>
          <a:bodyPr/>
          <a:lstStyle>
            <a:lvl1pPr>
              <a:defRPr/>
            </a:lvl1pPr>
          </a:lstStyle>
          <a:p>
            <a:pPr>
              <a:defRPr/>
            </a:pPr>
            <a:fld id="{3F9F621D-F7DB-4062-ADF3-D9AE21C44E38}" type="datetimeFigureOut">
              <a:rPr lang="en-US"/>
              <a:pPr>
                <a:defRPr/>
              </a:pPr>
              <a:t>11/10/20</a:t>
            </a:fld>
            <a:endParaRPr lang="en-US" dirty="0"/>
          </a:p>
        </p:txBody>
      </p:sp>
      <p:sp>
        <p:nvSpPr>
          <p:cNvPr id="4" name="Footer Placeholder 2">
            <a:extLst>
              <a:ext uri="{FF2B5EF4-FFF2-40B4-BE49-F238E27FC236}">
                <a16:creationId xmlns:a16="http://schemas.microsoft.com/office/drawing/2014/main" id="{1B004230-296C-4EF9-B4AA-B7F94C34C2D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9FB4A5E2-FF76-4EF4-9773-06C3AC163C0A}"/>
              </a:ext>
            </a:extLst>
          </p:cNvPr>
          <p:cNvSpPr>
            <a:spLocks noGrp="1"/>
          </p:cNvSpPr>
          <p:nvPr>
            <p:ph type="sldNum" sz="quarter" idx="12"/>
          </p:nvPr>
        </p:nvSpPr>
        <p:spPr/>
        <p:txBody>
          <a:bodyPr/>
          <a:lstStyle>
            <a:lvl1pPr>
              <a:defRPr/>
            </a:lvl1pPr>
          </a:lstStyle>
          <a:p>
            <a:pPr>
              <a:defRPr/>
            </a:pPr>
            <a:fld id="{B962C33B-85EE-4519-B089-F1063E990867}" type="slidenum">
              <a:rPr lang="en-US"/>
              <a:pPr>
                <a:defRPr/>
              </a:pPr>
              <a:t>‹#›</a:t>
            </a:fld>
            <a:endParaRPr lang="en-US" dirty="0"/>
          </a:p>
        </p:txBody>
      </p:sp>
    </p:spTree>
    <p:extLst>
      <p:ext uri="{BB962C8B-B14F-4D97-AF65-F5344CB8AC3E}">
        <p14:creationId xmlns:p14="http://schemas.microsoft.com/office/powerpoint/2010/main" val="67109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06090"/>
          </a:xfrm>
          <a:noFill/>
          <a:ln>
            <a:noFill/>
          </a:ln>
        </p:spPr>
        <p:txBody>
          <a:bodyPr>
            <a:normAutofit/>
          </a:bodyPr>
          <a:lstStyle>
            <a:lvl1pPr algn="l">
              <a:defRPr sz="2400">
                <a:solidFill>
                  <a:srgbClr val="FF0000"/>
                </a:solidFill>
              </a:defRPr>
            </a:lvl1pPr>
          </a:lstStyle>
          <a:p>
            <a:r>
              <a:rPr lang="en-US" dirty="0"/>
              <a:t>Click to edit Master title style</a:t>
            </a:r>
            <a:endParaRPr lang="fr-FR" dirty="0"/>
          </a:p>
        </p:txBody>
      </p:sp>
      <p:sp>
        <p:nvSpPr>
          <p:cNvPr id="3" name="Date Placeholder 1">
            <a:extLst>
              <a:ext uri="{FF2B5EF4-FFF2-40B4-BE49-F238E27FC236}">
                <a16:creationId xmlns:a16="http://schemas.microsoft.com/office/drawing/2014/main" id="{D1448B0E-B02E-4666-90E5-5B9ED3C3238D}"/>
              </a:ext>
            </a:extLst>
          </p:cNvPr>
          <p:cNvSpPr>
            <a:spLocks noGrp="1"/>
          </p:cNvSpPr>
          <p:nvPr>
            <p:ph type="dt" sz="half" idx="10"/>
          </p:nvPr>
        </p:nvSpPr>
        <p:spPr/>
        <p:txBody>
          <a:bodyPr/>
          <a:lstStyle>
            <a:lvl1pPr>
              <a:defRPr>
                <a:solidFill>
                  <a:prstClr val="black">
                    <a:tint val="75000"/>
                  </a:prstClr>
                </a:solidFill>
              </a:defRPr>
            </a:lvl1pPr>
          </a:lstStyle>
          <a:p>
            <a:pPr>
              <a:defRPr/>
            </a:pPr>
            <a:fld id="{AE936CBB-FB4A-45D9-AF32-25DCB92C9F1B}" type="datetimeFigureOut">
              <a:rPr lang="fr-FR"/>
              <a:pPr>
                <a:defRPr/>
              </a:pPr>
              <a:t>10/11/2020</a:t>
            </a:fld>
            <a:endParaRPr lang="fr-FR"/>
          </a:p>
        </p:txBody>
      </p:sp>
      <p:sp>
        <p:nvSpPr>
          <p:cNvPr id="4" name="Footer Placeholder 2">
            <a:extLst>
              <a:ext uri="{FF2B5EF4-FFF2-40B4-BE49-F238E27FC236}">
                <a16:creationId xmlns:a16="http://schemas.microsoft.com/office/drawing/2014/main" id="{9433910A-FE0D-4F90-95AD-7AB9D9AA9108}"/>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fr-FR"/>
          </a:p>
        </p:txBody>
      </p:sp>
      <p:sp>
        <p:nvSpPr>
          <p:cNvPr id="6" name="Slide Number Placeholder 3">
            <a:extLst>
              <a:ext uri="{FF2B5EF4-FFF2-40B4-BE49-F238E27FC236}">
                <a16:creationId xmlns:a16="http://schemas.microsoft.com/office/drawing/2014/main" id="{FDEFDB06-4D69-41DC-AA11-A38E4CBFAEDC}"/>
              </a:ext>
            </a:extLst>
          </p:cNvPr>
          <p:cNvSpPr>
            <a:spLocks noGrp="1"/>
          </p:cNvSpPr>
          <p:nvPr>
            <p:ph type="sldNum" sz="quarter" idx="12"/>
          </p:nvPr>
        </p:nvSpPr>
        <p:spPr/>
        <p:txBody>
          <a:bodyPr/>
          <a:lstStyle>
            <a:lvl1pPr>
              <a:defRPr>
                <a:solidFill>
                  <a:prstClr val="black">
                    <a:tint val="75000"/>
                  </a:prstClr>
                </a:solidFill>
              </a:defRPr>
            </a:lvl1pPr>
          </a:lstStyle>
          <a:p>
            <a:pPr>
              <a:defRPr/>
            </a:pPr>
            <a:fld id="{DD6A0088-B924-4365-A0C3-00BBF7DD2D96}" type="slidenum">
              <a:rPr lang="fr-FR"/>
              <a:pPr>
                <a:defRPr/>
              </a:pPr>
              <a:t>‹#›</a:t>
            </a:fld>
            <a:endParaRPr lang="fr-FR"/>
          </a:p>
        </p:txBody>
      </p:sp>
    </p:spTree>
    <p:extLst>
      <p:ext uri="{BB962C8B-B14F-4D97-AF65-F5344CB8AC3E}">
        <p14:creationId xmlns:p14="http://schemas.microsoft.com/office/powerpoint/2010/main" val="3601151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ullet Slide #1">
    <p:spTree>
      <p:nvGrpSpPr>
        <p:cNvPr id="1" name=""/>
        <p:cNvGrpSpPr/>
        <p:nvPr/>
      </p:nvGrpSpPr>
      <p:grpSpPr>
        <a:xfrm>
          <a:off x="0" y="0"/>
          <a:ext cx="0" cy="0"/>
          <a:chOff x="0" y="0"/>
          <a:chExt cx="0" cy="0"/>
        </a:xfrm>
      </p:grpSpPr>
      <p:sp>
        <p:nvSpPr>
          <p:cNvPr id="2" name="Title 1"/>
          <p:cNvSpPr>
            <a:spLocks noGrp="1"/>
          </p:cNvSpPr>
          <p:nvPr>
            <p:ph type="title"/>
          </p:nvPr>
        </p:nvSpPr>
        <p:spPr>
          <a:xfrm>
            <a:off x="285750" y="338328"/>
            <a:ext cx="8572500" cy="420624"/>
          </a:xfrm>
        </p:spPr>
        <p:txBody>
          <a:bodyPr/>
          <a:lstStyle>
            <a:lvl1pPr>
              <a:defRPr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p:txBody>
      </p:sp>
      <p:sp>
        <p:nvSpPr>
          <p:cNvPr id="8" name="Text Placeholder 7"/>
          <p:cNvSpPr>
            <a:spLocks noGrp="1"/>
          </p:cNvSpPr>
          <p:nvPr>
            <p:ph type="body" sz="quarter" idx="13" hasCustomPrompt="1"/>
          </p:nvPr>
        </p:nvSpPr>
        <p:spPr>
          <a:xfrm>
            <a:off x="285750" y="1920195"/>
            <a:ext cx="3943350" cy="1219200"/>
          </a:xfrm>
        </p:spPr>
        <p:txBody>
          <a:bodyPr/>
          <a:lstStyle>
            <a:lvl2pPr marL="257175" indent="-171450">
              <a:spcBef>
                <a:spcPts val="0"/>
              </a:spcBef>
              <a:spcAft>
                <a:spcPts val="1800"/>
              </a:spcAft>
              <a:defRPr/>
            </a:lvl2pPr>
          </a:lstStyle>
          <a:p>
            <a:pPr lvl="1"/>
            <a:r>
              <a:rPr lang="en-US" dirty="0"/>
              <a:t>Bullet</a:t>
            </a:r>
          </a:p>
          <a:p>
            <a:pPr lvl="1"/>
            <a:r>
              <a:rPr lang="en-US" dirty="0"/>
              <a:t>Bullet</a:t>
            </a:r>
          </a:p>
        </p:txBody>
      </p:sp>
      <p:sp>
        <p:nvSpPr>
          <p:cNvPr id="10" name="Text Placeholder 9"/>
          <p:cNvSpPr>
            <a:spLocks noGrp="1"/>
          </p:cNvSpPr>
          <p:nvPr>
            <p:ph type="body" sz="quarter" idx="14" hasCustomPrompt="1"/>
          </p:nvPr>
        </p:nvSpPr>
        <p:spPr>
          <a:xfrm>
            <a:off x="285750" y="6324600"/>
            <a:ext cx="8572500" cy="228600"/>
          </a:xfrm>
        </p:spPr>
        <p:txBody>
          <a:bodyPr>
            <a:normAutofit/>
          </a:bodyPr>
          <a:lstStyle>
            <a:lvl1pPr algn="r">
              <a:defRPr sz="750"/>
            </a:lvl1pPr>
          </a:lstStyle>
          <a:p>
            <a:pPr lvl="0"/>
            <a:r>
              <a:rPr lang="en-US" dirty="0"/>
              <a:t>Credit Line</a:t>
            </a:r>
          </a:p>
        </p:txBody>
      </p:sp>
      <p:sp>
        <p:nvSpPr>
          <p:cNvPr id="12" name="Picture Placeholder 11"/>
          <p:cNvSpPr>
            <a:spLocks noGrp="1"/>
          </p:cNvSpPr>
          <p:nvPr>
            <p:ph type="pic" sz="quarter" idx="15"/>
          </p:nvPr>
        </p:nvSpPr>
        <p:spPr>
          <a:xfrm>
            <a:off x="4743450" y="2133600"/>
            <a:ext cx="4114800" cy="3657600"/>
          </a:xfrm>
        </p:spPr>
        <p:txBody>
          <a:bodyPr/>
          <a:lstStyle/>
          <a:p>
            <a:endParaRPr lang="en-US"/>
          </a:p>
        </p:txBody>
      </p:sp>
      <p:sp>
        <p:nvSpPr>
          <p:cNvPr id="5" name="Text Placeholder 4"/>
          <p:cNvSpPr>
            <a:spLocks noGrp="1"/>
          </p:cNvSpPr>
          <p:nvPr>
            <p:ph type="body" sz="quarter" idx="16"/>
          </p:nvPr>
        </p:nvSpPr>
        <p:spPr>
          <a:xfrm>
            <a:off x="285750" y="3498566"/>
            <a:ext cx="3943350" cy="1481138"/>
          </a:xfrm>
        </p:spPr>
        <p:txBody>
          <a:bodyPr>
            <a:normAutofit/>
          </a:bodyPr>
          <a:lstStyle>
            <a:lvl1pPr>
              <a:defRPr sz="1800" b="0">
                <a:solidFill>
                  <a:schemeClr val="tx1"/>
                </a:solidFill>
              </a:defRPr>
            </a:lvl1pPr>
          </a:lstStyle>
          <a:p>
            <a:pPr lvl="0"/>
            <a:r>
              <a:rPr lang="en-US" dirty="0"/>
              <a:t>Edit Master text styles</a:t>
            </a:r>
          </a:p>
        </p:txBody>
      </p:sp>
      <p:sp>
        <p:nvSpPr>
          <p:cNvPr id="7" name="Text Placeholder 6"/>
          <p:cNvSpPr>
            <a:spLocks noGrp="1"/>
          </p:cNvSpPr>
          <p:nvPr>
            <p:ph type="body" sz="quarter" idx="17"/>
          </p:nvPr>
        </p:nvSpPr>
        <p:spPr>
          <a:xfrm>
            <a:off x="285750" y="5257800"/>
            <a:ext cx="3886200" cy="1981200"/>
          </a:xfrm>
        </p:spPr>
        <p:txBody>
          <a:bodyPr>
            <a:normAutofit/>
          </a:bodyPr>
          <a:lstStyle>
            <a:lvl1pPr>
              <a:defRPr sz="1800" b="0">
                <a:solidFill>
                  <a:schemeClr val="tx1"/>
                </a:solidFill>
              </a:defRPr>
            </a:lvl1pPr>
          </a:lstStyle>
          <a:p>
            <a:pPr lvl="0"/>
            <a:r>
              <a:rPr lang="en-US" dirty="0"/>
              <a:t>Edit Master text styles</a:t>
            </a:r>
          </a:p>
        </p:txBody>
      </p:sp>
      <p:sp>
        <p:nvSpPr>
          <p:cNvPr id="11" name="Text Placeholder 10"/>
          <p:cNvSpPr>
            <a:spLocks noGrp="1"/>
          </p:cNvSpPr>
          <p:nvPr>
            <p:ph type="body" sz="quarter" idx="18"/>
          </p:nvPr>
        </p:nvSpPr>
        <p:spPr>
          <a:xfrm>
            <a:off x="285750" y="7696200"/>
            <a:ext cx="4000500" cy="1600200"/>
          </a:xfrm>
        </p:spPr>
        <p:txBody>
          <a:bodyPr>
            <a:normAutofit/>
          </a:bodyPr>
          <a:lstStyle>
            <a:lvl1pPr>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284047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E65015-B52A-4CA5-B73F-1AD02186E06F}" type="datetimeFigureOut">
              <a:rPr lang="en-US" smtClean="0"/>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41AE9-4933-4B50-BCA6-3925E2D1831F}" type="slidenum">
              <a:rPr lang="en-US" smtClean="0"/>
              <a:t>‹#›</a:t>
            </a:fld>
            <a:endParaRPr lang="en-US"/>
          </a:p>
        </p:txBody>
      </p:sp>
    </p:spTree>
    <p:extLst>
      <p:ext uri="{BB962C8B-B14F-4D97-AF65-F5344CB8AC3E}">
        <p14:creationId xmlns:p14="http://schemas.microsoft.com/office/powerpoint/2010/main" val="281209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6F8691C-B859-4629-9FE6-DB928E5BAA99}"/>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2C67F5B-4EFD-4F6A-851A-824736031F1E}"/>
              </a:ext>
            </a:extLst>
          </p:cNvPr>
          <p:cNvSpPr/>
          <p:nvPr userDrawn="1"/>
        </p:nvSpPr>
        <p:spPr>
          <a:xfrm>
            <a:off x="233363" y="0"/>
            <a:ext cx="8910637" cy="2274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66418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514FCD5-59E8-4048-941C-474DFDBF65BE}"/>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B1E79F6-9E75-4D46-864F-5D07BF35E9B8}"/>
              </a:ext>
            </a:extLst>
          </p:cNvPr>
          <p:cNvSpPr/>
          <p:nvPr userDrawn="1"/>
        </p:nvSpPr>
        <p:spPr>
          <a:xfrm>
            <a:off x="233363" y="2290763"/>
            <a:ext cx="8910637" cy="2276475"/>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9609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BF28C01-AA19-4E97-B7F4-DDA84AD12D7C}"/>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D85073E-8300-419C-8D74-E3A7D536EF6D}"/>
              </a:ext>
            </a:extLst>
          </p:cNvPr>
          <p:cNvSpPr/>
          <p:nvPr userDrawn="1"/>
        </p:nvSpPr>
        <p:spPr>
          <a:xfrm>
            <a:off x="233363" y="4583113"/>
            <a:ext cx="8910637" cy="227488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3930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CBA513C-14DF-41A9-BF3F-4B5C605D1C93}"/>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268541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BD0AD77-7FCE-4627-B437-171C850A49B8}"/>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9428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CBE202-46E0-40F1-B9CB-9B51B79C8D71}"/>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AB78A9C5-0619-4B48-9BFF-AD14FA8CF632}"/>
              </a:ext>
            </a:extLst>
          </p:cNvPr>
          <p:cNvSpPr>
            <a:spLocks noGrp="1"/>
          </p:cNvSpPr>
          <p:nvPr>
            <p:ph type="dt" sz="half" idx="10"/>
          </p:nvPr>
        </p:nvSpPr>
        <p:spPr/>
        <p:txBody>
          <a:bodyPr/>
          <a:lstStyle>
            <a:lvl1pPr>
              <a:defRPr/>
            </a:lvl1pPr>
          </a:lstStyle>
          <a:p>
            <a:pPr>
              <a:defRPr/>
            </a:pPr>
            <a:fld id="{AECDC1A4-0345-4BA4-94E0-519515CBD227}" type="datetimeFigureOut">
              <a:rPr lang="en-US"/>
              <a:pPr>
                <a:defRPr/>
              </a:pPr>
              <a:t>11/10/20</a:t>
            </a:fld>
            <a:endParaRPr lang="en-US" dirty="0"/>
          </a:p>
        </p:txBody>
      </p:sp>
      <p:sp>
        <p:nvSpPr>
          <p:cNvPr id="9" name="Footer Placeholder 7">
            <a:extLst>
              <a:ext uri="{FF2B5EF4-FFF2-40B4-BE49-F238E27FC236}">
                <a16:creationId xmlns:a16="http://schemas.microsoft.com/office/drawing/2014/main" id="{7E5B018B-388E-481F-8AEB-A941F22B8DC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77A621DC-A6BA-4606-9F9A-F4D8ED0075F8}"/>
              </a:ext>
            </a:extLst>
          </p:cNvPr>
          <p:cNvSpPr>
            <a:spLocks noGrp="1"/>
          </p:cNvSpPr>
          <p:nvPr>
            <p:ph type="sldNum" sz="quarter" idx="12"/>
          </p:nvPr>
        </p:nvSpPr>
        <p:spPr/>
        <p:txBody>
          <a:bodyPr/>
          <a:lstStyle>
            <a:lvl1pPr>
              <a:defRPr/>
            </a:lvl1pPr>
          </a:lstStyle>
          <a:p>
            <a:pPr>
              <a:defRPr/>
            </a:pPr>
            <a:fld id="{CD526AD5-4FE3-4FBD-83C7-376FDD2416CE}" type="slidenum">
              <a:rPr lang="en-US"/>
              <a:pPr>
                <a:defRPr/>
              </a:pPr>
              <a:t>‹#›</a:t>
            </a:fld>
            <a:endParaRPr lang="en-US" dirty="0"/>
          </a:p>
        </p:txBody>
      </p:sp>
    </p:spTree>
    <p:extLst>
      <p:ext uri="{BB962C8B-B14F-4D97-AF65-F5344CB8AC3E}">
        <p14:creationId xmlns:p14="http://schemas.microsoft.com/office/powerpoint/2010/main" val="774833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68E58CB4-7A9F-4454-ACE7-C11132F4DB6D}"/>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42E676DB-C30B-4965-A905-45F40DCED1CB}"/>
              </a:ext>
            </a:extLst>
          </p:cNvPr>
          <p:cNvSpPr>
            <a:spLocks noGrp="1"/>
          </p:cNvSpPr>
          <p:nvPr>
            <p:ph type="dt" sz="half" idx="10"/>
          </p:nvPr>
        </p:nvSpPr>
        <p:spPr/>
        <p:txBody>
          <a:bodyPr/>
          <a:lstStyle>
            <a:lvl1pPr>
              <a:defRPr/>
            </a:lvl1pPr>
          </a:lstStyle>
          <a:p>
            <a:pPr>
              <a:defRPr/>
            </a:pPr>
            <a:fld id="{5ABC0F44-EF38-4F8C-B38C-BCE2EE9725E4}" type="datetimeFigureOut">
              <a:rPr lang="en-US"/>
              <a:pPr>
                <a:defRPr/>
              </a:pPr>
              <a:t>11/10/20</a:t>
            </a:fld>
            <a:endParaRPr lang="en-US" dirty="0"/>
          </a:p>
        </p:txBody>
      </p:sp>
      <p:sp>
        <p:nvSpPr>
          <p:cNvPr id="5" name="Footer Placeholder 3">
            <a:extLst>
              <a:ext uri="{FF2B5EF4-FFF2-40B4-BE49-F238E27FC236}">
                <a16:creationId xmlns:a16="http://schemas.microsoft.com/office/drawing/2014/main" id="{53BAB754-5D91-4ED6-BBF0-5D317534B3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1CD66E8D-0715-49DF-A5EA-7D83EB777057}"/>
              </a:ext>
            </a:extLst>
          </p:cNvPr>
          <p:cNvSpPr>
            <a:spLocks noGrp="1"/>
          </p:cNvSpPr>
          <p:nvPr>
            <p:ph type="sldNum" sz="quarter" idx="12"/>
          </p:nvPr>
        </p:nvSpPr>
        <p:spPr/>
        <p:txBody>
          <a:bodyPr/>
          <a:lstStyle>
            <a:lvl1pPr>
              <a:defRPr/>
            </a:lvl1pPr>
          </a:lstStyle>
          <a:p>
            <a:pPr>
              <a:defRPr/>
            </a:pPr>
            <a:fld id="{D2A0C456-603E-49CC-A4F7-4DC75A1ABA52}" type="slidenum">
              <a:rPr lang="en-US"/>
              <a:pPr>
                <a:defRPr/>
              </a:pPr>
              <a:t>‹#›</a:t>
            </a:fld>
            <a:endParaRPr lang="en-US" dirty="0"/>
          </a:p>
        </p:txBody>
      </p:sp>
    </p:spTree>
    <p:extLst>
      <p:ext uri="{BB962C8B-B14F-4D97-AF65-F5344CB8AC3E}">
        <p14:creationId xmlns:p14="http://schemas.microsoft.com/office/powerpoint/2010/main" val="2854030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E92AE93-C21E-4D0F-A79C-61AA094D0841}"/>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2F868268-81EF-44F7-B56A-68320CE5B200}"/>
              </a:ext>
            </a:extLst>
          </p:cNvPr>
          <p:cNvSpPr>
            <a:spLocks noGrp="1"/>
          </p:cNvSpPr>
          <p:nvPr>
            <p:ph type="dt" sz="half" idx="10"/>
          </p:nvPr>
        </p:nvSpPr>
        <p:spPr/>
        <p:txBody>
          <a:bodyPr/>
          <a:lstStyle>
            <a:lvl1pPr>
              <a:defRPr/>
            </a:lvl1pPr>
          </a:lstStyle>
          <a:p>
            <a:pPr>
              <a:defRPr/>
            </a:pPr>
            <a:fld id="{104CB7CE-EF73-4DE7-A73E-16401615D7BD}" type="datetimeFigureOut">
              <a:rPr lang="en-US"/>
              <a:pPr>
                <a:defRPr/>
              </a:pPr>
              <a:t>11/10/20</a:t>
            </a:fld>
            <a:endParaRPr lang="en-US" dirty="0"/>
          </a:p>
        </p:txBody>
      </p:sp>
      <p:sp>
        <p:nvSpPr>
          <p:cNvPr id="4" name="Footer Placeholder 2">
            <a:extLst>
              <a:ext uri="{FF2B5EF4-FFF2-40B4-BE49-F238E27FC236}">
                <a16:creationId xmlns:a16="http://schemas.microsoft.com/office/drawing/2014/main" id="{8C34877F-28EA-4453-9A4A-576E31C275D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FA0E6D93-888C-4FDA-93A6-03365E732861}"/>
              </a:ext>
            </a:extLst>
          </p:cNvPr>
          <p:cNvSpPr>
            <a:spLocks noGrp="1"/>
          </p:cNvSpPr>
          <p:nvPr>
            <p:ph type="sldNum" sz="quarter" idx="12"/>
          </p:nvPr>
        </p:nvSpPr>
        <p:spPr/>
        <p:txBody>
          <a:bodyPr/>
          <a:lstStyle>
            <a:lvl1pPr>
              <a:defRPr/>
            </a:lvl1pPr>
          </a:lstStyle>
          <a:p>
            <a:pPr>
              <a:defRPr/>
            </a:pPr>
            <a:fld id="{325F41D4-FF7F-4D9F-95B2-A08C8E1941F7}" type="slidenum">
              <a:rPr lang="en-US"/>
              <a:pPr>
                <a:defRPr/>
              </a:pPr>
              <a:t>‹#›</a:t>
            </a:fld>
            <a:endParaRPr lang="en-US" dirty="0"/>
          </a:p>
        </p:txBody>
      </p:sp>
    </p:spTree>
    <p:extLst>
      <p:ext uri="{BB962C8B-B14F-4D97-AF65-F5344CB8AC3E}">
        <p14:creationId xmlns:p14="http://schemas.microsoft.com/office/powerpoint/2010/main" val="1603489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AC1314E-C39C-46FF-B646-6BC463BE33B7}"/>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1FBED6B-AA50-425E-A3C3-2ADF7049D47F}"/>
              </a:ext>
            </a:extLst>
          </p:cNvPr>
          <p:cNvSpPr>
            <a:spLocks noGrp="1"/>
          </p:cNvSpPr>
          <p:nvPr>
            <p:ph type="dt" sz="half" idx="10"/>
          </p:nvPr>
        </p:nvSpPr>
        <p:spPr/>
        <p:txBody>
          <a:bodyPr/>
          <a:lstStyle>
            <a:lvl1pPr>
              <a:defRPr/>
            </a:lvl1pPr>
          </a:lstStyle>
          <a:p>
            <a:pPr>
              <a:defRPr/>
            </a:pPr>
            <a:fld id="{C635B956-4046-42AC-BAF7-65FF9C63639F}" type="datetimeFigureOut">
              <a:rPr lang="en-US"/>
              <a:pPr>
                <a:defRPr/>
              </a:pPr>
              <a:t>11/10/20</a:t>
            </a:fld>
            <a:endParaRPr lang="en-US" dirty="0"/>
          </a:p>
        </p:txBody>
      </p:sp>
      <p:sp>
        <p:nvSpPr>
          <p:cNvPr id="4" name="Footer Placeholder 2">
            <a:extLst>
              <a:ext uri="{FF2B5EF4-FFF2-40B4-BE49-F238E27FC236}">
                <a16:creationId xmlns:a16="http://schemas.microsoft.com/office/drawing/2014/main" id="{5B5BC120-A55B-4B9D-9F5A-0B3C90683C5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B29F1908-E39F-4D1E-8B4F-945B63B2A629}"/>
              </a:ext>
            </a:extLst>
          </p:cNvPr>
          <p:cNvSpPr>
            <a:spLocks noGrp="1"/>
          </p:cNvSpPr>
          <p:nvPr>
            <p:ph type="sldNum" sz="quarter" idx="12"/>
          </p:nvPr>
        </p:nvSpPr>
        <p:spPr/>
        <p:txBody>
          <a:bodyPr/>
          <a:lstStyle>
            <a:lvl1pPr>
              <a:defRPr/>
            </a:lvl1pPr>
          </a:lstStyle>
          <a:p>
            <a:pPr>
              <a:defRPr/>
            </a:pPr>
            <a:fld id="{C6C1E4BD-506D-4FDB-8EED-4F76CE50522D}" type="slidenum">
              <a:rPr lang="en-US"/>
              <a:pPr>
                <a:defRPr/>
              </a:pPr>
              <a:t>‹#›</a:t>
            </a:fld>
            <a:endParaRPr lang="en-US" dirty="0"/>
          </a:p>
        </p:txBody>
      </p:sp>
    </p:spTree>
    <p:extLst>
      <p:ext uri="{BB962C8B-B14F-4D97-AF65-F5344CB8AC3E}">
        <p14:creationId xmlns:p14="http://schemas.microsoft.com/office/powerpoint/2010/main" val="1954030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0BA89C5-C914-4EE5-854B-4B98AD12D2FF}"/>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91F82D6C-ED54-41A3-A128-B1FD1B7B989C}"/>
              </a:ext>
            </a:extLst>
          </p:cNvPr>
          <p:cNvSpPr>
            <a:spLocks noGrp="1"/>
          </p:cNvSpPr>
          <p:nvPr>
            <p:ph type="dt" sz="half" idx="10"/>
          </p:nvPr>
        </p:nvSpPr>
        <p:spPr/>
        <p:txBody>
          <a:bodyPr/>
          <a:lstStyle>
            <a:lvl1pPr>
              <a:defRPr/>
            </a:lvl1pPr>
          </a:lstStyle>
          <a:p>
            <a:pPr>
              <a:defRPr/>
            </a:pPr>
            <a:fld id="{EFFF4980-C6CB-41A6-8E30-867E3245D5F4}" type="datetimeFigureOut">
              <a:rPr lang="en-US"/>
              <a:pPr>
                <a:defRPr/>
              </a:pPr>
              <a:t>11/10/20</a:t>
            </a:fld>
            <a:endParaRPr lang="en-US" dirty="0"/>
          </a:p>
        </p:txBody>
      </p:sp>
      <p:sp>
        <p:nvSpPr>
          <p:cNvPr id="7" name="Footer Placeholder 5">
            <a:extLst>
              <a:ext uri="{FF2B5EF4-FFF2-40B4-BE49-F238E27FC236}">
                <a16:creationId xmlns:a16="http://schemas.microsoft.com/office/drawing/2014/main" id="{160B28D7-C3FD-4EA8-A17E-3AF55367484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FD7BFC6-1629-46B1-97CC-4A26BDE3D6AC}"/>
              </a:ext>
            </a:extLst>
          </p:cNvPr>
          <p:cNvSpPr>
            <a:spLocks noGrp="1"/>
          </p:cNvSpPr>
          <p:nvPr>
            <p:ph type="sldNum" sz="quarter" idx="12"/>
          </p:nvPr>
        </p:nvSpPr>
        <p:spPr/>
        <p:txBody>
          <a:bodyPr/>
          <a:lstStyle>
            <a:lvl1pPr>
              <a:defRPr/>
            </a:lvl1pPr>
          </a:lstStyle>
          <a:p>
            <a:pPr>
              <a:defRPr/>
            </a:pPr>
            <a:fld id="{D023357B-0519-4EC8-8264-EE95718AEAF9}" type="slidenum">
              <a:rPr lang="en-US"/>
              <a:pPr>
                <a:defRPr/>
              </a:pPr>
              <a:t>‹#›</a:t>
            </a:fld>
            <a:endParaRPr lang="en-US" dirty="0"/>
          </a:p>
        </p:txBody>
      </p:sp>
    </p:spTree>
    <p:extLst>
      <p:ext uri="{BB962C8B-B14F-4D97-AF65-F5344CB8AC3E}">
        <p14:creationId xmlns:p14="http://schemas.microsoft.com/office/powerpoint/2010/main" val="48776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E65015-B52A-4CA5-B73F-1AD02186E06F}" type="datetimeFigureOut">
              <a:rPr lang="en-US" smtClean="0"/>
              <a:t>11/10/20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A41AE9-4933-4B50-BCA6-3925E2D1831F}" type="slidenum">
              <a:rPr lang="en-US" smtClean="0"/>
              <a:t>‹#›</a:t>
            </a:fld>
            <a:endParaRPr lang="en-US"/>
          </a:p>
        </p:txBody>
      </p:sp>
    </p:spTree>
    <p:extLst>
      <p:ext uri="{BB962C8B-B14F-4D97-AF65-F5344CB8AC3E}">
        <p14:creationId xmlns:p14="http://schemas.microsoft.com/office/powerpoint/2010/main" val="1187262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2FAA3F4-A209-448D-98B7-8E632740B2D1}"/>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8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7C98560C-325B-4328-AD86-4A0B3A7A1C12}"/>
              </a:ext>
            </a:extLst>
          </p:cNvPr>
          <p:cNvSpPr>
            <a:spLocks noGrp="1"/>
          </p:cNvSpPr>
          <p:nvPr>
            <p:ph type="dt" sz="half" idx="10"/>
          </p:nvPr>
        </p:nvSpPr>
        <p:spPr/>
        <p:txBody>
          <a:bodyPr/>
          <a:lstStyle>
            <a:lvl1pPr>
              <a:defRPr/>
            </a:lvl1pPr>
          </a:lstStyle>
          <a:p>
            <a:pPr>
              <a:defRPr/>
            </a:pPr>
            <a:fld id="{719A8DAA-5809-410B-8F86-7E1FB9CB5B69}" type="datetimeFigureOut">
              <a:rPr lang="en-US"/>
              <a:pPr>
                <a:defRPr/>
              </a:pPr>
              <a:t>11/10/20</a:t>
            </a:fld>
            <a:endParaRPr lang="en-US" dirty="0"/>
          </a:p>
        </p:txBody>
      </p:sp>
      <p:sp>
        <p:nvSpPr>
          <p:cNvPr id="7" name="Footer Placeholder 5">
            <a:extLst>
              <a:ext uri="{FF2B5EF4-FFF2-40B4-BE49-F238E27FC236}">
                <a16:creationId xmlns:a16="http://schemas.microsoft.com/office/drawing/2014/main" id="{A8A8E932-BB52-4415-9D15-836F65B49BC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CE28640-141A-472C-9851-7468776AC2A7}"/>
              </a:ext>
            </a:extLst>
          </p:cNvPr>
          <p:cNvSpPr>
            <a:spLocks noGrp="1"/>
          </p:cNvSpPr>
          <p:nvPr>
            <p:ph type="sldNum" sz="quarter" idx="12"/>
          </p:nvPr>
        </p:nvSpPr>
        <p:spPr/>
        <p:txBody>
          <a:bodyPr/>
          <a:lstStyle>
            <a:lvl1pPr>
              <a:defRPr/>
            </a:lvl1pPr>
          </a:lstStyle>
          <a:p>
            <a:pPr>
              <a:defRPr/>
            </a:pPr>
            <a:fld id="{5D027CCC-59B7-43EC-BC88-9666D06CCAF6}" type="slidenum">
              <a:rPr lang="en-US"/>
              <a:pPr>
                <a:defRPr/>
              </a:pPr>
              <a:t>‹#›</a:t>
            </a:fld>
            <a:endParaRPr lang="en-US" dirty="0"/>
          </a:p>
        </p:txBody>
      </p:sp>
    </p:spTree>
    <p:extLst>
      <p:ext uri="{BB962C8B-B14F-4D97-AF65-F5344CB8AC3E}">
        <p14:creationId xmlns:p14="http://schemas.microsoft.com/office/powerpoint/2010/main" val="167925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E65015-B52A-4CA5-B73F-1AD02186E06F}" type="datetimeFigureOut">
              <a:rPr lang="en-US" smtClean="0"/>
              <a:t>11/10/20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A41AE9-4933-4B50-BCA6-3925E2D1831F}" type="slidenum">
              <a:rPr lang="en-US" smtClean="0"/>
              <a:t>‹#›</a:t>
            </a:fld>
            <a:endParaRPr lang="en-US"/>
          </a:p>
        </p:txBody>
      </p:sp>
    </p:spTree>
    <p:extLst>
      <p:ext uri="{BB962C8B-B14F-4D97-AF65-F5344CB8AC3E}">
        <p14:creationId xmlns:p14="http://schemas.microsoft.com/office/powerpoint/2010/main" val="154214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65015-B52A-4CA5-B73F-1AD02186E06F}" type="datetimeFigureOut">
              <a:rPr lang="en-US" smtClean="0"/>
              <a:t>11/10/20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A41AE9-4933-4B50-BCA6-3925E2D1831F}" type="slidenum">
              <a:rPr lang="en-US" smtClean="0"/>
              <a:t>‹#›</a:t>
            </a:fld>
            <a:endParaRPr lang="en-US"/>
          </a:p>
        </p:txBody>
      </p:sp>
    </p:spTree>
    <p:extLst>
      <p:ext uri="{BB962C8B-B14F-4D97-AF65-F5344CB8AC3E}">
        <p14:creationId xmlns:p14="http://schemas.microsoft.com/office/powerpoint/2010/main" val="397127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E65015-B52A-4CA5-B73F-1AD02186E06F}" type="datetimeFigureOut">
              <a:rPr lang="en-US" smtClean="0"/>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41AE9-4933-4B50-BCA6-3925E2D1831F}" type="slidenum">
              <a:rPr lang="en-US" smtClean="0"/>
              <a:t>‹#›</a:t>
            </a:fld>
            <a:endParaRPr lang="en-US"/>
          </a:p>
        </p:txBody>
      </p:sp>
    </p:spTree>
    <p:extLst>
      <p:ext uri="{BB962C8B-B14F-4D97-AF65-F5344CB8AC3E}">
        <p14:creationId xmlns:p14="http://schemas.microsoft.com/office/powerpoint/2010/main" val="352086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E65015-B52A-4CA5-B73F-1AD02186E06F}" type="datetimeFigureOut">
              <a:rPr lang="en-US" smtClean="0"/>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41AE9-4933-4B50-BCA6-3925E2D1831F}" type="slidenum">
              <a:rPr lang="en-US" smtClean="0"/>
              <a:t>‹#›</a:t>
            </a:fld>
            <a:endParaRPr lang="en-US"/>
          </a:p>
        </p:txBody>
      </p:sp>
    </p:spTree>
    <p:extLst>
      <p:ext uri="{BB962C8B-B14F-4D97-AF65-F5344CB8AC3E}">
        <p14:creationId xmlns:p14="http://schemas.microsoft.com/office/powerpoint/2010/main" val="180804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65015-B52A-4CA5-B73F-1AD02186E06F}" type="datetimeFigureOut">
              <a:rPr lang="en-US" smtClean="0"/>
              <a:t>11/10/20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41AE9-4933-4B50-BCA6-3925E2D1831F}" type="slidenum">
              <a:rPr lang="en-US" smtClean="0"/>
              <a:t>‹#›</a:t>
            </a:fld>
            <a:endParaRPr lang="en-US"/>
          </a:p>
        </p:txBody>
      </p:sp>
    </p:spTree>
    <p:extLst>
      <p:ext uri="{BB962C8B-B14F-4D97-AF65-F5344CB8AC3E}">
        <p14:creationId xmlns:p14="http://schemas.microsoft.com/office/powerpoint/2010/main" val="393978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49ECA1C-E03D-4479-AAE0-A9460E80091D}"/>
              </a:ext>
            </a:extLst>
          </p:cNvPr>
          <p:cNvSpPr>
            <a:spLocks noGrp="1"/>
          </p:cNvSpPr>
          <p:nvPr>
            <p:ph type="title"/>
          </p:nvPr>
        </p:nvSpPr>
        <p:spPr bwMode="auto">
          <a:xfrm>
            <a:off x="628650" y="365125"/>
            <a:ext cx="7886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1754EA89-E204-41A6-A5F9-AEE00D42D09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70A346E-8DB1-4CDF-880D-55E40D7AF93E}" type="datetime1">
              <a:rPr lang="en-US"/>
              <a:pPr>
                <a:defRPr/>
              </a:pPr>
              <a:t>11/10/20</a:t>
            </a:fld>
            <a:endParaRPr lang="en-US"/>
          </a:p>
        </p:txBody>
      </p:sp>
      <p:sp>
        <p:nvSpPr>
          <p:cNvPr id="5" name="Footer Placeholder 4">
            <a:extLst>
              <a:ext uri="{FF2B5EF4-FFF2-40B4-BE49-F238E27FC236}">
                <a16:creationId xmlns:a16="http://schemas.microsoft.com/office/drawing/2014/main" id="{89FB1722-211A-4FDB-89EC-2955D607FDC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29F840A-DDEC-4E1E-AF9B-3D247110A75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3DEF202-42DD-4794-BB85-1C09BD7FDB39}" type="slidenum">
              <a:rPr lang="en-US" altLang="en-US"/>
              <a:pPr>
                <a:defRPr/>
              </a:pPr>
              <a:t>‹#›</a:t>
            </a:fld>
            <a:endParaRPr lang="en-US" altLang="en-US"/>
          </a:p>
        </p:txBody>
      </p:sp>
      <p:pic>
        <p:nvPicPr>
          <p:cNvPr id="2054" name="Picture 6">
            <a:extLst>
              <a:ext uri="{FF2B5EF4-FFF2-40B4-BE49-F238E27FC236}">
                <a16:creationId xmlns:a16="http://schemas.microsoft.com/office/drawing/2014/main" id="{78A9D473-7C24-43EE-9715-4FEED2AC5920}"/>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28650" y="712788"/>
            <a:ext cx="78867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204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 id="2147483688" r:id="rId15"/>
  </p:sldLayoutIdLst>
  <p:hf hdr="0" ftr="0" dt="0"/>
  <p:txStyles>
    <p:title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2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2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2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8D9F0B-C9F8-4E2B-8674-3811E1F493C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1D1A770-4A1D-4956-9D59-7B01E76E6F9B}"/>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4" name="Date Placeholder 3">
            <a:extLst>
              <a:ext uri="{FF2B5EF4-FFF2-40B4-BE49-F238E27FC236}">
                <a16:creationId xmlns:a16="http://schemas.microsoft.com/office/drawing/2014/main" id="{BA38A0E9-7142-4DAC-93DB-646B5305E3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E8AEB92-95AD-4CF2-9029-951227B7F8BC}" type="datetimeFigureOut">
              <a:rPr lang="en-US"/>
              <a:pPr>
                <a:defRPr/>
              </a:pPr>
              <a:t>11/10/20</a:t>
            </a:fld>
            <a:endParaRPr lang="en-US" dirty="0"/>
          </a:p>
        </p:txBody>
      </p:sp>
      <p:sp>
        <p:nvSpPr>
          <p:cNvPr id="5" name="Footer Placeholder 4">
            <a:extLst>
              <a:ext uri="{FF2B5EF4-FFF2-40B4-BE49-F238E27FC236}">
                <a16:creationId xmlns:a16="http://schemas.microsoft.com/office/drawing/2014/main" id="{DA9F3F1A-AF22-4DA7-BAA7-F22D989C8C8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A35A500-9B59-4C75-9496-90FCE687085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92163F4-CC76-41C5-A6ED-54BD703A4ADF}" type="slidenum">
              <a:rPr lang="en-US"/>
              <a:pPr>
                <a:defRPr/>
              </a:pPr>
              <a:t>‹#›</a:t>
            </a:fld>
            <a:endParaRPr lang="en-US" dirty="0"/>
          </a:p>
        </p:txBody>
      </p:sp>
    </p:spTree>
    <p:extLst>
      <p:ext uri="{BB962C8B-B14F-4D97-AF65-F5344CB8AC3E}">
        <p14:creationId xmlns:p14="http://schemas.microsoft.com/office/powerpoint/2010/main" val="342219026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15" r:id="rId13"/>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ADD285B-CEDD-41CD-A2D1-7F28B390FF8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C7CFD7F6-7601-45F8-ADD9-7C0067917B27}"/>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0197A1-1D4D-4BEF-B3E0-B44D625758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BC03793-ED2A-4E1C-8B0E-7398576278B0}" type="datetimeFigureOut">
              <a:rPr lang="en-US"/>
              <a:pPr>
                <a:defRPr/>
              </a:pPr>
              <a:t>11/10/20</a:t>
            </a:fld>
            <a:endParaRPr lang="en-US" dirty="0"/>
          </a:p>
        </p:txBody>
      </p:sp>
      <p:sp>
        <p:nvSpPr>
          <p:cNvPr id="5" name="Footer Placeholder 4">
            <a:extLst>
              <a:ext uri="{FF2B5EF4-FFF2-40B4-BE49-F238E27FC236}">
                <a16:creationId xmlns:a16="http://schemas.microsoft.com/office/drawing/2014/main" id="{60AB2D92-10E6-4C92-8C13-BA8B91167C8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1407E925-8026-45E8-AB4D-E4C76282D7A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F5FA84-D23E-4E8A-990C-C210448FEA10}" type="slidenum">
              <a:rPr lang="en-US"/>
              <a:pPr>
                <a:defRPr/>
              </a:pPr>
              <a:t>‹#›</a:t>
            </a:fld>
            <a:endParaRPr lang="en-US" dirty="0"/>
          </a:p>
        </p:txBody>
      </p:sp>
    </p:spTree>
    <p:extLst>
      <p:ext uri="{BB962C8B-B14F-4D97-AF65-F5344CB8AC3E}">
        <p14:creationId xmlns:p14="http://schemas.microsoft.com/office/powerpoint/2010/main" val="302085527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2.sv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21.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image" Target="../media/image34.sv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image" Target="../media/image36.png"/><Relationship Id="rId5" Type="http://schemas.openxmlformats.org/officeDocument/2006/relationships/image" Target="../media/image34.sv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svg"/><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3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3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9.svg"/><Relationship Id="rId2" Type="http://schemas.openxmlformats.org/officeDocument/2006/relationships/notesSlide" Target="../notesSlides/notesSlide27.xml"/><Relationship Id="rId1" Type="http://schemas.openxmlformats.org/officeDocument/2006/relationships/slideLayout" Target="../slideLayouts/slideLayout33.xml"/><Relationship Id="rId6" Type="http://schemas.openxmlformats.org/officeDocument/2006/relationships/image" Target="../media/image48.png"/><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5D34B815-F3B7-43B1-8BA3-21947C13B739}"/>
              </a:ext>
            </a:extLst>
          </p:cNvPr>
          <p:cNvSpPr>
            <a:spLocks noGrp="1" noChangeArrowheads="1"/>
          </p:cNvSpPr>
          <p:nvPr>
            <p:ph type="ctrTitle"/>
          </p:nvPr>
        </p:nvSpPr>
        <p:spPr>
          <a:xfrm>
            <a:off x="1075208" y="0"/>
            <a:ext cx="7489606" cy="5076825"/>
          </a:xfrm>
        </p:spPr>
        <p:txBody>
          <a:bodyPr rtlCol="0">
            <a:normAutofit fontScale="90000"/>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br>
              <a:rPr lang="en-US" altLang="en-US" sz="3100" b="1" dirty="0">
                <a:latin typeface="Arial" panose="020B0604020202020204" pitchFamily="34" charset="0"/>
                <a:cs typeface="Arial" panose="020B0604020202020204" pitchFamily="34" charset="0"/>
              </a:rPr>
            </a:br>
            <a:br>
              <a:rPr lang="en-US" altLang="en-US" sz="3100" b="1" dirty="0">
                <a:latin typeface="Arial" panose="020B0604020202020204" pitchFamily="34" charset="0"/>
                <a:cs typeface="Arial" panose="020B0604020202020204" pitchFamily="34" charset="0"/>
              </a:rPr>
            </a:br>
            <a:br>
              <a:rPr lang="en-US" altLang="en-US" sz="3100" b="1" dirty="0">
                <a:latin typeface="Arial" panose="020B0604020202020204" pitchFamily="34" charset="0"/>
                <a:cs typeface="Arial" panose="020B0604020202020204" pitchFamily="34" charset="0"/>
              </a:rPr>
            </a:br>
            <a:br>
              <a:rPr lang="en-US" altLang="en-US" sz="3100" b="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Preventing and Reducing Stigma:                Evidence-based Practices</a:t>
            </a:r>
            <a:br>
              <a:rPr lang="en-US" altLang="en-US" sz="3100" dirty="0">
                <a:latin typeface="Arial" panose="020B0604020202020204" pitchFamily="34" charset="0"/>
                <a:cs typeface="Arial" panose="020B0604020202020204" pitchFamily="34" charset="0"/>
              </a:rPr>
            </a:br>
            <a:br>
              <a:rPr lang="en-US" altLang="en-US" sz="3100" dirty="0">
                <a:highlight>
                  <a:srgbClr val="E6E6E6"/>
                </a:highlight>
                <a:latin typeface="Arial" panose="020B0604020202020204" pitchFamily="34" charset="0"/>
                <a:cs typeface="Arial" panose="020B0604020202020204" pitchFamily="34" charset="0"/>
              </a:rPr>
            </a:br>
            <a:br>
              <a:rPr lang="en-US" altLang="en-US" sz="3100" dirty="0">
                <a:highlight>
                  <a:srgbClr val="E6E6E6"/>
                </a:highlight>
                <a:latin typeface="Arial" panose="020B0604020202020204" pitchFamily="34" charset="0"/>
                <a:cs typeface="Arial" panose="020B0604020202020204" pitchFamily="34" charset="0"/>
              </a:rPr>
            </a:br>
            <a:br>
              <a:rPr lang="en-US" altLang="en-US" sz="4400" dirty="0">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949F99C9-25A9-4409-A0B3-3866E6A03D7F}"/>
              </a:ext>
            </a:extLst>
          </p:cNvPr>
          <p:cNvSpPr txBox="1">
            <a:spLocks noChangeArrowheads="1"/>
          </p:cNvSpPr>
          <p:nvPr/>
        </p:nvSpPr>
        <p:spPr bwMode="auto">
          <a:xfrm>
            <a:off x="971825" y="4393516"/>
            <a:ext cx="3600175" cy="769441"/>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C4927"/>
                </a:solidFill>
                <a:effectLst/>
                <a:uLnTx/>
                <a:uFillTx/>
                <a:latin typeface="Arial" panose="020B0604020202020204" pitchFamily="34" charset="0"/>
                <a:ea typeface="+mn-ea"/>
                <a:cs typeface="Arial" panose="020B0604020202020204" pitchFamily="34" charset="0"/>
              </a:rPr>
              <a:t>Chuck Klevgaard</a:t>
            </a: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2000" dirty="0">
                <a:solidFill>
                  <a:schemeClr val="tx1">
                    <a:lumMod val="50000"/>
                    <a:lumOff val="50000"/>
                  </a:schemeClr>
                </a:solidFill>
                <a:latin typeface="Arial" panose="020B0604020202020204" pitchFamily="34" charset="0"/>
                <a:cs typeface="Arial" panose="020B0604020202020204" pitchFamily="34" charset="0"/>
              </a:rPr>
              <a:t>Prevention Manager</a:t>
            </a:r>
            <a:r>
              <a:rPr lang="en-US" altLang="en-US" sz="2000" dirty="0">
                <a:solidFill>
                  <a:schemeClr val="tx1">
                    <a:lumMod val="50000"/>
                    <a:lumOff val="50000"/>
                  </a:schemeClr>
                </a:solidFill>
                <a:highlight>
                  <a:srgbClr val="E6E6E6"/>
                </a:highlight>
                <a:latin typeface="Arial" panose="020B0604020202020204" pitchFamily="34" charset="0"/>
                <a:cs typeface="Arial" panose="020B0604020202020204" pitchFamily="34" charset="0"/>
              </a:rPr>
              <a:t> </a:t>
            </a:r>
          </a:p>
        </p:txBody>
      </p:sp>
      <p:pic>
        <p:nvPicPr>
          <p:cNvPr id="38916" name="Picture 3" descr="Great Lakes PTTC logo.">
            <a:extLst>
              <a:ext uri="{FF2B5EF4-FFF2-40B4-BE49-F238E27FC236}">
                <a16:creationId xmlns:a16="http://schemas.microsoft.com/office/drawing/2014/main" id="{906BB860-25F0-4BEB-B550-DFDDC9BCFEF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9863" y="104775"/>
            <a:ext cx="89741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lide Number Placeholder 1">
            <a:extLst>
              <a:ext uri="{FF2B5EF4-FFF2-40B4-BE49-F238E27FC236}">
                <a16:creationId xmlns:a16="http://schemas.microsoft.com/office/drawing/2014/main" id="{823F7878-3673-4584-8F76-F198F5DDE55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4D5EE1E-AF2E-4656-BD7A-532AFC41532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A3B90EAD-5A5C-4264-9BDE-7675D326120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79879" y="4227830"/>
            <a:ext cx="3600175" cy="1100815"/>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4">
            <a:extLst>
              <a:ext uri="{FF2B5EF4-FFF2-40B4-BE49-F238E27FC236}">
                <a16:creationId xmlns:a16="http://schemas.microsoft.com/office/drawing/2014/main" id="{1D4D4D52-0686-4161-AF84-0CA4DAF9D0AA}"/>
              </a:ext>
            </a:extLst>
          </p:cNvPr>
          <p:cNvSpPr txBox="1">
            <a:spLocks noChangeArrowheads="1"/>
          </p:cNvSpPr>
          <p:nvPr/>
        </p:nvSpPr>
        <p:spPr bwMode="auto">
          <a:xfrm>
            <a:off x="4630738" y="1960563"/>
            <a:ext cx="3956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CB4928"/>
                </a:solidFill>
                <a:effectLst/>
                <a:uLnTx/>
                <a:uFillTx/>
                <a:latin typeface="Arial" panose="020B0604020202020204" pitchFamily="34" charset="0"/>
                <a:ea typeface="+mn-ea"/>
                <a:cs typeface="Arial" panose="020B0604020202020204" pitchFamily="34" charset="0"/>
              </a:rPr>
              <a:t>State health agency boards who make decisions, with no representation of individuals with lived experience</a:t>
            </a:r>
          </a:p>
        </p:txBody>
      </p:sp>
      <p:sp>
        <p:nvSpPr>
          <p:cNvPr id="53252" name="TextBox 5">
            <a:extLst>
              <a:ext uri="{FF2B5EF4-FFF2-40B4-BE49-F238E27FC236}">
                <a16:creationId xmlns:a16="http://schemas.microsoft.com/office/drawing/2014/main" id="{AD2311A2-49D8-4647-8617-0A87608B4393}"/>
              </a:ext>
            </a:extLst>
          </p:cNvPr>
          <p:cNvSpPr txBox="1">
            <a:spLocks noChangeArrowheads="1"/>
          </p:cNvSpPr>
          <p:nvPr/>
        </p:nvSpPr>
        <p:spPr bwMode="auto">
          <a:xfrm>
            <a:off x="4616450" y="1231900"/>
            <a:ext cx="2397125" cy="4603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Examples: </a:t>
            </a:r>
          </a:p>
        </p:txBody>
      </p:sp>
      <p:sp>
        <p:nvSpPr>
          <p:cNvPr id="49156" name="TextBox 6">
            <a:extLst>
              <a:ext uri="{FF2B5EF4-FFF2-40B4-BE49-F238E27FC236}">
                <a16:creationId xmlns:a16="http://schemas.microsoft.com/office/drawing/2014/main" id="{D392AB8E-F3EE-4E4A-A3C9-66A41114AA42}"/>
              </a:ext>
            </a:extLst>
          </p:cNvPr>
          <p:cNvSpPr txBox="1">
            <a:spLocks noChangeArrowheads="1"/>
          </p:cNvSpPr>
          <p:nvPr/>
        </p:nvSpPr>
        <p:spPr bwMode="auto">
          <a:xfrm>
            <a:off x="4630738" y="3484563"/>
            <a:ext cx="4108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909A3A"/>
                </a:solidFill>
                <a:effectLst/>
                <a:uLnTx/>
                <a:uFillTx/>
                <a:latin typeface="Arial" panose="020B0604020202020204" pitchFamily="34" charset="0"/>
                <a:ea typeface="+mn-ea"/>
                <a:cs typeface="Arial" panose="020B0604020202020204" pitchFamily="34" charset="0"/>
              </a:rPr>
              <a:t>Neighborhood perspectives regarding the presence of drug activity </a:t>
            </a:r>
          </a:p>
        </p:txBody>
      </p:sp>
      <p:sp>
        <p:nvSpPr>
          <p:cNvPr id="49157" name="TextBox 7">
            <a:extLst>
              <a:ext uri="{FF2B5EF4-FFF2-40B4-BE49-F238E27FC236}">
                <a16:creationId xmlns:a16="http://schemas.microsoft.com/office/drawing/2014/main" id="{82C04FAB-F948-4770-8BF7-8C8F37863755}"/>
              </a:ext>
            </a:extLst>
          </p:cNvPr>
          <p:cNvSpPr txBox="1">
            <a:spLocks noChangeArrowheads="1"/>
          </p:cNvSpPr>
          <p:nvPr/>
        </p:nvSpPr>
        <p:spPr bwMode="auto">
          <a:xfrm>
            <a:off x="4630738" y="4554538"/>
            <a:ext cx="3676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35567D"/>
                </a:solidFill>
                <a:effectLst/>
                <a:uLnTx/>
                <a:uFillTx/>
                <a:latin typeface="Arial" panose="020B0604020202020204" pitchFamily="34" charset="0"/>
                <a:ea typeface="+mn-ea"/>
                <a:cs typeface="Arial" panose="020B0604020202020204" pitchFamily="34" charset="0"/>
              </a:rPr>
              <a:t>Believing that you’re not worth treatment </a:t>
            </a:r>
          </a:p>
        </p:txBody>
      </p:sp>
      <p:pic>
        <p:nvPicPr>
          <p:cNvPr id="3" name="Picture 2" descr="The three levels of stigma.">
            <a:extLst>
              <a:ext uri="{FF2B5EF4-FFF2-40B4-BE49-F238E27FC236}">
                <a16:creationId xmlns:a16="http://schemas.microsoft.com/office/drawing/2014/main" id="{6DCBC0DE-75CE-4BE0-9967-689DE58EDFA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6688" y="1695450"/>
            <a:ext cx="5195888" cy="3676650"/>
          </a:xfrm>
          <a:prstGeom prst="rect">
            <a:avLst/>
          </a:prstGeom>
          <a:effectLst>
            <a:outerShdw blurRad="50800" dist="38100" dir="2700000" algn="tl" rotWithShape="0">
              <a:prstClr val="black">
                <a:alpha val="40000"/>
              </a:prstClr>
            </a:outerShdw>
          </a:effectLst>
        </p:spPr>
      </p:pic>
      <p:sp>
        <p:nvSpPr>
          <p:cNvPr id="49159" name="Title 3">
            <a:extLst>
              <a:ext uri="{FF2B5EF4-FFF2-40B4-BE49-F238E27FC236}">
                <a16:creationId xmlns:a16="http://schemas.microsoft.com/office/drawing/2014/main" id="{BCD26AF7-C5C9-4EB4-B2DB-27D7B4D99807}"/>
              </a:ext>
            </a:extLst>
          </p:cNvPr>
          <p:cNvSpPr>
            <a:spLocks noGrp="1" noChangeArrowheads="1"/>
          </p:cNvSpPr>
          <p:nvPr>
            <p:ph type="title"/>
          </p:nvPr>
        </p:nvSpPr>
        <p:spPr>
          <a:xfrm>
            <a:off x="628650" y="317500"/>
            <a:ext cx="7886700" cy="631825"/>
          </a:xfrm>
        </p:spPr>
        <p:txBody>
          <a:bodyPr/>
          <a:lstStyle/>
          <a:p>
            <a:pPr algn="ctr" eaLnBrk="1" hangingPunct="1"/>
            <a:r>
              <a:rPr lang="en-US" altLang="en-US" sz="3200"/>
              <a:t>Stigma on Three Levels</a:t>
            </a:r>
          </a:p>
        </p:txBody>
      </p:sp>
      <p:sp>
        <p:nvSpPr>
          <p:cNvPr id="5" name="TextBox 4">
            <a:extLst>
              <a:ext uri="{FF2B5EF4-FFF2-40B4-BE49-F238E27FC236}">
                <a16:creationId xmlns:a16="http://schemas.microsoft.com/office/drawing/2014/main" id="{86AC4B82-53E6-4C22-A94C-A482A8C4A130}"/>
              </a:ext>
            </a:extLst>
          </p:cNvPr>
          <p:cNvSpPr txBox="1"/>
          <p:nvPr/>
        </p:nvSpPr>
        <p:spPr>
          <a:xfrm>
            <a:off x="4651375" y="5911850"/>
            <a:ext cx="4098925" cy="400050"/>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Palatino "/>
                <a:ea typeface="+mn-ea"/>
                <a:cs typeface="+mn-cs"/>
              </a:rPr>
              <a:t>(National Academies Press, 2016) </a:t>
            </a:r>
            <a:endParaRPr kumimoji="0" lang="en-US" sz="2000" b="0" i="0" u="none" strike="noStrike" kern="1200" cap="none" spc="0" normalizeH="0" baseline="0" noProof="0" dirty="0">
              <a:ln>
                <a:noFill/>
              </a:ln>
              <a:solidFill>
                <a:prstClr val="black"/>
              </a:solidFill>
              <a:effectLst/>
              <a:uLnTx/>
              <a:uFillTx/>
              <a:latin typeface="Palatino "/>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Listen, Informal Meeting, Chatting">
            <a:extLst>
              <a:ext uri="{FF2B5EF4-FFF2-40B4-BE49-F238E27FC236}">
                <a16:creationId xmlns:a16="http://schemas.microsoft.com/office/drawing/2014/main" id="{353ED90E-2E09-411A-A3EB-3EADE7ED3F0F}"/>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people, talk, conversation, meeting, chat, discussion, business, talking,  communication, restaurant, man | Pikist">
            <a:extLst>
              <a:ext uri="{FF2B5EF4-FFF2-40B4-BE49-F238E27FC236}">
                <a16:creationId xmlns:a16="http://schemas.microsoft.com/office/drawing/2014/main" id="{439508DC-45C9-49E2-A78E-91B8E7934067}"/>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99C36B8-D78D-4A27-91A7-669E6BFCC85A}"/>
              </a:ext>
            </a:extLst>
          </p:cNvPr>
          <p:cNvSpPr>
            <a:spLocks noGrp="1"/>
          </p:cNvSpPr>
          <p:nvPr>
            <p:ph type="title"/>
          </p:nvPr>
        </p:nvSpPr>
        <p:spPr>
          <a:xfrm>
            <a:off x="336042" y="859536"/>
            <a:ext cx="3624601" cy="1243584"/>
          </a:xfrm>
        </p:spPr>
        <p:txBody>
          <a:bodyPr vert="horz" lIns="91440" tIns="45720" rIns="91440" bIns="45720" rtlCol="0" anchor="ctr">
            <a:normAutofit/>
          </a:bodyPr>
          <a:lstStyle/>
          <a:p>
            <a:pPr eaLnBrk="1" hangingPunct="1"/>
            <a:r>
              <a:rPr lang="en-US" sz="3200" b="1" kern="1200" dirty="0"/>
              <a:t>Stigma Can</a:t>
            </a:r>
            <a:br>
              <a:rPr lang="en-US" sz="3200" b="1" i="1" kern="1200" dirty="0">
                <a:solidFill>
                  <a:srgbClr val="CC4927"/>
                </a:solidFill>
                <a:latin typeface="Palatino "/>
              </a:rPr>
            </a:br>
            <a:r>
              <a:rPr lang="en-US" sz="3200" b="1" i="1" kern="1200" dirty="0">
                <a:solidFill>
                  <a:srgbClr val="CC4927"/>
                </a:solidFill>
                <a:latin typeface="Palatino "/>
              </a:rPr>
              <a:t>Impact Recovery</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FB05032-9DB3-402A-8990-1981DA426942}"/>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spcBef>
                <a:spcPts val="3000"/>
              </a:spcBef>
              <a:buFont typeface="Arial" panose="020B0604020202020204" pitchFamily="34" charset="0"/>
              <a:buNone/>
              <a:defRPr/>
            </a:pPr>
            <a:r>
              <a:rPr lang="en-US" altLang="en-US" sz="2400" b="1" dirty="0"/>
              <a:t>Reduce</a:t>
            </a:r>
            <a:r>
              <a:rPr lang="en-US" altLang="en-US" sz="2400" dirty="0"/>
              <a:t> willingness to seek professional help</a:t>
            </a:r>
          </a:p>
          <a:p>
            <a:pPr marL="0" indent="0">
              <a:spcBef>
                <a:spcPts val="1800"/>
              </a:spcBef>
              <a:buFont typeface="Arial" panose="020B0604020202020204" pitchFamily="34" charset="0"/>
              <a:buNone/>
              <a:defRPr/>
            </a:pPr>
            <a:r>
              <a:rPr lang="en-US" altLang="en-US" sz="2400" b="1" dirty="0"/>
              <a:t>Cause</a:t>
            </a:r>
            <a:r>
              <a:rPr lang="en-US" altLang="en-US" sz="2400" dirty="0"/>
              <a:t> reluctance to attend treatment</a:t>
            </a:r>
          </a:p>
          <a:p>
            <a:pPr marL="0" indent="0">
              <a:spcBef>
                <a:spcPts val="1800"/>
              </a:spcBef>
              <a:buFont typeface="Arial" panose="020B0604020202020204" pitchFamily="34" charset="0"/>
              <a:buNone/>
              <a:defRPr/>
            </a:pPr>
            <a:r>
              <a:rPr lang="en-US" altLang="en-US" sz="2400" b="1" dirty="0"/>
              <a:t>Limit</a:t>
            </a:r>
            <a:r>
              <a:rPr lang="en-US" altLang="en-US" sz="2400" dirty="0"/>
              <a:t> access to healthcare, housing, and employment</a:t>
            </a:r>
          </a:p>
          <a:p>
            <a:pPr marL="0" indent="0" eaLnBrk="1" hangingPunct="1">
              <a:buNone/>
            </a:pPr>
            <a:endParaRPr lang="en-US" sz="1700" dirty="0">
              <a:latin typeface="+mn-lt"/>
              <a:cs typeface="+mn-cs"/>
            </a:endParaRPr>
          </a:p>
        </p:txBody>
      </p:sp>
      <p:pic>
        <p:nvPicPr>
          <p:cNvPr id="8" name="Graphic 7" descr="Mandala">
            <a:extLst>
              <a:ext uri="{FF2B5EF4-FFF2-40B4-BE49-F238E27FC236}">
                <a16:creationId xmlns:a16="http://schemas.microsoft.com/office/drawing/2014/main" id="{43641993-8C52-483D-869C-420F092F69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0919" y="5673315"/>
            <a:ext cx="914400" cy="914400"/>
          </a:xfrm>
          <a:prstGeom prst="rect">
            <a:avLst/>
          </a:prstGeom>
        </p:spPr>
      </p:pic>
    </p:spTree>
    <p:extLst>
      <p:ext uri="{BB962C8B-B14F-4D97-AF65-F5344CB8AC3E}">
        <p14:creationId xmlns:p14="http://schemas.microsoft.com/office/powerpoint/2010/main" val="1114986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Is No Job Better Than a Bad Job? | HowStuffWorks">
            <a:extLst>
              <a:ext uri="{FF2B5EF4-FFF2-40B4-BE49-F238E27FC236}">
                <a16:creationId xmlns:a16="http://schemas.microsoft.com/office/drawing/2014/main" id="{BB10857C-20D0-41DE-A7A9-5C573AF8BDFE}"/>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p:spPr>
      </p:pic>
      <p:pic>
        <p:nvPicPr>
          <p:cNvPr id="7" name="Picture 8" descr="Musings on When to Seek Professional Help">
            <a:extLst>
              <a:ext uri="{FF2B5EF4-FFF2-40B4-BE49-F238E27FC236}">
                <a16:creationId xmlns:a16="http://schemas.microsoft.com/office/drawing/2014/main" id="{5958DA59-8A54-4E32-B9E1-083779404B4A}"/>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p:spPr>
      </p:pic>
      <p:pic>
        <p:nvPicPr>
          <p:cNvPr id="11" name="Picture 14" descr="Vermont found a smart new way to fight the opioid epidemic - Vox">
            <a:extLst>
              <a:ext uri="{FF2B5EF4-FFF2-40B4-BE49-F238E27FC236}">
                <a16:creationId xmlns:a16="http://schemas.microsoft.com/office/drawing/2014/main" id="{C9A31026-B622-4659-A122-DF92FC92A456}"/>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2" b="-2"/>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p:spPr>
      </p:pic>
      <p:sp useBgFill="1">
        <p:nvSpPr>
          <p:cNvPr id="18" name="Freeform: Shape 17">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B8A0383-E737-4983-9568-731DF08DB66F}"/>
              </a:ext>
            </a:extLst>
          </p:cNvPr>
          <p:cNvSpPr>
            <a:spLocks noGrp="1"/>
          </p:cNvSpPr>
          <p:nvPr>
            <p:ph type="title"/>
          </p:nvPr>
        </p:nvSpPr>
        <p:spPr>
          <a:xfrm>
            <a:off x="336042" y="685800"/>
            <a:ext cx="3691753" cy="1325563"/>
          </a:xfrm>
        </p:spPr>
        <p:txBody>
          <a:bodyPr vert="horz" lIns="91440" tIns="45720" rIns="91440" bIns="45720" rtlCol="0" anchor="ctr">
            <a:normAutofit fontScale="90000"/>
          </a:bodyPr>
          <a:lstStyle/>
          <a:p>
            <a:pPr eaLnBrk="1" hangingPunct="1"/>
            <a:r>
              <a:rPr lang="en-US" sz="3200" b="1" i="1" kern="1200" dirty="0">
                <a:solidFill>
                  <a:srgbClr val="CC4927"/>
                </a:solidFill>
                <a:latin typeface="Palatino "/>
                <a:cs typeface="+mj-cs"/>
              </a:rPr>
              <a:t>Impacts on Stigmatized Populations …</a:t>
            </a:r>
          </a:p>
        </p:txBody>
      </p:sp>
      <p:sp>
        <p:nvSpPr>
          <p:cNvPr id="22" name="Rectangle 21">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2AE2191C-3E62-49E9-B371-F12FD2C959CC}"/>
              </a:ext>
            </a:extLst>
          </p:cNvPr>
          <p:cNvSpPr>
            <a:spLocks noGrp="1"/>
          </p:cNvSpPr>
          <p:nvPr>
            <p:ph sz="half" idx="2"/>
          </p:nvPr>
        </p:nvSpPr>
        <p:spPr>
          <a:xfrm>
            <a:off x="336042" y="2213976"/>
            <a:ext cx="3691753" cy="3666744"/>
          </a:xfrm>
        </p:spPr>
        <p:txBody>
          <a:bodyPr vert="horz" lIns="91440" tIns="45720" rIns="91440" bIns="45720" rtlCol="0">
            <a:normAutofit/>
          </a:bodyPr>
          <a:lstStyle/>
          <a:p>
            <a:pPr marL="0" marR="0" lvl="0" indent="0" algn="l" defTabSz="914400" rtl="0" eaLnBrk="0" fontAlgn="base" latinLnBrk="0" hangingPunct="0">
              <a:lnSpc>
                <a:spcPct val="90000"/>
              </a:lnSpc>
              <a:spcBef>
                <a:spcPts val="1200"/>
              </a:spcBef>
              <a:spcAft>
                <a:spcPct val="0"/>
              </a:spcAft>
              <a:buClrTx/>
              <a:buSzTx/>
              <a:buFont typeface="Arial" panose="020B0604020202020204" pitchFamily="34" charset="0"/>
              <a:buNone/>
              <a:tabLst/>
              <a:defRPr/>
            </a:pPr>
            <a:r>
              <a:rPr lang="en-US" altLang="en-US" sz="2400" b="1" dirty="0">
                <a:solidFill>
                  <a:prstClr val="black"/>
                </a:solidFill>
              </a:rPr>
              <a:t>Increase </a:t>
            </a:r>
            <a:r>
              <a:rPr lang="en-US" altLang="en-US" sz="2400" dirty="0">
                <a:solidFill>
                  <a:prstClr val="black"/>
                </a:solidFill>
              </a:rPr>
              <a:t>adverse outcomes  </a:t>
            </a:r>
          </a:p>
          <a:p>
            <a:pPr marL="0" marR="0" lvl="0" indent="0" algn="l" defTabSz="914400" rtl="0" eaLnBrk="0" fontAlgn="base" latinLnBrk="0" hangingPunct="0">
              <a:lnSpc>
                <a:spcPct val="90000"/>
              </a:lnSpc>
              <a:spcBef>
                <a:spcPts val="12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Diminish </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self-esteem</a:t>
            </a:r>
          </a:p>
          <a:p>
            <a:pPr marL="0" marR="0" lvl="0" indent="0" algn="l" defTabSz="914400" rtl="0" eaLnBrk="0" fontAlgn="base" latinLnBrk="0" hangingPunct="0">
              <a:lnSpc>
                <a:spcPct val="90000"/>
              </a:lnSpc>
              <a:spcBef>
                <a:spcPts val="18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Affect</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personal relationships at a time they are needed most</a:t>
            </a:r>
          </a:p>
          <a:p>
            <a:pPr marL="0" indent="0" eaLnBrk="1" hangingPunct="1">
              <a:spcBef>
                <a:spcPts val="1800"/>
              </a:spcBef>
              <a:buNone/>
            </a:pPr>
            <a:r>
              <a:rPr lang="en-US" altLang="en-US" sz="2400" b="1" dirty="0">
                <a:solidFill>
                  <a:prstClr val="black"/>
                </a:solidFill>
              </a:rPr>
              <a:t>Increase </a:t>
            </a:r>
            <a:r>
              <a:rPr lang="en-US" altLang="en-US" sz="2400" dirty="0">
                <a:solidFill>
                  <a:prstClr val="black"/>
                </a:solidFill>
              </a:rPr>
              <a:t>involvement in risky behavior</a:t>
            </a:r>
            <a:endParaRPr lang="en-US" altLang="en-US" sz="2400" b="1" dirty="0">
              <a:solidFill>
                <a:prstClr val="black"/>
              </a:solidFill>
            </a:endParaRPr>
          </a:p>
          <a:p>
            <a:pPr marL="0" indent="0" eaLnBrk="1" hangingPunct="1">
              <a:buNone/>
            </a:pPr>
            <a:endParaRPr lang="en-US" sz="1700" dirty="0">
              <a:latin typeface="+mn-lt"/>
              <a:cs typeface="+mn-cs"/>
            </a:endParaRPr>
          </a:p>
        </p:txBody>
      </p:sp>
      <p:pic>
        <p:nvPicPr>
          <p:cNvPr id="14" name="Graphic 13" descr="Mandala">
            <a:extLst>
              <a:ext uri="{FF2B5EF4-FFF2-40B4-BE49-F238E27FC236}">
                <a16:creationId xmlns:a16="http://schemas.microsoft.com/office/drawing/2014/main" id="{1B0A88D0-A589-4EEA-91ED-BD8CC1B29B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00919" y="5673315"/>
            <a:ext cx="914400" cy="914400"/>
          </a:xfrm>
          <a:prstGeom prst="rect">
            <a:avLst/>
          </a:prstGeom>
        </p:spPr>
      </p:pic>
    </p:spTree>
    <p:extLst>
      <p:ext uri="{BB962C8B-B14F-4D97-AF65-F5344CB8AC3E}">
        <p14:creationId xmlns:p14="http://schemas.microsoft.com/office/powerpoint/2010/main" val="25814801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Man gesturing with his hands, as if to explain something.">
            <a:extLst>
              <a:ext uri="{FF2B5EF4-FFF2-40B4-BE49-F238E27FC236}">
                <a16:creationId xmlns:a16="http://schemas.microsoft.com/office/drawing/2014/main" id="{D5368FC1-6E14-4420-BCE8-D0A486D88BC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11" descr="A woman gesturing to another woman, as if to explain something.">
            <a:extLst>
              <a:ext uri="{FF2B5EF4-FFF2-40B4-BE49-F238E27FC236}">
                <a16:creationId xmlns:a16="http://schemas.microsoft.com/office/drawing/2014/main" id="{2CF2C978-4CA9-4258-968B-D21337DC0EEA}"/>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8" descr="A man using his fingers to show the number &quot;two.&quot;">
            <a:extLst>
              <a:ext uri="{FF2B5EF4-FFF2-40B4-BE49-F238E27FC236}">
                <a16:creationId xmlns:a16="http://schemas.microsoft.com/office/drawing/2014/main" id="{7D16FA43-36DD-4631-A903-B1114100D832}"/>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300" name="Title 4">
            <a:extLst>
              <a:ext uri="{FF2B5EF4-FFF2-40B4-BE49-F238E27FC236}">
                <a16:creationId xmlns:a16="http://schemas.microsoft.com/office/drawing/2014/main" id="{9D07FE06-1803-4A24-9044-4AC48C7BB09C}"/>
              </a:ext>
            </a:extLst>
          </p:cNvPr>
          <p:cNvSpPr>
            <a:spLocks noGrp="1" noChangeArrowheads="1"/>
          </p:cNvSpPr>
          <p:nvPr>
            <p:ph type="title"/>
          </p:nvPr>
        </p:nvSpPr>
        <p:spPr>
          <a:xfrm>
            <a:off x="336042" y="685800"/>
            <a:ext cx="3691753" cy="1325563"/>
          </a:xfrm>
        </p:spPr>
        <p:txBody>
          <a:bodyPr>
            <a:normAutofit/>
          </a:bodyPr>
          <a:lstStyle/>
          <a:p>
            <a:pPr eaLnBrk="1" hangingPunct="1">
              <a:lnSpc>
                <a:spcPct val="100000"/>
              </a:lnSpc>
            </a:pPr>
            <a:r>
              <a:rPr lang="en-US" altLang="en-US" sz="3000" b="1" dirty="0">
                <a:solidFill>
                  <a:srgbClr val="00467F"/>
                </a:solidFill>
              </a:rPr>
              <a:t>A Statement on Language</a:t>
            </a:r>
          </a:p>
        </p:txBody>
      </p:sp>
      <p:sp>
        <p:nvSpPr>
          <p:cNvPr id="81" name="Rectangle 80">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F8FB6DB-9991-47A9-8BC9-C821F4376202}"/>
              </a:ext>
            </a:extLst>
          </p:cNvPr>
          <p:cNvSpPr>
            <a:spLocks noGrp="1"/>
          </p:cNvSpPr>
          <p:nvPr>
            <p:ph idx="1"/>
          </p:nvPr>
        </p:nvSpPr>
        <p:spPr>
          <a:xfrm>
            <a:off x="336042" y="2307771"/>
            <a:ext cx="3727829" cy="3873573"/>
          </a:xfrm>
        </p:spPr>
        <p:txBody>
          <a:bodyPr>
            <a:noAutofit/>
          </a:bodyPr>
          <a:lstStyle/>
          <a:p>
            <a:pPr marL="0" indent="0" eaLnBrk="1" hangingPunct="1">
              <a:buFont typeface="Arial" panose="020B0604020202020204" pitchFamily="34" charset="0"/>
              <a:buNone/>
              <a:defRPr/>
            </a:pPr>
            <a:r>
              <a:rPr lang="en-US" sz="2400" dirty="0"/>
              <a:t>How we refer to individuals with substance-related conditions and that use of, and exposure to, the “abuser” label may inadvertently elicit and perpetuate                      stigmatizing attitudes.</a:t>
            </a:r>
          </a:p>
          <a:p>
            <a:pPr marL="0" indent="0" eaLnBrk="1" hangingPunct="1">
              <a:buFont typeface="Arial" panose="020B0604020202020204" pitchFamily="34" charset="0"/>
              <a:buNone/>
              <a:defRPr/>
            </a:pPr>
            <a:r>
              <a:rPr lang="en-US" sz="2400" dirty="0"/>
              <a:t> </a:t>
            </a:r>
          </a:p>
          <a:p>
            <a:pPr marL="0" indent="0" algn="ctr" eaLnBrk="1" hangingPunct="1">
              <a:spcBef>
                <a:spcPts val="1800"/>
              </a:spcBef>
              <a:buFont typeface="Arial" panose="020B0604020202020204" pitchFamily="34" charset="0"/>
              <a:buNone/>
              <a:defRPr/>
            </a:pPr>
            <a:r>
              <a:rPr lang="en-US" sz="1600" dirty="0">
                <a:solidFill>
                  <a:srgbClr val="00467F"/>
                </a:solidFill>
              </a:rPr>
              <a:t>(Substance Abuse and Mental Health Services Administration, 2008)</a:t>
            </a:r>
          </a:p>
        </p:txBody>
      </p:sp>
      <p:sp>
        <p:nvSpPr>
          <p:cNvPr id="55302" name="Slide Number Placeholder 3">
            <a:extLst>
              <a:ext uri="{FF2B5EF4-FFF2-40B4-BE49-F238E27FC236}">
                <a16:creationId xmlns:a16="http://schemas.microsoft.com/office/drawing/2014/main" id="{8BEC1D6C-B7E9-41FD-A4A6-529918330C5F}"/>
              </a:ext>
            </a:extLst>
          </p:cNvPr>
          <p:cNvSpPr>
            <a:spLocks noGrp="1" noChangeArrowheads="1"/>
          </p:cNvSpPr>
          <p:nvPr>
            <p:ph type="sldNum" sz="quarter" idx="4294967295"/>
          </p:nvPr>
        </p:nvSpPr>
        <p:spPr bwMode="auto">
          <a:xfrm>
            <a:off x="7647466" y="6356350"/>
            <a:ext cx="1160491"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spcBef>
                <a:spcPct val="0"/>
              </a:spcBef>
              <a:spcAft>
                <a:spcPts val="600"/>
              </a:spcAft>
              <a:buClrTx/>
              <a:buSzTx/>
              <a:buFontTx/>
              <a:buNone/>
              <a:tabLst/>
              <a:defRPr/>
            </a:pPr>
            <a:fld id="{0231CE16-39CF-4632-BD2F-47CC82C074AB}" type="slidenum">
              <a:rPr kumimoji="0" lang="en-US" alt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Arial" panose="020B0604020202020204" pitchFamily="34" charset="0"/>
              </a:rPr>
              <a:pPr marL="0" marR="0" lvl="0" indent="0" defTabSz="457200" rtl="0" eaLnBrk="0" fontAlgn="base" latinLnBrk="0" hangingPunct="0">
                <a:spcBef>
                  <a:spcPct val="0"/>
                </a:spcBef>
                <a:spcAft>
                  <a:spcPts val="600"/>
                </a:spcAft>
                <a:buClrTx/>
                <a:buSzTx/>
                <a:buFontTx/>
                <a:buNone/>
                <a:tabLst/>
                <a:defRPr/>
              </a:pPr>
              <a:t>13</a:t>
            </a:fld>
            <a:endParaRPr kumimoji="0" lang="en-US" alt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14"/>
          </p:nvPr>
        </p:nvSpPr>
        <p:spPr>
          <a:xfrm>
            <a:off x="342900" y="8115300"/>
            <a:ext cx="8401050" cy="342899"/>
          </a:xfrm>
        </p:spPr>
        <p:txBody>
          <a:bodyPr>
            <a:normAutofit/>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descr="The PTTC Network's stance on affirming language.">
            <a:extLst>
              <a:ext uri="{FF2B5EF4-FFF2-40B4-BE49-F238E27FC236}">
                <a16:creationId xmlns:a16="http://schemas.microsoft.com/office/drawing/2014/main" id="{8689A2F8-29B9-0A4D-A43B-E96286C86B3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4782" b="21826"/>
          <a:stretch/>
        </p:blipFill>
        <p:spPr>
          <a:xfrm>
            <a:off x="120708" y="625380"/>
            <a:ext cx="8845434" cy="5607240"/>
          </a:xfrm>
          <a:prstGeom prst="rect">
            <a:avLst/>
          </a:prstGeom>
        </p:spPr>
      </p:pic>
      <p:sp>
        <p:nvSpPr>
          <p:cNvPr id="3" name="Title 2">
            <a:extLst>
              <a:ext uri="{FF2B5EF4-FFF2-40B4-BE49-F238E27FC236}">
                <a16:creationId xmlns:a16="http://schemas.microsoft.com/office/drawing/2014/main" id="{375D6EF8-B00C-4584-A7E7-D1E6B20E8843}"/>
              </a:ext>
            </a:extLst>
          </p:cNvPr>
          <p:cNvSpPr>
            <a:spLocks noGrp="1"/>
          </p:cNvSpPr>
          <p:nvPr>
            <p:ph type="title"/>
          </p:nvPr>
        </p:nvSpPr>
        <p:spPr>
          <a:xfrm>
            <a:off x="285750" y="-420624"/>
            <a:ext cx="8572500" cy="420624"/>
          </a:xfrm>
        </p:spPr>
        <p:txBody>
          <a:bodyPr vert="horz" wrap="square" lIns="91440" tIns="45720" rIns="91440" bIns="45720" numCol="1" anchor="b" anchorCtr="0" compatLnSpc="1">
            <a:prstTxWarp prst="textNoShape">
              <a:avLst/>
            </a:prstTxWarp>
          </a:bodyPr>
          <a:lstStyle/>
          <a:p>
            <a:r>
              <a:rPr lang="en-US"/>
              <a:t>Affirming Language</a:t>
            </a:r>
            <a:endParaRPr lang="en-US" dirty="0"/>
          </a:p>
        </p:txBody>
      </p:sp>
    </p:spTree>
    <p:extLst>
      <p:ext uri="{BB962C8B-B14F-4D97-AF65-F5344CB8AC3E}">
        <p14:creationId xmlns:p14="http://schemas.microsoft.com/office/powerpoint/2010/main" val="310772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610" name="Picture 2" descr="Open University of Applied Sciences - JAMK">
            <a:extLst>
              <a:ext uri="{FF2B5EF4-FFF2-40B4-BE49-F238E27FC236}">
                <a16:creationId xmlns:a16="http://schemas.microsoft.com/office/drawing/2014/main" id="{C0661A3D-BAA5-47A9-8CC3-66C88211B467}"/>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
          <a:stretch/>
        </p:blipFill>
        <p:spPr bwMode="auto">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6" name="Freeform: Shape 75">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Freeform: Shape 77">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322" name="Title 2">
            <a:extLst>
              <a:ext uri="{FF2B5EF4-FFF2-40B4-BE49-F238E27FC236}">
                <a16:creationId xmlns:a16="http://schemas.microsoft.com/office/drawing/2014/main" id="{C1AFABBE-EA4C-4D10-BF87-B2059C318C5C}"/>
              </a:ext>
            </a:extLst>
          </p:cNvPr>
          <p:cNvSpPr>
            <a:spLocks noGrp="1" noChangeArrowheads="1"/>
          </p:cNvSpPr>
          <p:nvPr>
            <p:ph type="title"/>
          </p:nvPr>
        </p:nvSpPr>
        <p:spPr>
          <a:xfrm>
            <a:off x="281178" y="856488"/>
            <a:ext cx="3744468" cy="1243584"/>
          </a:xfrm>
        </p:spPr>
        <p:txBody>
          <a:bodyPr vert="horz" lIns="91440" tIns="45720" rIns="91440" bIns="45720" rtlCol="0" anchor="ctr">
            <a:normAutofit fontScale="90000"/>
          </a:bodyPr>
          <a:lstStyle/>
          <a:p>
            <a:pPr eaLnBrk="1" hangingPunct="1"/>
            <a:r>
              <a:rPr lang="en-US" altLang="en-US" sz="3000" b="1" dirty="0"/>
              <a:t>Commonly              Studied Dimensions of Stigma</a:t>
            </a:r>
          </a:p>
        </p:txBody>
      </p:sp>
      <p:sp>
        <p:nvSpPr>
          <p:cNvPr id="80" name="Rectangle 79">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323" name="Content Placeholder 3">
            <a:extLst>
              <a:ext uri="{FF2B5EF4-FFF2-40B4-BE49-F238E27FC236}">
                <a16:creationId xmlns:a16="http://schemas.microsoft.com/office/drawing/2014/main" id="{91B39F88-B607-496D-BED8-E42020406686}"/>
              </a:ext>
            </a:extLst>
          </p:cNvPr>
          <p:cNvSpPr>
            <a:spLocks noGrp="1" noChangeArrowheads="1"/>
          </p:cNvSpPr>
          <p:nvPr>
            <p:ph sz="half" idx="2"/>
          </p:nvPr>
        </p:nvSpPr>
        <p:spPr>
          <a:xfrm>
            <a:off x="281177" y="2522949"/>
            <a:ext cx="4131165" cy="3833401"/>
          </a:xfrm>
        </p:spPr>
        <p:txBody>
          <a:bodyPr vert="horz" lIns="91440" tIns="45720" rIns="91440" bIns="45720" rtlCol="0" anchor="t">
            <a:noAutofit/>
          </a:bodyPr>
          <a:lstStyle/>
          <a:p>
            <a:pPr marL="58738" indent="0" eaLnBrk="1" hangingPunct="1">
              <a:lnSpc>
                <a:spcPct val="100000"/>
              </a:lnSpc>
              <a:spcBef>
                <a:spcPts val="0"/>
              </a:spcBef>
              <a:buNone/>
            </a:pPr>
            <a:r>
              <a:rPr lang="en-US" altLang="en-US" sz="2400" b="1" dirty="0"/>
              <a:t>Blame - </a:t>
            </a:r>
            <a:r>
              <a:rPr lang="en-US" altLang="en-US" sz="2400" i="1" dirty="0">
                <a:solidFill>
                  <a:srgbClr val="CC4927"/>
                </a:solidFill>
              </a:rPr>
              <a:t>i</a:t>
            </a:r>
            <a:r>
              <a:rPr lang="en-US" altLang="en-US" sz="2400" i="1" dirty="0">
                <a:solidFill>
                  <a:srgbClr val="CC4927"/>
                </a:solidFill>
                <a:latin typeface="Palatino "/>
              </a:rPr>
              <a:t>n</a:t>
            </a:r>
            <a:r>
              <a:rPr lang="en-US" altLang="en-US" sz="2400" b="1" i="1" dirty="0">
                <a:solidFill>
                  <a:srgbClr val="CC4927"/>
                </a:solidFill>
                <a:latin typeface="Palatino "/>
              </a:rPr>
              <a:t>dividuals are to blame (control and fault).</a:t>
            </a:r>
          </a:p>
          <a:p>
            <a:pPr marL="58738" indent="0" eaLnBrk="1" hangingPunct="1">
              <a:lnSpc>
                <a:spcPct val="100000"/>
              </a:lnSpc>
              <a:spcBef>
                <a:spcPts val="0"/>
              </a:spcBef>
              <a:buNone/>
            </a:pPr>
            <a:endParaRPr lang="en-US" altLang="en-US" sz="2400" dirty="0"/>
          </a:p>
          <a:p>
            <a:pPr marL="58738" indent="0" eaLnBrk="1" hangingPunct="1">
              <a:lnSpc>
                <a:spcPct val="100000"/>
              </a:lnSpc>
              <a:spcBef>
                <a:spcPts val="0"/>
              </a:spcBef>
              <a:buNone/>
            </a:pPr>
            <a:r>
              <a:rPr lang="en-US" altLang="en-US" sz="2400" b="1" dirty="0"/>
              <a:t>Social Distance</a:t>
            </a:r>
            <a:r>
              <a:rPr lang="en-US" altLang="en-US" sz="2400" dirty="0"/>
              <a:t> </a:t>
            </a:r>
            <a:r>
              <a:rPr lang="en-US" altLang="en-US" sz="2400" b="1" dirty="0"/>
              <a:t>-</a:t>
            </a:r>
            <a:r>
              <a:rPr lang="en-US" altLang="en-US" sz="2400" dirty="0"/>
              <a:t> </a:t>
            </a:r>
            <a:r>
              <a:rPr lang="en-US" altLang="en-US" sz="2400" b="1" i="1" dirty="0">
                <a:solidFill>
                  <a:srgbClr val="CC4927"/>
                </a:solidFill>
                <a:latin typeface="Palatino "/>
              </a:rPr>
              <a:t>would I have them marry into my family.</a:t>
            </a:r>
          </a:p>
          <a:p>
            <a:pPr marL="58738" indent="0" eaLnBrk="1" hangingPunct="1">
              <a:lnSpc>
                <a:spcPct val="100000"/>
              </a:lnSpc>
              <a:spcBef>
                <a:spcPts val="0"/>
              </a:spcBef>
              <a:buNone/>
            </a:pPr>
            <a:endParaRPr lang="en-US" altLang="en-US" sz="2400" dirty="0"/>
          </a:p>
          <a:p>
            <a:pPr marL="58738" indent="0" eaLnBrk="1" hangingPunct="1">
              <a:lnSpc>
                <a:spcPct val="100000"/>
              </a:lnSpc>
              <a:spcBef>
                <a:spcPts val="0"/>
              </a:spcBef>
              <a:buNone/>
            </a:pPr>
            <a:r>
              <a:rPr lang="en-US" altLang="en-US" sz="2400" b="1" dirty="0"/>
              <a:t>Dangerousness -</a:t>
            </a:r>
            <a:r>
              <a:rPr lang="en-US" altLang="en-US" sz="2400" dirty="0"/>
              <a:t> </a:t>
            </a:r>
            <a:r>
              <a:rPr lang="en-US" altLang="en-US" sz="2400" b="1" i="1" dirty="0">
                <a:solidFill>
                  <a:srgbClr val="CC4927"/>
                </a:solidFill>
                <a:latin typeface="Palatino "/>
              </a:rPr>
              <a:t>are they unexpectedly volatile, a threat to my safety. </a:t>
            </a:r>
          </a:p>
        </p:txBody>
      </p:sp>
      <p:sp>
        <p:nvSpPr>
          <p:cNvPr id="56324" name="Slide Number Placeholder 1">
            <a:extLst>
              <a:ext uri="{FF2B5EF4-FFF2-40B4-BE49-F238E27FC236}">
                <a16:creationId xmlns:a16="http://schemas.microsoft.com/office/drawing/2014/main" id="{0269F503-507F-4AF9-BAAA-B1F3A03BC48F}"/>
              </a:ext>
            </a:extLst>
          </p:cNvPr>
          <p:cNvSpPr>
            <a:spLocks noGrp="1" noChangeArrowheads="1"/>
          </p:cNvSpPr>
          <p:nvPr>
            <p:ph type="sldNum" sz="quarter" idx="4294967295"/>
          </p:nvPr>
        </p:nvSpPr>
        <p:spPr bwMode="auto">
          <a:xfrm>
            <a:off x="6810852" y="6356350"/>
            <a:ext cx="20574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defTabSz="914400">
              <a:lnSpc>
                <a:spcPct val="100000"/>
              </a:lnSpc>
              <a:spcBef>
                <a:spcPts val="0"/>
              </a:spcBef>
              <a:spcAft>
                <a:spcPts val="600"/>
              </a:spcAft>
              <a:buNone/>
              <a:defRPr/>
            </a:pPr>
            <a:fld id="{E09BC2FE-974C-4E9F-BCE8-379D53F82962}" type="slidenum">
              <a:rPr lang="en-US" altLang="en-US" sz="1200">
                <a:solidFill>
                  <a:schemeClr val="bg1"/>
                </a:solidFill>
                <a:latin typeface="Calibri" panose="020F0502020204030204"/>
                <a:cs typeface="+mn-cs"/>
              </a:rPr>
              <a:pPr defTabSz="914400">
                <a:lnSpc>
                  <a:spcPct val="100000"/>
                </a:lnSpc>
                <a:spcBef>
                  <a:spcPts val="0"/>
                </a:spcBef>
                <a:spcAft>
                  <a:spcPts val="600"/>
                </a:spcAft>
                <a:buNone/>
                <a:defRPr/>
              </a:pPr>
              <a:t>15</a:t>
            </a:fld>
            <a:endParaRPr lang="en-US" altLang="en-US" sz="1200">
              <a:solidFill>
                <a:schemeClr val="bg1"/>
              </a:solidFill>
              <a:latin typeface="Calibri" panose="020F0502020204030204"/>
              <a:cs typeface="+mn-cs"/>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562" name="Picture 2" descr="young, adult man, sitting, office chair, window, room, looking, 30-35 years old, interior, lounge chair">
            <a:extLst>
              <a:ext uri="{FF2B5EF4-FFF2-40B4-BE49-F238E27FC236}">
                <a16:creationId xmlns:a16="http://schemas.microsoft.com/office/drawing/2014/main" id="{CD7713C5-4386-42E6-A386-510E8192DEEF}"/>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
          <a:stretch/>
        </p:blipFill>
        <p:spPr bwMode="auto">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7" name="Freeform: Shape 136">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346" name="Title 1">
            <a:extLst>
              <a:ext uri="{FF2B5EF4-FFF2-40B4-BE49-F238E27FC236}">
                <a16:creationId xmlns:a16="http://schemas.microsoft.com/office/drawing/2014/main" id="{ED5CE74D-0106-49E0-932F-CFDE4081E9DF}"/>
              </a:ext>
            </a:extLst>
          </p:cNvPr>
          <p:cNvSpPr>
            <a:spLocks noGrp="1" noChangeArrowheads="1"/>
          </p:cNvSpPr>
          <p:nvPr>
            <p:ph type="title"/>
          </p:nvPr>
        </p:nvSpPr>
        <p:spPr>
          <a:xfrm>
            <a:off x="281178" y="856488"/>
            <a:ext cx="3477100" cy="1243584"/>
          </a:xfrm>
        </p:spPr>
        <p:txBody>
          <a:bodyPr vert="horz" lIns="91440" tIns="45720" rIns="91440" bIns="45720" rtlCol="0" anchor="ctr">
            <a:normAutofit/>
          </a:bodyPr>
          <a:lstStyle/>
          <a:p>
            <a:pPr eaLnBrk="1" hangingPunct="1"/>
            <a:r>
              <a:rPr lang="en-US" altLang="en-US" sz="3000" b="1" dirty="0"/>
              <a:t>What We Are Learning</a:t>
            </a:r>
          </a:p>
        </p:txBody>
      </p:sp>
      <p:sp>
        <p:nvSpPr>
          <p:cNvPr id="141" name="Rectangle 140">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F40AC63-2231-40CB-AB8D-18A435229A3A}"/>
              </a:ext>
            </a:extLst>
          </p:cNvPr>
          <p:cNvSpPr>
            <a:spLocks noGrp="1"/>
          </p:cNvSpPr>
          <p:nvPr>
            <p:ph sz="half" idx="2"/>
          </p:nvPr>
        </p:nvSpPr>
        <p:spPr>
          <a:xfrm>
            <a:off x="66984" y="2437513"/>
            <a:ext cx="4283964" cy="3913846"/>
          </a:xfrm>
        </p:spPr>
        <p:txBody>
          <a:bodyPr vert="horz" lIns="91440" tIns="45720" rIns="91440" bIns="45720" rtlCol="0" anchor="t">
            <a:normAutofit/>
          </a:bodyPr>
          <a:lstStyle/>
          <a:p>
            <a:pPr marL="279400" indent="0" eaLnBrk="1" hangingPunct="1">
              <a:buNone/>
              <a:defRPr/>
            </a:pPr>
            <a:r>
              <a:rPr lang="en-US" sz="2400" dirty="0"/>
              <a:t>SUD are more stigmatized</a:t>
            </a:r>
          </a:p>
          <a:p>
            <a:pPr marL="279400" indent="0" eaLnBrk="1" hangingPunct="1">
              <a:buNone/>
              <a:defRPr/>
            </a:pPr>
            <a:r>
              <a:rPr lang="en-US" sz="2400" dirty="0"/>
              <a:t>People with SUD are perceived as more to blame for their disorder</a:t>
            </a:r>
          </a:p>
          <a:p>
            <a:pPr marL="279400" indent="0" eaLnBrk="1" hangingPunct="1">
              <a:buNone/>
              <a:defRPr/>
            </a:pPr>
            <a:r>
              <a:rPr lang="en-US" sz="2400" dirty="0"/>
              <a:t>Patients themselves who hold more stigmatizing beliefs about SUD are less likely to seek treatment</a:t>
            </a:r>
          </a:p>
          <a:p>
            <a:pPr marL="279400" indent="0" eaLnBrk="1" hangingPunct="1">
              <a:buNone/>
              <a:defRPr/>
            </a:pPr>
            <a:r>
              <a:rPr lang="en-US" sz="2400" dirty="0"/>
              <a:t>Describing SUD as treatable helps</a:t>
            </a:r>
          </a:p>
          <a:p>
            <a:pPr eaLnBrk="1" hangingPunct="1">
              <a:defRPr/>
            </a:pPr>
            <a:endParaRPr lang="en-US" sz="1700" dirty="0">
              <a:latin typeface="+mn-lt"/>
              <a:cs typeface="+mn-cs"/>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John Kelly, PhD">
            <a:extLst>
              <a:ext uri="{FF2B5EF4-FFF2-40B4-BE49-F238E27FC236}">
                <a16:creationId xmlns:a16="http://schemas.microsoft.com/office/drawing/2014/main" id="{B1755046-2748-4847-805F-4D050C7267D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 name="Freeform: Shape 1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51A1A7-1275-416E-8925-9884D7CE2C6A}"/>
              </a:ext>
            </a:extLst>
          </p:cNvPr>
          <p:cNvSpPr>
            <a:spLocks noGrp="1"/>
          </p:cNvSpPr>
          <p:nvPr>
            <p:ph type="title"/>
          </p:nvPr>
        </p:nvSpPr>
        <p:spPr>
          <a:xfrm>
            <a:off x="281178" y="856488"/>
            <a:ext cx="3744468" cy="1173761"/>
          </a:xfrm>
        </p:spPr>
        <p:txBody>
          <a:bodyPr vert="horz" lIns="91440" tIns="45720" rIns="91440" bIns="45720" rtlCol="0" anchor="b">
            <a:normAutofit/>
          </a:bodyPr>
          <a:lstStyle/>
          <a:p>
            <a:pPr eaLnBrk="1" hangingPunct="1"/>
            <a:r>
              <a:rPr lang="en-US" sz="3000" b="1" dirty="0"/>
              <a:t>Language Matters</a:t>
            </a:r>
          </a:p>
        </p:txBody>
      </p:sp>
      <p:sp>
        <p:nvSpPr>
          <p:cNvPr id="17" name="Rectangle 16">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999F4C2-C030-4954-AD86-F9A904BDDF77}"/>
              </a:ext>
            </a:extLst>
          </p:cNvPr>
          <p:cNvSpPr>
            <a:spLocks noGrp="1"/>
          </p:cNvSpPr>
          <p:nvPr>
            <p:ph sz="half" idx="2"/>
          </p:nvPr>
        </p:nvSpPr>
        <p:spPr>
          <a:xfrm>
            <a:off x="281178" y="2392323"/>
            <a:ext cx="3799332" cy="3990192"/>
          </a:xfrm>
        </p:spPr>
        <p:txBody>
          <a:bodyPr vert="horz" lIns="91440" tIns="45720" rIns="91440" bIns="45720" rtlCol="0" anchor="t">
            <a:normAutofit/>
          </a:bodyPr>
          <a:lstStyle/>
          <a:p>
            <a:pPr marL="0" indent="0" eaLnBrk="1" hangingPunct="1">
              <a:buNone/>
            </a:pPr>
            <a:r>
              <a:rPr lang="en-US" altLang="en-US" sz="2400" dirty="0"/>
              <a:t>The word ‘abuser' implies volitional acts of willful misconduct, and is associated with things like child abuse," </a:t>
            </a:r>
          </a:p>
          <a:p>
            <a:pPr marL="0" indent="0" eaLnBrk="1" hangingPunct="1">
              <a:buNone/>
            </a:pPr>
            <a:r>
              <a:rPr lang="en-US" altLang="en-US" sz="2400" dirty="0"/>
              <a:t>‘substance use disorder' conveys something very different — a medical disorder. </a:t>
            </a:r>
            <a:r>
              <a:rPr lang="en-US" altLang="en-US" sz="2400" b="1" i="1" dirty="0">
                <a:solidFill>
                  <a:srgbClr val="CC4927"/>
                </a:solidFill>
                <a:latin typeface="Palatino "/>
              </a:rPr>
              <a:t>Substance use is the only thing we talk about this way.</a:t>
            </a:r>
          </a:p>
          <a:p>
            <a:pPr marL="0" eaLnBrk="1" hangingPunct="1"/>
            <a:endParaRPr lang="en-US" sz="1700" dirty="0">
              <a:latin typeface="+mn-lt"/>
              <a:cs typeface="+mn-cs"/>
            </a:endParaRPr>
          </a:p>
        </p:txBody>
      </p:sp>
      <p:sp>
        <p:nvSpPr>
          <p:cNvPr id="7" name="TextBox 6">
            <a:extLst>
              <a:ext uri="{FF2B5EF4-FFF2-40B4-BE49-F238E27FC236}">
                <a16:creationId xmlns:a16="http://schemas.microsoft.com/office/drawing/2014/main" id="{E507D629-9DB2-4993-923A-525FC596615B}"/>
              </a:ext>
              <a:ext uri="{C183D7F6-B498-43B3-948B-1728B52AA6E4}">
                <adec:decorative xmlns:adec="http://schemas.microsoft.com/office/drawing/2017/decorative" val="1"/>
              </a:ext>
            </a:extLst>
          </p:cNvPr>
          <p:cNvSpPr txBox="1"/>
          <p:nvPr/>
        </p:nvSpPr>
        <p:spPr>
          <a:xfrm>
            <a:off x="4339771" y="5863767"/>
            <a:ext cx="4552079" cy="972458"/>
          </a:xfrm>
          <a:prstGeom prst="rect">
            <a:avLst/>
          </a:prstGeom>
          <a:solidFill>
            <a:srgbClr val="514D45">
              <a:alpha val="78000"/>
            </a:srgbClr>
          </a:solidFill>
          <a:ln>
            <a:noFill/>
          </a:ln>
        </p:spPr>
        <p:txBody>
          <a:bodyPr wrap="square">
            <a:noAutofit/>
          </a:bodyPr>
          <a:lstStyle/>
          <a:p>
            <a:pPr marL="0" marR="0" lvl="0" indent="0" algn="ctr" defTabSz="457200" rtl="0" eaLnBrk="0" fontAlgn="base" latinLnBrk="0" hangingPunct="0">
              <a:spcBef>
                <a:spcPct val="0"/>
              </a:spcBef>
              <a:spcAft>
                <a:spcPts val="6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10" name="Graphic 9" descr="Books on shelf">
            <a:extLst>
              <a:ext uri="{FF2B5EF4-FFF2-40B4-BE49-F238E27FC236}">
                <a16:creationId xmlns:a16="http://schemas.microsoft.com/office/drawing/2014/main" id="{969DFCA6-DBB7-4E71-BC72-3331F28A4D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3934" y="281767"/>
            <a:ext cx="914400" cy="914400"/>
          </a:xfrm>
          <a:prstGeom prst="rect">
            <a:avLst/>
          </a:prstGeom>
        </p:spPr>
      </p:pic>
    </p:spTree>
    <p:extLst>
      <p:ext uri="{BB962C8B-B14F-4D97-AF65-F5344CB8AC3E}">
        <p14:creationId xmlns:p14="http://schemas.microsoft.com/office/powerpoint/2010/main" val="351500240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468" name="Picture 4" descr="Puja committee helps Katwa girl continue studies">
            <a:extLst>
              <a:ext uri="{FF2B5EF4-FFF2-40B4-BE49-F238E27FC236}">
                <a16:creationId xmlns:a16="http://schemas.microsoft.com/office/drawing/2014/main" id="{4AAE89E8-8E35-4ED9-9520-94CB806C009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9" name="Freeform: Shape 138">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1" name="Freeform: Shape 140">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42" name="Title 1">
            <a:extLst>
              <a:ext uri="{FF2B5EF4-FFF2-40B4-BE49-F238E27FC236}">
                <a16:creationId xmlns:a16="http://schemas.microsoft.com/office/drawing/2014/main" id="{663A41AE-A0E2-43D3-AFB3-6E54CEB71887}"/>
              </a:ext>
            </a:extLst>
          </p:cNvPr>
          <p:cNvSpPr>
            <a:spLocks noGrp="1" noChangeArrowheads="1"/>
          </p:cNvSpPr>
          <p:nvPr>
            <p:ph type="title"/>
          </p:nvPr>
        </p:nvSpPr>
        <p:spPr>
          <a:xfrm>
            <a:off x="281178" y="856488"/>
            <a:ext cx="4469130" cy="1243584"/>
          </a:xfrm>
        </p:spPr>
        <p:txBody>
          <a:bodyPr vert="horz" lIns="91440" tIns="45720" rIns="91440" bIns="45720" rtlCol="0" anchor="ctr">
            <a:normAutofit/>
          </a:bodyPr>
          <a:lstStyle/>
          <a:p>
            <a:pPr eaLnBrk="1" hangingPunct="1"/>
            <a:r>
              <a:rPr lang="en-US" altLang="en-US" sz="3000" b="1" dirty="0"/>
              <a:t>Findings</a:t>
            </a:r>
          </a:p>
        </p:txBody>
      </p:sp>
      <p:sp>
        <p:nvSpPr>
          <p:cNvPr id="143" name="Rectangle 142">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5" name="Rectangle 144">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08AB622-1323-483A-93D1-B4EB1B12D5A2}"/>
              </a:ext>
            </a:extLst>
          </p:cNvPr>
          <p:cNvSpPr>
            <a:spLocks noGrp="1"/>
          </p:cNvSpPr>
          <p:nvPr>
            <p:ph sz="half" idx="2"/>
          </p:nvPr>
        </p:nvSpPr>
        <p:spPr>
          <a:xfrm>
            <a:off x="281178" y="2276211"/>
            <a:ext cx="4283964" cy="3681616"/>
          </a:xfrm>
        </p:spPr>
        <p:txBody>
          <a:bodyPr vert="horz" lIns="91440" tIns="45720" rIns="91440" bIns="45720" rtlCol="0" anchor="t">
            <a:noAutofit/>
          </a:bodyPr>
          <a:lstStyle/>
          <a:p>
            <a:pPr marL="0" indent="0" eaLnBrk="1" hangingPunct="1">
              <a:buNone/>
              <a:defRPr/>
            </a:pPr>
            <a:r>
              <a:rPr lang="en-US" sz="2400" dirty="0"/>
              <a:t>The use of  "substance abuser" increased participants’ believing that the character was personally responsible for his actions and should even be punished for them. </a:t>
            </a:r>
          </a:p>
          <a:p>
            <a:pPr marL="0" indent="0" eaLnBrk="1" hangingPunct="1">
              <a:buNone/>
              <a:defRPr/>
            </a:pPr>
            <a:r>
              <a:rPr lang="en-US" sz="2400" dirty="0"/>
              <a:t>Additional Beliefs about “Substance Abusers”</a:t>
            </a:r>
          </a:p>
        </p:txBody>
      </p:sp>
      <p:pic>
        <p:nvPicPr>
          <p:cNvPr id="4" name="Graphic 3" descr="Books on shelf">
            <a:extLst>
              <a:ext uri="{FF2B5EF4-FFF2-40B4-BE49-F238E27FC236}">
                <a16:creationId xmlns:a16="http://schemas.microsoft.com/office/drawing/2014/main" id="{FACBB49B-503B-46E1-A050-215F464288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3934" y="281767"/>
            <a:ext cx="914400" cy="914400"/>
          </a:xfrm>
          <a:prstGeom prst="rect">
            <a:avLst/>
          </a:prstGeom>
        </p:spPr>
      </p:pic>
      <p:pic>
        <p:nvPicPr>
          <p:cNvPr id="1026" name="Picture 2">
            <a:extLst>
              <a:ext uri="{FF2B5EF4-FFF2-40B4-BE49-F238E27FC236}">
                <a16:creationId xmlns:a16="http://schemas.microsoft.com/office/drawing/2014/main" id="{95DC9A9D-5F39-4723-A2B1-781DD5C5FA9B}"/>
              </a:ex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8326" y="-5210566"/>
            <a:ext cx="6752119" cy="50640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A bar chart showing the significance of two different labels, &quot;Substance Abuser&quot; and &quot;Substance Use Disorder.&quot;">
            <a:extLst>
              <a:ext uri="{FF2B5EF4-FFF2-40B4-BE49-F238E27FC236}">
                <a16:creationId xmlns:a16="http://schemas.microsoft.com/office/drawing/2014/main" id="{BD96F70D-5B5B-41CA-ABB3-2FF742E06DD1}"/>
              </a:ext>
            </a:extLst>
          </p:cNvPr>
          <p:cNvSpPr/>
          <p:nvPr/>
        </p:nvSpPr>
        <p:spPr>
          <a:xfrm>
            <a:off x="1166813" y="1549400"/>
            <a:ext cx="7402512" cy="4271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F3E8A4E0-6954-4CBE-B91B-480823D5D7CF}"/>
              </a:ext>
              <a:ext uri="{C183D7F6-B498-43B3-948B-1728B52AA6E4}">
                <adec:decorative xmlns:adec="http://schemas.microsoft.com/office/drawing/2017/decorative" val="1"/>
              </a:ext>
            </a:extLst>
          </p:cNvPr>
          <p:cNvCxnSpPr/>
          <p:nvPr/>
        </p:nvCxnSpPr>
        <p:spPr>
          <a:xfrm>
            <a:off x="1306513" y="1860550"/>
            <a:ext cx="740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33769C-3025-403A-BD01-1A754EBE55A8}"/>
              </a:ext>
              <a:ext uri="{C183D7F6-B498-43B3-948B-1728B52AA6E4}">
                <adec:decorative xmlns:adec="http://schemas.microsoft.com/office/drawing/2017/decorative" val="1"/>
              </a:ext>
            </a:extLst>
          </p:cNvPr>
          <p:cNvCxnSpPr/>
          <p:nvPr/>
        </p:nvCxnSpPr>
        <p:spPr>
          <a:xfrm>
            <a:off x="1306513" y="3686175"/>
            <a:ext cx="740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9F0189-908C-40A1-AE47-8D951B8D801A}"/>
              </a:ext>
              <a:ext uri="{C183D7F6-B498-43B3-948B-1728B52AA6E4}">
                <adec:decorative xmlns:adec="http://schemas.microsoft.com/office/drawing/2017/decorative" val="1"/>
              </a:ext>
            </a:extLst>
          </p:cNvPr>
          <p:cNvCxnSpPr/>
          <p:nvPr/>
        </p:nvCxnSpPr>
        <p:spPr>
          <a:xfrm>
            <a:off x="1306513" y="2317750"/>
            <a:ext cx="740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5B39912-CD5C-401C-9334-807B8FD34C8B}"/>
              </a:ext>
              <a:ext uri="{C183D7F6-B498-43B3-948B-1728B52AA6E4}">
                <adec:decorative xmlns:adec="http://schemas.microsoft.com/office/drawing/2017/decorative" val="1"/>
              </a:ext>
            </a:extLst>
          </p:cNvPr>
          <p:cNvCxnSpPr/>
          <p:nvPr/>
        </p:nvCxnSpPr>
        <p:spPr>
          <a:xfrm>
            <a:off x="1306513" y="3228975"/>
            <a:ext cx="740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6D07FF1-9340-4A2B-9CE5-9BAD0C11AC04}"/>
              </a:ext>
              <a:ext uri="{C183D7F6-B498-43B3-948B-1728B52AA6E4}">
                <adec:decorative xmlns:adec="http://schemas.microsoft.com/office/drawing/2017/decorative" val="1"/>
              </a:ext>
            </a:extLst>
          </p:cNvPr>
          <p:cNvCxnSpPr/>
          <p:nvPr/>
        </p:nvCxnSpPr>
        <p:spPr>
          <a:xfrm>
            <a:off x="1306513" y="2773363"/>
            <a:ext cx="740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F4ED18-5216-4FB4-AB73-8771469E8B14}"/>
              </a:ext>
              <a:ext uri="{C183D7F6-B498-43B3-948B-1728B52AA6E4}">
                <adec:decorative xmlns:adec="http://schemas.microsoft.com/office/drawing/2017/decorative" val="1"/>
              </a:ext>
            </a:extLst>
          </p:cNvPr>
          <p:cNvCxnSpPr/>
          <p:nvPr/>
        </p:nvCxnSpPr>
        <p:spPr>
          <a:xfrm>
            <a:off x="1306513" y="4141788"/>
            <a:ext cx="740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FAFDDD9-9EFB-455D-BBBF-88B5A064B2A1}"/>
              </a:ext>
              <a:ext uri="{C183D7F6-B498-43B3-948B-1728B52AA6E4}">
                <adec:decorative xmlns:adec="http://schemas.microsoft.com/office/drawing/2017/decorative" val="1"/>
              </a:ext>
            </a:extLst>
          </p:cNvPr>
          <p:cNvCxnSpPr/>
          <p:nvPr/>
        </p:nvCxnSpPr>
        <p:spPr>
          <a:xfrm>
            <a:off x="1306513" y="4598988"/>
            <a:ext cx="740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0020A9-E612-47F9-87CA-9A1CED470120}"/>
              </a:ext>
              <a:ext uri="{C183D7F6-B498-43B3-948B-1728B52AA6E4}">
                <adec:decorative xmlns:adec="http://schemas.microsoft.com/office/drawing/2017/decorative" val="1"/>
              </a:ext>
            </a:extLst>
          </p:cNvPr>
          <p:cNvCxnSpPr/>
          <p:nvPr/>
        </p:nvCxnSpPr>
        <p:spPr>
          <a:xfrm>
            <a:off x="1306513" y="5054600"/>
            <a:ext cx="740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F39095-A7CF-4098-B29D-B47CCA767C57}"/>
              </a:ext>
              <a:ext uri="{C183D7F6-B498-43B3-948B-1728B52AA6E4}">
                <adec:decorative xmlns:adec="http://schemas.microsoft.com/office/drawing/2017/decorative" val="1"/>
              </a:ext>
            </a:extLst>
          </p:cNvPr>
          <p:cNvCxnSpPr/>
          <p:nvPr/>
        </p:nvCxnSpPr>
        <p:spPr>
          <a:xfrm>
            <a:off x="1306513" y="5510213"/>
            <a:ext cx="74025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3500" name="Title 7">
            <a:extLst>
              <a:ext uri="{FF2B5EF4-FFF2-40B4-BE49-F238E27FC236}">
                <a16:creationId xmlns:a16="http://schemas.microsoft.com/office/drawing/2014/main" id="{B30B49D6-26AB-499F-9040-7B71332FFF73}"/>
              </a:ext>
            </a:extLst>
          </p:cNvPr>
          <p:cNvSpPr>
            <a:spLocks noGrp="1"/>
          </p:cNvSpPr>
          <p:nvPr>
            <p:ph type="title"/>
          </p:nvPr>
        </p:nvSpPr>
        <p:spPr>
          <a:xfrm>
            <a:off x="517525" y="338138"/>
            <a:ext cx="7886700" cy="254000"/>
          </a:xfrm>
        </p:spPr>
        <p:txBody>
          <a:bodyPr/>
          <a:lstStyle/>
          <a:p>
            <a:r>
              <a:rPr lang="en-US" altLang="en-US"/>
              <a:t>Significance of Descriptive Labels</a:t>
            </a:r>
          </a:p>
        </p:txBody>
      </p:sp>
      <p:sp>
        <p:nvSpPr>
          <p:cNvPr id="63501" name="Slide Number Placeholder 6">
            <a:extLst>
              <a:ext uri="{FF2B5EF4-FFF2-40B4-BE49-F238E27FC236}">
                <a16:creationId xmlns:a16="http://schemas.microsoft.com/office/drawing/2014/main" id="{EE75D498-514F-4512-868D-38430244315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A083CD8-8730-464C-AF88-AEA166FF9BB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10" name="TextBox 9">
            <a:extLst>
              <a:ext uri="{FF2B5EF4-FFF2-40B4-BE49-F238E27FC236}">
                <a16:creationId xmlns:a16="http://schemas.microsoft.com/office/drawing/2014/main" id="{7D322193-4D0D-4F05-8AB9-9A4CEE4176E5}"/>
              </a:ext>
            </a:extLst>
          </p:cNvPr>
          <p:cNvSpPr txBox="1"/>
          <p:nvPr/>
        </p:nvSpPr>
        <p:spPr>
          <a:xfrm>
            <a:off x="636588" y="1252538"/>
            <a:ext cx="609600" cy="4646612"/>
          </a:xfrm>
          <a:prstGeom prst="rect">
            <a:avLst/>
          </a:prstGeom>
          <a:noFill/>
        </p:spPr>
        <p:txBody>
          <a:bodyPr>
            <a:spAutoFit/>
          </a:bodyPr>
          <a:lstStyle/>
          <a:p>
            <a:pPr marL="0" marR="0" lvl="0" indent="0" algn="l" defTabSz="457200" rtl="0" eaLnBrk="0" fontAlgn="base" latinLnBrk="0" hangingPunct="0">
              <a:lnSpc>
                <a:spcPts val="36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.90</a:t>
            </a:r>
          </a:p>
          <a:p>
            <a:pPr marL="0" marR="0" lvl="0" indent="0" algn="l" defTabSz="457200" rtl="0" eaLnBrk="0" fontAlgn="base" latinLnBrk="0" hangingPunct="0">
              <a:lnSpc>
                <a:spcPts val="36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.80</a:t>
            </a:r>
          </a:p>
          <a:p>
            <a:pPr marL="0" marR="0" lvl="0" indent="0" algn="l" defTabSz="457200" rtl="0" eaLnBrk="0" fontAlgn="base" latinLnBrk="0" hangingPunct="0">
              <a:lnSpc>
                <a:spcPts val="36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.70</a:t>
            </a:r>
          </a:p>
          <a:p>
            <a:pPr marL="0" marR="0" lvl="0" indent="0" algn="l" defTabSz="457200" rtl="0" eaLnBrk="0" fontAlgn="base" latinLnBrk="0" hangingPunct="0">
              <a:lnSpc>
                <a:spcPts val="36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.60</a:t>
            </a:r>
          </a:p>
          <a:p>
            <a:pPr marL="0" marR="0" lvl="0" indent="0" algn="l" defTabSz="457200" rtl="0" eaLnBrk="0" fontAlgn="base" latinLnBrk="0" hangingPunct="0">
              <a:lnSpc>
                <a:spcPts val="36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.50</a:t>
            </a:r>
          </a:p>
          <a:p>
            <a:pPr marL="0" marR="0" lvl="0" indent="0" algn="l" defTabSz="457200" rtl="0" eaLnBrk="0" fontAlgn="base" latinLnBrk="0" hangingPunct="0">
              <a:lnSpc>
                <a:spcPts val="36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.40</a:t>
            </a:r>
          </a:p>
          <a:p>
            <a:pPr marL="0" marR="0" lvl="0" indent="0" algn="l" defTabSz="457200" rtl="0" eaLnBrk="0" fontAlgn="base" latinLnBrk="0" hangingPunct="0">
              <a:lnSpc>
                <a:spcPts val="36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.30</a:t>
            </a:r>
          </a:p>
          <a:p>
            <a:pPr marL="0" marR="0" lvl="0" indent="0" algn="l" defTabSz="457200" rtl="0" eaLnBrk="0" fontAlgn="base" latinLnBrk="0" hangingPunct="0">
              <a:lnSpc>
                <a:spcPts val="36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.20</a:t>
            </a:r>
          </a:p>
          <a:p>
            <a:pPr marL="0" marR="0" lvl="0" indent="0" algn="l" defTabSz="457200" rtl="0" eaLnBrk="0" fontAlgn="base" latinLnBrk="0" hangingPunct="0">
              <a:lnSpc>
                <a:spcPts val="36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.10</a:t>
            </a:r>
          </a:p>
          <a:p>
            <a:pPr marL="0" marR="0" lvl="0" indent="0" algn="l" defTabSz="457200" rtl="0" eaLnBrk="0" fontAlgn="base" latinLnBrk="0" hangingPunct="0">
              <a:lnSpc>
                <a:spcPts val="36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.00</a:t>
            </a:r>
          </a:p>
        </p:txBody>
      </p:sp>
      <p:sp>
        <p:nvSpPr>
          <p:cNvPr id="63503" name="TextBox 10">
            <a:extLst>
              <a:ext uri="{FF2B5EF4-FFF2-40B4-BE49-F238E27FC236}">
                <a16:creationId xmlns:a16="http://schemas.microsoft.com/office/drawing/2014/main" id="{DC2FE6C8-1AF0-48B9-A352-92CF48F4AEC5}"/>
              </a:ext>
            </a:extLst>
          </p:cNvPr>
          <p:cNvSpPr txBox="1">
            <a:spLocks noChangeArrowheads="1"/>
          </p:cNvSpPr>
          <p:nvPr/>
        </p:nvSpPr>
        <p:spPr bwMode="auto">
          <a:xfrm>
            <a:off x="546100" y="868363"/>
            <a:ext cx="8080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Subscales Comparing the “Substance Abuser” and “Substance Use Disorder” Labels</a:t>
            </a:r>
          </a:p>
        </p:txBody>
      </p:sp>
      <p:sp>
        <p:nvSpPr>
          <p:cNvPr id="12" name="TextBox 11">
            <a:extLst>
              <a:ext uri="{FF2B5EF4-FFF2-40B4-BE49-F238E27FC236}">
                <a16:creationId xmlns:a16="http://schemas.microsoft.com/office/drawing/2014/main" id="{8481C906-CEA6-4E34-A619-BF2055A0A88B}"/>
              </a:ext>
            </a:extLst>
          </p:cNvPr>
          <p:cNvSpPr txBox="1"/>
          <p:nvPr/>
        </p:nvSpPr>
        <p:spPr>
          <a:xfrm rot="16200000">
            <a:off x="-1246981" y="3051969"/>
            <a:ext cx="3451225" cy="369887"/>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Mean of Subscale Score</a:t>
            </a:r>
          </a:p>
        </p:txBody>
      </p:sp>
      <p:sp>
        <p:nvSpPr>
          <p:cNvPr id="13" name="TextBox 12">
            <a:extLst>
              <a:ext uri="{FF2B5EF4-FFF2-40B4-BE49-F238E27FC236}">
                <a16:creationId xmlns:a16="http://schemas.microsoft.com/office/drawing/2014/main" id="{AA562EAB-6602-43CD-B547-90686DA5B921}"/>
              </a:ext>
            </a:extLst>
          </p:cNvPr>
          <p:cNvSpPr txBox="1"/>
          <p:nvPr/>
        </p:nvSpPr>
        <p:spPr>
          <a:xfrm>
            <a:off x="317500" y="6288088"/>
            <a:ext cx="7851775" cy="461962"/>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Source: Kelly, J. F., Dow, S. J., &amp; </a:t>
            </a:r>
            <a:r>
              <a:rPr kumimoji="0" lang="en-US" sz="1200" b="0" i="0" u="none" strike="noStrike" kern="1200" cap="none" spc="0" normalizeH="0" baseline="0" noProof="0" dirty="0" err="1">
                <a:ln>
                  <a:noFill/>
                </a:ln>
                <a:solidFill>
                  <a:prstClr val="black">
                    <a:lumMod val="65000"/>
                    <a:lumOff val="35000"/>
                  </a:prstClr>
                </a:solidFill>
                <a:effectLst/>
                <a:uLnTx/>
                <a:uFillTx/>
                <a:latin typeface="Calibri" panose="020F0502020204030204" pitchFamily="34" charset="0"/>
                <a:ea typeface="+mn-ea"/>
                <a:cs typeface="+mn-cs"/>
              </a:rPr>
              <a:t>Westerhoff</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 C. (2010) Does Our Choice of Substance-Related Terms Influence Perceptions of Treatment Need? An Empirical Investigation with Two Commonly Used Terms. Journal of Drug issues, 40(4), 805-818</a:t>
            </a:r>
          </a:p>
        </p:txBody>
      </p:sp>
      <p:sp>
        <p:nvSpPr>
          <p:cNvPr id="63506" name="TextBox 13">
            <a:extLst>
              <a:ext uri="{FF2B5EF4-FFF2-40B4-BE49-F238E27FC236}">
                <a16:creationId xmlns:a16="http://schemas.microsoft.com/office/drawing/2014/main" id="{57AF245B-7495-49DE-81CE-7729EE759572}"/>
              </a:ext>
            </a:extLst>
          </p:cNvPr>
          <p:cNvSpPr txBox="1">
            <a:spLocks noChangeArrowheads="1"/>
          </p:cNvSpPr>
          <p:nvPr/>
        </p:nvSpPr>
        <p:spPr bwMode="auto">
          <a:xfrm>
            <a:off x="1071563" y="5830888"/>
            <a:ext cx="7754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Treatment        Punishment       Social Threat           Blame	 Exoneration      Self-regulation</a:t>
            </a:r>
          </a:p>
        </p:txBody>
      </p:sp>
      <p:sp>
        <p:nvSpPr>
          <p:cNvPr id="15" name="Rectangle 14">
            <a:extLst>
              <a:ext uri="{FF2B5EF4-FFF2-40B4-BE49-F238E27FC236}">
                <a16:creationId xmlns:a16="http://schemas.microsoft.com/office/drawing/2014/main" id="{990CB85C-8F1E-438C-B979-3A1D3009B15E}"/>
              </a:ext>
              <a:ext uri="{C183D7F6-B498-43B3-948B-1728B52AA6E4}">
                <adec:decorative xmlns:adec="http://schemas.microsoft.com/office/drawing/2017/decorative" val="1"/>
              </a:ext>
            </a:extLst>
          </p:cNvPr>
          <p:cNvSpPr/>
          <p:nvPr/>
        </p:nvSpPr>
        <p:spPr>
          <a:xfrm>
            <a:off x="1484313" y="3898900"/>
            <a:ext cx="304800" cy="1898650"/>
          </a:xfrm>
          <a:prstGeom prst="rect">
            <a:avLst/>
          </a:prstGeom>
          <a:solidFill>
            <a:srgbClr val="CC49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02DC2F3-7A4D-4D27-8EFF-0B26643639DE}"/>
              </a:ext>
              <a:ext uri="{C183D7F6-B498-43B3-948B-1728B52AA6E4}">
                <adec:decorative xmlns:adec="http://schemas.microsoft.com/office/drawing/2017/decorative" val="1"/>
              </a:ext>
            </a:extLst>
          </p:cNvPr>
          <p:cNvSpPr/>
          <p:nvPr/>
        </p:nvSpPr>
        <p:spPr>
          <a:xfrm>
            <a:off x="1827213" y="2676525"/>
            <a:ext cx="304800" cy="3133725"/>
          </a:xfrm>
          <a:prstGeom prst="rect">
            <a:avLst/>
          </a:prstGeom>
          <a:solidFill>
            <a:srgbClr val="0046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A09795D-051B-4550-B415-DBF2D4883A0C}"/>
              </a:ext>
              <a:ext uri="{C183D7F6-B498-43B3-948B-1728B52AA6E4}">
                <adec:decorative xmlns:adec="http://schemas.microsoft.com/office/drawing/2017/decorative" val="1"/>
              </a:ext>
            </a:extLst>
          </p:cNvPr>
          <p:cNvSpPr/>
          <p:nvPr/>
        </p:nvSpPr>
        <p:spPr>
          <a:xfrm>
            <a:off x="2701925" y="2722563"/>
            <a:ext cx="304800" cy="3116262"/>
          </a:xfrm>
          <a:prstGeom prst="rect">
            <a:avLst/>
          </a:prstGeom>
          <a:solidFill>
            <a:srgbClr val="CC49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304E589-9829-44BA-8E40-E14F4F543D5A}"/>
              </a:ext>
              <a:ext uri="{C183D7F6-B498-43B3-948B-1728B52AA6E4}">
                <adec:decorative xmlns:adec="http://schemas.microsoft.com/office/drawing/2017/decorative" val="1"/>
              </a:ext>
            </a:extLst>
          </p:cNvPr>
          <p:cNvSpPr/>
          <p:nvPr/>
        </p:nvSpPr>
        <p:spPr>
          <a:xfrm>
            <a:off x="3043238" y="4776788"/>
            <a:ext cx="306387" cy="1060450"/>
          </a:xfrm>
          <a:prstGeom prst="rect">
            <a:avLst/>
          </a:prstGeom>
          <a:solidFill>
            <a:srgbClr val="0046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A1820DC-6D33-4DCE-AF42-21E766B9311D}"/>
              </a:ext>
              <a:ext uri="{C183D7F6-B498-43B3-948B-1728B52AA6E4}">
                <adec:decorative xmlns:adec="http://schemas.microsoft.com/office/drawing/2017/decorative" val="1"/>
              </a:ext>
            </a:extLst>
          </p:cNvPr>
          <p:cNvSpPr/>
          <p:nvPr/>
        </p:nvSpPr>
        <p:spPr>
          <a:xfrm>
            <a:off x="3908425" y="3182938"/>
            <a:ext cx="304800" cy="2644775"/>
          </a:xfrm>
          <a:prstGeom prst="rect">
            <a:avLst/>
          </a:prstGeom>
          <a:solidFill>
            <a:srgbClr val="CC49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7F320B5-B510-4A1A-8732-827BEB34D2D2}"/>
              </a:ext>
              <a:ext uri="{C183D7F6-B498-43B3-948B-1728B52AA6E4}">
                <adec:decorative xmlns:adec="http://schemas.microsoft.com/office/drawing/2017/decorative" val="1"/>
              </a:ext>
            </a:extLst>
          </p:cNvPr>
          <p:cNvSpPr/>
          <p:nvPr/>
        </p:nvSpPr>
        <p:spPr>
          <a:xfrm>
            <a:off x="4251325" y="3911600"/>
            <a:ext cx="304800" cy="1914525"/>
          </a:xfrm>
          <a:prstGeom prst="rect">
            <a:avLst/>
          </a:prstGeom>
          <a:solidFill>
            <a:srgbClr val="0046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5EC3ECC-DDCC-44F2-B672-6F6B762C9EC0}"/>
              </a:ext>
              <a:ext uri="{C183D7F6-B498-43B3-948B-1728B52AA6E4}">
                <adec:decorative xmlns:adec="http://schemas.microsoft.com/office/drawing/2017/decorative" val="1"/>
              </a:ext>
            </a:extLst>
          </p:cNvPr>
          <p:cNvSpPr/>
          <p:nvPr/>
        </p:nvSpPr>
        <p:spPr>
          <a:xfrm>
            <a:off x="5219700" y="2320925"/>
            <a:ext cx="304800" cy="3489325"/>
          </a:xfrm>
          <a:prstGeom prst="rect">
            <a:avLst/>
          </a:prstGeom>
          <a:solidFill>
            <a:srgbClr val="CC49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BCBE1C8-CADD-4F2B-B484-D7484E77F899}"/>
              </a:ext>
              <a:ext uri="{C183D7F6-B498-43B3-948B-1728B52AA6E4}">
                <adec:decorative xmlns:adec="http://schemas.microsoft.com/office/drawing/2017/decorative" val="1"/>
              </a:ext>
            </a:extLst>
          </p:cNvPr>
          <p:cNvSpPr/>
          <p:nvPr/>
        </p:nvSpPr>
        <p:spPr>
          <a:xfrm>
            <a:off x="5561013" y="4632325"/>
            <a:ext cx="304800" cy="1176338"/>
          </a:xfrm>
          <a:prstGeom prst="rect">
            <a:avLst/>
          </a:prstGeom>
          <a:solidFill>
            <a:srgbClr val="0046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0BD379C-B4B1-410D-B999-CDC3A8BBE710}"/>
              </a:ext>
              <a:ext uri="{C183D7F6-B498-43B3-948B-1728B52AA6E4}">
                <adec:decorative xmlns:adec="http://schemas.microsoft.com/office/drawing/2017/decorative" val="1"/>
              </a:ext>
            </a:extLst>
          </p:cNvPr>
          <p:cNvSpPr/>
          <p:nvPr/>
        </p:nvSpPr>
        <p:spPr>
          <a:xfrm>
            <a:off x="6459538" y="4841875"/>
            <a:ext cx="304800" cy="969963"/>
          </a:xfrm>
          <a:prstGeom prst="rect">
            <a:avLst/>
          </a:prstGeom>
          <a:solidFill>
            <a:srgbClr val="CC49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D52BE20-5656-4A8A-8819-787AB50F9C5C}"/>
              </a:ext>
              <a:ext uri="{C183D7F6-B498-43B3-948B-1728B52AA6E4}">
                <adec:decorative xmlns:adec="http://schemas.microsoft.com/office/drawing/2017/decorative" val="1"/>
              </a:ext>
            </a:extLst>
          </p:cNvPr>
          <p:cNvSpPr/>
          <p:nvPr/>
        </p:nvSpPr>
        <p:spPr>
          <a:xfrm>
            <a:off x="6802438" y="2193925"/>
            <a:ext cx="304800" cy="3616325"/>
          </a:xfrm>
          <a:prstGeom prst="rect">
            <a:avLst/>
          </a:prstGeom>
          <a:solidFill>
            <a:srgbClr val="0046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7932714-71A2-4C6E-B1A1-F1AAFD7DBA61}"/>
              </a:ext>
              <a:ext uri="{C183D7F6-B498-43B3-948B-1728B52AA6E4}">
                <adec:decorative xmlns:adec="http://schemas.microsoft.com/office/drawing/2017/decorative" val="1"/>
              </a:ext>
            </a:extLst>
          </p:cNvPr>
          <p:cNvSpPr/>
          <p:nvPr/>
        </p:nvSpPr>
        <p:spPr>
          <a:xfrm>
            <a:off x="7799388" y="2722563"/>
            <a:ext cx="304800" cy="3116262"/>
          </a:xfrm>
          <a:prstGeom prst="rect">
            <a:avLst/>
          </a:prstGeom>
          <a:solidFill>
            <a:srgbClr val="CC49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1C6E573-0D86-45E1-80CC-AEC5431C16A0}"/>
              </a:ext>
              <a:ext uri="{C183D7F6-B498-43B3-948B-1728B52AA6E4}">
                <adec:decorative xmlns:adec="http://schemas.microsoft.com/office/drawing/2017/decorative" val="1"/>
              </a:ext>
            </a:extLst>
          </p:cNvPr>
          <p:cNvSpPr/>
          <p:nvPr/>
        </p:nvSpPr>
        <p:spPr>
          <a:xfrm>
            <a:off x="8142288" y="4329113"/>
            <a:ext cx="304800" cy="1508125"/>
          </a:xfrm>
          <a:prstGeom prst="rect">
            <a:avLst/>
          </a:prstGeom>
          <a:solidFill>
            <a:srgbClr val="0046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E062515C-5259-4338-8A6A-4D48AC4601E2}"/>
              </a:ext>
              <a:ext uri="{C183D7F6-B498-43B3-948B-1728B52AA6E4}">
                <adec:decorative xmlns:adec="http://schemas.microsoft.com/office/drawing/2017/decorative" val="1"/>
              </a:ext>
            </a:extLst>
          </p:cNvPr>
          <p:cNvSpPr/>
          <p:nvPr/>
        </p:nvSpPr>
        <p:spPr>
          <a:xfrm>
            <a:off x="1481138" y="1624013"/>
            <a:ext cx="184150" cy="182562"/>
          </a:xfrm>
          <a:prstGeom prst="rect">
            <a:avLst/>
          </a:prstGeom>
          <a:solidFill>
            <a:srgbClr val="CC49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3849AF0E-BC64-4005-8701-30C4380024B9}"/>
              </a:ext>
              <a:ext uri="{C183D7F6-B498-43B3-948B-1728B52AA6E4}">
                <adec:decorative xmlns:adec="http://schemas.microsoft.com/office/drawing/2017/decorative" val="1"/>
              </a:ext>
            </a:extLst>
          </p:cNvPr>
          <p:cNvSpPr/>
          <p:nvPr/>
        </p:nvSpPr>
        <p:spPr>
          <a:xfrm>
            <a:off x="1484313" y="1978025"/>
            <a:ext cx="182562" cy="182563"/>
          </a:xfrm>
          <a:prstGeom prst="rect">
            <a:avLst/>
          </a:prstGeom>
          <a:solidFill>
            <a:srgbClr val="0046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521" name="TextBox 38">
            <a:extLst>
              <a:ext uri="{FF2B5EF4-FFF2-40B4-BE49-F238E27FC236}">
                <a16:creationId xmlns:a16="http://schemas.microsoft.com/office/drawing/2014/main" id="{4A1CF5F0-C6B6-4927-B7E2-3556D8284914}"/>
              </a:ext>
            </a:extLst>
          </p:cNvPr>
          <p:cNvSpPr txBox="1">
            <a:spLocks noChangeArrowheads="1"/>
          </p:cNvSpPr>
          <p:nvPr/>
        </p:nvSpPr>
        <p:spPr bwMode="auto">
          <a:xfrm>
            <a:off x="1712913" y="1874838"/>
            <a:ext cx="2332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Substance Use Disorder</a:t>
            </a:r>
          </a:p>
        </p:txBody>
      </p:sp>
      <p:sp>
        <p:nvSpPr>
          <p:cNvPr id="63522" name="TextBox 40">
            <a:extLst>
              <a:ext uri="{FF2B5EF4-FFF2-40B4-BE49-F238E27FC236}">
                <a16:creationId xmlns:a16="http://schemas.microsoft.com/office/drawing/2014/main" id="{61A5F84C-8B61-4E9F-AB69-B57FA7954B90}"/>
              </a:ext>
            </a:extLst>
          </p:cNvPr>
          <p:cNvSpPr txBox="1">
            <a:spLocks noChangeArrowheads="1"/>
          </p:cNvSpPr>
          <p:nvPr/>
        </p:nvSpPr>
        <p:spPr bwMode="auto">
          <a:xfrm>
            <a:off x="1711325" y="1552575"/>
            <a:ext cx="1757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Substance  Abuser</a:t>
            </a:r>
          </a:p>
        </p:txBody>
      </p:sp>
      <p:sp>
        <p:nvSpPr>
          <p:cNvPr id="63523" name="TextBox 42">
            <a:extLst>
              <a:ext uri="{FF2B5EF4-FFF2-40B4-BE49-F238E27FC236}">
                <a16:creationId xmlns:a16="http://schemas.microsoft.com/office/drawing/2014/main" id="{CF8AE8CC-ED20-4CEC-A010-9F61019BBDFF}"/>
              </a:ext>
            </a:extLst>
          </p:cNvPr>
          <p:cNvSpPr txBox="1">
            <a:spLocks noChangeArrowheads="1"/>
          </p:cNvSpPr>
          <p:nvPr/>
        </p:nvSpPr>
        <p:spPr bwMode="auto">
          <a:xfrm>
            <a:off x="1512888" y="3917950"/>
            <a:ext cx="314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0.41</a:t>
            </a:r>
          </a:p>
        </p:txBody>
      </p:sp>
      <p:sp>
        <p:nvSpPr>
          <p:cNvPr id="63524" name="TextBox 43">
            <a:extLst>
              <a:ext uri="{FF2B5EF4-FFF2-40B4-BE49-F238E27FC236}">
                <a16:creationId xmlns:a16="http://schemas.microsoft.com/office/drawing/2014/main" id="{3C77EEAB-F730-48C7-B2AA-0AC7E0C2DFFE}"/>
              </a:ext>
            </a:extLst>
          </p:cNvPr>
          <p:cNvSpPr txBox="1">
            <a:spLocks noChangeArrowheads="1"/>
          </p:cNvSpPr>
          <p:nvPr/>
        </p:nvSpPr>
        <p:spPr bwMode="auto">
          <a:xfrm>
            <a:off x="1854200" y="2673350"/>
            <a:ext cx="3159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0.69</a:t>
            </a:r>
          </a:p>
        </p:txBody>
      </p:sp>
      <p:sp>
        <p:nvSpPr>
          <p:cNvPr id="63525" name="TextBox 44">
            <a:extLst>
              <a:ext uri="{FF2B5EF4-FFF2-40B4-BE49-F238E27FC236}">
                <a16:creationId xmlns:a16="http://schemas.microsoft.com/office/drawing/2014/main" id="{9B31E298-5CAD-476E-AC26-3D002427F4DE}"/>
              </a:ext>
            </a:extLst>
          </p:cNvPr>
          <p:cNvSpPr txBox="1">
            <a:spLocks noChangeArrowheads="1"/>
          </p:cNvSpPr>
          <p:nvPr/>
        </p:nvSpPr>
        <p:spPr bwMode="auto">
          <a:xfrm>
            <a:off x="2720975" y="2724150"/>
            <a:ext cx="3159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0.67</a:t>
            </a:r>
          </a:p>
        </p:txBody>
      </p:sp>
      <p:sp>
        <p:nvSpPr>
          <p:cNvPr id="63526" name="TextBox 45">
            <a:extLst>
              <a:ext uri="{FF2B5EF4-FFF2-40B4-BE49-F238E27FC236}">
                <a16:creationId xmlns:a16="http://schemas.microsoft.com/office/drawing/2014/main" id="{5E7B7250-6380-433A-8B76-EA351363C134}"/>
              </a:ext>
            </a:extLst>
          </p:cNvPr>
          <p:cNvSpPr txBox="1">
            <a:spLocks noChangeArrowheads="1"/>
          </p:cNvSpPr>
          <p:nvPr/>
        </p:nvSpPr>
        <p:spPr bwMode="auto">
          <a:xfrm>
            <a:off x="3065463" y="4772025"/>
            <a:ext cx="3143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0.23</a:t>
            </a:r>
          </a:p>
        </p:txBody>
      </p:sp>
      <p:sp>
        <p:nvSpPr>
          <p:cNvPr id="63527" name="TextBox 46">
            <a:extLst>
              <a:ext uri="{FF2B5EF4-FFF2-40B4-BE49-F238E27FC236}">
                <a16:creationId xmlns:a16="http://schemas.microsoft.com/office/drawing/2014/main" id="{5EA72A94-19CA-4A70-8E5B-440F9CD8A1FE}"/>
              </a:ext>
            </a:extLst>
          </p:cNvPr>
          <p:cNvSpPr txBox="1">
            <a:spLocks noChangeArrowheads="1"/>
          </p:cNvSpPr>
          <p:nvPr/>
        </p:nvSpPr>
        <p:spPr bwMode="auto">
          <a:xfrm>
            <a:off x="3927475" y="3176588"/>
            <a:ext cx="314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0.58</a:t>
            </a:r>
          </a:p>
        </p:txBody>
      </p:sp>
      <p:sp>
        <p:nvSpPr>
          <p:cNvPr id="63528" name="TextBox 47">
            <a:extLst>
              <a:ext uri="{FF2B5EF4-FFF2-40B4-BE49-F238E27FC236}">
                <a16:creationId xmlns:a16="http://schemas.microsoft.com/office/drawing/2014/main" id="{CECF3B3C-115E-4CBE-A505-7024458DE054}"/>
              </a:ext>
            </a:extLst>
          </p:cNvPr>
          <p:cNvSpPr txBox="1">
            <a:spLocks noChangeArrowheads="1"/>
          </p:cNvSpPr>
          <p:nvPr/>
        </p:nvSpPr>
        <p:spPr bwMode="auto">
          <a:xfrm>
            <a:off x="4268788" y="3919538"/>
            <a:ext cx="315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0.42</a:t>
            </a:r>
          </a:p>
        </p:txBody>
      </p:sp>
      <p:sp>
        <p:nvSpPr>
          <p:cNvPr id="63529" name="TextBox 48">
            <a:extLst>
              <a:ext uri="{FF2B5EF4-FFF2-40B4-BE49-F238E27FC236}">
                <a16:creationId xmlns:a16="http://schemas.microsoft.com/office/drawing/2014/main" id="{866BF74D-DF1E-4E0A-997B-19CCA6957A68}"/>
              </a:ext>
            </a:extLst>
          </p:cNvPr>
          <p:cNvSpPr txBox="1">
            <a:spLocks noChangeArrowheads="1"/>
          </p:cNvSpPr>
          <p:nvPr/>
        </p:nvSpPr>
        <p:spPr bwMode="auto">
          <a:xfrm>
            <a:off x="5245100" y="2312988"/>
            <a:ext cx="3143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0.76</a:t>
            </a:r>
          </a:p>
        </p:txBody>
      </p:sp>
      <p:sp>
        <p:nvSpPr>
          <p:cNvPr id="63530" name="TextBox 49">
            <a:extLst>
              <a:ext uri="{FF2B5EF4-FFF2-40B4-BE49-F238E27FC236}">
                <a16:creationId xmlns:a16="http://schemas.microsoft.com/office/drawing/2014/main" id="{45C41BC5-DC1D-4C5E-AC7C-A23896EEBB6C}"/>
              </a:ext>
            </a:extLst>
          </p:cNvPr>
          <p:cNvSpPr txBox="1">
            <a:spLocks noChangeArrowheads="1"/>
          </p:cNvSpPr>
          <p:nvPr/>
        </p:nvSpPr>
        <p:spPr bwMode="auto">
          <a:xfrm>
            <a:off x="5586413" y="4638675"/>
            <a:ext cx="31591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0.24</a:t>
            </a:r>
          </a:p>
        </p:txBody>
      </p:sp>
      <p:sp>
        <p:nvSpPr>
          <p:cNvPr id="63531" name="TextBox 50">
            <a:extLst>
              <a:ext uri="{FF2B5EF4-FFF2-40B4-BE49-F238E27FC236}">
                <a16:creationId xmlns:a16="http://schemas.microsoft.com/office/drawing/2014/main" id="{E61A2B60-7006-4AF9-A2EC-AF983101E440}"/>
              </a:ext>
            </a:extLst>
          </p:cNvPr>
          <p:cNvSpPr txBox="1">
            <a:spLocks noChangeArrowheads="1"/>
          </p:cNvSpPr>
          <p:nvPr/>
        </p:nvSpPr>
        <p:spPr bwMode="auto">
          <a:xfrm>
            <a:off x="6823075" y="2203450"/>
            <a:ext cx="314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0.79</a:t>
            </a:r>
          </a:p>
        </p:txBody>
      </p:sp>
      <p:sp>
        <p:nvSpPr>
          <p:cNvPr id="63532" name="TextBox 51">
            <a:extLst>
              <a:ext uri="{FF2B5EF4-FFF2-40B4-BE49-F238E27FC236}">
                <a16:creationId xmlns:a16="http://schemas.microsoft.com/office/drawing/2014/main" id="{DF90CC22-4C18-4A4E-AEAD-0DD053D61A45}"/>
              </a:ext>
            </a:extLst>
          </p:cNvPr>
          <p:cNvSpPr txBox="1">
            <a:spLocks noChangeArrowheads="1"/>
          </p:cNvSpPr>
          <p:nvPr/>
        </p:nvSpPr>
        <p:spPr bwMode="auto">
          <a:xfrm>
            <a:off x="6491288" y="4840288"/>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0.21</a:t>
            </a:r>
          </a:p>
        </p:txBody>
      </p:sp>
      <p:sp>
        <p:nvSpPr>
          <p:cNvPr id="63533" name="TextBox 52">
            <a:extLst>
              <a:ext uri="{FF2B5EF4-FFF2-40B4-BE49-F238E27FC236}">
                <a16:creationId xmlns:a16="http://schemas.microsoft.com/office/drawing/2014/main" id="{979C7E41-B307-417C-A3B8-D4EC03A2EE2C}"/>
              </a:ext>
            </a:extLst>
          </p:cNvPr>
          <p:cNvSpPr txBox="1">
            <a:spLocks noChangeArrowheads="1"/>
          </p:cNvSpPr>
          <p:nvPr/>
        </p:nvSpPr>
        <p:spPr bwMode="auto">
          <a:xfrm>
            <a:off x="7827963" y="2716213"/>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0.67</a:t>
            </a:r>
          </a:p>
        </p:txBody>
      </p:sp>
      <p:sp>
        <p:nvSpPr>
          <p:cNvPr id="63534" name="TextBox 53">
            <a:extLst>
              <a:ext uri="{FF2B5EF4-FFF2-40B4-BE49-F238E27FC236}">
                <a16:creationId xmlns:a16="http://schemas.microsoft.com/office/drawing/2014/main" id="{5699BA07-5121-4635-8A51-A04A58D8D584}"/>
              </a:ext>
            </a:extLst>
          </p:cNvPr>
          <p:cNvSpPr txBox="1">
            <a:spLocks noChangeArrowheads="1"/>
          </p:cNvSpPr>
          <p:nvPr/>
        </p:nvSpPr>
        <p:spPr bwMode="auto">
          <a:xfrm>
            <a:off x="8156575" y="4346575"/>
            <a:ext cx="314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0.33</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2003" y="1595336"/>
            <a:ext cx="3894678" cy="1756553"/>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0" y="1867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031695"/>
          </a:xfrm>
        </p:spPr>
        <p:txBody>
          <a:bodyPr/>
          <a:lstStyle/>
          <a:p>
            <a:pPr algn="ctr"/>
            <a:r>
              <a:rPr lang="en-US" dirty="0"/>
              <a:t>Brought To You By:</a:t>
            </a:r>
          </a:p>
        </p:txBody>
      </p:sp>
      <p:pic>
        <p:nvPicPr>
          <p:cNvPr id="5" name="Picture 4" descr="Great Lakes PTTC webpage introduction.">
            <a:extLst>
              <a:ext uri="{FF2B5EF4-FFF2-40B4-BE49-F238E27FC236}">
                <a16:creationId xmlns:a16="http://schemas.microsoft.com/office/drawing/2014/main" id="{ACDF5FFB-2B51-445A-A5C3-99D5659FE58A}"/>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1875" y="3918857"/>
            <a:ext cx="9175024" cy="2988109"/>
          </a:xfrm>
          <a:prstGeom prst="rect">
            <a:avLst/>
          </a:prstGeom>
        </p:spPr>
      </p:pic>
    </p:spTree>
    <p:extLst>
      <p:ext uri="{BB962C8B-B14F-4D97-AF65-F5344CB8AC3E}">
        <p14:creationId xmlns:p14="http://schemas.microsoft.com/office/powerpoint/2010/main" val="428118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ED2EAA2-4558-4D7B-AFC7-834F6FC7C30C}"/>
              </a:ext>
            </a:extLst>
          </p:cNvPr>
          <p:cNvSpPr>
            <a:spLocks noGrp="1"/>
          </p:cNvSpPr>
          <p:nvPr>
            <p:ph type="title"/>
          </p:nvPr>
        </p:nvSpPr>
        <p:spPr>
          <a:xfrm>
            <a:off x="628650" y="292100"/>
            <a:ext cx="7886700" cy="254000"/>
          </a:xfrm>
        </p:spPr>
        <p:txBody>
          <a:bodyPr/>
          <a:lstStyle/>
          <a:p>
            <a:pPr algn="ctr"/>
            <a:r>
              <a:rPr lang="en-US" altLang="en-US">
                <a:latin typeface="Arial" panose="020B0604020202020204" pitchFamily="34" charset="0"/>
                <a:cs typeface="Arial" panose="020B0604020202020204" pitchFamily="34" charset="0"/>
              </a:rPr>
              <a:t>Language and Stigmatized Conditions</a:t>
            </a:r>
          </a:p>
        </p:txBody>
      </p:sp>
      <p:sp>
        <p:nvSpPr>
          <p:cNvPr id="64515" name="Slide Number Placeholder 2">
            <a:extLst>
              <a:ext uri="{FF2B5EF4-FFF2-40B4-BE49-F238E27FC236}">
                <a16:creationId xmlns:a16="http://schemas.microsoft.com/office/drawing/2014/main" id="{A2133CAC-83F2-482C-AB3D-635A0BE1010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A87BBB4-0F1C-4C2F-B0DA-F07AC650446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4516" name="Rectangle 4">
            <a:extLst>
              <a:ext uri="{FF2B5EF4-FFF2-40B4-BE49-F238E27FC236}">
                <a16:creationId xmlns:a16="http://schemas.microsoft.com/office/drawing/2014/main" id="{42C33EF7-48FE-4039-991D-34535E28326E}"/>
              </a:ext>
            </a:extLst>
          </p:cNvPr>
          <p:cNvSpPr>
            <a:spLocks noChangeArrowheads="1"/>
          </p:cNvSpPr>
          <p:nvPr/>
        </p:nvSpPr>
        <p:spPr bwMode="auto">
          <a:xfrm>
            <a:off x="628650" y="3751263"/>
            <a:ext cx="76866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Person first language (for example, reference to “a person with substance use disorder”) suggests that the person </a:t>
            </a:r>
            <a:r>
              <a:rPr kumimoji="0" lang="en-US" altLang="en-US" sz="24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has </a:t>
            </a: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problem that can be addressed. By contrast, calling someone a “drug abuser” implies that the person </a:t>
            </a:r>
            <a:r>
              <a:rPr kumimoji="0" lang="en-US" altLang="en-US" sz="24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 </a:t>
            </a: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problem. </a:t>
            </a:r>
          </a:p>
        </p:txBody>
      </p:sp>
      <p:sp>
        <p:nvSpPr>
          <p:cNvPr id="7" name="TextBox 6">
            <a:extLst>
              <a:ext uri="{FF2B5EF4-FFF2-40B4-BE49-F238E27FC236}">
                <a16:creationId xmlns:a16="http://schemas.microsoft.com/office/drawing/2014/main" id="{6DCB6236-F529-4BC3-977D-E846221212AB}"/>
              </a:ext>
            </a:extLst>
          </p:cNvPr>
          <p:cNvSpPr txBox="1"/>
          <p:nvPr/>
        </p:nvSpPr>
        <p:spPr>
          <a:xfrm>
            <a:off x="31750" y="6006872"/>
            <a:ext cx="9080500" cy="339725"/>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Words Matter: How Language Choice Can Reduce Stigma </a:t>
            </a:r>
            <a:r>
              <a:rPr kumimoji="0" lang="en-US" sz="16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PreventionSolutions@EDC</a:t>
            </a: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64518" name="Picture 3" descr="A close up of a sign&#10;&#10;Description automatically generated">
            <a:extLst>
              <a:ext uri="{FF2B5EF4-FFF2-40B4-BE49-F238E27FC236}">
                <a16:creationId xmlns:a16="http://schemas.microsoft.com/office/drawing/2014/main" id="{43BFED4C-555E-4FE1-9A34-96D45BC137F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68488" y="661988"/>
            <a:ext cx="545465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Box 4">
            <a:extLst>
              <a:ext uri="{FF2B5EF4-FFF2-40B4-BE49-F238E27FC236}">
                <a16:creationId xmlns:a16="http://schemas.microsoft.com/office/drawing/2014/main" id="{EE06F131-167A-46D4-870B-C9735CBC5D33}"/>
              </a:ext>
            </a:extLst>
          </p:cNvPr>
          <p:cNvSpPr txBox="1">
            <a:spLocks noChangeArrowheads="1"/>
          </p:cNvSpPr>
          <p:nvPr/>
        </p:nvSpPr>
        <p:spPr bwMode="auto">
          <a:xfrm>
            <a:off x="477838" y="1258888"/>
            <a:ext cx="2154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CC4927"/>
                </a:solidFill>
                <a:effectLst/>
                <a:uLnTx/>
                <a:uFillTx/>
                <a:latin typeface="Arial" panose="020B0604020202020204" pitchFamily="34" charset="0"/>
                <a:ea typeface="+mn-ea"/>
                <a:cs typeface="Arial" panose="020B0604020202020204" pitchFamily="34" charset="0"/>
              </a:rPr>
              <a:t>Non-Stigmatizing Conditions</a:t>
            </a:r>
          </a:p>
        </p:txBody>
      </p:sp>
      <p:sp>
        <p:nvSpPr>
          <p:cNvPr id="64520" name="TextBox 5">
            <a:extLst>
              <a:ext uri="{FF2B5EF4-FFF2-40B4-BE49-F238E27FC236}">
                <a16:creationId xmlns:a16="http://schemas.microsoft.com/office/drawing/2014/main" id="{5BE534FB-F18E-4247-993A-E59E4919D324}"/>
              </a:ext>
            </a:extLst>
          </p:cNvPr>
          <p:cNvSpPr txBox="1">
            <a:spLocks noChangeArrowheads="1"/>
          </p:cNvSpPr>
          <p:nvPr/>
        </p:nvSpPr>
        <p:spPr bwMode="auto">
          <a:xfrm>
            <a:off x="7081838" y="2740025"/>
            <a:ext cx="1582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CC4927"/>
                </a:solidFill>
                <a:effectLst/>
                <a:uLnTx/>
                <a:uFillTx/>
                <a:latin typeface="Arial" panose="020B0604020202020204" pitchFamily="34" charset="0"/>
                <a:ea typeface="+mn-ea"/>
                <a:cs typeface="Arial" panose="020B0604020202020204" pitchFamily="34" charset="0"/>
              </a:rPr>
              <a:t>Stigmatizing Conditions</a:t>
            </a: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5A121FB-708C-4174-82D2-5C0D8ECCEDD2}"/>
              </a:ext>
            </a:extLst>
          </p:cNvPr>
          <p:cNvSpPr>
            <a:spLocks noGrp="1" noChangeArrowheads="1"/>
          </p:cNvSpPr>
          <p:nvPr>
            <p:ph type="title"/>
          </p:nvPr>
        </p:nvSpPr>
        <p:spPr>
          <a:xfrm>
            <a:off x="628650" y="365125"/>
            <a:ext cx="7886700" cy="769938"/>
          </a:xfrm>
        </p:spPr>
        <p:txBody>
          <a:bodyPr/>
          <a:lstStyle/>
          <a:p>
            <a:pPr algn="ctr" eaLnBrk="1" hangingPunct="1"/>
            <a:r>
              <a:rPr lang="en-US" altLang="en-US"/>
              <a:t>Language Matters</a:t>
            </a:r>
          </a:p>
        </p:txBody>
      </p:sp>
      <p:grpSp>
        <p:nvGrpSpPr>
          <p:cNvPr id="4" name="Groupe 1 - 1" descr="An arrow pointing up (signifying positive language.)">
            <a:extLst>
              <a:ext uri="{FF2B5EF4-FFF2-40B4-BE49-F238E27FC236}">
                <a16:creationId xmlns:a16="http://schemas.microsoft.com/office/drawing/2014/main" id="{359B3150-3DE8-482F-9544-90DF73584134}"/>
              </a:ext>
            </a:extLst>
          </p:cNvPr>
          <p:cNvGrpSpPr/>
          <p:nvPr/>
        </p:nvGrpSpPr>
        <p:grpSpPr>
          <a:xfrm>
            <a:off x="2222330" y="2822643"/>
            <a:ext cx="2402338" cy="2309110"/>
            <a:chOff x="2503112" y="1968871"/>
            <a:chExt cx="3203117" cy="3078813"/>
          </a:xfrm>
          <a:solidFill>
            <a:schemeClr val="tx2">
              <a:lumMod val="20000"/>
              <a:lumOff val="80000"/>
            </a:schemeClr>
          </a:solidFill>
        </p:grpSpPr>
        <p:sp>
          <p:nvSpPr>
            <p:cNvPr id="5" name="Forme libre : forme 6">
              <a:extLst>
                <a:ext uri="{FF2B5EF4-FFF2-40B4-BE49-F238E27FC236}">
                  <a16:creationId xmlns:a16="http://schemas.microsoft.com/office/drawing/2014/main" id="{5D6DEF6C-8420-4909-A642-7EC1A20A7EFB}"/>
                </a:ext>
              </a:extLst>
            </p:cNvPr>
            <p:cNvSpPr/>
            <p:nvPr/>
          </p:nvSpPr>
          <p:spPr>
            <a:xfrm rot="18900000">
              <a:off x="2630757" y="1968871"/>
              <a:ext cx="3075472" cy="3078813"/>
            </a:xfrm>
            <a:custGeom>
              <a:avLst/>
              <a:gdLst>
                <a:gd name="connsiteX0" fmla="*/ 3073174 w 3075472"/>
                <a:gd name="connsiteY0" fmla="*/ 1 h 3078813"/>
                <a:gd name="connsiteX1" fmla="*/ 3073173 w 3075472"/>
                <a:gd name="connsiteY1" fmla="*/ 2299 h 3078813"/>
                <a:gd name="connsiteX2" fmla="*/ 3075472 w 3075472"/>
                <a:gd name="connsiteY2" fmla="*/ 2299 h 3078813"/>
                <a:gd name="connsiteX3" fmla="*/ 3075472 w 3075472"/>
                <a:gd name="connsiteY3" fmla="*/ 2417695 h 3078813"/>
                <a:gd name="connsiteX4" fmla="*/ 2055938 w 3075472"/>
                <a:gd name="connsiteY4" fmla="*/ 2417695 h 3078813"/>
                <a:gd name="connsiteX5" fmla="*/ 2055938 w 3075472"/>
                <a:gd name="connsiteY5" fmla="*/ 1743795 h 3078813"/>
                <a:gd name="connsiteX6" fmla="*/ 720919 w 3075472"/>
                <a:gd name="connsiteY6" fmla="*/ 3078813 h 3078813"/>
                <a:gd name="connsiteX7" fmla="*/ 0 w 3075472"/>
                <a:gd name="connsiteY7" fmla="*/ 2357894 h 3078813"/>
                <a:gd name="connsiteX8" fmla="*/ 1338359 w 3075472"/>
                <a:gd name="connsiteY8" fmla="*/ 1019535 h 3078813"/>
                <a:gd name="connsiteX9" fmla="*/ 657777 w 3075472"/>
                <a:gd name="connsiteY9" fmla="*/ 1019535 h 3078813"/>
                <a:gd name="connsiteX10" fmla="*/ 657777 w 3075472"/>
                <a:gd name="connsiteY10" fmla="*/ 0 h 307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5472" h="3078813">
                  <a:moveTo>
                    <a:pt x="3073174" y="1"/>
                  </a:moveTo>
                  <a:lnTo>
                    <a:pt x="3073173" y="2299"/>
                  </a:lnTo>
                  <a:lnTo>
                    <a:pt x="3075472" y="2299"/>
                  </a:lnTo>
                  <a:lnTo>
                    <a:pt x="3075472" y="2417695"/>
                  </a:lnTo>
                  <a:lnTo>
                    <a:pt x="2055938" y="2417695"/>
                  </a:lnTo>
                  <a:lnTo>
                    <a:pt x="2055938" y="1743795"/>
                  </a:lnTo>
                  <a:lnTo>
                    <a:pt x="720919" y="3078813"/>
                  </a:lnTo>
                  <a:lnTo>
                    <a:pt x="0" y="2357894"/>
                  </a:lnTo>
                  <a:lnTo>
                    <a:pt x="1338359" y="1019535"/>
                  </a:lnTo>
                  <a:lnTo>
                    <a:pt x="657777" y="1019535"/>
                  </a:lnTo>
                  <a:lnTo>
                    <a:pt x="657777" y="0"/>
                  </a:lnTo>
                  <a:close/>
                </a:path>
              </a:pathLst>
            </a:cu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rme libre : forme 15">
              <a:extLst>
                <a:ext uri="{FF2B5EF4-FFF2-40B4-BE49-F238E27FC236}">
                  <a16:creationId xmlns:a16="http://schemas.microsoft.com/office/drawing/2014/main" id="{0173AB98-4AFF-4268-AD7F-04ECEDF6920B}"/>
                </a:ext>
              </a:extLst>
            </p:cNvPr>
            <p:cNvSpPr/>
            <p:nvPr/>
          </p:nvSpPr>
          <p:spPr>
            <a:xfrm rot="18900000">
              <a:off x="2503112" y="2022003"/>
              <a:ext cx="3074843" cy="2717518"/>
            </a:xfrm>
            <a:custGeom>
              <a:avLst/>
              <a:gdLst>
                <a:gd name="connsiteX0" fmla="*/ 3073174 w 3074843"/>
                <a:gd name="connsiteY0" fmla="*/ 1 h 2717518"/>
                <a:gd name="connsiteX1" fmla="*/ 3073173 w 3074843"/>
                <a:gd name="connsiteY1" fmla="*/ 2299 h 2717518"/>
                <a:gd name="connsiteX2" fmla="*/ 3074843 w 3074843"/>
                <a:gd name="connsiteY2" fmla="*/ 2299 h 2717518"/>
                <a:gd name="connsiteX3" fmla="*/ 359624 w 3074843"/>
                <a:gd name="connsiteY3" fmla="*/ 2717518 h 2717518"/>
                <a:gd name="connsiteX4" fmla="*/ 0 w 3074843"/>
                <a:gd name="connsiteY4" fmla="*/ 2357894 h 2717518"/>
                <a:gd name="connsiteX5" fmla="*/ 1338359 w 3074843"/>
                <a:gd name="connsiteY5" fmla="*/ 1019535 h 2717518"/>
                <a:gd name="connsiteX6" fmla="*/ 657777 w 3074843"/>
                <a:gd name="connsiteY6" fmla="*/ 1019535 h 2717518"/>
                <a:gd name="connsiteX7" fmla="*/ 657777 w 3074843"/>
                <a:gd name="connsiteY7" fmla="*/ 0 h 27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4843" h="2717518">
                  <a:moveTo>
                    <a:pt x="3073174" y="1"/>
                  </a:moveTo>
                  <a:lnTo>
                    <a:pt x="3073173" y="2299"/>
                  </a:lnTo>
                  <a:lnTo>
                    <a:pt x="3074843" y="2299"/>
                  </a:lnTo>
                  <a:lnTo>
                    <a:pt x="359624" y="2717518"/>
                  </a:lnTo>
                  <a:lnTo>
                    <a:pt x="0" y="2357894"/>
                  </a:lnTo>
                  <a:lnTo>
                    <a:pt x="1338359" y="1019535"/>
                  </a:lnTo>
                  <a:lnTo>
                    <a:pt x="657777" y="1019535"/>
                  </a:lnTo>
                  <a:lnTo>
                    <a:pt x="6577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6564" name="Groupe 1" descr="An arrow pointing down (signifying negative language.)">
            <a:extLst>
              <a:ext uri="{FF2B5EF4-FFF2-40B4-BE49-F238E27FC236}">
                <a16:creationId xmlns:a16="http://schemas.microsoft.com/office/drawing/2014/main" id="{1E34DFF0-FB4F-4DF9-9F14-E83BEF45F0A3}"/>
              </a:ext>
            </a:extLst>
          </p:cNvPr>
          <p:cNvGrpSpPr>
            <a:grpSpLocks/>
          </p:cNvGrpSpPr>
          <p:nvPr/>
        </p:nvGrpSpPr>
        <p:grpSpPr bwMode="auto">
          <a:xfrm rot="10800000">
            <a:off x="4398963" y="2727325"/>
            <a:ext cx="2401887" cy="2308225"/>
            <a:chOff x="2503112" y="1968871"/>
            <a:chExt cx="3203117" cy="3078813"/>
          </a:xfrm>
        </p:grpSpPr>
        <p:sp>
          <p:nvSpPr>
            <p:cNvPr id="8" name="Forme libre : forme 6">
              <a:extLst>
                <a:ext uri="{FF2B5EF4-FFF2-40B4-BE49-F238E27FC236}">
                  <a16:creationId xmlns:a16="http://schemas.microsoft.com/office/drawing/2014/main" id="{CCC5A126-DD48-41FC-8D6B-342D17914B3F}"/>
                </a:ext>
              </a:extLst>
            </p:cNvPr>
            <p:cNvSpPr/>
            <p:nvPr/>
          </p:nvSpPr>
          <p:spPr>
            <a:xfrm rot="18900000">
              <a:off x="2644955" y="1968871"/>
              <a:ext cx="3076095" cy="3078813"/>
            </a:xfrm>
            <a:custGeom>
              <a:avLst/>
              <a:gdLst>
                <a:gd name="connsiteX0" fmla="*/ 3073174 w 3075472"/>
                <a:gd name="connsiteY0" fmla="*/ 1 h 3078813"/>
                <a:gd name="connsiteX1" fmla="*/ 3073173 w 3075472"/>
                <a:gd name="connsiteY1" fmla="*/ 2299 h 3078813"/>
                <a:gd name="connsiteX2" fmla="*/ 3075472 w 3075472"/>
                <a:gd name="connsiteY2" fmla="*/ 2299 h 3078813"/>
                <a:gd name="connsiteX3" fmla="*/ 3075472 w 3075472"/>
                <a:gd name="connsiteY3" fmla="*/ 2417695 h 3078813"/>
                <a:gd name="connsiteX4" fmla="*/ 2055938 w 3075472"/>
                <a:gd name="connsiteY4" fmla="*/ 2417695 h 3078813"/>
                <a:gd name="connsiteX5" fmla="*/ 2055938 w 3075472"/>
                <a:gd name="connsiteY5" fmla="*/ 1743795 h 3078813"/>
                <a:gd name="connsiteX6" fmla="*/ 720919 w 3075472"/>
                <a:gd name="connsiteY6" fmla="*/ 3078813 h 3078813"/>
                <a:gd name="connsiteX7" fmla="*/ 0 w 3075472"/>
                <a:gd name="connsiteY7" fmla="*/ 2357894 h 3078813"/>
                <a:gd name="connsiteX8" fmla="*/ 1338359 w 3075472"/>
                <a:gd name="connsiteY8" fmla="*/ 1019535 h 3078813"/>
                <a:gd name="connsiteX9" fmla="*/ 657777 w 3075472"/>
                <a:gd name="connsiteY9" fmla="*/ 1019535 h 3078813"/>
                <a:gd name="connsiteX10" fmla="*/ 657777 w 3075472"/>
                <a:gd name="connsiteY10" fmla="*/ 0 h 307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5472" h="3078813">
                  <a:moveTo>
                    <a:pt x="3073174" y="1"/>
                  </a:moveTo>
                  <a:lnTo>
                    <a:pt x="3073173" y="2299"/>
                  </a:lnTo>
                  <a:lnTo>
                    <a:pt x="3075472" y="2299"/>
                  </a:lnTo>
                  <a:lnTo>
                    <a:pt x="3075472" y="2417695"/>
                  </a:lnTo>
                  <a:lnTo>
                    <a:pt x="2055938" y="2417695"/>
                  </a:lnTo>
                  <a:lnTo>
                    <a:pt x="2055938" y="1743795"/>
                  </a:lnTo>
                  <a:lnTo>
                    <a:pt x="720919" y="3078813"/>
                  </a:lnTo>
                  <a:lnTo>
                    <a:pt x="0" y="2357894"/>
                  </a:lnTo>
                  <a:lnTo>
                    <a:pt x="1338359" y="1019535"/>
                  </a:lnTo>
                  <a:lnTo>
                    <a:pt x="657777" y="1019535"/>
                  </a:lnTo>
                  <a:lnTo>
                    <a:pt x="657777" y="0"/>
                  </a:lnTo>
                  <a:close/>
                </a:path>
              </a:pathLst>
            </a:cu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orme libre : forme 15">
              <a:extLst>
                <a:ext uri="{FF2B5EF4-FFF2-40B4-BE49-F238E27FC236}">
                  <a16:creationId xmlns:a16="http://schemas.microsoft.com/office/drawing/2014/main" id="{1E79C1FD-4F00-430F-B0D5-1A71C180F877}"/>
                </a:ext>
              </a:extLst>
            </p:cNvPr>
            <p:cNvSpPr/>
            <p:nvPr/>
          </p:nvSpPr>
          <p:spPr>
            <a:xfrm rot="18900000">
              <a:off x="2503112" y="2036630"/>
              <a:ext cx="3073977" cy="2716724"/>
            </a:xfrm>
            <a:custGeom>
              <a:avLst/>
              <a:gdLst>
                <a:gd name="connsiteX0" fmla="*/ 3073174 w 3074843"/>
                <a:gd name="connsiteY0" fmla="*/ 1 h 2717518"/>
                <a:gd name="connsiteX1" fmla="*/ 3073173 w 3074843"/>
                <a:gd name="connsiteY1" fmla="*/ 2299 h 2717518"/>
                <a:gd name="connsiteX2" fmla="*/ 3074843 w 3074843"/>
                <a:gd name="connsiteY2" fmla="*/ 2299 h 2717518"/>
                <a:gd name="connsiteX3" fmla="*/ 359624 w 3074843"/>
                <a:gd name="connsiteY3" fmla="*/ 2717518 h 2717518"/>
                <a:gd name="connsiteX4" fmla="*/ 0 w 3074843"/>
                <a:gd name="connsiteY4" fmla="*/ 2357894 h 2717518"/>
                <a:gd name="connsiteX5" fmla="*/ 1338359 w 3074843"/>
                <a:gd name="connsiteY5" fmla="*/ 1019535 h 2717518"/>
                <a:gd name="connsiteX6" fmla="*/ 657777 w 3074843"/>
                <a:gd name="connsiteY6" fmla="*/ 1019535 h 2717518"/>
                <a:gd name="connsiteX7" fmla="*/ 657777 w 3074843"/>
                <a:gd name="connsiteY7" fmla="*/ 0 h 27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4843" h="2717518">
                  <a:moveTo>
                    <a:pt x="3073174" y="1"/>
                  </a:moveTo>
                  <a:lnTo>
                    <a:pt x="3073173" y="2299"/>
                  </a:lnTo>
                  <a:lnTo>
                    <a:pt x="3074843" y="2299"/>
                  </a:lnTo>
                  <a:lnTo>
                    <a:pt x="359624" y="2717518"/>
                  </a:lnTo>
                  <a:lnTo>
                    <a:pt x="0" y="2357894"/>
                  </a:lnTo>
                  <a:lnTo>
                    <a:pt x="1338359" y="1019535"/>
                  </a:lnTo>
                  <a:lnTo>
                    <a:pt x="657777" y="1019535"/>
                  </a:lnTo>
                  <a:lnTo>
                    <a:pt x="657777" y="0"/>
                  </a:lnTo>
                  <a:close/>
                </a:path>
              </a:pathLst>
            </a:custGeom>
            <a:solidFill>
              <a:schemeClr val="accent2">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6565" name="TextBox 18">
            <a:extLst>
              <a:ext uri="{FF2B5EF4-FFF2-40B4-BE49-F238E27FC236}">
                <a16:creationId xmlns:a16="http://schemas.microsoft.com/office/drawing/2014/main" id="{20682E2A-27B3-46F5-A36F-90694C795868}"/>
              </a:ext>
            </a:extLst>
          </p:cNvPr>
          <p:cNvSpPr txBox="1">
            <a:spLocks noChangeArrowheads="1"/>
          </p:cNvSpPr>
          <p:nvPr/>
        </p:nvSpPr>
        <p:spPr bwMode="auto">
          <a:xfrm>
            <a:off x="569913" y="1452563"/>
            <a:ext cx="29337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ts val="3600"/>
              </a:spcBef>
              <a:spcAft>
                <a:spcPct val="0"/>
              </a:spcAft>
              <a:buClrTx/>
              <a:buSzTx/>
              <a:buFontTx/>
              <a:buNone/>
              <a:tabLst/>
              <a:defRPr/>
            </a:pPr>
            <a:r>
              <a:rPr kumimoji="0" lang="en-US" altLang="en-US" sz="2400" b="1" i="0" u="none" strike="noStrike" kern="1200" cap="none" spc="0" normalizeH="0" baseline="0" noProof="0">
                <a:ln>
                  <a:noFill/>
                </a:ln>
                <a:solidFill>
                  <a:srgbClr val="35567D"/>
                </a:solidFill>
                <a:effectLst/>
                <a:uLnTx/>
                <a:uFillTx/>
                <a:latin typeface="Arial" panose="020B0604020202020204" pitchFamily="34" charset="0"/>
                <a:ea typeface="+mn-ea"/>
                <a:cs typeface="Arial" panose="020B0604020202020204" pitchFamily="34" charset="0"/>
              </a:rPr>
              <a:t>Substance Use Disorder</a:t>
            </a:r>
          </a:p>
          <a:p>
            <a:pPr marL="0" marR="0" lvl="0" indent="0" algn="l" defTabSz="4572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35567D"/>
                </a:solidFill>
                <a:effectLst/>
                <a:uLnTx/>
                <a:uFillTx/>
                <a:latin typeface="Arial" panose="020B0604020202020204" pitchFamily="34" charset="0"/>
                <a:ea typeface="+mn-ea"/>
                <a:cs typeface="Arial" panose="020B0604020202020204" pitchFamily="34" charset="0"/>
              </a:rPr>
              <a:t>Person with a substance use disorder</a:t>
            </a:r>
          </a:p>
          <a:p>
            <a:pPr marL="0" marR="0" lvl="0" indent="0" algn="l" defTabSz="4572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35567D"/>
                </a:solidFill>
                <a:effectLst/>
                <a:uLnTx/>
                <a:uFillTx/>
                <a:latin typeface="Arial" panose="020B0604020202020204" pitchFamily="34" charset="0"/>
                <a:ea typeface="+mn-ea"/>
                <a:cs typeface="Arial" panose="020B0604020202020204" pitchFamily="34" charset="0"/>
              </a:rPr>
              <a:t>Positive drug screen</a:t>
            </a:r>
          </a:p>
          <a:p>
            <a:pPr marL="0" marR="0" lvl="0" indent="0" algn="l" defTabSz="4572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35567D"/>
                </a:solidFill>
                <a:effectLst/>
                <a:uLnTx/>
                <a:uFillTx/>
                <a:latin typeface="Arial" panose="020B0604020202020204" pitchFamily="34" charset="0"/>
                <a:ea typeface="+mn-ea"/>
                <a:cs typeface="Arial" panose="020B0604020202020204" pitchFamily="34" charset="0"/>
              </a:rPr>
              <a:t>Recurrence of use</a:t>
            </a:r>
          </a:p>
          <a:p>
            <a:pPr marL="0" marR="0" lvl="0" indent="0" algn="l" defTabSz="4572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35567D"/>
                </a:solidFill>
                <a:effectLst/>
                <a:uLnTx/>
                <a:uFillTx/>
                <a:latin typeface="Arial" panose="020B0604020202020204" pitchFamily="34" charset="0"/>
                <a:ea typeface="+mn-ea"/>
                <a:cs typeface="Arial" panose="020B0604020202020204" pitchFamily="34" charset="0"/>
              </a:rPr>
              <a:t>In recovery, abstinent or in remission	</a:t>
            </a:r>
          </a:p>
        </p:txBody>
      </p:sp>
      <p:sp>
        <p:nvSpPr>
          <p:cNvPr id="66566" name="TextBox 20">
            <a:extLst>
              <a:ext uri="{FF2B5EF4-FFF2-40B4-BE49-F238E27FC236}">
                <a16:creationId xmlns:a16="http://schemas.microsoft.com/office/drawing/2014/main" id="{6ED85172-9304-446B-85B8-FB938BB16546}"/>
              </a:ext>
            </a:extLst>
          </p:cNvPr>
          <p:cNvSpPr txBox="1">
            <a:spLocks noChangeArrowheads="1"/>
          </p:cNvSpPr>
          <p:nvPr/>
        </p:nvSpPr>
        <p:spPr bwMode="auto">
          <a:xfrm>
            <a:off x="5813425" y="1468438"/>
            <a:ext cx="293052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CD4828"/>
                </a:solidFill>
                <a:effectLst/>
                <a:uLnTx/>
                <a:uFillTx/>
                <a:latin typeface="Arial" panose="020B0604020202020204" pitchFamily="34" charset="0"/>
                <a:ea typeface="+mn-ea"/>
                <a:cs typeface="Arial" panose="020B0604020202020204" pitchFamily="34" charset="0"/>
              </a:rPr>
              <a:t>Substance Abuse</a:t>
            </a:r>
          </a:p>
          <a:p>
            <a:pPr marL="0" marR="0" lvl="0" indent="0" algn="l" defTabSz="4572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CD4828"/>
                </a:solidFill>
                <a:effectLst/>
                <a:uLnTx/>
                <a:uFillTx/>
                <a:latin typeface="Arial" panose="020B0604020202020204" pitchFamily="34" charset="0"/>
                <a:ea typeface="+mn-ea"/>
                <a:cs typeface="Arial" panose="020B0604020202020204" pitchFamily="34" charset="0"/>
              </a:rPr>
              <a:t>Addict</a:t>
            </a:r>
          </a:p>
          <a:p>
            <a:pPr marL="0" marR="0" lvl="0" indent="0" algn="l" defTabSz="4572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CD4828"/>
                </a:solidFill>
                <a:effectLst/>
                <a:uLnTx/>
                <a:uFillTx/>
                <a:latin typeface="Arial" panose="020B0604020202020204" pitchFamily="34" charset="0"/>
                <a:ea typeface="+mn-ea"/>
                <a:cs typeface="Arial" panose="020B0604020202020204" pitchFamily="34" charset="0"/>
              </a:rPr>
              <a:t>Substance abuser Junkie </a:t>
            </a:r>
          </a:p>
          <a:p>
            <a:pPr marL="0" marR="0" lvl="0" indent="0" algn="l" defTabSz="4572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CD4828"/>
                </a:solidFill>
                <a:effectLst/>
                <a:uLnTx/>
                <a:uFillTx/>
                <a:latin typeface="Arial" panose="020B0604020202020204" pitchFamily="34" charset="0"/>
                <a:ea typeface="+mn-ea"/>
                <a:cs typeface="Arial" panose="020B0604020202020204" pitchFamily="34" charset="0"/>
              </a:rPr>
              <a:t>Dirty drug test</a:t>
            </a:r>
          </a:p>
          <a:p>
            <a:pPr marL="0" marR="0" lvl="0" indent="0" algn="l" defTabSz="4572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CD4828"/>
                </a:solidFill>
                <a:effectLst/>
                <a:uLnTx/>
                <a:uFillTx/>
                <a:latin typeface="Arial" panose="020B0604020202020204" pitchFamily="34" charset="0"/>
                <a:ea typeface="+mn-ea"/>
                <a:cs typeface="Arial" panose="020B0604020202020204" pitchFamily="34" charset="0"/>
              </a:rPr>
              <a:t>Relapse</a:t>
            </a:r>
          </a:p>
          <a:p>
            <a:pPr marL="0" marR="0" lvl="0" indent="0" algn="l" defTabSz="4572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CD4828"/>
                </a:solidFill>
                <a:effectLst/>
                <a:uLnTx/>
                <a:uFillTx/>
                <a:latin typeface="Arial" panose="020B0604020202020204" pitchFamily="34" charset="0"/>
                <a:ea typeface="+mn-ea"/>
                <a:cs typeface="Arial" panose="020B0604020202020204" pitchFamily="34" charset="0"/>
              </a:rPr>
              <a:t>Off the wagon</a:t>
            </a:r>
          </a:p>
          <a:p>
            <a:pPr marL="0" marR="0" lvl="0" indent="0" algn="l" defTabSz="4572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CD4828"/>
                </a:solidFill>
                <a:effectLst/>
                <a:uLnTx/>
                <a:uFillTx/>
                <a:latin typeface="Arial" panose="020B0604020202020204" pitchFamily="34" charset="0"/>
                <a:ea typeface="+mn-ea"/>
                <a:cs typeface="Arial" panose="020B0604020202020204" pitchFamily="34" charset="0"/>
              </a:rPr>
              <a:t>Clean</a:t>
            </a:r>
          </a:p>
          <a:p>
            <a:pPr marL="0" marR="0" lvl="0" indent="0" algn="l" defTabSz="4572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CD4828"/>
                </a:solidFill>
                <a:effectLst/>
                <a:uLnTx/>
                <a:uFillTx/>
                <a:latin typeface="Arial" panose="020B0604020202020204" pitchFamily="34" charset="0"/>
                <a:ea typeface="+mn-ea"/>
                <a:cs typeface="Arial" panose="020B0604020202020204" pitchFamily="34" charset="0"/>
              </a:rPr>
              <a:t>Ex-addict</a:t>
            </a: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E4FA665A-8C78-421A-B717-4117D996B0E3}"/>
              </a:ext>
            </a:extLst>
          </p:cNvPr>
          <p:cNvSpPr>
            <a:spLocks noGrp="1" noChangeArrowheads="1"/>
          </p:cNvSpPr>
          <p:nvPr>
            <p:ph type="title"/>
          </p:nvPr>
        </p:nvSpPr>
        <p:spPr>
          <a:xfrm>
            <a:off x="628650" y="292100"/>
            <a:ext cx="7886700" cy="884238"/>
          </a:xfrm>
        </p:spPr>
        <p:txBody>
          <a:bodyPr/>
          <a:lstStyle/>
          <a:p>
            <a:pPr algn="ctr"/>
            <a:r>
              <a:rPr lang="en-US" altLang="en-US" sz="3600" b="1">
                <a:solidFill>
                  <a:srgbClr val="044682"/>
                </a:solidFill>
              </a:rPr>
              <a:t>‘</a:t>
            </a:r>
            <a:r>
              <a:rPr lang="en-US" altLang="en-US" sz="3600" b="1">
                <a:solidFill>
                  <a:srgbClr val="00467F"/>
                </a:solidFill>
              </a:rPr>
              <a:t>ADDICION-ARY’ ADVICE</a:t>
            </a:r>
          </a:p>
        </p:txBody>
      </p:sp>
      <p:sp>
        <p:nvSpPr>
          <p:cNvPr id="68611" name="TextBox 7">
            <a:extLst>
              <a:ext uri="{FF2B5EF4-FFF2-40B4-BE49-F238E27FC236}">
                <a16:creationId xmlns:a16="http://schemas.microsoft.com/office/drawing/2014/main" id="{4199D998-FDF2-4F95-BCE1-AFFEF06B4876}"/>
              </a:ext>
            </a:extLst>
          </p:cNvPr>
          <p:cNvSpPr txBox="1">
            <a:spLocks noChangeArrowheads="1"/>
          </p:cNvSpPr>
          <p:nvPr/>
        </p:nvSpPr>
        <p:spPr bwMode="auto">
          <a:xfrm>
            <a:off x="628650" y="1746704"/>
            <a:ext cx="38131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CC4927"/>
                </a:solidFill>
                <a:effectLst/>
                <a:uLnTx/>
                <a:uFillTx/>
                <a:latin typeface="Arial Black" panose="020B0A04020102020204" pitchFamily="34" charset="0"/>
                <a:ea typeface="+mn-ea"/>
                <a:cs typeface="Arial" panose="020B0604020202020204" pitchFamily="34" charset="0"/>
              </a:rPr>
              <a:t>ABUSER, ADDICT</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“person first” language: Rather than call someone as addict, say he or she suffers from addiction or a substance use disorder.</a:t>
            </a:r>
          </a:p>
        </p:txBody>
      </p:sp>
      <p:sp>
        <p:nvSpPr>
          <p:cNvPr id="68614" name="TextBox 11">
            <a:extLst>
              <a:ext uri="{FF2B5EF4-FFF2-40B4-BE49-F238E27FC236}">
                <a16:creationId xmlns:a16="http://schemas.microsoft.com/office/drawing/2014/main" id="{1B9E37DD-9508-4C25-9288-641188C5947D}"/>
              </a:ext>
            </a:extLst>
          </p:cNvPr>
          <p:cNvSpPr txBox="1">
            <a:spLocks noChangeArrowheads="1"/>
          </p:cNvSpPr>
          <p:nvPr/>
        </p:nvSpPr>
        <p:spPr bwMode="auto">
          <a:xfrm>
            <a:off x="5060950" y="1746704"/>
            <a:ext cx="3454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CC4927"/>
                </a:solidFill>
                <a:effectLst/>
                <a:uLnTx/>
                <a:uFillTx/>
                <a:latin typeface="Arial Black" panose="020B0A04020102020204" pitchFamily="34" charset="0"/>
                <a:ea typeface="+mn-ea"/>
                <a:cs typeface="Arial" panose="020B0604020202020204" pitchFamily="34" charset="0"/>
              </a:rPr>
              <a:t>DRUG</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specific terms such as “medication” or a non-medically used psychoactive substance” to avoid ambiguity.</a:t>
            </a:r>
          </a:p>
        </p:txBody>
      </p:sp>
      <p:sp>
        <p:nvSpPr>
          <p:cNvPr id="68615" name="TextBox 13">
            <a:extLst>
              <a:ext uri="{FF2B5EF4-FFF2-40B4-BE49-F238E27FC236}">
                <a16:creationId xmlns:a16="http://schemas.microsoft.com/office/drawing/2014/main" id="{41BA8E2E-7D32-4540-8AC3-58EEBA4B2190}"/>
              </a:ext>
            </a:extLst>
          </p:cNvPr>
          <p:cNvSpPr txBox="1">
            <a:spLocks noChangeArrowheads="1"/>
          </p:cNvSpPr>
          <p:nvPr/>
        </p:nvSpPr>
        <p:spPr bwMode="auto">
          <a:xfrm>
            <a:off x="992188" y="4106863"/>
            <a:ext cx="3133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CC4927"/>
                </a:solidFill>
                <a:effectLst/>
                <a:uLnTx/>
                <a:uFillTx/>
                <a:latin typeface="Arial Black" panose="020B0A04020102020204" pitchFamily="34" charset="0"/>
                <a:ea typeface="+mn-ea"/>
                <a:cs typeface="Arial" panose="020B0604020202020204" pitchFamily="34" charset="0"/>
              </a:rPr>
              <a:t>CLEAN, DIRTY</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proper medical terms for positive or negative test results for substance use.</a:t>
            </a:r>
          </a:p>
        </p:txBody>
      </p:sp>
      <p:sp>
        <p:nvSpPr>
          <p:cNvPr id="68616" name="TextBox 15">
            <a:extLst>
              <a:ext uri="{FF2B5EF4-FFF2-40B4-BE49-F238E27FC236}">
                <a16:creationId xmlns:a16="http://schemas.microsoft.com/office/drawing/2014/main" id="{F29EB8E7-07EA-4F53-AE77-3CA3ED39B857}"/>
              </a:ext>
            </a:extLst>
          </p:cNvPr>
          <p:cNvSpPr txBox="1">
            <a:spLocks noChangeArrowheads="1"/>
          </p:cNvSpPr>
          <p:nvPr/>
        </p:nvSpPr>
        <p:spPr bwMode="auto">
          <a:xfrm>
            <a:off x="5060950" y="4106863"/>
            <a:ext cx="3298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CC4927"/>
                </a:solidFill>
                <a:effectLst/>
                <a:uLnTx/>
                <a:uFillTx/>
                <a:latin typeface="Arial Black" panose="020B0A04020102020204" pitchFamily="34" charset="0"/>
                <a:ea typeface="+mn-ea"/>
                <a:cs typeface="Arial" panose="020B0604020202020204" pitchFamily="34" charset="0"/>
              </a:rPr>
              <a:t>LAPSE, RELAPSE, SLIP</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morally neutral terms like “resumed” or experienced a “recurrence” of symptoms. </a:t>
            </a:r>
          </a:p>
        </p:txBody>
      </p:sp>
      <p:sp>
        <p:nvSpPr>
          <p:cNvPr id="19" name="TextBox 18">
            <a:extLst>
              <a:ext uri="{FF2B5EF4-FFF2-40B4-BE49-F238E27FC236}">
                <a16:creationId xmlns:a16="http://schemas.microsoft.com/office/drawing/2014/main" id="{FB47A89D-2539-47A7-A408-C3D88B41C0D6}"/>
              </a:ext>
            </a:extLst>
          </p:cNvPr>
          <p:cNvSpPr txBox="1"/>
          <p:nvPr/>
        </p:nvSpPr>
        <p:spPr>
          <a:xfrm>
            <a:off x="495300" y="5915025"/>
            <a:ext cx="8153400" cy="739775"/>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Palatino "/>
                <a:ea typeface="+mn-ea"/>
                <a:cs typeface="+mn-cs"/>
              </a:rPr>
              <a:t>HMS Professor John Kelly helped to create the </a:t>
            </a:r>
            <a:r>
              <a:rPr kumimoji="0" lang="en-US" sz="1400" b="0" i="0" u="none" strike="noStrike" kern="1200" cap="none" spc="0" normalizeH="0" baseline="0" noProof="0" dirty="0">
                <a:ln>
                  <a:noFill/>
                </a:ln>
                <a:solidFill>
                  <a:srgbClr val="0563C1"/>
                </a:solidFill>
                <a:effectLst/>
                <a:uLnTx/>
                <a:uFillTx/>
                <a:latin typeface="Palatino "/>
                <a:ea typeface="+mn-ea"/>
                <a:cs typeface="+mn-cs"/>
                <a:hlinkClick r:id="rId3">
                  <a:extLst>
                    <a:ext uri="{A12FA001-AC4F-418D-AE19-62706E023703}">
                      <ahyp:hlinkClr xmlns:ahyp="http://schemas.microsoft.com/office/drawing/2018/hyperlinkcolor" val="tx"/>
                    </a:ext>
                  </a:extLst>
                </a:hlinkClick>
              </a:rPr>
              <a:t>Addiction-</a:t>
            </a:r>
            <a:r>
              <a:rPr kumimoji="0" lang="en-US" sz="1400" b="0" i="0" u="none" strike="noStrike" kern="1200" cap="none" spc="0" normalizeH="0" baseline="0" noProof="0" dirty="0" err="1">
                <a:ln>
                  <a:noFill/>
                </a:ln>
                <a:effectLst/>
                <a:uLnTx/>
                <a:uFillTx/>
                <a:latin typeface="Palatino "/>
                <a:ea typeface="+mn-ea"/>
                <a:cs typeface="+mn-cs"/>
                <a:hlinkClick r:id="rId3">
                  <a:extLst>
                    <a:ext uri="{A12FA001-AC4F-418D-AE19-62706E023703}">
                      <ahyp:hlinkClr xmlns:ahyp="http://schemas.microsoft.com/office/drawing/2018/hyperlinkcolor" val="tx"/>
                    </a:ext>
                  </a:extLst>
                </a:hlinkClick>
              </a:rPr>
              <a:t>ary</a:t>
            </a:r>
            <a:r>
              <a:rPr kumimoji="0" lang="en-US" sz="1400" b="0" i="0" u="none" strike="noStrike" kern="1200" cap="none" spc="0" normalizeH="0" baseline="0" noProof="0" dirty="0">
                <a:ln>
                  <a:noFill/>
                </a:ln>
                <a:effectLst/>
                <a:uLnTx/>
                <a:uFillTx/>
                <a:latin typeface="Palatino "/>
                <a:ea typeface="+mn-ea"/>
                <a:cs typeface="+mn-cs"/>
              </a:rPr>
              <a:t>, a glossary of addiction-related terms to help medical professionals and the general public modify their language about addiction. Graphic by Rebecca Coleman/Harvard Staff</a:t>
            </a:r>
          </a:p>
        </p:txBody>
      </p:sp>
      <p:cxnSp>
        <p:nvCxnSpPr>
          <p:cNvPr id="23" name="Straight Connector 22">
            <a:extLst>
              <a:ext uri="{FF2B5EF4-FFF2-40B4-BE49-F238E27FC236}">
                <a16:creationId xmlns:a16="http://schemas.microsoft.com/office/drawing/2014/main" id="{16B2483E-DE78-4F08-9FFA-3E0035543636}"/>
              </a:ext>
              <a:ext uri="{C183D7F6-B498-43B3-948B-1728B52AA6E4}">
                <adec:decorative xmlns:adec="http://schemas.microsoft.com/office/drawing/2017/decorative" val="1"/>
              </a:ext>
            </a:extLst>
          </p:cNvPr>
          <p:cNvCxnSpPr/>
          <p:nvPr/>
        </p:nvCxnSpPr>
        <p:spPr>
          <a:xfrm>
            <a:off x="4584700" y="1611086"/>
            <a:ext cx="0" cy="3566160"/>
          </a:xfrm>
          <a:prstGeom prst="line">
            <a:avLst/>
          </a:prstGeom>
          <a:ln>
            <a:solidFill>
              <a:srgbClr val="B2CEE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085FA4-E50E-4829-8951-01858A3367C2}"/>
              </a:ext>
              <a:ext uri="{C183D7F6-B498-43B3-948B-1728B52AA6E4}">
                <adec:decorative xmlns:adec="http://schemas.microsoft.com/office/drawing/2017/decorative" val="1"/>
              </a:ext>
            </a:extLst>
          </p:cNvPr>
          <p:cNvCxnSpPr>
            <a:cxnSpLocks/>
          </p:cNvCxnSpPr>
          <p:nvPr/>
        </p:nvCxnSpPr>
        <p:spPr>
          <a:xfrm flipH="1">
            <a:off x="784225" y="3657600"/>
            <a:ext cx="7416800" cy="0"/>
          </a:xfrm>
          <a:prstGeom prst="line">
            <a:avLst/>
          </a:prstGeom>
          <a:ln>
            <a:solidFill>
              <a:srgbClr val="B2CEE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Related image">
            <a:extLst>
              <a:ext uri="{FF2B5EF4-FFF2-40B4-BE49-F238E27FC236}">
                <a16:creationId xmlns:a16="http://schemas.microsoft.com/office/drawing/2014/main" id="{A6AEB69C-1AB9-456B-A77B-75689F554AB0}"/>
              </a:ext>
            </a:extLst>
          </p:cNvPr>
          <p:cNvPicPr preferRelativeResize="0">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p:spPr>
      </p:pic>
      <p:pic>
        <p:nvPicPr>
          <p:cNvPr id="2" name="Picture 16" descr="Man with his hand on his chin, deep in thought.">
            <a:extLst>
              <a:ext uri="{FF2B5EF4-FFF2-40B4-BE49-F238E27FC236}">
                <a16:creationId xmlns:a16="http://schemas.microsoft.com/office/drawing/2014/main" id="{8674D1F0-AAB1-45D1-8515-D3D71A22CC94}"/>
              </a:ext>
            </a:extLst>
          </p:cNvPr>
          <p:cNvPicPr preferRelativeResize="0">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p:spPr>
      </p:pic>
      <p:pic>
        <p:nvPicPr>
          <p:cNvPr id="10" name="Picture 11" descr="Several people around a table, papers in front of them. A business meeting.">
            <a:extLst>
              <a:ext uri="{FF2B5EF4-FFF2-40B4-BE49-F238E27FC236}">
                <a16:creationId xmlns:a16="http://schemas.microsoft.com/office/drawing/2014/main" id="{4C6F3813-DFB3-41CC-8E6A-7AEBB2BED610}"/>
              </a:ext>
            </a:extLst>
          </p:cNvPr>
          <p:cNvPicPr preferRelativeResize="0">
            <a:picLocks noChangeAspect="1"/>
          </p:cNvPicPr>
          <p:nvPr/>
        </p:nvPicPr>
        <p:blipFill rotWithShape="1">
          <a:blip r:embed="rId5" cstate="email">
            <a:extLst>
              <a:ext uri="{28A0092B-C50C-407E-A947-70E740481C1C}">
                <a14:useLocalDpi xmlns:a14="http://schemas.microsoft.com/office/drawing/2010/main" val="0"/>
              </a:ext>
            </a:extLst>
          </a:blip>
          <a:srcRect r="-3"/>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p:spPr>
      </p:pic>
      <p:sp useBgFill="1">
        <p:nvSpPr>
          <p:cNvPr id="73" name="Freeform: Shape 72">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658" name="Title 1">
            <a:extLst>
              <a:ext uri="{FF2B5EF4-FFF2-40B4-BE49-F238E27FC236}">
                <a16:creationId xmlns:a16="http://schemas.microsoft.com/office/drawing/2014/main" id="{9D057D96-743A-4A97-B55F-A8E046F3B94F}"/>
              </a:ext>
            </a:extLst>
          </p:cNvPr>
          <p:cNvSpPr>
            <a:spLocks noGrp="1" noChangeArrowheads="1"/>
          </p:cNvSpPr>
          <p:nvPr>
            <p:ph type="title"/>
          </p:nvPr>
        </p:nvSpPr>
        <p:spPr>
          <a:xfrm>
            <a:off x="336042" y="685800"/>
            <a:ext cx="3691753" cy="1325563"/>
          </a:xfrm>
        </p:spPr>
        <p:txBody>
          <a:bodyPr>
            <a:noAutofit/>
          </a:bodyPr>
          <a:lstStyle/>
          <a:p>
            <a:pPr eaLnBrk="1" hangingPunct="1"/>
            <a:r>
              <a:rPr lang="en-US" altLang="en-US" sz="3200" b="1" dirty="0"/>
              <a:t>Cross-Cutting Practices to Address Stigma</a:t>
            </a:r>
          </a:p>
        </p:txBody>
      </p:sp>
      <p:sp>
        <p:nvSpPr>
          <p:cNvPr id="77" name="Rectangle 76">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3B09B7-B32C-4730-8007-F079A6125624}"/>
              </a:ext>
            </a:extLst>
          </p:cNvPr>
          <p:cNvSpPr>
            <a:spLocks noGrp="1"/>
          </p:cNvSpPr>
          <p:nvPr>
            <p:ph idx="1"/>
          </p:nvPr>
        </p:nvSpPr>
        <p:spPr>
          <a:xfrm>
            <a:off x="336042" y="2477440"/>
            <a:ext cx="3842016" cy="4199234"/>
          </a:xfrm>
        </p:spPr>
        <p:txBody>
          <a:bodyPr rtlCol="0">
            <a:normAutofit/>
          </a:bodyPr>
          <a:lstStyle/>
          <a:p>
            <a:pPr marL="0" indent="0" eaLnBrk="1" fontAlgn="auto" hangingPunct="1">
              <a:spcAft>
                <a:spcPts val="0"/>
              </a:spcAft>
              <a:buFont typeface="Arial" panose="020B0604020202020204" pitchFamily="34" charset="0"/>
              <a:buNone/>
              <a:defRPr/>
            </a:pPr>
            <a:r>
              <a:rPr lang="en-US" sz="2400" b="1" dirty="0"/>
              <a:t>Increase</a:t>
            </a:r>
            <a:r>
              <a:rPr lang="en-US" sz="2400" dirty="0"/>
              <a:t> awareness and knowledge about mental and substance use disorders.</a:t>
            </a:r>
          </a:p>
          <a:p>
            <a:pPr marL="0" indent="0" eaLnBrk="1" fontAlgn="auto" hangingPunct="1">
              <a:spcBef>
                <a:spcPts val="1800"/>
              </a:spcBef>
              <a:spcAft>
                <a:spcPts val="0"/>
              </a:spcAft>
              <a:buFont typeface="Arial" panose="020B0604020202020204" pitchFamily="34" charset="0"/>
              <a:buNone/>
              <a:defRPr/>
            </a:pPr>
            <a:r>
              <a:rPr lang="en-US" sz="2400" b="1" dirty="0"/>
              <a:t>Educate</a:t>
            </a:r>
            <a:r>
              <a:rPr lang="en-US" sz="2400" dirty="0"/>
              <a:t> about stigmatizing language and its impact on population health. </a:t>
            </a:r>
          </a:p>
          <a:p>
            <a:pPr marL="0" indent="0" eaLnBrk="1" fontAlgn="auto" hangingPunct="1">
              <a:spcAft>
                <a:spcPts val="0"/>
              </a:spcAft>
              <a:buFont typeface="Arial" panose="020B0604020202020204" pitchFamily="34" charset="0"/>
              <a:buNone/>
              <a:defRPr/>
            </a:pPr>
            <a:endParaRPr lang="en-US" sz="1700" dirty="0">
              <a:latin typeface="+mn-lt"/>
            </a:endParaRPr>
          </a:p>
        </p:txBody>
      </p:sp>
      <p:pic>
        <p:nvPicPr>
          <p:cNvPr id="13" name="Graphic 12" descr="Lightbulb and gear">
            <a:extLst>
              <a:ext uri="{FF2B5EF4-FFF2-40B4-BE49-F238E27FC236}">
                <a16:creationId xmlns:a16="http://schemas.microsoft.com/office/drawing/2014/main" id="{416C8CB1-A177-489F-8671-78A5B8A731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48953" y="5671006"/>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A presenter in front of an audience.">
            <a:extLst>
              <a:ext uri="{FF2B5EF4-FFF2-40B4-BE49-F238E27FC236}">
                <a16:creationId xmlns:a16="http://schemas.microsoft.com/office/drawing/2014/main" id="{95AADD7A-7E7C-4C54-B2AF-094E008954CA}"/>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Lecture, Instructor, Classroom, Room">
            <a:extLst>
              <a:ext uri="{FF2B5EF4-FFF2-40B4-BE49-F238E27FC236}">
                <a16:creationId xmlns:a16="http://schemas.microsoft.com/office/drawing/2014/main" id="{CCDD8505-9A73-40F2-BF0D-EA4E5CAEAA95}"/>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D9D27DB-C32B-40E3-9F18-FF3B31C7F538}"/>
              </a:ext>
            </a:extLst>
          </p:cNvPr>
          <p:cNvSpPr>
            <a:spLocks noGrp="1"/>
          </p:cNvSpPr>
          <p:nvPr>
            <p:ph type="title"/>
          </p:nvPr>
        </p:nvSpPr>
        <p:spPr>
          <a:xfrm>
            <a:off x="336042" y="859536"/>
            <a:ext cx="3624601" cy="1243584"/>
          </a:xfrm>
        </p:spPr>
        <p:txBody>
          <a:bodyPr>
            <a:normAutofit/>
          </a:bodyPr>
          <a:lstStyle/>
          <a:p>
            <a:r>
              <a:rPr lang="en-US" sz="3000" b="1" dirty="0"/>
              <a:t>Cross-cutting Practices</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66B71CE-A6DA-4B84-B930-6B5730CAB475}"/>
              </a:ext>
            </a:extLst>
          </p:cNvPr>
          <p:cNvSpPr>
            <a:spLocks noGrp="1"/>
          </p:cNvSpPr>
          <p:nvPr>
            <p:ph idx="1"/>
          </p:nvPr>
        </p:nvSpPr>
        <p:spPr>
          <a:xfrm>
            <a:off x="350801" y="2334113"/>
            <a:ext cx="3814799" cy="3664351"/>
          </a:xfrm>
        </p:spPr>
        <p:txBody>
          <a:bodyPr>
            <a:normAutofit/>
          </a:bodyPr>
          <a:lstStyle/>
          <a:p>
            <a:pPr marL="0" indent="0" eaLnBrk="1" fontAlgn="auto" hangingPunct="1">
              <a:spcAft>
                <a:spcPts val="0"/>
              </a:spcAft>
              <a:buFont typeface="Arial" panose="020B0604020202020204" pitchFamily="34" charset="0"/>
              <a:buNone/>
              <a:defRPr/>
            </a:pPr>
            <a:r>
              <a:rPr lang="en-US" sz="2400" b="1" dirty="0"/>
              <a:t>Enhance</a:t>
            </a:r>
            <a:r>
              <a:rPr lang="en-US" sz="2400" dirty="0"/>
              <a:t> support and resources to entities who are working with SUD and mental health populations </a:t>
            </a:r>
          </a:p>
          <a:p>
            <a:pPr marL="0" indent="0" eaLnBrk="1" fontAlgn="auto" hangingPunct="1">
              <a:spcBef>
                <a:spcPts val="1800"/>
              </a:spcBef>
              <a:spcAft>
                <a:spcPts val="0"/>
              </a:spcAft>
              <a:buFont typeface="Arial" panose="020B0604020202020204" pitchFamily="34" charset="0"/>
              <a:buNone/>
              <a:defRPr/>
            </a:pPr>
            <a:r>
              <a:rPr lang="en-US" sz="2400" b="1" dirty="0"/>
              <a:t>Engage</a:t>
            </a:r>
            <a:r>
              <a:rPr lang="en-US" sz="2400" dirty="0"/>
              <a:t> various community partners and stakeholders in conversations about SUD and mental health </a:t>
            </a:r>
          </a:p>
          <a:p>
            <a:pPr marL="0" indent="0">
              <a:buNone/>
            </a:pPr>
            <a:endParaRPr lang="en-US" sz="1700" dirty="0"/>
          </a:p>
        </p:txBody>
      </p:sp>
      <p:pic>
        <p:nvPicPr>
          <p:cNvPr id="8" name="Graphic 7" descr="Lightbulb and gear">
            <a:extLst>
              <a:ext uri="{FF2B5EF4-FFF2-40B4-BE49-F238E27FC236}">
                <a16:creationId xmlns:a16="http://schemas.microsoft.com/office/drawing/2014/main" id="{5866F8B4-5F29-44B3-9527-17A461F05F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8953" y="5671006"/>
            <a:ext cx="914400" cy="914400"/>
          </a:xfrm>
          <a:prstGeom prst="rect">
            <a:avLst/>
          </a:prstGeom>
        </p:spPr>
      </p:pic>
    </p:spTree>
    <p:extLst>
      <p:ext uri="{BB962C8B-B14F-4D97-AF65-F5344CB8AC3E}">
        <p14:creationId xmlns:p14="http://schemas.microsoft.com/office/powerpoint/2010/main" val="4248136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woman talking to a nurse.">
            <a:extLst>
              <a:ext uri="{FF2B5EF4-FFF2-40B4-BE49-F238E27FC236}">
                <a16:creationId xmlns:a16="http://schemas.microsoft.com/office/drawing/2014/main" id="{73C7846C-9EA3-4D2B-A763-ADBAD512E04E}"/>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6" descr="A presenter in front of an audience.">
            <a:extLst>
              <a:ext uri="{FF2B5EF4-FFF2-40B4-BE49-F238E27FC236}">
                <a16:creationId xmlns:a16="http://schemas.microsoft.com/office/drawing/2014/main" id="{69ABA2D0-742E-45AF-9951-82C874369519}"/>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682" name="Title 1">
            <a:extLst>
              <a:ext uri="{FF2B5EF4-FFF2-40B4-BE49-F238E27FC236}">
                <a16:creationId xmlns:a16="http://schemas.microsoft.com/office/drawing/2014/main" id="{75A06C66-1933-4BC1-B32D-6C10716BFDB6}"/>
              </a:ext>
            </a:extLst>
          </p:cNvPr>
          <p:cNvSpPr>
            <a:spLocks noGrp="1" noChangeArrowheads="1"/>
          </p:cNvSpPr>
          <p:nvPr>
            <p:ph type="title"/>
          </p:nvPr>
        </p:nvSpPr>
        <p:spPr>
          <a:xfrm>
            <a:off x="336042" y="859536"/>
            <a:ext cx="3624601" cy="1243584"/>
          </a:xfrm>
        </p:spPr>
        <p:txBody>
          <a:bodyPr>
            <a:normAutofit/>
          </a:bodyPr>
          <a:lstStyle/>
          <a:p>
            <a:pPr eaLnBrk="1" hangingPunct="1"/>
            <a:r>
              <a:rPr lang="en-US" altLang="en-US" sz="3200" b="1" dirty="0"/>
              <a:t>More Cross-Cutting Practices</a:t>
            </a:r>
          </a:p>
        </p:txBody>
      </p:sp>
      <p:sp>
        <p:nvSpPr>
          <p:cNvPr id="77" name="Rectangle 7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9723E27-336E-4E3D-992D-3057AE806062}"/>
              </a:ext>
            </a:extLst>
          </p:cNvPr>
          <p:cNvSpPr>
            <a:spLocks noGrp="1"/>
          </p:cNvSpPr>
          <p:nvPr>
            <p:ph idx="1"/>
          </p:nvPr>
        </p:nvSpPr>
        <p:spPr>
          <a:xfrm>
            <a:off x="336041" y="2298915"/>
            <a:ext cx="3960187" cy="4418541"/>
          </a:xfrm>
        </p:spPr>
        <p:txBody>
          <a:bodyPr rtlCol="0">
            <a:normAutofit/>
          </a:bodyPr>
          <a:lstStyle/>
          <a:p>
            <a:pPr marL="0" indent="0" eaLnBrk="1" fontAlgn="auto" hangingPunct="1">
              <a:spcAft>
                <a:spcPts val="0"/>
              </a:spcAft>
              <a:buFont typeface="Arial" panose="020B0604020202020204" pitchFamily="34" charset="0"/>
              <a:buNone/>
              <a:defRPr/>
            </a:pPr>
            <a:r>
              <a:rPr lang="en-US" sz="2400" b="1" dirty="0"/>
              <a:t>Provide</a:t>
            </a:r>
            <a:r>
              <a:rPr lang="en-US" sz="2400" dirty="0"/>
              <a:t> opportunities for interaction with individuals with substance use or mental health disorders </a:t>
            </a:r>
          </a:p>
          <a:p>
            <a:pPr marL="0" indent="0" eaLnBrk="1" fontAlgn="auto" hangingPunct="1">
              <a:spcBef>
                <a:spcPts val="1200"/>
              </a:spcBef>
              <a:spcAft>
                <a:spcPts val="0"/>
              </a:spcAft>
              <a:buFont typeface="Arial" panose="020B0604020202020204" pitchFamily="34" charset="0"/>
              <a:buNone/>
              <a:defRPr/>
            </a:pPr>
            <a:r>
              <a:rPr lang="en-US" sz="2400" b="1" dirty="0"/>
              <a:t>Promote</a:t>
            </a:r>
            <a:r>
              <a:rPr lang="en-US" sz="2400" dirty="0"/>
              <a:t> peer programs in which people who have disclosed their conditions offer their experience and expertise.</a:t>
            </a:r>
          </a:p>
          <a:p>
            <a:pPr marL="0" indent="0" eaLnBrk="1" fontAlgn="auto" hangingPunct="1">
              <a:spcAft>
                <a:spcPts val="0"/>
              </a:spcAft>
              <a:buFont typeface="Arial" panose="020B0604020202020204" pitchFamily="34" charset="0"/>
              <a:buNone/>
              <a:defRPr/>
            </a:pPr>
            <a:endParaRPr lang="en-US" sz="2400" dirty="0"/>
          </a:p>
          <a:p>
            <a:pPr marL="0" indent="0" eaLnBrk="1" fontAlgn="auto" hangingPunct="1">
              <a:spcAft>
                <a:spcPts val="0"/>
              </a:spcAft>
              <a:buFont typeface="Arial" panose="020B0604020202020204" pitchFamily="34" charset="0"/>
              <a:buNone/>
              <a:defRPr/>
            </a:pPr>
            <a:endParaRPr lang="en-US" sz="1700" dirty="0">
              <a:latin typeface="Palatino "/>
            </a:endParaRPr>
          </a:p>
        </p:txBody>
      </p:sp>
      <p:pic>
        <p:nvPicPr>
          <p:cNvPr id="16" name="Graphic 15" descr="Lightbulb and gear">
            <a:extLst>
              <a:ext uri="{FF2B5EF4-FFF2-40B4-BE49-F238E27FC236}">
                <a16:creationId xmlns:a16="http://schemas.microsoft.com/office/drawing/2014/main" id="{770B9E08-75BA-43E3-874E-CEB9B6B4D3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8953" y="5671006"/>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Policy - Tablet Dictionary image">
            <a:extLst>
              <a:ext uri="{FF2B5EF4-FFF2-40B4-BE49-F238E27FC236}">
                <a16:creationId xmlns:a16="http://schemas.microsoft.com/office/drawing/2014/main" id="{399E9FD4-4E3B-4549-91A1-EEDF4279A9A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Handsome, Cute, Man, Young, Male">
            <a:extLst>
              <a:ext uri="{FF2B5EF4-FFF2-40B4-BE49-F238E27FC236}">
                <a16:creationId xmlns:a16="http://schemas.microsoft.com/office/drawing/2014/main" id="{5A5D7FC0-C1CF-4EE8-90CC-293CFB4FB61A}"/>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2ED275-49FD-487F-A049-CDE2E7FB5C63}"/>
              </a:ext>
            </a:extLst>
          </p:cNvPr>
          <p:cNvSpPr>
            <a:spLocks noGrp="1"/>
          </p:cNvSpPr>
          <p:nvPr>
            <p:ph type="title"/>
          </p:nvPr>
        </p:nvSpPr>
        <p:spPr>
          <a:xfrm>
            <a:off x="336041" y="859536"/>
            <a:ext cx="4565499" cy="1243584"/>
          </a:xfrm>
        </p:spPr>
        <p:txBody>
          <a:bodyPr vert="horz" lIns="91440" tIns="45720" rIns="91440" bIns="45720" rtlCol="0" anchor="ctr">
            <a:normAutofit/>
          </a:bodyPr>
          <a:lstStyle/>
          <a:p>
            <a:pPr eaLnBrk="1" hangingPunct="1"/>
            <a:r>
              <a:rPr lang="en-US" sz="3000" b="1" kern="1200" dirty="0">
                <a:solidFill>
                  <a:schemeClr val="tx1"/>
                </a:solidFill>
              </a:rPr>
              <a:t>What Works</a:t>
            </a:r>
            <a:br>
              <a:rPr lang="en-US" sz="3000" b="1" kern="1200" dirty="0">
                <a:solidFill>
                  <a:schemeClr val="tx1"/>
                </a:solidFill>
              </a:rPr>
            </a:br>
            <a:r>
              <a:rPr lang="en-US" sz="3000" b="1" i="1" kern="1200" dirty="0">
                <a:solidFill>
                  <a:srgbClr val="00467F"/>
                </a:solidFill>
                <a:latin typeface="Palatino "/>
              </a:rPr>
              <a:t>Structural Stigma</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9778F1D-5575-4220-B5BF-B6317283DB79}"/>
              </a:ext>
            </a:extLst>
          </p:cNvPr>
          <p:cNvSpPr>
            <a:spLocks noGrp="1"/>
          </p:cNvSpPr>
          <p:nvPr>
            <p:ph sz="half" idx="2"/>
          </p:nvPr>
        </p:nvSpPr>
        <p:spPr>
          <a:xfrm>
            <a:off x="336040" y="2352957"/>
            <a:ext cx="4242463" cy="4094579"/>
          </a:xfrm>
        </p:spPr>
        <p:txBody>
          <a:bodyPr vert="horz" lIns="91440" tIns="45720" rIns="91440" bIns="45720" rtlCol="0">
            <a:noAutofit/>
          </a:bodyPr>
          <a:lstStyle/>
          <a:p>
            <a:pPr marL="0" lvl="0" indent="0" defTabSz="457200">
              <a:lnSpc>
                <a:spcPct val="100000"/>
              </a:lnSpc>
              <a:spcBef>
                <a:spcPct val="0"/>
              </a:spcBef>
              <a:buNone/>
              <a:defRPr/>
            </a:pPr>
            <a:r>
              <a:rPr lang="en-US" sz="2400" b="1" dirty="0">
                <a:solidFill>
                  <a:srgbClr val="00467F"/>
                </a:solidFill>
              </a:rPr>
              <a:t>Professional Education</a:t>
            </a:r>
          </a:p>
          <a:p>
            <a:pPr marL="0" lvl="0" indent="0" defTabSz="457200">
              <a:lnSpc>
                <a:spcPct val="100000"/>
              </a:lnSpc>
              <a:spcBef>
                <a:spcPts val="1800"/>
              </a:spcBef>
              <a:buNone/>
              <a:defRPr/>
            </a:pPr>
            <a:r>
              <a:rPr lang="en-US" sz="2400" b="1" dirty="0">
                <a:solidFill>
                  <a:srgbClr val="00467F"/>
                </a:solidFill>
              </a:rPr>
              <a:t>Advocacy</a:t>
            </a:r>
          </a:p>
          <a:p>
            <a:pPr marL="0" lvl="0" indent="0" defTabSz="457200">
              <a:lnSpc>
                <a:spcPct val="100000"/>
              </a:lnSpc>
              <a:spcBef>
                <a:spcPts val="1800"/>
              </a:spcBef>
              <a:buNone/>
              <a:defRPr/>
            </a:pPr>
            <a:r>
              <a:rPr lang="en-US" sz="2400" b="1" dirty="0">
                <a:solidFill>
                  <a:srgbClr val="00467F"/>
                </a:solidFill>
              </a:rPr>
              <a:t>Legal</a:t>
            </a:r>
          </a:p>
          <a:p>
            <a:pPr marL="0" lvl="0" indent="0" defTabSz="457200">
              <a:lnSpc>
                <a:spcPct val="100000"/>
              </a:lnSpc>
              <a:spcBef>
                <a:spcPts val="1800"/>
              </a:spcBef>
              <a:buNone/>
              <a:defRPr/>
            </a:pPr>
            <a:r>
              <a:rPr lang="en-US" sz="2400" b="1" dirty="0">
                <a:solidFill>
                  <a:srgbClr val="00467F"/>
                </a:solidFill>
              </a:rPr>
              <a:t>Policy</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effectLst/>
              <a:uLnTx/>
              <a:uFillTx/>
            </a:endParaRPr>
          </a:p>
        </p:txBody>
      </p:sp>
      <p:pic>
        <p:nvPicPr>
          <p:cNvPr id="10" name="Graphic 9" descr="Target">
            <a:extLst>
              <a:ext uri="{FF2B5EF4-FFF2-40B4-BE49-F238E27FC236}">
                <a16:creationId xmlns:a16="http://schemas.microsoft.com/office/drawing/2014/main" id="{7EC18A3B-67D6-42E4-A376-1AE4447BC3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1314" y="5468961"/>
            <a:ext cx="1059006" cy="1059006"/>
          </a:xfrm>
          <a:prstGeom prst="rect">
            <a:avLst/>
          </a:prstGeom>
        </p:spPr>
      </p:pic>
      <p:sp>
        <p:nvSpPr>
          <p:cNvPr id="25" name="TextBox 24">
            <a:extLst>
              <a:ext uri="{FF2B5EF4-FFF2-40B4-BE49-F238E27FC236}">
                <a16:creationId xmlns:a16="http://schemas.microsoft.com/office/drawing/2014/main" id="{7D95E067-FD25-4339-B972-AB366C15B3BA}"/>
              </a:ext>
            </a:extLst>
          </p:cNvPr>
          <p:cNvSpPr txBox="1"/>
          <p:nvPr/>
        </p:nvSpPr>
        <p:spPr>
          <a:xfrm>
            <a:off x="4114800" y="6201084"/>
            <a:ext cx="5029200" cy="646331"/>
          </a:xfrm>
          <a:prstGeom prst="rect">
            <a:avLst/>
          </a:prstGeom>
          <a:solidFill>
            <a:srgbClr val="444227">
              <a:alpha val="55000"/>
            </a:srgbClr>
          </a:solidFill>
        </p:spPr>
        <p:txBody>
          <a:bodyPr wrap="square">
            <a:spAutoFit/>
          </a:bodyPr>
          <a:lstStyle/>
          <a:p>
            <a:r>
              <a:rPr lang="en-US" sz="1200" b="0" i="0" dirty="0">
                <a:solidFill>
                  <a:schemeClr val="bg1"/>
                </a:solidFill>
                <a:effectLst/>
                <a:latin typeface="Arial" panose="020B0604020202020204" pitchFamily="34" charset="0"/>
              </a:rPr>
              <a:t>National Academies of Sciences, Engineering, and Medicine. (2016). Ending Discrimination Against People With Mental and Substance Use Disorders: The Evidence for Stigma Change.</a:t>
            </a:r>
            <a:endParaRPr lang="en-US" sz="1200" dirty="0">
              <a:solidFill>
                <a:schemeClr val="bg1"/>
              </a:solidFill>
            </a:endParaRPr>
          </a:p>
        </p:txBody>
      </p:sp>
    </p:spTree>
    <p:extLst>
      <p:ext uri="{BB962C8B-B14F-4D97-AF65-F5344CB8AC3E}">
        <p14:creationId xmlns:p14="http://schemas.microsoft.com/office/powerpoint/2010/main" val="1682902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A person standing in front of a crowd&#10;&#10;Description automatically generated">
            <a:extLst>
              <a:ext uri="{FF2B5EF4-FFF2-40B4-BE49-F238E27FC236}">
                <a16:creationId xmlns:a16="http://schemas.microsoft.com/office/drawing/2014/main" id="{747D5414-075B-4324-8029-E41C72A3AB30}"/>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15714" name="Picture 2" descr="How to be in a small group – matthiasmedia.com.au">
            <a:extLst>
              <a:ext uri="{FF2B5EF4-FFF2-40B4-BE49-F238E27FC236}">
                <a16:creationId xmlns:a16="http://schemas.microsoft.com/office/drawing/2014/main" id="{9E126987-DC5B-4DFC-838F-368B71447005}"/>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17C6E33-3950-4687-9597-CC270B2FC3D1}"/>
              </a:ext>
            </a:extLst>
          </p:cNvPr>
          <p:cNvSpPr>
            <a:spLocks noGrp="1"/>
          </p:cNvSpPr>
          <p:nvPr>
            <p:ph type="title"/>
          </p:nvPr>
        </p:nvSpPr>
        <p:spPr>
          <a:xfrm>
            <a:off x="336042" y="859536"/>
            <a:ext cx="3624601" cy="1243584"/>
          </a:xfrm>
        </p:spPr>
        <p:txBody>
          <a:bodyPr vert="horz" lIns="91440" tIns="45720" rIns="91440" bIns="45720" rtlCol="0" anchor="ctr">
            <a:normAutofit/>
          </a:bodyPr>
          <a:lstStyle/>
          <a:p>
            <a:pPr eaLnBrk="1" hangingPunct="1"/>
            <a:r>
              <a:rPr lang="en-US" sz="3000" b="1" kern="1200" dirty="0">
                <a:solidFill>
                  <a:schemeClr val="tx1"/>
                </a:solidFill>
              </a:rPr>
              <a:t>What Works</a:t>
            </a:r>
            <a:br>
              <a:rPr lang="en-US" sz="3000" b="1" kern="1200" dirty="0">
                <a:solidFill>
                  <a:schemeClr val="tx1"/>
                </a:solidFill>
              </a:rPr>
            </a:br>
            <a:r>
              <a:rPr lang="en-US" sz="3000" b="1" i="1" kern="1200" dirty="0">
                <a:solidFill>
                  <a:srgbClr val="00467F"/>
                </a:solidFill>
                <a:latin typeface="Palatino "/>
              </a:rPr>
              <a:t>Public Stigma</a:t>
            </a:r>
            <a:endParaRPr lang="en-US" sz="3000" b="1" i="1" kern="1200" dirty="0">
              <a:solidFill>
                <a:srgbClr val="00467F"/>
              </a:solidFill>
              <a:latin typeface="Palatino "/>
              <a:cs typeface="+mj-cs"/>
            </a:endParaRPr>
          </a:p>
        </p:txBody>
      </p:sp>
      <p:sp>
        <p:nvSpPr>
          <p:cNvPr id="77" name="Rectangle 7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A7CBC5A-12AD-4997-8B97-ACD1BA516215}"/>
              </a:ext>
            </a:extLst>
          </p:cNvPr>
          <p:cNvSpPr>
            <a:spLocks noGrp="1"/>
          </p:cNvSpPr>
          <p:nvPr>
            <p:ph sz="half" idx="2"/>
          </p:nvPr>
        </p:nvSpPr>
        <p:spPr>
          <a:xfrm>
            <a:off x="336042" y="1968998"/>
            <a:ext cx="4018244" cy="4511040"/>
          </a:xfrm>
        </p:spPr>
        <p:txBody>
          <a:bodyPr vert="horz" lIns="91440" tIns="45720" rIns="91440" bIns="45720" rtlCol="0">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CB4928"/>
              </a:solidFill>
              <a:effectLst/>
              <a:uLnTx/>
              <a:uFillTx/>
            </a:endParaRPr>
          </a:p>
          <a:p>
            <a:pPr marL="52388" indent="0">
              <a:spcBef>
                <a:spcPts val="0"/>
              </a:spcBef>
              <a:buNone/>
              <a:defRPr/>
            </a:pPr>
            <a:r>
              <a:rPr lang="en-US" sz="2400" b="1" dirty="0">
                <a:solidFill>
                  <a:srgbClr val="00467F"/>
                </a:solidFill>
              </a:rPr>
              <a:t>Mass Media Messaging</a:t>
            </a:r>
          </a:p>
          <a:p>
            <a:pPr marL="52388" indent="0">
              <a:spcBef>
                <a:spcPts val="1800"/>
              </a:spcBef>
              <a:buNone/>
              <a:defRPr/>
            </a:pPr>
            <a:r>
              <a:rPr lang="en-US" sz="2400" b="1" dirty="0">
                <a:solidFill>
                  <a:srgbClr val="00467F"/>
                </a:solidFill>
              </a:rPr>
              <a:t>Education</a:t>
            </a:r>
          </a:p>
          <a:p>
            <a:pPr marL="52388" indent="0">
              <a:spcBef>
                <a:spcPts val="1800"/>
              </a:spcBef>
              <a:buNone/>
              <a:defRPr/>
            </a:pPr>
            <a:r>
              <a:rPr lang="en-US" sz="2400" b="1" dirty="0">
                <a:solidFill>
                  <a:srgbClr val="00467F"/>
                </a:solidFill>
              </a:rPr>
              <a:t>Community Programming</a:t>
            </a:r>
          </a:p>
          <a:p>
            <a:pPr marL="52388" indent="0">
              <a:spcBef>
                <a:spcPts val="1800"/>
              </a:spcBef>
              <a:buNone/>
              <a:defRPr/>
            </a:pPr>
            <a:r>
              <a:rPr lang="en-US" sz="2400" b="1" dirty="0">
                <a:solidFill>
                  <a:srgbClr val="00467F"/>
                </a:solidFill>
              </a:rPr>
              <a:t>Contact Strategies</a:t>
            </a:r>
          </a:p>
        </p:txBody>
      </p:sp>
      <p:pic>
        <p:nvPicPr>
          <p:cNvPr id="6" name="Graphic 5" descr="Target">
            <a:extLst>
              <a:ext uri="{FF2B5EF4-FFF2-40B4-BE49-F238E27FC236}">
                <a16:creationId xmlns:a16="http://schemas.microsoft.com/office/drawing/2014/main" id="{8A857D2D-C3BD-48F9-AAAC-08027108BE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1314" y="5468961"/>
            <a:ext cx="1059006" cy="1059006"/>
          </a:xfrm>
          <a:prstGeom prst="rect">
            <a:avLst/>
          </a:prstGeom>
        </p:spPr>
      </p:pic>
      <p:sp>
        <p:nvSpPr>
          <p:cNvPr id="7" name="TextBox 6">
            <a:extLst>
              <a:ext uri="{FF2B5EF4-FFF2-40B4-BE49-F238E27FC236}">
                <a16:creationId xmlns:a16="http://schemas.microsoft.com/office/drawing/2014/main" id="{F25755B4-2F19-4A0A-AA17-103804BFF977}"/>
              </a:ext>
            </a:extLst>
          </p:cNvPr>
          <p:cNvSpPr txBox="1"/>
          <p:nvPr/>
        </p:nvSpPr>
        <p:spPr>
          <a:xfrm>
            <a:off x="4114800" y="6201084"/>
            <a:ext cx="5029200" cy="646331"/>
          </a:xfrm>
          <a:prstGeom prst="rect">
            <a:avLst/>
          </a:prstGeom>
          <a:solidFill>
            <a:srgbClr val="111927">
              <a:alpha val="65000"/>
            </a:srgbClr>
          </a:solidFill>
        </p:spPr>
        <p:txBody>
          <a:bodyPr wrap="square">
            <a:spAutoFit/>
          </a:bodyPr>
          <a:lstStyle/>
          <a:p>
            <a:r>
              <a:rPr lang="en-US" sz="1200" b="0" i="0" dirty="0">
                <a:solidFill>
                  <a:schemeClr val="bg1"/>
                </a:solidFill>
                <a:effectLst/>
                <a:latin typeface="Arial" panose="020B0604020202020204" pitchFamily="34" charset="0"/>
              </a:rPr>
              <a:t>National Academies of Sciences, Engineering, and Medicine. (2016). Ending Discrimination Against People With Mental and Substance Use Disorders: The Evidence for Stigma Change.</a:t>
            </a:r>
            <a:endParaRPr lang="en-US" sz="1200" dirty="0">
              <a:solidFill>
                <a:schemeClr val="bg1"/>
              </a:solidFill>
            </a:endParaRPr>
          </a:p>
        </p:txBody>
      </p:sp>
    </p:spTree>
    <p:extLst>
      <p:ext uri="{BB962C8B-B14F-4D97-AF65-F5344CB8AC3E}">
        <p14:creationId xmlns:p14="http://schemas.microsoft.com/office/powerpoint/2010/main" val="5431845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66A32098-6E23-47B2-9240-DC24B28A255D}"/>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6042" y="1979962"/>
            <a:ext cx="3993090" cy="3052446"/>
          </a:xfrm>
          <a:prstGeom prst="rect">
            <a:avLst/>
          </a:prstGeom>
        </p:spPr>
      </p:pic>
      <p:sp useBgFill="1">
        <p:nvSpPr>
          <p:cNvPr id="15" name="Rectangle 1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child with her head down, alone, while a group of her peers talk a few feet away.">
            <a:extLst>
              <a:ext uri="{FF2B5EF4-FFF2-40B4-BE49-F238E27FC236}">
                <a16:creationId xmlns:a16="http://schemas.microsoft.com/office/drawing/2014/main" id="{19E43EE1-DE5F-4F77-ADE8-0363B44E6D3D}"/>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2" descr="Counselor, Wellness Coach, Man, Pointing">
            <a:extLst>
              <a:ext uri="{FF2B5EF4-FFF2-40B4-BE49-F238E27FC236}">
                <a16:creationId xmlns:a16="http://schemas.microsoft.com/office/drawing/2014/main" id="{0A6FC7FC-EC71-4813-ADAE-5470960A7B47}"/>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7" name="Freeform: Shape 1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3">
            <a:extLst>
              <a:ext uri="{FF2B5EF4-FFF2-40B4-BE49-F238E27FC236}">
                <a16:creationId xmlns:a16="http://schemas.microsoft.com/office/drawing/2014/main" id="{776DF4AD-1FC5-40CD-9F50-1C73334798C9}"/>
              </a:ext>
            </a:extLst>
          </p:cNvPr>
          <p:cNvSpPr>
            <a:spLocks noGrp="1"/>
          </p:cNvSpPr>
          <p:nvPr>
            <p:ph type="title"/>
          </p:nvPr>
        </p:nvSpPr>
        <p:spPr>
          <a:xfrm>
            <a:off x="336042" y="859536"/>
            <a:ext cx="3624601" cy="1243584"/>
          </a:xfrm>
        </p:spPr>
        <p:txBody>
          <a:bodyPr vert="horz" lIns="91440" tIns="45720" rIns="91440" bIns="45720" rtlCol="0" anchor="ctr">
            <a:normAutofit/>
          </a:bodyPr>
          <a:lstStyle/>
          <a:p>
            <a:pPr eaLnBrk="1" hangingPunct="1"/>
            <a:r>
              <a:rPr lang="en-US" sz="3000" b="1" dirty="0"/>
              <a:t>What Works</a:t>
            </a:r>
            <a:br>
              <a:rPr lang="en-US" sz="3000" dirty="0">
                <a:latin typeface="+mj-lt"/>
                <a:cs typeface="+mj-cs"/>
              </a:rPr>
            </a:br>
            <a:r>
              <a:rPr lang="en-US" sz="3000" b="1" i="1" dirty="0">
                <a:solidFill>
                  <a:srgbClr val="00467F"/>
                </a:solidFill>
                <a:latin typeface="Palatino "/>
                <a:cs typeface="+mj-cs"/>
              </a:rPr>
              <a:t>Self-Stigma</a:t>
            </a:r>
            <a:endParaRPr lang="en-US" sz="3000" b="1" i="1" kern="1200" dirty="0">
              <a:solidFill>
                <a:srgbClr val="00467F"/>
              </a:solidFill>
              <a:latin typeface="Palatino "/>
              <a:cs typeface="+mj-cs"/>
            </a:endParaRPr>
          </a:p>
        </p:txBody>
      </p:sp>
      <p:sp>
        <p:nvSpPr>
          <p:cNvPr id="21" name="Rectangle 2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EA46A30A-583F-4182-922F-033C773C20BB}"/>
              </a:ext>
            </a:extLst>
          </p:cNvPr>
          <p:cNvSpPr>
            <a:spLocks noGrp="1"/>
          </p:cNvSpPr>
          <p:nvPr>
            <p:ph sz="half" idx="2"/>
          </p:nvPr>
        </p:nvSpPr>
        <p:spPr>
          <a:xfrm>
            <a:off x="336042" y="2354041"/>
            <a:ext cx="4565499" cy="3664351"/>
          </a:xfrm>
        </p:spPr>
        <p:txBody>
          <a:bodyPr vert="horz" lIns="91440" tIns="45720" rIns="91440" bIns="45720" rtlCol="0">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467F"/>
                </a:solidFill>
                <a:effectLst/>
                <a:uLnTx/>
                <a:uFillTx/>
              </a:rPr>
              <a:t>Education</a:t>
            </a:r>
          </a:p>
          <a:p>
            <a:pPr marL="0" marR="0" lvl="0" indent="0" algn="l" defTabSz="457200" rtl="0" eaLnBrk="0" fontAlgn="base" latinLnBrk="0" hangingPunct="0">
              <a:lnSpc>
                <a:spcPct val="100000"/>
              </a:lnSpc>
              <a:spcBef>
                <a:spcPts val="1800"/>
              </a:spcBef>
              <a:spcAft>
                <a:spcPct val="0"/>
              </a:spcAft>
              <a:buClrTx/>
              <a:buSzTx/>
              <a:buFontTx/>
              <a:buNone/>
              <a:tabLst/>
              <a:defRPr/>
            </a:pPr>
            <a:r>
              <a:rPr kumimoji="0" lang="en-US" sz="2400" b="1" i="0" u="none" strike="noStrike" kern="1200" cap="none" spc="0" normalizeH="0" baseline="0" noProof="0" dirty="0">
                <a:ln>
                  <a:noFill/>
                </a:ln>
                <a:solidFill>
                  <a:srgbClr val="00467F"/>
                </a:solidFill>
                <a:effectLst/>
                <a:uLnTx/>
                <a:uFillTx/>
              </a:rPr>
              <a:t>Empowerment</a:t>
            </a:r>
          </a:p>
          <a:p>
            <a:pPr marL="0" marR="0" lvl="0" indent="0" algn="l" defTabSz="457200" rtl="0" eaLnBrk="0" fontAlgn="base" latinLnBrk="0" hangingPunct="0">
              <a:lnSpc>
                <a:spcPct val="100000"/>
              </a:lnSpc>
              <a:spcBef>
                <a:spcPts val="1800"/>
              </a:spcBef>
              <a:spcAft>
                <a:spcPct val="0"/>
              </a:spcAft>
              <a:buClrTx/>
              <a:buSzTx/>
              <a:buFontTx/>
              <a:buNone/>
              <a:tabLst/>
              <a:defRPr/>
            </a:pPr>
            <a:r>
              <a:rPr kumimoji="0" lang="en-US" sz="2400" b="1" i="0" u="none" strike="noStrike" kern="1200" cap="none" spc="0" normalizeH="0" baseline="0" noProof="0" dirty="0">
                <a:ln>
                  <a:noFill/>
                </a:ln>
                <a:solidFill>
                  <a:srgbClr val="00467F"/>
                </a:solidFill>
                <a:effectLst/>
                <a:uLnTx/>
                <a:uFillTx/>
              </a:rPr>
              <a:t>Peer Support</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5567D"/>
              </a:solidFill>
              <a:effectLst/>
              <a:uLnTx/>
              <a:uFillTx/>
            </a:endParaRPr>
          </a:p>
          <a:p>
            <a:pPr marL="0" indent="0" eaLnBrk="1" hangingPunct="1">
              <a:buNone/>
            </a:pPr>
            <a:endParaRPr lang="en-US" sz="1700" dirty="0">
              <a:latin typeface="+mn-lt"/>
              <a:cs typeface="+mn-cs"/>
            </a:endParaRPr>
          </a:p>
        </p:txBody>
      </p:sp>
      <p:pic>
        <p:nvPicPr>
          <p:cNvPr id="3" name="Graphic 2" descr="Target">
            <a:extLst>
              <a:ext uri="{FF2B5EF4-FFF2-40B4-BE49-F238E27FC236}">
                <a16:creationId xmlns:a16="http://schemas.microsoft.com/office/drawing/2014/main" id="{3F873BB6-59FF-40C4-8D90-A6CE13F5F5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01314" y="5468961"/>
            <a:ext cx="1059006" cy="1059006"/>
          </a:xfrm>
          <a:prstGeom prst="rect">
            <a:avLst/>
          </a:prstGeom>
        </p:spPr>
      </p:pic>
      <p:sp>
        <p:nvSpPr>
          <p:cNvPr id="6" name="TextBox 5">
            <a:extLst>
              <a:ext uri="{FF2B5EF4-FFF2-40B4-BE49-F238E27FC236}">
                <a16:creationId xmlns:a16="http://schemas.microsoft.com/office/drawing/2014/main" id="{DC3ED2BE-345A-4BF1-9BCB-759A1E5F5E7A}"/>
              </a:ext>
            </a:extLst>
          </p:cNvPr>
          <p:cNvSpPr txBox="1"/>
          <p:nvPr/>
        </p:nvSpPr>
        <p:spPr>
          <a:xfrm>
            <a:off x="4114800" y="6201084"/>
            <a:ext cx="5029200" cy="646331"/>
          </a:xfrm>
          <a:prstGeom prst="rect">
            <a:avLst/>
          </a:prstGeom>
          <a:solidFill>
            <a:srgbClr val="605B55">
              <a:alpha val="62000"/>
            </a:srgbClr>
          </a:solidFill>
        </p:spPr>
        <p:txBody>
          <a:bodyPr wrap="square">
            <a:spAutoFit/>
          </a:bodyPr>
          <a:lstStyle/>
          <a:p>
            <a:r>
              <a:rPr lang="en-US" sz="1200" b="0" i="0" dirty="0">
                <a:solidFill>
                  <a:schemeClr val="bg1"/>
                </a:solidFill>
                <a:effectLst/>
                <a:latin typeface="Arial" panose="020B0604020202020204" pitchFamily="34" charset="0"/>
              </a:rPr>
              <a:t>National Academies of Sciences, Engineering, and Medicine. (2016). Ending Discrimination Against People With Mental and Substance Use Disorders: The Evidence for Stigma Change.</a:t>
            </a:r>
            <a:endParaRPr lang="en-US" sz="1200" dirty="0">
              <a:solidFill>
                <a:schemeClr val="bg1"/>
              </a:solidFill>
            </a:endParaRPr>
          </a:p>
        </p:txBody>
      </p:sp>
    </p:spTree>
    <p:extLst>
      <p:ext uri="{BB962C8B-B14F-4D97-AF65-F5344CB8AC3E}">
        <p14:creationId xmlns:p14="http://schemas.microsoft.com/office/powerpoint/2010/main" val="1302288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5D34B815-F3B7-43B1-8BA3-21947C13B739}"/>
              </a:ext>
            </a:extLst>
          </p:cNvPr>
          <p:cNvSpPr>
            <a:spLocks noGrp="1" noChangeArrowheads="1"/>
          </p:cNvSpPr>
          <p:nvPr>
            <p:ph type="ctrTitle"/>
          </p:nvPr>
        </p:nvSpPr>
        <p:spPr>
          <a:xfrm>
            <a:off x="1075208" y="0"/>
            <a:ext cx="7489606" cy="5076825"/>
          </a:xfrm>
        </p:spPr>
        <p:txBody>
          <a:bodyPr rtlCol="0">
            <a:normAutofit fontScale="90000"/>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br>
              <a:rPr lang="en-US" altLang="en-US" sz="3100" b="1" dirty="0">
                <a:latin typeface="Arial" panose="020B0604020202020204" pitchFamily="34" charset="0"/>
                <a:cs typeface="Arial" panose="020B0604020202020204" pitchFamily="34" charset="0"/>
              </a:rPr>
            </a:br>
            <a:br>
              <a:rPr lang="en-US" altLang="en-US" sz="3100" b="1" dirty="0">
                <a:latin typeface="Arial" panose="020B0604020202020204" pitchFamily="34" charset="0"/>
                <a:cs typeface="Arial" panose="020B0604020202020204" pitchFamily="34" charset="0"/>
              </a:rPr>
            </a:br>
            <a:br>
              <a:rPr lang="en-US" altLang="en-US" sz="3100" b="1" dirty="0">
                <a:latin typeface="Arial" panose="020B0604020202020204" pitchFamily="34" charset="0"/>
                <a:cs typeface="Arial" panose="020B0604020202020204" pitchFamily="34" charset="0"/>
              </a:rPr>
            </a:br>
            <a:br>
              <a:rPr lang="en-US" altLang="en-US" sz="3100" b="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Preventing and Reducing Stigma:                Evidence-based Practices</a:t>
            </a:r>
            <a:br>
              <a:rPr lang="en-US" altLang="en-US" sz="3100" dirty="0">
                <a:latin typeface="Arial" panose="020B0604020202020204" pitchFamily="34" charset="0"/>
                <a:cs typeface="Arial" panose="020B0604020202020204" pitchFamily="34" charset="0"/>
              </a:rPr>
            </a:br>
            <a:r>
              <a:rPr lang="en-US" altLang="en-US" sz="3100" dirty="0">
                <a:highlight>
                  <a:srgbClr val="E6E6E6"/>
                </a:highlight>
                <a:latin typeface="Arial" panose="020B0604020202020204" pitchFamily="34" charset="0"/>
                <a:cs typeface="Arial" panose="020B0604020202020204" pitchFamily="34" charset="0"/>
              </a:rPr>
              <a:t>My Town, USA</a:t>
            </a:r>
            <a:br>
              <a:rPr lang="en-US" altLang="en-US" sz="3100" dirty="0">
                <a:highlight>
                  <a:srgbClr val="E6E6E6"/>
                </a:highlight>
                <a:latin typeface="Arial" panose="020B0604020202020204" pitchFamily="34" charset="0"/>
                <a:cs typeface="Arial" panose="020B0604020202020204" pitchFamily="34" charset="0"/>
              </a:rPr>
            </a:br>
            <a:br>
              <a:rPr lang="en-US" altLang="en-US" sz="3100" dirty="0">
                <a:highlight>
                  <a:srgbClr val="E6E6E6"/>
                </a:highlight>
                <a:latin typeface="Arial" panose="020B0604020202020204" pitchFamily="34" charset="0"/>
                <a:cs typeface="Arial" panose="020B0604020202020204" pitchFamily="34" charset="0"/>
              </a:rPr>
            </a:br>
            <a:br>
              <a:rPr lang="en-US" altLang="en-US" sz="4400" dirty="0">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949F99C9-25A9-4409-A0B3-3866E6A03D7F}"/>
              </a:ext>
            </a:extLst>
          </p:cNvPr>
          <p:cNvSpPr txBox="1">
            <a:spLocks noChangeArrowheads="1"/>
          </p:cNvSpPr>
          <p:nvPr/>
        </p:nvSpPr>
        <p:spPr bwMode="auto">
          <a:xfrm>
            <a:off x="1059968" y="4227830"/>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highlight>
                  <a:srgbClr val="E6E6E6"/>
                </a:highlight>
                <a:uLnTx/>
                <a:uFillTx/>
                <a:latin typeface="Arial" panose="020B0604020202020204" pitchFamily="34" charset="0"/>
                <a:ea typeface="+mn-ea"/>
                <a:cs typeface="Arial" panose="020B0604020202020204" pitchFamily="34" charset="0"/>
              </a:rPr>
              <a:t>Presenter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highlight>
                  <a:srgbClr val="E6E6E6"/>
                </a:highlight>
                <a:uLnTx/>
                <a:uFillTx/>
                <a:latin typeface="Arial" panose="020B0604020202020204" pitchFamily="34" charset="0"/>
                <a:ea typeface="+mn-ea"/>
                <a:cs typeface="Arial" panose="020B0604020202020204" pitchFamily="34" charset="0"/>
              </a:rPr>
              <a:t>Organization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highlight>
                  <a:srgbClr val="E6E6E6"/>
                </a:highlight>
                <a:uLnTx/>
                <a:uFillTx/>
                <a:latin typeface="Arial" panose="020B0604020202020204" pitchFamily="34" charset="0"/>
                <a:ea typeface="+mn-ea"/>
                <a:cs typeface="Arial" panose="020B0604020202020204" pitchFamily="34" charset="0"/>
              </a:rPr>
              <a:t>Date</a:t>
            </a:r>
          </a:p>
        </p:txBody>
      </p:sp>
      <p:pic>
        <p:nvPicPr>
          <p:cNvPr id="38916" name="Picture 3" descr="Great Lakes PTTC logo.">
            <a:extLst>
              <a:ext uri="{FF2B5EF4-FFF2-40B4-BE49-F238E27FC236}">
                <a16:creationId xmlns:a16="http://schemas.microsoft.com/office/drawing/2014/main" id="{906BB860-25F0-4BEB-B550-DFDDC9BCFEF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9863" y="104775"/>
            <a:ext cx="89741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lide Number Placeholder 1">
            <a:extLst>
              <a:ext uri="{FF2B5EF4-FFF2-40B4-BE49-F238E27FC236}">
                <a16:creationId xmlns:a16="http://schemas.microsoft.com/office/drawing/2014/main" id="{823F7878-3673-4584-8F76-F198F5DDE55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4D5EE1E-AF2E-4656-BD7A-532AFC41532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A3B90EAD-5A5C-4264-9BDE-7675D326120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spTree>
    <p:custDataLst>
      <p:tags r:id="rId1"/>
    </p:custDataLst>
    <p:extLst>
      <p:ext uri="{BB962C8B-B14F-4D97-AF65-F5344CB8AC3E}">
        <p14:creationId xmlns:p14="http://schemas.microsoft.com/office/powerpoint/2010/main" val="1041328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818655" y="365127"/>
            <a:ext cx="7886700" cy="662780"/>
          </a:xfrm>
        </p:spPr>
        <p:txBody>
          <a:bodyPr>
            <a:normAutofit fontScale="90000"/>
          </a:bodyPr>
          <a:lstStyle/>
          <a:p>
            <a:r>
              <a:rPr lang="en-US" b="1" i="1" dirty="0">
                <a:latin typeface="Arial" panose="020B0604020202020204" pitchFamily="34" charset="0"/>
                <a:cs typeface="Arial" panose="020B0604020202020204" pitchFamily="34" charset="0"/>
              </a:rPr>
              <a:t>About Us</a:t>
            </a:r>
          </a:p>
        </p:txBody>
      </p:sp>
      <p:sp>
        <p:nvSpPr>
          <p:cNvPr id="3" name="Content Placeholder 2">
            <a:extLst>
              <a:ext uri="{FF2B5EF4-FFF2-40B4-BE49-F238E27FC236}">
                <a16:creationId xmlns:a16="http://schemas.microsoft.com/office/drawing/2014/main" id="{528430BD-D2B3-9A49-A6A8-C38BB810A536}"/>
              </a:ext>
            </a:extLst>
          </p:cNvPr>
          <p:cNvSpPr>
            <a:spLocks noGrp="1"/>
          </p:cNvSpPr>
          <p:nvPr>
            <p:ph sz="half" idx="1"/>
          </p:nvPr>
        </p:nvSpPr>
        <p:spPr>
          <a:xfrm>
            <a:off x="821350" y="1349750"/>
            <a:ext cx="4225663" cy="1487591"/>
          </a:xfrm>
        </p:spPr>
        <p:txBody>
          <a:bodyPr>
            <a:normAutofit/>
          </a:bodyPr>
          <a:lstStyle/>
          <a:p>
            <a:pPr marL="0" indent="0">
              <a:lnSpc>
                <a:spcPct val="100000"/>
              </a:lnSpc>
              <a:buNone/>
            </a:pPr>
            <a:r>
              <a:rPr lang="en-US" sz="2000" dirty="0"/>
              <a:t>The Great Lakes ATTC, MHTTC, and PTTC  are funded by the Substance Abuse and Mental Health Services Administration (SAMHSA). </a:t>
            </a:r>
          </a:p>
        </p:txBody>
      </p:sp>
      <p:pic>
        <p:nvPicPr>
          <p:cNvPr id="6" name="Content Placeholder 5">
            <a:extLst>
              <a:ext uri="{FF2B5EF4-FFF2-40B4-BE49-F238E27FC236}">
                <a16:creationId xmlns:a16="http://schemas.microsoft.com/office/drawing/2014/main" id="{007478E8-B26C-734A-9E00-B48526D0C98B}"/>
              </a:ext>
              <a:ext uri="{C183D7F6-B498-43B3-948B-1728B52AA6E4}">
                <adec:decorative xmlns:adec="http://schemas.microsoft.com/office/drawing/2017/decorative" val="1"/>
              </a:ext>
            </a:extLst>
          </p:cNvPr>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928697" y="649017"/>
            <a:ext cx="3595834" cy="2558347"/>
          </a:xfrm>
        </p:spPr>
      </p:pic>
      <p:sp>
        <p:nvSpPr>
          <p:cNvPr id="5" name="Title 1">
            <a:extLst>
              <a:ext uri="{FF2B5EF4-FFF2-40B4-BE49-F238E27FC236}">
                <a16:creationId xmlns:a16="http://schemas.microsoft.com/office/drawing/2014/main" id="{FB577D3D-B6FF-411A-8AA1-F8FC9DD7112E}"/>
              </a:ext>
            </a:extLst>
          </p:cNvPr>
          <p:cNvSpPr txBox="1">
            <a:spLocks/>
          </p:cNvSpPr>
          <p:nvPr/>
        </p:nvSpPr>
        <p:spPr>
          <a:xfrm>
            <a:off x="795646" y="2888963"/>
            <a:ext cx="76247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latin typeface="Arial" panose="020B0604020202020204" pitchFamily="34" charset="0"/>
                <a:cs typeface="Arial" panose="020B0604020202020204" pitchFamily="34" charset="0"/>
              </a:rPr>
              <a:t>Funding Statement</a:t>
            </a:r>
          </a:p>
        </p:txBody>
      </p:sp>
      <p:sp>
        <p:nvSpPr>
          <p:cNvPr id="7" name="Content Placeholder 2">
            <a:extLst>
              <a:ext uri="{FF2B5EF4-FFF2-40B4-BE49-F238E27FC236}">
                <a16:creationId xmlns:a16="http://schemas.microsoft.com/office/drawing/2014/main" id="{D786E1EB-E477-433E-8F82-279F4C597610}"/>
              </a:ext>
            </a:extLst>
          </p:cNvPr>
          <p:cNvSpPr txBox="1">
            <a:spLocks/>
          </p:cNvSpPr>
          <p:nvPr/>
        </p:nvSpPr>
        <p:spPr>
          <a:xfrm>
            <a:off x="795645" y="3919439"/>
            <a:ext cx="7844743" cy="255834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9600" dirty="0"/>
              <a:t>This work is supported by the following cooperative agreements from the Substance Abuse and Mental Health Services Administration:</a:t>
            </a:r>
          </a:p>
          <a:p>
            <a:pPr lvl="1">
              <a:lnSpc>
                <a:spcPct val="120000"/>
              </a:lnSpc>
            </a:pPr>
            <a:r>
              <a:rPr lang="en-US" sz="9600" dirty="0"/>
              <a:t>Great Lakes ATTC: 1H79TI080207-03</a:t>
            </a:r>
          </a:p>
          <a:p>
            <a:pPr lvl="1">
              <a:lnSpc>
                <a:spcPct val="120000"/>
              </a:lnSpc>
            </a:pPr>
            <a:r>
              <a:rPr lang="en-US" sz="9600" dirty="0"/>
              <a:t>Great Lakes MHTTC: IH79SM-081733-01</a:t>
            </a:r>
          </a:p>
          <a:p>
            <a:pPr lvl="1">
              <a:lnSpc>
                <a:spcPct val="120000"/>
              </a:lnSpc>
            </a:pPr>
            <a:r>
              <a:rPr lang="en-US" sz="9600" dirty="0"/>
              <a:t>Great Lakes PTTC: 1H79SP081002-01 </a:t>
            </a:r>
            <a:br>
              <a:rPr lang="en-US" sz="9600" dirty="0"/>
            </a:br>
            <a:endParaRPr lang="en-US" dirty="0"/>
          </a:p>
          <a:p>
            <a:pPr lvl="1">
              <a:lnSpc>
                <a:spcPct val="150000"/>
              </a:lnSpc>
            </a:pPr>
            <a:endParaRPr lang="en-US" dirty="0"/>
          </a:p>
        </p:txBody>
      </p:sp>
    </p:spTree>
    <p:extLst>
      <p:ext uri="{BB962C8B-B14F-4D97-AF65-F5344CB8AC3E}">
        <p14:creationId xmlns:p14="http://schemas.microsoft.com/office/powerpoint/2010/main" val="561747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latin typeface="Arial" panose="020B0604020202020204" pitchFamily="34" charset="0"/>
                <a:cs typeface="Arial" panose="020B0604020202020204" pitchFamily="34" charset="0"/>
              </a:rPr>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1554163"/>
            <a:ext cx="8195089" cy="468814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000" dirty="0"/>
              <a:t>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000" dirty="0"/>
              <a:t>At 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gn="r">
              <a:lnSpc>
                <a:spcPct val="170000"/>
              </a:lnSpc>
            </a:pPr>
            <a:r>
              <a:rPr lang="en-US" sz="6200" dirty="0"/>
              <a:t>November 2020</a:t>
            </a:r>
          </a:p>
          <a:p>
            <a:pPr>
              <a:lnSpc>
                <a:spcPct val="170000"/>
              </a:lnSpc>
            </a:pPr>
            <a:endParaRPr lang="en-US" sz="1200" dirty="0"/>
          </a:p>
        </p:txBody>
      </p:sp>
    </p:spTree>
    <p:extLst>
      <p:ext uri="{BB962C8B-B14F-4D97-AF65-F5344CB8AC3E}">
        <p14:creationId xmlns:p14="http://schemas.microsoft.com/office/powerpoint/2010/main" val="349041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01C3A0E8-2F1F-454D-B62C-E438D2FD1291}"/>
              </a:ext>
            </a:extLst>
          </p:cNvPr>
          <p:cNvSpPr>
            <a:spLocks noGrp="1" noChangeArrowheads="1"/>
          </p:cNvSpPr>
          <p:nvPr>
            <p:ph type="title"/>
          </p:nvPr>
        </p:nvSpPr>
        <p:spPr>
          <a:xfrm>
            <a:off x="628650" y="365125"/>
            <a:ext cx="7886700" cy="738188"/>
          </a:xfrm>
        </p:spPr>
        <p:txBody>
          <a:bodyPr/>
          <a:lstStyle/>
          <a:p>
            <a:pPr algn="ctr"/>
            <a:r>
              <a:rPr lang="en-US" altLang="en-US"/>
              <a:t>PTTC Network and Langauge</a:t>
            </a:r>
          </a:p>
        </p:txBody>
      </p:sp>
      <p:pic>
        <p:nvPicPr>
          <p:cNvPr id="60419" name="Picture 2" descr="PTTC_Langugage Matters">
            <a:extLst>
              <a:ext uri="{FF2B5EF4-FFF2-40B4-BE49-F238E27FC236}">
                <a16:creationId xmlns:a16="http://schemas.microsoft.com/office/drawing/2014/main" id="{B5110381-2051-4108-80F8-F7862793F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368425"/>
            <a:ext cx="7999413"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C6956B78-29CA-46B6-B2CA-7A26811C18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F9569F64-B870-410A-9838-04444D013CC8}" type="slidenum">
              <a:rPr kumimoji="0" lang="en-US" altLang="en-US" sz="11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US" alt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963" name="Title 1">
            <a:extLst>
              <a:ext uri="{FF2B5EF4-FFF2-40B4-BE49-F238E27FC236}">
                <a16:creationId xmlns:a16="http://schemas.microsoft.com/office/drawing/2014/main" id="{05331EA8-B54A-407C-80B0-FBF425430850}"/>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dirty="0"/>
              <a:t>Learning Objectives</a:t>
            </a:r>
            <a:br>
              <a:rPr lang="en-US" altLang="en-US" sz="3600" dirty="0"/>
            </a:br>
            <a:r>
              <a:rPr lang="en-US" altLang="en-US" sz="3600" b="1" i="1" dirty="0">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4B6B3242-9CB4-45C2-9982-E05522F914CC}"/>
              </a:ext>
            </a:extLst>
          </p:cNvPr>
          <p:cNvSpPr>
            <a:spLocks noGrp="1" noChangeArrowheads="1"/>
          </p:cNvSpPr>
          <p:nvPr>
            <p:ph type="subTitle" idx="4294967295"/>
          </p:nvPr>
        </p:nvSpPr>
        <p:spPr>
          <a:xfrm>
            <a:off x="1054100" y="2213738"/>
            <a:ext cx="7461250" cy="3981450"/>
          </a:xfrm>
        </p:spPr>
        <p:txBody>
          <a:bodyPr/>
          <a:lstStyle/>
          <a:p>
            <a:pPr marL="457200" indent="-457200" eaLnBrk="1" hangingPunct="1">
              <a:buFont typeface="Wingdings" panose="05000000000000000000" pitchFamily="2" charset="2"/>
              <a:buChar char="§"/>
              <a:defRPr/>
            </a:pPr>
            <a:r>
              <a:rPr lang="en-US" altLang="en-US" dirty="0"/>
              <a:t>Describe common components and three levels of stigma</a:t>
            </a:r>
          </a:p>
          <a:p>
            <a:pPr marL="457200" indent="-457200" eaLnBrk="1" hangingPunct="1">
              <a:buFont typeface="Wingdings" panose="05000000000000000000" pitchFamily="2" charset="2"/>
              <a:buChar char="§"/>
              <a:defRPr/>
            </a:pPr>
            <a:r>
              <a:rPr lang="en-US" altLang="en-US" dirty="0"/>
              <a:t>Describe the importance of non-stigmatizing language</a:t>
            </a:r>
          </a:p>
          <a:p>
            <a:pPr marL="457200" indent="-457200" eaLnBrk="1" hangingPunct="1">
              <a:buFont typeface="Wingdings" panose="05000000000000000000" pitchFamily="2" charset="2"/>
              <a:buChar char="§"/>
              <a:defRPr/>
            </a:pPr>
            <a:r>
              <a:rPr lang="en-US" altLang="en-US" dirty="0"/>
              <a:t>List cross-cutting practices for preventing or reducing stigma</a:t>
            </a:r>
          </a:p>
          <a:p>
            <a:pPr marL="457200" indent="-457200" eaLnBrk="1" hangingPunct="1">
              <a:buFont typeface="Wingdings" panose="05000000000000000000" pitchFamily="2" charset="2"/>
              <a:buChar char="§"/>
              <a:defRPr/>
            </a:pPr>
            <a:r>
              <a:rPr lang="en-US" altLang="en-US" dirty="0"/>
              <a:t>List evidence-based strategies for stigma prevention or reduction</a:t>
            </a:r>
          </a:p>
          <a:p>
            <a:pPr eaLnBrk="1" hangingPunct="1">
              <a:buFont typeface="Wingdings" panose="05000000000000000000" pitchFamily="2" charset="2"/>
              <a:buChar char="§"/>
              <a:defRPr/>
            </a:pPr>
            <a:endParaRPr lang="en-US" altLang="en-US" dirty="0"/>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6" descr="Man with his head in his hands, a hand pointing at him accusingly.">
            <a:extLst>
              <a:ext uri="{FF2B5EF4-FFF2-40B4-BE49-F238E27FC236}">
                <a16:creationId xmlns:a16="http://schemas.microsoft.com/office/drawing/2014/main" id="{83A5BFBD-EC1E-485A-81CD-2282C752EA3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13438" y="955675"/>
            <a:ext cx="2582862"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C1EBB351-A38E-437F-B694-36C64B86D297}"/>
              </a:ext>
            </a:extLst>
          </p:cNvPr>
          <p:cNvSpPr>
            <a:spLocks noGrp="1"/>
          </p:cNvSpPr>
          <p:nvPr>
            <p:ph type="title"/>
          </p:nvPr>
        </p:nvSpPr>
        <p:spPr>
          <a:xfrm>
            <a:off x="635000" y="2874963"/>
            <a:ext cx="7886700" cy="919162"/>
          </a:xfrm>
        </p:spPr>
        <p:txBody>
          <a:bodyPr/>
          <a:lstStyle/>
          <a:p>
            <a:pPr algn="ctr"/>
            <a:r>
              <a:rPr lang="en-US" altLang="en-US" sz="3600" dirty="0">
                <a:latin typeface="Arial" panose="020B0604020202020204" pitchFamily="34" charset="0"/>
                <a:cs typeface="Arial" panose="020B0604020202020204" pitchFamily="34" charset="0"/>
              </a:rPr>
              <a:t>A Basic Definition </a:t>
            </a:r>
          </a:p>
        </p:txBody>
      </p:sp>
      <p:pic>
        <p:nvPicPr>
          <p:cNvPr id="27653" name="Picture 9" descr="Magnifying glass over the word &quot;belief.&quot;">
            <a:extLst>
              <a:ext uri="{FF2B5EF4-FFF2-40B4-BE49-F238E27FC236}">
                <a16:creationId xmlns:a16="http://schemas.microsoft.com/office/drawing/2014/main" id="{FC844DA2-CE0E-4F9F-88AB-1FE1A76EDE6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14700" y="955675"/>
            <a:ext cx="2509838" cy="1828800"/>
          </a:xfrm>
          <a:prstGeom prst="rect">
            <a:avLst/>
          </a:prstGeom>
          <a:noFill/>
          <a:ln>
            <a:no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FA933120-E389-46A5-9D78-0BCF71182318}"/>
              </a:ext>
              <a:ext uri="{C183D7F6-B498-43B3-948B-1728B52AA6E4}">
                <adec:decorative xmlns:adec="http://schemas.microsoft.com/office/drawing/2017/decorative" val="1"/>
              </a:ext>
            </a:extLst>
          </p:cNvPr>
          <p:cNvSpPr/>
          <p:nvPr/>
        </p:nvSpPr>
        <p:spPr>
          <a:xfrm>
            <a:off x="3243263" y="709613"/>
            <a:ext cx="44450" cy="2101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14" name="TextBox 9">
            <a:extLst>
              <a:ext uri="{FF2B5EF4-FFF2-40B4-BE49-F238E27FC236}">
                <a16:creationId xmlns:a16="http://schemas.microsoft.com/office/drawing/2014/main" id="{EF62DCE0-9202-4B0D-8FC6-90D28AC20CBF}"/>
              </a:ext>
            </a:extLst>
          </p:cNvPr>
          <p:cNvSpPr txBox="1">
            <a:spLocks noChangeArrowheads="1"/>
          </p:cNvSpPr>
          <p:nvPr/>
        </p:nvSpPr>
        <p:spPr bwMode="auto">
          <a:xfrm>
            <a:off x="977900" y="3765550"/>
            <a:ext cx="7315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575B64"/>
                </a:solidFill>
                <a:effectLst/>
                <a:uLnTx/>
                <a:uFillTx/>
                <a:latin typeface="InterFace"/>
                <a:ea typeface="+mn-ea"/>
                <a:cs typeface="+mn-cs"/>
              </a:rPr>
              <a:t>“</a:t>
            </a:r>
            <a:r>
              <a:rPr kumimoji="0" lang="en-US" altLang="en-US" sz="2800" b="0" i="0" u="none" strike="noStrike" kern="1200" cap="none" spc="0" normalizeH="0" baseline="0" noProof="0" dirty="0">
                <a:ln>
                  <a:noFill/>
                </a:ln>
                <a:solidFill>
                  <a:prstClr val="black"/>
                </a:solidFill>
                <a:effectLst/>
                <a:uLnTx/>
                <a:uFillTx/>
                <a:latin typeface="InterFace"/>
                <a:ea typeface="+mn-ea"/>
                <a:cs typeface="+mn-cs"/>
              </a:rPr>
              <a:t>Stigma can be understood as an attribute, behavior, or reputation that is socially discrediting, and substance-related problems appear to be particularly susceptible to stigma.”</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575B64"/>
              </a:solidFill>
              <a:effectLst/>
              <a:uLnTx/>
              <a:uFillTx/>
              <a:latin typeface="InterFace"/>
              <a:ea typeface="+mn-ea"/>
              <a:cs typeface="+mn-cs"/>
            </a:endParaRP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575B64"/>
                </a:solidFill>
                <a:effectLst/>
                <a:uLnTx/>
                <a:uFillTx/>
                <a:latin typeface="InterFace"/>
                <a:ea typeface="+mn-ea"/>
                <a:cs typeface="+mn-cs"/>
              </a:rPr>
              <a:t> </a:t>
            </a:r>
            <a:r>
              <a:rPr kumimoji="0" lang="en-US" altLang="en-US" sz="2000" b="0" i="0" u="none" strike="noStrike" kern="1200" cap="none" spc="0" normalizeH="0" baseline="0" noProof="0" dirty="0">
                <a:ln>
                  <a:noFill/>
                </a:ln>
                <a:solidFill>
                  <a:srgbClr val="575B64"/>
                </a:solidFill>
                <a:effectLst/>
                <a:uLnTx/>
                <a:uFillTx/>
                <a:latin typeface="Palatino "/>
                <a:ea typeface="+mn-ea"/>
                <a:cs typeface="+mn-cs"/>
              </a:rPr>
              <a:t>(John F. Kelly∗, Cassandra M. </a:t>
            </a:r>
            <a:r>
              <a:rPr kumimoji="0" lang="en-US" altLang="en-US" sz="2000" b="0" i="0" u="none" strike="noStrike" kern="1200" cap="none" spc="0" normalizeH="0" baseline="0" noProof="0" dirty="0" err="1">
                <a:ln>
                  <a:noFill/>
                </a:ln>
                <a:solidFill>
                  <a:srgbClr val="575B64"/>
                </a:solidFill>
                <a:effectLst/>
                <a:uLnTx/>
                <a:uFillTx/>
                <a:latin typeface="Palatino "/>
                <a:ea typeface="+mn-ea"/>
                <a:cs typeface="+mn-cs"/>
              </a:rPr>
              <a:t>Westerhoff</a:t>
            </a:r>
            <a:r>
              <a:rPr kumimoji="0" lang="en-US" altLang="en-US" sz="2000" b="0" i="0" u="none" strike="noStrike" kern="1200" cap="none" spc="0" normalizeH="0" baseline="0" noProof="0" dirty="0">
                <a:ln>
                  <a:noFill/>
                </a:ln>
                <a:solidFill>
                  <a:srgbClr val="575B64"/>
                </a:solidFill>
                <a:effectLst/>
                <a:uLnTx/>
                <a:uFillTx/>
                <a:latin typeface="Palatino "/>
                <a:ea typeface="+mn-ea"/>
                <a:cs typeface="+mn-cs"/>
              </a:rPr>
              <a:t>)</a:t>
            </a:r>
          </a:p>
        </p:txBody>
      </p:sp>
      <p:pic>
        <p:nvPicPr>
          <p:cNvPr id="2" name="Picture 2" descr="Related image">
            <a:extLst>
              <a:ext uri="{FF2B5EF4-FFF2-40B4-BE49-F238E27FC236}">
                <a16:creationId xmlns:a16="http://schemas.microsoft.com/office/drawing/2014/main" id="{C8F08E64-5927-4F4B-A481-2B7A49EE854E}"/>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50875" y="955675"/>
            <a:ext cx="2552700" cy="1828800"/>
          </a:xfrm>
          <a:prstGeom prst="rect">
            <a:avLst/>
          </a:prstGeom>
          <a:noFill/>
          <a:ln>
            <a:noFill/>
          </a:ln>
          <a:effectLst>
            <a:outerShdw blurRad="50800" dist="38100" dir="2700000" algn="tl" rotWithShape="0">
              <a:srgbClr val="000000">
                <a:alpha val="39999"/>
              </a:srgbClr>
            </a:outerShdw>
          </a:effectLst>
        </p:spPr>
      </p:pic>
      <p:pic>
        <p:nvPicPr>
          <p:cNvPr id="43018" name="Picture 10" descr="Language Discrimination in the Workplace: Examples and Explanation -  Yeremian Law">
            <a:extLst>
              <a:ext uri="{FF2B5EF4-FFF2-40B4-BE49-F238E27FC236}">
                <a16:creationId xmlns:a16="http://schemas.microsoft.com/office/drawing/2014/main" id="{75B64C93-E7D0-4691-893F-5A654A527B20}"/>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5935663" y="955675"/>
            <a:ext cx="2533650" cy="1828800"/>
          </a:xfrm>
          <a:prstGeom prst="rect">
            <a:avLst/>
          </a:prstGeom>
          <a:noFill/>
          <a:ln w="12700">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The three components of stigma.">
            <a:extLst>
              <a:ext uri="{FF2B5EF4-FFF2-40B4-BE49-F238E27FC236}">
                <a16:creationId xmlns:a16="http://schemas.microsoft.com/office/drawing/2014/main" id="{6D82EC00-3677-4184-BE4E-30E0B9089C64}"/>
              </a:ext>
            </a:extLst>
          </p:cNvPr>
          <p:cNvGraphicFramePr/>
          <p:nvPr>
            <p:extLst>
              <p:ext uri="{D42A27DB-BD31-4B8C-83A1-F6EECF244321}">
                <p14:modId xmlns:p14="http://schemas.microsoft.com/office/powerpoint/2010/main" val="1591423012"/>
              </p:ext>
            </p:extLst>
          </p:nvPr>
        </p:nvGraphicFramePr>
        <p:xfrm>
          <a:off x="254577" y="1356208"/>
          <a:ext cx="8794420" cy="5033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59" name="Slide Number Placeholder 3">
            <a:extLst>
              <a:ext uri="{FF2B5EF4-FFF2-40B4-BE49-F238E27FC236}">
                <a16:creationId xmlns:a16="http://schemas.microsoft.com/office/drawing/2014/main" id="{E7671C98-950F-4DD5-AEFC-2F526AC1A340}"/>
              </a:ext>
            </a:extLst>
          </p:cNvPr>
          <p:cNvSpPr>
            <a:spLocks noGrp="1"/>
          </p:cNvSpPr>
          <p:nvPr>
            <p:ph type="sldNum" sz="quarter" idx="4294967295"/>
          </p:nvPr>
        </p:nvSpPr>
        <p:spPr bwMode="auto">
          <a:xfrm>
            <a:off x="7010400" y="588852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C709894-AE81-4CDD-96FC-B8446265CA9F}" type="slidenum">
              <a:rPr kumimoji="0" lang="en-US" altLang="en-US" sz="11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8</a:t>
            </a:fld>
            <a:endParaRPr kumimoji="0" lang="en-US" alt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063" name="Title 4">
            <a:extLst>
              <a:ext uri="{FF2B5EF4-FFF2-40B4-BE49-F238E27FC236}">
                <a16:creationId xmlns:a16="http://schemas.microsoft.com/office/drawing/2014/main" id="{6F86E783-0197-4E26-9A90-2C762AABECE0}"/>
              </a:ext>
            </a:extLst>
          </p:cNvPr>
          <p:cNvSpPr>
            <a:spLocks noGrp="1" noChangeArrowheads="1"/>
          </p:cNvSpPr>
          <p:nvPr>
            <p:ph type="title"/>
          </p:nvPr>
        </p:nvSpPr>
        <p:spPr>
          <a:xfrm>
            <a:off x="628650" y="365125"/>
            <a:ext cx="7886700" cy="991083"/>
          </a:xfrm>
        </p:spPr>
        <p:txBody>
          <a:bodyPr/>
          <a:lstStyle/>
          <a:p>
            <a:pPr algn="ctr" eaLnBrk="1" hangingPunct="1"/>
            <a:r>
              <a:rPr lang="en-US" altLang="en-US" sz="3600" dirty="0"/>
              <a:t>A Look at the Components of Stigma</a:t>
            </a:r>
          </a:p>
        </p:txBody>
      </p:sp>
    </p:spTree>
  </p:cSld>
  <p:clrMapOvr>
    <a:masterClrMapping/>
  </p:clrMapOvr>
  <p:transition spd="med" advClick="0">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0481666-42C5-41F1-905F-75E4A5C1E5AD}"/>
              </a:ext>
            </a:extLst>
          </p:cNvPr>
          <p:cNvSpPr>
            <a:spLocks noGrp="1" noChangeArrowheads="1"/>
          </p:cNvSpPr>
          <p:nvPr>
            <p:ph type="title"/>
          </p:nvPr>
        </p:nvSpPr>
        <p:spPr>
          <a:xfrm>
            <a:off x="628650" y="349250"/>
            <a:ext cx="7886700" cy="571500"/>
          </a:xfrm>
        </p:spPr>
        <p:txBody>
          <a:bodyPr/>
          <a:lstStyle/>
          <a:p>
            <a:pPr algn="ctr" eaLnBrk="1" hangingPunct="1"/>
            <a:r>
              <a:rPr lang="en-US" altLang="en-US" sz="3600"/>
              <a:t>Stigma on Three Levels</a:t>
            </a:r>
          </a:p>
        </p:txBody>
      </p:sp>
      <p:sp>
        <p:nvSpPr>
          <p:cNvPr id="47107" name="Content Placeholder 2">
            <a:extLst>
              <a:ext uri="{FF2B5EF4-FFF2-40B4-BE49-F238E27FC236}">
                <a16:creationId xmlns:a16="http://schemas.microsoft.com/office/drawing/2014/main" id="{0F32C4B0-3F10-4193-BC80-7AF1C1E766AA}"/>
              </a:ext>
            </a:extLst>
          </p:cNvPr>
          <p:cNvSpPr>
            <a:spLocks noGrp="1" noChangeArrowheads="1"/>
          </p:cNvSpPr>
          <p:nvPr>
            <p:ph sz="half" idx="2"/>
          </p:nvPr>
        </p:nvSpPr>
        <p:spPr>
          <a:xfrm>
            <a:off x="4651375" y="1582738"/>
            <a:ext cx="3943350" cy="4219575"/>
          </a:xfrm>
        </p:spPr>
        <p:txBody>
          <a:bodyPr/>
          <a:lstStyle/>
          <a:p>
            <a:pPr marL="0" indent="0" eaLnBrk="1" hangingPunct="1">
              <a:buFont typeface="Arial" panose="020B0604020202020204" pitchFamily="34" charset="0"/>
              <a:buNone/>
            </a:pPr>
            <a:r>
              <a:rPr lang="en-US" altLang="en-US" sz="2400"/>
              <a:t>Stigma is a dynamic multidimensional, multilevel phenomenon that occurs at three levels of society—</a:t>
            </a:r>
            <a:r>
              <a:rPr lang="en-US" altLang="en-US" sz="2400">
                <a:solidFill>
                  <a:srgbClr val="CD4828"/>
                </a:solidFill>
              </a:rPr>
              <a:t>structural</a:t>
            </a:r>
            <a:r>
              <a:rPr lang="en-US" altLang="en-US" sz="2400"/>
              <a:t> (laws, regulations, policies),  </a:t>
            </a:r>
            <a:r>
              <a:rPr lang="en-US" altLang="en-US" sz="2400">
                <a:solidFill>
                  <a:srgbClr val="91993C"/>
                </a:solidFill>
              </a:rPr>
              <a:t>public</a:t>
            </a:r>
            <a:r>
              <a:rPr lang="en-US" altLang="en-US" sz="2400"/>
              <a:t> (attitudes, beliefs, and behaviors of individuals and groups), and </a:t>
            </a:r>
            <a:r>
              <a:rPr lang="en-US" altLang="en-US" sz="2400">
                <a:solidFill>
                  <a:srgbClr val="35567D"/>
                </a:solidFill>
              </a:rPr>
              <a:t>self-stigma </a:t>
            </a:r>
            <a:r>
              <a:rPr lang="en-US" altLang="en-US" sz="2400"/>
              <a:t>(internalized negative stereotypes). </a:t>
            </a:r>
          </a:p>
        </p:txBody>
      </p:sp>
      <p:pic>
        <p:nvPicPr>
          <p:cNvPr id="4" name="Picture 3" descr="The three levels of stigma.">
            <a:extLst>
              <a:ext uri="{FF2B5EF4-FFF2-40B4-BE49-F238E27FC236}">
                <a16:creationId xmlns:a16="http://schemas.microsoft.com/office/drawing/2014/main" id="{FC2E7C31-AF4D-4976-B1C6-20C6724E94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6688" y="1695450"/>
            <a:ext cx="5195888" cy="367665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04EEDE25-1DD2-4B2F-BF49-DF305FD74AC1}"/>
              </a:ext>
            </a:extLst>
          </p:cNvPr>
          <p:cNvSpPr txBox="1"/>
          <p:nvPr/>
        </p:nvSpPr>
        <p:spPr>
          <a:xfrm>
            <a:off x="4651375" y="5911850"/>
            <a:ext cx="4098925" cy="400050"/>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Palatino "/>
                <a:ea typeface="+mn-ea"/>
                <a:cs typeface="+mn-cs"/>
              </a:rPr>
              <a:t>(National Academies Press, 2016) </a:t>
            </a:r>
            <a:endParaRPr kumimoji="0" lang="en-US" sz="2000" b="0" i="0" u="none" strike="noStrike" kern="1200" cap="none" spc="0" normalizeH="0" baseline="0" noProof="0" dirty="0">
              <a:ln>
                <a:noFill/>
              </a:ln>
              <a:solidFill>
                <a:prstClr val="black"/>
              </a:solidFill>
              <a:effectLst/>
              <a:uLnTx/>
              <a:uFillTx/>
              <a:latin typeface="Palatino "/>
              <a:ea typeface="+mn-ea"/>
              <a:cs typeface="+mn-cs"/>
            </a:endParaRPr>
          </a:p>
        </p:txBody>
      </p:sp>
    </p:spTree>
  </p:cSld>
  <p:clrMapOvr>
    <a:masterClrMapping/>
  </p:clrMapOvr>
  <p:transition spd="slow">
    <p:cove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4">
      <a:dk1>
        <a:srgbClr val="000000"/>
      </a:dk1>
      <a:lt1>
        <a:srgbClr val="FFFFFF"/>
      </a:lt1>
      <a:dk2>
        <a:srgbClr val="44546A"/>
      </a:dk2>
      <a:lt2>
        <a:srgbClr val="E7E6E6"/>
      </a:lt2>
      <a:accent1>
        <a:srgbClr val="5B9BD5"/>
      </a:accent1>
      <a:accent2>
        <a:srgbClr val="CC4927"/>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4">
      <a:dk1>
        <a:srgbClr val="000000"/>
      </a:dk1>
      <a:lt1>
        <a:srgbClr val="FFFFFF"/>
      </a:lt1>
      <a:dk2>
        <a:srgbClr val="44546A"/>
      </a:dk2>
      <a:lt2>
        <a:srgbClr val="E7E6E6"/>
      </a:lt2>
      <a:accent1>
        <a:srgbClr val="5B9BD5"/>
      </a:accent1>
      <a:accent2>
        <a:srgbClr val="CC4927"/>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4">
      <a:dk1>
        <a:srgbClr val="000000"/>
      </a:dk1>
      <a:lt1>
        <a:srgbClr val="FFFFFF"/>
      </a:lt1>
      <a:dk2>
        <a:srgbClr val="44546A"/>
      </a:dk2>
      <a:lt2>
        <a:srgbClr val="E7E6E6"/>
      </a:lt2>
      <a:accent1>
        <a:srgbClr val="5B9BD5"/>
      </a:accent1>
      <a:accent2>
        <a:srgbClr val="CC4927"/>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4">
      <a:dk1>
        <a:srgbClr val="000000"/>
      </a:dk1>
      <a:lt1>
        <a:srgbClr val="FFFFFF"/>
      </a:lt1>
      <a:dk2>
        <a:srgbClr val="44546A"/>
      </a:dk2>
      <a:lt2>
        <a:srgbClr val="E7E6E6"/>
      </a:lt2>
      <a:accent1>
        <a:srgbClr val="5B9BD5"/>
      </a:accent1>
      <a:accent2>
        <a:srgbClr val="CC4927"/>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TotalTime>
  <Words>5262</Words>
  <Application>Microsoft Macintosh PowerPoint</Application>
  <PresentationFormat>On-screen Show (4:3)</PresentationFormat>
  <Paragraphs>452</Paragraphs>
  <Slides>29</Slides>
  <Notes>28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29</vt:i4>
      </vt:variant>
    </vt:vector>
  </HeadingPairs>
  <TitlesOfParts>
    <vt:vector size="46" baseType="lpstr">
      <vt:lpstr>&amp;quot</vt:lpstr>
      <vt:lpstr>Dinamit</vt:lpstr>
      <vt:lpstr>InterFace</vt:lpstr>
      <vt:lpstr>MuseoSans-300</vt:lpstr>
      <vt:lpstr>Roboto</vt:lpstr>
      <vt:lpstr>Arial</vt:lpstr>
      <vt:lpstr>Arial</vt:lpstr>
      <vt:lpstr>Arial Black</vt:lpstr>
      <vt:lpstr>Calibri</vt:lpstr>
      <vt:lpstr>Calibri Light</vt:lpstr>
      <vt:lpstr>Palatino </vt:lpstr>
      <vt:lpstr>Times New Roman</vt:lpstr>
      <vt:lpstr>Wingdings</vt:lpstr>
      <vt:lpstr>Office Theme</vt:lpstr>
      <vt:lpstr>1_Office Theme</vt:lpstr>
      <vt:lpstr>2_Office Theme</vt:lpstr>
      <vt:lpstr>3_Office Theme</vt:lpstr>
      <vt:lpstr>     Preventing and Reducing Stigma:                Evidence-based Practices    </vt:lpstr>
      <vt:lpstr>Brought To You By:</vt:lpstr>
      <vt:lpstr>About Us</vt:lpstr>
      <vt:lpstr>Disclaimer </vt:lpstr>
      <vt:lpstr>PTTC Network and Langauge</vt:lpstr>
      <vt:lpstr>Learning Objectives Participants will be able to: </vt:lpstr>
      <vt:lpstr>A Basic Definition </vt:lpstr>
      <vt:lpstr>A Look at the Components of Stigma</vt:lpstr>
      <vt:lpstr>Stigma on Three Levels</vt:lpstr>
      <vt:lpstr>Stigma on Three Levels</vt:lpstr>
      <vt:lpstr>Stigma Can Impact Recovery</vt:lpstr>
      <vt:lpstr>Impacts on Stigmatized Populations …</vt:lpstr>
      <vt:lpstr>A Statement on Language</vt:lpstr>
      <vt:lpstr>Affirming Language</vt:lpstr>
      <vt:lpstr>Commonly              Studied Dimensions of Stigma</vt:lpstr>
      <vt:lpstr>What We Are Learning</vt:lpstr>
      <vt:lpstr>Language Matters</vt:lpstr>
      <vt:lpstr>Findings</vt:lpstr>
      <vt:lpstr>Significance of Descriptive Labels</vt:lpstr>
      <vt:lpstr>Language and Stigmatized Conditions</vt:lpstr>
      <vt:lpstr>Language Matters</vt:lpstr>
      <vt:lpstr>‘ADDICION-ARY’ ADVICE</vt:lpstr>
      <vt:lpstr>Cross-Cutting Practices to Address Stigma</vt:lpstr>
      <vt:lpstr>Cross-cutting Practices</vt:lpstr>
      <vt:lpstr>More Cross-Cutting Practices</vt:lpstr>
      <vt:lpstr>What Works Structural Stigma</vt:lpstr>
      <vt:lpstr>What Works Public Stigma</vt:lpstr>
      <vt:lpstr>What Works Self-Stigma</vt:lpstr>
      <vt:lpstr>     Preventing and Reducing Stigma:                Evidence-based Practices My Town, USA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Maureen Fitzgerald</cp:lastModifiedBy>
  <cp:revision>66</cp:revision>
  <dcterms:created xsi:type="dcterms:W3CDTF">2020-10-22T16:39:58Z</dcterms:created>
  <dcterms:modified xsi:type="dcterms:W3CDTF">2020-11-10T18:09:43Z</dcterms:modified>
</cp:coreProperties>
</file>