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3" r:id="rId10"/>
    <p:sldId id="594" r:id="rId11"/>
    <p:sldId id="595" r:id="rId12"/>
    <p:sldId id="596" r:id="rId13"/>
    <p:sldId id="597" r:id="rId14"/>
    <p:sldId id="598" r:id="rId15"/>
    <p:sldId id="308" r:id="rId16"/>
    <p:sldId id="599"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a:srgbClr val="00467F"/>
    <a:srgbClr val="CC4927"/>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0" autoAdjust="0"/>
    <p:restoredTop sz="71293" autoAdjust="0"/>
  </p:normalViewPr>
  <p:slideViewPr>
    <p:cSldViewPr snapToGrid="0">
      <p:cViewPr varScale="1">
        <p:scale>
          <a:sx n="85" d="100"/>
          <a:sy n="85" d="100"/>
        </p:scale>
        <p:origin x="2256" y="168"/>
      </p:cViewPr>
      <p:guideLst>
        <p:guide orient="horz" pos="2280"/>
        <p:guide pos="5688"/>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11/5/20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0000"/>
              </a:lnSpc>
              <a:spcBef>
                <a:spcPct val="0"/>
              </a:spcBef>
            </a:pPr>
            <a:r>
              <a:rPr lang="en-US" altLang="en-US" sz="1400" b="1" dirty="0">
                <a:latin typeface="Arial" panose="020B0604020202020204" pitchFamily="34" charset="0"/>
                <a:cs typeface="Arial" panose="020B0604020202020204" pitchFamily="34" charset="0"/>
              </a:rPr>
              <a:t>This slide serves as a placeholder for you to insert basic information on </a:t>
            </a:r>
            <a:r>
              <a:rPr lang="en-US" altLang="en-US" sz="1400" b="1">
                <a:latin typeface="Arial" panose="020B0604020202020204" pitchFamily="34" charset="0"/>
                <a:cs typeface="Arial" panose="020B0604020202020204" pitchFamily="34" charset="0"/>
              </a:rPr>
              <a:t>stigma from </a:t>
            </a:r>
            <a:r>
              <a:rPr lang="en-US" altLang="en-US" sz="1400" b="1" dirty="0">
                <a:latin typeface="Arial" panose="020B0604020202020204" pitchFamily="34" charset="0"/>
                <a:cs typeface="Arial" panose="020B0604020202020204" pitchFamily="34" charset="0"/>
              </a:rPr>
              <a:t>the “Stigma basics slide deck” </a:t>
            </a:r>
          </a:p>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Behavioral health professionals can help people with mental illness and SUDs achieve their treatment goals successfully. Although these professionals may be knowledgeable about many mental health conditions, they might not be fully aware of how their actions, language, treatment of the client, or lack of knowledge about behavioral health stigma affects their clients. Examples include negative emotional reactions to people with mental illness, endorsement of stereotypes about SUD and mental illness, restrictions that affect quality of life, and unwillingness to interact with people with behavioral health disorders in daily settings. The inadvertent use of stigmatizing language (“junkie,” “crazy,”) increases stigmatizing attitudes. Although most behavioral health professionals exhibit positive attitudes towards people with mental illness and SUD, negative attitudes may increase if a patient has a recurrent or long-term condition.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39169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Stigmatizing labels and language such as “junkie,” “dirty,” “clean," "drunk," "addict" convey judgment or disapproval of people with SUD and mental illness. Use of this language harms social and professional relationships. </a:t>
            </a:r>
          </a:p>
          <a:p>
            <a:pPr marL="228600" indent="-228600" algn="l">
              <a:buFont typeface="+mj-lt"/>
              <a:buAutoNum type="arabicPeriod"/>
            </a:pPr>
            <a:r>
              <a:rPr lang="en-US" b="0" i="0" dirty="0">
                <a:solidFill>
                  <a:srgbClr val="575B64"/>
                </a:solidFill>
                <a:effectLst/>
                <a:latin typeface="InterFace"/>
              </a:rPr>
              <a:t>Anticipated stigma from healthcare professionals may prevent individuals from seeking behavioral health treatment.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6279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High burnout rates among behavioral health professionals are associated with negative attitudes and increased stigma towards clients and patients with certain types of mental illness and SUD.   </a:t>
            </a:r>
          </a:p>
          <a:p>
            <a:pPr marL="228600" indent="-228600" algn="l">
              <a:buFont typeface="+mj-lt"/>
              <a:buAutoNum type="arabicPeriod"/>
            </a:pPr>
            <a:r>
              <a:rPr lang="en-US" b="0" i="0" dirty="0">
                <a:solidFill>
                  <a:srgbClr val="575B64"/>
                </a:solidFill>
                <a:effectLst/>
                <a:latin typeface="InterFace"/>
              </a:rPr>
              <a:t>Providers misjudge how behavioral health disorders impact a patient's overall health and fail to refer them to more specialized care for serious underlying medical conditions.   </a:t>
            </a:r>
          </a:p>
          <a:p>
            <a:pPr marL="228600" indent="-228600" algn="l">
              <a:buFont typeface="+mj-lt"/>
              <a:buAutoNum type="arabicPeriod"/>
            </a:pPr>
            <a:r>
              <a:rPr lang="en-US" b="0" i="0" dirty="0">
                <a:solidFill>
                  <a:srgbClr val="575B64"/>
                </a:solidFill>
                <a:effectLst/>
                <a:latin typeface="InterFace"/>
              </a:rPr>
              <a:t>The stereotype that people with mental illness or SUDs will be aggressive and non-compliant to the treatment process contributes to decreased quality of behavioral health care.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3420892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Address stereotypes and stigma among behavioral health professionals and within the multidisciplinary team to better serve clients and patients.   </a:t>
            </a:r>
          </a:p>
          <a:p>
            <a:pPr marL="228600" indent="-228600" algn="l">
              <a:buFont typeface="+mj-lt"/>
              <a:buAutoNum type="arabicPeriod"/>
            </a:pPr>
            <a:r>
              <a:rPr lang="en-US" b="0" i="0" dirty="0">
                <a:solidFill>
                  <a:srgbClr val="575B64"/>
                </a:solidFill>
                <a:effectLst/>
                <a:latin typeface="InterFace"/>
              </a:rPr>
              <a:t>Provide a mix of educational opportunities to professionals working in long-term care facilities where patients have reoccurring and long-term mental health conditions.     </a:t>
            </a:r>
          </a:p>
          <a:p>
            <a:pPr marL="228600" indent="-228600" algn="l">
              <a:buFont typeface="+mj-lt"/>
              <a:buAutoNum type="arabicPeriod"/>
            </a:pPr>
            <a:r>
              <a:rPr lang="en-US" b="0" i="0" dirty="0">
                <a:solidFill>
                  <a:srgbClr val="575B64"/>
                </a:solidFill>
                <a:effectLst/>
                <a:latin typeface="InterFace"/>
              </a:rPr>
              <a:t>Support self-care and behavioral health staff to prevent burnout and the negative attitudes that increase stigma toward patients with mental illness and SUDs.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173812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Raise awareness that behavioral health is essential to overall health in social and behavioral health professional settings with clients, patients, and caregivers.</a:t>
            </a:r>
          </a:p>
          <a:p>
            <a:pPr marL="228600" indent="-228600" algn="l">
              <a:buFont typeface="+mj-lt"/>
              <a:buAutoNum type="arabicPeriod"/>
            </a:pPr>
            <a:r>
              <a:rPr lang="en-US" b="0" i="0" dirty="0">
                <a:solidFill>
                  <a:srgbClr val="575B64"/>
                </a:solidFill>
                <a:effectLst/>
                <a:latin typeface="InterFace"/>
              </a:rPr>
              <a:t>Promote the use of non-stigmatizing, neutral, and clinically accurate language:</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98050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118960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230757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363174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26176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257456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
              <a:defRPr/>
            </a:pPr>
            <a:r>
              <a:rPr lang="en-US" altLang="en-US" sz="1200" dirty="0"/>
              <a:t>Describe why addressing stigma with behavior health is important </a:t>
            </a:r>
          </a:p>
          <a:p>
            <a:pPr marL="457200" indent="-457200" eaLnBrk="1" hangingPunct="1">
              <a:buFont typeface="Wingdings" panose="05000000000000000000" pitchFamily="2" charset="2"/>
              <a:buChar char="§"/>
              <a:defRPr/>
            </a:pPr>
            <a:r>
              <a:rPr lang="en-US" altLang="en-US" sz="1200" dirty="0"/>
              <a:t>List the potential impact of stigma and the role that behavioral health professionals can play</a:t>
            </a:r>
          </a:p>
          <a:p>
            <a:pPr marL="457200" indent="-457200" eaLnBrk="1" hangingPunct="1">
              <a:buFont typeface="Wingdings" panose="05000000000000000000" pitchFamily="2" charset="2"/>
              <a:buChar char="§"/>
              <a:defRPr/>
            </a:pPr>
            <a:r>
              <a:rPr lang="en-US" altLang="en-US" sz="1200" dirty="0"/>
              <a:t>List strategies for engaging behavioral health clinicians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clinicians</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Mental health and substance use disorders (SUD) are among the most common chronic health conditions in the United States. The National Survey on Drug Use and Health reports that 61.2 million American adults—almost one in five—experienced either an SUD or any mental illness in 2019. Despite the prevalence of these conditions, the stigma associated with substance use or mental health disorders presents a barrier to treatment.</a:t>
            </a:r>
          </a:p>
          <a:p>
            <a:pPr marL="228600" indent="-228600">
              <a:buFont typeface="+mj-lt"/>
              <a:buAutoNum type="arabicPeriod"/>
            </a:pPr>
            <a:endParaRPr lang="en-US" b="0" i="0" dirty="0">
              <a:solidFill>
                <a:srgbClr val="575B64"/>
              </a:solidFill>
              <a:effectLst/>
              <a:latin typeface="InterFace"/>
            </a:endParaRPr>
          </a:p>
          <a:p>
            <a:pPr marL="228600" indent="-228600">
              <a:buFont typeface="+mj-lt"/>
              <a:buAutoNum type="arabicPeriod"/>
            </a:pPr>
            <a:r>
              <a:rPr lang="en-US" b="0" i="0" dirty="0">
                <a:solidFill>
                  <a:srgbClr val="575B64"/>
                </a:solidFill>
                <a:effectLst/>
                <a:latin typeface="InterFace"/>
              </a:rPr>
              <a:t>Behavioral health professionals can help people with mental illness and SUDs achieve their treatment goals successfully. Although these professionals may be knowledgeable about many mental health conditions, they might not be fully aware of how their actions, language, treatment of the client, or lack of knowledge about behavioral health stigma affects their clients. Examples include negative emotional reactions to people with mental illness, endorsement of stereotypes about SUD and mental illness, restrictions that affect quality of life, and unwillingness to interact with people with behavioral health disorders in daily settings. The inadvertent use of stigmatizing language (“junkie,” “crazy,”) increases stigmatizing attitudes. Although most behavioral health professionals exhibit positive attitudes towards people with mental illness and SUD, negative attitudes may increase if a patient has a recurrent or long-term condition.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77093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11/5/20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45C41B28-252F-0541-9320-6B0FE122D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648" y="34920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491490" y="365125"/>
            <a:ext cx="3840085" cy="1692794"/>
          </a:xfrm>
        </p:spPr>
        <p:txBody>
          <a:bodyPr vert="horz" lIns="91440" tIns="45720" rIns="91440" bIns="45720" rtlCol="0" anchor="ctr">
            <a:normAutofit/>
          </a:bodyPr>
          <a:lstStyle/>
          <a:p>
            <a:r>
              <a:rPr lang="en-US" sz="3700" b="1" dirty="0"/>
              <a:t>Behavioral Health </a:t>
            </a:r>
            <a:br>
              <a:rPr lang="en-US" sz="3700" dirty="0">
                <a:latin typeface="+mj-lt"/>
                <a:cs typeface="+mj-cs"/>
              </a:rPr>
            </a:br>
            <a:r>
              <a:rPr lang="en-US" sz="3700" b="1" i="1" dirty="0">
                <a:solidFill>
                  <a:srgbClr val="94A545"/>
                </a:solidFill>
                <a:latin typeface="Palatino "/>
                <a:cs typeface="+mj-cs"/>
              </a:rPr>
              <a:t>Why It Matters: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491490" y="2575033"/>
            <a:ext cx="3840085" cy="2596569"/>
          </a:xfrm>
        </p:spPr>
        <p:txBody>
          <a:bodyPr vert="horz" lIns="91440" tIns="45720" rIns="91440" bIns="45720" rtlCol="0">
            <a:normAutofit lnSpcReduction="10000"/>
          </a:bodyPr>
          <a:lstStyle/>
          <a:p>
            <a:pPr marL="0" indent="0">
              <a:lnSpc>
                <a:spcPct val="150000"/>
              </a:lnSpc>
              <a:buNone/>
            </a:pPr>
            <a:r>
              <a:rPr lang="en-US" sz="2400" dirty="0"/>
              <a:t>Behavioral health professionals </a:t>
            </a:r>
            <a:r>
              <a:rPr lang="en-US" sz="2400" b="1" i="1" dirty="0">
                <a:solidFill>
                  <a:srgbClr val="00467F"/>
                </a:solidFill>
                <a:effectLst/>
              </a:rPr>
              <a:t>might not be aware </a:t>
            </a:r>
            <a:r>
              <a:rPr lang="en-US" sz="2400" b="0" i="0" dirty="0">
                <a:effectLst/>
              </a:rPr>
              <a:t>of how their lack of knowledge about stigma affects their clients. </a:t>
            </a:r>
          </a:p>
        </p:txBody>
      </p:sp>
      <p:pic>
        <p:nvPicPr>
          <p:cNvPr id="2050" name="Picture 2" descr="Download People Talking To Each Other for free in 2020 | People talk, Talk,  People">
            <a:extLst>
              <a:ext uri="{FF2B5EF4-FFF2-40B4-BE49-F238E27FC236}">
                <a16:creationId xmlns:a16="http://schemas.microsoft.com/office/drawing/2014/main" id="{6D009049-DF16-436A-82B0-ABA547EE1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15" r="24972"/>
          <a:stretch/>
        </p:blipFill>
        <p:spPr bwMode="auto">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8" name="Graphic 7" descr="Boardroom">
            <a:extLst>
              <a:ext uri="{FF2B5EF4-FFF2-40B4-BE49-F238E27FC236}">
                <a16:creationId xmlns:a16="http://schemas.microsoft.com/office/drawing/2014/main" id="{226140E6-285A-CF40-AC6D-8C33F87B6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2073" y="5325043"/>
            <a:ext cx="1368000" cy="1368000"/>
          </a:xfrm>
          <a:prstGeom prst="rect">
            <a:avLst/>
          </a:prstGeom>
        </p:spPr>
      </p:pic>
    </p:spTree>
    <p:extLst>
      <p:ext uri="{BB962C8B-B14F-4D97-AF65-F5344CB8AC3E}">
        <p14:creationId xmlns:p14="http://schemas.microsoft.com/office/powerpoint/2010/main" val="36124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wo women talking in a coffee shop. ">
            <a:extLst>
              <a:ext uri="{FF2B5EF4-FFF2-40B4-BE49-F238E27FC236}">
                <a16:creationId xmlns:a16="http://schemas.microsoft.com/office/drawing/2014/main" id="{5C06405E-DC31-483C-B6B6-B84226AECD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people, talk, conversation, meeting, chat, discussion, business, talking,  communication, restaurant, man | Pikist">
            <a:extLst>
              <a:ext uri="{FF2B5EF4-FFF2-40B4-BE49-F238E27FC236}">
                <a16:creationId xmlns:a16="http://schemas.microsoft.com/office/drawing/2014/main" id="{EA5B2A7A-734E-4927-80EE-24CDFEADD6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fontScale="90000"/>
          </a:bodyPr>
          <a:lstStyle/>
          <a:p>
            <a:r>
              <a:rPr lang="en-US" sz="3600" b="1" kern="1200" dirty="0">
                <a:solidFill>
                  <a:schemeClr val="tx1"/>
                </a:solidFill>
              </a:rPr>
              <a:t>Behavioral Health </a:t>
            </a:r>
            <a:br>
              <a:rPr lang="en-US" sz="3000" kern="1200" dirty="0">
                <a:solidFill>
                  <a:schemeClr val="tx1"/>
                </a:solidFill>
                <a:latin typeface="+mj-lt"/>
                <a:ea typeface="+mj-ea"/>
                <a:cs typeface="+mj-cs"/>
              </a:rPr>
            </a:br>
            <a:r>
              <a:rPr lang="en-US" sz="3300" b="1" i="1" kern="1200" dirty="0">
                <a:solidFill>
                  <a:srgbClr val="CC4927"/>
                </a:solidFill>
                <a:latin typeface="Palatino "/>
                <a:cs typeface="+mj-cs"/>
              </a:rPr>
              <a:t>What’s the Impact </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427946"/>
            <a:ext cx="3829558" cy="3664351"/>
          </a:xfrm>
        </p:spPr>
        <p:txBody>
          <a:bodyPr vert="horz" lIns="91440" tIns="45720" rIns="91440" bIns="45720" rtlCol="0">
            <a:normAutofit/>
          </a:bodyPr>
          <a:lstStyle/>
          <a:p>
            <a:pPr marL="0" indent="0">
              <a:buNone/>
            </a:pPr>
            <a:r>
              <a:rPr lang="en-US" sz="2400" dirty="0"/>
              <a:t>Stigmatizing labels and language convey judgment or disapproval of people with SUD and mental illness. </a:t>
            </a:r>
          </a:p>
          <a:p>
            <a:pPr marL="0" indent="0">
              <a:spcBef>
                <a:spcPts val="1800"/>
              </a:spcBef>
              <a:buNone/>
            </a:pPr>
            <a:r>
              <a:rPr lang="en-US" sz="2400" b="1" i="1" dirty="0">
                <a:solidFill>
                  <a:srgbClr val="00467F"/>
                </a:solidFill>
              </a:rPr>
              <a:t>Using stigmatizing language harms social and professional relationships</a:t>
            </a:r>
            <a:r>
              <a:rPr lang="en-US" sz="2400" b="1" i="1" dirty="0"/>
              <a:t>. </a:t>
            </a:r>
          </a:p>
          <a:p>
            <a:pPr marL="0"/>
            <a:endParaRPr lang="en-US" sz="1700" dirty="0">
              <a:latin typeface="+mn-lt"/>
              <a:cs typeface="+mn-cs"/>
            </a:endParaRPr>
          </a:p>
        </p:txBody>
      </p:sp>
      <p:pic>
        <p:nvPicPr>
          <p:cNvPr id="13" name="Graphic 12" descr="Boardroom">
            <a:extLst>
              <a:ext uri="{FF2B5EF4-FFF2-40B4-BE49-F238E27FC236}">
                <a16:creationId xmlns:a16="http://schemas.microsoft.com/office/drawing/2014/main" id="{5BD2E51E-B8D9-6B49-B691-0CF97E84D9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1114917" y="5711252"/>
            <a:ext cx="1340349" cy="1056325"/>
          </a:xfrm>
          <a:prstGeom prst="rect">
            <a:avLst/>
          </a:prstGeom>
        </p:spPr>
      </p:pic>
    </p:spTree>
    <p:extLst>
      <p:ext uri="{BB962C8B-B14F-4D97-AF65-F5344CB8AC3E}">
        <p14:creationId xmlns:p14="http://schemas.microsoft.com/office/powerpoint/2010/main" val="4901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upset, overwhelmed, stress, tired, frustrated, stressed, person, work,  young, business, frustration | Pikist">
            <a:extLst>
              <a:ext uri="{FF2B5EF4-FFF2-40B4-BE49-F238E27FC236}">
                <a16:creationId xmlns:a16="http://schemas.microsoft.com/office/drawing/2014/main" id="{5DC95DF1-E414-4747-AEE4-5C97CA1F2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Hugo on How to Change Your Meeting Culture and Move Fast - Zoom Blog">
            <a:extLst>
              <a:ext uri="{FF2B5EF4-FFF2-40B4-BE49-F238E27FC236}">
                <a16:creationId xmlns:a16="http://schemas.microsoft.com/office/drawing/2014/main" id="{548EB2C4-DC88-4D97-B8F5-63FD61273C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85" r="1784" b="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 </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343281"/>
            <a:ext cx="3624602" cy="3664351"/>
          </a:xfrm>
        </p:spPr>
        <p:txBody>
          <a:bodyPr vert="horz" lIns="91440" tIns="45720" rIns="91440" bIns="45720" rtlCol="0">
            <a:normAutofit/>
          </a:bodyPr>
          <a:lstStyle/>
          <a:p>
            <a:pPr marL="0" indent="0">
              <a:buNone/>
            </a:pPr>
            <a:r>
              <a:rPr lang="en-US" sz="2400" b="1" dirty="0">
                <a:solidFill>
                  <a:srgbClr val="00467F"/>
                </a:solidFill>
              </a:rPr>
              <a:t>High burnout rates </a:t>
            </a:r>
            <a:r>
              <a:rPr lang="en-US" sz="2400" dirty="0"/>
              <a:t>are associated increased stigma towards clients.</a:t>
            </a:r>
          </a:p>
          <a:p>
            <a:pPr marL="0" indent="0">
              <a:buNone/>
            </a:pPr>
            <a:r>
              <a:rPr lang="en-US" sz="2400" dirty="0"/>
              <a:t>Providers misjudge how behavioral health impacts a patient's overall health.</a:t>
            </a:r>
            <a:endParaRPr lang="en-US" sz="1700" dirty="0">
              <a:latin typeface="+mn-lt"/>
              <a:cs typeface="+mn-cs"/>
            </a:endParaRPr>
          </a:p>
        </p:txBody>
      </p:sp>
      <p:pic>
        <p:nvPicPr>
          <p:cNvPr id="13" name="Graphic 12" descr="Boardroom">
            <a:extLst>
              <a:ext uri="{FF2B5EF4-FFF2-40B4-BE49-F238E27FC236}">
                <a16:creationId xmlns:a16="http://schemas.microsoft.com/office/drawing/2014/main" id="{EAB16F63-4F97-844F-B204-C15F4E801E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V="1">
            <a:off x="869430" y="5336549"/>
            <a:ext cx="1552704" cy="1223681"/>
          </a:xfrm>
          <a:prstGeom prst="rect">
            <a:avLst/>
          </a:prstGeom>
        </p:spPr>
      </p:pic>
    </p:spTree>
    <p:extLst>
      <p:ext uri="{BB962C8B-B14F-4D97-AF65-F5344CB8AC3E}">
        <p14:creationId xmlns:p14="http://schemas.microsoft.com/office/powerpoint/2010/main" val="338643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სერვისები » Batumils.com -">
            <a:extLst>
              <a:ext uri="{FF2B5EF4-FFF2-40B4-BE49-F238E27FC236}">
                <a16:creationId xmlns:a16="http://schemas.microsoft.com/office/drawing/2014/main" id="{3CE49AE6-76DA-435C-A6A7-4CA045487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4"/>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Council Post: Culture At Scale: How To Maintain Your Company Values As You  Grow">
            <a:extLst>
              <a:ext uri="{FF2B5EF4-FFF2-40B4-BE49-F238E27FC236}">
                <a16:creationId xmlns:a16="http://schemas.microsoft.com/office/drawing/2014/main" id="{101871B8-E1EE-4982-AB2B-7A137C3951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50" r="-2" b="68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We Do?</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dirty="0">
                <a:solidFill>
                  <a:srgbClr val="00467F"/>
                </a:solidFill>
              </a:rPr>
              <a:t>Address</a:t>
            </a:r>
            <a:r>
              <a:rPr lang="en-US" sz="2400" dirty="0"/>
              <a:t> stereotypes and stigma among professionals and within the multidisciplinary team.</a:t>
            </a:r>
          </a:p>
          <a:p>
            <a:pPr marL="0" indent="0">
              <a:buNone/>
            </a:pPr>
            <a:r>
              <a:rPr lang="en-US" sz="2400" b="1" dirty="0">
                <a:solidFill>
                  <a:srgbClr val="00467F"/>
                </a:solidFill>
              </a:rPr>
              <a:t>Provide</a:t>
            </a:r>
            <a:r>
              <a:rPr lang="en-US" sz="2400" dirty="0"/>
              <a:t> a mix of educational opportunities.</a:t>
            </a:r>
          </a:p>
        </p:txBody>
      </p:sp>
      <p:pic>
        <p:nvPicPr>
          <p:cNvPr id="13" name="Graphic 12" descr="Boardroom">
            <a:extLst>
              <a:ext uri="{FF2B5EF4-FFF2-40B4-BE49-F238E27FC236}">
                <a16:creationId xmlns:a16="http://schemas.microsoft.com/office/drawing/2014/main" id="{B036BB69-E105-B949-AA70-B0B7D6EB72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843" y="5328072"/>
            <a:ext cx="1404000" cy="1404000"/>
          </a:xfrm>
          <a:prstGeom prst="rect">
            <a:avLst/>
          </a:prstGeom>
        </p:spPr>
      </p:pic>
    </p:spTree>
    <p:extLst>
      <p:ext uri="{BB962C8B-B14F-4D97-AF65-F5344CB8AC3E}">
        <p14:creationId xmlns:p14="http://schemas.microsoft.com/office/powerpoint/2010/main" val="280484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hanging a meeting time | Listening - Pre-intermediate A2 | British Council">
            <a:extLst>
              <a:ext uri="{FF2B5EF4-FFF2-40B4-BE49-F238E27FC236}">
                <a16:creationId xmlns:a16="http://schemas.microsoft.com/office/drawing/2014/main" id="{B04DF5F6-9515-433C-8111-0AB86DED3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40" r="2723"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Business Meeting - Free photo on Pixabay">
            <a:extLst>
              <a:ext uri="{FF2B5EF4-FFF2-40B4-BE49-F238E27FC236}">
                <a16:creationId xmlns:a16="http://schemas.microsoft.com/office/drawing/2014/main" id="{E7721E6D-DB3A-4CDC-A813-0976209D86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br>
              <a:rPr lang="en-US" sz="3000" kern="1200" dirty="0">
                <a:solidFill>
                  <a:schemeClr val="tx1"/>
                </a:solidFill>
                <a:latin typeface="+mj-lt"/>
                <a:ea typeface="+mj-ea"/>
                <a:cs typeface="+mj-cs"/>
              </a:rPr>
            </a:br>
            <a:r>
              <a:rPr lang="en-US" sz="3300" b="1" i="1" kern="1200" dirty="0">
                <a:solidFill>
                  <a:srgbClr val="00467F"/>
                </a:solidFill>
                <a:latin typeface="Palatino "/>
                <a:cs typeface="+mj-cs"/>
              </a:rPr>
              <a:t>What Can We Do?</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277965"/>
            <a:ext cx="3624602" cy="3664351"/>
          </a:xfrm>
        </p:spPr>
        <p:txBody>
          <a:bodyPr vert="horz" lIns="91440" tIns="45720" rIns="91440" bIns="45720" rtlCol="0">
            <a:noAutofit/>
          </a:bodyPr>
          <a:lstStyle/>
          <a:p>
            <a:pPr marL="0" indent="0">
              <a:buNone/>
            </a:pPr>
            <a:r>
              <a:rPr lang="en-US" sz="2400" b="1" i="0" dirty="0">
                <a:solidFill>
                  <a:srgbClr val="00467F"/>
                </a:solidFill>
                <a:effectLst/>
              </a:rPr>
              <a:t>Raise awareness </a:t>
            </a:r>
            <a:r>
              <a:rPr lang="en-US" sz="2400" b="0" i="0" dirty="0">
                <a:effectLst/>
              </a:rPr>
              <a:t>that behavioral health is essential to overall health.</a:t>
            </a:r>
          </a:p>
          <a:p>
            <a:pPr marL="0" indent="0">
              <a:spcBef>
                <a:spcPts val="1800"/>
              </a:spcBef>
              <a:buNone/>
            </a:pPr>
            <a:r>
              <a:rPr lang="en-US" sz="2400" b="1" i="0" dirty="0">
                <a:solidFill>
                  <a:srgbClr val="00467F"/>
                </a:solidFill>
                <a:effectLst/>
              </a:rPr>
              <a:t>Promote</a:t>
            </a:r>
            <a:r>
              <a:rPr lang="en-US" sz="2400" b="0" i="0" dirty="0">
                <a:effectLst/>
              </a:rPr>
              <a:t> the use of non-stigmatizing, neutral, clinically accurate language.</a:t>
            </a:r>
            <a:endParaRPr lang="en-US" sz="2400" dirty="0"/>
          </a:p>
        </p:txBody>
      </p:sp>
      <p:pic>
        <p:nvPicPr>
          <p:cNvPr id="7" name="Graphic 25" descr="Boardroom">
            <a:extLst>
              <a:ext uri="{FF2B5EF4-FFF2-40B4-BE49-F238E27FC236}">
                <a16:creationId xmlns:a16="http://schemas.microsoft.com/office/drawing/2014/main" id="{596FC1F4-B512-4792-A89D-8A055D2D2C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6807" y="5383187"/>
            <a:ext cx="1404000" cy="14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32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Great Lakes PTTC logo ">
            <a:extLst>
              <a:ext uri="{FF2B5EF4-FFF2-40B4-BE49-F238E27FC236}">
                <a16:creationId xmlns:a16="http://schemas.microsoft.com/office/drawing/2014/main" id="{A253A1DC-047D-C042-B1B7-C787886C8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4977463"/>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80851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77834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14682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27303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Behavioral Health </a:t>
            </a:r>
          </a:p>
          <a:p>
            <a:r>
              <a:rPr lang="en-US" altLang="en-US" sz="2800" b="1" i="1" dirty="0">
                <a:solidFill>
                  <a:srgbClr val="CC4927"/>
                </a:solidFill>
                <a:latin typeface="Palatino "/>
              </a:rPr>
              <a:t>Impact and Evidence-based Strategies for Preventing and Reducing Stigma</a:t>
            </a:r>
          </a:p>
        </p:txBody>
      </p:sp>
      <p:pic>
        <p:nvPicPr>
          <p:cNvPr id="2" name="Picture 4" descr="Hugo on How to Change Your Meeting Culture and Move Fast - Zoom Blog">
            <a:extLst>
              <a:ext uri="{FF2B5EF4-FFF2-40B4-BE49-F238E27FC236}">
                <a16:creationId xmlns:a16="http://schemas.microsoft.com/office/drawing/2014/main" id="{2519D16F-3F4E-44C3-BD33-DCD3E24DF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85" r="1784" b="1"/>
          <a:stretch/>
        </p:blipFill>
        <p:spPr bwMode="auto">
          <a:xfrm>
            <a:off x="277583" y="4627836"/>
            <a:ext cx="3575027"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სერვისები » Batumils.com -">
            <a:extLst>
              <a:ext uri="{FF2B5EF4-FFF2-40B4-BE49-F238E27FC236}">
                <a16:creationId xmlns:a16="http://schemas.microsoft.com/office/drawing/2014/main" id="{B8AE7BA3-A4E8-4489-B197-A386D37210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84"/>
          <a:stretch/>
        </p:blipFill>
        <p:spPr bwMode="auto">
          <a:xfrm>
            <a:off x="5454660" y="4627836"/>
            <a:ext cx="357504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ople, talk, conversation, meeting, chat, discussion, business, talking,  communication, restaurant, man | Pikist">
            <a:extLst>
              <a:ext uri="{FF2B5EF4-FFF2-40B4-BE49-F238E27FC236}">
                <a16:creationId xmlns:a16="http://schemas.microsoft.com/office/drawing/2014/main" id="{884C441A-7B76-4621-A152-86421B051BC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 b="7689"/>
          <a:stretch/>
        </p:blipFill>
        <p:spPr bwMode="auto">
          <a:xfrm>
            <a:off x="2866114" y="4627836"/>
            <a:ext cx="3575043" cy="2194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dirty="0"/>
              <a:t>Learning Objectives</a:t>
            </a:r>
            <a:br>
              <a:rPr lang="en-US" altLang="en-US" sz="3600" dirty="0"/>
            </a:br>
            <a:r>
              <a:rPr lang="en-US" altLang="en-US" sz="3100" b="1" i="1" dirty="0">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099" y="2324100"/>
            <a:ext cx="7670175"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is important </a:t>
            </a:r>
          </a:p>
          <a:p>
            <a:pPr marL="457200" indent="-457200" eaLnBrk="1" hangingPunct="1">
              <a:buFont typeface="Wingdings" panose="05000000000000000000" pitchFamily="2" charset="2"/>
              <a:buChar char="§"/>
              <a:defRPr/>
            </a:pPr>
            <a:r>
              <a:rPr lang="en-US" altLang="en-US" sz="3200" dirty="0"/>
              <a:t>List the impact of stigma and the role that behavioral health professionals can play</a:t>
            </a:r>
          </a:p>
          <a:p>
            <a:pPr marL="457200" indent="-457200" eaLnBrk="1" hangingPunct="1">
              <a:buFont typeface="Wingdings" panose="05000000000000000000" pitchFamily="2" charset="2"/>
              <a:buChar char="§"/>
              <a:defRPr/>
            </a:pPr>
            <a:r>
              <a:rPr lang="en-US" altLang="en-US" sz="3200" dirty="0"/>
              <a:t>List strategies for engaging behavioral health clinicians in preventing and reducing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woman wearing a suit jacket and holding her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436731" y="1292633"/>
            <a:ext cx="3381089" cy="1173761"/>
          </a:xfrm>
        </p:spPr>
        <p:txBody>
          <a:bodyPr vert="horz" lIns="91440" tIns="45720" rIns="91440" bIns="45720" rtlCol="0" anchor="b">
            <a:noAutofit/>
          </a:bodyPr>
          <a:lstStyle/>
          <a:p>
            <a:r>
              <a:rPr lang="en-US" altLang="en-US" sz="3600" b="1" dirty="0"/>
              <a:t>A Role for Everyone</a:t>
            </a:r>
            <a:br>
              <a:rPr lang="en-US" altLang="en-US" sz="3600" b="1" dirty="0"/>
            </a:br>
            <a:endParaRPr lang="en-US" altLang="en-US" sz="36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404418"/>
            <a:ext cx="4095950" cy="3870592"/>
          </a:xfrm>
        </p:spPr>
        <p:txBody>
          <a:bodyPr vert="horz" lIns="91440" tIns="45720" rIns="91440" bIns="45720" rtlCol="0" anchor="t">
            <a:noAutofit/>
          </a:bodyPr>
          <a:lstStyle/>
          <a:p>
            <a:pPr marL="0" indent="0">
              <a:buNone/>
            </a:pPr>
            <a:r>
              <a:rPr lang="en-US" altLang="en-US" sz="2400" dirty="0"/>
              <a:t>Stigma influences health outcomes and well-being for individuals with mental health or substance use disorder (SUD). </a:t>
            </a:r>
          </a:p>
          <a:p>
            <a:pPr marL="0" indent="0">
              <a:buNone/>
            </a:pPr>
            <a:r>
              <a:rPr lang="en-US" altLang="en-US" sz="2400" b="1" i="1" dirty="0">
                <a:solidFill>
                  <a:srgbClr val="94A545"/>
                </a:solidFill>
              </a:rPr>
              <a:t>Stigma is not limited to one setting or condition–it it cuts across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Free Images : achievement, agreement, arms, asian, caucasian, cheerful,  collaboration, colleague, communication, computer, connection, cooperation,  deal, digital device, diverse, european, expression, friends, give me five,  giving, greeting, group ...">
            <a:extLst>
              <a:ext uri="{FF2B5EF4-FFF2-40B4-BE49-F238E27FC236}">
                <a16:creationId xmlns:a16="http://schemas.microsoft.com/office/drawing/2014/main" id="{0C108108-F62F-41E7-AD49-AC517A9A0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5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4" descr="800+ Free Walking Away &amp; Walk Images - Pixabay">
            <a:extLst>
              <a:ext uri="{FF2B5EF4-FFF2-40B4-BE49-F238E27FC236}">
                <a16:creationId xmlns:a16="http://schemas.microsoft.com/office/drawing/2014/main" id="{108DF356-4A3D-4FAE-82A4-CE8749A1E0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1"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8BF3E32-72EC-42EB-A6F4-E64DAB76B27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Behavioral Health </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CF8432-23FF-4E93-9462-5742465D3441}"/>
              </a:ext>
            </a:extLst>
          </p:cNvPr>
          <p:cNvSpPr>
            <a:spLocks noGrp="1"/>
          </p:cNvSpPr>
          <p:nvPr>
            <p:ph sz="half" idx="2"/>
          </p:nvPr>
        </p:nvSpPr>
        <p:spPr>
          <a:xfrm>
            <a:off x="336042" y="2326348"/>
            <a:ext cx="3624602" cy="2835857"/>
          </a:xfrm>
        </p:spPr>
        <p:txBody>
          <a:bodyPr vert="horz" lIns="91440" tIns="45720" rIns="91440" bIns="45720" rtlCol="0">
            <a:normAutofit/>
          </a:bodyPr>
          <a:lstStyle/>
          <a:p>
            <a:pPr marL="0" indent="0">
              <a:lnSpc>
                <a:spcPct val="150000"/>
              </a:lnSpc>
              <a:buNone/>
            </a:pPr>
            <a:r>
              <a:rPr lang="en-US" sz="2400" b="1" dirty="0">
                <a:solidFill>
                  <a:srgbClr val="00467F"/>
                </a:solidFill>
              </a:rPr>
              <a:t>O</a:t>
            </a:r>
            <a:r>
              <a:rPr lang="en-US" sz="2400" b="1" i="0" dirty="0">
                <a:solidFill>
                  <a:srgbClr val="00467F"/>
                </a:solidFill>
                <a:effectLst/>
              </a:rPr>
              <a:t>ne in five American adults</a:t>
            </a:r>
            <a:r>
              <a:rPr lang="en-US" sz="2400" b="0" i="0" dirty="0">
                <a:effectLst/>
              </a:rPr>
              <a:t> experienced either an SUD or any mental illness in 2019.</a:t>
            </a:r>
          </a:p>
          <a:p>
            <a:pPr marL="0"/>
            <a:endParaRPr lang="en-US" sz="1700" dirty="0">
              <a:latin typeface="+mn-lt"/>
              <a:cs typeface="+mn-cs"/>
            </a:endParaRPr>
          </a:p>
        </p:txBody>
      </p:sp>
      <p:pic>
        <p:nvPicPr>
          <p:cNvPr id="16" name="Graphic 15" descr="Boardroom">
            <a:extLst>
              <a:ext uri="{FF2B5EF4-FFF2-40B4-BE49-F238E27FC236}">
                <a16:creationId xmlns:a16="http://schemas.microsoft.com/office/drawing/2014/main" id="{6B946378-38B7-9248-A5DE-DC4845E4D8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134" y="5162205"/>
            <a:ext cx="1404000" cy="1404000"/>
          </a:xfrm>
          <a:prstGeom prst="rect">
            <a:avLst/>
          </a:prstGeom>
        </p:spPr>
      </p:pic>
    </p:spTree>
    <p:extLst>
      <p:ext uri="{BB962C8B-B14F-4D97-AF65-F5344CB8AC3E}">
        <p14:creationId xmlns:p14="http://schemas.microsoft.com/office/powerpoint/2010/main" val="13082939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8">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1744</Words>
  <Application>Microsoft Macintosh PowerPoint</Application>
  <PresentationFormat>On-screen Show (4:3)</PresentationFormat>
  <Paragraphs>140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Behavioral Health  Why It Matters</vt:lpstr>
      <vt:lpstr>Behavioral Health  Why It Matters:</vt:lpstr>
      <vt:lpstr>Behavioral Health  What’s the Impact </vt:lpstr>
      <vt:lpstr>Behavioral Health  What’s the Impact: </vt:lpstr>
      <vt:lpstr>Behavioral Health  What Can We Do?</vt:lpstr>
      <vt:lpstr> What Can We Do?</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Maureen Fitzgerald</cp:lastModifiedBy>
  <cp:revision>14</cp:revision>
  <dcterms:created xsi:type="dcterms:W3CDTF">2020-10-20T22:41:15Z</dcterms:created>
  <dcterms:modified xsi:type="dcterms:W3CDTF">2020-11-05T22:59:22Z</dcterms:modified>
</cp:coreProperties>
</file>