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0"/>
  </p:notesMasterIdLst>
  <p:handoutMasterIdLst>
    <p:handoutMasterId r:id="rId21"/>
  </p:handoutMasterIdLst>
  <p:sldIdLst>
    <p:sldId id="303" r:id="rId2"/>
    <p:sldId id="591" r:id="rId3"/>
    <p:sldId id="273" r:id="rId4"/>
    <p:sldId id="271" r:id="rId5"/>
    <p:sldId id="257" r:id="rId6"/>
    <p:sldId id="277" r:id="rId7"/>
    <p:sldId id="336" r:id="rId8"/>
    <p:sldId id="455" r:id="rId9"/>
    <p:sldId id="458" r:id="rId10"/>
    <p:sldId id="598" r:id="rId11"/>
    <p:sldId id="600" r:id="rId12"/>
    <p:sldId id="601" r:id="rId13"/>
    <p:sldId id="602" r:id="rId14"/>
    <p:sldId id="603" r:id="rId15"/>
    <p:sldId id="604" r:id="rId16"/>
    <p:sldId id="605" r:id="rId17"/>
    <p:sldId id="308" r:id="rId18"/>
    <p:sldId id="606" r:id="rId19"/>
  </p:sldIdLst>
  <p:sldSz cx="9144000" cy="6858000" type="screen4x3"/>
  <p:notesSz cx="7077075" cy="9077325"/>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C4927"/>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74966" autoAdjust="0"/>
  </p:normalViewPr>
  <p:slideViewPr>
    <p:cSldViewPr snapToGrid="0">
      <p:cViewPr varScale="1">
        <p:scale>
          <a:sx n="90" d="100"/>
          <a:sy n="90" d="100"/>
        </p:scale>
        <p:origin x="2880" y="184"/>
      </p:cViewPr>
      <p:guideLst>
        <p:guide orient="horz" pos="2256"/>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11/7/20</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Approximately ten million secondary education students require professional help due to a mental health condition.</a:t>
            </a:r>
          </a:p>
          <a:p>
            <a:pPr marL="228600" indent="-228600" algn="l">
              <a:buFont typeface="+mj-lt"/>
              <a:buAutoNum type="arabicPeriod"/>
            </a:pPr>
            <a:r>
              <a:rPr lang="en-US" b="0" i="0" dirty="0">
                <a:solidFill>
                  <a:srgbClr val="575B64"/>
                </a:solidFill>
                <a:effectLst/>
                <a:latin typeface="InterFace"/>
              </a:rPr>
              <a:t>In this population, depression, anxiety, attention-deficit hyperactivity disorder (ADHD), and bipolar disorder are the most common mental health conditions. Staff and faculty are on the front lines when it comes to supporting students who have mental illnesses. School staff and faculty need significant and ongoing training on the mental health issues affecting students across the age spectrum. With direct and daily interaction with students, educators and other school personnel have an excellent opportunity to carry out systems that will prevent mental health crises in educational settings.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3609104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Students with mental health or SUDs are more likely to experience in-person and cyber-bullying than other students. Unfortunately, many students with mental health disorders lack access to professional help. Untrained educators and staff may end up reacting to students rather than taking a proactive approach. Due to the scarcity of resources and support, educators and staff are often forced to separate students who need greater attention or cause distractions.</a:t>
            </a:r>
          </a:p>
          <a:p>
            <a:pPr marL="228600" indent="-228600" algn="l">
              <a:buFont typeface="+mj-lt"/>
              <a:buAutoNum type="arabicPeriod"/>
            </a:pPr>
            <a:r>
              <a:rPr lang="en-US" b="0" i="0" dirty="0">
                <a:solidFill>
                  <a:srgbClr val="575B64"/>
                </a:solidFill>
                <a:effectLst/>
                <a:latin typeface="InterFace"/>
              </a:rPr>
              <a:t>Few teaching and training programs adequately prepare educators and staff to work with students who have a mental health or SUD.  Many training programs may perpetuate misconceptions about these students' needs. When they do not perform well, students with behavioral health issues can be labeled as "bad," furthering the disconnection. Early intervention and trajectory set the stage for interactions around mental health. Schools are often the first contact for students with SUD/mental illness. De-stigmatizing mental illness and SUD can allow students to get the educational accommodations and supports they need (e.g., leave of absence, specialized instruction). </a:t>
            </a:r>
          </a:p>
          <a:p>
            <a:pPr marL="228600" indent="-228600" algn="l">
              <a:buFont typeface="+mj-lt"/>
              <a:buAutoNum type="arabicPeriod"/>
            </a:pPr>
            <a:r>
              <a:rPr lang="en-US" b="0" i="0" dirty="0">
                <a:solidFill>
                  <a:srgbClr val="575B64"/>
                </a:solidFill>
                <a:effectLst/>
                <a:latin typeface="InterFace"/>
              </a:rPr>
              <a:t>Suicide is the leading cause of death for those aged 10-24.  90% of students 10-14 years old who died from suicide had an underlying mental illness</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331868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In some educational settings, as few as one in four college students with mental health or SUD seek campus services. When they do reach out, they are more likely to receive inadequate services or experience delays.</a:t>
            </a:r>
          </a:p>
          <a:p>
            <a:pPr marL="228600" indent="-228600" algn="l">
              <a:buFont typeface="+mj-lt"/>
              <a:buAutoNum type="arabicPeriod"/>
            </a:pPr>
            <a:r>
              <a:rPr lang="en-US" b="0" i="0" dirty="0">
                <a:solidFill>
                  <a:srgbClr val="575B64"/>
                </a:solidFill>
                <a:effectLst/>
                <a:latin typeface="InterFace"/>
              </a:rPr>
              <a:t>Potential returning students in recovery from SUD may not return due to a perceived lack of understanding of the risks of returning to a high-risk educational setting and lack of recovery specific services that can support them.   </a:t>
            </a:r>
          </a:p>
          <a:p>
            <a:pPr marL="228600" indent="-228600" algn="l">
              <a:buFont typeface="+mj-lt"/>
              <a:buAutoNum type="arabicPeriod"/>
            </a:pPr>
            <a:r>
              <a:rPr lang="en-US" b="0" i="0" dirty="0">
                <a:solidFill>
                  <a:srgbClr val="575B64"/>
                </a:solidFill>
                <a:effectLst/>
                <a:latin typeface="InterFace"/>
              </a:rPr>
              <a:t>Students with mental health problems are often segregated from other students, furthering gaps in knowledge and socialization.   </a:t>
            </a:r>
          </a:p>
          <a:p>
            <a:pPr marL="228600" indent="-228600" algn="l">
              <a:buFont typeface="+mj-lt"/>
              <a:buAutoNum type="arabicPeriod"/>
            </a:pPr>
            <a:r>
              <a:rPr lang="en-US" b="0" i="0" dirty="0">
                <a:solidFill>
                  <a:srgbClr val="575B64"/>
                </a:solidFill>
                <a:effectLst/>
                <a:latin typeface="InterFace"/>
              </a:rPr>
              <a:t>School dropouts and subsequent unemployment are significant consequences of stigma.</a:t>
            </a:r>
          </a:p>
          <a:p>
            <a:pPr marL="228600" indent="-228600" algn="l">
              <a:buFont typeface="+mj-lt"/>
              <a:buAutoNum type="arabicPeriod"/>
            </a:pPr>
            <a:r>
              <a:rPr lang="en-US" b="0" i="0" dirty="0">
                <a:solidFill>
                  <a:srgbClr val="575B64"/>
                </a:solidFill>
                <a:effectLst/>
                <a:latin typeface="InterFace"/>
              </a:rPr>
              <a:t>Self-stigma and reluctance or failure to disclose mental illness or SUD</a:t>
            </a:r>
          </a:p>
          <a:p>
            <a:pPr marL="228600" indent="-228600" algn="l">
              <a:buFont typeface="+mj-lt"/>
              <a:buAutoNum type="arabicPeriod"/>
            </a:pPr>
            <a:r>
              <a:rPr lang="en-US" b="0" i="0" dirty="0">
                <a:solidFill>
                  <a:srgbClr val="575B64"/>
                </a:solidFill>
                <a:effectLst/>
                <a:latin typeface="InterFace"/>
              </a:rPr>
              <a:t>Often limited school counselors to address these issues (structural stigma due to lack of funding)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2919286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Students with mental health problems are often segregated from other students, furthering gaps in knowledge and socialization.   </a:t>
            </a:r>
          </a:p>
          <a:p>
            <a:pPr marL="228600" indent="-228600" algn="l">
              <a:buFont typeface="+mj-lt"/>
              <a:buAutoNum type="arabicPeriod"/>
            </a:pPr>
            <a:r>
              <a:rPr lang="en-US" b="0" i="0" dirty="0">
                <a:solidFill>
                  <a:srgbClr val="575B64"/>
                </a:solidFill>
                <a:effectLst/>
                <a:latin typeface="InterFace"/>
              </a:rPr>
              <a:t>School dropouts and subsequent unemployment are significant consequences of stigma.</a:t>
            </a:r>
          </a:p>
          <a:p>
            <a:pPr marL="228600" indent="-228600" algn="l">
              <a:buFont typeface="+mj-lt"/>
              <a:buAutoNum type="arabicPeriod"/>
            </a:pPr>
            <a:r>
              <a:rPr lang="en-US" b="0" i="0" dirty="0">
                <a:solidFill>
                  <a:srgbClr val="575B64"/>
                </a:solidFill>
                <a:effectLst/>
                <a:latin typeface="InterFace"/>
              </a:rPr>
              <a:t>Self-stigma and reluctance or failure to disclose mental illness or SUD</a:t>
            </a:r>
          </a:p>
          <a:p>
            <a:pPr marL="228600" indent="-228600" algn="l">
              <a:buFont typeface="+mj-lt"/>
              <a:buAutoNum type="arabicPeriod"/>
            </a:pPr>
            <a:r>
              <a:rPr lang="en-US" b="0" i="0" dirty="0">
                <a:solidFill>
                  <a:srgbClr val="575B64"/>
                </a:solidFill>
                <a:effectLst/>
                <a:latin typeface="InterFace"/>
              </a:rPr>
              <a:t>Often limited school counselors to address these issues (structural stigma due to lack of funding)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3538608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Educate students with mental health and SUDs about coping strategies.  </a:t>
            </a:r>
          </a:p>
          <a:p>
            <a:pPr marL="228600" indent="-228600" algn="l">
              <a:buFont typeface="+mj-lt"/>
              <a:buAutoNum type="arabicPeriod"/>
            </a:pPr>
            <a:r>
              <a:rPr lang="en-US" b="0" i="0" dirty="0">
                <a:solidFill>
                  <a:srgbClr val="575B64"/>
                </a:solidFill>
                <a:effectLst/>
                <a:latin typeface="InterFace"/>
              </a:rPr>
              <a:t>Include instruction about mental health issues, SUDs, and recovery in teacher and staff training programs. Provide opportunities for educators and staff to hear directly from individuals with substance misuse and mental health challenges.  </a:t>
            </a:r>
          </a:p>
          <a:p>
            <a:pPr marL="228600" indent="-228600" algn="l">
              <a:buFont typeface="+mj-lt"/>
              <a:buAutoNum type="arabicPeriod"/>
            </a:pPr>
            <a:r>
              <a:rPr lang="en-US" b="0" i="0" dirty="0">
                <a:solidFill>
                  <a:srgbClr val="575B64"/>
                </a:solidFill>
                <a:effectLst/>
                <a:latin typeface="InterFace"/>
              </a:rPr>
              <a:t>Help educators and staff understand the relationship between early trauma and mental health and substance misuse. Provide training on the impact of trauma on student behavior and work with school administrators and staff to implement trauma-informed educational practices.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3284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Educate students with mental health and SUDs about coping strategies.  </a:t>
            </a:r>
          </a:p>
          <a:p>
            <a:pPr marL="228600" indent="-228600" algn="l">
              <a:buFont typeface="+mj-lt"/>
              <a:buAutoNum type="arabicPeriod"/>
            </a:pPr>
            <a:r>
              <a:rPr lang="en-US" b="0" i="0" dirty="0">
                <a:solidFill>
                  <a:srgbClr val="575B64"/>
                </a:solidFill>
                <a:effectLst/>
                <a:latin typeface="InterFace"/>
              </a:rPr>
              <a:t>Promote anti-stigma campaigns in educational settings, including online approaches. </a:t>
            </a:r>
          </a:p>
          <a:p>
            <a:pPr marL="228600" indent="-228600" algn="l">
              <a:buFont typeface="+mj-lt"/>
              <a:buAutoNum type="arabicPeriod"/>
            </a:pPr>
            <a:r>
              <a:rPr lang="en-US" b="0" i="0" dirty="0">
                <a:solidFill>
                  <a:srgbClr val="575B64"/>
                </a:solidFill>
                <a:effectLst/>
                <a:latin typeface="InterFace"/>
              </a:rPr>
              <a:t>Enhance and support academic accommodations for mental illness/SUD due to student disclosure.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38636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Promote anti-stigma campaigns</a:t>
            </a:r>
          </a:p>
          <a:p>
            <a:endParaRPr lang="en-US" dirty="0"/>
          </a:p>
          <a:p>
            <a:r>
              <a:rPr lang="en-US" dirty="0"/>
              <a:t>For example: https://www.thechildrenscenter.com/stopthestigma/</a:t>
            </a:r>
          </a:p>
        </p:txBody>
      </p:sp>
      <p:sp>
        <p:nvSpPr>
          <p:cNvPr id="4" name="Slide Number Placeholder 3"/>
          <p:cNvSpPr>
            <a:spLocks noGrp="1"/>
          </p:cNvSpPr>
          <p:nvPr>
            <p:ph type="sldNum" sz="quarter" idx="5"/>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419760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18</a:t>
            </a:fld>
            <a:endParaRPr lang="en-US" dirty="0"/>
          </a:p>
        </p:txBody>
      </p:sp>
    </p:spTree>
    <p:extLst>
      <p:ext uri="{BB962C8B-B14F-4D97-AF65-F5344CB8AC3E}">
        <p14:creationId xmlns:p14="http://schemas.microsoft.com/office/powerpoint/2010/main" val="2894409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268086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4</a:t>
            </a:fld>
            <a:endParaRPr lang="en-US" dirty="0"/>
          </a:p>
        </p:txBody>
      </p:sp>
    </p:spTree>
    <p:extLst>
      <p:ext uri="{BB962C8B-B14F-4D97-AF65-F5344CB8AC3E}">
        <p14:creationId xmlns:p14="http://schemas.microsoft.com/office/powerpoint/2010/main" val="259996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5</a:t>
            </a:fld>
            <a:endParaRPr lang="en-US" dirty="0"/>
          </a:p>
        </p:txBody>
      </p:sp>
    </p:spTree>
    <p:extLst>
      <p:ext uri="{BB962C8B-B14F-4D97-AF65-F5344CB8AC3E}">
        <p14:creationId xmlns:p14="http://schemas.microsoft.com/office/powerpoint/2010/main" val="239938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6</a:t>
            </a:fld>
            <a:endParaRPr lang="en-US" dirty="0"/>
          </a:p>
        </p:txBody>
      </p:sp>
    </p:spTree>
    <p:extLst>
      <p:ext uri="{BB962C8B-B14F-4D97-AF65-F5344CB8AC3E}">
        <p14:creationId xmlns:p14="http://schemas.microsoft.com/office/powerpoint/2010/main" val="1101053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457200" indent="-457200" eaLnBrk="1" hangingPunct="1">
              <a:buFont typeface="Wingdings" panose="05000000000000000000" pitchFamily="2" charset="2"/>
              <a:buChar char="ü"/>
              <a:defRPr/>
            </a:pPr>
            <a:r>
              <a:rPr lang="en-US" altLang="en-US" sz="1200" dirty="0"/>
              <a:t>Describe why addressing stigma within educational settings is important </a:t>
            </a:r>
          </a:p>
          <a:p>
            <a:pPr marL="457200" indent="-457200" eaLnBrk="1" hangingPunct="1">
              <a:buFont typeface="Wingdings" panose="05000000000000000000" pitchFamily="2" charset="2"/>
              <a:buChar char="ü"/>
              <a:defRPr/>
            </a:pPr>
            <a:r>
              <a:rPr lang="en-US" altLang="en-US" sz="1200" dirty="0"/>
              <a:t>List the potential impact of stigma and the role that educators can providers can play</a:t>
            </a:r>
          </a:p>
          <a:p>
            <a:pPr marL="457200" indent="-457200" eaLnBrk="1" hangingPunct="1">
              <a:buFont typeface="Wingdings" panose="05000000000000000000" pitchFamily="2" charset="2"/>
              <a:buChar char="ü"/>
              <a:defRPr/>
            </a:pPr>
            <a:r>
              <a:rPr lang="en-US" altLang="en-US" sz="1200" dirty="0"/>
              <a:t>List strategies for engaging educators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8</a:t>
            </a:fld>
            <a:endParaRPr lang="en-US" altLang="en-US"/>
          </a:p>
        </p:txBody>
      </p:sp>
    </p:spTree>
    <p:extLst>
      <p:ext uri="{BB962C8B-B14F-4D97-AF65-F5344CB8AC3E}">
        <p14:creationId xmlns:p14="http://schemas.microsoft.com/office/powerpoint/2010/main" val="303441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Educators </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11/7/20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11/7/20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D434B91E-8C09-CE48-95DC-0DA42118B3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863" y="333691"/>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tudent, Library, Books, Book, Learn">
            <a:extLst>
              <a:ext uri="{FF2B5EF4-FFF2-40B4-BE49-F238E27FC236}">
                <a16:creationId xmlns:a16="http://schemas.microsoft.com/office/drawing/2014/main" id="{D8F06B75-C830-48E5-A62D-C3F20141FC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Student, Typing, Keyboard, Text, Woman">
            <a:extLst>
              <a:ext uri="{FF2B5EF4-FFF2-40B4-BE49-F238E27FC236}">
                <a16:creationId xmlns:a16="http://schemas.microsoft.com/office/drawing/2014/main" id="{EFD8AFFE-6176-48A5-8051-3342B19568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C812CCF-144F-4F77-B1ED-BEFBDBA543ED}"/>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t>Education</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it Matters</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Schoolhouse">
            <a:extLst>
              <a:ext uri="{FF2B5EF4-FFF2-40B4-BE49-F238E27FC236}">
                <a16:creationId xmlns:a16="http://schemas.microsoft.com/office/drawing/2014/main" id="{C80B8112-BDE4-48E4-A593-928A0199780B}"/>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p:spPr>
      </p:pic>
      <p:sp>
        <p:nvSpPr>
          <p:cNvPr id="6" name="TextBox 5">
            <a:extLst>
              <a:ext uri="{FF2B5EF4-FFF2-40B4-BE49-F238E27FC236}">
                <a16:creationId xmlns:a16="http://schemas.microsoft.com/office/drawing/2014/main" id="{0FF06612-A4A1-4F07-A0DE-AEC1977DF48B}"/>
              </a:ext>
            </a:extLst>
          </p:cNvPr>
          <p:cNvSpPr txBox="1"/>
          <p:nvPr/>
        </p:nvSpPr>
        <p:spPr>
          <a:xfrm>
            <a:off x="447473" y="2334643"/>
            <a:ext cx="3669030" cy="3847207"/>
          </a:xfrm>
          <a:prstGeom prst="rect">
            <a:avLst/>
          </a:prstGeom>
          <a:noFill/>
        </p:spPr>
        <p:txBody>
          <a:bodyPr wrap="square" rtlCol="0">
            <a:spAutoFit/>
          </a:bodyPr>
          <a:lstStyle/>
          <a:p>
            <a:r>
              <a:rPr lang="en-US" sz="2400" b="0" i="0" dirty="0">
                <a:effectLst/>
                <a:latin typeface="Arial" panose="020B0604020202020204" pitchFamily="34" charset="0"/>
                <a:cs typeface="Arial" panose="020B0604020202020204" pitchFamily="34" charset="0"/>
              </a:rPr>
              <a:t>Approximately ten million secondary education students require professional help due to a mental health condition.</a:t>
            </a:r>
          </a:p>
          <a:p>
            <a:pPr>
              <a:spcBef>
                <a:spcPts val="1200"/>
              </a:spcBef>
            </a:pPr>
            <a:r>
              <a:rPr lang="en-US" sz="2400" b="0" i="0" dirty="0">
                <a:effectLst/>
                <a:latin typeface="Arial" panose="020B0604020202020204" pitchFamily="34" charset="0"/>
                <a:cs typeface="Arial" panose="020B0604020202020204" pitchFamily="34" charset="0"/>
              </a:rPr>
              <a:t>Staff and faculty are on the front lines when it comes to supporting students.</a:t>
            </a:r>
          </a:p>
          <a:p>
            <a:endParaRPr lang="en-US" dirty="0"/>
          </a:p>
        </p:txBody>
      </p:sp>
    </p:spTree>
    <p:extLst>
      <p:ext uri="{BB962C8B-B14F-4D97-AF65-F5344CB8AC3E}">
        <p14:creationId xmlns:p14="http://schemas.microsoft.com/office/powerpoint/2010/main" val="1457614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ecture, Instructor, Classroom, Room">
            <a:extLst>
              <a:ext uri="{FF2B5EF4-FFF2-40B4-BE49-F238E27FC236}">
                <a16:creationId xmlns:a16="http://schemas.microsoft.com/office/drawing/2014/main" id="{9568C18F-7424-4E2F-8DDB-5310225DD6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37"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Sad girl in school hallway. ">
            <a:extLst>
              <a:ext uri="{FF2B5EF4-FFF2-40B4-BE49-F238E27FC236}">
                <a16:creationId xmlns:a16="http://schemas.microsoft.com/office/drawing/2014/main" id="{DB7556E6-7D6A-48C0-A213-704BF001FB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C8086B3-CB09-4043-BC8C-35BEB1C8D44E}"/>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94A545"/>
                </a:solidFill>
                <a:latin typeface="Palatino "/>
                <a:cs typeface="+mj-cs"/>
              </a:rPr>
              <a:t>Why it Matters</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B7E6505-7EE9-4ABC-B625-0766E968A9AE}"/>
              </a:ext>
            </a:extLst>
          </p:cNvPr>
          <p:cNvSpPr>
            <a:spLocks noGrp="1"/>
          </p:cNvSpPr>
          <p:nvPr>
            <p:ph sz="half" idx="2"/>
          </p:nvPr>
        </p:nvSpPr>
        <p:spPr>
          <a:xfrm>
            <a:off x="336041" y="2336149"/>
            <a:ext cx="4030685" cy="3664351"/>
          </a:xfrm>
        </p:spPr>
        <p:txBody>
          <a:bodyPr vert="horz" lIns="91440" tIns="45720" rIns="91440" bIns="45720" rtlCol="0">
            <a:noAutofit/>
          </a:bodyPr>
          <a:lstStyle/>
          <a:p>
            <a:pPr marL="0" indent="0">
              <a:buNone/>
            </a:pPr>
            <a:r>
              <a:rPr lang="en-US" sz="2400" b="0" i="0" dirty="0">
                <a:effectLst/>
              </a:rPr>
              <a:t>Few teaching and training programs adequately prepare educators and staff to work with students </a:t>
            </a:r>
          </a:p>
          <a:p>
            <a:pPr marL="0" indent="0">
              <a:spcBef>
                <a:spcPts val="1800"/>
              </a:spcBef>
              <a:buNone/>
            </a:pPr>
            <a:r>
              <a:rPr lang="en-US" sz="2400" dirty="0"/>
              <a:t>Students with mental health or SUDs are more likely to experience in-person and cyber-bullying than other students. </a:t>
            </a:r>
          </a:p>
        </p:txBody>
      </p:sp>
      <p:pic>
        <p:nvPicPr>
          <p:cNvPr id="17" name="Content Placeholder 4" descr="Schoolhouse">
            <a:extLst>
              <a:ext uri="{FF2B5EF4-FFF2-40B4-BE49-F238E27FC236}">
                <a16:creationId xmlns:a16="http://schemas.microsoft.com/office/drawing/2014/main" id="{A4C30C00-62DB-4183-A529-72AE8BDE15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1136878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Woman, Model, Street, Beijing Beauty">
            <a:extLst>
              <a:ext uri="{FF2B5EF4-FFF2-40B4-BE49-F238E27FC236}">
                <a16:creationId xmlns:a16="http://schemas.microsoft.com/office/drawing/2014/main" id="{C0BA3010-760F-434B-970B-4587E9F9D1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7" r="-2" b="6897"/>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Handsome, Cute, Man, Young, Male">
            <a:extLst>
              <a:ext uri="{FF2B5EF4-FFF2-40B4-BE49-F238E27FC236}">
                <a16:creationId xmlns:a16="http://schemas.microsoft.com/office/drawing/2014/main" id="{BD456E3F-7204-4D1B-AF15-A1FC4B922D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236" r="-2" b="1154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92EA2719-18B9-4C4A-9A5E-33AC9A9DE64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Education</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7351DAB-4663-4DAF-969F-739EED0490C0}"/>
              </a:ext>
            </a:extLst>
          </p:cNvPr>
          <p:cNvSpPr>
            <a:spLocks noGrp="1"/>
          </p:cNvSpPr>
          <p:nvPr>
            <p:ph sz="half" idx="2"/>
          </p:nvPr>
        </p:nvSpPr>
        <p:spPr>
          <a:xfrm>
            <a:off x="336041" y="2270018"/>
            <a:ext cx="3974701" cy="3982240"/>
          </a:xfrm>
        </p:spPr>
        <p:txBody>
          <a:bodyPr vert="horz" lIns="91440" tIns="45720" rIns="91440" bIns="45720" rtlCol="0">
            <a:normAutofit/>
          </a:bodyPr>
          <a:lstStyle/>
          <a:p>
            <a:pPr marL="0" indent="0">
              <a:buNone/>
            </a:pPr>
            <a:r>
              <a:rPr lang="en-US" sz="2400" b="0" i="0" dirty="0">
                <a:effectLst/>
              </a:rPr>
              <a:t>In some educational settings, as few as </a:t>
            </a:r>
            <a:r>
              <a:rPr lang="en-US" sz="2400" b="1" i="0" dirty="0">
                <a:solidFill>
                  <a:srgbClr val="CC4927"/>
                </a:solidFill>
                <a:effectLst/>
              </a:rPr>
              <a:t>one in four</a:t>
            </a:r>
            <a:r>
              <a:rPr lang="en-US" sz="2400" b="0" i="0" dirty="0">
                <a:effectLst/>
              </a:rPr>
              <a:t> college students with mental health or SUD seek campus services.</a:t>
            </a:r>
          </a:p>
          <a:p>
            <a:pPr marL="0" indent="0">
              <a:buNone/>
            </a:pPr>
            <a:r>
              <a:rPr lang="en-US" sz="2400" b="0" i="0" dirty="0">
                <a:effectLst/>
              </a:rPr>
              <a:t>Potential returning students in recovery from SUD may not return due to a perceived lack of understanding. </a:t>
            </a:r>
            <a:endParaRPr lang="en-US" sz="2400" dirty="0"/>
          </a:p>
        </p:txBody>
      </p:sp>
      <p:pic>
        <p:nvPicPr>
          <p:cNvPr id="6" name="Content Placeholder 4" descr="Schoolhouse">
            <a:extLst>
              <a:ext uri="{FF2B5EF4-FFF2-40B4-BE49-F238E27FC236}">
                <a16:creationId xmlns:a16="http://schemas.microsoft.com/office/drawing/2014/main" id="{C9DF537B-135B-4294-8055-DD120B4393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264197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irl, Hair, Travel, City Trip, Amsterdam">
            <a:extLst>
              <a:ext uri="{FF2B5EF4-FFF2-40B4-BE49-F238E27FC236}">
                <a16:creationId xmlns:a16="http://schemas.microsoft.com/office/drawing/2014/main" id="{0D39653D-26A8-468A-A8BB-374E8E8AC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72" r="2885"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2" descr="Counselor, Wellness Coach, Man, Pointing">
            <a:extLst>
              <a:ext uri="{FF2B5EF4-FFF2-40B4-BE49-F238E27FC236}">
                <a16:creationId xmlns:a16="http://schemas.microsoft.com/office/drawing/2014/main" id="{F28447CB-EC91-4E3A-9A4A-E33C476DEE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56C79CB-A345-48F6-AE40-226B6B46FC9B}"/>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FA872C5-F8FD-4F91-AA5C-32B25151CB59}"/>
              </a:ext>
            </a:extLst>
          </p:cNvPr>
          <p:cNvSpPr>
            <a:spLocks noGrp="1"/>
          </p:cNvSpPr>
          <p:nvPr>
            <p:ph sz="half" idx="2"/>
          </p:nvPr>
        </p:nvSpPr>
        <p:spPr>
          <a:xfrm>
            <a:off x="336041" y="2437967"/>
            <a:ext cx="3669031" cy="3664351"/>
          </a:xfrm>
        </p:spPr>
        <p:txBody>
          <a:bodyPr vert="horz" lIns="91440" tIns="45720" rIns="91440" bIns="45720" rtlCol="0">
            <a:normAutofit/>
          </a:bodyPr>
          <a:lstStyle/>
          <a:p>
            <a:pPr marL="0" indent="0">
              <a:buNone/>
            </a:pPr>
            <a:r>
              <a:rPr lang="en-US" sz="2400" dirty="0"/>
              <a:t>School dropouts and subsequent unemployment are significant consequences of stigma.</a:t>
            </a:r>
          </a:p>
          <a:p>
            <a:pPr marL="0" indent="0">
              <a:spcBef>
                <a:spcPts val="1800"/>
              </a:spcBef>
              <a:buNone/>
            </a:pPr>
            <a:r>
              <a:rPr lang="en-US" sz="2400" dirty="0"/>
              <a:t>Often limited school counselors to address these issues.</a:t>
            </a:r>
          </a:p>
          <a:p>
            <a:pPr marL="0" indent="0">
              <a:buNone/>
            </a:pPr>
            <a:endParaRPr lang="en-US" sz="1700" dirty="0">
              <a:latin typeface="+mn-lt"/>
              <a:cs typeface="+mn-cs"/>
            </a:endParaRPr>
          </a:p>
        </p:txBody>
      </p:sp>
      <p:pic>
        <p:nvPicPr>
          <p:cNvPr id="10" name="Content Placeholder 4" descr="Schoolhouse">
            <a:extLst>
              <a:ext uri="{FF2B5EF4-FFF2-40B4-BE49-F238E27FC236}">
                <a16:creationId xmlns:a16="http://schemas.microsoft.com/office/drawing/2014/main" id="{D3CEA161-3CA2-4BFD-A58B-629FB343D6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306651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man smiling leaning on desk">
            <a:extLst>
              <a:ext uri="{FF2B5EF4-FFF2-40B4-BE49-F238E27FC236}">
                <a16:creationId xmlns:a16="http://schemas.microsoft.com/office/drawing/2014/main" id="{FF916A6D-E1D6-4C54-AA19-8CF501075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90" r="-2" b="609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Lecture, Instructor, Classroom, Room">
            <a:extLst>
              <a:ext uri="{FF2B5EF4-FFF2-40B4-BE49-F238E27FC236}">
                <a16:creationId xmlns:a16="http://schemas.microsoft.com/office/drawing/2014/main" id="{A1333F05-A577-464D-9774-C246C303C8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037"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D947181C-7242-405F-9FB5-D839F4083210}"/>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Education</a:t>
            </a:r>
            <a:br>
              <a:rPr lang="en-US" sz="3200" b="1" kern="1200" dirty="0">
                <a:solidFill>
                  <a:schemeClr val="tx1"/>
                </a:solidFill>
              </a:rPr>
            </a:br>
            <a:r>
              <a:rPr lang="en-US" sz="3000" b="1" i="1" kern="1200" dirty="0">
                <a:solidFill>
                  <a:srgbClr val="00467F"/>
                </a:solidFill>
                <a:latin typeface="Palatino "/>
                <a:cs typeface="+mj-cs"/>
              </a:rPr>
              <a:t>What Can Be Done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88EDE91-776B-4969-B926-35AAD0A770E8}"/>
              </a:ext>
            </a:extLst>
          </p:cNvPr>
          <p:cNvSpPr>
            <a:spLocks noGrp="1"/>
          </p:cNvSpPr>
          <p:nvPr>
            <p:ph sz="half" idx="2"/>
          </p:nvPr>
        </p:nvSpPr>
        <p:spPr>
          <a:xfrm>
            <a:off x="336042" y="2334113"/>
            <a:ext cx="3995326" cy="3664351"/>
          </a:xfrm>
        </p:spPr>
        <p:txBody>
          <a:bodyPr vert="horz" lIns="91440" tIns="45720" rIns="91440" bIns="45720" rtlCol="0">
            <a:noAutofit/>
          </a:bodyPr>
          <a:lstStyle/>
          <a:p>
            <a:pPr marL="0" indent="0" algn="l">
              <a:buNone/>
            </a:pPr>
            <a:r>
              <a:rPr lang="en-US" sz="2400" b="1" i="0" dirty="0">
                <a:solidFill>
                  <a:srgbClr val="00467F"/>
                </a:solidFill>
                <a:effectLst/>
              </a:rPr>
              <a:t>Include instruction </a:t>
            </a:r>
            <a:r>
              <a:rPr lang="en-US" sz="2400" b="0" i="0" dirty="0">
                <a:effectLst/>
              </a:rPr>
              <a:t>about mental health issues, SUDs, and recovery in training programs. </a:t>
            </a:r>
          </a:p>
          <a:p>
            <a:pPr marL="0" indent="0" algn="l">
              <a:spcBef>
                <a:spcPts val="1800"/>
              </a:spcBef>
              <a:buNone/>
            </a:pPr>
            <a:r>
              <a:rPr lang="en-US" sz="2400" b="1" i="0" dirty="0">
                <a:solidFill>
                  <a:srgbClr val="00467F"/>
                </a:solidFill>
                <a:effectLst/>
              </a:rPr>
              <a:t>Provide opportunities </a:t>
            </a:r>
            <a:r>
              <a:rPr lang="en-US" sz="2400" b="0" i="0" dirty="0">
                <a:effectLst/>
              </a:rPr>
              <a:t>for educators to hear directly from individuals with substance misuse and mental health challenges.  </a:t>
            </a:r>
          </a:p>
        </p:txBody>
      </p:sp>
      <p:pic>
        <p:nvPicPr>
          <p:cNvPr id="7" name="Content Placeholder 4" descr="Schoolhouse">
            <a:extLst>
              <a:ext uri="{FF2B5EF4-FFF2-40B4-BE49-F238E27FC236}">
                <a16:creationId xmlns:a16="http://schemas.microsoft.com/office/drawing/2014/main" id="{99C1545B-AD71-41F6-92C0-8A5E48FCF7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419966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Men Wearing Black Shirt Holding a Purple Book">
            <a:extLst>
              <a:ext uri="{FF2B5EF4-FFF2-40B4-BE49-F238E27FC236}">
                <a16:creationId xmlns:a16="http://schemas.microsoft.com/office/drawing/2014/main" id="{04C5F778-F7C4-468F-914C-9B68D06C2F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03" b="556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174" name="Picture 6" descr="Teacher and student in a class free image">
            <a:extLst>
              <a:ext uri="{FF2B5EF4-FFF2-40B4-BE49-F238E27FC236}">
                <a16:creationId xmlns:a16="http://schemas.microsoft.com/office/drawing/2014/main" id="{308CE258-06F4-46B6-85FB-119018F29BF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F22ED8E3-4EFB-42E4-9B22-0F8C0AFF5EBB}"/>
              </a:ext>
            </a:extLst>
          </p:cNvPr>
          <p:cNvSpPr>
            <a:spLocks noGrp="1"/>
          </p:cNvSpPr>
          <p:nvPr>
            <p:ph type="title"/>
          </p:nvPr>
        </p:nvSpPr>
        <p:spPr>
          <a:xfrm>
            <a:off x="336042" y="859536"/>
            <a:ext cx="3669030"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Be Done</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47BB768-7EB3-4E16-8D84-4960E35609C7}"/>
              </a:ext>
            </a:extLst>
          </p:cNvPr>
          <p:cNvSpPr>
            <a:spLocks noGrp="1"/>
          </p:cNvSpPr>
          <p:nvPr>
            <p:ph sz="half" idx="2"/>
          </p:nvPr>
        </p:nvSpPr>
        <p:spPr>
          <a:xfrm>
            <a:off x="336042" y="2448443"/>
            <a:ext cx="3624602" cy="3664351"/>
          </a:xfrm>
        </p:spPr>
        <p:txBody>
          <a:bodyPr vert="horz" lIns="91440" tIns="45720" rIns="91440" bIns="45720" rtlCol="0">
            <a:normAutofit/>
          </a:bodyPr>
          <a:lstStyle/>
          <a:p>
            <a:pPr marL="0" indent="0">
              <a:buNone/>
            </a:pPr>
            <a:r>
              <a:rPr lang="en-US" sz="2400" b="1" i="0" dirty="0">
                <a:solidFill>
                  <a:srgbClr val="00467F"/>
                </a:solidFill>
                <a:effectLst/>
              </a:rPr>
              <a:t>Educate students </a:t>
            </a:r>
            <a:r>
              <a:rPr lang="en-US" sz="2400" b="0" i="0" dirty="0">
                <a:effectLst/>
              </a:rPr>
              <a:t>with mental health and SUDs about coping strategies.  </a:t>
            </a:r>
          </a:p>
          <a:p>
            <a:pPr marL="0" indent="0">
              <a:spcBef>
                <a:spcPts val="2400"/>
              </a:spcBef>
              <a:buNone/>
            </a:pPr>
            <a:r>
              <a:rPr lang="en-US" sz="2400" b="1" i="0" dirty="0">
                <a:solidFill>
                  <a:srgbClr val="00467F"/>
                </a:solidFill>
                <a:effectLst/>
              </a:rPr>
              <a:t>Enhance and support </a:t>
            </a:r>
            <a:r>
              <a:rPr lang="en-US" sz="2400" b="0" i="0" dirty="0">
                <a:effectLst/>
              </a:rPr>
              <a:t>academic accommodations for mental illness/SUD due to student disclosure.  </a:t>
            </a:r>
          </a:p>
          <a:p>
            <a:pPr marL="0" indent="0">
              <a:buNone/>
            </a:pPr>
            <a:endParaRPr lang="en-US" sz="2400" b="0" i="0" dirty="0">
              <a:effectLst/>
            </a:endParaRPr>
          </a:p>
          <a:p>
            <a:pPr marL="0" indent="0">
              <a:buNone/>
            </a:pPr>
            <a:endParaRPr lang="en-US" sz="2400" dirty="0"/>
          </a:p>
        </p:txBody>
      </p:sp>
      <p:pic>
        <p:nvPicPr>
          <p:cNvPr id="4" name="Content Placeholder 4" descr="Schoolhouse">
            <a:extLst>
              <a:ext uri="{FF2B5EF4-FFF2-40B4-BE49-F238E27FC236}">
                <a16:creationId xmlns:a16="http://schemas.microsoft.com/office/drawing/2014/main" id="{9F160B24-6BC1-41BC-B148-45726E4470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448013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two boy sitting on brown brick pavement taken during daytime">
            <a:extLst>
              <a:ext uri="{FF2B5EF4-FFF2-40B4-BE49-F238E27FC236}">
                <a16:creationId xmlns:a16="http://schemas.microsoft.com/office/drawing/2014/main" id="{FA4F2706-66CF-43A7-8992-DCAC44C586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122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Student, Typing, Keyboard, Text, Startup">
            <a:extLst>
              <a:ext uri="{FF2B5EF4-FFF2-40B4-BE49-F238E27FC236}">
                <a16:creationId xmlns:a16="http://schemas.microsoft.com/office/drawing/2014/main" id="{D11CFFE3-71E8-4953-81EC-938FD2B55E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3" r="-2" b="702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B8B2A50B-8E6B-4B8F-983D-198195FD54A9}"/>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600" b="1" i="1" kern="1200" dirty="0">
                <a:solidFill>
                  <a:srgbClr val="00467F"/>
                </a:solidFill>
                <a:latin typeface="Palatino "/>
                <a:cs typeface="+mj-cs"/>
              </a:rPr>
              <a:t>We Can…</a:t>
            </a:r>
          </a:p>
        </p:txBody>
      </p:sp>
      <p:sp>
        <p:nvSpPr>
          <p:cNvPr id="79" name="Rectangle 7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1" name="Rectangle 8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A31EA9F-D500-4658-9722-EF16745E9253}"/>
              </a:ext>
            </a:extLst>
          </p:cNvPr>
          <p:cNvSpPr>
            <a:spLocks noGrp="1"/>
          </p:cNvSpPr>
          <p:nvPr>
            <p:ph sz="half" idx="2"/>
          </p:nvPr>
        </p:nvSpPr>
        <p:spPr>
          <a:xfrm>
            <a:off x="336041" y="2512611"/>
            <a:ext cx="3624601" cy="3664351"/>
          </a:xfrm>
        </p:spPr>
        <p:txBody>
          <a:bodyPr vert="horz" lIns="91440" tIns="45720" rIns="91440" bIns="45720" rtlCol="0">
            <a:normAutofit/>
          </a:bodyPr>
          <a:lstStyle/>
          <a:p>
            <a:pPr marL="0" indent="0">
              <a:buNone/>
            </a:pPr>
            <a:r>
              <a:rPr lang="en-US" b="1" i="0" dirty="0">
                <a:solidFill>
                  <a:srgbClr val="00467F"/>
                </a:solidFill>
                <a:effectLst/>
              </a:rPr>
              <a:t>Promote anti-stigma campaigns </a:t>
            </a:r>
            <a:r>
              <a:rPr lang="en-US" b="0" i="0" dirty="0">
                <a:effectLst/>
              </a:rPr>
              <a:t>in educational settings, including online approaches. </a:t>
            </a:r>
          </a:p>
          <a:p>
            <a:pPr marL="0" indent="0">
              <a:buNone/>
            </a:pPr>
            <a:endParaRPr lang="en-US" sz="1700" dirty="0">
              <a:latin typeface="+mn-lt"/>
              <a:cs typeface="+mn-cs"/>
            </a:endParaRPr>
          </a:p>
        </p:txBody>
      </p:sp>
      <p:pic>
        <p:nvPicPr>
          <p:cNvPr id="10" name="Content Placeholder 4" descr="Schoolhouse">
            <a:extLst>
              <a:ext uri="{FF2B5EF4-FFF2-40B4-BE49-F238E27FC236}">
                <a16:creationId xmlns:a16="http://schemas.microsoft.com/office/drawing/2014/main" id="{C90F3FCE-59C2-496D-8B2A-0DCE777E38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3934" y="5755269"/>
            <a:ext cx="914400" cy="914400"/>
          </a:xfrm>
          <a:prstGeom prst="rect">
            <a:avLst/>
          </a:prstGeom>
        </p:spPr>
      </p:pic>
    </p:spTree>
    <p:extLst>
      <p:ext uri="{BB962C8B-B14F-4D97-AF65-F5344CB8AC3E}">
        <p14:creationId xmlns:p14="http://schemas.microsoft.com/office/powerpoint/2010/main" val="2309571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0E81DE2D-F1DA-E948-96A3-C40C97D36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18" y="4721225"/>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210330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Education</a:t>
            </a:r>
          </a:p>
          <a:p>
            <a:r>
              <a:rPr lang="en-US" altLang="en-US" sz="2800" b="1" i="1" dirty="0">
                <a:solidFill>
                  <a:srgbClr val="CC4927"/>
                </a:solidFill>
                <a:latin typeface="Palatino "/>
              </a:rPr>
              <a:t>Impact and Evidence-based Strategies for Preventing and Reducing Stigma</a:t>
            </a:r>
          </a:p>
        </p:txBody>
      </p:sp>
      <p:pic>
        <p:nvPicPr>
          <p:cNvPr id="14" name="Picture 6" descr="Student, Library, Books, Book, Learn">
            <a:extLst>
              <a:ext uri="{FF2B5EF4-FFF2-40B4-BE49-F238E27FC236}">
                <a16:creationId xmlns:a16="http://schemas.microsoft.com/office/drawing/2014/main" id="{9A5324F6-1974-400B-A5A7-5E4F852695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213" b="8035"/>
          <a:stretch/>
        </p:blipFill>
        <p:spPr bwMode="auto">
          <a:xfrm>
            <a:off x="262872" y="4624530"/>
            <a:ext cx="285236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2050" name="Picture 2" descr="Teacher, Female, College, Student, Office People">
            <a:extLst>
              <a:ext uri="{FF2B5EF4-FFF2-40B4-BE49-F238E27FC236}">
                <a16:creationId xmlns:a16="http://schemas.microsoft.com/office/drawing/2014/main" id="{C1A95903-F89B-4E8E-95B2-0A7963FF2A8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20234"/>
          <a:stretch/>
        </p:blipFill>
        <p:spPr bwMode="auto">
          <a:xfrm>
            <a:off x="3158910" y="4624530"/>
            <a:ext cx="2634030"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5" name="Picture 2" descr="Sad girl in gradeschool hallway">
            <a:extLst>
              <a:ext uri="{FF2B5EF4-FFF2-40B4-BE49-F238E27FC236}">
                <a16:creationId xmlns:a16="http://schemas.microsoft.com/office/drawing/2014/main" id="{22FE83B7-957A-4A96-A3D8-7AA01B5C96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8923" y="4624530"/>
            <a:ext cx="329507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128573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048730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263162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41754"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334896"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50317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37397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7</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a:t>Learning Objectives</a:t>
            </a:r>
            <a:br>
              <a:rPr lang="en-US" altLang="en-US" sz="3600"/>
            </a:br>
            <a:r>
              <a:rPr lang="en-US" altLang="en-US" sz="3100" i="1">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normAutofit lnSpcReduction="10000"/>
          </a:bodyPr>
          <a:lstStyle/>
          <a:p>
            <a:pPr marL="457200" indent="-457200" eaLnBrk="1" hangingPunct="1">
              <a:buFont typeface="Wingdings" panose="05000000000000000000" pitchFamily="2" charset="2"/>
              <a:buChar char="§"/>
              <a:defRPr/>
            </a:pPr>
            <a:r>
              <a:rPr lang="en-US" altLang="en-US" sz="3200" dirty="0"/>
              <a:t>Describe why addressing stigma within educational settings is important </a:t>
            </a:r>
          </a:p>
          <a:p>
            <a:pPr marL="457200" indent="-457200" eaLnBrk="1" hangingPunct="1">
              <a:buFont typeface="Wingdings" panose="05000000000000000000" pitchFamily="2" charset="2"/>
              <a:buChar char="§"/>
              <a:defRPr/>
            </a:pPr>
            <a:r>
              <a:rPr lang="en-US" altLang="en-US" sz="3200" dirty="0"/>
              <a:t>List the potential impact of stigma and the role that educators can providers can play</a:t>
            </a:r>
          </a:p>
          <a:p>
            <a:pPr marL="457200" indent="-457200" eaLnBrk="1" hangingPunct="1">
              <a:buFont typeface="Wingdings" panose="05000000000000000000" pitchFamily="2" charset="2"/>
              <a:buChar char="§"/>
              <a:defRPr/>
            </a:pPr>
            <a:r>
              <a:rPr lang="en-US" altLang="en-US" sz="3200" dirty="0"/>
              <a:t>List strategies for engaging educators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73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a:t>
            </a:r>
            <a:r>
              <a:rPr lang="en-US" altLang="en-US" sz="2400" i="1" dirty="0">
                <a:solidFill>
                  <a:srgbClr val="CC4927"/>
                </a:solidFill>
              </a:rPr>
              <a:t>it is cross-cutting in all communities and populations.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1">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1878</Words>
  <Application>Microsoft Macintosh PowerPoint</Application>
  <PresentationFormat>On-screen Show (4:3)</PresentationFormat>
  <Paragraphs>161</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InterFace</vt:lpstr>
      <vt:lpstr>Arial</vt:lpstr>
      <vt:lpstr>Calibri</vt:lpstr>
      <vt:lpstr>Calibri Light</vt:lpstr>
      <vt:lpstr>Palatino </vt:lpstr>
      <vt:lpstr>Wingdings</vt:lpstr>
      <vt:lpstr>Office Theme</vt:lpstr>
      <vt:lpstr> Preventing and Reducing Stigma:                Evidence-based Practices Across                 Community Sectors Series   </vt:lpstr>
      <vt:lpstr>Preventing and Reducing Stigma Cross Sector Slide Deck </vt:lpstr>
      <vt:lpstr>Brought To You By:</vt:lpstr>
      <vt:lpstr>Disclaimer </vt:lpstr>
      <vt:lpstr>PowerPoint Presentation</vt:lpstr>
      <vt:lpstr>Follow Us On Social Media! </vt:lpstr>
      <vt:lpstr>Learning Objectives Participants will be able to: </vt:lpstr>
      <vt:lpstr>A Role for Every Sector</vt:lpstr>
      <vt:lpstr>A Role for Everyone </vt:lpstr>
      <vt:lpstr>Education Why it Matters</vt:lpstr>
      <vt:lpstr>Why it Matters</vt:lpstr>
      <vt:lpstr>Education What's the Impact</vt:lpstr>
      <vt:lpstr>What’s the Impact</vt:lpstr>
      <vt:lpstr>Education What Can Be Done</vt:lpstr>
      <vt:lpstr>What Can Be Done</vt:lpstr>
      <vt:lpstr>We Can…</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Preventing and Reducing Stigma:                Evidence-based Practices Across                 Community Sectors Series  &lt;Insert Introduction to Stigma Slides Here&gt; https://pttcnetwork.org/centers/great-lakes-pttc/preventing-and-reducing-stigma </dc:title>
  <dc:creator>Klevgaard, Chuck</dc:creator>
  <cp:lastModifiedBy>Maureen Fitzgerald</cp:lastModifiedBy>
  <cp:revision>9</cp:revision>
  <dcterms:created xsi:type="dcterms:W3CDTF">2020-10-21T13:37:04Z</dcterms:created>
  <dcterms:modified xsi:type="dcterms:W3CDTF">2020-11-07T14:06:48Z</dcterms:modified>
</cp:coreProperties>
</file>