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8"/>
  </p:notesMasterIdLst>
  <p:handoutMasterIdLst>
    <p:handoutMasterId r:id="rId19"/>
  </p:handoutMasterIdLst>
  <p:sldIdLst>
    <p:sldId id="303" r:id="rId2"/>
    <p:sldId id="273" r:id="rId3"/>
    <p:sldId id="271" r:id="rId4"/>
    <p:sldId id="257" r:id="rId5"/>
    <p:sldId id="591" r:id="rId6"/>
    <p:sldId id="336" r:id="rId7"/>
    <p:sldId id="455" r:id="rId8"/>
    <p:sldId id="458" r:id="rId9"/>
    <p:sldId id="592" r:id="rId10"/>
    <p:sldId id="593" r:id="rId11"/>
    <p:sldId id="594" r:id="rId12"/>
    <p:sldId id="595" r:id="rId13"/>
    <p:sldId id="596" r:id="rId14"/>
    <p:sldId id="597" r:id="rId15"/>
    <p:sldId id="308" r:id="rId16"/>
    <p:sldId id="598" r:id="rId17"/>
  </p:sldIdLst>
  <p:sldSz cx="9144000" cy="6858000" type="screen4x3"/>
  <p:notesSz cx="7077075" cy="9077325"/>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5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00467F"/>
    <a:srgbClr val="94A545"/>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autoAdjust="0"/>
    <p:restoredTop sz="62313" autoAdjust="0"/>
  </p:normalViewPr>
  <p:slideViewPr>
    <p:cSldViewPr snapToGrid="0">
      <p:cViewPr varScale="1">
        <p:scale>
          <a:sx n="72" d="100"/>
          <a:sy n="72" d="100"/>
        </p:scale>
        <p:origin x="3400" y="208"/>
      </p:cViewPr>
      <p:guideLst>
        <p:guide orient="horz" pos="2280"/>
        <p:guide pos="5664"/>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11/7/20</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Patient_empowermen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n.wikipedia.org/wiki/Social_servic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Health care professionals, specifically providers, may be concerned about their patient's SUD and how to provide quality care in treating it. </a:t>
            </a:r>
          </a:p>
          <a:p>
            <a:pPr marL="228600" indent="-228600">
              <a:buFont typeface="+mj-lt"/>
              <a:buAutoNum type="arabicPeriod"/>
            </a:pPr>
            <a:r>
              <a:rPr lang="en-US" b="0" i="0" dirty="0">
                <a:solidFill>
                  <a:srgbClr val="575B64"/>
                </a:solidFill>
                <a:effectLst/>
                <a:latin typeface="InterFace"/>
              </a:rPr>
              <a:t>Yet inadequate training, knowledge, or support structures for providers contribute to the stigmatization of people with SUD, resulting in poor quality of care and lower patient engagement and care retention levels.</a:t>
            </a:r>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145501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Healthcare professionals may be less involved in the patient care process, including long-term follow-up care, and have a more task-oriented care approach. Patients may feel less connected to care, which can lead to poor treatment outcomes.</a:t>
            </a:r>
          </a:p>
          <a:p>
            <a:pPr marL="228600" indent="-228600" algn="l">
              <a:buFont typeface="+mj-lt"/>
              <a:buAutoNum type="arabicPeriod"/>
            </a:pPr>
            <a:r>
              <a:rPr lang="en-US" b="0" i="0" dirty="0">
                <a:solidFill>
                  <a:srgbClr val="575B64"/>
                </a:solidFill>
                <a:effectLst/>
                <a:latin typeface="InterFace"/>
              </a:rPr>
              <a:t>Disconnection of care among providers and patients may be perceived as substandard health delivery services. Providers may experience emotional burnout due to inadequate support from peers, including substance use experts and counselors.</a:t>
            </a:r>
          </a:p>
          <a:p>
            <a:pPr marL="228600" indent="-228600" algn="l">
              <a:buFont typeface="+mj-lt"/>
              <a:buAutoNum type="arabicPeriod"/>
            </a:pPr>
            <a:r>
              <a:rPr lang="en-US" b="0" i="0" dirty="0">
                <a:solidFill>
                  <a:srgbClr val="575B64"/>
                </a:solidFill>
                <a:effectLst/>
                <a:latin typeface="InterFace"/>
              </a:rPr>
              <a:t>The lack of knowledge on SUD, particularly on screening, diagnosis, and treatment, may impact the provider's comfort level on meeting the physical and psychosocial needs of patients with SUD. Primary healthcare providers often report that they lack the resources to improve treatment outcomes.</a:t>
            </a:r>
          </a:p>
          <a:p>
            <a:pPr marL="228600" indent="-228600" algn="l">
              <a:buFont typeface="+mj-lt"/>
              <a:buAutoNum type="arabicPeriod"/>
            </a:pPr>
            <a:r>
              <a:rPr lang="en-US" b="0" i="0" dirty="0">
                <a:solidFill>
                  <a:srgbClr val="575B64"/>
                </a:solidFill>
                <a:effectLst/>
                <a:latin typeface="InterFace"/>
              </a:rPr>
              <a:t>Providers who are unfamiliar with the science of addiction are more likely to be frustrated when their patients relapse; they may associate the behavior with moral failing.  </a:t>
            </a:r>
          </a:p>
          <a:p>
            <a:pPr marL="228600" indent="-228600" algn="l">
              <a:buFont typeface="+mj-lt"/>
              <a:buAutoNum type="arabicPeriod"/>
            </a:pPr>
            <a:r>
              <a:rPr lang="en-US" b="0" i="0" dirty="0">
                <a:solidFill>
                  <a:srgbClr val="575B64"/>
                </a:solidFill>
                <a:effectLst/>
                <a:latin typeface="InterFace"/>
              </a:rPr>
              <a:t>Patients with SUDs are less likely to seek medical care because they fear judgment.</a:t>
            </a:r>
          </a:p>
          <a:p>
            <a:pPr marL="228600" indent="-228600" algn="l">
              <a:buFont typeface="+mj-lt"/>
              <a:buAutoNum type="arabicPeriod"/>
            </a:pPr>
            <a:r>
              <a:rPr lang="en-US" b="0" i="0" dirty="0">
                <a:solidFill>
                  <a:srgbClr val="575B64"/>
                </a:solidFill>
                <a:effectLst/>
                <a:latin typeface="InterFace"/>
              </a:rPr>
              <a:t>Health professionals' negative attitudes diminish patients' feelings of empowerment and subsequent treatment.</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3420640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The lack of knowledge on SUD, particularly on screening, diagnosis, and treatment, may impact the provider's comfort level on meeting the physical and psychosocial needs of patients with SUD. Primary healthcare providers often report that they lack the resources to improve treatment outcomes.</a:t>
            </a:r>
          </a:p>
          <a:p>
            <a:pPr marL="228600" indent="-228600" algn="l">
              <a:buFont typeface="+mj-lt"/>
              <a:buAutoNum type="arabicPeriod"/>
            </a:pPr>
            <a:r>
              <a:rPr lang="en-US" b="0" i="0" dirty="0">
                <a:solidFill>
                  <a:srgbClr val="575B64"/>
                </a:solidFill>
                <a:effectLst/>
                <a:latin typeface="InterFace"/>
              </a:rPr>
              <a:t>Providers who are unfamiliar with the science of addiction are more likely to be frustrated when their patients relapse; they may associate the behavior with moral failing.  </a:t>
            </a:r>
          </a:p>
          <a:p>
            <a:pPr marL="228600" indent="-228600" algn="l">
              <a:buFont typeface="+mj-lt"/>
              <a:buAutoNum type="arabicPeriod"/>
            </a:pPr>
            <a:r>
              <a:rPr lang="en-US" b="0" i="0" dirty="0">
                <a:solidFill>
                  <a:srgbClr val="575B64"/>
                </a:solidFill>
                <a:effectLst/>
                <a:latin typeface="InterFace"/>
              </a:rPr>
              <a:t>Patients with SUDs are less likely to seek medical care because they fear judgment.</a:t>
            </a:r>
          </a:p>
          <a:p>
            <a:pPr marL="228600" indent="-228600" algn="l">
              <a:buFont typeface="+mj-lt"/>
              <a:buAutoNum type="arabicPeriod"/>
            </a:pPr>
            <a:r>
              <a:rPr lang="en-US" b="0" i="0" dirty="0">
                <a:solidFill>
                  <a:srgbClr val="575B64"/>
                </a:solidFill>
                <a:effectLst/>
                <a:latin typeface="InterFace"/>
              </a:rPr>
              <a:t>Health professionals' negative attitudes diminish patients' feelings of empowerment and subsequent treatment.</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1799444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 </a:t>
            </a:r>
          </a:p>
          <a:p>
            <a:pPr marL="228600" indent="-228600" algn="l">
              <a:buFont typeface="+mj-lt"/>
              <a:buAutoNum type="arabicPeriod"/>
            </a:pPr>
            <a:r>
              <a:rPr lang="en-US" b="0" i="0" dirty="0">
                <a:solidFill>
                  <a:srgbClr val="575B64"/>
                </a:solidFill>
                <a:effectLst/>
                <a:latin typeface="InterFace"/>
              </a:rPr>
              <a:t>Establish shared care initiatives between healthcare and community partnerships to improve responsiveness and resource capacity, including access to and integration of addiction medicine specialists for populations with SUD.</a:t>
            </a:r>
          </a:p>
          <a:p>
            <a:pPr marL="228600" indent="-228600" algn="l">
              <a:buFont typeface="+mj-lt"/>
              <a:buAutoNum type="arabicPeriod"/>
            </a:pPr>
            <a:r>
              <a:rPr lang="en-US" b="1" i="0" dirty="0">
                <a:solidFill>
                  <a:srgbClr val="202122"/>
                </a:solidFill>
                <a:effectLst/>
                <a:latin typeface="Arial" panose="020B0604020202020204" pitchFamily="34" charset="0"/>
              </a:rPr>
              <a:t>Shared care</a:t>
            </a:r>
            <a:r>
              <a:rPr lang="en-US" b="0" i="0" dirty="0">
                <a:solidFill>
                  <a:srgbClr val="202122"/>
                </a:solidFill>
                <a:effectLst/>
                <a:latin typeface="Arial" panose="020B0604020202020204" pitchFamily="34" charset="0"/>
              </a:rPr>
              <a:t> involves the establishment of partnerships between professionals and laymen in which they share a common goal. Examples are an improvement in the health of a patient where there is </a:t>
            </a:r>
            <a:r>
              <a:rPr lang="en-US" b="0" i="0" u="none" strike="noStrike" dirty="0">
                <a:solidFill>
                  <a:srgbClr val="0B0080"/>
                </a:solidFill>
                <a:effectLst/>
                <a:latin typeface="Arial" panose="020B0604020202020204" pitchFamily="34" charset="0"/>
                <a:hlinkClick r:id="rId3" tooltip="Patient empowerment"/>
              </a:rPr>
              <a:t>patient empowerment</a:t>
            </a:r>
            <a:r>
              <a:rPr lang="en-US" b="0" i="0" dirty="0">
                <a:solidFill>
                  <a:srgbClr val="202122"/>
                </a:solidFill>
                <a:effectLst/>
                <a:latin typeface="Arial" panose="020B0604020202020204" pitchFamily="34" charset="0"/>
              </a:rPr>
              <a:t> to take a major degree of responsibility care and arrangements in which the life of a disadvantaged person is improved by the joint efforts of a </a:t>
            </a:r>
            <a:r>
              <a:rPr lang="en-US" b="0" i="0" u="none" strike="noStrike" dirty="0">
                <a:solidFill>
                  <a:srgbClr val="0B0080"/>
                </a:solidFill>
                <a:effectLst/>
                <a:latin typeface="Arial" panose="020B0604020202020204" pitchFamily="34" charset="0"/>
                <a:hlinkClick r:id="rId4" tooltip="Social service"/>
              </a:rPr>
              <a:t>social service</a:t>
            </a:r>
            <a:r>
              <a:rPr lang="en-US" b="0" i="0" dirty="0">
                <a:solidFill>
                  <a:srgbClr val="202122"/>
                </a:solidFill>
                <a:effectLst/>
                <a:latin typeface="Arial" panose="020B0604020202020204" pitchFamily="34" charset="0"/>
              </a:rPr>
              <a:t> and an outside lay provider. In truly shared care, the partnership is a genuinely equal one with neither partner being subservient or superior.</a:t>
            </a:r>
            <a:r>
              <a:rPr lang="en-US" b="0" i="0" dirty="0">
                <a:solidFill>
                  <a:srgbClr val="575B64"/>
                </a:solidFill>
                <a:effectLst/>
                <a:latin typeface="InterFace"/>
              </a:rPr>
              <a:t>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548046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Healthcare institutions should incorporate SUD in current educational and training curriculum for healthcare professionals to improve knowledge and capabilities on how to approach SUD screening, diagnosis, and treatment.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575B64"/>
                </a:solidFill>
                <a:effectLst/>
                <a:latin typeface="InterFace"/>
              </a:rPr>
              <a:t>Create clear mechanisms for patients to verbalize or report their concerns regarding stigma or instances of mistreatment.</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198531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16</a:t>
            </a:fld>
            <a:endParaRPr lang="en-US" dirty="0"/>
          </a:p>
        </p:txBody>
      </p:sp>
    </p:spTree>
    <p:extLst>
      <p:ext uri="{BB962C8B-B14F-4D97-AF65-F5344CB8AC3E}">
        <p14:creationId xmlns:p14="http://schemas.microsoft.com/office/powerpoint/2010/main" val="44523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260213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104188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4</a:t>
            </a:fld>
            <a:endParaRPr lang="en-US" dirty="0"/>
          </a:p>
        </p:txBody>
      </p:sp>
    </p:spTree>
    <p:extLst>
      <p:ext uri="{BB962C8B-B14F-4D97-AF65-F5344CB8AC3E}">
        <p14:creationId xmlns:p14="http://schemas.microsoft.com/office/powerpoint/2010/main" val="421080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171450" indent="-171450" eaLnBrk="1" hangingPunct="1">
              <a:buFont typeface="Wingdings" panose="05000000000000000000" pitchFamily="2" charset="2"/>
              <a:buChar char="ü"/>
              <a:defRPr/>
            </a:pPr>
            <a:r>
              <a:rPr lang="en-US" altLang="en-US" dirty="0"/>
              <a:t>Describe why addressing stigma with faith leaders is important </a:t>
            </a:r>
          </a:p>
          <a:p>
            <a:pPr marL="171450" indent="-171450" eaLnBrk="1" hangingPunct="1">
              <a:buFont typeface="Wingdings" panose="05000000000000000000" pitchFamily="2" charset="2"/>
              <a:buChar char="ü"/>
              <a:defRPr/>
            </a:pPr>
            <a:r>
              <a:rPr lang="en-US" altLang="en-US" dirty="0"/>
              <a:t>List the potential impact of stigma and the role that faith leaders can play</a:t>
            </a:r>
          </a:p>
          <a:p>
            <a:pPr marL="171450" indent="-171450" eaLnBrk="1" hangingPunct="1">
              <a:buFont typeface="Wingdings" panose="05000000000000000000" pitchFamily="2" charset="2"/>
              <a:buChar char="ü"/>
              <a:defRPr/>
            </a:pPr>
            <a:r>
              <a:rPr lang="en-US" altLang="en-US" dirty="0"/>
              <a:t>List strategies for engaging faith leaders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7</a:t>
            </a:fld>
            <a:endParaRPr lang="en-US" altLang="en-US"/>
          </a:p>
        </p:txBody>
      </p:sp>
    </p:spTree>
    <p:extLst>
      <p:ext uri="{BB962C8B-B14F-4D97-AF65-F5344CB8AC3E}">
        <p14:creationId xmlns:p14="http://schemas.microsoft.com/office/powerpoint/2010/main" val="1505295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Healthcare</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575B64"/>
                </a:solidFill>
                <a:effectLst/>
                <a:latin typeface="InterFace"/>
              </a:rPr>
              <a:t>Healthcare is defined as an organized system that strives to maintain or improve health by delivering services focused on prevention, diagnosis, treatment, and recovery. Healthcare professionals are a central part of this system, where they strive to improve access and quality health care. </a:t>
            </a:r>
          </a:p>
          <a:p>
            <a:pPr marL="228600" indent="-228600">
              <a:buFont typeface="+mj-lt"/>
              <a:buAutoNum type="arabicPeriod"/>
            </a:pPr>
            <a:r>
              <a:rPr lang="en-US" b="0" i="1" dirty="0">
                <a:solidFill>
                  <a:srgbClr val="575B64"/>
                </a:solidFill>
                <a:effectLst/>
                <a:latin typeface="InterFace"/>
              </a:rPr>
              <a:t>Since 2016, More than 65,000 Americans have died from overdose deaths in rural and urban communities across the United States. Due to substance use disorder (SUD) morbidities and mortalities, many have sought help from the healthcare system.</a:t>
            </a:r>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1400723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11/7/20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11/7/20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br>
              <a:rPr lang="en-US" altLang="en-US" sz="1800" dirty="0">
                <a:highlight>
                  <a:srgbClr val="C0C0C0"/>
                </a:highlight>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DA7F50A6-49D8-9E4E-A6C3-6539DD77D9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950" y="368023"/>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oyalty-free nurse photos free download | Pxfuel">
            <a:extLst>
              <a:ext uri="{FF2B5EF4-FFF2-40B4-BE49-F238E27FC236}">
                <a16:creationId xmlns:a16="http://schemas.microsoft.com/office/drawing/2014/main" id="{472BC955-C622-4212-A054-44E960D2B7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54"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Group of healath care professionals at a lecture">
            <a:extLst>
              <a:ext uri="{FF2B5EF4-FFF2-40B4-BE49-F238E27FC236}">
                <a16:creationId xmlns:a16="http://schemas.microsoft.com/office/drawing/2014/main" id="{930E643C-57AF-4915-BC2C-193B89482F8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 b="8378"/>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6C18C67-3B78-4B1E-8C81-D738B15E42B3}"/>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i="1" kern="1200" dirty="0">
                <a:solidFill>
                  <a:srgbClr val="94A545"/>
                </a:solidFill>
                <a:latin typeface="Palatino "/>
                <a:cs typeface="+mj-cs"/>
              </a:rPr>
              <a:t>Why Does it Matter</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52B94B5-309E-462A-B31E-940100B3466E}"/>
              </a:ext>
            </a:extLst>
          </p:cNvPr>
          <p:cNvSpPr>
            <a:spLocks noGrp="1"/>
          </p:cNvSpPr>
          <p:nvPr>
            <p:ph sz="half" idx="2"/>
          </p:nvPr>
        </p:nvSpPr>
        <p:spPr>
          <a:xfrm>
            <a:off x="336041" y="2394080"/>
            <a:ext cx="4100491" cy="3717225"/>
          </a:xfrm>
        </p:spPr>
        <p:txBody>
          <a:bodyPr vert="horz" lIns="91440" tIns="45720" rIns="91440" bIns="45720" rtlCol="0">
            <a:normAutofit/>
          </a:bodyPr>
          <a:lstStyle/>
          <a:p>
            <a:pPr marL="0" indent="0">
              <a:buNone/>
            </a:pPr>
            <a:r>
              <a:rPr lang="en-US" sz="2400" dirty="0"/>
              <a:t>Health care professionals, may be concerned about their patient's SUD and how to provide quality care in treating it. </a:t>
            </a:r>
          </a:p>
          <a:p>
            <a:pPr marL="0" indent="0">
              <a:buNone/>
            </a:pPr>
            <a:r>
              <a:rPr lang="en-US" sz="2400" dirty="0"/>
              <a:t>Inadequate training, knowledge, or support structures for providers can contribute to stigma. </a:t>
            </a:r>
          </a:p>
          <a:p>
            <a:pPr marL="0" indent="0">
              <a:buNone/>
            </a:pPr>
            <a:endParaRPr lang="en-US" sz="2400" dirty="0"/>
          </a:p>
          <a:p>
            <a:pPr marL="0" indent="0">
              <a:buNone/>
            </a:pPr>
            <a:endParaRPr lang="en-US" sz="1700" dirty="0">
              <a:latin typeface="+mn-lt"/>
              <a:cs typeface="+mn-cs"/>
            </a:endParaRPr>
          </a:p>
        </p:txBody>
      </p:sp>
      <p:pic>
        <p:nvPicPr>
          <p:cNvPr id="7" name="Graphic 6" descr="First aid kit">
            <a:extLst>
              <a:ext uri="{FF2B5EF4-FFF2-40B4-BE49-F238E27FC236}">
                <a16:creationId xmlns:a16="http://schemas.microsoft.com/office/drawing/2014/main" id="{8737B6D9-8234-4620-A9BE-00AEF70C32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2543" y="5680865"/>
            <a:ext cx="914400" cy="914400"/>
          </a:xfrm>
          <a:prstGeom prst="rect">
            <a:avLst/>
          </a:prstGeom>
        </p:spPr>
      </p:pic>
    </p:spTree>
    <p:extLst>
      <p:ext uri="{BB962C8B-B14F-4D97-AF65-F5344CB8AC3E}">
        <p14:creationId xmlns:p14="http://schemas.microsoft.com/office/powerpoint/2010/main" val="122185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Royalty free emergency room photos | Pikist">
            <a:extLst>
              <a:ext uri="{FF2B5EF4-FFF2-40B4-BE49-F238E27FC236}">
                <a16:creationId xmlns:a16="http://schemas.microsoft.com/office/drawing/2014/main" id="{114F3B85-D4A4-4B28-9E6A-56E90B2BAC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778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2" descr="Exhausted health care worker in blue surgical scrubs">
            <a:extLst>
              <a:ext uri="{FF2B5EF4-FFF2-40B4-BE49-F238E27FC236}">
                <a16:creationId xmlns:a16="http://schemas.microsoft.com/office/drawing/2014/main" id="{B6C56ACD-2F08-4480-8BE1-5EE4D00242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28" r="-2" b="6461"/>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2FC31F4-C4F7-4094-B7BB-9F53C1527F81}"/>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kern="1200" dirty="0">
                <a:solidFill>
                  <a:schemeClr val="tx1"/>
                </a:solidFill>
              </a:rPr>
              <a:t>Healthcare </a:t>
            </a:r>
            <a:br>
              <a:rPr lang="en-US" sz="3000" kern="1200" dirty="0">
                <a:solidFill>
                  <a:schemeClr val="tx1"/>
                </a:solidFill>
                <a:latin typeface="+mj-lt"/>
                <a:ea typeface="+mj-ea"/>
                <a:cs typeface="+mj-cs"/>
              </a:rPr>
            </a:br>
            <a:r>
              <a:rPr lang="en-US" sz="3000" b="1" i="1" kern="1200" dirty="0">
                <a:solidFill>
                  <a:srgbClr val="CC4927"/>
                </a:solidFill>
                <a:latin typeface="Palatino "/>
                <a:cs typeface="+mj-cs"/>
              </a:rPr>
              <a:t>What’s the Impact</a:t>
            </a: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E082610-AAA5-48CF-8B4E-68C42DE85B3F}"/>
              </a:ext>
            </a:extLst>
          </p:cNvPr>
          <p:cNvSpPr>
            <a:spLocks noGrp="1"/>
          </p:cNvSpPr>
          <p:nvPr>
            <p:ph sz="half" idx="2"/>
          </p:nvPr>
        </p:nvSpPr>
        <p:spPr>
          <a:xfrm>
            <a:off x="336042" y="2337516"/>
            <a:ext cx="3624602" cy="3664351"/>
          </a:xfrm>
        </p:spPr>
        <p:txBody>
          <a:bodyPr vert="horz" lIns="91440" tIns="45720" rIns="91440" bIns="45720" rtlCol="0">
            <a:normAutofit/>
          </a:bodyPr>
          <a:lstStyle/>
          <a:p>
            <a:pPr marL="0" indent="0">
              <a:buNone/>
            </a:pPr>
            <a:r>
              <a:rPr lang="en-US" sz="2400" dirty="0"/>
              <a:t>Overworked providers may have a purely task-oriented approach, leading to disconnected care.</a:t>
            </a:r>
          </a:p>
          <a:p>
            <a:pPr marL="0" indent="0">
              <a:spcBef>
                <a:spcPts val="1800"/>
              </a:spcBef>
              <a:buNone/>
            </a:pPr>
            <a:r>
              <a:rPr lang="en-US" sz="2400" dirty="0"/>
              <a:t>Providers may experience emotional burnout due to inadequate support.</a:t>
            </a:r>
          </a:p>
          <a:p>
            <a:pPr marL="0" indent="0">
              <a:buNone/>
            </a:pPr>
            <a:endParaRPr lang="en-US" sz="2400" dirty="0"/>
          </a:p>
        </p:txBody>
      </p:sp>
      <p:pic>
        <p:nvPicPr>
          <p:cNvPr id="10" name="Graphic 9" descr="First aid kit">
            <a:extLst>
              <a:ext uri="{FF2B5EF4-FFF2-40B4-BE49-F238E27FC236}">
                <a16:creationId xmlns:a16="http://schemas.microsoft.com/office/drawing/2014/main" id="{D7A5C4D6-C3B5-4E32-800E-F49574A0E4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2543" y="5680865"/>
            <a:ext cx="914400" cy="914400"/>
          </a:xfrm>
          <a:prstGeom prst="rect">
            <a:avLst/>
          </a:prstGeom>
        </p:spPr>
      </p:pic>
    </p:spTree>
    <p:extLst>
      <p:ext uri="{BB962C8B-B14F-4D97-AF65-F5344CB8AC3E}">
        <p14:creationId xmlns:p14="http://schemas.microsoft.com/office/powerpoint/2010/main" val="90116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Doctor, Dentist, Dental, Clinic, Medical">
            <a:extLst>
              <a:ext uri="{FF2B5EF4-FFF2-40B4-BE49-F238E27FC236}">
                <a16:creationId xmlns:a16="http://schemas.microsoft.com/office/drawing/2014/main" id="{8DA04EA5-0D80-4D0B-92AC-243447E614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150" name="Picture 6" descr="People, Emergency Room, Hospital, Nurse">
            <a:extLst>
              <a:ext uri="{FF2B5EF4-FFF2-40B4-BE49-F238E27FC236}">
                <a16:creationId xmlns:a16="http://schemas.microsoft.com/office/drawing/2014/main" id="{D1B88A16-79A1-46BE-B887-6D1970B398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689"/>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C70FF8C-31B2-4A51-BAEA-234CCB5B5533}"/>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CC4927"/>
                </a:solidFill>
                <a:latin typeface="Palatino "/>
                <a:cs typeface="+mj-cs"/>
              </a:rPr>
              <a:t>What’s the Impact</a:t>
            </a:r>
          </a:p>
        </p:txBody>
      </p:sp>
      <p:sp>
        <p:nvSpPr>
          <p:cNvPr id="81" name="Rectangle 8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3" name="Rectangle 8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50A9CA9-C841-40A8-8B78-A865C90A626F}"/>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dirty="0"/>
              <a:t>Providers who are unfamiliar with the science of addiction are more likely to be frustrated when their patients relapse; they may associate the behavior with moral failing.  </a:t>
            </a:r>
          </a:p>
          <a:p>
            <a:pPr marL="0" indent="0">
              <a:buNone/>
            </a:pPr>
            <a:endParaRPr lang="en-US" sz="1700" dirty="0">
              <a:latin typeface="+mn-lt"/>
              <a:cs typeface="+mn-cs"/>
            </a:endParaRPr>
          </a:p>
        </p:txBody>
      </p:sp>
      <p:pic>
        <p:nvPicPr>
          <p:cNvPr id="4" name="Graphic 3" descr="First aid kit">
            <a:extLst>
              <a:ext uri="{FF2B5EF4-FFF2-40B4-BE49-F238E27FC236}">
                <a16:creationId xmlns:a16="http://schemas.microsoft.com/office/drawing/2014/main" id="{8AA4FAAB-1AC3-42BD-85C4-ED15D35004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2543" y="5680865"/>
            <a:ext cx="914400" cy="914400"/>
          </a:xfrm>
          <a:prstGeom prst="rect">
            <a:avLst/>
          </a:prstGeom>
        </p:spPr>
      </p:pic>
    </p:spTree>
    <p:extLst>
      <p:ext uri="{BB962C8B-B14F-4D97-AF65-F5344CB8AC3E}">
        <p14:creationId xmlns:p14="http://schemas.microsoft.com/office/powerpoint/2010/main" val="308018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Group of people talking ">
            <a:extLst>
              <a:ext uri="{FF2B5EF4-FFF2-40B4-BE49-F238E27FC236}">
                <a16:creationId xmlns:a16="http://schemas.microsoft.com/office/drawing/2014/main" id="{29EB5B6F-D032-414A-A406-1272DFDB0C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6" r="-2" b="348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6" descr="Man talking in front of an audience">
            <a:extLst>
              <a:ext uri="{FF2B5EF4-FFF2-40B4-BE49-F238E27FC236}">
                <a16:creationId xmlns:a16="http://schemas.microsoft.com/office/drawing/2014/main" id="{0779BCAB-66D8-488A-A642-9BC96BC13F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868" r="-2" b="2192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A3D842B-F85A-4938-8D76-F0750DB05E55}"/>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kern="1200" dirty="0">
                <a:solidFill>
                  <a:schemeClr val="tx1"/>
                </a:solidFill>
              </a:rPr>
              <a:t>Healthcare </a:t>
            </a:r>
            <a:br>
              <a:rPr lang="en-US" sz="3000" kern="1200" dirty="0">
                <a:solidFill>
                  <a:schemeClr val="tx1"/>
                </a:solidFill>
                <a:latin typeface="+mj-lt"/>
                <a:ea typeface="+mj-ea"/>
                <a:cs typeface="+mj-cs"/>
              </a:rPr>
            </a:br>
            <a:r>
              <a:rPr lang="en-US" sz="3000" b="1" i="1" kern="1200" dirty="0">
                <a:solidFill>
                  <a:srgbClr val="00467F"/>
                </a:solidFill>
                <a:latin typeface="Palatino "/>
                <a:cs typeface="+mj-cs"/>
              </a:rPr>
              <a:t>What Can Be Done</a:t>
            </a: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6D8D9F0-B2EB-4949-9794-1908A4D483CB}"/>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b="1" i="0" dirty="0">
                <a:solidFill>
                  <a:srgbClr val="00467F"/>
                </a:solidFill>
                <a:effectLst/>
              </a:rPr>
              <a:t>Establish shared care </a:t>
            </a:r>
            <a:r>
              <a:rPr lang="en-US" sz="2400" b="0" i="0" dirty="0">
                <a:effectLst/>
              </a:rPr>
              <a:t>initiatives between healthcare and community partnerships.</a:t>
            </a:r>
          </a:p>
          <a:p>
            <a:pPr marL="0" indent="0">
              <a:buNone/>
            </a:pPr>
            <a:r>
              <a:rPr lang="en-US" sz="2400" b="1" i="0" dirty="0">
                <a:solidFill>
                  <a:srgbClr val="00467F"/>
                </a:solidFill>
                <a:effectLst/>
              </a:rPr>
              <a:t>Provide access to and integration </a:t>
            </a:r>
            <a:r>
              <a:rPr lang="en-US" sz="2400" b="0" i="0" dirty="0">
                <a:effectLst/>
              </a:rPr>
              <a:t>of addiction medicine specialists for populations with SUD.</a:t>
            </a:r>
          </a:p>
          <a:p>
            <a:pPr marL="0" indent="0">
              <a:buNone/>
            </a:pPr>
            <a:endParaRPr lang="en-US" sz="1700" dirty="0">
              <a:latin typeface="+mn-lt"/>
              <a:cs typeface="+mn-cs"/>
            </a:endParaRPr>
          </a:p>
        </p:txBody>
      </p:sp>
      <p:pic>
        <p:nvPicPr>
          <p:cNvPr id="10" name="Graphic 9" descr="First aid kit">
            <a:extLst>
              <a:ext uri="{FF2B5EF4-FFF2-40B4-BE49-F238E27FC236}">
                <a16:creationId xmlns:a16="http://schemas.microsoft.com/office/drawing/2014/main" id="{7A6D3F00-5A81-4FEE-B13E-8E19A0A942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2543" y="5680865"/>
            <a:ext cx="914400" cy="914400"/>
          </a:xfrm>
          <a:prstGeom prst="rect">
            <a:avLst/>
          </a:prstGeom>
        </p:spPr>
      </p:pic>
    </p:spTree>
    <p:extLst>
      <p:ext uri="{BB962C8B-B14F-4D97-AF65-F5344CB8AC3E}">
        <p14:creationId xmlns:p14="http://schemas.microsoft.com/office/powerpoint/2010/main" val="133816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women talking ">
            <a:extLst>
              <a:ext uri="{FF2B5EF4-FFF2-40B4-BE49-F238E27FC236}">
                <a16:creationId xmlns:a16="http://schemas.microsoft.com/office/drawing/2014/main" id="{44AEE875-98A5-4C20-B2D3-1B913C53D7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689"/>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Group of health care workers talking ">
            <a:extLst>
              <a:ext uri="{FF2B5EF4-FFF2-40B4-BE49-F238E27FC236}">
                <a16:creationId xmlns:a16="http://schemas.microsoft.com/office/drawing/2014/main" id="{9B185A83-3FBC-429D-9755-A7B036EA78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04" r="-2" b="138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F8B6A28-63A0-4866-837B-0A5948AE4C64}"/>
              </a:ext>
            </a:extLst>
          </p:cNvPr>
          <p:cNvSpPr>
            <a:spLocks noGrp="1"/>
          </p:cNvSpPr>
          <p:nvPr>
            <p:ph type="title"/>
          </p:nvPr>
        </p:nvSpPr>
        <p:spPr>
          <a:xfrm>
            <a:off x="336042" y="859536"/>
            <a:ext cx="3669030" cy="1243584"/>
          </a:xfrm>
        </p:spPr>
        <p:txBody>
          <a:bodyPr vert="horz" lIns="91440" tIns="45720" rIns="91440" bIns="45720" rtlCol="0" anchor="ctr">
            <a:normAutofit/>
          </a:bodyPr>
          <a:lstStyle/>
          <a:p>
            <a:r>
              <a:rPr lang="en-US" sz="3200" b="1" i="1" kern="1200" dirty="0">
                <a:solidFill>
                  <a:srgbClr val="00467F"/>
                </a:solidFill>
                <a:latin typeface="Palatino "/>
                <a:cs typeface="+mj-cs"/>
              </a:rPr>
              <a:t>What Can Be Done</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A9BB778-E05D-4980-9AA9-F4481F69F05C}"/>
              </a:ext>
            </a:extLst>
          </p:cNvPr>
          <p:cNvSpPr>
            <a:spLocks noGrp="1"/>
          </p:cNvSpPr>
          <p:nvPr>
            <p:ph sz="half" idx="2"/>
          </p:nvPr>
        </p:nvSpPr>
        <p:spPr>
          <a:xfrm>
            <a:off x="336041" y="2318061"/>
            <a:ext cx="3924673" cy="3664351"/>
          </a:xfrm>
        </p:spPr>
        <p:txBody>
          <a:bodyPr vert="horz" lIns="91440" tIns="45720" rIns="91440" bIns="45720" rtlCol="0">
            <a:normAutofit/>
          </a:bodyPr>
          <a:lstStyle/>
          <a:p>
            <a:pPr marL="0" indent="0">
              <a:buNone/>
            </a:pPr>
            <a:r>
              <a:rPr lang="en-US" sz="2400" b="1" i="0" dirty="0">
                <a:solidFill>
                  <a:srgbClr val="00467F"/>
                </a:solidFill>
                <a:effectLst/>
              </a:rPr>
              <a:t>Create</a:t>
            </a:r>
            <a:r>
              <a:rPr lang="en-US" sz="2400" b="0" i="0" dirty="0">
                <a:effectLst/>
              </a:rPr>
              <a:t> clear mechanisms for patients to verbalize their concerns regarding stigma or instances of mistreatment.</a:t>
            </a:r>
          </a:p>
          <a:p>
            <a:pPr marL="0" indent="0">
              <a:spcBef>
                <a:spcPts val="1800"/>
              </a:spcBef>
              <a:buNone/>
            </a:pPr>
            <a:r>
              <a:rPr lang="en-US" sz="2400" b="1" dirty="0">
                <a:solidFill>
                  <a:srgbClr val="00467F"/>
                </a:solidFill>
              </a:rPr>
              <a:t>In</a:t>
            </a:r>
            <a:r>
              <a:rPr lang="en-US" sz="2400" b="1" i="0" dirty="0">
                <a:solidFill>
                  <a:srgbClr val="00467F"/>
                </a:solidFill>
                <a:effectLst/>
              </a:rPr>
              <a:t>corporate</a:t>
            </a:r>
            <a:r>
              <a:rPr lang="en-US" sz="2400" b="0" i="0" dirty="0">
                <a:effectLst/>
              </a:rPr>
              <a:t> SUD information in current educational and training curriculum </a:t>
            </a:r>
          </a:p>
          <a:p>
            <a:pPr marL="0" indent="0">
              <a:buNone/>
            </a:pPr>
            <a:endParaRPr lang="en-US" sz="2400" dirty="0"/>
          </a:p>
        </p:txBody>
      </p:sp>
      <p:pic>
        <p:nvPicPr>
          <p:cNvPr id="7" name="Graphic 6" descr="First aid kit">
            <a:extLst>
              <a:ext uri="{FF2B5EF4-FFF2-40B4-BE49-F238E27FC236}">
                <a16:creationId xmlns:a16="http://schemas.microsoft.com/office/drawing/2014/main" id="{078A05AF-4550-43FE-8F34-B6E07F0EF0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2543" y="5680865"/>
            <a:ext cx="914400" cy="914400"/>
          </a:xfrm>
          <a:prstGeom prst="rect">
            <a:avLst/>
          </a:prstGeom>
        </p:spPr>
      </p:pic>
    </p:spTree>
    <p:extLst>
      <p:ext uri="{BB962C8B-B14F-4D97-AF65-F5344CB8AC3E}">
        <p14:creationId xmlns:p14="http://schemas.microsoft.com/office/powerpoint/2010/main" val="275012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4" name="Picture 3" descr="Text&#10;&#10;Description automatically generated">
            <a:extLst>
              <a:ext uri="{FF2B5EF4-FFF2-40B4-BE49-F238E27FC236}">
                <a16:creationId xmlns:a16="http://schemas.microsoft.com/office/drawing/2014/main" id="{019E155F-32B4-0E41-A28D-E737FC3D3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18" y="4961591"/>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209742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59287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375022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3349202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Healthcare</a:t>
            </a:r>
          </a:p>
          <a:p>
            <a:r>
              <a:rPr lang="en-US" altLang="en-US" sz="2800" b="1" i="1" dirty="0">
                <a:solidFill>
                  <a:srgbClr val="CC4927"/>
                </a:solidFill>
                <a:latin typeface="Palatino "/>
              </a:rPr>
              <a:t>Impact and Evidence-based Strategies for Preventing and </a:t>
            </a:r>
            <a:r>
              <a:rPr lang="en-US" altLang="en-US" sz="2800" b="1" i="1">
                <a:solidFill>
                  <a:srgbClr val="CC4927"/>
                </a:solidFill>
                <a:latin typeface="Palatino "/>
              </a:rPr>
              <a:t>Reducing Stigma</a:t>
            </a:r>
            <a:endParaRPr lang="en-US" altLang="en-US" sz="2800" b="1" i="1" dirty="0">
              <a:solidFill>
                <a:srgbClr val="CC4927"/>
              </a:solidFill>
              <a:latin typeface="Palatino "/>
            </a:endParaRPr>
          </a:p>
        </p:txBody>
      </p:sp>
      <p:pic>
        <p:nvPicPr>
          <p:cNvPr id="3" name="Picture 2" descr="Two young women talking">
            <a:extLst>
              <a:ext uri="{FF2B5EF4-FFF2-40B4-BE49-F238E27FC236}">
                <a16:creationId xmlns:a16="http://schemas.microsoft.com/office/drawing/2014/main" id="{2EF0F132-F33D-4F9F-AAAB-2359801ECC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689"/>
          <a:stretch/>
        </p:blipFill>
        <p:spPr bwMode="auto">
          <a:xfrm>
            <a:off x="207308" y="4663440"/>
            <a:ext cx="3575042"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4" name="Picture 2" descr="Group of women talking">
            <a:extLst>
              <a:ext uri="{FF2B5EF4-FFF2-40B4-BE49-F238E27FC236}">
                <a16:creationId xmlns:a16="http://schemas.microsoft.com/office/drawing/2014/main" id="{E9A4383C-E6BD-4500-B8B8-B4BE28EEEA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71" t="6304" r="-2" b="1384"/>
          <a:stretch/>
        </p:blipFill>
        <p:spPr bwMode="auto">
          <a:xfrm>
            <a:off x="3735420" y="4663440"/>
            <a:ext cx="2221149"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5" name="Picture 2" descr="Exhausted healthcare worker in blue scrubs">
            <a:extLst>
              <a:ext uri="{FF2B5EF4-FFF2-40B4-BE49-F238E27FC236}">
                <a16:creationId xmlns:a16="http://schemas.microsoft.com/office/drawing/2014/main" id="{43A183C6-DB7E-4051-A5CC-F7FDAE1619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387" t="1228" r="-2" b="6460"/>
          <a:stretch/>
        </p:blipFill>
        <p:spPr bwMode="auto">
          <a:xfrm>
            <a:off x="5956568" y="4663440"/>
            <a:ext cx="3167977"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6</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a:t>Learning Objectives</a:t>
            </a:r>
            <a:br>
              <a:rPr lang="en-US" altLang="en-US" sz="3600"/>
            </a:br>
            <a:r>
              <a:rPr lang="en-US" altLang="en-US" sz="3100" i="1">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lstStyle/>
          <a:p>
            <a:pPr marL="457200" indent="-457200" eaLnBrk="1" hangingPunct="1">
              <a:buFont typeface="Wingdings" panose="05000000000000000000" pitchFamily="2" charset="2"/>
              <a:buChar char="§"/>
              <a:defRPr/>
            </a:pPr>
            <a:r>
              <a:rPr lang="en-US" altLang="en-US" sz="3200" dirty="0"/>
              <a:t>Describe why addressing stigma within healthcare is important </a:t>
            </a:r>
          </a:p>
          <a:p>
            <a:pPr marL="457200" indent="-457200" eaLnBrk="1" hangingPunct="1">
              <a:buFont typeface="Wingdings" panose="05000000000000000000" pitchFamily="2" charset="2"/>
              <a:buChar char="§"/>
              <a:defRPr/>
            </a:pPr>
            <a:r>
              <a:rPr lang="en-US" altLang="en-US" sz="3200" dirty="0"/>
              <a:t>List the potential impact of stigma and the role that healthcare providers can play</a:t>
            </a:r>
          </a:p>
          <a:p>
            <a:pPr marL="457200" indent="-457200" eaLnBrk="1" hangingPunct="1">
              <a:buFont typeface="Wingdings" panose="05000000000000000000" pitchFamily="2" charset="2"/>
              <a:buChar char="§"/>
              <a:defRPr/>
            </a:pPr>
            <a:r>
              <a:rPr lang="en-US" altLang="en-US" sz="3200" dirty="0"/>
              <a:t>List strategies for engaging healthcare providers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latin typeface="Arial" panose="020B0604020202020204" pitchFamily="34" charset="0"/>
                <a:cs typeface="Arial" panose="020B0604020202020204" pitchFamily="34" charset="0"/>
              </a:rPr>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43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Woman in professional attire holding eye glasses. ">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281178" y="856488"/>
            <a:ext cx="3744468" cy="1173761"/>
          </a:xfrm>
        </p:spPr>
        <p:txBody>
          <a:bodyPr vert="horz" lIns="91440" tIns="45720" rIns="91440" bIns="45720" rtlCol="0" anchor="b">
            <a:normAutofit fontScale="90000"/>
          </a:bodyPr>
          <a:lstStyle/>
          <a:p>
            <a:r>
              <a:rPr lang="en-US" altLang="en-US" sz="3000" b="1" dirty="0"/>
              <a:t>A Role for Everyone</a:t>
            </a:r>
            <a:br>
              <a:rPr lang="en-US" altLang="en-US" sz="3000" b="1" dirty="0"/>
            </a:br>
            <a:endParaRPr lang="en-US" altLang="en-US" sz="30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522949"/>
            <a:ext cx="3799332" cy="3402363"/>
          </a:xfrm>
        </p:spPr>
        <p:txBody>
          <a:bodyPr vert="horz" lIns="91440" tIns="45720" rIns="91440" bIns="45720" rtlCol="0" anchor="t">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i="1" dirty="0"/>
              <a:t>Stigma is not limited to one setting or condition; it </a:t>
            </a:r>
            <a:r>
              <a:rPr lang="en-US" altLang="en-US" sz="2400" i="1" dirty="0">
                <a:solidFill>
                  <a:srgbClr val="CC4927"/>
                </a:solidFill>
              </a:rPr>
              <a:t>is cross-cutting in all communities and populations.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ee Images : caucasian, coat, doctor, employees, female, healthcare,  hispanic, hospital, indoors, intern, lab, looking, male, man, medical,  medicine, mid, nurse, practitioner, practitioners, scrubs, service,  specialist, staff, team, uniform, woman ...">
            <a:extLst>
              <a:ext uri="{FF2B5EF4-FFF2-40B4-BE49-F238E27FC236}">
                <a16:creationId xmlns:a16="http://schemas.microsoft.com/office/drawing/2014/main" id="{1BF5DE38-63B3-42FF-9A25-B6FE4A3815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756"/>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4" descr="Emergency room entrance">
            <a:extLst>
              <a:ext uri="{FF2B5EF4-FFF2-40B4-BE49-F238E27FC236}">
                <a16:creationId xmlns:a16="http://schemas.microsoft.com/office/drawing/2014/main" id="{84D34DE9-7AA7-49C0-882C-F0339C544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827" b="3827"/>
          <a:stretch/>
        </p:blipFill>
        <p:spPr bwMode="auto">
          <a:xfrm>
            <a:off x="3662268" y="3429000"/>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 name="Freeform: Shape 1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6A07E2E-9452-4FB8-863F-6510F67A54CD}"/>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Healthcare</a:t>
            </a:r>
            <a:br>
              <a:rPr lang="en-US" sz="3000" kern="1200" dirty="0">
                <a:solidFill>
                  <a:schemeClr val="tx1"/>
                </a:solidFill>
                <a:latin typeface="+mj-lt"/>
                <a:ea typeface="+mj-ea"/>
                <a:cs typeface="+mj-cs"/>
              </a:rPr>
            </a:br>
            <a:r>
              <a:rPr lang="en-US" sz="3000" b="1" i="1" kern="1200" dirty="0">
                <a:solidFill>
                  <a:srgbClr val="94A545"/>
                </a:solidFill>
                <a:latin typeface="Palatino "/>
                <a:cs typeface="+mj-cs"/>
              </a:rPr>
              <a:t>Why Does It Matter</a:t>
            </a:r>
          </a:p>
        </p:txBody>
      </p:sp>
      <p:sp>
        <p:nvSpPr>
          <p:cNvPr id="17" name="Rectangle 1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F3734829-7BA9-4565-84F1-5191208E71F5}"/>
              </a:ext>
            </a:extLst>
          </p:cNvPr>
          <p:cNvSpPr>
            <a:spLocks noGrp="1"/>
          </p:cNvSpPr>
          <p:nvPr>
            <p:ph sz="half" idx="2"/>
          </p:nvPr>
        </p:nvSpPr>
        <p:spPr>
          <a:xfrm>
            <a:off x="336042" y="2343281"/>
            <a:ext cx="3624602" cy="3664351"/>
          </a:xfrm>
        </p:spPr>
        <p:txBody>
          <a:bodyPr vert="horz" lIns="91440" tIns="45720" rIns="91440" bIns="45720" rtlCol="0">
            <a:normAutofit fontScale="92500"/>
          </a:bodyPr>
          <a:lstStyle/>
          <a:p>
            <a:pPr marL="0" indent="0">
              <a:buNone/>
            </a:pPr>
            <a:r>
              <a:rPr lang="en-US" sz="2400" dirty="0"/>
              <a:t>Since 2016, More than 65,000 Americans have died from overdose deaths in rural and urban communities.</a:t>
            </a:r>
          </a:p>
          <a:p>
            <a:pPr marL="0" indent="0">
              <a:buNone/>
            </a:pPr>
            <a:r>
              <a:rPr lang="en-US" sz="2400" dirty="0"/>
              <a:t>Due to substance use disorder (SUD) morbidities and mortalities, many have sought help from the healthcare system.</a:t>
            </a:r>
            <a:br>
              <a:rPr lang="en-US" sz="2400" dirty="0"/>
            </a:br>
            <a:endParaRPr lang="en-US" sz="2400" dirty="0"/>
          </a:p>
          <a:p>
            <a:pPr marL="0" indent="0">
              <a:buNone/>
            </a:pPr>
            <a:endParaRPr lang="en-US" sz="2400" dirty="0"/>
          </a:p>
        </p:txBody>
      </p:sp>
      <p:pic>
        <p:nvPicPr>
          <p:cNvPr id="10" name="Graphic 9" descr="First aid kit">
            <a:extLst>
              <a:ext uri="{FF2B5EF4-FFF2-40B4-BE49-F238E27FC236}">
                <a16:creationId xmlns:a16="http://schemas.microsoft.com/office/drawing/2014/main" id="{9D2130BA-5852-41A5-B523-D1AC61870B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2543" y="5680865"/>
            <a:ext cx="914400" cy="914400"/>
          </a:xfrm>
          <a:prstGeom prst="rect">
            <a:avLst/>
          </a:prstGeom>
        </p:spPr>
      </p:pic>
    </p:spTree>
    <p:extLst>
      <p:ext uri="{BB962C8B-B14F-4D97-AF65-F5344CB8AC3E}">
        <p14:creationId xmlns:p14="http://schemas.microsoft.com/office/powerpoint/2010/main" val="18776475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64">
      <a:dk1>
        <a:srgbClr val="000000"/>
      </a:dk1>
      <a:lt1>
        <a:srgbClr val="FFFFFF"/>
      </a:lt1>
      <a:dk2>
        <a:srgbClr val="44546A"/>
      </a:dk2>
      <a:lt2>
        <a:srgbClr val="E7E6E6"/>
      </a:lt2>
      <a:accent1>
        <a:srgbClr val="4472C4"/>
      </a:accent1>
      <a:accent2>
        <a:srgbClr val="CC4927"/>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1763</Words>
  <Application>Microsoft Macintosh PowerPoint</Application>
  <PresentationFormat>On-screen Show (4:3)</PresentationFormat>
  <Paragraphs>143</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InterFace</vt:lpstr>
      <vt:lpstr>Arial</vt:lpstr>
      <vt:lpstr>Calibri</vt:lpstr>
      <vt:lpstr>Calibri Light</vt:lpstr>
      <vt:lpstr>Palatino </vt:lpstr>
      <vt:lpstr>Wingdings</vt:lpstr>
      <vt:lpstr>Office Theme</vt:lpstr>
      <vt:lpstr> Preventing and Reducing Stigma:                Evidence-based Practices Across                 Community Sectors Series   </vt:lpstr>
      <vt:lpstr>Brought To You By:</vt:lpstr>
      <vt:lpstr>Disclaimer </vt:lpstr>
      <vt:lpstr>PowerPoint Presentation</vt:lpstr>
      <vt:lpstr>Preventing and Reducing Stigma Cross Sector Slide Deck </vt:lpstr>
      <vt:lpstr>Learning Objectives Participants will be able to: </vt:lpstr>
      <vt:lpstr>A Role for Every Sector</vt:lpstr>
      <vt:lpstr>A Role for Everyone </vt:lpstr>
      <vt:lpstr>Healthcare Why Does It Matter</vt:lpstr>
      <vt:lpstr>Why Does it Matter</vt:lpstr>
      <vt:lpstr>Healthcare  What’s the Impact</vt:lpstr>
      <vt:lpstr>What’s the Impact</vt:lpstr>
      <vt:lpstr>Healthcare  What Can Be Done</vt:lpstr>
      <vt:lpstr>What Can Be Done</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Preventing and Reducing Stigma:                Evidence-based Practices Across                 Community Sectors Series  &lt;Insert Introduction to Stigma Slides Here&gt; https://pttcnetwork.org/centers/great-lakes-pttc/preventing-and-reducing-stigma </dc:title>
  <dc:creator>Klevgaard, Chuck</dc:creator>
  <cp:lastModifiedBy>Maureen Fitzgerald</cp:lastModifiedBy>
  <cp:revision>7</cp:revision>
  <dcterms:created xsi:type="dcterms:W3CDTF">2020-10-21T12:20:50Z</dcterms:created>
  <dcterms:modified xsi:type="dcterms:W3CDTF">2020-11-07T14:07:51Z</dcterms:modified>
</cp:coreProperties>
</file>