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9"/>
  </p:notesMasterIdLst>
  <p:handoutMasterIdLst>
    <p:handoutMasterId r:id="rId20"/>
  </p:handoutMasterIdLst>
  <p:sldIdLst>
    <p:sldId id="303" r:id="rId2"/>
    <p:sldId id="273" r:id="rId3"/>
    <p:sldId id="271" r:id="rId4"/>
    <p:sldId id="257" r:id="rId5"/>
    <p:sldId id="591" r:id="rId6"/>
    <p:sldId id="336" r:id="rId7"/>
    <p:sldId id="455" r:id="rId8"/>
    <p:sldId id="458" r:id="rId9"/>
    <p:sldId id="613" r:id="rId10"/>
    <p:sldId id="615" r:id="rId11"/>
    <p:sldId id="618" r:id="rId12"/>
    <p:sldId id="619" r:id="rId13"/>
    <p:sldId id="621" r:id="rId14"/>
    <p:sldId id="622" r:id="rId15"/>
    <p:sldId id="623" r:id="rId16"/>
    <p:sldId id="308" r:id="rId17"/>
    <p:sldId id="624" r:id="rId18"/>
  </p:sldIdLst>
  <p:sldSz cx="9144000" cy="6858000" type="screen4x3"/>
  <p:notesSz cx="7077075" cy="9077325"/>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56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Klevgaard, Chuck" initials="KC" lastIdx="1" clrIdx="1">
    <p:extLst>
      <p:ext uri="{19B8F6BF-5375-455C-9EA6-DF929625EA0E}">
        <p15:presenceInfo xmlns:p15="http://schemas.microsoft.com/office/powerpoint/2012/main" userId="S::cklevgaard@edc.org::d8fce81f-4555-471f-a4fb-1a9f3599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00467F"/>
    <a:srgbClr val="94A545"/>
    <a:srgbClr val="CD4828"/>
    <a:srgbClr val="ED7D31"/>
    <a:srgbClr val="7F7F7F"/>
    <a:srgbClr val="BF9000"/>
    <a:srgbClr val="4C89C0"/>
    <a:srgbClr val="ADB9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5" autoAdjust="0"/>
    <p:restoredTop sz="74966" autoAdjust="0"/>
  </p:normalViewPr>
  <p:slideViewPr>
    <p:cSldViewPr snapToGrid="0">
      <p:cViewPr varScale="1">
        <p:scale>
          <a:sx n="90" d="100"/>
          <a:sy n="90" d="100"/>
        </p:scale>
        <p:origin x="2856" y="184"/>
      </p:cViewPr>
      <p:guideLst>
        <p:guide orient="horz" pos="2304"/>
        <p:guide pos="5664"/>
      </p:guideLst>
    </p:cSldViewPr>
  </p:slideViewPr>
  <p:outlineViewPr>
    <p:cViewPr>
      <p:scale>
        <a:sx n="33" d="100"/>
        <a:sy n="33" d="100"/>
      </p:scale>
      <p:origin x="0" y="-49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3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FBF7F-327B-45FE-8537-933AE5693E67}"/>
              </a:ext>
            </a:extLst>
          </p:cNvPr>
          <p:cNvSpPr>
            <a:spLocks noGrp="1"/>
          </p:cNvSpPr>
          <p:nvPr>
            <p:ph type="hdr" sz="quarter"/>
          </p:nvPr>
        </p:nvSpPr>
        <p:spPr>
          <a:xfrm>
            <a:off x="0" y="1"/>
            <a:ext cx="3067040" cy="454767"/>
          </a:xfrm>
          <a:prstGeom prst="rect">
            <a:avLst/>
          </a:prstGeom>
        </p:spPr>
        <p:txBody>
          <a:bodyPr vert="horz" lIns="87316" tIns="43658" rIns="87316" bIns="43658" rtlCol="0"/>
          <a:lstStyle>
            <a:lvl1pPr algn="l">
              <a:defRPr sz="1100"/>
            </a:lvl1pPr>
          </a:lstStyle>
          <a:p>
            <a:r>
              <a:rPr lang="en-US" dirty="0"/>
              <a:t>The Strategic Use of Media Advocacy</a:t>
            </a:r>
          </a:p>
        </p:txBody>
      </p:sp>
      <p:sp>
        <p:nvSpPr>
          <p:cNvPr id="4" name="Footer Placeholder 3">
            <a:extLst>
              <a:ext uri="{FF2B5EF4-FFF2-40B4-BE49-F238E27FC236}">
                <a16:creationId xmlns:a16="http://schemas.microsoft.com/office/drawing/2014/main" id="{19F69901-E779-4CB8-B0C3-F3E050A2E83F}"/>
              </a:ext>
            </a:extLst>
          </p:cNvPr>
          <p:cNvSpPr>
            <a:spLocks noGrp="1"/>
          </p:cNvSpPr>
          <p:nvPr>
            <p:ph type="ftr" sz="quarter" idx="2"/>
          </p:nvPr>
        </p:nvSpPr>
        <p:spPr>
          <a:xfrm>
            <a:off x="0" y="8622559"/>
            <a:ext cx="3067040" cy="454766"/>
          </a:xfrm>
          <a:prstGeom prst="rect">
            <a:avLst/>
          </a:prstGeom>
        </p:spPr>
        <p:txBody>
          <a:bodyPr vert="horz" lIns="87316" tIns="43658" rIns="87316" bIns="43658" rtlCol="0" anchor="b"/>
          <a:lstStyle>
            <a:lvl1pPr algn="l">
              <a:defRPr sz="1100"/>
            </a:lvl1pPr>
          </a:lstStyle>
          <a:p>
            <a:r>
              <a:rPr lang="en-US" dirty="0"/>
              <a:t>Chuck Klevgaard</a:t>
            </a:r>
          </a:p>
        </p:txBody>
      </p:sp>
      <p:sp>
        <p:nvSpPr>
          <p:cNvPr id="5" name="Slide Number Placeholder 4">
            <a:extLst>
              <a:ext uri="{FF2B5EF4-FFF2-40B4-BE49-F238E27FC236}">
                <a16:creationId xmlns:a16="http://schemas.microsoft.com/office/drawing/2014/main" id="{361450E1-A75E-4937-81B8-68EE3CF95B6A}"/>
              </a:ext>
            </a:extLst>
          </p:cNvPr>
          <p:cNvSpPr>
            <a:spLocks noGrp="1"/>
          </p:cNvSpPr>
          <p:nvPr>
            <p:ph type="sldNum" sz="quarter" idx="3"/>
          </p:nvPr>
        </p:nvSpPr>
        <p:spPr>
          <a:xfrm>
            <a:off x="4008500" y="8622559"/>
            <a:ext cx="3067040" cy="454766"/>
          </a:xfrm>
          <a:prstGeom prst="rect">
            <a:avLst/>
          </a:prstGeom>
        </p:spPr>
        <p:txBody>
          <a:bodyPr vert="horz" lIns="87316" tIns="43658" rIns="87316" bIns="43658" rtlCol="0" anchor="b"/>
          <a:lstStyle>
            <a:lvl1pPr algn="r">
              <a:defRPr sz="1100"/>
            </a:lvl1pPr>
          </a:lstStyle>
          <a:p>
            <a:fld id="{49D1E58C-E802-482B-929B-CE9B9A8BEA5A}" type="slidenum">
              <a:rPr lang="en-US" smtClean="0"/>
              <a:t>‹#›</a:t>
            </a:fld>
            <a:endParaRPr lang="en-US"/>
          </a:p>
        </p:txBody>
      </p:sp>
    </p:spTree>
    <p:extLst>
      <p:ext uri="{BB962C8B-B14F-4D97-AF65-F5344CB8AC3E}">
        <p14:creationId xmlns:p14="http://schemas.microsoft.com/office/powerpoint/2010/main" val="305816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5442"/>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4008704" y="1"/>
            <a:ext cx="3066733" cy="455442"/>
          </a:xfrm>
          <a:prstGeom prst="rect">
            <a:avLst/>
          </a:prstGeom>
        </p:spPr>
        <p:txBody>
          <a:bodyPr vert="horz" lIns="92302" tIns="46151" rIns="92302" bIns="46151" rtlCol="0"/>
          <a:lstStyle>
            <a:lvl1pPr algn="r">
              <a:defRPr sz="1200"/>
            </a:lvl1pPr>
          </a:lstStyle>
          <a:p>
            <a:fld id="{D9EDB2F0-809C-134C-925F-566299F81A41}" type="datetimeFigureOut">
              <a:rPr lang="en-US" smtClean="0"/>
              <a:t>11/7/20</a:t>
            </a:fld>
            <a:endParaRPr lang="en-US" dirty="0"/>
          </a:p>
        </p:txBody>
      </p:sp>
      <p:sp>
        <p:nvSpPr>
          <p:cNvPr id="4" name="Slide Image Placeholder 3"/>
          <p:cNvSpPr>
            <a:spLocks noGrp="1" noRot="1" noChangeAspect="1"/>
          </p:cNvSpPr>
          <p:nvPr>
            <p:ph type="sldImg" idx="2"/>
          </p:nvPr>
        </p:nvSpPr>
        <p:spPr>
          <a:xfrm>
            <a:off x="1497013" y="1135063"/>
            <a:ext cx="4083050" cy="3062287"/>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7708" y="4368463"/>
            <a:ext cx="5661660" cy="3574197"/>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5441"/>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621884"/>
            <a:ext cx="3066733" cy="455441"/>
          </a:xfrm>
          <a:prstGeom prst="rect">
            <a:avLst/>
          </a:prstGeom>
        </p:spPr>
        <p:txBody>
          <a:bodyPr vert="horz" lIns="92302" tIns="46151" rIns="92302" bIns="46151"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85EC71-52D1-43BA-84E0-4C0CA7F9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A041C35-1724-4094-B56B-939EE0BFD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a:extLst>
              <a:ext uri="{FF2B5EF4-FFF2-40B4-BE49-F238E27FC236}">
                <a16:creationId xmlns:a16="http://schemas.microsoft.com/office/drawing/2014/main" id="{38A63DF9-8BC5-4A0A-AA4C-135F2E08C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8378B1E9-5338-4C48-9FCB-F7C1A84DCA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dirty="0">
                <a:solidFill>
                  <a:srgbClr val="575B64"/>
                </a:solidFill>
                <a:effectLst/>
                <a:latin typeface="InterFace"/>
              </a:rPr>
              <a:t>Law enforcement personnel have to exercise substantial judgment about mental illness and SUD since law enforcement frequently serves as a gatekeeper between the criminal justice system and mental health systems. </a:t>
            </a:r>
          </a:p>
          <a:p>
            <a:pPr marL="228600" indent="-228600">
              <a:buFont typeface="+mj-lt"/>
              <a:buAutoNum type="arabicPeriod"/>
            </a:pPr>
            <a:r>
              <a:rPr lang="en-US" b="0" i="0" dirty="0">
                <a:solidFill>
                  <a:srgbClr val="575B64"/>
                </a:solidFill>
                <a:effectLst/>
                <a:latin typeface="InterFace"/>
              </a:rPr>
              <a:t>Law enforcement personnel would benefit from a greater understanding of various psychiatric conditions, mental health issues, SUDs, and their co-occurrence. </a:t>
            </a:r>
          </a:p>
          <a:p>
            <a:pPr marL="228600" indent="-228600">
              <a:buFont typeface="+mj-lt"/>
              <a:buAutoNum type="arabicPeriod"/>
            </a:pPr>
            <a:endParaRPr lang="en-US" b="0" i="0" dirty="0">
              <a:solidFill>
                <a:srgbClr val="575B64"/>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2546538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575B64"/>
                </a:solidFill>
                <a:effectLst/>
                <a:latin typeface="InterFace"/>
              </a:rPr>
              <a:t>Overrepresentation of people with mental illness and disorders in the criminal justice system.  </a:t>
            </a:r>
          </a:p>
          <a:p>
            <a:pPr algn="l">
              <a:buFont typeface="Arial" panose="020B0604020202020204" pitchFamily="34" charset="0"/>
              <a:buNone/>
            </a:pPr>
            <a:r>
              <a:rPr lang="en-US" b="0" i="0" dirty="0">
                <a:solidFill>
                  <a:srgbClr val="575B64"/>
                </a:solidFill>
                <a:effectLst/>
                <a:latin typeface="InterFace"/>
              </a:rPr>
              <a:t>People with mental illness and SUDs may fear that law enforcement will use an aggressive approach, including refusing to listen to them.  </a:t>
            </a:r>
          </a:p>
          <a:p>
            <a:pPr algn="l">
              <a:buFont typeface="Arial" panose="020B0604020202020204" pitchFamily="34" charset="0"/>
              <a:buNone/>
            </a:pPr>
            <a:endParaRPr lang="en-US" b="0" i="0" dirty="0">
              <a:solidFill>
                <a:srgbClr val="575B64"/>
              </a:solidFill>
              <a:effectLst/>
              <a:latin typeface="InterFace"/>
            </a:endParaRPr>
          </a:p>
          <a:p>
            <a:pPr algn="l">
              <a:buFont typeface="Arial" panose="020B0604020202020204" pitchFamily="34" charset="0"/>
              <a:buNone/>
            </a:pPr>
            <a:r>
              <a:rPr lang="en-US" b="0" i="0" dirty="0">
                <a:solidFill>
                  <a:srgbClr val="575B64"/>
                </a:solidFill>
                <a:effectLst/>
                <a:latin typeface="InterFace"/>
              </a:rPr>
              <a:t>People with mental illness are perceived as untrustworthy and unable to provide accurate information about their situations; little is done to resolve injustices on their behalf.  </a:t>
            </a:r>
          </a:p>
          <a:p>
            <a:pPr algn="l">
              <a:buFont typeface="Arial" panose="020B0604020202020204" pitchFamily="34" charset="0"/>
              <a:buNone/>
            </a:pPr>
            <a:r>
              <a:rPr lang="en-US" b="0" i="0" dirty="0">
                <a:solidFill>
                  <a:srgbClr val="575B64"/>
                </a:solidFill>
                <a:effectLst/>
                <a:latin typeface="InterFace"/>
              </a:rPr>
              <a:t>People with mental illness are vulnerable to victimization. If they seek help from the police, they may not be taken seriously or receive appropriate assistance.   </a:t>
            </a:r>
          </a:p>
          <a:p>
            <a:pPr algn="l">
              <a:buFont typeface="Arial" panose="020B0604020202020204" pitchFamily="34" charset="0"/>
              <a:buNone/>
            </a:pPr>
            <a:endParaRPr lang="en-US" b="0" i="0" dirty="0">
              <a:solidFill>
                <a:srgbClr val="575B64"/>
              </a:solidFill>
              <a:effectLst/>
              <a:latin typeface="InterFace"/>
            </a:endParaRPr>
          </a:p>
          <a:p>
            <a:pPr algn="l">
              <a:buFont typeface="Arial" panose="020B0604020202020204" pitchFamily="34" charset="0"/>
              <a:buNone/>
            </a:pPr>
            <a:r>
              <a:rPr lang="en-US" b="0" i="0" dirty="0">
                <a:solidFill>
                  <a:srgbClr val="575B64"/>
                </a:solidFill>
                <a:effectLst/>
                <a:latin typeface="InterFace"/>
              </a:rPr>
              <a:t>Unrecognized trauma and blaming</a:t>
            </a:r>
          </a:p>
          <a:p>
            <a:pPr algn="l">
              <a:buFont typeface="Arial" panose="020B0604020202020204" pitchFamily="34" charset="0"/>
              <a:buNone/>
            </a:pPr>
            <a:r>
              <a:rPr lang="en-US" b="0" i="0" dirty="0">
                <a:solidFill>
                  <a:srgbClr val="575B64"/>
                </a:solidFill>
                <a:effectLst/>
                <a:latin typeface="InterFace"/>
              </a:rPr>
              <a:t>Intersectionality of race/ethnicity/gender/ sexual orientation further complicates stigma and police interactions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1483331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575B64"/>
              </a:solidFill>
              <a:effectLst/>
              <a:latin typeface="InterFace"/>
            </a:endParaRPr>
          </a:p>
          <a:p>
            <a:pPr algn="l">
              <a:buFont typeface="Arial" panose="020B0604020202020204" pitchFamily="34" charset="0"/>
              <a:buNone/>
            </a:pPr>
            <a:r>
              <a:rPr lang="en-US" b="0" i="0" dirty="0">
                <a:solidFill>
                  <a:srgbClr val="575B64"/>
                </a:solidFill>
                <a:effectLst/>
                <a:latin typeface="InterFace"/>
              </a:rPr>
              <a:t>People with mental illness are perceived as untrustworthy and unable to provide accurate information about their situations; little is done to resolve injustices on their behalf.  </a:t>
            </a:r>
          </a:p>
          <a:p>
            <a:pPr algn="l">
              <a:buFont typeface="Arial" panose="020B0604020202020204" pitchFamily="34" charset="0"/>
              <a:buNone/>
            </a:pPr>
            <a:r>
              <a:rPr lang="en-US" b="0" i="0" dirty="0">
                <a:solidFill>
                  <a:srgbClr val="575B64"/>
                </a:solidFill>
                <a:effectLst/>
                <a:latin typeface="InterFace"/>
              </a:rPr>
              <a:t>People with mental illness are vulnerable to victimization. If they seek help from the police, they may not be taken seriously or receive appropriate assistance.   </a:t>
            </a:r>
          </a:p>
          <a:p>
            <a:pPr algn="l">
              <a:buFont typeface="Arial" panose="020B0604020202020204" pitchFamily="34" charset="0"/>
              <a:buNone/>
            </a:pPr>
            <a:endParaRPr lang="en-US" b="0" i="0" dirty="0">
              <a:solidFill>
                <a:srgbClr val="575B64"/>
              </a:solidFill>
              <a:effectLst/>
              <a:latin typeface="InterFace"/>
            </a:endParaRPr>
          </a:p>
          <a:p>
            <a:pPr algn="l">
              <a:buFont typeface="Arial" panose="020B0604020202020204" pitchFamily="34" charset="0"/>
              <a:buNone/>
            </a:pPr>
            <a:r>
              <a:rPr lang="en-US" b="0" i="0" dirty="0">
                <a:solidFill>
                  <a:srgbClr val="575B64"/>
                </a:solidFill>
                <a:effectLst/>
                <a:latin typeface="InterFace"/>
              </a:rPr>
              <a:t>Unrecognized trauma and blaming</a:t>
            </a:r>
          </a:p>
          <a:p>
            <a:pPr algn="l">
              <a:buFont typeface="Arial" panose="020B0604020202020204" pitchFamily="34" charset="0"/>
              <a:buNone/>
            </a:pPr>
            <a:r>
              <a:rPr lang="en-US" b="0" i="0" dirty="0">
                <a:solidFill>
                  <a:srgbClr val="575B64"/>
                </a:solidFill>
                <a:effectLst/>
                <a:latin typeface="InterFace"/>
              </a:rPr>
              <a:t>Intersectionality of race/ethnicity/gender/ sexual orientation further complicates stigma and police interactions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719180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575B64"/>
                </a:solidFill>
                <a:effectLst/>
                <a:latin typeface="InterFace"/>
              </a:rPr>
              <a:t>Provide police with training and support, including mental health consultation, formal training in crisis intervention, how to recognize mental health symptoms, and controlled role-playing that encourages discussion and feedback. </a:t>
            </a:r>
          </a:p>
          <a:p>
            <a:pPr algn="l">
              <a:buFont typeface="Arial" panose="020B0604020202020204" pitchFamily="34" charset="0"/>
              <a:buChar char="•"/>
            </a:pPr>
            <a:r>
              <a:rPr lang="en-US" b="0" i="0" dirty="0">
                <a:solidFill>
                  <a:srgbClr val="575B64"/>
                </a:solidFill>
                <a:effectLst/>
                <a:latin typeface="InterFace"/>
              </a:rPr>
              <a:t>Offer court-ordered treatment, 24-hour structured care, case management, and family involvement.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328003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575B64"/>
                </a:solidFill>
                <a:effectLst/>
                <a:latin typeface="InterFace"/>
              </a:rPr>
              <a:t>Provide programs that facilitate social contact between people with and without behavioral disorders (contact-based programs)</a:t>
            </a:r>
          </a:p>
          <a:p>
            <a:pPr algn="l">
              <a:buFont typeface="Arial" panose="020B0604020202020204" pitchFamily="34" charset="0"/>
              <a:buNone/>
            </a:pPr>
            <a:r>
              <a:rPr lang="en-US" b="0" i="0" dirty="0">
                <a:solidFill>
                  <a:srgbClr val="575B64"/>
                </a:solidFill>
                <a:effectLst/>
                <a:latin typeface="InterFace"/>
              </a:rPr>
              <a:t>Increase access to community based-treatment services that reduce police contact, jail time, and re-incarceration rates.</a:t>
            </a:r>
          </a:p>
          <a:p>
            <a:pPr algn="l">
              <a:buFont typeface="Arial" panose="020B0604020202020204" pitchFamily="34" charset="0"/>
              <a:buNone/>
            </a:pPr>
            <a:endParaRPr lang="en-US" b="0" i="0" dirty="0">
              <a:solidFill>
                <a:srgbClr val="575B64"/>
              </a:solidFill>
              <a:effectLst/>
              <a:latin typeface="InterFace"/>
            </a:endParaRPr>
          </a:p>
          <a:p>
            <a:pPr algn="l">
              <a:buFont typeface="Arial" panose="020B0604020202020204" pitchFamily="34" charset="0"/>
              <a:buNone/>
            </a:pPr>
            <a:r>
              <a:rPr lang="en-US" b="0" i="0" dirty="0">
                <a:solidFill>
                  <a:srgbClr val="575B64"/>
                </a:solidFill>
                <a:effectLst/>
                <a:latin typeface="InterFace"/>
              </a:rPr>
              <a:t>Develop and implement crisis intervention teams (CIT). Work through local through community mental health agencies to train officers to de-escalate without force, properly restrain individuals, and make initial assessments on handling situations with individuals with mental illness or substance use disorders.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1363163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75B64"/>
                </a:solidFill>
                <a:effectLst/>
                <a:latin typeface="InterFace"/>
              </a:rPr>
              <a:t>Develop and implement crisis intervention teams (CIT). Work through local through community mental health agencies to train officers to de-escalate without force, properly restrain individuals, and make initial assessments on handling situations with individuals with mental illness or substance use disorders.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15</a:t>
            </a:fld>
            <a:endParaRPr lang="en-US" dirty="0"/>
          </a:p>
        </p:txBody>
      </p:sp>
    </p:spTree>
    <p:extLst>
      <p:ext uri="{BB962C8B-B14F-4D97-AF65-F5344CB8AC3E}">
        <p14:creationId xmlns:p14="http://schemas.microsoft.com/office/powerpoint/2010/main" val="2271273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language practitioners use to talk about substance misuse shapes how the public views substance use disorders. Unintentionally stigmatizing language can perpetuate negative stereotypes about the types of people who are affected by substance misuse and can decrease public support for prevention and treatment programs. </a:t>
            </a:r>
          </a:p>
          <a:p>
            <a:endParaRPr lang="en-US" dirty="0"/>
          </a:p>
          <a:p>
            <a:r>
              <a:rPr lang="en-US" dirty="0"/>
              <a:t>By contrast, language that supports pro-health activities, even if a person is actively using substances, can help decrease stigmas.</a:t>
            </a:r>
          </a:p>
          <a:p>
            <a:endParaRPr lang="en-US" dirty="0"/>
          </a:p>
          <a:p>
            <a:r>
              <a:rPr lang="en-US" dirty="0"/>
              <a:t>For example, prevention messages that highlight the self-efficacy of people with SUDs to use naloxone to reverse opioid overdose frames them as capable and important community members, and directly tackles existing stigmas of people with SUDs as selfish and lazy. </a:t>
            </a:r>
          </a:p>
        </p:txBody>
      </p:sp>
      <p:sp>
        <p:nvSpPr>
          <p:cNvPr id="4" name="Slide Number Placeholder 3"/>
          <p:cNvSpPr>
            <a:spLocks noGrp="1"/>
          </p:cNvSpPr>
          <p:nvPr>
            <p:ph type="sldNum" sz="quarter" idx="5"/>
          </p:nvPr>
        </p:nvSpPr>
        <p:spPr/>
        <p:txBody>
          <a:bodyPr/>
          <a:lstStyle/>
          <a:p>
            <a:fld id="{75407F5E-1248-0D41-AA81-B50EA45314DF}" type="slidenum">
              <a:rPr lang="en-US" smtClean="0"/>
              <a:t>16</a:t>
            </a:fld>
            <a:endParaRPr lang="en-US" dirty="0"/>
          </a:p>
        </p:txBody>
      </p:sp>
    </p:spTree>
    <p:extLst>
      <p:ext uri="{BB962C8B-B14F-4D97-AF65-F5344CB8AC3E}">
        <p14:creationId xmlns:p14="http://schemas.microsoft.com/office/powerpoint/2010/main" val="137691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17</a:t>
            </a:fld>
            <a:endParaRPr lang="en-US" dirty="0"/>
          </a:p>
        </p:txBody>
      </p:sp>
    </p:spTree>
    <p:extLst>
      <p:ext uri="{BB962C8B-B14F-4D97-AF65-F5344CB8AC3E}">
        <p14:creationId xmlns:p14="http://schemas.microsoft.com/office/powerpoint/2010/main" val="425859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2</a:t>
            </a:fld>
            <a:endParaRPr lang="en-US" dirty="0"/>
          </a:p>
        </p:txBody>
      </p:sp>
    </p:spTree>
    <p:extLst>
      <p:ext uri="{BB962C8B-B14F-4D97-AF65-F5344CB8AC3E}">
        <p14:creationId xmlns:p14="http://schemas.microsoft.com/office/powerpoint/2010/main" val="98609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was prepared for the Great Lakes PTTC under a cooperative agreement from the Substance Abuse and Mental Health Services Administration (SAMHSA).  </a:t>
            </a:r>
          </a:p>
          <a:p>
            <a:endParaRPr lang="en-US" sz="1200" dirty="0"/>
          </a:p>
          <a:p>
            <a:r>
              <a:rPr lang="en-US" sz="1200" dirty="0"/>
              <a:t>The opinions expressed in this webinar are the views of the speakers and do not reflect the official position of the Department of Health and Human Services (DHHS), SAMHSA.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3</a:t>
            </a:fld>
            <a:endParaRPr lang="en-US" dirty="0"/>
          </a:p>
        </p:txBody>
      </p:sp>
    </p:spTree>
    <p:extLst>
      <p:ext uri="{BB962C8B-B14F-4D97-AF65-F5344CB8AC3E}">
        <p14:creationId xmlns:p14="http://schemas.microsoft.com/office/powerpoint/2010/main" val="795503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a:t>
            </a:r>
            <a:r>
              <a:rPr lang="en-US" sz="1200" b="0" baseline="0" dirty="0"/>
              <a:t> the slide text and ask participants to reflect on and apply this to the dialogue.</a:t>
            </a:r>
            <a:endParaRPr lang="en-US" sz="1200" b="0" dirty="0"/>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4</a:t>
            </a:fld>
            <a:endParaRPr lang="en-US" dirty="0"/>
          </a:p>
        </p:txBody>
      </p:sp>
    </p:spTree>
    <p:extLst>
      <p:ext uri="{BB962C8B-B14F-4D97-AF65-F5344CB8AC3E}">
        <p14:creationId xmlns:p14="http://schemas.microsoft.com/office/powerpoint/2010/main" val="136351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0EC7E3-19BE-4490-ACE7-9759EDC9D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4314F6-4C0D-49A0-A14C-170BAEA40D48}"/>
              </a:ext>
            </a:extLst>
          </p:cNvPr>
          <p:cNvSpPr>
            <a:spLocks noGrp="1"/>
          </p:cNvSpPr>
          <p:nvPr>
            <p:ph type="body" idx="1"/>
          </p:nvPr>
        </p:nvSpPr>
        <p:spPr/>
        <p:txBody>
          <a:bodyPr/>
          <a:lstStyle/>
          <a:p>
            <a:pPr marL="228600" indent="-228600">
              <a:buFont typeface="+mj-lt"/>
              <a:buAutoNum type="arabicPeriod"/>
              <a:defRPr/>
            </a:pPr>
            <a:r>
              <a:rPr lang="en-US" dirty="0"/>
              <a:t>Introduce Yourself</a:t>
            </a:r>
          </a:p>
          <a:p>
            <a:pPr marL="228600" indent="-228600">
              <a:buFont typeface="+mj-lt"/>
              <a:buAutoNum type="arabicPeriod"/>
              <a:defRPr/>
            </a:pPr>
            <a:endParaRPr lang="en-US" dirty="0"/>
          </a:p>
          <a:p>
            <a:pPr marL="228600" indent="-228600">
              <a:buFont typeface="+mj-lt"/>
              <a:buAutoNum type="arabicPeriod"/>
              <a:defRPr/>
            </a:pPr>
            <a:r>
              <a:rPr lang="en-US" dirty="0"/>
              <a:t>Welcome participants to the Webinar, Training, Learning Opportunity</a:t>
            </a:r>
          </a:p>
          <a:p>
            <a:pPr marL="228600" indent="-228600">
              <a:buFont typeface="+mj-lt"/>
              <a:buAutoNum type="arabicPeriod"/>
              <a:defRPr/>
            </a:pPr>
            <a:endParaRPr lang="en-US" b="1" dirty="0">
              <a:solidFill>
                <a:srgbClr val="CC4927"/>
              </a:solidFill>
            </a:endParaRPr>
          </a:p>
          <a:p>
            <a:pPr marL="171450" indent="-171450">
              <a:buFont typeface="Wingdings" panose="05000000000000000000" pitchFamily="2" charset="2"/>
              <a:buChar char="ü"/>
              <a:defRPr/>
            </a:pPr>
            <a:r>
              <a:rPr lang="en-US" b="1" i="1" dirty="0">
                <a:solidFill>
                  <a:srgbClr val="CC4927"/>
                </a:solidFill>
              </a:rPr>
              <a:t>Say something about what addressing stigma means to you or Why you believe its important to have this dialogue</a:t>
            </a:r>
          </a:p>
        </p:txBody>
      </p:sp>
      <p:sp>
        <p:nvSpPr>
          <p:cNvPr id="39940" name="Slide Number Placeholder 3">
            <a:extLst>
              <a:ext uri="{FF2B5EF4-FFF2-40B4-BE49-F238E27FC236}">
                <a16:creationId xmlns:a16="http://schemas.microsoft.com/office/drawing/2014/main" id="{E97791F9-8A3D-4501-9509-D035817E4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8B029B-D4B7-45A1-BD4B-841A7BA8C80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0A693B-C639-4BBB-8EE5-38501F54F9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108C80-E4E0-4DC1-87C4-AE31114A51B7}"/>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Quickly Review the Objectives for Today</a:t>
            </a:r>
          </a:p>
          <a:p>
            <a:pPr>
              <a:defRPr/>
            </a:pPr>
            <a:endParaRPr lang="en-US" altLang="en-US" dirty="0"/>
          </a:p>
          <a:p>
            <a:pPr marL="457200" indent="-457200" eaLnBrk="1" hangingPunct="1">
              <a:buFont typeface="Wingdings" panose="05000000000000000000" pitchFamily="2" charset="2"/>
              <a:buChar char="ü"/>
              <a:defRPr/>
            </a:pPr>
            <a:r>
              <a:rPr lang="en-US" altLang="en-US" sz="1200" dirty="0"/>
              <a:t>Describe why addressing stigma within prevention is important </a:t>
            </a:r>
          </a:p>
          <a:p>
            <a:pPr marL="457200" indent="-457200" eaLnBrk="1" hangingPunct="1">
              <a:buFont typeface="Wingdings" panose="05000000000000000000" pitchFamily="2" charset="2"/>
              <a:buChar char="ü"/>
              <a:defRPr/>
            </a:pPr>
            <a:r>
              <a:rPr lang="en-US" altLang="en-US" sz="1200" dirty="0"/>
              <a:t>List the potential impact of stigma and the role that prevention practitioners can providers can play</a:t>
            </a:r>
          </a:p>
          <a:p>
            <a:pPr marL="457200" indent="-457200" eaLnBrk="1" hangingPunct="1">
              <a:buFont typeface="Wingdings" panose="05000000000000000000" pitchFamily="2" charset="2"/>
              <a:buChar char="ü"/>
              <a:defRPr/>
            </a:pPr>
            <a:r>
              <a:rPr lang="en-US" altLang="en-US" sz="1200" dirty="0"/>
              <a:t>List strategies for engaging prevention specialists and coalition leaders in the prevention and reduction of stigma</a:t>
            </a:r>
          </a:p>
          <a:p>
            <a:pPr>
              <a:defRPr/>
            </a:pPr>
            <a:endParaRPr lang="en-US" altLang="en-US" dirty="0"/>
          </a:p>
        </p:txBody>
      </p:sp>
      <p:sp>
        <p:nvSpPr>
          <p:cNvPr id="41988" name="Slide Number Placeholder 3">
            <a:extLst>
              <a:ext uri="{FF2B5EF4-FFF2-40B4-BE49-F238E27FC236}">
                <a16:creationId xmlns:a16="http://schemas.microsoft.com/office/drawing/2014/main" id="{BA513122-175E-4D56-BA5F-CDE39A3EF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927642-BA0A-440F-8A2F-FFA48B4D6B4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AEA9E5-973A-4E94-BE23-27A7559DA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520BEEA-90E5-4506-B236-EC24E6ECEF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dirty="0"/>
              <a:t>Make the Point that Behavioral Health workers have not been singled out as the cause or the only solution to addressing stigma.</a:t>
            </a:r>
          </a:p>
          <a:p>
            <a:pPr marL="228600" indent="-228600">
              <a:buFont typeface="+mj-lt"/>
              <a:buAutoNum type="arabicPeriod"/>
              <a:defRPr/>
            </a:pPr>
            <a:r>
              <a:rPr lang="en-US" altLang="en-US" dirty="0"/>
              <a:t>The purpose of todays discussion is to identify opportunities rather than blame.</a:t>
            </a:r>
          </a:p>
          <a:p>
            <a:pPr>
              <a:defRPr/>
            </a:pPr>
            <a:endParaRPr lang="en-US" altLang="en-US" dirty="0"/>
          </a:p>
          <a:p>
            <a:pPr>
              <a:defRPr/>
            </a:pPr>
            <a:r>
              <a:rPr lang="en-US" altLang="en-US" b="1" i="1" dirty="0"/>
              <a:t>Encourage the leaders or faith partners to listen and share what they are thinking, learning and doing including</a:t>
            </a:r>
          </a:p>
          <a:p>
            <a:pPr>
              <a:defRPr/>
            </a:pPr>
            <a:r>
              <a:rPr lang="en-US" altLang="en-US" b="1" i="1" dirty="0"/>
              <a:t>Invite them to share what segments that have seen addressing stigma in a positive way </a:t>
            </a:r>
          </a:p>
          <a:p>
            <a:pPr>
              <a:defRPr/>
            </a:pPr>
            <a:endParaRPr lang="en-US" altLang="en-US" dirty="0"/>
          </a:p>
          <a:p>
            <a:pPr>
              <a:defRPr/>
            </a:pPr>
            <a:endParaRPr lang="en-US" altLang="en-US" dirty="0"/>
          </a:p>
        </p:txBody>
      </p:sp>
      <p:sp>
        <p:nvSpPr>
          <p:cNvPr id="44036" name="Slide Number Placeholder 3">
            <a:extLst>
              <a:ext uri="{FF2B5EF4-FFF2-40B4-BE49-F238E27FC236}">
                <a16:creationId xmlns:a16="http://schemas.microsoft.com/office/drawing/2014/main" id="{47011577-0DA6-4494-AA7A-8FBB10BD7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A9FE5CE-7A23-4A2B-ABBB-B0B7C5387E70}" type="slidenum">
              <a:rPr lang="en-US" altLang="en-US" smtClean="0"/>
              <a:pPr/>
              <a:t>7</a:t>
            </a:fld>
            <a:endParaRPr lang="en-US" altLang="en-US"/>
          </a:p>
        </p:txBody>
      </p:sp>
    </p:spTree>
    <p:extLst>
      <p:ext uri="{BB962C8B-B14F-4D97-AF65-F5344CB8AC3E}">
        <p14:creationId xmlns:p14="http://schemas.microsoft.com/office/powerpoint/2010/main" val="42463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B1E38F9-90BD-4BCA-A3CC-3A80D8D7F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5AA6E-9144-46E0-A67A-6FA1698A8102}"/>
              </a:ext>
            </a:extLst>
          </p:cNvPr>
          <p:cNvSpPr>
            <a:spLocks noGrp="1"/>
          </p:cNvSpPr>
          <p:nvPr>
            <p:ph type="body" idx="1"/>
          </p:nvPr>
        </p:nvSpPr>
        <p:spPr/>
        <p:txBody>
          <a:bodyPr/>
          <a:lstStyle/>
          <a:p>
            <a:pPr marL="228600" indent="-228600">
              <a:buFont typeface="+mj-lt"/>
              <a:buAutoNum type="arabicPeriod"/>
              <a:defRPr/>
            </a:pPr>
            <a:r>
              <a:rPr lang="en-US" b="1" dirty="0"/>
              <a:t>Present the importance of cross cutting principles as we approach this work and the potential specifically for Law Enforcement</a:t>
            </a:r>
          </a:p>
          <a:p>
            <a:pPr marL="0" indent="0" eaLnBrk="1" hangingPunct="1">
              <a:lnSpc>
                <a:spcPct val="110000"/>
              </a:lnSpc>
              <a:buFont typeface="Arial" panose="020B0604020202020204" pitchFamily="34" charset="0"/>
              <a:buNone/>
            </a:pPr>
            <a:r>
              <a:rPr lang="en-US" altLang="en-US" sz="1200" dirty="0">
                <a:solidFill>
                  <a:srgbClr val="575B64"/>
                </a:solidFill>
              </a:rPr>
              <a:t>Stigma disproportionately influences health outcomes and mental well-being for individuals with mental health or substance use disorder (SUD).  Fear of being judged and/or discriminated against can prevent people from getting the help they need. Stigma is complex due to various societal and research definitions, including it comes in many different forms. </a:t>
            </a:r>
          </a:p>
          <a:p>
            <a:pPr marL="0" indent="0" eaLnBrk="1" hangingPunct="1">
              <a:lnSpc>
                <a:spcPct val="110000"/>
              </a:lnSpc>
              <a:buFont typeface="Arial" panose="020B0604020202020204" pitchFamily="34" charset="0"/>
              <a:buNone/>
            </a:pPr>
            <a:endParaRPr lang="en-US" altLang="en-US" sz="1200" dirty="0">
              <a:solidFill>
                <a:srgbClr val="575B64"/>
              </a:solidFill>
            </a:endParaRPr>
          </a:p>
          <a:p>
            <a:pPr marL="0" indent="0" eaLnBrk="1" hangingPunct="1">
              <a:buFont typeface="Arial" panose="020B0604020202020204" pitchFamily="34" charset="0"/>
              <a:buNone/>
            </a:pPr>
            <a:r>
              <a:rPr lang="en-US" altLang="en-US" sz="1400" b="1" i="1" dirty="0">
                <a:solidFill>
                  <a:srgbClr val="CD4828"/>
                </a:solidFill>
                <a:latin typeface="Palatino "/>
              </a:rPr>
              <a:t>2. Stigma is not limited to one setting or condition, rather it is cross-cutting in all communities and populations.</a:t>
            </a:r>
          </a:p>
          <a:p>
            <a:pPr marL="0" indent="0">
              <a:buFont typeface="+mj-lt"/>
              <a:buNone/>
              <a:defRPr/>
            </a:pPr>
            <a:endParaRPr lang="en-US" b="1" dirty="0"/>
          </a:p>
          <a:p>
            <a:pPr marL="0" indent="0">
              <a:buFont typeface="+mj-lt"/>
              <a:buNone/>
              <a:defRPr/>
            </a:pPr>
            <a:r>
              <a:rPr lang="en-US" b="1" dirty="0">
                <a:solidFill>
                  <a:schemeClr val="tx1"/>
                </a:solidFill>
                <a:latin typeface="+mn-lt"/>
              </a:rPr>
              <a:t>3. </a:t>
            </a:r>
            <a:r>
              <a:rPr lang="en-US" b="1" dirty="0">
                <a:solidFill>
                  <a:srgbClr val="575B64"/>
                </a:solidFill>
                <a:latin typeface="InterFace"/>
              </a:rPr>
              <a:t>The best approach to stop or prevent stigma is through cross-cutting practices such as: </a:t>
            </a:r>
          </a:p>
          <a:p>
            <a:pPr>
              <a:buFont typeface="Arial" panose="020B0604020202020204" pitchFamily="34" charset="0"/>
              <a:buChar char="•"/>
              <a:defRPr/>
            </a:pPr>
            <a:endParaRPr lang="en-US" dirty="0">
              <a:solidFill>
                <a:srgbClr val="575B64"/>
              </a:solidFill>
              <a:latin typeface="InterFace"/>
            </a:endParaRPr>
          </a:p>
          <a:p>
            <a:pPr marL="171450" indent="-171450">
              <a:buFont typeface="Wingdings" panose="05000000000000000000" pitchFamily="2" charset="2"/>
              <a:buChar char="ü"/>
              <a:defRPr/>
            </a:pPr>
            <a:r>
              <a:rPr lang="en-US" dirty="0">
                <a:solidFill>
                  <a:srgbClr val="575B64"/>
                </a:solidFill>
                <a:latin typeface="InterFace"/>
              </a:rPr>
              <a:t>Increase awareness and knowledge about SUD and mental health </a:t>
            </a:r>
          </a:p>
          <a:p>
            <a:pPr marL="171450" indent="-171450">
              <a:buFont typeface="Wingdings" panose="05000000000000000000" pitchFamily="2" charset="2"/>
              <a:buChar char="ü"/>
              <a:defRPr/>
            </a:pPr>
            <a:r>
              <a:rPr lang="en-US" dirty="0">
                <a:solidFill>
                  <a:srgbClr val="575B64"/>
                </a:solidFill>
                <a:latin typeface="InterFace"/>
              </a:rPr>
              <a:t>Educate about stigmatizing language and its impact on population health </a:t>
            </a:r>
          </a:p>
          <a:p>
            <a:pPr marL="171450" indent="-171450">
              <a:buFont typeface="Wingdings" panose="05000000000000000000" pitchFamily="2" charset="2"/>
              <a:buChar char="ü"/>
              <a:defRPr/>
            </a:pPr>
            <a:r>
              <a:rPr lang="en-US" dirty="0">
                <a:solidFill>
                  <a:srgbClr val="575B64"/>
                </a:solidFill>
                <a:latin typeface="InterFace"/>
              </a:rPr>
              <a:t>Enhance support and resources to entities who are working with SUD and mental health populations </a:t>
            </a:r>
          </a:p>
          <a:p>
            <a:pPr marL="171450" indent="-171450">
              <a:buFont typeface="Wingdings" panose="05000000000000000000" pitchFamily="2" charset="2"/>
              <a:buChar char="ü"/>
              <a:defRPr/>
            </a:pPr>
            <a:r>
              <a:rPr lang="en-US" dirty="0">
                <a:solidFill>
                  <a:srgbClr val="575B64"/>
                </a:solidFill>
                <a:latin typeface="InterFace"/>
              </a:rPr>
              <a:t>Engage various community partners and stakeholders in conversations about SUD and mental health </a:t>
            </a:r>
          </a:p>
          <a:p>
            <a:pPr marL="171450" indent="-171450">
              <a:buFont typeface="Wingdings" panose="05000000000000000000" pitchFamily="2" charset="2"/>
              <a:buChar char="ü"/>
              <a:defRPr/>
            </a:pPr>
            <a:r>
              <a:rPr lang="en-US" dirty="0">
                <a:solidFill>
                  <a:srgbClr val="575B64"/>
                </a:solidFill>
                <a:latin typeface="InterFace"/>
              </a:rPr>
              <a:t>Provide opportunities to interact with people with substance use or mental health disorders (contact-based education programs)</a:t>
            </a:r>
          </a:p>
          <a:p>
            <a:pPr marL="171450" indent="-171450">
              <a:buFont typeface="Wingdings" panose="05000000000000000000" pitchFamily="2" charset="2"/>
              <a:buChar char="ü"/>
              <a:defRPr/>
            </a:pPr>
            <a:r>
              <a:rPr lang="en-US" dirty="0">
                <a:solidFill>
                  <a:srgbClr val="575B64"/>
                </a:solidFill>
                <a:latin typeface="InterFace"/>
              </a:rPr>
              <a:t>Promote peer programs in which people who have disclosed their conditions offer their experience and expertise to individuals and families, programs that range from informal peer-led programs to peer specialized services in health services systems." (National Academies Press, 2016) </a:t>
            </a:r>
          </a:p>
          <a:p>
            <a:pPr>
              <a:defRPr/>
            </a:pPr>
            <a:endParaRPr lang="en-US" dirty="0"/>
          </a:p>
        </p:txBody>
      </p:sp>
      <p:sp>
        <p:nvSpPr>
          <p:cNvPr id="46084" name="Slide Number Placeholder 3">
            <a:extLst>
              <a:ext uri="{FF2B5EF4-FFF2-40B4-BE49-F238E27FC236}">
                <a16:creationId xmlns:a16="http://schemas.microsoft.com/office/drawing/2014/main" id="{57B1A471-2027-4FF2-8AD3-AC6BAE100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C58FC3-E26B-4E92-9650-BF26B27E8A6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dirty="0">
                <a:solidFill>
                  <a:srgbClr val="575B64"/>
                </a:solidFill>
                <a:effectLst/>
                <a:latin typeface="InterFace"/>
              </a:rPr>
              <a:t>Law enforcement personnel frequently interact with people with mental illness and SUD because these populations are disproportionately represented in jails and overall within the criminal justice system.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effectLst/>
              </a:rPr>
              <a:t>Law enforcement may perceive people with mental illness and SUD as more dangerous and less credible than others. </a:t>
            </a:r>
            <a:r>
              <a:rPr lang="en-US" sz="1200" b="0" i="0" dirty="0">
                <a:solidFill>
                  <a:srgbClr val="444444"/>
                </a:solidFill>
                <a:effectLst/>
                <a:latin typeface="Open Sans" panose="020B0606030504020204" pitchFamily="34" charset="0"/>
              </a:rPr>
              <a:t>T</a:t>
            </a:r>
            <a:r>
              <a:rPr lang="en-US" b="0" i="0" dirty="0">
                <a:solidFill>
                  <a:srgbClr val="444444"/>
                </a:solidFill>
                <a:effectLst/>
                <a:latin typeface="Open Sans" panose="020B0606030504020204" pitchFamily="34" charset="0"/>
              </a:rPr>
              <a:t>he presence of serious mental illness increased the likelihood of incarceration following a misdemeanor by </a:t>
            </a:r>
            <a:r>
              <a:rPr lang="en-US" b="0" i="1" dirty="0">
                <a:solidFill>
                  <a:srgbClr val="444444"/>
                </a:solidFill>
                <a:effectLst/>
                <a:latin typeface="Open Sans" panose="020B0606030504020204" pitchFamily="34" charset="0"/>
              </a:rPr>
              <a:t>more than 50%</a:t>
            </a:r>
            <a:r>
              <a:rPr lang="en-US" b="0" i="0" dirty="0">
                <a:solidFill>
                  <a:srgbClr val="444444"/>
                </a:solidFill>
                <a:effectLst/>
                <a:latin typeface="Open Sans" panose="020B0606030504020204" pitchFamily="34" charset="0"/>
              </a:rPr>
              <a:t>, even when controlling for variables such as race, violence of the offense, and prior arrest history.</a:t>
            </a:r>
            <a:endParaRPr lang="en-US" sz="1200" i="0" dirty="0">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i="0" dirty="0">
              <a:solidFill>
                <a:srgbClr val="575B64"/>
              </a:solidFill>
              <a:effectLst/>
              <a:latin typeface="InterFace"/>
            </a:endParaRPr>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81873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F66F426-52A0-2B49-BE22-440D523AE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233916" y="0"/>
            <a:ext cx="8910083" cy="2275367"/>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6" y="2291316"/>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7" y="4582634"/>
            <a:ext cx="8910083" cy="227536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28650" y="1825625"/>
            <a:ext cx="78867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4055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C764DE79-268F-4C1A-8933-263129D2AF90}" type="datetimeFigureOut">
              <a:rPr lang="en-US" smtClean="0"/>
              <a:t>11/7/20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228"/>
          </a:xfrm>
        </p:spPr>
        <p:txBody>
          <a:bodyPr>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11/7/20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96"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1">
            <a:extLst>
              <a:ext uri="{FF2B5EF4-FFF2-40B4-BE49-F238E27FC236}">
                <a16:creationId xmlns:a16="http://schemas.microsoft.com/office/drawing/2014/main" id="{F8A8600E-B1CB-41D1-AED3-962BC72735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9174808A-C7D1-4EBD-82AE-03FB5EB0610D}" type="slidenum">
              <a:rPr lang="en-US" altLang="en-US" smtClean="0"/>
              <a:pPr>
                <a:defRPr/>
              </a:pPr>
              <a:t>1</a:t>
            </a:fld>
            <a:endParaRPr lang="en-US" altLang="en-US">
              <a:solidFill>
                <a:srgbClr val="898989"/>
              </a:solidFill>
            </a:endParaRPr>
          </a:p>
        </p:txBody>
      </p:sp>
      <p:sp>
        <p:nvSpPr>
          <p:cNvPr id="8193" name="Title 1">
            <a:extLst>
              <a:ext uri="{FF2B5EF4-FFF2-40B4-BE49-F238E27FC236}">
                <a16:creationId xmlns:a16="http://schemas.microsoft.com/office/drawing/2014/main" id="{3E71D165-2B49-47F5-A9D0-2EFEA7745908}"/>
              </a:ext>
            </a:extLst>
          </p:cNvPr>
          <p:cNvSpPr>
            <a:spLocks noGrp="1" noChangeArrowheads="1"/>
          </p:cNvSpPr>
          <p:nvPr>
            <p:ph type="ctrTitle" idx="4294967295"/>
          </p:nvPr>
        </p:nvSpPr>
        <p:spPr>
          <a:xfrm>
            <a:off x="1166813" y="968375"/>
            <a:ext cx="7977187" cy="4213225"/>
          </a:xfrm>
        </p:spPr>
        <p:txBody>
          <a:bodyPr rtlCol="0">
            <a:normAutofit/>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Preventing and Reducing Stigma:                Evidence-based Practices Across                 Community Sectors Series</a:t>
            </a:r>
            <a:br>
              <a:rPr lang="en-US" altLang="en-US" sz="3100" dirty="0">
                <a:latin typeface="Arial" panose="020B0604020202020204" pitchFamily="34" charset="0"/>
                <a:cs typeface="Arial" panose="020B0604020202020204" pitchFamily="34" charset="0"/>
              </a:rPr>
            </a:br>
            <a:br>
              <a:rPr lang="en-US" altLang="en-US" sz="3100" dirty="0">
                <a:latin typeface="Arial" panose="020B0604020202020204" pitchFamily="34" charset="0"/>
                <a:cs typeface="Arial" panose="020B0604020202020204" pitchFamily="34" charset="0"/>
              </a:rPr>
            </a:br>
            <a:br>
              <a:rPr lang="en-US" altLang="en-US" sz="1800" dirty="0">
                <a:highlight>
                  <a:srgbClr val="C0C0C0"/>
                </a:highlight>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15B2A9B1-4EC9-47E8-AA69-FCA3A37C657F}"/>
              </a:ext>
            </a:extLst>
          </p:cNvPr>
          <p:cNvSpPr txBox="1">
            <a:spLocks noChangeArrowheads="1"/>
          </p:cNvSpPr>
          <p:nvPr/>
        </p:nvSpPr>
        <p:spPr bwMode="auto">
          <a:xfrm>
            <a:off x="1166648" y="5289648"/>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dirty="0">
                <a:highlight>
                  <a:srgbClr val="C0C0C0"/>
                </a:highlight>
                <a:latin typeface="Arial" panose="020B0604020202020204" pitchFamily="34" charset="0"/>
                <a:cs typeface="Arial" panose="020B0604020202020204" pitchFamily="34" charset="0"/>
              </a:rPr>
              <a:t>Presenter</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Organization</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Date</a:t>
            </a:r>
          </a:p>
        </p:txBody>
      </p:sp>
      <p:pic>
        <p:nvPicPr>
          <p:cNvPr id="3" name="Picture 2" descr="A picture containing text&#10;&#10;Description automatically generated">
            <a:extLst>
              <a:ext uri="{FF2B5EF4-FFF2-40B4-BE49-F238E27FC236}">
                <a16:creationId xmlns:a16="http://schemas.microsoft.com/office/drawing/2014/main" id="{7416884B-72A9-4E2E-BA71-548BC8F3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pic>
        <p:nvPicPr>
          <p:cNvPr id="4" name="Picture 3" descr="Great Lakes PTTC logo ">
            <a:extLst>
              <a:ext uri="{FF2B5EF4-FFF2-40B4-BE49-F238E27FC236}">
                <a16:creationId xmlns:a16="http://schemas.microsoft.com/office/drawing/2014/main" id="{3D14C4D8-0A86-5D41-86A6-CCD1F0E37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950" y="295177"/>
            <a:ext cx="7391400" cy="11303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Spokane looks to Portland for ways for police to handle crisis – Mental  Health PDX">
            <a:extLst>
              <a:ext uri="{FF2B5EF4-FFF2-40B4-BE49-F238E27FC236}">
                <a16:creationId xmlns:a16="http://schemas.microsoft.com/office/drawing/2014/main" id="{203C330E-77A3-45CE-8646-317E558DC6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36" r="-2" b="34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Royalty-free courtroom photos free download | Pxfuel">
            <a:extLst>
              <a:ext uri="{FF2B5EF4-FFF2-40B4-BE49-F238E27FC236}">
                <a16:creationId xmlns:a16="http://schemas.microsoft.com/office/drawing/2014/main" id="{452C4BB1-CAE9-4CAF-AE24-53C45A1C45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098" r="2" b="29018"/>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0465C705-5BA2-467B-AE7B-6BA619CDDD49}"/>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94A545"/>
                </a:solidFill>
                <a:latin typeface="Palatino "/>
                <a:cs typeface="+mj-cs"/>
              </a:rPr>
              <a:t>Why it Matters</a:t>
            </a: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2900C4C-D0D8-4763-82F0-BC886B5EB20E}"/>
              </a:ext>
            </a:extLst>
          </p:cNvPr>
          <p:cNvSpPr>
            <a:spLocks noGrp="1"/>
          </p:cNvSpPr>
          <p:nvPr>
            <p:ph sz="half" idx="2"/>
          </p:nvPr>
        </p:nvSpPr>
        <p:spPr>
          <a:xfrm>
            <a:off x="336042" y="2239897"/>
            <a:ext cx="3915116" cy="3664351"/>
          </a:xfrm>
        </p:spPr>
        <p:txBody>
          <a:bodyPr vert="horz" lIns="91440" tIns="45720" rIns="91440" bIns="45720" rtlCol="0">
            <a:normAutofit/>
          </a:bodyPr>
          <a:lstStyle/>
          <a:p>
            <a:pPr marL="0" indent="0">
              <a:buNone/>
            </a:pPr>
            <a:r>
              <a:rPr lang="en-US" sz="2400" dirty="0"/>
              <a:t>Law enforcement personnel frequently must exercise substantial judgment about mental illness and SUD.</a:t>
            </a:r>
          </a:p>
          <a:p>
            <a:pPr marL="0" indent="0">
              <a:buNone/>
            </a:pPr>
            <a:r>
              <a:rPr lang="en-US" sz="2400" dirty="0"/>
              <a:t>They frequently serve as a gatekeeper between the criminal justice system and mental health systems. </a:t>
            </a:r>
          </a:p>
          <a:p>
            <a:pPr marL="0" indent="0">
              <a:buNone/>
            </a:pPr>
            <a:endParaRPr lang="en-US" sz="1700" dirty="0">
              <a:latin typeface="+mn-lt"/>
              <a:cs typeface="+mn-cs"/>
            </a:endParaRPr>
          </a:p>
        </p:txBody>
      </p:sp>
      <p:pic>
        <p:nvPicPr>
          <p:cNvPr id="8" name="Picture 8" descr="Police Icon ">
            <a:extLst>
              <a:ext uri="{FF2B5EF4-FFF2-40B4-BE49-F238E27FC236}">
                <a16:creationId xmlns:a16="http://schemas.microsoft.com/office/drawing/2014/main" id="{4595E144-9738-4984-8C16-79BC5BDAC32C}"/>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2163" y="5633061"/>
            <a:ext cx="1173984" cy="117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45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Desperate, Thinking, Stressed Out">
            <a:extLst>
              <a:ext uri="{FF2B5EF4-FFF2-40B4-BE49-F238E27FC236}">
                <a16:creationId xmlns:a16="http://schemas.microsoft.com/office/drawing/2014/main" id="{16F1DE68-8289-4F57-92EF-EA44279EA8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7" r="-2" b="5007"/>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4" descr="Free Images : hand, man, finger, arm, criminal, police, crime, arrest,  handcuffs, sense, offender 5184x3456 - - 1379713 - Free stock photos -  PxHere">
            <a:extLst>
              <a:ext uri="{FF2B5EF4-FFF2-40B4-BE49-F238E27FC236}">
                <a16:creationId xmlns:a16="http://schemas.microsoft.com/office/drawing/2014/main" id="{B2658735-F893-4BD7-ABCF-EE94E9CC6F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754"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50ACBD9-E391-46A6-BB3C-E037D4D5397F}"/>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000" b="1" kern="1200" dirty="0">
                <a:solidFill>
                  <a:schemeClr val="tx1"/>
                </a:solidFill>
              </a:rPr>
              <a:t>Law Enforcement</a:t>
            </a:r>
            <a:br>
              <a:rPr lang="en-US" sz="3000" kern="1200" dirty="0">
                <a:solidFill>
                  <a:schemeClr val="tx1"/>
                </a:solidFill>
                <a:latin typeface="+mj-lt"/>
                <a:ea typeface="+mj-ea"/>
                <a:cs typeface="+mj-cs"/>
              </a:rPr>
            </a:br>
            <a:r>
              <a:rPr lang="en-US" sz="3000" b="1" i="1" kern="1200" dirty="0">
                <a:solidFill>
                  <a:srgbClr val="CC4927"/>
                </a:solidFill>
                <a:latin typeface="Palatino "/>
                <a:cs typeface="+mj-cs"/>
              </a:rPr>
              <a:t>What’s the Impact</a:t>
            </a: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43A587F-EBC7-436A-960F-3AB7EB824286}"/>
              </a:ext>
            </a:extLst>
          </p:cNvPr>
          <p:cNvSpPr>
            <a:spLocks noGrp="1"/>
          </p:cNvSpPr>
          <p:nvPr>
            <p:ph sz="half" idx="2"/>
          </p:nvPr>
        </p:nvSpPr>
        <p:spPr>
          <a:xfrm>
            <a:off x="336041" y="2320107"/>
            <a:ext cx="3786779" cy="3664351"/>
          </a:xfrm>
        </p:spPr>
        <p:txBody>
          <a:bodyPr vert="horz" lIns="91440" tIns="45720" rIns="91440" bIns="45720" rtlCol="0">
            <a:normAutofit/>
          </a:bodyPr>
          <a:lstStyle/>
          <a:p>
            <a:pPr marL="0" indent="0">
              <a:buNone/>
            </a:pPr>
            <a:r>
              <a:rPr lang="en-US" sz="2400" dirty="0"/>
              <a:t>Overrepresentation of people with mental illness and disorders in the criminal justice system.  </a:t>
            </a:r>
          </a:p>
          <a:p>
            <a:pPr marL="0" indent="0">
              <a:buNone/>
            </a:pPr>
            <a:r>
              <a:rPr lang="en-US" sz="2400" dirty="0"/>
              <a:t>People may fear that law enforcement will use an aggressive approach, including refusing to listen to them.  </a:t>
            </a:r>
          </a:p>
          <a:p>
            <a:pPr marL="0" indent="0">
              <a:buNone/>
            </a:pPr>
            <a:endParaRPr lang="en-US" sz="1700" dirty="0">
              <a:latin typeface="+mn-lt"/>
              <a:cs typeface="+mn-cs"/>
            </a:endParaRPr>
          </a:p>
          <a:p>
            <a:pPr marL="0" indent="0">
              <a:buNone/>
            </a:pPr>
            <a:endParaRPr lang="en-US" sz="1700" dirty="0">
              <a:latin typeface="+mn-lt"/>
              <a:cs typeface="+mn-cs"/>
            </a:endParaRPr>
          </a:p>
        </p:txBody>
      </p:sp>
      <p:pic>
        <p:nvPicPr>
          <p:cNvPr id="8" name="Picture 8" descr="Police Icon ">
            <a:extLst>
              <a:ext uri="{FF2B5EF4-FFF2-40B4-BE49-F238E27FC236}">
                <a16:creationId xmlns:a16="http://schemas.microsoft.com/office/drawing/2014/main" id="{BF122E56-1896-447F-826E-AA76A6FD3E60}"/>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2163" y="5633061"/>
            <a:ext cx="1173984" cy="117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58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Bodyworn, Body Camera">
            <a:extLst>
              <a:ext uri="{FF2B5EF4-FFF2-40B4-BE49-F238E27FC236}">
                <a16:creationId xmlns:a16="http://schemas.microsoft.com/office/drawing/2014/main" id="{F4FE09D6-6DF5-4882-BB90-CB8202629A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124" name="Picture 4" descr="Agitated depression: Symptoms, causes, and treatment">
            <a:extLst>
              <a:ext uri="{FF2B5EF4-FFF2-40B4-BE49-F238E27FC236}">
                <a16:creationId xmlns:a16="http://schemas.microsoft.com/office/drawing/2014/main" id="{3B2CC366-B097-4B53-B61F-A58D62E194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756"/>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F039913-89A7-49E5-90E5-BAD89FD213F0}"/>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000" b="1" i="1" kern="1200" dirty="0">
                <a:solidFill>
                  <a:srgbClr val="CC4927"/>
                </a:solidFill>
                <a:latin typeface="Palatino "/>
                <a:cs typeface="+mj-cs"/>
              </a:rPr>
              <a:t>What’s the Impact</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A03DEA2-7CA4-4270-BDFB-EF66DA066C11}"/>
              </a:ext>
            </a:extLst>
          </p:cNvPr>
          <p:cNvSpPr>
            <a:spLocks noGrp="1"/>
          </p:cNvSpPr>
          <p:nvPr>
            <p:ph sz="half" idx="2"/>
          </p:nvPr>
        </p:nvSpPr>
        <p:spPr>
          <a:xfrm>
            <a:off x="336041" y="2384275"/>
            <a:ext cx="3850947" cy="3664351"/>
          </a:xfrm>
        </p:spPr>
        <p:txBody>
          <a:bodyPr vert="horz" lIns="91440" tIns="45720" rIns="91440" bIns="45720" rtlCol="0">
            <a:normAutofit/>
          </a:bodyPr>
          <a:lstStyle/>
          <a:p>
            <a:pPr marL="0" indent="0">
              <a:buNone/>
            </a:pPr>
            <a:r>
              <a:rPr lang="en-US" sz="2400" b="0" i="0" dirty="0">
                <a:effectLst/>
              </a:rPr>
              <a:t>People with mental illness may be perceived as untrustworthy and unable to provide accurate information.</a:t>
            </a:r>
          </a:p>
          <a:p>
            <a:pPr marL="0" indent="0">
              <a:buNone/>
            </a:pPr>
            <a:r>
              <a:rPr lang="en-US" sz="2400" dirty="0"/>
              <a:t>Unrecognized trauma and blaming.</a:t>
            </a:r>
          </a:p>
          <a:p>
            <a:pPr marL="0" indent="0">
              <a:buNone/>
            </a:pPr>
            <a:r>
              <a:rPr lang="en-US" sz="2400" b="0" i="0" dirty="0">
                <a:effectLst/>
              </a:rPr>
              <a:t>Intersectionality further complicates stigma. </a:t>
            </a:r>
          </a:p>
          <a:p>
            <a:pPr marL="0" indent="0">
              <a:buNone/>
            </a:pPr>
            <a:endParaRPr lang="en-US" sz="2400" dirty="0"/>
          </a:p>
        </p:txBody>
      </p:sp>
      <p:pic>
        <p:nvPicPr>
          <p:cNvPr id="4" name="Picture 8" descr="Police Icon ">
            <a:extLst>
              <a:ext uri="{FF2B5EF4-FFF2-40B4-BE49-F238E27FC236}">
                <a16:creationId xmlns:a16="http://schemas.microsoft.com/office/drawing/2014/main" id="{ABCF8DB3-8D1D-4FB2-9BC2-E84C916FF445}"/>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2163" y="5633061"/>
            <a:ext cx="1173984" cy="117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057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ourtroom, court, courthouse, court of law, american, america, justice, law, legal, judgment, judicial">
            <a:extLst>
              <a:ext uri="{FF2B5EF4-FFF2-40B4-BE49-F238E27FC236}">
                <a16:creationId xmlns:a16="http://schemas.microsoft.com/office/drawing/2014/main" id="{9A8E9792-E9FF-4DD8-B818-7FF9D17BB9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00" b="36267"/>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Confronting Implicit Bias in the New York Police Department - The New York  Times">
            <a:extLst>
              <a:ext uri="{FF2B5EF4-FFF2-40B4-BE49-F238E27FC236}">
                <a16:creationId xmlns:a16="http://schemas.microsoft.com/office/drawing/2014/main" id="{F29AD36C-87A1-4C57-B137-75F0F90893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6742379-2B59-4D0F-A5BA-39B58C7BAD38}"/>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000" b="1" dirty="0"/>
              <a:t>Law Enforcement</a:t>
            </a:r>
            <a:br>
              <a:rPr lang="en-US" sz="3000" dirty="0">
                <a:latin typeface="+mj-lt"/>
                <a:cs typeface="+mj-cs"/>
              </a:rPr>
            </a:br>
            <a:r>
              <a:rPr lang="en-US" sz="3000" b="1" i="1" dirty="0">
                <a:solidFill>
                  <a:srgbClr val="00467F"/>
                </a:solidFill>
                <a:latin typeface="Palatino "/>
                <a:cs typeface="+mj-cs"/>
              </a:rPr>
              <a:t>What Can Be Done</a:t>
            </a:r>
            <a:endParaRPr lang="en-US" sz="3000" b="1" i="1" kern="1200" dirty="0">
              <a:solidFill>
                <a:srgbClr val="00467F"/>
              </a:solidFill>
              <a:latin typeface="Palatino "/>
              <a:cs typeface="+mj-cs"/>
            </a:endParaRP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4" name="Content Placeholder 7173">
            <a:extLst>
              <a:ext uri="{FF2B5EF4-FFF2-40B4-BE49-F238E27FC236}">
                <a16:creationId xmlns:a16="http://schemas.microsoft.com/office/drawing/2014/main" id="{D1E9EC06-8E9A-4559-A9CE-8EBCE41041C7}"/>
              </a:ext>
            </a:extLst>
          </p:cNvPr>
          <p:cNvSpPr>
            <a:spLocks noGrp="1"/>
          </p:cNvSpPr>
          <p:nvPr>
            <p:ph sz="half" idx="2"/>
          </p:nvPr>
        </p:nvSpPr>
        <p:spPr>
          <a:xfrm>
            <a:off x="336041" y="2255939"/>
            <a:ext cx="3995327" cy="3664351"/>
          </a:xfrm>
        </p:spPr>
        <p:txBody>
          <a:bodyPr vert="horz" lIns="91440" tIns="45720" rIns="91440" bIns="45720" rtlCol="0">
            <a:normAutofit/>
          </a:bodyPr>
          <a:lstStyle/>
          <a:p>
            <a:pPr marL="0" indent="0">
              <a:buNone/>
            </a:pPr>
            <a:r>
              <a:rPr lang="en-US" sz="2400" b="1" i="0" dirty="0">
                <a:solidFill>
                  <a:srgbClr val="00467F"/>
                </a:solidFill>
                <a:effectLst/>
              </a:rPr>
              <a:t>Provide training and support </a:t>
            </a:r>
            <a:r>
              <a:rPr lang="en-US" sz="2400" b="0" i="0" dirty="0">
                <a:effectLst/>
              </a:rPr>
              <a:t>on crisis </a:t>
            </a:r>
            <a:r>
              <a:rPr lang="en-US" sz="2400" dirty="0"/>
              <a:t>i</a:t>
            </a:r>
            <a:r>
              <a:rPr lang="en-US" sz="2400" b="0" i="0" dirty="0">
                <a:effectLst/>
              </a:rPr>
              <a:t>ntervention, de-escalation, and addition and mental illness.</a:t>
            </a:r>
          </a:p>
          <a:p>
            <a:pPr marL="0" indent="0">
              <a:buNone/>
            </a:pPr>
            <a:r>
              <a:rPr lang="en-US" sz="2400" b="1" i="0" dirty="0">
                <a:solidFill>
                  <a:srgbClr val="00467F"/>
                </a:solidFill>
                <a:effectLst/>
              </a:rPr>
              <a:t>Offer </a:t>
            </a:r>
            <a:r>
              <a:rPr lang="en-US" sz="2400" b="0" i="0" dirty="0">
                <a:effectLst/>
              </a:rPr>
              <a:t>court-ordered treatment, 24-hour structured care, case management, and family involvement. </a:t>
            </a:r>
          </a:p>
          <a:p>
            <a:pPr marL="0" indent="0">
              <a:buNone/>
            </a:pPr>
            <a:endParaRPr lang="en-US" sz="2400" b="0" i="0" dirty="0">
              <a:effectLst/>
            </a:endParaRPr>
          </a:p>
          <a:p>
            <a:pPr marL="0" indent="0">
              <a:buNone/>
            </a:pPr>
            <a:endParaRPr lang="en-US" sz="2400" dirty="0"/>
          </a:p>
        </p:txBody>
      </p:sp>
      <p:pic>
        <p:nvPicPr>
          <p:cNvPr id="5" name="Picture 8" descr="Police Icon ">
            <a:extLst>
              <a:ext uri="{FF2B5EF4-FFF2-40B4-BE49-F238E27FC236}">
                <a16:creationId xmlns:a16="http://schemas.microsoft.com/office/drawing/2014/main" id="{E6172BFB-F0C2-46FD-AF81-9D3812CE9B95}"/>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2163" y="5633061"/>
            <a:ext cx="1173984" cy="117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016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Woman talking to a group">
            <a:extLst>
              <a:ext uri="{FF2B5EF4-FFF2-40B4-BE49-F238E27FC236}">
                <a16:creationId xmlns:a16="http://schemas.microsoft.com/office/drawing/2014/main" id="{7BE48A6D-A63B-41DE-B1E8-20A40A0A88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64" r="2" b="1093"/>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8196" name="Picture 4" descr="Individual Counseling Sessions | Taylor Counseling Group">
            <a:extLst>
              <a:ext uri="{FF2B5EF4-FFF2-40B4-BE49-F238E27FC236}">
                <a16:creationId xmlns:a16="http://schemas.microsoft.com/office/drawing/2014/main" id="{7B7A52FC-3C01-4500-B876-2CD00C9C08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756"/>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B73DE8F-4444-4548-BAF0-675DD172351A}"/>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000" b="1" i="1" kern="1200" dirty="0">
                <a:solidFill>
                  <a:srgbClr val="00467F"/>
                </a:solidFill>
                <a:latin typeface="Palatino "/>
                <a:cs typeface="+mj-cs"/>
              </a:rPr>
              <a:t>What Can Be Done</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AF41E84-1F87-4E89-8BE4-213E5A7EF0EE}"/>
              </a:ext>
            </a:extLst>
          </p:cNvPr>
          <p:cNvSpPr>
            <a:spLocks noGrp="1"/>
          </p:cNvSpPr>
          <p:nvPr>
            <p:ph sz="half" idx="2"/>
          </p:nvPr>
        </p:nvSpPr>
        <p:spPr>
          <a:xfrm>
            <a:off x="336041" y="2336149"/>
            <a:ext cx="3850947" cy="3698250"/>
          </a:xfrm>
        </p:spPr>
        <p:txBody>
          <a:bodyPr vert="horz" lIns="91440" tIns="45720" rIns="91440" bIns="45720" rtlCol="0">
            <a:normAutofit/>
          </a:bodyPr>
          <a:lstStyle/>
          <a:p>
            <a:pPr marL="0" indent="0">
              <a:buNone/>
            </a:pPr>
            <a:r>
              <a:rPr lang="en-US" sz="2200" b="1" dirty="0">
                <a:solidFill>
                  <a:srgbClr val="00467F"/>
                </a:solidFill>
              </a:rPr>
              <a:t>Provide programs </a:t>
            </a:r>
            <a:r>
              <a:rPr lang="en-US" sz="2200" dirty="0"/>
              <a:t>that facilitate social contact between people with and without behavioral disorders.</a:t>
            </a:r>
          </a:p>
          <a:p>
            <a:pPr marL="0" indent="0">
              <a:spcBef>
                <a:spcPts val="1800"/>
              </a:spcBef>
              <a:buNone/>
            </a:pPr>
            <a:r>
              <a:rPr lang="en-US" sz="2200" b="1" dirty="0">
                <a:solidFill>
                  <a:srgbClr val="00467F"/>
                </a:solidFill>
              </a:rPr>
              <a:t>Increase access to community based-treatment services</a:t>
            </a:r>
            <a:r>
              <a:rPr lang="en-US" sz="2200" dirty="0"/>
              <a:t> that reduce police contact, jail time, and re-incarceration rates.</a:t>
            </a:r>
          </a:p>
          <a:p>
            <a:pPr marL="0" indent="0">
              <a:buNone/>
            </a:pPr>
            <a:endParaRPr lang="en-US" sz="2400" dirty="0"/>
          </a:p>
          <a:p>
            <a:pPr marL="0" indent="0">
              <a:buNone/>
            </a:pPr>
            <a:endParaRPr lang="en-US" sz="1700" dirty="0">
              <a:latin typeface="+mn-lt"/>
              <a:cs typeface="+mn-cs"/>
            </a:endParaRPr>
          </a:p>
        </p:txBody>
      </p:sp>
      <p:pic>
        <p:nvPicPr>
          <p:cNvPr id="4" name="Picture 8" descr="Police Icon ">
            <a:extLst>
              <a:ext uri="{FF2B5EF4-FFF2-40B4-BE49-F238E27FC236}">
                <a16:creationId xmlns:a16="http://schemas.microsoft.com/office/drawing/2014/main" id="{357E9E61-E023-49E9-9F1E-81207A3B3485}"/>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2163" y="5633061"/>
            <a:ext cx="1173984" cy="117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589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Kane County crisis training teaches police calm, communication over  handcuffs">
            <a:extLst>
              <a:ext uri="{FF2B5EF4-FFF2-40B4-BE49-F238E27FC236}">
                <a16:creationId xmlns:a16="http://schemas.microsoft.com/office/drawing/2014/main" id="{1E43D5AC-B8F8-44D1-B29B-89BFCEFC24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61" b="-3"/>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9220" name="Picture 4" descr="Why Crisis Intervention Team Training Should Be the Standard | NAMI:  National Alliance on Mental Illness">
            <a:extLst>
              <a:ext uri="{FF2B5EF4-FFF2-40B4-BE49-F238E27FC236}">
                <a16:creationId xmlns:a16="http://schemas.microsoft.com/office/drawing/2014/main" id="{FFAAAF83-DBCD-49FE-8214-39D3073447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689"/>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1394A42-BA89-461C-8C7C-E4D4B75A51B1}"/>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4000" b="1" i="1" kern="1200" dirty="0">
                <a:solidFill>
                  <a:srgbClr val="00467F"/>
                </a:solidFill>
                <a:latin typeface="Palatino "/>
                <a:cs typeface="+mj-cs"/>
              </a:rPr>
              <a:t>We Can…</a:t>
            </a:r>
          </a:p>
        </p:txBody>
      </p:sp>
      <p:sp>
        <p:nvSpPr>
          <p:cNvPr id="81" name="Rectangle 8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3" name="Rectangle 8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24" name="Content Placeholder 9223">
            <a:extLst>
              <a:ext uri="{FF2B5EF4-FFF2-40B4-BE49-F238E27FC236}">
                <a16:creationId xmlns:a16="http://schemas.microsoft.com/office/drawing/2014/main" id="{F75B5600-40EF-47A7-8126-694221A6B825}"/>
              </a:ext>
            </a:extLst>
          </p:cNvPr>
          <p:cNvSpPr>
            <a:spLocks noGrp="1"/>
          </p:cNvSpPr>
          <p:nvPr>
            <p:ph sz="half" idx="2"/>
          </p:nvPr>
        </p:nvSpPr>
        <p:spPr>
          <a:xfrm>
            <a:off x="436907" y="2465494"/>
            <a:ext cx="3669030" cy="3664351"/>
          </a:xfrm>
        </p:spPr>
        <p:txBody>
          <a:bodyPr vert="horz" lIns="91440" tIns="45720" rIns="91440" bIns="45720" rtlCol="0">
            <a:normAutofit/>
          </a:bodyPr>
          <a:lstStyle/>
          <a:p>
            <a:pPr marL="0" indent="0">
              <a:buNone/>
            </a:pPr>
            <a:r>
              <a:rPr lang="en-US" sz="2400" b="1" i="0" dirty="0">
                <a:solidFill>
                  <a:srgbClr val="00467F"/>
                </a:solidFill>
                <a:effectLst/>
              </a:rPr>
              <a:t>Develop and implement </a:t>
            </a:r>
            <a:r>
              <a:rPr lang="en-US" sz="2400" b="0" i="0" dirty="0">
                <a:effectLst/>
              </a:rPr>
              <a:t>crisis intervention teams.</a:t>
            </a:r>
          </a:p>
          <a:p>
            <a:pPr marL="0" indent="0">
              <a:spcBef>
                <a:spcPts val="1800"/>
              </a:spcBef>
              <a:buNone/>
            </a:pPr>
            <a:r>
              <a:rPr lang="en-US" sz="2400" b="1" dirty="0">
                <a:solidFill>
                  <a:srgbClr val="00467F"/>
                </a:solidFill>
              </a:rPr>
              <a:t>Train officers </a:t>
            </a:r>
            <a:r>
              <a:rPr lang="en-US" sz="2400" dirty="0"/>
              <a:t>to                de-escalate without force, properly restrain individuals, and make initial assessments on handling situations.</a:t>
            </a:r>
          </a:p>
        </p:txBody>
      </p:sp>
      <p:pic>
        <p:nvPicPr>
          <p:cNvPr id="6" name="Picture 8" descr="Police Icon ">
            <a:extLst>
              <a:ext uri="{FF2B5EF4-FFF2-40B4-BE49-F238E27FC236}">
                <a16:creationId xmlns:a16="http://schemas.microsoft.com/office/drawing/2014/main" id="{94E06499-7D8F-4A6C-BD62-3B0900B871AB}"/>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2163" y="5633061"/>
            <a:ext cx="1173984" cy="117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7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531668" y="1722872"/>
            <a:ext cx="7886700" cy="1325563"/>
          </a:xfrm>
        </p:spPr>
        <p:txBody>
          <a:bodyPr/>
          <a:lstStyle/>
          <a:p>
            <a:pPr algn="ctr"/>
            <a:br>
              <a:rPr lang="en-US" dirty="0">
                <a:solidFill>
                  <a:schemeClr val="bg1"/>
                </a:solidFill>
              </a:rPr>
            </a:br>
            <a:r>
              <a:rPr lang="en-US" dirty="0">
                <a:solidFill>
                  <a:schemeClr val="bg1"/>
                </a:solidFill>
              </a:rPr>
              <a:t>Questions</a:t>
            </a:r>
          </a:p>
        </p:txBody>
      </p:sp>
      <p:pic>
        <p:nvPicPr>
          <p:cNvPr id="4" name="Picture 3" descr="Text&#10;&#10;Description automatically generated">
            <a:extLst>
              <a:ext uri="{FF2B5EF4-FFF2-40B4-BE49-F238E27FC236}">
                <a16:creationId xmlns:a16="http://schemas.microsoft.com/office/drawing/2014/main" id="{CD7E342C-0700-6C45-AAD3-B34E739CB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68" y="5135562"/>
            <a:ext cx="7391400" cy="1130300"/>
          </a:xfrm>
          <a:prstGeom prst="rect">
            <a:avLst/>
          </a:prstGeom>
        </p:spPr>
      </p:pic>
    </p:spTree>
    <p:extLst>
      <p:ext uri="{BB962C8B-B14F-4D97-AF65-F5344CB8AC3E}">
        <p14:creationId xmlns:p14="http://schemas.microsoft.com/office/powerpoint/2010/main" val="909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78576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 Lakes ATTC logo ">
            <a:extLst>
              <a:ext uri="{FF2B5EF4-FFF2-40B4-BE49-F238E27FC236}">
                <a16:creationId xmlns:a16="http://schemas.microsoft.com/office/drawing/2014/main" id="{D53B556C-9C5D-644F-804D-E910061893C6}"/>
              </a:ext>
            </a:extLst>
          </p:cNvPr>
          <p:cNvPicPr>
            <a:picLocks noChangeAspect="1"/>
          </p:cNvPicPr>
          <p:nvPr/>
        </p:nvPicPr>
        <p:blipFill>
          <a:blip r:embed="rId3"/>
          <a:stretch>
            <a:fillRect/>
          </a:stretch>
        </p:blipFill>
        <p:spPr>
          <a:xfrm>
            <a:off x="876218" y="2103178"/>
            <a:ext cx="2768677" cy="1248711"/>
          </a:xfrm>
          <a:prstGeom prst="rect">
            <a:avLst/>
          </a:prstGeom>
        </p:spPr>
      </p:pic>
      <p:pic>
        <p:nvPicPr>
          <p:cNvPr id="11" name="Picture 10" descr="SAMHSA logo ">
            <a:extLst>
              <a:ext uri="{FF2B5EF4-FFF2-40B4-BE49-F238E27FC236}">
                <a16:creationId xmlns:a16="http://schemas.microsoft.com/office/drawing/2014/main" id="{64FFE996-6852-FC43-9812-B6CCF0DE6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185" y="2103178"/>
            <a:ext cx="4009695" cy="1349604"/>
          </a:xfrm>
          <a:prstGeom prst="rect">
            <a:avLst/>
          </a:prstGeom>
        </p:spPr>
      </p:pic>
      <p:sp>
        <p:nvSpPr>
          <p:cNvPr id="2" name="Title 1">
            <a:extLst>
              <a:ext uri="{FF2B5EF4-FFF2-40B4-BE49-F238E27FC236}">
                <a16:creationId xmlns:a16="http://schemas.microsoft.com/office/drawing/2014/main" id="{02B6EB04-7D30-1044-90E1-A99274869124}"/>
              </a:ext>
            </a:extLst>
          </p:cNvPr>
          <p:cNvSpPr>
            <a:spLocks noGrp="1"/>
          </p:cNvSpPr>
          <p:nvPr>
            <p:ph type="title"/>
          </p:nvPr>
        </p:nvSpPr>
        <p:spPr>
          <a:xfrm>
            <a:off x="628649" y="417095"/>
            <a:ext cx="7886700" cy="1325563"/>
          </a:xfrm>
        </p:spPr>
        <p:txBody>
          <a:bodyPr/>
          <a:lstStyle/>
          <a:p>
            <a:r>
              <a:rPr lang="en-US" dirty="0"/>
              <a:t>Brought To You By:</a:t>
            </a:r>
          </a:p>
        </p:txBody>
      </p:sp>
      <p:sp>
        <p:nvSpPr>
          <p:cNvPr id="4" name="TextBox 3">
            <a:extLst>
              <a:ext uri="{FF2B5EF4-FFF2-40B4-BE49-F238E27FC236}">
                <a16:creationId xmlns:a16="http://schemas.microsoft.com/office/drawing/2014/main" id="{0FFB8447-7DF6-F945-B757-965455E2E65A}"/>
              </a:ext>
            </a:extLst>
          </p:cNvPr>
          <p:cNvSpPr txBox="1"/>
          <p:nvPr/>
        </p:nvSpPr>
        <p:spPr>
          <a:xfrm>
            <a:off x="628650" y="4084320"/>
            <a:ext cx="7886700" cy="236372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The Great Lakes ATTC, MHTTC, and </a:t>
            </a:r>
            <a:r>
              <a:rPr lang="en-US" sz="1600">
                <a:latin typeface="Arial" panose="020B0604020202020204" pitchFamily="34" charset="0"/>
                <a:cs typeface="Arial" panose="020B0604020202020204" pitchFamily="34" charset="0"/>
              </a:rPr>
              <a:t>PTTC are </a:t>
            </a:r>
            <a:r>
              <a:rPr lang="en-US" sz="1600" dirty="0">
                <a:latin typeface="Arial" panose="020B0604020202020204" pitchFamily="34" charset="0"/>
                <a:cs typeface="Arial" panose="020B0604020202020204" pitchFamily="34" charset="0"/>
              </a:rPr>
              <a:t>funded by the Substance Abuse and Mental Health Services Administration (SAMHSA under the following cooperative agreements:</a:t>
            </a:r>
          </a:p>
          <a:p>
            <a:pPr lvl="1">
              <a:lnSpc>
                <a:spcPct val="120000"/>
              </a:lnSpc>
            </a:pPr>
            <a:r>
              <a:rPr lang="en-US" sz="1600" dirty="0">
                <a:latin typeface="Arial" panose="020B0604020202020204" pitchFamily="34" charset="0"/>
                <a:cs typeface="Arial" panose="020B0604020202020204" pitchFamily="34" charset="0"/>
              </a:rPr>
              <a:t>Great Lakes ATTC: 1H79TI080207-03</a:t>
            </a:r>
          </a:p>
          <a:p>
            <a:pPr lvl="1">
              <a:lnSpc>
                <a:spcPct val="120000"/>
              </a:lnSpc>
            </a:pPr>
            <a:r>
              <a:rPr lang="en-US" sz="1600" dirty="0">
                <a:latin typeface="Arial" panose="020B0604020202020204" pitchFamily="34" charset="0"/>
                <a:cs typeface="Arial" panose="020B0604020202020204" pitchFamily="34" charset="0"/>
              </a:rPr>
              <a:t>Great Lakes MHTTC: IH79SM-081733-01</a:t>
            </a:r>
          </a:p>
          <a:p>
            <a:pPr lvl="1">
              <a:lnSpc>
                <a:spcPct val="120000"/>
              </a:lnSpc>
            </a:pPr>
            <a:r>
              <a:rPr lang="en-US" sz="1600" dirty="0">
                <a:latin typeface="Arial" panose="020B0604020202020204" pitchFamily="34" charset="0"/>
                <a:cs typeface="Arial" panose="020B0604020202020204" pitchFamily="34" charset="0"/>
              </a:rPr>
              <a:t>Great Lakes PTTC: 1H79SP081002-01</a:t>
            </a:r>
            <a:endParaRPr lang="en-US" sz="1600" dirty="0"/>
          </a:p>
          <a:p>
            <a:endParaRPr lang="en-US" dirty="0"/>
          </a:p>
        </p:txBody>
      </p:sp>
    </p:spTree>
    <p:extLst>
      <p:ext uri="{BB962C8B-B14F-4D97-AF65-F5344CB8AC3E}">
        <p14:creationId xmlns:p14="http://schemas.microsoft.com/office/powerpoint/2010/main" val="501837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595519" y="228600"/>
            <a:ext cx="7886700" cy="1325563"/>
          </a:xfrm>
        </p:spPr>
        <p:txBody>
          <a:bodyPr/>
          <a:lstStyle/>
          <a:p>
            <a:r>
              <a:rPr lang="en-US" dirty="0"/>
              <a:t>Disclaimer </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595519" y="898071"/>
            <a:ext cx="8195089" cy="573132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70000"/>
              </a:lnSpc>
            </a:pPr>
            <a:endParaRPr lang="en-US" sz="6200" dirty="0"/>
          </a:p>
          <a:p>
            <a:pPr>
              <a:lnSpc>
                <a:spcPct val="170000"/>
              </a:lnSpc>
            </a:pPr>
            <a:r>
              <a:rPr lang="en-US" sz="6400" dirty="0"/>
              <a:t>     This presentation was prepared for the Great Lakes PTTC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a:t>
            </a:r>
          </a:p>
          <a:p>
            <a:pPr>
              <a:lnSpc>
                <a:spcPct val="170000"/>
              </a:lnSpc>
            </a:pPr>
            <a:r>
              <a:rPr lang="en-US" sz="6400"/>
              <a:t>    At </a:t>
            </a:r>
            <a:r>
              <a:rPr lang="en-US" sz="6400" dirty="0"/>
              <a:t>the time of this presentation, Elinore F. McCance-Katz, served as SAMHSA Assistant Secretary.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lnSpc>
                <a:spcPct val="170000"/>
              </a:lnSpc>
            </a:pPr>
            <a:r>
              <a:rPr lang="en-US" sz="6400" dirty="0"/>
              <a:t>November 2020</a:t>
            </a:r>
          </a:p>
          <a:p>
            <a:pPr>
              <a:lnSpc>
                <a:spcPct val="170000"/>
              </a:lnSpc>
            </a:pPr>
            <a:endParaRPr lang="en-US" sz="1200" dirty="0"/>
          </a:p>
        </p:txBody>
      </p:sp>
    </p:spTree>
    <p:extLst>
      <p:ext uri="{BB962C8B-B14F-4D97-AF65-F5344CB8AC3E}">
        <p14:creationId xmlns:p14="http://schemas.microsoft.com/office/powerpoint/2010/main" val="7160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166" y="5747696"/>
            <a:ext cx="1860834" cy="1240557"/>
          </a:xfrm>
          <a:prstGeom prst="rect">
            <a:avLst/>
          </a:prstGeom>
        </p:spPr>
      </p:pic>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4294967295"/>
          </p:nvPr>
        </p:nvSpPr>
        <p:spPr>
          <a:xfrm>
            <a:off x="0" y="8115300"/>
            <a:ext cx="8401050" cy="342900"/>
          </a:xfrm>
        </p:spPr>
        <p:txBody>
          <a:bodyPr>
            <a:normAutofit fontScale="40000" lnSpcReduction="20000"/>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a:extLst>
              <a:ext uri="{FF2B5EF4-FFF2-40B4-BE49-F238E27FC236}">
                <a16:creationId xmlns:a16="http://schemas.microsoft.com/office/drawing/2014/main" id="{8689A2F8-29B9-0A4D-A43B-E96286C86B34}"/>
              </a:ext>
            </a:extLst>
          </p:cNvPr>
          <p:cNvPicPr>
            <a:picLocks noChangeAspect="1"/>
          </p:cNvPicPr>
          <p:nvPr/>
        </p:nvPicPr>
        <p:blipFill rotWithShape="1">
          <a:blip r:embed="rId4">
            <a:extLst>
              <a:ext uri="{28A0092B-C50C-407E-A947-70E740481C1C}">
                <a14:useLocalDpi xmlns:a14="http://schemas.microsoft.com/office/drawing/2010/main" val="0"/>
              </a:ext>
            </a:extLst>
          </a:blip>
          <a:srcRect t="14782" b="21826"/>
          <a:stretch/>
        </p:blipFill>
        <p:spPr>
          <a:xfrm>
            <a:off x="1311966" y="1250760"/>
            <a:ext cx="6537463" cy="4144186"/>
          </a:xfrm>
          <a:prstGeom prst="rect">
            <a:avLst/>
          </a:prstGeom>
        </p:spPr>
      </p:pic>
    </p:spTree>
    <p:extLst>
      <p:ext uri="{BB962C8B-B14F-4D97-AF65-F5344CB8AC3E}">
        <p14:creationId xmlns:p14="http://schemas.microsoft.com/office/powerpoint/2010/main" val="384476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a:extLst>
              <a:ext uri="{FF2B5EF4-FFF2-40B4-BE49-F238E27FC236}">
                <a16:creationId xmlns:a16="http://schemas.microsoft.com/office/drawing/2014/main" id="{1BF86337-4D31-4FD2-B3C2-02A07236B7D4}"/>
              </a:ext>
            </a:extLst>
          </p:cNvPr>
          <p:cNvSpPr>
            <a:spLocks noGrp="1" noChangeArrowheads="1"/>
          </p:cNvSpPr>
          <p:nvPr>
            <p:ph type="ctrTitle"/>
          </p:nvPr>
        </p:nvSpPr>
        <p:spPr>
          <a:xfrm>
            <a:off x="685800" y="606425"/>
            <a:ext cx="7772400" cy="1290638"/>
          </a:xfrm>
        </p:spPr>
        <p:txBody>
          <a:bodyPr/>
          <a:lstStyle/>
          <a:p>
            <a:r>
              <a:rPr lang="en-US" altLang="en-US" sz="3600" b="1"/>
              <a:t>Preventing and Reducing Stigma </a:t>
            </a:r>
            <a:r>
              <a:rPr lang="en-US" altLang="en-US" sz="3600"/>
              <a:t>Cross Sector Slide Deck </a:t>
            </a:r>
          </a:p>
        </p:txBody>
      </p:sp>
      <p:sp>
        <p:nvSpPr>
          <p:cNvPr id="38916" name="Subtitle 2">
            <a:extLst>
              <a:ext uri="{FF2B5EF4-FFF2-40B4-BE49-F238E27FC236}">
                <a16:creationId xmlns:a16="http://schemas.microsoft.com/office/drawing/2014/main" id="{D9AA6766-6A98-4597-8A12-841AA14D7A61}"/>
              </a:ext>
            </a:extLst>
          </p:cNvPr>
          <p:cNvSpPr>
            <a:spLocks noGrp="1" noChangeArrowheads="1"/>
          </p:cNvSpPr>
          <p:nvPr>
            <p:ph type="subTitle" idx="1"/>
          </p:nvPr>
        </p:nvSpPr>
        <p:spPr>
          <a:xfrm>
            <a:off x="1143000" y="2601913"/>
            <a:ext cx="6858000" cy="1654175"/>
          </a:xfrm>
        </p:spPr>
        <p:txBody>
          <a:bodyPr/>
          <a:lstStyle/>
          <a:p>
            <a:r>
              <a:rPr lang="en-US" altLang="en-US" sz="4400" b="1" dirty="0"/>
              <a:t>Law Enforcement </a:t>
            </a:r>
          </a:p>
          <a:p>
            <a:r>
              <a:rPr lang="en-US" altLang="en-US" sz="2800" b="1" i="1" dirty="0">
                <a:solidFill>
                  <a:srgbClr val="CC4927"/>
                </a:solidFill>
                <a:latin typeface="Palatino "/>
              </a:rPr>
              <a:t>Impact and Evidence-based Strategies for Preventing and Reducing Stigma</a:t>
            </a:r>
          </a:p>
        </p:txBody>
      </p:sp>
      <p:pic>
        <p:nvPicPr>
          <p:cNvPr id="4" name="Picture 2" descr="Kane County crisis training teaches police calm, communication over  handcuffs">
            <a:extLst>
              <a:ext uri="{FF2B5EF4-FFF2-40B4-BE49-F238E27FC236}">
                <a16:creationId xmlns:a16="http://schemas.microsoft.com/office/drawing/2014/main" id="{968C9DDA-6717-4435-819E-6F99A98309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16" r="8872" b="5"/>
          <a:stretch/>
        </p:blipFill>
        <p:spPr bwMode="auto">
          <a:xfrm>
            <a:off x="6079956" y="4617720"/>
            <a:ext cx="3033904" cy="224028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6" name="Picture 4" descr="Why Crisis Intervention Team Training Should Be the Standard | NAMI:  National Alliance on Mental Illness">
            <a:extLst>
              <a:ext uri="{FF2B5EF4-FFF2-40B4-BE49-F238E27FC236}">
                <a16:creationId xmlns:a16="http://schemas.microsoft.com/office/drawing/2014/main" id="{9A2F2BFE-9149-41C6-8B94-67A3AD93E8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40" t="-1" r="-6" b="354"/>
          <a:stretch/>
        </p:blipFill>
        <p:spPr bwMode="auto">
          <a:xfrm>
            <a:off x="3288632" y="4613308"/>
            <a:ext cx="2727156" cy="224028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9" name="Picture 4" descr="Spokane looks to Portland for ways for police to handle crisis – Mental  Health PDX">
            <a:extLst>
              <a:ext uri="{FF2B5EF4-FFF2-40B4-BE49-F238E27FC236}">
                <a16:creationId xmlns:a16="http://schemas.microsoft.com/office/drawing/2014/main" id="{F174EC80-B4CD-4C52-A2DC-1E2283164E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45" r="3914" b="-2"/>
          <a:stretch/>
        </p:blipFill>
        <p:spPr bwMode="auto">
          <a:xfrm>
            <a:off x="220581" y="4601678"/>
            <a:ext cx="2995863" cy="224028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E7A016D-1F5C-4A5A-BC3B-1F2F18B08E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F3A7E237-F875-47F8-839C-D2FFC1B7DA9A}" type="slidenum">
              <a:rPr lang="en-US" altLang="en-US" sz="1100" smtClean="0">
                <a:solidFill>
                  <a:srgbClr val="FFFFFF"/>
                </a:solidFill>
              </a:rPr>
              <a:pPr>
                <a:lnSpc>
                  <a:spcPct val="100000"/>
                </a:lnSpc>
                <a:spcBef>
                  <a:spcPct val="0"/>
                </a:spcBef>
                <a:buFontTx/>
                <a:buNone/>
              </a:pPr>
              <a:t>6</a:t>
            </a:fld>
            <a:endParaRPr lang="en-US" altLang="en-US" sz="1100">
              <a:solidFill>
                <a:srgbClr val="FFFFFF"/>
              </a:solidFill>
            </a:endParaRPr>
          </a:p>
        </p:txBody>
      </p:sp>
      <p:sp>
        <p:nvSpPr>
          <p:cNvPr id="40963" name="Title 1">
            <a:extLst>
              <a:ext uri="{FF2B5EF4-FFF2-40B4-BE49-F238E27FC236}">
                <a16:creationId xmlns:a16="http://schemas.microsoft.com/office/drawing/2014/main" id="{19399CFD-AF0A-445D-A408-EDA647593F94}"/>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dirty="0"/>
              <a:t>Learning Objectives</a:t>
            </a:r>
            <a:br>
              <a:rPr lang="en-US" altLang="en-US" sz="3600" dirty="0"/>
            </a:br>
            <a:r>
              <a:rPr lang="en-US" altLang="en-US" sz="3100" i="1" dirty="0">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FE3F8CD2-B978-4816-AB33-D55257CBC8E8}"/>
              </a:ext>
            </a:extLst>
          </p:cNvPr>
          <p:cNvSpPr>
            <a:spLocks noGrp="1" noChangeArrowheads="1"/>
          </p:cNvSpPr>
          <p:nvPr>
            <p:ph type="subTitle" idx="4294967295"/>
          </p:nvPr>
        </p:nvSpPr>
        <p:spPr>
          <a:xfrm>
            <a:off x="1054100" y="2324100"/>
            <a:ext cx="7461250" cy="3981450"/>
          </a:xfrm>
        </p:spPr>
        <p:txBody>
          <a:bodyPr>
            <a:normAutofit/>
          </a:bodyPr>
          <a:lstStyle/>
          <a:p>
            <a:pPr marL="457200" indent="-457200" eaLnBrk="1" hangingPunct="1">
              <a:buFont typeface="Wingdings" panose="05000000000000000000" pitchFamily="2" charset="2"/>
              <a:buChar char="§"/>
              <a:defRPr/>
            </a:pPr>
            <a:r>
              <a:rPr lang="en-US" altLang="en-US" sz="3200" dirty="0"/>
              <a:t>Describe why addressing stigma within law enforcement is important </a:t>
            </a:r>
          </a:p>
          <a:p>
            <a:pPr marL="457200" indent="-457200" eaLnBrk="1" hangingPunct="1">
              <a:buFont typeface="Wingdings" panose="05000000000000000000" pitchFamily="2" charset="2"/>
              <a:buChar char="§"/>
              <a:defRPr/>
            </a:pPr>
            <a:r>
              <a:rPr lang="en-US" altLang="en-US" sz="3200" dirty="0"/>
              <a:t>List the potential impact of stigma and the role that law enforcement can providers can play</a:t>
            </a:r>
          </a:p>
          <a:p>
            <a:pPr marL="457200" indent="-457200" eaLnBrk="1" hangingPunct="1">
              <a:buFont typeface="Wingdings" panose="05000000000000000000" pitchFamily="2" charset="2"/>
              <a:buChar char="§"/>
              <a:defRPr/>
            </a:pPr>
            <a:r>
              <a:rPr lang="en-US" altLang="en-US" sz="3200" dirty="0"/>
              <a:t>List strategies for engaging law enforcement in the prevention and reduction of stigma</a:t>
            </a:r>
          </a:p>
          <a:p>
            <a:pPr eaLnBrk="1" hangingPunct="1">
              <a:buFont typeface="Wingdings" panose="05000000000000000000" pitchFamily="2" charset="2"/>
              <a:buChar char="§"/>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 close up of a necklace&#10;&#10;Description automatically generated">
            <a:extLst>
              <a:ext uri="{FF2B5EF4-FFF2-40B4-BE49-F238E27FC236}">
                <a16:creationId xmlns:a16="http://schemas.microsoft.com/office/drawing/2014/main" id="{AC8431E6-6C01-41E6-895E-71F208EA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12469"/>
          <a:stretch>
            <a:fillRect/>
          </a:stretch>
        </p:blipFill>
        <p:spPr bwMode="auto">
          <a:xfrm>
            <a:off x="3290888" y="2282825"/>
            <a:ext cx="2809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3EE921FD-4E34-42A3-AAB6-154EF3785451}"/>
              </a:ext>
            </a:extLst>
          </p:cNvPr>
          <p:cNvSpPr>
            <a:spLocks noGrp="1" noChangeArrowheads="1"/>
          </p:cNvSpPr>
          <p:nvPr>
            <p:ph type="title" idx="4294967295"/>
          </p:nvPr>
        </p:nvSpPr>
        <p:spPr>
          <a:xfrm>
            <a:off x="195263" y="236538"/>
            <a:ext cx="8948737" cy="485775"/>
          </a:xfrm>
        </p:spPr>
        <p:txBody>
          <a:bodyPr>
            <a:normAutofit fontScale="90000"/>
          </a:bodyPr>
          <a:lstStyle/>
          <a:p>
            <a:pPr algn="ctr" eaLnBrk="1" hangingPunct="1"/>
            <a:r>
              <a:rPr lang="en-US" altLang="en-US" sz="3200" dirty="0">
                <a:latin typeface="Arial" panose="020B0604020202020204" pitchFamily="34" charset="0"/>
                <a:cs typeface="Arial" panose="020B0604020202020204" pitchFamily="34" charset="0"/>
              </a:rPr>
              <a:t>A Role for Every Sector</a:t>
            </a:r>
          </a:p>
        </p:txBody>
      </p:sp>
      <p:sp>
        <p:nvSpPr>
          <p:cNvPr id="6" name="Oval 5" descr="Image of a briefcase, representing healthcare.">
            <a:extLst>
              <a:ext uri="{FF2B5EF4-FFF2-40B4-BE49-F238E27FC236}">
                <a16:creationId xmlns:a16="http://schemas.microsoft.com/office/drawing/2014/main" id="{142F099F-5E22-4E33-A775-972A4FC8E73F}"/>
              </a:ext>
            </a:extLst>
          </p:cNvPr>
          <p:cNvSpPr/>
          <p:nvPr/>
        </p:nvSpPr>
        <p:spPr>
          <a:xfrm>
            <a:off x="2998788" y="4752975"/>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Image of a law enforcement officer.">
            <a:extLst>
              <a:ext uri="{FF2B5EF4-FFF2-40B4-BE49-F238E27FC236}">
                <a16:creationId xmlns:a16="http://schemas.microsoft.com/office/drawing/2014/main" id="{02C0CFC6-97A1-4DEE-B9CE-7FA53FED4F93}"/>
              </a:ext>
            </a:extLst>
          </p:cNvPr>
          <p:cNvSpPr/>
          <p:nvPr/>
        </p:nvSpPr>
        <p:spPr>
          <a:xfrm>
            <a:off x="3862388" y="1450975"/>
            <a:ext cx="652462" cy="652463"/>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descr="Image of a courthouse, representing policy makers.">
            <a:extLst>
              <a:ext uri="{FF2B5EF4-FFF2-40B4-BE49-F238E27FC236}">
                <a16:creationId xmlns:a16="http://schemas.microsoft.com/office/drawing/2014/main" id="{7B771A49-7DAE-41D8-A0C6-574EB3C7AC42}"/>
              </a:ext>
            </a:extLst>
          </p:cNvPr>
          <p:cNvSpPr/>
          <p:nvPr/>
        </p:nvSpPr>
        <p:spPr>
          <a:xfrm>
            <a:off x="2492375" y="2870200"/>
            <a:ext cx="650875" cy="652463"/>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Image of two figures sitting at a table, representing behavioral health.">
            <a:extLst>
              <a:ext uri="{FF2B5EF4-FFF2-40B4-BE49-F238E27FC236}">
                <a16:creationId xmlns:a16="http://schemas.microsoft.com/office/drawing/2014/main" id="{E11B5C7E-5BE0-4FBB-B8F7-9CE08892F2EE}"/>
              </a:ext>
            </a:extLst>
          </p:cNvPr>
          <p:cNvSpPr/>
          <p:nvPr/>
        </p:nvSpPr>
        <p:spPr>
          <a:xfrm>
            <a:off x="2476500" y="3865563"/>
            <a:ext cx="652463" cy="650875"/>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descr="Image of a set of scales, representing criminal justice.">
            <a:extLst>
              <a:ext uri="{FF2B5EF4-FFF2-40B4-BE49-F238E27FC236}">
                <a16:creationId xmlns:a16="http://schemas.microsoft.com/office/drawing/2014/main" id="{B5283309-E37D-463D-9126-5F53B4685AA6}"/>
              </a:ext>
            </a:extLst>
          </p:cNvPr>
          <p:cNvSpPr/>
          <p:nvPr/>
        </p:nvSpPr>
        <p:spPr>
          <a:xfrm>
            <a:off x="4857750" y="14509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descr="Image of a building, representing education.">
            <a:extLst>
              <a:ext uri="{FF2B5EF4-FFF2-40B4-BE49-F238E27FC236}">
                <a16:creationId xmlns:a16="http://schemas.microsoft.com/office/drawing/2014/main" id="{F8BE5AF8-7FC9-457A-A30D-3A00E875DC9F}"/>
              </a:ext>
            </a:extLst>
          </p:cNvPr>
          <p:cNvSpPr/>
          <p:nvPr/>
        </p:nvSpPr>
        <p:spPr>
          <a:xfrm>
            <a:off x="5788025" y="1995488"/>
            <a:ext cx="652463"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descr="Image of a figure making a presentation, representing prevention.">
            <a:extLst>
              <a:ext uri="{FF2B5EF4-FFF2-40B4-BE49-F238E27FC236}">
                <a16:creationId xmlns:a16="http://schemas.microsoft.com/office/drawing/2014/main" id="{83F9FA39-649B-4B11-9BDD-1D5FB7A6AA5E}"/>
              </a:ext>
            </a:extLst>
          </p:cNvPr>
          <p:cNvSpPr/>
          <p:nvPr/>
        </p:nvSpPr>
        <p:spPr>
          <a:xfrm>
            <a:off x="2971800" y="2001838"/>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D3D7ECE4-94A4-49D7-A7FE-C8D69EBD3C00}"/>
              </a:ext>
            </a:extLst>
          </p:cNvPr>
          <p:cNvSpPr/>
          <p:nvPr/>
        </p:nvSpPr>
        <p:spPr>
          <a:xfrm>
            <a:off x="3598863" y="2609850"/>
            <a:ext cx="2157412" cy="2159000"/>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a:lstStyle/>
          <a:p>
            <a:pPr algn="ctr">
              <a:spcBef>
                <a:spcPts val="600"/>
              </a:spcBef>
              <a:defRPr/>
            </a:pPr>
            <a:r>
              <a:rPr lang="en-US" sz="1400" b="1" dirty="0">
                <a:solidFill>
                  <a:schemeClr val="tx1"/>
                </a:solidFill>
              </a:rPr>
              <a:t>Preventing  </a:t>
            </a:r>
          </a:p>
          <a:p>
            <a:pPr algn="ctr">
              <a:defRPr/>
            </a:pPr>
            <a:r>
              <a:rPr lang="en-US" sz="1400" b="1" dirty="0">
                <a:solidFill>
                  <a:schemeClr val="tx1"/>
                </a:solidFill>
              </a:rPr>
              <a:t>&amp; Reducing Stigma</a:t>
            </a:r>
          </a:p>
        </p:txBody>
      </p:sp>
      <p:sp>
        <p:nvSpPr>
          <p:cNvPr id="14" name="Arrow: Right 13">
            <a:extLst>
              <a:ext uri="{FF2B5EF4-FFF2-40B4-BE49-F238E27FC236}">
                <a16:creationId xmlns:a16="http://schemas.microsoft.com/office/drawing/2014/main" id="{17195BFB-D05F-44CC-8774-D5CADEFD2CDB}"/>
              </a:ext>
              <a:ext uri="{C183D7F6-B498-43B3-948B-1728B52AA6E4}">
                <adec:decorative xmlns:adec="http://schemas.microsoft.com/office/drawing/2017/decorative" val="1"/>
              </a:ext>
            </a:extLst>
          </p:cNvPr>
          <p:cNvSpPr/>
          <p:nvPr/>
        </p:nvSpPr>
        <p:spPr>
          <a:xfrm rot="19111829">
            <a:off x="3556000" y="4738688"/>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6">
            <a:extLst>
              <a:ext uri="{FF2B5EF4-FFF2-40B4-BE49-F238E27FC236}">
                <a16:creationId xmlns:a16="http://schemas.microsoft.com/office/drawing/2014/main" id="{7C3373BB-6F20-4B7C-BC57-2D9EE3F7317E}"/>
              </a:ext>
            </a:extLst>
          </p:cNvPr>
          <p:cNvSpPr txBox="1">
            <a:spLocks noChangeArrowheads="1"/>
          </p:cNvSpPr>
          <p:nvPr/>
        </p:nvSpPr>
        <p:spPr bwMode="auto">
          <a:xfrm>
            <a:off x="722313" y="3865563"/>
            <a:ext cx="15160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Behavioral Health</a:t>
            </a:r>
          </a:p>
          <a:p>
            <a:pPr algn="r">
              <a:lnSpc>
                <a:spcPts val="1200"/>
              </a:lnSpc>
              <a:defRPr/>
            </a:pPr>
            <a:r>
              <a:rPr lang="en-US" altLang="en-US" sz="1100" i="1" dirty="0">
                <a:solidFill>
                  <a:schemeClr val="tx1">
                    <a:lumMod val="85000"/>
                    <a:lumOff val="15000"/>
                  </a:schemeClr>
                </a:solidFill>
              </a:rPr>
              <a:t>Clinicians working in treatment and mental health Settings</a:t>
            </a:r>
          </a:p>
        </p:txBody>
      </p:sp>
      <p:sp>
        <p:nvSpPr>
          <p:cNvPr id="23" name="TextBox 27">
            <a:extLst>
              <a:ext uri="{FF2B5EF4-FFF2-40B4-BE49-F238E27FC236}">
                <a16:creationId xmlns:a16="http://schemas.microsoft.com/office/drawing/2014/main" id="{46D54C87-CE20-46FD-A569-AC628134BD90}"/>
              </a:ext>
            </a:extLst>
          </p:cNvPr>
          <p:cNvSpPr txBox="1">
            <a:spLocks noChangeArrowheads="1"/>
          </p:cNvSpPr>
          <p:nvPr/>
        </p:nvSpPr>
        <p:spPr bwMode="auto">
          <a:xfrm>
            <a:off x="1019175" y="4992688"/>
            <a:ext cx="1836738"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Healthcare</a:t>
            </a:r>
          </a:p>
          <a:p>
            <a:pPr algn="r">
              <a:lnSpc>
                <a:spcPts val="1200"/>
              </a:lnSpc>
              <a:defRPr/>
            </a:pPr>
            <a:r>
              <a:rPr lang="en-US" altLang="en-US" sz="1100" i="1" dirty="0">
                <a:solidFill>
                  <a:schemeClr val="tx1">
                    <a:lumMod val="85000"/>
                    <a:lumOff val="15000"/>
                  </a:schemeClr>
                </a:solidFill>
              </a:rPr>
              <a:t>Professionals working in healthcare or community health centers</a:t>
            </a:r>
          </a:p>
        </p:txBody>
      </p:sp>
      <p:pic>
        <p:nvPicPr>
          <p:cNvPr id="43024" name="Graphic 56320" descr="Police icon">
            <a:extLst>
              <a:ext uri="{FF2B5EF4-FFF2-40B4-BE49-F238E27FC236}">
                <a16:creationId xmlns:a16="http://schemas.microsoft.com/office/drawing/2014/main" id="{D6C7F484-8960-4A49-91DD-233582446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1554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Graphic 56323" descr="Scales of justice">
            <a:extLst>
              <a:ext uri="{FF2B5EF4-FFF2-40B4-BE49-F238E27FC236}">
                <a16:creationId xmlns:a16="http://schemas.microsoft.com/office/drawing/2014/main" id="{1EFE6A61-3EAE-4133-98A2-63B9F6813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7288" y="15271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Graphic 56325" descr="Icon of a courthouse building ">
            <a:extLst>
              <a:ext uri="{FF2B5EF4-FFF2-40B4-BE49-F238E27FC236}">
                <a16:creationId xmlns:a16="http://schemas.microsoft.com/office/drawing/2014/main" id="{8923C0CF-219C-4A8B-85C7-8057817F1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3" y="29384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Graphic 56327" descr="Classroom icon">
            <a:extLst>
              <a:ext uri="{FF2B5EF4-FFF2-40B4-BE49-F238E27FC236}">
                <a16:creationId xmlns:a16="http://schemas.microsoft.com/office/drawing/2014/main" id="{36727A93-6788-4192-A95F-60032F7E2C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0225" y="2085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0">
            <a:extLst>
              <a:ext uri="{FF2B5EF4-FFF2-40B4-BE49-F238E27FC236}">
                <a16:creationId xmlns:a16="http://schemas.microsoft.com/office/drawing/2014/main" id="{6A72C99E-89C6-436D-89BD-0FE76DB67A7D}"/>
              </a:ext>
            </a:extLst>
          </p:cNvPr>
          <p:cNvSpPr txBox="1">
            <a:spLocks noChangeArrowheads="1"/>
          </p:cNvSpPr>
          <p:nvPr/>
        </p:nvSpPr>
        <p:spPr bwMode="auto">
          <a:xfrm>
            <a:off x="722313" y="2797175"/>
            <a:ext cx="1604962"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Policy Makers</a:t>
            </a:r>
          </a:p>
          <a:p>
            <a:pPr algn="r">
              <a:lnSpc>
                <a:spcPts val="1200"/>
              </a:lnSpc>
              <a:defRPr/>
            </a:pPr>
            <a:r>
              <a:rPr lang="en-US" altLang="en-US" sz="1100" i="1" dirty="0">
                <a:solidFill>
                  <a:schemeClr val="tx1">
                    <a:lumMod val="85000"/>
                    <a:lumOff val="15000"/>
                  </a:schemeClr>
                </a:solidFill>
              </a:rPr>
              <a:t>State and Local Government Officials</a:t>
            </a:r>
          </a:p>
        </p:txBody>
      </p:sp>
      <p:sp>
        <p:nvSpPr>
          <p:cNvPr id="29" name="TextBox 41">
            <a:extLst>
              <a:ext uri="{FF2B5EF4-FFF2-40B4-BE49-F238E27FC236}">
                <a16:creationId xmlns:a16="http://schemas.microsoft.com/office/drawing/2014/main" id="{7D1E1A6A-DF4B-432A-B45D-94A9854DA797}"/>
              </a:ext>
            </a:extLst>
          </p:cNvPr>
          <p:cNvSpPr txBox="1">
            <a:spLocks noChangeArrowheads="1"/>
          </p:cNvSpPr>
          <p:nvPr/>
        </p:nvSpPr>
        <p:spPr bwMode="auto">
          <a:xfrm>
            <a:off x="1122363" y="1890713"/>
            <a:ext cx="1760537"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Prevention</a:t>
            </a:r>
          </a:p>
          <a:p>
            <a:pPr algn="r">
              <a:lnSpc>
                <a:spcPts val="1200"/>
              </a:lnSpc>
              <a:defRPr/>
            </a:pPr>
            <a:r>
              <a:rPr lang="en-US" altLang="en-US" sz="1100" i="1" dirty="0">
                <a:solidFill>
                  <a:schemeClr val="tx1">
                    <a:lumMod val="85000"/>
                    <a:lumOff val="15000"/>
                  </a:schemeClr>
                </a:solidFill>
              </a:rPr>
              <a:t>Community level prevention practitioners </a:t>
            </a:r>
          </a:p>
        </p:txBody>
      </p:sp>
      <p:sp>
        <p:nvSpPr>
          <p:cNvPr id="30" name="TextBox 42">
            <a:extLst>
              <a:ext uri="{FF2B5EF4-FFF2-40B4-BE49-F238E27FC236}">
                <a16:creationId xmlns:a16="http://schemas.microsoft.com/office/drawing/2014/main" id="{0F625AF8-93CD-4B29-BF89-FDC7CAC82999}"/>
              </a:ext>
            </a:extLst>
          </p:cNvPr>
          <p:cNvSpPr txBox="1">
            <a:spLocks noChangeArrowheads="1"/>
          </p:cNvSpPr>
          <p:nvPr/>
        </p:nvSpPr>
        <p:spPr bwMode="auto">
          <a:xfrm>
            <a:off x="1741488" y="1050925"/>
            <a:ext cx="2095500" cy="614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Law Enforcement</a:t>
            </a:r>
          </a:p>
          <a:p>
            <a:pPr algn="r">
              <a:lnSpc>
                <a:spcPts val="1200"/>
              </a:lnSpc>
              <a:defRPr/>
            </a:pPr>
            <a:r>
              <a:rPr lang="en-US" altLang="en-US" sz="1100" i="1" dirty="0">
                <a:solidFill>
                  <a:schemeClr val="tx1">
                    <a:lumMod val="85000"/>
                    <a:lumOff val="15000"/>
                  </a:schemeClr>
                </a:solidFill>
              </a:rPr>
              <a:t>Police and other professionals engaged in enforcement</a:t>
            </a:r>
          </a:p>
        </p:txBody>
      </p:sp>
      <p:sp>
        <p:nvSpPr>
          <p:cNvPr id="31" name="TextBox 43">
            <a:extLst>
              <a:ext uri="{FF2B5EF4-FFF2-40B4-BE49-F238E27FC236}">
                <a16:creationId xmlns:a16="http://schemas.microsoft.com/office/drawing/2014/main" id="{3F2D546C-F06B-41AA-ADF1-37CAC90E15DB}"/>
              </a:ext>
            </a:extLst>
          </p:cNvPr>
          <p:cNvSpPr txBox="1">
            <a:spLocks noChangeArrowheads="1"/>
          </p:cNvSpPr>
          <p:nvPr/>
        </p:nvSpPr>
        <p:spPr bwMode="auto">
          <a:xfrm>
            <a:off x="5637213" y="1050925"/>
            <a:ext cx="148907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Criminal Justice</a:t>
            </a:r>
          </a:p>
          <a:p>
            <a:pPr>
              <a:lnSpc>
                <a:spcPts val="1200"/>
              </a:lnSpc>
              <a:defRPr/>
            </a:pPr>
            <a:r>
              <a:rPr lang="en-US" altLang="en-US" sz="1100" i="1" dirty="0">
                <a:solidFill>
                  <a:schemeClr val="tx1">
                    <a:lumMod val="85000"/>
                    <a:lumOff val="15000"/>
                  </a:schemeClr>
                </a:solidFill>
              </a:rPr>
              <a:t>Judges, Courts, Probation and Jails</a:t>
            </a:r>
          </a:p>
        </p:txBody>
      </p:sp>
      <p:sp>
        <p:nvSpPr>
          <p:cNvPr id="32" name="TextBox 44">
            <a:extLst>
              <a:ext uri="{FF2B5EF4-FFF2-40B4-BE49-F238E27FC236}">
                <a16:creationId xmlns:a16="http://schemas.microsoft.com/office/drawing/2014/main" id="{D5404553-50C3-40B5-A896-ACEB29DAA38F}"/>
              </a:ext>
            </a:extLst>
          </p:cNvPr>
          <p:cNvSpPr txBox="1">
            <a:spLocks noChangeArrowheads="1"/>
          </p:cNvSpPr>
          <p:nvPr/>
        </p:nvSpPr>
        <p:spPr bwMode="auto">
          <a:xfrm>
            <a:off x="6526213" y="1890713"/>
            <a:ext cx="193992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Education</a:t>
            </a:r>
          </a:p>
          <a:p>
            <a:pPr>
              <a:lnSpc>
                <a:spcPts val="1200"/>
              </a:lnSpc>
              <a:defRPr/>
            </a:pPr>
            <a:r>
              <a:rPr lang="en-US" altLang="en-US" sz="1100" i="1" dirty="0">
                <a:solidFill>
                  <a:schemeClr val="tx1">
                    <a:lumMod val="85000"/>
                    <a:lumOff val="15000"/>
                  </a:schemeClr>
                </a:solidFill>
              </a:rPr>
              <a:t>Professionals in school and higher education settings.</a:t>
            </a:r>
          </a:p>
        </p:txBody>
      </p:sp>
      <p:pic>
        <p:nvPicPr>
          <p:cNvPr id="43033" name="Graphic 56329" descr="Schoolhouse">
            <a:extLst>
              <a:ext uri="{FF2B5EF4-FFF2-40B4-BE49-F238E27FC236}">
                <a16:creationId xmlns:a16="http://schemas.microsoft.com/office/drawing/2014/main" id="{CC322A64-F3B8-4846-9F9E-F8ACAF82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Graphic 56331" descr="First aid kit">
            <a:extLst>
              <a:ext uri="{FF2B5EF4-FFF2-40B4-BE49-F238E27FC236}">
                <a16:creationId xmlns:a16="http://schemas.microsoft.com/office/drawing/2014/main" id="{3FFA479F-B001-4045-BF37-4FD834702B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4835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descr="Image of an ambulance, representing first responders.">
            <a:extLst>
              <a:ext uri="{FF2B5EF4-FFF2-40B4-BE49-F238E27FC236}">
                <a16:creationId xmlns:a16="http://schemas.microsoft.com/office/drawing/2014/main" id="{16FAA6FC-4418-4A83-95F9-7CC4F6ED9B5E}"/>
              </a:ext>
            </a:extLst>
          </p:cNvPr>
          <p:cNvSpPr/>
          <p:nvPr/>
        </p:nvSpPr>
        <p:spPr>
          <a:xfrm>
            <a:off x="6262688" y="2852738"/>
            <a:ext cx="652462" cy="652462"/>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descr="Image of many hands coming together in a  circle, representing faith leaders.">
            <a:extLst>
              <a:ext uri="{FF2B5EF4-FFF2-40B4-BE49-F238E27FC236}">
                <a16:creationId xmlns:a16="http://schemas.microsoft.com/office/drawing/2014/main" id="{3C19DBA5-48D1-4D27-922F-D0988A3F5CAD}"/>
              </a:ext>
            </a:extLst>
          </p:cNvPr>
          <p:cNvSpPr/>
          <p:nvPr/>
        </p:nvSpPr>
        <p:spPr>
          <a:xfrm>
            <a:off x="6305550" y="38893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descr="Image of a business card, representing business.">
            <a:extLst>
              <a:ext uri="{FF2B5EF4-FFF2-40B4-BE49-F238E27FC236}">
                <a16:creationId xmlns:a16="http://schemas.microsoft.com/office/drawing/2014/main" id="{94D18FCB-7261-402F-92EF-5A485764C832}"/>
              </a:ext>
            </a:extLst>
          </p:cNvPr>
          <p:cNvSpPr/>
          <p:nvPr/>
        </p:nvSpPr>
        <p:spPr>
          <a:xfrm>
            <a:off x="5748338" y="4757738"/>
            <a:ext cx="652462"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a:extLst>
              <a:ext uri="{FF2B5EF4-FFF2-40B4-BE49-F238E27FC236}">
                <a16:creationId xmlns:a16="http://schemas.microsoft.com/office/drawing/2014/main" id="{ED86184E-0C19-4D4A-8687-0686E4009639}"/>
              </a:ext>
            </a:extLst>
          </p:cNvPr>
          <p:cNvSpPr txBox="1">
            <a:spLocks noChangeArrowheads="1"/>
          </p:cNvSpPr>
          <p:nvPr/>
        </p:nvSpPr>
        <p:spPr bwMode="auto">
          <a:xfrm>
            <a:off x="7005638" y="2797175"/>
            <a:ext cx="193992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First Responders</a:t>
            </a:r>
          </a:p>
          <a:p>
            <a:pPr>
              <a:lnSpc>
                <a:spcPts val="1200"/>
              </a:lnSpc>
              <a:defRPr/>
            </a:pPr>
            <a:r>
              <a:rPr lang="en-US" altLang="en-US" sz="1100" i="1" dirty="0">
                <a:solidFill>
                  <a:schemeClr val="tx1">
                    <a:lumMod val="85000"/>
                    <a:lumOff val="15000"/>
                  </a:schemeClr>
                </a:solidFill>
              </a:rPr>
              <a:t>Professionals such as EMT’s who are among those first to provide assistance</a:t>
            </a:r>
          </a:p>
        </p:txBody>
      </p:sp>
      <p:sp>
        <p:nvSpPr>
          <p:cNvPr id="42" name="TextBox 41">
            <a:extLst>
              <a:ext uri="{FF2B5EF4-FFF2-40B4-BE49-F238E27FC236}">
                <a16:creationId xmlns:a16="http://schemas.microsoft.com/office/drawing/2014/main" id="{532CE368-CA45-4C1D-B235-07A4EE5CA0A8}"/>
              </a:ext>
            </a:extLst>
          </p:cNvPr>
          <p:cNvSpPr txBox="1">
            <a:spLocks noChangeArrowheads="1"/>
          </p:cNvSpPr>
          <p:nvPr/>
        </p:nvSpPr>
        <p:spPr bwMode="auto">
          <a:xfrm>
            <a:off x="6629400" y="4992688"/>
            <a:ext cx="1604963"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Business</a:t>
            </a:r>
          </a:p>
          <a:p>
            <a:pPr>
              <a:lnSpc>
                <a:spcPts val="1200"/>
              </a:lnSpc>
              <a:defRPr/>
            </a:pPr>
            <a:r>
              <a:rPr lang="en-US" altLang="en-US" sz="1100" i="1" dirty="0">
                <a:solidFill>
                  <a:schemeClr val="tx1">
                    <a:lumMod val="85000"/>
                    <a:lumOff val="15000"/>
                  </a:schemeClr>
                </a:solidFill>
              </a:rPr>
              <a:t>Workplace Settings</a:t>
            </a:r>
          </a:p>
        </p:txBody>
      </p:sp>
      <p:sp>
        <p:nvSpPr>
          <p:cNvPr id="43" name="TextBox 42">
            <a:extLst>
              <a:ext uri="{FF2B5EF4-FFF2-40B4-BE49-F238E27FC236}">
                <a16:creationId xmlns:a16="http://schemas.microsoft.com/office/drawing/2014/main" id="{CC2B398F-5FF6-4999-828A-16F30F13561E}"/>
              </a:ext>
            </a:extLst>
          </p:cNvPr>
          <p:cNvSpPr txBox="1">
            <a:spLocks noChangeArrowheads="1"/>
          </p:cNvSpPr>
          <p:nvPr/>
        </p:nvSpPr>
        <p:spPr bwMode="auto">
          <a:xfrm>
            <a:off x="7158038" y="3865563"/>
            <a:ext cx="16049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Faith Leaders</a:t>
            </a:r>
          </a:p>
          <a:p>
            <a:pPr>
              <a:lnSpc>
                <a:spcPts val="1200"/>
              </a:lnSpc>
              <a:defRPr/>
            </a:pPr>
            <a:r>
              <a:rPr lang="en-US" altLang="en-US" sz="1100" i="1" dirty="0">
                <a:solidFill>
                  <a:schemeClr val="tx1">
                    <a:lumMod val="85000"/>
                    <a:lumOff val="15000"/>
                  </a:schemeClr>
                </a:solidFill>
              </a:rPr>
              <a:t>People within faith institutions guiding or leading others. </a:t>
            </a:r>
          </a:p>
        </p:txBody>
      </p:sp>
      <p:pic>
        <p:nvPicPr>
          <p:cNvPr id="44" name="Graphic 29" descr="Farm scene">
            <a:extLst>
              <a:ext uri="{FF2B5EF4-FFF2-40B4-BE49-F238E27FC236}">
                <a16:creationId xmlns:a16="http://schemas.microsoft.com/office/drawing/2014/main" id="{8B0D93A0-B4B9-48B2-A0F1-62E30CF36AAA}"/>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924665" y="4031873"/>
            <a:ext cx="371957" cy="371957"/>
          </a:xfrm>
          <a:prstGeom prst="rect">
            <a:avLst/>
          </a:prstGeom>
          <a:noFill/>
          <a:ln>
            <a:noFill/>
          </a:ln>
          <a:effectLst>
            <a:outerShdw blurRad="50800" dist="38100" dir="2700000" algn="tl" rotWithShape="0">
              <a:prstClr val="black">
                <a:alpha val="40000"/>
              </a:prstClr>
            </a:outerShdw>
          </a:effectLst>
        </p:spPr>
      </p:pic>
      <p:pic>
        <p:nvPicPr>
          <p:cNvPr id="46" name="Graphic 38" descr="Gender">
            <a:extLst>
              <a:ext uri="{FF2B5EF4-FFF2-40B4-BE49-F238E27FC236}">
                <a16:creationId xmlns:a16="http://schemas.microsoft.com/office/drawing/2014/main" id="{722727D1-10EF-4FC7-9388-8957F40A6A91}"/>
              </a:ext>
            </a:extLst>
          </p:cNvPr>
          <p:cNvPicPr>
            <a:picLocks noChangeAspect="1" noChangeArrowheads="1"/>
          </p:cNvPicPr>
          <p:nvPr/>
        </p:nvPicPr>
        <p:blipFill>
          <a:blip r:embed="rId11">
            <a:duotone>
              <a:schemeClr val="accent3">
                <a:shade val="45000"/>
                <a:satMod val="135000"/>
              </a:schemeClr>
              <a:prstClr val="white"/>
            </a:duotone>
          </a:blip>
          <a:srcRect/>
          <a:stretch>
            <a:fillRect/>
          </a:stretch>
        </p:blipFill>
        <p:spPr bwMode="auto">
          <a:xfrm>
            <a:off x="3821520" y="3489078"/>
            <a:ext cx="452282" cy="454911"/>
          </a:xfrm>
          <a:prstGeom prst="rect">
            <a:avLst/>
          </a:prstGeom>
          <a:noFill/>
          <a:ln>
            <a:noFill/>
          </a:ln>
          <a:effectLst>
            <a:outerShdw blurRad="50800" dist="38100" dir="2700000" algn="tl" rotWithShape="0">
              <a:prstClr val="black">
                <a:alpha val="40000"/>
              </a:prstClr>
            </a:outerShdw>
          </a:effectLst>
        </p:spPr>
      </p:pic>
      <p:pic>
        <p:nvPicPr>
          <p:cNvPr id="47" name="Graphic 40" descr="Group of men">
            <a:extLst>
              <a:ext uri="{FF2B5EF4-FFF2-40B4-BE49-F238E27FC236}">
                <a16:creationId xmlns:a16="http://schemas.microsoft.com/office/drawing/2014/main" id="{8A7BBE7D-829E-4166-934B-8F4D17A8E659}"/>
              </a:ext>
            </a:extLst>
          </p:cNvPr>
          <p:cNvPicPr>
            <a:picLocks noChangeAspect="1" noChangeArrowheads="1"/>
          </p:cNvPicPr>
          <p:nvPr/>
        </p:nvPicPr>
        <p:blipFill>
          <a:blip r:embed="rId12">
            <a:duotone>
              <a:schemeClr val="accent3">
                <a:shade val="45000"/>
                <a:satMod val="135000"/>
              </a:schemeClr>
              <a:prstClr val="white"/>
            </a:duotone>
          </a:blip>
          <a:srcRect/>
          <a:stretch>
            <a:fillRect/>
          </a:stretch>
        </p:blipFill>
        <p:spPr bwMode="auto">
          <a:xfrm>
            <a:off x="4436067" y="3486155"/>
            <a:ext cx="463648" cy="466344"/>
          </a:xfrm>
          <a:prstGeom prst="rect">
            <a:avLst/>
          </a:prstGeom>
          <a:noFill/>
          <a:ln>
            <a:noFill/>
          </a:ln>
          <a:effectLst>
            <a:outerShdw blurRad="50800" dist="38100" dir="2700000" algn="tl" rotWithShape="0">
              <a:prstClr val="black">
                <a:alpha val="40000"/>
              </a:prstClr>
            </a:outerShdw>
          </a:effectLst>
        </p:spPr>
      </p:pic>
      <p:grpSp>
        <p:nvGrpSpPr>
          <p:cNvPr id="52" name="Group 51" descr="Image of a small child with a balloon, and an older figure with a cane.">
            <a:extLst>
              <a:ext uri="{FF2B5EF4-FFF2-40B4-BE49-F238E27FC236}">
                <a16:creationId xmlns:a16="http://schemas.microsoft.com/office/drawing/2014/main" id="{883FE3DF-4F88-4195-96E4-C3E50AF84F96}"/>
              </a:ext>
            </a:extLst>
          </p:cNvPr>
          <p:cNvGrpSpPr/>
          <p:nvPr/>
        </p:nvGrpSpPr>
        <p:grpSpPr>
          <a:xfrm>
            <a:off x="4936584" y="3469095"/>
            <a:ext cx="628715" cy="466344"/>
            <a:chOff x="4336372" y="3729548"/>
            <a:chExt cx="642238" cy="446167"/>
          </a:xfrm>
          <a:effectLst>
            <a:outerShdw blurRad="50800" dist="38100" dir="2700000" algn="tl" rotWithShape="0">
              <a:prstClr val="black">
                <a:alpha val="40000"/>
              </a:prstClr>
            </a:outerShdw>
          </a:effectLst>
        </p:grpSpPr>
        <p:pic>
          <p:nvPicPr>
            <p:cNvPr id="48" name="Graphic 44" descr="Man with cane">
              <a:extLst>
                <a:ext uri="{FF2B5EF4-FFF2-40B4-BE49-F238E27FC236}">
                  <a16:creationId xmlns:a16="http://schemas.microsoft.com/office/drawing/2014/main" id="{4A4BECE1-8629-44B9-9FDA-D592747F69F1}"/>
                </a:ext>
              </a:extLst>
            </p:cNvPr>
            <p:cNvPicPr>
              <a:picLocks noChangeAspect="1" noChangeArrowheads="1"/>
            </p:cNvPicPr>
            <p:nvPr/>
          </p:nvPicPr>
          <p:blipFill rotWithShape="1">
            <a:blip r:embed="rId13">
              <a:duotone>
                <a:schemeClr val="accent3">
                  <a:shade val="45000"/>
                  <a:satMod val="135000"/>
                </a:schemeClr>
                <a:prstClr val="white"/>
              </a:duotone>
            </a:blip>
            <a:srcRect b="10935"/>
            <a:stretch/>
          </p:blipFill>
          <p:spPr bwMode="auto">
            <a:xfrm>
              <a:off x="4584989" y="3797142"/>
              <a:ext cx="393621" cy="350576"/>
            </a:xfrm>
            <a:prstGeom prst="rect">
              <a:avLst/>
            </a:prstGeom>
            <a:noFill/>
            <a:ln>
              <a:noFill/>
            </a:ln>
          </p:spPr>
        </p:pic>
        <p:pic>
          <p:nvPicPr>
            <p:cNvPr id="49" name="Graphic 48" descr="Child with balloon">
              <a:extLst>
                <a:ext uri="{FF2B5EF4-FFF2-40B4-BE49-F238E27FC236}">
                  <a16:creationId xmlns:a16="http://schemas.microsoft.com/office/drawing/2014/main" id="{90326DB2-3070-43B8-AD30-2638D969177A}"/>
                </a:ext>
              </a:extLst>
            </p:cNvPr>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4336372" y="3803793"/>
              <a:ext cx="348549" cy="350576"/>
            </a:xfrm>
            <a:prstGeom prst="rect">
              <a:avLst/>
            </a:prstGeom>
            <a:noFill/>
            <a:ln>
              <a:noFill/>
            </a:ln>
          </p:spPr>
        </p:pic>
        <p:pic>
          <p:nvPicPr>
            <p:cNvPr id="50" name="Graphic 52" descr="Gender">
              <a:extLst>
                <a:ext uri="{FF2B5EF4-FFF2-40B4-BE49-F238E27FC236}">
                  <a16:creationId xmlns:a16="http://schemas.microsoft.com/office/drawing/2014/main" id="{A1A79A12-A66B-475D-BBE2-8C28B78ADB30}"/>
                </a:ext>
              </a:extLst>
            </p:cNvPr>
            <p:cNvPicPr>
              <a:picLocks noChangeAspect="1" noChangeArrowheads="1"/>
            </p:cNvPicPr>
            <p:nvPr/>
          </p:nvPicPr>
          <p:blipFill rotWithShape="1">
            <a:blip r:embed="rId11">
              <a:duotone>
                <a:schemeClr val="accent3">
                  <a:shade val="45000"/>
                  <a:satMod val="135000"/>
                </a:schemeClr>
                <a:prstClr val="white"/>
              </a:duotone>
            </a:blip>
            <a:srcRect l="42587" r="42895"/>
            <a:stretch/>
          </p:blipFill>
          <p:spPr bwMode="auto">
            <a:xfrm>
              <a:off x="4604477" y="3729548"/>
              <a:ext cx="65152" cy="446167"/>
            </a:xfrm>
            <a:prstGeom prst="rect">
              <a:avLst/>
            </a:prstGeom>
            <a:noFill/>
            <a:ln>
              <a:noFill/>
            </a:ln>
          </p:spPr>
        </p:pic>
      </p:grpSp>
      <p:pic>
        <p:nvPicPr>
          <p:cNvPr id="51" name="Graphic 54" descr="Two Men">
            <a:extLst>
              <a:ext uri="{FF2B5EF4-FFF2-40B4-BE49-F238E27FC236}">
                <a16:creationId xmlns:a16="http://schemas.microsoft.com/office/drawing/2014/main" id="{ADF29727-364E-438F-ACC4-D0981114CBD5}"/>
              </a:ext>
            </a:extLst>
          </p:cNvPr>
          <p:cNvPicPr>
            <a:picLocks noChangeAspect="1" noChangeArrowheads="1"/>
          </p:cNvPicPr>
          <p:nvPr/>
        </p:nvPicPr>
        <p:blipFill>
          <a:blip r:embed="rId15">
            <a:duotone>
              <a:schemeClr val="accent3">
                <a:shade val="45000"/>
                <a:satMod val="135000"/>
              </a:schemeClr>
              <a:prstClr val="white"/>
            </a:duotone>
          </a:blip>
          <a:srcRect/>
          <a:stretch>
            <a:fillRect/>
          </a:stretch>
        </p:blipFill>
        <p:spPr bwMode="auto">
          <a:xfrm>
            <a:off x="5086025" y="3973099"/>
            <a:ext cx="430411" cy="430411"/>
          </a:xfrm>
          <a:prstGeom prst="rect">
            <a:avLst/>
          </a:prstGeom>
          <a:noFill/>
          <a:ln>
            <a:noFill/>
          </a:ln>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55D9B163-541D-4EEF-9C71-7F57B97896B8}"/>
              </a:ext>
              <a:ext uri="{C183D7F6-B498-43B3-948B-1728B52AA6E4}">
                <adec:decorative xmlns:adec="http://schemas.microsoft.com/office/drawing/2017/decorative" val="1"/>
              </a:ext>
            </a:extLst>
          </p:cNvPr>
          <p:cNvCxnSpPr/>
          <p:nvPr/>
        </p:nvCxnSpPr>
        <p:spPr>
          <a:xfrm>
            <a:off x="3897313" y="3956050"/>
            <a:ext cx="15938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020DB-E5DD-4628-8139-892523E13B69}"/>
              </a:ext>
              <a:ext uri="{C183D7F6-B498-43B3-948B-1728B52AA6E4}">
                <adec:decorative xmlns:adec="http://schemas.microsoft.com/office/drawing/2017/decorative" val="1"/>
              </a:ext>
            </a:extLst>
          </p:cNvPr>
          <p:cNvCxnSpPr/>
          <p:nvPr/>
        </p:nvCxnSpPr>
        <p:spPr>
          <a:xfrm flipV="1">
            <a:off x="4367213" y="349250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301B92-0F0E-4241-94A7-6677E9D45CD8}"/>
              </a:ext>
              <a:ext uri="{C183D7F6-B498-43B3-948B-1728B52AA6E4}">
                <adec:decorative xmlns:adec="http://schemas.microsoft.com/office/drawing/2017/decorative" val="1"/>
              </a:ext>
            </a:extLst>
          </p:cNvPr>
          <p:cNvCxnSpPr/>
          <p:nvPr/>
        </p:nvCxnSpPr>
        <p:spPr>
          <a:xfrm flipV="1">
            <a:off x="4994275" y="3494088"/>
            <a:ext cx="0" cy="403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C770AE-7410-43D4-8AD5-34E2008C61F2}"/>
              </a:ext>
              <a:ext uri="{C183D7F6-B498-43B3-948B-1728B52AA6E4}">
                <adec:decorative xmlns:adec="http://schemas.microsoft.com/office/drawing/2017/decorative" val="1"/>
              </a:ext>
            </a:extLst>
          </p:cNvPr>
          <p:cNvCxnSpPr/>
          <p:nvPr/>
        </p:nvCxnSpPr>
        <p:spPr>
          <a:xfrm flipV="1">
            <a:off x="4370388" y="38925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0967EF72-E464-4AE3-8EC6-AAE576CFDDDC}"/>
              </a:ext>
              <a:ext uri="{C183D7F6-B498-43B3-948B-1728B52AA6E4}">
                <adec:decorative xmlns:adec="http://schemas.microsoft.com/office/drawing/2017/decorative" val="1"/>
              </a:ext>
            </a:extLst>
          </p:cNvPr>
          <p:cNvSpPr/>
          <p:nvPr/>
        </p:nvSpPr>
        <p:spPr>
          <a:xfrm rot="2786528">
            <a:off x="3525044" y="2516981"/>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5A62A40B-5BEA-4652-9AAD-69CF116EC1E8}"/>
              </a:ext>
              <a:ext uri="{C183D7F6-B498-43B3-948B-1728B52AA6E4}">
                <adec:decorative xmlns:adec="http://schemas.microsoft.com/office/drawing/2017/decorative" val="1"/>
              </a:ext>
            </a:extLst>
          </p:cNvPr>
          <p:cNvSpPr/>
          <p:nvPr/>
        </p:nvSpPr>
        <p:spPr>
          <a:xfrm>
            <a:off x="3627438" y="2617788"/>
            <a:ext cx="185737" cy="182562"/>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Arrow: Right 61">
            <a:extLst>
              <a:ext uri="{FF2B5EF4-FFF2-40B4-BE49-F238E27FC236}">
                <a16:creationId xmlns:a16="http://schemas.microsoft.com/office/drawing/2014/main" id="{B4F4BDBD-6D78-406C-A9EC-CEAD2A56CADA}"/>
              </a:ext>
              <a:ext uri="{C183D7F6-B498-43B3-948B-1728B52AA6E4}">
                <adec:decorative xmlns:adec="http://schemas.microsoft.com/office/drawing/2017/decorative" val="1"/>
              </a:ext>
            </a:extLst>
          </p:cNvPr>
          <p:cNvSpPr/>
          <p:nvPr/>
        </p:nvSpPr>
        <p:spPr>
          <a:xfrm rot="8435861">
            <a:off x="5743575" y="2541588"/>
            <a:ext cx="147638" cy="134937"/>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0D0849FA-57B3-4ECE-9E7B-5BF8B3F35B3B}"/>
              </a:ext>
              <a:ext uri="{C183D7F6-B498-43B3-948B-1728B52AA6E4}">
                <adec:decorative xmlns:adec="http://schemas.microsoft.com/office/drawing/2017/decorative" val="1"/>
              </a:ext>
            </a:extLst>
          </p:cNvPr>
          <p:cNvSpPr/>
          <p:nvPr/>
        </p:nvSpPr>
        <p:spPr>
          <a:xfrm>
            <a:off x="5588000" y="2625725"/>
            <a:ext cx="185738"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Arrow: Right 63">
            <a:extLst>
              <a:ext uri="{FF2B5EF4-FFF2-40B4-BE49-F238E27FC236}">
                <a16:creationId xmlns:a16="http://schemas.microsoft.com/office/drawing/2014/main" id="{C35EED7A-F25D-4FA3-BD5D-1ED640B64E57}"/>
              </a:ext>
              <a:ext uri="{C183D7F6-B498-43B3-948B-1728B52AA6E4}">
                <adec:decorative xmlns:adec="http://schemas.microsoft.com/office/drawing/2017/decorative" val="1"/>
              </a:ext>
            </a:extLst>
          </p:cNvPr>
          <p:cNvSpPr/>
          <p:nvPr/>
        </p:nvSpPr>
        <p:spPr>
          <a:xfrm rot="13823380">
            <a:off x="5685632" y="4747419"/>
            <a:ext cx="147637"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Arrow: Right 65">
            <a:extLst>
              <a:ext uri="{FF2B5EF4-FFF2-40B4-BE49-F238E27FC236}">
                <a16:creationId xmlns:a16="http://schemas.microsoft.com/office/drawing/2014/main" id="{61192A94-A731-4272-BE09-78F5DFA27893}"/>
              </a:ext>
              <a:ext uri="{C183D7F6-B498-43B3-948B-1728B52AA6E4}">
                <adec:decorative xmlns:adec="http://schemas.microsoft.com/office/drawing/2017/decorative" val="1"/>
              </a:ext>
            </a:extLst>
          </p:cNvPr>
          <p:cNvSpPr/>
          <p:nvPr/>
        </p:nvSpPr>
        <p:spPr>
          <a:xfrm rot="11870600">
            <a:off x="6135688" y="4032250"/>
            <a:ext cx="147637" cy="134938"/>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BA21C9F7-068E-4FC7-8BB7-2ADCDC5991A3}"/>
              </a:ext>
              <a:ext uri="{C183D7F6-B498-43B3-948B-1728B52AA6E4}">
                <adec:decorative xmlns:adec="http://schemas.microsoft.com/office/drawing/2017/decorative" val="1"/>
              </a:ext>
            </a:extLst>
          </p:cNvPr>
          <p:cNvSpPr/>
          <p:nvPr/>
        </p:nvSpPr>
        <p:spPr>
          <a:xfrm>
            <a:off x="5937250" y="3968750"/>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Arrow: Right 67">
            <a:extLst>
              <a:ext uri="{FF2B5EF4-FFF2-40B4-BE49-F238E27FC236}">
                <a16:creationId xmlns:a16="http://schemas.microsoft.com/office/drawing/2014/main" id="{742C3184-D50C-4FB0-8862-104F7EEDD409}"/>
              </a:ext>
              <a:ext uri="{C183D7F6-B498-43B3-948B-1728B52AA6E4}">
                <adec:decorative xmlns:adec="http://schemas.microsoft.com/office/drawing/2017/decorative" val="1"/>
              </a:ext>
            </a:extLst>
          </p:cNvPr>
          <p:cNvSpPr/>
          <p:nvPr/>
        </p:nvSpPr>
        <p:spPr>
          <a:xfrm rot="10331684">
            <a:off x="6126163" y="3186113"/>
            <a:ext cx="147637"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8B22C03-F09C-47A1-B0CB-E4CE810F04F4}"/>
              </a:ext>
              <a:ext uri="{C183D7F6-B498-43B3-948B-1728B52AA6E4}">
                <adec:decorative xmlns:adec="http://schemas.microsoft.com/office/drawing/2017/decorative" val="1"/>
              </a:ext>
            </a:extLst>
          </p:cNvPr>
          <p:cNvSpPr/>
          <p:nvPr/>
        </p:nvSpPr>
        <p:spPr>
          <a:xfrm>
            <a:off x="5932488" y="3195638"/>
            <a:ext cx="185737" cy="182562"/>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Arrow: Right 69">
            <a:extLst>
              <a:ext uri="{FF2B5EF4-FFF2-40B4-BE49-F238E27FC236}">
                <a16:creationId xmlns:a16="http://schemas.microsoft.com/office/drawing/2014/main" id="{D4DE4C36-7EE5-48DE-82F1-8D4A56936D7B}"/>
              </a:ext>
              <a:ext uri="{C183D7F6-B498-43B3-948B-1728B52AA6E4}">
                <adec:decorative xmlns:adec="http://schemas.microsoft.com/office/drawing/2017/decorative" val="1"/>
              </a:ext>
            </a:extLst>
          </p:cNvPr>
          <p:cNvSpPr/>
          <p:nvPr/>
        </p:nvSpPr>
        <p:spPr>
          <a:xfrm rot="6444498">
            <a:off x="5011738" y="2101850"/>
            <a:ext cx="147638" cy="134937"/>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16460E22-F955-4A1B-9CD3-FE957845D4D7}"/>
              </a:ext>
              <a:ext uri="{C183D7F6-B498-43B3-948B-1728B52AA6E4}">
                <adec:decorative xmlns:adec="http://schemas.microsoft.com/office/drawing/2017/decorative" val="1"/>
              </a:ext>
            </a:extLst>
          </p:cNvPr>
          <p:cNvSpPr/>
          <p:nvPr/>
        </p:nvSpPr>
        <p:spPr>
          <a:xfrm>
            <a:off x="4937125" y="2244725"/>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Arrow: Right 71">
            <a:extLst>
              <a:ext uri="{FF2B5EF4-FFF2-40B4-BE49-F238E27FC236}">
                <a16:creationId xmlns:a16="http://schemas.microsoft.com/office/drawing/2014/main" id="{5992D2B5-9EAE-485E-A9A9-A7FDCE14A837}"/>
              </a:ext>
              <a:ext uri="{C183D7F6-B498-43B3-948B-1728B52AA6E4}">
                <adec:decorative xmlns:adec="http://schemas.microsoft.com/office/drawing/2017/decorative" val="1"/>
              </a:ext>
            </a:extLst>
          </p:cNvPr>
          <p:cNvSpPr/>
          <p:nvPr/>
        </p:nvSpPr>
        <p:spPr>
          <a:xfrm rot="960925">
            <a:off x="3117850" y="3251200"/>
            <a:ext cx="147638" cy="136525"/>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041ABB26-48EE-43AD-A667-E66EC6A4C303}"/>
              </a:ext>
              <a:ext uri="{C183D7F6-B498-43B3-948B-1728B52AA6E4}">
                <adec:decorative xmlns:adec="http://schemas.microsoft.com/office/drawing/2017/decorative" val="1"/>
              </a:ext>
            </a:extLst>
          </p:cNvPr>
          <p:cNvSpPr/>
          <p:nvPr/>
        </p:nvSpPr>
        <p:spPr>
          <a:xfrm>
            <a:off x="3267075" y="3267075"/>
            <a:ext cx="185738" cy="182563"/>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54E6BD20-7ED2-4F61-B695-DA84C28DFCB7}"/>
              </a:ext>
              <a:ext uri="{C183D7F6-B498-43B3-948B-1728B52AA6E4}">
                <adec:decorative xmlns:adec="http://schemas.microsoft.com/office/drawing/2017/decorative" val="1"/>
              </a:ext>
            </a:extLst>
          </p:cNvPr>
          <p:cNvSpPr/>
          <p:nvPr/>
        </p:nvSpPr>
        <p:spPr>
          <a:xfrm rot="20527281">
            <a:off x="3149600" y="4035425"/>
            <a:ext cx="147638" cy="134938"/>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02589F8C-0703-4BFC-AEBF-0A440EFA9D52}"/>
              </a:ext>
              <a:ext uri="{C183D7F6-B498-43B3-948B-1728B52AA6E4}">
                <adec:decorative xmlns:adec="http://schemas.microsoft.com/office/drawing/2017/decorative" val="1"/>
              </a:ext>
            </a:extLst>
          </p:cNvPr>
          <p:cNvSpPr/>
          <p:nvPr/>
        </p:nvSpPr>
        <p:spPr>
          <a:xfrm>
            <a:off x="3302000" y="3968750"/>
            <a:ext cx="185738" cy="184150"/>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Arrow: Right 75">
            <a:extLst>
              <a:ext uri="{FF2B5EF4-FFF2-40B4-BE49-F238E27FC236}">
                <a16:creationId xmlns:a16="http://schemas.microsoft.com/office/drawing/2014/main" id="{D4304534-FC02-4542-B171-7B369BBFEF1F}"/>
              </a:ext>
              <a:ext uri="{C183D7F6-B498-43B3-948B-1728B52AA6E4}">
                <adec:decorative xmlns:adec="http://schemas.microsoft.com/office/drawing/2017/decorative" val="1"/>
              </a:ext>
            </a:extLst>
          </p:cNvPr>
          <p:cNvSpPr/>
          <p:nvPr/>
        </p:nvSpPr>
        <p:spPr>
          <a:xfrm rot="4440122">
            <a:off x="4211638" y="2120900"/>
            <a:ext cx="147638"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2F0AFDCC-EBCC-4342-8467-0DE98383BB34}"/>
              </a:ext>
              <a:ext uri="{C183D7F6-B498-43B3-948B-1728B52AA6E4}">
                <adec:decorative xmlns:adec="http://schemas.microsoft.com/office/drawing/2017/decorative" val="1"/>
              </a:ext>
            </a:extLst>
          </p:cNvPr>
          <p:cNvSpPr/>
          <p:nvPr/>
        </p:nvSpPr>
        <p:spPr>
          <a:xfrm>
            <a:off x="4237038" y="2270125"/>
            <a:ext cx="185737" cy="182563"/>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67" name="Graphic 82" descr="Ambulance">
            <a:extLst>
              <a:ext uri="{FF2B5EF4-FFF2-40B4-BE49-F238E27FC236}">
                <a16:creationId xmlns:a16="http://schemas.microsoft.com/office/drawing/2014/main" id="{D757782B-6C75-43B8-B03D-BE86818203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62700" y="29591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Graphic 90" descr="Employee badge">
            <a:extLst>
              <a:ext uri="{FF2B5EF4-FFF2-40B4-BE49-F238E27FC236}">
                <a16:creationId xmlns:a16="http://schemas.microsoft.com/office/drawing/2014/main" id="{1F284E47-5433-4F4C-921E-0F0799D13AB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8350" y="48164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Graphic 92" descr="Cheers">
            <a:extLst>
              <a:ext uri="{FF2B5EF4-FFF2-40B4-BE49-F238E27FC236}">
                <a16:creationId xmlns:a16="http://schemas.microsoft.com/office/drawing/2014/main" id="{ED33801A-E847-4A0A-96BA-81B2169413B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5400" y="3981450"/>
            <a:ext cx="492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100" descr="A close up of a necklace&#10;&#10;Description automatically generated">
            <a:extLst>
              <a:ext uri="{FF2B5EF4-FFF2-40B4-BE49-F238E27FC236}">
                <a16:creationId xmlns:a16="http://schemas.microsoft.com/office/drawing/2014/main" id="{0079D8FC-D51F-4232-8E7E-DFCFE7278E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63167"/>
          <a:stretch>
            <a:fillRect/>
          </a:stretch>
        </p:blipFill>
        <p:spPr bwMode="auto">
          <a:xfrm rot="-1367520">
            <a:off x="5372100" y="4765675"/>
            <a:ext cx="46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a:extLst>
              <a:ext uri="{FF2B5EF4-FFF2-40B4-BE49-F238E27FC236}">
                <a16:creationId xmlns:a16="http://schemas.microsoft.com/office/drawing/2014/main" id="{9B668FA8-F154-4280-A0CC-EE02C5721E3B}"/>
              </a:ext>
              <a:ext uri="{C183D7F6-B498-43B3-948B-1728B52AA6E4}">
                <adec:decorative xmlns:adec="http://schemas.microsoft.com/office/drawing/2017/decorative" val="1"/>
              </a:ext>
            </a:extLst>
          </p:cNvPr>
          <p:cNvCxnSpPr/>
          <p:nvPr/>
        </p:nvCxnSpPr>
        <p:spPr>
          <a:xfrm>
            <a:off x="6035675" y="5965825"/>
            <a:ext cx="3017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3072" name="Picture 103" descr="A close up of a necklace&#10;&#10;Description automatically generated">
            <a:extLst>
              <a:ext uri="{FF2B5EF4-FFF2-40B4-BE49-F238E27FC236}">
                <a16:creationId xmlns:a16="http://schemas.microsoft.com/office/drawing/2014/main" id="{56F486D7-2F65-46DF-A141-18E666AE2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r="62862"/>
          <a:stretch>
            <a:fillRect/>
          </a:stretch>
        </p:blipFill>
        <p:spPr bwMode="auto">
          <a:xfrm rot="981873" flipH="1">
            <a:off x="3614738" y="4733925"/>
            <a:ext cx="4556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a:extLst>
              <a:ext uri="{FF2B5EF4-FFF2-40B4-BE49-F238E27FC236}">
                <a16:creationId xmlns:a16="http://schemas.microsoft.com/office/drawing/2014/main" id="{8D3E5F3B-4C4F-4932-88E4-F590F8D37BEE}"/>
              </a:ext>
              <a:ext uri="{C183D7F6-B498-43B3-948B-1728B52AA6E4}">
                <adec:decorative xmlns:adec="http://schemas.microsoft.com/office/drawing/2017/decorative" val="1"/>
              </a:ext>
            </a:extLst>
          </p:cNvPr>
          <p:cNvCxnSpPr>
            <a:cxnSpLocks/>
          </p:cNvCxnSpPr>
          <p:nvPr/>
        </p:nvCxnSpPr>
        <p:spPr>
          <a:xfrm flipH="1">
            <a:off x="246063" y="5976938"/>
            <a:ext cx="3200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FED94F-1674-4FE4-BE3D-A56B9ADD0A51}"/>
              </a:ext>
              <a:ext uri="{C183D7F6-B498-43B3-948B-1728B52AA6E4}">
                <adec:decorative xmlns:adec="http://schemas.microsoft.com/office/drawing/2017/decorative" val="1"/>
              </a:ext>
            </a:extLst>
          </p:cNvPr>
          <p:cNvSpPr/>
          <p:nvPr/>
        </p:nvSpPr>
        <p:spPr>
          <a:xfrm>
            <a:off x="3652838"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a:extLst>
              <a:ext uri="{FF2B5EF4-FFF2-40B4-BE49-F238E27FC236}">
                <a16:creationId xmlns:a16="http://schemas.microsoft.com/office/drawing/2014/main" id="{E23F2F83-CCA9-4EE2-83AA-23E46CE52102}"/>
              </a:ext>
              <a:ext uri="{C183D7F6-B498-43B3-948B-1728B52AA6E4}">
                <adec:decorative xmlns:adec="http://schemas.microsoft.com/office/drawing/2017/decorative" val="1"/>
              </a:ext>
            </a:extLst>
          </p:cNvPr>
          <p:cNvSpPr/>
          <p:nvPr/>
        </p:nvSpPr>
        <p:spPr>
          <a:xfrm>
            <a:off x="5529263"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76" name="Graphic 15" descr="Arrow Straight">
            <a:extLst>
              <a:ext uri="{FF2B5EF4-FFF2-40B4-BE49-F238E27FC236}">
                <a16:creationId xmlns:a16="http://schemas.microsoft.com/office/drawing/2014/main" id="{86616A9A-9383-46BA-8C3E-2C069256160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2275" y="4524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TextBox 16">
            <a:extLst>
              <a:ext uri="{FF2B5EF4-FFF2-40B4-BE49-F238E27FC236}">
                <a16:creationId xmlns:a16="http://schemas.microsoft.com/office/drawing/2014/main" id="{D92AA23F-7491-4040-9B2E-635C20E47365}"/>
              </a:ext>
            </a:extLst>
          </p:cNvPr>
          <p:cNvSpPr txBox="1">
            <a:spLocks noChangeArrowheads="1"/>
          </p:cNvSpPr>
          <p:nvPr/>
        </p:nvSpPr>
        <p:spPr bwMode="auto">
          <a:xfrm>
            <a:off x="2911475" y="6184900"/>
            <a:ext cx="371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b="1">
                <a:latin typeface="Calibri" panose="020F0502020204030204" pitchFamily="34" charset="0"/>
              </a:rPr>
              <a:t>EMPOWERMENT and RESILIENCE</a:t>
            </a:r>
          </a:p>
        </p:txBody>
      </p:sp>
      <p:pic>
        <p:nvPicPr>
          <p:cNvPr id="43078" name="Graphic 36" descr="Target Audience">
            <a:extLst>
              <a:ext uri="{FF2B5EF4-FFF2-40B4-BE49-F238E27FC236}">
                <a16:creationId xmlns:a16="http://schemas.microsoft.com/office/drawing/2014/main" id="{EEC77A8C-5731-4204-888B-2A982FC4E67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6913" y="40052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a:extLst>
              <a:ext uri="{FF2B5EF4-FFF2-40B4-BE49-F238E27FC236}">
                <a16:creationId xmlns:a16="http://schemas.microsoft.com/office/drawing/2014/main" id="{9A90908D-6316-4B7C-A5FB-E3BF761DA610}"/>
              </a:ext>
              <a:ext uri="{C183D7F6-B498-43B3-948B-1728B52AA6E4}">
                <adec:decorative xmlns:adec="http://schemas.microsoft.com/office/drawing/2017/decorative" val="1"/>
              </a:ext>
            </a:extLst>
          </p:cNvPr>
          <p:cNvCxnSpPr/>
          <p:nvPr/>
        </p:nvCxnSpPr>
        <p:spPr>
          <a:xfrm flipV="1">
            <a:off x="4994275" y="38671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Tools">
            <a:extLst>
              <a:ext uri="{FF2B5EF4-FFF2-40B4-BE49-F238E27FC236}">
                <a16:creationId xmlns:a16="http://schemas.microsoft.com/office/drawing/2014/main" id="{998C659D-026F-4682-BD66-24584F4E9B86}"/>
              </a:ext>
            </a:extLst>
          </p:cNvPr>
          <p:cNvPicPr>
            <a:picLocks noChangeAspect="1"/>
          </p:cNvPicPr>
          <p:nvPr/>
        </p:nvPicPr>
        <p:blipFill>
          <a:blip r:embed="rId22"/>
          <a:stretch>
            <a:fillRect/>
          </a:stretch>
        </p:blipFill>
        <p:spPr>
          <a:xfrm>
            <a:off x="4397375" y="5527675"/>
            <a:ext cx="566738" cy="566738"/>
          </a:xfrm>
          <a:prstGeom prst="rect">
            <a:avLst/>
          </a:prstGeom>
          <a:effectLst>
            <a:outerShdw blurRad="50800" dist="38100" dir="2700000" algn="tl" rotWithShape="0">
              <a:prstClr val="black">
                <a:alpha val="40000"/>
              </a:prstClr>
            </a:outerShdw>
          </a:effectLst>
        </p:spPr>
      </p:pic>
      <p:pic>
        <p:nvPicPr>
          <p:cNvPr id="78" name="Graphic 25" descr="Boardroom">
            <a:extLst>
              <a:ext uri="{FF2B5EF4-FFF2-40B4-BE49-F238E27FC236}">
                <a16:creationId xmlns:a16="http://schemas.microsoft.com/office/drawing/2014/main" id="{A34F30B7-0D96-A348-83A4-08CD229428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2374" y="3855334"/>
            <a:ext cx="684915" cy="6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13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Professional woman holding eyeglasses ">
            <a:extLst>
              <a:ext uri="{FF2B5EF4-FFF2-40B4-BE49-F238E27FC236}">
                <a16:creationId xmlns:a16="http://schemas.microsoft.com/office/drawing/2014/main" id="{52DF52BB-1AE7-4723-9907-7D46AF10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6" r="31092" b="-1"/>
          <a:stretch/>
        </p:blipFill>
        <p:spPr bwMode="auto">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58" name="Title 1">
            <a:extLst>
              <a:ext uri="{FF2B5EF4-FFF2-40B4-BE49-F238E27FC236}">
                <a16:creationId xmlns:a16="http://schemas.microsoft.com/office/drawing/2014/main" id="{FA064889-BD18-49EA-872F-DF74C705ED03}"/>
              </a:ext>
            </a:extLst>
          </p:cNvPr>
          <p:cNvSpPr>
            <a:spLocks noGrp="1" noChangeArrowheads="1"/>
          </p:cNvSpPr>
          <p:nvPr>
            <p:ph type="title"/>
          </p:nvPr>
        </p:nvSpPr>
        <p:spPr>
          <a:xfrm>
            <a:off x="281178" y="856488"/>
            <a:ext cx="3744468" cy="1173761"/>
          </a:xfrm>
        </p:spPr>
        <p:txBody>
          <a:bodyPr vert="horz" lIns="91440" tIns="45720" rIns="91440" bIns="45720" rtlCol="0" anchor="b">
            <a:normAutofit fontScale="90000"/>
          </a:bodyPr>
          <a:lstStyle/>
          <a:p>
            <a:r>
              <a:rPr lang="en-US" altLang="en-US" sz="3000" b="1" dirty="0"/>
              <a:t>A Role for Everyone</a:t>
            </a:r>
            <a:br>
              <a:rPr lang="en-US" altLang="en-US" sz="3000" b="1" dirty="0"/>
            </a:br>
            <a:endParaRPr lang="en-US" altLang="en-US" sz="3000" b="1" dirty="0"/>
          </a:p>
        </p:txBody>
      </p:sp>
      <p:sp>
        <p:nvSpPr>
          <p:cNvPr id="79" name="Rectangle 78">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060" name="Content Placeholder 2">
            <a:extLst>
              <a:ext uri="{FF2B5EF4-FFF2-40B4-BE49-F238E27FC236}">
                <a16:creationId xmlns:a16="http://schemas.microsoft.com/office/drawing/2014/main" id="{DEB4B9D5-71C1-4913-9160-BB89F3832FFD}"/>
              </a:ext>
            </a:extLst>
          </p:cNvPr>
          <p:cNvSpPr>
            <a:spLocks noGrp="1" noChangeArrowheads="1"/>
          </p:cNvSpPr>
          <p:nvPr>
            <p:ph sz="half" idx="2"/>
          </p:nvPr>
        </p:nvSpPr>
        <p:spPr>
          <a:xfrm>
            <a:off x="281178" y="2522949"/>
            <a:ext cx="3799332" cy="3402363"/>
          </a:xfrm>
        </p:spPr>
        <p:txBody>
          <a:bodyPr vert="horz" lIns="91440" tIns="45720" rIns="91440" bIns="45720" rtlCol="0" anchor="t">
            <a:noAutofit/>
          </a:bodyPr>
          <a:lstStyle/>
          <a:p>
            <a:pPr marL="0" indent="0">
              <a:buNone/>
            </a:pPr>
            <a:r>
              <a:rPr lang="en-US" altLang="en-US" sz="2400" dirty="0"/>
              <a:t>Stigma disproportionately influences health outcomes and mental well-being for individuals with mental health or substance use disorder. </a:t>
            </a:r>
          </a:p>
          <a:p>
            <a:pPr marL="0" indent="0">
              <a:buNone/>
            </a:pPr>
            <a:r>
              <a:rPr lang="en-US" altLang="en-US" sz="2400" i="1" dirty="0"/>
              <a:t>Stigma is not limited to one setting or condition; </a:t>
            </a:r>
            <a:r>
              <a:rPr lang="en-US" altLang="en-US" sz="2400" i="1" dirty="0">
                <a:solidFill>
                  <a:srgbClr val="CC4927"/>
                </a:solidFill>
              </a:rPr>
              <a:t>it is cross-cutting in all communities and populations.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Bodyworn, Body Camera">
            <a:extLst>
              <a:ext uri="{FF2B5EF4-FFF2-40B4-BE49-F238E27FC236}">
                <a16:creationId xmlns:a16="http://schemas.microsoft.com/office/drawing/2014/main" id="{DA21CE07-9CED-4F8C-B10F-D66D6F4B64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Police, Emergency, Handcuffs, Hands">
            <a:extLst>
              <a:ext uri="{FF2B5EF4-FFF2-40B4-BE49-F238E27FC236}">
                <a16:creationId xmlns:a16="http://schemas.microsoft.com/office/drawing/2014/main" id="{20B40862-C164-4E59-BB3E-6004D1BCB4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980" r="-2" b="398"/>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A87243F-FE88-446B-AC63-5DFB79F6C615}"/>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Law Enforcement</a:t>
            </a:r>
            <a:br>
              <a:rPr lang="en-US" sz="3000" kern="1200" dirty="0">
                <a:solidFill>
                  <a:schemeClr val="tx1"/>
                </a:solidFill>
                <a:latin typeface="+mj-lt"/>
                <a:ea typeface="+mj-ea"/>
                <a:cs typeface="+mj-cs"/>
              </a:rPr>
            </a:br>
            <a:r>
              <a:rPr lang="en-US" sz="3000" b="1" i="1" kern="1200" dirty="0">
                <a:solidFill>
                  <a:srgbClr val="94A545"/>
                </a:solidFill>
                <a:latin typeface="Palatino "/>
                <a:cs typeface="+mj-cs"/>
              </a:rPr>
              <a:t>Why it Matters</a:t>
            </a:r>
          </a:p>
        </p:txBody>
      </p:sp>
      <p:sp>
        <p:nvSpPr>
          <p:cNvPr id="81" name="Rectangle 8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3" name="Rectangle 8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979DB8B-AF39-41A9-915E-ADDEB894ABE9}"/>
              </a:ext>
            </a:extLst>
          </p:cNvPr>
          <p:cNvSpPr>
            <a:spLocks noGrp="1"/>
          </p:cNvSpPr>
          <p:nvPr>
            <p:ph sz="half" idx="2"/>
          </p:nvPr>
        </p:nvSpPr>
        <p:spPr>
          <a:xfrm>
            <a:off x="336041" y="2384275"/>
            <a:ext cx="3850947" cy="3664351"/>
          </a:xfrm>
        </p:spPr>
        <p:txBody>
          <a:bodyPr vert="horz" lIns="91440" tIns="45720" rIns="91440" bIns="45720" rtlCol="0">
            <a:normAutofit/>
          </a:bodyPr>
          <a:lstStyle/>
          <a:p>
            <a:pPr marL="0" indent="0">
              <a:buNone/>
            </a:pPr>
            <a:r>
              <a:rPr lang="en-US" sz="2400" i="0" dirty="0">
                <a:effectLst/>
              </a:rPr>
              <a:t>Law enforcement personnel frequently interact with people with mental illness and SUD.</a:t>
            </a:r>
          </a:p>
          <a:p>
            <a:pPr marL="0" indent="0">
              <a:spcBef>
                <a:spcPts val="1800"/>
              </a:spcBef>
              <a:buNone/>
            </a:pPr>
            <a:r>
              <a:rPr lang="en-US" sz="2400" i="0" dirty="0">
                <a:effectLst/>
              </a:rPr>
              <a:t>Law enforcement may perceive people with mental illness and SUD as more dangerous and less credible than others. </a:t>
            </a:r>
          </a:p>
          <a:p>
            <a:pPr marL="0" indent="0">
              <a:buNone/>
            </a:pPr>
            <a:endParaRPr lang="en-US" sz="1700" dirty="0">
              <a:latin typeface="+mn-lt"/>
              <a:cs typeface="+mn-cs"/>
            </a:endParaRPr>
          </a:p>
        </p:txBody>
      </p:sp>
      <p:pic>
        <p:nvPicPr>
          <p:cNvPr id="1032" name="Picture 8" descr="Police Icon ">
            <a:extLst>
              <a:ext uri="{FF2B5EF4-FFF2-40B4-BE49-F238E27FC236}">
                <a16:creationId xmlns:a16="http://schemas.microsoft.com/office/drawing/2014/main" id="{6176EE9B-5670-4F52-AB9B-533A4CC6BF0E}"/>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2163" y="5633061"/>
            <a:ext cx="1173984" cy="117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7999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65">
      <a:dk1>
        <a:srgbClr val="000000"/>
      </a:dk1>
      <a:lt1>
        <a:srgbClr val="FFFFFF"/>
      </a:lt1>
      <a:dk2>
        <a:srgbClr val="44546A"/>
      </a:dk2>
      <a:lt2>
        <a:srgbClr val="E7E6E6"/>
      </a:lt2>
      <a:accent1>
        <a:srgbClr val="4472C4"/>
      </a:accent1>
      <a:accent2>
        <a:srgbClr val="CC4927"/>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1818</Words>
  <Application>Microsoft Macintosh PowerPoint</Application>
  <PresentationFormat>On-screen Show (4:3)</PresentationFormat>
  <Paragraphs>161</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InterFace</vt:lpstr>
      <vt:lpstr>Open Sans</vt:lpstr>
      <vt:lpstr>Arial</vt:lpstr>
      <vt:lpstr>Calibri</vt:lpstr>
      <vt:lpstr>Calibri Light</vt:lpstr>
      <vt:lpstr>Palatino </vt:lpstr>
      <vt:lpstr>Wingdings</vt:lpstr>
      <vt:lpstr>Office Theme</vt:lpstr>
      <vt:lpstr> Preventing and Reducing Stigma:                Evidence-based Practices Across                 Community Sectors Series   </vt:lpstr>
      <vt:lpstr>Brought To You By:</vt:lpstr>
      <vt:lpstr>Disclaimer </vt:lpstr>
      <vt:lpstr>PowerPoint Presentation</vt:lpstr>
      <vt:lpstr>Preventing and Reducing Stigma Cross Sector Slide Deck </vt:lpstr>
      <vt:lpstr>Learning Objectives Participants will be able to: </vt:lpstr>
      <vt:lpstr>A Role for Every Sector</vt:lpstr>
      <vt:lpstr>A Role for Everyone </vt:lpstr>
      <vt:lpstr>Law Enforcement Why it Matters</vt:lpstr>
      <vt:lpstr>Why it Matters</vt:lpstr>
      <vt:lpstr>Law Enforcement What’s the Impact</vt:lpstr>
      <vt:lpstr>What’s the Impact</vt:lpstr>
      <vt:lpstr>Law Enforcement What Can Be Done</vt:lpstr>
      <vt:lpstr>What Can Be Done</vt:lpstr>
      <vt:lpstr>We Can…</vt:lpstr>
      <vt:lpstr> Questions</vt:lpstr>
      <vt:lpstr>Follow Us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Preventing and Reducing Stigma:                Evidence-based Practices Across                 Community Sectors Series  &lt;Insert Introduction to Stigma Slides Here&gt; https://pttcnetwork.org/centers/great-lakes-pttc/preventing-and-reducing-stigma </dc:title>
  <dc:creator>Klevgaard, Chuck</dc:creator>
  <cp:lastModifiedBy>Maureen Fitzgerald</cp:lastModifiedBy>
  <cp:revision>6</cp:revision>
  <dcterms:created xsi:type="dcterms:W3CDTF">2020-10-21T17:09:44Z</dcterms:created>
  <dcterms:modified xsi:type="dcterms:W3CDTF">2020-11-07T14:08:14Z</dcterms:modified>
</cp:coreProperties>
</file>