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Lst>
  <p:notesMasterIdLst>
    <p:notesMasterId r:id="rId8"/>
  </p:notesMasterIdLst>
  <p:sldIdLst>
    <p:sldId id="256" r:id="rId2"/>
    <p:sldId id="257" r:id="rId3"/>
    <p:sldId id="260" r:id="rId4"/>
    <p:sldId id="283"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2065"/>
    <a:srgbClr val="919A3C"/>
    <a:srgbClr val="F3EA22"/>
    <a:srgbClr val="009D70"/>
    <a:srgbClr val="003970"/>
    <a:srgbClr val="EA7033"/>
    <a:srgbClr val="E54125"/>
    <a:srgbClr val="919A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79200" autoAdjust="0"/>
  </p:normalViewPr>
  <p:slideViewPr>
    <p:cSldViewPr snapToGrid="0">
      <p:cViewPr varScale="1">
        <p:scale>
          <a:sx n="99" d="100"/>
          <a:sy n="99" d="100"/>
        </p:scale>
        <p:origin x="3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E68F61-D837-4602-8D29-9C4FFBFA0FCD}" type="datetimeFigureOut">
              <a:rPr lang="en-US" smtClean="0"/>
              <a:t>1/27/2021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AB16A8-B2AD-4E2D-85DC-CF5D2137A7B0}" type="slidenum">
              <a:rPr lang="en-US" smtClean="0"/>
              <a:t>‹#›</a:t>
            </a:fld>
            <a:endParaRPr lang="en-US"/>
          </a:p>
        </p:txBody>
      </p:sp>
    </p:spTree>
    <p:extLst>
      <p:ext uri="{BB962C8B-B14F-4D97-AF65-F5344CB8AC3E}">
        <p14:creationId xmlns:p14="http://schemas.microsoft.com/office/powerpoint/2010/main" val="4275841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Welcome to the Essential Substance Abuse Skills webinar series. I am </a:t>
            </a:r>
            <a:r>
              <a:rPr lang="en-US" sz="1200" u="sng" kern="1200" dirty="0">
                <a:solidFill>
                  <a:schemeClr val="tx1"/>
                </a:solidFill>
                <a:effectLst/>
                <a:latin typeface="+mn-lt"/>
                <a:ea typeface="+mn-ea"/>
                <a:cs typeface="+mn-cs"/>
              </a:rPr>
              <a:t>XX</a:t>
            </a:r>
            <a:r>
              <a:rPr lang="en-US" sz="1200" u="none" kern="1200" dirty="0">
                <a:solidFill>
                  <a:schemeClr val="tx1"/>
                </a:solidFill>
                <a:effectLst/>
                <a:latin typeface="+mn-lt"/>
                <a:ea typeface="+mn-ea"/>
                <a:cs typeface="+mn-cs"/>
              </a:rPr>
              <a:t>, and today</a:t>
            </a:r>
            <a:r>
              <a:rPr lang="en-US" sz="1200" kern="1200" dirty="0">
                <a:solidFill>
                  <a:schemeClr val="tx1"/>
                </a:solidFill>
                <a:effectLst/>
                <a:latin typeface="+mn-lt"/>
                <a:ea typeface="+mn-ea"/>
                <a:cs typeface="+mn-cs"/>
              </a:rPr>
              <a:t> we have </a:t>
            </a:r>
            <a:r>
              <a:rPr lang="en-US" sz="1200" u="sng" kern="1200" dirty="0">
                <a:solidFill>
                  <a:schemeClr val="tx1"/>
                </a:solidFill>
                <a:effectLst/>
                <a:latin typeface="+mn-lt"/>
                <a:ea typeface="+mn-ea"/>
                <a:cs typeface="+mn-cs"/>
              </a:rPr>
              <a:t>XX</a:t>
            </a:r>
            <a:r>
              <a:rPr lang="en-US" sz="1200" kern="1200" dirty="0">
                <a:solidFill>
                  <a:schemeClr val="tx1"/>
                </a:solidFill>
                <a:effectLst/>
                <a:latin typeface="+mn-lt"/>
                <a:ea typeface="+mn-ea"/>
                <a:cs typeface="+mn-cs"/>
              </a:rPr>
              <a:t> </a:t>
            </a:r>
            <a:r>
              <a:rPr lang="en-US" baseline="0" dirty="0"/>
              <a:t>presenting </a:t>
            </a:r>
            <a:r>
              <a:rPr lang="en-US" u="sng" baseline="0" dirty="0"/>
              <a:t>XX</a:t>
            </a:r>
            <a:endParaRPr lang="en-US" u="sng" dirty="0"/>
          </a:p>
          <a:p>
            <a:endParaRPr lang="en-US" dirty="0"/>
          </a:p>
        </p:txBody>
      </p:sp>
      <p:sp>
        <p:nvSpPr>
          <p:cNvPr id="4" name="Slide Number Placeholder 3"/>
          <p:cNvSpPr>
            <a:spLocks noGrp="1"/>
          </p:cNvSpPr>
          <p:nvPr>
            <p:ph type="sldNum" sz="quarter" idx="5"/>
          </p:nvPr>
        </p:nvSpPr>
        <p:spPr/>
        <p:txBody>
          <a:bodyPr/>
          <a:lstStyle/>
          <a:p>
            <a:fld id="{E4AB16A8-B2AD-4E2D-85DC-CF5D2137A7B0}" type="slidenum">
              <a:rPr lang="en-US" smtClean="0"/>
              <a:t>1</a:t>
            </a:fld>
            <a:endParaRPr lang="en-US"/>
          </a:p>
        </p:txBody>
      </p:sp>
    </p:spTree>
    <p:extLst>
      <p:ext uri="{BB962C8B-B14F-4D97-AF65-F5344CB8AC3E}">
        <p14:creationId xmlns:p14="http://schemas.microsoft.com/office/powerpoint/2010/main" val="3818889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training series is brought to you by the National American Indian &amp; Alaska Native Prevention Technology Transfer Center. We are part of the PTTC Network, which also includes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10 regional centers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network coordinating office, and the National Hispanic and Latino PTTC. </a:t>
            </a:r>
            <a:endParaRPr lang="en-US" dirty="0"/>
          </a:p>
          <a:p>
            <a:endParaRPr lang="en-US" dirty="0"/>
          </a:p>
        </p:txBody>
      </p:sp>
      <p:sp>
        <p:nvSpPr>
          <p:cNvPr id="4" name="Slide Number Placeholder 3"/>
          <p:cNvSpPr>
            <a:spLocks noGrp="1"/>
          </p:cNvSpPr>
          <p:nvPr>
            <p:ph type="sldNum" sz="quarter" idx="5"/>
          </p:nvPr>
        </p:nvSpPr>
        <p:spPr/>
        <p:txBody>
          <a:bodyPr/>
          <a:lstStyle/>
          <a:p>
            <a:fld id="{9E453C80-B27E-432F-8BEA-C38732352097}" type="slidenum">
              <a:rPr lang="en-US" smtClean="0"/>
              <a:t>2</a:t>
            </a:fld>
            <a:endParaRPr lang="en-US"/>
          </a:p>
        </p:txBody>
      </p:sp>
    </p:spTree>
    <p:extLst>
      <p:ext uri="{BB962C8B-B14F-4D97-AF65-F5344CB8AC3E}">
        <p14:creationId xmlns:p14="http://schemas.microsoft.com/office/powerpoint/2010/main" val="1677276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be getting in touch following today’s event to share our survey link in case you did not get a chance to fill it out, and to share any additional follow-up information. We will be saving the conversation from the chat and sharing that with everyone, so please be aware of that when writing. We will remove sensitive information, and we are not recording this event. </a:t>
            </a:r>
          </a:p>
        </p:txBody>
      </p:sp>
      <p:sp>
        <p:nvSpPr>
          <p:cNvPr id="4" name="Slide Number Placeholder 3"/>
          <p:cNvSpPr>
            <a:spLocks noGrp="1"/>
          </p:cNvSpPr>
          <p:nvPr>
            <p:ph type="sldNum" sz="quarter" idx="5"/>
          </p:nvPr>
        </p:nvSpPr>
        <p:spPr/>
        <p:txBody>
          <a:bodyPr/>
          <a:lstStyle/>
          <a:p>
            <a:fld id="{9E453C80-B27E-432F-8BEA-C38732352097}" type="slidenum">
              <a:rPr lang="en-US" smtClean="0"/>
              <a:t>3</a:t>
            </a:fld>
            <a:endParaRPr lang="en-US"/>
          </a:p>
        </p:txBody>
      </p:sp>
    </p:spTree>
    <p:extLst>
      <p:ext uri="{BB962C8B-B14F-4D97-AF65-F5344CB8AC3E}">
        <p14:creationId xmlns:p14="http://schemas.microsoft.com/office/powerpoint/2010/main" val="1017431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will be sharing a link to our GPRA survey at the end of our session today. </a:t>
            </a:r>
            <a:r>
              <a:rPr lang="en-US" sz="1200" kern="1200" dirty="0">
                <a:solidFill>
                  <a:schemeClr val="tx1"/>
                </a:solidFill>
                <a:effectLst/>
                <a:latin typeface="Times New Roman" pitchFamily="18" charset="0"/>
                <a:ea typeface="+mn-ea"/>
                <a:cs typeface="+mn-cs"/>
              </a:rPr>
              <a:t>This survey takes just a few minutes to complete, and asks about your satisfaction with the event. This feedback is critical to our future work, and we value your opinion and would greatly appreciate your time in sharing your thoughts with us.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E453C80-B27E-432F-8BEA-C38732352097}" type="slidenum">
              <a:rPr lang="en-US" smtClean="0"/>
              <a:t>4</a:t>
            </a:fld>
            <a:endParaRPr lang="en-US"/>
          </a:p>
        </p:txBody>
      </p:sp>
    </p:spTree>
    <p:extLst>
      <p:ext uri="{BB962C8B-B14F-4D97-AF65-F5344CB8AC3E}">
        <p14:creationId xmlns:p14="http://schemas.microsoft.com/office/powerpoint/2010/main" val="4004193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will be muted for the duration of this webinar. Please use the chat feature to share your questions and comments,</a:t>
            </a:r>
            <a:r>
              <a:rPr lang="en-US" sz="1200" kern="1200" baseline="0" dirty="0">
                <a:solidFill>
                  <a:schemeClr val="tx1"/>
                </a:solidFill>
                <a:effectLst/>
                <a:latin typeface="+mn-lt"/>
                <a:ea typeface="+mn-ea"/>
                <a:cs typeface="+mn-cs"/>
              </a:rPr>
              <a:t> and we will address questions at appropriate points during the presentation.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E453C80-B27E-432F-8BEA-C38732352097}" type="slidenum">
              <a:rPr lang="en-US" smtClean="0"/>
              <a:t>5</a:t>
            </a:fld>
            <a:endParaRPr lang="en-US"/>
          </a:p>
        </p:txBody>
      </p:sp>
    </p:spTree>
    <p:extLst>
      <p:ext uri="{BB962C8B-B14F-4D97-AF65-F5344CB8AC3E}">
        <p14:creationId xmlns:p14="http://schemas.microsoft.com/office/powerpoint/2010/main" val="2270123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453C80-B27E-432F-8BEA-C38732352097}" type="slidenum">
              <a:rPr lang="en-US" smtClean="0"/>
              <a:t>6</a:t>
            </a:fld>
            <a:endParaRPr lang="en-US"/>
          </a:p>
        </p:txBody>
      </p:sp>
    </p:spTree>
    <p:extLst>
      <p:ext uri="{BB962C8B-B14F-4D97-AF65-F5344CB8AC3E}">
        <p14:creationId xmlns:p14="http://schemas.microsoft.com/office/powerpoint/2010/main" val="1300670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CD131311-D0B9-415E-83D6-E2E92C346E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7BCD56-89F9-41E9-AB50-DB45B1781669}"/>
              </a:ext>
            </a:extLst>
          </p:cNvPr>
          <p:cNvSpPr>
            <a:spLocks noGrp="1"/>
          </p:cNvSpPr>
          <p:nvPr>
            <p:ph type="ctrTitle"/>
          </p:nvPr>
        </p:nvSpPr>
        <p:spPr>
          <a:xfrm>
            <a:off x="5552388" y="1122362"/>
            <a:ext cx="6221690" cy="2695493"/>
          </a:xfrm>
        </p:spPr>
        <p:txBody>
          <a:bodyPr anchor="b"/>
          <a:lstStyle>
            <a:lvl1pPr algn="ctr">
              <a:defRPr sz="6000">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4A66FF2D-A1C5-4F4C-9734-53AA83BA1658}"/>
              </a:ext>
            </a:extLst>
          </p:cNvPr>
          <p:cNvSpPr>
            <a:spLocks noGrp="1"/>
          </p:cNvSpPr>
          <p:nvPr>
            <p:ph type="subTitle" idx="1"/>
          </p:nvPr>
        </p:nvSpPr>
        <p:spPr>
          <a:xfrm>
            <a:off x="5552387" y="3902697"/>
            <a:ext cx="6221689" cy="2387600"/>
          </a:xfrm>
        </p:spPr>
        <p:txBody>
          <a:bodyPr>
            <a:normAutofit/>
          </a:bodyPr>
          <a:lstStyle>
            <a:lvl1pPr marL="0" indent="0" algn="ctr">
              <a:buNone/>
              <a:defRPr sz="3600">
                <a:solidFill>
                  <a:schemeClr val="tx1"/>
                </a:solidFill>
                <a:latin typeface="Tw Cen MT Condensed" panose="020B0606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4112110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20C1843D-E3C9-490D-96BD-8DDF188D3A93}"/>
              </a:ext>
            </a:extLst>
          </p:cNvPr>
          <p:cNvSpPr>
            <a:spLocks noChangeAspect="1"/>
          </p:cNvSpPr>
          <p:nvPr userDrawn="1"/>
        </p:nvSpPr>
        <p:spPr>
          <a:xfrm rot="20308058">
            <a:off x="10566197" y="51739"/>
            <a:ext cx="1684012" cy="4285801"/>
          </a:xfrm>
          <a:prstGeom prst="diamond">
            <a:avLst/>
          </a:prstGeom>
          <a:solidFill>
            <a:srgbClr val="992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6AB890-5676-4EF0-8068-888D2A373202}"/>
              </a:ext>
            </a:extLst>
          </p:cNvPr>
          <p:cNvSpPr>
            <a:spLocks noGrp="1"/>
          </p:cNvSpPr>
          <p:nvPr>
            <p:ph type="title"/>
          </p:nvPr>
        </p:nvSpPr>
        <p:spPr>
          <a:xfrm>
            <a:off x="358220" y="365125"/>
            <a:ext cx="10169738"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75FC20-596B-48F4-B5DF-25A07C208108}"/>
              </a:ext>
            </a:extLst>
          </p:cNvPr>
          <p:cNvSpPr>
            <a:spLocks noGrp="1"/>
          </p:cNvSpPr>
          <p:nvPr>
            <p:ph idx="1"/>
          </p:nvPr>
        </p:nvSpPr>
        <p:spPr>
          <a:xfrm>
            <a:off x="358220" y="1825624"/>
            <a:ext cx="10083240" cy="4763711"/>
          </a:xfrm>
        </p:spPr>
        <p:txBody>
          <a:bodyPr/>
          <a:lstStyle>
            <a:lvl1pPr>
              <a:defRPr sz="32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iamond 5">
            <a:extLst>
              <a:ext uri="{FF2B5EF4-FFF2-40B4-BE49-F238E27FC236}">
                <a16:creationId xmlns:a16="http://schemas.microsoft.com/office/drawing/2014/main" id="{78D33C67-49D2-46D1-A6A6-8981C56A30DC}"/>
              </a:ext>
            </a:extLst>
          </p:cNvPr>
          <p:cNvSpPr>
            <a:spLocks noChangeAspect="1"/>
          </p:cNvSpPr>
          <p:nvPr userDrawn="1"/>
        </p:nvSpPr>
        <p:spPr>
          <a:xfrm rot="1291339">
            <a:off x="11480746" y="-315098"/>
            <a:ext cx="981022" cy="2496696"/>
          </a:xfrm>
          <a:prstGeom prst="diamond">
            <a:avLst/>
          </a:prstGeom>
          <a:solidFill>
            <a:srgbClr val="919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098102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83F19483-76B0-459B-B8CE-CD24144DBDC4}"/>
              </a:ext>
            </a:extLst>
          </p:cNvPr>
          <p:cNvSpPr>
            <a:spLocks noChangeAspect="1"/>
          </p:cNvSpPr>
          <p:nvPr userDrawn="1"/>
        </p:nvSpPr>
        <p:spPr>
          <a:xfrm rot="20308058">
            <a:off x="8920278" y="-2813628"/>
            <a:ext cx="3392775" cy="8634593"/>
          </a:xfrm>
          <a:prstGeom prst="diamond">
            <a:avLst/>
          </a:prstGeom>
          <a:solidFill>
            <a:srgbClr val="992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C8E4DB-562D-469B-9E41-535463EE5478}"/>
              </a:ext>
            </a:extLst>
          </p:cNvPr>
          <p:cNvSpPr>
            <a:spLocks noGrp="1"/>
          </p:cNvSpPr>
          <p:nvPr>
            <p:ph type="title"/>
          </p:nvPr>
        </p:nvSpPr>
        <p:spPr>
          <a:xfrm>
            <a:off x="831850" y="1709738"/>
            <a:ext cx="9364573" cy="2852737"/>
          </a:xfrm>
        </p:spPr>
        <p:txBody>
          <a:bodyPr anchor="b">
            <a:normAutofit/>
          </a:bodyPr>
          <a:lstStyle>
            <a:lvl1pPr>
              <a:defRPr sz="6000">
                <a:latin typeface="Tw Cen MT Condensed" panose="020B0606020104020203"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AE7FAB1-CCF4-4669-9A8E-7CBA7D1FE3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0528751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83F19483-76B0-459B-B8CE-CD24144DBDC4}"/>
              </a:ext>
            </a:extLst>
          </p:cNvPr>
          <p:cNvSpPr>
            <a:spLocks noChangeAspect="1"/>
          </p:cNvSpPr>
          <p:nvPr userDrawn="1"/>
        </p:nvSpPr>
        <p:spPr>
          <a:xfrm rot="20308058">
            <a:off x="8920278" y="-2813628"/>
            <a:ext cx="3392775" cy="8634593"/>
          </a:xfrm>
          <a:prstGeom prst="diamond">
            <a:avLst/>
          </a:prstGeom>
          <a:solidFill>
            <a:srgbClr val="919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C8E4DB-562D-469B-9E41-535463EE5478}"/>
              </a:ext>
            </a:extLst>
          </p:cNvPr>
          <p:cNvSpPr>
            <a:spLocks noGrp="1"/>
          </p:cNvSpPr>
          <p:nvPr>
            <p:ph type="title"/>
          </p:nvPr>
        </p:nvSpPr>
        <p:spPr>
          <a:xfrm>
            <a:off x="831850" y="1709738"/>
            <a:ext cx="10515600" cy="2852737"/>
          </a:xfrm>
        </p:spPr>
        <p:txBody>
          <a:bodyPr anchor="b">
            <a:normAutofit/>
          </a:bodyPr>
          <a:lstStyle>
            <a:lvl1pPr>
              <a:defRPr sz="6600">
                <a:latin typeface="Tw Cen MT Condensed" panose="020B0606020104020203"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AE7FAB1-CCF4-4669-9A8E-7CBA7D1FE3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830780091"/>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iamond 7">
            <a:extLst>
              <a:ext uri="{FF2B5EF4-FFF2-40B4-BE49-F238E27FC236}">
                <a16:creationId xmlns:a16="http://schemas.microsoft.com/office/drawing/2014/main" id="{EEF9853A-3F7A-4CA7-A860-44CBA6BC7F76}"/>
              </a:ext>
            </a:extLst>
          </p:cNvPr>
          <p:cNvSpPr>
            <a:spLocks noChangeAspect="1"/>
          </p:cNvSpPr>
          <p:nvPr userDrawn="1"/>
        </p:nvSpPr>
        <p:spPr>
          <a:xfrm rot="20308058">
            <a:off x="10566197" y="51739"/>
            <a:ext cx="1684012" cy="4285801"/>
          </a:xfrm>
          <a:prstGeom prst="diamond">
            <a:avLst/>
          </a:prstGeom>
          <a:solidFill>
            <a:srgbClr val="992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3AD32-81F6-4342-B1F1-B955DC51CC06}"/>
              </a:ext>
            </a:extLst>
          </p:cNvPr>
          <p:cNvSpPr>
            <a:spLocks noGrp="1"/>
          </p:cNvSpPr>
          <p:nvPr>
            <p:ph type="title"/>
          </p:nvPr>
        </p:nvSpPr>
        <p:spPr>
          <a:xfrm>
            <a:off x="348792" y="365125"/>
            <a:ext cx="11510128"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6941EA7-4DEB-4573-945A-2C6D2306BD83}"/>
              </a:ext>
            </a:extLst>
          </p:cNvPr>
          <p:cNvSpPr>
            <a:spLocks noGrp="1"/>
          </p:cNvSpPr>
          <p:nvPr>
            <p:ph sz="half" idx="1"/>
          </p:nvPr>
        </p:nvSpPr>
        <p:spPr>
          <a:xfrm>
            <a:off x="348793" y="1825624"/>
            <a:ext cx="4806779" cy="4763711"/>
          </a:xfrm>
        </p:spPr>
        <p:txBody>
          <a:bodyPr/>
          <a:lstStyle>
            <a:lvl1pPr>
              <a:defRPr sz="28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3C023493-C407-45DD-9A24-5B83480893DE}"/>
              </a:ext>
            </a:extLst>
          </p:cNvPr>
          <p:cNvSpPr>
            <a:spLocks noGrp="1"/>
          </p:cNvSpPr>
          <p:nvPr>
            <p:ph sz="half" idx="2"/>
          </p:nvPr>
        </p:nvSpPr>
        <p:spPr>
          <a:xfrm>
            <a:off x="5436974" y="1825624"/>
            <a:ext cx="4992130" cy="4763711"/>
          </a:xfrm>
        </p:spPr>
        <p:txBody>
          <a:bodyPr/>
          <a:lstStyle>
            <a:lvl1pPr>
              <a:defRPr sz="28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iamond 6">
            <a:extLst>
              <a:ext uri="{FF2B5EF4-FFF2-40B4-BE49-F238E27FC236}">
                <a16:creationId xmlns:a16="http://schemas.microsoft.com/office/drawing/2014/main" id="{5294246C-B160-4296-94A6-B86C32D21C2F}"/>
              </a:ext>
            </a:extLst>
          </p:cNvPr>
          <p:cNvSpPr>
            <a:spLocks noChangeAspect="1"/>
          </p:cNvSpPr>
          <p:nvPr userDrawn="1"/>
        </p:nvSpPr>
        <p:spPr>
          <a:xfrm rot="1291339">
            <a:off x="11480746" y="-315098"/>
            <a:ext cx="981022" cy="2496696"/>
          </a:xfrm>
          <a:prstGeom prst="diamond">
            <a:avLst/>
          </a:prstGeom>
          <a:solidFill>
            <a:srgbClr val="919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678959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F347175-A982-4DE1-A196-51A1E4F7F017}"/>
              </a:ext>
            </a:extLst>
          </p:cNvPr>
          <p:cNvSpPr>
            <a:spLocks noGrp="1"/>
          </p:cNvSpPr>
          <p:nvPr>
            <p:ph type="pic" sz="quarter" idx="10"/>
          </p:nvPr>
        </p:nvSpPr>
        <p:spPr>
          <a:xfrm>
            <a:off x="1" y="0"/>
            <a:ext cx="4497858" cy="6858000"/>
          </a:xfrm>
        </p:spPr>
        <p:txBody>
          <a:bodyPr/>
          <a:lstStyle/>
          <a:p>
            <a:endParaRPr lang="en-US" dirty="0"/>
          </a:p>
        </p:txBody>
      </p:sp>
      <p:sp>
        <p:nvSpPr>
          <p:cNvPr id="2" name="Title 1">
            <a:extLst>
              <a:ext uri="{FF2B5EF4-FFF2-40B4-BE49-F238E27FC236}">
                <a16:creationId xmlns:a16="http://schemas.microsoft.com/office/drawing/2014/main" id="{676AB890-5676-4EF0-8068-888D2A373202}"/>
              </a:ext>
            </a:extLst>
          </p:cNvPr>
          <p:cNvSpPr>
            <a:spLocks noGrp="1"/>
          </p:cNvSpPr>
          <p:nvPr>
            <p:ph type="title"/>
          </p:nvPr>
        </p:nvSpPr>
        <p:spPr>
          <a:xfrm>
            <a:off x="4769708" y="365125"/>
            <a:ext cx="5684108" cy="1325563"/>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C275FC20-596B-48F4-B5DF-25A07C208108}"/>
              </a:ext>
            </a:extLst>
          </p:cNvPr>
          <p:cNvSpPr>
            <a:spLocks noGrp="1"/>
          </p:cNvSpPr>
          <p:nvPr>
            <p:ph idx="1"/>
          </p:nvPr>
        </p:nvSpPr>
        <p:spPr>
          <a:xfrm>
            <a:off x="4769708" y="2163561"/>
            <a:ext cx="5684108" cy="4425774"/>
          </a:xfrm>
        </p:spPr>
        <p:txBody>
          <a:bodyPr/>
          <a:lstStyle>
            <a:lvl1pPr>
              <a:defRPr sz="32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iamond 8">
            <a:extLst>
              <a:ext uri="{FF2B5EF4-FFF2-40B4-BE49-F238E27FC236}">
                <a16:creationId xmlns:a16="http://schemas.microsoft.com/office/drawing/2014/main" id="{ED6C7A24-C6A2-4D6D-BB6B-3354A7F3C317}"/>
              </a:ext>
            </a:extLst>
          </p:cNvPr>
          <p:cNvSpPr>
            <a:spLocks noChangeAspect="1"/>
          </p:cNvSpPr>
          <p:nvPr userDrawn="1"/>
        </p:nvSpPr>
        <p:spPr>
          <a:xfrm rot="20308058">
            <a:off x="10566197" y="51739"/>
            <a:ext cx="1684012" cy="4285801"/>
          </a:xfrm>
          <a:prstGeom prst="diamond">
            <a:avLst/>
          </a:prstGeom>
          <a:solidFill>
            <a:srgbClr val="992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iamond 9">
            <a:extLst>
              <a:ext uri="{FF2B5EF4-FFF2-40B4-BE49-F238E27FC236}">
                <a16:creationId xmlns:a16="http://schemas.microsoft.com/office/drawing/2014/main" id="{0942B5EA-7B64-41EE-920C-52A079B96DC0}"/>
              </a:ext>
            </a:extLst>
          </p:cNvPr>
          <p:cNvSpPr>
            <a:spLocks noChangeAspect="1"/>
          </p:cNvSpPr>
          <p:nvPr userDrawn="1"/>
        </p:nvSpPr>
        <p:spPr>
          <a:xfrm rot="1291339">
            <a:off x="11480746" y="-315098"/>
            <a:ext cx="981022" cy="2496696"/>
          </a:xfrm>
          <a:prstGeom prst="diamond">
            <a:avLst/>
          </a:prstGeom>
          <a:solidFill>
            <a:srgbClr val="919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9287633"/>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7" name="Diamond 6">
            <a:extLst>
              <a:ext uri="{FF2B5EF4-FFF2-40B4-BE49-F238E27FC236}">
                <a16:creationId xmlns:a16="http://schemas.microsoft.com/office/drawing/2014/main" id="{20C1843D-E3C9-490D-96BD-8DDF188D3A93}"/>
              </a:ext>
            </a:extLst>
          </p:cNvPr>
          <p:cNvSpPr>
            <a:spLocks noChangeAspect="1"/>
          </p:cNvSpPr>
          <p:nvPr userDrawn="1"/>
        </p:nvSpPr>
        <p:spPr>
          <a:xfrm rot="20308058">
            <a:off x="10566197" y="51739"/>
            <a:ext cx="1684012" cy="4285801"/>
          </a:xfrm>
          <a:prstGeom prst="diamond">
            <a:avLst/>
          </a:prstGeom>
          <a:solidFill>
            <a:srgbClr val="992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76AB890-5676-4EF0-8068-888D2A373202}"/>
              </a:ext>
            </a:extLst>
          </p:cNvPr>
          <p:cNvSpPr>
            <a:spLocks noGrp="1"/>
          </p:cNvSpPr>
          <p:nvPr>
            <p:ph type="title"/>
          </p:nvPr>
        </p:nvSpPr>
        <p:spPr>
          <a:xfrm>
            <a:off x="358219" y="365125"/>
            <a:ext cx="10058527"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75FC20-596B-48F4-B5DF-25A07C208108}"/>
              </a:ext>
            </a:extLst>
          </p:cNvPr>
          <p:cNvSpPr>
            <a:spLocks noGrp="1"/>
          </p:cNvSpPr>
          <p:nvPr>
            <p:ph idx="1"/>
          </p:nvPr>
        </p:nvSpPr>
        <p:spPr>
          <a:xfrm>
            <a:off x="358219" y="1825624"/>
            <a:ext cx="10058527" cy="4763711"/>
          </a:xfrm>
        </p:spPr>
        <p:txBody>
          <a:bodyPr/>
          <a:lstStyle>
            <a:lvl1pPr>
              <a:defRPr sz="32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Diamond 5">
            <a:extLst>
              <a:ext uri="{FF2B5EF4-FFF2-40B4-BE49-F238E27FC236}">
                <a16:creationId xmlns:a16="http://schemas.microsoft.com/office/drawing/2014/main" id="{78D33C67-49D2-46D1-A6A6-8981C56A30DC}"/>
              </a:ext>
            </a:extLst>
          </p:cNvPr>
          <p:cNvSpPr>
            <a:spLocks noChangeAspect="1"/>
          </p:cNvSpPr>
          <p:nvPr userDrawn="1"/>
        </p:nvSpPr>
        <p:spPr>
          <a:xfrm rot="1291339">
            <a:off x="11480746" y="-315098"/>
            <a:ext cx="981022" cy="2496696"/>
          </a:xfrm>
          <a:prstGeom prst="diamond">
            <a:avLst/>
          </a:prstGeom>
          <a:solidFill>
            <a:srgbClr val="919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2609680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F347175-A982-4DE1-A196-51A1E4F7F017}"/>
              </a:ext>
            </a:extLst>
          </p:cNvPr>
          <p:cNvSpPr>
            <a:spLocks noGrp="1"/>
          </p:cNvSpPr>
          <p:nvPr>
            <p:ph type="pic" sz="quarter" idx="10"/>
          </p:nvPr>
        </p:nvSpPr>
        <p:spPr>
          <a:xfrm>
            <a:off x="0" y="0"/>
            <a:ext cx="5241303" cy="6858000"/>
          </a:xfrm>
        </p:spPr>
        <p:txBody>
          <a:bodyPr/>
          <a:lstStyle/>
          <a:p>
            <a:endParaRPr lang="en-US" dirty="0"/>
          </a:p>
        </p:txBody>
      </p:sp>
      <p:sp>
        <p:nvSpPr>
          <p:cNvPr id="2" name="Title 1">
            <a:extLst>
              <a:ext uri="{FF2B5EF4-FFF2-40B4-BE49-F238E27FC236}">
                <a16:creationId xmlns:a16="http://schemas.microsoft.com/office/drawing/2014/main" id="{676AB890-5676-4EF0-8068-888D2A373202}"/>
              </a:ext>
            </a:extLst>
          </p:cNvPr>
          <p:cNvSpPr>
            <a:spLocks noGrp="1"/>
          </p:cNvSpPr>
          <p:nvPr>
            <p:ph type="title"/>
          </p:nvPr>
        </p:nvSpPr>
        <p:spPr>
          <a:xfrm>
            <a:off x="5498926" y="365125"/>
            <a:ext cx="4897677"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C275FC20-596B-48F4-B5DF-25A07C208108}"/>
              </a:ext>
            </a:extLst>
          </p:cNvPr>
          <p:cNvSpPr>
            <a:spLocks noGrp="1"/>
          </p:cNvSpPr>
          <p:nvPr>
            <p:ph idx="1"/>
          </p:nvPr>
        </p:nvSpPr>
        <p:spPr>
          <a:xfrm>
            <a:off x="5498926" y="2163561"/>
            <a:ext cx="4897677" cy="4425774"/>
          </a:xfrm>
        </p:spPr>
        <p:txBody>
          <a:bodyPr/>
          <a:lstStyle>
            <a:lvl1pPr>
              <a:defRPr sz="3200">
                <a:latin typeface="+mn-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iamond 8">
            <a:extLst>
              <a:ext uri="{FF2B5EF4-FFF2-40B4-BE49-F238E27FC236}">
                <a16:creationId xmlns:a16="http://schemas.microsoft.com/office/drawing/2014/main" id="{ED6C7A24-C6A2-4D6D-BB6B-3354A7F3C317}"/>
              </a:ext>
            </a:extLst>
          </p:cNvPr>
          <p:cNvSpPr>
            <a:spLocks noChangeAspect="1"/>
          </p:cNvSpPr>
          <p:nvPr userDrawn="1"/>
        </p:nvSpPr>
        <p:spPr>
          <a:xfrm rot="20308058">
            <a:off x="10566197" y="51739"/>
            <a:ext cx="1684012" cy="4285801"/>
          </a:xfrm>
          <a:prstGeom prst="diamond">
            <a:avLst/>
          </a:prstGeom>
          <a:solidFill>
            <a:srgbClr val="9920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iamond 9">
            <a:extLst>
              <a:ext uri="{FF2B5EF4-FFF2-40B4-BE49-F238E27FC236}">
                <a16:creationId xmlns:a16="http://schemas.microsoft.com/office/drawing/2014/main" id="{0942B5EA-7B64-41EE-920C-52A079B96DC0}"/>
              </a:ext>
            </a:extLst>
          </p:cNvPr>
          <p:cNvSpPr>
            <a:spLocks noChangeAspect="1"/>
          </p:cNvSpPr>
          <p:nvPr userDrawn="1"/>
        </p:nvSpPr>
        <p:spPr>
          <a:xfrm rot="1291339">
            <a:off x="11480746" y="-315098"/>
            <a:ext cx="981022" cy="2496696"/>
          </a:xfrm>
          <a:prstGeom prst="diamond">
            <a:avLst/>
          </a:prstGeom>
          <a:solidFill>
            <a:srgbClr val="919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4246596"/>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961835-C2C3-4D73-82B5-DB20ABC781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1012995-9A04-4D21-8594-95967F5D40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2820039"/>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8B5358-76B4-4EDA-AAAE-5DC152470C99}"/>
              </a:ext>
            </a:extLst>
          </p:cNvPr>
          <p:cNvSpPr>
            <a:spLocks noGrp="1"/>
          </p:cNvSpPr>
          <p:nvPr>
            <p:ph type="ctrTitle"/>
          </p:nvPr>
        </p:nvSpPr>
        <p:spPr/>
        <p:txBody>
          <a:bodyPr/>
          <a:lstStyle/>
          <a:p>
            <a:r>
              <a:rPr lang="en-US" dirty="0"/>
              <a:t>Live Life Powerfully</a:t>
            </a:r>
          </a:p>
        </p:txBody>
      </p:sp>
      <p:sp>
        <p:nvSpPr>
          <p:cNvPr id="5" name="Subtitle 4">
            <a:extLst>
              <a:ext uri="{FF2B5EF4-FFF2-40B4-BE49-F238E27FC236}">
                <a16:creationId xmlns:a16="http://schemas.microsoft.com/office/drawing/2014/main" id="{5B7CE477-1BBF-4FCC-80F2-D513FFBCF635}"/>
              </a:ext>
            </a:extLst>
          </p:cNvPr>
          <p:cNvSpPr>
            <a:spLocks noGrp="1"/>
          </p:cNvSpPr>
          <p:nvPr>
            <p:ph type="subTitle" idx="1"/>
          </p:nvPr>
        </p:nvSpPr>
        <p:spPr/>
        <p:txBody>
          <a:bodyPr/>
          <a:lstStyle/>
          <a:p>
            <a:r>
              <a:rPr lang="en-US" dirty="0"/>
              <a:t>Waylon </a:t>
            </a:r>
            <a:r>
              <a:rPr lang="en-US" dirty="0" err="1"/>
              <a:t>Pahona</a:t>
            </a:r>
            <a:endParaRPr lang="en-US" dirty="0"/>
          </a:p>
        </p:txBody>
      </p:sp>
    </p:spTree>
    <p:extLst>
      <p:ext uri="{BB962C8B-B14F-4D97-AF65-F5344CB8AC3E}">
        <p14:creationId xmlns:p14="http://schemas.microsoft.com/office/powerpoint/2010/main" val="822024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456CA-E46A-4E41-91B9-65A379425E72}"/>
              </a:ext>
            </a:extLst>
          </p:cNvPr>
          <p:cNvSpPr>
            <a:spLocks noGrp="1"/>
          </p:cNvSpPr>
          <p:nvPr>
            <p:ph type="title"/>
          </p:nvPr>
        </p:nvSpPr>
        <p:spPr>
          <a:xfrm>
            <a:off x="9254166" y="594913"/>
            <a:ext cx="2567007" cy="2071167"/>
          </a:xfrm>
        </p:spPr>
        <p:txBody>
          <a:bodyPr>
            <a:normAutofit/>
          </a:bodyPr>
          <a:lstStyle/>
          <a:p>
            <a:pPr algn="r"/>
            <a:r>
              <a:rPr lang="en-US" sz="3600" dirty="0">
                <a:solidFill>
                  <a:schemeClr val="bg1"/>
                </a:solidFill>
              </a:rPr>
              <a:t>American Indian &amp; Alaska Native Prevention webinar series</a:t>
            </a:r>
          </a:p>
        </p:txBody>
      </p:sp>
      <p:sp>
        <p:nvSpPr>
          <p:cNvPr id="3" name="Text Placeholder 2">
            <a:extLst>
              <a:ext uri="{FF2B5EF4-FFF2-40B4-BE49-F238E27FC236}">
                <a16:creationId xmlns:a16="http://schemas.microsoft.com/office/drawing/2014/main" id="{E92587F6-2E7E-4E6C-80F2-845DC8494387}"/>
              </a:ext>
            </a:extLst>
          </p:cNvPr>
          <p:cNvSpPr>
            <a:spLocks noGrp="1"/>
          </p:cNvSpPr>
          <p:nvPr>
            <p:ph type="body" idx="1"/>
          </p:nvPr>
        </p:nvSpPr>
        <p:spPr>
          <a:xfrm>
            <a:off x="831850" y="6081307"/>
            <a:ext cx="10515600" cy="603250"/>
          </a:xfrm>
        </p:spPr>
        <p:txBody>
          <a:bodyPr>
            <a:normAutofit fontScale="92500" lnSpcReduction="20000"/>
          </a:bodyPr>
          <a:lstStyle/>
          <a:p>
            <a:r>
              <a:rPr lang="en-US" dirty="0">
                <a:solidFill>
                  <a:schemeClr val="tx1"/>
                </a:solidFill>
              </a:rPr>
              <a:t>This webinar is provided by the National American Indian &amp; Alaska Native PTTC, a program funded by the Substance Abuse and Mental Health Services Administration (SAMHSA).</a:t>
            </a:r>
          </a:p>
        </p:txBody>
      </p:sp>
      <p:pic>
        <p:nvPicPr>
          <p:cNvPr id="5" name="Picture 4">
            <a:extLst>
              <a:ext uri="{FF2B5EF4-FFF2-40B4-BE49-F238E27FC236}">
                <a16:creationId xmlns:a16="http://schemas.microsoft.com/office/drawing/2014/main" id="{4F0980DA-28ED-4F4A-ABB1-1D4CBF7ABC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08" y="175064"/>
            <a:ext cx="8345986" cy="5728269"/>
          </a:xfrm>
          <a:prstGeom prst="rect">
            <a:avLst/>
          </a:prstGeom>
        </p:spPr>
      </p:pic>
    </p:spTree>
    <p:extLst>
      <p:ext uri="{BB962C8B-B14F-4D97-AF65-F5344CB8AC3E}">
        <p14:creationId xmlns:p14="http://schemas.microsoft.com/office/powerpoint/2010/main" val="3213466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3351E-3BBB-4C6E-A507-9286AAF03751}"/>
              </a:ext>
            </a:extLst>
          </p:cNvPr>
          <p:cNvSpPr>
            <a:spLocks noGrp="1"/>
          </p:cNvSpPr>
          <p:nvPr>
            <p:ph type="title"/>
          </p:nvPr>
        </p:nvSpPr>
        <p:spPr/>
        <p:txBody>
          <a:bodyPr/>
          <a:lstStyle/>
          <a:p>
            <a:r>
              <a:rPr lang="en-US" dirty="0"/>
              <a:t>Webinar follow-up</a:t>
            </a:r>
          </a:p>
        </p:txBody>
      </p:sp>
      <p:sp>
        <p:nvSpPr>
          <p:cNvPr id="3" name="Content Placeholder 2">
            <a:extLst>
              <a:ext uri="{FF2B5EF4-FFF2-40B4-BE49-F238E27FC236}">
                <a16:creationId xmlns:a16="http://schemas.microsoft.com/office/drawing/2014/main" id="{41C43876-FC6C-4289-9722-61200407742B}"/>
              </a:ext>
            </a:extLst>
          </p:cNvPr>
          <p:cNvSpPr>
            <a:spLocks noGrp="1"/>
          </p:cNvSpPr>
          <p:nvPr>
            <p:ph idx="1"/>
          </p:nvPr>
        </p:nvSpPr>
        <p:spPr/>
        <p:txBody>
          <a:bodyPr>
            <a:normAutofit/>
          </a:bodyPr>
          <a:lstStyle/>
          <a:p>
            <a:r>
              <a:rPr lang="en-US" dirty="0"/>
              <a:t>We will be getting in touch following today’s event to share our survey link in case you did not get a chance to fill it out, and to share any additional follow-up information. We will be saving the conversation from the chat and sharing that with everyone, so please be aware of that when writing. We will remove sensitive information, and we are not recording this event. </a:t>
            </a:r>
          </a:p>
        </p:txBody>
      </p:sp>
    </p:spTree>
    <p:extLst>
      <p:ext uri="{BB962C8B-B14F-4D97-AF65-F5344CB8AC3E}">
        <p14:creationId xmlns:p14="http://schemas.microsoft.com/office/powerpoint/2010/main" val="930899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B2649E-6340-4EE5-97B4-B2456BAAC8D1}"/>
              </a:ext>
            </a:extLst>
          </p:cNvPr>
          <p:cNvSpPr>
            <a:spLocks noGrp="1"/>
          </p:cNvSpPr>
          <p:nvPr>
            <p:ph type="title"/>
          </p:nvPr>
        </p:nvSpPr>
        <p:spPr/>
        <p:txBody>
          <a:bodyPr/>
          <a:lstStyle/>
          <a:p>
            <a:r>
              <a:rPr lang="en-US" dirty="0"/>
              <a:t>Webinar follow-up</a:t>
            </a:r>
          </a:p>
        </p:txBody>
      </p:sp>
      <p:sp>
        <p:nvSpPr>
          <p:cNvPr id="4" name="Content Placeholder 3">
            <a:extLst>
              <a:ext uri="{FF2B5EF4-FFF2-40B4-BE49-F238E27FC236}">
                <a16:creationId xmlns:a16="http://schemas.microsoft.com/office/drawing/2014/main" id="{F5FE120C-8960-472E-8E9B-18E2557206F1}"/>
              </a:ext>
            </a:extLst>
          </p:cNvPr>
          <p:cNvSpPr>
            <a:spLocks noGrp="1"/>
          </p:cNvSpPr>
          <p:nvPr>
            <p:ph idx="1"/>
          </p:nvPr>
        </p:nvSpPr>
        <p:spPr/>
        <p:txBody>
          <a:bodyPr>
            <a:normAutofit fontScale="62500" lnSpcReduction="20000"/>
          </a:bodyPr>
          <a:lstStyle/>
          <a:p>
            <a:pPr marL="0" indent="0">
              <a:lnSpc>
                <a:spcPct val="120000"/>
              </a:lnSpc>
              <a:spcBef>
                <a:spcPts val="600"/>
              </a:spcBef>
              <a:buNone/>
            </a:pPr>
            <a:r>
              <a:rPr lang="en-US" sz="3400" b="1" dirty="0"/>
              <a:t>Evaluation: SAMHSA’s GPRA</a:t>
            </a:r>
          </a:p>
          <a:p>
            <a:pPr marL="0" indent="0">
              <a:lnSpc>
                <a:spcPct val="120000"/>
              </a:lnSpc>
              <a:spcBef>
                <a:spcPts val="600"/>
              </a:spcBef>
              <a:buNone/>
            </a:pPr>
            <a:r>
              <a:rPr lang="en-US" dirty="0"/>
              <a:t>This webinar is provided by the National American Indian &amp; Alaska Native MHTTC, a program funded by the Substance Abuse and Mental Health Services Administration (SAMHSA). </a:t>
            </a:r>
          </a:p>
          <a:p>
            <a:pPr marL="0" indent="0">
              <a:lnSpc>
                <a:spcPct val="120000"/>
              </a:lnSpc>
              <a:spcBef>
                <a:spcPts val="600"/>
              </a:spcBef>
              <a:buNone/>
            </a:pPr>
            <a:r>
              <a:rPr lang="en-US" dirty="0"/>
              <a:t>Participation in our evaluation lets SAMHSA know: </a:t>
            </a:r>
          </a:p>
          <a:p>
            <a:pPr lvl="1">
              <a:lnSpc>
                <a:spcPct val="120000"/>
              </a:lnSpc>
              <a:spcBef>
                <a:spcPts val="600"/>
              </a:spcBef>
            </a:pPr>
            <a:r>
              <a:rPr lang="en-US" dirty="0"/>
              <a:t>How many people attended our webinar</a:t>
            </a:r>
          </a:p>
          <a:p>
            <a:pPr lvl="1">
              <a:lnSpc>
                <a:spcPct val="120000"/>
              </a:lnSpc>
              <a:spcBef>
                <a:spcPts val="600"/>
              </a:spcBef>
            </a:pPr>
            <a:r>
              <a:rPr lang="en-US" dirty="0"/>
              <a:t>How satisfied you are with our webinar</a:t>
            </a:r>
          </a:p>
          <a:p>
            <a:pPr lvl="1">
              <a:lnSpc>
                <a:spcPct val="120000"/>
              </a:lnSpc>
              <a:spcBef>
                <a:spcPts val="600"/>
              </a:spcBef>
            </a:pPr>
            <a:r>
              <a:rPr lang="en-US" dirty="0"/>
              <a:t>How useful our webinars are to you</a:t>
            </a:r>
          </a:p>
          <a:p>
            <a:pPr marL="0" indent="0">
              <a:lnSpc>
                <a:spcPct val="120000"/>
              </a:lnSpc>
              <a:spcBef>
                <a:spcPts val="600"/>
              </a:spcBef>
              <a:buNone/>
            </a:pPr>
            <a:r>
              <a:rPr lang="en-US" dirty="0"/>
              <a:t>You will find a link to the GPRA survey in the chat box. If you are not able to complete the GPRA directly following the webinar, we will send an email to you with the survey link. Please take a few minutes to give us your feedback on this webinar. You can skip any questions that you do not want to answer, and your participation in this survey is voluntary. Through the use of a coding system, your responses will be kept confidential and it will not be possible to link your responses to you. </a:t>
            </a:r>
          </a:p>
          <a:p>
            <a:pPr marL="0" indent="0">
              <a:lnSpc>
                <a:spcPct val="120000"/>
              </a:lnSpc>
              <a:spcBef>
                <a:spcPts val="600"/>
              </a:spcBef>
              <a:buNone/>
            </a:pPr>
            <a:r>
              <a:rPr lang="en-US" b="1" dirty="0"/>
              <a:t>We appreciate your response and look forward to hearing from you. </a:t>
            </a:r>
          </a:p>
        </p:txBody>
      </p:sp>
      <p:pic>
        <p:nvPicPr>
          <p:cNvPr id="8" name="Picture 7">
            <a:extLst>
              <a:ext uri="{FF2B5EF4-FFF2-40B4-BE49-F238E27FC236}">
                <a16:creationId xmlns:a16="http://schemas.microsoft.com/office/drawing/2014/main" id="{70D0BB1A-12EE-40FC-B091-913269579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7775" y="5839872"/>
            <a:ext cx="3248024" cy="843643"/>
          </a:xfrm>
          <a:prstGeom prst="rect">
            <a:avLst/>
          </a:prstGeom>
        </p:spPr>
      </p:pic>
    </p:spTree>
    <p:extLst>
      <p:ext uri="{BB962C8B-B14F-4D97-AF65-F5344CB8AC3E}">
        <p14:creationId xmlns:p14="http://schemas.microsoft.com/office/powerpoint/2010/main" val="143329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831D29F-C9A8-414C-B1F7-2258CC1C42BB}"/>
              </a:ext>
            </a:extLst>
          </p:cNvPr>
          <p:cNvPicPr>
            <a:picLocks noChangeAspect="1"/>
          </p:cNvPicPr>
          <p:nvPr/>
        </p:nvPicPr>
        <p:blipFill rotWithShape="1">
          <a:blip r:embed="rId3"/>
          <a:srcRect l="83519" t="66667"/>
          <a:stretch/>
        </p:blipFill>
        <p:spPr>
          <a:xfrm>
            <a:off x="-1" y="2988324"/>
            <a:ext cx="3323049" cy="3780435"/>
          </a:xfrm>
          <a:prstGeom prst="rect">
            <a:avLst/>
          </a:prstGeom>
        </p:spPr>
      </p:pic>
      <p:sp>
        <p:nvSpPr>
          <p:cNvPr id="3" name="Title 2">
            <a:extLst>
              <a:ext uri="{FF2B5EF4-FFF2-40B4-BE49-F238E27FC236}">
                <a16:creationId xmlns:a16="http://schemas.microsoft.com/office/drawing/2014/main" id="{0C8C2158-953B-4E00-8442-5439330C42C8}"/>
              </a:ext>
            </a:extLst>
          </p:cNvPr>
          <p:cNvSpPr>
            <a:spLocks noGrp="1"/>
          </p:cNvSpPr>
          <p:nvPr>
            <p:ph type="title"/>
          </p:nvPr>
        </p:nvSpPr>
        <p:spPr>
          <a:xfrm>
            <a:off x="3770489" y="365125"/>
            <a:ext cx="6757469" cy="1325563"/>
          </a:xfrm>
        </p:spPr>
        <p:txBody>
          <a:bodyPr/>
          <a:lstStyle/>
          <a:p>
            <a:r>
              <a:rPr lang="en-US" dirty="0"/>
              <a:t>Zoom Overview</a:t>
            </a:r>
          </a:p>
        </p:txBody>
      </p:sp>
      <p:sp>
        <p:nvSpPr>
          <p:cNvPr id="4" name="Content Placeholder 3">
            <a:extLst>
              <a:ext uri="{FF2B5EF4-FFF2-40B4-BE49-F238E27FC236}">
                <a16:creationId xmlns:a16="http://schemas.microsoft.com/office/drawing/2014/main" id="{FF68116E-3422-4F8A-BE0C-BFF2ACC881E3}"/>
              </a:ext>
            </a:extLst>
          </p:cNvPr>
          <p:cNvSpPr>
            <a:spLocks noGrp="1"/>
          </p:cNvSpPr>
          <p:nvPr>
            <p:ph idx="1"/>
          </p:nvPr>
        </p:nvSpPr>
        <p:spPr>
          <a:xfrm>
            <a:off x="4289778" y="1825624"/>
            <a:ext cx="6151682" cy="4763711"/>
          </a:xfrm>
        </p:spPr>
        <p:txBody>
          <a:bodyPr/>
          <a:lstStyle/>
          <a:p>
            <a:pPr marL="0" indent="0">
              <a:buNone/>
            </a:pPr>
            <a:r>
              <a:rPr lang="en-US" dirty="0"/>
              <a:t>Participant overview:</a:t>
            </a:r>
          </a:p>
          <a:p>
            <a:pPr lvl="1"/>
            <a:r>
              <a:rPr lang="en-US" dirty="0"/>
              <a:t>You will need to click on the “Chat” icon to open up the chat on the right side of the screen. </a:t>
            </a:r>
          </a:p>
          <a:p>
            <a:pPr lvl="1"/>
            <a:r>
              <a:rPr lang="en-US" dirty="0"/>
              <a:t>To ask questions or share comments, please type them into the chat pod and hit “Enter.”</a:t>
            </a:r>
          </a:p>
          <a:p>
            <a:endParaRPr lang="en-US" dirty="0"/>
          </a:p>
        </p:txBody>
      </p:sp>
      <p:pic>
        <p:nvPicPr>
          <p:cNvPr id="9" name="Picture Placeholder 8">
            <a:extLst>
              <a:ext uri="{FF2B5EF4-FFF2-40B4-BE49-F238E27FC236}">
                <a16:creationId xmlns:a16="http://schemas.microsoft.com/office/drawing/2014/main" id="{1E4D218A-BD0B-4EE9-9ED3-D450F61C8F68}"/>
              </a:ext>
            </a:extLst>
          </p:cNvPr>
          <p:cNvPicPr>
            <a:picLocks noGrp="1" noChangeAspect="1"/>
          </p:cNvPicPr>
          <p:nvPr>
            <p:ph type="pic" sz="quarter" idx="4294967295"/>
          </p:nvPr>
        </p:nvPicPr>
        <p:blipFill rotWithShape="1">
          <a:blip r:embed="rId4"/>
          <a:srcRect l="32947" t="63614" r="44276"/>
          <a:stretch/>
        </p:blipFill>
        <p:spPr>
          <a:xfrm>
            <a:off x="0" y="0"/>
            <a:ext cx="3322638" cy="2986088"/>
          </a:xfrm>
          <a:prstGeom prst="rect">
            <a:avLst/>
          </a:prstGeom>
        </p:spPr>
      </p:pic>
      <p:cxnSp>
        <p:nvCxnSpPr>
          <p:cNvPr id="8" name="Straight Arrow Connector 7">
            <a:extLst>
              <a:ext uri="{FF2B5EF4-FFF2-40B4-BE49-F238E27FC236}">
                <a16:creationId xmlns:a16="http://schemas.microsoft.com/office/drawing/2014/main" id="{5CC7DED7-E645-473C-8571-59A2891106E4}"/>
              </a:ext>
            </a:extLst>
          </p:cNvPr>
          <p:cNvCxnSpPr>
            <a:cxnSpLocks/>
          </p:cNvCxnSpPr>
          <p:nvPr/>
        </p:nvCxnSpPr>
        <p:spPr>
          <a:xfrm flipH="1">
            <a:off x="1828800" y="4131325"/>
            <a:ext cx="2831335" cy="1592142"/>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8DC0C841-69C8-4B9C-92E6-4D4ADC1B9061}"/>
              </a:ext>
            </a:extLst>
          </p:cNvPr>
          <p:cNvCxnSpPr>
            <a:cxnSpLocks/>
          </p:cNvCxnSpPr>
          <p:nvPr/>
        </p:nvCxnSpPr>
        <p:spPr>
          <a:xfrm flipH="1" flipV="1">
            <a:off x="2393244" y="2506133"/>
            <a:ext cx="2266891" cy="18545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49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D9591-0D15-4C2C-8668-B552D364BD3A}"/>
              </a:ext>
            </a:extLst>
          </p:cNvPr>
          <p:cNvSpPr>
            <a:spLocks noGrp="1"/>
          </p:cNvSpPr>
          <p:nvPr>
            <p:ph type="title"/>
          </p:nvPr>
        </p:nvSpPr>
        <p:spPr/>
        <p:txBody>
          <a:bodyPr/>
          <a:lstStyle/>
          <a:p>
            <a:r>
              <a:rPr lang="en-US" dirty="0"/>
              <a:t>Today’s Speaker</a:t>
            </a:r>
          </a:p>
        </p:txBody>
      </p:sp>
      <p:sp>
        <p:nvSpPr>
          <p:cNvPr id="3" name="Content Placeholder 2">
            <a:extLst>
              <a:ext uri="{FF2B5EF4-FFF2-40B4-BE49-F238E27FC236}">
                <a16:creationId xmlns:a16="http://schemas.microsoft.com/office/drawing/2014/main" id="{112992B6-D408-453F-9682-8F1F79F8AC3E}"/>
              </a:ext>
            </a:extLst>
          </p:cNvPr>
          <p:cNvSpPr>
            <a:spLocks noGrp="1"/>
          </p:cNvSpPr>
          <p:nvPr>
            <p:ph idx="1"/>
          </p:nvPr>
        </p:nvSpPr>
        <p:spPr/>
        <p:txBody>
          <a:bodyPr>
            <a:normAutofit fontScale="85000" lnSpcReduction="20000"/>
          </a:bodyPr>
          <a:lstStyle/>
          <a:p>
            <a:pPr marL="0" indent="0">
              <a:buNone/>
            </a:pPr>
            <a:r>
              <a:rPr lang="en-US" dirty="0"/>
              <a:t>Waylon </a:t>
            </a:r>
            <a:r>
              <a:rPr lang="en-US" dirty="0" err="1"/>
              <a:t>Pahona</a:t>
            </a:r>
            <a:r>
              <a:rPr lang="en-US" dirty="0"/>
              <a:t> Jr. Hopi &amp; Tewa/ Maricopa grew up on the Hopi Reservation. He spent more than ten years within the Gila River Indian Community employed by WIA (Workforce Investment Act), as a Youth Coordinator for five years, and five years with Gila River Health Care as a Lead Staff Trainer. Waylon is well known for transforming his life and being the founder/creator of Healthy Active Natives (HANs). The HANs social networking group on Facebook currently has over 76,000 HAN members nationally and internationally. Waylon’s journey has motivated and inspired many people across the nation to join the HAN’s movement. When creating Healthy Active Natives in 2012, Waylon’s vision was for HANs to be a space where Natives welcome all fitness levels and uses positive reinforcement to pick each other up against all odds to make positive changes. In 2013 Waylon also received the Healthy Innovation award by IHS Indian Health Services for his social media group. Waylon is also an Ambassador to Tanka Bar Jerky. </a:t>
            </a:r>
          </a:p>
        </p:txBody>
      </p:sp>
    </p:spTree>
    <p:extLst>
      <p:ext uri="{BB962C8B-B14F-4D97-AF65-F5344CB8AC3E}">
        <p14:creationId xmlns:p14="http://schemas.microsoft.com/office/powerpoint/2010/main" val="4007841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296</TotalTime>
  <Words>775</Words>
  <Application>Microsoft Office PowerPoint</Application>
  <PresentationFormat>Widescreen</PresentationFormat>
  <Paragraphs>32</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Times New Roman</vt:lpstr>
      <vt:lpstr>Trebuchet MS</vt:lpstr>
      <vt:lpstr>Tw Cen MT Condensed</vt:lpstr>
      <vt:lpstr>1_Office Theme</vt:lpstr>
      <vt:lpstr>Live Life Powerfully</vt:lpstr>
      <vt:lpstr>American Indian &amp; Alaska Native Prevention webinar series</vt:lpstr>
      <vt:lpstr>Webinar follow-up</vt:lpstr>
      <vt:lpstr>Webinar follow-up</vt:lpstr>
      <vt:lpstr>Zoom Overview</vt:lpstr>
      <vt:lpstr>Today’s Speaker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Thrams, Kate F</dc:creator>
  <cp:lastModifiedBy>Peterson, Natasha B</cp:lastModifiedBy>
  <cp:revision>18</cp:revision>
  <dcterms:created xsi:type="dcterms:W3CDTF">2019-02-21T23:49:46Z</dcterms:created>
  <dcterms:modified xsi:type="dcterms:W3CDTF">2021-01-27T19:07:06Z</dcterms:modified>
</cp:coreProperties>
</file>