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handoutMasterIdLst>
    <p:handoutMasterId r:id="rId23"/>
  </p:handoutMasterIdLst>
  <p:sldIdLst>
    <p:sldId id="267" r:id="rId2"/>
    <p:sldId id="364" r:id="rId3"/>
    <p:sldId id="296" r:id="rId4"/>
    <p:sldId id="262" r:id="rId5"/>
    <p:sldId id="645" r:id="rId6"/>
    <p:sldId id="638" r:id="rId7"/>
    <p:sldId id="640" r:id="rId8"/>
    <p:sldId id="4394" r:id="rId9"/>
    <p:sldId id="4384" r:id="rId10"/>
    <p:sldId id="4439" r:id="rId11"/>
    <p:sldId id="4432" r:id="rId12"/>
    <p:sldId id="642" r:id="rId13"/>
    <p:sldId id="633" r:id="rId14"/>
    <p:sldId id="634" r:id="rId15"/>
    <p:sldId id="635" r:id="rId16"/>
    <p:sldId id="4423" r:id="rId17"/>
    <p:sldId id="4389" r:id="rId18"/>
    <p:sldId id="644" r:id="rId19"/>
    <p:sldId id="631" r:id="rId20"/>
    <p:sldId id="360" r:id="rId21"/>
  </p:sldIdLst>
  <p:sldSz cx="12192000" cy="6858000"/>
  <p:notesSz cx="7010400" cy="92964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Gilmore Powell" initials="" lastIdx="8" clrIdx="0"/>
  <p:cmAuthor id="2" name="Adler, Melanie" initials="" lastIdx="4" clrIdx="3"/>
  <p:cmAuthor id="3" name="Jones Turner, Ivy" initials="" lastIdx="8" clrIdx="2"/>
  <p:cmAuthor id="4" name="Unknown User1" initials="Unknown User1" lastIdx="3" clrIdx="5"/>
  <p:cmAuthor id="5" name="Unknown User2" initials="Unknown User2" lastIdx="5" clrIdx="4"/>
  <p:cmAuthor id="6" name="Vazquez, Lourdes" initials="" lastIdx="8" clrIdx="6"/>
  <p:cmAuthor id="7" name="McCurdy-Kirlis, Clara" initials="" lastIdx="5" clrIdx="7"/>
  <p:cmAuthor id="8" name="Author 1" initials="" lastIdx="70" clrIdx="1"/>
  <p:cmAuthor id="9" name="Goldberg, Jessica" initials="GJ" lastIdx="5" clrIdx="8">
    <p:extLst>
      <p:ext uri="{19B8F6BF-5375-455C-9EA6-DF929625EA0E}">
        <p15:presenceInfo xmlns:p15="http://schemas.microsoft.com/office/powerpoint/2012/main" userId="S-1-5-21-1181185089-2005350570-1792151419-50009" providerId="AD"/>
      </p:ext>
    </p:extLst>
  </p:cmAuthor>
  <p:cmAuthor id="10" name="Vazquez, Lourdes" initials="VL" lastIdx="7" clrIdx="9">
    <p:extLst>
      <p:ext uri="{19B8F6BF-5375-455C-9EA6-DF929625EA0E}">
        <p15:presenceInfo xmlns:p15="http://schemas.microsoft.com/office/powerpoint/2012/main" userId="S::lvazquez@edc.org::0fe99c61-0ac7-4c41-8d6c-81b31ecf5a3a" providerId="AD"/>
      </p:ext>
    </p:extLst>
  </p:cmAuthor>
  <p:cmAuthor id="11" name="Vazquez, Lourdes" initials="VL [2]" lastIdx="4" clrIdx="10">
    <p:extLst>
      <p:ext uri="{19B8F6BF-5375-455C-9EA6-DF929625EA0E}">
        <p15:presenceInfo xmlns:p15="http://schemas.microsoft.com/office/powerpoint/2012/main" userId="0fe99c61-0ac7-4c41-8d6c-81b31ecf5a3a" providerId="Windows Live"/>
      </p:ext>
    </p:extLst>
  </p:cmAuthor>
  <p:cmAuthor id="12" name="McCurdy-Kirlis, Clara" initials="MKC" lastIdx="11" clrIdx="11">
    <p:extLst>
      <p:ext uri="{19B8F6BF-5375-455C-9EA6-DF929625EA0E}">
        <p15:presenceInfo xmlns:p15="http://schemas.microsoft.com/office/powerpoint/2012/main" userId="S::CMcCurdy-Kirlis@edc.org::c69e207e-2ee3-4753-870a-c41d07466544" providerId="AD"/>
      </p:ext>
    </p:extLst>
  </p:cmAuthor>
  <p:cmAuthor id="13" name="Lourdes Vazquez" initials="LV" lastIdx="7" clrIdx="12">
    <p:extLst>
      <p:ext uri="{19B8F6BF-5375-455C-9EA6-DF929625EA0E}">
        <p15:presenceInfo xmlns:p15="http://schemas.microsoft.com/office/powerpoint/2012/main" userId="SHQAbefZTVtTwmSA90cJFvdLJWy3wpX7myqgeo4teSU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1866" autoAdjust="0"/>
  </p:normalViewPr>
  <p:slideViewPr>
    <p:cSldViewPr>
      <p:cViewPr varScale="1">
        <p:scale>
          <a:sx n="106" d="100"/>
          <a:sy n="106" d="100"/>
        </p:scale>
        <p:origin x="704" y="176"/>
      </p:cViewPr>
      <p:guideLst>
        <p:guide orient="horz" pos="2112"/>
        <p:guide pos="3888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notesViewPr>
    <p:cSldViewPr>
      <p:cViewPr>
        <p:scale>
          <a:sx n="73" d="100"/>
          <a:sy n="73" d="100"/>
        </p:scale>
        <p:origin x="2320" y="1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C8DC62-ECF6-C049-B09F-D643016665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4D179-4211-3D43-BA9D-E55F471B1F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18460ED-3D39-1347-AF21-C72E67D8232E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B3403-0A1E-7847-B6EF-A250F03E18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334E4-B61A-8642-B9F4-754C96912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B49BFE-6B8C-A44C-8E82-25A323F4CA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3857E-288C-FE48-BAC9-F69719EA3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B934C-D9C5-764C-AD43-BD2770E9C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6DAC12-4D0D-754A-A2C8-F95D299AC925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3D86D0-90F9-C549-A018-BC7C388FA8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4E18DB-ACB2-F147-A2BD-B117CC579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18ECB-3B4D-CA44-B596-C2CBD797EC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4BBBB-A06F-A64E-A19E-81C2BFD76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B76229-55D0-4E48-9619-1E9C703690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53E722B-E1D7-2641-A364-C8D39095B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93345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75C98E07-C9B9-724B-BC25-F0DB79C44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2438" y="2308225"/>
            <a:ext cx="5607050" cy="366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82512B4-74E3-E948-BD93-220D5E0A3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9D9541-57DF-C449-87CB-C8733F4E35C9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6D31FC8F-41B8-F549-99DA-A9480A4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520700"/>
            <a:ext cx="80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n-US" dirty="0" err="1"/>
              <a:t>Slide</a:t>
            </a:r>
            <a:r>
              <a:rPr lang="es-ES_tradnl" altLang="en-US" dirty="0"/>
              <a:t>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3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00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303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86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0011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66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4153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97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31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AD0818EA-8668-1E43-827E-10654075F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30C806EC-D5F0-5C44-ACF7-5A73D2D37C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C9B340E-8081-274A-89F3-9157C498F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0414C6-95AD-CC4A-A275-F65704A4668A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27964F98-65F7-6F4C-B392-FB29A84BC9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0213" y="838200"/>
            <a:ext cx="6364287" cy="3581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11EC1A9E-BB8E-6443-ACA5-C5020E874C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8831" y="4794250"/>
            <a:ext cx="5607050" cy="366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D3C409F-2260-A740-9E27-E78CBD88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6CF343-9987-F045-93B1-DB9078F1EB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4CA7180C-BC58-714E-AD9E-9E80668894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52C2FE42-0E50-8446-8660-A2CD4EC29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n-US" alt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FECE4D05-6907-1044-AF12-BB2B69AFB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842987-0908-9747-A674-F92AE226BB5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2B0524C8-BF87-E54E-82A8-026D1AE17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3550" y="641350"/>
            <a:ext cx="6173788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29BC23E-56A6-DD44-AB66-9F9433893C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46919" y="4953000"/>
            <a:ext cx="5607050" cy="366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67AC351-BB73-7B4D-B3E4-019C600F8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878C84-C411-B34E-A5AD-89F195CAC727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213" y="763588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396150" y="4648200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68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901283D-6680-6442-A321-4F1DE9B97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698500"/>
            <a:ext cx="6343650" cy="3568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83402C26-998F-694F-B00D-6F776499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58975"/>
            <a:ext cx="5607050" cy="3660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US" altLang="en-US"/>
              <a:t> </a:t>
            </a:r>
            <a:endParaRPr lang="en-US" altLang="en-US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s-US" altLang="en-US" b="1"/>
          </a:p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152AC73D-1EDC-9140-AE9B-4090B82A2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E2E403-A54B-1940-813F-CDF6BAB4813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84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79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F050-95FB-194D-B32C-D0852D396D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9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234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01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76229-55D0-4E48-9619-1E9C7036907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55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59FD-09E6-5B43-B69D-0922CACC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25B5-F558-3F43-8362-B93C670CECEC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A1BC-1C23-C641-9106-988A06D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CB62-2810-5749-A70C-82A5170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4864-D09A-A64C-9707-BADC52A137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6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HTTC Stacked Color Bars" title="MHTTC Stacked Color Bars">
            <a:extLst>
              <a:ext uri="{FF2B5EF4-FFF2-40B4-BE49-F238E27FC236}">
                <a16:creationId xmlns:a16="http://schemas.microsoft.com/office/drawing/2014/main" id="{3985B4D7-F8C8-C04C-8D05-A79367F4A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5713" y="5540375"/>
            <a:ext cx="3316287" cy="16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DD4EDDC-8E42-6C4D-98CB-013A2A372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501650" y="6078538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310"/>
            <a:ext cx="12191999" cy="1041248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50864" y="3526026"/>
            <a:ext cx="4122739" cy="13938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750864" y="1668651"/>
            <a:ext cx="4122739" cy="13938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>
          <a:xfrm>
            <a:off x="7735888" y="1668643"/>
            <a:ext cx="3570288" cy="139291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7735888" y="3526018"/>
            <a:ext cx="3575304" cy="138988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3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>
  <p:cSld name="Mas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4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9727" y="2888457"/>
            <a:ext cx="345371" cy="3230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792" y="3713647"/>
            <a:ext cx="345371" cy="3230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0208" y="4594594"/>
            <a:ext cx="345371" cy="3230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4488" y="5453237"/>
            <a:ext cx="345371" cy="323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</p:spTree>
    <p:extLst>
      <p:ext uri="{BB962C8B-B14F-4D97-AF65-F5344CB8AC3E}">
        <p14:creationId xmlns:p14="http://schemas.microsoft.com/office/powerpoint/2010/main" val="156371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F82C98-8B04-1E4A-9AB4-8384C59D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0A9A-D0A1-D242-8704-7407A8EBB12A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300033-74E2-9C49-96BC-10EFD749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C6601-B15A-324E-B1BF-D0C8B995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B369-3D89-5E44-B9EE-035B88A31A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8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A807FF98-4D05-A946-940B-FECC0DB99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152400" y="6108441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HTTC Stacked Color Bars" title="MHTTC Stacked Color Bars">
            <a:extLst>
              <a:ext uri="{FF2B5EF4-FFF2-40B4-BE49-F238E27FC236}">
                <a16:creationId xmlns:a16="http://schemas.microsoft.com/office/drawing/2014/main" id="{9EAA4785-765B-994C-9173-C1BE68FDA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4550" y="5738813"/>
            <a:ext cx="2457450" cy="1477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6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3C72B-CEC0-3D48-97E5-24E50A45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BFF7B-2789-E940-9B49-08004EB2CB01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D7CC-7BCB-014A-B718-1B97D0ED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36BA-BB12-074B-8826-4827B100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DDF0-2860-774C-BD9E-66F73A7962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704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A919738-9458-D147-98A2-DD332DA4E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61913"/>
            <a:ext cx="6953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6" descr="MHTTC stacked color bars">
            <a:extLst>
              <a:ext uri="{FF2B5EF4-FFF2-40B4-BE49-F238E27FC236}">
                <a16:creationId xmlns:a16="http://schemas.microsoft.com/office/drawing/2014/main" id="{65A4302D-D706-E746-9FE5-9AEC05565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3737"/>
          <a:stretch>
            <a:fillRect/>
          </a:stretch>
        </p:blipFill>
        <p:spPr bwMode="auto">
          <a:xfrm>
            <a:off x="7766050" y="5245100"/>
            <a:ext cx="44259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32A36AE-B96C-114E-AB45-38B1055873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757863"/>
            <a:ext cx="10620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5100"/>
            <a:ext cx="10363200" cy="2387600"/>
          </a:xfrm>
        </p:spPr>
        <p:txBody>
          <a:bodyPr anchor="b"/>
          <a:lstStyle>
            <a:lvl1pPr algn="ctr">
              <a:defRPr sz="45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6915"/>
            <a:ext cx="9144000" cy="9699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06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TTC Stacked Color Bars" title="MHTTC Stacked Color Bars">
            <a:extLst>
              <a:ext uri="{FF2B5EF4-FFF2-40B4-BE49-F238E27FC236}">
                <a16:creationId xmlns:a16="http://schemas.microsoft.com/office/drawing/2014/main" id="{463E14F3-EF19-D145-B2E6-78D62BAC7C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4550" y="5738813"/>
            <a:ext cx="2457450" cy="147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D1AECBC9-5B77-764B-8216-56DFDE2B2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501650" y="6078538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DC0DF2B-A82B-1143-80DB-BA58D6AD1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501650" y="6078538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HTTC Stacked Color Bars" title="MHTTC Stacked Color Bars">
            <a:extLst>
              <a:ext uri="{FF2B5EF4-FFF2-40B4-BE49-F238E27FC236}">
                <a16:creationId xmlns:a16="http://schemas.microsoft.com/office/drawing/2014/main" id="{AE27F261-B4F2-9441-AE40-6B1B1E3B1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4550" y="5578475"/>
            <a:ext cx="24574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87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1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HTTC Stacked Color Bars" title="MHTTC Stacked Color Bars">
            <a:extLst>
              <a:ext uri="{FF2B5EF4-FFF2-40B4-BE49-F238E27FC236}">
                <a16:creationId xmlns:a16="http://schemas.microsoft.com/office/drawing/2014/main" id="{45AC5722-E619-C242-B319-DEEDD951E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5713" y="5540375"/>
            <a:ext cx="3316287" cy="16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B68D997D-455C-BB40-9DBF-BEE4A2BFA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501650" y="6078538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0" y="560832"/>
            <a:ext cx="10515291" cy="3578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100" y="1360457"/>
            <a:ext cx="515747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100" y="2184369"/>
            <a:ext cx="5157477" cy="35317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514" y="1360457"/>
            <a:ext cx="518287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514" y="2184369"/>
            <a:ext cx="5182876" cy="3531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2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TTC Stacked Color Bars" title="MHTTC Stacked Color Bars">
            <a:extLst>
              <a:ext uri="{FF2B5EF4-FFF2-40B4-BE49-F238E27FC236}">
                <a16:creationId xmlns:a16="http://schemas.microsoft.com/office/drawing/2014/main" id="{785CC7E2-3D09-8A40-B723-56500002A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5713" y="5540375"/>
            <a:ext cx="3316287" cy="165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9AAB5575-290D-F24E-857F-74E3B6383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>
            <a:fillRect/>
          </a:stretch>
        </p:blipFill>
        <p:spPr bwMode="auto">
          <a:xfrm>
            <a:off x="501650" y="6078538"/>
            <a:ext cx="413226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024" y="0"/>
            <a:ext cx="11300347" cy="11668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03270" y="4500111"/>
            <a:ext cx="4440237" cy="4651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64025" y="1321929"/>
            <a:ext cx="4586639" cy="31781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996114" y="1321928"/>
            <a:ext cx="4768257" cy="31821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2D6380-BBC6-AC46-BCB8-99BCC0CC05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E46165-2865-674F-80CA-C29B4FEF4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F1DA-0485-B647-9F8E-BE673CEC3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9897EE-6DCF-5D47-B5C4-F85B61F4ECAA}" type="datetimeFigureOut">
              <a:rPr lang="en-US"/>
              <a:pPr>
                <a:defRPr/>
              </a:pPr>
              <a:t>10/5/21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DF1C-75CD-1A4C-BD22-DED0F35BB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655F-09DB-D443-975D-5401A999F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4EB7B3-D900-FF4C-8951-659BB9E4D0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  <p:sldLayoutId id="214748495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ttcnetwork.org/sites/default/files/2019-11/ESPANOL_EngagingPartners101719.pdf" TargetMode="External"/><Relationship Id="rId3" Type="http://schemas.openxmlformats.org/officeDocument/2006/relationships/hyperlink" Target="https://pttcnetwork.org/centers/northeast-caribbean-pttc/product/niveles-de-vinculacion" TargetMode="External"/><Relationship Id="rId7" Type="http://schemas.openxmlformats.org/officeDocument/2006/relationships/hyperlink" Target="https://pttcnetwork.org/centers/northeast-caribbean-pttc/product/mejorando-la-colaboracion-en-la-continuidad-de-servicio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ttcnetwork.org/centers/northeast-caribbean-pttc/product/involucrando-socios-en-la-prevencion-de-las-muertes-por" TargetMode="External"/><Relationship Id="rId5" Type="http://schemas.openxmlformats.org/officeDocument/2006/relationships/hyperlink" Target="https://pttcnetwork.org/centers/northeast-caribbean-pttc/product/sugerencias-para-establecer-una-colaboracion-culturalmente" TargetMode="External"/><Relationship Id="rId4" Type="http://schemas.openxmlformats.org/officeDocument/2006/relationships/hyperlink" Target="https://pttcnetwork.org/centers/northeast-caribbean-pttc/product/hoja-de-trabajo-analizando-las-alianzas-existentes-traves" TargetMode="External"/><Relationship Id="rId9" Type="http://schemas.openxmlformats.org/officeDocument/2006/relationships/hyperlink" Target="https://pttcnetwork.org/sites/default/files/2020-08/The%20Prevention%20Coalition&#8217;s%20Role%20in%20Addressing%20Health%20Disparities%20-%20Spanish%20Handout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ttcnetwork.org/centers/northeast-caribbean-pttc/ho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ttcnetwork.org/centers/northeast-caribbean-pttc/nec-subscription-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jonesturner@edc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2EFA69E-EC39-B445-85AF-BDE27E94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0" y="2232025"/>
            <a:ext cx="10364788" cy="128428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Podcast</a:t>
            </a:r>
            <a:b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5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 Black" panose="020B0604020202020204" pitchFamily="34" charset="0"/>
              </a:rPr>
              <a:t>La Colaboración de Esfuerzos en Prevención</a:t>
            </a:r>
            <a:endParaRPr lang="en-US" alt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Rectangle 1">
            <a:extLst>
              <a:ext uri="{FF2B5EF4-FFF2-40B4-BE49-F238E27FC236}">
                <a16:creationId xmlns:a16="http://schemas.microsoft.com/office/drawing/2014/main" id="{8BD11138-558B-8145-92E5-85F5EA29E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3813175"/>
            <a:ext cx="103647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Lourdes Vázquez-Matienzo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MTS, Especialista en Adiestramiento  y Asistencia Técnica, Education Development Center (EDC)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Clara McCurdy-Kirlis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MA, Coordinadora de Adiestramiento y Asistencia Técnica, EDC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FontTx/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597863" y="511095"/>
            <a:ext cx="899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Reflexionemos a Partir de la Discusión</a:t>
            </a:r>
            <a:endParaRPr lang="en-US" sz="4000" b="1" dirty="0">
              <a:solidFill>
                <a:schemeClr val="tx2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E675384-8F13-2848-96F3-07A413CBBE18}"/>
              </a:ext>
            </a:extLst>
          </p:cNvPr>
          <p:cNvSpPr/>
          <p:nvPr/>
        </p:nvSpPr>
        <p:spPr>
          <a:xfrm>
            <a:off x="1109994" y="2824717"/>
            <a:ext cx="2631249" cy="2777493"/>
          </a:xfrm>
          <a:custGeom>
            <a:avLst/>
            <a:gdLst>
              <a:gd name="connsiteX0" fmla="*/ 908425 w 2001660"/>
              <a:gd name="connsiteY0" fmla="*/ 493 h 2112912"/>
              <a:gd name="connsiteX1" fmla="*/ 1207984 w 2001660"/>
              <a:gd name="connsiteY1" fmla="*/ 46154 h 2112912"/>
              <a:gd name="connsiteX2" fmla="*/ 1479178 w 2001660"/>
              <a:gd name="connsiteY2" fmla="*/ 156844 h 2112912"/>
              <a:gd name="connsiteX3" fmla="*/ 1695026 w 2001660"/>
              <a:gd name="connsiteY3" fmla="*/ 334643 h 2112912"/>
              <a:gd name="connsiteX4" fmla="*/ 1733768 w 2001660"/>
              <a:gd name="connsiteY4" fmla="*/ 429422 h 2112912"/>
              <a:gd name="connsiteX5" fmla="*/ 1771126 w 2001660"/>
              <a:gd name="connsiteY5" fmla="*/ 581623 h 2112912"/>
              <a:gd name="connsiteX6" fmla="*/ 1817478 w 2001660"/>
              <a:gd name="connsiteY6" fmla="*/ 702000 h 2112912"/>
              <a:gd name="connsiteX7" fmla="*/ 1827855 w 2001660"/>
              <a:gd name="connsiteY7" fmla="*/ 767031 h 2112912"/>
              <a:gd name="connsiteX8" fmla="*/ 1795340 w 2001660"/>
              <a:gd name="connsiteY8" fmla="*/ 863193 h 2112912"/>
              <a:gd name="connsiteX9" fmla="*/ 1798799 w 2001660"/>
              <a:gd name="connsiteY9" fmla="*/ 892250 h 2112912"/>
              <a:gd name="connsiteX10" fmla="*/ 1812636 w 2001660"/>
              <a:gd name="connsiteY10" fmla="*/ 922690 h 2112912"/>
              <a:gd name="connsiteX11" fmla="*/ 1901188 w 2001660"/>
              <a:gd name="connsiteY11" fmla="*/ 1027847 h 2112912"/>
              <a:gd name="connsiteX12" fmla="*/ 1964144 w 2001660"/>
              <a:gd name="connsiteY12" fmla="*/ 1107406 h 2112912"/>
              <a:gd name="connsiteX13" fmla="*/ 2001502 w 2001660"/>
              <a:gd name="connsiteY13" fmla="*/ 1187658 h 2112912"/>
              <a:gd name="connsiteX14" fmla="*/ 1982824 w 2001660"/>
              <a:gd name="connsiteY14" fmla="*/ 1229167 h 2112912"/>
              <a:gd name="connsiteX15" fmla="*/ 1933012 w 2001660"/>
              <a:gd name="connsiteY15" fmla="*/ 1262374 h 2112912"/>
              <a:gd name="connsiteX16" fmla="*/ 1864522 w 2001660"/>
              <a:gd name="connsiteY16" fmla="*/ 1307343 h 2112912"/>
              <a:gd name="connsiteX17" fmla="*/ 1867981 w 2001660"/>
              <a:gd name="connsiteY17" fmla="*/ 1373066 h 2112912"/>
              <a:gd name="connsiteX18" fmla="*/ 1888736 w 2001660"/>
              <a:gd name="connsiteY18" fmla="*/ 1396588 h 2112912"/>
              <a:gd name="connsiteX19" fmla="*/ 1888736 w 2001660"/>
              <a:gd name="connsiteY19" fmla="*/ 1427719 h 2112912"/>
              <a:gd name="connsiteX20" fmla="*/ 1849994 w 2001660"/>
              <a:gd name="connsiteY20" fmla="*/ 1469228 h 2112912"/>
              <a:gd name="connsiteX21" fmla="*/ 1823013 w 2001660"/>
              <a:gd name="connsiteY21" fmla="*/ 1487216 h 2112912"/>
              <a:gd name="connsiteX22" fmla="*/ 1846535 w 2001660"/>
              <a:gd name="connsiteY22" fmla="*/ 1508662 h 2112912"/>
              <a:gd name="connsiteX23" fmla="*/ 1867289 w 2001660"/>
              <a:gd name="connsiteY23" fmla="*/ 1541178 h 2112912"/>
              <a:gd name="connsiteX24" fmla="*/ 1823013 w 2001660"/>
              <a:gd name="connsiteY24" fmla="*/ 1588221 h 2112912"/>
              <a:gd name="connsiteX25" fmla="*/ 1799491 w 2001660"/>
              <a:gd name="connsiteY25" fmla="*/ 1613819 h 2112912"/>
              <a:gd name="connsiteX26" fmla="*/ 1789113 w 2001660"/>
              <a:gd name="connsiteY26" fmla="*/ 1649794 h 2112912"/>
              <a:gd name="connsiteX27" fmla="*/ 1814711 w 2001660"/>
              <a:gd name="connsiteY27" fmla="*/ 1703064 h 2112912"/>
              <a:gd name="connsiteX28" fmla="*/ 1775277 w 2001660"/>
              <a:gd name="connsiteY28" fmla="*/ 1808912 h 2112912"/>
              <a:gd name="connsiteX29" fmla="*/ 1668045 w 2001660"/>
              <a:gd name="connsiteY29" fmla="*/ 1852497 h 2112912"/>
              <a:gd name="connsiteX30" fmla="*/ 1499933 w 2001660"/>
              <a:gd name="connsiteY30" fmla="*/ 1858032 h 2112912"/>
              <a:gd name="connsiteX31" fmla="*/ 1242575 w 2001660"/>
              <a:gd name="connsiteY31" fmla="*/ 1911302 h 2112912"/>
              <a:gd name="connsiteX32" fmla="*/ 1135342 w 2001660"/>
              <a:gd name="connsiteY32" fmla="*/ 2037213 h 2112912"/>
              <a:gd name="connsiteX33" fmla="*/ 1104007 w 2001660"/>
              <a:gd name="connsiteY33" fmla="*/ 2112912 h 2112912"/>
              <a:gd name="connsiteX34" fmla="*/ 192878 w 2001660"/>
              <a:gd name="connsiteY34" fmla="*/ 2112912 h 2112912"/>
              <a:gd name="connsiteX35" fmla="*/ 240127 w 2001660"/>
              <a:gd name="connsiteY35" fmla="*/ 1956270 h 2112912"/>
              <a:gd name="connsiteX36" fmla="*/ 301699 w 2001660"/>
              <a:gd name="connsiteY36" fmla="*/ 1728661 h 2112912"/>
              <a:gd name="connsiteX37" fmla="*/ 325221 w 2001660"/>
              <a:gd name="connsiteY37" fmla="*/ 1588914 h 2112912"/>
              <a:gd name="connsiteX38" fmla="*/ 313460 w 2001660"/>
              <a:gd name="connsiteY38" fmla="*/ 1465769 h 2112912"/>
              <a:gd name="connsiteX39" fmla="*/ 289938 w 2001660"/>
              <a:gd name="connsiteY39" fmla="*/ 1438097 h 2112912"/>
              <a:gd name="connsiteX40" fmla="*/ 291446 w 2001660"/>
              <a:gd name="connsiteY40" fmla="*/ 1437402 h 2112912"/>
              <a:gd name="connsiteX41" fmla="*/ 221880 w 2001660"/>
              <a:gd name="connsiteY41" fmla="*/ 1365975 h 2112912"/>
              <a:gd name="connsiteX42" fmla="*/ 156416 w 2001660"/>
              <a:gd name="connsiteY42" fmla="*/ 1282437 h 2112912"/>
              <a:gd name="connsiteX43" fmla="*/ 31888 w 2001660"/>
              <a:gd name="connsiteY43" fmla="*/ 1023004 h 2112912"/>
              <a:gd name="connsiteX44" fmla="*/ 1448 w 2001660"/>
              <a:gd name="connsiteY44" fmla="*/ 739358 h 2112912"/>
              <a:gd name="connsiteX45" fmla="*/ 114907 w 2001660"/>
              <a:gd name="connsiteY45" fmla="*/ 369234 h 2112912"/>
              <a:gd name="connsiteX46" fmla="*/ 537609 w 2001660"/>
              <a:gd name="connsiteY46" fmla="*/ 50996 h 2112912"/>
              <a:gd name="connsiteX47" fmla="*/ 908425 w 2001660"/>
              <a:gd name="connsiteY47" fmla="*/ 493 h 21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01660" h="2112912">
                <a:moveTo>
                  <a:pt x="908425" y="493"/>
                </a:moveTo>
                <a:cubicBezTo>
                  <a:pt x="1010123" y="3952"/>
                  <a:pt x="1111129" y="19172"/>
                  <a:pt x="1207984" y="46154"/>
                </a:cubicBezTo>
                <a:cubicBezTo>
                  <a:pt x="1302071" y="73134"/>
                  <a:pt x="1392700" y="109801"/>
                  <a:pt x="1479178" y="156844"/>
                </a:cubicBezTo>
                <a:cubicBezTo>
                  <a:pt x="1564272" y="202505"/>
                  <a:pt x="1645215" y="257850"/>
                  <a:pt x="1695026" y="334643"/>
                </a:cubicBezTo>
                <a:cubicBezTo>
                  <a:pt x="1713013" y="363699"/>
                  <a:pt x="1726849" y="396215"/>
                  <a:pt x="1733768" y="429422"/>
                </a:cubicBezTo>
                <a:cubicBezTo>
                  <a:pt x="1743453" y="481309"/>
                  <a:pt x="1754522" y="532503"/>
                  <a:pt x="1771126" y="581623"/>
                </a:cubicBezTo>
                <a:cubicBezTo>
                  <a:pt x="1783579" y="622440"/>
                  <a:pt x="1798799" y="662566"/>
                  <a:pt x="1817478" y="702000"/>
                </a:cubicBezTo>
                <a:cubicBezTo>
                  <a:pt x="1827855" y="722062"/>
                  <a:pt x="1832698" y="744892"/>
                  <a:pt x="1827855" y="767031"/>
                </a:cubicBezTo>
                <a:cubicBezTo>
                  <a:pt x="1820938" y="800929"/>
                  <a:pt x="1797415" y="829986"/>
                  <a:pt x="1795340" y="863193"/>
                </a:cubicBezTo>
                <a:cubicBezTo>
                  <a:pt x="1795340" y="873571"/>
                  <a:pt x="1796724" y="883256"/>
                  <a:pt x="1798799" y="892250"/>
                </a:cubicBezTo>
                <a:cubicBezTo>
                  <a:pt x="1802258" y="904011"/>
                  <a:pt x="1807101" y="913697"/>
                  <a:pt x="1812636" y="922690"/>
                </a:cubicBezTo>
                <a:cubicBezTo>
                  <a:pt x="1843075" y="957281"/>
                  <a:pt x="1872132" y="991872"/>
                  <a:pt x="1901188" y="1027847"/>
                </a:cubicBezTo>
                <a:cubicBezTo>
                  <a:pt x="1923327" y="1054136"/>
                  <a:pt x="1944081" y="1082501"/>
                  <a:pt x="1964144" y="1107406"/>
                </a:cubicBezTo>
                <a:cubicBezTo>
                  <a:pt x="1984898" y="1131620"/>
                  <a:pt x="2003578" y="1155142"/>
                  <a:pt x="2001502" y="1187658"/>
                </a:cubicBezTo>
                <a:cubicBezTo>
                  <a:pt x="2000119" y="1203570"/>
                  <a:pt x="1993200" y="1216714"/>
                  <a:pt x="1982824" y="1229167"/>
                </a:cubicBezTo>
                <a:cubicBezTo>
                  <a:pt x="1970370" y="1243695"/>
                  <a:pt x="1951691" y="1254764"/>
                  <a:pt x="1933012" y="1262374"/>
                </a:cubicBezTo>
                <a:cubicBezTo>
                  <a:pt x="1907415" y="1274135"/>
                  <a:pt x="1878359" y="1283821"/>
                  <a:pt x="1864522" y="1307343"/>
                </a:cubicBezTo>
                <a:cubicBezTo>
                  <a:pt x="1852761" y="1328097"/>
                  <a:pt x="1854836" y="1353003"/>
                  <a:pt x="1867981" y="1373066"/>
                </a:cubicBezTo>
                <a:cubicBezTo>
                  <a:pt x="1873515" y="1382059"/>
                  <a:pt x="1880433" y="1389669"/>
                  <a:pt x="1888736" y="1396588"/>
                </a:cubicBezTo>
                <a:cubicBezTo>
                  <a:pt x="1892195" y="1406273"/>
                  <a:pt x="1892195" y="1417342"/>
                  <a:pt x="1888736" y="1427719"/>
                </a:cubicBezTo>
                <a:cubicBezTo>
                  <a:pt x="1881125" y="1445706"/>
                  <a:pt x="1865213" y="1458159"/>
                  <a:pt x="1849994" y="1469228"/>
                </a:cubicBezTo>
                <a:cubicBezTo>
                  <a:pt x="1841692" y="1476147"/>
                  <a:pt x="1832006" y="1481681"/>
                  <a:pt x="1823013" y="1487216"/>
                </a:cubicBezTo>
                <a:cubicBezTo>
                  <a:pt x="1831315" y="1494134"/>
                  <a:pt x="1838233" y="1501744"/>
                  <a:pt x="1846535" y="1508662"/>
                </a:cubicBezTo>
                <a:cubicBezTo>
                  <a:pt x="1856912" y="1517656"/>
                  <a:pt x="1867289" y="1528033"/>
                  <a:pt x="1867289" y="1541178"/>
                </a:cubicBezTo>
                <a:cubicBezTo>
                  <a:pt x="1867289" y="1563316"/>
                  <a:pt x="1841692" y="1573693"/>
                  <a:pt x="1823013" y="1588221"/>
                </a:cubicBezTo>
                <a:cubicBezTo>
                  <a:pt x="1813327" y="1595140"/>
                  <a:pt x="1805025" y="1603442"/>
                  <a:pt x="1799491" y="1613819"/>
                </a:cubicBezTo>
                <a:cubicBezTo>
                  <a:pt x="1792573" y="1624888"/>
                  <a:pt x="1787730" y="1636649"/>
                  <a:pt x="1789113" y="1649794"/>
                </a:cubicBezTo>
                <a:cubicBezTo>
                  <a:pt x="1791189" y="1669856"/>
                  <a:pt x="1807792" y="1684384"/>
                  <a:pt x="1814711" y="1703064"/>
                </a:cubicBezTo>
                <a:cubicBezTo>
                  <a:pt x="1829931" y="1741806"/>
                  <a:pt x="1810560" y="1781931"/>
                  <a:pt x="1775277" y="1808912"/>
                </a:cubicBezTo>
                <a:cubicBezTo>
                  <a:pt x="1747604" y="1831051"/>
                  <a:pt x="1708862" y="1845579"/>
                  <a:pt x="1668045" y="1852497"/>
                </a:cubicBezTo>
                <a:cubicBezTo>
                  <a:pt x="1612007" y="1861491"/>
                  <a:pt x="1555970" y="1858032"/>
                  <a:pt x="1499933" y="1858032"/>
                </a:cubicBezTo>
                <a:cubicBezTo>
                  <a:pt x="1410687" y="1856648"/>
                  <a:pt x="1317292" y="1862183"/>
                  <a:pt x="1242575" y="1911302"/>
                </a:cubicBezTo>
                <a:cubicBezTo>
                  <a:pt x="1193456" y="1942434"/>
                  <a:pt x="1160940" y="1986711"/>
                  <a:pt x="1135342" y="2037213"/>
                </a:cubicBezTo>
                <a:lnTo>
                  <a:pt x="1104007" y="2112912"/>
                </a:lnTo>
                <a:lnTo>
                  <a:pt x="192878" y="2112912"/>
                </a:lnTo>
                <a:lnTo>
                  <a:pt x="240127" y="1956270"/>
                </a:lnTo>
                <a:cubicBezTo>
                  <a:pt x="262265" y="1881554"/>
                  <a:pt x="285096" y="1803378"/>
                  <a:pt x="301699" y="1728661"/>
                </a:cubicBezTo>
                <a:cubicBezTo>
                  <a:pt x="312076" y="1681617"/>
                  <a:pt x="319686" y="1633882"/>
                  <a:pt x="325221" y="1588914"/>
                </a:cubicBezTo>
                <a:cubicBezTo>
                  <a:pt x="330756" y="1546020"/>
                  <a:pt x="335598" y="1505203"/>
                  <a:pt x="313460" y="1465769"/>
                </a:cubicBezTo>
                <a:cubicBezTo>
                  <a:pt x="307234" y="1456084"/>
                  <a:pt x="298932" y="1445706"/>
                  <a:pt x="289938" y="1438097"/>
                </a:cubicBezTo>
                <a:lnTo>
                  <a:pt x="291446" y="1437402"/>
                </a:lnTo>
                <a:lnTo>
                  <a:pt x="221880" y="1365975"/>
                </a:lnTo>
                <a:cubicBezTo>
                  <a:pt x="198617" y="1339339"/>
                  <a:pt x="176825" y="1311493"/>
                  <a:pt x="156416" y="1282437"/>
                </a:cubicBezTo>
                <a:cubicBezTo>
                  <a:pt x="100379" y="1202878"/>
                  <a:pt x="58870" y="1114324"/>
                  <a:pt x="31888" y="1023004"/>
                </a:cubicBezTo>
                <a:cubicBezTo>
                  <a:pt x="6291" y="931684"/>
                  <a:pt x="-4086" y="835520"/>
                  <a:pt x="1448" y="739358"/>
                </a:cubicBezTo>
                <a:cubicBezTo>
                  <a:pt x="9750" y="607220"/>
                  <a:pt x="45725" y="479233"/>
                  <a:pt x="114907" y="369234"/>
                </a:cubicBezTo>
                <a:cubicBezTo>
                  <a:pt x="208995" y="219800"/>
                  <a:pt x="360503" y="110492"/>
                  <a:pt x="537609" y="50996"/>
                </a:cubicBezTo>
                <a:cubicBezTo>
                  <a:pt x="657986" y="11562"/>
                  <a:pt x="783897" y="-2966"/>
                  <a:pt x="908425" y="49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E5B707-B4C5-0345-9629-6D5294DC1B90}"/>
              </a:ext>
            </a:extLst>
          </p:cNvPr>
          <p:cNvGrpSpPr/>
          <p:nvPr/>
        </p:nvGrpSpPr>
        <p:grpSpPr>
          <a:xfrm>
            <a:off x="1300365" y="1776594"/>
            <a:ext cx="2062093" cy="2255594"/>
            <a:chOff x="14985877" y="4911998"/>
            <a:chExt cx="4124185" cy="4511188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8366B4E-420B-A042-A224-2BFE409043AB}"/>
                </a:ext>
              </a:extLst>
            </p:cNvPr>
            <p:cNvSpPr/>
            <p:nvPr/>
          </p:nvSpPr>
          <p:spPr>
            <a:xfrm flipH="1">
              <a:off x="16737463" y="9122701"/>
              <a:ext cx="617228" cy="300485"/>
            </a:xfrm>
            <a:custGeom>
              <a:avLst/>
              <a:gdLst>
                <a:gd name="connsiteX0" fmla="*/ 48732 w 59676"/>
                <a:gd name="connsiteY0" fmla="*/ 29053 h 29052"/>
                <a:gd name="connsiteX1" fmla="*/ 10945 w 59676"/>
                <a:gd name="connsiteY1" fmla="*/ 29053 h 29052"/>
                <a:gd name="connsiteX2" fmla="*/ 0 w 59676"/>
                <a:gd name="connsiteY2" fmla="*/ 18104 h 29052"/>
                <a:gd name="connsiteX3" fmla="*/ 0 w 59676"/>
                <a:gd name="connsiteY3" fmla="*/ 10948 h 29052"/>
                <a:gd name="connsiteX4" fmla="*/ 10945 w 59676"/>
                <a:gd name="connsiteY4" fmla="*/ 0 h 29052"/>
                <a:gd name="connsiteX5" fmla="*/ 48732 w 59676"/>
                <a:gd name="connsiteY5" fmla="*/ 0 h 29052"/>
                <a:gd name="connsiteX6" fmla="*/ 59676 w 59676"/>
                <a:gd name="connsiteY6" fmla="*/ 10948 h 29052"/>
                <a:gd name="connsiteX7" fmla="*/ 59676 w 59676"/>
                <a:gd name="connsiteY7" fmla="*/ 18104 h 29052"/>
                <a:gd name="connsiteX8" fmla="*/ 48732 w 59676"/>
                <a:gd name="connsiteY8" fmla="*/ 29053 h 2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6" h="29052">
                  <a:moveTo>
                    <a:pt x="48732" y="29053"/>
                  </a:moveTo>
                  <a:lnTo>
                    <a:pt x="10945" y="29053"/>
                  </a:lnTo>
                  <a:cubicBezTo>
                    <a:pt x="4891" y="29053"/>
                    <a:pt x="0" y="24098"/>
                    <a:pt x="0" y="18104"/>
                  </a:cubicBezTo>
                  <a:lnTo>
                    <a:pt x="0" y="10948"/>
                  </a:lnTo>
                  <a:cubicBezTo>
                    <a:pt x="0" y="4893"/>
                    <a:pt x="4953" y="0"/>
                    <a:pt x="10945" y="0"/>
                  </a:cubicBezTo>
                  <a:lnTo>
                    <a:pt x="48732" y="0"/>
                  </a:lnTo>
                  <a:cubicBezTo>
                    <a:pt x="54785" y="0"/>
                    <a:pt x="59676" y="4954"/>
                    <a:pt x="59676" y="10948"/>
                  </a:cubicBezTo>
                  <a:lnTo>
                    <a:pt x="59676" y="18104"/>
                  </a:lnTo>
                  <a:cubicBezTo>
                    <a:pt x="59676" y="24098"/>
                    <a:pt x="54723" y="29053"/>
                    <a:pt x="48732" y="29053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6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151B973-827D-8243-945F-FDF91A9226E1}"/>
                </a:ext>
              </a:extLst>
            </p:cNvPr>
            <p:cNvSpPr/>
            <p:nvPr/>
          </p:nvSpPr>
          <p:spPr>
            <a:xfrm flipH="1">
              <a:off x="16636277" y="8701380"/>
              <a:ext cx="820861" cy="516839"/>
            </a:xfrm>
            <a:custGeom>
              <a:avLst/>
              <a:gdLst>
                <a:gd name="connsiteX0" fmla="*/ 60532 w 79364"/>
                <a:gd name="connsiteY0" fmla="*/ 49971 h 49970"/>
                <a:gd name="connsiteX1" fmla="*/ 18832 w 79364"/>
                <a:gd name="connsiteY1" fmla="*/ 49971 h 49970"/>
                <a:gd name="connsiteX2" fmla="*/ 0 w 79364"/>
                <a:gd name="connsiteY2" fmla="*/ 31132 h 49970"/>
                <a:gd name="connsiteX3" fmla="*/ 0 w 79364"/>
                <a:gd name="connsiteY3" fmla="*/ 18838 h 49970"/>
                <a:gd name="connsiteX4" fmla="*/ 18832 w 79364"/>
                <a:gd name="connsiteY4" fmla="*/ 0 h 49970"/>
                <a:gd name="connsiteX5" fmla="*/ 60532 w 79364"/>
                <a:gd name="connsiteY5" fmla="*/ 0 h 49970"/>
                <a:gd name="connsiteX6" fmla="*/ 79364 w 79364"/>
                <a:gd name="connsiteY6" fmla="*/ 18838 h 49970"/>
                <a:gd name="connsiteX7" fmla="*/ 79364 w 79364"/>
                <a:gd name="connsiteY7" fmla="*/ 31132 h 49970"/>
                <a:gd name="connsiteX8" fmla="*/ 60532 w 79364"/>
                <a:gd name="connsiteY8" fmla="*/ 49971 h 4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364" h="49970">
                  <a:moveTo>
                    <a:pt x="60532" y="49971"/>
                  </a:moveTo>
                  <a:lnTo>
                    <a:pt x="18832" y="49971"/>
                  </a:lnTo>
                  <a:cubicBezTo>
                    <a:pt x="8499" y="49971"/>
                    <a:pt x="0" y="41469"/>
                    <a:pt x="0" y="31132"/>
                  </a:cubicBezTo>
                  <a:lnTo>
                    <a:pt x="0" y="18838"/>
                  </a:lnTo>
                  <a:cubicBezTo>
                    <a:pt x="0" y="8502"/>
                    <a:pt x="8499" y="0"/>
                    <a:pt x="18832" y="0"/>
                  </a:cubicBezTo>
                  <a:lnTo>
                    <a:pt x="60532" y="0"/>
                  </a:lnTo>
                  <a:cubicBezTo>
                    <a:pt x="70865" y="0"/>
                    <a:pt x="79364" y="8502"/>
                    <a:pt x="79364" y="18838"/>
                  </a:cubicBezTo>
                  <a:lnTo>
                    <a:pt x="79364" y="31132"/>
                  </a:lnTo>
                  <a:cubicBezTo>
                    <a:pt x="79364" y="41469"/>
                    <a:pt x="70926" y="49971"/>
                    <a:pt x="60532" y="499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F8CDEA1-E624-A642-91BA-D779F18B018A}"/>
                </a:ext>
              </a:extLst>
            </p:cNvPr>
            <p:cNvSpPr/>
            <p:nvPr/>
          </p:nvSpPr>
          <p:spPr>
            <a:xfrm flipH="1">
              <a:off x="15954550" y="6017002"/>
              <a:ext cx="2186167" cy="2752683"/>
            </a:xfrm>
            <a:custGeom>
              <a:avLst/>
              <a:gdLst>
                <a:gd name="connsiteX0" fmla="*/ 58020 w 211367"/>
                <a:gd name="connsiteY0" fmla="*/ 245834 h 266140"/>
                <a:gd name="connsiteX1" fmla="*/ 67558 w 211367"/>
                <a:gd name="connsiteY1" fmla="*/ 266141 h 266140"/>
                <a:gd name="connsiteX2" fmla="*/ 143682 w 211367"/>
                <a:gd name="connsiteY2" fmla="*/ 266141 h 266140"/>
                <a:gd name="connsiteX3" fmla="*/ 153220 w 211367"/>
                <a:gd name="connsiteY3" fmla="*/ 245834 h 266140"/>
                <a:gd name="connsiteX4" fmla="*/ 159273 w 211367"/>
                <a:gd name="connsiteY4" fmla="*/ 199350 h 266140"/>
                <a:gd name="connsiteX5" fmla="*/ 211367 w 211367"/>
                <a:gd name="connsiteY5" fmla="*/ 105769 h 266140"/>
                <a:gd name="connsiteX6" fmla="*/ 98130 w 211367"/>
                <a:gd name="connsiteY6" fmla="*/ 261 h 266140"/>
                <a:gd name="connsiteX7" fmla="*/ 178 w 211367"/>
                <a:gd name="connsiteY7" fmla="*/ 98613 h 266140"/>
                <a:gd name="connsiteX8" fmla="*/ 51172 w 211367"/>
                <a:gd name="connsiteY8" fmla="*/ 200390 h 266140"/>
                <a:gd name="connsiteX9" fmla="*/ 58020 w 211367"/>
                <a:gd name="connsiteY9" fmla="*/ 245834 h 26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367" h="266140">
                  <a:moveTo>
                    <a:pt x="58020" y="245834"/>
                  </a:moveTo>
                  <a:cubicBezTo>
                    <a:pt x="58020" y="253969"/>
                    <a:pt x="61749" y="261248"/>
                    <a:pt x="67558" y="266141"/>
                  </a:cubicBezTo>
                  <a:lnTo>
                    <a:pt x="143682" y="266141"/>
                  </a:lnTo>
                  <a:cubicBezTo>
                    <a:pt x="149490" y="261248"/>
                    <a:pt x="153220" y="253969"/>
                    <a:pt x="153220" y="245834"/>
                  </a:cubicBezTo>
                  <a:cubicBezTo>
                    <a:pt x="153220" y="245834"/>
                    <a:pt x="151691" y="208830"/>
                    <a:pt x="159273" y="199350"/>
                  </a:cubicBezTo>
                  <a:cubicBezTo>
                    <a:pt x="181224" y="171826"/>
                    <a:pt x="211367" y="145097"/>
                    <a:pt x="211367" y="105769"/>
                  </a:cubicBezTo>
                  <a:cubicBezTo>
                    <a:pt x="211367" y="44850"/>
                    <a:pt x="159946" y="-4020"/>
                    <a:pt x="98130" y="261"/>
                  </a:cubicBezTo>
                  <a:cubicBezTo>
                    <a:pt x="45852" y="3870"/>
                    <a:pt x="3602" y="46318"/>
                    <a:pt x="178" y="98613"/>
                  </a:cubicBezTo>
                  <a:cubicBezTo>
                    <a:pt x="-2635" y="140938"/>
                    <a:pt x="28487" y="169502"/>
                    <a:pt x="51172" y="200390"/>
                  </a:cubicBezTo>
                  <a:cubicBezTo>
                    <a:pt x="58325" y="210115"/>
                    <a:pt x="58020" y="245834"/>
                    <a:pt x="58020" y="245834"/>
                  </a:cubicBezTo>
                  <a:close/>
                </a:path>
              </a:pathLst>
            </a:custGeom>
            <a:solidFill>
              <a:srgbClr val="FFC000"/>
            </a:solidFill>
            <a:ln w="6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aphic 4">
              <a:extLst>
                <a:ext uri="{FF2B5EF4-FFF2-40B4-BE49-F238E27FC236}">
                  <a16:creationId xmlns:a16="http://schemas.microsoft.com/office/drawing/2014/main" id="{FAB56019-5DFF-7E43-8D2F-55D21E87015A}"/>
                </a:ext>
              </a:extLst>
            </p:cNvPr>
            <p:cNvGrpSpPr/>
            <p:nvPr/>
          </p:nvGrpSpPr>
          <p:grpSpPr>
            <a:xfrm flipH="1">
              <a:off x="14985877" y="4911998"/>
              <a:ext cx="4124185" cy="1728758"/>
              <a:chOff x="3029552" y="939874"/>
              <a:chExt cx="398742" cy="167143"/>
            </a:xfrm>
            <a:solidFill>
              <a:srgbClr val="FFC000"/>
            </a:solidFill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C809F7F-660A-814A-9F1E-1DD871AF49A3}"/>
                  </a:ext>
                </a:extLst>
              </p:cNvPr>
              <p:cNvSpPr/>
              <p:nvPr/>
            </p:nvSpPr>
            <p:spPr>
              <a:xfrm>
                <a:off x="3220363" y="939874"/>
                <a:ext cx="17120" cy="77739"/>
              </a:xfrm>
              <a:custGeom>
                <a:avLst/>
                <a:gdLst>
                  <a:gd name="connsiteX0" fmla="*/ 8560 w 17120"/>
                  <a:gd name="connsiteY0" fmla="*/ 77739 h 77739"/>
                  <a:gd name="connsiteX1" fmla="*/ 0 w 17120"/>
                  <a:gd name="connsiteY1" fmla="*/ 69176 h 77739"/>
                  <a:gd name="connsiteX2" fmla="*/ 0 w 17120"/>
                  <a:gd name="connsiteY2" fmla="*/ 8563 h 77739"/>
                  <a:gd name="connsiteX3" fmla="*/ 8560 w 17120"/>
                  <a:gd name="connsiteY3" fmla="*/ 0 h 77739"/>
                  <a:gd name="connsiteX4" fmla="*/ 17120 w 17120"/>
                  <a:gd name="connsiteY4" fmla="*/ 8563 h 77739"/>
                  <a:gd name="connsiteX5" fmla="*/ 17120 w 17120"/>
                  <a:gd name="connsiteY5" fmla="*/ 69176 h 77739"/>
                  <a:gd name="connsiteX6" fmla="*/ 8560 w 17120"/>
                  <a:gd name="connsiteY6" fmla="*/ 77739 h 7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20" h="77739">
                    <a:moveTo>
                      <a:pt x="8560" y="77739"/>
                    </a:moveTo>
                    <a:cubicBezTo>
                      <a:pt x="3852" y="77739"/>
                      <a:pt x="0" y="73886"/>
                      <a:pt x="0" y="69176"/>
                    </a:cubicBezTo>
                    <a:lnTo>
                      <a:pt x="0" y="8563"/>
                    </a:lnTo>
                    <a:cubicBezTo>
                      <a:pt x="0" y="3853"/>
                      <a:pt x="3852" y="0"/>
                      <a:pt x="8560" y="0"/>
                    </a:cubicBezTo>
                    <a:cubicBezTo>
                      <a:pt x="13268" y="0"/>
                      <a:pt x="17120" y="3853"/>
                      <a:pt x="17120" y="8563"/>
                    </a:cubicBezTo>
                    <a:lnTo>
                      <a:pt x="17120" y="69176"/>
                    </a:lnTo>
                    <a:cubicBezTo>
                      <a:pt x="17120" y="73886"/>
                      <a:pt x="13268" y="77739"/>
                      <a:pt x="8560" y="77739"/>
                    </a:cubicBezTo>
                    <a:close/>
                  </a:path>
                </a:pathLst>
              </a:custGeom>
              <a:grpFill/>
              <a:ln w="61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0" name="Graphic 4">
                <a:extLst>
                  <a:ext uri="{FF2B5EF4-FFF2-40B4-BE49-F238E27FC236}">
                    <a16:creationId xmlns:a16="http://schemas.microsoft.com/office/drawing/2014/main" id="{C110D8F6-B31D-4F4B-8D03-DAE3D76A8DBB}"/>
                  </a:ext>
                </a:extLst>
              </p:cNvPr>
              <p:cNvGrpSpPr/>
              <p:nvPr/>
            </p:nvGrpSpPr>
            <p:grpSpPr>
              <a:xfrm>
                <a:off x="3029552" y="975336"/>
                <a:ext cx="398742" cy="131681"/>
                <a:chOff x="3029552" y="975336"/>
                <a:chExt cx="398742" cy="131681"/>
              </a:xfrm>
              <a:grpFill/>
            </p:grpSpPr>
            <p:grpSp>
              <p:nvGrpSpPr>
                <p:cNvPr id="81" name="Graphic 4">
                  <a:extLst>
                    <a:ext uri="{FF2B5EF4-FFF2-40B4-BE49-F238E27FC236}">
                      <a16:creationId xmlns:a16="http://schemas.microsoft.com/office/drawing/2014/main" id="{DAFB3F47-BB6D-5D40-8F82-969E43969C34}"/>
                    </a:ext>
                  </a:extLst>
                </p:cNvPr>
                <p:cNvGrpSpPr/>
                <p:nvPr/>
              </p:nvGrpSpPr>
              <p:grpSpPr>
                <a:xfrm>
                  <a:off x="3029552" y="975336"/>
                  <a:ext cx="124326" cy="131681"/>
                  <a:chOff x="3029552" y="975336"/>
                  <a:chExt cx="124326" cy="131681"/>
                </a:xfrm>
                <a:grpFill/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C196008C-8D81-DE4B-9F9A-DED64107EB55}"/>
                      </a:ext>
                    </a:extLst>
                  </p:cNvPr>
                  <p:cNvSpPr/>
                  <p:nvPr/>
                </p:nvSpPr>
                <p:spPr>
                  <a:xfrm>
                    <a:off x="3102098" y="975336"/>
                    <a:ext cx="51779" cy="66694"/>
                  </a:xfrm>
                  <a:custGeom>
                    <a:avLst/>
                    <a:gdLst>
                      <a:gd name="connsiteX0" fmla="*/ 48133 w 51779"/>
                      <a:gd name="connsiteY0" fmla="*/ 65153 h 66694"/>
                      <a:gd name="connsiteX1" fmla="*/ 36271 w 51779"/>
                      <a:gd name="connsiteY1" fmla="*/ 63073 h 66694"/>
                      <a:gd name="connsiteX2" fmla="*/ 1542 w 51779"/>
                      <a:gd name="connsiteY2" fmla="*/ 13408 h 66694"/>
                      <a:gd name="connsiteX3" fmla="*/ 3620 w 51779"/>
                      <a:gd name="connsiteY3" fmla="*/ 1542 h 66694"/>
                      <a:gd name="connsiteX4" fmla="*/ 15482 w 51779"/>
                      <a:gd name="connsiteY4" fmla="*/ 3622 h 66694"/>
                      <a:gd name="connsiteX5" fmla="*/ 50212 w 51779"/>
                      <a:gd name="connsiteY5" fmla="*/ 53287 h 66694"/>
                      <a:gd name="connsiteX6" fmla="*/ 48133 w 51779"/>
                      <a:gd name="connsiteY6" fmla="*/ 65153 h 6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779" h="66694">
                        <a:moveTo>
                          <a:pt x="48133" y="65153"/>
                        </a:moveTo>
                        <a:cubicBezTo>
                          <a:pt x="44281" y="67844"/>
                          <a:pt x="38961" y="66926"/>
                          <a:pt x="36271" y="63073"/>
                        </a:cubicBezTo>
                        <a:lnTo>
                          <a:pt x="1542" y="13408"/>
                        </a:lnTo>
                        <a:cubicBezTo>
                          <a:pt x="-1149" y="9555"/>
                          <a:pt x="-232" y="4233"/>
                          <a:pt x="3620" y="1542"/>
                        </a:cubicBezTo>
                        <a:cubicBezTo>
                          <a:pt x="7473" y="-1149"/>
                          <a:pt x="12792" y="-232"/>
                          <a:pt x="15482" y="3622"/>
                        </a:cubicBezTo>
                        <a:lnTo>
                          <a:pt x="50212" y="53287"/>
                        </a:lnTo>
                        <a:cubicBezTo>
                          <a:pt x="52963" y="57079"/>
                          <a:pt x="51985" y="62400"/>
                          <a:pt x="48133" y="65153"/>
                        </a:cubicBezTo>
                        <a:close/>
                      </a:path>
                    </a:pathLst>
                  </a:custGeom>
                  <a:grpFill/>
                  <a:ln w="61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6CE70CF-877F-A541-8564-12FCC1F0BFD5}"/>
                      </a:ext>
                    </a:extLst>
                  </p:cNvPr>
                  <p:cNvSpPr/>
                  <p:nvPr/>
                </p:nvSpPr>
                <p:spPr>
                  <a:xfrm>
                    <a:off x="3029552" y="1069192"/>
                    <a:ext cx="74009" cy="37825"/>
                  </a:xfrm>
                  <a:custGeom>
                    <a:avLst/>
                    <a:gdLst>
                      <a:gd name="connsiteX0" fmla="*/ 73477 w 74009"/>
                      <a:gd name="connsiteY0" fmla="*/ 32216 h 37825"/>
                      <a:gd name="connsiteX1" fmla="*/ 62532 w 74009"/>
                      <a:gd name="connsiteY1" fmla="*/ 37292 h 37825"/>
                      <a:gd name="connsiteX2" fmla="*/ 5608 w 74009"/>
                      <a:gd name="connsiteY2" fmla="*/ 16558 h 37825"/>
                      <a:gd name="connsiteX3" fmla="*/ 533 w 74009"/>
                      <a:gd name="connsiteY3" fmla="*/ 5609 h 37825"/>
                      <a:gd name="connsiteX4" fmla="*/ 11477 w 74009"/>
                      <a:gd name="connsiteY4" fmla="*/ 533 h 37825"/>
                      <a:gd name="connsiteX5" fmla="*/ 68402 w 74009"/>
                      <a:gd name="connsiteY5" fmla="*/ 21267 h 37825"/>
                      <a:gd name="connsiteX6" fmla="*/ 73477 w 74009"/>
                      <a:gd name="connsiteY6" fmla="*/ 32216 h 3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009" h="37825">
                        <a:moveTo>
                          <a:pt x="73477" y="32216"/>
                        </a:moveTo>
                        <a:cubicBezTo>
                          <a:pt x="71887" y="36620"/>
                          <a:pt x="66996" y="38944"/>
                          <a:pt x="62532" y="37292"/>
                        </a:cubicBezTo>
                        <a:lnTo>
                          <a:pt x="5608" y="16558"/>
                        </a:lnTo>
                        <a:cubicBezTo>
                          <a:pt x="1205" y="14968"/>
                          <a:pt x="-1118" y="10074"/>
                          <a:pt x="533" y="5609"/>
                        </a:cubicBezTo>
                        <a:cubicBezTo>
                          <a:pt x="2122" y="1206"/>
                          <a:pt x="7014" y="-1119"/>
                          <a:pt x="11477" y="533"/>
                        </a:cubicBezTo>
                        <a:lnTo>
                          <a:pt x="68402" y="21267"/>
                        </a:lnTo>
                        <a:cubicBezTo>
                          <a:pt x="72804" y="22919"/>
                          <a:pt x="75128" y="27812"/>
                          <a:pt x="73477" y="32216"/>
                        </a:cubicBezTo>
                        <a:close/>
                      </a:path>
                    </a:pathLst>
                  </a:custGeom>
                  <a:grpFill/>
                  <a:ln w="61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2" name="Graphic 4">
                  <a:extLst>
                    <a:ext uri="{FF2B5EF4-FFF2-40B4-BE49-F238E27FC236}">
                      <a16:creationId xmlns:a16="http://schemas.microsoft.com/office/drawing/2014/main" id="{F416878B-8A3C-C34C-A079-3BE34BF67190}"/>
                    </a:ext>
                  </a:extLst>
                </p:cNvPr>
                <p:cNvGrpSpPr/>
                <p:nvPr/>
              </p:nvGrpSpPr>
              <p:grpSpPr>
                <a:xfrm>
                  <a:off x="3303967" y="975336"/>
                  <a:ext cx="124326" cy="131681"/>
                  <a:chOff x="3303967" y="975336"/>
                  <a:chExt cx="124326" cy="131681"/>
                </a:xfrm>
                <a:grpFill/>
              </p:grpSpPr>
              <p:sp>
                <p:nvSpPr>
                  <p:cNvPr id="83" name="Freeform 82">
                    <a:extLst>
                      <a:ext uri="{FF2B5EF4-FFF2-40B4-BE49-F238E27FC236}">
                        <a16:creationId xmlns:a16="http://schemas.microsoft.com/office/drawing/2014/main" id="{898904D7-0E0B-7740-B13D-762DE89932FE}"/>
                      </a:ext>
                    </a:extLst>
                  </p:cNvPr>
                  <p:cNvSpPr/>
                  <p:nvPr/>
                </p:nvSpPr>
                <p:spPr>
                  <a:xfrm>
                    <a:off x="3303967" y="975336"/>
                    <a:ext cx="51780" cy="66694"/>
                  </a:xfrm>
                  <a:custGeom>
                    <a:avLst/>
                    <a:gdLst>
                      <a:gd name="connsiteX0" fmla="*/ 3647 w 51780"/>
                      <a:gd name="connsiteY0" fmla="*/ 65153 h 66694"/>
                      <a:gd name="connsiteX1" fmla="*/ 15509 w 51780"/>
                      <a:gd name="connsiteY1" fmla="*/ 63073 h 66694"/>
                      <a:gd name="connsiteX2" fmla="*/ 50239 w 51780"/>
                      <a:gd name="connsiteY2" fmla="*/ 13408 h 66694"/>
                      <a:gd name="connsiteX3" fmla="*/ 48160 w 51780"/>
                      <a:gd name="connsiteY3" fmla="*/ 1542 h 66694"/>
                      <a:gd name="connsiteX4" fmla="*/ 36298 w 51780"/>
                      <a:gd name="connsiteY4" fmla="*/ 3622 h 66694"/>
                      <a:gd name="connsiteX5" fmla="*/ 1568 w 51780"/>
                      <a:gd name="connsiteY5" fmla="*/ 53287 h 66694"/>
                      <a:gd name="connsiteX6" fmla="*/ 3647 w 51780"/>
                      <a:gd name="connsiteY6" fmla="*/ 65153 h 66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780" h="66694">
                        <a:moveTo>
                          <a:pt x="3647" y="65153"/>
                        </a:moveTo>
                        <a:cubicBezTo>
                          <a:pt x="7499" y="67844"/>
                          <a:pt x="12819" y="66926"/>
                          <a:pt x="15509" y="63073"/>
                        </a:cubicBezTo>
                        <a:lnTo>
                          <a:pt x="50239" y="13408"/>
                        </a:lnTo>
                        <a:cubicBezTo>
                          <a:pt x="52929" y="9555"/>
                          <a:pt x="52012" y="4233"/>
                          <a:pt x="48160" y="1542"/>
                        </a:cubicBezTo>
                        <a:cubicBezTo>
                          <a:pt x="44307" y="-1149"/>
                          <a:pt x="38988" y="-232"/>
                          <a:pt x="36298" y="3622"/>
                        </a:cubicBezTo>
                        <a:lnTo>
                          <a:pt x="1568" y="53287"/>
                        </a:lnTo>
                        <a:cubicBezTo>
                          <a:pt x="-1183" y="57079"/>
                          <a:pt x="-205" y="62400"/>
                          <a:pt x="3647" y="65153"/>
                        </a:cubicBezTo>
                        <a:close/>
                      </a:path>
                    </a:pathLst>
                  </a:custGeom>
                  <a:grpFill/>
                  <a:ln w="61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Freeform 83">
                    <a:extLst>
                      <a:ext uri="{FF2B5EF4-FFF2-40B4-BE49-F238E27FC236}">
                        <a16:creationId xmlns:a16="http://schemas.microsoft.com/office/drawing/2014/main" id="{6A474384-7188-4349-8613-8A8CC8E32478}"/>
                      </a:ext>
                    </a:extLst>
                  </p:cNvPr>
                  <p:cNvSpPr/>
                  <p:nvPr/>
                </p:nvSpPr>
                <p:spPr>
                  <a:xfrm>
                    <a:off x="3354284" y="1069192"/>
                    <a:ext cx="74009" cy="37825"/>
                  </a:xfrm>
                  <a:custGeom>
                    <a:avLst/>
                    <a:gdLst>
                      <a:gd name="connsiteX0" fmla="*/ 533 w 74009"/>
                      <a:gd name="connsiteY0" fmla="*/ 32216 h 37825"/>
                      <a:gd name="connsiteX1" fmla="*/ 11477 w 74009"/>
                      <a:gd name="connsiteY1" fmla="*/ 37292 h 37825"/>
                      <a:gd name="connsiteX2" fmla="*/ 68402 w 74009"/>
                      <a:gd name="connsiteY2" fmla="*/ 16558 h 37825"/>
                      <a:gd name="connsiteX3" fmla="*/ 73477 w 74009"/>
                      <a:gd name="connsiteY3" fmla="*/ 5609 h 37825"/>
                      <a:gd name="connsiteX4" fmla="*/ 62532 w 74009"/>
                      <a:gd name="connsiteY4" fmla="*/ 533 h 37825"/>
                      <a:gd name="connsiteX5" fmla="*/ 5608 w 74009"/>
                      <a:gd name="connsiteY5" fmla="*/ 21267 h 37825"/>
                      <a:gd name="connsiteX6" fmla="*/ 533 w 74009"/>
                      <a:gd name="connsiteY6" fmla="*/ 32216 h 37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4009" h="37825">
                        <a:moveTo>
                          <a:pt x="533" y="32216"/>
                        </a:moveTo>
                        <a:cubicBezTo>
                          <a:pt x="2123" y="36620"/>
                          <a:pt x="7014" y="38944"/>
                          <a:pt x="11477" y="37292"/>
                        </a:cubicBezTo>
                        <a:lnTo>
                          <a:pt x="68402" y="16558"/>
                        </a:lnTo>
                        <a:cubicBezTo>
                          <a:pt x="72804" y="14968"/>
                          <a:pt x="75128" y="10074"/>
                          <a:pt x="73477" y="5609"/>
                        </a:cubicBezTo>
                        <a:cubicBezTo>
                          <a:pt x="71887" y="1206"/>
                          <a:pt x="66996" y="-1119"/>
                          <a:pt x="62532" y="533"/>
                        </a:cubicBezTo>
                        <a:lnTo>
                          <a:pt x="5608" y="21267"/>
                        </a:lnTo>
                        <a:cubicBezTo>
                          <a:pt x="1205" y="22919"/>
                          <a:pt x="-1118" y="27812"/>
                          <a:pt x="533" y="32216"/>
                        </a:cubicBezTo>
                        <a:close/>
                      </a:path>
                    </a:pathLst>
                  </a:custGeom>
                  <a:grpFill/>
                  <a:ln w="611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E041541C-6771-1A40-A4FA-8DF0494DB2FF}"/>
              </a:ext>
            </a:extLst>
          </p:cNvPr>
          <p:cNvSpPr/>
          <p:nvPr/>
        </p:nvSpPr>
        <p:spPr>
          <a:xfrm>
            <a:off x="4521612" y="1977607"/>
            <a:ext cx="725420" cy="7254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9" name="CuadroTexto 395">
            <a:extLst>
              <a:ext uri="{FF2B5EF4-FFF2-40B4-BE49-F238E27FC236}">
                <a16:creationId xmlns:a16="http://schemas.microsoft.com/office/drawing/2014/main" id="{D3CA006C-940B-5347-8192-DB42388C874E}"/>
              </a:ext>
            </a:extLst>
          </p:cNvPr>
          <p:cNvSpPr txBox="1"/>
          <p:nvPr/>
        </p:nvSpPr>
        <p:spPr>
          <a:xfrm>
            <a:off x="5427564" y="1576015"/>
            <a:ext cx="635114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¿Cuáles son nuestro socios y en qué nivel se encuentra cada uno de ellos? Y la iniciativa,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3200" dirty="0">
                <a:latin typeface="Calibri"/>
                <a:cs typeface="Calibri"/>
              </a:rPr>
              <a:t>¿dónde se encuentra</a:t>
            </a:r>
            <a:r>
              <a:rPr lang="en-US" sz="3600" dirty="0">
                <a:latin typeface="Calibri"/>
                <a:cs typeface="Calibri"/>
              </a:rPr>
              <a:t>?</a:t>
            </a:r>
            <a:endParaRPr lang="en-US" sz="3600" dirty="0">
              <a:latin typeface="Arial"/>
              <a:cs typeface="Arial"/>
            </a:endParaRPr>
          </a:p>
          <a:p>
            <a:endParaRPr lang="en-US" sz="2800" dirty="0">
              <a:solidFill>
                <a:schemeClr val="tx2"/>
              </a:solidFill>
              <a:latin typeface="Poppins Medium" pitchFamily="2" charset="77"/>
              <a:ea typeface="Lato Semibold" panose="020F0502020204030203" pitchFamily="34" charset="0"/>
              <a:cs typeface="Poppins Medium" pitchFamily="2" charset="77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A4C277F-BCBF-0443-8E57-D60AD7EB0E24}"/>
              </a:ext>
            </a:extLst>
          </p:cNvPr>
          <p:cNvSpPr/>
          <p:nvPr/>
        </p:nvSpPr>
        <p:spPr>
          <a:xfrm>
            <a:off x="4521612" y="3510854"/>
            <a:ext cx="725420" cy="725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7960707-1851-E24D-BD81-082D30B427CE}"/>
              </a:ext>
            </a:extLst>
          </p:cNvPr>
          <p:cNvSpPr/>
          <p:nvPr/>
        </p:nvSpPr>
        <p:spPr>
          <a:xfrm>
            <a:off x="4539298" y="5002403"/>
            <a:ext cx="725420" cy="7254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8" name="Forma libre 285">
            <a:extLst>
              <a:ext uri="{FF2B5EF4-FFF2-40B4-BE49-F238E27FC236}">
                <a16:creationId xmlns:a16="http://schemas.microsoft.com/office/drawing/2014/main" id="{C7770632-7C05-AA41-A094-F7FDA91C1652}"/>
              </a:ext>
            </a:extLst>
          </p:cNvPr>
          <p:cNvSpPr/>
          <p:nvPr/>
        </p:nvSpPr>
        <p:spPr>
          <a:xfrm>
            <a:off x="4731314" y="3057625"/>
            <a:ext cx="244327" cy="244326"/>
          </a:xfrm>
          <a:custGeom>
            <a:avLst/>
            <a:gdLst>
              <a:gd name="connsiteX0" fmla="*/ 245812 w 517651"/>
              <a:gd name="connsiteY0" fmla="*/ 436157 h 517651"/>
              <a:gd name="connsiteX1" fmla="*/ 436254 w 517651"/>
              <a:gd name="connsiteY1" fmla="*/ 245757 h 517651"/>
              <a:gd name="connsiteX2" fmla="*/ 498982 w 517651"/>
              <a:gd name="connsiteY2" fmla="*/ 256568 h 517651"/>
              <a:gd name="connsiteX3" fmla="*/ 503472 w 517651"/>
              <a:gd name="connsiteY3" fmla="*/ 257325 h 517651"/>
              <a:gd name="connsiteX4" fmla="*/ 504004 w 517651"/>
              <a:gd name="connsiteY4" fmla="*/ 257325 h 517651"/>
              <a:gd name="connsiteX5" fmla="*/ 517607 w 517651"/>
              <a:gd name="connsiteY5" fmla="*/ 243725 h 517651"/>
              <a:gd name="connsiteX6" fmla="*/ 516783 w 517651"/>
              <a:gd name="connsiteY6" fmla="*/ 238997 h 517651"/>
              <a:gd name="connsiteX7" fmla="*/ 259415 w 517651"/>
              <a:gd name="connsiteY7" fmla="*/ 956 h 517651"/>
              <a:gd name="connsiteX8" fmla="*/ 956 w 517651"/>
              <a:gd name="connsiteY8" fmla="*/ 259358 h 517651"/>
              <a:gd name="connsiteX9" fmla="*/ 242915 w 517651"/>
              <a:gd name="connsiteY9" fmla="*/ 516948 h 517651"/>
              <a:gd name="connsiteX10" fmla="*/ 243766 w 517651"/>
              <a:gd name="connsiteY10" fmla="*/ 516975 h 517651"/>
              <a:gd name="connsiteX11" fmla="*/ 254606 w 517651"/>
              <a:gd name="connsiteY11" fmla="*/ 511595 h 517651"/>
              <a:gd name="connsiteX12" fmla="*/ 256598 w 517651"/>
              <a:gd name="connsiteY12" fmla="*/ 498899 h 517651"/>
              <a:gd name="connsiteX13" fmla="*/ 245812 w 517651"/>
              <a:gd name="connsiteY13" fmla="*/ 436157 h 517651"/>
              <a:gd name="connsiteX14" fmla="*/ 187372 w 517651"/>
              <a:gd name="connsiteY14" fmla="*/ 350573 h 517651"/>
              <a:gd name="connsiteX15" fmla="*/ 177756 w 517651"/>
              <a:gd name="connsiteY15" fmla="*/ 354557 h 517651"/>
              <a:gd name="connsiteX16" fmla="*/ 168140 w 517651"/>
              <a:gd name="connsiteY16" fmla="*/ 350573 h 517651"/>
              <a:gd name="connsiteX17" fmla="*/ 168140 w 517651"/>
              <a:gd name="connsiteY17" fmla="*/ 331342 h 517651"/>
              <a:gd name="connsiteX18" fmla="*/ 245757 w 517651"/>
              <a:gd name="connsiteY18" fmla="*/ 253726 h 517651"/>
              <a:gd name="connsiteX19" fmla="*/ 245757 w 517651"/>
              <a:gd name="connsiteY19" fmla="*/ 96157 h 517651"/>
              <a:gd name="connsiteX20" fmla="*/ 259358 w 517651"/>
              <a:gd name="connsiteY20" fmla="*/ 82557 h 517651"/>
              <a:gd name="connsiteX21" fmla="*/ 272958 w 517651"/>
              <a:gd name="connsiteY21" fmla="*/ 96157 h 517651"/>
              <a:gd name="connsiteX22" fmla="*/ 272958 w 517651"/>
              <a:gd name="connsiteY22" fmla="*/ 259358 h 517651"/>
              <a:gd name="connsiteX23" fmla="*/ 268974 w 517651"/>
              <a:gd name="connsiteY23" fmla="*/ 268974 h 517651"/>
              <a:gd name="connsiteX24" fmla="*/ 187372 w 517651"/>
              <a:gd name="connsiteY24" fmla="*/ 350573 h 51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7651" h="517651">
                <a:moveTo>
                  <a:pt x="245812" y="436157"/>
                </a:moveTo>
                <a:cubicBezTo>
                  <a:pt x="245812" y="331170"/>
                  <a:pt x="331255" y="245757"/>
                  <a:pt x="436254" y="245757"/>
                </a:cubicBezTo>
                <a:cubicBezTo>
                  <a:pt x="457349" y="245757"/>
                  <a:pt x="478445" y="249396"/>
                  <a:pt x="498982" y="256568"/>
                </a:cubicBezTo>
                <a:cubicBezTo>
                  <a:pt x="500443" y="257073"/>
                  <a:pt x="501958" y="257325"/>
                  <a:pt x="503472" y="257325"/>
                </a:cubicBezTo>
                <a:cubicBezTo>
                  <a:pt x="503685" y="257338"/>
                  <a:pt x="503871" y="257325"/>
                  <a:pt x="504004" y="257325"/>
                </a:cubicBezTo>
                <a:cubicBezTo>
                  <a:pt x="511523" y="257325"/>
                  <a:pt x="517607" y="251242"/>
                  <a:pt x="517607" y="243725"/>
                </a:cubicBezTo>
                <a:cubicBezTo>
                  <a:pt x="517607" y="242065"/>
                  <a:pt x="517315" y="240471"/>
                  <a:pt x="516783" y="238997"/>
                </a:cubicBezTo>
                <a:cubicBezTo>
                  <a:pt x="506289" y="105201"/>
                  <a:pt x="393984" y="956"/>
                  <a:pt x="259415" y="956"/>
                </a:cubicBezTo>
                <a:cubicBezTo>
                  <a:pt x="116901" y="956"/>
                  <a:pt x="956" y="116876"/>
                  <a:pt x="956" y="259358"/>
                </a:cubicBezTo>
                <a:cubicBezTo>
                  <a:pt x="956" y="395212"/>
                  <a:pt x="107230" y="508356"/>
                  <a:pt x="242915" y="516948"/>
                </a:cubicBezTo>
                <a:cubicBezTo>
                  <a:pt x="243180" y="516961"/>
                  <a:pt x="243474" y="516975"/>
                  <a:pt x="243766" y="516975"/>
                </a:cubicBezTo>
                <a:cubicBezTo>
                  <a:pt x="248016" y="516975"/>
                  <a:pt x="252029" y="514996"/>
                  <a:pt x="254606" y="511595"/>
                </a:cubicBezTo>
                <a:cubicBezTo>
                  <a:pt x="257369" y="507969"/>
                  <a:pt x="258113" y="503202"/>
                  <a:pt x="256598" y="498899"/>
                </a:cubicBezTo>
                <a:cubicBezTo>
                  <a:pt x="249451" y="478379"/>
                  <a:pt x="245812" y="457261"/>
                  <a:pt x="245812" y="436157"/>
                </a:cubicBezTo>
                <a:close/>
                <a:moveTo>
                  <a:pt x="187372" y="350573"/>
                </a:moveTo>
                <a:cubicBezTo>
                  <a:pt x="184716" y="353228"/>
                  <a:pt x="181235" y="354557"/>
                  <a:pt x="177756" y="354557"/>
                </a:cubicBezTo>
                <a:cubicBezTo>
                  <a:pt x="174277" y="354557"/>
                  <a:pt x="170797" y="353228"/>
                  <a:pt x="168140" y="350573"/>
                </a:cubicBezTo>
                <a:cubicBezTo>
                  <a:pt x="162827" y="345260"/>
                  <a:pt x="162827" y="336653"/>
                  <a:pt x="168140" y="331342"/>
                </a:cubicBezTo>
                <a:lnTo>
                  <a:pt x="245757" y="253726"/>
                </a:lnTo>
                <a:lnTo>
                  <a:pt x="245757" y="96157"/>
                </a:lnTo>
                <a:cubicBezTo>
                  <a:pt x="245757" y="88640"/>
                  <a:pt x="251840" y="82557"/>
                  <a:pt x="259358" y="82557"/>
                </a:cubicBezTo>
                <a:cubicBezTo>
                  <a:pt x="266875" y="82557"/>
                  <a:pt x="272958" y="88640"/>
                  <a:pt x="272958" y="96157"/>
                </a:cubicBezTo>
                <a:lnTo>
                  <a:pt x="272958" y="259358"/>
                </a:lnTo>
                <a:cubicBezTo>
                  <a:pt x="272958" y="262970"/>
                  <a:pt x="271524" y="266424"/>
                  <a:pt x="268974" y="268974"/>
                </a:cubicBezTo>
                <a:lnTo>
                  <a:pt x="187372" y="3505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grpSp>
        <p:nvGrpSpPr>
          <p:cNvPr id="100" name="Gráfico 228">
            <a:extLst>
              <a:ext uri="{FF2B5EF4-FFF2-40B4-BE49-F238E27FC236}">
                <a16:creationId xmlns:a16="http://schemas.microsoft.com/office/drawing/2014/main" id="{CF10A27F-7E63-F043-B5A1-7D1853D99538}"/>
              </a:ext>
            </a:extLst>
          </p:cNvPr>
          <p:cNvGrpSpPr/>
          <p:nvPr/>
        </p:nvGrpSpPr>
        <p:grpSpPr>
          <a:xfrm>
            <a:off x="4760624" y="4282495"/>
            <a:ext cx="269427" cy="269426"/>
            <a:chOff x="10963621" y="2751577"/>
            <a:chExt cx="570831" cy="570831"/>
          </a:xfrm>
          <a:solidFill>
            <a:schemeClr val="bg1"/>
          </a:solidFill>
        </p:grpSpPr>
        <p:sp>
          <p:nvSpPr>
            <p:cNvPr id="101" name="Forma libre 299">
              <a:extLst>
                <a:ext uri="{FF2B5EF4-FFF2-40B4-BE49-F238E27FC236}">
                  <a16:creationId xmlns:a16="http://schemas.microsoft.com/office/drawing/2014/main" id="{8263F228-57FC-A248-BA76-19310D54D3F9}"/>
                </a:ext>
              </a:extLst>
            </p:cNvPr>
            <p:cNvSpPr/>
            <p:nvPr/>
          </p:nvSpPr>
          <p:spPr>
            <a:xfrm>
              <a:off x="10963622" y="2918068"/>
              <a:ext cx="475693" cy="309200"/>
            </a:xfrm>
            <a:custGeom>
              <a:avLst/>
              <a:gdLst>
                <a:gd name="connsiteX0" fmla="*/ 285417 w 475693"/>
                <a:gd name="connsiteY0" fmla="*/ 273524 h 309200"/>
                <a:gd name="connsiteX1" fmla="*/ 440017 w 475693"/>
                <a:gd name="connsiteY1" fmla="*/ 118924 h 309200"/>
                <a:gd name="connsiteX2" fmla="*/ 462118 w 475693"/>
                <a:gd name="connsiteY2" fmla="*/ 120701 h 309200"/>
                <a:gd name="connsiteX3" fmla="*/ 471594 w 475693"/>
                <a:gd name="connsiteY3" fmla="*/ 117913 h 309200"/>
                <a:gd name="connsiteX4" fmla="*/ 475694 w 475693"/>
                <a:gd name="connsiteY4" fmla="*/ 108924 h 309200"/>
                <a:gd name="connsiteX5" fmla="*/ 475694 w 475693"/>
                <a:gd name="connsiteY5" fmla="*/ 11893 h 309200"/>
                <a:gd name="connsiteX6" fmla="*/ 463801 w 475693"/>
                <a:gd name="connsiteY6" fmla="*/ 0 h 309200"/>
                <a:gd name="connsiteX7" fmla="*/ 321047 w 475693"/>
                <a:gd name="connsiteY7" fmla="*/ 0 h 309200"/>
                <a:gd name="connsiteX8" fmla="*/ 312638 w 475693"/>
                <a:gd name="connsiteY8" fmla="*/ 3484 h 309200"/>
                <a:gd name="connsiteX9" fmla="*/ 309154 w 475693"/>
                <a:gd name="connsiteY9" fmla="*/ 11904 h 309200"/>
                <a:gd name="connsiteX10" fmla="*/ 309201 w 475693"/>
                <a:gd name="connsiteY10" fmla="*/ 59461 h 309200"/>
                <a:gd name="connsiteX11" fmla="*/ 297308 w 475693"/>
                <a:gd name="connsiteY11" fmla="*/ 71354 h 309200"/>
                <a:gd name="connsiteX12" fmla="*/ 178386 w 475693"/>
                <a:gd name="connsiteY12" fmla="*/ 71354 h 309200"/>
                <a:gd name="connsiteX13" fmla="*/ 166493 w 475693"/>
                <a:gd name="connsiteY13" fmla="*/ 59461 h 309200"/>
                <a:gd name="connsiteX14" fmla="*/ 166493 w 475693"/>
                <a:gd name="connsiteY14" fmla="*/ 11893 h 309200"/>
                <a:gd name="connsiteX15" fmla="*/ 154600 w 475693"/>
                <a:gd name="connsiteY15" fmla="*/ 0 h 309200"/>
                <a:gd name="connsiteX16" fmla="*/ 11893 w 475693"/>
                <a:gd name="connsiteY16" fmla="*/ 0 h 309200"/>
                <a:gd name="connsiteX17" fmla="*/ 0 w 475693"/>
                <a:gd name="connsiteY17" fmla="*/ 11893 h 309200"/>
                <a:gd name="connsiteX18" fmla="*/ 0 w 475693"/>
                <a:gd name="connsiteY18" fmla="*/ 297308 h 309200"/>
                <a:gd name="connsiteX19" fmla="*/ 11893 w 475693"/>
                <a:gd name="connsiteY19" fmla="*/ 309201 h 309200"/>
                <a:gd name="connsiteX20" fmla="*/ 275417 w 475693"/>
                <a:gd name="connsiteY20" fmla="*/ 309201 h 309200"/>
                <a:gd name="connsiteX21" fmla="*/ 284407 w 475693"/>
                <a:gd name="connsiteY21" fmla="*/ 305101 h 309200"/>
                <a:gd name="connsiteX22" fmla="*/ 287194 w 475693"/>
                <a:gd name="connsiteY22" fmla="*/ 295625 h 309200"/>
                <a:gd name="connsiteX23" fmla="*/ 285417 w 475693"/>
                <a:gd name="connsiteY23" fmla="*/ 273524 h 30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5693" h="309200">
                  <a:moveTo>
                    <a:pt x="285417" y="273524"/>
                  </a:moveTo>
                  <a:cubicBezTo>
                    <a:pt x="285417" y="188281"/>
                    <a:pt x="354773" y="118924"/>
                    <a:pt x="440017" y="118924"/>
                  </a:cubicBezTo>
                  <a:cubicBezTo>
                    <a:pt x="446637" y="118924"/>
                    <a:pt x="453663" y="119492"/>
                    <a:pt x="462118" y="120701"/>
                  </a:cubicBezTo>
                  <a:cubicBezTo>
                    <a:pt x="465520" y="121235"/>
                    <a:pt x="468981" y="120167"/>
                    <a:pt x="471594" y="117913"/>
                  </a:cubicBezTo>
                  <a:cubicBezTo>
                    <a:pt x="474196" y="115649"/>
                    <a:pt x="475694" y="112373"/>
                    <a:pt x="475694" y="108924"/>
                  </a:cubicBezTo>
                  <a:lnTo>
                    <a:pt x="475694" y="11893"/>
                  </a:lnTo>
                  <a:cubicBezTo>
                    <a:pt x="475694" y="5319"/>
                    <a:pt x="470375" y="0"/>
                    <a:pt x="463801" y="0"/>
                  </a:cubicBezTo>
                  <a:lnTo>
                    <a:pt x="321047" y="0"/>
                  </a:lnTo>
                  <a:cubicBezTo>
                    <a:pt x="317888" y="0"/>
                    <a:pt x="314868" y="1254"/>
                    <a:pt x="312638" y="3484"/>
                  </a:cubicBezTo>
                  <a:cubicBezTo>
                    <a:pt x="310408" y="5725"/>
                    <a:pt x="309154" y="8745"/>
                    <a:pt x="309154" y="11904"/>
                  </a:cubicBezTo>
                  <a:lnTo>
                    <a:pt x="309201" y="59461"/>
                  </a:lnTo>
                  <a:cubicBezTo>
                    <a:pt x="309201" y="66022"/>
                    <a:pt x="303871" y="71354"/>
                    <a:pt x="297308" y="71354"/>
                  </a:cubicBezTo>
                  <a:lnTo>
                    <a:pt x="178386" y="71354"/>
                  </a:lnTo>
                  <a:cubicBezTo>
                    <a:pt x="171825" y="71354"/>
                    <a:pt x="166493" y="66024"/>
                    <a:pt x="166493" y="59461"/>
                  </a:cubicBezTo>
                  <a:lnTo>
                    <a:pt x="166493" y="11893"/>
                  </a:lnTo>
                  <a:cubicBezTo>
                    <a:pt x="166493" y="5319"/>
                    <a:pt x="161174" y="0"/>
                    <a:pt x="154600" y="0"/>
                  </a:cubicBezTo>
                  <a:lnTo>
                    <a:pt x="11893" y="0"/>
                  </a:lnTo>
                  <a:cubicBezTo>
                    <a:pt x="5319" y="0"/>
                    <a:pt x="0" y="5319"/>
                    <a:pt x="0" y="11893"/>
                  </a:cubicBezTo>
                  <a:lnTo>
                    <a:pt x="0" y="297308"/>
                  </a:lnTo>
                  <a:cubicBezTo>
                    <a:pt x="0" y="303882"/>
                    <a:pt x="5319" y="309201"/>
                    <a:pt x="11893" y="309201"/>
                  </a:cubicBezTo>
                  <a:lnTo>
                    <a:pt x="275417" y="309201"/>
                  </a:lnTo>
                  <a:cubicBezTo>
                    <a:pt x="278867" y="309201"/>
                    <a:pt x="282141" y="307702"/>
                    <a:pt x="284407" y="305101"/>
                  </a:cubicBezTo>
                  <a:cubicBezTo>
                    <a:pt x="286660" y="302500"/>
                    <a:pt x="287681" y="299039"/>
                    <a:pt x="287194" y="295625"/>
                  </a:cubicBezTo>
                  <a:cubicBezTo>
                    <a:pt x="285985" y="287170"/>
                    <a:pt x="285417" y="280144"/>
                    <a:pt x="285417" y="273524"/>
                  </a:cubicBez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2" name="Forma libre 300">
              <a:extLst>
                <a:ext uri="{FF2B5EF4-FFF2-40B4-BE49-F238E27FC236}">
                  <a16:creationId xmlns:a16="http://schemas.microsoft.com/office/drawing/2014/main" id="{984FD5E1-CE1C-664D-B241-E91E284C29CE}"/>
                </a:ext>
              </a:extLst>
            </p:cNvPr>
            <p:cNvSpPr/>
            <p:nvPr/>
          </p:nvSpPr>
          <p:spPr>
            <a:xfrm>
              <a:off x="11263169" y="2751577"/>
              <a:ext cx="176147" cy="142707"/>
            </a:xfrm>
            <a:custGeom>
              <a:avLst/>
              <a:gdLst>
                <a:gd name="connsiteX0" fmla="*/ 9561 w 176147"/>
                <a:gd name="connsiteY0" fmla="*/ 118645 h 142707"/>
                <a:gd name="connsiteX1" fmla="*/ 9572 w 176147"/>
                <a:gd name="connsiteY1" fmla="*/ 130827 h 142707"/>
                <a:gd name="connsiteX2" fmla="*/ 21465 w 176147"/>
                <a:gd name="connsiteY2" fmla="*/ 142708 h 142707"/>
                <a:gd name="connsiteX3" fmla="*/ 164254 w 176147"/>
                <a:gd name="connsiteY3" fmla="*/ 142708 h 142707"/>
                <a:gd name="connsiteX4" fmla="*/ 174474 w 176147"/>
                <a:gd name="connsiteY4" fmla="*/ 136901 h 142707"/>
                <a:gd name="connsiteX5" fmla="*/ 174706 w 176147"/>
                <a:gd name="connsiteY5" fmla="*/ 125137 h 142707"/>
                <a:gd name="connsiteX6" fmla="*/ 110145 w 176147"/>
                <a:gd name="connsiteY6" fmla="*/ 6213 h 142707"/>
                <a:gd name="connsiteX7" fmla="*/ 99693 w 176147"/>
                <a:gd name="connsiteY7" fmla="*/ 0 h 142707"/>
                <a:gd name="connsiteX8" fmla="*/ 11895 w 176147"/>
                <a:gd name="connsiteY8" fmla="*/ 0 h 142707"/>
                <a:gd name="connsiteX9" fmla="*/ 3115 w 176147"/>
                <a:gd name="connsiteY9" fmla="*/ 3868 h 142707"/>
                <a:gd name="connsiteX10" fmla="*/ 49 w 176147"/>
                <a:gd name="connsiteY10" fmla="*/ 12961 h 142707"/>
                <a:gd name="connsiteX11" fmla="*/ 9561 w 176147"/>
                <a:gd name="connsiteY11" fmla="*/ 118645 h 14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147" h="142707">
                  <a:moveTo>
                    <a:pt x="9561" y="118645"/>
                  </a:moveTo>
                  <a:lnTo>
                    <a:pt x="9572" y="130827"/>
                  </a:lnTo>
                  <a:cubicBezTo>
                    <a:pt x="9583" y="137389"/>
                    <a:pt x="14903" y="142708"/>
                    <a:pt x="21465" y="142708"/>
                  </a:cubicBezTo>
                  <a:lnTo>
                    <a:pt x="164254" y="142708"/>
                  </a:lnTo>
                  <a:cubicBezTo>
                    <a:pt x="168446" y="142708"/>
                    <a:pt x="172326" y="140501"/>
                    <a:pt x="174474" y="136901"/>
                  </a:cubicBezTo>
                  <a:cubicBezTo>
                    <a:pt x="176623" y="133289"/>
                    <a:pt x="176704" y="128829"/>
                    <a:pt x="174706" y="125137"/>
                  </a:cubicBezTo>
                  <a:lnTo>
                    <a:pt x="110145" y="6213"/>
                  </a:lnTo>
                  <a:cubicBezTo>
                    <a:pt x="108067" y="2381"/>
                    <a:pt x="104049" y="0"/>
                    <a:pt x="99693" y="0"/>
                  </a:cubicBezTo>
                  <a:lnTo>
                    <a:pt x="11895" y="0"/>
                  </a:lnTo>
                  <a:cubicBezTo>
                    <a:pt x="8550" y="0"/>
                    <a:pt x="5368" y="1405"/>
                    <a:pt x="3115" y="3868"/>
                  </a:cubicBezTo>
                  <a:cubicBezTo>
                    <a:pt x="861" y="6329"/>
                    <a:pt x="-253" y="9628"/>
                    <a:pt x="49" y="12961"/>
                  </a:cubicBezTo>
                  <a:lnTo>
                    <a:pt x="9561" y="118645"/>
                  </a:ln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3" name="Forma libre 301">
              <a:extLst>
                <a:ext uri="{FF2B5EF4-FFF2-40B4-BE49-F238E27FC236}">
                  <a16:creationId xmlns:a16="http://schemas.microsoft.com/office/drawing/2014/main" id="{65F78C94-055D-B84A-A3C2-0A963FB29C17}"/>
                </a:ext>
              </a:extLst>
            </p:cNvPr>
            <p:cNvSpPr/>
            <p:nvPr/>
          </p:nvSpPr>
          <p:spPr>
            <a:xfrm>
              <a:off x="10963621" y="2751577"/>
              <a:ext cx="176166" cy="142707"/>
            </a:xfrm>
            <a:custGeom>
              <a:avLst/>
              <a:gdLst>
                <a:gd name="connsiteX0" fmla="*/ 11893 w 176166"/>
                <a:gd name="connsiteY0" fmla="*/ 142708 h 142707"/>
                <a:gd name="connsiteX1" fmla="*/ 154601 w 176166"/>
                <a:gd name="connsiteY1" fmla="*/ 142708 h 142707"/>
                <a:gd name="connsiteX2" fmla="*/ 166494 w 176166"/>
                <a:gd name="connsiteY2" fmla="*/ 130815 h 142707"/>
                <a:gd name="connsiteX3" fmla="*/ 176121 w 176166"/>
                <a:gd name="connsiteY3" fmla="*/ 12948 h 142707"/>
                <a:gd name="connsiteX4" fmla="*/ 173055 w 176166"/>
                <a:gd name="connsiteY4" fmla="*/ 3866 h 142707"/>
                <a:gd name="connsiteX5" fmla="*/ 164275 w 176166"/>
                <a:gd name="connsiteY5" fmla="*/ 0 h 142707"/>
                <a:gd name="connsiteX6" fmla="*/ 76454 w 176166"/>
                <a:gd name="connsiteY6" fmla="*/ 0 h 142707"/>
                <a:gd name="connsiteX7" fmla="*/ 66002 w 176166"/>
                <a:gd name="connsiteY7" fmla="*/ 6213 h 142707"/>
                <a:gd name="connsiteX8" fmla="*/ 1441 w 176166"/>
                <a:gd name="connsiteY8" fmla="*/ 125137 h 142707"/>
                <a:gd name="connsiteX9" fmla="*/ 1673 w 176166"/>
                <a:gd name="connsiteY9" fmla="*/ 136901 h 142707"/>
                <a:gd name="connsiteX10" fmla="*/ 11893 w 176166"/>
                <a:gd name="connsiteY10" fmla="*/ 142708 h 14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66" h="142707">
                  <a:moveTo>
                    <a:pt x="11893" y="142708"/>
                  </a:moveTo>
                  <a:lnTo>
                    <a:pt x="154601" y="142708"/>
                  </a:lnTo>
                  <a:cubicBezTo>
                    <a:pt x="161175" y="142708"/>
                    <a:pt x="166494" y="137389"/>
                    <a:pt x="166494" y="130815"/>
                  </a:cubicBezTo>
                  <a:lnTo>
                    <a:pt x="176121" y="12948"/>
                  </a:lnTo>
                  <a:cubicBezTo>
                    <a:pt x="176411" y="9627"/>
                    <a:pt x="175308" y="6328"/>
                    <a:pt x="173055" y="3866"/>
                  </a:cubicBezTo>
                  <a:cubicBezTo>
                    <a:pt x="170803" y="1406"/>
                    <a:pt x="167609" y="0"/>
                    <a:pt x="164275" y="0"/>
                  </a:cubicBezTo>
                  <a:lnTo>
                    <a:pt x="76454" y="0"/>
                  </a:lnTo>
                  <a:cubicBezTo>
                    <a:pt x="72099" y="0"/>
                    <a:pt x="68081" y="2380"/>
                    <a:pt x="66002" y="6213"/>
                  </a:cubicBezTo>
                  <a:lnTo>
                    <a:pt x="1441" y="125137"/>
                  </a:lnTo>
                  <a:cubicBezTo>
                    <a:pt x="-557" y="128831"/>
                    <a:pt x="-475" y="133290"/>
                    <a:pt x="1673" y="136901"/>
                  </a:cubicBezTo>
                  <a:cubicBezTo>
                    <a:pt x="3823" y="140501"/>
                    <a:pt x="7701" y="142708"/>
                    <a:pt x="11893" y="142708"/>
                  </a:cubicBez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04" name="Forma libre 302">
              <a:extLst>
                <a:ext uri="{FF2B5EF4-FFF2-40B4-BE49-F238E27FC236}">
                  <a16:creationId xmlns:a16="http://schemas.microsoft.com/office/drawing/2014/main" id="{1FC4B8F0-AD0A-4A4C-B406-372C5904E89F}"/>
                </a:ext>
              </a:extLst>
            </p:cNvPr>
            <p:cNvSpPr/>
            <p:nvPr/>
          </p:nvSpPr>
          <p:spPr>
            <a:xfrm>
              <a:off x="11272822" y="3060777"/>
              <a:ext cx="261630" cy="261630"/>
            </a:xfrm>
            <a:custGeom>
              <a:avLst/>
              <a:gdLst>
                <a:gd name="connsiteX0" fmla="*/ 130815 w 261630"/>
                <a:gd name="connsiteY0" fmla="*/ 0 h 261630"/>
                <a:gd name="connsiteX1" fmla="*/ 0 w 261630"/>
                <a:gd name="connsiteY1" fmla="*/ 130815 h 261630"/>
                <a:gd name="connsiteX2" fmla="*/ 130815 w 261630"/>
                <a:gd name="connsiteY2" fmla="*/ 261630 h 261630"/>
                <a:gd name="connsiteX3" fmla="*/ 261630 w 261630"/>
                <a:gd name="connsiteY3" fmla="*/ 130815 h 261630"/>
                <a:gd name="connsiteX4" fmla="*/ 130815 w 261630"/>
                <a:gd name="connsiteY4" fmla="*/ 0 h 261630"/>
                <a:gd name="connsiteX5" fmla="*/ 198685 w 261630"/>
                <a:gd name="connsiteY5" fmla="*/ 103547 h 261630"/>
                <a:gd name="connsiteX6" fmla="*/ 115438 w 261630"/>
                <a:gd name="connsiteY6" fmla="*/ 186793 h 261630"/>
                <a:gd name="connsiteX7" fmla="*/ 107030 w 261630"/>
                <a:gd name="connsiteY7" fmla="*/ 190277 h 261630"/>
                <a:gd name="connsiteX8" fmla="*/ 98621 w 261630"/>
                <a:gd name="connsiteY8" fmla="*/ 186793 h 261630"/>
                <a:gd name="connsiteX9" fmla="*/ 62944 w 261630"/>
                <a:gd name="connsiteY9" fmla="*/ 151116 h 261630"/>
                <a:gd name="connsiteX10" fmla="*/ 62944 w 261630"/>
                <a:gd name="connsiteY10" fmla="*/ 134300 h 261630"/>
                <a:gd name="connsiteX11" fmla="*/ 79760 w 261630"/>
                <a:gd name="connsiteY11" fmla="*/ 134300 h 261630"/>
                <a:gd name="connsiteX12" fmla="*/ 107029 w 261630"/>
                <a:gd name="connsiteY12" fmla="*/ 161569 h 261630"/>
                <a:gd name="connsiteX13" fmla="*/ 181867 w 261630"/>
                <a:gd name="connsiteY13" fmla="*/ 86731 h 261630"/>
                <a:gd name="connsiteX14" fmla="*/ 198683 w 261630"/>
                <a:gd name="connsiteY14" fmla="*/ 86731 h 261630"/>
                <a:gd name="connsiteX15" fmla="*/ 198685 w 261630"/>
                <a:gd name="connsiteY15" fmla="*/ 103547 h 2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630" h="261630">
                  <a:moveTo>
                    <a:pt x="130815" y="0"/>
                  </a:moveTo>
                  <a:cubicBezTo>
                    <a:pt x="58683" y="0"/>
                    <a:pt x="0" y="58683"/>
                    <a:pt x="0" y="130815"/>
                  </a:cubicBezTo>
                  <a:cubicBezTo>
                    <a:pt x="0" y="202947"/>
                    <a:pt x="58683" y="261630"/>
                    <a:pt x="130815" y="261630"/>
                  </a:cubicBezTo>
                  <a:cubicBezTo>
                    <a:pt x="202947" y="261630"/>
                    <a:pt x="261630" y="202947"/>
                    <a:pt x="261630" y="130815"/>
                  </a:cubicBezTo>
                  <a:cubicBezTo>
                    <a:pt x="261630" y="58683"/>
                    <a:pt x="202947" y="0"/>
                    <a:pt x="130815" y="0"/>
                  </a:cubicBezTo>
                  <a:close/>
                  <a:moveTo>
                    <a:pt x="198685" y="103547"/>
                  </a:moveTo>
                  <a:lnTo>
                    <a:pt x="115438" y="186793"/>
                  </a:lnTo>
                  <a:cubicBezTo>
                    <a:pt x="113116" y="189116"/>
                    <a:pt x="110072" y="190277"/>
                    <a:pt x="107030" y="190277"/>
                  </a:cubicBezTo>
                  <a:cubicBezTo>
                    <a:pt x="103987" y="190277"/>
                    <a:pt x="100945" y="189116"/>
                    <a:pt x="98621" y="186793"/>
                  </a:cubicBezTo>
                  <a:lnTo>
                    <a:pt x="62944" y="151116"/>
                  </a:lnTo>
                  <a:cubicBezTo>
                    <a:pt x="58298" y="146471"/>
                    <a:pt x="58298" y="138945"/>
                    <a:pt x="62944" y="134300"/>
                  </a:cubicBezTo>
                  <a:cubicBezTo>
                    <a:pt x="67590" y="129654"/>
                    <a:pt x="75116" y="129654"/>
                    <a:pt x="79760" y="134300"/>
                  </a:cubicBezTo>
                  <a:lnTo>
                    <a:pt x="107029" y="161569"/>
                  </a:lnTo>
                  <a:lnTo>
                    <a:pt x="181867" y="86731"/>
                  </a:lnTo>
                  <a:cubicBezTo>
                    <a:pt x="186512" y="82085"/>
                    <a:pt x="194038" y="82085"/>
                    <a:pt x="198683" y="86731"/>
                  </a:cubicBezTo>
                  <a:cubicBezTo>
                    <a:pt x="203331" y="91375"/>
                    <a:pt x="203331" y="98901"/>
                    <a:pt x="198685" y="103547"/>
                  </a:cubicBezTo>
                  <a:close/>
                </a:path>
              </a:pathLst>
            </a:custGeom>
            <a:grpFill/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CD1CBA-203F-1A43-9945-3153AA1DAE74}"/>
              </a:ext>
            </a:extLst>
          </p:cNvPr>
          <p:cNvSpPr/>
          <p:nvPr/>
        </p:nvSpPr>
        <p:spPr>
          <a:xfrm>
            <a:off x="5520296" y="3421790"/>
            <a:ext cx="55785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¿Ese nivel, provee para alcanzar nuestros objetivos?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F56BDD-5BCD-CB48-90CB-43D148855CEC}"/>
              </a:ext>
            </a:extLst>
          </p:cNvPr>
          <p:cNvSpPr/>
          <p:nvPr/>
        </p:nvSpPr>
        <p:spPr>
          <a:xfrm>
            <a:off x="5505056" y="4909712"/>
            <a:ext cx="6368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 no provee, ¿qué acciones podemos tomar para evolucionar a otro nivel más productivo?</a:t>
            </a:r>
          </a:p>
        </p:txBody>
      </p:sp>
    </p:spTree>
    <p:extLst>
      <p:ext uri="{BB962C8B-B14F-4D97-AF65-F5344CB8AC3E}">
        <p14:creationId xmlns:p14="http://schemas.microsoft.com/office/powerpoint/2010/main" val="419042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2BF21AA-D5FD-AD4A-8827-FFB83A953AE6}"/>
              </a:ext>
            </a:extLst>
          </p:cNvPr>
          <p:cNvGrpSpPr/>
          <p:nvPr/>
        </p:nvGrpSpPr>
        <p:grpSpPr>
          <a:xfrm>
            <a:off x="5263756" y="2773167"/>
            <a:ext cx="246303" cy="463900"/>
            <a:chOff x="11864627" y="6508635"/>
            <a:chExt cx="1151096" cy="2168035"/>
          </a:xfrm>
          <a:solidFill>
            <a:schemeClr val="bg1"/>
          </a:solidFill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A7AA101A-A591-9644-B3A3-22BE89700492}"/>
                </a:ext>
              </a:extLst>
            </p:cNvPr>
            <p:cNvSpPr/>
            <p:nvPr/>
          </p:nvSpPr>
          <p:spPr>
            <a:xfrm>
              <a:off x="11864627" y="6508635"/>
              <a:ext cx="1151096" cy="1492995"/>
            </a:xfrm>
            <a:custGeom>
              <a:avLst/>
              <a:gdLst>
                <a:gd name="connsiteX0" fmla="*/ 225680 w 257264"/>
                <a:gd name="connsiteY0" fmla="*/ 41189 h 333677"/>
                <a:gd name="connsiteX1" fmla="*/ 9 w 257264"/>
                <a:gd name="connsiteY1" fmla="*/ 109220 h 333677"/>
                <a:gd name="connsiteX2" fmla="*/ 35861 w 257264"/>
                <a:gd name="connsiteY2" fmla="*/ 121952 h 333677"/>
                <a:gd name="connsiteX3" fmla="*/ 137333 w 257264"/>
                <a:gd name="connsiteY3" fmla="*/ 63328 h 333677"/>
                <a:gd name="connsiteX4" fmla="*/ 190684 w 257264"/>
                <a:gd name="connsiteY4" fmla="*/ 124232 h 333677"/>
                <a:gd name="connsiteX5" fmla="*/ 150361 w 257264"/>
                <a:gd name="connsiteY5" fmla="*/ 184377 h 333677"/>
                <a:gd name="connsiteX6" fmla="*/ 87976 w 257264"/>
                <a:gd name="connsiteY6" fmla="*/ 318348 h 333677"/>
                <a:gd name="connsiteX7" fmla="*/ 134955 w 257264"/>
                <a:gd name="connsiteY7" fmla="*/ 322053 h 333677"/>
                <a:gd name="connsiteX8" fmla="*/ 189162 w 257264"/>
                <a:gd name="connsiteY8" fmla="*/ 241956 h 333677"/>
                <a:gd name="connsiteX9" fmla="*/ 245461 w 257264"/>
                <a:gd name="connsiteY9" fmla="*/ 176205 h 333677"/>
                <a:gd name="connsiteX10" fmla="*/ 225680 w 257264"/>
                <a:gd name="connsiteY10" fmla="*/ 41189 h 3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264" h="333677">
                  <a:moveTo>
                    <a:pt x="225680" y="41189"/>
                  </a:moveTo>
                  <a:cubicBezTo>
                    <a:pt x="156543" y="-35393"/>
                    <a:pt x="6285" y="-997"/>
                    <a:pt x="9" y="109220"/>
                  </a:cubicBezTo>
                  <a:cubicBezTo>
                    <a:pt x="-1227" y="130123"/>
                    <a:pt x="23498" y="136014"/>
                    <a:pt x="35861" y="121952"/>
                  </a:cubicBezTo>
                  <a:cubicBezTo>
                    <a:pt x="62489" y="91547"/>
                    <a:pt x="91590" y="55442"/>
                    <a:pt x="137333" y="63328"/>
                  </a:cubicBezTo>
                  <a:cubicBezTo>
                    <a:pt x="165863" y="68364"/>
                    <a:pt x="191825" y="93543"/>
                    <a:pt x="190684" y="124232"/>
                  </a:cubicBezTo>
                  <a:cubicBezTo>
                    <a:pt x="189637" y="151597"/>
                    <a:pt x="168811" y="168034"/>
                    <a:pt x="150361" y="184377"/>
                  </a:cubicBezTo>
                  <a:cubicBezTo>
                    <a:pt x="113177" y="217252"/>
                    <a:pt x="59826" y="264949"/>
                    <a:pt x="87976" y="318348"/>
                  </a:cubicBezTo>
                  <a:cubicBezTo>
                    <a:pt x="96915" y="335355"/>
                    <a:pt x="124019" y="340391"/>
                    <a:pt x="134955" y="322053"/>
                  </a:cubicBezTo>
                  <a:cubicBezTo>
                    <a:pt x="152834" y="292029"/>
                    <a:pt x="162249" y="266660"/>
                    <a:pt x="189162" y="241956"/>
                  </a:cubicBezTo>
                  <a:cubicBezTo>
                    <a:pt x="210845" y="222003"/>
                    <a:pt x="232527" y="203285"/>
                    <a:pt x="245461" y="176205"/>
                  </a:cubicBezTo>
                  <a:cubicBezTo>
                    <a:pt x="266601" y="131316"/>
                    <a:pt x="258813" y="78142"/>
                    <a:pt x="225680" y="4118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02B81198-578C-E84F-A032-514EA76969D9}"/>
                </a:ext>
              </a:extLst>
            </p:cNvPr>
            <p:cNvSpPr/>
            <p:nvPr/>
          </p:nvSpPr>
          <p:spPr>
            <a:xfrm>
              <a:off x="12215351" y="8299700"/>
              <a:ext cx="363677" cy="376970"/>
            </a:xfrm>
            <a:custGeom>
              <a:avLst/>
              <a:gdLst>
                <a:gd name="connsiteX0" fmla="*/ 63798 w 81280"/>
                <a:gd name="connsiteY0" fmla="*/ 5657 h 84251"/>
                <a:gd name="connsiteX1" fmla="*/ 40784 w 81280"/>
                <a:gd name="connsiteY1" fmla="*/ 336 h 84251"/>
                <a:gd name="connsiteX2" fmla="*/ 14061 w 81280"/>
                <a:gd name="connsiteY2" fmla="*/ 9837 h 84251"/>
                <a:gd name="connsiteX3" fmla="*/ 9610 w 81280"/>
                <a:gd name="connsiteY3" fmla="*/ 66504 h 84251"/>
                <a:gd name="connsiteX4" fmla="*/ 15678 w 81280"/>
                <a:gd name="connsiteY4" fmla="*/ 72262 h 84251"/>
                <a:gd name="connsiteX5" fmla="*/ 18531 w 81280"/>
                <a:gd name="connsiteY5" fmla="*/ 74067 h 84251"/>
                <a:gd name="connsiteX6" fmla="*/ 50199 w 81280"/>
                <a:gd name="connsiteY6" fmla="*/ 83569 h 84251"/>
                <a:gd name="connsiteX7" fmla="*/ 77587 w 81280"/>
                <a:gd name="connsiteY7" fmla="*/ 57725 h 84251"/>
                <a:gd name="connsiteX8" fmla="*/ 63798 w 81280"/>
                <a:gd name="connsiteY8" fmla="*/ 5657 h 8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84251">
                  <a:moveTo>
                    <a:pt x="63798" y="5657"/>
                  </a:moveTo>
                  <a:cubicBezTo>
                    <a:pt x="57084" y="1020"/>
                    <a:pt x="48858" y="-880"/>
                    <a:pt x="40784" y="336"/>
                  </a:cubicBezTo>
                  <a:cubicBezTo>
                    <a:pt x="31036" y="269"/>
                    <a:pt x="21574" y="3633"/>
                    <a:pt x="14061" y="9837"/>
                  </a:cubicBezTo>
                  <a:cubicBezTo>
                    <a:pt x="-2829" y="24251"/>
                    <a:pt x="-4826" y="49630"/>
                    <a:pt x="9610" y="66504"/>
                  </a:cubicBezTo>
                  <a:cubicBezTo>
                    <a:pt x="11427" y="68623"/>
                    <a:pt x="13462" y="70561"/>
                    <a:pt x="15678" y="72262"/>
                  </a:cubicBezTo>
                  <a:cubicBezTo>
                    <a:pt x="16581" y="72927"/>
                    <a:pt x="17542" y="73535"/>
                    <a:pt x="18531" y="74067"/>
                  </a:cubicBezTo>
                  <a:cubicBezTo>
                    <a:pt x="26871" y="82258"/>
                    <a:pt x="38720" y="85811"/>
                    <a:pt x="50199" y="83569"/>
                  </a:cubicBezTo>
                  <a:cubicBezTo>
                    <a:pt x="63342" y="80557"/>
                    <a:pt x="73822" y="70666"/>
                    <a:pt x="77587" y="57725"/>
                  </a:cubicBezTo>
                  <a:cubicBezTo>
                    <a:pt x="85699" y="39283"/>
                    <a:pt x="79974" y="17686"/>
                    <a:pt x="63798" y="565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E3C606F-F043-3A42-8D9B-351B69F695CB}"/>
              </a:ext>
            </a:extLst>
          </p:cNvPr>
          <p:cNvGrpSpPr/>
          <p:nvPr/>
        </p:nvGrpSpPr>
        <p:grpSpPr>
          <a:xfrm>
            <a:off x="5263756" y="5269479"/>
            <a:ext cx="246303" cy="463900"/>
            <a:chOff x="11864627" y="6508635"/>
            <a:chExt cx="1151096" cy="2168035"/>
          </a:xfrm>
          <a:solidFill>
            <a:schemeClr val="bg1"/>
          </a:solidFill>
        </p:grpSpPr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CBF9A15E-88DD-414C-B151-BE3E63B38369}"/>
                </a:ext>
              </a:extLst>
            </p:cNvPr>
            <p:cNvSpPr/>
            <p:nvPr/>
          </p:nvSpPr>
          <p:spPr>
            <a:xfrm>
              <a:off x="11864627" y="6508635"/>
              <a:ext cx="1151096" cy="1492995"/>
            </a:xfrm>
            <a:custGeom>
              <a:avLst/>
              <a:gdLst>
                <a:gd name="connsiteX0" fmla="*/ 225680 w 257264"/>
                <a:gd name="connsiteY0" fmla="*/ 41189 h 333677"/>
                <a:gd name="connsiteX1" fmla="*/ 9 w 257264"/>
                <a:gd name="connsiteY1" fmla="*/ 109220 h 333677"/>
                <a:gd name="connsiteX2" fmla="*/ 35861 w 257264"/>
                <a:gd name="connsiteY2" fmla="*/ 121952 h 333677"/>
                <a:gd name="connsiteX3" fmla="*/ 137333 w 257264"/>
                <a:gd name="connsiteY3" fmla="*/ 63328 h 333677"/>
                <a:gd name="connsiteX4" fmla="*/ 190684 w 257264"/>
                <a:gd name="connsiteY4" fmla="*/ 124232 h 333677"/>
                <a:gd name="connsiteX5" fmla="*/ 150361 w 257264"/>
                <a:gd name="connsiteY5" fmla="*/ 184377 h 333677"/>
                <a:gd name="connsiteX6" fmla="*/ 87976 w 257264"/>
                <a:gd name="connsiteY6" fmla="*/ 318348 h 333677"/>
                <a:gd name="connsiteX7" fmla="*/ 134955 w 257264"/>
                <a:gd name="connsiteY7" fmla="*/ 322053 h 333677"/>
                <a:gd name="connsiteX8" fmla="*/ 189162 w 257264"/>
                <a:gd name="connsiteY8" fmla="*/ 241956 h 333677"/>
                <a:gd name="connsiteX9" fmla="*/ 245461 w 257264"/>
                <a:gd name="connsiteY9" fmla="*/ 176205 h 333677"/>
                <a:gd name="connsiteX10" fmla="*/ 225680 w 257264"/>
                <a:gd name="connsiteY10" fmla="*/ 41189 h 3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264" h="333677">
                  <a:moveTo>
                    <a:pt x="225680" y="41189"/>
                  </a:moveTo>
                  <a:cubicBezTo>
                    <a:pt x="156543" y="-35393"/>
                    <a:pt x="6285" y="-997"/>
                    <a:pt x="9" y="109220"/>
                  </a:cubicBezTo>
                  <a:cubicBezTo>
                    <a:pt x="-1227" y="130123"/>
                    <a:pt x="23498" y="136014"/>
                    <a:pt x="35861" y="121952"/>
                  </a:cubicBezTo>
                  <a:cubicBezTo>
                    <a:pt x="62489" y="91547"/>
                    <a:pt x="91590" y="55442"/>
                    <a:pt x="137333" y="63328"/>
                  </a:cubicBezTo>
                  <a:cubicBezTo>
                    <a:pt x="165863" y="68364"/>
                    <a:pt x="191825" y="93543"/>
                    <a:pt x="190684" y="124232"/>
                  </a:cubicBezTo>
                  <a:cubicBezTo>
                    <a:pt x="189637" y="151597"/>
                    <a:pt x="168811" y="168034"/>
                    <a:pt x="150361" y="184377"/>
                  </a:cubicBezTo>
                  <a:cubicBezTo>
                    <a:pt x="113177" y="217252"/>
                    <a:pt x="59826" y="264949"/>
                    <a:pt x="87976" y="318348"/>
                  </a:cubicBezTo>
                  <a:cubicBezTo>
                    <a:pt x="96915" y="335355"/>
                    <a:pt x="124019" y="340391"/>
                    <a:pt x="134955" y="322053"/>
                  </a:cubicBezTo>
                  <a:cubicBezTo>
                    <a:pt x="152834" y="292029"/>
                    <a:pt x="162249" y="266660"/>
                    <a:pt x="189162" y="241956"/>
                  </a:cubicBezTo>
                  <a:cubicBezTo>
                    <a:pt x="210845" y="222003"/>
                    <a:pt x="232527" y="203285"/>
                    <a:pt x="245461" y="176205"/>
                  </a:cubicBezTo>
                  <a:cubicBezTo>
                    <a:pt x="266601" y="131316"/>
                    <a:pt x="258813" y="78142"/>
                    <a:pt x="225680" y="41189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D96FDCDB-A742-9C43-92CB-4BBB5844A0B8}"/>
                </a:ext>
              </a:extLst>
            </p:cNvPr>
            <p:cNvSpPr/>
            <p:nvPr/>
          </p:nvSpPr>
          <p:spPr>
            <a:xfrm>
              <a:off x="12215351" y="8299700"/>
              <a:ext cx="363677" cy="376970"/>
            </a:xfrm>
            <a:custGeom>
              <a:avLst/>
              <a:gdLst>
                <a:gd name="connsiteX0" fmla="*/ 63798 w 81280"/>
                <a:gd name="connsiteY0" fmla="*/ 5657 h 84251"/>
                <a:gd name="connsiteX1" fmla="*/ 40784 w 81280"/>
                <a:gd name="connsiteY1" fmla="*/ 336 h 84251"/>
                <a:gd name="connsiteX2" fmla="*/ 14061 w 81280"/>
                <a:gd name="connsiteY2" fmla="*/ 9837 h 84251"/>
                <a:gd name="connsiteX3" fmla="*/ 9610 w 81280"/>
                <a:gd name="connsiteY3" fmla="*/ 66504 h 84251"/>
                <a:gd name="connsiteX4" fmla="*/ 15678 w 81280"/>
                <a:gd name="connsiteY4" fmla="*/ 72262 h 84251"/>
                <a:gd name="connsiteX5" fmla="*/ 18531 w 81280"/>
                <a:gd name="connsiteY5" fmla="*/ 74067 h 84251"/>
                <a:gd name="connsiteX6" fmla="*/ 50199 w 81280"/>
                <a:gd name="connsiteY6" fmla="*/ 83569 h 84251"/>
                <a:gd name="connsiteX7" fmla="*/ 77587 w 81280"/>
                <a:gd name="connsiteY7" fmla="*/ 57725 h 84251"/>
                <a:gd name="connsiteX8" fmla="*/ 63798 w 81280"/>
                <a:gd name="connsiteY8" fmla="*/ 5657 h 8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" h="84251">
                  <a:moveTo>
                    <a:pt x="63798" y="5657"/>
                  </a:moveTo>
                  <a:cubicBezTo>
                    <a:pt x="57084" y="1020"/>
                    <a:pt x="48858" y="-880"/>
                    <a:pt x="40784" y="336"/>
                  </a:cubicBezTo>
                  <a:cubicBezTo>
                    <a:pt x="31036" y="269"/>
                    <a:pt x="21574" y="3633"/>
                    <a:pt x="14061" y="9837"/>
                  </a:cubicBezTo>
                  <a:cubicBezTo>
                    <a:pt x="-2829" y="24251"/>
                    <a:pt x="-4826" y="49630"/>
                    <a:pt x="9610" y="66504"/>
                  </a:cubicBezTo>
                  <a:cubicBezTo>
                    <a:pt x="11427" y="68623"/>
                    <a:pt x="13462" y="70561"/>
                    <a:pt x="15678" y="72262"/>
                  </a:cubicBezTo>
                  <a:cubicBezTo>
                    <a:pt x="16581" y="72927"/>
                    <a:pt x="17542" y="73535"/>
                    <a:pt x="18531" y="74067"/>
                  </a:cubicBezTo>
                  <a:cubicBezTo>
                    <a:pt x="26871" y="82258"/>
                    <a:pt x="38720" y="85811"/>
                    <a:pt x="50199" y="83569"/>
                  </a:cubicBezTo>
                  <a:cubicBezTo>
                    <a:pt x="63342" y="80557"/>
                    <a:pt x="73822" y="70666"/>
                    <a:pt x="77587" y="57725"/>
                  </a:cubicBezTo>
                  <a:cubicBezTo>
                    <a:pt x="85699" y="39283"/>
                    <a:pt x="79974" y="17686"/>
                    <a:pt x="63798" y="5657"/>
                  </a:cubicBezTo>
                  <a:close/>
                </a:path>
              </a:pathLst>
            </a:custGeom>
            <a:grpFill/>
            <a:ln w="9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AE611FD-9C17-E34F-871B-E892E780880F}"/>
              </a:ext>
            </a:extLst>
          </p:cNvPr>
          <p:cNvSpPr txBox="1">
            <a:spLocks/>
          </p:cNvSpPr>
          <p:nvPr/>
        </p:nvSpPr>
        <p:spPr>
          <a:xfrm>
            <a:off x="5163358" y="2146109"/>
            <a:ext cx="6648450" cy="413103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Comenzamos a pensar en colaborar y en la meta de colaboración</a:t>
            </a:r>
          </a:p>
          <a:p>
            <a:pPr defTabSz="914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Identificamos potenciales socios </a:t>
            </a:r>
          </a:p>
          <a:p>
            <a:pPr defTabSz="91440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Analizamos lo que nos requiere la entidad que subvenciona nuestro programa.</a:t>
            </a:r>
          </a:p>
          <a:p>
            <a:pPr defTabSz="914400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 Diagonal Corner Rectangle 62">
            <a:extLst>
              <a:ext uri="{FF2B5EF4-FFF2-40B4-BE49-F238E27FC236}">
                <a16:creationId xmlns:a16="http://schemas.microsoft.com/office/drawing/2014/main" id="{8B0C220B-C453-8E44-826E-BF8AA9269C69}"/>
              </a:ext>
            </a:extLst>
          </p:cNvPr>
          <p:cNvSpPr/>
          <p:nvPr/>
        </p:nvSpPr>
        <p:spPr>
          <a:xfrm flipH="1">
            <a:off x="914400" y="568160"/>
            <a:ext cx="5257800" cy="72945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Contemplación</a:t>
            </a:r>
            <a:endParaRPr lang="en-SV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F9C576-24F4-9F42-8E6C-8412421D2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7617"/>
            <a:ext cx="3946730" cy="46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4A8D-3A5A-8245-A98A-B3C7F404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25" y="2866365"/>
            <a:ext cx="5653173" cy="27670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Comunicación informal, relaciones flexibles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Roles vagamente definidos </a:t>
            </a:r>
          </a:p>
          <a:p>
            <a:pPr lvl="0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Toma de decisiones mínimas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1B09C7-A9CB-9447-88F2-B7B4D3DFDF3F}"/>
              </a:ext>
            </a:extLst>
          </p:cNvPr>
          <p:cNvSpPr txBox="1"/>
          <p:nvPr/>
        </p:nvSpPr>
        <p:spPr>
          <a:xfrm>
            <a:off x="563292" y="1503368"/>
            <a:ext cx="10561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>
                <a:latin typeface="Arial" panose="020B0604020202020204" pitchFamily="34" charset="0"/>
                <a:cs typeface="Arial" panose="020B0604020202020204" pitchFamily="34" charset="0"/>
              </a:rPr>
              <a:t>Los socios comparten información y hablan entre sí para beneficio mutuo.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9C2DC4D-4791-DB49-86B3-80121C5E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63559" y="449292"/>
            <a:ext cx="5608639" cy="7682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16F234-205E-9C4D-98D1-05353B32061D}"/>
              </a:ext>
            </a:extLst>
          </p:cNvPr>
          <p:cNvSpPr txBox="1">
            <a:spLocks/>
          </p:cNvSpPr>
          <p:nvPr/>
        </p:nvSpPr>
        <p:spPr bwMode="auto">
          <a:xfrm>
            <a:off x="6509995" y="2667681"/>
            <a:ext cx="499620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discuten metas y prioridades</a:t>
            </a:r>
          </a:p>
          <a:p>
            <a:pPr defTabSz="914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Identifican fortalezas </a:t>
            </a:r>
          </a:p>
          <a:p>
            <a:pPr defTabSz="914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inicia la confianza mutua</a:t>
            </a:r>
          </a:p>
        </p:txBody>
      </p:sp>
    </p:spTree>
    <p:extLst>
      <p:ext uri="{BB962C8B-B14F-4D97-AF65-F5344CB8AC3E}">
        <p14:creationId xmlns:p14="http://schemas.microsoft.com/office/powerpoint/2010/main" val="3152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7E855A-290C-FA4D-A406-C8CE909D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87" y="3239813"/>
            <a:ext cx="4747113" cy="3759614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Roles algo definidos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Relaciones informales      de apoyo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041BE-673A-F040-8872-E5D1926271BF}"/>
              </a:ext>
            </a:extLst>
          </p:cNvPr>
          <p:cNvSpPr txBox="1"/>
          <p:nvPr/>
        </p:nvSpPr>
        <p:spPr>
          <a:xfrm>
            <a:off x="663087" y="1653578"/>
            <a:ext cx="9698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>
                <a:latin typeface="Arial" panose="020B0604020202020204" pitchFamily="34" charset="0"/>
                <a:cs typeface="Arial" panose="020B0604020202020204" pitchFamily="34" charset="0"/>
              </a:rPr>
              <a:t>Los socios apoyan sus respectivas iniciativas de prevención, pero no tienen acuerdos formalizados.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6CFF874E-4B5C-EB4A-859D-F92CF177296A}"/>
              </a:ext>
            </a:extLst>
          </p:cNvPr>
          <p:cNvSpPr/>
          <p:nvPr/>
        </p:nvSpPr>
        <p:spPr>
          <a:xfrm flipH="1">
            <a:off x="663087" y="323817"/>
            <a:ext cx="5509112" cy="8207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endParaRPr lang="en-SV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DB7398-D273-BD4E-8624-FC8D3AA641CA}"/>
              </a:ext>
            </a:extLst>
          </p:cNvPr>
          <p:cNvSpPr txBox="1">
            <a:spLocks/>
          </p:cNvSpPr>
          <p:nvPr/>
        </p:nvSpPr>
        <p:spPr bwMode="auto">
          <a:xfrm>
            <a:off x="6172199" y="3657600"/>
            <a:ext cx="6918799" cy="37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Comunicación más frecuente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Toma de decisiones limitada </a:t>
            </a:r>
          </a:p>
        </p:txBody>
      </p:sp>
    </p:spTree>
    <p:extLst>
      <p:ext uri="{BB962C8B-B14F-4D97-AF65-F5344CB8AC3E}">
        <p14:creationId xmlns:p14="http://schemas.microsoft.com/office/powerpoint/2010/main" val="30919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4BD0E2-96D1-FB4C-9E03-29354F9F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4127"/>
            <a:ext cx="9429750" cy="2852536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F85204-94BB-5141-B76E-76FBFA33E8E6}"/>
              </a:ext>
            </a:extLst>
          </p:cNvPr>
          <p:cNvSpPr txBox="1">
            <a:spLocks/>
          </p:cNvSpPr>
          <p:nvPr/>
        </p:nvSpPr>
        <p:spPr bwMode="auto">
          <a:xfrm>
            <a:off x="600507" y="2800016"/>
            <a:ext cx="6105094" cy="41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Roles definidos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Lazos formalizados, pero hay autonomía 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Comunicación es contínua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4FE60-8789-A34F-BD14-D0A5D89D408E}"/>
              </a:ext>
            </a:extLst>
          </p:cNvPr>
          <p:cNvSpPr txBox="1"/>
          <p:nvPr/>
        </p:nvSpPr>
        <p:spPr>
          <a:xfrm>
            <a:off x="468428" y="1241236"/>
            <a:ext cx="10809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>
                <a:latin typeface="Arial" panose="020B0604020202020204" pitchFamily="34" charset="0"/>
                <a:cs typeface="Arial" panose="020B0604020202020204" pitchFamily="34" charset="0"/>
              </a:rPr>
              <a:t>Los socios se involucran en iniciativas compartidas y modifican sus actividades en beneficio de la totalidad.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43FA2338-E4C5-9747-B6D7-6DE92B37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58800" y="408021"/>
            <a:ext cx="5613400" cy="68116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Coordinación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7F3A49-61A2-AD44-A852-576CA9DEE155}"/>
              </a:ext>
            </a:extLst>
          </p:cNvPr>
          <p:cNvSpPr txBox="1">
            <a:spLocks/>
          </p:cNvSpPr>
          <p:nvPr/>
        </p:nvSpPr>
        <p:spPr bwMode="auto">
          <a:xfrm>
            <a:off x="6705601" y="3352800"/>
            <a:ext cx="4804718" cy="41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Decisiones relacionadas al trabajo en conjunto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comparten algunos recursos </a:t>
            </a:r>
          </a:p>
        </p:txBody>
      </p:sp>
    </p:spTree>
    <p:extLst>
      <p:ext uri="{BB962C8B-B14F-4D97-AF65-F5344CB8AC3E}">
        <p14:creationId xmlns:p14="http://schemas.microsoft.com/office/powerpoint/2010/main" val="2412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E2D1-FB12-C749-B810-DDAB5E3B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682618"/>
            <a:ext cx="10974312" cy="1727919"/>
          </a:xfrm>
        </p:spPr>
        <p:txBody>
          <a:bodyPr/>
          <a:lstStyle/>
          <a:p>
            <a:pPr marL="0" indent="0">
              <a:buNone/>
            </a:pPr>
            <a:r>
              <a:rPr lang="es-US" sz="3200">
                <a:latin typeface="Arial" panose="020B0604020202020204" pitchFamily="34" charset="0"/>
                <a:cs typeface="Arial" panose="020B0604020202020204" pitchFamily="34" charset="0"/>
              </a:rPr>
              <a:t>Con un acuerdo formalizado, los socios dirigen sus esfuerzos hacia fortalecer su capacidad para el logro de una visión compartida.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65407-FF3D-E24C-AD63-A49118651672}"/>
              </a:ext>
            </a:extLst>
          </p:cNvPr>
          <p:cNvSpPr txBox="1"/>
          <p:nvPr/>
        </p:nvSpPr>
        <p:spPr>
          <a:xfrm>
            <a:off x="608013" y="3418775"/>
            <a:ext cx="6529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Roles y </a:t>
            </a:r>
            <a:r>
              <a:rPr lang="es-US" sz="2800" dirty="0">
                <a:latin typeface="Arial" panose="020B0604020202020204" pitchFamily="34" charset="0"/>
                <a:cs typeface="Arial" panose="020B0604020202020204" pitchFamily="34" charset="0"/>
              </a:rPr>
              <a:t>lazos formales documentados en un acuerdo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Comunicación frecuente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BBF3FF3-D2A0-EC42-AC58-AFD3FB19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08013" y="654050"/>
            <a:ext cx="5564187" cy="8016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Colaboración Plena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C57CE9-D4CA-244E-9A8D-031946884BD3}"/>
              </a:ext>
            </a:extLst>
          </p:cNvPr>
          <p:cNvSpPr txBox="1"/>
          <p:nvPr/>
        </p:nvSpPr>
        <p:spPr>
          <a:xfrm>
            <a:off x="6781875" y="3857900"/>
            <a:ext cx="541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US" sz="2800" dirty="0">
                <a:latin typeface="Arial" panose="020B0604020202020204" pitchFamily="34" charset="0"/>
                <a:cs typeface="Arial" panose="020B0604020202020204" pitchFamily="34" charset="0"/>
              </a:rPr>
              <a:t>Ideas y decisiones compartidas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Recursos agrupados</a:t>
            </a:r>
          </a:p>
        </p:txBody>
      </p:sp>
    </p:spTree>
    <p:extLst>
      <p:ext uri="{BB962C8B-B14F-4D97-AF65-F5344CB8AC3E}">
        <p14:creationId xmlns:p14="http://schemas.microsoft.com/office/powerpoint/2010/main" val="18580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407913" y="457200"/>
            <a:ext cx="8122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  <a:t>Preparándonos Para Colaborar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40768A-4C3F-4243-BD2A-39EC41977D86}"/>
              </a:ext>
            </a:extLst>
          </p:cNvPr>
          <p:cNvSpPr/>
          <p:nvPr/>
        </p:nvSpPr>
        <p:spPr>
          <a:xfrm>
            <a:off x="2103960" y="2413664"/>
            <a:ext cx="7769225" cy="1047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C1C17-6978-2045-B274-BB02B3A09722}"/>
              </a:ext>
            </a:extLst>
          </p:cNvPr>
          <p:cNvSpPr/>
          <p:nvPr/>
        </p:nvSpPr>
        <p:spPr>
          <a:xfrm>
            <a:off x="2036386" y="2369612"/>
            <a:ext cx="3238500" cy="10478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E4C693-5865-2344-B93E-F654A577476D}"/>
              </a:ext>
            </a:extLst>
          </p:cNvPr>
          <p:cNvSpPr/>
          <p:nvPr/>
        </p:nvSpPr>
        <p:spPr>
          <a:xfrm>
            <a:off x="706571" y="1599641"/>
            <a:ext cx="2336800" cy="2336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A22447F-2AA0-6F4C-95A8-58FF92DF6E47}"/>
              </a:ext>
            </a:extLst>
          </p:cNvPr>
          <p:cNvSpPr/>
          <p:nvPr/>
        </p:nvSpPr>
        <p:spPr>
          <a:xfrm>
            <a:off x="8441043" y="1561136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uadroTexto 395">
            <a:extLst>
              <a:ext uri="{FF2B5EF4-FFF2-40B4-BE49-F238E27FC236}">
                <a16:creationId xmlns:a16="http://schemas.microsoft.com/office/drawing/2014/main" id="{4699D93E-53D4-EB42-B713-496A895631BA}"/>
              </a:ext>
            </a:extLst>
          </p:cNvPr>
          <p:cNvSpPr txBox="1"/>
          <p:nvPr/>
        </p:nvSpPr>
        <p:spPr>
          <a:xfrm>
            <a:off x="769541" y="2285982"/>
            <a:ext cx="221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Lato Semibold" panose="020F0502020204030203" pitchFamily="34" charset="0"/>
                <a:cs typeface="Arial" panose="020B0604020202020204" pitchFamily="34" charset="0"/>
              </a:rPr>
              <a:t>Sin vínculos, contemplación</a:t>
            </a:r>
          </a:p>
        </p:txBody>
      </p:sp>
      <p:sp>
        <p:nvSpPr>
          <p:cNvPr id="48" name="CuadroTexto 395">
            <a:extLst>
              <a:ext uri="{FF2B5EF4-FFF2-40B4-BE49-F238E27FC236}">
                <a16:creationId xmlns:a16="http://schemas.microsoft.com/office/drawing/2014/main" id="{76A35DC8-6D61-B444-AC77-956BB3454E2C}"/>
              </a:ext>
            </a:extLst>
          </p:cNvPr>
          <p:cNvSpPr txBox="1"/>
          <p:nvPr/>
        </p:nvSpPr>
        <p:spPr>
          <a:xfrm>
            <a:off x="8530622" y="2285982"/>
            <a:ext cx="2141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Lato Semibold" panose="020F0502020204030203" pitchFamily="34" charset="0"/>
                <a:cs typeface="Arial" panose="020B0604020202020204" pitchFamily="34" charset="0"/>
              </a:rPr>
              <a:t>Colaboración Plena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3F646228-65B9-FB47-B9DD-DD9F4F006A32}"/>
              </a:ext>
            </a:extLst>
          </p:cNvPr>
          <p:cNvSpPr/>
          <p:nvPr/>
        </p:nvSpPr>
        <p:spPr>
          <a:xfrm>
            <a:off x="4426730" y="2244363"/>
            <a:ext cx="1314193" cy="1232055"/>
          </a:xfrm>
          <a:custGeom>
            <a:avLst/>
            <a:gdLst>
              <a:gd name="connsiteX0" fmla="*/ 2377343 w 4724402"/>
              <a:gd name="connsiteY0" fmla="*/ 215056 h 4429124"/>
              <a:gd name="connsiteX1" fmla="*/ 2515945 w 4724402"/>
              <a:gd name="connsiteY1" fmla="*/ 262310 h 4429124"/>
              <a:gd name="connsiteX2" fmla="*/ 3444624 w 4724402"/>
              <a:gd name="connsiteY2" fmla="*/ 905248 h 4429124"/>
              <a:gd name="connsiteX3" fmla="*/ 3440988 w 4724402"/>
              <a:gd name="connsiteY3" fmla="*/ 906938 h 4429124"/>
              <a:gd name="connsiteX4" fmla="*/ 3468726 w 4724402"/>
              <a:gd name="connsiteY4" fmla="*/ 923720 h 4429124"/>
              <a:gd name="connsiteX5" fmla="*/ 3571877 w 4724402"/>
              <a:gd name="connsiteY5" fmla="*/ 1143000 h 4429124"/>
              <a:gd name="connsiteX6" fmla="*/ 3571877 w 4724402"/>
              <a:gd name="connsiteY6" fmla="*/ 1714500 h 4429124"/>
              <a:gd name="connsiteX7" fmla="*/ 4438652 w 4724402"/>
              <a:gd name="connsiteY7" fmla="*/ 1714500 h 4429124"/>
              <a:gd name="connsiteX8" fmla="*/ 4724402 w 4724402"/>
              <a:gd name="connsiteY8" fmla="*/ 2000252 h 4429124"/>
              <a:gd name="connsiteX9" fmla="*/ 4438652 w 4724402"/>
              <a:gd name="connsiteY9" fmla="*/ 2286000 h 4429124"/>
              <a:gd name="connsiteX10" fmla="*/ 3286127 w 4724402"/>
              <a:gd name="connsiteY10" fmla="*/ 2286000 h 4429124"/>
              <a:gd name="connsiteX11" fmla="*/ 3000377 w 4724402"/>
              <a:gd name="connsiteY11" fmla="*/ 2000252 h 4429124"/>
              <a:gd name="connsiteX12" fmla="*/ 3000377 w 4724402"/>
              <a:gd name="connsiteY12" fmla="*/ 1832820 h 4429124"/>
              <a:gd name="connsiteX13" fmla="*/ 2547197 w 4724402"/>
              <a:gd name="connsiteY13" fmla="*/ 2286000 h 4429124"/>
              <a:gd name="connsiteX14" fmla="*/ 3202412 w 4724402"/>
              <a:gd name="connsiteY14" fmla="*/ 2941216 h 4429124"/>
              <a:gd name="connsiteX15" fmla="*/ 3202412 w 4724402"/>
              <a:gd name="connsiteY15" fmla="*/ 3345284 h 4429124"/>
              <a:gd name="connsiteX16" fmla="*/ 2202287 w 4724402"/>
              <a:gd name="connsiteY16" fmla="*/ 4345410 h 4429124"/>
              <a:gd name="connsiteX17" fmla="*/ 1798218 w 4724402"/>
              <a:gd name="connsiteY17" fmla="*/ 4345410 h 4429124"/>
              <a:gd name="connsiteX18" fmla="*/ 1798218 w 4724402"/>
              <a:gd name="connsiteY18" fmla="*/ 3941340 h 4429124"/>
              <a:gd name="connsiteX19" fmla="*/ 2596308 w 4724402"/>
              <a:gd name="connsiteY19" fmla="*/ 3143252 h 4429124"/>
              <a:gd name="connsiteX20" fmla="*/ 2143127 w 4724402"/>
              <a:gd name="connsiteY20" fmla="*/ 2690070 h 4429124"/>
              <a:gd name="connsiteX21" fmla="*/ 487787 w 4724402"/>
              <a:gd name="connsiteY21" fmla="*/ 4345412 h 4429124"/>
              <a:gd name="connsiteX22" fmla="*/ 83718 w 4724402"/>
              <a:gd name="connsiteY22" fmla="*/ 4345412 h 4429124"/>
              <a:gd name="connsiteX23" fmla="*/ 83718 w 4724402"/>
              <a:gd name="connsiteY23" fmla="*/ 3941340 h 4429124"/>
              <a:gd name="connsiteX24" fmla="*/ 1941093 w 4724402"/>
              <a:gd name="connsiteY24" fmla="*/ 2083966 h 4429124"/>
              <a:gd name="connsiteX25" fmla="*/ 2837654 w 4724402"/>
              <a:gd name="connsiteY25" fmla="*/ 1187406 h 4429124"/>
              <a:gd name="connsiteX26" fmla="*/ 2837652 w 4724402"/>
              <a:gd name="connsiteY26" fmla="*/ 1187406 h 4429124"/>
              <a:gd name="connsiteX27" fmla="*/ 2393854 w 4724402"/>
              <a:gd name="connsiteY27" fmla="*/ 867720 h 4429124"/>
              <a:gd name="connsiteX28" fmla="*/ 1773662 w 4724402"/>
              <a:gd name="connsiteY28" fmla="*/ 1487910 h 4429124"/>
              <a:gd name="connsiteX29" fmla="*/ 1369593 w 4724402"/>
              <a:gd name="connsiteY29" fmla="*/ 1487910 h 4429124"/>
              <a:gd name="connsiteX30" fmla="*/ 1369593 w 4724402"/>
              <a:gd name="connsiteY30" fmla="*/ 1083840 h 4429124"/>
              <a:gd name="connsiteX31" fmla="*/ 2155405 w 4724402"/>
              <a:gd name="connsiteY31" fmla="*/ 298028 h 4429124"/>
              <a:gd name="connsiteX32" fmla="*/ 2377343 w 4724402"/>
              <a:gd name="connsiteY32" fmla="*/ 215056 h 4429124"/>
              <a:gd name="connsiteX33" fmla="*/ 4000503 w 4724402"/>
              <a:gd name="connsiteY33" fmla="*/ 0 h 4429124"/>
              <a:gd name="connsiteX34" fmla="*/ 4429128 w 4724402"/>
              <a:gd name="connsiteY34" fmla="*/ 428626 h 4429124"/>
              <a:gd name="connsiteX35" fmla="*/ 4000503 w 4724402"/>
              <a:gd name="connsiteY35" fmla="*/ 857252 h 4429124"/>
              <a:gd name="connsiteX36" fmla="*/ 3571878 w 4724402"/>
              <a:gd name="connsiteY36" fmla="*/ 428626 h 4429124"/>
              <a:gd name="connsiteX37" fmla="*/ 4000503 w 4724402"/>
              <a:gd name="connsiteY37" fmla="*/ 0 h 44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24402" h="4429124">
                <a:moveTo>
                  <a:pt x="2377343" y="215056"/>
                </a:moveTo>
                <a:cubicBezTo>
                  <a:pt x="2425545" y="218412"/>
                  <a:pt x="2473354" y="234002"/>
                  <a:pt x="2515945" y="262310"/>
                </a:cubicBezTo>
                <a:lnTo>
                  <a:pt x="3444624" y="905248"/>
                </a:lnTo>
                <a:lnTo>
                  <a:pt x="3440988" y="906938"/>
                </a:lnTo>
                <a:lnTo>
                  <a:pt x="3468726" y="923720"/>
                </a:lnTo>
                <a:cubicBezTo>
                  <a:pt x="3533655" y="977888"/>
                  <a:pt x="3571877" y="1058754"/>
                  <a:pt x="3571877" y="1143000"/>
                </a:cubicBezTo>
                <a:lnTo>
                  <a:pt x="3571877" y="1714500"/>
                </a:lnTo>
                <a:lnTo>
                  <a:pt x="4438652" y="1714500"/>
                </a:lnTo>
                <a:cubicBezTo>
                  <a:pt x="4596454" y="1714500"/>
                  <a:pt x="4724402" y="1842450"/>
                  <a:pt x="4724402" y="2000252"/>
                </a:cubicBezTo>
                <a:cubicBezTo>
                  <a:pt x="4724402" y="2158052"/>
                  <a:pt x="4596454" y="2286000"/>
                  <a:pt x="4438652" y="2286000"/>
                </a:cubicBezTo>
                <a:lnTo>
                  <a:pt x="3286127" y="2286000"/>
                </a:lnTo>
                <a:cubicBezTo>
                  <a:pt x="3128327" y="2286000"/>
                  <a:pt x="3000377" y="2158052"/>
                  <a:pt x="3000377" y="2000252"/>
                </a:cubicBezTo>
                <a:lnTo>
                  <a:pt x="3000377" y="1832820"/>
                </a:lnTo>
                <a:lnTo>
                  <a:pt x="2547197" y="2286000"/>
                </a:lnTo>
                <a:lnTo>
                  <a:pt x="3202412" y="2941216"/>
                </a:lnTo>
                <a:cubicBezTo>
                  <a:pt x="3314036" y="3052840"/>
                  <a:pt x="3314036" y="3233662"/>
                  <a:pt x="3202412" y="3345284"/>
                </a:cubicBezTo>
                <a:lnTo>
                  <a:pt x="2202287" y="4345410"/>
                </a:lnTo>
                <a:cubicBezTo>
                  <a:pt x="2090664" y="4457034"/>
                  <a:pt x="1909832" y="4457024"/>
                  <a:pt x="1798218" y="4345410"/>
                </a:cubicBezTo>
                <a:cubicBezTo>
                  <a:pt x="1686594" y="4233788"/>
                  <a:pt x="1686594" y="4052964"/>
                  <a:pt x="1798218" y="3941340"/>
                </a:cubicBezTo>
                <a:lnTo>
                  <a:pt x="2596308" y="3143252"/>
                </a:lnTo>
                <a:lnTo>
                  <a:pt x="2143127" y="2690070"/>
                </a:lnTo>
                <a:lnTo>
                  <a:pt x="487787" y="4345412"/>
                </a:lnTo>
                <a:cubicBezTo>
                  <a:pt x="376164" y="4457034"/>
                  <a:pt x="195332" y="4457024"/>
                  <a:pt x="83718" y="4345412"/>
                </a:cubicBezTo>
                <a:cubicBezTo>
                  <a:pt x="-27906" y="4233788"/>
                  <a:pt x="-27906" y="4052964"/>
                  <a:pt x="83718" y="3941340"/>
                </a:cubicBezTo>
                <a:lnTo>
                  <a:pt x="1941093" y="2083966"/>
                </a:lnTo>
                <a:lnTo>
                  <a:pt x="2837654" y="1187406"/>
                </a:lnTo>
                <a:lnTo>
                  <a:pt x="2837652" y="1187406"/>
                </a:lnTo>
                <a:lnTo>
                  <a:pt x="2393854" y="867720"/>
                </a:lnTo>
                <a:lnTo>
                  <a:pt x="1773662" y="1487910"/>
                </a:lnTo>
                <a:cubicBezTo>
                  <a:pt x="1662039" y="1599534"/>
                  <a:pt x="1481216" y="1599534"/>
                  <a:pt x="1369593" y="1487910"/>
                </a:cubicBezTo>
                <a:cubicBezTo>
                  <a:pt x="1257969" y="1376288"/>
                  <a:pt x="1257969" y="1195464"/>
                  <a:pt x="1369593" y="1083840"/>
                </a:cubicBezTo>
                <a:lnTo>
                  <a:pt x="2155405" y="298028"/>
                </a:lnTo>
                <a:cubicBezTo>
                  <a:pt x="2215579" y="237860"/>
                  <a:pt x="2297006" y="209464"/>
                  <a:pt x="2377343" y="215056"/>
                </a:cubicBezTo>
                <a:close/>
                <a:moveTo>
                  <a:pt x="4000503" y="0"/>
                </a:moveTo>
                <a:cubicBezTo>
                  <a:pt x="4237226" y="0"/>
                  <a:pt x="4429128" y="191904"/>
                  <a:pt x="4429128" y="428626"/>
                </a:cubicBezTo>
                <a:cubicBezTo>
                  <a:pt x="4429128" y="665348"/>
                  <a:pt x="4237226" y="857252"/>
                  <a:pt x="4000503" y="857252"/>
                </a:cubicBezTo>
                <a:cubicBezTo>
                  <a:pt x="3763780" y="857252"/>
                  <a:pt x="3571878" y="665348"/>
                  <a:pt x="3571878" y="428626"/>
                </a:cubicBezTo>
                <a:cubicBezTo>
                  <a:pt x="3571878" y="191904"/>
                  <a:pt x="3763780" y="0"/>
                  <a:pt x="4000503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Rectangle 56">
            <a:extLst>
              <a:ext uri="{FF2B5EF4-FFF2-40B4-BE49-F238E27FC236}">
                <a16:creationId xmlns:a16="http://schemas.microsoft.com/office/drawing/2014/main" id="{66E76945-8D77-8B4B-B5D4-36F7677AE91B}"/>
              </a:ext>
            </a:extLst>
          </p:cNvPr>
          <p:cNvSpPr/>
          <p:nvPr/>
        </p:nvSpPr>
        <p:spPr>
          <a:xfrm>
            <a:off x="888955" y="4077046"/>
            <a:ext cx="10388645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¿Cuenta con el apoyo real del liderazgo?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Los miembros del equipo, ¿comprenden el valor de la colaboración?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¿Se ha articulado un propósito claro para la colaboración?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organización, ¿Tiene la capacidad para colaborar? ¿Cuentan con los recursos necesarios? </a:t>
            </a:r>
          </a:p>
        </p:txBody>
      </p:sp>
    </p:spTree>
    <p:extLst>
      <p:ext uri="{BB962C8B-B14F-4D97-AF65-F5344CB8AC3E}">
        <p14:creationId xmlns:p14="http://schemas.microsoft.com/office/powerpoint/2010/main" val="327242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D2EB298-AD14-A143-8DFF-19FE328291FF}"/>
              </a:ext>
            </a:extLst>
          </p:cNvPr>
          <p:cNvSpPr/>
          <p:nvPr/>
        </p:nvSpPr>
        <p:spPr>
          <a:xfrm>
            <a:off x="4800600" y="1661031"/>
            <a:ext cx="6934200" cy="847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405B0-3AC5-004A-97B3-A18A99B4F785}"/>
              </a:ext>
            </a:extLst>
          </p:cNvPr>
          <p:cNvSpPr/>
          <p:nvPr/>
        </p:nvSpPr>
        <p:spPr>
          <a:xfrm>
            <a:off x="4800600" y="2600220"/>
            <a:ext cx="6934200" cy="8478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1FDFE4-052A-F54C-9F3C-224FD50DCFF6}"/>
              </a:ext>
            </a:extLst>
          </p:cNvPr>
          <p:cNvSpPr/>
          <p:nvPr/>
        </p:nvSpPr>
        <p:spPr>
          <a:xfrm>
            <a:off x="4789618" y="3564323"/>
            <a:ext cx="6945181" cy="847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17C8D9-CB4D-0540-97CD-E7FF0FE44213}"/>
              </a:ext>
            </a:extLst>
          </p:cNvPr>
          <p:cNvSpPr/>
          <p:nvPr/>
        </p:nvSpPr>
        <p:spPr>
          <a:xfrm>
            <a:off x="4795977" y="4572000"/>
            <a:ext cx="6972889" cy="8478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337150-74C3-134B-AA32-1B8A0B94844D}"/>
              </a:ext>
            </a:extLst>
          </p:cNvPr>
          <p:cNvSpPr/>
          <p:nvPr/>
        </p:nvSpPr>
        <p:spPr>
          <a:xfrm>
            <a:off x="785539" y="1675643"/>
            <a:ext cx="3673656" cy="367365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adroTexto 350">
            <a:extLst>
              <a:ext uri="{FF2B5EF4-FFF2-40B4-BE49-F238E27FC236}">
                <a16:creationId xmlns:a16="http://schemas.microsoft.com/office/drawing/2014/main" id="{ED54A5C9-E44C-5C4D-BFC6-633EAEAD2295}"/>
              </a:ext>
            </a:extLst>
          </p:cNvPr>
          <p:cNvSpPr txBox="1"/>
          <p:nvPr/>
        </p:nvSpPr>
        <p:spPr>
          <a:xfrm>
            <a:off x="685799" y="381000"/>
            <a:ext cx="3773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Lato Heavy" charset="0"/>
                <a:cs typeface="Arial" panose="020B0604020202020204" pitchFamily="34" charset="0"/>
              </a:rPr>
              <a:t>Resumiendo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F1F8BC-DEE1-BE4B-98DE-DABC3B389259}"/>
              </a:ext>
            </a:extLst>
          </p:cNvPr>
          <p:cNvGrpSpPr/>
          <p:nvPr/>
        </p:nvGrpSpPr>
        <p:grpSpPr>
          <a:xfrm>
            <a:off x="1115963" y="2698766"/>
            <a:ext cx="3012808" cy="1439598"/>
            <a:chOff x="7153753" y="5994890"/>
            <a:chExt cx="10193586" cy="4870759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9B4FC28-E23B-A048-B58A-4A9BC2AF5CB6}"/>
                </a:ext>
              </a:extLst>
            </p:cNvPr>
            <p:cNvSpPr/>
            <p:nvPr/>
          </p:nvSpPr>
          <p:spPr>
            <a:xfrm rot="10800000">
              <a:off x="10558359" y="6481676"/>
              <a:ext cx="3084222" cy="1492442"/>
            </a:xfrm>
            <a:custGeom>
              <a:avLst/>
              <a:gdLst>
                <a:gd name="connsiteX0" fmla="*/ 1031773 w 1146024"/>
                <a:gd name="connsiteY0" fmla="*/ -274 h 554556"/>
                <a:gd name="connsiteX1" fmla="*/ 1145966 w 1146024"/>
                <a:gd name="connsiteY1" fmla="*/ -274 h 554556"/>
                <a:gd name="connsiteX2" fmla="*/ 1145966 w 1146024"/>
                <a:gd name="connsiteY2" fmla="*/ 554283 h 554556"/>
                <a:gd name="connsiteX3" fmla="*/ 1031773 w 1146024"/>
                <a:gd name="connsiteY3" fmla="*/ 554283 h 554556"/>
                <a:gd name="connsiteX4" fmla="*/ 114135 w 1146024"/>
                <a:gd name="connsiteY4" fmla="*/ 554283 h 554556"/>
                <a:gd name="connsiteX5" fmla="*/ -59 w 1146024"/>
                <a:gd name="connsiteY5" fmla="*/ 554283 h 554556"/>
                <a:gd name="connsiteX6" fmla="*/ -59 w 1146024"/>
                <a:gd name="connsiteY6" fmla="*/ -274 h 554556"/>
                <a:gd name="connsiteX7" fmla="*/ 114135 w 1146024"/>
                <a:gd name="connsiteY7" fmla="*/ -274 h 55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6024" h="554556">
                  <a:moveTo>
                    <a:pt x="1031773" y="-274"/>
                  </a:moveTo>
                  <a:cubicBezTo>
                    <a:pt x="1094840" y="-274"/>
                    <a:pt x="1145966" y="-274"/>
                    <a:pt x="1145966" y="-274"/>
                  </a:cubicBezTo>
                  <a:lnTo>
                    <a:pt x="1145966" y="554283"/>
                  </a:lnTo>
                  <a:cubicBezTo>
                    <a:pt x="1145966" y="554283"/>
                    <a:pt x="1094840" y="554283"/>
                    <a:pt x="1031773" y="554283"/>
                  </a:cubicBezTo>
                  <a:lnTo>
                    <a:pt x="114135" y="554283"/>
                  </a:lnTo>
                  <a:cubicBezTo>
                    <a:pt x="51068" y="554283"/>
                    <a:pt x="-59" y="554283"/>
                    <a:pt x="-59" y="554283"/>
                  </a:cubicBezTo>
                  <a:lnTo>
                    <a:pt x="-59" y="-274"/>
                  </a:lnTo>
                  <a:cubicBezTo>
                    <a:pt x="-59" y="-274"/>
                    <a:pt x="51068" y="-274"/>
                    <a:pt x="114135" y="-27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E327109-8C94-C74C-B72A-A89CC0EC5133}"/>
                </a:ext>
              </a:extLst>
            </p:cNvPr>
            <p:cNvSpPr/>
            <p:nvPr/>
          </p:nvSpPr>
          <p:spPr>
            <a:xfrm>
              <a:off x="7153753" y="5994890"/>
              <a:ext cx="4807322" cy="4869989"/>
            </a:xfrm>
            <a:custGeom>
              <a:avLst/>
              <a:gdLst>
                <a:gd name="connsiteX0" fmla="*/ 1533462 w 1786287"/>
                <a:gd name="connsiteY0" fmla="*/ 832672 h 1809573"/>
                <a:gd name="connsiteX1" fmla="*/ 1067173 w 1786287"/>
                <a:gd name="connsiteY1" fmla="*/ 1087663 h 1809573"/>
                <a:gd name="connsiteX2" fmla="*/ 1064508 w 1786287"/>
                <a:gd name="connsiteY2" fmla="*/ 1088519 h 1809573"/>
                <a:gd name="connsiteX3" fmla="*/ 1158051 w 1786287"/>
                <a:gd name="connsiteY3" fmla="*/ 246467 h 1809573"/>
                <a:gd name="connsiteX4" fmla="*/ 1267392 w 1786287"/>
                <a:gd name="connsiteY4" fmla="*/ 198947 h 1809573"/>
                <a:gd name="connsiteX5" fmla="*/ 1339143 w 1786287"/>
                <a:gd name="connsiteY5" fmla="*/ 186972 h 1809573"/>
                <a:gd name="connsiteX6" fmla="*/ 1436874 w 1786287"/>
                <a:gd name="connsiteY6" fmla="*/ 202939 h 1809573"/>
                <a:gd name="connsiteX7" fmla="*/ 1470275 w 1786287"/>
                <a:gd name="connsiteY7" fmla="*/ 83094 h 1809573"/>
                <a:gd name="connsiteX8" fmla="*/ 1455811 w 1786287"/>
                <a:gd name="connsiteY8" fmla="*/ 83094 h 1809573"/>
                <a:gd name="connsiteX9" fmla="*/ 1451814 w 1786287"/>
                <a:gd name="connsiteY9" fmla="*/ 64086 h 1809573"/>
                <a:gd name="connsiteX10" fmla="*/ 1449720 w 1786287"/>
                <a:gd name="connsiteY10" fmla="*/ 58478 h 1809573"/>
                <a:gd name="connsiteX11" fmla="*/ 1409848 w 1786287"/>
                <a:gd name="connsiteY11" fmla="*/ 31202 h 1809573"/>
                <a:gd name="connsiteX12" fmla="*/ 1356653 w 1786287"/>
                <a:gd name="connsiteY12" fmla="*/ 31202 h 1809573"/>
                <a:gd name="connsiteX13" fmla="*/ 1295559 w 1786287"/>
                <a:gd name="connsiteY13" fmla="*/ 694 h 1809573"/>
                <a:gd name="connsiteX14" fmla="*/ 989997 w 1786287"/>
                <a:gd name="connsiteY14" fmla="*/ 71499 h 1809573"/>
                <a:gd name="connsiteX15" fmla="*/ 894170 w 1786287"/>
                <a:gd name="connsiteY15" fmla="*/ 113791 h 1809573"/>
                <a:gd name="connsiteX16" fmla="*/ 589655 w 1786287"/>
                <a:gd name="connsiteY16" fmla="*/ 350155 h 1809573"/>
                <a:gd name="connsiteX17" fmla="*/ 488784 w 1786287"/>
                <a:gd name="connsiteY17" fmla="*/ 473232 h 1809573"/>
                <a:gd name="connsiteX18" fmla="*/ 383060 w 1786287"/>
                <a:gd name="connsiteY18" fmla="*/ 668728 h 1809573"/>
                <a:gd name="connsiteX19" fmla="*/ -59 w 1786287"/>
                <a:gd name="connsiteY19" fmla="*/ 1427621 h 1809573"/>
                <a:gd name="connsiteX20" fmla="*/ 149535 w 1786287"/>
                <a:gd name="connsiteY20" fmla="*/ 1549842 h 1809573"/>
                <a:gd name="connsiteX21" fmla="*/ 466135 w 1786287"/>
                <a:gd name="connsiteY21" fmla="*/ 1809300 h 1809573"/>
                <a:gd name="connsiteX22" fmla="*/ 627909 w 1786287"/>
                <a:gd name="connsiteY22" fmla="*/ 1665125 h 1809573"/>
                <a:gd name="connsiteX23" fmla="*/ 696711 w 1786287"/>
                <a:gd name="connsiteY23" fmla="*/ 1646117 h 1809573"/>
                <a:gd name="connsiteX24" fmla="*/ 1023494 w 1786287"/>
                <a:gd name="connsiteY24" fmla="*/ 1511351 h 1809573"/>
                <a:gd name="connsiteX25" fmla="*/ 1039386 w 1786287"/>
                <a:gd name="connsiteY25" fmla="*/ 1502607 h 1809573"/>
                <a:gd name="connsiteX26" fmla="*/ 1090487 w 1786287"/>
                <a:gd name="connsiteY26" fmla="*/ 1474570 h 1809573"/>
                <a:gd name="connsiteX27" fmla="*/ 1303267 w 1786287"/>
                <a:gd name="connsiteY27" fmla="*/ 1301408 h 1809573"/>
                <a:gd name="connsiteX28" fmla="*/ 1761278 w 1786287"/>
                <a:gd name="connsiteY28" fmla="*/ 956509 h 1809573"/>
                <a:gd name="connsiteX29" fmla="*/ 1533462 w 1786287"/>
                <a:gd name="connsiteY29" fmla="*/ 832672 h 1809573"/>
                <a:gd name="connsiteX30" fmla="*/ 291896 w 1786287"/>
                <a:gd name="connsiteY30" fmla="*/ 1527983 h 1809573"/>
                <a:gd name="connsiteX31" fmla="*/ 278478 w 1786287"/>
                <a:gd name="connsiteY31" fmla="*/ 1532735 h 1809573"/>
                <a:gd name="connsiteX32" fmla="*/ 291800 w 1786287"/>
                <a:gd name="connsiteY32" fmla="*/ 1527792 h 1809573"/>
                <a:gd name="connsiteX33" fmla="*/ 360412 w 1786287"/>
                <a:gd name="connsiteY33" fmla="*/ 1496049 h 1809573"/>
                <a:gd name="connsiteX34" fmla="*/ 291896 w 1786287"/>
                <a:gd name="connsiteY34" fmla="*/ 1527983 h 18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86287" h="1809573">
                  <a:moveTo>
                    <a:pt x="1533462" y="832672"/>
                  </a:moveTo>
                  <a:lnTo>
                    <a:pt x="1067173" y="1087663"/>
                  </a:lnTo>
                  <a:lnTo>
                    <a:pt x="1064508" y="1088519"/>
                  </a:lnTo>
                  <a:cubicBezTo>
                    <a:pt x="1064508" y="1088519"/>
                    <a:pt x="1158051" y="246467"/>
                    <a:pt x="1158051" y="246467"/>
                  </a:cubicBezTo>
                  <a:lnTo>
                    <a:pt x="1267392" y="198947"/>
                  </a:lnTo>
                  <a:cubicBezTo>
                    <a:pt x="1291534" y="196457"/>
                    <a:pt x="1315496" y="192456"/>
                    <a:pt x="1339143" y="186972"/>
                  </a:cubicBezTo>
                  <a:lnTo>
                    <a:pt x="1436874" y="202939"/>
                  </a:lnTo>
                  <a:cubicBezTo>
                    <a:pt x="1493304" y="214058"/>
                    <a:pt x="1571241" y="85660"/>
                    <a:pt x="1470275" y="83094"/>
                  </a:cubicBezTo>
                  <a:lnTo>
                    <a:pt x="1455811" y="83094"/>
                  </a:lnTo>
                  <a:cubicBezTo>
                    <a:pt x="1455411" y="76602"/>
                    <a:pt x="1454060" y="70196"/>
                    <a:pt x="1451814" y="64086"/>
                  </a:cubicBezTo>
                  <a:lnTo>
                    <a:pt x="1449720" y="58478"/>
                  </a:lnTo>
                  <a:cubicBezTo>
                    <a:pt x="1442802" y="42473"/>
                    <a:pt x="1427291" y="31857"/>
                    <a:pt x="1409848" y="31202"/>
                  </a:cubicBezTo>
                  <a:lnTo>
                    <a:pt x="1356653" y="31202"/>
                  </a:lnTo>
                  <a:cubicBezTo>
                    <a:pt x="1345443" y="8506"/>
                    <a:pt x="1320473" y="-3963"/>
                    <a:pt x="1295559" y="694"/>
                  </a:cubicBezTo>
                  <a:lnTo>
                    <a:pt x="989997" y="71499"/>
                  </a:lnTo>
                  <a:cubicBezTo>
                    <a:pt x="954816" y="76688"/>
                    <a:pt x="921700" y="91305"/>
                    <a:pt x="894170" y="113791"/>
                  </a:cubicBezTo>
                  <a:lnTo>
                    <a:pt x="589655" y="350155"/>
                  </a:lnTo>
                  <a:cubicBezTo>
                    <a:pt x="548535" y="384436"/>
                    <a:pt x="514306" y="426206"/>
                    <a:pt x="488784" y="473232"/>
                  </a:cubicBezTo>
                  <a:lnTo>
                    <a:pt x="383060" y="668728"/>
                  </a:lnTo>
                  <a:lnTo>
                    <a:pt x="-59" y="1427621"/>
                  </a:lnTo>
                  <a:lnTo>
                    <a:pt x="149535" y="1549842"/>
                  </a:lnTo>
                  <a:lnTo>
                    <a:pt x="466135" y="1809300"/>
                  </a:lnTo>
                  <a:cubicBezTo>
                    <a:pt x="533510" y="1736500"/>
                    <a:pt x="593937" y="1679191"/>
                    <a:pt x="627909" y="1665125"/>
                  </a:cubicBezTo>
                  <a:cubicBezTo>
                    <a:pt x="649929" y="1655859"/>
                    <a:pt x="673054" y="1649472"/>
                    <a:pt x="696711" y="1646117"/>
                  </a:cubicBezTo>
                  <a:cubicBezTo>
                    <a:pt x="794822" y="1632526"/>
                    <a:pt x="864765" y="1598597"/>
                    <a:pt x="1023494" y="1511351"/>
                  </a:cubicBezTo>
                  <a:lnTo>
                    <a:pt x="1039386" y="1502607"/>
                  </a:lnTo>
                  <a:lnTo>
                    <a:pt x="1090487" y="1474570"/>
                  </a:lnTo>
                  <a:cubicBezTo>
                    <a:pt x="1210105" y="1408708"/>
                    <a:pt x="1265393" y="1355295"/>
                    <a:pt x="1303267" y="1301408"/>
                  </a:cubicBezTo>
                  <a:cubicBezTo>
                    <a:pt x="1357414" y="1224521"/>
                    <a:pt x="1376446" y="1220434"/>
                    <a:pt x="1761278" y="956509"/>
                  </a:cubicBezTo>
                  <a:cubicBezTo>
                    <a:pt x="1851205" y="895683"/>
                    <a:pt x="1680105" y="752268"/>
                    <a:pt x="1533462" y="832672"/>
                  </a:cubicBezTo>
                  <a:close/>
                  <a:moveTo>
                    <a:pt x="291896" y="1527983"/>
                  </a:moveTo>
                  <a:cubicBezTo>
                    <a:pt x="287328" y="1529408"/>
                    <a:pt x="282950" y="1531214"/>
                    <a:pt x="278478" y="1532735"/>
                  </a:cubicBezTo>
                  <a:cubicBezTo>
                    <a:pt x="282950" y="1531214"/>
                    <a:pt x="287328" y="1529408"/>
                    <a:pt x="291800" y="1527792"/>
                  </a:cubicBezTo>
                  <a:cubicBezTo>
                    <a:pt x="315486" y="1519058"/>
                    <a:pt x="338429" y="1508443"/>
                    <a:pt x="360412" y="1496049"/>
                  </a:cubicBezTo>
                  <a:cubicBezTo>
                    <a:pt x="338477" y="1508537"/>
                    <a:pt x="315562" y="1519220"/>
                    <a:pt x="291896" y="1527983"/>
                  </a:cubicBezTo>
                  <a:close/>
                </a:path>
              </a:pathLst>
            </a:custGeom>
            <a:solidFill>
              <a:srgbClr val="FBD1B7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399F06-8978-C442-8B90-9FBC6655320D}"/>
                </a:ext>
              </a:extLst>
            </p:cNvPr>
            <p:cNvSpPr/>
            <p:nvPr/>
          </p:nvSpPr>
          <p:spPr>
            <a:xfrm>
              <a:off x="9428955" y="10282229"/>
              <a:ext cx="69657" cy="15345"/>
            </a:xfrm>
            <a:custGeom>
              <a:avLst/>
              <a:gdLst>
                <a:gd name="connsiteX0" fmla="*/ -59 w 25883"/>
                <a:gd name="connsiteY0" fmla="*/ 5429 h 5702"/>
                <a:gd name="connsiteX1" fmla="*/ 25825 w 25883"/>
                <a:gd name="connsiteY1" fmla="*/ -274 h 5702"/>
                <a:gd name="connsiteX2" fmla="*/ -59 w 25883"/>
                <a:gd name="connsiteY2" fmla="*/ 5429 h 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83" h="5702">
                  <a:moveTo>
                    <a:pt x="-59" y="5429"/>
                  </a:moveTo>
                  <a:lnTo>
                    <a:pt x="25825" y="-274"/>
                  </a:lnTo>
                  <a:cubicBezTo>
                    <a:pt x="25825" y="-274"/>
                    <a:pt x="16309" y="2102"/>
                    <a:pt x="-59" y="5429"/>
                  </a:cubicBezTo>
                  <a:close/>
                </a:path>
              </a:pathLst>
            </a:custGeom>
            <a:solidFill>
              <a:srgbClr val="FB9E8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1624A2-A3AC-AE4E-8C41-2D73EA409F5A}"/>
                </a:ext>
              </a:extLst>
            </p:cNvPr>
            <p:cNvSpPr/>
            <p:nvPr/>
          </p:nvSpPr>
          <p:spPr>
            <a:xfrm>
              <a:off x="9572626" y="6296497"/>
              <a:ext cx="2305933" cy="2297364"/>
            </a:xfrm>
            <a:custGeom>
              <a:avLst/>
              <a:gdLst>
                <a:gd name="connsiteX0" fmla="*/ 856830 w 856830"/>
                <a:gd name="connsiteY0" fmla="*/ 426823 h 853646"/>
                <a:gd name="connsiteX1" fmla="*/ 428415 w 856830"/>
                <a:gd name="connsiteY1" fmla="*/ 853647 h 853646"/>
                <a:gd name="connsiteX2" fmla="*/ 0 w 856830"/>
                <a:gd name="connsiteY2" fmla="*/ 426824 h 853646"/>
                <a:gd name="connsiteX3" fmla="*/ 428415 w 856830"/>
                <a:gd name="connsiteY3" fmla="*/ 0 h 853646"/>
                <a:gd name="connsiteX4" fmla="*/ 856830 w 856830"/>
                <a:gd name="connsiteY4" fmla="*/ 426823 h 85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30" h="853646">
                  <a:moveTo>
                    <a:pt x="856830" y="426823"/>
                  </a:moveTo>
                  <a:cubicBezTo>
                    <a:pt x="856830" y="662552"/>
                    <a:pt x="665022" y="853647"/>
                    <a:pt x="428415" y="853647"/>
                  </a:cubicBezTo>
                  <a:cubicBezTo>
                    <a:pt x="191808" y="853647"/>
                    <a:pt x="0" y="662552"/>
                    <a:pt x="0" y="426824"/>
                  </a:cubicBezTo>
                  <a:cubicBezTo>
                    <a:pt x="0" y="191095"/>
                    <a:pt x="191808" y="0"/>
                    <a:pt x="428415" y="0"/>
                  </a:cubicBezTo>
                  <a:cubicBezTo>
                    <a:pt x="665022" y="0"/>
                    <a:pt x="856830" y="191095"/>
                    <a:pt x="856830" y="426823"/>
                  </a:cubicBezTo>
                  <a:close/>
                </a:path>
              </a:pathLst>
            </a:custGeom>
            <a:solidFill>
              <a:schemeClr val="tx2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482A45D-7A3E-FC49-9D4D-B5698FB18D5A}"/>
                </a:ext>
              </a:extLst>
            </p:cNvPr>
            <p:cNvSpPr/>
            <p:nvPr/>
          </p:nvSpPr>
          <p:spPr>
            <a:xfrm>
              <a:off x="9806191" y="6528996"/>
              <a:ext cx="1838804" cy="1832366"/>
            </a:xfrm>
            <a:custGeom>
              <a:avLst/>
              <a:gdLst>
                <a:gd name="connsiteX0" fmla="*/ 683257 w 683256"/>
                <a:gd name="connsiteY0" fmla="*/ 340432 h 680864"/>
                <a:gd name="connsiteX1" fmla="*/ 341628 w 683256"/>
                <a:gd name="connsiteY1" fmla="*/ 680865 h 680864"/>
                <a:gd name="connsiteX2" fmla="*/ 0 w 683256"/>
                <a:gd name="connsiteY2" fmla="*/ 340432 h 680864"/>
                <a:gd name="connsiteX3" fmla="*/ 341628 w 683256"/>
                <a:gd name="connsiteY3" fmla="*/ 0 h 680864"/>
                <a:gd name="connsiteX4" fmla="*/ 683257 w 683256"/>
                <a:gd name="connsiteY4" fmla="*/ 340432 h 68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56" h="680864">
                  <a:moveTo>
                    <a:pt x="683257" y="340432"/>
                  </a:moveTo>
                  <a:cubicBezTo>
                    <a:pt x="683257" y="528448"/>
                    <a:pt x="530304" y="680865"/>
                    <a:pt x="341628" y="680865"/>
                  </a:cubicBezTo>
                  <a:cubicBezTo>
                    <a:pt x="152952" y="680865"/>
                    <a:pt x="0" y="528448"/>
                    <a:pt x="0" y="340432"/>
                  </a:cubicBezTo>
                  <a:cubicBezTo>
                    <a:pt x="0" y="152417"/>
                    <a:pt x="152952" y="0"/>
                    <a:pt x="341628" y="0"/>
                  </a:cubicBezTo>
                  <a:cubicBezTo>
                    <a:pt x="530304" y="0"/>
                    <a:pt x="683257" y="152417"/>
                    <a:pt x="683257" y="340432"/>
                  </a:cubicBez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5DE5CD-306E-9F42-B810-5A216C715834}"/>
                </a:ext>
              </a:extLst>
            </p:cNvPr>
            <p:cNvSpPr/>
            <p:nvPr/>
          </p:nvSpPr>
          <p:spPr>
            <a:xfrm>
              <a:off x="12537842" y="5994976"/>
              <a:ext cx="4809497" cy="4870673"/>
            </a:xfrm>
            <a:custGeom>
              <a:avLst/>
              <a:gdLst>
                <a:gd name="connsiteX0" fmla="*/ 1403918 w 1787095"/>
                <a:gd name="connsiteY0" fmla="*/ 668221 h 1809827"/>
                <a:gd name="connsiteX1" fmla="*/ 1298195 w 1787095"/>
                <a:gd name="connsiteY1" fmla="*/ 472725 h 1809827"/>
                <a:gd name="connsiteX2" fmla="*/ 1197324 w 1787095"/>
                <a:gd name="connsiteY2" fmla="*/ 349648 h 1809827"/>
                <a:gd name="connsiteX3" fmla="*/ 892808 w 1787095"/>
                <a:gd name="connsiteY3" fmla="*/ 113285 h 1809827"/>
                <a:gd name="connsiteX4" fmla="*/ 796981 w 1787095"/>
                <a:gd name="connsiteY4" fmla="*/ 70992 h 1809827"/>
                <a:gd name="connsiteX5" fmla="*/ 491134 w 1787095"/>
                <a:gd name="connsiteY5" fmla="*/ 662 h 1809827"/>
                <a:gd name="connsiteX6" fmla="*/ 430135 w 1787095"/>
                <a:gd name="connsiteY6" fmla="*/ 31360 h 1809827"/>
                <a:gd name="connsiteX7" fmla="*/ 376940 w 1787095"/>
                <a:gd name="connsiteY7" fmla="*/ 31360 h 1809827"/>
                <a:gd name="connsiteX8" fmla="*/ 337068 w 1787095"/>
                <a:gd name="connsiteY8" fmla="*/ 58637 h 1809827"/>
                <a:gd name="connsiteX9" fmla="*/ 335069 w 1787095"/>
                <a:gd name="connsiteY9" fmla="*/ 64244 h 1809827"/>
                <a:gd name="connsiteX10" fmla="*/ 330977 w 1787095"/>
                <a:gd name="connsiteY10" fmla="*/ 83252 h 1809827"/>
                <a:gd name="connsiteX11" fmla="*/ 316513 w 1787095"/>
                <a:gd name="connsiteY11" fmla="*/ 83252 h 1809827"/>
                <a:gd name="connsiteX12" fmla="*/ 349914 w 1787095"/>
                <a:gd name="connsiteY12" fmla="*/ 203097 h 1809827"/>
                <a:gd name="connsiteX13" fmla="*/ 447740 w 1787095"/>
                <a:gd name="connsiteY13" fmla="*/ 187130 h 1809827"/>
                <a:gd name="connsiteX14" fmla="*/ 519206 w 1787095"/>
                <a:gd name="connsiteY14" fmla="*/ 199295 h 1809827"/>
                <a:gd name="connsiteX15" fmla="*/ 517874 w 1787095"/>
                <a:gd name="connsiteY15" fmla="*/ 198440 h 1809827"/>
                <a:gd name="connsiteX16" fmla="*/ 519396 w 1787095"/>
                <a:gd name="connsiteY16" fmla="*/ 199105 h 1809827"/>
                <a:gd name="connsiteX17" fmla="*/ 628736 w 1787095"/>
                <a:gd name="connsiteY17" fmla="*/ 246625 h 1809827"/>
                <a:gd name="connsiteX18" fmla="*/ 722375 w 1787095"/>
                <a:gd name="connsiteY18" fmla="*/ 1088582 h 1809827"/>
                <a:gd name="connsiteX19" fmla="*/ 719520 w 1787095"/>
                <a:gd name="connsiteY19" fmla="*/ 1087632 h 1809827"/>
                <a:gd name="connsiteX20" fmla="*/ 253231 w 1787095"/>
                <a:gd name="connsiteY20" fmla="*/ 832640 h 1809827"/>
                <a:gd name="connsiteX21" fmla="*/ 24844 w 1787095"/>
                <a:gd name="connsiteY21" fmla="*/ 957237 h 1809827"/>
                <a:gd name="connsiteX22" fmla="*/ 482854 w 1787095"/>
                <a:gd name="connsiteY22" fmla="*/ 1302137 h 1809827"/>
                <a:gd name="connsiteX23" fmla="*/ 695635 w 1787095"/>
                <a:gd name="connsiteY23" fmla="*/ 1475299 h 1809827"/>
                <a:gd name="connsiteX24" fmla="*/ 746736 w 1787095"/>
                <a:gd name="connsiteY24" fmla="*/ 1503336 h 1809827"/>
                <a:gd name="connsiteX25" fmla="*/ 762628 w 1787095"/>
                <a:gd name="connsiteY25" fmla="*/ 1512079 h 1809827"/>
                <a:gd name="connsiteX26" fmla="*/ 919263 w 1787095"/>
                <a:gd name="connsiteY26" fmla="*/ 1593718 h 1809827"/>
                <a:gd name="connsiteX27" fmla="*/ 914981 w 1787095"/>
                <a:gd name="connsiteY27" fmla="*/ 1592768 h 1809827"/>
                <a:gd name="connsiteX28" fmla="*/ 919548 w 1787095"/>
                <a:gd name="connsiteY28" fmla="*/ 1593909 h 1809827"/>
                <a:gd name="connsiteX29" fmla="*/ 1089506 w 1787095"/>
                <a:gd name="connsiteY29" fmla="*/ 1646846 h 1809827"/>
                <a:gd name="connsiteX30" fmla="*/ 1138895 w 1787095"/>
                <a:gd name="connsiteY30" fmla="*/ 1659201 h 1809827"/>
                <a:gd name="connsiteX31" fmla="*/ 1173533 w 1787095"/>
                <a:gd name="connsiteY31" fmla="*/ 1677354 h 1809827"/>
                <a:gd name="connsiteX32" fmla="*/ 1320082 w 1787095"/>
                <a:gd name="connsiteY32" fmla="*/ 1809554 h 1809827"/>
                <a:gd name="connsiteX33" fmla="*/ 1637063 w 1787095"/>
                <a:gd name="connsiteY33" fmla="*/ 1549810 h 1809827"/>
                <a:gd name="connsiteX34" fmla="*/ 1787037 w 1787095"/>
                <a:gd name="connsiteY34" fmla="*/ 1427304 h 1809827"/>
                <a:gd name="connsiteX35" fmla="*/ 1426186 w 1787095"/>
                <a:gd name="connsiteY35" fmla="*/ 1496018 h 1809827"/>
                <a:gd name="connsiteX36" fmla="*/ 1494797 w 1787095"/>
                <a:gd name="connsiteY36" fmla="*/ 1527761 h 1809827"/>
                <a:gd name="connsiteX37" fmla="*/ 1426567 w 1787095"/>
                <a:gd name="connsiteY37" fmla="*/ 1496018 h 180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7095" h="1809827">
                  <a:moveTo>
                    <a:pt x="1403918" y="668221"/>
                  </a:moveTo>
                  <a:lnTo>
                    <a:pt x="1298195" y="472725"/>
                  </a:lnTo>
                  <a:cubicBezTo>
                    <a:pt x="1272672" y="425699"/>
                    <a:pt x="1238443" y="383929"/>
                    <a:pt x="1197324" y="349648"/>
                  </a:cubicBezTo>
                  <a:lnTo>
                    <a:pt x="892808" y="113285"/>
                  </a:lnTo>
                  <a:cubicBezTo>
                    <a:pt x="865279" y="90798"/>
                    <a:pt x="832162" y="76181"/>
                    <a:pt x="796981" y="70992"/>
                  </a:cubicBezTo>
                  <a:lnTo>
                    <a:pt x="491134" y="662"/>
                  </a:lnTo>
                  <a:cubicBezTo>
                    <a:pt x="466211" y="-3918"/>
                    <a:pt x="441279" y="8627"/>
                    <a:pt x="430135" y="31360"/>
                  </a:cubicBezTo>
                  <a:lnTo>
                    <a:pt x="376940" y="31360"/>
                  </a:lnTo>
                  <a:cubicBezTo>
                    <a:pt x="359497" y="32016"/>
                    <a:pt x="343986" y="42632"/>
                    <a:pt x="337068" y="58637"/>
                  </a:cubicBezTo>
                  <a:lnTo>
                    <a:pt x="335069" y="64244"/>
                  </a:lnTo>
                  <a:cubicBezTo>
                    <a:pt x="332747" y="70336"/>
                    <a:pt x="331368" y="76742"/>
                    <a:pt x="330977" y="83252"/>
                  </a:cubicBezTo>
                  <a:lnTo>
                    <a:pt x="316513" y="83252"/>
                  </a:lnTo>
                  <a:cubicBezTo>
                    <a:pt x="215547" y="85818"/>
                    <a:pt x="293484" y="214217"/>
                    <a:pt x="349914" y="203097"/>
                  </a:cubicBezTo>
                  <a:lnTo>
                    <a:pt x="447740" y="187130"/>
                  </a:lnTo>
                  <a:cubicBezTo>
                    <a:pt x="471302" y="192595"/>
                    <a:pt x="495168" y="196653"/>
                    <a:pt x="519206" y="199295"/>
                  </a:cubicBezTo>
                  <a:cubicBezTo>
                    <a:pt x="519206" y="199295"/>
                    <a:pt x="517874" y="198440"/>
                    <a:pt x="517874" y="198440"/>
                  </a:cubicBezTo>
                  <a:lnTo>
                    <a:pt x="519396" y="199105"/>
                  </a:lnTo>
                  <a:lnTo>
                    <a:pt x="628736" y="246625"/>
                  </a:lnTo>
                  <a:lnTo>
                    <a:pt x="722375" y="1088582"/>
                  </a:lnTo>
                  <a:lnTo>
                    <a:pt x="719520" y="1087632"/>
                  </a:lnTo>
                  <a:lnTo>
                    <a:pt x="253231" y="832640"/>
                  </a:lnTo>
                  <a:cubicBezTo>
                    <a:pt x="106112" y="752237"/>
                    <a:pt x="-64988" y="895652"/>
                    <a:pt x="24844" y="957237"/>
                  </a:cubicBezTo>
                  <a:cubicBezTo>
                    <a:pt x="409676" y="1221163"/>
                    <a:pt x="428708" y="1225250"/>
                    <a:pt x="482854" y="1302137"/>
                  </a:cubicBezTo>
                  <a:cubicBezTo>
                    <a:pt x="520919" y="1356024"/>
                    <a:pt x="576017" y="1409437"/>
                    <a:pt x="695635" y="1475299"/>
                  </a:cubicBezTo>
                  <a:lnTo>
                    <a:pt x="746736" y="1503336"/>
                  </a:lnTo>
                  <a:lnTo>
                    <a:pt x="762628" y="1512079"/>
                  </a:lnTo>
                  <a:cubicBezTo>
                    <a:pt x="826766" y="1547244"/>
                    <a:pt x="876821" y="1573665"/>
                    <a:pt x="919263" y="1593718"/>
                  </a:cubicBezTo>
                  <a:lnTo>
                    <a:pt x="914981" y="1592768"/>
                  </a:lnTo>
                  <a:lnTo>
                    <a:pt x="919548" y="1593909"/>
                  </a:lnTo>
                  <a:cubicBezTo>
                    <a:pt x="972991" y="1620539"/>
                    <a:pt x="1030383" y="1638416"/>
                    <a:pt x="1089506" y="1646846"/>
                  </a:cubicBezTo>
                  <a:cubicBezTo>
                    <a:pt x="1106245" y="1649783"/>
                    <a:pt x="1122746" y="1653917"/>
                    <a:pt x="1138895" y="1659201"/>
                  </a:cubicBezTo>
                  <a:cubicBezTo>
                    <a:pt x="1151485" y="1663021"/>
                    <a:pt x="1163228" y="1669180"/>
                    <a:pt x="1173533" y="1677354"/>
                  </a:cubicBezTo>
                  <a:cubicBezTo>
                    <a:pt x="1225454" y="1717907"/>
                    <a:pt x="1274424" y="1762081"/>
                    <a:pt x="1320082" y="1809554"/>
                  </a:cubicBezTo>
                  <a:lnTo>
                    <a:pt x="1637063" y="1549810"/>
                  </a:lnTo>
                  <a:lnTo>
                    <a:pt x="1787037" y="1427304"/>
                  </a:lnTo>
                  <a:close/>
                  <a:moveTo>
                    <a:pt x="1426186" y="1496018"/>
                  </a:moveTo>
                  <a:cubicBezTo>
                    <a:pt x="1448169" y="1508411"/>
                    <a:pt x="1471112" y="1519027"/>
                    <a:pt x="1494797" y="1527761"/>
                  </a:cubicBezTo>
                  <a:cubicBezTo>
                    <a:pt x="1471188" y="1519141"/>
                    <a:pt x="1448358" y="1508525"/>
                    <a:pt x="1426567" y="1496018"/>
                  </a:cubicBezTo>
                  <a:close/>
                </a:path>
              </a:pathLst>
            </a:custGeom>
            <a:solidFill>
              <a:srgbClr val="FBD1B7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B75396-1A80-DA49-9831-81BCE476AEFC}"/>
                </a:ext>
              </a:extLst>
            </p:cNvPr>
            <p:cNvSpPr/>
            <p:nvPr/>
          </p:nvSpPr>
          <p:spPr>
            <a:xfrm>
              <a:off x="12621507" y="6296497"/>
              <a:ext cx="2305933" cy="2297364"/>
            </a:xfrm>
            <a:custGeom>
              <a:avLst/>
              <a:gdLst>
                <a:gd name="connsiteX0" fmla="*/ 856830 w 856830"/>
                <a:gd name="connsiteY0" fmla="*/ 426823 h 853646"/>
                <a:gd name="connsiteX1" fmla="*/ 428415 w 856830"/>
                <a:gd name="connsiteY1" fmla="*/ 853647 h 853646"/>
                <a:gd name="connsiteX2" fmla="*/ 0 w 856830"/>
                <a:gd name="connsiteY2" fmla="*/ 426824 h 853646"/>
                <a:gd name="connsiteX3" fmla="*/ 428415 w 856830"/>
                <a:gd name="connsiteY3" fmla="*/ 0 h 853646"/>
                <a:gd name="connsiteX4" fmla="*/ 856830 w 856830"/>
                <a:gd name="connsiteY4" fmla="*/ 426823 h 85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830" h="853646">
                  <a:moveTo>
                    <a:pt x="856830" y="426823"/>
                  </a:moveTo>
                  <a:cubicBezTo>
                    <a:pt x="856830" y="662552"/>
                    <a:pt x="665022" y="853647"/>
                    <a:pt x="428415" y="853647"/>
                  </a:cubicBezTo>
                  <a:cubicBezTo>
                    <a:pt x="191808" y="853647"/>
                    <a:pt x="0" y="662552"/>
                    <a:pt x="0" y="426824"/>
                  </a:cubicBezTo>
                  <a:cubicBezTo>
                    <a:pt x="0" y="191095"/>
                    <a:pt x="191808" y="0"/>
                    <a:pt x="428415" y="0"/>
                  </a:cubicBezTo>
                  <a:cubicBezTo>
                    <a:pt x="665022" y="0"/>
                    <a:pt x="856830" y="191095"/>
                    <a:pt x="856830" y="426823"/>
                  </a:cubicBezTo>
                  <a:close/>
                </a:path>
              </a:pathLst>
            </a:custGeom>
            <a:solidFill>
              <a:schemeClr val="tx2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3B71EFA-FFB4-904A-8FBC-271882B4B77C}"/>
                </a:ext>
              </a:extLst>
            </p:cNvPr>
            <p:cNvSpPr/>
            <p:nvPr/>
          </p:nvSpPr>
          <p:spPr>
            <a:xfrm>
              <a:off x="12858145" y="6528996"/>
              <a:ext cx="1838804" cy="1832366"/>
            </a:xfrm>
            <a:custGeom>
              <a:avLst/>
              <a:gdLst>
                <a:gd name="connsiteX0" fmla="*/ 683256 w 683256"/>
                <a:gd name="connsiteY0" fmla="*/ 340432 h 680864"/>
                <a:gd name="connsiteX1" fmla="*/ 341628 w 683256"/>
                <a:gd name="connsiteY1" fmla="*/ 680865 h 680864"/>
                <a:gd name="connsiteX2" fmla="*/ 0 w 683256"/>
                <a:gd name="connsiteY2" fmla="*/ 340432 h 680864"/>
                <a:gd name="connsiteX3" fmla="*/ 341628 w 683256"/>
                <a:gd name="connsiteY3" fmla="*/ 0 h 680864"/>
                <a:gd name="connsiteX4" fmla="*/ 683256 w 683256"/>
                <a:gd name="connsiteY4" fmla="*/ 340432 h 68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256" h="680864">
                  <a:moveTo>
                    <a:pt x="683256" y="340432"/>
                  </a:moveTo>
                  <a:cubicBezTo>
                    <a:pt x="683256" y="528448"/>
                    <a:pt x="530304" y="680865"/>
                    <a:pt x="341628" y="680865"/>
                  </a:cubicBezTo>
                  <a:cubicBezTo>
                    <a:pt x="152952" y="680865"/>
                    <a:pt x="0" y="528448"/>
                    <a:pt x="0" y="340432"/>
                  </a:cubicBezTo>
                  <a:cubicBezTo>
                    <a:pt x="0" y="152417"/>
                    <a:pt x="152952" y="0"/>
                    <a:pt x="341628" y="0"/>
                  </a:cubicBezTo>
                  <a:cubicBezTo>
                    <a:pt x="530304" y="0"/>
                    <a:pt x="683256" y="152417"/>
                    <a:pt x="683256" y="340432"/>
                  </a:cubicBez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19BB84-AEC4-4843-BA38-AC6402244970}"/>
              </a:ext>
            </a:extLst>
          </p:cNvPr>
          <p:cNvSpPr/>
          <p:nvPr/>
        </p:nvSpPr>
        <p:spPr>
          <a:xfrm>
            <a:off x="4785173" y="1704786"/>
            <a:ext cx="6792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 objetivo claro es clave para identificar los socios y el nivel de vinculación deseada.</a:t>
            </a:r>
          </a:p>
          <a:p>
            <a:endParaRPr lang="en-US" sz="2400" b="1" dirty="0">
              <a:solidFill>
                <a:schemeClr val="bg1"/>
              </a:solidFill>
              <a:latin typeface="Poppins SemiBold" pitchFamily="2" charset="77"/>
              <a:ea typeface="Roboto Medium" panose="02000000000000000000" pitchFamily="2" charset="0"/>
              <a:cs typeface="Poppins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E20BDF-EB2B-5E4C-B514-9F4EBC26FA3E}"/>
              </a:ext>
            </a:extLst>
          </p:cNvPr>
          <p:cNvSpPr/>
          <p:nvPr/>
        </p:nvSpPr>
        <p:spPr>
          <a:xfrm>
            <a:off x="4869362" y="2617120"/>
            <a:ext cx="659008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socios pueden estar en diferentes niveles de colaboración.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0B03B1-2CFE-8446-936B-7CEF848BE236}"/>
              </a:ext>
            </a:extLst>
          </p:cNvPr>
          <p:cNvSpPr/>
          <p:nvPr/>
        </p:nvSpPr>
        <p:spPr>
          <a:xfrm>
            <a:off x="4884935" y="3590890"/>
            <a:ext cx="6574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nivel tiene su razón de ser y ninguno es perfecto.</a:t>
            </a:r>
          </a:p>
          <a:p>
            <a:endParaRPr lang="en-US" sz="2400" b="1" dirty="0">
              <a:solidFill>
                <a:schemeClr val="bg1"/>
              </a:solidFill>
              <a:latin typeface="Poppins SemiBold" pitchFamily="2" charset="77"/>
              <a:ea typeface="Roboto Medium" panose="02000000000000000000" pitchFamily="2" charset="0"/>
              <a:cs typeface="Poppins SemiBold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582298-4AA8-C54C-B177-D11DE698F787}"/>
              </a:ext>
            </a:extLst>
          </p:cNvPr>
          <p:cNvSpPr/>
          <p:nvPr/>
        </p:nvSpPr>
        <p:spPr>
          <a:xfrm>
            <a:off x="4896504" y="4633267"/>
            <a:ext cx="5500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evolucionar a otros niveles. </a:t>
            </a:r>
          </a:p>
          <a:p>
            <a:endParaRPr lang="en-US" sz="2400" b="1" dirty="0">
              <a:solidFill>
                <a:schemeClr val="bg1"/>
              </a:solidFill>
              <a:latin typeface="Poppins SemiBold" pitchFamily="2" charset="77"/>
              <a:ea typeface="Roboto Medium" panose="02000000000000000000" pitchFamily="2" charset="0"/>
              <a:cs typeface="Poppins SemiBol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51051-FA98-3B4B-A38C-5FAB0EE83E67}"/>
              </a:ext>
            </a:extLst>
          </p:cNvPr>
          <p:cNvSpPr/>
          <p:nvPr/>
        </p:nvSpPr>
        <p:spPr>
          <a:xfrm>
            <a:off x="4789618" y="5557238"/>
            <a:ext cx="6945179" cy="847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535FA-26E2-4D4B-85C9-B492DDB7EBDB}"/>
              </a:ext>
            </a:extLst>
          </p:cNvPr>
          <p:cNvSpPr/>
          <p:nvPr/>
        </p:nvSpPr>
        <p:spPr>
          <a:xfrm>
            <a:off x="4800599" y="673416"/>
            <a:ext cx="6934201" cy="8478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colaboración es clave para el logro de nuestros objetivos.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F5FD8-43D2-E647-B8C4-1A1973C28833}"/>
              </a:ext>
            </a:extLst>
          </p:cNvPr>
          <p:cNvSpPr txBox="1"/>
          <p:nvPr/>
        </p:nvSpPr>
        <p:spPr>
          <a:xfrm>
            <a:off x="4862436" y="5549078"/>
            <a:ext cx="590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lazos de colaboración es un proceso intencional. </a:t>
            </a:r>
          </a:p>
        </p:txBody>
      </p:sp>
    </p:spTree>
    <p:extLst>
      <p:ext uri="{BB962C8B-B14F-4D97-AF65-F5344CB8AC3E}">
        <p14:creationId xmlns:p14="http://schemas.microsoft.com/office/powerpoint/2010/main" val="2187966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12B9-B9ED-6D45-9CF7-E04FDAF3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Para seguir profundizando en el tema, accese estos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recursos del PTTC: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CF1E-A201-C347-8FFC-9AD16CC4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07017"/>
            <a:ext cx="10515600" cy="4131038"/>
          </a:xfrm>
        </p:spPr>
        <p:txBody>
          <a:bodyPr/>
          <a:lstStyle/>
          <a:p>
            <a:r>
              <a:rPr lang="en-US" sz="2200" dirty="0">
                <a:latin typeface="Arial"/>
                <a:cs typeface="Arial"/>
                <a:hlinkClick r:id="rId3"/>
              </a:rPr>
              <a:t>Hojuela: Niveles de Vinculación</a:t>
            </a:r>
            <a:endParaRPr lang="en-US" sz="2200" dirty="0">
              <a:latin typeface="Arial"/>
              <a:cs typeface="Arial"/>
            </a:endParaRPr>
          </a:p>
          <a:p>
            <a:r>
              <a:rPr lang="es-US" sz="2200" dirty="0">
                <a:latin typeface="Arial"/>
                <a:cs typeface="Arial"/>
                <a:hlinkClick r:id="rId4"/>
              </a:rPr>
              <a:t>Hoja de Trabajo: Analizando las Alianzas Existentes a Través de un Lente de Inclusión y Diversidad</a:t>
            </a:r>
            <a:endParaRPr lang="es-US" sz="2200" dirty="0">
              <a:latin typeface="Arial"/>
              <a:cs typeface="Arial"/>
            </a:endParaRPr>
          </a:p>
          <a:p>
            <a:r>
              <a:rPr lang="es-US" sz="2200" dirty="0">
                <a:latin typeface="Arial"/>
                <a:cs typeface="Calibri"/>
                <a:hlinkClick r:id="rId5"/>
              </a:rPr>
              <a:t>Hojuela: Sugerencias para Establecer Una Colaboración Culturalmente Competente</a:t>
            </a:r>
            <a:endParaRPr lang="es-US" sz="2200" dirty="0">
              <a:latin typeface="Arial"/>
              <a:cs typeface="Calibri"/>
            </a:endParaRPr>
          </a:p>
          <a:p>
            <a:r>
              <a:rPr lang="es-US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Hojuela: Involucrando Socios en la Prevención de las Muertes for Sobredosis de Drogas </a:t>
            </a:r>
            <a:endParaRPr lang="es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Webinar: Mejorando la colaboración en la continuidad de servicios: para profesionales del uso indebido de sustancias en Puerto Rico</a:t>
            </a:r>
            <a:endParaRPr lang="es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Hojuela: Comprometer la participación de los socios adecuados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Hojuela: El rol de la coalición en prevención al enfrentar desigualdades de salud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s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695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6">
            <a:extLst>
              <a:ext uri="{FF2B5EF4-FFF2-40B4-BE49-F238E27FC236}">
                <a16:creationId xmlns:a16="http://schemas.microsoft.com/office/drawing/2014/main" id="{05E31353-CFA1-EE42-B492-F1CFD86C7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68488"/>
            <a:ext cx="11677650" cy="4198937"/>
          </a:xfrm>
        </p:spPr>
        <p:txBody>
          <a:bodyPr/>
          <a:lstStyle/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 más información y para mantenerse conectado con el PTTC, </a:t>
            </a: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presione este enlace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https://pttcnetwork.org/centers/northeast-caribbean-pttc/home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 recibir actualizaciones por correo electrónico, presione este enlace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https://pttcnetwork.org/centers/northeast-caribbean-pttc/nec-subscription-page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D01AF1E4-3D01-B14C-90C8-F1526A62FDC7}"/>
              </a:ext>
            </a:extLst>
          </p:cNvPr>
          <p:cNvSpPr txBox="1">
            <a:spLocks/>
          </p:cNvSpPr>
          <p:nvPr/>
        </p:nvSpPr>
        <p:spPr bwMode="auto">
          <a:xfrm>
            <a:off x="609600" y="3460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Manténgase Informado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DE9DA50-610D-C74B-83BB-E06A8524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588"/>
            <a:ext cx="10515600" cy="1325562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Helvetica" pitchFamily="2" charset="0"/>
                <a:ea typeface="Helvetica" pitchFamily="2" charset="0"/>
                <a:cs typeface="Helvetica" pitchFamily="2" charset="0"/>
              </a:rPr>
              <a:t>Facilitadoras</a:t>
            </a:r>
          </a:p>
        </p:txBody>
      </p:sp>
      <p:sp>
        <p:nvSpPr>
          <p:cNvPr id="19458" name="Slide Number Placeholder 2">
            <a:extLst>
              <a:ext uri="{FF2B5EF4-FFF2-40B4-BE49-F238E27FC236}">
                <a16:creationId xmlns:a16="http://schemas.microsoft.com/office/drawing/2014/main" id="{CDCCF37C-ADC8-934A-B320-006EA6CE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6500813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96685A-DF99-2E42-A2EF-843455995812}" type="slidenum">
              <a:rPr lang="en-US" altLang="en-US" sz="1800">
                <a:solidFill>
                  <a:srgbClr val="9AB1C8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800">
              <a:solidFill>
                <a:srgbClr val="9AB1C8"/>
              </a:solidFill>
            </a:endParaRPr>
          </a:p>
        </p:txBody>
      </p:sp>
      <p:pic>
        <p:nvPicPr>
          <p:cNvPr id="19459" name="Content Placeholder 6">
            <a:extLst>
              <a:ext uri="{FF2B5EF4-FFF2-40B4-BE49-F238E27FC236}">
                <a16:creationId xmlns:a16="http://schemas.microsoft.com/office/drawing/2014/main" id="{DCC961C2-0758-504A-BD39-B3F9E142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36700"/>
            <a:ext cx="38354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>
            <a:extLst>
              <a:ext uri="{FF2B5EF4-FFF2-40B4-BE49-F238E27FC236}">
                <a16:creationId xmlns:a16="http://schemas.microsoft.com/office/drawing/2014/main" id="{D2B2D730-F22B-FF4D-9DF9-CCC9CFC8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678363"/>
            <a:ext cx="59245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Lourdes Vázquez-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Matienzo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Especialista en Adiestramiento y Asistencia Técnica</a:t>
            </a:r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58EE41CA-FE83-3F4B-AB44-00E05A1D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460500"/>
            <a:ext cx="2971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9">
            <a:extLst>
              <a:ext uri="{FF2B5EF4-FFF2-40B4-BE49-F238E27FC236}">
                <a16:creationId xmlns:a16="http://schemas.microsoft.com/office/drawing/2014/main" id="{C267B339-A2AA-374A-9A68-98C505CE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4678363"/>
            <a:ext cx="59245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Clara McCurdy-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Kirlis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Coordinadora de Adiestramiento  y Asistencia Técnica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64DE245-C2CD-904D-8089-C880ED04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¡Gracias!</a:t>
            </a:r>
          </a:p>
        </p:txBody>
      </p:sp>
      <p:sp>
        <p:nvSpPr>
          <p:cNvPr id="39938" name="Content Placeholder 6">
            <a:extLst>
              <a:ext uri="{FF2B5EF4-FFF2-40B4-BE49-F238E27FC236}">
                <a16:creationId xmlns:a16="http://schemas.microsoft.com/office/drawing/2014/main" id="{5FBE8DFC-5B9E-C542-ACAD-F9AB510A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3" y="1868488"/>
            <a:ext cx="10593387" cy="4198937"/>
          </a:xfrm>
        </p:spPr>
        <p:txBody>
          <a:bodyPr/>
          <a:lstStyle/>
          <a:p>
            <a:pPr marL="0" indent="0" algn="ctr" eaLnBrk="1" hangingPunct="1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 más información, no dude en comunicarse con</a:t>
            </a:r>
            <a:endParaRPr lang="en-US" altLang="en-US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39939" name="Rectangle 8">
            <a:extLst>
              <a:ext uri="{FF2B5EF4-FFF2-40B4-BE49-F238E27FC236}">
                <a16:creationId xmlns:a16="http://schemas.microsoft.com/office/drawing/2014/main" id="{D7C3A368-0F78-A34E-A8C2-C16144DC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2755900"/>
            <a:ext cx="106632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Ivy Jones-Turner, MPA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Especialista en Adiestramiento  y Asistencia Técnica PTTC, Región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ijonesturner@edc.org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>
            <a:extLst>
              <a:ext uri="{FF2B5EF4-FFF2-40B4-BE49-F238E27FC236}">
                <a16:creationId xmlns:a16="http://schemas.microsoft.com/office/drawing/2014/main" id="{019C5CBB-22D3-464B-99B4-DFC4F14FEB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69875"/>
            <a:ext cx="8939213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161">
            <a:extLst>
              <a:ext uri="{FF2B5EF4-FFF2-40B4-BE49-F238E27FC236}">
                <a16:creationId xmlns:a16="http://schemas.microsoft.com/office/drawing/2014/main" id="{726160D0-5213-7547-B3D3-EB96C32F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204" y="1494211"/>
            <a:ext cx="3088001" cy="3090195"/>
          </a:xfrm>
          <a:custGeom>
            <a:avLst/>
            <a:gdLst>
              <a:gd name="T0" fmla="*/ 6202 w 6203"/>
              <a:gd name="T1" fmla="*/ 3110 h 6211"/>
              <a:gd name="T2" fmla="*/ 6202 w 6203"/>
              <a:gd name="T3" fmla="*/ 3110 h 6211"/>
              <a:gd name="T4" fmla="*/ 3101 w 6203"/>
              <a:gd name="T5" fmla="*/ 6210 h 6211"/>
              <a:gd name="T6" fmla="*/ 0 w 6203"/>
              <a:gd name="T7" fmla="*/ 3110 h 6211"/>
              <a:gd name="T8" fmla="*/ 3101 w 6203"/>
              <a:gd name="T9" fmla="*/ 0 h 6211"/>
              <a:gd name="T10" fmla="*/ 6202 w 6203"/>
              <a:gd name="T11" fmla="*/ 3110 h 6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03" h="6211">
                <a:moveTo>
                  <a:pt x="6202" y="3110"/>
                </a:moveTo>
                <a:lnTo>
                  <a:pt x="6202" y="3110"/>
                </a:lnTo>
                <a:cubicBezTo>
                  <a:pt x="6202" y="4817"/>
                  <a:pt x="4816" y="6210"/>
                  <a:pt x="3101" y="6210"/>
                </a:cubicBezTo>
                <a:cubicBezTo>
                  <a:pt x="1386" y="6210"/>
                  <a:pt x="0" y="4817"/>
                  <a:pt x="0" y="3110"/>
                </a:cubicBezTo>
                <a:cubicBezTo>
                  <a:pt x="0" y="1394"/>
                  <a:pt x="1386" y="0"/>
                  <a:pt x="3101" y="0"/>
                </a:cubicBezTo>
                <a:cubicBezTo>
                  <a:pt x="4816" y="0"/>
                  <a:pt x="6202" y="1394"/>
                  <a:pt x="6202" y="3110"/>
                </a:cubicBezTo>
              </a:path>
            </a:pathLst>
          </a:custGeom>
          <a:solidFill>
            <a:schemeClr val="accent5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0" name="Freeform 162">
            <a:extLst>
              <a:ext uri="{FF2B5EF4-FFF2-40B4-BE49-F238E27FC236}">
                <a16:creationId xmlns:a16="http://schemas.microsoft.com/office/drawing/2014/main" id="{5F54FA4C-46AE-7D46-9F4A-9BE3A4CE2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651" y="2819400"/>
            <a:ext cx="3088001" cy="3085805"/>
          </a:xfrm>
          <a:custGeom>
            <a:avLst/>
            <a:gdLst>
              <a:gd name="T0" fmla="*/ 6202 w 6203"/>
              <a:gd name="T1" fmla="*/ 3100 h 6202"/>
              <a:gd name="T2" fmla="*/ 6202 w 6203"/>
              <a:gd name="T3" fmla="*/ 3100 h 6202"/>
              <a:gd name="T4" fmla="*/ 3101 w 6203"/>
              <a:gd name="T5" fmla="*/ 6201 h 6202"/>
              <a:gd name="T6" fmla="*/ 0 w 6203"/>
              <a:gd name="T7" fmla="*/ 3100 h 6202"/>
              <a:gd name="T8" fmla="*/ 3101 w 6203"/>
              <a:gd name="T9" fmla="*/ 0 h 6202"/>
              <a:gd name="T10" fmla="*/ 6202 w 6203"/>
              <a:gd name="T11" fmla="*/ 3100 h 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03" h="6202">
                <a:moveTo>
                  <a:pt x="6202" y="3100"/>
                </a:moveTo>
                <a:lnTo>
                  <a:pt x="6202" y="3100"/>
                </a:lnTo>
                <a:cubicBezTo>
                  <a:pt x="6202" y="4816"/>
                  <a:pt x="4817" y="6201"/>
                  <a:pt x="3101" y="6201"/>
                </a:cubicBezTo>
                <a:cubicBezTo>
                  <a:pt x="1385" y="6201"/>
                  <a:pt x="0" y="4816"/>
                  <a:pt x="0" y="3100"/>
                </a:cubicBezTo>
                <a:cubicBezTo>
                  <a:pt x="0" y="1384"/>
                  <a:pt x="1385" y="0"/>
                  <a:pt x="3101" y="0"/>
                </a:cubicBezTo>
                <a:cubicBezTo>
                  <a:pt x="4817" y="0"/>
                  <a:pt x="6202" y="1384"/>
                  <a:pt x="6202" y="3100"/>
                </a:cubicBez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1" name="Freeform 163">
            <a:extLst>
              <a:ext uri="{FF2B5EF4-FFF2-40B4-BE49-F238E27FC236}">
                <a16:creationId xmlns:a16="http://schemas.microsoft.com/office/drawing/2014/main" id="{7EC29695-382E-9E49-AD1A-EF9FA10E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3" y="154059"/>
            <a:ext cx="3088001" cy="3090195"/>
          </a:xfrm>
          <a:custGeom>
            <a:avLst/>
            <a:gdLst>
              <a:gd name="T0" fmla="*/ 6202 w 6203"/>
              <a:gd name="T1" fmla="*/ 3110 h 6211"/>
              <a:gd name="T2" fmla="*/ 6202 w 6203"/>
              <a:gd name="T3" fmla="*/ 3110 h 6211"/>
              <a:gd name="T4" fmla="*/ 3101 w 6203"/>
              <a:gd name="T5" fmla="*/ 6210 h 6211"/>
              <a:gd name="T6" fmla="*/ 0 w 6203"/>
              <a:gd name="T7" fmla="*/ 3110 h 6211"/>
              <a:gd name="T8" fmla="*/ 3101 w 6203"/>
              <a:gd name="T9" fmla="*/ 0 h 6211"/>
              <a:gd name="T10" fmla="*/ 6202 w 6203"/>
              <a:gd name="T11" fmla="*/ 3110 h 6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03" h="6211">
                <a:moveTo>
                  <a:pt x="6202" y="3110"/>
                </a:moveTo>
                <a:lnTo>
                  <a:pt x="6202" y="3110"/>
                </a:lnTo>
                <a:cubicBezTo>
                  <a:pt x="6202" y="4817"/>
                  <a:pt x="4817" y="6210"/>
                  <a:pt x="3101" y="6210"/>
                </a:cubicBezTo>
                <a:cubicBezTo>
                  <a:pt x="1385" y="6210"/>
                  <a:pt x="0" y="4817"/>
                  <a:pt x="0" y="3110"/>
                </a:cubicBezTo>
                <a:cubicBezTo>
                  <a:pt x="0" y="1394"/>
                  <a:pt x="1385" y="0"/>
                  <a:pt x="3101" y="0"/>
                </a:cubicBezTo>
                <a:cubicBezTo>
                  <a:pt x="4817" y="0"/>
                  <a:pt x="6202" y="1394"/>
                  <a:pt x="6202" y="3110"/>
                </a:cubicBezTo>
              </a:path>
            </a:pathLst>
          </a:custGeom>
          <a:solidFill>
            <a:schemeClr val="accent4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212" name="Freeform 164">
            <a:extLst>
              <a:ext uri="{FF2B5EF4-FFF2-40B4-BE49-F238E27FC236}">
                <a16:creationId xmlns:a16="http://schemas.microsoft.com/office/drawing/2014/main" id="{B7014E11-612E-EB40-97B7-54D3DA8A1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652" y="3766449"/>
            <a:ext cx="3088001" cy="3085805"/>
          </a:xfrm>
          <a:custGeom>
            <a:avLst/>
            <a:gdLst>
              <a:gd name="T0" fmla="*/ 6202 w 6203"/>
              <a:gd name="T1" fmla="*/ 3100 h 6202"/>
              <a:gd name="T2" fmla="*/ 6202 w 6203"/>
              <a:gd name="T3" fmla="*/ 3100 h 6202"/>
              <a:gd name="T4" fmla="*/ 3101 w 6203"/>
              <a:gd name="T5" fmla="*/ 6201 h 6202"/>
              <a:gd name="T6" fmla="*/ 0 w 6203"/>
              <a:gd name="T7" fmla="*/ 3100 h 6202"/>
              <a:gd name="T8" fmla="*/ 3101 w 6203"/>
              <a:gd name="T9" fmla="*/ 0 h 6202"/>
              <a:gd name="T10" fmla="*/ 6202 w 6203"/>
              <a:gd name="T11" fmla="*/ 3100 h 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03" h="6202">
                <a:moveTo>
                  <a:pt x="6202" y="3100"/>
                </a:moveTo>
                <a:lnTo>
                  <a:pt x="6202" y="3100"/>
                </a:lnTo>
                <a:cubicBezTo>
                  <a:pt x="6202" y="4816"/>
                  <a:pt x="4816" y="6201"/>
                  <a:pt x="3101" y="6201"/>
                </a:cubicBezTo>
                <a:cubicBezTo>
                  <a:pt x="1386" y="6201"/>
                  <a:pt x="0" y="4816"/>
                  <a:pt x="0" y="3100"/>
                </a:cubicBezTo>
                <a:cubicBezTo>
                  <a:pt x="0" y="1384"/>
                  <a:pt x="1386" y="0"/>
                  <a:pt x="3101" y="0"/>
                </a:cubicBezTo>
                <a:cubicBezTo>
                  <a:pt x="4816" y="0"/>
                  <a:pt x="6202" y="1384"/>
                  <a:pt x="6202" y="3100"/>
                </a:cubicBezTo>
              </a:path>
            </a:pathLst>
          </a:custGeom>
          <a:solidFill>
            <a:schemeClr val="accent1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4" name="Freeform 350">
            <a:extLst>
              <a:ext uri="{FF2B5EF4-FFF2-40B4-BE49-F238E27FC236}">
                <a16:creationId xmlns:a16="http://schemas.microsoft.com/office/drawing/2014/main" id="{E638E270-376C-8243-8D92-44F6A897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61" y="3962322"/>
            <a:ext cx="13169" cy="21948"/>
          </a:xfrm>
          <a:custGeom>
            <a:avLst/>
            <a:gdLst>
              <a:gd name="T0" fmla="*/ 10 w 28"/>
              <a:gd name="T1" fmla="*/ 44 h 45"/>
              <a:gd name="T2" fmla="*/ 10 w 28"/>
              <a:gd name="T3" fmla="*/ 44 h 45"/>
              <a:gd name="T4" fmla="*/ 0 w 28"/>
              <a:gd name="T5" fmla="*/ 27 h 45"/>
              <a:gd name="T6" fmla="*/ 10 w 28"/>
              <a:gd name="T7" fmla="*/ 9 h 45"/>
              <a:gd name="T8" fmla="*/ 18 w 28"/>
              <a:gd name="T9" fmla="*/ 0 h 45"/>
              <a:gd name="T10" fmla="*/ 27 w 28"/>
              <a:gd name="T11" fmla="*/ 18 h 45"/>
              <a:gd name="T12" fmla="*/ 18 w 28"/>
              <a:gd name="T13" fmla="*/ 35 h 45"/>
              <a:gd name="T14" fmla="*/ 10 w 28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45">
                <a:moveTo>
                  <a:pt x="10" y="44"/>
                </a:moveTo>
                <a:lnTo>
                  <a:pt x="10" y="44"/>
                </a:lnTo>
                <a:cubicBezTo>
                  <a:pt x="0" y="44"/>
                  <a:pt x="0" y="35"/>
                  <a:pt x="0" y="27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0"/>
                  <a:pt x="18" y="0"/>
                </a:cubicBezTo>
                <a:cubicBezTo>
                  <a:pt x="27" y="9"/>
                  <a:pt x="27" y="9"/>
                  <a:pt x="27" y="18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44"/>
                  <a:pt x="18" y="44"/>
                  <a:pt x="10" y="4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5" name="Freeform 351">
            <a:extLst>
              <a:ext uri="{FF2B5EF4-FFF2-40B4-BE49-F238E27FC236}">
                <a16:creationId xmlns:a16="http://schemas.microsoft.com/office/drawing/2014/main" id="{693CAC82-3507-8C4A-A4B9-D62D7CC8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035" y="4087422"/>
            <a:ext cx="13169" cy="21948"/>
          </a:xfrm>
          <a:custGeom>
            <a:avLst/>
            <a:gdLst>
              <a:gd name="T0" fmla="*/ 9 w 28"/>
              <a:gd name="T1" fmla="*/ 36 h 46"/>
              <a:gd name="T2" fmla="*/ 9 w 28"/>
              <a:gd name="T3" fmla="*/ 36 h 46"/>
              <a:gd name="T4" fmla="*/ 0 w 28"/>
              <a:gd name="T5" fmla="*/ 27 h 46"/>
              <a:gd name="T6" fmla="*/ 0 w 28"/>
              <a:gd name="T7" fmla="*/ 9 h 46"/>
              <a:gd name="T8" fmla="*/ 18 w 28"/>
              <a:gd name="T9" fmla="*/ 0 h 46"/>
              <a:gd name="T10" fmla="*/ 27 w 28"/>
              <a:gd name="T11" fmla="*/ 9 h 46"/>
              <a:gd name="T12" fmla="*/ 18 w 28"/>
              <a:gd name="T13" fmla="*/ 36 h 46"/>
              <a:gd name="T14" fmla="*/ 9 w 28"/>
              <a:gd name="T15" fmla="*/ 3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46">
                <a:moveTo>
                  <a:pt x="9" y="36"/>
                </a:moveTo>
                <a:lnTo>
                  <a:pt x="9" y="36"/>
                </a:lnTo>
                <a:cubicBezTo>
                  <a:pt x="0" y="36"/>
                  <a:pt x="0" y="36"/>
                  <a:pt x="0" y="27"/>
                </a:cubicBezTo>
                <a:cubicBezTo>
                  <a:pt x="0" y="9"/>
                  <a:pt x="0" y="9"/>
                  <a:pt x="0" y="9"/>
                </a:cubicBezTo>
                <a:cubicBezTo>
                  <a:pt x="0" y="0"/>
                  <a:pt x="9" y="0"/>
                  <a:pt x="18" y="0"/>
                </a:cubicBezTo>
                <a:lnTo>
                  <a:pt x="27" y="9"/>
                </a:ln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9" y="45"/>
                  <a:pt x="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406" name="Google Shape;207;p7">
            <a:extLst>
              <a:ext uri="{FF2B5EF4-FFF2-40B4-BE49-F238E27FC236}">
                <a16:creationId xmlns:a16="http://schemas.microsoft.com/office/drawing/2014/main" id="{7579F10E-FC45-5B45-99BE-A831631D4689}"/>
              </a:ext>
            </a:extLst>
          </p:cNvPr>
          <p:cNvSpPr txBox="1"/>
          <p:nvPr/>
        </p:nvSpPr>
        <p:spPr>
          <a:xfrm>
            <a:off x="3060608" y="234175"/>
            <a:ext cx="8890688" cy="77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</a:pPr>
            <a:r>
              <a:rPr lang="es-ES" sz="4400">
                <a:solidFill>
                  <a:schemeClr val="dk2"/>
                </a:solidFill>
                <a:latin typeface="Arial" panose="020B0604020202020204" pitchFamily="34" charset="0"/>
                <a:ea typeface="Lato Black"/>
                <a:cs typeface="Arial" panose="020B0604020202020204" pitchFamily="34" charset="0"/>
                <a:sym typeface="Lato Black"/>
              </a:rPr>
              <a:t>Nuestra Conversación de Hoy </a:t>
            </a:r>
            <a:endParaRPr sz="4400">
              <a:solidFill>
                <a:schemeClr val="dk2"/>
              </a:solidFill>
              <a:latin typeface="Arial" panose="020B0604020202020204" pitchFamily="34" charset="0"/>
              <a:ea typeface="Lato Black"/>
              <a:cs typeface="Arial" panose="020B0604020202020204" pitchFamily="34" charset="0"/>
              <a:sym typeface="Lato Black"/>
            </a:endParaRPr>
          </a:p>
        </p:txBody>
      </p:sp>
      <p:sp>
        <p:nvSpPr>
          <p:cNvPr id="408" name="Google Shape;264;p9">
            <a:extLst>
              <a:ext uri="{FF2B5EF4-FFF2-40B4-BE49-F238E27FC236}">
                <a16:creationId xmlns:a16="http://schemas.microsoft.com/office/drawing/2014/main" id="{29D6221D-519F-974C-8A3B-D511A7832DD1}"/>
              </a:ext>
            </a:extLst>
          </p:cNvPr>
          <p:cNvSpPr txBox="1"/>
          <p:nvPr/>
        </p:nvSpPr>
        <p:spPr>
          <a:xfrm>
            <a:off x="407983" y="870414"/>
            <a:ext cx="2359665" cy="102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Qué es la  Colaboración  y  su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Importancia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 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412" name="Google Shape;264;p9">
            <a:extLst>
              <a:ext uri="{FF2B5EF4-FFF2-40B4-BE49-F238E27FC236}">
                <a16:creationId xmlns:a16="http://schemas.microsoft.com/office/drawing/2014/main" id="{D0967F0D-6666-D547-9F60-888E985EC787}"/>
              </a:ext>
            </a:extLst>
          </p:cNvPr>
          <p:cNvSpPr txBox="1"/>
          <p:nvPr/>
        </p:nvSpPr>
        <p:spPr>
          <a:xfrm>
            <a:off x="3527897" y="2456126"/>
            <a:ext cx="1870475" cy="59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Prioridades y 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Socios 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413" name="Google Shape;265;p9">
            <a:extLst>
              <a:ext uri="{FF2B5EF4-FFF2-40B4-BE49-F238E27FC236}">
                <a16:creationId xmlns:a16="http://schemas.microsoft.com/office/drawing/2014/main" id="{5C904AA3-AB41-BA49-8469-EB2D09DBCCB5}"/>
              </a:ext>
            </a:extLst>
          </p:cNvPr>
          <p:cNvSpPr/>
          <p:nvPr/>
        </p:nvSpPr>
        <p:spPr>
          <a:xfrm>
            <a:off x="9272152" y="4694495"/>
            <a:ext cx="2540359" cy="51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Preparándonos para la Colaboración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265;p9">
            <a:extLst>
              <a:ext uri="{FF2B5EF4-FFF2-40B4-BE49-F238E27FC236}">
                <a16:creationId xmlns:a16="http://schemas.microsoft.com/office/drawing/2014/main" id="{5B731F8A-D810-0540-B787-4CEE66F96B72}"/>
              </a:ext>
            </a:extLst>
          </p:cNvPr>
          <p:cNvSpPr/>
          <p:nvPr/>
        </p:nvSpPr>
        <p:spPr>
          <a:xfrm>
            <a:off x="6197039" y="3766449"/>
            <a:ext cx="2493225" cy="39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/>
              </a:rPr>
              <a:t>Niveles 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/>
              </a:rPr>
              <a:t>de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/>
              </a:rPr>
              <a:t>Vinculación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F40F7A3-3E5D-7E4B-8F5B-676914C1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¿Por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la Prevención?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72D02-A1C2-0E4A-940D-CB4C04CA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92" y="2008909"/>
            <a:ext cx="2469444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71535-96FB-F140-A03C-C6B4C6698602}"/>
              </a:ext>
            </a:extLst>
          </p:cNvPr>
          <p:cNvSpPr txBox="1"/>
          <p:nvPr/>
        </p:nvSpPr>
        <p:spPr>
          <a:xfrm>
            <a:off x="838200" y="1759961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>
                <a:latin typeface="Arial" panose="020B0604020202020204" pitchFamily="34" charset="0"/>
                <a:cs typeface="Arial" panose="020B0604020202020204" pitchFamily="34" charset="0"/>
              </a:rPr>
              <a:t>Inmersa en un proceso de re-invención de la práctica, a raíz de la pandemia del COVID-19, desastres naturales, violencia y otros.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200">
                <a:latin typeface="Arial" panose="020B0604020202020204" pitchFamily="34" charset="0"/>
                <a:cs typeface="Arial" panose="020B0604020202020204" pitchFamily="34" charset="0"/>
              </a:rPr>
              <a:t>Enfocada en asuntos de equidad e inclusión, atención de las disparidades en salud, trauma y otros relacionados al uso de substancias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2677-DD45-2A4C-8FF6-856EEE7F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4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1452B-F942-8E4A-98E3-789FDE2804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4894" y="2476242"/>
            <a:ext cx="4037064" cy="29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Trabajar en conjunto con otra u otras personas para realizar una obra o para alcanzar un objetivo compartido.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24A6F0-2800-D543-9F6C-FEE790BB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60" y="1690688"/>
            <a:ext cx="4048799" cy="4230767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F197F8A-B7B0-5C49-B9BE-AFF038FCFB20}"/>
              </a:ext>
            </a:extLst>
          </p:cNvPr>
          <p:cNvSpPr txBox="1">
            <a:spLocks/>
          </p:cNvSpPr>
          <p:nvPr/>
        </p:nvSpPr>
        <p:spPr bwMode="auto">
          <a:xfrm>
            <a:off x="8270745" y="2472784"/>
            <a:ext cx="3429000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palabra, como tal, deriva de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colaborar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que a su vez proviene del latín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collaborāre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que significa ‘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127125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505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Los Socios Más Comunes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18838"/>
            <a:ext cx="131902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45"/>
          <a:stretch/>
        </p:blipFill>
        <p:spPr>
          <a:xfrm>
            <a:off x="2540906" y="1342281"/>
            <a:ext cx="8055656" cy="5595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5088" y="1296956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58167" y="1074696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89539" y="1580627"/>
            <a:ext cx="976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8770" y="6670803"/>
            <a:ext cx="4242254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http://getsmartdfc.com/our-coalition-partners-dfc-sectors/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3649" y="1286317"/>
            <a:ext cx="976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5CCAF-D531-B44B-9EF1-74F6E4182AF0}"/>
              </a:ext>
            </a:extLst>
          </p:cNvPr>
          <p:cNvSpPr txBox="1"/>
          <p:nvPr/>
        </p:nvSpPr>
        <p:spPr>
          <a:xfrm>
            <a:off x="2669270" y="1619231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5D61D9-C39C-0042-8606-E9A72F2D8BB9}"/>
              </a:ext>
            </a:extLst>
          </p:cNvPr>
          <p:cNvSpPr txBox="1"/>
          <p:nvPr/>
        </p:nvSpPr>
        <p:spPr>
          <a:xfrm>
            <a:off x="8903335" y="1341619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1EAE0-9F69-3D4A-883B-55F09E6AFA0A}"/>
              </a:ext>
            </a:extLst>
          </p:cNvPr>
          <p:cNvSpPr txBox="1"/>
          <p:nvPr/>
        </p:nvSpPr>
        <p:spPr>
          <a:xfrm>
            <a:off x="7765151" y="1361492"/>
            <a:ext cx="8048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Padres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076A95-E76E-E04C-9B4A-4E600DC39C8B}"/>
              </a:ext>
            </a:extLst>
          </p:cNvPr>
          <p:cNvSpPr txBox="1"/>
          <p:nvPr/>
        </p:nvSpPr>
        <p:spPr>
          <a:xfrm>
            <a:off x="9139485" y="2151648"/>
            <a:ext cx="9765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Comercios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42D113-5466-944F-A5EC-28A4719A8CB0}"/>
              </a:ext>
            </a:extLst>
          </p:cNvPr>
          <p:cNvSpPr txBox="1"/>
          <p:nvPr/>
        </p:nvSpPr>
        <p:spPr>
          <a:xfrm>
            <a:off x="9998641" y="3168914"/>
            <a:ext cx="9765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Medios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5D906-22F2-694F-9769-2880CD29D17E}"/>
              </a:ext>
            </a:extLst>
          </p:cNvPr>
          <p:cNvSpPr txBox="1"/>
          <p:nvPr/>
        </p:nvSpPr>
        <p:spPr>
          <a:xfrm>
            <a:off x="9998641" y="4474906"/>
            <a:ext cx="9765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Escuelas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5763C-2AA9-3247-A935-DC7BE2EC16FB}"/>
              </a:ext>
            </a:extLst>
          </p:cNvPr>
          <p:cNvSpPr txBox="1"/>
          <p:nvPr/>
        </p:nvSpPr>
        <p:spPr>
          <a:xfrm>
            <a:off x="9017550" y="5524785"/>
            <a:ext cx="16067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Entidades que sirven a jóvenes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38CDEC-CB17-824E-A720-A3F61BACD923}"/>
              </a:ext>
            </a:extLst>
          </p:cNvPr>
          <p:cNvSpPr txBox="1"/>
          <p:nvPr/>
        </p:nvSpPr>
        <p:spPr>
          <a:xfrm>
            <a:off x="7559353" y="6209138"/>
            <a:ext cx="14707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Ley y</a:t>
            </a:r>
          </a:p>
          <a:p>
            <a:r>
              <a:rPr lang="en-US" sz="1200" dirty="0"/>
              <a:t>Orden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E2BDB1-D03A-9F46-BF76-8C4ABF36ADEB}"/>
              </a:ext>
            </a:extLst>
          </p:cNvPr>
          <p:cNvSpPr txBox="1"/>
          <p:nvPr/>
        </p:nvSpPr>
        <p:spPr>
          <a:xfrm>
            <a:off x="4714400" y="6097733"/>
            <a:ext cx="12784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Organizaciones Cívicas y </a:t>
            </a:r>
          </a:p>
          <a:p>
            <a:pPr algn="ctr"/>
            <a:r>
              <a:rPr lang="en-US" sz="1200" dirty="0"/>
              <a:t>Voluntarios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A64FCA-5F61-3546-9894-E57CBF93E87B}"/>
              </a:ext>
            </a:extLst>
          </p:cNvPr>
          <p:cNvSpPr txBox="1"/>
          <p:nvPr/>
        </p:nvSpPr>
        <p:spPr>
          <a:xfrm>
            <a:off x="3143250" y="5352518"/>
            <a:ext cx="12770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Organizaciones Fraternales y de Base de Fé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89129-E310-FE4E-B9A4-D910D19BEE52}"/>
              </a:ext>
            </a:extLst>
          </p:cNvPr>
          <p:cNvSpPr txBox="1"/>
          <p:nvPr/>
        </p:nvSpPr>
        <p:spPr>
          <a:xfrm>
            <a:off x="2362200" y="4382572"/>
            <a:ext cx="1123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Profesionales de la Salud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7ED538-7874-A842-B383-A5EE65C98021}"/>
              </a:ext>
            </a:extLst>
          </p:cNvPr>
          <p:cNvSpPr txBox="1"/>
          <p:nvPr/>
        </p:nvSpPr>
        <p:spPr>
          <a:xfrm>
            <a:off x="2513199" y="3015860"/>
            <a:ext cx="9765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Gobierno Estatal/Local/Tribal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C4BFBE-782D-5643-9C76-42CA0CC9CCFF}"/>
              </a:ext>
            </a:extLst>
          </p:cNvPr>
          <p:cNvSpPr txBox="1"/>
          <p:nvPr/>
        </p:nvSpPr>
        <p:spPr>
          <a:xfrm>
            <a:off x="3060589" y="1924153"/>
            <a:ext cx="12500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Organizaciones Uso de Substancias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F7CB25-5535-6948-8427-9E56EC20AA48}"/>
              </a:ext>
            </a:extLst>
          </p:cNvPr>
          <p:cNvSpPr txBox="1"/>
          <p:nvPr/>
        </p:nvSpPr>
        <p:spPr>
          <a:xfrm>
            <a:off x="4825627" y="1429592"/>
            <a:ext cx="9765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Jóvenes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520E8-F0EE-9946-952C-7E25596A1AC4}"/>
              </a:ext>
            </a:extLst>
          </p:cNvPr>
          <p:cNvSpPr txBox="1"/>
          <p:nvPr/>
        </p:nvSpPr>
        <p:spPr>
          <a:xfrm>
            <a:off x="4897302" y="2798298"/>
            <a:ext cx="36608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Los Problemas Locales       Requieren Soluciones Locales</a:t>
            </a:r>
          </a:p>
        </p:txBody>
      </p:sp>
    </p:spTree>
    <p:extLst>
      <p:ext uri="{BB962C8B-B14F-4D97-AF65-F5344CB8AC3E}">
        <p14:creationId xmlns:p14="http://schemas.microsoft.com/office/powerpoint/2010/main" val="180425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6003649" y="511095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7A122D-2754-9C49-B44F-442AD661ED6C}"/>
              </a:ext>
            </a:extLst>
          </p:cNvPr>
          <p:cNvGrpSpPr/>
          <p:nvPr/>
        </p:nvGrpSpPr>
        <p:grpSpPr>
          <a:xfrm>
            <a:off x="273220" y="1912256"/>
            <a:ext cx="9950549" cy="3981408"/>
            <a:chOff x="1238861" y="4856305"/>
            <a:chExt cx="19901096" cy="79628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0BFFD9-F078-B640-835C-8F85326C4DFD}"/>
                </a:ext>
              </a:extLst>
            </p:cNvPr>
            <p:cNvGrpSpPr/>
            <p:nvPr/>
          </p:nvGrpSpPr>
          <p:grpSpPr>
            <a:xfrm>
              <a:off x="3237690" y="4856305"/>
              <a:ext cx="5535366" cy="5060398"/>
              <a:chOff x="3237690" y="4856305"/>
              <a:chExt cx="5535366" cy="5060398"/>
            </a:xfrm>
          </p:grpSpPr>
          <p:sp>
            <p:nvSpPr>
              <p:cNvPr id="21" name="Freeform 1">
                <a:extLst>
                  <a:ext uri="{FF2B5EF4-FFF2-40B4-BE49-F238E27FC236}">
                    <a16:creationId xmlns:a16="http://schemas.microsoft.com/office/drawing/2014/main" id="{FE0F6ABF-6395-D64F-9576-07053AF2C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250" y="5713023"/>
                <a:ext cx="3440184" cy="3737592"/>
              </a:xfrm>
              <a:custGeom>
                <a:avLst/>
                <a:gdLst>
                  <a:gd name="T0" fmla="*/ 3416 w 3417"/>
                  <a:gd name="T1" fmla="*/ 2396 h 3711"/>
                  <a:gd name="T2" fmla="*/ 1895 w 3417"/>
                  <a:gd name="T3" fmla="*/ 0 h 3711"/>
                  <a:gd name="T4" fmla="*/ 0 w 3417"/>
                  <a:gd name="T5" fmla="*/ 2828 h 3711"/>
                  <a:gd name="T6" fmla="*/ 2257 w 3417"/>
                  <a:gd name="T7" fmla="*/ 3710 h 3711"/>
                  <a:gd name="T8" fmla="*/ 3416 w 3417"/>
                  <a:gd name="T9" fmla="*/ 2396 h 3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7" h="3711">
                    <a:moveTo>
                      <a:pt x="3416" y="2396"/>
                    </a:moveTo>
                    <a:lnTo>
                      <a:pt x="1895" y="0"/>
                    </a:lnTo>
                    <a:lnTo>
                      <a:pt x="0" y="2828"/>
                    </a:lnTo>
                    <a:lnTo>
                      <a:pt x="2257" y="3710"/>
                    </a:lnTo>
                    <a:lnTo>
                      <a:pt x="3416" y="2396"/>
                    </a:lnTo>
                  </a:path>
                </a:pathLst>
              </a:cu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22" name="Freeform 2">
                <a:extLst>
                  <a:ext uri="{FF2B5EF4-FFF2-40B4-BE49-F238E27FC236}">
                    <a16:creationId xmlns:a16="http://schemas.microsoft.com/office/drawing/2014/main" id="{F6830C6F-6C03-9C4F-983F-0C5475A1C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690" y="4856305"/>
                <a:ext cx="4012806" cy="3733155"/>
              </a:xfrm>
              <a:custGeom>
                <a:avLst/>
                <a:gdLst>
                  <a:gd name="T0" fmla="*/ 3706 w 3707"/>
                  <a:gd name="T1" fmla="*/ 1854 h 3707"/>
                  <a:gd name="T2" fmla="*/ 3706 w 3707"/>
                  <a:gd name="T3" fmla="*/ 1854 h 3707"/>
                  <a:gd name="T4" fmla="*/ 1852 w 3707"/>
                  <a:gd name="T5" fmla="*/ 3706 h 3707"/>
                  <a:gd name="T6" fmla="*/ 1852 w 3707"/>
                  <a:gd name="T7" fmla="*/ 3706 h 3707"/>
                  <a:gd name="T8" fmla="*/ 0 w 3707"/>
                  <a:gd name="T9" fmla="*/ 1854 h 3707"/>
                  <a:gd name="T10" fmla="*/ 0 w 3707"/>
                  <a:gd name="T11" fmla="*/ 1854 h 3707"/>
                  <a:gd name="T12" fmla="*/ 1852 w 3707"/>
                  <a:gd name="T13" fmla="*/ 0 h 3707"/>
                  <a:gd name="T14" fmla="*/ 1852 w 3707"/>
                  <a:gd name="T15" fmla="*/ 0 h 3707"/>
                  <a:gd name="T16" fmla="*/ 3706 w 3707"/>
                  <a:gd name="T17" fmla="*/ 1854 h 3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7" h="3707">
                    <a:moveTo>
                      <a:pt x="3706" y="1854"/>
                    </a:moveTo>
                    <a:lnTo>
                      <a:pt x="3706" y="1854"/>
                    </a:lnTo>
                    <a:cubicBezTo>
                      <a:pt x="3706" y="2878"/>
                      <a:pt x="2876" y="3706"/>
                      <a:pt x="1852" y="3706"/>
                    </a:cubicBezTo>
                    <a:lnTo>
                      <a:pt x="1852" y="3706"/>
                    </a:lnTo>
                    <a:cubicBezTo>
                      <a:pt x="829" y="3706"/>
                      <a:pt x="0" y="2878"/>
                      <a:pt x="0" y="1854"/>
                    </a:cubicBezTo>
                    <a:lnTo>
                      <a:pt x="0" y="1854"/>
                    </a:lnTo>
                    <a:cubicBezTo>
                      <a:pt x="0" y="830"/>
                      <a:pt x="829" y="0"/>
                      <a:pt x="1852" y="0"/>
                    </a:cubicBezTo>
                    <a:lnTo>
                      <a:pt x="1852" y="0"/>
                    </a:lnTo>
                    <a:cubicBezTo>
                      <a:pt x="2876" y="0"/>
                      <a:pt x="3706" y="830"/>
                      <a:pt x="3706" y="185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C58461AD-D0F0-7047-9DA7-08906A1F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8699" y="8052346"/>
                <a:ext cx="1864357" cy="1864357"/>
              </a:xfrm>
              <a:custGeom>
                <a:avLst/>
                <a:gdLst>
                  <a:gd name="T0" fmla="*/ 1853 w 1854"/>
                  <a:gd name="T1" fmla="*/ 925 h 1853"/>
                  <a:gd name="T2" fmla="*/ 1853 w 1854"/>
                  <a:gd name="T3" fmla="*/ 925 h 1853"/>
                  <a:gd name="T4" fmla="*/ 926 w 1854"/>
                  <a:gd name="T5" fmla="*/ 1852 h 1853"/>
                  <a:gd name="T6" fmla="*/ 926 w 1854"/>
                  <a:gd name="T7" fmla="*/ 1852 h 1853"/>
                  <a:gd name="T8" fmla="*/ 0 w 1854"/>
                  <a:gd name="T9" fmla="*/ 925 h 1853"/>
                  <a:gd name="T10" fmla="*/ 0 w 1854"/>
                  <a:gd name="T11" fmla="*/ 925 h 1853"/>
                  <a:gd name="T12" fmla="*/ 926 w 1854"/>
                  <a:gd name="T13" fmla="*/ 0 h 1853"/>
                  <a:gd name="T14" fmla="*/ 926 w 1854"/>
                  <a:gd name="T15" fmla="*/ 0 h 1853"/>
                  <a:gd name="T16" fmla="*/ 1853 w 1854"/>
                  <a:gd name="T17" fmla="*/ 925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4" h="1853">
                    <a:moveTo>
                      <a:pt x="1853" y="925"/>
                    </a:moveTo>
                    <a:lnTo>
                      <a:pt x="1853" y="925"/>
                    </a:lnTo>
                    <a:cubicBezTo>
                      <a:pt x="1853" y="1437"/>
                      <a:pt x="1438" y="1852"/>
                      <a:pt x="926" y="1852"/>
                    </a:cubicBezTo>
                    <a:lnTo>
                      <a:pt x="926" y="1852"/>
                    </a:lnTo>
                    <a:cubicBezTo>
                      <a:pt x="414" y="1852"/>
                      <a:pt x="0" y="1437"/>
                      <a:pt x="0" y="925"/>
                    </a:cubicBezTo>
                    <a:lnTo>
                      <a:pt x="0" y="925"/>
                    </a:lnTo>
                    <a:cubicBezTo>
                      <a:pt x="0" y="414"/>
                      <a:pt x="414" y="0"/>
                      <a:pt x="926" y="0"/>
                    </a:cubicBezTo>
                    <a:lnTo>
                      <a:pt x="926" y="0"/>
                    </a:lnTo>
                    <a:cubicBezTo>
                      <a:pt x="1438" y="0"/>
                      <a:pt x="1853" y="414"/>
                      <a:pt x="1853" y="92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24" name="CuadroTexto 370">
                <a:extLst>
                  <a:ext uri="{FF2B5EF4-FFF2-40B4-BE49-F238E27FC236}">
                    <a16:creationId xmlns:a16="http://schemas.microsoft.com/office/drawing/2014/main" id="{9E4A40C2-B0A9-A746-BDB1-814829E4F620}"/>
                  </a:ext>
                </a:extLst>
              </p:cNvPr>
              <p:cNvSpPr txBox="1"/>
              <p:nvPr/>
            </p:nvSpPr>
            <p:spPr>
              <a:xfrm>
                <a:off x="7100952" y="8491065"/>
                <a:ext cx="155300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solidFill>
                    <a:schemeClr val="bg1"/>
                  </a:solidFill>
                  <a:latin typeface="Poppins" pitchFamily="2" charset="77"/>
                  <a:ea typeface="Roboto Medium" panose="02000000000000000000" pitchFamily="2" charset="0"/>
                  <a:cs typeface="Lato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D07436C-EDC4-8348-A280-5A969595FD4C}"/>
                </a:ext>
              </a:extLst>
            </p:cNvPr>
            <p:cNvGrpSpPr/>
            <p:nvPr/>
          </p:nvGrpSpPr>
          <p:grpSpPr>
            <a:xfrm>
              <a:off x="9421143" y="4856305"/>
              <a:ext cx="5535363" cy="5060398"/>
              <a:chOff x="3237693" y="4856305"/>
              <a:chExt cx="5535363" cy="5060398"/>
            </a:xfrm>
          </p:grpSpPr>
          <p:sp>
            <p:nvSpPr>
              <p:cNvPr id="37" name="Freeform 1">
                <a:extLst>
                  <a:ext uri="{FF2B5EF4-FFF2-40B4-BE49-F238E27FC236}">
                    <a16:creationId xmlns:a16="http://schemas.microsoft.com/office/drawing/2014/main" id="{93FD141F-CCD5-DE4A-B3BF-FE3EEE02B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250" y="5713023"/>
                <a:ext cx="3440184" cy="3737592"/>
              </a:xfrm>
              <a:custGeom>
                <a:avLst/>
                <a:gdLst>
                  <a:gd name="T0" fmla="*/ 3416 w 3417"/>
                  <a:gd name="T1" fmla="*/ 2396 h 3711"/>
                  <a:gd name="T2" fmla="*/ 1895 w 3417"/>
                  <a:gd name="T3" fmla="*/ 0 h 3711"/>
                  <a:gd name="T4" fmla="*/ 0 w 3417"/>
                  <a:gd name="T5" fmla="*/ 2828 h 3711"/>
                  <a:gd name="T6" fmla="*/ 2257 w 3417"/>
                  <a:gd name="T7" fmla="*/ 3710 h 3711"/>
                  <a:gd name="T8" fmla="*/ 3416 w 3417"/>
                  <a:gd name="T9" fmla="*/ 2396 h 3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7" h="3711">
                    <a:moveTo>
                      <a:pt x="3416" y="2396"/>
                    </a:moveTo>
                    <a:lnTo>
                      <a:pt x="1895" y="0"/>
                    </a:lnTo>
                    <a:lnTo>
                      <a:pt x="0" y="2828"/>
                    </a:lnTo>
                    <a:lnTo>
                      <a:pt x="2257" y="3710"/>
                    </a:lnTo>
                    <a:lnTo>
                      <a:pt x="3416" y="2396"/>
                    </a:lnTo>
                  </a:path>
                </a:pathLst>
              </a:cu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38" name="Freeform 2">
                <a:extLst>
                  <a:ext uri="{FF2B5EF4-FFF2-40B4-BE49-F238E27FC236}">
                    <a16:creationId xmlns:a16="http://schemas.microsoft.com/office/drawing/2014/main" id="{63B0635A-3881-1040-A321-609B3F72B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693" y="4856305"/>
                <a:ext cx="3733151" cy="3733154"/>
              </a:xfrm>
              <a:custGeom>
                <a:avLst/>
                <a:gdLst>
                  <a:gd name="T0" fmla="*/ 3706 w 3707"/>
                  <a:gd name="T1" fmla="*/ 1854 h 3707"/>
                  <a:gd name="T2" fmla="*/ 3706 w 3707"/>
                  <a:gd name="T3" fmla="*/ 1854 h 3707"/>
                  <a:gd name="T4" fmla="*/ 1852 w 3707"/>
                  <a:gd name="T5" fmla="*/ 3706 h 3707"/>
                  <a:gd name="T6" fmla="*/ 1852 w 3707"/>
                  <a:gd name="T7" fmla="*/ 3706 h 3707"/>
                  <a:gd name="T8" fmla="*/ 0 w 3707"/>
                  <a:gd name="T9" fmla="*/ 1854 h 3707"/>
                  <a:gd name="T10" fmla="*/ 0 w 3707"/>
                  <a:gd name="T11" fmla="*/ 1854 h 3707"/>
                  <a:gd name="T12" fmla="*/ 1852 w 3707"/>
                  <a:gd name="T13" fmla="*/ 0 h 3707"/>
                  <a:gd name="T14" fmla="*/ 1852 w 3707"/>
                  <a:gd name="T15" fmla="*/ 0 h 3707"/>
                  <a:gd name="T16" fmla="*/ 3706 w 3707"/>
                  <a:gd name="T17" fmla="*/ 1854 h 3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7" h="3707">
                    <a:moveTo>
                      <a:pt x="3706" y="1854"/>
                    </a:moveTo>
                    <a:lnTo>
                      <a:pt x="3706" y="1854"/>
                    </a:lnTo>
                    <a:cubicBezTo>
                      <a:pt x="3706" y="2878"/>
                      <a:pt x="2876" y="3706"/>
                      <a:pt x="1852" y="3706"/>
                    </a:cubicBezTo>
                    <a:lnTo>
                      <a:pt x="1852" y="3706"/>
                    </a:lnTo>
                    <a:cubicBezTo>
                      <a:pt x="829" y="3706"/>
                      <a:pt x="0" y="2878"/>
                      <a:pt x="0" y="1854"/>
                    </a:cubicBezTo>
                    <a:lnTo>
                      <a:pt x="0" y="1854"/>
                    </a:lnTo>
                    <a:cubicBezTo>
                      <a:pt x="0" y="830"/>
                      <a:pt x="829" y="0"/>
                      <a:pt x="1852" y="0"/>
                    </a:cubicBezTo>
                    <a:lnTo>
                      <a:pt x="1852" y="0"/>
                    </a:lnTo>
                    <a:cubicBezTo>
                      <a:pt x="2876" y="0"/>
                      <a:pt x="3706" y="830"/>
                      <a:pt x="3706" y="185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39" name="Freeform 3">
                <a:extLst>
                  <a:ext uri="{FF2B5EF4-FFF2-40B4-BE49-F238E27FC236}">
                    <a16:creationId xmlns:a16="http://schemas.microsoft.com/office/drawing/2014/main" id="{56836B23-198E-C140-B7BD-94FC10D6A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8699" y="8052346"/>
                <a:ext cx="1864357" cy="1864357"/>
              </a:xfrm>
              <a:custGeom>
                <a:avLst/>
                <a:gdLst>
                  <a:gd name="T0" fmla="*/ 1853 w 1854"/>
                  <a:gd name="T1" fmla="*/ 925 h 1853"/>
                  <a:gd name="T2" fmla="*/ 1853 w 1854"/>
                  <a:gd name="T3" fmla="*/ 925 h 1853"/>
                  <a:gd name="T4" fmla="*/ 926 w 1854"/>
                  <a:gd name="T5" fmla="*/ 1852 h 1853"/>
                  <a:gd name="T6" fmla="*/ 926 w 1854"/>
                  <a:gd name="T7" fmla="*/ 1852 h 1853"/>
                  <a:gd name="T8" fmla="*/ 0 w 1854"/>
                  <a:gd name="T9" fmla="*/ 925 h 1853"/>
                  <a:gd name="T10" fmla="*/ 0 w 1854"/>
                  <a:gd name="T11" fmla="*/ 925 h 1853"/>
                  <a:gd name="T12" fmla="*/ 926 w 1854"/>
                  <a:gd name="T13" fmla="*/ 0 h 1853"/>
                  <a:gd name="T14" fmla="*/ 926 w 1854"/>
                  <a:gd name="T15" fmla="*/ 0 h 1853"/>
                  <a:gd name="T16" fmla="*/ 1853 w 1854"/>
                  <a:gd name="T17" fmla="*/ 925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4" h="1853">
                    <a:moveTo>
                      <a:pt x="1853" y="925"/>
                    </a:moveTo>
                    <a:lnTo>
                      <a:pt x="1853" y="925"/>
                    </a:lnTo>
                    <a:cubicBezTo>
                      <a:pt x="1853" y="1437"/>
                      <a:pt x="1438" y="1852"/>
                      <a:pt x="926" y="1852"/>
                    </a:cubicBezTo>
                    <a:lnTo>
                      <a:pt x="926" y="1852"/>
                    </a:lnTo>
                    <a:cubicBezTo>
                      <a:pt x="414" y="1852"/>
                      <a:pt x="0" y="1437"/>
                      <a:pt x="0" y="925"/>
                    </a:cubicBezTo>
                    <a:lnTo>
                      <a:pt x="0" y="925"/>
                    </a:lnTo>
                    <a:cubicBezTo>
                      <a:pt x="0" y="414"/>
                      <a:pt x="414" y="0"/>
                      <a:pt x="926" y="0"/>
                    </a:cubicBezTo>
                    <a:lnTo>
                      <a:pt x="926" y="0"/>
                    </a:lnTo>
                    <a:cubicBezTo>
                      <a:pt x="1438" y="0"/>
                      <a:pt x="1853" y="414"/>
                      <a:pt x="1853" y="92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40" name="CuadroTexto 370">
                <a:extLst>
                  <a:ext uri="{FF2B5EF4-FFF2-40B4-BE49-F238E27FC236}">
                    <a16:creationId xmlns:a16="http://schemas.microsoft.com/office/drawing/2014/main" id="{11323A69-5380-8542-B592-9BE4B6B8AC5D}"/>
                  </a:ext>
                </a:extLst>
              </p:cNvPr>
              <p:cNvSpPr txBox="1"/>
              <p:nvPr/>
            </p:nvSpPr>
            <p:spPr>
              <a:xfrm>
                <a:off x="7100952" y="8491065"/>
                <a:ext cx="155300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solidFill>
                    <a:schemeClr val="bg1"/>
                  </a:solidFill>
                  <a:latin typeface="Poppins" pitchFamily="2" charset="77"/>
                  <a:ea typeface="Roboto Medium" panose="02000000000000000000" pitchFamily="2" charset="0"/>
                  <a:cs typeface="Lato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561C58A-007A-4846-8947-F2848301ED84}"/>
                </a:ext>
              </a:extLst>
            </p:cNvPr>
            <p:cNvGrpSpPr/>
            <p:nvPr/>
          </p:nvGrpSpPr>
          <p:grpSpPr>
            <a:xfrm>
              <a:off x="15604594" y="4856305"/>
              <a:ext cx="5535363" cy="5060398"/>
              <a:chOff x="3237693" y="4856305"/>
              <a:chExt cx="5535363" cy="5060398"/>
            </a:xfrm>
          </p:grpSpPr>
          <p:sp>
            <p:nvSpPr>
              <p:cNvPr id="42" name="Freeform 1">
                <a:extLst>
                  <a:ext uri="{FF2B5EF4-FFF2-40B4-BE49-F238E27FC236}">
                    <a16:creationId xmlns:a16="http://schemas.microsoft.com/office/drawing/2014/main" id="{63BBF0DE-5793-3142-A78B-2CEB472D4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250" y="5713023"/>
                <a:ext cx="3440184" cy="3737592"/>
              </a:xfrm>
              <a:custGeom>
                <a:avLst/>
                <a:gdLst>
                  <a:gd name="T0" fmla="*/ 3416 w 3417"/>
                  <a:gd name="T1" fmla="*/ 2396 h 3711"/>
                  <a:gd name="T2" fmla="*/ 1895 w 3417"/>
                  <a:gd name="T3" fmla="*/ 0 h 3711"/>
                  <a:gd name="T4" fmla="*/ 0 w 3417"/>
                  <a:gd name="T5" fmla="*/ 2828 h 3711"/>
                  <a:gd name="T6" fmla="*/ 2257 w 3417"/>
                  <a:gd name="T7" fmla="*/ 3710 h 3711"/>
                  <a:gd name="T8" fmla="*/ 3416 w 3417"/>
                  <a:gd name="T9" fmla="*/ 2396 h 3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7" h="3711">
                    <a:moveTo>
                      <a:pt x="3416" y="2396"/>
                    </a:moveTo>
                    <a:lnTo>
                      <a:pt x="1895" y="0"/>
                    </a:lnTo>
                    <a:lnTo>
                      <a:pt x="0" y="2828"/>
                    </a:lnTo>
                    <a:lnTo>
                      <a:pt x="2257" y="3710"/>
                    </a:lnTo>
                    <a:lnTo>
                      <a:pt x="3416" y="2396"/>
                    </a:lnTo>
                  </a:path>
                </a:pathLst>
              </a:cu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46" name="Freeform 2">
                <a:extLst>
                  <a:ext uri="{FF2B5EF4-FFF2-40B4-BE49-F238E27FC236}">
                    <a16:creationId xmlns:a16="http://schemas.microsoft.com/office/drawing/2014/main" id="{DF9C734C-33B4-B84B-ABE2-AF53A3C00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693" y="4856305"/>
                <a:ext cx="3733151" cy="3733154"/>
              </a:xfrm>
              <a:custGeom>
                <a:avLst/>
                <a:gdLst>
                  <a:gd name="T0" fmla="*/ 3706 w 3707"/>
                  <a:gd name="T1" fmla="*/ 1854 h 3707"/>
                  <a:gd name="T2" fmla="*/ 3706 w 3707"/>
                  <a:gd name="T3" fmla="*/ 1854 h 3707"/>
                  <a:gd name="T4" fmla="*/ 1852 w 3707"/>
                  <a:gd name="T5" fmla="*/ 3706 h 3707"/>
                  <a:gd name="T6" fmla="*/ 1852 w 3707"/>
                  <a:gd name="T7" fmla="*/ 3706 h 3707"/>
                  <a:gd name="T8" fmla="*/ 0 w 3707"/>
                  <a:gd name="T9" fmla="*/ 1854 h 3707"/>
                  <a:gd name="T10" fmla="*/ 0 w 3707"/>
                  <a:gd name="T11" fmla="*/ 1854 h 3707"/>
                  <a:gd name="T12" fmla="*/ 1852 w 3707"/>
                  <a:gd name="T13" fmla="*/ 0 h 3707"/>
                  <a:gd name="T14" fmla="*/ 1852 w 3707"/>
                  <a:gd name="T15" fmla="*/ 0 h 3707"/>
                  <a:gd name="T16" fmla="*/ 3706 w 3707"/>
                  <a:gd name="T17" fmla="*/ 1854 h 3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7" h="3707">
                    <a:moveTo>
                      <a:pt x="3706" y="1854"/>
                    </a:moveTo>
                    <a:lnTo>
                      <a:pt x="3706" y="1854"/>
                    </a:lnTo>
                    <a:cubicBezTo>
                      <a:pt x="3706" y="2878"/>
                      <a:pt x="2876" y="3706"/>
                      <a:pt x="1852" y="3706"/>
                    </a:cubicBezTo>
                    <a:lnTo>
                      <a:pt x="1852" y="3706"/>
                    </a:lnTo>
                    <a:cubicBezTo>
                      <a:pt x="829" y="3706"/>
                      <a:pt x="0" y="2878"/>
                      <a:pt x="0" y="1854"/>
                    </a:cubicBezTo>
                    <a:lnTo>
                      <a:pt x="0" y="1854"/>
                    </a:lnTo>
                    <a:cubicBezTo>
                      <a:pt x="0" y="830"/>
                      <a:pt x="829" y="0"/>
                      <a:pt x="1852" y="0"/>
                    </a:cubicBezTo>
                    <a:lnTo>
                      <a:pt x="1852" y="0"/>
                    </a:lnTo>
                    <a:cubicBezTo>
                      <a:pt x="2876" y="0"/>
                      <a:pt x="3706" y="830"/>
                      <a:pt x="3706" y="185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47" name="Freeform 3">
                <a:extLst>
                  <a:ext uri="{FF2B5EF4-FFF2-40B4-BE49-F238E27FC236}">
                    <a16:creationId xmlns:a16="http://schemas.microsoft.com/office/drawing/2014/main" id="{C1CBA717-B7F3-7D42-BFB5-4D3683D55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8699" y="8052346"/>
                <a:ext cx="1864357" cy="1864357"/>
              </a:xfrm>
              <a:custGeom>
                <a:avLst/>
                <a:gdLst>
                  <a:gd name="T0" fmla="*/ 1853 w 1854"/>
                  <a:gd name="T1" fmla="*/ 925 h 1853"/>
                  <a:gd name="T2" fmla="*/ 1853 w 1854"/>
                  <a:gd name="T3" fmla="*/ 925 h 1853"/>
                  <a:gd name="T4" fmla="*/ 926 w 1854"/>
                  <a:gd name="T5" fmla="*/ 1852 h 1853"/>
                  <a:gd name="T6" fmla="*/ 926 w 1854"/>
                  <a:gd name="T7" fmla="*/ 1852 h 1853"/>
                  <a:gd name="T8" fmla="*/ 0 w 1854"/>
                  <a:gd name="T9" fmla="*/ 925 h 1853"/>
                  <a:gd name="T10" fmla="*/ 0 w 1854"/>
                  <a:gd name="T11" fmla="*/ 925 h 1853"/>
                  <a:gd name="T12" fmla="*/ 926 w 1854"/>
                  <a:gd name="T13" fmla="*/ 0 h 1853"/>
                  <a:gd name="T14" fmla="*/ 926 w 1854"/>
                  <a:gd name="T15" fmla="*/ 0 h 1853"/>
                  <a:gd name="T16" fmla="*/ 1853 w 1854"/>
                  <a:gd name="T17" fmla="*/ 925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4" h="1853">
                    <a:moveTo>
                      <a:pt x="1853" y="925"/>
                    </a:moveTo>
                    <a:lnTo>
                      <a:pt x="1853" y="925"/>
                    </a:lnTo>
                    <a:cubicBezTo>
                      <a:pt x="1853" y="1437"/>
                      <a:pt x="1438" y="1852"/>
                      <a:pt x="926" y="1852"/>
                    </a:cubicBezTo>
                    <a:lnTo>
                      <a:pt x="926" y="1852"/>
                    </a:lnTo>
                    <a:cubicBezTo>
                      <a:pt x="414" y="1852"/>
                      <a:pt x="0" y="1437"/>
                      <a:pt x="0" y="925"/>
                    </a:cubicBezTo>
                    <a:lnTo>
                      <a:pt x="0" y="925"/>
                    </a:lnTo>
                    <a:cubicBezTo>
                      <a:pt x="0" y="414"/>
                      <a:pt x="414" y="0"/>
                      <a:pt x="926" y="0"/>
                    </a:cubicBezTo>
                    <a:lnTo>
                      <a:pt x="926" y="0"/>
                    </a:lnTo>
                    <a:cubicBezTo>
                      <a:pt x="1438" y="0"/>
                      <a:pt x="1853" y="414"/>
                      <a:pt x="1853" y="92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 Light" panose="020F0302020204030203" pitchFamily="34" charset="77"/>
                </a:endParaRPr>
              </a:p>
            </p:txBody>
          </p:sp>
          <p:sp>
            <p:nvSpPr>
              <p:cNvPr id="48" name="CuadroTexto 370">
                <a:extLst>
                  <a:ext uri="{FF2B5EF4-FFF2-40B4-BE49-F238E27FC236}">
                    <a16:creationId xmlns:a16="http://schemas.microsoft.com/office/drawing/2014/main" id="{4D47D05D-8520-594B-B8B4-D2E554D4AD93}"/>
                  </a:ext>
                </a:extLst>
              </p:cNvPr>
              <p:cNvSpPr txBox="1"/>
              <p:nvPr/>
            </p:nvSpPr>
            <p:spPr>
              <a:xfrm>
                <a:off x="7100952" y="8491065"/>
                <a:ext cx="155300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000" dirty="0">
                  <a:solidFill>
                    <a:schemeClr val="bg1"/>
                  </a:solidFill>
                  <a:latin typeface="Poppins" pitchFamily="2" charset="77"/>
                  <a:ea typeface="Roboto Medium" panose="02000000000000000000" pitchFamily="2" charset="0"/>
                  <a:cs typeface="Lato" charset="0"/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A371F4-649E-C24A-B1D0-544FBF2FCC18}"/>
                </a:ext>
              </a:extLst>
            </p:cNvPr>
            <p:cNvSpPr/>
            <p:nvPr/>
          </p:nvSpPr>
          <p:spPr>
            <a:xfrm flipH="1">
              <a:off x="1238861" y="9218134"/>
              <a:ext cx="9132219" cy="3600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2346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Comerciantes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2346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Educadores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23466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Policía</a:t>
              </a:r>
            </a:p>
            <a:p>
              <a:pPr algn="ctr"/>
              <a:endParaRPr lang="en-US" sz="2700" dirty="0">
                <a:solidFill>
                  <a:schemeClr val="tx2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9F2B12-CAD1-834B-8E3E-2051C0574CF1}"/>
                </a:ext>
              </a:extLst>
            </p:cNvPr>
            <p:cNvSpPr/>
            <p:nvPr/>
          </p:nvSpPr>
          <p:spPr>
            <a:xfrm flipH="1">
              <a:off x="17263327" y="10237252"/>
              <a:ext cx="2981026" cy="101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700" dirty="0">
                <a:solidFill>
                  <a:schemeClr val="tx2"/>
                </a:solidFill>
                <a:latin typeface="Poppins" pitchFamily="2" charset="77"/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5F5BE95-0CBF-8949-9023-D1AEF155D8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68" y="3621995"/>
            <a:ext cx="443649" cy="7222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CDEB83-10E0-C847-9706-AABE4371E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34" y="3560660"/>
            <a:ext cx="573745" cy="89560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36BF44D-A336-5D48-BD18-98F5D4DC03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99" y="3576152"/>
            <a:ext cx="987759" cy="694655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2F24887-5D7A-2749-8EA6-C885E0DE9FB5}"/>
              </a:ext>
            </a:extLst>
          </p:cNvPr>
          <p:cNvSpPr txBox="1">
            <a:spLocks/>
          </p:cNvSpPr>
          <p:nvPr/>
        </p:nvSpPr>
        <p:spPr>
          <a:xfrm>
            <a:off x="1556069" y="2546869"/>
            <a:ext cx="1530995" cy="728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96B388-A86F-EB4E-88CB-4C6E96D167B8}"/>
              </a:ext>
            </a:extLst>
          </p:cNvPr>
          <p:cNvSpPr/>
          <p:nvPr/>
        </p:nvSpPr>
        <p:spPr>
          <a:xfrm>
            <a:off x="4191452" y="2431490"/>
            <a:ext cx="2256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Prescritos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21B2FC3F-31A8-A145-86DD-9AB013EFE5F7}"/>
              </a:ext>
            </a:extLst>
          </p:cNvPr>
          <p:cNvSpPr txBox="1">
            <a:spLocks/>
          </p:cNvSpPr>
          <p:nvPr/>
        </p:nvSpPr>
        <p:spPr>
          <a:xfrm>
            <a:off x="7361325" y="2319376"/>
            <a:ext cx="2056100" cy="966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 por Sobredosis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2CEADD23-BB85-FF42-BE90-2115294B09B4}"/>
              </a:ext>
            </a:extLst>
          </p:cNvPr>
          <p:cNvSpPr txBox="1">
            <a:spLocks/>
          </p:cNvSpPr>
          <p:nvPr/>
        </p:nvSpPr>
        <p:spPr>
          <a:xfrm>
            <a:off x="736662" y="51109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Vinculando Socios de Acuerdo a las Prioridades de Prevención: Ejemplos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BF3D4F47-2966-154C-902C-CD46C0F48858}"/>
              </a:ext>
            </a:extLst>
          </p:cNvPr>
          <p:cNvSpPr txBox="1">
            <a:spLocks/>
          </p:cNvSpPr>
          <p:nvPr/>
        </p:nvSpPr>
        <p:spPr>
          <a:xfrm>
            <a:off x="4090684" y="4492839"/>
            <a:ext cx="3790003" cy="1736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Prescriptores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Farmacéuticos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Policía</a:t>
            </a: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4EE979CC-F76F-ED47-884D-32C2B962832E}"/>
              </a:ext>
            </a:extLst>
          </p:cNvPr>
          <p:cNvSpPr txBox="1">
            <a:spLocks/>
          </p:cNvSpPr>
          <p:nvPr/>
        </p:nvSpPr>
        <p:spPr>
          <a:xfrm>
            <a:off x="7456087" y="4397735"/>
            <a:ext cx="4095852" cy="1736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3200" kern="1200" dirty="0" smtClean="0">
                <a:solidFill>
                  <a:srgbClr val="777777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reducción de daño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4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en recuperación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34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2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50">
            <a:extLst>
              <a:ext uri="{FF2B5EF4-FFF2-40B4-BE49-F238E27FC236}">
                <a16:creationId xmlns:a16="http://schemas.microsoft.com/office/drawing/2014/main" id="{608B08A3-EA31-0C4A-BC9D-B30DC0C227DF}"/>
              </a:ext>
            </a:extLst>
          </p:cNvPr>
          <p:cNvSpPr txBox="1"/>
          <p:nvPr/>
        </p:nvSpPr>
        <p:spPr>
          <a:xfrm>
            <a:off x="419760" y="380448"/>
            <a:ext cx="5853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Lato Heavy" charset="0"/>
                <a:cs typeface="Arial" panose="020B0604020202020204" pitchFamily="34" charset="0"/>
              </a:rPr>
              <a:t>Niveles de Vinculación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79495EE1-4388-834E-B1A9-61BD11355BE6}"/>
              </a:ext>
            </a:extLst>
          </p:cNvPr>
          <p:cNvSpPr/>
          <p:nvPr/>
        </p:nvSpPr>
        <p:spPr>
          <a:xfrm flipH="1">
            <a:off x="1821913" y="5047247"/>
            <a:ext cx="3049604" cy="96566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2263AF19-FA1A-A24D-A179-AB88FE9A2DBB}"/>
              </a:ext>
            </a:extLst>
          </p:cNvPr>
          <p:cNvSpPr/>
          <p:nvPr/>
        </p:nvSpPr>
        <p:spPr>
          <a:xfrm flipH="1">
            <a:off x="3275971" y="4293037"/>
            <a:ext cx="3009454" cy="7542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40D5C95E-FD2C-D747-9E45-4E6608DDBF3F}"/>
              </a:ext>
            </a:extLst>
          </p:cNvPr>
          <p:cNvSpPr/>
          <p:nvPr/>
        </p:nvSpPr>
        <p:spPr>
          <a:xfrm flipH="1">
            <a:off x="4780698" y="3494618"/>
            <a:ext cx="3009454" cy="82074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7306A2C-C02E-F04B-8E1A-C12432622A2D}"/>
              </a:ext>
            </a:extLst>
          </p:cNvPr>
          <p:cNvSpPr/>
          <p:nvPr/>
        </p:nvSpPr>
        <p:spPr>
          <a:xfrm flipH="1">
            <a:off x="6166339" y="2648578"/>
            <a:ext cx="3009454" cy="8395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C90ABAAC-328E-8E43-A329-4F1ED1B9793C}"/>
              </a:ext>
            </a:extLst>
          </p:cNvPr>
          <p:cNvSpPr/>
          <p:nvPr/>
        </p:nvSpPr>
        <p:spPr>
          <a:xfrm flipH="1">
            <a:off x="7279653" y="1767827"/>
            <a:ext cx="3338631" cy="88075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8EB83A-DDDC-AF47-947F-702637DB6CA7}"/>
              </a:ext>
            </a:extLst>
          </p:cNvPr>
          <p:cNvSpPr/>
          <p:nvPr/>
        </p:nvSpPr>
        <p:spPr>
          <a:xfrm>
            <a:off x="1821913" y="4979857"/>
            <a:ext cx="30496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No Vínculos, Contemplación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1D4DE4-D9BD-AE4B-99D8-BD1EB181FB32}"/>
              </a:ext>
            </a:extLst>
          </p:cNvPr>
          <p:cNvSpPr/>
          <p:nvPr/>
        </p:nvSpPr>
        <p:spPr>
          <a:xfrm>
            <a:off x="3919654" y="4434161"/>
            <a:ext cx="16437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Redes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CEDC84-DB52-6942-94FB-8CF9F207E465}"/>
              </a:ext>
            </a:extLst>
          </p:cNvPr>
          <p:cNvSpPr/>
          <p:nvPr/>
        </p:nvSpPr>
        <p:spPr>
          <a:xfrm>
            <a:off x="4699097" y="3636646"/>
            <a:ext cx="31662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Cooperación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C7791-4BC8-CE44-8573-E408967D857F}"/>
              </a:ext>
            </a:extLst>
          </p:cNvPr>
          <p:cNvSpPr/>
          <p:nvPr/>
        </p:nvSpPr>
        <p:spPr>
          <a:xfrm>
            <a:off x="6308385" y="2813785"/>
            <a:ext cx="2509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Coordinación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C9AC7F-0311-8941-8C6F-698A6A531936}"/>
              </a:ext>
            </a:extLst>
          </p:cNvPr>
          <p:cNvSpPr/>
          <p:nvPr/>
        </p:nvSpPr>
        <p:spPr>
          <a:xfrm>
            <a:off x="7575138" y="1756736"/>
            <a:ext cx="248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Colaboración Plena</a:t>
            </a:r>
          </a:p>
        </p:txBody>
      </p:sp>
      <p:sp>
        <p:nvSpPr>
          <p:cNvPr id="25" name="Forma libre 116">
            <a:extLst>
              <a:ext uri="{FF2B5EF4-FFF2-40B4-BE49-F238E27FC236}">
                <a16:creationId xmlns:a16="http://schemas.microsoft.com/office/drawing/2014/main" id="{F5E6A241-5BC3-404C-8162-FC0C4A10BB6E}"/>
              </a:ext>
            </a:extLst>
          </p:cNvPr>
          <p:cNvSpPr/>
          <p:nvPr/>
        </p:nvSpPr>
        <p:spPr>
          <a:xfrm>
            <a:off x="1134256" y="2617994"/>
            <a:ext cx="93829" cy="93829"/>
          </a:xfrm>
          <a:custGeom>
            <a:avLst/>
            <a:gdLst>
              <a:gd name="connsiteX0" fmla="*/ 17841 w 99082"/>
              <a:gd name="connsiteY0" fmla="*/ 71361 h 99082"/>
              <a:gd name="connsiteX1" fmla="*/ 71356 w 99082"/>
              <a:gd name="connsiteY1" fmla="*/ 17846 h 99082"/>
              <a:gd name="connsiteX2" fmla="*/ 99085 w 99082"/>
              <a:gd name="connsiteY2" fmla="*/ 25794 h 99082"/>
              <a:gd name="connsiteX3" fmla="*/ 53518 w 99082"/>
              <a:gd name="connsiteY3" fmla="*/ 8 h 99082"/>
              <a:gd name="connsiteX4" fmla="*/ 3 w 99082"/>
              <a:gd name="connsiteY4" fmla="*/ 53523 h 99082"/>
              <a:gd name="connsiteX5" fmla="*/ 25789 w 99082"/>
              <a:gd name="connsiteY5" fmla="*/ 99090 h 99082"/>
              <a:gd name="connsiteX6" fmla="*/ 17841 w 99082"/>
              <a:gd name="connsiteY6" fmla="*/ 71361 h 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82" h="99082">
                <a:moveTo>
                  <a:pt x="17841" y="71361"/>
                </a:moveTo>
                <a:cubicBezTo>
                  <a:pt x="17841" y="41806"/>
                  <a:pt x="41800" y="17846"/>
                  <a:pt x="71356" y="17846"/>
                </a:cubicBezTo>
                <a:cubicBezTo>
                  <a:pt x="81550" y="17846"/>
                  <a:pt x="90978" y="20849"/>
                  <a:pt x="99085" y="25794"/>
                </a:cubicBezTo>
                <a:cubicBezTo>
                  <a:pt x="89689" y="10390"/>
                  <a:pt x="72881" y="8"/>
                  <a:pt x="53518" y="8"/>
                </a:cubicBezTo>
                <a:cubicBezTo>
                  <a:pt x="23962" y="8"/>
                  <a:pt x="3" y="23967"/>
                  <a:pt x="3" y="53523"/>
                </a:cubicBezTo>
                <a:cubicBezTo>
                  <a:pt x="3" y="72886"/>
                  <a:pt x="10385" y="89694"/>
                  <a:pt x="25789" y="99090"/>
                </a:cubicBezTo>
                <a:cubicBezTo>
                  <a:pt x="20844" y="90983"/>
                  <a:pt x="17841" y="81554"/>
                  <a:pt x="17841" y="71361"/>
                </a:cubicBezTo>
                <a:close/>
              </a:path>
            </a:pathLst>
          </a:custGeom>
          <a:solidFill>
            <a:schemeClr val="bg1"/>
          </a:solidFill>
          <a:ln w="3512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6" name="Forma libre 117">
            <a:extLst>
              <a:ext uri="{FF2B5EF4-FFF2-40B4-BE49-F238E27FC236}">
                <a16:creationId xmlns:a16="http://schemas.microsoft.com/office/drawing/2014/main" id="{66373515-8D03-DC44-8C91-9364DDAAB7BA}"/>
              </a:ext>
            </a:extLst>
          </p:cNvPr>
          <p:cNvSpPr/>
          <p:nvPr/>
        </p:nvSpPr>
        <p:spPr>
          <a:xfrm>
            <a:off x="1404538" y="2617994"/>
            <a:ext cx="93829" cy="93829"/>
          </a:xfrm>
          <a:custGeom>
            <a:avLst/>
            <a:gdLst>
              <a:gd name="connsiteX0" fmla="*/ 17849 w 99082"/>
              <a:gd name="connsiteY0" fmla="*/ 71361 h 99082"/>
              <a:gd name="connsiteX1" fmla="*/ 71364 w 99082"/>
              <a:gd name="connsiteY1" fmla="*/ 17846 h 99082"/>
              <a:gd name="connsiteX2" fmla="*/ 99093 w 99082"/>
              <a:gd name="connsiteY2" fmla="*/ 25794 h 99082"/>
              <a:gd name="connsiteX3" fmla="*/ 53526 w 99082"/>
              <a:gd name="connsiteY3" fmla="*/ 8 h 99082"/>
              <a:gd name="connsiteX4" fmla="*/ 11 w 99082"/>
              <a:gd name="connsiteY4" fmla="*/ 53523 h 99082"/>
              <a:gd name="connsiteX5" fmla="*/ 25797 w 99082"/>
              <a:gd name="connsiteY5" fmla="*/ 99090 h 99082"/>
              <a:gd name="connsiteX6" fmla="*/ 17849 w 99082"/>
              <a:gd name="connsiteY6" fmla="*/ 71361 h 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82" h="99082">
                <a:moveTo>
                  <a:pt x="17849" y="71361"/>
                </a:moveTo>
                <a:cubicBezTo>
                  <a:pt x="17849" y="41806"/>
                  <a:pt x="41808" y="17846"/>
                  <a:pt x="71364" y="17846"/>
                </a:cubicBezTo>
                <a:cubicBezTo>
                  <a:pt x="81558" y="17846"/>
                  <a:pt x="90986" y="20849"/>
                  <a:pt x="99093" y="25794"/>
                </a:cubicBezTo>
                <a:cubicBezTo>
                  <a:pt x="89697" y="10390"/>
                  <a:pt x="72889" y="8"/>
                  <a:pt x="53526" y="8"/>
                </a:cubicBezTo>
                <a:cubicBezTo>
                  <a:pt x="23970" y="8"/>
                  <a:pt x="11" y="23967"/>
                  <a:pt x="11" y="53523"/>
                </a:cubicBezTo>
                <a:cubicBezTo>
                  <a:pt x="11" y="72886"/>
                  <a:pt x="10393" y="89694"/>
                  <a:pt x="25797" y="99090"/>
                </a:cubicBezTo>
                <a:cubicBezTo>
                  <a:pt x="20852" y="90983"/>
                  <a:pt x="17849" y="81554"/>
                  <a:pt x="17849" y="71361"/>
                </a:cubicBezTo>
                <a:close/>
              </a:path>
            </a:pathLst>
          </a:custGeom>
          <a:solidFill>
            <a:schemeClr val="bg1"/>
          </a:solidFill>
          <a:ln w="3512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7" name="Forma libre 118">
            <a:extLst>
              <a:ext uri="{FF2B5EF4-FFF2-40B4-BE49-F238E27FC236}">
                <a16:creationId xmlns:a16="http://schemas.microsoft.com/office/drawing/2014/main" id="{FD59D7C1-59D7-1849-9909-089EC0262863}"/>
              </a:ext>
            </a:extLst>
          </p:cNvPr>
          <p:cNvSpPr/>
          <p:nvPr/>
        </p:nvSpPr>
        <p:spPr>
          <a:xfrm>
            <a:off x="1049793" y="2465959"/>
            <a:ext cx="540564" cy="337853"/>
          </a:xfrm>
          <a:custGeom>
            <a:avLst/>
            <a:gdLst>
              <a:gd name="connsiteX0" fmla="*/ 428123 w 570830"/>
              <a:gd name="connsiteY0" fmla="*/ 71357 h 356769"/>
              <a:gd name="connsiteX1" fmla="*/ 403513 w 570830"/>
              <a:gd name="connsiteY1" fmla="*/ 73846 h 356769"/>
              <a:gd name="connsiteX2" fmla="*/ 403734 w 570830"/>
              <a:gd name="connsiteY2" fmla="*/ 73186 h 356769"/>
              <a:gd name="connsiteX3" fmla="*/ 355323 w 570830"/>
              <a:gd name="connsiteY3" fmla="*/ 57048 h 356769"/>
              <a:gd name="connsiteX4" fmla="*/ 285415 w 570830"/>
              <a:gd name="connsiteY4" fmla="*/ 3 h 356769"/>
              <a:gd name="connsiteX5" fmla="*/ 215508 w 570830"/>
              <a:gd name="connsiteY5" fmla="*/ 57048 h 356769"/>
              <a:gd name="connsiteX6" fmla="*/ 167096 w 570830"/>
              <a:gd name="connsiteY6" fmla="*/ 73186 h 356769"/>
              <a:gd name="connsiteX7" fmla="*/ 167316 w 570830"/>
              <a:gd name="connsiteY7" fmla="*/ 73846 h 356769"/>
              <a:gd name="connsiteX8" fmla="*/ 142708 w 570830"/>
              <a:gd name="connsiteY8" fmla="*/ 71357 h 356769"/>
              <a:gd name="connsiteX9" fmla="*/ 0 w 570830"/>
              <a:gd name="connsiteY9" fmla="*/ 214065 h 356769"/>
              <a:gd name="connsiteX10" fmla="*/ 142708 w 570830"/>
              <a:gd name="connsiteY10" fmla="*/ 356772 h 356769"/>
              <a:gd name="connsiteX11" fmla="*/ 265563 w 570830"/>
              <a:gd name="connsiteY11" fmla="*/ 285419 h 356769"/>
              <a:gd name="connsiteX12" fmla="*/ 305268 w 570830"/>
              <a:gd name="connsiteY12" fmla="*/ 285419 h 356769"/>
              <a:gd name="connsiteX13" fmla="*/ 428123 w 570830"/>
              <a:gd name="connsiteY13" fmla="*/ 356772 h 356769"/>
              <a:gd name="connsiteX14" fmla="*/ 570831 w 570830"/>
              <a:gd name="connsiteY14" fmla="*/ 214065 h 356769"/>
              <a:gd name="connsiteX15" fmla="*/ 428123 w 570830"/>
              <a:gd name="connsiteY15" fmla="*/ 71357 h 356769"/>
              <a:gd name="connsiteX16" fmla="*/ 142707 w 570830"/>
              <a:gd name="connsiteY16" fmla="*/ 285419 h 356769"/>
              <a:gd name="connsiteX17" fmla="*/ 71353 w 570830"/>
              <a:gd name="connsiteY17" fmla="*/ 214065 h 356769"/>
              <a:gd name="connsiteX18" fmla="*/ 142707 w 570830"/>
              <a:gd name="connsiteY18" fmla="*/ 142711 h 356769"/>
              <a:gd name="connsiteX19" fmla="*/ 214061 w 570830"/>
              <a:gd name="connsiteY19" fmla="*/ 214065 h 356769"/>
              <a:gd name="connsiteX20" fmla="*/ 142707 w 570830"/>
              <a:gd name="connsiteY20" fmla="*/ 285419 h 356769"/>
              <a:gd name="connsiteX21" fmla="*/ 285415 w 570830"/>
              <a:gd name="connsiteY21" fmla="*/ 89195 h 356769"/>
              <a:gd name="connsiteX22" fmla="*/ 267577 w 570830"/>
              <a:gd name="connsiteY22" fmla="*/ 71357 h 356769"/>
              <a:gd name="connsiteX23" fmla="*/ 285415 w 570830"/>
              <a:gd name="connsiteY23" fmla="*/ 53518 h 356769"/>
              <a:gd name="connsiteX24" fmla="*/ 303254 w 570830"/>
              <a:gd name="connsiteY24" fmla="*/ 71357 h 356769"/>
              <a:gd name="connsiteX25" fmla="*/ 285415 w 570830"/>
              <a:gd name="connsiteY25" fmla="*/ 89195 h 356769"/>
              <a:gd name="connsiteX26" fmla="*/ 428123 w 570830"/>
              <a:gd name="connsiteY26" fmla="*/ 285419 h 356769"/>
              <a:gd name="connsiteX27" fmla="*/ 356769 w 570830"/>
              <a:gd name="connsiteY27" fmla="*/ 214065 h 356769"/>
              <a:gd name="connsiteX28" fmla="*/ 428123 w 570830"/>
              <a:gd name="connsiteY28" fmla="*/ 142711 h 356769"/>
              <a:gd name="connsiteX29" fmla="*/ 499477 w 570830"/>
              <a:gd name="connsiteY29" fmla="*/ 214065 h 356769"/>
              <a:gd name="connsiteX30" fmla="*/ 428123 w 570830"/>
              <a:gd name="connsiteY30" fmla="*/ 285419 h 35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0830" h="356769">
                <a:moveTo>
                  <a:pt x="428123" y="71357"/>
                </a:moveTo>
                <a:cubicBezTo>
                  <a:pt x="419696" y="71357"/>
                  <a:pt x="411544" y="72437"/>
                  <a:pt x="403513" y="73846"/>
                </a:cubicBezTo>
                <a:lnTo>
                  <a:pt x="403734" y="73186"/>
                </a:lnTo>
                <a:lnTo>
                  <a:pt x="355323" y="57048"/>
                </a:lnTo>
                <a:cubicBezTo>
                  <a:pt x="348682" y="24533"/>
                  <a:pt x="319868" y="3"/>
                  <a:pt x="285415" y="3"/>
                </a:cubicBezTo>
                <a:cubicBezTo>
                  <a:pt x="250962" y="3"/>
                  <a:pt x="222149" y="24533"/>
                  <a:pt x="215508" y="57048"/>
                </a:cubicBezTo>
                <a:lnTo>
                  <a:pt x="167096" y="73186"/>
                </a:lnTo>
                <a:lnTo>
                  <a:pt x="167316" y="73846"/>
                </a:lnTo>
                <a:cubicBezTo>
                  <a:pt x="159287" y="72437"/>
                  <a:pt x="151135" y="71357"/>
                  <a:pt x="142708" y="71357"/>
                </a:cubicBezTo>
                <a:cubicBezTo>
                  <a:pt x="64020" y="71357"/>
                  <a:pt x="0" y="135377"/>
                  <a:pt x="0" y="214065"/>
                </a:cubicBezTo>
                <a:cubicBezTo>
                  <a:pt x="0" y="292753"/>
                  <a:pt x="64020" y="356772"/>
                  <a:pt x="142708" y="356772"/>
                </a:cubicBezTo>
                <a:cubicBezTo>
                  <a:pt x="195289" y="356772"/>
                  <a:pt x="240806" y="327866"/>
                  <a:pt x="265563" y="285419"/>
                </a:cubicBezTo>
                <a:lnTo>
                  <a:pt x="305268" y="285419"/>
                </a:lnTo>
                <a:cubicBezTo>
                  <a:pt x="330025" y="327866"/>
                  <a:pt x="375542" y="356772"/>
                  <a:pt x="428123" y="356772"/>
                </a:cubicBezTo>
                <a:cubicBezTo>
                  <a:pt x="506812" y="356772"/>
                  <a:pt x="570831" y="292753"/>
                  <a:pt x="570831" y="214065"/>
                </a:cubicBezTo>
                <a:cubicBezTo>
                  <a:pt x="570831" y="135377"/>
                  <a:pt x="506812" y="71357"/>
                  <a:pt x="428123" y="71357"/>
                </a:cubicBezTo>
                <a:close/>
                <a:moveTo>
                  <a:pt x="142707" y="285419"/>
                </a:moveTo>
                <a:cubicBezTo>
                  <a:pt x="103355" y="285419"/>
                  <a:pt x="71353" y="253417"/>
                  <a:pt x="71353" y="214065"/>
                </a:cubicBezTo>
                <a:cubicBezTo>
                  <a:pt x="71353" y="174712"/>
                  <a:pt x="103355" y="142711"/>
                  <a:pt x="142707" y="142711"/>
                </a:cubicBezTo>
                <a:cubicBezTo>
                  <a:pt x="182060" y="142711"/>
                  <a:pt x="214061" y="174712"/>
                  <a:pt x="214061" y="214065"/>
                </a:cubicBezTo>
                <a:cubicBezTo>
                  <a:pt x="214061" y="253417"/>
                  <a:pt x="182060" y="285419"/>
                  <a:pt x="142707" y="285419"/>
                </a:cubicBezTo>
                <a:close/>
                <a:moveTo>
                  <a:pt x="285415" y="89195"/>
                </a:moveTo>
                <a:cubicBezTo>
                  <a:pt x="275564" y="89195"/>
                  <a:pt x="267577" y="81208"/>
                  <a:pt x="267577" y="71357"/>
                </a:cubicBezTo>
                <a:cubicBezTo>
                  <a:pt x="267577" y="61504"/>
                  <a:pt x="275564" y="53518"/>
                  <a:pt x="285415" y="53518"/>
                </a:cubicBezTo>
                <a:cubicBezTo>
                  <a:pt x="295266" y="53518"/>
                  <a:pt x="303254" y="61504"/>
                  <a:pt x="303254" y="71357"/>
                </a:cubicBezTo>
                <a:cubicBezTo>
                  <a:pt x="303254" y="81208"/>
                  <a:pt x="295266" y="89195"/>
                  <a:pt x="285415" y="89195"/>
                </a:cubicBezTo>
                <a:close/>
                <a:moveTo>
                  <a:pt x="428123" y="285419"/>
                </a:moveTo>
                <a:cubicBezTo>
                  <a:pt x="388771" y="285419"/>
                  <a:pt x="356769" y="253417"/>
                  <a:pt x="356769" y="214065"/>
                </a:cubicBezTo>
                <a:cubicBezTo>
                  <a:pt x="356769" y="174712"/>
                  <a:pt x="388771" y="142711"/>
                  <a:pt x="428123" y="142711"/>
                </a:cubicBezTo>
                <a:cubicBezTo>
                  <a:pt x="467474" y="142711"/>
                  <a:pt x="499477" y="174712"/>
                  <a:pt x="499477" y="214065"/>
                </a:cubicBezTo>
                <a:cubicBezTo>
                  <a:pt x="499477" y="253417"/>
                  <a:pt x="467474" y="285419"/>
                  <a:pt x="428123" y="285419"/>
                </a:cubicBezTo>
                <a:close/>
              </a:path>
            </a:pathLst>
          </a:custGeom>
          <a:solidFill>
            <a:schemeClr val="bg1"/>
          </a:solidFill>
          <a:ln w="3512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F5A1F5-1C96-7E48-B2F7-AE49BFBBCE22}"/>
              </a:ext>
            </a:extLst>
          </p:cNvPr>
          <p:cNvSpPr txBox="1"/>
          <p:nvPr/>
        </p:nvSpPr>
        <p:spPr>
          <a:xfrm rot="19439735">
            <a:off x="1783806" y="2480990"/>
            <a:ext cx="63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Aumenta la Confianza y  el Tiempo Dedicado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E729A0-CFD2-8047-903E-DB285D147D35}"/>
              </a:ext>
            </a:extLst>
          </p:cNvPr>
          <p:cNvCxnSpPr>
            <a:cxnSpLocks/>
          </p:cNvCxnSpPr>
          <p:nvPr/>
        </p:nvCxnSpPr>
        <p:spPr>
          <a:xfrm flipH="1">
            <a:off x="7015631" y="3384777"/>
            <a:ext cx="4155110" cy="3092223"/>
          </a:xfrm>
          <a:prstGeom prst="straightConnector1">
            <a:avLst/>
          </a:prstGeom>
          <a:ln w="53975"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CD0544-C132-0048-B81D-71FC4CD389B9}"/>
              </a:ext>
            </a:extLst>
          </p:cNvPr>
          <p:cNvCxnSpPr>
            <a:cxnSpLocks/>
          </p:cNvCxnSpPr>
          <p:nvPr/>
        </p:nvCxnSpPr>
        <p:spPr>
          <a:xfrm flipV="1">
            <a:off x="3051867" y="1450821"/>
            <a:ext cx="3164129" cy="2265987"/>
          </a:xfrm>
          <a:prstGeom prst="straightConnector1">
            <a:avLst/>
          </a:prstGeom>
          <a:ln w="698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3D6B651-3098-604C-B5BE-A7CA9BFC6B71}"/>
              </a:ext>
            </a:extLst>
          </p:cNvPr>
          <p:cNvSpPr txBox="1"/>
          <p:nvPr/>
        </p:nvSpPr>
        <p:spPr>
          <a:xfrm rot="19439735">
            <a:off x="5500392" y="4463533"/>
            <a:ext cx="632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Disminuyen las Rivalidades y  Territorialismos</a:t>
            </a:r>
          </a:p>
        </p:txBody>
      </p:sp>
    </p:spTree>
    <p:extLst>
      <p:ext uri="{BB962C8B-B14F-4D97-AF65-F5344CB8AC3E}">
        <p14:creationId xmlns:p14="http://schemas.microsoft.com/office/powerpoint/2010/main" val="480096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DESIGN_ID_OFFICE THEME" val="ZDFfUi83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48926</TotalTime>
  <Words>863</Words>
  <Application>Microsoft Macintosh PowerPoint</Application>
  <PresentationFormat>Widescreen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Helvetica</vt:lpstr>
      <vt:lpstr>Lato</vt:lpstr>
      <vt:lpstr>Lato Light</vt:lpstr>
      <vt:lpstr>Poppins</vt:lpstr>
      <vt:lpstr>Poppins Medium</vt:lpstr>
      <vt:lpstr>Poppins SemiBold</vt:lpstr>
      <vt:lpstr>Times New Roman</vt:lpstr>
      <vt:lpstr>Office Theme</vt:lpstr>
      <vt:lpstr>Video Podcast  La Colaboración de Esfuerzos en Prevención</vt:lpstr>
      <vt:lpstr>Facilitadoras</vt:lpstr>
      <vt:lpstr>PowerPoint Presentation</vt:lpstr>
      <vt:lpstr>PowerPoint Presentation</vt:lpstr>
      <vt:lpstr>¿Por Donde Anda la Prevención? </vt:lpstr>
      <vt:lpstr>Colaboración</vt:lpstr>
      <vt:lpstr>Los Socios Más Comunes</vt:lpstr>
      <vt:lpstr>PowerPoint Presentation</vt:lpstr>
      <vt:lpstr>PowerPoint Presentation</vt:lpstr>
      <vt:lpstr>PowerPoint Presentation</vt:lpstr>
      <vt:lpstr>PowerPoint Presentation</vt:lpstr>
      <vt:lpstr>Redes</vt:lpstr>
      <vt:lpstr>PowerPoint Presentation</vt:lpstr>
      <vt:lpstr>Coordinación</vt:lpstr>
      <vt:lpstr>Colaboración Plena</vt:lpstr>
      <vt:lpstr>PowerPoint Presentation</vt:lpstr>
      <vt:lpstr>PowerPoint Presentation</vt:lpstr>
      <vt:lpstr>Para seguir profundizando en el tema, accese estos recursos del PTTC:</vt:lpstr>
      <vt:lpstr>PowerPoint Presentation</vt:lpstr>
      <vt:lpstr>¡Gracias!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Kendra L</dc:creator>
  <cp:lastModifiedBy>Ally Pexa</cp:lastModifiedBy>
  <cp:revision>746</cp:revision>
  <cp:lastPrinted>2020-02-26T14:19:54Z</cp:lastPrinted>
  <dcterms:created xsi:type="dcterms:W3CDTF">2017-10-19T14:29:41Z</dcterms:created>
  <dcterms:modified xsi:type="dcterms:W3CDTF">2021-10-05T16:42:56Z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6C20144C-0AD0-4CE7-9B12-88696D45CBD6</vt:lpwstr>
  </property>
  <property fmtid="{D5CDD505-2E9C-101B-9397-08002B2CF9AE}" pid="3" name="ArticulatePath">
    <vt:lpwstr>508_compliant_basic_slides_mg</vt:lpwstr>
  </property>
</Properties>
</file>